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8" r:id="rId2"/>
    <p:sldId id="257" r:id="rId3"/>
  </p:sldIdLst>
  <p:sldSz cx="15119350"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1" autoAdjust="0"/>
    <p:restoredTop sz="94660"/>
  </p:normalViewPr>
  <p:slideViewPr>
    <p:cSldViewPr snapToGrid="0">
      <p:cViewPr varScale="1">
        <p:scale>
          <a:sx n="47" d="100"/>
          <a:sy n="47" d="100"/>
        </p:scale>
        <p:origin x="15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CE5138A-E28E-4867-9ADD-8CA15679B12D}" type="datetimeFigureOut">
              <a:rPr kumimoji="1" lang="ja-JP" altLang="en-US" smtClean="0"/>
              <a:t>2023/6/21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102765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E5138A-E28E-4867-9ADD-8CA15679B12D}" type="datetimeFigureOut">
              <a:rPr kumimoji="1" lang="ja-JP" altLang="en-US" smtClean="0"/>
              <a:t>2023/6/21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41971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E5138A-E28E-4867-9ADD-8CA15679B12D}" type="datetimeFigureOut">
              <a:rPr kumimoji="1" lang="ja-JP" altLang="en-US" smtClean="0"/>
              <a:t>2023/6/21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376462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E5138A-E28E-4867-9ADD-8CA15679B12D}" type="datetimeFigureOut">
              <a:rPr kumimoji="1" lang="ja-JP" altLang="en-US" smtClean="0"/>
              <a:t>2023/6/21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314286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CE5138A-E28E-4867-9ADD-8CA15679B12D}" type="datetimeFigureOut">
              <a:rPr kumimoji="1" lang="ja-JP" altLang="en-US" smtClean="0"/>
              <a:t>2023/6/21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13883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CE5138A-E28E-4867-9ADD-8CA15679B12D}" type="datetimeFigureOut">
              <a:rPr kumimoji="1" lang="ja-JP" altLang="en-US" smtClean="0"/>
              <a:t>2023/6/21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96210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CE5138A-E28E-4867-9ADD-8CA15679B12D}" type="datetimeFigureOut">
              <a:rPr kumimoji="1" lang="ja-JP" altLang="en-US" smtClean="0"/>
              <a:t>2023/6/21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175942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CE5138A-E28E-4867-9ADD-8CA15679B12D}" type="datetimeFigureOut">
              <a:rPr kumimoji="1" lang="ja-JP" altLang="en-US" smtClean="0"/>
              <a:t>2023/6/21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51406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5138A-E28E-4867-9ADD-8CA15679B12D}" type="datetimeFigureOut">
              <a:rPr kumimoji="1" lang="ja-JP" altLang="en-US" smtClean="0"/>
              <a:t>2023/6/21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176778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E5138A-E28E-4867-9ADD-8CA15679B12D}" type="datetimeFigureOut">
              <a:rPr kumimoji="1" lang="ja-JP" altLang="en-US" smtClean="0"/>
              <a:t>2023/6/21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74108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E5138A-E28E-4867-9ADD-8CA15679B12D}" type="datetimeFigureOut">
              <a:rPr kumimoji="1" lang="ja-JP" altLang="en-US" smtClean="0"/>
              <a:t>2023/6/21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385853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CE5138A-E28E-4867-9ADD-8CA15679B12D}" type="datetimeFigureOut">
              <a:rPr kumimoji="1" lang="ja-JP" altLang="en-US" smtClean="0"/>
              <a:t>2023/6/21</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464328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11192624" y="4409754"/>
            <a:ext cx="3323476" cy="1215974"/>
          </a:xfrm>
          <a:prstGeom prst="rect">
            <a:avLst/>
          </a:prstGeom>
        </p:spPr>
      </p:pic>
      <p:pic>
        <p:nvPicPr>
          <p:cNvPr id="13" name="図 12"/>
          <p:cNvPicPr>
            <a:picLocks noChangeAspect="1"/>
          </p:cNvPicPr>
          <p:nvPr/>
        </p:nvPicPr>
        <p:blipFill>
          <a:blip r:embed="rId3"/>
          <a:stretch>
            <a:fillRect/>
          </a:stretch>
        </p:blipFill>
        <p:spPr>
          <a:xfrm>
            <a:off x="7752833" y="4025998"/>
            <a:ext cx="3311279" cy="1646063"/>
          </a:xfrm>
          <a:prstGeom prst="rect">
            <a:avLst/>
          </a:prstGeom>
        </p:spPr>
      </p:pic>
      <p:sp>
        <p:nvSpPr>
          <p:cNvPr id="152" name="テキスト ボックス 151"/>
          <p:cNvSpPr txBox="1"/>
          <p:nvPr/>
        </p:nvSpPr>
        <p:spPr>
          <a:xfrm>
            <a:off x="11302936" y="3875945"/>
            <a:ext cx="2697178" cy="253916"/>
          </a:xfrm>
          <a:prstGeom prst="rect">
            <a:avLst/>
          </a:prstGeom>
          <a:solidFill>
            <a:schemeClr val="bg1"/>
          </a:solidFill>
          <a:ln>
            <a:noFill/>
          </a:ln>
        </p:spPr>
        <p:txBody>
          <a:bodyPr wrap="square" rtlCol="0">
            <a:spAutoFit/>
          </a:bodyPr>
          <a:lstStyle/>
          <a:p>
            <a:pPr lvl="0">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b="1" dirty="0">
                <a:solidFill>
                  <a:prstClr val="black"/>
                </a:solidFill>
                <a:latin typeface="BIZ UDゴシック" panose="020B0400000000000000" pitchFamily="49" charset="-128"/>
                <a:ea typeface="BIZ UDゴシック" panose="020B0400000000000000" pitchFamily="49" charset="-128"/>
              </a:rPr>
              <a:t>人口（</a:t>
            </a:r>
            <a:r>
              <a:rPr lang="en-US" altLang="ja-JP" sz="1050" b="1" dirty="0">
                <a:solidFill>
                  <a:prstClr val="black"/>
                </a:solidFill>
                <a:latin typeface="BIZ UDゴシック" panose="020B0400000000000000" pitchFamily="49" charset="-128"/>
                <a:ea typeface="BIZ UDゴシック" panose="020B0400000000000000" pitchFamily="49" charset="-128"/>
              </a:rPr>
              <a:t>1</a:t>
            </a:r>
            <a:r>
              <a:rPr lang="ja-JP" altLang="en-US" sz="1050" b="1" dirty="0">
                <a:solidFill>
                  <a:prstClr val="black"/>
                </a:solidFill>
                <a:latin typeface="BIZ UDゴシック" panose="020B0400000000000000" pitchFamily="49" charset="-128"/>
                <a:ea typeface="BIZ UDゴシック" panose="020B0400000000000000" pitchFamily="49" charset="-128"/>
              </a:rPr>
              <a:t>万人）あたり職員数</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b="1" noProof="0" dirty="0">
                <a:solidFill>
                  <a:prstClr val="black"/>
                </a:solidFill>
                <a:latin typeface="BIZ UDゴシック" panose="020B0400000000000000" pitchFamily="49" charset="-128"/>
                <a:ea typeface="BIZ UDゴシック" panose="020B0400000000000000" pitchFamily="49" charset="-128"/>
              </a:rPr>
              <a:t>市</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175" name="テキスト ボックス 174"/>
          <p:cNvSpPr txBox="1"/>
          <p:nvPr/>
        </p:nvSpPr>
        <p:spPr>
          <a:xfrm>
            <a:off x="770364" y="3949116"/>
            <a:ext cx="1718889" cy="253916"/>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b="1" dirty="0">
                <a:solidFill>
                  <a:prstClr val="black"/>
                </a:solidFill>
                <a:latin typeface="BIZ UDゴシック" panose="020B0400000000000000" pitchFamily="49" charset="-128"/>
                <a:ea typeface="BIZ UDゴシック" panose="020B0400000000000000" pitchFamily="49" charset="-128"/>
              </a:rPr>
              <a:t>将来負担</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比率（府）</a:t>
            </a: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218" name="テキスト ボックス 217"/>
          <p:cNvSpPr txBox="1"/>
          <p:nvPr/>
        </p:nvSpPr>
        <p:spPr>
          <a:xfrm>
            <a:off x="4325855" y="3931440"/>
            <a:ext cx="1849786" cy="253916"/>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b="1" noProof="0" dirty="0">
                <a:solidFill>
                  <a:prstClr val="black"/>
                </a:solidFill>
                <a:latin typeface="BIZ UDゴシック" panose="020B0400000000000000" pitchFamily="49" charset="-128"/>
                <a:ea typeface="BIZ UDゴシック" panose="020B0400000000000000" pitchFamily="49" charset="-128"/>
              </a:rPr>
              <a:t>将来負担</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比率（市）</a:t>
            </a: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pic>
        <p:nvPicPr>
          <p:cNvPr id="4" name="図 3"/>
          <p:cNvPicPr>
            <a:picLocks noChangeAspect="1"/>
          </p:cNvPicPr>
          <p:nvPr/>
        </p:nvPicPr>
        <p:blipFill>
          <a:blip r:embed="rId4"/>
          <a:stretch>
            <a:fillRect/>
          </a:stretch>
        </p:blipFill>
        <p:spPr>
          <a:xfrm>
            <a:off x="4397829" y="4153528"/>
            <a:ext cx="2546636" cy="1430615"/>
          </a:xfrm>
          <a:prstGeom prst="rect">
            <a:avLst/>
          </a:prstGeom>
        </p:spPr>
      </p:pic>
      <p:pic>
        <p:nvPicPr>
          <p:cNvPr id="5" name="図 4"/>
          <p:cNvPicPr>
            <a:picLocks noChangeAspect="1"/>
          </p:cNvPicPr>
          <p:nvPr/>
        </p:nvPicPr>
        <p:blipFill>
          <a:blip r:embed="rId5"/>
          <a:stretch>
            <a:fillRect/>
          </a:stretch>
        </p:blipFill>
        <p:spPr>
          <a:xfrm>
            <a:off x="793283" y="4184333"/>
            <a:ext cx="2545237" cy="1391797"/>
          </a:xfrm>
          <a:prstGeom prst="rect">
            <a:avLst/>
          </a:prstGeom>
        </p:spPr>
      </p:pic>
      <p:sp>
        <p:nvSpPr>
          <p:cNvPr id="145" name="正方形/長方形 144"/>
          <p:cNvSpPr/>
          <p:nvPr/>
        </p:nvSpPr>
        <p:spPr>
          <a:xfrm>
            <a:off x="3284529" y="4180886"/>
            <a:ext cx="1077313" cy="1009065"/>
          </a:xfrm>
          <a:prstGeom prst="rect">
            <a:avLst/>
          </a:prstGeom>
          <a:solidFill>
            <a:schemeClr val="bg1"/>
          </a:solidFill>
          <a:ln>
            <a:solidFill>
              <a:schemeClr val="bg1">
                <a:lumMod val="65000"/>
              </a:schemeClr>
            </a:solidFill>
          </a:ln>
        </p:spPr>
        <p:txBody>
          <a:bodyPr wrap="square">
            <a:no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将来負担比率とは</a:t>
            </a:r>
            <a:r>
              <a:rPr kumimoji="1" lang="en-US" altLang="ja-JP"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地方公共団体の借入金（地方債）など現在抱えている負債の大きさの、その地方公共団体の財政規模に対する割合</a:t>
            </a:r>
          </a:p>
        </p:txBody>
      </p:sp>
      <p:grpSp>
        <p:nvGrpSpPr>
          <p:cNvPr id="209" name="グループ化 208"/>
          <p:cNvGrpSpPr/>
          <p:nvPr/>
        </p:nvGrpSpPr>
        <p:grpSpPr>
          <a:xfrm>
            <a:off x="359239" y="8486890"/>
            <a:ext cx="3632728" cy="1889543"/>
            <a:chOff x="4608000" y="856052"/>
            <a:chExt cx="4507686" cy="2534296"/>
          </a:xfrm>
        </p:grpSpPr>
        <p:pic>
          <p:nvPicPr>
            <p:cNvPr id="202" name="図 201"/>
            <p:cNvPicPr>
              <a:picLocks noChangeAspect="1"/>
            </p:cNvPicPr>
            <p:nvPr/>
          </p:nvPicPr>
          <p:blipFill>
            <a:blip r:embed="rId6"/>
            <a:stretch>
              <a:fillRect/>
            </a:stretch>
          </p:blipFill>
          <p:spPr>
            <a:xfrm>
              <a:off x="4608000" y="1116000"/>
              <a:ext cx="4273666" cy="2097206"/>
            </a:xfrm>
            <a:prstGeom prst="rect">
              <a:avLst/>
            </a:prstGeom>
          </p:spPr>
        </p:pic>
        <p:sp>
          <p:nvSpPr>
            <p:cNvPr id="203" name="正方形/長方形 202"/>
            <p:cNvSpPr/>
            <p:nvPr/>
          </p:nvSpPr>
          <p:spPr>
            <a:xfrm>
              <a:off x="4834099" y="3142670"/>
              <a:ext cx="3671377" cy="24767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出典：観光庁「訪日外国人消費動向調査」をもとに副首都推進局で作成</a:t>
              </a:r>
            </a:p>
          </p:txBody>
        </p:sp>
        <p:sp>
          <p:nvSpPr>
            <p:cNvPr id="204" name="楕円 12">
              <a:extLst>
                <a:ext uri="{FF2B5EF4-FFF2-40B4-BE49-F238E27FC236}">
                  <a16:creationId xmlns:a16="http://schemas.microsoft.com/office/drawing/2014/main" id="{FB5343CA-FFBD-4A32-A6DD-0B5546B9F960}"/>
                </a:ext>
              </a:extLst>
            </p:cNvPr>
            <p:cNvSpPr/>
            <p:nvPr/>
          </p:nvSpPr>
          <p:spPr>
            <a:xfrm>
              <a:off x="7367086" y="1458182"/>
              <a:ext cx="313028" cy="57868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6" name="正方形/長方形 205"/>
            <p:cNvSpPr/>
            <p:nvPr/>
          </p:nvSpPr>
          <p:spPr>
            <a:xfrm>
              <a:off x="7815806" y="2685847"/>
              <a:ext cx="1299880" cy="5572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コロナの影響により、</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2020,2021</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年は調査結果なし。</a:t>
              </a:r>
            </a:p>
          </p:txBody>
        </p:sp>
        <p:sp>
          <p:nvSpPr>
            <p:cNvPr id="207" name="正方形/長方形 206"/>
            <p:cNvSpPr/>
            <p:nvPr/>
          </p:nvSpPr>
          <p:spPr>
            <a:xfrm>
              <a:off x="7772561" y="856052"/>
              <a:ext cx="1164019" cy="756000"/>
            </a:xfrm>
            <a:prstGeom prst="rect">
              <a:avLst/>
            </a:prstGeom>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大阪府への外国人訪問率は、</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2016,17,19</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年に東京を抜いて全国１位に。</a:t>
              </a:r>
            </a:p>
          </p:txBody>
        </p:sp>
        <p:sp>
          <p:nvSpPr>
            <p:cNvPr id="208" name="テキスト ボックス 207"/>
            <p:cNvSpPr txBox="1"/>
            <p:nvPr/>
          </p:nvSpPr>
          <p:spPr>
            <a:xfrm>
              <a:off x="7367086" y="2966550"/>
              <a:ext cx="530915" cy="2476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grpSp>
      <p:grpSp>
        <p:nvGrpSpPr>
          <p:cNvPr id="216" name="グループ化 215"/>
          <p:cNvGrpSpPr/>
          <p:nvPr/>
        </p:nvGrpSpPr>
        <p:grpSpPr>
          <a:xfrm>
            <a:off x="4044859" y="8506801"/>
            <a:ext cx="3308192" cy="2027414"/>
            <a:chOff x="4782790" y="1308026"/>
            <a:chExt cx="3841218" cy="2622351"/>
          </a:xfrm>
        </p:grpSpPr>
        <p:pic>
          <p:nvPicPr>
            <p:cNvPr id="214" name="図 213"/>
            <p:cNvPicPr>
              <a:picLocks noChangeAspect="1"/>
            </p:cNvPicPr>
            <p:nvPr/>
          </p:nvPicPr>
          <p:blipFill>
            <a:blip r:embed="rId7"/>
            <a:stretch>
              <a:fillRect/>
            </a:stretch>
          </p:blipFill>
          <p:spPr>
            <a:xfrm>
              <a:off x="4962403" y="1698493"/>
              <a:ext cx="2972389" cy="2101549"/>
            </a:xfrm>
            <a:prstGeom prst="rect">
              <a:avLst/>
            </a:prstGeom>
          </p:spPr>
        </p:pic>
        <p:sp>
          <p:nvSpPr>
            <p:cNvPr id="210" name="正方形/長方形 209"/>
            <p:cNvSpPr/>
            <p:nvPr/>
          </p:nvSpPr>
          <p:spPr>
            <a:xfrm>
              <a:off x="4782790" y="3703009"/>
              <a:ext cx="3711631" cy="2273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出典：国土交通省「地価公示」</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をもとに副首都推進局で作成</a:t>
              </a:r>
              <a:endParaRPr kumimoji="1" lang="en-US" altLang="zh-TW"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1" name="テキスト ボックス 210"/>
            <p:cNvSpPr txBox="1"/>
            <p:nvPr/>
          </p:nvSpPr>
          <p:spPr>
            <a:xfrm>
              <a:off x="5030602" y="1589904"/>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212" name="正方形/長方形 211"/>
            <p:cNvSpPr/>
            <p:nvPr/>
          </p:nvSpPr>
          <p:spPr>
            <a:xfrm>
              <a:off x="7515963" y="1308026"/>
              <a:ext cx="1108045" cy="9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コロナ禍前の三大都市の地価上昇率で、大阪市は５年連続１位。</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lang="ja-JP" altLang="en-US" sz="700" dirty="0">
                  <a:solidFill>
                    <a:prstClr val="black"/>
                  </a:solidFill>
                  <a:latin typeface="BIZ UDPゴシック" panose="020B0400000000000000" pitchFamily="50" charset="-128"/>
                  <a:ea typeface="BIZ UDPゴシック" panose="020B0400000000000000" pitchFamily="50" charset="-128"/>
                </a:rPr>
                <a:t>年以降最下位。</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（地価公示）</a:t>
              </a:r>
            </a:p>
          </p:txBody>
        </p:sp>
        <p:sp>
          <p:nvSpPr>
            <p:cNvPr id="213" name="テキスト ボックス 212"/>
            <p:cNvSpPr txBox="1"/>
            <p:nvPr/>
          </p:nvSpPr>
          <p:spPr>
            <a:xfrm>
              <a:off x="7677517" y="3396805"/>
              <a:ext cx="731145" cy="2388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p>
          </p:txBody>
        </p:sp>
      </p:grpSp>
      <p:sp>
        <p:nvSpPr>
          <p:cNvPr id="219" name="テキスト ボックス 218"/>
          <p:cNvSpPr txBox="1"/>
          <p:nvPr/>
        </p:nvSpPr>
        <p:spPr>
          <a:xfrm>
            <a:off x="149335" y="8359932"/>
            <a:ext cx="2273932" cy="253916"/>
          </a:xfrm>
          <a:prstGeom prst="rect">
            <a:avLst/>
          </a:prstGeom>
          <a:solidFill>
            <a:schemeClr val="bg1"/>
          </a:solidFill>
          <a:ln>
            <a:noFill/>
          </a:ln>
        </p:spPr>
        <p:txBody>
          <a:bodyPr wrap="square" rtlCol="0">
            <a:spAutoFit/>
          </a:bodyPr>
          <a:lstStyle/>
          <a:p>
            <a:pPr>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インバウンド訪問率（トップ４）</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a:t>
            </a:r>
          </a:p>
        </p:txBody>
      </p:sp>
      <p:sp>
        <p:nvSpPr>
          <p:cNvPr id="220" name="テキスト ボックス 219"/>
          <p:cNvSpPr txBox="1"/>
          <p:nvPr/>
        </p:nvSpPr>
        <p:spPr>
          <a:xfrm>
            <a:off x="3885764" y="8349469"/>
            <a:ext cx="2577502" cy="253916"/>
          </a:xfrm>
          <a:prstGeom prst="rect">
            <a:avLst/>
          </a:prstGeom>
          <a:solidFill>
            <a:schemeClr val="bg1"/>
          </a:solidFill>
          <a:ln>
            <a:noFill/>
          </a:ln>
        </p:spPr>
        <p:txBody>
          <a:bodyPr wrap="square" rtlCol="0">
            <a:spAutoFit/>
          </a:bodyPr>
          <a:lstStyle/>
          <a:p>
            <a:pPr>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商業地価上昇率</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（三大都市比較）</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a:t>
            </a:r>
          </a:p>
        </p:txBody>
      </p:sp>
      <p:sp>
        <p:nvSpPr>
          <p:cNvPr id="268" name="テキスト ボックス 267"/>
          <p:cNvSpPr txBox="1"/>
          <p:nvPr/>
        </p:nvSpPr>
        <p:spPr>
          <a:xfrm>
            <a:off x="396403" y="8601679"/>
            <a:ext cx="6719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grpSp>
        <p:nvGrpSpPr>
          <p:cNvPr id="264" name="グループ化 263"/>
          <p:cNvGrpSpPr/>
          <p:nvPr/>
        </p:nvGrpSpPr>
        <p:grpSpPr>
          <a:xfrm>
            <a:off x="11478219" y="8758236"/>
            <a:ext cx="3279240" cy="1540914"/>
            <a:chOff x="216000" y="960264"/>
            <a:chExt cx="4464000" cy="2789023"/>
          </a:xfrm>
        </p:grpSpPr>
        <p:pic>
          <p:nvPicPr>
            <p:cNvPr id="249" name="図 248"/>
            <p:cNvPicPr preferRelativeResize="0">
              <a:picLocks/>
            </p:cNvPicPr>
            <p:nvPr/>
          </p:nvPicPr>
          <p:blipFill>
            <a:blip r:embed="rId8"/>
            <a:stretch>
              <a:fillRect/>
            </a:stretch>
          </p:blipFill>
          <p:spPr>
            <a:xfrm>
              <a:off x="288000" y="1152000"/>
              <a:ext cx="4140000" cy="2088000"/>
            </a:xfrm>
            <a:prstGeom prst="rect">
              <a:avLst/>
            </a:prstGeom>
          </p:spPr>
        </p:pic>
        <p:sp>
          <p:nvSpPr>
            <p:cNvPr id="250" name="テキスト ボックス 249"/>
            <p:cNvSpPr txBox="1"/>
            <p:nvPr/>
          </p:nvSpPr>
          <p:spPr>
            <a:xfrm>
              <a:off x="592152" y="3533288"/>
              <a:ext cx="3168000" cy="21599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出典：内閣府「県民経済計算」をもとに副首都推進局で作成</a:t>
              </a:r>
            </a:p>
          </p:txBody>
        </p:sp>
        <p:sp>
          <p:nvSpPr>
            <p:cNvPr id="251" name="正方形/長方形 250"/>
            <p:cNvSpPr/>
            <p:nvPr/>
          </p:nvSpPr>
          <p:spPr>
            <a:xfrm>
              <a:off x="432000" y="3096000"/>
              <a:ext cx="3744000" cy="360000"/>
            </a:xfrm>
            <a:prstGeom prst="rect">
              <a:avLst/>
            </a:prstGeom>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※2007</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2010</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については</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年度値</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2011</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dirty="0">
                  <a:solidFill>
                    <a:prstClr val="black"/>
                  </a:solidFill>
                  <a:latin typeface="BIZ UDPゴシック" panose="020B0400000000000000" pitchFamily="50" charset="-128"/>
                  <a:ea typeface="BIZ UDPゴシック" panose="020B0400000000000000" pitchFamily="50" charset="-128"/>
                </a:rPr>
                <a:t>    </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について</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年度値</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を使用</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2" name="テキスト ボックス 251">
              <a:extLst>
                <a:ext uri="{FF2B5EF4-FFF2-40B4-BE49-F238E27FC236}">
                  <a16:creationId xmlns:a16="http://schemas.microsoft.com/office/drawing/2014/main" id="{0DA68261-63E4-45FB-BF1B-207F356E738C}"/>
                </a:ext>
              </a:extLst>
            </p:cNvPr>
            <p:cNvSpPr txBox="1"/>
            <p:nvPr/>
          </p:nvSpPr>
          <p:spPr>
            <a:xfrm>
              <a:off x="4104000" y="2988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700" noProof="0" dirty="0">
                  <a:solidFill>
                    <a:prstClr val="black"/>
                  </a:solidFill>
                  <a:latin typeface="BIZ UDゴシック" panose="020B0400000000000000" pitchFamily="49" charset="-128"/>
                  <a:ea typeface="BIZ UDゴシック" panose="020B0400000000000000" pitchFamily="49" charset="-128"/>
                </a:rPr>
                <a:t>年度</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253" name="テキスト ボックス 252">
              <a:extLst>
                <a:ext uri="{FF2B5EF4-FFF2-40B4-BE49-F238E27FC236}">
                  <a16:creationId xmlns:a16="http://schemas.microsoft.com/office/drawing/2014/main" id="{0DA68261-63E4-45FB-BF1B-207F356E738C}"/>
                </a:ext>
              </a:extLst>
            </p:cNvPr>
            <p:cNvSpPr txBox="1"/>
            <p:nvPr/>
          </p:nvSpPr>
          <p:spPr>
            <a:xfrm>
              <a:off x="216000" y="1044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（万円）</a:t>
              </a:r>
            </a:p>
          </p:txBody>
        </p:sp>
        <p:sp>
          <p:nvSpPr>
            <p:cNvPr id="254" name="テキスト ボックス 253"/>
            <p:cNvSpPr txBox="1"/>
            <p:nvPr/>
          </p:nvSpPr>
          <p:spPr>
            <a:xfrm>
              <a:off x="2232000" y="2232000"/>
              <a:ext cx="670358" cy="435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p>
          </p:txBody>
        </p:sp>
        <p:sp>
          <p:nvSpPr>
            <p:cNvPr id="255" name="テキスト ボックス 254"/>
            <p:cNvSpPr txBox="1"/>
            <p:nvPr/>
          </p:nvSpPr>
          <p:spPr>
            <a:xfrm>
              <a:off x="2844000" y="2124001"/>
              <a:ext cx="530699" cy="435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p>
          </p:txBody>
        </p:sp>
        <p:sp>
          <p:nvSpPr>
            <p:cNvPr id="256" name="テキスト ボックス 255"/>
            <p:cNvSpPr txBox="1"/>
            <p:nvPr/>
          </p:nvSpPr>
          <p:spPr>
            <a:xfrm>
              <a:off x="1296000" y="1980000"/>
              <a:ext cx="540000" cy="180000"/>
            </a:xfrm>
            <a:prstGeom prst="rect">
              <a:avLst/>
            </a:prstGeom>
            <a:noFill/>
          </p:spPr>
          <p:txBody>
            <a:bodyPr wrap="none" lIns="36000" tIns="36000" rIns="36000" bIns="36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a:t>
              </a:r>
            </a:p>
          </p:txBody>
        </p:sp>
        <p:cxnSp>
          <p:nvCxnSpPr>
            <p:cNvPr id="257" name="直線コネクタ 256"/>
            <p:cNvCxnSpPr/>
            <p:nvPr/>
          </p:nvCxnSpPr>
          <p:spPr>
            <a:xfrm>
              <a:off x="1440000" y="1800000"/>
              <a:ext cx="144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flipH="1">
              <a:off x="2304000" y="2412000"/>
              <a:ext cx="180000" cy="39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直線コネクタ 258"/>
            <p:cNvCxnSpPr/>
            <p:nvPr/>
          </p:nvCxnSpPr>
          <p:spPr>
            <a:xfrm flipH="1">
              <a:off x="2880000" y="2304000"/>
              <a:ext cx="14400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a:xfrm>
              <a:off x="3789717" y="960264"/>
              <a:ext cx="764283" cy="517628"/>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対</a:t>
              </a:r>
              <a:r>
                <a:rPr kumimoji="1" lang="en-US" altLang="ja-JP" sz="7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2012</a:t>
              </a:r>
              <a:r>
                <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年度比</a:t>
              </a:r>
              <a:endParaRPr kumimoji="1" lang="en-US" altLang="ja-JP"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61" name="テキスト ボックス 260"/>
            <p:cNvSpPr txBox="1"/>
            <p:nvPr/>
          </p:nvSpPr>
          <p:spPr>
            <a:xfrm>
              <a:off x="4104000" y="1872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rPr>
                <a:t>増</a:t>
              </a:r>
              <a:endParaRPr kumimoji="1" lang="ja-JP" altLang="en-US" sz="9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62" name="テキスト ボックス 261"/>
            <p:cNvSpPr txBox="1"/>
            <p:nvPr/>
          </p:nvSpPr>
          <p:spPr>
            <a:xfrm>
              <a:off x="4104000" y="2664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a:latin typeface="Meiryo UI" panose="020B0604030504040204" pitchFamily="50" charset="-128"/>
                  <a:ea typeface="Meiryo UI" panose="020B0604030504040204" pitchFamily="50" charset="-128"/>
                </a:rPr>
                <a:t>8.7%</a:t>
              </a:r>
              <a:r>
                <a:rPr lang="ja-JP" altLang="en-US" sz="800" dirty="0">
                  <a:latin typeface="Meiryo UI" panose="020B0604030504040204" pitchFamily="50" charset="-128"/>
                  <a:ea typeface="Meiryo UI" panose="020B0604030504040204" pitchFamily="50" charset="-128"/>
                </a:rPr>
                <a:t>増</a:t>
              </a:r>
              <a:endParaRPr kumimoji="1" lang="ja-JP" altLang="en-US" sz="9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63" name="テキスト ボックス 262"/>
            <p:cNvSpPr txBox="1"/>
            <p:nvPr/>
          </p:nvSpPr>
          <p:spPr>
            <a:xfrm>
              <a:off x="4104000" y="2484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rPr>
                <a:t>8.4%</a:t>
              </a:r>
              <a:r>
                <a:rPr lang="ja-JP" altLang="en-US" sz="700" dirty="0">
                  <a:latin typeface="Meiryo UI" panose="020B0604030504040204" pitchFamily="50" charset="-128"/>
                  <a:ea typeface="Meiryo UI" panose="020B0604030504040204" pitchFamily="50" charset="-128"/>
                </a:rPr>
                <a:t>増</a:t>
              </a:r>
              <a:endParaRPr kumimoji="1" lang="ja-JP" altLang="en-US" sz="9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sp>
        <p:nvSpPr>
          <p:cNvPr id="265" name="テキスト ボックス 264"/>
          <p:cNvSpPr txBox="1"/>
          <p:nvPr/>
        </p:nvSpPr>
        <p:spPr>
          <a:xfrm>
            <a:off x="7804592" y="8352731"/>
            <a:ext cx="2667610" cy="253916"/>
          </a:xfrm>
          <a:prstGeom prst="rect">
            <a:avLst/>
          </a:prstGeom>
          <a:solidFill>
            <a:schemeClr val="bg1"/>
          </a:solidFill>
          <a:ln>
            <a:noFill/>
          </a:ln>
        </p:spPr>
        <p:txBody>
          <a:bodyPr wrap="square" rtlCol="0">
            <a:spAutoFit/>
          </a:bodyPr>
          <a:lstStyle/>
          <a:p>
            <a:pPr>
              <a:defRPr/>
            </a:pPr>
            <a:r>
              <a:rPr kumimoji="1" lang="en-US" altLang="ja-JP" sz="1050" b="1" noProof="0" dirty="0">
                <a:solidFill>
                  <a:prstClr val="black"/>
                </a:solidFill>
                <a:latin typeface="BIZ UDPゴシック" panose="020B0400000000000000" pitchFamily="50" charset="-128"/>
                <a:ea typeface="BIZ UDPゴシック" panose="020B0400000000000000" pitchFamily="50" charset="-128"/>
              </a:rPr>
              <a:t>【</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英検</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3</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級以上の英語力を有する中学生</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a:t>
            </a:r>
          </a:p>
        </p:txBody>
      </p:sp>
      <p:sp>
        <p:nvSpPr>
          <p:cNvPr id="266" name="テキスト ボックス 265"/>
          <p:cNvSpPr txBox="1"/>
          <p:nvPr/>
        </p:nvSpPr>
        <p:spPr>
          <a:xfrm>
            <a:off x="11167322" y="8350598"/>
            <a:ext cx="2663570" cy="253916"/>
          </a:xfrm>
          <a:prstGeom prst="rect">
            <a:avLst/>
          </a:prstGeom>
          <a:solidFill>
            <a:schemeClr val="bg1"/>
          </a:solidFill>
          <a:ln>
            <a:noFill/>
          </a:ln>
        </p:spPr>
        <p:txBody>
          <a:bodyPr wrap="square" rtlCol="0">
            <a:spAutoFit/>
          </a:bodyPr>
          <a:lstStyle/>
          <a:p>
            <a:pPr>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府民一人当たりの可処分所得の推移</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a:t>
            </a:r>
          </a:p>
        </p:txBody>
      </p:sp>
      <p:pic>
        <p:nvPicPr>
          <p:cNvPr id="2" name="図 1"/>
          <p:cNvPicPr>
            <a:picLocks noChangeAspect="1"/>
          </p:cNvPicPr>
          <p:nvPr/>
        </p:nvPicPr>
        <p:blipFill rotWithShape="1">
          <a:blip r:embed="rId9"/>
          <a:srcRect r="48705"/>
          <a:stretch/>
        </p:blipFill>
        <p:spPr>
          <a:xfrm>
            <a:off x="7859133" y="8591747"/>
            <a:ext cx="3253648" cy="1975105"/>
          </a:xfrm>
          <a:prstGeom prst="rect">
            <a:avLst/>
          </a:prstGeom>
        </p:spPr>
      </p:pic>
      <p:sp>
        <p:nvSpPr>
          <p:cNvPr id="10" name="テキスト ボックス 40"/>
          <p:cNvSpPr txBox="1"/>
          <p:nvPr/>
        </p:nvSpPr>
        <p:spPr>
          <a:xfrm>
            <a:off x="1989852" y="1184880"/>
            <a:ext cx="13008705" cy="271869"/>
          </a:xfrm>
          <a:prstGeom prst="rect">
            <a:avLst/>
          </a:prstGeom>
          <a:solidFill>
            <a:schemeClr val="bg1">
              <a:lumMod val="8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1400"/>
              </a:lnSpc>
              <a:spcAft>
                <a:spcPts val="0"/>
              </a:spcAft>
            </a:pPr>
            <a:r>
              <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税収減や扶助費など固定費の増大による</a:t>
            </a:r>
            <a:r>
              <a:rPr 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「財政赤字の悪循環」</a:t>
            </a:r>
            <a:r>
              <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、企業の流出などによる</a:t>
            </a:r>
            <a:r>
              <a:rPr 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「都市力低下の悪循環」</a:t>
            </a:r>
            <a:r>
              <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、低所得者の割合増や治安悪化などによる</a:t>
            </a:r>
            <a:r>
              <a:rPr 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「貧困の悪循環」</a:t>
            </a:r>
            <a:r>
              <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p:txBody>
      </p:sp>
      <p:grpSp>
        <p:nvGrpSpPr>
          <p:cNvPr id="115" name="グループ化 114"/>
          <p:cNvGrpSpPr/>
          <p:nvPr/>
        </p:nvGrpSpPr>
        <p:grpSpPr>
          <a:xfrm>
            <a:off x="169156" y="2791575"/>
            <a:ext cx="14950194" cy="2979237"/>
            <a:chOff x="8200570" y="2511493"/>
            <a:chExt cx="6831184" cy="3935761"/>
          </a:xfrm>
        </p:grpSpPr>
        <p:sp>
          <p:nvSpPr>
            <p:cNvPr id="112" name="角丸四角形 111"/>
            <p:cNvSpPr/>
            <p:nvPr/>
          </p:nvSpPr>
          <p:spPr>
            <a:xfrm>
              <a:off x="8200570" y="2729170"/>
              <a:ext cx="6792237" cy="3718084"/>
            </a:xfrm>
            <a:prstGeom prst="roundRect">
              <a:avLst>
                <a:gd name="adj" fmla="val 12690"/>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5" name="正方形/長方形 104"/>
            <p:cNvSpPr/>
            <p:nvPr/>
          </p:nvSpPr>
          <p:spPr>
            <a:xfrm>
              <a:off x="8273143" y="2713365"/>
              <a:ext cx="6758611" cy="960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t" anchorCtr="0">
              <a:spAutoFit/>
            </a:bodyPr>
            <a:lstStyle/>
            <a:p>
              <a:pPr marL="171450" lvl="0" indent="-171450" defTabSz="914400">
                <a:lnSpc>
                  <a:spcPts val="900"/>
                </a:lnSpc>
                <a:spcBef>
                  <a:spcPts val="1200"/>
                </a:spcBef>
                <a:buFont typeface="Wingdings" panose="05000000000000000000" pitchFamily="2" charset="2"/>
                <a:buChar char="p"/>
                <a:defRPr/>
              </a:pP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defTabSz="914400">
                <a:lnSpc>
                  <a:spcPts val="900"/>
                </a:lnSpc>
                <a:spcBef>
                  <a:spcPts val="12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収入の範囲内で予算を組む</a:t>
              </a:r>
              <a:r>
                <a:rPr kumimoji="1" lang="ja-JP" altLang="en-US" sz="1200" dirty="0">
                  <a:solidFill>
                    <a:prstClr val="black"/>
                  </a:solidFill>
                  <a:latin typeface="BIZ UDPゴシック" panose="020B0400000000000000" pitchFamily="50" charset="-128"/>
                  <a:ea typeface="BIZ UDPゴシック" panose="020B0400000000000000" pitchFamily="50" charset="-128"/>
                </a:rPr>
                <a:t>」原則を確認。</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職員の給与カットや職員数の削減</a:t>
              </a:r>
              <a:r>
                <a:rPr kumimoji="1" lang="ja-JP" altLang="en-US" sz="1200" dirty="0">
                  <a:solidFill>
                    <a:prstClr val="black"/>
                  </a:solidFill>
                  <a:latin typeface="BIZ UDPゴシック" panose="020B0400000000000000" pitchFamily="50" charset="-128"/>
                  <a:ea typeface="BIZ UDPゴシック" panose="020B0400000000000000" pitchFamily="50" charset="-128"/>
                </a:rPr>
                <a:t>を実施。</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民営化</a:t>
              </a:r>
              <a:r>
                <a:rPr kumimoji="1" lang="ja-JP" altLang="en-US" sz="1200" dirty="0">
                  <a:solidFill>
                    <a:prstClr val="black"/>
                  </a:solidFill>
                  <a:latin typeface="BIZ UDPゴシック" panose="020B0400000000000000" pitchFamily="50" charset="-128"/>
                  <a:ea typeface="BIZ UDPゴシック" panose="020B0400000000000000" pitchFamily="50" charset="-128"/>
                </a:rPr>
                <a:t>や</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地方独立行政法人化、二重行政の解消等</a:t>
              </a:r>
              <a:r>
                <a:rPr kumimoji="1" lang="ja-JP" altLang="en-US" sz="1200" dirty="0">
                  <a:solidFill>
                    <a:prstClr val="black"/>
                  </a:solidFill>
                  <a:latin typeface="BIZ UDPゴシック" panose="020B0400000000000000" pitchFamily="50" charset="-128"/>
                  <a:ea typeface="BIZ UDPゴシック" panose="020B0400000000000000" pitchFamily="50" charset="-128"/>
                </a:rPr>
                <a:t>にも取り組み。</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171450" lvl="0" indent="-171450" defTabSz="914400">
                <a:lnSpc>
                  <a:spcPts val="900"/>
                </a:lnSpc>
                <a:spcBef>
                  <a:spcPts val="1200"/>
                </a:spcBef>
                <a:buFont typeface="Wingdings" panose="05000000000000000000" pitchFamily="2" charset="2"/>
                <a:buChar char="Ø"/>
                <a:defRPr/>
              </a:pPr>
              <a:r>
                <a:rPr kumimoji="1" lang="ja-JP" altLang="en-US" sz="1200" b="1" dirty="0">
                  <a:solidFill>
                    <a:prstClr val="black"/>
                  </a:solidFill>
                  <a:latin typeface="BIZ UDPゴシック" panose="020B0400000000000000" pitchFamily="50" charset="-128"/>
                  <a:ea typeface="BIZ UDPゴシック" panose="020B0400000000000000" pitchFamily="50" charset="-128"/>
                </a:rPr>
                <a:t>財政状況は、府市ともに大きく改善</a:t>
              </a:r>
              <a:r>
                <a:rPr kumimoji="1" lang="ja-JP" altLang="en-US" sz="1200" dirty="0">
                  <a:solidFill>
                    <a:prstClr val="black"/>
                  </a:solidFill>
                  <a:latin typeface="BIZ UDPゴシック" panose="020B0400000000000000" pitchFamily="50" charset="-128"/>
                  <a:ea typeface="BIZ UDPゴシック" panose="020B0400000000000000" pitchFamily="50" charset="-128"/>
                </a:rPr>
                <a:t>。職員数を人口あたりでみると、府は全国一スリムな体制を維持。市は、概ね政令指定都市平均まで削減。</a:t>
              </a:r>
            </a:p>
          </p:txBody>
        </p:sp>
        <p:sp>
          <p:nvSpPr>
            <p:cNvPr id="111" name="四角形: 角を丸くする 12">
              <a:extLst>
                <a:ext uri="{FF2B5EF4-FFF2-40B4-BE49-F238E27FC236}">
                  <a16:creationId xmlns:a16="http://schemas.microsoft.com/office/drawing/2014/main" id="{90B36253-0D39-A847-F9D0-FD614D400C59}"/>
                </a:ext>
              </a:extLst>
            </p:cNvPr>
            <p:cNvSpPr/>
            <p:nvPr/>
          </p:nvSpPr>
          <p:spPr>
            <a:xfrm>
              <a:off x="9424347" y="2511493"/>
              <a:ext cx="4373441" cy="4633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行政の経営改革</a:t>
              </a:r>
              <a:r>
                <a:rPr kumimoji="1" lang="ja-JP" altLang="en-US" sz="1400" dirty="0">
                  <a:latin typeface="BIZ UDPゴシック" panose="020B0400000000000000" pitchFamily="50" charset="-128"/>
                  <a:ea typeface="BIZ UDPゴシック" panose="020B0400000000000000" pitchFamily="50" charset="-128"/>
                </a:rPr>
                <a:t>（府市それぞれの行財政改革）　＋　</a:t>
              </a:r>
              <a:r>
                <a:rPr kumimoji="1" lang="ja-JP" altLang="en-US" sz="1400" b="1" dirty="0">
                  <a:latin typeface="BIZ UDPゴシック" panose="020B0400000000000000" pitchFamily="50" charset="-128"/>
                  <a:ea typeface="BIZ UDPゴシック" panose="020B0400000000000000" pitchFamily="50" charset="-128"/>
                </a:rPr>
                <a:t>自治体のあり方改革</a:t>
              </a:r>
              <a:r>
                <a:rPr kumimoji="1" lang="ja-JP" altLang="en-US" sz="1400" dirty="0">
                  <a:latin typeface="BIZ UDPゴシック" panose="020B0400000000000000" pitchFamily="50" charset="-128"/>
                  <a:ea typeface="BIZ UDPゴシック" panose="020B0400000000000000" pitchFamily="50" charset="-128"/>
                </a:rPr>
                <a:t>（二重行政の解消等）</a:t>
              </a:r>
            </a:p>
          </p:txBody>
        </p:sp>
      </p:grpSp>
      <p:grpSp>
        <p:nvGrpSpPr>
          <p:cNvPr id="122" name="グループ化 121"/>
          <p:cNvGrpSpPr/>
          <p:nvPr/>
        </p:nvGrpSpPr>
        <p:grpSpPr>
          <a:xfrm>
            <a:off x="169156" y="6281782"/>
            <a:ext cx="7257320" cy="4285072"/>
            <a:chOff x="8331195" y="4303076"/>
            <a:chExt cx="7290716" cy="4285072"/>
          </a:xfrm>
        </p:grpSpPr>
        <p:grpSp>
          <p:nvGrpSpPr>
            <p:cNvPr id="114" name="グループ化 113"/>
            <p:cNvGrpSpPr/>
            <p:nvPr/>
          </p:nvGrpSpPr>
          <p:grpSpPr>
            <a:xfrm>
              <a:off x="8331195" y="4507279"/>
              <a:ext cx="7290716" cy="4080869"/>
              <a:chOff x="8370204" y="5921041"/>
              <a:chExt cx="5063341" cy="3413700"/>
            </a:xfrm>
          </p:grpSpPr>
          <p:sp>
            <p:nvSpPr>
              <p:cNvPr id="108" name="正方形/長方形 107"/>
              <p:cNvSpPr/>
              <p:nvPr/>
            </p:nvSpPr>
            <p:spPr>
              <a:xfrm>
                <a:off x="8372421" y="6476744"/>
                <a:ext cx="5061124" cy="8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t" anchorCtr="0">
                <a:spAutoFit/>
              </a:bodyPr>
              <a:lstStyle/>
              <a:p>
                <a:pPr lvl="0" defTabSz="914400">
                  <a:lnSpc>
                    <a:spcPts val="1200"/>
                  </a:lnSpc>
                  <a:spcBef>
                    <a:spcPts val="1200"/>
                  </a:spcBef>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二重行政も大きな原因となって生じた過去の負債処理により、放置されていた交通インフラの整備に着手。</a:t>
                </a:r>
                <a:r>
                  <a:rPr kumimoji="1" lang="en-US" altLang="ja-JP" sz="1100" dirty="0">
                    <a:solidFill>
                      <a:prstClr val="black"/>
                    </a:solidFill>
                    <a:latin typeface="BIZ UDPゴシック" panose="020B0400000000000000" pitchFamily="50" charset="-128"/>
                    <a:ea typeface="BIZ UDPゴシック" panose="020B0400000000000000" pitchFamily="50" charset="-128"/>
                  </a:rPr>
                  <a:t/>
                </a:r>
                <a:br>
                  <a:rPr kumimoji="1" lang="en-US" altLang="ja-JP" sz="1100" dirty="0">
                    <a:solidFill>
                      <a:prstClr val="black"/>
                    </a:solidFill>
                    <a:latin typeface="BIZ UDPゴシック" panose="020B0400000000000000" pitchFamily="50" charset="-128"/>
                    <a:ea typeface="BIZ UDPゴシック" panose="020B0400000000000000" pitchFamily="50" charset="-128"/>
                  </a:rPr>
                </a:b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err="1">
                    <a:solidFill>
                      <a:prstClr val="black"/>
                    </a:solidFill>
                    <a:latin typeface="BIZ UDPゴシック" panose="020B0400000000000000" pitchFamily="50" charset="-128"/>
                    <a:ea typeface="BIZ UDPゴシック" panose="020B0400000000000000" pitchFamily="50" charset="-128"/>
                  </a:rPr>
                  <a:t>ー</a:t>
                </a:r>
                <a:r>
                  <a:rPr kumimoji="1" lang="ja-JP" altLang="en-US" sz="1100" dirty="0">
                    <a:solidFill>
                      <a:prstClr val="black"/>
                    </a:solidFill>
                    <a:latin typeface="BIZ UDPゴシック" panose="020B0400000000000000" pitchFamily="50" charset="-128"/>
                    <a:ea typeface="BIZ UDPゴシック" panose="020B0400000000000000" pitchFamily="50" charset="-128"/>
                  </a:rPr>
                  <a:t>　関空の経営再建、鉄道延伸、高速道路の未開通区間（ミッシングリンク）の整備など</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176213" lvl="0" indent="-171450" defTabSz="914400">
                  <a:lnSpc>
                    <a:spcPts val="1200"/>
                  </a:lnSpc>
                  <a:spcBef>
                    <a:spcPts val="1200"/>
                  </a:spcBef>
                  <a:buFont typeface="Wingdings" panose="05000000000000000000" pitchFamily="2" charset="2"/>
                  <a:buChar char="Ø"/>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関空の経営改善とともに、インバウンドが飛躍的増加。</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6213" lvl="0" indent="-171450" defTabSz="914400">
                  <a:lnSpc>
                    <a:spcPts val="1200"/>
                  </a:lnSpc>
                  <a:spcBef>
                    <a:spcPts val="1200"/>
                  </a:spcBef>
                  <a:buFont typeface="Wingdings" panose="05000000000000000000" pitchFamily="2" charset="2"/>
                  <a:buChar char="Ø"/>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景気動向指数や商業地価等の主要経済指標も上昇。コロナ後減少も、回復基調。</a:t>
                </a:r>
              </a:p>
            </p:txBody>
          </p:sp>
          <p:sp>
            <p:nvSpPr>
              <p:cNvPr id="113" name="角丸四角形 112"/>
              <p:cNvSpPr/>
              <p:nvPr/>
            </p:nvSpPr>
            <p:spPr>
              <a:xfrm>
                <a:off x="8370204" y="5921041"/>
                <a:ext cx="5063341" cy="3413700"/>
              </a:xfrm>
              <a:prstGeom prst="roundRect">
                <a:avLst>
                  <a:gd name="adj" fmla="val 8895"/>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16" name="四角形: 角を丸くする 12">
              <a:extLst>
                <a:ext uri="{FF2B5EF4-FFF2-40B4-BE49-F238E27FC236}">
                  <a16:creationId xmlns:a16="http://schemas.microsoft.com/office/drawing/2014/main" id="{90B36253-0D39-A847-F9D0-FD614D400C59}"/>
                </a:ext>
              </a:extLst>
            </p:cNvPr>
            <p:cNvSpPr/>
            <p:nvPr/>
          </p:nvSpPr>
          <p:spPr>
            <a:xfrm>
              <a:off x="9891820" y="4303076"/>
              <a:ext cx="4159051" cy="32597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企業／経済～遅れていたインフラ整備～</a:t>
              </a:r>
            </a:p>
          </p:txBody>
        </p:sp>
      </p:grpSp>
      <p:grpSp>
        <p:nvGrpSpPr>
          <p:cNvPr id="148" name="グループ化 147"/>
          <p:cNvGrpSpPr/>
          <p:nvPr/>
        </p:nvGrpSpPr>
        <p:grpSpPr>
          <a:xfrm>
            <a:off x="7519793" y="6277682"/>
            <a:ext cx="7514321" cy="4289169"/>
            <a:chOff x="349818" y="4889251"/>
            <a:chExt cx="6649945" cy="4411831"/>
          </a:xfrm>
        </p:grpSpPr>
        <p:grpSp>
          <p:nvGrpSpPr>
            <p:cNvPr id="117" name="グループ化 116"/>
            <p:cNvGrpSpPr/>
            <p:nvPr/>
          </p:nvGrpSpPr>
          <p:grpSpPr>
            <a:xfrm>
              <a:off x="349818" y="5108024"/>
              <a:ext cx="6649945" cy="4193058"/>
              <a:chOff x="8352138" y="6258984"/>
              <a:chExt cx="4718697" cy="1985917"/>
            </a:xfrm>
          </p:grpSpPr>
          <p:sp>
            <p:nvSpPr>
              <p:cNvPr id="118" name="正方形/長方形 117"/>
              <p:cNvSpPr/>
              <p:nvPr/>
            </p:nvSpPr>
            <p:spPr>
              <a:xfrm>
                <a:off x="8352138" y="6576779"/>
                <a:ext cx="4703703" cy="48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t" anchorCtr="0">
                <a:spAutoFit/>
              </a:bodyPr>
              <a:lstStyle/>
              <a:p>
                <a:pPr lvl="0" defTabSz="914400">
                  <a:lnSpc>
                    <a:spcPts val="1200"/>
                  </a:lnSpc>
                  <a:spcBef>
                    <a:spcPts val="1200"/>
                  </a:spcBef>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府民の生活に関する問題に正面から取り組み。特に教育、子育て環境の充実など、現役世代に対し重点的に投資。</a:t>
                </a:r>
                <a:r>
                  <a:rPr kumimoji="1" lang="en-US" altLang="ja-JP" sz="1100" dirty="0">
                    <a:solidFill>
                      <a:prstClr val="black"/>
                    </a:solidFill>
                    <a:latin typeface="BIZ UDPゴシック" panose="020B0400000000000000" pitchFamily="50" charset="-128"/>
                    <a:ea typeface="BIZ UDPゴシック" panose="020B0400000000000000" pitchFamily="50" charset="-128"/>
                  </a:rPr>
                  <a:t/>
                </a:r>
                <a:br>
                  <a:rPr kumimoji="1" lang="en-US" altLang="ja-JP" sz="1100" dirty="0">
                    <a:solidFill>
                      <a:prstClr val="black"/>
                    </a:solidFill>
                    <a:latin typeface="BIZ UDPゴシック" panose="020B0400000000000000" pitchFamily="50" charset="-128"/>
                    <a:ea typeface="BIZ UDPゴシック" panose="020B0400000000000000" pitchFamily="50" charset="-128"/>
                  </a:rPr>
                </a:b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err="1">
                    <a:solidFill>
                      <a:prstClr val="black"/>
                    </a:solidFill>
                    <a:latin typeface="BIZ UDPゴシック" panose="020B0400000000000000" pitchFamily="50" charset="-128"/>
                    <a:ea typeface="BIZ UDPゴシック" panose="020B0400000000000000" pitchFamily="50" charset="-128"/>
                  </a:rPr>
                  <a:t>ー</a:t>
                </a:r>
                <a:r>
                  <a:rPr kumimoji="1" lang="ja-JP" altLang="en-US" sz="1100" dirty="0">
                    <a:solidFill>
                      <a:prstClr val="black"/>
                    </a:solidFill>
                    <a:latin typeface="BIZ UDPゴシック" panose="020B0400000000000000" pitchFamily="50" charset="-128"/>
                    <a:ea typeface="BIZ UDPゴシック" panose="020B0400000000000000" pitchFamily="50" charset="-128"/>
                  </a:rPr>
                  <a:t>　塾代助成、学校給食無償化、待機児童対策など</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171450" lvl="0" indent="-171450" defTabSz="914400">
                  <a:lnSpc>
                    <a:spcPts val="1200"/>
                  </a:lnSpc>
                  <a:spcBef>
                    <a:spcPts val="1200"/>
                  </a:spcBef>
                  <a:buFont typeface="Wingdings" panose="05000000000000000000" pitchFamily="2" charset="2"/>
                  <a:buChar char="Ø"/>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生活保護率や待機児童は大きく改善。中高生の英語力は着実に向上。</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171450" lvl="0" indent="-171450" defTabSz="914400">
                  <a:lnSpc>
                    <a:spcPts val="1200"/>
                  </a:lnSpc>
                  <a:spcBef>
                    <a:spcPts val="1200"/>
                  </a:spcBef>
                  <a:buFont typeface="Wingdings" panose="05000000000000000000" pitchFamily="2" charset="2"/>
                  <a:buChar char="Ø"/>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一方で、府民一人あたり可処分所得や女性の就業率など、改善傾向にあるが全国と比べると低い指標もある。</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119" name="角丸四角形 118"/>
              <p:cNvSpPr/>
              <p:nvPr/>
            </p:nvSpPr>
            <p:spPr>
              <a:xfrm>
                <a:off x="8370207" y="6258984"/>
                <a:ext cx="4700628" cy="1985917"/>
              </a:xfrm>
              <a:prstGeom prst="roundRect">
                <a:avLst>
                  <a:gd name="adj" fmla="val 8426"/>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20" name="四角形: 角を丸くする 12">
              <a:extLst>
                <a:ext uri="{FF2B5EF4-FFF2-40B4-BE49-F238E27FC236}">
                  <a16:creationId xmlns:a16="http://schemas.microsoft.com/office/drawing/2014/main" id="{90B36253-0D39-A847-F9D0-FD614D400C59}"/>
                </a:ext>
              </a:extLst>
            </p:cNvPr>
            <p:cNvSpPr/>
            <p:nvPr/>
          </p:nvSpPr>
          <p:spPr>
            <a:xfrm>
              <a:off x="1847324" y="4889251"/>
              <a:ext cx="3663774" cy="352327"/>
            </a:xfrm>
            <a:prstGeom prst="roundRect">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個人／暮らし～現役世代への重点投資など～</a:t>
              </a:r>
            </a:p>
          </p:txBody>
        </p:sp>
      </p:grpSp>
      <p:sp>
        <p:nvSpPr>
          <p:cNvPr id="151" name="テキスト ボックス 150"/>
          <p:cNvSpPr txBox="1"/>
          <p:nvPr/>
        </p:nvSpPr>
        <p:spPr>
          <a:xfrm>
            <a:off x="8029562" y="3897756"/>
            <a:ext cx="2697178" cy="253916"/>
          </a:xfrm>
          <a:prstGeom prst="rect">
            <a:avLst/>
          </a:prstGeom>
          <a:solidFill>
            <a:schemeClr val="bg1"/>
          </a:solidFill>
          <a:ln>
            <a:noFill/>
          </a:ln>
        </p:spPr>
        <p:txBody>
          <a:bodyPr wrap="square" rtlCol="0">
            <a:spAutoFit/>
          </a:bodyPr>
          <a:lstStyle/>
          <a:p>
            <a:pPr lvl="0">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b="1" dirty="0">
                <a:solidFill>
                  <a:prstClr val="black"/>
                </a:solidFill>
                <a:latin typeface="BIZ UDゴシック" panose="020B0400000000000000" pitchFamily="49" charset="-128"/>
                <a:ea typeface="BIZ UDゴシック" panose="020B0400000000000000" pitchFamily="49" charset="-128"/>
              </a:rPr>
              <a:t>人口（</a:t>
            </a:r>
            <a:r>
              <a:rPr lang="en-US" altLang="ja-JP" sz="1050" b="1" dirty="0">
                <a:solidFill>
                  <a:prstClr val="black"/>
                </a:solidFill>
                <a:latin typeface="BIZ UDゴシック" panose="020B0400000000000000" pitchFamily="49" charset="-128"/>
                <a:ea typeface="BIZ UDゴシック" panose="020B0400000000000000" pitchFamily="49" charset="-128"/>
              </a:rPr>
              <a:t>10</a:t>
            </a:r>
            <a:r>
              <a:rPr lang="ja-JP" altLang="en-US" sz="1050" b="1" dirty="0">
                <a:solidFill>
                  <a:prstClr val="black"/>
                </a:solidFill>
                <a:latin typeface="BIZ UDゴシック" panose="020B0400000000000000" pitchFamily="49" charset="-128"/>
                <a:ea typeface="BIZ UDゴシック" panose="020B0400000000000000" pitchFamily="49" charset="-128"/>
              </a:rPr>
              <a:t>万人）あたり職員数</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（府）</a:t>
            </a: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153" name="テキスト ボックス 152"/>
          <p:cNvSpPr txBox="1"/>
          <p:nvPr/>
        </p:nvSpPr>
        <p:spPr>
          <a:xfrm>
            <a:off x="8353000" y="4116104"/>
            <a:ext cx="20261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全国一スリムな体制を維持。</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4" name="テキスト ボックス 153"/>
          <p:cNvSpPr txBox="1"/>
          <p:nvPr/>
        </p:nvSpPr>
        <p:spPr>
          <a:xfrm>
            <a:off x="11455434" y="4114150"/>
            <a:ext cx="2288955" cy="246221"/>
          </a:xfrm>
          <a:prstGeom prst="rect">
            <a:avLst/>
          </a:prstGeom>
          <a:noFill/>
        </p:spPr>
        <p:txBody>
          <a:bodyPr wrap="square" rtlCol="0">
            <a:spAutoFit/>
          </a:bodyPr>
          <a:lstStyle/>
          <a:p>
            <a:pPr lvl="0">
              <a:defRPr/>
            </a:pPr>
            <a:r>
              <a:rPr lang="ja-JP" altLang="en-US" sz="1000" dirty="0">
                <a:solidFill>
                  <a:prstClr val="black"/>
                </a:solidFill>
                <a:latin typeface="BIZ UDPゴシック" panose="020B0400000000000000" pitchFamily="50" charset="-128"/>
                <a:ea typeface="BIZ UDPゴシック" panose="020B0400000000000000" pitchFamily="50" charset="-128"/>
              </a:rPr>
              <a:t>他都市と比較しても大きな削減。</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 name="下矢印 7"/>
          <p:cNvSpPr/>
          <p:nvPr/>
        </p:nvSpPr>
        <p:spPr>
          <a:xfrm>
            <a:off x="3037271" y="5871195"/>
            <a:ext cx="1209814" cy="37249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下矢印 95"/>
          <p:cNvSpPr/>
          <p:nvPr/>
        </p:nvSpPr>
        <p:spPr>
          <a:xfrm>
            <a:off x="11013301" y="5893679"/>
            <a:ext cx="1209814" cy="35433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40"/>
          <p:cNvSpPr txBox="1"/>
          <p:nvPr/>
        </p:nvSpPr>
        <p:spPr>
          <a:xfrm>
            <a:off x="1989852" y="1907837"/>
            <a:ext cx="13020386" cy="271869"/>
          </a:xfrm>
          <a:prstGeom prst="rect">
            <a:avLst/>
          </a:prstGeom>
          <a:solidFill>
            <a:schemeClr val="tx1">
              <a:lumMod val="50000"/>
              <a:lumOff val="5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1400"/>
              </a:lnSpc>
              <a:spcAft>
                <a:spcPts val="0"/>
              </a:spcAft>
            </a:pPr>
            <a:r>
              <a:rPr lang="ja-JP" altLang="en-US" sz="12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b="1"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「行政の内部改革」</a:t>
            </a:r>
            <a:r>
              <a:rPr lang="ja-JP" altLang="en-US" sz="1200"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にとどまらず、都市力低下の悪循環を断つための「</a:t>
            </a:r>
            <a:r>
              <a:rPr lang="ja-JP" altLang="en-US" sz="1200" b="1"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遅れていたインフラ整備」</a:t>
            </a:r>
            <a:r>
              <a:rPr lang="ja-JP" altLang="en-US" sz="1200"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、貧困の悪循環を断つための「</a:t>
            </a:r>
            <a:r>
              <a:rPr lang="ja-JP" altLang="en-US" sz="1200" b="1"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現役世代への重点投資</a:t>
            </a:r>
            <a:r>
              <a:rPr lang="ja-JP" altLang="en-US" sz="1200"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」に同時に取り組むことが必要。</a:t>
            </a:r>
            <a:endParaRPr lang="ja-JP" sz="12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9" name="下矢印 108"/>
          <p:cNvSpPr/>
          <p:nvPr/>
        </p:nvSpPr>
        <p:spPr>
          <a:xfrm>
            <a:off x="6790975" y="2256132"/>
            <a:ext cx="1209814" cy="51344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1618957" y="6694450"/>
            <a:ext cx="4460110" cy="2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t" anchorCtr="0">
            <a:spAutoFit/>
          </a:bodyPr>
          <a:lstStyle/>
          <a:p>
            <a:pPr lvl="0" algn="ctr" defTabSz="914400">
              <a:lnSpc>
                <a:spcPts val="1400"/>
              </a:lnSpc>
              <a:spcBef>
                <a:spcPts val="1200"/>
              </a:spcBef>
              <a:defRPr/>
            </a:pP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交通インフラ整備などに、経済と企業はいち早く反応</a:t>
            </a:r>
          </a:p>
        </p:txBody>
      </p:sp>
      <p:sp>
        <p:nvSpPr>
          <p:cNvPr id="73" name="正方形/長方形 72"/>
          <p:cNvSpPr/>
          <p:nvPr/>
        </p:nvSpPr>
        <p:spPr>
          <a:xfrm>
            <a:off x="8300109" y="6703301"/>
            <a:ext cx="6220223" cy="25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t" anchorCtr="0">
            <a:spAutoFit/>
          </a:bodyPr>
          <a:lstStyle/>
          <a:p>
            <a:pPr lvl="0" defTabSz="914400">
              <a:lnSpc>
                <a:spcPts val="1400"/>
              </a:lnSpc>
              <a:spcBef>
                <a:spcPts val="1200"/>
              </a:spcBef>
              <a:defRPr/>
            </a:pP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暮らしに密接に関連する社会関連の指標の改善には、引き続き取組が必要</a:t>
            </a:r>
            <a:endPar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4" name="下矢印 73"/>
          <p:cNvSpPr/>
          <p:nvPr/>
        </p:nvSpPr>
        <p:spPr>
          <a:xfrm>
            <a:off x="6779645" y="1524721"/>
            <a:ext cx="1209814" cy="32259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800"/>
            <a:ext cx="15119349" cy="461665"/>
          </a:xfrm>
          <a:prstGeom prst="rect">
            <a:avLst/>
          </a:prstGeom>
          <a:solidFill>
            <a:schemeClr val="accent3">
              <a:lumMod val="75000"/>
            </a:schemeClr>
          </a:solidFill>
        </p:spPr>
        <p:txBody>
          <a:bodyPr wrap="square" rtlCol="0">
            <a:spAutoFit/>
          </a:bodyPr>
          <a:lstStyle/>
          <a:p>
            <a:pPr algn="ctr"/>
            <a:r>
              <a:rPr kumimoji="1"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大阪の改革評価　～</a:t>
            </a:r>
            <a:r>
              <a:rPr kumimoji="1" lang="en-US" altLang="ja-JP"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15</a:t>
            </a:r>
            <a:r>
              <a:rPr kumimoji="1"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年の改革をふり返る～　</a:t>
            </a:r>
            <a:r>
              <a:rPr kumimoji="1" lang="en-US" altLang="ja-JP"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概要版</a:t>
            </a:r>
            <a:r>
              <a:rPr kumimoji="1" lang="en-US" altLang="ja-JP"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endParaRPr kumimoji="1"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テキスト ボックス 42"/>
          <p:cNvSpPr txBox="1"/>
          <p:nvPr/>
        </p:nvSpPr>
        <p:spPr>
          <a:xfrm>
            <a:off x="359239" y="604849"/>
            <a:ext cx="14408014" cy="27186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b="1"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第</a:t>
            </a:r>
            <a:r>
              <a:rPr lang="ja-JP" altLang="en-US" b="1"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１</a:t>
            </a:r>
            <a:r>
              <a:rPr lang="ja-JP" b="1"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章　</a:t>
            </a:r>
            <a:r>
              <a:rPr lang="en-US" b="1"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15</a:t>
            </a:r>
            <a:r>
              <a:rPr lang="ja-JP" b="1"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年間の改革のふり返り</a:t>
            </a:r>
            <a:endParaRPr lang="ja-JP" sz="1400" b="1"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6" name="テキスト ボックス 42"/>
          <p:cNvSpPr txBox="1"/>
          <p:nvPr/>
        </p:nvSpPr>
        <p:spPr>
          <a:xfrm>
            <a:off x="4044859" y="617353"/>
            <a:ext cx="14775542" cy="2718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いわゆる大阪問題の解決に向けた府市の取り組み方はどうだったか。また、取組により大阪がどのように変化してきたのか。</a:t>
            </a:r>
            <a:endParaRPr lang="ja-JP" sz="11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77" name="直線コネクタ 76"/>
          <p:cNvCxnSpPr/>
          <p:nvPr/>
        </p:nvCxnSpPr>
        <p:spPr>
          <a:xfrm>
            <a:off x="0" y="907154"/>
            <a:ext cx="15119350" cy="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8" name="テキスト ボックス 40"/>
          <p:cNvSpPr txBox="1"/>
          <p:nvPr/>
        </p:nvSpPr>
        <p:spPr>
          <a:xfrm>
            <a:off x="180836" y="1159018"/>
            <a:ext cx="1633450" cy="277576"/>
          </a:xfrm>
          <a:prstGeom prst="rect">
            <a:avLst/>
          </a:prstGeom>
          <a:solidFill>
            <a:schemeClr val="bg1">
              <a:lumMod val="85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ts val="1400"/>
              </a:lnSpc>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大阪が抱える問題</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9" name="テキスト ボックス 40"/>
          <p:cNvSpPr txBox="1"/>
          <p:nvPr/>
        </p:nvSpPr>
        <p:spPr>
          <a:xfrm>
            <a:off x="185001" y="1875861"/>
            <a:ext cx="1629285" cy="324000"/>
          </a:xfrm>
          <a:prstGeom prst="rect">
            <a:avLst/>
          </a:prstGeom>
          <a:solidFill>
            <a:schemeClr val="tx1">
              <a:lumMod val="50000"/>
              <a:lumOff val="50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ts val="1400"/>
              </a:lnSpc>
              <a:spcAft>
                <a:spcPts val="0"/>
              </a:spcAft>
            </a:pPr>
            <a:r>
              <a:rPr lang="ja-JP" altLang="en-US"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課　　題</a:t>
            </a:r>
            <a:endParaRPr lang="ja-JP" sz="14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2" name="テキスト ボックス 101"/>
          <p:cNvSpPr txBox="1"/>
          <p:nvPr/>
        </p:nvSpPr>
        <p:spPr>
          <a:xfrm>
            <a:off x="4325855" y="2308278"/>
            <a:ext cx="6137152" cy="284693"/>
          </a:xfrm>
          <a:prstGeom prst="rect">
            <a:avLst/>
          </a:prstGeom>
          <a:noFill/>
        </p:spPr>
        <p:txBody>
          <a:bodyPr wrap="square" rtlCol="0">
            <a:spAutoFit/>
          </a:bodyPr>
          <a:lstStyle/>
          <a:p>
            <a:pPr algn="ctr">
              <a:lnSpc>
                <a:spcPts val="1500"/>
              </a:lnSpc>
            </a:pPr>
            <a:r>
              <a:rPr kumimoji="1" lang="ja-JP" altLang="en-US" sz="1400" b="1" dirty="0">
                <a:latin typeface="BIZ UDPゴシック" panose="020B0400000000000000" pitchFamily="50" charset="-128"/>
                <a:ea typeface="BIZ UDPゴシック" panose="020B0400000000000000" pitchFamily="50" charset="-128"/>
              </a:rPr>
              <a:t>まずは徹底した行政内部の改革に着手</a:t>
            </a:r>
          </a:p>
        </p:txBody>
      </p:sp>
      <p:sp>
        <p:nvSpPr>
          <p:cNvPr id="11" name="テキスト ボックス 10"/>
          <p:cNvSpPr txBox="1"/>
          <p:nvPr/>
        </p:nvSpPr>
        <p:spPr>
          <a:xfrm>
            <a:off x="3848833" y="5869479"/>
            <a:ext cx="7490444" cy="307777"/>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生み出した財源も活用し、インフラ整備（ハード）と現役世代への施策（ソフト）に投資</a:t>
            </a:r>
          </a:p>
        </p:txBody>
      </p:sp>
    </p:spTree>
    <p:extLst>
      <p:ext uri="{BB962C8B-B14F-4D97-AF65-F5344CB8AC3E}">
        <p14:creationId xmlns:p14="http://schemas.microsoft.com/office/powerpoint/2010/main" val="253850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4237986" y="3661360"/>
            <a:ext cx="760823" cy="2439397"/>
            <a:chOff x="5086912" y="4014800"/>
            <a:chExt cx="760823" cy="2439397"/>
          </a:xfrm>
        </p:grpSpPr>
        <p:sp>
          <p:nvSpPr>
            <p:cNvPr id="10" name="右矢印 9"/>
            <p:cNvSpPr/>
            <p:nvPr/>
          </p:nvSpPr>
          <p:spPr>
            <a:xfrm>
              <a:off x="5086912" y="4076527"/>
              <a:ext cx="760823" cy="1181100"/>
            </a:xfrm>
            <a:prstGeom prst="rightArrow">
              <a:avLst>
                <a:gd name="adj1" fmla="val 50000"/>
                <a:gd name="adj2" fmla="val 3320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194033" y="4014800"/>
              <a:ext cx="398507" cy="2439397"/>
            </a:xfrm>
            <a:prstGeom prst="rect">
              <a:avLst/>
            </a:prstGeom>
            <a:noFill/>
          </p:spPr>
          <p:txBody>
            <a:bodyPr vert="eaVert"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15</a:t>
              </a:r>
              <a:r>
                <a:rPr kumimoji="1" lang="ja-JP" altLang="en-US" sz="1200" dirty="0">
                  <a:latin typeface="BIZ UDPゴシック" panose="020B0400000000000000" pitchFamily="50" charset="-128"/>
                  <a:ea typeface="BIZ UDPゴシック" panose="020B0400000000000000" pitchFamily="50" charset="-128"/>
                </a:rPr>
                <a:t>年の取組の流れ</a:t>
              </a:r>
            </a:p>
          </p:txBody>
        </p:sp>
      </p:grpSp>
      <p:sp>
        <p:nvSpPr>
          <p:cNvPr id="57" name="スライド番号プレースホルダー 3"/>
          <p:cNvSpPr>
            <a:spLocks noGrp="1"/>
          </p:cNvSpPr>
          <p:nvPr>
            <p:ph type="sldNum" sz="quarter" idx="12"/>
          </p:nvPr>
        </p:nvSpPr>
        <p:spPr>
          <a:xfrm>
            <a:off x="7157959" y="13476037"/>
            <a:ext cx="2057400" cy="365125"/>
          </a:xfrm>
        </p:spPr>
        <p:txBody>
          <a:bodyPr/>
          <a:lstStyle/>
          <a:p>
            <a:fld id="{138CA411-231B-42B9-AF63-97A64194AA60}" type="slidenum">
              <a:rPr lang="ja-JP" altLang="en-US" smtClean="0"/>
              <a:pPr/>
              <a:t>2</a:t>
            </a:fld>
            <a:endParaRPr lang="ja-JP" altLang="en-US" dirty="0"/>
          </a:p>
        </p:txBody>
      </p:sp>
      <p:sp>
        <p:nvSpPr>
          <p:cNvPr id="40" name="テキスト ボックス 42"/>
          <p:cNvSpPr txBox="1"/>
          <p:nvPr/>
        </p:nvSpPr>
        <p:spPr>
          <a:xfrm>
            <a:off x="356232" y="93359"/>
            <a:ext cx="14402505" cy="27186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b="1"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ja-JP" altLang="en-US" b="1"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b="1"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章　</a:t>
            </a:r>
            <a:r>
              <a:rPr kumimoji="1" lang="ja-JP" altLang="en-US" b="1" dirty="0">
                <a:solidFill>
                  <a:srgbClr val="002060"/>
                </a:solidFill>
                <a:latin typeface="BIZ UDPゴシック" panose="020B0400000000000000" pitchFamily="50" charset="-128"/>
                <a:ea typeface="BIZ UDPゴシック" panose="020B0400000000000000" pitchFamily="50" charset="-128"/>
              </a:rPr>
              <a:t>府市改革の取組</a:t>
            </a:r>
            <a:endParaRPr lang="ja-JP" sz="1400" b="1"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2" name="テキスト ボックス 42"/>
          <p:cNvSpPr txBox="1"/>
          <p:nvPr/>
        </p:nvSpPr>
        <p:spPr>
          <a:xfrm>
            <a:off x="3461527" y="105724"/>
            <a:ext cx="14775542" cy="2718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altLang="en-US"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府市が具体的にどういった項目を対象とし、どういった手法で改革を進めてきたのか。</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cxnSp>
        <p:nvCxnSpPr>
          <p:cNvPr id="43" name="直線コネクタ 42"/>
          <p:cNvCxnSpPr/>
          <p:nvPr/>
        </p:nvCxnSpPr>
        <p:spPr>
          <a:xfrm>
            <a:off x="0" y="365227"/>
            <a:ext cx="15119350" cy="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2"/>
          <p:cNvSpPr txBox="1"/>
          <p:nvPr/>
        </p:nvSpPr>
        <p:spPr>
          <a:xfrm>
            <a:off x="356232" y="8982673"/>
            <a:ext cx="14419310" cy="27186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altLang="en-US" b="1"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rPr>
              <a:t>今後について</a:t>
            </a:r>
            <a:endParaRPr lang="ja-JP" sz="1400" b="1"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0" name="テキスト ボックス 42"/>
          <p:cNvSpPr txBox="1"/>
          <p:nvPr/>
        </p:nvSpPr>
        <p:spPr>
          <a:xfrm>
            <a:off x="2315134" y="8949360"/>
            <a:ext cx="12775520" cy="2718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altLang="en-US"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今後さらに大阪全体の都市経営戦略を進めていく着眼点。</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cxnSp>
        <p:nvCxnSpPr>
          <p:cNvPr id="51" name="直線コネクタ 50"/>
          <p:cNvCxnSpPr/>
          <p:nvPr/>
        </p:nvCxnSpPr>
        <p:spPr>
          <a:xfrm>
            <a:off x="0" y="9254542"/>
            <a:ext cx="15119350" cy="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728743" y="9311226"/>
            <a:ext cx="5717125" cy="1380754"/>
          </a:xfrm>
          <a:prstGeom prst="rect">
            <a:avLst/>
          </a:prstGeom>
          <a:noFill/>
        </p:spPr>
        <p:txBody>
          <a:bodyPr wrap="square" lIns="36000" tIns="36000" rIns="36000" bIns="36000" rtlCol="0">
            <a:spAutoFit/>
          </a:bodyPr>
          <a:lstStyle/>
          <a:p>
            <a:pPr>
              <a:lnSpc>
                <a:spcPts val="1700"/>
              </a:lnSpc>
            </a:pPr>
            <a:r>
              <a:rPr lang="ja-JP" altLang="en-US" sz="1200" u="sng" dirty="0">
                <a:latin typeface="BIZ UDPゴシック" panose="020B0400000000000000" pitchFamily="50" charset="-128"/>
                <a:ea typeface="BIZ UDPゴシック" panose="020B0400000000000000" pitchFamily="50" charset="-128"/>
              </a:rPr>
              <a:t>１．府内市町村との連携の更なる強化</a:t>
            </a:r>
            <a:r>
              <a:rPr lang="en-US" altLang="ja-JP" sz="1200" dirty="0">
                <a:latin typeface="BIZ UDPゴシック" panose="020B0400000000000000" pitchFamily="50" charset="-128"/>
                <a:ea typeface="BIZ UDPゴシック" panose="020B0400000000000000" pitchFamily="50" charset="-128"/>
              </a:rPr>
              <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ja-JP" altLang="en-US" sz="1200" dirty="0" err="1">
                <a:latin typeface="BIZ UDPゴシック" panose="020B0400000000000000" pitchFamily="50" charset="-128"/>
                <a:ea typeface="BIZ UDPゴシック" panose="020B0400000000000000" pitchFamily="50" charset="-128"/>
              </a:rPr>
              <a:t>ー</a:t>
            </a:r>
            <a:r>
              <a:rPr lang="ja-JP" altLang="en-US" sz="1200" dirty="0">
                <a:latin typeface="BIZ UDPゴシック" panose="020B0400000000000000" pitchFamily="50" charset="-128"/>
                <a:ea typeface="BIZ UDPゴシック" panose="020B0400000000000000" pitchFamily="50" charset="-128"/>
              </a:rPr>
              <a:t>　副首都化の効果を、府内全域の享受をめざす</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200" u="sng" dirty="0">
                <a:latin typeface="BIZ UDPゴシック" panose="020B0400000000000000" pitchFamily="50" charset="-128"/>
                <a:ea typeface="BIZ UDPゴシック" panose="020B0400000000000000" pitchFamily="50" charset="-128"/>
              </a:rPr>
              <a:t>２．</a:t>
            </a:r>
            <a:r>
              <a:rPr lang="ja-JP" altLang="en-US" sz="1200" u="sng" dirty="0">
                <a:latin typeface="BIZ UDPゴシック" panose="020B0400000000000000" pitchFamily="50" charset="-128"/>
                <a:ea typeface="BIZ UDPゴシック" panose="020B0400000000000000" pitchFamily="50" charset="-128"/>
              </a:rPr>
              <a:t>職員が主体的に政策形成を行いやすい組織環境づくり</a:t>
            </a:r>
            <a:endParaRPr lang="en-US" altLang="ja-JP" sz="1200" u="sng" dirty="0">
              <a:latin typeface="BIZ UDPゴシック" panose="020B0400000000000000" pitchFamily="50" charset="-128"/>
              <a:ea typeface="BIZ UDPゴシック" panose="020B0400000000000000" pitchFamily="50" charset="-128"/>
            </a:endParaRPr>
          </a:p>
          <a:p>
            <a:pPr>
              <a:lnSpc>
                <a:spcPts val="1700"/>
              </a:lnSpc>
            </a:pPr>
            <a:r>
              <a:rPr lang="ja-JP" altLang="en-US" sz="1200" dirty="0">
                <a:latin typeface="BIZ UDPゴシック" panose="020B0400000000000000" pitchFamily="50" charset="-128"/>
                <a:ea typeface="BIZ UDPゴシック" panose="020B0400000000000000" pitchFamily="50" charset="-128"/>
              </a:rPr>
              <a:t>　　　</a:t>
            </a:r>
            <a:r>
              <a:rPr lang="ja-JP" altLang="en-US" sz="1200" dirty="0" err="1">
                <a:latin typeface="BIZ UDPゴシック" panose="020B0400000000000000" pitchFamily="50" charset="-128"/>
                <a:ea typeface="BIZ UDPゴシック" panose="020B0400000000000000" pitchFamily="50" charset="-128"/>
              </a:rPr>
              <a:t>ー</a:t>
            </a:r>
            <a:r>
              <a:rPr lang="ja-JP" altLang="en-US" sz="1200" dirty="0">
                <a:latin typeface="BIZ UDPゴシック" panose="020B0400000000000000" pitchFamily="50" charset="-128"/>
                <a:ea typeface="BIZ UDPゴシック" panose="020B0400000000000000" pitchFamily="50" charset="-128"/>
              </a:rPr>
              <a:t>　部署横断的に政策を形成しやすい環境整備が重要</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en-US" altLang="ja-JP" sz="1200" u="sng" dirty="0">
                <a:latin typeface="BIZ UDPゴシック" panose="020B0400000000000000" pitchFamily="50" charset="-128"/>
                <a:ea typeface="BIZ UDPゴシック" panose="020B0400000000000000" pitchFamily="50" charset="-128"/>
              </a:rPr>
              <a:t>3</a:t>
            </a:r>
            <a:r>
              <a:rPr lang="ja-JP" altLang="en-US" sz="1200" u="sng" dirty="0" err="1">
                <a:latin typeface="BIZ UDPゴシック" panose="020B0400000000000000" pitchFamily="50" charset="-128"/>
                <a:ea typeface="BIZ UDPゴシック" panose="020B0400000000000000" pitchFamily="50" charset="-128"/>
              </a:rPr>
              <a:t>．</a:t>
            </a:r>
            <a:r>
              <a:rPr lang="ja-JP" altLang="en-US" sz="1200" u="sng" dirty="0">
                <a:latin typeface="BIZ UDPゴシック" panose="020B0400000000000000" pitchFamily="50" charset="-128"/>
                <a:ea typeface="BIZ UDPゴシック" panose="020B0400000000000000" pitchFamily="50" charset="-128"/>
              </a:rPr>
              <a:t>政策形成能力の向上に向けた、職員への人的資本投資の強化</a:t>
            </a:r>
            <a:r>
              <a:rPr kumimoji="1" lang="en-US" altLang="ja-JP" sz="1200" u="sng" dirty="0">
                <a:latin typeface="BIZ UDPゴシック" panose="020B0400000000000000" pitchFamily="50" charset="-128"/>
                <a:ea typeface="BIZ UDPゴシック" panose="020B0400000000000000" pitchFamily="50" charset="-128"/>
              </a:rPr>
              <a:t/>
            </a:r>
            <a:br>
              <a:rPr kumimoji="1" lang="en-US" altLang="ja-JP" sz="1200" u="sng"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err="1">
                <a:latin typeface="BIZ UDPゴシック" panose="020B0400000000000000" pitchFamily="50" charset="-128"/>
                <a:ea typeface="BIZ UDPゴシック" panose="020B0400000000000000" pitchFamily="50" charset="-128"/>
              </a:rPr>
              <a:t>ー</a:t>
            </a:r>
            <a:r>
              <a:rPr kumimoji="1" lang="ja-JP" altLang="en-US"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民間の人事政策を参考に</a:t>
            </a:r>
            <a:endParaRPr lang="en-US" altLang="ja-JP" sz="1200" dirty="0">
              <a:latin typeface="BIZ UDPゴシック" panose="020B0400000000000000" pitchFamily="50" charset="-128"/>
              <a:ea typeface="BIZ UDPゴシック" panose="020B0400000000000000" pitchFamily="50" charset="-128"/>
            </a:endParaRPr>
          </a:p>
        </p:txBody>
      </p:sp>
      <p:sp>
        <p:nvSpPr>
          <p:cNvPr id="53" name="テキスト ボックス 52"/>
          <p:cNvSpPr txBox="1"/>
          <p:nvPr/>
        </p:nvSpPr>
        <p:spPr>
          <a:xfrm>
            <a:off x="7167958" y="9311849"/>
            <a:ext cx="7932696" cy="1151588"/>
          </a:xfrm>
          <a:prstGeom prst="rect">
            <a:avLst/>
          </a:prstGeom>
          <a:noFill/>
        </p:spPr>
        <p:txBody>
          <a:bodyPr wrap="square" lIns="36000" tIns="36000" rIns="36000" bIns="36000" rtlCol="0">
            <a:spAutoFit/>
          </a:bodyPr>
          <a:lstStyle/>
          <a:p>
            <a:pPr>
              <a:lnSpc>
                <a:spcPts val="1700"/>
              </a:lnSpc>
            </a:pPr>
            <a:r>
              <a:rPr lang="ja-JP" altLang="en-US" sz="1200" u="sng" dirty="0">
                <a:latin typeface="BIZ UDPゴシック" panose="020B0400000000000000" pitchFamily="50" charset="-128"/>
                <a:ea typeface="BIZ UDPゴシック" panose="020B0400000000000000" pitchFamily="50" charset="-128"/>
              </a:rPr>
              <a:t>４．今後は行政中心の「身を切る、削る」改革から公民連携によって「創る」改革へ</a:t>
            </a:r>
            <a:endParaRPr lang="en-US" altLang="ja-JP" sz="1200" u="sng" dirty="0">
              <a:latin typeface="BIZ UDPゴシック" panose="020B0400000000000000" pitchFamily="50" charset="-128"/>
              <a:ea typeface="BIZ UDPゴシック" panose="020B0400000000000000" pitchFamily="50" charset="-128"/>
            </a:endParaRPr>
          </a:p>
          <a:p>
            <a:pPr>
              <a:lnSpc>
                <a:spcPts val="1700"/>
              </a:lnSpc>
            </a:pPr>
            <a:r>
              <a:rPr lang="ja-JP" altLang="en-US" sz="1200" u="sng" dirty="0">
                <a:latin typeface="BIZ UDPゴシック" panose="020B0400000000000000" pitchFamily="50" charset="-128"/>
                <a:ea typeface="BIZ UDPゴシック" panose="020B0400000000000000" pitchFamily="50" charset="-128"/>
              </a:rPr>
              <a:t>５．また大阪の中の改革（府市の統合、連携）に加え、全国</a:t>
            </a:r>
            <a:r>
              <a:rPr lang="en-US" altLang="ja-JP" sz="1200" u="sng" dirty="0">
                <a:latin typeface="BIZ UDPゴシック" panose="020B0400000000000000" pitchFamily="50" charset="-128"/>
                <a:ea typeface="BIZ UDPゴシック" panose="020B0400000000000000" pitchFamily="50" charset="-128"/>
              </a:rPr>
              <a:t>/</a:t>
            </a:r>
            <a:r>
              <a:rPr lang="ja-JP" altLang="en-US" sz="1200" u="sng" dirty="0">
                <a:latin typeface="BIZ UDPゴシック" panose="020B0400000000000000" pitchFamily="50" charset="-128"/>
                <a:ea typeface="BIZ UDPゴシック" panose="020B0400000000000000" pitchFamily="50" charset="-128"/>
              </a:rPr>
              <a:t>世界を見据えた改革へ</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ja-JP" altLang="en-US" sz="1200" u="sng" dirty="0">
                <a:latin typeface="BIZ UDPゴシック" panose="020B0400000000000000" pitchFamily="50" charset="-128"/>
                <a:ea typeface="BIZ UDPゴシック" panose="020B0400000000000000" pitchFamily="50" charset="-128"/>
              </a:rPr>
              <a:t>６．地政学上の優位性を生かした副首都化をめざす</a:t>
            </a:r>
            <a:r>
              <a:rPr lang="en-US" altLang="ja-JP" sz="1200" dirty="0">
                <a:latin typeface="BIZ UDPゴシック" panose="020B0400000000000000" pitchFamily="50" charset="-128"/>
                <a:ea typeface="BIZ UDPゴシック" panose="020B0400000000000000" pitchFamily="50" charset="-128"/>
              </a:rPr>
              <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ja-JP" altLang="en-US" sz="1200" dirty="0" err="1">
                <a:latin typeface="BIZ UDPゴシック" panose="020B0400000000000000" pitchFamily="50" charset="-128"/>
                <a:ea typeface="BIZ UDPゴシック" panose="020B0400000000000000" pitchFamily="50" charset="-128"/>
              </a:rPr>
              <a:t>ー</a:t>
            </a:r>
            <a:r>
              <a:rPr lang="ja-JP" altLang="en-US" sz="1200" dirty="0">
                <a:latin typeface="BIZ UDPゴシック" panose="020B0400000000000000" pitchFamily="50" charset="-128"/>
                <a:ea typeface="BIZ UDPゴシック" panose="020B0400000000000000" pitchFamily="50" charset="-128"/>
              </a:rPr>
              <a:t>　国際環境の変化や世界的なサプライチェーンの見直しの中で相対的優位性は向上</a:t>
            </a:r>
          </a:p>
          <a:p>
            <a:pPr>
              <a:lnSpc>
                <a:spcPts val="1700"/>
              </a:lnSpc>
            </a:pPr>
            <a:r>
              <a:rPr lang="ja-JP" altLang="en-US" sz="1200" dirty="0">
                <a:latin typeface="BIZ UDPゴシック" panose="020B0400000000000000" pitchFamily="50" charset="-128"/>
                <a:ea typeface="BIZ UDPゴシック" panose="020B0400000000000000" pitchFamily="50" charset="-128"/>
              </a:rPr>
              <a:t>　  　</a:t>
            </a:r>
            <a:r>
              <a:rPr lang="ja-JP" altLang="en-US" sz="1200" dirty="0" err="1">
                <a:latin typeface="BIZ UDPゴシック" panose="020B0400000000000000" pitchFamily="50" charset="-128"/>
                <a:ea typeface="BIZ UDPゴシック" panose="020B0400000000000000" pitchFamily="50" charset="-128"/>
              </a:rPr>
              <a:t>ー</a:t>
            </a:r>
            <a:r>
              <a:rPr lang="ja-JP" altLang="en-US" sz="1200" dirty="0">
                <a:latin typeface="BIZ UDPゴシック" panose="020B0400000000000000" pitchFamily="50" charset="-128"/>
                <a:ea typeface="BIZ UDPゴシック" panose="020B0400000000000000" pitchFamily="50" charset="-128"/>
              </a:rPr>
              <a:t>　万博</a:t>
            </a:r>
            <a:r>
              <a:rPr lang="en-US" altLang="ja-JP" sz="1200" dirty="0">
                <a:latin typeface="BIZ UDPゴシック" panose="020B0400000000000000" pitchFamily="50" charset="-128"/>
                <a:ea typeface="BIZ UDPゴシック" panose="020B0400000000000000" pitchFamily="50" charset="-128"/>
              </a:rPr>
              <a:t>/IR</a:t>
            </a:r>
            <a:r>
              <a:rPr lang="ja-JP" altLang="en-US" sz="1200" dirty="0">
                <a:latin typeface="BIZ UDPゴシック" panose="020B0400000000000000" pitchFamily="50" charset="-128"/>
                <a:ea typeface="BIZ UDPゴシック" panose="020B0400000000000000" pitchFamily="50" charset="-128"/>
              </a:rPr>
              <a:t>やインバウンドブームを超えて、大阪独自の魅力の磨き上げが重要</a:t>
            </a:r>
          </a:p>
        </p:txBody>
      </p:sp>
      <p:sp>
        <p:nvSpPr>
          <p:cNvPr id="175" name="テキスト ボックス 174"/>
          <p:cNvSpPr txBox="1"/>
          <p:nvPr/>
        </p:nvSpPr>
        <p:spPr>
          <a:xfrm>
            <a:off x="363301" y="861119"/>
            <a:ext cx="4681006" cy="1708160"/>
          </a:xfrm>
          <a:prstGeom prst="rect">
            <a:avLst/>
          </a:prstGeom>
          <a:noFill/>
        </p:spPr>
        <p:txBody>
          <a:bodyPr wrap="square" rtlCol="0">
            <a:spAutoFit/>
          </a:bodyPr>
          <a:lstStyle/>
          <a:p>
            <a:pPr marL="171450" indent="-171450">
              <a:lnSpc>
                <a:spcPts val="18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改革取組のうち、社会主体の分野が全体の半分以上（</a:t>
            </a:r>
            <a:r>
              <a:rPr kumimoji="1" lang="en-US" altLang="ja-JP" sz="1200" dirty="0">
                <a:latin typeface="BIZ UDPゴシック" panose="020B0400000000000000" pitchFamily="50" charset="-128"/>
                <a:ea typeface="BIZ UDPゴシック" panose="020B0400000000000000" pitchFamily="50" charset="-128"/>
              </a:rPr>
              <a:t>53</a:t>
            </a:r>
            <a:r>
              <a:rPr kumimoji="1" lang="ja-JP" altLang="en-US" sz="1200" dirty="0">
                <a:latin typeface="BIZ UDPゴシック" panose="020B0400000000000000" pitchFamily="50" charset="-128"/>
                <a:ea typeface="BIZ UDPゴシック" panose="020B0400000000000000" pitchFamily="50" charset="-128"/>
              </a:rPr>
              <a:t>％）を占める。</a:t>
            </a:r>
            <a:r>
              <a:rPr kumimoji="1" lang="en-US" altLang="ja-JP" sz="1200" dirty="0">
                <a:latin typeface="BIZ UDPゴシック" panose="020B0400000000000000" pitchFamily="50" charset="-128"/>
                <a:ea typeface="BIZ UDPゴシック" panose="020B0400000000000000" pitchFamily="50" charset="-128"/>
              </a:rPr>
              <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　大阪府市は、</a:t>
            </a:r>
            <a:r>
              <a:rPr kumimoji="1" lang="ja-JP" altLang="en-US" sz="1200" b="1" dirty="0">
                <a:latin typeface="BIZ UDPゴシック" panose="020B0400000000000000" pitchFamily="50" charset="-128"/>
                <a:ea typeface="BIZ UDPゴシック" panose="020B0400000000000000" pitchFamily="50" charset="-128"/>
              </a:rPr>
              <a:t>内部改革中心から本格的な都市経営に</a:t>
            </a:r>
            <a:r>
              <a:rPr kumimoji="1" lang="en-US" altLang="ja-JP" sz="1200" b="1" dirty="0">
                <a:latin typeface="BIZ UDPゴシック" panose="020B0400000000000000" pitchFamily="50" charset="-128"/>
                <a:ea typeface="BIZ UDPゴシック" panose="020B0400000000000000" pitchFamily="50" charset="-128"/>
              </a:rPr>
              <a:t/>
            </a:r>
            <a:br>
              <a:rPr kumimoji="1" lang="en-US" altLang="ja-JP" sz="1200" b="1" dirty="0">
                <a:latin typeface="BIZ UDPゴシック" panose="020B0400000000000000" pitchFamily="50" charset="-128"/>
                <a:ea typeface="BIZ UDPゴシック" panose="020B0400000000000000" pitchFamily="50" charset="-128"/>
              </a:rPr>
            </a:br>
            <a:r>
              <a:rPr kumimoji="1" lang="ja-JP" altLang="en-US" sz="1200" b="1" dirty="0">
                <a:latin typeface="BIZ UDPゴシック" panose="020B0400000000000000" pitchFamily="50" charset="-128"/>
                <a:ea typeface="BIZ UDPゴシック" panose="020B0400000000000000" pitchFamily="50" charset="-128"/>
              </a:rPr>
              <a:t>　　　 取り組む段階へ</a:t>
            </a:r>
            <a:endParaRPr kumimoji="1" lang="en-US" altLang="ja-JP" sz="1200" b="1" dirty="0">
              <a:latin typeface="BIZ UDPゴシック" panose="020B0400000000000000" pitchFamily="50" charset="-128"/>
              <a:ea typeface="BIZ UDPゴシック" panose="020B0400000000000000" pitchFamily="50" charset="-128"/>
            </a:endParaRPr>
          </a:p>
          <a:p>
            <a:pPr marL="171450" indent="-171450">
              <a:lnSpc>
                <a:spcPts val="1800"/>
              </a:lnSpc>
              <a:buFont typeface="Wingdings" panose="05000000000000000000" pitchFamily="2" charset="2"/>
              <a:buChar char="Ø"/>
            </a:pPr>
            <a:endParaRPr kumimoji="1" lang="en-US" altLang="ja-JP" sz="1200" b="1" dirty="0">
              <a:latin typeface="BIZ UDPゴシック" panose="020B0400000000000000" pitchFamily="50" charset="-128"/>
              <a:ea typeface="BIZ UDPゴシック" panose="020B0400000000000000" pitchFamily="50" charset="-128"/>
            </a:endParaRPr>
          </a:p>
          <a:p>
            <a:pPr marL="171450" indent="-171450">
              <a:lnSpc>
                <a:spcPts val="18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成長戦略では</a:t>
            </a:r>
            <a:r>
              <a:rPr kumimoji="1" lang="ja-JP" altLang="en-US" sz="1200" b="1" dirty="0">
                <a:latin typeface="BIZ UDPゴシック" panose="020B0400000000000000" pitchFamily="50" charset="-128"/>
                <a:ea typeface="BIZ UDPゴシック" panose="020B0400000000000000" pitchFamily="50" charset="-128"/>
              </a:rPr>
              <a:t>府市共通項目</a:t>
            </a:r>
            <a:r>
              <a:rPr kumimoji="1" lang="ja-JP" altLang="en-US" sz="1200" dirty="0">
                <a:latin typeface="BIZ UDPゴシック" panose="020B0400000000000000" pitchFamily="50" charset="-128"/>
                <a:ea typeface="BIZ UDPゴシック" panose="020B0400000000000000" pitchFamily="50" charset="-128"/>
              </a:rPr>
              <a:t>が多い。</a:t>
            </a:r>
            <a:r>
              <a:rPr kumimoji="1" lang="en-US" altLang="ja-JP" sz="1200" dirty="0">
                <a:latin typeface="BIZ UDPゴシック" panose="020B0400000000000000" pitchFamily="50" charset="-128"/>
                <a:ea typeface="BIZ UDPゴシック" panose="020B0400000000000000" pitchFamily="50" charset="-128"/>
              </a:rPr>
              <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　府市連携の更なる強化</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76" name="テキスト ボックス 175"/>
          <p:cNvSpPr txBox="1"/>
          <p:nvPr/>
        </p:nvSpPr>
        <p:spPr>
          <a:xfrm>
            <a:off x="406151" y="7222288"/>
            <a:ext cx="4566956" cy="1246495"/>
          </a:xfrm>
          <a:prstGeom prst="rect">
            <a:avLst/>
          </a:prstGeom>
          <a:noFill/>
        </p:spPr>
        <p:txBody>
          <a:bodyPr wrap="square" rtlCol="0">
            <a:spAutoFit/>
          </a:bodyPr>
          <a:lstStyle/>
          <a:p>
            <a:pPr marL="171450" indent="-171450">
              <a:lnSpc>
                <a:spcPts val="18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府市の戦略一元化は、府市一体条例の制定や府市共同部署設置などにより「</a:t>
            </a:r>
            <a:r>
              <a:rPr kumimoji="1" lang="ja-JP" altLang="en-US" sz="1200" b="1" dirty="0">
                <a:latin typeface="BIZ UDPゴシック" panose="020B0400000000000000" pitchFamily="50" charset="-128"/>
                <a:ea typeface="BIZ UDPゴシック" panose="020B0400000000000000" pitchFamily="50" charset="-128"/>
              </a:rPr>
              <a:t>一体的な行政運営の推進</a:t>
            </a:r>
            <a:r>
              <a:rPr kumimoji="1" lang="ja-JP" altLang="en-US" sz="1200" dirty="0">
                <a:latin typeface="BIZ UDPゴシック" panose="020B0400000000000000" pitchFamily="50" charset="-128"/>
                <a:ea typeface="BIZ UDPゴシック" panose="020B0400000000000000" pitchFamily="50" charset="-128"/>
              </a:rPr>
              <a:t>」に深化。</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lnSpc>
                <a:spcPts val="18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市町村との連携は「広域課題の連携」に加えて、府内市町村それぞれの課題に対する「</a:t>
            </a:r>
            <a:r>
              <a:rPr kumimoji="1" lang="ja-JP" altLang="en-US" sz="1200" b="1" dirty="0">
                <a:latin typeface="BIZ UDPゴシック" panose="020B0400000000000000" pitchFamily="50" charset="-128"/>
                <a:ea typeface="BIZ UDPゴシック" panose="020B0400000000000000" pitchFamily="50" charset="-128"/>
              </a:rPr>
              <a:t>大阪府・大阪市の強みを活かした個別支援（府内市町村への下水道支援など）</a:t>
            </a:r>
            <a:r>
              <a:rPr kumimoji="1" lang="ja-JP" altLang="en-US" sz="1200" dirty="0">
                <a:latin typeface="BIZ UDPゴシック" panose="020B0400000000000000" pitchFamily="50" charset="-128"/>
                <a:ea typeface="BIZ UDPゴシック" panose="020B0400000000000000" pitchFamily="50" charset="-128"/>
              </a:rPr>
              <a:t>」も始まった。</a:t>
            </a:r>
          </a:p>
        </p:txBody>
      </p:sp>
      <p:sp>
        <p:nvSpPr>
          <p:cNvPr id="177" name="四角形: 角を丸くする 12">
            <a:extLst>
              <a:ext uri="{FF2B5EF4-FFF2-40B4-BE49-F238E27FC236}">
                <a16:creationId xmlns:a16="http://schemas.microsoft.com/office/drawing/2014/main" id="{90B36253-0D39-A847-F9D0-FD614D400C59}"/>
              </a:ext>
            </a:extLst>
          </p:cNvPr>
          <p:cNvSpPr/>
          <p:nvPr/>
        </p:nvSpPr>
        <p:spPr>
          <a:xfrm>
            <a:off x="237607" y="538728"/>
            <a:ext cx="2531577" cy="251185"/>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latin typeface="BIZ UDPゴシック" panose="020B0400000000000000" pitchFamily="50" charset="-128"/>
                <a:ea typeface="BIZ UDPゴシック" panose="020B0400000000000000" pitchFamily="50" charset="-128"/>
              </a:rPr>
              <a:t>改革の対象の視点“”</a:t>
            </a:r>
            <a:r>
              <a:rPr kumimoji="1" lang="en-US" altLang="ja-JP" sz="1200" b="1" dirty="0">
                <a:latin typeface="BIZ UDPゴシック" panose="020B0400000000000000" pitchFamily="50" charset="-128"/>
                <a:ea typeface="BIZ UDPゴシック" panose="020B0400000000000000" pitchFamily="50" charset="-128"/>
              </a:rPr>
              <a:t>WHAT“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78" name="四角形: 角を丸くする 12">
            <a:extLst>
              <a:ext uri="{FF2B5EF4-FFF2-40B4-BE49-F238E27FC236}">
                <a16:creationId xmlns:a16="http://schemas.microsoft.com/office/drawing/2014/main" id="{90B36253-0D39-A847-F9D0-FD614D400C59}"/>
              </a:ext>
            </a:extLst>
          </p:cNvPr>
          <p:cNvSpPr/>
          <p:nvPr/>
        </p:nvSpPr>
        <p:spPr>
          <a:xfrm>
            <a:off x="250543" y="6915714"/>
            <a:ext cx="2531577" cy="251185"/>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latin typeface="BIZ UDPゴシック" panose="020B0400000000000000" pitchFamily="50" charset="-128"/>
                <a:ea typeface="BIZ UDPゴシック" panose="020B0400000000000000" pitchFamily="50" charset="-128"/>
              </a:rPr>
              <a:t>改革の手法の視点“”</a:t>
            </a:r>
            <a:r>
              <a:rPr kumimoji="1" lang="en-US" altLang="ja-JP" sz="1200" b="1" dirty="0">
                <a:latin typeface="BIZ UDPゴシック" panose="020B0400000000000000" pitchFamily="50" charset="-128"/>
                <a:ea typeface="BIZ UDPゴシック" panose="020B0400000000000000" pitchFamily="50" charset="-128"/>
              </a:rPr>
              <a:t>HOW“</a:t>
            </a:r>
            <a:endParaRPr kumimoji="1" lang="ja-JP" altLang="en-US" sz="1200" b="1" dirty="0">
              <a:latin typeface="BIZ UDPゴシック" panose="020B0400000000000000" pitchFamily="50" charset="-128"/>
              <a:ea typeface="BIZ UDPゴシック" panose="020B0400000000000000" pitchFamily="50" charset="-128"/>
            </a:endParaRPr>
          </a:p>
        </p:txBody>
      </p:sp>
      <p:grpSp>
        <p:nvGrpSpPr>
          <p:cNvPr id="4" name="グループ化 3"/>
          <p:cNvGrpSpPr/>
          <p:nvPr/>
        </p:nvGrpSpPr>
        <p:grpSpPr>
          <a:xfrm>
            <a:off x="612277" y="2406653"/>
            <a:ext cx="3573524" cy="4090870"/>
            <a:chOff x="879576" y="2827856"/>
            <a:chExt cx="4053281" cy="4532167"/>
          </a:xfrm>
        </p:grpSpPr>
        <p:grpSp>
          <p:nvGrpSpPr>
            <p:cNvPr id="3" name="グループ化 2"/>
            <p:cNvGrpSpPr/>
            <p:nvPr/>
          </p:nvGrpSpPr>
          <p:grpSpPr>
            <a:xfrm>
              <a:off x="879576" y="2827856"/>
              <a:ext cx="4053281" cy="4532167"/>
              <a:chOff x="879038" y="2748524"/>
              <a:chExt cx="4053281" cy="4532167"/>
            </a:xfrm>
          </p:grpSpPr>
          <p:grpSp>
            <p:nvGrpSpPr>
              <p:cNvPr id="8" name="グループ化 7"/>
              <p:cNvGrpSpPr/>
              <p:nvPr/>
            </p:nvGrpSpPr>
            <p:grpSpPr>
              <a:xfrm>
                <a:off x="879038" y="2748524"/>
                <a:ext cx="3974311" cy="4442523"/>
                <a:chOff x="1260000" y="844685"/>
                <a:chExt cx="5508000" cy="5815314"/>
              </a:xfrm>
            </p:grpSpPr>
            <p:sp>
              <p:nvSpPr>
                <p:cNvPr id="158" name="正方形/長方形 157"/>
                <p:cNvSpPr/>
                <p:nvPr/>
              </p:nvSpPr>
              <p:spPr>
                <a:xfrm>
                  <a:off x="2232000" y="1187999"/>
                  <a:ext cx="45360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solidFill>
                      <a:schemeClr val="tx1"/>
                    </a:solidFill>
                  </a:endParaRPr>
                </a:p>
              </p:txBody>
            </p:sp>
            <p:sp>
              <p:nvSpPr>
                <p:cNvPr id="159" name="正方形/長方形 158"/>
                <p:cNvSpPr/>
                <p:nvPr/>
              </p:nvSpPr>
              <p:spPr>
                <a:xfrm>
                  <a:off x="2304000" y="1260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インフラ戦略</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25</a:t>
                  </a:r>
                  <a:r>
                    <a:rPr kumimoji="1" lang="ja-JP" altLang="en-US" sz="105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[10%]</a:t>
                  </a:r>
                </a:p>
                <a:p>
                  <a:pPr algn="ct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050" b="1" dirty="0">
                      <a:solidFill>
                        <a:schemeClr val="tx1"/>
                      </a:solidFill>
                      <a:latin typeface="BIZ UDPゴシック" panose="020B0400000000000000" pitchFamily="50" charset="-128"/>
                      <a:ea typeface="BIZ UDPゴシック" panose="020B0400000000000000" pitchFamily="50" charset="-128"/>
                    </a:rPr>
                    <a:t>2</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p>
              </p:txBody>
            </p:sp>
            <p:sp>
              <p:nvSpPr>
                <p:cNvPr id="160" name="正方形/長方形 159"/>
                <p:cNvSpPr/>
                <p:nvPr/>
              </p:nvSpPr>
              <p:spPr>
                <a:xfrm>
                  <a:off x="4536000" y="1260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成長</a:t>
                  </a:r>
                  <a:r>
                    <a:rPr kumimoji="1" lang="ja-JP" altLang="en-US" sz="1050" dirty="0">
                      <a:solidFill>
                        <a:schemeClr val="tx1"/>
                      </a:solidFill>
                      <a:latin typeface="BIZ UDPゴシック" panose="020B0400000000000000" pitchFamily="50" charset="-128"/>
                      <a:ea typeface="BIZ UDPゴシック" panose="020B0400000000000000" pitchFamily="50" charset="-128"/>
                    </a:rPr>
                    <a:t>戦略</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40</a:t>
                  </a:r>
                  <a:r>
                    <a:rPr kumimoji="1" lang="ja-JP" altLang="en-US" sz="105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[16%]</a:t>
                  </a:r>
                </a:p>
                <a:p>
                  <a:pPr algn="ct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050" b="1" dirty="0">
                      <a:solidFill>
                        <a:schemeClr val="tx1"/>
                      </a:solidFill>
                      <a:latin typeface="BIZ UDPゴシック" panose="020B0400000000000000" pitchFamily="50" charset="-128"/>
                      <a:ea typeface="BIZ UDPゴシック" panose="020B0400000000000000" pitchFamily="50" charset="-128"/>
                    </a:rPr>
                    <a:t>22</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p>
              </p:txBody>
            </p:sp>
            <p:sp>
              <p:nvSpPr>
                <p:cNvPr id="161" name="正方形/長方形 160"/>
                <p:cNvSpPr/>
                <p:nvPr/>
              </p:nvSpPr>
              <p:spPr>
                <a:xfrm>
                  <a:off x="2304000" y="3528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いわゆる</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50" dirty="0">
                      <a:solidFill>
                        <a:schemeClr val="tx1"/>
                      </a:solidFill>
                      <a:latin typeface="BIZ UDPゴシック" panose="020B0400000000000000" pitchFamily="50" charset="-128"/>
                      <a:ea typeface="BIZ UDPゴシック" panose="020B0400000000000000" pitchFamily="50" charset="-128"/>
                    </a:rPr>
                    <a:t>行政改革</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94</a:t>
                  </a:r>
                  <a:r>
                    <a:rPr kumimoji="1" lang="ja-JP" altLang="en-US" sz="105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[37%]</a:t>
                  </a:r>
                </a:p>
                <a:p>
                  <a:pPr algn="ct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050" b="1" dirty="0">
                      <a:solidFill>
                        <a:schemeClr val="tx1"/>
                      </a:solidFill>
                      <a:latin typeface="BIZ UDPゴシック" panose="020B0400000000000000" pitchFamily="50" charset="-128"/>
                      <a:ea typeface="BIZ UDPゴシック" panose="020B0400000000000000" pitchFamily="50" charset="-128"/>
                    </a:rPr>
                    <a:t>6</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p:txBody>
            </p:sp>
            <p:sp>
              <p:nvSpPr>
                <p:cNvPr id="162" name="正方形/長方形 161"/>
                <p:cNvSpPr/>
                <p:nvPr/>
              </p:nvSpPr>
              <p:spPr>
                <a:xfrm>
                  <a:off x="4536000" y="3528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社会政策の</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50" dirty="0">
                      <a:solidFill>
                        <a:schemeClr val="tx1"/>
                      </a:solidFill>
                      <a:latin typeface="BIZ UDPゴシック" panose="020B0400000000000000" pitchFamily="50" charset="-128"/>
                      <a:ea typeface="BIZ UDPゴシック" panose="020B0400000000000000" pitchFamily="50" charset="-128"/>
                    </a:rPr>
                    <a:t>イノベーション</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92</a:t>
                  </a:r>
                  <a:r>
                    <a:rPr kumimoji="1" lang="ja-JP" altLang="en-US" sz="105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[37%]</a:t>
                  </a:r>
                </a:p>
                <a:p>
                  <a:pPr algn="ct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うち府市共通</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3)</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p:txBody>
            </p:sp>
            <p:sp>
              <p:nvSpPr>
                <p:cNvPr id="163" name="角丸四角形 162"/>
                <p:cNvSpPr/>
                <p:nvPr/>
              </p:nvSpPr>
              <p:spPr>
                <a:xfrm>
                  <a:off x="1800000" y="1260000"/>
                  <a:ext cx="360000" cy="21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今後</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の</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布石</a:t>
                  </a:r>
                </a:p>
              </p:txBody>
            </p:sp>
            <p:sp>
              <p:nvSpPr>
                <p:cNvPr id="164" name="角丸四角形 163"/>
                <p:cNvSpPr/>
                <p:nvPr/>
              </p:nvSpPr>
              <p:spPr>
                <a:xfrm>
                  <a:off x="1800000" y="3528000"/>
                  <a:ext cx="360000" cy="21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題の解決</a:t>
                  </a:r>
                </a:p>
              </p:txBody>
            </p:sp>
            <p:sp>
              <p:nvSpPr>
                <p:cNvPr id="165" name="角丸四角形 164"/>
                <p:cNvSpPr/>
                <p:nvPr/>
              </p:nvSpPr>
              <p:spPr>
                <a:xfrm>
                  <a:off x="2268000" y="5832000"/>
                  <a:ext cx="2160000" cy="3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行政主体の分野</a:t>
                  </a:r>
                </a:p>
              </p:txBody>
            </p:sp>
            <p:sp>
              <p:nvSpPr>
                <p:cNvPr id="166" name="角丸四角形 165"/>
                <p:cNvSpPr/>
                <p:nvPr/>
              </p:nvSpPr>
              <p:spPr>
                <a:xfrm>
                  <a:off x="4572000" y="5832000"/>
                  <a:ext cx="2160000" cy="3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社会</a:t>
                  </a:r>
                  <a:r>
                    <a:rPr kumimoji="1" lang="ja-JP" altLang="en-US" sz="1050" dirty="0">
                      <a:solidFill>
                        <a:schemeClr val="bg1"/>
                      </a:solidFill>
                      <a:latin typeface="BIZ UDPゴシック" panose="020B0400000000000000" pitchFamily="50" charset="-128"/>
                      <a:ea typeface="BIZ UDPゴシック" panose="020B0400000000000000" pitchFamily="50" charset="-128"/>
                    </a:rPr>
                    <a:t>主体の分野</a:t>
                  </a:r>
                </a:p>
              </p:txBody>
            </p:sp>
            <p:sp>
              <p:nvSpPr>
                <p:cNvPr id="167" name="テキスト ボックス 166"/>
                <p:cNvSpPr txBox="1"/>
                <p:nvPr/>
              </p:nvSpPr>
              <p:spPr>
                <a:xfrm>
                  <a:off x="2808000" y="844685"/>
                  <a:ext cx="3384001" cy="360000"/>
                </a:xfrm>
                <a:prstGeom prst="rect">
                  <a:avLst/>
                </a:prstGeom>
                <a:noFill/>
              </p:spPr>
              <p:txBody>
                <a:bodyPr wrap="none" lIns="36000" tIns="36000" rIns="36000" bIns="36000" rtlCol="0" anchor="ctr" anchorCtr="0">
                  <a:no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大阪</a:t>
                  </a:r>
                  <a:r>
                    <a:rPr lang="ja-JP" altLang="en-US" sz="1000" dirty="0">
                      <a:latin typeface="BIZ UDPゴシック" panose="020B0400000000000000" pitchFamily="50" charset="-128"/>
                      <a:ea typeface="BIZ UDPゴシック" panose="020B0400000000000000" pitchFamily="50" charset="-128"/>
                    </a:rPr>
                    <a:t>府と大阪</a:t>
                  </a:r>
                  <a:r>
                    <a:rPr kumimoji="1" lang="ja-JP" altLang="en-US" sz="1000" dirty="0">
                      <a:latin typeface="BIZ UDPゴシック" panose="020B0400000000000000" pitchFamily="50" charset="-128"/>
                      <a:ea typeface="BIZ UDPゴシック" panose="020B0400000000000000" pitchFamily="50" charset="-128"/>
                    </a:rPr>
                    <a:t>市の改革取組分析</a:t>
                  </a:r>
                  <a:r>
                    <a:rPr lang="en-US" altLang="ja-JP" sz="1000" dirty="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68" name="テキスト ボックス 167"/>
                <p:cNvSpPr txBox="1"/>
                <p:nvPr/>
              </p:nvSpPr>
              <p:spPr>
                <a:xfrm>
                  <a:off x="2268000" y="6299999"/>
                  <a:ext cx="2160000" cy="360000"/>
                </a:xfrm>
                <a:prstGeom prst="rect">
                  <a:avLst/>
                </a:prstGeom>
                <a:noFill/>
                <a:ln>
                  <a:solidFill>
                    <a:schemeClr val="bg1">
                      <a:lumMod val="50000"/>
                    </a:schemeClr>
                  </a:solidFill>
                </a:ln>
              </p:spPr>
              <p:txBody>
                <a:bodyPr wrap="none" lIns="36000" tIns="36000" rIns="36000" bIns="36000" rtlCol="0" anchor="ctr" anchorCtr="1">
                  <a:noAutofit/>
                </a:bodyPr>
                <a:lstStyle/>
                <a:p>
                  <a:r>
                    <a:rPr kumimoji="1" lang="ja-JP" altLang="en-US" sz="1050" dirty="0">
                      <a:latin typeface="BIZ UDPゴシック" panose="020B0400000000000000" pitchFamily="50" charset="-128"/>
                      <a:ea typeface="BIZ UDPゴシック" panose="020B0400000000000000" pitchFamily="50" charset="-128"/>
                    </a:rPr>
                    <a:t>Ａ</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Ｃ＝</a:t>
                  </a:r>
                  <a:r>
                    <a:rPr lang="en-US" altLang="ja-JP" sz="1050" dirty="0">
                      <a:latin typeface="BIZ UDPゴシック" panose="020B0400000000000000" pitchFamily="50" charset="-128"/>
                      <a:ea typeface="BIZ UDPゴシック" panose="020B0400000000000000" pitchFamily="50" charset="-128"/>
                    </a:rPr>
                    <a:t>119</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47</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69" name="テキスト ボックス 168"/>
                <p:cNvSpPr txBox="1"/>
                <p:nvPr/>
              </p:nvSpPr>
              <p:spPr>
                <a:xfrm>
                  <a:off x="4572000" y="6299999"/>
                  <a:ext cx="2160000" cy="360000"/>
                </a:xfrm>
                <a:prstGeom prst="rect">
                  <a:avLst/>
                </a:prstGeom>
                <a:noFill/>
                <a:ln>
                  <a:solidFill>
                    <a:schemeClr val="bg1">
                      <a:lumMod val="50000"/>
                    </a:schemeClr>
                  </a:solidFill>
                </a:ln>
              </p:spPr>
              <p:txBody>
                <a:bodyPr wrap="none" lIns="36000" tIns="36000" rIns="36000" bIns="36000" rtlCol="0" anchor="ctr" anchorCtr="1">
                  <a:noAutofit/>
                </a:bodyPr>
                <a:lstStyle/>
                <a:p>
                  <a:r>
                    <a:rPr lang="ja-JP" altLang="en-US" sz="1050" dirty="0">
                      <a:latin typeface="BIZ UDPゴシック" panose="020B0400000000000000" pitchFamily="50" charset="-128"/>
                      <a:ea typeface="BIZ UDPゴシック" panose="020B0400000000000000" pitchFamily="50" charset="-128"/>
                    </a:rPr>
                    <a:t>Ｂ</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Ｄ＝</a:t>
                  </a:r>
                  <a:r>
                    <a:rPr lang="en-US" altLang="ja-JP" sz="1050" dirty="0">
                      <a:latin typeface="BIZ UDPゴシック" panose="020B0400000000000000" pitchFamily="50" charset="-128"/>
                      <a:ea typeface="BIZ UDPゴシック" panose="020B0400000000000000" pitchFamily="50" charset="-128"/>
                    </a:rPr>
                    <a:t>132</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53</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70" name="テキスト ボックス 169"/>
                <p:cNvSpPr txBox="1"/>
                <p:nvPr/>
              </p:nvSpPr>
              <p:spPr>
                <a:xfrm>
                  <a:off x="1368000" y="1260000"/>
                  <a:ext cx="360000" cy="2160000"/>
                </a:xfrm>
                <a:prstGeom prst="rect">
                  <a:avLst/>
                </a:prstGeom>
                <a:noFill/>
                <a:ln>
                  <a:solidFill>
                    <a:schemeClr val="bg1">
                      <a:lumMod val="50000"/>
                    </a:schemeClr>
                  </a:solidFill>
                </a:ln>
              </p:spPr>
              <p:txBody>
                <a:bodyPr vert="eaVert" wrap="none" lIns="36000" tIns="36000" rIns="36000" bIns="36000" rtlCol="0">
                  <a:noAutofit/>
                </a:bodyPr>
                <a:lstStyle/>
                <a:p>
                  <a:pPr algn="ctr"/>
                  <a:r>
                    <a:rPr lang="ja-JP" altLang="en-US" sz="1050" dirty="0">
                      <a:latin typeface="BIZ UDPゴシック" panose="020B0400000000000000" pitchFamily="50" charset="-128"/>
                      <a:ea typeface="BIZ UDPゴシック" panose="020B0400000000000000" pitchFamily="50" charset="-128"/>
                    </a:rPr>
                    <a:t>Ｃ</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Ｄ＝</a:t>
                  </a:r>
                  <a:r>
                    <a:rPr lang="en-US" altLang="ja-JP" sz="1050" dirty="0">
                      <a:latin typeface="BIZ UDPゴシック" panose="020B0400000000000000" pitchFamily="50" charset="-128"/>
                      <a:ea typeface="BIZ UDPゴシック" panose="020B0400000000000000" pitchFamily="50" charset="-128"/>
                    </a:rPr>
                    <a:t>65</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26</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71" name="テキスト ボックス 170"/>
                <p:cNvSpPr txBox="1"/>
                <p:nvPr/>
              </p:nvSpPr>
              <p:spPr>
                <a:xfrm>
                  <a:off x="1368000" y="3528000"/>
                  <a:ext cx="360000" cy="2160000"/>
                </a:xfrm>
                <a:prstGeom prst="rect">
                  <a:avLst/>
                </a:prstGeom>
                <a:noFill/>
                <a:ln>
                  <a:solidFill>
                    <a:schemeClr val="bg1">
                      <a:lumMod val="50000"/>
                    </a:schemeClr>
                  </a:solidFill>
                </a:ln>
              </p:spPr>
              <p:txBody>
                <a:bodyPr vert="eaVert" wrap="none" lIns="36000" tIns="36000" rIns="36000" bIns="36000" rtlCol="0">
                  <a:noAutofit/>
                </a:bodyPr>
                <a:lstStyle/>
                <a:p>
                  <a:pPr algn="ctr"/>
                  <a:r>
                    <a:rPr kumimoji="1" lang="ja-JP" altLang="en-US" sz="1050" dirty="0">
                      <a:latin typeface="BIZ UDPゴシック" panose="020B0400000000000000" pitchFamily="50" charset="-128"/>
                      <a:ea typeface="BIZ UDPゴシック" panose="020B0400000000000000" pitchFamily="50" charset="-128"/>
                    </a:rPr>
                    <a:t>Ａ</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Ｂ＝　　（</a:t>
                  </a:r>
                  <a:r>
                    <a:rPr lang="en-US" altLang="ja-JP" sz="1050" dirty="0">
                      <a:latin typeface="BIZ UDPゴシック" panose="020B0400000000000000" pitchFamily="50" charset="-128"/>
                      <a:ea typeface="BIZ UDPゴシック" panose="020B0400000000000000" pitchFamily="50" charset="-128"/>
                    </a:rPr>
                    <a:t>74</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72" name="円/楕円 68"/>
                <p:cNvSpPr/>
                <p:nvPr/>
              </p:nvSpPr>
              <p:spPr>
                <a:xfrm>
                  <a:off x="3815999" y="3168000"/>
                  <a:ext cx="1440000" cy="720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全項目数</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251</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173" name="テキスト ボックス 172"/>
                <p:cNvSpPr txBox="1"/>
                <p:nvPr/>
              </p:nvSpPr>
              <p:spPr>
                <a:xfrm rot="10800000" flipV="1">
                  <a:off x="1260000" y="4536000"/>
                  <a:ext cx="576000" cy="252000"/>
                </a:xfrm>
                <a:prstGeom prst="rect">
                  <a:avLst/>
                </a:prstGeom>
                <a:noFill/>
              </p:spPr>
              <p:txBody>
                <a:bodyPr wrap="square" lIns="0" tIns="0" rIns="0" bIns="0" rtlCol="0" anchor="ctr" anchorCtr="1">
                  <a:noAutofit/>
                </a:bodyPr>
                <a:lstStyle/>
                <a:p>
                  <a:r>
                    <a:rPr lang="en-US" altLang="ja-JP" sz="1000" dirty="0">
                      <a:latin typeface="HGPｺﾞｼｯｸE" panose="020B0900000000000000" pitchFamily="50" charset="-128"/>
                      <a:ea typeface="HGPｺﾞｼｯｸE" panose="020B0900000000000000" pitchFamily="50" charset="-128"/>
                    </a:rPr>
                    <a:t>186</a:t>
                  </a:r>
                  <a:endParaRPr kumimoji="1" lang="ja-JP" altLang="en-US" sz="1000" dirty="0">
                    <a:latin typeface="HGPｺﾞｼｯｸE" panose="020B0900000000000000" pitchFamily="50" charset="-128"/>
                    <a:ea typeface="HGPｺﾞｼｯｸE" panose="020B0900000000000000" pitchFamily="50" charset="-128"/>
                  </a:endParaRPr>
                </a:p>
              </p:txBody>
            </p:sp>
          </p:grpSp>
          <p:sp>
            <p:nvSpPr>
              <p:cNvPr id="12" name="楕円 11"/>
              <p:cNvSpPr/>
              <p:nvPr/>
            </p:nvSpPr>
            <p:spPr>
              <a:xfrm>
                <a:off x="3216145" y="6822341"/>
                <a:ext cx="1716174" cy="45835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01" name="楕円 100"/>
            <p:cNvSpPr/>
            <p:nvPr/>
          </p:nvSpPr>
          <p:spPr>
            <a:xfrm>
              <a:off x="3280717" y="4179753"/>
              <a:ext cx="1521218" cy="40610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4" name="グループ化 13"/>
          <p:cNvGrpSpPr/>
          <p:nvPr/>
        </p:nvGrpSpPr>
        <p:grpSpPr>
          <a:xfrm>
            <a:off x="5173195" y="745104"/>
            <a:ext cx="9795816" cy="7877859"/>
            <a:chOff x="5173195" y="421254"/>
            <a:chExt cx="9795816" cy="7877859"/>
          </a:xfrm>
        </p:grpSpPr>
        <p:grpSp>
          <p:nvGrpSpPr>
            <p:cNvPr id="2" name="グループ化 1"/>
            <p:cNvGrpSpPr/>
            <p:nvPr/>
          </p:nvGrpSpPr>
          <p:grpSpPr>
            <a:xfrm>
              <a:off x="5173195" y="421254"/>
              <a:ext cx="9795816" cy="7877859"/>
              <a:chOff x="182819" y="841791"/>
              <a:chExt cx="14987995" cy="9753677"/>
            </a:xfrm>
          </p:grpSpPr>
          <p:grpSp>
            <p:nvGrpSpPr>
              <p:cNvPr id="41" name="グループ化 40"/>
              <p:cNvGrpSpPr/>
              <p:nvPr/>
            </p:nvGrpSpPr>
            <p:grpSpPr>
              <a:xfrm>
                <a:off x="4573983" y="1355057"/>
                <a:ext cx="3179762" cy="2289225"/>
                <a:chOff x="-501260" y="3677394"/>
                <a:chExt cx="4339282" cy="2946756"/>
              </a:xfrm>
            </p:grpSpPr>
            <p:pic>
              <p:nvPicPr>
                <p:cNvPr id="48" name="図 47"/>
                <p:cNvPicPr>
                  <a:picLocks noChangeAspect="1"/>
                </p:cNvPicPr>
                <p:nvPr/>
              </p:nvPicPr>
              <p:blipFill rotWithShape="1">
                <a:blip r:embed="rId2"/>
                <a:srcRect l="6976" t="6602" b="40147"/>
                <a:stretch/>
              </p:blipFill>
              <p:spPr>
                <a:xfrm>
                  <a:off x="-501260" y="3677394"/>
                  <a:ext cx="4207854" cy="2689996"/>
                </a:xfrm>
                <a:prstGeom prst="rect">
                  <a:avLst/>
                </a:prstGeom>
              </p:spPr>
            </p:pic>
            <p:pic>
              <p:nvPicPr>
                <p:cNvPr id="54" name="図 53"/>
                <p:cNvPicPr>
                  <a:picLocks noChangeAspect="1"/>
                </p:cNvPicPr>
                <p:nvPr/>
              </p:nvPicPr>
              <p:blipFill>
                <a:blip r:embed="rId3"/>
                <a:stretch>
                  <a:fillRect/>
                </a:stretch>
              </p:blipFill>
              <p:spPr>
                <a:xfrm>
                  <a:off x="408151" y="6368026"/>
                  <a:ext cx="3429871" cy="256124"/>
                </a:xfrm>
                <a:prstGeom prst="rect">
                  <a:avLst/>
                </a:prstGeom>
              </p:spPr>
            </p:pic>
          </p:grpSp>
          <p:sp>
            <p:nvSpPr>
              <p:cNvPr id="55" name="テキスト ボックス 42"/>
              <p:cNvSpPr txBox="1"/>
              <p:nvPr/>
            </p:nvSpPr>
            <p:spPr>
              <a:xfrm>
                <a:off x="8013958" y="1361236"/>
                <a:ext cx="4173100" cy="8111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２００８年度～２０１４年度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これまで大阪の成長を支えた繊維と家電分野に加え、バッテリー等の「</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新エネルギー</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」と「</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ライフサイエンス</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」を新分野に設定。規制緩和によるイノベーションで、</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経済成長を促進させる特区</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に取り組む。</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6" name="角丸四角形 55"/>
              <p:cNvSpPr/>
              <p:nvPr/>
            </p:nvSpPr>
            <p:spPr>
              <a:xfrm>
                <a:off x="8013958" y="1157213"/>
                <a:ext cx="6970938" cy="4272066"/>
              </a:xfrm>
              <a:prstGeom prst="roundRect">
                <a:avLst>
                  <a:gd name="adj" fmla="val 3730"/>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latin typeface="BIZ UDPゴシック" panose="020B0400000000000000" pitchFamily="50" charset="-128"/>
                  <a:ea typeface="BIZ UDPゴシック" panose="020B0400000000000000" pitchFamily="50" charset="-128"/>
                </a:endParaRPr>
              </a:p>
            </p:txBody>
          </p:sp>
          <p:sp>
            <p:nvSpPr>
              <p:cNvPr id="58" name="四角形: 角を丸くする 12">
                <a:extLst>
                  <a:ext uri="{FF2B5EF4-FFF2-40B4-BE49-F238E27FC236}">
                    <a16:creationId xmlns:a16="http://schemas.microsoft.com/office/drawing/2014/main" id="{90B36253-0D39-A847-F9D0-FD614D400C59}"/>
                  </a:ext>
                </a:extLst>
              </p:cNvPr>
              <p:cNvSpPr/>
              <p:nvPr/>
            </p:nvSpPr>
            <p:spPr>
              <a:xfrm>
                <a:off x="9092438" y="841791"/>
                <a:ext cx="5040000" cy="468000"/>
              </a:xfrm>
              <a:prstGeom prst="roundRect">
                <a:avLst>
                  <a:gd name="adj" fmla="val 273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ts val="1000"/>
                  </a:lnSpc>
                </a:pPr>
                <a:r>
                  <a:rPr kumimoji="1" lang="ja-JP" altLang="en-US" sz="1000" b="1" dirty="0">
                    <a:latin typeface="BIZ UDPゴシック" panose="020B0400000000000000" pitchFamily="50" charset="-128"/>
                    <a:ea typeface="BIZ UDPゴシック" panose="020B0400000000000000" pitchFamily="50" charset="-128"/>
                  </a:rPr>
                  <a:t>成長戦略</a:t>
                </a:r>
              </a:p>
              <a:p>
                <a:pPr algn="ctr">
                  <a:lnSpc>
                    <a:spcPts val="1000"/>
                  </a:lnSpc>
                </a:pPr>
                <a:r>
                  <a:rPr kumimoji="1" lang="ja-JP" altLang="en-US" sz="900" dirty="0">
                    <a:latin typeface="BIZ UDPゴシック" panose="020B0400000000000000" pitchFamily="50" charset="-128"/>
                    <a:ea typeface="BIZ UDPゴシック" panose="020B0400000000000000" pitchFamily="50" charset="-128"/>
                  </a:rPr>
                  <a:t>～地域経済を支える、戦略的な産業振興策の展開～</a:t>
                </a:r>
              </a:p>
            </p:txBody>
          </p:sp>
          <p:sp>
            <p:nvSpPr>
              <p:cNvPr id="59" name="角丸四角形 58"/>
              <p:cNvSpPr/>
              <p:nvPr/>
            </p:nvSpPr>
            <p:spPr>
              <a:xfrm>
                <a:off x="785321" y="1161442"/>
                <a:ext cx="6956181" cy="4270943"/>
              </a:xfrm>
              <a:prstGeom prst="roundRect">
                <a:avLst>
                  <a:gd name="adj" fmla="val 362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latin typeface="BIZ UDPゴシック" panose="020B0400000000000000" pitchFamily="50" charset="-128"/>
                  <a:ea typeface="BIZ UDPゴシック" panose="020B0400000000000000" pitchFamily="50" charset="-128"/>
                </a:endParaRPr>
              </a:p>
            </p:txBody>
          </p:sp>
          <p:sp>
            <p:nvSpPr>
              <p:cNvPr id="60" name="四角形: 角を丸くする 12">
                <a:extLst>
                  <a:ext uri="{FF2B5EF4-FFF2-40B4-BE49-F238E27FC236}">
                    <a16:creationId xmlns:a16="http://schemas.microsoft.com/office/drawing/2014/main" id="{90B36253-0D39-A847-F9D0-FD614D400C59}"/>
                  </a:ext>
                </a:extLst>
              </p:cNvPr>
              <p:cNvSpPr/>
              <p:nvPr/>
            </p:nvSpPr>
            <p:spPr>
              <a:xfrm>
                <a:off x="1771111" y="875470"/>
                <a:ext cx="5040000" cy="468000"/>
              </a:xfrm>
              <a:prstGeom prst="roundRect">
                <a:avLst>
                  <a:gd name="adj" fmla="val 273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ts val="1000"/>
                  </a:lnSpc>
                </a:pPr>
                <a:r>
                  <a:rPr kumimoji="1" lang="ja-JP" altLang="en-US" sz="1000" b="1" dirty="0">
                    <a:latin typeface="BIZ UDPゴシック" panose="020B0400000000000000" pitchFamily="50" charset="-128"/>
                    <a:ea typeface="BIZ UDPゴシック" panose="020B0400000000000000" pitchFamily="50" charset="-128"/>
                  </a:rPr>
                  <a:t>インフラ戦略</a:t>
                </a:r>
                <a:endParaRPr kumimoji="1" lang="en-US" altLang="ja-JP" sz="1000" b="1" dirty="0">
                  <a:latin typeface="BIZ UDPゴシック" panose="020B0400000000000000" pitchFamily="50" charset="-128"/>
                  <a:ea typeface="BIZ UDPゴシック" panose="020B0400000000000000" pitchFamily="50" charset="-128"/>
                </a:endParaRPr>
              </a:p>
              <a:p>
                <a:pPr algn="ctr">
                  <a:lnSpc>
                    <a:spcPts val="1000"/>
                  </a:lnSpc>
                </a:pPr>
                <a:r>
                  <a:rPr kumimoji="1" lang="ja-JP" altLang="en-US" sz="900" dirty="0">
                    <a:latin typeface="BIZ UDPゴシック" panose="020B0400000000000000" pitchFamily="50" charset="-128"/>
                    <a:ea typeface="BIZ UDPゴシック" panose="020B0400000000000000" pitchFamily="50" charset="-128"/>
                  </a:rPr>
                  <a:t>～都市の成長を支えるインフラ施設への戦略的な投資～</a:t>
                </a:r>
              </a:p>
            </p:txBody>
          </p:sp>
          <p:sp>
            <p:nvSpPr>
              <p:cNvPr id="61" name="角丸四角形 60"/>
              <p:cNvSpPr/>
              <p:nvPr/>
            </p:nvSpPr>
            <p:spPr>
              <a:xfrm>
                <a:off x="8013957" y="6058072"/>
                <a:ext cx="6970938" cy="4105876"/>
              </a:xfrm>
              <a:prstGeom prst="roundRect">
                <a:avLst>
                  <a:gd name="adj" fmla="val 3298"/>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latin typeface="BIZ UDPゴシック" panose="020B0400000000000000" pitchFamily="50" charset="-128"/>
                  <a:ea typeface="BIZ UDPゴシック" panose="020B0400000000000000" pitchFamily="50" charset="-128"/>
                </a:endParaRPr>
              </a:p>
            </p:txBody>
          </p:sp>
          <p:sp>
            <p:nvSpPr>
              <p:cNvPr id="62" name="四角形: 角を丸くする 12">
                <a:extLst>
                  <a:ext uri="{FF2B5EF4-FFF2-40B4-BE49-F238E27FC236}">
                    <a16:creationId xmlns:a16="http://schemas.microsoft.com/office/drawing/2014/main" id="{90B36253-0D39-A847-F9D0-FD614D400C59}"/>
                  </a:ext>
                </a:extLst>
              </p:cNvPr>
              <p:cNvSpPr/>
              <p:nvPr/>
            </p:nvSpPr>
            <p:spPr>
              <a:xfrm>
                <a:off x="9092438" y="5814886"/>
                <a:ext cx="5040000" cy="468000"/>
              </a:xfrm>
              <a:prstGeom prst="roundRect">
                <a:avLst>
                  <a:gd name="adj" fmla="val 273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ts val="1000"/>
                  </a:lnSpc>
                </a:pPr>
                <a:r>
                  <a:rPr kumimoji="1" lang="ja-JP" altLang="en-US" sz="1000" b="1" dirty="0">
                    <a:latin typeface="BIZ UDPゴシック" panose="020B0400000000000000" pitchFamily="50" charset="-128"/>
                    <a:ea typeface="BIZ UDPゴシック" panose="020B0400000000000000" pitchFamily="50" charset="-128"/>
                  </a:rPr>
                  <a:t>社会政策のイノベーション</a:t>
                </a:r>
                <a:endParaRPr kumimoji="1" lang="en-US" altLang="ja-JP" sz="1000" b="1" dirty="0">
                  <a:latin typeface="BIZ UDPゴシック" panose="020B0400000000000000" pitchFamily="50" charset="-128"/>
                  <a:ea typeface="BIZ UDPゴシック" panose="020B0400000000000000" pitchFamily="50" charset="-128"/>
                </a:endParaRPr>
              </a:p>
              <a:p>
                <a:pPr algn="ctr">
                  <a:lnSpc>
                    <a:spcPts val="1000"/>
                  </a:lnSpc>
                </a:pPr>
                <a:r>
                  <a:rPr kumimoji="1" lang="ja-JP" altLang="en-US" sz="900" dirty="0">
                    <a:latin typeface="BIZ UDPゴシック" panose="020B0400000000000000" pitchFamily="50" charset="-128"/>
                    <a:ea typeface="BIZ UDPゴシック" panose="020B0400000000000000" pitchFamily="50" charset="-128"/>
                  </a:rPr>
                  <a:t>～福祉・教育・雇用等、「人」への支援に臨む～</a:t>
                </a:r>
              </a:p>
            </p:txBody>
          </p:sp>
          <p:sp>
            <p:nvSpPr>
              <p:cNvPr id="63" name="角丸四角形 62"/>
              <p:cNvSpPr/>
              <p:nvPr/>
            </p:nvSpPr>
            <p:spPr>
              <a:xfrm>
                <a:off x="785323" y="6058072"/>
                <a:ext cx="6970938" cy="4105876"/>
              </a:xfrm>
              <a:prstGeom prst="roundRect">
                <a:avLst>
                  <a:gd name="adj" fmla="val 4602"/>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latin typeface="BIZ UDPゴシック" panose="020B0400000000000000" pitchFamily="50" charset="-128"/>
                  <a:ea typeface="BIZ UDPゴシック" panose="020B0400000000000000" pitchFamily="50" charset="-128"/>
                </a:endParaRPr>
              </a:p>
            </p:txBody>
          </p:sp>
          <p:sp>
            <p:nvSpPr>
              <p:cNvPr id="64" name="四角形: 角を丸くする 12">
                <a:extLst>
                  <a:ext uri="{FF2B5EF4-FFF2-40B4-BE49-F238E27FC236}">
                    <a16:creationId xmlns:a16="http://schemas.microsoft.com/office/drawing/2014/main" id="{90B36253-0D39-A847-F9D0-FD614D400C59}"/>
                  </a:ext>
                </a:extLst>
              </p:cNvPr>
              <p:cNvSpPr/>
              <p:nvPr/>
            </p:nvSpPr>
            <p:spPr>
              <a:xfrm>
                <a:off x="1786938" y="5814815"/>
                <a:ext cx="5040000" cy="468000"/>
              </a:xfrm>
              <a:prstGeom prst="roundRect">
                <a:avLst>
                  <a:gd name="adj" fmla="val 273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ts val="1000"/>
                  </a:lnSpc>
                </a:pPr>
                <a:r>
                  <a:rPr kumimoji="1" lang="ja-JP" altLang="en-US" sz="1000" b="1" dirty="0">
                    <a:latin typeface="BIZ UDPゴシック" panose="020B0400000000000000" pitchFamily="50" charset="-128"/>
                    <a:ea typeface="BIZ UDPゴシック" panose="020B0400000000000000" pitchFamily="50" charset="-128"/>
                  </a:rPr>
                  <a:t>いわゆる行政改革（行政内部）</a:t>
                </a:r>
                <a:endParaRPr kumimoji="1" lang="en-US" altLang="ja-JP" sz="1000" b="1" dirty="0">
                  <a:latin typeface="BIZ UDPゴシック" panose="020B0400000000000000" pitchFamily="50" charset="-128"/>
                  <a:ea typeface="BIZ UDPゴシック" panose="020B0400000000000000" pitchFamily="50" charset="-128"/>
                </a:endParaRPr>
              </a:p>
              <a:p>
                <a:pPr algn="ctr">
                  <a:lnSpc>
                    <a:spcPts val="1000"/>
                  </a:lnSpc>
                </a:pPr>
                <a:r>
                  <a:rPr kumimoji="1" lang="ja-JP" altLang="en-US" sz="900" dirty="0">
                    <a:latin typeface="BIZ UDPゴシック" panose="020B0400000000000000" pitchFamily="50" charset="-128"/>
                    <a:ea typeface="BIZ UDPゴシック" panose="020B0400000000000000" pitchFamily="50" charset="-128"/>
                  </a:rPr>
                  <a:t>～ニュー・パブリック・マネジメントを取り入れた行革～</a:t>
                </a:r>
              </a:p>
            </p:txBody>
          </p:sp>
          <p:sp>
            <p:nvSpPr>
              <p:cNvPr id="65" name="角丸四角形 64"/>
              <p:cNvSpPr/>
              <p:nvPr/>
            </p:nvSpPr>
            <p:spPr>
              <a:xfrm>
                <a:off x="269269" y="1592639"/>
                <a:ext cx="409728" cy="3581024"/>
              </a:xfrm>
              <a:prstGeom prst="roundRect">
                <a:avLst>
                  <a:gd name="adj" fmla="val 314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p>
            </p:txBody>
          </p:sp>
          <p:sp>
            <p:nvSpPr>
              <p:cNvPr id="66" name="角丸四角形 65"/>
              <p:cNvSpPr/>
              <p:nvPr/>
            </p:nvSpPr>
            <p:spPr>
              <a:xfrm>
                <a:off x="269269" y="6426020"/>
                <a:ext cx="409728" cy="3469907"/>
              </a:xfrm>
              <a:prstGeom prst="roundRect">
                <a:avLst>
                  <a:gd name="adj" fmla="val 314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p>
            </p:txBody>
          </p:sp>
          <p:sp>
            <p:nvSpPr>
              <p:cNvPr id="67" name="角丸四角形 66"/>
              <p:cNvSpPr/>
              <p:nvPr/>
            </p:nvSpPr>
            <p:spPr>
              <a:xfrm>
                <a:off x="1389912" y="10229288"/>
                <a:ext cx="5729535" cy="333725"/>
              </a:xfrm>
              <a:prstGeom prst="roundRect">
                <a:avLst>
                  <a:gd name="adj" fmla="val 314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p>
            </p:txBody>
          </p:sp>
          <p:sp>
            <p:nvSpPr>
              <p:cNvPr id="68" name="角丸四角形 67"/>
              <p:cNvSpPr/>
              <p:nvPr/>
            </p:nvSpPr>
            <p:spPr>
              <a:xfrm>
                <a:off x="8671281" y="10229288"/>
                <a:ext cx="5729535" cy="333725"/>
              </a:xfrm>
              <a:prstGeom prst="roundRect">
                <a:avLst>
                  <a:gd name="adj" fmla="val 314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p>
            </p:txBody>
          </p:sp>
          <p:sp>
            <p:nvSpPr>
              <p:cNvPr id="69" name="テキスト ボックス 42"/>
              <p:cNvSpPr txBox="1"/>
              <p:nvPr/>
            </p:nvSpPr>
            <p:spPr>
              <a:xfrm>
                <a:off x="8035982" y="2330760"/>
                <a:ext cx="4225840" cy="67133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２０１５年度～２０１８年度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府市で</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成長戦略を一元化</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経済発展や都市格形成をめざすビッグプロジェクト（</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Ｇ２０サミット、２０２５大阪・関西万博</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）を推進。</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0" name="テキスト ボックス 42"/>
              <p:cNvSpPr txBox="1"/>
              <p:nvPr/>
            </p:nvSpPr>
            <p:spPr>
              <a:xfrm>
                <a:off x="8003107" y="3292795"/>
                <a:ext cx="6843320" cy="203550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100"/>
                  </a:lnSpc>
                  <a:spcAft>
                    <a:spcPts val="0"/>
                  </a:spcAft>
                </a:pP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２０１９年度～２０２２年度</a:t>
                </a: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1100"/>
                  </a:lnSpc>
                  <a:spcAft>
                    <a:spcPts val="0"/>
                  </a:spcAft>
                  <a:buFont typeface="Wingdings" panose="05000000000000000000" pitchFamily="2" charset="2"/>
                  <a:buChar char="l"/>
                </a:pP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万博を契機に、</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空飛ぶクルマ、</a:t>
                </a:r>
                <a:r>
                  <a:rPr lang="en-US" altLang="ja-JP" sz="800" b="1"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b="1"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スマートモビリティや</a:t>
                </a:r>
                <a:r>
                  <a:rPr lang="en-US" altLang="ja-JP" sz="800" b="1"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b="1"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カーボンニュートラル</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など</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各種取組。</a:t>
                </a:r>
                <a:endPar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1100"/>
                  </a:lnSpc>
                  <a:spcAft>
                    <a:spcPts val="0"/>
                  </a:spcAft>
                  <a:buFont typeface="Wingdings" panose="05000000000000000000" pitchFamily="2" charset="2"/>
                  <a:buChar char="l"/>
                </a:pP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（公財）大阪産業局</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による</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中小企業等への多様な支援。</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（公財）大阪観光局</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による</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大阪独自の観光戦略展開。</a:t>
                </a:r>
                <a:endPar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1100"/>
                  </a:lnSpc>
                  <a:spcAft>
                    <a:spcPts val="0"/>
                  </a:spcAft>
                  <a:buFont typeface="Wingdings" panose="05000000000000000000" pitchFamily="2" charset="2"/>
                  <a:buChar char="l"/>
                </a:pP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夢洲及びうめきた２期を</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対象エリアとして、</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スーパーシティ型国家戦略特区</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に区域指定。</a:t>
                </a:r>
                <a:endPar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71" name="グループ化 70"/>
              <p:cNvGrpSpPr/>
              <p:nvPr/>
            </p:nvGrpSpPr>
            <p:grpSpPr>
              <a:xfrm>
                <a:off x="12283846" y="1305711"/>
                <a:ext cx="2745098" cy="1689146"/>
                <a:chOff x="405236" y="4125058"/>
                <a:chExt cx="2745098" cy="1531253"/>
              </a:xfrm>
            </p:grpSpPr>
            <p:pic>
              <p:nvPicPr>
                <p:cNvPr id="72" name="図 71"/>
                <p:cNvPicPr>
                  <a:picLocks noChangeAspect="1"/>
                </p:cNvPicPr>
                <p:nvPr/>
              </p:nvPicPr>
              <p:blipFill>
                <a:blip r:embed="rId4"/>
                <a:stretch>
                  <a:fillRect/>
                </a:stretch>
              </p:blipFill>
              <p:spPr>
                <a:xfrm>
                  <a:off x="405236" y="4125058"/>
                  <a:ext cx="2590032" cy="1347363"/>
                </a:xfrm>
                <a:prstGeom prst="rect">
                  <a:avLst/>
                </a:prstGeom>
              </p:spPr>
            </p:pic>
            <p:sp>
              <p:nvSpPr>
                <p:cNvPr id="73" name="正方形/長方形 72">
                  <a:extLst>
                    <a:ext uri="{FF2B5EF4-FFF2-40B4-BE49-F238E27FC236}">
                      <a16:creationId xmlns:a16="http://schemas.microsoft.com/office/drawing/2014/main" id="{F22BCF5A-1C7C-450E-B958-AFA477B8C913}"/>
                    </a:ext>
                  </a:extLst>
                </p:cNvPr>
                <p:cNvSpPr/>
                <p:nvPr/>
              </p:nvSpPr>
              <p:spPr>
                <a:xfrm>
                  <a:off x="843718" y="5458041"/>
                  <a:ext cx="2306616" cy="198270"/>
                </a:xfrm>
                <a:prstGeom prst="rect">
                  <a:avLst/>
                </a:prstGeom>
              </p:spPr>
              <p:txBody>
                <a:bodyPr wrap="square">
                  <a:spAutoFit/>
                </a:bodyPr>
                <a:lstStyle/>
                <a:p>
                  <a:pPr lvl="0">
                    <a:lnSpc>
                      <a:spcPts val="800"/>
                    </a:lnSpc>
                    <a:defRPr/>
                  </a:pPr>
                  <a:r>
                    <a:rPr lang="zh-CN" altLang="en-US" sz="400" dirty="0">
                      <a:solidFill>
                        <a:prstClr val="black"/>
                      </a:solidFill>
                      <a:latin typeface="BIZ UDゴシック" panose="020B0400000000000000" pitchFamily="49" charset="-128"/>
                      <a:ea typeface="BIZ UDゴシック" panose="020B0400000000000000" pitchFamily="49" charset="-128"/>
                    </a:rPr>
                    <a:t>提供：</a:t>
                  </a:r>
                  <a:r>
                    <a:rPr lang="en-US" altLang="zh-CN" sz="400" dirty="0">
                      <a:solidFill>
                        <a:prstClr val="black"/>
                      </a:solidFill>
                      <a:latin typeface="BIZ UDゴシック" panose="020B0400000000000000" pitchFamily="49" charset="-128"/>
                      <a:ea typeface="BIZ UDゴシック" panose="020B0400000000000000" pitchFamily="49" charset="-128"/>
                    </a:rPr>
                    <a:t>2025</a:t>
                  </a:r>
                  <a:r>
                    <a:rPr lang="zh-CN" altLang="en-US" sz="400" dirty="0">
                      <a:solidFill>
                        <a:prstClr val="black"/>
                      </a:solidFill>
                      <a:latin typeface="BIZ UDゴシック" panose="020B0400000000000000" pitchFamily="49" charset="-128"/>
                      <a:ea typeface="BIZ UDゴシック" panose="020B0400000000000000" pitchFamily="49" charset="-128"/>
                    </a:rPr>
                    <a:t>年日本国際博覧会協会</a:t>
                  </a:r>
                </a:p>
              </p:txBody>
            </p:sp>
          </p:grpSp>
          <p:sp>
            <p:nvSpPr>
              <p:cNvPr id="74" name="テキスト ボックス 42"/>
              <p:cNvSpPr txBox="1"/>
              <p:nvPr/>
            </p:nvSpPr>
            <p:spPr>
              <a:xfrm>
                <a:off x="731873" y="1353887"/>
                <a:ext cx="3991350" cy="12529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２００８年度～２０１４年度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巨額の負債を抱えていた</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関西国際空港</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は、国への問題提起を機に、</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伊丹空港との経営統合</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が実現。</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大阪府都市開発（</a:t>
                </a:r>
                <a:r>
                  <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rPr>
                  <a:t>OTK</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）や大阪空港ターミナルビル（</a:t>
                </a:r>
                <a:r>
                  <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rPr>
                  <a:t>OAT</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）の株式売却による、北大阪急行や大阪モノレールの延伸等の計画や、ハイウェイオーソリティ構想など、</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凍結していた鉄道網・道路網のプロジェクトの再始動に目途</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5" name="テキスト ボックス 42"/>
              <p:cNvSpPr txBox="1"/>
              <p:nvPr/>
            </p:nvSpPr>
            <p:spPr>
              <a:xfrm>
                <a:off x="740089" y="2580521"/>
                <a:ext cx="3720797" cy="10909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２０１５年度～２０１８年度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b="1" dirty="0">
                    <a:latin typeface="BIZ UDPゴシック" panose="020B0400000000000000" pitchFamily="50" charset="-128"/>
                    <a:ea typeface="BIZ UDPゴシック" panose="020B0400000000000000" pitchFamily="50" charset="-128"/>
                  </a:rPr>
                  <a:t>関空と伊丹の経営統合やコンセッション</a:t>
                </a:r>
                <a:r>
                  <a:rPr lang="ja-JP" altLang="en-US" sz="700" dirty="0">
                    <a:latin typeface="BIZ UDPゴシック" panose="020B0400000000000000" pitchFamily="50" charset="-128"/>
                    <a:ea typeface="BIZ UDPゴシック" panose="020B0400000000000000" pitchFamily="50" charset="-128"/>
                  </a:rPr>
                  <a:t>などにより、ＬＣＣを始めとする戦略投資やサービス向上が実現。</a:t>
                </a:r>
                <a:endParaRPr lang="en-US" altLang="ja-JP" sz="700" dirty="0">
                  <a:latin typeface="BIZ UDPゴシック" panose="020B0400000000000000" pitchFamily="50" charset="-128"/>
                  <a:ea typeface="BIZ UDPゴシック" panose="020B0400000000000000" pitchFamily="50" charset="-128"/>
                </a:endParaRPr>
              </a:p>
              <a:p>
                <a:pPr marL="438150" indent="-171450">
                  <a:lnSpc>
                    <a:spcPts val="900"/>
                  </a:lnSpc>
                  <a:buFont typeface="Wingdings" panose="05000000000000000000" pitchFamily="2" charset="2"/>
                  <a:buChar char="l"/>
                </a:pPr>
                <a:r>
                  <a:rPr lang="ja-JP" altLang="en-US" sz="700" b="1" dirty="0">
                    <a:latin typeface="BIZ UDPゴシック" panose="020B0400000000000000" pitchFamily="50" charset="-128"/>
                    <a:ea typeface="BIZ UDPゴシック" panose="020B0400000000000000" pitchFamily="50" charset="-128"/>
                  </a:rPr>
                  <a:t>なにわ筋線</a:t>
                </a:r>
                <a:r>
                  <a:rPr lang="ja-JP" altLang="en-US" sz="700" dirty="0">
                    <a:latin typeface="BIZ UDPゴシック" panose="020B0400000000000000" pitchFamily="50" charset="-128"/>
                    <a:ea typeface="BIZ UDPゴシック" panose="020B0400000000000000" pitchFamily="50" charset="-128"/>
                  </a:rPr>
                  <a:t>の計画が具体化し、</a:t>
                </a:r>
                <a:r>
                  <a:rPr lang="ja-JP" altLang="en-US" sz="700" b="1" dirty="0">
                    <a:latin typeface="BIZ UDPゴシック" panose="020B0400000000000000" pitchFamily="50" charset="-128"/>
                    <a:ea typeface="BIZ UDPゴシック" panose="020B0400000000000000" pitchFamily="50" charset="-128"/>
                  </a:rPr>
                  <a:t>淀川左岸線延伸部</a:t>
                </a:r>
                <a:r>
                  <a:rPr lang="ja-JP" altLang="en-US" sz="700" dirty="0">
                    <a:latin typeface="BIZ UDPゴシック" panose="020B0400000000000000" pitchFamily="50" charset="-128"/>
                    <a:ea typeface="BIZ UDPゴシック" panose="020B0400000000000000" pitchFamily="50" charset="-128"/>
                  </a:rPr>
                  <a:t>の着手で</a:t>
                </a:r>
                <a:r>
                  <a:rPr lang="ja-JP" altLang="en-US" sz="700" b="1" dirty="0">
                    <a:latin typeface="BIZ UDPゴシック" panose="020B0400000000000000" pitchFamily="50" charset="-128"/>
                    <a:ea typeface="BIZ UDPゴシック" panose="020B0400000000000000" pitchFamily="50" charset="-128"/>
                  </a:rPr>
                  <a:t>高速道路のミッシングリンク解消</a:t>
                </a:r>
                <a:r>
                  <a:rPr lang="ja-JP" altLang="en-US" sz="700" dirty="0">
                    <a:latin typeface="BIZ UDPゴシック" panose="020B0400000000000000" pitchFamily="50" charset="-128"/>
                    <a:ea typeface="BIZ UDPゴシック" panose="020B0400000000000000" pitchFamily="50" charset="-128"/>
                  </a:rPr>
                  <a:t>の</a:t>
                </a:r>
                <a:r>
                  <a:rPr lang="ja-JP" altLang="en-US" sz="700" dirty="0" err="1">
                    <a:latin typeface="BIZ UDPゴシック" panose="020B0400000000000000" pitchFamily="50" charset="-128"/>
                    <a:ea typeface="BIZ UDPゴシック" panose="020B0400000000000000" pitchFamily="50" charset="-128"/>
                  </a:rPr>
                  <a:t>にも</a:t>
                </a:r>
                <a:r>
                  <a:rPr lang="ja-JP" altLang="en-US" sz="700" dirty="0">
                    <a:latin typeface="BIZ UDPゴシック" panose="020B0400000000000000" pitchFamily="50" charset="-128"/>
                    <a:ea typeface="BIZ UDPゴシック" panose="020B0400000000000000" pitchFamily="50" charset="-128"/>
                  </a:rPr>
                  <a:t>目途。</a:t>
                </a:r>
              </a:p>
            </p:txBody>
          </p:sp>
          <p:sp>
            <p:nvSpPr>
              <p:cNvPr id="76" name="テキスト ボックス 42"/>
              <p:cNvSpPr txBox="1"/>
              <p:nvPr/>
            </p:nvSpPr>
            <p:spPr>
              <a:xfrm>
                <a:off x="746278" y="3664950"/>
                <a:ext cx="4216330" cy="179345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100"/>
                  </a:lnSpc>
                  <a:spcAft>
                    <a:spcPts val="0"/>
                  </a:spcAft>
                </a:pP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２０１９年度～２０２２年度</a:t>
                </a: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1100"/>
                  </a:lnSpc>
                  <a:spcAft>
                    <a:spcPts val="0"/>
                  </a:spcAft>
                  <a:buFont typeface="Wingdings" panose="05000000000000000000" pitchFamily="2" charset="2"/>
                  <a:buChar char="l"/>
                </a:pPr>
                <a:r>
                  <a:rPr lang="ja-JP" altLang="en-US" sz="800" b="1" dirty="0">
                    <a:latin typeface="BIZ UDPゴシック" panose="020B0400000000000000" pitchFamily="50" charset="-128"/>
                    <a:ea typeface="BIZ UDPゴシック" panose="020B0400000000000000" pitchFamily="50" charset="-128"/>
                  </a:rPr>
                  <a:t>関空・伊丹・神戸空港の一体運営</a:t>
                </a:r>
                <a:r>
                  <a:rPr lang="ja-JP" altLang="en-US" sz="800" dirty="0">
                    <a:latin typeface="BIZ UDPゴシック" panose="020B0400000000000000" pitchFamily="50" charset="-128"/>
                    <a:ea typeface="BIZ UDPゴシック" panose="020B0400000000000000" pitchFamily="50" charset="-128"/>
                  </a:rPr>
                  <a:t>により、就航ネットワークの強化や</a:t>
                </a:r>
                <a:r>
                  <a:rPr lang="en-US" altLang="ja-JP" sz="800" dirty="0">
                    <a:latin typeface="BIZ UDPゴシック" panose="020B0400000000000000" pitchFamily="50" charset="-128"/>
                    <a:ea typeface="BIZ UDPゴシック" panose="020B0400000000000000" pitchFamily="50" charset="-128"/>
                  </a:rPr>
                  <a:t>LCC</a:t>
                </a:r>
                <a:r>
                  <a:rPr lang="ja-JP" altLang="en-US" sz="800" dirty="0">
                    <a:latin typeface="BIZ UDPゴシック" panose="020B0400000000000000" pitchFamily="50" charset="-128"/>
                    <a:ea typeface="BIZ UDPゴシック" panose="020B0400000000000000" pitchFamily="50" charset="-128"/>
                  </a:rPr>
                  <a:t>拠点化など国内外からの更なる来訪者増に向けた受入体制を強化。</a:t>
                </a:r>
                <a:endParaRPr lang="en-US" altLang="ja-JP" sz="800" dirty="0">
                  <a:latin typeface="BIZ UDPゴシック" panose="020B0400000000000000" pitchFamily="50" charset="-128"/>
                  <a:ea typeface="BIZ UDPゴシック" panose="020B0400000000000000" pitchFamily="50" charset="-128"/>
                </a:endParaRPr>
              </a:p>
              <a:p>
                <a:pPr marL="438150" indent="-171450">
                  <a:lnSpc>
                    <a:spcPts val="1100"/>
                  </a:lnSpc>
                  <a:buFont typeface="Wingdings" panose="05000000000000000000" pitchFamily="2" charset="2"/>
                  <a:buChar char="l"/>
                </a:pPr>
                <a:r>
                  <a:rPr lang="ja-JP" altLang="en-US" sz="800" dirty="0">
                    <a:latin typeface="BIZ UDPゴシック" panose="020B0400000000000000" pitchFamily="50" charset="-128"/>
                    <a:ea typeface="BIZ UDPゴシック" panose="020B0400000000000000" pitchFamily="50" charset="-128"/>
                  </a:rPr>
                  <a:t>国土軸との結節点である</a:t>
                </a:r>
                <a:r>
                  <a:rPr lang="ja-JP" altLang="en-US" sz="800" b="1" dirty="0">
                    <a:latin typeface="BIZ UDPゴシック" panose="020B0400000000000000" pitchFamily="50" charset="-128"/>
                    <a:ea typeface="BIZ UDPゴシック" panose="020B0400000000000000" pitchFamily="50" charset="-128"/>
                  </a:rPr>
                  <a:t>新大阪エリア</a:t>
                </a:r>
                <a:r>
                  <a:rPr lang="ja-JP" altLang="en-US" sz="800" dirty="0">
                    <a:latin typeface="BIZ UDPゴシック" panose="020B0400000000000000" pitchFamily="50" charset="-128"/>
                    <a:ea typeface="BIZ UDPゴシック" panose="020B0400000000000000" pitchFamily="50" charset="-128"/>
                  </a:rPr>
                  <a:t>において、広域交通アクセスを活かした整備に着手。</a:t>
                </a:r>
              </a:p>
              <a:p>
                <a:pPr marL="438150" indent="-171450">
                  <a:lnSpc>
                    <a:spcPts val="1000"/>
                  </a:lnSpc>
                  <a:buFont typeface="Wingdings" panose="05000000000000000000" pitchFamily="2" charset="2"/>
                  <a:buChar char="l"/>
                </a:pPr>
                <a:r>
                  <a:rPr lang="ja-JP" altLang="en-US" sz="800" b="1" dirty="0">
                    <a:latin typeface="BIZ UDPゴシック" panose="020B0400000000000000" pitchFamily="50" charset="-128"/>
                    <a:ea typeface="BIZ UDPゴシック" panose="020B0400000000000000" pitchFamily="50" charset="-128"/>
                  </a:rPr>
                  <a:t>スマートシティづくり</a:t>
                </a:r>
                <a:r>
                  <a:rPr lang="ja-JP" altLang="en-US" sz="800" dirty="0">
                    <a:latin typeface="BIZ UDPゴシック" panose="020B0400000000000000" pitchFamily="50" charset="-128"/>
                    <a:ea typeface="BIZ UDPゴシック" panose="020B0400000000000000" pitchFamily="50" charset="-128"/>
                  </a:rPr>
                  <a:t>にも着手。住民の</a:t>
                </a:r>
                <a:r>
                  <a:rPr lang="en-US" altLang="ja-JP" sz="800" dirty="0" err="1">
                    <a:latin typeface="BIZ UDPゴシック" panose="020B0400000000000000" pitchFamily="50" charset="-128"/>
                    <a:ea typeface="BIZ UDPゴシック" panose="020B0400000000000000" pitchFamily="50" charset="-128"/>
                  </a:rPr>
                  <a:t>QoL</a:t>
                </a:r>
                <a:r>
                  <a:rPr lang="ja-JP" altLang="en-US" sz="800" dirty="0">
                    <a:latin typeface="BIZ UDPゴシック" panose="020B0400000000000000" pitchFamily="50" charset="-128"/>
                    <a:ea typeface="BIZ UDPゴシック" panose="020B0400000000000000" pitchFamily="50" charset="-128"/>
                  </a:rPr>
                  <a:t>向上に加え、大阪・関西万博に向けたイノベーションを加速させていくため、戦略をバージョンアップ。</a:t>
                </a:r>
              </a:p>
            </p:txBody>
          </p:sp>
          <p:pic>
            <p:nvPicPr>
              <p:cNvPr id="77" name="図 76"/>
              <p:cNvPicPr>
                <a:picLocks noChangeAspect="1"/>
              </p:cNvPicPr>
              <p:nvPr/>
            </p:nvPicPr>
            <p:blipFill>
              <a:blip r:embed="rId5"/>
              <a:stretch>
                <a:fillRect/>
              </a:stretch>
            </p:blipFill>
            <p:spPr>
              <a:xfrm>
                <a:off x="4919353" y="3644281"/>
                <a:ext cx="2744252" cy="1737406"/>
              </a:xfrm>
              <a:prstGeom prst="rect">
                <a:avLst/>
              </a:prstGeom>
              <a:ln w="3175" cmpd="sng">
                <a:noFill/>
              </a:ln>
            </p:spPr>
          </p:pic>
          <p:sp>
            <p:nvSpPr>
              <p:cNvPr id="78" name="テキスト ボックス 42"/>
              <p:cNvSpPr txBox="1"/>
              <p:nvPr/>
            </p:nvSpPr>
            <p:spPr>
              <a:xfrm>
                <a:off x="8013955" y="6305119"/>
                <a:ext cx="6970940" cy="67133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２００８年度～２０１４年度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雇用問題、貧困、犯罪、学力低下といった問題の積み重なりを根本から解決するため、社会政策のイノベーションとして、まずは「</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現役世代への投資</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」に沿った各施策・事業を展開し、中長期的な視点をもった分野横断的な努力でまちの構造の変革に挑戦。</a:t>
                </a:r>
              </a:p>
            </p:txBody>
          </p:sp>
          <p:sp>
            <p:nvSpPr>
              <p:cNvPr id="79" name="テキスト ボックス 42"/>
              <p:cNvSpPr txBox="1"/>
              <p:nvPr/>
            </p:nvSpPr>
            <p:spPr>
              <a:xfrm>
                <a:off x="8013955" y="7023998"/>
                <a:ext cx="6859922" cy="8111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２０１５年度～２０１８年度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全国の教育改革をリードする取組が推進され、</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①教育行政の抜本改革や</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②学力向上に向けた多彩なメニュー</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③私学無償化をはじめとする</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先駆的な取組</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、などを実施。</a:t>
                </a:r>
              </a:p>
            </p:txBody>
          </p:sp>
          <p:sp>
            <p:nvSpPr>
              <p:cNvPr id="80" name="テキスト ボックス 42"/>
              <p:cNvSpPr txBox="1"/>
              <p:nvPr/>
            </p:nvSpPr>
            <p:spPr>
              <a:xfrm>
                <a:off x="8013955" y="7985191"/>
                <a:ext cx="2723442" cy="203550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100"/>
                  </a:lnSpc>
                  <a:spcAft>
                    <a:spcPts val="0"/>
                  </a:spcAft>
                </a:pP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２０１９年度～２０２２年度</a:t>
                </a: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1100"/>
                  </a:lnSpc>
                  <a:spcAft>
                    <a:spcPts val="0"/>
                  </a:spcAft>
                  <a:buFont typeface="Wingdings" panose="05000000000000000000" pitchFamily="2" charset="2"/>
                  <a:buChar char="l"/>
                </a:pP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市立小中学校の給食無償化、私立高校の授業料無償化の対象拡大、教育</a:t>
                </a:r>
                <a:r>
                  <a:rPr lang="en-US" altLang="ja-JP" sz="800" b="1" kern="100" dirty="0">
                    <a:latin typeface="BIZ UDゴシック" panose="020B0400000000000000" pitchFamily="49" charset="-128"/>
                    <a:ea typeface="BIZ UDゴシック" panose="020B0400000000000000" pitchFamily="49" charset="-128"/>
                    <a:cs typeface="Times New Roman" panose="02020603050405020304" pitchFamily="18" charset="0"/>
                  </a:rPr>
                  <a:t>ICT</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の推進、医療的ケア児通学支援</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など、教育・学習環境がさらに充実。</a:t>
                </a:r>
              </a:p>
              <a:p>
                <a:pPr marL="438150" indent="-171450">
                  <a:lnSpc>
                    <a:spcPts val="1100"/>
                  </a:lnSpc>
                  <a:spcAft>
                    <a:spcPts val="0"/>
                  </a:spcAft>
                  <a:buFont typeface="Wingdings" panose="05000000000000000000" pitchFamily="2" charset="2"/>
                  <a:buChar char="l"/>
                </a:pP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待機児童</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はほぼゼロに。</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ヤングケアラー支援</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など、子どもへの支援もさらに充実。</a:t>
                </a:r>
              </a:p>
            </p:txBody>
          </p:sp>
          <p:pic>
            <p:nvPicPr>
              <p:cNvPr id="81" name="図 80"/>
              <p:cNvPicPr>
                <a:picLocks noChangeAspect="1"/>
              </p:cNvPicPr>
              <p:nvPr/>
            </p:nvPicPr>
            <p:blipFill>
              <a:blip r:embed="rId6"/>
              <a:stretch>
                <a:fillRect/>
              </a:stretch>
            </p:blipFill>
            <p:spPr>
              <a:xfrm>
                <a:off x="10883669" y="7782906"/>
                <a:ext cx="4034715" cy="2275056"/>
              </a:xfrm>
              <a:prstGeom prst="rect">
                <a:avLst/>
              </a:prstGeom>
            </p:spPr>
          </p:pic>
          <p:sp>
            <p:nvSpPr>
              <p:cNvPr id="82" name="テキスト ボックス 42"/>
              <p:cNvSpPr txBox="1"/>
              <p:nvPr/>
            </p:nvSpPr>
            <p:spPr>
              <a:xfrm>
                <a:off x="785321" y="6297601"/>
                <a:ext cx="3169015" cy="12575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２００８年度～２０１４年度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事務事業と組織体制の抜本的見直し</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を実施。</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900"/>
                  </a:lnSpc>
                  <a:buFont typeface="Wingdings" panose="05000000000000000000" pitchFamily="2" charset="2"/>
                  <a:buChar char="l"/>
                </a:pPr>
                <a:r>
                  <a:rPr lang="ja-JP" altLang="en-US" sz="700" b="1" dirty="0">
                    <a:latin typeface="BIZ UDPゴシック" panose="020B0400000000000000" pitchFamily="50" charset="-128"/>
                    <a:ea typeface="BIZ UDPゴシック" panose="020B0400000000000000" pitchFamily="50" charset="-128"/>
                  </a:rPr>
                  <a:t>「収入の範囲内で予算を組む</a:t>
                </a:r>
                <a:r>
                  <a:rPr lang="ja-JP" altLang="en-US" sz="700" dirty="0">
                    <a:latin typeface="BIZ UDPゴシック" panose="020B0400000000000000" pitchFamily="50" charset="-128"/>
                    <a:ea typeface="BIZ UDPゴシック" panose="020B0400000000000000" pitchFamily="50" charset="-128"/>
                  </a:rPr>
                  <a:t>」原則を徹底。</a:t>
                </a:r>
              </a:p>
              <a:p>
                <a:pPr marL="438150" indent="-171450">
                  <a:lnSpc>
                    <a:spcPts val="900"/>
                  </a:lnSpc>
                  <a:buFont typeface="Wingdings" panose="05000000000000000000" pitchFamily="2" charset="2"/>
                  <a:buChar char="l"/>
                </a:pPr>
                <a:r>
                  <a:rPr lang="ja-JP" altLang="en-US" sz="700" b="1" dirty="0">
                    <a:latin typeface="BIZ UDPゴシック" panose="020B0400000000000000" pitchFamily="50" charset="-128"/>
                    <a:ea typeface="BIZ UDPゴシック" panose="020B0400000000000000" pitchFamily="50" charset="-128"/>
                  </a:rPr>
                  <a:t>情報公開</a:t>
                </a:r>
                <a:r>
                  <a:rPr lang="ja-JP" altLang="en-US" sz="700" dirty="0">
                    <a:latin typeface="BIZ UDPゴシック" panose="020B0400000000000000" pitchFamily="50" charset="-128"/>
                    <a:ea typeface="BIZ UDPゴシック" panose="020B0400000000000000" pitchFamily="50" charset="-128"/>
                  </a:rPr>
                  <a:t>のランキングは急上昇。</a:t>
                </a:r>
                <a:r>
                  <a:rPr lang="en-US" altLang="ja-JP" sz="700" dirty="0">
                    <a:latin typeface="BIZ UDPゴシック" panose="020B0400000000000000" pitchFamily="50" charset="-128"/>
                    <a:ea typeface="BIZ UDPゴシック" panose="020B0400000000000000" pitchFamily="50" charset="-128"/>
                  </a:rPr>
                  <a:t/>
                </a:r>
                <a:br>
                  <a:rPr lang="en-US" altLang="ja-JP" sz="700" dirty="0">
                    <a:latin typeface="BIZ UDPゴシック" panose="020B0400000000000000" pitchFamily="50" charset="-128"/>
                    <a:ea typeface="BIZ UDPゴシック" panose="020B0400000000000000" pitchFamily="50" charset="-128"/>
                  </a:rPr>
                </a:br>
                <a:r>
                  <a:rPr lang="ja-JP" altLang="en-US" sz="700" dirty="0">
                    <a:latin typeface="BIZ UDPゴシック" panose="020B0400000000000000" pitchFamily="50" charset="-128"/>
                    <a:ea typeface="BIZ UDPゴシック" panose="020B0400000000000000" pitchFamily="50" charset="-128"/>
                  </a:rPr>
                  <a:t>人事面では</a:t>
                </a:r>
                <a:r>
                  <a:rPr lang="ja-JP" altLang="en-US" sz="700" b="1" dirty="0">
                    <a:latin typeface="BIZ UDPゴシック" panose="020B0400000000000000" pitchFamily="50" charset="-128"/>
                    <a:ea typeface="BIZ UDPゴシック" panose="020B0400000000000000" pitchFamily="50" charset="-128"/>
                  </a:rPr>
                  <a:t>評価制度、給与、昇給の見直し</a:t>
                </a:r>
                <a:r>
                  <a:rPr lang="ja-JP" altLang="en-US" sz="700" dirty="0">
                    <a:latin typeface="BIZ UDPゴシック" panose="020B0400000000000000" pitchFamily="50" charset="-128"/>
                    <a:ea typeface="BIZ UDPゴシック" panose="020B0400000000000000" pitchFamily="50" charset="-128"/>
                  </a:rPr>
                  <a:t>を実施。</a:t>
                </a:r>
              </a:p>
            </p:txBody>
          </p:sp>
          <p:sp>
            <p:nvSpPr>
              <p:cNvPr id="83" name="テキスト ボックス 42"/>
              <p:cNvSpPr txBox="1"/>
              <p:nvPr/>
            </p:nvSpPr>
            <p:spPr>
              <a:xfrm>
                <a:off x="777211" y="7503019"/>
                <a:ext cx="3506933" cy="531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２０１５年度～２０１８年度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府市ともに</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財政状況が好転。</a:t>
                </a:r>
                <a:endPar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900"/>
                  </a:lnSpc>
                  <a:spcAft>
                    <a:spcPts val="0"/>
                  </a:spcAft>
                  <a:buFont typeface="Wingdings" panose="05000000000000000000" pitchFamily="2" charset="2"/>
                  <a:buChar char="l"/>
                </a:pP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働き方改革、</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ICT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推進</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にも着手。</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84" name="テキスト ボックス 42"/>
              <p:cNvSpPr txBox="1"/>
              <p:nvPr/>
            </p:nvSpPr>
            <p:spPr>
              <a:xfrm>
                <a:off x="813269" y="8228927"/>
                <a:ext cx="3309921" cy="18608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100"/>
                  </a:lnSpc>
                  <a:spcAft>
                    <a:spcPts val="0"/>
                  </a:spcAft>
                </a:pP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２０１９年度～２０２２年度</a:t>
                </a: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1100"/>
                  </a:lnSpc>
                  <a:spcAft>
                    <a:spcPts val="0"/>
                  </a:spcAft>
                  <a:buFont typeface="Wingdings" panose="05000000000000000000" pitchFamily="2" charset="2"/>
                  <a:buChar char="l"/>
                </a:pP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積極的な行財政改革が奏功し、府では、財源不足を補うために借り入れていた</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減債基金が復元。</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市では、</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阿倍野再開発事業やオーク２００の財務リスク処理</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も完了見込み。</a:t>
                </a:r>
              </a:p>
              <a:p>
                <a:pPr marL="438150" indent="-171450">
                  <a:lnSpc>
                    <a:spcPts val="1100"/>
                  </a:lnSpc>
                  <a:spcAft>
                    <a:spcPts val="0"/>
                  </a:spcAft>
                  <a:buFont typeface="Wingdings" panose="05000000000000000000" pitchFamily="2" charset="2"/>
                  <a:buChar char="l"/>
                </a:pP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職員の働き方改革や育成、キャリアデザイン支援</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を積極展開。</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女性管理職の登用率</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は堅調に推移。</a:t>
                </a:r>
              </a:p>
            </p:txBody>
          </p:sp>
          <p:pic>
            <p:nvPicPr>
              <p:cNvPr id="89" name="図 88"/>
              <p:cNvPicPr>
                <a:picLocks noChangeAspect="1"/>
              </p:cNvPicPr>
              <p:nvPr/>
            </p:nvPicPr>
            <p:blipFill rotWithShape="1">
              <a:blip r:embed="rId7"/>
              <a:srcRect r="4662"/>
              <a:stretch/>
            </p:blipFill>
            <p:spPr>
              <a:xfrm>
                <a:off x="10970423" y="3332100"/>
                <a:ext cx="1897813" cy="1646053"/>
              </a:xfrm>
              <a:prstGeom prst="rect">
                <a:avLst/>
              </a:prstGeom>
            </p:spPr>
          </p:pic>
          <p:pic>
            <p:nvPicPr>
              <p:cNvPr id="90" name="図 89"/>
              <p:cNvPicPr>
                <a:picLocks noChangeAspect="1"/>
              </p:cNvPicPr>
              <p:nvPr/>
            </p:nvPicPr>
            <p:blipFill>
              <a:blip r:embed="rId8"/>
              <a:stretch>
                <a:fillRect/>
              </a:stretch>
            </p:blipFill>
            <p:spPr>
              <a:xfrm>
                <a:off x="12811458" y="3370759"/>
                <a:ext cx="2359356" cy="1516699"/>
              </a:xfrm>
              <a:prstGeom prst="rect">
                <a:avLst/>
              </a:prstGeom>
            </p:spPr>
          </p:pic>
          <p:sp>
            <p:nvSpPr>
              <p:cNvPr id="91" name="テキスト ボックス 90"/>
              <p:cNvSpPr txBox="1"/>
              <p:nvPr/>
            </p:nvSpPr>
            <p:spPr>
              <a:xfrm>
                <a:off x="182819" y="2101194"/>
                <a:ext cx="477129" cy="2664522"/>
              </a:xfrm>
              <a:prstGeom prst="rect">
                <a:avLst/>
              </a:prstGeom>
              <a:noFill/>
            </p:spPr>
            <p:txBody>
              <a:bodyPr vert="eaVert" wrap="square" rtlCol="0">
                <a:spAutoFit/>
              </a:bodyPr>
              <a:lstStyle/>
              <a:p>
                <a:pPr algn="ctr">
                  <a:lnSpc>
                    <a:spcPts val="8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今後の布石</a:t>
                </a:r>
              </a:p>
            </p:txBody>
          </p:sp>
          <p:sp>
            <p:nvSpPr>
              <p:cNvPr id="92" name="テキスト ボックス 91"/>
              <p:cNvSpPr txBox="1"/>
              <p:nvPr/>
            </p:nvSpPr>
            <p:spPr>
              <a:xfrm>
                <a:off x="182819" y="6906135"/>
                <a:ext cx="477129" cy="2581841"/>
              </a:xfrm>
              <a:prstGeom prst="rect">
                <a:avLst/>
              </a:prstGeom>
              <a:noFill/>
            </p:spPr>
            <p:txBody>
              <a:bodyPr vert="eaVert" wrap="square" rtlCol="0">
                <a:spAutoFit/>
              </a:bodyPr>
              <a:lstStyle/>
              <a:p>
                <a:pPr algn="ctr">
                  <a:lnSpc>
                    <a:spcPts val="8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問題の解決</a:t>
                </a:r>
              </a:p>
            </p:txBody>
          </p:sp>
          <p:sp>
            <p:nvSpPr>
              <p:cNvPr id="93" name="テキスト ボックス 92"/>
              <p:cNvSpPr txBox="1"/>
              <p:nvPr/>
            </p:nvSpPr>
            <p:spPr>
              <a:xfrm>
                <a:off x="2111554" y="10281805"/>
                <a:ext cx="4286248" cy="298060"/>
              </a:xfrm>
              <a:prstGeom prst="rect">
                <a:avLst/>
              </a:prstGeom>
              <a:noFill/>
            </p:spPr>
            <p:txBody>
              <a:bodyPr wrap="square" rtlCol="0">
                <a:spAutoFit/>
              </a:bodyPr>
              <a:lstStyle/>
              <a:p>
                <a:pPr algn="ctr">
                  <a:lnSpc>
                    <a:spcPts val="8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行政が主体の分野</a:t>
                </a:r>
              </a:p>
            </p:txBody>
          </p:sp>
          <p:sp>
            <p:nvSpPr>
              <p:cNvPr id="94" name="テキスト ボックス 93"/>
              <p:cNvSpPr txBox="1"/>
              <p:nvPr/>
            </p:nvSpPr>
            <p:spPr>
              <a:xfrm>
                <a:off x="9392921" y="10281805"/>
                <a:ext cx="4286248" cy="298060"/>
              </a:xfrm>
              <a:prstGeom prst="rect">
                <a:avLst/>
              </a:prstGeom>
              <a:noFill/>
            </p:spPr>
            <p:txBody>
              <a:bodyPr wrap="square" rtlCol="0">
                <a:spAutoFit/>
              </a:bodyPr>
              <a:lstStyle/>
              <a:p>
                <a:pPr algn="ctr">
                  <a:lnSpc>
                    <a:spcPts val="8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社会が主体の分野</a:t>
                </a:r>
              </a:p>
            </p:txBody>
          </p:sp>
          <p:cxnSp>
            <p:nvCxnSpPr>
              <p:cNvPr id="95" name="直線コネクタ 94"/>
              <p:cNvCxnSpPr/>
              <p:nvPr/>
            </p:nvCxnSpPr>
            <p:spPr>
              <a:xfrm>
                <a:off x="7879684" y="875470"/>
                <a:ext cx="0" cy="9719998"/>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51415" y="5659006"/>
                <a:ext cx="14796001"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grpSp>
            <p:nvGrpSpPr>
              <p:cNvPr id="97" name="グループ化 96"/>
              <p:cNvGrpSpPr/>
              <p:nvPr/>
            </p:nvGrpSpPr>
            <p:grpSpPr>
              <a:xfrm>
                <a:off x="3926897" y="6619421"/>
                <a:ext cx="3923951" cy="1638599"/>
                <a:chOff x="-4559480" y="6237063"/>
                <a:chExt cx="4497545" cy="1638601"/>
              </a:xfrm>
            </p:grpSpPr>
            <p:pic>
              <p:nvPicPr>
                <p:cNvPr id="98" name="図 97"/>
                <p:cNvPicPr>
                  <a:picLocks noChangeAspect="1"/>
                </p:cNvPicPr>
                <p:nvPr/>
              </p:nvPicPr>
              <p:blipFill>
                <a:blip r:embed="rId9"/>
                <a:stretch>
                  <a:fillRect/>
                </a:stretch>
              </p:blipFill>
              <p:spPr>
                <a:xfrm>
                  <a:off x="-4559480" y="6237063"/>
                  <a:ext cx="4497545" cy="1595763"/>
                </a:xfrm>
                <a:prstGeom prst="rect">
                  <a:avLst/>
                </a:prstGeom>
              </p:spPr>
            </p:pic>
            <p:sp>
              <p:nvSpPr>
                <p:cNvPr id="99" name="テキスト ボックス 98"/>
                <p:cNvSpPr txBox="1"/>
                <p:nvPr/>
              </p:nvSpPr>
              <p:spPr>
                <a:xfrm>
                  <a:off x="-4248370" y="7661598"/>
                  <a:ext cx="4162263" cy="214066"/>
                </a:xfrm>
                <a:prstGeom prst="rect">
                  <a:avLst/>
                </a:prstGeom>
                <a:noFill/>
              </p:spPr>
              <p:txBody>
                <a:bodyPr wrap="square" rtlCol="0">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出典：大阪府「大阪府の財政状況等について（</a:t>
                  </a:r>
                  <a:r>
                    <a:rPr kumimoji="1" lang="en-US" altLang="ja-JP"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IR</a:t>
                  </a:r>
                  <a:r>
                    <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資料）」</a:t>
                  </a:r>
                  <a:r>
                    <a:rPr kumimoji="0"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をもとに副首都推進局で作成</a:t>
                  </a:r>
                </a:p>
              </p:txBody>
            </p:sp>
          </p:grpSp>
        </p:grpSp>
        <p:pic>
          <p:nvPicPr>
            <p:cNvPr id="7" name="図 6"/>
            <p:cNvPicPr>
              <a:picLocks noChangeAspect="1"/>
            </p:cNvPicPr>
            <p:nvPr/>
          </p:nvPicPr>
          <p:blipFill>
            <a:blip r:embed="rId10"/>
            <a:stretch>
              <a:fillRect/>
            </a:stretch>
          </p:blipFill>
          <p:spPr>
            <a:xfrm>
              <a:off x="7666884" y="6607675"/>
              <a:ext cx="2500020" cy="1143653"/>
            </a:xfrm>
            <a:prstGeom prst="rect">
              <a:avLst/>
            </a:prstGeom>
          </p:spPr>
        </p:pic>
      </p:grpSp>
      <p:sp>
        <p:nvSpPr>
          <p:cNvPr id="13" name="フリーフォーム 12"/>
          <p:cNvSpPr/>
          <p:nvPr/>
        </p:nvSpPr>
        <p:spPr>
          <a:xfrm>
            <a:off x="238094" y="6717018"/>
            <a:ext cx="4767044" cy="2111213"/>
          </a:xfrm>
          <a:custGeom>
            <a:avLst/>
            <a:gdLst>
              <a:gd name="connsiteX0" fmla="*/ 0 w 4652211"/>
              <a:gd name="connsiteY0" fmla="*/ 0 h 2053389"/>
              <a:gd name="connsiteX1" fmla="*/ 4636169 w 4652211"/>
              <a:gd name="connsiteY1" fmla="*/ 0 h 2053389"/>
              <a:gd name="connsiteX2" fmla="*/ 4636169 w 4652211"/>
              <a:gd name="connsiteY2" fmla="*/ 1989221 h 2053389"/>
              <a:gd name="connsiteX3" fmla="*/ 4652211 w 4652211"/>
              <a:gd name="connsiteY3" fmla="*/ 2053389 h 2053389"/>
              <a:gd name="connsiteX0" fmla="*/ 0 w 4636169"/>
              <a:gd name="connsiteY0" fmla="*/ 0 h 1989221"/>
              <a:gd name="connsiteX1" fmla="*/ 4636169 w 4636169"/>
              <a:gd name="connsiteY1" fmla="*/ 0 h 1989221"/>
              <a:gd name="connsiteX2" fmla="*/ 4636169 w 4636169"/>
              <a:gd name="connsiteY2" fmla="*/ 1989221 h 1989221"/>
            </a:gdLst>
            <a:ahLst/>
            <a:cxnLst>
              <a:cxn ang="0">
                <a:pos x="connsiteX0" y="connsiteY0"/>
              </a:cxn>
              <a:cxn ang="0">
                <a:pos x="connsiteX1" y="connsiteY1"/>
              </a:cxn>
              <a:cxn ang="0">
                <a:pos x="connsiteX2" y="connsiteY2"/>
              </a:cxn>
            </a:cxnLst>
            <a:rect l="l" t="t" r="r" b="b"/>
            <a:pathLst>
              <a:path w="4636169" h="1989221">
                <a:moveTo>
                  <a:pt x="0" y="0"/>
                </a:moveTo>
                <a:lnTo>
                  <a:pt x="4636169" y="0"/>
                </a:lnTo>
                <a:lnTo>
                  <a:pt x="4636169" y="1989221"/>
                </a:ln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5EE9CF5-32B9-6488-8CC4-2D33579BC1F4}"/>
              </a:ext>
            </a:extLst>
          </p:cNvPr>
          <p:cNvSpPr/>
          <p:nvPr/>
        </p:nvSpPr>
        <p:spPr>
          <a:xfrm>
            <a:off x="14713199" y="3818463"/>
            <a:ext cx="209301"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4491955"/>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546A"/>
      </a:dk2>
      <a:lt2>
        <a:srgbClr val="E7E6E6"/>
      </a:lt2>
      <a:accent1>
        <a:srgbClr val="034A90"/>
      </a:accent1>
      <a:accent2>
        <a:srgbClr val="FF4040"/>
      </a:accent2>
      <a:accent3>
        <a:srgbClr val="48A1FA"/>
      </a:accent3>
      <a:accent4>
        <a:srgbClr val="33CC33"/>
      </a:accent4>
      <a:accent5>
        <a:srgbClr val="C2DFFD"/>
      </a:accent5>
      <a:accent6>
        <a:srgbClr val="FEEFC1"/>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2203</Words>
  <Application>Microsoft Office PowerPoint</Application>
  <PresentationFormat>ユーザー設定</PresentationFormat>
  <Paragraphs>168</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BIZ UDゴシック</vt:lpstr>
      <vt:lpstr>HGPｺﾞｼｯｸE</vt:lpstr>
      <vt:lpstr>Meiryo UI</vt:lpstr>
      <vt:lpstr>ＭＳ Ｐゴシック</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2023-06-21T02:01:13Z</dcterms:created>
  <dcterms:modified xsi:type="dcterms:W3CDTF">2023-06-21T02:01:57Z</dcterms:modified>
</cp:coreProperties>
</file>