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43"/>
  </p:notesMasterIdLst>
  <p:handoutMasterIdLst>
    <p:handoutMasterId r:id="rId44"/>
  </p:handoutMasterIdLst>
  <p:sldIdLst>
    <p:sldId id="1246" r:id="rId3"/>
    <p:sldId id="798" r:id="rId4"/>
    <p:sldId id="1111" r:id="rId5"/>
    <p:sldId id="668" r:id="rId6"/>
    <p:sldId id="1126" r:id="rId7"/>
    <p:sldId id="1032" r:id="rId8"/>
    <p:sldId id="1033" r:id="rId9"/>
    <p:sldId id="1105" r:id="rId10"/>
    <p:sldId id="1069" r:id="rId11"/>
    <p:sldId id="1122" r:id="rId12"/>
    <p:sldId id="1123" r:id="rId13"/>
    <p:sldId id="1119" r:id="rId14"/>
    <p:sldId id="1120" r:id="rId15"/>
    <p:sldId id="1073" r:id="rId16"/>
    <p:sldId id="1074" r:id="rId17"/>
    <p:sldId id="1075" r:id="rId18"/>
    <p:sldId id="1139" r:id="rId19"/>
    <p:sldId id="1077" r:id="rId20"/>
    <p:sldId id="1247" r:id="rId21"/>
    <p:sldId id="1124" r:id="rId22"/>
    <p:sldId id="1125" r:id="rId23"/>
    <p:sldId id="1078" r:id="rId24"/>
    <p:sldId id="1096" r:id="rId25"/>
    <p:sldId id="1131" r:id="rId26"/>
    <p:sldId id="1113" r:id="rId27"/>
    <p:sldId id="1115" r:id="rId28"/>
    <p:sldId id="1085" r:id="rId29"/>
    <p:sldId id="1086" r:id="rId30"/>
    <p:sldId id="1088" r:id="rId31"/>
    <p:sldId id="1102" r:id="rId32"/>
    <p:sldId id="1103" r:id="rId33"/>
    <p:sldId id="1090" r:id="rId34"/>
    <p:sldId id="1132" r:id="rId35"/>
    <p:sldId id="1133" r:id="rId36"/>
    <p:sldId id="1134" r:id="rId37"/>
    <p:sldId id="1135" r:id="rId38"/>
    <p:sldId id="1110" r:id="rId39"/>
    <p:sldId id="1136" r:id="rId40"/>
    <p:sldId id="1137" r:id="rId41"/>
    <p:sldId id="1140" r:id="rId4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CCFF"/>
    <a:srgbClr val="CCE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5184" autoAdjust="0"/>
  </p:normalViewPr>
  <p:slideViewPr>
    <p:cSldViewPr snapToGrid="0">
      <p:cViewPr varScale="1">
        <p:scale>
          <a:sx n="73" d="100"/>
          <a:sy n="73" d="100"/>
        </p:scale>
        <p:origin x="1578" y="66"/>
      </p:cViewPr>
      <p:guideLst>
        <p:guide orient="horz" pos="2160"/>
        <p:guide pos="2880"/>
      </p:guideLst>
    </p:cSldViewPr>
  </p:slideViewPr>
  <p:outlineViewPr>
    <p:cViewPr>
      <p:scale>
        <a:sx n="33" d="100"/>
        <a:sy n="33" d="100"/>
      </p:scale>
      <p:origin x="0" y="-51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ae0004$\&#12518;&#12540;&#12470;&#20316;&#26989;&#29992;&#12501;&#12457;&#12523;&#12480;\02%20&#20107;&#26989;&#20877;&#32232;&#25285;&#24403;\36-2%20&#25913;&#38761;&#35413;&#20385;PJ&#65288;2022&#24180;&#24230;&#23455;&#26045;&#65289;\&#9733;&#25351;&#27161;&#38306;&#20418;&#65288;&#12496;&#12483;&#12463;&#12487;&#12540;&#12479;&#25972;&#29702;&#65289;\221214&#24847;&#35211;&#20132;&#25563;&#20250;\06%20&#12452;&#12531;&#12496;&#12454;&#12531;&#12489;&#65288;&#34892;&#25919;&#32076;&#21942;&#35506;&#65289;\06%20&#31354;&#28207;&#21029;&#22806;&#22269;&#20154;&#20837;&#22269;&#32773;&#21106;&#215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100985327653721E-2"/>
          <c:y val="0.1056651371815933"/>
          <c:w val="0.84439912224086744"/>
          <c:h val="0.83183519326271249"/>
        </c:manualLayout>
      </c:layout>
      <c:pie3DChart>
        <c:varyColors val="1"/>
        <c:ser>
          <c:idx val="0"/>
          <c:order val="0"/>
          <c:tx>
            <c:strRef>
              <c:f>Sheet1!$B$1</c:f>
              <c:strCache>
                <c:ptCount val="1"/>
                <c:pt idx="0">
                  <c:v>外国人</c:v>
                </c:pt>
              </c:strCache>
            </c:strRef>
          </c:tx>
          <c:dPt>
            <c:idx val="0"/>
            <c:bubble3D val="0"/>
            <c:spPr>
              <a:solidFill>
                <a:schemeClr val="accent5">
                  <a:shade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D07-4E5D-BCF8-C81FEA6DF75D}"/>
              </c:ext>
            </c:extLst>
          </c:dPt>
          <c:dPt>
            <c:idx val="1"/>
            <c:bubble3D val="0"/>
            <c:explosion val="42"/>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D07-4E5D-BCF8-C81FEA6DF75D}"/>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D07-4E5D-BCF8-C81FEA6DF75D}"/>
              </c:ext>
            </c:extLst>
          </c:dPt>
          <c:dPt>
            <c:idx val="3"/>
            <c:bubble3D val="0"/>
            <c:spPr>
              <a:solidFill>
                <a:schemeClr val="accent5">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D07-4E5D-BCF8-C81FEA6DF75D}"/>
              </c:ext>
            </c:extLst>
          </c:dPt>
          <c:dPt>
            <c:idx val="4"/>
            <c:bubble3D val="0"/>
            <c:spPr>
              <a:solidFill>
                <a:schemeClr val="accent5">
                  <a:tint val="5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D07-4E5D-BCF8-C81FEA6DF75D}"/>
              </c:ext>
            </c:extLst>
          </c:dPt>
          <c:dLbls>
            <c:dLbl>
              <c:idx val="0"/>
              <c:layout>
                <c:manualLayout>
                  <c:x val="3.6901918272151685E-3"/>
                  <c:y val="-0.3581409034407350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spc="0" baseline="0">
                      <a:solidFill>
                        <a:sysClr val="windowText" lastClr="000000"/>
                      </a:solidFill>
                      <a:latin typeface="+mn-ea"/>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95086920935084"/>
                      <c:h val="0.34805010055269697"/>
                    </c:manualLayout>
                  </c15:layout>
                </c:ext>
                <c:ext xmlns:c16="http://schemas.microsoft.com/office/drawing/2014/chart" uri="{C3380CC4-5D6E-409C-BE32-E72D297353CC}">
                  <c16:uniqueId val="{00000001-DD07-4E5D-BCF8-C81FEA6DF75D}"/>
                </c:ext>
              </c:extLst>
            </c:dLbl>
            <c:dLbl>
              <c:idx val="1"/>
              <c:layout>
                <c:manualLayout>
                  <c:x val="3.8076340961463423E-2"/>
                  <c:y val="-1.444300017285783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50" b="0" i="0" u="none" strike="noStrike" kern="1200" spc="0" baseline="0">
                      <a:solidFill>
                        <a:sysClr val="windowText" lastClr="000000"/>
                      </a:solidFill>
                      <a:latin typeface="+mn-ea"/>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616297918668469"/>
                      <c:h val="0.32622212358817904"/>
                    </c:manualLayout>
                  </c15:layout>
                </c:ext>
                <c:ext xmlns:c16="http://schemas.microsoft.com/office/drawing/2014/chart" uri="{C3380CC4-5D6E-409C-BE32-E72D297353CC}">
                  <c16:uniqueId val="{00000003-DD07-4E5D-BCF8-C81FEA6DF75D}"/>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ea"/>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05-DD07-4E5D-BCF8-C81FEA6DF75D}"/>
                </c:ext>
              </c:extLst>
            </c:dLbl>
            <c:dLbl>
              <c:idx val="3"/>
              <c:layout>
                <c:manualLayout>
                  <c:x val="7.7490977545630918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ea"/>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D07-4E5D-BCF8-C81FEA6DF75D}"/>
                </c:ext>
              </c:extLst>
            </c:dLbl>
            <c:dLbl>
              <c:idx val="4"/>
              <c:layout>
                <c:manualLayout>
                  <c:x val="0.21165467788944434"/>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ea"/>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DD07-4E5D-BCF8-C81FEA6DF75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mn-ea"/>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成田空港</c:v>
                </c:pt>
                <c:pt idx="1">
                  <c:v>関西空港</c:v>
                </c:pt>
                <c:pt idx="2">
                  <c:v>羽田空港</c:v>
                </c:pt>
                <c:pt idx="3">
                  <c:v>中部空港</c:v>
                </c:pt>
                <c:pt idx="4">
                  <c:v>その他</c:v>
                </c:pt>
              </c:strCache>
            </c:strRef>
          </c:cat>
          <c:val>
            <c:numRef>
              <c:f>Sheet1!$B$2:$B$6</c:f>
              <c:numCache>
                <c:formatCode>_(* #,##0_);_(* \(#,##0\);_(* "-"_);_(@_)</c:formatCode>
                <c:ptCount val="5"/>
                <c:pt idx="0">
                  <c:v>8978773</c:v>
                </c:pt>
                <c:pt idx="1">
                  <c:v>8378039</c:v>
                </c:pt>
                <c:pt idx="2">
                  <c:v>4288078</c:v>
                </c:pt>
                <c:pt idx="3">
                  <c:v>1776454</c:v>
                </c:pt>
                <c:pt idx="4" formatCode="#,##0_ ">
                  <c:v>7765835</c:v>
                </c:pt>
              </c:numCache>
            </c:numRef>
          </c:val>
          <c:extLst>
            <c:ext xmlns:c16="http://schemas.microsoft.com/office/drawing/2014/chart" uri="{C3380CC4-5D6E-409C-BE32-E72D297353CC}">
              <c16:uniqueId val="{0000000A-DD07-4E5D-BCF8-C81FEA6DF75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57AD17E-DE40-406E-A150-C7BDA82DC076}" type="datetimeFigureOut">
              <a:rPr kumimoji="1" lang="ja-JP" altLang="en-US" smtClean="0"/>
              <a:t>2023/6/20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ADE2695-1CCD-4D07-AC13-214ABFAD8423}" type="slidenum">
              <a:rPr kumimoji="1" lang="ja-JP" altLang="en-US" smtClean="0"/>
              <a:t>‹#›</a:t>
            </a:fld>
            <a:endParaRPr kumimoji="1" lang="ja-JP" altLang="en-US"/>
          </a:p>
        </p:txBody>
      </p:sp>
    </p:spTree>
    <p:extLst>
      <p:ext uri="{BB962C8B-B14F-4D97-AF65-F5344CB8AC3E}">
        <p14:creationId xmlns:p14="http://schemas.microsoft.com/office/powerpoint/2010/main" val="1163120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a:t>
            </a:fld>
            <a:endParaRPr kumimoji="1" lang="ja-JP" altLang="en-US" dirty="0"/>
          </a:p>
        </p:txBody>
      </p:sp>
    </p:spTree>
    <p:extLst>
      <p:ext uri="{BB962C8B-B14F-4D97-AF65-F5344CB8AC3E}">
        <p14:creationId xmlns:p14="http://schemas.microsoft.com/office/powerpoint/2010/main" val="285160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510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4812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0592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3738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5739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a:t>
            </a:fld>
            <a:endParaRPr kumimoji="1" lang="ja-JP" altLang="en-US" dirty="0"/>
          </a:p>
        </p:txBody>
      </p:sp>
    </p:spTree>
    <p:extLst>
      <p:ext uri="{BB962C8B-B14F-4D97-AF65-F5344CB8AC3E}">
        <p14:creationId xmlns:p14="http://schemas.microsoft.com/office/powerpoint/2010/main" val="64322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4101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20</a:t>
            </a:fld>
            <a:endParaRPr kumimoji="1" lang="ja-JP" altLang="en-US" dirty="0"/>
          </a:p>
        </p:txBody>
      </p:sp>
    </p:spTree>
    <p:extLst>
      <p:ext uri="{BB962C8B-B14F-4D97-AF65-F5344CB8AC3E}">
        <p14:creationId xmlns:p14="http://schemas.microsoft.com/office/powerpoint/2010/main" val="163620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0396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22</a:t>
            </a:fld>
            <a:endParaRPr kumimoji="1" lang="ja-JP" altLang="en-US" dirty="0"/>
          </a:p>
        </p:txBody>
      </p:sp>
    </p:spTree>
    <p:extLst>
      <p:ext uri="{BB962C8B-B14F-4D97-AF65-F5344CB8AC3E}">
        <p14:creationId xmlns:p14="http://schemas.microsoft.com/office/powerpoint/2010/main" val="5917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a:t>
            </a:fld>
            <a:endParaRPr kumimoji="1" lang="ja-JP" altLang="en-US"/>
          </a:p>
        </p:txBody>
      </p:sp>
    </p:spTree>
    <p:extLst>
      <p:ext uri="{BB962C8B-B14F-4D97-AF65-F5344CB8AC3E}">
        <p14:creationId xmlns:p14="http://schemas.microsoft.com/office/powerpoint/2010/main" val="1288015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7242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00773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22440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29</a:t>
            </a:fld>
            <a:endParaRPr kumimoji="1" lang="ja-JP" altLang="en-US" dirty="0"/>
          </a:p>
        </p:txBody>
      </p:sp>
    </p:spTree>
    <p:extLst>
      <p:ext uri="{BB962C8B-B14F-4D97-AF65-F5344CB8AC3E}">
        <p14:creationId xmlns:p14="http://schemas.microsoft.com/office/powerpoint/2010/main" val="296777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014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a:t>
            </a:fld>
            <a:endParaRPr kumimoji="1" lang="ja-JP" altLang="en-US" dirty="0"/>
          </a:p>
        </p:txBody>
      </p:sp>
    </p:spTree>
    <p:extLst>
      <p:ext uri="{BB962C8B-B14F-4D97-AF65-F5344CB8AC3E}">
        <p14:creationId xmlns:p14="http://schemas.microsoft.com/office/powerpoint/2010/main" val="126853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a:t>
            </a:fld>
            <a:endParaRPr kumimoji="1" lang="ja-JP" altLang="en-US" dirty="0"/>
          </a:p>
        </p:txBody>
      </p:sp>
    </p:spTree>
    <p:extLst>
      <p:ext uri="{BB962C8B-B14F-4D97-AF65-F5344CB8AC3E}">
        <p14:creationId xmlns:p14="http://schemas.microsoft.com/office/powerpoint/2010/main" val="311909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a:t>
            </a:fld>
            <a:endParaRPr kumimoji="1" lang="ja-JP" altLang="en-US"/>
          </a:p>
        </p:txBody>
      </p:sp>
    </p:spTree>
    <p:extLst>
      <p:ext uri="{BB962C8B-B14F-4D97-AF65-F5344CB8AC3E}">
        <p14:creationId xmlns:p14="http://schemas.microsoft.com/office/powerpoint/2010/main" val="409236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9</a:t>
            </a:fld>
            <a:endParaRPr kumimoji="1" lang="ja-JP" altLang="en-US" dirty="0"/>
          </a:p>
        </p:txBody>
      </p:sp>
    </p:spTree>
    <p:extLst>
      <p:ext uri="{BB962C8B-B14F-4D97-AF65-F5344CB8AC3E}">
        <p14:creationId xmlns:p14="http://schemas.microsoft.com/office/powerpoint/2010/main" val="348895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1289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5152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12</a:t>
            </a:fld>
            <a:endParaRPr kumimoji="1" lang="ja-JP" altLang="en-US" dirty="0"/>
          </a:p>
        </p:txBody>
      </p:sp>
    </p:spTree>
    <p:extLst>
      <p:ext uri="{BB962C8B-B14F-4D97-AF65-F5344CB8AC3E}">
        <p14:creationId xmlns:p14="http://schemas.microsoft.com/office/powerpoint/2010/main" val="395742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1694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422158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19682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9912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2023/6/20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84518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2023/6/20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16842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2023/6/20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869093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92525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64739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616023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55281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2023/6/20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2023/6/20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2023/6/20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2023/6/20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2023/6/20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654624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hyperlink" Target="https://www.pref.osaka.lg.jp/kikaku/fushisyuyo/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ity.osaka.lg.jp/shisei/category/3054-1-1-4-0-0-0-0-0-0.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699724" y="3284302"/>
            <a:ext cx="7992888" cy="0"/>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1" name="正方形/長方形 10"/>
          <p:cNvSpPr/>
          <p:nvPr/>
        </p:nvSpPr>
        <p:spPr>
          <a:xfrm>
            <a:off x="990600" y="5270354"/>
            <a:ext cx="7188199" cy="400110"/>
          </a:xfrm>
          <a:prstGeom prst="rect">
            <a:avLst/>
          </a:prstGeom>
        </p:spPr>
        <p:txBody>
          <a:bodyPr wrap="square">
            <a:spAutoFit/>
          </a:bodyPr>
          <a:lstStyle/>
          <a:p>
            <a:pPr algn="ctr"/>
            <a:r>
              <a:rPr lang="en-US" altLang="ja-JP" sz="2000" dirty="0" smtClean="0">
                <a:latin typeface="BIZ UDPゴシック" panose="020B0400000000000000" pitchFamily="50" charset="-128"/>
                <a:ea typeface="BIZ UDPゴシック" panose="020B0400000000000000" pitchFamily="50" charset="-128"/>
              </a:rPr>
              <a:t>2023</a:t>
            </a:r>
            <a:r>
              <a:rPr lang="ja-JP" altLang="en-US" sz="2000" dirty="0" smtClean="0">
                <a:latin typeface="BIZ UDPゴシック" panose="020B0400000000000000" pitchFamily="50" charset="-128"/>
                <a:ea typeface="BIZ UDPゴシック" panose="020B0400000000000000" pitchFamily="50" charset="-128"/>
              </a:rPr>
              <a:t>年６月</a:t>
            </a:r>
            <a:endParaRPr lang="ja-JP" altLang="en-US" sz="20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990600" y="5892582"/>
            <a:ext cx="7188199" cy="830997"/>
          </a:xfrm>
          <a:prstGeom prst="rect">
            <a:avLst/>
          </a:prstGeom>
          <a:noFill/>
        </p:spPr>
        <p:txBody>
          <a:bodyPr wrap="square" rtlCol="0">
            <a:spAutoFit/>
          </a:bodyPr>
          <a:lstStyle/>
          <a:p>
            <a:pPr algn="ctr"/>
            <a:r>
              <a:rPr lang="ja-JP" altLang="en-US" sz="2400" dirty="0">
                <a:latin typeface="BIZ UDPゴシック" panose="020B0400000000000000" pitchFamily="50" charset="-128"/>
                <a:ea typeface="BIZ UDPゴシック" panose="020B0400000000000000" pitchFamily="50" charset="-128"/>
              </a:rPr>
              <a:t>大阪府・大阪市特別顧問　上山信一</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改革評価プロジェクト事務局</a:t>
            </a:r>
          </a:p>
        </p:txBody>
      </p:sp>
      <p:sp>
        <p:nvSpPr>
          <p:cNvPr id="8" name="正方形/長方形 7"/>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sp>
        <p:nvSpPr>
          <p:cNvPr id="13" name="タイトル 1"/>
          <p:cNvSpPr>
            <a:spLocks noGrp="1"/>
          </p:cNvSpPr>
          <p:nvPr>
            <p:ph type="ctrTitle"/>
          </p:nvPr>
        </p:nvSpPr>
        <p:spPr>
          <a:xfrm>
            <a:off x="365760" y="2026345"/>
            <a:ext cx="8544809" cy="1076292"/>
          </a:xfrm>
        </p:spPr>
        <p:txBody>
          <a:bodyPr>
            <a:normAutofit/>
          </a:bodyPr>
          <a:lstStyle/>
          <a:p>
            <a:pPr>
              <a:lnSpc>
                <a:spcPts val="3321"/>
              </a:lnSpc>
              <a:spcBef>
                <a:spcPts val="1139"/>
              </a:spcBef>
            </a:pPr>
            <a:r>
              <a:rPr lang="ja-JP" altLang="en-US" sz="2800" dirty="0">
                <a:latin typeface="BIZ UDPゴシック" panose="020B0400000000000000" pitchFamily="50" charset="-128"/>
                <a:ea typeface="BIZ UDPゴシック" panose="020B0400000000000000" pitchFamily="50" charset="-128"/>
                <a:cs typeface="+mn-cs"/>
              </a:rPr>
              <a:t>大阪の改革評価</a:t>
            </a:r>
          </a:p>
        </p:txBody>
      </p:sp>
      <p:sp>
        <p:nvSpPr>
          <p:cNvPr id="14" name="タイトル 1"/>
          <p:cNvSpPr txBox="1">
            <a:spLocks/>
          </p:cNvSpPr>
          <p:nvPr/>
        </p:nvSpPr>
        <p:spPr>
          <a:xfrm>
            <a:off x="124166" y="3415027"/>
            <a:ext cx="9144003" cy="7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321"/>
              </a:lnSpc>
              <a:spcBef>
                <a:spcPts val="1139"/>
              </a:spcBef>
            </a:pPr>
            <a:r>
              <a:rPr lang="ja-JP" altLang="en-US" sz="1800" dirty="0">
                <a:latin typeface="BIZ UDPゴシック" panose="020B0400000000000000" pitchFamily="50" charset="-128"/>
                <a:ea typeface="BIZ UDPゴシック" panose="020B0400000000000000" pitchFamily="50" charset="-128"/>
                <a:cs typeface="+mn-cs"/>
              </a:rPr>
              <a:t>～</a:t>
            </a:r>
            <a:r>
              <a:rPr lang="en-US" altLang="ja-JP" sz="1800" dirty="0">
                <a:latin typeface="BIZ UDPゴシック" panose="020B0400000000000000" pitchFamily="50" charset="-128"/>
                <a:ea typeface="BIZ UDPゴシック" panose="020B0400000000000000" pitchFamily="50" charset="-128"/>
                <a:cs typeface="+mn-cs"/>
              </a:rPr>
              <a:t>15</a:t>
            </a:r>
            <a:r>
              <a:rPr lang="ja-JP" altLang="en-US" sz="1800" dirty="0">
                <a:latin typeface="BIZ UDPゴシック" panose="020B0400000000000000" pitchFamily="50" charset="-128"/>
                <a:ea typeface="BIZ UDPゴシック" panose="020B0400000000000000" pitchFamily="50" charset="-128"/>
                <a:cs typeface="+mn-cs"/>
              </a:rPr>
              <a:t>年の改革をふり返る～</a:t>
            </a:r>
          </a:p>
        </p:txBody>
      </p:sp>
    </p:spTree>
    <p:extLst>
      <p:ext uri="{BB962C8B-B14F-4D97-AF65-F5344CB8AC3E}">
        <p14:creationId xmlns:p14="http://schemas.microsoft.com/office/powerpoint/2010/main" val="333811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360000" y="108000"/>
            <a:ext cx="8640000" cy="432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大阪問題へ</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の府市の取り組み方</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58" name="直線コネクタ 57"/>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10</a:t>
            </a:fld>
            <a:endParaRPr lang="ja-JP" altLang="en-US" dirty="0"/>
          </a:p>
        </p:txBody>
      </p:sp>
      <p:pic>
        <p:nvPicPr>
          <p:cNvPr id="3" name="図 2"/>
          <p:cNvPicPr>
            <a:picLocks noChangeAspect="1"/>
          </p:cNvPicPr>
          <p:nvPr/>
        </p:nvPicPr>
        <p:blipFill>
          <a:blip r:embed="rId3"/>
          <a:stretch>
            <a:fillRect/>
          </a:stretch>
        </p:blipFill>
        <p:spPr>
          <a:xfrm>
            <a:off x="5304" y="600934"/>
            <a:ext cx="9138696" cy="6206266"/>
          </a:xfrm>
          <a:prstGeom prst="rect">
            <a:avLst/>
          </a:prstGeom>
        </p:spPr>
      </p:pic>
    </p:spTree>
    <p:extLst>
      <p:ext uri="{BB962C8B-B14F-4D97-AF65-F5344CB8AC3E}">
        <p14:creationId xmlns:p14="http://schemas.microsoft.com/office/powerpoint/2010/main" val="3783585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95251" y="638446"/>
            <a:ext cx="8943974" cy="5795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まずは行政内部（財政再建など）の改革に着手。</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「収入の範囲内で予算を組む」原則を確認。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職員の給与カットや、他都市と比べて市民あたり職員数が多かった市、府においても退職者の</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不補充</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により職員数</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削減</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民営化、地方独立行政法人化</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都市成長の基盤でありながら遅れていた交通インフラ整備に着手</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経営難により、ハブ空港としての機能を果たしていなかった関空の機能向上と経営再建に着手。</a:t>
            </a:r>
            <a:b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自治体が持つ必要のない資産を処分して得た資金を、新たなインフラ投資に振り向けた（ストック</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の組換え</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教育・子育てなど次世代への重点投資に着手。</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市内在住中学生を対象とした塾代助成。私立高校の授業料無償化。</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待機児童対策の推進。幼児教育の無償化。</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交通インフラ整備などに伴い、大阪経済に影響が出始める。</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関空の経営改善とともに、インバウンドが飛躍的増加。</a:t>
            </a:r>
            <a:b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景気動向指数や商業地価等の主要経済指標も上昇。</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府民</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の生活に関する問題に正面から取り組むも、暮らしに密接に関連する社会関連の指標の改善には</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引き続き</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取組が必要。</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生活保護率や待機児童は大きく改善。中高生の英語力は着実に向上。</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一方で、府民一人あたり可処分所得や女性の就業率など、改善傾向にあるが全国と比べると低い指標もある。</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下矢印 2"/>
          <p:cNvSpPr/>
          <p:nvPr/>
        </p:nvSpPr>
        <p:spPr>
          <a:xfrm>
            <a:off x="3729038" y="3752133"/>
            <a:ext cx="1676400" cy="318654"/>
          </a:xfrm>
          <a:prstGeom prst="downArrow">
            <a:avLst/>
          </a:prstGeom>
          <a:solidFill>
            <a:schemeClr val="accent5">
              <a:lumMod val="9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11</a:t>
            </a:fld>
            <a:endParaRPr lang="ja-JP" altLang="en-US" dirty="0"/>
          </a:p>
        </p:txBody>
      </p:sp>
    </p:spTree>
    <p:extLst>
      <p:ext uri="{BB962C8B-B14F-4D97-AF65-F5344CB8AC3E}">
        <p14:creationId xmlns:p14="http://schemas.microsoft.com/office/powerpoint/2010/main" val="160391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766935" y="1044000"/>
            <a:ext cx="3287065" cy="4111186"/>
          </a:xfrm>
          <a:prstGeom prst="rect">
            <a:avLst/>
          </a:prstGeom>
        </p:spPr>
      </p:pic>
      <p:cxnSp>
        <p:nvCxnSpPr>
          <p:cNvPr id="7" name="直線コネクタ 6"/>
          <p:cNvCxnSpPr/>
          <p:nvPr/>
        </p:nvCxnSpPr>
        <p:spPr>
          <a:xfrm>
            <a:off x="216000" y="93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24000" y="1044000"/>
            <a:ext cx="5364000" cy="4356000"/>
          </a:xfrm>
          <a:prstGeom prst="rect">
            <a:avLst/>
          </a:prstGeom>
          <a:noFill/>
        </p:spPr>
        <p:txBody>
          <a:bodyPr wrap="square" lIns="36000" tIns="36000" rIns="36000" bIns="36000" rtlCol="0">
            <a:noAutofit/>
          </a:bodyPr>
          <a:lstStyle/>
          <a:p>
            <a:pPr marL="171450" indent="-1714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財政状況は、府市ともに大きく改善</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endParaRPr lang="en-US" altLang="ja-JP" sz="8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r>
              <a:rPr lang="ja-JP" altLang="en-US" sz="1400" b="1" dirty="0" smtClean="0">
                <a:latin typeface="BIZ UDPゴシック" panose="020B0400000000000000" pitchFamily="50" charset="-128"/>
                <a:ea typeface="BIZ UDPゴシック" panose="020B0400000000000000" pitchFamily="50" charset="-128"/>
              </a:rPr>
              <a:t>経常収支比率</a:t>
            </a:r>
            <a:r>
              <a:rPr lang="ja-JP" altLang="en-US" sz="1400" dirty="0" smtClean="0">
                <a:latin typeface="BIZ UDPゴシック" panose="020B0400000000000000" pitchFamily="50" charset="-128"/>
                <a:ea typeface="BIZ UDPゴシック" panose="020B0400000000000000" pitchFamily="50" charset="-128"/>
              </a:rPr>
              <a:t>も、府市税収の増などにより回復。</a:t>
            </a:r>
            <a:endParaRPr lang="en-US" altLang="ja-JP" sz="14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endParaRPr lang="ja-JP" altLang="en-US" sz="800" dirty="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地方債の残高は減少傾向。財政調整基金も、府市ともに継続して増加</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endParaRPr lang="ja-JP" altLang="en-US" sz="800" dirty="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大阪府では</a:t>
            </a:r>
            <a:r>
              <a:rPr lang="ja-JP" altLang="en-US" sz="1400" dirty="0" smtClean="0">
                <a:latin typeface="BIZ UDPゴシック" panose="020B0400000000000000" pitchFamily="50" charset="-128"/>
                <a:ea typeface="BIZ UDPゴシック" panose="020B0400000000000000" pitchFamily="50" charset="-128"/>
              </a:rPr>
              <a:t>、「禁じ手」により目減りしていた</a:t>
            </a:r>
            <a:r>
              <a:rPr lang="ja-JP" altLang="en-US" sz="1400" b="1" dirty="0" smtClean="0">
                <a:latin typeface="BIZ UDPゴシック" panose="020B0400000000000000" pitchFamily="50" charset="-128"/>
                <a:ea typeface="BIZ UDPゴシック" panose="020B0400000000000000" pitchFamily="50" charset="-128"/>
              </a:rPr>
              <a:t>減債</a:t>
            </a:r>
            <a:r>
              <a:rPr lang="ja-JP" altLang="en-US" sz="1400" b="1" dirty="0">
                <a:latin typeface="BIZ UDPゴシック" panose="020B0400000000000000" pitchFamily="50" charset="-128"/>
                <a:ea typeface="BIZ UDPゴシック" panose="020B0400000000000000" pitchFamily="50" charset="-128"/>
              </a:rPr>
              <a:t>基金</a:t>
            </a:r>
            <a:r>
              <a:rPr lang="ja-JP" altLang="en-US" sz="1400" dirty="0">
                <a:latin typeface="BIZ UDPゴシック" panose="020B0400000000000000" pitchFamily="50" charset="-128"/>
                <a:ea typeface="BIZ UDPゴシック" panose="020B0400000000000000" pitchFamily="50" charset="-128"/>
              </a:rPr>
              <a:t>の復元が進捗</a:t>
            </a:r>
            <a:r>
              <a:rPr lang="ja-JP" altLang="en-US" sz="1400" dirty="0" smtClean="0">
                <a:latin typeface="BIZ UDPゴシック" panose="020B0400000000000000" pitchFamily="50" charset="-128"/>
                <a:ea typeface="BIZ UDPゴシック" panose="020B0400000000000000" pitchFamily="50" charset="-128"/>
              </a:rPr>
              <a:t>。ピーク時に累計</a:t>
            </a:r>
            <a:r>
              <a:rPr lang="en-US" altLang="ja-JP" sz="1400" dirty="0" smtClean="0">
                <a:latin typeface="BIZ UDPゴシック" panose="020B0400000000000000" pitchFamily="50" charset="-128"/>
                <a:ea typeface="BIZ UDPゴシック" panose="020B0400000000000000" pitchFamily="50" charset="-128"/>
              </a:rPr>
              <a:t>5,202</a:t>
            </a:r>
            <a:r>
              <a:rPr lang="ja-JP" altLang="en-US" sz="1400" dirty="0" smtClean="0">
                <a:latin typeface="BIZ UDPゴシック" panose="020B0400000000000000" pitchFamily="50" charset="-128"/>
                <a:ea typeface="BIZ UDPゴシック" panose="020B0400000000000000" pitchFamily="50" charset="-128"/>
              </a:rPr>
              <a:t>億円に達した借入れについて、</a:t>
            </a:r>
            <a:r>
              <a:rPr lang="ja-JP" altLang="en-US" sz="1400" b="1" dirty="0">
                <a:latin typeface="BIZ UDPゴシック" panose="020B0400000000000000" pitchFamily="50" charset="-128"/>
                <a:ea typeface="BIZ UDPゴシック" panose="020B0400000000000000" pitchFamily="50" charset="-128"/>
              </a:rPr>
              <a:t>復元完了に目処</a:t>
            </a:r>
            <a:r>
              <a:rPr lang="ja-JP" altLang="en-US" sz="1400" dirty="0">
                <a:latin typeface="BIZ UDPゴシック" panose="020B0400000000000000" pitchFamily="50" charset="-128"/>
                <a:ea typeface="BIZ UDPゴシック" panose="020B0400000000000000" pitchFamily="50" charset="-128"/>
              </a:rPr>
              <a:t>が立った</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endParaRPr lang="en-US" altLang="ja-JP" sz="8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大阪市では、これまで負担となっていた過去に財務リスクが顕在化した阿倍野再開発事業については</a:t>
            </a:r>
            <a:r>
              <a:rPr lang="en-US" altLang="ja-JP" sz="1400" dirty="0">
                <a:latin typeface="BIZ UDPゴシック" panose="020B0400000000000000" pitchFamily="50" charset="-128"/>
                <a:ea typeface="BIZ UDPゴシック" panose="020B0400000000000000" pitchFamily="50" charset="-128"/>
              </a:rPr>
              <a:t>202</a:t>
            </a:r>
            <a:r>
              <a:rPr lang="ja-JP" altLang="en-US" sz="1400" dirty="0">
                <a:latin typeface="BIZ UDPゴシック" panose="020B0400000000000000" pitchFamily="50" charset="-128"/>
                <a:ea typeface="BIZ UDPゴシック" panose="020B0400000000000000" pitchFamily="50" charset="-128"/>
              </a:rPr>
              <a:t>３年度に単年度収支不足が</a:t>
            </a:r>
            <a:r>
              <a:rPr lang="ja-JP" altLang="en-US" sz="1400" dirty="0" smtClean="0">
                <a:latin typeface="BIZ UDPゴシック" panose="020B0400000000000000" pitchFamily="50" charset="-128"/>
                <a:ea typeface="BIZ UDPゴシック" panose="020B0400000000000000" pitchFamily="50" charset="-128"/>
              </a:rPr>
              <a:t>解消見込み、</a:t>
            </a:r>
            <a:r>
              <a:rPr lang="ja-JP" altLang="en-US" sz="1400" dirty="0">
                <a:latin typeface="BIZ UDPゴシック" panose="020B0400000000000000" pitchFamily="50" charset="-128"/>
                <a:ea typeface="BIZ UDPゴシック" panose="020B0400000000000000" pitchFamily="50" charset="-128"/>
              </a:rPr>
              <a:t>オーク</a:t>
            </a:r>
            <a:r>
              <a:rPr lang="en-US" altLang="ja-JP" sz="1400" dirty="0">
                <a:latin typeface="BIZ UDPゴシック" panose="020B0400000000000000" pitchFamily="50" charset="-128"/>
                <a:ea typeface="BIZ UDPゴシック" panose="020B0400000000000000" pitchFamily="50" charset="-128"/>
              </a:rPr>
              <a:t>200</a:t>
            </a:r>
            <a:r>
              <a:rPr lang="ja-JP" altLang="en-US" sz="1400" dirty="0">
                <a:latin typeface="BIZ UDPゴシック" panose="020B0400000000000000" pitchFamily="50" charset="-128"/>
                <a:ea typeface="BIZ UDPゴシック" panose="020B0400000000000000" pitchFamily="50" charset="-128"/>
              </a:rPr>
              <a:t>については</a:t>
            </a:r>
            <a:r>
              <a:rPr lang="en-US" altLang="ja-JP" sz="1400" dirty="0">
                <a:latin typeface="BIZ UDPゴシック" panose="020B0400000000000000" pitchFamily="50" charset="-128"/>
                <a:ea typeface="BIZ UDPゴシック" panose="020B0400000000000000" pitchFamily="50" charset="-128"/>
              </a:rPr>
              <a:t>2023</a:t>
            </a:r>
            <a:r>
              <a:rPr lang="ja-JP" altLang="en-US" sz="1400" dirty="0">
                <a:latin typeface="BIZ UDPゴシック" panose="020B0400000000000000" pitchFamily="50" charset="-128"/>
                <a:ea typeface="BIZ UDPゴシック" panose="020B0400000000000000" pitchFamily="50" charset="-128"/>
              </a:rPr>
              <a:t>年度に土地信託事業に係る和解金の償還が完了予定。</a:t>
            </a:r>
          </a:p>
          <a:p>
            <a:pPr marL="171450" indent="-171450">
              <a:lnSpc>
                <a:spcPct val="1500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endParaRPr lang="en-US" altLang="ja-JP" sz="1400" dirty="0" smtClean="0">
              <a:latin typeface="BIZ UDPゴシック" panose="020B0400000000000000" pitchFamily="50" charset="-128"/>
              <a:ea typeface="BIZ UDPゴシック" panose="020B0400000000000000" pitchFamily="50" charset="-128"/>
            </a:endParaRPr>
          </a:p>
          <a:p>
            <a:pPr>
              <a:lnSpc>
                <a:spcPct val="150000"/>
              </a:lnSpc>
            </a:pPr>
            <a:endParaRPr lang="en-US" altLang="ja-JP" sz="1400" dirty="0" smtClean="0">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CB623F71-C8C3-9F1A-1203-F9B45BB441E0}"/>
              </a:ext>
            </a:extLst>
          </p:cNvPr>
          <p:cNvGrpSpPr/>
          <p:nvPr/>
        </p:nvGrpSpPr>
        <p:grpSpPr>
          <a:xfrm>
            <a:off x="6084000" y="4212000"/>
            <a:ext cx="454343" cy="139669"/>
            <a:chOff x="1234121" y="4127414"/>
            <a:chExt cx="993101" cy="320650"/>
          </a:xfrm>
          <a:solidFill>
            <a:srgbClr val="FF0000"/>
          </a:solidFill>
        </p:grpSpPr>
        <p:sp>
          <p:nvSpPr>
            <p:cNvPr id="59" name="正方形/長方形 58">
              <a:extLst>
                <a:ext uri="{FF2B5EF4-FFF2-40B4-BE49-F238E27FC236}">
                  <a16:creationId xmlns:a16="http://schemas.microsoft.com/office/drawing/2014/main" id="{5328748F-829C-D72A-40BA-629C061417AE}"/>
                </a:ext>
              </a:extLst>
            </p:cNvPr>
            <p:cNvSpPr/>
            <p:nvPr/>
          </p:nvSpPr>
          <p:spPr>
            <a:xfrm rot="2557577">
              <a:off x="1234121" y="4231270"/>
              <a:ext cx="459105" cy="216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0" name="正方形/長方形 59">
              <a:extLst>
                <a:ext uri="{FF2B5EF4-FFF2-40B4-BE49-F238E27FC236}">
                  <a16:creationId xmlns:a16="http://schemas.microsoft.com/office/drawing/2014/main" id="{C493F3F2-5471-664E-8082-F39965DA8F3A}"/>
                </a:ext>
              </a:extLst>
            </p:cNvPr>
            <p:cNvSpPr/>
            <p:nvPr/>
          </p:nvSpPr>
          <p:spPr>
            <a:xfrm rot="19275441">
              <a:off x="1413588" y="4127414"/>
              <a:ext cx="813634" cy="224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10" name="テキスト ボックス 9"/>
          <p:cNvSpPr txBox="1"/>
          <p:nvPr/>
        </p:nvSpPr>
        <p:spPr>
          <a:xfrm>
            <a:off x="324000" y="5436000"/>
            <a:ext cx="8640000" cy="1368000"/>
          </a:xfrm>
          <a:prstGeom prst="rect">
            <a:avLst/>
          </a:prstGeom>
          <a:noFill/>
        </p:spPr>
        <p:txBody>
          <a:bodyPr wrap="square" lIns="36000" tIns="36000" rIns="36000" bIns="36000" rtlCol="0">
            <a:noAutofit/>
          </a:bodyPr>
          <a:lstStyle/>
          <a:p>
            <a:pPr marL="171450" indent="-171450">
              <a:lnSpc>
                <a:spcPct val="150000"/>
              </a:lnSpc>
              <a:buFont typeface="Arial" panose="020B0604020202020204" pitchFamily="34" charset="0"/>
              <a:buChar char="•"/>
            </a:pPr>
            <a:r>
              <a:rPr lang="ja-JP" altLang="en-US" sz="1400" b="1" dirty="0" smtClean="0">
                <a:latin typeface="BIZ UDPゴシック" panose="020B0400000000000000" pitchFamily="50" charset="-128"/>
                <a:ea typeface="BIZ UDPゴシック" panose="020B0400000000000000" pitchFamily="50" charset="-128"/>
              </a:rPr>
              <a:t>職</a:t>
            </a:r>
            <a:r>
              <a:rPr lang="ja-JP" altLang="en-US" sz="1400" b="1" dirty="0">
                <a:latin typeface="BIZ UDPゴシック" panose="020B0400000000000000" pitchFamily="50" charset="-128"/>
                <a:ea typeface="BIZ UDPゴシック" panose="020B0400000000000000" pitchFamily="50" charset="-128"/>
              </a:rPr>
              <a:t>員数</a:t>
            </a:r>
            <a:r>
              <a:rPr lang="ja-JP" altLang="en-US" sz="1400" dirty="0">
                <a:latin typeface="BIZ UDPゴシック" panose="020B0400000000000000" pitchFamily="50" charset="-128"/>
                <a:ea typeface="BIZ UDPゴシック" panose="020B0400000000000000" pitchFamily="50" charset="-128"/>
              </a:rPr>
              <a:t>の推移について、</a:t>
            </a:r>
            <a:r>
              <a:rPr lang="en-US" altLang="ja-JP" sz="1400" dirty="0">
                <a:latin typeface="BIZ UDPゴシック" panose="020B0400000000000000" pitchFamily="50" charset="-128"/>
                <a:ea typeface="BIZ UDPゴシック" panose="020B0400000000000000" pitchFamily="50" charset="-128"/>
              </a:rPr>
              <a:t>2017</a:t>
            </a:r>
            <a:r>
              <a:rPr lang="ja-JP" altLang="en-US" sz="1400" dirty="0">
                <a:latin typeface="BIZ UDPゴシック" panose="020B0400000000000000" pitchFamily="50" charset="-128"/>
                <a:ea typeface="BIZ UDPゴシック" panose="020B0400000000000000" pitchFamily="50" charset="-128"/>
              </a:rPr>
              <a:t>年度に府費負担教職員制度の見直しに</a:t>
            </a:r>
            <a:r>
              <a:rPr lang="ja-JP" altLang="en-US" sz="1400" dirty="0" smtClean="0">
                <a:latin typeface="BIZ UDPゴシック" panose="020B0400000000000000" pitchFamily="50" charset="-128"/>
                <a:ea typeface="BIZ UDPゴシック" panose="020B0400000000000000" pitchFamily="50" charset="-128"/>
              </a:rPr>
              <a:t>より市</a:t>
            </a:r>
            <a:r>
              <a:rPr lang="ja-JP" altLang="en-US" sz="1400" dirty="0">
                <a:latin typeface="BIZ UDPゴシック" panose="020B0400000000000000" pitchFamily="50" charset="-128"/>
                <a:ea typeface="BIZ UDPゴシック" panose="020B0400000000000000" pitchFamily="50" charset="-128"/>
              </a:rPr>
              <a:t>職員数に上昇がみられるが、全体的には減少傾向</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endParaRPr lang="en-US" altLang="ja-JP" sz="1400" dirty="0" smtClean="0">
              <a:latin typeface="BIZ UDPゴシック" panose="020B0400000000000000" pitchFamily="50" charset="-128"/>
              <a:ea typeface="BIZ UDPゴシック" panose="020B0400000000000000" pitchFamily="50" charset="-128"/>
            </a:endParaRPr>
          </a:p>
          <a:p>
            <a:pPr marL="171450" indent="-171450">
              <a:lnSpc>
                <a:spcPct val="150000"/>
              </a:lnSpc>
              <a:buFont typeface="Arial" panose="020B0604020202020204" pitchFamily="34" charset="0"/>
              <a:buChar char="•"/>
            </a:pPr>
            <a:r>
              <a:rPr lang="ja-JP" altLang="en-US" sz="1400" b="1" dirty="0">
                <a:latin typeface="BIZ UDPゴシック" panose="020B0400000000000000" pitchFamily="50" charset="-128"/>
                <a:ea typeface="BIZ UDPゴシック" panose="020B0400000000000000" pitchFamily="50" charset="-128"/>
              </a:rPr>
              <a:t>職員数</a:t>
            </a:r>
            <a:r>
              <a:rPr lang="ja-JP" altLang="en-US" sz="1400" b="1" dirty="0" smtClean="0">
                <a:latin typeface="BIZ UDPゴシック" panose="020B0400000000000000" pitchFamily="50" charset="-128"/>
                <a:ea typeface="BIZ UDPゴシック" panose="020B0400000000000000" pitchFamily="50" charset="-128"/>
              </a:rPr>
              <a:t>を人口あたり</a:t>
            </a:r>
            <a:r>
              <a:rPr lang="ja-JP" altLang="en-US" sz="1400" dirty="0" smtClean="0">
                <a:latin typeface="BIZ UDPゴシック" panose="020B0400000000000000" pitchFamily="50" charset="-128"/>
                <a:ea typeface="BIZ UDPゴシック" panose="020B0400000000000000" pitchFamily="50" charset="-128"/>
              </a:rPr>
              <a:t>でみると、</a:t>
            </a:r>
            <a:r>
              <a:rPr lang="ja-JP" altLang="en-US" sz="1400" dirty="0">
                <a:latin typeface="BIZ UDPゴシック" panose="020B0400000000000000" pitchFamily="50" charset="-128"/>
                <a:ea typeface="BIZ UDPゴシック" panose="020B0400000000000000" pitchFamily="50" charset="-128"/>
              </a:rPr>
              <a:t>府は全国一スリムな体制を</a:t>
            </a:r>
            <a:r>
              <a:rPr lang="ja-JP" altLang="en-US" sz="1400" dirty="0" smtClean="0">
                <a:latin typeface="BIZ UDPゴシック" panose="020B0400000000000000" pitchFamily="50" charset="-128"/>
                <a:ea typeface="BIZ UDPゴシック" panose="020B0400000000000000" pitchFamily="50" charset="-128"/>
              </a:rPr>
              <a:t>維持。市</a:t>
            </a:r>
            <a:r>
              <a:rPr lang="ja-JP" altLang="en-US" sz="1400" dirty="0">
                <a:latin typeface="BIZ UDPゴシック" panose="020B0400000000000000" pitchFamily="50" charset="-128"/>
                <a:ea typeface="BIZ UDPゴシック" panose="020B0400000000000000" pitchFamily="50" charset="-128"/>
              </a:rPr>
              <a:t>は、概ね</a:t>
            </a:r>
            <a:r>
              <a:rPr lang="ja-JP" altLang="en-US" sz="1400" dirty="0" smtClean="0">
                <a:latin typeface="BIZ UDPゴシック" panose="020B0400000000000000" pitchFamily="50" charset="-128"/>
                <a:ea typeface="BIZ UDPゴシック" panose="020B0400000000000000" pitchFamily="50" charset="-128"/>
              </a:rPr>
              <a:t>政令指定都市平均まで削減。</a:t>
            </a:r>
            <a:endParaRPr lang="ja-JP" altLang="en-US" sz="1400"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360000" y="108000"/>
            <a:ext cx="8640000" cy="828000"/>
          </a:xfrm>
          <a:prstGeom prst="rect">
            <a:avLst/>
          </a:prstGeom>
          <a:noFill/>
        </p:spPr>
        <p:txBody>
          <a:bodyPr wrap="squar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２</a:t>
            </a:r>
            <a:r>
              <a:rPr lang="en-US" altLang="ja-JP" sz="2400" dirty="0" smtClean="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府市の改革の取組</a:t>
            </a:r>
            <a:endParaRPr lang="en-US" altLang="ja-JP" sz="2400" dirty="0" smtClean="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⑴</a:t>
            </a:r>
            <a:r>
              <a:rPr lang="ja-JP" altLang="en-US" sz="2000" dirty="0">
                <a:latin typeface="BIZ UDPゴシック" panose="020B0400000000000000" pitchFamily="50" charset="-128"/>
                <a:ea typeface="BIZ UDPゴシック" panose="020B0400000000000000" pitchFamily="50" charset="-128"/>
              </a:rPr>
              <a:t>　行政（内部）の経営改革（財政再建、職員数削減など）</a:t>
            </a:r>
          </a:p>
          <a:p>
            <a:endParaRPr lang="ja-JP" altLang="en-US" sz="2400" dirty="0">
              <a:latin typeface="BIZ UDPゴシック" panose="020B0400000000000000" pitchFamily="50" charset="-128"/>
              <a:ea typeface="BIZ UDPゴシック" panose="020B0400000000000000" pitchFamily="50" charset="-128"/>
            </a:endParaRPr>
          </a:p>
        </p:txBody>
      </p:sp>
      <p:sp>
        <p:nvSpPr>
          <p:cNvPr id="12"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12</a:t>
            </a:fld>
            <a:endParaRPr lang="ja-JP" altLang="en-US" dirty="0"/>
          </a:p>
        </p:txBody>
      </p:sp>
    </p:spTree>
    <p:extLst>
      <p:ext uri="{BB962C8B-B14F-4D97-AF65-F5344CB8AC3E}">
        <p14:creationId xmlns:p14="http://schemas.microsoft.com/office/powerpoint/2010/main" val="382522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004000" y="2664000"/>
            <a:ext cx="4285859" cy="1981372"/>
          </a:xfrm>
          <a:prstGeom prst="rect">
            <a:avLst/>
          </a:prstGeom>
        </p:spPr>
      </p:pic>
      <p:pic>
        <p:nvPicPr>
          <p:cNvPr id="3" name="図 2"/>
          <p:cNvPicPr>
            <a:picLocks noChangeAspect="1"/>
          </p:cNvPicPr>
          <p:nvPr/>
        </p:nvPicPr>
        <p:blipFill>
          <a:blip r:embed="rId4"/>
          <a:stretch>
            <a:fillRect/>
          </a:stretch>
        </p:blipFill>
        <p:spPr>
          <a:xfrm>
            <a:off x="504000" y="2988000"/>
            <a:ext cx="4048095" cy="1475360"/>
          </a:xfrm>
          <a:prstGeom prst="rect">
            <a:avLst/>
          </a:prstGeom>
        </p:spPr>
      </p:pic>
      <p:cxnSp>
        <p:nvCxnSpPr>
          <p:cNvPr id="5" name="直線コネクタ 4"/>
          <p:cNvCxnSpPr/>
          <p:nvPr/>
        </p:nvCxnSpPr>
        <p:spPr>
          <a:xfrm>
            <a:off x="216000" y="39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36000"/>
            <a:ext cx="54280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2400" dirty="0">
                <a:solidFill>
                  <a:prstClr val="black"/>
                </a:solidFill>
                <a:latin typeface="BIZ UDPゴシック" panose="020B0400000000000000" pitchFamily="50" charset="-128"/>
                <a:ea typeface="BIZ UDPゴシック" panose="020B0400000000000000" pitchFamily="50" charset="-128"/>
              </a:rPr>
              <a:t>府市</a:t>
            </a:r>
            <a:r>
              <a:rPr lang="ja-JP" altLang="en-US" sz="2400" dirty="0" smtClean="0">
                <a:solidFill>
                  <a:prstClr val="black"/>
                </a:solidFill>
                <a:latin typeface="BIZ UDPゴシック" panose="020B0400000000000000" pitchFamily="50" charset="-128"/>
                <a:ea typeface="BIZ UDPゴシック" panose="020B0400000000000000" pitchFamily="50" charset="-128"/>
              </a:rPr>
              <a:t>の財政再建等の成果　トピックス</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16" name="グループ化 15"/>
          <p:cNvGrpSpPr/>
          <p:nvPr/>
        </p:nvGrpSpPr>
        <p:grpSpPr>
          <a:xfrm>
            <a:off x="556558" y="544240"/>
            <a:ext cx="4293630" cy="2255858"/>
            <a:chOff x="834006" y="1205132"/>
            <a:chExt cx="3379769" cy="1734165"/>
          </a:xfrm>
        </p:grpSpPr>
        <p:sp>
          <p:nvSpPr>
            <p:cNvPr id="57" name="テキスト ボックス 56"/>
            <p:cNvSpPr txBox="1"/>
            <p:nvPr/>
          </p:nvSpPr>
          <p:spPr>
            <a:xfrm>
              <a:off x="1625756" y="2667471"/>
              <a:ext cx="1986070" cy="2718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出典：大阪府「財政ノート」</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p>
          </p:txBody>
        </p:sp>
        <p:sp>
          <p:nvSpPr>
            <p:cNvPr id="60" name="テキスト ボックス 59"/>
            <p:cNvSpPr txBox="1"/>
            <p:nvPr/>
          </p:nvSpPr>
          <p:spPr>
            <a:xfrm>
              <a:off x="3571356" y="2490232"/>
              <a:ext cx="642419" cy="1656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p>
          </p:txBody>
        </p:sp>
        <p:sp>
          <p:nvSpPr>
            <p:cNvPr id="61" name="テキスト ボックス 60"/>
            <p:cNvSpPr txBox="1"/>
            <p:nvPr/>
          </p:nvSpPr>
          <p:spPr>
            <a:xfrm>
              <a:off x="893955" y="1205132"/>
              <a:ext cx="2880000" cy="21294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経常収支比率</a:t>
              </a:r>
              <a:r>
                <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66" name="テキスト ボックス 65"/>
            <p:cNvSpPr txBox="1"/>
            <p:nvPr/>
          </p:nvSpPr>
          <p:spPr>
            <a:xfrm>
              <a:off x="834006" y="1448594"/>
              <a:ext cx="415498" cy="2990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67" name="図 66"/>
            <p:cNvPicPr>
              <a:picLocks noChangeAspect="1"/>
            </p:cNvPicPr>
            <p:nvPr/>
          </p:nvPicPr>
          <p:blipFill>
            <a:blip r:embed="rId5"/>
            <a:stretch>
              <a:fillRect/>
            </a:stretch>
          </p:blipFill>
          <p:spPr>
            <a:xfrm>
              <a:off x="928705" y="1538131"/>
              <a:ext cx="2810500" cy="1142422"/>
            </a:xfrm>
            <a:prstGeom prst="rect">
              <a:avLst/>
            </a:prstGeom>
          </p:spPr>
        </p:pic>
      </p:grpSp>
      <p:grpSp>
        <p:nvGrpSpPr>
          <p:cNvPr id="25" name="グループ化 24"/>
          <p:cNvGrpSpPr/>
          <p:nvPr/>
        </p:nvGrpSpPr>
        <p:grpSpPr>
          <a:xfrm>
            <a:off x="109949" y="465935"/>
            <a:ext cx="4414811" cy="6363037"/>
            <a:chOff x="285797" y="512455"/>
            <a:chExt cx="4414811" cy="6363037"/>
          </a:xfrm>
        </p:grpSpPr>
        <p:sp>
          <p:nvSpPr>
            <p:cNvPr id="24" name="角丸四角形 23"/>
            <p:cNvSpPr/>
            <p:nvPr/>
          </p:nvSpPr>
          <p:spPr>
            <a:xfrm>
              <a:off x="522218" y="512455"/>
              <a:ext cx="4104000" cy="6363037"/>
            </a:xfrm>
            <a:prstGeom prst="roundRect">
              <a:avLst>
                <a:gd name="adj" fmla="val 70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813663" y="2715472"/>
              <a:ext cx="3658730" cy="276999"/>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減債基金</a:t>
              </a:r>
              <a:r>
                <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grpSp>
          <p:nvGrpSpPr>
            <p:cNvPr id="22" name="グループ化 21"/>
            <p:cNvGrpSpPr/>
            <p:nvPr/>
          </p:nvGrpSpPr>
          <p:grpSpPr>
            <a:xfrm>
              <a:off x="636870" y="4965605"/>
              <a:ext cx="4063738" cy="1859086"/>
              <a:chOff x="466794" y="2378477"/>
              <a:chExt cx="8720691" cy="1404436"/>
            </a:xfrm>
          </p:grpSpPr>
          <p:pic>
            <p:nvPicPr>
              <p:cNvPr id="107" name="図 106"/>
              <p:cNvPicPr>
                <a:picLocks noChangeAspect="1"/>
              </p:cNvPicPr>
              <p:nvPr/>
            </p:nvPicPr>
            <p:blipFill>
              <a:blip r:embed="rId6"/>
              <a:stretch>
                <a:fillRect/>
              </a:stretch>
            </p:blipFill>
            <p:spPr>
              <a:xfrm>
                <a:off x="466794" y="2537139"/>
                <a:ext cx="8220007" cy="1245774"/>
              </a:xfrm>
              <a:prstGeom prst="rect">
                <a:avLst/>
              </a:prstGeom>
            </p:spPr>
          </p:pic>
          <p:sp>
            <p:nvSpPr>
              <p:cNvPr id="108" name="正方形/長方形 107"/>
              <p:cNvSpPr/>
              <p:nvPr/>
            </p:nvSpPr>
            <p:spPr>
              <a:xfrm>
                <a:off x="2224345" y="2706963"/>
                <a:ext cx="6462455" cy="232508"/>
              </a:xfrm>
              <a:prstGeom prst="rect">
                <a:avLst/>
              </a:prstGeom>
            </p:spPr>
            <p:txBody>
              <a:bodyPr wrap="square">
                <a:spAutoFit/>
              </a:bodyPr>
              <a:lstStyle/>
              <a:p>
                <a:r>
                  <a:rPr lang="en-US" altLang="ja-JP" sz="700" dirty="0" smtClean="0">
                    <a:latin typeface="BIZ UDPゴシック" panose="020B0400000000000000" pitchFamily="50" charset="-128"/>
                    <a:ea typeface="BIZ UDPゴシック" panose="020B0400000000000000" pitchFamily="50" charset="-128"/>
                  </a:rPr>
                  <a:t>※</a:t>
                </a:r>
                <a:r>
                  <a:rPr lang="ja-JP" altLang="en-US" sz="700" dirty="0" smtClean="0">
                    <a:latin typeface="BIZ UDPゴシック" panose="020B0400000000000000" pitchFamily="50" charset="-128"/>
                    <a:ea typeface="BIZ UDPゴシック" panose="020B0400000000000000" pitchFamily="50" charset="-128"/>
                  </a:rPr>
                  <a:t>職員数は、 「</a:t>
                </a:r>
                <a:r>
                  <a:rPr lang="ja-JP" altLang="en-US" sz="700" dirty="0">
                    <a:latin typeface="BIZ UDPゴシック" panose="020B0400000000000000" pitchFamily="50" charset="-128"/>
                    <a:ea typeface="BIZ UDPゴシック" panose="020B0400000000000000" pitchFamily="50" charset="-128"/>
                  </a:rPr>
                  <a:t>総務省地方公共団体定員管理</a:t>
                </a:r>
                <a:r>
                  <a:rPr lang="ja-JP" altLang="en-US" sz="700" dirty="0" smtClean="0">
                    <a:latin typeface="BIZ UDPゴシック" panose="020B0400000000000000" pitchFamily="50" charset="-128"/>
                    <a:ea typeface="BIZ UDPゴシック" panose="020B0400000000000000" pitchFamily="50" charset="-128"/>
                  </a:rPr>
                  <a:t>調査」における一般行政部門＋</a:t>
                </a:r>
                <a:r>
                  <a:rPr lang="ja-JP" altLang="en-US" sz="700" dirty="0">
                    <a:latin typeface="BIZ UDPゴシック" panose="020B0400000000000000" pitchFamily="50" charset="-128"/>
                    <a:ea typeface="BIZ UDPゴシック" panose="020B0400000000000000" pitchFamily="50" charset="-128"/>
                  </a:rPr>
                  <a:t>学校</a:t>
                </a:r>
                <a:r>
                  <a:rPr lang="ja-JP" altLang="en-US" sz="700" dirty="0" smtClean="0">
                    <a:latin typeface="BIZ UDPゴシック" panose="020B0400000000000000" pitchFamily="50" charset="-128"/>
                    <a:ea typeface="BIZ UDPゴシック" panose="020B0400000000000000" pitchFamily="50" charset="-128"/>
                  </a:rPr>
                  <a:t>以外の</a:t>
                </a:r>
                <a:r>
                  <a:rPr lang="ja-JP" altLang="en-US" sz="700" dirty="0">
                    <a:latin typeface="BIZ UDPゴシック" panose="020B0400000000000000" pitchFamily="50" charset="-128"/>
                    <a:ea typeface="BIZ UDPゴシック" panose="020B0400000000000000" pitchFamily="50" charset="-128"/>
                  </a:rPr>
                  <a:t>教育部門＋公営企業等会計部門の合計」</a:t>
                </a:r>
                <a:r>
                  <a:rPr lang="ja-JP" altLang="en-US" sz="700" dirty="0" smtClean="0">
                    <a:latin typeface="BIZ UDPゴシック" panose="020B0400000000000000" pitchFamily="50" charset="-128"/>
                    <a:ea typeface="BIZ UDPゴシック" panose="020B0400000000000000" pitchFamily="50" charset="-128"/>
                  </a:rPr>
                  <a:t>を用いている</a:t>
                </a:r>
                <a:endParaRPr lang="ja-JP" altLang="en-US" sz="700" dirty="0">
                  <a:latin typeface="BIZ UDPゴシック" panose="020B0400000000000000" pitchFamily="50" charset="-128"/>
                  <a:ea typeface="BIZ UDPゴシック" panose="020B0400000000000000" pitchFamily="50" charset="-128"/>
                </a:endParaRPr>
              </a:p>
            </p:txBody>
          </p:sp>
          <p:sp>
            <p:nvSpPr>
              <p:cNvPr id="106" name="テキスト ボックス 105"/>
              <p:cNvSpPr txBox="1"/>
              <p:nvPr/>
            </p:nvSpPr>
            <p:spPr>
              <a:xfrm>
                <a:off x="1191178" y="2378477"/>
                <a:ext cx="7996307" cy="313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prstClr val="black"/>
                    </a:solidFill>
                    <a:latin typeface="BIZ UDPゴシック" panose="020B0400000000000000" pitchFamily="50" charset="-128"/>
                    <a:ea typeface="BIZ UDPゴシック" panose="020B0400000000000000" pitchFamily="50" charset="-128"/>
                  </a:rPr>
                  <a:t>現在（</a:t>
                </a:r>
                <a:r>
                  <a:rPr lang="en-US" altLang="ja-JP" sz="1000" dirty="0" smtClean="0">
                    <a:solidFill>
                      <a:prstClr val="black"/>
                    </a:solidFill>
                    <a:latin typeface="BIZ UDPゴシック" panose="020B0400000000000000" pitchFamily="50" charset="-128"/>
                    <a:ea typeface="BIZ UDPゴシック" panose="020B0400000000000000" pitchFamily="50" charset="-128"/>
                  </a:rPr>
                  <a:t>2022</a:t>
                </a:r>
                <a:r>
                  <a:rPr lang="ja-JP" altLang="en-US" sz="1000" dirty="0" smtClean="0">
                    <a:solidFill>
                      <a:prstClr val="black"/>
                    </a:solidFill>
                    <a:latin typeface="BIZ UDPゴシック" panose="020B0400000000000000" pitchFamily="50" charset="-128"/>
                    <a:ea typeface="BIZ UDPゴシック" panose="020B0400000000000000" pitchFamily="50" charset="-128"/>
                  </a:rPr>
                  <a:t>年度）においても、全国一スリムな体制を維持している。</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109" name="テキスト ボックス 108"/>
            <p:cNvSpPr txBox="1"/>
            <p:nvPr/>
          </p:nvSpPr>
          <p:spPr>
            <a:xfrm>
              <a:off x="797001" y="4653802"/>
              <a:ext cx="3658730" cy="276999"/>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200" b="1" dirty="0" smtClean="0">
                  <a:solidFill>
                    <a:prstClr val="black"/>
                  </a:solidFill>
                  <a:latin typeface="BIZ UDゴシック" panose="020B0400000000000000" pitchFamily="49" charset="-128"/>
                  <a:ea typeface="BIZ UDゴシック" panose="020B0400000000000000" pitchFamily="49" charset="-128"/>
                </a:rPr>
                <a:t>人口（</a:t>
              </a:r>
              <a:r>
                <a:rPr kumimoji="0" lang="en-US" altLang="ja-JP" sz="1200" b="1" dirty="0" smtClean="0">
                  <a:solidFill>
                    <a:prstClr val="black"/>
                  </a:solidFill>
                  <a:latin typeface="BIZ UDゴシック" panose="020B0400000000000000" pitchFamily="49" charset="-128"/>
                  <a:ea typeface="BIZ UDゴシック" panose="020B0400000000000000" pitchFamily="49" charset="-128"/>
                </a:rPr>
                <a:t>10</a:t>
              </a:r>
              <a:r>
                <a:rPr kumimoji="0" lang="ja-JP" altLang="en-US" sz="1200" b="1" dirty="0" smtClean="0">
                  <a:solidFill>
                    <a:prstClr val="black"/>
                  </a:solidFill>
                  <a:latin typeface="BIZ UDゴシック" panose="020B0400000000000000" pitchFamily="49" charset="-128"/>
                  <a:ea typeface="BIZ UDゴシック" panose="020B0400000000000000" pitchFamily="49" charset="-128"/>
                </a:rPr>
                <a:t>万人）あたり職員数比較</a:t>
              </a:r>
              <a:r>
                <a:rPr kumimoji="0" lang="en-US" altLang="ja-JP" sz="12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2" name="テキスト ボックス 111"/>
            <p:cNvSpPr txBox="1"/>
            <p:nvPr/>
          </p:nvSpPr>
          <p:spPr>
            <a:xfrm>
              <a:off x="285797" y="1872034"/>
              <a:ext cx="400110" cy="349104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eaVert"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大阪府</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26" name="グループ化 25"/>
          <p:cNvGrpSpPr/>
          <p:nvPr/>
        </p:nvGrpSpPr>
        <p:grpSpPr>
          <a:xfrm>
            <a:off x="4576069" y="465935"/>
            <a:ext cx="4696867" cy="6363037"/>
            <a:chOff x="4720015" y="494963"/>
            <a:chExt cx="4696867" cy="6363037"/>
          </a:xfrm>
        </p:grpSpPr>
        <p:sp>
          <p:nvSpPr>
            <p:cNvPr id="114" name="角丸四角形 113"/>
            <p:cNvSpPr/>
            <p:nvPr/>
          </p:nvSpPr>
          <p:spPr>
            <a:xfrm>
              <a:off x="4941286" y="494963"/>
              <a:ext cx="4140000" cy="6363037"/>
            </a:xfrm>
            <a:prstGeom prst="roundRect">
              <a:avLst>
                <a:gd name="adj" fmla="val 70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5134243" y="592651"/>
              <a:ext cx="4282639" cy="2071465"/>
              <a:chOff x="869321" y="2900304"/>
              <a:chExt cx="3371116" cy="1681009"/>
            </a:xfrm>
          </p:grpSpPr>
          <p:sp>
            <p:nvSpPr>
              <p:cNvPr id="96" name="テキスト ボックス 95"/>
              <p:cNvSpPr txBox="1"/>
              <p:nvPr/>
            </p:nvSpPr>
            <p:spPr>
              <a:xfrm>
                <a:off x="869321" y="2900304"/>
                <a:ext cx="2880000" cy="231052"/>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経常収支比率</a:t>
                </a:r>
                <a:r>
                  <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97" name="テキスト ボックス 96"/>
              <p:cNvSpPr txBox="1"/>
              <p:nvPr/>
            </p:nvSpPr>
            <p:spPr>
              <a:xfrm>
                <a:off x="1376116" y="4404626"/>
                <a:ext cx="2442822" cy="1766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出典：大阪市「財政のあらまし」をもとに副首都推進局で作成</a:t>
                </a:r>
              </a:p>
            </p:txBody>
          </p:sp>
          <p:sp>
            <p:nvSpPr>
              <p:cNvPr id="98" name="テキスト ボックス 97"/>
              <p:cNvSpPr txBox="1"/>
              <p:nvPr/>
            </p:nvSpPr>
            <p:spPr>
              <a:xfrm>
                <a:off x="3598018" y="4229014"/>
                <a:ext cx="642419" cy="1748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p>
            </p:txBody>
          </p:sp>
          <p:sp>
            <p:nvSpPr>
              <p:cNvPr id="99" name="テキスト ボックス 98"/>
              <p:cNvSpPr txBox="1"/>
              <p:nvPr/>
            </p:nvSpPr>
            <p:spPr>
              <a:xfrm>
                <a:off x="1027596" y="3109519"/>
                <a:ext cx="415498" cy="2990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100" name="図 99"/>
              <p:cNvPicPr>
                <a:picLocks noChangeAspect="1"/>
              </p:cNvPicPr>
              <p:nvPr/>
            </p:nvPicPr>
            <p:blipFill>
              <a:blip r:embed="rId7"/>
              <a:stretch>
                <a:fillRect/>
              </a:stretch>
            </p:blipFill>
            <p:spPr>
              <a:xfrm>
                <a:off x="910168" y="3122395"/>
                <a:ext cx="2804403" cy="1345748"/>
              </a:xfrm>
              <a:prstGeom prst="rect">
                <a:avLst/>
              </a:prstGeom>
            </p:spPr>
          </p:pic>
        </p:grpSp>
        <p:sp>
          <p:nvSpPr>
            <p:cNvPr id="110" name="テキスト ボックス 109"/>
            <p:cNvSpPr txBox="1"/>
            <p:nvPr/>
          </p:nvSpPr>
          <p:spPr>
            <a:xfrm>
              <a:off x="5186135" y="4667791"/>
              <a:ext cx="3658730" cy="276999"/>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200" b="1" dirty="0" smtClean="0">
                  <a:solidFill>
                    <a:prstClr val="black"/>
                  </a:solidFill>
                  <a:latin typeface="BIZ UDゴシック" panose="020B0400000000000000" pitchFamily="49" charset="-128"/>
                  <a:ea typeface="BIZ UDゴシック" panose="020B0400000000000000" pitchFamily="49" charset="-128"/>
                </a:rPr>
                <a:t>人口（</a:t>
              </a:r>
              <a:r>
                <a:rPr kumimoji="0" lang="en-US" altLang="ja-JP" sz="1200" b="1" dirty="0" smtClean="0">
                  <a:solidFill>
                    <a:prstClr val="black"/>
                  </a:solidFill>
                  <a:latin typeface="BIZ UDゴシック" panose="020B0400000000000000" pitchFamily="49" charset="-128"/>
                  <a:ea typeface="BIZ UDゴシック" panose="020B0400000000000000" pitchFamily="49" charset="-128"/>
                </a:rPr>
                <a:t>1</a:t>
              </a:r>
              <a:r>
                <a:rPr kumimoji="0" lang="ja-JP" altLang="en-US" sz="1200" b="1" dirty="0" smtClean="0">
                  <a:solidFill>
                    <a:prstClr val="black"/>
                  </a:solidFill>
                  <a:latin typeface="BIZ UDゴシック" panose="020B0400000000000000" pitchFamily="49" charset="-128"/>
                  <a:ea typeface="BIZ UDゴシック" panose="020B0400000000000000" pitchFamily="49" charset="-128"/>
                </a:rPr>
                <a:t>万人）あたり職員数比較</a:t>
              </a:r>
              <a:r>
                <a:rPr kumimoji="0" lang="en-US" altLang="ja-JP" sz="12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1" name="テキスト ボックス 110"/>
            <p:cNvSpPr txBox="1"/>
            <p:nvPr/>
          </p:nvSpPr>
          <p:spPr>
            <a:xfrm>
              <a:off x="5282636" y="4928791"/>
              <a:ext cx="3726184" cy="400110"/>
            </a:xfrm>
            <a:prstGeom prst="rect">
              <a:avLst/>
            </a:prstGeom>
            <a:noFill/>
          </p:spPr>
          <p:txBody>
            <a:bodyPr wrap="square" rtlCol="0">
              <a:spAutoFit/>
            </a:bodyPr>
            <a:lstStyle/>
            <a:p>
              <a:pPr lvl="0">
                <a:defRPr/>
              </a:pPr>
              <a:r>
                <a:rPr lang="ja-JP" altLang="en-US" sz="1000" dirty="0" smtClean="0">
                  <a:solidFill>
                    <a:prstClr val="black"/>
                  </a:solidFill>
                  <a:latin typeface="BIZ UDPゴシック" panose="020B0400000000000000" pitchFamily="50" charset="-128"/>
                  <a:ea typeface="BIZ UDPゴシック" panose="020B0400000000000000" pitchFamily="50" charset="-128"/>
                </a:rPr>
                <a:t>他</a:t>
              </a:r>
              <a:r>
                <a:rPr lang="ja-JP" altLang="en-US" sz="1000" dirty="0">
                  <a:solidFill>
                    <a:prstClr val="black"/>
                  </a:solidFill>
                  <a:latin typeface="BIZ UDPゴシック" panose="020B0400000000000000" pitchFamily="50" charset="-128"/>
                  <a:ea typeface="BIZ UDPゴシック" panose="020B0400000000000000" pitchFamily="50" charset="-128"/>
                </a:rPr>
                <a:t>都市と比較しても大きな削減となり、</a:t>
              </a:r>
              <a:r>
                <a:rPr lang="ja-JP" altLang="en-US" sz="1000" dirty="0" smtClean="0">
                  <a:solidFill>
                    <a:prstClr val="black"/>
                  </a:solidFill>
                  <a:latin typeface="BIZ UDPゴシック" panose="020B0400000000000000" pitchFamily="50" charset="-128"/>
                  <a:ea typeface="BIZ UDPゴシック" panose="020B0400000000000000" pitchFamily="50" charset="-128"/>
                </a:rPr>
                <a:t>市民１万人</a:t>
              </a:r>
              <a:r>
                <a:rPr lang="ja-JP" altLang="en-US" sz="1000" dirty="0">
                  <a:solidFill>
                    <a:prstClr val="black"/>
                  </a:solidFill>
                  <a:latin typeface="BIZ UDPゴシック" panose="020B0400000000000000" pitchFamily="50" charset="-128"/>
                  <a:ea typeface="BIZ UDPゴシック" panose="020B0400000000000000" pitchFamily="50" charset="-128"/>
                </a:rPr>
                <a:t>あたりの職員数は概ね</a:t>
              </a:r>
              <a:r>
                <a:rPr lang="ja-JP" altLang="en-US" sz="1000" dirty="0" smtClean="0">
                  <a:solidFill>
                    <a:prstClr val="black"/>
                  </a:solidFill>
                  <a:latin typeface="BIZ UDPゴシック" panose="020B0400000000000000" pitchFamily="50" charset="-128"/>
                  <a:ea typeface="BIZ UDPゴシック" panose="020B0400000000000000" pitchFamily="50" charset="-128"/>
                </a:rPr>
                <a:t>政令指定都市平均</a:t>
              </a:r>
              <a:r>
                <a:rPr lang="ja-JP" altLang="en-US" sz="1000" dirty="0">
                  <a:solidFill>
                    <a:prstClr val="black"/>
                  </a:solidFill>
                  <a:latin typeface="BIZ UDPゴシック" panose="020B0400000000000000" pitchFamily="50" charset="-128"/>
                  <a:ea typeface="BIZ UDPゴシック" panose="020B0400000000000000" pitchFamily="50" charset="-128"/>
                </a:rPr>
                <a:t>となった</a:t>
              </a:r>
              <a:r>
                <a:rPr lang="ja-JP" altLang="en-US" sz="1000" dirty="0" smtClean="0">
                  <a:solidFill>
                    <a:prstClr val="black"/>
                  </a:solidFill>
                  <a:latin typeface="BIZ UDPゴシック" panose="020B0400000000000000" pitchFamily="50" charset="-128"/>
                  <a:ea typeface="BIZ UDPゴシック" panose="020B0400000000000000" pitchFamily="50" charset="-128"/>
                </a:rPr>
                <a:t>。</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3" name="テキスト ボックス 112"/>
            <p:cNvSpPr txBox="1"/>
            <p:nvPr/>
          </p:nvSpPr>
          <p:spPr>
            <a:xfrm>
              <a:off x="4720015" y="1877435"/>
              <a:ext cx="400110" cy="349104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eaVert" wrap="square" rtlCol="0">
              <a:spAutoFit/>
            </a:bodyPr>
            <a:lstStyle/>
            <a:p>
              <a:pPr algn="ctr"/>
              <a:r>
                <a:rPr lang="ja-JP" altLang="en-US" sz="1400" dirty="0" smtClean="0">
                  <a:latin typeface="BIZ UDPゴシック" panose="020B0400000000000000" pitchFamily="50" charset="-128"/>
                  <a:ea typeface="BIZ UDPゴシック" panose="020B0400000000000000" pitchFamily="50" charset="-128"/>
                </a:rPr>
                <a:t>大阪市</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43" name="スライド番号プレースホルダー 3"/>
          <p:cNvSpPr>
            <a:spLocks noGrp="1"/>
          </p:cNvSpPr>
          <p:nvPr>
            <p:ph type="sldNum" sz="quarter" idx="12"/>
          </p:nvPr>
        </p:nvSpPr>
        <p:spPr>
          <a:xfrm>
            <a:off x="7128000" y="6552000"/>
            <a:ext cx="2057400" cy="365125"/>
          </a:xfrm>
        </p:spPr>
        <p:txBody>
          <a:bodyPr/>
          <a:lstStyle/>
          <a:p>
            <a:fld id="{138CA411-231B-42B9-AF63-97A64194AA60}" type="slidenum">
              <a:rPr lang="ja-JP" altLang="en-US" smtClean="0"/>
              <a:pPr/>
              <a:t>13</a:t>
            </a:fld>
            <a:endParaRPr lang="ja-JP" altLang="en-US" dirty="0"/>
          </a:p>
        </p:txBody>
      </p:sp>
      <p:sp>
        <p:nvSpPr>
          <p:cNvPr id="45" name="テキスト ボックス 44"/>
          <p:cNvSpPr txBox="1"/>
          <p:nvPr/>
        </p:nvSpPr>
        <p:spPr>
          <a:xfrm>
            <a:off x="1383942" y="4332448"/>
            <a:ext cx="300703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「大阪府の財政状況等について（</a:t>
            </a:r>
            <a:r>
              <a:rPr kumimoji="1" lang="en-US" altLang="ja-JP"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IR</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資料）」</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p>
        </p:txBody>
      </p:sp>
      <p:sp>
        <p:nvSpPr>
          <p:cNvPr id="47" name="テキスト ボックス 46"/>
          <p:cNvSpPr txBox="1"/>
          <p:nvPr/>
        </p:nvSpPr>
        <p:spPr>
          <a:xfrm>
            <a:off x="5469025" y="4457519"/>
            <a:ext cx="3103342"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大阪市財政局資料を</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もとに副首都推進局で作成</a:t>
            </a:r>
          </a:p>
        </p:txBody>
      </p:sp>
      <p:pic>
        <p:nvPicPr>
          <p:cNvPr id="7" name="図 6"/>
          <p:cNvPicPr>
            <a:picLocks noChangeAspect="1"/>
          </p:cNvPicPr>
          <p:nvPr/>
        </p:nvPicPr>
        <p:blipFill>
          <a:blip r:embed="rId8"/>
          <a:stretch>
            <a:fillRect/>
          </a:stretch>
        </p:blipFill>
        <p:spPr>
          <a:xfrm>
            <a:off x="4896000" y="5292000"/>
            <a:ext cx="4035902" cy="1554615"/>
          </a:xfrm>
          <a:prstGeom prst="rect">
            <a:avLst/>
          </a:prstGeom>
        </p:spPr>
      </p:pic>
    </p:spTree>
    <p:extLst>
      <p:ext uri="{BB962C8B-B14F-4D97-AF65-F5344CB8AC3E}">
        <p14:creationId xmlns:p14="http://schemas.microsoft.com/office/powerpoint/2010/main" val="59391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5129276" y="6624000"/>
            <a:ext cx="3852000" cy="216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出典：総務省「地方公共団体の主要財政指標一覧」をもとに副首都推進局で作成</a:t>
            </a:r>
          </a:p>
        </p:txBody>
      </p:sp>
      <p:pic>
        <p:nvPicPr>
          <p:cNvPr id="3" name="図 2"/>
          <p:cNvPicPr>
            <a:picLocks noChangeAspect="1"/>
          </p:cNvPicPr>
          <p:nvPr/>
        </p:nvPicPr>
        <p:blipFill>
          <a:blip r:embed="rId3"/>
          <a:stretch>
            <a:fillRect/>
          </a:stretch>
        </p:blipFill>
        <p:spPr>
          <a:xfrm>
            <a:off x="482928" y="864000"/>
            <a:ext cx="8669263" cy="5773412"/>
          </a:xfrm>
          <a:prstGeom prst="rect">
            <a:avLst/>
          </a:prstGeom>
        </p:spPr>
      </p:pic>
      <p:cxnSp>
        <p:nvCxnSpPr>
          <p:cNvPr id="5" name="直線コネクタ 4"/>
          <p:cNvCxnSpPr/>
          <p:nvPr/>
        </p:nvCxnSpPr>
        <p:spPr>
          <a:xfrm>
            <a:off x="216000" y="504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大阪府の財政</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5" name="ホームベース 64"/>
          <p:cNvSpPr/>
          <p:nvPr/>
        </p:nvSpPr>
        <p:spPr>
          <a:xfrm>
            <a:off x="4522443"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7" name="テキスト ボックス 76"/>
          <p:cNvSpPr txBox="1"/>
          <p:nvPr/>
        </p:nvSpPr>
        <p:spPr>
          <a:xfrm>
            <a:off x="43597" y="1590547"/>
            <a:ext cx="400110" cy="152862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府税収入（億円）</a:t>
            </a:r>
          </a:p>
        </p:txBody>
      </p:sp>
      <p:sp>
        <p:nvSpPr>
          <p:cNvPr id="78" name="テキスト ボックス 77"/>
          <p:cNvSpPr txBox="1"/>
          <p:nvPr/>
        </p:nvSpPr>
        <p:spPr>
          <a:xfrm>
            <a:off x="4495074" y="1513451"/>
            <a:ext cx="400110" cy="152862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実質収支（億円）</a:t>
            </a:r>
          </a:p>
        </p:txBody>
      </p:sp>
      <p:sp>
        <p:nvSpPr>
          <p:cNvPr id="79" name="テキスト ボックス 78"/>
          <p:cNvSpPr txBox="1"/>
          <p:nvPr/>
        </p:nvSpPr>
        <p:spPr>
          <a:xfrm>
            <a:off x="31335" y="4678130"/>
            <a:ext cx="400110" cy="170816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地方債残高（億円）</a:t>
            </a:r>
          </a:p>
        </p:txBody>
      </p:sp>
      <p:sp>
        <p:nvSpPr>
          <p:cNvPr id="80" name="テキスト ボックス 79"/>
          <p:cNvSpPr txBox="1"/>
          <p:nvPr/>
        </p:nvSpPr>
        <p:spPr>
          <a:xfrm>
            <a:off x="4511727" y="4853441"/>
            <a:ext cx="400110" cy="116955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将来負担比率</a:t>
            </a:r>
          </a:p>
        </p:txBody>
      </p:sp>
      <p:sp>
        <p:nvSpPr>
          <p:cNvPr id="82" name="テキスト ボックス 81"/>
          <p:cNvSpPr txBox="1"/>
          <p:nvPr/>
        </p:nvSpPr>
        <p:spPr>
          <a:xfrm>
            <a:off x="519149" y="976286"/>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83" name="テキスト ボックス 82"/>
          <p:cNvSpPr txBox="1"/>
          <p:nvPr/>
        </p:nvSpPr>
        <p:spPr>
          <a:xfrm>
            <a:off x="337592" y="4223476"/>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84" name="テキスト ボックス 83"/>
          <p:cNvSpPr txBox="1"/>
          <p:nvPr/>
        </p:nvSpPr>
        <p:spPr>
          <a:xfrm>
            <a:off x="4822754" y="794880"/>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2" name="テキスト ボックス 1"/>
          <p:cNvSpPr txBox="1"/>
          <p:nvPr/>
        </p:nvSpPr>
        <p:spPr>
          <a:xfrm>
            <a:off x="1285551" y="1544508"/>
            <a:ext cx="102603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9,702</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1" name="テキスト ボックス 40"/>
          <p:cNvSpPr txBox="1"/>
          <p:nvPr/>
        </p:nvSpPr>
        <p:spPr>
          <a:xfrm>
            <a:off x="3469043" y="1037339"/>
            <a:ext cx="102603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13,960</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7" name="テキスト ボックス 36"/>
          <p:cNvSpPr txBox="1"/>
          <p:nvPr/>
        </p:nvSpPr>
        <p:spPr>
          <a:xfrm>
            <a:off x="444554" y="3404858"/>
            <a:ext cx="41861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※2017</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年度以前の地方消費税は都道府県間清算後に調整</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0" name="テキスト ボックス 29"/>
          <p:cNvSpPr txBox="1"/>
          <p:nvPr/>
        </p:nvSpPr>
        <p:spPr>
          <a:xfrm>
            <a:off x="461175" y="539234"/>
            <a:ext cx="389431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年度の府税収入は</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兆</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3,960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億円で、過去最高</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底値の</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4,258</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増加。（</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cxnSp>
        <p:nvCxnSpPr>
          <p:cNvPr id="31" name="直線矢印コネクタ 30"/>
          <p:cNvCxnSpPr/>
          <p:nvPr/>
        </p:nvCxnSpPr>
        <p:spPr>
          <a:xfrm flipV="1">
            <a:off x="1955509" y="1196460"/>
            <a:ext cx="1766614" cy="432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394223" y="1099157"/>
            <a:ext cx="5373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1.4</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35" name="テキスト ボックス 34"/>
          <p:cNvSpPr txBox="1"/>
          <p:nvPr/>
        </p:nvSpPr>
        <p:spPr>
          <a:xfrm>
            <a:off x="5357309" y="1572136"/>
            <a:ext cx="15044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年連続赤字決算</a:t>
            </a:r>
          </a:p>
        </p:txBody>
      </p:sp>
      <p:sp>
        <p:nvSpPr>
          <p:cNvPr id="36" name="テキスト ボックス 35"/>
          <p:cNvSpPr txBox="1"/>
          <p:nvPr/>
        </p:nvSpPr>
        <p:spPr>
          <a:xfrm>
            <a:off x="7183111" y="2276913"/>
            <a:ext cx="15044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14</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年連続</a:t>
            </a:r>
            <a:r>
              <a:rPr kumimoji="1" lang="ja-JP" alt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黒字決算</a:t>
            </a:r>
          </a:p>
        </p:txBody>
      </p:sp>
      <p:cxnSp>
        <p:nvCxnSpPr>
          <p:cNvPr id="38" name="直線矢印コネクタ 37"/>
          <p:cNvCxnSpPr/>
          <p:nvPr/>
        </p:nvCxnSpPr>
        <p:spPr>
          <a:xfrm>
            <a:off x="5442303" y="1949796"/>
            <a:ext cx="1440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980840" y="2192533"/>
            <a:ext cx="1980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191057" y="562493"/>
            <a:ext cx="389431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1998</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年度以降、最大▲</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396</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億円など赤字が続いたが、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2008</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年度以降の</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年は黒字で推移して</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いる。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42" name="直線矢印コネクタ 41"/>
          <p:cNvCxnSpPr/>
          <p:nvPr/>
        </p:nvCxnSpPr>
        <p:spPr>
          <a:xfrm>
            <a:off x="1120939" y="5223811"/>
            <a:ext cx="2526559" cy="323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37592" y="3862183"/>
            <a:ext cx="427980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地方交付税の代替措置たる臨時財政対策債等を除けば、地方債は、この</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兆円（</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）減らして</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いる。</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4" name="テキスト ボックス 43"/>
          <p:cNvSpPr txBox="1"/>
          <p:nvPr/>
        </p:nvSpPr>
        <p:spPr>
          <a:xfrm>
            <a:off x="4957822" y="3886994"/>
            <a:ext cx="4186177"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将来負担比率は減少し、</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年度に都道府県平均を</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下回る。（</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47</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都道府県中</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位から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位へ順位上昇）</a:t>
            </a:r>
          </a:p>
        </p:txBody>
      </p:sp>
      <p:sp>
        <p:nvSpPr>
          <p:cNvPr id="46" name="テキスト ボックス 45"/>
          <p:cNvSpPr txBox="1"/>
          <p:nvPr/>
        </p:nvSpPr>
        <p:spPr>
          <a:xfrm>
            <a:off x="3911894" y="3129485"/>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49" name="テキスト ボックス 48"/>
          <p:cNvSpPr txBox="1"/>
          <p:nvPr/>
        </p:nvSpPr>
        <p:spPr>
          <a:xfrm>
            <a:off x="8653381" y="3072719"/>
            <a:ext cx="64241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51" name="テキスト ボックス 50"/>
          <p:cNvSpPr txBox="1"/>
          <p:nvPr/>
        </p:nvSpPr>
        <p:spPr>
          <a:xfrm>
            <a:off x="3590684" y="6405430"/>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54" name="テキスト ボックス 53"/>
          <p:cNvSpPr txBox="1"/>
          <p:nvPr/>
        </p:nvSpPr>
        <p:spPr>
          <a:xfrm>
            <a:off x="396449" y="3582897"/>
            <a:ext cx="41507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出典：大阪府「一般会計・特別会計歳入歳出決算書」をもとに副首都推進局で作成</a:t>
            </a:r>
            <a:endPar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6" name="テキスト ボックス 55"/>
          <p:cNvSpPr txBox="1"/>
          <p:nvPr/>
        </p:nvSpPr>
        <p:spPr>
          <a:xfrm>
            <a:off x="5002652" y="3524740"/>
            <a:ext cx="4104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出典：大阪府「一般会計・特別会計歳入歳出決算書」をもとに副首都推進局で作成</a:t>
            </a:r>
            <a:endPar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8" name="テキスト ボックス 57"/>
          <p:cNvSpPr txBox="1"/>
          <p:nvPr/>
        </p:nvSpPr>
        <p:spPr>
          <a:xfrm>
            <a:off x="602981" y="6603894"/>
            <a:ext cx="35050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出典：大阪府「財政ノート」をもとに副首都推進局で作成</a:t>
            </a:r>
          </a:p>
        </p:txBody>
      </p:sp>
      <p:pic>
        <p:nvPicPr>
          <p:cNvPr id="4" name="図 3"/>
          <p:cNvPicPr>
            <a:picLocks noChangeAspect="1"/>
          </p:cNvPicPr>
          <p:nvPr/>
        </p:nvPicPr>
        <p:blipFill>
          <a:blip r:embed="rId4"/>
          <a:stretch>
            <a:fillRect/>
          </a:stretch>
        </p:blipFill>
        <p:spPr>
          <a:xfrm>
            <a:off x="5357309" y="4464000"/>
            <a:ext cx="3571584" cy="2160000"/>
          </a:xfrm>
          <a:prstGeom prst="rect">
            <a:avLst/>
          </a:prstGeom>
        </p:spPr>
      </p:pic>
      <p:sp>
        <p:nvSpPr>
          <p:cNvPr id="45" name="円/楕円 38"/>
          <p:cNvSpPr/>
          <p:nvPr/>
        </p:nvSpPr>
        <p:spPr>
          <a:xfrm>
            <a:off x="8064000" y="5220000"/>
            <a:ext cx="360000" cy="648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0" name="テキスト ボックス 19"/>
          <p:cNvSpPr txBox="1"/>
          <p:nvPr/>
        </p:nvSpPr>
        <p:spPr>
          <a:xfrm>
            <a:off x="8532000" y="590400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13</a:t>
            </a:r>
            <a:r>
              <a:rPr kumimoji="1" lang="ja-JP" altLang="en-US"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位</a:t>
            </a:r>
          </a:p>
        </p:txBody>
      </p:sp>
      <p:sp>
        <p:nvSpPr>
          <p:cNvPr id="81" name="正方形/長方形 80"/>
          <p:cNvSpPr/>
          <p:nvPr/>
        </p:nvSpPr>
        <p:spPr>
          <a:xfrm>
            <a:off x="5763678" y="5739620"/>
            <a:ext cx="1890434" cy="523220"/>
          </a:xfrm>
          <a:prstGeom prst="rect">
            <a:avLst/>
          </a:prstGeom>
          <a:solidFill>
            <a:schemeClr val="bg1"/>
          </a:solidFill>
          <a:ln>
            <a:solidFill>
              <a:schemeClr val="bg1">
                <a:lumMod val="6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将来負担比率とは</a:t>
            </a:r>
            <a:r>
              <a:rPr kumimoji="1"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地方公共団体の借入金（地方債）など現在抱えている</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負債の大きさの、</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その地方公共団体の財政規模に対する割合</a:t>
            </a:r>
          </a:p>
        </p:txBody>
      </p:sp>
      <p:sp>
        <p:nvSpPr>
          <p:cNvPr id="73" name="テキスト ボックス 72"/>
          <p:cNvSpPr txBox="1"/>
          <p:nvPr/>
        </p:nvSpPr>
        <p:spPr>
          <a:xfrm>
            <a:off x="7152480" y="4860000"/>
            <a:ext cx="5309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大阪府</a:t>
            </a:r>
          </a:p>
        </p:txBody>
      </p:sp>
      <p:cxnSp>
        <p:nvCxnSpPr>
          <p:cNvPr id="75" name="直線コネクタ 74"/>
          <p:cNvCxnSpPr/>
          <p:nvPr/>
        </p:nvCxnSpPr>
        <p:spPr>
          <a:xfrm flipH="1">
            <a:off x="7012969" y="500400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332621" y="531295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052746" y="5515922"/>
            <a:ext cx="87716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都道府県平均</a:t>
            </a:r>
          </a:p>
        </p:txBody>
      </p:sp>
      <p:sp>
        <p:nvSpPr>
          <p:cNvPr id="19" name="テキスト ボックス 18"/>
          <p:cNvSpPr txBox="1"/>
          <p:nvPr/>
        </p:nvSpPr>
        <p:spPr>
          <a:xfrm>
            <a:off x="5580000" y="439200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43</a:t>
            </a:r>
            <a:r>
              <a:rPr kumimoji="1" lang="ja-JP" altLang="en-US"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位</a:t>
            </a:r>
          </a:p>
        </p:txBody>
      </p:sp>
      <p:sp>
        <p:nvSpPr>
          <p:cNvPr id="50" name="テキスト ボックス 49"/>
          <p:cNvSpPr txBox="1"/>
          <p:nvPr/>
        </p:nvSpPr>
        <p:spPr>
          <a:xfrm>
            <a:off x="8532000" y="6264000"/>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52" name="テキスト ボックス 51"/>
          <p:cNvSpPr txBox="1"/>
          <p:nvPr/>
        </p:nvSpPr>
        <p:spPr>
          <a:xfrm>
            <a:off x="5269668" y="4348659"/>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53" name="スライド番号プレースホルダー 3"/>
          <p:cNvSpPr>
            <a:spLocks noGrp="1"/>
          </p:cNvSpPr>
          <p:nvPr>
            <p:ph type="sldNum" sz="quarter" idx="12"/>
          </p:nvPr>
        </p:nvSpPr>
        <p:spPr>
          <a:xfrm>
            <a:off x="7128000" y="6552000"/>
            <a:ext cx="2057400" cy="365125"/>
          </a:xfrm>
        </p:spPr>
        <p:txBody>
          <a:bodyPr/>
          <a:lstStyle/>
          <a:p>
            <a:fld id="{138CA411-231B-42B9-AF63-97A64194AA60}" type="slidenum">
              <a:rPr lang="ja-JP" altLang="en-US" smtClean="0"/>
              <a:pPr/>
              <a:t>14</a:t>
            </a:fld>
            <a:endParaRPr lang="ja-JP" altLang="en-US" dirty="0"/>
          </a:p>
        </p:txBody>
      </p:sp>
    </p:spTree>
    <p:extLst>
      <p:ext uri="{BB962C8B-B14F-4D97-AF65-F5344CB8AC3E}">
        <p14:creationId xmlns:p14="http://schemas.microsoft.com/office/powerpoint/2010/main" val="2852289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8782" y="1379493"/>
            <a:ext cx="8541236" cy="5401524"/>
          </a:xfrm>
          <a:prstGeom prst="rect">
            <a:avLst/>
          </a:prstGeom>
        </p:spPr>
      </p:pic>
      <p:cxnSp>
        <p:nvCxnSpPr>
          <p:cNvPr id="5" name="直線コネクタ 4"/>
          <p:cNvCxnSpPr/>
          <p:nvPr/>
        </p:nvCxnSpPr>
        <p:spPr>
          <a:xfrm>
            <a:off x="216000" y="504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大阪府の財政</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7" name="テキスト ボックス 76"/>
          <p:cNvSpPr txBox="1"/>
          <p:nvPr/>
        </p:nvSpPr>
        <p:spPr>
          <a:xfrm>
            <a:off x="43597" y="1590547"/>
            <a:ext cx="400110" cy="134908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実質公債費比率</a:t>
            </a:r>
          </a:p>
        </p:txBody>
      </p:sp>
      <p:sp>
        <p:nvSpPr>
          <p:cNvPr id="78" name="テキスト ボックス 77"/>
          <p:cNvSpPr txBox="1"/>
          <p:nvPr/>
        </p:nvSpPr>
        <p:spPr>
          <a:xfrm>
            <a:off x="4489035" y="1239178"/>
            <a:ext cx="400110" cy="224676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財政調整基金残高（億円）</a:t>
            </a:r>
          </a:p>
        </p:txBody>
      </p:sp>
      <p:sp>
        <p:nvSpPr>
          <p:cNvPr id="79" name="テキスト ボックス 78"/>
          <p:cNvSpPr txBox="1"/>
          <p:nvPr/>
        </p:nvSpPr>
        <p:spPr>
          <a:xfrm>
            <a:off x="21703" y="4373259"/>
            <a:ext cx="400110" cy="206723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職員人件費推移（億円）</a:t>
            </a:r>
          </a:p>
        </p:txBody>
      </p:sp>
      <p:sp>
        <p:nvSpPr>
          <p:cNvPr id="46" name="ホームベース 45"/>
          <p:cNvSpPr/>
          <p:nvPr/>
        </p:nvSpPr>
        <p:spPr>
          <a:xfrm>
            <a:off x="4521011" y="3906890"/>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8" name="テキスト ボックス 47"/>
          <p:cNvSpPr txBox="1"/>
          <p:nvPr/>
        </p:nvSpPr>
        <p:spPr>
          <a:xfrm>
            <a:off x="4489035" y="4868630"/>
            <a:ext cx="400110" cy="99001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職員数推移</a:t>
            </a:r>
          </a:p>
        </p:txBody>
      </p:sp>
      <p:sp>
        <p:nvSpPr>
          <p:cNvPr id="2" name="テキスト ボックス 1"/>
          <p:cNvSpPr txBox="1"/>
          <p:nvPr/>
        </p:nvSpPr>
        <p:spPr>
          <a:xfrm>
            <a:off x="457170" y="6637952"/>
            <a:ext cx="35669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出典：大阪府「財政ノート」をもとに副首都推進局で作成</a:t>
            </a:r>
          </a:p>
        </p:txBody>
      </p:sp>
      <p:sp>
        <p:nvSpPr>
          <p:cNvPr id="16" name="テキスト ボックス 15"/>
          <p:cNvSpPr txBox="1"/>
          <p:nvPr/>
        </p:nvSpPr>
        <p:spPr>
          <a:xfrm>
            <a:off x="499522" y="4449274"/>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17" name="テキスト ボックス 16"/>
          <p:cNvSpPr txBox="1"/>
          <p:nvPr/>
        </p:nvSpPr>
        <p:spPr>
          <a:xfrm>
            <a:off x="4039391" y="6217983"/>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19" name="テキスト ボックス 18"/>
          <p:cNvSpPr txBox="1"/>
          <p:nvPr/>
        </p:nvSpPr>
        <p:spPr>
          <a:xfrm>
            <a:off x="4848777" y="4570408"/>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a:t>
            </a:r>
          </a:p>
        </p:txBody>
      </p:sp>
      <p:sp>
        <p:nvSpPr>
          <p:cNvPr id="20" name="テキスト ボックス 19"/>
          <p:cNvSpPr txBox="1"/>
          <p:nvPr/>
        </p:nvSpPr>
        <p:spPr>
          <a:xfrm>
            <a:off x="8545465" y="6226640"/>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21" name="テキスト ボックス 20"/>
          <p:cNvSpPr txBox="1"/>
          <p:nvPr/>
        </p:nvSpPr>
        <p:spPr>
          <a:xfrm>
            <a:off x="2913223" y="6492772"/>
            <a:ext cx="13677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※2021</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年度は決算見込み</a:t>
            </a:r>
          </a:p>
        </p:txBody>
      </p:sp>
      <p:sp>
        <p:nvSpPr>
          <p:cNvPr id="22" name="テキスト ボックス 21"/>
          <p:cNvSpPr txBox="1"/>
          <p:nvPr/>
        </p:nvSpPr>
        <p:spPr>
          <a:xfrm>
            <a:off x="4940260" y="6637952"/>
            <a:ext cx="350705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出典：大阪府「財政ノート」をもとに副首都推進局で作成</a:t>
            </a:r>
          </a:p>
        </p:txBody>
      </p:sp>
      <p:sp>
        <p:nvSpPr>
          <p:cNvPr id="24" name="テキスト ボックス 23"/>
          <p:cNvSpPr txBox="1"/>
          <p:nvPr/>
        </p:nvSpPr>
        <p:spPr>
          <a:xfrm>
            <a:off x="4994534" y="1393348"/>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25" name="テキスト ボックス 24"/>
          <p:cNvSpPr txBox="1"/>
          <p:nvPr/>
        </p:nvSpPr>
        <p:spPr>
          <a:xfrm>
            <a:off x="8639247" y="3341257"/>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27" name="テキスト ボックス 26"/>
          <p:cNvSpPr txBox="1"/>
          <p:nvPr/>
        </p:nvSpPr>
        <p:spPr>
          <a:xfrm>
            <a:off x="1437672" y="2559949"/>
            <a:ext cx="87716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都道府県平均</a:t>
            </a:r>
          </a:p>
        </p:txBody>
      </p:sp>
      <p:sp>
        <p:nvSpPr>
          <p:cNvPr id="28" name="テキスト ボックス 27"/>
          <p:cNvSpPr txBox="1"/>
          <p:nvPr/>
        </p:nvSpPr>
        <p:spPr>
          <a:xfrm>
            <a:off x="2527881" y="1590547"/>
            <a:ext cx="5309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大阪府</a:t>
            </a:r>
          </a:p>
        </p:txBody>
      </p:sp>
      <p:cxnSp>
        <p:nvCxnSpPr>
          <p:cNvPr id="29" name="直線コネクタ 28"/>
          <p:cNvCxnSpPr/>
          <p:nvPr/>
        </p:nvCxnSpPr>
        <p:spPr>
          <a:xfrm flipH="1">
            <a:off x="2388370" y="175265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717547" y="2356977"/>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97916" y="1247403"/>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32" name="テキスト ボックス 31"/>
          <p:cNvSpPr txBox="1"/>
          <p:nvPr/>
        </p:nvSpPr>
        <p:spPr>
          <a:xfrm>
            <a:off x="4024152" y="3259039"/>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33" name="テキスト ボックス 32"/>
          <p:cNvSpPr txBox="1"/>
          <p:nvPr/>
        </p:nvSpPr>
        <p:spPr>
          <a:xfrm>
            <a:off x="555481" y="3635948"/>
            <a:ext cx="36395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出典：大阪府「財政ノート」をもとに副首都推進局で作成</a:t>
            </a:r>
          </a:p>
        </p:txBody>
      </p:sp>
      <p:sp>
        <p:nvSpPr>
          <p:cNvPr id="34" name="テキスト ボックス 33"/>
          <p:cNvSpPr txBox="1"/>
          <p:nvPr/>
        </p:nvSpPr>
        <p:spPr>
          <a:xfrm>
            <a:off x="4986107" y="3562714"/>
            <a:ext cx="42009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出典：大阪府「大阪府の財政状況等について（</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IR</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資料）」、「平成</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28</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年度当初予算案の概要」をもとに副首都推進局で作成</a:t>
            </a:r>
          </a:p>
        </p:txBody>
      </p:sp>
      <p:sp>
        <p:nvSpPr>
          <p:cNvPr id="35" name="テキスト ボックス 34"/>
          <p:cNvSpPr txBox="1"/>
          <p:nvPr/>
        </p:nvSpPr>
        <p:spPr>
          <a:xfrm>
            <a:off x="461512" y="752850"/>
            <a:ext cx="389431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実質公債費比率は</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2015</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年度の</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19.4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％をピークに</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年度は</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12.2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％まで減少し改善</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傾向。</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9" name="テキスト ボックス 38"/>
          <p:cNvSpPr txBox="1"/>
          <p:nvPr/>
        </p:nvSpPr>
        <p:spPr>
          <a:xfrm>
            <a:off x="5042319" y="756672"/>
            <a:ext cx="389431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財政調整基金の残高は</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2008</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383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2,037</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億円と</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1,654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億円増加して</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いる。</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0" name="テキスト ボックス 39"/>
          <p:cNvSpPr txBox="1"/>
          <p:nvPr/>
        </p:nvSpPr>
        <p:spPr>
          <a:xfrm>
            <a:off x="604389" y="4027286"/>
            <a:ext cx="389431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職員の人件費は</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2008</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8,669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6,600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億円まで減少。</a:t>
            </a:r>
          </a:p>
        </p:txBody>
      </p:sp>
      <p:sp>
        <p:nvSpPr>
          <p:cNvPr id="41" name="テキスト ボックス 40"/>
          <p:cNvSpPr txBox="1"/>
          <p:nvPr/>
        </p:nvSpPr>
        <p:spPr>
          <a:xfrm>
            <a:off x="5158398" y="4011900"/>
            <a:ext cx="3894319"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職員数については</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68,921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人と最も少なかったが、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2021</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年にかけて</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73,182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人まで増加。</a:t>
            </a:r>
          </a:p>
        </p:txBody>
      </p:sp>
      <p:sp>
        <p:nvSpPr>
          <p:cNvPr id="36"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15</a:t>
            </a:fld>
            <a:endParaRPr lang="ja-JP" altLang="en-US" dirty="0"/>
          </a:p>
        </p:txBody>
      </p:sp>
    </p:spTree>
    <p:extLst>
      <p:ext uri="{BB962C8B-B14F-4D97-AF65-F5344CB8AC3E}">
        <p14:creationId xmlns:p14="http://schemas.microsoft.com/office/powerpoint/2010/main" val="192794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38936" y="920590"/>
            <a:ext cx="8705843" cy="5931922"/>
          </a:xfrm>
          <a:prstGeom prst="rect">
            <a:avLst/>
          </a:prstGeom>
        </p:spPr>
      </p:pic>
      <p:cxnSp>
        <p:nvCxnSpPr>
          <p:cNvPr id="5" name="直線コネクタ 4"/>
          <p:cNvCxnSpPr/>
          <p:nvPr/>
        </p:nvCxnSpPr>
        <p:spPr>
          <a:xfrm>
            <a:off x="216000" y="504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大阪市の財政</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901872" y="682280"/>
            <a:ext cx="3299738"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過去</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年間、</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6,200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億円台から</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7,700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億円台で推移し、安定した税収を確保している。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6" name="テキスト ボックス 35"/>
          <p:cNvSpPr txBox="1"/>
          <p:nvPr/>
        </p:nvSpPr>
        <p:spPr>
          <a:xfrm>
            <a:off x="3686838" y="1379758"/>
            <a:ext cx="4732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7,500</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7" name="テキスト ボックス 56"/>
          <p:cNvSpPr txBox="1"/>
          <p:nvPr/>
        </p:nvSpPr>
        <p:spPr>
          <a:xfrm>
            <a:off x="4809905" y="3886994"/>
            <a:ext cx="4186177"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2008</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年度から約</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割以上減少させ、</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2015</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年度に</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政令指定都市平均</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を下回る。</a:t>
            </a:r>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3" name="ホームベース 62"/>
          <p:cNvSpPr/>
          <p:nvPr/>
        </p:nvSpPr>
        <p:spPr>
          <a:xfrm>
            <a:off x="4279311"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5" name="ホームベース 64"/>
          <p:cNvSpPr/>
          <p:nvPr/>
        </p:nvSpPr>
        <p:spPr>
          <a:xfrm>
            <a:off x="4293844"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7" name="テキスト ボックス 66"/>
          <p:cNvSpPr txBox="1"/>
          <p:nvPr/>
        </p:nvSpPr>
        <p:spPr>
          <a:xfrm>
            <a:off x="6106577" y="1703275"/>
            <a:ext cx="150440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33</a:t>
            </a:r>
            <a:r>
              <a:rPr kumimoji="1" lang="ja-JP" altLang="en-US" sz="11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年連続</a:t>
            </a:r>
            <a:r>
              <a:rPr kumimoji="1" lang="ja-JP" alt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黒字決算</a:t>
            </a:r>
          </a:p>
        </p:txBody>
      </p:sp>
      <p:cxnSp>
        <p:nvCxnSpPr>
          <p:cNvPr id="70" name="直線矢印コネクタ 69"/>
          <p:cNvCxnSpPr/>
          <p:nvPr/>
        </p:nvCxnSpPr>
        <p:spPr>
          <a:xfrm>
            <a:off x="5098891" y="2052481"/>
            <a:ext cx="3888000"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955833" y="614452"/>
            <a:ext cx="3894319"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1989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年度以降、</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年連続黒字で推移している。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7" name="テキスト ボックス 76"/>
          <p:cNvSpPr txBox="1"/>
          <p:nvPr/>
        </p:nvSpPr>
        <p:spPr>
          <a:xfrm>
            <a:off x="43597" y="1554396"/>
            <a:ext cx="400110" cy="152862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市税収入（億円）</a:t>
            </a:r>
          </a:p>
        </p:txBody>
      </p:sp>
      <p:sp>
        <p:nvSpPr>
          <p:cNvPr id="78" name="テキスト ボックス 77"/>
          <p:cNvSpPr txBox="1"/>
          <p:nvPr/>
        </p:nvSpPr>
        <p:spPr>
          <a:xfrm>
            <a:off x="4266475" y="1554396"/>
            <a:ext cx="400110" cy="152862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実質収支（億円）</a:t>
            </a:r>
          </a:p>
        </p:txBody>
      </p:sp>
      <p:sp>
        <p:nvSpPr>
          <p:cNvPr id="79" name="テキスト ボックス 78"/>
          <p:cNvSpPr txBox="1"/>
          <p:nvPr/>
        </p:nvSpPr>
        <p:spPr>
          <a:xfrm>
            <a:off x="31335" y="4588281"/>
            <a:ext cx="400110" cy="170816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地方債残高（億円）</a:t>
            </a:r>
          </a:p>
        </p:txBody>
      </p:sp>
      <p:sp>
        <p:nvSpPr>
          <p:cNvPr id="80" name="テキスト ボックス 79"/>
          <p:cNvSpPr txBox="1"/>
          <p:nvPr/>
        </p:nvSpPr>
        <p:spPr>
          <a:xfrm>
            <a:off x="4283128" y="4853441"/>
            <a:ext cx="400110" cy="116955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将来負担比率</a:t>
            </a:r>
          </a:p>
        </p:txBody>
      </p:sp>
      <p:sp>
        <p:nvSpPr>
          <p:cNvPr id="46" name="テキスト ボックス 45"/>
          <p:cNvSpPr txBox="1"/>
          <p:nvPr/>
        </p:nvSpPr>
        <p:spPr>
          <a:xfrm>
            <a:off x="903464" y="1541683"/>
            <a:ext cx="4732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6,708</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1786910" y="1411300"/>
            <a:ext cx="16122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（市民税</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は法人と個人の</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合計）</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2" name="小波 11"/>
          <p:cNvSpPr/>
          <p:nvPr/>
        </p:nvSpPr>
        <p:spPr>
          <a:xfrm>
            <a:off x="7531098" y="1251806"/>
            <a:ext cx="360000" cy="72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3" name="テキスト ボックス 52"/>
          <p:cNvSpPr txBox="1"/>
          <p:nvPr/>
        </p:nvSpPr>
        <p:spPr>
          <a:xfrm>
            <a:off x="7410446" y="891254"/>
            <a:ext cx="35779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242</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0" name="テキスト ボックス 39"/>
          <p:cNvSpPr txBox="1"/>
          <p:nvPr/>
        </p:nvSpPr>
        <p:spPr>
          <a:xfrm>
            <a:off x="420360" y="1052043"/>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42" name="テキスト ボックス 41"/>
          <p:cNvSpPr txBox="1"/>
          <p:nvPr/>
        </p:nvSpPr>
        <p:spPr>
          <a:xfrm>
            <a:off x="4504207" y="805431"/>
            <a:ext cx="595035" cy="21544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43" name="テキスト ボックス 42"/>
          <p:cNvSpPr txBox="1"/>
          <p:nvPr/>
        </p:nvSpPr>
        <p:spPr>
          <a:xfrm>
            <a:off x="8365886" y="874000"/>
            <a:ext cx="30008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27</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4" name="テキスト ボックス 43"/>
          <p:cNvSpPr txBox="1"/>
          <p:nvPr/>
        </p:nvSpPr>
        <p:spPr>
          <a:xfrm>
            <a:off x="8577457" y="880986"/>
            <a:ext cx="35779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130</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5" name="小波 44"/>
          <p:cNvSpPr/>
          <p:nvPr/>
        </p:nvSpPr>
        <p:spPr>
          <a:xfrm>
            <a:off x="8545942" y="1300624"/>
            <a:ext cx="540000" cy="72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49" name="テキスト ボックス 48"/>
          <p:cNvSpPr txBox="1"/>
          <p:nvPr/>
        </p:nvSpPr>
        <p:spPr>
          <a:xfrm>
            <a:off x="8812279" y="858685"/>
            <a:ext cx="35779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308</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8" name="テキスト ボックス 47"/>
          <p:cNvSpPr txBox="1"/>
          <p:nvPr/>
        </p:nvSpPr>
        <p:spPr>
          <a:xfrm>
            <a:off x="3758346" y="3544685"/>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54" name="テキスト ボックス 53"/>
          <p:cNvSpPr txBox="1"/>
          <p:nvPr/>
        </p:nvSpPr>
        <p:spPr>
          <a:xfrm>
            <a:off x="8607193" y="3601326"/>
            <a:ext cx="642419"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58" name="テキスト ボックス 57"/>
          <p:cNvSpPr txBox="1"/>
          <p:nvPr/>
        </p:nvSpPr>
        <p:spPr>
          <a:xfrm>
            <a:off x="722873" y="3667063"/>
            <a:ext cx="343717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出典：大阪市「財政のあらまし」をもとに副首都推進局で作成</a:t>
            </a:r>
          </a:p>
        </p:txBody>
      </p:sp>
      <p:sp>
        <p:nvSpPr>
          <p:cNvPr id="59" name="テキスト ボックス 58"/>
          <p:cNvSpPr txBox="1"/>
          <p:nvPr/>
        </p:nvSpPr>
        <p:spPr>
          <a:xfrm>
            <a:off x="4848105" y="3619400"/>
            <a:ext cx="343045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出典：大阪市「財政のあらまし」をもとに副首都推進局で作成</a:t>
            </a:r>
          </a:p>
        </p:txBody>
      </p:sp>
      <p:sp>
        <p:nvSpPr>
          <p:cNvPr id="60" name="テキスト ボックス 59"/>
          <p:cNvSpPr txBox="1"/>
          <p:nvPr/>
        </p:nvSpPr>
        <p:spPr>
          <a:xfrm>
            <a:off x="722872" y="6624000"/>
            <a:ext cx="3384000" cy="36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出典：大阪市「財政のあらまし」をもとに副首都推進局で作成</a:t>
            </a:r>
          </a:p>
        </p:txBody>
      </p:sp>
      <p:sp>
        <p:nvSpPr>
          <p:cNvPr id="66" name="テキスト ボックス 65"/>
          <p:cNvSpPr txBox="1"/>
          <p:nvPr/>
        </p:nvSpPr>
        <p:spPr>
          <a:xfrm>
            <a:off x="4867328" y="6628807"/>
            <a:ext cx="39828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出典：総務省「地方公共団体の主要財政指標一覧」をもとに副首都推進局で作成</a:t>
            </a:r>
          </a:p>
        </p:txBody>
      </p:sp>
      <p:pic>
        <p:nvPicPr>
          <p:cNvPr id="3" name="図 2"/>
          <p:cNvPicPr preferRelativeResize="0">
            <a:picLocks/>
          </p:cNvPicPr>
          <p:nvPr/>
        </p:nvPicPr>
        <p:blipFill>
          <a:blip r:embed="rId4"/>
          <a:stretch>
            <a:fillRect/>
          </a:stretch>
        </p:blipFill>
        <p:spPr>
          <a:xfrm>
            <a:off x="5027969" y="4385029"/>
            <a:ext cx="3852000" cy="2232000"/>
          </a:xfrm>
          <a:prstGeom prst="rect">
            <a:avLst/>
          </a:prstGeom>
        </p:spPr>
      </p:pic>
      <p:sp>
        <p:nvSpPr>
          <p:cNvPr id="56" name="テキスト ボックス 55"/>
          <p:cNvSpPr txBox="1"/>
          <p:nvPr/>
        </p:nvSpPr>
        <p:spPr>
          <a:xfrm>
            <a:off x="4852669" y="4217931"/>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19" name="テキスト ボックス 18"/>
          <p:cNvSpPr txBox="1"/>
          <p:nvPr/>
        </p:nvSpPr>
        <p:spPr>
          <a:xfrm>
            <a:off x="5274137" y="4364270"/>
            <a:ext cx="76174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13</a:t>
            </a:r>
            <a:r>
              <a:rPr kumimoji="1" lang="ja-JP" altLang="en-US"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位</a:t>
            </a:r>
            <a:r>
              <a:rPr kumimoji="1" lang="en-US" altLang="ja-JP"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/17</a:t>
            </a:r>
            <a:r>
              <a:rPr kumimoji="1" lang="ja-JP" altLang="en-US"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中</a:t>
            </a:r>
            <a:endParaRPr kumimoji="1" lang="en-US" altLang="ja-JP"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3" name="テキスト ボックス 72"/>
          <p:cNvSpPr txBox="1"/>
          <p:nvPr/>
        </p:nvSpPr>
        <p:spPr>
          <a:xfrm>
            <a:off x="6552000" y="4860000"/>
            <a:ext cx="5309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大阪市</a:t>
            </a:r>
          </a:p>
        </p:txBody>
      </p:sp>
      <p:cxnSp>
        <p:nvCxnSpPr>
          <p:cNvPr id="75" name="直線コネクタ 74"/>
          <p:cNvCxnSpPr/>
          <p:nvPr/>
        </p:nvCxnSpPr>
        <p:spPr>
          <a:xfrm flipH="1">
            <a:off x="6408000" y="500400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260095" y="5476353"/>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833550" y="5682024"/>
            <a:ext cx="110799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政令指定都市平均</a:t>
            </a:r>
          </a:p>
        </p:txBody>
      </p:sp>
      <p:sp>
        <p:nvSpPr>
          <p:cNvPr id="39" name="円/楕円 38"/>
          <p:cNvSpPr/>
          <p:nvPr/>
        </p:nvSpPr>
        <p:spPr>
          <a:xfrm>
            <a:off x="7020000" y="5328000"/>
            <a:ext cx="396000" cy="648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0" name="テキスト ボックス 19"/>
          <p:cNvSpPr txBox="1"/>
          <p:nvPr/>
        </p:nvSpPr>
        <p:spPr>
          <a:xfrm>
            <a:off x="8280000" y="5400000"/>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1" u="sng" dirty="0">
                <a:solidFill>
                  <a:prstClr val="black"/>
                </a:solidFill>
                <a:latin typeface="BIZ UDゴシック" panose="020B0400000000000000" pitchFamily="49" charset="-128"/>
                <a:ea typeface="BIZ UDゴシック" panose="020B0400000000000000" pitchFamily="49" charset="-128"/>
              </a:rPr>
              <a:t>1</a:t>
            </a:r>
            <a:r>
              <a:rPr kumimoji="1" lang="ja-JP" altLang="en-US" sz="1000" b="1"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位</a:t>
            </a:r>
            <a:r>
              <a:rPr kumimoji="1" lang="en-US" altLang="ja-JP"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1" lang="ja-JP" altLang="en-US" sz="10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中</a:t>
            </a:r>
          </a:p>
        </p:txBody>
      </p:sp>
      <p:sp>
        <p:nvSpPr>
          <p:cNvPr id="51" name="テキスト ボックス 50"/>
          <p:cNvSpPr txBox="1"/>
          <p:nvPr/>
        </p:nvSpPr>
        <p:spPr>
          <a:xfrm>
            <a:off x="8604000" y="6361544"/>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pic>
        <p:nvPicPr>
          <p:cNvPr id="4" name="図 3"/>
          <p:cNvPicPr preferRelativeResize="0">
            <a:picLocks/>
          </p:cNvPicPr>
          <p:nvPr/>
        </p:nvPicPr>
        <p:blipFill>
          <a:blip r:embed="rId5"/>
          <a:stretch>
            <a:fillRect/>
          </a:stretch>
        </p:blipFill>
        <p:spPr>
          <a:xfrm>
            <a:off x="504000" y="4320000"/>
            <a:ext cx="3600000" cy="2304000"/>
          </a:xfrm>
          <a:prstGeom prst="rect">
            <a:avLst/>
          </a:prstGeom>
          <a:solidFill>
            <a:schemeClr val="bg1"/>
          </a:solidFill>
        </p:spPr>
      </p:pic>
      <p:cxnSp>
        <p:nvCxnSpPr>
          <p:cNvPr id="52" name="直線矢印コネクタ 51"/>
          <p:cNvCxnSpPr/>
          <p:nvPr/>
        </p:nvCxnSpPr>
        <p:spPr>
          <a:xfrm>
            <a:off x="1086753" y="4784200"/>
            <a:ext cx="2858230" cy="862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780000" y="6273441"/>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41" name="テキスト ボックス 40"/>
          <p:cNvSpPr txBox="1"/>
          <p:nvPr/>
        </p:nvSpPr>
        <p:spPr>
          <a:xfrm>
            <a:off x="392887" y="4121969"/>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p>
        </p:txBody>
      </p:sp>
      <p:sp>
        <p:nvSpPr>
          <p:cNvPr id="55" name="テキスト ボックス 54"/>
          <p:cNvSpPr txBox="1"/>
          <p:nvPr/>
        </p:nvSpPr>
        <p:spPr>
          <a:xfrm>
            <a:off x="737757" y="3967246"/>
            <a:ext cx="3528717"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ja-JP" altLang="en-US" sz="1200" dirty="0">
                <a:solidFill>
                  <a:prstClr val="black"/>
                </a:solidFill>
                <a:latin typeface="BIZ UDゴシック" panose="020B0400000000000000" pitchFamily="49" charset="-128"/>
                <a:ea typeface="BIZ UDゴシック" panose="020B0400000000000000" pitchFamily="49" charset="-128"/>
              </a:rPr>
              <a:t>地方交付税の代替措置たる臨時財政対策債を除けば、</a:t>
            </a:r>
            <a:r>
              <a:rPr lang="en-US" altLang="ja-JP" sz="1200" dirty="0">
                <a:solidFill>
                  <a:prstClr val="black"/>
                </a:solidFill>
                <a:latin typeface="BIZ UDゴシック" panose="020B0400000000000000" pitchFamily="49" charset="-128"/>
                <a:ea typeface="BIZ UDゴシック" panose="020B0400000000000000" pitchFamily="49" charset="-128"/>
              </a:rPr>
              <a:t>2.7</a:t>
            </a:r>
            <a:r>
              <a:rPr lang="ja-JP" altLang="en-US" sz="1200" dirty="0">
                <a:solidFill>
                  <a:prstClr val="black"/>
                </a:solidFill>
                <a:latin typeface="BIZ UDゴシック" panose="020B0400000000000000" pitchFamily="49" charset="-128"/>
                <a:ea typeface="BIZ UDゴシック" panose="020B0400000000000000" pitchFamily="49" charset="-128"/>
              </a:rPr>
              <a:t>兆円減。</a:t>
            </a:r>
          </a:p>
        </p:txBody>
      </p:sp>
      <p:sp>
        <p:nvSpPr>
          <p:cNvPr id="6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16</a:t>
            </a:fld>
            <a:endParaRPr lang="ja-JP" altLang="en-US" dirty="0"/>
          </a:p>
        </p:txBody>
      </p:sp>
    </p:spTree>
    <p:extLst>
      <p:ext uri="{BB962C8B-B14F-4D97-AF65-F5344CB8AC3E}">
        <p14:creationId xmlns:p14="http://schemas.microsoft.com/office/powerpoint/2010/main" val="36173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27551" y="1388898"/>
            <a:ext cx="8541236" cy="5328366"/>
          </a:xfrm>
          <a:prstGeom prst="rect">
            <a:avLst/>
          </a:prstGeom>
        </p:spPr>
      </p:pic>
      <p:sp>
        <p:nvSpPr>
          <p:cNvPr id="35" name="テキスト ボックス 34"/>
          <p:cNvSpPr txBox="1"/>
          <p:nvPr/>
        </p:nvSpPr>
        <p:spPr>
          <a:xfrm>
            <a:off x="5040708" y="3714342"/>
            <a:ext cx="15526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注：</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2012</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年に基金を創設</a:t>
            </a:r>
          </a:p>
        </p:txBody>
      </p:sp>
      <p:cxnSp>
        <p:nvCxnSpPr>
          <p:cNvPr id="8" name="直線矢印コネクタ 7"/>
          <p:cNvCxnSpPr/>
          <p:nvPr/>
        </p:nvCxnSpPr>
        <p:spPr>
          <a:xfrm flipV="1">
            <a:off x="6644714" y="1720439"/>
            <a:ext cx="1810244" cy="534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16000" y="504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3291" y="13795"/>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大阪市の財政</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7" name="テキスト ボックス 76"/>
          <p:cNvSpPr txBox="1"/>
          <p:nvPr/>
        </p:nvSpPr>
        <p:spPr>
          <a:xfrm>
            <a:off x="43597" y="1590547"/>
            <a:ext cx="400110" cy="134908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実質公債費比率</a:t>
            </a:r>
          </a:p>
        </p:txBody>
      </p:sp>
      <p:sp>
        <p:nvSpPr>
          <p:cNvPr id="78" name="テキスト ボックス 77"/>
          <p:cNvSpPr txBox="1"/>
          <p:nvPr/>
        </p:nvSpPr>
        <p:spPr>
          <a:xfrm>
            <a:off x="4489035" y="1239178"/>
            <a:ext cx="400110" cy="224676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財政調整基金残高（億円）</a:t>
            </a:r>
          </a:p>
        </p:txBody>
      </p:sp>
      <p:sp>
        <p:nvSpPr>
          <p:cNvPr id="79" name="テキスト ボックス 78"/>
          <p:cNvSpPr txBox="1"/>
          <p:nvPr/>
        </p:nvSpPr>
        <p:spPr>
          <a:xfrm>
            <a:off x="21703" y="4373259"/>
            <a:ext cx="400110" cy="206723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職員人件費推移（億円）</a:t>
            </a:r>
          </a:p>
        </p:txBody>
      </p:sp>
      <p:sp>
        <p:nvSpPr>
          <p:cNvPr id="46" name="ホームベース 45"/>
          <p:cNvSpPr/>
          <p:nvPr/>
        </p:nvSpPr>
        <p:spPr>
          <a:xfrm>
            <a:off x="4521011" y="3906890"/>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8" name="テキスト ボックス 47"/>
          <p:cNvSpPr txBox="1"/>
          <p:nvPr/>
        </p:nvSpPr>
        <p:spPr>
          <a:xfrm>
            <a:off x="4489035" y="4868630"/>
            <a:ext cx="400110" cy="99001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職員数推移</a:t>
            </a:r>
          </a:p>
        </p:txBody>
      </p:sp>
      <p:sp>
        <p:nvSpPr>
          <p:cNvPr id="2" name="テキスト ボックス 1"/>
          <p:cNvSpPr txBox="1"/>
          <p:nvPr/>
        </p:nvSpPr>
        <p:spPr>
          <a:xfrm>
            <a:off x="429997" y="6625896"/>
            <a:ext cx="429114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出典：大阪市「一般会計、政令等特別会計決算について」をもとに副首都推進局で作成</a:t>
            </a:r>
          </a:p>
        </p:txBody>
      </p:sp>
      <p:sp>
        <p:nvSpPr>
          <p:cNvPr id="16" name="テキスト ボックス 15"/>
          <p:cNvSpPr txBox="1"/>
          <p:nvPr/>
        </p:nvSpPr>
        <p:spPr>
          <a:xfrm>
            <a:off x="301790" y="4400249"/>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（億円）</a:t>
            </a:r>
          </a:p>
        </p:txBody>
      </p:sp>
      <p:sp>
        <p:nvSpPr>
          <p:cNvPr id="17" name="テキスト ボックス 16"/>
          <p:cNvSpPr txBox="1"/>
          <p:nvPr/>
        </p:nvSpPr>
        <p:spPr>
          <a:xfrm>
            <a:off x="4046671" y="6332770"/>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p>
        </p:txBody>
      </p:sp>
      <p:sp>
        <p:nvSpPr>
          <p:cNvPr id="19" name="テキスト ボックス 18"/>
          <p:cNvSpPr txBox="1"/>
          <p:nvPr/>
        </p:nvSpPr>
        <p:spPr>
          <a:xfrm>
            <a:off x="4748312" y="4347755"/>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a:t>
            </a:r>
          </a:p>
        </p:txBody>
      </p:sp>
      <p:sp>
        <p:nvSpPr>
          <p:cNvPr id="20" name="テキスト ボックス 19"/>
          <p:cNvSpPr txBox="1"/>
          <p:nvPr/>
        </p:nvSpPr>
        <p:spPr>
          <a:xfrm>
            <a:off x="8545465" y="6226640"/>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p>
        </p:txBody>
      </p:sp>
      <p:sp>
        <p:nvSpPr>
          <p:cNvPr id="22" name="テキスト ボックス 21"/>
          <p:cNvSpPr txBox="1"/>
          <p:nvPr/>
        </p:nvSpPr>
        <p:spPr>
          <a:xfrm>
            <a:off x="4940261" y="6637952"/>
            <a:ext cx="360520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出典：大阪市「大阪市統計書」をもとに副首都推進局で作成</a:t>
            </a:r>
          </a:p>
        </p:txBody>
      </p:sp>
      <p:sp>
        <p:nvSpPr>
          <p:cNvPr id="24" name="テキスト ボックス 23"/>
          <p:cNvSpPr txBox="1"/>
          <p:nvPr/>
        </p:nvSpPr>
        <p:spPr>
          <a:xfrm>
            <a:off x="4873923" y="1379501"/>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（億円）</a:t>
            </a:r>
          </a:p>
        </p:txBody>
      </p:sp>
      <p:sp>
        <p:nvSpPr>
          <p:cNvPr id="25" name="テキスト ボックス 24"/>
          <p:cNvSpPr txBox="1"/>
          <p:nvPr/>
        </p:nvSpPr>
        <p:spPr>
          <a:xfrm>
            <a:off x="8639247" y="3341257"/>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p>
        </p:txBody>
      </p:sp>
      <p:sp>
        <p:nvSpPr>
          <p:cNvPr id="33" name="テキスト ボックス 32"/>
          <p:cNvSpPr txBox="1"/>
          <p:nvPr/>
        </p:nvSpPr>
        <p:spPr>
          <a:xfrm>
            <a:off x="555481" y="3635948"/>
            <a:ext cx="38757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出典：大阪市「健全化判断比率等の状況」をもとに副首都推進局で作成</a:t>
            </a:r>
          </a:p>
        </p:txBody>
      </p:sp>
      <p:sp>
        <p:nvSpPr>
          <p:cNvPr id="34" name="テキスト ボックス 33"/>
          <p:cNvSpPr txBox="1"/>
          <p:nvPr/>
        </p:nvSpPr>
        <p:spPr>
          <a:xfrm>
            <a:off x="5040708" y="3579718"/>
            <a:ext cx="38227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出典：大阪市「財政状況資料集」をもと</a:t>
            </a: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に副首都</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推進局で作成</a:t>
            </a:r>
          </a:p>
        </p:txBody>
      </p:sp>
      <p:sp>
        <p:nvSpPr>
          <p:cNvPr id="3" name="テキスト ボックス 2"/>
          <p:cNvSpPr txBox="1"/>
          <p:nvPr/>
        </p:nvSpPr>
        <p:spPr>
          <a:xfrm>
            <a:off x="421813" y="746214"/>
            <a:ext cx="399840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➣実質公債費比率は低下しており、</a:t>
            </a:r>
            <a:r>
              <a:rPr kumimoji="1" lang="en-US" altLang="ja-JP"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では政令指定都市</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平均</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a:t>
            </a:r>
            <a:r>
              <a:rPr kumimoji="1" lang="en-US" altLang="ja-JP"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5.3</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ポイント</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下回っている。（</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政令指定</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都市中１位</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36" name="テキスト ボックス 35"/>
          <p:cNvSpPr txBox="1"/>
          <p:nvPr/>
        </p:nvSpPr>
        <p:spPr>
          <a:xfrm>
            <a:off x="4940261" y="759875"/>
            <a:ext cx="392315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前年から</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467</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億円増加。基金を創設した</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2012</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年からは</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940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億円</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増加。（</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79</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％増）</a:t>
            </a:r>
          </a:p>
        </p:txBody>
      </p:sp>
      <p:sp>
        <p:nvSpPr>
          <p:cNvPr id="37" name="テキスト ボックス 36"/>
          <p:cNvSpPr txBox="1"/>
          <p:nvPr/>
        </p:nvSpPr>
        <p:spPr>
          <a:xfrm>
            <a:off x="649917" y="3945174"/>
            <a:ext cx="383999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2008</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年から</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2016</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の８年間</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24</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％減少。</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2017</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年以降は府費</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負担教職員制度の見直しにより増加したものの、横ばいで</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推移している。</a:t>
            </a:r>
          </a:p>
        </p:txBody>
      </p:sp>
      <p:sp>
        <p:nvSpPr>
          <p:cNvPr id="38" name="テキスト ボックス 37"/>
          <p:cNvSpPr txBox="1"/>
          <p:nvPr/>
        </p:nvSpPr>
        <p:spPr>
          <a:xfrm>
            <a:off x="5151768" y="3918169"/>
            <a:ext cx="3992573"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2008</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年からの</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年間</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で合計</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11</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％減少した</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。市会</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・行政委員会等は</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府費負担</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教職員制度の見直しにより増加したが、市長部局が</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33</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％減少、公営企業が</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86</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％減少</a:t>
            </a:r>
            <a:r>
              <a:rPr kumimoji="1" lang="ja-JP" altLang="en-US" sz="10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した。</a:t>
            </a:r>
            <a:endPar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7" name="テキスト ボックス 46"/>
          <p:cNvSpPr txBox="1"/>
          <p:nvPr/>
        </p:nvSpPr>
        <p:spPr>
          <a:xfrm>
            <a:off x="7049672" y="1752650"/>
            <a:ext cx="63170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79</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％増</a:t>
            </a:r>
          </a:p>
        </p:txBody>
      </p:sp>
      <p:cxnSp>
        <p:nvCxnSpPr>
          <p:cNvPr id="9" name="直線矢印コネクタ 8"/>
          <p:cNvCxnSpPr/>
          <p:nvPr/>
        </p:nvCxnSpPr>
        <p:spPr>
          <a:xfrm>
            <a:off x="1227909" y="5042263"/>
            <a:ext cx="1329001" cy="156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3"/>
          <p:cNvSpPr>
            <a:spLocks noGrp="1"/>
          </p:cNvSpPr>
          <p:nvPr>
            <p:ph type="sldNum" sz="quarter" idx="12"/>
          </p:nvPr>
        </p:nvSpPr>
        <p:spPr>
          <a:xfrm>
            <a:off x="7086600" y="64830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 name="図 6"/>
          <p:cNvPicPr>
            <a:picLocks noChangeAspect="1"/>
          </p:cNvPicPr>
          <p:nvPr/>
        </p:nvPicPr>
        <p:blipFill>
          <a:blip r:embed="rId4"/>
          <a:stretch>
            <a:fillRect/>
          </a:stretch>
        </p:blipFill>
        <p:spPr>
          <a:xfrm>
            <a:off x="684000" y="1368000"/>
            <a:ext cx="3599614" cy="2268000"/>
          </a:xfrm>
          <a:prstGeom prst="rect">
            <a:avLst/>
          </a:prstGeom>
        </p:spPr>
      </p:pic>
      <p:sp>
        <p:nvSpPr>
          <p:cNvPr id="27" name="テキスト ボックス 26"/>
          <p:cNvSpPr txBox="1"/>
          <p:nvPr/>
        </p:nvSpPr>
        <p:spPr>
          <a:xfrm>
            <a:off x="1437672" y="2559949"/>
            <a:ext cx="5309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a:t>
            </a:r>
          </a:p>
        </p:txBody>
      </p:sp>
      <p:sp>
        <p:nvSpPr>
          <p:cNvPr id="28" name="テキスト ボックス 27"/>
          <p:cNvSpPr txBox="1"/>
          <p:nvPr/>
        </p:nvSpPr>
        <p:spPr>
          <a:xfrm>
            <a:off x="2508106" y="1524062"/>
            <a:ext cx="110799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政令指定都市平均</a:t>
            </a:r>
          </a:p>
        </p:txBody>
      </p:sp>
      <p:cxnSp>
        <p:nvCxnSpPr>
          <p:cNvPr id="29" name="直線コネクタ 28"/>
          <p:cNvCxnSpPr/>
          <p:nvPr/>
        </p:nvCxnSpPr>
        <p:spPr>
          <a:xfrm flipH="1">
            <a:off x="2272937" y="1752650"/>
            <a:ext cx="306504" cy="200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717548" y="2285867"/>
            <a:ext cx="251039" cy="261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97916" y="1247403"/>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32" name="テキスト ボックス 31"/>
          <p:cNvSpPr txBox="1"/>
          <p:nvPr/>
        </p:nvSpPr>
        <p:spPr>
          <a:xfrm>
            <a:off x="4024152" y="3259039"/>
            <a:ext cx="6424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p>
        </p:txBody>
      </p:sp>
    </p:spTree>
    <p:extLst>
      <p:ext uri="{BB962C8B-B14F-4D97-AF65-F5344CB8AC3E}">
        <p14:creationId xmlns:p14="http://schemas.microsoft.com/office/powerpoint/2010/main" val="382567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5766935" y="1044000"/>
            <a:ext cx="3287065" cy="4111186"/>
          </a:xfrm>
          <a:prstGeom prst="rect">
            <a:avLst/>
          </a:prstGeom>
        </p:spPr>
      </p:pic>
      <p:cxnSp>
        <p:nvCxnSpPr>
          <p:cNvPr id="7" name="直線コネクタ 6"/>
          <p:cNvCxnSpPr/>
          <p:nvPr/>
        </p:nvCxnSpPr>
        <p:spPr>
          <a:xfrm>
            <a:off x="216000" y="93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6000" y="1116000"/>
            <a:ext cx="8640000" cy="468000"/>
          </a:xfrm>
          <a:prstGeom prst="rect">
            <a:avLst/>
          </a:prstGeom>
        </p:spPr>
        <p:txBody>
          <a:bodyPr wrap="square" lIns="36000" tIns="36000" rIns="36000" bIns="36000">
            <a:noAutofit/>
          </a:bodyPr>
          <a:lstStyle/>
          <a:p>
            <a:pPr marL="285750" indent="-285750">
              <a:lnSpc>
                <a:spcPct val="150000"/>
              </a:lnSpc>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関空の経営改善、鉄道インフラ・道路インフラの整備</a:t>
            </a:r>
            <a:endParaRPr lang="en-US" altLang="ja-JP"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252000" y="1692000"/>
            <a:ext cx="5436000" cy="3744000"/>
          </a:xfrm>
          <a:prstGeom prst="rect">
            <a:avLst/>
          </a:prstGeom>
          <a:noFill/>
        </p:spPr>
        <p:txBody>
          <a:bodyPr wrap="square" lIns="36000" tIns="36000" rIns="36000" bIns="36000" rtlCol="0">
            <a:noAutofit/>
          </a:bodyPr>
          <a:lstStyle/>
          <a:p>
            <a:pPr marL="285750" indent="-285750">
              <a:lnSpc>
                <a:spcPts val="24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１．３兆円の負債（</a:t>
            </a:r>
            <a:r>
              <a:rPr lang="en-US" altLang="ja-JP" sz="1400" dirty="0">
                <a:latin typeface="BIZ UDPゴシック" panose="020B0400000000000000" pitchFamily="50" charset="-128"/>
                <a:ea typeface="BIZ UDPゴシック" panose="020B0400000000000000" pitchFamily="50" charset="-128"/>
              </a:rPr>
              <a:t>2010</a:t>
            </a:r>
            <a:r>
              <a:rPr lang="ja-JP" altLang="en-US" sz="1400" dirty="0">
                <a:latin typeface="BIZ UDPゴシック" panose="020B0400000000000000" pitchFamily="50" charset="-128"/>
                <a:ea typeface="BIZ UDPゴシック" panose="020B0400000000000000" pitchFamily="50" charset="-128"/>
              </a:rPr>
              <a:t>年時点）を抱え、経営が硬直化していた</a:t>
            </a:r>
            <a:r>
              <a:rPr lang="ja-JP" altLang="en-US" sz="1400" b="1" dirty="0">
                <a:latin typeface="BIZ UDPゴシック" panose="020B0400000000000000" pitchFamily="50" charset="-128"/>
                <a:ea typeface="BIZ UDPゴシック" panose="020B0400000000000000" pitchFamily="50" charset="-128"/>
              </a:rPr>
              <a:t>関空</a:t>
            </a:r>
            <a:r>
              <a:rPr lang="ja-JP" altLang="en-US" sz="1400" dirty="0">
                <a:latin typeface="BIZ UDPゴシック" panose="020B0400000000000000" pitchFamily="50" charset="-128"/>
                <a:ea typeface="BIZ UDPゴシック" panose="020B0400000000000000" pitchFamily="50" charset="-128"/>
              </a:rPr>
              <a:t>は、２０１２年に、伊丹空港</a:t>
            </a:r>
            <a:r>
              <a:rPr lang="ja-JP" altLang="en-US" sz="1400" dirty="0" smtClean="0">
                <a:latin typeface="BIZ UDPゴシック" panose="020B0400000000000000" pitchFamily="50" charset="-128"/>
                <a:ea typeface="BIZ UDPゴシック" panose="020B0400000000000000" pitchFamily="50" charset="-128"/>
              </a:rPr>
              <a:t>を新関空</a:t>
            </a:r>
            <a:r>
              <a:rPr lang="ja-JP" altLang="en-US" sz="1400" dirty="0">
                <a:latin typeface="BIZ UDPゴシック" panose="020B0400000000000000" pitchFamily="50" charset="-128"/>
                <a:ea typeface="BIZ UDPゴシック" panose="020B0400000000000000" pitchFamily="50" charset="-128"/>
              </a:rPr>
              <a:t>会社の下に経営統合。伊丹空港の収益も活用し、関空の経営基盤を強化。</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２０１３年には伊丹空港とターミナルビルの経営を一元化。自治体及び民間</a:t>
            </a:r>
            <a:r>
              <a:rPr lang="ja-JP" altLang="en-US" sz="1400" dirty="0" smtClean="0">
                <a:latin typeface="BIZ UDPゴシック" panose="020B0400000000000000" pitchFamily="50" charset="-128"/>
                <a:ea typeface="BIZ UDPゴシック" panose="020B0400000000000000" pitchFamily="50" charset="-128"/>
              </a:rPr>
              <a:t>から新関空</a:t>
            </a:r>
            <a:r>
              <a:rPr lang="ja-JP" altLang="en-US" sz="1400" dirty="0">
                <a:latin typeface="BIZ UDPゴシック" panose="020B0400000000000000" pitchFamily="50" charset="-128"/>
                <a:ea typeface="BIZ UDPゴシック" panose="020B0400000000000000" pitchFamily="50" charset="-128"/>
              </a:rPr>
              <a:t>会社に対し、ターミナルビルの全株式を売却。</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b="1" dirty="0">
                <a:latin typeface="BIZ UDPゴシック" panose="020B0400000000000000" pitchFamily="50" charset="-128"/>
                <a:ea typeface="BIZ UDPゴシック" panose="020B0400000000000000" pitchFamily="50" charset="-128"/>
              </a:rPr>
              <a:t>鉄道インフラ</a:t>
            </a:r>
            <a:r>
              <a:rPr lang="ja-JP" altLang="en-US" sz="1400" dirty="0">
                <a:latin typeface="BIZ UDPゴシック" panose="020B0400000000000000" pitchFamily="50" charset="-128"/>
                <a:ea typeface="BIZ UDPゴシック" panose="020B0400000000000000" pitchFamily="50" charset="-128"/>
              </a:rPr>
              <a:t>については、関空</a:t>
            </a:r>
            <a:r>
              <a:rPr lang="ja-JP" altLang="en-US" sz="1400" dirty="0" smtClean="0">
                <a:latin typeface="BIZ UDPゴシック" panose="020B0400000000000000" pitchFamily="50" charset="-128"/>
                <a:ea typeface="BIZ UDPゴシック" panose="020B0400000000000000" pitchFamily="50" charset="-128"/>
              </a:rPr>
              <a:t>から都心部等への</a:t>
            </a:r>
            <a:r>
              <a:rPr lang="ja-JP" altLang="en-US" sz="1400" dirty="0">
                <a:latin typeface="BIZ UDPゴシック" panose="020B0400000000000000" pitchFamily="50" charset="-128"/>
                <a:ea typeface="BIZ UDPゴシック" panose="020B0400000000000000" pitchFamily="50" charset="-128"/>
              </a:rPr>
              <a:t>アクセス強化が課題であったが、財政難により整備は停滞</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そこで、黒字の第三セクターである大阪府都市開発株式会社</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OTK</a:t>
            </a:r>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及び前述の大阪国際空港ターミナルビル株式会社（</a:t>
            </a:r>
            <a:r>
              <a:rPr lang="en-US" altLang="ja-JP" sz="1400" dirty="0">
                <a:latin typeface="BIZ UDPゴシック" panose="020B0400000000000000" pitchFamily="50" charset="-128"/>
                <a:ea typeface="BIZ UDPゴシック" panose="020B0400000000000000" pitchFamily="50" charset="-128"/>
              </a:rPr>
              <a:t>OAT</a:t>
            </a:r>
            <a:r>
              <a:rPr lang="ja-JP" altLang="en-US" sz="1400" dirty="0">
                <a:latin typeface="BIZ UDPゴシック" panose="020B0400000000000000" pitchFamily="50" charset="-128"/>
                <a:ea typeface="BIZ UDPゴシック" panose="020B0400000000000000" pitchFamily="50" charset="-128"/>
              </a:rPr>
              <a:t>）の株式のうち、府が保有する約</a:t>
            </a:r>
            <a:r>
              <a:rPr lang="en-US" altLang="ja-JP" sz="1400" dirty="0">
                <a:latin typeface="BIZ UDPゴシック" panose="020B0400000000000000" pitchFamily="50" charset="-128"/>
                <a:ea typeface="BIZ UDPゴシック" panose="020B0400000000000000" pitchFamily="50" charset="-128"/>
              </a:rPr>
              <a:t>367.5</a:t>
            </a:r>
            <a:r>
              <a:rPr lang="ja-JP" altLang="en-US" sz="1400" dirty="0">
                <a:latin typeface="BIZ UDPゴシック" panose="020B0400000000000000" pitchFamily="50" charset="-128"/>
                <a:ea typeface="BIZ UDPゴシック" panose="020B0400000000000000" pitchFamily="50" charset="-128"/>
              </a:rPr>
              <a:t>億円と</a:t>
            </a:r>
            <a:r>
              <a:rPr lang="en-US" altLang="ja-JP" sz="1400" dirty="0">
                <a:latin typeface="BIZ UDPゴシック" panose="020B0400000000000000" pitchFamily="50" charset="-128"/>
                <a:ea typeface="BIZ UDPゴシック" panose="020B0400000000000000" pitchFamily="50" charset="-128"/>
              </a:rPr>
              <a:t>55.6</a:t>
            </a:r>
            <a:r>
              <a:rPr lang="ja-JP" altLang="en-US" sz="1400" dirty="0">
                <a:latin typeface="BIZ UDPゴシック" panose="020B0400000000000000" pitchFamily="50" charset="-128"/>
                <a:ea typeface="BIZ UDPゴシック" panose="020B0400000000000000" pitchFamily="50" charset="-128"/>
              </a:rPr>
              <a:t>億円の合わせて</a:t>
            </a:r>
            <a:r>
              <a:rPr lang="en-US" altLang="ja-JP" sz="1400" dirty="0">
                <a:latin typeface="BIZ UDPゴシック" panose="020B0400000000000000" pitchFamily="50" charset="-128"/>
                <a:ea typeface="BIZ UDPゴシック" panose="020B0400000000000000" pitchFamily="50" charset="-128"/>
              </a:rPr>
              <a:t>423.1</a:t>
            </a:r>
            <a:r>
              <a:rPr lang="ja-JP" altLang="en-US" sz="1400" dirty="0">
                <a:latin typeface="BIZ UDPゴシック" panose="020B0400000000000000" pitchFamily="50" charset="-128"/>
                <a:ea typeface="BIZ UDPゴシック" panose="020B0400000000000000" pitchFamily="50" charset="-128"/>
              </a:rPr>
              <a:t>億円の売却益を、公共施設等整備基金に積立。</a:t>
            </a:r>
          </a:p>
          <a:p>
            <a:pPr marL="285750" indent="-285750">
              <a:lnSpc>
                <a:spcPts val="24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252000" y="5328000"/>
            <a:ext cx="8640000" cy="1296000"/>
          </a:xfrm>
          <a:prstGeom prst="rect">
            <a:avLst/>
          </a:prstGeom>
          <a:noFill/>
        </p:spPr>
        <p:txBody>
          <a:bodyPr wrap="square" lIns="36000" tIns="36000" rIns="36000" bIns="36000" rtlCol="0">
            <a:noAutofit/>
          </a:bodyPr>
          <a:lstStyle/>
          <a:p>
            <a:pPr marL="285750" indent="-285750">
              <a:lnSpc>
                <a:spcPts val="24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北</a:t>
            </a:r>
            <a:r>
              <a:rPr lang="ja-JP" altLang="en-US" sz="1400" dirty="0">
                <a:latin typeface="BIZ UDPゴシック" panose="020B0400000000000000" pitchFamily="50" charset="-128"/>
                <a:ea typeface="BIZ UDPゴシック" panose="020B0400000000000000" pitchFamily="50" charset="-128"/>
              </a:rPr>
              <a:t>大阪急行延伸と大阪モノレール延伸計画をはじめ、鉄道</a:t>
            </a:r>
            <a:r>
              <a:rPr lang="ja-JP" altLang="en-US" sz="1400" dirty="0" smtClean="0">
                <a:latin typeface="BIZ UDPゴシック" panose="020B0400000000000000" pitchFamily="50" charset="-128"/>
                <a:ea typeface="BIZ UDPゴシック" panose="020B0400000000000000" pitchFamily="50" charset="-128"/>
              </a:rPr>
              <a:t>インフラの整備に着手。</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b="1" dirty="0">
                <a:latin typeface="BIZ UDPゴシック" panose="020B0400000000000000" pitchFamily="50" charset="-128"/>
                <a:ea typeface="BIZ UDPゴシック" panose="020B0400000000000000" pitchFamily="50" charset="-128"/>
              </a:rPr>
              <a:t>道路インフラ</a:t>
            </a:r>
            <a:r>
              <a:rPr lang="ja-JP" altLang="en-US" sz="1400" dirty="0">
                <a:latin typeface="BIZ UDPゴシック" panose="020B0400000000000000" pitchFamily="50" charset="-128"/>
                <a:ea typeface="BIZ UDPゴシック" panose="020B0400000000000000" pitchFamily="50" charset="-128"/>
              </a:rPr>
              <a:t>では、淀川左岸線延伸部を府市共同の</a:t>
            </a:r>
            <a:r>
              <a:rPr lang="ja-JP" altLang="en-US" sz="1400" dirty="0" smtClean="0">
                <a:latin typeface="BIZ UDPゴシック" panose="020B0400000000000000" pitchFamily="50" charset="-128"/>
                <a:ea typeface="BIZ UDPゴシック" panose="020B0400000000000000" pitchFamily="50" charset="-128"/>
              </a:rPr>
              <a:t>取組に</a:t>
            </a:r>
            <a:r>
              <a:rPr lang="ja-JP" altLang="en-US" sz="1400" dirty="0">
                <a:latin typeface="BIZ UDPゴシック" panose="020B0400000000000000" pitchFamily="50" charset="-128"/>
                <a:ea typeface="BIZ UDPゴシック" panose="020B0400000000000000" pitchFamily="50" charset="-128"/>
              </a:rPr>
              <a:t>より事業化。大阪都市圏に</a:t>
            </a:r>
            <a:r>
              <a:rPr lang="ja-JP" altLang="en-US" sz="1400" dirty="0" smtClean="0">
                <a:latin typeface="BIZ UDPゴシック" panose="020B0400000000000000" pitchFamily="50" charset="-128"/>
                <a:ea typeface="BIZ UDPゴシック" panose="020B0400000000000000" pitchFamily="50" charset="-128"/>
              </a:rPr>
              <a:t>おけるミッシングリンク</a:t>
            </a:r>
            <a:r>
              <a:rPr lang="ja-JP" altLang="en-US" sz="1400" dirty="0">
                <a:latin typeface="BIZ UDPゴシック" panose="020B0400000000000000" pitchFamily="50" charset="-128"/>
                <a:ea typeface="BIZ UDPゴシック" panose="020B0400000000000000" pitchFamily="50" charset="-128"/>
              </a:rPr>
              <a:t>の解消へ。</a:t>
            </a:r>
          </a:p>
        </p:txBody>
      </p:sp>
      <p:grpSp>
        <p:nvGrpSpPr>
          <p:cNvPr id="58" name="グループ化 57">
            <a:extLst>
              <a:ext uri="{FF2B5EF4-FFF2-40B4-BE49-F238E27FC236}">
                <a16:creationId xmlns:a16="http://schemas.microsoft.com/office/drawing/2014/main" id="{E2A71768-E299-8B3D-252A-F6CAA565E19E}"/>
              </a:ext>
            </a:extLst>
          </p:cNvPr>
          <p:cNvGrpSpPr/>
          <p:nvPr/>
        </p:nvGrpSpPr>
        <p:grpSpPr>
          <a:xfrm>
            <a:off x="5796000" y="3096000"/>
            <a:ext cx="454343" cy="139669"/>
            <a:chOff x="1234121" y="4127414"/>
            <a:chExt cx="993101" cy="320650"/>
          </a:xfrm>
          <a:solidFill>
            <a:srgbClr val="FF0000"/>
          </a:solidFill>
        </p:grpSpPr>
        <p:sp>
          <p:nvSpPr>
            <p:cNvPr id="59" name="正方形/長方形 58">
              <a:extLst>
                <a:ext uri="{FF2B5EF4-FFF2-40B4-BE49-F238E27FC236}">
                  <a16:creationId xmlns:a16="http://schemas.microsoft.com/office/drawing/2014/main" id="{7194B125-2382-FADA-8F87-1317A10E0506}"/>
                </a:ext>
              </a:extLst>
            </p:cNvPr>
            <p:cNvSpPr/>
            <p:nvPr/>
          </p:nvSpPr>
          <p:spPr>
            <a:xfrm rot="2557577">
              <a:off x="1234121" y="4231270"/>
              <a:ext cx="459105" cy="216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0" name="正方形/長方形 59">
              <a:extLst>
                <a:ext uri="{FF2B5EF4-FFF2-40B4-BE49-F238E27FC236}">
                  <a16:creationId xmlns:a16="http://schemas.microsoft.com/office/drawing/2014/main" id="{3177B299-6CF2-3438-B841-16983B474D9A}"/>
                </a:ext>
              </a:extLst>
            </p:cNvPr>
            <p:cNvSpPr/>
            <p:nvPr/>
          </p:nvSpPr>
          <p:spPr>
            <a:xfrm rot="19275441">
              <a:off x="1413588" y="4127414"/>
              <a:ext cx="813634" cy="224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13" name="テキスト ボックス 12"/>
          <p:cNvSpPr txBox="1"/>
          <p:nvPr/>
        </p:nvSpPr>
        <p:spPr>
          <a:xfrm>
            <a:off x="360000" y="108000"/>
            <a:ext cx="8640000" cy="828000"/>
          </a:xfrm>
          <a:prstGeom prst="rect">
            <a:avLst/>
          </a:prstGeom>
          <a:noFill/>
        </p:spPr>
        <p:txBody>
          <a:bodyPr wrap="squar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２</a:t>
            </a:r>
            <a:r>
              <a:rPr lang="en-US" altLang="ja-JP" sz="2400" dirty="0" smtClean="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府市の改革の取組</a:t>
            </a:r>
            <a:endParaRPr lang="en-US" altLang="ja-JP" sz="2400" dirty="0" smtClean="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⑵　</a:t>
            </a:r>
            <a:r>
              <a:rPr lang="ja-JP" altLang="en-US" sz="2000" dirty="0" smtClean="0">
                <a:latin typeface="BIZ UDPゴシック" panose="020B0400000000000000" pitchFamily="50" charset="-128"/>
                <a:ea typeface="BIZ UDPゴシック" panose="020B0400000000000000" pitchFamily="50" charset="-128"/>
              </a:rPr>
              <a:t>遅れていたインフラの整備</a:t>
            </a:r>
            <a:endParaRPr lang="ja-JP" altLang="en-US" sz="20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p:txBody>
      </p:sp>
      <p:sp>
        <p:nvSpPr>
          <p:cNvPr id="14"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18</a:t>
            </a:fld>
            <a:endParaRPr lang="ja-JP" altLang="en-US" dirty="0"/>
          </a:p>
        </p:txBody>
      </p:sp>
    </p:spTree>
    <p:extLst>
      <p:ext uri="{BB962C8B-B14F-4D97-AF65-F5344CB8AC3E}">
        <p14:creationId xmlns:p14="http://schemas.microsoft.com/office/powerpoint/2010/main" val="3847654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テキスト ボックス 83"/>
          <p:cNvSpPr txBox="1"/>
          <p:nvPr/>
        </p:nvSpPr>
        <p:spPr>
          <a:xfrm>
            <a:off x="5004000" y="1764000"/>
            <a:ext cx="756000" cy="360000"/>
          </a:xfrm>
          <a:prstGeom prst="rect">
            <a:avLst/>
          </a:prstGeom>
          <a:noFill/>
        </p:spPr>
        <p:txBody>
          <a:bodyPr wrap="square" lIns="36000" tIns="36000" rIns="36000" bIns="36000" rtlCol="0">
            <a:noAutofit/>
          </a:bodyPr>
          <a:lstStyle/>
          <a:p>
            <a:r>
              <a:rPr kumimoji="1" lang="ja-JP" altLang="en-US" sz="900" dirty="0" smtClean="0">
                <a:latin typeface="BIZ UDPゴシック" panose="020B0400000000000000" pitchFamily="50" charset="-128"/>
                <a:ea typeface="BIZ UDPゴシック" panose="020B0400000000000000" pitchFamily="50" charset="-128"/>
              </a:rPr>
              <a:t>事業費</a:t>
            </a:r>
            <a:endParaRPr kumimoji="1" lang="en-US" altLang="ja-JP" sz="900" dirty="0" smtClean="0">
              <a:latin typeface="BIZ UDPゴシック" panose="020B0400000000000000" pitchFamily="50" charset="-128"/>
              <a:ea typeface="BIZ UDPゴシック" panose="020B0400000000000000" pitchFamily="50" charset="-128"/>
            </a:endParaRPr>
          </a:p>
          <a:p>
            <a:r>
              <a:rPr kumimoji="1" lang="ja-JP" altLang="en-US" sz="900" dirty="0" smtClean="0">
                <a:latin typeface="BIZ UDPゴシック" panose="020B0400000000000000" pitchFamily="50" charset="-128"/>
                <a:ea typeface="BIZ UDPゴシック" panose="020B0400000000000000" pitchFamily="50" charset="-128"/>
              </a:rPr>
              <a:t>約</a:t>
            </a:r>
            <a:r>
              <a:rPr lang="en-US" altLang="ja-JP" sz="900" dirty="0" smtClean="0">
                <a:latin typeface="BIZ UDPゴシック" panose="020B0400000000000000" pitchFamily="50" charset="-128"/>
                <a:ea typeface="BIZ UDPゴシック" panose="020B0400000000000000" pitchFamily="50" charset="-128"/>
              </a:rPr>
              <a:t>874</a:t>
            </a:r>
            <a:r>
              <a:rPr kumimoji="1" lang="ja-JP" altLang="en-US" sz="900" dirty="0" smtClean="0">
                <a:latin typeface="BIZ UDPゴシック" panose="020B0400000000000000" pitchFamily="50" charset="-128"/>
                <a:ea typeface="BIZ UDPゴシック" panose="020B0400000000000000" pitchFamily="50" charset="-128"/>
              </a:rPr>
              <a:t>億円</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216000" y="64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44000" y="180000"/>
            <a:ext cx="4320000" cy="432000"/>
          </a:xfrm>
          <a:prstGeom prst="rect">
            <a:avLst/>
          </a:prstGeom>
          <a:noFill/>
        </p:spPr>
        <p:txBody>
          <a:bodyPr wrap="non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都市交通基盤整備の動き</a:t>
            </a:r>
            <a:r>
              <a:rPr kumimoji="1"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1008000" y="828000"/>
            <a:ext cx="900000"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空港</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980000" y="828000"/>
            <a:ext cx="900000"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BIZ UDPゴシック" panose="020B0400000000000000" pitchFamily="50" charset="-128"/>
                <a:ea typeface="BIZ UDPゴシック" panose="020B0400000000000000" pitchFamily="50" charset="-128"/>
              </a:rPr>
              <a:t>鉄道（駅）</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952000" y="828000"/>
            <a:ext cx="4788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BIZ UDPゴシック" panose="020B0400000000000000" pitchFamily="50" charset="-128"/>
                <a:ea typeface="BIZ UDPゴシック" panose="020B0400000000000000" pitchFamily="50" charset="-128"/>
              </a:rPr>
              <a:t>鉄道（路線）</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7812000" y="828000"/>
            <a:ext cx="900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道路</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008000" y="1116000"/>
            <a:ext cx="900000" cy="540000"/>
          </a:xfrm>
          <a:prstGeom prst="rect">
            <a:avLst/>
          </a:prstGeom>
          <a:noFill/>
        </p:spPr>
        <p:txBody>
          <a:bodyPr wrap="square" lIns="36000" tIns="36000" rIns="36000" bIns="36000" rtlCol="0">
            <a:noAutofit/>
          </a:bodyPr>
          <a:lstStyle/>
          <a:p>
            <a:r>
              <a:rPr lang="ja-JP" altLang="en-US" sz="1000" dirty="0">
                <a:latin typeface="BIZ UDPゴシック" panose="020B0400000000000000" pitchFamily="50" charset="-128"/>
                <a:ea typeface="BIZ UDPゴシック" panose="020B0400000000000000" pitchFamily="50" charset="-128"/>
              </a:rPr>
              <a:t>空港</a:t>
            </a:r>
            <a:r>
              <a:rPr lang="ja-JP" altLang="en-US" sz="1000" dirty="0" smtClean="0">
                <a:latin typeface="BIZ UDPゴシック" panose="020B0400000000000000" pitchFamily="50" charset="-128"/>
                <a:ea typeface="BIZ UDPゴシック" panose="020B0400000000000000" pitchFamily="50" charset="-128"/>
              </a:rPr>
              <a:t>政策</a:t>
            </a:r>
            <a:endParaRPr lang="en-US" altLang="ja-JP" sz="1000" dirty="0" smtClean="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（経営統合と関空の活性化）</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1980000" y="1116000"/>
            <a:ext cx="900000" cy="540000"/>
          </a:xfrm>
          <a:prstGeom prst="rect">
            <a:avLst/>
          </a:prstGeom>
          <a:noFill/>
        </p:spPr>
        <p:txBody>
          <a:bodyPr wrap="square" lIns="36000" tIns="36000" rIns="36000" bIns="36000" rtlCol="0">
            <a:noAutofit/>
          </a:bodyPr>
          <a:lstStyle/>
          <a:p>
            <a:r>
              <a:rPr lang="ja-JP" altLang="en-US" sz="1000" dirty="0" smtClean="0">
                <a:latin typeface="BIZ UDPゴシック" panose="020B0400000000000000" pitchFamily="50" charset="-128"/>
                <a:ea typeface="BIZ UDPゴシック" panose="020B0400000000000000" pitchFamily="50" charset="-128"/>
              </a:rPr>
              <a:t>大阪駅（うめきたエリア）</a:t>
            </a:r>
            <a:endParaRPr lang="en-US" altLang="ja-JP" sz="1000" dirty="0" smtClean="0">
              <a:solidFill>
                <a:schemeClr val="accent4">
                  <a:lumMod val="75000"/>
                </a:schemeClr>
              </a:solidFill>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（うめきた２期開発）</a:t>
            </a:r>
            <a:endParaRPr lang="en-US" altLang="ja-JP" sz="1000" dirty="0" smtClean="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2952000" y="1116000"/>
            <a:ext cx="900000" cy="540000"/>
          </a:xfrm>
          <a:prstGeom prst="rect">
            <a:avLst/>
          </a:prstGeom>
          <a:noFill/>
        </p:spPr>
        <p:txBody>
          <a:bodyPr wrap="square" lIns="36000" tIns="36000" rIns="36000" bIns="36000" rtlCol="0">
            <a:noAutofit/>
          </a:bodyPr>
          <a:lstStyle/>
          <a:p>
            <a:r>
              <a:rPr kumimoji="1" lang="ja-JP" altLang="en-US" sz="1000" dirty="0" smtClean="0">
                <a:latin typeface="BIZ UDPゴシック" panose="020B0400000000000000" pitchFamily="50" charset="-128"/>
                <a:ea typeface="BIZ UDPゴシック" panose="020B0400000000000000" pitchFamily="50" charset="-128"/>
              </a:rPr>
              <a:t>なにわ筋線</a:t>
            </a:r>
            <a:endParaRPr kumimoji="1"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（関空アクセス）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3924000" y="1116000"/>
            <a:ext cx="900000" cy="900000"/>
          </a:xfrm>
          <a:prstGeom prst="rect">
            <a:avLst/>
          </a:prstGeom>
          <a:noFill/>
        </p:spPr>
        <p:txBody>
          <a:bodyPr wrap="square" lIns="36000" tIns="36000" rIns="36000" bIns="36000" rtlCol="0">
            <a:noAutofit/>
          </a:bodyPr>
          <a:lstStyle/>
          <a:p>
            <a:r>
              <a:rPr kumimoji="1" lang="ja-JP" altLang="en-US" sz="1000" dirty="0" smtClean="0">
                <a:latin typeface="BIZ UDPゴシック" panose="020B0400000000000000" pitchFamily="50" charset="-128"/>
                <a:ea typeface="BIZ UDPゴシック" panose="020B0400000000000000" pitchFamily="50" charset="-128"/>
              </a:rPr>
              <a:t>なにわ筋連絡線・新大阪連絡線</a:t>
            </a:r>
            <a:endParaRPr kumimoji="1" lang="en-US" altLang="ja-JP" sz="1000" dirty="0" smtClean="0">
              <a:latin typeface="BIZ UDPゴシック" panose="020B0400000000000000" pitchFamily="50" charset="-128"/>
              <a:ea typeface="BIZ UDPゴシック" panose="020B0400000000000000" pitchFamily="50" charset="-128"/>
            </a:endParaRPr>
          </a:p>
          <a:p>
            <a:r>
              <a:rPr lang="ja-JP" altLang="en-US" sz="1000" dirty="0" smtClean="0">
                <a:latin typeface="BIZ UDPゴシック" panose="020B0400000000000000" pitchFamily="50" charset="-128"/>
                <a:ea typeface="BIZ UDPゴシック" panose="020B0400000000000000" pitchFamily="50" charset="-128"/>
              </a:rPr>
              <a:t>（関空・新大阪アクセス）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4896000" y="1116000"/>
            <a:ext cx="900000" cy="720000"/>
          </a:xfrm>
          <a:prstGeom prst="rect">
            <a:avLst/>
          </a:prstGeom>
          <a:noFill/>
        </p:spPr>
        <p:txBody>
          <a:bodyPr wrap="square" lIns="36000" tIns="36000" rIns="36000" bIns="36000" rtlCol="0">
            <a:noAutofit/>
          </a:bodyPr>
          <a:lstStyle/>
          <a:p>
            <a:r>
              <a:rPr kumimoji="1" lang="ja-JP" altLang="en-US" sz="1000" dirty="0" smtClean="0">
                <a:latin typeface="BIZ UDPゴシック" panose="020B0400000000000000" pitchFamily="50" charset="-128"/>
                <a:ea typeface="BIZ UDPゴシック" panose="020B0400000000000000" pitchFamily="50" charset="-128"/>
              </a:rPr>
              <a:t>北大阪急行延伸</a:t>
            </a:r>
            <a:r>
              <a:rPr lang="ja-JP" altLang="en-US" sz="1000" dirty="0" smtClean="0">
                <a:latin typeface="BIZ UDPゴシック" panose="020B0400000000000000" pitchFamily="50" charset="-128"/>
                <a:ea typeface="BIZ UDPゴシック" panose="020B0400000000000000" pitchFamily="50" charset="-128"/>
              </a:rPr>
              <a:t>（南北軸の強化、国土軸アクセス）</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5868000" y="1116000"/>
            <a:ext cx="900000" cy="720000"/>
          </a:xfrm>
          <a:prstGeom prst="rect">
            <a:avLst/>
          </a:prstGeom>
          <a:noFill/>
        </p:spPr>
        <p:txBody>
          <a:bodyPr wrap="square" lIns="36000" tIns="36000" rIns="36000" bIns="36000" rtlCol="0">
            <a:noAutofit/>
          </a:bodyPr>
          <a:lstStyle/>
          <a:p>
            <a:r>
              <a:rPr kumimoji="1" lang="ja-JP" altLang="en-US" sz="1000" dirty="0" smtClean="0">
                <a:latin typeface="BIZ UDPゴシック" panose="020B0400000000000000" pitchFamily="50" charset="-128"/>
                <a:ea typeface="BIZ UDPゴシック" panose="020B0400000000000000" pitchFamily="50" charset="-128"/>
              </a:rPr>
              <a:t>大阪モノレール延伸（放射状鉄道の環状結節）</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7812000" y="1116000"/>
            <a:ext cx="900000" cy="720000"/>
          </a:xfrm>
          <a:prstGeom prst="rect">
            <a:avLst/>
          </a:prstGeom>
          <a:noFill/>
        </p:spPr>
        <p:txBody>
          <a:bodyPr wrap="square" lIns="36000" tIns="36000" rIns="36000" bIns="36000" rtlCol="0">
            <a:noAutofit/>
          </a:bodyPr>
          <a:lstStyle/>
          <a:p>
            <a:r>
              <a:rPr kumimoji="1" lang="ja-JP" altLang="en-US" sz="1000" dirty="0" smtClean="0">
                <a:latin typeface="BIZ UDPゴシック" panose="020B0400000000000000" pitchFamily="50" charset="-128"/>
                <a:ea typeface="BIZ UDPゴシック" panose="020B0400000000000000" pitchFamily="50" charset="-128"/>
              </a:rPr>
              <a:t>淀川左岸線延伸部（大阪都市再生環状道路の整備）</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936000" y="720000"/>
            <a:ext cx="3960000" cy="1656000"/>
          </a:xfrm>
          <a:prstGeom prst="round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テキスト ボックス 18"/>
          <p:cNvSpPr txBox="1"/>
          <p:nvPr/>
        </p:nvSpPr>
        <p:spPr>
          <a:xfrm>
            <a:off x="1728000" y="2052000"/>
            <a:ext cx="1728000" cy="252000"/>
          </a:xfrm>
          <a:prstGeom prst="rect">
            <a:avLst/>
          </a:prstGeom>
          <a:noFill/>
        </p:spPr>
        <p:txBody>
          <a:bodyPr wrap="square" rtlCol="0">
            <a:spAutoFit/>
          </a:bodyPr>
          <a:lstStyle/>
          <a:p>
            <a:r>
              <a:rPr kumimoji="1" lang="ja-JP" altLang="en-US" sz="1050" b="1" u="sng" dirty="0" smtClean="0">
                <a:solidFill>
                  <a:schemeClr val="accent4">
                    <a:lumMod val="75000"/>
                  </a:schemeClr>
                </a:solidFill>
                <a:latin typeface="BIZ UDPゴシック" panose="020B0400000000000000" pitchFamily="50" charset="-128"/>
                <a:ea typeface="BIZ UDPゴシック" panose="020B0400000000000000" pitchFamily="50" charset="-128"/>
              </a:rPr>
              <a:t>関空活性化・アクセス向上</a:t>
            </a:r>
            <a:endParaRPr kumimoji="1" lang="ja-JP" altLang="en-US" sz="1050" b="1" u="sng"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34021" y="2325220"/>
            <a:ext cx="1044000" cy="612000"/>
          </a:xfrm>
          <a:prstGeom prst="rect">
            <a:avLst/>
          </a:prstGeom>
          <a:noFill/>
        </p:spPr>
        <p:txBody>
          <a:bodyPr wrap="square" lIns="36000" tIns="36000" rIns="36000" bIns="36000" rtlCol="0">
            <a:noAutofit/>
          </a:bodyPr>
          <a:lstStyle/>
          <a:p>
            <a:pPr marL="177800" indent="-177800"/>
            <a:r>
              <a:rPr lang="ja-JP" altLang="en-US" sz="1100" dirty="0" smtClean="0">
                <a:latin typeface="BIZ UDPゴシック" panose="020B0400000000000000" pitchFamily="50" charset="-128"/>
                <a:ea typeface="BIZ UDPゴシック" panose="020B0400000000000000" pitchFamily="50" charset="-128"/>
              </a:rPr>
              <a:t>① 関係者間で</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の必要性の</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整理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34018" y="3187609"/>
            <a:ext cx="1044000" cy="612000"/>
          </a:xfrm>
          <a:prstGeom prst="rect">
            <a:avLst/>
          </a:prstGeom>
          <a:noFill/>
        </p:spPr>
        <p:txBody>
          <a:bodyPr wrap="square" lIns="36000" tIns="36000" rIns="36000" bIns="36000" rtlCol="0">
            <a:noAutofit/>
          </a:bodyPr>
          <a:lstStyle/>
          <a:p>
            <a:pPr marL="177800" indent="-177800"/>
            <a:r>
              <a:rPr lang="ja-JP" altLang="en-US" sz="1100" dirty="0" smtClean="0">
                <a:latin typeface="BIZ UDPゴシック" panose="020B0400000000000000" pitchFamily="50" charset="-128"/>
                <a:ea typeface="BIZ UDPゴシック" panose="020B0400000000000000" pitchFamily="50" charset="-128"/>
              </a:rPr>
              <a:t>② 計画案の深</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度化</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34017" y="3865332"/>
            <a:ext cx="1044000" cy="612000"/>
          </a:xfrm>
          <a:prstGeom prst="rect">
            <a:avLst/>
          </a:prstGeom>
          <a:noFill/>
        </p:spPr>
        <p:txBody>
          <a:bodyPr wrap="square" lIns="36000" tIns="36000" rIns="36000" bIns="36000" rtlCol="0">
            <a:noAutofit/>
          </a:bodyPr>
          <a:lstStyle/>
          <a:p>
            <a:pPr marL="177800" indent="-177800"/>
            <a:r>
              <a:rPr lang="ja-JP" altLang="en-US" sz="1100" dirty="0" smtClean="0">
                <a:latin typeface="BIZ UDPゴシック" panose="020B0400000000000000" pitchFamily="50" charset="-128"/>
                <a:ea typeface="BIZ UDPゴシック" panose="020B0400000000000000" pitchFamily="50" charset="-128"/>
              </a:rPr>
              <a:t>③ 法定手続き</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（都市計画、</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環境アセス</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34017" y="4733695"/>
            <a:ext cx="1044000" cy="612000"/>
          </a:xfrm>
          <a:prstGeom prst="rect">
            <a:avLst/>
          </a:prstGeom>
          <a:noFill/>
        </p:spPr>
        <p:txBody>
          <a:bodyPr wrap="square" lIns="36000" tIns="36000" rIns="36000" bIns="36000" rtlCol="0">
            <a:noAutofit/>
          </a:bodyPr>
          <a:lstStyle/>
          <a:p>
            <a:pPr marL="177800" indent="-177800"/>
            <a:r>
              <a:rPr lang="ja-JP" altLang="en-US" sz="1100" dirty="0" smtClean="0">
                <a:latin typeface="BIZ UDPゴシック" panose="020B0400000000000000" pitchFamily="50" charset="-128"/>
                <a:ea typeface="BIZ UDPゴシック" panose="020B0400000000000000" pitchFamily="50" charset="-128"/>
              </a:rPr>
              <a:t>④ 現地での施</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工（測量、設</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計等を含む）</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34017" y="5602058"/>
            <a:ext cx="1044000" cy="612000"/>
          </a:xfrm>
          <a:prstGeom prst="rect">
            <a:avLst/>
          </a:prstGeom>
          <a:noFill/>
        </p:spPr>
        <p:txBody>
          <a:bodyPr wrap="square" lIns="36000" tIns="36000" rIns="36000" bIns="36000" rtlCol="0">
            <a:noAutofit/>
          </a:bodyPr>
          <a:lstStyle/>
          <a:p>
            <a:pPr marL="177800" indent="-177800"/>
            <a:r>
              <a:rPr lang="ja-JP" altLang="en-US" sz="1100" dirty="0" smtClean="0">
                <a:latin typeface="BIZ UDPゴシック" panose="020B0400000000000000" pitchFamily="50" charset="-128"/>
                <a:ea typeface="BIZ UDPゴシック" panose="020B0400000000000000" pitchFamily="50" charset="-128"/>
              </a:rPr>
              <a:t>⑤ 完成・供用開</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始（構想実</a:t>
            </a:r>
            <a:endParaRPr lang="en-US" altLang="ja-JP" sz="1100" dirty="0" smtClean="0">
              <a:latin typeface="BIZ UDPゴシック" panose="020B0400000000000000" pitchFamily="50" charset="-128"/>
              <a:ea typeface="BIZ UDPゴシック" panose="020B0400000000000000" pitchFamily="50" charset="-128"/>
            </a:endParaRPr>
          </a:p>
          <a:p>
            <a:pPr marL="177800" indent="-177800"/>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現）</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65" name="直線コネクタ 64"/>
          <p:cNvCxnSpPr/>
          <p:nvPr/>
        </p:nvCxnSpPr>
        <p:spPr>
          <a:xfrm flipV="1">
            <a:off x="1079999" y="3325366"/>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1079999" y="2592000"/>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1079999" y="4226581"/>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079999" y="4987425"/>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1079999" y="5764466"/>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楕円 32"/>
          <p:cNvSpPr/>
          <p:nvPr/>
        </p:nvSpPr>
        <p:spPr>
          <a:xfrm>
            <a:off x="1212702" y="2412000"/>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1212702" y="5561732"/>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ホームベース 35"/>
          <p:cNvSpPr/>
          <p:nvPr/>
        </p:nvSpPr>
        <p:spPr>
          <a:xfrm>
            <a:off x="1583999" y="3672000"/>
            <a:ext cx="803678" cy="1958765"/>
          </a:xfrm>
          <a:prstGeom prst="homePlate">
            <a:avLst>
              <a:gd name="adj" fmla="val 279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２０１３年４月、国、府、市、民間事業者等で構成される大阪駅周辺地域部会において、新駅等の基盤整備を推進していくことを確認</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２０１</a:t>
            </a:r>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5</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年</a:t>
            </a:r>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1</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月、</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700" dirty="0">
                <a:solidFill>
                  <a:schemeClr val="tx1"/>
                </a:solidFill>
                <a:latin typeface="BIZ UDPゴシック" panose="020B0400000000000000" pitchFamily="50" charset="-128"/>
                <a:ea typeface="BIZ UDPゴシック" panose="020B0400000000000000" pitchFamily="50" charset="-128"/>
              </a:rPr>
              <a:t>都市計画</a:t>
            </a:r>
            <a:r>
              <a:rPr lang="ja-JP" altLang="en-US" sz="700" dirty="0" smtClean="0">
                <a:solidFill>
                  <a:schemeClr val="tx1"/>
                </a:solidFill>
                <a:latin typeface="BIZ UDPゴシック" panose="020B0400000000000000" pitchFamily="50" charset="-128"/>
                <a:ea typeface="BIZ UDPゴシック" panose="020B0400000000000000" pitchFamily="50" charset="-128"/>
              </a:rPr>
              <a:t>事業認可</a:t>
            </a:r>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r>
              <a:rPr lang="en-US" altLang="ja-JP" sz="700" dirty="0" smtClean="0">
                <a:solidFill>
                  <a:schemeClr val="tx1"/>
                </a:solidFill>
                <a:latin typeface="BIZ UDPゴシック" panose="020B0400000000000000" pitchFamily="50" charset="-128"/>
                <a:ea typeface="BIZ UDPゴシック" panose="020B0400000000000000" pitchFamily="50" charset="-128"/>
              </a:rPr>
              <a:t>2015</a:t>
            </a:r>
            <a:r>
              <a:rPr lang="ja-JP" altLang="en-US" sz="700" dirty="0" smtClean="0">
                <a:solidFill>
                  <a:schemeClr val="tx1"/>
                </a:solidFill>
                <a:latin typeface="BIZ UDPゴシック" panose="020B0400000000000000" pitchFamily="50" charset="-128"/>
                <a:ea typeface="BIZ UDPゴシック" panose="020B0400000000000000" pitchFamily="50" charset="-128"/>
              </a:rPr>
              <a:t>年</a:t>
            </a:r>
            <a:r>
              <a:rPr lang="en-US" altLang="ja-JP" sz="700" dirty="0" smtClean="0">
                <a:solidFill>
                  <a:schemeClr val="tx1"/>
                </a:solidFill>
                <a:latin typeface="BIZ UDPゴシック" panose="020B0400000000000000" pitchFamily="50" charset="-128"/>
                <a:ea typeface="BIZ UDPゴシック" panose="020B0400000000000000" pitchFamily="50" charset="-128"/>
              </a:rPr>
              <a:t>11</a:t>
            </a:r>
            <a:r>
              <a:rPr lang="ja-JP" altLang="en-US" sz="700" dirty="0" smtClean="0">
                <a:solidFill>
                  <a:schemeClr val="tx1"/>
                </a:solidFill>
                <a:latin typeface="BIZ UDPゴシック" panose="020B0400000000000000" pitchFamily="50" charset="-128"/>
                <a:ea typeface="BIZ UDPゴシック" panose="020B0400000000000000" pitchFamily="50" charset="-128"/>
              </a:rPr>
              <a:t>月、工事着手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37" name="楕円 36"/>
          <p:cNvSpPr/>
          <p:nvPr/>
        </p:nvSpPr>
        <p:spPr>
          <a:xfrm>
            <a:off x="3204000" y="2441896"/>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4176000" y="2441896"/>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5148000" y="2442167"/>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6120000" y="2441896"/>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a:off x="8064000" y="2451325"/>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2232000" y="5564009"/>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2232000" y="3876920"/>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3204000" y="4798354"/>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5148000" y="4796445"/>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p:cNvSpPr/>
          <p:nvPr/>
        </p:nvSpPr>
        <p:spPr>
          <a:xfrm>
            <a:off x="6120000" y="4824463"/>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8064000" y="4828870"/>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矢印コネクタ 53"/>
          <p:cNvCxnSpPr>
            <a:stCxn id="33" idx="4"/>
            <a:endCxn id="35" idx="0"/>
          </p:cNvCxnSpPr>
          <p:nvPr/>
        </p:nvCxnSpPr>
        <p:spPr>
          <a:xfrm>
            <a:off x="1404378" y="2790142"/>
            <a:ext cx="0" cy="2771590"/>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43" idx="4"/>
            <a:endCxn id="42" idx="0"/>
          </p:cNvCxnSpPr>
          <p:nvPr/>
        </p:nvCxnSpPr>
        <p:spPr>
          <a:xfrm>
            <a:off x="2423676" y="4255062"/>
            <a:ext cx="0" cy="1308947"/>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37" idx="4"/>
            <a:endCxn id="44" idx="0"/>
          </p:cNvCxnSpPr>
          <p:nvPr/>
        </p:nvCxnSpPr>
        <p:spPr>
          <a:xfrm>
            <a:off x="3395676" y="2820038"/>
            <a:ext cx="0" cy="19783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39" idx="4"/>
            <a:endCxn id="46" idx="0"/>
          </p:cNvCxnSpPr>
          <p:nvPr/>
        </p:nvCxnSpPr>
        <p:spPr>
          <a:xfrm>
            <a:off x="5339676" y="2820309"/>
            <a:ext cx="0" cy="197613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40" idx="4"/>
            <a:endCxn id="47" idx="0"/>
          </p:cNvCxnSpPr>
          <p:nvPr/>
        </p:nvCxnSpPr>
        <p:spPr>
          <a:xfrm>
            <a:off x="6311676" y="2820038"/>
            <a:ext cx="0" cy="2004425"/>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41" idx="4"/>
            <a:endCxn id="48" idx="0"/>
          </p:cNvCxnSpPr>
          <p:nvPr/>
        </p:nvCxnSpPr>
        <p:spPr>
          <a:xfrm>
            <a:off x="8255676" y="2829467"/>
            <a:ext cx="0" cy="1999403"/>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ホームベース 74"/>
          <p:cNvSpPr/>
          <p:nvPr/>
        </p:nvSpPr>
        <p:spPr>
          <a:xfrm>
            <a:off x="2607766" y="2519999"/>
            <a:ext cx="720000" cy="1546205"/>
          </a:xfrm>
          <a:prstGeom prst="homePlate">
            <a:avLst>
              <a:gd name="adj" fmla="val 35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２０１４年、関係者</a:t>
            </a:r>
            <a:r>
              <a:rPr lang="ja-JP" altLang="en-US" sz="700" dirty="0" smtClean="0">
                <a:solidFill>
                  <a:schemeClr val="tx1"/>
                </a:solidFill>
                <a:latin typeface="BIZ UDPゴシック" panose="020B0400000000000000" pitchFamily="50" charset="-128"/>
                <a:ea typeface="BIZ UDPゴシック" panose="020B0400000000000000" pitchFamily="50" charset="-128"/>
              </a:rPr>
              <a:t>（府、市、鉄道事業者）が参画する検討会を開催</a:t>
            </a:r>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r>
              <a:rPr lang="en-US" altLang="ja-JP" sz="700" dirty="0" smtClean="0">
                <a:solidFill>
                  <a:schemeClr val="tx1"/>
                </a:solidFill>
                <a:latin typeface="BIZ UDPゴシック" panose="020B0400000000000000" pitchFamily="50" charset="-128"/>
                <a:ea typeface="BIZ UDPゴシック" panose="020B0400000000000000" pitchFamily="50" charset="-128"/>
              </a:rPr>
              <a:t>2017</a:t>
            </a:r>
            <a:r>
              <a:rPr lang="ja-JP" altLang="en-US" sz="700" dirty="0" smtClean="0">
                <a:solidFill>
                  <a:schemeClr val="tx1"/>
                </a:solidFill>
                <a:latin typeface="BIZ UDPゴシック" panose="020B0400000000000000" pitchFamily="50" charset="-128"/>
                <a:ea typeface="BIZ UDPゴシック" panose="020B0400000000000000" pitchFamily="50" charset="-128"/>
              </a:rPr>
              <a:t>年、事業スキーム等を府市で意思決定</a:t>
            </a:r>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r>
              <a:rPr lang="en-US" altLang="ja-JP" sz="700" dirty="0" smtClean="0">
                <a:solidFill>
                  <a:schemeClr val="tx1"/>
                </a:solidFill>
                <a:latin typeface="BIZ UDPゴシック" panose="020B0400000000000000" pitchFamily="50" charset="-128"/>
                <a:ea typeface="BIZ UDPゴシック" panose="020B0400000000000000" pitchFamily="50" charset="-128"/>
              </a:rPr>
              <a:t>2021</a:t>
            </a:r>
            <a:r>
              <a:rPr lang="ja-JP" altLang="en-US" sz="700" dirty="0" smtClean="0">
                <a:solidFill>
                  <a:schemeClr val="tx1"/>
                </a:solidFill>
                <a:latin typeface="BIZ UDPゴシック" panose="020B0400000000000000" pitchFamily="50" charset="-128"/>
                <a:ea typeface="BIZ UDPゴシック" panose="020B0400000000000000" pitchFamily="50" charset="-128"/>
              </a:rPr>
              <a:t>年、工事着手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76" name="ホームベース 75"/>
          <p:cNvSpPr/>
          <p:nvPr/>
        </p:nvSpPr>
        <p:spPr>
          <a:xfrm>
            <a:off x="3600000" y="2520000"/>
            <a:ext cx="720000" cy="1152000"/>
          </a:xfrm>
          <a:prstGeom prst="homePlate">
            <a:avLst>
              <a:gd name="adj" fmla="val 35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当初は、西梅田・十三連絡線に関する検討も進めていた</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7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2018</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年以降、事業実施の可否を検討中</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4536000" y="2951999"/>
            <a:ext cx="720000" cy="1251871"/>
          </a:xfrm>
          <a:prstGeom prst="homePlate">
            <a:avLst>
              <a:gd name="adj" fmla="val 35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２０１４年</a:t>
            </a:r>
            <a:r>
              <a:rPr lang="ja-JP" altLang="en-US" sz="700" dirty="0" smtClean="0">
                <a:solidFill>
                  <a:schemeClr val="tx1"/>
                </a:solidFill>
                <a:latin typeface="BIZ UDPゴシック" panose="020B0400000000000000" pitchFamily="50" charset="-128"/>
                <a:ea typeface="BIZ UDPゴシック" panose="020B0400000000000000" pitchFamily="50" charset="-128"/>
              </a:rPr>
              <a:t>１</a:t>
            </a:r>
            <a:r>
              <a:rPr lang="ja-JP" altLang="en-US" sz="700" dirty="0">
                <a:solidFill>
                  <a:schemeClr val="tx1"/>
                </a:solidFill>
                <a:latin typeface="BIZ UDPゴシック" panose="020B0400000000000000" pitchFamily="50" charset="-128"/>
                <a:ea typeface="BIZ UDPゴシック" panose="020B0400000000000000" pitchFamily="50" charset="-128"/>
              </a:rPr>
              <a:t>月、事業主体</a:t>
            </a:r>
            <a:r>
              <a:rPr lang="ja-JP" altLang="en-US" sz="700" dirty="0" smtClean="0">
                <a:solidFill>
                  <a:schemeClr val="tx1"/>
                </a:solidFill>
                <a:latin typeface="BIZ UDPゴシック" panose="020B0400000000000000" pitchFamily="50" charset="-128"/>
                <a:ea typeface="BIZ UDPゴシック" panose="020B0400000000000000" pitchFamily="50" charset="-128"/>
              </a:rPr>
              <a:t>や事業スキーム</a:t>
            </a:r>
            <a:r>
              <a:rPr lang="ja-JP" altLang="en-US" sz="700" dirty="0">
                <a:solidFill>
                  <a:schemeClr val="tx1"/>
                </a:solidFill>
                <a:latin typeface="BIZ UDPゴシック" panose="020B0400000000000000" pitchFamily="50" charset="-128"/>
                <a:ea typeface="BIZ UDPゴシック" panose="020B0400000000000000" pitchFamily="50" charset="-128"/>
              </a:rPr>
              <a:t>等について意思</a:t>
            </a:r>
            <a:r>
              <a:rPr lang="ja-JP" altLang="en-US" sz="700" dirty="0" smtClean="0">
                <a:solidFill>
                  <a:schemeClr val="tx1"/>
                </a:solidFill>
                <a:latin typeface="BIZ UDPゴシック" panose="020B0400000000000000" pitchFamily="50" charset="-128"/>
                <a:ea typeface="BIZ UDPゴシック" panose="020B0400000000000000" pitchFamily="50" charset="-128"/>
              </a:rPr>
              <a:t>決定</a:t>
            </a:r>
            <a:endParaRPr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700" dirty="0" smtClean="0">
                <a:solidFill>
                  <a:schemeClr val="tx1"/>
                </a:solidFill>
                <a:latin typeface="BIZ UDPゴシック" panose="020B0400000000000000" pitchFamily="50" charset="-128"/>
                <a:ea typeface="BIZ UDPゴシック" panose="020B0400000000000000" pitchFamily="50" charset="-128"/>
              </a:rPr>
              <a:t>２０１</a:t>
            </a:r>
            <a:r>
              <a:rPr lang="en-US" altLang="ja-JP" sz="700" dirty="0" smtClean="0">
                <a:solidFill>
                  <a:schemeClr val="tx1"/>
                </a:solidFill>
                <a:latin typeface="BIZ UDPゴシック" panose="020B0400000000000000" pitchFamily="50" charset="-128"/>
                <a:ea typeface="BIZ UDPゴシック" panose="020B0400000000000000" pitchFamily="50" charset="-128"/>
              </a:rPr>
              <a:t>6</a:t>
            </a:r>
            <a:r>
              <a:rPr lang="ja-JP" altLang="en-US" sz="700" dirty="0" smtClean="0">
                <a:solidFill>
                  <a:schemeClr val="tx1"/>
                </a:solidFill>
                <a:latin typeface="BIZ UDPゴシック" panose="020B0400000000000000" pitchFamily="50" charset="-128"/>
                <a:ea typeface="BIZ UDPゴシック" panose="020B0400000000000000" pitchFamily="50" charset="-128"/>
              </a:rPr>
              <a:t>年、</a:t>
            </a:r>
            <a:r>
              <a:rPr lang="zh-TW" altLang="en-US" sz="700" dirty="0" smtClean="0">
                <a:solidFill>
                  <a:schemeClr val="tx1"/>
                </a:solidFill>
                <a:latin typeface="BIZ UDPゴシック" panose="020B0400000000000000" pitchFamily="50" charset="-128"/>
                <a:ea typeface="BIZ UDPゴシック" panose="020B0400000000000000" pitchFamily="50" charset="-128"/>
              </a:rPr>
              <a:t>都市</a:t>
            </a:r>
            <a:r>
              <a:rPr lang="zh-TW" altLang="en-US" sz="700" dirty="0">
                <a:solidFill>
                  <a:schemeClr val="tx1"/>
                </a:solidFill>
                <a:latin typeface="BIZ UDPゴシック" panose="020B0400000000000000" pitchFamily="50" charset="-128"/>
                <a:ea typeface="BIZ UDPゴシック" panose="020B0400000000000000" pitchFamily="50" charset="-128"/>
              </a:rPr>
              <a:t>計画事業認可、工事施行</a:t>
            </a:r>
            <a:r>
              <a:rPr lang="zh-TW" altLang="en-US" sz="700" dirty="0" smtClean="0">
                <a:solidFill>
                  <a:schemeClr val="tx1"/>
                </a:solidFill>
                <a:latin typeface="BIZ UDPゴシック" panose="020B0400000000000000" pitchFamily="50" charset="-128"/>
                <a:ea typeface="BIZ UDPゴシック" panose="020B0400000000000000" pitchFamily="50" charset="-128"/>
              </a:rPr>
              <a:t>認可</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5544000" y="2952000"/>
            <a:ext cx="720000" cy="864000"/>
          </a:xfrm>
          <a:prstGeom prst="homePlate">
            <a:avLst>
              <a:gd name="adj" fmla="val 35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２０１</a:t>
            </a:r>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6</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年１</a:t>
            </a:r>
            <a:r>
              <a:rPr lang="ja-JP" altLang="en-US" sz="700" dirty="0">
                <a:solidFill>
                  <a:schemeClr val="tx1"/>
                </a:solidFill>
                <a:latin typeface="BIZ UDPゴシック" panose="020B0400000000000000" pitchFamily="50" charset="-128"/>
                <a:ea typeface="BIZ UDPゴシック" panose="020B0400000000000000" pitchFamily="50" charset="-128"/>
              </a:rPr>
              <a:t>月</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、事業化の意思決定</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700" dirty="0" smtClean="0">
                <a:solidFill>
                  <a:schemeClr val="tx1"/>
                </a:solidFill>
                <a:latin typeface="BIZ UDPゴシック" panose="020B0400000000000000" pitchFamily="50" charset="-128"/>
                <a:ea typeface="BIZ UDPゴシック" panose="020B0400000000000000" pitchFamily="50" charset="-128"/>
              </a:rPr>
              <a:t>２０１</a:t>
            </a:r>
            <a:r>
              <a:rPr lang="en-US" altLang="ja-JP" sz="700" dirty="0" smtClean="0">
                <a:solidFill>
                  <a:schemeClr val="tx1"/>
                </a:solidFill>
                <a:latin typeface="BIZ UDPゴシック" panose="020B0400000000000000" pitchFamily="50" charset="-128"/>
                <a:ea typeface="BIZ UDPゴシック" panose="020B0400000000000000" pitchFamily="50" charset="-128"/>
              </a:rPr>
              <a:t>9</a:t>
            </a:r>
            <a:r>
              <a:rPr lang="ja-JP" altLang="en-US" sz="700" dirty="0" smtClean="0">
                <a:solidFill>
                  <a:schemeClr val="tx1"/>
                </a:solidFill>
                <a:latin typeface="BIZ UDPゴシック" panose="020B0400000000000000" pitchFamily="50" charset="-128"/>
                <a:ea typeface="BIZ UDPゴシック" panose="020B0400000000000000" pitchFamily="50" charset="-128"/>
              </a:rPr>
              <a:t>年</a:t>
            </a:r>
            <a:r>
              <a:rPr lang="en-US" altLang="ja-JP" sz="700" dirty="0" smtClean="0">
                <a:solidFill>
                  <a:schemeClr val="tx1"/>
                </a:solidFill>
                <a:latin typeface="BIZ UDPゴシック" panose="020B0400000000000000" pitchFamily="50" charset="-128"/>
                <a:ea typeface="BIZ UDPゴシック" panose="020B0400000000000000" pitchFamily="50" charset="-128"/>
              </a:rPr>
              <a:t>3</a:t>
            </a:r>
            <a:r>
              <a:rPr lang="ja-JP" altLang="en-US" sz="700" dirty="0" smtClean="0">
                <a:solidFill>
                  <a:schemeClr val="tx1"/>
                </a:solidFill>
                <a:latin typeface="BIZ UDPゴシック" panose="020B0400000000000000" pitchFamily="50" charset="-128"/>
                <a:ea typeface="BIZ UDPゴシック" panose="020B0400000000000000" pitchFamily="50" charset="-128"/>
              </a:rPr>
              <a:t>月、</a:t>
            </a:r>
            <a:r>
              <a:rPr lang="zh-TW" altLang="en-US" sz="700" dirty="0">
                <a:solidFill>
                  <a:schemeClr val="tx1"/>
                </a:solidFill>
                <a:latin typeface="BIZ UDPゴシック" panose="020B0400000000000000" pitchFamily="50" charset="-128"/>
                <a:ea typeface="BIZ UDPゴシック" panose="020B0400000000000000" pitchFamily="50" charset="-128"/>
              </a:rPr>
              <a:t>都市計画</a:t>
            </a:r>
            <a:r>
              <a:rPr lang="zh-TW" altLang="en-US" sz="700" dirty="0" smtClean="0">
                <a:solidFill>
                  <a:schemeClr val="tx1"/>
                </a:solidFill>
                <a:latin typeface="BIZ UDPゴシック" panose="020B0400000000000000" pitchFamily="50" charset="-128"/>
                <a:ea typeface="BIZ UDPゴシック" panose="020B0400000000000000" pitchFamily="50" charset="-128"/>
              </a:rPr>
              <a:t>決定</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7320649" y="2845731"/>
            <a:ext cx="815351" cy="1366269"/>
          </a:xfrm>
          <a:prstGeom prst="homePlate">
            <a:avLst>
              <a:gd name="adj" fmla="val 35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lang="en-US" altLang="ja-JP" sz="700" dirty="0">
                <a:solidFill>
                  <a:schemeClr val="tx1"/>
                </a:solidFill>
                <a:latin typeface="BIZ UDPゴシック" panose="020B0400000000000000" pitchFamily="50" charset="-128"/>
                <a:ea typeface="BIZ UDPゴシック" panose="020B0400000000000000" pitchFamily="50" charset="-128"/>
              </a:rPr>
              <a:t>2014</a:t>
            </a:r>
            <a:r>
              <a:rPr lang="ja-JP" altLang="en-US" sz="700" dirty="0">
                <a:solidFill>
                  <a:schemeClr val="tx1"/>
                </a:solidFill>
                <a:latin typeface="BIZ UDPゴシック" panose="020B0400000000000000" pitchFamily="50" charset="-128"/>
                <a:ea typeface="BIZ UDPゴシック" panose="020B0400000000000000" pitchFamily="50" charset="-128"/>
              </a:rPr>
              <a:t>年、府市統合本部において、府市共同の先行的広域事業として位置付け</a:t>
            </a:r>
            <a:endParaRPr lang="en-US" altLang="ja-JP" sz="700" dirty="0">
              <a:solidFill>
                <a:schemeClr val="tx1"/>
              </a:solidFill>
              <a:latin typeface="BIZ UDPゴシック" panose="020B0400000000000000" pitchFamily="50" charset="-128"/>
              <a:ea typeface="BIZ UDPゴシック" panose="020B0400000000000000" pitchFamily="50" charset="-128"/>
            </a:endParaRPr>
          </a:p>
          <a:p>
            <a:endParaRPr lang="en-US" altLang="ja-JP" sz="7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2016</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年</a:t>
            </a:r>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11</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月、都市計画決定</a:t>
            </a:r>
            <a:endParaRPr kumimoji="1" lang="en-US" altLang="ja-JP" sz="700"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7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2017</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年</a:t>
            </a:r>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4</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月、事業化</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81" name="テキスト ボックス 80"/>
          <p:cNvSpPr txBox="1"/>
          <p:nvPr/>
        </p:nvSpPr>
        <p:spPr>
          <a:xfrm>
            <a:off x="1944000" y="6012000"/>
            <a:ext cx="972000" cy="360000"/>
          </a:xfrm>
          <a:prstGeom prst="rect">
            <a:avLst/>
          </a:prstGeom>
          <a:noFill/>
        </p:spPr>
        <p:txBody>
          <a:bodyPr wrap="square" lIns="36000" tIns="36000" rIns="36000" bIns="36000" rtlCol="0" anchor="ctr" anchorCtr="0">
            <a:noAutofit/>
          </a:bodyPr>
          <a:lstStyle/>
          <a:p>
            <a:pPr marL="177800" indent="-177800"/>
            <a:r>
              <a:rPr lang="ja-JP" altLang="en-US" sz="900" dirty="0" smtClean="0">
                <a:latin typeface="BIZ UDPゴシック" panose="020B0400000000000000" pitchFamily="50" charset="-128"/>
                <a:ea typeface="BIZ UDPゴシック" panose="020B0400000000000000" pitchFamily="50" charset="-128"/>
              </a:rPr>
              <a:t>＊２０</a:t>
            </a:r>
            <a:r>
              <a:rPr lang="en-US" altLang="ja-JP" sz="900" dirty="0" smtClean="0">
                <a:latin typeface="BIZ UDPゴシック" panose="020B0400000000000000" pitchFamily="50" charset="-128"/>
                <a:ea typeface="BIZ UDPゴシック" panose="020B0400000000000000" pitchFamily="50" charset="-128"/>
              </a:rPr>
              <a:t>23</a:t>
            </a:r>
            <a:r>
              <a:rPr lang="ja-JP" altLang="en-US" sz="900" dirty="0" smtClean="0">
                <a:latin typeface="BIZ UDPゴシック" panose="020B0400000000000000" pitchFamily="50" charset="-128"/>
                <a:ea typeface="BIZ UDPゴシック" panose="020B0400000000000000" pitchFamily="50" charset="-128"/>
              </a:rPr>
              <a:t>年</a:t>
            </a:r>
            <a:r>
              <a:rPr lang="en-US" altLang="ja-JP" sz="900" dirty="0" smtClean="0">
                <a:latin typeface="BIZ UDPゴシック" panose="020B0400000000000000" pitchFamily="50" charset="-128"/>
                <a:ea typeface="BIZ UDPゴシック" panose="020B0400000000000000" pitchFamily="50" charset="-128"/>
              </a:rPr>
              <a:t>3</a:t>
            </a:r>
            <a:r>
              <a:rPr lang="ja-JP" altLang="en-US" sz="900" dirty="0" smtClean="0">
                <a:latin typeface="BIZ UDPゴシック" panose="020B0400000000000000" pitchFamily="50" charset="-128"/>
                <a:ea typeface="BIZ UDPゴシック" panose="020B0400000000000000" pitchFamily="50" charset="-128"/>
              </a:rPr>
              <a:t>月</a:t>
            </a:r>
            <a:endParaRPr lang="en-US" altLang="ja-JP" sz="900" dirty="0" smtClean="0">
              <a:latin typeface="BIZ UDPゴシック" panose="020B0400000000000000" pitchFamily="50" charset="-128"/>
              <a:ea typeface="BIZ UDPゴシック" panose="020B0400000000000000" pitchFamily="50" charset="-128"/>
            </a:endParaRPr>
          </a:p>
          <a:p>
            <a:pPr marL="177800" indent="-177800"/>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開業</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936000" y="5975984"/>
            <a:ext cx="1008000" cy="216000"/>
          </a:xfrm>
          <a:prstGeom prst="rect">
            <a:avLst/>
          </a:prstGeom>
          <a:noFill/>
        </p:spPr>
        <p:txBody>
          <a:bodyPr wrap="square" lIns="36000" tIns="36000" rIns="36000" bIns="36000" rtlCol="0" anchor="ctr" anchorCtr="1">
            <a:spAutoFit/>
          </a:bodyPr>
          <a:lstStyle/>
          <a:p>
            <a:pPr marL="177800" indent="-177800" algn="ctr"/>
            <a:r>
              <a:rPr lang="ja-JP" altLang="en-US" sz="1200" b="1" dirty="0">
                <a:latin typeface="BIZ UDPゴシック" panose="020B0400000000000000" pitchFamily="50" charset="-128"/>
                <a:ea typeface="BIZ UDPゴシック" panose="020B0400000000000000" pitchFamily="50" charset="-128"/>
              </a:rPr>
              <a:t>経営統合</a:t>
            </a:r>
            <a:endParaRPr lang="en-US" altLang="ja-JP" sz="1200" b="1" dirty="0" smtClean="0">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6840000" y="1116000"/>
            <a:ext cx="900000" cy="720000"/>
          </a:xfrm>
          <a:prstGeom prst="rect">
            <a:avLst/>
          </a:prstGeom>
          <a:noFill/>
        </p:spPr>
        <p:txBody>
          <a:bodyPr wrap="square" lIns="36000" tIns="36000" rIns="36000" bIns="36000" rtlCol="0">
            <a:noAutofit/>
          </a:bodyPr>
          <a:lstStyle/>
          <a:p>
            <a:r>
              <a:rPr kumimoji="1" lang="ja-JP" altLang="en-US" sz="1000" dirty="0" smtClean="0">
                <a:latin typeface="BIZ UDPゴシック" panose="020B0400000000000000" pitchFamily="50" charset="-128"/>
                <a:ea typeface="BIZ UDPゴシック" panose="020B0400000000000000" pitchFamily="50" charset="-128"/>
              </a:rPr>
              <a:t>中之島線延伸（東西軸の強化、京阪神の結節）</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69" name="楕円 68"/>
          <p:cNvSpPr/>
          <p:nvPr/>
        </p:nvSpPr>
        <p:spPr>
          <a:xfrm>
            <a:off x="7092000" y="2433970"/>
            <a:ext cx="383351" cy="378142"/>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2916000" y="5220000"/>
            <a:ext cx="972000" cy="360000"/>
          </a:xfrm>
          <a:prstGeom prst="rect">
            <a:avLst/>
          </a:prstGeom>
          <a:noFill/>
        </p:spPr>
        <p:txBody>
          <a:bodyPr wrap="square" lIns="36000" tIns="36000" rIns="36000" bIns="36000" rtlCol="0">
            <a:noAutofit/>
          </a:bodyPr>
          <a:lstStyle/>
          <a:p>
            <a:pPr marL="177800" indent="-177800"/>
            <a:r>
              <a:rPr lang="ja-JP" altLang="en-US" sz="900" dirty="0" smtClean="0">
                <a:latin typeface="BIZ UDPゴシック" panose="020B0400000000000000" pitchFamily="50" charset="-128"/>
                <a:ea typeface="BIZ UDPゴシック" panose="020B0400000000000000" pitchFamily="50" charset="-128"/>
              </a:rPr>
              <a:t>＊</a:t>
            </a:r>
            <a:r>
              <a:rPr lang="en-US" altLang="ja-JP" sz="900" dirty="0" smtClean="0">
                <a:latin typeface="BIZ UDPゴシック" panose="020B0400000000000000" pitchFamily="50" charset="-128"/>
                <a:ea typeface="BIZ UDPゴシック" panose="020B0400000000000000" pitchFamily="50" charset="-128"/>
              </a:rPr>
              <a:t>2030</a:t>
            </a:r>
            <a:r>
              <a:rPr lang="ja-JP" altLang="en-US" sz="900" dirty="0" smtClean="0">
                <a:latin typeface="BIZ UDPゴシック" panose="020B0400000000000000" pitchFamily="50" charset="-128"/>
                <a:ea typeface="BIZ UDPゴシック" panose="020B0400000000000000" pitchFamily="50" charset="-128"/>
              </a:rPr>
              <a:t>年度末</a:t>
            </a:r>
            <a:endParaRPr lang="en-US" altLang="ja-JP" sz="900" dirty="0" smtClean="0">
              <a:latin typeface="BIZ UDPゴシック" panose="020B0400000000000000" pitchFamily="50" charset="-128"/>
              <a:ea typeface="BIZ UDPゴシック" panose="020B0400000000000000" pitchFamily="50" charset="-128"/>
            </a:endParaRPr>
          </a:p>
          <a:p>
            <a:pPr marL="177800" indent="-177800"/>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開業目標</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80" name="テキスト ボックス 79"/>
          <p:cNvSpPr txBox="1"/>
          <p:nvPr/>
        </p:nvSpPr>
        <p:spPr>
          <a:xfrm>
            <a:off x="4860000" y="5220000"/>
            <a:ext cx="972000" cy="360000"/>
          </a:xfrm>
          <a:prstGeom prst="rect">
            <a:avLst/>
          </a:prstGeom>
          <a:noFill/>
        </p:spPr>
        <p:txBody>
          <a:bodyPr wrap="square" lIns="36000" tIns="36000" rIns="36000" bIns="36000" rtlCol="0">
            <a:noAutofit/>
          </a:bodyPr>
          <a:lstStyle/>
          <a:p>
            <a:pPr marL="177800" indent="-177800"/>
            <a:r>
              <a:rPr lang="ja-JP" altLang="en-US" sz="900" dirty="0" smtClean="0">
                <a:latin typeface="BIZ UDPゴシック" panose="020B0400000000000000" pitchFamily="50" charset="-128"/>
                <a:ea typeface="BIZ UDPゴシック" panose="020B0400000000000000" pitchFamily="50" charset="-128"/>
              </a:rPr>
              <a:t>＊</a:t>
            </a:r>
            <a:r>
              <a:rPr lang="en-US" altLang="ja-JP" sz="900" dirty="0" smtClean="0">
                <a:latin typeface="BIZ UDPゴシック" panose="020B0400000000000000" pitchFamily="50" charset="-128"/>
                <a:ea typeface="BIZ UDPゴシック" panose="020B0400000000000000" pitchFamily="50" charset="-128"/>
              </a:rPr>
              <a:t>2</a:t>
            </a:r>
            <a:r>
              <a:rPr lang="ja-JP" altLang="en-US" sz="900" dirty="0" smtClean="0">
                <a:latin typeface="BIZ UDPゴシック" panose="020B0400000000000000" pitchFamily="50" charset="-128"/>
                <a:ea typeface="BIZ UDPゴシック" panose="020B0400000000000000" pitchFamily="50" charset="-128"/>
              </a:rPr>
              <a:t>０２３年度末</a:t>
            </a:r>
            <a:endParaRPr lang="en-US" altLang="ja-JP" sz="900" dirty="0" smtClean="0">
              <a:latin typeface="BIZ UDPゴシック" panose="020B0400000000000000" pitchFamily="50" charset="-128"/>
              <a:ea typeface="BIZ UDPゴシック" panose="020B0400000000000000" pitchFamily="50" charset="-128"/>
            </a:endParaRPr>
          </a:p>
          <a:p>
            <a:pPr marL="177800" indent="-177800"/>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開業目標</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5832000" y="5220000"/>
            <a:ext cx="972000" cy="360000"/>
          </a:xfrm>
          <a:prstGeom prst="rect">
            <a:avLst/>
          </a:prstGeom>
          <a:noFill/>
        </p:spPr>
        <p:txBody>
          <a:bodyPr wrap="square" lIns="36000" tIns="36000" rIns="36000" bIns="36000" rtlCol="0">
            <a:noAutofit/>
          </a:bodyPr>
          <a:lstStyle/>
          <a:p>
            <a:pPr marL="177800" indent="-177800"/>
            <a:r>
              <a:rPr lang="ja-JP" altLang="en-US" sz="900" dirty="0" smtClean="0">
                <a:latin typeface="BIZ UDPゴシック" panose="020B0400000000000000" pitchFamily="50" charset="-128"/>
                <a:ea typeface="BIZ UDPゴシック" panose="020B0400000000000000" pitchFamily="50" charset="-128"/>
              </a:rPr>
              <a:t>＊</a:t>
            </a:r>
            <a:r>
              <a:rPr lang="en-US" altLang="ja-JP" sz="900" dirty="0" smtClean="0">
                <a:latin typeface="BIZ UDPゴシック" panose="020B0400000000000000" pitchFamily="50" charset="-128"/>
                <a:ea typeface="BIZ UDPゴシック" panose="020B0400000000000000" pitchFamily="50" charset="-128"/>
              </a:rPr>
              <a:t>2</a:t>
            </a:r>
            <a:r>
              <a:rPr lang="ja-JP" altLang="en-US" sz="900" dirty="0" smtClean="0">
                <a:latin typeface="BIZ UDPゴシック" panose="020B0400000000000000" pitchFamily="50" charset="-128"/>
                <a:ea typeface="BIZ UDPゴシック" panose="020B0400000000000000" pitchFamily="50" charset="-128"/>
              </a:rPr>
              <a:t>０２９年</a:t>
            </a:r>
            <a:endParaRPr lang="en-US" altLang="ja-JP" sz="900" dirty="0" smtClean="0">
              <a:latin typeface="BIZ UDPゴシック" panose="020B0400000000000000" pitchFamily="50" charset="-128"/>
              <a:ea typeface="BIZ UDPゴシック" panose="020B0400000000000000" pitchFamily="50" charset="-128"/>
            </a:endParaRPr>
          </a:p>
          <a:p>
            <a:pPr marL="177800" indent="-177800"/>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開業目標</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61" name="ホームベース 60"/>
          <p:cNvSpPr/>
          <p:nvPr/>
        </p:nvSpPr>
        <p:spPr>
          <a:xfrm>
            <a:off x="6552000" y="2736000"/>
            <a:ext cx="720000" cy="540000"/>
          </a:xfrm>
          <a:prstGeom prst="homePlate">
            <a:avLst>
              <a:gd name="adj" fmla="val 35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en-US" altLang="ja-JP" sz="700" dirty="0" smtClean="0">
                <a:solidFill>
                  <a:schemeClr val="tx1"/>
                </a:solidFill>
                <a:latin typeface="BIZ UDPゴシック" panose="020B0400000000000000" pitchFamily="50" charset="-128"/>
                <a:ea typeface="BIZ UDPゴシック" panose="020B0400000000000000" pitchFamily="50" charset="-128"/>
              </a:rPr>
              <a:t>2018</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年以降、事業実施の可否を検討中</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62"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19</a:t>
            </a:fld>
            <a:endParaRPr lang="ja-JP" altLang="en-US" dirty="0"/>
          </a:p>
        </p:txBody>
      </p:sp>
      <p:sp>
        <p:nvSpPr>
          <p:cNvPr id="63" name="テキスト ボックス 62"/>
          <p:cNvSpPr txBox="1"/>
          <p:nvPr/>
        </p:nvSpPr>
        <p:spPr>
          <a:xfrm>
            <a:off x="3960000" y="1944000"/>
            <a:ext cx="864000" cy="360000"/>
          </a:xfrm>
          <a:prstGeom prst="rect">
            <a:avLst/>
          </a:prstGeom>
          <a:noFill/>
        </p:spPr>
        <p:txBody>
          <a:bodyPr wrap="square" lIns="36000" tIns="36000" rIns="36000" bIns="36000" rtlCol="0">
            <a:noAutofit/>
          </a:bodyPr>
          <a:lstStyle/>
          <a:p>
            <a:r>
              <a:rPr kumimoji="1" lang="ja-JP" altLang="en-US" sz="900" dirty="0" smtClean="0">
                <a:latin typeface="BIZ UDPゴシック" panose="020B0400000000000000" pitchFamily="50" charset="-128"/>
                <a:ea typeface="BIZ UDPゴシック" panose="020B0400000000000000" pitchFamily="50" charset="-128"/>
              </a:rPr>
              <a:t>事業費</a:t>
            </a:r>
            <a:r>
              <a:rPr lang="en-US" altLang="ja-JP" sz="900" u="sng" baseline="30000" dirty="0">
                <a:latin typeface="BIZ UDPゴシック" panose="020B0400000000000000" pitchFamily="50" charset="-128"/>
                <a:ea typeface="BIZ UDPゴシック" panose="020B0400000000000000" pitchFamily="50" charset="-128"/>
              </a:rPr>
              <a:t>※</a:t>
            </a:r>
            <a:endParaRPr kumimoji="1" lang="en-US" altLang="ja-JP" sz="900" dirty="0" smtClean="0">
              <a:latin typeface="BIZ UDPゴシック" panose="020B0400000000000000" pitchFamily="50" charset="-128"/>
              <a:ea typeface="BIZ UDPゴシック" panose="020B0400000000000000" pitchFamily="50" charset="-128"/>
            </a:endParaRPr>
          </a:p>
          <a:p>
            <a:r>
              <a:rPr kumimoji="1" lang="ja-JP" altLang="en-US" sz="900" dirty="0" smtClean="0">
                <a:latin typeface="BIZ UDPゴシック" panose="020B0400000000000000" pitchFamily="50" charset="-128"/>
                <a:ea typeface="BIZ UDPゴシック" panose="020B0400000000000000" pitchFamily="50" charset="-128"/>
              </a:rPr>
              <a:t>約</a:t>
            </a:r>
            <a:r>
              <a:rPr kumimoji="1" lang="en-US" altLang="ja-JP" sz="900" dirty="0" smtClean="0">
                <a:latin typeface="BIZ UDPゴシック" panose="020B0400000000000000" pitchFamily="50" charset="-128"/>
                <a:ea typeface="BIZ UDPゴシック" panose="020B0400000000000000" pitchFamily="50" charset="-128"/>
              </a:rPr>
              <a:t>1,310</a:t>
            </a:r>
            <a:r>
              <a:rPr kumimoji="1" lang="ja-JP" altLang="en-US" sz="900" dirty="0" smtClean="0">
                <a:latin typeface="BIZ UDPゴシック" panose="020B0400000000000000" pitchFamily="50" charset="-128"/>
                <a:ea typeface="BIZ UDPゴシック" panose="020B0400000000000000" pitchFamily="50" charset="-128"/>
              </a:rPr>
              <a:t>億円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 name="大かっこ 3"/>
          <p:cNvSpPr/>
          <p:nvPr/>
        </p:nvSpPr>
        <p:spPr>
          <a:xfrm>
            <a:off x="3924000" y="1944000"/>
            <a:ext cx="828000" cy="360000"/>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大かっこ 72"/>
          <p:cNvSpPr/>
          <p:nvPr/>
        </p:nvSpPr>
        <p:spPr>
          <a:xfrm>
            <a:off x="4968000" y="1764000"/>
            <a:ext cx="756000" cy="360000"/>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テキスト ボックス 84"/>
          <p:cNvSpPr txBox="1"/>
          <p:nvPr/>
        </p:nvSpPr>
        <p:spPr>
          <a:xfrm>
            <a:off x="5904000" y="1764000"/>
            <a:ext cx="792000" cy="360000"/>
          </a:xfrm>
          <a:prstGeom prst="rect">
            <a:avLst/>
          </a:prstGeom>
          <a:noFill/>
        </p:spPr>
        <p:txBody>
          <a:bodyPr wrap="square" lIns="36000" tIns="36000" rIns="36000" bIns="36000" rtlCol="0">
            <a:noAutofit/>
          </a:bodyPr>
          <a:lstStyle/>
          <a:p>
            <a:r>
              <a:rPr kumimoji="1" lang="ja-JP" altLang="en-US" sz="900" dirty="0" smtClean="0">
                <a:latin typeface="BIZ UDPゴシック" panose="020B0400000000000000" pitchFamily="50" charset="-128"/>
                <a:ea typeface="BIZ UDPゴシック" panose="020B0400000000000000" pitchFamily="50" charset="-128"/>
              </a:rPr>
              <a:t>事業費</a:t>
            </a:r>
            <a:endParaRPr kumimoji="1" lang="en-US" altLang="ja-JP" sz="900" dirty="0" smtClean="0">
              <a:latin typeface="BIZ UDPゴシック" panose="020B0400000000000000" pitchFamily="50" charset="-128"/>
              <a:ea typeface="BIZ UDPゴシック" panose="020B0400000000000000" pitchFamily="50" charset="-128"/>
            </a:endParaRPr>
          </a:p>
          <a:p>
            <a:r>
              <a:rPr kumimoji="1" lang="ja-JP" altLang="en-US" sz="900" dirty="0" smtClean="0">
                <a:latin typeface="BIZ UDPゴシック" panose="020B0400000000000000" pitchFamily="50" charset="-128"/>
                <a:ea typeface="BIZ UDPゴシック" panose="020B0400000000000000" pitchFamily="50" charset="-128"/>
              </a:rPr>
              <a:t>約</a:t>
            </a:r>
            <a:r>
              <a:rPr kumimoji="1" lang="en-US" altLang="ja-JP" sz="900" dirty="0" smtClean="0">
                <a:latin typeface="BIZ UDPゴシック" panose="020B0400000000000000" pitchFamily="50" charset="-128"/>
                <a:ea typeface="BIZ UDPゴシック" panose="020B0400000000000000" pitchFamily="50" charset="-128"/>
              </a:rPr>
              <a:t>1,050</a:t>
            </a:r>
            <a:r>
              <a:rPr kumimoji="1" lang="ja-JP" altLang="en-US" sz="900" dirty="0" smtClean="0">
                <a:latin typeface="BIZ UDPゴシック" panose="020B0400000000000000" pitchFamily="50" charset="-128"/>
                <a:ea typeface="BIZ UDPゴシック" panose="020B0400000000000000" pitchFamily="50" charset="-128"/>
              </a:rPr>
              <a:t>億円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86" name="大かっこ 85"/>
          <p:cNvSpPr/>
          <p:nvPr/>
        </p:nvSpPr>
        <p:spPr>
          <a:xfrm>
            <a:off x="5868000" y="1764000"/>
            <a:ext cx="864000" cy="360000"/>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テキスト ボックス 69"/>
          <p:cNvSpPr txBox="1"/>
          <p:nvPr/>
        </p:nvSpPr>
        <p:spPr>
          <a:xfrm>
            <a:off x="4907820" y="2201396"/>
            <a:ext cx="3960000" cy="199683"/>
          </a:xfrm>
          <a:prstGeom prst="rect">
            <a:avLst/>
          </a:prstGeom>
          <a:noFill/>
        </p:spPr>
        <p:txBody>
          <a:bodyPr wrap="square" lIns="36000" tIns="36000" rIns="36000" bIns="36000" rtlCol="0">
            <a:noAutofit/>
          </a:bodyPr>
          <a:lstStyle/>
          <a:p>
            <a:r>
              <a:rPr kumimoji="1" lang="en-US" altLang="ja-JP" sz="800" u="sng" dirty="0" smtClean="0">
                <a:latin typeface="BIZ UDPゴシック" panose="020B0400000000000000" pitchFamily="50" charset="-128"/>
                <a:ea typeface="BIZ UDPゴシック" panose="020B0400000000000000" pitchFamily="50" charset="-128"/>
              </a:rPr>
              <a:t>※</a:t>
            </a:r>
            <a:r>
              <a:rPr kumimoji="1" lang="ja-JP" altLang="en-US" sz="800" u="sng" dirty="0" smtClean="0">
                <a:latin typeface="BIZ UDPゴシック" panose="020B0400000000000000" pitchFamily="50" charset="-128"/>
                <a:ea typeface="BIZ UDPゴシック" panose="020B0400000000000000" pitchFamily="50" charset="-128"/>
              </a:rPr>
              <a:t>　出典：</a:t>
            </a:r>
            <a:r>
              <a:rPr kumimoji="1" lang="en-US" altLang="ja-JP" sz="800" u="sng" dirty="0" smtClean="0">
                <a:latin typeface="BIZ UDPゴシック" panose="020B0400000000000000" pitchFamily="50" charset="-128"/>
                <a:ea typeface="BIZ UDPゴシック" panose="020B0400000000000000" pitchFamily="50" charset="-128"/>
              </a:rPr>
              <a:t>H29</a:t>
            </a:r>
            <a:r>
              <a:rPr kumimoji="1" lang="ja-JP" altLang="en-US" sz="800" u="sng" dirty="0" smtClean="0">
                <a:latin typeface="BIZ UDPゴシック" panose="020B0400000000000000" pitchFamily="50" charset="-128"/>
                <a:ea typeface="BIZ UDPゴシック" panose="020B0400000000000000" pitchFamily="50" charset="-128"/>
              </a:rPr>
              <a:t>近畿圏における空港アクセス鉄道ネットワークに関する調査（国土交通省）</a:t>
            </a:r>
            <a:endParaRPr kumimoji="1" lang="ja-JP" altLang="en-US" sz="800"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888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95733" y="756000"/>
            <a:ext cx="6757199" cy="6155531"/>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はじめに　</a:t>
            </a:r>
            <a:endParaRPr lang="en-US" altLang="ja-JP"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改革</a:t>
            </a:r>
            <a:r>
              <a:rPr lang="ja-JP" altLang="en-US" sz="1400" dirty="0">
                <a:latin typeface="BIZ UDPゴシック" panose="020B0400000000000000" pitchFamily="50" charset="-128"/>
                <a:ea typeface="BIZ UDPゴシック" panose="020B0400000000000000" pitchFamily="50" charset="-128"/>
              </a:rPr>
              <a:t>評価</a:t>
            </a:r>
            <a:r>
              <a:rPr lang="ja-JP" altLang="en-US" sz="1400" dirty="0" smtClean="0">
                <a:latin typeface="BIZ UDPゴシック" panose="020B0400000000000000" pitchFamily="50" charset="-128"/>
                <a:ea typeface="BIZ UDPゴシック" panose="020B0400000000000000" pitchFamily="50" charset="-128"/>
              </a:rPr>
              <a:t>プロジェクトとは</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今回の評価の概要</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endParaRPr lang="en-US" altLang="ja-JP" sz="1400"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第</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章　</a:t>
            </a:r>
            <a:r>
              <a:rPr lang="en-US" altLang="ja-JP" b="1" dirty="0" smtClean="0">
                <a:latin typeface="BIZ UDPゴシック" panose="020B0400000000000000" pitchFamily="50" charset="-128"/>
                <a:ea typeface="BIZ UDPゴシック" panose="020B0400000000000000" pitchFamily="50" charset="-128"/>
              </a:rPr>
              <a:t>15</a:t>
            </a:r>
            <a:r>
              <a:rPr lang="ja-JP" altLang="en-US" b="1" dirty="0" smtClean="0">
                <a:latin typeface="BIZ UDPゴシック" panose="020B0400000000000000" pitchFamily="50" charset="-128"/>
                <a:ea typeface="BIZ UDPゴシック" panose="020B0400000000000000" pitchFamily="50" charset="-128"/>
              </a:rPr>
              <a:t>年間</a:t>
            </a:r>
            <a:r>
              <a:rPr lang="ja-JP" altLang="en-US" b="1" dirty="0">
                <a:latin typeface="BIZ UDPゴシック" panose="020B0400000000000000" pitchFamily="50" charset="-128"/>
                <a:ea typeface="BIZ UDPゴシック" panose="020B0400000000000000" pitchFamily="50" charset="-128"/>
              </a:rPr>
              <a:t>の改革のふり</a:t>
            </a:r>
            <a:r>
              <a:rPr lang="ja-JP" altLang="en-US" b="1" dirty="0" smtClean="0">
                <a:latin typeface="BIZ UDPゴシック" panose="020B0400000000000000" pitchFamily="50" charset="-128"/>
                <a:ea typeface="BIZ UDPゴシック" panose="020B0400000000000000" pitchFamily="50" charset="-128"/>
              </a:rPr>
              <a:t>返り</a:t>
            </a:r>
            <a:endParaRPr lang="en-US" altLang="ja-JP" b="1" dirty="0" smtClean="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１</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大阪</a:t>
            </a:r>
            <a:r>
              <a:rPr lang="ja-JP" altLang="en-US" sz="1400" dirty="0">
                <a:latin typeface="BIZ UDPゴシック" panose="020B0400000000000000" pitchFamily="50" charset="-128"/>
                <a:ea typeface="BIZ UDPゴシック" panose="020B0400000000000000" pitchFamily="50" charset="-128"/>
              </a:rPr>
              <a:t>問題への府市の取り組み方</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2. </a:t>
            </a:r>
            <a:r>
              <a:rPr lang="ja-JP" altLang="en-US" sz="1400" dirty="0" smtClean="0">
                <a:latin typeface="BIZ UDPゴシック" panose="020B0400000000000000" pitchFamily="50" charset="-128"/>
                <a:ea typeface="BIZ UDPゴシック" panose="020B0400000000000000" pitchFamily="50" charset="-128"/>
              </a:rPr>
              <a:t>府</a:t>
            </a:r>
            <a:r>
              <a:rPr lang="ja-JP" altLang="en-US" sz="1400" dirty="0">
                <a:latin typeface="BIZ UDPゴシック" panose="020B0400000000000000" pitchFamily="50" charset="-128"/>
                <a:ea typeface="BIZ UDPゴシック" panose="020B0400000000000000" pitchFamily="50" charset="-128"/>
              </a:rPr>
              <a:t>市の改革の</a:t>
            </a:r>
            <a:r>
              <a:rPr lang="ja-JP" altLang="en-US" sz="1400" dirty="0" smtClean="0">
                <a:latin typeface="BIZ UDPゴシック" panose="020B0400000000000000" pitchFamily="50" charset="-128"/>
                <a:ea typeface="BIZ UDPゴシック" panose="020B0400000000000000" pitchFamily="50" charset="-128"/>
              </a:rPr>
              <a:t>取組</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⑴</a:t>
            </a:r>
            <a:r>
              <a:rPr lang="ja-JP" altLang="en-US" sz="1400" dirty="0">
                <a:latin typeface="BIZ UDPゴシック" panose="020B0400000000000000" pitchFamily="50" charset="-128"/>
                <a:ea typeface="BIZ UDPゴシック" panose="020B0400000000000000" pitchFamily="50" charset="-128"/>
              </a:rPr>
              <a:t>　行政（内部）の経営改革（財政再建、職員数削減など）</a:t>
            </a:r>
          </a:p>
          <a:p>
            <a:r>
              <a:rPr lang="ja-JP" altLang="en-US" sz="1400" dirty="0" smtClean="0">
                <a:latin typeface="BIZ UDPゴシック" panose="020B0400000000000000" pitchFamily="50" charset="-128"/>
                <a:ea typeface="BIZ UDPゴシック" panose="020B0400000000000000" pitchFamily="50" charset="-128"/>
              </a:rPr>
              <a:t>　　　　⑵　遅れて</a:t>
            </a:r>
            <a:r>
              <a:rPr lang="ja-JP" altLang="en-US" sz="1400" dirty="0">
                <a:latin typeface="BIZ UDPゴシック" panose="020B0400000000000000" pitchFamily="50" charset="-128"/>
                <a:ea typeface="BIZ UDPゴシック" panose="020B0400000000000000" pitchFamily="50" charset="-128"/>
              </a:rPr>
              <a:t>いたインフラの</a:t>
            </a:r>
            <a:r>
              <a:rPr lang="ja-JP" altLang="en-US" sz="1400" dirty="0" smtClean="0">
                <a:latin typeface="BIZ UDPゴシック" panose="020B0400000000000000" pitchFamily="50" charset="-128"/>
                <a:ea typeface="BIZ UDPゴシック" panose="020B0400000000000000" pitchFamily="50" charset="-128"/>
              </a:rPr>
              <a:t>整備</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⑶</a:t>
            </a:r>
            <a:r>
              <a:rPr lang="ja-JP" altLang="en-US" sz="1400" dirty="0">
                <a:latin typeface="BIZ UDPゴシック" panose="020B0400000000000000" pitchFamily="50" charset="-128"/>
                <a:ea typeface="BIZ UDPゴシック" panose="020B0400000000000000" pitchFamily="50" charset="-128"/>
              </a:rPr>
              <a:t>　教育・子育てなど現役世代へ</a:t>
            </a:r>
            <a:r>
              <a:rPr lang="ja-JP" altLang="en-US" sz="1400" dirty="0" smtClean="0">
                <a:latin typeface="BIZ UDPゴシック" panose="020B0400000000000000" pitchFamily="50" charset="-128"/>
                <a:ea typeface="BIZ UDPゴシック" panose="020B0400000000000000" pitchFamily="50" charset="-128"/>
              </a:rPr>
              <a:t>の重点投資</a:t>
            </a:r>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３</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指標</a:t>
            </a:r>
            <a:r>
              <a:rPr lang="ja-JP" altLang="en-US" sz="1400" dirty="0">
                <a:latin typeface="BIZ UDPゴシック" panose="020B0400000000000000" pitchFamily="50" charset="-128"/>
                <a:ea typeface="BIZ UDPゴシック" panose="020B0400000000000000" pitchFamily="50" charset="-128"/>
              </a:rPr>
              <a:t>でみる大阪の変化</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　　　　⑴</a:t>
            </a:r>
            <a:r>
              <a:rPr lang="ja-JP" altLang="en-US" sz="1400" dirty="0">
                <a:latin typeface="BIZ UDPゴシック" panose="020B0400000000000000" pitchFamily="50" charset="-128"/>
                <a:ea typeface="BIZ UDPゴシック" panose="020B0400000000000000" pitchFamily="50" charset="-128"/>
              </a:rPr>
              <a:t>　企業／経済（新型コロナウイルス拡大前まで</a:t>
            </a:r>
            <a:r>
              <a:rPr lang="ja-JP" altLang="en-US" sz="1400" dirty="0" smtClean="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⑵　</a:t>
            </a:r>
            <a:r>
              <a:rPr lang="ja-JP" altLang="en-US" sz="1400" dirty="0">
                <a:latin typeface="BIZ UDPゴシック" panose="020B0400000000000000" pitchFamily="50" charset="-128"/>
                <a:ea typeface="BIZ UDPゴシック" panose="020B0400000000000000" pitchFamily="50" charset="-128"/>
              </a:rPr>
              <a:t>府民／</a:t>
            </a:r>
            <a:r>
              <a:rPr lang="ja-JP" altLang="en-US" sz="1400" dirty="0" smtClean="0">
                <a:latin typeface="BIZ UDPゴシック" panose="020B0400000000000000" pitchFamily="50" charset="-128"/>
                <a:ea typeface="BIZ UDPゴシック" panose="020B0400000000000000" pitchFamily="50" charset="-128"/>
              </a:rPr>
              <a:t>暮らし</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⑶　企業／経済（</a:t>
            </a:r>
            <a:r>
              <a:rPr lang="ja-JP" altLang="en-US" sz="1400" dirty="0">
                <a:latin typeface="BIZ UDPゴシック" panose="020B0400000000000000" pitchFamily="50" charset="-128"/>
                <a:ea typeface="BIZ UDPゴシック" panose="020B0400000000000000" pitchFamily="50" charset="-128"/>
              </a:rPr>
              <a:t>新型コロナウイルス拡大後）</a:t>
            </a:r>
          </a:p>
          <a:p>
            <a:endParaRPr lang="ja-JP" altLang="en-US" sz="1400" dirty="0">
              <a:latin typeface="BIZ UDPゴシック" panose="020B0400000000000000" pitchFamily="50" charset="-128"/>
              <a:ea typeface="BIZ UDPゴシック" panose="020B0400000000000000" pitchFamily="50" charset="-128"/>
            </a:endParaRPr>
          </a:p>
          <a:p>
            <a:r>
              <a:rPr lang="ja-JP" altLang="en-US" b="1" dirty="0" smtClean="0">
                <a:latin typeface="BIZ UDPゴシック" panose="020B0400000000000000" pitchFamily="50" charset="-128"/>
                <a:ea typeface="BIZ UDPゴシック" panose="020B0400000000000000" pitchFamily="50" charset="-128"/>
              </a:rPr>
              <a:t>第</a:t>
            </a:r>
            <a:r>
              <a:rPr lang="en-US" altLang="ja-JP" b="1" dirty="0" smtClean="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章　府市改革の取組</a:t>
            </a:r>
            <a:endParaRPr lang="en-US" altLang="ja-JP"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１</a:t>
            </a: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 改革</a:t>
            </a:r>
            <a:r>
              <a:rPr lang="ja-JP" altLang="en-US" sz="1400" dirty="0">
                <a:latin typeface="BIZ UDPゴシック" panose="020B0400000000000000" pitchFamily="50" charset="-128"/>
                <a:ea typeface="BIZ UDPゴシック" panose="020B0400000000000000" pitchFamily="50" charset="-128"/>
              </a:rPr>
              <a:t>の特徴と深化</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２</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改革</a:t>
            </a:r>
            <a:r>
              <a:rPr lang="ja-JP" altLang="en-US" sz="1400" dirty="0">
                <a:latin typeface="BIZ UDPゴシック" panose="020B0400000000000000" pitchFamily="50" charset="-128"/>
                <a:ea typeface="BIZ UDPゴシック" panose="020B0400000000000000" pitchFamily="50" charset="-128"/>
              </a:rPr>
              <a:t>の対象の拡大 （４つの“</a:t>
            </a:r>
            <a:r>
              <a:rPr lang="en-US" altLang="ja-JP" sz="1400" dirty="0">
                <a:latin typeface="BIZ UDPゴシック" panose="020B0400000000000000" pitchFamily="50" charset="-128"/>
                <a:ea typeface="BIZ UDPゴシック" panose="020B0400000000000000" pitchFamily="50" charset="-128"/>
              </a:rPr>
              <a:t>WHAT”</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３</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改革</a:t>
            </a:r>
            <a:r>
              <a:rPr lang="ja-JP" altLang="en-US" sz="1400" dirty="0">
                <a:latin typeface="BIZ UDPゴシック" panose="020B0400000000000000" pitchFamily="50" charset="-128"/>
                <a:ea typeface="BIZ UDPゴシック" panose="020B0400000000000000" pitchFamily="50" charset="-128"/>
              </a:rPr>
              <a:t>の手法の刷新 （４つの“</a:t>
            </a:r>
            <a:r>
              <a:rPr lang="en-US" altLang="ja-JP" sz="1400" dirty="0">
                <a:latin typeface="BIZ UDPゴシック" panose="020B0400000000000000" pitchFamily="50" charset="-128"/>
                <a:ea typeface="BIZ UDPゴシック" panose="020B0400000000000000" pitchFamily="50" charset="-128"/>
              </a:rPr>
              <a:t>HOW”</a:t>
            </a:r>
            <a:r>
              <a:rPr lang="ja-JP" altLang="en-US"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　　　（参考</a:t>
            </a:r>
            <a:r>
              <a:rPr lang="ja-JP" altLang="en-US" sz="1400" dirty="0" smtClean="0">
                <a:latin typeface="BIZ UDPゴシック" panose="020B0400000000000000" pitchFamily="50" charset="-128"/>
                <a:ea typeface="BIZ UDPゴシック" panose="020B0400000000000000" pitchFamily="50" charset="-128"/>
              </a:rPr>
              <a:t>） 府</a:t>
            </a:r>
            <a:r>
              <a:rPr lang="ja-JP" altLang="en-US" sz="1400" dirty="0">
                <a:latin typeface="BIZ UDPゴシック" panose="020B0400000000000000" pitchFamily="50" charset="-128"/>
                <a:ea typeface="BIZ UDPゴシック" panose="020B0400000000000000" pitchFamily="50" charset="-128"/>
              </a:rPr>
              <a:t>市改革の対象と手法</a:t>
            </a:r>
          </a:p>
          <a:p>
            <a:r>
              <a:rPr lang="ja-JP" altLang="en-US" sz="1200" dirty="0">
                <a:latin typeface="BIZ UDPゴシック" panose="020B0400000000000000" pitchFamily="50" charset="-128"/>
                <a:ea typeface="BIZ UDPゴシック" panose="020B0400000000000000" pitchFamily="50" charset="-128"/>
              </a:rPr>
              <a:t>　　</a:t>
            </a:r>
            <a:endParaRPr lang="en-US" altLang="ja-JP" sz="10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endParaRPr kumimoji="1" lang="en-US" altLang="ja-JP" b="1" dirty="0" smtClean="0">
              <a:latin typeface="BIZ UDPゴシック" panose="020B0400000000000000" pitchFamily="50" charset="-128"/>
              <a:ea typeface="BIZ UDPゴシック" panose="020B0400000000000000" pitchFamily="50" charset="-128"/>
            </a:endParaRPr>
          </a:p>
          <a:p>
            <a:r>
              <a:rPr kumimoji="1" lang="ja-JP" altLang="en-US" b="1" dirty="0" smtClean="0">
                <a:latin typeface="BIZ UDPゴシック" panose="020B0400000000000000" pitchFamily="50" charset="-128"/>
                <a:ea typeface="BIZ UDPゴシック" panose="020B0400000000000000" pitchFamily="50" charset="-128"/>
              </a:rPr>
              <a:t>今後について</a:t>
            </a:r>
            <a:endParaRPr kumimoji="1" lang="en-US" altLang="ja-JP" b="1" dirty="0" smtClean="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684000" y="756000"/>
            <a:ext cx="1107996" cy="369332"/>
          </a:xfrm>
          <a:prstGeom prst="rect">
            <a:avLst/>
          </a:prstGeom>
          <a:noFill/>
        </p:spPr>
        <p:txBody>
          <a:bodyPr wrap="none" rtlCol="0">
            <a:spAutoFit/>
          </a:bodyPr>
          <a:lstStyle/>
          <a:p>
            <a:r>
              <a:rPr lang="ja-JP" altLang="en-US" b="1" dirty="0">
                <a:latin typeface="BIZ UDゴシック" panose="020B0400000000000000" pitchFamily="49" charset="-128"/>
                <a:ea typeface="BIZ UDゴシック" panose="020B0400000000000000" pitchFamily="49" charset="-128"/>
              </a:rPr>
              <a:t>目　　次</a:t>
            </a:r>
            <a:endParaRPr kumimoji="1" lang="ja-JP" altLang="en-US" b="1" dirty="0">
              <a:latin typeface="BIZ UDゴシック" panose="020B0400000000000000" pitchFamily="49" charset="-128"/>
              <a:ea typeface="BIZ UDゴシック" panose="020B0400000000000000" pitchFamily="49" charset="-128"/>
            </a:endParaRPr>
          </a:p>
        </p:txBody>
      </p:sp>
      <p:cxnSp>
        <p:nvCxnSpPr>
          <p:cNvPr id="6" name="直線コネクタ 5"/>
          <p:cNvCxnSpPr/>
          <p:nvPr/>
        </p:nvCxnSpPr>
        <p:spPr>
          <a:xfrm>
            <a:off x="405980" y="540000"/>
            <a:ext cx="14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2187866" y="540000"/>
            <a:ext cx="6516000" cy="2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9145486A-E166-DF80-A8B3-24D1058B6152}"/>
              </a:ext>
            </a:extLst>
          </p:cNvPr>
          <p:cNvGrpSpPr/>
          <p:nvPr/>
        </p:nvGrpSpPr>
        <p:grpSpPr>
          <a:xfrm>
            <a:off x="2844000" y="5256000"/>
            <a:ext cx="5871520" cy="925744"/>
            <a:chOff x="2732101" y="4449776"/>
            <a:chExt cx="5871520" cy="954642"/>
          </a:xfrm>
        </p:grpSpPr>
        <p:sp>
          <p:nvSpPr>
            <p:cNvPr id="3" name="正方形/長方形 2"/>
            <p:cNvSpPr/>
            <p:nvPr/>
          </p:nvSpPr>
          <p:spPr>
            <a:xfrm>
              <a:off x="5645261" y="4449776"/>
              <a:ext cx="2958360" cy="830997"/>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HOW</a:t>
              </a:r>
              <a:r>
                <a:rPr lang="ja-JP" altLang="en-US" sz="1200" dirty="0">
                  <a:latin typeface="BIZ UDPゴシック" panose="020B0400000000000000" pitchFamily="50" charset="-128"/>
                  <a:ea typeface="BIZ UDPゴシック" panose="020B0400000000000000" pitchFamily="50" charset="-128"/>
                </a:rPr>
                <a:t>１　府市連携の更なる強化</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HOW</a:t>
              </a:r>
              <a:r>
                <a:rPr lang="ja-JP" altLang="en-US" sz="1200" dirty="0">
                  <a:latin typeface="BIZ UDPゴシック" panose="020B0400000000000000" pitchFamily="50" charset="-128"/>
                  <a:ea typeface="BIZ UDPゴシック" panose="020B0400000000000000" pitchFamily="50" charset="-128"/>
                </a:rPr>
                <a:t>２　民間との協業多様化</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HOW</a:t>
              </a:r>
              <a:r>
                <a:rPr lang="ja-JP" altLang="en-US" sz="1200" dirty="0">
                  <a:latin typeface="BIZ UDPゴシック" panose="020B0400000000000000" pitchFamily="50" charset="-128"/>
                  <a:ea typeface="BIZ UDPゴシック" panose="020B0400000000000000" pitchFamily="50" charset="-128"/>
                </a:rPr>
                <a:t>３　国との協調連携</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HOW</a:t>
              </a:r>
              <a:r>
                <a:rPr lang="ja-JP" altLang="en-US" sz="1200" dirty="0">
                  <a:latin typeface="BIZ UDPゴシック" panose="020B0400000000000000" pitchFamily="50" charset="-128"/>
                  <a:ea typeface="BIZ UDPゴシック" panose="020B0400000000000000" pitchFamily="50" charset="-128"/>
                </a:rPr>
                <a:t>４　市区町村との連携強化</a:t>
              </a:r>
              <a:endParaRPr lang="en-US" altLang="ja-JP" sz="1200"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2816907" y="4476069"/>
              <a:ext cx="3304996" cy="856937"/>
            </a:xfrm>
            <a:prstGeom prst="rect">
              <a:avLst/>
            </a:prstGeom>
          </p:spPr>
          <p:txBody>
            <a:bodyPr wrap="square">
              <a:spAutoFit/>
            </a:bodyPr>
            <a:lstStyle/>
            <a:p>
              <a:r>
                <a:rPr lang="en-US" altLang="ja-JP" sz="1200" dirty="0" smtClean="0">
                  <a:latin typeface="BIZ UDPゴシック" panose="020B0400000000000000" pitchFamily="50" charset="-128"/>
                  <a:ea typeface="BIZ UDPゴシック" panose="020B0400000000000000" pitchFamily="50" charset="-128"/>
                </a:rPr>
                <a:t>WHAT</a:t>
              </a:r>
              <a:r>
                <a:rPr lang="ja-JP" altLang="en-US" sz="1200" dirty="0">
                  <a:latin typeface="BIZ UDPゴシック" panose="020B0400000000000000" pitchFamily="50" charset="-128"/>
                  <a:ea typeface="BIZ UDPゴシック" panose="020B0400000000000000" pitchFamily="50" charset="-128"/>
                </a:rPr>
                <a:t>１　成長戦略</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smtClean="0">
                  <a:latin typeface="BIZ UDPゴシック" panose="020B0400000000000000" pitchFamily="50" charset="-128"/>
                  <a:ea typeface="BIZ UDPゴシック" panose="020B0400000000000000" pitchFamily="50" charset="-128"/>
                </a:rPr>
                <a:t>WHAT</a:t>
              </a:r>
              <a:r>
                <a:rPr lang="ja-JP" altLang="en-US" sz="1200" dirty="0">
                  <a:latin typeface="BIZ UDPゴシック" panose="020B0400000000000000" pitchFamily="50" charset="-128"/>
                  <a:ea typeface="BIZ UDPゴシック" panose="020B0400000000000000" pitchFamily="50" charset="-128"/>
                </a:rPr>
                <a:t>２　インフラ戦略</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smtClean="0">
                  <a:latin typeface="BIZ UDPゴシック" panose="020B0400000000000000" pitchFamily="50" charset="-128"/>
                  <a:ea typeface="BIZ UDPゴシック" panose="020B0400000000000000" pitchFamily="50" charset="-128"/>
                </a:rPr>
                <a:t>WHAT</a:t>
              </a:r>
              <a:r>
                <a:rPr lang="ja-JP" altLang="en-US" sz="1200" dirty="0">
                  <a:latin typeface="BIZ UDPゴシック" panose="020B0400000000000000" pitchFamily="50" charset="-128"/>
                  <a:ea typeface="BIZ UDPゴシック" panose="020B0400000000000000" pitchFamily="50" charset="-128"/>
                </a:rPr>
                <a:t>３　社会政策のイノベーション</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smtClean="0">
                  <a:latin typeface="BIZ UDPゴシック" panose="020B0400000000000000" pitchFamily="50" charset="-128"/>
                  <a:ea typeface="BIZ UDPゴシック" panose="020B0400000000000000" pitchFamily="50" charset="-128"/>
                </a:rPr>
                <a:t>WHAT</a:t>
              </a:r>
              <a:r>
                <a:rPr lang="ja-JP" altLang="en-US" sz="1200" dirty="0">
                  <a:latin typeface="BIZ UDPゴシック" panose="020B0400000000000000" pitchFamily="50" charset="-128"/>
                  <a:ea typeface="BIZ UDPゴシック" panose="020B0400000000000000" pitchFamily="50" charset="-128"/>
                </a:rPr>
                <a:t>４　いわゆる行政改革</a:t>
              </a:r>
              <a:endParaRPr lang="en-US" altLang="ja-JP" sz="1200" dirty="0">
                <a:latin typeface="BIZ UDPゴシック" panose="020B0400000000000000" pitchFamily="50" charset="-128"/>
                <a:ea typeface="BIZ UDPゴシック" panose="020B0400000000000000" pitchFamily="50" charset="-128"/>
              </a:endParaRPr>
            </a:p>
          </p:txBody>
        </p:sp>
        <p:sp>
          <p:nvSpPr>
            <p:cNvPr id="9" name="大かっこ 8"/>
            <p:cNvSpPr/>
            <p:nvPr/>
          </p:nvSpPr>
          <p:spPr>
            <a:xfrm>
              <a:off x="2732101" y="4490018"/>
              <a:ext cx="5697374" cy="914400"/>
            </a:xfrm>
            <a:prstGeom prst="bracketPair">
              <a:avLst>
                <a:gd name="adj" fmla="val 124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1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a:t>
            </a:fld>
            <a:endParaRPr lang="ja-JP" altLang="en-US" dirty="0"/>
          </a:p>
        </p:txBody>
      </p:sp>
    </p:spTree>
    <p:extLst>
      <p:ext uri="{BB962C8B-B14F-4D97-AF65-F5344CB8AC3E}">
        <p14:creationId xmlns:p14="http://schemas.microsoft.com/office/powerpoint/2010/main" val="398536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stretch>
            <a:fillRect/>
          </a:stretch>
        </p:blipFill>
        <p:spPr>
          <a:xfrm>
            <a:off x="5766935" y="1044000"/>
            <a:ext cx="3287065" cy="4111186"/>
          </a:xfrm>
          <a:prstGeom prst="rect">
            <a:avLst/>
          </a:prstGeom>
        </p:spPr>
      </p:pic>
      <p:cxnSp>
        <p:nvCxnSpPr>
          <p:cNvPr id="7" name="直線コネクタ 6"/>
          <p:cNvCxnSpPr/>
          <p:nvPr/>
        </p:nvCxnSpPr>
        <p:spPr>
          <a:xfrm>
            <a:off x="216000" y="93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6000" y="1116000"/>
            <a:ext cx="8640000" cy="468000"/>
          </a:xfrm>
          <a:prstGeom prst="rect">
            <a:avLst/>
          </a:prstGeom>
        </p:spPr>
        <p:txBody>
          <a:bodyPr wrap="square" lIns="36000" tIns="36000" rIns="36000" bIns="36000">
            <a:noAutofit/>
          </a:bodyPr>
          <a:lstStyle/>
          <a:p>
            <a:pPr marL="285750" indent="-285750">
              <a:lnSpc>
                <a:spcPct val="150000"/>
              </a:lnSpc>
              <a:buFont typeface="Wingdings" panose="05000000000000000000" pitchFamily="2" charset="2"/>
              <a:buChar char="p"/>
            </a:pPr>
            <a:endParaRPr lang="en-US" altLang="ja-JP"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135600" y="1485600"/>
            <a:ext cx="5436000" cy="3744000"/>
          </a:xfrm>
          <a:prstGeom prst="rect">
            <a:avLst/>
          </a:prstGeom>
          <a:noFill/>
        </p:spPr>
        <p:txBody>
          <a:bodyPr wrap="square" lIns="36000" tIns="36000" rIns="36000" bIns="36000" rtlCol="0">
            <a:noAutofit/>
          </a:bodyPr>
          <a:lstStyle/>
          <a:p>
            <a:pPr marL="285750" indent="-285750">
              <a:lnSpc>
                <a:spcPts val="24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288000" y="4279638"/>
            <a:ext cx="8640000" cy="1242000"/>
          </a:xfrm>
          <a:prstGeom prst="rect">
            <a:avLst/>
          </a:prstGeom>
          <a:noFill/>
        </p:spPr>
        <p:txBody>
          <a:bodyPr wrap="square" lIns="36000" tIns="36000" rIns="36000" bIns="36000" rtlCol="0">
            <a:noAutofit/>
          </a:bodyPr>
          <a:lstStyle/>
          <a:p>
            <a:pPr marL="285750" indent="-285750">
              <a:lnSpc>
                <a:spcPts val="24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具体的には、待機児童対策や医療的ケア児支援、教育無償化</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塾代</a:t>
            </a:r>
            <a:r>
              <a:rPr lang="ja-JP" altLang="en-US" sz="1400" dirty="0">
                <a:latin typeface="BIZ UDPゴシック" panose="020B0400000000000000" pitchFamily="50" charset="-128"/>
                <a:ea typeface="BIZ UDPゴシック" panose="020B0400000000000000" pitchFamily="50" charset="-128"/>
              </a:rPr>
              <a:t>助成といった「</a:t>
            </a:r>
            <a:r>
              <a:rPr lang="ja-JP" altLang="en-US" sz="1400" b="1" dirty="0">
                <a:latin typeface="BIZ UDPゴシック" panose="020B0400000000000000" pitchFamily="50" charset="-128"/>
                <a:ea typeface="BIZ UDPゴシック" panose="020B0400000000000000" pitchFamily="50" charset="-128"/>
              </a:rPr>
              <a:t>子育て世帯支援</a:t>
            </a:r>
            <a:r>
              <a:rPr lang="ja-JP" altLang="en-US" sz="1400" dirty="0">
                <a:latin typeface="BIZ UDPゴシック" panose="020B0400000000000000" pitchFamily="50" charset="-128"/>
                <a:ea typeface="BIZ UDPゴシック" panose="020B0400000000000000" pitchFamily="50" charset="-128"/>
              </a:rPr>
              <a:t>」、小学校・中学校</a:t>
            </a:r>
            <a:r>
              <a:rPr lang="ja-JP" altLang="en-US" sz="1400" dirty="0" smtClean="0">
                <a:latin typeface="BIZ UDPゴシック" panose="020B0400000000000000" pitchFamily="50" charset="-128"/>
                <a:ea typeface="BIZ UDPゴシック" panose="020B0400000000000000" pitchFamily="50" charset="-128"/>
              </a:rPr>
              <a:t>・高等学校・</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支援</a:t>
            </a:r>
            <a:r>
              <a:rPr lang="ja-JP" altLang="en-US" sz="1400" dirty="0">
                <a:latin typeface="BIZ UDPゴシック" panose="020B0400000000000000" pitchFamily="50" charset="-128"/>
                <a:ea typeface="BIZ UDPゴシック" panose="020B0400000000000000" pitchFamily="50" charset="-128"/>
              </a:rPr>
              <a:t>教育における「</a:t>
            </a:r>
            <a:r>
              <a:rPr lang="ja-JP" altLang="en-US" sz="1400" b="1" dirty="0">
                <a:latin typeface="BIZ UDPゴシック" panose="020B0400000000000000" pitchFamily="50" charset="-128"/>
                <a:ea typeface="BIZ UDPゴシック" panose="020B0400000000000000" pitchFamily="50" charset="-128"/>
              </a:rPr>
              <a:t>子どもの学力向上</a:t>
            </a:r>
            <a:r>
              <a:rPr lang="ja-JP" altLang="en-US" sz="1400" dirty="0">
                <a:latin typeface="BIZ UDPゴシック" panose="020B0400000000000000" pitchFamily="50" charset="-128"/>
                <a:ea typeface="BIZ UDPゴシック" panose="020B0400000000000000" pitchFamily="50" charset="-128"/>
              </a:rPr>
              <a:t>」、貧困対策や児童虐待</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ヤングケアラー支援と</a:t>
            </a:r>
            <a:r>
              <a:rPr lang="ja-JP" altLang="en-US" sz="1400" dirty="0">
                <a:latin typeface="BIZ UDPゴシック" panose="020B0400000000000000" pitchFamily="50" charset="-128"/>
                <a:ea typeface="BIZ UDPゴシック" panose="020B0400000000000000" pitchFamily="50" charset="-128"/>
              </a:rPr>
              <a:t>いった「</a:t>
            </a:r>
            <a:r>
              <a:rPr lang="ja-JP" altLang="en-US" sz="1400" b="1" dirty="0">
                <a:latin typeface="BIZ UDPゴシック" panose="020B0400000000000000" pitchFamily="50" charset="-128"/>
                <a:ea typeface="BIZ UDPゴシック" panose="020B0400000000000000" pitchFamily="50" charset="-128"/>
              </a:rPr>
              <a:t>子どものセーフティネット</a:t>
            </a:r>
            <a:r>
              <a:rPr lang="ja-JP" altLang="en-US" sz="1400" dirty="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に関する取組に対し、重点的</a:t>
            </a:r>
            <a:r>
              <a:rPr lang="ja-JP" altLang="en-US" sz="1400" dirty="0">
                <a:latin typeface="BIZ UDPゴシック" panose="020B0400000000000000" pitchFamily="50" charset="-128"/>
                <a:ea typeface="BIZ UDPゴシック" panose="020B0400000000000000" pitchFamily="50" charset="-128"/>
              </a:rPr>
              <a:t>に投資。</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大阪市では、</a:t>
            </a:r>
            <a:r>
              <a:rPr lang="en-US" altLang="ja-JP" sz="1400" b="1" dirty="0" smtClean="0">
                <a:latin typeface="BIZ UDPゴシック" panose="020B0400000000000000" pitchFamily="50" charset="-128"/>
                <a:ea typeface="BIZ UDPゴシック" panose="020B0400000000000000" pitchFamily="50" charset="-128"/>
              </a:rPr>
              <a:t>2011</a:t>
            </a:r>
            <a:r>
              <a:rPr lang="ja-JP" altLang="en-US" sz="1400" b="1" dirty="0" smtClean="0">
                <a:latin typeface="BIZ UDPゴシック" panose="020B0400000000000000" pitchFamily="50" charset="-128"/>
                <a:ea typeface="BIZ UDPゴシック" panose="020B0400000000000000" pitchFamily="50" charset="-128"/>
              </a:rPr>
              <a:t>年の関連予算額が</a:t>
            </a:r>
            <a:r>
              <a:rPr lang="en-US" altLang="ja-JP" sz="1400" b="1" dirty="0" smtClean="0">
                <a:latin typeface="BIZ UDPゴシック" panose="020B0400000000000000" pitchFamily="50" charset="-128"/>
                <a:ea typeface="BIZ UDPゴシック" panose="020B0400000000000000" pitchFamily="50" charset="-128"/>
              </a:rPr>
              <a:t>67</a:t>
            </a:r>
            <a:r>
              <a:rPr lang="ja-JP" altLang="en-US" sz="1400" b="1" dirty="0" smtClean="0">
                <a:latin typeface="BIZ UDPゴシック" panose="020B0400000000000000" pitchFamily="50" charset="-128"/>
                <a:ea typeface="BIZ UDPゴシック" panose="020B0400000000000000" pitchFamily="50" charset="-128"/>
              </a:rPr>
              <a:t>億円</a:t>
            </a:r>
            <a:r>
              <a:rPr lang="ja-JP" altLang="en-US" sz="1400" dirty="0" smtClean="0">
                <a:latin typeface="BIZ UDPゴシック" panose="020B0400000000000000" pitchFamily="50" charset="-128"/>
                <a:ea typeface="BIZ UDPゴシック" panose="020B0400000000000000" pitchFamily="50" charset="-128"/>
              </a:rPr>
              <a:t>（一般会計・当初予算全体の</a:t>
            </a:r>
            <a:r>
              <a:rPr lang="en-US" altLang="ja-JP" sz="1400" dirty="0" smtClean="0">
                <a:latin typeface="BIZ UDPゴシック" panose="020B0400000000000000" pitchFamily="50" charset="-128"/>
                <a:ea typeface="BIZ UDPゴシック" panose="020B0400000000000000" pitchFamily="50" charset="-128"/>
              </a:rPr>
              <a:t>3.9</a:t>
            </a:r>
            <a:r>
              <a:rPr lang="en-US" altLang="ja-JP" sz="1400" dirty="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）であったところ、</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en-US" altLang="ja-JP" sz="1400" b="1" dirty="0" smtClean="0">
                <a:latin typeface="BIZ UDPゴシック" panose="020B0400000000000000" pitchFamily="50" charset="-128"/>
                <a:ea typeface="BIZ UDPゴシック" panose="020B0400000000000000" pitchFamily="50" charset="-128"/>
              </a:rPr>
              <a:t>2022</a:t>
            </a:r>
            <a:r>
              <a:rPr lang="ja-JP" altLang="en-US" sz="1400" b="1" dirty="0" smtClean="0">
                <a:latin typeface="BIZ UDPゴシック" panose="020B0400000000000000" pitchFamily="50" charset="-128"/>
                <a:ea typeface="BIZ UDPゴシック" panose="020B0400000000000000" pitchFamily="50" charset="-128"/>
              </a:rPr>
              <a:t>年では</a:t>
            </a:r>
            <a:r>
              <a:rPr lang="en-US" altLang="ja-JP" sz="1400" b="1" dirty="0" smtClean="0">
                <a:latin typeface="BIZ UDPゴシック" panose="020B0400000000000000" pitchFamily="50" charset="-128"/>
                <a:ea typeface="BIZ UDPゴシック" panose="020B0400000000000000" pitchFamily="50" charset="-128"/>
              </a:rPr>
              <a:t>630</a:t>
            </a:r>
            <a:r>
              <a:rPr lang="ja-JP" altLang="en-US" sz="1400" b="1" dirty="0" smtClean="0">
                <a:latin typeface="BIZ UDPゴシック" panose="020B0400000000000000" pitchFamily="50" charset="-128"/>
                <a:ea typeface="BIZ UDPゴシック" panose="020B0400000000000000" pitchFamily="50" charset="-128"/>
              </a:rPr>
              <a:t>億円</a:t>
            </a:r>
            <a:r>
              <a:rPr lang="ja-JP" altLang="en-US" sz="1400" dirty="0" smtClean="0">
                <a:latin typeface="BIZ UDPゴシック" panose="020B0400000000000000" pitchFamily="50" charset="-128"/>
                <a:ea typeface="BIZ UDPゴシック" panose="020B0400000000000000" pitchFamily="50" charset="-128"/>
              </a:rPr>
              <a:t>（同、</a:t>
            </a:r>
            <a:r>
              <a:rPr lang="en-US" altLang="ja-JP" sz="1400" dirty="0" smtClean="0">
                <a:latin typeface="BIZ UDPゴシック" panose="020B0400000000000000" pitchFamily="50" charset="-128"/>
                <a:ea typeface="BIZ UDPゴシック" panose="020B0400000000000000" pitchFamily="50" charset="-128"/>
              </a:rPr>
              <a:t>34.2</a:t>
            </a:r>
            <a:r>
              <a:rPr lang="en-US" altLang="ja-JP" sz="1400" dirty="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）まで拡大。</a:t>
            </a:r>
            <a:endParaRPr lang="ja-JP" altLang="en-US" sz="1400" dirty="0">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E2A71768-E299-8B3D-252A-F6CAA565E19E}"/>
              </a:ext>
            </a:extLst>
          </p:cNvPr>
          <p:cNvGrpSpPr/>
          <p:nvPr/>
        </p:nvGrpSpPr>
        <p:grpSpPr>
          <a:xfrm>
            <a:off x="7416000" y="3096000"/>
            <a:ext cx="454343" cy="139669"/>
            <a:chOff x="1234121" y="4127414"/>
            <a:chExt cx="993101" cy="320650"/>
          </a:xfrm>
          <a:solidFill>
            <a:srgbClr val="FF0000"/>
          </a:solidFill>
        </p:grpSpPr>
        <p:sp>
          <p:nvSpPr>
            <p:cNvPr id="59" name="正方形/長方形 58">
              <a:extLst>
                <a:ext uri="{FF2B5EF4-FFF2-40B4-BE49-F238E27FC236}">
                  <a16:creationId xmlns:a16="http://schemas.microsoft.com/office/drawing/2014/main" id="{7194B125-2382-FADA-8F87-1317A10E0506}"/>
                </a:ext>
              </a:extLst>
            </p:cNvPr>
            <p:cNvSpPr/>
            <p:nvPr/>
          </p:nvSpPr>
          <p:spPr>
            <a:xfrm rot="2557577">
              <a:off x="1234121" y="4231270"/>
              <a:ext cx="459105" cy="216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0" name="正方形/長方形 59">
              <a:extLst>
                <a:ext uri="{FF2B5EF4-FFF2-40B4-BE49-F238E27FC236}">
                  <a16:creationId xmlns:a16="http://schemas.microsoft.com/office/drawing/2014/main" id="{3177B299-6CF2-3438-B841-16983B474D9A}"/>
                </a:ext>
              </a:extLst>
            </p:cNvPr>
            <p:cNvSpPr/>
            <p:nvPr/>
          </p:nvSpPr>
          <p:spPr>
            <a:xfrm rot="19275441">
              <a:off x="1413588" y="4127414"/>
              <a:ext cx="813634" cy="224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13" name="テキスト ボックス 12"/>
          <p:cNvSpPr txBox="1"/>
          <p:nvPr/>
        </p:nvSpPr>
        <p:spPr>
          <a:xfrm>
            <a:off x="360000" y="108000"/>
            <a:ext cx="8640000" cy="828000"/>
          </a:xfrm>
          <a:prstGeom prst="rect">
            <a:avLst/>
          </a:prstGeom>
          <a:noFill/>
        </p:spPr>
        <p:txBody>
          <a:bodyPr wrap="squar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２</a:t>
            </a:r>
            <a:r>
              <a:rPr lang="en-US" altLang="ja-JP" sz="2400" dirty="0" smtClean="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府市の改革の取組</a:t>
            </a:r>
            <a:endParaRPr lang="en-US" altLang="ja-JP" sz="2400" dirty="0" smtClean="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⑶</a:t>
            </a:r>
            <a:r>
              <a:rPr lang="ja-JP" altLang="en-US" sz="2000" dirty="0">
                <a:latin typeface="BIZ UDPゴシック" panose="020B0400000000000000" pitchFamily="50" charset="-128"/>
                <a:ea typeface="BIZ UDPゴシック" panose="020B0400000000000000" pitchFamily="50" charset="-128"/>
              </a:rPr>
              <a:t>　教育・子育てなど現役世代へ</a:t>
            </a:r>
            <a:r>
              <a:rPr lang="ja-JP" altLang="en-US" sz="2000" dirty="0" smtClean="0">
                <a:latin typeface="BIZ UDPゴシック" panose="020B0400000000000000" pitchFamily="50" charset="-128"/>
                <a:ea typeface="BIZ UDPゴシック" panose="020B0400000000000000" pitchFamily="50" charset="-128"/>
              </a:rPr>
              <a:t>の重点投資</a:t>
            </a:r>
            <a:endParaRPr lang="ja-JP" altLang="en-US" sz="20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p:txBody>
      </p:sp>
      <p:sp>
        <p:nvSpPr>
          <p:cNvPr id="14"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20</a:t>
            </a:fld>
            <a:endParaRPr lang="ja-JP" altLang="en-US" dirty="0"/>
          </a:p>
        </p:txBody>
      </p:sp>
      <p:sp>
        <p:nvSpPr>
          <p:cNvPr id="15" name="正方形/長方形 14"/>
          <p:cNvSpPr/>
          <p:nvPr/>
        </p:nvSpPr>
        <p:spPr>
          <a:xfrm>
            <a:off x="252000" y="1062000"/>
            <a:ext cx="8640000" cy="468000"/>
          </a:xfrm>
          <a:prstGeom prst="rect">
            <a:avLst/>
          </a:prstGeom>
        </p:spPr>
        <p:txBody>
          <a:bodyPr wrap="square" lIns="36000" tIns="36000" rIns="36000" bIns="36000">
            <a:noAutofit/>
          </a:bodyPr>
          <a:lstStyle/>
          <a:p>
            <a:pPr marL="285750" indent="-285750">
              <a:lnSpc>
                <a:spcPct val="150000"/>
              </a:lnSpc>
              <a:buFont typeface="Wingdings" panose="05000000000000000000" pitchFamily="2" charset="2"/>
              <a:buChar char="p"/>
            </a:pPr>
            <a:r>
              <a:rPr lang="ja-JP" altLang="en-US" dirty="0" smtClean="0">
                <a:latin typeface="BIZ UDPゴシック" panose="020B0400000000000000" pitchFamily="50" charset="-128"/>
                <a:ea typeface="BIZ UDPゴシック" panose="020B0400000000000000" pitchFamily="50" charset="-128"/>
              </a:rPr>
              <a:t>都市の将来投資としての「現役世代への重点投資」</a:t>
            </a:r>
            <a:endParaRPr lang="en-US" altLang="ja-JP"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288000" y="1638000"/>
            <a:ext cx="5436000" cy="2518364"/>
          </a:xfrm>
          <a:prstGeom prst="rect">
            <a:avLst/>
          </a:prstGeom>
          <a:noFill/>
        </p:spPr>
        <p:txBody>
          <a:bodyPr wrap="square" lIns="36000" tIns="36000" rIns="36000" bIns="36000" rtlCol="0">
            <a:noAutofit/>
          </a:bodyPr>
          <a:lstStyle/>
          <a:p>
            <a:pPr marL="285750" indent="-285750">
              <a:lnSpc>
                <a:spcPts val="24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都市の持続発展を担うのは現役世代。</a:t>
            </a: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一方、雇用に対する不安と経済的な不安感を抱える中、結婚や家族に関する意識の変化などにより、少子化も急激に進行。</a:t>
            </a: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24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経済的不安等に関わらず、すべての大阪の子どもたちが将来の夢や目標をもってチャレンジすることで成長し、再び次の世代の子育てを大阪の地で担っていくといった良い循環をつくり、ひいては都市の持続発展につなげるた</a:t>
            </a:r>
            <a:r>
              <a:rPr lang="ja-JP" altLang="en-US" sz="1400" dirty="0">
                <a:latin typeface="BIZ UDPゴシック" panose="020B0400000000000000" pitchFamily="50" charset="-128"/>
                <a:ea typeface="BIZ UDPゴシック" panose="020B0400000000000000" pitchFamily="50" charset="-128"/>
              </a:rPr>
              <a:t>め、</a:t>
            </a:r>
            <a:r>
              <a:rPr lang="ja-JP" altLang="en-US" sz="1400" dirty="0" smtClean="0">
                <a:latin typeface="BIZ UDPゴシック" panose="020B0400000000000000" pitchFamily="50" charset="-128"/>
                <a:ea typeface="BIZ UDPゴシック" panose="020B0400000000000000" pitchFamily="50" charset="-128"/>
              </a:rPr>
              <a:t>現役世代への重点投資を実施。</a:t>
            </a:r>
            <a:endParaRPr lang="en-US" altLang="ja-JP" sz="14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2487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000" y="64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44000" y="180000"/>
            <a:ext cx="6120000" cy="432000"/>
          </a:xfrm>
          <a:prstGeom prst="rect">
            <a:avLst/>
          </a:prstGeom>
          <a:noFill/>
        </p:spPr>
        <p:txBody>
          <a:bodyPr wrap="non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大阪市における子ども・教育関連予算</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6"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21</a:t>
            </a:fld>
            <a:endParaRPr lang="ja-JP" altLang="en-US" dirty="0"/>
          </a:p>
        </p:txBody>
      </p:sp>
      <p:pic>
        <p:nvPicPr>
          <p:cNvPr id="2" name="図 1"/>
          <p:cNvPicPr>
            <a:picLocks noChangeAspect="1"/>
          </p:cNvPicPr>
          <p:nvPr/>
        </p:nvPicPr>
        <p:blipFill>
          <a:blip r:embed="rId3"/>
          <a:stretch>
            <a:fillRect/>
          </a:stretch>
        </p:blipFill>
        <p:spPr>
          <a:xfrm>
            <a:off x="180000" y="1080000"/>
            <a:ext cx="8900931" cy="5224725"/>
          </a:xfrm>
          <a:prstGeom prst="rect">
            <a:avLst/>
          </a:prstGeom>
        </p:spPr>
      </p:pic>
    </p:spTree>
    <p:extLst>
      <p:ext uri="{BB962C8B-B14F-4D97-AF65-F5344CB8AC3E}">
        <p14:creationId xmlns:p14="http://schemas.microsoft.com/office/powerpoint/2010/main" val="187126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5766935" y="1044000"/>
            <a:ext cx="3287065" cy="4111186"/>
          </a:xfrm>
          <a:prstGeom prst="rect">
            <a:avLst/>
          </a:prstGeom>
        </p:spPr>
      </p:pic>
      <p:sp>
        <p:nvSpPr>
          <p:cNvPr id="3" name="正方形/長方形 2"/>
          <p:cNvSpPr/>
          <p:nvPr/>
        </p:nvSpPr>
        <p:spPr>
          <a:xfrm>
            <a:off x="252000" y="1116000"/>
            <a:ext cx="8640000" cy="468000"/>
          </a:xfrm>
          <a:prstGeom prst="rect">
            <a:avLst/>
          </a:prstGeom>
        </p:spPr>
        <p:txBody>
          <a:bodyPr wrap="square" lIns="36000" tIns="36000" rIns="36000" bIns="36000">
            <a:noAutofit/>
          </a:bodyPr>
          <a:lstStyle/>
          <a:p>
            <a:pPr marL="285750" indent="-285750">
              <a:lnSpc>
                <a:spcPct val="150000"/>
              </a:lnSpc>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経済・市場の動向</a:t>
            </a:r>
            <a:r>
              <a:rPr lang="ja-JP" altLang="en-US" dirty="0" smtClean="0">
                <a:latin typeface="BIZ UDPゴシック" panose="020B0400000000000000" pitchFamily="50" charset="-128"/>
                <a:ea typeface="BIZ UDPゴシック" panose="020B0400000000000000" pitchFamily="50" charset="-128"/>
              </a:rPr>
              <a:t>（新型コロナ拡大以前</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2019</a:t>
            </a:r>
            <a:r>
              <a:rPr lang="ja-JP" altLang="en-US" sz="1400" dirty="0" smtClean="0">
                <a:latin typeface="BIZ UDPゴシック" panose="020B0400000000000000" pitchFamily="50" charset="-128"/>
                <a:ea typeface="BIZ UDPゴシック" panose="020B0400000000000000" pitchFamily="50" charset="-128"/>
              </a:rPr>
              <a:t>年まで）</a:t>
            </a:r>
            <a:r>
              <a:rPr lang="ja-JP" altLang="en-US" dirty="0" smtClean="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323999" y="1944000"/>
            <a:ext cx="5292000" cy="3168000"/>
          </a:xfrm>
          <a:prstGeom prst="rect">
            <a:avLst/>
          </a:prstGeom>
          <a:noFill/>
        </p:spPr>
        <p:txBody>
          <a:bodyPr wrap="square" lIns="36000" tIns="36000" rIns="36000" bIns="36000" rtlCol="0">
            <a:noAutofit/>
          </a:bodyPr>
          <a:lstStyle/>
          <a:p>
            <a:pPr marL="285750" indent="-285750">
              <a:lnSpc>
                <a:spcPts val="20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大阪経済は、新型</a:t>
            </a:r>
            <a:r>
              <a:rPr lang="ja-JP" altLang="en-US" sz="1400" dirty="0">
                <a:latin typeface="BIZ UDPゴシック" panose="020B0400000000000000" pitchFamily="50" charset="-128"/>
                <a:ea typeface="BIZ UDPゴシック" panose="020B0400000000000000" pitchFamily="50" charset="-128"/>
              </a:rPr>
              <a:t>コロナ拡大</a:t>
            </a:r>
            <a:r>
              <a:rPr lang="ja-JP" altLang="en-US" sz="1400" dirty="0" smtClean="0">
                <a:latin typeface="BIZ UDPゴシック" panose="020B0400000000000000" pitchFamily="50" charset="-128"/>
                <a:ea typeface="BIZ UDPゴシック" panose="020B0400000000000000" pitchFamily="50" charset="-128"/>
              </a:rPr>
              <a:t>以前、</a:t>
            </a:r>
            <a:r>
              <a:rPr lang="en-US" altLang="ja-JP" sz="1400" dirty="0">
                <a:latin typeface="BIZ UDPゴシック" panose="020B0400000000000000" pitchFamily="50" charset="-128"/>
                <a:ea typeface="BIZ UDPゴシック" panose="020B0400000000000000" pitchFamily="50" charset="-128"/>
              </a:rPr>
              <a:t>2008</a:t>
            </a:r>
            <a:r>
              <a:rPr lang="ja-JP" altLang="en-US" sz="1400" dirty="0">
                <a:latin typeface="BIZ UDPゴシック" panose="020B0400000000000000" pitchFamily="50" charset="-128"/>
                <a:ea typeface="BIZ UDPゴシック" panose="020B0400000000000000" pitchFamily="50" charset="-128"/>
              </a:rPr>
              <a:t>年のリーマンショック後に急速に落ち込んだ後、関空</a:t>
            </a:r>
            <a:r>
              <a:rPr lang="ja-JP" altLang="en-US" sz="1400" dirty="0" smtClean="0">
                <a:latin typeface="BIZ UDPゴシック" panose="020B0400000000000000" pitchFamily="50" charset="-128"/>
                <a:ea typeface="BIZ UDPゴシック" panose="020B0400000000000000" pitchFamily="50" charset="-128"/>
              </a:rPr>
              <a:t>の</a:t>
            </a:r>
            <a:r>
              <a:rPr lang="en-US" altLang="ja-JP" sz="1400" dirty="0" smtClean="0">
                <a:latin typeface="BIZ UDPゴシック" panose="020B0400000000000000" pitchFamily="50" charset="-128"/>
                <a:ea typeface="BIZ UDPゴシック" panose="020B0400000000000000" pitchFamily="50" charset="-128"/>
              </a:rPr>
              <a:t>LCC</a:t>
            </a:r>
            <a:r>
              <a:rPr lang="ja-JP" altLang="en-US" sz="1400" dirty="0" smtClean="0">
                <a:latin typeface="BIZ UDPゴシック" panose="020B0400000000000000" pitchFamily="50" charset="-128"/>
                <a:ea typeface="BIZ UDPゴシック" panose="020B0400000000000000" pitchFamily="50" charset="-128"/>
              </a:rPr>
              <a:t>の増便も</a:t>
            </a:r>
            <a:r>
              <a:rPr lang="ja-JP" altLang="en-US" sz="1400" dirty="0">
                <a:latin typeface="BIZ UDPゴシック" panose="020B0400000000000000" pitchFamily="50" charset="-128"/>
                <a:ea typeface="BIZ UDPゴシック" panose="020B0400000000000000" pitchFamily="50" charset="-128"/>
              </a:rPr>
              <a:t>大きな要因となった</a:t>
            </a:r>
            <a:r>
              <a:rPr lang="ja-JP" altLang="en-US" sz="1400" b="1" dirty="0">
                <a:latin typeface="BIZ UDPゴシック" panose="020B0400000000000000" pitchFamily="50" charset="-128"/>
                <a:ea typeface="BIZ UDPゴシック" panose="020B0400000000000000" pitchFamily="50" charset="-128"/>
              </a:rPr>
              <a:t>インバウンド</a:t>
            </a:r>
            <a:r>
              <a:rPr lang="ja-JP" altLang="en-US" sz="1400" dirty="0">
                <a:latin typeface="BIZ UDPゴシック" panose="020B0400000000000000" pitchFamily="50" charset="-128"/>
                <a:ea typeface="BIZ UDPゴシック" panose="020B0400000000000000" pitchFamily="50" charset="-128"/>
              </a:rPr>
              <a:t>の飛躍的な増加</a:t>
            </a:r>
            <a:r>
              <a:rPr lang="ja-JP" altLang="en-US" sz="1400" dirty="0" smtClean="0">
                <a:latin typeface="BIZ UDPゴシック" panose="020B0400000000000000" pitchFamily="50" charset="-128"/>
                <a:ea typeface="BIZ UDPゴシック" panose="020B0400000000000000" pitchFamily="50" charset="-128"/>
              </a:rPr>
              <a:t>などを背景</a:t>
            </a:r>
            <a:r>
              <a:rPr lang="ja-JP" altLang="en-US" sz="1400" dirty="0">
                <a:latin typeface="BIZ UDPゴシック" panose="020B0400000000000000" pitchFamily="50" charset="-128"/>
                <a:ea typeface="BIZ UDPゴシック" panose="020B0400000000000000" pitchFamily="50" charset="-128"/>
              </a:rPr>
              <a:t>に、緩やかな回復基調が続いていた。</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b="1" dirty="0" smtClean="0">
                <a:latin typeface="BIZ UDPゴシック" panose="020B0400000000000000" pitchFamily="50" charset="-128"/>
                <a:ea typeface="BIZ UDPゴシック" panose="020B0400000000000000" pitchFamily="50" charset="-128"/>
              </a:rPr>
              <a:t>府内総生産</a:t>
            </a:r>
            <a:r>
              <a:rPr lang="ja-JP" altLang="en-US" sz="1400" dirty="0" smtClean="0">
                <a:latin typeface="BIZ UDPゴシック" panose="020B0400000000000000" pitchFamily="50" charset="-128"/>
                <a:ea typeface="BIZ UDPゴシック" panose="020B0400000000000000" pitchFamily="50" charset="-128"/>
              </a:rPr>
              <a:t>は、</a:t>
            </a:r>
            <a:r>
              <a:rPr lang="ja-JP" altLang="en-US" sz="1400" dirty="0">
                <a:latin typeface="BIZ UDPゴシック" panose="020B0400000000000000" pitchFamily="50" charset="-128"/>
                <a:ea typeface="BIZ UDPゴシック" panose="020B0400000000000000" pitchFamily="50" charset="-128"/>
              </a:rPr>
              <a:t>景気動向指数が先行する</a:t>
            </a:r>
            <a:r>
              <a:rPr lang="ja-JP" altLang="en-US" sz="1400" dirty="0" smtClean="0">
                <a:latin typeface="BIZ UDPゴシック" panose="020B0400000000000000" pitchFamily="50" charset="-128"/>
                <a:ea typeface="BIZ UDPゴシック" panose="020B0400000000000000" pitchFamily="50" charset="-128"/>
              </a:rPr>
              <a:t>形で着実に増加。（景気動向指数は</a:t>
            </a:r>
            <a:r>
              <a:rPr lang="en-US" altLang="ja-JP" sz="1400" dirty="0" smtClean="0">
                <a:latin typeface="BIZ UDPゴシック" panose="020B0400000000000000" pitchFamily="50" charset="-128"/>
                <a:ea typeface="BIZ UDPゴシック" panose="020B0400000000000000" pitchFamily="50" charset="-128"/>
              </a:rPr>
              <a:t>2009</a:t>
            </a:r>
            <a:r>
              <a:rPr lang="ja-JP" altLang="en-US" sz="1400" dirty="0" smtClean="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6</a:t>
            </a:r>
            <a:r>
              <a:rPr lang="ja-JP" altLang="en-US" sz="1400" dirty="0" smtClean="0">
                <a:latin typeface="BIZ UDPゴシック" panose="020B0400000000000000" pitchFamily="50" charset="-128"/>
                <a:ea typeface="BIZ UDPゴシック" panose="020B0400000000000000" pitchFamily="50" charset="-128"/>
              </a:rPr>
              <a:t>月の</a:t>
            </a:r>
            <a:r>
              <a:rPr lang="en-US" altLang="ja-JP" sz="1400" dirty="0" smtClean="0">
                <a:latin typeface="BIZ UDPゴシック" panose="020B0400000000000000" pitchFamily="50" charset="-128"/>
                <a:ea typeface="BIZ UDPゴシック" panose="020B0400000000000000" pitchFamily="50" charset="-128"/>
              </a:rPr>
              <a:t>66.1</a:t>
            </a:r>
            <a:r>
              <a:rPr lang="ja-JP" altLang="en-US" sz="1400" dirty="0" smtClean="0">
                <a:latin typeface="BIZ UDPゴシック" panose="020B0400000000000000" pitchFamily="50" charset="-128"/>
                <a:ea typeface="BIZ UDPゴシック" panose="020B0400000000000000" pitchFamily="50" charset="-128"/>
              </a:rPr>
              <a:t>を底に、府内総生産は</a:t>
            </a:r>
            <a:r>
              <a:rPr lang="en-US" altLang="ja-JP" sz="1400" dirty="0" smtClean="0">
                <a:latin typeface="BIZ UDPゴシック" panose="020B0400000000000000" pitchFamily="50" charset="-128"/>
                <a:ea typeface="BIZ UDPゴシック" panose="020B0400000000000000" pitchFamily="50" charset="-128"/>
              </a:rPr>
              <a:t>2009</a:t>
            </a:r>
            <a:r>
              <a:rPr lang="ja-JP" altLang="en-US" sz="1400" dirty="0" smtClean="0">
                <a:latin typeface="BIZ UDPゴシック" panose="020B0400000000000000" pitchFamily="50" charset="-128"/>
                <a:ea typeface="BIZ UDPゴシック" panose="020B0400000000000000" pitchFamily="50" charset="-128"/>
              </a:rPr>
              <a:t>年度の</a:t>
            </a:r>
            <a:r>
              <a:rPr lang="en-US" altLang="ja-JP" sz="1400" dirty="0" smtClean="0">
                <a:latin typeface="BIZ UDPゴシック" panose="020B0400000000000000" pitchFamily="50" charset="-128"/>
                <a:ea typeface="BIZ UDPゴシック" panose="020B0400000000000000" pitchFamily="50" charset="-128"/>
              </a:rPr>
              <a:t>36.7</a:t>
            </a:r>
            <a:r>
              <a:rPr lang="ja-JP" altLang="en-US" sz="1400" dirty="0" smtClean="0">
                <a:latin typeface="BIZ UDPゴシック" panose="020B0400000000000000" pitchFamily="50" charset="-128"/>
                <a:ea typeface="BIZ UDPゴシック" panose="020B0400000000000000" pitchFamily="50" charset="-128"/>
              </a:rPr>
              <a:t>兆円を底にそれぞれ増加傾向に転じている。）</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b="1" dirty="0">
                <a:latin typeface="BIZ UDPゴシック" panose="020B0400000000000000" pitchFamily="50" charset="-128"/>
                <a:ea typeface="BIZ UDPゴシック" panose="020B0400000000000000" pitchFamily="50" charset="-128"/>
              </a:rPr>
              <a:t>有効求人</a:t>
            </a:r>
            <a:r>
              <a:rPr lang="ja-JP" altLang="en-US" sz="1400" b="1" dirty="0" smtClean="0">
                <a:latin typeface="BIZ UDPゴシック" panose="020B0400000000000000" pitchFamily="50" charset="-128"/>
                <a:ea typeface="BIZ UDPゴシック" panose="020B0400000000000000" pitchFamily="50" charset="-128"/>
              </a:rPr>
              <a:t>倍率</a:t>
            </a:r>
            <a:r>
              <a:rPr lang="ja-JP" altLang="en-US" sz="1400" dirty="0" smtClean="0">
                <a:latin typeface="BIZ UDPゴシック" panose="020B0400000000000000" pitchFamily="50" charset="-128"/>
                <a:ea typeface="BIZ UDPゴシック" panose="020B0400000000000000" pitchFamily="50" charset="-128"/>
              </a:rPr>
              <a:t>は</a:t>
            </a:r>
            <a:r>
              <a:rPr lang="en-US" altLang="ja-JP" sz="1400" dirty="0" smtClean="0">
                <a:latin typeface="BIZ UDPゴシック" panose="020B0400000000000000" pitchFamily="50" charset="-128"/>
                <a:ea typeface="BIZ UDPゴシック" panose="020B0400000000000000" pitchFamily="50" charset="-128"/>
              </a:rPr>
              <a:t>2010</a:t>
            </a:r>
            <a:r>
              <a:rPr lang="ja-JP" altLang="en-US" sz="1400" dirty="0" smtClean="0">
                <a:latin typeface="BIZ UDPゴシック" panose="020B0400000000000000" pitchFamily="50" charset="-128"/>
                <a:ea typeface="BIZ UDPゴシック" panose="020B0400000000000000" pitchFamily="50" charset="-128"/>
              </a:rPr>
              <a:t>年</a:t>
            </a:r>
            <a:r>
              <a:rPr lang="en-US" altLang="ja-JP" sz="1400" dirty="0" smtClean="0">
                <a:latin typeface="BIZ UDPゴシック" panose="020B0400000000000000" pitchFamily="50" charset="-128"/>
                <a:ea typeface="BIZ UDPゴシック" panose="020B0400000000000000" pitchFamily="50" charset="-128"/>
              </a:rPr>
              <a:t>1</a:t>
            </a:r>
            <a:r>
              <a:rPr lang="ja-JP" altLang="en-US" sz="1400" dirty="0" smtClean="0">
                <a:latin typeface="BIZ UDPゴシック" panose="020B0400000000000000" pitchFamily="50" charset="-128"/>
                <a:ea typeface="BIZ UDPゴシック" panose="020B0400000000000000" pitchFamily="50" charset="-128"/>
              </a:rPr>
              <a:t>月（</a:t>
            </a:r>
            <a:r>
              <a:rPr lang="en-US" altLang="ja-JP" sz="1400" dirty="0" smtClean="0">
                <a:latin typeface="BIZ UDPゴシック" panose="020B0400000000000000" pitchFamily="50" charset="-128"/>
                <a:ea typeface="BIZ UDPゴシック" panose="020B0400000000000000" pitchFamily="50" charset="-128"/>
              </a:rPr>
              <a:t>0.45</a:t>
            </a:r>
            <a:r>
              <a:rPr lang="ja-JP" altLang="en-US" sz="1400" dirty="0" smtClean="0">
                <a:latin typeface="BIZ UDPゴシック" panose="020B0400000000000000" pitchFamily="50" charset="-128"/>
                <a:ea typeface="BIZ UDPゴシック" panose="020B0400000000000000" pitchFamily="50" charset="-128"/>
              </a:rPr>
              <a:t>倍）から</a:t>
            </a:r>
            <a:r>
              <a:rPr lang="en-US" altLang="ja-JP" sz="1400" dirty="0" smtClean="0">
                <a:latin typeface="BIZ UDPゴシック" panose="020B0400000000000000" pitchFamily="50" charset="-128"/>
                <a:ea typeface="BIZ UDPゴシック" panose="020B0400000000000000" pitchFamily="50" charset="-128"/>
              </a:rPr>
              <a:t>2018</a:t>
            </a:r>
            <a:r>
              <a:rPr lang="ja-JP" altLang="en-US" sz="1400" dirty="0" smtClean="0">
                <a:latin typeface="BIZ UDPゴシック" panose="020B0400000000000000" pitchFamily="50" charset="-128"/>
                <a:ea typeface="BIZ UDPゴシック" panose="020B0400000000000000" pitchFamily="50" charset="-128"/>
              </a:rPr>
              <a:t>年</a:t>
            </a:r>
            <a:r>
              <a:rPr lang="en-US" altLang="ja-JP" sz="1400" dirty="0" smtClean="0">
                <a:latin typeface="BIZ UDPゴシック" panose="020B0400000000000000" pitchFamily="50" charset="-128"/>
                <a:ea typeface="BIZ UDPゴシック" panose="020B0400000000000000" pitchFamily="50" charset="-128"/>
              </a:rPr>
              <a:t>8</a:t>
            </a:r>
            <a:r>
              <a:rPr lang="ja-JP" altLang="en-US" sz="1400" dirty="0" smtClean="0">
                <a:latin typeface="BIZ UDPゴシック" panose="020B0400000000000000" pitchFamily="50" charset="-128"/>
                <a:ea typeface="BIZ UDPゴシック" panose="020B0400000000000000" pitchFamily="50" charset="-128"/>
              </a:rPr>
              <a:t>月（</a:t>
            </a:r>
            <a:r>
              <a:rPr lang="en-US" altLang="ja-JP" sz="1400" dirty="0" smtClean="0">
                <a:latin typeface="BIZ UDPゴシック" panose="020B0400000000000000" pitchFamily="50" charset="-128"/>
                <a:ea typeface="BIZ UDPゴシック" panose="020B0400000000000000" pitchFamily="50" charset="-128"/>
              </a:rPr>
              <a:t>1.81</a:t>
            </a:r>
            <a:r>
              <a:rPr lang="ja-JP" altLang="en-US" sz="1400" dirty="0" smtClean="0">
                <a:latin typeface="BIZ UDPゴシック" panose="020B0400000000000000" pitchFamily="50" charset="-128"/>
                <a:ea typeface="BIZ UDPゴシック" panose="020B0400000000000000" pitchFamily="50" charset="-128"/>
              </a:rPr>
              <a:t>倍）までに</a:t>
            </a:r>
            <a:r>
              <a:rPr lang="en-US" altLang="ja-JP" sz="1400" dirty="0" smtClean="0">
                <a:latin typeface="BIZ UDPゴシック" panose="020B0400000000000000" pitchFamily="50" charset="-128"/>
                <a:ea typeface="BIZ UDPゴシック" panose="020B0400000000000000" pitchFamily="50" charset="-128"/>
              </a:rPr>
              <a:t>1.36</a:t>
            </a:r>
            <a:r>
              <a:rPr lang="ja-JP" altLang="en-US" sz="1400" dirty="0" smtClean="0">
                <a:latin typeface="BIZ UDPゴシック" panose="020B0400000000000000" pitchFamily="50" charset="-128"/>
                <a:ea typeface="BIZ UDPゴシック" panose="020B0400000000000000" pitchFamily="50" charset="-128"/>
              </a:rPr>
              <a:t>ポイント増加し</a:t>
            </a:r>
            <a:r>
              <a:rPr lang="ja-JP" altLang="en-US" sz="1400"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完全失業率</a:t>
            </a:r>
            <a:r>
              <a:rPr lang="ja-JP" altLang="en-US" sz="1400" dirty="0" smtClean="0">
                <a:latin typeface="BIZ UDPゴシック" panose="020B0400000000000000" pitchFamily="50" charset="-128"/>
                <a:ea typeface="BIZ UDPゴシック" panose="020B0400000000000000" pitchFamily="50" charset="-128"/>
              </a:rPr>
              <a:t>は</a:t>
            </a:r>
            <a:r>
              <a:rPr lang="en-US" altLang="ja-JP" sz="1400" dirty="0" smtClean="0">
                <a:latin typeface="BIZ UDPゴシック" panose="020B0400000000000000" pitchFamily="50" charset="-128"/>
                <a:ea typeface="BIZ UDPゴシック" panose="020B0400000000000000" pitchFamily="50" charset="-128"/>
              </a:rPr>
              <a:t>2010</a:t>
            </a:r>
            <a:r>
              <a:rPr lang="ja-JP" altLang="en-US" sz="1400" dirty="0" smtClean="0">
                <a:latin typeface="BIZ UDPゴシック" panose="020B0400000000000000" pitchFamily="50" charset="-128"/>
                <a:ea typeface="BIZ UDPゴシック" panose="020B0400000000000000" pitchFamily="50" charset="-128"/>
              </a:rPr>
              <a:t>年（</a:t>
            </a:r>
            <a:r>
              <a:rPr lang="en-US" altLang="ja-JP" sz="1400" dirty="0" smtClean="0">
                <a:latin typeface="BIZ UDPゴシック" panose="020B0400000000000000" pitchFamily="50" charset="-128"/>
                <a:ea typeface="BIZ UDPゴシック" panose="020B0400000000000000" pitchFamily="50" charset="-128"/>
              </a:rPr>
              <a:t>6.9</a:t>
            </a:r>
            <a:r>
              <a:rPr lang="ja-JP" altLang="en-US" sz="1400" dirty="0" smtClean="0">
                <a:latin typeface="BIZ UDPゴシック" panose="020B0400000000000000" pitchFamily="50" charset="-128"/>
                <a:ea typeface="BIZ UDPゴシック" panose="020B0400000000000000" pitchFamily="50" charset="-128"/>
              </a:rPr>
              <a:t>％）から</a:t>
            </a:r>
            <a:r>
              <a:rPr lang="en-US" altLang="ja-JP" sz="1400" dirty="0" smtClean="0">
                <a:latin typeface="BIZ UDPゴシック" panose="020B0400000000000000" pitchFamily="50" charset="-128"/>
                <a:ea typeface="BIZ UDPゴシック" panose="020B0400000000000000" pitchFamily="50" charset="-128"/>
              </a:rPr>
              <a:t>2019</a:t>
            </a:r>
            <a:r>
              <a:rPr lang="ja-JP" altLang="en-US" sz="1400" dirty="0" smtClean="0">
                <a:latin typeface="BIZ UDPゴシック" panose="020B0400000000000000" pitchFamily="50" charset="-128"/>
                <a:ea typeface="BIZ UDPゴシック" panose="020B0400000000000000" pitchFamily="50" charset="-128"/>
              </a:rPr>
              <a:t>年（</a:t>
            </a:r>
            <a:r>
              <a:rPr lang="en-US" altLang="ja-JP" sz="1400" dirty="0" smtClean="0">
                <a:latin typeface="BIZ UDPゴシック" panose="020B0400000000000000" pitchFamily="50" charset="-128"/>
                <a:ea typeface="BIZ UDPゴシック" panose="020B0400000000000000" pitchFamily="50" charset="-128"/>
              </a:rPr>
              <a:t>2.9</a:t>
            </a:r>
            <a:r>
              <a:rPr lang="ja-JP" altLang="en-US" sz="1400" dirty="0" smtClean="0">
                <a:latin typeface="BIZ UDPゴシック" panose="020B0400000000000000" pitchFamily="50" charset="-128"/>
                <a:ea typeface="BIZ UDPゴシック" panose="020B0400000000000000" pitchFamily="50" charset="-128"/>
              </a:rPr>
              <a:t>％）までに</a:t>
            </a:r>
            <a:r>
              <a:rPr lang="en-US" altLang="ja-JP" sz="1400" dirty="0" smtClean="0">
                <a:latin typeface="BIZ UDPゴシック" panose="020B0400000000000000" pitchFamily="50" charset="-128"/>
                <a:ea typeface="BIZ UDPゴシック" panose="020B0400000000000000" pitchFamily="50" charset="-128"/>
              </a:rPr>
              <a:t>4.0</a:t>
            </a:r>
            <a:r>
              <a:rPr lang="ja-JP" altLang="en-US" sz="1400" dirty="0" smtClean="0">
                <a:latin typeface="BIZ UDPゴシック" panose="020B0400000000000000" pitchFamily="50" charset="-128"/>
                <a:ea typeface="BIZ UDPゴシック" panose="020B0400000000000000" pitchFamily="50" charset="-128"/>
              </a:rPr>
              <a:t>ポイント減少</a:t>
            </a:r>
            <a:r>
              <a:rPr lang="ja-JP" altLang="en-US" sz="1400" b="1" dirty="0" smtClean="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
            </a:r>
            <a:br>
              <a:rPr lang="en-US" altLang="ja-JP" sz="1400" b="1" dirty="0">
                <a:latin typeface="BIZ UDPゴシック" panose="020B0400000000000000" pitchFamily="50" charset="-128"/>
                <a:ea typeface="BIZ UDPゴシック" panose="020B0400000000000000" pitchFamily="50" charset="-128"/>
              </a:rPr>
            </a:br>
            <a:endParaRPr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324000" y="5256000"/>
            <a:ext cx="8640000" cy="1332000"/>
          </a:xfrm>
          <a:prstGeom prst="rect">
            <a:avLst/>
          </a:prstGeom>
        </p:spPr>
        <p:txBody>
          <a:bodyPr wrap="square" lIns="36000" tIns="36000" rIns="36000" bIns="36000">
            <a:noAutofit/>
          </a:bodyPr>
          <a:lstStyle/>
          <a:p>
            <a:pPr marL="285750" indent="-285750">
              <a:lnSpc>
                <a:spcPts val="2000"/>
              </a:lnSpc>
              <a:buFont typeface="Arial" panose="020B0604020202020204" pitchFamily="34" charset="0"/>
              <a:buChar char="•"/>
            </a:pPr>
            <a:r>
              <a:rPr lang="ja-JP" altLang="en-US" sz="1400" b="1" dirty="0" smtClean="0">
                <a:latin typeface="BIZ UDPゴシック" panose="020B0400000000000000" pitchFamily="50" charset="-128"/>
                <a:ea typeface="BIZ UDPゴシック" panose="020B0400000000000000" pitchFamily="50" charset="-128"/>
              </a:rPr>
              <a:t>開業率</a:t>
            </a:r>
            <a:r>
              <a:rPr lang="ja-JP" altLang="en-US" sz="1400" dirty="0" smtClean="0">
                <a:latin typeface="BIZ UDPゴシック" panose="020B0400000000000000" pitchFamily="50" charset="-128"/>
                <a:ea typeface="BIZ UDPゴシック" panose="020B0400000000000000" pitchFamily="50" charset="-128"/>
              </a:rPr>
              <a:t>に</a:t>
            </a:r>
            <a:r>
              <a:rPr lang="ja-JP" altLang="en-US" sz="1400" dirty="0">
                <a:latin typeface="BIZ UDPゴシック" panose="020B0400000000000000" pitchFamily="50" charset="-128"/>
                <a:ea typeface="BIZ UDPゴシック" panose="020B0400000000000000" pitchFamily="50" charset="-128"/>
              </a:rPr>
              <a:t>ついて</a:t>
            </a:r>
            <a:r>
              <a:rPr lang="ja-JP" altLang="en-US" sz="1400" dirty="0" smtClean="0">
                <a:latin typeface="BIZ UDPゴシック" panose="020B0400000000000000" pitchFamily="50" charset="-128"/>
                <a:ea typeface="BIZ UDPゴシック" panose="020B0400000000000000" pitchFamily="50" charset="-128"/>
              </a:rPr>
              <a:t>、他都市を上回る上昇率を示し、開業数は２００８年度２０１６年度比で１．６倍の増加であったが、２０１６年度以降は減少</a:t>
            </a:r>
            <a:r>
              <a:rPr lang="ja-JP" altLang="en-US" sz="1400" dirty="0">
                <a:latin typeface="BIZ UDPゴシック" panose="020B0400000000000000" pitchFamily="50" charset="-128"/>
                <a:ea typeface="BIZ UDPゴシック" panose="020B0400000000000000" pitchFamily="50" charset="-128"/>
              </a:rPr>
              <a:t>傾向。</a:t>
            </a:r>
            <a:endParaRPr lang="en-US" altLang="ja-JP" sz="1400" b="1" dirty="0" smtClean="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endParaRPr lang="en-US" altLang="ja-JP" sz="1400" b="1" dirty="0" smtClean="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b="1" dirty="0" smtClean="0">
                <a:latin typeface="BIZ UDPゴシック" panose="020B0400000000000000" pitchFamily="50" charset="-128"/>
                <a:ea typeface="BIZ UDPゴシック" panose="020B0400000000000000" pitchFamily="50" charset="-128"/>
              </a:rPr>
              <a:t>オフィス空室率</a:t>
            </a:r>
            <a:r>
              <a:rPr lang="ja-JP" altLang="en-US" sz="1400" dirty="0" smtClean="0">
                <a:latin typeface="BIZ UDPゴシック" panose="020B0400000000000000" pitchFamily="50" charset="-128"/>
                <a:ea typeface="BIZ UDPゴシック" panose="020B0400000000000000" pitchFamily="50" charset="-128"/>
              </a:rPr>
              <a:t>については、リーマンショック後に大阪と東京で大きく差が開いていたが、近年は大きく改善し、</a:t>
            </a:r>
            <a:r>
              <a:rPr lang="en-US" altLang="ja-JP" sz="1400" dirty="0" smtClean="0">
                <a:latin typeface="BIZ UDPゴシック" panose="020B0400000000000000" pitchFamily="50" charset="-128"/>
                <a:ea typeface="BIZ UDPゴシック" panose="020B0400000000000000" pitchFamily="50" charset="-128"/>
              </a:rPr>
              <a:t>2019</a:t>
            </a:r>
            <a:r>
              <a:rPr lang="ja-JP" altLang="en-US" sz="1400" dirty="0">
                <a:latin typeface="BIZ UDPゴシック" panose="020B0400000000000000" pitchFamily="50" charset="-128"/>
                <a:ea typeface="BIZ UDPゴシック" panose="020B0400000000000000" pitchFamily="50" charset="-128"/>
              </a:rPr>
              <a:t>年には東京とほぼ</a:t>
            </a:r>
            <a:r>
              <a:rPr lang="ja-JP" altLang="en-US" sz="1400" dirty="0" smtClean="0">
                <a:latin typeface="BIZ UDPゴシック" panose="020B0400000000000000" pitchFamily="50" charset="-128"/>
                <a:ea typeface="BIZ UDPゴシック" panose="020B0400000000000000" pitchFamily="50" charset="-128"/>
              </a:rPr>
              <a:t>同等に。</a:t>
            </a:r>
            <a:endParaRPr lang="en-US" altLang="ja-JP" sz="1400" dirty="0">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6105B293-252E-9FEB-5DE0-9C0DC747485E}"/>
              </a:ext>
            </a:extLst>
          </p:cNvPr>
          <p:cNvGrpSpPr/>
          <p:nvPr/>
        </p:nvGrpSpPr>
        <p:grpSpPr>
          <a:xfrm>
            <a:off x="6012000" y="1728000"/>
            <a:ext cx="454343" cy="139669"/>
            <a:chOff x="1234121" y="4127414"/>
            <a:chExt cx="993101" cy="320650"/>
          </a:xfrm>
          <a:solidFill>
            <a:srgbClr val="FF0000"/>
          </a:solidFill>
        </p:grpSpPr>
        <p:sp>
          <p:nvSpPr>
            <p:cNvPr id="59" name="正方形/長方形 58">
              <a:extLst>
                <a:ext uri="{FF2B5EF4-FFF2-40B4-BE49-F238E27FC236}">
                  <a16:creationId xmlns:a16="http://schemas.microsoft.com/office/drawing/2014/main" id="{97C6F1A5-0570-940E-4E08-9FD2739A5A31}"/>
                </a:ext>
              </a:extLst>
            </p:cNvPr>
            <p:cNvSpPr/>
            <p:nvPr/>
          </p:nvSpPr>
          <p:spPr>
            <a:xfrm rot="2557577">
              <a:off x="1234121" y="4231270"/>
              <a:ext cx="459105" cy="216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0" name="正方形/長方形 59">
              <a:extLst>
                <a:ext uri="{FF2B5EF4-FFF2-40B4-BE49-F238E27FC236}">
                  <a16:creationId xmlns:a16="http://schemas.microsoft.com/office/drawing/2014/main" id="{7F8EEB7A-E05E-DE8C-92C6-EAE0993BE16D}"/>
                </a:ext>
              </a:extLst>
            </p:cNvPr>
            <p:cNvSpPr/>
            <p:nvPr/>
          </p:nvSpPr>
          <p:spPr>
            <a:xfrm rot="19275441">
              <a:off x="1413588" y="4127414"/>
              <a:ext cx="813634" cy="224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cxnSp>
        <p:nvCxnSpPr>
          <p:cNvPr id="12" name="直線コネクタ 11"/>
          <p:cNvCxnSpPr/>
          <p:nvPr/>
        </p:nvCxnSpPr>
        <p:spPr>
          <a:xfrm>
            <a:off x="216000" y="93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60000" y="108000"/>
            <a:ext cx="8640000" cy="828000"/>
          </a:xfrm>
          <a:prstGeom prst="rect">
            <a:avLst/>
          </a:prstGeom>
          <a:noFill/>
        </p:spPr>
        <p:txBody>
          <a:bodyPr wrap="squar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３</a:t>
            </a:r>
            <a:r>
              <a:rPr lang="en-US" altLang="ja-JP" sz="2400" dirty="0" smtClean="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指標</a:t>
            </a:r>
            <a:r>
              <a:rPr lang="ja-JP" altLang="en-US" sz="2400" dirty="0">
                <a:latin typeface="BIZ UDPゴシック" panose="020B0400000000000000" pitchFamily="50" charset="-128"/>
                <a:ea typeface="BIZ UDPゴシック" panose="020B0400000000000000" pitchFamily="50" charset="-128"/>
              </a:rPr>
              <a:t>でみる大阪の</a:t>
            </a:r>
            <a:r>
              <a:rPr lang="ja-JP" altLang="en-US" sz="2400" dirty="0" smtClean="0">
                <a:latin typeface="BIZ UDPゴシック" panose="020B0400000000000000" pitchFamily="50" charset="-128"/>
                <a:ea typeface="BIZ UDPゴシック" panose="020B0400000000000000" pitchFamily="50" charset="-128"/>
              </a:rPr>
              <a:t>変化</a:t>
            </a:r>
            <a:endParaRPr lang="en-US" altLang="ja-JP" sz="2400" dirty="0" smtClean="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⑴</a:t>
            </a:r>
            <a:r>
              <a:rPr lang="ja-JP" altLang="en-US" sz="2000" dirty="0">
                <a:latin typeface="BIZ UDPゴシック" panose="020B0400000000000000" pitchFamily="50" charset="-128"/>
                <a:ea typeface="BIZ UDPゴシック" panose="020B0400000000000000" pitchFamily="50" charset="-128"/>
              </a:rPr>
              <a:t>　企業／経済（新型コロナウイルス拡大前まで</a:t>
            </a:r>
            <a:r>
              <a:rPr lang="ja-JP" altLang="en-US" sz="2000" dirty="0" smtClean="0">
                <a:latin typeface="BIZ UDPゴシック" panose="020B0400000000000000" pitchFamily="50" charset="-128"/>
                <a:ea typeface="BIZ UDPゴシック" panose="020B0400000000000000" pitchFamily="50" charset="-128"/>
              </a:rPr>
              <a:t>）</a:t>
            </a:r>
            <a:endParaRPr lang="ja-JP" altLang="en-US" sz="20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p:txBody>
      </p:sp>
      <p:sp>
        <p:nvSpPr>
          <p:cNvPr id="15"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22</a:t>
            </a:fld>
            <a:endParaRPr lang="ja-JP" altLang="en-US" dirty="0"/>
          </a:p>
        </p:txBody>
      </p:sp>
    </p:spTree>
    <p:extLst>
      <p:ext uri="{BB962C8B-B14F-4D97-AF65-F5344CB8AC3E}">
        <p14:creationId xmlns:p14="http://schemas.microsoft.com/office/powerpoint/2010/main" val="229882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900000" y="2232000"/>
            <a:ext cx="7449958" cy="4170025"/>
          </a:xfrm>
          <a:prstGeom prst="rect">
            <a:avLst/>
          </a:prstGeom>
        </p:spPr>
      </p:pic>
      <p:cxnSp>
        <p:nvCxnSpPr>
          <p:cNvPr id="7" name="直線コネクタ 6"/>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66793" y="553317"/>
            <a:ext cx="7801915"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景気動向指数と府内</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総生産</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BE5F99DD-638C-4328-87A5-91752CC8BA04}"/>
              </a:ext>
            </a:extLst>
          </p:cNvPr>
          <p:cNvSpPr/>
          <p:nvPr/>
        </p:nvSpPr>
        <p:spPr>
          <a:xfrm>
            <a:off x="665593" y="6453898"/>
            <a:ext cx="788578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1" lang="zh-TW"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大阪府「府民経済計算」</a:t>
            </a:r>
            <a:r>
              <a:rPr kumimoji="1" lang="ja-JP" altLang="en-US" sz="10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zh-TW"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大阪府「</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景気動向指数</a:t>
            </a:r>
            <a:r>
              <a:rPr kumimoji="1" lang="zh-TW"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府内総生産の</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2008</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2010</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年については</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2018</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平成</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30</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値を、</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2011</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年については</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令和元年度</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値を使用</a:t>
            </a:r>
          </a:p>
        </p:txBody>
      </p:sp>
      <p:sp>
        <p:nvSpPr>
          <p:cNvPr id="11" name="テキスト ボックス 1">
            <a:extLst>
              <a:ext uri="{FF2B5EF4-FFF2-40B4-BE49-F238E27FC236}">
                <a16:creationId xmlns:a16="http://schemas.microsoft.com/office/drawing/2014/main" id="{9F72E808-89EC-4D2B-BD76-A66B4D273B18}"/>
              </a:ext>
            </a:extLst>
          </p:cNvPr>
          <p:cNvSpPr txBox="1"/>
          <p:nvPr/>
        </p:nvSpPr>
        <p:spPr>
          <a:xfrm>
            <a:off x="936000" y="2196000"/>
            <a:ext cx="756000" cy="360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府内総生産</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（百万円）</a:t>
            </a:r>
          </a:p>
        </p:txBody>
      </p:sp>
      <p:sp>
        <p:nvSpPr>
          <p:cNvPr id="12" name="テキスト ボックス 1">
            <a:extLst>
              <a:ext uri="{FF2B5EF4-FFF2-40B4-BE49-F238E27FC236}">
                <a16:creationId xmlns:a16="http://schemas.microsoft.com/office/drawing/2014/main" id="{9F72E808-89EC-4D2B-BD76-A66B4D273B18}"/>
              </a:ext>
            </a:extLst>
          </p:cNvPr>
          <p:cNvSpPr txBox="1"/>
          <p:nvPr/>
        </p:nvSpPr>
        <p:spPr>
          <a:xfrm>
            <a:off x="7394150" y="2258894"/>
            <a:ext cx="903133" cy="296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景気動向指数</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4" name="テキスト ボックス 28">
            <a:extLst>
              <a:ext uri="{FF2B5EF4-FFF2-40B4-BE49-F238E27FC236}">
                <a16:creationId xmlns:a16="http://schemas.microsoft.com/office/drawing/2014/main" id="{FE707C15-6E7B-4C29-B3DF-A3C77437D22D}"/>
              </a:ext>
            </a:extLst>
          </p:cNvPr>
          <p:cNvSpPr txBox="1"/>
          <p:nvPr/>
        </p:nvSpPr>
        <p:spPr>
          <a:xfrm>
            <a:off x="350458" y="830075"/>
            <a:ext cx="8793542" cy="143116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大阪の府内総生産は、リーマンショック後の落ちこみを底に、インバウンドの飛躍的増加なども背景に</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defRPr/>
            </a:pPr>
            <a:r>
              <a:rPr lang="ja-JP" altLang="en-US" sz="15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コロナ拡大前までの間、増加</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傾向。（</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2009</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36.7</a:t>
            </a:r>
            <a:r>
              <a:rPr lang="ja-JP" altLang="en-US" sz="15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兆</a:t>
            </a:r>
            <a:r>
              <a:rPr lang="ja-JP" altLang="en-US"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円</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から</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2018</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lang="en-US" altLang="ja-JP"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41.5</a:t>
            </a:r>
            <a:r>
              <a:rPr lang="ja-JP" altLang="en-US"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兆円と</a:t>
            </a:r>
            <a:r>
              <a:rPr lang="en-US" altLang="ja-JP"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13.2%</a:t>
            </a:r>
            <a:r>
              <a:rPr lang="ja-JP" altLang="en-US"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増加</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lvl="0">
              <a:defRPr/>
            </a:pPr>
            <a:r>
              <a:rPr lang="ja-JP" altLang="en-US" sz="15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府内</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総生産と景気動向指数には一定の相関がみられ、景気</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動向指数</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が先行する形で府内総生産が</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増</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lvl="0">
              <a:defRPr/>
            </a:pPr>
            <a:r>
              <a:rPr lang="ja-JP" altLang="en-US" sz="15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5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加</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している。</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府内総生産の数値は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年度が最新値であるため、景気動向指数と府内総生産の相関においては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年度までの</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数</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値を</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用いて</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いる。景気</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動向指数の最新値の状況については</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P</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３</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参照</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2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5" name="線吹き出し 1 (枠付き) 14"/>
          <p:cNvSpPr/>
          <p:nvPr/>
        </p:nvSpPr>
        <p:spPr>
          <a:xfrm>
            <a:off x="2516028" y="2626473"/>
            <a:ext cx="1752600" cy="290414"/>
          </a:xfrm>
          <a:prstGeom prst="borderCallout1">
            <a:avLst>
              <a:gd name="adj1" fmla="val 93914"/>
              <a:gd name="adj2" fmla="val 50307"/>
              <a:gd name="adj3" fmla="val 362884"/>
              <a:gd name="adj4" fmla="val 74026"/>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景気動向指数（右軸）</a:t>
            </a:r>
          </a:p>
        </p:txBody>
      </p:sp>
      <p:sp>
        <p:nvSpPr>
          <p:cNvPr id="16" name="正方形/長方形 15">
            <a:extLst>
              <a:ext uri="{FF2B5EF4-FFF2-40B4-BE49-F238E27FC236}">
                <a16:creationId xmlns:a16="http://schemas.microsoft.com/office/drawing/2014/main" id="{F3662101-EE3B-4931-808C-B5FA454754EE}"/>
              </a:ext>
            </a:extLst>
          </p:cNvPr>
          <p:cNvSpPr/>
          <p:nvPr/>
        </p:nvSpPr>
        <p:spPr>
          <a:xfrm>
            <a:off x="1116000" y="6012000"/>
            <a:ext cx="1224000" cy="233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リーマンショック</a:t>
            </a:r>
            <a:endPar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テキスト ボックス 1"/>
          <p:cNvSpPr txBox="1"/>
          <p:nvPr/>
        </p:nvSpPr>
        <p:spPr>
          <a:xfrm>
            <a:off x="7365575" y="5526804"/>
            <a:ext cx="651990" cy="2378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19" name="正方形/長方形 18"/>
          <p:cNvSpPr/>
          <p:nvPr/>
        </p:nvSpPr>
        <p:spPr>
          <a:xfrm>
            <a:off x="665593" y="6295093"/>
            <a:ext cx="3700871"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（注）景気動向指数は、</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CI</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一致指数（</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2015</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100</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3" name="テキスト ボックス 22"/>
          <p:cNvSpPr txBox="1"/>
          <p:nvPr/>
        </p:nvSpPr>
        <p:spPr>
          <a:xfrm>
            <a:off x="225976" y="36000"/>
            <a:ext cx="39132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主要経済</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指標</a:t>
            </a:r>
            <a:r>
              <a:rPr kumimoji="1" lang="ja-JP" altLang="en-US"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年まで）</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23</a:t>
            </a:fld>
            <a:endParaRPr lang="ja-JP" altLang="en-US" dirty="0"/>
          </a:p>
        </p:txBody>
      </p:sp>
    </p:spTree>
    <p:extLst>
      <p:ext uri="{BB962C8B-B14F-4D97-AF65-F5344CB8AC3E}">
        <p14:creationId xmlns:p14="http://schemas.microsoft.com/office/powerpoint/2010/main" val="1405114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16000" y="1080000"/>
            <a:ext cx="4291956" cy="2202435"/>
          </a:xfrm>
          <a:prstGeom prst="rect">
            <a:avLst/>
          </a:prstGeom>
        </p:spPr>
      </p:pic>
      <p:cxnSp>
        <p:nvCxnSpPr>
          <p:cNvPr id="7" name="直線コネクタ 6"/>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36000"/>
            <a:ext cx="39132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主要経済</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指標</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年まで）</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4C81971A-2CE0-454B-8576-01EDAA8E2AFB}"/>
              </a:ext>
            </a:extLst>
          </p:cNvPr>
          <p:cNvSpPr txBox="1"/>
          <p:nvPr/>
        </p:nvSpPr>
        <p:spPr>
          <a:xfrm>
            <a:off x="191045" y="3437140"/>
            <a:ext cx="8343355"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景気動向指数</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19" name="正方形/長方形 18"/>
          <p:cNvSpPr/>
          <p:nvPr/>
        </p:nvSpPr>
        <p:spPr>
          <a:xfrm>
            <a:off x="4766040" y="6506480"/>
            <a:ext cx="3621081"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出典：内閣府「景気動向指数」をもとに副首都推進局で作成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81173595-9358-4680-A074-1AC91BCD0A38}"/>
              </a:ext>
            </a:extLst>
          </p:cNvPr>
          <p:cNvSpPr txBox="1"/>
          <p:nvPr/>
        </p:nvSpPr>
        <p:spPr>
          <a:xfrm>
            <a:off x="191045" y="3770038"/>
            <a:ext cx="88480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大阪府では、リーマンショック後の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66.1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）からコロナ禍前の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107.1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ポイントの伸び</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全国では、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71.4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106.4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ポイントの伸び</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7CC85C83-09DA-40C9-8371-97E19BD22D0C}"/>
              </a:ext>
            </a:extLst>
          </p:cNvPr>
          <p:cNvSpPr txBox="1"/>
          <p:nvPr/>
        </p:nvSpPr>
        <p:spPr>
          <a:xfrm>
            <a:off x="216000" y="540000"/>
            <a:ext cx="8640000" cy="30960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総生産</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正方形/長方形 27">
            <a:extLst>
              <a:ext uri="{FF2B5EF4-FFF2-40B4-BE49-F238E27FC236}">
                <a16:creationId xmlns:a16="http://schemas.microsoft.com/office/drawing/2014/main" id="{712732F7-3AEA-46D2-BA80-852DD97F0E79}"/>
              </a:ext>
            </a:extLst>
          </p:cNvPr>
          <p:cNvSpPr/>
          <p:nvPr/>
        </p:nvSpPr>
        <p:spPr>
          <a:xfrm>
            <a:off x="4788000" y="3024000"/>
            <a:ext cx="36720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出典：内閣府「国民経済計算」、内閣府「県民経済計算」</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をもとに</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副首都</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推進局で作成</a:t>
            </a:r>
          </a:p>
        </p:txBody>
      </p:sp>
      <p:sp>
        <p:nvSpPr>
          <p:cNvPr id="30" name="テキスト ボックス 29"/>
          <p:cNvSpPr txBox="1"/>
          <p:nvPr/>
        </p:nvSpPr>
        <p:spPr>
          <a:xfrm>
            <a:off x="216000" y="864000"/>
            <a:ext cx="6120000" cy="288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東京都と比べ低い水準となっているものの、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年から微増で推移している。</a:t>
            </a:r>
          </a:p>
        </p:txBody>
      </p:sp>
      <p:sp>
        <p:nvSpPr>
          <p:cNvPr id="33" name="正方形/長方形 32"/>
          <p:cNvSpPr/>
          <p:nvPr/>
        </p:nvSpPr>
        <p:spPr>
          <a:xfrm>
            <a:off x="286856" y="6481449"/>
            <a:ext cx="3700871"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出典：大阪府「景気動向指数」をもとに副首都推進局で作成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3991782" y="4523690"/>
            <a:ext cx="15950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スライド番号プレースホルダー 3"/>
          <p:cNvSpPr>
            <a:spLocks noGrp="1"/>
          </p:cNvSpPr>
          <p:nvPr>
            <p:ph type="sldNum" sz="quarter" idx="12"/>
          </p:nvPr>
        </p:nvSpPr>
        <p:spPr>
          <a:xfrm>
            <a:off x="7086600" y="64830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540000" y="2952000"/>
            <a:ext cx="3924000" cy="468000"/>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全国のみ</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右軸を参照</a:t>
            </a:r>
            <a:endPar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東京都、大阪府の</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2006</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については</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値</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2011</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年度について</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令和元年度</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値</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を使用</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56"/>
          <p:cNvSpPr txBox="1"/>
          <p:nvPr/>
        </p:nvSpPr>
        <p:spPr>
          <a:xfrm>
            <a:off x="1692000" y="1332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37" name="直線コネクタ 36"/>
          <p:cNvCxnSpPr/>
          <p:nvPr/>
        </p:nvCxnSpPr>
        <p:spPr>
          <a:xfrm flipH="1" flipV="1">
            <a:off x="1836000" y="1512000"/>
            <a:ext cx="162000" cy="17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56"/>
          <p:cNvSpPr txBox="1"/>
          <p:nvPr/>
        </p:nvSpPr>
        <p:spPr>
          <a:xfrm>
            <a:off x="2016000" y="2412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41" name="直線コネクタ 40"/>
          <p:cNvCxnSpPr/>
          <p:nvPr/>
        </p:nvCxnSpPr>
        <p:spPr>
          <a:xfrm flipH="1" flipV="1">
            <a:off x="1980000" y="2268000"/>
            <a:ext cx="162000" cy="17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56"/>
          <p:cNvSpPr txBox="1"/>
          <p:nvPr/>
        </p:nvSpPr>
        <p:spPr>
          <a:xfrm>
            <a:off x="1836000" y="1800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47" name="直線コネクタ 46"/>
          <p:cNvCxnSpPr/>
          <p:nvPr/>
        </p:nvCxnSpPr>
        <p:spPr>
          <a:xfrm flipH="1" flipV="1">
            <a:off x="2052000" y="1980000"/>
            <a:ext cx="162000" cy="17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120000" y="1116000"/>
            <a:ext cx="1260000" cy="252000"/>
          </a:xfrm>
          <a:prstGeom prst="rect">
            <a:avLst/>
          </a:prstGeom>
          <a:noFill/>
        </p:spPr>
        <p:txBody>
          <a:bodyPr wrap="squar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対前年度伸び率</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4"/>
          <a:stretch>
            <a:fillRect/>
          </a:stretch>
        </p:blipFill>
        <p:spPr>
          <a:xfrm>
            <a:off x="4716000" y="1548000"/>
            <a:ext cx="4079649" cy="745688"/>
          </a:xfrm>
          <a:prstGeom prst="rect">
            <a:avLst/>
          </a:prstGeom>
        </p:spPr>
      </p:pic>
      <p:sp>
        <p:nvSpPr>
          <p:cNvPr id="50" name="テキスト ボックス 49">
            <a:extLst>
              <a:ext uri="{FF2B5EF4-FFF2-40B4-BE49-F238E27FC236}">
                <a16:creationId xmlns:a16="http://schemas.microsoft.com/office/drawing/2014/main" id="{0DA68261-63E4-45FB-BF1B-207F356E738C}"/>
              </a:ext>
            </a:extLst>
          </p:cNvPr>
          <p:cNvSpPr txBox="1"/>
          <p:nvPr/>
        </p:nvSpPr>
        <p:spPr>
          <a:xfrm>
            <a:off x="8064000" y="1296000"/>
            <a:ext cx="684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（単位：％）</a:t>
            </a:r>
            <a:endPar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p:cNvPicPr>
            <a:picLocks noChangeAspect="1"/>
          </p:cNvPicPr>
          <p:nvPr/>
        </p:nvPicPr>
        <p:blipFill>
          <a:blip r:embed="rId5"/>
          <a:stretch>
            <a:fillRect/>
          </a:stretch>
        </p:blipFill>
        <p:spPr>
          <a:xfrm>
            <a:off x="216000" y="4212000"/>
            <a:ext cx="4298053" cy="2164268"/>
          </a:xfrm>
          <a:prstGeom prst="rect">
            <a:avLst/>
          </a:prstGeom>
        </p:spPr>
      </p:pic>
      <p:pic>
        <p:nvPicPr>
          <p:cNvPr id="5" name="図 4"/>
          <p:cNvPicPr>
            <a:picLocks noChangeAspect="1"/>
          </p:cNvPicPr>
          <p:nvPr/>
        </p:nvPicPr>
        <p:blipFill>
          <a:blip r:embed="rId6"/>
          <a:stretch>
            <a:fillRect/>
          </a:stretch>
        </p:blipFill>
        <p:spPr>
          <a:xfrm>
            <a:off x="4680000" y="4320000"/>
            <a:ext cx="4151736" cy="2176461"/>
          </a:xfrm>
          <a:prstGeom prst="rect">
            <a:avLst/>
          </a:prstGeom>
        </p:spPr>
      </p:pic>
    </p:spTree>
    <p:extLst>
      <p:ext uri="{BB962C8B-B14F-4D97-AF65-F5344CB8AC3E}">
        <p14:creationId xmlns:p14="http://schemas.microsoft.com/office/powerpoint/2010/main" val="310474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referRelativeResize="0">
            <a:picLocks/>
          </p:cNvPicPr>
          <p:nvPr/>
        </p:nvPicPr>
        <p:blipFill>
          <a:blip r:embed="rId3"/>
          <a:stretch>
            <a:fillRect/>
          </a:stretch>
        </p:blipFill>
        <p:spPr>
          <a:xfrm>
            <a:off x="216000" y="4680000"/>
            <a:ext cx="4284000" cy="2124000"/>
          </a:xfrm>
          <a:prstGeom prst="rect">
            <a:avLst/>
          </a:prstGeom>
        </p:spPr>
      </p:pic>
      <p:pic>
        <p:nvPicPr>
          <p:cNvPr id="2" name="図 1"/>
          <p:cNvPicPr preferRelativeResize="0">
            <a:picLocks/>
          </p:cNvPicPr>
          <p:nvPr/>
        </p:nvPicPr>
        <p:blipFill>
          <a:blip r:embed="rId4"/>
          <a:stretch>
            <a:fillRect/>
          </a:stretch>
        </p:blipFill>
        <p:spPr>
          <a:xfrm>
            <a:off x="4896000" y="1296000"/>
            <a:ext cx="4068000" cy="2412000"/>
          </a:xfrm>
          <a:prstGeom prst="rect">
            <a:avLst/>
          </a:prstGeom>
        </p:spPr>
      </p:pic>
      <p:cxnSp>
        <p:nvCxnSpPr>
          <p:cNvPr id="7" name="直線コネクタ 6"/>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36000"/>
            <a:ext cx="39116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主要経済</a:t>
            </a:r>
            <a:r>
              <a:rPr kumimoji="1" lang="ja-JP" altLang="en-US" sz="2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指標</a:t>
            </a:r>
            <a:r>
              <a:rPr kumimoji="1" lang="en-US" altLang="ja-JP"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２０１９年まで）</a:t>
            </a:r>
            <a:r>
              <a:rPr kumimoji="1" lang="en-US" altLang="ja-JP" sz="2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272E932-21FB-41AA-8D47-84DBC78E0F80}"/>
              </a:ext>
            </a:extLst>
          </p:cNvPr>
          <p:cNvSpPr txBox="1"/>
          <p:nvPr/>
        </p:nvSpPr>
        <p:spPr>
          <a:xfrm>
            <a:off x="158858" y="517647"/>
            <a:ext cx="4620531" cy="30960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有効求人倍率（季節調整値）</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41" name="テキスト ボックス 40">
            <a:extLst>
              <a:ext uri="{FF2B5EF4-FFF2-40B4-BE49-F238E27FC236}">
                <a16:creationId xmlns:a16="http://schemas.microsoft.com/office/drawing/2014/main" id="{C0917E73-B236-42C5-AC96-92D4953AB4BC}"/>
              </a:ext>
            </a:extLst>
          </p:cNvPr>
          <p:cNvSpPr txBox="1"/>
          <p:nvPr/>
        </p:nvSpPr>
        <p:spPr>
          <a:xfrm>
            <a:off x="4908887" y="517647"/>
            <a:ext cx="4119132"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完全</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失業率</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0DA68261-63E4-45FB-BF1B-207F356E738C}"/>
              </a:ext>
            </a:extLst>
          </p:cNvPr>
          <p:cNvSpPr txBox="1"/>
          <p:nvPr/>
        </p:nvSpPr>
        <p:spPr>
          <a:xfrm>
            <a:off x="4896000" y="1260000"/>
            <a:ext cx="432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00" dirty="0">
                <a:solidFill>
                  <a:prstClr val="black"/>
                </a:solidFill>
                <a:latin typeface="BIZ UDゴシック" panose="020B0400000000000000" pitchFamily="49" charset="-128"/>
                <a:ea typeface="BIZ UDゴシック" panose="020B0400000000000000" pitchFamily="49" charset="-128"/>
              </a:rPr>
              <a:t>％</a:t>
            </a:r>
            <a:r>
              <a:rPr kumimoji="1" lang="ja-JP" altLang="en-US" sz="10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203476" y="3682737"/>
            <a:ext cx="42836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出典：厚生労働省 「</a:t>
            </a:r>
            <a:r>
              <a:rPr kumimoji="1" lang="zh-TW"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職業安定業務統計</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144000" y="792000"/>
            <a:ext cx="46436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東京都より低い状況であるが、</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年に入って全国平均を上回り、</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年第</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四半期で</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は全国を</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0.18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上回る</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4896000" y="828000"/>
            <a:ext cx="42721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最も数値が悪かった</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年から次第に改善し、全国平均との差が</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0.5</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ポイントまで</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縮小。</a:t>
            </a:r>
          </a:p>
        </p:txBody>
      </p:sp>
      <p:sp>
        <p:nvSpPr>
          <p:cNvPr id="40" name="テキスト ボックス 39"/>
          <p:cNvSpPr txBox="1"/>
          <p:nvPr/>
        </p:nvSpPr>
        <p:spPr>
          <a:xfrm>
            <a:off x="130283" y="3951393"/>
            <a:ext cx="4316619"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中小企業景況調査</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業況判断</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DI</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季節</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調整値）</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44" name="テキスト ボックス 43"/>
          <p:cNvSpPr txBox="1"/>
          <p:nvPr/>
        </p:nvSpPr>
        <p:spPr>
          <a:xfrm>
            <a:off x="130283" y="4255479"/>
            <a:ext cx="45285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リーマンショック後の落ち込みを底に増加傾向。</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と同傾向で推移</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99794" y="6646480"/>
            <a:ext cx="424095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出典：中小企業基盤整備機構「</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中小企業景況調査</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25</a:t>
            </a:fld>
            <a:endParaRPr lang="ja-JP" altLang="en-US" dirty="0"/>
          </a:p>
        </p:txBody>
      </p:sp>
      <p:sp>
        <p:nvSpPr>
          <p:cNvPr id="39" name="テキスト ボックス 38">
            <a:extLst>
              <a:ext uri="{FF2B5EF4-FFF2-40B4-BE49-F238E27FC236}">
                <a16:creationId xmlns:a16="http://schemas.microsoft.com/office/drawing/2014/main" id="{0DA68261-63E4-45FB-BF1B-207F356E738C}"/>
              </a:ext>
            </a:extLst>
          </p:cNvPr>
          <p:cNvSpPr txBox="1"/>
          <p:nvPr/>
        </p:nvSpPr>
        <p:spPr>
          <a:xfrm>
            <a:off x="8604000" y="3312000"/>
            <a:ext cx="432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00" noProof="0" dirty="0">
                <a:solidFill>
                  <a:prstClr val="black"/>
                </a:solidFill>
                <a:latin typeface="BIZ UDゴシック" panose="020B0400000000000000" pitchFamily="49" charset="-128"/>
                <a:ea typeface="BIZ UDゴシック" panose="020B0400000000000000" pitchFamily="49" charset="-128"/>
              </a:rPr>
              <a:t>年</a:t>
            </a:r>
            <a:r>
              <a:rPr kumimoji="1" lang="ja-JP" altLang="en-US" sz="10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2" name="テキスト ボックス 56"/>
          <p:cNvSpPr txBox="1"/>
          <p:nvPr/>
        </p:nvSpPr>
        <p:spPr>
          <a:xfrm>
            <a:off x="5688000" y="2484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3" name="テキスト ボックス 56"/>
          <p:cNvSpPr txBox="1"/>
          <p:nvPr/>
        </p:nvSpPr>
        <p:spPr>
          <a:xfrm>
            <a:off x="6516000" y="1728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7" name="テキスト ボックス 56"/>
          <p:cNvSpPr txBox="1"/>
          <p:nvPr/>
        </p:nvSpPr>
        <p:spPr>
          <a:xfrm>
            <a:off x="7380000" y="2664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全国</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48" name="直線コネクタ 47"/>
          <p:cNvCxnSpPr/>
          <p:nvPr/>
        </p:nvCxnSpPr>
        <p:spPr>
          <a:xfrm flipH="1" flipV="1">
            <a:off x="5688000" y="2340000"/>
            <a:ext cx="162000" cy="17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6264000" y="1836000"/>
            <a:ext cx="25200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flipV="1">
            <a:off x="7344000" y="2520000"/>
            <a:ext cx="162000" cy="17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0DA68261-63E4-45FB-BF1B-207F356E738C}"/>
              </a:ext>
            </a:extLst>
          </p:cNvPr>
          <p:cNvSpPr txBox="1"/>
          <p:nvPr/>
        </p:nvSpPr>
        <p:spPr>
          <a:xfrm>
            <a:off x="3960000" y="6372000"/>
            <a:ext cx="432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900" noProof="0" dirty="0">
                <a:solidFill>
                  <a:prstClr val="black"/>
                </a:solidFill>
                <a:latin typeface="BIZ UDゴシック" panose="020B0400000000000000" pitchFamily="49" charset="-128"/>
                <a:ea typeface="BIZ UDゴシック" panose="020B0400000000000000" pitchFamily="49" charset="-128"/>
              </a:rPr>
              <a:t>年</a:t>
            </a: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6" name="テキスト ボックス 56"/>
          <p:cNvSpPr txBox="1"/>
          <p:nvPr/>
        </p:nvSpPr>
        <p:spPr>
          <a:xfrm>
            <a:off x="1980000" y="4932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7" name="テキスト ボックス 56"/>
          <p:cNvSpPr txBox="1"/>
          <p:nvPr/>
        </p:nvSpPr>
        <p:spPr>
          <a:xfrm>
            <a:off x="1692000" y="5688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全国</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58" name="直線コネクタ 57"/>
          <p:cNvCxnSpPr/>
          <p:nvPr/>
        </p:nvCxnSpPr>
        <p:spPr>
          <a:xfrm flipV="1">
            <a:off x="1764000" y="5076000"/>
            <a:ext cx="21600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flipV="1">
            <a:off x="1620000" y="5508000"/>
            <a:ext cx="162000" cy="171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026936" y="3713217"/>
            <a:ext cx="42836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：総務省統計局「労働力調査」</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図 8"/>
          <p:cNvPicPr>
            <a:picLocks noChangeAspect="1"/>
          </p:cNvPicPr>
          <p:nvPr/>
        </p:nvPicPr>
        <p:blipFill>
          <a:blip r:embed="rId5"/>
          <a:stretch>
            <a:fillRect/>
          </a:stretch>
        </p:blipFill>
        <p:spPr>
          <a:xfrm>
            <a:off x="180000" y="1224000"/>
            <a:ext cx="4676037" cy="2456901"/>
          </a:xfrm>
          <a:prstGeom prst="rect">
            <a:avLst/>
          </a:prstGeom>
        </p:spPr>
      </p:pic>
    </p:spTree>
    <p:extLst>
      <p:ext uri="{BB962C8B-B14F-4D97-AF65-F5344CB8AC3E}">
        <p14:creationId xmlns:p14="http://schemas.microsoft.com/office/powerpoint/2010/main" val="2346476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右矢印 56"/>
          <p:cNvSpPr/>
          <p:nvPr/>
        </p:nvSpPr>
        <p:spPr>
          <a:xfrm rot="616169">
            <a:off x="5279436" y="3170920"/>
            <a:ext cx="2592000" cy="324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8442" y="36000"/>
            <a:ext cx="3680816" cy="461665"/>
          </a:xfrm>
          <a:prstGeom prst="rect">
            <a:avLst/>
          </a:prstGeom>
          <a:noFill/>
        </p:spPr>
        <p:txBody>
          <a:bodyPr wrap="none" rtlCol="0">
            <a:spAutoFit/>
          </a:bodyPr>
          <a:lstStyle/>
          <a:p>
            <a:r>
              <a:rPr lang="en-US" altLang="ja-JP" sz="2400" dirty="0" smtClean="0">
                <a:latin typeface="BIZ UDPゴシック" panose="020B0400000000000000" pitchFamily="50" charset="-128"/>
                <a:ea typeface="BIZ UDPゴシック" panose="020B0400000000000000" pitchFamily="50" charset="-128"/>
              </a:rPr>
              <a:t>【</a:t>
            </a:r>
            <a:r>
              <a:rPr lang="ja-JP" altLang="en-US" sz="2400" dirty="0" smtClean="0">
                <a:latin typeface="BIZ UDPゴシック" panose="020B0400000000000000" pitchFamily="50" charset="-128"/>
                <a:ea typeface="BIZ UDPゴシック" panose="020B0400000000000000" pitchFamily="50" charset="-128"/>
              </a:rPr>
              <a:t>市場の動向</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２０１９年まで） </a:t>
            </a:r>
            <a:r>
              <a:rPr lang="en-US" altLang="ja-JP" sz="2400" dirty="0" smtClean="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50" name="テキスト ボックス 49"/>
          <p:cNvSpPr txBox="1"/>
          <p:nvPr/>
        </p:nvSpPr>
        <p:spPr>
          <a:xfrm>
            <a:off x="3195765" y="4532967"/>
            <a:ext cx="1548000" cy="1015663"/>
          </a:xfrm>
          <a:prstGeom prst="rect">
            <a:avLst/>
          </a:prstGeom>
          <a:noFill/>
        </p:spPr>
        <p:txBody>
          <a:bodyPr wrap="square" rtlCol="0">
            <a:spAutoFit/>
          </a:bodyPr>
          <a:lstStyle/>
          <a:p>
            <a:r>
              <a:rPr kumimoji="1" lang="en-US" altLang="ja-JP" sz="1000" dirty="0" smtClean="0">
                <a:latin typeface="BIZ UDPゴシック" panose="020B0400000000000000" pitchFamily="50" charset="-128"/>
                <a:ea typeface="BIZ UDPゴシック" panose="020B0400000000000000" pitchFamily="50" charset="-128"/>
              </a:rPr>
              <a:t>2019.1</a:t>
            </a:r>
            <a:r>
              <a:rPr kumimoji="1" lang="ja-JP" altLang="en-US" sz="1000" dirty="0" smtClean="0">
                <a:latin typeface="BIZ UDPゴシック" panose="020B0400000000000000" pitchFamily="50" charset="-128"/>
                <a:ea typeface="BIZ UDPゴシック" panose="020B0400000000000000" pitchFamily="50" charset="-128"/>
              </a:rPr>
              <a:t>には、</a:t>
            </a:r>
            <a:r>
              <a:rPr kumimoji="1" lang="en-US" altLang="ja-JP" sz="1000" dirty="0" smtClean="0">
                <a:latin typeface="BIZ UDPゴシック" panose="020B0400000000000000" pitchFamily="50" charset="-128"/>
                <a:ea typeface="BIZ UDPゴシック" panose="020B0400000000000000" pitchFamily="50" charset="-128"/>
              </a:rPr>
              <a:t>2011.3</a:t>
            </a:r>
            <a:r>
              <a:rPr kumimoji="1" lang="ja-JP" altLang="en-US" sz="1000" dirty="0" smtClean="0">
                <a:latin typeface="BIZ UDPゴシック" panose="020B0400000000000000" pitchFamily="50" charset="-128"/>
                <a:ea typeface="BIZ UDPゴシック" panose="020B0400000000000000" pitchFamily="50" charset="-128"/>
              </a:rPr>
              <a:t>の底値から</a:t>
            </a:r>
            <a:r>
              <a:rPr kumimoji="1" lang="en-US" altLang="ja-JP" sz="1000" dirty="0" smtClean="0">
                <a:latin typeface="BIZ UDPゴシック" panose="020B0400000000000000" pitchFamily="50" charset="-128"/>
                <a:ea typeface="BIZ UDPゴシック" panose="020B0400000000000000" pitchFamily="50" charset="-128"/>
              </a:rPr>
              <a:t>78</a:t>
            </a:r>
            <a:r>
              <a:rPr kumimoji="1" lang="ja-JP" altLang="en-US" sz="1000" dirty="0" smtClean="0">
                <a:latin typeface="BIZ UDPゴシック" panose="020B0400000000000000" pitchFamily="50" charset="-128"/>
                <a:ea typeface="BIZ UDPゴシック" panose="020B0400000000000000" pitchFamily="50" charset="-128"/>
              </a:rPr>
              <a:t>％の減。</a:t>
            </a:r>
            <a:endParaRPr kumimoji="1" lang="en-US" altLang="ja-JP" sz="1000" dirty="0" smtClean="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kumimoji="1" lang="ja-JP" altLang="en-US" sz="1000" dirty="0" smtClean="0">
                <a:latin typeface="BIZ UDPゴシック" panose="020B0400000000000000" pitchFamily="50" charset="-128"/>
                <a:ea typeface="BIZ UDPゴシック" panose="020B0400000000000000" pitchFamily="50" charset="-128"/>
              </a:rPr>
              <a:t>東京都と最大</a:t>
            </a:r>
            <a:r>
              <a:rPr kumimoji="1" lang="en-US" altLang="ja-JP" sz="1000" dirty="0" smtClean="0">
                <a:latin typeface="BIZ UDPゴシック" panose="020B0400000000000000" pitchFamily="50" charset="-128"/>
                <a:ea typeface="BIZ UDPゴシック" panose="020B0400000000000000" pitchFamily="50" charset="-128"/>
              </a:rPr>
              <a:t>3.6</a:t>
            </a:r>
            <a:r>
              <a:rPr kumimoji="1" lang="ja-JP" altLang="en-US" sz="1000" dirty="0" smtClean="0">
                <a:latin typeface="BIZ UDPゴシック" panose="020B0400000000000000" pitchFamily="50" charset="-128"/>
                <a:ea typeface="BIZ UDPゴシック" panose="020B0400000000000000" pitchFamily="50" charset="-128"/>
              </a:rPr>
              <a:t>ポイント</a:t>
            </a:r>
            <a:r>
              <a:rPr kumimoji="1" lang="ja-JP" altLang="en-US" sz="900" dirty="0" smtClean="0">
                <a:latin typeface="BIZ UDPゴシック" panose="020B0400000000000000" pitchFamily="50" charset="-128"/>
                <a:ea typeface="BIZ UDPゴシック" panose="020B0400000000000000" pitchFamily="50" charset="-128"/>
              </a:rPr>
              <a:t>（</a:t>
            </a:r>
            <a:r>
              <a:rPr kumimoji="1" lang="en-US" altLang="ja-JP" sz="900" dirty="0" smtClean="0">
                <a:latin typeface="BIZ UDPゴシック" panose="020B0400000000000000" pitchFamily="50" charset="-128"/>
                <a:ea typeface="BIZ UDPゴシック" panose="020B0400000000000000" pitchFamily="50" charset="-128"/>
              </a:rPr>
              <a:t>2015</a:t>
            </a:r>
            <a:r>
              <a:rPr lang="en-US" altLang="ja-JP" sz="900" dirty="0" smtClean="0">
                <a:latin typeface="BIZ UDPゴシック" panose="020B0400000000000000" pitchFamily="50" charset="-128"/>
                <a:ea typeface="BIZ UDPゴシック" panose="020B0400000000000000" pitchFamily="50" charset="-128"/>
              </a:rPr>
              <a:t>.</a:t>
            </a:r>
            <a:r>
              <a:rPr kumimoji="1" lang="en-US" altLang="ja-JP" sz="900" dirty="0" smtClean="0">
                <a:latin typeface="BIZ UDPゴシック" panose="020B0400000000000000" pitchFamily="50" charset="-128"/>
                <a:ea typeface="BIZ UDPゴシック" panose="020B0400000000000000" pitchFamily="50" charset="-128"/>
              </a:rPr>
              <a:t>9</a:t>
            </a:r>
            <a:r>
              <a:rPr kumimoji="1" lang="ja-JP" altLang="en-US" sz="90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あった空室率の差も</a:t>
            </a:r>
            <a:r>
              <a:rPr kumimoji="1" lang="en-US" altLang="ja-JP" sz="1000" dirty="0" smtClean="0">
                <a:latin typeface="BIZ UDPゴシック" panose="020B0400000000000000" pitchFamily="50" charset="-128"/>
                <a:ea typeface="BIZ UDPゴシック" panose="020B0400000000000000" pitchFamily="50" charset="-128"/>
              </a:rPr>
              <a:t>0.8</a:t>
            </a:r>
            <a:r>
              <a:rPr lang="ja-JP" altLang="en-US" sz="1000" dirty="0" err="1" smtClean="0">
                <a:latin typeface="BIZ UDPゴシック" panose="020B0400000000000000" pitchFamily="50" charset="-128"/>
                <a:ea typeface="BIZ UDPゴシック" panose="020B0400000000000000" pitchFamily="50" charset="-128"/>
              </a:rPr>
              <a:t>まで</a:t>
            </a:r>
            <a:r>
              <a:rPr kumimoji="1" lang="ja-JP" altLang="en-US" sz="1000" dirty="0" smtClean="0">
                <a:latin typeface="BIZ UDPゴシック" panose="020B0400000000000000" pitchFamily="50" charset="-128"/>
                <a:ea typeface="BIZ UDPゴシック" panose="020B0400000000000000" pitchFamily="50" charset="-128"/>
              </a:rPr>
              <a:t>迫る。</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354845" y="900000"/>
            <a:ext cx="4212000" cy="27699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200" b="1" dirty="0" smtClean="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開業率</a:t>
            </a:r>
            <a:r>
              <a:rPr kumimoji="1" lang="en-US" altLang="ja-JP" sz="1200" b="1" dirty="0" smtClean="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4825099" y="900000"/>
            <a:ext cx="4032000" cy="27699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200" b="1" dirty="0" smtClean="0">
                <a:latin typeface="BIZ UDPゴシック" panose="020B0400000000000000" pitchFamily="50" charset="-128"/>
                <a:ea typeface="BIZ UDPゴシック" panose="020B0400000000000000" pitchFamily="50" charset="-128"/>
              </a:rPr>
              <a:t>【</a:t>
            </a:r>
            <a:r>
              <a:rPr lang="ja-JP" altLang="en-US" sz="1200" b="1" dirty="0" smtClean="0">
                <a:latin typeface="BIZ UDPゴシック" panose="020B0400000000000000" pitchFamily="50" charset="-128"/>
                <a:ea typeface="BIZ UDPゴシック" panose="020B0400000000000000" pitchFamily="50" charset="-128"/>
              </a:rPr>
              <a:t>本社転入出</a:t>
            </a:r>
            <a:r>
              <a:rPr lang="en-US" altLang="ja-JP" sz="1200" b="1" dirty="0" smtClean="0">
                <a:latin typeface="BIZ UDPゴシック" panose="020B0400000000000000" pitchFamily="50" charset="-128"/>
                <a:ea typeface="BIZ UDPゴシック" panose="020B0400000000000000" pitchFamily="50" charset="-128"/>
              </a:rPr>
              <a:t>】</a:t>
            </a:r>
          </a:p>
        </p:txBody>
      </p:sp>
      <p:sp>
        <p:nvSpPr>
          <p:cNvPr id="35" name="テキスト ボックス 34"/>
          <p:cNvSpPr txBox="1"/>
          <p:nvPr/>
        </p:nvSpPr>
        <p:spPr>
          <a:xfrm>
            <a:off x="354845" y="4104000"/>
            <a:ext cx="4212000" cy="27699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200" b="1" dirty="0" smtClean="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オフィス</a:t>
            </a:r>
            <a:r>
              <a:rPr lang="ja-JP" altLang="en-US" sz="1200" b="1" dirty="0" smtClean="0">
                <a:latin typeface="BIZ UDPゴシック" panose="020B0400000000000000" pitchFamily="50" charset="-128"/>
                <a:ea typeface="BIZ UDPゴシック" panose="020B0400000000000000" pitchFamily="50" charset="-128"/>
              </a:rPr>
              <a:t>空室率</a:t>
            </a:r>
            <a:r>
              <a:rPr kumimoji="1" lang="en-US" altLang="ja-JP" sz="1200" b="1" dirty="0" smtClean="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4875074" y="4104000"/>
            <a:ext cx="4032000" cy="27699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200" b="1" dirty="0" smtClean="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宿泊施設</a:t>
            </a:r>
            <a:r>
              <a:rPr lang="ja-JP" altLang="en-US" sz="1200" b="1" dirty="0" smtClean="0">
                <a:latin typeface="BIZ UDPゴシック" panose="020B0400000000000000" pitchFamily="50" charset="-128"/>
                <a:ea typeface="BIZ UDPゴシック" panose="020B0400000000000000" pitchFamily="50" charset="-128"/>
              </a:rPr>
              <a:t>客室稼働率</a:t>
            </a:r>
            <a:r>
              <a:rPr kumimoji="1" lang="en-US" altLang="ja-JP" sz="1200" b="1" dirty="0" smtClean="0">
                <a:latin typeface="BIZ UDPゴシック" panose="020B0400000000000000" pitchFamily="50" charset="-128"/>
                <a:ea typeface="BIZ UDPゴシック" panose="020B0400000000000000" pitchFamily="50" charset="-128"/>
              </a:rPr>
              <a:t>】</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288000" y="540000"/>
            <a:ext cx="8460000" cy="288000"/>
          </a:xfrm>
          <a:prstGeom prst="rect">
            <a:avLst/>
          </a:prstGeom>
          <a:noFill/>
        </p:spPr>
        <p:txBody>
          <a:bodyPr wrap="none" lIns="36000" tIns="36000" rIns="36000" bIns="36000" rtlCol="0">
            <a:noAutofit/>
          </a:bodyPr>
          <a:lstStyle/>
          <a:p>
            <a:r>
              <a:rPr kumimoji="1" lang="ja-JP" altLang="en-US" sz="1400" dirty="0" smtClean="0">
                <a:latin typeface="BIZ UDPゴシック" panose="020B0400000000000000" pitchFamily="50" charset="-128"/>
                <a:ea typeface="BIZ UDPゴシック" panose="020B0400000000000000" pitchFamily="50" charset="-128"/>
              </a:rPr>
              <a:t>■　景気の回復</a:t>
            </a:r>
            <a:r>
              <a:rPr lang="ja-JP" altLang="en-US" sz="1400" dirty="0">
                <a:latin typeface="BIZ UDPゴシック" panose="020B0400000000000000" pitchFamily="50" charset="-128"/>
                <a:ea typeface="BIZ UDPゴシック" panose="020B0400000000000000" pitchFamily="50" charset="-128"/>
              </a:rPr>
              <a:t>と</a:t>
            </a:r>
            <a:r>
              <a:rPr kumimoji="1" lang="ja-JP" altLang="en-US" sz="1400" dirty="0" smtClean="0">
                <a:latin typeface="BIZ UDPゴシック" panose="020B0400000000000000" pitchFamily="50" charset="-128"/>
                <a:ea typeface="BIZ UDPゴシック" panose="020B0400000000000000" pitchFamily="50" charset="-128"/>
              </a:rPr>
              <a:t>共鳴するように、企業の動向やオフィス、ホテルの需要は急速に高まっていた。</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6772307" y="1224000"/>
            <a:ext cx="2214495" cy="600164"/>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本社</a:t>
            </a:r>
            <a:r>
              <a:rPr lang="ja-JP" altLang="en-US" sz="1100" dirty="0" smtClean="0">
                <a:latin typeface="BIZ UDPゴシック" panose="020B0400000000000000" pitchFamily="50" charset="-128"/>
                <a:ea typeface="BIZ UDPゴシック" panose="020B0400000000000000" pitchFamily="50" charset="-128"/>
              </a:rPr>
              <a:t>の</a:t>
            </a:r>
            <a:r>
              <a:rPr kumimoji="1" lang="ja-JP" altLang="en-US" sz="1100" dirty="0" smtClean="0">
                <a:latin typeface="BIZ UDPゴシック" panose="020B0400000000000000" pitchFamily="50" charset="-128"/>
                <a:ea typeface="BIZ UDPゴシック" panose="020B0400000000000000" pitchFamily="50" charset="-128"/>
              </a:rPr>
              <a:t>転入が比較的安定している一方で、転出</a:t>
            </a:r>
            <a:r>
              <a:rPr kumimoji="1" lang="ja-JP" altLang="en-US" sz="1100" dirty="0">
                <a:latin typeface="BIZ UDPゴシック" panose="020B0400000000000000" pitchFamily="50" charset="-128"/>
                <a:ea typeface="BIZ UDPゴシック" panose="020B0400000000000000" pitchFamily="50" charset="-128"/>
              </a:rPr>
              <a:t>が</a:t>
            </a:r>
            <a:r>
              <a:rPr kumimoji="1" lang="ja-JP" altLang="en-US" sz="1100" dirty="0" smtClean="0">
                <a:latin typeface="BIZ UDPゴシック" panose="020B0400000000000000" pitchFamily="50" charset="-128"/>
                <a:ea typeface="BIZ UDPゴシック" panose="020B0400000000000000" pitchFamily="50" charset="-128"/>
              </a:rPr>
              <a:t>減り</a:t>
            </a:r>
            <a:r>
              <a:rPr kumimoji="1" lang="ja-JP" altLang="en-US" sz="1100" dirty="0">
                <a:latin typeface="BIZ UDPゴシック" panose="020B0400000000000000" pitchFamily="50" charset="-128"/>
                <a:ea typeface="BIZ UDPゴシック" panose="020B0400000000000000" pitchFamily="50" charset="-128"/>
              </a:rPr>
              <a:t>、転出超過は減少</a:t>
            </a:r>
            <a:r>
              <a:rPr kumimoji="1" lang="ja-JP" altLang="en-US" sz="1100" dirty="0" smtClean="0">
                <a:latin typeface="BIZ UDPゴシック" panose="020B0400000000000000" pitchFamily="50" charset="-128"/>
                <a:ea typeface="BIZ UDPゴシック" panose="020B0400000000000000" pitchFamily="50" charset="-128"/>
              </a:rPr>
              <a:t>傾向</a:t>
            </a:r>
            <a:r>
              <a:rPr lang="ja-JP" altLang="en-US"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14" name="直線矢印コネクタ 13"/>
          <p:cNvCxnSpPr/>
          <p:nvPr/>
        </p:nvCxnSpPr>
        <p:spPr>
          <a:xfrm>
            <a:off x="1562307" y="4685641"/>
            <a:ext cx="1242762" cy="107295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5254381" y="4423530"/>
            <a:ext cx="3652693" cy="261610"/>
          </a:xfrm>
          <a:prstGeom prst="rect">
            <a:avLst/>
          </a:prstGeom>
          <a:noFill/>
        </p:spPr>
        <p:txBody>
          <a:bodyPr wrap="square" rtlCol="0">
            <a:spAutoFit/>
          </a:bodyPr>
          <a:lstStyle/>
          <a:p>
            <a:r>
              <a:rPr lang="en-US" altLang="ja-JP" sz="1100" dirty="0" smtClean="0">
                <a:latin typeface="BIZ UDPゴシック" panose="020B0400000000000000" pitchFamily="50" charset="-128"/>
                <a:ea typeface="BIZ UDPゴシック" panose="020B0400000000000000" pitchFamily="50" charset="-128"/>
              </a:rPr>
              <a:t>2019</a:t>
            </a:r>
            <a:r>
              <a:rPr lang="ja-JP" altLang="en-US" sz="1100" dirty="0" smtClean="0">
                <a:latin typeface="BIZ UDPゴシック" panose="020B0400000000000000" pitchFamily="50" charset="-128"/>
                <a:ea typeface="BIZ UDPゴシック" panose="020B0400000000000000" pitchFamily="50" charset="-128"/>
              </a:rPr>
              <a:t>年では、ホテル</a:t>
            </a:r>
            <a:r>
              <a:rPr lang="ja-JP" altLang="en-US" sz="1100" dirty="0">
                <a:latin typeface="BIZ UDPゴシック" panose="020B0400000000000000" pitchFamily="50" charset="-128"/>
                <a:ea typeface="BIZ UDPゴシック" panose="020B0400000000000000" pitchFamily="50" charset="-128"/>
              </a:rPr>
              <a:t>稼働</a:t>
            </a:r>
            <a:r>
              <a:rPr lang="ja-JP" altLang="en-US" sz="1100" dirty="0" smtClean="0">
                <a:latin typeface="BIZ UDPゴシック" panose="020B0400000000000000" pitchFamily="50" charset="-128"/>
                <a:ea typeface="BIZ UDPゴシック" panose="020B0400000000000000" pitchFamily="50" charset="-128"/>
              </a:rPr>
              <a:t>率の高さは全国</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位</a:t>
            </a:r>
            <a:r>
              <a:rPr lang="ja-JP" altLang="en-US"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3156859" y="5670373"/>
            <a:ext cx="1563095" cy="900246"/>
          </a:xfrm>
          <a:prstGeom prst="rect">
            <a:avLst/>
          </a:prstGeom>
          <a:noFill/>
          <a:ln>
            <a:solidFill>
              <a:schemeClr val="tx1"/>
            </a:solidFill>
            <a:prstDash val="dash"/>
          </a:ln>
        </p:spPr>
        <p:txBody>
          <a:bodyPr wrap="square" rtlCol="0">
            <a:spAutoFit/>
          </a:bodyPr>
          <a:lstStyle/>
          <a:p>
            <a:pPr>
              <a:lnSpc>
                <a:spcPts val="900"/>
              </a:lnSpc>
            </a:pPr>
            <a:r>
              <a:rPr kumimoji="1" lang="ja-JP" altLang="en-US" sz="800" dirty="0" smtClean="0">
                <a:latin typeface="BIZ UDPゴシック" panose="020B0400000000000000" pitchFamily="50" charset="-128"/>
                <a:ea typeface="BIZ UDPゴシック" panose="020B0400000000000000" pitchFamily="50" charset="-128"/>
              </a:rPr>
              <a:t>□大阪ビジネス地区</a:t>
            </a:r>
            <a:endParaRPr kumimoji="1" lang="en-US" altLang="ja-JP" sz="800" dirty="0" smtClean="0">
              <a:latin typeface="BIZ UDPゴシック" panose="020B0400000000000000" pitchFamily="50" charset="-128"/>
              <a:ea typeface="BIZ UDPゴシック" panose="020B0400000000000000" pitchFamily="50" charset="-128"/>
            </a:endParaRPr>
          </a:p>
          <a:p>
            <a:pPr>
              <a:lnSpc>
                <a:spcPts val="900"/>
              </a:lnSpc>
            </a:pPr>
            <a:r>
              <a:rPr lang="ja-JP" altLang="en-US" sz="800" dirty="0" smtClean="0">
                <a:latin typeface="BIZ UDPゴシック" panose="020B0400000000000000" pitchFamily="50" charset="-128"/>
                <a:ea typeface="BIZ UDPゴシック" panose="020B0400000000000000" pitchFamily="50" charset="-128"/>
              </a:rPr>
              <a:t>梅田、心斎橋・難波、新大阪、淀屋橋・本町、南森町、船場、江坂</a:t>
            </a:r>
            <a:endParaRPr lang="en-US" altLang="ja-JP" sz="800" dirty="0" smtClean="0">
              <a:latin typeface="BIZ UDPゴシック" panose="020B0400000000000000" pitchFamily="50" charset="-128"/>
              <a:ea typeface="BIZ UDPゴシック" panose="020B0400000000000000" pitchFamily="50" charset="-128"/>
            </a:endParaRPr>
          </a:p>
          <a:p>
            <a:pPr>
              <a:lnSpc>
                <a:spcPts val="900"/>
              </a:lnSpc>
            </a:pPr>
            <a:endParaRPr lang="en-US" altLang="ja-JP" sz="200" dirty="0">
              <a:latin typeface="BIZ UDPゴシック" panose="020B0400000000000000" pitchFamily="50" charset="-128"/>
              <a:ea typeface="BIZ UDPゴシック" panose="020B0400000000000000" pitchFamily="50" charset="-128"/>
            </a:endParaRPr>
          </a:p>
          <a:p>
            <a:pPr>
              <a:lnSpc>
                <a:spcPts val="900"/>
              </a:lnSpc>
            </a:pPr>
            <a:r>
              <a:rPr kumimoji="1" lang="ja-JP" altLang="en-US" sz="800" b="1" dirty="0" smtClean="0">
                <a:latin typeface="BIZ UDPゴシック" panose="020B0400000000000000" pitchFamily="50" charset="-128"/>
                <a:ea typeface="BIZ UDPゴシック" panose="020B0400000000000000" pitchFamily="50" charset="-128"/>
              </a:rPr>
              <a:t>□東京ビジネス地区</a:t>
            </a:r>
            <a:endParaRPr kumimoji="1" lang="en-US" altLang="ja-JP" sz="800" b="1" dirty="0" smtClean="0">
              <a:latin typeface="BIZ UDPゴシック" panose="020B0400000000000000" pitchFamily="50" charset="-128"/>
              <a:ea typeface="BIZ UDPゴシック" panose="020B0400000000000000" pitchFamily="50" charset="-128"/>
            </a:endParaRPr>
          </a:p>
          <a:p>
            <a:pPr>
              <a:lnSpc>
                <a:spcPts val="900"/>
              </a:lnSpc>
            </a:pPr>
            <a:r>
              <a:rPr lang="ja-JP" altLang="en-US" sz="800" dirty="0">
                <a:latin typeface="BIZ UDPゴシック" panose="020B0400000000000000" pitchFamily="50" charset="-128"/>
                <a:ea typeface="BIZ UDPゴシック" panose="020B0400000000000000" pitchFamily="50" charset="-128"/>
              </a:rPr>
              <a:t>都心</a:t>
            </a:r>
            <a:r>
              <a:rPr lang="en-US" altLang="ja-JP" sz="800" dirty="0">
                <a:latin typeface="BIZ UDPゴシック" panose="020B0400000000000000" pitchFamily="50" charset="-128"/>
                <a:ea typeface="BIZ UDPゴシック" panose="020B0400000000000000" pitchFamily="50" charset="-128"/>
              </a:rPr>
              <a:t>5</a:t>
            </a:r>
            <a:r>
              <a:rPr lang="ja-JP" altLang="en-US" sz="800" dirty="0">
                <a:latin typeface="BIZ UDPゴシック" panose="020B0400000000000000" pitchFamily="50" charset="-128"/>
                <a:ea typeface="BIZ UDPゴシック" panose="020B0400000000000000" pitchFamily="50" charset="-128"/>
              </a:rPr>
              <a:t>区／千代田・中央・港・新宿・渋谷区</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621953" y="1224000"/>
            <a:ext cx="4013133" cy="430887"/>
          </a:xfrm>
          <a:prstGeom prst="rect">
            <a:avLst/>
          </a:prstGeom>
        </p:spPr>
        <p:txBody>
          <a:bodyPr wrap="square">
            <a:spAutoFit/>
          </a:bodyPr>
          <a:lstStyle/>
          <a:p>
            <a:r>
              <a:rPr lang="ja-JP" altLang="en-US" sz="1100" dirty="0" smtClean="0">
                <a:latin typeface="BIZ UDPゴシック" panose="020B0400000000000000" pitchFamily="50" charset="-128"/>
                <a:ea typeface="BIZ UDPゴシック" panose="020B0400000000000000" pitchFamily="50" charset="-128"/>
              </a:rPr>
              <a:t>大阪の開業率は他都市を上回る上昇率を示し、開業数は</a:t>
            </a:r>
            <a:r>
              <a:rPr lang="en-US" altLang="ja-JP" sz="1100" dirty="0" smtClean="0">
                <a:latin typeface="BIZ UDPゴシック" panose="020B0400000000000000" pitchFamily="50" charset="-128"/>
                <a:ea typeface="BIZ UDPゴシック" panose="020B0400000000000000" pitchFamily="50" charset="-128"/>
              </a:rPr>
              <a:t>2008</a:t>
            </a:r>
            <a:r>
              <a:rPr lang="ja-JP" altLang="en-US" sz="1100" dirty="0" smtClean="0">
                <a:latin typeface="BIZ UDPゴシック" panose="020B0400000000000000" pitchFamily="50" charset="-128"/>
                <a:ea typeface="BIZ UDPゴシック" panose="020B0400000000000000" pitchFamily="50" charset="-128"/>
              </a:rPr>
              <a:t>年度</a:t>
            </a:r>
            <a:r>
              <a:rPr lang="en-US" altLang="ja-JP" sz="1100" dirty="0" smtClean="0">
                <a:latin typeface="BIZ UDPゴシック" panose="020B0400000000000000" pitchFamily="50" charset="-128"/>
                <a:ea typeface="BIZ UDPゴシック" panose="020B0400000000000000" pitchFamily="50" charset="-128"/>
              </a:rPr>
              <a:t>201</a:t>
            </a:r>
            <a:r>
              <a:rPr lang="ja-JP" altLang="en-US" sz="1100" dirty="0" smtClean="0">
                <a:latin typeface="BIZ UDPゴシック" panose="020B0400000000000000" pitchFamily="50" charset="-128"/>
                <a:ea typeface="BIZ UDPゴシック" panose="020B0400000000000000" pitchFamily="50" charset="-128"/>
              </a:rPr>
              <a:t>６年度（ピーク時）比で</a:t>
            </a:r>
            <a:r>
              <a:rPr lang="en-US" altLang="ja-JP" sz="1100" dirty="0" smtClean="0">
                <a:latin typeface="BIZ UDPゴシック" panose="020B0400000000000000" pitchFamily="50" charset="-128"/>
                <a:ea typeface="BIZ UDPゴシック" panose="020B0400000000000000" pitchFamily="50" charset="-128"/>
              </a:rPr>
              <a:t>1.6</a:t>
            </a:r>
            <a:r>
              <a:rPr lang="ja-JP" altLang="en-US" sz="1100" dirty="0" smtClean="0">
                <a:latin typeface="BIZ UDPゴシック" panose="020B0400000000000000" pitchFamily="50" charset="-128"/>
                <a:ea typeface="BIZ UDPゴシック" panose="020B0400000000000000" pitchFamily="50" charset="-128"/>
              </a:rPr>
              <a:t>倍の増加</a:t>
            </a:r>
            <a:r>
              <a:rPr lang="ja-JP" altLang="en-US" sz="1100" dirty="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p:txBody>
      </p:sp>
      <p:sp>
        <p:nvSpPr>
          <p:cNvPr id="59" name="テキスト ボックス 58"/>
          <p:cNvSpPr txBox="1"/>
          <p:nvPr/>
        </p:nvSpPr>
        <p:spPr>
          <a:xfrm>
            <a:off x="3473416" y="1716772"/>
            <a:ext cx="857927" cy="253916"/>
          </a:xfrm>
          <a:prstGeom prst="rect">
            <a:avLst/>
          </a:prstGeom>
          <a:noFill/>
        </p:spPr>
        <p:txBody>
          <a:bodyPr wrap="none" rtlCol="0">
            <a:spAutoFit/>
          </a:bodyPr>
          <a:lstStyle/>
          <a:p>
            <a:r>
              <a:rPr lang="ja-JP" altLang="en-US" sz="1000" b="1" dirty="0" smtClean="0">
                <a:latin typeface="BIZ UDPゴシック" panose="020B0400000000000000" pitchFamily="50" charset="-128"/>
                <a:ea typeface="BIZ UDPゴシック" panose="020B0400000000000000" pitchFamily="50" charset="-128"/>
              </a:rPr>
              <a:t>＜開業数＞</a:t>
            </a:r>
            <a:endParaRPr kumimoji="1" lang="ja-JP" altLang="en-US" sz="1000" b="1" dirty="0">
              <a:latin typeface="BIZ UDPゴシック" panose="020B0400000000000000" pitchFamily="50" charset="-128"/>
              <a:ea typeface="BIZ UDPゴシック" panose="020B0400000000000000" pitchFamily="50" charset="-128"/>
            </a:endParaRPr>
          </a:p>
        </p:txBody>
      </p:sp>
      <p:sp>
        <p:nvSpPr>
          <p:cNvPr id="45" name="小波 44"/>
          <p:cNvSpPr/>
          <p:nvPr/>
        </p:nvSpPr>
        <p:spPr>
          <a:xfrm>
            <a:off x="4739296" y="6189086"/>
            <a:ext cx="468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70" name="正方形/長方形 69"/>
          <p:cNvSpPr/>
          <p:nvPr/>
        </p:nvSpPr>
        <p:spPr>
          <a:xfrm>
            <a:off x="5026852" y="3852000"/>
            <a:ext cx="3457998"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出典：帝国データバンク「本社移転企業調査」をもとに副首都推進局で作成</a:t>
            </a:r>
            <a:endPar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1" name="正方形/長方形 70"/>
          <p:cNvSpPr/>
          <p:nvPr/>
        </p:nvSpPr>
        <p:spPr>
          <a:xfrm>
            <a:off x="354845" y="3852000"/>
            <a:ext cx="3955221"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出典：厚生労働省</a:t>
            </a: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「雇用保険事業</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報」</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8" name="テキスト ボックス 77"/>
          <p:cNvSpPr txBox="1"/>
          <p:nvPr/>
        </p:nvSpPr>
        <p:spPr>
          <a:xfrm>
            <a:off x="152957" y="6631495"/>
            <a:ext cx="395626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出典：三鬼商事「オフィスマーケット情報」　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9" name="正方形/長方形 78"/>
          <p:cNvSpPr/>
          <p:nvPr/>
        </p:nvSpPr>
        <p:spPr>
          <a:xfrm>
            <a:off x="5038438" y="6608841"/>
            <a:ext cx="367884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出典：観光庁「宿泊旅行統計調査」</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8"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26</a:t>
            </a:fld>
            <a:endParaRPr lang="ja-JP" altLang="en-US" dirty="0"/>
          </a:p>
        </p:txBody>
      </p:sp>
      <p:pic>
        <p:nvPicPr>
          <p:cNvPr id="9" name="図 8"/>
          <p:cNvPicPr>
            <a:picLocks noChangeAspect="1"/>
          </p:cNvPicPr>
          <p:nvPr/>
        </p:nvPicPr>
        <p:blipFill>
          <a:blip r:embed="rId2"/>
          <a:stretch>
            <a:fillRect/>
          </a:stretch>
        </p:blipFill>
        <p:spPr>
          <a:xfrm>
            <a:off x="180000" y="1404000"/>
            <a:ext cx="3298222" cy="2578832"/>
          </a:xfrm>
          <a:prstGeom prst="rect">
            <a:avLst/>
          </a:prstGeom>
        </p:spPr>
      </p:pic>
      <p:pic>
        <p:nvPicPr>
          <p:cNvPr id="19" name="図 18"/>
          <p:cNvPicPr>
            <a:picLocks noChangeAspect="1"/>
          </p:cNvPicPr>
          <p:nvPr/>
        </p:nvPicPr>
        <p:blipFill>
          <a:blip r:embed="rId3"/>
          <a:stretch>
            <a:fillRect/>
          </a:stretch>
        </p:blipFill>
        <p:spPr>
          <a:xfrm>
            <a:off x="3312000" y="1728000"/>
            <a:ext cx="1493649" cy="2225233"/>
          </a:xfrm>
          <a:prstGeom prst="rect">
            <a:avLst/>
          </a:prstGeom>
        </p:spPr>
      </p:pic>
      <p:pic>
        <p:nvPicPr>
          <p:cNvPr id="22" name="図 21"/>
          <p:cNvPicPr>
            <a:picLocks noChangeAspect="1"/>
          </p:cNvPicPr>
          <p:nvPr/>
        </p:nvPicPr>
        <p:blipFill>
          <a:blip r:embed="rId4"/>
          <a:stretch>
            <a:fillRect/>
          </a:stretch>
        </p:blipFill>
        <p:spPr>
          <a:xfrm>
            <a:off x="4824000" y="1260000"/>
            <a:ext cx="3676207" cy="2670279"/>
          </a:xfrm>
          <a:prstGeom prst="rect">
            <a:avLst/>
          </a:prstGeom>
        </p:spPr>
      </p:pic>
      <p:pic>
        <p:nvPicPr>
          <p:cNvPr id="24" name="図 23"/>
          <p:cNvPicPr>
            <a:picLocks noChangeAspect="1"/>
          </p:cNvPicPr>
          <p:nvPr/>
        </p:nvPicPr>
        <p:blipFill>
          <a:blip r:embed="rId5"/>
          <a:stretch>
            <a:fillRect/>
          </a:stretch>
        </p:blipFill>
        <p:spPr>
          <a:xfrm>
            <a:off x="216000" y="4392000"/>
            <a:ext cx="3121423" cy="2310584"/>
          </a:xfrm>
          <a:prstGeom prst="rect">
            <a:avLst/>
          </a:prstGeom>
        </p:spPr>
      </p:pic>
      <p:pic>
        <p:nvPicPr>
          <p:cNvPr id="27" name="図 26"/>
          <p:cNvPicPr>
            <a:picLocks noChangeAspect="1"/>
          </p:cNvPicPr>
          <p:nvPr/>
        </p:nvPicPr>
        <p:blipFill>
          <a:blip r:embed="rId6"/>
          <a:stretch>
            <a:fillRect/>
          </a:stretch>
        </p:blipFill>
        <p:spPr>
          <a:xfrm>
            <a:off x="4788000" y="4608000"/>
            <a:ext cx="4316342" cy="2024047"/>
          </a:xfrm>
          <a:prstGeom prst="rect">
            <a:avLst/>
          </a:prstGeom>
        </p:spPr>
      </p:pic>
    </p:spTree>
    <p:extLst>
      <p:ext uri="{BB962C8B-B14F-4D97-AF65-F5344CB8AC3E}">
        <p14:creationId xmlns:p14="http://schemas.microsoft.com/office/powerpoint/2010/main" val="3102919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24000" y="4392000"/>
            <a:ext cx="3670110" cy="2097206"/>
          </a:xfrm>
          <a:prstGeom prst="rect">
            <a:avLst/>
          </a:prstGeom>
        </p:spPr>
      </p:pic>
      <p:pic>
        <p:nvPicPr>
          <p:cNvPr id="3" name="図 2"/>
          <p:cNvPicPr>
            <a:picLocks noChangeAspect="1"/>
          </p:cNvPicPr>
          <p:nvPr/>
        </p:nvPicPr>
        <p:blipFill>
          <a:blip r:embed="rId3"/>
          <a:stretch>
            <a:fillRect/>
          </a:stretch>
        </p:blipFill>
        <p:spPr>
          <a:xfrm>
            <a:off x="231541" y="1008000"/>
            <a:ext cx="3749365" cy="2225233"/>
          </a:xfrm>
          <a:prstGeom prst="rect">
            <a:avLst/>
          </a:prstGeom>
        </p:spPr>
      </p:pic>
      <p:pic>
        <p:nvPicPr>
          <p:cNvPr id="4" name="図 3"/>
          <p:cNvPicPr>
            <a:picLocks noChangeAspect="1"/>
          </p:cNvPicPr>
          <p:nvPr/>
        </p:nvPicPr>
        <p:blipFill>
          <a:blip r:embed="rId4"/>
          <a:stretch>
            <a:fillRect/>
          </a:stretch>
        </p:blipFill>
        <p:spPr>
          <a:xfrm>
            <a:off x="4608000" y="1116000"/>
            <a:ext cx="4273666" cy="2097206"/>
          </a:xfrm>
          <a:prstGeom prst="rect">
            <a:avLst/>
          </a:prstGeom>
        </p:spPr>
      </p:pic>
      <p:sp>
        <p:nvSpPr>
          <p:cNvPr id="39" name="テキスト ボックス 38"/>
          <p:cNvSpPr txBox="1"/>
          <p:nvPr/>
        </p:nvSpPr>
        <p:spPr>
          <a:xfrm>
            <a:off x="180000" y="648000"/>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来阪外国人旅行者数</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主要都市</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cxnSp>
        <p:nvCxnSpPr>
          <p:cNvPr id="5" name="直線コネクタ 4"/>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36000"/>
            <a:ext cx="78806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インバウンド</a:t>
            </a:r>
            <a:r>
              <a:rPr kumimoji="1" lang="ja-JP" altLang="en-US"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年まで　新型コロナ拡大前　伸びる</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大阪への来訪）</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70457" y="972000"/>
            <a:ext cx="543739" cy="2000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（万人）</a:t>
            </a:r>
          </a:p>
        </p:txBody>
      </p:sp>
      <p:sp>
        <p:nvSpPr>
          <p:cNvPr id="13" name="テキスト ボックス 12"/>
          <p:cNvSpPr txBox="1"/>
          <p:nvPr/>
        </p:nvSpPr>
        <p:spPr>
          <a:xfrm>
            <a:off x="4674971" y="648000"/>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インバウンド訪問率（トップ４）</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17" name="正方形/長方形 16"/>
          <p:cNvSpPr/>
          <p:nvPr/>
        </p:nvSpPr>
        <p:spPr>
          <a:xfrm>
            <a:off x="4834099" y="3240000"/>
            <a:ext cx="367137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出典：観光庁「訪日外国人消費動向調査」をもとに副首都推進局で作成</a:t>
            </a:r>
          </a:p>
        </p:txBody>
      </p:sp>
      <p:sp>
        <p:nvSpPr>
          <p:cNvPr id="27" name="楕円 12">
            <a:extLst>
              <a:ext uri="{FF2B5EF4-FFF2-40B4-BE49-F238E27FC236}">
                <a16:creationId xmlns:a16="http://schemas.microsoft.com/office/drawing/2014/main" id="{FB5343CA-FFBD-4A32-A6DD-0B5546B9F960}"/>
              </a:ext>
            </a:extLst>
          </p:cNvPr>
          <p:cNvSpPr/>
          <p:nvPr/>
        </p:nvSpPr>
        <p:spPr>
          <a:xfrm>
            <a:off x="7367086" y="1458182"/>
            <a:ext cx="313028" cy="57868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正方形/長方形 21"/>
          <p:cNvSpPr/>
          <p:nvPr/>
        </p:nvSpPr>
        <p:spPr>
          <a:xfrm>
            <a:off x="2736000" y="2304000"/>
            <a:ext cx="221141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参考</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年度の推計値：</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159</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出典：大阪観光局「国際観光文化</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都市・大阪をめざして」</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(2022.3)</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4748068" y="936000"/>
            <a:ext cx="38664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0" name="正方形/長方形 39"/>
          <p:cNvSpPr/>
          <p:nvPr/>
        </p:nvSpPr>
        <p:spPr>
          <a:xfrm>
            <a:off x="7632000" y="2736000"/>
            <a:ext cx="156528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コロナの影響により、</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2020,2021</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年は調査結果なし。</a:t>
            </a:r>
          </a:p>
        </p:txBody>
      </p:sp>
      <p:sp>
        <p:nvSpPr>
          <p:cNvPr id="34" name="テキスト ボックス 33"/>
          <p:cNvSpPr txBox="1"/>
          <p:nvPr/>
        </p:nvSpPr>
        <p:spPr>
          <a:xfrm>
            <a:off x="180000" y="3564000"/>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インバウンドの消費額</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35" name="正方形/長方形 34"/>
          <p:cNvSpPr/>
          <p:nvPr/>
        </p:nvSpPr>
        <p:spPr>
          <a:xfrm>
            <a:off x="288000" y="6336000"/>
            <a:ext cx="4248000" cy="461665"/>
          </a:xfrm>
          <a:prstGeom prst="rect">
            <a:avLst/>
          </a:prstGeom>
        </p:spPr>
        <p:txBody>
          <a:bodyPr wrap="square">
            <a:spAutoFit/>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出典：大阪観光局「国際観光都市・大阪をめざして」</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(2020.1)</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「国際観光文化都市・大阪をめざして」</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(2022.3)</a:t>
            </a:r>
            <a:r>
              <a:rPr kumimoji="1" lang="ja-JP" altLang="en-US" sz="8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大阪府「大阪府民経済計算」をもとに副首都推進局で作成</a:t>
            </a:r>
          </a:p>
        </p:txBody>
      </p:sp>
      <p:sp>
        <p:nvSpPr>
          <p:cNvPr id="37" name="正方形/長方形 36"/>
          <p:cNvSpPr/>
          <p:nvPr/>
        </p:nvSpPr>
        <p:spPr>
          <a:xfrm>
            <a:off x="288000" y="3888000"/>
            <a:ext cx="4104000" cy="461665"/>
          </a:xfrm>
          <a:prstGeom prst="rect">
            <a:avLst/>
          </a:prstGeom>
        </p:spPr>
        <p:txBody>
          <a:bodyPr wrap="square">
            <a:spAutoFit/>
          </a:bodyPr>
          <a:lstStyle/>
          <a:p>
            <a:pPr lvl="0">
              <a:defRPr/>
            </a:pPr>
            <a:r>
              <a:rPr lang="en-US" altLang="ja-JP" sz="1200" dirty="0" smtClean="0">
                <a:solidFill>
                  <a:prstClr val="black"/>
                </a:solidFill>
                <a:latin typeface="BIZ UDPゴシック" panose="020B0400000000000000" pitchFamily="50" charset="-128"/>
                <a:ea typeface="BIZ UDPゴシック" panose="020B0400000000000000" pitchFamily="50" charset="-128"/>
              </a:rPr>
              <a:t>2019</a:t>
            </a:r>
            <a:r>
              <a:rPr lang="ja-JP" altLang="en-US" sz="1200" dirty="0">
                <a:solidFill>
                  <a:prstClr val="black"/>
                </a:solidFill>
                <a:latin typeface="BIZ UDPゴシック" panose="020B0400000000000000" pitchFamily="50" charset="-128"/>
                <a:ea typeface="BIZ UDPゴシック" panose="020B0400000000000000" pitchFamily="50" charset="-128"/>
              </a:rPr>
              <a:t>年</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の</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インバウンドによる観光消費推計額は、府内総生産</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の</a:t>
            </a:r>
            <a:r>
              <a:rPr lang="en-US" altLang="ja-JP" sz="1200" dirty="0" smtClean="0">
                <a:solidFill>
                  <a:prstClr val="black"/>
                </a:solidFill>
                <a:latin typeface="BIZ UDPゴシック" panose="020B0400000000000000" pitchFamily="50" charset="-128"/>
                <a:ea typeface="BIZ UDPゴシック" panose="020B0400000000000000"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42" name="テキスト ボックス 41"/>
          <p:cNvSpPr txBox="1"/>
          <p:nvPr/>
        </p:nvSpPr>
        <p:spPr>
          <a:xfrm>
            <a:off x="108000" y="4356000"/>
            <a:ext cx="5382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億円</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4" name="正方形/長方形 43"/>
          <p:cNvSpPr/>
          <p:nvPr/>
        </p:nvSpPr>
        <p:spPr>
          <a:xfrm>
            <a:off x="7668000" y="1044000"/>
            <a:ext cx="1404000" cy="756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大阪府への外国人訪問率は、</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2016,17,19</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に東京を抜いて全国１位に。</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2942602" y="1044000"/>
            <a:ext cx="1693150" cy="12234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大阪府への外国人訪問者数はコロナ前の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年に対</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年比で</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7</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倍に達し</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1200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万人を</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突破。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コロナの影響により、</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2020,2021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年は調査結果なし。</a:t>
            </a:r>
          </a:p>
        </p:txBody>
      </p:sp>
      <p:sp>
        <p:nvSpPr>
          <p:cNvPr id="36" name="テキスト ボックス 35"/>
          <p:cNvSpPr txBox="1"/>
          <p:nvPr/>
        </p:nvSpPr>
        <p:spPr>
          <a:xfrm>
            <a:off x="7367086" y="2966550"/>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51" name="テキスト ボックス 50"/>
          <p:cNvSpPr txBox="1"/>
          <p:nvPr/>
        </p:nvSpPr>
        <p:spPr>
          <a:xfrm>
            <a:off x="2809290" y="2976337"/>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52" name="正方形/長方形 51"/>
          <p:cNvSpPr/>
          <p:nvPr/>
        </p:nvSpPr>
        <p:spPr>
          <a:xfrm>
            <a:off x="53306" y="3168000"/>
            <a:ext cx="451869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出典：日本政府観光局（</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JNTO</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）「訪日外客統計」、観光庁「訪日外国人消費動向調査」</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をもとに副首都推進局で作成</a:t>
            </a:r>
          </a:p>
        </p:txBody>
      </p:sp>
      <p:sp>
        <p:nvSpPr>
          <p:cNvPr id="53" name="テキスト ボックス 52"/>
          <p:cNvSpPr txBox="1"/>
          <p:nvPr/>
        </p:nvSpPr>
        <p:spPr>
          <a:xfrm>
            <a:off x="3204000" y="6120694"/>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4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27</a:t>
            </a:fld>
            <a:endParaRPr lang="ja-JP" altLang="en-US" dirty="0"/>
          </a:p>
        </p:txBody>
      </p:sp>
    </p:spTree>
    <p:extLst>
      <p:ext uri="{BB962C8B-B14F-4D97-AF65-F5344CB8AC3E}">
        <p14:creationId xmlns:p14="http://schemas.microsoft.com/office/powerpoint/2010/main" val="343159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71414" y="2719908"/>
            <a:ext cx="4163929" cy="3633531"/>
          </a:xfrm>
          <a:prstGeom prst="rect">
            <a:avLst/>
          </a:prstGeom>
        </p:spPr>
      </p:pic>
      <p:cxnSp>
        <p:nvCxnSpPr>
          <p:cNvPr id="13" name="直線コネクタ 12"/>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9966" y="36000"/>
            <a:ext cx="59490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インバウンド</a:t>
            </a:r>
            <a:r>
              <a:rPr kumimoji="1" lang="ja-JP" altLang="en-US"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（２０１９年まで　関西</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国際空港の貢献）</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5287058" y="2592000"/>
            <a:ext cx="3709024" cy="507831"/>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出典：法務省入国管理局「</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出入国管理統計統計表</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１９年</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副首都推進局で作成</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その他には、港湾</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利用者を含む</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235996" y="2766344"/>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阪</a:t>
            </a:r>
          </a:p>
        </p:txBody>
      </p:sp>
      <p:sp>
        <p:nvSpPr>
          <p:cNvPr id="19" name="角丸四角形 18"/>
          <p:cNvSpPr/>
          <p:nvPr/>
        </p:nvSpPr>
        <p:spPr>
          <a:xfrm>
            <a:off x="623682" y="2659560"/>
            <a:ext cx="2138567" cy="1723702"/>
          </a:xfrm>
          <a:prstGeom prst="roundRect">
            <a:avLst>
              <a:gd name="adj" fmla="val 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角丸四角形 19"/>
          <p:cNvSpPr/>
          <p:nvPr/>
        </p:nvSpPr>
        <p:spPr>
          <a:xfrm>
            <a:off x="233207" y="4732329"/>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東</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京</a:t>
            </a:r>
          </a:p>
        </p:txBody>
      </p:sp>
      <p:sp>
        <p:nvSpPr>
          <p:cNvPr id="23" name="テキスト ボックス 22"/>
          <p:cNvSpPr txBox="1"/>
          <p:nvPr/>
        </p:nvSpPr>
        <p:spPr>
          <a:xfrm>
            <a:off x="5328000" y="900000"/>
            <a:ext cx="3161443" cy="261610"/>
          </a:xfrm>
          <a:prstGeom prst="rect">
            <a:avLst/>
          </a:prstGeom>
          <a:noFill/>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空港</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別外国人入国者割合（</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総数</a:t>
            </a:r>
            <a:r>
              <a:rPr lang="en-US" altLang="ja-JP" sz="1100" b="1" dirty="0">
                <a:solidFill>
                  <a:prstClr val="black"/>
                </a:solidFill>
                <a:latin typeface="BIZ UDPゴシック" panose="020B0400000000000000" pitchFamily="50" charset="-128"/>
                <a:ea typeface="BIZ UDPゴシック" panose="020B0400000000000000" pitchFamily="50" charset="-128"/>
              </a:rPr>
              <a:t>3,119</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万人）</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418250" y="6336000"/>
            <a:ext cx="46153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出典：国土交通省「管内空港利用概況集計表」（大阪は大阪航空局、東京は東京航空局）</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p>
        </p:txBody>
      </p:sp>
      <p:sp>
        <p:nvSpPr>
          <p:cNvPr id="25" name="テキスト ボックス 24"/>
          <p:cNvSpPr txBox="1"/>
          <p:nvPr/>
        </p:nvSpPr>
        <p:spPr>
          <a:xfrm>
            <a:off x="1944000" y="2304000"/>
            <a:ext cx="17027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４国際</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空港旅客数の</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推移</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4980186" y="5191350"/>
            <a:ext cx="1478490" cy="638175"/>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国際線</a:t>
            </a:r>
            <a:r>
              <a:rPr kumimoji="1"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LCC</a:t>
            </a: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便数</a:t>
            </a:r>
            <a:endParaRPr kumimoji="1"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（左軸）</a:t>
            </a:r>
            <a:endParaRPr kumimoji="1"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4" name="テキスト ボックス 33"/>
          <p:cNvSpPr txBox="1"/>
          <p:nvPr/>
        </p:nvSpPr>
        <p:spPr>
          <a:xfrm>
            <a:off x="5356374" y="6264000"/>
            <a:ext cx="32853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出典：関西エアポート株式会社「国際定期便就航便数の推移」を</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もとに副首都推進局で作成</a:t>
            </a:r>
          </a:p>
        </p:txBody>
      </p:sp>
      <p:sp>
        <p:nvSpPr>
          <p:cNvPr id="35" name="正方形/長方形 34"/>
          <p:cNvSpPr/>
          <p:nvPr/>
        </p:nvSpPr>
        <p:spPr>
          <a:xfrm>
            <a:off x="8235632" y="6012000"/>
            <a:ext cx="64633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（夏期）</a:t>
            </a:r>
          </a:p>
        </p:txBody>
      </p:sp>
      <p:sp>
        <p:nvSpPr>
          <p:cNvPr id="37" name="テキスト ボックス 36"/>
          <p:cNvSpPr txBox="1"/>
          <p:nvPr/>
        </p:nvSpPr>
        <p:spPr>
          <a:xfrm>
            <a:off x="3423999" y="4581189"/>
            <a:ext cx="10310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＜成田国際＞</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p:cNvSpPr txBox="1"/>
          <p:nvPr/>
        </p:nvSpPr>
        <p:spPr>
          <a:xfrm>
            <a:off x="3423999" y="2641630"/>
            <a:ext cx="99257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＜大阪国際＞</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1210866" y="2657070"/>
            <a:ext cx="99257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＜関西国際＞</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792000" y="2628000"/>
            <a:ext cx="5309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a:t>
            </a:r>
          </a:p>
        </p:txBody>
      </p:sp>
      <p:sp>
        <p:nvSpPr>
          <p:cNvPr id="44" name="テキスト ボックス 43"/>
          <p:cNvSpPr txBox="1"/>
          <p:nvPr/>
        </p:nvSpPr>
        <p:spPr>
          <a:xfrm>
            <a:off x="1210866" y="4616141"/>
            <a:ext cx="99257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＜東京国際＞</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p:cNvSpPr txBox="1"/>
          <p:nvPr/>
        </p:nvSpPr>
        <p:spPr>
          <a:xfrm>
            <a:off x="5868000" y="3600000"/>
            <a:ext cx="23711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関空</a:t>
            </a: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a:t>
            </a:r>
            <a:r>
              <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LCC</a:t>
            </a: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国際線便数（各年夏期</a:t>
            </a:r>
            <a:r>
              <a:rPr kumimoji="1" lang="ja-JP" altLang="en-US" sz="11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0" name="正方形/長方形 49"/>
          <p:cNvSpPr/>
          <p:nvPr/>
        </p:nvSpPr>
        <p:spPr>
          <a:xfrm>
            <a:off x="4787999" y="612000"/>
            <a:ext cx="4320000" cy="276999"/>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１９年</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の外国人入国者</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lang="ja-JP" altLang="en-US" sz="1200" b="1" dirty="0">
                <a:solidFill>
                  <a:prstClr val="black"/>
                </a:solidFill>
                <a:latin typeface="BIZ UDPゴシック" panose="020B0400000000000000" pitchFamily="50" charset="-128"/>
                <a:ea typeface="BIZ UDPゴシック" panose="020B0400000000000000" pitchFamily="50" charset="-128"/>
              </a:rPr>
              <a:t>２７</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は関</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空を利用して</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いた。</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1" name="正方形/長方形 50"/>
          <p:cNvSpPr/>
          <p:nvPr/>
        </p:nvSpPr>
        <p:spPr>
          <a:xfrm>
            <a:off x="323999" y="612000"/>
            <a:ext cx="4536000" cy="936000"/>
          </a:xfrm>
          <a:prstGeom prst="rect">
            <a:avLst/>
          </a:prstGeom>
        </p:spPr>
        <p:txBody>
          <a:bodyPr wrap="square" lIns="36000" tIns="36000" rIns="36000" bIns="3600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年に関西国際空港の民営化が実現し、</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LCC</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誘致を</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始めとする経営強化に積極的に取り組んだ結果、日本最大の</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LCC</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拠点となり、外国人旅行者の来阪を後押し</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4787999" y="3204000"/>
            <a:ext cx="4320000" cy="461665"/>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関空の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LCC</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国際線便数は、</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08</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年対</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19</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で</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540</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便</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lang="ja-JP" altLang="en-US" sz="1200" b="1"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528</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便増</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45</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倍。</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2304000" y="4140000"/>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61" name="テキスト ボックス 60"/>
          <p:cNvSpPr txBox="1"/>
          <p:nvPr/>
        </p:nvSpPr>
        <p:spPr>
          <a:xfrm>
            <a:off x="4464000" y="5976000"/>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62" name="正方形/長方形 61"/>
          <p:cNvSpPr/>
          <p:nvPr/>
        </p:nvSpPr>
        <p:spPr>
          <a:xfrm>
            <a:off x="324000" y="1620000"/>
            <a:ext cx="4536000" cy="648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国際空港評価において、</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2015</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18</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19</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22</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年）に</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BIZ UDPゴシック" panose="020B0400000000000000" pitchFamily="50" charset="-128"/>
                <a:ea typeface="BIZ UDPゴシック" panose="020B0400000000000000" pitchFamily="50" charset="-128"/>
              </a:rPr>
              <a:t>　</a:t>
            </a:r>
            <a:r>
              <a:rPr lang="ja-JP" altLang="en-US" sz="12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ベスト</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・ローコスト・ターミナル部門で世界第</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位を受賞。</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（英スカイトラックス社実施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LCC</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利用に特化したターミナルが対象</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7" name="グラフ 56"/>
          <p:cNvGraphicFramePr>
            <a:graphicFrameLocks/>
          </p:cNvGraphicFramePr>
          <p:nvPr>
            <p:extLst>
              <p:ext uri="{D42A27DB-BD31-4B8C-83A1-F6EECF244321}">
                <p14:modId xmlns:p14="http://schemas.microsoft.com/office/powerpoint/2010/main" val="2500046778"/>
              </p:ext>
            </p:extLst>
          </p:nvPr>
        </p:nvGraphicFramePr>
        <p:xfrm>
          <a:off x="5117106" y="1008000"/>
          <a:ext cx="3441691" cy="1758672"/>
        </p:xfrm>
        <a:graphic>
          <a:graphicData uri="http://schemas.openxmlformats.org/drawingml/2006/chart">
            <c:chart xmlns:c="http://schemas.openxmlformats.org/drawingml/2006/chart" xmlns:r="http://schemas.openxmlformats.org/officeDocument/2006/relationships" r:id="rId3"/>
          </a:graphicData>
        </a:graphic>
      </p:graphicFrame>
      <p:sp>
        <p:nvSpPr>
          <p:cNvPr id="38"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28</a:t>
            </a:fld>
            <a:endParaRPr lang="ja-JP" altLang="en-US" dirty="0"/>
          </a:p>
        </p:txBody>
      </p:sp>
      <p:sp>
        <p:nvSpPr>
          <p:cNvPr id="40" name="テキスト ボックス 39"/>
          <p:cNvSpPr txBox="1"/>
          <p:nvPr/>
        </p:nvSpPr>
        <p:spPr>
          <a:xfrm>
            <a:off x="4428000" y="4140000"/>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43" name="テキスト ボックス 42"/>
          <p:cNvSpPr txBox="1"/>
          <p:nvPr/>
        </p:nvSpPr>
        <p:spPr>
          <a:xfrm>
            <a:off x="2304000" y="5976000"/>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46" name="正方形/長方形 45"/>
          <p:cNvSpPr/>
          <p:nvPr/>
        </p:nvSpPr>
        <p:spPr>
          <a:xfrm>
            <a:off x="2844000" y="2628000"/>
            <a:ext cx="5309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a:t>
            </a:r>
          </a:p>
        </p:txBody>
      </p:sp>
      <p:sp>
        <p:nvSpPr>
          <p:cNvPr id="47" name="正方形/長方形 46"/>
          <p:cNvSpPr/>
          <p:nvPr/>
        </p:nvSpPr>
        <p:spPr>
          <a:xfrm>
            <a:off x="2844000" y="4464000"/>
            <a:ext cx="5309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a:t>
            </a:r>
          </a:p>
        </p:txBody>
      </p:sp>
      <p:sp>
        <p:nvSpPr>
          <p:cNvPr id="48" name="正方形/長方形 47"/>
          <p:cNvSpPr/>
          <p:nvPr/>
        </p:nvSpPr>
        <p:spPr>
          <a:xfrm>
            <a:off x="792000" y="4464000"/>
            <a:ext cx="5309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a:t>
            </a:r>
          </a:p>
        </p:txBody>
      </p:sp>
      <p:pic>
        <p:nvPicPr>
          <p:cNvPr id="3" name="図 2"/>
          <p:cNvPicPr>
            <a:picLocks noChangeAspect="1"/>
          </p:cNvPicPr>
          <p:nvPr/>
        </p:nvPicPr>
        <p:blipFill>
          <a:blip r:embed="rId4"/>
          <a:stretch>
            <a:fillRect/>
          </a:stretch>
        </p:blipFill>
        <p:spPr>
          <a:xfrm>
            <a:off x="4932000" y="3888000"/>
            <a:ext cx="3895682" cy="2377646"/>
          </a:xfrm>
          <a:prstGeom prst="rect">
            <a:avLst/>
          </a:prstGeom>
        </p:spPr>
      </p:pic>
    </p:spTree>
    <p:extLst>
      <p:ext uri="{BB962C8B-B14F-4D97-AF65-F5344CB8AC3E}">
        <p14:creationId xmlns:p14="http://schemas.microsoft.com/office/powerpoint/2010/main" val="346095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5766935" y="1044000"/>
            <a:ext cx="3287065" cy="4111186"/>
          </a:xfrm>
          <a:prstGeom prst="rect">
            <a:avLst/>
          </a:prstGeom>
        </p:spPr>
      </p:pic>
      <p:sp>
        <p:nvSpPr>
          <p:cNvPr id="3" name="正方形/長方形 2"/>
          <p:cNvSpPr/>
          <p:nvPr/>
        </p:nvSpPr>
        <p:spPr>
          <a:xfrm>
            <a:off x="252000" y="936000"/>
            <a:ext cx="8640000" cy="488201"/>
          </a:xfrm>
          <a:prstGeom prst="rect">
            <a:avLst/>
          </a:prstGeom>
        </p:spPr>
        <p:txBody>
          <a:bodyPr wrap="square" lIns="36000" tIns="36000" rIns="36000" bIns="36000">
            <a:noAutofit/>
          </a:bodyPr>
          <a:lstStyle/>
          <a:p>
            <a:pPr marL="285750" indent="-285750">
              <a:lnSpc>
                <a:spcPct val="150000"/>
              </a:lnSpc>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安全</a:t>
            </a:r>
            <a:r>
              <a:rPr lang="ja-JP" altLang="en-US" dirty="0" smtClean="0">
                <a:latin typeface="BIZ UDPゴシック" panose="020B0400000000000000" pitchFamily="50" charset="-128"/>
                <a:ea typeface="BIZ UDPゴシック" panose="020B0400000000000000" pitchFamily="50" charset="-128"/>
              </a:rPr>
              <a:t>安心、暮らし・</a:t>
            </a:r>
            <a:r>
              <a:rPr lang="ja-JP" altLang="en-US" dirty="0">
                <a:latin typeface="BIZ UDPゴシック" panose="020B0400000000000000" pitchFamily="50" charset="-128"/>
                <a:ea typeface="BIZ UDPゴシック" panose="020B0400000000000000" pitchFamily="50" charset="-128"/>
              </a:rPr>
              <a:t>健康</a:t>
            </a:r>
            <a:r>
              <a:rPr lang="ja-JP" altLang="en-US" dirty="0" smtClean="0">
                <a:latin typeface="BIZ UDPゴシック" panose="020B0400000000000000" pitchFamily="50" charset="-128"/>
                <a:ea typeface="BIZ UDPゴシック" panose="020B0400000000000000" pitchFamily="50" charset="-128"/>
              </a:rPr>
              <a:t>、教育</a:t>
            </a:r>
            <a:r>
              <a:rPr lang="ja-JP" altLang="en-US" dirty="0">
                <a:latin typeface="BIZ UDPゴシック" panose="020B0400000000000000" pitchFamily="50" charset="-128"/>
                <a:ea typeface="BIZ UDPゴシック" panose="020B0400000000000000" pitchFamily="50" charset="-128"/>
              </a:rPr>
              <a:t>・子育てなど</a:t>
            </a:r>
            <a:endParaRPr lang="en-US" altLang="ja-JP"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324000" y="1440000"/>
            <a:ext cx="5220000" cy="3348000"/>
          </a:xfrm>
          <a:prstGeom prst="rect">
            <a:avLst/>
          </a:prstGeom>
          <a:noFill/>
        </p:spPr>
        <p:txBody>
          <a:bodyPr wrap="square" lIns="36000" tIns="36000" rIns="36000" bIns="36000" rtlCol="0">
            <a:noAutofit/>
          </a:bodyPr>
          <a:lstStyle/>
          <a:p>
            <a:pPr marL="285750" indent="-285750">
              <a:lnSpc>
                <a:spcPts val="1600"/>
              </a:lnSpc>
              <a:buFont typeface="Arial" panose="020B0604020202020204" pitchFamily="34" charset="0"/>
              <a:buChar char="•"/>
            </a:pPr>
            <a:r>
              <a:rPr lang="ja-JP" altLang="en-US" sz="1300" dirty="0">
                <a:latin typeface="BIZ UDPゴシック" panose="020B0400000000000000" pitchFamily="50" charset="-128"/>
                <a:ea typeface="BIZ UDPゴシック" panose="020B0400000000000000" pitchFamily="50" charset="-128"/>
              </a:rPr>
              <a:t>近年の推移</a:t>
            </a:r>
            <a:r>
              <a:rPr lang="ja-JP" altLang="en-US" sz="1300" dirty="0" smtClean="0">
                <a:latin typeface="BIZ UDPゴシック" panose="020B0400000000000000" pitchFamily="50" charset="-128"/>
                <a:ea typeface="BIZ UDPゴシック" panose="020B0400000000000000" pitchFamily="50" charset="-128"/>
              </a:rPr>
              <a:t>をみる</a:t>
            </a:r>
            <a:r>
              <a:rPr lang="ja-JP" altLang="en-US" sz="1300" dirty="0">
                <a:latin typeface="BIZ UDPゴシック" panose="020B0400000000000000" pitchFamily="50" charset="-128"/>
                <a:ea typeface="BIZ UDPゴシック" panose="020B0400000000000000" pitchFamily="50" charset="-128"/>
              </a:rPr>
              <a:t>と、</a:t>
            </a:r>
            <a:r>
              <a:rPr lang="ja-JP" altLang="en-US" sz="1300" b="1" dirty="0">
                <a:latin typeface="BIZ UDPゴシック" panose="020B0400000000000000" pitchFamily="50" charset="-128"/>
                <a:ea typeface="BIZ UDPゴシック" panose="020B0400000000000000" pitchFamily="50" charset="-128"/>
              </a:rPr>
              <a:t>刑法犯や街頭犯罪</a:t>
            </a:r>
            <a:r>
              <a:rPr lang="ja-JP" altLang="en-US" sz="1300" dirty="0">
                <a:latin typeface="BIZ UDPゴシック" panose="020B0400000000000000" pitchFamily="50" charset="-128"/>
                <a:ea typeface="BIZ UDPゴシック" panose="020B0400000000000000" pitchFamily="50" charset="-128"/>
              </a:rPr>
              <a:t>の認知件数は大きく減少</a:t>
            </a:r>
            <a:r>
              <a:rPr lang="ja-JP" altLang="en-US" sz="1300" dirty="0" smtClean="0">
                <a:latin typeface="BIZ UDPゴシック" panose="020B0400000000000000" pitchFamily="50" charset="-128"/>
                <a:ea typeface="BIZ UDPゴシック" panose="020B0400000000000000" pitchFamily="50" charset="-128"/>
              </a:rPr>
              <a:t>。</a:t>
            </a:r>
            <a:r>
              <a:rPr lang="en-US" altLang="ja-JP" sz="1300" dirty="0" smtClean="0">
                <a:latin typeface="BIZ UDPゴシック" panose="020B0400000000000000" pitchFamily="50" charset="-128"/>
                <a:ea typeface="BIZ UDPゴシック" panose="020B0400000000000000" pitchFamily="50" charset="-128"/>
              </a:rPr>
              <a:t/>
            </a:r>
            <a:br>
              <a:rPr lang="en-US" altLang="ja-JP" sz="1300" dirty="0" smtClean="0">
                <a:latin typeface="BIZ UDPゴシック" panose="020B0400000000000000" pitchFamily="50" charset="-128"/>
                <a:ea typeface="BIZ UDPゴシック" panose="020B0400000000000000" pitchFamily="50" charset="-128"/>
              </a:rPr>
            </a:br>
            <a:r>
              <a:rPr lang="ja-JP" altLang="en-US" sz="1300" dirty="0" smtClean="0">
                <a:latin typeface="BIZ UDPゴシック" panose="020B0400000000000000" pitchFamily="50" charset="-128"/>
                <a:ea typeface="BIZ UDPゴシック" panose="020B0400000000000000" pitchFamily="50" charset="-128"/>
              </a:rPr>
              <a:t>しかし、刑法犯認知件数について、人口あたり件数は最も多い。</a:t>
            </a:r>
            <a:r>
              <a:rPr lang="en-US" altLang="ja-JP" sz="1300" dirty="0" smtClean="0">
                <a:latin typeface="BIZ UDPゴシック" panose="020B0400000000000000" pitchFamily="50" charset="-128"/>
                <a:ea typeface="BIZ UDPゴシック" panose="020B0400000000000000" pitchFamily="50" charset="-128"/>
              </a:rPr>
              <a:t/>
            </a:r>
            <a:br>
              <a:rPr lang="en-US" altLang="ja-JP" sz="1300" dirty="0" smtClean="0">
                <a:latin typeface="BIZ UDPゴシック" panose="020B0400000000000000" pitchFamily="50" charset="-128"/>
                <a:ea typeface="BIZ UDPゴシック" panose="020B0400000000000000" pitchFamily="50" charset="-128"/>
              </a:rPr>
            </a:br>
            <a:r>
              <a:rPr lang="ja-JP" altLang="en-US" sz="1300" dirty="0" smtClean="0">
                <a:latin typeface="BIZ UDPゴシック" panose="020B0400000000000000" pitchFamily="50" charset="-128"/>
                <a:ea typeface="BIZ UDPゴシック" panose="020B0400000000000000" pitchFamily="50" charset="-128"/>
              </a:rPr>
              <a:t>（比較対象 →　府：全都道府県</a:t>
            </a:r>
            <a:r>
              <a:rPr lang="en-US" altLang="ja-JP" sz="1300" dirty="0">
                <a:latin typeface="BIZ UDPゴシック" panose="020B0400000000000000" pitchFamily="50" charset="-128"/>
                <a:ea typeface="BIZ UDPゴシック" panose="020B0400000000000000" pitchFamily="50" charset="-128"/>
              </a:rPr>
              <a:t/>
            </a:r>
            <a:br>
              <a:rPr lang="en-US" altLang="ja-JP" sz="1300" dirty="0">
                <a:latin typeface="BIZ UDPゴシック" panose="020B0400000000000000" pitchFamily="50" charset="-128"/>
                <a:ea typeface="BIZ UDPゴシック" panose="020B0400000000000000" pitchFamily="50" charset="-128"/>
              </a:rPr>
            </a:br>
            <a:r>
              <a:rPr lang="ja-JP" altLang="en-US" sz="1300" dirty="0" smtClean="0">
                <a:latin typeface="BIZ UDPゴシック" panose="020B0400000000000000" pitchFamily="50" charset="-128"/>
                <a:ea typeface="BIZ UDPゴシック" panose="020B0400000000000000" pitchFamily="50" charset="-128"/>
              </a:rPr>
              <a:t>　　　　　　　 　　 市：全政令指定都市及び東京都区部）</a:t>
            </a: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b="1" dirty="0">
                <a:latin typeface="BIZ UDPゴシック" panose="020B0400000000000000" pitchFamily="50" charset="-128"/>
                <a:ea typeface="BIZ UDPゴシック" panose="020B0400000000000000" pitchFamily="50" charset="-128"/>
              </a:rPr>
              <a:t>生活保護率</a:t>
            </a:r>
            <a:r>
              <a:rPr lang="ja-JP" altLang="en-US" sz="1300" dirty="0">
                <a:latin typeface="BIZ UDPゴシック" panose="020B0400000000000000" pitchFamily="50" charset="-128"/>
                <a:ea typeface="BIZ UDPゴシック" panose="020B0400000000000000" pitchFamily="50" charset="-128"/>
              </a:rPr>
              <a:t>も府市ともに減少。大阪市の保護率は、依然として政令指定都市の中で突出して高いものの、全国平均との差は縮小</a:t>
            </a:r>
            <a:r>
              <a:rPr lang="ja-JP" altLang="en-US" sz="1300" dirty="0" smtClean="0">
                <a:latin typeface="BIZ UDPゴシック" panose="020B0400000000000000" pitchFamily="50" charset="-128"/>
                <a:ea typeface="BIZ UDPゴシック" panose="020B0400000000000000" pitchFamily="50" charset="-128"/>
              </a:rPr>
              <a:t>。</a:t>
            </a:r>
            <a:endParaRPr lang="en-US" altLang="ja-JP" sz="1300" dirty="0" smtClean="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b="1" dirty="0" smtClean="0">
                <a:latin typeface="BIZ UDPゴシック" panose="020B0400000000000000" pitchFamily="50" charset="-128"/>
                <a:ea typeface="BIZ UDPゴシック" panose="020B0400000000000000" pitchFamily="50" charset="-128"/>
              </a:rPr>
              <a:t>平均寿命、健康</a:t>
            </a:r>
            <a:r>
              <a:rPr lang="ja-JP" altLang="en-US" sz="1300" b="1" dirty="0">
                <a:latin typeface="BIZ UDPゴシック" panose="020B0400000000000000" pitchFamily="50" charset="-128"/>
                <a:ea typeface="BIZ UDPゴシック" panose="020B0400000000000000" pitchFamily="50" charset="-128"/>
              </a:rPr>
              <a:t>寿命</a:t>
            </a:r>
            <a:r>
              <a:rPr lang="ja-JP" altLang="en-US" sz="1300" dirty="0">
                <a:latin typeface="BIZ UDPゴシック" panose="020B0400000000000000" pitchFamily="50" charset="-128"/>
                <a:ea typeface="BIZ UDPゴシック" panose="020B0400000000000000" pitchFamily="50" charset="-128"/>
              </a:rPr>
              <a:t>の全国平均との差も、男女とも縮小傾向。</a:t>
            </a: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b="1" dirty="0" smtClean="0">
                <a:latin typeface="BIZ UDPゴシック" panose="020B0400000000000000" pitchFamily="50" charset="-128"/>
                <a:ea typeface="BIZ UDPゴシック" panose="020B0400000000000000" pitchFamily="50" charset="-128"/>
              </a:rPr>
              <a:t>一人あたりの府民所得</a:t>
            </a:r>
            <a:r>
              <a:rPr lang="ja-JP" altLang="en-US" sz="1300" dirty="0" smtClean="0">
                <a:latin typeface="BIZ UDPゴシック" panose="020B0400000000000000" pitchFamily="50" charset="-128"/>
                <a:ea typeface="BIZ UDPゴシック" panose="020B0400000000000000" pitchFamily="50" charset="-128"/>
              </a:rPr>
              <a:t>は東京都に比べ低い水準も、</a:t>
            </a:r>
            <a:r>
              <a:rPr lang="ja-JP" altLang="en-US" sz="1300" b="1" dirty="0" smtClean="0">
                <a:latin typeface="BIZ UDPゴシック" panose="020B0400000000000000" pitchFamily="50" charset="-128"/>
                <a:ea typeface="BIZ UDPゴシック" panose="020B0400000000000000" pitchFamily="50" charset="-128"/>
              </a:rPr>
              <a:t>市民所得</a:t>
            </a:r>
            <a:r>
              <a:rPr lang="ja-JP" altLang="en-US" sz="1300" dirty="0" smtClean="0">
                <a:latin typeface="BIZ UDPゴシック" panose="020B0400000000000000" pitchFamily="50" charset="-128"/>
                <a:ea typeface="BIZ UDPゴシック" panose="020B0400000000000000" pitchFamily="50" charset="-128"/>
              </a:rPr>
              <a:t>は政令指定都市（</a:t>
            </a:r>
            <a:r>
              <a:rPr lang="en-US" altLang="ja-JP" sz="1300" dirty="0" smtClean="0">
                <a:latin typeface="BIZ UDPゴシック" panose="020B0400000000000000" pitchFamily="50" charset="-128"/>
                <a:ea typeface="BIZ UDPゴシック" panose="020B0400000000000000" pitchFamily="50" charset="-128"/>
              </a:rPr>
              <a:t>20</a:t>
            </a:r>
            <a:r>
              <a:rPr lang="ja-JP" altLang="en-US" sz="1300" dirty="0" smtClean="0">
                <a:latin typeface="BIZ UDPゴシック" panose="020B0400000000000000" pitchFamily="50" charset="-128"/>
                <a:ea typeface="BIZ UDPゴシック" panose="020B0400000000000000" pitchFamily="50" charset="-128"/>
              </a:rPr>
              <a:t>市）で高い水準を維持しており１位。　</a:t>
            </a:r>
            <a:endParaRPr lang="en-US" altLang="ja-JP" sz="1300" dirty="0" smtClean="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b="1" dirty="0">
                <a:latin typeface="BIZ UDPゴシック" panose="020B0400000000000000" pitchFamily="50" charset="-128"/>
                <a:ea typeface="BIZ UDPゴシック" panose="020B0400000000000000" pitchFamily="50" charset="-128"/>
              </a:rPr>
              <a:t>学力テスト</a:t>
            </a:r>
            <a:r>
              <a:rPr lang="ja-JP" altLang="en-US" sz="1300" dirty="0">
                <a:latin typeface="BIZ UDPゴシック" panose="020B0400000000000000" pitchFamily="50" charset="-128"/>
                <a:ea typeface="BIZ UDPゴシック" panose="020B0400000000000000" pitchFamily="50" charset="-128"/>
              </a:rPr>
              <a:t>の正答率も、小・中学校ともに理科については全国平均との差はあるが、国語、算数、数学はおおむね全国平均まで改善。</a:t>
            </a:r>
            <a:r>
              <a:rPr lang="ja-JP" altLang="en-US" sz="1300" b="1" dirty="0">
                <a:latin typeface="BIZ UDPゴシック" panose="020B0400000000000000" pitchFamily="50" charset="-128"/>
                <a:ea typeface="BIZ UDPゴシック" panose="020B0400000000000000" pitchFamily="50" charset="-128"/>
              </a:rPr>
              <a:t>英語力</a:t>
            </a:r>
            <a:r>
              <a:rPr lang="ja-JP" altLang="en-US" sz="1300" dirty="0">
                <a:latin typeface="BIZ UDPゴシック" panose="020B0400000000000000" pitchFamily="50" charset="-128"/>
                <a:ea typeface="BIZ UDPゴシック" panose="020B0400000000000000" pitchFamily="50" charset="-128"/>
              </a:rPr>
              <a:t>は、</a:t>
            </a:r>
            <a:r>
              <a:rPr lang="en-US" altLang="ja-JP" sz="1300" dirty="0">
                <a:latin typeface="BIZ UDPゴシック" panose="020B0400000000000000" pitchFamily="50" charset="-128"/>
                <a:ea typeface="BIZ UDPゴシック" panose="020B0400000000000000" pitchFamily="50" charset="-128"/>
              </a:rPr>
              <a:t>2021</a:t>
            </a:r>
            <a:r>
              <a:rPr lang="ja-JP" altLang="en-US" sz="1300" dirty="0">
                <a:latin typeface="BIZ UDPゴシック" panose="020B0400000000000000" pitchFamily="50" charset="-128"/>
                <a:ea typeface="BIZ UDPゴシック" panose="020B0400000000000000" pitchFamily="50" charset="-128"/>
              </a:rPr>
              <a:t>年度では全国を上回るまで向上。</a:t>
            </a: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smtClean="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smtClean="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324000" y="4896000"/>
            <a:ext cx="8640000" cy="1908000"/>
          </a:xfrm>
          <a:prstGeom prst="rect">
            <a:avLst/>
          </a:prstGeom>
        </p:spPr>
        <p:txBody>
          <a:bodyPr wrap="square" lIns="36000" tIns="36000" rIns="36000" bIns="36000">
            <a:noAutofit/>
          </a:bodyPr>
          <a:lstStyle/>
          <a:p>
            <a:pPr marL="285750" indent="-285750">
              <a:lnSpc>
                <a:spcPts val="1600"/>
              </a:lnSpc>
              <a:buFont typeface="Arial" panose="020B0604020202020204" pitchFamily="34" charset="0"/>
              <a:buChar char="•"/>
            </a:pPr>
            <a:r>
              <a:rPr lang="ja-JP" altLang="en-US" sz="1300" b="1" dirty="0" smtClean="0">
                <a:latin typeface="BIZ UDPゴシック" panose="020B0400000000000000" pitchFamily="50" charset="-128"/>
                <a:ea typeface="BIZ UDPゴシック" panose="020B0400000000000000" pitchFamily="50" charset="-128"/>
              </a:rPr>
              <a:t>待機</a:t>
            </a:r>
            <a:r>
              <a:rPr lang="ja-JP" altLang="en-US" sz="1300" b="1" dirty="0">
                <a:latin typeface="BIZ UDPゴシック" panose="020B0400000000000000" pitchFamily="50" charset="-128"/>
                <a:ea typeface="BIZ UDPゴシック" panose="020B0400000000000000" pitchFamily="50" charset="-128"/>
              </a:rPr>
              <a:t>児童</a:t>
            </a:r>
            <a:r>
              <a:rPr lang="ja-JP" altLang="en-US" sz="1300" dirty="0">
                <a:latin typeface="BIZ UDPゴシック" panose="020B0400000000000000" pitchFamily="50" charset="-128"/>
                <a:ea typeface="BIZ UDPゴシック" panose="020B0400000000000000" pitchFamily="50" charset="-128"/>
              </a:rPr>
              <a:t>は府市ともに大きく減少。大阪市の待機児童はゼロも視野に。</a:t>
            </a: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b="1" dirty="0" smtClean="0">
                <a:latin typeface="BIZ UDPゴシック" panose="020B0400000000000000" pitchFamily="50" charset="-128"/>
                <a:ea typeface="BIZ UDPゴシック" panose="020B0400000000000000" pitchFamily="50" charset="-128"/>
              </a:rPr>
              <a:t>夫</a:t>
            </a:r>
            <a:r>
              <a:rPr lang="ja-JP" altLang="en-US" sz="1300" b="1" dirty="0">
                <a:latin typeface="BIZ UDPゴシック" panose="020B0400000000000000" pitchFamily="50" charset="-128"/>
                <a:ea typeface="BIZ UDPゴシック" panose="020B0400000000000000" pitchFamily="50" charset="-128"/>
              </a:rPr>
              <a:t>の家事、介護・看護、育児、買い物</a:t>
            </a:r>
            <a:r>
              <a:rPr lang="ja-JP" altLang="en-US" sz="1300" b="1" dirty="0" smtClean="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家事関連</a:t>
            </a:r>
            <a:r>
              <a:rPr lang="ja-JP" altLang="en-US" sz="1300" b="1" dirty="0" smtClean="0">
                <a:latin typeface="BIZ UDPゴシック" panose="020B0400000000000000" pitchFamily="50" charset="-128"/>
                <a:ea typeface="BIZ UDPゴシック" panose="020B0400000000000000" pitchFamily="50" charset="-128"/>
              </a:rPr>
              <a:t>時間）が増加</a:t>
            </a:r>
            <a:r>
              <a:rPr lang="ja-JP" altLang="en-US" sz="1300" dirty="0" smtClean="0">
                <a:latin typeface="BIZ UDPゴシック" panose="020B0400000000000000" pitchFamily="50" charset="-128"/>
                <a:ea typeface="BIZ UDPゴシック" panose="020B0400000000000000" pitchFamily="50" charset="-128"/>
              </a:rPr>
              <a:t>、妻は減少。</a:t>
            </a: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b="1" dirty="0">
                <a:latin typeface="BIZ UDPゴシック" panose="020B0400000000000000" pitchFamily="50" charset="-128"/>
                <a:ea typeface="BIZ UDPゴシック" panose="020B0400000000000000" pitchFamily="50" charset="-128"/>
              </a:rPr>
              <a:t>女性の就業率</a:t>
            </a:r>
            <a:r>
              <a:rPr lang="ja-JP" altLang="en-US" sz="1300" dirty="0">
                <a:latin typeface="BIZ UDPゴシック" panose="020B0400000000000000" pitchFamily="50" charset="-128"/>
                <a:ea typeface="BIZ UDPゴシック" panose="020B0400000000000000" pitchFamily="50" charset="-128"/>
              </a:rPr>
              <a:t>は、改革前から東京都や全国より低い</a:t>
            </a:r>
            <a:r>
              <a:rPr lang="ja-JP" altLang="en-US" sz="1300" dirty="0" smtClean="0">
                <a:latin typeface="BIZ UDPゴシック" panose="020B0400000000000000" pitchFamily="50" charset="-128"/>
                <a:ea typeface="BIZ UDPゴシック" panose="020B0400000000000000" pitchFamily="50" charset="-128"/>
              </a:rPr>
              <a:t>状況だったが、</a:t>
            </a:r>
            <a:r>
              <a:rPr lang="ja-JP" altLang="en-US" sz="1300" dirty="0">
                <a:latin typeface="BIZ UDPゴシック" panose="020B0400000000000000" pitchFamily="50" charset="-128"/>
                <a:ea typeface="BIZ UDPゴシック" panose="020B0400000000000000" pitchFamily="50" charset="-128"/>
              </a:rPr>
              <a:t>全国との</a:t>
            </a:r>
            <a:r>
              <a:rPr lang="ja-JP" altLang="en-US" sz="1300" dirty="0" smtClean="0">
                <a:latin typeface="BIZ UDPゴシック" panose="020B0400000000000000" pitchFamily="50" charset="-128"/>
                <a:ea typeface="BIZ UDPゴシック" panose="020B0400000000000000" pitchFamily="50" charset="-128"/>
              </a:rPr>
              <a:t>差は徐々に改善されつつある。</a:t>
            </a:r>
            <a:r>
              <a:rPr lang="ja-JP" altLang="en-US" sz="1300" b="1" dirty="0" smtClean="0">
                <a:latin typeface="BIZ UDPゴシック" panose="020B0400000000000000" pitchFamily="50" charset="-128"/>
                <a:ea typeface="BIZ UDPゴシック" panose="020B0400000000000000" pitchFamily="50" charset="-128"/>
              </a:rPr>
              <a:t>いわゆる「</a:t>
            </a:r>
            <a:r>
              <a:rPr lang="en-US" altLang="ja-JP" sz="1300" b="1" dirty="0" smtClean="0">
                <a:latin typeface="BIZ UDPゴシック" panose="020B0400000000000000" pitchFamily="50" charset="-128"/>
                <a:ea typeface="BIZ UDPゴシック" panose="020B0400000000000000" pitchFamily="50" charset="-128"/>
              </a:rPr>
              <a:t>M</a:t>
            </a:r>
            <a:r>
              <a:rPr lang="ja-JP" altLang="en-US" sz="1300" b="1" dirty="0" smtClean="0">
                <a:latin typeface="BIZ UDPゴシック" panose="020B0400000000000000" pitchFamily="50" charset="-128"/>
                <a:ea typeface="BIZ UDPゴシック" panose="020B0400000000000000" pitchFamily="50" charset="-128"/>
              </a:rPr>
              <a:t>字カーブ」</a:t>
            </a:r>
            <a:r>
              <a:rPr lang="ja-JP" altLang="en-US" sz="1300" dirty="0" smtClean="0">
                <a:latin typeface="BIZ UDPゴシック" panose="020B0400000000000000" pitchFamily="50" charset="-128"/>
                <a:ea typeface="BIZ UDPゴシック" panose="020B0400000000000000" pitchFamily="50" charset="-128"/>
              </a:rPr>
              <a:t>の谷も依然として全国に比べて低いが、改善傾向にある。</a:t>
            </a: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endParaRPr lang="en-US" altLang="ja-JP" sz="1300" dirty="0">
              <a:latin typeface="BIZ UDPゴシック" panose="020B0400000000000000" pitchFamily="50" charset="-128"/>
              <a:ea typeface="BIZ UDPゴシック" panose="020B0400000000000000" pitchFamily="50" charset="-128"/>
            </a:endParaRPr>
          </a:p>
          <a:p>
            <a:pPr marL="285750" indent="-285750">
              <a:lnSpc>
                <a:spcPts val="1600"/>
              </a:lnSpc>
              <a:buFont typeface="Arial" panose="020B0604020202020204" pitchFamily="34" charset="0"/>
              <a:buChar char="•"/>
            </a:pPr>
            <a:r>
              <a:rPr lang="ja-JP" altLang="en-US" sz="1300" u="sng" dirty="0" smtClean="0">
                <a:latin typeface="BIZ UDPゴシック" panose="020B0400000000000000" pitchFamily="50" charset="-128"/>
                <a:ea typeface="BIZ UDPゴシック" panose="020B0400000000000000" pitchFamily="50" charset="-128"/>
              </a:rPr>
              <a:t>総じて、暮らし</a:t>
            </a:r>
            <a:r>
              <a:rPr lang="ja-JP" altLang="en-US" sz="1300" u="sng" dirty="0">
                <a:latin typeface="BIZ UDPゴシック" panose="020B0400000000000000" pitchFamily="50" charset="-128"/>
                <a:ea typeface="BIZ UDPゴシック" panose="020B0400000000000000" pitchFamily="50" charset="-128"/>
              </a:rPr>
              <a:t>に密接に関連する社会関連の指標は依然として全国平均を下回っている</a:t>
            </a:r>
            <a:r>
              <a:rPr lang="ja-JP" altLang="en-US" sz="1300" u="sng" dirty="0" smtClean="0">
                <a:latin typeface="BIZ UDPゴシック" panose="020B0400000000000000" pitchFamily="50" charset="-128"/>
                <a:ea typeface="BIZ UDPゴシック" panose="020B0400000000000000" pitchFamily="50" charset="-128"/>
              </a:rPr>
              <a:t>ものが多い。</a:t>
            </a:r>
            <a:r>
              <a:rPr lang="en-US" altLang="ja-JP" sz="1300" u="sng" dirty="0" smtClean="0">
                <a:latin typeface="BIZ UDPゴシック" panose="020B0400000000000000" pitchFamily="50" charset="-128"/>
                <a:ea typeface="BIZ UDPゴシック" panose="020B0400000000000000" pitchFamily="50" charset="-128"/>
              </a:rPr>
              <a:t/>
            </a:r>
            <a:br>
              <a:rPr lang="en-US" altLang="ja-JP" sz="1300" u="sng" dirty="0" smtClean="0">
                <a:latin typeface="BIZ UDPゴシック" panose="020B0400000000000000" pitchFamily="50" charset="-128"/>
                <a:ea typeface="BIZ UDPゴシック" panose="020B0400000000000000" pitchFamily="50" charset="-128"/>
              </a:rPr>
            </a:br>
            <a:r>
              <a:rPr lang="ja-JP" altLang="en-US" sz="1300" u="sng" dirty="0" smtClean="0">
                <a:latin typeface="BIZ UDPゴシック" panose="020B0400000000000000" pitchFamily="50" charset="-128"/>
                <a:ea typeface="BIZ UDPゴシック" panose="020B0400000000000000" pitchFamily="50" charset="-128"/>
              </a:rPr>
              <a:t>引き続き、改善に向けた取組</a:t>
            </a:r>
            <a:r>
              <a:rPr lang="ja-JP" altLang="en-US" sz="1300" u="sng" dirty="0">
                <a:latin typeface="BIZ UDPゴシック" panose="020B0400000000000000" pitchFamily="50" charset="-128"/>
                <a:ea typeface="BIZ UDPゴシック" panose="020B0400000000000000" pitchFamily="50" charset="-128"/>
              </a:rPr>
              <a:t>が必要。</a:t>
            </a:r>
            <a:endParaRPr lang="en-US" altLang="ja-JP" sz="1300" u="sng" dirty="0">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2F666FD7-D637-2C04-68A5-35E8490E438F}"/>
              </a:ext>
            </a:extLst>
          </p:cNvPr>
          <p:cNvGrpSpPr/>
          <p:nvPr/>
        </p:nvGrpSpPr>
        <p:grpSpPr>
          <a:xfrm>
            <a:off x="7344000" y="1764000"/>
            <a:ext cx="454343" cy="139669"/>
            <a:chOff x="1234121" y="4127414"/>
            <a:chExt cx="993101" cy="320650"/>
          </a:xfrm>
          <a:solidFill>
            <a:srgbClr val="FF0000"/>
          </a:solidFill>
        </p:grpSpPr>
        <p:sp>
          <p:nvSpPr>
            <p:cNvPr id="59" name="正方形/長方形 58">
              <a:extLst>
                <a:ext uri="{FF2B5EF4-FFF2-40B4-BE49-F238E27FC236}">
                  <a16:creationId xmlns:a16="http://schemas.microsoft.com/office/drawing/2014/main" id="{CD950410-EEF1-81F2-FADB-C35CB5B8AEAC}"/>
                </a:ext>
              </a:extLst>
            </p:cNvPr>
            <p:cNvSpPr/>
            <p:nvPr/>
          </p:nvSpPr>
          <p:spPr>
            <a:xfrm rot="2557577">
              <a:off x="1234121" y="4231270"/>
              <a:ext cx="459105" cy="216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0" name="正方形/長方形 59">
              <a:extLst>
                <a:ext uri="{FF2B5EF4-FFF2-40B4-BE49-F238E27FC236}">
                  <a16:creationId xmlns:a16="http://schemas.microsoft.com/office/drawing/2014/main" id="{37E5548C-3867-2E4D-A572-3031ADED12E0}"/>
                </a:ext>
              </a:extLst>
            </p:cNvPr>
            <p:cNvSpPr/>
            <p:nvPr/>
          </p:nvSpPr>
          <p:spPr>
            <a:xfrm rot="19275441">
              <a:off x="1413588" y="4127414"/>
              <a:ext cx="813634" cy="224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12" name="テキスト ボックス 11"/>
          <p:cNvSpPr txBox="1"/>
          <p:nvPr/>
        </p:nvSpPr>
        <p:spPr>
          <a:xfrm>
            <a:off x="360000" y="108000"/>
            <a:ext cx="8640000" cy="828000"/>
          </a:xfrm>
          <a:prstGeom prst="rect">
            <a:avLst/>
          </a:prstGeom>
          <a:noFill/>
        </p:spPr>
        <p:txBody>
          <a:bodyPr wrap="squar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３</a:t>
            </a:r>
            <a:r>
              <a:rPr lang="en-US" altLang="ja-JP" sz="2400" dirty="0" smtClean="0">
                <a:latin typeface="BIZ UDPゴシック" panose="020B0400000000000000" pitchFamily="50" charset="-128"/>
                <a:ea typeface="BIZ UDPゴシック" panose="020B0400000000000000" pitchFamily="50" charset="-128"/>
              </a:rPr>
              <a:t>. </a:t>
            </a:r>
            <a:r>
              <a:rPr lang="ja-JP" altLang="en-US" sz="2400" dirty="0" smtClean="0">
                <a:latin typeface="BIZ UDPゴシック" panose="020B0400000000000000" pitchFamily="50" charset="-128"/>
                <a:ea typeface="BIZ UDPゴシック" panose="020B0400000000000000" pitchFamily="50" charset="-128"/>
              </a:rPr>
              <a:t>指標</a:t>
            </a:r>
            <a:r>
              <a:rPr lang="ja-JP" altLang="en-US" sz="2400" dirty="0">
                <a:latin typeface="BIZ UDPゴシック" panose="020B0400000000000000" pitchFamily="50" charset="-128"/>
                <a:ea typeface="BIZ UDPゴシック" panose="020B0400000000000000" pitchFamily="50" charset="-128"/>
              </a:rPr>
              <a:t>でみる大阪の</a:t>
            </a:r>
            <a:r>
              <a:rPr lang="ja-JP" altLang="en-US" sz="2400" dirty="0" smtClean="0">
                <a:latin typeface="BIZ UDPゴシック" panose="020B0400000000000000" pitchFamily="50" charset="-128"/>
                <a:ea typeface="BIZ UDPゴシック" panose="020B0400000000000000" pitchFamily="50" charset="-128"/>
              </a:rPr>
              <a:t>変化</a:t>
            </a:r>
            <a:endParaRPr lang="en-US" altLang="ja-JP" sz="2400" dirty="0" smtClean="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⑵　府民／</a:t>
            </a:r>
            <a:r>
              <a:rPr lang="ja-JP" altLang="en-US" sz="2000" dirty="0" smtClean="0">
                <a:latin typeface="BIZ UDPゴシック" panose="020B0400000000000000" pitchFamily="50" charset="-128"/>
                <a:ea typeface="BIZ UDPゴシック" panose="020B0400000000000000" pitchFamily="50" charset="-128"/>
              </a:rPr>
              <a:t>暮らし</a:t>
            </a:r>
            <a:endParaRPr lang="ja-JP" altLang="en-US" sz="20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a:off x="216000" y="93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29</a:t>
            </a:fld>
            <a:endParaRPr lang="ja-JP" altLang="en-US" dirty="0"/>
          </a:p>
        </p:txBody>
      </p:sp>
    </p:spTree>
    <p:extLst>
      <p:ext uri="{BB962C8B-B14F-4D97-AF65-F5344CB8AC3E}">
        <p14:creationId xmlns:p14="http://schemas.microsoft.com/office/powerpoint/2010/main" val="404628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a:t>
            </a:fld>
            <a:endParaRPr lang="ja-JP" altLang="en-US" dirty="0"/>
          </a:p>
        </p:txBody>
      </p:sp>
    </p:spTree>
    <p:extLst>
      <p:ext uri="{BB962C8B-B14F-4D97-AF65-F5344CB8AC3E}">
        <p14:creationId xmlns:p14="http://schemas.microsoft.com/office/powerpoint/2010/main" val="176019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referRelativeResize="0">
            <a:picLocks/>
          </p:cNvPicPr>
          <p:nvPr/>
        </p:nvPicPr>
        <p:blipFill>
          <a:blip r:embed="rId2"/>
          <a:stretch>
            <a:fillRect/>
          </a:stretch>
        </p:blipFill>
        <p:spPr>
          <a:xfrm>
            <a:off x="6156000" y="4536000"/>
            <a:ext cx="2664000" cy="2196000"/>
          </a:xfrm>
          <a:prstGeom prst="rect">
            <a:avLst/>
          </a:prstGeom>
        </p:spPr>
      </p:pic>
      <p:pic>
        <p:nvPicPr>
          <p:cNvPr id="19" name="図 18"/>
          <p:cNvPicPr>
            <a:picLocks/>
          </p:cNvPicPr>
          <p:nvPr/>
        </p:nvPicPr>
        <p:blipFill>
          <a:blip r:embed="rId3"/>
          <a:stretch>
            <a:fillRect/>
          </a:stretch>
        </p:blipFill>
        <p:spPr>
          <a:xfrm>
            <a:off x="3456000" y="4536000"/>
            <a:ext cx="2664000" cy="2196000"/>
          </a:xfrm>
          <a:prstGeom prst="rect">
            <a:avLst/>
          </a:prstGeom>
        </p:spPr>
      </p:pic>
      <p:pic>
        <p:nvPicPr>
          <p:cNvPr id="15" name="図 14"/>
          <p:cNvPicPr preferRelativeResize="0">
            <a:picLocks/>
          </p:cNvPicPr>
          <p:nvPr/>
        </p:nvPicPr>
        <p:blipFill>
          <a:blip r:embed="rId4"/>
          <a:stretch>
            <a:fillRect/>
          </a:stretch>
        </p:blipFill>
        <p:spPr>
          <a:xfrm>
            <a:off x="252000" y="1836000"/>
            <a:ext cx="2520000" cy="2124000"/>
          </a:xfrm>
          <a:prstGeom prst="rect">
            <a:avLst/>
          </a:prstGeom>
        </p:spPr>
      </p:pic>
      <p:pic>
        <p:nvPicPr>
          <p:cNvPr id="16" name="図 15"/>
          <p:cNvPicPr preferRelativeResize="0">
            <a:picLocks/>
          </p:cNvPicPr>
          <p:nvPr/>
        </p:nvPicPr>
        <p:blipFill>
          <a:blip r:embed="rId5"/>
          <a:stretch>
            <a:fillRect/>
          </a:stretch>
        </p:blipFill>
        <p:spPr>
          <a:xfrm>
            <a:off x="2772000" y="1836000"/>
            <a:ext cx="2520000" cy="2124000"/>
          </a:xfrm>
          <a:prstGeom prst="rect">
            <a:avLst/>
          </a:prstGeom>
        </p:spPr>
      </p:pic>
      <p:sp>
        <p:nvSpPr>
          <p:cNvPr id="23" name="テキスト ボックス 22"/>
          <p:cNvSpPr txBox="1"/>
          <p:nvPr/>
        </p:nvSpPr>
        <p:spPr>
          <a:xfrm>
            <a:off x="3168000" y="3060000"/>
            <a:ext cx="1044000" cy="430887"/>
          </a:xfrm>
          <a:prstGeom prst="rect">
            <a:avLst/>
          </a:prstGeom>
          <a:noFill/>
          <a:ln>
            <a:solidFill>
              <a:schemeClr val="bg1">
                <a:lumMod val="85000"/>
              </a:schemeClr>
            </a:solidFill>
          </a:ln>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75</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pic>
        <p:nvPicPr>
          <p:cNvPr id="9" name="図 8"/>
          <p:cNvPicPr>
            <a:picLocks noChangeAspect="1"/>
          </p:cNvPicPr>
          <p:nvPr/>
        </p:nvPicPr>
        <p:blipFill>
          <a:blip r:embed="rId6"/>
          <a:stretch>
            <a:fillRect/>
          </a:stretch>
        </p:blipFill>
        <p:spPr>
          <a:xfrm>
            <a:off x="5571405" y="1697353"/>
            <a:ext cx="3377477" cy="2188654"/>
          </a:xfrm>
          <a:prstGeom prst="rect">
            <a:avLst/>
          </a:prstGeom>
        </p:spPr>
      </p:pic>
      <p:cxnSp>
        <p:nvCxnSpPr>
          <p:cNvPr id="5" name="直線コネクタ 4"/>
          <p:cNvCxnSpPr/>
          <p:nvPr/>
        </p:nvCxnSpPr>
        <p:spPr>
          <a:xfrm>
            <a:off x="216000" y="46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6000"/>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安全安心</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54844" y="936288"/>
            <a:ext cx="4746093" cy="316483"/>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刑法犯と街頭犯罪（認知件数）</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東京都との推移比較</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354844" y="1267113"/>
            <a:ext cx="474609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の刑法犯認知件数と街頭</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犯罪認知</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件数は、</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年はそれぞれ</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以下に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減少したが、刑法犯認知件数は全国ワースト</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位、街頭犯罪認知件数は全国ワースト</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位である。</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354845" y="4121859"/>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ひったくりと自動車盗（認知件数）</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2017</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年ワースト３の推移比較</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360000" y="4608000"/>
            <a:ext cx="3168181"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「こわい大阪」の象徴であった“ひったくり”の認知件数は</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年も依然として全国ワースト</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位ではあるものの、</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3582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件から</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1/20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以下の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件に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減少した。</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自動車盗について、</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２００８年は全国ワースト２位</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であったが、</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年は対</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86%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減少</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しており、千葉県、愛知県、茨城県に次ぐ全国ワースト</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位となっている</a:t>
            </a:r>
            <a:r>
              <a:rPr lang="ja-JP" altLang="en-US" sz="1200" dirty="0" err="1"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テキスト ボックス 44"/>
          <p:cNvSpPr txBox="1"/>
          <p:nvPr/>
        </p:nvSpPr>
        <p:spPr>
          <a:xfrm>
            <a:off x="208267" y="610569"/>
            <a:ext cx="87891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刑法犯と街頭犯罪の認知件数は、７割以上減少。</a:t>
            </a:r>
          </a:p>
        </p:txBody>
      </p:sp>
      <p:sp>
        <p:nvSpPr>
          <p:cNvPr id="52" name="正方形/長方形 51"/>
          <p:cNvSpPr/>
          <p:nvPr/>
        </p:nvSpPr>
        <p:spPr>
          <a:xfrm>
            <a:off x="1912998" y="6581799"/>
            <a:ext cx="324035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出典：警察庁「犯罪統計資料」</a:t>
            </a:r>
          </a:p>
        </p:txBody>
      </p:sp>
      <p:sp>
        <p:nvSpPr>
          <p:cNvPr id="24" name="テキスト ボックス 23"/>
          <p:cNvSpPr txBox="1"/>
          <p:nvPr/>
        </p:nvSpPr>
        <p:spPr>
          <a:xfrm>
            <a:off x="576000" y="3060000"/>
            <a:ext cx="1044000" cy="430887"/>
          </a:xfrm>
          <a:prstGeom prst="rect">
            <a:avLst/>
          </a:prstGeom>
          <a:noFill/>
          <a:ln>
            <a:solidFill>
              <a:schemeClr val="bg1">
                <a:lumMod val="75000"/>
              </a:schemeClr>
            </a:solidFill>
          </a:ln>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70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26" name="正方形/長方形 25"/>
          <p:cNvSpPr/>
          <p:nvPr/>
        </p:nvSpPr>
        <p:spPr>
          <a:xfrm>
            <a:off x="282667" y="3849102"/>
            <a:ext cx="324035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出典：警察庁「犯罪統計資料」</a:t>
            </a:r>
          </a:p>
        </p:txBody>
      </p:sp>
      <p:sp>
        <p:nvSpPr>
          <p:cNvPr id="53" name="テキスト ボックス 52"/>
          <p:cNvSpPr txBox="1"/>
          <p:nvPr/>
        </p:nvSpPr>
        <p:spPr>
          <a:xfrm>
            <a:off x="5464852" y="950026"/>
            <a:ext cx="3587617"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特殊詐欺（認知件数）</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0" name="正方形/長方形 59"/>
          <p:cNvSpPr/>
          <p:nvPr/>
        </p:nvSpPr>
        <p:spPr>
          <a:xfrm>
            <a:off x="5536608" y="3799744"/>
            <a:ext cx="3908658" cy="2161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出典：大阪府警「大阪府下の特殊詐欺発生状況」、東京都「</a:t>
            </a: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特殊詐欺認知状況</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2" name="テキスト ボックス 61"/>
          <p:cNvSpPr txBox="1"/>
          <p:nvPr/>
        </p:nvSpPr>
        <p:spPr>
          <a:xfrm>
            <a:off x="7583838" y="3042697"/>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大阪</a:t>
            </a:r>
          </a:p>
        </p:txBody>
      </p:sp>
      <p:sp>
        <p:nvSpPr>
          <p:cNvPr id="63" name="テキスト ボックス 62"/>
          <p:cNvSpPr txBox="1"/>
          <p:nvPr/>
        </p:nvSpPr>
        <p:spPr>
          <a:xfrm>
            <a:off x="5981629" y="2978415"/>
            <a:ext cx="391454"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329</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4" name="テキスト ボックス 63"/>
          <p:cNvSpPr txBox="1"/>
          <p:nvPr/>
        </p:nvSpPr>
        <p:spPr>
          <a:xfrm>
            <a:off x="8595639" y="2112052"/>
            <a:ext cx="474810"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3,319</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5" name="テキスト ボックス 64"/>
          <p:cNvSpPr txBox="1"/>
          <p:nvPr/>
        </p:nvSpPr>
        <p:spPr>
          <a:xfrm>
            <a:off x="8630552" y="2919586"/>
            <a:ext cx="474810"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1,538</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6" name="テキスト ボックス 65"/>
          <p:cNvSpPr txBox="1"/>
          <p:nvPr/>
        </p:nvSpPr>
        <p:spPr>
          <a:xfrm>
            <a:off x="5912701" y="2493079"/>
            <a:ext cx="461986"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1,771</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7" name="正方形/長方形 66"/>
          <p:cNvSpPr/>
          <p:nvPr/>
        </p:nvSpPr>
        <p:spPr>
          <a:xfrm>
            <a:off x="5655278" y="1269819"/>
            <a:ext cx="457126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特殊詐欺の認知件数は、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年以降増加傾向。</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全国ワーストの東京都も同様の傾向。</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8625788" y="3454767"/>
            <a:ext cx="6954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69" name="テキスト ボックス 68"/>
          <p:cNvSpPr txBox="1"/>
          <p:nvPr/>
        </p:nvSpPr>
        <p:spPr>
          <a:xfrm>
            <a:off x="7502575" y="203883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東京</a:t>
            </a:r>
          </a:p>
        </p:txBody>
      </p:sp>
      <p:sp>
        <p:nvSpPr>
          <p:cNvPr id="70" name="正方形/長方形 69"/>
          <p:cNvSpPr/>
          <p:nvPr/>
        </p:nvSpPr>
        <p:spPr>
          <a:xfrm>
            <a:off x="5203699" y="1601768"/>
            <a:ext cx="5309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（件）</a:t>
            </a:r>
          </a:p>
        </p:txBody>
      </p:sp>
      <p:sp>
        <p:nvSpPr>
          <p:cNvPr id="46" name="スライド番号プレースホルダー 3"/>
          <p:cNvSpPr>
            <a:spLocks noGrp="1"/>
          </p:cNvSpPr>
          <p:nvPr>
            <p:ph type="sldNum" sz="quarter" idx="12"/>
          </p:nvPr>
        </p:nvSpPr>
        <p:spPr>
          <a:xfrm>
            <a:off x="7128000" y="6516000"/>
            <a:ext cx="2057400" cy="365125"/>
          </a:xfrm>
        </p:spPr>
        <p:txBody>
          <a:bodyPr/>
          <a:lstStyle/>
          <a:p>
            <a:fld id="{138CA411-231B-42B9-AF63-97A64194AA60}" type="slidenum">
              <a:rPr lang="ja-JP" altLang="en-US" smtClean="0"/>
              <a:pPr/>
              <a:t>30</a:t>
            </a:fld>
            <a:endParaRPr lang="ja-JP" altLang="en-US" dirty="0"/>
          </a:p>
        </p:txBody>
      </p:sp>
      <p:sp>
        <p:nvSpPr>
          <p:cNvPr id="50" name="テキスト ボックス 49">
            <a:extLst>
              <a:ext uri="{FF2B5EF4-FFF2-40B4-BE49-F238E27FC236}">
                <a16:creationId xmlns:a16="http://schemas.microsoft.com/office/drawing/2014/main" id="{0DA68261-63E4-45FB-BF1B-207F356E738C}"/>
              </a:ext>
            </a:extLst>
          </p:cNvPr>
          <p:cNvSpPr txBox="1"/>
          <p:nvPr/>
        </p:nvSpPr>
        <p:spPr>
          <a:xfrm>
            <a:off x="216000" y="1980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（千件）</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1" name="テキスト ボックス 60">
            <a:extLst>
              <a:ext uri="{FF2B5EF4-FFF2-40B4-BE49-F238E27FC236}">
                <a16:creationId xmlns:a16="http://schemas.microsoft.com/office/drawing/2014/main" id="{0DA68261-63E4-45FB-BF1B-207F356E738C}"/>
              </a:ext>
            </a:extLst>
          </p:cNvPr>
          <p:cNvSpPr txBox="1"/>
          <p:nvPr/>
        </p:nvSpPr>
        <p:spPr>
          <a:xfrm>
            <a:off x="2556000" y="3672000"/>
            <a:ext cx="324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年</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1" name="テキスト ボックス 56"/>
          <p:cNvSpPr txBox="1"/>
          <p:nvPr/>
        </p:nvSpPr>
        <p:spPr>
          <a:xfrm>
            <a:off x="1584000" y="2340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2" name="テキスト ボックス 56"/>
          <p:cNvSpPr txBox="1"/>
          <p:nvPr/>
        </p:nvSpPr>
        <p:spPr>
          <a:xfrm>
            <a:off x="924966" y="2808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73" name="直線コネクタ 72"/>
          <p:cNvCxnSpPr/>
          <p:nvPr/>
        </p:nvCxnSpPr>
        <p:spPr>
          <a:xfrm flipV="1">
            <a:off x="1116000" y="2592000"/>
            <a:ext cx="18000" cy="206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1710000" y="2556000"/>
            <a:ext cx="1800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0DA68261-63E4-45FB-BF1B-207F356E738C}"/>
              </a:ext>
            </a:extLst>
          </p:cNvPr>
          <p:cNvSpPr txBox="1"/>
          <p:nvPr/>
        </p:nvSpPr>
        <p:spPr>
          <a:xfrm>
            <a:off x="5076000" y="3672000"/>
            <a:ext cx="324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年</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0DA68261-63E4-45FB-BF1B-207F356E738C}"/>
              </a:ext>
            </a:extLst>
          </p:cNvPr>
          <p:cNvSpPr txBox="1"/>
          <p:nvPr/>
        </p:nvSpPr>
        <p:spPr>
          <a:xfrm>
            <a:off x="2664000" y="1980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（千件）</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7" name="テキスト ボックス 56"/>
          <p:cNvSpPr txBox="1"/>
          <p:nvPr/>
        </p:nvSpPr>
        <p:spPr>
          <a:xfrm>
            <a:off x="3240000" y="2736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78" name="直線コネクタ 77"/>
          <p:cNvCxnSpPr/>
          <p:nvPr/>
        </p:nvCxnSpPr>
        <p:spPr>
          <a:xfrm flipV="1">
            <a:off x="3420000" y="2520000"/>
            <a:ext cx="1800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858161" y="2376000"/>
            <a:ext cx="18000" cy="206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56"/>
          <p:cNvSpPr txBox="1"/>
          <p:nvPr/>
        </p:nvSpPr>
        <p:spPr>
          <a:xfrm>
            <a:off x="3708000" y="2196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1" name="テキスト ボックス 80">
            <a:extLst>
              <a:ext uri="{FF2B5EF4-FFF2-40B4-BE49-F238E27FC236}">
                <a16:creationId xmlns:a16="http://schemas.microsoft.com/office/drawing/2014/main" id="{0DA68261-63E4-45FB-BF1B-207F356E738C}"/>
              </a:ext>
            </a:extLst>
          </p:cNvPr>
          <p:cNvSpPr txBox="1"/>
          <p:nvPr/>
        </p:nvSpPr>
        <p:spPr>
          <a:xfrm>
            <a:off x="3492000" y="4536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（件）</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2" name="テキスト ボックス 81">
            <a:extLst>
              <a:ext uri="{FF2B5EF4-FFF2-40B4-BE49-F238E27FC236}">
                <a16:creationId xmlns:a16="http://schemas.microsoft.com/office/drawing/2014/main" id="{0DA68261-63E4-45FB-BF1B-207F356E738C}"/>
              </a:ext>
            </a:extLst>
          </p:cNvPr>
          <p:cNvSpPr txBox="1"/>
          <p:nvPr/>
        </p:nvSpPr>
        <p:spPr>
          <a:xfrm>
            <a:off x="6084000" y="4536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（件）</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3" name="テキスト ボックス 82">
            <a:extLst>
              <a:ext uri="{FF2B5EF4-FFF2-40B4-BE49-F238E27FC236}">
                <a16:creationId xmlns:a16="http://schemas.microsoft.com/office/drawing/2014/main" id="{0DA68261-63E4-45FB-BF1B-207F356E738C}"/>
              </a:ext>
            </a:extLst>
          </p:cNvPr>
          <p:cNvSpPr txBox="1"/>
          <p:nvPr/>
        </p:nvSpPr>
        <p:spPr>
          <a:xfrm>
            <a:off x="5940000" y="6444000"/>
            <a:ext cx="324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年</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4" name="テキスト ボックス 83">
            <a:extLst>
              <a:ext uri="{FF2B5EF4-FFF2-40B4-BE49-F238E27FC236}">
                <a16:creationId xmlns:a16="http://schemas.microsoft.com/office/drawing/2014/main" id="{0DA68261-63E4-45FB-BF1B-207F356E738C}"/>
              </a:ext>
            </a:extLst>
          </p:cNvPr>
          <p:cNvSpPr txBox="1"/>
          <p:nvPr/>
        </p:nvSpPr>
        <p:spPr>
          <a:xfrm>
            <a:off x="8640000" y="6444000"/>
            <a:ext cx="324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年</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85" name="直線コネクタ 84"/>
          <p:cNvCxnSpPr/>
          <p:nvPr/>
        </p:nvCxnSpPr>
        <p:spPr>
          <a:xfrm flipV="1">
            <a:off x="4572000" y="5472000"/>
            <a:ext cx="48809" cy="19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テキスト ボックス 56"/>
          <p:cNvSpPr txBox="1"/>
          <p:nvPr/>
        </p:nvSpPr>
        <p:spPr>
          <a:xfrm>
            <a:off x="4464000" y="5292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7" name="テキスト ボックス 56"/>
          <p:cNvSpPr txBox="1"/>
          <p:nvPr/>
        </p:nvSpPr>
        <p:spPr>
          <a:xfrm>
            <a:off x="3636000" y="5112000"/>
            <a:ext cx="396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prstClr val="black"/>
                </a:solidFill>
                <a:latin typeface="BIZ UDゴシック" panose="020B0400000000000000" pitchFamily="49" charset="-128"/>
                <a:ea typeface="BIZ UDゴシック" panose="020B0400000000000000" pitchFamily="49" charset="-128"/>
              </a:rPr>
              <a:t>神奈川</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8" name="テキスト ボックス 56"/>
          <p:cNvSpPr txBox="1"/>
          <p:nvPr/>
        </p:nvSpPr>
        <p:spPr>
          <a:xfrm>
            <a:off x="4392000" y="6156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89" name="直線コネクタ 88"/>
          <p:cNvCxnSpPr/>
          <p:nvPr/>
        </p:nvCxnSpPr>
        <p:spPr>
          <a:xfrm flipV="1">
            <a:off x="4572000" y="5976000"/>
            <a:ext cx="48809" cy="19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flipV="1">
            <a:off x="3852000" y="5291999"/>
            <a:ext cx="78381"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56"/>
          <p:cNvSpPr txBox="1"/>
          <p:nvPr/>
        </p:nvSpPr>
        <p:spPr>
          <a:xfrm>
            <a:off x="6912000" y="5004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2" name="テキスト ボックス 56"/>
          <p:cNvSpPr txBox="1"/>
          <p:nvPr/>
        </p:nvSpPr>
        <p:spPr>
          <a:xfrm>
            <a:off x="7560000" y="5112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千葉</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93" name="直線コネクタ 92"/>
          <p:cNvCxnSpPr/>
          <p:nvPr/>
        </p:nvCxnSpPr>
        <p:spPr>
          <a:xfrm flipV="1">
            <a:off x="7524000" y="5292000"/>
            <a:ext cx="18000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6876000" y="5184000"/>
            <a:ext cx="18000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56"/>
          <p:cNvSpPr txBox="1"/>
          <p:nvPr/>
        </p:nvSpPr>
        <p:spPr>
          <a:xfrm>
            <a:off x="6732000" y="5904000"/>
            <a:ext cx="324000" cy="216000"/>
          </a:xfrm>
          <a:prstGeom prst="rect">
            <a:avLst/>
          </a:prstGeom>
          <a:noFill/>
        </p:spPr>
        <p:txBody>
          <a:bodyPr wrap="none" lIns="0" tIns="0" rIns="0" bIns="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茨城</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97" name="直線コネクタ 96"/>
          <p:cNvCxnSpPr/>
          <p:nvPr/>
        </p:nvCxnSpPr>
        <p:spPr>
          <a:xfrm flipV="1">
            <a:off x="6912000" y="5688000"/>
            <a:ext cx="18000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4932000" y="4968000"/>
            <a:ext cx="1044000" cy="430887"/>
          </a:xfrm>
          <a:prstGeom prst="rect">
            <a:avLst/>
          </a:prstGeom>
          <a:noFill/>
          <a:ln>
            <a:solidFill>
              <a:schemeClr val="bg1">
                <a:lumMod val="75000"/>
              </a:schemeClr>
            </a:solidFill>
          </a:ln>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97</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9" name="テキスト ボックス 98"/>
          <p:cNvSpPr txBox="1"/>
          <p:nvPr/>
        </p:nvSpPr>
        <p:spPr>
          <a:xfrm>
            <a:off x="7884000" y="4968000"/>
            <a:ext cx="1044000" cy="430887"/>
          </a:xfrm>
          <a:prstGeom prst="rect">
            <a:avLst/>
          </a:prstGeom>
          <a:noFill/>
          <a:ln>
            <a:solidFill>
              <a:schemeClr val="bg1">
                <a:lumMod val="75000"/>
              </a:schemeClr>
            </a:solidFill>
          </a:ln>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年比</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en-US" altLang="ja-JP" sz="1050" dirty="0" smtClean="0">
                <a:solidFill>
                  <a:prstClr val="black"/>
                </a:solidFill>
                <a:latin typeface="BIZ UDPゴシック" panose="020B0400000000000000" pitchFamily="50" charset="-128"/>
                <a:ea typeface="BIZ UDPゴシック" panose="020B0400000000000000" pitchFamily="50" charset="-128"/>
              </a:rPr>
              <a:t>86</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7650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referRelativeResize="0">
            <a:picLocks/>
          </p:cNvPicPr>
          <p:nvPr/>
        </p:nvPicPr>
        <p:blipFill>
          <a:blip r:embed="rId2"/>
          <a:stretch>
            <a:fillRect/>
          </a:stretch>
        </p:blipFill>
        <p:spPr>
          <a:xfrm>
            <a:off x="180000" y="1476000"/>
            <a:ext cx="3096000" cy="2268000"/>
          </a:xfrm>
          <a:prstGeom prst="rect">
            <a:avLst/>
          </a:prstGeom>
        </p:spPr>
      </p:pic>
      <p:pic>
        <p:nvPicPr>
          <p:cNvPr id="8" name="図 7"/>
          <p:cNvPicPr>
            <a:picLocks noChangeAspect="1"/>
          </p:cNvPicPr>
          <p:nvPr/>
        </p:nvPicPr>
        <p:blipFill>
          <a:blip r:embed="rId3"/>
          <a:stretch>
            <a:fillRect/>
          </a:stretch>
        </p:blipFill>
        <p:spPr>
          <a:xfrm>
            <a:off x="4820336" y="1569408"/>
            <a:ext cx="2773920" cy="2164268"/>
          </a:xfrm>
          <a:prstGeom prst="rect">
            <a:avLst/>
          </a:prstGeom>
        </p:spPr>
      </p:pic>
      <p:cxnSp>
        <p:nvCxnSpPr>
          <p:cNvPr id="5" name="直線コネクタ 4"/>
          <p:cNvCxnSpPr/>
          <p:nvPr/>
        </p:nvCxnSpPr>
        <p:spPr>
          <a:xfrm>
            <a:off x="291364" y="5106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5360"/>
            <a:ext cx="21146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暮らし・健康</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7592350" y="1512000"/>
            <a:ext cx="153762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大阪の生活保護率は府市ともに</a:t>
            </a:r>
            <a:r>
              <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年をピークに減少に転じ、全国平均との差を徐々に縮めている。</a:t>
            </a:r>
          </a:p>
        </p:txBody>
      </p:sp>
      <p:sp>
        <p:nvSpPr>
          <p:cNvPr id="17" name="テキスト ボックス 16"/>
          <p:cNvSpPr txBox="1"/>
          <p:nvPr/>
        </p:nvSpPr>
        <p:spPr>
          <a:xfrm>
            <a:off x="4756859" y="967453"/>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生活保護率</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18" name="テキスト ボックス 17"/>
          <p:cNvSpPr txBox="1"/>
          <p:nvPr/>
        </p:nvSpPr>
        <p:spPr>
          <a:xfrm>
            <a:off x="194192" y="3916358"/>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平均寿命</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19" name="テキスト ボックス 18"/>
          <p:cNvSpPr txBox="1"/>
          <p:nvPr/>
        </p:nvSpPr>
        <p:spPr>
          <a:xfrm>
            <a:off x="4705204" y="3916358"/>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健康寿命</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33" name="正方形/長方形 32"/>
          <p:cNvSpPr/>
          <p:nvPr/>
        </p:nvSpPr>
        <p:spPr>
          <a:xfrm>
            <a:off x="4797086" y="3670137"/>
            <a:ext cx="310854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出典：大阪府「生活保護統計」をもとに副首都推進局で作成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376966" y="4644773"/>
            <a:ext cx="10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542329" y="4644773"/>
            <a:ext cx="108000" cy="180000"/>
          </a:xfrm>
          <a:prstGeom prst="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テキスト ボックス 19"/>
          <p:cNvSpPr txBox="1"/>
          <p:nvPr/>
        </p:nvSpPr>
        <p:spPr>
          <a:xfrm>
            <a:off x="265442" y="4234085"/>
            <a:ext cx="492443" cy="438582"/>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613039" y="4245637"/>
            <a:ext cx="323165" cy="659796"/>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全国との差</a:t>
            </a:r>
          </a:p>
        </p:txBody>
      </p:sp>
      <p:cxnSp>
        <p:nvCxnSpPr>
          <p:cNvPr id="9" name="直線コネクタ 8"/>
          <p:cNvCxnSpPr>
            <a:endCxn id="30" idx="1"/>
          </p:cNvCxnSpPr>
          <p:nvPr/>
        </p:nvCxnSpPr>
        <p:spPr>
          <a:xfrm>
            <a:off x="5891021" y="1813879"/>
            <a:ext cx="185491"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99541" y="4613570"/>
            <a:ext cx="0" cy="21600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036388" y="2570586"/>
            <a:ext cx="5693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cxnSp>
        <p:nvCxnSpPr>
          <p:cNvPr id="44" name="直線コネクタ 43"/>
          <p:cNvCxnSpPr/>
          <p:nvPr/>
        </p:nvCxnSpPr>
        <p:spPr>
          <a:xfrm>
            <a:off x="5906539" y="2396738"/>
            <a:ext cx="169973" cy="206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986723" y="3003109"/>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p>
        </p:txBody>
      </p:sp>
      <p:cxnSp>
        <p:nvCxnSpPr>
          <p:cNvPr id="60" name="直線コネクタ 59"/>
          <p:cNvCxnSpPr/>
          <p:nvPr/>
        </p:nvCxnSpPr>
        <p:spPr>
          <a:xfrm>
            <a:off x="5853766" y="2864226"/>
            <a:ext cx="187658" cy="183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076512" y="1931866"/>
            <a:ext cx="5693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p>
        </p:txBody>
      </p:sp>
      <p:sp>
        <p:nvSpPr>
          <p:cNvPr id="64" name="テキスト ボックス 63"/>
          <p:cNvSpPr txBox="1"/>
          <p:nvPr/>
        </p:nvSpPr>
        <p:spPr>
          <a:xfrm>
            <a:off x="4711944" y="1313917"/>
            <a:ext cx="9028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生活保護率</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（パーミル）</a:t>
            </a:r>
          </a:p>
        </p:txBody>
      </p:sp>
      <p:sp>
        <p:nvSpPr>
          <p:cNvPr id="56" name="テキスト ボックス 55"/>
          <p:cNvSpPr txBox="1"/>
          <p:nvPr/>
        </p:nvSpPr>
        <p:spPr>
          <a:xfrm>
            <a:off x="216000" y="97962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一般労働者の年収</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69" name="正方形/長方形 68"/>
          <p:cNvSpPr/>
          <p:nvPr/>
        </p:nvSpPr>
        <p:spPr>
          <a:xfrm>
            <a:off x="3240000" y="1512000"/>
            <a:ext cx="1440000" cy="792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大阪府の年収は</a:t>
            </a:r>
            <a:r>
              <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年に底</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a:t>
            </a:r>
            <a:endPar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打ち</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、その後上昇。</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265441" y="3673381"/>
            <a:ext cx="380104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出典：厚生労働省「</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賃金構造基本統計調査</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72" name="直線コネクタ 71"/>
          <p:cNvCxnSpPr/>
          <p:nvPr/>
        </p:nvCxnSpPr>
        <p:spPr>
          <a:xfrm>
            <a:off x="432000" y="2628000"/>
            <a:ext cx="2484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1404000" y="2664000"/>
            <a:ext cx="540000" cy="216000"/>
          </a:xfrm>
          <a:prstGeom prst="rect">
            <a:avLst/>
          </a:prstGeom>
          <a:noFill/>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5" name="テキスト ボックス 74"/>
          <p:cNvSpPr txBox="1"/>
          <p:nvPr/>
        </p:nvSpPr>
        <p:spPr>
          <a:xfrm>
            <a:off x="972000" y="2196000"/>
            <a:ext cx="540000" cy="180000"/>
          </a:xfrm>
          <a:prstGeom prst="rect">
            <a:avLst/>
          </a:prstGeom>
          <a:noFill/>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東京都</a:t>
            </a:r>
            <a:endPar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76" name="直線コネクタ 75"/>
          <p:cNvCxnSpPr/>
          <p:nvPr/>
        </p:nvCxnSpPr>
        <p:spPr>
          <a:xfrm>
            <a:off x="1116873" y="1994263"/>
            <a:ext cx="101600" cy="168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808000" y="1296000"/>
            <a:ext cx="5950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（千円）</a:t>
            </a:r>
          </a:p>
        </p:txBody>
      </p:sp>
      <p:sp>
        <p:nvSpPr>
          <p:cNvPr id="78" name="テキスト ボックス 77"/>
          <p:cNvSpPr txBox="1"/>
          <p:nvPr/>
        </p:nvSpPr>
        <p:spPr>
          <a:xfrm>
            <a:off x="108000" y="1296000"/>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cxnSp>
        <p:nvCxnSpPr>
          <p:cNvPr id="79" name="直線コネクタ 78"/>
          <p:cNvCxnSpPr/>
          <p:nvPr/>
        </p:nvCxnSpPr>
        <p:spPr>
          <a:xfrm flipH="1" flipV="1">
            <a:off x="1296000" y="2592000"/>
            <a:ext cx="169643" cy="121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bwMode="gray">
          <a:xfrm>
            <a:off x="756000" y="3204000"/>
            <a:ext cx="1836000" cy="144000"/>
          </a:xfrm>
          <a:prstGeom prst="rect">
            <a:avLst/>
          </a:prstGeom>
          <a:solidFill>
            <a:schemeClr val="bg1"/>
          </a:solidFill>
        </p:spPr>
        <p:txBody>
          <a:bodyPr wrap="square" lIns="36000" tIns="0" rIns="3600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棒グラフ（右軸</a:t>
            </a:r>
            <a:r>
              <a:rPr kumimoji="1" lang="ja-JP" altLang="en-US" sz="7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）大阪府の一般</a:t>
            </a: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労働者の年収</a:t>
            </a:r>
          </a:p>
        </p:txBody>
      </p:sp>
      <p:sp>
        <p:nvSpPr>
          <p:cNvPr id="83" name="テキスト ボックス 82"/>
          <p:cNvSpPr txBox="1"/>
          <p:nvPr/>
        </p:nvSpPr>
        <p:spPr>
          <a:xfrm>
            <a:off x="684000" y="1476000"/>
            <a:ext cx="2160000" cy="288000"/>
          </a:xfrm>
          <a:prstGeom prst="rect">
            <a:avLst/>
          </a:prstGeom>
          <a:solidFill>
            <a:schemeClr val="bg1"/>
          </a:solidFill>
        </p:spPr>
        <p:txBody>
          <a:bodyPr wrap="square" lIns="36000" tIns="0" rIns="0" bIns="0" rtlCol="0" anchor="ctr" anchorCtr="1">
            <a:noAutofit/>
          </a:bodyPr>
          <a:lstStyle>
            <a:defPPr>
              <a:defRPr lang="ja-JP"/>
            </a:defPPr>
            <a:lvl1pPr>
              <a:defRPr sz="800" b="1">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折れ線グラフ（左軸）：</a:t>
            </a:r>
            <a:endParaRPr kumimoji="1" lang="en-US" altLang="ja-JP"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7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全国の</a:t>
            </a: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値を１とした場合</a:t>
            </a:r>
            <a:r>
              <a:rPr kumimoji="1" lang="ja-JP" altLang="en-US" sz="7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の大阪府・</a:t>
            </a: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東京都の水準</a:t>
            </a:r>
          </a:p>
        </p:txBody>
      </p:sp>
      <p:sp>
        <p:nvSpPr>
          <p:cNvPr id="61" name="正方形/長方形 60"/>
          <p:cNvSpPr/>
          <p:nvPr/>
        </p:nvSpPr>
        <p:spPr>
          <a:xfrm>
            <a:off x="1041199" y="4342079"/>
            <a:ext cx="7984005"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男女ともに、平均寿命、健康</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寿命はそれぞれ</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伸ばして</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いる。全国平均との差も縮小傾向で推移している。</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正方形/長方形 61"/>
          <p:cNvSpPr/>
          <p:nvPr/>
        </p:nvSpPr>
        <p:spPr>
          <a:xfrm>
            <a:off x="61417" y="548307"/>
            <a:ext cx="815865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■暮らしや健康指数は、全国との相対順位が依然低いが、近年のトレンドはいずれも改善傾向にある。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7015245" y="3365521"/>
            <a:ext cx="6519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p>
        </p:txBody>
      </p:sp>
      <p:sp>
        <p:nvSpPr>
          <p:cNvPr id="85" name="テキスト ボックス 84"/>
          <p:cNvSpPr txBox="1"/>
          <p:nvPr/>
        </p:nvSpPr>
        <p:spPr>
          <a:xfrm>
            <a:off x="2844000" y="3492000"/>
            <a:ext cx="5309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66" name="テキスト ボックス 65"/>
          <p:cNvSpPr txBox="1"/>
          <p:nvPr/>
        </p:nvSpPr>
        <p:spPr>
          <a:xfrm>
            <a:off x="6696000" y="1332000"/>
            <a:ext cx="1692000" cy="288000"/>
          </a:xfrm>
          <a:prstGeom prst="rect">
            <a:avLst/>
          </a:prstGeom>
          <a:noFill/>
        </p:spPr>
        <p:txBody>
          <a:bodyPr wrap="none" lIns="36000" tIns="36000" rIns="36000" bIns="36000" rtlCol="0">
            <a:no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府と全国平均との</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差（</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棒グラフ</a:t>
            </a:r>
            <a:r>
              <a:rPr kumimoji="1"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（パーミル）</a:t>
            </a:r>
          </a:p>
        </p:txBody>
      </p:sp>
      <p:sp>
        <p:nvSpPr>
          <p:cNvPr id="63" name="正方形/長方形 62"/>
          <p:cNvSpPr/>
          <p:nvPr/>
        </p:nvSpPr>
        <p:spPr>
          <a:xfrm>
            <a:off x="150448" y="6628411"/>
            <a:ext cx="3652910" cy="215444"/>
          </a:xfrm>
          <a:prstGeom prst="rect">
            <a:avLst/>
          </a:prstGeom>
        </p:spPr>
        <p:txBody>
          <a:bodyPr wrap="square">
            <a:spAutoFit/>
          </a:bodyPr>
          <a:lstStyle/>
          <a:p>
            <a:r>
              <a:rPr lang="ja-JP" altLang="en-US" sz="800" dirty="0">
                <a:latin typeface="BIZ UDPゴシック" panose="020B0400000000000000" pitchFamily="50" charset="-128"/>
                <a:ea typeface="BIZ UDPゴシック" panose="020B0400000000000000" pitchFamily="50" charset="-128"/>
              </a:rPr>
              <a:t>出典：厚生労働省「</a:t>
            </a:r>
            <a:r>
              <a:rPr lang="zh-TW" altLang="en-US" sz="800" dirty="0">
                <a:latin typeface="BIZ UDPゴシック" panose="020B0400000000000000" pitchFamily="50" charset="-128"/>
                <a:ea typeface="BIZ UDPゴシック" panose="020B0400000000000000" pitchFamily="50" charset="-128"/>
              </a:rPr>
              <a:t>都道府県別生命表</a:t>
            </a:r>
            <a:r>
              <a:rPr lang="ja-JP" altLang="en-US" sz="800" dirty="0">
                <a:latin typeface="BIZ UDPゴシック" panose="020B0400000000000000" pitchFamily="50" charset="-128"/>
                <a:ea typeface="BIZ UDPゴシック" panose="020B0400000000000000" pitchFamily="50" charset="-128"/>
              </a:rPr>
              <a:t>」をもと</a:t>
            </a:r>
            <a:r>
              <a:rPr lang="ja-JP" altLang="en-US" sz="800" dirty="0" smtClean="0">
                <a:latin typeface="BIZ UDPゴシック" panose="020B0400000000000000" pitchFamily="50" charset="-128"/>
                <a:ea typeface="BIZ UDPゴシック" panose="020B0400000000000000" pitchFamily="50" charset="-128"/>
              </a:rPr>
              <a:t>に事務局で作成</a:t>
            </a:r>
            <a:endParaRPr lang="en-US" altLang="zh-TW" sz="800" dirty="0">
              <a:latin typeface="BIZ UDPゴシック" panose="020B0400000000000000" pitchFamily="50" charset="-128"/>
              <a:ea typeface="BIZ UDPゴシック" panose="020B0400000000000000" pitchFamily="50" charset="-128"/>
            </a:endParaRPr>
          </a:p>
        </p:txBody>
      </p:sp>
      <p:sp>
        <p:nvSpPr>
          <p:cNvPr id="71" name="正方形/長方形 70"/>
          <p:cNvSpPr/>
          <p:nvPr/>
        </p:nvSpPr>
        <p:spPr>
          <a:xfrm>
            <a:off x="4661260" y="6642556"/>
            <a:ext cx="3555782" cy="200055"/>
          </a:xfrm>
          <a:prstGeom prst="rect">
            <a:avLst/>
          </a:prstGeom>
        </p:spPr>
        <p:txBody>
          <a:bodyPr wrap="none">
            <a:spAutoFit/>
          </a:bodyPr>
          <a:lstStyle/>
          <a:p>
            <a:r>
              <a:rPr lang="ja-JP" altLang="en-US" sz="700" dirty="0">
                <a:latin typeface="BIZ UDPゴシック" panose="020B0400000000000000" pitchFamily="50" charset="-128"/>
                <a:ea typeface="BIZ UDPゴシック" panose="020B0400000000000000" pitchFamily="50" charset="-128"/>
              </a:rPr>
              <a:t>出典：厚生労働省「健康日本</a:t>
            </a:r>
            <a:r>
              <a:rPr lang="en-US" altLang="ja-JP" sz="700" dirty="0">
                <a:latin typeface="BIZ UDPゴシック" panose="020B0400000000000000" pitchFamily="50" charset="-128"/>
                <a:ea typeface="BIZ UDPゴシック" panose="020B0400000000000000" pitchFamily="50" charset="-128"/>
              </a:rPr>
              <a:t>21(</a:t>
            </a:r>
            <a:r>
              <a:rPr lang="ja-JP" altLang="en-US" sz="700" dirty="0">
                <a:latin typeface="BIZ UDPゴシック" panose="020B0400000000000000" pitchFamily="50" charset="-128"/>
                <a:ea typeface="BIZ UDPゴシック" panose="020B0400000000000000" pitchFamily="50" charset="-128"/>
              </a:rPr>
              <a:t>第二次</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の推進に関する研究」をもと</a:t>
            </a:r>
            <a:r>
              <a:rPr lang="ja-JP" altLang="en-US" sz="700" dirty="0" smtClean="0">
                <a:latin typeface="BIZ UDPゴシック" panose="020B0400000000000000" pitchFamily="50" charset="-128"/>
                <a:ea typeface="BIZ UDPゴシック" panose="020B0400000000000000" pitchFamily="50" charset="-128"/>
              </a:rPr>
              <a:t>に事務局で作成</a:t>
            </a:r>
            <a:endParaRPr lang="en-US" altLang="zh-TW" sz="700" dirty="0">
              <a:latin typeface="BIZ UDPゴシック" panose="020B0400000000000000" pitchFamily="50" charset="-128"/>
              <a:ea typeface="BIZ UDPゴシック" panose="020B0400000000000000" pitchFamily="50" charset="-128"/>
            </a:endParaRPr>
          </a:p>
        </p:txBody>
      </p:sp>
      <p:sp>
        <p:nvSpPr>
          <p:cNvPr id="5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31</a:t>
            </a:fld>
            <a:endParaRPr lang="ja-JP" altLang="en-US" dirty="0"/>
          </a:p>
        </p:txBody>
      </p:sp>
      <p:pic>
        <p:nvPicPr>
          <p:cNvPr id="12" name="図 11"/>
          <p:cNvPicPr>
            <a:picLocks noChangeAspect="1"/>
          </p:cNvPicPr>
          <p:nvPr/>
        </p:nvPicPr>
        <p:blipFill>
          <a:blip r:embed="rId4"/>
          <a:stretch>
            <a:fillRect/>
          </a:stretch>
        </p:blipFill>
        <p:spPr>
          <a:xfrm>
            <a:off x="144000" y="4716000"/>
            <a:ext cx="4474852" cy="2024047"/>
          </a:xfrm>
          <a:prstGeom prst="rect">
            <a:avLst/>
          </a:prstGeom>
        </p:spPr>
      </p:pic>
      <p:pic>
        <p:nvPicPr>
          <p:cNvPr id="14" name="図 13"/>
          <p:cNvPicPr>
            <a:picLocks noChangeAspect="1"/>
          </p:cNvPicPr>
          <p:nvPr/>
        </p:nvPicPr>
        <p:blipFill>
          <a:blip r:embed="rId5"/>
          <a:stretch>
            <a:fillRect/>
          </a:stretch>
        </p:blipFill>
        <p:spPr>
          <a:xfrm>
            <a:off x="4500000" y="4680000"/>
            <a:ext cx="4627265" cy="2109399"/>
          </a:xfrm>
          <a:prstGeom prst="rect">
            <a:avLst/>
          </a:prstGeom>
        </p:spPr>
      </p:pic>
    </p:spTree>
    <p:extLst>
      <p:ext uri="{BB962C8B-B14F-4D97-AF65-F5344CB8AC3E}">
        <p14:creationId xmlns:p14="http://schemas.microsoft.com/office/powerpoint/2010/main" val="39159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referRelativeResize="0">
            <a:picLocks/>
          </p:cNvPicPr>
          <p:nvPr/>
        </p:nvPicPr>
        <p:blipFill>
          <a:blip r:embed="rId2"/>
          <a:stretch>
            <a:fillRect/>
          </a:stretch>
        </p:blipFill>
        <p:spPr>
          <a:xfrm>
            <a:off x="288000" y="1152000"/>
            <a:ext cx="4140000" cy="2088000"/>
          </a:xfrm>
          <a:prstGeom prst="rect">
            <a:avLst/>
          </a:prstGeom>
        </p:spPr>
      </p:pic>
      <p:cxnSp>
        <p:nvCxnSpPr>
          <p:cNvPr id="5" name="直線コネクタ 4"/>
          <p:cNvCxnSpPr/>
          <p:nvPr/>
        </p:nvCxnSpPr>
        <p:spPr>
          <a:xfrm>
            <a:off x="299750" y="46845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5360"/>
            <a:ext cx="21146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暮らし・健康</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5" name="テキスト ボックス 84"/>
          <p:cNvSpPr txBox="1"/>
          <p:nvPr/>
        </p:nvSpPr>
        <p:spPr>
          <a:xfrm>
            <a:off x="216000" y="540805"/>
            <a:ext cx="8748000" cy="30960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府民</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一人当たり</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の可処分所得の推移</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87" name="正方形/長方形 86">
            <a:extLst>
              <a:ext uri="{FF2B5EF4-FFF2-40B4-BE49-F238E27FC236}">
                <a16:creationId xmlns:a16="http://schemas.microsoft.com/office/drawing/2014/main" id="{DBD181FD-C1D0-4A50-A147-74D29DCA47A6}"/>
              </a:ext>
            </a:extLst>
          </p:cNvPr>
          <p:cNvSpPr/>
          <p:nvPr/>
        </p:nvSpPr>
        <p:spPr>
          <a:xfrm>
            <a:off x="251999" y="864000"/>
            <a:ext cx="8640000" cy="252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全国、東京都と比べて低い状況にあるものの、改善傾向にある</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年度比伸び率は</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8.7%</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と全国の伸び率を上回っている。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テキスト ボックス 94"/>
          <p:cNvSpPr txBox="1"/>
          <p:nvPr/>
        </p:nvSpPr>
        <p:spPr>
          <a:xfrm>
            <a:off x="1476000" y="3420000"/>
            <a:ext cx="3168000" cy="216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出典：内閣府「県民経済計算」をもとに副首都推進局で作成</a:t>
            </a:r>
          </a:p>
        </p:txBody>
      </p:sp>
      <p:sp>
        <p:nvSpPr>
          <p:cNvPr id="96" name="大かっこ 95"/>
          <p:cNvSpPr/>
          <p:nvPr/>
        </p:nvSpPr>
        <p:spPr>
          <a:xfrm>
            <a:off x="4932000" y="1152000"/>
            <a:ext cx="4032000" cy="2304000"/>
          </a:xfrm>
          <a:prstGeom prst="bracketPair">
            <a:avLst>
              <a:gd name="adj" fmla="val 5981"/>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県民可処分所得とは、県民全体の処分可能な所得のことであり、「県民経済計算」上の</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式</a:t>
            </a:r>
            <a:endParaRPr kumimoji="0"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800" noProof="0" dirty="0" smtClean="0">
                <a:solidFill>
                  <a:prstClr val="black"/>
                </a:solidFill>
                <a:latin typeface="Meiryo UI" panose="020B0604030504040204" pitchFamily="50" charset="-128"/>
                <a:ea typeface="Meiryo UI" panose="020B0604030504040204" pitchFamily="50" charset="-128"/>
              </a:rPr>
              <a:t>   </a:t>
            </a:r>
            <a:r>
              <a:rPr kumimoji="0"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で</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表すと以下のとおりとなる。</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県民可処分所得 </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県民所得（市場価格表示）＋ 経常移転（純）</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県民所得（市場価格表示） </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県内純生産 ＋ 県外からの所得（純）</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県内純生産 </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県内総生産 － 固定資本減耗</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県民可処分所得 </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県民雇用者報酬（賃金・俸給 ＋ 雇主の社会負担）</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r>
            <a:b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 財産所得（非企業部門）＋ 企業所得 ＋ 経常移転（純）</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r>
            <a:b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 税・補助金</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人口１人あたりの府内総生産等が、高位であるのに対して府民可処分所得が低位</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と</a:t>
            </a:r>
            <a:endParaRPr kumimoji="0"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dirty="0">
                <a:solidFill>
                  <a:prstClr val="black"/>
                </a:solidFill>
                <a:latin typeface="BIZ UDPゴシック" panose="020B0400000000000000" pitchFamily="50" charset="-128"/>
                <a:ea typeface="BIZ UDPゴシック" panose="020B0400000000000000" pitchFamily="50" charset="-128"/>
              </a:rPr>
              <a:t> </a:t>
            </a:r>
            <a:r>
              <a:rPr kumimoji="0" lang="en-US" altLang="ja-JP" sz="8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なる</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のは、経常移転（純）が府はマイナスとなり、地方圏の都道府県がプラスと</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なる</a:t>
            </a:r>
            <a:endParaRPr kumimoji="0"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dirty="0">
                <a:solidFill>
                  <a:prstClr val="black"/>
                </a:solidFill>
                <a:latin typeface="BIZ UDPゴシック" panose="020B0400000000000000" pitchFamily="50" charset="-128"/>
                <a:ea typeface="BIZ UDPゴシック" panose="020B0400000000000000" pitchFamily="50" charset="-128"/>
              </a:rPr>
              <a:t> </a:t>
            </a:r>
            <a:r>
              <a:rPr kumimoji="0" lang="en-US" altLang="ja-JP" sz="8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こと</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で、府の</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順位が</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相対的に低下することが主な要因であると考えられる。この他</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0"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dirty="0">
                <a:solidFill>
                  <a:prstClr val="black"/>
                </a:solidFill>
                <a:latin typeface="BIZ UDPゴシック" panose="020B0400000000000000" pitchFamily="50" charset="-128"/>
                <a:ea typeface="BIZ UDPゴシック" panose="020B0400000000000000" pitchFamily="50" charset="-128"/>
              </a:rPr>
              <a:t> </a:t>
            </a:r>
            <a:r>
              <a:rPr kumimoji="0" lang="en-US" altLang="ja-JP" sz="8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企業</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所得なども府民可処分所得が低位となる要因として影響していると考えられる。</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経常移転（純）とは、租税の支払い、国・地方間などの財政移転、公的年金の納付・</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給付</a:t>
            </a:r>
            <a:endParaRPr kumimoji="0"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800" dirty="0">
                <a:solidFill>
                  <a:prstClr val="black"/>
                </a:solidFill>
                <a:latin typeface="BIZ UDPゴシック" panose="020B0400000000000000" pitchFamily="50" charset="-128"/>
                <a:ea typeface="BIZ UDPゴシック" panose="020B0400000000000000" pitchFamily="50" charset="-128"/>
              </a:rPr>
              <a:t> </a:t>
            </a:r>
            <a:r>
              <a:rPr kumimoji="0" lang="en-US" altLang="ja-JP" sz="8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など</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であり、大都市圏の東京都・愛知県・大阪府ではマイナスになることが多い。</a:t>
            </a:r>
          </a:p>
        </p:txBody>
      </p:sp>
      <p:sp>
        <p:nvSpPr>
          <p:cNvPr id="98" name="正方形/長方形 97"/>
          <p:cNvSpPr/>
          <p:nvPr/>
        </p:nvSpPr>
        <p:spPr>
          <a:xfrm>
            <a:off x="432000" y="3096000"/>
            <a:ext cx="3744000" cy="360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※2007</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については</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年度値</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ja-JP"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prstClr val="black"/>
                </a:solidFill>
                <a:latin typeface="BIZ UDPゴシック" panose="020B0400000000000000" pitchFamily="50" charset="-128"/>
                <a:ea typeface="BIZ UDPゴシック" panose="020B0400000000000000" pitchFamily="50" charset="-128"/>
              </a:rPr>
              <a:t> </a:t>
            </a:r>
            <a:r>
              <a:rPr lang="en-US" altLang="ja-JP" sz="9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について</a:t>
            </a:r>
            <a:r>
              <a:rPr kumimoji="1" lang="ja-JP"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年度値</a:t>
            </a:r>
            <a:r>
              <a:rPr kumimoji="1" lang="ja-JP"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を使用</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32</a:t>
            </a:fld>
            <a:endParaRPr lang="ja-JP" altLang="en-US" dirty="0"/>
          </a:p>
        </p:txBody>
      </p:sp>
      <p:sp>
        <p:nvSpPr>
          <p:cNvPr id="35" name="テキスト ボックス 34">
            <a:extLst>
              <a:ext uri="{FF2B5EF4-FFF2-40B4-BE49-F238E27FC236}">
                <a16:creationId xmlns:a16="http://schemas.microsoft.com/office/drawing/2014/main" id="{0DA68261-63E4-45FB-BF1B-207F356E738C}"/>
              </a:ext>
            </a:extLst>
          </p:cNvPr>
          <p:cNvSpPr txBox="1"/>
          <p:nvPr/>
        </p:nvSpPr>
        <p:spPr>
          <a:xfrm>
            <a:off x="4104000" y="2988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900" noProof="0" dirty="0" smtClean="0">
                <a:solidFill>
                  <a:prstClr val="black"/>
                </a:solidFill>
                <a:latin typeface="BIZ UDゴシック" panose="020B0400000000000000" pitchFamily="49" charset="-128"/>
                <a:ea typeface="BIZ UDゴシック" panose="020B0400000000000000" pitchFamily="49" charset="-128"/>
              </a:rPr>
              <a:t>年度</a:t>
            </a: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0DA68261-63E4-45FB-BF1B-207F356E738C}"/>
              </a:ext>
            </a:extLst>
          </p:cNvPr>
          <p:cNvSpPr txBox="1"/>
          <p:nvPr/>
        </p:nvSpPr>
        <p:spPr>
          <a:xfrm>
            <a:off x="216000" y="1044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（万円）</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2" name="テキスト ボックス 41"/>
          <p:cNvSpPr txBox="1"/>
          <p:nvPr/>
        </p:nvSpPr>
        <p:spPr>
          <a:xfrm>
            <a:off x="2232000" y="2232000"/>
            <a:ext cx="5693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a:t>
            </a:r>
          </a:p>
        </p:txBody>
      </p:sp>
      <p:sp>
        <p:nvSpPr>
          <p:cNvPr id="43" name="テキスト ボックス 42"/>
          <p:cNvSpPr txBox="1"/>
          <p:nvPr/>
        </p:nvSpPr>
        <p:spPr>
          <a:xfrm>
            <a:off x="2844000" y="212400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a:t>
            </a:r>
            <a:endPar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1296000" y="1980000"/>
            <a:ext cx="540000" cy="180000"/>
          </a:xfrm>
          <a:prstGeom prst="rect">
            <a:avLst/>
          </a:prstGeom>
          <a:noFill/>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東京都</a:t>
            </a:r>
            <a:endPar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45" name="直線コネクタ 44"/>
          <p:cNvCxnSpPr/>
          <p:nvPr/>
        </p:nvCxnSpPr>
        <p:spPr>
          <a:xfrm>
            <a:off x="1440000" y="1800000"/>
            <a:ext cx="144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2304000" y="2412000"/>
            <a:ext cx="180000" cy="3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2880000" y="2304000"/>
            <a:ext cx="14400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16000" y="3636000"/>
            <a:ext cx="4320000" cy="30960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一人当たり</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府民所得の推移</a:t>
            </a:r>
            <a:r>
              <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73" name="テキスト ボックス 72"/>
          <p:cNvSpPr txBox="1"/>
          <p:nvPr/>
        </p:nvSpPr>
        <p:spPr>
          <a:xfrm>
            <a:off x="4608000" y="3636000"/>
            <a:ext cx="4320000" cy="30960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一人当たり</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市民所得の</a:t>
            </a:r>
            <a:r>
              <a:rPr kumimoji="0"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推移</a:t>
            </a:r>
            <a:r>
              <a:rPr kumimoji="0" lang="en-US" altLang="ja-JP"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5" name="正方形/長方形 74">
            <a:extLst>
              <a:ext uri="{FF2B5EF4-FFF2-40B4-BE49-F238E27FC236}">
                <a16:creationId xmlns:a16="http://schemas.microsoft.com/office/drawing/2014/main" id="{DBD181FD-C1D0-4A50-A147-74D29DCA47A6}"/>
              </a:ext>
            </a:extLst>
          </p:cNvPr>
          <p:cNvSpPr/>
          <p:nvPr/>
        </p:nvSpPr>
        <p:spPr>
          <a:xfrm>
            <a:off x="252000" y="3960000"/>
            <a:ext cx="4284000" cy="432000"/>
          </a:xfrm>
          <a:prstGeom prst="rect">
            <a:avLst/>
          </a:prstGeom>
        </p:spPr>
        <p:txBody>
          <a:bodyPr wrap="square" lIns="36000" tIns="36000" rIns="36000" bIns="36000">
            <a:noAutofit/>
          </a:bodyPr>
          <a:lstStyle/>
          <a:p>
            <a:pPr lvl="0">
              <a:defRPr/>
            </a:pPr>
            <a:r>
              <a:rPr lang="ja-JP" altLang="en-US" sz="1200" dirty="0">
                <a:latin typeface="BIZ UDPゴシック" panose="020B0400000000000000" pitchFamily="50" charset="-128"/>
                <a:ea typeface="BIZ UDPゴシック" panose="020B0400000000000000" pitchFamily="50" charset="-128"/>
              </a:rPr>
              <a:t>改善傾向にあるものの、東京都と比べて低い水準。</a:t>
            </a:r>
            <a:r>
              <a:rPr lang="en-US" altLang="ja-JP" sz="1200" dirty="0" smtClean="0">
                <a:latin typeface="BIZ UDPゴシック" panose="020B0400000000000000" pitchFamily="50" charset="-128"/>
                <a:ea typeface="BIZ UDPゴシック" panose="020B0400000000000000" pitchFamily="50" charset="-128"/>
              </a:rPr>
              <a:t>2009</a:t>
            </a:r>
            <a:r>
              <a:rPr lang="ja-JP" altLang="en-US" sz="1200" dirty="0">
                <a:latin typeface="BIZ UDPゴシック" panose="020B0400000000000000" pitchFamily="50" charset="-128"/>
                <a:ea typeface="BIZ UDPゴシック" panose="020B0400000000000000" pitchFamily="50" charset="-128"/>
              </a:rPr>
              <a:t>年度</a:t>
            </a:r>
            <a:r>
              <a:rPr lang="ja-JP" altLang="en-US" sz="1200" dirty="0" smtClean="0">
                <a:latin typeface="BIZ UDPゴシック" panose="020B0400000000000000" pitchFamily="50" charset="-128"/>
                <a:ea typeface="BIZ UDPゴシック" panose="020B0400000000000000" pitchFamily="50" charset="-128"/>
              </a:rPr>
              <a:t>比伸び</a:t>
            </a:r>
            <a:r>
              <a:rPr lang="ja-JP" altLang="en-US" sz="1200" dirty="0">
                <a:latin typeface="BIZ UDPゴシック" panose="020B0400000000000000" pitchFamily="50" charset="-128"/>
                <a:ea typeface="BIZ UDPゴシック" panose="020B0400000000000000" pitchFamily="50" charset="-128"/>
              </a:rPr>
              <a:t>率</a:t>
            </a:r>
            <a:r>
              <a:rPr lang="ja-JP" altLang="en-US" sz="1200" dirty="0" smtClean="0">
                <a:latin typeface="BIZ UDPゴシック" panose="020B0400000000000000" pitchFamily="50" charset="-128"/>
                <a:ea typeface="BIZ UDPゴシック" panose="020B0400000000000000" pitchFamily="50" charset="-128"/>
              </a:rPr>
              <a:t>は</a:t>
            </a:r>
            <a:r>
              <a:rPr lang="en-US" altLang="ja-JP" sz="1200" dirty="0" smtClean="0">
                <a:latin typeface="BIZ UDPゴシック" panose="020B0400000000000000" pitchFamily="50" charset="-128"/>
                <a:ea typeface="BIZ UDPゴシック" panose="020B0400000000000000" pitchFamily="50" charset="-128"/>
              </a:rPr>
              <a:t>7.5%</a:t>
            </a:r>
            <a:r>
              <a:rPr lang="ja-JP" altLang="en-US" sz="1200" dirty="0" smtClean="0">
                <a:latin typeface="BIZ UDPゴシック" panose="020B0400000000000000" pitchFamily="50" charset="-128"/>
                <a:ea typeface="BIZ UDPゴシック" panose="020B0400000000000000" pitchFamily="50" charset="-128"/>
              </a:rPr>
              <a:t>と下記</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都府県の中では最も低い。</a:t>
            </a:r>
          </a:p>
        </p:txBody>
      </p:sp>
      <p:pic>
        <p:nvPicPr>
          <p:cNvPr id="76" name="図 75"/>
          <p:cNvPicPr preferRelativeResize="0">
            <a:picLocks/>
          </p:cNvPicPr>
          <p:nvPr/>
        </p:nvPicPr>
        <p:blipFill>
          <a:blip r:embed="rId3"/>
          <a:stretch>
            <a:fillRect/>
          </a:stretch>
        </p:blipFill>
        <p:spPr>
          <a:xfrm>
            <a:off x="216000" y="4392000"/>
            <a:ext cx="3780000" cy="2268000"/>
          </a:xfrm>
          <a:prstGeom prst="rect">
            <a:avLst/>
          </a:prstGeom>
        </p:spPr>
      </p:pic>
      <p:pic>
        <p:nvPicPr>
          <p:cNvPr id="77" name="図 76"/>
          <p:cNvPicPr preferRelativeResize="0">
            <a:picLocks/>
          </p:cNvPicPr>
          <p:nvPr/>
        </p:nvPicPr>
        <p:blipFill>
          <a:blip r:embed="rId4"/>
          <a:stretch>
            <a:fillRect/>
          </a:stretch>
        </p:blipFill>
        <p:spPr>
          <a:xfrm>
            <a:off x="612000" y="4392000"/>
            <a:ext cx="2988000" cy="2268000"/>
          </a:xfrm>
          <a:prstGeom prst="rect">
            <a:avLst/>
          </a:prstGeom>
        </p:spPr>
      </p:pic>
      <p:sp>
        <p:nvSpPr>
          <p:cNvPr id="79" name="テキスト ボックス 78"/>
          <p:cNvSpPr txBox="1"/>
          <p:nvPr/>
        </p:nvSpPr>
        <p:spPr>
          <a:xfrm>
            <a:off x="3600000" y="5796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0" name="テキスト ボックス 79"/>
          <p:cNvSpPr txBox="1"/>
          <p:nvPr/>
        </p:nvSpPr>
        <p:spPr>
          <a:xfrm>
            <a:off x="3600000" y="4644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東京都</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1" name="テキスト ボックス 80"/>
          <p:cNvSpPr txBox="1"/>
          <p:nvPr/>
        </p:nvSpPr>
        <p:spPr>
          <a:xfrm>
            <a:off x="3600000" y="6012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福岡県</a:t>
            </a: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3600000" y="5436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BIZ UDPゴシック" panose="020B0400000000000000" pitchFamily="50" charset="-128"/>
                <a:ea typeface="BIZ UDPゴシック" panose="020B0400000000000000" pitchFamily="50" charset="-128"/>
              </a:rPr>
              <a:t>愛知県</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3852000" y="4464000"/>
            <a:ext cx="720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2009</a:t>
            </a:r>
            <a:r>
              <a:rPr kumimoji="1" lang="ja-JP" altLang="en-US"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年度比</a:t>
            </a:r>
            <a:endParaRPr kumimoji="1" lang="en-US" altLang="ja-JP"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6" name="テキスト ボックス 85"/>
          <p:cNvSpPr txBox="1"/>
          <p:nvPr/>
        </p:nvSpPr>
        <p:spPr>
          <a:xfrm>
            <a:off x="3888000" y="5436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19.7%</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8" name="テキスト ボックス 87"/>
          <p:cNvSpPr txBox="1"/>
          <p:nvPr/>
        </p:nvSpPr>
        <p:spPr>
          <a:xfrm>
            <a:off x="3888000" y="464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15.0%</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9" name="テキスト ボックス 88"/>
          <p:cNvSpPr txBox="1"/>
          <p:nvPr/>
        </p:nvSpPr>
        <p:spPr>
          <a:xfrm>
            <a:off x="3888000" y="5796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7.5%</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3888000" y="6012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9.6%</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1" name="テキスト ボックス 90"/>
          <p:cNvSpPr txBox="1"/>
          <p:nvPr/>
        </p:nvSpPr>
        <p:spPr>
          <a:xfrm>
            <a:off x="3888000" y="5616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12.3%</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0DA68261-63E4-45FB-BF1B-207F356E738C}"/>
              </a:ext>
            </a:extLst>
          </p:cNvPr>
          <p:cNvSpPr txBox="1"/>
          <p:nvPr/>
        </p:nvSpPr>
        <p:spPr>
          <a:xfrm>
            <a:off x="3204000" y="6371693"/>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900" noProof="0" dirty="0" smtClean="0">
                <a:solidFill>
                  <a:prstClr val="black"/>
                </a:solidFill>
                <a:latin typeface="BIZ UDゴシック" panose="020B0400000000000000" pitchFamily="49" charset="-128"/>
                <a:ea typeface="BIZ UDゴシック" panose="020B0400000000000000" pitchFamily="49" charset="-128"/>
              </a:rPr>
              <a:t>年度</a:t>
            </a: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3" name="テキスト ボックス 92">
            <a:extLst>
              <a:ext uri="{FF2B5EF4-FFF2-40B4-BE49-F238E27FC236}">
                <a16:creationId xmlns:a16="http://schemas.microsoft.com/office/drawing/2014/main" id="{0DA68261-63E4-45FB-BF1B-207F356E738C}"/>
              </a:ext>
            </a:extLst>
          </p:cNvPr>
          <p:cNvSpPr txBox="1"/>
          <p:nvPr/>
        </p:nvSpPr>
        <p:spPr>
          <a:xfrm>
            <a:off x="252000" y="4320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（千円）</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4" name="テキスト ボックス 93"/>
          <p:cNvSpPr txBox="1"/>
          <p:nvPr/>
        </p:nvSpPr>
        <p:spPr>
          <a:xfrm>
            <a:off x="3600000" y="5616000"/>
            <a:ext cx="57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神奈川県</a:t>
            </a: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97" name="図 96"/>
          <p:cNvPicPr preferRelativeResize="0">
            <a:picLocks/>
          </p:cNvPicPr>
          <p:nvPr/>
        </p:nvPicPr>
        <p:blipFill>
          <a:blip r:embed="rId5"/>
          <a:stretch>
            <a:fillRect/>
          </a:stretch>
        </p:blipFill>
        <p:spPr>
          <a:xfrm>
            <a:off x="4608000" y="4392000"/>
            <a:ext cx="3420000" cy="2268000"/>
          </a:xfrm>
          <a:prstGeom prst="rect">
            <a:avLst/>
          </a:prstGeom>
        </p:spPr>
      </p:pic>
      <p:pic>
        <p:nvPicPr>
          <p:cNvPr id="99" name="図 98"/>
          <p:cNvPicPr preferRelativeResize="0">
            <a:picLocks/>
          </p:cNvPicPr>
          <p:nvPr/>
        </p:nvPicPr>
        <p:blipFill>
          <a:blip r:embed="rId6"/>
          <a:stretch>
            <a:fillRect/>
          </a:stretch>
        </p:blipFill>
        <p:spPr>
          <a:xfrm>
            <a:off x="4968000" y="4392000"/>
            <a:ext cx="3060000" cy="2268000"/>
          </a:xfrm>
          <a:prstGeom prst="rect">
            <a:avLst/>
          </a:prstGeom>
        </p:spPr>
      </p:pic>
      <p:sp>
        <p:nvSpPr>
          <p:cNvPr id="100" name="テキスト ボックス 99"/>
          <p:cNvSpPr txBox="1"/>
          <p:nvPr/>
        </p:nvSpPr>
        <p:spPr>
          <a:xfrm>
            <a:off x="8100000" y="5148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1" name="テキスト ボックス 100"/>
          <p:cNvSpPr txBox="1"/>
          <p:nvPr/>
        </p:nvSpPr>
        <p:spPr>
          <a:xfrm>
            <a:off x="8100000" y="5724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福岡市</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2" name="テキスト ボックス 101"/>
          <p:cNvSpPr txBox="1"/>
          <p:nvPr/>
        </p:nvSpPr>
        <p:spPr>
          <a:xfrm>
            <a:off x="8100000" y="5364000"/>
            <a:ext cx="57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smtClean="0">
                <a:solidFill>
                  <a:prstClr val="black"/>
                </a:solidFill>
                <a:latin typeface="BIZ UDPゴシック" panose="020B0400000000000000" pitchFamily="50" charset="-128"/>
                <a:ea typeface="BIZ UDPゴシック" panose="020B0400000000000000" pitchFamily="50" charset="-128"/>
              </a:rPr>
              <a:t>名古屋市</a:t>
            </a: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3" name="テキスト ボックス 102"/>
          <p:cNvSpPr txBox="1"/>
          <p:nvPr/>
        </p:nvSpPr>
        <p:spPr>
          <a:xfrm>
            <a:off x="8100000" y="5544000"/>
            <a:ext cx="396000" cy="18000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横浜市</a:t>
            </a: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4" name="正方形/長方形 103">
            <a:extLst>
              <a:ext uri="{FF2B5EF4-FFF2-40B4-BE49-F238E27FC236}">
                <a16:creationId xmlns:a16="http://schemas.microsoft.com/office/drawing/2014/main" id="{DBD181FD-C1D0-4A50-A147-74D29DCA47A6}"/>
              </a:ext>
            </a:extLst>
          </p:cNvPr>
          <p:cNvSpPr/>
          <p:nvPr/>
        </p:nvSpPr>
        <p:spPr>
          <a:xfrm>
            <a:off x="4608000" y="3924000"/>
            <a:ext cx="4320000" cy="432000"/>
          </a:xfrm>
          <a:prstGeom prst="rect">
            <a:avLst/>
          </a:prstGeom>
        </p:spPr>
        <p:txBody>
          <a:bodyPr wrap="square" lIns="36000" tIns="36000" rIns="36000" bIns="36000">
            <a:noAutofit/>
          </a:bodyPr>
          <a:lstStyle/>
          <a:p>
            <a:pPr lvl="0">
              <a:defRPr/>
            </a:pPr>
            <a:r>
              <a:rPr lang="ja-JP" altLang="en-US" sz="1200" dirty="0">
                <a:latin typeface="BIZ UDPゴシック" panose="020B0400000000000000" pitchFamily="50" charset="-128"/>
                <a:ea typeface="BIZ UDPゴシック" panose="020B0400000000000000" pitchFamily="50" charset="-128"/>
              </a:rPr>
              <a:t>政令指定都市（</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市）では高い水準を維持しており第１位</a:t>
            </a:r>
            <a:r>
              <a:rPr lang="ja-JP" altLang="en-US" sz="1200" dirty="0" smtClean="0">
                <a:latin typeface="BIZ UDPゴシック" panose="020B0400000000000000" pitchFamily="50" charset="-128"/>
                <a:ea typeface="BIZ UDPゴシック" panose="020B0400000000000000" pitchFamily="50" charset="-128"/>
              </a:rPr>
              <a:t>。</a:t>
            </a:r>
            <a:r>
              <a:rPr lang="en-US" altLang="ja-JP" sz="1200" dirty="0" smtClean="0">
                <a:latin typeface="BIZ UDPゴシック" panose="020B0400000000000000" pitchFamily="50" charset="-128"/>
                <a:ea typeface="BIZ UDPゴシック" panose="020B0400000000000000" pitchFamily="50" charset="-128"/>
              </a:rPr>
              <a:t>2009</a:t>
            </a:r>
            <a:r>
              <a:rPr lang="ja-JP" altLang="en-US" sz="1200" dirty="0" smtClean="0">
                <a:latin typeface="BIZ UDPゴシック" panose="020B0400000000000000" pitchFamily="50" charset="-128"/>
                <a:ea typeface="BIZ UDPゴシック" panose="020B0400000000000000" pitchFamily="50" charset="-128"/>
              </a:rPr>
              <a:t>年度比伸び</a:t>
            </a:r>
            <a:r>
              <a:rPr lang="ja-JP" altLang="en-US" sz="1200" dirty="0">
                <a:latin typeface="BIZ UDPゴシック" panose="020B0400000000000000" pitchFamily="50" charset="-128"/>
                <a:ea typeface="BIZ UDPゴシック" panose="020B0400000000000000" pitchFamily="50" charset="-128"/>
              </a:rPr>
              <a:t>率</a:t>
            </a:r>
            <a:r>
              <a:rPr lang="ja-JP" altLang="en-US" sz="1200" dirty="0" smtClean="0">
                <a:latin typeface="BIZ UDPゴシック" panose="020B0400000000000000" pitchFamily="50" charset="-128"/>
                <a:ea typeface="BIZ UDPゴシック" panose="020B0400000000000000" pitchFamily="50" charset="-128"/>
              </a:rPr>
              <a:t>は</a:t>
            </a:r>
            <a:r>
              <a:rPr lang="en-US" altLang="ja-JP" sz="1200" dirty="0" smtClean="0">
                <a:latin typeface="BIZ UDPゴシック" panose="020B0400000000000000" pitchFamily="50" charset="-128"/>
                <a:ea typeface="BIZ UDPゴシック" panose="020B0400000000000000" pitchFamily="50" charset="-128"/>
              </a:rPr>
              <a:t>8.1%</a:t>
            </a:r>
            <a:r>
              <a:rPr lang="ja-JP" altLang="en-US" sz="1200" dirty="0" smtClean="0">
                <a:latin typeface="BIZ UDPゴシック" panose="020B0400000000000000" pitchFamily="50" charset="-128"/>
                <a:ea typeface="BIZ UDPゴシック" panose="020B0400000000000000" pitchFamily="50" charset="-128"/>
              </a:rPr>
              <a:t>と下記</a:t>
            </a:r>
            <a:r>
              <a:rPr lang="ja-JP" altLang="en-US" sz="1200" dirty="0">
                <a:latin typeface="BIZ UDPゴシック" panose="020B0400000000000000" pitchFamily="50" charset="-128"/>
                <a:ea typeface="BIZ UDPゴシック" panose="020B0400000000000000" pitchFamily="50" charset="-128"/>
              </a:rPr>
              <a:t>４都市の中では最も低い。</a:t>
            </a:r>
          </a:p>
        </p:txBody>
      </p:sp>
      <p:sp>
        <p:nvSpPr>
          <p:cNvPr id="105" name="テキスト ボックス 104"/>
          <p:cNvSpPr txBox="1"/>
          <p:nvPr/>
        </p:nvSpPr>
        <p:spPr>
          <a:xfrm>
            <a:off x="8280000" y="4932000"/>
            <a:ext cx="720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a:t>
            </a:r>
            <a:r>
              <a:rPr kumimoji="1" lang="en-US" altLang="ja-JP"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2009</a:t>
            </a:r>
            <a:r>
              <a:rPr kumimoji="1" lang="ja-JP" altLang="en-US"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年度比</a:t>
            </a:r>
            <a:endParaRPr kumimoji="1" lang="en-US" altLang="ja-JP" sz="8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6" name="テキスト ボックス 105"/>
          <p:cNvSpPr txBox="1"/>
          <p:nvPr/>
        </p:nvSpPr>
        <p:spPr>
          <a:xfrm>
            <a:off x="8388000" y="536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15.7%</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7" name="テキスト ボックス 106"/>
          <p:cNvSpPr txBox="1"/>
          <p:nvPr/>
        </p:nvSpPr>
        <p:spPr>
          <a:xfrm>
            <a:off x="8388000" y="5148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8.1%</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8" name="テキスト ボックス 107"/>
          <p:cNvSpPr txBox="1"/>
          <p:nvPr/>
        </p:nvSpPr>
        <p:spPr>
          <a:xfrm>
            <a:off x="8388000" y="554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solidFill>
                  <a:prstClr val="black"/>
                </a:solidFill>
                <a:latin typeface="BIZ UDPゴシック" panose="020B0400000000000000" pitchFamily="50" charset="-128"/>
                <a:ea typeface="BIZ UDPゴシック" panose="020B0400000000000000" pitchFamily="50" charset="-128"/>
              </a:rPr>
              <a:t>9.0%</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9" name="テキスト ボックス 108"/>
          <p:cNvSpPr txBox="1"/>
          <p:nvPr/>
        </p:nvSpPr>
        <p:spPr>
          <a:xfrm>
            <a:off x="8388000" y="572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a:solidFill>
                  <a:prstClr val="black"/>
                </a:solidFill>
                <a:latin typeface="BIZ UDPゴシック" panose="020B0400000000000000" pitchFamily="50" charset="-128"/>
                <a:ea typeface="BIZ UDPゴシック" panose="020B0400000000000000" pitchFamily="50" charset="-128"/>
              </a:rPr>
              <a:t>8</a:t>
            </a:r>
            <a:r>
              <a:rPr lang="en-US" altLang="ja-JP" sz="800" dirty="0" smtClean="0">
                <a:solidFill>
                  <a:prstClr val="black"/>
                </a:solidFill>
                <a:latin typeface="BIZ UDPゴシック" panose="020B0400000000000000" pitchFamily="50" charset="-128"/>
                <a:ea typeface="BIZ UDPゴシック" panose="020B0400000000000000" pitchFamily="50" charset="-128"/>
              </a:rPr>
              <a:t>.6%</a:t>
            </a:r>
            <a:r>
              <a:rPr lang="ja-JP" altLang="en-US" sz="800" dirty="0" smtClean="0">
                <a:solidFill>
                  <a:prstClr val="black"/>
                </a:solidFill>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0" name="テキスト ボックス 109">
            <a:extLst>
              <a:ext uri="{FF2B5EF4-FFF2-40B4-BE49-F238E27FC236}">
                <a16:creationId xmlns:a16="http://schemas.microsoft.com/office/drawing/2014/main" id="{0DA68261-63E4-45FB-BF1B-207F356E738C}"/>
              </a:ext>
            </a:extLst>
          </p:cNvPr>
          <p:cNvSpPr txBox="1"/>
          <p:nvPr/>
        </p:nvSpPr>
        <p:spPr>
          <a:xfrm>
            <a:off x="7632000" y="6372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900" noProof="0" dirty="0" smtClean="0">
                <a:solidFill>
                  <a:prstClr val="black"/>
                </a:solidFill>
                <a:latin typeface="BIZ UDゴシック" panose="020B0400000000000000" pitchFamily="49" charset="-128"/>
                <a:ea typeface="BIZ UDゴシック" panose="020B0400000000000000" pitchFamily="49" charset="-128"/>
              </a:rPr>
              <a:t>年度</a:t>
            </a: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1" name="テキスト ボックス 110">
            <a:extLst>
              <a:ext uri="{FF2B5EF4-FFF2-40B4-BE49-F238E27FC236}">
                <a16:creationId xmlns:a16="http://schemas.microsoft.com/office/drawing/2014/main" id="{0DA68261-63E4-45FB-BF1B-207F356E738C}"/>
              </a:ext>
            </a:extLst>
          </p:cNvPr>
          <p:cNvSpPr txBox="1"/>
          <p:nvPr/>
        </p:nvSpPr>
        <p:spPr>
          <a:xfrm>
            <a:off x="4610651" y="4320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（千円）</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3" name="テキスト ボックス 52"/>
          <p:cNvSpPr txBox="1"/>
          <p:nvPr/>
        </p:nvSpPr>
        <p:spPr>
          <a:xfrm>
            <a:off x="4140000" y="1512000"/>
            <a:ext cx="720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対</a:t>
            </a:r>
            <a:r>
              <a:rPr kumimoji="1" lang="en-US" altLang="ja-JP"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2012</a:t>
            </a:r>
            <a:r>
              <a:rPr kumimoji="1" lang="ja-JP" altLang="en-US"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年度比</a:t>
            </a:r>
            <a:endParaRPr kumimoji="1" lang="en-US" altLang="ja-JP"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54" name="テキスト ボックス 53"/>
          <p:cNvSpPr txBox="1"/>
          <p:nvPr/>
        </p:nvSpPr>
        <p:spPr>
          <a:xfrm>
            <a:off x="4104000" y="1872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BIZ UDPゴシック" panose="020B0400000000000000" pitchFamily="50" charset="-128"/>
                <a:ea typeface="BIZ UDPゴシック" panose="020B0400000000000000" pitchFamily="50" charset="-128"/>
              </a:rPr>
              <a:t>2.7%</a:t>
            </a:r>
            <a:r>
              <a:rPr lang="ja-JP" altLang="en-US" sz="800" dirty="0" smtClean="0">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4104000" y="266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BIZ UDPゴシック" panose="020B0400000000000000" pitchFamily="50" charset="-128"/>
                <a:ea typeface="BIZ UDPゴシック" panose="020B0400000000000000" pitchFamily="50" charset="-128"/>
              </a:rPr>
              <a:t>8.7%</a:t>
            </a:r>
            <a:r>
              <a:rPr lang="ja-JP" altLang="en-US" sz="800" dirty="0" smtClean="0">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4104000" y="248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BIZ UDPゴシック" panose="020B0400000000000000" pitchFamily="50" charset="-128"/>
                <a:ea typeface="BIZ UDPゴシック" panose="020B0400000000000000" pitchFamily="50" charset="-128"/>
              </a:rPr>
              <a:t>8.4%</a:t>
            </a:r>
            <a:r>
              <a:rPr lang="ja-JP" altLang="en-US" sz="800" dirty="0" smtClean="0">
                <a:latin typeface="BIZ UDPゴシック" panose="020B0400000000000000" pitchFamily="50" charset="-128"/>
                <a:ea typeface="BIZ UDPゴシック" panose="020B0400000000000000" pitchFamily="50" charset="-128"/>
              </a:rPr>
              <a:t>増</a:t>
            </a:r>
            <a:endParaRPr kumimoji="1" lang="ja-JP"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5056162" y="6575361"/>
            <a:ext cx="2323838" cy="1692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出典：内閣府「県民経済計算」をもとに副首都推進局で作成</a:t>
            </a:r>
            <a:endPar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8" name="テキスト ボックス 57"/>
          <p:cNvSpPr txBox="1"/>
          <p:nvPr/>
        </p:nvSpPr>
        <p:spPr>
          <a:xfrm>
            <a:off x="717600" y="6537907"/>
            <a:ext cx="266272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出典：内閣府「県民経済計算」をもとに副首都推進局で作成</a:t>
            </a:r>
            <a:endParaRPr kumimoji="1"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5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2009</a:t>
            </a:r>
            <a:r>
              <a:rPr kumimoji="0" lang="ja-JP" altLang="ja-JP" sz="5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2010</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0" lang="ja-JP"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については</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2018</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平成</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30</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値</a:t>
            </a:r>
            <a:r>
              <a:rPr kumimoji="0" lang="ja-JP"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2011</a:t>
            </a:r>
            <a:r>
              <a:rPr kumimoji="0" lang="ja-JP"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年度について</a:t>
            </a:r>
            <a:r>
              <a:rPr kumimoji="0" lang="ja-JP"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は</a:t>
            </a:r>
            <a:endPar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令和元年度</a:t>
            </a:r>
            <a:r>
              <a:rPr kumimoji="0"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値</a:t>
            </a:r>
            <a:r>
              <a:rPr kumimoji="0" lang="ja-JP"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を使用</a:t>
            </a:r>
            <a:endParaRPr kumimoji="0"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48081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4572000" y="1728000"/>
            <a:ext cx="3078747" cy="1719221"/>
          </a:xfrm>
          <a:prstGeom prst="rect">
            <a:avLst/>
          </a:prstGeom>
        </p:spPr>
      </p:pic>
      <p:sp>
        <p:nvSpPr>
          <p:cNvPr id="48" name="スライド番号プレースホルダー 3"/>
          <p:cNvSpPr>
            <a:spLocks noGrp="1"/>
          </p:cNvSpPr>
          <p:nvPr>
            <p:ph type="sldNum" sz="quarter" idx="12"/>
          </p:nvPr>
        </p:nvSpPr>
        <p:spPr>
          <a:xfrm>
            <a:off x="7086600" y="64830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3"/>
          <a:stretch>
            <a:fillRect/>
          </a:stretch>
        </p:blipFill>
        <p:spPr>
          <a:xfrm>
            <a:off x="72000" y="4258271"/>
            <a:ext cx="8889518" cy="2772000"/>
          </a:xfrm>
          <a:prstGeom prst="rect">
            <a:avLst/>
          </a:prstGeom>
        </p:spPr>
      </p:pic>
      <p:cxnSp>
        <p:nvCxnSpPr>
          <p:cNvPr id="5" name="直線コネクタ 4"/>
          <p:cNvCxnSpPr/>
          <p:nvPr/>
        </p:nvCxnSpPr>
        <p:spPr>
          <a:xfrm>
            <a:off x="255231" y="3779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5231" y="-26591"/>
            <a:ext cx="2778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教育・</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子育てなど</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486977" y="3310188"/>
            <a:ext cx="6582429" cy="24147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出典：大阪府教育庁</a:t>
            </a:r>
            <a:r>
              <a:rPr kumimoji="1" lang="en-US" altLang="ja-JP"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r>
              <a:rPr kumimoji="1" lang="ja-JP" altLang="en-US" sz="969"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「全国学力・学習状況調査結果概要」をもとに副首都推進局で作成</a:t>
            </a:r>
          </a:p>
        </p:txBody>
      </p:sp>
      <p:sp>
        <p:nvSpPr>
          <p:cNvPr id="46" name="正方形/長方形 45"/>
          <p:cNvSpPr/>
          <p:nvPr/>
        </p:nvSpPr>
        <p:spPr>
          <a:xfrm>
            <a:off x="3168000" y="1764000"/>
            <a:ext cx="1440000" cy="216000"/>
          </a:xfrm>
          <a:prstGeom prst="rect">
            <a:avLst/>
          </a:prstGeom>
        </p:spPr>
        <p:txBody>
          <a:bodyPr wrap="square" lIns="36000" tIns="36000" rIns="36000" bIns="36000" anchor="ctr" anchorCtr="1">
            <a:no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2022</a:t>
            </a:r>
            <a:r>
              <a:rPr lang="ja-JP" altLang="en-US" sz="850" dirty="0" smtClean="0">
                <a:solidFill>
                  <a:prstClr val="black"/>
                </a:solidFill>
                <a:latin typeface="BIZ UDゴシック" panose="020B0400000000000000" pitchFamily="49" charset="-128"/>
                <a:ea typeface="BIZ UDゴシック" panose="020B0400000000000000" pitchFamily="49" charset="-128"/>
              </a:rPr>
              <a:t>年</a:t>
            </a:r>
            <a:r>
              <a:rPr kumimoji="1" lang="ja-JP" altLang="en-US" sz="8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1"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全国平均との差</a:t>
            </a:r>
          </a:p>
        </p:txBody>
      </p:sp>
      <p:sp>
        <p:nvSpPr>
          <p:cNvPr id="47" name="正方形/長方形 46"/>
          <p:cNvSpPr/>
          <p:nvPr/>
        </p:nvSpPr>
        <p:spPr>
          <a:xfrm>
            <a:off x="3251365" y="2302706"/>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国語</a:t>
            </a:r>
          </a:p>
        </p:txBody>
      </p:sp>
      <p:sp>
        <p:nvSpPr>
          <p:cNvPr id="51" name="正方形/長方形 50"/>
          <p:cNvSpPr/>
          <p:nvPr/>
        </p:nvSpPr>
        <p:spPr>
          <a:xfrm>
            <a:off x="5467434" y="804422"/>
            <a:ext cx="3344038" cy="80718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「全国学力・学習状況調査」</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文部科学省が</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2007</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年度より</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調査の対象学年：小学校第</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学年、中学校第</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学年</a:t>
            </a: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調査の内容：教科に関する調査（国語、算数・数学）</a:t>
            </a: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en-US" altLang="ja-JP" sz="700" dirty="0" smtClean="0">
                <a:solidFill>
                  <a:prstClr val="black"/>
                </a:solidFill>
                <a:latin typeface="BIZ UDPゴシック" panose="020B0400000000000000" pitchFamily="50" charset="-128"/>
                <a:ea typeface="BIZ UDPゴシック" panose="020B0400000000000000" pitchFamily="50" charset="-128"/>
              </a:rPr>
              <a:t>2012</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から理科を追加。理科は</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度程度の実施。</a:t>
            </a: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年度から</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英語を追加。英語は</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度程度の実施。</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出題数：１教科あたり概ね</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問程度</a:t>
            </a:r>
          </a:p>
        </p:txBody>
      </p:sp>
      <p:sp>
        <p:nvSpPr>
          <p:cNvPr id="52" name="正方形/長方形 51"/>
          <p:cNvSpPr/>
          <p:nvPr/>
        </p:nvSpPr>
        <p:spPr>
          <a:xfrm>
            <a:off x="3244119" y="2034632"/>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算数</a:t>
            </a:r>
          </a:p>
        </p:txBody>
      </p:sp>
      <p:sp>
        <p:nvSpPr>
          <p:cNvPr id="53" name="正方形/長方形 52"/>
          <p:cNvSpPr/>
          <p:nvPr/>
        </p:nvSpPr>
        <p:spPr>
          <a:xfrm>
            <a:off x="7591366" y="2302297"/>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国語</a:t>
            </a:r>
            <a:endParaRPr kumimoji="1" lang="en-US" altLang="ja-JP"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4" name="正方形/長方形 53"/>
          <p:cNvSpPr/>
          <p:nvPr/>
        </p:nvSpPr>
        <p:spPr>
          <a:xfrm>
            <a:off x="7605124" y="2014753"/>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数学</a:t>
            </a:r>
          </a:p>
        </p:txBody>
      </p:sp>
      <p:sp>
        <p:nvSpPr>
          <p:cNvPr id="55" name="正方形/長方形 54"/>
          <p:cNvSpPr/>
          <p:nvPr/>
        </p:nvSpPr>
        <p:spPr>
          <a:xfrm>
            <a:off x="3781718" y="1983007"/>
            <a:ext cx="631491" cy="31944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0.1</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6" name="正方形/長方形 55"/>
          <p:cNvSpPr/>
          <p:nvPr/>
        </p:nvSpPr>
        <p:spPr>
          <a:xfrm>
            <a:off x="3778192" y="2260320"/>
            <a:ext cx="631491" cy="31944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0.2</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7" name="正方形/長方形 56"/>
          <p:cNvSpPr/>
          <p:nvPr/>
        </p:nvSpPr>
        <p:spPr>
          <a:xfrm>
            <a:off x="3784322" y="2541855"/>
            <a:ext cx="631491" cy="31944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17</a:t>
            </a:r>
            <a:r>
              <a:rPr kumimoji="1" lang="ja-JP" altLang="en-US" sz="738"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0.5</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8" name="正方形/長方形 57"/>
          <p:cNvSpPr/>
          <p:nvPr/>
        </p:nvSpPr>
        <p:spPr>
          <a:xfrm>
            <a:off x="8124613" y="1952060"/>
            <a:ext cx="631491" cy="31944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0.1</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59" name="正方形/長方形 58"/>
          <p:cNvSpPr/>
          <p:nvPr/>
        </p:nvSpPr>
        <p:spPr>
          <a:xfrm>
            <a:off x="8146035" y="2246636"/>
            <a:ext cx="631491" cy="31944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0.3</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問相当</a:t>
            </a:r>
          </a:p>
        </p:txBody>
      </p:sp>
      <p:sp>
        <p:nvSpPr>
          <p:cNvPr id="60" name="正方形/長方形 59"/>
          <p:cNvSpPr/>
          <p:nvPr/>
        </p:nvSpPr>
        <p:spPr>
          <a:xfrm>
            <a:off x="8124613" y="2573306"/>
            <a:ext cx="631491" cy="319446"/>
          </a:xfrm>
          <a:prstGeom prst="rect">
            <a:avLst/>
          </a:prstGeom>
        </p:spPr>
        <p:txBody>
          <a:bodyPr wrap="squar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21</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問中</a:t>
            </a:r>
            <a:endParaRPr kumimoji="1" lang="en-US" altLang="ja-JP"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0.6</a:t>
            </a:r>
            <a:r>
              <a:rPr kumimoji="1" lang="ja-JP" altLang="en-US" sz="738"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a:t>
            </a:r>
            <a:r>
              <a:rPr kumimoji="1" lang="ja-JP" altLang="en-US" sz="73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相当</a:t>
            </a:r>
          </a:p>
        </p:txBody>
      </p:sp>
      <p:sp>
        <p:nvSpPr>
          <p:cNvPr id="61" name="正方形/長方形 60"/>
          <p:cNvSpPr/>
          <p:nvPr/>
        </p:nvSpPr>
        <p:spPr>
          <a:xfrm>
            <a:off x="7591366" y="2611471"/>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理科</a:t>
            </a:r>
          </a:p>
        </p:txBody>
      </p:sp>
      <p:sp>
        <p:nvSpPr>
          <p:cNvPr id="62" name="正方形/長方形 61"/>
          <p:cNvSpPr/>
          <p:nvPr/>
        </p:nvSpPr>
        <p:spPr>
          <a:xfrm>
            <a:off x="3250959" y="2566680"/>
            <a:ext cx="554669" cy="21876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理科</a:t>
            </a:r>
          </a:p>
        </p:txBody>
      </p:sp>
      <p:sp>
        <p:nvSpPr>
          <p:cNvPr id="63" name="正方形/長方形 62"/>
          <p:cNvSpPr/>
          <p:nvPr/>
        </p:nvSpPr>
        <p:spPr>
          <a:xfrm>
            <a:off x="3343275" y="2014751"/>
            <a:ext cx="1118114" cy="26584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64" name="正方形/長方形 63"/>
          <p:cNvSpPr/>
          <p:nvPr/>
        </p:nvSpPr>
        <p:spPr>
          <a:xfrm>
            <a:off x="3347197" y="2294971"/>
            <a:ext cx="1109338" cy="26584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5" name="正方形/長方形 64"/>
          <p:cNvSpPr/>
          <p:nvPr/>
        </p:nvSpPr>
        <p:spPr>
          <a:xfrm>
            <a:off x="3347197" y="2572832"/>
            <a:ext cx="1109338" cy="26584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6" name="正方形/長方形 65"/>
          <p:cNvSpPr/>
          <p:nvPr/>
        </p:nvSpPr>
        <p:spPr>
          <a:xfrm>
            <a:off x="7572272" y="1982826"/>
            <a:ext cx="1109338" cy="25889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67" name="正方形/長方形 66"/>
          <p:cNvSpPr/>
          <p:nvPr/>
        </p:nvSpPr>
        <p:spPr>
          <a:xfrm>
            <a:off x="7572271" y="2270097"/>
            <a:ext cx="1109338" cy="27477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68" name="正方形/長方形 67"/>
          <p:cNvSpPr/>
          <p:nvPr/>
        </p:nvSpPr>
        <p:spPr>
          <a:xfrm>
            <a:off x="7572271" y="2578661"/>
            <a:ext cx="1109338" cy="29084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69" name="テキスト ボックス 68"/>
          <p:cNvSpPr txBox="1"/>
          <p:nvPr/>
        </p:nvSpPr>
        <p:spPr>
          <a:xfrm>
            <a:off x="2952000" y="2160000"/>
            <a:ext cx="424788" cy="191719"/>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0.976</a:t>
            </a:r>
            <a:endParaRPr kumimoji="1" lang="ja-JP" altLang="en-US"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0" name="テキスト ボックス 69"/>
          <p:cNvSpPr txBox="1"/>
          <p:nvPr/>
        </p:nvSpPr>
        <p:spPr>
          <a:xfrm>
            <a:off x="2952000" y="2016000"/>
            <a:ext cx="424788" cy="191719"/>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0.991</a:t>
            </a:r>
            <a:endParaRPr kumimoji="1" lang="ja-JP" altLang="en-US"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1" name="テキスト ボックス 70"/>
          <p:cNvSpPr txBox="1"/>
          <p:nvPr/>
        </p:nvSpPr>
        <p:spPr>
          <a:xfrm>
            <a:off x="2952000" y="2412000"/>
            <a:ext cx="424788" cy="191719"/>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0.954</a:t>
            </a:r>
            <a:endParaRPr kumimoji="1" lang="ja-JP" altLang="en-US"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2" name="テキスト ボックス 71"/>
          <p:cNvSpPr txBox="1"/>
          <p:nvPr/>
        </p:nvSpPr>
        <p:spPr>
          <a:xfrm>
            <a:off x="7231518" y="2123225"/>
            <a:ext cx="424788" cy="191719"/>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0.986</a:t>
            </a:r>
            <a:endParaRPr kumimoji="1" lang="ja-JP" altLang="en-US"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3" name="テキスト ボックス 72"/>
          <p:cNvSpPr txBox="1"/>
          <p:nvPr/>
        </p:nvSpPr>
        <p:spPr>
          <a:xfrm>
            <a:off x="7231518" y="2265111"/>
            <a:ext cx="424788" cy="191719"/>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0.974</a:t>
            </a:r>
            <a:endParaRPr kumimoji="1" lang="ja-JP" altLang="en-US"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4" name="テキスト ボックス 73"/>
          <p:cNvSpPr txBox="1"/>
          <p:nvPr/>
        </p:nvSpPr>
        <p:spPr>
          <a:xfrm>
            <a:off x="7235612" y="2568214"/>
            <a:ext cx="424788" cy="191719"/>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0.945</a:t>
            </a:r>
            <a:endParaRPr kumimoji="1" lang="ja-JP" altLang="en-US" sz="646"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5" name="テキスト ボックス 74"/>
          <p:cNvSpPr txBox="1"/>
          <p:nvPr/>
        </p:nvSpPr>
        <p:spPr>
          <a:xfrm>
            <a:off x="354844" y="457842"/>
            <a:ext cx="8460000" cy="288000"/>
          </a:xfrm>
          <a:prstGeom prst="rect">
            <a:avLst/>
          </a:prstGeom>
          <a:solidFill>
            <a:schemeClr val="accent2">
              <a:lumMod val="40000"/>
              <a:lumOff val="60000"/>
            </a:schemeClr>
          </a:solidFill>
          <a:ln>
            <a:solidFill>
              <a:schemeClr val="accent2"/>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学力テスト（小学校・中学校）</a:t>
            </a:r>
            <a:r>
              <a:rPr kumimoji="1" lang="en-US" altLang="ja-JP" sz="1292"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76" name="正方形/長方形 75"/>
          <p:cNvSpPr/>
          <p:nvPr/>
        </p:nvSpPr>
        <p:spPr>
          <a:xfrm>
            <a:off x="275413" y="1169483"/>
            <a:ext cx="50573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全国の平均正答率を</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としたときの、大阪府（</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政令指定都市を</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含む）の各教科の平均正答率の</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推移 （</a:t>
            </a:r>
            <a:r>
              <a:rPr lang="en-US" altLang="ja-JP" sz="900" dirty="0" smtClean="0">
                <a:solidFill>
                  <a:prstClr val="black"/>
                </a:solidFill>
                <a:latin typeface="BIZ UDPゴシック" panose="020B0400000000000000" pitchFamily="50" charset="-128"/>
                <a:ea typeface="BIZ UDPゴシック" panose="020B0400000000000000" pitchFamily="50" charset="-128"/>
              </a:rPr>
              <a:t>2018</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年度まで</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は各教科Ａ・Ｂの</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区分）</a:t>
            </a:r>
          </a:p>
        </p:txBody>
      </p:sp>
      <p:sp>
        <p:nvSpPr>
          <p:cNvPr id="77" name="テキスト ボックス 76"/>
          <p:cNvSpPr txBox="1"/>
          <p:nvPr/>
        </p:nvSpPr>
        <p:spPr>
          <a:xfrm>
            <a:off x="330481" y="727730"/>
            <a:ext cx="46149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小学校、中学校ともに理科については全国との差はあるが、国語、算数、数学はおおむね全国平均まで改善。</a:t>
            </a:r>
          </a:p>
        </p:txBody>
      </p:sp>
      <p:sp>
        <p:nvSpPr>
          <p:cNvPr id="84" name="テキスト ボックス 83">
            <a:extLst>
              <a:ext uri="{FF2B5EF4-FFF2-40B4-BE49-F238E27FC236}">
                <a16:creationId xmlns:a16="http://schemas.microsoft.com/office/drawing/2014/main" id="{8BFB1CF8-713F-4BA6-8769-AEFF90E56A27}"/>
              </a:ext>
            </a:extLst>
          </p:cNvPr>
          <p:cNvSpPr txBox="1"/>
          <p:nvPr/>
        </p:nvSpPr>
        <p:spPr>
          <a:xfrm>
            <a:off x="349545" y="3587173"/>
            <a:ext cx="8460000" cy="288000"/>
          </a:xfrm>
          <a:prstGeom prst="rect">
            <a:avLst/>
          </a:prstGeom>
          <a:solidFill>
            <a:schemeClr val="accent2">
              <a:lumMod val="40000"/>
              <a:lumOff val="60000"/>
            </a:schemeClr>
          </a:solidFill>
          <a:ln>
            <a:solidFill>
              <a:schemeClr val="accent2"/>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英検</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級以上の英語力を有する中学生、</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CEFR A2</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レベル相当以上の英語力を有する高校生の割合</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85" name="正方形/長方形 84">
            <a:extLst>
              <a:ext uri="{FF2B5EF4-FFF2-40B4-BE49-F238E27FC236}">
                <a16:creationId xmlns:a16="http://schemas.microsoft.com/office/drawing/2014/main" id="{FF790E6B-855A-41D5-91B8-A609FBE4564D}"/>
              </a:ext>
            </a:extLst>
          </p:cNvPr>
          <p:cNvSpPr/>
          <p:nvPr/>
        </p:nvSpPr>
        <p:spPr>
          <a:xfrm>
            <a:off x="4853944" y="6664811"/>
            <a:ext cx="237757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出典：文部科学省「英語教育実施状況調査」</a:t>
            </a:r>
          </a:p>
        </p:txBody>
      </p:sp>
      <p:sp>
        <p:nvSpPr>
          <p:cNvPr id="86" name="正方形/長方形 85">
            <a:extLst>
              <a:ext uri="{FF2B5EF4-FFF2-40B4-BE49-F238E27FC236}">
                <a16:creationId xmlns:a16="http://schemas.microsoft.com/office/drawing/2014/main" id="{0C89D0D9-F92F-4ED1-A75F-9E4ECDEED37E}"/>
              </a:ext>
            </a:extLst>
          </p:cNvPr>
          <p:cNvSpPr/>
          <p:nvPr/>
        </p:nvSpPr>
        <p:spPr>
          <a:xfrm>
            <a:off x="2622269" y="6666107"/>
            <a:ext cx="1612942"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2020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年度は調査未実施</a:t>
            </a:r>
          </a:p>
        </p:txBody>
      </p:sp>
      <p:sp>
        <p:nvSpPr>
          <p:cNvPr id="87" name="テキスト ボックス 86">
            <a:extLst>
              <a:ext uri="{FF2B5EF4-FFF2-40B4-BE49-F238E27FC236}">
                <a16:creationId xmlns:a16="http://schemas.microsoft.com/office/drawing/2014/main" id="{2C65CE4E-C8CD-4CBF-B793-1F123B285620}"/>
              </a:ext>
            </a:extLst>
          </p:cNvPr>
          <p:cNvSpPr txBox="1"/>
          <p:nvPr/>
        </p:nvSpPr>
        <p:spPr>
          <a:xfrm>
            <a:off x="349545" y="3892020"/>
            <a:ext cx="41069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調査開始の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年度では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％と低い水準であったが、</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年度では全国を上回る</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47.4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％に上昇している。</a:t>
            </a:r>
          </a:p>
        </p:txBody>
      </p:sp>
      <p:sp>
        <p:nvSpPr>
          <p:cNvPr id="88" name="テキスト ボックス 87">
            <a:extLst>
              <a:ext uri="{FF2B5EF4-FFF2-40B4-BE49-F238E27FC236}">
                <a16:creationId xmlns:a16="http://schemas.microsoft.com/office/drawing/2014/main" id="{C62F8268-2F0F-4F34-AEF6-842AF87D4972}"/>
              </a:ext>
            </a:extLst>
          </p:cNvPr>
          <p:cNvSpPr txBox="1"/>
          <p:nvPr/>
        </p:nvSpPr>
        <p:spPr>
          <a:xfrm>
            <a:off x="4788000" y="3890353"/>
            <a:ext cx="41471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年度では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％と全国から</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ポイント下回っていたが、</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年度では全国を上回る</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48.2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％に上昇している。</a:t>
            </a:r>
          </a:p>
        </p:txBody>
      </p:sp>
      <p:sp>
        <p:nvSpPr>
          <p:cNvPr id="89" name="正方形/長方形 88">
            <a:extLst>
              <a:ext uri="{FF2B5EF4-FFF2-40B4-BE49-F238E27FC236}">
                <a16:creationId xmlns:a16="http://schemas.microsoft.com/office/drawing/2014/main" id="{A1FB6DAC-EB7D-4173-8658-AD0D71FB4715}"/>
              </a:ext>
            </a:extLst>
          </p:cNvPr>
          <p:cNvSpPr/>
          <p:nvPr/>
        </p:nvSpPr>
        <p:spPr>
          <a:xfrm>
            <a:off x="7323925" y="6662340"/>
            <a:ext cx="1612942"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2020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年度は調査未実施</a:t>
            </a:r>
          </a:p>
        </p:txBody>
      </p:sp>
      <p:sp>
        <p:nvSpPr>
          <p:cNvPr id="90" name="正方形/長方形 89">
            <a:extLst>
              <a:ext uri="{FF2B5EF4-FFF2-40B4-BE49-F238E27FC236}">
                <a16:creationId xmlns:a16="http://schemas.microsoft.com/office/drawing/2014/main" id="{1C7DB415-884E-416B-9AC3-051C040A1032}"/>
              </a:ext>
            </a:extLst>
          </p:cNvPr>
          <p:cNvSpPr/>
          <p:nvPr/>
        </p:nvSpPr>
        <p:spPr>
          <a:xfrm>
            <a:off x="198636" y="6672523"/>
            <a:ext cx="237757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出典：文部科学省「英語教育実施状況調査」</a:t>
            </a:r>
          </a:p>
        </p:txBody>
      </p:sp>
      <p:sp>
        <p:nvSpPr>
          <p:cNvPr id="79" name="正方形/長方形 78"/>
          <p:cNvSpPr/>
          <p:nvPr/>
        </p:nvSpPr>
        <p:spPr>
          <a:xfrm>
            <a:off x="7380000" y="1764000"/>
            <a:ext cx="1440000" cy="216000"/>
          </a:xfrm>
          <a:prstGeom prst="rect">
            <a:avLst/>
          </a:prstGeom>
        </p:spPr>
        <p:txBody>
          <a:bodyPr wrap="square" lIns="36000" tIns="36000" rIns="36000" bIns="36000" anchor="ctr" anchorCtr="1">
            <a:no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2022</a:t>
            </a:r>
            <a:r>
              <a:rPr lang="ja-JP" altLang="en-US" sz="850" dirty="0" smtClean="0">
                <a:solidFill>
                  <a:prstClr val="black"/>
                </a:solidFill>
                <a:latin typeface="BIZ UDゴシック" panose="020B0400000000000000" pitchFamily="49" charset="-128"/>
                <a:ea typeface="BIZ UDゴシック" panose="020B0400000000000000" pitchFamily="49" charset="-128"/>
              </a:rPr>
              <a:t>年</a:t>
            </a:r>
            <a:r>
              <a:rPr kumimoji="1" lang="ja-JP" altLang="en-US" sz="8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1"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全国平均との差</a:t>
            </a:r>
          </a:p>
        </p:txBody>
      </p:sp>
      <p:pic>
        <p:nvPicPr>
          <p:cNvPr id="4" name="図 3"/>
          <p:cNvPicPr>
            <a:picLocks noChangeAspect="1"/>
          </p:cNvPicPr>
          <p:nvPr/>
        </p:nvPicPr>
        <p:blipFill>
          <a:blip r:embed="rId4"/>
          <a:stretch>
            <a:fillRect/>
          </a:stretch>
        </p:blipFill>
        <p:spPr>
          <a:xfrm>
            <a:off x="396000" y="1548000"/>
            <a:ext cx="3084843" cy="1816765"/>
          </a:xfrm>
          <a:prstGeom prst="rect">
            <a:avLst/>
          </a:prstGeom>
        </p:spPr>
      </p:pic>
    </p:spTree>
    <p:extLst>
      <p:ext uri="{BB962C8B-B14F-4D97-AF65-F5344CB8AC3E}">
        <p14:creationId xmlns:p14="http://schemas.microsoft.com/office/powerpoint/2010/main" val="149791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右矢印 47"/>
          <p:cNvSpPr/>
          <p:nvPr/>
        </p:nvSpPr>
        <p:spPr>
          <a:xfrm rot="1500000">
            <a:off x="914318" y="1836000"/>
            <a:ext cx="3132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540000" y="1260000"/>
            <a:ext cx="3712786" cy="2017951"/>
          </a:xfrm>
          <a:prstGeom prst="rect">
            <a:avLst/>
          </a:prstGeom>
        </p:spPr>
      </p:pic>
      <p:pic>
        <p:nvPicPr>
          <p:cNvPr id="3" name="図 2"/>
          <p:cNvPicPr>
            <a:picLocks noChangeAspect="1"/>
          </p:cNvPicPr>
          <p:nvPr/>
        </p:nvPicPr>
        <p:blipFill>
          <a:blip r:embed="rId3"/>
          <a:stretch>
            <a:fillRect/>
          </a:stretch>
        </p:blipFill>
        <p:spPr>
          <a:xfrm>
            <a:off x="4837055" y="1807080"/>
            <a:ext cx="4102964" cy="1639966"/>
          </a:xfrm>
          <a:prstGeom prst="rect">
            <a:avLst/>
          </a:prstGeom>
        </p:spPr>
      </p:pic>
      <p:cxnSp>
        <p:nvCxnSpPr>
          <p:cNvPr id="5" name="直線コネクタ 4"/>
          <p:cNvCxnSpPr/>
          <p:nvPr/>
        </p:nvCxnSpPr>
        <p:spPr>
          <a:xfrm>
            <a:off x="255231" y="4922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5231" y="30559"/>
            <a:ext cx="2778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教育・</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子育てなど</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288000" y="540000"/>
            <a:ext cx="4395928" cy="288000"/>
          </a:xfrm>
          <a:prstGeom prst="rect">
            <a:avLst/>
          </a:prstGeom>
          <a:solidFill>
            <a:schemeClr val="accent2">
              <a:lumMod val="40000"/>
              <a:lumOff val="60000"/>
            </a:schemeClr>
          </a:solidFill>
          <a:ln>
            <a:solidFill>
              <a:schemeClr val="accent2"/>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待機児童数</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p:cNvSpPr txBox="1"/>
          <p:nvPr/>
        </p:nvSpPr>
        <p:spPr>
          <a:xfrm>
            <a:off x="288000" y="864000"/>
            <a:ext cx="4500000" cy="252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大阪市の待機児童は一桁台まで</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減った。</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正方形/長方形 38"/>
          <p:cNvSpPr/>
          <p:nvPr/>
        </p:nvSpPr>
        <p:spPr>
          <a:xfrm>
            <a:off x="540000" y="3204000"/>
            <a:ext cx="39600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出典：大阪市</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「大阪市の保育所等利用待機児童数の推移」を</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もと</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に副首都</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テキスト ボックス 19"/>
          <p:cNvSpPr txBox="1"/>
          <p:nvPr/>
        </p:nvSpPr>
        <p:spPr>
          <a:xfrm>
            <a:off x="4825099" y="540000"/>
            <a:ext cx="4104000" cy="288000"/>
          </a:xfrm>
          <a:prstGeom prst="rect">
            <a:avLst/>
          </a:prstGeom>
          <a:solidFill>
            <a:schemeClr val="accent2">
              <a:lumMod val="40000"/>
              <a:lumOff val="60000"/>
            </a:schemeClr>
          </a:solidFill>
          <a:ln>
            <a:solidFill>
              <a:schemeClr val="accent2"/>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夫婦の家事関連時間</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2" name="テキスト ボックス 1"/>
          <p:cNvSpPr txBox="1"/>
          <p:nvPr/>
        </p:nvSpPr>
        <p:spPr>
          <a:xfrm>
            <a:off x="4678817" y="1555080"/>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「夫」の家事関連時間／</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a:t>
            </a:r>
          </a:p>
        </p:txBody>
      </p:sp>
      <p:sp>
        <p:nvSpPr>
          <p:cNvPr id="23" name="テキスト ボックス 1"/>
          <p:cNvSpPr txBox="1"/>
          <p:nvPr/>
        </p:nvSpPr>
        <p:spPr>
          <a:xfrm>
            <a:off x="6819348" y="1557332"/>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「妻」の家事関連時間／</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a:t>
            </a:r>
          </a:p>
        </p:txBody>
      </p:sp>
      <p:sp>
        <p:nvSpPr>
          <p:cNvPr id="24" name="正方形/長方形 23"/>
          <p:cNvSpPr/>
          <p:nvPr/>
        </p:nvSpPr>
        <p:spPr>
          <a:xfrm>
            <a:off x="4896000" y="3535080"/>
            <a:ext cx="407194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出典：総務省統計局「社会生活基本調査」をもとに副首都推進局で作成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p:cNvSpPr txBox="1"/>
          <p:nvPr/>
        </p:nvSpPr>
        <p:spPr>
          <a:xfrm>
            <a:off x="4752000" y="1843080"/>
            <a:ext cx="324000" cy="180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（分）</a:t>
            </a:r>
          </a:p>
        </p:txBody>
      </p:sp>
      <p:sp>
        <p:nvSpPr>
          <p:cNvPr id="26" name="テキスト ボックス 25"/>
          <p:cNvSpPr txBox="1"/>
          <p:nvPr/>
        </p:nvSpPr>
        <p:spPr>
          <a:xfrm>
            <a:off x="6912000" y="1807080"/>
            <a:ext cx="324000" cy="180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（分）</a:t>
            </a:r>
          </a:p>
        </p:txBody>
      </p:sp>
      <p:sp>
        <p:nvSpPr>
          <p:cNvPr id="30" name="テキスト ボックス 29"/>
          <p:cNvSpPr txBox="1"/>
          <p:nvPr/>
        </p:nvSpPr>
        <p:spPr>
          <a:xfrm>
            <a:off x="4824000" y="864000"/>
            <a:ext cx="4140000" cy="580186"/>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家事、介護・看護、育児、買い物（家事</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時間）に要する時間について、夫</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増加したものの全国より伸び率が低く、妻は減少したが、</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年に再び増加。</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p:cNvSpPr txBox="1"/>
          <p:nvPr/>
        </p:nvSpPr>
        <p:spPr>
          <a:xfrm>
            <a:off x="3894799" y="3054885"/>
            <a:ext cx="432000" cy="180000"/>
          </a:xfrm>
          <a:prstGeom prst="rect">
            <a:avLst/>
          </a:prstGeom>
          <a:noFill/>
        </p:spPr>
        <p:txBody>
          <a:bodyPr wrap="squar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p:txBody>
      </p:sp>
      <p:sp>
        <p:nvSpPr>
          <p:cNvPr id="36" name="テキスト ボックス 35"/>
          <p:cNvSpPr txBox="1"/>
          <p:nvPr/>
        </p:nvSpPr>
        <p:spPr>
          <a:xfrm>
            <a:off x="8496000" y="3355080"/>
            <a:ext cx="360000" cy="180000"/>
          </a:xfrm>
          <a:prstGeom prst="rect">
            <a:avLst/>
          </a:prstGeom>
          <a:noFill/>
        </p:spPr>
        <p:txBody>
          <a:bodyPr wrap="squar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sp>
        <p:nvSpPr>
          <p:cNvPr id="40" name="テキスト ボックス 39"/>
          <p:cNvSpPr txBox="1"/>
          <p:nvPr/>
        </p:nvSpPr>
        <p:spPr>
          <a:xfrm>
            <a:off x="6408000" y="3355080"/>
            <a:ext cx="360000" cy="180000"/>
          </a:xfrm>
          <a:prstGeom prst="rect">
            <a:avLst/>
          </a:prstGeom>
          <a:noFill/>
        </p:spPr>
        <p:txBody>
          <a:bodyPr wrap="squar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sp>
        <p:nvSpPr>
          <p:cNvPr id="34" name="テキスト ボックス 33"/>
          <p:cNvSpPr txBox="1"/>
          <p:nvPr/>
        </p:nvSpPr>
        <p:spPr>
          <a:xfrm>
            <a:off x="396000" y="1188000"/>
            <a:ext cx="360000" cy="180000"/>
          </a:xfrm>
          <a:prstGeom prst="rect">
            <a:avLst/>
          </a:prstGeom>
          <a:noFill/>
        </p:spPr>
        <p:txBody>
          <a:bodyPr wrap="squar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スライド番号プレースホルダー 3"/>
          <p:cNvSpPr>
            <a:spLocks noGrp="1"/>
          </p:cNvSpPr>
          <p:nvPr>
            <p:ph type="sldNum" sz="quarter" idx="12"/>
          </p:nvPr>
        </p:nvSpPr>
        <p:spPr>
          <a:xfrm>
            <a:off x="7086600" y="64830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正方形/長方形 3"/>
          <p:cNvSpPr/>
          <p:nvPr/>
        </p:nvSpPr>
        <p:spPr>
          <a:xfrm>
            <a:off x="540000" y="3617497"/>
            <a:ext cx="3960000" cy="4084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保育所等利用待機児童：</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保育</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の必要性の</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認定が</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され、特定教育・保育施設 </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認定こども園の幼稚園機能部分及び幼稚園を除く</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又は特定地域型</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保育事業</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の利用の申込がされているが、利用していないもの</a:t>
            </a:r>
          </a:p>
        </p:txBody>
      </p:sp>
    </p:spTree>
    <p:extLst>
      <p:ext uri="{BB962C8B-B14F-4D97-AF65-F5344CB8AC3E}">
        <p14:creationId xmlns:p14="http://schemas.microsoft.com/office/powerpoint/2010/main" val="89935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referRelativeResize="0">
            <a:picLocks/>
          </p:cNvPicPr>
          <p:nvPr/>
        </p:nvPicPr>
        <p:blipFill>
          <a:blip r:embed="rId2"/>
          <a:stretch>
            <a:fillRect/>
          </a:stretch>
        </p:blipFill>
        <p:spPr>
          <a:xfrm>
            <a:off x="4428000" y="972000"/>
            <a:ext cx="4536000" cy="2376000"/>
          </a:xfrm>
          <a:prstGeom prst="rect">
            <a:avLst/>
          </a:prstGeom>
        </p:spPr>
      </p:pic>
      <p:cxnSp>
        <p:nvCxnSpPr>
          <p:cNvPr id="5" name="直線コネクタ 4"/>
          <p:cNvCxnSpPr/>
          <p:nvPr/>
        </p:nvCxnSpPr>
        <p:spPr>
          <a:xfrm>
            <a:off x="255231" y="4445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5231" y="-7541"/>
            <a:ext cx="2778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教育・</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子育てなど</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255231" y="505100"/>
            <a:ext cx="8603088" cy="310865"/>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女性の就業率推移</a:t>
            </a:r>
            <a:r>
              <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p:cNvSpPr txBox="1"/>
          <p:nvPr/>
        </p:nvSpPr>
        <p:spPr>
          <a:xfrm>
            <a:off x="221572" y="3104822"/>
            <a:ext cx="4768993" cy="3539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0" lang="zh-TW"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総務省「労働力調査</a:t>
            </a:r>
            <a:r>
              <a:rPr kumimoji="0"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」、東京都「東京の労働力（労働力調査結果）」、</a:t>
            </a:r>
            <a:endParaRPr kumimoji="0" lang="en-US" altLang="ja-JP"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8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a:t>
            </a:r>
            <a:r>
              <a:rPr kumimoji="0"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zh-TW"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労働力調査地方集計結果（年平均）</a:t>
            </a:r>
            <a:r>
              <a:rPr kumimoji="0"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a:t>
            </a:r>
            <a:r>
              <a:rPr kumimoji="0" lang="ja-JP" altLang="en-US" sz="85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推進局にて</a:t>
            </a:r>
            <a:r>
              <a:rPr kumimoji="0" lang="ja-JP" altLang="en-US"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作成</a:t>
            </a:r>
            <a:endParaRPr kumimoji="0" lang="en-US" altLang="zh-TW" sz="8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28" name="グループ化 27"/>
          <p:cNvGrpSpPr/>
          <p:nvPr/>
        </p:nvGrpSpPr>
        <p:grpSpPr>
          <a:xfrm>
            <a:off x="18568" y="1029440"/>
            <a:ext cx="4500563" cy="2115229"/>
            <a:chOff x="5103049" y="2226146"/>
            <a:chExt cx="3811310" cy="1522269"/>
          </a:xfrm>
        </p:grpSpPr>
        <p:pic>
          <p:nvPicPr>
            <p:cNvPr id="29" name="図 28"/>
            <p:cNvPicPr>
              <a:picLocks noChangeAspect="1"/>
            </p:cNvPicPr>
            <p:nvPr/>
          </p:nvPicPr>
          <p:blipFill rotWithShape="1">
            <a:blip r:embed="rId3"/>
            <a:srcRect r="1799" b="11840"/>
            <a:stretch/>
          </p:blipFill>
          <p:spPr>
            <a:xfrm>
              <a:off x="5294365" y="2269063"/>
              <a:ext cx="2991308" cy="1479352"/>
            </a:xfrm>
            <a:prstGeom prst="rect">
              <a:avLst/>
            </a:prstGeom>
          </p:spPr>
        </p:pic>
        <p:sp>
          <p:nvSpPr>
            <p:cNvPr id="31" name="テキスト ボックス 30"/>
            <p:cNvSpPr txBox="1"/>
            <p:nvPr/>
          </p:nvSpPr>
          <p:spPr>
            <a:xfrm>
              <a:off x="5103049" y="2226146"/>
              <a:ext cx="79208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33" name="テキスト ボックス 32"/>
            <p:cNvSpPr txBox="1"/>
            <p:nvPr/>
          </p:nvSpPr>
          <p:spPr>
            <a:xfrm>
              <a:off x="8249479" y="2287147"/>
              <a:ext cx="664880" cy="16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東京都</a:t>
              </a:r>
              <a:endPar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p:cNvSpPr txBox="1"/>
            <p:nvPr/>
          </p:nvSpPr>
          <p:spPr>
            <a:xfrm>
              <a:off x="8249479" y="2697649"/>
              <a:ext cx="664880" cy="16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a:t>
              </a:r>
            </a:p>
          </p:txBody>
        </p:sp>
        <p:sp>
          <p:nvSpPr>
            <p:cNvPr id="35" name="テキスト ボックス 34"/>
            <p:cNvSpPr txBox="1"/>
            <p:nvPr/>
          </p:nvSpPr>
          <p:spPr>
            <a:xfrm>
              <a:off x="8221636" y="2872637"/>
              <a:ext cx="664880" cy="16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a:t>
              </a:r>
            </a:p>
          </p:txBody>
        </p:sp>
        <p:sp>
          <p:nvSpPr>
            <p:cNvPr id="37" name="テキスト ボックス 36"/>
            <p:cNvSpPr txBox="1"/>
            <p:nvPr/>
          </p:nvSpPr>
          <p:spPr>
            <a:xfrm>
              <a:off x="5591498" y="2404378"/>
              <a:ext cx="1219467" cy="259082"/>
            </a:xfrm>
            <a:prstGeom prst="rect">
              <a:avLst/>
            </a:prstGeom>
            <a:solidFill>
              <a:schemeClr val="bg1"/>
            </a:solidFill>
          </p:spPr>
          <p:txBody>
            <a:bodyPr wrap="square" lIns="36000" tIns="36000" rIns="3600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就業率＝就業者／</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15</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歳以上人口</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×100</a:t>
              </a:r>
              <a:endParaRPr kumimoji="0" lang="en-US" altLang="zh-TW"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8" name="テキスト ボックス 37"/>
            <p:cNvSpPr txBox="1"/>
            <p:nvPr/>
          </p:nvSpPr>
          <p:spPr>
            <a:xfrm>
              <a:off x="8184479" y="3543728"/>
              <a:ext cx="4782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p>
          </p:txBody>
        </p:sp>
      </p:grpSp>
      <p:sp>
        <p:nvSpPr>
          <p:cNvPr id="41" name="テキスト ボックス 40"/>
          <p:cNvSpPr txBox="1"/>
          <p:nvPr/>
        </p:nvSpPr>
        <p:spPr>
          <a:xfrm>
            <a:off x="267051" y="801361"/>
            <a:ext cx="85150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東京都や全国より低い状況ではあるが、近年、女性の就業率は高まりつつある。</a:t>
            </a:r>
          </a:p>
        </p:txBody>
      </p:sp>
      <p:sp>
        <p:nvSpPr>
          <p:cNvPr id="4" name="正方形/長方形 3"/>
          <p:cNvSpPr/>
          <p:nvPr/>
        </p:nvSpPr>
        <p:spPr>
          <a:xfrm>
            <a:off x="221572" y="3833917"/>
            <a:ext cx="88081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結婚・出産・子育て期にあたる年代の女性の就業率が下がる、いわゆる「</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字カーブ」の谷は依然として</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全国に</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比べて低いが、大阪における女性の就業率は、改革前から全年齢層</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で改善</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している。</a:t>
            </a:r>
          </a:p>
        </p:txBody>
      </p:sp>
      <p:sp>
        <p:nvSpPr>
          <p:cNvPr id="46" name="テキスト ボックス 45"/>
          <p:cNvSpPr txBox="1"/>
          <p:nvPr/>
        </p:nvSpPr>
        <p:spPr>
          <a:xfrm>
            <a:off x="255231" y="3523052"/>
            <a:ext cx="8603088" cy="310865"/>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Ｍ</a:t>
            </a:r>
            <a:r>
              <a:rPr kumimoji="0" lang="ja-JP" altLang="en-US" sz="14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字カーブの推移</a:t>
            </a:r>
            <a:r>
              <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9" name="テキスト ボックス 48"/>
          <p:cNvSpPr txBox="1"/>
          <p:nvPr/>
        </p:nvSpPr>
        <p:spPr>
          <a:xfrm>
            <a:off x="5048250" y="6616005"/>
            <a:ext cx="2520000" cy="21544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７就業</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構造基本</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調査」</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47" name="テキスト ボックス 46"/>
          <p:cNvSpPr txBox="1"/>
          <p:nvPr/>
        </p:nvSpPr>
        <p:spPr>
          <a:xfrm>
            <a:off x="221572" y="6627465"/>
            <a:ext cx="4548192" cy="21544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2012</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就業構造基本</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調査」</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32" name="スライド番号プレースホルダー 3"/>
          <p:cNvSpPr>
            <a:spLocks noGrp="1"/>
          </p:cNvSpPr>
          <p:nvPr>
            <p:ph type="sldNum" sz="quarter" idx="12"/>
          </p:nvPr>
        </p:nvSpPr>
        <p:spPr>
          <a:xfrm>
            <a:off x="7086600" y="656879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6" name="図 35"/>
          <p:cNvPicPr>
            <a:picLocks noChangeAspect="1"/>
          </p:cNvPicPr>
          <p:nvPr/>
        </p:nvPicPr>
        <p:blipFill rotWithShape="1">
          <a:blip r:embed="rId4"/>
          <a:srcRect b="8604"/>
          <a:stretch/>
        </p:blipFill>
        <p:spPr>
          <a:xfrm>
            <a:off x="192749" y="4142181"/>
            <a:ext cx="4140782" cy="2465561"/>
          </a:xfrm>
          <a:prstGeom prst="rect">
            <a:avLst/>
          </a:prstGeom>
        </p:spPr>
      </p:pic>
      <p:pic>
        <p:nvPicPr>
          <p:cNvPr id="2" name="図 1"/>
          <p:cNvPicPr>
            <a:picLocks noChangeAspect="1"/>
          </p:cNvPicPr>
          <p:nvPr/>
        </p:nvPicPr>
        <p:blipFill>
          <a:blip r:embed="rId5"/>
          <a:stretch>
            <a:fillRect/>
          </a:stretch>
        </p:blipFill>
        <p:spPr>
          <a:xfrm>
            <a:off x="4796214" y="4151929"/>
            <a:ext cx="4233486" cy="2343486"/>
          </a:xfrm>
          <a:prstGeom prst="rect">
            <a:avLst/>
          </a:prstGeom>
        </p:spPr>
      </p:pic>
      <p:cxnSp>
        <p:nvCxnSpPr>
          <p:cNvPr id="40" name="直線矢印コネクタ 39"/>
          <p:cNvCxnSpPr/>
          <p:nvPr/>
        </p:nvCxnSpPr>
        <p:spPr>
          <a:xfrm>
            <a:off x="5486400" y="4610100"/>
            <a:ext cx="298038" cy="138666"/>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44" name="正方形/長方形 43"/>
          <p:cNvSpPr/>
          <p:nvPr/>
        </p:nvSpPr>
        <p:spPr>
          <a:xfrm>
            <a:off x="5117227" y="4659278"/>
            <a:ext cx="734091" cy="183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（全国・女性）</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テキスト ボックス 44"/>
          <p:cNvSpPr txBox="1"/>
          <p:nvPr/>
        </p:nvSpPr>
        <p:spPr>
          <a:xfrm>
            <a:off x="8500590" y="5121025"/>
            <a:ext cx="69601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全国・女性</a:t>
            </a:r>
          </a:p>
        </p:txBody>
      </p:sp>
      <p:sp>
        <p:nvSpPr>
          <p:cNvPr id="48" name="テキスト ボックス 47"/>
          <p:cNvSpPr txBox="1"/>
          <p:nvPr/>
        </p:nvSpPr>
        <p:spPr>
          <a:xfrm>
            <a:off x="8486695" y="5809842"/>
            <a:ext cx="62533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大阪府・女性</a:t>
            </a:r>
          </a:p>
        </p:txBody>
      </p:sp>
      <p:sp>
        <p:nvSpPr>
          <p:cNvPr id="51" name="正方形/長方形 50"/>
          <p:cNvSpPr/>
          <p:nvPr/>
        </p:nvSpPr>
        <p:spPr>
          <a:xfrm>
            <a:off x="5532424" y="5424918"/>
            <a:ext cx="868749" cy="249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（大阪府・女性）</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58" name="直線矢印コネクタ 57"/>
          <p:cNvCxnSpPr/>
          <p:nvPr/>
        </p:nvCxnSpPr>
        <p:spPr>
          <a:xfrm flipV="1">
            <a:off x="5784438" y="4968721"/>
            <a:ext cx="17930" cy="33697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a:xfrm>
            <a:off x="7139940" y="3276000"/>
            <a:ext cx="1716060" cy="215444"/>
          </a:xfrm>
          <a:prstGeom prst="rect">
            <a:avLst/>
          </a:prstGeom>
          <a:noFill/>
        </p:spPr>
        <p:txBody>
          <a:bodyPr wrap="square" lIns="36000" tIns="36000" rIns="36000" bIns="36000" rtlCol="0">
            <a:noAutofit/>
          </a:bodyPr>
          <a:lstStyle/>
          <a:p>
            <a:r>
              <a:rPr kumimoji="1" lang="ja-JP" altLang="en-US" sz="800" dirty="0" smtClean="0">
                <a:latin typeface="BIZ UDPゴシック" panose="020B0400000000000000" pitchFamily="50" charset="-128"/>
                <a:ea typeface="BIZ UDPゴシック" panose="020B0400000000000000" pitchFamily="50" charset="-128"/>
              </a:rPr>
              <a:t>出典：「</a:t>
            </a:r>
            <a:r>
              <a:rPr lang="en-US" altLang="ja-JP" sz="800" dirty="0" smtClean="0">
                <a:latin typeface="BIZ UDPゴシック" panose="020B0400000000000000" pitchFamily="50" charset="-128"/>
                <a:ea typeface="BIZ UDPゴシック" panose="020B0400000000000000" pitchFamily="50" charset="-128"/>
              </a:rPr>
              <a:t>2017</a:t>
            </a:r>
            <a:r>
              <a:rPr lang="ja-JP" altLang="en-US" sz="800" dirty="0" smtClean="0">
                <a:latin typeface="BIZ UDPゴシック" panose="020B0400000000000000" pitchFamily="50" charset="-128"/>
                <a:ea typeface="BIZ UDPゴシック" panose="020B0400000000000000" pitchFamily="50" charset="-128"/>
              </a:rPr>
              <a:t>就業</a:t>
            </a:r>
            <a:r>
              <a:rPr lang="ja-JP" altLang="en-US" sz="800" dirty="0">
                <a:latin typeface="BIZ UDPゴシック" panose="020B0400000000000000" pitchFamily="50" charset="-128"/>
                <a:ea typeface="BIZ UDPゴシック" panose="020B0400000000000000" pitchFamily="50" charset="-128"/>
              </a:rPr>
              <a:t>構造基本</a:t>
            </a:r>
            <a:r>
              <a:rPr lang="ja-JP" altLang="en-US" sz="800" dirty="0" smtClean="0">
                <a:latin typeface="BIZ UDPゴシック" panose="020B0400000000000000" pitchFamily="50" charset="-128"/>
                <a:ea typeface="BIZ UDPゴシック" panose="020B0400000000000000" pitchFamily="50" charset="-128"/>
              </a:rPr>
              <a:t>調査」</a:t>
            </a:r>
            <a:r>
              <a:rPr lang="ja-JP" altLang="en-US" sz="800" dirty="0">
                <a:latin typeface="BIZ UDPゴシック" panose="020B0400000000000000" pitchFamily="50" charset="-128"/>
                <a:ea typeface="BIZ UDPゴシック" panose="020B0400000000000000" pitchFamily="50" charset="-128"/>
              </a:rPr>
              <a:t>　</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5611321" y="1027497"/>
            <a:ext cx="2601023" cy="215444"/>
          </a:xfrm>
          <a:prstGeom prst="rect">
            <a:avLst/>
          </a:prstGeom>
          <a:solidFill>
            <a:schemeClr val="bg1"/>
          </a:solidFill>
        </p:spPr>
        <p:txBody>
          <a:bodyPr wrap="square" rtlCol="0">
            <a:spAutoFit/>
          </a:bodyPr>
          <a:lstStyle/>
          <a:p>
            <a:r>
              <a:rPr kumimoji="1" lang="en-US" altLang="ja-JP" sz="800" dirty="0" smtClean="0">
                <a:latin typeface="BIZ UDPゴシック" panose="020B0400000000000000" pitchFamily="50" charset="-128"/>
                <a:ea typeface="BIZ UDPゴシック" panose="020B0400000000000000" pitchFamily="50" charset="-128"/>
              </a:rPr>
              <a:t>2017</a:t>
            </a:r>
            <a:r>
              <a:rPr kumimoji="1" lang="ja-JP" altLang="en-US" sz="800" dirty="0" smtClean="0">
                <a:latin typeface="BIZ UDPゴシック" panose="020B0400000000000000" pitchFamily="50" charset="-128"/>
                <a:ea typeface="BIZ UDPゴシック" panose="020B0400000000000000" pitchFamily="50" charset="-128"/>
              </a:rPr>
              <a:t>年</a:t>
            </a:r>
            <a:r>
              <a:rPr lang="ja-JP" altLang="en-US" sz="800" dirty="0" smtClean="0">
                <a:latin typeface="BIZ UDPゴシック" panose="020B0400000000000000" pitchFamily="50" charset="-128"/>
                <a:ea typeface="BIZ UDPゴシック" panose="020B0400000000000000" pitchFamily="50" charset="-128"/>
              </a:rPr>
              <a:t>就業</a:t>
            </a:r>
            <a:r>
              <a:rPr lang="ja-JP" altLang="en-US" sz="800" dirty="0">
                <a:latin typeface="BIZ UDPゴシック" panose="020B0400000000000000" pitchFamily="50" charset="-128"/>
                <a:ea typeface="BIZ UDPゴシック" panose="020B0400000000000000" pitchFamily="50" charset="-128"/>
              </a:rPr>
              <a:t>構造基本</a:t>
            </a:r>
            <a:r>
              <a:rPr lang="ja-JP" altLang="en-US" sz="800" dirty="0" smtClean="0">
                <a:latin typeface="BIZ UDPゴシック" panose="020B0400000000000000" pitchFamily="50" charset="-128"/>
                <a:ea typeface="BIZ UDPゴシック" panose="020B0400000000000000" pitchFamily="50" charset="-128"/>
              </a:rPr>
              <a:t>調査（</a:t>
            </a:r>
            <a:r>
              <a:rPr lang="en-US" altLang="ja-JP" sz="800" dirty="0" smtClean="0">
                <a:latin typeface="BIZ UDPゴシック" panose="020B0400000000000000" pitchFamily="50" charset="-128"/>
                <a:ea typeface="BIZ UDPゴシック" panose="020B0400000000000000" pitchFamily="50" charset="-128"/>
              </a:rPr>
              <a:t>20</a:t>
            </a:r>
            <a:r>
              <a:rPr lang="ja-JP" altLang="en-US" sz="800" dirty="0" smtClean="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59</a:t>
            </a:r>
            <a:r>
              <a:rPr lang="ja-JP" altLang="en-US" sz="800" dirty="0" smtClean="0">
                <a:latin typeface="BIZ UDPゴシック" panose="020B0400000000000000" pitchFamily="50" charset="-128"/>
                <a:ea typeface="BIZ UDPゴシック" panose="020B0400000000000000" pitchFamily="50" charset="-128"/>
              </a:rPr>
              <a:t>歳　女性就業率）</a:t>
            </a:r>
            <a:r>
              <a:rPr lang="ja-JP" altLang="en-US" sz="800" dirty="0">
                <a:latin typeface="BIZ UDPゴシック" panose="020B0400000000000000" pitchFamily="50" charset="-128"/>
                <a:ea typeface="BIZ UDPゴシック" panose="020B0400000000000000" pitchFamily="50" charset="-128"/>
              </a:rPr>
              <a:t>　</a:t>
            </a:r>
            <a:endParaRPr kumimoji="1" lang="ja-JP" altLang="en-US" sz="800"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4296530" y="4245387"/>
            <a:ext cx="445202" cy="0"/>
          </a:xfrm>
          <a:prstGeom prst="line">
            <a:avLst/>
          </a:prstGeom>
          <a:ln w="0">
            <a:solidFill>
              <a:schemeClr val="tx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296526" y="4550198"/>
            <a:ext cx="445202" cy="0"/>
          </a:xfrm>
          <a:prstGeom prst="line">
            <a:avLst/>
          </a:prstGeom>
          <a:ln w="0">
            <a:solidFill>
              <a:schemeClr val="tx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315568" y="4859769"/>
            <a:ext cx="445202" cy="0"/>
          </a:xfrm>
          <a:prstGeom prst="line">
            <a:avLst/>
          </a:prstGeom>
          <a:ln w="0">
            <a:solidFill>
              <a:schemeClr val="tx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320335" y="5155057"/>
            <a:ext cx="445202" cy="0"/>
          </a:xfrm>
          <a:prstGeom prst="line">
            <a:avLst/>
          </a:prstGeom>
          <a:ln w="0">
            <a:solidFill>
              <a:schemeClr val="tx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306042" y="5459861"/>
            <a:ext cx="445202" cy="0"/>
          </a:xfrm>
          <a:prstGeom prst="line">
            <a:avLst/>
          </a:prstGeom>
          <a:ln w="0">
            <a:solidFill>
              <a:schemeClr val="tx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315561" y="5769432"/>
            <a:ext cx="445202" cy="0"/>
          </a:xfrm>
          <a:prstGeom prst="line">
            <a:avLst/>
          </a:prstGeom>
          <a:ln w="0">
            <a:solidFill>
              <a:schemeClr val="tx1">
                <a:alpha val="32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右矢印 6"/>
          <p:cNvSpPr/>
          <p:nvPr/>
        </p:nvSpPr>
        <p:spPr>
          <a:xfrm>
            <a:off x="4461020" y="5185807"/>
            <a:ext cx="283511" cy="711907"/>
          </a:xfrm>
          <a:prstGeom prs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矢印コネクタ 7"/>
          <p:cNvCxnSpPr/>
          <p:nvPr/>
        </p:nvCxnSpPr>
        <p:spPr>
          <a:xfrm>
            <a:off x="7406640" y="1489166"/>
            <a:ext cx="1080055" cy="767337"/>
          </a:xfrm>
          <a:prstGeom prst="straightConnector1">
            <a:avLst/>
          </a:prstGeom>
          <a:ln w="3175">
            <a:solidFill>
              <a:schemeClr val="tx1">
                <a:lumMod val="65000"/>
                <a:lumOff val="35000"/>
              </a:schemeClr>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099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432000" y="908268"/>
            <a:ext cx="8316000" cy="2339757"/>
          </a:xfrm>
          <a:prstGeom prst="rect">
            <a:avLst/>
          </a:prstGeom>
          <a:noFill/>
        </p:spPr>
        <p:txBody>
          <a:bodyPr wrap="square" lIns="36000" tIns="36000" rIns="36000" bIns="3600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年より新型コロナウイルス</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感染症が</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拡大</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、社会情勢は大きく変化するとともに、</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インバウンド</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ほぼ無くなった。</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しかし</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、現在は</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中小企業景況調査</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悪化がみられる</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ものの、</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有効求人</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倍率</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改善傾向</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商業地価</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については、コロナ禍前の地価上昇率は</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2016</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年から東京</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23</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特別区をしのぎ全国</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位の上昇率となったがコロナ後に低下。近年</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は、他都市と少し差があるものの、直近では回復傾向</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の人口転入出</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について、コロナ後に落ち込みがみられるが、依然として転入が転出を上回っており、</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年の転入人口は２０の政令指定都市中、</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番目に多い</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宿泊施設客室稼働率</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は悪化しているが、インバウンドの回復・増加もあり、ホテル建設が進んでいる。</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p:cNvSpPr txBox="1"/>
          <p:nvPr/>
        </p:nvSpPr>
        <p:spPr>
          <a:xfrm>
            <a:off x="360000" y="36000"/>
            <a:ext cx="8640000" cy="828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３</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指標</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でみる大阪の</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変化</a:t>
            </a:r>
            <a:endPar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⑶</a:t>
            </a: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企業／経済（新型コロナウイルス拡大後）</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1" name="直線コネクタ 10"/>
          <p:cNvCxnSpPr/>
          <p:nvPr/>
        </p:nvCxnSpPr>
        <p:spPr>
          <a:xfrm>
            <a:off x="216000" y="850275"/>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3"/>
          <p:cNvSpPr>
            <a:spLocks noGrp="1"/>
          </p:cNvSpPr>
          <p:nvPr>
            <p:ph type="sldNum" sz="quarter" idx="12"/>
          </p:nvPr>
        </p:nvSpPr>
        <p:spPr>
          <a:xfrm>
            <a:off x="7086600" y="65592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228600" y="3893577"/>
            <a:ext cx="8410575" cy="276999"/>
          </a:xfrm>
          <a:prstGeom prst="rect">
            <a:avLst/>
          </a:prstGeom>
          <a:solidFill>
            <a:schemeClr val="accent2">
              <a:lumMod val="40000"/>
              <a:lumOff val="60000"/>
            </a:schemeClr>
          </a:solidFill>
          <a:ln>
            <a:solidFill>
              <a:schemeClr val="accent2"/>
            </a:solidFill>
          </a:ln>
        </p:spPr>
        <p:txBody>
          <a:bodyPr wrap="square" rtlCol="0">
            <a:spAutoFit/>
          </a:bodyPr>
          <a:lstStyle/>
          <a:p>
            <a:pPr lvl="0">
              <a:defRPr/>
            </a:pP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景気動向指数</a:t>
            </a:r>
            <a:r>
              <a:rPr lang="en-US" altLang="ja-JP" sz="1200" b="1" dirty="0" smtClean="0">
                <a:solidFill>
                  <a:prstClr val="black"/>
                </a:solidFill>
                <a:latin typeface="BIZ UDPゴシック" panose="020B0400000000000000" pitchFamily="50" charset="-128"/>
                <a:ea typeface="BIZ UDPゴシック" panose="020B0400000000000000" pitchFamily="50" charset="-128"/>
              </a:rPr>
              <a:t>】</a:t>
            </a:r>
            <a:r>
              <a:rPr lang="ja-JP" altLang="en-US" sz="1100" b="1" dirty="0">
                <a:solidFill>
                  <a:prstClr val="black"/>
                </a:solidFill>
                <a:latin typeface="BIZ UDPゴシック" panose="020B0400000000000000" pitchFamily="50" charset="-128"/>
                <a:ea typeface="BIZ UDPゴシック" panose="020B0400000000000000" pitchFamily="50" charset="-128"/>
              </a:rPr>
              <a:t> （２０２０年以降追加）</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1173595-9358-4680-A074-1AC91BCD0A38}"/>
              </a:ext>
            </a:extLst>
          </p:cNvPr>
          <p:cNvSpPr txBox="1"/>
          <p:nvPr/>
        </p:nvSpPr>
        <p:spPr>
          <a:xfrm>
            <a:off x="346275" y="4159905"/>
            <a:ext cx="724457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大阪では、コロナの影響による落ち込み後、</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年５月（</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69.0</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）から、</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8</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月（</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95.0</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）まで回復。</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では</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年５月</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74.6</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から、</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月</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101.8</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まで回復</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3528000" y="4581874"/>
            <a:ext cx="864000" cy="2160000"/>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992000" y="4581874"/>
            <a:ext cx="864000" cy="2160000"/>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25192" y="3400134"/>
            <a:ext cx="46217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solidFill>
                  <a:prstClr val="black"/>
                </a:solidFill>
                <a:latin typeface="BIZ UDPゴシック" panose="020B0400000000000000" pitchFamily="50" charset="-128"/>
                <a:ea typeface="BIZ UDPゴシック" panose="020B0400000000000000" pitchFamily="50" charset="-128"/>
              </a:rPr>
              <a:t>【2020</a:t>
            </a:r>
            <a:r>
              <a:rPr lang="ja-JP" altLang="en-US" sz="2400" dirty="0" smtClean="0">
                <a:solidFill>
                  <a:prstClr val="black"/>
                </a:solidFill>
                <a:latin typeface="BIZ UDPゴシック" panose="020B0400000000000000" pitchFamily="50" charset="-128"/>
                <a:ea typeface="BIZ UDPゴシック" panose="020B0400000000000000" pitchFamily="50" charset="-128"/>
              </a:rPr>
              <a:t>年以降の主要経済指標</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9" name="直線コネクタ 18"/>
          <p:cNvCxnSpPr/>
          <p:nvPr/>
        </p:nvCxnSpPr>
        <p:spPr>
          <a:xfrm>
            <a:off x="225192" y="3856904"/>
            <a:ext cx="87424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766040" y="6637110"/>
            <a:ext cx="3621081"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出典：内閣府「景気動向指数」をもとに副首都推進局で作成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p:cNvSpPr/>
          <p:nvPr/>
        </p:nvSpPr>
        <p:spPr>
          <a:xfrm>
            <a:off x="286856" y="6625142"/>
            <a:ext cx="3700871"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出典：大阪府「景気動向指数」をもとに副首都推進局で作成</a:t>
            </a:r>
            <a:endParaRPr kumimoji="1" lang="en-US" altLang="zh-TW"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p:cNvPicPr>
            <a:picLocks noChangeAspect="1"/>
          </p:cNvPicPr>
          <p:nvPr/>
        </p:nvPicPr>
        <p:blipFill>
          <a:blip r:embed="rId3"/>
          <a:stretch>
            <a:fillRect/>
          </a:stretch>
        </p:blipFill>
        <p:spPr>
          <a:xfrm>
            <a:off x="108000" y="4464000"/>
            <a:ext cx="4499238" cy="2267909"/>
          </a:xfrm>
          <a:prstGeom prst="rect">
            <a:avLst/>
          </a:prstGeom>
        </p:spPr>
      </p:pic>
      <p:pic>
        <p:nvPicPr>
          <p:cNvPr id="5" name="図 4"/>
          <p:cNvPicPr>
            <a:picLocks noChangeAspect="1"/>
          </p:cNvPicPr>
          <p:nvPr/>
        </p:nvPicPr>
        <p:blipFill>
          <a:blip r:embed="rId4"/>
          <a:stretch>
            <a:fillRect/>
          </a:stretch>
        </p:blipFill>
        <p:spPr>
          <a:xfrm>
            <a:off x="4572000" y="4464000"/>
            <a:ext cx="4499238" cy="2267909"/>
          </a:xfrm>
          <a:prstGeom prst="rect">
            <a:avLst/>
          </a:prstGeom>
        </p:spPr>
      </p:pic>
    </p:spTree>
    <p:extLst>
      <p:ext uri="{BB962C8B-B14F-4D97-AF65-F5344CB8AC3E}">
        <p14:creationId xmlns:p14="http://schemas.microsoft.com/office/powerpoint/2010/main" val="4151642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428000" y="1368000"/>
            <a:ext cx="4627265" cy="2249619"/>
          </a:xfrm>
          <a:prstGeom prst="rect">
            <a:avLst/>
          </a:prstGeom>
        </p:spPr>
      </p:pic>
      <p:sp>
        <p:nvSpPr>
          <p:cNvPr id="31" name="正方形/長方形 30"/>
          <p:cNvSpPr/>
          <p:nvPr/>
        </p:nvSpPr>
        <p:spPr>
          <a:xfrm>
            <a:off x="7876968" y="1358633"/>
            <a:ext cx="540000" cy="2209724"/>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5192" y="35360"/>
            <a:ext cx="46217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solidFill>
                  <a:prstClr val="black"/>
                </a:solidFill>
                <a:latin typeface="BIZ UDPゴシック" panose="020B0400000000000000" pitchFamily="50" charset="-128"/>
                <a:ea typeface="BIZ UDPゴシック" panose="020B0400000000000000" pitchFamily="50" charset="-128"/>
              </a:rPr>
              <a:t>【2020</a:t>
            </a:r>
            <a:r>
              <a:rPr lang="ja-JP" altLang="en-US" sz="2400" dirty="0" smtClean="0">
                <a:solidFill>
                  <a:prstClr val="black"/>
                </a:solidFill>
                <a:latin typeface="BIZ UDPゴシック" panose="020B0400000000000000" pitchFamily="50" charset="-128"/>
                <a:ea typeface="BIZ UDPゴシック" panose="020B0400000000000000" pitchFamily="50" charset="-128"/>
              </a:rPr>
              <a:t>年以降の主要経済指標</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6" name="直線コネクタ 65"/>
          <p:cNvCxnSpPr/>
          <p:nvPr/>
        </p:nvCxnSpPr>
        <p:spPr>
          <a:xfrm>
            <a:off x="225192" y="530230"/>
            <a:ext cx="87424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79495" y="667676"/>
            <a:ext cx="4408176" cy="3178378"/>
            <a:chOff x="-35856" y="3951392"/>
            <a:chExt cx="4495467" cy="2906149"/>
          </a:xfrm>
        </p:grpSpPr>
        <p:pic>
          <p:nvPicPr>
            <p:cNvPr id="82" name="図 81"/>
            <p:cNvPicPr>
              <a:picLocks noChangeAspect="1"/>
            </p:cNvPicPr>
            <p:nvPr/>
          </p:nvPicPr>
          <p:blipFill>
            <a:blip r:embed="rId3"/>
            <a:stretch>
              <a:fillRect/>
            </a:stretch>
          </p:blipFill>
          <p:spPr>
            <a:xfrm>
              <a:off x="23577" y="4610786"/>
              <a:ext cx="4354707" cy="2158171"/>
            </a:xfrm>
            <a:prstGeom prst="rect">
              <a:avLst/>
            </a:prstGeom>
          </p:spPr>
        </p:pic>
        <p:sp>
          <p:nvSpPr>
            <p:cNvPr id="84" name="テキスト ボックス 83"/>
            <p:cNvSpPr txBox="1"/>
            <p:nvPr/>
          </p:nvSpPr>
          <p:spPr>
            <a:xfrm>
              <a:off x="-35856" y="3951392"/>
              <a:ext cx="4414141" cy="253274"/>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zh-TW"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中小企業景況調査</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業況判断（</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DI</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季節調整値）</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b="1" dirty="0" smtClean="0">
                  <a:solidFill>
                    <a:prstClr val="black"/>
                  </a:solidFill>
                  <a:latin typeface="BIZ UDPゴシック" panose="020B0400000000000000" pitchFamily="50" charset="-128"/>
                  <a:ea typeface="BIZ UDPゴシック" panose="020B0400000000000000" pitchFamily="50" charset="-128"/>
                </a:rPr>
                <a:t>（２０２０年以降追加）</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6" name="テキスト ボックス 85"/>
            <p:cNvSpPr txBox="1"/>
            <p:nvPr/>
          </p:nvSpPr>
          <p:spPr>
            <a:xfrm>
              <a:off x="42426" y="4189187"/>
              <a:ext cx="4417185" cy="393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全国と同傾向で推移。コロナ禍により、急速に悪化したが、</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年第</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期を底に回復基調にあるが最新値では▲</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27.7</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と悪化している。</a:t>
              </a:r>
            </a:p>
          </p:txBody>
        </p:sp>
        <p:sp>
          <p:nvSpPr>
            <p:cNvPr id="88" name="テキスト ボックス 87"/>
            <p:cNvSpPr txBox="1"/>
            <p:nvPr/>
          </p:nvSpPr>
          <p:spPr>
            <a:xfrm>
              <a:off x="3666975" y="5317695"/>
              <a:ext cx="659130" cy="2251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27.7</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9" name="テキスト ボックス 88"/>
            <p:cNvSpPr txBox="1"/>
            <p:nvPr/>
          </p:nvSpPr>
          <p:spPr>
            <a:xfrm>
              <a:off x="3666976" y="4988016"/>
              <a:ext cx="641148" cy="2251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19.5</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3577414" y="4722817"/>
              <a:ext cx="600279" cy="2321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前期比</a:t>
              </a:r>
            </a:p>
          </p:txBody>
        </p:sp>
        <p:sp>
          <p:nvSpPr>
            <p:cNvPr id="91" name="正方形/長方形 90"/>
            <p:cNvSpPr/>
            <p:nvPr/>
          </p:nvSpPr>
          <p:spPr>
            <a:xfrm>
              <a:off x="99794" y="6646480"/>
              <a:ext cx="4240949" cy="2110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出典：中小企業基盤整備機構「</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中小企業景況調査</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2" name="テキスト ボックス 91"/>
            <p:cNvSpPr txBox="1"/>
            <p:nvPr/>
          </p:nvSpPr>
          <p:spPr>
            <a:xfrm>
              <a:off x="3475347" y="6377986"/>
              <a:ext cx="651990" cy="2251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grpSp>
      <p:sp>
        <p:nvSpPr>
          <p:cNvPr id="25" name="正方形/長方形 24"/>
          <p:cNvSpPr/>
          <p:nvPr/>
        </p:nvSpPr>
        <p:spPr>
          <a:xfrm>
            <a:off x="3147163" y="1388838"/>
            <a:ext cx="788394" cy="2226384"/>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272E932-21FB-41AA-8D47-84DBC78E0F80}"/>
              </a:ext>
            </a:extLst>
          </p:cNvPr>
          <p:cNvSpPr txBox="1"/>
          <p:nvPr/>
        </p:nvSpPr>
        <p:spPr>
          <a:xfrm>
            <a:off x="4618146" y="687293"/>
            <a:ext cx="4408176" cy="276999"/>
          </a:xfrm>
          <a:prstGeom prst="rect">
            <a:avLst/>
          </a:prstGeom>
          <a:solidFill>
            <a:schemeClr val="accent2">
              <a:lumMod val="40000"/>
              <a:lumOff val="60000"/>
            </a:schemeClr>
          </a:solidFill>
          <a:ln>
            <a:solidFill>
              <a:schemeClr val="accent2"/>
            </a:solidFill>
          </a:ln>
        </p:spPr>
        <p:txBody>
          <a:bodyPr wrap="square" rtlCol="0">
            <a:spAutoFit/>
          </a:bodyPr>
          <a:lstStyle/>
          <a:p>
            <a:pPr lvl="0">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有効求人倍率（季節調整値）</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 （２０２０年以降追加）</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4823133" y="966133"/>
            <a:ext cx="464363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年以降、コロナ禍により急激に落ち込むも、改善傾向。</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E272E932-21FB-41AA-8D47-84DBC78E0F80}"/>
              </a:ext>
            </a:extLst>
          </p:cNvPr>
          <p:cNvSpPr txBox="1"/>
          <p:nvPr/>
        </p:nvSpPr>
        <p:spPr>
          <a:xfrm>
            <a:off x="188047" y="3919104"/>
            <a:ext cx="4340640" cy="276999"/>
          </a:xfrm>
          <a:prstGeom prst="rect">
            <a:avLst/>
          </a:prstGeom>
          <a:solidFill>
            <a:schemeClr val="accent2">
              <a:lumMod val="40000"/>
              <a:lumOff val="60000"/>
            </a:schemeClr>
          </a:solidFill>
          <a:ln>
            <a:solidFill>
              <a:schemeClr val="accent2"/>
            </a:solidFill>
          </a:ln>
        </p:spPr>
        <p:txBody>
          <a:bodyPr wrap="square" rtlCol="0">
            <a:spAutoFit/>
          </a:bodyPr>
          <a:lstStyle/>
          <a:p>
            <a:pPr lvl="0">
              <a:defRPr/>
            </a:pPr>
            <a:r>
              <a:rPr lang="en-US" altLang="ja-JP" sz="1200" b="1" dirty="0" smtClean="0">
                <a:solidFill>
                  <a:prstClr val="black"/>
                </a:solidFill>
                <a:latin typeface="BIZ UDPゴシック" panose="020B0400000000000000" pitchFamily="50" charset="-128"/>
                <a:ea typeface="BIZ UDPゴシック" panose="020B0400000000000000" pitchFamily="50" charset="-128"/>
              </a:rPr>
              <a:t>【</a:t>
            </a:r>
            <a:r>
              <a:rPr lang="ja-JP" altLang="en-US" sz="1200" b="1" dirty="0" smtClean="0">
                <a:solidFill>
                  <a:prstClr val="black"/>
                </a:solidFill>
                <a:latin typeface="BIZ UDPゴシック" panose="020B0400000000000000" pitchFamily="50" charset="-128"/>
                <a:ea typeface="BIZ UDPゴシック" panose="020B0400000000000000" pitchFamily="50" charset="-128"/>
              </a:rPr>
              <a:t>完全失業率</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 （２０２０年以降追加）</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126226" y="4233640"/>
            <a:ext cx="446618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prstClr val="black"/>
                </a:solidFill>
                <a:latin typeface="BIZ UDPゴシック" panose="020B0400000000000000" pitchFamily="50" charset="-128"/>
                <a:ea typeface="BIZ UDPゴシック" panose="020B0400000000000000" pitchFamily="50" charset="-128"/>
              </a:rPr>
              <a:t>コロナ拡大後は、全国的に増加傾向にあるが、全国平均との差は</a:t>
            </a:r>
            <a:r>
              <a:rPr lang="en-US" altLang="ja-JP" sz="1050" dirty="0" smtClean="0">
                <a:solidFill>
                  <a:prstClr val="black"/>
                </a:solidFill>
                <a:latin typeface="BIZ UDPゴシック" panose="020B0400000000000000" pitchFamily="50" charset="-128"/>
                <a:ea typeface="BIZ UDPゴシック" panose="020B0400000000000000" pitchFamily="50" charset="-128"/>
              </a:rPr>
              <a:t>0.7</a:t>
            </a:r>
            <a:r>
              <a:rPr lang="ja-JP" altLang="en-US" sz="1050" dirty="0" smtClean="0">
                <a:solidFill>
                  <a:prstClr val="black"/>
                </a:solidFill>
                <a:latin typeface="BIZ UDPゴシック" panose="020B0400000000000000" pitchFamily="50" charset="-128"/>
                <a:ea typeface="BIZ UDPゴシック" panose="020B0400000000000000" pitchFamily="50" charset="-128"/>
              </a:rPr>
              <a:t>ポイントまで縮小。</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3646222" y="4484794"/>
            <a:ext cx="387820" cy="2353100"/>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ー 3"/>
          <p:cNvSpPr>
            <a:spLocks noGrp="1"/>
          </p:cNvSpPr>
          <p:nvPr>
            <p:ph type="sldNum" sz="quarter" idx="12"/>
          </p:nvPr>
        </p:nvSpPr>
        <p:spPr>
          <a:xfrm>
            <a:off x="7019983" y="6472769"/>
            <a:ext cx="2057400" cy="365125"/>
          </a:xfrm>
        </p:spPr>
        <p:txBody>
          <a:bodyPr/>
          <a:lstStyle/>
          <a:p>
            <a:fld id="{138CA411-231B-42B9-AF63-97A64194AA60}" type="slidenum">
              <a:rPr lang="ja-JP" altLang="en-US" smtClean="0"/>
              <a:pPr/>
              <a:t>37</a:t>
            </a:fld>
            <a:endParaRPr lang="ja-JP" altLang="en-US" dirty="0"/>
          </a:p>
        </p:txBody>
      </p:sp>
      <p:sp>
        <p:nvSpPr>
          <p:cNvPr id="27" name="テキスト ボックス 26"/>
          <p:cNvSpPr txBox="1"/>
          <p:nvPr/>
        </p:nvSpPr>
        <p:spPr>
          <a:xfrm>
            <a:off x="5143500" y="3549200"/>
            <a:ext cx="34290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出典：厚生労働省 「</a:t>
            </a:r>
            <a:r>
              <a:rPr kumimoji="0" lang="zh-TW"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職業安定業務統計</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a:t>
            </a:r>
            <a:r>
              <a:rPr kumimoji="0" lang="ja-JP" altLang="en-US" sz="8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作成</a:t>
            </a:r>
            <a:endParaRPr kumimoji="0" lang="en-US" altLang="zh-TW"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8" name="テキスト ボックス 27"/>
          <p:cNvSpPr txBox="1"/>
          <p:nvPr/>
        </p:nvSpPr>
        <p:spPr>
          <a:xfrm>
            <a:off x="4012496" y="6622171"/>
            <a:ext cx="42836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：総務省統計局「労働力調査」</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4"/>
          <a:stretch>
            <a:fillRect/>
          </a:stretch>
        </p:blipFill>
        <p:spPr>
          <a:xfrm>
            <a:off x="216000" y="4644000"/>
            <a:ext cx="4304149" cy="2200847"/>
          </a:xfrm>
          <a:prstGeom prst="rect">
            <a:avLst/>
          </a:prstGeom>
        </p:spPr>
      </p:pic>
    </p:spTree>
    <p:extLst>
      <p:ext uri="{BB962C8B-B14F-4D97-AF65-F5344CB8AC3E}">
        <p14:creationId xmlns:p14="http://schemas.microsoft.com/office/powerpoint/2010/main" val="842170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294543" y="4615619"/>
            <a:ext cx="2847079" cy="2121592"/>
          </a:xfrm>
          <a:prstGeom prst="rect">
            <a:avLst/>
          </a:prstGeom>
        </p:spPr>
      </p:pic>
      <p:sp>
        <p:nvSpPr>
          <p:cNvPr id="79" name="右矢印 78"/>
          <p:cNvSpPr/>
          <p:nvPr/>
        </p:nvSpPr>
        <p:spPr>
          <a:xfrm rot="360000">
            <a:off x="5288611" y="3199039"/>
            <a:ext cx="3348000" cy="24493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p:nvCxnSpPr>
        <p:spPr>
          <a:xfrm>
            <a:off x="284105" y="5595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8442" y="70192"/>
            <a:ext cx="43011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年以降の</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市場</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動向</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5445241" y="1849299"/>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p:cNvSpPr txBox="1"/>
          <p:nvPr/>
        </p:nvSpPr>
        <p:spPr>
          <a:xfrm>
            <a:off x="8418253" y="2738328"/>
            <a:ext cx="755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転出超過</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棒グラフ</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32" name="直線コネクタ 31"/>
          <p:cNvCxnSpPr>
            <a:stCxn id="30" idx="2"/>
          </p:cNvCxnSpPr>
          <p:nvPr/>
        </p:nvCxnSpPr>
        <p:spPr>
          <a:xfrm flipH="1">
            <a:off x="8418253" y="3107660"/>
            <a:ext cx="377668" cy="29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54845" y="921014"/>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開業率</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（２０２０年以降追加）</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p:cNvSpPr txBox="1"/>
          <p:nvPr/>
        </p:nvSpPr>
        <p:spPr>
          <a:xfrm>
            <a:off x="4812051" y="929620"/>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本社転入出</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（２０２０年以降追加）</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p:cNvSpPr txBox="1"/>
          <p:nvPr/>
        </p:nvSpPr>
        <p:spPr>
          <a:xfrm>
            <a:off x="354845" y="4176901"/>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オフィス空室率</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（２０２０年以降追加）</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テキスト ボックス 55"/>
          <p:cNvSpPr txBox="1"/>
          <p:nvPr/>
        </p:nvSpPr>
        <p:spPr>
          <a:xfrm>
            <a:off x="6056440" y="2474661"/>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5026852" y="3938929"/>
            <a:ext cx="3869970"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出典：帝国データバンク「本社移転企業調査」をもとに副首都推進局で作成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正方形/長方形 45"/>
          <p:cNvSpPr/>
          <p:nvPr/>
        </p:nvSpPr>
        <p:spPr>
          <a:xfrm>
            <a:off x="354845" y="3944820"/>
            <a:ext cx="3955221"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出典：厚生労働省</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「雇用保険事業</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報」</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p:cNvSpPr txBox="1"/>
          <p:nvPr/>
        </p:nvSpPr>
        <p:spPr>
          <a:xfrm>
            <a:off x="152957" y="6631495"/>
            <a:ext cx="395626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出典：三鬼商事「オフィスマーケット情報」　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テキスト ボックス 59"/>
          <p:cNvSpPr txBox="1"/>
          <p:nvPr/>
        </p:nvSpPr>
        <p:spPr>
          <a:xfrm>
            <a:off x="723571" y="5703299"/>
            <a:ext cx="11817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東京ビジネス地区</a:t>
            </a:r>
          </a:p>
        </p:txBody>
      </p:sp>
      <p:sp>
        <p:nvSpPr>
          <p:cNvPr id="61" name="テキスト ボックス 60"/>
          <p:cNvSpPr txBox="1"/>
          <p:nvPr/>
        </p:nvSpPr>
        <p:spPr>
          <a:xfrm>
            <a:off x="230650" y="4495047"/>
            <a:ext cx="11817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大阪ビジネス地区</a:t>
            </a:r>
          </a:p>
        </p:txBody>
      </p:sp>
      <p:sp>
        <p:nvSpPr>
          <p:cNvPr id="3" name="テキスト ボックス 2"/>
          <p:cNvSpPr txBox="1"/>
          <p:nvPr/>
        </p:nvSpPr>
        <p:spPr>
          <a:xfrm>
            <a:off x="3276000" y="5684109"/>
            <a:ext cx="1584000" cy="784830"/>
          </a:xfrm>
          <a:prstGeom prst="rect">
            <a:avLst/>
          </a:prstGeom>
          <a:noFill/>
          <a:ln>
            <a:solidFill>
              <a:schemeClr val="tx1"/>
            </a:solidFill>
            <a:prstDash val="dash"/>
          </a:ln>
        </p:spPr>
        <p:txBody>
          <a:bodyPr wrap="square" lIns="72000" rIns="72000" rtlCol="0" anchor="ctr" anchorCtr="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□大阪ビジネス地区</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梅田、心斎橋・難波、新大阪、淀屋橋・本町、南森町、船場</a:t>
            </a: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□東京ビジネス地区</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区／千代田・中央・港・新宿・渋谷区</a:t>
            </a:r>
          </a:p>
        </p:txBody>
      </p:sp>
      <p:sp>
        <p:nvSpPr>
          <p:cNvPr id="59" name="テキスト ボックス 58"/>
          <p:cNvSpPr txBox="1"/>
          <p:nvPr/>
        </p:nvSpPr>
        <p:spPr>
          <a:xfrm>
            <a:off x="3141622" y="1808913"/>
            <a:ext cx="153118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＜開業数（大阪府内）＞</a:t>
            </a:r>
          </a:p>
        </p:txBody>
      </p:sp>
      <p:cxnSp>
        <p:nvCxnSpPr>
          <p:cNvPr id="8" name="直線コネクタ 7"/>
          <p:cNvCxnSpPr>
            <a:stCxn id="61" idx="2"/>
          </p:cNvCxnSpPr>
          <p:nvPr/>
        </p:nvCxnSpPr>
        <p:spPr>
          <a:xfrm>
            <a:off x="821517" y="4741268"/>
            <a:ext cx="70050" cy="343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1343873" y="5428755"/>
            <a:ext cx="158967" cy="312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18382" y="4673000"/>
            <a:ext cx="4411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53" name="テキスト ボックス 52"/>
          <p:cNvSpPr txBox="1"/>
          <p:nvPr/>
        </p:nvSpPr>
        <p:spPr>
          <a:xfrm>
            <a:off x="4885777" y="1719945"/>
            <a:ext cx="50057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a:t>
            </a:r>
          </a:p>
        </p:txBody>
      </p:sp>
      <p:sp>
        <p:nvSpPr>
          <p:cNvPr id="44" name="テキスト ボックス 43"/>
          <p:cNvSpPr txBox="1"/>
          <p:nvPr/>
        </p:nvSpPr>
        <p:spPr>
          <a:xfrm>
            <a:off x="3160381" y="4683074"/>
            <a:ext cx="1584000" cy="900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東京都と最大</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3.6</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ポイント（</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2015.9</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）あった空室率の差は、</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年にはほぼ同等となり、コロナ禍以降は逆転。</a:t>
            </a:r>
          </a:p>
        </p:txBody>
      </p:sp>
      <p:sp>
        <p:nvSpPr>
          <p:cNvPr id="45" name="テキスト ボックス 44"/>
          <p:cNvSpPr txBox="1"/>
          <p:nvPr/>
        </p:nvSpPr>
        <p:spPr>
          <a:xfrm>
            <a:off x="163037" y="611103"/>
            <a:ext cx="28568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による影響も改善傾向。</a:t>
            </a:r>
          </a:p>
        </p:txBody>
      </p:sp>
      <p:sp>
        <p:nvSpPr>
          <p:cNvPr id="47" name="テキスト ボックス 46"/>
          <p:cNvSpPr txBox="1"/>
          <p:nvPr/>
        </p:nvSpPr>
        <p:spPr>
          <a:xfrm>
            <a:off x="4918493" y="1264732"/>
            <a:ext cx="40093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本社の転入が比較的安定している一方で、転出が減り、転出超過は減少傾向。</a:t>
            </a:r>
          </a:p>
        </p:txBody>
      </p:sp>
      <p:sp>
        <p:nvSpPr>
          <p:cNvPr id="76" name="正方形/長方形 75"/>
          <p:cNvSpPr/>
          <p:nvPr/>
        </p:nvSpPr>
        <p:spPr>
          <a:xfrm>
            <a:off x="572516" y="1197168"/>
            <a:ext cx="416249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大阪府の開業率は全国平均を上回る上昇率を示しており、</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年度において東京都より</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ポイント低いが全国を上回っている。開業数は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倍の増加。</a:t>
            </a:r>
          </a:p>
        </p:txBody>
      </p:sp>
      <p:sp>
        <p:nvSpPr>
          <p:cNvPr id="57" name="テキスト ボックス 56"/>
          <p:cNvSpPr txBox="1"/>
          <p:nvPr/>
        </p:nvSpPr>
        <p:spPr>
          <a:xfrm>
            <a:off x="8349044" y="3640548"/>
            <a:ext cx="6519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73" name="テキスト ボックス 72"/>
          <p:cNvSpPr txBox="1"/>
          <p:nvPr/>
        </p:nvSpPr>
        <p:spPr>
          <a:xfrm>
            <a:off x="2785014" y="6227674"/>
            <a:ext cx="6519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（年月）</a:t>
            </a:r>
          </a:p>
        </p:txBody>
      </p:sp>
      <p:pic>
        <p:nvPicPr>
          <p:cNvPr id="9" name="図 8"/>
          <p:cNvPicPr>
            <a:picLocks noChangeAspect="1"/>
          </p:cNvPicPr>
          <p:nvPr/>
        </p:nvPicPr>
        <p:blipFill>
          <a:blip r:embed="rId3"/>
          <a:stretch>
            <a:fillRect/>
          </a:stretch>
        </p:blipFill>
        <p:spPr>
          <a:xfrm>
            <a:off x="4938002" y="1829642"/>
            <a:ext cx="3755461" cy="2225233"/>
          </a:xfrm>
          <a:prstGeom prst="rect">
            <a:avLst/>
          </a:prstGeom>
        </p:spPr>
      </p:pic>
      <p:sp>
        <p:nvSpPr>
          <p:cNvPr id="67" name="正方形/長方形 66"/>
          <p:cNvSpPr/>
          <p:nvPr/>
        </p:nvSpPr>
        <p:spPr>
          <a:xfrm>
            <a:off x="2407139" y="1858452"/>
            <a:ext cx="322412" cy="2094604"/>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正方形/長方形 67"/>
          <p:cNvSpPr/>
          <p:nvPr/>
        </p:nvSpPr>
        <p:spPr>
          <a:xfrm>
            <a:off x="8106283" y="1818497"/>
            <a:ext cx="449760" cy="2190495"/>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正方形/長方形 70"/>
          <p:cNvSpPr/>
          <p:nvPr/>
        </p:nvSpPr>
        <p:spPr>
          <a:xfrm>
            <a:off x="2457936" y="4671867"/>
            <a:ext cx="482272" cy="1987826"/>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スライド番号プレースホルダー 3"/>
          <p:cNvSpPr>
            <a:spLocks noGrp="1"/>
          </p:cNvSpPr>
          <p:nvPr>
            <p:ph type="sldNum" sz="quarter" idx="12"/>
          </p:nvPr>
        </p:nvSpPr>
        <p:spPr>
          <a:xfrm>
            <a:off x="7045656"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4" name="図 13"/>
          <p:cNvPicPr>
            <a:picLocks noChangeAspect="1"/>
          </p:cNvPicPr>
          <p:nvPr/>
        </p:nvPicPr>
        <p:blipFill>
          <a:blip r:embed="rId4"/>
          <a:stretch>
            <a:fillRect/>
          </a:stretch>
        </p:blipFill>
        <p:spPr>
          <a:xfrm>
            <a:off x="216000" y="1584000"/>
            <a:ext cx="4566300" cy="2511770"/>
          </a:xfrm>
          <a:prstGeom prst="rect">
            <a:avLst/>
          </a:prstGeom>
        </p:spPr>
      </p:pic>
    </p:spTree>
    <p:extLst>
      <p:ext uri="{BB962C8B-B14F-4D97-AF65-F5344CB8AC3E}">
        <p14:creationId xmlns:p14="http://schemas.microsoft.com/office/powerpoint/2010/main" val="1331580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81812" y="1632315"/>
            <a:ext cx="647863" cy="2087634"/>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3" name="図 12"/>
          <p:cNvPicPr>
            <a:picLocks noChangeAspect="1"/>
          </p:cNvPicPr>
          <p:nvPr/>
        </p:nvPicPr>
        <p:blipFill>
          <a:blip r:embed="rId2"/>
          <a:stretch>
            <a:fillRect/>
          </a:stretch>
        </p:blipFill>
        <p:spPr>
          <a:xfrm>
            <a:off x="29524" y="4255931"/>
            <a:ext cx="7827942" cy="2621507"/>
          </a:xfrm>
          <a:prstGeom prst="rect">
            <a:avLst/>
          </a:prstGeom>
        </p:spPr>
      </p:pic>
      <p:cxnSp>
        <p:nvCxnSpPr>
          <p:cNvPr id="5" name="直線コネクタ 4"/>
          <p:cNvCxnSpPr/>
          <p:nvPr/>
        </p:nvCxnSpPr>
        <p:spPr>
          <a:xfrm>
            <a:off x="284105" y="45324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96572" y="35939"/>
            <a:ext cx="57246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年以降の</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商業地価、人口転入出</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282009" y="953180"/>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商業地価</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9" name="テキスト ボックス 8"/>
          <p:cNvSpPr txBox="1"/>
          <p:nvPr/>
        </p:nvSpPr>
        <p:spPr>
          <a:xfrm>
            <a:off x="282009" y="3919161"/>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人口転入出（政令指定都市比較）</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10" name="正方形/長方形 9"/>
          <p:cNvSpPr/>
          <p:nvPr/>
        </p:nvSpPr>
        <p:spPr>
          <a:xfrm>
            <a:off x="2358690" y="6659211"/>
            <a:ext cx="526485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出典：総務省「住民基本台帳人口移動報告書」をもとに副首都推進局で作成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p:cNvSpPr/>
          <p:nvPr/>
        </p:nvSpPr>
        <p:spPr>
          <a:xfrm>
            <a:off x="4782790" y="3703010"/>
            <a:ext cx="3711631"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出典：国土交通省「地価公示」</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p:cNvSpPr txBox="1"/>
          <p:nvPr/>
        </p:nvSpPr>
        <p:spPr>
          <a:xfrm>
            <a:off x="270382" y="1269868"/>
            <a:ext cx="37946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大阪府の商業地価平均は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年の底値から</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で約</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426,700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円上昇</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正方形/長方形 30"/>
          <p:cNvSpPr/>
          <p:nvPr/>
        </p:nvSpPr>
        <p:spPr>
          <a:xfrm>
            <a:off x="3758753" y="1977262"/>
            <a:ext cx="1046260" cy="545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506,3</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４１円</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正方形/長方形 31"/>
          <p:cNvSpPr/>
          <p:nvPr/>
        </p:nvSpPr>
        <p:spPr>
          <a:xfrm>
            <a:off x="3758753" y="3155808"/>
            <a:ext cx="1046260" cy="51551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932,978</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下矢印 33"/>
          <p:cNvSpPr/>
          <p:nvPr/>
        </p:nvSpPr>
        <p:spPr>
          <a:xfrm>
            <a:off x="3759589" y="2657183"/>
            <a:ext cx="247650" cy="301023"/>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p:nvSpPr>
        <p:spPr>
          <a:xfrm>
            <a:off x="3914854" y="2576894"/>
            <a:ext cx="10983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426,</a:t>
            </a: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６３７円</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平均</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180,300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円）</a:t>
            </a:r>
          </a:p>
        </p:txBody>
      </p:sp>
      <p:sp>
        <p:nvSpPr>
          <p:cNvPr id="3" name="テキスト ボックス 2"/>
          <p:cNvSpPr txBox="1"/>
          <p:nvPr/>
        </p:nvSpPr>
        <p:spPr>
          <a:xfrm>
            <a:off x="5084505" y="1701817"/>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26" name="テキスト ボックス 25"/>
          <p:cNvSpPr txBox="1"/>
          <p:nvPr/>
        </p:nvSpPr>
        <p:spPr>
          <a:xfrm>
            <a:off x="282008" y="5425087"/>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p:cNvSpPr txBox="1"/>
          <p:nvPr/>
        </p:nvSpPr>
        <p:spPr>
          <a:xfrm>
            <a:off x="4146252" y="4231475"/>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a:t>
            </a:r>
          </a:p>
        </p:txBody>
      </p:sp>
      <p:sp>
        <p:nvSpPr>
          <p:cNvPr id="22" name="テキスト ボックス 21"/>
          <p:cNvSpPr txBox="1"/>
          <p:nvPr/>
        </p:nvSpPr>
        <p:spPr>
          <a:xfrm>
            <a:off x="1882397" y="4256888"/>
            <a:ext cx="19333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大阪市は、政令指定都市の中で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年の転入人口は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番目に多い。</a:t>
            </a:r>
          </a:p>
        </p:txBody>
      </p:sp>
      <p:sp>
        <p:nvSpPr>
          <p:cNvPr id="24" name="テキスト ボックス 23"/>
          <p:cNvSpPr txBox="1"/>
          <p:nvPr/>
        </p:nvSpPr>
        <p:spPr>
          <a:xfrm>
            <a:off x="7749176" y="4541375"/>
            <a:ext cx="1459436" cy="168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年にかけて、大阪市の転入人口のトレンドも右肩上がりで推移</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コロナ禍で落ち込み</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がみられる</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が、継続して、転入が転出を上回っている。</a:t>
            </a:r>
            <a:endPar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正方形/長方形 24"/>
          <p:cNvSpPr/>
          <p:nvPr/>
        </p:nvSpPr>
        <p:spPr>
          <a:xfrm>
            <a:off x="4806082" y="1285413"/>
            <a:ext cx="456103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コロナ禍前の三大都市の地価上昇率で、大阪市は５年連続１位</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lang="ja-JP" altLang="en-US" sz="1200" dirty="0" smtClean="0">
                <a:solidFill>
                  <a:prstClr val="black"/>
                </a:solidFill>
                <a:latin typeface="BIZ UDPゴシック" panose="020B0400000000000000" pitchFamily="50" charset="-128"/>
                <a:ea typeface="BIZ UDPゴシック" panose="020B0400000000000000" pitchFamily="50" charset="-128"/>
              </a:rPr>
              <a:t>年以降最下位。</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（地価公示）</a:t>
            </a:r>
          </a:p>
        </p:txBody>
      </p:sp>
      <p:sp>
        <p:nvSpPr>
          <p:cNvPr id="28" name="テキスト ボックス 27"/>
          <p:cNvSpPr txBox="1"/>
          <p:nvPr/>
        </p:nvSpPr>
        <p:spPr>
          <a:xfrm>
            <a:off x="70216" y="443781"/>
            <a:ext cx="91711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コロナ禍以前は商業地価は他都市をしのぐ上昇率を示しているが、コロナ後は減少。しかし直近では</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回復</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基調にある。 人口転入出について、コロナ禍で落ち込み</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がみられる</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が、継続して転入が転出を上回っている。</a:t>
            </a:r>
          </a:p>
        </p:txBody>
      </p:sp>
      <p:sp>
        <p:nvSpPr>
          <p:cNvPr id="29" name="テキスト ボックス 28"/>
          <p:cNvSpPr txBox="1"/>
          <p:nvPr/>
        </p:nvSpPr>
        <p:spPr>
          <a:xfrm>
            <a:off x="8577851" y="3365324"/>
            <a:ext cx="5479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sp>
        <p:nvSpPr>
          <p:cNvPr id="33" name="テキスト ボックス 32"/>
          <p:cNvSpPr txBox="1"/>
          <p:nvPr/>
        </p:nvSpPr>
        <p:spPr>
          <a:xfrm>
            <a:off x="7738565" y="6375349"/>
            <a:ext cx="5479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pic>
        <p:nvPicPr>
          <p:cNvPr id="6" name="図 5"/>
          <p:cNvPicPr>
            <a:picLocks noChangeAspect="1"/>
          </p:cNvPicPr>
          <p:nvPr/>
        </p:nvPicPr>
        <p:blipFill>
          <a:blip r:embed="rId3"/>
          <a:stretch>
            <a:fillRect/>
          </a:stretch>
        </p:blipFill>
        <p:spPr>
          <a:xfrm>
            <a:off x="4962403" y="1698493"/>
            <a:ext cx="3946197" cy="2101549"/>
          </a:xfrm>
          <a:prstGeom prst="rect">
            <a:avLst/>
          </a:prstGeom>
        </p:spPr>
      </p:pic>
      <p:sp>
        <p:nvSpPr>
          <p:cNvPr id="37" name="正方形/長方形 36"/>
          <p:cNvSpPr/>
          <p:nvPr/>
        </p:nvSpPr>
        <p:spPr>
          <a:xfrm>
            <a:off x="8099847" y="1698493"/>
            <a:ext cx="838354" cy="2087634"/>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正方形/長方形 37"/>
          <p:cNvSpPr/>
          <p:nvPr/>
        </p:nvSpPr>
        <p:spPr>
          <a:xfrm>
            <a:off x="7285012" y="4350422"/>
            <a:ext cx="546515" cy="2353100"/>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スライド番号プレースホルダー 3"/>
          <p:cNvSpPr>
            <a:spLocks noGrp="1"/>
          </p:cNvSpPr>
          <p:nvPr>
            <p:ph type="sldNum" sz="quarter" idx="12"/>
          </p:nvPr>
        </p:nvSpPr>
        <p:spPr>
          <a:xfrm>
            <a:off x="7086600" y="64830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5" name="テキスト ボックス 44"/>
          <p:cNvSpPr txBox="1"/>
          <p:nvPr/>
        </p:nvSpPr>
        <p:spPr>
          <a:xfrm>
            <a:off x="2988000" y="1731183"/>
            <a:ext cx="720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対</a:t>
            </a:r>
            <a:r>
              <a:rPr kumimoji="1" lang="en-US" altLang="ja-JP"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2012</a:t>
            </a:r>
            <a:r>
              <a:rPr kumimoji="1" lang="ja-JP" altLang="en-US"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年比</a:t>
            </a:r>
            <a:endParaRPr kumimoji="1" lang="en-US" altLang="ja-JP" sz="80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pic>
        <p:nvPicPr>
          <p:cNvPr id="14" name="図 13"/>
          <p:cNvPicPr>
            <a:picLocks noChangeAspect="1"/>
          </p:cNvPicPr>
          <p:nvPr/>
        </p:nvPicPr>
        <p:blipFill>
          <a:blip r:embed="rId4"/>
          <a:stretch>
            <a:fillRect/>
          </a:stretch>
        </p:blipFill>
        <p:spPr>
          <a:xfrm>
            <a:off x="72000" y="1548000"/>
            <a:ext cx="3596952" cy="2511770"/>
          </a:xfrm>
          <a:prstGeom prst="rect">
            <a:avLst/>
          </a:prstGeom>
        </p:spPr>
      </p:pic>
    </p:spTree>
    <p:extLst>
      <p:ext uri="{BB962C8B-B14F-4D97-AF65-F5344CB8AC3E}">
        <p14:creationId xmlns:p14="http://schemas.microsoft.com/office/powerpoint/2010/main" val="325235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16000" y="64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59999" y="108000"/>
            <a:ext cx="5220000" cy="432000"/>
          </a:xfrm>
          <a:prstGeom prst="rect">
            <a:avLst/>
          </a:prstGeom>
          <a:noFill/>
        </p:spPr>
        <p:txBody>
          <a:bodyPr wrap="non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はじめに　　改革評価プロジェクトとは</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17568" y="787098"/>
            <a:ext cx="8755977" cy="6093976"/>
          </a:xfrm>
          <a:prstGeom prst="rect">
            <a:avLst/>
          </a:prstGeom>
        </p:spPr>
        <p:txBody>
          <a:bodyPr wrap="square">
            <a:spAutoFit/>
          </a:bodyPr>
          <a:lstStyle/>
          <a:p>
            <a:pPr marL="285750" indent="-285750">
              <a:buFont typeface="Wingdings" panose="05000000000000000000" pitchFamily="2" charset="2"/>
              <a:buChar char="l"/>
            </a:pPr>
            <a:r>
              <a:rPr lang="en-US" altLang="ja-JP" dirty="0" smtClean="0">
                <a:latin typeface="BIZ UDPゴシック" panose="020B0400000000000000" pitchFamily="50" charset="-128"/>
                <a:ea typeface="BIZ UDPゴシック" panose="020B0400000000000000" pitchFamily="50" charset="-128"/>
              </a:rPr>
              <a:t>2008</a:t>
            </a:r>
            <a:r>
              <a:rPr lang="ja-JP" altLang="ja-JP" dirty="0" smtClean="0">
                <a:latin typeface="BIZ UDPゴシック" panose="020B0400000000000000" pitchFamily="50" charset="-128"/>
                <a:ea typeface="BIZ UDPゴシック" panose="020B0400000000000000" pitchFamily="50" charset="-128"/>
              </a:rPr>
              <a:t>年</a:t>
            </a:r>
            <a:r>
              <a:rPr lang="ja-JP" altLang="en-US" dirty="0" smtClean="0">
                <a:latin typeface="BIZ UDPゴシック" panose="020B0400000000000000" pitchFamily="50" charset="-128"/>
                <a:ea typeface="BIZ UDPゴシック" panose="020B0400000000000000" pitchFamily="50" charset="-128"/>
              </a:rPr>
              <a:t>以降、大阪では、首長の指導のもとで</a:t>
            </a:r>
            <a:r>
              <a:rPr lang="ja-JP" altLang="ja-JP" dirty="0" smtClean="0">
                <a:latin typeface="BIZ UDPゴシック" panose="020B0400000000000000" pitchFamily="50" charset="-128"/>
                <a:ea typeface="BIZ UDPゴシック" panose="020B0400000000000000" pitchFamily="50" charset="-128"/>
              </a:rPr>
              <a:t>一貫</a:t>
            </a:r>
            <a:r>
              <a:rPr lang="ja-JP" altLang="ja-JP" dirty="0">
                <a:latin typeface="BIZ UDPゴシック" panose="020B0400000000000000" pitchFamily="50" charset="-128"/>
                <a:ea typeface="BIZ UDPゴシック" panose="020B0400000000000000" pitchFamily="50" charset="-128"/>
              </a:rPr>
              <a:t>した</a:t>
            </a:r>
            <a:r>
              <a:rPr lang="ja-JP" altLang="ja-JP" dirty="0" smtClean="0">
                <a:latin typeface="BIZ UDPゴシック" panose="020B0400000000000000" pitchFamily="50" charset="-128"/>
                <a:ea typeface="BIZ UDPゴシック" panose="020B0400000000000000" pitchFamily="50" charset="-128"/>
              </a:rPr>
              <a:t>行政改革</a:t>
            </a:r>
            <a:r>
              <a:rPr lang="ja-JP" altLang="ja-JP" dirty="0">
                <a:latin typeface="BIZ UDPゴシック" panose="020B0400000000000000" pitchFamily="50" charset="-128"/>
                <a:ea typeface="BIZ UDPゴシック" panose="020B0400000000000000" pitchFamily="50" charset="-128"/>
              </a:rPr>
              <a:t>と都市戦略の見直し</a:t>
            </a:r>
            <a:r>
              <a:rPr lang="ja-JP" altLang="ja-JP" dirty="0" smtClean="0">
                <a:latin typeface="BIZ UDPゴシック" panose="020B0400000000000000" pitchFamily="50" charset="-128"/>
                <a:ea typeface="BIZ UDPゴシック" panose="020B0400000000000000" pitchFamily="50" charset="-128"/>
              </a:rPr>
              <a:t>が</a:t>
            </a:r>
            <a:r>
              <a:rPr lang="ja-JP" altLang="en-US" dirty="0">
                <a:latin typeface="BIZ UDPゴシック" panose="020B0400000000000000" pitchFamily="50" charset="-128"/>
                <a:ea typeface="BIZ UDPゴシック" panose="020B0400000000000000" pitchFamily="50" charset="-128"/>
              </a:rPr>
              <a:t>進められてきた</a:t>
            </a:r>
            <a:r>
              <a:rPr lang="ja-JP" altLang="ja-JP" dirty="0" smtClean="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大阪の改革は範囲が極めて広く、深度も深く、しかも様々なテーマの改革が同時多発的に進行してきた。</a:t>
            </a:r>
            <a:endParaRPr lang="en-US" altLang="ja-JP"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そこで、府市では</a:t>
            </a:r>
            <a:r>
              <a:rPr lang="en-US" altLang="ja-JP" dirty="0" smtClean="0">
                <a:latin typeface="BIZ UDPゴシック" panose="020B0400000000000000" pitchFamily="50" charset="-128"/>
                <a:ea typeface="BIZ UDPゴシック" panose="020B0400000000000000" pitchFamily="50" charset="-128"/>
              </a:rPr>
              <a:t>2008</a:t>
            </a:r>
            <a:r>
              <a:rPr lang="ja-JP" altLang="en-US" dirty="0" smtClean="0">
                <a:latin typeface="BIZ UDPゴシック" panose="020B0400000000000000" pitchFamily="50" charset="-128"/>
                <a:ea typeface="BIZ UDPゴシック" panose="020B0400000000000000" pitchFamily="50" charset="-128"/>
              </a:rPr>
              <a:t>年以降の各種改革の実態、意義、</a:t>
            </a:r>
            <a:r>
              <a:rPr lang="ja-JP" altLang="ja-JP" dirty="0" smtClean="0">
                <a:latin typeface="BIZ UDPゴシック" panose="020B0400000000000000" pitchFamily="50" charset="-128"/>
                <a:ea typeface="BIZ UDPゴシック" panose="020B0400000000000000" pitchFamily="50" charset="-128"/>
              </a:rPr>
              <a:t>進捗</a:t>
            </a:r>
            <a:r>
              <a:rPr lang="ja-JP" altLang="en-US" dirty="0" smtClean="0">
                <a:latin typeface="BIZ UDPゴシック" panose="020B0400000000000000" pitchFamily="50" charset="-128"/>
                <a:ea typeface="BIZ UDPゴシック" panose="020B0400000000000000" pitchFamily="50" charset="-128"/>
              </a:rPr>
              <a:t>及び成果</a:t>
            </a:r>
            <a:r>
              <a:rPr lang="ja-JP" altLang="en-US" dirty="0">
                <a:latin typeface="BIZ UDPゴシック" panose="020B0400000000000000" pitchFamily="50" charset="-128"/>
                <a:ea typeface="BIZ UDPゴシック" panose="020B0400000000000000" pitchFamily="50" charset="-128"/>
              </a:rPr>
              <a:t>を</a:t>
            </a:r>
            <a:r>
              <a:rPr lang="ja-JP" altLang="ja-JP" dirty="0" smtClean="0">
                <a:latin typeface="BIZ UDPゴシック" panose="020B0400000000000000" pitchFamily="50" charset="-128"/>
                <a:ea typeface="BIZ UDPゴシック" panose="020B0400000000000000" pitchFamily="50" charset="-128"/>
              </a:rPr>
              <a:t>、</a:t>
            </a:r>
            <a:r>
              <a:rPr lang="en-US" altLang="ja-JP" dirty="0" smtClean="0">
                <a:latin typeface="BIZ UDPゴシック" panose="020B0400000000000000" pitchFamily="50" charset="-128"/>
                <a:ea typeface="BIZ UDPゴシック" panose="020B0400000000000000" pitchFamily="50" charset="-128"/>
              </a:rPr>
              <a:t>2014</a:t>
            </a:r>
            <a:r>
              <a:rPr lang="ja-JP" altLang="ja-JP" dirty="0" smtClean="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12</a:t>
            </a:r>
            <a:r>
              <a:rPr lang="ja-JP" altLang="ja-JP" dirty="0">
                <a:latin typeface="BIZ UDPゴシック" panose="020B0400000000000000" pitchFamily="50" charset="-128"/>
                <a:ea typeface="BIZ UDPゴシック" panose="020B0400000000000000" pitchFamily="50" charset="-128"/>
              </a:rPr>
              <a:t>月</a:t>
            </a:r>
            <a:r>
              <a:rPr lang="ja-JP" altLang="ja-JP" dirty="0" smtClean="0">
                <a:latin typeface="BIZ UDPゴシック" panose="020B0400000000000000" pitchFamily="50" charset="-128"/>
                <a:ea typeface="BIZ UDPゴシック" panose="020B0400000000000000" pitchFamily="50" charset="-128"/>
              </a:rPr>
              <a:t>、</a:t>
            </a:r>
            <a:r>
              <a:rPr lang="en-US" altLang="ja-JP" dirty="0" smtClean="0">
                <a:latin typeface="BIZ UDPゴシック" panose="020B0400000000000000" pitchFamily="50" charset="-128"/>
                <a:ea typeface="BIZ UDPゴシック" panose="020B0400000000000000" pitchFamily="50" charset="-128"/>
              </a:rPr>
              <a:t>2018</a:t>
            </a:r>
            <a:r>
              <a:rPr lang="ja-JP" altLang="ja-JP" dirty="0" smtClean="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12</a:t>
            </a:r>
            <a:r>
              <a:rPr lang="ja-JP" altLang="ja-JP" dirty="0" smtClean="0">
                <a:latin typeface="BIZ UDPゴシック" panose="020B0400000000000000" pitchFamily="50" charset="-128"/>
                <a:ea typeface="BIZ UDPゴシック" panose="020B0400000000000000" pitchFamily="50" charset="-128"/>
              </a:rPr>
              <a:t>月</a:t>
            </a:r>
            <a:r>
              <a:rPr lang="ja-JP" altLang="en-US" dirty="0" smtClean="0">
                <a:latin typeface="BIZ UDPゴシック" panose="020B0400000000000000" pitchFamily="50" charset="-128"/>
                <a:ea typeface="BIZ UDPゴシック" panose="020B0400000000000000" pitchFamily="50" charset="-128"/>
              </a:rPr>
              <a:t>の２回にわたって</a:t>
            </a:r>
            <a:r>
              <a:rPr lang="ja-JP" altLang="ja-JP" dirty="0" smtClean="0">
                <a:latin typeface="BIZ UDPゴシック" panose="020B0400000000000000" pitchFamily="50" charset="-128"/>
                <a:ea typeface="BIZ UDPゴシック" panose="020B0400000000000000" pitchFamily="50" charset="-128"/>
              </a:rPr>
              <a:t>評価</a:t>
            </a:r>
            <a:r>
              <a:rPr lang="ja-JP" altLang="ja-JP" dirty="0">
                <a:latin typeface="BIZ UDPゴシック" panose="020B0400000000000000" pitchFamily="50" charset="-128"/>
                <a:ea typeface="BIZ UDPゴシック" panose="020B0400000000000000" pitchFamily="50" charset="-128"/>
              </a:rPr>
              <a:t>し、公表してきた</a:t>
            </a:r>
            <a:r>
              <a:rPr lang="ja-JP" altLang="ja-JP" dirty="0" smtClean="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過去の改革評価資料：大阪府</a:t>
            </a:r>
            <a:r>
              <a:rPr lang="en-US" altLang="ja-JP" sz="1400" dirty="0" smtClean="0">
                <a:latin typeface="BIZ UDPゴシック" panose="020B0400000000000000" pitchFamily="50" charset="-128"/>
                <a:ea typeface="BIZ UDPゴシック" panose="020B0400000000000000" pitchFamily="50" charset="-128"/>
              </a:rPr>
              <a:t>HP】</a:t>
            </a:r>
            <a:endParaRPr lang="en-US" altLang="ja-JP" sz="1400" dirty="0">
              <a:latin typeface="BIZ UDPゴシック" panose="020B0400000000000000" pitchFamily="50" charset="-128"/>
              <a:ea typeface="BIZ UDPゴシック" panose="020B0400000000000000" pitchFamily="50" charset="-128"/>
            </a:endParaRPr>
          </a:p>
          <a:p>
            <a:pPr marL="442913"/>
            <a:r>
              <a:rPr lang="en-US" altLang="ja-JP" sz="1400" dirty="0">
                <a:latin typeface="BIZ UDPゴシック" panose="020B0400000000000000" pitchFamily="50" charset="-128"/>
                <a:ea typeface="BIZ UDPゴシック" panose="020B0400000000000000" pitchFamily="50" charset="-128"/>
                <a:hlinkClick r:id="rId3"/>
              </a:rPr>
              <a:t>https://</a:t>
            </a:r>
            <a:r>
              <a:rPr lang="en-US" altLang="ja-JP" sz="1400" dirty="0" smtClean="0">
                <a:latin typeface="BIZ UDPゴシック" panose="020B0400000000000000" pitchFamily="50" charset="-128"/>
                <a:ea typeface="BIZ UDPゴシック" panose="020B0400000000000000" pitchFamily="50" charset="-128"/>
                <a:hlinkClick r:id="rId3"/>
              </a:rPr>
              <a:t>www.pref.osaka.lg.jp/kikaku/fushisyuyo/index.html</a:t>
            </a:r>
            <a:endParaRPr lang="en-US" altLang="ja-JP" sz="1400" dirty="0" smtClean="0">
              <a:latin typeface="BIZ UDPゴシック" panose="020B0400000000000000" pitchFamily="50" charset="-128"/>
              <a:ea typeface="BIZ UDPゴシック" panose="020B0400000000000000" pitchFamily="50" charset="-128"/>
            </a:endParaRPr>
          </a:p>
          <a:p>
            <a:pPr marL="273050"/>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大阪市</a:t>
            </a:r>
            <a:r>
              <a:rPr lang="en-US" altLang="ja-JP" sz="1400" dirty="0" smtClean="0">
                <a:latin typeface="BIZ UDPゴシック" panose="020B0400000000000000" pitchFamily="50" charset="-128"/>
                <a:ea typeface="BIZ UDPゴシック" panose="020B0400000000000000" pitchFamily="50" charset="-128"/>
              </a:rPr>
              <a:t>HP】</a:t>
            </a:r>
            <a:endParaRPr lang="en-US" altLang="ja-JP" sz="1400" dirty="0">
              <a:latin typeface="BIZ UDPゴシック" panose="020B0400000000000000" pitchFamily="50" charset="-128"/>
              <a:ea typeface="BIZ UDPゴシック" panose="020B0400000000000000" pitchFamily="50" charset="-128"/>
            </a:endParaRPr>
          </a:p>
          <a:p>
            <a:pPr marL="442913"/>
            <a:r>
              <a:rPr lang="en-US" altLang="ja-JP" sz="1400" dirty="0">
                <a:latin typeface="BIZ UDPゴシック" panose="020B0400000000000000" pitchFamily="50" charset="-128"/>
                <a:ea typeface="BIZ UDPゴシック" panose="020B0400000000000000" pitchFamily="50" charset="-128"/>
                <a:hlinkClick r:id="rId4"/>
              </a:rPr>
              <a:t>https://www.city.osaka.lg.jp/shisei/category/3054-1-1-4-0-0-0-0-0-0.html</a:t>
            </a:r>
            <a:endParaRPr lang="en-US" altLang="ja-JP" sz="1400" dirty="0">
              <a:latin typeface="BIZ UDPゴシック" panose="020B0400000000000000" pitchFamily="50" charset="-128"/>
              <a:ea typeface="BIZ UDPゴシック" panose="020B0400000000000000" pitchFamily="50" charset="-128"/>
            </a:endParaRPr>
          </a:p>
          <a:p>
            <a:endParaRPr lang="ja-JP"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ja-JP" dirty="0" smtClean="0">
                <a:latin typeface="BIZ UDPゴシック" panose="020B0400000000000000" pitchFamily="50" charset="-128"/>
                <a:ea typeface="BIZ UDPゴシック" panose="020B0400000000000000" pitchFamily="50" charset="-128"/>
              </a:rPr>
              <a:t>今回</a:t>
            </a:r>
            <a:r>
              <a:rPr lang="ja-JP" altLang="ja-JP" dirty="0">
                <a:latin typeface="BIZ UDPゴシック" panose="020B0400000000000000" pitchFamily="50" charset="-128"/>
                <a:ea typeface="BIZ UDPゴシック" panose="020B0400000000000000" pitchFamily="50" charset="-128"/>
              </a:rPr>
              <a:t>は、前回以降</a:t>
            </a:r>
            <a:r>
              <a:rPr lang="ja-JP" altLang="ja-JP" dirty="0" smtClean="0">
                <a:latin typeface="BIZ UDPゴシック" panose="020B0400000000000000" pitchFamily="50" charset="-128"/>
                <a:ea typeface="BIZ UDPゴシック" panose="020B0400000000000000" pitchFamily="50" charset="-128"/>
              </a:rPr>
              <a:t>の</a:t>
            </a:r>
            <a:r>
              <a:rPr lang="ja-JP" altLang="en-US" dirty="0" smtClean="0">
                <a:latin typeface="BIZ UDPゴシック" panose="020B0400000000000000" pitchFamily="50" charset="-128"/>
                <a:ea typeface="BIZ UDPゴシック" panose="020B0400000000000000" pitchFamily="50" charset="-128"/>
              </a:rPr>
              <a:t>４</a:t>
            </a:r>
            <a:r>
              <a:rPr lang="ja-JP" altLang="ja-JP" dirty="0" smtClean="0">
                <a:latin typeface="BIZ UDPゴシック" panose="020B0400000000000000" pitchFamily="50" charset="-128"/>
                <a:ea typeface="BIZ UDPゴシック" panose="020B0400000000000000" pitchFamily="50" charset="-128"/>
              </a:rPr>
              <a:t>年間の</a:t>
            </a:r>
            <a:r>
              <a:rPr lang="ja-JP" altLang="en-US" dirty="0" smtClean="0">
                <a:latin typeface="BIZ UDPゴシック" panose="020B0400000000000000" pitchFamily="50" charset="-128"/>
                <a:ea typeface="BIZ UDPゴシック" panose="020B0400000000000000" pitchFamily="50" charset="-128"/>
              </a:rPr>
              <a:t>改革の</a:t>
            </a:r>
            <a:r>
              <a:rPr lang="ja-JP" altLang="ja-JP" dirty="0" smtClean="0">
                <a:latin typeface="BIZ UDPゴシック" panose="020B0400000000000000" pitchFamily="50" charset="-128"/>
                <a:ea typeface="BIZ UDPゴシック" panose="020B0400000000000000" pitchFamily="50" charset="-128"/>
              </a:rPr>
              <a:t>成果</a:t>
            </a:r>
            <a:r>
              <a:rPr lang="ja-JP" altLang="en-US" dirty="0" smtClean="0">
                <a:latin typeface="BIZ UDPゴシック" panose="020B0400000000000000" pitchFamily="50" charset="-128"/>
                <a:ea typeface="BIZ UDPゴシック" panose="020B0400000000000000" pitchFamily="50" charset="-128"/>
              </a:rPr>
              <a:t>のみならず、</a:t>
            </a:r>
            <a:r>
              <a:rPr lang="en-US" altLang="ja-JP" dirty="0" smtClean="0">
                <a:latin typeface="BIZ UDPゴシック" panose="020B0400000000000000" pitchFamily="50" charset="-128"/>
                <a:ea typeface="BIZ UDPゴシック" panose="020B0400000000000000" pitchFamily="50" charset="-128"/>
              </a:rPr>
              <a:t>2008</a:t>
            </a:r>
            <a:r>
              <a:rPr lang="ja-JP" altLang="ja-JP" dirty="0" smtClean="0">
                <a:latin typeface="BIZ UDPゴシック" panose="020B0400000000000000" pitchFamily="50" charset="-128"/>
                <a:ea typeface="BIZ UDPゴシック" panose="020B0400000000000000" pitchFamily="50" charset="-128"/>
              </a:rPr>
              <a:t>年</a:t>
            </a:r>
            <a:r>
              <a:rPr lang="ja-JP" altLang="ja-JP" dirty="0">
                <a:latin typeface="BIZ UDPゴシック" panose="020B0400000000000000" pitchFamily="50" charset="-128"/>
                <a:ea typeface="BIZ UDPゴシック" panose="020B0400000000000000" pitchFamily="50" charset="-128"/>
              </a:rPr>
              <a:t>以降</a:t>
            </a:r>
            <a:r>
              <a:rPr lang="ja-JP" altLang="ja-JP" dirty="0" smtClean="0">
                <a:latin typeface="BIZ UDPゴシック" panose="020B0400000000000000" pitchFamily="50" charset="-128"/>
                <a:ea typeface="BIZ UDPゴシック" panose="020B0400000000000000" pitchFamily="50" charset="-128"/>
              </a:rPr>
              <a:t>の</a:t>
            </a:r>
            <a:r>
              <a:rPr lang="en-US" altLang="ja-JP" dirty="0" smtClean="0">
                <a:latin typeface="BIZ UDPゴシック" panose="020B0400000000000000" pitchFamily="50" charset="-128"/>
                <a:ea typeface="BIZ UDPゴシック" panose="020B0400000000000000" pitchFamily="50" charset="-128"/>
              </a:rPr>
              <a:t>15</a:t>
            </a:r>
            <a:r>
              <a:rPr lang="ja-JP" altLang="ja-JP" dirty="0" smtClean="0">
                <a:latin typeface="BIZ UDPゴシック" panose="020B0400000000000000" pitchFamily="50" charset="-128"/>
                <a:ea typeface="BIZ UDPゴシック" panose="020B0400000000000000" pitchFamily="50" charset="-128"/>
              </a:rPr>
              <a:t>年間の</a:t>
            </a:r>
            <a:r>
              <a:rPr lang="ja-JP" altLang="en-US" dirty="0" smtClean="0">
                <a:latin typeface="BIZ UDPゴシック" panose="020B0400000000000000" pitchFamily="50" charset="-128"/>
                <a:ea typeface="BIZ UDPゴシック" panose="020B0400000000000000" pitchFamily="50" charset="-128"/>
              </a:rPr>
              <a:t>一連の改革の</a:t>
            </a:r>
            <a:r>
              <a:rPr lang="ja-JP" altLang="ja-JP" dirty="0" smtClean="0">
                <a:latin typeface="BIZ UDPゴシック" panose="020B0400000000000000" pitchFamily="50" charset="-128"/>
                <a:ea typeface="BIZ UDPゴシック" panose="020B0400000000000000" pitchFamily="50" charset="-128"/>
              </a:rPr>
              <a:t>成果を</a:t>
            </a:r>
            <a:r>
              <a:rPr lang="ja-JP" altLang="en-US" dirty="0" smtClean="0">
                <a:latin typeface="BIZ UDPゴシック" panose="020B0400000000000000" pitchFamily="50" charset="-128"/>
                <a:ea typeface="BIZ UDPゴシック" panose="020B0400000000000000" pitchFamily="50" charset="-128"/>
              </a:rPr>
              <a:t>まとめて</a:t>
            </a:r>
            <a:r>
              <a:rPr lang="ja-JP" altLang="ja-JP" dirty="0" smtClean="0">
                <a:latin typeface="BIZ UDPゴシック" panose="020B0400000000000000" pitchFamily="50" charset="-128"/>
                <a:ea typeface="BIZ UDPゴシック" panose="020B0400000000000000" pitchFamily="50" charset="-128"/>
              </a:rPr>
              <a:t>確認</a:t>
            </a:r>
            <a:r>
              <a:rPr lang="ja-JP" altLang="ja-JP" dirty="0">
                <a:latin typeface="BIZ UDPゴシック" panose="020B0400000000000000" pitchFamily="50" charset="-128"/>
                <a:ea typeface="BIZ UDPゴシック" panose="020B0400000000000000" pitchFamily="50" charset="-128"/>
              </a:rPr>
              <a:t>することとした</a:t>
            </a:r>
            <a:r>
              <a:rPr lang="ja-JP" altLang="ja-JP" dirty="0" smtClean="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a:spcBef>
                <a:spcPts val="300"/>
              </a:spcBef>
            </a:pPr>
            <a:endParaRPr lang="en-US" altLang="ja-JP" dirty="0">
              <a:latin typeface="BIZ UDPゴシック" panose="020B0400000000000000" pitchFamily="50" charset="-128"/>
              <a:ea typeface="BIZ UDPゴシック" panose="020B0400000000000000" pitchFamily="50" charset="-128"/>
            </a:endParaRPr>
          </a:p>
          <a:p>
            <a:pPr marL="285750" indent="-285750">
              <a:spcBef>
                <a:spcPts val="300"/>
              </a:spcBef>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評価の対象は、これ</a:t>
            </a:r>
            <a:r>
              <a:rPr lang="ja-JP" altLang="en-US" dirty="0">
                <a:latin typeface="BIZ UDPゴシック" panose="020B0400000000000000" pitchFamily="50" charset="-128"/>
                <a:ea typeface="BIZ UDPゴシック" panose="020B0400000000000000" pitchFamily="50" charset="-128"/>
              </a:rPr>
              <a:t>までと</a:t>
            </a:r>
            <a:r>
              <a:rPr lang="ja-JP" altLang="en-US" dirty="0" smtClean="0">
                <a:latin typeface="BIZ UDPゴシック" panose="020B0400000000000000" pitchFamily="50" charset="-128"/>
                <a:ea typeface="BIZ UDPゴシック" panose="020B0400000000000000" pitchFamily="50" charset="-128"/>
              </a:rPr>
              <a:t>同様に庁内</a:t>
            </a:r>
            <a:r>
              <a:rPr lang="ja-JP" altLang="en-US" dirty="0">
                <a:latin typeface="BIZ UDPゴシック" panose="020B0400000000000000" pitchFamily="50" charset="-128"/>
                <a:ea typeface="BIZ UDPゴシック" panose="020B0400000000000000" pitchFamily="50" charset="-128"/>
              </a:rPr>
              <a:t>のいわゆる「行政改革」のみならず、広く大阪全体の改革に</a:t>
            </a:r>
            <a:r>
              <a:rPr lang="ja-JP" altLang="en-US" dirty="0" smtClean="0">
                <a:latin typeface="BIZ UDPゴシック" panose="020B0400000000000000" pitchFamily="50" charset="-128"/>
                <a:ea typeface="BIZ UDPゴシック" panose="020B0400000000000000" pitchFamily="50" charset="-128"/>
              </a:rPr>
              <a:t>着目</a:t>
            </a:r>
            <a:r>
              <a:rPr lang="ja-JP" altLang="en-US" dirty="0">
                <a:latin typeface="BIZ UDPゴシック" panose="020B0400000000000000" pitchFamily="50" charset="-128"/>
                <a:ea typeface="BIZ UDPゴシック" panose="020B0400000000000000" pitchFamily="50" charset="-128"/>
              </a:rPr>
              <a:t>し、「成長戦略」「インフラ戦略」「社会政策のイノベーション」等も改革として</a:t>
            </a:r>
            <a:r>
              <a:rPr lang="ja-JP" altLang="en-US" dirty="0" smtClean="0">
                <a:latin typeface="BIZ UDPゴシック" panose="020B0400000000000000" pitchFamily="50" charset="-128"/>
                <a:ea typeface="BIZ UDPゴシック" panose="020B0400000000000000" pitchFamily="50" charset="-128"/>
              </a:rPr>
              <a:t>とり上げた。</a:t>
            </a:r>
            <a:endParaRPr lang="en-US" altLang="ja-JP" dirty="0">
              <a:latin typeface="BIZ UDPゴシック" panose="020B0400000000000000" pitchFamily="50" charset="-128"/>
              <a:ea typeface="BIZ UDPゴシック" panose="020B0400000000000000" pitchFamily="50" charset="-128"/>
            </a:endParaRPr>
          </a:p>
          <a:p>
            <a:pPr>
              <a:spcBef>
                <a:spcPts val="300"/>
              </a:spcBef>
            </a:pPr>
            <a:endParaRPr lang="en-US" altLang="ja-JP" dirty="0">
              <a:latin typeface="BIZ UDPゴシック" panose="020B0400000000000000" pitchFamily="50" charset="-128"/>
              <a:ea typeface="BIZ UDPゴシック" panose="020B0400000000000000" pitchFamily="50" charset="-128"/>
            </a:endParaRPr>
          </a:p>
          <a:p>
            <a:pPr marL="285750" indent="-285750">
              <a:spcBef>
                <a:spcPts val="300"/>
              </a:spcBef>
              <a:buFont typeface="Wingdings" panose="05000000000000000000" pitchFamily="2" charset="2"/>
              <a:buChar char="l"/>
            </a:pPr>
            <a:r>
              <a:rPr lang="ja-JP" altLang="en-US" dirty="0" smtClean="0">
                <a:latin typeface="BIZ UDPゴシック" panose="020B0400000000000000" pitchFamily="50" charset="-128"/>
                <a:ea typeface="BIZ UDPゴシック" panose="020B0400000000000000" pitchFamily="50" charset="-128"/>
              </a:rPr>
              <a:t>また前回</a:t>
            </a:r>
            <a:r>
              <a:rPr lang="ja-JP" altLang="en-US" dirty="0">
                <a:latin typeface="BIZ UDPゴシック" panose="020B0400000000000000" pitchFamily="50" charset="-128"/>
                <a:ea typeface="BIZ UDPゴシック" panose="020B0400000000000000" pitchFamily="50" charset="-128"/>
              </a:rPr>
              <a:t>同様、</a:t>
            </a:r>
            <a:r>
              <a:rPr lang="en-US" altLang="ja-JP" dirty="0">
                <a:latin typeface="BIZ UDPゴシック" panose="020B0400000000000000" pitchFamily="50" charset="-128"/>
                <a:ea typeface="BIZ UDPゴシック" panose="020B0400000000000000" pitchFamily="50" charset="-128"/>
              </a:rPr>
              <a:t>WHAT</a:t>
            </a:r>
            <a:r>
              <a:rPr lang="ja-JP" altLang="en-US" dirty="0">
                <a:latin typeface="BIZ UDPゴシック" panose="020B0400000000000000" pitchFamily="50" charset="-128"/>
                <a:ea typeface="BIZ UDPゴシック" panose="020B0400000000000000" pitchFamily="50" charset="-128"/>
              </a:rPr>
              <a:t>（改革の対象）に加え、</a:t>
            </a:r>
            <a:r>
              <a:rPr lang="en-US" altLang="ja-JP" dirty="0">
                <a:latin typeface="BIZ UDPゴシック" panose="020B0400000000000000" pitchFamily="50" charset="-128"/>
                <a:ea typeface="BIZ UDPゴシック" panose="020B0400000000000000" pitchFamily="50" charset="-128"/>
              </a:rPr>
              <a:t>HOW</a:t>
            </a:r>
            <a:r>
              <a:rPr lang="ja-JP" altLang="en-US" dirty="0">
                <a:latin typeface="BIZ UDPゴシック" panose="020B0400000000000000" pitchFamily="50" charset="-128"/>
                <a:ea typeface="BIZ UDPゴシック" panose="020B0400000000000000" pitchFamily="50" charset="-128"/>
              </a:rPr>
              <a:t>（改革の手法</a:t>
            </a:r>
            <a:r>
              <a:rPr lang="ja-JP" altLang="en-US" dirty="0" smtClean="0">
                <a:latin typeface="BIZ UDPゴシック" panose="020B0400000000000000" pitchFamily="50" charset="-128"/>
                <a:ea typeface="BIZ UDPゴシック" panose="020B0400000000000000" pitchFamily="50" charset="-128"/>
              </a:rPr>
              <a:t>）の進化にも着目して点検</a:t>
            </a:r>
            <a:r>
              <a:rPr lang="ja-JP" altLang="en-US" dirty="0">
                <a:latin typeface="BIZ UDPゴシック" panose="020B0400000000000000" pitchFamily="50" charset="-128"/>
                <a:ea typeface="BIZ UDPゴシック" panose="020B0400000000000000" pitchFamily="50" charset="-128"/>
              </a:rPr>
              <a:t>した</a:t>
            </a:r>
            <a:r>
              <a:rPr lang="ja-JP" altLang="en-US" dirty="0" smtClean="0">
                <a:latin typeface="BIZ UDPゴシック" panose="020B0400000000000000" pitchFamily="50" charset="-128"/>
                <a:ea typeface="BIZ UDPゴシック" panose="020B0400000000000000" pitchFamily="50" charset="-128"/>
              </a:rPr>
              <a:t>。</a:t>
            </a:r>
            <a:endParaRPr lang="ja-JP" altLang="ja-JP" dirty="0">
              <a:latin typeface="BIZ UDPゴシック" panose="020B0400000000000000" pitchFamily="50" charset="-128"/>
              <a:ea typeface="BIZ UDPゴシック" panose="020B0400000000000000" pitchFamily="50" charset="-128"/>
            </a:endParaRPr>
          </a:p>
        </p:txBody>
      </p:sp>
      <p:sp>
        <p:nvSpPr>
          <p:cNvPr id="6"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4</a:t>
            </a:fld>
            <a:endParaRPr lang="ja-JP" altLang="en-US" dirty="0"/>
          </a:p>
        </p:txBody>
      </p:sp>
    </p:spTree>
    <p:extLst>
      <p:ext uri="{BB962C8B-B14F-4D97-AF65-F5344CB8AC3E}">
        <p14:creationId xmlns:p14="http://schemas.microsoft.com/office/powerpoint/2010/main" val="2373601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1060085"/>
            <a:ext cx="3498127" cy="2484007"/>
          </a:xfrm>
          <a:prstGeom prst="rect">
            <a:avLst/>
          </a:prstGeom>
        </p:spPr>
      </p:pic>
      <p:sp>
        <p:nvSpPr>
          <p:cNvPr id="53" name="正方形/長方形 52"/>
          <p:cNvSpPr/>
          <p:nvPr/>
        </p:nvSpPr>
        <p:spPr>
          <a:xfrm>
            <a:off x="2737335" y="1093288"/>
            <a:ext cx="658958" cy="2353100"/>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3"/>
          <a:stretch>
            <a:fillRect/>
          </a:stretch>
        </p:blipFill>
        <p:spPr>
          <a:xfrm>
            <a:off x="82240" y="4150178"/>
            <a:ext cx="4389500" cy="1936462"/>
          </a:xfrm>
          <a:prstGeom prst="rect">
            <a:avLst/>
          </a:prstGeom>
        </p:spPr>
      </p:pic>
      <p:sp>
        <p:nvSpPr>
          <p:cNvPr id="6" name="テキスト ボックス 5"/>
          <p:cNvSpPr txBox="1"/>
          <p:nvPr/>
        </p:nvSpPr>
        <p:spPr>
          <a:xfrm>
            <a:off x="169966" y="58862"/>
            <a:ext cx="51090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年以降の</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インバウンド</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関連</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82239" y="3669429"/>
            <a:ext cx="8856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ホテル・旅館の施設数と客室数推移</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3" name="正方形/長方形 32"/>
          <p:cNvSpPr/>
          <p:nvPr/>
        </p:nvSpPr>
        <p:spPr>
          <a:xfrm>
            <a:off x="202444" y="5970215"/>
            <a:ext cx="4149091"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出典：厚生労働省「衛生行政報告例」をもとに副首都推進局で作成</a:t>
            </a:r>
          </a:p>
        </p:txBody>
      </p:sp>
      <p:cxnSp>
        <p:nvCxnSpPr>
          <p:cNvPr id="35" name="直線コネクタ 34"/>
          <p:cNvCxnSpPr/>
          <p:nvPr/>
        </p:nvCxnSpPr>
        <p:spPr>
          <a:xfrm>
            <a:off x="169966" y="58687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1406538336"/>
              </p:ext>
            </p:extLst>
          </p:nvPr>
        </p:nvGraphicFramePr>
        <p:xfrm>
          <a:off x="4452145" y="4326420"/>
          <a:ext cx="4619878" cy="1760220"/>
        </p:xfrm>
        <a:graphic>
          <a:graphicData uri="http://schemas.openxmlformats.org/drawingml/2006/table">
            <a:tbl>
              <a:tblPr firstRow="1" bandRow="1">
                <a:tableStyleId>{5940675A-B579-460E-94D1-54222C63F5DA}</a:tableStyleId>
              </a:tblPr>
              <a:tblGrid>
                <a:gridCol w="606917">
                  <a:extLst>
                    <a:ext uri="{9D8B030D-6E8A-4147-A177-3AD203B41FA5}">
                      <a16:colId xmlns:a16="http://schemas.microsoft.com/office/drawing/2014/main" val="20000"/>
                    </a:ext>
                  </a:extLst>
                </a:gridCol>
                <a:gridCol w="707786">
                  <a:extLst>
                    <a:ext uri="{9D8B030D-6E8A-4147-A177-3AD203B41FA5}">
                      <a16:colId xmlns:a16="http://schemas.microsoft.com/office/drawing/2014/main" val="20001"/>
                    </a:ext>
                  </a:extLst>
                </a:gridCol>
                <a:gridCol w="2028825">
                  <a:extLst>
                    <a:ext uri="{9D8B030D-6E8A-4147-A177-3AD203B41FA5}">
                      <a16:colId xmlns:a16="http://schemas.microsoft.com/office/drawing/2014/main" val="20002"/>
                    </a:ext>
                  </a:extLst>
                </a:gridCol>
                <a:gridCol w="669433">
                  <a:extLst>
                    <a:ext uri="{9D8B030D-6E8A-4147-A177-3AD203B41FA5}">
                      <a16:colId xmlns:a16="http://schemas.microsoft.com/office/drawing/2014/main" val="20003"/>
                    </a:ext>
                  </a:extLst>
                </a:gridCol>
                <a:gridCol w="606917">
                  <a:extLst>
                    <a:ext uri="{9D8B030D-6E8A-4147-A177-3AD203B41FA5}">
                      <a16:colId xmlns:a16="http://schemas.microsoft.com/office/drawing/2014/main" val="20004"/>
                    </a:ext>
                  </a:extLst>
                </a:gridCol>
              </a:tblGrid>
              <a:tr h="174827">
                <a:tc>
                  <a:txBody>
                    <a:bodyPr/>
                    <a:lstStyle/>
                    <a:p>
                      <a:pPr algn="ctr">
                        <a:lnSpc>
                          <a:spcPts val="900"/>
                        </a:lnSpc>
                      </a:pPr>
                      <a:endParaRPr kumimoji="1" lang="ja-JP" altLang="en-US" sz="900" b="1" dirty="0">
                        <a:latin typeface="BIZ UDPゴシック" panose="020B0400000000000000" pitchFamily="50" charset="-128"/>
                        <a:ea typeface="BIZ UDPゴシック" panose="020B0400000000000000" pitchFamily="50" charset="-128"/>
                      </a:endParaRPr>
                    </a:p>
                  </a:txBody>
                  <a:tcPr>
                    <a:solidFill>
                      <a:schemeClr val="accent1">
                        <a:lumMod val="20000"/>
                        <a:lumOff val="80000"/>
                      </a:schemeClr>
                    </a:solidFill>
                  </a:tcPr>
                </a:tc>
                <a:tc>
                  <a:txBody>
                    <a:bodyPr/>
                    <a:lstStyle/>
                    <a:p>
                      <a:pPr algn="ctr">
                        <a:lnSpc>
                          <a:spcPts val="900"/>
                        </a:lnSpc>
                      </a:pPr>
                      <a:r>
                        <a:rPr kumimoji="1" lang="ja-JP" altLang="en-US" sz="800" b="1" dirty="0">
                          <a:latin typeface="BIZ UDPゴシック" panose="020B0400000000000000" pitchFamily="50" charset="-128"/>
                          <a:ea typeface="BIZ UDPゴシック" panose="020B0400000000000000" pitchFamily="50" charset="-128"/>
                        </a:rPr>
                        <a:t>開業時期</a:t>
                      </a:r>
                    </a:p>
                  </a:txBody>
                  <a:tcPr>
                    <a:solidFill>
                      <a:schemeClr val="accent1">
                        <a:lumMod val="20000"/>
                        <a:lumOff val="80000"/>
                      </a:schemeClr>
                    </a:solidFill>
                  </a:tcPr>
                </a:tc>
                <a:tc>
                  <a:txBody>
                    <a:bodyPr/>
                    <a:lstStyle/>
                    <a:p>
                      <a:pPr algn="ctr">
                        <a:lnSpc>
                          <a:spcPts val="900"/>
                        </a:lnSpc>
                      </a:pPr>
                      <a:r>
                        <a:rPr kumimoji="1" lang="ja-JP" altLang="en-US" sz="800" b="1" dirty="0">
                          <a:latin typeface="BIZ UDPゴシック" panose="020B0400000000000000" pitchFamily="50" charset="-128"/>
                          <a:ea typeface="BIZ UDPゴシック" panose="020B0400000000000000" pitchFamily="50" charset="-128"/>
                        </a:rPr>
                        <a:t>ホテル名</a:t>
                      </a:r>
                    </a:p>
                  </a:txBody>
                  <a:tcPr>
                    <a:solidFill>
                      <a:schemeClr val="accent1">
                        <a:lumMod val="20000"/>
                        <a:lumOff val="80000"/>
                      </a:schemeClr>
                    </a:solidFill>
                  </a:tcPr>
                </a:tc>
                <a:tc>
                  <a:txBody>
                    <a:bodyPr/>
                    <a:lstStyle/>
                    <a:p>
                      <a:pPr algn="ctr">
                        <a:lnSpc>
                          <a:spcPts val="900"/>
                        </a:lnSpc>
                      </a:pPr>
                      <a:r>
                        <a:rPr kumimoji="1" lang="ja-JP" altLang="en-US" sz="800" b="1" dirty="0">
                          <a:latin typeface="BIZ UDPゴシック" panose="020B0400000000000000" pitchFamily="50" charset="-128"/>
                          <a:ea typeface="BIZ UDPゴシック" panose="020B0400000000000000" pitchFamily="50" charset="-128"/>
                        </a:rPr>
                        <a:t>立地</a:t>
                      </a:r>
                    </a:p>
                  </a:txBody>
                  <a:tcPr>
                    <a:solidFill>
                      <a:schemeClr val="accent1">
                        <a:lumMod val="20000"/>
                        <a:lumOff val="80000"/>
                      </a:schemeClr>
                    </a:solidFill>
                  </a:tcPr>
                </a:tc>
                <a:tc>
                  <a:txBody>
                    <a:bodyPr/>
                    <a:lstStyle/>
                    <a:p>
                      <a:pPr algn="ctr">
                        <a:lnSpc>
                          <a:spcPts val="900"/>
                        </a:lnSpc>
                      </a:pPr>
                      <a:r>
                        <a:rPr kumimoji="1" lang="ja-JP" altLang="en-US" sz="800" b="1" dirty="0">
                          <a:latin typeface="BIZ UDPゴシック" panose="020B0400000000000000" pitchFamily="50" charset="-128"/>
                          <a:ea typeface="BIZ UDPゴシック" panose="020B0400000000000000" pitchFamily="50" charset="-128"/>
                        </a:rPr>
                        <a:t>客室数</a:t>
                      </a:r>
                    </a:p>
                  </a:txBody>
                  <a:tcPr>
                    <a:solidFill>
                      <a:schemeClr val="accent1">
                        <a:lumMod val="20000"/>
                        <a:lumOff val="80000"/>
                      </a:schemeClr>
                    </a:solidFill>
                  </a:tcPr>
                </a:tc>
                <a:extLst>
                  <a:ext uri="{0D108BD9-81ED-4DB2-BD59-A6C34878D82A}">
                    <a16:rowId xmlns:a16="http://schemas.microsoft.com/office/drawing/2014/main" val="10000"/>
                  </a:ext>
                </a:extLst>
              </a:tr>
              <a:tr h="703149">
                <a:tc>
                  <a:txBody>
                    <a:bodyPr/>
                    <a:lstStyle/>
                    <a:p>
                      <a:pPr>
                        <a:lnSpc>
                          <a:spcPts val="900"/>
                        </a:lnSpc>
                      </a:pPr>
                      <a:r>
                        <a:rPr kumimoji="1" lang="en-US" altLang="ja-JP" sz="900" dirty="0">
                          <a:latin typeface="BIZ UDPゴシック" panose="020B0400000000000000" pitchFamily="50" charset="-128"/>
                          <a:ea typeface="BIZ UDPゴシック" panose="020B0400000000000000" pitchFamily="50" charset="-128"/>
                        </a:rPr>
                        <a:t>2021</a:t>
                      </a:r>
                    </a:p>
                    <a:p>
                      <a:pPr>
                        <a:lnSpc>
                          <a:spcPts val="900"/>
                        </a:lnSpc>
                      </a:pPr>
                      <a:r>
                        <a:rPr kumimoji="1" lang="en-US" altLang="ja-JP" sz="8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2022</a:t>
                      </a:r>
                    </a:p>
                    <a:p>
                      <a:pPr>
                        <a:lnSpc>
                          <a:spcPts val="900"/>
                        </a:lnSpc>
                      </a:pPr>
                      <a:r>
                        <a:rPr kumimoji="1" lang="ja-JP" altLang="en-US" sz="900" dirty="0">
                          <a:latin typeface="BIZ UDPゴシック" panose="020B0400000000000000" pitchFamily="50" charset="-128"/>
                          <a:ea typeface="BIZ UDPゴシック" panose="020B0400000000000000" pitchFamily="50" charset="-128"/>
                        </a:rPr>
                        <a:t>開業済</a:t>
                      </a:r>
                    </a:p>
                  </a:txBody>
                  <a:tcPr/>
                </a:tc>
                <a:tc>
                  <a:txBody>
                    <a:bodyPr/>
                    <a:lstStyle/>
                    <a:p>
                      <a:pPr>
                        <a:lnSpc>
                          <a:spcPts val="900"/>
                        </a:lnSpc>
                      </a:pPr>
                      <a:r>
                        <a:rPr kumimoji="1" lang="en-US" altLang="ja-JP" sz="900" dirty="0">
                          <a:latin typeface="BIZ UDPゴシック" panose="020B0400000000000000" pitchFamily="50" charset="-128"/>
                          <a:ea typeface="BIZ UDPゴシック" panose="020B0400000000000000" pitchFamily="50" charset="-128"/>
                        </a:rPr>
                        <a:t>2021.3</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dirty="0">
                          <a:latin typeface="BIZ UDPゴシック" panose="020B0400000000000000" pitchFamily="50" charset="-128"/>
                          <a:ea typeface="BIZ UDPゴシック" panose="020B0400000000000000" pitchFamily="50" charset="-128"/>
                        </a:rPr>
                        <a:t>2021.3</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dirty="0">
                          <a:latin typeface="BIZ UDPゴシック" panose="020B0400000000000000" pitchFamily="50" charset="-128"/>
                          <a:ea typeface="BIZ UDPゴシック" panose="020B0400000000000000" pitchFamily="50" charset="-128"/>
                        </a:rPr>
                        <a:t>2021.4</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dirty="0">
                          <a:latin typeface="BIZ UDPゴシック" panose="020B0400000000000000" pitchFamily="50" charset="-128"/>
                          <a:ea typeface="BIZ UDPゴシック" panose="020B0400000000000000" pitchFamily="50" charset="-128"/>
                        </a:rPr>
                        <a:t>2021.6</a:t>
                      </a: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2022.4</a:t>
                      </a: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2022.4</a:t>
                      </a:r>
                      <a:endParaRPr kumimoji="1" lang="ja-JP" altLang="en-US" sz="900" dirty="0">
                        <a:latin typeface="BIZ UDPゴシック" panose="020B0400000000000000" pitchFamily="50" charset="-128"/>
                        <a:ea typeface="BIZ UDPゴシック" panose="020B0400000000000000" pitchFamily="50" charset="-128"/>
                      </a:endParaRPr>
                    </a:p>
                  </a:txBody>
                  <a:tcPr/>
                </a:tc>
                <a:tc>
                  <a:txBody>
                    <a:bodyPr/>
                    <a:lstStyle/>
                    <a:p>
                      <a:pPr>
                        <a:lnSpc>
                          <a:spcPts val="900"/>
                        </a:lnSpc>
                      </a:pPr>
                      <a:r>
                        <a:rPr kumimoji="1" lang="ja-JP" altLang="en-US" sz="900" dirty="0">
                          <a:latin typeface="BIZ UDPゴシック" panose="020B0400000000000000" pitchFamily="50" charset="-128"/>
                          <a:ea typeface="BIZ UDPゴシック" panose="020B0400000000000000" pitchFamily="50" charset="-128"/>
                        </a:rPr>
                        <a:t>ユニゾインエクスプレス大阪南本町</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W</a:t>
                      </a:r>
                      <a:r>
                        <a:rPr kumimoji="1" lang="ja-JP" altLang="en-US" sz="900" dirty="0">
                          <a:latin typeface="BIZ UDPゴシック" panose="020B0400000000000000" pitchFamily="50" charset="-128"/>
                          <a:ea typeface="BIZ UDPゴシック" panose="020B0400000000000000" pitchFamily="50" charset="-128"/>
                        </a:rPr>
                        <a:t>ホテル大阪</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ホテルインターゲート大阪梅田</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アロスト大阪堂島</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ホテル京阪天満橋駅前</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OMO7</a:t>
                      </a:r>
                      <a:r>
                        <a:rPr kumimoji="1" lang="ja-JP" altLang="en-US" sz="900" dirty="0">
                          <a:latin typeface="BIZ UDPゴシック" panose="020B0400000000000000" pitchFamily="50" charset="-128"/>
                          <a:ea typeface="BIZ UDPゴシック" panose="020B0400000000000000" pitchFamily="50" charset="-128"/>
                        </a:rPr>
                        <a:t>大阪</a:t>
                      </a:r>
                    </a:p>
                  </a:txBody>
                  <a:tcPr/>
                </a:tc>
                <a:tc>
                  <a:txBody>
                    <a:bodyPr/>
                    <a:lstStyle/>
                    <a:p>
                      <a:pPr>
                        <a:lnSpc>
                          <a:spcPts val="900"/>
                        </a:lnSpc>
                      </a:pPr>
                      <a:r>
                        <a:rPr kumimoji="1" lang="ja-JP" altLang="en-US" sz="900" dirty="0">
                          <a:latin typeface="BIZ UDPゴシック" panose="020B0400000000000000" pitchFamily="50" charset="-128"/>
                          <a:ea typeface="BIZ UDPゴシック" panose="020B0400000000000000" pitchFamily="50" charset="-128"/>
                        </a:rPr>
                        <a:t>本町</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心斎橋</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梅田</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北新地</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天満橋</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新今宮</a:t>
                      </a:r>
                    </a:p>
                  </a:txBody>
                  <a:tcPr/>
                </a:tc>
                <a:tc>
                  <a:txBody>
                    <a:bodyPr/>
                    <a:lstStyle/>
                    <a:p>
                      <a:pPr algn="r">
                        <a:lnSpc>
                          <a:spcPts val="900"/>
                        </a:lnSpc>
                      </a:pPr>
                      <a:r>
                        <a:rPr kumimoji="1" lang="en-US" altLang="ja-JP" sz="900" dirty="0">
                          <a:latin typeface="BIZ UDPゴシック" panose="020B0400000000000000" pitchFamily="50" charset="-128"/>
                          <a:ea typeface="BIZ UDPゴシック" panose="020B0400000000000000" pitchFamily="50" charset="-128"/>
                        </a:rPr>
                        <a:t>503</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337</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386</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305</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304</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436</a:t>
                      </a:r>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703149">
                <a:tc>
                  <a:txBody>
                    <a:bodyPr/>
                    <a:lstStyle/>
                    <a:p>
                      <a:pPr>
                        <a:lnSpc>
                          <a:spcPts val="900"/>
                        </a:lnSpc>
                      </a:pPr>
                      <a:r>
                        <a:rPr kumimoji="1" lang="en-US" altLang="ja-JP" sz="900" dirty="0">
                          <a:latin typeface="BIZ UDPゴシック" panose="020B0400000000000000" pitchFamily="50" charset="-128"/>
                          <a:ea typeface="BIZ UDPゴシック" panose="020B0400000000000000" pitchFamily="50" charset="-128"/>
                        </a:rPr>
                        <a:t>2023</a:t>
                      </a:r>
                    </a:p>
                    <a:p>
                      <a:pPr>
                        <a:lnSpc>
                          <a:spcPts val="900"/>
                        </a:lnSpc>
                      </a:pPr>
                      <a:r>
                        <a:rPr kumimoji="1" lang="ja-JP" altLang="en-US" sz="900" dirty="0">
                          <a:latin typeface="BIZ UDPゴシック" panose="020B0400000000000000" pitchFamily="50" charset="-128"/>
                          <a:ea typeface="BIZ UDPゴシック" panose="020B0400000000000000" pitchFamily="50" charset="-128"/>
                        </a:rPr>
                        <a:t>以降</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開業</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予定</a:t>
                      </a:r>
                    </a:p>
                  </a:txBody>
                  <a:tcPr/>
                </a:tc>
                <a:tc>
                  <a:txBody>
                    <a:bodyPr/>
                    <a:lstStyle/>
                    <a:p>
                      <a:pPr>
                        <a:lnSpc>
                          <a:spcPts val="900"/>
                        </a:lnSpc>
                      </a:pPr>
                      <a:r>
                        <a:rPr kumimoji="1" lang="en-US" altLang="ja-JP" sz="900" dirty="0">
                          <a:latin typeface="BIZ UDPゴシック" panose="020B0400000000000000" pitchFamily="50" charset="-128"/>
                          <a:ea typeface="BIZ UDPゴシック" panose="020B0400000000000000" pitchFamily="50" charset="-128"/>
                        </a:rPr>
                        <a:t>2023.2</a:t>
                      </a: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2023</a:t>
                      </a:r>
                      <a:r>
                        <a:rPr kumimoji="1" lang="ja-JP" altLang="en-US" sz="900" dirty="0">
                          <a:latin typeface="BIZ UDPゴシック" panose="020B0400000000000000" pitchFamily="50" charset="-128"/>
                          <a:ea typeface="BIZ UDPゴシック" panose="020B0400000000000000" pitchFamily="50" charset="-128"/>
                        </a:rPr>
                        <a:t>夏</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2023</a:t>
                      </a:r>
                      <a:r>
                        <a:rPr kumimoji="1" lang="ja-JP" altLang="en-US" sz="900" dirty="0">
                          <a:latin typeface="BIZ UDPゴシック" panose="020B0400000000000000" pitchFamily="50" charset="-128"/>
                          <a:ea typeface="BIZ UDPゴシック" panose="020B0400000000000000" pitchFamily="50" charset="-128"/>
                        </a:rPr>
                        <a:t>冬</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2024</a:t>
                      </a:r>
                      <a:r>
                        <a:rPr kumimoji="1" lang="ja-JP" altLang="en-US" sz="900" dirty="0">
                          <a:latin typeface="BIZ UDPゴシック" panose="020B0400000000000000" pitchFamily="50" charset="-128"/>
                          <a:ea typeface="BIZ UDPゴシック" panose="020B0400000000000000" pitchFamily="50" charset="-128"/>
                        </a:rPr>
                        <a:t>春</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2024</a:t>
                      </a:r>
                      <a:r>
                        <a:rPr kumimoji="1" lang="ja-JP" altLang="en-US" sz="900" dirty="0">
                          <a:latin typeface="BIZ UDPゴシック" panose="020B0400000000000000" pitchFamily="50" charset="-128"/>
                          <a:ea typeface="BIZ UDPゴシック" panose="020B0400000000000000" pitchFamily="50" charset="-128"/>
                        </a:rPr>
                        <a:t>夏</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2024</a:t>
                      </a:r>
                      <a:endParaRPr kumimoji="1" lang="ja-JP" altLang="en-US" sz="900" dirty="0">
                        <a:latin typeface="BIZ UDPゴシック" panose="020B0400000000000000" pitchFamily="50" charset="-128"/>
                        <a:ea typeface="BIZ UDPゴシック" panose="020B0400000000000000" pitchFamily="50" charset="-128"/>
                      </a:endParaRPr>
                    </a:p>
                  </a:txBody>
                  <a:tcPr/>
                </a:tc>
                <a:tc>
                  <a:txBody>
                    <a:bodyPr/>
                    <a:lstStyle/>
                    <a:p>
                      <a:pPr>
                        <a:lnSpc>
                          <a:spcPts val="900"/>
                        </a:lnSpc>
                      </a:pPr>
                      <a:r>
                        <a:rPr kumimoji="1" lang="ja-JP" altLang="en-US" sz="800" spc="-80" baseline="0" dirty="0">
                          <a:latin typeface="BIZ UDPゴシック" panose="020B0400000000000000" pitchFamily="50" charset="-128"/>
                          <a:ea typeface="BIZ UDPゴシック" panose="020B0400000000000000" pitchFamily="50" charset="-128"/>
                        </a:rPr>
                        <a:t>アパホテル＆リゾート大阪梅田駅タワー</a:t>
                      </a:r>
                      <a:endParaRPr kumimoji="1" lang="en-US" altLang="ja-JP" sz="800" spc="-80" baseline="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センタラグランドホテル大阪</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en-US" altLang="ja-JP" sz="900" dirty="0">
                          <a:latin typeface="BIZ UDPゴシック" panose="020B0400000000000000" pitchFamily="50" charset="-128"/>
                          <a:ea typeface="BIZ UDPゴシック" panose="020B0400000000000000" pitchFamily="50" charset="-128"/>
                        </a:rPr>
                        <a:t>OMO</a:t>
                      </a:r>
                      <a:r>
                        <a:rPr kumimoji="1" lang="ja-JP" altLang="en-US" sz="900" dirty="0">
                          <a:latin typeface="BIZ UDPゴシック" panose="020B0400000000000000" pitchFamily="50" charset="-128"/>
                          <a:ea typeface="BIZ UDPゴシック" panose="020B0400000000000000" pitchFamily="50" charset="-128"/>
                        </a:rPr>
                        <a:t>関西空港</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ダブルツリー</a:t>
                      </a:r>
                      <a:r>
                        <a:rPr kumimoji="1" lang="en-US" altLang="ja-JP" sz="900" dirty="0">
                          <a:latin typeface="BIZ UDPゴシック" panose="020B0400000000000000" pitchFamily="50" charset="-128"/>
                          <a:ea typeface="BIZ UDPゴシック" panose="020B0400000000000000" pitchFamily="50" charset="-128"/>
                        </a:rPr>
                        <a:t>by</a:t>
                      </a:r>
                      <a:r>
                        <a:rPr kumimoji="1" lang="ja-JP" altLang="en-US" sz="900" dirty="0">
                          <a:latin typeface="BIZ UDPゴシック" panose="020B0400000000000000" pitchFamily="50" charset="-128"/>
                          <a:ea typeface="BIZ UDPゴシック" panose="020B0400000000000000" pitchFamily="50" charset="-128"/>
                        </a:rPr>
                        <a:t>ヒルトン大阪城</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未定（</a:t>
                      </a:r>
                      <a:r>
                        <a:rPr kumimoji="1" lang="en-US" altLang="ja-JP" sz="900" dirty="0">
                          <a:latin typeface="BIZ UDPゴシック" panose="020B0400000000000000" pitchFamily="50" charset="-128"/>
                          <a:ea typeface="BIZ UDPゴシック" panose="020B0400000000000000" pitchFamily="50" charset="-128"/>
                        </a:rPr>
                        <a:t>JR</a:t>
                      </a:r>
                      <a:r>
                        <a:rPr kumimoji="1" lang="ja-JP" altLang="en-US" sz="900" dirty="0">
                          <a:latin typeface="BIZ UDPゴシック" panose="020B0400000000000000" pitchFamily="50" charset="-128"/>
                          <a:ea typeface="BIZ UDPゴシック" panose="020B0400000000000000" pitchFamily="50" charset="-128"/>
                        </a:rPr>
                        <a:t>西日本ホテルズ）</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キャノピー</a:t>
                      </a:r>
                      <a:r>
                        <a:rPr kumimoji="1" lang="en-US" altLang="ja-JP" sz="900" dirty="0">
                          <a:latin typeface="BIZ UDPゴシック" panose="020B0400000000000000" pitchFamily="50" charset="-128"/>
                          <a:ea typeface="BIZ UDPゴシック" panose="020B0400000000000000" pitchFamily="50" charset="-128"/>
                        </a:rPr>
                        <a:t>by</a:t>
                      </a:r>
                      <a:r>
                        <a:rPr kumimoji="1" lang="ja-JP" altLang="en-US" sz="900" dirty="0">
                          <a:latin typeface="BIZ UDPゴシック" panose="020B0400000000000000" pitchFamily="50" charset="-128"/>
                          <a:ea typeface="BIZ UDPゴシック" panose="020B0400000000000000" pitchFamily="50" charset="-128"/>
                        </a:rPr>
                        <a:t>ヒルトン大阪梅田</a:t>
                      </a:r>
                    </a:p>
                  </a:txBody>
                  <a:tcPr/>
                </a:tc>
                <a:tc>
                  <a:txBody>
                    <a:bodyPr/>
                    <a:lstStyle/>
                    <a:p>
                      <a:pPr>
                        <a:lnSpc>
                          <a:spcPts val="900"/>
                        </a:lnSpc>
                      </a:pPr>
                      <a:r>
                        <a:rPr kumimoji="1" lang="ja-JP" altLang="en-US" sz="900" dirty="0">
                          <a:latin typeface="BIZ UDPゴシック" panose="020B0400000000000000" pitchFamily="50" charset="-128"/>
                          <a:ea typeface="BIZ UDPゴシック" panose="020B0400000000000000" pitchFamily="50" charset="-128"/>
                        </a:rPr>
                        <a:t>梅田</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なんば</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りんくう</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大手前</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梅田</a:t>
                      </a:r>
                      <a:endParaRPr kumimoji="1" lang="en-US" altLang="ja-JP" sz="900" dirty="0">
                        <a:latin typeface="BIZ UDPゴシック" panose="020B0400000000000000" pitchFamily="50" charset="-128"/>
                        <a:ea typeface="BIZ UDPゴシック" panose="020B0400000000000000" pitchFamily="50" charset="-128"/>
                      </a:endParaRPr>
                    </a:p>
                    <a:p>
                      <a:pPr>
                        <a:lnSpc>
                          <a:spcPts val="900"/>
                        </a:lnSpc>
                      </a:pPr>
                      <a:r>
                        <a:rPr kumimoji="1" lang="ja-JP" altLang="en-US" sz="900" dirty="0">
                          <a:latin typeface="BIZ UDPゴシック" panose="020B0400000000000000" pitchFamily="50" charset="-128"/>
                          <a:ea typeface="BIZ UDPゴシック" panose="020B0400000000000000" pitchFamily="50" charset="-128"/>
                        </a:rPr>
                        <a:t>うめきた</a:t>
                      </a:r>
                    </a:p>
                  </a:txBody>
                  <a:tcPr/>
                </a:tc>
                <a:tc>
                  <a:txBody>
                    <a:bodyPr/>
                    <a:lstStyle/>
                    <a:p>
                      <a:pPr algn="r">
                        <a:lnSpc>
                          <a:spcPts val="900"/>
                        </a:lnSpc>
                      </a:pPr>
                      <a:r>
                        <a:rPr kumimoji="1" lang="en-US" altLang="ja-JP" sz="900" dirty="0">
                          <a:latin typeface="BIZ UDPゴシック" panose="020B0400000000000000" pitchFamily="50" charset="-128"/>
                          <a:ea typeface="BIZ UDPゴシック" panose="020B0400000000000000" pitchFamily="50" charset="-128"/>
                        </a:rPr>
                        <a:t>1,704</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515</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700</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377</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418</a:t>
                      </a:r>
                    </a:p>
                    <a:p>
                      <a:pPr algn="r">
                        <a:lnSpc>
                          <a:spcPts val="900"/>
                        </a:lnSpc>
                      </a:pPr>
                      <a:r>
                        <a:rPr kumimoji="1" lang="en-US" altLang="ja-JP" sz="900" dirty="0">
                          <a:latin typeface="BIZ UDPゴシック" panose="020B0400000000000000" pitchFamily="50" charset="-128"/>
                          <a:ea typeface="BIZ UDPゴシック" panose="020B0400000000000000" pitchFamily="50" charset="-128"/>
                        </a:rPr>
                        <a:t>308</a:t>
                      </a:r>
                      <a:endParaRPr kumimoji="1" lang="ja-JP" altLang="en-US" sz="9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5101932" y="4058855"/>
            <a:ext cx="38363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公表されている主なホテル建設</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室以上</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事務局調べ）</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p:cNvSpPr txBox="1"/>
          <p:nvPr/>
        </p:nvSpPr>
        <p:spPr>
          <a:xfrm>
            <a:off x="2793046" y="3927118"/>
            <a:ext cx="646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（施設）</a:t>
            </a:r>
          </a:p>
        </p:txBody>
      </p:sp>
      <p:sp>
        <p:nvSpPr>
          <p:cNvPr id="43" name="テキスト ボックス 42"/>
          <p:cNvSpPr txBox="1"/>
          <p:nvPr/>
        </p:nvSpPr>
        <p:spPr>
          <a:xfrm>
            <a:off x="54000" y="3960099"/>
            <a:ext cx="646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（客室）</a:t>
            </a:r>
          </a:p>
        </p:txBody>
      </p:sp>
      <p:sp>
        <p:nvSpPr>
          <p:cNvPr id="25" name="正方形/長方形 24"/>
          <p:cNvSpPr/>
          <p:nvPr/>
        </p:nvSpPr>
        <p:spPr>
          <a:xfrm>
            <a:off x="3222704" y="4212338"/>
            <a:ext cx="1232416" cy="1169551"/>
          </a:xfrm>
          <a:prstGeom prst="rect">
            <a:avLst/>
          </a:prstGeom>
        </p:spPr>
        <p:txBody>
          <a:bodyPr wrap="square">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年比でホテル・旅館数は</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倍、客室数は</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倍に増加。</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特に</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2016</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年以降で急増。</a:t>
            </a:r>
          </a:p>
        </p:txBody>
      </p:sp>
      <p:sp>
        <p:nvSpPr>
          <p:cNvPr id="42" name="テキスト ボックス 41"/>
          <p:cNvSpPr txBox="1"/>
          <p:nvPr/>
        </p:nvSpPr>
        <p:spPr>
          <a:xfrm>
            <a:off x="2730752" y="5815820"/>
            <a:ext cx="89446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p>
        </p:txBody>
      </p:sp>
      <p:sp>
        <p:nvSpPr>
          <p:cNvPr id="14" name="テキスト ボックス 13">
            <a:extLst>
              <a:ext uri="{FF2B5EF4-FFF2-40B4-BE49-F238E27FC236}">
                <a16:creationId xmlns:a16="http://schemas.microsoft.com/office/drawing/2014/main" id="{121579A7-36F2-ECDF-9585-2DAFE52F4307}"/>
              </a:ext>
            </a:extLst>
          </p:cNvPr>
          <p:cNvSpPr txBox="1"/>
          <p:nvPr/>
        </p:nvSpPr>
        <p:spPr>
          <a:xfrm>
            <a:off x="169966" y="6243696"/>
            <a:ext cx="7822915" cy="584775"/>
          </a:xfrm>
          <a:prstGeom prst="rect">
            <a:avLst/>
          </a:prstGeom>
          <a:noFill/>
          <a:ln>
            <a:solidFill>
              <a:schemeClr val="bg1">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次章では、大阪がどういった政策・施策を対象を、どのような手法で改革を進めてきたのか、また改革の対象や手法はどのように変化してきたのか、を分析。</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5" name="グループ化 14">
            <a:extLst>
              <a:ext uri="{FF2B5EF4-FFF2-40B4-BE49-F238E27FC236}">
                <a16:creationId xmlns:a16="http://schemas.microsoft.com/office/drawing/2014/main" id="{F1790EFF-67D8-443B-E9CC-B2DE23FD68EF}"/>
              </a:ext>
            </a:extLst>
          </p:cNvPr>
          <p:cNvGrpSpPr/>
          <p:nvPr/>
        </p:nvGrpSpPr>
        <p:grpSpPr>
          <a:xfrm>
            <a:off x="7992881" y="6262882"/>
            <a:ext cx="591561" cy="455658"/>
            <a:chOff x="-928047" y="5529463"/>
            <a:chExt cx="928047" cy="1131070"/>
          </a:xfrm>
        </p:grpSpPr>
        <p:sp>
          <p:nvSpPr>
            <p:cNvPr id="16" name="山形 24">
              <a:extLst>
                <a:ext uri="{FF2B5EF4-FFF2-40B4-BE49-F238E27FC236}">
                  <a16:creationId xmlns:a16="http://schemas.microsoft.com/office/drawing/2014/main" id="{4E467FA8-3218-9B69-40F3-6BCFFD26E7C1}"/>
                </a:ext>
              </a:extLst>
            </p:cNvPr>
            <p:cNvSpPr/>
            <p:nvPr/>
          </p:nvSpPr>
          <p:spPr>
            <a:xfrm>
              <a:off x="-545910" y="5529463"/>
              <a:ext cx="545910" cy="11310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山形 25">
              <a:extLst>
                <a:ext uri="{FF2B5EF4-FFF2-40B4-BE49-F238E27FC236}">
                  <a16:creationId xmlns:a16="http://schemas.microsoft.com/office/drawing/2014/main" id="{59FB1829-34C1-2966-E79C-4DDE684D9945}"/>
                </a:ext>
              </a:extLst>
            </p:cNvPr>
            <p:cNvSpPr/>
            <p:nvPr/>
          </p:nvSpPr>
          <p:spPr>
            <a:xfrm>
              <a:off x="-928047" y="5529463"/>
              <a:ext cx="545910" cy="11310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6" name="テキスト ボックス 35"/>
          <p:cNvSpPr txBox="1"/>
          <p:nvPr/>
        </p:nvSpPr>
        <p:spPr>
          <a:xfrm>
            <a:off x="68733" y="970267"/>
            <a:ext cx="61686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a:t>
            </a:r>
          </a:p>
        </p:txBody>
      </p:sp>
      <p:sp>
        <p:nvSpPr>
          <p:cNvPr id="37" name="テキスト ボックス 36"/>
          <p:cNvSpPr txBox="1"/>
          <p:nvPr/>
        </p:nvSpPr>
        <p:spPr>
          <a:xfrm>
            <a:off x="132145" y="641429"/>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外国人延べ宿泊者数</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8" name="正方形/長方形 37"/>
          <p:cNvSpPr/>
          <p:nvPr/>
        </p:nvSpPr>
        <p:spPr>
          <a:xfrm>
            <a:off x="252235" y="3457439"/>
            <a:ext cx="3620093"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出典：観光庁「宿泊旅行統計調査」をもとに副首都推進局で</a:t>
            </a:r>
            <a:r>
              <a:rPr kumimoji="1" lang="ja-JP" altLang="en-US" sz="9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作成</a:t>
            </a: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テキスト ボックス 39"/>
          <p:cNvSpPr txBox="1"/>
          <p:nvPr/>
        </p:nvSpPr>
        <p:spPr>
          <a:xfrm>
            <a:off x="1909595" y="2725219"/>
            <a:ext cx="415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京都</a:t>
            </a:r>
          </a:p>
        </p:txBody>
      </p:sp>
      <p:sp>
        <p:nvSpPr>
          <p:cNvPr id="41" name="テキスト ボックス 40"/>
          <p:cNvSpPr txBox="1"/>
          <p:nvPr/>
        </p:nvSpPr>
        <p:spPr>
          <a:xfrm>
            <a:off x="2117344" y="3038615"/>
            <a:ext cx="415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愛知</a:t>
            </a:r>
          </a:p>
        </p:txBody>
      </p:sp>
      <p:sp>
        <p:nvSpPr>
          <p:cNvPr id="44" name="テキスト ボックス 43"/>
          <p:cNvSpPr txBox="1"/>
          <p:nvPr/>
        </p:nvSpPr>
        <p:spPr>
          <a:xfrm>
            <a:off x="1868473" y="2591316"/>
            <a:ext cx="415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a:t>
            </a:r>
          </a:p>
        </p:txBody>
      </p:sp>
      <p:sp>
        <p:nvSpPr>
          <p:cNvPr id="45" name="テキスト ボックス 44"/>
          <p:cNvSpPr txBox="1"/>
          <p:nvPr/>
        </p:nvSpPr>
        <p:spPr>
          <a:xfrm>
            <a:off x="1965884" y="1621545"/>
            <a:ext cx="415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a:t>
            </a:r>
          </a:p>
        </p:txBody>
      </p:sp>
      <p:sp>
        <p:nvSpPr>
          <p:cNvPr id="47" name="正方形/長方形 46"/>
          <p:cNvSpPr/>
          <p:nvPr/>
        </p:nvSpPr>
        <p:spPr>
          <a:xfrm>
            <a:off x="3537844" y="964453"/>
            <a:ext cx="139422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大阪の外国人宿泊者は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万人超。</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年対</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年比で東京都は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倍に対し、大阪府は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倍の伸び</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コロナ禍で激減したが回復傾向。</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テキスト ボックス 47"/>
          <p:cNvSpPr txBox="1"/>
          <p:nvPr/>
        </p:nvSpPr>
        <p:spPr>
          <a:xfrm>
            <a:off x="2650914" y="168999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a:t>
            </a:r>
            <a:endParaRPr kumimoji="1" lang="en-US" altLang="ja-JP"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6.7</a:t>
            </a: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倍</a:t>
            </a:r>
          </a:p>
        </p:txBody>
      </p:sp>
      <p:sp>
        <p:nvSpPr>
          <p:cNvPr id="49" name="テキスト ボックス 48"/>
          <p:cNvSpPr txBox="1"/>
          <p:nvPr/>
        </p:nvSpPr>
        <p:spPr>
          <a:xfrm>
            <a:off x="2650976" y="982025"/>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4.9</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倍</a:t>
            </a:r>
          </a:p>
        </p:txBody>
      </p:sp>
      <p:sp>
        <p:nvSpPr>
          <p:cNvPr id="50" name="テキスト ボックス 49"/>
          <p:cNvSpPr txBox="1"/>
          <p:nvPr/>
        </p:nvSpPr>
        <p:spPr>
          <a:xfrm>
            <a:off x="3099293" y="3283228"/>
            <a:ext cx="5336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sp>
        <p:nvSpPr>
          <p:cNvPr id="52" name="スライド番号プレースホルダー 3"/>
          <p:cNvSpPr>
            <a:spLocks noGrp="1"/>
          </p:cNvSpPr>
          <p:nvPr>
            <p:ph type="sldNum" sz="quarter" idx="12"/>
          </p:nvPr>
        </p:nvSpPr>
        <p:spPr>
          <a:xfrm>
            <a:off x="7086600" y="648307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CA411-231B-42B9-AF63-97A64194AA60}" type="slidenum">
              <a:rPr kumimoji="1" lang="ja-JP" altLang="en-US" sz="1400" b="1"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テキスト ボックス 54"/>
          <p:cNvSpPr txBox="1"/>
          <p:nvPr/>
        </p:nvSpPr>
        <p:spPr>
          <a:xfrm>
            <a:off x="4808073" y="667085"/>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宿泊施設客室稼働率</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（２０２０年以降追加）</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正方形/長方形 55"/>
          <p:cNvSpPr/>
          <p:nvPr/>
        </p:nvSpPr>
        <p:spPr>
          <a:xfrm>
            <a:off x="4984650" y="3247079"/>
            <a:ext cx="367884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出典：観光庁「宿泊旅行統計調査」</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をもとに副首都推進局で作成</a:t>
            </a:r>
            <a:endParaRPr kumimoji="1" lang="en-US" altLang="zh-TW"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テキスト ボックス 57"/>
          <p:cNvSpPr txBox="1"/>
          <p:nvPr/>
        </p:nvSpPr>
        <p:spPr>
          <a:xfrm>
            <a:off x="7776000" y="1296494"/>
            <a:ext cx="1571919"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客室稼働率の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高さ</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(2018,2019)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43</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(2020,2021)</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正方形/長方形 59"/>
          <p:cNvSpPr/>
          <p:nvPr/>
        </p:nvSpPr>
        <p:spPr>
          <a:xfrm>
            <a:off x="7488675" y="1237105"/>
            <a:ext cx="340773" cy="1963924"/>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8" name="図 7"/>
          <p:cNvPicPr>
            <a:picLocks noChangeAspect="1"/>
          </p:cNvPicPr>
          <p:nvPr/>
        </p:nvPicPr>
        <p:blipFill>
          <a:blip r:embed="rId4"/>
          <a:stretch>
            <a:fillRect/>
          </a:stretch>
        </p:blipFill>
        <p:spPr>
          <a:xfrm>
            <a:off x="4860000" y="1116000"/>
            <a:ext cx="3639627" cy="2078916"/>
          </a:xfrm>
          <a:prstGeom prst="rect">
            <a:avLst/>
          </a:prstGeom>
        </p:spPr>
      </p:pic>
    </p:spTree>
    <p:extLst>
      <p:ext uri="{BB962C8B-B14F-4D97-AF65-F5344CB8AC3E}">
        <p14:creationId xmlns:p14="http://schemas.microsoft.com/office/powerpoint/2010/main" val="87571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4000" y="720000"/>
            <a:ext cx="8496000" cy="5684735"/>
          </a:xfrm>
          <a:prstGeom prst="rect">
            <a:avLst/>
          </a:prstGeom>
          <a:noFill/>
        </p:spPr>
        <p:txBody>
          <a:bodyPr wrap="square" lIns="36000" tIns="36000" rIns="36000" bIns="36000" rtlCol="0">
            <a:noAutofit/>
          </a:bodyPr>
          <a:lstStyle/>
          <a:p>
            <a:pPr marL="171450" indent="-171450">
              <a:lnSpc>
                <a:spcPts val="2700"/>
              </a:lnSpc>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第</a:t>
            </a:r>
            <a:r>
              <a:rPr lang="en-US" altLang="ja-JP" sz="1600" b="1" dirty="0">
                <a:latin typeface="BIZ UDPゴシック" panose="020B0400000000000000" pitchFamily="50" charset="-128"/>
                <a:ea typeface="BIZ UDPゴシック" panose="020B0400000000000000" pitchFamily="50" charset="-128"/>
              </a:rPr>
              <a:t>1</a:t>
            </a:r>
            <a:r>
              <a:rPr lang="ja-JP" altLang="en-US" sz="1600" b="1" dirty="0">
                <a:latin typeface="BIZ UDPゴシック" panose="020B0400000000000000" pitchFamily="50" charset="-128"/>
                <a:ea typeface="BIZ UDPゴシック" panose="020B0400000000000000" pitchFamily="50" charset="-128"/>
              </a:rPr>
              <a:t>章で</a:t>
            </a:r>
            <a:r>
              <a:rPr lang="ja-JP" altLang="en-US" sz="1600" b="1" dirty="0" smtClean="0">
                <a:latin typeface="BIZ UDPゴシック" panose="020B0400000000000000" pitchFamily="50" charset="-128"/>
                <a:ea typeface="BIZ UDPゴシック" panose="020B0400000000000000" pitchFamily="50" charset="-128"/>
              </a:rPr>
              <a:t>は、いわゆる大阪問題の解決に向けた府市の取り組み方を示したうえで、指標</a:t>
            </a:r>
            <a:r>
              <a:rPr lang="ja-JP" altLang="en-US" sz="1600" b="1" dirty="0">
                <a:latin typeface="BIZ UDPゴシック" panose="020B0400000000000000" pitchFamily="50" charset="-128"/>
                <a:ea typeface="BIZ UDPゴシック" panose="020B0400000000000000" pitchFamily="50" charset="-128"/>
              </a:rPr>
              <a:t>に</a:t>
            </a:r>
            <a:r>
              <a:rPr lang="ja-JP" altLang="en-US" sz="1600" b="1" dirty="0" smtClean="0">
                <a:latin typeface="BIZ UDPゴシック" panose="020B0400000000000000" pitchFamily="50" charset="-128"/>
                <a:ea typeface="BIZ UDPゴシック" panose="020B0400000000000000" pitchFamily="50" charset="-128"/>
              </a:rPr>
              <a:t>基づき、</a:t>
            </a:r>
            <a:r>
              <a:rPr lang="ja-JP" altLang="en-US" sz="1600" b="1" dirty="0">
                <a:latin typeface="BIZ UDPゴシック" panose="020B0400000000000000" pitchFamily="50" charset="-128"/>
                <a:ea typeface="BIZ UDPゴシック" panose="020B0400000000000000" pitchFamily="50" charset="-128"/>
              </a:rPr>
              <a:t>大阪がどのように変化してきたの</a:t>
            </a:r>
            <a:r>
              <a:rPr lang="ja-JP" altLang="en-US" sz="1600" b="1" dirty="0" smtClean="0">
                <a:latin typeface="BIZ UDPゴシック" panose="020B0400000000000000" pitchFamily="50" charset="-128"/>
                <a:ea typeface="BIZ UDPゴシック" panose="020B0400000000000000" pitchFamily="50" charset="-128"/>
              </a:rPr>
              <a:t>かを</a:t>
            </a:r>
            <a:r>
              <a:rPr lang="ja-JP" altLang="en-US" sz="1600" b="1" dirty="0">
                <a:latin typeface="BIZ UDPゴシック" panose="020B0400000000000000" pitchFamily="50" charset="-128"/>
                <a:ea typeface="BIZ UDPゴシック" panose="020B0400000000000000" pitchFamily="50" charset="-128"/>
              </a:rPr>
              <a:t>客観的に示す。</a:t>
            </a:r>
            <a:r>
              <a:rPr lang="en-US" altLang="ja-JP" sz="1600" dirty="0">
                <a:latin typeface="BIZ UDPゴシック" panose="020B0400000000000000" pitchFamily="50" charset="-128"/>
                <a:ea typeface="BIZ UDPゴシック" panose="020B0400000000000000" pitchFamily="50" charset="-128"/>
              </a:rPr>
              <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　</a:t>
            </a:r>
            <a:r>
              <a:rPr lang="ja-JP" altLang="en-US" sz="1600" dirty="0" err="1" smtClean="0">
                <a:latin typeface="BIZ UDPゴシック" panose="020B0400000000000000" pitchFamily="50" charset="-128"/>
                <a:ea typeface="BIZ UDPゴシック" panose="020B0400000000000000" pitchFamily="50" charset="-128"/>
              </a:rPr>
              <a:t>ー</a:t>
            </a:r>
            <a:r>
              <a:rPr lang="ja-JP" altLang="en-US" sz="1600" dirty="0" smtClean="0">
                <a:latin typeface="BIZ UDPゴシック" panose="020B0400000000000000" pitchFamily="50" charset="-128"/>
                <a:ea typeface="BIZ UDPゴシック" panose="020B0400000000000000" pitchFamily="50" charset="-128"/>
              </a:rPr>
              <a:t>　財政再建や人口あたりの職員数など行政（内部）の経営のスリム化や改革。</a:t>
            </a:r>
            <a:r>
              <a:rPr lang="en-US" altLang="ja-JP" sz="1600" dirty="0">
                <a:latin typeface="BIZ UDPゴシック" panose="020B0400000000000000" pitchFamily="50" charset="-128"/>
                <a:ea typeface="BIZ UDPゴシック" panose="020B0400000000000000" pitchFamily="50" charset="-128"/>
              </a:rPr>
              <a:t/>
            </a:r>
            <a:br>
              <a:rPr lang="en-US" altLang="ja-JP" sz="1600" dirty="0">
                <a:latin typeface="BIZ UDPゴシック" panose="020B0400000000000000" pitchFamily="50" charset="-128"/>
                <a:ea typeface="BIZ UDPゴシック" panose="020B0400000000000000" pitchFamily="50" charset="-128"/>
              </a:rPr>
            </a:br>
            <a:r>
              <a:rPr lang="ja-JP" altLang="en-US" sz="1600" dirty="0" smtClean="0">
                <a:latin typeface="BIZ UDPゴシック" panose="020B0400000000000000" pitchFamily="50" charset="-128"/>
                <a:ea typeface="BIZ UDPゴシック" panose="020B0400000000000000" pitchFamily="50" charset="-128"/>
              </a:rPr>
              <a:t>　</a:t>
            </a:r>
            <a:r>
              <a:rPr lang="ja-JP" altLang="en-US" sz="1600" dirty="0" err="1" smtClean="0">
                <a:latin typeface="BIZ UDPゴシック" panose="020B0400000000000000" pitchFamily="50" charset="-128"/>
                <a:ea typeface="BIZ UDPゴシック" panose="020B0400000000000000" pitchFamily="50" charset="-128"/>
              </a:rPr>
              <a:t>ー</a:t>
            </a:r>
            <a:r>
              <a:rPr lang="ja-JP" altLang="en-US" sz="1600" dirty="0" smtClean="0">
                <a:latin typeface="BIZ UDPゴシック" panose="020B0400000000000000" pitchFamily="50" charset="-128"/>
                <a:ea typeface="BIZ UDPゴシック" panose="020B0400000000000000" pitchFamily="50" charset="-128"/>
              </a:rPr>
              <a:t>　遅れて</a:t>
            </a:r>
            <a:r>
              <a:rPr lang="ja-JP" altLang="en-US" sz="1600" dirty="0">
                <a:latin typeface="BIZ UDPゴシック" panose="020B0400000000000000" pitchFamily="50" charset="-128"/>
                <a:ea typeface="BIZ UDPゴシック" panose="020B0400000000000000" pitchFamily="50" charset="-128"/>
              </a:rPr>
              <a:t>いたインフラ</a:t>
            </a:r>
            <a:r>
              <a:rPr lang="ja-JP" altLang="en-US" sz="1600" dirty="0" smtClean="0">
                <a:latin typeface="BIZ UDPゴシック" panose="020B0400000000000000" pitchFamily="50" charset="-128"/>
                <a:ea typeface="BIZ UDPゴシック" panose="020B0400000000000000" pitchFamily="50" charset="-128"/>
              </a:rPr>
              <a:t>整備のキャッチアップ。</a:t>
            </a:r>
            <a:r>
              <a:rPr lang="en-US" altLang="ja-JP" sz="1600" dirty="0" smtClean="0">
                <a:latin typeface="BIZ UDPゴシック" panose="020B0400000000000000" pitchFamily="50" charset="-128"/>
                <a:ea typeface="BIZ UDPゴシック" panose="020B0400000000000000" pitchFamily="50" charset="-128"/>
              </a:rPr>
              <a:t/>
            </a:r>
            <a:br>
              <a:rPr lang="en-US" altLang="ja-JP" sz="1600" dirty="0" smtClean="0">
                <a:latin typeface="BIZ UDPゴシック" panose="020B0400000000000000" pitchFamily="50" charset="-128"/>
                <a:ea typeface="BIZ UDPゴシック" panose="020B0400000000000000" pitchFamily="50" charset="-128"/>
              </a:rPr>
            </a:br>
            <a:r>
              <a:rPr lang="ja-JP" altLang="en-US" sz="1600" dirty="0" smtClean="0">
                <a:latin typeface="BIZ UDPゴシック" panose="020B0400000000000000" pitchFamily="50" charset="-128"/>
                <a:ea typeface="BIZ UDPゴシック" panose="020B0400000000000000" pitchFamily="50" charset="-128"/>
              </a:rPr>
              <a:t>　</a:t>
            </a:r>
            <a:r>
              <a:rPr lang="ja-JP" altLang="en-US" sz="1600" dirty="0" err="1" smtClean="0">
                <a:latin typeface="BIZ UDPゴシック" panose="020B0400000000000000" pitchFamily="50" charset="-128"/>
                <a:ea typeface="BIZ UDPゴシック" panose="020B0400000000000000" pitchFamily="50" charset="-128"/>
              </a:rPr>
              <a:t>ー</a:t>
            </a:r>
            <a:r>
              <a:rPr lang="ja-JP" altLang="en-US" sz="1600" dirty="0">
                <a:latin typeface="BIZ UDPゴシック" panose="020B0400000000000000" pitchFamily="50" charset="-128"/>
                <a:ea typeface="BIZ UDPゴシック" panose="020B0400000000000000" pitchFamily="50" charset="-128"/>
              </a:rPr>
              <a:t>　こうした動きに</a:t>
            </a:r>
            <a:r>
              <a:rPr lang="ja-JP" altLang="en-US" sz="1600" dirty="0" smtClean="0">
                <a:latin typeface="BIZ UDPゴシック" panose="020B0400000000000000" pitchFamily="50" charset="-128"/>
                <a:ea typeface="BIZ UDPゴシック" panose="020B0400000000000000" pitchFamily="50" charset="-128"/>
              </a:rPr>
              <a:t>、経済と企業はいち早く反応。　</a:t>
            </a:r>
            <a:endParaRPr lang="en-US" altLang="ja-JP" sz="1600" dirty="0" smtClean="0">
              <a:latin typeface="BIZ UDPゴシック" panose="020B0400000000000000" pitchFamily="50" charset="-128"/>
              <a:ea typeface="BIZ UDPゴシック" panose="020B0400000000000000" pitchFamily="50" charset="-128"/>
            </a:endParaRPr>
          </a:p>
          <a:p>
            <a:pPr>
              <a:lnSpc>
                <a:spcPts val="2700"/>
              </a:lnSpc>
            </a:pP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地価や企業立地、人口増</a:t>
            </a:r>
            <a:r>
              <a:rPr lang="ja-JP" altLang="en-US" sz="1400" dirty="0" smtClean="0">
                <a:latin typeface="BIZ UDPゴシック" panose="020B0400000000000000" pitchFamily="50" charset="-128"/>
                <a:ea typeface="BIZ UDPゴシック" panose="020B0400000000000000" pitchFamily="50" charset="-128"/>
              </a:rPr>
              <a:t>など</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a:t>
            </a:r>
            <a:r>
              <a:rPr lang="ja-JP" altLang="en-US" sz="1600" dirty="0" err="1" smtClean="0">
                <a:latin typeface="BIZ UDPゴシック" panose="020B0400000000000000" pitchFamily="50" charset="-128"/>
                <a:ea typeface="BIZ UDPゴシック" panose="020B0400000000000000" pitchFamily="50" charset="-128"/>
              </a:rPr>
              <a:t>ー</a:t>
            </a:r>
            <a:r>
              <a:rPr lang="ja-JP" altLang="en-US" sz="1600" dirty="0" smtClean="0">
                <a:latin typeface="BIZ UDPゴシック" panose="020B0400000000000000" pitchFamily="50" charset="-128"/>
                <a:ea typeface="BIZ UDPゴシック" panose="020B0400000000000000" pitchFamily="50" charset="-128"/>
              </a:rPr>
              <a:t>　一方</a:t>
            </a:r>
            <a:r>
              <a:rPr lang="ja-JP" altLang="en-US" sz="1600" dirty="0">
                <a:latin typeface="BIZ UDPゴシック" panose="020B0400000000000000" pitchFamily="50" charset="-128"/>
                <a:ea typeface="BIZ UDPゴシック" panose="020B0400000000000000" pitchFamily="50" charset="-128"/>
              </a:rPr>
              <a:t>、暮らしに密接に関連する社会関連の</a:t>
            </a:r>
            <a:r>
              <a:rPr lang="ja-JP" altLang="en-US" sz="1600" dirty="0" smtClean="0">
                <a:latin typeface="BIZ UDPゴシック" panose="020B0400000000000000" pitchFamily="50" charset="-128"/>
                <a:ea typeface="BIZ UDPゴシック" panose="020B0400000000000000" pitchFamily="50" charset="-128"/>
              </a:rPr>
              <a:t>指標は改善</a:t>
            </a:r>
            <a:r>
              <a:rPr lang="ja-JP" altLang="en-US" sz="1600" dirty="0">
                <a:latin typeface="BIZ UDPゴシック" panose="020B0400000000000000" pitchFamily="50" charset="-128"/>
                <a:ea typeface="BIZ UDPゴシック" panose="020B0400000000000000" pitchFamily="50" charset="-128"/>
              </a:rPr>
              <a:t>傾向にあるものの、反応は弱い。</a:t>
            </a:r>
            <a:r>
              <a:rPr lang="en-US" altLang="ja-JP" sz="1600" dirty="0">
                <a:latin typeface="BIZ UDPゴシック" panose="020B0400000000000000" pitchFamily="50" charset="-128"/>
                <a:ea typeface="BIZ UDPゴシック" panose="020B0400000000000000" pitchFamily="50" charset="-128"/>
              </a:rPr>
              <a:t/>
            </a:r>
            <a:br>
              <a:rPr lang="en-US" altLang="ja-JP" sz="1600" dirty="0">
                <a:latin typeface="BIZ UDPゴシック" panose="020B0400000000000000" pitchFamily="50" charset="-128"/>
                <a:ea typeface="BIZ UDPゴシック" panose="020B0400000000000000" pitchFamily="50" charset="-128"/>
              </a:rPr>
            </a:br>
            <a:r>
              <a:rPr lang="ja-JP" altLang="en-US" sz="16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教育、健康、生活保護、所得など</a:t>
            </a:r>
            <a:endParaRPr lang="en-US" altLang="ja-JP" sz="1600" dirty="0">
              <a:latin typeface="BIZ UDPゴシック" panose="020B0400000000000000" pitchFamily="50" charset="-128"/>
              <a:ea typeface="BIZ UDPゴシック" panose="020B0400000000000000" pitchFamily="50" charset="-128"/>
            </a:endParaRPr>
          </a:p>
          <a:p>
            <a:pPr marL="171450" indent="-171450">
              <a:lnSpc>
                <a:spcPts val="2700"/>
              </a:lnSpc>
              <a:spcBef>
                <a:spcPts val="600"/>
              </a:spcBef>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第</a:t>
            </a:r>
            <a:r>
              <a:rPr lang="en-US" altLang="ja-JP" sz="1600" b="1" dirty="0">
                <a:latin typeface="BIZ UDPゴシック" panose="020B0400000000000000" pitchFamily="50" charset="-128"/>
                <a:ea typeface="BIZ UDPゴシック" panose="020B0400000000000000" pitchFamily="50" charset="-128"/>
              </a:rPr>
              <a:t>2</a:t>
            </a:r>
            <a:r>
              <a:rPr lang="ja-JP" altLang="en-US" sz="1600" b="1" dirty="0">
                <a:latin typeface="BIZ UDPゴシック" panose="020B0400000000000000" pitchFamily="50" charset="-128"/>
                <a:ea typeface="BIZ UDPゴシック" panose="020B0400000000000000" pitchFamily="50" charset="-128"/>
              </a:rPr>
              <a:t>章では、府市が具体的にどういった項目を対象とし、どういった手法で改革を進めてきたのかを、主に直</a:t>
            </a:r>
            <a:r>
              <a:rPr lang="ja-JP" altLang="en-US" sz="1600" b="1" dirty="0" smtClean="0">
                <a:latin typeface="BIZ UDPゴシック" panose="020B0400000000000000" pitchFamily="50" charset="-128"/>
                <a:ea typeface="BIZ UDPゴシック" panose="020B0400000000000000" pitchFamily="50" charset="-128"/>
              </a:rPr>
              <a:t>近４年間</a:t>
            </a:r>
            <a:r>
              <a:rPr lang="ja-JP" altLang="en-US" sz="1600" b="1" dirty="0">
                <a:latin typeface="BIZ UDPゴシック" panose="020B0400000000000000" pitchFamily="50" charset="-128"/>
                <a:ea typeface="BIZ UDPゴシック" panose="020B0400000000000000" pitchFamily="50" charset="-128"/>
              </a:rPr>
              <a:t>の内容を中心に具体的に示す。</a:t>
            </a:r>
            <a:r>
              <a:rPr lang="en-US" altLang="ja-JP" sz="1600" dirty="0">
                <a:latin typeface="BIZ UDPゴシック" panose="020B0400000000000000" pitchFamily="50" charset="-128"/>
                <a:ea typeface="BIZ UDPゴシック" panose="020B0400000000000000" pitchFamily="50" charset="-128"/>
              </a:rPr>
              <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　</a:t>
            </a:r>
            <a:r>
              <a:rPr lang="ja-JP" altLang="en-US" sz="1600" dirty="0" err="1">
                <a:latin typeface="BIZ UDPゴシック" panose="020B0400000000000000" pitchFamily="50" charset="-128"/>
                <a:ea typeface="BIZ UDPゴシック" panose="020B0400000000000000" pitchFamily="50" charset="-128"/>
              </a:rPr>
              <a:t>ー</a:t>
            </a: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過去２回の改革評価では</a:t>
            </a:r>
            <a:r>
              <a:rPr lang="ja-JP" altLang="en-US" sz="1600" dirty="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行政自身の効率化など改革</a:t>
            </a:r>
            <a:r>
              <a:rPr lang="ja-JP" altLang="en-US" sz="1600" dirty="0">
                <a:latin typeface="BIZ UDPゴシック" panose="020B0400000000000000" pitchFamily="50" charset="-128"/>
                <a:ea typeface="BIZ UDPゴシック" panose="020B0400000000000000" pitchFamily="50" charset="-128"/>
              </a:rPr>
              <a:t>項目の割合が</a:t>
            </a:r>
            <a:r>
              <a:rPr lang="ja-JP" altLang="en-US" sz="1600" dirty="0" smtClean="0">
                <a:latin typeface="BIZ UDPゴシック" panose="020B0400000000000000" pitchFamily="50" charset="-128"/>
                <a:ea typeface="BIZ UDPゴシック" panose="020B0400000000000000" pitchFamily="50" charset="-128"/>
              </a:rPr>
              <a:t>多かった。</a:t>
            </a:r>
            <a:r>
              <a:rPr lang="en-US" altLang="ja-JP" sz="1600" dirty="0">
                <a:latin typeface="BIZ UDPゴシック" panose="020B0400000000000000" pitchFamily="50" charset="-128"/>
                <a:ea typeface="BIZ UDPゴシック" panose="020B0400000000000000" pitchFamily="50" charset="-128"/>
              </a:rPr>
              <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　</a:t>
            </a:r>
            <a:r>
              <a:rPr lang="ja-JP" altLang="en-US" sz="1600" dirty="0" err="1">
                <a:latin typeface="BIZ UDPゴシック" panose="020B0400000000000000" pitchFamily="50" charset="-128"/>
                <a:ea typeface="BIZ UDPゴシック" panose="020B0400000000000000" pitchFamily="50" charset="-128"/>
              </a:rPr>
              <a:t>ー</a:t>
            </a: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今回</a:t>
            </a:r>
            <a:r>
              <a:rPr lang="ja-JP" altLang="en-US" sz="1600" dirty="0">
                <a:latin typeface="BIZ UDPゴシック" panose="020B0400000000000000" pitchFamily="50" charset="-128"/>
                <a:ea typeface="BIZ UDPゴシック" panose="020B0400000000000000" pitchFamily="50" charset="-128"/>
              </a:rPr>
              <a:t>の「点検・棚卸し</a:t>
            </a:r>
            <a:r>
              <a:rPr lang="ja-JP" altLang="en-US" sz="1600" dirty="0" smtClean="0">
                <a:latin typeface="BIZ UDPゴシック" panose="020B0400000000000000" pitchFamily="50" charset="-128"/>
                <a:ea typeface="BIZ UDPゴシック" panose="020B0400000000000000" pitchFamily="50" charset="-128"/>
              </a:rPr>
              <a:t>」では、全体の改革項目</a:t>
            </a:r>
            <a:r>
              <a:rPr lang="en-US" altLang="ja-JP" sz="1600" dirty="0" smtClean="0">
                <a:latin typeface="BIZ UDPゴシック" panose="020B0400000000000000" pitchFamily="50" charset="-128"/>
                <a:ea typeface="BIZ UDPゴシック" panose="020B0400000000000000" pitchFamily="50" charset="-128"/>
              </a:rPr>
              <a:t>251</a:t>
            </a:r>
            <a:r>
              <a:rPr lang="ja-JP" altLang="en-US" sz="1600" dirty="0" smtClean="0">
                <a:latin typeface="BIZ UDPゴシック" panose="020B0400000000000000" pitchFamily="50" charset="-128"/>
                <a:ea typeface="BIZ UDPゴシック" panose="020B0400000000000000" pitchFamily="50" charset="-128"/>
              </a:rPr>
              <a:t>のうち、「</a:t>
            </a:r>
            <a:r>
              <a:rPr lang="ja-JP" altLang="en-US" sz="1600" dirty="0">
                <a:latin typeface="BIZ UDPゴシック" panose="020B0400000000000000" pitchFamily="50" charset="-128"/>
                <a:ea typeface="BIZ UDPゴシック" panose="020B0400000000000000" pitchFamily="50" charset="-128"/>
              </a:rPr>
              <a:t>社会主体の改革項目」の</a:t>
            </a:r>
            <a:r>
              <a:rPr lang="ja-JP" altLang="en-US" sz="1600" dirty="0" smtClean="0">
                <a:latin typeface="BIZ UDPゴシック" panose="020B0400000000000000" pitchFamily="50" charset="-128"/>
                <a:ea typeface="BIZ UDPゴシック" panose="020B0400000000000000" pitchFamily="50" charset="-128"/>
              </a:rPr>
              <a:t>割合　　　　</a:t>
            </a:r>
            <a:endParaRPr lang="en-US" altLang="ja-JP" sz="1600" dirty="0" smtClean="0">
              <a:latin typeface="BIZ UDPゴシック" panose="020B0400000000000000" pitchFamily="50" charset="-128"/>
              <a:ea typeface="BIZ UDPゴシック" panose="020B0400000000000000" pitchFamily="50" charset="-128"/>
            </a:endParaRPr>
          </a:p>
          <a:p>
            <a:pPr>
              <a:lnSpc>
                <a:spcPts val="2700"/>
              </a:lnSpc>
            </a:pP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　　　　が</a:t>
            </a:r>
            <a:r>
              <a:rPr lang="en-US" altLang="ja-JP" sz="1600" dirty="0" smtClean="0">
                <a:latin typeface="BIZ UDPゴシック" panose="020B0400000000000000" pitchFamily="50" charset="-128"/>
                <a:ea typeface="BIZ UDPゴシック" panose="020B0400000000000000" pitchFamily="50" charset="-128"/>
              </a:rPr>
              <a:t>132</a:t>
            </a:r>
            <a:r>
              <a:rPr lang="ja-JP" altLang="en-US" sz="1600" dirty="0" smtClean="0">
                <a:latin typeface="BIZ UDPゴシック" panose="020B0400000000000000" pitchFamily="50" charset="-128"/>
                <a:ea typeface="BIZ UDPゴシック" panose="020B0400000000000000" pitchFamily="50" charset="-128"/>
              </a:rPr>
              <a:t>と、</a:t>
            </a:r>
            <a:r>
              <a:rPr lang="en-US" altLang="ja-JP" sz="1600" dirty="0" smtClean="0">
                <a:latin typeface="BIZ UDPゴシック" panose="020B0400000000000000" pitchFamily="50" charset="-128"/>
                <a:ea typeface="BIZ UDPゴシック" panose="020B0400000000000000" pitchFamily="50" charset="-128"/>
              </a:rPr>
              <a:t>53</a:t>
            </a:r>
            <a:r>
              <a:rPr lang="ja-JP" altLang="en-US" sz="1600" dirty="0" smtClean="0">
                <a:latin typeface="BIZ UDPゴシック" panose="020B0400000000000000" pitchFamily="50" charset="-128"/>
                <a:ea typeface="BIZ UDPゴシック" panose="020B0400000000000000" pitchFamily="50" charset="-128"/>
              </a:rPr>
              <a:t>％を占めた。</a:t>
            </a:r>
            <a:r>
              <a:rPr lang="en-US" altLang="ja-JP" sz="1600" dirty="0">
                <a:latin typeface="BIZ UDPゴシック" panose="020B0400000000000000" pitchFamily="50" charset="-128"/>
                <a:ea typeface="BIZ UDPゴシック" panose="020B0400000000000000" pitchFamily="50" charset="-128"/>
              </a:rPr>
              <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社会政策テーマの拡充</a:t>
            </a:r>
            <a:endParaRPr lang="en-US" altLang="ja-JP" sz="1400" dirty="0" smtClean="0">
              <a:latin typeface="BIZ UDPゴシック" panose="020B0400000000000000" pitchFamily="50" charset="-128"/>
              <a:ea typeface="BIZ UDPゴシック" panose="020B0400000000000000" pitchFamily="50" charset="-128"/>
            </a:endParaRPr>
          </a:p>
          <a:p>
            <a:pPr>
              <a:lnSpc>
                <a:spcPts val="27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　公民連携の進展　</a:t>
            </a:r>
            <a:endParaRPr lang="en-US" altLang="ja-JP" sz="1400" dirty="0">
              <a:latin typeface="BIZ UDPゴシック" panose="020B0400000000000000" pitchFamily="50" charset="-128"/>
              <a:ea typeface="BIZ UDPゴシック" panose="020B0400000000000000" pitchFamily="50" charset="-128"/>
            </a:endParaRPr>
          </a:p>
          <a:p>
            <a:pPr marL="171450" indent="-171450">
              <a:lnSpc>
                <a:spcPts val="2700"/>
              </a:lnSpc>
              <a:spcBef>
                <a:spcPts val="600"/>
              </a:spcBef>
              <a:buFont typeface="Arial" panose="020B0604020202020204" pitchFamily="34" charset="0"/>
              <a:buChar char="•"/>
            </a:pPr>
            <a:r>
              <a:rPr lang="ja-JP" altLang="en-US" sz="1600" b="1" dirty="0">
                <a:latin typeface="BIZ UDPゴシック" panose="020B0400000000000000" pitchFamily="50" charset="-128"/>
                <a:ea typeface="BIZ UDPゴシック" panose="020B0400000000000000" pitchFamily="50" charset="-128"/>
              </a:rPr>
              <a:t>最後</a:t>
            </a:r>
            <a:r>
              <a:rPr lang="ja-JP" altLang="en-US" sz="1600" b="1" dirty="0" smtClean="0">
                <a:latin typeface="BIZ UDPゴシック" panose="020B0400000000000000" pitchFamily="50" charset="-128"/>
                <a:ea typeface="BIZ UDPゴシック" panose="020B0400000000000000" pitchFamily="50" charset="-128"/>
              </a:rPr>
              <a:t>に、今後さらに大阪全体の都市経営戦略を進めていく</a:t>
            </a:r>
            <a:r>
              <a:rPr lang="ja-JP" altLang="en-US" sz="1600" b="1" dirty="0">
                <a:latin typeface="BIZ UDPゴシック" panose="020B0400000000000000" pitchFamily="50" charset="-128"/>
                <a:ea typeface="BIZ UDPゴシック" panose="020B0400000000000000" pitchFamily="50" charset="-128"/>
              </a:rPr>
              <a:t>着眼点</a:t>
            </a:r>
            <a:r>
              <a:rPr lang="ja-JP" altLang="en-US" sz="1600" b="1" dirty="0" smtClean="0">
                <a:latin typeface="BIZ UDPゴシック" panose="020B0400000000000000" pitchFamily="50" charset="-128"/>
                <a:ea typeface="BIZ UDPゴシック" panose="020B0400000000000000" pitchFamily="50" charset="-128"/>
              </a:rPr>
              <a:t>を並べた。</a:t>
            </a:r>
            <a:endParaRPr lang="en-US" altLang="ja-JP" sz="1600" dirty="0">
              <a:latin typeface="BIZ UDPゴシック" panose="020B0400000000000000" pitchFamily="50" charset="-128"/>
              <a:ea typeface="BIZ UDPゴシック" panose="020B0400000000000000" pitchFamily="50" charset="-128"/>
            </a:endParaRPr>
          </a:p>
        </p:txBody>
      </p:sp>
      <p:cxnSp>
        <p:nvCxnSpPr>
          <p:cNvPr id="3" name="直線コネクタ 2">
            <a:extLst>
              <a:ext uri="{FF2B5EF4-FFF2-40B4-BE49-F238E27FC236}">
                <a16:creationId xmlns:a16="http://schemas.microsoft.com/office/drawing/2014/main" id="{C403C099-8E7F-88EC-F508-C0284F6BC14C}"/>
              </a:ext>
            </a:extLst>
          </p:cNvPr>
          <p:cNvCxnSpPr/>
          <p:nvPr/>
        </p:nvCxnSpPr>
        <p:spPr>
          <a:xfrm>
            <a:off x="216000" y="648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0B1007D-5C86-3837-1F86-1F85E3E11DF2}"/>
              </a:ext>
            </a:extLst>
          </p:cNvPr>
          <p:cNvSpPr txBox="1"/>
          <p:nvPr/>
        </p:nvSpPr>
        <p:spPr>
          <a:xfrm>
            <a:off x="359999" y="108000"/>
            <a:ext cx="4320000" cy="432000"/>
          </a:xfrm>
          <a:prstGeom prst="rect">
            <a:avLst/>
          </a:prstGeom>
          <a:noFill/>
        </p:spPr>
        <p:txBody>
          <a:bodyPr wrap="non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はじめに　　</a:t>
            </a:r>
            <a:r>
              <a:rPr lang="ja-JP" altLang="en-US" sz="2400" dirty="0" smtClean="0">
                <a:latin typeface="BIZ UDPゴシック" panose="020B0400000000000000" pitchFamily="50" charset="-128"/>
                <a:ea typeface="BIZ UDPゴシック" panose="020B0400000000000000" pitchFamily="50" charset="-128"/>
              </a:rPr>
              <a:t>今回の評価の</a:t>
            </a:r>
            <a:r>
              <a:rPr lang="ja-JP" altLang="en-US" sz="2400" dirty="0">
                <a:latin typeface="BIZ UDPゴシック" panose="020B0400000000000000" pitchFamily="50" charset="-128"/>
                <a:ea typeface="BIZ UDPゴシック" panose="020B0400000000000000" pitchFamily="50" charset="-128"/>
              </a:rPr>
              <a:t>概要</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5</a:t>
            </a:fld>
            <a:endParaRPr lang="ja-JP" altLang="en-US" dirty="0"/>
          </a:p>
        </p:txBody>
      </p:sp>
    </p:spTree>
    <p:extLst>
      <p:ext uri="{BB962C8B-B14F-4D97-AF65-F5344CB8AC3E}">
        <p14:creationId xmlns:p14="http://schemas.microsoft.com/office/powerpoint/2010/main" val="255926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34593647"/>
              </p:ext>
            </p:extLst>
          </p:nvPr>
        </p:nvGraphicFramePr>
        <p:xfrm>
          <a:off x="60190" y="575322"/>
          <a:ext cx="9015142" cy="6070800"/>
        </p:xfrm>
        <a:graphic>
          <a:graphicData uri="http://schemas.openxmlformats.org/drawingml/2006/table">
            <a:tbl>
              <a:tblPr>
                <a:tableStyleId>{5940675A-B579-460E-94D1-54222C63F5DA}</a:tableStyleId>
              </a:tblPr>
              <a:tblGrid>
                <a:gridCol w="734662">
                  <a:extLst>
                    <a:ext uri="{9D8B030D-6E8A-4147-A177-3AD203B41FA5}">
                      <a16:colId xmlns:a16="http://schemas.microsoft.com/office/drawing/2014/main" val="475014947"/>
                    </a:ext>
                  </a:extLst>
                </a:gridCol>
                <a:gridCol w="1035060">
                  <a:extLst>
                    <a:ext uri="{9D8B030D-6E8A-4147-A177-3AD203B41FA5}">
                      <a16:colId xmlns:a16="http://schemas.microsoft.com/office/drawing/2014/main" val="20001"/>
                    </a:ext>
                  </a:extLst>
                </a:gridCol>
                <a:gridCol w="1035060">
                  <a:extLst>
                    <a:ext uri="{9D8B030D-6E8A-4147-A177-3AD203B41FA5}">
                      <a16:colId xmlns:a16="http://schemas.microsoft.com/office/drawing/2014/main" val="2692074483"/>
                    </a:ext>
                  </a:extLst>
                </a:gridCol>
                <a:gridCol w="1035060">
                  <a:extLst>
                    <a:ext uri="{9D8B030D-6E8A-4147-A177-3AD203B41FA5}">
                      <a16:colId xmlns:a16="http://schemas.microsoft.com/office/drawing/2014/main" val="1896722355"/>
                    </a:ext>
                  </a:extLst>
                </a:gridCol>
                <a:gridCol w="1035060">
                  <a:extLst>
                    <a:ext uri="{9D8B030D-6E8A-4147-A177-3AD203B41FA5}">
                      <a16:colId xmlns:a16="http://schemas.microsoft.com/office/drawing/2014/main" val="1221757381"/>
                    </a:ext>
                  </a:extLst>
                </a:gridCol>
                <a:gridCol w="1035060">
                  <a:extLst>
                    <a:ext uri="{9D8B030D-6E8A-4147-A177-3AD203B41FA5}">
                      <a16:colId xmlns:a16="http://schemas.microsoft.com/office/drawing/2014/main" val="1585044141"/>
                    </a:ext>
                  </a:extLst>
                </a:gridCol>
                <a:gridCol w="1035060">
                  <a:extLst>
                    <a:ext uri="{9D8B030D-6E8A-4147-A177-3AD203B41FA5}">
                      <a16:colId xmlns:a16="http://schemas.microsoft.com/office/drawing/2014/main" val="3239772629"/>
                    </a:ext>
                  </a:extLst>
                </a:gridCol>
                <a:gridCol w="1035060">
                  <a:extLst>
                    <a:ext uri="{9D8B030D-6E8A-4147-A177-3AD203B41FA5}">
                      <a16:colId xmlns:a16="http://schemas.microsoft.com/office/drawing/2014/main" val="1069752342"/>
                    </a:ext>
                  </a:extLst>
                </a:gridCol>
                <a:gridCol w="1035060">
                  <a:extLst>
                    <a:ext uri="{9D8B030D-6E8A-4147-A177-3AD203B41FA5}">
                      <a16:colId xmlns:a16="http://schemas.microsoft.com/office/drawing/2014/main" val="4143017732"/>
                    </a:ext>
                  </a:extLst>
                </a:gridCol>
              </a:tblGrid>
              <a:tr h="217984">
                <a:tc>
                  <a:txBody>
                    <a:bodyPr/>
                    <a:lstStyle/>
                    <a:p>
                      <a:pPr algn="ctr" fontAlgn="ctr"/>
                      <a:r>
                        <a:rPr lang="ja-JP" altLang="en-US" sz="1000" b="1" u="none" strike="noStrike" dirty="0">
                          <a:solidFill>
                            <a:schemeClr val="tx1"/>
                          </a:solidFill>
                          <a:effectLst/>
                          <a:latin typeface="BIZ UDゴシック" panose="020B0400000000000000" pitchFamily="49" charset="-128"/>
                          <a:ea typeface="BIZ UDゴシック" panose="020B0400000000000000" pitchFamily="49" charset="-128"/>
                        </a:rPr>
                        <a:t>年度</a:t>
                      </a:r>
                      <a:endPar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rPr>
                        <a:t>2008</a:t>
                      </a: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2009</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2010</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2011</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R w="12700" cap="flat" cmpd="sng" algn="ctr">
                      <a:solidFill>
                        <a:schemeClr val="tx1"/>
                      </a:solidFill>
                      <a:prstDash val="solid"/>
                      <a:round/>
                      <a:headEnd type="none" w="med" len="med"/>
                      <a:tailEnd type="none" w="med" len="med"/>
                    </a:ln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2012</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2013</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2014</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2015</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extLst>
                  <a:ext uri="{0D108BD9-81ED-4DB2-BD59-A6C34878D82A}">
                    <a16:rowId xmlns:a16="http://schemas.microsoft.com/office/drawing/2014/main" val="2767852263"/>
                  </a:ext>
                </a:extLst>
              </a:tr>
              <a:tr h="217984">
                <a:tc>
                  <a:txBody>
                    <a:bodyPr/>
                    <a:lstStyle/>
                    <a:p>
                      <a:pPr algn="ctr"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知事</a:t>
                      </a:r>
                    </a:p>
                  </a:txBody>
                  <a:tcPr marL="36000" marR="36000" marT="36000" marB="36000" anchor="ctr">
                    <a:noFill/>
                  </a:tcPr>
                </a:tc>
                <a:tc gridSpan="4">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橋下知事</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R w="12700" cap="flat" cmpd="sng" algn="ctr">
                      <a:solidFill>
                        <a:schemeClr val="tx1"/>
                      </a:solidFill>
                      <a:prstDash val="solid"/>
                      <a:round/>
                      <a:headEnd type="none" w="med" len="med"/>
                      <a:tailEnd type="none" w="med" len="med"/>
                    </a:ln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松井知事（１期）</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noFill/>
                  </a:tcPr>
                </a:tc>
                <a:tc hMerge="1">
                  <a:txBody>
                    <a:bodyPr/>
                    <a:lstStyle/>
                    <a:p>
                      <a:pPr algn="ctr" rtl="0" fontAlgn="ctr"/>
                      <a:endParaRPr lang="en-US" altLang="ja-JP" sz="8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8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extLst>
                  <a:ext uri="{0D108BD9-81ED-4DB2-BD59-A6C34878D82A}">
                    <a16:rowId xmlns:a16="http://schemas.microsoft.com/office/drawing/2014/main" val="10001"/>
                  </a:ext>
                </a:extLst>
              </a:tr>
              <a:tr h="217984">
                <a:tc>
                  <a:txBody>
                    <a:bodyPr/>
                    <a:lstStyle/>
                    <a:p>
                      <a:pPr algn="ctr"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市長</a:t>
                      </a:r>
                    </a:p>
                  </a:txBody>
                  <a:tcPr marL="36000" marR="36000" marT="36000" marB="36000" anchor="ctr">
                    <a:noFill/>
                  </a:tcPr>
                </a:tc>
                <a:tc gridSpan="4">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平松市長</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R w="12700" cap="flat" cmpd="sng" algn="ctr">
                      <a:solidFill>
                        <a:schemeClr val="tx1"/>
                      </a:solidFill>
                      <a:prstDash val="solid"/>
                      <a:round/>
                      <a:headEnd type="none" w="med" len="med"/>
                      <a:tailEnd type="none" w="med" len="med"/>
                    </a:ln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橋下市長</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noFill/>
                  </a:tcPr>
                </a:tc>
                <a:tc hMerge="1">
                  <a:txBody>
                    <a:bodyPr/>
                    <a:lstStyle/>
                    <a:p>
                      <a:pPr algn="ctr" rtl="0" fontAlgn="ctr"/>
                      <a:endParaRPr lang="en-US" altLang="ja-JP" sz="8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8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extLst>
                  <a:ext uri="{0D108BD9-81ED-4DB2-BD59-A6C34878D82A}">
                    <a16:rowId xmlns:a16="http://schemas.microsoft.com/office/drawing/2014/main" val="10002"/>
                  </a:ext>
                </a:extLst>
              </a:tr>
              <a:tr h="2734711">
                <a:tc>
                  <a:txBody>
                    <a:bodyPr/>
                    <a:lstStyle/>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府</a:t>
                      </a:r>
                      <a:r>
                        <a:rPr lang="ja-JP" altLang="en-US" sz="1000" b="1" i="0" u="none" strike="noStrike" dirty="0" smtClean="0">
                          <a:solidFill>
                            <a:schemeClr val="tx1"/>
                          </a:solidFill>
                          <a:effectLst/>
                          <a:latin typeface="BIZ UDゴシック" panose="020B0400000000000000" pitchFamily="49" charset="-128"/>
                          <a:ea typeface="BIZ UDゴシック" panose="020B0400000000000000" pitchFamily="49" charset="-128"/>
                        </a:rPr>
                        <a:t>と市</a:t>
                      </a: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の出来事</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 ●府</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 </a:t>
                      </a:r>
                      <a:r>
                        <a:rPr lang="ja-JP" altLang="en-US" sz="1000" b="1" i="0" u="none" strike="noStrike" dirty="0" smtClean="0">
                          <a:solidFill>
                            <a:schemeClr val="tx1"/>
                          </a:solidFill>
                          <a:effectLst/>
                          <a:latin typeface="BIZ UDゴシック" panose="020B0400000000000000" pitchFamily="49" charset="-128"/>
                          <a:ea typeface="BIZ UDゴシック" panose="020B0400000000000000" pitchFamily="49" charset="-128"/>
                        </a:rPr>
                        <a:t>〇市</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 ◎府市</a:t>
                      </a:r>
                    </a:p>
                  </a:txBody>
                  <a:tcPr marL="36000" marR="36000" marT="36000" marB="36000" anchor="ctr">
                    <a:solidFill>
                      <a:schemeClr val="accent1">
                        <a:lumMod val="40000"/>
                        <a:lumOff val="60000"/>
                      </a:schemeClr>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●財政再建プログラム（案）策定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●教育非常事態宣言</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●地方分権改革ビジョン策定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市政改革基本方針</a:t>
                      </a:r>
                      <a:r>
                        <a:rPr kumimoji="1" lang="en-US" altLang="ja-JP" sz="1000" dirty="0">
                          <a:solidFill>
                            <a:schemeClr val="tx1"/>
                          </a:solidFill>
                          <a:latin typeface="BIZ UDゴシック" panose="020B0400000000000000" pitchFamily="49" charset="-128"/>
                          <a:ea typeface="BIZ UDゴシック" panose="020B0400000000000000" pitchFamily="49" charset="-128"/>
                        </a:rPr>
                        <a:t>(2006</a:t>
                      </a:r>
                      <a:r>
                        <a:rPr kumimoji="1" lang="ja-JP" altLang="en-US" sz="1000" dirty="0">
                          <a:solidFill>
                            <a:schemeClr val="tx1"/>
                          </a:solidFill>
                          <a:latin typeface="BIZ UDゴシック" panose="020B0400000000000000" pitchFamily="49" charset="-128"/>
                          <a:ea typeface="BIZ UDゴシック" panose="020B0400000000000000" pitchFamily="49" charset="-128"/>
                        </a:rPr>
                        <a:t>～</a:t>
                      </a:r>
                      <a:r>
                        <a:rPr kumimoji="1" lang="en-US" altLang="ja-JP" sz="1000" dirty="0">
                          <a:solidFill>
                            <a:schemeClr val="tx1"/>
                          </a:solidFill>
                          <a:latin typeface="BIZ UDゴシック" panose="020B0400000000000000" pitchFamily="49" charset="-128"/>
                          <a:ea typeface="BIZ UDゴシック" panose="020B0400000000000000" pitchFamily="49" charset="-128"/>
                        </a:rPr>
                        <a:t>2010)</a:t>
                      </a:r>
                      <a:r>
                        <a:rPr kumimoji="1" lang="ja-JP" altLang="en-US" sz="1000" dirty="0">
                          <a:solidFill>
                            <a:schemeClr val="tx1"/>
                          </a:solidFill>
                          <a:latin typeface="BIZ UDゴシック" panose="020B0400000000000000" pitchFamily="49" charset="-128"/>
                          <a:ea typeface="BIZ UDゴシック" panose="020B0400000000000000" pitchFamily="49" charset="-128"/>
                        </a:rPr>
                        <a:t>策定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◎水都大阪</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●槇尾川ダム撤退</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○教育振興基本計画策定</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◎大阪マラソン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◎府市統合本部設置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●私学無償化制度実施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●教育２条例を制定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●財政運営基本条例施行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●財政構造改革プラン（案）策定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なにわルネッサンス</a:t>
                      </a:r>
                      <a:r>
                        <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2011</a:t>
                      </a: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◎大阪都市</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魅力創造</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戦略策定</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◎特区税制創設</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◎国家戦略特区地域指定</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◎グランドデザイン・大阪策定</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●関空伊丹経営統合</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●教育振興基本計画策定</a:t>
                      </a: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rtl="0" fontAlgn="ct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rtl="0" fontAlgn="ct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○市政改革プラン</a:t>
                      </a:r>
                      <a:r>
                        <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2014)</a:t>
                      </a: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策定</a:t>
                      </a: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区ＣＭ制度導入</a:t>
                      </a: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◎大阪観光局設立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PMDA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関西支部設置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◎大阪光の饗宴</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◎校長公募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●公共交通戦略策定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rPr>
                        <a:t>○塾代助成実施</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◎防潮堤液状化対策実施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◎消防学校一体的運用開始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◎保証協会合併</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rPr>
                        <a:t>◎国家戦略特区区域指定</a:t>
                      </a:r>
                      <a:endParaRPr kumimoji="1" lang="en-US" altLang="ja-JP"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rPr>
                        <a:t>◎うめきた２期区域まちづくり方針策定</a:t>
                      </a:r>
                      <a:endParaRPr kumimoji="1" lang="en-US" altLang="ja-JP"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BIZ UDゴシック" panose="020B0400000000000000" pitchFamily="49" charset="-128"/>
                          <a:ea typeface="BIZ UDゴシック" panose="020B0400000000000000" pitchFamily="49" charset="-128"/>
                          <a:cs typeface="+mn-cs"/>
                        </a:rPr>
                        <a:t>○地下鉄初乗り運賃値下げ</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◎副首都推進本部設置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●行財政改革推進プラン（案）策定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●地域限定保育士試験実施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●地方税徴収機構設置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●モノレール延伸決定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○市政改革基本方針策定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ICT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戦略策定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大阪城公園</a:t>
                      </a:r>
                      <a:r>
                        <a:rPr kumimoji="1" lang="en-US" altLang="ja-JP" sz="1000" dirty="0">
                          <a:solidFill>
                            <a:schemeClr val="tx1"/>
                          </a:solidFill>
                          <a:latin typeface="BIZ UDゴシック" panose="020B0400000000000000" pitchFamily="49" charset="-128"/>
                          <a:ea typeface="BIZ UDゴシック" panose="020B0400000000000000" pitchFamily="49" charset="-128"/>
                        </a:rPr>
                        <a:t>PMO</a:t>
                      </a:r>
                      <a:r>
                        <a:rPr kumimoji="1" lang="ja-JP" altLang="en-US" sz="1000" dirty="0">
                          <a:solidFill>
                            <a:schemeClr val="tx1"/>
                          </a:solidFill>
                          <a:latin typeface="BIZ UDゴシック" panose="020B0400000000000000" pitchFamily="49" charset="-128"/>
                          <a:ea typeface="BIZ UDゴシック" panose="020B0400000000000000" pitchFamily="49" charset="-128"/>
                        </a:rPr>
                        <a:t>事業実施</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3047410882"/>
                  </a:ext>
                </a:extLst>
              </a:tr>
              <a:tr h="1135295">
                <a:tc>
                  <a:txBody>
                    <a:bodyPr/>
                    <a:lstStyle/>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大阪の</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出来事</a:t>
                      </a:r>
                    </a:p>
                  </a:txBody>
                  <a:tcPr marL="36000" marR="36000" marT="36000" marB="36000" anchor="ctr">
                    <a:solidFill>
                      <a:schemeClr val="accent1">
                        <a:lumMod val="40000"/>
                        <a:lumOff val="60000"/>
                      </a:schemeClr>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JR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おおさか東</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線</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南区間</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開業</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10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京阪中之島線開業</a:t>
                      </a: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３</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阪神なんば線延伸開業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10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関西広域連合発足</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11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大阪府知事・市長選執行</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８</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大都市特別区設置法成立</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１</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桜宮高校体罰事件発生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４</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グランフロント大阪開業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あべのハルカス開業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５</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特別区設置住民投票執行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11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大阪府知事・市長選執行</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1179783347"/>
                  </a:ext>
                </a:extLst>
              </a:tr>
              <a:tr h="1402326">
                <a:tc>
                  <a:txBody>
                    <a:bodyPr/>
                    <a:lstStyle/>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世の中の</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出来事</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accent1">
                        <a:lumMod val="40000"/>
                        <a:lumOff val="60000"/>
                      </a:schemeClr>
                    </a:solidFill>
                  </a:tcPr>
                </a:tc>
                <a:tc>
                  <a:txBody>
                    <a:bodyPr/>
                    <a:lstStyle/>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洞爺湖</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サミット開催</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８</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北京五輪開催</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リーマンショック発生</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４</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新型インフルエンザ流行</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民主党政権成立</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宮崎県口蹄疫流行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６</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菅内閣発足</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尖閣衝突事件発生</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東日本</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大震災発生</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女子</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W</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杯日本優勝</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地上デジタル放送開始</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紀伊半島豪雨発生</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東京スカイ</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ツリー開業</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５</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原発全</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50</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機停止</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10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山中教授ノーベル賞受賞</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12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安倍内閣発足</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６</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富士山世界遺産登録</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12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和食無形文化遺産登録</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集団的自衛権解釈変更閣議決定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８</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広島土砂災害発生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御嶽山</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噴火発生</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安全保障関連法案成立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ラグビー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W</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杯開催</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1817645802"/>
                  </a:ext>
                </a:extLst>
              </a:tr>
            </a:tbl>
          </a:graphicData>
        </a:graphic>
      </p:graphicFrame>
      <p:sp>
        <p:nvSpPr>
          <p:cNvPr id="6" name="Text Box 7"/>
          <p:cNvSpPr txBox="1">
            <a:spLocks noChangeArrowheads="1"/>
          </p:cNvSpPr>
          <p:nvPr/>
        </p:nvSpPr>
        <p:spPr bwMode="auto">
          <a:xfrm>
            <a:off x="144462" y="41295"/>
            <a:ext cx="89308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大阪の改革</a:t>
            </a:r>
            <a:r>
              <a:rPr kumimoji="1" lang="ja-JP" altLang="en-US" sz="2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の</a:t>
            </a:r>
            <a:r>
              <a:rPr lang="en-US" altLang="ja-JP" sz="2400" dirty="0" smtClean="0">
                <a:latin typeface="BIZ UDPゴシック" panose="020B0400000000000000" pitchFamily="50" charset="-128"/>
                <a:ea typeface="BIZ UDPゴシック" panose="020B0400000000000000" pitchFamily="50" charset="-128"/>
                <a:cs typeface="メイリオ" panose="020B0604030504040204" pitchFamily="50" charset="-128"/>
              </a:rPr>
              <a:t>15</a:t>
            </a:r>
            <a:r>
              <a:rPr kumimoji="1" lang="ja-JP" altLang="en-US" sz="2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年</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en-US" altLang="ja-JP"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2008</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en-US" altLang="ja-JP"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2015</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年度）（全体年表）</a:t>
            </a:r>
            <a:r>
              <a:rPr kumimoji="1" lang="ja-JP" altLang="en-US" sz="2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endPar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cxnSp>
        <p:nvCxnSpPr>
          <p:cNvPr id="5" name="直線コネクタ 4"/>
          <p:cNvCxnSpPr/>
          <p:nvPr/>
        </p:nvCxnSpPr>
        <p:spPr>
          <a:xfrm>
            <a:off x="108000" y="540000"/>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6613931"/>
            <a:ext cx="59757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大阪の出来事、世の中の出来事は、年表示の上、出来事が起きた月を記載</a:t>
            </a:r>
          </a:p>
        </p:txBody>
      </p:sp>
      <p:sp>
        <p:nvSpPr>
          <p:cNvPr id="8" name="スライド番号プレースホルダー 3"/>
          <p:cNvSpPr>
            <a:spLocks noGrp="1"/>
          </p:cNvSpPr>
          <p:nvPr>
            <p:ph type="sldNum" sz="quarter" idx="12"/>
          </p:nvPr>
        </p:nvSpPr>
        <p:spPr>
          <a:xfrm>
            <a:off x="7086600" y="6552000"/>
            <a:ext cx="2057400" cy="365125"/>
          </a:xfrm>
        </p:spPr>
        <p:txBody>
          <a:bodyPr/>
          <a:lstStyle/>
          <a:p>
            <a:fld id="{138CA411-231B-42B9-AF63-97A64194AA60}" type="slidenum">
              <a:rPr lang="ja-JP" altLang="en-US" smtClean="0"/>
              <a:pPr/>
              <a:t>6</a:t>
            </a:fld>
            <a:endParaRPr lang="ja-JP" altLang="en-US" dirty="0"/>
          </a:p>
        </p:txBody>
      </p:sp>
    </p:spTree>
    <p:extLst>
      <p:ext uri="{BB962C8B-B14F-4D97-AF65-F5344CB8AC3E}">
        <p14:creationId xmlns:p14="http://schemas.microsoft.com/office/powerpoint/2010/main" val="65397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34537447"/>
              </p:ext>
            </p:extLst>
          </p:nvPr>
        </p:nvGraphicFramePr>
        <p:xfrm>
          <a:off x="65315" y="540001"/>
          <a:ext cx="9010015" cy="6062374"/>
        </p:xfrm>
        <a:graphic>
          <a:graphicData uri="http://schemas.openxmlformats.org/drawingml/2006/table">
            <a:tbl>
              <a:tblPr>
                <a:tableStyleId>{5940675A-B579-460E-94D1-54222C63F5DA}</a:tableStyleId>
              </a:tblPr>
              <a:tblGrid>
                <a:gridCol w="905457">
                  <a:extLst>
                    <a:ext uri="{9D8B030D-6E8A-4147-A177-3AD203B41FA5}">
                      <a16:colId xmlns:a16="http://schemas.microsoft.com/office/drawing/2014/main" val="475014947"/>
                    </a:ext>
                  </a:extLst>
                </a:gridCol>
                <a:gridCol w="1157794">
                  <a:extLst>
                    <a:ext uri="{9D8B030D-6E8A-4147-A177-3AD203B41FA5}">
                      <a16:colId xmlns:a16="http://schemas.microsoft.com/office/drawing/2014/main" val="816097252"/>
                    </a:ext>
                  </a:extLst>
                </a:gridCol>
                <a:gridCol w="1157794">
                  <a:extLst>
                    <a:ext uri="{9D8B030D-6E8A-4147-A177-3AD203B41FA5}">
                      <a16:colId xmlns:a16="http://schemas.microsoft.com/office/drawing/2014/main" val="1195848384"/>
                    </a:ext>
                  </a:extLst>
                </a:gridCol>
                <a:gridCol w="1157794">
                  <a:extLst>
                    <a:ext uri="{9D8B030D-6E8A-4147-A177-3AD203B41FA5}">
                      <a16:colId xmlns:a16="http://schemas.microsoft.com/office/drawing/2014/main" val="1156278128"/>
                    </a:ext>
                  </a:extLst>
                </a:gridCol>
                <a:gridCol w="1157794">
                  <a:extLst>
                    <a:ext uri="{9D8B030D-6E8A-4147-A177-3AD203B41FA5}">
                      <a16:colId xmlns:a16="http://schemas.microsoft.com/office/drawing/2014/main" val="843516340"/>
                    </a:ext>
                  </a:extLst>
                </a:gridCol>
                <a:gridCol w="1157794">
                  <a:extLst>
                    <a:ext uri="{9D8B030D-6E8A-4147-A177-3AD203B41FA5}">
                      <a16:colId xmlns:a16="http://schemas.microsoft.com/office/drawing/2014/main" val="2724413645"/>
                    </a:ext>
                  </a:extLst>
                </a:gridCol>
                <a:gridCol w="1157794">
                  <a:extLst>
                    <a:ext uri="{9D8B030D-6E8A-4147-A177-3AD203B41FA5}">
                      <a16:colId xmlns:a16="http://schemas.microsoft.com/office/drawing/2014/main" val="2185777438"/>
                    </a:ext>
                  </a:extLst>
                </a:gridCol>
                <a:gridCol w="1157794">
                  <a:extLst>
                    <a:ext uri="{9D8B030D-6E8A-4147-A177-3AD203B41FA5}">
                      <a16:colId xmlns:a16="http://schemas.microsoft.com/office/drawing/2014/main" val="421005524"/>
                    </a:ext>
                  </a:extLst>
                </a:gridCol>
              </a:tblGrid>
              <a:tr h="227448">
                <a:tc>
                  <a:txBody>
                    <a:bodyPr/>
                    <a:lstStyle/>
                    <a:p>
                      <a:pPr algn="ctr" fontAlgn="ctr"/>
                      <a:r>
                        <a:rPr lang="ja-JP" altLang="en-US" sz="1000" b="1" u="none" strike="noStrike" dirty="0">
                          <a:solidFill>
                            <a:schemeClr val="tx1"/>
                          </a:solidFill>
                          <a:effectLst/>
                          <a:latin typeface="BIZ UDゴシック" panose="020B0400000000000000" pitchFamily="49" charset="-128"/>
                          <a:ea typeface="BIZ UDゴシック" panose="020B0400000000000000" pitchFamily="49" charset="-128"/>
                        </a:rPr>
                        <a:t>年度</a:t>
                      </a:r>
                      <a:endPar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2016</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2017</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2018</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R w="12700" cap="flat" cmpd="sng" algn="ctr">
                      <a:solidFill>
                        <a:schemeClr val="tx1"/>
                      </a:solidFill>
                      <a:prstDash val="solid"/>
                      <a:round/>
                      <a:headEnd type="none" w="med" len="med"/>
                      <a:tailEnd type="none" w="med" len="med"/>
                    </a:lnR>
                    <a:solidFill>
                      <a:schemeClr val="tx1">
                        <a:lumMod val="50000"/>
                        <a:lumOff val="50000"/>
                      </a:schemeClr>
                    </a:solidFill>
                  </a:tcPr>
                </a:tc>
                <a:tc>
                  <a:txBody>
                    <a:bodyPr/>
                    <a:lstStyle/>
                    <a:p>
                      <a:pPr algn="ctr" rtl="0" fontAlgn="ctr"/>
                      <a:r>
                        <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rPr>
                        <a:t>2019</a:t>
                      </a:r>
                    </a:p>
                  </a:txBody>
                  <a:tcPr marL="36000" marR="36000" marT="36000" marB="36000" anchor="ctr">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rtl="0" fontAlgn="ctr"/>
                      <a:r>
                        <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rPr>
                        <a:t>2020</a:t>
                      </a:r>
                    </a:p>
                  </a:txBody>
                  <a:tcPr marL="36000" marR="36000" marT="36000" marB="36000" anchor="ctr">
                    <a:solidFill>
                      <a:schemeClr val="tx1">
                        <a:lumMod val="50000"/>
                        <a:lumOff val="50000"/>
                      </a:schemeClr>
                    </a:solidFill>
                  </a:tcPr>
                </a:tc>
                <a:tc>
                  <a:txBody>
                    <a:bodyPr/>
                    <a:lstStyle/>
                    <a:p>
                      <a:pPr algn="ctr" rtl="0" fontAlgn="ctr"/>
                      <a:r>
                        <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rPr>
                        <a:t>2021</a:t>
                      </a:r>
                    </a:p>
                  </a:txBody>
                  <a:tcPr marL="36000" marR="36000" marT="36000" marB="36000" anchor="ctr">
                    <a:solidFill>
                      <a:schemeClr val="tx1">
                        <a:lumMod val="50000"/>
                        <a:lumOff val="50000"/>
                      </a:schemeClr>
                    </a:solidFill>
                  </a:tcPr>
                </a:tc>
                <a:tc>
                  <a:txBody>
                    <a:bodyPr/>
                    <a:lstStyle/>
                    <a:p>
                      <a:pPr algn="ctr" rtl="0" fontAlgn="ctr"/>
                      <a:r>
                        <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rPr>
                        <a:t>2022</a:t>
                      </a:r>
                    </a:p>
                  </a:txBody>
                  <a:tcPr marL="36000" marR="36000" marT="36000" marB="36000" anchor="ctr">
                    <a:solidFill>
                      <a:schemeClr val="tx1">
                        <a:lumMod val="50000"/>
                        <a:lumOff val="50000"/>
                      </a:schemeClr>
                    </a:solidFill>
                  </a:tcPr>
                </a:tc>
                <a:extLst>
                  <a:ext uri="{0D108BD9-81ED-4DB2-BD59-A6C34878D82A}">
                    <a16:rowId xmlns:a16="http://schemas.microsoft.com/office/drawing/2014/main" val="2767852263"/>
                  </a:ext>
                </a:extLst>
              </a:tr>
              <a:tr h="227448">
                <a:tc>
                  <a:txBody>
                    <a:bodyPr/>
                    <a:lstStyle/>
                    <a:p>
                      <a:pPr algn="ctr"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知事</a:t>
                      </a:r>
                    </a:p>
                  </a:txBody>
                  <a:tcPr marL="36000" marR="36000" marT="36000" marB="36000" anchor="ctr">
                    <a:noFill/>
                  </a:tcPr>
                </a:tc>
                <a:tc gridSpan="3">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松井知事（２期）</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R w="12700" cap="flat" cmpd="sng" algn="ctr">
                      <a:solidFill>
                        <a:schemeClr val="tx1"/>
                      </a:solidFill>
                      <a:prstDash val="solid"/>
                      <a:round/>
                      <a:headEnd type="none" w="med" len="med"/>
                      <a:tailEnd type="none" w="med" len="med"/>
                    </a:ln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吉村知事</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extLst>
                  <a:ext uri="{0D108BD9-81ED-4DB2-BD59-A6C34878D82A}">
                    <a16:rowId xmlns:a16="http://schemas.microsoft.com/office/drawing/2014/main" val="10001"/>
                  </a:ext>
                </a:extLst>
              </a:tr>
              <a:tr h="227448">
                <a:tc>
                  <a:txBody>
                    <a:bodyPr/>
                    <a:lstStyle/>
                    <a:p>
                      <a:pPr algn="ctr"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市長</a:t>
                      </a:r>
                    </a:p>
                  </a:txBody>
                  <a:tcPr marL="36000" marR="36000" marT="36000" marB="36000" anchor="ctr">
                    <a:noFill/>
                  </a:tcPr>
                </a:tc>
                <a:tc gridSpan="3">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吉村市長</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R w="12700" cap="flat" cmpd="sng" algn="ctr">
                      <a:solidFill>
                        <a:schemeClr val="tx1"/>
                      </a:solidFill>
                      <a:prstDash val="solid"/>
                      <a:round/>
                      <a:headEnd type="none" w="med" len="med"/>
                      <a:tailEnd type="none" w="med" len="med"/>
                    </a:ln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松井市長</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tc hMerge="1">
                  <a:txBody>
                    <a:bodyPr/>
                    <a:lstStyle/>
                    <a:p>
                      <a:pPr algn="ctr" rtl="0" fontAlgn="ctr"/>
                      <a:endParaRPr lang="en-US" altLang="ja-JP" sz="9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noFill/>
                  </a:tcPr>
                </a:tc>
                <a:extLst>
                  <a:ext uri="{0D108BD9-81ED-4DB2-BD59-A6C34878D82A}">
                    <a16:rowId xmlns:a16="http://schemas.microsoft.com/office/drawing/2014/main" val="10002"/>
                  </a:ext>
                </a:extLst>
              </a:tr>
              <a:tr h="3359626">
                <a:tc>
                  <a:txBody>
                    <a:bodyPr/>
                    <a:lstStyle/>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府</a:t>
                      </a:r>
                      <a:r>
                        <a:rPr lang="ja-JP" altLang="en-US" sz="1000" b="1" i="0" u="none" strike="noStrike" dirty="0" smtClean="0">
                          <a:solidFill>
                            <a:schemeClr val="tx1"/>
                          </a:solidFill>
                          <a:effectLst/>
                          <a:latin typeface="BIZ UDゴシック" panose="020B0400000000000000" pitchFamily="49" charset="-128"/>
                          <a:ea typeface="BIZ UDゴシック" panose="020B0400000000000000" pitchFamily="49" charset="-128"/>
                        </a:rPr>
                        <a:t>と市</a:t>
                      </a: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の出来事</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 ●府</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 </a:t>
                      </a:r>
                      <a:r>
                        <a:rPr lang="ja-JP" altLang="en-US" sz="1000" b="1" i="0" u="none" strike="noStrike" dirty="0" smtClean="0">
                          <a:solidFill>
                            <a:schemeClr val="tx1"/>
                          </a:solidFill>
                          <a:effectLst/>
                          <a:latin typeface="BIZ UDゴシック" panose="020B0400000000000000" pitchFamily="49" charset="-128"/>
                          <a:ea typeface="BIZ UDゴシック" panose="020B0400000000000000" pitchFamily="49" charset="-128"/>
                        </a:rPr>
                        <a:t>〇市</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 ◎府市</a:t>
                      </a:r>
                    </a:p>
                  </a:txBody>
                  <a:tcPr marL="36000" marR="36000" marT="36000" marB="36000" anchor="ctr">
                    <a:solidFill>
                      <a:schemeClr val="accent1">
                        <a:lumMod val="40000"/>
                        <a:lumOff val="60000"/>
                      </a:schemeClr>
                    </a:solidFill>
                  </a:tcPr>
                </a:tc>
                <a:tc>
                  <a:txBody>
                    <a:bodyPr/>
                    <a:lstStyle/>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◎グランドデザイン・大阪都市圏策定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◎都市魅力創造戦略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NLAB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運用開始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◎特別支援学校移管</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●教育庁設置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●宿泊税導入</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●森林環境税導入</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●関空伊丹コンセッョン実施</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●北大阪急行延伸</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kumimoji="1" lang="ja-JP" altLang="en-US" sz="1000" kern="1200" dirty="0" smtClean="0">
                          <a:solidFill>
                            <a:schemeClr val="tx1"/>
                          </a:solidFill>
                          <a:latin typeface="BIZ UDゴシック" panose="020B0400000000000000" pitchFamily="49" charset="-128"/>
                          <a:ea typeface="BIZ UDゴシック" panose="020B0400000000000000" pitchFamily="49" charset="-128"/>
                          <a:cs typeface="+mn-cs"/>
                        </a:rPr>
                        <a:t>事業認可</a:t>
                      </a:r>
                      <a:endParaRPr kumimoji="1" lang="en-US" altLang="ja-JP" sz="1000" kern="1200" dirty="0" smtClean="0">
                        <a:solidFill>
                          <a:schemeClr val="tx1"/>
                        </a:solidFill>
                        <a:latin typeface="BIZ UDゴシック" panose="020B0400000000000000" pitchFamily="49" charset="-128"/>
                        <a:ea typeface="BIZ UDゴシック" panose="020B0400000000000000" pitchFamily="49" charset="-128"/>
                        <a:cs typeface="+mn-cs"/>
                      </a:endParaRPr>
                    </a:p>
                    <a:p>
                      <a:pPr algn="l" rtl="0" fontAlgn="ctr">
                        <a:lnSpc>
                          <a:spcPts val="1000"/>
                        </a:lnSpc>
                        <a:spcBef>
                          <a:spcPts val="0"/>
                        </a:spcBef>
                        <a:spcAft>
                          <a:spcPts val="0"/>
                        </a:spcAft>
                      </a:pPr>
                      <a:endPar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endParaRPr>
                    </a:p>
                    <a:p>
                      <a:pPr algn="l" rtl="0" fontAlgn="ctr">
                        <a:lnSpc>
                          <a:spcPts val="1000"/>
                        </a:lnSpc>
                        <a:spcBef>
                          <a:spcPts val="0"/>
                        </a:spcBef>
                        <a:spcAft>
                          <a:spcPts val="0"/>
                        </a:spcAft>
                      </a:pP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○市政改革プラン</a:t>
                      </a:r>
                      <a:r>
                        <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rPr>
                        <a:t>2.0(2016</a:t>
                      </a: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rPr>
                        <a:t>2019)</a:t>
                      </a: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策定</a:t>
                      </a:r>
                      <a:endPar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endParaRPr>
                    </a:p>
                    <a:p>
                      <a:pPr algn="l" rtl="0" fontAlgn="ctr">
                        <a:lnSpc>
                          <a:spcPts val="1000"/>
                        </a:lnSpc>
                        <a:spcBef>
                          <a:spcPts val="0"/>
                        </a:spcBef>
                        <a:spcAft>
                          <a:spcPts val="0"/>
                        </a:spcAft>
                      </a:pP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○クリアウォーター</a:t>
                      </a:r>
                      <a:r>
                        <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rPr>
                        <a:t>OSAKA</a:t>
                      </a: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㈱設立</a:t>
                      </a:r>
                      <a:endPar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ctr" latinLnBrk="0" hangingPunct="1">
                        <a:lnSpc>
                          <a:spcPts val="1000"/>
                        </a:lnSpc>
                        <a:spcBef>
                          <a:spcPts val="0"/>
                        </a:spcBef>
                        <a:spcAft>
                          <a:spcPts val="0"/>
                        </a:spcAft>
                        <a:buClrTx/>
                        <a:buSzTx/>
                        <a:buFontTx/>
                        <a:buNone/>
                        <a:tabLst/>
                        <a:defRPr/>
                      </a:pPr>
                      <a:r>
                        <a:rPr kumimoji="1" lang="ja-JP" altLang="en-US" sz="1000" kern="1200" dirty="0" smtClean="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５</a:t>
                      </a:r>
                      <a:r>
                        <a:rPr kumimoji="1" lang="ja-JP" altLang="en-US" sz="1000" kern="1200" dirty="0" smtClean="0">
                          <a:solidFill>
                            <a:schemeClr val="tx1"/>
                          </a:solidFill>
                          <a:latin typeface="BIZ UDゴシック" panose="020B0400000000000000" pitchFamily="49" charset="-128"/>
                          <a:ea typeface="BIZ UDゴシック" panose="020B0400000000000000" pitchFamily="49" charset="-128"/>
                          <a:cs typeface="+mn-cs"/>
                        </a:rPr>
                        <a:t>歳児</a:t>
                      </a: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教育無償化実施</a:t>
                      </a:r>
                      <a:endParaRPr kumimoji="1" lang="en-US" altLang="ja-JP" sz="100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推進局設置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◎淀川左岸線延伸部工事着工</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◎なにわ筋線計画概要公表</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◎大阪健康安全基盤研究所設立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◎大阪産業技術研究所設立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◎夢洲まちづくり構想策定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000"/>
                        </a:lnSpc>
                        <a:spcBef>
                          <a:spcPts val="0"/>
                        </a:spcBef>
                        <a:spcAft>
                          <a:spcPts val="0"/>
                        </a:spcAft>
                        <a:buClrTx/>
                        <a:buSzTx/>
                        <a:buFontTx/>
                        <a:buNone/>
                        <a:tabLst/>
                        <a:defRPr/>
                      </a:pP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○待機児童特別対策実施</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1000"/>
                        </a:lnSpc>
                        <a:spcBef>
                          <a:spcPts val="0"/>
                        </a:spcBef>
                        <a:spcAft>
                          <a:spcPts val="0"/>
                        </a:spcAft>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◎大阪・関西万博</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◎府市共同住吉母子医療センター開設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●関西３空港の一体運営開始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●消防広域化計画再策定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〇地下鉄バス民営化</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◎スマートシティ戦略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Ver.1.0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基本構想策定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◎夢洲まちづくり基本方針策定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◎大阪産業局設立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◎大学法人統合</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◎新大学基本構想策定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●府域一水道に向けたあり方検討報告書とりまとめ</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○博物館独法化</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○国際バカロレア中高一貫校開校</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◎大阪の再生・成長に向けた新戦略策定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◎都市魅力創造戦略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◎おおさかスマートエネルギープラン策定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SDGs</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未来都市計画策定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◎大阪城東部地区まちづくり方向性とりまとめ</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◎大阪港湾局設置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◎大阪“みなと”ビジョン策定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3.0(2020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◎府市一体条例施行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◎大阪都市計画局設置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◎万博推進局設置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◎スマートシティ戦略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Ver.2.0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◎国際金融都市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戦略策定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◎大阪パークビジョン策定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◎府市下水道ビジョン策定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3.1(2020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○大阪中之島</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美術館開館</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○動物園独法化</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◎大阪のまちづくりグランドデザイン策定</a:t>
                      </a: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◎スーパーシティ型国家戦略特区指定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◎新大阪駅周辺地域まちづくり方針策定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区域整備計画認定申請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◎大阪公立大学開学</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000"/>
                        </a:lnSpc>
                        <a:spcBef>
                          <a:spcPts val="0"/>
                        </a:spcBef>
                        <a:spcAft>
                          <a:spcPts val="0"/>
                        </a:spcAft>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◎高校移管</a:t>
                      </a: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047410882"/>
                  </a:ext>
                </a:extLst>
              </a:tr>
              <a:tr h="649022">
                <a:tc>
                  <a:txBody>
                    <a:bodyPr/>
                    <a:lstStyle/>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大阪の</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出来事</a:t>
                      </a:r>
                    </a:p>
                  </a:txBody>
                  <a:tcPr marL="36000" marR="36000" marT="36000" marB="36000" anchor="ctr">
                    <a:solidFill>
                      <a:schemeClr val="accent1">
                        <a:lumMod val="40000"/>
                        <a:lumOff val="60000"/>
                      </a:schemeClr>
                    </a:solidFill>
                  </a:tcPr>
                </a:tc>
                <a:tc>
                  <a:txBody>
                    <a:bodyPr/>
                    <a:lstStyle/>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４</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シャープ</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鴻海傘下入り</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rtl="0" fontAlgn="ctr">
                        <a:lnSpc>
                          <a:spcPts val="900"/>
                        </a:lnSpc>
                      </a:pP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６</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法定協</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設置（大都市制度）</a:t>
                      </a:r>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６</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大阪府北部地震発生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台風</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号発生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４</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大阪府知事・市長選執行</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６</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大阪サミット開催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11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特別区設置住民投票執行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79783347"/>
                  </a:ext>
                </a:extLst>
              </a:tr>
              <a:tr h="1357008">
                <a:tc>
                  <a:txBody>
                    <a:bodyPr/>
                    <a:lstStyle/>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世の中の</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出来事</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nchor="ctr">
                    <a:solidFill>
                      <a:schemeClr val="accent1">
                        <a:lumMod val="40000"/>
                        <a:lumOff val="60000"/>
                      </a:schemeClr>
                    </a:solidFill>
                  </a:tcPr>
                </a:tc>
                <a:tc>
                  <a:txBody>
                    <a:bodyPr/>
                    <a:lstStyle/>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小池東京都知事就任</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相模原殺傷事件発生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８</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天皇陛下お気持ち表明</a:t>
                      </a: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１</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トランプ</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米大統領就任</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豊洲市場百条委設置</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２</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平昌五輪開催</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６</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米朝会談実施</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西日本</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月</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豪雨発生</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北海道胆振地震発生</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５</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天皇即位、令和に改元</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８</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九州北部豪雨発生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ラグビー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W</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杯開催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10</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 消費税</a:t>
                      </a: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10%</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へ引き上げ</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東京五輪延期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４</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新型コロナ緊急事態宣言発出</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７</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九州豪雨発生</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９</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菅内閣成立</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１</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新型コロナ緊急事態宣言発出</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新型コロナワクチン接種開始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４</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新型コロナ緊急事態宣言発出</a:t>
                      </a: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東京五輪開催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７</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新型コロナ緊急事態宣言発出</a:t>
                      </a: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endPar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en-US" altLang="ja-JP" sz="1000" b="0" i="0" u="none" strike="noStrike" baseline="0" dirty="0">
                          <a:solidFill>
                            <a:schemeClr val="tx1"/>
                          </a:solidFill>
                          <a:effectLst/>
                          <a:latin typeface="BIZ UDゴシック" panose="020B0400000000000000" pitchFamily="49" charset="-128"/>
                          <a:ea typeface="BIZ UDゴシック" panose="020B0400000000000000" pitchFamily="49" charset="-128"/>
                        </a:rPr>
                        <a:t>10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岸田内閣成立</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ロシア軍ウクライナ侵攻開始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２</a:t>
                      </a:r>
                      <a:r>
                        <a:rPr lang="ja-JP" altLang="en-US" sz="1000" b="0" i="0" u="none" strike="noStrike" baseline="0"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baseline="0" dirty="0">
                          <a:solidFill>
                            <a:schemeClr val="tx1"/>
                          </a:solidFill>
                          <a:effectLst/>
                          <a:latin typeface="BIZ UDゴシック" panose="020B0400000000000000" pitchFamily="49" charset="-128"/>
                          <a:ea typeface="BIZ UDゴシック" panose="020B0400000000000000" pitchFamily="49" charset="-128"/>
                        </a:rPr>
                        <a:t>北京五輪開催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４</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成人年齢</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歳に引下げ</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900"/>
                        </a:lnSpc>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５</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沖縄復帰</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50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周年</a:t>
                      </a: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817645802"/>
                  </a:ext>
                </a:extLst>
              </a:tr>
            </a:tbl>
          </a:graphicData>
        </a:graphic>
      </p:graphicFrame>
      <p:sp>
        <p:nvSpPr>
          <p:cNvPr id="6" name="Text Box 7"/>
          <p:cNvSpPr txBox="1">
            <a:spLocks noChangeArrowheads="1"/>
          </p:cNvSpPr>
          <p:nvPr/>
        </p:nvSpPr>
        <p:spPr bwMode="auto">
          <a:xfrm>
            <a:off x="144462" y="-25380"/>
            <a:ext cx="89308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tab pos="8343900" algn="l"/>
              </a:tabLst>
              <a:defRPr/>
            </a:pP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大阪の改革</a:t>
            </a:r>
            <a:r>
              <a:rPr kumimoji="1" lang="ja-JP" altLang="en-US" sz="2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の</a:t>
            </a:r>
            <a:r>
              <a:rPr lang="en-US" altLang="ja-JP" sz="2400" dirty="0" smtClean="0">
                <a:latin typeface="BIZ UDPゴシック" panose="020B0400000000000000" pitchFamily="50" charset="-128"/>
                <a:ea typeface="BIZ UDPゴシック" panose="020B0400000000000000" pitchFamily="50" charset="-128"/>
                <a:cs typeface="メイリオ" panose="020B0604030504040204" pitchFamily="50" charset="-128"/>
              </a:rPr>
              <a:t>15</a:t>
            </a:r>
            <a:r>
              <a:rPr kumimoji="1" lang="ja-JP" altLang="en-US" sz="24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年</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en-US" altLang="ja-JP"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2016</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en-US" altLang="ja-JP"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2022</a:t>
            </a:r>
            <a:r>
              <a:rPr kumimoji="1" lang="ja-JP" altLang="en-US"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年度）（全体年表）</a:t>
            </a:r>
            <a:r>
              <a:rPr kumimoji="1" lang="ja-JP" altLang="en-US" sz="2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endPar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cxnSp>
        <p:nvCxnSpPr>
          <p:cNvPr id="5" name="直線コネクタ 4"/>
          <p:cNvCxnSpPr/>
          <p:nvPr/>
        </p:nvCxnSpPr>
        <p:spPr>
          <a:xfrm>
            <a:off x="108000" y="468000"/>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0191" y="6588000"/>
            <a:ext cx="59757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大阪の出来事、世の中の出来事は、年表示の上、出来事が起きた月を記載</a:t>
            </a:r>
          </a:p>
        </p:txBody>
      </p:sp>
      <p:sp>
        <p:nvSpPr>
          <p:cNvPr id="8" name="スライド番号プレースホルダー 3"/>
          <p:cNvSpPr>
            <a:spLocks noGrp="1"/>
          </p:cNvSpPr>
          <p:nvPr>
            <p:ph type="sldNum" sz="quarter" idx="12"/>
          </p:nvPr>
        </p:nvSpPr>
        <p:spPr>
          <a:xfrm>
            <a:off x="7086600" y="6552000"/>
            <a:ext cx="2057400" cy="365125"/>
          </a:xfrm>
        </p:spPr>
        <p:txBody>
          <a:bodyPr/>
          <a:lstStyle/>
          <a:p>
            <a:fld id="{138CA411-231B-42B9-AF63-97A64194AA60}" type="slidenum">
              <a:rPr lang="ja-JP" altLang="en-US" smtClean="0"/>
              <a:pPr/>
              <a:t>7</a:t>
            </a:fld>
            <a:endParaRPr lang="ja-JP" altLang="en-US" dirty="0"/>
          </a:p>
        </p:txBody>
      </p:sp>
    </p:spTree>
    <p:extLst>
      <p:ext uri="{BB962C8B-B14F-4D97-AF65-F5344CB8AC3E}">
        <p14:creationId xmlns:p14="http://schemas.microsoft.com/office/powerpoint/2010/main" val="2300820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0000" y="1116000"/>
            <a:ext cx="6340197" cy="584775"/>
          </a:xfrm>
          <a:prstGeom prst="rect">
            <a:avLst/>
          </a:prstGeom>
          <a:noFill/>
        </p:spPr>
        <p:txBody>
          <a:bodyPr wrap="none" rtlCol="0">
            <a:spAutoFit/>
          </a:bodyPr>
          <a:lstStyle/>
          <a:p>
            <a:r>
              <a:rPr kumimoji="1" lang="ja-JP" altLang="en-US" sz="3200" dirty="0" smtClean="0">
                <a:latin typeface="BIZ UDPゴシック" panose="020B0400000000000000" pitchFamily="50" charset="-128"/>
                <a:ea typeface="BIZ UDPゴシック" panose="020B0400000000000000" pitchFamily="50" charset="-128"/>
              </a:rPr>
              <a:t>第</a:t>
            </a:r>
            <a:r>
              <a:rPr lang="ja-JP" altLang="en-US" sz="3200" dirty="0" smtClean="0">
                <a:latin typeface="BIZ UDPゴシック" panose="020B0400000000000000" pitchFamily="50" charset="-128"/>
                <a:ea typeface="BIZ UDPゴシック" panose="020B0400000000000000" pitchFamily="50" charset="-128"/>
              </a:rPr>
              <a:t>１</a:t>
            </a:r>
            <a:r>
              <a:rPr kumimoji="1" lang="ja-JP" altLang="en-US" sz="3200" dirty="0" smtClean="0">
                <a:latin typeface="BIZ UDPゴシック" panose="020B0400000000000000" pitchFamily="50" charset="-128"/>
                <a:ea typeface="BIZ UDPゴシック" panose="020B0400000000000000" pitchFamily="50" charset="-128"/>
              </a:rPr>
              <a:t>章</a:t>
            </a:r>
            <a:r>
              <a:rPr kumimoji="1" lang="ja-JP" altLang="en-US" sz="3200" dirty="0">
                <a:latin typeface="BIZ UDPゴシック" panose="020B0400000000000000" pitchFamily="50" charset="-128"/>
                <a:ea typeface="BIZ UDPゴシック" panose="020B0400000000000000" pitchFamily="50" charset="-128"/>
              </a:rPr>
              <a:t>　</a:t>
            </a:r>
            <a:r>
              <a:rPr lang="en-US" altLang="ja-JP" sz="3200" dirty="0" smtClean="0">
                <a:latin typeface="BIZ UDPゴシック" panose="020B0400000000000000" pitchFamily="50" charset="-128"/>
                <a:ea typeface="BIZ UDPゴシック" panose="020B0400000000000000" pitchFamily="50" charset="-128"/>
              </a:rPr>
              <a:t>15</a:t>
            </a:r>
            <a:r>
              <a:rPr lang="ja-JP" altLang="en-US" sz="3200" dirty="0" smtClean="0">
                <a:latin typeface="BIZ UDPゴシック" panose="020B0400000000000000" pitchFamily="50" charset="-128"/>
                <a:ea typeface="BIZ UDPゴシック" panose="020B0400000000000000" pitchFamily="50" charset="-128"/>
              </a:rPr>
              <a:t>年間の改革のふり返り</a:t>
            </a:r>
            <a:endParaRPr lang="en-US" altLang="ja-JP" sz="3200"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440000" y="2087999"/>
            <a:ext cx="6912000" cy="4320000"/>
          </a:xfrm>
          <a:prstGeom prst="rect">
            <a:avLst/>
          </a:prstGeom>
          <a:noFill/>
        </p:spPr>
        <p:txBody>
          <a:bodyPr wrap="none" lIns="36000" tIns="36000" rIns="36000" bIns="36000" rtlCol="0">
            <a:noAutofit/>
          </a:bodyPr>
          <a:lstStyle/>
          <a:p>
            <a:pPr>
              <a:lnSpc>
                <a:spcPts val="2300"/>
              </a:lnSpc>
            </a:pPr>
            <a:r>
              <a:rPr lang="ja-JP" altLang="en-US" sz="2000" dirty="0" smtClean="0">
                <a:latin typeface="BIZ UDPゴシック" panose="020B0400000000000000" pitchFamily="50" charset="-128"/>
                <a:ea typeface="BIZ UDPゴシック" panose="020B0400000000000000" pitchFamily="50" charset="-128"/>
              </a:rPr>
              <a:t>１．</a:t>
            </a:r>
            <a:r>
              <a:rPr lang="ja-JP" altLang="en-US" sz="2000" dirty="0">
                <a:latin typeface="BIZ UDPゴシック" panose="020B0400000000000000" pitchFamily="50" charset="-128"/>
                <a:ea typeface="BIZ UDPゴシック" panose="020B0400000000000000" pitchFamily="50" charset="-128"/>
              </a:rPr>
              <a:t>大阪問題へ</a:t>
            </a:r>
            <a:r>
              <a:rPr lang="ja-JP" altLang="en-US" sz="2000" dirty="0" smtClean="0">
                <a:latin typeface="BIZ UDPゴシック" panose="020B0400000000000000" pitchFamily="50" charset="-128"/>
                <a:ea typeface="BIZ UDPゴシック" panose="020B0400000000000000" pitchFamily="50" charset="-128"/>
              </a:rPr>
              <a:t>の府市の取り組み方</a:t>
            </a:r>
            <a:endParaRPr kumimoji="1" lang="en-US" altLang="ja-JP" sz="2000" dirty="0">
              <a:latin typeface="BIZ UDPゴシック" panose="020B0400000000000000" pitchFamily="50" charset="-128"/>
              <a:ea typeface="BIZ UDPゴシック" panose="020B0400000000000000" pitchFamily="50" charset="-128"/>
            </a:endParaRPr>
          </a:p>
          <a:p>
            <a:pPr>
              <a:lnSpc>
                <a:spcPts val="2300"/>
              </a:lnSpc>
            </a:pPr>
            <a:endParaRPr lang="en-US" altLang="ja-JP" sz="2000" dirty="0">
              <a:latin typeface="BIZ UDPゴシック" panose="020B0400000000000000" pitchFamily="50" charset="-128"/>
              <a:ea typeface="BIZ UDPゴシック" panose="020B0400000000000000" pitchFamily="50" charset="-128"/>
            </a:endParaRPr>
          </a:p>
          <a:p>
            <a:pPr>
              <a:lnSpc>
                <a:spcPts val="2300"/>
              </a:lnSpc>
            </a:pPr>
            <a:r>
              <a:rPr lang="ja-JP" altLang="en-US" sz="2000" dirty="0" smtClean="0">
                <a:latin typeface="BIZ UDPゴシック" panose="020B0400000000000000" pitchFamily="50" charset="-128"/>
                <a:ea typeface="BIZ UDPゴシック" panose="020B0400000000000000" pitchFamily="50" charset="-128"/>
              </a:rPr>
              <a:t>２</a:t>
            </a:r>
            <a:r>
              <a:rPr lang="ja-JP" altLang="en-US" sz="2000" dirty="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府市の改革の取組</a:t>
            </a:r>
            <a:r>
              <a:rPr lang="en-US" altLang="ja-JP" sz="2000" dirty="0" smtClean="0">
                <a:latin typeface="BIZ UDPゴシック" panose="020B0400000000000000" pitchFamily="50" charset="-128"/>
                <a:ea typeface="BIZ UDPゴシック" panose="020B0400000000000000" pitchFamily="50" charset="-128"/>
              </a:rPr>
              <a:t> </a:t>
            </a:r>
          </a:p>
          <a:p>
            <a:pPr>
              <a:lnSpc>
                <a:spcPts val="2300"/>
              </a:lnSpc>
            </a:pPr>
            <a:r>
              <a:rPr lang="ja-JP" altLang="en-US" sz="2000" dirty="0" smtClean="0">
                <a:latin typeface="BIZ UDPゴシック" panose="020B0400000000000000" pitchFamily="50" charset="-128"/>
                <a:ea typeface="BIZ UDPゴシック" panose="020B0400000000000000" pitchFamily="50" charset="-128"/>
              </a:rPr>
              <a:t>　　⑴　行政（内部）の経営改革（</a:t>
            </a:r>
            <a:r>
              <a:rPr lang="ja-JP" altLang="en-US" sz="2000" dirty="0">
                <a:latin typeface="BIZ UDPゴシック" panose="020B0400000000000000" pitchFamily="50" charset="-128"/>
                <a:ea typeface="BIZ UDPゴシック" panose="020B0400000000000000" pitchFamily="50" charset="-128"/>
              </a:rPr>
              <a:t>財政再建、職員数削減など</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pPr>
              <a:lnSpc>
                <a:spcPts val="2300"/>
              </a:lnSpc>
            </a:pP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⑵　遅れて</a:t>
            </a:r>
            <a:r>
              <a:rPr lang="ja-JP" altLang="en-US" sz="2000" dirty="0">
                <a:latin typeface="BIZ UDPゴシック" panose="020B0400000000000000" pitchFamily="50" charset="-128"/>
                <a:ea typeface="BIZ UDPゴシック" panose="020B0400000000000000" pitchFamily="50" charset="-128"/>
              </a:rPr>
              <a:t>いたインフラの</a:t>
            </a:r>
            <a:r>
              <a:rPr lang="ja-JP" altLang="en-US" sz="2000" dirty="0" smtClean="0">
                <a:latin typeface="BIZ UDPゴシック" panose="020B0400000000000000" pitchFamily="50" charset="-128"/>
                <a:ea typeface="BIZ UDPゴシック" panose="020B0400000000000000" pitchFamily="50" charset="-128"/>
              </a:rPr>
              <a:t>整備</a:t>
            </a:r>
            <a:endParaRPr lang="en-US" altLang="ja-JP" sz="2000" dirty="0" smtClean="0">
              <a:latin typeface="BIZ UDPゴシック" panose="020B0400000000000000" pitchFamily="50" charset="-128"/>
              <a:ea typeface="BIZ UDPゴシック" panose="020B0400000000000000" pitchFamily="50" charset="-128"/>
            </a:endParaRPr>
          </a:p>
          <a:p>
            <a:pPr>
              <a:lnSpc>
                <a:spcPts val="2300"/>
              </a:lnSpc>
            </a:pPr>
            <a:r>
              <a:rPr lang="ja-JP" altLang="en-US" sz="2000" dirty="0" smtClean="0">
                <a:latin typeface="BIZ UDPゴシック" panose="020B0400000000000000" pitchFamily="50" charset="-128"/>
                <a:ea typeface="BIZ UDPゴシック" panose="020B0400000000000000" pitchFamily="50" charset="-128"/>
              </a:rPr>
              <a:t>　　⑶　教育・子育てなど現役世代への重点投資</a:t>
            </a:r>
            <a:endParaRPr lang="en-US" altLang="ja-JP" sz="2000" dirty="0">
              <a:latin typeface="BIZ UDPゴシック" panose="020B0400000000000000" pitchFamily="50" charset="-128"/>
              <a:ea typeface="BIZ UDPゴシック" panose="020B0400000000000000" pitchFamily="50" charset="-128"/>
            </a:endParaRPr>
          </a:p>
          <a:p>
            <a:pPr>
              <a:lnSpc>
                <a:spcPts val="2300"/>
              </a:lnSpc>
            </a:pPr>
            <a:endParaRPr lang="en-US" altLang="ja-JP" sz="2000" dirty="0">
              <a:latin typeface="BIZ UDPゴシック" panose="020B0400000000000000" pitchFamily="50" charset="-128"/>
              <a:ea typeface="BIZ UDPゴシック" panose="020B0400000000000000" pitchFamily="50" charset="-128"/>
            </a:endParaRPr>
          </a:p>
          <a:p>
            <a:pPr>
              <a:lnSpc>
                <a:spcPts val="2300"/>
              </a:lnSpc>
            </a:pPr>
            <a:r>
              <a:rPr lang="ja-JP" altLang="en-US" sz="2000" dirty="0" smtClean="0">
                <a:latin typeface="BIZ UDPゴシック" panose="020B0400000000000000" pitchFamily="50" charset="-128"/>
                <a:ea typeface="BIZ UDPゴシック" panose="020B0400000000000000" pitchFamily="50" charset="-128"/>
              </a:rPr>
              <a:t>３</a:t>
            </a:r>
            <a:r>
              <a:rPr lang="ja-JP" altLang="en-US" sz="2000" dirty="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指標</a:t>
            </a:r>
            <a:r>
              <a:rPr lang="ja-JP" altLang="en-US" sz="2000" dirty="0">
                <a:latin typeface="BIZ UDPゴシック" panose="020B0400000000000000" pitchFamily="50" charset="-128"/>
                <a:ea typeface="BIZ UDPゴシック" panose="020B0400000000000000" pitchFamily="50" charset="-128"/>
              </a:rPr>
              <a:t>で</a:t>
            </a:r>
            <a:r>
              <a:rPr lang="ja-JP" altLang="en-US" sz="2000" dirty="0" smtClean="0">
                <a:latin typeface="BIZ UDPゴシック" panose="020B0400000000000000" pitchFamily="50" charset="-128"/>
                <a:ea typeface="BIZ UDPゴシック" panose="020B0400000000000000" pitchFamily="50" charset="-128"/>
              </a:rPr>
              <a:t>みる大阪の変化</a:t>
            </a:r>
            <a:endParaRPr lang="en-US" altLang="ja-JP" sz="2000" dirty="0" smtClean="0">
              <a:latin typeface="BIZ UDPゴシック" panose="020B0400000000000000" pitchFamily="50" charset="-128"/>
              <a:ea typeface="BIZ UDPゴシック" panose="020B0400000000000000" pitchFamily="50" charset="-128"/>
            </a:endParaRPr>
          </a:p>
          <a:p>
            <a:pPr>
              <a:lnSpc>
                <a:spcPts val="2300"/>
              </a:lnSpc>
            </a:pP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⑴　企業／経済（</a:t>
            </a:r>
            <a:r>
              <a:rPr lang="ja-JP" altLang="en-US" sz="2000" dirty="0">
                <a:latin typeface="BIZ UDPゴシック" panose="020B0400000000000000" pitchFamily="50" charset="-128"/>
                <a:ea typeface="BIZ UDPゴシック" panose="020B0400000000000000" pitchFamily="50" charset="-128"/>
              </a:rPr>
              <a:t>新型</a:t>
            </a:r>
            <a:r>
              <a:rPr lang="ja-JP" altLang="en-US" sz="2000" dirty="0" smtClean="0">
                <a:latin typeface="BIZ UDPゴシック" panose="020B0400000000000000" pitchFamily="50" charset="-128"/>
                <a:ea typeface="BIZ UDPゴシック" panose="020B0400000000000000" pitchFamily="50" charset="-128"/>
              </a:rPr>
              <a:t>コロナウイルス拡大前まで）</a:t>
            </a:r>
            <a:endParaRPr lang="en-US" altLang="ja-JP" sz="2000" dirty="0" smtClean="0">
              <a:latin typeface="BIZ UDPゴシック" panose="020B0400000000000000" pitchFamily="50" charset="-128"/>
              <a:ea typeface="BIZ UDPゴシック" panose="020B0400000000000000" pitchFamily="50" charset="-128"/>
            </a:endParaRPr>
          </a:p>
          <a:p>
            <a:pPr>
              <a:lnSpc>
                <a:spcPts val="2300"/>
              </a:lnSpc>
            </a:pP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⑵　府民／暮らし</a:t>
            </a:r>
            <a:endParaRPr lang="en-US" altLang="ja-JP" sz="2000" dirty="0" smtClean="0">
              <a:latin typeface="BIZ UDPゴシック" panose="020B0400000000000000" pitchFamily="50" charset="-128"/>
              <a:ea typeface="BIZ UDPゴシック" panose="020B0400000000000000" pitchFamily="50" charset="-128"/>
            </a:endParaRPr>
          </a:p>
          <a:p>
            <a:pPr>
              <a:lnSpc>
                <a:spcPts val="2300"/>
              </a:lnSpc>
            </a:pP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⑶</a:t>
            </a: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企業／経済（</a:t>
            </a:r>
            <a:r>
              <a:rPr lang="ja-JP" altLang="en-US" sz="2000" dirty="0">
                <a:latin typeface="BIZ UDPゴシック" panose="020B0400000000000000" pitchFamily="50" charset="-128"/>
                <a:ea typeface="BIZ UDPゴシック" panose="020B0400000000000000" pitchFamily="50" charset="-128"/>
              </a:rPr>
              <a:t>新型コロナウイルス拡大後）</a:t>
            </a:r>
          </a:p>
          <a:p>
            <a:pPr>
              <a:lnSpc>
                <a:spcPts val="2300"/>
              </a:lnSpc>
            </a:pPr>
            <a:endParaRPr lang="en-US" altLang="ja-JP" sz="2000" dirty="0">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792000" y="1978838"/>
            <a:ext cx="7992888"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8</a:t>
            </a:fld>
            <a:endParaRPr lang="ja-JP" altLang="en-US" dirty="0"/>
          </a:p>
        </p:txBody>
      </p:sp>
    </p:spTree>
    <p:extLst>
      <p:ext uri="{BB962C8B-B14F-4D97-AF65-F5344CB8AC3E}">
        <p14:creationId xmlns:p14="http://schemas.microsoft.com/office/powerpoint/2010/main" val="146755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16000" y="57600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43691" y="776362"/>
            <a:ext cx="4572000" cy="5868000"/>
          </a:xfrm>
          <a:prstGeom prst="rect">
            <a:avLst/>
          </a:prstGeom>
          <a:noFill/>
        </p:spPr>
        <p:txBody>
          <a:bodyPr wrap="square" lIns="36000" tIns="36000" rIns="36000" bIns="36000" rtlCol="0">
            <a:noAutofit/>
          </a:bodyPr>
          <a:lstStyle/>
          <a:p>
            <a:pPr marL="285750" indent="-285750">
              <a:lnSpc>
                <a:spcPts val="2000"/>
              </a:lnSpc>
              <a:spcBef>
                <a:spcPts val="600"/>
              </a:spcBef>
              <a:buFont typeface="Wingdings" panose="05000000000000000000" pitchFamily="2" charset="2"/>
              <a:buChar char="n"/>
            </a:pPr>
            <a:r>
              <a:rPr lang="ja-JP" altLang="en-US" sz="1400" dirty="0" smtClean="0">
                <a:latin typeface="BIZ UDPゴシック" panose="020B0400000000000000" pitchFamily="50" charset="-128"/>
                <a:ea typeface="BIZ UDPゴシック" panose="020B0400000000000000" pitchFamily="50" charset="-128"/>
              </a:rPr>
              <a:t>いわゆる大阪問題の解決が課題</a:t>
            </a:r>
            <a:r>
              <a:rPr lang="en-US" altLang="ja-JP" sz="1400" dirty="0">
                <a:latin typeface="BIZ UDPゴシック" panose="020B0400000000000000" pitchFamily="50" charset="-128"/>
                <a:ea typeface="BIZ UDPゴシック" panose="020B0400000000000000" pitchFamily="50" charset="-128"/>
              </a:rPr>
              <a:t/>
            </a:r>
            <a:br>
              <a:rPr lang="en-US" altLang="ja-JP" sz="1400" dirty="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税収減</a:t>
            </a:r>
            <a:r>
              <a:rPr lang="ja-JP" altLang="en-US" sz="1400" dirty="0">
                <a:latin typeface="BIZ UDPゴシック" panose="020B0400000000000000" pitchFamily="50" charset="-128"/>
                <a:ea typeface="BIZ UDPゴシック" panose="020B0400000000000000" pitchFamily="50" charset="-128"/>
              </a:rPr>
              <a:t>や扶助費など</a:t>
            </a:r>
            <a:r>
              <a:rPr lang="ja-JP" altLang="en-US" sz="1400" dirty="0" smtClean="0">
                <a:latin typeface="BIZ UDPゴシック" panose="020B0400000000000000" pitchFamily="50" charset="-128"/>
                <a:ea typeface="BIZ UDPゴシック" panose="020B0400000000000000" pitchFamily="50" charset="-128"/>
              </a:rPr>
              <a:t>固定費の</a:t>
            </a:r>
            <a:r>
              <a:rPr lang="ja-JP" altLang="en-US" sz="1400" dirty="0">
                <a:latin typeface="BIZ UDPゴシック" panose="020B0400000000000000" pitchFamily="50" charset="-128"/>
                <a:ea typeface="BIZ UDPゴシック" panose="020B0400000000000000" pitchFamily="50" charset="-128"/>
              </a:rPr>
              <a:t>増大に</a:t>
            </a:r>
            <a:r>
              <a:rPr lang="ja-JP" altLang="en-US" sz="1400" dirty="0" smtClean="0">
                <a:latin typeface="BIZ UDPゴシック" panose="020B0400000000000000" pitchFamily="50" charset="-128"/>
                <a:ea typeface="BIZ UDPゴシック" panose="020B0400000000000000" pitchFamily="50" charset="-128"/>
              </a:rPr>
              <a:t>よる</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a:t>
            </a:r>
            <a:r>
              <a:rPr lang="ja-JP" altLang="en-US" sz="1400" b="1" dirty="0" smtClean="0">
                <a:latin typeface="BIZ UDPゴシック" panose="020B0400000000000000" pitchFamily="50" charset="-128"/>
                <a:ea typeface="BIZ UDPゴシック" panose="020B0400000000000000" pitchFamily="50" charset="-128"/>
              </a:rPr>
              <a:t>財政</a:t>
            </a:r>
            <a:r>
              <a:rPr lang="ja-JP" altLang="en-US" sz="1400" b="1" dirty="0">
                <a:latin typeface="BIZ UDPゴシック" panose="020B0400000000000000" pitchFamily="50" charset="-128"/>
                <a:ea typeface="BIZ UDPゴシック" panose="020B0400000000000000" pitchFamily="50" charset="-128"/>
              </a:rPr>
              <a:t>赤字の</a:t>
            </a:r>
            <a:r>
              <a:rPr lang="ja-JP" altLang="en-US" sz="1400" b="1" dirty="0" smtClean="0">
                <a:latin typeface="BIZ UDPゴシック" panose="020B0400000000000000" pitchFamily="50" charset="-128"/>
                <a:ea typeface="BIZ UDPゴシック" panose="020B0400000000000000" pitchFamily="50" charset="-128"/>
              </a:rPr>
              <a:t>悪循環</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企業</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流出などによる</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b="1" dirty="0" smtClean="0">
                <a:latin typeface="BIZ UDPゴシック" panose="020B0400000000000000" pitchFamily="50" charset="-128"/>
                <a:ea typeface="BIZ UDPゴシック" panose="020B0400000000000000" pitchFamily="50" charset="-128"/>
              </a:rPr>
              <a:t>都市力</a:t>
            </a:r>
            <a:r>
              <a:rPr lang="ja-JP" altLang="en-US" sz="1400" b="1" dirty="0">
                <a:latin typeface="BIZ UDPゴシック" panose="020B0400000000000000" pitchFamily="50" charset="-128"/>
                <a:ea typeface="BIZ UDPゴシック" panose="020B0400000000000000" pitchFamily="50" charset="-128"/>
              </a:rPr>
              <a:t>低下</a:t>
            </a:r>
            <a:r>
              <a:rPr lang="ja-JP" altLang="en-US" sz="1400" b="1" dirty="0" smtClean="0">
                <a:latin typeface="BIZ UDPゴシック" panose="020B0400000000000000" pitchFamily="50" charset="-128"/>
                <a:ea typeface="BIZ UDPゴシック" panose="020B0400000000000000" pitchFamily="50" charset="-128"/>
              </a:rPr>
              <a:t>の悪循環</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低所得者の割合増や治安悪化など</a:t>
            </a:r>
            <a:r>
              <a:rPr lang="ja-JP" altLang="en-US" sz="1400" dirty="0">
                <a:latin typeface="BIZ UDPゴシック" panose="020B0400000000000000" pitchFamily="50" charset="-128"/>
                <a:ea typeface="BIZ UDPゴシック" panose="020B0400000000000000" pitchFamily="50" charset="-128"/>
              </a:rPr>
              <a:t>に</a:t>
            </a:r>
            <a:r>
              <a:rPr lang="ja-JP" altLang="en-US" sz="1400" dirty="0" smtClean="0">
                <a:latin typeface="BIZ UDPゴシック" panose="020B0400000000000000" pitchFamily="50" charset="-128"/>
                <a:ea typeface="BIZ UDPゴシック" panose="020B0400000000000000" pitchFamily="50" charset="-128"/>
              </a:rPr>
              <a:t>よる</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a:t>
            </a:r>
            <a:r>
              <a:rPr lang="ja-JP" altLang="en-US" sz="1400" b="1" dirty="0" smtClean="0">
                <a:latin typeface="BIZ UDPゴシック" panose="020B0400000000000000" pitchFamily="50" charset="-128"/>
                <a:ea typeface="BIZ UDPゴシック" panose="020B0400000000000000" pitchFamily="50" charset="-128"/>
              </a:rPr>
              <a:t>貧困の悪循環</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2000"/>
              </a:lnSpc>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まず</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400" b="1" dirty="0" smtClean="0">
                <a:latin typeface="BIZ UDPゴシック" panose="020B0400000000000000" pitchFamily="50" charset="-128"/>
                <a:ea typeface="BIZ UDPゴシック" panose="020B0400000000000000" pitchFamily="50" charset="-128"/>
              </a:rPr>
              <a:t>行政（内部）の</a:t>
            </a:r>
            <a:r>
              <a:rPr kumimoji="1" lang="ja-JP" altLang="en-US" sz="1400" b="1" dirty="0">
                <a:latin typeface="BIZ UDPゴシック" panose="020B0400000000000000" pitchFamily="50" charset="-128"/>
                <a:ea typeface="BIZ UDPゴシック" panose="020B0400000000000000" pitchFamily="50" charset="-128"/>
              </a:rPr>
              <a:t>経営</a:t>
            </a:r>
            <a:r>
              <a:rPr kumimoji="1" lang="ja-JP" altLang="en-US" sz="1400" b="1" dirty="0" smtClean="0">
                <a:latin typeface="BIZ UDPゴシック" panose="020B0400000000000000" pitchFamily="50" charset="-128"/>
                <a:ea typeface="BIZ UDPゴシック" panose="020B0400000000000000" pitchFamily="50" charset="-128"/>
              </a:rPr>
              <a:t>改革」</a:t>
            </a:r>
            <a:r>
              <a:rPr lang="ja-JP" altLang="en-US" sz="1400" b="1" dirty="0" smtClean="0">
                <a:latin typeface="BIZ UDPゴシック" panose="020B0400000000000000" pitchFamily="50" charset="-128"/>
                <a:ea typeface="BIZ UDPゴシック" panose="020B0400000000000000" pitchFamily="50" charset="-128"/>
              </a:rPr>
              <a:t>と「自治体のあり方改革」に取組</a:t>
            </a:r>
            <a:r>
              <a:rPr lang="en-US" altLang="ja-JP" sz="1400" b="1" dirty="0">
                <a:latin typeface="BIZ UDPゴシック" panose="020B0400000000000000" pitchFamily="50" charset="-128"/>
                <a:ea typeface="BIZ UDPゴシック" panose="020B0400000000000000" pitchFamily="50" charset="-128"/>
              </a:rPr>
              <a:t/>
            </a:r>
            <a:br>
              <a:rPr lang="en-US" altLang="ja-JP" sz="1400" b="1" dirty="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一般的な</a:t>
            </a:r>
            <a:r>
              <a:rPr lang="ja-JP" altLang="en-US" sz="1400" dirty="0">
                <a:latin typeface="BIZ UDPゴシック" panose="020B0400000000000000" pitchFamily="50" charset="-128"/>
                <a:ea typeface="BIZ UDPゴシック" panose="020B0400000000000000" pitchFamily="50" charset="-128"/>
              </a:rPr>
              <a:t>行財政</a:t>
            </a:r>
            <a:r>
              <a:rPr lang="ja-JP" altLang="en-US" sz="1400" dirty="0" smtClean="0">
                <a:latin typeface="BIZ UDPゴシック" panose="020B0400000000000000" pitchFamily="50" charset="-128"/>
                <a:ea typeface="BIZ UDPゴシック" panose="020B0400000000000000" pitchFamily="50" charset="-128"/>
              </a:rPr>
              <a:t>改革に加え、府</a:t>
            </a:r>
            <a:r>
              <a:rPr lang="ja-JP" altLang="en-US" sz="1400" dirty="0">
                <a:latin typeface="BIZ UDPゴシック" panose="020B0400000000000000" pitchFamily="50" charset="-128"/>
                <a:ea typeface="BIZ UDPゴシック" panose="020B0400000000000000" pitchFamily="50" charset="-128"/>
              </a:rPr>
              <a:t>市による二元的</a:t>
            </a:r>
            <a:r>
              <a:rPr lang="ja-JP" altLang="en-US" sz="1400" dirty="0" smtClean="0">
                <a:latin typeface="BIZ UDPゴシック" panose="020B0400000000000000" pitchFamily="50" charset="-128"/>
                <a:ea typeface="BIZ UDPゴシック" panose="020B0400000000000000" pitchFamily="50" charset="-128"/>
              </a:rPr>
              <a:t>な</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政策</a:t>
            </a:r>
            <a:r>
              <a:rPr lang="ja-JP" altLang="en-US" sz="1400" dirty="0">
                <a:latin typeface="BIZ UDPゴシック" panose="020B0400000000000000" pitchFamily="50" charset="-128"/>
                <a:ea typeface="BIZ UDPゴシック" panose="020B0400000000000000" pitchFamily="50" charset="-128"/>
              </a:rPr>
              <a:t>実施や二重</a:t>
            </a:r>
            <a:r>
              <a:rPr lang="ja-JP" altLang="en-US" sz="1400" dirty="0" smtClean="0">
                <a:latin typeface="BIZ UDPゴシック" panose="020B0400000000000000" pitchFamily="50" charset="-128"/>
                <a:ea typeface="BIZ UDPゴシック" panose="020B0400000000000000" pitchFamily="50" charset="-128"/>
              </a:rPr>
              <a:t>行政</a:t>
            </a:r>
            <a:r>
              <a:rPr lang="ja-JP" altLang="en-US" sz="1400" dirty="0">
                <a:latin typeface="BIZ UDPゴシック" panose="020B0400000000000000" pitchFamily="50" charset="-128"/>
                <a:ea typeface="BIZ UDPゴシック" panose="020B0400000000000000" pitchFamily="50" charset="-128"/>
              </a:rPr>
              <a:t>の解消、自治体間連携、</a:t>
            </a:r>
            <a:r>
              <a:rPr lang="ja-JP" altLang="en-US" sz="1400" dirty="0" smtClean="0">
                <a:latin typeface="BIZ UDPゴシック" panose="020B0400000000000000" pitchFamily="50" charset="-128"/>
                <a:ea typeface="BIZ UDPゴシック" panose="020B0400000000000000" pitchFamily="50" charset="-128"/>
              </a:rPr>
              <a:t>統治</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機構改革（</a:t>
            </a:r>
            <a:r>
              <a:rPr lang="ja-JP" altLang="en-US" sz="1400" dirty="0">
                <a:latin typeface="BIZ UDPゴシック" panose="020B0400000000000000" pitchFamily="50" charset="-128"/>
                <a:ea typeface="BIZ UDPゴシック" panose="020B0400000000000000" pitchFamily="50" charset="-128"/>
              </a:rPr>
              <a:t>特別区設置）</a:t>
            </a:r>
            <a:r>
              <a:rPr lang="ja-JP" altLang="en-US" sz="1400" dirty="0" smtClean="0">
                <a:latin typeface="BIZ UDPゴシック" panose="020B0400000000000000" pitchFamily="50" charset="-128"/>
                <a:ea typeface="BIZ UDPゴシック" panose="020B0400000000000000" pitchFamily="50" charset="-128"/>
              </a:rPr>
              <a:t>など。</a:t>
            </a: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1900"/>
              </a:lnSpc>
              <a:buFont typeface="Wingdings" panose="05000000000000000000" pitchFamily="2" charset="2"/>
              <a:buChar char="n"/>
            </a:pP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spcBef>
                <a:spcPts val="600"/>
              </a:spcBef>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次</a:t>
            </a:r>
            <a:r>
              <a:rPr lang="ja-JP" altLang="en-US" sz="1400" dirty="0" smtClean="0">
                <a:latin typeface="BIZ UDPゴシック" panose="020B0400000000000000" pitchFamily="50" charset="-128"/>
                <a:ea typeface="BIZ UDPゴシック" panose="020B0400000000000000" pitchFamily="50" charset="-128"/>
              </a:rPr>
              <a:t>に、</a:t>
            </a:r>
            <a:r>
              <a:rPr lang="ja-JP" altLang="en-US" sz="1400" b="1" dirty="0" smtClean="0">
                <a:latin typeface="BIZ UDPゴシック" panose="020B0400000000000000" pitchFamily="50" charset="-128"/>
                <a:ea typeface="BIZ UDPゴシック" panose="020B0400000000000000" pitchFamily="50" charset="-128"/>
              </a:rPr>
              <a:t>「インフラ整備」と「現役世代への重点投資」に</a:t>
            </a:r>
            <a:r>
              <a:rPr lang="en-US" altLang="ja-JP" sz="1400" b="1" dirty="0" smtClean="0">
                <a:latin typeface="BIZ UDPゴシック" panose="020B0400000000000000" pitchFamily="50" charset="-128"/>
                <a:ea typeface="BIZ UDPゴシック" panose="020B0400000000000000" pitchFamily="50" charset="-128"/>
              </a:rPr>
              <a:t/>
            </a:r>
            <a:br>
              <a:rPr lang="en-US" altLang="ja-JP" sz="1400" b="1" dirty="0" smtClean="0">
                <a:latin typeface="BIZ UDPゴシック" panose="020B0400000000000000" pitchFamily="50" charset="-128"/>
                <a:ea typeface="BIZ UDPゴシック" panose="020B0400000000000000" pitchFamily="50" charset="-128"/>
              </a:rPr>
            </a:br>
            <a:r>
              <a:rPr lang="ja-JP" altLang="en-US" sz="1400" b="1" dirty="0" smtClean="0">
                <a:latin typeface="BIZ UDPゴシック" panose="020B0400000000000000" pitchFamily="50" charset="-128"/>
                <a:ea typeface="BIZ UDPゴシック" panose="020B0400000000000000" pitchFamily="50" charset="-128"/>
              </a:rPr>
              <a:t>着手</a:t>
            </a:r>
            <a:endParaRPr lang="en-US" altLang="ja-JP" sz="1400" b="1"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　二重行政も大きな原因となって</a:t>
            </a:r>
            <a:r>
              <a:rPr lang="ja-JP" altLang="en-US" sz="1400" dirty="0" smtClean="0">
                <a:latin typeface="BIZ UDPゴシック" panose="020B0400000000000000" pitchFamily="50" charset="-128"/>
                <a:ea typeface="BIZ UDPゴシック" panose="020B0400000000000000" pitchFamily="50" charset="-128"/>
              </a:rPr>
              <a:t>生じた過去</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負債</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処理</a:t>
            </a:r>
            <a:r>
              <a:rPr lang="ja-JP" altLang="en-US" sz="1400" dirty="0">
                <a:latin typeface="BIZ UDPゴシック" panose="020B0400000000000000" pitchFamily="50" charset="-128"/>
                <a:ea typeface="BIZ UDPゴシック" panose="020B0400000000000000" pitchFamily="50" charset="-128"/>
              </a:rPr>
              <a:t>により、放置されて</a:t>
            </a:r>
            <a:r>
              <a:rPr lang="ja-JP" altLang="en-US" sz="1400" dirty="0" smtClean="0">
                <a:latin typeface="BIZ UDPゴシック" panose="020B0400000000000000" pitchFamily="50" charset="-128"/>
                <a:ea typeface="BIZ UDPゴシック" panose="020B0400000000000000" pitchFamily="50" charset="-128"/>
              </a:rPr>
              <a:t>いた</a:t>
            </a:r>
            <a:r>
              <a:rPr lang="ja-JP" altLang="en-US" sz="1400" dirty="0">
                <a:latin typeface="BIZ UDPゴシック" panose="020B0400000000000000" pitchFamily="50" charset="-128"/>
                <a:ea typeface="BIZ UDPゴシック" panose="020B0400000000000000" pitchFamily="50" charset="-128"/>
              </a:rPr>
              <a:t>交通インフラの</a:t>
            </a:r>
            <a:r>
              <a:rPr lang="ja-JP" altLang="en-US" sz="1400" dirty="0" smtClean="0">
                <a:latin typeface="BIZ UDPゴシック" panose="020B0400000000000000" pitchFamily="50" charset="-128"/>
                <a:ea typeface="BIZ UDPゴシック" panose="020B0400000000000000" pitchFamily="50" charset="-128"/>
              </a:rPr>
              <a:t>整備。</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err="1" smtClean="0">
                <a:latin typeface="BIZ UDPゴシック" panose="020B0400000000000000" pitchFamily="50" charset="-128"/>
                <a:ea typeface="BIZ UDPゴシック" panose="020B0400000000000000" pitchFamily="50" charset="-128"/>
              </a:rPr>
              <a:t>ー</a:t>
            </a:r>
            <a:r>
              <a:rPr lang="ja-JP" altLang="en-US" sz="1400" dirty="0" smtClean="0">
                <a:latin typeface="BIZ UDPゴシック" panose="020B0400000000000000" pitchFamily="50" charset="-128"/>
                <a:ea typeface="BIZ UDPゴシック" panose="020B0400000000000000" pitchFamily="50" charset="-128"/>
              </a:rPr>
              <a:t>　関空</a:t>
            </a:r>
            <a:r>
              <a:rPr lang="ja-JP" altLang="en-US" sz="1400" dirty="0">
                <a:latin typeface="BIZ UDPゴシック" panose="020B0400000000000000" pitchFamily="50" charset="-128"/>
                <a:ea typeface="BIZ UDPゴシック" panose="020B0400000000000000" pitchFamily="50" charset="-128"/>
              </a:rPr>
              <a:t>の経営再建、鉄道延伸、高速</a:t>
            </a:r>
            <a:r>
              <a:rPr lang="ja-JP" altLang="en-US" sz="1400" dirty="0" smtClean="0">
                <a:latin typeface="BIZ UDPゴシック" panose="020B0400000000000000" pitchFamily="50" charset="-128"/>
                <a:ea typeface="BIZ UDPゴシック" panose="020B0400000000000000" pitchFamily="50" charset="-128"/>
              </a:rPr>
              <a:t>道路</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未開</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　　　　　　　 通区間</a:t>
            </a:r>
            <a:r>
              <a:rPr lang="ja-JP" altLang="en-US" sz="1400" dirty="0">
                <a:latin typeface="BIZ UDPゴシック" panose="020B0400000000000000" pitchFamily="50" charset="-128"/>
                <a:ea typeface="BIZ UDPゴシック" panose="020B0400000000000000" pitchFamily="50" charset="-128"/>
              </a:rPr>
              <a:t>（ミッシングリンク</a:t>
            </a:r>
            <a:r>
              <a:rPr lang="ja-JP" altLang="en-US" sz="1400" dirty="0" smtClean="0">
                <a:latin typeface="BIZ UDPゴシック" panose="020B0400000000000000" pitchFamily="50" charset="-128"/>
                <a:ea typeface="BIZ UDPゴシック" panose="020B0400000000000000" pitchFamily="50" charset="-128"/>
              </a:rPr>
              <a:t>）の</a:t>
            </a:r>
            <a:r>
              <a:rPr lang="ja-JP" altLang="en-US" sz="1400" dirty="0">
                <a:latin typeface="BIZ UDPゴシック" panose="020B0400000000000000" pitchFamily="50" charset="-128"/>
                <a:ea typeface="BIZ UDPゴシック" panose="020B0400000000000000" pitchFamily="50" charset="-128"/>
              </a:rPr>
              <a:t>整備</a:t>
            </a:r>
            <a:r>
              <a:rPr lang="ja-JP" altLang="en-US" sz="1400" dirty="0" smtClean="0">
                <a:latin typeface="BIZ UDPゴシック" panose="020B0400000000000000" pitchFamily="50" charset="-128"/>
                <a:ea typeface="BIZ UDPゴシック" panose="020B0400000000000000" pitchFamily="50" charset="-128"/>
              </a:rPr>
              <a:t>など。</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46" name="テキスト ボックス 45"/>
          <p:cNvSpPr txBox="1"/>
          <p:nvPr/>
        </p:nvSpPr>
        <p:spPr>
          <a:xfrm>
            <a:off x="360000" y="108000"/>
            <a:ext cx="8640000" cy="432000"/>
          </a:xfrm>
          <a:prstGeom prst="rect">
            <a:avLst/>
          </a:prstGeom>
          <a:noFill/>
        </p:spPr>
        <p:txBody>
          <a:bodyPr wrap="square" lIns="36000" tIns="36000" rIns="36000" bIns="36000" rtlCol="0">
            <a:noAutofit/>
          </a:bodyPr>
          <a:lstStyle/>
          <a:p>
            <a:r>
              <a:rPr lang="ja-JP" altLang="en-US" sz="2400" dirty="0">
                <a:latin typeface="BIZ UDPゴシック" panose="020B0400000000000000" pitchFamily="50" charset="-128"/>
                <a:ea typeface="BIZ UDPゴシック" panose="020B0400000000000000" pitchFamily="50" charset="-128"/>
              </a:rPr>
              <a:t>１</a:t>
            </a: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大阪問題へ</a:t>
            </a:r>
            <a:r>
              <a:rPr lang="ja-JP" altLang="en-US" sz="2400" dirty="0" smtClean="0">
                <a:latin typeface="BIZ UDPゴシック" panose="020B0400000000000000" pitchFamily="50" charset="-128"/>
                <a:ea typeface="BIZ UDPゴシック" panose="020B0400000000000000" pitchFamily="50" charset="-128"/>
              </a:rPr>
              <a:t>の府市の取り組み方</a:t>
            </a:r>
            <a:endParaRPr lang="ja-JP" altLang="en-US" sz="24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216000" y="6083806"/>
            <a:ext cx="8641701"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　教育、子育て環境の充実など、現役世代への</a:t>
            </a:r>
            <a:r>
              <a:rPr lang="ja-JP" altLang="en-US" sz="1400" dirty="0" smtClean="0">
                <a:latin typeface="BIZ UDPゴシック" panose="020B0400000000000000" pitchFamily="50" charset="-128"/>
                <a:ea typeface="BIZ UDPゴシック" panose="020B0400000000000000" pitchFamily="50" charset="-128"/>
              </a:rPr>
              <a:t>重点投資</a:t>
            </a:r>
            <a:r>
              <a:rPr lang="ja-JP" altLang="en-US" sz="1400" dirty="0">
                <a:latin typeface="BIZ UDPゴシック" panose="020B0400000000000000" pitchFamily="50" charset="-128"/>
                <a:ea typeface="BIZ UDPゴシック" panose="020B0400000000000000" pitchFamily="50" charset="-128"/>
              </a:rPr>
              <a:t/>
            </a:r>
            <a:br>
              <a:rPr lang="ja-JP" altLang="en-US"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a:t>
            </a:r>
            <a:r>
              <a:rPr lang="ja-JP" altLang="en-US" sz="1400" dirty="0" err="1">
                <a:latin typeface="BIZ UDPゴシック" panose="020B0400000000000000" pitchFamily="50" charset="-128"/>
                <a:ea typeface="BIZ UDPゴシック" panose="020B0400000000000000" pitchFamily="50" charset="-128"/>
              </a:rPr>
              <a:t>ー</a:t>
            </a:r>
            <a:r>
              <a:rPr lang="ja-JP" altLang="en-US" sz="1400" dirty="0">
                <a:latin typeface="BIZ UDPゴシック" panose="020B0400000000000000" pitchFamily="50" charset="-128"/>
                <a:ea typeface="BIZ UDPゴシック" panose="020B0400000000000000" pitchFamily="50" charset="-128"/>
              </a:rPr>
              <a:t>　塾代助成、学校給食無償化、待機児童対策</a:t>
            </a:r>
            <a:r>
              <a:rPr lang="ja-JP" altLang="en-US" sz="1400" dirty="0" smtClean="0">
                <a:latin typeface="BIZ UDPゴシック" panose="020B0400000000000000" pitchFamily="50" charset="-128"/>
                <a:ea typeface="BIZ UDPゴシック" panose="020B0400000000000000" pitchFamily="50" charset="-128"/>
              </a:rPr>
              <a:t>など。</a:t>
            </a:r>
            <a:endParaRPr lang="ja-JP" altLang="en-US" sz="1400" dirty="0">
              <a:latin typeface="BIZ UDPゴシック" panose="020B0400000000000000" pitchFamily="50" charset="-128"/>
              <a:ea typeface="BIZ UDPゴシック" panose="020B0400000000000000" pitchFamily="50" charset="-128"/>
            </a:endParaRPr>
          </a:p>
        </p:txBody>
      </p:sp>
      <p:sp>
        <p:nvSpPr>
          <p:cNvPr id="36"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9</a:t>
            </a:fld>
            <a:endParaRPr lang="ja-JP" altLang="en-US" dirty="0"/>
          </a:p>
        </p:txBody>
      </p:sp>
      <p:grpSp>
        <p:nvGrpSpPr>
          <p:cNvPr id="4" name="グループ化 3"/>
          <p:cNvGrpSpPr/>
          <p:nvPr/>
        </p:nvGrpSpPr>
        <p:grpSpPr>
          <a:xfrm>
            <a:off x="4752000" y="684000"/>
            <a:ext cx="4247139" cy="5295835"/>
            <a:chOff x="4752000" y="684000"/>
            <a:chExt cx="4247139" cy="5295835"/>
          </a:xfrm>
        </p:grpSpPr>
        <p:sp>
          <p:nvSpPr>
            <p:cNvPr id="5" name="四角形: 角を丸くする 4">
              <a:extLst>
                <a:ext uri="{FF2B5EF4-FFF2-40B4-BE49-F238E27FC236}">
                  <a16:creationId xmlns:a16="http://schemas.microsoft.com/office/drawing/2014/main" id="{34341FA7-FF59-E05A-F0FA-D9EE1244EC56}"/>
                </a:ext>
              </a:extLst>
            </p:cNvPr>
            <p:cNvSpPr/>
            <p:nvPr/>
          </p:nvSpPr>
          <p:spPr>
            <a:xfrm>
              <a:off x="4752000" y="976245"/>
              <a:ext cx="4247139" cy="5003590"/>
            </a:xfrm>
            <a:prstGeom prst="roundRect">
              <a:avLst>
                <a:gd name="adj" fmla="val 7302"/>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nvGrpSpPr>
            <p:cNvPr id="35" name="グループ化 34"/>
            <p:cNvGrpSpPr/>
            <p:nvPr/>
          </p:nvGrpSpPr>
          <p:grpSpPr>
            <a:xfrm>
              <a:off x="4868184" y="1212783"/>
              <a:ext cx="3996286" cy="2114629"/>
              <a:chOff x="4922453" y="1151010"/>
              <a:chExt cx="3996286" cy="2114629"/>
            </a:xfrm>
          </p:grpSpPr>
          <p:sp>
            <p:nvSpPr>
              <p:cNvPr id="9" name="四角形: 角を丸くする 8">
                <a:extLst>
                  <a:ext uri="{FF2B5EF4-FFF2-40B4-BE49-F238E27FC236}">
                    <a16:creationId xmlns:a16="http://schemas.microsoft.com/office/drawing/2014/main" id="{A07A8E33-E50F-FF6C-B13E-6E7D3334353B}"/>
                  </a:ext>
                </a:extLst>
              </p:cNvPr>
              <p:cNvSpPr/>
              <p:nvPr/>
            </p:nvSpPr>
            <p:spPr>
              <a:xfrm>
                <a:off x="4922453" y="1151010"/>
                <a:ext cx="3996286" cy="2114629"/>
              </a:xfrm>
              <a:prstGeom prst="roundRect">
                <a:avLst>
                  <a:gd name="adj" fmla="val 25570"/>
                </a:avLst>
              </a:prstGeom>
              <a:pattFill prst="pct5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 name="楕円 17">
                <a:extLst>
                  <a:ext uri="{FF2B5EF4-FFF2-40B4-BE49-F238E27FC236}">
                    <a16:creationId xmlns:a16="http://schemas.microsoft.com/office/drawing/2014/main" id="{2366D83F-48FA-A010-7315-62B8832D1C23}"/>
                  </a:ext>
                </a:extLst>
              </p:cNvPr>
              <p:cNvSpPr/>
              <p:nvPr/>
            </p:nvSpPr>
            <p:spPr>
              <a:xfrm>
                <a:off x="4968000" y="1355884"/>
                <a:ext cx="1980000" cy="1836000"/>
              </a:xfrm>
              <a:prstGeom prst="ellipse">
                <a:avLst/>
              </a:prstGeom>
              <a:solidFill>
                <a:schemeClr val="accent4">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9" name="楕円 18">
                <a:extLst>
                  <a:ext uri="{FF2B5EF4-FFF2-40B4-BE49-F238E27FC236}">
                    <a16:creationId xmlns:a16="http://schemas.microsoft.com/office/drawing/2014/main" id="{ACFFE27C-19F8-D2A9-B5A9-23277397D438}"/>
                  </a:ext>
                </a:extLst>
              </p:cNvPr>
              <p:cNvSpPr/>
              <p:nvPr/>
            </p:nvSpPr>
            <p:spPr>
              <a:xfrm>
                <a:off x="6804000" y="1341071"/>
                <a:ext cx="1980000" cy="1836000"/>
              </a:xfrm>
              <a:prstGeom prst="ellipse">
                <a:avLst/>
              </a:prstGeom>
              <a:solidFill>
                <a:schemeClr val="accent2">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 name="テキスト ボックス 19">
                <a:extLst>
                  <a:ext uri="{FF2B5EF4-FFF2-40B4-BE49-F238E27FC236}">
                    <a16:creationId xmlns:a16="http://schemas.microsoft.com/office/drawing/2014/main" id="{E41E0A2B-01CA-C5C2-EEC5-3CBF012E1275}"/>
                  </a:ext>
                </a:extLst>
              </p:cNvPr>
              <p:cNvSpPr txBox="1"/>
              <p:nvPr/>
            </p:nvSpPr>
            <p:spPr>
              <a:xfrm>
                <a:off x="5148000" y="2016000"/>
                <a:ext cx="1620000" cy="540000"/>
              </a:xfrm>
              <a:prstGeom prst="rect">
                <a:avLst/>
              </a:prstGeom>
              <a:noFill/>
            </p:spPr>
            <p:txBody>
              <a:bodyPr wrap="square" lIns="36000" tIns="36000" rIns="36000" bIns="36000" rtlCol="0">
                <a:noAutofit/>
              </a:bodyPr>
              <a:lstStyle/>
              <a:p>
                <a:r>
                  <a:rPr kumimoji="1" lang="ja-JP" altLang="en-US" sz="1000" dirty="0" smtClean="0">
                    <a:latin typeface="BIZ UDゴシック" panose="020B0400000000000000" pitchFamily="49" charset="-128"/>
                    <a:ea typeface="BIZ UDゴシック" panose="020B0400000000000000" pitchFamily="49" charset="-128"/>
                  </a:rPr>
                  <a:t>・</a:t>
                </a:r>
                <a:r>
                  <a:rPr kumimoji="1" lang="en-US" altLang="ja-JP" sz="1000" dirty="0" smtClean="0">
                    <a:latin typeface="BIZ UDゴシック" panose="020B0400000000000000" pitchFamily="49" charset="-128"/>
                    <a:ea typeface="BIZ UDゴシック" panose="020B0400000000000000" pitchFamily="49" charset="-128"/>
                  </a:rPr>
                  <a:t>GDP</a:t>
                </a:r>
                <a:r>
                  <a:rPr kumimoji="1" lang="ja-JP" altLang="en-US" sz="1000" dirty="0">
                    <a:latin typeface="BIZ UDゴシック" panose="020B0400000000000000" pitchFamily="49" charset="-128"/>
                    <a:ea typeface="BIZ UDゴシック" panose="020B0400000000000000" pitchFamily="49" charset="-128"/>
                  </a:rPr>
                  <a:t>　</a:t>
                </a:r>
                <a:r>
                  <a:rPr kumimoji="1" lang="ja-JP" altLang="en-US" sz="1000" dirty="0" smtClean="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景気動向</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・雇用　　・企業数の動向</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・商業</a:t>
                </a:r>
                <a:r>
                  <a:rPr kumimoji="1" lang="ja-JP" altLang="en-US" sz="1000" dirty="0" smtClean="0">
                    <a:latin typeface="BIZ UDゴシック" panose="020B0400000000000000" pitchFamily="49" charset="-128"/>
                    <a:ea typeface="BIZ UDゴシック" panose="020B0400000000000000" pitchFamily="49" charset="-128"/>
                  </a:rPr>
                  <a:t>地価・</a:t>
                </a:r>
                <a:r>
                  <a:rPr kumimoji="1" lang="ja-JP" altLang="en-US" sz="1000" dirty="0">
                    <a:latin typeface="BIZ UDゴシック" panose="020B0400000000000000" pitchFamily="49" charset="-128"/>
                    <a:ea typeface="BIZ UDゴシック" panose="020B0400000000000000" pitchFamily="49" charset="-128"/>
                  </a:rPr>
                  <a:t>人口</a:t>
                </a:r>
                <a:r>
                  <a:rPr kumimoji="1" lang="ja-JP" altLang="en-US" sz="1000" dirty="0" smtClean="0">
                    <a:latin typeface="BIZ UDゴシック" panose="020B0400000000000000" pitchFamily="49" charset="-128"/>
                    <a:ea typeface="BIZ UDゴシック" panose="020B0400000000000000" pitchFamily="49" charset="-128"/>
                  </a:rPr>
                  <a:t>増減など</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6FE49F0D-A6BC-1441-5376-A3B4E72CEE84}"/>
                  </a:ext>
                </a:extLst>
              </p:cNvPr>
              <p:cNvSpPr txBox="1"/>
              <p:nvPr/>
            </p:nvSpPr>
            <p:spPr>
              <a:xfrm>
                <a:off x="5220000" y="1548000"/>
                <a:ext cx="1440000" cy="288000"/>
              </a:xfrm>
              <a:prstGeom prst="rect">
                <a:avLst/>
              </a:prstGeom>
              <a:noFill/>
            </p:spPr>
            <p:txBody>
              <a:bodyPr wrap="square" lIns="36000" tIns="36000" rIns="36000" bIns="36000" rtlCol="0">
                <a:noAutofit/>
              </a:bodyPr>
              <a:lstStyle/>
              <a:p>
                <a:pPr algn="ctr"/>
                <a:r>
                  <a:rPr kumimoji="1" lang="ja-JP" altLang="en-US" sz="1400" b="1" dirty="0" smtClean="0">
                    <a:latin typeface="BIZ UDゴシック" panose="020B0400000000000000" pitchFamily="49" charset="-128"/>
                    <a:ea typeface="BIZ UDゴシック" panose="020B0400000000000000" pitchFamily="49" charset="-128"/>
                  </a:rPr>
                  <a:t>企業／経済</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6DF8B7E3-3DA8-E36E-BCDF-65A15A2CC11E}"/>
                  </a:ext>
                </a:extLst>
              </p:cNvPr>
              <p:cNvSpPr txBox="1"/>
              <p:nvPr/>
            </p:nvSpPr>
            <p:spPr>
              <a:xfrm>
                <a:off x="7056000" y="1548000"/>
                <a:ext cx="1440000" cy="288000"/>
              </a:xfrm>
              <a:prstGeom prst="rect">
                <a:avLst/>
              </a:prstGeom>
              <a:noFill/>
            </p:spPr>
            <p:txBody>
              <a:bodyPr wrap="square" lIns="36000" tIns="36000" rIns="36000" bIns="36000" rtlCol="0">
                <a:noAutofit/>
              </a:bodyPr>
              <a:lstStyle/>
              <a:p>
                <a:pPr algn="ctr"/>
                <a:r>
                  <a:rPr kumimoji="1" lang="ja-JP" altLang="en-US" sz="1400" b="1" dirty="0" smtClean="0">
                    <a:latin typeface="BIZ UDゴシック" panose="020B0400000000000000" pitchFamily="49" charset="-128"/>
                    <a:ea typeface="BIZ UDゴシック" panose="020B0400000000000000" pitchFamily="49" charset="-128"/>
                  </a:rPr>
                  <a:t>府民／暮らし</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9EBBFC46-0A7A-183E-F408-1F590BA114DA}"/>
                  </a:ext>
                </a:extLst>
              </p:cNvPr>
              <p:cNvSpPr txBox="1"/>
              <p:nvPr/>
            </p:nvSpPr>
            <p:spPr>
              <a:xfrm>
                <a:off x="6984000" y="2016000"/>
                <a:ext cx="1620000" cy="540000"/>
              </a:xfrm>
              <a:prstGeom prst="rect">
                <a:avLst/>
              </a:prstGeom>
              <a:noFill/>
            </p:spPr>
            <p:txBody>
              <a:bodyPr wrap="square" lIns="36000" tIns="36000" rIns="36000" bIns="36000" rtlCol="0">
                <a:noAutofit/>
              </a:bodyPr>
              <a:lstStyle/>
              <a:p>
                <a:r>
                  <a:rPr kumimoji="1" lang="ja-JP" altLang="en-US" sz="1000" dirty="0">
                    <a:latin typeface="BIZ UDゴシック" panose="020B0400000000000000" pitchFamily="49" charset="-128"/>
                    <a:ea typeface="BIZ UDゴシック" panose="020B0400000000000000" pitchFamily="49" charset="-128"/>
                  </a:rPr>
                  <a:t>・安全</a:t>
                </a:r>
                <a:r>
                  <a:rPr kumimoji="1" lang="ja-JP" altLang="en-US" sz="1000" dirty="0" smtClean="0">
                    <a:latin typeface="BIZ UDゴシック" panose="020B0400000000000000" pitchFamily="49" charset="-128"/>
                    <a:ea typeface="BIZ UDゴシック" panose="020B0400000000000000" pitchFamily="49" charset="-128"/>
                  </a:rPr>
                  <a:t>安心　・</a:t>
                </a:r>
                <a:r>
                  <a:rPr kumimoji="1" lang="ja-JP" altLang="en-US" sz="1000" dirty="0">
                    <a:latin typeface="BIZ UDゴシック" panose="020B0400000000000000" pitchFamily="49" charset="-128"/>
                    <a:ea typeface="BIZ UDゴシック" panose="020B0400000000000000" pitchFamily="49" charset="-128"/>
                  </a:rPr>
                  <a:t>教育子育て</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a:t>
                </a:r>
                <a:r>
                  <a:rPr kumimoji="1" lang="ja-JP" altLang="en-US" sz="1000" dirty="0" smtClean="0">
                    <a:latin typeface="BIZ UDゴシック" panose="020B0400000000000000" pitchFamily="49" charset="-128"/>
                    <a:ea typeface="BIZ UDゴシック" panose="020B0400000000000000" pitchFamily="49" charset="-128"/>
                  </a:rPr>
                  <a:t>健康 </a:t>
                </a:r>
                <a:r>
                  <a:rPr kumimoji="1" lang="ja-JP" altLang="en-US" sz="1000" dirty="0">
                    <a:latin typeface="BIZ UDゴシック" panose="020B0400000000000000" pitchFamily="49" charset="-128"/>
                    <a:ea typeface="BIZ UDゴシック" panose="020B0400000000000000" pitchFamily="49" charset="-128"/>
                  </a:rPr>
                  <a:t>　</a:t>
                </a:r>
                <a:r>
                  <a:rPr kumimoji="1" lang="ja-JP" altLang="en-US" sz="1000" dirty="0" smtClean="0">
                    <a:latin typeface="BIZ UDゴシック" panose="020B0400000000000000" pitchFamily="49" charset="-128"/>
                    <a:ea typeface="BIZ UDゴシック" panose="020B0400000000000000" pitchFamily="49" charset="-128"/>
                  </a:rPr>
                  <a:t>・</a:t>
                </a:r>
                <a:r>
                  <a:rPr kumimoji="1" lang="ja-JP" altLang="en-US" sz="1000" dirty="0">
                    <a:latin typeface="BIZ UDゴシック" panose="020B0400000000000000" pitchFamily="49" charset="-128"/>
                    <a:ea typeface="BIZ UDゴシック" panose="020B0400000000000000" pitchFamily="49" charset="-128"/>
                  </a:rPr>
                  <a:t>学力　</a:t>
                </a:r>
                <a:r>
                  <a:rPr kumimoji="1" lang="ja-JP" altLang="en-US" sz="1000" dirty="0" smtClean="0">
                    <a:latin typeface="BIZ UDゴシック" panose="020B0400000000000000" pitchFamily="49" charset="-128"/>
                    <a:ea typeface="BIZ UDゴシック" panose="020B0400000000000000" pitchFamily="49" charset="-128"/>
                  </a:rPr>
                  <a:t> ・所得</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・女性の就業　など</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24" name="四角形: 角を丸くする 23">
                <a:extLst>
                  <a:ext uri="{FF2B5EF4-FFF2-40B4-BE49-F238E27FC236}">
                    <a16:creationId xmlns:a16="http://schemas.microsoft.com/office/drawing/2014/main" id="{BF552FC0-75AB-522D-6C02-31337AABF3D4}"/>
                  </a:ext>
                </a:extLst>
              </p:cNvPr>
              <p:cNvSpPr/>
              <p:nvPr/>
            </p:nvSpPr>
            <p:spPr>
              <a:xfrm>
                <a:off x="5823899" y="1197535"/>
                <a:ext cx="2239446" cy="170833"/>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大阪の</a:t>
                </a: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まち（大阪問題の解決）</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grpSp>
        <p:sp>
          <p:nvSpPr>
            <p:cNvPr id="8" name="四角形: 角を丸くする 7">
              <a:extLst>
                <a:ext uri="{FF2B5EF4-FFF2-40B4-BE49-F238E27FC236}">
                  <a16:creationId xmlns:a16="http://schemas.microsoft.com/office/drawing/2014/main" id="{C379CF1E-92B0-1038-78D2-47EF132FBC74}"/>
                </a:ext>
              </a:extLst>
            </p:cNvPr>
            <p:cNvSpPr/>
            <p:nvPr/>
          </p:nvSpPr>
          <p:spPr>
            <a:xfrm>
              <a:off x="5796083" y="684000"/>
              <a:ext cx="2239446" cy="456271"/>
            </a:xfrm>
            <a:prstGeom prst="roundRect">
              <a:avLst/>
            </a:prstGeom>
            <a:solidFill>
              <a:schemeClr val="bg1"/>
            </a:solidFill>
            <a:ln>
              <a:solidFill>
                <a:schemeClr val="tx1">
                  <a:lumMod val="50000"/>
                  <a:lumOff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都市の</a:t>
              </a:r>
              <a:r>
                <a:rPr kumimoji="1" lang="ja-JP" altLang="en-US" sz="1200" dirty="0" smtClean="0">
                  <a:solidFill>
                    <a:schemeClr val="tx1"/>
                  </a:solidFill>
                  <a:latin typeface="BIZ UDゴシック" panose="020B0400000000000000" pitchFamily="49" charset="-128"/>
                  <a:ea typeface="BIZ UDゴシック" panose="020B0400000000000000" pitchFamily="49" charset="-128"/>
                </a:rPr>
                <a:t>経営における</a:t>
              </a:r>
              <a:endParaRPr kumimoji="1" lang="en-US" altLang="ja-JP" sz="1200" dirty="0" smtClean="0">
                <a:solidFill>
                  <a:schemeClr val="tx1"/>
                </a:solidFill>
                <a:latin typeface="BIZ UDゴシック" panose="020B0400000000000000" pitchFamily="49" charset="-128"/>
                <a:ea typeface="BIZ UDゴシック" panose="020B0400000000000000" pitchFamily="49" charset="-128"/>
              </a:endParaRP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自治体</a:t>
              </a:r>
              <a:r>
                <a:rPr lang="ja-JP" altLang="en-US" sz="1200" dirty="0" smtClean="0">
                  <a:solidFill>
                    <a:schemeClr val="tx1"/>
                  </a:solidFill>
                  <a:latin typeface="BIZ UDゴシック" panose="020B0400000000000000" pitchFamily="49" charset="-128"/>
                  <a:ea typeface="BIZ UDゴシック" panose="020B0400000000000000" pitchFamily="49" charset="-128"/>
                </a:rPr>
                <a:t>が果たすべき取組</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0" name="矢印: 上 9">
              <a:extLst>
                <a:ext uri="{FF2B5EF4-FFF2-40B4-BE49-F238E27FC236}">
                  <a16:creationId xmlns:a16="http://schemas.microsoft.com/office/drawing/2014/main" id="{40DE023C-D6CF-9CEB-9C6F-561A5029BCA2}"/>
                </a:ext>
              </a:extLst>
            </p:cNvPr>
            <p:cNvSpPr/>
            <p:nvPr/>
          </p:nvSpPr>
          <p:spPr>
            <a:xfrm>
              <a:off x="5652000" y="3132000"/>
              <a:ext cx="432000" cy="2700000"/>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nvGrpSpPr>
            <p:cNvPr id="27" name="グループ化 26"/>
            <p:cNvGrpSpPr/>
            <p:nvPr/>
          </p:nvGrpSpPr>
          <p:grpSpPr>
            <a:xfrm>
              <a:off x="4832184" y="3485762"/>
              <a:ext cx="1972811" cy="917796"/>
              <a:chOff x="4925812" y="3756280"/>
              <a:chExt cx="1833118" cy="917796"/>
            </a:xfrm>
          </p:grpSpPr>
          <p:sp>
            <p:nvSpPr>
              <p:cNvPr id="15" name="四角形: 角を丸くする 14">
                <a:extLst>
                  <a:ext uri="{FF2B5EF4-FFF2-40B4-BE49-F238E27FC236}">
                    <a16:creationId xmlns:a16="http://schemas.microsoft.com/office/drawing/2014/main" id="{2E37B94C-66BF-BAE1-AC32-7D53528727B3}"/>
                  </a:ext>
                </a:extLst>
              </p:cNvPr>
              <p:cNvSpPr/>
              <p:nvPr/>
            </p:nvSpPr>
            <p:spPr>
              <a:xfrm>
                <a:off x="4925812" y="3881070"/>
                <a:ext cx="1833118" cy="79300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015E2E8E-86F1-A8AC-24BD-6B787E95024C}"/>
                  </a:ext>
                </a:extLst>
              </p:cNvPr>
              <p:cNvSpPr/>
              <p:nvPr/>
            </p:nvSpPr>
            <p:spPr>
              <a:xfrm>
                <a:off x="5045626" y="3756280"/>
                <a:ext cx="1580371" cy="26586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インフラ整備</a:t>
                </a:r>
              </a:p>
            </p:txBody>
          </p:sp>
          <p:sp>
            <p:nvSpPr>
              <p:cNvPr id="17" name="テキスト ボックス 16">
                <a:extLst>
                  <a:ext uri="{FF2B5EF4-FFF2-40B4-BE49-F238E27FC236}">
                    <a16:creationId xmlns:a16="http://schemas.microsoft.com/office/drawing/2014/main" id="{55AFDA19-172E-0ED8-73BD-035B195574D3}"/>
                  </a:ext>
                </a:extLst>
              </p:cNvPr>
              <p:cNvSpPr txBox="1"/>
              <p:nvPr/>
            </p:nvSpPr>
            <p:spPr>
              <a:xfrm>
                <a:off x="4936900" y="4096995"/>
                <a:ext cx="1822030" cy="553998"/>
              </a:xfrm>
              <a:prstGeom prst="rect">
                <a:avLst/>
              </a:prstGeom>
              <a:noFill/>
            </p:spPr>
            <p:txBody>
              <a:bodyPr wrap="square" rtlCol="0">
                <a:spAutoFit/>
              </a:bodyPr>
              <a:lstStyle/>
              <a:p>
                <a:pPr marL="179388" indent="-179388"/>
                <a:r>
                  <a:rPr kumimoji="1" lang="ja-JP" altLang="en-US" sz="1000" dirty="0">
                    <a:latin typeface="BIZ UDゴシック" panose="020B0400000000000000" pitchFamily="49" charset="-128"/>
                    <a:ea typeface="BIZ UDゴシック" panose="020B0400000000000000" pitchFamily="49" charset="-128"/>
                  </a:rPr>
                  <a:t>・企業活動や府民の暮らし</a:t>
                </a:r>
                <a:r>
                  <a:rPr kumimoji="1" lang="ja-JP" altLang="en-US" sz="1000" dirty="0" smtClean="0">
                    <a:latin typeface="BIZ UDゴシック" panose="020B0400000000000000" pitchFamily="49" charset="-128"/>
                    <a:ea typeface="BIZ UDゴシック" panose="020B0400000000000000" pitchFamily="49" charset="-128"/>
                  </a:rPr>
                  <a:t>の</a:t>
                </a:r>
                <a:endParaRPr kumimoji="1" lang="en-US" altLang="ja-JP" sz="1000" dirty="0" smtClean="0">
                  <a:latin typeface="BIZ UDゴシック" panose="020B0400000000000000" pitchFamily="49" charset="-128"/>
                  <a:ea typeface="BIZ UDゴシック" panose="020B0400000000000000" pitchFamily="49" charset="-128"/>
                </a:endParaRPr>
              </a:p>
              <a:p>
                <a:pPr marL="179388" indent="-179388"/>
                <a:r>
                  <a:rPr lang="en-US" altLang="ja-JP" sz="1000" dirty="0">
                    <a:latin typeface="BIZ UDゴシック" panose="020B0400000000000000" pitchFamily="49" charset="-128"/>
                    <a:ea typeface="BIZ UDゴシック" panose="020B0400000000000000" pitchFamily="49" charset="-128"/>
                  </a:rPr>
                  <a:t> </a:t>
                </a:r>
                <a:r>
                  <a:rPr lang="en-US" altLang="ja-JP" sz="1000" dirty="0" smtClean="0">
                    <a:latin typeface="BIZ UDゴシック" panose="020B0400000000000000" pitchFamily="49" charset="-128"/>
                    <a:ea typeface="BIZ UDゴシック" panose="020B0400000000000000" pitchFamily="49" charset="-128"/>
                  </a:rPr>
                  <a:t> </a:t>
                </a:r>
                <a:r>
                  <a:rPr kumimoji="1" lang="ja-JP" altLang="en-US" sz="1000" dirty="0" smtClean="0">
                    <a:latin typeface="BIZ UDゴシック" panose="020B0400000000000000" pitchFamily="49" charset="-128"/>
                    <a:ea typeface="BIZ UDゴシック" panose="020B0400000000000000" pitchFamily="49" charset="-128"/>
                  </a:rPr>
                  <a:t>基盤</a:t>
                </a:r>
                <a:r>
                  <a:rPr kumimoji="1" lang="ja-JP" altLang="en-US" sz="1000" dirty="0">
                    <a:latin typeface="BIZ UDゴシック" panose="020B0400000000000000" pitchFamily="49" charset="-128"/>
                    <a:ea typeface="BIZ UDゴシック" panose="020B0400000000000000" pitchFamily="49" charset="-128"/>
                  </a:rPr>
                  <a:t>となる交通</a:t>
                </a:r>
                <a:r>
                  <a:rPr kumimoji="1" lang="ja-JP" altLang="en-US" sz="1000" dirty="0" smtClean="0">
                    <a:latin typeface="BIZ UDゴシック" panose="020B0400000000000000" pitchFamily="49" charset="-128"/>
                    <a:ea typeface="BIZ UDゴシック" panose="020B0400000000000000" pitchFamily="49" charset="-128"/>
                  </a:rPr>
                  <a:t>インフラの</a:t>
                </a:r>
                <a:endParaRPr kumimoji="1" lang="en-US" altLang="ja-JP" sz="1000" dirty="0" smtClean="0">
                  <a:latin typeface="BIZ UDゴシック" panose="020B0400000000000000" pitchFamily="49" charset="-128"/>
                  <a:ea typeface="BIZ UDゴシック" panose="020B0400000000000000" pitchFamily="49" charset="-128"/>
                </a:endParaRPr>
              </a:p>
              <a:p>
                <a:pPr marL="179388" indent="-179388"/>
                <a:r>
                  <a:rPr lang="en-US" altLang="ja-JP" sz="1000" dirty="0">
                    <a:latin typeface="BIZ UDゴシック" panose="020B0400000000000000" pitchFamily="49" charset="-128"/>
                    <a:ea typeface="BIZ UDゴシック" panose="020B0400000000000000" pitchFamily="49" charset="-128"/>
                  </a:rPr>
                  <a:t> </a:t>
                </a:r>
                <a:r>
                  <a:rPr lang="en-US" altLang="ja-JP" sz="1000" dirty="0" smtClean="0">
                    <a:latin typeface="BIZ UDゴシック" panose="020B0400000000000000" pitchFamily="49" charset="-128"/>
                    <a:ea typeface="BIZ UDゴシック" panose="020B0400000000000000" pitchFamily="49" charset="-128"/>
                  </a:rPr>
                  <a:t> </a:t>
                </a:r>
                <a:r>
                  <a:rPr kumimoji="1" lang="ja-JP" altLang="en-US" sz="1000" dirty="0" smtClean="0">
                    <a:latin typeface="BIZ UDゴシック" panose="020B0400000000000000" pitchFamily="49" charset="-128"/>
                    <a:ea typeface="BIZ UDゴシック" panose="020B0400000000000000" pitchFamily="49" charset="-128"/>
                  </a:rPr>
                  <a:t>最適化</a:t>
                </a:r>
                <a:endParaRPr kumimoji="1" lang="en-US" altLang="ja-JP" sz="1000" dirty="0">
                  <a:latin typeface="BIZ UDゴシック" panose="020B0400000000000000" pitchFamily="49" charset="-128"/>
                  <a:ea typeface="BIZ UDゴシック" panose="020B0400000000000000" pitchFamily="49" charset="-128"/>
                </a:endParaRPr>
              </a:p>
            </p:txBody>
          </p:sp>
        </p:grpSp>
        <p:sp>
          <p:nvSpPr>
            <p:cNvPr id="37" name="矢印: 上 9">
              <a:extLst>
                <a:ext uri="{FF2B5EF4-FFF2-40B4-BE49-F238E27FC236}">
                  <a16:creationId xmlns:a16="http://schemas.microsoft.com/office/drawing/2014/main" id="{40DE023C-D6CF-9CEB-9C6F-561A5029BCA2}"/>
                </a:ext>
              </a:extLst>
            </p:cNvPr>
            <p:cNvSpPr/>
            <p:nvPr/>
          </p:nvSpPr>
          <p:spPr>
            <a:xfrm>
              <a:off x="7488000" y="3132000"/>
              <a:ext cx="432000" cy="2700000"/>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nvGrpSpPr>
            <p:cNvPr id="3" name="グループ化 2"/>
            <p:cNvGrpSpPr/>
            <p:nvPr/>
          </p:nvGrpSpPr>
          <p:grpSpPr>
            <a:xfrm>
              <a:off x="6888760" y="3500531"/>
              <a:ext cx="1964063" cy="917796"/>
              <a:chOff x="6885404" y="3771049"/>
              <a:chExt cx="1824989" cy="917796"/>
            </a:xfrm>
          </p:grpSpPr>
          <p:sp>
            <p:nvSpPr>
              <p:cNvPr id="28" name="四角形: 角を丸くする 14">
                <a:extLst>
                  <a:ext uri="{FF2B5EF4-FFF2-40B4-BE49-F238E27FC236}">
                    <a16:creationId xmlns:a16="http://schemas.microsoft.com/office/drawing/2014/main" id="{2E37B94C-66BF-BAE1-AC32-7D53528727B3}"/>
                  </a:ext>
                </a:extLst>
              </p:cNvPr>
              <p:cNvSpPr/>
              <p:nvPr/>
            </p:nvSpPr>
            <p:spPr>
              <a:xfrm>
                <a:off x="6885404" y="3895839"/>
                <a:ext cx="1823970" cy="79300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55AFDA19-172E-0ED8-73BD-035B195574D3}"/>
                  </a:ext>
                </a:extLst>
              </p:cNvPr>
              <p:cNvSpPr txBox="1"/>
              <p:nvPr/>
            </p:nvSpPr>
            <p:spPr>
              <a:xfrm>
                <a:off x="6897455" y="4111764"/>
                <a:ext cx="1812938" cy="400110"/>
              </a:xfrm>
              <a:prstGeom prst="rect">
                <a:avLst/>
              </a:prstGeom>
              <a:noFill/>
            </p:spPr>
            <p:txBody>
              <a:bodyPr wrap="square" rtlCol="0">
                <a:spAutoFit/>
              </a:bodyPr>
              <a:lstStyle/>
              <a:p>
                <a:r>
                  <a:rPr kumimoji="1" lang="ja-JP" altLang="en-US" sz="1000" dirty="0" smtClean="0">
                    <a:latin typeface="BIZ UDゴシック" panose="020B0400000000000000" pitchFamily="49" charset="-128"/>
                    <a:ea typeface="BIZ UDゴシック" panose="020B0400000000000000" pitchFamily="49" charset="-128"/>
                  </a:rPr>
                  <a:t>・教育や子育てなど、現役世</a:t>
                </a:r>
                <a:endParaRPr kumimoji="1" lang="en-US" altLang="ja-JP" sz="1000" dirty="0" smtClean="0">
                  <a:latin typeface="BIZ UDゴシック" panose="020B0400000000000000" pitchFamily="49" charset="-128"/>
                  <a:ea typeface="BIZ UDゴシック" panose="020B0400000000000000" pitchFamily="49" charset="-128"/>
                </a:endParaRPr>
              </a:p>
              <a:p>
                <a:r>
                  <a:rPr lang="en-US" altLang="ja-JP" sz="1000" dirty="0">
                    <a:latin typeface="BIZ UDゴシック" panose="020B0400000000000000" pitchFamily="49" charset="-128"/>
                    <a:ea typeface="BIZ UDゴシック" panose="020B0400000000000000" pitchFamily="49" charset="-128"/>
                  </a:rPr>
                  <a:t> </a:t>
                </a:r>
                <a:r>
                  <a:rPr lang="en-US" altLang="ja-JP" sz="1000" dirty="0" smtClean="0">
                    <a:latin typeface="BIZ UDゴシック" panose="020B0400000000000000" pitchFamily="49" charset="-128"/>
                    <a:ea typeface="BIZ UDゴシック" panose="020B0400000000000000" pitchFamily="49" charset="-128"/>
                  </a:rPr>
                  <a:t> </a:t>
                </a:r>
                <a:r>
                  <a:rPr kumimoji="1" lang="ja-JP" altLang="en-US" sz="1000" dirty="0" smtClean="0">
                    <a:latin typeface="BIZ UDゴシック" panose="020B0400000000000000" pitchFamily="49" charset="-128"/>
                    <a:ea typeface="BIZ UDゴシック" panose="020B0400000000000000" pitchFamily="49" charset="-128"/>
                  </a:rPr>
                  <a:t>代（将来世代）への投資</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29" name="四角形: 角を丸くする 15">
                <a:extLst>
                  <a:ext uri="{FF2B5EF4-FFF2-40B4-BE49-F238E27FC236}">
                    <a16:creationId xmlns:a16="http://schemas.microsoft.com/office/drawing/2014/main" id="{015E2E8E-86F1-A8AC-24BD-6B787E95024C}"/>
                  </a:ext>
                </a:extLst>
              </p:cNvPr>
              <p:cNvSpPr/>
              <p:nvPr/>
            </p:nvSpPr>
            <p:spPr>
              <a:xfrm>
                <a:off x="7018796" y="3771049"/>
                <a:ext cx="1572484" cy="26586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BIZ UDゴシック" panose="020B0400000000000000" pitchFamily="49" charset="-128"/>
                    <a:ea typeface="BIZ UDゴシック" panose="020B0400000000000000" pitchFamily="49" charset="-128"/>
                  </a:rPr>
                  <a:t>現役世代へ</a:t>
                </a:r>
                <a:r>
                  <a:rPr lang="ja-JP" altLang="en-US" sz="1100" dirty="0" smtClean="0">
                    <a:latin typeface="BIZ UDゴシック" panose="020B0400000000000000" pitchFamily="49" charset="-128"/>
                    <a:ea typeface="BIZ UDゴシック" panose="020B0400000000000000" pitchFamily="49" charset="-128"/>
                  </a:rPr>
                  <a:t>の重点投資</a:t>
                </a:r>
                <a:endParaRPr kumimoji="1" lang="ja-JP" altLang="en-US" sz="1200" dirty="0">
                  <a:latin typeface="BIZ UDゴシック" panose="020B0400000000000000" pitchFamily="49" charset="-128"/>
                  <a:ea typeface="BIZ UDゴシック" panose="020B0400000000000000" pitchFamily="49" charset="-128"/>
                </a:endParaRPr>
              </a:p>
            </p:txBody>
          </p:sp>
        </p:grpSp>
        <p:grpSp>
          <p:nvGrpSpPr>
            <p:cNvPr id="2" name="グループ化 1"/>
            <p:cNvGrpSpPr/>
            <p:nvPr/>
          </p:nvGrpSpPr>
          <p:grpSpPr>
            <a:xfrm>
              <a:off x="5128974" y="4499451"/>
              <a:ext cx="3649028" cy="1371641"/>
              <a:chOff x="5128974" y="4499451"/>
              <a:chExt cx="3649028" cy="1371641"/>
            </a:xfrm>
          </p:grpSpPr>
          <p:sp>
            <p:nvSpPr>
              <p:cNvPr id="11" name="四角形: 角を丸くする 10">
                <a:extLst>
                  <a:ext uri="{FF2B5EF4-FFF2-40B4-BE49-F238E27FC236}">
                    <a16:creationId xmlns:a16="http://schemas.microsoft.com/office/drawing/2014/main" id="{BD021937-A9AB-62CD-7C65-07C40054CC31}"/>
                  </a:ext>
                </a:extLst>
              </p:cNvPr>
              <p:cNvSpPr/>
              <p:nvPr/>
            </p:nvSpPr>
            <p:spPr>
              <a:xfrm>
                <a:off x="5128974" y="4499451"/>
                <a:ext cx="3622778" cy="1371641"/>
              </a:xfrm>
              <a:prstGeom prst="roundRect">
                <a:avLst>
                  <a:gd name="adj" fmla="val 11806"/>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704A1403-9D5B-E47F-0350-F6F93545DD10}"/>
                  </a:ext>
                </a:extLst>
              </p:cNvPr>
              <p:cNvSpPr/>
              <p:nvPr/>
            </p:nvSpPr>
            <p:spPr>
              <a:xfrm>
                <a:off x="5319666" y="4676553"/>
                <a:ext cx="3118738" cy="66633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90B36253-0D39-A847-F9D0-FD614D400C59}"/>
                  </a:ext>
                </a:extLst>
              </p:cNvPr>
              <p:cNvSpPr/>
              <p:nvPr/>
            </p:nvSpPr>
            <p:spPr>
              <a:xfrm>
                <a:off x="6150177" y="4562434"/>
                <a:ext cx="1580371" cy="26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行政の</a:t>
                </a:r>
                <a:r>
                  <a:rPr kumimoji="1" lang="ja-JP" altLang="en-US" sz="1400" dirty="0" smtClean="0">
                    <a:latin typeface="BIZ UDゴシック" panose="020B0400000000000000" pitchFamily="49" charset="-128"/>
                    <a:ea typeface="BIZ UDゴシック" panose="020B0400000000000000" pitchFamily="49" charset="-128"/>
                  </a:rPr>
                  <a:t>経営改革</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EC72FA78-79BF-8C8B-9283-E27079FEC14E}"/>
                  </a:ext>
                </a:extLst>
              </p:cNvPr>
              <p:cNvSpPr txBox="1"/>
              <p:nvPr/>
            </p:nvSpPr>
            <p:spPr>
              <a:xfrm>
                <a:off x="5403367" y="4864067"/>
                <a:ext cx="2964739" cy="415498"/>
              </a:xfrm>
              <a:prstGeom prst="rect">
                <a:avLst/>
              </a:prstGeom>
              <a:noFill/>
            </p:spPr>
            <p:txBody>
              <a:bodyPr wrap="square" rtlCol="0">
                <a:spAutoFit/>
              </a:bodyPr>
              <a:lstStyle/>
              <a:p>
                <a:pPr marL="82550" indent="-82550"/>
                <a:r>
                  <a:rPr kumimoji="1" lang="ja-JP" altLang="en-US" sz="1050" dirty="0">
                    <a:latin typeface="BIZ UDゴシック" panose="020B0400000000000000" pitchFamily="49" charset="-128"/>
                    <a:ea typeface="BIZ UDゴシック" panose="020B0400000000000000" pitchFamily="49" charset="-128"/>
                  </a:rPr>
                  <a:t>・財源や人材など、行政運営に必要な資源</a:t>
                </a:r>
                <a:r>
                  <a:rPr kumimoji="1" lang="ja-JP" altLang="en-US" sz="1050" dirty="0" smtClean="0">
                    <a:latin typeface="BIZ UDゴシック" panose="020B0400000000000000" pitchFamily="49" charset="-128"/>
                    <a:ea typeface="BIZ UDゴシック" panose="020B0400000000000000" pitchFamily="49" charset="-128"/>
                  </a:rPr>
                  <a:t>の </a:t>
                </a:r>
                <a:endParaRPr kumimoji="1" lang="en-US" altLang="ja-JP" sz="1050" dirty="0" smtClean="0">
                  <a:latin typeface="BIZ UDゴシック" panose="020B0400000000000000" pitchFamily="49" charset="-128"/>
                  <a:ea typeface="BIZ UDゴシック" panose="020B0400000000000000" pitchFamily="49" charset="-128"/>
                </a:endParaRPr>
              </a:p>
              <a:p>
                <a:pPr marL="82550" indent="-82550"/>
                <a:r>
                  <a:rPr lang="en-US" altLang="ja-JP" sz="1050" dirty="0">
                    <a:latin typeface="BIZ UDゴシック" panose="020B0400000000000000" pitchFamily="49" charset="-128"/>
                    <a:ea typeface="BIZ UDゴシック" panose="020B0400000000000000" pitchFamily="49" charset="-128"/>
                  </a:rPr>
                  <a:t> </a:t>
                </a:r>
                <a:r>
                  <a:rPr lang="en-US" altLang="ja-JP" sz="1050" dirty="0" smtClean="0">
                    <a:latin typeface="BIZ UDゴシック" panose="020B0400000000000000" pitchFamily="49" charset="-128"/>
                    <a:ea typeface="BIZ UDゴシック" panose="020B0400000000000000" pitchFamily="49" charset="-128"/>
                  </a:rPr>
                  <a:t> </a:t>
                </a:r>
                <a:r>
                  <a:rPr kumimoji="1" lang="ja-JP" altLang="en-US" sz="1050" dirty="0" smtClean="0">
                    <a:latin typeface="BIZ UDゴシック" panose="020B0400000000000000" pitchFamily="49" charset="-128"/>
                    <a:ea typeface="BIZ UDゴシック" panose="020B0400000000000000" pitchFamily="49" charset="-128"/>
                  </a:rPr>
                  <a:t>適正配分・</a:t>
                </a:r>
                <a:r>
                  <a:rPr kumimoji="1" lang="ja-JP" altLang="en-US" sz="1050" dirty="0">
                    <a:latin typeface="BIZ UDゴシック" panose="020B0400000000000000" pitchFamily="49" charset="-128"/>
                    <a:ea typeface="BIZ UDゴシック" panose="020B0400000000000000" pitchFamily="49" charset="-128"/>
                  </a:rPr>
                  <a:t>行政サービスの見直し　など</a:t>
                </a:r>
              </a:p>
            </p:txBody>
          </p:sp>
          <p:sp>
            <p:nvSpPr>
              <p:cNvPr id="25" name="四角形: 角を丸くする 24">
                <a:extLst>
                  <a:ext uri="{FF2B5EF4-FFF2-40B4-BE49-F238E27FC236}">
                    <a16:creationId xmlns:a16="http://schemas.microsoft.com/office/drawing/2014/main" id="{9FAF5B65-1FFD-89E5-5A49-D18F2BC186BD}"/>
                  </a:ext>
                </a:extLst>
              </p:cNvPr>
              <p:cNvSpPr/>
              <p:nvPr/>
            </p:nvSpPr>
            <p:spPr>
              <a:xfrm>
                <a:off x="8554861" y="4499451"/>
                <a:ext cx="223141" cy="1342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a:r>
                  <a:rPr kumimoji="1" lang="ja-JP" altLang="en-US" sz="1100" dirty="0">
                    <a:latin typeface="BIZ UDゴシック" panose="020B0400000000000000" pitchFamily="49" charset="-128"/>
                    <a:ea typeface="BIZ UDゴシック" panose="020B0400000000000000" pitchFamily="49" charset="-128"/>
                  </a:rPr>
                  <a:t>自治体の</a:t>
                </a:r>
                <a:r>
                  <a:rPr kumimoji="1" lang="ja-JP" altLang="en-US" sz="1100" dirty="0" smtClean="0">
                    <a:latin typeface="BIZ UDゴシック" panose="020B0400000000000000" pitchFamily="49" charset="-128"/>
                    <a:ea typeface="BIZ UDゴシック" panose="020B0400000000000000" pitchFamily="49" charset="-128"/>
                  </a:rPr>
                  <a:t>あり方改革</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D8C3F229-2DFF-10B0-C153-FB9718C92B57}"/>
                  </a:ext>
                </a:extLst>
              </p:cNvPr>
              <p:cNvSpPr txBox="1"/>
              <p:nvPr/>
            </p:nvSpPr>
            <p:spPr>
              <a:xfrm>
                <a:off x="5319667" y="5384952"/>
                <a:ext cx="3179846" cy="415498"/>
              </a:xfrm>
              <a:prstGeom prst="rect">
                <a:avLst/>
              </a:prstGeom>
              <a:noFill/>
            </p:spPr>
            <p:txBody>
              <a:bodyPr wrap="square" rtlCol="0">
                <a:spAutoFit/>
              </a:bodyPr>
              <a:lstStyle/>
              <a:p>
                <a:pPr marL="82550" indent="-82550"/>
                <a:r>
                  <a:rPr kumimoji="1" lang="ja-JP" altLang="en-US" sz="1050" dirty="0">
                    <a:latin typeface="BIZ UDゴシック" panose="020B0400000000000000" pitchFamily="49" charset="-128"/>
                    <a:ea typeface="BIZ UDゴシック" panose="020B0400000000000000" pitchFamily="49" charset="-128"/>
                  </a:rPr>
                  <a:t>・無駄の排除、相乗効果の創出に向けた</a:t>
                </a:r>
                <a:r>
                  <a:rPr kumimoji="1" lang="ja-JP" altLang="en-US" sz="1050" dirty="0" smtClean="0">
                    <a:latin typeface="BIZ UDゴシック" panose="020B0400000000000000" pitchFamily="49" charset="-128"/>
                    <a:ea typeface="BIZ UDゴシック" panose="020B0400000000000000" pitchFamily="49" charset="-128"/>
                  </a:rPr>
                  <a:t>自治体間</a:t>
                </a:r>
                <a:endParaRPr kumimoji="1" lang="en-US" altLang="ja-JP" sz="1050" dirty="0" smtClean="0">
                  <a:latin typeface="BIZ UDゴシック" panose="020B0400000000000000" pitchFamily="49" charset="-128"/>
                  <a:ea typeface="BIZ UDゴシック" panose="020B0400000000000000" pitchFamily="49" charset="-128"/>
                </a:endParaRPr>
              </a:p>
              <a:p>
                <a:pPr marL="82550" indent="-82550"/>
                <a:r>
                  <a:rPr lang="en-US" altLang="ja-JP" sz="1050" dirty="0">
                    <a:latin typeface="BIZ UDゴシック" panose="020B0400000000000000" pitchFamily="49" charset="-128"/>
                    <a:ea typeface="BIZ UDゴシック" panose="020B0400000000000000" pitchFamily="49" charset="-128"/>
                  </a:rPr>
                  <a:t> </a:t>
                </a:r>
                <a:r>
                  <a:rPr lang="en-US" altLang="ja-JP" sz="1050" dirty="0" smtClean="0">
                    <a:latin typeface="BIZ UDゴシック" panose="020B0400000000000000" pitchFamily="49" charset="-128"/>
                    <a:ea typeface="BIZ UDゴシック" panose="020B0400000000000000" pitchFamily="49" charset="-128"/>
                  </a:rPr>
                  <a:t> </a:t>
                </a:r>
                <a:r>
                  <a:rPr kumimoji="1" lang="ja-JP" altLang="en-US" sz="1050" dirty="0" smtClean="0">
                    <a:latin typeface="BIZ UDゴシック" panose="020B0400000000000000" pitchFamily="49" charset="-128"/>
                    <a:ea typeface="BIZ UDゴシック" panose="020B0400000000000000" pitchFamily="49" charset="-128"/>
                  </a:rPr>
                  <a:t>連携、統治</a:t>
                </a:r>
                <a:r>
                  <a:rPr kumimoji="1" lang="ja-JP" altLang="en-US" sz="1050" dirty="0">
                    <a:latin typeface="BIZ UDゴシック" panose="020B0400000000000000" pitchFamily="49" charset="-128"/>
                    <a:ea typeface="BIZ UDゴシック" panose="020B0400000000000000" pitchFamily="49" charset="-128"/>
                  </a:rPr>
                  <a:t>機構改革　など</a:t>
                </a:r>
                <a:endParaRPr kumimoji="1" lang="en-US" altLang="ja-JP" sz="1050" dirty="0">
                  <a:latin typeface="BIZ UDゴシック" panose="020B0400000000000000" pitchFamily="49" charset="-128"/>
                  <a:ea typeface="BIZ UDゴシック" panose="020B0400000000000000" pitchFamily="49" charset="-128"/>
                </a:endParaRPr>
              </a:p>
            </p:txBody>
          </p:sp>
        </p:grpSp>
      </p:grpSp>
    </p:spTree>
    <p:extLst>
      <p:ext uri="{BB962C8B-B14F-4D97-AF65-F5344CB8AC3E}">
        <p14:creationId xmlns:p14="http://schemas.microsoft.com/office/powerpoint/2010/main" val="14469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34A90"/>
      </a:accent1>
      <a:accent2>
        <a:srgbClr val="FF4040"/>
      </a:accent2>
      <a:accent3>
        <a:srgbClr val="48A1FA"/>
      </a:accent3>
      <a:accent4>
        <a:srgbClr val="33CC33"/>
      </a:accent4>
      <a:accent5>
        <a:srgbClr val="C2DFFD"/>
      </a:accent5>
      <a:accent6>
        <a:srgbClr val="FEEFC1"/>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10888</Words>
  <Application>Microsoft Office PowerPoint</Application>
  <PresentationFormat>画面に合わせる (4:3)</PresentationFormat>
  <Paragraphs>1316</Paragraphs>
  <Slides>40</Slides>
  <Notes>24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40</vt:i4>
      </vt:variant>
    </vt:vector>
  </HeadingPairs>
  <TitlesOfParts>
    <vt:vector size="54" baseType="lpstr">
      <vt:lpstr>BIZ UDPゴシック</vt:lpstr>
      <vt:lpstr>BIZ UDゴシック</vt:lpstr>
      <vt:lpstr>HGPｺﾞｼｯｸE</vt:lpstr>
      <vt:lpstr>Meiryo UI</vt:lpstr>
      <vt:lpstr>ＭＳ Ｐゴシック</vt:lpstr>
      <vt:lpstr>メイリオ</vt:lpstr>
      <vt:lpstr>游ゴシック</vt:lpstr>
      <vt:lpstr>Arial</vt:lpstr>
      <vt:lpstr>Calibri</vt:lpstr>
      <vt:lpstr>Calibri Light</vt:lpstr>
      <vt:lpstr>Times New Roman</vt:lpstr>
      <vt:lpstr>Wingdings</vt:lpstr>
      <vt:lpstr>Office テーマ</vt:lpstr>
      <vt:lpstr>1_Office テーマ</vt:lpstr>
      <vt:lpstr>大阪の改革評価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2023-06-16T03:12:20Z</dcterms:created>
  <dcterms:modified xsi:type="dcterms:W3CDTF">2023-06-20T01:58:24Z</dcterms:modified>
</cp:coreProperties>
</file>