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41" removePersonalInfoOnSave="1" saveSubsetFonts="1">
  <p:sldMasterIdLst>
    <p:sldMasterId id="2147483660" r:id="rId1"/>
  </p:sldMasterIdLst>
  <p:notesMasterIdLst>
    <p:notesMasterId r:id="rId46"/>
  </p:notesMasterIdLst>
  <p:handoutMasterIdLst>
    <p:handoutMasterId r:id="rId47"/>
  </p:handoutMasterIdLst>
  <p:sldIdLst>
    <p:sldId id="1141" r:id="rId2"/>
    <p:sldId id="1142" r:id="rId3"/>
    <p:sldId id="1143" r:id="rId4"/>
    <p:sldId id="1144" r:id="rId5"/>
    <p:sldId id="1145" r:id="rId6"/>
    <p:sldId id="1146" r:id="rId7"/>
    <p:sldId id="1147" r:id="rId8"/>
    <p:sldId id="1148" r:id="rId9"/>
    <p:sldId id="1149" r:id="rId10"/>
    <p:sldId id="1150" r:id="rId11"/>
    <p:sldId id="1151" r:id="rId12"/>
    <p:sldId id="1152" r:id="rId13"/>
    <p:sldId id="1153" r:id="rId14"/>
    <p:sldId id="1154" r:id="rId15"/>
    <p:sldId id="1155" r:id="rId16"/>
    <p:sldId id="1156" r:id="rId17"/>
    <p:sldId id="1157" r:id="rId18"/>
    <p:sldId id="1158" r:id="rId19"/>
    <p:sldId id="1159" r:id="rId20"/>
    <p:sldId id="1160" r:id="rId21"/>
    <p:sldId id="1161" r:id="rId22"/>
    <p:sldId id="1162" r:id="rId23"/>
    <p:sldId id="1163" r:id="rId24"/>
    <p:sldId id="1164" r:id="rId25"/>
    <p:sldId id="1165" r:id="rId26"/>
    <p:sldId id="1245" r:id="rId27"/>
    <p:sldId id="1167" r:id="rId28"/>
    <p:sldId id="1168" r:id="rId29"/>
    <p:sldId id="1169" r:id="rId30"/>
    <p:sldId id="1170" r:id="rId31"/>
    <p:sldId id="1171" r:id="rId32"/>
    <p:sldId id="1172" r:id="rId33"/>
    <p:sldId id="1173" r:id="rId34"/>
    <p:sldId id="1174" r:id="rId35"/>
    <p:sldId id="1175" r:id="rId36"/>
    <p:sldId id="1176" r:id="rId37"/>
    <p:sldId id="1177" r:id="rId38"/>
    <p:sldId id="1178" r:id="rId39"/>
    <p:sldId id="1179" r:id="rId40"/>
    <p:sldId id="1180" r:id="rId41"/>
    <p:sldId id="1181" r:id="rId42"/>
    <p:sldId id="1182" r:id="rId43"/>
    <p:sldId id="1183" r:id="rId44"/>
    <p:sldId id="1184" r:id="rId4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99CCFF"/>
    <a:srgbClr val="CCEC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6" autoAdjust="0"/>
    <p:restoredTop sz="95184" autoAdjust="0"/>
  </p:normalViewPr>
  <p:slideViewPr>
    <p:cSldViewPr snapToGrid="0">
      <p:cViewPr varScale="1">
        <p:scale>
          <a:sx n="73" d="100"/>
          <a:sy n="73" d="100"/>
        </p:scale>
        <p:origin x="1578" y="54"/>
      </p:cViewPr>
      <p:guideLst>
        <p:guide orient="horz" pos="2160"/>
        <p:guide pos="2880"/>
      </p:guideLst>
    </p:cSldViewPr>
  </p:slideViewPr>
  <p:outlineViewPr>
    <p:cViewPr>
      <p:scale>
        <a:sx n="33" d="100"/>
        <a:sy n="33" d="100"/>
      </p:scale>
      <p:origin x="0" y="-5124"/>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357AD17E-DE40-406E-A150-C7BDA82DC076}"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ADE2695-1CCD-4D07-AC13-214ABFAD8423}" type="slidenum">
              <a:rPr kumimoji="1" lang="ja-JP" altLang="en-US" smtClean="0"/>
              <a:t>‹#›</a:t>
            </a:fld>
            <a:endParaRPr kumimoji="1" lang="ja-JP" altLang="en-US"/>
          </a:p>
        </p:txBody>
      </p:sp>
    </p:spTree>
    <p:extLst>
      <p:ext uri="{BB962C8B-B14F-4D97-AF65-F5344CB8AC3E}">
        <p14:creationId xmlns:p14="http://schemas.microsoft.com/office/powerpoint/2010/main" val="1163120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A341A20-8478-4C1C-BE02-31BFBBE9F3EA}"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41</a:t>
            </a:fld>
            <a:endParaRPr kumimoji="1" lang="ja-JP" altLang="en-US"/>
          </a:p>
        </p:txBody>
      </p:sp>
    </p:spTree>
    <p:extLst>
      <p:ext uri="{BB962C8B-B14F-4D97-AF65-F5344CB8AC3E}">
        <p14:creationId xmlns:p14="http://schemas.microsoft.com/office/powerpoint/2010/main" val="3055369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50</a:t>
            </a:fld>
            <a:endParaRPr kumimoji="1" lang="ja-JP" altLang="en-US"/>
          </a:p>
        </p:txBody>
      </p:sp>
    </p:spTree>
    <p:extLst>
      <p:ext uri="{BB962C8B-B14F-4D97-AF65-F5344CB8AC3E}">
        <p14:creationId xmlns:p14="http://schemas.microsoft.com/office/powerpoint/2010/main" val="4250372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51</a:t>
            </a:fld>
            <a:endParaRPr kumimoji="1" lang="ja-JP" altLang="en-US"/>
          </a:p>
        </p:txBody>
      </p:sp>
    </p:spTree>
    <p:extLst>
      <p:ext uri="{BB962C8B-B14F-4D97-AF65-F5344CB8AC3E}">
        <p14:creationId xmlns:p14="http://schemas.microsoft.com/office/powerpoint/2010/main" val="3219244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52</a:t>
            </a:fld>
            <a:endParaRPr kumimoji="1" lang="ja-JP" altLang="en-US"/>
          </a:p>
        </p:txBody>
      </p:sp>
    </p:spTree>
    <p:extLst>
      <p:ext uri="{BB962C8B-B14F-4D97-AF65-F5344CB8AC3E}">
        <p14:creationId xmlns:p14="http://schemas.microsoft.com/office/powerpoint/2010/main" val="3862688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53</a:t>
            </a:fld>
            <a:endParaRPr kumimoji="1" lang="ja-JP" altLang="en-US"/>
          </a:p>
        </p:txBody>
      </p:sp>
    </p:spTree>
    <p:extLst>
      <p:ext uri="{BB962C8B-B14F-4D97-AF65-F5344CB8AC3E}">
        <p14:creationId xmlns:p14="http://schemas.microsoft.com/office/powerpoint/2010/main" val="2731781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54</a:t>
            </a:fld>
            <a:endParaRPr kumimoji="1" lang="ja-JP" altLang="en-US"/>
          </a:p>
        </p:txBody>
      </p:sp>
    </p:spTree>
    <p:extLst>
      <p:ext uri="{BB962C8B-B14F-4D97-AF65-F5344CB8AC3E}">
        <p14:creationId xmlns:p14="http://schemas.microsoft.com/office/powerpoint/2010/main" val="1022491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55</a:t>
            </a:fld>
            <a:endParaRPr kumimoji="1" lang="ja-JP" altLang="en-US"/>
          </a:p>
        </p:txBody>
      </p:sp>
    </p:spTree>
    <p:extLst>
      <p:ext uri="{BB962C8B-B14F-4D97-AF65-F5344CB8AC3E}">
        <p14:creationId xmlns:p14="http://schemas.microsoft.com/office/powerpoint/2010/main" val="3617518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56</a:t>
            </a:fld>
            <a:endParaRPr kumimoji="1" lang="ja-JP" altLang="en-US"/>
          </a:p>
        </p:txBody>
      </p:sp>
    </p:spTree>
    <p:extLst>
      <p:ext uri="{BB962C8B-B14F-4D97-AF65-F5344CB8AC3E}">
        <p14:creationId xmlns:p14="http://schemas.microsoft.com/office/powerpoint/2010/main" val="1079066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57</a:t>
            </a:fld>
            <a:endParaRPr kumimoji="1" lang="ja-JP" altLang="en-US"/>
          </a:p>
        </p:txBody>
      </p:sp>
    </p:spTree>
    <p:extLst>
      <p:ext uri="{BB962C8B-B14F-4D97-AF65-F5344CB8AC3E}">
        <p14:creationId xmlns:p14="http://schemas.microsoft.com/office/powerpoint/2010/main" val="2011516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58</a:t>
            </a:fld>
            <a:endParaRPr kumimoji="1" lang="ja-JP" altLang="en-US"/>
          </a:p>
        </p:txBody>
      </p:sp>
    </p:spTree>
    <p:extLst>
      <p:ext uri="{BB962C8B-B14F-4D97-AF65-F5344CB8AC3E}">
        <p14:creationId xmlns:p14="http://schemas.microsoft.com/office/powerpoint/2010/main" val="1555984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59</a:t>
            </a:fld>
            <a:endParaRPr kumimoji="1" lang="ja-JP" altLang="en-US"/>
          </a:p>
        </p:txBody>
      </p:sp>
    </p:spTree>
    <p:extLst>
      <p:ext uri="{BB962C8B-B14F-4D97-AF65-F5344CB8AC3E}">
        <p14:creationId xmlns:p14="http://schemas.microsoft.com/office/powerpoint/2010/main" val="284407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152705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60</a:t>
            </a:fld>
            <a:endParaRPr kumimoji="1" lang="ja-JP" altLang="en-US"/>
          </a:p>
        </p:txBody>
      </p:sp>
    </p:spTree>
    <p:extLst>
      <p:ext uri="{BB962C8B-B14F-4D97-AF65-F5344CB8AC3E}">
        <p14:creationId xmlns:p14="http://schemas.microsoft.com/office/powerpoint/2010/main" val="2437832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E77E6D-4318-4181-B329-ED3A8DAEF872}" type="slidenum">
              <a:rPr kumimoji="1" lang="ja-JP" altLang="en-US" smtClean="0"/>
              <a:t>61</a:t>
            </a:fld>
            <a:endParaRPr kumimoji="1" lang="ja-JP" altLang="en-US"/>
          </a:p>
        </p:txBody>
      </p:sp>
    </p:spTree>
    <p:extLst>
      <p:ext uri="{BB962C8B-B14F-4D97-AF65-F5344CB8AC3E}">
        <p14:creationId xmlns:p14="http://schemas.microsoft.com/office/powerpoint/2010/main" val="15695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618BF-638D-4B4E-8107-9AC108E6575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8669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618BF-638D-4B4E-8107-9AC108E6575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32100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618BF-638D-4B4E-8107-9AC108E6575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35103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618BF-638D-4B4E-8107-9AC108E6575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306562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618BF-638D-4B4E-8107-9AC108E6575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8615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618BF-638D-4B4E-8107-9AC108E6575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966263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618BF-638D-4B4E-8107-9AC108E6575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27722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90410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407571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09284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44</a:t>
            </a:fld>
            <a:endParaRPr kumimoji="1" lang="ja-JP" altLang="en-US"/>
          </a:p>
        </p:txBody>
      </p:sp>
    </p:spTree>
    <p:extLst>
      <p:ext uri="{BB962C8B-B14F-4D97-AF65-F5344CB8AC3E}">
        <p14:creationId xmlns:p14="http://schemas.microsoft.com/office/powerpoint/2010/main" val="43852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331"/>
            <a:fld id="{6DE47704-DA29-41EA-9615-E30FD9C8010D}" type="slidenum">
              <a:rPr lang="ja-JP" altLang="en-US">
                <a:solidFill>
                  <a:prstClr val="black"/>
                </a:solidFill>
                <a:latin typeface="Calibri"/>
                <a:ea typeface="ＭＳ Ｐゴシック" panose="020B0600070205080204" pitchFamily="50" charset="-128"/>
              </a:rPr>
              <a:pPr defTabSz="914331"/>
              <a:t>45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7696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46</a:t>
            </a:fld>
            <a:endParaRPr kumimoji="1" lang="ja-JP" altLang="en-US"/>
          </a:p>
        </p:txBody>
      </p:sp>
    </p:spTree>
    <p:extLst>
      <p:ext uri="{BB962C8B-B14F-4D97-AF65-F5344CB8AC3E}">
        <p14:creationId xmlns:p14="http://schemas.microsoft.com/office/powerpoint/2010/main" val="1187604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47</a:t>
            </a:fld>
            <a:endParaRPr kumimoji="1" lang="ja-JP" altLang="en-US"/>
          </a:p>
        </p:txBody>
      </p:sp>
    </p:spTree>
    <p:extLst>
      <p:ext uri="{BB962C8B-B14F-4D97-AF65-F5344CB8AC3E}">
        <p14:creationId xmlns:p14="http://schemas.microsoft.com/office/powerpoint/2010/main" val="2724876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48</a:t>
            </a:fld>
            <a:endParaRPr kumimoji="1" lang="ja-JP" altLang="en-US"/>
          </a:p>
        </p:txBody>
      </p:sp>
    </p:spTree>
    <p:extLst>
      <p:ext uri="{BB962C8B-B14F-4D97-AF65-F5344CB8AC3E}">
        <p14:creationId xmlns:p14="http://schemas.microsoft.com/office/powerpoint/2010/main" val="3866773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49</a:t>
            </a:fld>
            <a:endParaRPr kumimoji="1" lang="ja-JP" altLang="en-US"/>
          </a:p>
        </p:txBody>
      </p:sp>
    </p:spTree>
    <p:extLst>
      <p:ext uri="{BB962C8B-B14F-4D97-AF65-F5344CB8AC3E}">
        <p14:creationId xmlns:p14="http://schemas.microsoft.com/office/powerpoint/2010/main" val="44123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22A0DD3-9BE1-434A-B3C5-F94A72C0C3C5}"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24626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53403D-7178-4A7F-AA01-C29202162250}"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4543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AE2F87-0EA5-4DF7-A13A-AFC5DB1CD2F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87958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210623-3CBD-4F43-9F34-52734F8E97B4}"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83071"/>
            <a:ext cx="20574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29693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727EFD5-B163-4F6F-B2A2-147796A3BB0D}"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8636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050C2A8-3715-4A88-8B4F-F4D97863204A}"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09194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F7410F1-04B7-4295-80C1-0D17FE7A40E6}"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94408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E20DAAA-6F0D-4F4D-81EF-262D2DE17FEB}"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6171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E773A-140F-41CA-A459-B2C318B78BEA}"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5668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6DC7E3-6791-4364-B33D-BE68892D1C90}"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786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7685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B00F214-4913-4E95-A334-0AA5F53E1C52}"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786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5231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6DB77-9DD8-4E98-B0AC-6B6F41449550}"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57479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jpe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43202" y="1106054"/>
            <a:ext cx="4464684" cy="584775"/>
          </a:xfrm>
          <a:prstGeom prst="rect">
            <a:avLst/>
          </a:prstGeom>
          <a:noFill/>
        </p:spPr>
        <p:txBody>
          <a:bodyPr wrap="none" rtlCol="0">
            <a:spAutoFit/>
          </a:bodyPr>
          <a:lstStyle/>
          <a:p>
            <a:r>
              <a:rPr kumimoji="1" lang="ja-JP" altLang="en-US" sz="3200" dirty="0">
                <a:latin typeface="BIZ UDPゴシック" panose="020B0400000000000000" pitchFamily="50" charset="-128"/>
                <a:ea typeface="BIZ UDPゴシック" panose="020B0400000000000000" pitchFamily="50" charset="-128"/>
              </a:rPr>
              <a:t>第</a:t>
            </a:r>
            <a:r>
              <a:rPr lang="ja-JP" altLang="en-US" sz="3200" dirty="0">
                <a:latin typeface="BIZ UDPゴシック" panose="020B0400000000000000" pitchFamily="50" charset="-128"/>
                <a:ea typeface="BIZ UDPゴシック" panose="020B0400000000000000" pitchFamily="50" charset="-128"/>
              </a:rPr>
              <a:t>２</a:t>
            </a:r>
            <a:r>
              <a:rPr kumimoji="1" lang="ja-JP" altLang="en-US" sz="3200" dirty="0">
                <a:latin typeface="BIZ UDPゴシック" panose="020B0400000000000000" pitchFamily="50" charset="-128"/>
                <a:ea typeface="BIZ UDPゴシック" panose="020B0400000000000000" pitchFamily="50" charset="-128"/>
              </a:rPr>
              <a:t>章　府市改革の取組</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1584000" y="2627456"/>
            <a:ext cx="5040000" cy="1728000"/>
          </a:xfrm>
          <a:prstGeom prst="rect">
            <a:avLst/>
          </a:prstGeom>
          <a:noFill/>
        </p:spPr>
        <p:txBody>
          <a:bodyPr wrap="none" lIns="36000" tIns="36000" rIns="36000" bIns="36000" rtlCol="0">
            <a:noAutofit/>
          </a:bodyPr>
          <a:lstStyle/>
          <a:p>
            <a:r>
              <a:rPr lang="ja-JP" altLang="en-US" sz="2000" dirty="0">
                <a:latin typeface="BIZ UDPゴシック" panose="020B0400000000000000" pitchFamily="50" charset="-128"/>
                <a:ea typeface="BIZ UDPゴシック" panose="020B0400000000000000" pitchFamily="50" charset="-128"/>
              </a:rPr>
              <a:t>１．</a:t>
            </a:r>
            <a:r>
              <a:rPr kumimoji="1" lang="ja-JP" altLang="en-US" sz="2000" dirty="0">
                <a:latin typeface="BIZ UDPゴシック" panose="020B0400000000000000" pitchFamily="50" charset="-128"/>
                <a:ea typeface="BIZ UDPゴシック" panose="020B0400000000000000" pitchFamily="50" charset="-128"/>
              </a:rPr>
              <a:t>改革の特徴と深化</a:t>
            </a:r>
            <a:endParaRPr kumimoji="1"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２</a:t>
            </a:r>
            <a:r>
              <a:rPr kumimoji="1" lang="ja-JP" altLang="en-US" sz="2000" dirty="0" smtClean="0">
                <a:latin typeface="BIZ UDPゴシック" panose="020B0400000000000000" pitchFamily="50" charset="-128"/>
                <a:ea typeface="BIZ UDPゴシック" panose="020B0400000000000000" pitchFamily="50" charset="-128"/>
              </a:rPr>
              <a:t>．</a:t>
            </a:r>
            <a:r>
              <a:rPr lang="ja-JP" altLang="en-US" sz="2000" dirty="0" smtClean="0">
                <a:latin typeface="BIZ UDPゴシック" panose="020B0400000000000000" pitchFamily="50" charset="-128"/>
                <a:ea typeface="BIZ UDPゴシック" panose="020B0400000000000000" pitchFamily="50" charset="-128"/>
              </a:rPr>
              <a:t>改革の対象の拡大 （４つの“</a:t>
            </a:r>
            <a:r>
              <a:rPr lang="en-US" altLang="ja-JP" sz="2000" dirty="0" smtClean="0">
                <a:latin typeface="BIZ UDPゴシック" panose="020B0400000000000000" pitchFamily="50" charset="-128"/>
                <a:ea typeface="BIZ UDPゴシック" panose="020B0400000000000000" pitchFamily="50" charset="-128"/>
              </a:rPr>
              <a:t>WHAT</a:t>
            </a:r>
            <a:r>
              <a:rPr lang="ja-JP" altLang="en-US" sz="2000" dirty="0" smtClean="0">
                <a:latin typeface="BIZ UDPゴシック" panose="020B0400000000000000" pitchFamily="50" charset="-128"/>
                <a:ea typeface="BIZ UDPゴシック" panose="020B0400000000000000" pitchFamily="50" charset="-128"/>
              </a:rPr>
              <a:t>”）</a:t>
            </a:r>
            <a:endParaRPr lang="en-US" altLang="ja-JP" sz="2000" dirty="0" smtClean="0">
              <a:latin typeface="BIZ UDPゴシック" panose="020B0400000000000000" pitchFamily="50" charset="-128"/>
              <a:ea typeface="BIZ UDPゴシック" panose="020B0400000000000000" pitchFamily="50" charset="-128"/>
            </a:endParaRPr>
          </a:p>
          <a:p>
            <a:endParaRPr kumimoji="1"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３</a:t>
            </a:r>
            <a:r>
              <a:rPr lang="ja-JP" altLang="en-US" sz="2000" dirty="0" smtClean="0">
                <a:latin typeface="BIZ UDPゴシック" panose="020B0400000000000000" pitchFamily="50" charset="-128"/>
                <a:ea typeface="BIZ UDPゴシック" panose="020B0400000000000000" pitchFamily="50" charset="-128"/>
              </a:rPr>
              <a:t>．改革の手法の刷新 （４つの“</a:t>
            </a:r>
            <a:r>
              <a:rPr lang="en-US" altLang="ja-JP" sz="2000" dirty="0" smtClean="0">
                <a:latin typeface="BIZ UDPゴシック" panose="020B0400000000000000" pitchFamily="50" charset="-128"/>
                <a:ea typeface="BIZ UDPゴシック" panose="020B0400000000000000" pitchFamily="50" charset="-128"/>
              </a:rPr>
              <a:t>HOW</a:t>
            </a:r>
            <a:r>
              <a:rPr lang="ja-JP" altLang="en-US" sz="2000" dirty="0">
                <a:latin typeface="BIZ UDPゴシック" panose="020B0400000000000000" pitchFamily="50" charset="-128"/>
                <a:ea typeface="BIZ UDPゴシック" panose="020B0400000000000000" pitchFamily="50" charset="-128"/>
              </a:rPr>
              <a:t>”</a:t>
            </a:r>
            <a:r>
              <a:rPr lang="ja-JP" altLang="en-US" sz="2000" dirty="0" smtClean="0">
                <a:latin typeface="BIZ UDPゴシック" panose="020B0400000000000000" pitchFamily="50" charset="-128"/>
                <a:ea typeface="BIZ UDPゴシック" panose="020B0400000000000000" pitchFamily="50" charset="-128"/>
              </a:rPr>
              <a:t>）</a:t>
            </a:r>
            <a:endParaRPr kumimoji="1"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endParaRPr kumimoji="1" lang="ja-JP" altLang="en-US" sz="2000" dirty="0">
              <a:latin typeface="BIZ UDPゴシック" panose="020B0400000000000000" pitchFamily="50" charset="-128"/>
              <a:ea typeface="BIZ UDPゴシック" panose="020B0400000000000000" pitchFamily="50" charset="-128"/>
            </a:endParaRPr>
          </a:p>
        </p:txBody>
      </p:sp>
      <p:cxnSp>
        <p:nvCxnSpPr>
          <p:cNvPr id="5" name="直線コネクタ 4"/>
          <p:cNvCxnSpPr/>
          <p:nvPr/>
        </p:nvCxnSpPr>
        <p:spPr>
          <a:xfrm>
            <a:off x="778986" y="1978838"/>
            <a:ext cx="7992888"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41</a:t>
            </a:fld>
            <a:endParaRPr lang="ja-JP" altLang="en-US" dirty="0"/>
          </a:p>
        </p:txBody>
      </p:sp>
    </p:spTree>
    <p:extLst>
      <p:ext uri="{BB962C8B-B14F-4D97-AF65-F5344CB8AC3E}">
        <p14:creationId xmlns:p14="http://schemas.microsoft.com/office/powerpoint/2010/main" val="1299613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角丸四角形 74"/>
          <p:cNvSpPr/>
          <p:nvPr/>
        </p:nvSpPr>
        <p:spPr>
          <a:xfrm>
            <a:off x="3020146" y="2261813"/>
            <a:ext cx="3086537" cy="4235676"/>
          </a:xfrm>
          <a:prstGeom prst="roundRect">
            <a:avLst>
              <a:gd name="adj" fmla="val 607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 name="正方形/長方形 5"/>
          <p:cNvSpPr/>
          <p:nvPr/>
        </p:nvSpPr>
        <p:spPr>
          <a:xfrm>
            <a:off x="676297" y="2963869"/>
            <a:ext cx="2232000" cy="280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723598" y="2998655"/>
            <a:ext cx="1044000" cy="1332000"/>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【C】</a:t>
            </a: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インフラ戦略</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dirty="0">
                <a:solidFill>
                  <a:schemeClr val="tx1"/>
                </a:solidFill>
                <a:latin typeface="BIZ UDPゴシック" panose="020B0400000000000000" pitchFamily="50" charset="-128"/>
                <a:ea typeface="BIZ UDPゴシック" panose="020B0400000000000000" pitchFamily="50" charset="-128"/>
              </a:rPr>
              <a:t>23</a:t>
            </a:r>
            <a:r>
              <a:rPr kumimoji="1" lang="ja-JP" altLang="en-US" sz="1100"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dirty="0">
                <a:solidFill>
                  <a:schemeClr val="tx1"/>
                </a:solidFill>
                <a:latin typeface="BIZ UDPゴシック" panose="020B0400000000000000" pitchFamily="50" charset="-128"/>
                <a:ea typeface="BIZ UDPゴシック" panose="020B0400000000000000" pitchFamily="50" charset="-128"/>
              </a:rPr>
              <a:t>[12%]</a:t>
            </a:r>
          </a:p>
          <a:p>
            <a:pPr algn="ct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うち府市共通</a:t>
            </a:r>
            <a:r>
              <a:rPr kumimoji="1" lang="en-US" altLang="ja-JP" sz="1000" dirty="0">
                <a:solidFill>
                  <a:schemeClr val="tx1"/>
                </a:solidFill>
                <a:latin typeface="BIZ UDPゴシック" panose="020B0400000000000000" pitchFamily="50" charset="-128"/>
                <a:ea typeface="BIZ UDPゴシック" panose="020B0400000000000000" pitchFamily="50" charset="-128"/>
              </a:rPr>
              <a:t>1)</a:t>
            </a:r>
          </a:p>
          <a:p>
            <a:pPr algn="ct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1817692" y="2998655"/>
            <a:ext cx="1044000" cy="1332000"/>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【D】</a:t>
            </a: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成長</a:t>
            </a:r>
            <a:r>
              <a:rPr kumimoji="1" lang="ja-JP" altLang="en-US" sz="1200" dirty="0">
                <a:solidFill>
                  <a:schemeClr val="tx1"/>
                </a:solidFill>
                <a:latin typeface="BIZ UDPゴシック" panose="020B0400000000000000" pitchFamily="50" charset="-128"/>
                <a:ea typeface="BIZ UDPゴシック" panose="020B0400000000000000" pitchFamily="50" charset="-128"/>
              </a:rPr>
              <a:t>戦略</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26</a:t>
            </a:r>
            <a:r>
              <a:rPr kumimoji="1" lang="ja-JP" altLang="en-US" sz="1100"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dirty="0">
                <a:solidFill>
                  <a:schemeClr val="tx1"/>
                </a:solidFill>
                <a:latin typeface="BIZ UDPゴシック" panose="020B0400000000000000" pitchFamily="50" charset="-128"/>
                <a:ea typeface="BIZ UDPゴシック" panose="020B0400000000000000" pitchFamily="50" charset="-128"/>
              </a:rPr>
              <a:t>[13%]</a:t>
            </a:r>
          </a:p>
          <a:p>
            <a:pPr algn="ct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うち府市共通</a:t>
            </a:r>
            <a:r>
              <a:rPr kumimoji="1" lang="en-US" altLang="ja-JP" sz="1000" dirty="0">
                <a:solidFill>
                  <a:schemeClr val="tx1"/>
                </a:solidFill>
                <a:latin typeface="BIZ UDPゴシック" panose="020B0400000000000000" pitchFamily="50" charset="-128"/>
                <a:ea typeface="BIZ UDPゴシック" panose="020B0400000000000000" pitchFamily="50" charset="-128"/>
              </a:rPr>
              <a:t>16)</a:t>
            </a:r>
          </a:p>
          <a:p>
            <a:pPr algn="ct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723598" y="4380303"/>
            <a:ext cx="1044000" cy="1332000"/>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【A】</a:t>
            </a: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いわゆる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行政改革</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4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dirty="0">
                <a:solidFill>
                  <a:schemeClr val="tx1"/>
                </a:solidFill>
                <a:latin typeface="BIZ UDPゴシック" panose="020B0400000000000000" pitchFamily="50" charset="-128"/>
                <a:ea typeface="BIZ UDPゴシック" panose="020B0400000000000000" pitchFamily="50" charset="-128"/>
              </a:rPr>
              <a:t>83</a:t>
            </a:r>
            <a:r>
              <a:rPr kumimoji="1" lang="ja-JP" altLang="en-US" sz="1100"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dirty="0">
                <a:solidFill>
                  <a:schemeClr val="tx1"/>
                </a:solidFill>
                <a:latin typeface="BIZ UDPゴシック" panose="020B0400000000000000" pitchFamily="50" charset="-128"/>
                <a:ea typeface="BIZ UDPゴシック" panose="020B0400000000000000" pitchFamily="50" charset="-128"/>
              </a:rPr>
              <a:t>[42%]</a:t>
            </a:r>
          </a:p>
          <a:p>
            <a:pPr algn="ct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うち府市共通</a:t>
            </a:r>
            <a:r>
              <a:rPr kumimoji="1" lang="en-US" altLang="ja-JP" sz="1000" dirty="0">
                <a:solidFill>
                  <a:schemeClr val="tx1"/>
                </a:solidFill>
                <a:latin typeface="BIZ UDPゴシック" panose="020B0400000000000000" pitchFamily="50" charset="-128"/>
                <a:ea typeface="BIZ UDPゴシック" panose="020B0400000000000000" pitchFamily="50" charset="-128"/>
              </a:rPr>
              <a:t>5)</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1817692" y="4380303"/>
            <a:ext cx="1044000" cy="1332000"/>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【B】</a:t>
            </a: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社会政策の</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イノベーション</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4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dirty="0">
                <a:solidFill>
                  <a:schemeClr val="tx1"/>
                </a:solidFill>
                <a:latin typeface="BIZ UDPゴシック" panose="020B0400000000000000" pitchFamily="50" charset="-128"/>
                <a:ea typeface="BIZ UDPゴシック" panose="020B0400000000000000" pitchFamily="50" charset="-128"/>
              </a:rPr>
              <a:t>64</a:t>
            </a:r>
            <a:r>
              <a:rPr kumimoji="1" lang="ja-JP" altLang="en-US" sz="1100"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dirty="0">
                <a:solidFill>
                  <a:schemeClr val="tx1"/>
                </a:solidFill>
                <a:latin typeface="BIZ UDPゴシック" panose="020B0400000000000000" pitchFamily="50" charset="-128"/>
                <a:ea typeface="BIZ UDPゴシック" panose="020B0400000000000000" pitchFamily="50" charset="-128"/>
              </a:rPr>
              <a:t>[33%]</a:t>
            </a:r>
          </a:p>
          <a:p>
            <a:pPr algn="ct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うち府市共通</a:t>
            </a:r>
            <a:r>
              <a:rPr kumimoji="1" lang="en-US" altLang="ja-JP" sz="1000" dirty="0">
                <a:solidFill>
                  <a:schemeClr val="tx1"/>
                </a:solidFill>
                <a:latin typeface="BIZ UDPゴシック" panose="020B0400000000000000" pitchFamily="50" charset="-128"/>
                <a:ea typeface="BIZ UDPゴシック" panose="020B0400000000000000" pitchFamily="50" charset="-128"/>
              </a:rPr>
              <a:t>3)</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1" name="角丸四角形 10"/>
          <p:cNvSpPr/>
          <p:nvPr/>
        </p:nvSpPr>
        <p:spPr>
          <a:xfrm>
            <a:off x="361507" y="2985007"/>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BIZ UDPゴシック" panose="020B0400000000000000" pitchFamily="50" charset="-128"/>
                <a:ea typeface="BIZ UDPゴシック" panose="020B0400000000000000" pitchFamily="50" charset="-128"/>
              </a:rPr>
              <a:t>今後の布石</a:t>
            </a:r>
          </a:p>
        </p:txBody>
      </p:sp>
      <p:sp>
        <p:nvSpPr>
          <p:cNvPr id="12" name="角丸四角形 11"/>
          <p:cNvSpPr/>
          <p:nvPr/>
        </p:nvSpPr>
        <p:spPr>
          <a:xfrm>
            <a:off x="361507" y="4397741"/>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BIZ UDPゴシック" panose="020B0400000000000000" pitchFamily="50" charset="-128"/>
                <a:ea typeface="BIZ UDPゴシック" panose="020B0400000000000000" pitchFamily="50" charset="-128"/>
              </a:rPr>
              <a:t>問題の解決</a:t>
            </a:r>
          </a:p>
        </p:txBody>
      </p:sp>
      <p:sp>
        <p:nvSpPr>
          <p:cNvPr id="13" name="角丸四角形 12"/>
          <p:cNvSpPr/>
          <p:nvPr/>
        </p:nvSpPr>
        <p:spPr>
          <a:xfrm>
            <a:off x="687813" y="5806685"/>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行政主体の分野</a:t>
            </a:r>
          </a:p>
        </p:txBody>
      </p:sp>
      <p:sp>
        <p:nvSpPr>
          <p:cNvPr id="14" name="角丸四角形 13"/>
          <p:cNvSpPr/>
          <p:nvPr/>
        </p:nvSpPr>
        <p:spPr>
          <a:xfrm>
            <a:off x="1823305" y="5814175"/>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社会</a:t>
            </a:r>
            <a:r>
              <a:rPr kumimoji="1" lang="ja-JP" altLang="en-US" sz="1100" dirty="0">
                <a:solidFill>
                  <a:schemeClr val="bg1"/>
                </a:solidFill>
                <a:latin typeface="BIZ UDPゴシック" panose="020B0400000000000000" pitchFamily="50" charset="-128"/>
                <a:ea typeface="BIZ UDPゴシック" panose="020B0400000000000000" pitchFamily="50" charset="-128"/>
              </a:rPr>
              <a:t>主体の分野</a:t>
            </a:r>
          </a:p>
        </p:txBody>
      </p:sp>
      <p:sp>
        <p:nvSpPr>
          <p:cNvPr id="42" name="正方形/長方形 41"/>
          <p:cNvSpPr/>
          <p:nvPr/>
        </p:nvSpPr>
        <p:spPr>
          <a:xfrm>
            <a:off x="6792772" y="2981307"/>
            <a:ext cx="2232000" cy="280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latin typeface="BIZ UDPゴシック" panose="020B0400000000000000" pitchFamily="50" charset="-128"/>
              <a:ea typeface="BIZ UDPゴシック" panose="020B0400000000000000" pitchFamily="50" charset="-128"/>
            </a:endParaRPr>
          </a:p>
        </p:txBody>
      </p:sp>
      <p:sp>
        <p:nvSpPr>
          <p:cNvPr id="43" name="正方形/長方形 42"/>
          <p:cNvSpPr/>
          <p:nvPr/>
        </p:nvSpPr>
        <p:spPr>
          <a:xfrm>
            <a:off x="6840073" y="3016093"/>
            <a:ext cx="1044000" cy="1332000"/>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【C】</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インフラ戦略</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7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b="1" dirty="0">
                <a:solidFill>
                  <a:schemeClr val="tx1"/>
                </a:solidFill>
                <a:latin typeface="BIZ UDPゴシック" panose="020B0400000000000000" pitchFamily="50" charset="-128"/>
                <a:ea typeface="BIZ UDPゴシック" panose="020B0400000000000000" pitchFamily="50" charset="-128"/>
              </a:rPr>
              <a:t>+2</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b="1" dirty="0">
                <a:solidFill>
                  <a:schemeClr val="tx1"/>
                </a:solidFill>
                <a:latin typeface="BIZ UDPゴシック" panose="020B0400000000000000" pitchFamily="50" charset="-128"/>
                <a:ea typeface="BIZ UDPゴシック" panose="020B0400000000000000" pitchFamily="50" charset="-128"/>
              </a:rPr>
              <a:t>[</a:t>
            </a:r>
            <a:r>
              <a:rPr lang="ja-JP" altLang="en-US" sz="1100" b="1" dirty="0">
                <a:solidFill>
                  <a:schemeClr val="tx1"/>
                </a:solidFill>
                <a:latin typeface="BIZ UDPゴシック" panose="020B0400000000000000" pitchFamily="50" charset="-128"/>
                <a:ea typeface="BIZ UDPゴシック" panose="020B0400000000000000" pitchFamily="50" charset="-128"/>
              </a:rPr>
              <a:t>▲２</a:t>
            </a:r>
            <a:r>
              <a:rPr lang="en-US" altLang="ja-JP" sz="1100" b="1" dirty="0">
                <a:solidFill>
                  <a:schemeClr val="tx1"/>
                </a:solidFill>
                <a:latin typeface="BIZ UDPゴシック" panose="020B0400000000000000" pitchFamily="50" charset="-128"/>
                <a:ea typeface="BIZ UDPゴシック" panose="020B0400000000000000" pitchFamily="50" charset="-128"/>
              </a:rPr>
              <a:t>%]</a:t>
            </a:r>
          </a:p>
          <a:p>
            <a:pPr algn="ct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（府市共通＋１）</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4" name="正方形/長方形 43"/>
          <p:cNvSpPr/>
          <p:nvPr/>
        </p:nvSpPr>
        <p:spPr>
          <a:xfrm>
            <a:off x="7934167" y="3016093"/>
            <a:ext cx="1044000" cy="1332000"/>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【D】</a:t>
            </a:r>
          </a:p>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成長</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戦略</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7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b="1" dirty="0">
                <a:solidFill>
                  <a:schemeClr val="tx1"/>
                </a:solidFill>
                <a:latin typeface="BIZ UDPゴシック" panose="020B0400000000000000" pitchFamily="50" charset="-128"/>
                <a:ea typeface="BIZ UDPゴシック" panose="020B0400000000000000" pitchFamily="50" charset="-128"/>
              </a:rPr>
              <a:t>+14</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b="1" dirty="0">
                <a:solidFill>
                  <a:schemeClr val="tx1"/>
                </a:solidFill>
                <a:latin typeface="BIZ UDPゴシック" panose="020B0400000000000000" pitchFamily="50" charset="-128"/>
                <a:ea typeface="BIZ UDPゴシック" panose="020B0400000000000000" pitchFamily="50" charset="-128"/>
              </a:rPr>
              <a:t>[</a:t>
            </a:r>
            <a:r>
              <a:rPr lang="ja-JP" altLang="en-US" sz="1100" b="1" dirty="0">
                <a:solidFill>
                  <a:schemeClr val="tx1"/>
                </a:solidFill>
                <a:latin typeface="BIZ UDPゴシック" panose="020B0400000000000000" pitchFamily="50" charset="-128"/>
                <a:ea typeface="BIZ UDPゴシック" panose="020B0400000000000000" pitchFamily="50" charset="-128"/>
              </a:rPr>
              <a:t>＋３</a:t>
            </a:r>
            <a:r>
              <a:rPr lang="en-US" altLang="ja-JP" sz="1100" b="1" dirty="0">
                <a:solidFill>
                  <a:schemeClr val="tx1"/>
                </a:solidFill>
                <a:latin typeface="BIZ UDPゴシック" panose="020B0400000000000000" pitchFamily="50" charset="-128"/>
                <a:ea typeface="BIZ UDPゴシック" panose="020B0400000000000000" pitchFamily="50" charset="-128"/>
              </a:rPr>
              <a:t>%]</a:t>
            </a:r>
          </a:p>
          <a:p>
            <a:pPr algn="ctr"/>
            <a:endParaRPr kumimoji="1" lang="en-US" altLang="ja-JP" sz="6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府市共通</a:t>
            </a: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lang="ja-JP" altLang="en-US" sz="1000" dirty="0">
                <a:solidFill>
                  <a:schemeClr val="tx1"/>
                </a:solidFill>
                <a:latin typeface="BIZ UDPゴシック" panose="020B0400000000000000" pitchFamily="50" charset="-128"/>
                <a:ea typeface="BIZ UDPゴシック" panose="020B0400000000000000" pitchFamily="50" charset="-128"/>
              </a:rPr>
              <a:t>６</a:t>
            </a: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p>
          <a:p>
            <a:pPr algn="ct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45" name="正方形/長方形 44"/>
          <p:cNvSpPr/>
          <p:nvPr/>
        </p:nvSpPr>
        <p:spPr>
          <a:xfrm>
            <a:off x="6840073" y="4397741"/>
            <a:ext cx="1044000" cy="1332000"/>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【A】</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いわゆる</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行政改革</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b="1" dirty="0">
                <a:solidFill>
                  <a:schemeClr val="tx1"/>
                </a:solidFill>
                <a:latin typeface="BIZ UDPゴシック" panose="020B0400000000000000" pitchFamily="50" charset="-128"/>
                <a:ea typeface="BIZ UDPゴシック" panose="020B0400000000000000" pitchFamily="50" charset="-128"/>
              </a:rPr>
              <a:t>+11</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b="1" dirty="0">
                <a:solidFill>
                  <a:schemeClr val="tx1"/>
                </a:solidFill>
                <a:latin typeface="BIZ UDPゴシック" panose="020B0400000000000000" pitchFamily="50" charset="-128"/>
                <a:ea typeface="BIZ UDPゴシック" panose="020B0400000000000000" pitchFamily="50" charset="-128"/>
              </a:rPr>
              <a:t>[</a:t>
            </a:r>
            <a:r>
              <a:rPr lang="ja-JP" altLang="en-US" sz="1100" b="1" dirty="0">
                <a:solidFill>
                  <a:schemeClr val="tx1"/>
                </a:solidFill>
                <a:latin typeface="BIZ UDPゴシック" panose="020B0400000000000000" pitchFamily="50" charset="-128"/>
                <a:ea typeface="BIZ UDPゴシック" panose="020B0400000000000000" pitchFamily="50" charset="-128"/>
              </a:rPr>
              <a:t>▲５</a:t>
            </a:r>
            <a:r>
              <a:rPr lang="en-US" altLang="ja-JP" sz="1100" b="1" dirty="0">
                <a:solidFill>
                  <a:schemeClr val="tx1"/>
                </a:solidFill>
                <a:latin typeface="BIZ UDPゴシック" panose="020B0400000000000000" pitchFamily="50" charset="-128"/>
                <a:ea typeface="BIZ UDPゴシック" panose="020B0400000000000000" pitchFamily="50" charset="-128"/>
              </a:rPr>
              <a:t>%]</a:t>
            </a:r>
          </a:p>
          <a:p>
            <a:pPr algn="ctr"/>
            <a:endParaRPr kumimoji="1" lang="en-US" altLang="ja-JP" sz="4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p:cNvSpPr/>
          <p:nvPr/>
        </p:nvSpPr>
        <p:spPr>
          <a:xfrm>
            <a:off x="7934167" y="4397741"/>
            <a:ext cx="1044000" cy="1332000"/>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【B】</a:t>
            </a:r>
          </a:p>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社会政策の</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イノベーション</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b="1" dirty="0">
                <a:solidFill>
                  <a:schemeClr val="tx1"/>
                </a:solidFill>
                <a:latin typeface="BIZ UDPゴシック" panose="020B0400000000000000" pitchFamily="50" charset="-128"/>
                <a:ea typeface="BIZ UDPゴシック" panose="020B0400000000000000" pitchFamily="50" charset="-128"/>
              </a:rPr>
              <a:t>+28</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b="1" dirty="0">
                <a:solidFill>
                  <a:schemeClr val="tx1"/>
                </a:solidFill>
                <a:latin typeface="BIZ UDPゴシック" panose="020B0400000000000000" pitchFamily="50" charset="-128"/>
                <a:ea typeface="BIZ UDPゴシック" panose="020B0400000000000000" pitchFamily="50" charset="-128"/>
              </a:rPr>
              <a:t>[+</a:t>
            </a:r>
            <a:r>
              <a:rPr lang="ja-JP" altLang="en-US" sz="1100" b="1" dirty="0">
                <a:solidFill>
                  <a:schemeClr val="tx1"/>
                </a:solidFill>
                <a:latin typeface="BIZ UDPゴシック" panose="020B0400000000000000" pitchFamily="50" charset="-128"/>
                <a:ea typeface="BIZ UDPゴシック" panose="020B0400000000000000" pitchFamily="50" charset="-128"/>
              </a:rPr>
              <a:t>４</a:t>
            </a:r>
            <a:r>
              <a:rPr lang="en-US" altLang="ja-JP" sz="1100" b="1" dirty="0">
                <a:solidFill>
                  <a:schemeClr val="tx1"/>
                </a:solidFill>
                <a:latin typeface="BIZ UDPゴシック" panose="020B0400000000000000" pitchFamily="50" charset="-128"/>
                <a:ea typeface="BIZ UDPゴシック" panose="020B0400000000000000" pitchFamily="50" charset="-128"/>
              </a:rPr>
              <a:t>%]</a:t>
            </a:r>
          </a:p>
          <a:p>
            <a:pPr algn="ctr"/>
            <a:endParaRPr kumimoji="1" lang="en-US" altLang="ja-JP" sz="4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47" name="角丸四角形 46"/>
          <p:cNvSpPr/>
          <p:nvPr/>
        </p:nvSpPr>
        <p:spPr>
          <a:xfrm>
            <a:off x="6477982" y="3002445"/>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今後の布石</a:t>
            </a:r>
          </a:p>
        </p:txBody>
      </p:sp>
      <p:sp>
        <p:nvSpPr>
          <p:cNvPr id="48" name="角丸四角形 47"/>
          <p:cNvSpPr/>
          <p:nvPr/>
        </p:nvSpPr>
        <p:spPr>
          <a:xfrm>
            <a:off x="6477982" y="4415179"/>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問題の解決</a:t>
            </a:r>
          </a:p>
        </p:txBody>
      </p:sp>
      <p:sp>
        <p:nvSpPr>
          <p:cNvPr id="49" name="角丸四角形 48"/>
          <p:cNvSpPr/>
          <p:nvPr/>
        </p:nvSpPr>
        <p:spPr>
          <a:xfrm>
            <a:off x="6804288" y="5824123"/>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行政主体の分野</a:t>
            </a:r>
          </a:p>
        </p:txBody>
      </p:sp>
      <p:sp>
        <p:nvSpPr>
          <p:cNvPr id="50" name="角丸四角形 49"/>
          <p:cNvSpPr/>
          <p:nvPr/>
        </p:nvSpPr>
        <p:spPr>
          <a:xfrm>
            <a:off x="7939780" y="5831613"/>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bg1"/>
                </a:solidFill>
                <a:latin typeface="BIZ UDPゴシック" panose="020B0400000000000000" pitchFamily="50" charset="-128"/>
                <a:ea typeface="BIZ UDPゴシック" panose="020B0400000000000000" pitchFamily="50" charset="-128"/>
              </a:rPr>
              <a:t>社会</a:t>
            </a:r>
            <a:r>
              <a:rPr kumimoji="1" lang="ja-JP" altLang="en-US" sz="1100" b="1" dirty="0">
                <a:solidFill>
                  <a:schemeClr val="bg1"/>
                </a:solidFill>
                <a:latin typeface="BIZ UDPゴシック" panose="020B0400000000000000" pitchFamily="50" charset="-128"/>
                <a:ea typeface="BIZ UDPゴシック" panose="020B0400000000000000" pitchFamily="50" charset="-128"/>
              </a:rPr>
              <a:t>主体の分野</a:t>
            </a:r>
          </a:p>
        </p:txBody>
      </p:sp>
      <p:sp>
        <p:nvSpPr>
          <p:cNvPr id="51" name="テキスト ボックス 50"/>
          <p:cNvSpPr txBox="1"/>
          <p:nvPr/>
        </p:nvSpPr>
        <p:spPr>
          <a:xfrm>
            <a:off x="719039" y="2340691"/>
            <a:ext cx="2034532" cy="584775"/>
          </a:xfrm>
          <a:prstGeom prst="rect">
            <a:avLst/>
          </a:prstGeom>
          <a:noFill/>
        </p:spPr>
        <p:txBody>
          <a:bodyPr wrap="none" rtlCol="0">
            <a:spAutoFit/>
          </a:bodyPr>
          <a:lstStyle/>
          <a:p>
            <a:pPr algn="ct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前回の棚卸し</a:t>
            </a:r>
            <a:r>
              <a:rPr lang="en-US" altLang="ja-JP" dirty="0">
                <a:latin typeface="BIZ UDPゴシック" panose="020B0400000000000000" pitchFamily="50" charset="-128"/>
                <a:ea typeface="BIZ UDPゴシック" panose="020B0400000000000000" pitchFamily="50" charset="-128"/>
              </a:rPr>
              <a:t>】</a:t>
            </a:r>
          </a:p>
          <a:p>
            <a:pPr algn="ct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2018</a:t>
            </a:r>
            <a:r>
              <a:rPr kumimoji="1" lang="ja-JP" altLang="en-US" sz="1400" dirty="0">
                <a:latin typeface="BIZ UDPゴシック" panose="020B0400000000000000" pitchFamily="50" charset="-128"/>
                <a:ea typeface="BIZ UDPゴシック" panose="020B0400000000000000" pitchFamily="50" charset="-128"/>
              </a:rPr>
              <a:t>年</a:t>
            </a:r>
            <a:r>
              <a:rPr lang="en-US" altLang="ja-JP" sz="1400" dirty="0">
                <a:latin typeface="BIZ UDPゴシック" panose="020B0400000000000000" pitchFamily="50" charset="-128"/>
                <a:ea typeface="BIZ UDPゴシック" panose="020B0400000000000000" pitchFamily="50" charset="-128"/>
              </a:rPr>
              <a:t>12</a:t>
            </a:r>
            <a:r>
              <a:rPr kumimoji="1" lang="ja-JP" altLang="en-US" sz="1400" dirty="0">
                <a:latin typeface="BIZ UDPゴシック" panose="020B0400000000000000" pitchFamily="50" charset="-128"/>
                <a:ea typeface="BIZ UDPゴシック" panose="020B0400000000000000" pitchFamily="50" charset="-128"/>
              </a:rPr>
              <a:t>月評価＞</a:t>
            </a:r>
          </a:p>
        </p:txBody>
      </p:sp>
      <p:sp>
        <p:nvSpPr>
          <p:cNvPr id="52" name="テキスト ボックス 51"/>
          <p:cNvSpPr txBox="1"/>
          <p:nvPr/>
        </p:nvSpPr>
        <p:spPr>
          <a:xfrm>
            <a:off x="3690103" y="2338801"/>
            <a:ext cx="2056974" cy="584775"/>
          </a:xfrm>
          <a:prstGeom prst="rect">
            <a:avLst/>
          </a:prstGeom>
          <a:solidFill>
            <a:schemeClr val="accent2">
              <a:lumMod val="20000"/>
              <a:lumOff val="80000"/>
            </a:schemeClr>
          </a:solidFill>
        </p:spPr>
        <p:txBody>
          <a:bodyPr wrap="none" rtlCol="0">
            <a:spAutoFit/>
          </a:bodyPr>
          <a:lstStyle/>
          <a:p>
            <a:pPr algn="ctr"/>
            <a:r>
              <a:rPr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今回の棚卸し</a:t>
            </a:r>
            <a:r>
              <a:rPr lang="en-US" altLang="ja-JP" b="1" dirty="0">
                <a:latin typeface="BIZ UDPゴシック" panose="020B0400000000000000" pitchFamily="50" charset="-128"/>
                <a:ea typeface="BIZ UDPゴシック" panose="020B0400000000000000" pitchFamily="50" charset="-128"/>
              </a:rPr>
              <a:t>】</a:t>
            </a:r>
          </a:p>
          <a:p>
            <a:pPr algn="ct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2022</a:t>
            </a:r>
            <a:r>
              <a:rPr kumimoji="1" lang="ja-JP" altLang="en-US" sz="1400" b="1" dirty="0">
                <a:latin typeface="BIZ UDPゴシック" panose="020B0400000000000000" pitchFamily="50" charset="-128"/>
                <a:ea typeface="BIZ UDPゴシック" panose="020B0400000000000000" pitchFamily="50" charset="-128"/>
              </a:rPr>
              <a:t>年</a:t>
            </a:r>
            <a:r>
              <a:rPr kumimoji="1" lang="en-US" altLang="ja-JP" sz="1400" b="1" dirty="0">
                <a:latin typeface="BIZ UDPゴシック" panose="020B0400000000000000" pitchFamily="50" charset="-128"/>
                <a:ea typeface="BIZ UDPゴシック" panose="020B0400000000000000" pitchFamily="50" charset="-128"/>
              </a:rPr>
              <a:t>12</a:t>
            </a:r>
            <a:r>
              <a:rPr kumimoji="1" lang="ja-JP" altLang="en-US" sz="1400" b="1" dirty="0">
                <a:latin typeface="BIZ UDPゴシック" panose="020B0400000000000000" pitchFamily="50" charset="-128"/>
                <a:ea typeface="BIZ UDPゴシック" panose="020B0400000000000000" pitchFamily="50" charset="-128"/>
              </a:rPr>
              <a:t>月評価＞</a:t>
            </a:r>
          </a:p>
        </p:txBody>
      </p:sp>
      <p:sp>
        <p:nvSpPr>
          <p:cNvPr id="53" name="テキスト ボックス 52"/>
          <p:cNvSpPr txBox="1"/>
          <p:nvPr/>
        </p:nvSpPr>
        <p:spPr>
          <a:xfrm>
            <a:off x="6643835" y="2435629"/>
            <a:ext cx="2238113" cy="369332"/>
          </a:xfrm>
          <a:prstGeom prst="rect">
            <a:avLst/>
          </a:prstGeom>
          <a:noFill/>
        </p:spPr>
        <p:txBody>
          <a:bodyPr wrap="none" rtlCol="0">
            <a:spAutoFit/>
          </a:bodyPr>
          <a:lstStyle/>
          <a:p>
            <a:r>
              <a:rPr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前回と今回の比較</a:t>
            </a:r>
            <a:r>
              <a:rPr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56" name="テキスト ボックス 55"/>
          <p:cNvSpPr txBox="1"/>
          <p:nvPr/>
        </p:nvSpPr>
        <p:spPr>
          <a:xfrm>
            <a:off x="656165" y="6179149"/>
            <a:ext cx="1116000" cy="261610"/>
          </a:xfrm>
          <a:prstGeom prst="rect">
            <a:avLst/>
          </a:prstGeom>
          <a:noFill/>
          <a:ln>
            <a:solidFill>
              <a:schemeClr val="bg1">
                <a:lumMod val="50000"/>
              </a:schemeClr>
            </a:solidFill>
          </a:ln>
        </p:spPr>
        <p:txBody>
          <a:bodyPr wrap="none" rtlCol="0">
            <a:noAutofit/>
          </a:bodyPr>
          <a:lstStyle/>
          <a:p>
            <a:r>
              <a:rPr kumimoji="1" lang="ja-JP" altLang="en-US" sz="900" dirty="0">
                <a:latin typeface="BIZ UDPゴシック" panose="020B0400000000000000" pitchFamily="50" charset="-128"/>
                <a:ea typeface="BIZ UDPゴシック" panose="020B0400000000000000" pitchFamily="50" charset="-128"/>
              </a:rPr>
              <a:t>Ａ</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Ｃ＝</a:t>
            </a:r>
            <a:r>
              <a:rPr lang="en-US" altLang="ja-JP" sz="900" dirty="0">
                <a:latin typeface="BIZ UDPゴシック" panose="020B0400000000000000" pitchFamily="50" charset="-128"/>
                <a:ea typeface="BIZ UDPゴシック" panose="020B0400000000000000" pitchFamily="50" charset="-128"/>
              </a:rPr>
              <a:t>106</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54</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57" name="テキスト ボックス 56"/>
          <p:cNvSpPr txBox="1"/>
          <p:nvPr/>
        </p:nvSpPr>
        <p:spPr>
          <a:xfrm>
            <a:off x="1824730" y="6179149"/>
            <a:ext cx="1116000" cy="261610"/>
          </a:xfrm>
          <a:prstGeom prst="rect">
            <a:avLst/>
          </a:prstGeom>
          <a:noFill/>
          <a:ln>
            <a:solidFill>
              <a:schemeClr val="bg1">
                <a:lumMod val="50000"/>
              </a:schemeClr>
            </a:solidFill>
          </a:ln>
        </p:spPr>
        <p:txBody>
          <a:bodyPr wrap="none" rtlCol="0">
            <a:noAutofit/>
          </a:bodyPr>
          <a:lstStyle/>
          <a:p>
            <a:r>
              <a:rPr lang="ja-JP" altLang="en-US" sz="900" dirty="0">
                <a:latin typeface="BIZ UDPゴシック" panose="020B0400000000000000" pitchFamily="50" charset="-128"/>
                <a:ea typeface="BIZ UDPゴシック" panose="020B0400000000000000" pitchFamily="50" charset="-128"/>
              </a:rPr>
              <a:t>Ｂ</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Ｄ＝</a:t>
            </a:r>
            <a:r>
              <a:rPr lang="en-US" altLang="ja-JP" sz="900" dirty="0">
                <a:latin typeface="BIZ UDPゴシック" panose="020B0400000000000000" pitchFamily="50" charset="-128"/>
                <a:ea typeface="BIZ UDPゴシック" panose="020B0400000000000000" pitchFamily="50" charset="-128"/>
              </a:rPr>
              <a:t>90</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46</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58" name="テキスト ボックス 57"/>
          <p:cNvSpPr txBox="1"/>
          <p:nvPr/>
        </p:nvSpPr>
        <p:spPr>
          <a:xfrm>
            <a:off x="54592" y="3003797"/>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lang="ja-JP" altLang="en-US" sz="900" dirty="0">
                <a:latin typeface="BIZ UDPゴシック" panose="020B0400000000000000" pitchFamily="50" charset="-128"/>
                <a:ea typeface="BIZ UDPゴシック" panose="020B0400000000000000" pitchFamily="50" charset="-128"/>
              </a:rPr>
              <a:t>Ｃ</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Ｄ＝</a:t>
            </a:r>
            <a:r>
              <a:rPr lang="en-US" altLang="ja-JP" sz="900" dirty="0">
                <a:latin typeface="BIZ UDPゴシック" panose="020B0400000000000000" pitchFamily="50" charset="-128"/>
                <a:ea typeface="BIZ UDPゴシック" panose="020B0400000000000000" pitchFamily="50" charset="-128"/>
              </a:rPr>
              <a:t>49</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25</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60" name="テキスト ボックス 59"/>
          <p:cNvSpPr txBox="1"/>
          <p:nvPr/>
        </p:nvSpPr>
        <p:spPr>
          <a:xfrm>
            <a:off x="54672" y="4406445"/>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kumimoji="1" lang="ja-JP" altLang="en-US" sz="900" dirty="0">
                <a:latin typeface="BIZ UDPゴシック" panose="020B0400000000000000" pitchFamily="50" charset="-128"/>
                <a:ea typeface="BIZ UDPゴシック" panose="020B0400000000000000" pitchFamily="50" charset="-128"/>
              </a:rPr>
              <a:t>Ａ</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Ｂ＝　　（</a:t>
            </a:r>
            <a:r>
              <a:rPr lang="en-US" altLang="ja-JP" sz="900" dirty="0">
                <a:latin typeface="BIZ UDPゴシック" panose="020B0400000000000000" pitchFamily="50" charset="-128"/>
                <a:ea typeface="BIZ UDPゴシック" panose="020B0400000000000000" pitchFamily="50" charset="-128"/>
              </a:rPr>
              <a:t>75</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63" name="テキスト ボックス 62"/>
          <p:cNvSpPr txBox="1"/>
          <p:nvPr/>
        </p:nvSpPr>
        <p:spPr>
          <a:xfrm>
            <a:off x="6184733" y="3019717"/>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lang="ja-JP" altLang="en-US" sz="900" dirty="0">
                <a:latin typeface="BIZ UDPゴシック" panose="020B0400000000000000" pitchFamily="50" charset="-128"/>
                <a:ea typeface="BIZ UDPゴシック" panose="020B0400000000000000" pitchFamily="50" charset="-128"/>
              </a:rPr>
              <a:t>Ｃ</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Ｄ＝</a:t>
            </a:r>
            <a:r>
              <a:rPr lang="en-US" altLang="ja-JP" sz="900" dirty="0">
                <a:latin typeface="BIZ UDPゴシック" panose="020B0400000000000000" pitchFamily="50" charset="-128"/>
                <a:ea typeface="BIZ UDPゴシック" panose="020B0400000000000000" pitchFamily="50" charset="-128"/>
              </a:rPr>
              <a:t>16(</a:t>
            </a:r>
            <a:r>
              <a:rPr lang="ja-JP" altLang="en-US" sz="900" dirty="0">
                <a:latin typeface="BIZ UDPゴシック" panose="020B0400000000000000" pitchFamily="50" charset="-128"/>
                <a:ea typeface="BIZ UDPゴシック" panose="020B0400000000000000" pitchFamily="50" charset="-128"/>
              </a:rPr>
              <a:t>＋１％</a:t>
            </a:r>
            <a:r>
              <a:rPr lang="en-US" altLang="ja-JP" sz="900" dirty="0">
                <a:latin typeface="BIZ UDPゴシック" panose="020B0400000000000000" pitchFamily="50" charset="-128"/>
                <a:ea typeface="BIZ UDPゴシック" panose="020B0400000000000000" pitchFamily="50" charset="-128"/>
              </a:rPr>
              <a:t>)</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64" name="テキスト ボックス 63"/>
          <p:cNvSpPr txBox="1"/>
          <p:nvPr/>
        </p:nvSpPr>
        <p:spPr>
          <a:xfrm>
            <a:off x="6184813" y="4422365"/>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kumimoji="1" lang="ja-JP" altLang="en-US" sz="900" dirty="0">
                <a:latin typeface="BIZ UDPゴシック" panose="020B0400000000000000" pitchFamily="50" charset="-128"/>
                <a:ea typeface="BIZ UDPゴシック" panose="020B0400000000000000" pitchFamily="50" charset="-128"/>
              </a:rPr>
              <a:t>Ａ</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Ｂ＝</a:t>
            </a:r>
            <a:r>
              <a:rPr lang="en-US" altLang="ja-JP" sz="900" dirty="0">
                <a:latin typeface="BIZ UDPゴシック" panose="020B0400000000000000" pitchFamily="50" charset="-128"/>
                <a:ea typeface="BIZ UDPゴシック" panose="020B0400000000000000" pitchFamily="50" charset="-128"/>
              </a:rPr>
              <a:t>+39</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1</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67" name="テキスト ボックス 66"/>
          <p:cNvSpPr txBox="1"/>
          <p:nvPr/>
        </p:nvSpPr>
        <p:spPr>
          <a:xfrm>
            <a:off x="6704414" y="6181421"/>
            <a:ext cx="1188000" cy="261610"/>
          </a:xfrm>
          <a:prstGeom prst="rect">
            <a:avLst/>
          </a:prstGeom>
          <a:noFill/>
          <a:ln>
            <a:solidFill>
              <a:schemeClr val="bg1">
                <a:lumMod val="50000"/>
              </a:schemeClr>
            </a:solidFill>
          </a:ln>
        </p:spPr>
        <p:txBody>
          <a:bodyPr wrap="none" rtlCol="0">
            <a:noAutofit/>
          </a:bodyPr>
          <a:lstStyle/>
          <a:p>
            <a:r>
              <a:rPr kumimoji="1" lang="ja-JP" altLang="en-US" sz="900" dirty="0">
                <a:latin typeface="BIZ UDPゴシック" panose="020B0400000000000000" pitchFamily="50" charset="-128"/>
                <a:ea typeface="BIZ UDPゴシック" panose="020B0400000000000000" pitchFamily="50" charset="-128"/>
              </a:rPr>
              <a:t>Ａ</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Ｃ＝</a:t>
            </a:r>
            <a:r>
              <a:rPr lang="en-US" altLang="ja-JP" sz="900" dirty="0">
                <a:latin typeface="BIZ UDPゴシック" panose="020B0400000000000000" pitchFamily="50" charset="-128"/>
                <a:ea typeface="BIZ UDPゴシック" panose="020B0400000000000000" pitchFamily="50" charset="-128"/>
              </a:rPr>
              <a:t>+13</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7</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68" name="テキスト ボックス 67"/>
          <p:cNvSpPr txBox="1"/>
          <p:nvPr/>
        </p:nvSpPr>
        <p:spPr>
          <a:xfrm>
            <a:off x="7905114" y="6176404"/>
            <a:ext cx="1179659" cy="261610"/>
          </a:xfrm>
          <a:prstGeom prst="rect">
            <a:avLst/>
          </a:prstGeom>
          <a:noFill/>
          <a:ln>
            <a:solidFill>
              <a:schemeClr val="bg1">
                <a:lumMod val="50000"/>
              </a:schemeClr>
            </a:solidFill>
          </a:ln>
        </p:spPr>
        <p:txBody>
          <a:bodyPr wrap="none" rtlCol="0">
            <a:noAutofit/>
          </a:bodyPr>
          <a:lstStyle/>
          <a:p>
            <a:r>
              <a:rPr lang="ja-JP" altLang="en-US" sz="900" dirty="0">
                <a:latin typeface="BIZ UDPゴシック" panose="020B0400000000000000" pitchFamily="50" charset="-128"/>
                <a:ea typeface="BIZ UDPゴシック" panose="020B0400000000000000" pitchFamily="50" charset="-128"/>
              </a:rPr>
              <a:t>Ｂ</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Ｄ＝</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４２（</a:t>
            </a:r>
            <a:r>
              <a:rPr lang="en-US" altLang="ja-JP" sz="900" dirty="0">
                <a:latin typeface="BIZ UDPゴシック" panose="020B0400000000000000" pitchFamily="50" charset="-128"/>
                <a:ea typeface="BIZ UDPゴシック" panose="020B0400000000000000" pitchFamily="50" charset="-128"/>
              </a:rPr>
              <a:t>+7</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69" name="円/楕円 68"/>
          <p:cNvSpPr/>
          <p:nvPr/>
        </p:nvSpPr>
        <p:spPr>
          <a:xfrm>
            <a:off x="1342968" y="4151025"/>
            <a:ext cx="900000" cy="468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dirty="0">
                <a:latin typeface="BIZ UDPゴシック" panose="020B0400000000000000" pitchFamily="50" charset="-128"/>
                <a:ea typeface="BIZ UDPゴシック" panose="020B0400000000000000" pitchFamily="50" charset="-128"/>
              </a:rPr>
              <a:t>全項目数</a:t>
            </a:r>
            <a:endParaRPr kumimoji="1" lang="en-US" altLang="ja-JP" sz="1200" dirty="0">
              <a:latin typeface="BIZ UDPゴシック" panose="020B0400000000000000" pitchFamily="50" charset="-128"/>
              <a:ea typeface="BIZ UDPゴシック" panose="020B0400000000000000" pitchFamily="50" charset="-128"/>
            </a:endParaRPr>
          </a:p>
          <a:p>
            <a:pPr algn="ctr"/>
            <a:r>
              <a:rPr lang="en-US" altLang="ja-JP" sz="1200" dirty="0">
                <a:latin typeface="BIZ UDPゴシック" panose="020B0400000000000000" pitchFamily="50" charset="-128"/>
                <a:ea typeface="BIZ UDPゴシック" panose="020B0400000000000000" pitchFamily="50" charset="-128"/>
              </a:rPr>
              <a:t>196</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71" name="円/楕円 70"/>
          <p:cNvSpPr/>
          <p:nvPr/>
        </p:nvSpPr>
        <p:spPr>
          <a:xfrm>
            <a:off x="7470772" y="4151025"/>
            <a:ext cx="900000" cy="468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全項目数</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lang="en-US" altLang="ja-JP" sz="1200" b="1" dirty="0">
                <a:solidFill>
                  <a:schemeClr val="tx1"/>
                </a:solidFill>
                <a:latin typeface="BIZ UDPゴシック" panose="020B0400000000000000" pitchFamily="50" charset="-128"/>
                <a:ea typeface="BIZ UDPゴシック" panose="020B0400000000000000" pitchFamily="50" charset="-128"/>
              </a:rPr>
              <a:t>55</a:t>
            </a:r>
          </a:p>
        </p:txBody>
      </p:sp>
      <p:sp>
        <p:nvSpPr>
          <p:cNvPr id="73" name="テキスト ボックス 72"/>
          <p:cNvSpPr txBox="1"/>
          <p:nvPr/>
        </p:nvSpPr>
        <p:spPr>
          <a:xfrm>
            <a:off x="2778147" y="2389463"/>
            <a:ext cx="492443" cy="461665"/>
          </a:xfrm>
          <a:prstGeom prst="rect">
            <a:avLst/>
          </a:prstGeom>
          <a:solidFill>
            <a:schemeClr val="bg1"/>
          </a:solid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74" name="テキスト ボックス 73"/>
          <p:cNvSpPr txBox="1"/>
          <p:nvPr/>
        </p:nvSpPr>
        <p:spPr>
          <a:xfrm>
            <a:off x="5872663" y="2408139"/>
            <a:ext cx="492443" cy="461665"/>
          </a:xfrm>
          <a:prstGeom prst="rect">
            <a:avLst/>
          </a:prstGeom>
          <a:solidFill>
            <a:schemeClr val="bg1"/>
          </a:solid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88" name="テキスト ボックス 87"/>
          <p:cNvSpPr txBox="1"/>
          <p:nvPr/>
        </p:nvSpPr>
        <p:spPr>
          <a:xfrm>
            <a:off x="-3492" y="4948964"/>
            <a:ext cx="405880" cy="215444"/>
          </a:xfrm>
          <a:prstGeom prst="rect">
            <a:avLst/>
          </a:prstGeom>
          <a:noFill/>
        </p:spPr>
        <p:txBody>
          <a:bodyPr wrap="none" rtlCol="0">
            <a:spAutoFit/>
          </a:bodyPr>
          <a:lstStyle/>
          <a:p>
            <a:r>
              <a:rPr kumimoji="1" lang="en-US" altLang="ja-JP" sz="800" dirty="0">
                <a:latin typeface="BIZ UDPゴシック" panose="020B0400000000000000" pitchFamily="50" charset="-128"/>
                <a:ea typeface="BIZ UDPゴシック" panose="020B0400000000000000" pitchFamily="50" charset="-128"/>
              </a:rPr>
              <a:t>147</a:t>
            </a:r>
            <a:endParaRPr kumimoji="1" lang="ja-JP" altLang="en-US" sz="800" dirty="0">
              <a:latin typeface="BIZ UDPゴシック" panose="020B0400000000000000" pitchFamily="50" charset="-128"/>
              <a:ea typeface="BIZ UDPゴシック" panose="020B0400000000000000" pitchFamily="50" charset="-128"/>
            </a:endParaRPr>
          </a:p>
        </p:txBody>
      </p:sp>
      <p:cxnSp>
        <p:nvCxnSpPr>
          <p:cNvPr id="89" name="直線コネクタ 88"/>
          <p:cNvCxnSpPr/>
          <p:nvPr/>
        </p:nvCxnSpPr>
        <p:spPr>
          <a:xfrm>
            <a:off x="216000" y="57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215999" y="720000"/>
            <a:ext cx="8748000" cy="1296000"/>
          </a:xfrm>
          <a:prstGeom prst="rect">
            <a:avLst/>
          </a:prstGeom>
          <a:noFill/>
        </p:spPr>
        <p:txBody>
          <a:bodyPr wrap="square" lIns="36000" tIns="36000" rIns="36000" bIns="36000" rtlCol="0">
            <a:noAutofit/>
          </a:bodyPr>
          <a:lstStyle/>
          <a:p>
            <a:pPr marL="285750" indent="-285750">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cs typeface="メイリオ" panose="020B0604030504040204" pitchFamily="50" charset="-128"/>
              </a:rPr>
              <a:t>府市の改革取組（合計）は、</a:t>
            </a:r>
            <a:r>
              <a:rPr lang="en-US" altLang="ja-JP" sz="1600" dirty="0">
                <a:latin typeface="BIZ UDPゴシック" panose="020B0400000000000000" pitchFamily="50" charset="-128"/>
                <a:ea typeface="BIZ UDPゴシック" panose="020B0400000000000000" pitchFamily="50" charset="-128"/>
                <a:cs typeface="メイリオ" panose="020B0604030504040204" pitchFamily="50" charset="-128"/>
              </a:rPr>
              <a:t>2018</a:t>
            </a:r>
            <a:r>
              <a:rPr lang="ja-JP" altLang="en-US" sz="1600" dirty="0">
                <a:latin typeface="BIZ UDPゴシック" panose="020B0400000000000000" pitchFamily="50" charset="-128"/>
                <a:ea typeface="BIZ UDPゴシック" panose="020B0400000000000000" pitchFamily="50" charset="-128"/>
                <a:cs typeface="メイリオ" panose="020B0604030504040204" pitchFamily="50" charset="-128"/>
              </a:rPr>
              <a:t>年時から</a:t>
            </a:r>
            <a:r>
              <a:rPr lang="en-US" altLang="ja-JP" sz="1600" b="1" dirty="0">
                <a:latin typeface="BIZ UDPゴシック" panose="020B0400000000000000" pitchFamily="50" charset="-128"/>
                <a:ea typeface="BIZ UDPゴシック" panose="020B0400000000000000" pitchFamily="50" charset="-128"/>
                <a:cs typeface="メイリオ" panose="020B0604030504040204" pitchFamily="50" charset="-128"/>
              </a:rPr>
              <a:t>55</a:t>
            </a:r>
            <a:r>
              <a:rPr lang="ja-JP" altLang="en-US" sz="1600" b="1" dirty="0">
                <a:latin typeface="BIZ UDPゴシック" panose="020B0400000000000000" pitchFamily="50" charset="-128"/>
                <a:ea typeface="BIZ UDPゴシック" panose="020B0400000000000000" pitchFamily="50" charset="-128"/>
                <a:cs typeface="メイリオ" panose="020B0604030504040204" pitchFamily="50" charset="-128"/>
              </a:rPr>
              <a:t>項目</a:t>
            </a:r>
            <a:r>
              <a:rPr lang="ja-JP" altLang="en-US" sz="1600" b="1" dirty="0" smtClean="0">
                <a:latin typeface="BIZ UDPゴシック" panose="020B0400000000000000" pitchFamily="50" charset="-128"/>
                <a:ea typeface="BIZ UDPゴシック" panose="020B0400000000000000" pitchFamily="50" charset="-128"/>
                <a:cs typeface="メイリオ" panose="020B0604030504040204" pitchFamily="50" charset="-128"/>
              </a:rPr>
              <a:t>増加。</a:t>
            </a:r>
            <a:r>
              <a:rPr lang="ja-JP" altLang="en-US" sz="1200" dirty="0" smtClean="0">
                <a:latin typeface="BIZ UDPゴシック" panose="020B0400000000000000" pitchFamily="50" charset="-128"/>
                <a:ea typeface="BIZ UDPゴシック" panose="020B0400000000000000" pitchFamily="50" charset="-128"/>
                <a:cs typeface="メイリオ" panose="020B0604030504040204" pitchFamily="50" charset="-128"/>
              </a:rPr>
              <a:t>（</a:t>
            </a:r>
            <a:r>
              <a:rPr lang="en-US" altLang="ja-JP" sz="1200" dirty="0">
                <a:latin typeface="BIZ UDPゴシック" panose="020B0400000000000000" pitchFamily="50" charset="-128"/>
                <a:ea typeface="BIZ UDPゴシック" panose="020B0400000000000000" pitchFamily="50" charset="-128"/>
                <a:cs typeface="メイリオ" panose="020B0604030504040204" pitchFamily="50" charset="-128"/>
              </a:rPr>
              <a:t>196</a:t>
            </a:r>
            <a:r>
              <a:rPr lang="ja-JP" altLang="en-US" sz="1200" dirty="0">
                <a:latin typeface="BIZ UDPゴシック" panose="020B0400000000000000" pitchFamily="50" charset="-128"/>
                <a:ea typeface="BIZ UDPゴシック" panose="020B0400000000000000" pitchFamily="50" charset="-128"/>
                <a:cs typeface="メイリオ" panose="020B0604030504040204" pitchFamily="50" charset="-128"/>
              </a:rPr>
              <a:t>件→</a:t>
            </a:r>
            <a:r>
              <a:rPr lang="en-US" altLang="ja-JP" sz="1200" dirty="0">
                <a:latin typeface="BIZ UDPゴシック" panose="020B0400000000000000" pitchFamily="50" charset="-128"/>
                <a:ea typeface="BIZ UDPゴシック" panose="020B0400000000000000" pitchFamily="50" charset="-128"/>
                <a:cs typeface="メイリオ" panose="020B0604030504040204" pitchFamily="50" charset="-128"/>
              </a:rPr>
              <a:t>251</a:t>
            </a:r>
            <a:r>
              <a:rPr lang="ja-JP" altLang="en-US" sz="1200" dirty="0">
                <a:latin typeface="BIZ UDPゴシック" panose="020B0400000000000000" pitchFamily="50" charset="-128"/>
                <a:ea typeface="BIZ UDPゴシック" panose="020B0400000000000000" pitchFamily="50" charset="-128"/>
                <a:cs typeface="メイリオ" panose="020B0604030504040204" pitchFamily="50" charset="-128"/>
              </a:rPr>
              <a:t>件 （＊府市共通項目の重複除外）</a:t>
            </a:r>
            <a:r>
              <a:rPr lang="en-US" altLang="ja-JP" sz="1200" dirty="0">
                <a:latin typeface="BIZ UDPゴシック" panose="020B0400000000000000" pitchFamily="50" charset="-128"/>
                <a:ea typeface="BIZ UDPゴシック" panose="020B0400000000000000" pitchFamily="50" charset="-128"/>
                <a:cs typeface="メイリオ" panose="020B0604030504040204" pitchFamily="50" charset="-128"/>
              </a:rPr>
              <a:t>)</a:t>
            </a:r>
          </a:p>
          <a:p>
            <a:pPr marL="285750" indent="-285750">
              <a:buFont typeface="Arial" panose="020B0604020202020204" pitchFamily="34" charset="0"/>
              <a:buChar char="•"/>
            </a:pPr>
            <a:endParaRPr lang="en-US" altLang="ja-JP" sz="16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marL="285750" indent="-285750">
              <a:buFont typeface="Arial" panose="020B0604020202020204" pitchFamily="34" charset="0"/>
              <a:buChar char="•"/>
            </a:pPr>
            <a:r>
              <a:rPr lang="en-US" altLang="ja-JP" sz="1600" dirty="0">
                <a:latin typeface="BIZ UDPゴシック" panose="020B0400000000000000" pitchFamily="50" charset="-128"/>
                <a:ea typeface="BIZ UDPゴシック" panose="020B0400000000000000" pitchFamily="50" charset="-128"/>
                <a:cs typeface="メイリオ" panose="020B0604030504040204" pitchFamily="50" charset="-128"/>
              </a:rPr>
              <a:t>【B】</a:t>
            </a:r>
            <a:r>
              <a:rPr lang="ja-JP" altLang="en-US" sz="1600" dirty="0">
                <a:latin typeface="BIZ UDPゴシック" panose="020B0400000000000000" pitchFamily="50" charset="-128"/>
                <a:ea typeface="BIZ UDPゴシック" panose="020B0400000000000000" pitchFamily="50" charset="-128"/>
                <a:cs typeface="メイリオ" panose="020B0604030504040204" pitchFamily="50" charset="-128"/>
              </a:rPr>
              <a:t>社会政策のイノベーションが</a:t>
            </a:r>
            <a:r>
              <a:rPr lang="en-US" altLang="ja-JP" sz="1600" dirty="0">
                <a:latin typeface="BIZ UDPゴシック" panose="020B0400000000000000" pitchFamily="50" charset="-128"/>
                <a:ea typeface="BIZ UDPゴシック" panose="020B0400000000000000" pitchFamily="50" charset="-128"/>
                <a:cs typeface="メイリオ" panose="020B0604030504040204" pitchFamily="50" charset="-128"/>
              </a:rPr>
              <a:t>28</a:t>
            </a:r>
            <a:r>
              <a:rPr lang="ja-JP" altLang="en-US" sz="1600" dirty="0">
                <a:latin typeface="BIZ UDPゴシック" panose="020B0400000000000000" pitchFamily="50" charset="-128"/>
                <a:ea typeface="BIZ UDPゴシック" panose="020B0400000000000000" pitchFamily="50" charset="-128"/>
                <a:cs typeface="メイリオ" panose="020B0604030504040204" pitchFamily="50" charset="-128"/>
              </a:rPr>
              <a:t>項目（４％）増加し、</a:t>
            </a:r>
            <a:r>
              <a:rPr lang="en-US" altLang="ja-JP" sz="1600" dirty="0">
                <a:latin typeface="BIZ UDPゴシック" panose="020B0400000000000000" pitchFamily="50" charset="-128"/>
                <a:ea typeface="BIZ UDPゴシック" panose="020B0400000000000000" pitchFamily="50" charset="-128"/>
                <a:cs typeface="メイリオ" panose="020B0604030504040204" pitchFamily="50" charset="-128"/>
              </a:rPr>
              <a:t>【D】</a:t>
            </a:r>
            <a:r>
              <a:rPr lang="ja-JP" altLang="en-US" sz="1600" dirty="0">
                <a:latin typeface="BIZ UDPゴシック" panose="020B0400000000000000" pitchFamily="50" charset="-128"/>
                <a:ea typeface="BIZ UDPゴシック" panose="020B0400000000000000" pitchFamily="50" charset="-128"/>
                <a:cs typeface="メイリオ" panose="020B0604030504040204" pitchFamily="50" charset="-128"/>
              </a:rPr>
              <a:t>成長戦略が</a:t>
            </a:r>
            <a:r>
              <a:rPr lang="en-US" altLang="ja-JP" sz="1600" dirty="0">
                <a:latin typeface="BIZ UDPゴシック" panose="020B0400000000000000" pitchFamily="50" charset="-128"/>
                <a:ea typeface="BIZ UDPゴシック" panose="020B0400000000000000" pitchFamily="50" charset="-128"/>
                <a:cs typeface="メイリオ" panose="020B0604030504040204" pitchFamily="50" charset="-128"/>
              </a:rPr>
              <a:t>14</a:t>
            </a:r>
            <a:r>
              <a:rPr lang="ja-JP" altLang="en-US" sz="1600" dirty="0">
                <a:latin typeface="BIZ UDPゴシック" panose="020B0400000000000000" pitchFamily="50" charset="-128"/>
                <a:ea typeface="BIZ UDPゴシック" panose="020B0400000000000000" pitchFamily="50" charset="-128"/>
                <a:cs typeface="メイリオ" panose="020B0604030504040204" pitchFamily="50" charset="-128"/>
              </a:rPr>
              <a:t>項目（３％）増加。</a:t>
            </a:r>
            <a:r>
              <a:rPr lang="en-US" altLang="ja-JP" sz="1600" dirty="0">
                <a:latin typeface="BIZ UDPゴシック" panose="020B0400000000000000" pitchFamily="50" charset="-128"/>
                <a:ea typeface="BIZ UDPゴシック" panose="020B0400000000000000" pitchFamily="50" charset="-128"/>
                <a:cs typeface="メイリオ" panose="020B0604030504040204" pitchFamily="50" charset="-128"/>
              </a:rPr>
              <a:t/>
            </a:r>
            <a:br>
              <a:rPr lang="en-US" altLang="ja-JP" sz="1600" dirty="0">
                <a:latin typeface="BIZ UDPゴシック" panose="020B0400000000000000" pitchFamily="50" charset="-128"/>
                <a:ea typeface="BIZ UDPゴシック" panose="020B0400000000000000" pitchFamily="50" charset="-128"/>
                <a:cs typeface="メイリオ" panose="020B0604030504040204" pitchFamily="50" charset="-128"/>
              </a:rPr>
            </a:br>
            <a:r>
              <a:rPr lang="ja-JP" altLang="en-US" sz="1600" dirty="0">
                <a:latin typeface="BIZ UDPゴシック" panose="020B0400000000000000" pitchFamily="50" charset="-128"/>
                <a:ea typeface="BIZ UDPゴシック" panose="020B0400000000000000" pitchFamily="50" charset="-128"/>
                <a:cs typeface="メイリオ" panose="020B0604030504040204" pitchFamily="50" charset="-128"/>
              </a:rPr>
              <a:t>改革評価実施後初めて、</a:t>
            </a:r>
            <a:r>
              <a:rPr lang="ja-JP" altLang="en-US" sz="1600" b="1" u="sng" dirty="0">
                <a:latin typeface="BIZ UDPゴシック" panose="020B0400000000000000" pitchFamily="50" charset="-128"/>
                <a:ea typeface="BIZ UDPゴシック" panose="020B0400000000000000" pitchFamily="50" charset="-128"/>
                <a:cs typeface="メイリオ" panose="020B0604030504040204" pitchFamily="50" charset="-128"/>
              </a:rPr>
              <a:t>社会主体の分野に関する項目数が、行政主体の項目数を上回る</a:t>
            </a:r>
            <a:r>
              <a:rPr lang="ja-JP" altLang="en-US" sz="1600" dirty="0">
                <a:latin typeface="BIZ UDPゴシック" panose="020B0400000000000000" pitchFamily="50" charset="-128"/>
                <a:ea typeface="BIZ UDPゴシック" panose="020B0400000000000000" pitchFamily="50" charset="-128"/>
                <a:cs typeface="メイリオ" panose="020B0604030504040204" pitchFamily="50" charset="-128"/>
              </a:rPr>
              <a:t>結果に。</a:t>
            </a:r>
            <a:endParaRPr lang="en-US" altLang="ja-JP" sz="16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grpSp>
        <p:nvGrpSpPr>
          <p:cNvPr id="2" name="グループ化 1"/>
          <p:cNvGrpSpPr/>
          <p:nvPr/>
        </p:nvGrpSpPr>
        <p:grpSpPr>
          <a:xfrm>
            <a:off x="3110637" y="2945779"/>
            <a:ext cx="2951052" cy="3461724"/>
            <a:chOff x="6119815" y="2865396"/>
            <a:chExt cx="2951052" cy="3461724"/>
          </a:xfrm>
        </p:grpSpPr>
        <p:sp>
          <p:nvSpPr>
            <p:cNvPr id="62" name="正方形/長方形 61"/>
            <p:cNvSpPr/>
            <p:nvPr/>
          </p:nvSpPr>
          <p:spPr>
            <a:xfrm>
              <a:off x="6792772" y="2865396"/>
              <a:ext cx="2232000" cy="280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5" name="正方形/長方形 64"/>
            <p:cNvSpPr/>
            <p:nvPr/>
          </p:nvSpPr>
          <p:spPr>
            <a:xfrm>
              <a:off x="6840073" y="2900182"/>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【C】</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インフラ戦略</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7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b="1" dirty="0">
                  <a:solidFill>
                    <a:schemeClr val="tx1"/>
                  </a:solidFill>
                  <a:latin typeface="BIZ UDPゴシック" panose="020B0400000000000000" pitchFamily="50" charset="-128"/>
                  <a:ea typeface="BIZ UDPゴシック" panose="020B0400000000000000" pitchFamily="50" charset="-128"/>
                </a:rPr>
                <a:t>25</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b="1" dirty="0">
                  <a:solidFill>
                    <a:schemeClr val="tx1"/>
                  </a:solidFill>
                  <a:latin typeface="BIZ UDPゴシック" panose="020B0400000000000000" pitchFamily="50" charset="-128"/>
                  <a:ea typeface="BIZ UDPゴシック" panose="020B0400000000000000" pitchFamily="50" charset="-128"/>
                </a:rPr>
                <a:t>[10%]</a:t>
              </a:r>
            </a:p>
            <a:p>
              <a:pPr algn="ctr"/>
              <a:endParaRPr kumimoji="1" lang="en-US" altLang="ja-JP" sz="6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うち府市共通</a:t>
              </a:r>
              <a:r>
                <a:rPr lang="en-US" altLang="ja-JP" sz="1000" dirty="0">
                  <a:solidFill>
                    <a:schemeClr val="tx1"/>
                  </a:solidFill>
                  <a:latin typeface="BIZ UDPゴシック" panose="020B0400000000000000" pitchFamily="50" charset="-128"/>
                  <a:ea typeface="BIZ UDPゴシック" panose="020B0400000000000000" pitchFamily="50" charset="-128"/>
                </a:rPr>
                <a:t>2</a:t>
              </a: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p>
            <a:p>
              <a:pPr algn="ct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6" name="正方形/長方形 65"/>
            <p:cNvSpPr/>
            <p:nvPr/>
          </p:nvSpPr>
          <p:spPr>
            <a:xfrm>
              <a:off x="7934167" y="2900182"/>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【D】</a:t>
              </a:r>
            </a:p>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成長</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戦略</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7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b="1" dirty="0">
                  <a:solidFill>
                    <a:schemeClr val="tx1"/>
                  </a:solidFill>
                  <a:latin typeface="BIZ UDPゴシック" panose="020B0400000000000000" pitchFamily="50" charset="-128"/>
                  <a:ea typeface="BIZ UDPゴシック" panose="020B0400000000000000" pitchFamily="50" charset="-128"/>
                </a:rPr>
                <a:t>40</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b="1" dirty="0">
                  <a:solidFill>
                    <a:schemeClr val="tx1"/>
                  </a:solidFill>
                  <a:latin typeface="BIZ UDPゴシック" panose="020B0400000000000000" pitchFamily="50" charset="-128"/>
                  <a:ea typeface="BIZ UDPゴシック" panose="020B0400000000000000" pitchFamily="50" charset="-128"/>
                </a:rPr>
                <a:t>[16%]</a:t>
              </a:r>
            </a:p>
            <a:p>
              <a:pPr algn="ctr"/>
              <a:endParaRPr kumimoji="1" lang="en-US" altLang="ja-JP" sz="6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うち府市共通</a:t>
              </a:r>
              <a:r>
                <a:rPr lang="en-US" altLang="ja-JP" sz="1000" dirty="0">
                  <a:solidFill>
                    <a:schemeClr val="tx1"/>
                  </a:solidFill>
                  <a:latin typeface="BIZ UDPゴシック" panose="020B0400000000000000" pitchFamily="50" charset="-128"/>
                  <a:ea typeface="BIZ UDPゴシック" panose="020B0400000000000000" pitchFamily="50" charset="-128"/>
                </a:rPr>
                <a:t>22</a:t>
              </a: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p>
            <a:p>
              <a:pPr algn="ct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70" name="正方形/長方形 69"/>
            <p:cNvSpPr/>
            <p:nvPr/>
          </p:nvSpPr>
          <p:spPr>
            <a:xfrm>
              <a:off x="6840073" y="4281830"/>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【A】</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いわゆる</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行政改革</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b="1" dirty="0">
                  <a:solidFill>
                    <a:schemeClr val="tx1"/>
                  </a:solidFill>
                  <a:latin typeface="BIZ UDPゴシック" panose="020B0400000000000000" pitchFamily="50" charset="-128"/>
                  <a:ea typeface="BIZ UDPゴシック" panose="020B0400000000000000" pitchFamily="50" charset="-128"/>
                </a:rPr>
                <a:t>94</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b="1" dirty="0">
                  <a:solidFill>
                    <a:schemeClr val="tx1"/>
                  </a:solidFill>
                  <a:latin typeface="BIZ UDPゴシック" panose="020B0400000000000000" pitchFamily="50" charset="-128"/>
                  <a:ea typeface="BIZ UDPゴシック" panose="020B0400000000000000" pitchFamily="50" charset="-128"/>
                </a:rPr>
                <a:t>[37%]</a:t>
              </a:r>
            </a:p>
            <a:p>
              <a:pPr algn="ctr"/>
              <a:endParaRPr kumimoji="1" lang="en-US" altLang="ja-JP" sz="4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うち府市共通</a:t>
              </a:r>
              <a:r>
                <a:rPr lang="en-US" altLang="ja-JP" sz="1000" dirty="0">
                  <a:solidFill>
                    <a:schemeClr val="tx1"/>
                  </a:solidFill>
                  <a:latin typeface="BIZ UDPゴシック" panose="020B0400000000000000" pitchFamily="50" charset="-128"/>
                  <a:ea typeface="BIZ UDPゴシック" panose="020B0400000000000000" pitchFamily="50" charset="-128"/>
                </a:rPr>
                <a:t>6</a:t>
              </a: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72" name="正方形/長方形 71"/>
            <p:cNvSpPr/>
            <p:nvPr/>
          </p:nvSpPr>
          <p:spPr>
            <a:xfrm>
              <a:off x="7934167" y="4281830"/>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【B】</a:t>
              </a:r>
            </a:p>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社会政策の</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イノベーション</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b="1" dirty="0">
                  <a:solidFill>
                    <a:schemeClr val="tx1"/>
                  </a:solidFill>
                  <a:latin typeface="BIZ UDPゴシック" panose="020B0400000000000000" pitchFamily="50" charset="-128"/>
                  <a:ea typeface="BIZ UDPゴシック" panose="020B0400000000000000" pitchFamily="50" charset="-128"/>
                </a:rPr>
                <a:t>92</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100" b="1" dirty="0">
                  <a:solidFill>
                    <a:schemeClr val="tx1"/>
                  </a:solidFill>
                  <a:latin typeface="BIZ UDPゴシック" panose="020B0400000000000000" pitchFamily="50" charset="-128"/>
                  <a:ea typeface="BIZ UDPゴシック" panose="020B0400000000000000" pitchFamily="50" charset="-128"/>
                </a:rPr>
                <a:t>[37%]</a:t>
              </a:r>
            </a:p>
            <a:p>
              <a:pPr algn="ctr"/>
              <a:endParaRPr kumimoji="1" lang="en-US" altLang="ja-JP" sz="4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うち府市共通</a:t>
              </a:r>
              <a:r>
                <a:rPr kumimoji="1" lang="en-US" altLang="ja-JP" sz="1000" dirty="0">
                  <a:solidFill>
                    <a:schemeClr val="tx1"/>
                  </a:solidFill>
                  <a:latin typeface="BIZ UDPゴシック" panose="020B0400000000000000" pitchFamily="50" charset="-128"/>
                  <a:ea typeface="BIZ UDPゴシック" panose="020B0400000000000000" pitchFamily="50" charset="-128"/>
                </a:rPr>
                <a:t>3)</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92" name="角丸四角形 91"/>
            <p:cNvSpPr/>
            <p:nvPr/>
          </p:nvSpPr>
          <p:spPr>
            <a:xfrm>
              <a:off x="6477982" y="2886534"/>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今後の布石</a:t>
              </a:r>
            </a:p>
          </p:txBody>
        </p:sp>
        <p:sp>
          <p:nvSpPr>
            <p:cNvPr id="93" name="角丸四角形 92"/>
            <p:cNvSpPr/>
            <p:nvPr/>
          </p:nvSpPr>
          <p:spPr>
            <a:xfrm>
              <a:off x="6477982" y="4299268"/>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問題の解決</a:t>
              </a:r>
            </a:p>
          </p:txBody>
        </p:sp>
        <p:sp>
          <p:nvSpPr>
            <p:cNvPr id="94" name="角丸四角形 93"/>
            <p:cNvSpPr/>
            <p:nvPr/>
          </p:nvSpPr>
          <p:spPr>
            <a:xfrm>
              <a:off x="6804288" y="5708212"/>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行政主体の分野</a:t>
              </a:r>
            </a:p>
          </p:txBody>
        </p:sp>
        <p:sp>
          <p:nvSpPr>
            <p:cNvPr id="95" name="角丸四角形 94"/>
            <p:cNvSpPr/>
            <p:nvPr/>
          </p:nvSpPr>
          <p:spPr>
            <a:xfrm>
              <a:off x="7939780" y="5715702"/>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bg1"/>
                  </a:solidFill>
                  <a:latin typeface="BIZ UDPゴシック" panose="020B0400000000000000" pitchFamily="50" charset="-128"/>
                  <a:ea typeface="BIZ UDPゴシック" panose="020B0400000000000000" pitchFamily="50" charset="-128"/>
                </a:rPr>
                <a:t>社会</a:t>
              </a:r>
              <a:r>
                <a:rPr kumimoji="1" lang="ja-JP" altLang="en-US" sz="1100" b="1" dirty="0">
                  <a:solidFill>
                    <a:schemeClr val="bg1"/>
                  </a:solidFill>
                  <a:latin typeface="BIZ UDPゴシック" panose="020B0400000000000000" pitchFamily="50" charset="-128"/>
                  <a:ea typeface="BIZ UDPゴシック" panose="020B0400000000000000" pitchFamily="50" charset="-128"/>
                </a:rPr>
                <a:t>主体の分野</a:t>
              </a:r>
            </a:p>
          </p:txBody>
        </p:sp>
        <p:sp>
          <p:nvSpPr>
            <p:cNvPr id="96" name="テキスト ボックス 95"/>
            <p:cNvSpPr txBox="1"/>
            <p:nvPr/>
          </p:nvSpPr>
          <p:spPr>
            <a:xfrm>
              <a:off x="6184733" y="2903806"/>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lang="ja-JP" altLang="en-US" sz="1050" dirty="0">
                  <a:latin typeface="BIZ UDPゴシック" panose="020B0400000000000000" pitchFamily="50" charset="-128"/>
                  <a:ea typeface="BIZ UDPゴシック" panose="020B0400000000000000" pitchFamily="50" charset="-128"/>
                </a:rPr>
                <a:t>Ｃ</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Ｄ＝</a:t>
              </a:r>
              <a:r>
                <a:rPr lang="en-US" altLang="ja-JP" sz="1050" dirty="0">
                  <a:latin typeface="BIZ UDPゴシック" panose="020B0400000000000000" pitchFamily="50" charset="-128"/>
                  <a:ea typeface="BIZ UDPゴシック" panose="020B0400000000000000" pitchFamily="50" charset="-128"/>
                </a:rPr>
                <a:t>65</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26</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97" name="テキスト ボックス 96"/>
            <p:cNvSpPr txBox="1"/>
            <p:nvPr/>
          </p:nvSpPr>
          <p:spPr>
            <a:xfrm>
              <a:off x="6184813" y="4306454"/>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kumimoji="1" lang="ja-JP" altLang="en-US" sz="1050" dirty="0">
                  <a:latin typeface="BIZ UDPゴシック" panose="020B0400000000000000" pitchFamily="50" charset="-128"/>
                  <a:ea typeface="BIZ UDPゴシック" panose="020B0400000000000000" pitchFamily="50" charset="-128"/>
                </a:rPr>
                <a:t>Ａ</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Ｂ＝　　　（</a:t>
              </a:r>
              <a:r>
                <a:rPr lang="en-US" altLang="ja-JP" sz="1050" dirty="0">
                  <a:latin typeface="BIZ UDPゴシック" panose="020B0400000000000000" pitchFamily="50" charset="-128"/>
                  <a:ea typeface="BIZ UDPゴシック" panose="020B0400000000000000" pitchFamily="50" charset="-128"/>
                </a:rPr>
                <a:t>74</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98" name="テキスト ボックス 97"/>
            <p:cNvSpPr txBox="1"/>
            <p:nvPr/>
          </p:nvSpPr>
          <p:spPr>
            <a:xfrm>
              <a:off x="6786302" y="6065510"/>
              <a:ext cx="1116000" cy="261610"/>
            </a:xfrm>
            <a:prstGeom prst="rect">
              <a:avLst/>
            </a:prstGeom>
            <a:noFill/>
            <a:ln>
              <a:solidFill>
                <a:schemeClr val="bg1">
                  <a:lumMod val="50000"/>
                </a:schemeClr>
              </a:solidFill>
            </a:ln>
          </p:spPr>
          <p:txBody>
            <a:bodyPr wrap="none" rtlCol="0">
              <a:noAutofit/>
            </a:bodyPr>
            <a:lstStyle/>
            <a:p>
              <a:r>
                <a:rPr kumimoji="1" lang="ja-JP" altLang="en-US" sz="1050" dirty="0">
                  <a:latin typeface="BIZ UDPゴシック" panose="020B0400000000000000" pitchFamily="50" charset="-128"/>
                  <a:ea typeface="BIZ UDPゴシック" panose="020B0400000000000000" pitchFamily="50" charset="-128"/>
                </a:rPr>
                <a:t>Ａ</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Ｃ＝</a:t>
              </a:r>
              <a:r>
                <a:rPr lang="en-US" altLang="ja-JP" sz="1050" dirty="0">
                  <a:latin typeface="BIZ UDPゴシック" panose="020B0400000000000000" pitchFamily="50" charset="-128"/>
                  <a:ea typeface="BIZ UDPゴシック" panose="020B0400000000000000" pitchFamily="50" charset="-128"/>
                </a:rPr>
                <a:t>119</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47</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99" name="テキスト ボックス 98"/>
            <p:cNvSpPr txBox="1"/>
            <p:nvPr/>
          </p:nvSpPr>
          <p:spPr>
            <a:xfrm>
              <a:off x="7954867" y="6065510"/>
              <a:ext cx="1116000" cy="261610"/>
            </a:xfrm>
            <a:prstGeom prst="rect">
              <a:avLst/>
            </a:prstGeom>
            <a:noFill/>
            <a:ln>
              <a:solidFill>
                <a:schemeClr val="bg1">
                  <a:lumMod val="50000"/>
                </a:schemeClr>
              </a:solidFill>
            </a:ln>
          </p:spPr>
          <p:txBody>
            <a:bodyPr wrap="none" rtlCol="0">
              <a:noAutofit/>
            </a:bodyPr>
            <a:lstStyle/>
            <a:p>
              <a:r>
                <a:rPr lang="ja-JP" altLang="en-US" sz="1050" dirty="0">
                  <a:latin typeface="BIZ UDPゴシック" panose="020B0400000000000000" pitchFamily="50" charset="-128"/>
                  <a:ea typeface="BIZ UDPゴシック" panose="020B0400000000000000" pitchFamily="50" charset="-128"/>
                </a:rPr>
                <a:t>Ｂ</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Ｄ＝</a:t>
              </a:r>
              <a:r>
                <a:rPr lang="en-US" altLang="ja-JP" sz="1050" dirty="0">
                  <a:latin typeface="BIZ UDPゴシック" panose="020B0400000000000000" pitchFamily="50" charset="-128"/>
                  <a:ea typeface="BIZ UDPゴシック" panose="020B0400000000000000" pitchFamily="50" charset="-128"/>
                </a:rPr>
                <a:t>132</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53</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100" name="円/楕円 70"/>
            <p:cNvSpPr/>
            <p:nvPr/>
          </p:nvSpPr>
          <p:spPr>
            <a:xfrm>
              <a:off x="7470772" y="4035114"/>
              <a:ext cx="900000" cy="468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全項目数</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ctr"/>
              <a:r>
                <a:rPr lang="en-US" altLang="ja-JP" sz="1200" b="1" dirty="0">
                  <a:solidFill>
                    <a:schemeClr val="tx1"/>
                  </a:solidFill>
                  <a:latin typeface="Meiryo UI" panose="020B0604030504040204" pitchFamily="50" charset="-128"/>
                  <a:ea typeface="Meiryo UI" panose="020B0604030504040204" pitchFamily="50" charset="-128"/>
                </a:rPr>
                <a:t>251*</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01" name="テキスト ボックス 100"/>
            <p:cNvSpPr txBox="1"/>
            <p:nvPr/>
          </p:nvSpPr>
          <p:spPr>
            <a:xfrm>
              <a:off x="6119815" y="4842157"/>
              <a:ext cx="381836" cy="246221"/>
            </a:xfrm>
            <a:prstGeom prst="rect">
              <a:avLst/>
            </a:prstGeom>
            <a:noFill/>
          </p:spPr>
          <p:txBody>
            <a:bodyPr wrap="none" rtlCol="0">
              <a:spAutoFit/>
            </a:bodyPr>
            <a:lstStyle/>
            <a:p>
              <a:r>
                <a:rPr lang="en-US" altLang="ja-JP" sz="1000" dirty="0"/>
                <a:t>186</a:t>
              </a:r>
              <a:endParaRPr kumimoji="1" lang="ja-JP" altLang="en-US" sz="1000" dirty="0"/>
            </a:p>
          </p:txBody>
        </p:sp>
      </p:grpSp>
      <p:sp>
        <p:nvSpPr>
          <p:cNvPr id="3" name="楕円 2">
            <a:extLst>
              <a:ext uri="{FF2B5EF4-FFF2-40B4-BE49-F238E27FC236}">
                <a16:creationId xmlns:a16="http://schemas.microsoft.com/office/drawing/2014/main" id="{72DECB29-4789-79D2-A398-7FAA889783F4}"/>
              </a:ext>
            </a:extLst>
          </p:cNvPr>
          <p:cNvSpPr/>
          <p:nvPr/>
        </p:nvSpPr>
        <p:spPr>
          <a:xfrm>
            <a:off x="4893124" y="6112595"/>
            <a:ext cx="1325408" cy="33043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360000" y="72000"/>
            <a:ext cx="8676000" cy="432000"/>
          </a:xfrm>
          <a:prstGeom prst="rect">
            <a:avLst/>
          </a:prstGeom>
          <a:noFill/>
        </p:spPr>
        <p:txBody>
          <a:bodyPr wrap="none" lIns="36000" tIns="36000" rIns="36000" bIns="36000" rtlCol="0">
            <a:noAutofit/>
          </a:bodyPr>
          <a:lstStyle/>
          <a:p>
            <a:r>
              <a:rPr lang="en-US" altLang="ja-JP" sz="2400" dirty="0">
                <a:latin typeface="BIZ UDPゴシック" panose="020B0400000000000000" pitchFamily="50" charset="-128"/>
                <a:ea typeface="BIZ UDPゴシック" panose="020B0400000000000000" pitchFamily="50" charset="-128"/>
              </a:rPr>
              <a:t>2</a:t>
            </a:r>
            <a:r>
              <a:rPr lang="ja-JP" altLang="en-US" sz="2400" dirty="0" err="1" smtClean="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改革</a:t>
            </a:r>
            <a:r>
              <a:rPr lang="ja-JP" altLang="en-US" sz="2400" dirty="0" smtClean="0">
                <a:latin typeface="BIZ UDPゴシック" panose="020B0400000000000000" pitchFamily="50" charset="-128"/>
                <a:ea typeface="BIZ UDPゴシック" panose="020B0400000000000000" pitchFamily="50" charset="-128"/>
              </a:rPr>
              <a:t>の対象の拡大　</a:t>
            </a:r>
            <a:r>
              <a:rPr lang="ja-JP" altLang="en-US" sz="28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a:t>
            </a:r>
            <a:r>
              <a:rPr lang="en-US" altLang="ja-JP"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WHAT</a:t>
            </a:r>
            <a:r>
              <a:rPr lang="ja-JP" altLang="en-US"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　</a:t>
            </a:r>
            <a:r>
              <a:rPr lang="en-US" altLang="ja-JP"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2018</a:t>
            </a:r>
            <a:r>
              <a:rPr lang="ja-JP" altLang="en-US"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年と</a:t>
            </a:r>
            <a:r>
              <a:rPr lang="en-US" altLang="ja-JP"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2022</a:t>
            </a:r>
            <a:r>
              <a:rPr lang="ja-JP" altLang="en-US"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年の比較</a:t>
            </a:r>
            <a:endParaRPr lang="en-US" altLang="ja-JP" sz="2000" dirty="0">
              <a:latin typeface="BIZ UDPゴシック" panose="020B0400000000000000" pitchFamily="50" charset="-128"/>
              <a:ea typeface="BIZ UDPゴシック" panose="020B0400000000000000" pitchFamily="50" charset="-128"/>
            </a:endParaRPr>
          </a:p>
        </p:txBody>
      </p:sp>
      <p:sp>
        <p:nvSpPr>
          <p:cNvPr id="76"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50</a:t>
            </a:fld>
            <a:endParaRPr lang="ja-JP" altLang="en-US" dirty="0"/>
          </a:p>
        </p:txBody>
      </p:sp>
    </p:spTree>
    <p:extLst>
      <p:ext uri="{BB962C8B-B14F-4D97-AF65-F5344CB8AC3E}">
        <p14:creationId xmlns:p14="http://schemas.microsoft.com/office/powerpoint/2010/main" val="2850402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88000" y="180000"/>
            <a:ext cx="8676000" cy="432000"/>
          </a:xfrm>
          <a:prstGeom prst="rect">
            <a:avLst/>
          </a:prstGeom>
          <a:noFill/>
        </p:spPr>
        <p:txBody>
          <a:bodyPr wrap="none" lIns="36000" tIns="36000" rIns="36000" bIns="36000" rtlCol="0">
            <a:noAutofit/>
          </a:bodyPr>
          <a:lstStyle/>
          <a:p>
            <a:r>
              <a:rPr lang="en-US" altLang="ja-JP" sz="2000" b="1" dirty="0" smtClean="0">
                <a:latin typeface="BIZ UDPゴシック" panose="020B0400000000000000" pitchFamily="50" charset="-128"/>
                <a:ea typeface="BIZ UDPゴシック" panose="020B0400000000000000" pitchFamily="50" charset="-128"/>
              </a:rPr>
              <a:t>【WHAT</a:t>
            </a:r>
            <a:r>
              <a:rPr lang="ja-JP" altLang="en-US" sz="2000" b="1" dirty="0" smtClean="0">
                <a:latin typeface="BIZ UDPゴシック" panose="020B0400000000000000" pitchFamily="50" charset="-128"/>
                <a:ea typeface="BIZ UDPゴシック" panose="020B0400000000000000" pitchFamily="50" charset="-128"/>
              </a:rPr>
              <a:t>１</a:t>
            </a:r>
            <a:r>
              <a:rPr lang="en-US" altLang="ja-JP" sz="2000" b="1" dirty="0" smtClean="0">
                <a:latin typeface="BIZ UDPゴシック" panose="020B0400000000000000" pitchFamily="50" charset="-128"/>
                <a:ea typeface="BIZ UDPゴシック" panose="020B0400000000000000" pitchFamily="50" charset="-128"/>
              </a:rPr>
              <a:t>】</a:t>
            </a:r>
            <a:r>
              <a:rPr lang="ja-JP" altLang="en-US" sz="2000" b="1" dirty="0" smtClean="0">
                <a:latin typeface="BIZ UDPゴシック" panose="020B0400000000000000" pitchFamily="50" charset="-128"/>
                <a:ea typeface="BIZ UDPゴシック" panose="020B0400000000000000" pitchFamily="50" charset="-128"/>
              </a:rPr>
              <a:t>　成長戦略</a:t>
            </a:r>
            <a:endParaRPr lang="en-US" altLang="ja-JP" sz="2000" b="1" dirty="0">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a:off x="216000" y="57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360000" y="684000"/>
            <a:ext cx="8460000" cy="2772000"/>
          </a:xfrm>
          <a:prstGeom prst="rect">
            <a:avLst/>
          </a:prstGeom>
          <a:noFill/>
        </p:spPr>
        <p:txBody>
          <a:bodyPr wrap="square" lIns="36000" tIns="36000" rIns="36000" bIns="36000" rtlCol="0">
            <a:noAutofit/>
          </a:bodyPr>
          <a:lstStyle/>
          <a:p>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～２０１４年度</a:t>
            </a:r>
            <a:r>
              <a:rPr lang="en-US" altLang="ja-JP" sz="14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かつて大阪は、繊維と家電を主要分野に成長。しかしグローバル化の流れの中で競争力が劣化。</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その中で、バッテリー等の「新エネルギー」と「ライフサイエンス」を新分野として設定。規制緩和によるイノベーションで、</a:t>
            </a:r>
            <a:r>
              <a:rPr lang="ja-JP" altLang="en-US" sz="1400" b="1" dirty="0">
                <a:latin typeface="BIZ UDPゴシック" panose="020B0400000000000000" pitchFamily="50" charset="-128"/>
                <a:ea typeface="BIZ UDPゴシック" panose="020B0400000000000000" pitchFamily="50" charset="-128"/>
              </a:rPr>
              <a:t>経済成長を促進させる特区</a:t>
            </a:r>
            <a:r>
              <a:rPr lang="ja-JP" altLang="en-US" sz="1400" dirty="0">
                <a:latin typeface="BIZ UDPゴシック" panose="020B0400000000000000" pitchFamily="50" charset="-128"/>
                <a:ea typeface="BIZ UDPゴシック" panose="020B0400000000000000" pitchFamily="50" charset="-128"/>
              </a:rPr>
              <a:t>に</a:t>
            </a:r>
            <a:r>
              <a:rPr lang="ja-JP" altLang="en-US" sz="1400" dirty="0" smtClean="0">
                <a:latin typeface="BIZ UDPゴシック" panose="020B0400000000000000" pitchFamily="50" charset="-128"/>
                <a:ea typeface="BIZ UDPゴシック" panose="020B0400000000000000" pitchFamily="50" charset="-128"/>
              </a:rPr>
              <a:t>取り組む。</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さらに、２１世紀の都市ビジョンに合わせたエリア別の成長戦略を提唱。（民間投資の誘発も意図）</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～２０１８年度</a:t>
            </a:r>
            <a:r>
              <a:rPr lang="en-US" altLang="ja-JP" sz="14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大阪府市で、成長戦略を一元化。府市連携のもと、経済発展や都市格形成</a:t>
            </a:r>
            <a:r>
              <a:rPr lang="ja-JP" altLang="en-US" sz="1400" dirty="0" smtClean="0">
                <a:latin typeface="BIZ UDPゴシック" panose="020B0400000000000000" pitchFamily="50" charset="-128"/>
                <a:ea typeface="BIZ UDPゴシック" panose="020B0400000000000000" pitchFamily="50" charset="-128"/>
              </a:rPr>
              <a:t>を</a:t>
            </a:r>
            <a:r>
              <a:rPr lang="ja-JP" altLang="en-US" sz="1400" dirty="0">
                <a:latin typeface="BIZ UDPゴシック" panose="020B0400000000000000" pitchFamily="50" charset="-128"/>
                <a:ea typeface="BIZ UDPゴシック" panose="020B0400000000000000" pitchFamily="50" charset="-128"/>
              </a:rPr>
              <a:t>めざ</a:t>
            </a:r>
            <a:r>
              <a:rPr lang="ja-JP" altLang="en-US" sz="1400" dirty="0" smtClean="0">
                <a:latin typeface="BIZ UDPゴシック" panose="020B0400000000000000" pitchFamily="50" charset="-128"/>
                <a:ea typeface="BIZ UDPゴシック" panose="020B0400000000000000" pitchFamily="50" charset="-128"/>
              </a:rPr>
              <a:t>す</a:t>
            </a:r>
            <a:r>
              <a:rPr lang="ja-JP" altLang="en-US" sz="1400" b="1" dirty="0">
                <a:latin typeface="BIZ UDPゴシック" panose="020B0400000000000000" pitchFamily="50" charset="-128"/>
                <a:ea typeface="BIZ UDPゴシック" panose="020B0400000000000000" pitchFamily="50" charset="-128"/>
              </a:rPr>
              <a:t>ビッグプロジェクト</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G20</a:t>
            </a:r>
            <a:r>
              <a:rPr lang="ja-JP" altLang="en-US" sz="1400" dirty="0">
                <a:latin typeface="BIZ UDPゴシック" panose="020B0400000000000000" pitchFamily="50" charset="-128"/>
                <a:ea typeface="BIZ UDPゴシック" panose="020B0400000000000000" pitchFamily="50" charset="-128"/>
              </a:rPr>
              <a:t>サミット、</a:t>
            </a:r>
            <a:r>
              <a:rPr lang="en-US" altLang="ja-JP" sz="1400" dirty="0">
                <a:latin typeface="BIZ UDPゴシック" panose="020B0400000000000000" pitchFamily="50" charset="-128"/>
                <a:ea typeface="BIZ UDPゴシック" panose="020B0400000000000000" pitchFamily="50" charset="-128"/>
              </a:rPr>
              <a:t>2025</a:t>
            </a:r>
            <a:r>
              <a:rPr lang="ja-JP" altLang="en-US" sz="1400" dirty="0">
                <a:latin typeface="BIZ UDPゴシック" panose="020B0400000000000000" pitchFamily="50" charset="-128"/>
                <a:ea typeface="BIZ UDPゴシック" panose="020B0400000000000000" pitchFamily="50" charset="-128"/>
              </a:rPr>
              <a:t>万博）を推進。</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また、府市による（公財）大阪観光局の取組は、外国人旅行者の大阪滞在を魅力的なものに増幅し、イルミネーション等の大規模イベントによって、大阪の賑わいを増勢。</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これらの取組がインバウンドの大幅増など成果に現れ始めている。</a:t>
            </a:r>
          </a:p>
        </p:txBody>
      </p:sp>
      <p:sp>
        <p:nvSpPr>
          <p:cNvPr id="7" name="テキスト ボックス 6"/>
          <p:cNvSpPr txBox="1"/>
          <p:nvPr/>
        </p:nvSpPr>
        <p:spPr>
          <a:xfrm>
            <a:off x="359999" y="4572000"/>
            <a:ext cx="8460000" cy="1908000"/>
          </a:xfrm>
          <a:prstGeom prst="rect">
            <a:avLst/>
          </a:prstGeom>
          <a:solidFill>
            <a:schemeClr val="accent1">
              <a:lumMod val="20000"/>
              <a:lumOff val="80000"/>
            </a:schemeClr>
          </a:solidFill>
          <a:ln>
            <a:solidFill>
              <a:schemeClr val="tx1">
                <a:lumMod val="50000"/>
                <a:lumOff val="50000"/>
              </a:schemeClr>
            </a:solidFill>
          </a:ln>
        </p:spPr>
        <p:txBody>
          <a:bodyPr wrap="square" lIns="36000" tIns="72000" rIns="36000" bIns="36000" rtlCol="0">
            <a:no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～２０２２年度</a:t>
            </a:r>
            <a:r>
              <a:rPr lang="en-US" altLang="ja-JP" sz="14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府市連携の象徴といえる「大阪・関西万博」を契機に、</a:t>
            </a:r>
            <a:r>
              <a:rPr lang="ja-JP" altLang="en-US" sz="1400" b="1" dirty="0">
                <a:latin typeface="BIZ UDPゴシック" panose="020B0400000000000000" pitchFamily="50" charset="-128"/>
                <a:ea typeface="BIZ UDPゴシック" panose="020B0400000000000000" pitchFamily="50" charset="-128"/>
              </a:rPr>
              <a:t>空飛ぶクルマ、スマートモビリティやカーボンニュートラル</a:t>
            </a:r>
            <a:r>
              <a:rPr lang="ja-JP" altLang="en-US" sz="1400" dirty="0">
                <a:latin typeface="BIZ UDPゴシック" panose="020B0400000000000000" pitchFamily="50" charset="-128"/>
                <a:ea typeface="BIZ UDPゴシック" panose="020B0400000000000000" pitchFamily="50" charset="-128"/>
              </a:rPr>
              <a:t>など各種取組。</a:t>
            </a:r>
          </a:p>
          <a:p>
            <a:pPr marL="285750" indent="-285750">
              <a:buFont typeface="Wingdings" panose="05000000000000000000" pitchFamily="2" charset="2"/>
              <a:buChar char="u"/>
            </a:pPr>
            <a:r>
              <a:rPr lang="ja-JP" altLang="en-US" sz="1400" b="1" dirty="0">
                <a:latin typeface="BIZ UDPゴシック" panose="020B0400000000000000" pitchFamily="50" charset="-128"/>
                <a:ea typeface="BIZ UDPゴシック" panose="020B0400000000000000" pitchFamily="50" charset="-128"/>
              </a:rPr>
              <a:t>（公財）大阪産業局</a:t>
            </a:r>
            <a:r>
              <a:rPr lang="ja-JP" altLang="en-US" sz="1400" dirty="0">
                <a:latin typeface="BIZ UDPゴシック" panose="020B0400000000000000" pitchFamily="50" charset="-128"/>
                <a:ea typeface="BIZ UDPゴシック" panose="020B0400000000000000" pitchFamily="50" charset="-128"/>
              </a:rPr>
              <a:t>による中小企業等への多様な支援は、利用企業の売上や営業利益、雇用者数の改善、スタートアップ設立や資金調達等に寄与。</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u"/>
            </a:pPr>
            <a:r>
              <a:rPr lang="ja-JP" altLang="en-US" sz="1400" b="1" dirty="0">
                <a:latin typeface="BIZ UDPゴシック" panose="020B0400000000000000" pitchFamily="50" charset="-128"/>
                <a:ea typeface="BIZ UDPゴシック" panose="020B0400000000000000" pitchFamily="50" charset="-128"/>
              </a:rPr>
              <a:t>（公財）大阪観光局</a:t>
            </a:r>
            <a:r>
              <a:rPr lang="ja-JP" altLang="en-US" sz="1400" dirty="0">
                <a:latin typeface="BIZ UDPゴシック" panose="020B0400000000000000" pitchFamily="50" charset="-128"/>
                <a:ea typeface="BIZ UDPゴシック" panose="020B0400000000000000" pitchFamily="50" charset="-128"/>
              </a:rPr>
              <a:t>では引き続きデータに基づく経営を徹底。新型コロナ後の社会潮流の変化にも柔軟に対応し、「日本観光のショーケース化」戦略など大阪独自の取組を展開。</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夢洲及びうめきた２期を対象エリアとして、</a:t>
            </a:r>
            <a:r>
              <a:rPr lang="ja-JP" altLang="en-US" sz="1400" b="1" dirty="0">
                <a:latin typeface="BIZ UDPゴシック" panose="020B0400000000000000" pitchFamily="50" charset="-128"/>
                <a:ea typeface="BIZ UDPゴシック" panose="020B0400000000000000" pitchFamily="50" charset="-128"/>
              </a:rPr>
              <a:t>スーパーシティ型国家戦略特区</a:t>
            </a:r>
            <a:r>
              <a:rPr lang="ja-JP" altLang="en-US" sz="1400" dirty="0">
                <a:latin typeface="BIZ UDPゴシック" panose="020B0400000000000000" pitchFamily="50" charset="-128"/>
                <a:ea typeface="BIZ UDPゴシック" panose="020B0400000000000000" pitchFamily="50" charset="-128"/>
              </a:rPr>
              <a:t>に区域指定。</a:t>
            </a:r>
          </a:p>
        </p:txBody>
      </p:sp>
      <p:sp>
        <p:nvSpPr>
          <p:cNvPr id="9" name="フローチャート: 組合せ 8">
            <a:extLst>
              <a:ext uri="{FF2B5EF4-FFF2-40B4-BE49-F238E27FC236}">
                <a16:creationId xmlns:a16="http://schemas.microsoft.com/office/drawing/2014/main" id="{3D8455E9-8060-02B8-19F3-9F29BD2796AB}"/>
              </a:ext>
            </a:extLst>
          </p:cNvPr>
          <p:cNvSpPr/>
          <p:nvPr/>
        </p:nvSpPr>
        <p:spPr>
          <a:xfrm>
            <a:off x="3924000" y="4176000"/>
            <a:ext cx="1296000" cy="288000"/>
          </a:xfrm>
          <a:prstGeom prst="flowChartMerge">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10"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51</a:t>
            </a:fld>
            <a:endParaRPr lang="ja-JP" altLang="en-US" dirty="0"/>
          </a:p>
        </p:txBody>
      </p:sp>
    </p:spTree>
    <p:extLst>
      <p:ext uri="{BB962C8B-B14F-4D97-AF65-F5344CB8AC3E}">
        <p14:creationId xmlns:p14="http://schemas.microsoft.com/office/powerpoint/2010/main" val="1973002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08C837D-2F66-3A44-E143-28FAB790F9CD}"/>
              </a:ext>
            </a:extLst>
          </p:cNvPr>
          <p:cNvSpPr txBox="1"/>
          <p:nvPr/>
        </p:nvSpPr>
        <p:spPr>
          <a:xfrm>
            <a:off x="360000" y="684000"/>
            <a:ext cx="8460000" cy="3564000"/>
          </a:xfrm>
          <a:prstGeom prst="rect">
            <a:avLst/>
          </a:prstGeom>
          <a:noFill/>
        </p:spPr>
        <p:txBody>
          <a:bodyPr wrap="square" lIns="36000" tIns="36000" rIns="36000" bIns="36000" rtlCol="0">
            <a:noAutofit/>
          </a:bodyPr>
          <a:lstStyle/>
          <a:p>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～２０１４年度</a:t>
            </a:r>
            <a:r>
              <a:rPr lang="en-US" altLang="ja-JP" sz="14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巨額の負債を抱えて</a:t>
            </a:r>
            <a:r>
              <a:rPr lang="ja-JP" altLang="en-US" sz="1400" dirty="0" smtClean="0">
                <a:latin typeface="BIZ UDPゴシック" panose="020B0400000000000000" pitchFamily="50" charset="-128"/>
                <a:ea typeface="BIZ UDPゴシック" panose="020B0400000000000000" pitchFamily="50" charset="-128"/>
              </a:rPr>
              <a:t>いた関西国際</a:t>
            </a:r>
            <a:r>
              <a:rPr lang="ja-JP" altLang="en-US" sz="1400" dirty="0">
                <a:latin typeface="BIZ UDPゴシック" panose="020B0400000000000000" pitchFamily="50" charset="-128"/>
                <a:ea typeface="BIZ UDPゴシック" panose="020B0400000000000000" pitchFamily="50" charset="-128"/>
              </a:rPr>
              <a:t>空港と南港</a:t>
            </a:r>
            <a:r>
              <a:rPr lang="en-US" altLang="ja-JP" sz="1400" dirty="0">
                <a:latin typeface="BIZ UDPゴシック" panose="020B0400000000000000" pitchFamily="50" charset="-128"/>
                <a:ea typeface="BIZ UDPゴシック" panose="020B0400000000000000" pitchFamily="50" charset="-128"/>
              </a:rPr>
              <a:t>WTC</a:t>
            </a:r>
            <a:r>
              <a:rPr lang="ja-JP" altLang="en-US" sz="1400" dirty="0">
                <a:latin typeface="BIZ UDPゴシック" panose="020B0400000000000000" pitchFamily="50" charset="-128"/>
                <a:ea typeface="BIZ UDPゴシック" panose="020B0400000000000000" pitchFamily="50" charset="-128"/>
              </a:rPr>
              <a:t>ビル、そして</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府市あわせ</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と表現される府市の二重行政と対立は、大阪のマイナスイメージの象徴とされてきた。</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しかし、関空問題は</a:t>
            </a:r>
            <a:r>
              <a:rPr lang="en-US" altLang="ja-JP" sz="1400" dirty="0">
                <a:latin typeface="BIZ UDPゴシック" panose="020B0400000000000000" pitchFamily="50" charset="-128"/>
                <a:ea typeface="BIZ UDPゴシック" panose="020B0400000000000000" pitchFamily="50" charset="-128"/>
              </a:rPr>
              <a:t>2008</a:t>
            </a:r>
            <a:r>
              <a:rPr lang="ja-JP" altLang="en-US" sz="1400" dirty="0">
                <a:latin typeface="BIZ UDPゴシック" panose="020B0400000000000000" pitchFamily="50" charset="-128"/>
                <a:ea typeface="BIZ UDPゴシック" panose="020B0400000000000000" pitchFamily="50" charset="-128"/>
              </a:rPr>
              <a:t>年以降、国への問題提起を機に、伊丹空港との経営統合が実現。その後、</a:t>
            </a:r>
            <a:r>
              <a:rPr lang="en-US" altLang="ja-JP" sz="1400" dirty="0">
                <a:latin typeface="BIZ UDPゴシック" panose="020B0400000000000000" pitchFamily="50" charset="-128"/>
                <a:ea typeface="BIZ UDPゴシック" panose="020B0400000000000000" pitchFamily="50" charset="-128"/>
              </a:rPr>
              <a:t>FEDEX</a:t>
            </a:r>
            <a:r>
              <a:rPr lang="ja-JP" altLang="en-US" sz="1400" dirty="0">
                <a:latin typeface="BIZ UDPゴシック" panose="020B0400000000000000" pitchFamily="50" charset="-128"/>
                <a:ea typeface="BIZ UDPゴシック" panose="020B0400000000000000" pitchFamily="50" charset="-128"/>
              </a:rPr>
              <a:t>のハブ施設や</a:t>
            </a:r>
            <a:r>
              <a:rPr lang="en-US" altLang="ja-JP" sz="1400" dirty="0">
                <a:latin typeface="BIZ UDPゴシック" panose="020B0400000000000000" pitchFamily="50" charset="-128"/>
                <a:ea typeface="BIZ UDPゴシック" panose="020B0400000000000000" pitchFamily="50" charset="-128"/>
              </a:rPr>
              <a:t>LCC</a:t>
            </a:r>
            <a:r>
              <a:rPr lang="ja-JP" altLang="en-US" sz="1400" dirty="0">
                <a:latin typeface="BIZ UDPゴシック" panose="020B0400000000000000" pitchFamily="50" charset="-128"/>
                <a:ea typeface="BIZ UDPゴシック" panose="020B0400000000000000" pitchFamily="50" charset="-128"/>
              </a:rPr>
              <a:t>の誘致に成功。</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開発が遅れていた臨海部では、</a:t>
            </a:r>
            <a:r>
              <a:rPr lang="en-US" altLang="ja-JP" sz="1400" dirty="0">
                <a:latin typeface="BIZ UDPゴシック" panose="020B0400000000000000" pitchFamily="50" charset="-128"/>
                <a:ea typeface="BIZ UDPゴシック" panose="020B0400000000000000" pitchFamily="50" charset="-128"/>
              </a:rPr>
              <a:t>IR</a:t>
            </a:r>
            <a:r>
              <a:rPr lang="ja-JP" altLang="en-US" sz="1400" dirty="0">
                <a:latin typeface="BIZ UDPゴシック" panose="020B0400000000000000" pitchFamily="50" charset="-128"/>
                <a:ea typeface="BIZ UDPゴシック" panose="020B0400000000000000" pitchFamily="50" charset="-128"/>
              </a:rPr>
              <a:t>誘致を検討中。</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u"/>
            </a:pP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「ストックの組換え」：大阪府都市開発（</a:t>
            </a:r>
            <a:r>
              <a:rPr lang="en-US" altLang="ja-JP" sz="1400" dirty="0">
                <a:latin typeface="BIZ UDPゴシック" panose="020B0400000000000000" pitchFamily="50" charset="-128"/>
                <a:ea typeface="BIZ UDPゴシック" panose="020B0400000000000000" pitchFamily="50" charset="-128"/>
              </a:rPr>
              <a:t>OTK</a:t>
            </a:r>
            <a:r>
              <a:rPr lang="ja-JP" altLang="en-US" sz="1400" dirty="0">
                <a:latin typeface="BIZ UDPゴシック" panose="020B0400000000000000" pitchFamily="50" charset="-128"/>
                <a:ea typeface="BIZ UDPゴシック" panose="020B0400000000000000" pitchFamily="50" charset="-128"/>
              </a:rPr>
              <a:t>）や大阪空港ターミナルビル（</a:t>
            </a:r>
            <a:r>
              <a:rPr lang="en-US" altLang="ja-JP" sz="1400" dirty="0">
                <a:latin typeface="BIZ UDPゴシック" panose="020B0400000000000000" pitchFamily="50" charset="-128"/>
                <a:ea typeface="BIZ UDPゴシック" panose="020B0400000000000000" pitchFamily="50" charset="-128"/>
              </a:rPr>
              <a:t>OAT</a:t>
            </a:r>
            <a:r>
              <a:rPr lang="ja-JP" altLang="en-US" sz="1400" dirty="0">
                <a:latin typeface="BIZ UDPゴシック" panose="020B0400000000000000" pitchFamily="50" charset="-128"/>
                <a:ea typeface="BIZ UDPゴシック" panose="020B0400000000000000" pitchFamily="50" charset="-128"/>
              </a:rPr>
              <a:t>）の株式売却による、北大阪急行や大阪モノレールの延伸等の計画や、ハイウェイオーソリティ構想など、凍結していた鉄道網・道路網のプロジェクトの再始動に目途。</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～２０１８年度</a:t>
            </a:r>
            <a:r>
              <a:rPr lang="en-US" altLang="ja-JP" sz="14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インバウンド増に大きく貢献した空港インフラ戦略では、</a:t>
            </a:r>
            <a:r>
              <a:rPr lang="ja-JP" altLang="en-US" sz="1400" b="1" dirty="0">
                <a:latin typeface="BIZ UDPゴシック" panose="020B0400000000000000" pitchFamily="50" charset="-128"/>
                <a:ea typeface="BIZ UDPゴシック" panose="020B0400000000000000" pitchFamily="50" charset="-128"/>
              </a:rPr>
              <a:t>関空と伊丹の経営統合やコンセッション</a:t>
            </a:r>
            <a:r>
              <a:rPr lang="ja-JP" altLang="en-US" sz="1400" dirty="0">
                <a:latin typeface="BIZ UDPゴシック" panose="020B0400000000000000" pitchFamily="50" charset="-128"/>
                <a:ea typeface="BIZ UDPゴシック" panose="020B0400000000000000" pitchFamily="50" charset="-128"/>
              </a:rPr>
              <a:t>などにより、ＬＣＣを始めとする戦略投資やサービス向上が実現。国際空港としての競争力を向上。</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なにわ筋線の計画が具体化し、淀川左岸線延伸部の着手で高速道路のミッシングリンク解消の目途が立つなど、都市の成長につながる交通インフラの整備が着実に進行。</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さらに、減災効果が極めて高い防潮堤液状化対策も進み、防災インフラも強化。</a:t>
            </a:r>
          </a:p>
        </p:txBody>
      </p:sp>
      <p:sp>
        <p:nvSpPr>
          <p:cNvPr id="5" name="正方形/長方形 4">
            <a:extLst>
              <a:ext uri="{FF2B5EF4-FFF2-40B4-BE49-F238E27FC236}">
                <a16:creationId xmlns:a16="http://schemas.microsoft.com/office/drawing/2014/main" id="{97FDE2B0-3048-4F30-861E-F32A1DE94AE9}"/>
              </a:ext>
            </a:extLst>
          </p:cNvPr>
          <p:cNvSpPr/>
          <p:nvPr/>
        </p:nvSpPr>
        <p:spPr>
          <a:xfrm>
            <a:off x="360000" y="4644000"/>
            <a:ext cx="8460000" cy="2052000"/>
          </a:xfrm>
          <a:prstGeom prst="rect">
            <a:avLst/>
          </a:prstGeom>
          <a:solidFill>
            <a:schemeClr val="accent1">
              <a:lumMod val="20000"/>
              <a:lumOff val="80000"/>
            </a:schemeClr>
          </a:solidFill>
          <a:ln>
            <a:solidFill>
              <a:schemeClr val="tx1">
                <a:lumMod val="50000"/>
                <a:lumOff val="50000"/>
              </a:schemeClr>
            </a:solidFill>
          </a:ln>
        </p:spPr>
        <p:txBody>
          <a:bodyPr wrap="square" lIns="36000" tIns="72000" rIns="36000" bIns="36000">
            <a:no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～２０２２年度</a:t>
            </a:r>
            <a:r>
              <a:rPr lang="en-US" altLang="ja-JP" sz="14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u"/>
            </a:pPr>
            <a:r>
              <a:rPr lang="ja-JP" altLang="en-US" sz="1400" b="1" dirty="0">
                <a:latin typeface="BIZ UDPゴシック" panose="020B0400000000000000" pitchFamily="50" charset="-128"/>
                <a:ea typeface="BIZ UDPゴシック" panose="020B0400000000000000" pitchFamily="50" charset="-128"/>
              </a:rPr>
              <a:t>関空・伊丹・神戸空港の一体運営</a:t>
            </a:r>
            <a:r>
              <a:rPr lang="ja-JP" altLang="en-US" sz="1400" dirty="0">
                <a:latin typeface="BIZ UDPゴシック" panose="020B0400000000000000" pitchFamily="50" charset="-128"/>
                <a:ea typeface="BIZ UDPゴシック" panose="020B0400000000000000" pitchFamily="50" charset="-128"/>
              </a:rPr>
              <a:t>により、就航ネットワークの強化や</a:t>
            </a:r>
            <a:r>
              <a:rPr lang="en-US" altLang="ja-JP" sz="1400" dirty="0">
                <a:latin typeface="BIZ UDPゴシック" panose="020B0400000000000000" pitchFamily="50" charset="-128"/>
                <a:ea typeface="BIZ UDPゴシック" panose="020B0400000000000000" pitchFamily="50" charset="-128"/>
              </a:rPr>
              <a:t>LCC</a:t>
            </a:r>
            <a:r>
              <a:rPr lang="ja-JP" altLang="en-US" sz="1400" dirty="0">
                <a:latin typeface="BIZ UDPゴシック" panose="020B0400000000000000" pitchFamily="50" charset="-128"/>
                <a:ea typeface="BIZ UDPゴシック" panose="020B0400000000000000" pitchFamily="50" charset="-128"/>
              </a:rPr>
              <a:t>拠点化など国内外からの更なる来訪者増に向けた受入体制の強化が進む。</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国土軸との結節点である</a:t>
            </a:r>
            <a:r>
              <a:rPr lang="ja-JP" altLang="en-US" sz="1400" b="1" dirty="0">
                <a:latin typeface="BIZ UDPゴシック" panose="020B0400000000000000" pitchFamily="50" charset="-128"/>
                <a:ea typeface="BIZ UDPゴシック" panose="020B0400000000000000" pitchFamily="50" charset="-128"/>
              </a:rPr>
              <a:t>新大阪エリア</a:t>
            </a:r>
            <a:r>
              <a:rPr lang="ja-JP" altLang="en-US" sz="1400" dirty="0">
                <a:latin typeface="BIZ UDPゴシック" panose="020B0400000000000000" pitchFamily="50" charset="-128"/>
                <a:ea typeface="BIZ UDPゴシック" panose="020B0400000000000000" pitchFamily="50" charset="-128"/>
              </a:rPr>
              <a:t>において、広域交通アクセスを活かした整備に着手。</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淀川左岸線延伸部に加え、</a:t>
            </a:r>
            <a:r>
              <a:rPr lang="ja-JP" altLang="en-US" sz="1400" b="1" dirty="0">
                <a:latin typeface="BIZ UDPゴシック" panose="020B0400000000000000" pitchFamily="50" charset="-128"/>
                <a:ea typeface="BIZ UDPゴシック" panose="020B0400000000000000" pitchFamily="50" charset="-128"/>
              </a:rPr>
              <a:t>なにわ筋線</a:t>
            </a:r>
            <a:r>
              <a:rPr lang="ja-JP" altLang="en-US" sz="1400" dirty="0">
                <a:latin typeface="BIZ UDPゴシック" panose="020B0400000000000000" pitchFamily="50" charset="-128"/>
                <a:ea typeface="BIZ UDPゴシック" panose="020B0400000000000000" pitchFamily="50" charset="-128"/>
              </a:rPr>
              <a:t>も事業化。北大阪急行や大阪モノレールの延伸も進み、改革前には財政難で遅れていた大阪都市圏の道路・鉄道ネットワーク整備が着実に進捗。</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防潮堤の整備など</a:t>
            </a:r>
            <a:r>
              <a:rPr lang="ja-JP" altLang="en-US" sz="1400" b="1" dirty="0">
                <a:latin typeface="BIZ UDPゴシック" panose="020B0400000000000000" pitchFamily="50" charset="-128"/>
                <a:ea typeface="BIZ UDPゴシック" panose="020B0400000000000000" pitchFamily="50" charset="-128"/>
              </a:rPr>
              <a:t>防災インフラ整備</a:t>
            </a:r>
            <a:r>
              <a:rPr lang="ja-JP" altLang="en-US" sz="1400" dirty="0">
                <a:latin typeface="BIZ UDPゴシック" panose="020B0400000000000000" pitchFamily="50" charset="-128"/>
                <a:ea typeface="BIZ UDPゴシック" panose="020B0400000000000000" pitchFamily="50" charset="-128"/>
              </a:rPr>
              <a:t>も着実に進捗。過去に被害が生じた高潮による浸水も防止。</a:t>
            </a:r>
          </a:p>
          <a:p>
            <a:pPr marL="285750" indent="-285750">
              <a:buFont typeface="Wingdings" panose="05000000000000000000" pitchFamily="2" charset="2"/>
              <a:buChar char="u"/>
            </a:pPr>
            <a:r>
              <a:rPr lang="ja-JP" altLang="en-US" sz="1400" b="1" dirty="0">
                <a:latin typeface="BIZ UDPゴシック" panose="020B0400000000000000" pitchFamily="50" charset="-128"/>
                <a:ea typeface="BIZ UDPゴシック" panose="020B0400000000000000" pitchFamily="50" charset="-128"/>
              </a:rPr>
              <a:t>スマートシティづくり</a:t>
            </a:r>
            <a:r>
              <a:rPr lang="ja-JP" altLang="en-US" sz="1400" dirty="0">
                <a:latin typeface="BIZ UDPゴシック" panose="020B0400000000000000" pitchFamily="50" charset="-128"/>
                <a:ea typeface="BIZ UDPゴシック" panose="020B0400000000000000" pitchFamily="50" charset="-128"/>
              </a:rPr>
              <a:t>にも着手。住民の</a:t>
            </a:r>
            <a:r>
              <a:rPr lang="en-US" altLang="ja-JP" sz="1400" dirty="0" err="1">
                <a:latin typeface="BIZ UDPゴシック" panose="020B0400000000000000" pitchFamily="50" charset="-128"/>
                <a:ea typeface="BIZ UDPゴシック" panose="020B0400000000000000" pitchFamily="50" charset="-128"/>
              </a:rPr>
              <a:t>QoL</a:t>
            </a:r>
            <a:r>
              <a:rPr lang="ja-JP" altLang="en-US" sz="1400" dirty="0">
                <a:latin typeface="BIZ UDPゴシック" panose="020B0400000000000000" pitchFamily="50" charset="-128"/>
                <a:ea typeface="BIZ UDPゴシック" panose="020B0400000000000000" pitchFamily="50" charset="-128"/>
              </a:rPr>
              <a:t>向上に加え、大阪・関西万博に向けたイノベーションを加速させていくため、戦略をバージョンアップ。</a:t>
            </a:r>
          </a:p>
        </p:txBody>
      </p:sp>
      <p:cxnSp>
        <p:nvCxnSpPr>
          <p:cNvPr id="22" name="直線コネクタ 21"/>
          <p:cNvCxnSpPr/>
          <p:nvPr/>
        </p:nvCxnSpPr>
        <p:spPr>
          <a:xfrm>
            <a:off x="216000" y="57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フローチャート: 組合せ 5">
            <a:extLst>
              <a:ext uri="{FF2B5EF4-FFF2-40B4-BE49-F238E27FC236}">
                <a16:creationId xmlns:a16="http://schemas.microsoft.com/office/drawing/2014/main" id="{BD12325C-8E72-7795-BF20-6A9DAC3C3D62}"/>
              </a:ext>
            </a:extLst>
          </p:cNvPr>
          <p:cNvSpPr/>
          <p:nvPr/>
        </p:nvSpPr>
        <p:spPr>
          <a:xfrm>
            <a:off x="3924000" y="4248000"/>
            <a:ext cx="1296000" cy="288000"/>
          </a:xfrm>
          <a:prstGeom prst="flowChartMerge">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8" name="テキスト ボックス 7"/>
          <p:cNvSpPr txBox="1"/>
          <p:nvPr/>
        </p:nvSpPr>
        <p:spPr>
          <a:xfrm>
            <a:off x="288000" y="180000"/>
            <a:ext cx="8676000" cy="432000"/>
          </a:xfrm>
          <a:prstGeom prst="rect">
            <a:avLst/>
          </a:prstGeom>
          <a:noFill/>
        </p:spPr>
        <p:txBody>
          <a:bodyPr wrap="none" lIns="36000" tIns="36000" rIns="36000" bIns="36000" rtlCol="0">
            <a:noAutofit/>
          </a:bodyPr>
          <a:lstStyle/>
          <a:p>
            <a:r>
              <a:rPr lang="en-US" altLang="ja-JP" sz="2000" b="1" dirty="0" smtClean="0">
                <a:latin typeface="BIZ UDPゴシック" panose="020B0400000000000000" pitchFamily="50" charset="-128"/>
                <a:ea typeface="BIZ UDPゴシック" panose="020B0400000000000000" pitchFamily="50" charset="-128"/>
              </a:rPr>
              <a:t>【WHAT</a:t>
            </a:r>
            <a:r>
              <a:rPr lang="ja-JP" altLang="en-US" sz="2000" b="1" dirty="0" smtClean="0">
                <a:latin typeface="BIZ UDPゴシック" panose="020B0400000000000000" pitchFamily="50" charset="-128"/>
                <a:ea typeface="BIZ UDPゴシック" panose="020B0400000000000000" pitchFamily="50" charset="-128"/>
              </a:rPr>
              <a:t>２</a:t>
            </a:r>
            <a:r>
              <a:rPr lang="en-US" altLang="ja-JP" sz="2000" b="1" dirty="0" smtClean="0">
                <a:latin typeface="BIZ UDPゴシック" panose="020B0400000000000000" pitchFamily="50" charset="-128"/>
                <a:ea typeface="BIZ UDPゴシック" panose="020B0400000000000000" pitchFamily="50" charset="-128"/>
              </a:rPr>
              <a:t>】</a:t>
            </a:r>
            <a:r>
              <a:rPr lang="ja-JP" altLang="en-US" sz="2000" b="1" dirty="0" smtClean="0">
                <a:latin typeface="BIZ UDPゴシック" panose="020B0400000000000000" pitchFamily="50" charset="-128"/>
                <a:ea typeface="BIZ UDPゴシック" panose="020B0400000000000000" pitchFamily="50" charset="-128"/>
              </a:rPr>
              <a:t>　インフラ戦略</a:t>
            </a:r>
            <a:endParaRPr lang="en-US" altLang="ja-JP" sz="2000" b="1" dirty="0">
              <a:latin typeface="BIZ UDPゴシック" panose="020B0400000000000000" pitchFamily="50" charset="-128"/>
              <a:ea typeface="BIZ UDPゴシック" panose="020B0400000000000000" pitchFamily="50" charset="-128"/>
            </a:endParaRPr>
          </a:p>
        </p:txBody>
      </p:sp>
      <p:sp>
        <p:nvSpPr>
          <p:cNvPr id="9"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52</a:t>
            </a:fld>
            <a:endParaRPr lang="ja-JP" altLang="en-US" dirty="0"/>
          </a:p>
        </p:txBody>
      </p:sp>
    </p:spTree>
    <p:extLst>
      <p:ext uri="{BB962C8B-B14F-4D97-AF65-F5344CB8AC3E}">
        <p14:creationId xmlns:p14="http://schemas.microsoft.com/office/powerpoint/2010/main" val="1096908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コネクタ 21"/>
          <p:cNvCxnSpPr/>
          <p:nvPr/>
        </p:nvCxnSpPr>
        <p:spPr>
          <a:xfrm>
            <a:off x="216000" y="57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360000" y="684000"/>
            <a:ext cx="8460000" cy="2664000"/>
          </a:xfrm>
          <a:prstGeom prst="rect">
            <a:avLst/>
          </a:prstGeom>
          <a:noFill/>
        </p:spPr>
        <p:txBody>
          <a:bodyPr wrap="square" lIns="36000" tIns="36000" rIns="36000" bIns="36000" rtlCol="0">
            <a:noAutofit/>
          </a:bodyPr>
          <a:lstStyle/>
          <a:p>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～２０１４年度</a:t>
            </a:r>
            <a:r>
              <a:rPr lang="en-US" altLang="ja-JP" sz="1400" dirty="0">
                <a:latin typeface="BIZ UDPゴシック" panose="020B0400000000000000" pitchFamily="50" charset="-128"/>
                <a:ea typeface="BIZ UDPゴシック" panose="020B0400000000000000" pitchFamily="50" charset="-128"/>
              </a:rPr>
              <a:t>】</a:t>
            </a:r>
          </a:p>
          <a:p>
            <a:pPr marL="171450" indent="-1714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大阪では、雇用問題や貧困、犯罪、学力低下など、各分野で問題が頻出。</a:t>
            </a:r>
          </a:p>
          <a:p>
            <a:pPr marL="171450" indent="-1714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これらが積み重なり悪循環、負の連鎖を生んでいる・・・“貧困の再生産”と“他地域との格差の拡大</a:t>
            </a:r>
            <a:r>
              <a:rPr lang="ja-JP" altLang="en-US" sz="1400" dirty="0" smtClean="0">
                <a:latin typeface="BIZ UDPゴシック" panose="020B0400000000000000" pitchFamily="50" charset="-128"/>
                <a:ea typeface="BIZ UDPゴシック" panose="020B0400000000000000" pitchFamily="50" charset="-128"/>
              </a:rPr>
              <a:t>”。</a:t>
            </a:r>
            <a:endParaRPr lang="ja-JP" altLang="en-US" sz="14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この解決は、個別施策での解決は不可能。社会政策のイノベーションを起こす必要がある。</a:t>
            </a:r>
          </a:p>
          <a:p>
            <a:pPr marL="171450" indent="-171450">
              <a:buFont typeface="Wingdings" panose="05000000000000000000" pitchFamily="2" charset="2"/>
              <a:buChar char="u"/>
            </a:pPr>
            <a:r>
              <a:rPr lang="ja-JP" altLang="en-US" sz="1400" dirty="0" smtClean="0">
                <a:latin typeface="BIZ UDPゴシック" panose="020B0400000000000000" pitchFamily="50" charset="-128"/>
                <a:ea typeface="BIZ UDPゴシック" panose="020B0400000000000000" pitchFamily="50" charset="-128"/>
              </a:rPr>
              <a:t>まず、</a:t>
            </a:r>
            <a:r>
              <a:rPr lang="ja-JP" altLang="en-US" sz="1400" dirty="0">
                <a:latin typeface="BIZ UDPゴシック" panose="020B0400000000000000" pitchFamily="50" charset="-128"/>
                <a:ea typeface="BIZ UDPゴシック" panose="020B0400000000000000" pitchFamily="50" charset="-128"/>
              </a:rPr>
              <a:t>「現役世代への投資」に沿った各施策・事業を展開し、中長期的な視点をもった分野横断的な努力でまちの構造の変革に挑戦。</a:t>
            </a:r>
          </a:p>
          <a:p>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～２０１８年度</a:t>
            </a:r>
            <a:r>
              <a:rPr lang="en-US" altLang="ja-JP" sz="1400" dirty="0">
                <a:latin typeface="BIZ UDPゴシック" panose="020B0400000000000000" pitchFamily="50" charset="-128"/>
                <a:ea typeface="BIZ UDPゴシック" panose="020B0400000000000000" pitchFamily="50" charset="-128"/>
              </a:rPr>
              <a:t>】</a:t>
            </a:r>
          </a:p>
          <a:p>
            <a:pPr marL="171450" indent="-1714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前回同様、大阪では全国の教育改革をリードする取組が推進され、①教育行政の抜本改革や、②学力向上に向けた多彩なメニュー、③私学無償化をはじめとする先駆的な取組、などを実施。</a:t>
            </a:r>
            <a:endParaRPr lang="en-US" altLang="ja-JP" sz="14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現役世代に対する重点投資についても厚みを増し、大阪市の</a:t>
            </a:r>
            <a:r>
              <a:rPr lang="en-US" altLang="ja-JP" sz="1400" dirty="0">
                <a:latin typeface="BIZ UDPゴシック" panose="020B0400000000000000" pitchFamily="50" charset="-128"/>
                <a:ea typeface="BIZ UDPゴシック" panose="020B0400000000000000" pitchFamily="50" charset="-128"/>
              </a:rPr>
              <a:t>2018</a:t>
            </a:r>
            <a:r>
              <a:rPr lang="ja-JP" altLang="en-US" sz="1400" dirty="0">
                <a:latin typeface="BIZ UDPゴシック" panose="020B0400000000000000" pitchFamily="50" charset="-128"/>
                <a:ea typeface="BIZ UDPゴシック" panose="020B0400000000000000" pitchFamily="50" charset="-128"/>
              </a:rPr>
              <a:t>年度予算は</a:t>
            </a:r>
            <a:r>
              <a:rPr lang="en-US" altLang="ja-JP" sz="1400" dirty="0">
                <a:latin typeface="BIZ UDPゴシック" panose="020B0400000000000000" pitchFamily="50" charset="-128"/>
                <a:ea typeface="BIZ UDPゴシック" panose="020B0400000000000000" pitchFamily="50" charset="-128"/>
              </a:rPr>
              <a:t>537</a:t>
            </a:r>
            <a:r>
              <a:rPr lang="ja-JP" altLang="en-US" sz="1400" dirty="0">
                <a:latin typeface="BIZ UDPゴシック" panose="020B0400000000000000" pitchFamily="50" charset="-128"/>
                <a:ea typeface="BIZ UDPゴシック" panose="020B0400000000000000" pitchFamily="50" charset="-128"/>
              </a:rPr>
              <a:t>億円に達する。</a:t>
            </a:r>
            <a:endParaRPr lang="en-US" altLang="ja-JP" sz="14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女性の活躍促進や、子どもの貧困対策についても正面から取組、「大阪問題」の解決に積極</a:t>
            </a:r>
            <a:r>
              <a:rPr lang="ja-JP" altLang="en-US" sz="1400" dirty="0" smtClean="0">
                <a:latin typeface="BIZ UDPゴシック" panose="020B0400000000000000" pitchFamily="50" charset="-128"/>
                <a:ea typeface="BIZ UDPゴシック" panose="020B0400000000000000" pitchFamily="50" charset="-128"/>
              </a:rPr>
              <a:t>取組。</a:t>
            </a:r>
            <a:endParaRPr lang="ja-JP" altLang="en-US" sz="14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360000" y="5040000"/>
            <a:ext cx="8460000" cy="1440000"/>
          </a:xfrm>
          <a:prstGeom prst="rect">
            <a:avLst/>
          </a:prstGeom>
          <a:solidFill>
            <a:schemeClr val="accent1">
              <a:lumMod val="20000"/>
              <a:lumOff val="80000"/>
            </a:schemeClr>
          </a:solidFill>
          <a:ln>
            <a:solidFill>
              <a:schemeClr val="tx1">
                <a:lumMod val="50000"/>
                <a:lumOff val="50000"/>
              </a:schemeClr>
            </a:solidFill>
          </a:ln>
        </p:spPr>
        <p:txBody>
          <a:bodyPr wrap="square" lIns="36000" tIns="72000" rIns="36000" bIns="36000" rtlCol="0">
            <a:no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～２０２２年度</a:t>
            </a:r>
            <a:r>
              <a:rPr lang="en-US" altLang="ja-JP" sz="14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市立小中学校の</a:t>
            </a:r>
            <a:r>
              <a:rPr lang="ja-JP" altLang="en-US" sz="1400" b="1" dirty="0">
                <a:latin typeface="BIZ UDPゴシック" panose="020B0400000000000000" pitchFamily="50" charset="-128"/>
                <a:ea typeface="BIZ UDPゴシック" panose="020B0400000000000000" pitchFamily="50" charset="-128"/>
              </a:rPr>
              <a:t>給食無償化</a:t>
            </a:r>
            <a:r>
              <a:rPr lang="ja-JP" altLang="en-US" sz="1400" dirty="0">
                <a:latin typeface="BIZ UDPゴシック" panose="020B0400000000000000" pitchFamily="50" charset="-128"/>
                <a:ea typeface="BIZ UDPゴシック" panose="020B0400000000000000" pitchFamily="50" charset="-128"/>
              </a:rPr>
              <a:t>、私立高校の</a:t>
            </a:r>
            <a:r>
              <a:rPr lang="ja-JP" altLang="en-US" sz="1400" b="1" dirty="0">
                <a:latin typeface="BIZ UDPゴシック" panose="020B0400000000000000" pitchFamily="50" charset="-128"/>
                <a:ea typeface="BIZ UDPゴシック" panose="020B0400000000000000" pitchFamily="50" charset="-128"/>
              </a:rPr>
              <a:t>授業料無償化の対象拡大</a:t>
            </a:r>
            <a:r>
              <a:rPr lang="ja-JP" altLang="en-US" sz="1400"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教育</a:t>
            </a:r>
            <a:r>
              <a:rPr lang="en-US" altLang="ja-JP" sz="1400" b="1" dirty="0">
                <a:latin typeface="BIZ UDPゴシック" panose="020B0400000000000000" pitchFamily="50" charset="-128"/>
                <a:ea typeface="BIZ UDPゴシック" panose="020B0400000000000000" pitchFamily="50" charset="-128"/>
              </a:rPr>
              <a:t>ICT</a:t>
            </a:r>
            <a:r>
              <a:rPr lang="ja-JP" altLang="en-US" sz="1400" dirty="0">
                <a:latin typeface="BIZ UDPゴシック" panose="020B0400000000000000" pitchFamily="50" charset="-128"/>
                <a:ea typeface="BIZ UDPゴシック" panose="020B0400000000000000" pitchFamily="50" charset="-128"/>
              </a:rPr>
              <a:t>の推進、</a:t>
            </a:r>
            <a:r>
              <a:rPr lang="ja-JP" altLang="en-US" sz="1400" b="1" dirty="0">
                <a:latin typeface="BIZ UDPゴシック" panose="020B0400000000000000" pitchFamily="50" charset="-128"/>
                <a:ea typeface="BIZ UDPゴシック" panose="020B0400000000000000" pitchFamily="50" charset="-128"/>
              </a:rPr>
              <a:t>医療的ケア児通学支援</a:t>
            </a:r>
            <a:r>
              <a:rPr lang="ja-JP" altLang="en-US" sz="1400" dirty="0">
                <a:latin typeface="BIZ UDPゴシック" panose="020B0400000000000000" pitchFamily="50" charset="-128"/>
                <a:ea typeface="BIZ UDPゴシック" panose="020B0400000000000000" pitchFamily="50" charset="-128"/>
              </a:rPr>
              <a:t>など、</a:t>
            </a:r>
            <a:r>
              <a:rPr lang="ja-JP" altLang="en-US" sz="1400" b="1" dirty="0">
                <a:latin typeface="BIZ UDPゴシック" panose="020B0400000000000000" pitchFamily="50" charset="-128"/>
                <a:ea typeface="BIZ UDPゴシック" panose="020B0400000000000000" pitchFamily="50" charset="-128"/>
              </a:rPr>
              <a:t>教育・学習環境</a:t>
            </a:r>
            <a:r>
              <a:rPr lang="ja-JP" altLang="en-US" sz="1400" dirty="0">
                <a:latin typeface="BIZ UDPゴシック" panose="020B0400000000000000" pitchFamily="50" charset="-128"/>
                <a:ea typeface="BIZ UDPゴシック" panose="020B0400000000000000" pitchFamily="50" charset="-128"/>
              </a:rPr>
              <a:t>がさらに充実。</a:t>
            </a:r>
          </a:p>
          <a:p>
            <a:pPr marL="285750" indent="-285750">
              <a:buFont typeface="Wingdings" panose="05000000000000000000" pitchFamily="2" charset="2"/>
              <a:buChar char="u"/>
            </a:pPr>
            <a:r>
              <a:rPr lang="ja-JP" altLang="en-US" sz="1400" b="1" dirty="0">
                <a:latin typeface="BIZ UDPゴシック" panose="020B0400000000000000" pitchFamily="50" charset="-128"/>
                <a:ea typeface="BIZ UDPゴシック" panose="020B0400000000000000" pitchFamily="50" charset="-128"/>
              </a:rPr>
              <a:t>待機児童</a:t>
            </a:r>
            <a:r>
              <a:rPr lang="ja-JP" altLang="en-US" sz="1400" dirty="0">
                <a:latin typeface="BIZ UDPゴシック" panose="020B0400000000000000" pitchFamily="50" charset="-128"/>
                <a:ea typeface="BIZ UDPゴシック" panose="020B0400000000000000" pitchFamily="50" charset="-128"/>
              </a:rPr>
              <a:t>はほぼゼロに。</a:t>
            </a:r>
            <a:r>
              <a:rPr lang="ja-JP" altLang="en-US" sz="1400" b="1" dirty="0">
                <a:latin typeface="BIZ UDPゴシック" panose="020B0400000000000000" pitchFamily="50" charset="-128"/>
                <a:ea typeface="BIZ UDPゴシック" panose="020B0400000000000000" pitchFamily="50" charset="-128"/>
              </a:rPr>
              <a:t>ヤングケアラー支援</a:t>
            </a:r>
            <a:r>
              <a:rPr lang="ja-JP" altLang="en-US" sz="1400" dirty="0">
                <a:latin typeface="BIZ UDPゴシック" panose="020B0400000000000000" pitchFamily="50" charset="-128"/>
                <a:ea typeface="BIZ UDPゴシック" panose="020B0400000000000000" pitchFamily="50" charset="-128"/>
              </a:rPr>
              <a:t>など、子どもへの支援もさらに充実。</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このように現役世代に対する重点投資はさらに厚みを増し、</a:t>
            </a:r>
            <a:r>
              <a:rPr lang="ja-JP" altLang="en-US" sz="1400" b="1" dirty="0">
                <a:latin typeface="BIZ UDPゴシック" panose="020B0400000000000000" pitchFamily="50" charset="-128"/>
                <a:ea typeface="BIZ UDPゴシック" panose="020B0400000000000000" pitchFamily="50" charset="-128"/>
              </a:rPr>
              <a:t>大阪市の</a:t>
            </a:r>
            <a:r>
              <a:rPr lang="en-US" altLang="ja-JP" sz="1400" b="1" dirty="0">
                <a:latin typeface="BIZ UDPゴシック" panose="020B0400000000000000" pitchFamily="50" charset="-128"/>
                <a:ea typeface="BIZ UDPゴシック" panose="020B0400000000000000" pitchFamily="50" charset="-128"/>
              </a:rPr>
              <a:t>20</a:t>
            </a:r>
            <a:r>
              <a:rPr lang="ja-JP" altLang="en-US" sz="1400" b="1" dirty="0">
                <a:latin typeface="BIZ UDPゴシック" panose="020B0400000000000000" pitchFamily="50" charset="-128"/>
                <a:ea typeface="BIZ UDPゴシック" panose="020B0400000000000000" pitchFamily="50" charset="-128"/>
              </a:rPr>
              <a:t>２２年度予算は</a:t>
            </a:r>
            <a:r>
              <a:rPr lang="ja-JP" altLang="en-US" sz="1400" b="1" dirty="0" smtClean="0">
                <a:latin typeface="BIZ UDPゴシック" panose="020B0400000000000000" pitchFamily="50" charset="-128"/>
                <a:ea typeface="BIZ UDPゴシック" panose="020B0400000000000000" pitchFamily="50" charset="-128"/>
              </a:rPr>
              <a:t>６３０億円</a:t>
            </a:r>
            <a:r>
              <a:rPr lang="ja-JP" altLang="en-US" sz="1400" dirty="0" smtClean="0">
                <a:latin typeface="BIZ UDPゴシック" panose="020B0400000000000000" pitchFamily="50" charset="-128"/>
                <a:ea typeface="BIZ UDPゴシック" panose="020B0400000000000000" pitchFamily="50" charset="-128"/>
              </a:rPr>
              <a:t>。</a:t>
            </a:r>
            <a:endParaRPr lang="ja-JP" altLang="en-US"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引き続き、</a:t>
            </a:r>
            <a:r>
              <a:rPr lang="ja-JP" altLang="en-US" sz="1400" b="1" dirty="0">
                <a:latin typeface="BIZ UDPゴシック" panose="020B0400000000000000" pitchFamily="50" charset="-128"/>
                <a:ea typeface="BIZ UDPゴシック" panose="020B0400000000000000" pitchFamily="50" charset="-128"/>
              </a:rPr>
              <a:t>女性の活躍促進</a:t>
            </a:r>
            <a:r>
              <a:rPr lang="ja-JP" altLang="en-US" sz="1400" dirty="0">
                <a:latin typeface="BIZ UDPゴシック" panose="020B0400000000000000" pitchFamily="50" charset="-128"/>
                <a:ea typeface="BIZ UDPゴシック" panose="020B0400000000000000" pitchFamily="50" charset="-128"/>
              </a:rPr>
              <a:t>に取り組むとともに、</a:t>
            </a:r>
            <a:r>
              <a:rPr lang="ja-JP" altLang="en-US" sz="1400" b="1" dirty="0">
                <a:latin typeface="BIZ UDPゴシック" panose="020B0400000000000000" pitchFamily="50" charset="-128"/>
                <a:ea typeface="BIZ UDPゴシック" panose="020B0400000000000000" pitchFamily="50" charset="-128"/>
              </a:rPr>
              <a:t>外国人材の受入に重要な多文化共生社会づくり</a:t>
            </a:r>
            <a:r>
              <a:rPr lang="ja-JP" altLang="en-US" sz="1400" dirty="0">
                <a:latin typeface="BIZ UDPゴシック" panose="020B0400000000000000" pitchFamily="50" charset="-128"/>
                <a:ea typeface="BIZ UDPゴシック" panose="020B0400000000000000" pitchFamily="50" charset="-128"/>
              </a:rPr>
              <a:t>も推進。</a:t>
            </a:r>
          </a:p>
        </p:txBody>
      </p:sp>
      <p:sp>
        <p:nvSpPr>
          <p:cNvPr id="9" name="フローチャート: 組合せ 8">
            <a:extLst>
              <a:ext uri="{FF2B5EF4-FFF2-40B4-BE49-F238E27FC236}">
                <a16:creationId xmlns:a16="http://schemas.microsoft.com/office/drawing/2014/main" id="{3D8455E9-8060-02B8-19F3-9F29BD2796AB}"/>
              </a:ext>
            </a:extLst>
          </p:cNvPr>
          <p:cNvSpPr/>
          <p:nvPr/>
        </p:nvSpPr>
        <p:spPr>
          <a:xfrm>
            <a:off x="3924000" y="4644000"/>
            <a:ext cx="1296000" cy="288000"/>
          </a:xfrm>
          <a:prstGeom prst="flowChartMerge">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8" name="テキスト ボックス 7"/>
          <p:cNvSpPr txBox="1"/>
          <p:nvPr/>
        </p:nvSpPr>
        <p:spPr>
          <a:xfrm>
            <a:off x="288000" y="180000"/>
            <a:ext cx="8676000" cy="432000"/>
          </a:xfrm>
          <a:prstGeom prst="rect">
            <a:avLst/>
          </a:prstGeom>
          <a:noFill/>
        </p:spPr>
        <p:txBody>
          <a:bodyPr wrap="none" lIns="36000" tIns="36000" rIns="36000" bIns="36000" rtlCol="0">
            <a:noAutofit/>
          </a:bodyPr>
          <a:lstStyle/>
          <a:p>
            <a:r>
              <a:rPr lang="en-US" altLang="ja-JP" sz="2000" b="1" dirty="0" smtClean="0">
                <a:latin typeface="BIZ UDPゴシック" panose="020B0400000000000000" pitchFamily="50" charset="-128"/>
                <a:ea typeface="BIZ UDPゴシック" panose="020B0400000000000000" pitchFamily="50" charset="-128"/>
              </a:rPr>
              <a:t>【WHAT</a:t>
            </a:r>
            <a:r>
              <a:rPr lang="ja-JP" altLang="en-US" sz="2000" b="1" dirty="0">
                <a:latin typeface="BIZ UDPゴシック" panose="020B0400000000000000" pitchFamily="50" charset="-128"/>
                <a:ea typeface="BIZ UDPゴシック" panose="020B0400000000000000" pitchFamily="50" charset="-128"/>
              </a:rPr>
              <a:t>３</a:t>
            </a:r>
            <a:r>
              <a:rPr lang="en-US" altLang="ja-JP" sz="2000" b="1" dirty="0" smtClean="0">
                <a:latin typeface="BIZ UDPゴシック" panose="020B0400000000000000" pitchFamily="50" charset="-128"/>
                <a:ea typeface="BIZ UDPゴシック" panose="020B0400000000000000" pitchFamily="50" charset="-128"/>
              </a:rPr>
              <a:t>】</a:t>
            </a:r>
            <a:r>
              <a:rPr lang="ja-JP" altLang="en-US" sz="2000" b="1" dirty="0" smtClean="0">
                <a:latin typeface="BIZ UDPゴシック" panose="020B0400000000000000" pitchFamily="50" charset="-128"/>
                <a:ea typeface="BIZ UDPゴシック" panose="020B0400000000000000" pitchFamily="50" charset="-128"/>
              </a:rPr>
              <a:t>　社会政策のイノベーション</a:t>
            </a:r>
            <a:endParaRPr lang="en-US" altLang="ja-JP" sz="2000" b="1" dirty="0">
              <a:latin typeface="BIZ UDPゴシック" panose="020B0400000000000000" pitchFamily="50" charset="-128"/>
              <a:ea typeface="BIZ UDPゴシック" panose="020B0400000000000000" pitchFamily="50" charset="-128"/>
            </a:endParaRPr>
          </a:p>
        </p:txBody>
      </p:sp>
      <p:sp>
        <p:nvSpPr>
          <p:cNvPr id="10"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53</a:t>
            </a:fld>
            <a:endParaRPr lang="ja-JP" altLang="en-US" dirty="0"/>
          </a:p>
        </p:txBody>
      </p:sp>
    </p:spTree>
    <p:extLst>
      <p:ext uri="{BB962C8B-B14F-4D97-AF65-F5344CB8AC3E}">
        <p14:creationId xmlns:p14="http://schemas.microsoft.com/office/powerpoint/2010/main" val="3067074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08C837D-2F66-3A44-E143-28FAB790F9CD}"/>
              </a:ext>
            </a:extLst>
          </p:cNvPr>
          <p:cNvSpPr txBox="1"/>
          <p:nvPr/>
        </p:nvSpPr>
        <p:spPr>
          <a:xfrm>
            <a:off x="360000" y="684000"/>
            <a:ext cx="8460000" cy="3240000"/>
          </a:xfrm>
          <a:prstGeom prst="rect">
            <a:avLst/>
          </a:prstGeom>
          <a:noFill/>
        </p:spPr>
        <p:txBody>
          <a:bodyPr wrap="square" lIns="36000" tIns="36000" rIns="36000" bIns="36000" rtlCol="0">
            <a:noAutofit/>
          </a:bodyPr>
          <a:lstStyle/>
          <a:p>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～２０１４年度</a:t>
            </a:r>
            <a:r>
              <a:rPr lang="en-US" altLang="ja-JP" sz="14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府市ともに首長指示のもと、事務事業と組織体制の抜本的見直しを実施。</a:t>
            </a:r>
            <a:br>
              <a:rPr lang="ja-JP" altLang="en-US" sz="1400" dirty="0">
                <a:latin typeface="BIZ UDPゴシック" panose="020B0400000000000000" pitchFamily="50" charset="-128"/>
                <a:ea typeface="BIZ UDPゴシック" panose="020B0400000000000000" pitchFamily="50" charset="-128"/>
              </a:rPr>
            </a:br>
            <a:r>
              <a:rPr lang="ja-JP" altLang="en-US" sz="1400" dirty="0">
                <a:latin typeface="BIZ UDPゴシック" panose="020B0400000000000000" pitchFamily="50" charset="-128"/>
                <a:ea typeface="BIZ UDPゴシック" panose="020B0400000000000000" pitchFamily="50" charset="-128"/>
              </a:rPr>
              <a:t>－例えば、業界団体等への運営補助を事業補助に転換したり、国直轄事業負担金の見直しを国に</a:t>
            </a:r>
            <a:r>
              <a:rPr lang="ja-JP" altLang="en-US" sz="1400" dirty="0" smtClean="0">
                <a:latin typeface="BIZ UDPゴシック" panose="020B0400000000000000" pitchFamily="50" charset="-128"/>
                <a:ea typeface="BIZ UDPゴシック" panose="020B0400000000000000" pitchFamily="50" charset="-128"/>
              </a:rPr>
              <a:t>迫った。</a:t>
            </a:r>
            <a:r>
              <a:rPr lang="ja-JP" altLang="en-US" sz="1400" dirty="0">
                <a:latin typeface="BIZ UDPゴシック" panose="020B0400000000000000" pitchFamily="50" charset="-128"/>
                <a:ea typeface="BIZ UDPゴシック" panose="020B0400000000000000" pitchFamily="50" charset="-128"/>
              </a:rPr>
              <a:t/>
            </a:r>
            <a:br>
              <a:rPr lang="ja-JP" altLang="en-US" sz="1400" dirty="0">
                <a:latin typeface="BIZ UDPゴシック" panose="020B0400000000000000" pitchFamily="50" charset="-128"/>
                <a:ea typeface="BIZ UDPゴシック" panose="020B0400000000000000" pitchFamily="50" charset="-128"/>
              </a:rPr>
            </a:br>
            <a:r>
              <a:rPr lang="ja-JP" altLang="en-US" sz="1400" dirty="0">
                <a:latin typeface="BIZ UDPゴシック" panose="020B0400000000000000" pitchFamily="50" charset="-128"/>
                <a:ea typeface="BIZ UDPゴシック" panose="020B0400000000000000" pitchFamily="50" charset="-128"/>
              </a:rPr>
              <a:t>－また執行中心から問題解決型の組織への転換を迫って</a:t>
            </a:r>
            <a:r>
              <a:rPr lang="ja-JP" altLang="en-US" sz="1400" dirty="0" smtClean="0">
                <a:latin typeface="BIZ UDPゴシック" panose="020B0400000000000000" pitchFamily="50" charset="-128"/>
                <a:ea typeface="BIZ UDPゴシック" panose="020B0400000000000000" pitchFamily="50" charset="-128"/>
              </a:rPr>
              <a:t>きた。</a:t>
            </a:r>
            <a:endParaRPr lang="ja-JP" altLang="en-US"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財政においても財務マネジメントを導入：短期債・長期債の導入や</a:t>
            </a:r>
            <a:r>
              <a:rPr lang="ja-JP" altLang="en-US" sz="1400" dirty="0" smtClean="0">
                <a:latin typeface="BIZ UDPゴシック" panose="020B0400000000000000" pitchFamily="50" charset="-128"/>
                <a:ea typeface="BIZ UDPゴシック" panose="020B0400000000000000" pitchFamily="50" charset="-128"/>
              </a:rPr>
              <a:t>未利用資産</a:t>
            </a:r>
            <a:r>
              <a:rPr lang="ja-JP" altLang="en-US" sz="1400" dirty="0">
                <a:latin typeface="BIZ UDPゴシック" panose="020B0400000000000000" pitchFamily="50" charset="-128"/>
                <a:ea typeface="BIZ UDPゴシック" panose="020B0400000000000000" pitchFamily="50" charset="-128"/>
              </a:rPr>
              <a:t>の</a:t>
            </a:r>
            <a:r>
              <a:rPr lang="ja-JP" altLang="en-US" sz="1400" dirty="0" smtClean="0">
                <a:latin typeface="BIZ UDPゴシック" panose="020B0400000000000000" pitchFamily="50" charset="-128"/>
                <a:ea typeface="BIZ UDPゴシック" panose="020B0400000000000000" pitchFamily="50" charset="-128"/>
              </a:rPr>
              <a:t>活用など</a:t>
            </a:r>
            <a:r>
              <a:rPr lang="ja-JP" altLang="en-US" sz="1400" dirty="0">
                <a:latin typeface="BIZ UDPゴシック" panose="020B0400000000000000" pitchFamily="50" charset="-128"/>
                <a:ea typeface="BIZ UDPゴシック" panose="020B0400000000000000" pitchFamily="50" charset="-128"/>
              </a:rPr>
              <a:t>、民間の財務マネジメント</a:t>
            </a:r>
            <a:r>
              <a:rPr lang="ja-JP" altLang="en-US" sz="1400" dirty="0" smtClean="0">
                <a:latin typeface="BIZ UDPゴシック" panose="020B0400000000000000" pitchFamily="50" charset="-128"/>
                <a:ea typeface="BIZ UDPゴシック" panose="020B0400000000000000" pitchFamily="50" charset="-128"/>
              </a:rPr>
              <a:t>の手法を活用。</a:t>
            </a:r>
            <a:endParaRPr lang="ja-JP" altLang="en-US"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経営規律を回復するために、「収入の範囲内で予算を組む」原則を徹底。</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情報公開のランキングは急上昇。全国では突出。人事面では評価制度、給与、昇給の見直しを実施。</a:t>
            </a:r>
          </a:p>
          <a:p>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～２０１８年度</a:t>
            </a:r>
            <a:r>
              <a:rPr lang="en-US" altLang="ja-JP" sz="14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積極的な行財政改革により、府市ともに財政状況が好転。特に大阪府では、財源不足を補うために借り入れていた減債基金の復元に目途が立ち、持続可能な将来投資への財政基盤が強化。</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前回からの行政改革に加え、新たに①働き方改革ではモバイルワークの推進や在宅勤務の試行実施、②ＩＣＴ推進ではビッグデータの活用やデジタルファーストを推進。</a:t>
            </a:r>
          </a:p>
        </p:txBody>
      </p:sp>
      <p:cxnSp>
        <p:nvCxnSpPr>
          <p:cNvPr id="22" name="直線コネクタ 21"/>
          <p:cNvCxnSpPr/>
          <p:nvPr/>
        </p:nvCxnSpPr>
        <p:spPr>
          <a:xfrm>
            <a:off x="216000" y="57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97FDE2B0-3048-4F30-861E-F32A1DE94AE9}"/>
              </a:ext>
            </a:extLst>
          </p:cNvPr>
          <p:cNvSpPr/>
          <p:nvPr/>
        </p:nvSpPr>
        <p:spPr>
          <a:xfrm>
            <a:off x="360000" y="5040000"/>
            <a:ext cx="8460000" cy="1440000"/>
          </a:xfrm>
          <a:prstGeom prst="rect">
            <a:avLst/>
          </a:prstGeom>
          <a:solidFill>
            <a:schemeClr val="accent1">
              <a:lumMod val="20000"/>
              <a:lumOff val="80000"/>
            </a:schemeClr>
          </a:solidFill>
          <a:ln>
            <a:solidFill>
              <a:schemeClr val="tx1">
                <a:lumMod val="50000"/>
                <a:lumOff val="50000"/>
              </a:schemeClr>
            </a:solidFill>
          </a:ln>
        </p:spPr>
        <p:txBody>
          <a:bodyPr wrap="square" lIns="36000" tIns="72000" rIns="36000" bIns="36000">
            <a:no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～２０２２年度</a:t>
            </a:r>
            <a:r>
              <a:rPr lang="en-US" altLang="ja-JP" sz="14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u"/>
            </a:pPr>
            <a:r>
              <a:rPr lang="ja-JP" altLang="en-US" sz="1400" b="1" dirty="0">
                <a:latin typeface="BIZ UDPゴシック" panose="020B0400000000000000" pitchFamily="50" charset="-128"/>
                <a:ea typeface="BIZ UDPゴシック" panose="020B0400000000000000" pitchFamily="50" charset="-128"/>
              </a:rPr>
              <a:t>積極的な行財政改革が奏功</a:t>
            </a:r>
            <a:r>
              <a:rPr lang="ja-JP" altLang="en-US" sz="1400" dirty="0">
                <a:latin typeface="BIZ UDPゴシック" panose="020B0400000000000000" pitchFamily="50" charset="-128"/>
                <a:ea typeface="BIZ UDPゴシック" panose="020B0400000000000000" pitchFamily="50" charset="-128"/>
              </a:rPr>
              <a:t>し、大阪府では、財源不足を補うために借り入れていた</a:t>
            </a:r>
            <a:r>
              <a:rPr lang="ja-JP" altLang="en-US" sz="1400" b="1" dirty="0">
                <a:latin typeface="BIZ UDPゴシック" panose="020B0400000000000000" pitchFamily="50" charset="-128"/>
                <a:ea typeface="BIZ UDPゴシック" panose="020B0400000000000000" pitchFamily="50" charset="-128"/>
              </a:rPr>
              <a:t>減債基金が復元</a:t>
            </a:r>
            <a:r>
              <a:rPr lang="ja-JP" altLang="en-US" sz="1400" dirty="0">
                <a:latin typeface="BIZ UDPゴシック" panose="020B0400000000000000" pitchFamily="50" charset="-128"/>
                <a:ea typeface="BIZ UDPゴシック" panose="020B0400000000000000" pitchFamily="50" charset="-128"/>
              </a:rPr>
              <a:t>。大阪市では、阿倍野再開発事業やオーク２００の</a:t>
            </a:r>
            <a:r>
              <a:rPr lang="ja-JP" altLang="en-US" sz="1400" b="1" dirty="0">
                <a:latin typeface="BIZ UDPゴシック" panose="020B0400000000000000" pitchFamily="50" charset="-128"/>
                <a:ea typeface="BIZ UDPゴシック" panose="020B0400000000000000" pitchFamily="50" charset="-128"/>
              </a:rPr>
              <a:t>財務リスク処理も完了見込み</a:t>
            </a:r>
            <a:r>
              <a:rPr lang="ja-JP" altLang="en-US" sz="14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u"/>
            </a:pPr>
            <a:r>
              <a:rPr lang="ja-JP" altLang="en-US" sz="1400" dirty="0" smtClean="0">
                <a:latin typeface="BIZ UDPゴシック" panose="020B0400000000000000" pitchFamily="50" charset="-128"/>
                <a:ea typeface="BIZ UDPゴシック" panose="020B0400000000000000" pitchFamily="50" charset="-128"/>
              </a:rPr>
              <a:t>人口あたり</a:t>
            </a:r>
            <a:r>
              <a:rPr lang="ja-JP" altLang="en-US" sz="1400" dirty="0">
                <a:latin typeface="BIZ UDPゴシック" panose="020B0400000000000000" pitchFamily="50" charset="-128"/>
                <a:ea typeface="BIZ UDPゴシック" panose="020B0400000000000000" pitchFamily="50" charset="-128"/>
              </a:rPr>
              <a:t>職員数が突出していた大阪市では、</a:t>
            </a:r>
            <a:r>
              <a:rPr lang="ja-JP" altLang="en-US" sz="1400" b="1" dirty="0">
                <a:latin typeface="BIZ UDPゴシック" panose="020B0400000000000000" pitchFamily="50" charset="-128"/>
                <a:ea typeface="BIZ UDPゴシック" panose="020B0400000000000000" pitchFamily="50" charset="-128"/>
              </a:rPr>
              <a:t>大幅な職員数削減</a:t>
            </a:r>
            <a:r>
              <a:rPr lang="ja-JP" altLang="en-US" sz="1400" dirty="0">
                <a:latin typeface="BIZ UDPゴシック" panose="020B0400000000000000" pitchFamily="50" charset="-128"/>
                <a:ea typeface="BIZ UDPゴシック" panose="020B0400000000000000" pitchFamily="50" charset="-128"/>
              </a:rPr>
              <a:t>が実現。</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府市ともに、</a:t>
            </a:r>
            <a:r>
              <a:rPr lang="ja-JP" altLang="en-US" sz="1400" b="1" dirty="0">
                <a:latin typeface="BIZ UDPゴシック" panose="020B0400000000000000" pitchFamily="50" charset="-128"/>
                <a:ea typeface="BIZ UDPゴシック" panose="020B0400000000000000" pitchFamily="50" charset="-128"/>
              </a:rPr>
              <a:t>職員の働き方改革や育成、キャリアデザイン支援</a:t>
            </a:r>
            <a:r>
              <a:rPr lang="ja-JP" altLang="en-US" sz="1400" dirty="0">
                <a:latin typeface="BIZ UDPゴシック" panose="020B0400000000000000" pitchFamily="50" charset="-128"/>
                <a:ea typeface="BIZ UDPゴシック" panose="020B0400000000000000" pitchFamily="50" charset="-128"/>
              </a:rPr>
              <a:t>を積極展開。</a:t>
            </a:r>
            <a:r>
              <a:rPr lang="ja-JP" altLang="en-US" sz="1400" b="1" dirty="0">
                <a:latin typeface="BIZ UDPゴシック" panose="020B0400000000000000" pitchFamily="50" charset="-128"/>
                <a:ea typeface="BIZ UDPゴシック" panose="020B0400000000000000" pitchFamily="50" charset="-128"/>
              </a:rPr>
              <a:t>女性管理職の登用率</a:t>
            </a:r>
            <a:r>
              <a:rPr lang="ja-JP" altLang="en-US" sz="1400" dirty="0">
                <a:latin typeface="BIZ UDPゴシック" panose="020B0400000000000000" pitchFamily="50" charset="-128"/>
                <a:ea typeface="BIZ UDPゴシック" panose="020B0400000000000000" pitchFamily="50" charset="-128"/>
              </a:rPr>
              <a:t>は堅調に推移。</a:t>
            </a:r>
          </a:p>
        </p:txBody>
      </p:sp>
      <p:sp>
        <p:nvSpPr>
          <p:cNvPr id="6" name="フローチャート: 組合せ 5">
            <a:extLst>
              <a:ext uri="{FF2B5EF4-FFF2-40B4-BE49-F238E27FC236}">
                <a16:creationId xmlns:a16="http://schemas.microsoft.com/office/drawing/2014/main" id="{BD12325C-8E72-7795-BF20-6A9DAC3C3D62}"/>
              </a:ext>
            </a:extLst>
          </p:cNvPr>
          <p:cNvSpPr/>
          <p:nvPr/>
        </p:nvSpPr>
        <p:spPr>
          <a:xfrm>
            <a:off x="3924000" y="4644000"/>
            <a:ext cx="1296000" cy="288000"/>
          </a:xfrm>
          <a:prstGeom prst="flowChartMerge">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8" name="テキスト ボックス 7"/>
          <p:cNvSpPr txBox="1"/>
          <p:nvPr/>
        </p:nvSpPr>
        <p:spPr>
          <a:xfrm>
            <a:off x="288000" y="180000"/>
            <a:ext cx="8676000" cy="432000"/>
          </a:xfrm>
          <a:prstGeom prst="rect">
            <a:avLst/>
          </a:prstGeom>
          <a:noFill/>
        </p:spPr>
        <p:txBody>
          <a:bodyPr wrap="none" lIns="36000" tIns="36000" rIns="36000" bIns="36000" rtlCol="0">
            <a:noAutofit/>
          </a:bodyPr>
          <a:lstStyle/>
          <a:p>
            <a:r>
              <a:rPr lang="en-US" altLang="ja-JP" sz="2000" b="1" dirty="0" smtClean="0">
                <a:latin typeface="BIZ UDPゴシック" panose="020B0400000000000000" pitchFamily="50" charset="-128"/>
                <a:ea typeface="BIZ UDPゴシック" panose="020B0400000000000000" pitchFamily="50" charset="-128"/>
              </a:rPr>
              <a:t>【WHAT</a:t>
            </a:r>
            <a:r>
              <a:rPr lang="ja-JP" altLang="en-US" sz="2000" b="1" dirty="0" smtClean="0">
                <a:latin typeface="BIZ UDPゴシック" panose="020B0400000000000000" pitchFamily="50" charset="-128"/>
                <a:ea typeface="BIZ UDPゴシック" panose="020B0400000000000000" pitchFamily="50" charset="-128"/>
              </a:rPr>
              <a:t>４</a:t>
            </a:r>
            <a:r>
              <a:rPr lang="en-US" altLang="ja-JP" sz="2000" b="1" dirty="0" smtClean="0">
                <a:latin typeface="BIZ UDPゴシック" panose="020B0400000000000000" pitchFamily="50" charset="-128"/>
                <a:ea typeface="BIZ UDPゴシック" panose="020B0400000000000000" pitchFamily="50" charset="-128"/>
              </a:rPr>
              <a:t>】</a:t>
            </a:r>
            <a:r>
              <a:rPr lang="ja-JP" altLang="en-US" sz="2000" b="1" dirty="0" smtClean="0">
                <a:latin typeface="BIZ UDPゴシック" panose="020B0400000000000000" pitchFamily="50" charset="-128"/>
                <a:ea typeface="BIZ UDPゴシック" panose="020B0400000000000000" pitchFamily="50" charset="-128"/>
              </a:rPr>
              <a:t>　いわゆる行政改革</a:t>
            </a:r>
            <a:endParaRPr lang="en-US" altLang="ja-JP" sz="2000" b="1" dirty="0">
              <a:latin typeface="BIZ UDPゴシック" panose="020B0400000000000000" pitchFamily="50" charset="-128"/>
              <a:ea typeface="BIZ UDPゴシック" panose="020B0400000000000000" pitchFamily="50" charset="-128"/>
            </a:endParaRPr>
          </a:p>
        </p:txBody>
      </p:sp>
      <p:sp>
        <p:nvSpPr>
          <p:cNvPr id="9"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54</a:t>
            </a:fld>
            <a:endParaRPr lang="ja-JP" altLang="en-US" dirty="0"/>
          </a:p>
        </p:txBody>
      </p:sp>
    </p:spTree>
    <p:extLst>
      <p:ext uri="{BB962C8B-B14F-4D97-AF65-F5344CB8AC3E}">
        <p14:creationId xmlns:p14="http://schemas.microsoft.com/office/powerpoint/2010/main" val="91138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線コネクタ 20"/>
          <p:cNvCxnSpPr/>
          <p:nvPr/>
        </p:nvCxnSpPr>
        <p:spPr>
          <a:xfrm>
            <a:off x="1541398" y="2757226"/>
            <a:ext cx="20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566761" y="4636948"/>
            <a:ext cx="20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p:nvCxnSpPr>
        <p:spPr>
          <a:xfrm>
            <a:off x="216000" y="57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340551" y="1494742"/>
            <a:ext cx="21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1727578" y="1260742"/>
            <a:ext cx="1260000" cy="468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経営形態</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見直し</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角丸四角形 15"/>
          <p:cNvSpPr/>
          <p:nvPr/>
        </p:nvSpPr>
        <p:spPr>
          <a:xfrm>
            <a:off x="1727578" y="2523226"/>
            <a:ext cx="1260000" cy="468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b="1" dirty="0">
                <a:solidFill>
                  <a:schemeClr val="tx1"/>
                </a:solidFill>
                <a:latin typeface="BIZ UDPゴシック" panose="020B0400000000000000" pitchFamily="50" charset="-128"/>
                <a:ea typeface="BIZ UDPゴシック" panose="020B0400000000000000" pitchFamily="50" charset="-128"/>
              </a:rPr>
              <a:t>PPP</a:t>
            </a:r>
            <a:r>
              <a:rPr lang="ja-JP" altLang="en-US" sz="1400" b="1" dirty="0">
                <a:solidFill>
                  <a:schemeClr val="tx1"/>
                </a:solidFill>
                <a:latin typeface="BIZ UDPゴシック" panose="020B0400000000000000" pitchFamily="50" charset="-128"/>
                <a:ea typeface="BIZ UDPゴシック" panose="020B0400000000000000" pitchFamily="50" charset="-128"/>
              </a:rPr>
              <a:t>／</a:t>
            </a:r>
            <a:r>
              <a:rPr lang="en-US" altLang="ja-JP" sz="1400" b="1" dirty="0">
                <a:solidFill>
                  <a:schemeClr val="tx1"/>
                </a:solidFill>
                <a:latin typeface="BIZ UDPゴシック" panose="020B0400000000000000" pitchFamily="50" charset="-128"/>
                <a:ea typeface="BIZ UDPゴシック" panose="020B0400000000000000" pitchFamily="50" charset="-128"/>
              </a:rPr>
              <a:t>PFI</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17" name="角丸四角形 16"/>
          <p:cNvSpPr/>
          <p:nvPr/>
        </p:nvSpPr>
        <p:spPr>
          <a:xfrm>
            <a:off x="1727578" y="4402948"/>
            <a:ext cx="1260000" cy="468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その他</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4923573" y="1256666"/>
            <a:ext cx="3964547" cy="502702"/>
          </a:xfrm>
          <a:prstGeom prst="rect">
            <a:avLst/>
          </a:prstGeom>
          <a:noFill/>
        </p:spPr>
        <p:txBody>
          <a:bodyPr wrap="none" rtlCol="0">
            <a:spAutoFit/>
          </a:bodyPr>
          <a:lstStyle/>
          <a:p>
            <a:pPr>
              <a:lnSpc>
                <a:spcPts val="1600"/>
              </a:lnSpc>
            </a:pPr>
            <a:r>
              <a:rPr kumimoji="1" lang="ja-JP" altLang="en-US" sz="1200" dirty="0">
                <a:latin typeface="BIZ UDPゴシック" panose="020B0400000000000000" pitchFamily="50" charset="-128"/>
                <a:ea typeface="BIZ UDPゴシック" panose="020B0400000000000000" pitchFamily="50" charset="-128"/>
              </a:rPr>
              <a:t>■　市営地下鉄の</a:t>
            </a:r>
            <a:r>
              <a:rPr kumimoji="1" lang="ja-JP" altLang="en-US" sz="1200" dirty="0" smtClean="0">
                <a:latin typeface="BIZ UDPゴシック" panose="020B0400000000000000" pitchFamily="50" charset="-128"/>
                <a:ea typeface="BIZ UDPゴシック" panose="020B0400000000000000" pitchFamily="50" charset="-128"/>
              </a:rPr>
              <a:t>民営化</a:t>
            </a: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全国初</a:t>
            </a:r>
            <a:r>
              <a:rPr kumimoji="1" lang="en-US" altLang="ja-JP" sz="1200" dirty="0">
                <a:latin typeface="BIZ UDPゴシック" panose="020B0400000000000000" pitchFamily="50" charset="-128"/>
                <a:ea typeface="BIZ UDPゴシック" panose="020B0400000000000000" pitchFamily="50" charset="-128"/>
              </a:rPr>
              <a:t>】 [2018]</a:t>
            </a:r>
          </a:p>
          <a:p>
            <a:pPr>
              <a:lnSpc>
                <a:spcPts val="1600"/>
              </a:lnSpc>
            </a:pPr>
            <a:r>
              <a:rPr lang="ja-JP" altLang="en-US"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府道路公社路線の</a:t>
            </a:r>
            <a:r>
              <a:rPr kumimoji="1" lang="en-US" altLang="ja-JP" sz="1200" dirty="0">
                <a:latin typeface="BIZ UDPゴシック" panose="020B0400000000000000" pitchFamily="50" charset="-128"/>
                <a:ea typeface="BIZ UDPゴシック" panose="020B0400000000000000" pitchFamily="50" charset="-128"/>
              </a:rPr>
              <a:t>NEXCO</a:t>
            </a:r>
            <a:r>
              <a:rPr kumimoji="1" lang="ja-JP" altLang="en-US" sz="1200" dirty="0" smtClean="0">
                <a:latin typeface="BIZ UDPゴシック" panose="020B0400000000000000" pitchFamily="50" charset="-128"/>
                <a:ea typeface="BIZ UDPゴシック" panose="020B0400000000000000" pitchFamily="50" charset="-128"/>
              </a:rPr>
              <a:t>移管</a:t>
            </a: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先駆的</a:t>
            </a:r>
            <a:r>
              <a:rPr kumimoji="1" lang="en-US" altLang="ja-JP" sz="1200" dirty="0">
                <a:latin typeface="BIZ UDPゴシック" panose="020B0400000000000000" pitchFamily="50" charset="-128"/>
                <a:ea typeface="BIZ UDPゴシック" panose="020B0400000000000000" pitchFamily="50" charset="-128"/>
              </a:rPr>
              <a:t>】 [2018]</a:t>
            </a:r>
            <a:endParaRPr kumimoji="1" lang="ja-JP" altLang="en-US" sz="1200" dirty="0">
              <a:latin typeface="BIZ UDPゴシック" panose="020B0400000000000000" pitchFamily="50" charset="-128"/>
              <a:ea typeface="BIZ UDPゴシック" panose="020B0400000000000000" pitchFamily="50" charset="-128"/>
            </a:endParaRPr>
          </a:p>
        </p:txBody>
      </p:sp>
      <p:cxnSp>
        <p:nvCxnSpPr>
          <p:cNvPr id="19" name="直線コネクタ 18"/>
          <p:cNvCxnSpPr/>
          <p:nvPr/>
        </p:nvCxnSpPr>
        <p:spPr>
          <a:xfrm flipH="1">
            <a:off x="1558915" y="1488693"/>
            <a:ext cx="0" cy="31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220000" y="575947"/>
            <a:ext cx="3564000" cy="324000"/>
          </a:xfrm>
          <a:prstGeom prst="rect">
            <a:avLst/>
          </a:prstGeom>
          <a:noFill/>
        </p:spPr>
        <p:txBody>
          <a:bodyPr wrap="none" rtlCol="0">
            <a:spAutoFit/>
          </a:bodyPr>
          <a:lstStyle/>
          <a:p>
            <a:r>
              <a:rPr kumimoji="1" lang="ja-JP" altLang="en-US" sz="1600" b="1" dirty="0">
                <a:latin typeface="BIZ UDPゴシック" panose="020B0400000000000000" pitchFamily="50" charset="-128"/>
                <a:ea typeface="BIZ UDPゴシック" panose="020B0400000000000000" pitchFamily="50" charset="-128"/>
              </a:rPr>
              <a:t>大阪の特徴　</a:t>
            </a:r>
            <a:r>
              <a:rPr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全国初／先駆的／積極的</a:t>
            </a: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24" name="テキスト ボックス 23"/>
          <p:cNvSpPr txBox="1"/>
          <p:nvPr/>
        </p:nvSpPr>
        <p:spPr>
          <a:xfrm>
            <a:off x="4923573" y="1766808"/>
            <a:ext cx="2786340" cy="746358"/>
          </a:xfrm>
          <a:prstGeom prst="rect">
            <a:avLst/>
          </a:prstGeom>
          <a:noFill/>
        </p:spPr>
        <p:txBody>
          <a:bodyPr wrap="none" rtlCol="0">
            <a:spAutoFit/>
          </a:bodyPr>
          <a:lstStyle/>
          <a:p>
            <a:pPr>
              <a:lnSpc>
                <a:spcPts val="1700"/>
              </a:lnSpc>
            </a:pPr>
            <a:r>
              <a:rPr lang="ja-JP" altLang="en-US"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地方衛生</a:t>
            </a:r>
            <a:r>
              <a:rPr kumimoji="1" lang="ja-JP" altLang="en-US" sz="1200" dirty="0" smtClean="0">
                <a:latin typeface="BIZ UDPゴシック" panose="020B0400000000000000" pitchFamily="50" charset="-128"/>
                <a:ea typeface="BIZ UDPゴシック" panose="020B0400000000000000" pitchFamily="50" charset="-128"/>
              </a:rPr>
              <a:t>研究所</a:t>
            </a: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全国初</a:t>
            </a:r>
            <a:r>
              <a:rPr kumimoji="1" lang="en-US" altLang="ja-JP" sz="1200" dirty="0">
                <a:latin typeface="BIZ UDPゴシック" panose="020B0400000000000000" pitchFamily="50" charset="-128"/>
                <a:ea typeface="BIZ UDPゴシック" panose="020B0400000000000000" pitchFamily="50" charset="-128"/>
              </a:rPr>
              <a:t>】 [2017]</a:t>
            </a:r>
          </a:p>
          <a:p>
            <a:pPr>
              <a:lnSpc>
                <a:spcPts val="1700"/>
              </a:lnSpc>
            </a:pP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u="sng" dirty="0">
                <a:latin typeface="BIZ UDPゴシック" panose="020B0400000000000000" pitchFamily="50" charset="-128"/>
                <a:ea typeface="BIZ UDPゴシック" panose="020B0400000000000000" pitchFamily="50" charset="-128"/>
              </a:rPr>
              <a:t>博物館</a:t>
            </a:r>
            <a:r>
              <a:rPr kumimoji="1" lang="en-US" altLang="ja-JP" sz="1200" u="sng" dirty="0">
                <a:latin typeface="BIZ UDPゴシック" panose="020B0400000000000000" pitchFamily="50" charset="-128"/>
                <a:ea typeface="BIZ UDPゴシック" panose="020B0400000000000000" pitchFamily="50" charset="-128"/>
              </a:rPr>
              <a:t>【</a:t>
            </a:r>
            <a:r>
              <a:rPr kumimoji="1" lang="ja-JP" altLang="en-US" sz="1200" u="sng" dirty="0">
                <a:latin typeface="BIZ UDPゴシック" panose="020B0400000000000000" pitchFamily="50" charset="-128"/>
                <a:ea typeface="BIZ UDPゴシック" panose="020B0400000000000000" pitchFamily="50" charset="-128"/>
              </a:rPr>
              <a:t>全国初</a:t>
            </a:r>
            <a:r>
              <a:rPr kumimoji="1" lang="en-US" altLang="ja-JP" sz="1200" u="sng" dirty="0">
                <a:latin typeface="BIZ UDPゴシック" panose="020B0400000000000000" pitchFamily="50" charset="-128"/>
                <a:ea typeface="BIZ UDPゴシック" panose="020B0400000000000000" pitchFamily="50" charset="-128"/>
              </a:rPr>
              <a:t>】 [2019]</a:t>
            </a:r>
          </a:p>
          <a:p>
            <a:pPr>
              <a:lnSpc>
                <a:spcPts val="1700"/>
              </a:lnSpc>
            </a:pPr>
            <a:r>
              <a:rPr lang="ja-JP" altLang="en-US" sz="1200" dirty="0">
                <a:latin typeface="BIZ UDPゴシック" panose="020B0400000000000000" pitchFamily="50" charset="-128"/>
                <a:ea typeface="BIZ UDPゴシック" panose="020B0400000000000000" pitchFamily="50" charset="-128"/>
              </a:rPr>
              <a:t>■　</a:t>
            </a:r>
            <a:r>
              <a:rPr lang="ja-JP" altLang="en-US" sz="1200" u="sng" dirty="0">
                <a:latin typeface="BIZ UDPゴシック" panose="020B0400000000000000" pitchFamily="50" charset="-128"/>
                <a:ea typeface="BIZ UDPゴシック" panose="020B0400000000000000" pitchFamily="50" charset="-128"/>
              </a:rPr>
              <a:t>動物園</a:t>
            </a:r>
            <a:r>
              <a:rPr lang="en-US" altLang="ja-JP" sz="1200" u="sng" dirty="0">
                <a:latin typeface="BIZ UDPゴシック" panose="020B0400000000000000" pitchFamily="50" charset="-128"/>
                <a:ea typeface="BIZ UDPゴシック" panose="020B0400000000000000" pitchFamily="50" charset="-128"/>
              </a:rPr>
              <a:t>【</a:t>
            </a:r>
            <a:r>
              <a:rPr lang="ja-JP" altLang="en-US" sz="1200" u="sng" dirty="0">
                <a:latin typeface="BIZ UDPゴシック" panose="020B0400000000000000" pitchFamily="50" charset="-128"/>
                <a:ea typeface="BIZ UDPゴシック" panose="020B0400000000000000" pitchFamily="50" charset="-128"/>
              </a:rPr>
              <a:t>全国初</a:t>
            </a:r>
            <a:r>
              <a:rPr lang="en-US" altLang="ja-JP" sz="1200" u="sng" dirty="0">
                <a:latin typeface="BIZ UDPゴシック" panose="020B0400000000000000" pitchFamily="50" charset="-128"/>
                <a:ea typeface="BIZ UDPゴシック" panose="020B0400000000000000" pitchFamily="50" charset="-128"/>
              </a:rPr>
              <a:t>】</a:t>
            </a:r>
            <a:r>
              <a:rPr lang="ja-JP" altLang="en-US" sz="1200" u="sng" dirty="0">
                <a:latin typeface="BIZ UDPゴシック" panose="020B0400000000000000" pitchFamily="50" charset="-128"/>
                <a:ea typeface="BIZ UDPゴシック" panose="020B0400000000000000" pitchFamily="50" charset="-128"/>
              </a:rPr>
              <a:t>　［２０２１］</a:t>
            </a:r>
            <a:endParaRPr kumimoji="1" lang="en-US" altLang="ja-JP" sz="1200" u="sng" dirty="0">
              <a:latin typeface="BIZ UDPゴシック" panose="020B0400000000000000" pitchFamily="50" charset="-128"/>
              <a:ea typeface="BIZ UDPゴシック" panose="020B0400000000000000" pitchFamily="50" charset="-128"/>
            </a:endParaRPr>
          </a:p>
        </p:txBody>
      </p:sp>
      <p:cxnSp>
        <p:nvCxnSpPr>
          <p:cNvPr id="29" name="直線コネクタ 28"/>
          <p:cNvCxnSpPr/>
          <p:nvPr/>
        </p:nvCxnSpPr>
        <p:spPr>
          <a:xfrm>
            <a:off x="5040000" y="900000"/>
            <a:ext cx="385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4923573" y="2491934"/>
            <a:ext cx="2848857" cy="528350"/>
          </a:xfrm>
          <a:prstGeom prst="rect">
            <a:avLst/>
          </a:prstGeom>
          <a:noFill/>
        </p:spPr>
        <p:txBody>
          <a:bodyPr wrap="none" rtlCol="0">
            <a:spAutoFit/>
          </a:bodyPr>
          <a:lstStyle/>
          <a:p>
            <a:pPr>
              <a:lnSpc>
                <a:spcPts val="1700"/>
              </a:lnSpc>
            </a:pPr>
            <a:r>
              <a:rPr kumimoji="1" lang="ja-JP" altLang="en-US" sz="1200" dirty="0">
                <a:latin typeface="BIZ UDPゴシック" panose="020B0400000000000000" pitchFamily="50" charset="-128"/>
                <a:ea typeface="BIZ UDPゴシック" panose="020B0400000000000000" pitchFamily="50" charset="-128"/>
              </a:rPr>
              <a:t>■　水道事業への導入</a:t>
            </a:r>
            <a:r>
              <a:rPr kumimoji="1" lang="ja-JP" altLang="en-US" sz="1200" dirty="0" smtClean="0">
                <a:latin typeface="BIZ UDPゴシック" panose="020B0400000000000000" pitchFamily="50" charset="-128"/>
                <a:ea typeface="BIZ UDPゴシック" panose="020B0400000000000000" pitchFamily="50" charset="-128"/>
              </a:rPr>
              <a:t>検討</a:t>
            </a: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先駆的</a:t>
            </a:r>
            <a:r>
              <a:rPr kumimoji="1" lang="en-US" altLang="ja-JP" sz="1200" dirty="0">
                <a:latin typeface="BIZ UDPゴシック" panose="020B0400000000000000" pitchFamily="50" charset="-128"/>
                <a:ea typeface="BIZ UDPゴシック" panose="020B0400000000000000" pitchFamily="50" charset="-128"/>
              </a:rPr>
              <a:t>】</a:t>
            </a:r>
          </a:p>
          <a:p>
            <a:pPr>
              <a:lnSpc>
                <a:spcPts val="1700"/>
              </a:lnSpc>
            </a:pPr>
            <a:r>
              <a:rPr lang="ja-JP" altLang="en-US" sz="1200" dirty="0">
                <a:latin typeface="BIZ UDPゴシック" panose="020B0400000000000000" pitchFamily="50" charset="-128"/>
                <a:ea typeface="BIZ UDPゴシック" panose="020B0400000000000000" pitchFamily="50" charset="-128"/>
              </a:rPr>
              <a:t>★　下水道事業への導入</a:t>
            </a:r>
            <a:r>
              <a:rPr lang="ja-JP" altLang="en-US" sz="1200" dirty="0" smtClean="0">
                <a:latin typeface="BIZ UDPゴシック" panose="020B0400000000000000" pitchFamily="50" charset="-128"/>
                <a:ea typeface="BIZ UDPゴシック" panose="020B0400000000000000" pitchFamily="50" charset="-128"/>
              </a:rPr>
              <a:t>検討</a:t>
            </a: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先駆的</a:t>
            </a:r>
            <a:r>
              <a:rPr kumimoji="1" lang="en-US" altLang="ja-JP" sz="1200" dirty="0">
                <a:latin typeface="BIZ UDPゴシック" panose="020B0400000000000000" pitchFamily="50" charset="-128"/>
                <a:ea typeface="BIZ UDPゴシック" panose="020B0400000000000000" pitchFamily="50" charset="-128"/>
              </a:rPr>
              <a:t>】</a:t>
            </a:r>
          </a:p>
        </p:txBody>
      </p:sp>
      <p:sp>
        <p:nvSpPr>
          <p:cNvPr id="31" name="テキスト ボックス 30"/>
          <p:cNvSpPr txBox="1"/>
          <p:nvPr/>
        </p:nvSpPr>
        <p:spPr>
          <a:xfrm>
            <a:off x="4923573" y="3119905"/>
            <a:ext cx="3653564" cy="310341"/>
          </a:xfrm>
          <a:prstGeom prst="rect">
            <a:avLst/>
          </a:prstGeom>
          <a:noFill/>
        </p:spPr>
        <p:txBody>
          <a:bodyPr wrap="none" rtlCol="0">
            <a:spAutoFit/>
          </a:bodyPr>
          <a:lstStyle/>
          <a:p>
            <a:pPr>
              <a:lnSpc>
                <a:spcPts val="1700"/>
              </a:lnSpc>
            </a:pPr>
            <a:r>
              <a:rPr lang="ja-JP" altLang="en-US"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府市合計で</a:t>
            </a:r>
            <a:r>
              <a:rPr lang="ja-JP" altLang="en-US" sz="1200" dirty="0" smtClean="0">
                <a:latin typeface="BIZ UDPゴシック" panose="020B0400000000000000" pitchFamily="50" charset="-128"/>
                <a:ea typeface="BIZ UDPゴシック" panose="020B0400000000000000" pitchFamily="50" charset="-128"/>
              </a:rPr>
              <a:t>２</a:t>
            </a:r>
            <a:r>
              <a:rPr lang="en-US" altLang="ja-JP" sz="1200" dirty="0" smtClean="0">
                <a:latin typeface="BIZ UDPゴシック" panose="020B0400000000000000" pitchFamily="50" charset="-128"/>
                <a:ea typeface="BIZ UDPゴシック" panose="020B0400000000000000" pitchFamily="50" charset="-128"/>
              </a:rPr>
              <a:t>9</a:t>
            </a:r>
            <a:r>
              <a:rPr kumimoji="1" lang="ja-JP" altLang="en-US" sz="1200" dirty="0" smtClean="0">
                <a:latin typeface="BIZ UDPゴシック" panose="020B0400000000000000" pitchFamily="50" charset="-128"/>
                <a:ea typeface="BIZ UDPゴシック" panose="020B0400000000000000" pitchFamily="50" charset="-128"/>
              </a:rPr>
              <a:t>件</a:t>
            </a: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積極導入</a:t>
            </a:r>
            <a:r>
              <a:rPr kumimoji="1"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a:t>
            </a:r>
            <a:r>
              <a:rPr lang="en-US" altLang="ja-JP" sz="1200" dirty="0" smtClean="0">
                <a:latin typeface="BIZ UDPゴシック" panose="020B0400000000000000" pitchFamily="50" charset="-128"/>
                <a:ea typeface="BIZ UDPゴシック" panose="020B0400000000000000" pitchFamily="50" charset="-128"/>
              </a:rPr>
              <a:t>2022</a:t>
            </a:r>
            <a:r>
              <a:rPr lang="ja-JP" altLang="en-US" sz="1200" dirty="0" smtClean="0">
                <a:latin typeface="BIZ UDPゴシック" panose="020B0400000000000000" pitchFamily="50" charset="-128"/>
                <a:ea typeface="BIZ UDPゴシック" panose="020B0400000000000000" pitchFamily="50" charset="-128"/>
              </a:rPr>
              <a:t>時点</a:t>
            </a:r>
            <a:r>
              <a:rPr lang="ja-JP" altLang="en-US"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4923573" y="3476175"/>
            <a:ext cx="3828292" cy="746358"/>
          </a:xfrm>
          <a:prstGeom prst="rect">
            <a:avLst/>
          </a:prstGeom>
          <a:noFill/>
        </p:spPr>
        <p:txBody>
          <a:bodyPr wrap="none" rtlCol="0">
            <a:spAutoFit/>
          </a:bodyPr>
          <a:lstStyle/>
          <a:p>
            <a:pPr>
              <a:lnSpc>
                <a:spcPts val="1700"/>
              </a:lnSpc>
            </a:pPr>
            <a:r>
              <a:rPr lang="ja-JP" altLang="en-US"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大阪府中央</a:t>
            </a:r>
            <a:r>
              <a:rPr lang="ja-JP" altLang="en-US" sz="1200" dirty="0" smtClean="0">
                <a:latin typeface="BIZ UDPゴシック" panose="020B0400000000000000" pitchFamily="50" charset="-128"/>
                <a:ea typeface="BIZ UDPゴシック" panose="020B0400000000000000" pitchFamily="50" charset="-128"/>
              </a:rPr>
              <a:t>卸売市場</a:t>
            </a: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全国初</a:t>
            </a:r>
            <a:r>
              <a:rPr kumimoji="1" lang="en-US" altLang="ja-JP" sz="1200" dirty="0">
                <a:latin typeface="BIZ UDPゴシック" panose="020B0400000000000000" pitchFamily="50" charset="-128"/>
                <a:ea typeface="BIZ UDPゴシック" panose="020B0400000000000000" pitchFamily="50" charset="-128"/>
              </a:rPr>
              <a:t>】 [2012]</a:t>
            </a:r>
          </a:p>
          <a:p>
            <a:pPr>
              <a:lnSpc>
                <a:spcPts val="1700"/>
              </a:lnSpc>
            </a:pPr>
            <a:r>
              <a:rPr lang="ja-JP" altLang="en-US" sz="1200" dirty="0">
                <a:latin typeface="BIZ UDPゴシック" panose="020B0400000000000000" pitchFamily="50" charset="-128"/>
                <a:ea typeface="BIZ UDPゴシック" panose="020B0400000000000000" pitchFamily="50" charset="-128"/>
              </a:rPr>
              <a:t>□　万博記念公園（</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先駆的</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[2018]</a:t>
            </a:r>
            <a:endParaRPr kumimoji="1" lang="en-US" altLang="ja-JP" sz="1200" dirty="0">
              <a:latin typeface="BIZ UDPゴシック" panose="020B0400000000000000" pitchFamily="50" charset="-128"/>
              <a:ea typeface="BIZ UDPゴシック" panose="020B0400000000000000" pitchFamily="50" charset="-128"/>
            </a:endParaRPr>
          </a:p>
          <a:p>
            <a:pPr>
              <a:lnSpc>
                <a:spcPts val="1700"/>
              </a:lnSpc>
            </a:pPr>
            <a:r>
              <a:rPr lang="ja-JP" altLang="en-US" sz="1200" dirty="0">
                <a:latin typeface="BIZ UDPゴシック" panose="020B0400000000000000" pitchFamily="50" charset="-128"/>
                <a:ea typeface="BIZ UDPゴシック" panose="020B0400000000000000" pitchFamily="50" charset="-128"/>
              </a:rPr>
              <a:t>■　大阪城公園</a:t>
            </a:r>
            <a:r>
              <a:rPr lang="en-US" altLang="ja-JP" sz="1200" dirty="0">
                <a:latin typeface="BIZ UDPゴシック" panose="020B0400000000000000" pitchFamily="50" charset="-128"/>
                <a:ea typeface="BIZ UDPゴシック" panose="020B0400000000000000" pitchFamily="50" charset="-128"/>
              </a:rPr>
              <a:t>PMO</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20</a:t>
            </a:r>
            <a:r>
              <a:rPr lang="ja-JP" altLang="en-US" sz="1200" dirty="0">
                <a:latin typeface="BIZ UDPゴシック" panose="020B0400000000000000" pitchFamily="50" charset="-128"/>
                <a:ea typeface="BIZ UDPゴシック" panose="020B0400000000000000" pitchFamily="50" charset="-128"/>
              </a:rPr>
              <a:t>年契約</a:t>
            </a:r>
            <a:r>
              <a:rPr lang="ja-JP" altLang="en-US" sz="1200" dirty="0" smtClean="0">
                <a:latin typeface="BIZ UDPゴシック" panose="020B0400000000000000" pitchFamily="50" charset="-128"/>
                <a:ea typeface="BIZ UDPゴシック" panose="020B0400000000000000" pitchFamily="50" charset="-128"/>
              </a:rPr>
              <a:t>）</a:t>
            </a:r>
            <a:r>
              <a:rPr lang="en-US" altLang="ja-JP" sz="1200" dirty="0" smtClean="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先駆的</a:t>
            </a:r>
            <a:r>
              <a:rPr lang="en-US" altLang="ja-JP" sz="1200" dirty="0">
                <a:latin typeface="BIZ UDPゴシック" panose="020B0400000000000000" pitchFamily="50" charset="-128"/>
                <a:ea typeface="BIZ UDPゴシック" panose="020B0400000000000000" pitchFamily="50" charset="-128"/>
              </a:rPr>
              <a:t>】 [2015]</a:t>
            </a:r>
          </a:p>
        </p:txBody>
      </p:sp>
      <p:sp>
        <p:nvSpPr>
          <p:cNvPr id="39" name="テキスト ボックス 38"/>
          <p:cNvSpPr txBox="1"/>
          <p:nvPr/>
        </p:nvSpPr>
        <p:spPr>
          <a:xfrm>
            <a:off x="4923573" y="4212000"/>
            <a:ext cx="4389343" cy="964367"/>
          </a:xfrm>
          <a:prstGeom prst="rect">
            <a:avLst/>
          </a:prstGeom>
          <a:noFill/>
        </p:spPr>
        <p:txBody>
          <a:bodyPr wrap="none" rtlCol="0">
            <a:spAutoFit/>
          </a:bodyPr>
          <a:lstStyle/>
          <a:p>
            <a:pPr>
              <a:lnSpc>
                <a:spcPts val="1700"/>
              </a:lnSpc>
            </a:pPr>
            <a:r>
              <a:rPr lang="ja-JP" altLang="en-US"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大阪府　公民戦略連携</a:t>
            </a:r>
            <a:r>
              <a:rPr lang="ja-JP" altLang="en-US" sz="1200" dirty="0" smtClean="0">
                <a:latin typeface="BIZ UDPゴシック" panose="020B0400000000000000" pitchFamily="50" charset="-128"/>
                <a:ea typeface="BIZ UDPゴシック" panose="020B0400000000000000" pitchFamily="50" charset="-128"/>
              </a:rPr>
              <a:t>デスク</a:t>
            </a: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全国初</a:t>
            </a:r>
            <a:r>
              <a:rPr kumimoji="1" lang="en-US" altLang="ja-JP" sz="1200" dirty="0">
                <a:latin typeface="BIZ UDPゴシック" panose="020B0400000000000000" pitchFamily="50" charset="-128"/>
                <a:ea typeface="BIZ UDPゴシック" panose="020B0400000000000000" pitchFamily="50" charset="-128"/>
              </a:rPr>
              <a:t>】 [2015</a:t>
            </a:r>
            <a:r>
              <a:rPr kumimoji="1" lang="en-US" altLang="ja-JP" sz="1200" dirty="0" smtClean="0">
                <a:latin typeface="BIZ UDPゴシック" panose="020B0400000000000000" pitchFamily="50" charset="-128"/>
                <a:ea typeface="BIZ UDPゴシック" panose="020B0400000000000000" pitchFamily="50" charset="-128"/>
              </a:rPr>
              <a:t>]</a:t>
            </a:r>
          </a:p>
          <a:p>
            <a:pPr>
              <a:lnSpc>
                <a:spcPts val="1700"/>
              </a:lnSpc>
            </a:pPr>
            <a:r>
              <a:rPr lang="ja-JP" altLang="en-US" sz="1200" dirty="0" smtClean="0">
                <a:latin typeface="BIZ UDPゴシック" panose="020B0400000000000000" pitchFamily="50" charset="-128"/>
                <a:ea typeface="BIZ UDPゴシック" panose="020B0400000000000000" pitchFamily="50" charset="-128"/>
              </a:rPr>
              <a:t>□　大阪府　包括連携協定（</a:t>
            </a:r>
            <a:r>
              <a:rPr lang="en-US" altLang="ja-JP" sz="1200" dirty="0" smtClean="0">
                <a:latin typeface="BIZ UDPゴシック" panose="020B0400000000000000" pitchFamily="50" charset="-128"/>
                <a:ea typeface="BIZ UDPゴシック" panose="020B0400000000000000" pitchFamily="50" charset="-128"/>
              </a:rPr>
              <a:t>60</a:t>
            </a:r>
            <a:r>
              <a:rPr lang="ja-JP" altLang="en-US" sz="1200" dirty="0" smtClean="0">
                <a:latin typeface="BIZ UDPゴシック" panose="020B0400000000000000" pitchFamily="50" charset="-128"/>
                <a:ea typeface="BIZ UDPゴシック" panose="020B0400000000000000" pitchFamily="50" charset="-128"/>
              </a:rPr>
              <a:t>件）</a:t>
            </a:r>
            <a:r>
              <a:rPr lang="en-US" altLang="ja-JP" sz="1200" dirty="0" smtClean="0">
                <a:latin typeface="BIZ UDPゴシック" panose="020B0400000000000000" pitchFamily="50" charset="-128"/>
                <a:ea typeface="BIZ UDPゴシック" panose="020B0400000000000000" pitchFamily="50" charset="-128"/>
              </a:rPr>
              <a:t>【</a:t>
            </a:r>
            <a:r>
              <a:rPr lang="ja-JP" altLang="en-US" sz="1200" dirty="0" smtClean="0">
                <a:latin typeface="BIZ UDPゴシック" panose="020B0400000000000000" pitchFamily="50" charset="-128"/>
                <a:ea typeface="BIZ UDPゴシック" panose="020B0400000000000000" pitchFamily="50" charset="-128"/>
              </a:rPr>
              <a:t>積極的</a:t>
            </a:r>
            <a:r>
              <a:rPr lang="en-US" altLang="ja-JP" sz="1200" dirty="0" smtClean="0">
                <a:latin typeface="BIZ UDPゴシック" panose="020B0400000000000000" pitchFamily="50" charset="-128"/>
                <a:ea typeface="BIZ UDPゴシック" panose="020B0400000000000000" pitchFamily="50" charset="-128"/>
              </a:rPr>
              <a:t>】[</a:t>
            </a:r>
            <a:r>
              <a:rPr lang="ja-JP" altLang="en-US" sz="1200" dirty="0" smtClean="0">
                <a:latin typeface="BIZ UDPゴシック" panose="020B0400000000000000" pitchFamily="50" charset="-128"/>
                <a:ea typeface="BIZ UDPゴシック" panose="020B0400000000000000" pitchFamily="50" charset="-128"/>
              </a:rPr>
              <a:t>２０２３年</a:t>
            </a:r>
            <a:r>
              <a:rPr lang="en-US" altLang="ja-JP" sz="1200" dirty="0" smtClean="0">
                <a:latin typeface="BIZ UDPゴシック" panose="020B0400000000000000" pitchFamily="50" charset="-128"/>
                <a:ea typeface="BIZ UDPゴシック" panose="020B0400000000000000" pitchFamily="50" charset="-128"/>
              </a:rPr>
              <a:t>3</a:t>
            </a:r>
            <a:r>
              <a:rPr lang="ja-JP" altLang="en-US" sz="1200" dirty="0" smtClean="0">
                <a:latin typeface="BIZ UDPゴシック" panose="020B0400000000000000" pitchFamily="50" charset="-128"/>
                <a:ea typeface="BIZ UDPゴシック" panose="020B0400000000000000" pitchFamily="50" charset="-128"/>
              </a:rPr>
              <a:t>月末</a:t>
            </a:r>
            <a:r>
              <a:rPr lang="en-US" altLang="ja-JP" sz="1200" dirty="0" smtClean="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p>
            <a:pPr>
              <a:lnSpc>
                <a:spcPts val="1700"/>
              </a:lnSpc>
            </a:pPr>
            <a:r>
              <a:rPr lang="ja-JP" altLang="en-US" sz="1200" dirty="0">
                <a:latin typeface="BIZ UDPゴシック" panose="020B0400000000000000" pitchFamily="50" charset="-128"/>
                <a:ea typeface="BIZ UDPゴシック" panose="020B0400000000000000" pitchFamily="50" charset="-128"/>
              </a:rPr>
              <a:t>■　大阪市　包括連携協定</a:t>
            </a:r>
            <a:r>
              <a:rPr lang="ja-JP" altLang="en-US" sz="1200" dirty="0" smtClean="0">
                <a:latin typeface="BIZ UDPゴシック" panose="020B0400000000000000" pitchFamily="50" charset="-128"/>
                <a:ea typeface="BIZ UDPゴシック" panose="020B0400000000000000" pitchFamily="50" charset="-128"/>
              </a:rPr>
              <a:t>（</a:t>
            </a:r>
            <a:r>
              <a:rPr lang="en-US" altLang="ja-JP" sz="1200" dirty="0" smtClean="0">
                <a:latin typeface="BIZ UDPゴシック" panose="020B0400000000000000" pitchFamily="50" charset="-128"/>
                <a:ea typeface="BIZ UDPゴシック" panose="020B0400000000000000" pitchFamily="50" charset="-128"/>
              </a:rPr>
              <a:t>96</a:t>
            </a:r>
            <a:r>
              <a:rPr lang="ja-JP" altLang="en-US" sz="1200" dirty="0" smtClean="0">
                <a:latin typeface="BIZ UDPゴシック" panose="020B0400000000000000" pitchFamily="50" charset="-128"/>
                <a:ea typeface="BIZ UDPゴシック" panose="020B0400000000000000" pitchFamily="50" charset="-128"/>
              </a:rPr>
              <a:t>件）</a:t>
            </a:r>
            <a:r>
              <a:rPr lang="en-US" altLang="ja-JP" sz="1200" dirty="0" smtClean="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積極的</a:t>
            </a:r>
            <a:r>
              <a:rPr lang="en-US" altLang="ja-JP" sz="1200" dirty="0" smtClean="0">
                <a:latin typeface="BIZ UDPゴシック" panose="020B0400000000000000" pitchFamily="50" charset="-128"/>
                <a:ea typeface="BIZ UDPゴシック" panose="020B0400000000000000" pitchFamily="50" charset="-128"/>
              </a:rPr>
              <a:t>】</a:t>
            </a:r>
            <a:r>
              <a:rPr lang="ja-JP" altLang="en-US" sz="1200" dirty="0" smtClean="0">
                <a:latin typeface="BIZ UDPゴシック" panose="020B0400000000000000" pitchFamily="50" charset="-128"/>
                <a:ea typeface="BIZ UDPゴシック" panose="020B0400000000000000" pitchFamily="50" charset="-128"/>
              </a:rPr>
              <a:t>［２０２２年</a:t>
            </a:r>
            <a:r>
              <a:rPr lang="en-US" altLang="ja-JP" sz="1200" dirty="0" smtClean="0">
                <a:latin typeface="BIZ UDPゴシック" panose="020B0400000000000000" pitchFamily="50" charset="-128"/>
                <a:ea typeface="BIZ UDPゴシック" panose="020B0400000000000000" pitchFamily="50" charset="-128"/>
              </a:rPr>
              <a:t>9</a:t>
            </a:r>
            <a:r>
              <a:rPr lang="ja-JP" altLang="en-US" sz="1200" dirty="0" smtClean="0">
                <a:latin typeface="BIZ UDPゴシック" panose="020B0400000000000000" pitchFamily="50" charset="-128"/>
                <a:ea typeface="BIZ UDPゴシック" panose="020B0400000000000000" pitchFamily="50" charset="-128"/>
              </a:rPr>
              <a:t>月末］</a:t>
            </a:r>
            <a:endParaRPr lang="en-US" altLang="ja-JP" sz="1200" dirty="0">
              <a:latin typeface="BIZ UDPゴシック" panose="020B0400000000000000" pitchFamily="50" charset="-128"/>
              <a:ea typeface="BIZ UDPゴシック" panose="020B0400000000000000" pitchFamily="50" charset="-128"/>
            </a:endParaRPr>
          </a:p>
          <a:p>
            <a:pPr>
              <a:lnSpc>
                <a:spcPts val="1700"/>
              </a:lnSpc>
            </a:pPr>
            <a:r>
              <a:rPr lang="ja-JP" altLang="en-US" sz="12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天王寺公園エントランスエリア（てんしば）</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先駆的</a:t>
            </a:r>
            <a:r>
              <a:rPr lang="en-US" altLang="ja-JP" sz="1200" dirty="0">
                <a:latin typeface="BIZ UDPゴシック" panose="020B0400000000000000" pitchFamily="50" charset="-128"/>
                <a:ea typeface="BIZ UDPゴシック" panose="020B0400000000000000" pitchFamily="50" charset="-128"/>
              </a:rPr>
              <a:t>】 [2015]</a:t>
            </a:r>
          </a:p>
        </p:txBody>
      </p:sp>
      <p:cxnSp>
        <p:nvCxnSpPr>
          <p:cNvPr id="40" name="直線コネクタ 39"/>
          <p:cNvCxnSpPr/>
          <p:nvPr/>
        </p:nvCxnSpPr>
        <p:spPr>
          <a:xfrm>
            <a:off x="1340551" y="5979203"/>
            <a:ext cx="21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540649" y="6521976"/>
            <a:ext cx="21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3192776" y="1502341"/>
            <a:ext cx="0" cy="64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194109" y="2149421"/>
            <a:ext cx="2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194109" y="3275075"/>
            <a:ext cx="2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194109" y="3849354"/>
            <a:ext cx="2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194109" y="5400000"/>
            <a:ext cx="2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3179128" y="2762342"/>
            <a:ext cx="0" cy="10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3192776" y="4641024"/>
            <a:ext cx="0" cy="75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329256" y="1283202"/>
            <a:ext cx="1584000" cy="423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民営化</a:t>
            </a:r>
          </a:p>
        </p:txBody>
      </p:sp>
      <p:sp>
        <p:nvSpPr>
          <p:cNvPr id="13" name="正方形/長方形 12"/>
          <p:cNvSpPr/>
          <p:nvPr/>
        </p:nvSpPr>
        <p:spPr>
          <a:xfrm>
            <a:off x="3329256" y="1918591"/>
            <a:ext cx="1584000" cy="423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地方独立行政法人</a:t>
            </a:r>
          </a:p>
        </p:txBody>
      </p:sp>
      <p:sp>
        <p:nvSpPr>
          <p:cNvPr id="25" name="正方形/長方形 24"/>
          <p:cNvSpPr/>
          <p:nvPr/>
        </p:nvSpPr>
        <p:spPr>
          <a:xfrm>
            <a:off x="3329256" y="2545686"/>
            <a:ext cx="1584000" cy="423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コンセッション</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3329256" y="3095075"/>
            <a:ext cx="1584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PFI</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3329256" y="3579354"/>
            <a:ext cx="1584000" cy="54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指定管理者制度</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p:cNvSpPr/>
          <p:nvPr/>
        </p:nvSpPr>
        <p:spPr>
          <a:xfrm>
            <a:off x="3329256" y="4361012"/>
            <a:ext cx="1584000" cy="54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公民連携・包括連携</a:t>
            </a:r>
          </a:p>
        </p:txBody>
      </p:sp>
      <p:sp>
        <p:nvSpPr>
          <p:cNvPr id="38" name="正方形/長方形 37"/>
          <p:cNvSpPr/>
          <p:nvPr/>
        </p:nvSpPr>
        <p:spPr>
          <a:xfrm>
            <a:off x="3329256" y="5184000"/>
            <a:ext cx="1584000" cy="423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マーケット</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サウンディング</a:t>
            </a:r>
          </a:p>
        </p:txBody>
      </p:sp>
      <p:sp>
        <p:nvSpPr>
          <p:cNvPr id="36" name="角丸四角形 35"/>
          <p:cNvSpPr/>
          <p:nvPr/>
        </p:nvSpPr>
        <p:spPr>
          <a:xfrm>
            <a:off x="1727578" y="5745203"/>
            <a:ext cx="1260000" cy="468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規制改革</a:t>
            </a:r>
          </a:p>
        </p:txBody>
      </p:sp>
      <p:sp>
        <p:nvSpPr>
          <p:cNvPr id="37" name="角丸四角形 36"/>
          <p:cNvSpPr/>
          <p:nvPr/>
        </p:nvSpPr>
        <p:spPr>
          <a:xfrm>
            <a:off x="1727578" y="6287976"/>
            <a:ext cx="1260000" cy="468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国家プロジェクト</a:t>
            </a:r>
          </a:p>
        </p:txBody>
      </p:sp>
      <p:cxnSp>
        <p:nvCxnSpPr>
          <p:cNvPr id="50" name="直線コネクタ 49"/>
          <p:cNvCxnSpPr/>
          <p:nvPr/>
        </p:nvCxnSpPr>
        <p:spPr>
          <a:xfrm flipH="1">
            <a:off x="1555046" y="5970434"/>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3338109" y="5767663"/>
            <a:ext cx="1584000" cy="423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特区</a:t>
            </a:r>
          </a:p>
        </p:txBody>
      </p:sp>
      <p:sp>
        <p:nvSpPr>
          <p:cNvPr id="52" name="正方形/長方形 51"/>
          <p:cNvSpPr/>
          <p:nvPr/>
        </p:nvSpPr>
        <p:spPr>
          <a:xfrm>
            <a:off x="3342135" y="6310436"/>
            <a:ext cx="1584000" cy="423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大阪・関西万博</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開催</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53" name="テキスト ボックス 52"/>
          <p:cNvSpPr txBox="1"/>
          <p:nvPr/>
        </p:nvSpPr>
        <p:spPr>
          <a:xfrm>
            <a:off x="4923573" y="5184000"/>
            <a:ext cx="3130985" cy="461665"/>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　</a:t>
            </a:r>
            <a:r>
              <a:rPr lang="ja-JP" altLang="en-US" sz="1200" dirty="0" smtClean="0">
                <a:latin typeface="BIZ UDPゴシック" panose="020B0400000000000000" pitchFamily="50" charset="-128"/>
                <a:ea typeface="BIZ UDPゴシック" panose="020B0400000000000000" pitchFamily="50" charset="-128"/>
              </a:rPr>
              <a:t>大阪市６０件（１０年</a:t>
            </a:r>
            <a:r>
              <a:rPr lang="ja-JP" altLang="en-US" sz="1200" dirty="0">
                <a:latin typeface="BIZ UDPゴシック" panose="020B0400000000000000" pitchFamily="50" charset="-128"/>
                <a:ea typeface="BIZ UDPゴシック" panose="020B0400000000000000" pitchFamily="50" charset="-128"/>
              </a:rPr>
              <a:t>累計</a:t>
            </a:r>
            <a:r>
              <a:rPr lang="ja-JP" altLang="en-US" sz="1200" dirty="0" smtClean="0">
                <a:latin typeface="BIZ UDPゴシック" panose="020B0400000000000000" pitchFamily="50" charset="-128"/>
                <a:ea typeface="BIZ UDPゴシック" panose="020B0400000000000000" pitchFamily="50" charset="-128"/>
              </a:rPr>
              <a:t>）</a:t>
            </a:r>
            <a:r>
              <a:rPr lang="en-US" altLang="ja-JP" sz="1200" dirty="0" smtClean="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積極的</a:t>
            </a:r>
            <a:r>
              <a:rPr lang="en-US" altLang="ja-JP" sz="1200" dirty="0">
                <a:latin typeface="BIZ UDPゴシック" panose="020B0400000000000000" pitchFamily="50" charset="-128"/>
                <a:ea typeface="BIZ UDPゴシック" panose="020B0400000000000000" pitchFamily="50" charset="-128"/>
              </a:rPr>
              <a:t>】</a:t>
            </a:r>
          </a:p>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大阪府５２件</a:t>
            </a:r>
            <a:r>
              <a:rPr kumimoji="1" lang="ja-JP" altLang="en-US" sz="1200" dirty="0">
                <a:latin typeface="BIZ UDPゴシック" panose="020B0400000000000000" pitchFamily="50" charset="-128"/>
                <a:ea typeface="BIZ UDPゴシック" panose="020B0400000000000000" pitchFamily="50" charset="-128"/>
              </a:rPr>
              <a:t>（</a:t>
            </a:r>
            <a:r>
              <a:rPr lang="en-US" altLang="ja-JP" sz="1200" dirty="0" smtClean="0">
                <a:latin typeface="BIZ UDPゴシック" panose="020B0400000000000000" pitchFamily="50" charset="-128"/>
                <a:ea typeface="BIZ UDPゴシック" panose="020B0400000000000000" pitchFamily="50" charset="-128"/>
              </a:rPr>
              <a:t>2017</a:t>
            </a:r>
            <a:r>
              <a:rPr lang="ja-JP" altLang="en-US" sz="1200" dirty="0" smtClean="0">
                <a:latin typeface="BIZ UDPゴシック" panose="020B0400000000000000" pitchFamily="50" charset="-128"/>
                <a:ea typeface="BIZ UDPゴシック" panose="020B0400000000000000" pitchFamily="50" charset="-128"/>
              </a:rPr>
              <a:t>～２１年）</a:t>
            </a:r>
            <a:r>
              <a:rPr lang="en-US" altLang="ja-JP" sz="1200" dirty="0" smtClean="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積極的</a:t>
            </a:r>
            <a:r>
              <a:rPr lang="en-US" altLang="ja-JP"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54" name="テキスト ボックス 53"/>
          <p:cNvSpPr txBox="1"/>
          <p:nvPr/>
        </p:nvSpPr>
        <p:spPr>
          <a:xfrm>
            <a:off x="4923572" y="5780154"/>
            <a:ext cx="4220428" cy="461665"/>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国際戦略総合特区</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全国最多の</a:t>
            </a:r>
            <a:r>
              <a:rPr lang="en-US" altLang="ja-JP" sz="1200" dirty="0">
                <a:latin typeface="BIZ UDPゴシック" panose="020B0400000000000000" pitchFamily="50" charset="-128"/>
                <a:ea typeface="BIZ UDPゴシック" panose="020B0400000000000000" pitchFamily="50" charset="-128"/>
              </a:rPr>
              <a:t>51</a:t>
            </a:r>
            <a:r>
              <a:rPr lang="ja-JP" altLang="en-US" sz="1200" dirty="0">
                <a:latin typeface="BIZ UDPゴシック" panose="020B0400000000000000" pitchFamily="50" charset="-128"/>
                <a:ea typeface="BIZ UDPゴシック" panose="020B0400000000000000" pitchFamily="50" charset="-128"/>
              </a:rPr>
              <a:t>プロジェクト</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積極的</a:t>
            </a:r>
            <a:r>
              <a:rPr lang="en-US" altLang="ja-JP" sz="1200" dirty="0">
                <a:latin typeface="BIZ UDPゴシック" panose="020B0400000000000000" pitchFamily="50" charset="-128"/>
                <a:ea typeface="BIZ UDPゴシック" panose="020B0400000000000000" pitchFamily="50" charset="-128"/>
              </a:rPr>
              <a:t>】</a:t>
            </a:r>
          </a:p>
          <a:p>
            <a:r>
              <a:rPr lang="ja-JP" altLang="en-US"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u="sng" dirty="0">
                <a:latin typeface="BIZ UDPゴシック" panose="020B0400000000000000" pitchFamily="50" charset="-128"/>
                <a:ea typeface="BIZ UDPゴシック" panose="020B0400000000000000" pitchFamily="50" charset="-128"/>
              </a:rPr>
              <a:t>『</a:t>
            </a:r>
            <a:r>
              <a:rPr kumimoji="1" lang="ja-JP" altLang="en-US" sz="1200" u="sng" dirty="0">
                <a:latin typeface="BIZ UDPゴシック" panose="020B0400000000000000" pitchFamily="50" charset="-128"/>
                <a:ea typeface="BIZ UDPゴシック" panose="020B0400000000000000" pitchFamily="50" charset="-128"/>
              </a:rPr>
              <a:t>スーパーシティ型国家戦略特区</a:t>
            </a:r>
            <a:r>
              <a:rPr kumimoji="1" lang="en-US" altLang="ja-JP" sz="1200" u="sng" dirty="0">
                <a:latin typeface="BIZ UDPゴシック" panose="020B0400000000000000" pitchFamily="50" charset="-128"/>
                <a:ea typeface="BIZ UDPゴシック" panose="020B0400000000000000" pitchFamily="50" charset="-128"/>
              </a:rPr>
              <a:t>』</a:t>
            </a:r>
            <a:r>
              <a:rPr kumimoji="1" lang="ja-JP" altLang="en-US" sz="1200" u="sng" dirty="0">
                <a:latin typeface="BIZ UDPゴシック" panose="020B0400000000000000" pitchFamily="50" charset="-128"/>
                <a:ea typeface="BIZ UDPゴシック" panose="020B0400000000000000" pitchFamily="50" charset="-128"/>
              </a:rPr>
              <a:t>　</a:t>
            </a:r>
            <a:r>
              <a:rPr kumimoji="1" lang="en-US" altLang="ja-JP" sz="1200" u="sng" dirty="0">
                <a:latin typeface="BIZ UDPゴシック" panose="020B0400000000000000" pitchFamily="50" charset="-128"/>
                <a:ea typeface="BIZ UDPゴシック" panose="020B0400000000000000" pitchFamily="50" charset="-128"/>
              </a:rPr>
              <a:t>【</a:t>
            </a:r>
            <a:r>
              <a:rPr kumimoji="1" lang="ja-JP" altLang="en-US" sz="1200" u="sng" dirty="0">
                <a:latin typeface="BIZ UDPゴシック" panose="020B0400000000000000" pitchFamily="50" charset="-128"/>
                <a:ea typeface="BIZ UDPゴシック" panose="020B0400000000000000" pitchFamily="50" charset="-128"/>
              </a:rPr>
              <a:t>全国初</a:t>
            </a:r>
            <a:r>
              <a:rPr kumimoji="1" lang="en-US" altLang="ja-JP" sz="1200" u="sng" dirty="0">
                <a:latin typeface="BIZ UDPゴシック" panose="020B0400000000000000" pitchFamily="50" charset="-128"/>
                <a:ea typeface="BIZ UDPゴシック" panose="020B0400000000000000" pitchFamily="50" charset="-128"/>
              </a:rPr>
              <a:t>】</a:t>
            </a:r>
            <a:r>
              <a:rPr lang="ja-JP" altLang="en-US" sz="1200" u="sng" dirty="0">
                <a:latin typeface="BIZ UDPゴシック" panose="020B0400000000000000" pitchFamily="50" charset="-128"/>
                <a:ea typeface="BIZ UDPゴシック" panose="020B0400000000000000" pitchFamily="50" charset="-128"/>
              </a:rPr>
              <a:t> ［</a:t>
            </a:r>
            <a:r>
              <a:rPr lang="en-US" altLang="ja-JP" sz="1200" u="sng" dirty="0">
                <a:latin typeface="BIZ UDPゴシック" panose="020B0400000000000000" pitchFamily="50" charset="-128"/>
                <a:ea typeface="BIZ UDPゴシック" panose="020B0400000000000000" pitchFamily="50" charset="-128"/>
              </a:rPr>
              <a:t>2022</a:t>
            </a:r>
            <a:r>
              <a:rPr lang="ja-JP" altLang="en-US" sz="1200" u="sng" dirty="0">
                <a:latin typeface="BIZ UDPゴシック" panose="020B0400000000000000" pitchFamily="50" charset="-128"/>
                <a:ea typeface="BIZ UDPゴシック" panose="020B0400000000000000" pitchFamily="50" charset="-128"/>
              </a:rPr>
              <a:t>年］</a:t>
            </a:r>
            <a:endParaRPr kumimoji="1" lang="en-US" altLang="ja-JP" sz="1200" u="sng" dirty="0">
              <a:latin typeface="BIZ UDPゴシック" panose="020B0400000000000000" pitchFamily="50" charset="-128"/>
              <a:ea typeface="BIZ UDPゴシック" panose="020B0400000000000000" pitchFamily="50" charset="-128"/>
            </a:endParaRPr>
          </a:p>
        </p:txBody>
      </p:sp>
      <p:sp>
        <p:nvSpPr>
          <p:cNvPr id="56" name="テキスト ボックス 55"/>
          <p:cNvSpPr txBox="1"/>
          <p:nvPr/>
        </p:nvSpPr>
        <p:spPr>
          <a:xfrm>
            <a:off x="4923573" y="6401477"/>
            <a:ext cx="4107215"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　国、府市、経済界と連携した誘致・開催</a:t>
            </a:r>
            <a:r>
              <a:rPr lang="ja-JP" altLang="en-US" sz="1200" dirty="0" smtClean="0">
                <a:latin typeface="BIZ UDPゴシック" panose="020B0400000000000000" pitchFamily="50" charset="-128"/>
                <a:ea typeface="BIZ UDPゴシック" panose="020B0400000000000000" pitchFamily="50" charset="-128"/>
              </a:rPr>
              <a:t>準備</a:t>
            </a:r>
            <a:r>
              <a:rPr lang="en-US" altLang="ja-JP" sz="1200" dirty="0" smtClean="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積極的</a:t>
            </a:r>
            <a:r>
              <a:rPr lang="en-US" altLang="ja-JP"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57" name="テキスト ボックス 56"/>
          <p:cNvSpPr txBox="1"/>
          <p:nvPr/>
        </p:nvSpPr>
        <p:spPr>
          <a:xfrm>
            <a:off x="5796000" y="900000"/>
            <a:ext cx="239039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□大阪府　■大阪市　★府市連携</a:t>
            </a:r>
          </a:p>
        </p:txBody>
      </p:sp>
      <p:sp>
        <p:nvSpPr>
          <p:cNvPr id="8" name="角丸四角形 7"/>
          <p:cNvSpPr/>
          <p:nvPr/>
        </p:nvSpPr>
        <p:spPr>
          <a:xfrm>
            <a:off x="71311" y="1244972"/>
            <a:ext cx="1337480" cy="499540"/>
          </a:xfrm>
          <a:prstGeom prst="round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民との連携</a:t>
            </a:r>
          </a:p>
        </p:txBody>
      </p:sp>
      <p:sp>
        <p:nvSpPr>
          <p:cNvPr id="35" name="角丸四角形 34"/>
          <p:cNvSpPr/>
          <p:nvPr/>
        </p:nvSpPr>
        <p:spPr>
          <a:xfrm>
            <a:off x="71311" y="5727203"/>
            <a:ext cx="1337480" cy="504000"/>
          </a:xfrm>
          <a:prstGeom prst="round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国</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との連携</a:t>
            </a:r>
          </a:p>
        </p:txBody>
      </p:sp>
      <p:sp>
        <p:nvSpPr>
          <p:cNvPr id="58" name="テキスト ボックス 57"/>
          <p:cNvSpPr txBox="1"/>
          <p:nvPr/>
        </p:nvSpPr>
        <p:spPr>
          <a:xfrm>
            <a:off x="360000" y="72000"/>
            <a:ext cx="8676000" cy="432000"/>
          </a:xfrm>
          <a:prstGeom prst="rect">
            <a:avLst/>
          </a:prstGeom>
          <a:noFill/>
        </p:spPr>
        <p:txBody>
          <a:bodyPr wrap="none" lIns="36000" tIns="36000" rIns="36000" bIns="36000" rtlCol="0">
            <a:noAutofit/>
          </a:bodyPr>
          <a:lstStyle/>
          <a:p>
            <a:r>
              <a:rPr lang="ja-JP" altLang="en-US" sz="2400" dirty="0" smtClean="0">
                <a:latin typeface="BIZ UDPゴシック" panose="020B0400000000000000" pitchFamily="50" charset="-128"/>
                <a:ea typeface="BIZ UDPゴシック" panose="020B0400000000000000" pitchFamily="50" charset="-128"/>
              </a:rPr>
              <a:t>３．</a:t>
            </a:r>
            <a:r>
              <a:rPr lang="ja-JP" altLang="en-US" sz="2400" dirty="0">
                <a:latin typeface="BIZ UDPゴシック" panose="020B0400000000000000" pitchFamily="50" charset="-128"/>
                <a:ea typeface="BIZ UDPゴシック" panose="020B0400000000000000" pitchFamily="50" charset="-128"/>
              </a:rPr>
              <a:t>改革</a:t>
            </a:r>
            <a:r>
              <a:rPr lang="ja-JP" altLang="en-US" sz="2400" dirty="0" smtClean="0">
                <a:latin typeface="BIZ UDPゴシック" panose="020B0400000000000000" pitchFamily="50" charset="-128"/>
                <a:ea typeface="BIZ UDPゴシック" panose="020B0400000000000000" pitchFamily="50" charset="-128"/>
              </a:rPr>
              <a:t>の手法の刷新　</a:t>
            </a:r>
            <a:r>
              <a:rPr lang="ja-JP" altLang="en-US" sz="28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a:t>
            </a:r>
            <a:r>
              <a:rPr lang="en-US" altLang="ja-JP"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HOW</a:t>
            </a:r>
            <a:r>
              <a:rPr lang="ja-JP" altLang="en-US"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　あらゆる手法を駆使した改革の実現</a:t>
            </a:r>
            <a:endParaRPr lang="en-US" altLang="ja-JP" sz="2000" dirty="0">
              <a:latin typeface="BIZ UDPゴシック" panose="020B0400000000000000" pitchFamily="50" charset="-128"/>
              <a:ea typeface="BIZ UDPゴシック" panose="020B0400000000000000" pitchFamily="50" charset="-128"/>
            </a:endParaRPr>
          </a:p>
        </p:txBody>
      </p:sp>
      <p:sp>
        <p:nvSpPr>
          <p:cNvPr id="59"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55</a:t>
            </a:fld>
            <a:endParaRPr lang="ja-JP" altLang="en-US" dirty="0"/>
          </a:p>
        </p:txBody>
      </p:sp>
      <p:sp>
        <p:nvSpPr>
          <p:cNvPr id="55" name="正方形/長方形 54"/>
          <p:cNvSpPr/>
          <p:nvPr/>
        </p:nvSpPr>
        <p:spPr>
          <a:xfrm>
            <a:off x="7380000" y="1152000"/>
            <a:ext cx="1656000" cy="180000"/>
          </a:xfrm>
          <a:prstGeom prst="rect">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ja-JP" altLang="en-US" sz="900" dirty="0">
                <a:solidFill>
                  <a:schemeClr val="tx1"/>
                </a:solidFill>
              </a:rPr>
              <a:t>　</a:t>
            </a:r>
            <a:r>
              <a:rPr lang="en-US" altLang="ja-JP" sz="900" dirty="0" smtClean="0">
                <a:solidFill>
                  <a:schemeClr val="tx1"/>
                </a:solidFill>
              </a:rPr>
              <a:t>※</a:t>
            </a:r>
            <a:r>
              <a:rPr lang="ja-JP" altLang="en-US" sz="900" dirty="0" smtClean="0">
                <a:solidFill>
                  <a:schemeClr val="tx1"/>
                </a:solidFill>
              </a:rPr>
              <a:t>下線は前回からの追加項目</a:t>
            </a:r>
            <a:endParaRPr lang="ja-JP" altLang="en-US" sz="900" dirty="0">
              <a:solidFill>
                <a:schemeClr val="tx1"/>
              </a:solidFill>
            </a:endParaRPr>
          </a:p>
        </p:txBody>
      </p:sp>
    </p:spTree>
    <p:extLst>
      <p:ext uri="{BB962C8B-B14F-4D97-AF65-F5344CB8AC3E}">
        <p14:creationId xmlns:p14="http://schemas.microsoft.com/office/powerpoint/2010/main" val="1828132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コネクタ 29"/>
          <p:cNvCxnSpPr/>
          <p:nvPr/>
        </p:nvCxnSpPr>
        <p:spPr>
          <a:xfrm>
            <a:off x="216000" y="57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16000" y="571931"/>
            <a:ext cx="8748000" cy="720000"/>
          </a:xfrm>
          <a:prstGeom prst="rect">
            <a:avLst/>
          </a:prstGeom>
          <a:noFill/>
        </p:spPr>
        <p:txBody>
          <a:bodyPr wrap="square" lIns="36000" tIns="36000" rIns="36000" bIns="36000" rtlCol="0">
            <a:noAutofit/>
          </a:bodyPr>
          <a:lstStyle/>
          <a:p>
            <a:pPr marL="285750" indent="-285750">
              <a:buFont typeface="Arial" panose="020B0604020202020204" pitchFamily="34" charset="0"/>
              <a:buChar char="•"/>
            </a:pPr>
            <a:r>
              <a:rPr lang="ja-JP" altLang="en-US" sz="1400" dirty="0">
                <a:latin typeface="BIZ UDゴシック" panose="020B0400000000000000" pitchFamily="49" charset="-128"/>
                <a:ea typeface="BIZ UDゴシック" panose="020B0400000000000000" pitchFamily="49" charset="-128"/>
              </a:rPr>
              <a:t>府市の戦略一元化は、「</a:t>
            </a:r>
            <a:r>
              <a:rPr lang="ja-JP" altLang="en-US" sz="1400" b="1" dirty="0">
                <a:latin typeface="BIZ UDゴシック" panose="020B0400000000000000" pitchFamily="49" charset="-128"/>
                <a:ea typeface="BIZ UDゴシック" panose="020B0400000000000000" pitchFamily="49" charset="-128"/>
              </a:rPr>
              <a:t>一体的な行政運営の推進</a:t>
            </a:r>
            <a:r>
              <a:rPr lang="ja-JP" altLang="en-US" sz="1400" dirty="0">
                <a:latin typeface="BIZ UDゴシック" panose="020B0400000000000000" pitchFamily="49" charset="-128"/>
                <a:ea typeface="BIZ UDゴシック" panose="020B0400000000000000" pitchFamily="49" charset="-128"/>
              </a:rPr>
              <a:t>」に深化。</a:t>
            </a:r>
            <a:endParaRPr lang="en-US" altLang="ja-JP" sz="1400"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sz="1400" dirty="0">
                <a:latin typeface="BIZ UDゴシック" panose="020B0400000000000000" pitchFamily="49" charset="-128"/>
                <a:ea typeface="BIZ UDゴシック" panose="020B0400000000000000" pitchFamily="49" charset="-128"/>
              </a:rPr>
              <a:t>市町村との連携は「広域課題の連携」に加えて、府内市町村それぞれの課題に対する「</a:t>
            </a:r>
            <a:r>
              <a:rPr lang="ja-JP" altLang="en-US" sz="1400" b="1" dirty="0">
                <a:latin typeface="BIZ UDゴシック" panose="020B0400000000000000" pitchFamily="49" charset="-128"/>
                <a:ea typeface="BIZ UDゴシック" panose="020B0400000000000000" pitchFamily="49" charset="-128"/>
              </a:rPr>
              <a:t>大阪府・大阪市の強みを活かした個別</a:t>
            </a:r>
            <a:r>
              <a:rPr lang="ja-JP" altLang="en-US" sz="1400" b="1" dirty="0" smtClean="0">
                <a:latin typeface="BIZ UDゴシック" panose="020B0400000000000000" pitchFamily="49" charset="-128"/>
                <a:ea typeface="BIZ UDゴシック" panose="020B0400000000000000" pitchFamily="49" charset="-128"/>
              </a:rPr>
              <a:t>支援（府内市町村への下水道支援など）</a:t>
            </a:r>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も始まった。</a:t>
            </a:r>
            <a:endParaRPr lang="en-US" altLang="ja-JP" sz="1400" dirty="0">
              <a:latin typeface="BIZ UDゴシック" panose="020B0400000000000000" pitchFamily="49" charset="-128"/>
              <a:ea typeface="BIZ UDゴシック" panose="020B0400000000000000" pitchFamily="49" charset="-128"/>
            </a:endParaRPr>
          </a:p>
        </p:txBody>
      </p:sp>
      <p:sp>
        <p:nvSpPr>
          <p:cNvPr id="41" name="テキスト ボックス 40"/>
          <p:cNvSpPr txBox="1"/>
          <p:nvPr/>
        </p:nvSpPr>
        <p:spPr>
          <a:xfrm>
            <a:off x="360000" y="72000"/>
            <a:ext cx="8676000" cy="432000"/>
          </a:xfrm>
          <a:prstGeom prst="rect">
            <a:avLst/>
          </a:prstGeom>
          <a:noFill/>
        </p:spPr>
        <p:txBody>
          <a:bodyPr wrap="none" lIns="36000" tIns="36000" rIns="36000" bIns="36000" rtlCol="0">
            <a:noAutofit/>
          </a:bodyPr>
          <a:lstStyle/>
          <a:p>
            <a:r>
              <a:rPr lang="ja-JP" altLang="en-US" sz="2400" dirty="0">
                <a:latin typeface="BIZ UDPゴシック" panose="020B0400000000000000" pitchFamily="50" charset="-128"/>
                <a:ea typeface="BIZ UDPゴシック" panose="020B0400000000000000" pitchFamily="50" charset="-128"/>
              </a:rPr>
              <a:t>３</a:t>
            </a:r>
            <a:r>
              <a:rPr lang="ja-JP" altLang="en-US" sz="2400" dirty="0" smtClean="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改革</a:t>
            </a:r>
            <a:r>
              <a:rPr lang="ja-JP" altLang="en-US" sz="2400" dirty="0" smtClean="0">
                <a:latin typeface="BIZ UDPゴシック" panose="020B0400000000000000" pitchFamily="50" charset="-128"/>
                <a:ea typeface="BIZ UDPゴシック" panose="020B0400000000000000" pitchFamily="50" charset="-128"/>
              </a:rPr>
              <a:t>の手法の刷新　</a:t>
            </a:r>
            <a:r>
              <a:rPr lang="ja-JP" altLang="en-US" sz="28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a:t>
            </a:r>
            <a:r>
              <a:rPr lang="en-US" altLang="ja-JP"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HOW</a:t>
            </a:r>
            <a:r>
              <a:rPr lang="ja-JP" altLang="en-US"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dirty="0" smtClean="0">
                <a:latin typeface="BIZ UDPゴシック" panose="020B0400000000000000" pitchFamily="50" charset="-128"/>
                <a:ea typeface="BIZ UDPゴシック" panose="020B0400000000000000" pitchFamily="50" charset="-128"/>
                <a:cs typeface="メイリオ" panose="020B0604030504040204" pitchFamily="50" charset="-128"/>
              </a:rPr>
              <a:t>今回の改革手法と前々回・前回との比較</a:t>
            </a:r>
            <a:endParaRPr lang="en-US" altLang="ja-JP" dirty="0">
              <a:latin typeface="BIZ UDPゴシック" panose="020B0400000000000000" pitchFamily="50" charset="-128"/>
              <a:ea typeface="BIZ UDPゴシック" panose="020B0400000000000000" pitchFamily="50" charset="-128"/>
            </a:endParaRPr>
          </a:p>
        </p:txBody>
      </p:sp>
      <p:sp>
        <p:nvSpPr>
          <p:cNvPr id="42"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56</a:t>
            </a:fld>
            <a:endParaRPr lang="ja-JP" altLang="en-US" dirty="0"/>
          </a:p>
        </p:txBody>
      </p:sp>
      <p:pic>
        <p:nvPicPr>
          <p:cNvPr id="9" name="図 8"/>
          <p:cNvPicPr>
            <a:picLocks noChangeAspect="1"/>
          </p:cNvPicPr>
          <p:nvPr/>
        </p:nvPicPr>
        <p:blipFill>
          <a:blip r:embed="rId3"/>
          <a:stretch>
            <a:fillRect/>
          </a:stretch>
        </p:blipFill>
        <p:spPr>
          <a:xfrm>
            <a:off x="12700" y="1301225"/>
            <a:ext cx="8907028" cy="5310076"/>
          </a:xfrm>
          <a:prstGeom prst="rect">
            <a:avLst/>
          </a:prstGeom>
        </p:spPr>
      </p:pic>
    </p:spTree>
    <p:extLst>
      <p:ext uri="{BB962C8B-B14F-4D97-AF65-F5344CB8AC3E}">
        <p14:creationId xmlns:p14="http://schemas.microsoft.com/office/powerpoint/2010/main" val="123812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コネクタ 21"/>
          <p:cNvCxnSpPr/>
          <p:nvPr/>
        </p:nvCxnSpPr>
        <p:spPr>
          <a:xfrm>
            <a:off x="216000" y="57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360000" y="684000"/>
            <a:ext cx="8460000" cy="3780000"/>
          </a:xfrm>
          <a:prstGeom prst="rect">
            <a:avLst/>
          </a:prstGeom>
          <a:noFill/>
        </p:spPr>
        <p:txBody>
          <a:bodyPr wrap="square" lIns="36000" tIns="36000" rIns="36000" bIns="36000" rtlCol="0">
            <a:noAutofit/>
          </a:bodyPr>
          <a:lstStyle/>
          <a:p>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～２０１４年度</a:t>
            </a:r>
            <a:r>
              <a:rPr lang="en-US" altLang="ja-JP" sz="1400" dirty="0">
                <a:latin typeface="BIZ UDPゴシック" panose="020B0400000000000000" pitchFamily="50" charset="-128"/>
                <a:ea typeface="BIZ UDPゴシック" panose="020B0400000000000000" pitchFamily="50" charset="-128"/>
              </a:rPr>
              <a:t>】</a:t>
            </a:r>
          </a:p>
          <a:p>
            <a:pPr marL="171450" indent="-1714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大阪府と大阪市はかつて、「府市合わせ（不幸せ）」との揶揄に象徴されるように、必ずしも良好ではなかった。</a:t>
            </a:r>
          </a:p>
          <a:p>
            <a:pPr marL="171450" indent="-1714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事業連携や政策連携のみならず、二重行政の見直しなどの踏み込んだ懸案についても、首長同士が直接議論する場を設定するなど、府市連携の努力は積み重ねられてきた。</a:t>
            </a:r>
          </a:p>
          <a:p>
            <a:pPr marL="171450" indent="-1714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基本的な方針を一にする知事と市長の誕生により、府市連携の推進体制を整えるなど、その動きが以前にも増して活発化。</a:t>
            </a:r>
          </a:p>
          <a:p>
            <a:pPr marL="171450" indent="-1714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具体的には、大阪府市統合本部で議論されている経営形態の見直し、類似・重複する行政サービスの整理、あるいは給与体系の一元化や戦略会議の共同設置など、具体的かつ広範囲に及ぶ府市連携が進められている。</a:t>
            </a:r>
          </a:p>
          <a:p>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～２０１８年度</a:t>
            </a:r>
            <a:r>
              <a:rPr lang="en-US" altLang="ja-JP" sz="1400" dirty="0">
                <a:latin typeface="BIZ UDPゴシック" panose="020B0400000000000000" pitchFamily="50" charset="-128"/>
                <a:ea typeface="BIZ UDPゴシック" panose="020B0400000000000000" pitchFamily="50" charset="-128"/>
              </a:rPr>
              <a:t>】</a:t>
            </a:r>
          </a:p>
          <a:p>
            <a:pPr marL="171450" indent="-1714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都道府県の大阪府と、政令指定都市の大阪市が、強力な連携のもとに政策や事業を推進。</a:t>
            </a:r>
          </a:p>
          <a:p>
            <a:pPr marL="171450" indent="-1714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大都市経営における「方針決定の場」を設け（副首都推進本部会議）、政策連携でビジョンや計画などの戦略の一元化を図り、事業再編では３つの組織統合と４つの機能再編を実現するなど、府市連携が基盤となって広範囲で先駆的な改革を実現している。</a:t>
            </a:r>
          </a:p>
          <a:p>
            <a:pPr marL="171450" indent="-1714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また、</a:t>
            </a:r>
            <a:r>
              <a:rPr lang="en-US" altLang="ja-JP" sz="1400" dirty="0">
                <a:latin typeface="BIZ UDPゴシック" panose="020B0400000000000000" pitchFamily="50" charset="-128"/>
                <a:ea typeface="BIZ UDPゴシック" panose="020B0400000000000000" pitchFamily="50" charset="-128"/>
              </a:rPr>
              <a:t>2025</a:t>
            </a:r>
            <a:r>
              <a:rPr lang="ja-JP" altLang="en-US" sz="1400" dirty="0">
                <a:latin typeface="BIZ UDPゴシック" panose="020B0400000000000000" pitchFamily="50" charset="-128"/>
                <a:ea typeface="BIZ UDPゴシック" panose="020B0400000000000000" pitchFamily="50" charset="-128"/>
              </a:rPr>
              <a:t>年の</a:t>
            </a:r>
            <a:r>
              <a:rPr lang="ja-JP" altLang="en-US" sz="1400" dirty="0" smtClean="0">
                <a:latin typeface="BIZ UDPゴシック" panose="020B0400000000000000" pitchFamily="50" charset="-128"/>
                <a:ea typeface="BIZ UDPゴシック" panose="020B0400000000000000" pitchFamily="50" charset="-128"/>
              </a:rPr>
              <a:t>大阪・関西万博</a:t>
            </a:r>
            <a:r>
              <a:rPr lang="ja-JP" altLang="en-US" sz="1400" dirty="0">
                <a:latin typeface="BIZ UDPゴシック" panose="020B0400000000000000" pitchFamily="50" charset="-128"/>
                <a:ea typeface="BIZ UDPゴシック" panose="020B0400000000000000" pitchFamily="50" charset="-128"/>
              </a:rPr>
              <a:t>の誘致は、「戦略の一元化」の象徴的な成果と言える。</a:t>
            </a:r>
          </a:p>
        </p:txBody>
      </p:sp>
      <p:sp>
        <p:nvSpPr>
          <p:cNvPr id="7" name="テキスト ボックス 6"/>
          <p:cNvSpPr txBox="1"/>
          <p:nvPr/>
        </p:nvSpPr>
        <p:spPr>
          <a:xfrm>
            <a:off x="359999" y="4860000"/>
            <a:ext cx="8460000" cy="1620000"/>
          </a:xfrm>
          <a:prstGeom prst="rect">
            <a:avLst/>
          </a:prstGeom>
          <a:solidFill>
            <a:schemeClr val="accent1">
              <a:lumMod val="20000"/>
              <a:lumOff val="80000"/>
            </a:schemeClr>
          </a:solidFill>
          <a:ln>
            <a:solidFill>
              <a:schemeClr val="tx1">
                <a:lumMod val="50000"/>
                <a:lumOff val="50000"/>
              </a:schemeClr>
            </a:solidFill>
          </a:ln>
        </p:spPr>
        <p:txBody>
          <a:bodyPr wrap="square" lIns="36000" tIns="72000" rIns="36000" bIns="36000" rtlCol="0">
            <a:no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～２０２２年度</a:t>
            </a:r>
            <a:r>
              <a:rPr lang="en-US" altLang="ja-JP" sz="14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大都市制度改革に関して、特別区の設置に関する二度目の住民投票の結果は否決</a:t>
            </a:r>
            <a:r>
              <a:rPr lang="ja-JP" altLang="en-US" sz="1400" dirty="0" smtClean="0">
                <a:latin typeface="BIZ UDPゴシック" panose="020B0400000000000000" pitchFamily="50" charset="-128"/>
                <a:ea typeface="BIZ UDPゴシック" panose="020B0400000000000000" pitchFamily="50" charset="-128"/>
              </a:rPr>
              <a:t>。その後</a:t>
            </a:r>
            <a:r>
              <a:rPr lang="ja-JP" altLang="en-US" sz="1400" dirty="0">
                <a:latin typeface="BIZ UDPゴシック" panose="020B0400000000000000" pitchFamily="50" charset="-128"/>
                <a:ea typeface="BIZ UDPゴシック" panose="020B0400000000000000" pitchFamily="50" charset="-128"/>
              </a:rPr>
              <a:t>、大阪市の存続を前提に、府市連携をより強固なものとするため、</a:t>
            </a:r>
            <a:r>
              <a:rPr lang="ja-JP" altLang="en-US" sz="1400" b="1" dirty="0">
                <a:latin typeface="BIZ UDPゴシック" panose="020B0400000000000000" pitchFamily="50" charset="-128"/>
                <a:ea typeface="BIZ UDPゴシック" panose="020B0400000000000000" pitchFamily="50" charset="-128"/>
              </a:rPr>
              <a:t>府市一体条例</a:t>
            </a:r>
            <a:r>
              <a:rPr lang="ja-JP" altLang="en-US" sz="1400" dirty="0">
                <a:latin typeface="BIZ UDPゴシック" panose="020B0400000000000000" pitchFamily="50" charset="-128"/>
                <a:ea typeface="BIZ UDPゴシック" panose="020B0400000000000000" pitchFamily="50" charset="-128"/>
              </a:rPr>
              <a:t>を制定。</a:t>
            </a:r>
            <a:r>
              <a:rPr lang="ja-JP" altLang="en-US" sz="1400" b="1" dirty="0">
                <a:latin typeface="BIZ UDPゴシック" panose="020B0400000000000000" pitchFamily="50" charset="-128"/>
                <a:ea typeface="BIZ UDPゴシック" panose="020B0400000000000000" pitchFamily="50" charset="-128"/>
              </a:rPr>
              <a:t>府市共同部署</a:t>
            </a:r>
            <a:r>
              <a:rPr lang="ja-JP" altLang="en-US" sz="1400" dirty="0">
                <a:latin typeface="BIZ UDPゴシック" panose="020B0400000000000000" pitchFamily="50" charset="-128"/>
                <a:ea typeface="BIZ UDPゴシック" panose="020B0400000000000000" pitchFamily="50" charset="-128"/>
              </a:rPr>
              <a:t>も設置。</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府立大学と市立大学が統合し、</a:t>
            </a:r>
            <a:r>
              <a:rPr lang="ja-JP" altLang="en-US" sz="1400" b="1" dirty="0">
                <a:latin typeface="BIZ UDPゴシック" panose="020B0400000000000000" pitchFamily="50" charset="-128"/>
                <a:ea typeface="BIZ UDPゴシック" panose="020B0400000000000000" pitchFamily="50" charset="-128"/>
              </a:rPr>
              <a:t>大阪公立大学</a:t>
            </a:r>
            <a:r>
              <a:rPr lang="ja-JP" altLang="en-US" sz="1400" dirty="0">
                <a:latin typeface="BIZ UDPゴシック" panose="020B0400000000000000" pitchFamily="50" charset="-128"/>
                <a:ea typeface="BIZ UDPゴシック" panose="020B0400000000000000" pitchFamily="50" charset="-128"/>
              </a:rPr>
              <a:t>が開学。大阪健康安全基盤研究所や大阪産業技術研究所など既に統合で創設された組織は、そのメリットを活かした各種事業を展開。</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２０２０年１月から本格化した</a:t>
            </a:r>
            <a:r>
              <a:rPr lang="ja-JP" altLang="en-US" sz="1400" b="1" dirty="0">
                <a:latin typeface="BIZ UDPゴシック" panose="020B0400000000000000" pitchFamily="50" charset="-128"/>
                <a:ea typeface="BIZ UDPゴシック" panose="020B0400000000000000" pitchFamily="50" charset="-128"/>
              </a:rPr>
              <a:t>新型コロナ対策</a:t>
            </a:r>
            <a:r>
              <a:rPr lang="ja-JP" altLang="en-US" sz="1400" dirty="0">
                <a:latin typeface="BIZ UDPゴシック" panose="020B0400000000000000" pitchFamily="50" charset="-128"/>
                <a:ea typeface="BIZ UDPゴシック" panose="020B0400000000000000" pitchFamily="50" charset="-128"/>
              </a:rPr>
              <a:t>も、府市連携により対応。大阪モデルなど国に先駆けた施策を実施。</a:t>
            </a:r>
          </a:p>
        </p:txBody>
      </p:sp>
      <p:sp>
        <p:nvSpPr>
          <p:cNvPr id="9" name="フローチャート: 組合せ 8">
            <a:extLst>
              <a:ext uri="{FF2B5EF4-FFF2-40B4-BE49-F238E27FC236}">
                <a16:creationId xmlns:a16="http://schemas.microsoft.com/office/drawing/2014/main" id="{3D8455E9-8060-02B8-19F3-9F29BD2796AB}"/>
              </a:ext>
            </a:extLst>
          </p:cNvPr>
          <p:cNvSpPr/>
          <p:nvPr/>
        </p:nvSpPr>
        <p:spPr>
          <a:xfrm>
            <a:off x="3924000" y="4464000"/>
            <a:ext cx="1296000" cy="288000"/>
          </a:xfrm>
          <a:prstGeom prst="flowChartMerge">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8" name="テキスト ボックス 7"/>
          <p:cNvSpPr txBox="1"/>
          <p:nvPr/>
        </p:nvSpPr>
        <p:spPr>
          <a:xfrm>
            <a:off x="288000" y="180000"/>
            <a:ext cx="8676000" cy="432000"/>
          </a:xfrm>
          <a:prstGeom prst="rect">
            <a:avLst/>
          </a:prstGeom>
          <a:noFill/>
        </p:spPr>
        <p:txBody>
          <a:bodyPr wrap="none" lIns="36000" tIns="36000" rIns="36000" bIns="36000" rtlCol="0">
            <a:noAutofit/>
          </a:bodyPr>
          <a:lstStyle/>
          <a:p>
            <a:r>
              <a:rPr lang="en-US" altLang="ja-JP" sz="2000" b="1" dirty="0" smtClean="0">
                <a:latin typeface="BIZ UDPゴシック" panose="020B0400000000000000" pitchFamily="50" charset="-128"/>
                <a:ea typeface="BIZ UDPゴシック" panose="020B0400000000000000" pitchFamily="50" charset="-128"/>
              </a:rPr>
              <a:t>【HOW</a:t>
            </a:r>
            <a:r>
              <a:rPr lang="ja-JP" altLang="en-US" sz="2000" b="1" dirty="0" smtClean="0">
                <a:latin typeface="BIZ UDPゴシック" panose="020B0400000000000000" pitchFamily="50" charset="-128"/>
                <a:ea typeface="BIZ UDPゴシック" panose="020B0400000000000000" pitchFamily="50" charset="-128"/>
              </a:rPr>
              <a:t>１</a:t>
            </a:r>
            <a:r>
              <a:rPr lang="en-US" altLang="ja-JP" sz="2000" b="1" dirty="0" smtClean="0">
                <a:latin typeface="BIZ UDPゴシック" panose="020B0400000000000000" pitchFamily="50" charset="-128"/>
                <a:ea typeface="BIZ UDPゴシック" panose="020B0400000000000000" pitchFamily="50" charset="-128"/>
              </a:rPr>
              <a:t>】</a:t>
            </a:r>
            <a:r>
              <a:rPr lang="ja-JP" altLang="en-US" sz="2000" b="1" dirty="0" smtClean="0">
                <a:latin typeface="BIZ UDPゴシック" panose="020B0400000000000000" pitchFamily="50" charset="-128"/>
                <a:ea typeface="BIZ UDPゴシック" panose="020B0400000000000000" pitchFamily="50" charset="-128"/>
              </a:rPr>
              <a:t>　府市連携の更なる強化</a:t>
            </a:r>
            <a:endParaRPr lang="en-US" altLang="ja-JP" sz="2000" b="1" dirty="0">
              <a:latin typeface="BIZ UDPゴシック" panose="020B0400000000000000" pitchFamily="50" charset="-128"/>
              <a:ea typeface="BIZ UDPゴシック" panose="020B0400000000000000" pitchFamily="50" charset="-128"/>
            </a:endParaRPr>
          </a:p>
        </p:txBody>
      </p:sp>
      <p:sp>
        <p:nvSpPr>
          <p:cNvPr id="10"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57</a:t>
            </a:fld>
            <a:endParaRPr lang="ja-JP" altLang="en-US" dirty="0"/>
          </a:p>
        </p:txBody>
      </p:sp>
    </p:spTree>
    <p:extLst>
      <p:ext uri="{BB962C8B-B14F-4D97-AF65-F5344CB8AC3E}">
        <p14:creationId xmlns:p14="http://schemas.microsoft.com/office/powerpoint/2010/main" val="2641678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08C837D-2F66-3A44-E143-28FAB790F9CD}"/>
              </a:ext>
            </a:extLst>
          </p:cNvPr>
          <p:cNvSpPr txBox="1"/>
          <p:nvPr/>
        </p:nvSpPr>
        <p:spPr>
          <a:xfrm>
            <a:off x="360000" y="684000"/>
            <a:ext cx="8460000" cy="4176000"/>
          </a:xfrm>
          <a:prstGeom prst="rect">
            <a:avLst/>
          </a:prstGeom>
          <a:noFill/>
        </p:spPr>
        <p:txBody>
          <a:bodyPr wrap="square" lIns="36000" tIns="36000" rIns="36000" bIns="36000" rtlCol="0">
            <a:noAutofit/>
          </a:bodyPr>
          <a:lstStyle/>
          <a:p>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～２０１４年度</a:t>
            </a:r>
            <a:r>
              <a:rPr lang="en-US" altLang="ja-JP" sz="14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民間事業者をはじめとする幅広い主体の参画を促すとともに、エンドユーザーの選択環境にさらすことで、サービスの向上を促してきた。</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府市とも民営化が経営形態として最適と考えられる場合には、民営化に向けた取組を進めている。</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また、公共施設の管理・運営に民間のノウハウを</a:t>
            </a:r>
            <a:r>
              <a:rPr lang="ja-JP" altLang="en-US" sz="1400" dirty="0" smtClean="0">
                <a:latin typeface="BIZ UDPゴシック" panose="020B0400000000000000" pitchFamily="50" charset="-128"/>
                <a:ea typeface="BIZ UDPゴシック" panose="020B0400000000000000" pitchFamily="50" charset="-128"/>
              </a:rPr>
              <a:t>活用する</a:t>
            </a:r>
            <a:r>
              <a:rPr lang="ja-JP" altLang="en-US" sz="1400" dirty="0">
                <a:latin typeface="BIZ UDPゴシック" panose="020B0400000000000000" pitchFamily="50" charset="-128"/>
                <a:ea typeface="BIZ UDPゴシック" panose="020B0400000000000000" pitchFamily="50" charset="-128"/>
              </a:rPr>
              <a:t>ため、指定管理者制度を導入。工事等の入札においても、指名競争入札から一般競争入札への転換を進め、広く事業者の参加を促進。</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部長・局長や校長など幹部ポストには、競争により優秀な人材を確保するため、内外から広く人材を公募。</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さらに学校間の切磋琢磨を促すため、府では、生徒・保護者が公立・私立を問わず高等学校を選択できる環境を整備、市では、区内通学区域以外の市立小・中学校への入学を可能とする学校選択制の導入を進めた。</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その他にも、市では、区役所の区政運営や窓口業務を格付けして、区役所間の競争を促し区民サービスを改善。</a:t>
            </a:r>
          </a:p>
          <a:p>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～２０１８年度</a:t>
            </a:r>
            <a:r>
              <a:rPr lang="en-US" altLang="ja-JP" sz="14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サービスの供給先や規模に応じて、幅広い事業主体（地独法人や民間会社等）と、多様な事業手法（指定管理やＰＦＩ等）を活用し、最適な事業運営</a:t>
            </a:r>
            <a:r>
              <a:rPr lang="ja-JP" altLang="en-US" sz="1400" dirty="0" smtClean="0">
                <a:latin typeface="BIZ UDPゴシック" panose="020B0400000000000000" pitchFamily="50" charset="-128"/>
                <a:ea typeface="BIZ UDPゴシック" panose="020B0400000000000000" pitchFamily="50" charset="-128"/>
              </a:rPr>
              <a:t>を</a:t>
            </a:r>
            <a:r>
              <a:rPr lang="ja-JP" altLang="en-US" sz="1400" dirty="0">
                <a:latin typeface="BIZ UDPゴシック" panose="020B0400000000000000" pitchFamily="50" charset="-128"/>
                <a:ea typeface="BIZ UDPゴシック" panose="020B0400000000000000" pitchFamily="50" charset="-128"/>
              </a:rPr>
              <a:t>めざ</a:t>
            </a:r>
            <a:r>
              <a:rPr lang="ja-JP" altLang="en-US" sz="1400" dirty="0" smtClean="0">
                <a:latin typeface="BIZ UDPゴシック" panose="020B0400000000000000" pitchFamily="50" charset="-128"/>
                <a:ea typeface="BIZ UDPゴシック" panose="020B0400000000000000" pitchFamily="50" charset="-128"/>
              </a:rPr>
              <a:t>すの</a:t>
            </a:r>
            <a:r>
              <a:rPr lang="ja-JP" altLang="en-US" sz="1400" dirty="0">
                <a:latin typeface="BIZ UDPゴシック" panose="020B0400000000000000" pitchFamily="50" charset="-128"/>
                <a:ea typeface="BIZ UDPゴシック" panose="020B0400000000000000" pitchFamily="50" charset="-128"/>
              </a:rPr>
              <a:t>が、大阪の改革の特徴と言える。</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全国初の地下鉄民営化をはじめ、指定管理者制度やＰＦＩ、地独法人化を積極導入し、既存の制度を柔軟に活用することで、大阪城公園ＰＭＯなど特徴的な民活も実現している。</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さらに、公民戦略連携デスクやサウンディング型市場調査など、民間の知恵を積極的に活用。</a:t>
            </a:r>
          </a:p>
        </p:txBody>
      </p:sp>
      <p:sp>
        <p:nvSpPr>
          <p:cNvPr id="5" name="正方形/長方形 4">
            <a:extLst>
              <a:ext uri="{FF2B5EF4-FFF2-40B4-BE49-F238E27FC236}">
                <a16:creationId xmlns:a16="http://schemas.microsoft.com/office/drawing/2014/main" id="{97FDE2B0-3048-4F30-861E-F32A1DE94AE9}"/>
              </a:ext>
            </a:extLst>
          </p:cNvPr>
          <p:cNvSpPr/>
          <p:nvPr/>
        </p:nvSpPr>
        <p:spPr>
          <a:xfrm>
            <a:off x="360000" y="5256000"/>
            <a:ext cx="8460000" cy="1332000"/>
          </a:xfrm>
          <a:prstGeom prst="rect">
            <a:avLst/>
          </a:prstGeom>
          <a:solidFill>
            <a:schemeClr val="accent1">
              <a:lumMod val="20000"/>
              <a:lumOff val="80000"/>
            </a:schemeClr>
          </a:solidFill>
          <a:ln>
            <a:solidFill>
              <a:schemeClr val="tx1">
                <a:lumMod val="50000"/>
                <a:lumOff val="50000"/>
              </a:schemeClr>
            </a:solidFill>
          </a:ln>
        </p:spPr>
        <p:txBody>
          <a:bodyPr wrap="square" lIns="36000" tIns="72000" rIns="36000" bIns="36000">
            <a:noAutofit/>
          </a:bodyPr>
          <a:lstStyle/>
          <a:p>
            <a:pPr>
              <a:lnSpc>
                <a:spcPts val="1600"/>
              </a:lnSpc>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～２０２２年度</a:t>
            </a:r>
            <a:r>
              <a:rPr lang="en-US" altLang="ja-JP" sz="1400" dirty="0">
                <a:latin typeface="BIZ UDPゴシック" panose="020B0400000000000000" pitchFamily="50" charset="-128"/>
                <a:ea typeface="BIZ UDPゴシック" panose="020B0400000000000000" pitchFamily="50" charset="-128"/>
              </a:rPr>
              <a:t>】</a:t>
            </a:r>
          </a:p>
          <a:p>
            <a:pPr marL="285750" indent="-285750">
              <a:lnSpc>
                <a:spcPts val="1600"/>
              </a:lnSpc>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市営地下鉄民営化により誕生した</a:t>
            </a:r>
            <a:r>
              <a:rPr lang="en-US" altLang="ja-JP" sz="1400" b="1" dirty="0">
                <a:latin typeface="BIZ UDPゴシック" panose="020B0400000000000000" pitchFamily="50" charset="-128"/>
                <a:ea typeface="BIZ UDPゴシック" panose="020B0400000000000000" pitchFamily="50" charset="-128"/>
              </a:rPr>
              <a:t>Osaka Metro</a:t>
            </a:r>
            <a:r>
              <a:rPr lang="ja-JP" altLang="en-US" sz="1400" dirty="0">
                <a:latin typeface="BIZ UDPゴシック" panose="020B0400000000000000" pitchFamily="50" charset="-128"/>
                <a:ea typeface="BIZ UDPゴシック" panose="020B0400000000000000" pitchFamily="50" charset="-128"/>
              </a:rPr>
              <a:t>により、サービスの質が飛躍的に向上。</a:t>
            </a:r>
            <a:r>
              <a:rPr lang="ja-JP" altLang="en-US" sz="1400" b="1" dirty="0">
                <a:latin typeface="BIZ UDPゴシック" panose="020B0400000000000000" pitchFamily="50" charset="-128"/>
                <a:ea typeface="BIZ UDPゴシック" panose="020B0400000000000000" pitchFamily="50" charset="-128"/>
              </a:rPr>
              <a:t>市病院機構、市博物館機構</a:t>
            </a:r>
            <a:r>
              <a:rPr lang="ja-JP" altLang="en-US" sz="1400" dirty="0">
                <a:latin typeface="BIZ UDPゴシック" panose="020B0400000000000000" pitchFamily="50" charset="-128"/>
                <a:ea typeface="BIZ UDPゴシック" panose="020B0400000000000000" pitchFamily="50" charset="-128"/>
              </a:rPr>
              <a:t>といった地独法人の取組も成果が現れ始めている。</a:t>
            </a:r>
          </a:p>
          <a:p>
            <a:pPr marL="285750" indent="-285750">
              <a:lnSpc>
                <a:spcPts val="1600"/>
              </a:lnSpc>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引き続き、</a:t>
            </a:r>
            <a:r>
              <a:rPr lang="ja-JP" altLang="en-US" sz="1400" b="1" dirty="0" smtClean="0">
                <a:latin typeface="BIZ UDPゴシック" panose="020B0400000000000000" pitchFamily="50" charset="-128"/>
                <a:ea typeface="BIZ UDPゴシック" panose="020B0400000000000000" pitchFamily="50" charset="-128"/>
              </a:rPr>
              <a:t>指定管理者</a:t>
            </a:r>
            <a:r>
              <a:rPr lang="ja-JP" altLang="en-US" sz="1400" b="1" dirty="0">
                <a:latin typeface="BIZ UDPゴシック" panose="020B0400000000000000" pitchFamily="50" charset="-128"/>
                <a:ea typeface="BIZ UDPゴシック" panose="020B0400000000000000" pitchFamily="50" charset="-128"/>
              </a:rPr>
              <a:t>制度</a:t>
            </a:r>
            <a:r>
              <a:rPr lang="ja-JP" altLang="en-US" sz="1400" dirty="0">
                <a:latin typeface="BIZ UDPゴシック" panose="020B0400000000000000" pitchFamily="50" charset="-128"/>
                <a:ea typeface="BIZ UDPゴシック" panose="020B0400000000000000" pitchFamily="50" charset="-128"/>
              </a:rPr>
              <a:t>や</a:t>
            </a:r>
            <a:r>
              <a:rPr lang="ja-JP" altLang="en-US" sz="1400" b="1" dirty="0">
                <a:latin typeface="BIZ UDPゴシック" panose="020B0400000000000000" pitchFamily="50" charset="-128"/>
                <a:ea typeface="BIZ UDPゴシック" panose="020B0400000000000000" pitchFamily="50" charset="-128"/>
              </a:rPr>
              <a:t>ＰＦＩ</a:t>
            </a:r>
            <a:r>
              <a:rPr lang="ja-JP" altLang="en-US" sz="1400" dirty="0">
                <a:latin typeface="BIZ UDPゴシック" panose="020B0400000000000000" pitchFamily="50" charset="-128"/>
                <a:ea typeface="BIZ UDPゴシック" panose="020B0400000000000000" pitchFamily="50" charset="-128"/>
              </a:rPr>
              <a:t>を積極導入。公民連携の実績は全国随一。</a:t>
            </a:r>
          </a:p>
          <a:p>
            <a:pPr marL="285750" indent="-285750">
              <a:lnSpc>
                <a:spcPts val="1600"/>
              </a:lnSpc>
              <a:buFont typeface="Wingdings" panose="05000000000000000000" pitchFamily="2" charset="2"/>
              <a:buChar char="u"/>
            </a:pPr>
            <a:r>
              <a:rPr lang="ja-JP" altLang="en-US" sz="1400" b="1" dirty="0" smtClean="0">
                <a:latin typeface="BIZ UDPゴシック" panose="020B0400000000000000" pitchFamily="50" charset="-128"/>
                <a:ea typeface="BIZ UDPゴシック" panose="020B0400000000000000" pitchFamily="50" charset="-128"/>
              </a:rPr>
              <a:t>大阪中之島美術館も</a:t>
            </a:r>
            <a:r>
              <a:rPr lang="en-US" altLang="ja-JP" sz="1400" b="1" dirty="0">
                <a:latin typeface="BIZ UDPゴシック" panose="020B0400000000000000" pitchFamily="50" charset="-128"/>
                <a:ea typeface="BIZ UDPゴシック" panose="020B0400000000000000" pitchFamily="50" charset="-128"/>
              </a:rPr>
              <a:t>PFI</a:t>
            </a:r>
            <a:r>
              <a:rPr lang="ja-JP" altLang="en-US" sz="1400" b="1" dirty="0">
                <a:latin typeface="BIZ UDPゴシック" panose="020B0400000000000000" pitchFamily="50" charset="-128"/>
                <a:ea typeface="BIZ UDPゴシック" panose="020B0400000000000000" pitchFamily="50" charset="-128"/>
              </a:rPr>
              <a:t>で運営</a:t>
            </a:r>
            <a:r>
              <a:rPr lang="ja-JP" altLang="en-US" sz="1400" dirty="0">
                <a:latin typeface="BIZ UDPゴシック" panose="020B0400000000000000" pitchFamily="50" charset="-128"/>
                <a:ea typeface="BIZ UDPゴシック" panose="020B0400000000000000" pitchFamily="50" charset="-128"/>
              </a:rPr>
              <a:t>。難波宮跡公園も民活で整備に着手。府民が歴史・伝統・文化や自然を感じることができる都市空間の充実に向け、民間の知恵を積極的に活用。</a:t>
            </a:r>
          </a:p>
        </p:txBody>
      </p:sp>
      <p:cxnSp>
        <p:nvCxnSpPr>
          <p:cNvPr id="22" name="直線コネクタ 21"/>
          <p:cNvCxnSpPr/>
          <p:nvPr/>
        </p:nvCxnSpPr>
        <p:spPr>
          <a:xfrm>
            <a:off x="216000" y="57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フローチャート: 組合せ 5">
            <a:extLst>
              <a:ext uri="{FF2B5EF4-FFF2-40B4-BE49-F238E27FC236}">
                <a16:creationId xmlns:a16="http://schemas.microsoft.com/office/drawing/2014/main" id="{BD12325C-8E72-7795-BF20-6A9DAC3C3D62}"/>
              </a:ext>
            </a:extLst>
          </p:cNvPr>
          <p:cNvSpPr/>
          <p:nvPr/>
        </p:nvSpPr>
        <p:spPr>
          <a:xfrm>
            <a:off x="3924000" y="4860000"/>
            <a:ext cx="1296000" cy="288000"/>
          </a:xfrm>
          <a:prstGeom prst="flowChartMerge">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8" name="テキスト ボックス 7"/>
          <p:cNvSpPr txBox="1"/>
          <p:nvPr/>
        </p:nvSpPr>
        <p:spPr>
          <a:xfrm>
            <a:off x="288000" y="180000"/>
            <a:ext cx="8676000" cy="432000"/>
          </a:xfrm>
          <a:prstGeom prst="rect">
            <a:avLst/>
          </a:prstGeom>
          <a:noFill/>
        </p:spPr>
        <p:txBody>
          <a:bodyPr wrap="none" lIns="36000" tIns="36000" rIns="36000" bIns="36000" rtlCol="0">
            <a:noAutofit/>
          </a:bodyPr>
          <a:lstStyle/>
          <a:p>
            <a:r>
              <a:rPr lang="en-US" altLang="ja-JP" sz="2000" b="1" dirty="0" smtClean="0">
                <a:latin typeface="BIZ UDPゴシック" panose="020B0400000000000000" pitchFamily="50" charset="-128"/>
                <a:ea typeface="BIZ UDPゴシック" panose="020B0400000000000000" pitchFamily="50" charset="-128"/>
              </a:rPr>
              <a:t>【HOW</a:t>
            </a:r>
            <a:r>
              <a:rPr lang="ja-JP" altLang="en-US" sz="2000" b="1" dirty="0">
                <a:latin typeface="BIZ UDPゴシック" panose="020B0400000000000000" pitchFamily="50" charset="-128"/>
                <a:ea typeface="BIZ UDPゴシック" panose="020B0400000000000000" pitchFamily="50" charset="-128"/>
              </a:rPr>
              <a:t>２</a:t>
            </a:r>
            <a:r>
              <a:rPr lang="en-US" altLang="ja-JP" sz="2000" b="1" dirty="0" smtClean="0">
                <a:latin typeface="BIZ UDPゴシック" panose="020B0400000000000000" pitchFamily="50" charset="-128"/>
                <a:ea typeface="BIZ UDPゴシック" panose="020B0400000000000000" pitchFamily="50" charset="-128"/>
              </a:rPr>
              <a:t>】</a:t>
            </a:r>
            <a:r>
              <a:rPr lang="ja-JP" altLang="en-US" sz="2000" b="1" dirty="0" smtClean="0">
                <a:latin typeface="BIZ UDPゴシック" panose="020B0400000000000000" pitchFamily="50" charset="-128"/>
                <a:ea typeface="BIZ UDPゴシック" panose="020B0400000000000000" pitchFamily="50" charset="-128"/>
              </a:rPr>
              <a:t>　民間との協業多様化</a:t>
            </a:r>
            <a:endParaRPr lang="en-US" altLang="ja-JP" sz="2000" b="1" dirty="0">
              <a:latin typeface="BIZ UDPゴシック" panose="020B0400000000000000" pitchFamily="50" charset="-128"/>
              <a:ea typeface="BIZ UDPゴシック" panose="020B0400000000000000" pitchFamily="50" charset="-128"/>
            </a:endParaRPr>
          </a:p>
        </p:txBody>
      </p:sp>
      <p:sp>
        <p:nvSpPr>
          <p:cNvPr id="9"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58</a:t>
            </a:fld>
            <a:endParaRPr lang="ja-JP" altLang="en-US" dirty="0"/>
          </a:p>
        </p:txBody>
      </p:sp>
    </p:spTree>
    <p:extLst>
      <p:ext uri="{BB962C8B-B14F-4D97-AF65-F5344CB8AC3E}">
        <p14:creationId xmlns:p14="http://schemas.microsoft.com/office/powerpoint/2010/main" val="1118145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コネクタ 21"/>
          <p:cNvCxnSpPr/>
          <p:nvPr/>
        </p:nvCxnSpPr>
        <p:spPr>
          <a:xfrm>
            <a:off x="216000" y="57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360000" y="684000"/>
            <a:ext cx="8460000" cy="2700000"/>
          </a:xfrm>
          <a:prstGeom prst="rect">
            <a:avLst/>
          </a:prstGeom>
          <a:noFill/>
        </p:spPr>
        <p:txBody>
          <a:bodyPr wrap="square" lIns="36000" tIns="36000" rIns="36000" bIns="36000" rtlCol="0">
            <a:noAutofit/>
          </a:bodyPr>
          <a:lstStyle/>
          <a:p>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～２０１４年度</a:t>
            </a:r>
            <a:r>
              <a:rPr lang="en-US" altLang="ja-JP" sz="1400" dirty="0">
                <a:latin typeface="BIZ UDPゴシック" panose="020B0400000000000000" pitchFamily="50" charset="-128"/>
                <a:ea typeface="BIZ UDPゴシック" panose="020B0400000000000000" pitchFamily="50" charset="-128"/>
              </a:rPr>
              <a:t>】</a:t>
            </a:r>
          </a:p>
          <a:p>
            <a:pPr marL="171450" indent="-171450">
              <a:buFont typeface="Wingdings" panose="05000000000000000000" pitchFamily="2" charset="2"/>
              <a:buChar char="u"/>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外交・防衛・通商</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など国の存立にかかわる分野は国、</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住民の暮らしや地域経済</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に関わる分野は地域という役割分担を徹底し、霞が関依存体質から脱却した自律的な地域経営主体として、国直轄事業負担金の見直しや特区制度の創設など、国に対して積極的な政策提案を実施。</a:t>
            </a:r>
          </a:p>
          <a:p>
            <a:pPr marL="171450" indent="-1714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また、義務教育における権限と責任を一致させ、住民の声を教育行政に反映させる仕組みづくりを全国に先駆けて整理し、国の教育委員会制度改革のモデルともなりつつある。</a:t>
            </a:r>
          </a:p>
          <a:p>
            <a:pPr marL="171450" indent="-1714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さらに、職員</a:t>
            </a:r>
            <a:r>
              <a:rPr lang="ja-JP" altLang="en-US" sz="1400" dirty="0" smtClean="0">
                <a:latin typeface="BIZ UDPゴシック" panose="020B0400000000000000" pitchFamily="50" charset="-128"/>
                <a:ea typeface="BIZ UDPゴシック" panose="020B0400000000000000" pitchFamily="50" charset="-128"/>
              </a:rPr>
              <a:t>採用試験</a:t>
            </a:r>
            <a:r>
              <a:rPr lang="ja-JP" altLang="en-US" sz="1400" dirty="0">
                <a:latin typeface="BIZ UDPゴシック" panose="020B0400000000000000" pitchFamily="50" charset="-128"/>
                <a:ea typeface="BIZ UDPゴシック" panose="020B0400000000000000" pitchFamily="50" charset="-128"/>
              </a:rPr>
              <a:t>制度を筆記重視から⼈物重視に抜本的改⾰を実施。</a:t>
            </a:r>
          </a:p>
          <a:p>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～２０１８年度</a:t>
            </a:r>
            <a:r>
              <a:rPr lang="en-US" altLang="ja-JP" sz="1400" dirty="0">
                <a:latin typeface="BIZ UDPゴシック" panose="020B0400000000000000" pitchFamily="50" charset="-128"/>
                <a:ea typeface="BIZ UDPゴシック" panose="020B0400000000000000" pitchFamily="50" charset="-128"/>
              </a:rPr>
              <a:t>】</a:t>
            </a:r>
          </a:p>
          <a:p>
            <a:pPr marL="171450" indent="-1714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改革初期の「国への問題提起（→国直轄事業の見直し）」から、「国への提案（→全国最多の特区申請）」へ進み、さらに「国との協調（</a:t>
            </a:r>
            <a:r>
              <a:rPr lang="ja-JP" altLang="en-US" sz="1400" dirty="0" smtClean="0">
                <a:latin typeface="BIZ UDPゴシック" panose="020B0400000000000000" pitchFamily="50" charset="-128"/>
                <a:ea typeface="BIZ UDPゴシック" panose="020B0400000000000000" pitchFamily="50" charset="-128"/>
              </a:rPr>
              <a:t>→大阪・関西万博</a:t>
            </a:r>
            <a:r>
              <a:rPr lang="ja-JP" altLang="en-US" sz="1400" dirty="0">
                <a:latin typeface="BIZ UDPゴシック" panose="020B0400000000000000" pitchFamily="50" charset="-128"/>
                <a:ea typeface="BIZ UDPゴシック" panose="020B0400000000000000" pitchFamily="50" charset="-128"/>
              </a:rPr>
              <a:t>誘致等）」へと、連携の手法が進化。</a:t>
            </a:r>
          </a:p>
          <a:p>
            <a:pPr marL="171450" indent="-1714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大都市制度改革や教育制度改革など、全国の改革を先導する取組にも積極的に着手。</a:t>
            </a:r>
          </a:p>
        </p:txBody>
      </p:sp>
      <p:sp>
        <p:nvSpPr>
          <p:cNvPr id="7" name="テキスト ボックス 6"/>
          <p:cNvSpPr txBox="1"/>
          <p:nvPr/>
        </p:nvSpPr>
        <p:spPr>
          <a:xfrm>
            <a:off x="359999" y="5652000"/>
            <a:ext cx="8460000" cy="830997"/>
          </a:xfrm>
          <a:prstGeom prst="rect">
            <a:avLst/>
          </a:prstGeom>
          <a:solidFill>
            <a:schemeClr val="accent1">
              <a:lumMod val="20000"/>
              <a:lumOff val="80000"/>
            </a:schemeClr>
          </a:solidFill>
          <a:ln>
            <a:solidFill>
              <a:schemeClr val="tx1">
                <a:lumMod val="50000"/>
                <a:lumOff val="50000"/>
              </a:schemeClr>
            </a:solidFill>
          </a:ln>
        </p:spPr>
        <p:txBody>
          <a:bodyPr wrap="square" lIns="36000" tIns="72000" rIns="36000" bIns="36000" rtlCol="0">
            <a:no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～２０２２年度</a:t>
            </a:r>
            <a:r>
              <a:rPr lang="en-US" altLang="ja-JP" sz="14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世界に先駆けて未来の生活を先行実現する「まるごと未来都市」</a:t>
            </a:r>
            <a:r>
              <a:rPr lang="ja-JP" altLang="en-US" sz="1400" dirty="0" smtClean="0">
                <a:latin typeface="BIZ UDPゴシック" panose="020B0400000000000000" pitchFamily="50" charset="-128"/>
                <a:ea typeface="BIZ UDPゴシック" panose="020B0400000000000000" pitchFamily="50" charset="-128"/>
              </a:rPr>
              <a:t>を</a:t>
            </a:r>
            <a:r>
              <a:rPr lang="ja-JP" altLang="en-US" sz="1400" dirty="0">
                <a:latin typeface="BIZ UDPゴシック" panose="020B0400000000000000" pitchFamily="50" charset="-128"/>
                <a:ea typeface="BIZ UDPゴシック" panose="020B0400000000000000" pitchFamily="50" charset="-128"/>
              </a:rPr>
              <a:t>めざ</a:t>
            </a:r>
            <a:r>
              <a:rPr lang="ja-JP" altLang="en-US" sz="1400" dirty="0" smtClean="0">
                <a:latin typeface="BIZ UDPゴシック" panose="020B0400000000000000" pitchFamily="50" charset="-128"/>
                <a:ea typeface="BIZ UDPゴシック" panose="020B0400000000000000" pitchFamily="50" charset="-128"/>
              </a:rPr>
              <a:t>す</a:t>
            </a:r>
            <a:r>
              <a:rPr lang="ja-JP" altLang="en-US" sz="1400" dirty="0">
                <a:latin typeface="BIZ UDPゴシック" panose="020B0400000000000000" pitchFamily="50" charset="-128"/>
                <a:ea typeface="BIZ UDPゴシック" panose="020B0400000000000000" pitchFamily="50" charset="-128"/>
              </a:rPr>
              <a:t>国の動き（</a:t>
            </a:r>
            <a:r>
              <a:rPr lang="ja-JP" altLang="en-US" sz="1400" b="1" dirty="0">
                <a:latin typeface="BIZ UDPゴシック" panose="020B0400000000000000" pitchFamily="50" charset="-128"/>
                <a:ea typeface="BIZ UDPゴシック" panose="020B0400000000000000" pitchFamily="50" charset="-128"/>
              </a:rPr>
              <a:t>スーパーシティ構想</a:t>
            </a:r>
            <a:r>
              <a:rPr lang="ja-JP" altLang="en-US" sz="1400" dirty="0">
                <a:latin typeface="BIZ UDPゴシック" panose="020B0400000000000000" pitchFamily="50" charset="-128"/>
                <a:ea typeface="BIZ UDPゴシック" panose="020B0400000000000000" pitchFamily="50" charset="-128"/>
              </a:rPr>
              <a:t>）に協調。</a:t>
            </a:r>
            <a:r>
              <a:rPr lang="ja-JP" altLang="en-US" sz="1400" b="1" dirty="0">
                <a:latin typeface="BIZ UDPゴシック" panose="020B0400000000000000" pitchFamily="50" charset="-128"/>
                <a:ea typeface="BIZ UDPゴシック" panose="020B0400000000000000" pitchFamily="50" charset="-128"/>
              </a:rPr>
              <a:t>夢洲とうめきた２期エリアが特区区域に指定</a:t>
            </a:r>
            <a:r>
              <a:rPr lang="ja-JP" altLang="en-US" sz="1400" dirty="0">
                <a:latin typeface="BIZ UDPゴシック" panose="020B0400000000000000" pitchFamily="50" charset="-128"/>
                <a:ea typeface="BIZ UDPゴシック" panose="020B0400000000000000" pitchFamily="50" charset="-128"/>
              </a:rPr>
              <a:t>。</a:t>
            </a:r>
          </a:p>
        </p:txBody>
      </p:sp>
      <p:sp>
        <p:nvSpPr>
          <p:cNvPr id="9" name="フローチャート: 組合せ 8">
            <a:extLst>
              <a:ext uri="{FF2B5EF4-FFF2-40B4-BE49-F238E27FC236}">
                <a16:creationId xmlns:a16="http://schemas.microsoft.com/office/drawing/2014/main" id="{3D8455E9-8060-02B8-19F3-9F29BD2796AB}"/>
              </a:ext>
            </a:extLst>
          </p:cNvPr>
          <p:cNvSpPr/>
          <p:nvPr/>
        </p:nvSpPr>
        <p:spPr>
          <a:xfrm>
            <a:off x="3924000" y="5256000"/>
            <a:ext cx="1296000" cy="288000"/>
          </a:xfrm>
          <a:prstGeom prst="flowChartMerge">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8" name="テキスト ボックス 7"/>
          <p:cNvSpPr txBox="1"/>
          <p:nvPr/>
        </p:nvSpPr>
        <p:spPr>
          <a:xfrm>
            <a:off x="288000" y="180000"/>
            <a:ext cx="8676000" cy="432000"/>
          </a:xfrm>
          <a:prstGeom prst="rect">
            <a:avLst/>
          </a:prstGeom>
          <a:noFill/>
        </p:spPr>
        <p:txBody>
          <a:bodyPr wrap="none" lIns="36000" tIns="36000" rIns="36000" bIns="36000" rtlCol="0">
            <a:noAutofit/>
          </a:bodyPr>
          <a:lstStyle/>
          <a:p>
            <a:r>
              <a:rPr lang="en-US" altLang="ja-JP" sz="2000" b="1" dirty="0" smtClean="0">
                <a:latin typeface="BIZ UDPゴシック" panose="020B0400000000000000" pitchFamily="50" charset="-128"/>
                <a:ea typeface="BIZ UDPゴシック" panose="020B0400000000000000" pitchFamily="50" charset="-128"/>
              </a:rPr>
              <a:t>【HOW</a:t>
            </a:r>
            <a:r>
              <a:rPr lang="ja-JP" altLang="en-US" sz="2000" b="1" dirty="0">
                <a:latin typeface="BIZ UDPゴシック" panose="020B0400000000000000" pitchFamily="50" charset="-128"/>
                <a:ea typeface="BIZ UDPゴシック" panose="020B0400000000000000" pitchFamily="50" charset="-128"/>
              </a:rPr>
              <a:t>３</a:t>
            </a:r>
            <a:r>
              <a:rPr lang="en-US" altLang="ja-JP" sz="2000" b="1" dirty="0" smtClean="0">
                <a:latin typeface="BIZ UDPゴシック" panose="020B0400000000000000" pitchFamily="50" charset="-128"/>
                <a:ea typeface="BIZ UDPゴシック" panose="020B0400000000000000" pitchFamily="50" charset="-128"/>
              </a:rPr>
              <a:t>】</a:t>
            </a:r>
            <a:r>
              <a:rPr lang="ja-JP" altLang="en-US" sz="2000" b="1" dirty="0" smtClean="0">
                <a:latin typeface="BIZ UDPゴシック" panose="020B0400000000000000" pitchFamily="50" charset="-128"/>
                <a:ea typeface="BIZ UDPゴシック" panose="020B0400000000000000" pitchFamily="50" charset="-128"/>
              </a:rPr>
              <a:t>　国との協調連携</a:t>
            </a:r>
            <a:endParaRPr lang="en-US" altLang="ja-JP" sz="2000" b="1" dirty="0">
              <a:latin typeface="BIZ UDPゴシック" panose="020B0400000000000000" pitchFamily="50" charset="-128"/>
              <a:ea typeface="BIZ UDPゴシック" panose="020B0400000000000000" pitchFamily="50" charset="-128"/>
            </a:endParaRPr>
          </a:p>
        </p:txBody>
      </p:sp>
      <p:sp>
        <p:nvSpPr>
          <p:cNvPr id="10"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59</a:t>
            </a:fld>
            <a:endParaRPr lang="ja-JP" altLang="en-US" dirty="0"/>
          </a:p>
        </p:txBody>
      </p:sp>
    </p:spTree>
    <p:extLst>
      <p:ext uri="{BB962C8B-B14F-4D97-AF65-F5344CB8AC3E}">
        <p14:creationId xmlns:p14="http://schemas.microsoft.com/office/powerpoint/2010/main" val="212321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16000" y="57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60000" y="106822"/>
            <a:ext cx="3060000" cy="432000"/>
          </a:xfrm>
          <a:prstGeom prst="rect">
            <a:avLst/>
          </a:prstGeom>
          <a:noFill/>
        </p:spPr>
        <p:txBody>
          <a:bodyPr wrap="non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a:t>
            </a:r>
            <a:r>
              <a:rPr kumimoji="1" lang="ja-JP" altLang="en-US" sz="24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改革の特徴と深化</a:t>
            </a: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729887" y="835695"/>
            <a:ext cx="7920000" cy="990640"/>
          </a:xfrm>
          <a:prstGeom prst="rect">
            <a:avLst/>
          </a:prstGeom>
          <a:noFill/>
        </p:spPr>
        <p:txBody>
          <a:bodyPr wrap="square" lIns="36000" tIns="36000" rIns="36000" bIns="36000" rtlCol="0">
            <a:noAutofit/>
          </a:bodyPr>
          <a:lstStyle/>
          <a:p>
            <a:pPr marL="285750" indent="-285750">
              <a:buFont typeface="Arial" panose="020B0604020202020204" pitchFamily="34" charset="0"/>
              <a:buChar char="•"/>
              <a:defRPr/>
            </a:pPr>
            <a:r>
              <a:rPr lang="ja-JP" altLang="en-US" sz="1600" dirty="0">
                <a:solidFill>
                  <a:prstClr val="black"/>
                </a:solidFill>
                <a:latin typeface="BIZ UDゴシック" panose="020B0400000000000000" pitchFamily="49" charset="-128"/>
                <a:ea typeface="BIZ UDゴシック" panose="020B0400000000000000" pitchFamily="49" charset="-128"/>
              </a:rPr>
              <a:t>大阪の改革は、対象の広さや重層性（</a:t>
            </a:r>
            <a:r>
              <a:rPr lang="en-US" altLang="ja-JP" sz="1600" dirty="0">
                <a:solidFill>
                  <a:prstClr val="black"/>
                </a:solidFill>
                <a:latin typeface="BIZ UDゴシック" panose="020B0400000000000000" pitchFamily="49" charset="-128"/>
                <a:ea typeface="BIZ UDゴシック" panose="020B0400000000000000" pitchFamily="49" charset="-128"/>
              </a:rPr>
              <a:t>WHAT</a:t>
            </a:r>
            <a:r>
              <a:rPr lang="ja-JP" altLang="en-US" sz="1600" dirty="0">
                <a:solidFill>
                  <a:prstClr val="black"/>
                </a:solidFill>
                <a:latin typeface="BIZ UDゴシック" panose="020B0400000000000000" pitchFamily="49" charset="-128"/>
                <a:ea typeface="BIZ UDゴシック" panose="020B0400000000000000" pitchFamily="49" charset="-128"/>
              </a:rPr>
              <a:t>）と、改革手法の多様性や実行段階でのその徹底ぶり（</a:t>
            </a:r>
            <a:r>
              <a:rPr lang="en-US" altLang="ja-JP" sz="1600" dirty="0">
                <a:solidFill>
                  <a:prstClr val="black"/>
                </a:solidFill>
                <a:latin typeface="BIZ UDゴシック" panose="020B0400000000000000" pitchFamily="49" charset="-128"/>
                <a:ea typeface="BIZ UDゴシック" panose="020B0400000000000000" pitchFamily="49" charset="-128"/>
              </a:rPr>
              <a:t>HOW)</a:t>
            </a:r>
            <a:r>
              <a:rPr lang="ja-JP" altLang="en-US" sz="1600" dirty="0" smtClean="0">
                <a:solidFill>
                  <a:prstClr val="black"/>
                </a:solidFill>
                <a:latin typeface="BIZ UDゴシック" panose="020B0400000000000000" pitchFamily="49" charset="-128"/>
                <a:ea typeface="BIZ UDゴシック" panose="020B0400000000000000" pitchFamily="49" charset="-128"/>
              </a:rPr>
              <a:t>にある。</a:t>
            </a:r>
            <a:endParaRPr lang="en-US" altLang="ja-JP" sz="1600" dirty="0" smtClean="0">
              <a:solidFill>
                <a:prstClr val="black"/>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defRPr/>
            </a:pPr>
            <a:endParaRPr lang="en-US" altLang="ja-JP" sz="1600" dirty="0" smtClean="0">
              <a:solidFill>
                <a:prstClr val="black"/>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defRPr/>
            </a:pPr>
            <a:r>
              <a:rPr kumimoji="1" lang="ja-JP" altLang="en-US"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今回</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も前回同様、４つの</a:t>
            </a:r>
            <a:r>
              <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WHAT</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と４つの</a:t>
            </a:r>
            <a:r>
              <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HOW</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から、改革の構造を</a:t>
            </a:r>
            <a:r>
              <a:rPr kumimoji="1" lang="ja-JP" altLang="en-US"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分析した。</a:t>
            </a:r>
            <a:endParaRPr lang="en-US" altLang="ja-JP" sz="1600" dirty="0">
              <a:solidFill>
                <a:prstClr val="black"/>
              </a:solidFill>
              <a:latin typeface="BIZ UDゴシック" panose="020B0400000000000000" pitchFamily="49" charset="-128"/>
              <a:ea typeface="BIZ UDゴシック" panose="020B0400000000000000" pitchFamily="49" charset="-128"/>
            </a:endParaRPr>
          </a:p>
          <a:p>
            <a:pPr marR="0" lvl="0" algn="l" defTabSz="914400" rtl="0" eaLnBrk="1" fontAlgn="auto" latinLnBrk="0" hangingPunct="1">
              <a:lnSpc>
                <a:spcPct val="100000"/>
              </a:lnSpc>
              <a:spcBef>
                <a:spcPts val="0"/>
              </a:spcBef>
              <a:spcAft>
                <a:spcPts val="0"/>
              </a:spcAft>
              <a:buClrTx/>
              <a:buSzTx/>
              <a:tabLst/>
              <a:defRPr/>
            </a:pP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3" name="正方形/長方形 12"/>
          <p:cNvSpPr/>
          <p:nvPr/>
        </p:nvSpPr>
        <p:spPr>
          <a:xfrm>
            <a:off x="360000" y="2155271"/>
            <a:ext cx="8424000" cy="4104000"/>
          </a:xfrm>
          <a:prstGeom prst="rect">
            <a:avLst/>
          </a:prstGeom>
          <a:ln>
            <a:solidFill>
              <a:schemeClr val="tx1"/>
            </a:solidFill>
            <a:prstDash val="sysDash"/>
          </a:ln>
        </p:spPr>
        <p:txBody>
          <a:bodyPr wrap="square" lIns="0" tIns="72000" rIns="72000" bIns="36000">
            <a:noAutofit/>
          </a:bodyPr>
          <a:lstStyle/>
          <a:p>
            <a:pPr marL="263525" marR="0" lvl="0" indent="0" algn="ctr" defTabSz="914400" rtl="0" eaLnBrk="1" fontAlgn="auto" latinLnBrk="0" hangingPunct="1">
              <a:lnSpc>
                <a:spcPts val="21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４つの“</a:t>
            </a:r>
            <a:r>
              <a:rPr kumimoji="1" lang="en-US" altLang="ja-JP" sz="16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6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改革の対象の拡大</a:t>
            </a:r>
            <a:endParaRPr kumimoji="1" lang="en-US" altLang="ja-JP" sz="16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3525" marR="0" lvl="0" indent="0" algn="ctr" defTabSz="914400" rtl="0" eaLnBrk="1" fontAlgn="auto" latinLnBrk="0" hangingPunct="1">
              <a:lnSpc>
                <a:spcPts val="2100"/>
              </a:lnSpc>
              <a:spcBef>
                <a:spcPts val="0"/>
              </a:spcBef>
              <a:spcAft>
                <a:spcPts val="0"/>
              </a:spcAft>
              <a:buClrTx/>
              <a:buSzTx/>
              <a:buFontTx/>
              <a:buNone/>
              <a:tabLst/>
              <a:defRPr/>
            </a:pPr>
            <a:endPar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0725" marR="0" lvl="0" indent="-285750" algn="l" defTabSz="914400" rtl="0" eaLnBrk="1" fontAlgn="auto" latinLnBrk="0" hangingPunct="1">
              <a:lnSpc>
                <a:spcPts val="2100"/>
              </a:lnSpc>
              <a:spcBef>
                <a:spcPts val="0"/>
              </a:spcBef>
              <a:spcAft>
                <a:spcPts val="0"/>
              </a:spcAft>
              <a:buClrTx/>
              <a:buSzTx/>
              <a:buFont typeface="Wingdings" panose="05000000000000000000" pitchFamily="2" charset="2"/>
              <a:buChar char="Ø"/>
              <a:tabLst>
                <a:tab pos="539750" algn="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地域経済を支える、戦略的な産業振興策の展開</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成長戦略</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720725" marR="0" lvl="0" indent="-285750" algn="l" defTabSz="914400" rtl="0" eaLnBrk="1" fontAlgn="auto" latinLnBrk="0" hangingPunct="1">
              <a:lnSpc>
                <a:spcPts val="2100"/>
              </a:lnSpc>
              <a:spcBef>
                <a:spcPts val="0"/>
              </a:spcBef>
              <a:spcAft>
                <a:spcPts val="0"/>
              </a:spcAft>
              <a:buClrTx/>
              <a:buSzTx/>
              <a:buFont typeface="Wingdings" panose="05000000000000000000" pitchFamily="2" charset="2"/>
              <a:buChar char="Ø"/>
              <a:tabLst>
                <a:tab pos="539750" algn="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都市の成長を支えるインフラ施設への戦略的な投資　</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インフラ戦略</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720725" marR="0" lvl="0" indent="-285750" algn="l" defTabSz="914400" rtl="0" eaLnBrk="1" fontAlgn="auto" latinLnBrk="0" hangingPunct="1">
              <a:lnSpc>
                <a:spcPts val="2100"/>
              </a:lnSpc>
              <a:spcBef>
                <a:spcPts val="0"/>
              </a:spcBef>
              <a:spcAft>
                <a:spcPts val="0"/>
              </a:spcAft>
              <a:buClrTx/>
              <a:buSzTx/>
              <a:buFont typeface="Wingdings" panose="05000000000000000000" pitchFamily="2" charset="2"/>
              <a:buChar char="Ø"/>
              <a:tabLst>
                <a:tab pos="539750" algn="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福祉・教育・雇用等のヒトへの支援に臨む　</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社会政策のイノベーション</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720725" marR="0" lvl="0" indent="-285750" algn="l" defTabSz="914400" rtl="0" eaLnBrk="1" fontAlgn="auto" latinLnBrk="0" hangingPunct="1">
              <a:lnSpc>
                <a:spcPts val="2100"/>
              </a:lnSpc>
              <a:spcBef>
                <a:spcPts val="0"/>
              </a:spcBef>
              <a:spcAft>
                <a:spcPts val="0"/>
              </a:spcAft>
              <a:buClrTx/>
              <a:buSzTx/>
              <a:buFont typeface="Wingdings" panose="05000000000000000000" pitchFamily="2" charset="2"/>
              <a:buChar char="Ø"/>
              <a:tabLst>
                <a:tab pos="539750" algn="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ニュー・パブリック・マネジメントを取り入れた　</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いわゆる行政改革</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3525" marR="0" lvl="0" indent="0" algn="l" defTabSz="914400" rtl="0" eaLnBrk="1" fontAlgn="auto" latinLnBrk="0" hangingPunct="1">
              <a:lnSpc>
                <a:spcPts val="21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3525" marR="0" lvl="0" indent="0" algn="l" defTabSz="914400" rtl="0" eaLnBrk="1" fontAlgn="auto" latinLnBrk="0" hangingPunct="1">
              <a:lnSpc>
                <a:spcPts val="21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3525" marR="0" lvl="0" indent="0" algn="l" defTabSz="914400" rtl="0" eaLnBrk="1" fontAlgn="auto" latinLnBrk="0" hangingPunct="1">
              <a:lnSpc>
                <a:spcPts val="21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3525" marR="0" lvl="0" indent="0" algn="ctr" defTabSz="914400" rtl="0" eaLnBrk="1" fontAlgn="auto" latinLnBrk="0" hangingPunct="1">
              <a:lnSpc>
                <a:spcPts val="21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４つの“</a:t>
            </a:r>
            <a:r>
              <a:rPr kumimoji="1" lang="en-US" altLang="ja-JP" sz="16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1" lang="ja-JP" altLang="en-US" sz="16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改革の手法の刷新</a:t>
            </a:r>
            <a:endParaRPr kumimoji="1" lang="en-US" altLang="ja-JP" sz="16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3525" marR="0" lvl="0" indent="0" algn="ctr" defTabSz="914400" rtl="0" eaLnBrk="1" fontAlgn="auto" latinLnBrk="0" hangingPunct="1">
              <a:lnSpc>
                <a:spcPts val="2100"/>
              </a:lnSpc>
              <a:spcBef>
                <a:spcPts val="0"/>
              </a:spcBef>
              <a:spcAft>
                <a:spcPts val="0"/>
              </a:spcAft>
              <a:buClrTx/>
              <a:buSzTx/>
              <a:buFontTx/>
              <a:buNone/>
              <a:tabLst/>
              <a:defRPr/>
            </a:pPr>
            <a:endPar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0725" marR="0" lvl="0" indent="-285750" algn="l" defTabSz="914400" rtl="0" eaLnBrk="1" fontAlgn="auto" latinLnBrk="0" hangingPunct="1">
              <a:lnSpc>
                <a:spcPts val="2100"/>
              </a:lnSpc>
              <a:spcBef>
                <a:spcPts val="0"/>
              </a:spcBef>
              <a:spcAft>
                <a:spcPts val="0"/>
              </a:spcAft>
              <a:buClrTx/>
              <a:buSzTx/>
              <a:buFont typeface="Wingdings" panose="05000000000000000000" pitchFamily="2" charset="2"/>
              <a:buChar char="Ø"/>
              <a:tabLst/>
              <a:defRPr/>
            </a:pP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府と大阪市</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との関係</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府と市の政策の協調、事業の一本化により深化した　</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府市連携</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720725" marR="0" lvl="0" indent="-285750" algn="l" defTabSz="914400" rtl="0" eaLnBrk="1" fontAlgn="auto" latinLnBrk="0" hangingPunct="1">
              <a:lnSpc>
                <a:spcPts val="2100"/>
              </a:lnSpc>
              <a:spcBef>
                <a:spcPts val="0"/>
              </a:spcBef>
              <a:spcAft>
                <a:spcPts val="0"/>
              </a:spcAft>
              <a:buClrTx/>
              <a:buSzTx/>
              <a:buFont typeface="Wingdings" panose="05000000000000000000" pitchFamily="2" charset="2"/>
              <a:buChar char="Ø"/>
              <a:tabLst/>
              <a:defRPr/>
            </a:pP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民間</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との関係</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競争原理</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の導入から深化した　</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民間との協業多様化</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0725" marR="0" lvl="0" indent="-285750" algn="l" defTabSz="914400" rtl="0" eaLnBrk="1" fontAlgn="auto" latinLnBrk="0" hangingPunct="1">
              <a:lnSpc>
                <a:spcPts val="2100"/>
              </a:lnSpc>
              <a:spcBef>
                <a:spcPts val="0"/>
              </a:spcBef>
              <a:spcAft>
                <a:spcPts val="0"/>
              </a:spcAft>
              <a:buClrTx/>
              <a:buSzTx/>
              <a:buFont typeface="Wingdings" panose="05000000000000000000" pitchFamily="2" charset="2"/>
              <a:buChar char="Ø"/>
              <a:tabLst/>
              <a:defRPr/>
            </a:pP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との関係</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府と市の関係や国と府市の関係にかかる</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国への問題提起</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から深化した　</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国との協調連携</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0725" marR="0" lvl="0" indent="-285750" algn="l" defTabSz="914400" rtl="0" eaLnBrk="1" fontAlgn="auto" latinLnBrk="0" hangingPunct="1">
              <a:lnSpc>
                <a:spcPts val="2100"/>
              </a:lnSpc>
              <a:spcBef>
                <a:spcPts val="0"/>
              </a:spcBef>
              <a:spcAft>
                <a:spcPts val="0"/>
              </a:spcAft>
              <a:buClrTx/>
              <a:buSzTx/>
              <a:buFont typeface="Wingdings" panose="05000000000000000000" pitchFamily="2" charset="2"/>
              <a:buChar char="Ø"/>
              <a:tabLst/>
              <a:defRPr/>
            </a:pP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府と</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府内市町村</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（大阪市では局と区）との関係</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権限移譲</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から深化した　</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連携強化</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乗算 1"/>
          <p:cNvSpPr/>
          <p:nvPr/>
        </p:nvSpPr>
        <p:spPr>
          <a:xfrm>
            <a:off x="4212164" y="3912263"/>
            <a:ext cx="762000" cy="637309"/>
          </a:xfrm>
          <a:prstGeom prst="mathMultiply">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テキスト ボックス 4"/>
          <p:cNvSpPr txBox="1"/>
          <p:nvPr/>
        </p:nvSpPr>
        <p:spPr>
          <a:xfrm>
            <a:off x="496401" y="2227077"/>
            <a:ext cx="7505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（参考）</a:t>
            </a:r>
          </a:p>
        </p:txBody>
      </p:sp>
      <p:grpSp>
        <p:nvGrpSpPr>
          <p:cNvPr id="39" name="グループ化 38">
            <a:extLst>
              <a:ext uri="{FF2B5EF4-FFF2-40B4-BE49-F238E27FC236}">
                <a16:creationId xmlns:a16="http://schemas.microsoft.com/office/drawing/2014/main" id="{F365AC5F-04C0-5AEF-1201-14085B097124}"/>
              </a:ext>
            </a:extLst>
          </p:cNvPr>
          <p:cNvGrpSpPr/>
          <p:nvPr/>
        </p:nvGrpSpPr>
        <p:grpSpPr>
          <a:xfrm>
            <a:off x="6660000" y="2443271"/>
            <a:ext cx="1896119" cy="2020506"/>
            <a:chOff x="361507" y="2963869"/>
            <a:chExt cx="2546790" cy="3174306"/>
          </a:xfrm>
        </p:grpSpPr>
        <p:sp>
          <p:nvSpPr>
            <p:cNvPr id="29" name="正方形/長方形 28">
              <a:extLst>
                <a:ext uri="{FF2B5EF4-FFF2-40B4-BE49-F238E27FC236}">
                  <a16:creationId xmlns:a16="http://schemas.microsoft.com/office/drawing/2014/main" id="{7F9D13F7-CB92-F47E-179E-97FE07797FD1}"/>
                </a:ext>
              </a:extLst>
            </p:cNvPr>
            <p:cNvSpPr/>
            <p:nvPr/>
          </p:nvSpPr>
          <p:spPr>
            <a:xfrm>
              <a:off x="676297" y="2963869"/>
              <a:ext cx="2232000" cy="280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374B82C6-699A-CB3B-072B-DD1D6BF4461E}"/>
                </a:ext>
              </a:extLst>
            </p:cNvPr>
            <p:cNvSpPr/>
            <p:nvPr/>
          </p:nvSpPr>
          <p:spPr>
            <a:xfrm>
              <a:off x="722172" y="2998655"/>
              <a:ext cx="1044000" cy="133200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900" dirty="0">
                  <a:solidFill>
                    <a:schemeClr val="tx1"/>
                  </a:solidFill>
                  <a:latin typeface="BIZ UDPゴシック" panose="020B0400000000000000" pitchFamily="50" charset="-128"/>
                  <a:ea typeface="BIZ UDPゴシック" panose="020B0400000000000000" pitchFamily="50" charset="-128"/>
                </a:rPr>
                <a:t>【C】</a:t>
              </a:r>
            </a:p>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インフラ戦略</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3D9D84D0-78F2-69EA-E7A7-F48B8D70887E}"/>
                </a:ext>
              </a:extLst>
            </p:cNvPr>
            <p:cNvSpPr/>
            <p:nvPr/>
          </p:nvSpPr>
          <p:spPr>
            <a:xfrm>
              <a:off x="1817692" y="2998655"/>
              <a:ext cx="1044000" cy="133200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900" dirty="0">
                  <a:solidFill>
                    <a:schemeClr val="tx1"/>
                  </a:solidFill>
                  <a:latin typeface="BIZ UDPゴシック" panose="020B0400000000000000" pitchFamily="50" charset="-128"/>
                  <a:ea typeface="BIZ UDPゴシック" panose="020B0400000000000000" pitchFamily="50" charset="-128"/>
                </a:rPr>
                <a:t>【D】</a:t>
              </a:r>
            </a:p>
            <a:p>
              <a:pPr algn="ctr"/>
              <a:r>
                <a:rPr lang="ja-JP" altLang="en-US" sz="900" dirty="0">
                  <a:solidFill>
                    <a:schemeClr val="tx1"/>
                  </a:solidFill>
                  <a:latin typeface="BIZ UDPゴシック" panose="020B0400000000000000" pitchFamily="50" charset="-128"/>
                  <a:ea typeface="BIZ UDPゴシック" panose="020B0400000000000000" pitchFamily="50" charset="-128"/>
                </a:rPr>
                <a:t>成長</a:t>
              </a: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戦略</a:t>
              </a: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30060B1D-8B0D-C555-4F6D-227601AEE62B}"/>
                </a:ext>
              </a:extLst>
            </p:cNvPr>
            <p:cNvSpPr/>
            <p:nvPr/>
          </p:nvSpPr>
          <p:spPr>
            <a:xfrm>
              <a:off x="723598" y="4380303"/>
              <a:ext cx="1044000" cy="133200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900" dirty="0">
                  <a:solidFill>
                    <a:schemeClr val="tx1"/>
                  </a:solidFill>
                  <a:latin typeface="BIZ UDPゴシック" panose="020B0400000000000000" pitchFamily="50" charset="-128"/>
                  <a:ea typeface="BIZ UDPゴシック" panose="020B0400000000000000" pitchFamily="50" charset="-128"/>
                </a:rPr>
                <a:t>【A】</a:t>
              </a:r>
            </a:p>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いわゆる</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900" dirty="0">
                  <a:solidFill>
                    <a:schemeClr val="tx1"/>
                  </a:solidFill>
                  <a:latin typeface="BIZ UDPゴシック" panose="020B0400000000000000" pitchFamily="50" charset="-128"/>
                  <a:ea typeface="BIZ UDPゴシック" panose="020B0400000000000000" pitchFamily="50" charset="-128"/>
                </a:rPr>
                <a:t>行政改革</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0CF5EE27-3B90-4C62-4221-9FEC1D522E5C}"/>
                </a:ext>
              </a:extLst>
            </p:cNvPr>
            <p:cNvSpPr/>
            <p:nvPr/>
          </p:nvSpPr>
          <p:spPr>
            <a:xfrm>
              <a:off x="1817692" y="4380303"/>
              <a:ext cx="1044000" cy="133200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900" dirty="0">
                  <a:solidFill>
                    <a:schemeClr val="tx1"/>
                  </a:solidFill>
                  <a:latin typeface="BIZ UDPゴシック" panose="020B0400000000000000" pitchFamily="50" charset="-128"/>
                  <a:ea typeface="BIZ UDPゴシック" panose="020B0400000000000000" pitchFamily="50" charset="-128"/>
                </a:rPr>
                <a:t>【B】</a:t>
              </a:r>
            </a:p>
            <a:p>
              <a:pPr algn="ctr"/>
              <a:r>
                <a:rPr lang="ja-JP" altLang="en-US" sz="900" dirty="0">
                  <a:solidFill>
                    <a:schemeClr val="tx1"/>
                  </a:solidFill>
                  <a:latin typeface="BIZ UDPゴシック" panose="020B0400000000000000" pitchFamily="50" charset="-128"/>
                  <a:ea typeface="BIZ UDPゴシック" panose="020B0400000000000000" pitchFamily="50" charset="-128"/>
                </a:rPr>
                <a:t>社会政策の</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900" dirty="0">
                  <a:solidFill>
                    <a:schemeClr val="tx1"/>
                  </a:solidFill>
                  <a:latin typeface="BIZ UDPゴシック" panose="020B0400000000000000" pitchFamily="50" charset="-128"/>
                  <a:ea typeface="BIZ UDPゴシック" panose="020B0400000000000000" pitchFamily="50" charset="-128"/>
                </a:rPr>
                <a:t>イノベーション</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4" name="角丸四角形 10">
              <a:extLst>
                <a:ext uri="{FF2B5EF4-FFF2-40B4-BE49-F238E27FC236}">
                  <a16:creationId xmlns:a16="http://schemas.microsoft.com/office/drawing/2014/main" id="{D0F659BC-7B9F-F96D-0033-E1CCBE4724AD}"/>
                </a:ext>
              </a:extLst>
            </p:cNvPr>
            <p:cNvSpPr/>
            <p:nvPr/>
          </p:nvSpPr>
          <p:spPr>
            <a:xfrm>
              <a:off x="361507" y="2985007"/>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今後の布石</a:t>
              </a:r>
            </a:p>
          </p:txBody>
        </p:sp>
        <p:sp>
          <p:nvSpPr>
            <p:cNvPr id="35" name="角丸四角形 11">
              <a:extLst>
                <a:ext uri="{FF2B5EF4-FFF2-40B4-BE49-F238E27FC236}">
                  <a16:creationId xmlns:a16="http://schemas.microsoft.com/office/drawing/2014/main" id="{E6A8A924-1864-969F-42C3-A8DBB8C58CA7}"/>
                </a:ext>
              </a:extLst>
            </p:cNvPr>
            <p:cNvSpPr/>
            <p:nvPr/>
          </p:nvSpPr>
          <p:spPr>
            <a:xfrm>
              <a:off x="361507" y="4397741"/>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問題の解決</a:t>
              </a:r>
            </a:p>
          </p:txBody>
        </p:sp>
        <p:sp>
          <p:nvSpPr>
            <p:cNvPr id="36" name="角丸四角形 12">
              <a:extLst>
                <a:ext uri="{FF2B5EF4-FFF2-40B4-BE49-F238E27FC236}">
                  <a16:creationId xmlns:a16="http://schemas.microsoft.com/office/drawing/2014/main" id="{1C6D9935-8CF9-7938-01B1-6904FCE35134}"/>
                </a:ext>
              </a:extLst>
            </p:cNvPr>
            <p:cNvSpPr/>
            <p:nvPr/>
          </p:nvSpPr>
          <p:spPr>
            <a:xfrm>
              <a:off x="687813" y="5806685"/>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行政主体の分野</a:t>
              </a:r>
            </a:p>
          </p:txBody>
        </p:sp>
        <p:sp>
          <p:nvSpPr>
            <p:cNvPr id="37" name="角丸四角形 13">
              <a:extLst>
                <a:ext uri="{FF2B5EF4-FFF2-40B4-BE49-F238E27FC236}">
                  <a16:creationId xmlns:a16="http://schemas.microsoft.com/office/drawing/2014/main" id="{390F7A4D-846B-5407-924B-CD676C12D819}"/>
                </a:ext>
              </a:extLst>
            </p:cNvPr>
            <p:cNvSpPr/>
            <p:nvPr/>
          </p:nvSpPr>
          <p:spPr>
            <a:xfrm>
              <a:off x="1823305" y="5814175"/>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社会</a:t>
              </a:r>
              <a:r>
                <a:rPr kumimoji="1" lang="ja-JP" altLang="en-US" sz="800" dirty="0">
                  <a:solidFill>
                    <a:schemeClr val="bg1"/>
                  </a:solidFill>
                  <a:latin typeface="BIZ UDPゴシック" panose="020B0400000000000000" pitchFamily="50" charset="-128"/>
                  <a:ea typeface="BIZ UDPゴシック" panose="020B0400000000000000" pitchFamily="50" charset="-128"/>
                </a:rPr>
                <a:t>主体の分野</a:t>
              </a:r>
            </a:p>
          </p:txBody>
        </p:sp>
      </p:grpSp>
      <p:sp>
        <p:nvSpPr>
          <p:cNvPr id="20"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42</a:t>
            </a:fld>
            <a:endParaRPr lang="ja-JP" altLang="en-US" dirty="0"/>
          </a:p>
        </p:txBody>
      </p:sp>
    </p:spTree>
    <p:extLst>
      <p:ext uri="{BB962C8B-B14F-4D97-AF65-F5344CB8AC3E}">
        <p14:creationId xmlns:p14="http://schemas.microsoft.com/office/powerpoint/2010/main" val="250641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08C837D-2F66-3A44-E143-28FAB790F9CD}"/>
              </a:ext>
            </a:extLst>
          </p:cNvPr>
          <p:cNvSpPr txBox="1"/>
          <p:nvPr/>
        </p:nvSpPr>
        <p:spPr>
          <a:xfrm>
            <a:off x="360000" y="684000"/>
            <a:ext cx="8460000" cy="3132000"/>
          </a:xfrm>
          <a:prstGeom prst="rect">
            <a:avLst/>
          </a:prstGeom>
          <a:noFill/>
        </p:spPr>
        <p:txBody>
          <a:bodyPr wrap="square" lIns="36000" tIns="36000" rIns="36000" bIns="36000" rtlCol="0">
            <a:noAutofit/>
          </a:bodyPr>
          <a:lstStyle/>
          <a:p>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～２０１４年度</a:t>
            </a:r>
            <a:r>
              <a:rPr lang="en-US" altLang="ja-JP" sz="14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府では、従来、市町村からの申し出を受け権限移譲を進めてきたが、「住民に身近な行政サービスは基礎自治体である市町村が担うべき」という「市町村優先の原則」のもと、府が主導して「特例市並みの権限移譲」を推進。福祉やまちづくりなどの業務を複数市町村で共同処理する全国初の「内部組織の共同設置」などの取組を進めた結果、全国トップクラスの権限移譲を達成した。</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一方、市では、市役所の出先機関という位置づけだった区役所を、自らの権限と責任で地域の実情に即した施策を決定、実施する機関とするため、大幅な権限移譲を実施。</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政令指定都市</a:t>
            </a:r>
            <a:r>
              <a:rPr lang="ja-JP" altLang="en-US" sz="1400" dirty="0" smtClean="0">
                <a:latin typeface="BIZ UDPゴシック" panose="020B0400000000000000" pitchFamily="50" charset="-128"/>
                <a:ea typeface="BIZ UDPゴシック" panose="020B0400000000000000" pitchFamily="50" charset="-128"/>
              </a:rPr>
              <a:t>で</a:t>
            </a:r>
            <a:r>
              <a:rPr lang="ja-JP" altLang="en-US" sz="1400" dirty="0">
                <a:latin typeface="BIZ UDPゴシック" panose="020B0400000000000000" pitchFamily="50" charset="-128"/>
                <a:ea typeface="BIZ UDPゴシック" panose="020B0400000000000000" pitchFamily="50" charset="-128"/>
              </a:rPr>
              <a:t>初めて区長を局長の上位とし、局を区長の補助組織に位置付けたほか、区長の⼈事・組織、予算編成権限を大幅に拡大した結果、区自主事業の一般会計に占める割合が増加した。</a:t>
            </a:r>
          </a:p>
          <a:p>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～２０１８年度</a:t>
            </a:r>
            <a:r>
              <a:rPr lang="en-US" altLang="ja-JP" sz="14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u"/>
            </a:pPr>
            <a:r>
              <a:rPr lang="ja-JP" altLang="en-US" sz="1400" dirty="0">
                <a:latin typeface="BIZ UDPゴシック" panose="020B0400000000000000" pitchFamily="50" charset="-128"/>
                <a:ea typeface="BIZ UDPゴシック" panose="020B0400000000000000" pitchFamily="50" charset="-128"/>
              </a:rPr>
              <a:t>改革初期の「ニア・イズ・ベター」の改革推進に加え、水道事業や消防など、今日的な広域課題に対応するため、府市と市町村の連携をこれまで以上に強化し、将来も持続可能な広域的公共サービスのあり方についての検討に着手。</a:t>
            </a:r>
          </a:p>
        </p:txBody>
      </p:sp>
      <p:cxnSp>
        <p:nvCxnSpPr>
          <p:cNvPr id="22" name="直線コネクタ 21"/>
          <p:cNvCxnSpPr/>
          <p:nvPr/>
        </p:nvCxnSpPr>
        <p:spPr>
          <a:xfrm>
            <a:off x="216000" y="57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97FDE2B0-3048-4F30-861E-F32A1DE94AE9}"/>
              </a:ext>
            </a:extLst>
          </p:cNvPr>
          <p:cNvSpPr/>
          <p:nvPr/>
        </p:nvSpPr>
        <p:spPr>
          <a:xfrm>
            <a:off x="360000" y="5472000"/>
            <a:ext cx="8460000" cy="1015663"/>
          </a:xfrm>
          <a:prstGeom prst="rect">
            <a:avLst/>
          </a:prstGeom>
          <a:solidFill>
            <a:schemeClr val="accent1">
              <a:lumMod val="20000"/>
              <a:lumOff val="80000"/>
            </a:schemeClr>
          </a:solidFill>
          <a:ln>
            <a:solidFill>
              <a:schemeClr val="tx1">
                <a:lumMod val="50000"/>
                <a:lumOff val="50000"/>
              </a:schemeClr>
            </a:solidFill>
          </a:ln>
        </p:spPr>
        <p:txBody>
          <a:bodyPr wrap="square" lIns="36000" tIns="72000" rIns="36000" bIns="36000">
            <a:no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～２０２２年度</a:t>
            </a:r>
            <a:r>
              <a:rPr lang="en-US" altLang="ja-JP" sz="14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u"/>
            </a:pPr>
            <a:r>
              <a:rPr lang="ja-JP" altLang="en-US" sz="1400" b="1" dirty="0">
                <a:latin typeface="BIZ UDPゴシック" panose="020B0400000000000000" pitchFamily="50" charset="-128"/>
                <a:ea typeface="BIZ UDPゴシック" panose="020B0400000000000000" pitchFamily="50" charset="-128"/>
              </a:rPr>
              <a:t>市町村水道</a:t>
            </a:r>
            <a:r>
              <a:rPr lang="ja-JP" altLang="en-US" sz="1400" dirty="0">
                <a:latin typeface="BIZ UDPゴシック" panose="020B0400000000000000" pitchFamily="50" charset="-128"/>
                <a:ea typeface="BIZ UDPゴシック" panose="020B0400000000000000" pitchFamily="50" charset="-128"/>
              </a:rPr>
              <a:t>の広域連携推進、</a:t>
            </a:r>
            <a:r>
              <a:rPr lang="ja-JP" altLang="en-US" sz="1400" b="1" dirty="0">
                <a:latin typeface="BIZ UDPゴシック" panose="020B0400000000000000" pitchFamily="50" charset="-128"/>
                <a:ea typeface="BIZ UDPゴシック" panose="020B0400000000000000" pitchFamily="50" charset="-128"/>
              </a:rPr>
              <a:t>府域消防機能</a:t>
            </a:r>
            <a:r>
              <a:rPr lang="ja-JP" altLang="en-US" sz="1400" dirty="0">
                <a:latin typeface="BIZ UDPゴシック" panose="020B0400000000000000" pitchFamily="50" charset="-128"/>
                <a:ea typeface="BIZ UDPゴシック" panose="020B0400000000000000" pitchFamily="50" charset="-128"/>
              </a:rPr>
              <a:t>の強化に加え、</a:t>
            </a:r>
            <a:r>
              <a:rPr lang="ja-JP" altLang="en-US" sz="1400" b="1" dirty="0">
                <a:latin typeface="BIZ UDPゴシック" panose="020B0400000000000000" pitchFamily="50" charset="-128"/>
                <a:ea typeface="BIZ UDPゴシック" panose="020B0400000000000000" pitchFamily="50" charset="-128"/>
              </a:rPr>
              <a:t>下水道事業</a:t>
            </a:r>
            <a:r>
              <a:rPr lang="ja-JP" altLang="en-US" sz="1400" dirty="0">
                <a:latin typeface="BIZ UDPゴシック" panose="020B0400000000000000" pitchFamily="50" charset="-128"/>
                <a:ea typeface="BIZ UDPゴシック" panose="020B0400000000000000" pitchFamily="50" charset="-128"/>
              </a:rPr>
              <a:t>では、大阪府・大阪市・クリアウォーター</a:t>
            </a:r>
            <a:r>
              <a:rPr lang="en-US" altLang="ja-JP" sz="1400" dirty="0" smtClean="0">
                <a:latin typeface="BIZ UDPゴシック" panose="020B0400000000000000" pitchFamily="50" charset="-128"/>
                <a:ea typeface="BIZ UDPゴシック" panose="020B0400000000000000" pitchFamily="50" charset="-128"/>
              </a:rPr>
              <a:t>OSAKA</a:t>
            </a:r>
            <a:r>
              <a:rPr lang="ja-JP" altLang="en-US" sz="1400" dirty="0" smtClean="0">
                <a:latin typeface="BIZ UDPゴシック" panose="020B0400000000000000" pitchFamily="50" charset="-128"/>
                <a:ea typeface="BIZ UDPゴシック" panose="020B0400000000000000" pitchFamily="50" charset="-128"/>
              </a:rPr>
              <a:t>（株）が</a:t>
            </a:r>
            <a:r>
              <a:rPr lang="ja-JP" altLang="en-US" sz="1400" dirty="0">
                <a:latin typeface="BIZ UDPゴシック" panose="020B0400000000000000" pitchFamily="50" charset="-128"/>
                <a:ea typeface="BIZ UDPゴシック" panose="020B0400000000000000" pitchFamily="50" charset="-128"/>
              </a:rPr>
              <a:t>周辺市町村に直接赴き、技術関係の助言等を実施するなど、府市の強みを活かした新たな連携を展開。</a:t>
            </a:r>
          </a:p>
        </p:txBody>
      </p:sp>
      <p:sp>
        <p:nvSpPr>
          <p:cNvPr id="6" name="フローチャート: 組合せ 5">
            <a:extLst>
              <a:ext uri="{FF2B5EF4-FFF2-40B4-BE49-F238E27FC236}">
                <a16:creationId xmlns:a16="http://schemas.microsoft.com/office/drawing/2014/main" id="{BD12325C-8E72-7795-BF20-6A9DAC3C3D62}"/>
              </a:ext>
            </a:extLst>
          </p:cNvPr>
          <p:cNvSpPr/>
          <p:nvPr/>
        </p:nvSpPr>
        <p:spPr>
          <a:xfrm>
            <a:off x="3924000" y="5076000"/>
            <a:ext cx="1296000" cy="288000"/>
          </a:xfrm>
          <a:prstGeom prst="flowChartMerge">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8" name="テキスト ボックス 7"/>
          <p:cNvSpPr txBox="1"/>
          <p:nvPr/>
        </p:nvSpPr>
        <p:spPr>
          <a:xfrm>
            <a:off x="288000" y="180000"/>
            <a:ext cx="8676000" cy="432000"/>
          </a:xfrm>
          <a:prstGeom prst="rect">
            <a:avLst/>
          </a:prstGeom>
          <a:noFill/>
        </p:spPr>
        <p:txBody>
          <a:bodyPr wrap="none" lIns="36000" tIns="36000" rIns="36000" bIns="36000" rtlCol="0">
            <a:noAutofit/>
          </a:bodyPr>
          <a:lstStyle/>
          <a:p>
            <a:r>
              <a:rPr lang="en-US" altLang="ja-JP" sz="2000" b="1" dirty="0" smtClean="0">
                <a:latin typeface="BIZ UDPゴシック" panose="020B0400000000000000" pitchFamily="50" charset="-128"/>
                <a:ea typeface="BIZ UDPゴシック" panose="020B0400000000000000" pitchFamily="50" charset="-128"/>
              </a:rPr>
              <a:t>【HOW</a:t>
            </a:r>
            <a:r>
              <a:rPr lang="ja-JP" altLang="en-US" sz="2000" b="1" dirty="0">
                <a:latin typeface="BIZ UDPゴシック" panose="020B0400000000000000" pitchFamily="50" charset="-128"/>
                <a:ea typeface="BIZ UDPゴシック" panose="020B0400000000000000" pitchFamily="50" charset="-128"/>
              </a:rPr>
              <a:t>４</a:t>
            </a:r>
            <a:r>
              <a:rPr lang="en-US" altLang="ja-JP" sz="2000" b="1" dirty="0" smtClean="0">
                <a:latin typeface="BIZ UDPゴシック" panose="020B0400000000000000" pitchFamily="50" charset="-128"/>
                <a:ea typeface="BIZ UDPゴシック" panose="020B0400000000000000" pitchFamily="50" charset="-128"/>
              </a:rPr>
              <a:t>】</a:t>
            </a:r>
            <a:r>
              <a:rPr lang="ja-JP" altLang="en-US" sz="2000" b="1" dirty="0" smtClean="0">
                <a:latin typeface="BIZ UDPゴシック" panose="020B0400000000000000" pitchFamily="50" charset="-128"/>
                <a:ea typeface="BIZ UDPゴシック" panose="020B0400000000000000" pitchFamily="50" charset="-128"/>
              </a:rPr>
              <a:t>　市区町村との連携強化</a:t>
            </a:r>
            <a:endParaRPr lang="en-US" altLang="ja-JP" sz="2000" b="1" dirty="0">
              <a:latin typeface="BIZ UDPゴシック" panose="020B0400000000000000" pitchFamily="50" charset="-128"/>
              <a:ea typeface="BIZ UDPゴシック" panose="020B0400000000000000" pitchFamily="50" charset="-128"/>
            </a:endParaRPr>
          </a:p>
        </p:txBody>
      </p:sp>
      <p:sp>
        <p:nvSpPr>
          <p:cNvPr id="9"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60</a:t>
            </a:fld>
            <a:endParaRPr lang="ja-JP" altLang="en-US" dirty="0"/>
          </a:p>
        </p:txBody>
      </p:sp>
    </p:spTree>
    <p:extLst>
      <p:ext uri="{BB962C8B-B14F-4D97-AF65-F5344CB8AC3E}">
        <p14:creationId xmlns:p14="http://schemas.microsoft.com/office/powerpoint/2010/main" val="3094609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79052" y="744111"/>
            <a:ext cx="8113318" cy="954107"/>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２５１項目に及ぶ改革取組の詳細は、別冊の「点検・棚卸し結果」や「大阪の改革（テーマ編）」、「大阪の改革（エリア編）」でまとめている。</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その中から、前回（２０１８年）の改革評価以降の取組を中心に抽出し、具体的な内容を確認する。</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1B8F00A6-8181-48B5-BD4C-2830433ADEA6}"/>
              </a:ext>
            </a:extLst>
          </p:cNvPr>
          <p:cNvSpPr txBox="1"/>
          <p:nvPr/>
        </p:nvSpPr>
        <p:spPr>
          <a:xfrm>
            <a:off x="516581" y="2069043"/>
            <a:ext cx="3645550" cy="369332"/>
          </a:xfrm>
          <a:prstGeom prst="rect">
            <a:avLst/>
          </a:prstGeom>
          <a:noFill/>
        </p:spPr>
        <p:txBody>
          <a:bodyPr wrap="none" rtlCol="0">
            <a:spAutoFit/>
          </a:bodyPr>
          <a:lstStyle/>
          <a:p>
            <a:r>
              <a:rPr lang="ja-JP" altLang="en-US" b="1" dirty="0">
                <a:latin typeface="BIZ UDPゴシック" panose="020B0400000000000000" pitchFamily="50" charset="-128"/>
                <a:ea typeface="BIZ UDPゴシック" panose="020B0400000000000000" pitchFamily="50" charset="-128"/>
              </a:rPr>
              <a:t>■　４つのＷＨＡＴ　</a:t>
            </a:r>
            <a:r>
              <a:rPr lang="en-US" altLang="ja-JP"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改革の対象</a:t>
            </a:r>
            <a:r>
              <a:rPr lang="en-US" altLang="ja-JP" b="1" dirty="0">
                <a:latin typeface="BIZ UDPゴシック" panose="020B0400000000000000" pitchFamily="50" charset="-128"/>
                <a:ea typeface="BIZ UDPゴシック" panose="020B0400000000000000" pitchFamily="50" charset="-128"/>
              </a:rPr>
              <a:t>】</a:t>
            </a:r>
            <a:endParaRPr kumimoji="1" lang="en-US" altLang="ja-JP" sz="1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B8F00A6-8181-48B5-BD4C-2830433ADEA6}"/>
              </a:ext>
            </a:extLst>
          </p:cNvPr>
          <p:cNvSpPr txBox="1"/>
          <p:nvPr/>
        </p:nvSpPr>
        <p:spPr>
          <a:xfrm>
            <a:off x="4822856" y="2060033"/>
            <a:ext cx="3414717" cy="369332"/>
          </a:xfrm>
          <a:prstGeom prst="rect">
            <a:avLst/>
          </a:prstGeom>
          <a:noFill/>
        </p:spPr>
        <p:txBody>
          <a:bodyPr wrap="none" rtlCol="0">
            <a:spAutoFit/>
          </a:bodyPr>
          <a:lstStyle/>
          <a:p>
            <a:r>
              <a:rPr lang="ja-JP" altLang="en-US" b="1" dirty="0">
                <a:latin typeface="BIZ UDPゴシック" panose="020B0400000000000000" pitchFamily="50" charset="-128"/>
                <a:ea typeface="BIZ UDPゴシック" panose="020B0400000000000000" pitchFamily="50" charset="-128"/>
              </a:rPr>
              <a:t>■　４つのＨＯＷ　</a:t>
            </a:r>
            <a:r>
              <a:rPr lang="en-US" altLang="ja-JP"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改革の手法</a:t>
            </a:r>
            <a:r>
              <a:rPr lang="en-US" altLang="ja-JP" b="1" dirty="0">
                <a:latin typeface="BIZ UDPゴシック" panose="020B0400000000000000" pitchFamily="50" charset="-128"/>
                <a:ea typeface="BIZ UDPゴシック" panose="020B0400000000000000" pitchFamily="50" charset="-128"/>
              </a:rPr>
              <a:t>】</a:t>
            </a:r>
            <a:endParaRPr kumimoji="1" lang="en-US" altLang="ja-JP" sz="1600" b="1" dirty="0">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333575" y="6446519"/>
            <a:ext cx="4225837"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以降</a:t>
            </a:r>
            <a:r>
              <a:rPr lang="ja-JP" altLang="en-US" sz="1200" dirty="0">
                <a:latin typeface="BIZ UDPゴシック" panose="020B0400000000000000" pitchFamily="50" charset="-128"/>
                <a:ea typeface="BIZ UDPゴシック" panose="020B0400000000000000" pitchFamily="50" charset="-128"/>
              </a:rPr>
              <a:t>の</a:t>
            </a:r>
            <a:r>
              <a:rPr kumimoji="1" lang="ja-JP" altLang="en-US" sz="1200" dirty="0">
                <a:latin typeface="BIZ UDPゴシック" panose="020B0400000000000000" pitchFamily="50" charset="-128"/>
                <a:ea typeface="BIZ UDPゴシック" panose="020B0400000000000000" pitchFamily="50" charset="-128"/>
              </a:rPr>
              <a:t>各ページのタイトルと上記の一覧が連動している。</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0" y="106822"/>
            <a:ext cx="9143999" cy="461665"/>
          </a:xfrm>
          <a:prstGeom prst="rect">
            <a:avLst/>
          </a:prstGeom>
          <a:solidFill>
            <a:schemeClr val="accent4">
              <a:lumMod val="60000"/>
              <a:lumOff val="40000"/>
            </a:schemeClr>
          </a:solidFill>
        </p:spPr>
        <p:txBody>
          <a:bodyPr wrap="square" rtlCol="0">
            <a:spAutoFit/>
          </a:bodyPr>
          <a:lstStyle/>
          <a:p>
            <a:r>
              <a:rPr lang="ja-JP" altLang="en-US" sz="2400" dirty="0" smtClean="0">
                <a:latin typeface="BIZ UDPゴシック" panose="020B0400000000000000" pitchFamily="50" charset="-128"/>
                <a:ea typeface="BIZ UDPゴシック" panose="020B0400000000000000" pitchFamily="50" charset="-128"/>
              </a:rPr>
              <a:t>（参考）　府</a:t>
            </a:r>
            <a:r>
              <a:rPr lang="ja-JP" altLang="en-US" sz="2400" dirty="0">
                <a:latin typeface="BIZ UDPゴシック" panose="020B0400000000000000" pitchFamily="50" charset="-128"/>
                <a:ea typeface="BIZ UDPゴシック" panose="020B0400000000000000" pitchFamily="50" charset="-128"/>
              </a:rPr>
              <a:t>市改革の対象と手法</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主な取組一覧（目次）</a:t>
            </a:r>
            <a:r>
              <a:rPr lang="en-US" altLang="ja-JP" sz="2000" dirty="0">
                <a:latin typeface="BIZ UDPゴシック" panose="020B0400000000000000" pitchFamily="50" charset="-128"/>
                <a:ea typeface="BIZ UDPゴシック" panose="020B0400000000000000" pitchFamily="50" charset="-128"/>
              </a:rPr>
              <a:t>】</a:t>
            </a:r>
          </a:p>
        </p:txBody>
      </p:sp>
      <p:sp>
        <p:nvSpPr>
          <p:cNvPr id="14"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61</a:t>
            </a:fld>
            <a:endParaRPr lang="ja-JP" altLang="en-US" dirty="0"/>
          </a:p>
        </p:txBody>
      </p:sp>
      <p:pic>
        <p:nvPicPr>
          <p:cNvPr id="3" name="図 2"/>
          <p:cNvPicPr>
            <a:picLocks noChangeAspect="1"/>
          </p:cNvPicPr>
          <p:nvPr/>
        </p:nvPicPr>
        <p:blipFill>
          <a:blip r:embed="rId3"/>
          <a:stretch>
            <a:fillRect/>
          </a:stretch>
        </p:blipFill>
        <p:spPr>
          <a:xfrm>
            <a:off x="576000" y="2448000"/>
            <a:ext cx="4005419" cy="4023709"/>
          </a:xfrm>
          <a:prstGeom prst="rect">
            <a:avLst/>
          </a:prstGeom>
        </p:spPr>
      </p:pic>
      <p:pic>
        <p:nvPicPr>
          <p:cNvPr id="4" name="図 3"/>
          <p:cNvPicPr>
            <a:picLocks noChangeAspect="1"/>
          </p:cNvPicPr>
          <p:nvPr/>
        </p:nvPicPr>
        <p:blipFill>
          <a:blip r:embed="rId4"/>
          <a:stretch>
            <a:fillRect/>
          </a:stretch>
        </p:blipFill>
        <p:spPr>
          <a:xfrm>
            <a:off x="4824000" y="2448000"/>
            <a:ext cx="4090771" cy="3956647"/>
          </a:xfrm>
          <a:prstGeom prst="rect">
            <a:avLst/>
          </a:prstGeom>
        </p:spPr>
      </p:pic>
    </p:spTree>
    <p:extLst>
      <p:ext uri="{BB962C8B-B14F-4D97-AF65-F5344CB8AC3E}">
        <p14:creationId xmlns:p14="http://schemas.microsoft.com/office/powerpoint/2010/main" val="1029741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47332" y="581778"/>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476085" y="309585"/>
            <a:ext cx="26084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凡例：〇着手　◎進行中　●実施済み</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2" name="表 1"/>
          <p:cNvGraphicFramePr>
            <a:graphicFrameLocks noGrp="1"/>
          </p:cNvGraphicFramePr>
          <p:nvPr>
            <p:extLst>
              <p:ext uri="{D42A27DB-BD31-4B8C-83A1-F6EECF244321}">
                <p14:modId xmlns:p14="http://schemas.microsoft.com/office/powerpoint/2010/main" val="402813728"/>
              </p:ext>
            </p:extLst>
          </p:nvPr>
        </p:nvGraphicFramePr>
        <p:xfrm>
          <a:off x="0" y="580975"/>
          <a:ext cx="9116765" cy="6288330"/>
        </p:xfrm>
        <a:graphic>
          <a:graphicData uri="http://schemas.openxmlformats.org/drawingml/2006/table">
            <a:tbl>
              <a:tblPr/>
              <a:tblGrid>
                <a:gridCol w="624704">
                  <a:extLst>
                    <a:ext uri="{9D8B030D-6E8A-4147-A177-3AD203B41FA5}">
                      <a16:colId xmlns:a16="http://schemas.microsoft.com/office/drawing/2014/main" val="2132561643"/>
                    </a:ext>
                  </a:extLst>
                </a:gridCol>
                <a:gridCol w="640162">
                  <a:extLst>
                    <a:ext uri="{9D8B030D-6E8A-4147-A177-3AD203B41FA5}">
                      <a16:colId xmlns:a16="http://schemas.microsoft.com/office/drawing/2014/main" val="1427713258"/>
                    </a:ext>
                  </a:extLst>
                </a:gridCol>
                <a:gridCol w="1827129">
                  <a:extLst>
                    <a:ext uri="{9D8B030D-6E8A-4147-A177-3AD203B41FA5}">
                      <a16:colId xmlns:a16="http://schemas.microsoft.com/office/drawing/2014/main" val="4002745935"/>
                    </a:ext>
                  </a:extLst>
                </a:gridCol>
                <a:gridCol w="1827129">
                  <a:extLst>
                    <a:ext uri="{9D8B030D-6E8A-4147-A177-3AD203B41FA5}">
                      <a16:colId xmlns:a16="http://schemas.microsoft.com/office/drawing/2014/main" val="3357897559"/>
                    </a:ext>
                  </a:extLst>
                </a:gridCol>
                <a:gridCol w="1827129">
                  <a:extLst>
                    <a:ext uri="{9D8B030D-6E8A-4147-A177-3AD203B41FA5}">
                      <a16:colId xmlns:a16="http://schemas.microsoft.com/office/drawing/2014/main" val="860000469"/>
                    </a:ext>
                  </a:extLst>
                </a:gridCol>
                <a:gridCol w="2370512">
                  <a:extLst>
                    <a:ext uri="{9D8B030D-6E8A-4147-A177-3AD203B41FA5}">
                      <a16:colId xmlns:a16="http://schemas.microsoft.com/office/drawing/2014/main" val="3987598455"/>
                    </a:ext>
                  </a:extLst>
                </a:gridCol>
              </a:tblGrid>
              <a:tr h="153610">
                <a:tc gridSpan="2">
                  <a:txBody>
                    <a:bodyPr/>
                    <a:lstStyle/>
                    <a:p>
                      <a:pPr algn="ctr" fontAlgn="ct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kumimoji="1" lang="ja-JP" altLang="en-US"/>
                    </a:p>
                  </a:txBody>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2008</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2012</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2015</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2019</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1499708595"/>
                  </a:ext>
                </a:extLst>
              </a:tr>
              <a:tr h="1228880">
                <a:tc grid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①ビジョン、計画</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／府市の重要政策の方向性を決定する府市統合本部を設置</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／大阪都市</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魅力創造戦略策定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／大阪の成長戦略を一本化</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／新大学ビジョン策定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／府市医療戦略会議、規制改革会議、エネルギー戦略会議の提言</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／副首都推進本部を設置</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／副首都ビジョン策定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／スマートシティ</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戦略</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ver.1.0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／万博を活かした将来ビジョン策定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／再生・成長に向けた新戦略策定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／おおさかスマートエネルギープラン策定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SDGs</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未来都市計画策定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／スマートシティ</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戦略</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ver.2.0</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策定</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5407760"/>
                  </a:ext>
                </a:extLst>
              </a:tr>
              <a:tr h="460830">
                <a:tc rowSpan="5">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②ビッグプロジェクト</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dirty="0">
                          <a:solidFill>
                            <a:schemeClr val="tx1"/>
                          </a:solidFill>
                          <a:effectLst/>
                          <a:latin typeface="BIZ UDゴシック" panose="020B0400000000000000" pitchFamily="49" charset="-128"/>
                          <a:ea typeface="BIZ UDゴシック" panose="020B0400000000000000" pitchFamily="49" charset="-128"/>
                        </a:rPr>
                        <a:t>G20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など</a:t>
                      </a:r>
                      <a:endParaRPr 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G20</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誘致の表明</a:t>
                      </a:r>
                      <a:b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／開催地決定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G20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開催</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G7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大阪・堺貿易大臣会合の開催決定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7124502"/>
                  </a:ext>
                </a:extLst>
              </a:tr>
              <a:tr h="921660">
                <a:tc vMerge="1">
                  <a:txBody>
                    <a:bodyPr/>
                    <a:lstStyle/>
                    <a:p>
                      <a:endParaRPr kumimoji="1" lang="ja-JP" altLang="en-US"/>
                    </a:p>
                  </a:txBody>
                  <a:tcPr/>
                </a:tc>
                <a:tc>
                  <a:txBody>
                    <a:bodyPr/>
                    <a:lstStyle/>
                    <a:p>
                      <a:pPr algn="l" fontAlgn="t"/>
                      <a:r>
                        <a:rPr lang="en-US" sz="1000" b="0" i="0" u="none" strike="noStrike" dirty="0">
                          <a:solidFill>
                            <a:schemeClr val="tx1"/>
                          </a:solidFill>
                          <a:effectLst/>
                          <a:latin typeface="BIZ UDゴシック" panose="020B0400000000000000" pitchFamily="49" charset="-128"/>
                          <a:ea typeface="BIZ UDゴシック" panose="020B0400000000000000" pitchFamily="49" charset="-128"/>
                        </a:rPr>
                        <a:t>IR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IR</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を成長戦略に位置付け</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／国に早期</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法制化を提案</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IR</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立地準備会議設置</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／夢洲まちづくり構想検討会設置</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IR</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推進会議設置</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／夢洲まちづくり構想策定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IR</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基本構想案</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の中間骨子とりまとめ</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IR</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基本構想策定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／夢洲まちづくり基本方針策定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／実施方針確定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／事業者選定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IR</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区域整備計画認定申請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9800433"/>
                  </a:ext>
                </a:extLst>
              </a:tr>
              <a:tr h="921660">
                <a:tc vMerge="1">
                  <a:txBody>
                    <a:bodyPr/>
                    <a:lstStyle/>
                    <a:p>
                      <a:endParaRPr kumimoji="1" lang="ja-JP" altLang="en-US"/>
                    </a:p>
                  </a:txBody>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万博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／万博誘致</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の</a:t>
                      </a:r>
                      <a:r>
                        <a:rPr lang="zh-TW"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検討開始</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zh-TW"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2015</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／誘致構想検討会設置</a:t>
                      </a:r>
                      <a:b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zh-TW"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2016</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／誘致委員会準備会設立</a:t>
                      </a:r>
                      <a:b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zh-TW"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2016</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／誘致委員会設立 </a:t>
                      </a:r>
                      <a:b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zh-TW"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2017</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／立候補 </a:t>
                      </a:r>
                      <a:b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zh-TW"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万博</a:t>
                      </a:r>
                      <a:r>
                        <a:rPr lang="zh-TW"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開催地</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決定 </a:t>
                      </a:r>
                      <a:endPar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／（一社）</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2025</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年日本国際博覧会協会</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設置</a:t>
                      </a:r>
                      <a:endPar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2025</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年日本国際博覧会協会が公益社団法人移行</a:t>
                      </a:r>
                      <a:endPar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／大阪パビリオン推進委員会設立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／万博推進局設置</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2025</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年大阪・関西万博</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推進本部設置</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／機運醸成アクションプラン策定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一社</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大阪パビリオン設立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1265670"/>
                  </a:ext>
                </a:extLst>
              </a:tr>
              <a:tr h="460830">
                <a:tc vMerge="1">
                  <a:txBody>
                    <a:bodyPr/>
                    <a:lstStyle/>
                    <a:p>
                      <a:pPr algn="l" fontAlgn="t"/>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国際金融都市</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／国際金融都市</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OSAKA</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推進委員会設立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／国際金融都市</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OSAKA</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戦略策定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5921355"/>
                  </a:ext>
                </a:extLst>
              </a:tr>
              <a:tr h="614440">
                <a:tc vMerge="1">
                  <a:txBody>
                    <a:bodyPr/>
                    <a:lstStyle/>
                    <a:p>
                      <a:pPr algn="l" fontAlgn="t"/>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スーパーシティ</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／スーパーシティ型国家戦略特区に応募</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／スーパーシティ型国家戦略特区指定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074433"/>
                  </a:ext>
                </a:extLst>
              </a:tr>
              <a:tr h="1228880">
                <a:tc grid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③④大阪観光局、イベント</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2009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／水都大阪イベント開催</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／大阪マラソン開催</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／大阪観光局設置</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／大阪・光の饗宴、御堂筋イベント開催</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／御堂筋イルミネーションギネス認定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／水都大阪コンソーシアム設立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／大阪文化芸術フェス開催</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／大阪観光局が日本版</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DMO</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法人として登録</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／ラグビーワールドカップ</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大阪開催</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7297408"/>
                  </a:ext>
                </a:extLst>
              </a:tr>
            </a:tbl>
          </a:graphicData>
        </a:graphic>
      </p:graphicFrame>
      <p:sp>
        <p:nvSpPr>
          <p:cNvPr id="4" name="角丸四角形 32">
            <a:extLst>
              <a:ext uri="{FF2B5EF4-FFF2-40B4-BE49-F238E27FC236}">
                <a16:creationId xmlns:a16="http://schemas.microsoft.com/office/drawing/2014/main" id="{CD1087A8-9E2F-73EA-8606-684F0F65F13C}"/>
              </a:ext>
            </a:extLst>
          </p:cNvPr>
          <p:cNvSpPr/>
          <p:nvPr/>
        </p:nvSpPr>
        <p:spPr>
          <a:xfrm>
            <a:off x="143999" y="72000"/>
            <a:ext cx="4068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成長戦略①  </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年表一覧</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スライド番号プレースホルダー 3"/>
          <p:cNvSpPr txBox="1">
            <a:spLocks/>
          </p:cNvSpPr>
          <p:nvPr/>
        </p:nvSpPr>
        <p:spPr>
          <a:xfrm>
            <a:off x="8640000" y="6588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62</a:t>
            </a:fld>
            <a:endParaRPr lang="ja-JP" altLang="en-US" dirty="0"/>
          </a:p>
        </p:txBody>
      </p:sp>
    </p:spTree>
    <p:extLst>
      <p:ext uri="{BB962C8B-B14F-4D97-AF65-F5344CB8AC3E}">
        <p14:creationId xmlns:p14="http://schemas.microsoft.com/office/powerpoint/2010/main" val="2112974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47332" y="581778"/>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3818122149"/>
              </p:ext>
            </p:extLst>
          </p:nvPr>
        </p:nvGraphicFramePr>
        <p:xfrm>
          <a:off x="145768" y="664503"/>
          <a:ext cx="8929571" cy="5812496"/>
        </p:xfrm>
        <a:graphic>
          <a:graphicData uri="http://schemas.openxmlformats.org/drawingml/2006/table">
            <a:tbl>
              <a:tblPr/>
              <a:tblGrid>
                <a:gridCol w="524792">
                  <a:extLst>
                    <a:ext uri="{9D8B030D-6E8A-4147-A177-3AD203B41FA5}">
                      <a16:colId xmlns:a16="http://schemas.microsoft.com/office/drawing/2014/main" val="2132561643"/>
                    </a:ext>
                  </a:extLst>
                </a:gridCol>
                <a:gridCol w="714103">
                  <a:extLst>
                    <a:ext uri="{9D8B030D-6E8A-4147-A177-3AD203B41FA5}">
                      <a16:colId xmlns:a16="http://schemas.microsoft.com/office/drawing/2014/main" val="1427713258"/>
                    </a:ext>
                  </a:extLst>
                </a:gridCol>
                <a:gridCol w="1922669">
                  <a:extLst>
                    <a:ext uri="{9D8B030D-6E8A-4147-A177-3AD203B41FA5}">
                      <a16:colId xmlns:a16="http://schemas.microsoft.com/office/drawing/2014/main" val="4002745935"/>
                    </a:ext>
                  </a:extLst>
                </a:gridCol>
                <a:gridCol w="1922669">
                  <a:extLst>
                    <a:ext uri="{9D8B030D-6E8A-4147-A177-3AD203B41FA5}">
                      <a16:colId xmlns:a16="http://schemas.microsoft.com/office/drawing/2014/main" val="3357897559"/>
                    </a:ext>
                  </a:extLst>
                </a:gridCol>
                <a:gridCol w="1922669">
                  <a:extLst>
                    <a:ext uri="{9D8B030D-6E8A-4147-A177-3AD203B41FA5}">
                      <a16:colId xmlns:a16="http://schemas.microsoft.com/office/drawing/2014/main" val="860000469"/>
                    </a:ext>
                  </a:extLst>
                </a:gridCol>
                <a:gridCol w="1922669">
                  <a:extLst>
                    <a:ext uri="{9D8B030D-6E8A-4147-A177-3AD203B41FA5}">
                      <a16:colId xmlns:a16="http://schemas.microsoft.com/office/drawing/2014/main" val="3987598455"/>
                    </a:ext>
                  </a:extLst>
                </a:gridCol>
              </a:tblGrid>
              <a:tr h="222519">
                <a:tc gridSpan="2">
                  <a:txBody>
                    <a:bodyPr/>
                    <a:lstStyle/>
                    <a:p>
                      <a:pPr algn="ctr" fontAlgn="ct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kumimoji="1" lang="ja-JP" altLang="en-US"/>
                    </a:p>
                  </a:txBody>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2008</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2012</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2015</a:t>
                      </a: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2019</a:t>
                      </a: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1499708595"/>
                  </a:ext>
                </a:extLst>
              </a:tr>
              <a:tr h="2029679">
                <a:tc grid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⑤特区等</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t"/>
                      <a:r>
                        <a:rPr lang="zh-CN"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zh-CN" sz="1000" b="0" i="0" u="none" strike="noStrike" dirty="0">
                          <a:solidFill>
                            <a:schemeClr val="tx1"/>
                          </a:solidFill>
                          <a:effectLst/>
                          <a:latin typeface="BIZ UDゴシック" panose="020B0400000000000000" pitchFamily="49" charset="-128"/>
                          <a:ea typeface="BIZ UDゴシック" panose="020B0400000000000000" pitchFamily="49" charset="-128"/>
                        </a:rPr>
                        <a:t>2010</a:t>
                      </a:r>
                      <a:r>
                        <a:rPr lang="zh-CN"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／特区制度提案</a:t>
                      </a:r>
                      <a:br>
                        <a:rPr lang="zh-CN"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zh-CN"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zh-CN"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zh-CN"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／国際戦略総合特区地域指定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／地方税ゼロ特区税制創設</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／国家戦略特区地域指定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／特区民泊</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／地域限定保育士試験</a:t>
                      </a:r>
                      <a:endPar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／成長特区税制創設</a:t>
                      </a:r>
                      <a:endPar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／外国人家事支援人材の受入</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／都市公園を活用した保育所整備</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／公設民営学校の設置</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／革新的な医薬品の開発迅速化</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国家戦略特区域小規模保育事業</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／病床規制の特例</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／建築物用地下水の採取の規制の特例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／工場立地法及び地域経済牽引事業の促進による地域の成長発展の基盤強化に関する法律の特例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671029"/>
                  </a:ext>
                </a:extLst>
              </a:tr>
              <a:tr h="1780149">
                <a:tc row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➅成長産業等の振興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ライフサイエンス</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彩都</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(b)</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健都</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(c)</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うめきた</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(d)</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中之島</a:t>
                      </a:r>
                    </a:p>
                  </a:txBody>
                  <a:tcPr marL="0" marR="0" marT="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2008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／知事等の呼びかけで産学官でバイオ戦略推進会議設立</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2008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／「彩都バイオイノベーションセンター」設置</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a:t>
                      </a:r>
                      <a:b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●2009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／官民連携のバイオファンド創設</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PMDA</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関西支部設置</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(c)</a:t>
                      </a:r>
                      <a:b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／国立循環器病研究センターの健都移転決定</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(b)</a:t>
                      </a:r>
                      <a:b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／「彩都ライフサイエンスパーク」全区画の事業者決定</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AMED</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西日本統括部設置</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(c)</a:t>
                      </a:r>
                      <a:b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／健康・栄養研究所の健都移転決定</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(b)</a:t>
                      </a:r>
                      <a:b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／「中之島未来医療国際拠点」基本計画策定</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(d)</a:t>
                      </a:r>
                      <a:b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／うめきた</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期区域の開発事業者決定</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／国立循環器病研究センターオープン</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(b)</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／京都大学</a:t>
                      </a:r>
                      <a:r>
                        <a:rPr lang="en-US" altLang="ja-JP" sz="1000" b="0" i="0" u="none" strike="noStrike" dirty="0" err="1">
                          <a:solidFill>
                            <a:schemeClr val="tx1"/>
                          </a:solidFill>
                          <a:effectLst/>
                          <a:latin typeface="BIZ UDゴシック" panose="020B0400000000000000" pitchFamily="49" charset="-128"/>
                          <a:ea typeface="BIZ UDゴシック" panose="020B0400000000000000" pitchFamily="49" charset="-128"/>
                        </a:rPr>
                        <a:t>iPS</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細胞研究財団の中之島進出決定</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(d)</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／未来医療国際拠点建設工事着手</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(d)</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／健康・栄養研究所開設</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(b)</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8526980"/>
                  </a:ext>
                </a:extLst>
              </a:tr>
              <a:tr h="1780149">
                <a:tc vMerge="1">
                  <a:txBody>
                    <a:bodyPr/>
                    <a:lstStyle/>
                    <a:p>
                      <a:endParaRPr kumimoji="1" lang="ja-JP" altLang="en-US"/>
                    </a:p>
                  </a:txBody>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バッテリー関連産業</a:t>
                      </a:r>
                    </a:p>
                  </a:txBody>
                  <a:tcPr marL="0" marR="0" marT="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／大阪スマートエネルギーパートナーズ</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(SEP)</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設置</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／バッテリー戦略研究センター設立</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／夢洲メガソーラー本格稼働</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／大型蓄電池システム実証事業</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／水素ステーション整備計画策定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H2Osaka</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ビジョン」策定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／大型蓄電池システム試験・評価施設</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NLAB</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運用開始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／水素ステーション整備計画改訂</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／おおさかスマエネインダストリーネットワーク</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(SIN)</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設置</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H2Osaka</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ビジョン</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8820371"/>
                  </a:ext>
                </a:extLst>
              </a:tr>
            </a:tbl>
          </a:graphicData>
        </a:graphic>
      </p:graphicFrame>
      <p:sp>
        <p:nvSpPr>
          <p:cNvPr id="13" name="テキスト ボックス 12"/>
          <p:cNvSpPr txBox="1"/>
          <p:nvPr/>
        </p:nvSpPr>
        <p:spPr>
          <a:xfrm>
            <a:off x="6476085" y="309585"/>
            <a:ext cx="26084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凡例：〇着手　◎進行中　●実施済み</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角丸四角形 32">
            <a:extLst>
              <a:ext uri="{FF2B5EF4-FFF2-40B4-BE49-F238E27FC236}">
                <a16:creationId xmlns:a16="http://schemas.microsoft.com/office/drawing/2014/main" id="{A8EBD639-78A7-BE7E-C5A6-AD13158B9C3C}"/>
              </a:ext>
            </a:extLst>
          </p:cNvPr>
          <p:cNvSpPr/>
          <p:nvPr/>
        </p:nvSpPr>
        <p:spPr>
          <a:xfrm>
            <a:off x="143999" y="72000"/>
            <a:ext cx="4068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成長戦略②  </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年表一覧</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63</a:t>
            </a:fld>
            <a:endParaRPr lang="ja-JP" altLang="en-US" dirty="0"/>
          </a:p>
        </p:txBody>
      </p:sp>
    </p:spTree>
    <p:extLst>
      <p:ext uri="{BB962C8B-B14F-4D97-AF65-F5344CB8AC3E}">
        <p14:creationId xmlns:p14="http://schemas.microsoft.com/office/powerpoint/2010/main" val="3116651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47332" y="534153"/>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955036851"/>
              </p:ext>
            </p:extLst>
          </p:nvPr>
        </p:nvGraphicFramePr>
        <p:xfrm>
          <a:off x="145768" y="568955"/>
          <a:ext cx="8929569" cy="6289090"/>
        </p:xfrm>
        <a:graphic>
          <a:graphicData uri="http://schemas.openxmlformats.org/drawingml/2006/table">
            <a:tbl>
              <a:tblPr/>
              <a:tblGrid>
                <a:gridCol w="524792">
                  <a:extLst>
                    <a:ext uri="{9D8B030D-6E8A-4147-A177-3AD203B41FA5}">
                      <a16:colId xmlns:a16="http://schemas.microsoft.com/office/drawing/2014/main" val="2132561643"/>
                    </a:ext>
                  </a:extLst>
                </a:gridCol>
                <a:gridCol w="714103">
                  <a:extLst>
                    <a:ext uri="{9D8B030D-6E8A-4147-A177-3AD203B41FA5}">
                      <a16:colId xmlns:a16="http://schemas.microsoft.com/office/drawing/2014/main" val="1427713258"/>
                    </a:ext>
                  </a:extLst>
                </a:gridCol>
                <a:gridCol w="1466669">
                  <a:extLst>
                    <a:ext uri="{9D8B030D-6E8A-4147-A177-3AD203B41FA5}">
                      <a16:colId xmlns:a16="http://schemas.microsoft.com/office/drawing/2014/main" val="4002745935"/>
                    </a:ext>
                  </a:extLst>
                </a:gridCol>
                <a:gridCol w="1466669">
                  <a:extLst>
                    <a:ext uri="{9D8B030D-6E8A-4147-A177-3AD203B41FA5}">
                      <a16:colId xmlns:a16="http://schemas.microsoft.com/office/drawing/2014/main" val="3357897559"/>
                    </a:ext>
                  </a:extLst>
                </a:gridCol>
                <a:gridCol w="2378668">
                  <a:extLst>
                    <a:ext uri="{9D8B030D-6E8A-4147-A177-3AD203B41FA5}">
                      <a16:colId xmlns:a16="http://schemas.microsoft.com/office/drawing/2014/main" val="860000469"/>
                    </a:ext>
                  </a:extLst>
                </a:gridCol>
                <a:gridCol w="2378668">
                  <a:extLst>
                    <a:ext uri="{9D8B030D-6E8A-4147-A177-3AD203B41FA5}">
                      <a16:colId xmlns:a16="http://schemas.microsoft.com/office/drawing/2014/main" val="3987598455"/>
                    </a:ext>
                  </a:extLst>
                </a:gridCol>
              </a:tblGrid>
              <a:tr h="160795">
                <a:tc gridSpan="2">
                  <a:txBody>
                    <a:bodyPr/>
                    <a:lstStyle/>
                    <a:p>
                      <a:pPr algn="ctr" fontAlgn="ct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kumimoji="1" lang="ja-JP" altLang="en-US"/>
                    </a:p>
                  </a:txBody>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2008</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2012</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2015</a:t>
                      </a: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2019</a:t>
                      </a: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1499708595"/>
                  </a:ext>
                </a:extLst>
              </a:tr>
              <a:tr h="1286362">
                <a:tc rowSpan="3">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➅成長産業等の振興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空飛ぶクルマ</a:t>
                      </a:r>
                    </a:p>
                  </a:txBody>
                  <a:tcPr marL="0" marR="0" marT="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／空の移動革命社会実装大阪ラウンドテーブル設立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／空飛ぶクルマの実現に向けた実証実験補助制度設置</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／大阪版ロードマップ／アクションプラン策定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／空飛ぶクルマの実現に向けた実証実験補助制度拡大</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8526980"/>
                  </a:ext>
                </a:extLst>
              </a:tr>
              <a:tr h="1286362">
                <a:tc vMerge="1">
                  <a:txBody>
                    <a:bodyPr/>
                    <a:lstStyle/>
                    <a:p>
                      <a:endParaRPr kumimoji="1" lang="ja-JP" altLang="en-US"/>
                    </a:p>
                  </a:txBody>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カーボンニュートラル</a:t>
                      </a:r>
                    </a:p>
                  </a:txBody>
                  <a:tcPr marL="0" marR="0" marT="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／温暖化対策おおさかアクションプラン策定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／おおさかエネルギー地産地消推進プラン策定</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zh-CN"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地球温暖化対策実行計画策定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／地球温暖化対策実行計画策定</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／おおさかスマートエネルギープラン策定</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／大阪ブルー・オーシャン・ビジョン実行計画策定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／気候変動対策推進条例等を改正</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／おおさかカーボンニュートラル推進本部を設置</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8820371"/>
                  </a:ext>
                </a:extLst>
              </a:tr>
              <a:tr h="964771">
                <a:tc vMerge="1">
                  <a:txBody>
                    <a:bodyPr/>
                    <a:lstStyle/>
                    <a:p>
                      <a:pPr algn="l" fontAlgn="t"/>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スタートアップ</a:t>
                      </a:r>
                    </a:p>
                  </a:txBody>
                  <a:tcPr marL="0" marR="0" marT="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／スタートアップ支援を展開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／大阪スタートアップ・エコシステムコンソーシアム設立</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／京阪神地域がグローバル拠点都市に選定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／スタートアップ資金調達促進事業開始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827217"/>
                  </a:ext>
                </a:extLst>
              </a:tr>
              <a:tr h="964771">
                <a:tc grid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⑦多様な人材の活躍</a:t>
                      </a:r>
                    </a:p>
                  </a:txBody>
                  <a:tcPr marL="0" marR="0" marT="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／外国人材受入れ・環境整備</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PT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設置、外国人材の受入れ・共生社会づくりに向けた取組の方向性を策定</a:t>
                      </a:r>
                    </a:p>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／外国人材マッチングプラットフォームを開設</a:t>
                      </a:r>
                    </a:p>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OSAKA</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外国人材受入促進・共生推進協議会を設置</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5916564"/>
                  </a:ext>
                </a:extLst>
              </a:tr>
              <a:tr h="1286362">
                <a:tc grid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⑧まちづくりの推進</a:t>
                      </a:r>
                    </a:p>
                  </a:txBody>
                  <a:tcPr marL="0" marR="0" marT="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／グランドデザイン・大阪策定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／うめきた２期区域まちづくり方針策定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／グランドデザイン・大阪都市圏策定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／うめきた２期みどりとイノベーションの融合拠点形成推進協議会設立</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／夢洲まちづくり構想策定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／夢洲まちづくり基本方針策定</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／大阪城東部地区まちづくり方向性策定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／大阪都市計画局共同設置</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一社</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うめきた未来イノベーション機構設立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／新大阪駅周辺地域まちづくり方針</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／大阪のまちづくりグランドデザイン策定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3934675"/>
                  </a:ext>
                </a:extLst>
              </a:tr>
            </a:tbl>
          </a:graphicData>
        </a:graphic>
      </p:graphicFrame>
      <p:sp>
        <p:nvSpPr>
          <p:cNvPr id="13" name="テキスト ボックス 12"/>
          <p:cNvSpPr txBox="1"/>
          <p:nvPr/>
        </p:nvSpPr>
        <p:spPr>
          <a:xfrm>
            <a:off x="6476085" y="309585"/>
            <a:ext cx="26084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凡例：〇着手　◎進行中　●実施済み</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角丸四角形 32">
            <a:extLst>
              <a:ext uri="{FF2B5EF4-FFF2-40B4-BE49-F238E27FC236}">
                <a16:creationId xmlns:a16="http://schemas.microsoft.com/office/drawing/2014/main" id="{C62C8FB9-9D26-1117-760F-B7FFBED1C25A}"/>
              </a:ext>
            </a:extLst>
          </p:cNvPr>
          <p:cNvSpPr/>
          <p:nvPr/>
        </p:nvSpPr>
        <p:spPr>
          <a:xfrm>
            <a:off x="143999" y="72000"/>
            <a:ext cx="4068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成長戦略③  </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年表一覧</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スライド番号プレースホルダー 3"/>
          <p:cNvSpPr txBox="1">
            <a:spLocks/>
          </p:cNvSpPr>
          <p:nvPr/>
        </p:nvSpPr>
        <p:spPr>
          <a:xfrm>
            <a:off x="8640000" y="6619732"/>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64</a:t>
            </a:fld>
            <a:endParaRPr lang="ja-JP" altLang="en-US" dirty="0"/>
          </a:p>
        </p:txBody>
      </p:sp>
    </p:spTree>
    <p:extLst>
      <p:ext uri="{BB962C8B-B14F-4D97-AF65-F5344CB8AC3E}">
        <p14:creationId xmlns:p14="http://schemas.microsoft.com/office/powerpoint/2010/main" val="2657154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4746473" y="5197222"/>
            <a:ext cx="2596763" cy="718516"/>
          </a:xfrm>
          <a:prstGeom prst="roundRect">
            <a:avLst>
              <a:gd name="adj" fmla="val 13468"/>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180000" y="639318"/>
            <a:ext cx="674575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■経済発展、都市格形成、認知度向上</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lang="ja-JP" altLang="en-US" sz="1600" b="1" dirty="0" err="1">
                <a:solidFill>
                  <a:prstClr val="black"/>
                </a:solidFill>
                <a:latin typeface="BIZ UDPゴシック" panose="020B0400000000000000" pitchFamily="50" charset="-128"/>
                <a:ea typeface="BIZ UDPゴシック" panose="020B0400000000000000" pitchFamily="50" charset="-128"/>
              </a:rPr>
              <a:t>めざ</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す</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ビッグプロジェクトの</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誘致。</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8" name="直線コネクタ 7"/>
          <p:cNvCxnSpPr/>
          <p:nvPr/>
        </p:nvCxnSpPr>
        <p:spPr>
          <a:xfrm>
            <a:off x="196398" y="588215"/>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角丸四角形 9"/>
          <p:cNvSpPr/>
          <p:nvPr/>
        </p:nvSpPr>
        <p:spPr>
          <a:xfrm>
            <a:off x="165465" y="1030471"/>
            <a:ext cx="878535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white"/>
                </a:solidFill>
                <a:latin typeface="BIZ UDPゴシック" panose="020B0400000000000000" pitchFamily="50" charset="-128"/>
                <a:ea typeface="BIZ UDPゴシック" panose="020B0400000000000000" pitchFamily="50" charset="-128"/>
              </a:rPr>
              <a:t>大阪・関西万博</a:t>
            </a: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誘致　</a:t>
            </a:r>
            <a:r>
              <a:rPr kumimoji="1" lang="en-US" altLang="ja-JP"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決定</a:t>
            </a:r>
            <a:r>
              <a:rPr kumimoji="1" lang="en-US" altLang="ja-JP"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角丸四角形 34"/>
          <p:cNvSpPr/>
          <p:nvPr/>
        </p:nvSpPr>
        <p:spPr>
          <a:xfrm>
            <a:off x="145769" y="79002"/>
            <a:ext cx="5649724"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１－①</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成長戦略／成長産業等の振興</a:t>
            </a:r>
          </a:p>
        </p:txBody>
      </p:sp>
      <p:sp>
        <p:nvSpPr>
          <p:cNvPr id="13" name="正方形/長方形 12"/>
          <p:cNvSpPr/>
          <p:nvPr/>
        </p:nvSpPr>
        <p:spPr>
          <a:xfrm>
            <a:off x="25408" y="1340768"/>
            <a:ext cx="3394464" cy="307777"/>
          </a:xfrm>
          <a:prstGeom prst="rect">
            <a:avLst/>
          </a:prstGeom>
        </p:spPr>
        <p:txBody>
          <a:bodyPr wrap="square">
            <a:spAutoFit/>
          </a:bodyPr>
          <a:lstStyle/>
          <a:p>
            <a:r>
              <a:rPr lang="en-US" altLang="ja-JP" sz="1400" b="1" dirty="0" smtClean="0">
                <a:latin typeface="BIZ UDPゴシック" panose="020B0400000000000000" pitchFamily="50" charset="-128"/>
                <a:ea typeface="BIZ UDPゴシック" panose="020B0400000000000000" pitchFamily="50" charset="-128"/>
              </a:rPr>
              <a:t>【</a:t>
            </a:r>
            <a:r>
              <a:rPr lang="ja-JP" altLang="en-US" sz="1400" b="1" dirty="0" smtClean="0">
                <a:latin typeface="BIZ UDPゴシック" panose="020B0400000000000000" pitchFamily="50" charset="-128"/>
                <a:ea typeface="BIZ UDPゴシック" panose="020B0400000000000000" pitchFamily="50" charset="-128"/>
              </a:rPr>
              <a:t>検討経緯</a:t>
            </a:r>
            <a:r>
              <a:rPr lang="en-US" altLang="ja-JP" sz="1400" b="1" dirty="0" smtClean="0">
                <a:latin typeface="BIZ UDPゴシック" panose="020B0400000000000000" pitchFamily="50" charset="-128"/>
                <a:ea typeface="BIZ UDPゴシック" panose="020B0400000000000000" pitchFamily="50" charset="-128"/>
              </a:rPr>
              <a:t>】</a:t>
            </a:r>
            <a:r>
              <a:rPr lang="ja-JP" altLang="en-US" sz="1400" b="1" dirty="0" smtClean="0">
                <a:latin typeface="BIZ UDPゴシック" panose="020B0400000000000000" pitchFamily="50" charset="-128"/>
                <a:ea typeface="BIZ UDPゴシック" panose="020B0400000000000000" pitchFamily="50" charset="-128"/>
              </a:rPr>
              <a:t>（万博誘致決定まで）</a:t>
            </a:r>
            <a:endParaRPr lang="en-US" altLang="ja-JP" sz="1400" b="1" dirty="0" smtClean="0">
              <a:latin typeface="BIZ UDPゴシック" panose="020B0400000000000000" pitchFamily="50" charset="-128"/>
              <a:ea typeface="BIZ UDPゴシック" panose="020B0400000000000000"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997205001"/>
              </p:ext>
            </p:extLst>
          </p:nvPr>
        </p:nvGraphicFramePr>
        <p:xfrm>
          <a:off x="192230" y="1673726"/>
          <a:ext cx="4135643" cy="2806800"/>
        </p:xfrm>
        <a:graphic>
          <a:graphicData uri="http://schemas.openxmlformats.org/drawingml/2006/table">
            <a:tbl>
              <a:tblPr firstRow="1" bandRow="1">
                <a:tableStyleId>{5940675A-B579-460E-94D1-54222C63F5DA}</a:tableStyleId>
              </a:tblPr>
              <a:tblGrid>
                <a:gridCol w="563346">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3068241">
                  <a:extLst>
                    <a:ext uri="{9D8B030D-6E8A-4147-A177-3AD203B41FA5}">
                      <a16:colId xmlns:a16="http://schemas.microsoft.com/office/drawing/2014/main" val="20002"/>
                    </a:ext>
                  </a:extLst>
                </a:gridCol>
              </a:tblGrid>
              <a:tr h="819170">
                <a:tc gridSpan="2">
                  <a:txBody>
                    <a:bodyPr/>
                    <a:lstStyle/>
                    <a:p>
                      <a:pPr algn="ctr"/>
                      <a:r>
                        <a:rPr kumimoji="1" lang="en-US" altLang="ja-JP" sz="1100" b="1" dirty="0" smtClean="0">
                          <a:latin typeface="BIZ UDPゴシック" panose="020B0400000000000000" pitchFamily="50" charset="-128"/>
                          <a:ea typeface="BIZ UDPゴシック" panose="020B0400000000000000" pitchFamily="50" charset="-128"/>
                        </a:rPr>
                        <a:t>2015</a:t>
                      </a:r>
                      <a:endParaRPr kumimoji="1" lang="en-US" altLang="ja-JP" sz="1100" dirty="0" smtClean="0">
                        <a:latin typeface="BIZ UDPゴシック" panose="020B0400000000000000" pitchFamily="50" charset="-128"/>
                        <a:ea typeface="BIZ UDPゴシック" panose="020B0400000000000000"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171450" indent="-171450">
                        <a:buFont typeface="Wingdings" panose="05000000000000000000" pitchFamily="2" charset="2"/>
                        <a:buChar char="p"/>
                      </a:pPr>
                      <a:r>
                        <a:rPr lang="ja-JP" altLang="en-US" sz="1000" dirty="0" smtClean="0">
                          <a:latin typeface="BIZ UDPゴシック" panose="020B0400000000000000" pitchFamily="50" charset="-128"/>
                          <a:ea typeface="BIZ UDPゴシック" panose="020B0400000000000000" pitchFamily="50" charset="-128"/>
                        </a:rPr>
                        <a:t>府市をはじめとする行政、経済界、有識者で構成する「国際博覧会大阪誘致構想検討会」を設置し、大阪誘致の可能性を探る。</a:t>
                      </a:r>
                    </a:p>
                    <a:p>
                      <a:pPr marL="171450" indent="-171450">
                        <a:buFont typeface="Wingdings" panose="05000000000000000000" pitchFamily="2" charset="2"/>
                        <a:buChar char="p"/>
                      </a:pPr>
                      <a:endParaRPr lang="ja-JP" altLang="en-US" sz="1000" dirty="0" smtClean="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p"/>
                      </a:pPr>
                      <a:r>
                        <a:rPr lang="en-US" altLang="ja-JP" sz="1000" dirty="0" smtClean="0">
                          <a:latin typeface="BIZ UDPゴシック" panose="020B0400000000000000" pitchFamily="50" charset="-128"/>
                          <a:ea typeface="BIZ UDPゴシック" panose="020B0400000000000000" pitchFamily="50" charset="-128"/>
                        </a:rPr>
                        <a:t>2015</a:t>
                      </a:r>
                      <a:r>
                        <a:rPr lang="ja-JP" altLang="en-US" sz="1000" dirty="0" smtClean="0">
                          <a:latin typeface="BIZ UDPゴシック" panose="020B0400000000000000" pitchFamily="50" charset="-128"/>
                          <a:ea typeface="BIZ UDPゴシック" panose="020B0400000000000000" pitchFamily="50" charset="-128"/>
                        </a:rPr>
                        <a:t>年ミラノ国際博覧会視察、ＢＩＥ（博覧会国際事務局）事務局長と意見交換。 </a:t>
                      </a:r>
                      <a:endParaRPr lang="ja-JP" altLang="en-US" sz="1000" dirty="0">
                        <a:latin typeface="BIZ UDPゴシック" panose="020B0400000000000000" pitchFamily="50" charset="-128"/>
                        <a:ea typeface="BIZ UDPゴシック" panose="020B0400000000000000" pitchFamily="50" charset="-128"/>
                      </a:endParaRPr>
                    </a:p>
                  </a:txBody>
                  <a:tcPr marL="36000" marR="3600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0704">
                <a:tc>
                  <a:txBody>
                    <a:bodyPr/>
                    <a:lstStyle/>
                    <a:p>
                      <a:pPr algn="ctr"/>
                      <a:r>
                        <a:rPr kumimoji="1" lang="en-US" altLang="ja-JP" sz="1100" b="1" dirty="0" smtClean="0">
                          <a:latin typeface="BIZ UDPゴシック" panose="020B0400000000000000" pitchFamily="50" charset="-128"/>
                          <a:ea typeface="BIZ UDPゴシック" panose="020B0400000000000000" pitchFamily="50" charset="-128"/>
                        </a:rPr>
                        <a:t>2016</a:t>
                      </a:r>
                      <a:endParaRPr kumimoji="1" lang="ja-JP" altLang="en-US" sz="1100" b="1" dirty="0">
                        <a:latin typeface="BIZ UDPゴシック" panose="020B0400000000000000" pitchFamily="50" charset="-128"/>
                        <a:ea typeface="BIZ UDPゴシック" panose="020B0400000000000000"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６月</a:t>
                      </a:r>
                      <a:endParaRPr kumimoji="1" lang="en-US" altLang="ja-JP" sz="1100" b="1" dirty="0" smtClean="0">
                        <a:latin typeface="BIZ UDPゴシック" panose="020B0400000000000000" pitchFamily="50" charset="-128"/>
                        <a:ea typeface="BIZ UDPゴシック" panose="020B0400000000000000" pitchFamily="50" charset="-128"/>
                      </a:endParaRPr>
                    </a:p>
                    <a:p>
                      <a:pPr algn="ctr"/>
                      <a:endParaRPr kumimoji="1" lang="en-US" altLang="ja-JP" sz="1100" b="1" dirty="0" smtClean="0">
                        <a:latin typeface="BIZ UDPゴシック" panose="020B0400000000000000" pitchFamily="50" charset="-128"/>
                        <a:ea typeface="BIZ UDPゴシック" panose="020B0400000000000000" pitchFamily="50" charset="-128"/>
                      </a:endParaRPr>
                    </a:p>
                    <a:p>
                      <a:pPr algn="ctr"/>
                      <a:endParaRPr kumimoji="1" lang="en-US" altLang="ja-JP" sz="1100" b="1" dirty="0" smtClean="0">
                        <a:latin typeface="BIZ UDPゴシック" panose="020B0400000000000000" pitchFamily="50" charset="-128"/>
                        <a:ea typeface="BIZ UDPゴシック" panose="020B0400000000000000" pitchFamily="50" charset="-128"/>
                      </a:endParaRPr>
                    </a:p>
                    <a:p>
                      <a:pPr algn="ctr"/>
                      <a:endParaRPr kumimoji="1" lang="en-US" altLang="ja-JP" sz="1100" b="1" dirty="0" smtClean="0">
                        <a:latin typeface="BIZ UDPゴシック" panose="020B0400000000000000" pitchFamily="50" charset="-128"/>
                        <a:ea typeface="BIZ UDPゴシック" panose="020B0400000000000000" pitchFamily="50" charset="-128"/>
                      </a:endParaRPr>
                    </a:p>
                    <a:p>
                      <a:pPr algn="ctr"/>
                      <a:r>
                        <a:rPr kumimoji="1" lang="en-US" altLang="ja-JP" sz="1100" b="1" dirty="0" smtClean="0">
                          <a:latin typeface="BIZ UDPゴシック" panose="020B0400000000000000" pitchFamily="50" charset="-128"/>
                          <a:ea typeface="BIZ UDPゴシック" panose="020B0400000000000000" pitchFamily="50" charset="-128"/>
                        </a:rPr>
                        <a:t>9</a:t>
                      </a:r>
                      <a:r>
                        <a:rPr kumimoji="1" lang="ja-JP" altLang="en-US" sz="1100" b="1" dirty="0" smtClean="0">
                          <a:latin typeface="BIZ UDPゴシック" panose="020B0400000000000000" pitchFamily="50" charset="-128"/>
                          <a:ea typeface="BIZ UDPゴシック" panose="020B0400000000000000" pitchFamily="50" charset="-128"/>
                        </a:rPr>
                        <a:t>月</a:t>
                      </a:r>
                      <a:endParaRPr kumimoji="1" lang="en-US" altLang="ja-JP" sz="1100" b="1" dirty="0" smtClean="0">
                        <a:latin typeface="BIZ UDPゴシック" panose="020B0400000000000000" pitchFamily="50" charset="-128"/>
                        <a:ea typeface="BIZ UDPゴシック" panose="020B0400000000000000" pitchFamily="50" charset="-128"/>
                      </a:endParaRPr>
                    </a:p>
                    <a:p>
                      <a:pPr algn="ctr"/>
                      <a:endParaRPr kumimoji="1" lang="en-US" altLang="ja-JP" sz="1100" b="1" dirty="0" smtClean="0">
                        <a:latin typeface="BIZ UDPゴシック" panose="020B0400000000000000" pitchFamily="50" charset="-128"/>
                        <a:ea typeface="BIZ UDPゴシック" panose="020B0400000000000000" pitchFamily="50" charset="-128"/>
                      </a:endParaRPr>
                    </a:p>
                    <a:p>
                      <a:pPr algn="ctr"/>
                      <a:r>
                        <a:rPr kumimoji="1" lang="en-US" altLang="ja-JP" sz="1100" b="1" dirty="0" smtClean="0">
                          <a:latin typeface="BIZ UDPゴシック" panose="020B0400000000000000" pitchFamily="50" charset="-128"/>
                          <a:ea typeface="BIZ UDPゴシック" panose="020B0400000000000000" pitchFamily="50" charset="-128"/>
                        </a:rPr>
                        <a:t>11</a:t>
                      </a:r>
                      <a:r>
                        <a:rPr kumimoji="1" lang="ja-JP" altLang="en-US" sz="1100" b="1" dirty="0" smtClean="0">
                          <a:latin typeface="BIZ UDPゴシック" panose="020B0400000000000000" pitchFamily="50" charset="-128"/>
                          <a:ea typeface="BIZ UDPゴシック" panose="020B0400000000000000" pitchFamily="50" charset="-128"/>
                        </a:rPr>
                        <a:t>月</a:t>
                      </a:r>
                      <a:endParaRPr kumimoji="1" lang="en-US" altLang="ja-JP" sz="1100" b="1" dirty="0" smtClean="0">
                        <a:latin typeface="BIZ UDPゴシック" panose="020B0400000000000000" pitchFamily="50" charset="-128"/>
                        <a:ea typeface="BIZ UDPゴシック" panose="020B0400000000000000"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00" dirty="0" smtClean="0">
                          <a:latin typeface="BIZ UDPゴシック" panose="020B0400000000000000" pitchFamily="50" charset="-128"/>
                          <a:ea typeface="BIZ UDPゴシック" panose="020B0400000000000000" pitchFamily="50" charset="-128"/>
                        </a:rPr>
                        <a:t>万博を大阪に誘致するための基本的な構想をとりまと</a:t>
                      </a:r>
                      <a:endParaRPr lang="en-US" altLang="ja-JP" sz="1000" dirty="0" smtClean="0">
                        <a:latin typeface="BIZ UDPゴシック" panose="020B0400000000000000" pitchFamily="50" charset="-128"/>
                        <a:ea typeface="BIZ UDPゴシック" panose="020B0400000000000000" pitchFamily="50" charset="-128"/>
                      </a:endParaRPr>
                    </a:p>
                    <a:p>
                      <a:r>
                        <a:rPr lang="ja-JP" altLang="en-US" sz="1000" dirty="0" smtClean="0">
                          <a:latin typeface="BIZ UDPゴシック" panose="020B0400000000000000" pitchFamily="50" charset="-128"/>
                          <a:ea typeface="BIZ UDPゴシック" panose="020B0400000000000000" pitchFamily="50" charset="-128"/>
                        </a:rPr>
                        <a:t>めるため、行政、経済界、有識者で構成する「</a:t>
                      </a:r>
                      <a:r>
                        <a:rPr lang="en-US" altLang="ja-JP" sz="1000" dirty="0" smtClean="0">
                          <a:latin typeface="BIZ UDPゴシック" panose="020B0400000000000000" pitchFamily="50" charset="-128"/>
                          <a:ea typeface="BIZ UDPゴシック" panose="020B0400000000000000" pitchFamily="50" charset="-128"/>
                        </a:rPr>
                        <a:t>2025</a:t>
                      </a:r>
                      <a:r>
                        <a:rPr lang="ja-JP" altLang="en-US" sz="1000" dirty="0" smtClean="0">
                          <a:latin typeface="BIZ UDPゴシック" panose="020B0400000000000000" pitchFamily="50" charset="-128"/>
                          <a:ea typeface="BIZ UDPゴシック" panose="020B0400000000000000" pitchFamily="50" charset="-128"/>
                        </a:rPr>
                        <a:t>年万博基本構想検討会議」を設置。</a:t>
                      </a:r>
                      <a:endParaRPr lang="en-US" altLang="ja-JP" sz="1000" dirty="0" smtClean="0">
                        <a:latin typeface="BIZ UDPゴシック" panose="020B0400000000000000" pitchFamily="50" charset="-128"/>
                        <a:ea typeface="BIZ UDPゴシック" panose="020B0400000000000000" pitchFamily="50" charset="-128"/>
                      </a:endParaRPr>
                    </a:p>
                    <a:p>
                      <a:endParaRPr lang="en-US" altLang="ja-JP" sz="1000" dirty="0" smtClean="0">
                        <a:latin typeface="BIZ UDPゴシック" panose="020B0400000000000000" pitchFamily="50" charset="-128"/>
                        <a:ea typeface="BIZ UDPゴシック" panose="020B0400000000000000" pitchFamily="50" charset="-128"/>
                      </a:endParaRPr>
                    </a:p>
                    <a:p>
                      <a:r>
                        <a:rPr lang="ja-JP" altLang="en-US" sz="1000" dirty="0" smtClean="0">
                          <a:latin typeface="BIZ UDPゴシック" panose="020B0400000000000000" pitchFamily="50" charset="-128"/>
                          <a:ea typeface="BIZ UDPゴシック" panose="020B0400000000000000" pitchFamily="50" charset="-128"/>
                        </a:rPr>
                        <a:t>府市で、万博会場を夢洲に決定。</a:t>
                      </a:r>
                      <a:endParaRPr lang="en-US" altLang="ja-JP" sz="1000" dirty="0" smtClean="0">
                        <a:latin typeface="BIZ UDPゴシック" panose="020B0400000000000000" pitchFamily="50" charset="-128"/>
                        <a:ea typeface="BIZ UDPゴシック" panose="020B0400000000000000" pitchFamily="50" charset="-128"/>
                      </a:endParaRPr>
                    </a:p>
                    <a:p>
                      <a:endParaRPr lang="en-US" altLang="ja-JP" sz="1000" dirty="0" smtClean="0">
                        <a:latin typeface="BIZ UDPゴシック" panose="020B0400000000000000" pitchFamily="50" charset="-128"/>
                        <a:ea typeface="BIZ UDPゴシック" panose="020B0400000000000000" pitchFamily="50" charset="-128"/>
                      </a:endParaRPr>
                    </a:p>
                    <a:p>
                      <a:r>
                        <a:rPr lang="ja-JP" altLang="en-US" sz="1000" dirty="0" smtClean="0">
                          <a:latin typeface="BIZ UDPゴシック" panose="020B0400000000000000" pitchFamily="50" charset="-128"/>
                          <a:ea typeface="BIZ UDPゴシック" panose="020B0400000000000000" pitchFamily="50" charset="-128"/>
                        </a:rPr>
                        <a:t>大阪府が、万博の基本構想案をとりまとめ、国に提出。</a:t>
                      </a:r>
                      <a:endParaRPr lang="en-US" altLang="ja-JP" sz="1000" dirty="0" smtClean="0">
                        <a:latin typeface="BIZ UDPゴシック" panose="020B0400000000000000" pitchFamily="50" charset="-128"/>
                        <a:ea typeface="BIZ UDPゴシック" panose="020B0400000000000000"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0704">
                <a:tc>
                  <a:txBody>
                    <a:bodyPr/>
                    <a:lstStyle/>
                    <a:p>
                      <a:pPr algn="ctr"/>
                      <a:r>
                        <a:rPr kumimoji="1" lang="en-US" altLang="ja-JP" sz="1100" b="1" dirty="0" smtClean="0">
                          <a:latin typeface="BIZ UDPゴシック" panose="020B0400000000000000" pitchFamily="50" charset="-128"/>
                          <a:ea typeface="BIZ UDPゴシック" panose="020B0400000000000000" pitchFamily="50" charset="-128"/>
                        </a:rPr>
                        <a:t>2017</a:t>
                      </a:r>
                      <a:endParaRPr kumimoji="1" lang="ja-JP" altLang="en-US" sz="1100" b="1" dirty="0">
                        <a:latin typeface="BIZ UDPゴシック" panose="020B0400000000000000" pitchFamily="50" charset="-128"/>
                        <a:ea typeface="BIZ UDPゴシック" panose="020B0400000000000000"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1" dirty="0" smtClean="0">
                          <a:latin typeface="BIZ UDPゴシック" panose="020B0400000000000000" pitchFamily="50" charset="-128"/>
                          <a:ea typeface="BIZ UDPゴシック" panose="020B0400000000000000" pitchFamily="50" charset="-128"/>
                        </a:rPr>
                        <a:t>３月</a:t>
                      </a:r>
                      <a:endParaRPr kumimoji="1" lang="en-US" altLang="ja-JP" sz="1100" b="1" dirty="0" smtClean="0">
                        <a:latin typeface="BIZ UDPゴシック" panose="020B0400000000000000" pitchFamily="50" charset="-128"/>
                        <a:ea typeface="BIZ UDPゴシック" panose="020B0400000000000000" pitchFamily="50" charset="-128"/>
                      </a:endParaRPr>
                    </a:p>
                    <a:p>
                      <a:pPr algn="ctr"/>
                      <a:endParaRPr kumimoji="1" lang="en-US" altLang="ja-JP" sz="1100" b="1" dirty="0" smtClean="0">
                        <a:latin typeface="BIZ UDPゴシック" panose="020B0400000000000000" pitchFamily="50" charset="-128"/>
                        <a:ea typeface="BIZ UDPゴシック" panose="020B0400000000000000" pitchFamily="50" charset="-128"/>
                      </a:endParaRPr>
                    </a:p>
                    <a:p>
                      <a:pPr algn="ctr"/>
                      <a:r>
                        <a:rPr kumimoji="1" lang="ja-JP" altLang="en-US" sz="1100" b="1" dirty="0" smtClean="0">
                          <a:latin typeface="BIZ UDPゴシック" panose="020B0400000000000000" pitchFamily="50" charset="-128"/>
                          <a:ea typeface="BIZ UDPゴシック" panose="020B0400000000000000" pitchFamily="50" charset="-128"/>
                        </a:rPr>
                        <a:t>４月</a:t>
                      </a:r>
                      <a:endParaRPr kumimoji="1" lang="en-US" altLang="ja-JP" sz="1100" b="1" dirty="0" smtClean="0">
                        <a:latin typeface="BIZ UDPゴシック" panose="020B0400000000000000" pitchFamily="50" charset="-128"/>
                        <a:ea typeface="BIZ UDPゴシック" panose="020B0400000000000000"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latin typeface="BIZ UDPゴシック" panose="020B0400000000000000" pitchFamily="50" charset="-128"/>
                          <a:ea typeface="BIZ UDPゴシック" panose="020B0400000000000000" pitchFamily="50" charset="-128"/>
                        </a:rPr>
                        <a:t>官⺠共同誘致組織</a:t>
                      </a:r>
                      <a:r>
                        <a:rPr lang="ja-JP" altLang="en-US" sz="1000" dirty="0" smtClean="0">
                          <a:latin typeface="BIZ UDPゴシック" panose="020B0400000000000000" pitchFamily="50" charset="-128"/>
                          <a:ea typeface="BIZ UDPゴシック" panose="020B0400000000000000" pitchFamily="50" charset="-128"/>
                        </a:rPr>
                        <a:t>（</a:t>
                      </a:r>
                      <a:r>
                        <a:rPr lang="en-US" altLang="ja-JP" sz="1000" dirty="0" smtClean="0">
                          <a:latin typeface="BIZ UDPゴシック" panose="020B0400000000000000" pitchFamily="50" charset="-128"/>
                          <a:ea typeface="BIZ UDPゴシック" panose="020B0400000000000000" pitchFamily="50" charset="-128"/>
                        </a:rPr>
                        <a:t>2025</a:t>
                      </a:r>
                      <a:r>
                        <a:rPr lang="ja-JP" altLang="en-US" sz="1000" dirty="0" smtClean="0">
                          <a:latin typeface="BIZ UDPゴシック" panose="020B0400000000000000" pitchFamily="50" charset="-128"/>
                          <a:ea typeface="BIZ UDPゴシック" panose="020B0400000000000000" pitchFamily="50" charset="-128"/>
                        </a:rPr>
                        <a:t>日本万国博覧会誘致委員会）設立。</a:t>
                      </a:r>
                      <a:endParaRPr lang="en-US" altLang="ja-JP" sz="1000" dirty="0" smtClean="0">
                        <a:latin typeface="BIZ UDPゴシック" panose="020B0400000000000000" pitchFamily="50" charset="-128"/>
                        <a:ea typeface="BIZ UDPゴシック" panose="020B0400000000000000" pitchFamily="50" charset="-128"/>
                      </a:endParaRPr>
                    </a:p>
                    <a:p>
                      <a:r>
                        <a:rPr lang="ja-JP" altLang="en-US" sz="1000" dirty="0" smtClean="0">
                          <a:latin typeface="BIZ UDPゴシック" panose="020B0400000000000000" pitchFamily="50" charset="-128"/>
                          <a:ea typeface="BIZ UDPゴシック" panose="020B0400000000000000" pitchFamily="50" charset="-128"/>
                        </a:rPr>
                        <a:t>立候補と開催申請の閣議了解。</a:t>
                      </a:r>
                      <a:endParaRPr lang="en-US" altLang="ja-JP" sz="1000" dirty="0" smtClean="0">
                        <a:latin typeface="BIZ UDPゴシック" panose="020B0400000000000000" pitchFamily="50" charset="-128"/>
                        <a:ea typeface="BIZ UDPゴシック" panose="020B0400000000000000"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7" name="二等辺三角形 16"/>
          <p:cNvSpPr/>
          <p:nvPr/>
        </p:nvSpPr>
        <p:spPr>
          <a:xfrm rot="10800000">
            <a:off x="192230" y="4648944"/>
            <a:ext cx="4035516" cy="216024"/>
          </a:xfrm>
          <a:prstGeom prst="triangl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8" name="テキスト ボックス 10"/>
          <p:cNvSpPr txBox="1">
            <a:spLocks noChangeArrowheads="1"/>
          </p:cNvSpPr>
          <p:nvPr/>
        </p:nvSpPr>
        <p:spPr bwMode="auto">
          <a:xfrm>
            <a:off x="276953" y="4891567"/>
            <a:ext cx="4118575" cy="288147"/>
          </a:xfrm>
          <a:prstGeom prst="rect">
            <a:avLst/>
          </a:prstGeom>
          <a:noFill/>
          <a:ln w="9525">
            <a:noFill/>
            <a:prstDash val="sysDash"/>
            <a:miter lim="800000"/>
            <a:headEnd/>
            <a:tailEnd/>
          </a:ln>
        </p:spPr>
        <p:txBody>
          <a:bodyPr wrap="square" lIns="36000" tIns="36000" rIns="36000" bIns="36000">
            <a:spAutoFit/>
          </a:bodyPr>
          <a:lstStyle/>
          <a:p>
            <a:r>
              <a:rPr lang="en-US" altLang="ja-JP" sz="1400" b="1" dirty="0" smtClean="0">
                <a:latin typeface="BIZ UDPゴシック" panose="020B0400000000000000" pitchFamily="50" charset="-128"/>
                <a:ea typeface="BIZ UDPゴシック" panose="020B0400000000000000" pitchFamily="50" charset="-128"/>
              </a:rPr>
              <a:t>2017.4</a:t>
            </a:r>
            <a:r>
              <a:rPr lang="ja-JP" altLang="en-US" sz="1400" b="1" dirty="0" smtClean="0">
                <a:latin typeface="BIZ UDPゴシック" panose="020B0400000000000000" pitchFamily="50" charset="-128"/>
                <a:ea typeface="BIZ UDPゴシック" panose="020B0400000000000000" pitchFamily="50" charset="-128"/>
              </a:rPr>
              <a:t>　夢洲を万博候補地として、日本が立候補。</a:t>
            </a:r>
            <a:endParaRPr lang="ja-JP" altLang="en-US" sz="1400" b="1" dirty="0">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4541682" y="1381718"/>
            <a:ext cx="3394464" cy="307777"/>
          </a:xfrm>
          <a:prstGeom prst="rect">
            <a:avLst/>
          </a:prstGeom>
        </p:spPr>
        <p:txBody>
          <a:bodyPr wrap="square">
            <a:spAutoFit/>
          </a:bodyPr>
          <a:lstStyle/>
          <a:p>
            <a:r>
              <a:rPr lang="en-US" altLang="ja-JP" sz="1400" b="1" dirty="0" smtClean="0">
                <a:latin typeface="BIZ UDPゴシック" panose="020B0400000000000000" pitchFamily="50" charset="-128"/>
                <a:ea typeface="BIZ UDPゴシック" panose="020B0400000000000000" pitchFamily="50" charset="-128"/>
              </a:rPr>
              <a:t>【</a:t>
            </a:r>
            <a:r>
              <a:rPr lang="ja-JP" altLang="en-US" sz="1400" b="1" dirty="0" smtClean="0">
                <a:latin typeface="BIZ UDPゴシック" panose="020B0400000000000000" pitchFamily="50" charset="-128"/>
                <a:ea typeface="BIZ UDPゴシック" panose="020B0400000000000000" pitchFamily="50" charset="-128"/>
              </a:rPr>
              <a:t>誘致活動</a:t>
            </a:r>
            <a:r>
              <a:rPr lang="en-US" altLang="ja-JP" sz="1400" b="1" dirty="0" smtClean="0">
                <a:latin typeface="BIZ UDPゴシック" panose="020B0400000000000000" pitchFamily="50" charset="-128"/>
                <a:ea typeface="BIZ UDPゴシック" panose="020B0400000000000000" pitchFamily="50" charset="-128"/>
              </a:rPr>
              <a:t>】</a:t>
            </a:r>
            <a:r>
              <a:rPr lang="ja-JP" altLang="en-US" sz="1400" b="1" dirty="0" smtClean="0">
                <a:latin typeface="BIZ UDPゴシック" panose="020B0400000000000000" pitchFamily="50" charset="-128"/>
                <a:ea typeface="BIZ UDPゴシック" panose="020B0400000000000000" pitchFamily="50" charset="-128"/>
              </a:rPr>
              <a:t>（万博開催決定まで）</a:t>
            </a:r>
            <a:endParaRPr lang="en-US" altLang="ja-JP" sz="1400" b="1" dirty="0" smtClean="0">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4601488" y="1702590"/>
            <a:ext cx="4795048" cy="1626975"/>
          </a:xfrm>
          <a:prstGeom prst="rect">
            <a:avLst/>
          </a:prstGeom>
        </p:spPr>
        <p:txBody>
          <a:bodyPr wrap="square" lIns="36000" tIns="36000" rIns="36000" bIns="36000">
            <a:spAutoFit/>
          </a:bodyPr>
          <a:lstStyle/>
          <a:p>
            <a:r>
              <a:rPr lang="ja-JP" altLang="en-US" sz="1200" b="1" dirty="0" smtClean="0">
                <a:latin typeface="BIZ UDPゴシック" panose="020B0400000000000000" pitchFamily="50" charset="-128"/>
                <a:ea typeface="BIZ UDPゴシック" panose="020B0400000000000000" pitchFamily="50" charset="-128"/>
                <a:cs typeface="Times New Roman"/>
              </a:rPr>
              <a:t>○</a:t>
            </a:r>
            <a:r>
              <a:rPr lang="ja-JP" altLang="en-US" sz="1200" b="1" dirty="0">
                <a:latin typeface="BIZ UDPゴシック" panose="020B0400000000000000" pitchFamily="50" charset="-128"/>
                <a:ea typeface="BIZ UDPゴシック" panose="020B0400000000000000" pitchFamily="50" charset="-128"/>
                <a:cs typeface="Times New Roman"/>
              </a:rPr>
              <a:t>海外誘致活動</a:t>
            </a:r>
            <a:endParaRPr lang="en-US" altLang="ja-JP" sz="1200" b="1" dirty="0">
              <a:latin typeface="BIZ UDPゴシック" panose="020B0400000000000000" pitchFamily="50" charset="-128"/>
              <a:ea typeface="BIZ UDPゴシック" panose="020B0400000000000000" pitchFamily="50" charset="-128"/>
              <a:cs typeface="Times New Roman"/>
            </a:endParaRPr>
          </a:p>
          <a:p>
            <a:r>
              <a:rPr lang="ja-JP" altLang="en-US" sz="1100" dirty="0" smtClean="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Times New Roman"/>
              </a:rPr>
              <a:t>ＢＩＥ総会、アスタナ博、国際会議の場などを通じて、ＢＩＥ加盟国に対し</a:t>
            </a:r>
            <a:endParaRPr lang="en-US" altLang="ja-JP" sz="1100" dirty="0">
              <a:latin typeface="BIZ UDPゴシック" panose="020B0400000000000000" pitchFamily="50" charset="-128"/>
              <a:ea typeface="BIZ UDPゴシック" panose="020B0400000000000000" pitchFamily="50" charset="-128"/>
              <a:cs typeface="Times New Roman"/>
            </a:endParaRPr>
          </a:p>
          <a:p>
            <a:r>
              <a:rPr lang="ja-JP" altLang="en-US" sz="1100" dirty="0">
                <a:latin typeface="BIZ UDPゴシック" panose="020B0400000000000000" pitchFamily="50" charset="-128"/>
                <a:ea typeface="BIZ UDPゴシック" panose="020B0400000000000000" pitchFamily="50" charset="-128"/>
                <a:cs typeface="Times New Roman"/>
              </a:rPr>
              <a:t>　プロモーションを</a:t>
            </a:r>
            <a:r>
              <a:rPr lang="ja-JP" altLang="en-US" sz="1100" dirty="0" smtClean="0">
                <a:latin typeface="BIZ UDPゴシック" panose="020B0400000000000000" pitchFamily="50" charset="-128"/>
                <a:ea typeface="BIZ UDPゴシック" panose="020B0400000000000000" pitchFamily="50" charset="-128"/>
                <a:cs typeface="Times New Roman"/>
              </a:rPr>
              <a:t>実施</a:t>
            </a:r>
            <a:r>
              <a:rPr lang="ja-JP" altLang="en-US" sz="1100" dirty="0">
                <a:latin typeface="BIZ UDPゴシック" panose="020B0400000000000000" pitchFamily="50" charset="-128"/>
                <a:ea typeface="BIZ UDPゴシック" panose="020B0400000000000000" pitchFamily="50" charset="-128"/>
                <a:cs typeface="Times New Roman"/>
              </a:rPr>
              <a:t>。</a:t>
            </a:r>
            <a:endParaRPr lang="en-US" altLang="ja-JP" sz="1100" dirty="0">
              <a:latin typeface="BIZ UDPゴシック" panose="020B0400000000000000" pitchFamily="50" charset="-128"/>
              <a:ea typeface="BIZ UDPゴシック" panose="020B0400000000000000" pitchFamily="50" charset="-128"/>
              <a:cs typeface="Times New Roman"/>
            </a:endParaRPr>
          </a:p>
          <a:p>
            <a:r>
              <a:rPr lang="ja-JP" altLang="en-US" sz="1100" dirty="0" smtClean="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Times New Roman"/>
              </a:rPr>
              <a:t>あわせて、加盟国の全ての在京大使館訪問を通じて</a:t>
            </a:r>
            <a:r>
              <a:rPr lang="ja-JP" altLang="en-US" sz="1100" dirty="0" smtClean="0">
                <a:latin typeface="BIZ UDPゴシック" panose="020B0400000000000000" pitchFamily="50" charset="-128"/>
                <a:ea typeface="BIZ UDPゴシック" panose="020B0400000000000000" pitchFamily="50" charset="-128"/>
                <a:cs typeface="Times New Roman"/>
              </a:rPr>
              <a:t>ＰＲ。</a:t>
            </a:r>
            <a:endParaRPr lang="en-US" altLang="ja-JP" sz="1100" dirty="0" smtClean="0">
              <a:latin typeface="BIZ UDPゴシック" panose="020B0400000000000000" pitchFamily="50" charset="-128"/>
              <a:ea typeface="BIZ UDPゴシック" panose="020B0400000000000000" pitchFamily="50" charset="-128"/>
              <a:cs typeface="Times New Roman"/>
            </a:endParaRPr>
          </a:p>
          <a:p>
            <a:endParaRPr lang="en-US" altLang="ja-JP" sz="1100" dirty="0" smtClean="0">
              <a:latin typeface="BIZ UDPゴシック" panose="020B0400000000000000" pitchFamily="50" charset="-128"/>
              <a:ea typeface="BIZ UDPゴシック" panose="020B0400000000000000" pitchFamily="50" charset="-128"/>
              <a:cs typeface="Times New Roman"/>
            </a:endParaRPr>
          </a:p>
          <a:p>
            <a:r>
              <a:rPr lang="ja-JP" altLang="en-US" sz="1200" b="1" dirty="0" smtClean="0">
                <a:latin typeface="BIZ UDPゴシック" panose="020B0400000000000000" pitchFamily="50" charset="-128"/>
                <a:ea typeface="BIZ UDPゴシック" panose="020B0400000000000000" pitchFamily="50" charset="-128"/>
                <a:cs typeface="Times New Roman"/>
              </a:rPr>
              <a:t>○</a:t>
            </a:r>
            <a:r>
              <a:rPr lang="ja-JP" altLang="en-US" sz="1200" b="1" dirty="0">
                <a:latin typeface="BIZ UDPゴシック" panose="020B0400000000000000" pitchFamily="50" charset="-128"/>
                <a:ea typeface="BIZ UDPゴシック" panose="020B0400000000000000" pitchFamily="50" charset="-128"/>
                <a:cs typeface="Times New Roman"/>
              </a:rPr>
              <a:t>国内機運醸成</a:t>
            </a:r>
            <a:endParaRPr lang="en-US" altLang="ja-JP" sz="1200" b="1" dirty="0">
              <a:latin typeface="BIZ UDPゴシック" panose="020B0400000000000000" pitchFamily="50" charset="-128"/>
              <a:ea typeface="BIZ UDPゴシック" panose="020B0400000000000000" pitchFamily="50" charset="-128"/>
              <a:cs typeface="Times New Roman"/>
            </a:endParaRPr>
          </a:p>
          <a:p>
            <a:r>
              <a:rPr lang="ja-JP" altLang="en-US" sz="1100" dirty="0" smtClean="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dirty="0">
                <a:latin typeface="BIZ UDPゴシック" panose="020B0400000000000000" pitchFamily="50" charset="-128"/>
                <a:ea typeface="BIZ UDPゴシック" panose="020B0400000000000000" pitchFamily="50" charset="-128"/>
                <a:cs typeface="Times New Roman"/>
              </a:rPr>
              <a:t>議会・市町村等の協力を得て賛同者数・決議数が</a:t>
            </a:r>
            <a:r>
              <a:rPr lang="ja-JP" altLang="en-US" sz="1100" dirty="0" smtClean="0">
                <a:latin typeface="BIZ UDPゴシック" panose="020B0400000000000000" pitchFamily="50" charset="-128"/>
                <a:ea typeface="BIZ UDPゴシック" panose="020B0400000000000000" pitchFamily="50" charset="-128"/>
                <a:cs typeface="Times New Roman"/>
              </a:rPr>
              <a:t>拡大。</a:t>
            </a:r>
            <a:endParaRPr lang="en-US" altLang="ja-JP" sz="1100" dirty="0">
              <a:latin typeface="BIZ UDPゴシック" panose="020B0400000000000000" pitchFamily="50" charset="-128"/>
              <a:ea typeface="BIZ UDPゴシック" panose="020B0400000000000000" pitchFamily="50" charset="-128"/>
              <a:cs typeface="Times New Roman"/>
            </a:endParaRPr>
          </a:p>
          <a:p>
            <a:r>
              <a:rPr lang="ja-JP" altLang="en-US" sz="1100" dirty="0">
                <a:latin typeface="BIZ UDPゴシック" panose="020B0400000000000000" pitchFamily="50" charset="-128"/>
                <a:ea typeface="BIZ UDPゴシック" panose="020B0400000000000000" pitchFamily="50" charset="-128"/>
                <a:cs typeface="Times New Roman"/>
              </a:rPr>
              <a:t>　</a:t>
            </a:r>
            <a:r>
              <a:rPr lang="ja-JP" altLang="en-US" sz="1100" dirty="0" smtClean="0">
                <a:latin typeface="BIZ UDPゴシック" panose="020B0400000000000000" pitchFamily="50" charset="-128"/>
                <a:ea typeface="BIZ UDPゴシック" panose="020B0400000000000000" pitchFamily="50" charset="-128"/>
                <a:cs typeface="Times New Roman"/>
              </a:rPr>
              <a:t>⇒</a:t>
            </a:r>
            <a:r>
              <a:rPr lang="ja-JP" altLang="en-US" sz="1100" dirty="0">
                <a:latin typeface="BIZ UDPゴシック" panose="020B0400000000000000" pitchFamily="50" charset="-128"/>
                <a:ea typeface="BIZ UDPゴシック" panose="020B0400000000000000" pitchFamily="50" charset="-128"/>
                <a:cs typeface="Times New Roman"/>
              </a:rPr>
              <a:t>賛同者数（会員数・署名等）：約</a:t>
            </a:r>
            <a:r>
              <a:rPr lang="en-US" altLang="ja-JP" sz="1100" dirty="0" smtClean="0">
                <a:latin typeface="BIZ UDPゴシック" panose="020B0400000000000000" pitchFamily="50" charset="-128"/>
                <a:ea typeface="BIZ UDPゴシック" panose="020B0400000000000000" pitchFamily="50" charset="-128"/>
                <a:cs typeface="Times New Roman"/>
              </a:rPr>
              <a:t>133</a:t>
            </a:r>
            <a:r>
              <a:rPr lang="ja-JP" altLang="en-US" sz="1100" dirty="0" smtClean="0">
                <a:latin typeface="BIZ UDPゴシック" panose="020B0400000000000000" pitchFamily="50" charset="-128"/>
                <a:ea typeface="BIZ UDPゴシック" panose="020B0400000000000000" pitchFamily="50" charset="-128"/>
                <a:cs typeface="Times New Roman"/>
              </a:rPr>
              <a:t>万人（</a:t>
            </a:r>
            <a:r>
              <a:rPr lang="en-US" altLang="ja-JP" sz="1100" dirty="0">
                <a:latin typeface="BIZ UDPゴシック" panose="020B0400000000000000" pitchFamily="50" charset="-128"/>
                <a:ea typeface="BIZ UDPゴシック" panose="020B0400000000000000" pitchFamily="50" charset="-128"/>
                <a:cs typeface="Times New Roman"/>
              </a:rPr>
              <a:t>2018</a:t>
            </a:r>
            <a:r>
              <a:rPr lang="ja-JP" altLang="en-US" sz="1100" dirty="0" smtClean="0">
                <a:latin typeface="BIZ UDPゴシック" panose="020B0400000000000000" pitchFamily="50" charset="-128"/>
                <a:ea typeface="BIZ UDPゴシック" panose="020B0400000000000000" pitchFamily="50" charset="-128"/>
                <a:cs typeface="Times New Roman"/>
              </a:rPr>
              <a:t>年</a:t>
            </a:r>
            <a:r>
              <a:rPr lang="en-US" altLang="ja-JP" sz="1100" dirty="0" smtClean="0">
                <a:latin typeface="BIZ UDPゴシック" panose="020B0400000000000000" pitchFamily="50" charset="-128"/>
                <a:ea typeface="BIZ UDPゴシック" panose="020B0400000000000000" pitchFamily="50" charset="-128"/>
                <a:cs typeface="Times New Roman"/>
              </a:rPr>
              <a:t>11</a:t>
            </a:r>
            <a:r>
              <a:rPr lang="ja-JP" altLang="en-US" sz="1100" dirty="0" smtClean="0">
                <a:latin typeface="BIZ UDPゴシック" panose="020B0400000000000000" pitchFamily="50" charset="-128"/>
                <a:ea typeface="BIZ UDPゴシック" panose="020B0400000000000000" pitchFamily="50" charset="-128"/>
                <a:cs typeface="Times New Roman"/>
              </a:rPr>
              <a:t>月現在</a:t>
            </a:r>
            <a:r>
              <a:rPr lang="ja-JP" altLang="en-US" sz="1100" dirty="0">
                <a:latin typeface="BIZ UDPゴシック" panose="020B0400000000000000" pitchFamily="50" charset="-128"/>
                <a:ea typeface="BIZ UDPゴシック" panose="020B0400000000000000" pitchFamily="50" charset="-128"/>
                <a:cs typeface="Times New Roman"/>
              </a:rPr>
              <a:t>）</a:t>
            </a:r>
            <a:endParaRPr lang="en-US" altLang="ja-JP" sz="1100" dirty="0">
              <a:latin typeface="BIZ UDPゴシック" panose="020B0400000000000000" pitchFamily="50" charset="-128"/>
              <a:ea typeface="BIZ UDPゴシック" panose="020B0400000000000000" pitchFamily="50" charset="-128"/>
              <a:cs typeface="Times New Roman"/>
            </a:endParaRPr>
          </a:p>
          <a:p>
            <a:r>
              <a:rPr lang="ja-JP" altLang="en-US" sz="1100" dirty="0">
                <a:latin typeface="BIZ UDPゴシック" panose="020B0400000000000000" pitchFamily="50" charset="-128"/>
                <a:ea typeface="BIZ UDPゴシック" panose="020B0400000000000000" pitchFamily="50" charset="-128"/>
                <a:cs typeface="Times New Roman"/>
              </a:rPr>
              <a:t>　　　　自治体の決議等</a:t>
            </a:r>
            <a:r>
              <a:rPr lang="ja-JP" altLang="en-US" sz="1100" dirty="0" smtClean="0">
                <a:latin typeface="BIZ UDPゴシック" panose="020B0400000000000000" pitchFamily="50" charset="-128"/>
                <a:ea typeface="BIZ UDPゴシック" panose="020B0400000000000000" pitchFamily="50" charset="-128"/>
                <a:cs typeface="Times New Roman"/>
              </a:rPr>
              <a:t>：</a:t>
            </a:r>
            <a:r>
              <a:rPr lang="en-US" altLang="ja-JP" sz="1100" dirty="0" smtClean="0">
                <a:latin typeface="BIZ UDPゴシック" panose="020B0400000000000000" pitchFamily="50" charset="-128"/>
                <a:ea typeface="BIZ UDPゴシック" panose="020B0400000000000000" pitchFamily="50" charset="-128"/>
                <a:cs typeface="Times New Roman"/>
              </a:rPr>
              <a:t>277</a:t>
            </a:r>
            <a:r>
              <a:rPr lang="ja-JP" altLang="en-US" sz="1100" dirty="0" smtClean="0">
                <a:latin typeface="BIZ UDPゴシック" panose="020B0400000000000000" pitchFamily="50" charset="-128"/>
                <a:ea typeface="BIZ UDPゴシック" panose="020B0400000000000000" pitchFamily="50" charset="-128"/>
                <a:cs typeface="Times New Roman"/>
              </a:rPr>
              <a:t>団体（</a:t>
            </a:r>
            <a:r>
              <a:rPr lang="en-US" altLang="ja-JP" sz="1100" dirty="0">
                <a:latin typeface="BIZ UDPゴシック" panose="020B0400000000000000" pitchFamily="50" charset="-128"/>
                <a:ea typeface="BIZ UDPゴシック" panose="020B0400000000000000" pitchFamily="50" charset="-128"/>
                <a:cs typeface="Times New Roman"/>
              </a:rPr>
              <a:t>2018</a:t>
            </a:r>
            <a:r>
              <a:rPr lang="ja-JP" altLang="en-US" sz="1100" dirty="0" smtClean="0">
                <a:latin typeface="BIZ UDPゴシック" panose="020B0400000000000000" pitchFamily="50" charset="-128"/>
                <a:ea typeface="BIZ UDPゴシック" panose="020B0400000000000000" pitchFamily="50" charset="-128"/>
                <a:cs typeface="Times New Roman"/>
              </a:rPr>
              <a:t>年</a:t>
            </a:r>
            <a:r>
              <a:rPr lang="en-US" altLang="ja-JP" sz="1100" dirty="0" smtClean="0">
                <a:latin typeface="BIZ UDPゴシック" panose="020B0400000000000000" pitchFamily="50" charset="-128"/>
                <a:ea typeface="BIZ UDPゴシック" panose="020B0400000000000000" pitchFamily="50" charset="-128"/>
                <a:cs typeface="Times New Roman"/>
              </a:rPr>
              <a:t>11</a:t>
            </a:r>
            <a:r>
              <a:rPr lang="ja-JP" altLang="en-US" sz="1100" dirty="0" smtClean="0">
                <a:latin typeface="BIZ UDPゴシック" panose="020B0400000000000000" pitchFamily="50" charset="-128"/>
                <a:ea typeface="BIZ UDPゴシック" panose="020B0400000000000000" pitchFamily="50" charset="-128"/>
                <a:cs typeface="Times New Roman"/>
              </a:rPr>
              <a:t>月</a:t>
            </a:r>
            <a:r>
              <a:rPr lang="ja-JP" altLang="en-US" sz="1100" dirty="0">
                <a:latin typeface="BIZ UDPゴシック" panose="020B0400000000000000" pitchFamily="50" charset="-128"/>
                <a:ea typeface="BIZ UDPゴシック" panose="020B0400000000000000" pitchFamily="50" charset="-128"/>
                <a:cs typeface="Times New Roman"/>
              </a:rPr>
              <a:t>現在）</a:t>
            </a:r>
            <a:endParaRPr lang="en-US" altLang="ja-JP" sz="1100" dirty="0">
              <a:latin typeface="BIZ UDPゴシック" panose="020B0400000000000000" pitchFamily="50" charset="-128"/>
              <a:ea typeface="BIZ UDPゴシック" panose="020B0400000000000000" pitchFamily="50" charset="-128"/>
              <a:cs typeface="Times New Roman"/>
            </a:endParaRPr>
          </a:p>
        </p:txBody>
      </p:sp>
      <p:pic>
        <p:nvPicPr>
          <p:cNvPr id="21" name="図 20"/>
          <p:cNvPicPr>
            <a:picLocks noChangeAspect="1"/>
          </p:cNvPicPr>
          <p:nvPr/>
        </p:nvPicPr>
        <p:blipFill rotWithShape="1">
          <a:blip r:embed="rId2"/>
          <a:srcRect l="10521" t="30367" r="1993" b="22358"/>
          <a:stretch/>
        </p:blipFill>
        <p:spPr bwMode="auto">
          <a:xfrm>
            <a:off x="4830167" y="3322318"/>
            <a:ext cx="4083294" cy="1240495"/>
          </a:xfrm>
          <a:prstGeom prst="rect">
            <a:avLst/>
          </a:prstGeom>
          <a:ln>
            <a:noFill/>
          </a:ln>
          <a:extLst>
            <a:ext uri="{53640926-AAD7-44D8-BBD7-CCE9431645EC}">
              <a14:shadowObscured xmlns:a14="http://schemas.microsoft.com/office/drawing/2010/main"/>
            </a:ext>
          </a:extLst>
        </p:spPr>
      </p:pic>
      <p:sp>
        <p:nvSpPr>
          <p:cNvPr id="22" name="二等辺三角形 21"/>
          <p:cNvSpPr/>
          <p:nvPr/>
        </p:nvSpPr>
        <p:spPr>
          <a:xfrm rot="10800000">
            <a:off x="4939523" y="4612865"/>
            <a:ext cx="3765608" cy="216024"/>
          </a:xfrm>
          <a:prstGeom prst="triangl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23" name="テキスト ボックス 10"/>
          <p:cNvSpPr txBox="1">
            <a:spLocks noChangeArrowheads="1"/>
          </p:cNvSpPr>
          <p:nvPr/>
        </p:nvSpPr>
        <p:spPr bwMode="auto">
          <a:xfrm>
            <a:off x="4811327" y="4891566"/>
            <a:ext cx="4118575" cy="288147"/>
          </a:xfrm>
          <a:prstGeom prst="rect">
            <a:avLst/>
          </a:prstGeom>
          <a:noFill/>
          <a:ln w="9525">
            <a:noFill/>
            <a:prstDash val="sysDash"/>
            <a:miter lim="800000"/>
            <a:headEnd/>
            <a:tailEnd/>
          </a:ln>
        </p:spPr>
        <p:txBody>
          <a:bodyPr wrap="square" lIns="36000" tIns="36000" rIns="36000" bIns="36000">
            <a:spAutoFit/>
          </a:bodyPr>
          <a:lstStyle/>
          <a:p>
            <a:r>
              <a:rPr lang="en-US" altLang="ja-JP" sz="1400" b="1" dirty="0" smtClean="0">
                <a:latin typeface="BIZ UDPゴシック" panose="020B0400000000000000" pitchFamily="50" charset="-128"/>
                <a:ea typeface="BIZ UDPゴシック" panose="020B0400000000000000" pitchFamily="50" charset="-128"/>
              </a:rPr>
              <a:t>2018.11</a:t>
            </a:r>
            <a:r>
              <a:rPr lang="ja-JP" altLang="en-US" sz="1400" b="1" dirty="0" smtClean="0">
                <a:latin typeface="BIZ UDPゴシック" panose="020B0400000000000000" pitchFamily="50" charset="-128"/>
                <a:ea typeface="BIZ UDPゴシック" panose="020B0400000000000000" pitchFamily="50" charset="-128"/>
              </a:rPr>
              <a:t>　大阪・関西における万博開催決定。</a:t>
            </a:r>
            <a:endParaRPr lang="ja-JP" altLang="en-US" sz="1400" b="1"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4879677" y="5243129"/>
            <a:ext cx="2463560" cy="626701"/>
          </a:xfrm>
          <a:prstGeom prst="rect">
            <a:avLst/>
          </a:prstGeom>
        </p:spPr>
        <p:txBody>
          <a:bodyPr wrap="square" lIns="36000" tIns="36000" rIns="36000" bIns="36000">
            <a:spAutoFit/>
          </a:bodyPr>
          <a:lstStyle/>
          <a:p>
            <a:r>
              <a:rPr lang="ja-JP" altLang="en-US" sz="1200" b="1" dirty="0" smtClean="0">
                <a:latin typeface="BIZ UDPゴシック" panose="020B0400000000000000" pitchFamily="50" charset="-128"/>
                <a:ea typeface="BIZ UDPゴシック" panose="020B0400000000000000" pitchFamily="50" charset="-128"/>
                <a:cs typeface="Meiryo UI" panose="020B0604030504040204" pitchFamily="50" charset="-128"/>
              </a:rPr>
              <a:t>開催期間：</a:t>
            </a:r>
            <a:r>
              <a:rPr lang="en-US" altLang="ja-JP" sz="1200" b="1" dirty="0" smtClean="0">
                <a:latin typeface="BIZ UDPゴシック" panose="020B0400000000000000" pitchFamily="50" charset="-128"/>
                <a:ea typeface="BIZ UDPゴシック" panose="020B0400000000000000" pitchFamily="50" charset="-128"/>
                <a:cs typeface="Meiryo UI" panose="020B0604030504040204" pitchFamily="50" charset="-128"/>
              </a:rPr>
              <a:t>2025</a:t>
            </a:r>
            <a:r>
              <a:rPr lang="ja-JP" altLang="en-US" sz="1200" b="1" dirty="0" smtClean="0">
                <a:latin typeface="BIZ UDPゴシック" panose="020B0400000000000000" pitchFamily="50" charset="-128"/>
                <a:ea typeface="BIZ UDPゴシック" panose="020B0400000000000000" pitchFamily="50" charset="-128"/>
                <a:cs typeface="Meiryo UI" panose="020B0604030504040204" pitchFamily="50" charset="-128"/>
              </a:rPr>
              <a:t>年４月～</a:t>
            </a:r>
            <a:r>
              <a:rPr lang="en-US" altLang="ja-JP" sz="1200" b="1" dirty="0" smtClean="0">
                <a:latin typeface="BIZ UDPゴシック" panose="020B0400000000000000" pitchFamily="50" charset="-128"/>
                <a:ea typeface="BIZ UDPゴシック" panose="020B0400000000000000" pitchFamily="50" charset="-128"/>
                <a:cs typeface="Meiryo UI" panose="020B0604030504040204" pitchFamily="50" charset="-128"/>
              </a:rPr>
              <a:t>10</a:t>
            </a:r>
            <a:r>
              <a:rPr lang="ja-JP" altLang="en-US" sz="1200" b="1" dirty="0" smtClean="0">
                <a:latin typeface="BIZ UDPゴシック" panose="020B0400000000000000" pitchFamily="50" charset="-128"/>
                <a:ea typeface="BIZ UDPゴシック" panose="020B0400000000000000" pitchFamily="50" charset="-128"/>
                <a:cs typeface="Meiryo UI" panose="020B0604030504040204" pitchFamily="50" charset="-128"/>
              </a:rPr>
              <a:t>月</a:t>
            </a:r>
            <a:endParaRPr lang="en-US" altLang="ja-JP" sz="1200" b="1" dirty="0" smtClean="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1200" b="1" dirty="0" smtClean="0">
                <a:latin typeface="BIZ UDPゴシック" panose="020B0400000000000000" pitchFamily="50" charset="-128"/>
                <a:ea typeface="BIZ UDPゴシック" panose="020B0400000000000000" pitchFamily="50" charset="-128"/>
                <a:cs typeface="Meiryo UI" panose="020B0604030504040204" pitchFamily="50" charset="-128"/>
              </a:rPr>
              <a:t>想定来場者数：約</a:t>
            </a:r>
            <a:r>
              <a:rPr lang="en-US" altLang="ja-JP" sz="1200" b="1" dirty="0" smtClean="0">
                <a:latin typeface="BIZ UDPゴシック" panose="020B0400000000000000" pitchFamily="50" charset="-128"/>
                <a:ea typeface="BIZ UDPゴシック" panose="020B0400000000000000" pitchFamily="50" charset="-128"/>
                <a:cs typeface="Meiryo UI" panose="020B0604030504040204" pitchFamily="50" charset="-128"/>
              </a:rPr>
              <a:t>2,820</a:t>
            </a:r>
            <a:r>
              <a:rPr lang="ja-JP" altLang="en-US" sz="1200" b="1" dirty="0" smtClean="0">
                <a:latin typeface="BIZ UDPゴシック" panose="020B0400000000000000" pitchFamily="50" charset="-128"/>
                <a:ea typeface="BIZ UDPゴシック" panose="020B0400000000000000" pitchFamily="50" charset="-128"/>
                <a:cs typeface="Meiryo UI" panose="020B0604030504040204" pitchFamily="50" charset="-128"/>
              </a:rPr>
              <a:t>万人</a:t>
            </a:r>
            <a:endParaRPr lang="en-US" altLang="ja-JP" sz="1200" b="1" dirty="0" smtClean="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1200" b="1" dirty="0" smtClean="0">
                <a:latin typeface="BIZ UDPゴシック" panose="020B0400000000000000" pitchFamily="50" charset="-128"/>
                <a:ea typeface="BIZ UDPゴシック" panose="020B0400000000000000" pitchFamily="50" charset="-128"/>
                <a:cs typeface="Meiryo UI" panose="020B0604030504040204" pitchFamily="50" charset="-128"/>
              </a:rPr>
              <a:t>経済効果：約２兆円</a:t>
            </a:r>
            <a:endParaRPr lang="en-US" altLang="ja-JP" sz="1200" b="1" dirty="0" smtClean="0">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554" y="5157452"/>
            <a:ext cx="1134636" cy="755667"/>
          </a:xfrm>
          <a:prstGeom prst="rect">
            <a:avLst/>
          </a:prstGeom>
        </p:spPr>
      </p:pic>
      <p:sp>
        <p:nvSpPr>
          <p:cNvPr id="27" name="正方形/長方形 26"/>
          <p:cNvSpPr/>
          <p:nvPr/>
        </p:nvSpPr>
        <p:spPr>
          <a:xfrm>
            <a:off x="7406049" y="5888602"/>
            <a:ext cx="1777473" cy="1856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smtClean="0">
                <a:latin typeface="BIZ UDPゴシック" panose="020B0400000000000000" pitchFamily="50" charset="-128"/>
                <a:ea typeface="BIZ UDPゴシック" panose="020B0400000000000000" pitchFamily="50" charset="-128"/>
              </a:rPr>
              <a:t>提供：</a:t>
            </a:r>
            <a:r>
              <a:rPr kumimoji="1" lang="en-US" altLang="ja-JP" sz="800" dirty="0" smtClean="0">
                <a:latin typeface="BIZ UDPゴシック" panose="020B0400000000000000" pitchFamily="50" charset="-128"/>
                <a:ea typeface="BIZ UDPゴシック" panose="020B0400000000000000" pitchFamily="50" charset="-128"/>
              </a:rPr>
              <a:t>2025</a:t>
            </a:r>
            <a:r>
              <a:rPr kumimoji="1" lang="ja-JP" altLang="en-US" sz="800" dirty="0" smtClean="0">
                <a:latin typeface="BIZ UDPゴシック" panose="020B0400000000000000" pitchFamily="50" charset="-128"/>
                <a:ea typeface="BIZ UDPゴシック" panose="020B0400000000000000" pitchFamily="50" charset="-128"/>
              </a:rPr>
              <a:t>年日本国際博覧会協会</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28" name="正方形/長方形 27"/>
          <p:cNvSpPr/>
          <p:nvPr/>
        </p:nvSpPr>
        <p:spPr>
          <a:xfrm>
            <a:off x="580450" y="6063667"/>
            <a:ext cx="8189809" cy="721052"/>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lIns="36000" tIns="36000" rIns="36000" bIns="72000" anchor="ctr">
            <a:spAutoFit/>
          </a:bodyPr>
          <a:lstStyle/>
          <a:p>
            <a:endParaRPr lang="ja-JP" altLang="en-US" sz="800" dirty="0">
              <a:solidFill>
                <a:srgbClr val="FF0000"/>
              </a:solidFill>
              <a:latin typeface="Meiryo UI" panose="020B0604030504040204" pitchFamily="50" charset="-128"/>
              <a:ea typeface="Meiryo UI" panose="020B0604030504040204" pitchFamily="50" charset="-128"/>
            </a:endParaRPr>
          </a:p>
        </p:txBody>
      </p:sp>
      <p:sp>
        <p:nvSpPr>
          <p:cNvPr id="29" name="角丸四角形 28"/>
          <p:cNvSpPr/>
          <p:nvPr/>
        </p:nvSpPr>
        <p:spPr>
          <a:xfrm>
            <a:off x="5049613" y="6034295"/>
            <a:ext cx="3655518" cy="802588"/>
          </a:xfrm>
          <a:prstGeom prst="roundRect">
            <a:avLst>
              <a:gd name="adj" fmla="val 4656"/>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0" bIns="0" rtlCol="0" anchor="ctr"/>
          <a:lstStyle/>
          <a:p>
            <a:pPr marR="0" lvl="0" algn="l" defTabSz="914400" rtl="0" eaLnBrk="1" fontAlgn="auto" latinLnBrk="0" hangingPunct="1">
              <a:spcBef>
                <a:spcPts val="1200"/>
              </a:spcBef>
              <a:spcAft>
                <a:spcPts val="0"/>
              </a:spcAft>
              <a:buClrTx/>
              <a:buSzTx/>
              <a:tabLst/>
              <a:defRPr/>
            </a:pPr>
            <a:r>
              <a:rPr kumimoji="1" lang="ja-JP" altLang="en-US" sz="105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大阪・関西万博を一過性のものとせず、そのインパクトを最大限に生かし、「大阪の持続的な成長」と「府民の豊かな暮らし」を確たるものにするとともに、万博開催都市として、</a:t>
            </a:r>
            <a:r>
              <a:rPr kumimoji="1" lang="en-US" altLang="ja-JP" sz="105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SDGs</a:t>
            </a:r>
            <a:r>
              <a:rPr kumimoji="1" lang="ja-JP" altLang="en-US" sz="105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の達成に向けて世界とともに未来をつくっていく。</a:t>
            </a:r>
            <a:endParaRPr kumimoji="1"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0" name="右矢印 29"/>
          <p:cNvSpPr/>
          <p:nvPr/>
        </p:nvSpPr>
        <p:spPr>
          <a:xfrm>
            <a:off x="4499887" y="6195042"/>
            <a:ext cx="350933" cy="489234"/>
          </a:xfrm>
          <a:prstGeom prst="rightArrow">
            <a:avLst>
              <a:gd name="adj1" fmla="val 50000"/>
              <a:gd name="adj2" fmla="val 34782"/>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700605" y="6068860"/>
            <a:ext cx="3655518" cy="733457"/>
          </a:xfrm>
          <a:prstGeom prst="roundRect">
            <a:avLst>
              <a:gd name="adj" fmla="val 4656"/>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0" bIns="0" rtlCol="0" anchor="ctr"/>
          <a:lstStyle/>
          <a:p>
            <a:pPr marR="0" lvl="0" algn="l" defTabSz="914400" rtl="0" eaLnBrk="1" fontAlgn="auto" latinLnBrk="0" hangingPunct="1">
              <a:spcBef>
                <a:spcPts val="1200"/>
              </a:spcBef>
              <a:spcAft>
                <a:spcPts val="0"/>
              </a:spcAft>
              <a:buClrTx/>
              <a:buSzTx/>
              <a:tabLst/>
              <a:defRPr/>
            </a:pP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未来社会の実験場とし</a:t>
            </a:r>
            <a:r>
              <a:rPr lang="ja-JP" altLang="en-US" sz="105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て</a:t>
            </a:r>
            <a:r>
              <a:rPr kumimoji="1" lang="ja-JP" altLang="en-US" sz="105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Society5.0</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社会を体現すること、また、様々な社会的課題</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が山積</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するポストコロナの時代</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を生きて</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いくことに希望を持つことができるような「いのち輝く未来社会</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」をテーマ</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とした</a:t>
            </a:r>
            <a:r>
              <a:rPr kumimoji="1"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5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大阪・関西</a:t>
            </a:r>
            <a:r>
              <a:rPr kumimoji="1"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万博」</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を開催</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する。</a:t>
            </a:r>
            <a:endPar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2"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65</a:t>
            </a:fld>
            <a:endParaRPr lang="ja-JP" altLang="en-US" dirty="0"/>
          </a:p>
        </p:txBody>
      </p:sp>
    </p:spTree>
    <p:extLst>
      <p:ext uri="{BB962C8B-B14F-4D97-AF65-F5344CB8AC3E}">
        <p14:creationId xmlns:p14="http://schemas.microsoft.com/office/powerpoint/2010/main" val="2730791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196398" y="569165"/>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角丸四角形 9"/>
          <p:cNvSpPr/>
          <p:nvPr/>
        </p:nvSpPr>
        <p:spPr>
          <a:xfrm>
            <a:off x="165465" y="658996"/>
            <a:ext cx="878535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bg1"/>
                </a:solidFill>
                <a:latin typeface="BIZ UDPゴシック" panose="020B0400000000000000" pitchFamily="50" charset="-128"/>
                <a:ea typeface="BIZ UDPゴシック" panose="020B0400000000000000" pitchFamily="50" charset="-128"/>
              </a:rPr>
              <a:t>万博を契機としたイノベーションの誘発</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35" name="角丸四角形 34"/>
          <p:cNvSpPr/>
          <p:nvPr/>
        </p:nvSpPr>
        <p:spPr>
          <a:xfrm>
            <a:off x="145769" y="79002"/>
            <a:ext cx="5649724"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a:solidFill>
                  <a:schemeClr val="tx1"/>
                </a:solidFill>
                <a:latin typeface="BIZ UDPゴシック" panose="020B0400000000000000" pitchFamily="50" charset="-128"/>
                <a:ea typeface="BIZ UDPゴシック" panose="020B0400000000000000" pitchFamily="50" charset="-128"/>
              </a:rPr>
              <a:t>【WHAT</a:t>
            </a:r>
            <a:r>
              <a:rPr lang="ja-JP" altLang="en-US" b="1" dirty="0">
                <a:solidFill>
                  <a:schemeClr val="tx1"/>
                </a:solidFill>
                <a:latin typeface="BIZ UDPゴシック" panose="020B0400000000000000" pitchFamily="50" charset="-128"/>
                <a:ea typeface="BIZ UDPゴシック" panose="020B0400000000000000" pitchFamily="50" charset="-128"/>
              </a:rPr>
              <a:t>１－①</a:t>
            </a:r>
            <a:r>
              <a:rPr lang="en-US" altLang="ja-JP" b="1" dirty="0">
                <a:solidFill>
                  <a:schemeClr val="tx1"/>
                </a:solidFill>
                <a:latin typeface="BIZ UDPゴシック" panose="020B0400000000000000" pitchFamily="50" charset="-128"/>
                <a:ea typeface="BIZ UDPゴシック" panose="020B0400000000000000" pitchFamily="50" charset="-128"/>
              </a:rPr>
              <a:t>】</a:t>
            </a:r>
            <a:r>
              <a:rPr lang="ja-JP" altLang="en-US" b="1" dirty="0">
                <a:solidFill>
                  <a:schemeClr val="tx1"/>
                </a:solidFill>
                <a:latin typeface="BIZ UDPゴシック" panose="020B0400000000000000" pitchFamily="50" charset="-128"/>
                <a:ea typeface="BIZ UDPゴシック" panose="020B0400000000000000" pitchFamily="50" charset="-128"/>
              </a:rPr>
              <a:t>　成長戦略／成長産業等の振興</a:t>
            </a: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102268" y="1013649"/>
            <a:ext cx="90551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■万博会場を新たな技術やシステムを実証する場と位置</a:t>
            </a:r>
            <a:r>
              <a:rPr lang="ja-JP" altLang="en-US" sz="1400" b="1" dirty="0">
                <a:solidFill>
                  <a:prstClr val="black"/>
                </a:solidFill>
                <a:latin typeface="BIZ UDPゴシック" panose="020B0400000000000000" pitchFamily="50" charset="-128"/>
                <a:ea typeface="BIZ UDPゴシック" panose="020B0400000000000000" pitchFamily="50" charset="-128"/>
              </a:rPr>
              <a:t>付け</a:t>
            </a:r>
            <a:r>
              <a:rPr kumimoji="1" lang="ja-JP" altLang="en-US" sz="1400" b="1"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多様なプレーヤーによるイノベーションを誘発。</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7" name="図 6"/>
          <p:cNvPicPr>
            <a:picLocks noChangeAspect="1"/>
          </p:cNvPicPr>
          <p:nvPr/>
        </p:nvPicPr>
        <p:blipFill>
          <a:blip r:embed="rId2"/>
          <a:stretch>
            <a:fillRect/>
          </a:stretch>
        </p:blipFill>
        <p:spPr>
          <a:xfrm>
            <a:off x="229090" y="1397370"/>
            <a:ext cx="8754615" cy="5425910"/>
          </a:xfrm>
          <a:prstGeom prst="rect">
            <a:avLst/>
          </a:prstGeom>
        </p:spPr>
      </p:pic>
      <p:sp>
        <p:nvSpPr>
          <p:cNvPr id="11"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66</a:t>
            </a:fld>
            <a:endParaRPr lang="ja-JP" altLang="en-US" dirty="0"/>
          </a:p>
        </p:txBody>
      </p:sp>
    </p:spTree>
    <p:extLst>
      <p:ext uri="{BB962C8B-B14F-4D97-AF65-F5344CB8AC3E}">
        <p14:creationId xmlns:p14="http://schemas.microsoft.com/office/powerpoint/2010/main" val="2277519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180000" y="720000"/>
            <a:ext cx="806823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■単なる経営相談や資金援助等にとどまらない支援で中小企業等の国際競争力を</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強化。</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4" name="正方形/長方形 73"/>
          <p:cNvSpPr/>
          <p:nvPr/>
        </p:nvSpPr>
        <p:spPr>
          <a:xfrm>
            <a:off x="235393" y="1141190"/>
            <a:ext cx="8688543" cy="307777"/>
          </a:xfrm>
          <a:prstGeom prst="rect">
            <a:avLst/>
          </a:prstGeom>
          <a:solidFill>
            <a:schemeClr val="accent4">
              <a:lumMod val="40000"/>
              <a:lumOff val="6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１．大阪産業局の取組方針と事業内容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5" name="角丸四角形 54"/>
          <p:cNvSpPr/>
          <p:nvPr/>
        </p:nvSpPr>
        <p:spPr>
          <a:xfrm>
            <a:off x="144000" y="72000"/>
            <a:ext cx="4392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１－②</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成長戦略／大阪産業局</a:t>
            </a:r>
          </a:p>
        </p:txBody>
      </p:sp>
      <p:sp>
        <p:nvSpPr>
          <p:cNvPr id="72" name="テキスト ボックス 71"/>
          <p:cNvSpPr txBox="1"/>
          <p:nvPr/>
        </p:nvSpPr>
        <p:spPr>
          <a:xfrm>
            <a:off x="886460" y="2764584"/>
            <a:ext cx="2232000" cy="338554"/>
          </a:xfrm>
          <a:prstGeom prst="rect">
            <a:avLst/>
          </a:prstGeom>
          <a:solidFill>
            <a:srgbClr val="FF99F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国際化</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73" name="テキスト ボックス 72"/>
          <p:cNvSpPr txBox="1"/>
          <p:nvPr/>
        </p:nvSpPr>
        <p:spPr>
          <a:xfrm>
            <a:off x="3305915" y="2764089"/>
            <a:ext cx="2232000" cy="338554"/>
          </a:xfrm>
          <a:prstGeom prst="rect">
            <a:avLst/>
          </a:prstGeom>
          <a:solidFill>
            <a:srgbClr val="FFFF00"/>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事業承継</a:t>
            </a:r>
          </a:p>
        </p:txBody>
      </p:sp>
      <p:sp>
        <p:nvSpPr>
          <p:cNvPr id="88" name="テキスト ボックス 87"/>
          <p:cNvSpPr txBox="1"/>
          <p:nvPr/>
        </p:nvSpPr>
        <p:spPr>
          <a:xfrm>
            <a:off x="5725370" y="2780487"/>
            <a:ext cx="2232000" cy="336631"/>
          </a:xfrm>
          <a:prstGeom prst="rect">
            <a:avLst/>
          </a:prstGeom>
          <a:solidFill>
            <a:srgbClr val="92D050"/>
          </a:solidFill>
        </p:spPr>
        <p:txBody>
          <a:bodyPr wrap="square" rtlCol="0" anchor="ctr">
            <a:spAutoFit/>
          </a:bodyPr>
          <a:lstStyle/>
          <a:p>
            <a:pPr marL="0" marR="0" lvl="0" indent="0" algn="ctr" defTabSz="914400" rtl="0" eaLnBrk="1" fontAlgn="auto" latinLnBrk="0" hangingPunct="1">
              <a:lnSpc>
                <a:spcPts val="192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創業・ベンチャー支援</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4" name="正方形/長方形 3"/>
          <p:cNvSpPr/>
          <p:nvPr/>
        </p:nvSpPr>
        <p:spPr>
          <a:xfrm>
            <a:off x="416868" y="1499941"/>
            <a:ext cx="847539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中小企業と大阪経済の発展に向けて、在阪企業の国際展開、海外企業の大阪への投資を促す「国際ビジネス支援」や、大阪で芽吹く企業のさらなる発展や定着を促す「創業支援」「スタートアップ支援」、持続可能な大阪産業発展のために後継に悩む企業を支える「事業承継支援」に重点を置きつつ、各種中小企業支援の</a:t>
            </a:r>
            <a:r>
              <a:rPr kumimoji="1" lang="ja-JP" altLang="en-US" sz="1400" b="0" i="0" u="none" strike="noStrike" kern="1200" cap="none" spc="0" normalizeH="0" baseline="0" noProof="0" dirty="0" smtClean="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n-cs"/>
              </a:rPr>
              <a:t>取組</a:t>
            </a:r>
            <a:r>
              <a:rPr kumimoji="1" lang="ja-JP" altLang="en-US" sz="14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推進。</a:t>
            </a:r>
          </a:p>
        </p:txBody>
      </p:sp>
      <p:pic>
        <p:nvPicPr>
          <p:cNvPr id="5" name="図 4"/>
          <p:cNvPicPr>
            <a:picLocks noChangeAspect="1"/>
          </p:cNvPicPr>
          <p:nvPr/>
        </p:nvPicPr>
        <p:blipFill rotWithShape="1">
          <a:blip r:embed="rId3"/>
          <a:srcRect l="7620" t="42708" r="30514" b="23011"/>
          <a:stretch/>
        </p:blipFill>
        <p:spPr>
          <a:xfrm>
            <a:off x="629821" y="3663267"/>
            <a:ext cx="8049492" cy="2507673"/>
          </a:xfrm>
          <a:prstGeom prst="rect">
            <a:avLst/>
          </a:prstGeom>
        </p:spPr>
      </p:pic>
      <p:sp>
        <p:nvSpPr>
          <p:cNvPr id="6" name="下矢印 5"/>
          <p:cNvSpPr/>
          <p:nvPr/>
        </p:nvSpPr>
        <p:spPr>
          <a:xfrm>
            <a:off x="4152446" y="3274139"/>
            <a:ext cx="538938" cy="388634"/>
          </a:xfrm>
          <a:prstGeom prst="downArrow">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 name="正方形/長方形 7"/>
          <p:cNvSpPr/>
          <p:nvPr/>
        </p:nvSpPr>
        <p:spPr>
          <a:xfrm>
            <a:off x="629821" y="2505022"/>
            <a:ext cx="7638879" cy="68598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 name="角丸四角形 8"/>
          <p:cNvSpPr/>
          <p:nvPr/>
        </p:nvSpPr>
        <p:spPr>
          <a:xfrm>
            <a:off x="2673927" y="2413046"/>
            <a:ext cx="3352800" cy="245140"/>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事業の３本柱</a:t>
            </a:r>
          </a:p>
        </p:txBody>
      </p:sp>
      <p:sp>
        <p:nvSpPr>
          <p:cNvPr id="15"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67</a:t>
            </a:fld>
            <a:endParaRPr lang="ja-JP" altLang="en-US" dirty="0"/>
          </a:p>
        </p:txBody>
      </p:sp>
    </p:spTree>
    <p:extLst>
      <p:ext uri="{BB962C8B-B14F-4D97-AF65-F5344CB8AC3E}">
        <p14:creationId xmlns:p14="http://schemas.microsoft.com/office/powerpoint/2010/main" val="3031903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p:cNvCxnSpPr/>
          <p:nvPr/>
        </p:nvCxnSpPr>
        <p:spPr>
          <a:xfrm>
            <a:off x="196398" y="586534"/>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196398" y="658542"/>
            <a:ext cx="8819999" cy="307777"/>
          </a:xfrm>
          <a:prstGeom prst="rect">
            <a:avLst/>
          </a:prstGeom>
          <a:solidFill>
            <a:schemeClr val="accent4">
              <a:lumMod val="40000"/>
              <a:lumOff val="6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組織体制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5" name="角丸四角形 54"/>
          <p:cNvSpPr/>
          <p:nvPr/>
        </p:nvSpPr>
        <p:spPr>
          <a:xfrm>
            <a:off x="144000" y="72000"/>
            <a:ext cx="4392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１－②</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成長戦略／大阪産業局</a:t>
            </a:r>
          </a:p>
        </p:txBody>
      </p:sp>
      <p:pic>
        <p:nvPicPr>
          <p:cNvPr id="15" name="図 14"/>
          <p:cNvPicPr>
            <a:picLocks noChangeAspect="1"/>
          </p:cNvPicPr>
          <p:nvPr/>
        </p:nvPicPr>
        <p:blipFill>
          <a:blip r:embed="rId3"/>
          <a:stretch>
            <a:fillRect/>
          </a:stretch>
        </p:blipFill>
        <p:spPr>
          <a:xfrm>
            <a:off x="964304" y="1036038"/>
            <a:ext cx="7284185" cy="3231789"/>
          </a:xfrm>
          <a:prstGeom prst="rect">
            <a:avLst/>
          </a:prstGeom>
        </p:spPr>
      </p:pic>
      <p:sp>
        <p:nvSpPr>
          <p:cNvPr id="53" name="テキスト ボックス 52">
            <a:extLst>
              <a:ext uri="{FF2B5EF4-FFF2-40B4-BE49-F238E27FC236}">
                <a16:creationId xmlns:a16="http://schemas.microsoft.com/office/drawing/2014/main" id="{68549A59-4C48-C343-B6D8-8A93524D6BDC}"/>
              </a:ext>
            </a:extLst>
          </p:cNvPr>
          <p:cNvSpPr txBox="1"/>
          <p:nvPr/>
        </p:nvSpPr>
        <p:spPr>
          <a:xfrm>
            <a:off x="814778" y="4237049"/>
            <a:ext cx="39751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○スタートアップ</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KPI</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進捗状況（目標</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6" name="正方形/長方形 55"/>
          <p:cNvSpPr/>
          <p:nvPr/>
        </p:nvSpPr>
        <p:spPr>
          <a:xfrm>
            <a:off x="6361959" y="6658478"/>
            <a:ext cx="1845377" cy="2000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出典：内閣府「</a:t>
            </a:r>
            <a:r>
              <a:rPr kumimoji="1" lang="zh-TW"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拠点形成計画進捗報告資料</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57" name="テキスト ボックス 56">
            <a:extLst>
              <a:ext uri="{FF2B5EF4-FFF2-40B4-BE49-F238E27FC236}">
                <a16:creationId xmlns:a16="http://schemas.microsoft.com/office/drawing/2014/main" id="{68549A59-4C48-C343-B6D8-8A93524D6BDC}"/>
              </a:ext>
            </a:extLst>
          </p:cNvPr>
          <p:cNvSpPr txBox="1"/>
          <p:nvPr/>
        </p:nvSpPr>
        <p:spPr>
          <a:xfrm>
            <a:off x="1022740" y="4480614"/>
            <a:ext cx="45273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目標としている</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年に向け、順調に進展して</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いる。</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68</a:t>
            </a:fld>
            <a:endParaRPr lang="ja-JP" altLang="en-US" dirty="0"/>
          </a:p>
        </p:txBody>
      </p:sp>
      <p:pic>
        <p:nvPicPr>
          <p:cNvPr id="2" name="図 1"/>
          <p:cNvPicPr>
            <a:picLocks noChangeAspect="1"/>
          </p:cNvPicPr>
          <p:nvPr/>
        </p:nvPicPr>
        <p:blipFill>
          <a:blip r:embed="rId4"/>
          <a:stretch>
            <a:fillRect/>
          </a:stretch>
        </p:blipFill>
        <p:spPr>
          <a:xfrm>
            <a:off x="1044000" y="4752000"/>
            <a:ext cx="7065876" cy="1938696"/>
          </a:xfrm>
          <a:prstGeom prst="rect">
            <a:avLst/>
          </a:prstGeom>
        </p:spPr>
      </p:pic>
    </p:spTree>
    <p:extLst>
      <p:ext uri="{BB962C8B-B14F-4D97-AF65-F5344CB8AC3E}">
        <p14:creationId xmlns:p14="http://schemas.microsoft.com/office/powerpoint/2010/main" val="55994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l="9261" t="32031" r="32321" b="5859"/>
          <a:stretch/>
        </p:blipFill>
        <p:spPr>
          <a:xfrm>
            <a:off x="94377" y="2670379"/>
            <a:ext cx="6770867" cy="4047246"/>
          </a:xfrm>
          <a:prstGeom prst="rect">
            <a:avLst/>
          </a:prstGeom>
        </p:spPr>
      </p:pic>
      <p:cxnSp>
        <p:nvCxnSpPr>
          <p:cNvPr id="31" name="直線コネクタ 30"/>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角丸四角形 54"/>
          <p:cNvSpPr/>
          <p:nvPr/>
        </p:nvSpPr>
        <p:spPr>
          <a:xfrm>
            <a:off x="144000" y="72000"/>
            <a:ext cx="4392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１－③</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成長戦略／大阪観光局</a:t>
            </a:r>
          </a:p>
        </p:txBody>
      </p:sp>
      <p:sp>
        <p:nvSpPr>
          <p:cNvPr id="59" name="正方形/長方形 58"/>
          <p:cNvSpPr/>
          <p:nvPr/>
        </p:nvSpPr>
        <p:spPr>
          <a:xfrm>
            <a:off x="196398" y="1085910"/>
            <a:ext cx="8644178" cy="307777"/>
          </a:xfrm>
          <a:prstGeom prst="rect">
            <a:avLst/>
          </a:prstGeom>
          <a:solidFill>
            <a:schemeClr val="accent4">
              <a:lumMod val="40000"/>
              <a:lumOff val="6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１．大阪観光局のミッション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p:cNvSpPr txBox="1"/>
          <p:nvPr/>
        </p:nvSpPr>
        <p:spPr>
          <a:xfrm>
            <a:off x="196398" y="1393687"/>
            <a:ext cx="86441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大阪観光推進のプラットフォームとして、大阪の経済効果を</a:t>
            </a:r>
            <a:r>
              <a:rPr kumimoji="1" lang="ja-JP" altLang="en-US" sz="14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最大化。</a:t>
            </a:r>
            <a:r>
              <a:rPr kumimoji="1"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　</a:t>
            </a:r>
            <a:r>
              <a:rPr kumimoji="1" lang="ja-JP" altLang="en-US" sz="14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量から質への転換を</a:t>
            </a:r>
            <a:r>
              <a:rPr kumimoji="1" lang="ja-JP" altLang="en-US" sz="14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加速。</a:t>
            </a:r>
            <a:endParaRPr kumimoji="1" lang="en-US" altLang="ja-JP" sz="14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ボックス 10"/>
          <p:cNvSpPr txBox="1"/>
          <p:nvPr/>
        </p:nvSpPr>
        <p:spPr>
          <a:xfrm>
            <a:off x="243631" y="1703021"/>
            <a:ext cx="2785317" cy="492443"/>
          </a:xfrm>
          <a:prstGeom prst="rect">
            <a:avLst/>
          </a:prstGeom>
          <a:solidFill>
            <a:schemeClr val="accent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①　数を</a:t>
            </a:r>
            <a:r>
              <a:rPr kumimoji="1" lang="ja-JP" altLang="en-US" sz="14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増やす。</a:t>
            </a:r>
            <a:endParaRPr kumimoji="1"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大阪が目的地として</a:t>
            </a: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選ばれる取組</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3224956" y="1703020"/>
            <a:ext cx="2785317" cy="492443"/>
          </a:xfrm>
          <a:prstGeom prst="rect">
            <a:avLst/>
          </a:prstGeom>
          <a:solidFill>
            <a:schemeClr val="accent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②　質を</a:t>
            </a:r>
            <a:r>
              <a:rPr kumimoji="1" lang="ja-JP" altLang="en-US" sz="14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上げる。</a:t>
            </a:r>
            <a:endParaRPr kumimoji="1"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着地後消費を最大化させる</a:t>
            </a: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取組</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p:cNvSpPr txBox="1"/>
          <p:nvPr/>
        </p:nvSpPr>
        <p:spPr>
          <a:xfrm>
            <a:off x="6206281" y="1703019"/>
            <a:ext cx="2785317" cy="492443"/>
          </a:xfrm>
          <a:prstGeom prst="rect">
            <a:avLst/>
          </a:prstGeom>
          <a:solidFill>
            <a:schemeClr val="accent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③　波及</a:t>
            </a:r>
            <a:r>
              <a:rPr kumimoji="1" lang="ja-JP" altLang="en-US" sz="14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させる。</a:t>
            </a:r>
            <a:endParaRPr kumimoji="1"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経済効果を持続・波及させる</a:t>
            </a: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取組</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p:cNvSpPr/>
          <p:nvPr/>
        </p:nvSpPr>
        <p:spPr>
          <a:xfrm>
            <a:off x="196397" y="2343423"/>
            <a:ext cx="8644178" cy="307777"/>
          </a:xfrm>
          <a:prstGeom prst="rect">
            <a:avLst/>
          </a:prstGeom>
          <a:solidFill>
            <a:schemeClr val="accent4">
              <a:lumMod val="40000"/>
              <a:lumOff val="6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２．事業一覧と特筆すべき</a:t>
            </a:r>
            <a:r>
              <a:rPr kumimoji="1" lang="ja-JP" altLang="en-US" sz="14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取組</a:t>
            </a:r>
            <a:r>
              <a:rPr kumimoji="1"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endParaRPr kumimoji="1"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ボックス 4"/>
          <p:cNvSpPr txBox="1"/>
          <p:nvPr/>
        </p:nvSpPr>
        <p:spPr>
          <a:xfrm>
            <a:off x="6858000" y="2614776"/>
            <a:ext cx="230953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日本観光のショーケース化</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ミラノ（イタリア）のよう</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marR="0" lvl="0" algn="l" defTabSz="914400" rtl="0" eaLnBrk="1" fontAlgn="auto" latinLnBrk="0" hangingPunct="1">
              <a:lnSpc>
                <a:spcPct val="100000"/>
              </a:lnSpc>
              <a:spcBef>
                <a:spcPts val="0"/>
              </a:spcBef>
              <a:spcAft>
                <a:spcPts val="0"/>
              </a:spcAft>
              <a:buClrTx/>
              <a:buSzTx/>
              <a:tabLst/>
              <a:defRPr/>
            </a:pP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全国</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への送客</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拠点化。</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観光客は拠点の大阪に　</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戻って</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くる。</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p:cNvSpPr txBox="1"/>
          <p:nvPr/>
        </p:nvSpPr>
        <p:spPr>
          <a:xfrm>
            <a:off x="6834461" y="3712838"/>
            <a:ext cx="230953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日本観光のトップランナーへ</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各分野のプロ集団に</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914400" rtl="0" eaLnBrk="1" fontAlgn="auto" latinLnBrk="0" hangingPunct="1">
              <a:lnSpc>
                <a:spcPct val="100000"/>
              </a:lnSpc>
              <a:spcBef>
                <a:spcPts val="0"/>
              </a:spcBef>
              <a:spcAft>
                <a:spcPts val="0"/>
              </a:spcAft>
              <a:buClrTx/>
              <a:buSzTx/>
              <a:tabLst/>
              <a:defRPr/>
            </a:pP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ヘッドハンティング</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などに</a:t>
            </a:r>
            <a:r>
              <a:rPr kumimoji="1" lang="ja-JP" altLang="en-US" sz="1200" b="0"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よ</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914400" rtl="0" eaLnBrk="1" fontAlgn="auto" latinLnBrk="0" hangingPunct="1">
              <a:lnSpc>
                <a:spcPct val="100000"/>
              </a:lnSpc>
              <a:spcBef>
                <a:spcPts val="0"/>
              </a:spcBef>
              <a:spcAft>
                <a:spcPts val="0"/>
              </a:spcAft>
              <a:buClrTx/>
              <a:buSzTx/>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り</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人材</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確保。</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p:cNvSpPr txBox="1"/>
          <p:nvPr/>
        </p:nvSpPr>
        <p:spPr>
          <a:xfrm>
            <a:off x="6834459" y="4661299"/>
            <a:ext cx="230953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観光</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DX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データドリブンで施策を</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創造。</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観光アプリでデータ</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取得。→</a:t>
            </a:r>
            <a:r>
              <a:rPr kumimoji="1" lang="en-US" altLang="ja-JP" sz="12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などと</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連携。</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→リアルとバーチャル</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lang="ja-JP" altLang="en-US" sz="1200" dirty="0" smtClean="0">
                <a:solidFill>
                  <a:prstClr val="black"/>
                </a:solidFill>
                <a:latin typeface="BIZ UDPゴシック" panose="020B0400000000000000" pitchFamily="50" charset="-128"/>
                <a:ea typeface="BIZ UDPゴシック" panose="020B0400000000000000" pitchFamily="50" charset="-128"/>
              </a:rPr>
              <a:t>融合</a:t>
            </a:r>
            <a:endParaRPr lang="en-US" altLang="ja-JP" sz="1200" dirty="0" smtClean="0">
              <a:solidFill>
                <a:prstClr val="black"/>
              </a:solidFill>
              <a:latin typeface="BIZ UDPゴシック" panose="020B0400000000000000" pitchFamily="50" charset="-128"/>
              <a:ea typeface="BIZ UDPゴシック" panose="020B0400000000000000" pitchFamily="50" charset="-128"/>
            </a:endParaRPr>
          </a:p>
          <a:p>
            <a:pPr marR="0" lvl="0" algn="l" defTabSz="914400" rtl="0" eaLnBrk="1" fontAlgn="auto" latinLnBrk="0" hangingPunct="1">
              <a:lnSpc>
                <a:spcPct val="100000"/>
              </a:lnSpc>
              <a:spcBef>
                <a:spcPts val="0"/>
              </a:spcBef>
              <a:spcAft>
                <a:spcPts val="0"/>
              </a:spcAft>
              <a:buClrTx/>
              <a:buSzTx/>
              <a:tabLst/>
              <a:defRPr/>
            </a:pP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した</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エキサイティングで</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スト</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レスフリーな</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観光実現</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へ。</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p:cNvSpPr txBox="1"/>
          <p:nvPr/>
        </p:nvSpPr>
        <p:spPr>
          <a:xfrm>
            <a:off x="6834458" y="6144977"/>
            <a:ext cx="23095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独自の施策展開</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ペットツーリズム</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LGBTQ</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ツーリズム　など</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テキスト ボックス 16"/>
          <p:cNvSpPr txBox="1"/>
          <p:nvPr/>
        </p:nvSpPr>
        <p:spPr>
          <a:xfrm>
            <a:off x="180000" y="720000"/>
            <a:ext cx="75216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■世界最高水準、アジア</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No.1</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の国際観光文化都市をめざした多様な</a:t>
            </a:r>
            <a:r>
              <a:rPr kumimoji="1" lang="ja-JP" altLang="en-US" sz="1600" b="1" i="0" u="none" strike="noStrike" kern="1200" cap="none" spc="0" normalizeH="0" baseline="0" noProof="0" dirty="0" smtClean="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n-cs"/>
              </a:rPr>
              <a:t>取組</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を展開。</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69</a:t>
            </a:fld>
            <a:endParaRPr lang="ja-JP" altLang="en-US" dirty="0"/>
          </a:p>
        </p:txBody>
      </p:sp>
    </p:spTree>
    <p:extLst>
      <p:ext uri="{BB962C8B-B14F-4D97-AF65-F5344CB8AC3E}">
        <p14:creationId xmlns:p14="http://schemas.microsoft.com/office/powerpoint/2010/main" val="3408625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16000" y="57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60000" y="106822"/>
            <a:ext cx="3060000" cy="432000"/>
          </a:xfrm>
          <a:prstGeom prst="rect">
            <a:avLst/>
          </a:prstGeom>
          <a:noFill/>
        </p:spPr>
        <p:txBody>
          <a:bodyPr wrap="non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a:t>
            </a:r>
            <a:r>
              <a:rPr kumimoji="1" lang="ja-JP" altLang="en-US" sz="24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改革の特徴と深化</a:t>
            </a: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648000" y="684000"/>
            <a:ext cx="8244000" cy="6189955"/>
          </a:xfrm>
          <a:prstGeom prst="rect">
            <a:avLst/>
          </a:prstGeom>
          <a:noFill/>
        </p:spPr>
        <p:txBody>
          <a:bodyPr wrap="square" lIns="36000" tIns="36000" rIns="36000" bIns="36000" rtlCol="0">
            <a:spAutoFit/>
          </a:bodyPr>
          <a:lstStyle/>
          <a:p>
            <a:pPr marL="285750" indent="-285750">
              <a:lnSpc>
                <a:spcPts val="2000"/>
              </a:lnSpc>
              <a:buFont typeface="Arial" panose="020B0604020202020204" pitchFamily="34" charset="0"/>
              <a:buChar char="•"/>
              <a:defRPr/>
            </a:pPr>
            <a:r>
              <a:rPr lang="ja-JP" altLang="en-US" sz="1400" dirty="0" smtClean="0">
                <a:solidFill>
                  <a:prstClr val="black"/>
                </a:solidFill>
                <a:latin typeface="BIZ UDPゴシック" panose="020B0400000000000000" pitchFamily="50" charset="-128"/>
                <a:ea typeface="BIZ UDPゴシック" panose="020B0400000000000000" pitchFamily="50" charset="-128"/>
              </a:rPr>
              <a:t>今回も、府市各部署を対象に、これまでの改革の点検・棚卸しを実施した。</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defRPr/>
            </a:pPr>
            <a:r>
              <a:rPr lang="ja-JP" altLang="en-US" sz="1400" dirty="0">
                <a:solidFill>
                  <a:prstClr val="black"/>
                </a:solidFill>
                <a:latin typeface="BIZ UDPゴシック" panose="020B0400000000000000" pitchFamily="50" charset="-128"/>
                <a:ea typeface="BIZ UDPゴシック" panose="020B0400000000000000" pitchFamily="50" charset="-128"/>
              </a:rPr>
              <a:t>その</a:t>
            </a:r>
            <a:r>
              <a:rPr lang="ja-JP" altLang="en-US" sz="1400" dirty="0" smtClean="0">
                <a:solidFill>
                  <a:prstClr val="black"/>
                </a:solidFill>
                <a:latin typeface="BIZ UDPゴシック" panose="020B0400000000000000" pitchFamily="50" charset="-128"/>
                <a:ea typeface="BIZ UDPゴシック" panose="020B0400000000000000" pitchFamily="50" charset="-128"/>
              </a:rPr>
              <a:t>結果、改革項目は府で１４６件、市で１３８件、</a:t>
            </a:r>
            <a:r>
              <a:rPr lang="ja-JP" altLang="en-US" sz="1400" b="1" dirty="0" smtClean="0">
                <a:solidFill>
                  <a:prstClr val="black"/>
                </a:solidFill>
                <a:latin typeface="BIZ UDPゴシック" panose="020B0400000000000000" pitchFamily="50" charset="-128"/>
                <a:ea typeface="BIZ UDPゴシック" panose="020B0400000000000000" pitchFamily="50" charset="-128"/>
              </a:rPr>
              <a:t>合計２５１件</a:t>
            </a:r>
            <a:r>
              <a:rPr lang="ja-JP" altLang="en-US" sz="1400" dirty="0" smtClean="0">
                <a:solidFill>
                  <a:prstClr val="black"/>
                </a:solidFill>
                <a:latin typeface="BIZ UDPゴシック" panose="020B0400000000000000" pitchFamily="50" charset="-128"/>
                <a:ea typeface="BIZ UDPゴシック" panose="020B0400000000000000" pitchFamily="50" charset="-128"/>
              </a:rPr>
              <a:t>（重複除外）にのぼった。</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defRPr/>
            </a:pPr>
            <a:r>
              <a:rPr lang="ja-JP" altLang="en-US" sz="1400" dirty="0" smtClean="0">
                <a:solidFill>
                  <a:prstClr val="black"/>
                </a:solidFill>
                <a:latin typeface="BIZ UDPゴシック" panose="020B0400000000000000" pitchFamily="50" charset="-128"/>
                <a:ea typeface="BIZ UDPゴシック" panose="020B0400000000000000" pitchFamily="50" charset="-128"/>
              </a:rPr>
              <a:t>また、今回は、府市各部署に加え、</a:t>
            </a:r>
            <a:r>
              <a:rPr lang="ja-JP" altLang="en-US" sz="1400" b="1" dirty="0">
                <a:solidFill>
                  <a:prstClr val="black"/>
                </a:solidFill>
                <a:latin typeface="BIZ UDPゴシック" panose="020B0400000000000000" pitchFamily="50" charset="-128"/>
                <a:ea typeface="BIZ UDPゴシック" panose="020B0400000000000000" pitchFamily="50" charset="-128"/>
              </a:rPr>
              <a:t>府市</a:t>
            </a:r>
            <a:r>
              <a:rPr lang="ja-JP" altLang="en-US" sz="1400" b="1" dirty="0" smtClean="0">
                <a:solidFill>
                  <a:prstClr val="black"/>
                </a:solidFill>
                <a:latin typeface="BIZ UDPゴシック" panose="020B0400000000000000" pitchFamily="50" charset="-128"/>
                <a:ea typeface="BIZ UDPゴシック" panose="020B0400000000000000" pitchFamily="50" charset="-128"/>
              </a:rPr>
              <a:t>が出資している法人や、指定管理者など民間事業者にもヒアリング</a:t>
            </a:r>
            <a:r>
              <a:rPr lang="ja-JP" altLang="en-US" sz="1400" dirty="0" smtClean="0">
                <a:solidFill>
                  <a:prstClr val="black"/>
                </a:solidFill>
                <a:latin typeface="BIZ UDPゴシック" panose="020B0400000000000000" pitchFamily="50" charset="-128"/>
                <a:ea typeface="BIZ UDPゴシック" panose="020B0400000000000000" pitchFamily="50" charset="-128"/>
              </a:rPr>
              <a:t>を行った。</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defRPr/>
            </a:pP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defRPr/>
            </a:pPr>
            <a:r>
              <a:rPr lang="ja-JP" altLang="en-US" sz="1400" dirty="0" smtClean="0">
                <a:solidFill>
                  <a:prstClr val="black"/>
                </a:solidFill>
                <a:latin typeface="BIZ UDPゴシック" panose="020B0400000000000000" pitchFamily="50" charset="-128"/>
                <a:ea typeface="BIZ UDPゴシック" panose="020B0400000000000000" pitchFamily="50" charset="-128"/>
              </a:rPr>
              <a:t>改革の内容をみると、いわゆる行政改革に属するものは</a:t>
            </a:r>
            <a:r>
              <a:rPr lang="en-US" altLang="ja-JP" sz="1400" dirty="0" smtClean="0">
                <a:solidFill>
                  <a:prstClr val="black"/>
                </a:solidFill>
                <a:latin typeface="BIZ UDPゴシック" panose="020B0400000000000000" pitchFamily="50" charset="-128"/>
                <a:ea typeface="BIZ UDPゴシック" panose="020B0400000000000000" pitchFamily="50" charset="-128"/>
              </a:rPr>
              <a:t>4</a:t>
            </a:r>
            <a:r>
              <a:rPr lang="ja-JP" altLang="en-US" sz="1400" dirty="0" smtClean="0">
                <a:solidFill>
                  <a:prstClr val="black"/>
                </a:solidFill>
                <a:latin typeface="BIZ UDPゴシック" panose="020B0400000000000000" pitchFamily="50" charset="-128"/>
                <a:ea typeface="BIZ UDPゴシック" panose="020B0400000000000000" pitchFamily="50" charset="-128"/>
              </a:rPr>
              <a:t>割を下回り、むしろ成長戦略や社会政策のイノベーションといった</a:t>
            </a:r>
            <a:r>
              <a:rPr lang="ja-JP" altLang="en-US" sz="1400" b="1" dirty="0" smtClean="0">
                <a:solidFill>
                  <a:prstClr val="black"/>
                </a:solidFill>
                <a:latin typeface="BIZ UDPゴシック" panose="020B0400000000000000" pitchFamily="50" charset="-128"/>
                <a:ea typeface="BIZ UDPゴシック" panose="020B0400000000000000" pitchFamily="50" charset="-128"/>
              </a:rPr>
              <a:t>「社会主体の分野」に属するものが</a:t>
            </a:r>
            <a:r>
              <a:rPr lang="en-US" altLang="ja-JP" sz="1400" b="1" dirty="0" smtClean="0">
                <a:solidFill>
                  <a:prstClr val="black"/>
                </a:solidFill>
                <a:latin typeface="BIZ UDPゴシック" panose="020B0400000000000000" pitchFamily="50" charset="-128"/>
                <a:ea typeface="BIZ UDPゴシック" panose="020B0400000000000000" pitchFamily="50" charset="-128"/>
              </a:rPr>
              <a:t>5</a:t>
            </a:r>
            <a:r>
              <a:rPr lang="ja-JP" altLang="en-US" sz="1400" b="1" dirty="0" smtClean="0">
                <a:solidFill>
                  <a:prstClr val="black"/>
                </a:solidFill>
                <a:latin typeface="BIZ UDPゴシック" panose="020B0400000000000000" pitchFamily="50" charset="-128"/>
                <a:ea typeface="BIZ UDPゴシック" panose="020B0400000000000000" pitchFamily="50" charset="-128"/>
              </a:rPr>
              <a:t>割を超えた</a:t>
            </a:r>
            <a:r>
              <a:rPr lang="ja-JP" altLang="en-US" sz="1400" dirty="0" smtClean="0">
                <a:solidFill>
                  <a:prstClr val="black"/>
                </a:solidFill>
                <a:latin typeface="BIZ UDPゴシック" panose="020B0400000000000000" pitchFamily="50" charset="-128"/>
                <a:ea typeface="BIZ UDPゴシック" panose="020B0400000000000000" pitchFamily="50" charset="-128"/>
              </a:rPr>
              <a:t>。</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defRPr/>
            </a:pP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defRPr/>
            </a:pPr>
            <a:r>
              <a:rPr lang="ja-JP" altLang="en-US" sz="1400" b="1" dirty="0">
                <a:solidFill>
                  <a:prstClr val="black"/>
                </a:solidFill>
                <a:latin typeface="BIZ UDPゴシック" panose="020B0400000000000000" pitchFamily="50" charset="-128"/>
                <a:ea typeface="BIZ UDPゴシック" panose="020B0400000000000000" pitchFamily="50" charset="-128"/>
              </a:rPr>
              <a:t>項目数</a:t>
            </a:r>
            <a:r>
              <a:rPr lang="ja-JP" altLang="en-US" sz="1400" b="1" dirty="0" smtClean="0">
                <a:solidFill>
                  <a:prstClr val="black"/>
                </a:solidFill>
                <a:latin typeface="BIZ UDPゴシック" panose="020B0400000000000000" pitchFamily="50" charset="-128"/>
                <a:ea typeface="BIZ UDPゴシック" panose="020B0400000000000000" pitchFamily="50" charset="-128"/>
              </a:rPr>
              <a:t>を</a:t>
            </a:r>
            <a:r>
              <a:rPr lang="en-US" altLang="ja-JP" sz="1400" b="1" dirty="0" smtClean="0">
                <a:solidFill>
                  <a:prstClr val="black"/>
                </a:solidFill>
                <a:latin typeface="BIZ UDPゴシック" panose="020B0400000000000000" pitchFamily="50" charset="-128"/>
                <a:ea typeface="BIZ UDPゴシック" panose="020B0400000000000000" pitchFamily="50" charset="-128"/>
              </a:rPr>
              <a:t>4</a:t>
            </a:r>
            <a:r>
              <a:rPr lang="ja-JP" altLang="en-US" sz="1400" b="1" dirty="0" smtClean="0">
                <a:solidFill>
                  <a:prstClr val="black"/>
                </a:solidFill>
                <a:latin typeface="BIZ UDPゴシック" panose="020B0400000000000000" pitchFamily="50" charset="-128"/>
                <a:ea typeface="BIZ UDPゴシック" panose="020B0400000000000000" pitchFamily="50" charset="-128"/>
              </a:rPr>
              <a:t>年前と比較</a:t>
            </a:r>
            <a:r>
              <a:rPr lang="ja-JP" altLang="en-US" sz="1400" dirty="0" smtClean="0">
                <a:solidFill>
                  <a:prstClr val="black"/>
                </a:solidFill>
                <a:latin typeface="BIZ UDPゴシック" panose="020B0400000000000000" pitchFamily="50" charset="-128"/>
                <a:ea typeface="BIZ UDPゴシック" panose="020B0400000000000000" pitchFamily="50" charset="-128"/>
              </a:rPr>
              <a:t>すると、全</a:t>
            </a:r>
            <a:r>
              <a:rPr lang="en-US" altLang="ja-JP" sz="1400" dirty="0" smtClean="0">
                <a:solidFill>
                  <a:prstClr val="black"/>
                </a:solidFill>
                <a:latin typeface="BIZ UDPゴシック" panose="020B0400000000000000" pitchFamily="50" charset="-128"/>
                <a:ea typeface="BIZ UDPゴシック" panose="020B0400000000000000" pitchFamily="50" charset="-128"/>
              </a:rPr>
              <a:t>55</a:t>
            </a:r>
            <a:r>
              <a:rPr lang="ja-JP" altLang="en-US" sz="1400" dirty="0" smtClean="0">
                <a:solidFill>
                  <a:prstClr val="black"/>
                </a:solidFill>
                <a:latin typeface="BIZ UDPゴシック" panose="020B0400000000000000" pitchFamily="50" charset="-128"/>
                <a:ea typeface="BIZ UDPゴシック" panose="020B0400000000000000" pitchFamily="50" charset="-128"/>
              </a:rPr>
              <a:t>項目の増加のうち、</a:t>
            </a:r>
            <a:r>
              <a:rPr lang="ja-JP" altLang="en-US" sz="1400" b="1" dirty="0" smtClean="0">
                <a:solidFill>
                  <a:prstClr val="black"/>
                </a:solidFill>
                <a:latin typeface="BIZ UDPゴシック" panose="020B0400000000000000" pitchFamily="50" charset="-128"/>
                <a:ea typeface="BIZ UDPゴシック" panose="020B0400000000000000" pitchFamily="50" charset="-128"/>
              </a:rPr>
              <a:t>社会政策のイノベーションに属するものが半数以上（</a:t>
            </a:r>
            <a:r>
              <a:rPr lang="en-US" altLang="ja-JP" sz="1400" b="1" dirty="0" smtClean="0">
                <a:solidFill>
                  <a:prstClr val="black"/>
                </a:solidFill>
                <a:latin typeface="BIZ UDPゴシック" panose="020B0400000000000000" pitchFamily="50" charset="-128"/>
                <a:ea typeface="BIZ UDPゴシック" panose="020B0400000000000000" pitchFamily="50" charset="-128"/>
              </a:rPr>
              <a:t>28</a:t>
            </a:r>
            <a:r>
              <a:rPr lang="ja-JP" altLang="en-US" sz="1400" b="1" dirty="0" smtClean="0">
                <a:solidFill>
                  <a:prstClr val="black"/>
                </a:solidFill>
                <a:latin typeface="BIZ UDPゴシック" panose="020B0400000000000000" pitchFamily="50" charset="-128"/>
                <a:ea typeface="BIZ UDPゴシック" panose="020B0400000000000000" pitchFamily="50" charset="-128"/>
              </a:rPr>
              <a:t>項目）</a:t>
            </a:r>
            <a:r>
              <a:rPr lang="ja-JP" altLang="en-US" sz="1400" dirty="0" smtClean="0">
                <a:solidFill>
                  <a:prstClr val="black"/>
                </a:solidFill>
                <a:latin typeface="BIZ UDPゴシック" panose="020B0400000000000000" pitchFamily="50" charset="-128"/>
                <a:ea typeface="BIZ UDPゴシック" panose="020B0400000000000000" pitchFamily="50" charset="-128"/>
              </a:rPr>
              <a:t>を占めて</a:t>
            </a:r>
            <a:r>
              <a:rPr lang="ja-JP" altLang="en-US" sz="1400" dirty="0">
                <a:solidFill>
                  <a:prstClr val="black"/>
                </a:solidFill>
                <a:latin typeface="BIZ UDPゴシック" panose="020B0400000000000000" pitchFamily="50" charset="-128"/>
                <a:ea typeface="BIZ UDPゴシック" panose="020B0400000000000000" pitchFamily="50" charset="-128"/>
              </a:rPr>
              <a:t>おり</a:t>
            </a:r>
            <a:r>
              <a:rPr lang="ja-JP" altLang="en-US" sz="1400" dirty="0" smtClean="0">
                <a:solidFill>
                  <a:prstClr val="black"/>
                </a:solidFill>
                <a:latin typeface="BIZ UDPゴシック" panose="020B0400000000000000" pitchFamily="50" charset="-128"/>
                <a:ea typeface="BIZ UDPゴシック" panose="020B0400000000000000" pitchFamily="50" charset="-128"/>
              </a:rPr>
              <a:t>（→大阪問題に注力）、次に成長戦略が続いている。（</a:t>
            </a:r>
            <a:r>
              <a:rPr lang="en-US" altLang="ja-JP" sz="1400" dirty="0" smtClean="0">
                <a:solidFill>
                  <a:prstClr val="black"/>
                </a:solidFill>
                <a:latin typeface="BIZ UDPゴシック" panose="020B0400000000000000" pitchFamily="50" charset="-128"/>
                <a:ea typeface="BIZ UDPゴシック" panose="020B0400000000000000" pitchFamily="50" charset="-128"/>
              </a:rPr>
              <a:t>14</a:t>
            </a:r>
            <a:r>
              <a:rPr lang="ja-JP" altLang="en-US" sz="1400" dirty="0" smtClean="0">
                <a:solidFill>
                  <a:prstClr val="black"/>
                </a:solidFill>
                <a:latin typeface="BIZ UDPゴシック" panose="020B0400000000000000" pitchFamily="50" charset="-128"/>
                <a:ea typeface="BIZ UDPゴシック" panose="020B0400000000000000" pitchFamily="50" charset="-128"/>
              </a:rPr>
              <a:t>項目）</a:t>
            </a:r>
            <a:r>
              <a:rPr lang="en-US" altLang="ja-JP" sz="1400" dirty="0">
                <a:solidFill>
                  <a:prstClr val="black"/>
                </a:solidFill>
                <a:latin typeface="BIZ UDPゴシック" panose="020B0400000000000000" pitchFamily="50" charset="-128"/>
                <a:ea typeface="BIZ UDPゴシック" panose="020B0400000000000000" pitchFamily="50" charset="-128"/>
              </a:rPr>
              <a:t/>
            </a:r>
            <a:br>
              <a:rPr lang="en-US" altLang="ja-JP" sz="1400" dirty="0">
                <a:solidFill>
                  <a:prstClr val="black"/>
                </a:solidFill>
                <a:latin typeface="BIZ UDPゴシック" panose="020B0400000000000000" pitchFamily="50" charset="-128"/>
                <a:ea typeface="BIZ UDPゴシック" panose="020B0400000000000000" pitchFamily="50" charset="-128"/>
              </a:rPr>
            </a:b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defRPr/>
            </a:pPr>
            <a:r>
              <a:rPr lang="ja-JP" altLang="en-US" sz="1400" b="1" dirty="0" smtClean="0">
                <a:solidFill>
                  <a:prstClr val="black"/>
                </a:solidFill>
                <a:latin typeface="BIZ UDPゴシック" panose="020B0400000000000000" pitchFamily="50" charset="-128"/>
                <a:ea typeface="BIZ UDPゴシック" panose="020B0400000000000000" pitchFamily="50" charset="-128"/>
              </a:rPr>
              <a:t>成長戦略</a:t>
            </a:r>
            <a:r>
              <a:rPr lang="ja-JP" altLang="en-US" sz="1400" dirty="0" smtClean="0">
                <a:solidFill>
                  <a:prstClr val="black"/>
                </a:solidFill>
                <a:latin typeface="BIZ UDPゴシック" panose="020B0400000000000000" pitchFamily="50" charset="-128"/>
                <a:ea typeface="BIZ UDPゴシック" panose="020B0400000000000000" pitchFamily="50" charset="-128"/>
              </a:rPr>
              <a:t>では、府市で設置した（公財）大阪産業局及び（公財）大阪観光局による大阪独自の取組や、スーパーシティ型国家戦略特区の区域指定（全国初）など、また</a:t>
            </a:r>
            <a:r>
              <a:rPr lang="ja-JP" altLang="en-US" sz="1400" b="1" dirty="0" smtClean="0">
                <a:solidFill>
                  <a:prstClr val="black"/>
                </a:solidFill>
                <a:latin typeface="BIZ UDPゴシック" panose="020B0400000000000000" pitchFamily="50" charset="-128"/>
                <a:ea typeface="BIZ UDPゴシック" panose="020B0400000000000000" pitchFamily="50" charset="-128"/>
              </a:rPr>
              <a:t>インフラ戦略</a:t>
            </a:r>
            <a:r>
              <a:rPr lang="ja-JP" altLang="en-US" sz="1400" dirty="0" smtClean="0">
                <a:solidFill>
                  <a:prstClr val="black"/>
                </a:solidFill>
                <a:latin typeface="BIZ UDPゴシック" panose="020B0400000000000000" pitchFamily="50" charset="-128"/>
                <a:ea typeface="BIZ UDPゴシック" panose="020B0400000000000000" pitchFamily="50" charset="-128"/>
              </a:rPr>
              <a:t>では、国土軸との結節点である新大阪エリアの整備着手など、都市戦略は着実に進んでいる。</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defRPr/>
            </a:pP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defRPr/>
            </a:pPr>
            <a:r>
              <a:rPr lang="ja-JP" altLang="en-US" sz="1400" b="1" dirty="0" smtClean="0">
                <a:solidFill>
                  <a:prstClr val="black"/>
                </a:solidFill>
                <a:latin typeface="BIZ UDPゴシック" panose="020B0400000000000000" pitchFamily="50" charset="-128"/>
                <a:ea typeface="BIZ UDPゴシック" panose="020B0400000000000000" pitchFamily="50" charset="-128"/>
              </a:rPr>
              <a:t>社会政策のイノベーション</a:t>
            </a:r>
            <a:r>
              <a:rPr lang="ja-JP" altLang="en-US" sz="1400" dirty="0" smtClean="0">
                <a:solidFill>
                  <a:prstClr val="black"/>
                </a:solidFill>
                <a:latin typeface="BIZ UDPゴシック" panose="020B0400000000000000" pitchFamily="50" charset="-128"/>
                <a:ea typeface="BIZ UDPゴシック" panose="020B0400000000000000" pitchFamily="50" charset="-128"/>
              </a:rPr>
              <a:t>では、教育・子どもに対する重点投資がさらに厚みを増している。また、女性の活躍促進や外国人材の受入に関する施策も進んでいる。</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defRPr/>
            </a:pP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defRPr/>
            </a:pPr>
            <a:r>
              <a:rPr lang="ja-JP" altLang="en-US" sz="1400" b="1" dirty="0" smtClean="0">
                <a:solidFill>
                  <a:prstClr val="black"/>
                </a:solidFill>
                <a:latin typeface="BIZ UDPゴシック" panose="020B0400000000000000" pitchFamily="50" charset="-128"/>
                <a:ea typeface="BIZ UDPゴシック" panose="020B0400000000000000" pitchFamily="50" charset="-128"/>
              </a:rPr>
              <a:t>いわゆる行政改革</a:t>
            </a:r>
            <a:r>
              <a:rPr lang="ja-JP" altLang="en-US" sz="1400" dirty="0" smtClean="0">
                <a:solidFill>
                  <a:prstClr val="black"/>
                </a:solidFill>
                <a:latin typeface="BIZ UDPゴシック" panose="020B0400000000000000" pitchFamily="50" charset="-128"/>
                <a:ea typeface="BIZ UDPゴシック" panose="020B0400000000000000" pitchFamily="50" charset="-128"/>
              </a:rPr>
              <a:t>では、積極的な財政見直しや職員数の削減といった取組が奏功。長年の懸案であった減債基金の復元（府）、阿倍野再開発やオーク</a:t>
            </a:r>
            <a:r>
              <a:rPr lang="en-US" altLang="ja-JP" sz="1400" dirty="0" smtClean="0">
                <a:solidFill>
                  <a:prstClr val="black"/>
                </a:solidFill>
                <a:latin typeface="BIZ UDPゴシック" panose="020B0400000000000000" pitchFamily="50" charset="-128"/>
                <a:ea typeface="BIZ UDPゴシック" panose="020B0400000000000000" pitchFamily="50" charset="-128"/>
              </a:rPr>
              <a:t>200</a:t>
            </a:r>
            <a:r>
              <a:rPr lang="ja-JP" altLang="en-US" sz="1400" dirty="0">
                <a:solidFill>
                  <a:prstClr val="black"/>
                </a:solidFill>
                <a:latin typeface="BIZ UDPゴシック" panose="020B0400000000000000" pitchFamily="50" charset="-128"/>
                <a:ea typeface="BIZ UDPゴシック" panose="020B0400000000000000" pitchFamily="50" charset="-128"/>
              </a:rPr>
              <a:t>の</a:t>
            </a:r>
            <a:r>
              <a:rPr lang="ja-JP" altLang="en-US" sz="1400" dirty="0" smtClean="0">
                <a:solidFill>
                  <a:prstClr val="black"/>
                </a:solidFill>
                <a:latin typeface="BIZ UDPゴシック" panose="020B0400000000000000" pitchFamily="50" charset="-128"/>
                <a:ea typeface="BIZ UDPゴシック" panose="020B0400000000000000" pitchFamily="50" charset="-128"/>
              </a:rPr>
              <a:t>財務リスク処理の完了（市）にも目処が立った。</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defRPr/>
            </a:pP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defRPr/>
            </a:pPr>
            <a:r>
              <a:rPr lang="ja-JP" altLang="en-US" sz="1400" dirty="0" smtClean="0">
                <a:solidFill>
                  <a:prstClr val="black"/>
                </a:solidFill>
                <a:latin typeface="BIZ UDPゴシック" panose="020B0400000000000000" pitchFamily="50" charset="-128"/>
                <a:ea typeface="BIZ UDPゴシック" panose="020B0400000000000000" pitchFamily="50" charset="-128"/>
              </a:rPr>
              <a:t>その他、民間との協業はさらに多様性を増すとともに、府市一体条例の制定などによる府市連携の更なる強化、大阪府市の強みを活かした府内市町村との新たな連携・支援のステージに進んでいる。</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43</a:t>
            </a:fld>
            <a:endParaRPr lang="ja-JP" altLang="en-US" dirty="0"/>
          </a:p>
        </p:txBody>
      </p:sp>
    </p:spTree>
    <p:extLst>
      <p:ext uri="{BB962C8B-B14F-4D97-AF65-F5344CB8AC3E}">
        <p14:creationId xmlns:p14="http://schemas.microsoft.com/office/powerpoint/2010/main" val="2047305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p:cNvPicPr>
            <a:picLocks noChangeAspect="1"/>
          </p:cNvPicPr>
          <p:nvPr/>
        </p:nvPicPr>
        <p:blipFill rotWithShape="1">
          <a:blip r:embed="rId3"/>
          <a:srcRect l="1771" t="67970" r="45054" b="1994"/>
          <a:stretch/>
        </p:blipFill>
        <p:spPr>
          <a:xfrm>
            <a:off x="4621697" y="5008336"/>
            <a:ext cx="4364572" cy="1849664"/>
          </a:xfrm>
          <a:prstGeom prst="rect">
            <a:avLst/>
          </a:prstGeom>
        </p:spPr>
      </p:pic>
      <p:cxnSp>
        <p:nvCxnSpPr>
          <p:cNvPr id="31" name="直線コネクタ 30"/>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角丸四角形 54"/>
          <p:cNvSpPr/>
          <p:nvPr/>
        </p:nvSpPr>
        <p:spPr>
          <a:xfrm>
            <a:off x="144000" y="72000"/>
            <a:ext cx="4392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１－③</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成長戦略／大阪観光局</a:t>
            </a:r>
          </a:p>
        </p:txBody>
      </p:sp>
      <p:sp>
        <p:nvSpPr>
          <p:cNvPr id="59" name="正方形/長方形 58"/>
          <p:cNvSpPr/>
          <p:nvPr/>
        </p:nvSpPr>
        <p:spPr>
          <a:xfrm>
            <a:off x="228360" y="698272"/>
            <a:ext cx="8687040" cy="307777"/>
          </a:xfrm>
          <a:prstGeom prst="rect">
            <a:avLst/>
          </a:prstGeom>
          <a:solidFill>
            <a:schemeClr val="accent4">
              <a:lumMod val="40000"/>
              <a:lumOff val="6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３．大阪観光局の組織体制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245159" y="1095641"/>
            <a:ext cx="83521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府</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・市・経済界一体によるオール大阪の推進</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体制・</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民間出身のトップによる戦略的な事業</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展開。</a:t>
            </a:r>
            <a:endPar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2" name="正方形/長方形 41"/>
          <p:cNvSpPr/>
          <p:nvPr/>
        </p:nvSpPr>
        <p:spPr>
          <a:xfrm>
            <a:off x="245160" y="4610967"/>
            <a:ext cx="8670240" cy="307777"/>
          </a:xfrm>
          <a:prstGeom prst="rect">
            <a:avLst/>
          </a:prstGeom>
          <a:solidFill>
            <a:schemeClr val="accent4">
              <a:lumMod val="40000"/>
              <a:lumOff val="6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４．データに基づく観光戦略の策定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ボックス 4"/>
          <p:cNvSpPr txBox="1"/>
          <p:nvPr/>
        </p:nvSpPr>
        <p:spPr>
          <a:xfrm>
            <a:off x="272744" y="5053232"/>
            <a:ext cx="44515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国内外のデータを保有し、根拠に基づくプロモーション施策を企画・</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展開。</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5" name="テキスト ボックス 44"/>
          <p:cNvSpPr txBox="1"/>
          <p:nvPr/>
        </p:nvSpPr>
        <p:spPr>
          <a:xfrm>
            <a:off x="552380" y="5690916"/>
            <a:ext cx="420168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国内旅行者データを大幅にアップデートし、国内外ともにデータドリブンで施策を</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創造。</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⇒「府内周遊促進</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観光消費の増加</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「エリア全体のマーケティング力の向上」に</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寄与。</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正方形/長方形 5"/>
          <p:cNvSpPr/>
          <p:nvPr/>
        </p:nvSpPr>
        <p:spPr>
          <a:xfrm>
            <a:off x="506661" y="5710940"/>
            <a:ext cx="45719" cy="810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3" name="図 2"/>
          <p:cNvPicPr>
            <a:picLocks noChangeAspect="1"/>
          </p:cNvPicPr>
          <p:nvPr/>
        </p:nvPicPr>
        <p:blipFill>
          <a:blip r:embed="rId4"/>
          <a:stretch>
            <a:fillRect/>
          </a:stretch>
        </p:blipFill>
        <p:spPr>
          <a:xfrm>
            <a:off x="773197" y="1508592"/>
            <a:ext cx="7296111" cy="2872062"/>
          </a:xfrm>
          <a:prstGeom prst="rect">
            <a:avLst/>
          </a:prstGeom>
        </p:spPr>
      </p:pic>
      <p:sp>
        <p:nvSpPr>
          <p:cNvPr id="13"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70</a:t>
            </a:fld>
            <a:endParaRPr lang="ja-JP" altLang="en-US" dirty="0"/>
          </a:p>
        </p:txBody>
      </p:sp>
    </p:spTree>
    <p:extLst>
      <p:ext uri="{BB962C8B-B14F-4D97-AF65-F5344CB8AC3E}">
        <p14:creationId xmlns:p14="http://schemas.microsoft.com/office/powerpoint/2010/main" val="464389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ED8BAAA7-2A92-4289-9437-AB24D4D57916}"/>
              </a:ext>
            </a:extLst>
          </p:cNvPr>
          <p:cNvSpPr/>
          <p:nvPr/>
        </p:nvSpPr>
        <p:spPr>
          <a:xfrm rot="19772498">
            <a:off x="1073306" y="3211877"/>
            <a:ext cx="4356023" cy="2660167"/>
          </a:xfrm>
          <a:prstGeom prst="ellipse">
            <a:avLst/>
          </a:prstGeom>
          <a:noFill/>
          <a:ln w="254000">
            <a:gradFill flip="none" rotWithShape="1">
              <a:gsLst>
                <a:gs pos="0">
                  <a:srgbClr val="2E75B6">
                    <a:alpha val="50000"/>
                  </a:srgbClr>
                </a:gs>
                <a:gs pos="50000">
                  <a:srgbClr val="9DC3E6">
                    <a:alpha val="50000"/>
                  </a:srgbClr>
                </a:gs>
                <a:gs pos="100000">
                  <a:srgbClr val="DEEBF7">
                    <a:alpha val="5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cxnSp>
        <p:nvCxnSpPr>
          <p:cNvPr id="31" name="直線コネクタ 30"/>
          <p:cNvCxnSpPr/>
          <p:nvPr/>
        </p:nvCxnSpPr>
        <p:spPr>
          <a:xfrm>
            <a:off x="196398" y="586534"/>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角丸四角形 54"/>
          <p:cNvSpPr/>
          <p:nvPr/>
        </p:nvSpPr>
        <p:spPr>
          <a:xfrm>
            <a:off x="144000" y="72000"/>
            <a:ext cx="64473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１－④</a:t>
            </a: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成長戦略／</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スーパーシティ特区（規制緩和）</a:t>
            </a:r>
            <a:endPar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59" name="正方形/長方形 58"/>
          <p:cNvSpPr/>
          <p:nvPr/>
        </p:nvSpPr>
        <p:spPr>
          <a:xfrm>
            <a:off x="196398" y="996743"/>
            <a:ext cx="8644178" cy="307777"/>
          </a:xfrm>
          <a:prstGeom prst="rect">
            <a:avLst/>
          </a:prstGeom>
          <a:solidFill>
            <a:schemeClr val="accent4">
              <a:lumMod val="40000"/>
              <a:lumOff val="6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１．スーパーシティ構想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p:cNvSpPr txBox="1"/>
          <p:nvPr/>
        </p:nvSpPr>
        <p:spPr>
          <a:xfrm>
            <a:off x="180000" y="612000"/>
            <a:ext cx="732467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「健康といのち」をテーマに住民の</a:t>
            </a:r>
            <a:r>
              <a:rPr kumimoji="1" lang="en-US" altLang="ja-JP" sz="1600" b="1"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QoL</a:t>
            </a:r>
            <a:r>
              <a:rPr kumimoji="1" lang="ja-JP" altLang="en-US" sz="1600" b="1"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を向</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上させる先端的サービスを</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展開。</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角丸四角形 10"/>
          <p:cNvSpPr/>
          <p:nvPr/>
        </p:nvSpPr>
        <p:spPr>
          <a:xfrm>
            <a:off x="342900" y="1428911"/>
            <a:ext cx="8191500" cy="480384"/>
          </a:xfrm>
          <a:prstGeom prst="roundRect">
            <a:avLst>
              <a:gd name="adj" fmla="val 13437"/>
            </a:avLst>
          </a:prstGeom>
          <a:solidFill>
            <a:schemeClr val="accent6"/>
          </a:solidFill>
          <a:ln w="25400" cap="flat" cmpd="sng" algn="ctr">
            <a:solidFill>
              <a:sysClr val="windowText" lastClr="000000"/>
            </a:solidFill>
            <a:prstDash val="solid"/>
            <a:miter lim="800000"/>
          </a:ln>
          <a:effectLst/>
        </p:spPr>
        <p:txBody>
          <a:bodyPr rtlCol="0" anchor="ctr"/>
          <a:lstStyle/>
          <a:p>
            <a:pPr marL="0" marR="0" lvl="0" indent="0" algn="just" defTabSz="842520" rtl="0" eaLnBrk="1" fontAlgn="ctr" latinLnBrk="0" hangingPunct="1">
              <a:lnSpc>
                <a:spcPct val="110000"/>
              </a:lnSpc>
              <a:spcBef>
                <a:spcPts val="0"/>
              </a:spcBef>
              <a:spcAft>
                <a:spcPts val="554"/>
              </a:spcAft>
              <a:buClr>
                <a:srgbClr val="2E75B6"/>
              </a:buClr>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スーパーシティ構想のテーマは「データで拡げる“健康といのち”」。２つのグリーンフィールドで３つのプロジェクトを展開、大阪全体へ拡げ、住民の</a:t>
            </a:r>
            <a:r>
              <a:rPr kumimoji="1" lang="en-US" altLang="ja-JP" sz="12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rPr>
              <a:t>QoL</a:t>
            </a:r>
            <a:r>
              <a:rPr kumimoji="1" lang="ja-JP" altLang="en-US" sz="12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rPr>
              <a:t>を向</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上させる先端的サービスを展開。</a:t>
            </a:r>
          </a:p>
        </p:txBody>
      </p:sp>
      <p:sp>
        <p:nvSpPr>
          <p:cNvPr id="9"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71</a:t>
            </a:fld>
            <a:endParaRPr lang="ja-JP" altLang="en-US" dirty="0"/>
          </a:p>
        </p:txBody>
      </p:sp>
      <p:sp>
        <p:nvSpPr>
          <p:cNvPr id="12" name="角丸四角形 13">
            <a:extLst>
              <a:ext uri="{FF2B5EF4-FFF2-40B4-BE49-F238E27FC236}">
                <a16:creationId xmlns:a16="http://schemas.microsoft.com/office/drawing/2014/main" id="{4011B25A-060E-42F7-B26D-9B87FCF6E300}"/>
              </a:ext>
            </a:extLst>
          </p:cNvPr>
          <p:cNvSpPr/>
          <p:nvPr/>
        </p:nvSpPr>
        <p:spPr>
          <a:xfrm>
            <a:off x="416588" y="2162795"/>
            <a:ext cx="4311636" cy="397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0" lang="ja-JP" altLang="en-US" sz="2400" b="1" i="0" u="none" strike="noStrike" kern="1200" cap="none" spc="92" normalizeH="0" baseline="0" noProof="0" dirty="0">
                <a:ln>
                  <a:noFill/>
                </a:ln>
                <a:solidFill>
                  <a:srgbClr val="2E75B6"/>
                </a:solidFill>
                <a:effectLst/>
                <a:uLnTx/>
                <a:uFillTx/>
                <a:latin typeface="BIZ UDPゴシック" panose="020B0400000000000000" pitchFamily="50" charset="-128"/>
                <a:ea typeface="BIZ UDPゴシック" panose="020B0400000000000000" pitchFamily="50" charset="-128"/>
                <a:cs typeface="Hiragino Sans W3" charset="-128"/>
              </a:rPr>
              <a:t>データで拡げる“健康といのち”</a:t>
            </a:r>
            <a:endParaRPr kumimoji="0" lang="en-US" altLang="ja-JP" sz="2400" b="1" i="0" u="none" strike="noStrike" kern="1200" cap="none" spc="92" normalizeH="0" baseline="0" noProof="0" dirty="0">
              <a:ln>
                <a:noFill/>
              </a:ln>
              <a:solidFill>
                <a:srgbClr val="2E75B6"/>
              </a:solidFill>
              <a:effectLst/>
              <a:uLnTx/>
              <a:uFillTx/>
              <a:latin typeface="BIZ UDPゴシック" panose="020B0400000000000000" pitchFamily="50" charset="-128"/>
              <a:ea typeface="BIZ UDPゴシック" panose="020B0400000000000000" pitchFamily="50" charset="-128"/>
              <a:cs typeface="Hiragino Sans W3" charset="-128"/>
            </a:endParaRPr>
          </a:p>
        </p:txBody>
      </p:sp>
      <p:sp>
        <p:nvSpPr>
          <p:cNvPr id="13" name="角丸四角形 13">
            <a:extLst>
              <a:ext uri="{FF2B5EF4-FFF2-40B4-BE49-F238E27FC236}">
                <a16:creationId xmlns:a16="http://schemas.microsoft.com/office/drawing/2014/main" id="{11EA92B8-DB73-4FB5-A2EB-BA51F9641A6E}"/>
              </a:ext>
            </a:extLst>
          </p:cNvPr>
          <p:cNvSpPr/>
          <p:nvPr/>
        </p:nvSpPr>
        <p:spPr>
          <a:xfrm>
            <a:off x="557628" y="2589292"/>
            <a:ext cx="2382062" cy="1428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0" marR="0" lvl="0" indent="0" algn="l" defTabSz="422316" rtl="0" eaLnBrk="1" fontAlgn="base" latinLnBrk="0" hangingPunct="1">
              <a:lnSpc>
                <a:spcPct val="110000"/>
              </a:lnSpc>
              <a:spcBef>
                <a:spcPts val="0"/>
              </a:spcBef>
              <a:spcAft>
                <a:spcPts val="554"/>
              </a:spcAft>
              <a:buClrTx/>
              <a:buSzTx/>
              <a:buFontTx/>
              <a:buNone/>
              <a:tabLst/>
              <a:defRPr/>
            </a:pPr>
            <a:r>
              <a:rPr kumimoji="1" lang="en-US" altLang="ja-JP" sz="1478"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2023</a:t>
            </a:r>
            <a:r>
              <a:rPr kumimoji="1" lang="ja-JP" altLang="en-US" sz="1016"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a:t>
            </a:r>
            <a:r>
              <a:rPr kumimoji="0" lang="en-US" altLang="ja-JP" sz="1478"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r>
            <a:br>
              <a:rPr kumimoji="0" lang="en-US" altLang="ja-JP" sz="1478"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br>
            <a:r>
              <a:rPr kumimoji="0" lang="ja-JP" altLang="en-US" sz="184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Hiragino Sans W3" charset="-128"/>
              </a:rPr>
              <a:t>夢洲コンストラクション</a:t>
            </a:r>
            <a:endParaRPr kumimoji="0" lang="en-US" altLang="ja-JP" sz="184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Hiragino Sans W3" charset="-128"/>
            </a:endParaRPr>
          </a:p>
          <a:p>
            <a:pPr marL="0" marR="0" lvl="0" indent="0" algn="l" defTabSz="422316" rtl="0" eaLnBrk="1" fontAlgn="base" latinLnBrk="0" hangingPunct="1">
              <a:lnSpc>
                <a:spcPct val="110000"/>
              </a:lnSpc>
              <a:spcBef>
                <a:spcPts val="0"/>
              </a:spcBef>
              <a:spcAft>
                <a:spcPts val="277"/>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３つの円滑化を推進</a:t>
            </a:r>
            <a:endParaRPr kumimoji="0" lang="en-US" altLang="ja-JP" sz="1108"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Hiragino Sans W3" charset="-128"/>
            </a:endParaRPr>
          </a:p>
          <a:p>
            <a:pPr marL="332532" marR="0" lvl="0" indent="-199519" algn="l" defTabSz="422316" rtl="0" eaLnBrk="1" fontAlgn="base" latinLnBrk="0" hangingPunct="1">
              <a:lnSpc>
                <a:spcPct val="110000"/>
              </a:lnSpc>
              <a:spcBef>
                <a:spcPts val="0"/>
              </a:spcBef>
              <a:spcAft>
                <a:spcPts val="0"/>
              </a:spcAft>
              <a:buClrTx/>
              <a:buSzTx/>
              <a:buFont typeface="+mj-lt"/>
              <a:buAutoNum type="arabicPeriod"/>
              <a:tabLst/>
              <a:defRPr/>
            </a:pPr>
            <a:r>
              <a:rPr kumimoji="1" lang="ja-JP" altLang="en-US" sz="110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建設工事現場内外の移動</a:t>
            </a:r>
            <a:endParaRPr kumimoji="1" lang="en-US" altLang="ja-JP" sz="110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332532" marR="0" lvl="0" indent="-199519" algn="l" defTabSz="422316" rtl="0" eaLnBrk="1" fontAlgn="base" latinLnBrk="0" hangingPunct="1">
              <a:lnSpc>
                <a:spcPct val="110000"/>
              </a:lnSpc>
              <a:spcBef>
                <a:spcPts val="0"/>
              </a:spcBef>
              <a:spcAft>
                <a:spcPts val="0"/>
              </a:spcAft>
              <a:buClrTx/>
              <a:buSzTx/>
              <a:buFont typeface="+mj-lt"/>
              <a:buAutoNum type="arabicPeriod"/>
              <a:tabLst/>
              <a:defRPr/>
            </a:pPr>
            <a:r>
              <a:rPr kumimoji="1" lang="ja-JP" altLang="en-US" sz="110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建設工事及び資材運搬</a:t>
            </a:r>
            <a:endParaRPr kumimoji="1" lang="en-US" altLang="ja-JP" sz="110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332532" marR="0" lvl="0" indent="-199519" algn="l" defTabSz="422316" rtl="0" eaLnBrk="1" fontAlgn="base" latinLnBrk="0" hangingPunct="1">
              <a:lnSpc>
                <a:spcPct val="110000"/>
              </a:lnSpc>
              <a:spcBef>
                <a:spcPts val="0"/>
              </a:spcBef>
              <a:spcAft>
                <a:spcPts val="0"/>
              </a:spcAft>
              <a:buClrTx/>
              <a:buSzTx/>
              <a:buFont typeface="+mj-lt"/>
              <a:buAutoNum type="arabicPeriod"/>
              <a:tabLst/>
              <a:defRPr/>
            </a:pPr>
            <a:r>
              <a:rPr kumimoji="1" lang="ja-JP" altLang="en-US" sz="110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建設作業員の安全・</a:t>
            </a:r>
            <a:r>
              <a:rPr kumimoji="1" lang="ja-JP" altLang="en-US" sz="1108"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健康管理</a:t>
            </a:r>
            <a:endParaRPr kumimoji="1" lang="en-US" altLang="ja-JP" sz="1108"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82A30BD4-6500-40B8-BFF0-08AF509EFA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614" y="4050803"/>
            <a:ext cx="1674281" cy="1130571"/>
          </a:xfrm>
          <a:prstGeom prst="rect">
            <a:avLst/>
          </a:prstGeom>
          <a:ln>
            <a:noFill/>
          </a:ln>
          <a:effectLst/>
        </p:spPr>
      </p:pic>
      <p:pic>
        <p:nvPicPr>
          <p:cNvPr id="15" name="図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52109" y="5039695"/>
            <a:ext cx="1766567" cy="1134800"/>
          </a:xfrm>
          <a:prstGeom prst="rect">
            <a:avLst/>
          </a:prstGeom>
        </p:spPr>
      </p:pic>
      <p:sp>
        <p:nvSpPr>
          <p:cNvPr id="16" name="角丸四角形 13">
            <a:extLst>
              <a:ext uri="{FF2B5EF4-FFF2-40B4-BE49-F238E27FC236}">
                <a16:creationId xmlns:a16="http://schemas.microsoft.com/office/drawing/2014/main" id="{D1C0137A-3072-46BD-9B30-ED1BAE127622}"/>
              </a:ext>
            </a:extLst>
          </p:cNvPr>
          <p:cNvSpPr/>
          <p:nvPr/>
        </p:nvSpPr>
        <p:spPr>
          <a:xfrm>
            <a:off x="557626" y="5359582"/>
            <a:ext cx="5055773" cy="1420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l" defTabSz="422316" rtl="0" eaLnBrk="1" fontAlgn="base" latinLnBrk="0" hangingPunct="1">
              <a:lnSpc>
                <a:spcPct val="110000"/>
              </a:lnSpc>
              <a:spcBef>
                <a:spcPts val="0"/>
              </a:spcBef>
              <a:spcAft>
                <a:spcPts val="554"/>
              </a:spcAft>
              <a:buClrTx/>
              <a:buSzTx/>
              <a:buFontTx/>
              <a:buNone/>
              <a:tabLst/>
              <a:defRPr/>
            </a:pPr>
            <a:r>
              <a:rPr kumimoji="1" lang="en-US" altLang="ja-JP" sz="1478"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2024</a:t>
            </a:r>
            <a:r>
              <a:rPr kumimoji="1" lang="ja-JP" altLang="en-US" sz="1016"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年度～</a:t>
            </a:r>
            <a:r>
              <a:rPr kumimoji="0" lang="en-US" altLang="ja-JP" sz="1478"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r>
            <a:br>
              <a:rPr kumimoji="0" lang="en-US" altLang="ja-JP" sz="1478"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br>
            <a:r>
              <a:rPr kumimoji="0" lang="ja-JP" altLang="en-US" sz="1847"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Hiragino Sans W3" charset="-128"/>
              </a:rPr>
              <a:t>うめきた２期</a:t>
            </a:r>
            <a:endParaRPr kumimoji="0" lang="en-US" altLang="ja-JP" sz="1847"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Hiragino Sans W3" charset="-128"/>
            </a:endParaRPr>
          </a:p>
          <a:p>
            <a:pPr marL="0" marR="0" lvl="0" indent="0" algn="l" defTabSz="422316" rtl="0" eaLnBrk="1" fontAlgn="base" latinLnBrk="0" hangingPunct="1">
              <a:lnSpc>
                <a:spcPct val="11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中核機能のテーマ</a:t>
            </a:r>
          </a:p>
          <a:p>
            <a:pPr marL="0" marR="0" lvl="0" indent="0" algn="l" defTabSz="422316" rtl="0" eaLnBrk="1" fontAlgn="base" latinLnBrk="0" hangingPunct="1">
              <a:lnSpc>
                <a:spcPct val="11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ライフデザイン・イノベーション</a:t>
            </a:r>
          </a:p>
          <a:p>
            <a:pPr marL="0" marR="0" lvl="0" indent="0" algn="just" defTabSz="422316" rtl="0" eaLnBrk="1" fontAlgn="base" latinLnBrk="0" hangingPunct="1">
              <a:lnSpc>
                <a:spcPct val="110000"/>
              </a:lnSpc>
              <a:spcBef>
                <a:spcPts val="554"/>
              </a:spcBef>
              <a:spcAft>
                <a:spcPts val="0"/>
              </a:spcAft>
              <a:buClrTx/>
              <a:buSzTx/>
              <a:buFontTx/>
              <a:buNone/>
              <a:tabLst/>
              <a:defRPr/>
            </a:pPr>
            <a:r>
              <a:rPr kumimoji="1" lang="ja-JP" altLang="en-US" sz="97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超スマート社会が到来する中、</a:t>
            </a:r>
            <a:r>
              <a:rPr kumimoji="1" lang="en-US" altLang="ja-JP" sz="97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rPr>
              <a:t>IoT</a:t>
            </a:r>
            <a:r>
              <a:rPr kumimoji="1" lang="ja-JP" altLang="en-US" sz="97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やビッグデータなどの活用により、創薬や医療機器開発などの分野にとどまらず、人々が健康で豊かに生きるための新しい製品・サービスを</a:t>
            </a:r>
            <a:r>
              <a:rPr kumimoji="1" lang="ja-JP" altLang="en-US" sz="97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創出。</a:t>
            </a:r>
            <a:endParaRPr kumimoji="1" lang="ja-JP" altLang="en-US" sz="97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961F2D18-F7ED-4447-A6B6-2BE837075FF0}"/>
              </a:ext>
            </a:extLst>
          </p:cNvPr>
          <p:cNvSpPr txBox="1"/>
          <p:nvPr/>
        </p:nvSpPr>
        <p:spPr>
          <a:xfrm>
            <a:off x="2572405" y="6201275"/>
            <a:ext cx="2431971" cy="123111"/>
          </a:xfrm>
          <a:prstGeom prst="rect">
            <a:avLst/>
          </a:prstGeom>
          <a:noFill/>
        </p:spPr>
        <p:txBody>
          <a:bodyPr wrap="square" lIns="33252" tIns="0" rIns="33252" bIns="0" rtlCol="0">
            <a:spAutoFit/>
          </a:bodyPr>
          <a:lstStyle/>
          <a:p>
            <a:pPr lvl="0" defTabSz="421260">
              <a:defRPr/>
            </a:pPr>
            <a:r>
              <a:rPr kumimoji="1" lang="ja-JP" altLang="en-US" sz="739" b="0" i="0" u="none" strike="noStrike" kern="1200" cap="none" spc="0" normalizeH="0" baseline="0" noProof="0" dirty="0">
                <a:ln>
                  <a:noFill/>
                </a:ln>
                <a:effectLst/>
                <a:uLnTx/>
                <a:uFillTx/>
                <a:latin typeface="Meiryo UI"/>
                <a:ea typeface="Meiryo UI"/>
                <a:cs typeface="+mn-cs"/>
              </a:rPr>
              <a:t>イメージパース（提供</a:t>
            </a:r>
            <a:r>
              <a:rPr kumimoji="1" lang="ja-JP" altLang="en-US" sz="739" b="0" i="0" u="none" strike="noStrike" kern="1200" cap="none" spc="0" normalizeH="0" baseline="0" noProof="0" dirty="0" smtClean="0">
                <a:ln>
                  <a:noFill/>
                </a:ln>
                <a:effectLst/>
                <a:uLnTx/>
                <a:uFillTx/>
                <a:latin typeface="Meiryo UI"/>
                <a:ea typeface="Meiryo UI"/>
                <a:cs typeface="+mn-cs"/>
              </a:rPr>
              <a:t>：</a:t>
            </a:r>
            <a:r>
              <a:rPr lang="ja-JP" altLang="en-US" sz="800" i="1" dirty="0">
                <a:latin typeface="Meiryo UI" panose="020B0604030504040204" pitchFamily="50" charset="-128"/>
                <a:ea typeface="Meiryo UI" panose="020B0604030504040204" pitchFamily="50" charset="-128"/>
              </a:rPr>
              <a:t>グラングリーン大阪開発事業者</a:t>
            </a:r>
            <a:r>
              <a:rPr kumimoji="1" lang="en-US" altLang="ja-JP" sz="739" b="0" i="0" u="none" strike="noStrike" kern="1200" cap="none" spc="0" normalizeH="0" baseline="0" noProof="0" dirty="0" smtClean="0">
                <a:ln>
                  <a:noFill/>
                </a:ln>
                <a:effectLst/>
                <a:uLnTx/>
                <a:uFillTx/>
                <a:latin typeface="Meiryo UI"/>
                <a:ea typeface="Meiryo UI"/>
                <a:cs typeface="+mn-cs"/>
              </a:rPr>
              <a:t>)</a:t>
            </a:r>
            <a:endParaRPr kumimoji="1" lang="en-US" altLang="ja-JP" sz="739" b="0" i="0" u="none" strike="noStrike" kern="1200" cap="none" spc="0" normalizeH="0" baseline="0" noProof="0" dirty="0">
              <a:ln>
                <a:noFill/>
              </a:ln>
              <a:effectLst/>
              <a:uLnTx/>
              <a:uFillTx/>
              <a:latin typeface="Meiryo UI"/>
              <a:ea typeface="Meiryo UI"/>
              <a:cs typeface="+mn-cs"/>
            </a:endParaRPr>
          </a:p>
        </p:txBody>
      </p:sp>
      <p:sp>
        <p:nvSpPr>
          <p:cNvPr id="18" name="角丸四角形 13">
            <a:extLst>
              <a:ext uri="{FF2B5EF4-FFF2-40B4-BE49-F238E27FC236}">
                <a16:creationId xmlns:a16="http://schemas.microsoft.com/office/drawing/2014/main" id="{8935AD47-73D3-4E2C-B6ED-195B342CFAF5}"/>
              </a:ext>
            </a:extLst>
          </p:cNvPr>
          <p:cNvSpPr/>
          <p:nvPr/>
        </p:nvSpPr>
        <p:spPr>
          <a:xfrm>
            <a:off x="3125816" y="3206813"/>
            <a:ext cx="2285882" cy="1748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0" marR="0" lvl="0" indent="0" algn="l" defTabSz="422316" rtl="0" eaLnBrk="1" fontAlgn="base" latinLnBrk="0" hangingPunct="1">
              <a:lnSpc>
                <a:spcPct val="110000"/>
              </a:lnSpc>
              <a:spcBef>
                <a:spcPts val="0"/>
              </a:spcBef>
              <a:spcAft>
                <a:spcPts val="554"/>
              </a:spcAft>
              <a:buClrTx/>
              <a:buSzTx/>
              <a:buFontTx/>
              <a:buNone/>
              <a:tabLst/>
              <a:defRPr/>
            </a:pPr>
            <a:r>
              <a:rPr kumimoji="1" lang="en-US" altLang="ja-JP" sz="147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1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1478" b="1"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t/>
            </a:r>
            <a:br>
              <a:rPr kumimoji="0" lang="en-US" altLang="ja-JP" sz="1478" b="1"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br>
            <a:r>
              <a:rPr kumimoji="0" lang="ja-JP" altLang="en-US" sz="1847" b="1" i="0" u="none" strike="noStrike" kern="1200" cap="none" spc="0" normalizeH="0" baseline="0" noProof="0" dirty="0">
                <a:ln>
                  <a:noFill/>
                </a:ln>
                <a:solidFill>
                  <a:srgbClr val="000000"/>
                </a:solidFill>
                <a:effectLst/>
                <a:uLnTx/>
                <a:uFillTx/>
                <a:latin typeface="Meiryo UI"/>
                <a:ea typeface="Meiryo UI"/>
                <a:cs typeface="Hiragino Sans W3" charset="-128"/>
              </a:rPr>
              <a:t>大阪・関西万博</a:t>
            </a:r>
            <a:endParaRPr kumimoji="0" lang="en-US" altLang="ja-JP" sz="1847" b="1" i="0" u="none" strike="noStrike" kern="1200" cap="none" spc="0" normalizeH="0" baseline="0" noProof="0" dirty="0">
              <a:ln>
                <a:noFill/>
              </a:ln>
              <a:solidFill>
                <a:srgbClr val="000000"/>
              </a:solidFill>
              <a:effectLst/>
              <a:uLnTx/>
              <a:uFillTx/>
              <a:latin typeface="Meiryo UI"/>
              <a:ea typeface="Meiryo UI"/>
              <a:cs typeface="Hiragino Sans W3" charset="-128"/>
            </a:endParaRPr>
          </a:p>
          <a:p>
            <a:pPr marL="0" marR="0" lvl="0" indent="0" algn="l" defTabSz="422316" rtl="0" eaLnBrk="1" fontAlgn="base" latinLnBrk="0" hangingPunct="1">
              <a:lnSpc>
                <a:spcPct val="11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テーマ</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いのち輝く未来社会のデザイン</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316" rtl="0" eaLnBrk="1" fontAlgn="base" latinLnBrk="0" hangingPunct="1">
              <a:lnSpc>
                <a:spcPct val="110000"/>
              </a:lnSpc>
              <a:spcBef>
                <a:spcPts val="554"/>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サブテーマ</a:t>
            </a:r>
            <a: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Saving Lives</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（いのちを救う）</a:t>
            </a:r>
            <a:endPar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779679" rtl="0" eaLnBrk="1" fontAlgn="auto" latinLnBrk="0" hangingPunct="1">
              <a:lnSpc>
                <a:spcPct val="110000"/>
              </a:lnSpc>
              <a:spcBef>
                <a:spcPts val="0"/>
              </a:spcBef>
              <a:spcAft>
                <a:spcPts val="0"/>
              </a:spcAft>
              <a:buClrTx/>
              <a:buSzTx/>
              <a:buFontTx/>
              <a:buNone/>
              <a:tabLst/>
              <a:defRPr/>
            </a:pPr>
            <a: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Empowering Lives</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（いのちに力を与える）</a:t>
            </a:r>
            <a:endPar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779679" rtl="0" eaLnBrk="1" fontAlgn="auto" latinLnBrk="0" hangingPunct="1">
              <a:lnSpc>
                <a:spcPct val="110000"/>
              </a:lnSpc>
              <a:spcBef>
                <a:spcPts val="0"/>
              </a:spcBef>
              <a:spcAft>
                <a:spcPts val="0"/>
              </a:spcAft>
              <a:buClrTx/>
              <a:buSzTx/>
              <a:buFontTx/>
              <a:buNone/>
              <a:tabLst/>
              <a:defRPr/>
            </a:pPr>
            <a: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Connecting Lives</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（いのちをつなぐ）</a:t>
            </a:r>
            <a:endPar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1069" y="2103808"/>
            <a:ext cx="1955959" cy="1302669"/>
          </a:xfrm>
          <a:prstGeom prst="rect">
            <a:avLst/>
          </a:prstGeom>
          <a:ln w="38100">
            <a:noFill/>
          </a:ln>
        </p:spPr>
      </p:pic>
      <p:sp>
        <p:nvSpPr>
          <p:cNvPr id="21" name="正方形/長方形 20"/>
          <p:cNvSpPr/>
          <p:nvPr/>
        </p:nvSpPr>
        <p:spPr>
          <a:xfrm>
            <a:off x="5056324" y="3418760"/>
            <a:ext cx="1732390" cy="11653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3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提供：２０２５年日本国際博覧会協会</a:t>
            </a:r>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0175" y="2445540"/>
            <a:ext cx="1296831" cy="1296831"/>
          </a:xfrm>
          <a:prstGeom prst="rect">
            <a:avLst/>
          </a:prstGeom>
        </p:spPr>
      </p:pic>
      <p:sp>
        <p:nvSpPr>
          <p:cNvPr id="23" name="角丸四角形 13">
            <a:extLst>
              <a:ext uri="{FF2B5EF4-FFF2-40B4-BE49-F238E27FC236}">
                <a16:creationId xmlns:a16="http://schemas.microsoft.com/office/drawing/2014/main" id="{7C691D13-84C9-44C7-9C56-4587FF2731F9}"/>
              </a:ext>
            </a:extLst>
          </p:cNvPr>
          <p:cNvSpPr/>
          <p:nvPr/>
        </p:nvSpPr>
        <p:spPr>
          <a:xfrm>
            <a:off x="7342171" y="3772786"/>
            <a:ext cx="1809791" cy="635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0" marR="0" lvl="0" indent="0" algn="l" defTabSz="422316" rtl="0" eaLnBrk="1" fontAlgn="base" latinLnBrk="0" hangingPunct="1">
              <a:lnSpc>
                <a:spcPct val="100000"/>
              </a:lnSpc>
              <a:spcBef>
                <a:spcPts val="0"/>
              </a:spcBef>
              <a:spcAft>
                <a:spcPts val="277"/>
              </a:spcAft>
              <a:buClrTx/>
              <a:buSzTx/>
              <a:buFontTx/>
              <a:buNone/>
              <a:tabLst/>
              <a:defRPr/>
            </a:pPr>
            <a:r>
              <a:rPr kumimoji="1" lang="ja-JP" altLang="en-US" sz="1293"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２つのグリーンフィールド</a:t>
            </a:r>
          </a:p>
          <a:p>
            <a:pPr marL="199519" marR="0" lvl="0" indent="-99760" algn="l" defTabSz="422316"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93"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夢洲</a:t>
            </a:r>
            <a:endParaRPr kumimoji="1" lang="en-US" altLang="ja-JP" sz="1293"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99519" marR="0" lvl="0" indent="-99760" algn="l" defTabSz="422316"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93"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うめきた２期</a:t>
            </a:r>
          </a:p>
        </p:txBody>
      </p:sp>
      <p:sp>
        <p:nvSpPr>
          <p:cNvPr id="24" name="矢印: 右 11">
            <a:extLst>
              <a:ext uri="{FF2B5EF4-FFF2-40B4-BE49-F238E27FC236}">
                <a16:creationId xmlns:a16="http://schemas.microsoft.com/office/drawing/2014/main" id="{1F6E8EB1-CCF8-41EF-B1E5-EF405F2B0C4D}"/>
              </a:ext>
            </a:extLst>
          </p:cNvPr>
          <p:cNvSpPr/>
          <p:nvPr/>
        </p:nvSpPr>
        <p:spPr>
          <a:xfrm rot="1139708">
            <a:off x="5465599" y="4280914"/>
            <a:ext cx="461883" cy="1230637"/>
          </a:xfrm>
          <a:prstGeom prst="rightArrow">
            <a:avLst>
              <a:gd name="adj1" fmla="val 71390"/>
              <a:gd name="adj2" fmla="val 65599"/>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sp>
        <p:nvSpPr>
          <p:cNvPr id="25" name="楕円 24">
            <a:extLst>
              <a:ext uri="{FF2B5EF4-FFF2-40B4-BE49-F238E27FC236}">
                <a16:creationId xmlns:a16="http://schemas.microsoft.com/office/drawing/2014/main" id="{0D7E03CB-3912-4F5C-9281-F3F168672C09}"/>
              </a:ext>
            </a:extLst>
          </p:cNvPr>
          <p:cNvSpPr>
            <a:spLocks noChangeAspect="1"/>
          </p:cNvSpPr>
          <p:nvPr/>
        </p:nvSpPr>
        <p:spPr>
          <a:xfrm>
            <a:off x="5979267" y="4478091"/>
            <a:ext cx="2731245" cy="1238943"/>
          </a:xfrm>
          <a:prstGeom prst="ellipse">
            <a:avLst/>
          </a:prstGeom>
          <a:gradFill flip="none" rotWithShape="1">
            <a:gsLst>
              <a:gs pos="0">
                <a:srgbClr val="2E75B6"/>
              </a:gs>
              <a:gs pos="50000">
                <a:srgbClr val="9DC3E6">
                  <a:alpha val="50000"/>
                </a:srgbClr>
              </a:gs>
              <a:gs pos="100000">
                <a:srgbClr val="DEEBF7">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47" b="1" i="0" u="none" strike="noStrike" kern="1200" cap="none" spc="0" normalizeH="0" baseline="0" noProof="0" dirty="0">
                <a:ln>
                  <a:noFill/>
                </a:ln>
                <a:solidFill>
                  <a:srgbClr val="2E75B6"/>
                </a:solidFill>
                <a:effectLst/>
                <a:uLnTx/>
                <a:uFillTx/>
                <a:latin typeface="BIZ UDPゴシック" panose="020B0400000000000000" pitchFamily="50" charset="-128"/>
                <a:ea typeface="BIZ UDPゴシック" panose="020B0400000000000000" pitchFamily="50" charset="-128"/>
              </a:rPr>
              <a:t>住民</a:t>
            </a:r>
            <a:r>
              <a:rPr kumimoji="1" lang="en-US" altLang="ja-JP" sz="1847" b="1" i="0" u="none" strike="noStrike" kern="1200" cap="none" spc="0" normalizeH="0" baseline="0" noProof="0" dirty="0">
                <a:ln>
                  <a:noFill/>
                </a:ln>
                <a:solidFill>
                  <a:srgbClr val="2E75B6"/>
                </a:solidFill>
                <a:effectLst/>
                <a:uLnTx/>
                <a:uFillTx/>
                <a:latin typeface="BIZ UDPゴシック" panose="020B0400000000000000" pitchFamily="50" charset="-128"/>
                <a:ea typeface="BIZ UDPゴシック" panose="020B0400000000000000" pitchFamily="50" charset="-128"/>
              </a:rPr>
              <a:t>QoL</a:t>
            </a:r>
            <a:r>
              <a:rPr kumimoji="1" lang="ja-JP" altLang="en-US" sz="1847" b="1" i="0" u="none" strike="noStrike" kern="1200" cap="none" spc="0" normalizeH="0" baseline="0" noProof="0" dirty="0">
                <a:ln>
                  <a:noFill/>
                </a:ln>
                <a:solidFill>
                  <a:srgbClr val="2E75B6"/>
                </a:solidFill>
                <a:effectLst/>
                <a:uLnTx/>
                <a:uFillTx/>
                <a:latin typeface="BIZ UDPゴシック" panose="020B0400000000000000" pitchFamily="50" charset="-128"/>
                <a:ea typeface="BIZ UDPゴシック" panose="020B0400000000000000" pitchFamily="50" charset="-128"/>
              </a:rPr>
              <a:t>の向上と</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47" b="1" i="0" u="none" strike="noStrike" kern="1200" cap="none" spc="0" normalizeH="0" baseline="0" noProof="0" dirty="0">
                <a:ln>
                  <a:noFill/>
                </a:ln>
                <a:solidFill>
                  <a:srgbClr val="2E75B6"/>
                </a:solidFill>
                <a:effectLst/>
                <a:uLnTx/>
                <a:uFillTx/>
                <a:latin typeface="BIZ UDPゴシック" panose="020B0400000000000000" pitchFamily="50" charset="-128"/>
                <a:ea typeface="BIZ UDPゴシック" panose="020B0400000000000000" pitchFamily="50" charset="-128"/>
              </a:rPr>
              <a:t>都市競争力の強化を</a:t>
            </a:r>
            <a:endParaRPr kumimoji="1" lang="en-US" altLang="ja-JP" sz="1847" b="1" i="0" u="none" strike="noStrike" kern="1200" cap="none" spc="0" normalizeH="0" baseline="0" noProof="0" dirty="0">
              <a:ln>
                <a:noFill/>
              </a:ln>
              <a:solidFill>
                <a:srgbClr val="2E75B6"/>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47" b="1" i="0" u="none" strike="noStrike" kern="1200" cap="none" spc="0" normalizeH="0" baseline="0" noProof="0" dirty="0">
                <a:ln>
                  <a:noFill/>
                </a:ln>
                <a:solidFill>
                  <a:srgbClr val="2E75B6"/>
                </a:solidFill>
                <a:effectLst/>
                <a:uLnTx/>
                <a:uFillTx/>
                <a:latin typeface="BIZ UDPゴシック" panose="020B0400000000000000" pitchFamily="50" charset="-128"/>
                <a:ea typeface="BIZ UDPゴシック" panose="020B0400000000000000" pitchFamily="50" charset="-128"/>
              </a:rPr>
              <a:t>めざす</a:t>
            </a:r>
            <a:endParaRPr kumimoji="1" lang="en-US" altLang="ja-JP" sz="1847" b="1" i="0" u="none" strike="noStrike" kern="1200" cap="none" spc="0" normalizeH="0" baseline="0" noProof="0" dirty="0">
              <a:ln>
                <a:noFill/>
              </a:ln>
              <a:solidFill>
                <a:srgbClr val="2E75B6"/>
              </a:solidFill>
              <a:effectLst/>
              <a:uLnTx/>
              <a:uFillTx/>
              <a:latin typeface="BIZ UDPゴシック" panose="020B0400000000000000" pitchFamily="50" charset="-128"/>
              <a:ea typeface="BIZ UDPゴシック" panose="020B0400000000000000" pitchFamily="50" charset="-128"/>
            </a:endParaRPr>
          </a:p>
        </p:txBody>
      </p:sp>
      <p:sp>
        <p:nvSpPr>
          <p:cNvPr id="26" name="Freeform 166">
            <a:extLst>
              <a:ext uri="{FF2B5EF4-FFF2-40B4-BE49-F238E27FC236}">
                <a16:creationId xmlns:a16="http://schemas.microsoft.com/office/drawing/2014/main" id="{970E5CF5-E941-46B6-A17D-74163ABED1FB}"/>
              </a:ext>
            </a:extLst>
          </p:cNvPr>
          <p:cNvSpPr>
            <a:spLocks noChangeAspect="1"/>
          </p:cNvSpPr>
          <p:nvPr/>
        </p:nvSpPr>
        <p:spPr bwMode="auto">
          <a:xfrm>
            <a:off x="5965283" y="5599938"/>
            <a:ext cx="911589" cy="1097280"/>
          </a:xfrm>
          <a:custGeom>
            <a:avLst/>
            <a:gdLst>
              <a:gd name="T0" fmla="*/ 2 w 54"/>
              <a:gd name="T1" fmla="*/ 65 h 65"/>
              <a:gd name="T2" fmla="*/ 5 w 54"/>
              <a:gd name="T3" fmla="*/ 65 h 65"/>
              <a:gd name="T4" fmla="*/ 9 w 54"/>
              <a:gd name="T5" fmla="*/ 64 h 65"/>
              <a:gd name="T6" fmla="*/ 11 w 54"/>
              <a:gd name="T7" fmla="*/ 63 h 65"/>
              <a:gd name="T8" fmla="*/ 15 w 54"/>
              <a:gd name="T9" fmla="*/ 62 h 65"/>
              <a:gd name="T10" fmla="*/ 18 w 54"/>
              <a:gd name="T11" fmla="*/ 62 h 65"/>
              <a:gd name="T12" fmla="*/ 22 w 54"/>
              <a:gd name="T13" fmla="*/ 60 h 65"/>
              <a:gd name="T14" fmla="*/ 27 w 54"/>
              <a:gd name="T15" fmla="*/ 59 h 65"/>
              <a:gd name="T16" fmla="*/ 33 w 54"/>
              <a:gd name="T17" fmla="*/ 58 h 65"/>
              <a:gd name="T18" fmla="*/ 38 w 54"/>
              <a:gd name="T19" fmla="*/ 58 h 65"/>
              <a:gd name="T20" fmla="*/ 42 w 54"/>
              <a:gd name="T21" fmla="*/ 56 h 65"/>
              <a:gd name="T22" fmla="*/ 46 w 54"/>
              <a:gd name="T23" fmla="*/ 56 h 65"/>
              <a:gd name="T24" fmla="*/ 48 w 54"/>
              <a:gd name="T25" fmla="*/ 53 h 65"/>
              <a:gd name="T26" fmla="*/ 48 w 54"/>
              <a:gd name="T27" fmla="*/ 51 h 65"/>
              <a:gd name="T28" fmla="*/ 48 w 54"/>
              <a:gd name="T29" fmla="*/ 44 h 65"/>
              <a:gd name="T30" fmla="*/ 46 w 54"/>
              <a:gd name="T31" fmla="*/ 41 h 65"/>
              <a:gd name="T32" fmla="*/ 46 w 54"/>
              <a:gd name="T33" fmla="*/ 37 h 65"/>
              <a:gd name="T34" fmla="*/ 47 w 54"/>
              <a:gd name="T35" fmla="*/ 33 h 65"/>
              <a:gd name="T36" fmla="*/ 49 w 54"/>
              <a:gd name="T37" fmla="*/ 29 h 65"/>
              <a:gd name="T38" fmla="*/ 52 w 54"/>
              <a:gd name="T39" fmla="*/ 24 h 65"/>
              <a:gd name="T40" fmla="*/ 52 w 54"/>
              <a:gd name="T41" fmla="*/ 19 h 65"/>
              <a:gd name="T42" fmla="*/ 50 w 54"/>
              <a:gd name="T43" fmla="*/ 17 h 65"/>
              <a:gd name="T44" fmla="*/ 46 w 54"/>
              <a:gd name="T45" fmla="*/ 14 h 65"/>
              <a:gd name="T46" fmla="*/ 43 w 54"/>
              <a:gd name="T47" fmla="*/ 12 h 65"/>
              <a:gd name="T48" fmla="*/ 42 w 54"/>
              <a:gd name="T49" fmla="*/ 8 h 65"/>
              <a:gd name="T50" fmla="*/ 39 w 54"/>
              <a:gd name="T51" fmla="*/ 12 h 65"/>
              <a:gd name="T52" fmla="*/ 32 w 54"/>
              <a:gd name="T53" fmla="*/ 9 h 65"/>
              <a:gd name="T54" fmla="*/ 29 w 54"/>
              <a:gd name="T55" fmla="*/ 5 h 65"/>
              <a:gd name="T56" fmla="*/ 24 w 54"/>
              <a:gd name="T57" fmla="*/ 3 h 65"/>
              <a:gd name="T58" fmla="*/ 20 w 54"/>
              <a:gd name="T59" fmla="*/ 1 h 65"/>
              <a:gd name="T60" fmla="*/ 21 w 54"/>
              <a:gd name="T61" fmla="*/ 8 h 65"/>
              <a:gd name="T62" fmla="*/ 25 w 54"/>
              <a:gd name="T63" fmla="*/ 10 h 65"/>
              <a:gd name="T64" fmla="*/ 29 w 54"/>
              <a:gd name="T65" fmla="*/ 12 h 65"/>
              <a:gd name="T66" fmla="*/ 28 w 54"/>
              <a:gd name="T67" fmla="*/ 16 h 65"/>
              <a:gd name="T68" fmla="*/ 27 w 54"/>
              <a:gd name="T69" fmla="*/ 20 h 65"/>
              <a:gd name="T70" fmla="*/ 30 w 54"/>
              <a:gd name="T71" fmla="*/ 25 h 65"/>
              <a:gd name="T72" fmla="*/ 28 w 54"/>
              <a:gd name="T73" fmla="*/ 29 h 65"/>
              <a:gd name="T74" fmla="*/ 24 w 54"/>
              <a:gd name="T75" fmla="*/ 31 h 65"/>
              <a:gd name="T76" fmla="*/ 23 w 54"/>
              <a:gd name="T77" fmla="*/ 35 h 65"/>
              <a:gd name="T78" fmla="*/ 26 w 54"/>
              <a:gd name="T79" fmla="*/ 39 h 65"/>
              <a:gd name="T80" fmla="*/ 26 w 54"/>
              <a:gd name="T81" fmla="*/ 43 h 65"/>
              <a:gd name="T82" fmla="*/ 23 w 54"/>
              <a:gd name="T83" fmla="*/ 48 h 65"/>
              <a:gd name="T84" fmla="*/ 19 w 54"/>
              <a:gd name="T85" fmla="*/ 51 h 65"/>
              <a:gd name="T86" fmla="*/ 15 w 54"/>
              <a:gd name="T87" fmla="*/ 55 h 65"/>
              <a:gd name="T88" fmla="*/ 9 w 54"/>
              <a:gd name="T89" fmla="*/ 59 h 65"/>
              <a:gd name="T90" fmla="*/ 4 w 54"/>
              <a:gd name="T91" fmla="*/ 61 h 65"/>
              <a:gd name="T92" fmla="*/ 0 w 54"/>
              <a:gd name="T93" fmla="*/ 62 h 65"/>
              <a:gd name="T94" fmla="*/ 0 w 54"/>
              <a:gd name="T95"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 h="65">
                <a:moveTo>
                  <a:pt x="1" y="64"/>
                </a:moveTo>
                <a:cubicBezTo>
                  <a:pt x="1" y="64"/>
                  <a:pt x="2" y="64"/>
                  <a:pt x="2" y="65"/>
                </a:cubicBezTo>
                <a:cubicBezTo>
                  <a:pt x="2" y="65"/>
                  <a:pt x="2" y="65"/>
                  <a:pt x="3" y="65"/>
                </a:cubicBezTo>
                <a:cubicBezTo>
                  <a:pt x="4" y="65"/>
                  <a:pt x="4" y="65"/>
                  <a:pt x="5" y="65"/>
                </a:cubicBezTo>
                <a:cubicBezTo>
                  <a:pt x="6" y="65"/>
                  <a:pt x="7" y="65"/>
                  <a:pt x="8" y="64"/>
                </a:cubicBezTo>
                <a:cubicBezTo>
                  <a:pt x="9" y="64"/>
                  <a:pt x="9" y="64"/>
                  <a:pt x="9" y="64"/>
                </a:cubicBezTo>
                <a:cubicBezTo>
                  <a:pt x="10" y="64"/>
                  <a:pt x="9" y="63"/>
                  <a:pt x="10" y="62"/>
                </a:cubicBezTo>
                <a:cubicBezTo>
                  <a:pt x="10" y="62"/>
                  <a:pt x="10" y="62"/>
                  <a:pt x="11" y="63"/>
                </a:cubicBezTo>
                <a:cubicBezTo>
                  <a:pt x="11" y="63"/>
                  <a:pt x="12" y="62"/>
                  <a:pt x="13" y="62"/>
                </a:cubicBezTo>
                <a:cubicBezTo>
                  <a:pt x="13" y="62"/>
                  <a:pt x="14" y="61"/>
                  <a:pt x="15" y="62"/>
                </a:cubicBezTo>
                <a:cubicBezTo>
                  <a:pt x="16" y="62"/>
                  <a:pt x="16" y="62"/>
                  <a:pt x="17" y="62"/>
                </a:cubicBezTo>
                <a:cubicBezTo>
                  <a:pt x="17" y="62"/>
                  <a:pt x="17" y="62"/>
                  <a:pt x="18" y="62"/>
                </a:cubicBezTo>
                <a:cubicBezTo>
                  <a:pt x="19" y="62"/>
                  <a:pt x="19" y="61"/>
                  <a:pt x="20" y="61"/>
                </a:cubicBezTo>
                <a:cubicBezTo>
                  <a:pt x="20" y="60"/>
                  <a:pt x="21" y="60"/>
                  <a:pt x="22" y="60"/>
                </a:cubicBezTo>
                <a:cubicBezTo>
                  <a:pt x="23" y="61"/>
                  <a:pt x="24" y="61"/>
                  <a:pt x="24" y="60"/>
                </a:cubicBezTo>
                <a:cubicBezTo>
                  <a:pt x="25" y="60"/>
                  <a:pt x="25" y="60"/>
                  <a:pt x="27" y="59"/>
                </a:cubicBezTo>
                <a:cubicBezTo>
                  <a:pt x="29" y="59"/>
                  <a:pt x="29" y="59"/>
                  <a:pt x="30" y="58"/>
                </a:cubicBezTo>
                <a:cubicBezTo>
                  <a:pt x="32" y="58"/>
                  <a:pt x="32" y="58"/>
                  <a:pt x="33" y="58"/>
                </a:cubicBezTo>
                <a:cubicBezTo>
                  <a:pt x="34" y="59"/>
                  <a:pt x="34" y="59"/>
                  <a:pt x="35" y="59"/>
                </a:cubicBezTo>
                <a:cubicBezTo>
                  <a:pt x="36" y="59"/>
                  <a:pt x="37" y="58"/>
                  <a:pt x="38" y="58"/>
                </a:cubicBezTo>
                <a:cubicBezTo>
                  <a:pt x="38" y="58"/>
                  <a:pt x="39" y="57"/>
                  <a:pt x="40" y="57"/>
                </a:cubicBezTo>
                <a:cubicBezTo>
                  <a:pt x="40" y="56"/>
                  <a:pt x="42" y="56"/>
                  <a:pt x="42" y="56"/>
                </a:cubicBezTo>
                <a:cubicBezTo>
                  <a:pt x="43" y="56"/>
                  <a:pt x="43" y="56"/>
                  <a:pt x="44" y="56"/>
                </a:cubicBezTo>
                <a:cubicBezTo>
                  <a:pt x="44" y="56"/>
                  <a:pt x="46" y="56"/>
                  <a:pt x="46" y="56"/>
                </a:cubicBezTo>
                <a:cubicBezTo>
                  <a:pt x="46" y="56"/>
                  <a:pt x="46" y="56"/>
                  <a:pt x="46" y="55"/>
                </a:cubicBezTo>
                <a:cubicBezTo>
                  <a:pt x="47" y="54"/>
                  <a:pt x="48" y="54"/>
                  <a:pt x="48" y="53"/>
                </a:cubicBezTo>
                <a:cubicBezTo>
                  <a:pt x="48" y="53"/>
                  <a:pt x="47" y="53"/>
                  <a:pt x="47" y="52"/>
                </a:cubicBezTo>
                <a:cubicBezTo>
                  <a:pt x="48" y="51"/>
                  <a:pt x="48" y="52"/>
                  <a:pt x="48" y="51"/>
                </a:cubicBezTo>
                <a:cubicBezTo>
                  <a:pt x="49" y="50"/>
                  <a:pt x="49" y="49"/>
                  <a:pt x="48" y="48"/>
                </a:cubicBezTo>
                <a:cubicBezTo>
                  <a:pt x="48" y="47"/>
                  <a:pt x="48" y="45"/>
                  <a:pt x="48" y="44"/>
                </a:cubicBezTo>
                <a:cubicBezTo>
                  <a:pt x="48" y="44"/>
                  <a:pt x="47" y="44"/>
                  <a:pt x="46" y="43"/>
                </a:cubicBezTo>
                <a:cubicBezTo>
                  <a:pt x="46" y="43"/>
                  <a:pt x="46" y="42"/>
                  <a:pt x="46" y="41"/>
                </a:cubicBezTo>
                <a:cubicBezTo>
                  <a:pt x="47" y="40"/>
                  <a:pt x="48" y="40"/>
                  <a:pt x="48" y="39"/>
                </a:cubicBezTo>
                <a:cubicBezTo>
                  <a:pt x="48" y="37"/>
                  <a:pt x="47" y="38"/>
                  <a:pt x="46" y="37"/>
                </a:cubicBezTo>
                <a:cubicBezTo>
                  <a:pt x="46" y="36"/>
                  <a:pt x="47" y="36"/>
                  <a:pt x="47" y="35"/>
                </a:cubicBezTo>
                <a:cubicBezTo>
                  <a:pt x="47" y="35"/>
                  <a:pt x="47" y="34"/>
                  <a:pt x="47" y="33"/>
                </a:cubicBezTo>
                <a:cubicBezTo>
                  <a:pt x="48" y="33"/>
                  <a:pt x="48" y="31"/>
                  <a:pt x="48" y="30"/>
                </a:cubicBezTo>
                <a:cubicBezTo>
                  <a:pt x="47" y="29"/>
                  <a:pt x="49" y="29"/>
                  <a:pt x="49" y="29"/>
                </a:cubicBezTo>
                <a:cubicBezTo>
                  <a:pt x="50" y="28"/>
                  <a:pt x="50" y="28"/>
                  <a:pt x="50" y="27"/>
                </a:cubicBezTo>
                <a:cubicBezTo>
                  <a:pt x="49" y="26"/>
                  <a:pt x="51" y="26"/>
                  <a:pt x="52" y="24"/>
                </a:cubicBezTo>
                <a:cubicBezTo>
                  <a:pt x="52" y="23"/>
                  <a:pt x="54" y="22"/>
                  <a:pt x="54" y="21"/>
                </a:cubicBezTo>
                <a:cubicBezTo>
                  <a:pt x="53" y="20"/>
                  <a:pt x="53" y="20"/>
                  <a:pt x="52" y="19"/>
                </a:cubicBezTo>
                <a:cubicBezTo>
                  <a:pt x="51" y="18"/>
                  <a:pt x="51" y="19"/>
                  <a:pt x="50" y="18"/>
                </a:cubicBezTo>
                <a:cubicBezTo>
                  <a:pt x="50" y="17"/>
                  <a:pt x="50" y="17"/>
                  <a:pt x="50" y="17"/>
                </a:cubicBezTo>
                <a:cubicBezTo>
                  <a:pt x="50" y="16"/>
                  <a:pt x="49" y="16"/>
                  <a:pt x="48" y="15"/>
                </a:cubicBezTo>
                <a:cubicBezTo>
                  <a:pt x="48" y="13"/>
                  <a:pt x="47" y="14"/>
                  <a:pt x="46" y="14"/>
                </a:cubicBezTo>
                <a:cubicBezTo>
                  <a:pt x="45" y="13"/>
                  <a:pt x="46" y="12"/>
                  <a:pt x="45" y="12"/>
                </a:cubicBezTo>
                <a:cubicBezTo>
                  <a:pt x="44" y="11"/>
                  <a:pt x="43" y="12"/>
                  <a:pt x="43" y="12"/>
                </a:cubicBezTo>
                <a:cubicBezTo>
                  <a:pt x="42" y="11"/>
                  <a:pt x="42" y="12"/>
                  <a:pt x="43" y="10"/>
                </a:cubicBezTo>
                <a:cubicBezTo>
                  <a:pt x="43" y="8"/>
                  <a:pt x="43" y="9"/>
                  <a:pt x="42" y="8"/>
                </a:cubicBezTo>
                <a:cubicBezTo>
                  <a:pt x="40" y="7"/>
                  <a:pt x="41" y="8"/>
                  <a:pt x="40" y="9"/>
                </a:cubicBezTo>
                <a:cubicBezTo>
                  <a:pt x="39" y="9"/>
                  <a:pt x="39" y="11"/>
                  <a:pt x="39" y="12"/>
                </a:cubicBezTo>
                <a:cubicBezTo>
                  <a:pt x="38" y="13"/>
                  <a:pt x="37" y="13"/>
                  <a:pt x="35" y="11"/>
                </a:cubicBezTo>
                <a:cubicBezTo>
                  <a:pt x="33" y="10"/>
                  <a:pt x="33" y="10"/>
                  <a:pt x="32" y="9"/>
                </a:cubicBezTo>
                <a:cubicBezTo>
                  <a:pt x="31" y="8"/>
                  <a:pt x="32" y="7"/>
                  <a:pt x="32" y="6"/>
                </a:cubicBezTo>
                <a:cubicBezTo>
                  <a:pt x="32" y="5"/>
                  <a:pt x="31" y="5"/>
                  <a:pt x="29" y="5"/>
                </a:cubicBezTo>
                <a:cubicBezTo>
                  <a:pt x="28" y="4"/>
                  <a:pt x="26" y="5"/>
                  <a:pt x="26" y="5"/>
                </a:cubicBezTo>
                <a:cubicBezTo>
                  <a:pt x="25" y="5"/>
                  <a:pt x="24" y="4"/>
                  <a:pt x="24" y="3"/>
                </a:cubicBezTo>
                <a:cubicBezTo>
                  <a:pt x="24" y="1"/>
                  <a:pt x="23" y="1"/>
                  <a:pt x="23" y="1"/>
                </a:cubicBezTo>
                <a:cubicBezTo>
                  <a:pt x="22" y="1"/>
                  <a:pt x="20" y="0"/>
                  <a:pt x="20" y="1"/>
                </a:cubicBezTo>
                <a:cubicBezTo>
                  <a:pt x="20" y="3"/>
                  <a:pt x="20" y="3"/>
                  <a:pt x="21" y="4"/>
                </a:cubicBezTo>
                <a:cubicBezTo>
                  <a:pt x="22" y="4"/>
                  <a:pt x="22" y="7"/>
                  <a:pt x="21" y="8"/>
                </a:cubicBezTo>
                <a:cubicBezTo>
                  <a:pt x="21" y="8"/>
                  <a:pt x="21" y="9"/>
                  <a:pt x="22" y="9"/>
                </a:cubicBezTo>
                <a:cubicBezTo>
                  <a:pt x="23" y="9"/>
                  <a:pt x="23" y="9"/>
                  <a:pt x="25" y="10"/>
                </a:cubicBezTo>
                <a:cubicBezTo>
                  <a:pt x="26" y="11"/>
                  <a:pt x="27" y="11"/>
                  <a:pt x="29" y="11"/>
                </a:cubicBezTo>
                <a:cubicBezTo>
                  <a:pt x="30" y="12"/>
                  <a:pt x="30" y="12"/>
                  <a:pt x="29" y="12"/>
                </a:cubicBezTo>
                <a:cubicBezTo>
                  <a:pt x="28" y="13"/>
                  <a:pt x="27" y="13"/>
                  <a:pt x="28" y="14"/>
                </a:cubicBezTo>
                <a:cubicBezTo>
                  <a:pt x="29" y="15"/>
                  <a:pt x="29" y="15"/>
                  <a:pt x="28" y="16"/>
                </a:cubicBezTo>
                <a:cubicBezTo>
                  <a:pt x="27" y="17"/>
                  <a:pt x="27" y="17"/>
                  <a:pt x="27" y="18"/>
                </a:cubicBezTo>
                <a:cubicBezTo>
                  <a:pt x="28" y="19"/>
                  <a:pt x="27" y="18"/>
                  <a:pt x="27" y="20"/>
                </a:cubicBezTo>
                <a:cubicBezTo>
                  <a:pt x="27" y="21"/>
                  <a:pt x="27" y="22"/>
                  <a:pt x="28" y="22"/>
                </a:cubicBezTo>
                <a:cubicBezTo>
                  <a:pt x="29" y="23"/>
                  <a:pt x="30" y="23"/>
                  <a:pt x="30" y="25"/>
                </a:cubicBezTo>
                <a:cubicBezTo>
                  <a:pt x="30" y="26"/>
                  <a:pt x="30" y="27"/>
                  <a:pt x="30" y="27"/>
                </a:cubicBezTo>
                <a:cubicBezTo>
                  <a:pt x="29" y="28"/>
                  <a:pt x="29" y="28"/>
                  <a:pt x="28" y="29"/>
                </a:cubicBezTo>
                <a:cubicBezTo>
                  <a:pt x="27" y="30"/>
                  <a:pt x="25" y="31"/>
                  <a:pt x="25" y="31"/>
                </a:cubicBezTo>
                <a:cubicBezTo>
                  <a:pt x="25" y="31"/>
                  <a:pt x="25" y="31"/>
                  <a:pt x="24" y="31"/>
                </a:cubicBezTo>
                <a:cubicBezTo>
                  <a:pt x="24" y="31"/>
                  <a:pt x="24" y="31"/>
                  <a:pt x="24" y="31"/>
                </a:cubicBezTo>
                <a:cubicBezTo>
                  <a:pt x="24" y="33"/>
                  <a:pt x="23" y="34"/>
                  <a:pt x="23" y="35"/>
                </a:cubicBezTo>
                <a:cubicBezTo>
                  <a:pt x="24" y="35"/>
                  <a:pt x="26" y="34"/>
                  <a:pt x="26" y="36"/>
                </a:cubicBezTo>
                <a:cubicBezTo>
                  <a:pt x="26" y="37"/>
                  <a:pt x="26" y="37"/>
                  <a:pt x="26" y="39"/>
                </a:cubicBezTo>
                <a:cubicBezTo>
                  <a:pt x="27" y="40"/>
                  <a:pt x="28" y="40"/>
                  <a:pt x="27" y="41"/>
                </a:cubicBezTo>
                <a:cubicBezTo>
                  <a:pt x="26" y="42"/>
                  <a:pt x="27" y="42"/>
                  <a:pt x="26" y="43"/>
                </a:cubicBezTo>
                <a:cubicBezTo>
                  <a:pt x="24" y="44"/>
                  <a:pt x="24" y="42"/>
                  <a:pt x="23" y="45"/>
                </a:cubicBezTo>
                <a:cubicBezTo>
                  <a:pt x="23" y="47"/>
                  <a:pt x="23" y="47"/>
                  <a:pt x="23" y="48"/>
                </a:cubicBezTo>
                <a:cubicBezTo>
                  <a:pt x="22" y="49"/>
                  <a:pt x="22" y="49"/>
                  <a:pt x="21" y="49"/>
                </a:cubicBezTo>
                <a:cubicBezTo>
                  <a:pt x="20" y="50"/>
                  <a:pt x="19" y="50"/>
                  <a:pt x="19" y="51"/>
                </a:cubicBezTo>
                <a:cubicBezTo>
                  <a:pt x="19" y="53"/>
                  <a:pt x="18" y="53"/>
                  <a:pt x="17" y="54"/>
                </a:cubicBezTo>
                <a:cubicBezTo>
                  <a:pt x="16" y="54"/>
                  <a:pt x="15" y="55"/>
                  <a:pt x="15" y="55"/>
                </a:cubicBezTo>
                <a:cubicBezTo>
                  <a:pt x="14" y="56"/>
                  <a:pt x="12" y="57"/>
                  <a:pt x="11" y="58"/>
                </a:cubicBezTo>
                <a:cubicBezTo>
                  <a:pt x="10" y="58"/>
                  <a:pt x="10" y="58"/>
                  <a:pt x="9" y="59"/>
                </a:cubicBezTo>
                <a:cubicBezTo>
                  <a:pt x="8" y="59"/>
                  <a:pt x="7" y="59"/>
                  <a:pt x="6" y="60"/>
                </a:cubicBezTo>
                <a:cubicBezTo>
                  <a:pt x="5" y="60"/>
                  <a:pt x="5" y="61"/>
                  <a:pt x="4" y="61"/>
                </a:cubicBezTo>
                <a:cubicBezTo>
                  <a:pt x="3" y="61"/>
                  <a:pt x="3" y="60"/>
                  <a:pt x="2" y="61"/>
                </a:cubicBezTo>
                <a:cubicBezTo>
                  <a:pt x="1" y="62"/>
                  <a:pt x="1" y="62"/>
                  <a:pt x="0" y="62"/>
                </a:cubicBezTo>
                <a:cubicBezTo>
                  <a:pt x="0" y="62"/>
                  <a:pt x="0" y="62"/>
                  <a:pt x="0" y="62"/>
                </a:cubicBezTo>
                <a:cubicBezTo>
                  <a:pt x="0" y="62"/>
                  <a:pt x="0" y="62"/>
                  <a:pt x="0" y="62"/>
                </a:cubicBezTo>
                <a:cubicBezTo>
                  <a:pt x="0" y="63"/>
                  <a:pt x="1" y="63"/>
                  <a:pt x="1" y="64"/>
                </a:cubicBezTo>
                <a:close/>
              </a:path>
            </a:pathLst>
          </a:custGeom>
          <a:solidFill>
            <a:srgbClr val="A9D18E"/>
          </a:solidFill>
          <a:ln w="3175" cap="flat" cmpd="sng" algn="ctr">
            <a:solidFill>
              <a:srgbClr val="FFFFFF"/>
            </a:solidFill>
            <a:prstDash val="solid"/>
            <a:round/>
            <a:headEnd type="none" w="med" len="med"/>
            <a:tailEnd type="none" w="med" len="me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924" b="0" i="0" u="none" strike="noStrike" kern="1200" cap="none" spc="0" normalizeH="0" baseline="0" noProof="0">
              <a:ln>
                <a:noFill/>
              </a:ln>
              <a:solidFill>
                <a:prstClr val="white"/>
              </a:solidFill>
              <a:effectLst/>
              <a:uLnTx/>
              <a:uFillTx/>
              <a:latin typeface="Meiryo UI"/>
              <a:ea typeface="Meiryo UI"/>
              <a:cs typeface="+mn-cs"/>
            </a:endParaRPr>
          </a:p>
        </p:txBody>
      </p:sp>
      <p:sp>
        <p:nvSpPr>
          <p:cNvPr id="27" name="角丸四角形 13">
            <a:extLst>
              <a:ext uri="{FF2B5EF4-FFF2-40B4-BE49-F238E27FC236}">
                <a16:creationId xmlns:a16="http://schemas.microsoft.com/office/drawing/2014/main" id="{6DD5542F-A4CF-4142-AECF-DCD5D82B6F2D}"/>
              </a:ext>
            </a:extLst>
          </p:cNvPr>
          <p:cNvSpPr/>
          <p:nvPr/>
        </p:nvSpPr>
        <p:spPr>
          <a:xfrm>
            <a:off x="7011985" y="5858130"/>
            <a:ext cx="1638007" cy="469276"/>
          </a:xfrm>
          <a:prstGeom prst="rect">
            <a:avLst/>
          </a:prstGeom>
          <a:solidFill>
            <a:srgbClr val="B62E3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輝く未来社会</a:t>
            </a:r>
          </a:p>
        </p:txBody>
      </p:sp>
    </p:spTree>
    <p:extLst>
      <p:ext uri="{BB962C8B-B14F-4D97-AF65-F5344CB8AC3E}">
        <p14:creationId xmlns:p14="http://schemas.microsoft.com/office/powerpoint/2010/main" val="3690913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p:cNvCxnSpPr/>
          <p:nvPr/>
        </p:nvCxnSpPr>
        <p:spPr>
          <a:xfrm>
            <a:off x="196398" y="643684"/>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196398" y="828731"/>
            <a:ext cx="8644178" cy="307777"/>
          </a:xfrm>
          <a:prstGeom prst="rect">
            <a:avLst/>
          </a:prstGeom>
          <a:solidFill>
            <a:schemeClr val="accent4">
              <a:lumMod val="40000"/>
              <a:lumOff val="6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２．スーパーシティ構想がめざすビジョン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2" name="図 1"/>
          <p:cNvPicPr>
            <a:picLocks noChangeAspect="1"/>
          </p:cNvPicPr>
          <p:nvPr/>
        </p:nvPicPr>
        <p:blipFill>
          <a:blip r:embed="rId3"/>
          <a:stretch>
            <a:fillRect/>
          </a:stretch>
        </p:blipFill>
        <p:spPr>
          <a:xfrm>
            <a:off x="196398" y="1409701"/>
            <a:ext cx="8644178" cy="4929712"/>
          </a:xfrm>
          <a:prstGeom prst="rect">
            <a:avLst/>
          </a:prstGeom>
        </p:spPr>
      </p:pic>
      <p:sp>
        <p:nvSpPr>
          <p:cNvPr id="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72</a:t>
            </a:fld>
            <a:endParaRPr lang="ja-JP" altLang="en-US" dirty="0"/>
          </a:p>
        </p:txBody>
      </p:sp>
      <p:sp>
        <p:nvSpPr>
          <p:cNvPr id="8" name="角丸四角形 7"/>
          <p:cNvSpPr/>
          <p:nvPr/>
        </p:nvSpPr>
        <p:spPr>
          <a:xfrm>
            <a:off x="144000" y="72000"/>
            <a:ext cx="64473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１－④</a:t>
            </a: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成長戦略／</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スーパーシティ特区（規制緩和）</a:t>
            </a:r>
            <a:endPar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984600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47332" y="594657"/>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2855249879"/>
              </p:ext>
            </p:extLst>
          </p:nvPr>
        </p:nvGraphicFramePr>
        <p:xfrm>
          <a:off x="145768" y="685995"/>
          <a:ext cx="8929569" cy="5927935"/>
        </p:xfrm>
        <a:graphic>
          <a:graphicData uri="http://schemas.openxmlformats.org/drawingml/2006/table">
            <a:tbl>
              <a:tblPr/>
              <a:tblGrid>
                <a:gridCol w="550918">
                  <a:extLst>
                    <a:ext uri="{9D8B030D-6E8A-4147-A177-3AD203B41FA5}">
                      <a16:colId xmlns:a16="http://schemas.microsoft.com/office/drawing/2014/main" val="1864651719"/>
                    </a:ext>
                  </a:extLst>
                </a:gridCol>
                <a:gridCol w="885371">
                  <a:extLst>
                    <a:ext uri="{9D8B030D-6E8A-4147-A177-3AD203B41FA5}">
                      <a16:colId xmlns:a16="http://schemas.microsoft.com/office/drawing/2014/main" val="1233964575"/>
                    </a:ext>
                  </a:extLst>
                </a:gridCol>
                <a:gridCol w="1873320">
                  <a:extLst>
                    <a:ext uri="{9D8B030D-6E8A-4147-A177-3AD203B41FA5}">
                      <a16:colId xmlns:a16="http://schemas.microsoft.com/office/drawing/2014/main" val="1176778547"/>
                    </a:ext>
                  </a:extLst>
                </a:gridCol>
                <a:gridCol w="1873320">
                  <a:extLst>
                    <a:ext uri="{9D8B030D-6E8A-4147-A177-3AD203B41FA5}">
                      <a16:colId xmlns:a16="http://schemas.microsoft.com/office/drawing/2014/main" val="1851265127"/>
                    </a:ext>
                  </a:extLst>
                </a:gridCol>
                <a:gridCol w="1873320">
                  <a:extLst>
                    <a:ext uri="{9D8B030D-6E8A-4147-A177-3AD203B41FA5}">
                      <a16:colId xmlns:a16="http://schemas.microsoft.com/office/drawing/2014/main" val="997297456"/>
                    </a:ext>
                  </a:extLst>
                </a:gridCol>
                <a:gridCol w="1873320">
                  <a:extLst>
                    <a:ext uri="{9D8B030D-6E8A-4147-A177-3AD203B41FA5}">
                      <a16:colId xmlns:a16="http://schemas.microsoft.com/office/drawing/2014/main" val="31661479"/>
                    </a:ext>
                  </a:extLst>
                </a:gridCol>
              </a:tblGrid>
              <a:tr h="219553">
                <a:tc gridSpan="2">
                  <a:txBody>
                    <a:bodyPr/>
                    <a:lstStyle/>
                    <a:p>
                      <a:pPr algn="ctr" fontAlgn="ct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kumimoji="1" lang="ja-JP" altLang="en-US"/>
                    </a:p>
                  </a:txBody>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2008</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2012</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2015</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2019</a:t>
                      </a: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1159542988"/>
                  </a:ext>
                </a:extLst>
              </a:tr>
              <a:tr h="1756425">
                <a:tc grid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①関西国際空港</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2008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／知事が関空の課題を国に問題提起</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／国際拠点空港化を国に要望</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／国が関空・伊丹の統合方針を決定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／関空･伊丹空港の経営統合</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LCC</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専用ターミナル開設</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／伊丹ターミナルビルとの経営一元化</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FEDEX</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北太平洋地区ハブ開設</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／関西エアポート社設立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／関空・伊丹空港のコンセッション実施</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／関西</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空港の一体運営</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／関空</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第１ターミナル新国内線エリアオープン</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7206075"/>
                  </a:ext>
                </a:extLst>
              </a:tr>
              <a:tr h="1317319">
                <a:tc rowSpan="3">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②鉄道・道路</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dirty="0">
                          <a:solidFill>
                            <a:schemeClr val="tx1"/>
                          </a:solidFill>
                          <a:effectLst/>
                          <a:latin typeface="BIZ UDゴシック" panose="020B0400000000000000" pitchFamily="49" charset="-128"/>
                          <a:ea typeface="BIZ UDゴシック" panose="020B0400000000000000" pitchFamily="49" charset="-128"/>
                        </a:rPr>
                        <a:t>(a)</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鉄道</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／公共交通戦略の策定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／大阪府都市開発</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株</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の株式売却</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／府･市･鉄道事業者でなにわ筋線の事業化に向けた検討会開催</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／モノレール延伸を府として意思決定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／北大阪急行延伸の工事着手</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／なにわ筋線の事業スキーム等を府市意思決定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公共交通戦略改訂</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／大阪モノレール延伸工事着手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／なにわ筋線工事着手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4360971"/>
                  </a:ext>
                </a:extLst>
              </a:tr>
              <a:tr h="1317319">
                <a:tc vMerge="1">
                  <a:txBody>
                    <a:bodyPr/>
                    <a:lstStyle/>
                    <a:p>
                      <a:endParaRPr kumimoji="1" lang="ja-JP" altLang="en-US"/>
                    </a:p>
                  </a:txBody>
                  <a:tcPr/>
                </a:tc>
                <a:tc>
                  <a:txBody>
                    <a:bodyPr/>
                    <a:lstStyle/>
                    <a:p>
                      <a:pPr algn="l" fontAlgn="t"/>
                      <a:r>
                        <a:rPr lang="en-US" sz="1000" b="0" i="0" u="none" strike="noStrike" dirty="0">
                          <a:solidFill>
                            <a:schemeClr val="tx1"/>
                          </a:solidFill>
                          <a:effectLst/>
                          <a:latin typeface="BIZ UDゴシック" panose="020B0400000000000000" pitchFamily="49" charset="-128"/>
                          <a:ea typeface="BIZ UDゴシック" panose="020B0400000000000000" pitchFamily="49" charset="-128"/>
                        </a:rPr>
                        <a:t>(b)</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高速道路</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／国と地方の検討会設置</a:t>
                      </a:r>
                      <a:b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／阪神高速が対距離料金制に移行</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／府市共同で淀川左岸線延伸部の環境影響評価を実施</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／淀川左岸線</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期完成</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／淀川左岸線延伸部の事業化</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／阪神圏の高速道路の料金体系統一</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／府道路公社路線</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堺泉北・南阪奈</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を</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NEXCO</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へ移管</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／府道路公社路線</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第二阪奈</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を</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NEXCO</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へ移管</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／大和川線全線開通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0253781"/>
                  </a:ext>
                </a:extLst>
              </a:tr>
              <a:tr h="1317319">
                <a:tc vMerge="1">
                  <a:txBody>
                    <a:bodyPr/>
                    <a:lstStyle/>
                    <a:p>
                      <a:endParaRPr kumimoji="1" lang="ja-JP" altLang="en-US"/>
                    </a:p>
                  </a:txBody>
                  <a:tcPr/>
                </a:tc>
                <a:tc>
                  <a:txBody>
                    <a:bodyPr/>
                    <a:lstStyle/>
                    <a:p>
                      <a:pPr algn="l" fontAlgn="t"/>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(c)</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リニア・北陸新幹線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／官民協議会を設立し、リニア早期全線開業を要望</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／リニア早期全線開業の緊急要望</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／リニア全線開業最大</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年前倒し決定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／北陸新幹線のルート決定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2275478"/>
                  </a:ext>
                </a:extLst>
              </a:tr>
            </a:tbl>
          </a:graphicData>
        </a:graphic>
      </p:graphicFrame>
      <p:sp>
        <p:nvSpPr>
          <p:cNvPr id="12" name="テキスト ボックス 11"/>
          <p:cNvSpPr txBox="1"/>
          <p:nvPr/>
        </p:nvSpPr>
        <p:spPr>
          <a:xfrm>
            <a:off x="6476085" y="309585"/>
            <a:ext cx="26084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凡例：〇着手　◎進行中　●実施済み</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 name="角丸四角形 23">
            <a:extLst>
              <a:ext uri="{FF2B5EF4-FFF2-40B4-BE49-F238E27FC236}">
                <a16:creationId xmlns:a16="http://schemas.microsoft.com/office/drawing/2014/main" id="{C71414F8-900E-2201-32AD-5A4E754E46E0}"/>
              </a:ext>
            </a:extLst>
          </p:cNvPr>
          <p:cNvSpPr/>
          <p:nvPr/>
        </p:nvSpPr>
        <p:spPr>
          <a:xfrm>
            <a:off x="144000" y="72000"/>
            <a:ext cx="4464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インフラ戦略①  </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年表一覧</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73</a:t>
            </a:fld>
            <a:endParaRPr lang="ja-JP" altLang="en-US" dirty="0"/>
          </a:p>
        </p:txBody>
      </p:sp>
    </p:spTree>
    <p:extLst>
      <p:ext uri="{BB962C8B-B14F-4D97-AF65-F5344CB8AC3E}">
        <p14:creationId xmlns:p14="http://schemas.microsoft.com/office/powerpoint/2010/main" val="3978438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47332" y="594657"/>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1075554240"/>
              </p:ext>
            </p:extLst>
          </p:nvPr>
        </p:nvGraphicFramePr>
        <p:xfrm>
          <a:off x="145768" y="685995"/>
          <a:ext cx="8929569" cy="5927935"/>
        </p:xfrm>
        <a:graphic>
          <a:graphicData uri="http://schemas.openxmlformats.org/drawingml/2006/table">
            <a:tbl>
              <a:tblPr/>
              <a:tblGrid>
                <a:gridCol w="550918">
                  <a:extLst>
                    <a:ext uri="{9D8B030D-6E8A-4147-A177-3AD203B41FA5}">
                      <a16:colId xmlns:a16="http://schemas.microsoft.com/office/drawing/2014/main" val="1864651719"/>
                    </a:ext>
                  </a:extLst>
                </a:gridCol>
                <a:gridCol w="885371">
                  <a:extLst>
                    <a:ext uri="{9D8B030D-6E8A-4147-A177-3AD203B41FA5}">
                      <a16:colId xmlns:a16="http://schemas.microsoft.com/office/drawing/2014/main" val="1233964575"/>
                    </a:ext>
                  </a:extLst>
                </a:gridCol>
                <a:gridCol w="1873320">
                  <a:extLst>
                    <a:ext uri="{9D8B030D-6E8A-4147-A177-3AD203B41FA5}">
                      <a16:colId xmlns:a16="http://schemas.microsoft.com/office/drawing/2014/main" val="1176778547"/>
                    </a:ext>
                  </a:extLst>
                </a:gridCol>
                <a:gridCol w="1873320">
                  <a:extLst>
                    <a:ext uri="{9D8B030D-6E8A-4147-A177-3AD203B41FA5}">
                      <a16:colId xmlns:a16="http://schemas.microsoft.com/office/drawing/2014/main" val="1851265127"/>
                    </a:ext>
                  </a:extLst>
                </a:gridCol>
                <a:gridCol w="1873320">
                  <a:extLst>
                    <a:ext uri="{9D8B030D-6E8A-4147-A177-3AD203B41FA5}">
                      <a16:colId xmlns:a16="http://schemas.microsoft.com/office/drawing/2014/main" val="997297456"/>
                    </a:ext>
                  </a:extLst>
                </a:gridCol>
                <a:gridCol w="1873320">
                  <a:extLst>
                    <a:ext uri="{9D8B030D-6E8A-4147-A177-3AD203B41FA5}">
                      <a16:colId xmlns:a16="http://schemas.microsoft.com/office/drawing/2014/main" val="31661479"/>
                    </a:ext>
                  </a:extLst>
                </a:gridCol>
              </a:tblGrid>
              <a:tr h="219553">
                <a:tc gridSpan="2">
                  <a:txBody>
                    <a:bodyPr/>
                    <a:lstStyle/>
                    <a:p>
                      <a:pPr algn="ctr" fontAlgn="ct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kumimoji="1" lang="ja-JP" altLang="en-US"/>
                    </a:p>
                  </a:txBody>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2008</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2012</a:t>
                      </a: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2015</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2019</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1159542988"/>
                  </a:ext>
                </a:extLst>
              </a:tr>
              <a:tr h="1756425">
                <a:tc row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③防災インフラ</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dirty="0">
                          <a:solidFill>
                            <a:schemeClr val="tx1"/>
                          </a:solidFill>
                          <a:effectLst/>
                          <a:latin typeface="BIZ UDゴシック" panose="020B0400000000000000" pitchFamily="49" charset="-128"/>
                          <a:ea typeface="BIZ UDゴシック" panose="020B0400000000000000" pitchFamily="49" charset="-128"/>
                        </a:rPr>
                        <a:t>(a)</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地震・津波</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／大阪独自の津波浸水面積を公表し、府市共同で整備計画を策定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／密集市街地整備方針策定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／防潮堤の液状化対策重点化</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／最優先箇所の防潮堤液状化対策完了</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／建築物耐震化率の目標設定</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／府独自の被災者支援策実施</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／三大水門の更新に係る方針決定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密集市街地整備方針改定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／木津川水門の新水門築造工事開始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067631"/>
                  </a:ext>
                </a:extLst>
              </a:tr>
              <a:tr h="1317319">
                <a:tc vMerge="1">
                  <a:txBody>
                    <a:bodyPr/>
                    <a:lstStyle/>
                    <a:p>
                      <a:endParaRPr kumimoji="1" lang="ja-JP" altLang="en-US"/>
                    </a:p>
                  </a:txBody>
                  <a:tcPr/>
                </a:tc>
                <a:tc>
                  <a:txBody>
                    <a:bodyPr/>
                    <a:lstStyle/>
                    <a:p>
                      <a:pPr algn="l" fontAlgn="t"/>
                      <a:r>
                        <a:rPr lang="en-US" sz="1000" b="0" i="0" u="none" strike="noStrike" dirty="0">
                          <a:solidFill>
                            <a:schemeClr val="tx1"/>
                          </a:solidFill>
                          <a:effectLst/>
                          <a:latin typeface="BIZ UDゴシック" panose="020B0400000000000000" pitchFamily="49" charset="-128"/>
                          <a:ea typeface="BIZ UDゴシック" panose="020B0400000000000000" pitchFamily="49" charset="-128"/>
                        </a:rPr>
                        <a:t>(b)</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治水</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2009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／槇尾川ダム本体工事休止</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／「今後の治水対策の進め方」策定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／槇尾川ダムからの撤退決定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／府内全河川の洪水リスクを公表</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／河川整備が必要となる府管理河川全てで河川整備計画を策定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4819576"/>
                  </a:ext>
                </a:extLst>
              </a:tr>
              <a:tr h="2634638">
                <a:tc grid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➃スマートシティ</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t"/>
                      <a:endParaRPr lang="en-US" altLang="ja-JP"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／大阪スマートシティ戦略会議設置</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／大阪スマートシティ</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戦略</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ver.1.0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／府スマートシティ戦略部設置</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／大阪スマートシティパートナーズフォーラム設立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／大阪スマートシティ</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戦略</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ver.2.0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DX</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イニシアティブ設置</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9787703"/>
                  </a:ext>
                </a:extLst>
              </a:tr>
            </a:tbl>
          </a:graphicData>
        </a:graphic>
      </p:graphicFrame>
      <p:sp>
        <p:nvSpPr>
          <p:cNvPr id="12" name="テキスト ボックス 11"/>
          <p:cNvSpPr txBox="1"/>
          <p:nvPr/>
        </p:nvSpPr>
        <p:spPr>
          <a:xfrm>
            <a:off x="6476085" y="309585"/>
            <a:ext cx="26084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凡例：〇着手　◎進行中　●実施済み</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 name="角丸四角形 23">
            <a:extLst>
              <a:ext uri="{FF2B5EF4-FFF2-40B4-BE49-F238E27FC236}">
                <a16:creationId xmlns:a16="http://schemas.microsoft.com/office/drawing/2014/main" id="{FCBC00CB-6AFE-2EB1-9561-54B3FC0D5FB0}"/>
              </a:ext>
            </a:extLst>
          </p:cNvPr>
          <p:cNvSpPr/>
          <p:nvPr/>
        </p:nvSpPr>
        <p:spPr>
          <a:xfrm>
            <a:off x="144000" y="72000"/>
            <a:ext cx="4464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インフラ戦略②  </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年表一覧</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74</a:t>
            </a:fld>
            <a:endParaRPr lang="ja-JP" altLang="en-US" dirty="0"/>
          </a:p>
        </p:txBody>
      </p:sp>
    </p:spTree>
    <p:extLst>
      <p:ext uri="{BB962C8B-B14F-4D97-AF65-F5344CB8AC3E}">
        <p14:creationId xmlns:p14="http://schemas.microsoft.com/office/powerpoint/2010/main" val="3262174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図 91"/>
          <p:cNvPicPr>
            <a:picLocks noChangeAspect="1"/>
          </p:cNvPicPr>
          <p:nvPr/>
        </p:nvPicPr>
        <p:blipFill>
          <a:blip r:embed="rId3"/>
          <a:stretch>
            <a:fillRect/>
          </a:stretch>
        </p:blipFill>
        <p:spPr>
          <a:xfrm>
            <a:off x="6183635" y="4699865"/>
            <a:ext cx="2638059" cy="2150499"/>
          </a:xfrm>
          <a:prstGeom prst="rect">
            <a:avLst/>
          </a:prstGeom>
        </p:spPr>
      </p:pic>
      <p:cxnSp>
        <p:nvCxnSpPr>
          <p:cNvPr id="31" name="直線コネクタ 30"/>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80000" y="720000"/>
            <a:ext cx="874174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■国内外からの来訪者の受入体制を</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強化。</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1" name="直線コネクタ 20"/>
          <p:cNvCxnSpPr/>
          <p:nvPr/>
        </p:nvCxnSpPr>
        <p:spPr>
          <a:xfrm>
            <a:off x="280672" y="1146410"/>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303393" y="4593602"/>
            <a:ext cx="149752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２．競争力の強化</a:t>
            </a:r>
            <a:endPar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テキスト ボックス 59"/>
          <p:cNvSpPr txBox="1"/>
          <p:nvPr/>
        </p:nvSpPr>
        <p:spPr>
          <a:xfrm>
            <a:off x="201463" y="1602264"/>
            <a:ext cx="2520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１．運営スキームの根本見直し</a:t>
            </a:r>
            <a:endPar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1" name="テキスト ボックス 60"/>
          <p:cNvSpPr txBox="1"/>
          <p:nvPr/>
        </p:nvSpPr>
        <p:spPr>
          <a:xfrm>
            <a:off x="1763130" y="2866967"/>
            <a:ext cx="2563841" cy="76944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100</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％出資の「新関空会社」設立。両空港を一体的に管理・</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運営。</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伊丹空港のターミナルビル会社を新関空会社に</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売却。（</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278</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億円）</a:t>
            </a:r>
          </a:p>
        </p:txBody>
      </p:sp>
      <p:sp>
        <p:nvSpPr>
          <p:cNvPr id="62" name="テキスト ボックス 61"/>
          <p:cNvSpPr txBox="1"/>
          <p:nvPr/>
        </p:nvSpPr>
        <p:spPr>
          <a:xfrm>
            <a:off x="1763130" y="1912501"/>
            <a:ext cx="2563841" cy="92333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知事が関空の財務状況等について国に問題</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提起。</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「首都圏空港と並ぶ国際拠点空港として再生・強化」するよう国に</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要望。</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関西国際空港全体構想促進協議会）</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3" name="テキスト ボックス 62"/>
          <p:cNvSpPr txBox="1"/>
          <p:nvPr/>
        </p:nvSpPr>
        <p:spPr>
          <a:xfrm>
            <a:off x="1763130" y="3707632"/>
            <a:ext cx="2563841" cy="815608"/>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関西エアポート㈱が、公共施設等運営権を</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取得。</a:t>
            </a:r>
            <a:r>
              <a:rPr kumimoji="1" lang="ja-JP" altLang="en-US" sz="105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運営権対価</a:t>
            </a:r>
            <a:r>
              <a:rPr kumimoji="1"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2.2</a:t>
            </a:r>
            <a:r>
              <a:rPr kumimoji="1"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兆円）</a:t>
            </a:r>
            <a:endParaRPr kumimoji="1" lang="en-US" altLang="ja-JP" sz="11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全国初</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のコンセッションに</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よる複数空港運営</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開始。</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65" name="直線コネクタ 64"/>
          <p:cNvCxnSpPr/>
          <p:nvPr/>
        </p:nvCxnSpPr>
        <p:spPr>
          <a:xfrm>
            <a:off x="1833283" y="2858589"/>
            <a:ext cx="238823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1833283" y="3664535"/>
            <a:ext cx="238823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247354" y="1294487"/>
            <a:ext cx="4079618" cy="307777"/>
          </a:xfrm>
          <a:prstGeom prst="rect">
            <a:avLst/>
          </a:prstGeom>
          <a:solidFill>
            <a:schemeClr val="accent4">
              <a:lumMod val="40000"/>
              <a:lumOff val="6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１．関空の経営改善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6" name="正方形/長方形 75"/>
          <p:cNvSpPr/>
          <p:nvPr/>
        </p:nvSpPr>
        <p:spPr>
          <a:xfrm>
            <a:off x="4372863" y="1294487"/>
            <a:ext cx="4643535" cy="307777"/>
          </a:xfrm>
          <a:prstGeom prst="rect">
            <a:avLst/>
          </a:prstGeom>
          <a:solidFill>
            <a:schemeClr val="accent4">
              <a:lumMod val="40000"/>
              <a:lumOff val="6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２．今後の</a:t>
            </a:r>
            <a:r>
              <a:rPr kumimoji="1" lang="ja-JP" altLang="en-US" sz="14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取組</a:t>
            </a:r>
            <a:r>
              <a:rPr kumimoji="1"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endParaRPr kumimoji="1"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82" name="テキスト ボックス 81"/>
          <p:cNvSpPr txBox="1"/>
          <p:nvPr/>
        </p:nvSpPr>
        <p:spPr>
          <a:xfrm>
            <a:off x="5963023" y="1676973"/>
            <a:ext cx="318097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◎発着容量の拡張の検討</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・将来航空需要予測において、年間発着回数は</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増加。</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・関西３空港懇談会において、関空の成長目標等を</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合意。</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◎ターミナルの機能強化</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44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・第１ターミナル改修工事</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着工。</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2021</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年５月）</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44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・新国内線</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エリアオープン。</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2022</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10</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月）</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86" name="直線コネクタ 85"/>
          <p:cNvCxnSpPr/>
          <p:nvPr/>
        </p:nvCxnSpPr>
        <p:spPr>
          <a:xfrm>
            <a:off x="5992019" y="3135222"/>
            <a:ext cx="3021292" cy="134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5992019" y="4261191"/>
            <a:ext cx="3021292" cy="170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5969463" y="3178489"/>
            <a:ext cx="3079284" cy="1061829"/>
          </a:xfrm>
          <a:prstGeom prst="rect">
            <a:avLst/>
          </a:prstGeom>
        </p:spPr>
        <p:txBody>
          <a:bodyPr wrap="square">
            <a:spAutoFit/>
          </a:bodyPr>
          <a:lstStyle/>
          <a:p>
            <a:pPr marL="72000" indent="-457200" defTabSz="959937">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◎発着容量</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の</a:t>
            </a:r>
            <a:r>
              <a:rPr lang="ja-JP" altLang="en-US" sz="1050" dirty="0">
                <a:latin typeface="BIZ UDPゴシック" panose="020B0400000000000000" pitchFamily="50" charset="-128"/>
                <a:ea typeface="BIZ UDPゴシック" panose="020B0400000000000000" pitchFamily="50" charset="-128"/>
              </a:rPr>
              <a:t>拡張</a:t>
            </a:r>
            <a:endParaRPr lang="en-US" altLang="ja-JP" sz="1050" strike="sngStrike" dirty="0">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・万博開催時とその後の成長に適切に</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対応でき</a:t>
            </a:r>
            <a:endParaRPr kumimoji="1" lang="en-US" altLang="ja-JP"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a:t>
            </a:r>
            <a:r>
              <a:rPr lang="ja-JP" altLang="en-US" sz="1050" dirty="0" smtClean="0">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るよう</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、発着容量を</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拡張。</a:t>
            </a:r>
            <a:endPar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◎ターミナルの機能強化</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・第１ターミナル改修により、国際線の受入能力</a:t>
            </a:r>
            <a:r>
              <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r>
            <a:br>
              <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b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を</a:t>
            </a:r>
            <a:r>
              <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3,000</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万人</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に。</a:t>
            </a:r>
            <a:endPar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5971216" y="4278199"/>
            <a:ext cx="3056727" cy="415498"/>
          </a:xfrm>
          <a:prstGeom prst="rect">
            <a:avLst/>
          </a:prstGeom>
        </p:spPr>
        <p:txBody>
          <a:bodyPr wrap="square">
            <a:spAutoFit/>
          </a:bodyPr>
          <a:lstStyle/>
          <a:p>
            <a:pPr lvl="0">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発着</a:t>
            </a:r>
            <a:r>
              <a:rPr lang="ja-JP" altLang="en-US" sz="1050" dirty="0" smtClean="0">
                <a:latin typeface="BIZ UDPゴシック" panose="020B0400000000000000" pitchFamily="50" charset="-128"/>
                <a:ea typeface="BIZ UDPゴシック" panose="020B0400000000000000" pitchFamily="50" charset="-128"/>
              </a:rPr>
              <a:t>回数</a:t>
            </a:r>
            <a:endParaRPr lang="en-US" altLang="ja-JP" sz="1050" dirty="0">
              <a:latin typeface="BIZ UDPゴシック" panose="020B0400000000000000" pitchFamily="50" charset="-128"/>
              <a:ea typeface="BIZ UDPゴシック" panose="020B0400000000000000" pitchFamily="50" charset="-128"/>
            </a:endParaRPr>
          </a:p>
          <a:p>
            <a:pPr lvl="0">
              <a:defRPr/>
            </a:pPr>
            <a:r>
              <a:rPr lang="ja-JP" altLang="en-US" sz="1050" dirty="0">
                <a:latin typeface="BIZ UDPゴシック" panose="020B0400000000000000" pitchFamily="50" charset="-128"/>
                <a:ea typeface="BIZ UDPゴシック" panose="020B0400000000000000" pitchFamily="50" charset="-128"/>
              </a:rPr>
              <a:t> </a:t>
            </a:r>
            <a:r>
              <a:rPr lang="ja-JP" altLang="en-US" sz="1050" dirty="0" smtClean="0">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・年間</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発着回数</a:t>
            </a:r>
            <a:r>
              <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30</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万回の</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実現。</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36"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75</a:t>
            </a:fld>
            <a:endParaRPr lang="ja-JP" altLang="en-US" dirty="0"/>
          </a:p>
        </p:txBody>
      </p:sp>
      <p:sp>
        <p:nvSpPr>
          <p:cNvPr id="37" name="角丸四角形 36"/>
          <p:cNvSpPr/>
          <p:nvPr/>
        </p:nvSpPr>
        <p:spPr>
          <a:xfrm>
            <a:off x="144000" y="72000"/>
            <a:ext cx="7200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２－①</a:t>
            </a: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インフラ戦略／都市交通</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インフラ（関空・鉄道・道路）</a:t>
            </a:r>
            <a:endPar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pic>
        <p:nvPicPr>
          <p:cNvPr id="3" name="図 2"/>
          <p:cNvPicPr>
            <a:picLocks noChangeAspect="1"/>
          </p:cNvPicPr>
          <p:nvPr/>
        </p:nvPicPr>
        <p:blipFill>
          <a:blip r:embed="rId4"/>
          <a:stretch>
            <a:fillRect/>
          </a:stretch>
        </p:blipFill>
        <p:spPr>
          <a:xfrm>
            <a:off x="252000" y="1908000"/>
            <a:ext cx="1554615" cy="2694666"/>
          </a:xfrm>
          <a:prstGeom prst="rect">
            <a:avLst/>
          </a:prstGeom>
        </p:spPr>
      </p:pic>
      <p:pic>
        <p:nvPicPr>
          <p:cNvPr id="5" name="図 4"/>
          <p:cNvPicPr>
            <a:picLocks noChangeAspect="1"/>
          </p:cNvPicPr>
          <p:nvPr/>
        </p:nvPicPr>
        <p:blipFill>
          <a:blip r:embed="rId5"/>
          <a:stretch>
            <a:fillRect/>
          </a:stretch>
        </p:blipFill>
        <p:spPr>
          <a:xfrm>
            <a:off x="4392000" y="1692000"/>
            <a:ext cx="1621677" cy="3987130"/>
          </a:xfrm>
          <a:prstGeom prst="rect">
            <a:avLst/>
          </a:prstGeom>
        </p:spPr>
      </p:pic>
      <p:pic>
        <p:nvPicPr>
          <p:cNvPr id="6" name="図 5"/>
          <p:cNvPicPr>
            <a:picLocks noChangeAspect="1"/>
          </p:cNvPicPr>
          <p:nvPr/>
        </p:nvPicPr>
        <p:blipFill>
          <a:blip r:embed="rId6"/>
          <a:stretch>
            <a:fillRect/>
          </a:stretch>
        </p:blipFill>
        <p:spPr>
          <a:xfrm>
            <a:off x="360000" y="4896000"/>
            <a:ext cx="3981033" cy="1883827"/>
          </a:xfrm>
          <a:prstGeom prst="rect">
            <a:avLst/>
          </a:prstGeom>
        </p:spPr>
      </p:pic>
    </p:spTree>
    <p:extLst>
      <p:ext uri="{BB962C8B-B14F-4D97-AF65-F5344CB8AC3E}">
        <p14:creationId xmlns:p14="http://schemas.microsoft.com/office/powerpoint/2010/main" val="1515156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角丸四角形 42"/>
          <p:cNvSpPr/>
          <p:nvPr/>
        </p:nvSpPr>
        <p:spPr>
          <a:xfrm>
            <a:off x="144000" y="72000"/>
            <a:ext cx="7200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a:defRPr/>
            </a:pP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２－①</a:t>
            </a: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インフラ戦略／都市交通</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インフラ</a:t>
            </a:r>
            <a:r>
              <a:rPr lang="ja-JP" altLang="en-US" b="1" dirty="0">
                <a:solidFill>
                  <a:schemeClr val="tx1"/>
                </a:solidFill>
                <a:latin typeface="BIZ UDPゴシック" panose="020B0400000000000000" pitchFamily="50" charset="-128"/>
                <a:ea typeface="BIZ UDPゴシック" panose="020B0400000000000000" pitchFamily="50" charset="-128"/>
              </a:rPr>
              <a:t>（関空・鉄道・道路</a:t>
            </a:r>
            <a:r>
              <a:rPr lang="ja-JP" altLang="en-US" b="1" dirty="0" smtClean="0">
                <a:solidFill>
                  <a:schemeClr val="tx1"/>
                </a:solidFill>
                <a:latin typeface="BIZ UDPゴシック" panose="020B0400000000000000" pitchFamily="50" charset="-128"/>
                <a:ea typeface="BIZ UDPゴシック" panose="020B0400000000000000" pitchFamily="50" charset="-128"/>
              </a:rPr>
              <a:t>）</a:t>
            </a:r>
            <a:endParaRPr lang="ja-JP" altLang="en-US" b="1" dirty="0">
              <a:solidFill>
                <a:schemeClr val="tx1"/>
              </a:solidFill>
              <a:latin typeface="BIZ UDPゴシック" panose="020B0400000000000000" pitchFamily="50" charset="-128"/>
              <a:ea typeface="BIZ UDPゴシック" panose="020B0400000000000000" pitchFamily="50" charset="-128"/>
            </a:endParaRPr>
          </a:p>
        </p:txBody>
      </p:sp>
      <p:sp>
        <p:nvSpPr>
          <p:cNvPr id="45" name="テキスト ボックス 44"/>
          <p:cNvSpPr txBox="1"/>
          <p:nvPr/>
        </p:nvSpPr>
        <p:spPr>
          <a:xfrm>
            <a:off x="180000" y="737734"/>
            <a:ext cx="8820000" cy="32400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■アクセス強化から利用者の視点に立った利便性の向上</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へ。</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46" name="直線コネクタ 45"/>
          <p:cNvCxnSpPr/>
          <p:nvPr/>
        </p:nvCxnSpPr>
        <p:spPr>
          <a:xfrm>
            <a:off x="196398" y="612000"/>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180000" y="1260000"/>
            <a:ext cx="3240000" cy="288000"/>
          </a:xfrm>
          <a:prstGeom prst="rect">
            <a:avLst/>
          </a:prstGeom>
          <a:solidFill>
            <a:schemeClr val="accent4">
              <a:lumMod val="40000"/>
              <a:lumOff val="60000"/>
            </a:schemeClr>
          </a:solidFill>
          <a:ln>
            <a:solidFill>
              <a:schemeClr val="accent2"/>
            </a:solidFill>
          </a:ln>
        </p:spPr>
        <p:txBody>
          <a:bodyPr wrap="square" t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１．共通の戦略策定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3" name="正方形/長方形 52"/>
          <p:cNvSpPr/>
          <p:nvPr/>
        </p:nvSpPr>
        <p:spPr>
          <a:xfrm>
            <a:off x="180000" y="3312000"/>
            <a:ext cx="3240000" cy="288000"/>
          </a:xfrm>
          <a:prstGeom prst="rect">
            <a:avLst/>
          </a:prstGeom>
          <a:solidFill>
            <a:schemeClr val="accent4">
              <a:lumMod val="40000"/>
              <a:lumOff val="60000"/>
            </a:schemeClr>
          </a:solidFill>
          <a:ln>
            <a:solidFill>
              <a:schemeClr val="accent2"/>
            </a:solidFill>
          </a:ln>
        </p:spPr>
        <p:txBody>
          <a:bodyPr wrap="square" t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２．都心と国土軸のアクセス強化（鉄道）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56" name="図 55"/>
          <p:cNvPicPr>
            <a:picLocks noChangeAspect="1"/>
          </p:cNvPicPr>
          <p:nvPr/>
        </p:nvPicPr>
        <p:blipFill>
          <a:blip r:embed="rId2"/>
          <a:stretch>
            <a:fillRect/>
          </a:stretch>
        </p:blipFill>
        <p:spPr>
          <a:xfrm>
            <a:off x="6984000" y="1260004"/>
            <a:ext cx="1932847" cy="1909233"/>
          </a:xfrm>
          <a:prstGeom prst="rect">
            <a:avLst/>
          </a:prstGeom>
        </p:spPr>
      </p:pic>
      <p:sp>
        <p:nvSpPr>
          <p:cNvPr id="57" name="テキスト ボックス 56"/>
          <p:cNvSpPr txBox="1"/>
          <p:nvPr/>
        </p:nvSpPr>
        <p:spPr>
          <a:xfrm>
            <a:off x="180000" y="2268000"/>
            <a:ext cx="6588000" cy="900000"/>
          </a:xfrm>
          <a:prstGeom prst="rect">
            <a:avLst/>
          </a:prstGeom>
          <a:noFill/>
        </p:spPr>
        <p:txBody>
          <a:bodyPr wrap="square" lIns="90000" tIns="36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めざすべき都市構造</a:t>
            </a:r>
            <a:endPar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国土軸や環状軸、空港・港湾・新幹線等の広域交通インフラなど、広域的な都市構造を活かし、スーパーメガリージョンの西の核、世界のゲートウェイに相応しい都市圏を</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形成。</a:t>
            </a:r>
            <a:endPar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cxnSp>
        <p:nvCxnSpPr>
          <p:cNvPr id="59" name="直線コネクタ 58"/>
          <p:cNvCxnSpPr/>
          <p:nvPr/>
        </p:nvCxnSpPr>
        <p:spPr>
          <a:xfrm>
            <a:off x="198000" y="1152000"/>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79999" y="1548000"/>
            <a:ext cx="6588000" cy="720000"/>
          </a:xfrm>
          <a:prstGeom prst="rect">
            <a:avLst/>
          </a:prstGeom>
          <a:noFill/>
        </p:spPr>
        <p:txBody>
          <a:bodyPr wrap="square" lIns="90000" tIns="36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大阪府・大阪市・堺市では、大阪</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都市圏全体を視野に、</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2050</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年を目標として、大阪全体のまちづくりの方向性を示す「大阪のまちづくりグランドデザイン」を</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策定。</a:t>
            </a:r>
            <a:endPar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6"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76</a:t>
            </a:fld>
            <a:endParaRPr lang="ja-JP" altLang="en-US" dirty="0"/>
          </a:p>
        </p:txBody>
      </p:sp>
      <p:grpSp>
        <p:nvGrpSpPr>
          <p:cNvPr id="18" name="グループ化 17"/>
          <p:cNvGrpSpPr/>
          <p:nvPr/>
        </p:nvGrpSpPr>
        <p:grpSpPr>
          <a:xfrm>
            <a:off x="163722" y="3721516"/>
            <a:ext cx="3429871" cy="2858210"/>
            <a:chOff x="179998" y="3677392"/>
            <a:chExt cx="3429871" cy="2858210"/>
          </a:xfrm>
        </p:grpSpPr>
        <p:pic>
          <p:nvPicPr>
            <p:cNvPr id="19" name="図 18"/>
            <p:cNvPicPr>
              <a:picLocks noChangeAspect="1"/>
            </p:cNvPicPr>
            <p:nvPr/>
          </p:nvPicPr>
          <p:blipFill rotWithShape="1">
            <a:blip r:embed="rId3"/>
            <a:srcRect l="6976" t="6602" b="40147"/>
            <a:stretch/>
          </p:blipFill>
          <p:spPr>
            <a:xfrm>
              <a:off x="196398" y="3677392"/>
              <a:ext cx="3399410" cy="2605098"/>
            </a:xfrm>
            <a:prstGeom prst="rect">
              <a:avLst/>
            </a:prstGeom>
          </p:spPr>
        </p:pic>
        <p:pic>
          <p:nvPicPr>
            <p:cNvPr id="20" name="図 19"/>
            <p:cNvPicPr>
              <a:picLocks noChangeAspect="1"/>
            </p:cNvPicPr>
            <p:nvPr/>
          </p:nvPicPr>
          <p:blipFill>
            <a:blip r:embed="rId4"/>
            <a:stretch>
              <a:fillRect/>
            </a:stretch>
          </p:blipFill>
          <p:spPr>
            <a:xfrm>
              <a:off x="179998" y="6279478"/>
              <a:ext cx="3429871" cy="256124"/>
            </a:xfrm>
            <a:prstGeom prst="rect">
              <a:avLst/>
            </a:prstGeom>
          </p:spPr>
        </p:pic>
      </p:grpSp>
      <p:pic>
        <p:nvPicPr>
          <p:cNvPr id="2" name="図 1"/>
          <p:cNvPicPr>
            <a:picLocks noChangeAspect="1"/>
          </p:cNvPicPr>
          <p:nvPr/>
        </p:nvPicPr>
        <p:blipFill>
          <a:blip r:embed="rId5"/>
          <a:stretch>
            <a:fillRect/>
          </a:stretch>
        </p:blipFill>
        <p:spPr>
          <a:xfrm>
            <a:off x="3744000" y="3312000"/>
            <a:ext cx="5230821" cy="3255546"/>
          </a:xfrm>
          <a:prstGeom prst="rect">
            <a:avLst/>
          </a:prstGeom>
        </p:spPr>
      </p:pic>
    </p:spTree>
    <p:extLst>
      <p:ext uri="{BB962C8B-B14F-4D97-AF65-F5344CB8AC3E}">
        <p14:creationId xmlns:p14="http://schemas.microsoft.com/office/powerpoint/2010/main" val="3918263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a:xfrm>
            <a:off x="144000" y="72000"/>
            <a:ext cx="7200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a:defRPr/>
            </a:pP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２－①</a:t>
            </a: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インフラ戦略／都市交通</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インフラ</a:t>
            </a:r>
            <a:r>
              <a:rPr lang="ja-JP" altLang="en-US" b="1" dirty="0">
                <a:solidFill>
                  <a:schemeClr val="tx1"/>
                </a:solidFill>
                <a:latin typeface="BIZ UDPゴシック" panose="020B0400000000000000" pitchFamily="50" charset="-128"/>
                <a:ea typeface="BIZ UDPゴシック" panose="020B0400000000000000" pitchFamily="50" charset="-128"/>
              </a:rPr>
              <a:t>（関空・鉄道・道路</a:t>
            </a:r>
            <a:r>
              <a:rPr lang="ja-JP" altLang="en-US" b="1" dirty="0" smtClean="0">
                <a:solidFill>
                  <a:schemeClr val="tx1"/>
                </a:solidFill>
                <a:latin typeface="BIZ UDPゴシック" panose="020B0400000000000000" pitchFamily="50" charset="-128"/>
                <a:ea typeface="BIZ UDPゴシック" panose="020B0400000000000000" pitchFamily="50" charset="-128"/>
              </a:rPr>
              <a:t>）</a:t>
            </a:r>
            <a:endParaRPr lang="ja-JP" altLang="en-US" b="1" dirty="0">
              <a:solidFill>
                <a:schemeClr val="tx1"/>
              </a:solidFill>
              <a:latin typeface="BIZ UDPゴシック" panose="020B0400000000000000" pitchFamily="50" charset="-128"/>
              <a:ea typeface="BIZ UDPゴシック" panose="020B0400000000000000" pitchFamily="50" charset="-128"/>
            </a:endParaRPr>
          </a:p>
        </p:txBody>
      </p:sp>
      <p:cxnSp>
        <p:nvCxnSpPr>
          <p:cNvPr id="41" name="直線コネクタ 40"/>
          <p:cNvCxnSpPr/>
          <p:nvPr/>
        </p:nvCxnSpPr>
        <p:spPr>
          <a:xfrm>
            <a:off x="196398" y="612000"/>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180000" y="684000"/>
            <a:ext cx="3960000" cy="288000"/>
          </a:xfrm>
          <a:prstGeom prst="rect">
            <a:avLst/>
          </a:prstGeom>
          <a:solidFill>
            <a:schemeClr val="accent4">
              <a:lumMod val="40000"/>
              <a:lumOff val="60000"/>
            </a:schemeClr>
          </a:solidFill>
          <a:ln>
            <a:solidFill>
              <a:schemeClr val="accent2"/>
            </a:solidFill>
          </a:ln>
        </p:spPr>
        <p:txBody>
          <a:bodyPr wrap="square" t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３．都心と国土軸のアクセス強化（道路）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5" name="正方形/長方形 44"/>
          <p:cNvSpPr/>
          <p:nvPr/>
        </p:nvSpPr>
        <p:spPr>
          <a:xfrm>
            <a:off x="3240000" y="3816000"/>
            <a:ext cx="4140000" cy="288000"/>
          </a:xfrm>
          <a:prstGeom prst="rect">
            <a:avLst/>
          </a:prstGeom>
          <a:solidFill>
            <a:schemeClr val="accent4">
              <a:lumMod val="40000"/>
              <a:lumOff val="60000"/>
            </a:schemeClr>
          </a:solidFill>
          <a:ln>
            <a:solidFill>
              <a:schemeClr val="accent2"/>
            </a:solidFill>
          </a:ln>
        </p:spPr>
        <p:txBody>
          <a:bodyPr wrap="square" tIns="36000" bIns="36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４．利用者の視点に立ったサービス向上（鉄道）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6" name="テキスト ボックス 45"/>
          <p:cNvSpPr txBox="1"/>
          <p:nvPr/>
        </p:nvSpPr>
        <p:spPr>
          <a:xfrm>
            <a:off x="3420000" y="1656000"/>
            <a:ext cx="1080000" cy="288000"/>
          </a:xfrm>
          <a:prstGeom prst="rect">
            <a:avLst/>
          </a:prstGeom>
          <a:noFill/>
        </p:spPr>
        <p:txBody>
          <a:bodyPr wrap="none" tIns="36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取組の</a:t>
            </a: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経過</a:t>
            </a:r>
          </a:p>
        </p:txBody>
      </p:sp>
      <p:sp>
        <p:nvSpPr>
          <p:cNvPr id="47" name="テキスト ボックス 46"/>
          <p:cNvSpPr txBox="1"/>
          <p:nvPr/>
        </p:nvSpPr>
        <p:spPr>
          <a:xfrm>
            <a:off x="5544000" y="648000"/>
            <a:ext cx="3276000" cy="288000"/>
          </a:xfrm>
          <a:prstGeom prst="rect">
            <a:avLst/>
          </a:prstGeom>
          <a:noFill/>
        </p:spPr>
        <p:txBody>
          <a:bodyPr wrap="none" tIns="36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淀川左岸線延伸部開通によって期待される効果</a:t>
            </a:r>
          </a:p>
        </p:txBody>
      </p:sp>
      <p:sp>
        <p:nvSpPr>
          <p:cNvPr id="50" name="テキスト ボックス 49"/>
          <p:cNvSpPr txBox="1"/>
          <p:nvPr/>
        </p:nvSpPr>
        <p:spPr>
          <a:xfrm>
            <a:off x="180000" y="1008000"/>
            <a:ext cx="5220000" cy="540000"/>
          </a:xfrm>
          <a:prstGeom prst="rect">
            <a:avLst/>
          </a:prstGeom>
          <a:noFill/>
        </p:spPr>
        <p:txBody>
          <a:bodyPr wrap="square" lIns="90000" tIns="36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淀川左岸線延伸部は</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2017</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4</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月に事業化され、これにより大阪都市再生環状道路は全ての路線で事業</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着手。</a:t>
            </a:r>
            <a:r>
              <a:rPr kumimoji="1" lang="ja-JP" altLang="en-US" sz="11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総延長</a:t>
            </a:r>
            <a:r>
              <a:rPr kumimoji="1" lang="ja-JP" altLang="en-US" sz="11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約</a:t>
            </a:r>
            <a:r>
              <a:rPr kumimoji="1" lang="en-US" altLang="ja-JP" sz="11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56.1</a:t>
            </a:r>
            <a:r>
              <a:rPr kumimoji="1" lang="ja-JP" altLang="en-US" sz="11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sp>
        <p:nvSpPr>
          <p:cNvPr id="52" name="正方形/長方形 51"/>
          <p:cNvSpPr/>
          <p:nvPr/>
        </p:nvSpPr>
        <p:spPr>
          <a:xfrm>
            <a:off x="6192000" y="4112500"/>
            <a:ext cx="264687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泉北</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高速鉄道（株）の営業利益の推移</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4" name="テキスト ボックス 53"/>
          <p:cNvSpPr txBox="1"/>
          <p:nvPr/>
        </p:nvSpPr>
        <p:spPr>
          <a:xfrm>
            <a:off x="3240000" y="4140000"/>
            <a:ext cx="3024000" cy="1224000"/>
          </a:xfrm>
          <a:prstGeom prst="rect">
            <a:avLst/>
          </a:prstGeom>
          <a:noFill/>
        </p:spPr>
        <p:txBody>
          <a:bodyPr wrap="square" lIns="90000" tIns="36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民間による専門ノウハウ等を活用するため、泉北高速鉄道を運営する大阪府都市開発</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株</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民営化。</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民営化により府民・事業者の利便性が</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向上。</a:t>
            </a:r>
            <a:endPar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5" name="正方形/長方形 54"/>
          <p:cNvSpPr/>
          <p:nvPr/>
        </p:nvSpPr>
        <p:spPr>
          <a:xfrm>
            <a:off x="3276000" y="5832000"/>
            <a:ext cx="2628000" cy="8280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・乗継割引の拡大</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・通学定期割引率の拡大</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・通勤特急の新規運行</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IC</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利用時の小児運賃の一律化　など</a:t>
            </a:r>
          </a:p>
        </p:txBody>
      </p:sp>
      <p:sp>
        <p:nvSpPr>
          <p:cNvPr id="56" name="テキスト ボックス 55"/>
          <p:cNvSpPr txBox="1"/>
          <p:nvPr/>
        </p:nvSpPr>
        <p:spPr>
          <a:xfrm>
            <a:off x="3276000" y="5364000"/>
            <a:ext cx="2700000" cy="504000"/>
          </a:xfrm>
          <a:prstGeom prst="rect">
            <a:avLst/>
          </a:prstGeom>
          <a:noFill/>
        </p:spPr>
        <p:txBody>
          <a:bodyPr wrap="square" lIns="90000" tIns="36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泉北高速鉄道利用者へのサービス向上の主な例</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57" name="図 56"/>
          <p:cNvPicPr>
            <a:picLocks noChangeAspect="1"/>
          </p:cNvPicPr>
          <p:nvPr/>
        </p:nvPicPr>
        <p:blipFill>
          <a:blip r:embed="rId3"/>
          <a:stretch>
            <a:fillRect/>
          </a:stretch>
        </p:blipFill>
        <p:spPr>
          <a:xfrm>
            <a:off x="180000" y="5112000"/>
            <a:ext cx="3000808" cy="1536844"/>
          </a:xfrm>
          <a:prstGeom prst="rect">
            <a:avLst/>
          </a:prstGeom>
          <a:ln w="3175">
            <a:solidFill>
              <a:schemeClr val="tx1"/>
            </a:solidFill>
          </a:ln>
        </p:spPr>
      </p:pic>
      <p:pic>
        <p:nvPicPr>
          <p:cNvPr id="58" name="図 57"/>
          <p:cNvPicPr>
            <a:picLocks noChangeAspect="1"/>
          </p:cNvPicPr>
          <p:nvPr/>
        </p:nvPicPr>
        <p:blipFill>
          <a:blip r:embed="rId4"/>
          <a:stretch>
            <a:fillRect/>
          </a:stretch>
        </p:blipFill>
        <p:spPr>
          <a:xfrm>
            <a:off x="180000" y="2772000"/>
            <a:ext cx="2291429" cy="2083975"/>
          </a:xfrm>
          <a:prstGeom prst="rect">
            <a:avLst/>
          </a:prstGeom>
          <a:ln w="3175" cmpd="sng">
            <a:solidFill>
              <a:schemeClr val="tx1"/>
            </a:solidFill>
          </a:ln>
        </p:spPr>
      </p:pic>
      <p:sp>
        <p:nvSpPr>
          <p:cNvPr id="59" name="正方形/長方形 58"/>
          <p:cNvSpPr/>
          <p:nvPr/>
        </p:nvSpPr>
        <p:spPr>
          <a:xfrm>
            <a:off x="216000" y="1872000"/>
            <a:ext cx="2196000" cy="828000"/>
          </a:xfrm>
          <a:prstGeom prst="rect">
            <a:avLst/>
          </a:prstGeom>
          <a:ln>
            <a:no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阪神高速道路</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6</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号</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大和川線</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4</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号・</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5</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号湾岸線、</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2</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号淀川左岸線、近畿自動車道などから構成する新たな環状道路</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60" name="テキスト ボックス 59"/>
          <p:cNvSpPr txBox="1"/>
          <p:nvPr/>
        </p:nvSpPr>
        <p:spPr>
          <a:xfrm>
            <a:off x="252000" y="1656000"/>
            <a:ext cx="1764000" cy="288000"/>
          </a:xfrm>
          <a:prstGeom prst="rect">
            <a:avLst/>
          </a:prstGeom>
          <a:noFill/>
        </p:spPr>
        <p:txBody>
          <a:bodyPr wrap="square" lIns="90000" tIns="36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大阪都市再生環状道路</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8"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77</a:t>
            </a:fld>
            <a:endParaRPr lang="ja-JP" altLang="en-US" dirty="0"/>
          </a:p>
        </p:txBody>
      </p:sp>
      <p:sp>
        <p:nvSpPr>
          <p:cNvPr id="29" name="テキスト ボックス 28"/>
          <p:cNvSpPr txBox="1"/>
          <p:nvPr/>
        </p:nvSpPr>
        <p:spPr>
          <a:xfrm>
            <a:off x="6474150" y="6535814"/>
            <a:ext cx="23206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a:t>
            </a:r>
            <a:r>
              <a:rPr kumimoji="1" lang="ja-JP"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：南海電気鉄道（株）「２０１６年３月期決算説明会」</a:t>
            </a:r>
            <a:endParaRPr kumimoji="1" lang="en-US" altLang="ja-JP"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泉北高速鉄道（株）「２０２１年度決算公告」</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をもと</a:t>
            </a:r>
            <a:r>
              <a:rPr kumimoji="1" lang="ja-JP"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に作成</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p:cNvPicPr>
            <a:picLocks noChangeAspect="1"/>
          </p:cNvPicPr>
          <p:nvPr/>
        </p:nvPicPr>
        <p:blipFill>
          <a:blip r:embed="rId5"/>
          <a:stretch>
            <a:fillRect/>
          </a:stretch>
        </p:blipFill>
        <p:spPr>
          <a:xfrm>
            <a:off x="2556000" y="1980000"/>
            <a:ext cx="2761727" cy="1700931"/>
          </a:xfrm>
          <a:prstGeom prst="rect">
            <a:avLst/>
          </a:prstGeom>
        </p:spPr>
      </p:pic>
      <p:pic>
        <p:nvPicPr>
          <p:cNvPr id="3" name="図 2"/>
          <p:cNvPicPr>
            <a:picLocks noChangeAspect="1"/>
          </p:cNvPicPr>
          <p:nvPr/>
        </p:nvPicPr>
        <p:blipFill>
          <a:blip r:embed="rId6"/>
          <a:stretch>
            <a:fillRect/>
          </a:stretch>
        </p:blipFill>
        <p:spPr>
          <a:xfrm>
            <a:off x="5400000" y="972000"/>
            <a:ext cx="3645724" cy="2249619"/>
          </a:xfrm>
          <a:prstGeom prst="rect">
            <a:avLst/>
          </a:prstGeom>
        </p:spPr>
      </p:pic>
      <p:pic>
        <p:nvPicPr>
          <p:cNvPr id="7" name="図 6"/>
          <p:cNvPicPr>
            <a:picLocks noChangeAspect="1"/>
          </p:cNvPicPr>
          <p:nvPr/>
        </p:nvPicPr>
        <p:blipFill>
          <a:blip r:embed="rId7"/>
          <a:stretch>
            <a:fillRect/>
          </a:stretch>
        </p:blipFill>
        <p:spPr>
          <a:xfrm>
            <a:off x="6480000" y="4284000"/>
            <a:ext cx="2389839" cy="2298391"/>
          </a:xfrm>
          <a:prstGeom prst="rect">
            <a:avLst/>
          </a:prstGeom>
        </p:spPr>
      </p:pic>
    </p:spTree>
    <p:extLst>
      <p:ext uri="{BB962C8B-B14F-4D97-AF65-F5344CB8AC3E}">
        <p14:creationId xmlns:p14="http://schemas.microsoft.com/office/powerpoint/2010/main" val="3140267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144000" y="72000"/>
            <a:ext cx="7200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a:defRPr/>
            </a:pP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２－①</a:t>
            </a: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インフラ戦略／都市交通</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インフラ</a:t>
            </a:r>
            <a:r>
              <a:rPr lang="ja-JP" altLang="en-US" b="1" dirty="0">
                <a:solidFill>
                  <a:schemeClr val="tx1"/>
                </a:solidFill>
                <a:latin typeface="BIZ UDPゴシック" panose="020B0400000000000000" pitchFamily="50" charset="-128"/>
                <a:ea typeface="BIZ UDPゴシック" panose="020B0400000000000000" pitchFamily="50" charset="-128"/>
              </a:rPr>
              <a:t>（関空・鉄道・道路</a:t>
            </a:r>
            <a:r>
              <a:rPr lang="ja-JP" altLang="en-US" b="1" dirty="0" smtClean="0">
                <a:solidFill>
                  <a:schemeClr val="tx1"/>
                </a:solidFill>
                <a:latin typeface="BIZ UDPゴシック" panose="020B0400000000000000" pitchFamily="50" charset="-128"/>
                <a:ea typeface="BIZ UDPゴシック" panose="020B0400000000000000" pitchFamily="50" charset="-128"/>
              </a:rPr>
              <a:t>）</a:t>
            </a:r>
            <a:endParaRPr lang="ja-JP" altLang="en-US" b="1" dirty="0">
              <a:solidFill>
                <a:schemeClr val="tx1"/>
              </a:solidFill>
              <a:latin typeface="BIZ UDPゴシック" panose="020B0400000000000000" pitchFamily="50" charset="-128"/>
              <a:ea typeface="BIZ UDPゴシック" panose="020B0400000000000000" pitchFamily="50" charset="-128"/>
            </a:endParaRPr>
          </a:p>
        </p:txBody>
      </p:sp>
      <p:cxnSp>
        <p:nvCxnSpPr>
          <p:cNvPr id="29" name="直線コネクタ 28"/>
          <p:cNvCxnSpPr/>
          <p:nvPr/>
        </p:nvCxnSpPr>
        <p:spPr>
          <a:xfrm>
            <a:off x="196398" y="612000"/>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180000" y="684000"/>
            <a:ext cx="4140000" cy="288000"/>
          </a:xfrm>
          <a:prstGeom prst="rect">
            <a:avLst/>
          </a:prstGeom>
          <a:solidFill>
            <a:schemeClr val="accent4">
              <a:lumMod val="40000"/>
              <a:lumOff val="60000"/>
            </a:schemeClr>
          </a:solidFill>
          <a:ln>
            <a:solidFill>
              <a:schemeClr val="accent2"/>
            </a:solidFill>
          </a:ln>
        </p:spPr>
        <p:txBody>
          <a:bodyPr wrap="square" t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５．利用者の視点に立ったサービス向上（道路）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正方形/長方形 18"/>
          <p:cNvSpPr/>
          <p:nvPr/>
        </p:nvSpPr>
        <p:spPr>
          <a:xfrm>
            <a:off x="180000" y="684000"/>
            <a:ext cx="4140000" cy="288000"/>
          </a:xfrm>
          <a:prstGeom prst="rect">
            <a:avLst/>
          </a:prstGeom>
          <a:solidFill>
            <a:schemeClr val="accent4">
              <a:lumMod val="40000"/>
              <a:lumOff val="60000"/>
            </a:schemeClr>
          </a:solidFill>
          <a:ln>
            <a:solidFill>
              <a:schemeClr val="accent2"/>
            </a:solidFill>
          </a:ln>
        </p:spPr>
        <p:txBody>
          <a:bodyPr wrap="square" t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５．利用者の視点に立ったサービス向上</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道路</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テキスト ボックス 21"/>
          <p:cNvSpPr txBox="1"/>
          <p:nvPr/>
        </p:nvSpPr>
        <p:spPr>
          <a:xfrm>
            <a:off x="1044000" y="972000"/>
            <a:ext cx="95410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取組の</a:t>
            </a: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経過</a:t>
            </a:r>
          </a:p>
        </p:txBody>
      </p:sp>
      <p:sp>
        <p:nvSpPr>
          <p:cNvPr id="23" name="テキスト ボックス 22"/>
          <p:cNvSpPr txBox="1"/>
          <p:nvPr/>
        </p:nvSpPr>
        <p:spPr>
          <a:xfrm>
            <a:off x="4408948" y="972000"/>
            <a:ext cx="12586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期待される効果</a:t>
            </a:r>
          </a:p>
        </p:txBody>
      </p:sp>
      <p:sp>
        <p:nvSpPr>
          <p:cNvPr id="26" name="正方形/長方形 25"/>
          <p:cNvSpPr/>
          <p:nvPr/>
        </p:nvSpPr>
        <p:spPr>
          <a:xfrm>
            <a:off x="180000" y="3456000"/>
            <a:ext cx="4140000" cy="288000"/>
          </a:xfrm>
          <a:prstGeom prst="rect">
            <a:avLst/>
          </a:prstGeom>
          <a:solidFill>
            <a:schemeClr val="accent4">
              <a:lumMod val="40000"/>
              <a:lumOff val="60000"/>
            </a:schemeClr>
          </a:solidFill>
          <a:ln>
            <a:solidFill>
              <a:schemeClr val="accent2"/>
            </a:solidFill>
          </a:ln>
        </p:spPr>
        <p:txBody>
          <a:bodyPr wrap="square" t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６．利用者の視点に立ったサービス向上</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p:cNvSpPr txBox="1"/>
          <p:nvPr/>
        </p:nvSpPr>
        <p:spPr>
          <a:xfrm>
            <a:off x="4860000" y="3924000"/>
            <a:ext cx="4140000" cy="972000"/>
          </a:xfrm>
          <a:prstGeom prst="rect">
            <a:avLst/>
          </a:prstGeom>
          <a:noFill/>
        </p:spPr>
        <p:txBody>
          <a:bodyPr wrap="square" lIns="90000" tIns="36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市営交通事業の廃止後、交通局がこれ</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まで担ってきた</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公共交通ネットワークに関する業務を主に担当する都市交通局を設置し、大阪市域内</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地下鉄</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バスに関連する総合的な交通</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政策を推進。</a:t>
            </a:r>
            <a:endPar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5" name="正方形/長方形 44"/>
          <p:cNvSpPr/>
          <p:nvPr/>
        </p:nvSpPr>
        <p:spPr>
          <a:xfrm>
            <a:off x="4860000" y="5400000"/>
            <a:ext cx="4140000" cy="7200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大阪市域内における地域交通政策（</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BRT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社会実験含む</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大阪市高速電気軌道株式会社および大阪シティバス株式</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会社</a:t>
            </a:r>
            <a:r>
              <a:rPr lang="ja-JP" altLang="en-US" sz="1100" dirty="0" smtClean="0">
                <a:solidFill>
                  <a:prstClr val="black"/>
                </a:solidFill>
                <a:latin typeface="BIZ UDPゴシック" panose="020B0400000000000000" pitchFamily="50" charset="-128"/>
                <a:ea typeface="BIZ UDPゴシック" panose="020B0400000000000000" pitchFamily="50" charset="-128"/>
              </a:rPr>
              <a:t>の</a:t>
            </a:r>
            <a:endParaRPr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監理</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・大阪市交通</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政策基金の</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所管</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6" name="テキスト ボックス 45"/>
          <p:cNvSpPr txBox="1"/>
          <p:nvPr/>
        </p:nvSpPr>
        <p:spPr>
          <a:xfrm>
            <a:off x="4896000" y="5112000"/>
            <a:ext cx="828000" cy="288000"/>
          </a:xfrm>
          <a:prstGeom prst="rect">
            <a:avLst/>
          </a:prstGeom>
          <a:noFill/>
        </p:spPr>
        <p:txBody>
          <a:bodyPr wrap="square" lIns="90000" tIns="36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主な事務</a:t>
            </a:r>
            <a:endPar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7" name="正方形/長方形 46"/>
          <p:cNvSpPr/>
          <p:nvPr/>
        </p:nvSpPr>
        <p:spPr>
          <a:xfrm>
            <a:off x="4860000" y="3456000"/>
            <a:ext cx="4140000" cy="288000"/>
          </a:xfrm>
          <a:prstGeom prst="rect">
            <a:avLst/>
          </a:prstGeom>
          <a:solidFill>
            <a:schemeClr val="accent4">
              <a:lumMod val="40000"/>
              <a:lumOff val="60000"/>
            </a:schemeClr>
          </a:solidFill>
          <a:ln>
            <a:solidFill>
              <a:schemeClr val="accent2"/>
            </a:solidFill>
          </a:ln>
        </p:spPr>
        <p:txBody>
          <a:bodyPr wrap="square" t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７．公共</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交通政策の機能強化</a:t>
            </a:r>
          </a:p>
        </p:txBody>
      </p:sp>
      <p:pic>
        <p:nvPicPr>
          <p:cNvPr id="48" name="図 47">
            <a:extLst>
              <a:ext uri="{FF2B5EF4-FFF2-40B4-BE49-F238E27FC236}">
                <a16:creationId xmlns:a16="http://schemas.microsoft.com/office/drawing/2014/main" id="{DC6728D4-0AE6-4322-9198-0FEBADD48A82}"/>
              </a:ext>
            </a:extLst>
          </p:cNvPr>
          <p:cNvPicPr>
            <a:picLocks noChangeAspect="1"/>
          </p:cNvPicPr>
          <p:nvPr/>
        </p:nvPicPr>
        <p:blipFill rotWithShape="1">
          <a:blip r:embed="rId3"/>
          <a:srcRect t="4257"/>
          <a:stretch/>
        </p:blipFill>
        <p:spPr>
          <a:xfrm>
            <a:off x="252000" y="4032000"/>
            <a:ext cx="4024269" cy="2124000"/>
          </a:xfrm>
          <a:prstGeom prst="rect">
            <a:avLst/>
          </a:prstGeom>
        </p:spPr>
      </p:pic>
      <p:sp>
        <p:nvSpPr>
          <p:cNvPr id="49" name="テキスト ボックス 48"/>
          <p:cNvSpPr txBox="1"/>
          <p:nvPr/>
        </p:nvSpPr>
        <p:spPr>
          <a:xfrm>
            <a:off x="396000" y="3744000"/>
            <a:ext cx="3600000" cy="288000"/>
          </a:xfrm>
          <a:prstGeom prst="rect">
            <a:avLst/>
          </a:prstGeom>
          <a:noFill/>
        </p:spPr>
        <p:txBody>
          <a:bodyPr wrap="square" lIns="90000" tIns="36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Osaka Metro </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Group</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a:t>
            </a:r>
            <a:r>
              <a:rPr lang="ja-JP" altLang="en-US" sz="1200" b="1" dirty="0" err="1">
                <a:solidFill>
                  <a:prstClr val="black"/>
                </a:solidFill>
                <a:latin typeface="Meiryo UI" panose="020B0604030504040204" pitchFamily="50" charset="-128"/>
                <a:ea typeface="Meiryo UI" panose="020B0604030504040204" pitchFamily="50" charset="-128"/>
              </a:rPr>
              <a:t>めざ</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す</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都市型</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MaaS</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構想</a:t>
            </a:r>
          </a:p>
        </p:txBody>
      </p:sp>
      <p:sp>
        <p:nvSpPr>
          <p:cNvPr id="50" name="正方形/長方形 49"/>
          <p:cNvSpPr/>
          <p:nvPr/>
        </p:nvSpPr>
        <p:spPr>
          <a:xfrm>
            <a:off x="108000" y="6192000"/>
            <a:ext cx="4284000" cy="5400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・オンデマンドバスの社会実験の開始　・自動運転バスの実証実験</a:t>
            </a:r>
            <a:endParaRPr kumimoji="1" lang="ja-JP" altLang="en-US"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MaaS</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アプリ社会実験版の配信　　  ・</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MaaS</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アプリとタクシーアプリの連携</a:t>
            </a:r>
            <a:endPar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p:txBody>
      </p:sp>
      <p:sp>
        <p:nvSpPr>
          <p:cNvPr id="32"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78</a:t>
            </a:fld>
            <a:endParaRPr lang="ja-JP" altLang="en-US" dirty="0"/>
          </a:p>
        </p:txBody>
      </p:sp>
      <p:pic>
        <p:nvPicPr>
          <p:cNvPr id="27" name="図 26"/>
          <p:cNvPicPr>
            <a:picLocks noChangeAspect="1"/>
          </p:cNvPicPr>
          <p:nvPr/>
        </p:nvPicPr>
        <p:blipFill>
          <a:blip r:embed="rId4"/>
          <a:stretch>
            <a:fillRect/>
          </a:stretch>
        </p:blipFill>
        <p:spPr>
          <a:xfrm>
            <a:off x="6623999" y="1068156"/>
            <a:ext cx="2360667" cy="2052000"/>
          </a:xfrm>
          <a:prstGeom prst="rect">
            <a:avLst/>
          </a:prstGeom>
        </p:spPr>
      </p:pic>
      <p:sp>
        <p:nvSpPr>
          <p:cNvPr id="33" name="テキスト ボックス 32"/>
          <p:cNvSpPr txBox="1"/>
          <p:nvPr/>
        </p:nvSpPr>
        <p:spPr>
          <a:xfrm>
            <a:off x="6701470" y="623434"/>
            <a:ext cx="2244422" cy="461665"/>
          </a:xfrm>
          <a:prstGeom prst="rect">
            <a:avLst/>
          </a:prstGeom>
          <a:noFill/>
        </p:spPr>
        <p:txBody>
          <a:bodyPr wrap="square" rtlCol="0">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事業者ごとにバラバラだった</a:t>
            </a:r>
            <a:endParaRPr kumimoji="1" lang="en-US" altLang="ja-JP" sz="1200" b="1" dirty="0">
              <a:latin typeface="BIZ UDPゴシック" panose="020B0400000000000000" pitchFamily="50" charset="-128"/>
              <a:ea typeface="BIZ UDPゴシック" panose="020B0400000000000000" pitchFamily="50" charset="-128"/>
            </a:endParaRPr>
          </a:p>
          <a:p>
            <a:pPr algn="ctr"/>
            <a:r>
              <a:rPr lang="ja-JP" altLang="en-US" sz="1200" b="1" dirty="0">
                <a:latin typeface="BIZ UDPゴシック" panose="020B0400000000000000" pitchFamily="50" charset="-128"/>
                <a:ea typeface="BIZ UDPゴシック" panose="020B0400000000000000" pitchFamily="50" charset="-128"/>
              </a:rPr>
              <a:t>阪神圏の料金体系が一元化</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6409757" y="3119524"/>
            <a:ext cx="2789150" cy="276999"/>
          </a:xfrm>
          <a:prstGeom prst="rect">
            <a:avLst/>
          </a:prstGeom>
          <a:noFill/>
        </p:spPr>
        <p:txBody>
          <a:bodyPr wrap="square" rtlCol="0">
            <a:spAutoFit/>
          </a:bodyPr>
          <a:lstStyle/>
          <a:p>
            <a:pPr algn="ctr"/>
            <a:r>
              <a:rPr kumimoji="1" lang="ja-JP" altLang="en-US" sz="1200" dirty="0" smtClean="0">
                <a:latin typeface="BIZ UDPゴシック" panose="020B0400000000000000" pitchFamily="50" charset="-128"/>
                <a:ea typeface="BIZ UDPゴシック" panose="020B0400000000000000" pitchFamily="50" charset="-128"/>
              </a:rPr>
              <a:t>料金体系統一前（～</a:t>
            </a:r>
            <a:r>
              <a:rPr kumimoji="1" lang="en-US" altLang="ja-JP" sz="1200" dirty="0" smtClean="0">
                <a:latin typeface="BIZ UDPゴシック" panose="020B0400000000000000" pitchFamily="50" charset="-128"/>
                <a:ea typeface="BIZ UDPゴシック" panose="020B0400000000000000" pitchFamily="50" charset="-128"/>
              </a:rPr>
              <a:t>2017.6.3</a:t>
            </a:r>
            <a:r>
              <a:rPr kumimoji="1" lang="ja-JP" altLang="en-US" sz="1200" dirty="0" smtClean="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5"/>
          <a:stretch>
            <a:fillRect/>
          </a:stretch>
        </p:blipFill>
        <p:spPr>
          <a:xfrm>
            <a:off x="180000" y="1260000"/>
            <a:ext cx="3084843" cy="2066723"/>
          </a:xfrm>
          <a:prstGeom prst="rect">
            <a:avLst/>
          </a:prstGeom>
        </p:spPr>
      </p:pic>
      <p:pic>
        <p:nvPicPr>
          <p:cNvPr id="3" name="図 2"/>
          <p:cNvPicPr>
            <a:picLocks noChangeAspect="1"/>
          </p:cNvPicPr>
          <p:nvPr/>
        </p:nvPicPr>
        <p:blipFill>
          <a:blip r:embed="rId6"/>
          <a:stretch>
            <a:fillRect/>
          </a:stretch>
        </p:blipFill>
        <p:spPr>
          <a:xfrm>
            <a:off x="3312000" y="1260000"/>
            <a:ext cx="3316511" cy="2194750"/>
          </a:xfrm>
          <a:prstGeom prst="rect">
            <a:avLst/>
          </a:prstGeom>
        </p:spPr>
      </p:pic>
    </p:spTree>
    <p:extLst>
      <p:ext uri="{BB962C8B-B14F-4D97-AF65-F5344CB8AC3E}">
        <p14:creationId xmlns:p14="http://schemas.microsoft.com/office/powerpoint/2010/main" val="1044759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44000" y="72000"/>
            <a:ext cx="5112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２－②</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インフラ戦略／防災インフラ</a:t>
            </a:r>
          </a:p>
        </p:txBody>
      </p:sp>
      <p:sp>
        <p:nvSpPr>
          <p:cNvPr id="8" name="テキスト ボックス 7"/>
          <p:cNvSpPr txBox="1"/>
          <p:nvPr/>
        </p:nvSpPr>
        <p:spPr>
          <a:xfrm>
            <a:off x="180000" y="648000"/>
            <a:ext cx="8820000" cy="32400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■府市の連携した災害対策により減災効果が大幅に改善。</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正方形/長方形 8"/>
          <p:cNvSpPr/>
          <p:nvPr/>
        </p:nvSpPr>
        <p:spPr>
          <a:xfrm>
            <a:off x="180000" y="1116000"/>
            <a:ext cx="3240000" cy="288000"/>
          </a:xfrm>
          <a:prstGeom prst="rect">
            <a:avLst/>
          </a:prstGeom>
          <a:solidFill>
            <a:schemeClr val="accent4">
              <a:lumMod val="40000"/>
              <a:lumOff val="60000"/>
            </a:schemeClr>
          </a:solidFill>
          <a:ln>
            <a:solidFill>
              <a:schemeClr val="accent2"/>
            </a:solidFill>
          </a:ln>
        </p:spPr>
        <p:txBody>
          <a:bodyPr wrap="square" t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．災害の事前予防対策（ハード対策）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5" name="直線コネクタ 14"/>
          <p:cNvCxnSpPr/>
          <p:nvPr/>
        </p:nvCxnSpPr>
        <p:spPr>
          <a:xfrm>
            <a:off x="196398" y="612000"/>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98000" y="1044000"/>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98000" y="1044000"/>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A8A88A05-07B6-4A7A-A585-EDEF023BFA14}"/>
              </a:ext>
            </a:extLst>
          </p:cNvPr>
          <p:cNvSpPr/>
          <p:nvPr/>
        </p:nvSpPr>
        <p:spPr>
          <a:xfrm>
            <a:off x="180000" y="1440000"/>
            <a:ext cx="4248000" cy="5400000"/>
          </a:xfrm>
          <a:prstGeom prst="rect">
            <a:avLst/>
          </a:prstGeom>
        </p:spPr>
        <p:txBody>
          <a:bodyPr wrap="square" lIns="72000" tIns="36000" rIns="72000" bIns="36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１．</a:t>
            </a:r>
            <a:r>
              <a:rPr kumimoji="1" lang="ja-JP" altLang="en-US" sz="12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防潮堤耐震化・液状化対策（府・市）</a:t>
            </a:r>
            <a:endParaRPr kumimoji="1" lang="ja-JP" altLang="en-US"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大阪府域において、南海トラフ巨大</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地震（</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30</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年以内に発生する確率が</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70</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80%</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）による甚大な津波浸水被害</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が想定</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されることから、府市が連携して、防潮堤耐震化・液状化対策を</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実施。（</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2014</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年から</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10</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年計画）</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進捗状況</a:t>
            </a:r>
            <a:r>
              <a:rPr kumimoji="1" lang="en-US" altLang="ja-JP"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整備目標：約</a:t>
            </a:r>
            <a:r>
              <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48</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endPar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府市全体進捗率：</a:t>
            </a:r>
            <a:r>
              <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93.1</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2022</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年度末）</a:t>
            </a:r>
            <a:endPar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２．津波・高潮の浸水対策（府・市）</a:t>
            </a:r>
            <a:endParaRPr kumimoji="1" lang="en-US" altLang="ja-JP"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観測史上最高の潮位を記録</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した台風</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第</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21</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号（</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2018</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年）に</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おいて、市街地の高潮被害（直接的な被害軽減額</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のみの</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試算で約</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17</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兆円）を防いだ三大水門を順次更新し、南海トラフ等巨大地震により想定される津波に</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備える。（府）</a:t>
            </a:r>
            <a:endPar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進捗状況</a:t>
            </a:r>
            <a:r>
              <a:rPr kumimoji="1" lang="en-US" altLang="ja-JP"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木津川水門：</a:t>
            </a:r>
            <a:r>
              <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2022</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年度～新水門築造工事</a:t>
            </a:r>
            <a:r>
              <a:rPr kumimoji="1" lang="ja-JP" altLang="en-US"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2031</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年完成予定</a:t>
            </a:r>
            <a:endPar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en-US" altLang="ja-JP"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安治川水門：</a:t>
            </a:r>
            <a:r>
              <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2021</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年度～詳細設計、～</a:t>
            </a:r>
            <a:r>
              <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2034</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年完成予定</a:t>
            </a:r>
            <a:endPar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尻無川水門：～</a:t>
            </a:r>
            <a:r>
              <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2041</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年完成予定</a:t>
            </a:r>
            <a:endPar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台風の高波等による浸水被害の最小化を図るため、過去最大規模の台風（伊勢湾台風）を想定</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した埋立地</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の浸水対策を</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実施。（市）</a:t>
            </a:r>
            <a:endPar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進捗状況</a:t>
            </a:r>
            <a:r>
              <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整備目標：</a:t>
            </a:r>
            <a:r>
              <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21</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endPar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進捗：</a:t>
            </a:r>
            <a:r>
              <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6.0</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2022</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年度末）</a:t>
            </a:r>
            <a:endParaRPr kumimoji="1" lang="en-US" altLang="ja-JP"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３．</a:t>
            </a:r>
            <a:r>
              <a:rPr kumimoji="1" lang="ja-JP" altLang="en-US"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密集</a:t>
            </a:r>
            <a:r>
              <a:rPr kumimoji="1" lang="ja-JP" altLang="en-US" sz="12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市街地の整備の取組（府・市）</a:t>
            </a:r>
            <a:endParaRPr kumimoji="1" lang="en-US" altLang="ja-JP"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地震時等に大きな被害が発生するおそれがある「地震時等に著しく危険な密集市街地」（危険密集）の解消が</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必要。</a:t>
            </a:r>
            <a:endPar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大阪府密集市街地整備方針」（</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2021.3</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改定</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）及び「大阪市密集住宅市街地整備プログラム」（</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2021.3</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改定）に</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基づき、府・市</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都市整備推進</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センター</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などが連携し、</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取組を推進。</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A8A88A05-07B6-4A7A-A585-EDEF023BFA14}"/>
              </a:ext>
            </a:extLst>
          </p:cNvPr>
          <p:cNvSpPr/>
          <p:nvPr/>
        </p:nvSpPr>
        <p:spPr>
          <a:xfrm>
            <a:off x="4392000" y="1080000"/>
            <a:ext cx="4766068" cy="5580000"/>
          </a:xfrm>
          <a:prstGeom prst="rect">
            <a:avLst/>
          </a:prstGeom>
        </p:spPr>
        <p:txBody>
          <a:bodyPr wrap="square" lIns="72000" tIns="36000" rIns="72000" bIns="36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進捗状況</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整備目標：危険密集</a:t>
            </a: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2,248ha</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のうち</a:t>
            </a: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9</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割以上</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解消（</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2025</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年度末）</a:t>
            </a:r>
            <a:endPar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全域</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解消（</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2030</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年度末）</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進捗：</a:t>
            </a: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1,266ha</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解消（</a:t>
            </a: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2021</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年度末）</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４．</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橋梁</a:t>
            </a:r>
            <a:r>
              <a:rPr kumimoji="1" lang="ja-JP" altLang="en-US" sz="12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耐震化（府・市）</a:t>
            </a:r>
            <a:endPar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大規模地震発生時に、府内に防災拠点や周辺府県との連絡を確保し、救命救助活動や支援物資の輸送を</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担う広域</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緊急交通路等の通行機能を確保するため、橋梁等の耐震化を</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実施。</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進捗状況</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広域</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緊急交通路の橋長</a:t>
            </a: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15m</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以上の</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橋梁等：</a:t>
            </a:r>
            <a:r>
              <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397</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橋の耐震対策を完了</a:t>
            </a:r>
            <a:endPar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2020</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末</a:t>
            </a:r>
            <a:r>
              <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（府）</a:t>
            </a:r>
            <a:endPar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広域</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緊急交通路を跨ぐ橋梁や広域緊急交通路</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の橋</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長</a:t>
            </a: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15m</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未満の</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橋梁等：</a:t>
            </a:r>
            <a:endPar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22</a:t>
            </a:r>
            <a:r>
              <a:rPr kumimoji="1" lang="ja-JP" altLang="en-US" sz="105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橋</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耐震対策</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を推進（</a:t>
            </a: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2022</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末）（府）</a:t>
            </a:r>
            <a:endPar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津波</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浸水エリア内および津波遡上河川の渡河</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橋梁：</a:t>
            </a:r>
            <a:r>
              <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5</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橋の津波</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対策工事</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完</a:t>
            </a:r>
            <a:endPar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了</a:t>
            </a:r>
            <a:r>
              <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2021.6</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）（市）</a:t>
            </a:r>
            <a:endPar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緊急</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交通路等に架かる</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橋梁：</a:t>
            </a:r>
            <a:r>
              <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橋の</a:t>
            </a:r>
            <a:r>
              <a:rPr kumimoji="1" lang="zh-TW"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地震動対策工事</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着手</a:t>
            </a:r>
            <a:r>
              <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(2019.4</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（市）</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５．ブロック塀等の安全</a:t>
            </a:r>
            <a:r>
              <a:rPr kumimoji="1" lang="ja-JP" altLang="en-US" sz="12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対策（府・市）</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北部</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地震で</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は、ブロック塀等の転倒や倒壊</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による</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死傷者がでたため、ブロック塀等の安全対策を</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推進。</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進捗状況</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府立</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学校のブロック</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塀：</a:t>
            </a:r>
            <a:r>
              <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2018</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年度の調査時に定めた方針に基づき</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、不適合の</a:t>
            </a:r>
            <a:endPar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a:solidFill>
                  <a:prstClr val="black"/>
                </a:solidFill>
                <a:latin typeface="BIZ UDPゴシック" panose="020B0400000000000000" pitchFamily="50" charset="-128"/>
                <a:ea typeface="BIZ UDPゴシック" panose="020B0400000000000000" pitchFamily="50" charset="-128"/>
              </a:rPr>
              <a:t>　</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あった全ブロック塀（</a:t>
            </a:r>
            <a:r>
              <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131</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校）の撤去が完了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６．寝屋川流域の総合治水</a:t>
            </a:r>
            <a:r>
              <a:rPr kumimoji="1" lang="ja-JP" altLang="en-US" sz="11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対策（府）</a:t>
            </a:r>
            <a:endParaRPr kumimoji="1" lang="en-US" altLang="ja-JP" sz="11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人口・資産が集中する寝屋川流域を水害から守るため、河川改修</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に加え</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放流施設</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である地下河川、分水路、貯留施設である流域</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調節池</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、遊水地などを</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整備。</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７．中小河川の改修やダム</a:t>
            </a:r>
            <a:r>
              <a:rPr kumimoji="1" lang="ja-JP" altLang="en-US" sz="11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建設（府）</a:t>
            </a:r>
            <a:endParaRPr kumimoji="1" lang="en-US" altLang="ja-JP" sz="11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河川整備計画に基づき、時間雨量</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50</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ミリ程度で床下浸水を</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発生させない</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、かつ少なくとも</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65</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ミリ程度で床上浸水を発生させない</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ことを</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当面の目標として、河川整備を</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推進。</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79</a:t>
            </a:fld>
            <a:endParaRPr lang="ja-JP" altLang="en-US" dirty="0"/>
          </a:p>
        </p:txBody>
      </p:sp>
    </p:spTree>
    <p:extLst>
      <p:ext uri="{BB962C8B-B14F-4D97-AF65-F5344CB8AC3E}">
        <p14:creationId xmlns:p14="http://schemas.microsoft.com/office/powerpoint/2010/main" val="44157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360000" y="72000"/>
            <a:ext cx="8676000" cy="432000"/>
          </a:xfrm>
          <a:prstGeom prst="rect">
            <a:avLst/>
          </a:prstGeom>
          <a:noFill/>
        </p:spPr>
        <p:txBody>
          <a:bodyPr wrap="none" lIns="36000" tIns="36000" rIns="36000" bIns="36000" rtlCol="0">
            <a:noAutofit/>
          </a:bodyPr>
          <a:lstStyle/>
          <a:p>
            <a:r>
              <a:rPr lang="en-US" altLang="ja-JP" sz="2400" dirty="0">
                <a:latin typeface="BIZ UDPゴシック" panose="020B0400000000000000" pitchFamily="50" charset="-128"/>
                <a:ea typeface="BIZ UDPゴシック" panose="020B0400000000000000" pitchFamily="50" charset="-128"/>
              </a:rPr>
              <a:t>2</a:t>
            </a:r>
            <a:r>
              <a:rPr lang="ja-JP" altLang="en-US" sz="2400" dirty="0" err="1" smtClean="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改革</a:t>
            </a:r>
            <a:r>
              <a:rPr lang="ja-JP" altLang="en-US" sz="2400" dirty="0" smtClean="0">
                <a:latin typeface="BIZ UDPゴシック" panose="020B0400000000000000" pitchFamily="50" charset="-128"/>
                <a:ea typeface="BIZ UDPゴシック" panose="020B0400000000000000" pitchFamily="50" charset="-128"/>
              </a:rPr>
              <a:t>の対象の拡大　</a:t>
            </a:r>
            <a:r>
              <a:rPr lang="ja-JP" altLang="en-US" sz="28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a:t>
            </a:r>
            <a:r>
              <a:rPr lang="en-US" altLang="ja-JP"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WHAT</a:t>
            </a:r>
            <a:r>
              <a:rPr lang="ja-JP" altLang="en-US"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　</a:t>
            </a:r>
            <a:r>
              <a:rPr lang="en-US" altLang="ja-JP"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2022</a:t>
            </a:r>
            <a:r>
              <a:rPr lang="ja-JP" altLang="en-US"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年の大阪府の取組</a:t>
            </a:r>
            <a:endParaRPr lang="en-US" altLang="ja-JP" sz="2000" dirty="0">
              <a:latin typeface="BIZ UDPゴシック" panose="020B0400000000000000" pitchFamily="50" charset="-128"/>
              <a:ea typeface="BIZ UDPゴシック" panose="020B0400000000000000" pitchFamily="50" charset="-128"/>
            </a:endParaRPr>
          </a:p>
        </p:txBody>
      </p:sp>
      <p:cxnSp>
        <p:nvCxnSpPr>
          <p:cNvPr id="78" name="直線コネクタ 77"/>
          <p:cNvCxnSpPr/>
          <p:nvPr/>
        </p:nvCxnSpPr>
        <p:spPr>
          <a:xfrm>
            <a:off x="216000" y="57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232000" y="1187999"/>
            <a:ext cx="45360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7" name="正方形/長方形 6"/>
          <p:cNvSpPr/>
          <p:nvPr/>
        </p:nvSpPr>
        <p:spPr>
          <a:xfrm>
            <a:off x="2304000" y="1260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dirty="0">
                <a:solidFill>
                  <a:schemeClr val="tx1"/>
                </a:solidFill>
                <a:latin typeface="BIZ UDPゴシック" panose="020B0400000000000000" pitchFamily="50" charset="-128"/>
                <a:ea typeface="BIZ UDPゴシック" panose="020B0400000000000000" pitchFamily="50" charset="-128"/>
              </a:rPr>
              <a:t>【C】</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インフラ戦略</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a:solidFill>
                  <a:schemeClr val="tx1"/>
                </a:solidFill>
                <a:latin typeface="BIZ UDPゴシック" panose="020B0400000000000000" pitchFamily="50" charset="-128"/>
                <a:ea typeface="BIZ UDPゴシック" panose="020B0400000000000000" pitchFamily="50" charset="-128"/>
              </a:rPr>
              <a:t>14</a:t>
            </a:r>
            <a:r>
              <a:rPr kumimoji="1" lang="ja-JP" altLang="en-US" sz="1600"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a:solidFill>
                  <a:schemeClr val="tx1"/>
                </a:solidFill>
                <a:latin typeface="BIZ UDPゴシック" panose="020B0400000000000000" pitchFamily="50" charset="-128"/>
                <a:ea typeface="BIZ UDPゴシック" panose="020B0400000000000000" pitchFamily="50" charset="-128"/>
              </a:rPr>
              <a:t>[10%]</a:t>
            </a:r>
          </a:p>
          <a:p>
            <a:pPr algn="ct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うち府市共通</a:t>
            </a:r>
            <a:r>
              <a:rPr lang="en-US" altLang="ja-JP" sz="1600" b="1" dirty="0">
                <a:solidFill>
                  <a:schemeClr val="tx1"/>
                </a:solidFill>
                <a:latin typeface="BIZ UDPゴシック" panose="020B0400000000000000" pitchFamily="50" charset="-128"/>
                <a:ea typeface="BIZ UDPゴシック" panose="020B0400000000000000" pitchFamily="50" charset="-128"/>
              </a:rPr>
              <a:t>2</a:t>
            </a:r>
            <a:r>
              <a:rPr kumimoji="1" lang="en-US" altLang="ja-JP" sz="1600" b="1" dirty="0" smtClean="0">
                <a:solidFill>
                  <a:schemeClr val="tx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4536000" y="1260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en-US" altLang="ja-JP" sz="1600" dirty="0">
                <a:solidFill>
                  <a:schemeClr val="tx1"/>
                </a:solidFill>
                <a:latin typeface="BIZ UDPゴシック" panose="020B0400000000000000" pitchFamily="50" charset="-128"/>
                <a:ea typeface="BIZ UDPゴシック" panose="020B0400000000000000" pitchFamily="50" charset="-128"/>
              </a:rPr>
              <a:t>【D】</a:t>
            </a: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成長</a:t>
            </a:r>
            <a:r>
              <a:rPr kumimoji="1" lang="ja-JP" altLang="en-US" sz="1600" dirty="0">
                <a:solidFill>
                  <a:schemeClr val="tx1"/>
                </a:solidFill>
                <a:latin typeface="BIZ UDPゴシック" panose="020B0400000000000000" pitchFamily="50" charset="-128"/>
                <a:ea typeface="BIZ UDPゴシック" panose="020B0400000000000000" pitchFamily="50" charset="-128"/>
              </a:rPr>
              <a:t>戦略</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a:solidFill>
                  <a:schemeClr val="tx1"/>
                </a:solidFill>
                <a:latin typeface="BIZ UDPゴシック" panose="020B0400000000000000" pitchFamily="50" charset="-128"/>
                <a:ea typeface="BIZ UDPゴシック" panose="020B0400000000000000" pitchFamily="50" charset="-128"/>
              </a:rPr>
              <a:t>33</a:t>
            </a:r>
            <a:r>
              <a:rPr kumimoji="1" lang="ja-JP" altLang="en-US" sz="1600"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a:solidFill>
                  <a:schemeClr val="tx1"/>
                </a:solidFill>
                <a:latin typeface="BIZ UDPゴシック" panose="020B0400000000000000" pitchFamily="50" charset="-128"/>
                <a:ea typeface="BIZ UDPゴシック" panose="020B0400000000000000" pitchFamily="50" charset="-128"/>
              </a:rPr>
              <a:t>[23%]</a:t>
            </a:r>
          </a:p>
          <a:p>
            <a:pPr algn="ct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うち府市共通</a:t>
            </a:r>
            <a:r>
              <a:rPr lang="en-US" altLang="ja-JP" sz="1600" b="1" dirty="0">
                <a:solidFill>
                  <a:schemeClr val="tx1"/>
                </a:solidFill>
                <a:latin typeface="BIZ UDPゴシック" panose="020B0400000000000000" pitchFamily="50" charset="-128"/>
                <a:ea typeface="BIZ UDPゴシック" panose="020B0400000000000000" pitchFamily="50" charset="-128"/>
              </a:rPr>
              <a:t>22</a:t>
            </a:r>
            <a:r>
              <a:rPr kumimoji="1" lang="en-US" altLang="ja-JP" sz="1600" b="1" dirty="0" smtClean="0">
                <a:solidFill>
                  <a:schemeClr val="tx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2304000" y="3528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en-US" altLang="ja-JP" sz="1600" dirty="0">
                <a:solidFill>
                  <a:schemeClr val="tx1"/>
                </a:solidFill>
                <a:latin typeface="BIZ UDPゴシック" panose="020B0400000000000000" pitchFamily="50" charset="-128"/>
                <a:ea typeface="BIZ UDPゴシック" panose="020B0400000000000000" pitchFamily="50" charset="-128"/>
              </a:rPr>
              <a:t>【A】</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いわゆる</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行政改革</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a:solidFill>
                  <a:schemeClr val="tx1"/>
                </a:solidFill>
                <a:latin typeface="BIZ UDPゴシック" panose="020B0400000000000000" pitchFamily="50" charset="-128"/>
                <a:ea typeface="BIZ UDPゴシック" panose="020B0400000000000000" pitchFamily="50" charset="-128"/>
              </a:rPr>
              <a:t>48</a:t>
            </a:r>
            <a:r>
              <a:rPr kumimoji="1" lang="ja-JP" altLang="en-US" sz="1600"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a:solidFill>
                  <a:schemeClr val="tx1"/>
                </a:solidFill>
                <a:latin typeface="BIZ UDPゴシック" panose="020B0400000000000000" pitchFamily="50" charset="-128"/>
                <a:ea typeface="BIZ UDPゴシック" panose="020B0400000000000000" pitchFamily="50" charset="-128"/>
              </a:rPr>
              <a:t>[33%]</a:t>
            </a:r>
          </a:p>
          <a:p>
            <a:pPr algn="ct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うち府市共通</a:t>
            </a:r>
            <a:r>
              <a:rPr lang="en-US" altLang="ja-JP" sz="1600" b="1" dirty="0">
                <a:solidFill>
                  <a:schemeClr val="tx1"/>
                </a:solidFill>
                <a:latin typeface="BIZ UDPゴシック" panose="020B0400000000000000" pitchFamily="50" charset="-128"/>
                <a:ea typeface="BIZ UDPゴシック" panose="020B0400000000000000" pitchFamily="50" charset="-128"/>
              </a:rPr>
              <a:t>6</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4536000" y="3528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en-US" altLang="ja-JP" sz="1600" dirty="0">
                <a:solidFill>
                  <a:schemeClr val="tx1"/>
                </a:solidFill>
                <a:latin typeface="BIZ UDPゴシック" panose="020B0400000000000000" pitchFamily="50" charset="-128"/>
                <a:ea typeface="BIZ UDPゴシック" panose="020B0400000000000000" pitchFamily="50" charset="-128"/>
              </a:rPr>
              <a:t>【B】</a:t>
            </a: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社会政策の</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イノベーション</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a:solidFill>
                  <a:schemeClr val="tx1"/>
                </a:solidFill>
                <a:latin typeface="BIZ UDPゴシック" panose="020B0400000000000000" pitchFamily="50" charset="-128"/>
                <a:ea typeface="BIZ UDPゴシック" panose="020B0400000000000000" pitchFamily="50" charset="-128"/>
              </a:rPr>
              <a:t>51</a:t>
            </a:r>
            <a:r>
              <a:rPr kumimoji="1" lang="ja-JP" altLang="en-US" sz="1600"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a:solidFill>
                  <a:schemeClr val="tx1"/>
                </a:solidFill>
                <a:latin typeface="BIZ UDPゴシック" panose="020B0400000000000000" pitchFamily="50" charset="-128"/>
                <a:ea typeface="BIZ UDPゴシック" panose="020B0400000000000000" pitchFamily="50" charset="-128"/>
              </a:rPr>
              <a:t>[35%]</a:t>
            </a:r>
          </a:p>
          <a:p>
            <a:pPr algn="ct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うち府市共通</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3)</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1" name="角丸四角形 10"/>
          <p:cNvSpPr/>
          <p:nvPr/>
        </p:nvSpPr>
        <p:spPr>
          <a:xfrm>
            <a:off x="1800000" y="1260000"/>
            <a:ext cx="360000" cy="21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dirty="0" smtClean="0">
                <a:solidFill>
                  <a:schemeClr val="bg1"/>
                </a:solidFill>
                <a:latin typeface="BIZ UDPゴシック" panose="020B0400000000000000" pitchFamily="50" charset="-128"/>
                <a:ea typeface="BIZ UDPゴシック" panose="020B0400000000000000" pitchFamily="50" charset="-128"/>
              </a:rPr>
              <a:t>今後</a:t>
            </a:r>
            <a:endParaRPr kumimoji="1" lang="en-US" altLang="ja-JP" sz="1600" dirty="0" smtClean="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smtClean="0">
                <a:solidFill>
                  <a:schemeClr val="bg1"/>
                </a:solidFill>
                <a:latin typeface="BIZ UDPゴシック" panose="020B0400000000000000" pitchFamily="50" charset="-128"/>
                <a:ea typeface="BIZ UDPゴシック" panose="020B0400000000000000" pitchFamily="50" charset="-128"/>
              </a:rPr>
              <a:t>の</a:t>
            </a:r>
            <a:endParaRPr kumimoji="1" lang="en-US" altLang="ja-JP" sz="1600" dirty="0" smtClean="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smtClean="0">
                <a:solidFill>
                  <a:schemeClr val="bg1"/>
                </a:solidFill>
                <a:latin typeface="BIZ UDPゴシック" panose="020B0400000000000000" pitchFamily="50" charset="-128"/>
                <a:ea typeface="BIZ UDPゴシック" panose="020B0400000000000000" pitchFamily="50" charset="-128"/>
              </a:rPr>
              <a:t>布石</a:t>
            </a:r>
            <a:endParaRPr kumimoji="1" lang="ja-JP" altLang="en-US" sz="1600" dirty="0">
              <a:solidFill>
                <a:schemeClr val="bg1"/>
              </a:solidFill>
              <a:latin typeface="BIZ UDPゴシック" panose="020B0400000000000000" pitchFamily="50" charset="-128"/>
              <a:ea typeface="BIZ UDPゴシック" panose="020B0400000000000000" pitchFamily="50" charset="-128"/>
            </a:endParaRPr>
          </a:p>
        </p:txBody>
      </p:sp>
      <p:sp>
        <p:nvSpPr>
          <p:cNvPr id="12" name="角丸四角形 11"/>
          <p:cNvSpPr/>
          <p:nvPr/>
        </p:nvSpPr>
        <p:spPr>
          <a:xfrm>
            <a:off x="1800000" y="3528000"/>
            <a:ext cx="360000" cy="21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dirty="0" smtClean="0">
                <a:solidFill>
                  <a:schemeClr val="bg1"/>
                </a:solidFill>
                <a:latin typeface="BIZ UDPゴシック" panose="020B0400000000000000" pitchFamily="50" charset="-128"/>
                <a:ea typeface="BIZ UDPゴシック" panose="020B0400000000000000" pitchFamily="50" charset="-128"/>
              </a:rPr>
              <a:t>問</a:t>
            </a:r>
            <a:endParaRPr kumimoji="1" lang="en-US" altLang="ja-JP" sz="1600" dirty="0" smtClean="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smtClean="0">
                <a:solidFill>
                  <a:schemeClr val="bg1"/>
                </a:solidFill>
                <a:latin typeface="BIZ UDPゴシック" panose="020B0400000000000000" pitchFamily="50" charset="-128"/>
                <a:ea typeface="BIZ UDPゴシック" panose="020B0400000000000000" pitchFamily="50" charset="-128"/>
              </a:rPr>
              <a:t>題</a:t>
            </a:r>
            <a:r>
              <a:rPr kumimoji="1" lang="ja-JP" altLang="en-US" sz="1600" dirty="0">
                <a:solidFill>
                  <a:schemeClr val="bg1"/>
                </a:solidFill>
                <a:latin typeface="BIZ UDPゴシック" panose="020B0400000000000000" pitchFamily="50" charset="-128"/>
                <a:ea typeface="BIZ UDPゴシック" panose="020B0400000000000000" pitchFamily="50" charset="-128"/>
              </a:rPr>
              <a:t>の解決</a:t>
            </a:r>
          </a:p>
        </p:txBody>
      </p:sp>
      <p:sp>
        <p:nvSpPr>
          <p:cNvPr id="13" name="角丸四角形 12"/>
          <p:cNvSpPr/>
          <p:nvPr/>
        </p:nvSpPr>
        <p:spPr>
          <a:xfrm>
            <a:off x="2268000" y="5832000"/>
            <a:ext cx="2160000" cy="3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行政主体の分野</a:t>
            </a:r>
          </a:p>
        </p:txBody>
      </p:sp>
      <p:sp>
        <p:nvSpPr>
          <p:cNvPr id="14" name="角丸四角形 13"/>
          <p:cNvSpPr/>
          <p:nvPr/>
        </p:nvSpPr>
        <p:spPr>
          <a:xfrm>
            <a:off x="4572000" y="5832000"/>
            <a:ext cx="2160000" cy="3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600" dirty="0">
                <a:solidFill>
                  <a:schemeClr val="bg1"/>
                </a:solidFill>
                <a:latin typeface="BIZ UDPゴシック" panose="020B0400000000000000" pitchFamily="50" charset="-128"/>
                <a:ea typeface="BIZ UDPゴシック" panose="020B0400000000000000" pitchFamily="50" charset="-128"/>
              </a:rPr>
              <a:t>社会</a:t>
            </a:r>
            <a:r>
              <a:rPr kumimoji="1" lang="ja-JP" altLang="en-US" sz="1600" dirty="0">
                <a:solidFill>
                  <a:schemeClr val="bg1"/>
                </a:solidFill>
                <a:latin typeface="BIZ UDPゴシック" panose="020B0400000000000000" pitchFamily="50" charset="-128"/>
                <a:ea typeface="BIZ UDPゴシック" panose="020B0400000000000000" pitchFamily="50" charset="-128"/>
              </a:rPr>
              <a:t>主体の分野</a:t>
            </a:r>
          </a:p>
        </p:txBody>
      </p:sp>
      <p:sp>
        <p:nvSpPr>
          <p:cNvPr id="51" name="テキスト ボックス 50"/>
          <p:cNvSpPr txBox="1"/>
          <p:nvPr/>
        </p:nvSpPr>
        <p:spPr>
          <a:xfrm>
            <a:off x="3168000" y="720000"/>
            <a:ext cx="2628000" cy="360000"/>
          </a:xfrm>
          <a:prstGeom prst="rect">
            <a:avLst/>
          </a:prstGeom>
          <a:noFill/>
        </p:spPr>
        <p:txBody>
          <a:bodyPr wrap="none" lIns="36000" tIns="36000" rIns="36000" bIns="36000" rtlCol="0" anchor="ctr" anchorCtr="0">
            <a:noAutofit/>
          </a:bodyPr>
          <a:lstStyle/>
          <a:p>
            <a:r>
              <a:rPr kumimoji="1" lang="en-US" altLang="ja-JP" dirty="0" smtClean="0">
                <a:latin typeface="BIZ UDPゴシック" panose="020B0400000000000000" pitchFamily="50" charset="-128"/>
                <a:ea typeface="BIZ UDPゴシック" panose="020B0400000000000000" pitchFamily="50" charset="-128"/>
              </a:rPr>
              <a:t>【</a:t>
            </a:r>
            <a:r>
              <a:rPr kumimoji="1" lang="ja-JP" altLang="en-US" dirty="0" smtClean="0">
                <a:latin typeface="BIZ UDPゴシック" panose="020B0400000000000000" pitchFamily="50" charset="-128"/>
                <a:ea typeface="BIZ UDPゴシック" panose="020B0400000000000000" pitchFamily="50" charset="-128"/>
              </a:rPr>
              <a:t>大阪府</a:t>
            </a:r>
            <a:r>
              <a:rPr kumimoji="1" lang="ja-JP" altLang="en-US" dirty="0">
                <a:latin typeface="BIZ UDPゴシック" panose="020B0400000000000000" pitchFamily="50" charset="-128"/>
                <a:ea typeface="BIZ UDPゴシック" panose="020B0400000000000000" pitchFamily="50" charset="-128"/>
              </a:rPr>
              <a:t>の改革取組</a:t>
            </a:r>
            <a:r>
              <a:rPr kumimoji="1" lang="ja-JP" altLang="en-US" dirty="0" smtClean="0">
                <a:latin typeface="BIZ UDPゴシック" panose="020B0400000000000000" pitchFamily="50" charset="-128"/>
                <a:ea typeface="BIZ UDPゴシック" panose="020B0400000000000000" pitchFamily="50" charset="-128"/>
              </a:rPr>
              <a:t>分析</a:t>
            </a:r>
            <a:r>
              <a:rPr lang="en-US" altLang="ja-JP" dirty="0" smtClean="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56" name="テキスト ボックス 55"/>
          <p:cNvSpPr txBox="1"/>
          <p:nvPr/>
        </p:nvSpPr>
        <p:spPr>
          <a:xfrm>
            <a:off x="2268000" y="6299999"/>
            <a:ext cx="2160000" cy="360000"/>
          </a:xfrm>
          <a:prstGeom prst="rect">
            <a:avLst/>
          </a:prstGeom>
          <a:noFill/>
          <a:ln>
            <a:solidFill>
              <a:schemeClr val="bg1">
                <a:lumMod val="50000"/>
              </a:schemeClr>
            </a:solidFill>
          </a:ln>
        </p:spPr>
        <p:txBody>
          <a:bodyPr wrap="none" lIns="36000" tIns="36000" rIns="36000" bIns="36000" rtlCol="0" anchor="ctr" anchorCtr="1">
            <a:noAutofit/>
          </a:bodyPr>
          <a:lstStyle/>
          <a:p>
            <a:r>
              <a:rPr kumimoji="1" lang="ja-JP" altLang="en-US" sz="1600" dirty="0">
                <a:latin typeface="BIZ UDPゴシック" panose="020B0400000000000000" pitchFamily="50" charset="-128"/>
                <a:ea typeface="BIZ UDPゴシック" panose="020B0400000000000000" pitchFamily="50" charset="-128"/>
              </a:rPr>
              <a:t>Ａ</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Ｃ＝</a:t>
            </a:r>
            <a:r>
              <a:rPr lang="en-US" altLang="ja-JP" sz="1600" dirty="0">
                <a:latin typeface="BIZ UDPゴシック" panose="020B0400000000000000" pitchFamily="50" charset="-128"/>
                <a:ea typeface="BIZ UDPゴシック" panose="020B0400000000000000" pitchFamily="50" charset="-128"/>
              </a:rPr>
              <a:t>62</a:t>
            </a: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42</a:t>
            </a: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57" name="テキスト ボックス 56"/>
          <p:cNvSpPr txBox="1"/>
          <p:nvPr/>
        </p:nvSpPr>
        <p:spPr>
          <a:xfrm>
            <a:off x="4572000" y="6299999"/>
            <a:ext cx="2160000" cy="360000"/>
          </a:xfrm>
          <a:prstGeom prst="rect">
            <a:avLst/>
          </a:prstGeom>
          <a:noFill/>
          <a:ln>
            <a:solidFill>
              <a:schemeClr val="bg1">
                <a:lumMod val="50000"/>
              </a:schemeClr>
            </a:solidFill>
          </a:ln>
        </p:spPr>
        <p:txBody>
          <a:bodyPr wrap="none" lIns="36000" tIns="36000" rIns="36000" bIns="36000" rtlCol="0" anchor="ctr" anchorCtr="1">
            <a:noAutofit/>
          </a:bodyPr>
          <a:lstStyle/>
          <a:p>
            <a:r>
              <a:rPr lang="ja-JP" altLang="en-US" sz="1600" dirty="0">
                <a:latin typeface="BIZ UDPゴシック" panose="020B0400000000000000" pitchFamily="50" charset="-128"/>
                <a:ea typeface="BIZ UDPゴシック" panose="020B0400000000000000" pitchFamily="50" charset="-128"/>
              </a:rPr>
              <a:t>Ｂ</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Ｄ＝</a:t>
            </a:r>
            <a:r>
              <a:rPr lang="en-US" altLang="ja-JP" sz="1600" dirty="0">
                <a:latin typeface="BIZ UDPゴシック" panose="020B0400000000000000" pitchFamily="50" charset="-128"/>
                <a:ea typeface="BIZ UDPゴシック" panose="020B0400000000000000" pitchFamily="50" charset="-128"/>
              </a:rPr>
              <a:t>84</a:t>
            </a: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58</a:t>
            </a: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58" name="テキスト ボックス 57"/>
          <p:cNvSpPr txBox="1"/>
          <p:nvPr/>
        </p:nvSpPr>
        <p:spPr>
          <a:xfrm>
            <a:off x="1368000" y="1260000"/>
            <a:ext cx="360000" cy="2160000"/>
          </a:xfrm>
          <a:prstGeom prst="rect">
            <a:avLst/>
          </a:prstGeom>
          <a:noFill/>
          <a:ln>
            <a:solidFill>
              <a:schemeClr val="bg1">
                <a:lumMod val="50000"/>
              </a:schemeClr>
            </a:solidFill>
          </a:ln>
        </p:spPr>
        <p:txBody>
          <a:bodyPr vert="eaVert" wrap="none" lIns="36000" tIns="36000" rIns="36000" bIns="36000" rtlCol="0">
            <a:noAutofit/>
          </a:bodyPr>
          <a:lstStyle/>
          <a:p>
            <a:pPr algn="ctr"/>
            <a:r>
              <a:rPr lang="ja-JP" altLang="en-US" sz="1600" dirty="0">
                <a:latin typeface="BIZ UDPゴシック" panose="020B0400000000000000" pitchFamily="50" charset="-128"/>
                <a:ea typeface="BIZ UDPゴシック" panose="020B0400000000000000" pitchFamily="50" charset="-128"/>
              </a:rPr>
              <a:t>Ｃ</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Ｄ＝</a:t>
            </a:r>
            <a:r>
              <a:rPr lang="en-US" altLang="ja-JP" sz="1600" dirty="0">
                <a:latin typeface="BIZ UDPゴシック" panose="020B0400000000000000" pitchFamily="50" charset="-128"/>
                <a:ea typeface="BIZ UDPゴシック" panose="020B0400000000000000" pitchFamily="50" charset="-128"/>
              </a:rPr>
              <a:t>47</a:t>
            </a: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32</a:t>
            </a: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60" name="テキスト ボックス 59"/>
          <p:cNvSpPr txBox="1"/>
          <p:nvPr/>
        </p:nvSpPr>
        <p:spPr>
          <a:xfrm>
            <a:off x="1368000" y="3528000"/>
            <a:ext cx="360000" cy="2160000"/>
          </a:xfrm>
          <a:prstGeom prst="rect">
            <a:avLst/>
          </a:prstGeom>
          <a:noFill/>
          <a:ln>
            <a:solidFill>
              <a:schemeClr val="bg1">
                <a:lumMod val="50000"/>
              </a:schemeClr>
            </a:solidFill>
          </a:ln>
        </p:spPr>
        <p:txBody>
          <a:bodyPr vert="eaVert" wrap="none" lIns="36000" tIns="36000" rIns="36000" bIns="36000" rtlCol="0">
            <a:noAutofit/>
          </a:bodyPr>
          <a:lstStyle/>
          <a:p>
            <a:pPr algn="ctr"/>
            <a:r>
              <a:rPr kumimoji="1" lang="ja-JP" altLang="en-US" sz="1600" dirty="0">
                <a:latin typeface="BIZ UDPゴシック" panose="020B0400000000000000" pitchFamily="50" charset="-128"/>
                <a:ea typeface="BIZ UDPゴシック" panose="020B0400000000000000" pitchFamily="50" charset="-128"/>
              </a:rPr>
              <a:t>Ａ</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Ｂ＝</a:t>
            </a:r>
            <a:r>
              <a:rPr lang="en-US" altLang="ja-JP" sz="1600" dirty="0">
                <a:latin typeface="BIZ UDPゴシック" panose="020B0400000000000000" pitchFamily="50" charset="-128"/>
                <a:ea typeface="BIZ UDPゴシック" panose="020B0400000000000000" pitchFamily="50" charset="-128"/>
              </a:rPr>
              <a:t>99</a:t>
            </a: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68</a:t>
            </a: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69" name="円/楕円 68"/>
          <p:cNvSpPr/>
          <p:nvPr/>
        </p:nvSpPr>
        <p:spPr>
          <a:xfrm>
            <a:off x="3815999" y="3168000"/>
            <a:ext cx="1440000" cy="720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lIns="36000" tIns="36000" rIns="36000" bIns="36000"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全項目数</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a:solidFill>
                  <a:schemeClr val="tx1"/>
                </a:solidFill>
                <a:latin typeface="BIZ UDPゴシック" panose="020B0400000000000000" pitchFamily="50" charset="-128"/>
                <a:ea typeface="BIZ UDPゴシック" panose="020B0400000000000000" pitchFamily="50" charset="-128"/>
              </a:rPr>
              <a:t>146</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21"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44</a:t>
            </a:fld>
            <a:endParaRPr lang="ja-JP" altLang="en-US" dirty="0"/>
          </a:p>
        </p:txBody>
      </p:sp>
    </p:spTree>
    <p:extLst>
      <p:ext uri="{BB962C8B-B14F-4D97-AF65-F5344CB8AC3E}">
        <p14:creationId xmlns:p14="http://schemas.microsoft.com/office/powerpoint/2010/main" val="1620805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44000" y="72000"/>
            <a:ext cx="5112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２－②</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インフラ戦略／防災インフラ</a:t>
            </a:r>
          </a:p>
        </p:txBody>
      </p:sp>
      <p:sp>
        <p:nvSpPr>
          <p:cNvPr id="5" name="正方形/長方形 4"/>
          <p:cNvSpPr/>
          <p:nvPr/>
        </p:nvSpPr>
        <p:spPr>
          <a:xfrm>
            <a:off x="180000" y="684000"/>
            <a:ext cx="3240000" cy="288000"/>
          </a:xfrm>
          <a:prstGeom prst="rect">
            <a:avLst/>
          </a:prstGeom>
          <a:solidFill>
            <a:schemeClr val="accent4">
              <a:lumMod val="40000"/>
              <a:lumOff val="60000"/>
            </a:schemeClr>
          </a:solidFill>
          <a:ln>
            <a:solidFill>
              <a:schemeClr val="accent2"/>
            </a:solidFill>
          </a:ln>
        </p:spPr>
        <p:txBody>
          <a:bodyPr wrap="square" t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．災害の事前予防対策（ソフト対策）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0" name="直線コネクタ 9"/>
          <p:cNvCxnSpPr/>
          <p:nvPr/>
        </p:nvCxnSpPr>
        <p:spPr>
          <a:xfrm>
            <a:off x="196398" y="612000"/>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80</a:t>
            </a:fld>
            <a:endParaRPr lang="ja-JP" altLang="en-US" dirty="0"/>
          </a:p>
        </p:txBody>
      </p:sp>
      <p:sp>
        <p:nvSpPr>
          <p:cNvPr id="14" name="正方形/長方形 13">
            <a:extLst>
              <a:ext uri="{FF2B5EF4-FFF2-40B4-BE49-F238E27FC236}">
                <a16:creationId xmlns:a16="http://schemas.microsoft.com/office/drawing/2014/main" id="{A8A88A05-07B6-4A7A-A585-EDEF023BFA14}"/>
              </a:ext>
            </a:extLst>
          </p:cNvPr>
          <p:cNvSpPr/>
          <p:nvPr/>
        </p:nvSpPr>
        <p:spPr>
          <a:xfrm>
            <a:off x="180000" y="1008000"/>
            <a:ext cx="4320000" cy="5760000"/>
          </a:xfrm>
          <a:prstGeom prst="rect">
            <a:avLst/>
          </a:prstGeom>
        </p:spPr>
        <p:txBody>
          <a:bodyPr wrap="square" lIns="72000" tIns="36000" rIns="72000" bIns="36000" anchor="ctr" anchorCtr="0">
            <a:noAutofit/>
          </a:bodyPr>
          <a:lstStyle/>
          <a:p>
            <a:r>
              <a:rPr lang="ja-JP" altLang="en-US" sz="1200" b="1" u="sng" dirty="0">
                <a:latin typeface="BIZ UDPゴシック" panose="020B0400000000000000" pitchFamily="50" charset="-128"/>
                <a:ea typeface="BIZ UDPゴシック" panose="020B0400000000000000" pitchFamily="50" charset="-128"/>
              </a:rPr>
              <a:t>１</a:t>
            </a:r>
            <a:r>
              <a:rPr lang="ja-JP" altLang="en-US" sz="1200" b="1" u="sng" dirty="0" smtClean="0">
                <a:latin typeface="BIZ UDPゴシック" panose="020B0400000000000000" pitchFamily="50" charset="-128"/>
                <a:ea typeface="BIZ UDPゴシック" panose="020B0400000000000000" pitchFamily="50" charset="-128"/>
              </a:rPr>
              <a:t>．</a:t>
            </a:r>
            <a:r>
              <a:rPr lang="en-US" altLang="ja-JP" sz="1200" b="1" u="sng" dirty="0" smtClean="0">
                <a:latin typeface="BIZ UDPゴシック" panose="020B0400000000000000" pitchFamily="50" charset="-128"/>
                <a:ea typeface="BIZ UDPゴシック" panose="020B0400000000000000" pitchFamily="50" charset="-128"/>
              </a:rPr>
              <a:t>880</a:t>
            </a:r>
            <a:r>
              <a:rPr lang="ja-JP" altLang="en-US" sz="1200" b="1" u="sng" dirty="0" smtClean="0">
                <a:latin typeface="BIZ UDPゴシック" panose="020B0400000000000000" pitchFamily="50" charset="-128"/>
                <a:ea typeface="BIZ UDPゴシック" panose="020B0400000000000000" pitchFamily="50" charset="-128"/>
              </a:rPr>
              <a:t>万人訓練</a:t>
            </a:r>
            <a:endParaRPr lang="ja-JP" altLang="en-US" sz="1200" b="1" u="sng" dirty="0">
              <a:latin typeface="BIZ UDPゴシック" panose="020B0400000000000000" pitchFamily="50" charset="-128"/>
              <a:ea typeface="BIZ UDPゴシック" panose="020B0400000000000000" pitchFamily="50" charset="-128"/>
            </a:endParaRPr>
          </a:p>
          <a:p>
            <a:r>
              <a:rPr lang="ja-JP" altLang="en-US" sz="1100" dirty="0" smtClean="0">
                <a:latin typeface="BIZ UDPゴシック" panose="020B0400000000000000" pitchFamily="50" charset="-128"/>
                <a:ea typeface="BIZ UDPゴシック" panose="020B0400000000000000" pitchFamily="50" charset="-128"/>
              </a:rPr>
              <a:t>携帯</a:t>
            </a:r>
            <a:r>
              <a:rPr lang="ja-JP" altLang="en-US" sz="1100" dirty="0">
                <a:latin typeface="BIZ UDPゴシック" panose="020B0400000000000000" pitchFamily="50" charset="-128"/>
                <a:ea typeface="BIZ UDPゴシック" panose="020B0400000000000000" pitchFamily="50" charset="-128"/>
              </a:rPr>
              <a:t>電話のエリアメール機能を使い</a:t>
            </a:r>
            <a:r>
              <a:rPr lang="ja-JP" altLang="en-US" sz="1100" dirty="0" smtClean="0">
                <a:latin typeface="BIZ UDPゴシック" panose="020B0400000000000000" pitchFamily="50" charset="-128"/>
                <a:ea typeface="BIZ UDPゴシック" panose="020B0400000000000000" pitchFamily="50" charset="-128"/>
              </a:rPr>
              <a:t>、府内</a:t>
            </a:r>
            <a:r>
              <a:rPr lang="ja-JP" altLang="en-US" sz="1100" dirty="0">
                <a:latin typeface="BIZ UDPゴシック" panose="020B0400000000000000" pitchFamily="50" charset="-128"/>
                <a:ea typeface="BIZ UDPゴシック" panose="020B0400000000000000" pitchFamily="50" charset="-128"/>
              </a:rPr>
              <a:t>一斉に緊急速報メールを</a:t>
            </a:r>
            <a:r>
              <a:rPr lang="ja-JP" altLang="en-US" sz="1100" dirty="0" smtClean="0">
                <a:latin typeface="BIZ UDPゴシック" panose="020B0400000000000000" pitchFamily="50" charset="-128"/>
                <a:ea typeface="BIZ UDPゴシック" panose="020B0400000000000000" pitchFamily="50" charset="-128"/>
              </a:rPr>
              <a:t>配信。府民</a:t>
            </a:r>
            <a:r>
              <a:rPr lang="ja-JP" altLang="en-US" sz="1100" dirty="0">
                <a:latin typeface="BIZ UDPゴシック" panose="020B0400000000000000" pitchFamily="50" charset="-128"/>
                <a:ea typeface="BIZ UDPゴシック" panose="020B0400000000000000" pitchFamily="50" charset="-128"/>
              </a:rPr>
              <a:t>に身を守る行動や避難経路の確認などを</a:t>
            </a:r>
            <a:r>
              <a:rPr lang="ja-JP" altLang="en-US" sz="1100" dirty="0" smtClean="0">
                <a:latin typeface="BIZ UDPゴシック" panose="020B0400000000000000" pitchFamily="50" charset="-128"/>
                <a:ea typeface="BIZ UDPゴシック" panose="020B0400000000000000" pitchFamily="50" charset="-128"/>
              </a:rPr>
              <a:t>促す。</a:t>
            </a:r>
            <a:endParaRPr lang="en-US" altLang="ja-JP" sz="1100" dirty="0" smtClean="0">
              <a:latin typeface="BIZ UDPゴシック" panose="020B0400000000000000" pitchFamily="50" charset="-128"/>
              <a:ea typeface="BIZ UDPゴシック" panose="020B0400000000000000" pitchFamily="50" charset="-128"/>
            </a:endParaRPr>
          </a:p>
          <a:p>
            <a:endParaRPr lang="en-US" altLang="ja-JP" sz="1100" dirty="0" smtClean="0">
              <a:latin typeface="BIZ UDPゴシック" panose="020B0400000000000000" pitchFamily="50" charset="-128"/>
              <a:ea typeface="BIZ UDPゴシック" panose="020B0400000000000000" pitchFamily="50" charset="-128"/>
            </a:endParaRPr>
          </a:p>
          <a:p>
            <a:r>
              <a:rPr lang="ja-JP" altLang="en-US" sz="1200" b="1" u="sng" dirty="0" smtClean="0">
                <a:latin typeface="BIZ UDPゴシック" panose="020B0400000000000000" pitchFamily="50" charset="-128"/>
                <a:ea typeface="BIZ UDPゴシック" panose="020B0400000000000000" pitchFamily="50" charset="-128"/>
              </a:rPr>
              <a:t>２．自主防災組織の活動支援</a:t>
            </a:r>
            <a:endParaRPr lang="en-US" altLang="ja-JP" sz="1200" b="1" u="sng"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校区や町内会単位などで自主的に結成し、災害による被害を予防・軽減するための活動を</a:t>
            </a:r>
            <a:r>
              <a:rPr lang="ja-JP" altLang="en-US" sz="1100" dirty="0" smtClean="0">
                <a:latin typeface="BIZ UDPゴシック" panose="020B0400000000000000" pitchFamily="50" charset="-128"/>
                <a:ea typeface="BIZ UDPゴシック" panose="020B0400000000000000" pitchFamily="50" charset="-128"/>
              </a:rPr>
              <a:t>行う自主防災組織</a:t>
            </a:r>
            <a:r>
              <a:rPr lang="ja-JP" altLang="en-US" sz="1100" dirty="0">
                <a:latin typeface="BIZ UDPゴシック" panose="020B0400000000000000" pitchFamily="50" charset="-128"/>
                <a:ea typeface="BIZ UDPゴシック" panose="020B0400000000000000" pitchFamily="50" charset="-128"/>
              </a:rPr>
              <a:t>の中核となる人材の</a:t>
            </a:r>
            <a:r>
              <a:rPr lang="ja-JP" altLang="en-US" sz="1100" dirty="0" smtClean="0">
                <a:latin typeface="BIZ UDPゴシック" panose="020B0400000000000000" pitchFamily="50" charset="-128"/>
                <a:ea typeface="BIZ UDPゴシック" panose="020B0400000000000000" pitchFamily="50" charset="-128"/>
              </a:rPr>
              <a:t>育成及び</a:t>
            </a:r>
            <a:r>
              <a:rPr lang="ja-JP" altLang="en-US" sz="1100" dirty="0">
                <a:latin typeface="BIZ UDPゴシック" panose="020B0400000000000000" pitchFamily="50" charset="-128"/>
                <a:ea typeface="BIZ UDPゴシック" panose="020B0400000000000000" pitchFamily="50" charset="-128"/>
              </a:rPr>
              <a:t>資質向上を図るためのリーダー育成研修</a:t>
            </a:r>
            <a:r>
              <a:rPr lang="ja-JP" altLang="en-US" sz="1100" dirty="0" smtClean="0">
                <a:latin typeface="BIZ UDPゴシック" panose="020B0400000000000000" pitchFamily="50" charset="-128"/>
                <a:ea typeface="BIZ UDPゴシック" panose="020B0400000000000000" pitchFamily="50" charset="-128"/>
              </a:rPr>
              <a:t>を実施。</a:t>
            </a:r>
            <a:endParaRPr lang="en-US" altLang="ja-JP" sz="1100" dirty="0" smtClean="0">
              <a:latin typeface="BIZ UDPゴシック" panose="020B0400000000000000" pitchFamily="50" charset="-128"/>
              <a:ea typeface="BIZ UDPゴシック" panose="020B0400000000000000" pitchFamily="50" charset="-128"/>
            </a:endParaRPr>
          </a:p>
          <a:p>
            <a:endParaRPr lang="en-US" altLang="ja-JP" sz="1100" dirty="0" smtClean="0">
              <a:latin typeface="BIZ UDPゴシック" panose="020B0400000000000000" pitchFamily="50" charset="-128"/>
              <a:ea typeface="BIZ UDPゴシック" panose="020B0400000000000000" pitchFamily="50" charset="-128"/>
            </a:endParaRPr>
          </a:p>
          <a:p>
            <a:r>
              <a:rPr lang="ja-JP" altLang="en-US" sz="1200" b="1" u="sng" dirty="0" smtClean="0">
                <a:latin typeface="BIZ UDPゴシック" panose="020B0400000000000000" pitchFamily="50" charset="-128"/>
                <a:ea typeface="BIZ UDPゴシック" panose="020B0400000000000000" pitchFamily="50" charset="-128"/>
              </a:rPr>
              <a:t>３．ハザードマップ作成</a:t>
            </a:r>
            <a:endParaRPr lang="en-US" altLang="ja-JP" sz="1200" b="1" u="sng" dirty="0">
              <a:latin typeface="BIZ UDPゴシック" panose="020B0400000000000000" pitchFamily="50" charset="-128"/>
              <a:ea typeface="BIZ UDPゴシック" panose="020B0400000000000000" pitchFamily="50" charset="-128"/>
            </a:endParaRPr>
          </a:p>
          <a:p>
            <a:r>
              <a:rPr lang="ja-JP" altLang="en-US" sz="1100" dirty="0" smtClean="0">
                <a:latin typeface="BIZ UDPゴシック" panose="020B0400000000000000" pitchFamily="50" charset="-128"/>
                <a:ea typeface="BIZ UDPゴシック" panose="020B0400000000000000" pitchFamily="50" charset="-128"/>
              </a:rPr>
              <a:t>地震</a:t>
            </a:r>
            <a:r>
              <a:rPr lang="ja-JP" altLang="en-US" sz="1100" dirty="0">
                <a:latin typeface="BIZ UDPゴシック" panose="020B0400000000000000" pitchFamily="50" charset="-128"/>
                <a:ea typeface="BIZ UDPゴシック" panose="020B0400000000000000" pitchFamily="50" charset="-128"/>
              </a:rPr>
              <a:t>発生時に起こりうる建物倒壊や火災延焼の危険性等について、住民が正確な知識・情報を持ち</a:t>
            </a:r>
            <a:r>
              <a:rPr lang="ja-JP" altLang="en-US" sz="1100" dirty="0" smtClean="0">
                <a:latin typeface="BIZ UDPゴシック" panose="020B0400000000000000" pitchFamily="50" charset="-128"/>
                <a:ea typeface="BIZ UDPゴシック" panose="020B0400000000000000" pitchFamily="50" charset="-128"/>
              </a:rPr>
              <a:t>、的確</a:t>
            </a:r>
            <a:r>
              <a:rPr lang="ja-JP" altLang="en-US" sz="1100" dirty="0">
                <a:latin typeface="BIZ UDPゴシック" panose="020B0400000000000000" pitchFamily="50" charset="-128"/>
                <a:ea typeface="BIZ UDPゴシック" panose="020B0400000000000000" pitchFamily="50" charset="-128"/>
              </a:rPr>
              <a:t>な避難行動につなげるため、地震や津波ハザードマップの作成・改訂の技術的支援を</a:t>
            </a:r>
            <a:r>
              <a:rPr lang="ja-JP" altLang="en-US" sz="1100" dirty="0" smtClean="0">
                <a:latin typeface="BIZ UDPゴシック" panose="020B0400000000000000" pitchFamily="50" charset="-128"/>
                <a:ea typeface="BIZ UDPゴシック" panose="020B0400000000000000" pitchFamily="50" charset="-128"/>
              </a:rPr>
              <a:t>実施。</a:t>
            </a:r>
            <a:endParaRPr lang="en-US" altLang="ja-JP" sz="1100" dirty="0" smtClean="0">
              <a:latin typeface="BIZ UDPゴシック" panose="020B0400000000000000" pitchFamily="50" charset="-128"/>
              <a:ea typeface="BIZ UDPゴシック" panose="020B0400000000000000" pitchFamily="50" charset="-128"/>
            </a:endParaRPr>
          </a:p>
          <a:p>
            <a:r>
              <a:rPr lang="en-US" altLang="ja-JP" sz="1050" dirty="0" smtClean="0">
                <a:latin typeface="BIZ UDPゴシック" panose="020B0400000000000000" pitchFamily="50" charset="-128"/>
                <a:ea typeface="BIZ UDPゴシック" panose="020B0400000000000000" pitchFamily="50" charset="-128"/>
              </a:rPr>
              <a:t>【</a:t>
            </a:r>
            <a:r>
              <a:rPr lang="ja-JP" altLang="en-US" sz="1050" dirty="0" smtClean="0">
                <a:latin typeface="BIZ UDPゴシック" panose="020B0400000000000000" pitchFamily="50" charset="-128"/>
                <a:ea typeface="BIZ UDPゴシック" panose="020B0400000000000000" pitchFamily="50" charset="-128"/>
              </a:rPr>
              <a:t>進捗状況</a:t>
            </a:r>
            <a:r>
              <a:rPr lang="en-US" altLang="ja-JP" sz="1050" dirty="0" smtClean="0">
                <a:latin typeface="BIZ UDPゴシック" panose="020B0400000000000000" pitchFamily="50" charset="-128"/>
                <a:ea typeface="BIZ UDPゴシック" panose="020B0400000000000000" pitchFamily="50" charset="-128"/>
              </a:rPr>
              <a:t>】</a:t>
            </a:r>
          </a:p>
          <a:p>
            <a:r>
              <a:rPr lang="ja-JP" altLang="en-US" sz="1050" dirty="0" smtClean="0">
                <a:latin typeface="BIZ UDPゴシック" panose="020B0400000000000000" pitchFamily="50" charset="-128"/>
                <a:ea typeface="BIZ UDPゴシック" panose="020B0400000000000000" pitchFamily="50" charset="-128"/>
              </a:rPr>
              <a:t>   </a:t>
            </a:r>
            <a:r>
              <a:rPr lang="ja-JP" altLang="en-US" sz="1050" b="1" dirty="0" smtClean="0">
                <a:latin typeface="BIZ UDPゴシック" panose="020B0400000000000000" pitchFamily="50" charset="-128"/>
                <a:ea typeface="BIZ UDPゴシック" panose="020B0400000000000000" pitchFamily="50" charset="-128"/>
              </a:rPr>
              <a:t>地震</a:t>
            </a:r>
            <a:r>
              <a:rPr lang="ja-JP" altLang="ja-JP" sz="1050" b="1" dirty="0">
                <a:latin typeface="BIZ UDPゴシック" panose="020B0400000000000000" pitchFamily="50" charset="-128"/>
                <a:ea typeface="BIZ UDPゴシック" panose="020B0400000000000000" pitchFamily="50" charset="-128"/>
              </a:rPr>
              <a:t>ハザードマップ作成</a:t>
            </a:r>
            <a:r>
              <a:rPr lang="ja-JP" altLang="ja-JP" sz="1050" b="1" dirty="0" smtClean="0">
                <a:latin typeface="BIZ UDPゴシック" panose="020B0400000000000000" pitchFamily="50" charset="-128"/>
                <a:ea typeface="BIZ UDPゴシック" panose="020B0400000000000000" pitchFamily="50" charset="-128"/>
              </a:rPr>
              <a:t>地区数</a:t>
            </a:r>
            <a:r>
              <a:rPr lang="ja-JP" altLang="en-US" sz="1050" b="1" dirty="0" smtClean="0">
                <a:latin typeface="BIZ UDPゴシック" panose="020B0400000000000000" pitchFamily="50" charset="-128"/>
                <a:ea typeface="BIZ UDPゴシック" panose="020B0400000000000000" pitchFamily="50" charset="-128"/>
              </a:rPr>
              <a:t>：全</a:t>
            </a:r>
            <a:r>
              <a:rPr lang="en-US" altLang="ja-JP" sz="1050" b="1" dirty="0" smtClean="0">
                <a:latin typeface="BIZ UDPゴシック" panose="020B0400000000000000" pitchFamily="50" charset="-128"/>
                <a:ea typeface="BIZ UDPゴシック" panose="020B0400000000000000" pitchFamily="50" charset="-128"/>
              </a:rPr>
              <a:t>43</a:t>
            </a:r>
            <a:r>
              <a:rPr lang="ja-JP" altLang="en-US" sz="1050" b="1" dirty="0" smtClean="0">
                <a:latin typeface="BIZ UDPゴシック" panose="020B0400000000000000" pitchFamily="50" charset="-128"/>
                <a:ea typeface="BIZ UDPゴシック" panose="020B0400000000000000" pitchFamily="50" charset="-128"/>
              </a:rPr>
              <a:t>地区完了（</a:t>
            </a:r>
            <a:r>
              <a:rPr lang="en-US" altLang="ja-JP" sz="1050" b="1" dirty="0" smtClean="0">
                <a:latin typeface="BIZ UDPゴシック" panose="020B0400000000000000" pitchFamily="50" charset="-128"/>
                <a:ea typeface="BIZ UDPゴシック" panose="020B0400000000000000" pitchFamily="50" charset="-128"/>
              </a:rPr>
              <a:t>2016</a:t>
            </a:r>
            <a:r>
              <a:rPr lang="ja-JP" altLang="en-US" sz="1050" b="1" dirty="0" smtClean="0">
                <a:latin typeface="BIZ UDPゴシック" panose="020B0400000000000000" pitchFamily="50" charset="-128"/>
                <a:ea typeface="BIZ UDPゴシック" panose="020B0400000000000000" pitchFamily="50" charset="-128"/>
              </a:rPr>
              <a:t>年度）</a:t>
            </a:r>
            <a:endParaRPr lang="en-US" altLang="ja-JP" sz="1050" b="1" dirty="0" smtClean="0">
              <a:latin typeface="BIZ UDPゴシック" panose="020B0400000000000000" pitchFamily="50" charset="-128"/>
              <a:ea typeface="BIZ UDPゴシック" panose="020B0400000000000000" pitchFamily="50" charset="-128"/>
            </a:endParaRPr>
          </a:p>
          <a:p>
            <a:r>
              <a:rPr lang="en-US" altLang="ja-JP" sz="1050" b="1" dirty="0">
                <a:latin typeface="BIZ UDPゴシック" panose="020B0400000000000000" pitchFamily="50" charset="-128"/>
                <a:ea typeface="BIZ UDPゴシック" panose="020B0400000000000000" pitchFamily="50" charset="-128"/>
              </a:rPr>
              <a:t> </a:t>
            </a:r>
            <a:r>
              <a:rPr lang="en-US" altLang="ja-JP" sz="1050" b="1" dirty="0" smtClean="0">
                <a:latin typeface="BIZ UDPゴシック" panose="020B0400000000000000" pitchFamily="50" charset="-128"/>
                <a:ea typeface="BIZ UDPゴシック" panose="020B0400000000000000" pitchFamily="50" charset="-128"/>
              </a:rPr>
              <a:t>  </a:t>
            </a:r>
            <a:r>
              <a:rPr lang="ja-JP" altLang="en-US" sz="1050" b="1" dirty="0" smtClean="0">
                <a:latin typeface="BIZ UDPゴシック" panose="020B0400000000000000" pitchFamily="50" charset="-128"/>
                <a:ea typeface="BIZ UDPゴシック" panose="020B0400000000000000" pitchFamily="50" charset="-128"/>
              </a:rPr>
              <a:t>津波ハザードマップ作成地区数：全</a:t>
            </a:r>
            <a:r>
              <a:rPr lang="en-US" altLang="ja-JP" sz="1050" b="1" dirty="0" smtClean="0">
                <a:latin typeface="BIZ UDPゴシック" panose="020B0400000000000000" pitchFamily="50" charset="-128"/>
                <a:ea typeface="BIZ UDPゴシック" panose="020B0400000000000000" pitchFamily="50" charset="-128"/>
              </a:rPr>
              <a:t>14</a:t>
            </a:r>
            <a:r>
              <a:rPr lang="ja-JP" altLang="en-US" sz="1050" b="1" dirty="0" smtClean="0">
                <a:latin typeface="BIZ UDPゴシック" panose="020B0400000000000000" pitchFamily="50" charset="-128"/>
                <a:ea typeface="BIZ UDPゴシック" panose="020B0400000000000000" pitchFamily="50" charset="-128"/>
              </a:rPr>
              <a:t>地区完了（</a:t>
            </a:r>
            <a:r>
              <a:rPr lang="en-US" altLang="ja-JP" sz="1050" b="1" dirty="0" smtClean="0">
                <a:latin typeface="BIZ UDPゴシック" panose="020B0400000000000000" pitchFamily="50" charset="-128"/>
                <a:ea typeface="BIZ UDPゴシック" panose="020B0400000000000000" pitchFamily="50" charset="-128"/>
              </a:rPr>
              <a:t>2015</a:t>
            </a:r>
            <a:r>
              <a:rPr lang="ja-JP" altLang="en-US" sz="1050" b="1" dirty="0" smtClean="0">
                <a:latin typeface="BIZ UDPゴシック" panose="020B0400000000000000" pitchFamily="50" charset="-128"/>
                <a:ea typeface="BIZ UDPゴシック" panose="020B0400000000000000" pitchFamily="50" charset="-128"/>
              </a:rPr>
              <a:t>年度）</a:t>
            </a:r>
            <a:endParaRPr lang="en-US" altLang="ja-JP" sz="1050" b="1" dirty="0" smtClean="0">
              <a:latin typeface="BIZ UDPゴシック" panose="020B0400000000000000" pitchFamily="50" charset="-128"/>
              <a:ea typeface="BIZ UDPゴシック" panose="020B0400000000000000" pitchFamily="50" charset="-128"/>
            </a:endParaRPr>
          </a:p>
          <a:p>
            <a:endParaRPr lang="en-US" altLang="ja-JP" sz="1100" b="1" dirty="0">
              <a:latin typeface="BIZ UDPゴシック" panose="020B0400000000000000" pitchFamily="50" charset="-128"/>
              <a:ea typeface="BIZ UDPゴシック" panose="020B0400000000000000" pitchFamily="50" charset="-128"/>
            </a:endParaRPr>
          </a:p>
          <a:p>
            <a:r>
              <a:rPr lang="ja-JP" altLang="en-US" sz="1200" b="1" u="sng" dirty="0" smtClean="0">
                <a:latin typeface="BIZ UDPゴシック" panose="020B0400000000000000" pitchFamily="50" charset="-128"/>
                <a:ea typeface="BIZ UDPゴシック" panose="020B0400000000000000" pitchFamily="50" charset="-128"/>
              </a:rPr>
              <a:t>４．タイムライン作成</a:t>
            </a:r>
            <a:endParaRPr lang="en-US" altLang="ja-JP" sz="1200" b="1" u="sng"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洪水や土砂災害等に対し、行政、関係機関、地域住民、民間団体等の各行動主体が取るべき行動を時系列で整理した防災行動</a:t>
            </a:r>
            <a:r>
              <a:rPr lang="ja-JP" altLang="en-US" sz="1100" dirty="0" smtClean="0">
                <a:latin typeface="BIZ UDPゴシック" panose="020B0400000000000000" pitchFamily="50" charset="-128"/>
                <a:ea typeface="BIZ UDPゴシック" panose="020B0400000000000000" pitchFamily="50" charset="-128"/>
              </a:rPr>
              <a:t>計画。</a:t>
            </a:r>
            <a:endParaRPr lang="en-US" altLang="ja-JP" sz="1100" dirty="0" smtClean="0">
              <a:latin typeface="BIZ UDPゴシック" panose="020B0400000000000000" pitchFamily="50" charset="-128"/>
              <a:ea typeface="BIZ UDPゴシック" panose="020B0400000000000000" pitchFamily="50" charset="-128"/>
            </a:endParaRPr>
          </a:p>
          <a:p>
            <a:r>
              <a:rPr lang="en-US" altLang="ja-JP" sz="1050" dirty="0" smtClean="0">
                <a:latin typeface="BIZ UDPゴシック" panose="020B0400000000000000" pitchFamily="50" charset="-128"/>
                <a:ea typeface="BIZ UDPゴシック" panose="020B0400000000000000" pitchFamily="50" charset="-128"/>
              </a:rPr>
              <a:t>【</a:t>
            </a:r>
            <a:r>
              <a:rPr lang="ja-JP" altLang="en-US" sz="1050" dirty="0" smtClean="0">
                <a:latin typeface="BIZ UDPゴシック" panose="020B0400000000000000" pitchFamily="50" charset="-128"/>
                <a:ea typeface="BIZ UDPゴシック" panose="020B0400000000000000" pitchFamily="50" charset="-128"/>
              </a:rPr>
              <a:t>進捗状況</a:t>
            </a:r>
            <a:r>
              <a:rPr lang="en-US" altLang="ja-JP" sz="1050" dirty="0" smtClean="0">
                <a:latin typeface="BIZ UDPゴシック" panose="020B0400000000000000" pitchFamily="50" charset="-128"/>
                <a:ea typeface="BIZ UDPゴシック" panose="020B0400000000000000" pitchFamily="50" charset="-128"/>
              </a:rPr>
              <a:t>】</a:t>
            </a:r>
          </a:p>
          <a:p>
            <a:r>
              <a:rPr lang="ja-JP" altLang="en-US" sz="1050" dirty="0" smtClean="0">
                <a:latin typeface="BIZ UDPゴシック" panose="020B0400000000000000" pitchFamily="50" charset="-128"/>
                <a:ea typeface="BIZ UDPゴシック" panose="020B0400000000000000" pitchFamily="50" charset="-128"/>
              </a:rPr>
              <a:t>   </a:t>
            </a:r>
            <a:r>
              <a:rPr lang="ja-JP" altLang="en-US" sz="1050" b="1" dirty="0" smtClean="0">
                <a:latin typeface="BIZ UDPゴシック" panose="020B0400000000000000" pitchFamily="50" charset="-128"/>
                <a:ea typeface="BIZ UDPゴシック" panose="020B0400000000000000" pitchFamily="50" charset="-128"/>
              </a:rPr>
              <a:t>寝屋川</a:t>
            </a:r>
            <a:r>
              <a:rPr lang="ja-JP" altLang="en-US" sz="1050" b="1" dirty="0">
                <a:latin typeface="BIZ UDPゴシック" panose="020B0400000000000000" pitchFamily="50" charset="-128"/>
                <a:ea typeface="BIZ UDPゴシック" panose="020B0400000000000000" pitchFamily="50" charset="-128"/>
              </a:rPr>
              <a:t>流域大規模水害</a:t>
            </a:r>
            <a:r>
              <a:rPr lang="ja-JP" altLang="en-US" sz="1050" b="1" dirty="0" smtClean="0">
                <a:latin typeface="BIZ UDPゴシック" panose="020B0400000000000000" pitchFamily="50" charset="-128"/>
                <a:ea typeface="BIZ UDPゴシック" panose="020B0400000000000000" pitchFamily="50" charset="-128"/>
              </a:rPr>
              <a:t>タイムライン：</a:t>
            </a:r>
            <a:r>
              <a:rPr lang="en-US" altLang="ja-JP" sz="1050" b="1" dirty="0" smtClean="0">
                <a:latin typeface="BIZ UDPゴシック" panose="020B0400000000000000" pitchFamily="50" charset="-128"/>
                <a:ea typeface="BIZ UDPゴシック" panose="020B0400000000000000" pitchFamily="50" charset="-128"/>
              </a:rPr>
              <a:t>2018.8</a:t>
            </a:r>
            <a:r>
              <a:rPr lang="ja-JP" altLang="en-US" sz="1050" b="1" dirty="0">
                <a:latin typeface="BIZ UDPゴシック" panose="020B0400000000000000" pitchFamily="50" charset="-128"/>
                <a:ea typeface="BIZ UDPゴシック" panose="020B0400000000000000" pitchFamily="50" charset="-128"/>
              </a:rPr>
              <a:t>運用</a:t>
            </a:r>
            <a:r>
              <a:rPr lang="ja-JP" altLang="en-US" sz="1050" b="1" dirty="0" smtClean="0">
                <a:latin typeface="BIZ UDPゴシック" panose="020B0400000000000000" pitchFamily="50" charset="-128"/>
                <a:ea typeface="BIZ UDPゴシック" panose="020B0400000000000000" pitchFamily="50" charset="-128"/>
              </a:rPr>
              <a:t>開始</a:t>
            </a:r>
            <a:endParaRPr lang="ja-JP" altLang="en-US" sz="1050" b="1" dirty="0">
              <a:latin typeface="BIZ UDPゴシック" panose="020B0400000000000000" pitchFamily="50" charset="-128"/>
              <a:ea typeface="BIZ UDPゴシック" panose="020B0400000000000000" pitchFamily="50" charset="-128"/>
            </a:endParaRPr>
          </a:p>
          <a:p>
            <a:r>
              <a:rPr lang="ja-JP" altLang="en-US" sz="1050" b="1" dirty="0" smtClean="0">
                <a:latin typeface="BIZ UDPゴシック" panose="020B0400000000000000" pitchFamily="50" charset="-128"/>
                <a:ea typeface="BIZ UDPゴシック" panose="020B0400000000000000" pitchFamily="50" charset="-128"/>
              </a:rPr>
              <a:t>   安威</a:t>
            </a:r>
            <a:r>
              <a:rPr lang="ja-JP" altLang="en-US" sz="1050" b="1" dirty="0">
                <a:latin typeface="BIZ UDPゴシック" panose="020B0400000000000000" pitchFamily="50" charset="-128"/>
                <a:ea typeface="BIZ UDPゴシック" panose="020B0400000000000000" pitchFamily="50" charset="-128"/>
              </a:rPr>
              <a:t>川流域（安威川）洪水</a:t>
            </a:r>
            <a:r>
              <a:rPr lang="ja-JP" altLang="en-US" sz="1050" b="1" dirty="0" smtClean="0">
                <a:latin typeface="BIZ UDPゴシック" panose="020B0400000000000000" pitchFamily="50" charset="-128"/>
                <a:ea typeface="BIZ UDPゴシック" panose="020B0400000000000000" pitchFamily="50" charset="-128"/>
              </a:rPr>
              <a:t>タイムライン：</a:t>
            </a:r>
            <a:r>
              <a:rPr lang="en-US" altLang="ja-JP" sz="1050" b="1" dirty="0" smtClean="0">
                <a:latin typeface="BIZ UDPゴシック" panose="020B0400000000000000" pitchFamily="50" charset="-128"/>
                <a:ea typeface="BIZ UDPゴシック" panose="020B0400000000000000" pitchFamily="50" charset="-128"/>
              </a:rPr>
              <a:t>2019.9</a:t>
            </a:r>
            <a:r>
              <a:rPr lang="ja-JP" altLang="en-US" sz="1050" b="1" dirty="0">
                <a:latin typeface="BIZ UDPゴシック" panose="020B0400000000000000" pitchFamily="50" charset="-128"/>
                <a:ea typeface="BIZ UDPゴシック" panose="020B0400000000000000" pitchFamily="50" charset="-128"/>
              </a:rPr>
              <a:t>運用</a:t>
            </a:r>
            <a:r>
              <a:rPr lang="ja-JP" altLang="en-US" sz="1050" b="1" dirty="0" smtClean="0">
                <a:latin typeface="BIZ UDPゴシック" panose="020B0400000000000000" pitchFamily="50" charset="-128"/>
                <a:ea typeface="BIZ UDPゴシック" panose="020B0400000000000000" pitchFamily="50" charset="-128"/>
              </a:rPr>
              <a:t>開始</a:t>
            </a:r>
            <a:r>
              <a:rPr lang="ja-JP" altLang="en-US" sz="1050" b="1" dirty="0">
                <a:latin typeface="BIZ UDPゴシック" panose="020B0400000000000000" pitchFamily="50" charset="-128"/>
                <a:ea typeface="BIZ UDPゴシック" panose="020B0400000000000000" pitchFamily="50" charset="-128"/>
              </a:rPr>
              <a:t>　</a:t>
            </a:r>
          </a:p>
          <a:p>
            <a:r>
              <a:rPr lang="ja-JP" altLang="en-US" sz="1050" b="1" dirty="0" smtClean="0">
                <a:latin typeface="BIZ UDPゴシック" panose="020B0400000000000000" pitchFamily="50" charset="-128"/>
                <a:ea typeface="BIZ UDPゴシック" panose="020B0400000000000000" pitchFamily="50" charset="-128"/>
              </a:rPr>
              <a:t>   南河内</a:t>
            </a:r>
            <a:r>
              <a:rPr lang="ja-JP" altLang="en-US" sz="1050" b="1" dirty="0">
                <a:latin typeface="BIZ UDPゴシック" panose="020B0400000000000000" pitchFamily="50" charset="-128"/>
                <a:ea typeface="BIZ UDPゴシック" panose="020B0400000000000000" pitchFamily="50" charset="-128"/>
              </a:rPr>
              <a:t>地域広域タイムライン（石川流域・西除川流域・東除川流域</a:t>
            </a:r>
            <a:r>
              <a:rPr lang="ja-JP" altLang="en-US" sz="1050" b="1" dirty="0" smtClean="0">
                <a:latin typeface="BIZ UDPゴシック" panose="020B0400000000000000" pitchFamily="50" charset="-128"/>
                <a:ea typeface="BIZ UDPゴシック" panose="020B0400000000000000" pitchFamily="50" charset="-128"/>
              </a:rPr>
              <a:t>）</a:t>
            </a:r>
            <a:endParaRPr lang="en-US" altLang="ja-JP" sz="1050" b="1" dirty="0" smtClean="0">
              <a:latin typeface="BIZ UDPゴシック" panose="020B0400000000000000" pitchFamily="50" charset="-128"/>
              <a:ea typeface="BIZ UDPゴシック" panose="020B0400000000000000" pitchFamily="50" charset="-128"/>
            </a:endParaRPr>
          </a:p>
          <a:p>
            <a:r>
              <a:rPr lang="en-US" altLang="ja-JP" sz="1050" b="1" dirty="0">
                <a:latin typeface="BIZ UDPゴシック" panose="020B0400000000000000" pitchFamily="50" charset="-128"/>
                <a:ea typeface="BIZ UDPゴシック" panose="020B0400000000000000" pitchFamily="50" charset="-128"/>
              </a:rPr>
              <a:t> </a:t>
            </a:r>
            <a:r>
              <a:rPr lang="en-US" altLang="ja-JP" sz="1050" b="1" dirty="0" smtClean="0">
                <a:latin typeface="BIZ UDPゴシック" panose="020B0400000000000000" pitchFamily="50" charset="-128"/>
                <a:ea typeface="BIZ UDPゴシック" panose="020B0400000000000000" pitchFamily="50" charset="-128"/>
              </a:rPr>
              <a:t>  </a:t>
            </a:r>
            <a:r>
              <a:rPr lang="ja-JP" altLang="en-US" sz="1050" b="1" dirty="0" smtClean="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土砂災害</a:t>
            </a:r>
            <a:r>
              <a:rPr lang="ja-JP" altLang="en-US" sz="1050" b="1" dirty="0" smtClean="0">
                <a:latin typeface="BIZ UDPゴシック" panose="020B0400000000000000" pitchFamily="50" charset="-128"/>
                <a:ea typeface="BIZ UDPゴシック" panose="020B0400000000000000" pitchFamily="50" charset="-128"/>
              </a:rPr>
              <a:t>）：</a:t>
            </a:r>
            <a:r>
              <a:rPr lang="en-US" altLang="ja-JP" sz="1050" b="1" dirty="0" smtClean="0">
                <a:latin typeface="BIZ UDPゴシック" panose="020B0400000000000000" pitchFamily="50" charset="-128"/>
                <a:ea typeface="BIZ UDPゴシック" panose="020B0400000000000000" pitchFamily="50" charset="-128"/>
              </a:rPr>
              <a:t>2020.3</a:t>
            </a:r>
            <a:r>
              <a:rPr lang="ja-JP" altLang="en-US" sz="1050" b="1" dirty="0">
                <a:latin typeface="BIZ UDPゴシック" panose="020B0400000000000000" pitchFamily="50" charset="-128"/>
                <a:ea typeface="BIZ UDPゴシック" panose="020B0400000000000000" pitchFamily="50" charset="-128"/>
              </a:rPr>
              <a:t>運用</a:t>
            </a:r>
            <a:r>
              <a:rPr lang="ja-JP" altLang="en-US" sz="1050" b="1" dirty="0" smtClean="0">
                <a:latin typeface="BIZ UDPゴシック" panose="020B0400000000000000" pitchFamily="50" charset="-128"/>
                <a:ea typeface="BIZ UDPゴシック" panose="020B0400000000000000" pitchFamily="50" charset="-128"/>
              </a:rPr>
              <a:t>開始（</a:t>
            </a:r>
            <a:r>
              <a:rPr lang="ja-JP" altLang="en-US" sz="1050" b="1" dirty="0">
                <a:latin typeface="BIZ UDPゴシック" panose="020B0400000000000000" pitchFamily="50" charset="-128"/>
                <a:ea typeface="BIZ UDPゴシック" panose="020B0400000000000000" pitchFamily="50" charset="-128"/>
              </a:rPr>
              <a:t>試行版運用）</a:t>
            </a:r>
          </a:p>
          <a:p>
            <a:r>
              <a:rPr lang="ja-JP" altLang="en-US" sz="1050" b="1" dirty="0" smtClean="0">
                <a:latin typeface="BIZ UDPゴシック" panose="020B0400000000000000" pitchFamily="50" charset="-128"/>
                <a:ea typeface="BIZ UDPゴシック" panose="020B0400000000000000" pitchFamily="50" charset="-128"/>
              </a:rPr>
              <a:t>   大阪</a:t>
            </a:r>
            <a:r>
              <a:rPr lang="ja-JP" altLang="en-US" sz="1050" b="1" dirty="0">
                <a:latin typeface="BIZ UDPゴシック" panose="020B0400000000000000" pitchFamily="50" charset="-128"/>
                <a:ea typeface="BIZ UDPゴシック" panose="020B0400000000000000" pitchFamily="50" charset="-128"/>
              </a:rPr>
              <a:t>湾沿岸（泉州）高潮広域</a:t>
            </a:r>
            <a:r>
              <a:rPr lang="ja-JP" altLang="en-US" sz="1050" b="1" dirty="0" smtClean="0">
                <a:latin typeface="BIZ UDPゴシック" panose="020B0400000000000000" pitchFamily="50" charset="-128"/>
                <a:ea typeface="BIZ UDPゴシック" panose="020B0400000000000000" pitchFamily="50" charset="-128"/>
              </a:rPr>
              <a:t>タイムライン：</a:t>
            </a:r>
            <a:r>
              <a:rPr lang="en-US" altLang="ja-JP" sz="1050" b="1" dirty="0" smtClean="0">
                <a:latin typeface="BIZ UDPゴシック" panose="020B0400000000000000" pitchFamily="50" charset="-128"/>
                <a:ea typeface="BIZ UDPゴシック" panose="020B0400000000000000" pitchFamily="50" charset="-128"/>
              </a:rPr>
              <a:t>2020.8</a:t>
            </a:r>
            <a:r>
              <a:rPr lang="ja-JP" altLang="en-US" sz="1050" b="1" dirty="0">
                <a:latin typeface="BIZ UDPゴシック" panose="020B0400000000000000" pitchFamily="50" charset="-128"/>
                <a:ea typeface="BIZ UDPゴシック" panose="020B0400000000000000" pitchFamily="50" charset="-128"/>
              </a:rPr>
              <a:t>運用</a:t>
            </a:r>
            <a:r>
              <a:rPr lang="ja-JP" altLang="en-US" sz="1050" b="1" dirty="0" smtClean="0">
                <a:latin typeface="BIZ UDPゴシック" panose="020B0400000000000000" pitchFamily="50" charset="-128"/>
                <a:ea typeface="BIZ UDPゴシック" panose="020B0400000000000000" pitchFamily="50" charset="-128"/>
              </a:rPr>
              <a:t>開始</a:t>
            </a:r>
            <a:endParaRPr lang="ja-JP" altLang="en-US" sz="1050" b="1" dirty="0">
              <a:latin typeface="BIZ UDPゴシック" panose="020B0400000000000000" pitchFamily="50" charset="-128"/>
              <a:ea typeface="BIZ UDPゴシック" panose="020B0400000000000000" pitchFamily="50" charset="-128"/>
            </a:endParaRPr>
          </a:p>
          <a:p>
            <a:r>
              <a:rPr lang="ja-JP" altLang="en-US" sz="1050" b="1" dirty="0" smtClean="0">
                <a:latin typeface="BIZ UDPゴシック" panose="020B0400000000000000" pitchFamily="50" charset="-128"/>
                <a:ea typeface="BIZ UDPゴシック" panose="020B0400000000000000" pitchFamily="50" charset="-128"/>
              </a:rPr>
              <a:t>   大津川</a:t>
            </a:r>
            <a:r>
              <a:rPr lang="ja-JP" altLang="en-US" sz="1050" b="1" dirty="0">
                <a:latin typeface="BIZ UDPゴシック" panose="020B0400000000000000" pitchFamily="50" charset="-128"/>
                <a:ea typeface="BIZ UDPゴシック" panose="020B0400000000000000" pitchFamily="50" charset="-128"/>
              </a:rPr>
              <a:t>流域広域</a:t>
            </a:r>
            <a:r>
              <a:rPr lang="ja-JP" altLang="en-US" sz="1050" b="1" dirty="0" smtClean="0">
                <a:latin typeface="BIZ UDPゴシック" panose="020B0400000000000000" pitchFamily="50" charset="-128"/>
                <a:ea typeface="BIZ UDPゴシック" panose="020B0400000000000000" pitchFamily="50" charset="-128"/>
              </a:rPr>
              <a:t>タイムライン：</a:t>
            </a:r>
            <a:r>
              <a:rPr lang="en-US" altLang="ja-JP" sz="1050" b="1" dirty="0" smtClean="0">
                <a:latin typeface="BIZ UDPゴシック" panose="020B0400000000000000" pitchFamily="50" charset="-128"/>
                <a:ea typeface="BIZ UDPゴシック" panose="020B0400000000000000" pitchFamily="50" charset="-128"/>
              </a:rPr>
              <a:t>2021.3</a:t>
            </a:r>
            <a:r>
              <a:rPr lang="ja-JP" altLang="en-US" sz="1050" b="1" dirty="0">
                <a:latin typeface="BIZ UDPゴシック" panose="020B0400000000000000" pitchFamily="50" charset="-128"/>
                <a:ea typeface="BIZ UDPゴシック" panose="020B0400000000000000" pitchFamily="50" charset="-128"/>
              </a:rPr>
              <a:t>運用</a:t>
            </a:r>
            <a:r>
              <a:rPr lang="ja-JP" altLang="en-US" sz="1050" b="1" dirty="0" smtClean="0">
                <a:latin typeface="BIZ UDPゴシック" panose="020B0400000000000000" pitchFamily="50" charset="-128"/>
                <a:ea typeface="BIZ UDPゴシック" panose="020B0400000000000000" pitchFamily="50" charset="-128"/>
              </a:rPr>
              <a:t>開始（</a:t>
            </a:r>
            <a:r>
              <a:rPr lang="ja-JP" altLang="en-US" sz="1050" b="1" dirty="0">
                <a:latin typeface="BIZ UDPゴシック" panose="020B0400000000000000" pitchFamily="50" charset="-128"/>
                <a:ea typeface="BIZ UDPゴシック" panose="020B0400000000000000" pitchFamily="50" charset="-128"/>
              </a:rPr>
              <a:t>試行版運用）</a:t>
            </a:r>
          </a:p>
          <a:p>
            <a:r>
              <a:rPr lang="ja-JP" altLang="en-US" sz="1050" b="1" dirty="0" smtClean="0">
                <a:latin typeface="BIZ UDPゴシック" panose="020B0400000000000000" pitchFamily="50" charset="-128"/>
                <a:ea typeface="BIZ UDPゴシック" panose="020B0400000000000000" pitchFamily="50" charset="-128"/>
              </a:rPr>
              <a:t>   神</a:t>
            </a:r>
            <a:r>
              <a:rPr lang="ja-JP" altLang="en-US" sz="1050" b="1" dirty="0">
                <a:latin typeface="BIZ UDPゴシック" panose="020B0400000000000000" pitchFamily="50" charset="-128"/>
                <a:ea typeface="BIZ UDPゴシック" panose="020B0400000000000000" pitchFamily="50" charset="-128"/>
              </a:rPr>
              <a:t>崎川流域洪水</a:t>
            </a:r>
            <a:r>
              <a:rPr lang="ja-JP" altLang="en-US" sz="1050" b="1" dirty="0" smtClean="0">
                <a:latin typeface="BIZ UDPゴシック" panose="020B0400000000000000" pitchFamily="50" charset="-128"/>
                <a:ea typeface="BIZ UDPゴシック" panose="020B0400000000000000" pitchFamily="50" charset="-128"/>
              </a:rPr>
              <a:t>タイムライン：</a:t>
            </a:r>
            <a:r>
              <a:rPr lang="en-US" altLang="ja-JP" sz="1050" b="1" dirty="0" smtClean="0">
                <a:latin typeface="BIZ UDPゴシック" panose="020B0400000000000000" pitchFamily="50" charset="-128"/>
                <a:ea typeface="BIZ UDPゴシック" panose="020B0400000000000000" pitchFamily="50" charset="-128"/>
              </a:rPr>
              <a:t>2021.9</a:t>
            </a:r>
            <a:r>
              <a:rPr lang="ja-JP" altLang="en-US" sz="1050" b="1" dirty="0">
                <a:latin typeface="BIZ UDPゴシック" panose="020B0400000000000000" pitchFamily="50" charset="-128"/>
                <a:ea typeface="BIZ UDPゴシック" panose="020B0400000000000000" pitchFamily="50" charset="-128"/>
              </a:rPr>
              <a:t>運用</a:t>
            </a:r>
            <a:r>
              <a:rPr lang="ja-JP" altLang="en-US" sz="1050" b="1" dirty="0" smtClean="0">
                <a:latin typeface="BIZ UDPゴシック" panose="020B0400000000000000" pitchFamily="50" charset="-128"/>
                <a:ea typeface="BIZ UDPゴシック" panose="020B0400000000000000" pitchFamily="50" charset="-128"/>
              </a:rPr>
              <a:t>開始</a:t>
            </a:r>
            <a:endParaRPr lang="en-US" altLang="ja-JP" sz="1050" b="1" dirty="0" smtClean="0">
              <a:latin typeface="BIZ UDPゴシック" panose="020B0400000000000000" pitchFamily="50" charset="-128"/>
              <a:ea typeface="BIZ UDPゴシック" panose="020B0400000000000000" pitchFamily="50" charset="-128"/>
            </a:endParaRPr>
          </a:p>
          <a:p>
            <a:endParaRPr lang="en-US" altLang="ja-JP" sz="1100" b="1" dirty="0">
              <a:latin typeface="BIZ UDPゴシック" panose="020B0400000000000000" pitchFamily="50" charset="-128"/>
              <a:ea typeface="BIZ UDPゴシック" panose="020B0400000000000000" pitchFamily="50" charset="-128"/>
            </a:endParaRPr>
          </a:p>
          <a:p>
            <a:r>
              <a:rPr lang="ja-JP" altLang="en-US" sz="1200" b="1" u="sng" dirty="0">
                <a:latin typeface="BIZ UDPゴシック" panose="020B0400000000000000" pitchFamily="50" charset="-128"/>
                <a:ea typeface="BIZ UDPゴシック" panose="020B0400000000000000" pitchFamily="50" charset="-128"/>
              </a:rPr>
              <a:t>５．災害モード宣言</a:t>
            </a:r>
          </a:p>
          <a:p>
            <a:pPr lvl="0" defTabSz="957700">
              <a:defRPr/>
            </a:pPr>
            <a:r>
              <a:rPr lang="ja-JP" altLang="en-US" sz="1100" dirty="0">
                <a:latin typeface="BIZ UDPゴシック" panose="020B0400000000000000" pitchFamily="50" charset="-128"/>
                <a:ea typeface="BIZ UDPゴシック" panose="020B0400000000000000" pitchFamily="50" charset="-128"/>
              </a:rPr>
              <a:t>府民や事業者等に大阪府に広域的な大規模災害が発生もしくは迫っていることを知らせ、学校や仕事などの日常生活の状態（モード）から、災害時の状態（モード）への意識の</a:t>
            </a:r>
            <a:r>
              <a:rPr lang="ja-JP" altLang="en-US" sz="1100" dirty="0" smtClean="0">
                <a:latin typeface="BIZ UDPゴシック" panose="020B0400000000000000" pitchFamily="50" charset="-128"/>
                <a:ea typeface="BIZ UDPゴシック" panose="020B0400000000000000" pitchFamily="50" charset="-128"/>
              </a:rPr>
              <a:t>切替え</a:t>
            </a:r>
            <a:r>
              <a:rPr lang="ja-JP" altLang="en-US" sz="1100" dirty="0">
                <a:latin typeface="BIZ UDPゴシック" panose="020B0400000000000000" pitchFamily="50" charset="-128"/>
                <a:ea typeface="BIZ UDPゴシック" panose="020B0400000000000000" pitchFamily="50" charset="-128"/>
              </a:rPr>
              <a:t>を呼びかけるため</a:t>
            </a:r>
            <a:r>
              <a:rPr lang="ja-JP" altLang="en-US" sz="1100" dirty="0" smtClean="0">
                <a:latin typeface="BIZ UDPゴシック" panose="020B0400000000000000" pitchFamily="50" charset="-128"/>
                <a:ea typeface="BIZ UDPゴシック" panose="020B0400000000000000" pitchFamily="50" charset="-128"/>
              </a:rPr>
              <a:t>導入。（</a:t>
            </a:r>
            <a:r>
              <a:rPr lang="en-US" altLang="ja-JP" sz="1100" dirty="0">
                <a:latin typeface="BIZ UDPゴシック" panose="020B0400000000000000" pitchFamily="50" charset="-128"/>
                <a:ea typeface="BIZ UDPゴシック" panose="020B0400000000000000" pitchFamily="50" charset="-128"/>
              </a:rPr>
              <a:t>2019.8</a:t>
            </a:r>
            <a:r>
              <a:rPr lang="ja-JP" altLang="en-US" sz="1100" dirty="0">
                <a:latin typeface="BIZ UDPゴシック" panose="020B0400000000000000" pitchFamily="50" charset="-128"/>
                <a:ea typeface="BIZ UDPゴシック" panose="020B0400000000000000" pitchFamily="50" charset="-128"/>
              </a:rPr>
              <a:t>～</a:t>
            </a:r>
            <a:r>
              <a:rPr lang="ja-JP" altLang="en-US" sz="1100" dirty="0" smtClean="0">
                <a:latin typeface="BIZ UDPゴシック" panose="020B0400000000000000" pitchFamily="50" charset="-128"/>
                <a:ea typeface="BIZ UDPゴシック" panose="020B0400000000000000" pitchFamily="50" charset="-128"/>
              </a:rPr>
              <a:t>）</a:t>
            </a:r>
            <a:endParaRPr lang="en-US" altLang="ja-JP" sz="11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A8A88A05-07B6-4A7A-A585-EDEF023BFA14}"/>
              </a:ext>
            </a:extLst>
          </p:cNvPr>
          <p:cNvSpPr/>
          <p:nvPr/>
        </p:nvSpPr>
        <p:spPr>
          <a:xfrm>
            <a:off x="4500000" y="972000"/>
            <a:ext cx="4572000" cy="5400000"/>
          </a:xfrm>
          <a:prstGeom prst="rect">
            <a:avLst/>
          </a:prstGeom>
        </p:spPr>
        <p:txBody>
          <a:bodyPr wrap="square" lIns="72000" tIns="36000" rIns="72000" bIns="36000" anchor="ctr" anchorCtr="0">
            <a:noAutofit/>
          </a:bodyPr>
          <a:lstStyle/>
          <a:p>
            <a:r>
              <a:rPr lang="ja-JP" altLang="en-US" sz="1200" b="1" u="sng" dirty="0" smtClean="0">
                <a:latin typeface="BIZ UDPゴシック" panose="020B0400000000000000" pitchFamily="50" charset="-128"/>
                <a:ea typeface="BIZ UDPゴシック" panose="020B0400000000000000" pitchFamily="50" charset="-128"/>
              </a:rPr>
              <a:t>６．救援物資の備蓄</a:t>
            </a:r>
            <a:endParaRPr lang="ja-JP" altLang="en-US" sz="1200" dirty="0" smtClean="0">
              <a:latin typeface="BIZ UDPゴシック" panose="020B0400000000000000" pitchFamily="50" charset="-128"/>
              <a:ea typeface="BIZ UDPゴシック" panose="020B0400000000000000" pitchFamily="50" charset="-128"/>
            </a:endParaRPr>
          </a:p>
          <a:p>
            <a:pPr lvl="0" defTabSz="957700">
              <a:defRPr/>
            </a:pPr>
            <a:r>
              <a:rPr lang="ja-JP" altLang="en-US" sz="1100" dirty="0">
                <a:latin typeface="BIZ UDPゴシック" panose="020B0400000000000000" pitchFamily="50" charset="-128"/>
                <a:ea typeface="BIZ UDPゴシック" panose="020B0400000000000000" pitchFamily="50" charset="-128"/>
              </a:rPr>
              <a:t>府と府内市町村は、大阪府域救援物資対策協議会において、南海トラフ巨大地震をはじめとした大規模災害時に必要な備蓄物資の品目や量を定めた今後の備蓄方針を</a:t>
            </a:r>
            <a:r>
              <a:rPr lang="ja-JP" altLang="en-US" sz="1100" dirty="0" smtClean="0">
                <a:latin typeface="BIZ UDPゴシック" panose="020B0400000000000000" pitchFamily="50" charset="-128"/>
                <a:ea typeface="BIZ UDPゴシック" panose="020B0400000000000000" pitchFamily="50" charset="-128"/>
              </a:rPr>
              <a:t>公表。（</a:t>
            </a:r>
            <a:r>
              <a:rPr lang="en-US" altLang="ja-JP" sz="1100" dirty="0">
                <a:latin typeface="BIZ UDPゴシック" panose="020B0400000000000000" pitchFamily="50" charset="-128"/>
                <a:ea typeface="BIZ UDPゴシック" panose="020B0400000000000000" pitchFamily="50" charset="-128"/>
              </a:rPr>
              <a:t>2015.12</a:t>
            </a:r>
            <a:r>
              <a:rPr lang="ja-JP" altLang="en-US" sz="1100" dirty="0">
                <a:latin typeface="BIZ UDPゴシック" panose="020B0400000000000000" pitchFamily="50" charset="-128"/>
                <a:ea typeface="BIZ UDPゴシック" panose="020B0400000000000000" pitchFamily="50" charset="-128"/>
              </a:rPr>
              <a:t>）</a:t>
            </a:r>
          </a:p>
          <a:p>
            <a:pPr lvl="0" defTabSz="957700">
              <a:defRPr/>
            </a:pPr>
            <a:r>
              <a:rPr lang="en-US" altLang="ja-JP" sz="1050" dirty="0" smtClean="0">
                <a:latin typeface="BIZ UDPゴシック" panose="020B0400000000000000" pitchFamily="50" charset="-128"/>
                <a:ea typeface="BIZ UDPゴシック" panose="020B0400000000000000" pitchFamily="50" charset="-128"/>
              </a:rPr>
              <a:t>【</a:t>
            </a:r>
            <a:r>
              <a:rPr lang="ja-JP" altLang="en-US" sz="1050" dirty="0" smtClean="0">
                <a:latin typeface="BIZ UDPゴシック" panose="020B0400000000000000" pitchFamily="50" charset="-128"/>
                <a:ea typeface="BIZ UDPゴシック" panose="020B0400000000000000" pitchFamily="50" charset="-128"/>
              </a:rPr>
              <a:t>方針</a:t>
            </a:r>
            <a:r>
              <a:rPr lang="en-US" altLang="ja-JP" sz="1050" dirty="0" smtClean="0">
                <a:latin typeface="BIZ UDPゴシック" panose="020B0400000000000000" pitchFamily="50" charset="-128"/>
                <a:ea typeface="BIZ UDPゴシック" panose="020B0400000000000000" pitchFamily="50" charset="-128"/>
              </a:rPr>
              <a:t>】</a:t>
            </a:r>
          </a:p>
          <a:p>
            <a:pPr lvl="0" defTabSz="957700">
              <a:defRPr/>
            </a:pPr>
            <a:r>
              <a:rPr lang="en-US" altLang="ja-JP" sz="1050" dirty="0">
                <a:latin typeface="BIZ UDPゴシック" panose="020B0400000000000000" pitchFamily="50" charset="-128"/>
                <a:ea typeface="BIZ UDPゴシック" panose="020B0400000000000000" pitchFamily="50" charset="-128"/>
              </a:rPr>
              <a:t> </a:t>
            </a:r>
            <a:r>
              <a:rPr lang="en-US" altLang="ja-JP" sz="1050" dirty="0" smtClean="0">
                <a:latin typeface="BIZ UDPゴシック" panose="020B0400000000000000" pitchFamily="50" charset="-128"/>
                <a:ea typeface="BIZ UDPゴシック" panose="020B0400000000000000" pitchFamily="50" charset="-128"/>
              </a:rPr>
              <a:t>  </a:t>
            </a:r>
            <a:r>
              <a:rPr lang="ja-JP" altLang="en-US" sz="1050" b="1" dirty="0" smtClean="0">
                <a:latin typeface="BIZ UDPゴシック" panose="020B0400000000000000" pitchFamily="50" charset="-128"/>
                <a:ea typeface="BIZ UDPゴシック" panose="020B0400000000000000" pitchFamily="50" charset="-128"/>
              </a:rPr>
              <a:t>府域内の対応期間</a:t>
            </a:r>
            <a:r>
              <a:rPr lang="en-US" altLang="ja-JP" sz="1050" b="1" dirty="0">
                <a:latin typeface="BIZ UDPゴシック" panose="020B0400000000000000" pitchFamily="50" charset="-128"/>
                <a:ea typeface="BIZ UDPゴシック" panose="020B0400000000000000" pitchFamily="50" charset="-128"/>
              </a:rPr>
              <a:t>: </a:t>
            </a:r>
            <a:r>
              <a:rPr lang="ja-JP" altLang="en-US" sz="1050" b="1" dirty="0">
                <a:latin typeface="BIZ UDPゴシック" panose="020B0400000000000000" pitchFamily="50" charset="-128"/>
                <a:ea typeface="BIZ UDPゴシック" panose="020B0400000000000000" pitchFamily="50" charset="-128"/>
              </a:rPr>
              <a:t>南海トラフ巨大</a:t>
            </a:r>
            <a:r>
              <a:rPr lang="ja-JP" altLang="en-US" sz="1050" b="1" dirty="0" smtClean="0">
                <a:latin typeface="BIZ UDPゴシック" panose="020B0400000000000000" pitchFamily="50" charset="-128"/>
                <a:ea typeface="BIZ UDPゴシック" panose="020B0400000000000000" pitchFamily="50" charset="-128"/>
              </a:rPr>
              <a:t>地震</a:t>
            </a:r>
            <a:r>
              <a:rPr lang="en-US" altLang="ja-JP" sz="1050" b="1" dirty="0" smtClean="0">
                <a:latin typeface="BIZ UDPゴシック" panose="020B0400000000000000" pitchFamily="50" charset="-128"/>
                <a:ea typeface="BIZ UDPゴシック" panose="020B0400000000000000" pitchFamily="50" charset="-128"/>
              </a:rPr>
              <a:t>3</a:t>
            </a:r>
            <a:r>
              <a:rPr lang="ja-JP" altLang="en-US" sz="1050" b="1" dirty="0" smtClean="0">
                <a:latin typeface="BIZ UDPゴシック" panose="020B0400000000000000" pitchFamily="50" charset="-128"/>
                <a:ea typeface="BIZ UDPゴシック" panose="020B0400000000000000" pitchFamily="50" charset="-128"/>
              </a:rPr>
              <a:t>日間、直下型地震</a:t>
            </a:r>
            <a:r>
              <a:rPr lang="en-US" altLang="ja-JP" sz="1050" b="1" dirty="0" smtClean="0">
                <a:latin typeface="BIZ UDPゴシック" panose="020B0400000000000000" pitchFamily="50" charset="-128"/>
                <a:ea typeface="BIZ UDPゴシック" panose="020B0400000000000000" pitchFamily="50" charset="-128"/>
              </a:rPr>
              <a:t>1</a:t>
            </a:r>
            <a:r>
              <a:rPr lang="ja-JP" altLang="en-US" sz="1050" b="1" dirty="0">
                <a:latin typeface="BIZ UDPゴシック" panose="020B0400000000000000" pitchFamily="50" charset="-128"/>
                <a:ea typeface="BIZ UDPゴシック" panose="020B0400000000000000" pitchFamily="50" charset="-128"/>
              </a:rPr>
              <a:t>日間と</a:t>
            </a:r>
            <a:r>
              <a:rPr lang="ja-JP" altLang="en-US" sz="1050" b="1" dirty="0" smtClean="0">
                <a:latin typeface="BIZ UDPゴシック" panose="020B0400000000000000" pitchFamily="50" charset="-128"/>
                <a:ea typeface="BIZ UDPゴシック" panose="020B0400000000000000" pitchFamily="50" charset="-128"/>
              </a:rPr>
              <a:t>設定</a:t>
            </a:r>
            <a:endParaRPr lang="en-US" altLang="ja-JP" sz="1050" b="1" dirty="0">
              <a:latin typeface="BIZ UDPゴシック" panose="020B0400000000000000" pitchFamily="50" charset="-128"/>
              <a:ea typeface="BIZ UDPゴシック" panose="020B0400000000000000" pitchFamily="50" charset="-128"/>
            </a:endParaRPr>
          </a:p>
          <a:p>
            <a:pPr lvl="0" defTabSz="957700">
              <a:defRPr/>
            </a:pPr>
            <a:r>
              <a:rPr lang="ja-JP" altLang="en-US" sz="1050" b="1" dirty="0" smtClean="0">
                <a:latin typeface="BIZ UDPゴシック" panose="020B0400000000000000" pitchFamily="50" charset="-128"/>
                <a:ea typeface="BIZ UDPゴシック" panose="020B0400000000000000" pitchFamily="50" charset="-128"/>
              </a:rPr>
              <a:t>                            （必要</a:t>
            </a:r>
            <a:r>
              <a:rPr lang="ja-JP" altLang="en-US" sz="1050" b="1" dirty="0">
                <a:latin typeface="BIZ UDPゴシック" panose="020B0400000000000000" pitchFamily="50" charset="-128"/>
                <a:ea typeface="BIZ UDPゴシック" panose="020B0400000000000000" pitchFamily="50" charset="-128"/>
              </a:rPr>
              <a:t>数量は府１：市町村１を基本に役割</a:t>
            </a:r>
            <a:r>
              <a:rPr lang="ja-JP" altLang="en-US" sz="1050" b="1" dirty="0" smtClean="0">
                <a:latin typeface="BIZ UDPゴシック" panose="020B0400000000000000" pitchFamily="50" charset="-128"/>
                <a:ea typeface="BIZ UDPゴシック" panose="020B0400000000000000" pitchFamily="50" charset="-128"/>
              </a:rPr>
              <a:t>分担）</a:t>
            </a:r>
            <a:endParaRPr lang="ja-JP" altLang="en-US" sz="1050" b="1" dirty="0">
              <a:latin typeface="BIZ UDPゴシック" panose="020B0400000000000000" pitchFamily="50" charset="-128"/>
              <a:ea typeface="BIZ UDPゴシック" panose="020B0400000000000000" pitchFamily="50" charset="-128"/>
            </a:endParaRPr>
          </a:p>
          <a:p>
            <a:endParaRPr lang="en-US" altLang="ja-JP" sz="1100" dirty="0" smtClean="0">
              <a:latin typeface="BIZ UDPゴシック" panose="020B0400000000000000" pitchFamily="50" charset="-128"/>
              <a:ea typeface="BIZ UDPゴシック" panose="020B0400000000000000" pitchFamily="50" charset="-128"/>
            </a:endParaRPr>
          </a:p>
          <a:p>
            <a:r>
              <a:rPr lang="ja-JP" altLang="en-US" sz="1100" b="1" u="sng" dirty="0">
                <a:latin typeface="BIZ UDPゴシック" panose="020B0400000000000000" pitchFamily="50" charset="-128"/>
                <a:ea typeface="BIZ UDPゴシック" panose="020B0400000000000000" pitchFamily="50" charset="-128"/>
              </a:rPr>
              <a:t>７</a:t>
            </a:r>
            <a:r>
              <a:rPr lang="ja-JP" altLang="en-US" sz="1100" b="1" u="sng" dirty="0" smtClean="0">
                <a:latin typeface="BIZ UDPゴシック" panose="020B0400000000000000" pitchFamily="50" charset="-128"/>
                <a:ea typeface="BIZ UDPゴシック" panose="020B0400000000000000" pitchFamily="50" charset="-128"/>
              </a:rPr>
              <a:t>．帰宅困難者対策</a:t>
            </a:r>
            <a:endParaRPr lang="en-US" altLang="ja-JP" sz="1100" b="1" u="sng" dirty="0" smtClean="0">
              <a:latin typeface="BIZ UDPゴシック" panose="020B0400000000000000" pitchFamily="50" charset="-128"/>
              <a:ea typeface="BIZ UDPゴシック" panose="020B0400000000000000" pitchFamily="50" charset="-128"/>
            </a:endParaRPr>
          </a:p>
          <a:p>
            <a:pPr lvl="0" defTabSz="957700">
              <a:defRPr/>
            </a:pPr>
            <a:r>
              <a:rPr lang="ja-JP" altLang="en-US" sz="1100" dirty="0" smtClean="0">
                <a:latin typeface="BIZ UDPゴシック" panose="020B0400000000000000" pitchFamily="50" charset="-128"/>
                <a:ea typeface="BIZ UDPゴシック" panose="020B0400000000000000" pitchFamily="50" charset="-128"/>
              </a:rPr>
              <a:t>大規模</a:t>
            </a:r>
            <a:r>
              <a:rPr lang="ja-JP" altLang="en-US" sz="1100" dirty="0">
                <a:latin typeface="BIZ UDPゴシック" panose="020B0400000000000000" pitchFamily="50" charset="-128"/>
                <a:ea typeface="BIZ UDPゴシック" panose="020B0400000000000000" pitchFamily="50" charset="-128"/>
              </a:rPr>
              <a:t>地震等により公共交通機関等が停止した場合、帰宅困難者が</a:t>
            </a:r>
            <a:r>
              <a:rPr lang="ja-JP" altLang="en-US" sz="1100" dirty="0" smtClean="0">
                <a:latin typeface="BIZ UDPゴシック" panose="020B0400000000000000" pitchFamily="50" charset="-128"/>
                <a:ea typeface="BIZ UDPゴシック" panose="020B0400000000000000" pitchFamily="50" charset="-128"/>
              </a:rPr>
              <a:t>一斉に徒歩</a:t>
            </a:r>
            <a:r>
              <a:rPr lang="ja-JP" altLang="en-US" sz="1100" dirty="0">
                <a:latin typeface="BIZ UDPゴシック" panose="020B0400000000000000" pitchFamily="50" charset="-128"/>
                <a:ea typeface="BIZ UDPゴシック" panose="020B0400000000000000" pitchFamily="50" charset="-128"/>
              </a:rPr>
              <a:t>移動を開始すれば混雑による集団転倒や建物からの落下物等</a:t>
            </a:r>
            <a:r>
              <a:rPr lang="ja-JP" altLang="en-US" sz="1100" dirty="0" smtClean="0">
                <a:latin typeface="BIZ UDPゴシック" panose="020B0400000000000000" pitchFamily="50" charset="-128"/>
                <a:ea typeface="BIZ UDPゴシック" panose="020B0400000000000000" pitchFamily="50" charset="-128"/>
              </a:rPr>
              <a:t>の二次</a:t>
            </a:r>
            <a:r>
              <a:rPr lang="ja-JP" altLang="en-US" sz="1100" dirty="0">
                <a:latin typeface="BIZ UDPゴシック" panose="020B0400000000000000" pitchFamily="50" charset="-128"/>
                <a:ea typeface="BIZ UDPゴシック" panose="020B0400000000000000" pitchFamily="50" charset="-128"/>
              </a:rPr>
              <a:t>災害により死傷する危険性があるとともに、救助・救急活動や緊急輸送活動など応急対策活動の妨げとなるおそれがある。</a:t>
            </a:r>
          </a:p>
          <a:p>
            <a:pPr lvl="0" defTabSz="957700">
              <a:defRPr/>
            </a:pPr>
            <a:r>
              <a:rPr lang="ja-JP" altLang="en-US" sz="1100" dirty="0" smtClean="0">
                <a:latin typeface="BIZ UDPゴシック" panose="020B0400000000000000" pitchFamily="50" charset="-128"/>
                <a:ea typeface="BIZ UDPゴシック" panose="020B0400000000000000" pitchFamily="50" charset="-128"/>
              </a:rPr>
              <a:t>この</a:t>
            </a:r>
            <a:r>
              <a:rPr lang="ja-JP" altLang="en-US" sz="1100" dirty="0">
                <a:latin typeface="BIZ UDPゴシック" panose="020B0400000000000000" pitchFamily="50" charset="-128"/>
                <a:ea typeface="BIZ UDPゴシック" panose="020B0400000000000000" pitchFamily="50" charset="-128"/>
              </a:rPr>
              <a:t>ため、府では、市町村や関西広域連合等と連携して、帰宅困難者支援体制の整備に取り組む。</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smtClean="0">
                <a:latin typeface="BIZ UDPゴシック" panose="020B0400000000000000" pitchFamily="50" charset="-128"/>
                <a:ea typeface="BIZ UDPゴシック" panose="020B0400000000000000" pitchFamily="50" charset="-128"/>
              </a:rPr>
              <a:t>【</a:t>
            </a:r>
            <a:r>
              <a:rPr lang="ja-JP" altLang="en-US" sz="1100" dirty="0" smtClean="0">
                <a:latin typeface="BIZ UDPゴシック" panose="020B0400000000000000" pitchFamily="50" charset="-128"/>
                <a:ea typeface="BIZ UDPゴシック" panose="020B0400000000000000" pitchFamily="50" charset="-128"/>
              </a:rPr>
              <a:t>主な取組</a:t>
            </a:r>
            <a:r>
              <a:rPr lang="en-US" altLang="ja-JP" sz="1100" dirty="0" smtClean="0">
                <a:latin typeface="BIZ UDPゴシック" panose="020B0400000000000000" pitchFamily="50" charset="-128"/>
                <a:ea typeface="BIZ UDPゴシック" panose="020B0400000000000000" pitchFamily="50" charset="-128"/>
              </a:rPr>
              <a:t>】</a:t>
            </a: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smtClean="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smtClean="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smtClean="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smtClean="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smtClean="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smtClean="0">
              <a:latin typeface="BIZ UDPゴシック" panose="020B0400000000000000" pitchFamily="50" charset="-128"/>
              <a:ea typeface="BIZ UDPゴシック" panose="020B0400000000000000" pitchFamily="50" charset="-128"/>
            </a:endParaRPr>
          </a:p>
          <a:p>
            <a:endParaRPr lang="en-US" altLang="ja-JP" sz="1100" dirty="0" smtClean="0">
              <a:latin typeface="BIZ UDPゴシック" panose="020B0400000000000000" pitchFamily="50" charset="-128"/>
              <a:ea typeface="BIZ UDPゴシック" panose="020B0400000000000000" pitchFamily="50" charset="-128"/>
            </a:endParaRPr>
          </a:p>
          <a:p>
            <a:r>
              <a:rPr lang="ja-JP" altLang="en-US" sz="1100" b="1" u="sng" dirty="0" smtClean="0">
                <a:latin typeface="BIZ UDPゴシック" panose="020B0400000000000000" pitchFamily="50" charset="-128"/>
                <a:ea typeface="BIZ UDPゴシック" panose="020B0400000000000000" pitchFamily="50" charset="-128"/>
              </a:rPr>
              <a:t>８．「おおさか防災ネット」のリニューアル</a:t>
            </a:r>
            <a:endParaRPr lang="en-US" altLang="ja-JP" sz="1100" b="1" u="sng"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府民への情報提供を行う「おおさか防災ネット」と</a:t>
            </a:r>
            <a:r>
              <a:rPr lang="ja-JP" altLang="en-US" sz="1100" dirty="0" smtClean="0">
                <a:latin typeface="BIZ UDPゴシック" panose="020B0400000000000000" pitchFamily="50" charset="-128"/>
                <a:ea typeface="BIZ UDPゴシック" panose="020B0400000000000000" pitchFamily="50" charset="-128"/>
              </a:rPr>
              <a:t>、府</a:t>
            </a:r>
            <a:r>
              <a:rPr lang="ja-JP" altLang="en-US" sz="1100" dirty="0">
                <a:latin typeface="BIZ UDPゴシック" panose="020B0400000000000000" pitchFamily="50" charset="-128"/>
                <a:ea typeface="BIZ UDPゴシック" panose="020B0400000000000000" pitchFamily="50" charset="-128"/>
              </a:rPr>
              <a:t>と市町村の職員が情報収集を行う「大阪府防災情報システム」を統合し、新たに運用</a:t>
            </a:r>
            <a:r>
              <a:rPr lang="ja-JP" altLang="en-US" sz="1100" dirty="0" smtClean="0">
                <a:latin typeface="BIZ UDPゴシック" panose="020B0400000000000000" pitchFamily="50" charset="-128"/>
                <a:ea typeface="BIZ UDPゴシック" panose="020B0400000000000000" pitchFamily="50" charset="-128"/>
              </a:rPr>
              <a:t>開始。（</a:t>
            </a:r>
            <a:r>
              <a:rPr lang="en-US" altLang="ja-JP" sz="1100" dirty="0">
                <a:latin typeface="BIZ UDPゴシック" panose="020B0400000000000000" pitchFamily="50" charset="-128"/>
                <a:ea typeface="BIZ UDPゴシック" panose="020B0400000000000000" pitchFamily="50" charset="-128"/>
              </a:rPr>
              <a:t>2022.3</a:t>
            </a:r>
            <a:r>
              <a:rPr lang="ja-JP" altLang="en-US" sz="1100" dirty="0" smtClean="0">
                <a:latin typeface="BIZ UDPゴシック" panose="020B0400000000000000" pitchFamily="50" charset="-128"/>
                <a:ea typeface="BIZ UDPゴシック" panose="020B0400000000000000" pitchFamily="50" charset="-128"/>
              </a:rPr>
              <a:t>）</a:t>
            </a:r>
            <a:endParaRPr lang="en-US" altLang="ja-JP" sz="1100" dirty="0" smtClean="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「大阪府防災アプリ」</a:t>
            </a:r>
            <a:r>
              <a:rPr lang="ja-JP" altLang="en-US" sz="1100" dirty="0">
                <a:latin typeface="BIZ UDPゴシック" panose="020B0400000000000000" pitchFamily="50" charset="-128"/>
                <a:ea typeface="BIZ UDPゴシック" panose="020B0400000000000000" pitchFamily="50" charset="-128"/>
              </a:rPr>
              <a:t>の導入</a:t>
            </a:r>
            <a:r>
              <a:rPr lang="ja-JP" altLang="en-US" sz="1100" dirty="0" smtClean="0">
                <a:latin typeface="BIZ UDPゴシック" panose="020B0400000000000000" pitchFamily="50" charset="-128"/>
                <a:ea typeface="BIZ UDPゴシック" panose="020B0400000000000000" pitchFamily="50" charset="-128"/>
              </a:rPr>
              <a:t>検討。（</a:t>
            </a:r>
            <a:r>
              <a:rPr lang="en-US" altLang="ja-JP" sz="1100" dirty="0" smtClean="0">
                <a:latin typeface="BIZ UDPゴシック" panose="020B0400000000000000" pitchFamily="50" charset="-128"/>
                <a:ea typeface="BIZ UDPゴシック" panose="020B0400000000000000" pitchFamily="50" charset="-128"/>
              </a:rPr>
              <a:t>2023</a:t>
            </a:r>
            <a:r>
              <a:rPr lang="ja-JP" altLang="en-US" sz="1100" dirty="0" smtClean="0">
                <a:latin typeface="BIZ UDPゴシック" panose="020B0400000000000000" pitchFamily="50" charset="-128"/>
                <a:ea typeface="BIZ UDPゴシック" panose="020B0400000000000000" pitchFamily="50" charset="-128"/>
              </a:rPr>
              <a:t>年度～）</a:t>
            </a:r>
            <a:endParaRPr lang="ja-JP" altLang="en-US" sz="1100" dirty="0">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2"/>
          <a:stretch>
            <a:fillRect/>
          </a:stretch>
        </p:blipFill>
        <p:spPr>
          <a:xfrm>
            <a:off x="4582334" y="3577321"/>
            <a:ext cx="4273666" cy="1956986"/>
          </a:xfrm>
          <a:prstGeom prst="rect">
            <a:avLst/>
          </a:prstGeom>
        </p:spPr>
      </p:pic>
    </p:spTree>
    <p:extLst>
      <p:ext uri="{BB962C8B-B14F-4D97-AF65-F5344CB8AC3E}">
        <p14:creationId xmlns:p14="http://schemas.microsoft.com/office/powerpoint/2010/main" val="3213265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A8A88A05-07B6-4A7A-A585-EDEF023BFA14}"/>
              </a:ext>
            </a:extLst>
          </p:cNvPr>
          <p:cNvSpPr/>
          <p:nvPr/>
        </p:nvSpPr>
        <p:spPr>
          <a:xfrm>
            <a:off x="180000" y="1008000"/>
            <a:ext cx="4392000" cy="5760000"/>
          </a:xfrm>
          <a:prstGeom prst="rect">
            <a:avLst/>
          </a:prstGeom>
        </p:spPr>
        <p:txBody>
          <a:bodyPr wrap="square" lIns="72000" tIns="36000" rIns="72000" bIns="36000" anchor="ctr" anchorCtr="0">
            <a:noAutofit/>
          </a:bodyPr>
          <a:lstStyle/>
          <a:p>
            <a:r>
              <a:rPr lang="ja-JP" altLang="en-US" sz="1200" b="1" u="sng" dirty="0">
                <a:latin typeface="BIZ UDPゴシック" panose="020B0400000000000000" pitchFamily="50" charset="-128"/>
                <a:ea typeface="BIZ UDPゴシック" panose="020B0400000000000000" pitchFamily="50" charset="-128"/>
              </a:rPr>
              <a:t>１</a:t>
            </a:r>
            <a:r>
              <a:rPr lang="ja-JP" altLang="en-US" sz="1200" b="1" u="sng" dirty="0" smtClean="0">
                <a:latin typeface="BIZ UDPゴシック" panose="020B0400000000000000" pitchFamily="50" charset="-128"/>
                <a:ea typeface="BIZ UDPゴシック" panose="020B0400000000000000" pitchFamily="50" charset="-128"/>
              </a:rPr>
              <a:t>．津波による浸水面積</a:t>
            </a:r>
            <a:endParaRPr lang="ja-JP" altLang="en-US" sz="1200" b="1" u="sng" dirty="0">
              <a:latin typeface="BIZ UDPゴシック" panose="020B0400000000000000" pitchFamily="50" charset="-128"/>
              <a:ea typeface="BIZ UDPゴシック" panose="020B0400000000000000" pitchFamily="50" charset="-128"/>
            </a:endParaRPr>
          </a:p>
          <a:p>
            <a:r>
              <a:rPr lang="ja-JP" altLang="en-US" sz="1100" dirty="0" smtClean="0">
                <a:latin typeface="BIZ UDPゴシック" panose="020B0400000000000000" pitchFamily="50" charset="-128"/>
                <a:ea typeface="BIZ UDPゴシック" panose="020B0400000000000000" pitchFamily="50" charset="-128"/>
              </a:rPr>
              <a:t>南海</a:t>
            </a:r>
            <a:r>
              <a:rPr lang="ja-JP" altLang="en-US" sz="1100" dirty="0">
                <a:latin typeface="BIZ UDPゴシック" panose="020B0400000000000000" pitchFamily="50" charset="-128"/>
                <a:ea typeface="BIZ UDPゴシック" panose="020B0400000000000000" pitchFamily="50" charset="-128"/>
              </a:rPr>
              <a:t>トラフ巨大地震による被害は、これまでの災害対策の効果により、当初の想定よりも被害軽減が見込める</a:t>
            </a:r>
            <a:r>
              <a:rPr lang="ja-JP" altLang="en-US" sz="1100" dirty="0" smtClean="0">
                <a:latin typeface="BIZ UDPゴシック" panose="020B0400000000000000" pitchFamily="50" charset="-128"/>
                <a:ea typeface="BIZ UDPゴシック" panose="020B0400000000000000" pitchFamily="50" charset="-128"/>
              </a:rPr>
              <a:t>。</a:t>
            </a:r>
            <a:endParaRPr lang="en-US" altLang="ja-JP" sz="1100" dirty="0" smtClean="0">
              <a:latin typeface="BIZ UDPゴシック" panose="020B0400000000000000" pitchFamily="50" charset="-128"/>
              <a:ea typeface="BIZ UDPゴシック" panose="020B0400000000000000" pitchFamily="50" charset="-128"/>
            </a:endParaRPr>
          </a:p>
          <a:p>
            <a:endParaRPr lang="en-US" altLang="ja-JP" sz="1100" dirty="0" smtClean="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smtClean="0">
              <a:latin typeface="BIZ UDPゴシック" panose="020B0400000000000000" pitchFamily="50" charset="-128"/>
              <a:ea typeface="BIZ UDPゴシック" panose="020B0400000000000000" pitchFamily="50" charset="-128"/>
            </a:endParaRPr>
          </a:p>
          <a:p>
            <a:endParaRPr lang="en-US" altLang="ja-JP" sz="1100" dirty="0" smtClean="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smtClean="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smtClean="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smtClean="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smtClean="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smtClean="0">
              <a:latin typeface="BIZ UDPゴシック" panose="020B0400000000000000" pitchFamily="50" charset="-128"/>
              <a:ea typeface="BIZ UDPゴシック" panose="020B0400000000000000" pitchFamily="50" charset="-128"/>
            </a:endParaRPr>
          </a:p>
          <a:p>
            <a:r>
              <a:rPr lang="ja-JP" altLang="en-US" sz="1200" b="1" u="sng" dirty="0" smtClean="0">
                <a:latin typeface="BIZ UDPゴシック" panose="020B0400000000000000" pitchFamily="50" charset="-128"/>
                <a:ea typeface="BIZ UDPゴシック" panose="020B0400000000000000" pitchFamily="50" charset="-128"/>
              </a:rPr>
              <a:t>２．地震による被害</a:t>
            </a:r>
            <a:endParaRPr lang="en-US" altLang="ja-JP" sz="1200" b="1" u="sng"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大阪府北部</a:t>
            </a:r>
            <a:r>
              <a:rPr lang="ja-JP" altLang="en-US" sz="1100" dirty="0" smtClean="0">
                <a:latin typeface="BIZ UDPゴシック" panose="020B0400000000000000" pitchFamily="50" charset="-128"/>
                <a:ea typeface="BIZ UDPゴシック" panose="020B0400000000000000" pitchFamily="50" charset="-128"/>
              </a:rPr>
              <a:t>地震では</a:t>
            </a:r>
            <a:r>
              <a:rPr lang="ja-JP" altLang="en-US" sz="1100" dirty="0">
                <a:latin typeface="BIZ UDPゴシック" panose="020B0400000000000000" pitchFamily="50" charset="-128"/>
                <a:ea typeface="BIZ UDPゴシック" panose="020B0400000000000000" pitchFamily="50" charset="-128"/>
              </a:rPr>
              <a:t>、大規模な公共土木施設被害</a:t>
            </a:r>
            <a:r>
              <a:rPr lang="ja-JP" altLang="en-US" sz="1100" dirty="0" smtClean="0">
                <a:latin typeface="BIZ UDPゴシック" panose="020B0400000000000000" pitchFamily="50" charset="-128"/>
                <a:ea typeface="BIZ UDPゴシック" panose="020B0400000000000000" pitchFamily="50" charset="-128"/>
              </a:rPr>
              <a:t>は発生しなかった。</a:t>
            </a:r>
            <a:endParaRPr lang="en-US" altLang="ja-JP" sz="1100" dirty="0" smtClean="0">
              <a:latin typeface="BIZ UDPゴシック" panose="020B0400000000000000" pitchFamily="50" charset="-128"/>
              <a:ea typeface="BIZ UDPゴシック" panose="020B0400000000000000" pitchFamily="50" charset="-128"/>
            </a:endParaRPr>
          </a:p>
          <a:p>
            <a:r>
              <a:rPr lang="en-US" altLang="ja-JP" sz="1050" dirty="0" smtClean="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被害</a:t>
            </a:r>
            <a:r>
              <a:rPr lang="ja-JP" altLang="en-US" sz="1050" dirty="0" smtClean="0">
                <a:latin typeface="BIZ UDPゴシック" panose="020B0400000000000000" pitchFamily="50" charset="-128"/>
                <a:ea typeface="BIZ UDPゴシック" panose="020B0400000000000000" pitchFamily="50" charset="-128"/>
              </a:rPr>
              <a:t>状況</a:t>
            </a:r>
            <a:r>
              <a:rPr lang="en-US" altLang="ja-JP" sz="1050" dirty="0">
                <a:latin typeface="BIZ UDPゴシック" panose="020B0400000000000000" pitchFamily="50" charset="-128"/>
                <a:ea typeface="BIZ UDPゴシック" panose="020B0400000000000000" pitchFamily="50" charset="-128"/>
              </a:rPr>
              <a:t>】</a:t>
            </a:r>
          </a:p>
          <a:p>
            <a:r>
              <a:rPr lang="zh-TW" altLang="en-US" sz="1050" b="1" dirty="0" smtClean="0">
                <a:latin typeface="BIZ UDPゴシック" panose="020B0400000000000000" pitchFamily="50" charset="-128"/>
                <a:ea typeface="BIZ UDPゴシック" panose="020B0400000000000000" pitchFamily="50" charset="-128"/>
              </a:rPr>
              <a:t>  死者</a:t>
            </a:r>
            <a:r>
              <a:rPr lang="ja-JP" altLang="en-US" sz="1050" b="1" dirty="0" smtClean="0">
                <a:latin typeface="BIZ UDPゴシック" panose="020B0400000000000000" pitchFamily="50" charset="-128"/>
                <a:ea typeface="BIZ UDPゴシック" panose="020B0400000000000000" pitchFamily="50" charset="-128"/>
              </a:rPr>
              <a:t>：</a:t>
            </a:r>
            <a:r>
              <a:rPr lang="en-US" altLang="zh-TW" sz="1050" b="1" dirty="0" smtClean="0">
                <a:latin typeface="BIZ UDPゴシック" panose="020B0400000000000000" pitchFamily="50" charset="-128"/>
                <a:ea typeface="BIZ UDPゴシック" panose="020B0400000000000000" pitchFamily="50" charset="-128"/>
              </a:rPr>
              <a:t>6</a:t>
            </a:r>
            <a:r>
              <a:rPr lang="zh-TW" altLang="en-US" sz="1050" b="1" dirty="0">
                <a:latin typeface="BIZ UDPゴシック" panose="020B0400000000000000" pitchFamily="50" charset="-128"/>
                <a:ea typeface="BIZ UDPゴシック" panose="020B0400000000000000" pitchFamily="50" charset="-128"/>
              </a:rPr>
              <a:t>名、</a:t>
            </a:r>
            <a:r>
              <a:rPr lang="zh-TW" altLang="en-US" sz="1050" b="1" dirty="0" smtClean="0">
                <a:latin typeface="BIZ UDPゴシック" panose="020B0400000000000000" pitchFamily="50" charset="-128"/>
                <a:ea typeface="BIZ UDPゴシック" panose="020B0400000000000000" pitchFamily="50" charset="-128"/>
              </a:rPr>
              <a:t>負傷者</a:t>
            </a:r>
            <a:r>
              <a:rPr lang="ja-JP" altLang="en-US" sz="1050" b="1" dirty="0" smtClean="0">
                <a:latin typeface="BIZ UDPゴシック" panose="020B0400000000000000" pitchFamily="50" charset="-128"/>
                <a:ea typeface="BIZ UDPゴシック" panose="020B0400000000000000" pitchFamily="50" charset="-128"/>
              </a:rPr>
              <a:t>：</a:t>
            </a:r>
            <a:r>
              <a:rPr lang="en-US" altLang="zh-TW" sz="1050" b="1" dirty="0" smtClean="0">
                <a:latin typeface="BIZ UDPゴシック" panose="020B0400000000000000" pitchFamily="50" charset="-128"/>
                <a:ea typeface="BIZ UDPゴシック" panose="020B0400000000000000" pitchFamily="50" charset="-128"/>
              </a:rPr>
              <a:t>369</a:t>
            </a:r>
            <a:r>
              <a:rPr lang="zh-TW" altLang="en-US" sz="1050" b="1" dirty="0">
                <a:latin typeface="BIZ UDPゴシック" panose="020B0400000000000000" pitchFamily="50" charset="-128"/>
                <a:ea typeface="BIZ UDPゴシック" panose="020B0400000000000000" pitchFamily="50" charset="-128"/>
              </a:rPr>
              <a:t>名</a:t>
            </a:r>
          </a:p>
          <a:p>
            <a:r>
              <a:rPr lang="zh-TW" altLang="en-US" sz="1050" b="1" dirty="0">
                <a:latin typeface="BIZ UDPゴシック" panose="020B0400000000000000" pitchFamily="50" charset="-128"/>
                <a:ea typeface="BIZ UDPゴシック" panose="020B0400000000000000" pitchFamily="50" charset="-128"/>
              </a:rPr>
              <a:t>　</a:t>
            </a:r>
            <a:r>
              <a:rPr lang="zh-TW" altLang="en-US" sz="1050" b="1" dirty="0" smtClean="0">
                <a:latin typeface="BIZ UDPゴシック" panose="020B0400000000000000" pitchFamily="50" charset="-128"/>
                <a:ea typeface="BIZ UDPゴシック" panose="020B0400000000000000" pitchFamily="50" charset="-128"/>
              </a:rPr>
              <a:t>家屋被害</a:t>
            </a:r>
            <a:r>
              <a:rPr lang="ja-JP" altLang="en-US" sz="1050" b="1" dirty="0" smtClean="0">
                <a:latin typeface="BIZ UDPゴシック" panose="020B0400000000000000" pitchFamily="50" charset="-128"/>
                <a:ea typeface="BIZ UDPゴシック" panose="020B0400000000000000" pitchFamily="50" charset="-128"/>
              </a:rPr>
              <a:t>：</a:t>
            </a:r>
            <a:r>
              <a:rPr lang="zh-TW" altLang="en-US" sz="1050" b="1" dirty="0" smtClean="0">
                <a:latin typeface="BIZ UDPゴシック" panose="020B0400000000000000" pitchFamily="50" charset="-128"/>
                <a:ea typeface="BIZ UDPゴシック" panose="020B0400000000000000" pitchFamily="50" charset="-128"/>
              </a:rPr>
              <a:t>全壊</a:t>
            </a:r>
            <a:r>
              <a:rPr lang="en-US" altLang="zh-TW" sz="1050" b="1" dirty="0">
                <a:latin typeface="BIZ UDPゴシック" panose="020B0400000000000000" pitchFamily="50" charset="-128"/>
                <a:ea typeface="BIZ UDPゴシック" panose="020B0400000000000000" pitchFamily="50" charset="-128"/>
              </a:rPr>
              <a:t>18</a:t>
            </a:r>
            <a:r>
              <a:rPr lang="zh-TW" altLang="en-US" sz="1050" b="1" dirty="0">
                <a:latin typeface="BIZ UDPゴシック" panose="020B0400000000000000" pitchFamily="50" charset="-128"/>
                <a:ea typeface="BIZ UDPゴシック" panose="020B0400000000000000" pitchFamily="50" charset="-128"/>
              </a:rPr>
              <a:t>棟、半壊</a:t>
            </a:r>
            <a:r>
              <a:rPr lang="en-US" altLang="zh-TW" sz="1050" b="1" dirty="0">
                <a:latin typeface="BIZ UDPゴシック" panose="020B0400000000000000" pitchFamily="50" charset="-128"/>
                <a:ea typeface="BIZ UDPゴシック" panose="020B0400000000000000" pitchFamily="50" charset="-128"/>
              </a:rPr>
              <a:t>512</a:t>
            </a:r>
            <a:r>
              <a:rPr lang="zh-TW" altLang="en-US" sz="1050" b="1" dirty="0">
                <a:latin typeface="BIZ UDPゴシック" panose="020B0400000000000000" pitchFamily="50" charset="-128"/>
                <a:ea typeface="BIZ UDPゴシック" panose="020B0400000000000000" pitchFamily="50" charset="-128"/>
              </a:rPr>
              <a:t>棟</a:t>
            </a:r>
            <a:r>
              <a:rPr lang="zh-TW" altLang="en-US" sz="1050" b="1" dirty="0" smtClean="0">
                <a:latin typeface="BIZ UDPゴシック" panose="020B0400000000000000" pitchFamily="50" charset="-128"/>
                <a:ea typeface="BIZ UDPゴシック" panose="020B0400000000000000" pitchFamily="50" charset="-128"/>
              </a:rPr>
              <a:t>、一部</a:t>
            </a:r>
            <a:r>
              <a:rPr lang="zh-TW" altLang="en-US" sz="1050" b="1" dirty="0">
                <a:latin typeface="BIZ UDPゴシック" panose="020B0400000000000000" pitchFamily="50" charset="-128"/>
                <a:ea typeface="BIZ UDPゴシック" panose="020B0400000000000000" pitchFamily="50" charset="-128"/>
              </a:rPr>
              <a:t>損壊</a:t>
            </a:r>
            <a:r>
              <a:rPr lang="en-US" altLang="zh-TW" sz="1050" b="1" dirty="0" smtClean="0">
                <a:latin typeface="BIZ UDPゴシック" panose="020B0400000000000000" pitchFamily="50" charset="-128"/>
                <a:ea typeface="BIZ UDPゴシック" panose="020B0400000000000000" pitchFamily="50" charset="-128"/>
              </a:rPr>
              <a:t>55,081</a:t>
            </a:r>
            <a:r>
              <a:rPr lang="zh-TW" altLang="en-US" sz="1050" b="1" dirty="0" smtClean="0">
                <a:latin typeface="BIZ UDPゴシック" panose="020B0400000000000000" pitchFamily="50" charset="-128"/>
                <a:ea typeface="BIZ UDPゴシック" panose="020B0400000000000000" pitchFamily="50" charset="-128"/>
              </a:rPr>
              <a:t>棟</a:t>
            </a:r>
            <a:endParaRPr lang="en-US" altLang="zh-TW" sz="1050" b="1" dirty="0" smtClean="0">
              <a:latin typeface="BIZ UDPゴシック" panose="020B0400000000000000" pitchFamily="50" charset="-128"/>
              <a:ea typeface="BIZ UDPゴシック" panose="020B0400000000000000" pitchFamily="50" charset="-128"/>
            </a:endParaRPr>
          </a:p>
          <a:p>
            <a:r>
              <a:rPr lang="zh-TW" altLang="en-US" sz="1050" b="1" dirty="0" smtClean="0">
                <a:latin typeface="BIZ UDPゴシック" panose="020B0400000000000000" pitchFamily="50" charset="-128"/>
                <a:ea typeface="BIZ UDPゴシック" panose="020B0400000000000000" pitchFamily="50" charset="-128"/>
              </a:rPr>
              <a:t>  公共</a:t>
            </a:r>
            <a:r>
              <a:rPr lang="zh-TW" altLang="en-US" sz="1050" b="1" dirty="0">
                <a:latin typeface="BIZ UDPゴシック" panose="020B0400000000000000" pitchFamily="50" charset="-128"/>
                <a:ea typeface="BIZ UDPゴシック" panose="020B0400000000000000" pitchFamily="50" charset="-128"/>
              </a:rPr>
              <a:t>土木施設</a:t>
            </a:r>
            <a:r>
              <a:rPr lang="zh-TW" altLang="en-US" sz="1050" b="1" dirty="0" smtClean="0">
                <a:latin typeface="BIZ UDPゴシック" panose="020B0400000000000000" pitchFamily="50" charset="-128"/>
                <a:ea typeface="BIZ UDPゴシック" panose="020B0400000000000000" pitchFamily="50" charset="-128"/>
              </a:rPr>
              <a:t>被害</a:t>
            </a:r>
            <a:r>
              <a:rPr lang="ja-JP" altLang="en-US" sz="1050" b="1" dirty="0" smtClean="0">
                <a:latin typeface="BIZ UDPゴシック" panose="020B0400000000000000" pitchFamily="50" charset="-128"/>
                <a:ea typeface="BIZ UDPゴシック" panose="020B0400000000000000" pitchFamily="50" charset="-128"/>
              </a:rPr>
              <a:t>：</a:t>
            </a:r>
            <a:r>
              <a:rPr lang="en-US" altLang="zh-TW" sz="1050" b="1" dirty="0" smtClean="0">
                <a:latin typeface="BIZ UDPゴシック" panose="020B0400000000000000" pitchFamily="50" charset="-128"/>
                <a:ea typeface="BIZ UDPゴシック" panose="020B0400000000000000" pitchFamily="50" charset="-128"/>
              </a:rPr>
              <a:t>31</a:t>
            </a:r>
            <a:r>
              <a:rPr lang="zh-TW" altLang="en-US" sz="1050" b="1" dirty="0">
                <a:latin typeface="BIZ UDPゴシック" panose="020B0400000000000000" pitchFamily="50" charset="-128"/>
                <a:ea typeface="BIZ UDPゴシック" panose="020B0400000000000000" pitchFamily="50" charset="-128"/>
              </a:rPr>
              <a:t>箇所</a:t>
            </a:r>
          </a:p>
          <a:p>
            <a:endParaRPr lang="en-US" altLang="ja-JP" sz="1100" dirty="0" smtClean="0">
              <a:latin typeface="BIZ UDPゴシック" panose="020B0400000000000000" pitchFamily="50" charset="-128"/>
              <a:ea typeface="BIZ UDPゴシック" panose="020B0400000000000000" pitchFamily="50" charset="-128"/>
            </a:endParaRPr>
          </a:p>
          <a:p>
            <a:r>
              <a:rPr lang="ja-JP" altLang="en-US" sz="1200" b="1" u="sng" dirty="0" smtClean="0">
                <a:latin typeface="BIZ UDPゴシック" panose="020B0400000000000000" pitchFamily="50" charset="-128"/>
                <a:ea typeface="BIZ UDPゴシック" panose="020B0400000000000000" pitchFamily="50" charset="-128"/>
              </a:rPr>
              <a:t>３．豪雨による被害</a:t>
            </a:r>
            <a:endParaRPr lang="en-US" altLang="ja-JP" sz="1200" b="1" u="sng"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2018</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7</a:t>
            </a:r>
            <a:r>
              <a:rPr lang="ja-JP" altLang="en-US" sz="1100" dirty="0">
                <a:latin typeface="BIZ UDPゴシック" panose="020B0400000000000000" pitchFamily="50" charset="-128"/>
                <a:ea typeface="BIZ UDPゴシック" panose="020B0400000000000000" pitchFamily="50" charset="-128"/>
              </a:rPr>
              <a:t>月豪雨では西日本を中心に</a:t>
            </a:r>
            <a:r>
              <a:rPr lang="ja-JP" altLang="en-US" sz="1100" dirty="0" smtClean="0">
                <a:latin typeface="BIZ UDPゴシック" panose="020B0400000000000000" pitchFamily="50" charset="-128"/>
                <a:ea typeface="BIZ UDPゴシック" panose="020B0400000000000000" pitchFamily="50" charset="-128"/>
              </a:rPr>
              <a:t>大規模な</a:t>
            </a:r>
            <a:r>
              <a:rPr lang="ja-JP" altLang="en-US" sz="1100" dirty="0">
                <a:latin typeface="BIZ UDPゴシック" panose="020B0400000000000000" pitchFamily="50" charset="-128"/>
                <a:ea typeface="BIZ UDPゴシック" panose="020B0400000000000000" pitchFamily="50" charset="-128"/>
              </a:rPr>
              <a:t>被害が発生し</a:t>
            </a:r>
            <a:r>
              <a:rPr lang="ja-JP" altLang="en-US" sz="1100" dirty="0" smtClean="0">
                <a:latin typeface="BIZ UDPゴシック" panose="020B0400000000000000" pitchFamily="50" charset="-128"/>
                <a:ea typeface="BIZ UDPゴシック" panose="020B0400000000000000" pitchFamily="50" charset="-128"/>
              </a:rPr>
              <a:t>、大阪府の年間</a:t>
            </a:r>
            <a:r>
              <a:rPr lang="ja-JP" altLang="en-US" sz="1100" dirty="0">
                <a:latin typeface="BIZ UDPゴシック" panose="020B0400000000000000" pitchFamily="50" charset="-128"/>
                <a:ea typeface="BIZ UDPゴシック" panose="020B0400000000000000" pitchFamily="50" charset="-128"/>
              </a:rPr>
              <a:t>降水量の約半分を超える総雨量を</a:t>
            </a:r>
            <a:r>
              <a:rPr lang="ja-JP" altLang="en-US" sz="1100" dirty="0" smtClean="0">
                <a:latin typeface="BIZ UDPゴシック" panose="020B0400000000000000" pitchFamily="50" charset="-128"/>
                <a:ea typeface="BIZ UDPゴシック" panose="020B0400000000000000" pitchFamily="50" charset="-128"/>
              </a:rPr>
              <a:t>記録。</a:t>
            </a:r>
            <a:endParaRPr lang="ja-JP" altLang="en-US"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寝屋川流域では、浸水被害のあった</a:t>
            </a:r>
            <a:r>
              <a:rPr lang="en-US" altLang="ja-JP" sz="1100" dirty="0">
                <a:latin typeface="BIZ UDPゴシック" panose="020B0400000000000000" pitchFamily="50" charset="-128"/>
                <a:ea typeface="BIZ UDPゴシック" panose="020B0400000000000000" pitchFamily="50" charset="-128"/>
              </a:rPr>
              <a:t>1995</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7</a:t>
            </a:r>
            <a:r>
              <a:rPr lang="ja-JP" altLang="en-US" sz="1100" dirty="0">
                <a:latin typeface="BIZ UDPゴシック" panose="020B0400000000000000" pitchFamily="50" charset="-128"/>
                <a:ea typeface="BIZ UDPゴシック" panose="020B0400000000000000" pitchFamily="50" charset="-128"/>
              </a:rPr>
              <a:t>月梅雨前線に</a:t>
            </a:r>
            <a:r>
              <a:rPr lang="ja-JP" altLang="en-US" sz="1100" dirty="0" smtClean="0">
                <a:latin typeface="BIZ UDPゴシック" panose="020B0400000000000000" pitchFamily="50" charset="-128"/>
                <a:ea typeface="BIZ UDPゴシック" panose="020B0400000000000000" pitchFamily="50" charset="-128"/>
              </a:rPr>
              <a:t>伴う豪雨</a:t>
            </a:r>
            <a:r>
              <a:rPr lang="ja-JP" altLang="en-US" sz="1100" dirty="0">
                <a:latin typeface="BIZ UDPゴシック" panose="020B0400000000000000" pitchFamily="50" charset="-128"/>
                <a:ea typeface="BIZ UDPゴシック" panose="020B0400000000000000" pitchFamily="50" charset="-128"/>
              </a:rPr>
              <a:t>と同等の雨量が観測されたが、地下河川・治水緑地</a:t>
            </a:r>
            <a:r>
              <a:rPr lang="ja-JP" altLang="en-US" sz="1100" dirty="0" smtClean="0">
                <a:latin typeface="BIZ UDPゴシック" panose="020B0400000000000000" pitchFamily="50" charset="-128"/>
                <a:ea typeface="BIZ UDPゴシック" panose="020B0400000000000000" pitchFamily="50" charset="-128"/>
              </a:rPr>
              <a:t>・下水道</a:t>
            </a:r>
            <a:r>
              <a:rPr lang="ja-JP" altLang="en-US" sz="1100" dirty="0">
                <a:latin typeface="BIZ UDPゴシック" panose="020B0400000000000000" pitchFamily="50" charset="-128"/>
                <a:ea typeface="BIZ UDPゴシック" panose="020B0400000000000000" pitchFamily="50" charset="-128"/>
              </a:rPr>
              <a:t>増補幹線等に約</a:t>
            </a:r>
            <a:r>
              <a:rPr lang="en-US" altLang="ja-JP" sz="1100" dirty="0">
                <a:latin typeface="BIZ UDPゴシック" panose="020B0400000000000000" pitchFamily="50" charset="-128"/>
                <a:ea typeface="BIZ UDPゴシック" panose="020B0400000000000000" pitchFamily="50" charset="-128"/>
              </a:rPr>
              <a:t>208.9</a:t>
            </a:r>
            <a:r>
              <a:rPr lang="ja-JP" altLang="en-US" sz="1100" dirty="0">
                <a:latin typeface="BIZ UDPゴシック" panose="020B0400000000000000" pitchFamily="50" charset="-128"/>
                <a:ea typeface="BIZ UDPゴシック" panose="020B0400000000000000" pitchFamily="50" charset="-128"/>
              </a:rPr>
              <a:t>万㎥の水を貯留し</a:t>
            </a:r>
            <a:r>
              <a:rPr lang="ja-JP" altLang="en-US" sz="1100" dirty="0" smtClean="0">
                <a:latin typeface="BIZ UDPゴシック" panose="020B0400000000000000" pitchFamily="50" charset="-128"/>
                <a:ea typeface="BIZ UDPゴシック" panose="020B0400000000000000" pitchFamily="50" charset="-128"/>
              </a:rPr>
              <a:t>、浸水</a:t>
            </a:r>
            <a:r>
              <a:rPr lang="ja-JP" altLang="en-US" sz="1100" dirty="0">
                <a:latin typeface="BIZ UDPゴシック" panose="020B0400000000000000" pitchFamily="50" charset="-128"/>
                <a:ea typeface="BIZ UDPゴシック" panose="020B0400000000000000" pitchFamily="50" charset="-128"/>
              </a:rPr>
              <a:t>被害の防止を図ることが</a:t>
            </a:r>
            <a:r>
              <a:rPr lang="ja-JP" altLang="en-US" sz="1100" dirty="0" smtClean="0">
                <a:latin typeface="BIZ UDPゴシック" panose="020B0400000000000000" pitchFamily="50" charset="-128"/>
                <a:ea typeface="BIZ UDPゴシック" panose="020B0400000000000000" pitchFamily="50" charset="-128"/>
              </a:rPr>
              <a:t>できた。</a:t>
            </a:r>
            <a:r>
              <a:rPr lang="ja-JP" altLang="en-US" sz="1100" dirty="0">
                <a:latin typeface="BIZ UDPゴシック" panose="020B0400000000000000" pitchFamily="50" charset="-128"/>
                <a:ea typeface="BIZ UDPゴシック" panose="020B0400000000000000" pitchFamily="50" charset="-128"/>
              </a:rPr>
              <a:t>　　</a:t>
            </a:r>
          </a:p>
          <a:p>
            <a:r>
              <a:rPr lang="en-US" altLang="ja-JP" sz="1050" dirty="0" smtClean="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被害</a:t>
            </a:r>
            <a:r>
              <a:rPr lang="ja-JP" altLang="en-US" sz="1050" dirty="0" smtClean="0">
                <a:latin typeface="BIZ UDPゴシック" panose="020B0400000000000000" pitchFamily="50" charset="-128"/>
                <a:ea typeface="BIZ UDPゴシック" panose="020B0400000000000000" pitchFamily="50" charset="-128"/>
              </a:rPr>
              <a:t>状況</a:t>
            </a:r>
            <a:r>
              <a:rPr lang="en-US" altLang="ja-JP" sz="1050" dirty="0" smtClean="0">
                <a:latin typeface="BIZ UDPゴシック" panose="020B0400000000000000" pitchFamily="50" charset="-128"/>
                <a:ea typeface="BIZ UDPゴシック" panose="020B0400000000000000" pitchFamily="50" charset="-128"/>
              </a:rPr>
              <a:t>】</a:t>
            </a:r>
          </a:p>
          <a:p>
            <a:r>
              <a:rPr lang="ja-JP" altLang="en-US" sz="1050" dirty="0" smtClean="0">
                <a:latin typeface="BIZ UDPゴシック" panose="020B0400000000000000" pitchFamily="50" charset="-128"/>
                <a:ea typeface="BIZ UDPゴシック" panose="020B0400000000000000" pitchFamily="50" charset="-128"/>
              </a:rPr>
              <a:t>  </a:t>
            </a:r>
            <a:r>
              <a:rPr lang="ja-JP" altLang="en-US" sz="1050" b="1" dirty="0" smtClean="0">
                <a:latin typeface="BIZ UDPゴシック" panose="020B0400000000000000" pitchFamily="50" charset="-128"/>
                <a:ea typeface="BIZ UDPゴシック" panose="020B0400000000000000" pitchFamily="50" charset="-128"/>
              </a:rPr>
              <a:t>浸水戸数：</a:t>
            </a:r>
            <a:r>
              <a:rPr lang="en-US" altLang="ja-JP" sz="1050" b="1" dirty="0" smtClean="0">
                <a:latin typeface="BIZ UDPゴシック" panose="020B0400000000000000" pitchFamily="50" charset="-128"/>
                <a:ea typeface="BIZ UDPゴシック" panose="020B0400000000000000" pitchFamily="50" charset="-128"/>
              </a:rPr>
              <a:t>2,040</a:t>
            </a:r>
            <a:r>
              <a:rPr lang="ja-JP" altLang="en-US" sz="1050" b="1" dirty="0" smtClean="0">
                <a:latin typeface="BIZ UDPゴシック" panose="020B0400000000000000" pitchFamily="50" charset="-128"/>
                <a:ea typeface="BIZ UDPゴシック" panose="020B0400000000000000" pitchFamily="50" charset="-128"/>
              </a:rPr>
              <a:t>戸（</a:t>
            </a:r>
            <a:r>
              <a:rPr lang="en-US" altLang="ja-JP" sz="1050" b="1" dirty="0" smtClean="0">
                <a:latin typeface="BIZ UDPゴシック" panose="020B0400000000000000" pitchFamily="50" charset="-128"/>
                <a:ea typeface="BIZ UDPゴシック" panose="020B0400000000000000" pitchFamily="50" charset="-128"/>
              </a:rPr>
              <a:t>1995</a:t>
            </a:r>
            <a:r>
              <a:rPr lang="ja-JP" altLang="en-US" sz="1050" b="1" dirty="0" smtClean="0">
                <a:latin typeface="BIZ UDPゴシック" panose="020B0400000000000000" pitchFamily="50" charset="-128"/>
                <a:ea typeface="BIZ UDPゴシック" panose="020B0400000000000000" pitchFamily="50" charset="-128"/>
              </a:rPr>
              <a:t>年梅雨前線）→</a:t>
            </a:r>
            <a:r>
              <a:rPr lang="en-US" altLang="ja-JP" sz="1050" b="1" dirty="0" smtClean="0">
                <a:latin typeface="BIZ UDPゴシック" panose="020B0400000000000000" pitchFamily="50" charset="-128"/>
                <a:ea typeface="BIZ UDPゴシック" panose="020B0400000000000000" pitchFamily="50" charset="-128"/>
              </a:rPr>
              <a:t>0</a:t>
            </a:r>
            <a:r>
              <a:rPr lang="ja-JP" altLang="en-US" sz="1050" b="1" dirty="0" smtClean="0">
                <a:latin typeface="BIZ UDPゴシック" panose="020B0400000000000000" pitchFamily="50" charset="-128"/>
                <a:ea typeface="BIZ UDPゴシック" panose="020B0400000000000000" pitchFamily="50" charset="-128"/>
              </a:rPr>
              <a:t>戸（</a:t>
            </a:r>
            <a:r>
              <a:rPr lang="en-US" altLang="ja-JP" sz="1050" b="1" dirty="0" smtClean="0">
                <a:latin typeface="BIZ UDPゴシック" panose="020B0400000000000000" pitchFamily="50" charset="-128"/>
                <a:ea typeface="BIZ UDPゴシック" panose="020B0400000000000000" pitchFamily="50" charset="-128"/>
              </a:rPr>
              <a:t>2018</a:t>
            </a:r>
            <a:r>
              <a:rPr lang="ja-JP" altLang="en-US" sz="1050" b="1" dirty="0" smtClean="0">
                <a:latin typeface="BIZ UDPゴシック" panose="020B0400000000000000" pitchFamily="50" charset="-128"/>
                <a:ea typeface="BIZ UDPゴシック" panose="020B0400000000000000" pitchFamily="50" charset="-128"/>
              </a:rPr>
              <a:t>年</a:t>
            </a:r>
            <a:r>
              <a:rPr lang="en-US" altLang="ja-JP" sz="1050" b="1" dirty="0" smtClean="0">
                <a:latin typeface="BIZ UDPゴシック" panose="020B0400000000000000" pitchFamily="50" charset="-128"/>
                <a:ea typeface="BIZ UDPゴシック" panose="020B0400000000000000" pitchFamily="50" charset="-128"/>
              </a:rPr>
              <a:t>7</a:t>
            </a:r>
            <a:r>
              <a:rPr lang="ja-JP" altLang="en-US" sz="1050" b="1" dirty="0" smtClean="0">
                <a:latin typeface="BIZ UDPゴシック" panose="020B0400000000000000" pitchFamily="50" charset="-128"/>
                <a:ea typeface="BIZ UDPゴシック" panose="020B0400000000000000" pitchFamily="50" charset="-128"/>
              </a:rPr>
              <a:t>月豪雨）</a:t>
            </a:r>
            <a:endParaRPr lang="en-US" altLang="ja-JP" sz="1050" b="1" dirty="0" smtClean="0">
              <a:latin typeface="BIZ UDPゴシック" panose="020B0400000000000000" pitchFamily="50" charset="-128"/>
              <a:ea typeface="BIZ UDPゴシック" panose="020B0400000000000000" pitchFamily="50" charset="-128"/>
            </a:endParaRPr>
          </a:p>
        </p:txBody>
      </p:sp>
      <p:sp>
        <p:nvSpPr>
          <p:cNvPr id="7" name="角丸四角形 6"/>
          <p:cNvSpPr/>
          <p:nvPr/>
        </p:nvSpPr>
        <p:spPr>
          <a:xfrm>
            <a:off x="144000" y="72000"/>
            <a:ext cx="5112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２－②</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インフラ戦略／防災インフラ</a:t>
            </a:r>
          </a:p>
        </p:txBody>
      </p:sp>
      <p:cxnSp>
        <p:nvCxnSpPr>
          <p:cNvPr id="6" name="直線コネクタ 5"/>
          <p:cNvCxnSpPr/>
          <p:nvPr/>
        </p:nvCxnSpPr>
        <p:spPr>
          <a:xfrm>
            <a:off x="196398" y="612000"/>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80000" y="684000"/>
            <a:ext cx="3240000" cy="288000"/>
          </a:xfrm>
          <a:prstGeom prst="rect">
            <a:avLst/>
          </a:prstGeom>
          <a:solidFill>
            <a:schemeClr val="accent4">
              <a:lumMod val="40000"/>
              <a:lumOff val="60000"/>
            </a:schemeClr>
          </a:solidFill>
          <a:ln>
            <a:solidFill>
              <a:schemeClr val="accent2"/>
            </a:solidFill>
          </a:ln>
        </p:spPr>
        <p:txBody>
          <a:bodyPr wrap="square" t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．取組の成果（現在の到達点）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正方形/長方形 8">
            <a:extLst>
              <a:ext uri="{FF2B5EF4-FFF2-40B4-BE49-F238E27FC236}">
                <a16:creationId xmlns:a16="http://schemas.microsoft.com/office/drawing/2014/main" id="{A8A88A05-07B6-4A7A-A585-EDEF023BFA14}"/>
              </a:ext>
            </a:extLst>
          </p:cNvPr>
          <p:cNvSpPr/>
          <p:nvPr/>
        </p:nvSpPr>
        <p:spPr>
          <a:xfrm>
            <a:off x="4500000" y="648000"/>
            <a:ext cx="4320000" cy="4572000"/>
          </a:xfrm>
          <a:prstGeom prst="rect">
            <a:avLst/>
          </a:prstGeom>
        </p:spPr>
        <p:txBody>
          <a:bodyPr wrap="square" lIns="72000" tIns="36000" rIns="72000" bIns="36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４</a:t>
            </a:r>
            <a:r>
              <a:rPr kumimoji="1" lang="ja-JP" altLang="en-US" sz="12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．台風による被害</a:t>
            </a:r>
            <a:endPar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台風</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21</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号</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(2018</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では、過去の台風と比較して最高潮位を記録するも、三大水門をはじめ、防潮鉄扉などの閉鎖や防潮堤により</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、高潮</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による浸水を</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防いだ。</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0" name="図 9"/>
          <p:cNvPicPr preferRelativeResize="0">
            <a:picLocks/>
          </p:cNvPicPr>
          <p:nvPr/>
        </p:nvPicPr>
        <p:blipFill>
          <a:blip r:embed="rId2"/>
          <a:stretch>
            <a:fillRect/>
          </a:stretch>
        </p:blipFill>
        <p:spPr>
          <a:xfrm>
            <a:off x="4500002" y="1512000"/>
            <a:ext cx="1980000" cy="1764000"/>
          </a:xfrm>
          <a:prstGeom prst="rect">
            <a:avLst/>
          </a:prstGeom>
        </p:spPr>
      </p:pic>
      <p:pic>
        <p:nvPicPr>
          <p:cNvPr id="11" name="図 10"/>
          <p:cNvPicPr>
            <a:picLocks/>
          </p:cNvPicPr>
          <p:nvPr/>
        </p:nvPicPr>
        <p:blipFill>
          <a:blip r:embed="rId3"/>
          <a:stretch>
            <a:fillRect/>
          </a:stretch>
        </p:blipFill>
        <p:spPr>
          <a:xfrm>
            <a:off x="6588000" y="1476000"/>
            <a:ext cx="2016000" cy="1800000"/>
          </a:xfrm>
          <a:prstGeom prst="rect">
            <a:avLst/>
          </a:prstGeom>
        </p:spPr>
      </p:pic>
      <p:grpSp>
        <p:nvGrpSpPr>
          <p:cNvPr id="12" name="グループ化 11"/>
          <p:cNvGrpSpPr/>
          <p:nvPr/>
        </p:nvGrpSpPr>
        <p:grpSpPr>
          <a:xfrm>
            <a:off x="4752000" y="3564001"/>
            <a:ext cx="3888000" cy="1529301"/>
            <a:chOff x="6847390" y="4572603"/>
            <a:chExt cx="2716142" cy="1756141"/>
          </a:xfrm>
        </p:grpSpPr>
        <p:sp>
          <p:nvSpPr>
            <p:cNvPr id="13" name="正方形/長方形 12"/>
            <p:cNvSpPr/>
            <p:nvPr/>
          </p:nvSpPr>
          <p:spPr>
            <a:xfrm>
              <a:off x="7084964" y="4585832"/>
              <a:ext cx="792000" cy="1080000"/>
            </a:xfrm>
            <a:prstGeom prst="rect">
              <a:avLst/>
            </a:prstGeom>
            <a:solidFill>
              <a:srgbClr val="4F8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srgbClr val="99FF99"/>
                </a:solidFill>
                <a:effectLst/>
                <a:uLnTx/>
                <a:uFillTx/>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6904907" y="5633750"/>
              <a:ext cx="1152128" cy="44856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未整備の場合</a:t>
              </a:r>
              <a:endParaRPr kumimoji="1" lang="en-US" altLang="ja-JP" sz="96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の想定被害額</a:t>
              </a:r>
              <a:r>
                <a:rPr kumimoji="1" lang="en-US" altLang="ja-JP" sz="55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55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１</a:t>
              </a:r>
              <a:endParaRPr kumimoji="1" lang="en-US" altLang="ja-JP" sz="96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7978540" y="5633750"/>
              <a:ext cx="1584992" cy="44856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海岸・河川堤防等の</a:t>
              </a:r>
              <a:endParaRPr kumimoji="1" lang="en-US" altLang="ja-JP" sz="96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整備費</a:t>
              </a:r>
              <a:r>
                <a:rPr kumimoji="1" lang="en-US" altLang="ja-JP" sz="55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a:t>
              </a:r>
              <a:r>
                <a:rPr kumimoji="1" lang="ja-JP" altLang="en-US" sz="96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と維持管理費</a:t>
              </a:r>
              <a:r>
                <a:rPr kumimoji="1" lang="en-US" altLang="ja-JP" sz="4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※3</a:t>
              </a:r>
            </a:p>
          </p:txBody>
        </p:sp>
        <p:cxnSp>
          <p:nvCxnSpPr>
            <p:cNvPr id="16" name="直線コネクタ 15"/>
            <p:cNvCxnSpPr/>
            <p:nvPr/>
          </p:nvCxnSpPr>
          <p:spPr>
            <a:xfrm>
              <a:off x="6924229" y="5650336"/>
              <a:ext cx="2448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924229" y="4572603"/>
              <a:ext cx="2448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下矢印 17"/>
            <p:cNvSpPr/>
            <p:nvPr/>
          </p:nvSpPr>
          <p:spPr>
            <a:xfrm>
              <a:off x="8499753" y="4594027"/>
              <a:ext cx="432048" cy="725949"/>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8274383" y="5487597"/>
              <a:ext cx="1008000" cy="147529"/>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rPr>
                <a:t>整備費　約</a:t>
              </a:r>
              <a:r>
                <a:rPr kumimoji="1" lang="en-US" altLang="ja-JP" sz="646" b="0" i="0" u="none" strike="noStrike" kern="120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rPr>
                <a:t>1300</a:t>
              </a:r>
              <a:r>
                <a:rPr kumimoji="1" lang="ja-JP" altLang="en-US" sz="646" b="0" i="0" u="none" strike="noStrike" kern="120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rPr>
                <a:t>億円</a:t>
              </a:r>
            </a:p>
          </p:txBody>
        </p:sp>
        <p:sp>
          <p:nvSpPr>
            <p:cNvPr id="20" name="テキスト ボックス 19"/>
            <p:cNvSpPr txBox="1"/>
            <p:nvPr/>
          </p:nvSpPr>
          <p:spPr>
            <a:xfrm>
              <a:off x="7980814" y="4696623"/>
              <a:ext cx="1410493" cy="342532"/>
            </a:xfrm>
            <a:prstGeom prst="rect">
              <a:avLst/>
            </a:prstGeom>
            <a:solidFill>
              <a:schemeClr val="bg1"/>
            </a:solidFill>
            <a:ln>
              <a:noFill/>
            </a:ln>
          </p:spPr>
          <p:txBody>
            <a:bodyPr wrap="square" lIns="0" tIns="0" rIns="0" bIns="0"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高潮対策による</a:t>
              </a:r>
              <a:endParaRPr kumimoji="1" lang="en-US" altLang="ja-JP" sz="969"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整備効果約</a:t>
              </a:r>
              <a:r>
                <a:rPr kumimoji="1" lang="en-US" altLang="ja-JP" sz="969"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17</a:t>
              </a:r>
              <a:r>
                <a:rPr kumimoji="1" lang="ja-JP" altLang="en-US" sz="969"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兆円</a:t>
              </a:r>
            </a:p>
          </p:txBody>
        </p:sp>
        <p:sp>
          <p:nvSpPr>
            <p:cNvPr id="21" name="テキスト ボックス 20"/>
            <p:cNvSpPr txBox="1"/>
            <p:nvPr/>
          </p:nvSpPr>
          <p:spPr>
            <a:xfrm>
              <a:off x="6847390" y="5977744"/>
              <a:ext cx="2716142" cy="35100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4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a:t>
              </a:r>
              <a:r>
                <a:rPr kumimoji="1" lang="ja-JP" altLang="en-US" sz="4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第二室戸台風当時の整備レベルで浸水した場合の推定値（概略）</a:t>
              </a:r>
              <a:endParaRPr kumimoji="1" lang="en-US" altLang="ja-JP" sz="4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4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a:t>
              </a:r>
              <a:r>
                <a:rPr kumimoji="1" lang="ja-JP" altLang="en-US" sz="4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関連する直轄および大阪府、大阪市の河川・海岸堤防、水門等の整備費を集計</a:t>
              </a:r>
              <a:endParaRPr kumimoji="1" lang="en-US" altLang="ja-JP" sz="4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4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※3</a:t>
              </a:r>
              <a:r>
                <a:rPr kumimoji="1" lang="ja-JP" altLang="en-US" sz="4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関連する直轄および大阪府、大阪市で管理する河川・海岸堤防、水門等の維持管理費</a:t>
              </a:r>
              <a:r>
                <a:rPr kumimoji="1" lang="ja-JP" altLang="en-US" sz="462"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を</a:t>
              </a:r>
              <a:r>
                <a:rPr lang="en-US" altLang="ja-JP" sz="462" dirty="0" smtClean="0">
                  <a:solidFill>
                    <a:prstClr val="black"/>
                  </a:solidFill>
                  <a:latin typeface="BIZ UDPゴシック" panose="020B0400000000000000" pitchFamily="50" charset="-128"/>
                  <a:ea typeface="BIZ UDPゴシック" panose="020B0400000000000000" pitchFamily="50" charset="-128"/>
                </a:rPr>
                <a:t>1965</a:t>
              </a:r>
              <a:r>
                <a:rPr kumimoji="1" lang="ja-JP" altLang="en-US" sz="462"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年以降</a:t>
              </a:r>
              <a:r>
                <a:rPr kumimoji="1" lang="ja-JP" altLang="en-US" sz="4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で集計</a:t>
              </a:r>
            </a:p>
          </p:txBody>
        </p:sp>
        <p:sp>
          <p:nvSpPr>
            <p:cNvPr id="22" name="テキスト ボックス 6"/>
            <p:cNvSpPr txBox="1"/>
            <p:nvPr/>
          </p:nvSpPr>
          <p:spPr>
            <a:xfrm>
              <a:off x="7039386" y="4746787"/>
              <a:ext cx="897490" cy="4975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被害額</a:t>
              </a:r>
              <a:endParaRPr kumimoji="1" lang="en-US" altLang="ja-JP" sz="1108"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約</a:t>
              </a:r>
              <a:r>
                <a:rPr kumimoji="1" lang="en-US" altLang="ja-JP" sz="1108"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17</a:t>
              </a:r>
              <a:r>
                <a:rPr kumimoji="1" lang="ja-JP" altLang="en-US" sz="1108"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兆円</a:t>
              </a:r>
            </a:p>
          </p:txBody>
        </p:sp>
        <p:sp>
          <p:nvSpPr>
            <p:cNvPr id="23" name="正方形/長方形 22"/>
            <p:cNvSpPr/>
            <p:nvPr/>
          </p:nvSpPr>
          <p:spPr>
            <a:xfrm>
              <a:off x="8274383" y="5324481"/>
              <a:ext cx="1008000" cy="14752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rPr>
                <a:t>維持費　約</a:t>
              </a:r>
              <a:r>
                <a:rPr kumimoji="1" lang="en-US" altLang="ja-JP" sz="646" b="0" i="0" u="none" strike="noStrike" kern="1200" cap="none" spc="0"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rPr>
                <a:t>200</a:t>
              </a:r>
              <a:r>
                <a:rPr kumimoji="1" lang="ja-JP" altLang="en-US" sz="646" b="0" i="0" u="none" strike="noStrike" kern="1200" cap="none" spc="0"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rPr>
                <a:t>億円</a:t>
              </a:r>
            </a:p>
          </p:txBody>
        </p:sp>
        <p:sp>
          <p:nvSpPr>
            <p:cNvPr id="24" name="フリーフォーム 23"/>
            <p:cNvSpPr/>
            <p:nvPr/>
          </p:nvSpPr>
          <p:spPr>
            <a:xfrm>
              <a:off x="7084964" y="5259219"/>
              <a:ext cx="785503" cy="45719"/>
            </a:xfrm>
            <a:custGeom>
              <a:avLst/>
              <a:gdLst>
                <a:gd name="connsiteX0" fmla="*/ 0 w 749300"/>
                <a:gd name="connsiteY0" fmla="*/ 88202 h 175161"/>
                <a:gd name="connsiteX1" fmla="*/ 190500 w 749300"/>
                <a:gd name="connsiteY1" fmla="*/ 2477 h 175161"/>
                <a:gd name="connsiteX2" fmla="*/ 549275 w 749300"/>
                <a:gd name="connsiteY2" fmla="*/ 173927 h 175161"/>
                <a:gd name="connsiteX3" fmla="*/ 749300 w 749300"/>
                <a:gd name="connsiteY3" fmla="*/ 65977 h 175161"/>
              </a:gdLst>
              <a:ahLst/>
              <a:cxnLst>
                <a:cxn ang="0">
                  <a:pos x="connsiteX0" y="connsiteY0"/>
                </a:cxn>
                <a:cxn ang="0">
                  <a:pos x="connsiteX1" y="connsiteY1"/>
                </a:cxn>
                <a:cxn ang="0">
                  <a:pos x="connsiteX2" y="connsiteY2"/>
                </a:cxn>
                <a:cxn ang="0">
                  <a:pos x="connsiteX3" y="connsiteY3"/>
                </a:cxn>
              </a:cxnLst>
              <a:rect l="l" t="t" r="r" b="b"/>
              <a:pathLst>
                <a:path w="749300" h="175161">
                  <a:moveTo>
                    <a:pt x="0" y="88202"/>
                  </a:moveTo>
                  <a:cubicBezTo>
                    <a:pt x="49477" y="38196"/>
                    <a:pt x="98954" y="-11810"/>
                    <a:pt x="190500" y="2477"/>
                  </a:cubicBezTo>
                  <a:cubicBezTo>
                    <a:pt x="282046" y="16764"/>
                    <a:pt x="456142" y="163344"/>
                    <a:pt x="549275" y="173927"/>
                  </a:cubicBezTo>
                  <a:cubicBezTo>
                    <a:pt x="642408" y="184510"/>
                    <a:pt x="695854" y="125243"/>
                    <a:pt x="749300" y="6597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25" name="フリーフォーム 24"/>
            <p:cNvSpPr/>
            <p:nvPr/>
          </p:nvSpPr>
          <p:spPr>
            <a:xfrm>
              <a:off x="7074558" y="5302076"/>
              <a:ext cx="785503" cy="45719"/>
            </a:xfrm>
            <a:custGeom>
              <a:avLst/>
              <a:gdLst>
                <a:gd name="connsiteX0" fmla="*/ 0 w 749300"/>
                <a:gd name="connsiteY0" fmla="*/ 88202 h 175161"/>
                <a:gd name="connsiteX1" fmla="*/ 190500 w 749300"/>
                <a:gd name="connsiteY1" fmla="*/ 2477 h 175161"/>
                <a:gd name="connsiteX2" fmla="*/ 549275 w 749300"/>
                <a:gd name="connsiteY2" fmla="*/ 173927 h 175161"/>
                <a:gd name="connsiteX3" fmla="*/ 749300 w 749300"/>
                <a:gd name="connsiteY3" fmla="*/ 65977 h 175161"/>
              </a:gdLst>
              <a:ahLst/>
              <a:cxnLst>
                <a:cxn ang="0">
                  <a:pos x="connsiteX0" y="connsiteY0"/>
                </a:cxn>
                <a:cxn ang="0">
                  <a:pos x="connsiteX1" y="connsiteY1"/>
                </a:cxn>
                <a:cxn ang="0">
                  <a:pos x="connsiteX2" y="connsiteY2"/>
                </a:cxn>
                <a:cxn ang="0">
                  <a:pos x="connsiteX3" y="connsiteY3"/>
                </a:cxn>
              </a:cxnLst>
              <a:rect l="l" t="t" r="r" b="b"/>
              <a:pathLst>
                <a:path w="749300" h="175161">
                  <a:moveTo>
                    <a:pt x="0" y="88202"/>
                  </a:moveTo>
                  <a:cubicBezTo>
                    <a:pt x="49477" y="38196"/>
                    <a:pt x="98954" y="-11810"/>
                    <a:pt x="190500" y="2477"/>
                  </a:cubicBezTo>
                  <a:cubicBezTo>
                    <a:pt x="282046" y="16764"/>
                    <a:pt x="456142" y="163344"/>
                    <a:pt x="549275" y="173927"/>
                  </a:cubicBezTo>
                  <a:cubicBezTo>
                    <a:pt x="642408" y="184510"/>
                    <a:pt x="695854" y="125243"/>
                    <a:pt x="749300" y="6597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sp>
        <p:nvSpPr>
          <p:cNvPr id="26" name="正方形/長方形 25"/>
          <p:cNvSpPr/>
          <p:nvPr/>
        </p:nvSpPr>
        <p:spPr>
          <a:xfrm>
            <a:off x="4500000" y="5292000"/>
            <a:ext cx="3240000" cy="288000"/>
          </a:xfrm>
          <a:prstGeom prst="rect">
            <a:avLst/>
          </a:prstGeom>
          <a:solidFill>
            <a:schemeClr val="accent4">
              <a:lumMod val="40000"/>
              <a:lumOff val="60000"/>
            </a:schemeClr>
          </a:solidFill>
          <a:ln>
            <a:solidFill>
              <a:schemeClr val="accent2"/>
            </a:solidFill>
          </a:ln>
        </p:spPr>
        <p:txBody>
          <a:bodyPr wrap="square" t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．今後の取組の方向性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28" name="Picture 44"/>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2000" y="1944000"/>
            <a:ext cx="1332000" cy="16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テキスト ボックス 28"/>
          <p:cNvSpPr txBox="1">
            <a:spLocks noChangeArrowheads="1"/>
          </p:cNvSpPr>
          <p:nvPr/>
        </p:nvSpPr>
        <p:spPr bwMode="auto">
          <a:xfrm>
            <a:off x="2520000" y="2124000"/>
            <a:ext cx="1116000" cy="46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36000" tIns="0" rIns="36000" bIns="0" anchor="ctr">
            <a:no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・対策区間の防潮堤</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3765"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の沈下はなし</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・水門・鉄扉は閉鎖</a:t>
            </a:r>
          </a:p>
        </p:txBody>
      </p:sp>
      <p:sp>
        <p:nvSpPr>
          <p:cNvPr id="30" name="テキスト ボックス 55"/>
          <p:cNvSpPr txBox="1"/>
          <p:nvPr/>
        </p:nvSpPr>
        <p:spPr>
          <a:xfrm>
            <a:off x="2520000" y="2736000"/>
            <a:ext cx="1152000" cy="396000"/>
          </a:xfrm>
          <a:prstGeom prst="rect">
            <a:avLst/>
          </a:prstGeom>
          <a:noFill/>
        </p:spPr>
        <p:txBody>
          <a:bodyPr wrap="none" lIns="36000" tIns="0" rIns="36000" bIns="0" anchor="ctr" anchorCtr="0">
            <a:no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浸水面積</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184200" algn="l" defTabSz="913765"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5,400ha</a:t>
            </a:r>
            <a:endPar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84"/>
          <p:cNvSpPr txBox="1">
            <a:spLocks noChangeArrowheads="1"/>
          </p:cNvSpPr>
          <p:nvPr/>
        </p:nvSpPr>
        <p:spPr bwMode="auto">
          <a:xfrm>
            <a:off x="2772000" y="1728000"/>
            <a:ext cx="1440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36000" bIns="0" anchor="ctr" anchorCtr="0">
            <a:no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2018</a:t>
            </a:r>
            <a:r>
              <a:rPr kumimoji="1" lang="ja-JP" altLang="en-US"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年度末見込み </a:t>
            </a:r>
            <a:r>
              <a:rPr kumimoji="1" lang="en-US" altLang="ja-JP"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pic>
        <p:nvPicPr>
          <p:cNvPr id="32" name="Picture 21"/>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000" y="1908000"/>
            <a:ext cx="1332000" cy="16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1"/>
          <p:cNvSpPr txBox="1">
            <a:spLocks noChangeArrowheads="1"/>
          </p:cNvSpPr>
          <p:nvPr/>
        </p:nvSpPr>
        <p:spPr bwMode="auto">
          <a:xfrm>
            <a:off x="252000" y="2124000"/>
            <a:ext cx="1116000" cy="46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36000" tIns="0" rIns="36000" bIns="0" anchor="ctr">
            <a:no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・全ての防潮堤の</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沈下</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を</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考慮</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・水門・鉄扉は開放</a:t>
            </a:r>
          </a:p>
        </p:txBody>
      </p:sp>
      <p:sp>
        <p:nvSpPr>
          <p:cNvPr id="34" name="テキスト ボックス 4"/>
          <p:cNvSpPr txBox="1"/>
          <p:nvPr/>
        </p:nvSpPr>
        <p:spPr>
          <a:xfrm>
            <a:off x="252000" y="2736000"/>
            <a:ext cx="1152000" cy="396000"/>
          </a:xfrm>
          <a:prstGeom prst="rect">
            <a:avLst/>
          </a:prstGeom>
          <a:noFill/>
        </p:spPr>
        <p:txBody>
          <a:bodyPr wrap="none" lIns="36000" tIns="0" rIns="36000" bIns="0" anchor="ctr" anchorCtr="0">
            <a:no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浸水面積</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184200" algn="l" defTabSz="913765"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11,000ha</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a:spLocks noChangeArrowheads="1"/>
          </p:cNvSpPr>
          <p:nvPr/>
        </p:nvSpPr>
        <p:spPr bwMode="auto">
          <a:xfrm>
            <a:off x="540000" y="1728000"/>
            <a:ext cx="1440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36000" bIns="0" anchor="ctr" anchorCtr="0">
            <a:no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2013</a:t>
            </a:r>
            <a:r>
              <a:rPr kumimoji="1" lang="ja-JP" altLang="en-US"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a:t>
            </a:r>
            <a:r>
              <a:rPr kumimoji="1" lang="en-US" altLang="ja-JP"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8</a:t>
            </a:r>
            <a:r>
              <a:rPr kumimoji="1" lang="ja-JP" altLang="en-US"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月公表 </a:t>
            </a:r>
            <a:r>
              <a:rPr kumimoji="1" lang="en-US" altLang="ja-JP"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10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36" name="右矢印 35"/>
          <p:cNvSpPr/>
          <p:nvPr/>
        </p:nvSpPr>
        <p:spPr>
          <a:xfrm rot="10800000" flipH="1">
            <a:off x="2124000" y="2484000"/>
            <a:ext cx="324000" cy="504000"/>
          </a:xfrm>
          <a:prstGeom prst="rightArrow">
            <a:avLst>
              <a:gd name="adj1" fmla="val 50000"/>
              <a:gd name="adj2" fmla="val 74489"/>
            </a:avLst>
          </a:prstGeom>
          <a:solidFill>
            <a:schemeClr val="tx2">
              <a:lumMod val="40000"/>
              <a:lumOff val="60000"/>
            </a:schemeClr>
          </a:solidFill>
          <a:ln cmpd="sng">
            <a:noFill/>
          </a:ln>
        </p:spPr>
        <p:style>
          <a:lnRef idx="2">
            <a:schemeClr val="accent1">
              <a:shade val="50000"/>
            </a:schemeClr>
          </a:lnRef>
          <a:fillRef idx="1">
            <a:schemeClr val="accent1"/>
          </a:fillRef>
          <a:effectRef idx="0">
            <a:schemeClr val="accent1"/>
          </a:effectRef>
          <a:fontRef idx="minor">
            <a:schemeClr val="lt1"/>
          </a:fontRef>
        </p:style>
        <p:txBody>
          <a:bodyPr lIns="63152" tIns="31577" rIns="63152" bIns="31577" anchor="ctr"/>
          <a:lstStyle>
            <a:defPPr>
              <a:defRPr lang="ja-JP"/>
            </a:defPPr>
            <a:lvl1pPr marL="0" algn="l" defTabSz="913765" rtl="0" eaLnBrk="1" latinLnBrk="0" hangingPunct="1">
              <a:defRPr kumimoji="1" sz="1800" kern="1200">
                <a:solidFill>
                  <a:schemeClr val="lt1"/>
                </a:solidFill>
                <a:latin typeface="+mn-lt"/>
                <a:ea typeface="+mn-ea"/>
                <a:cs typeface="+mn-cs"/>
              </a:defRPr>
            </a:lvl1pPr>
            <a:lvl2pPr marL="457200" algn="l" defTabSz="913765" rtl="0" eaLnBrk="1" latinLnBrk="0" hangingPunct="1">
              <a:defRPr kumimoji="1" sz="1800" kern="1200">
                <a:solidFill>
                  <a:schemeClr val="lt1"/>
                </a:solidFill>
                <a:latin typeface="+mn-lt"/>
                <a:ea typeface="+mn-ea"/>
                <a:cs typeface="+mn-cs"/>
              </a:defRPr>
            </a:lvl2pPr>
            <a:lvl3pPr marL="914400" algn="l" defTabSz="913765" rtl="0" eaLnBrk="1" latinLnBrk="0" hangingPunct="1">
              <a:defRPr kumimoji="1" sz="1800" kern="1200">
                <a:solidFill>
                  <a:schemeClr val="lt1"/>
                </a:solidFill>
                <a:latin typeface="+mn-lt"/>
                <a:ea typeface="+mn-ea"/>
                <a:cs typeface="+mn-cs"/>
              </a:defRPr>
            </a:lvl3pPr>
            <a:lvl4pPr marL="1371600" algn="l" defTabSz="913765" rtl="0" eaLnBrk="1" latinLnBrk="0" hangingPunct="1">
              <a:defRPr kumimoji="1" sz="1800" kern="1200">
                <a:solidFill>
                  <a:schemeClr val="lt1"/>
                </a:solidFill>
                <a:latin typeface="+mn-lt"/>
                <a:ea typeface="+mn-ea"/>
                <a:cs typeface="+mn-cs"/>
              </a:defRPr>
            </a:lvl4pPr>
            <a:lvl5pPr marL="1828165" algn="l" defTabSz="913765" rtl="0" eaLnBrk="1" latinLnBrk="0" hangingPunct="1">
              <a:defRPr kumimoji="1" sz="1800" kern="1200">
                <a:solidFill>
                  <a:schemeClr val="lt1"/>
                </a:solidFill>
                <a:latin typeface="+mn-lt"/>
                <a:ea typeface="+mn-ea"/>
                <a:cs typeface="+mn-cs"/>
              </a:defRPr>
            </a:lvl5pPr>
            <a:lvl6pPr marL="2285365" algn="l" defTabSz="913765" rtl="0" eaLnBrk="1" latinLnBrk="0" hangingPunct="1">
              <a:defRPr kumimoji="1" sz="1800" kern="1200">
                <a:solidFill>
                  <a:schemeClr val="lt1"/>
                </a:solidFill>
                <a:latin typeface="+mn-lt"/>
                <a:ea typeface="+mn-ea"/>
                <a:cs typeface="+mn-cs"/>
              </a:defRPr>
            </a:lvl6pPr>
            <a:lvl7pPr marL="2742565" algn="l" defTabSz="913765" rtl="0" eaLnBrk="1" latinLnBrk="0" hangingPunct="1">
              <a:defRPr kumimoji="1" sz="1800" kern="1200">
                <a:solidFill>
                  <a:schemeClr val="lt1"/>
                </a:solidFill>
                <a:latin typeface="+mn-lt"/>
                <a:ea typeface="+mn-ea"/>
                <a:cs typeface="+mn-cs"/>
              </a:defRPr>
            </a:lvl7pPr>
            <a:lvl8pPr marL="3199765" algn="l" defTabSz="913765" rtl="0" eaLnBrk="1" latinLnBrk="0" hangingPunct="1">
              <a:defRPr kumimoji="1" sz="1800" kern="1200">
                <a:solidFill>
                  <a:schemeClr val="lt1"/>
                </a:solidFill>
                <a:latin typeface="+mn-lt"/>
                <a:ea typeface="+mn-ea"/>
                <a:cs typeface="+mn-cs"/>
              </a:defRPr>
            </a:lvl8pPr>
            <a:lvl9pPr marL="3656965" algn="l" defTabSz="913765" rtl="0" eaLnBrk="1" latinLnBrk="0" hangingPunct="1">
              <a:defRPr kumimoji="1" sz="1800" kern="1200">
                <a:solidFill>
                  <a:schemeClr val="lt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Meiryo UI"/>
              <a:ea typeface="Meiryo UI"/>
              <a:cs typeface="+mn-cs"/>
            </a:endParaRPr>
          </a:p>
        </p:txBody>
      </p:sp>
      <p:sp>
        <p:nvSpPr>
          <p:cNvPr id="37" name="テキスト ボックス 36"/>
          <p:cNvSpPr txBox="1"/>
          <p:nvPr/>
        </p:nvSpPr>
        <p:spPr>
          <a:xfrm>
            <a:off x="5760000" y="3312000"/>
            <a:ext cx="1764000" cy="180000"/>
          </a:xfrm>
          <a:prstGeom prst="rect">
            <a:avLst/>
          </a:prstGeom>
          <a:noFill/>
        </p:spPr>
        <p:txBody>
          <a:bodyPr wrap="square" lIns="36000" tIns="0" rIns="36000" bIns="0" rtlCol="0" anchor="ctr" anchorCtr="1">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経済被害に関する整備効果</a:t>
            </a:r>
          </a:p>
        </p:txBody>
      </p:sp>
      <p:sp>
        <p:nvSpPr>
          <p:cNvPr id="38"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81</a:t>
            </a:fld>
            <a:endParaRPr lang="ja-JP" altLang="en-US" dirty="0"/>
          </a:p>
        </p:txBody>
      </p:sp>
      <p:sp>
        <p:nvSpPr>
          <p:cNvPr id="40" name="正方形/長方形 39">
            <a:extLst>
              <a:ext uri="{FF2B5EF4-FFF2-40B4-BE49-F238E27FC236}">
                <a16:creationId xmlns:a16="http://schemas.microsoft.com/office/drawing/2014/main" id="{A8A88A05-07B6-4A7A-A585-EDEF023BFA14}"/>
              </a:ext>
            </a:extLst>
          </p:cNvPr>
          <p:cNvSpPr/>
          <p:nvPr/>
        </p:nvSpPr>
        <p:spPr>
          <a:xfrm>
            <a:off x="4500000" y="5585633"/>
            <a:ext cx="4320000" cy="1080000"/>
          </a:xfrm>
          <a:prstGeom prst="rect">
            <a:avLst/>
          </a:prstGeom>
        </p:spPr>
        <p:txBody>
          <a:bodyPr wrap="square" lIns="72000" tIns="36000" rIns="72000" bIns="36000" anchor="ctr" anchorCtr="0">
            <a:noAutofit/>
          </a:bodyPr>
          <a:lstStyle/>
          <a:p>
            <a:r>
              <a:rPr lang="en-US" altLang="ja-JP" sz="1100" dirty="0" smtClean="0">
                <a:latin typeface="BIZ UDPゴシック" panose="020B0400000000000000" pitchFamily="50" charset="-128"/>
                <a:ea typeface="BIZ UDPゴシック" panose="020B0400000000000000" pitchFamily="50" charset="-128"/>
              </a:rPr>
              <a:t>2015</a:t>
            </a:r>
            <a:r>
              <a:rPr lang="ja-JP" altLang="en-US" sz="1100" dirty="0" smtClean="0">
                <a:latin typeface="BIZ UDPゴシック" panose="020B0400000000000000" pitchFamily="50" charset="-128"/>
                <a:ea typeface="BIZ UDPゴシック" panose="020B0400000000000000" pitchFamily="50" charset="-128"/>
              </a:rPr>
              <a:t>年から</a:t>
            </a:r>
            <a:r>
              <a:rPr lang="en-US" altLang="ja-JP" sz="1100" dirty="0" smtClean="0">
                <a:latin typeface="BIZ UDPゴシック" panose="020B0400000000000000" pitchFamily="50" charset="-128"/>
                <a:ea typeface="BIZ UDPゴシック" panose="020B0400000000000000" pitchFamily="50" charset="-128"/>
              </a:rPr>
              <a:t>2024</a:t>
            </a:r>
            <a:r>
              <a:rPr lang="ja-JP" altLang="en-US" sz="1100" dirty="0" smtClean="0">
                <a:latin typeface="BIZ UDPゴシック" panose="020B0400000000000000" pitchFamily="50" charset="-128"/>
                <a:ea typeface="BIZ UDPゴシック" panose="020B0400000000000000" pitchFamily="50" charset="-128"/>
              </a:rPr>
              <a:t>年</a:t>
            </a:r>
            <a:r>
              <a:rPr lang="ja-JP" altLang="en-US" sz="1100" dirty="0">
                <a:latin typeface="BIZ UDPゴシック" panose="020B0400000000000000" pitchFamily="50" charset="-128"/>
                <a:ea typeface="BIZ UDPゴシック" panose="020B0400000000000000" pitchFamily="50" charset="-128"/>
              </a:rPr>
              <a:t>までの</a:t>
            </a:r>
            <a:r>
              <a:rPr lang="en-US" altLang="ja-JP" sz="1100" dirty="0">
                <a:latin typeface="BIZ UDPゴシック" panose="020B0400000000000000" pitchFamily="50" charset="-128"/>
                <a:ea typeface="BIZ UDPゴシック" panose="020B0400000000000000" pitchFamily="50" charset="-128"/>
              </a:rPr>
              <a:t>10</a:t>
            </a:r>
            <a:r>
              <a:rPr lang="ja-JP" altLang="en-US" sz="1100" dirty="0">
                <a:latin typeface="BIZ UDPゴシック" panose="020B0400000000000000" pitchFamily="50" charset="-128"/>
                <a:ea typeface="BIZ UDPゴシック" panose="020B0400000000000000" pitchFamily="50" charset="-128"/>
              </a:rPr>
              <a:t>年間の府の</a:t>
            </a:r>
            <a:r>
              <a:rPr lang="ja-JP" altLang="en-US" sz="1100" dirty="0" smtClean="0">
                <a:latin typeface="BIZ UDPゴシック" panose="020B0400000000000000" pitchFamily="50" charset="-128"/>
                <a:ea typeface="BIZ UDPゴシック" panose="020B0400000000000000" pitchFamily="50" charset="-128"/>
              </a:rPr>
              <a:t>取組を踏まえた「</a:t>
            </a:r>
            <a:r>
              <a:rPr lang="ja-JP" altLang="en-US" sz="1100" dirty="0">
                <a:latin typeface="BIZ UDPゴシック" panose="020B0400000000000000" pitchFamily="50" charset="-128"/>
                <a:ea typeface="BIZ UDPゴシック" panose="020B0400000000000000" pitchFamily="50" charset="-128"/>
              </a:rPr>
              <a:t>新・大阪地震対策</a:t>
            </a:r>
            <a:r>
              <a:rPr lang="ja-JP" altLang="en-US" sz="1100" dirty="0" smtClean="0">
                <a:latin typeface="BIZ UDPゴシック" panose="020B0400000000000000" pitchFamily="50" charset="-128"/>
                <a:ea typeface="BIZ UDPゴシック" panose="020B0400000000000000" pitchFamily="50" charset="-128"/>
              </a:rPr>
              <a:t>アクションプラン</a:t>
            </a:r>
            <a:r>
              <a:rPr lang="ja-JP" altLang="en-US" sz="1100" dirty="0">
                <a:latin typeface="BIZ UDPゴシック" panose="020B0400000000000000" pitchFamily="50" charset="-128"/>
                <a:ea typeface="BIZ UDPゴシック" panose="020B0400000000000000" pitchFamily="50" charset="-128"/>
              </a:rPr>
              <a:t>」を</a:t>
            </a:r>
            <a:r>
              <a:rPr lang="ja-JP" altLang="en-US" sz="1100" dirty="0" smtClean="0">
                <a:latin typeface="BIZ UDPゴシック" panose="020B0400000000000000" pitchFamily="50" charset="-128"/>
                <a:ea typeface="BIZ UDPゴシック" panose="020B0400000000000000" pitchFamily="50" charset="-128"/>
              </a:rPr>
              <a:t>策定。</a:t>
            </a:r>
            <a:endParaRPr lang="ja-JP" altLang="en-US"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これまでの防潮堤の液状化対策や密集市街地対策の進捗、人口構造等の社会環境の変化を踏まえ、地震・津波被害想定の見直し</a:t>
            </a:r>
            <a:r>
              <a:rPr lang="ja-JP" altLang="en-US" sz="1100" dirty="0" smtClean="0">
                <a:latin typeface="BIZ UDPゴシック" panose="020B0400000000000000" pitchFamily="50" charset="-128"/>
                <a:ea typeface="BIZ UDPゴシック" panose="020B0400000000000000" pitchFamily="50" charset="-128"/>
              </a:rPr>
              <a:t>を行い、次期アクションプラン</a:t>
            </a:r>
            <a:r>
              <a:rPr lang="ja-JP" altLang="en-US" sz="1100" dirty="0">
                <a:latin typeface="BIZ UDPゴシック" panose="020B0400000000000000" pitchFamily="50" charset="-128"/>
                <a:ea typeface="BIZ UDPゴシック" panose="020B0400000000000000" pitchFamily="50" charset="-128"/>
              </a:rPr>
              <a:t>に</a:t>
            </a:r>
            <a:r>
              <a:rPr lang="ja-JP" altLang="en-US" sz="1100" dirty="0" smtClean="0">
                <a:latin typeface="BIZ UDPゴシック" panose="020B0400000000000000" pitchFamily="50" charset="-128"/>
                <a:ea typeface="BIZ UDPゴシック" panose="020B0400000000000000" pitchFamily="50" charset="-128"/>
              </a:rPr>
              <a:t>反映。</a:t>
            </a:r>
            <a:endParaRPr lang="en-US" altLang="ja-JP" sz="1100" dirty="0" smtClean="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89460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536065"/>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a:xfrm>
            <a:off x="144000" y="72000"/>
            <a:ext cx="57615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２－③</a:t>
            </a: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インフラ戦略／</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スマートシティの推進</a:t>
            </a:r>
            <a:endPar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正方形/長方形 6"/>
          <p:cNvSpPr/>
          <p:nvPr/>
        </p:nvSpPr>
        <p:spPr>
          <a:xfrm>
            <a:off x="196398" y="1094696"/>
            <a:ext cx="8644178" cy="307777"/>
          </a:xfrm>
          <a:prstGeom prst="rect">
            <a:avLst/>
          </a:prstGeom>
          <a:solidFill>
            <a:schemeClr val="accent4">
              <a:lumMod val="40000"/>
              <a:lumOff val="6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１．大阪スマートシティ戦略　　　「戦略</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ver.1.0</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」から「戦略</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ver.2.0</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」へ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p:cNvSpPr txBox="1"/>
          <p:nvPr/>
        </p:nvSpPr>
        <p:spPr>
          <a:xfrm>
            <a:off x="140019" y="564030"/>
            <a:ext cx="8932757" cy="502702"/>
          </a:xfrm>
          <a:prstGeom prst="rect">
            <a:avLst/>
          </a:prstGeom>
          <a:noFill/>
        </p:spPr>
        <p:txBody>
          <a:bodyPr wrap="square" rtlCol="0">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住民の利便性向上を最大の目的とし、</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2025</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年大阪・関西万博の開催を追い風としながら、</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都市</a:t>
            </a:r>
            <a:endParaRPr kumimoji="1" lang="en-US" altLang="ja-JP"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600" b="1" dirty="0">
                <a:solidFill>
                  <a:prstClr val="black"/>
                </a:solidFill>
                <a:latin typeface="BIZ UDPゴシック" panose="020B0400000000000000" pitchFamily="50" charset="-128"/>
                <a:ea typeface="BIZ UDPゴシック" panose="020B0400000000000000" pitchFamily="50" charset="-128"/>
              </a:rPr>
              <a:t>　</a:t>
            </a:r>
            <a:r>
              <a:rPr lang="ja-JP" altLang="en-US" sz="1600" b="1"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課題解決</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の先導役を示していく。</a:t>
            </a:r>
            <a:endParaRPr kumimoji="1" lang="en-US" altLang="ja-JP"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a:stretch>
            <a:fillRect/>
          </a:stretch>
        </p:blipFill>
        <p:spPr>
          <a:xfrm>
            <a:off x="51424" y="1487588"/>
            <a:ext cx="8873501" cy="5370412"/>
          </a:xfrm>
          <a:prstGeom prst="rect">
            <a:avLst/>
          </a:prstGeom>
        </p:spPr>
      </p:pic>
      <p:sp>
        <p:nvSpPr>
          <p:cNvPr id="9"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82</a:t>
            </a:fld>
            <a:endParaRPr lang="ja-JP" altLang="en-US" dirty="0"/>
          </a:p>
        </p:txBody>
      </p:sp>
    </p:spTree>
    <p:extLst>
      <p:ext uri="{BB962C8B-B14F-4D97-AF65-F5344CB8AC3E}">
        <p14:creationId xmlns:p14="http://schemas.microsoft.com/office/powerpoint/2010/main" val="2477227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75">
            <a:extLst>
              <a:ext uri="{FF2B5EF4-FFF2-40B4-BE49-F238E27FC236}">
                <a16:creationId xmlns:a16="http://schemas.microsoft.com/office/drawing/2014/main" id="{473CD7C9-195C-4AFE-83CB-CAAD4B52E0AF}"/>
              </a:ext>
            </a:extLst>
          </p:cNvPr>
          <p:cNvSpPr/>
          <p:nvPr/>
        </p:nvSpPr>
        <p:spPr>
          <a:xfrm>
            <a:off x="1579601" y="4458796"/>
            <a:ext cx="2128455" cy="181406"/>
          </a:xfrm>
          <a:prstGeom prst="roundRect">
            <a:avLst>
              <a:gd name="adj" fmla="val 50000"/>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013" b="0" i="0" u="none" strike="noStrike" kern="1200" cap="none" spc="0" normalizeH="0" baseline="0" noProof="0">
              <a:ln>
                <a:noFill/>
              </a:ln>
              <a:solidFill>
                <a:prstClr val="white"/>
              </a:solidFill>
              <a:effectLst/>
              <a:uLnTx/>
              <a:uFillTx/>
              <a:latin typeface="Meiryo UI"/>
              <a:ea typeface="Meiryo UI"/>
              <a:cs typeface="+mn-cs"/>
            </a:endParaRPr>
          </a:p>
        </p:txBody>
      </p:sp>
      <p:cxnSp>
        <p:nvCxnSpPr>
          <p:cNvPr id="6" name="直線コネクタ 5"/>
          <p:cNvCxnSpPr/>
          <p:nvPr/>
        </p:nvCxnSpPr>
        <p:spPr>
          <a:xfrm>
            <a:off x="196398" y="574165"/>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96398" y="763778"/>
            <a:ext cx="8644178" cy="307777"/>
          </a:xfrm>
          <a:prstGeom prst="rect">
            <a:avLst/>
          </a:prstGeom>
          <a:solidFill>
            <a:schemeClr val="accent4">
              <a:lumMod val="40000"/>
              <a:lumOff val="6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２．大阪スマートシティパートナーズフォーラム</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【OSPF】</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角丸四角形 10"/>
          <p:cNvSpPr/>
          <p:nvPr/>
        </p:nvSpPr>
        <p:spPr>
          <a:xfrm>
            <a:off x="342900" y="1223954"/>
            <a:ext cx="8191500" cy="338146"/>
          </a:xfrm>
          <a:prstGeom prst="roundRect">
            <a:avLst>
              <a:gd name="adj" fmla="val 13437"/>
            </a:avLst>
          </a:prstGeom>
          <a:solidFill>
            <a:schemeClr val="accent6"/>
          </a:solidFill>
          <a:ln w="25400" cap="flat" cmpd="sng" algn="ctr">
            <a:solidFill>
              <a:sysClr val="windowText" lastClr="000000"/>
            </a:solidFill>
            <a:prstDash val="solid"/>
            <a:miter lim="800000"/>
          </a:ln>
          <a:effectLst/>
        </p:spPr>
        <p:txBody>
          <a:bodyPr rtlCol="0" anchor="ctr"/>
          <a:lstStyle/>
          <a:p>
            <a:pPr marL="0" marR="0" lvl="0" indent="0" algn="just" defTabSz="842520" rtl="0" eaLnBrk="1" fontAlgn="ctr" latinLnBrk="0" hangingPunct="1">
              <a:lnSpc>
                <a:spcPct val="110000"/>
              </a:lnSpc>
              <a:spcBef>
                <a:spcPts val="0"/>
              </a:spcBef>
              <a:spcAft>
                <a:spcPts val="554"/>
              </a:spcAft>
              <a:buClr>
                <a:srgbClr val="2E75B6"/>
              </a:buClr>
              <a:buSzTx/>
              <a:buFontTx/>
              <a:buNone/>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企業やシビックテック、府内市町村、大学等と連携した“大阪モデル”のスマートシティの実現に向けた</a:t>
            </a: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取組を</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推進。</a:t>
            </a:r>
          </a:p>
        </p:txBody>
      </p:sp>
      <p:sp>
        <p:nvSpPr>
          <p:cNvPr id="9"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83</a:t>
            </a:fld>
            <a:endParaRPr lang="ja-JP" altLang="en-US" dirty="0"/>
          </a:p>
        </p:txBody>
      </p:sp>
      <p:sp>
        <p:nvSpPr>
          <p:cNvPr id="10" name="角丸四角形 9"/>
          <p:cNvSpPr/>
          <p:nvPr/>
        </p:nvSpPr>
        <p:spPr>
          <a:xfrm>
            <a:off x="144000" y="72000"/>
            <a:ext cx="57615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２－③</a:t>
            </a: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インフラ戦略／</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スマートシティの推進</a:t>
            </a:r>
            <a:endPar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2" name="グループ化 11"/>
          <p:cNvGrpSpPr/>
          <p:nvPr/>
        </p:nvGrpSpPr>
        <p:grpSpPr>
          <a:xfrm>
            <a:off x="63307" y="1725594"/>
            <a:ext cx="4148249" cy="2488081"/>
            <a:chOff x="63307" y="1725594"/>
            <a:chExt cx="4148249" cy="2488081"/>
          </a:xfrm>
        </p:grpSpPr>
        <p:grpSp>
          <p:nvGrpSpPr>
            <p:cNvPr id="13" name="グループ化 12"/>
            <p:cNvGrpSpPr/>
            <p:nvPr/>
          </p:nvGrpSpPr>
          <p:grpSpPr>
            <a:xfrm>
              <a:off x="63307" y="1725594"/>
              <a:ext cx="4148249" cy="2488081"/>
              <a:chOff x="63307" y="1725594"/>
              <a:chExt cx="4148249" cy="2488081"/>
            </a:xfrm>
          </p:grpSpPr>
          <p:grpSp>
            <p:nvGrpSpPr>
              <p:cNvPr id="19" name="グループ化 18"/>
              <p:cNvGrpSpPr/>
              <p:nvPr/>
            </p:nvGrpSpPr>
            <p:grpSpPr>
              <a:xfrm>
                <a:off x="63307" y="1725594"/>
                <a:ext cx="4148249" cy="2488081"/>
                <a:chOff x="63307" y="1725594"/>
                <a:chExt cx="4148249" cy="2488081"/>
              </a:xfrm>
            </p:grpSpPr>
            <p:grpSp>
              <p:nvGrpSpPr>
                <p:cNvPr id="25" name="グループ化 24"/>
                <p:cNvGrpSpPr/>
                <p:nvPr/>
              </p:nvGrpSpPr>
              <p:grpSpPr>
                <a:xfrm>
                  <a:off x="63307" y="1725594"/>
                  <a:ext cx="4148249" cy="2488081"/>
                  <a:chOff x="63307" y="1725594"/>
                  <a:chExt cx="4148249" cy="2488081"/>
                </a:xfrm>
              </p:grpSpPr>
              <p:grpSp>
                <p:nvGrpSpPr>
                  <p:cNvPr id="27" name="グループ化 26"/>
                  <p:cNvGrpSpPr/>
                  <p:nvPr/>
                </p:nvGrpSpPr>
                <p:grpSpPr>
                  <a:xfrm>
                    <a:off x="63307" y="1725594"/>
                    <a:ext cx="4148249" cy="2488081"/>
                    <a:chOff x="63307" y="1725594"/>
                    <a:chExt cx="4148249" cy="2488081"/>
                  </a:xfrm>
                </p:grpSpPr>
                <p:pic>
                  <p:nvPicPr>
                    <p:cNvPr id="29" name="図 28">
                      <a:extLst>
                        <a:ext uri="{FF2B5EF4-FFF2-40B4-BE49-F238E27FC236}">
                          <a16:creationId xmlns:a16="http://schemas.microsoft.com/office/drawing/2014/main" id="{EB92C317-192D-3A12-5815-294DACA230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307" y="1725594"/>
                      <a:ext cx="4148249" cy="2488081"/>
                    </a:xfrm>
                    <a:prstGeom prst="rect">
                      <a:avLst/>
                    </a:prstGeom>
                  </p:spPr>
                </p:pic>
                <p:pic>
                  <p:nvPicPr>
                    <p:cNvPr id="30" name="図 29">
                      <a:extLst>
                        <a:ext uri="{FF2B5EF4-FFF2-40B4-BE49-F238E27FC236}">
                          <a16:creationId xmlns:a16="http://schemas.microsoft.com/office/drawing/2014/main" id="{E1BF7EFB-D9F2-FC35-D396-FC5F9504D8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121" y="1887038"/>
                      <a:ext cx="1507139" cy="161249"/>
                    </a:xfrm>
                    <a:prstGeom prst="rect">
                      <a:avLst/>
                    </a:prstGeom>
                  </p:spPr>
                </p:pic>
                <p:sp>
                  <p:nvSpPr>
                    <p:cNvPr id="31" name="テキスト ボックス 30">
                      <a:extLst>
                        <a:ext uri="{FF2B5EF4-FFF2-40B4-BE49-F238E27FC236}">
                          <a16:creationId xmlns:a16="http://schemas.microsoft.com/office/drawing/2014/main" id="{73DF19ED-8CD9-4D0F-AABF-7FD5E0B27045}"/>
                        </a:ext>
                      </a:extLst>
                    </p:cNvPr>
                    <p:cNvSpPr txBox="1"/>
                    <p:nvPr/>
                  </p:nvSpPr>
                  <p:spPr>
                    <a:xfrm>
                      <a:off x="280381" y="2031639"/>
                      <a:ext cx="3494867" cy="280928"/>
                    </a:xfrm>
                    <a:prstGeom prst="round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大阪スマートシティパートナーズフォーラム（</a:t>
                      </a: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OSPF</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）とは</a:t>
                      </a:r>
                    </a:p>
                  </p:txBody>
                </p:sp>
                <p:cxnSp>
                  <p:nvCxnSpPr>
                    <p:cNvPr id="32" name="直線コネクタ 31"/>
                    <p:cNvCxnSpPr/>
                    <p:nvPr/>
                  </p:nvCxnSpPr>
                  <p:spPr>
                    <a:xfrm>
                      <a:off x="345285" y="2267709"/>
                      <a:ext cx="3463760" cy="0"/>
                    </a:xfrm>
                    <a:prstGeom prst="line">
                      <a:avLst/>
                    </a:prstGeom>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0BEC7045-4C50-4245-A823-1483CAE7396D}"/>
                        </a:ext>
                      </a:extLst>
                    </p:cNvPr>
                    <p:cNvSpPr txBox="1"/>
                    <p:nvPr/>
                  </p:nvSpPr>
                  <p:spPr>
                    <a:xfrm>
                      <a:off x="294025" y="2349642"/>
                      <a:ext cx="3499053" cy="553998"/>
                    </a:xfrm>
                    <a:prstGeom prst="rect">
                      <a:avLst/>
                    </a:prstGeom>
                    <a:noFill/>
                  </p:spPr>
                  <p:txBody>
                    <a:bodyPr wrap="square">
                      <a:spAutoFit/>
                    </a:bodyPr>
                    <a:lstStyle/>
                    <a:p>
                      <a:pPr marL="0" marR="0" lvl="0" indent="0" algn="l" defTabSz="20895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“大阪モデル”</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のスマートシティの実現に向けた推進体制として、大阪府、府内</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43</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市町村、企業、大学、シビックテック等と連携</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して</a:t>
                      </a:r>
                      <a:r>
                        <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2020</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８月に設立。</a:t>
                      </a:r>
                    </a:p>
                  </p:txBody>
                </p:sp>
                <p:sp>
                  <p:nvSpPr>
                    <p:cNvPr id="34" name="正方形/長方形 33"/>
                    <p:cNvSpPr/>
                    <p:nvPr/>
                  </p:nvSpPr>
                  <p:spPr>
                    <a:xfrm>
                      <a:off x="294024" y="2919028"/>
                      <a:ext cx="3617040" cy="4721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5" name="正方形/長方形 34"/>
                    <p:cNvSpPr/>
                    <p:nvPr/>
                  </p:nvSpPr>
                  <p:spPr>
                    <a:xfrm>
                      <a:off x="295274" y="3456555"/>
                      <a:ext cx="3615789" cy="494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8" name="正方形/長方形 27">
                    <a:extLst>
                      <a:ext uri="{FF2B5EF4-FFF2-40B4-BE49-F238E27FC236}">
                        <a16:creationId xmlns:a16="http://schemas.microsoft.com/office/drawing/2014/main" id="{70A8033F-EE62-42D2-B862-8D716E795A6C}"/>
                      </a:ext>
                    </a:extLst>
                  </p:cNvPr>
                  <p:cNvSpPr/>
                  <p:nvPr/>
                </p:nvSpPr>
                <p:spPr>
                  <a:xfrm>
                    <a:off x="947597" y="2950162"/>
                    <a:ext cx="3025003" cy="348813"/>
                  </a:xfrm>
                  <a:prstGeom prst="rect">
                    <a:avLst/>
                  </a:prstGeom>
                </p:spPr>
                <p:txBody>
                  <a:bodyPr wrap="square">
                    <a:spAutoFit/>
                  </a:bodyPr>
                  <a:lstStyle/>
                  <a:p>
                    <a:pPr marL="0" marR="0" lvl="0" indent="0" algn="l" defTabSz="685783" rtl="0" eaLnBrk="1" fontAlgn="auto" latinLnBrk="0" hangingPunct="1">
                      <a:lnSpc>
                        <a:spcPts val="1013"/>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企業やシビックテック、府内市町村、大学等と連携</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した“</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大阪モデル”のスマートシティの実現に向けた</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取組の推進。</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sp>
              <p:nvSpPr>
                <p:cNvPr id="26" name="正方形/長方形 25">
                  <a:extLst>
                    <a:ext uri="{FF2B5EF4-FFF2-40B4-BE49-F238E27FC236}">
                      <a16:creationId xmlns:a16="http://schemas.microsoft.com/office/drawing/2014/main" id="{1F565338-4706-41FD-991D-0A5541EFB0D5}"/>
                    </a:ext>
                  </a:extLst>
                </p:cNvPr>
                <p:cNvSpPr/>
                <p:nvPr/>
              </p:nvSpPr>
              <p:spPr>
                <a:xfrm>
                  <a:off x="947111" y="3508271"/>
                  <a:ext cx="2987123" cy="348813"/>
                </a:xfrm>
                <a:prstGeom prst="rect">
                  <a:avLst/>
                </a:prstGeom>
              </p:spPr>
              <p:txBody>
                <a:bodyPr wrap="square">
                  <a:spAutoFit/>
                </a:bodyPr>
                <a:lstStyle/>
                <a:p>
                  <a:pPr marL="0" marR="0" lvl="0" indent="0" algn="l" defTabSz="685783" rtl="0" eaLnBrk="1" fontAlgn="auto" latinLnBrk="0" hangingPunct="1">
                    <a:lnSpc>
                      <a:spcPts val="1013"/>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社会課題の見える化、コーディネート、プロジェクトの推進、ワークショップ・セミナー開催／情報</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発信。</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ほか</a:t>
                  </a:r>
                </a:p>
              </p:txBody>
            </p:sp>
          </p:grpSp>
          <p:grpSp>
            <p:nvGrpSpPr>
              <p:cNvPr id="20" name="グループ化 19"/>
              <p:cNvGrpSpPr/>
              <p:nvPr/>
            </p:nvGrpSpPr>
            <p:grpSpPr>
              <a:xfrm>
                <a:off x="383923" y="2948633"/>
                <a:ext cx="630260" cy="345439"/>
                <a:chOff x="383923" y="2948633"/>
                <a:chExt cx="630260" cy="345439"/>
              </a:xfrm>
            </p:grpSpPr>
            <p:grpSp>
              <p:nvGrpSpPr>
                <p:cNvPr id="21" name="グループ化 20">
                  <a:extLst>
                    <a:ext uri="{FF2B5EF4-FFF2-40B4-BE49-F238E27FC236}">
                      <a16:creationId xmlns:a16="http://schemas.microsoft.com/office/drawing/2014/main" id="{CBA68871-3C2E-46AF-97DD-EC699CFCDF39}"/>
                    </a:ext>
                  </a:extLst>
                </p:cNvPr>
                <p:cNvGrpSpPr/>
                <p:nvPr/>
              </p:nvGrpSpPr>
              <p:grpSpPr>
                <a:xfrm>
                  <a:off x="383923" y="2948633"/>
                  <a:ext cx="630260" cy="345439"/>
                  <a:chOff x="385538" y="1845015"/>
                  <a:chExt cx="816109" cy="477960"/>
                </a:xfrm>
              </p:grpSpPr>
              <p:sp>
                <p:nvSpPr>
                  <p:cNvPr id="23" name="正方形/長方形 22">
                    <a:extLst>
                      <a:ext uri="{FF2B5EF4-FFF2-40B4-BE49-F238E27FC236}">
                        <a16:creationId xmlns:a16="http://schemas.microsoft.com/office/drawing/2014/main" id="{E94FE92B-168D-412C-9390-617B374C7918}"/>
                      </a:ext>
                    </a:extLst>
                  </p:cNvPr>
                  <p:cNvSpPr/>
                  <p:nvPr/>
                </p:nvSpPr>
                <p:spPr>
                  <a:xfrm>
                    <a:off x="385538" y="1845015"/>
                    <a:ext cx="808428" cy="319386"/>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目　的</a:t>
                    </a:r>
                    <a:endParaRPr kumimoji="1" lang="ja-JP" altLang="en-US" sz="1125"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07744D9F-43E2-4244-BC0A-31B55D47D438}"/>
                      </a:ext>
                    </a:extLst>
                  </p:cNvPr>
                  <p:cNvSpPr/>
                  <p:nvPr/>
                </p:nvSpPr>
                <p:spPr>
                  <a:xfrm>
                    <a:off x="393219" y="2051496"/>
                    <a:ext cx="808428" cy="271479"/>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en-US" altLang="ja-JP" sz="675"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Purpose</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cxnSp>
              <p:nvCxnSpPr>
                <p:cNvPr id="22" name="直線コネクタ 21">
                  <a:extLst>
                    <a:ext uri="{FF2B5EF4-FFF2-40B4-BE49-F238E27FC236}">
                      <a16:creationId xmlns:a16="http://schemas.microsoft.com/office/drawing/2014/main" id="{45EA4E8F-FFE2-FAC1-E3C8-CFAB639F103C}"/>
                    </a:ext>
                  </a:extLst>
                </p:cNvPr>
                <p:cNvCxnSpPr>
                  <a:cxnSpLocks/>
                </p:cNvCxnSpPr>
                <p:nvPr/>
              </p:nvCxnSpPr>
              <p:spPr>
                <a:xfrm flipV="1">
                  <a:off x="390298" y="3008616"/>
                  <a:ext cx="1802" cy="187499"/>
                </a:xfrm>
                <a:prstGeom prst="line">
                  <a:avLst/>
                </a:prstGeom>
                <a:ln w="28575" cap="rnd">
                  <a:solidFill>
                    <a:srgbClr val="0070C0"/>
                  </a:solidFill>
                  <a:round/>
                </a:ln>
              </p:spPr>
              <p:style>
                <a:lnRef idx="1">
                  <a:schemeClr val="accent1"/>
                </a:lnRef>
                <a:fillRef idx="0">
                  <a:schemeClr val="accent1"/>
                </a:fillRef>
                <a:effectRef idx="0">
                  <a:schemeClr val="accent1"/>
                </a:effectRef>
                <a:fontRef idx="minor">
                  <a:schemeClr val="tx1"/>
                </a:fontRef>
              </p:style>
            </p:cxnSp>
          </p:grpSp>
        </p:grpSp>
        <p:grpSp>
          <p:nvGrpSpPr>
            <p:cNvPr id="14" name="グループ化 13"/>
            <p:cNvGrpSpPr/>
            <p:nvPr/>
          </p:nvGrpSpPr>
          <p:grpSpPr>
            <a:xfrm>
              <a:off x="379063" y="3476499"/>
              <a:ext cx="787944" cy="343681"/>
              <a:chOff x="379063" y="3476499"/>
              <a:chExt cx="787944" cy="343681"/>
            </a:xfrm>
          </p:grpSpPr>
          <p:grpSp>
            <p:nvGrpSpPr>
              <p:cNvPr id="15" name="グループ化 14">
                <a:extLst>
                  <a:ext uri="{FF2B5EF4-FFF2-40B4-BE49-F238E27FC236}">
                    <a16:creationId xmlns:a16="http://schemas.microsoft.com/office/drawing/2014/main" id="{F1E70AE2-6AFA-405D-A2CF-F53F9EB768DD}"/>
                  </a:ext>
                </a:extLst>
              </p:cNvPr>
              <p:cNvGrpSpPr/>
              <p:nvPr/>
            </p:nvGrpSpPr>
            <p:grpSpPr>
              <a:xfrm>
                <a:off x="379063" y="3476499"/>
                <a:ext cx="787944" cy="343681"/>
                <a:chOff x="272497" y="2331560"/>
                <a:chExt cx="1020288" cy="475527"/>
              </a:xfrm>
            </p:grpSpPr>
            <p:sp>
              <p:nvSpPr>
                <p:cNvPr id="17" name="正方形/長方形 16">
                  <a:extLst>
                    <a:ext uri="{FF2B5EF4-FFF2-40B4-BE49-F238E27FC236}">
                      <a16:creationId xmlns:a16="http://schemas.microsoft.com/office/drawing/2014/main" id="{6347F06B-C0D3-4A8F-9038-4D52A1654A5D}"/>
                    </a:ext>
                  </a:extLst>
                </p:cNvPr>
                <p:cNvSpPr/>
                <p:nvPr/>
              </p:nvSpPr>
              <p:spPr>
                <a:xfrm>
                  <a:off x="272497" y="2331560"/>
                  <a:ext cx="1020288" cy="319386"/>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事業内容</a:t>
                  </a:r>
                  <a:endParaRPr kumimoji="1" lang="ja-JP" altLang="en-US" sz="1125"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6BC79C6F-2439-44CD-BB40-0487BF648074}"/>
                    </a:ext>
                  </a:extLst>
                </p:cNvPr>
                <p:cNvSpPr/>
                <p:nvPr/>
              </p:nvSpPr>
              <p:spPr>
                <a:xfrm>
                  <a:off x="275151" y="2535608"/>
                  <a:ext cx="808430" cy="271479"/>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en-US" altLang="ja-JP" sz="675"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rPr>
                    <a:t>Contens</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cxnSp>
            <p:nvCxnSpPr>
              <p:cNvPr id="16" name="直線コネクタ 15">
                <a:extLst>
                  <a:ext uri="{FF2B5EF4-FFF2-40B4-BE49-F238E27FC236}">
                    <a16:creationId xmlns:a16="http://schemas.microsoft.com/office/drawing/2014/main" id="{8CE1F493-B584-6941-0C4D-625BFDB41691}"/>
                  </a:ext>
                </a:extLst>
              </p:cNvPr>
              <p:cNvCxnSpPr>
                <a:cxnSpLocks/>
              </p:cNvCxnSpPr>
              <p:nvPr/>
            </p:nvCxnSpPr>
            <p:spPr>
              <a:xfrm flipV="1">
                <a:off x="390298" y="3552121"/>
                <a:ext cx="1802" cy="187499"/>
              </a:xfrm>
              <a:prstGeom prst="line">
                <a:avLst/>
              </a:prstGeom>
              <a:ln w="28575" cap="rnd">
                <a:solidFill>
                  <a:srgbClr val="0070C0"/>
                </a:solidFill>
                <a:round/>
              </a:ln>
            </p:spPr>
            <p:style>
              <a:lnRef idx="1">
                <a:schemeClr val="accent1"/>
              </a:lnRef>
              <a:fillRef idx="0">
                <a:schemeClr val="accent1"/>
              </a:fillRef>
              <a:effectRef idx="0">
                <a:schemeClr val="accent1"/>
              </a:effectRef>
              <a:fontRef idx="minor">
                <a:schemeClr val="tx1"/>
              </a:fontRef>
            </p:style>
          </p:cxnSp>
        </p:grpSp>
      </p:grpSp>
      <p:sp>
        <p:nvSpPr>
          <p:cNvPr id="36" name="角丸四角形 6">
            <a:extLst>
              <a:ext uri="{FF2B5EF4-FFF2-40B4-BE49-F238E27FC236}">
                <a16:creationId xmlns:a16="http://schemas.microsoft.com/office/drawing/2014/main" id="{9647ACC7-0822-4D7B-8A64-E0A54A32CEEA}"/>
              </a:ext>
            </a:extLst>
          </p:cNvPr>
          <p:cNvSpPr/>
          <p:nvPr/>
        </p:nvSpPr>
        <p:spPr>
          <a:xfrm>
            <a:off x="358606" y="4152597"/>
            <a:ext cx="3293747" cy="5581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t"/>
          <a:lstStyle/>
          <a:p>
            <a:pPr marL="0" marR="0" lvl="0" indent="0" algn="dist" defTabSz="6857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gradFill>
                  <a:gsLst>
                    <a:gs pos="98000">
                      <a:srgbClr val="24589B"/>
                    </a:gs>
                    <a:gs pos="59000">
                      <a:srgbClr val="16B2F2"/>
                    </a:gs>
                    <a:gs pos="83000">
                      <a:srgbClr val="00ADEC"/>
                    </a:gs>
                    <a:gs pos="0">
                      <a:srgbClr val="5B9BD5">
                        <a:lumMod val="30000"/>
                        <a:lumOff val="70000"/>
                      </a:srgbClr>
                    </a:gs>
                  </a:gsLst>
                  <a:lin ang="13800000" scaled="0"/>
                </a:gradFill>
                <a:effectLst/>
                <a:uLnTx/>
                <a:uFillTx/>
                <a:latin typeface="BIZ UDPゴシック" panose="020B0400000000000000" pitchFamily="50" charset="-128"/>
                <a:ea typeface="BIZ UDPゴシック" panose="020B0400000000000000" pitchFamily="50" charset="-128"/>
              </a:rPr>
              <a:t>日本最大級の官民連携</a:t>
            </a:r>
            <a:r>
              <a:rPr kumimoji="1" lang="ja-JP" altLang="en-US" sz="1400" b="1" i="0" u="none" strike="noStrike" kern="1200" cap="none" spc="0" normalizeH="0" baseline="0" noProof="0" dirty="0">
                <a:ln>
                  <a:noFill/>
                </a:ln>
                <a:gradFill>
                  <a:gsLst>
                    <a:gs pos="71000">
                      <a:srgbClr val="1283C4"/>
                    </a:gs>
                    <a:gs pos="100000">
                      <a:srgbClr val="002E68"/>
                    </a:gs>
                    <a:gs pos="2000">
                      <a:srgbClr val="16B2F2"/>
                    </a:gs>
                    <a:gs pos="38000">
                      <a:srgbClr val="00ADEC"/>
                    </a:gs>
                  </a:gsLst>
                  <a:lin ang="13800000" scaled="0"/>
                </a:gradFill>
                <a:effectLst/>
                <a:uLnTx/>
                <a:uFillTx/>
                <a:latin typeface="BIZ UDPゴシック" panose="020B0400000000000000" pitchFamily="50" charset="-128"/>
                <a:ea typeface="BIZ UDPゴシック" panose="020B0400000000000000" pitchFamily="50" charset="-128"/>
              </a:rPr>
              <a:t>イニシアティブ</a:t>
            </a:r>
            <a:r>
              <a:rPr kumimoji="1" lang="ja-JP" altLang="en-US" sz="1400" b="1" i="0" u="none" strike="noStrike" kern="1200" cap="none" spc="0" normalizeH="0" baseline="0" noProof="0" dirty="0">
                <a:ln>
                  <a:noFill/>
                </a:ln>
                <a:gradFill>
                  <a:gsLst>
                    <a:gs pos="98000">
                      <a:srgbClr val="24589B"/>
                    </a:gs>
                    <a:gs pos="59000">
                      <a:srgbClr val="16B2F2"/>
                    </a:gs>
                    <a:gs pos="83000">
                      <a:srgbClr val="00ADEC"/>
                    </a:gs>
                    <a:gs pos="0">
                      <a:srgbClr val="5B9BD5">
                        <a:lumMod val="30000"/>
                        <a:lumOff val="70000"/>
                      </a:srgbClr>
                    </a:gs>
                  </a:gsLst>
                  <a:lin ang="13800000" scaled="0"/>
                </a:gradFill>
                <a:effectLst/>
                <a:uLnTx/>
                <a:uFillTx/>
                <a:latin typeface="BIZ UDPゴシック" panose="020B0400000000000000" pitchFamily="50" charset="-128"/>
                <a:ea typeface="BIZ UDPゴシック" panose="020B0400000000000000" pitchFamily="50" charset="-128"/>
              </a:rPr>
              <a:t>へ</a:t>
            </a:r>
          </a:p>
        </p:txBody>
      </p:sp>
      <p:sp>
        <p:nvSpPr>
          <p:cNvPr id="37" name="テキスト ボックス 36">
            <a:extLst>
              <a:ext uri="{FF2B5EF4-FFF2-40B4-BE49-F238E27FC236}">
                <a16:creationId xmlns:a16="http://schemas.microsoft.com/office/drawing/2014/main" id="{1D4FED28-B04A-4851-B009-74668F331E1C}"/>
              </a:ext>
            </a:extLst>
          </p:cNvPr>
          <p:cNvSpPr txBox="1"/>
          <p:nvPr/>
        </p:nvSpPr>
        <p:spPr>
          <a:xfrm>
            <a:off x="1556975" y="4402468"/>
            <a:ext cx="2095378" cy="253916"/>
          </a:xfrm>
          <a:prstGeom prst="rect">
            <a:avLst/>
          </a:prstGeom>
          <a:noFill/>
        </p:spPr>
        <p:txBody>
          <a:bodyPr wrap="square" rtlCol="0">
            <a:spAutoFit/>
          </a:bodyPr>
          <a:lstStyle/>
          <a:p>
            <a:pPr marL="0" marR="0" lvl="0" indent="0" algn="dist" defTabSz="685783"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454</a:t>
            </a:r>
            <a:r>
              <a:rPr kumimoji="1" lang="ja-JP" altLang="en-US" sz="900" b="1"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の</a:t>
            </a:r>
            <a:r>
              <a:rPr kumimoji="1" lang="ja-JP" altLang="en-US" sz="9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企業・団体が参画　</a:t>
            </a:r>
            <a:r>
              <a:rPr kumimoji="1" lang="en-US" altLang="ja-JP" sz="675" b="1"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※5.3</a:t>
            </a:r>
            <a:r>
              <a:rPr kumimoji="1" lang="ja-JP" altLang="en-US" sz="675" b="1"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末</a:t>
            </a:r>
            <a:r>
              <a:rPr kumimoji="1" lang="ja-JP" altLang="en-US" sz="675"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時点</a:t>
            </a:r>
            <a:r>
              <a:rPr kumimoji="1" lang="en-US" altLang="ja-JP" sz="675"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 </a:t>
            </a:r>
          </a:p>
        </p:txBody>
      </p:sp>
      <p:sp>
        <p:nvSpPr>
          <p:cNvPr id="42" name="テキスト ボックス 41">
            <a:extLst>
              <a:ext uri="{FF2B5EF4-FFF2-40B4-BE49-F238E27FC236}">
                <a16:creationId xmlns:a16="http://schemas.microsoft.com/office/drawing/2014/main" id="{4CB7D32D-0E9B-4E62-BD43-F9FB710BEC16}"/>
              </a:ext>
            </a:extLst>
          </p:cNvPr>
          <p:cNvSpPr txBox="1"/>
          <p:nvPr/>
        </p:nvSpPr>
        <p:spPr>
          <a:xfrm>
            <a:off x="4182021" y="1998295"/>
            <a:ext cx="3905576" cy="271869"/>
          </a:xfrm>
          <a:prstGeom prst="rect">
            <a:avLst/>
          </a:prstGeom>
          <a:noFill/>
        </p:spPr>
        <p:txBody>
          <a:bodyPr wrap="square">
            <a:spAutoFit/>
          </a:bodyPr>
          <a:lstStyle/>
          <a:p>
            <a:pPr marL="0" marR="0" lvl="0" indent="0" algn="l" defTabSz="685783" rtl="0" eaLnBrk="1" fontAlgn="auto" latinLnBrk="0" hangingPunct="1">
              <a:lnSpc>
                <a:spcPts val="1350"/>
              </a:lnSpc>
              <a:spcBef>
                <a:spcPts val="0"/>
              </a:spcBef>
              <a:spcAft>
                <a:spcPts val="0"/>
              </a:spcAft>
              <a:buClrTx/>
              <a:buSzTx/>
              <a:buFontTx/>
              <a:buNone/>
              <a:tabLst/>
              <a:defRPr/>
            </a:pPr>
            <a:r>
              <a:rPr kumimoji="1" lang="ja-JP" altLang="en-US" sz="11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BIZ UDPゴシック" panose="020B0400000000000000" pitchFamily="50" charset="-128"/>
                <a:ea typeface="BIZ UDPゴシック" panose="020B0400000000000000" pitchFamily="50" charset="-128"/>
              </a:rPr>
              <a:t>大阪スマートシティパートナーズフォーラム・プロジェクト事業</a:t>
            </a:r>
            <a:endParaRPr kumimoji="1" lang="en-US" altLang="ja-JP" sz="11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BIZ UDPゴシック" panose="020B0400000000000000" pitchFamily="50" charset="-128"/>
              <a:ea typeface="BIZ UDPゴシック" panose="020B0400000000000000" pitchFamily="50" charset="-128"/>
            </a:endParaRPr>
          </a:p>
        </p:txBody>
      </p:sp>
      <p:pic>
        <p:nvPicPr>
          <p:cNvPr id="43" name="図 42">
            <a:extLst>
              <a:ext uri="{FF2B5EF4-FFF2-40B4-BE49-F238E27FC236}">
                <a16:creationId xmlns:a16="http://schemas.microsoft.com/office/drawing/2014/main" id="{58343C11-E617-1081-5D3D-57B46E46D9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2339" y="2014446"/>
            <a:ext cx="953224" cy="278993"/>
          </a:xfrm>
          <a:prstGeom prst="rect">
            <a:avLst/>
          </a:prstGeom>
        </p:spPr>
      </p:pic>
      <p:sp>
        <p:nvSpPr>
          <p:cNvPr id="44" name="テキスト ボックス 43">
            <a:extLst>
              <a:ext uri="{FF2B5EF4-FFF2-40B4-BE49-F238E27FC236}">
                <a16:creationId xmlns:a16="http://schemas.microsoft.com/office/drawing/2014/main" id="{44BC1697-1533-4942-A015-8708D01023C9}"/>
              </a:ext>
            </a:extLst>
          </p:cNvPr>
          <p:cNvSpPr txBox="1"/>
          <p:nvPr/>
        </p:nvSpPr>
        <p:spPr>
          <a:xfrm>
            <a:off x="4322963" y="2287205"/>
            <a:ext cx="4677808" cy="577081"/>
          </a:xfrm>
          <a:prstGeom prst="rect">
            <a:avLst/>
          </a:prstGeom>
          <a:noFill/>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コーディネーター企業を中心に各分野の課題解決に向けた</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n</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対</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n</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（複数企業対複数市町村）のサービス・ビジネスモデルを実証・実装する。横断的なテーマについては相互に連携。</a:t>
            </a:r>
            <a:endParaRPr kumimoji="1" lang="en-US" altLang="ja-JP" sz="78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5" name="角丸四角形 21">
            <a:extLst>
              <a:ext uri="{FF2B5EF4-FFF2-40B4-BE49-F238E27FC236}">
                <a16:creationId xmlns:a16="http://schemas.microsoft.com/office/drawing/2014/main" id="{5C68C45C-F6D9-4041-A605-331A5977755B}"/>
              </a:ext>
            </a:extLst>
          </p:cNvPr>
          <p:cNvSpPr/>
          <p:nvPr/>
        </p:nvSpPr>
        <p:spPr>
          <a:xfrm>
            <a:off x="5135813" y="2926823"/>
            <a:ext cx="875509"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t"/>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スマート</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ヘルスシティ</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6" name="角丸四角形 14">
            <a:extLst>
              <a:ext uri="{FF2B5EF4-FFF2-40B4-BE49-F238E27FC236}">
                <a16:creationId xmlns:a16="http://schemas.microsoft.com/office/drawing/2014/main" id="{097E15CC-E523-49EC-8C8C-8B5195EE0DB8}"/>
              </a:ext>
            </a:extLst>
          </p:cNvPr>
          <p:cNvSpPr/>
          <p:nvPr/>
        </p:nvSpPr>
        <p:spPr>
          <a:xfrm>
            <a:off x="6073747" y="2926931"/>
            <a:ext cx="974396"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0"/>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825"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高齢者</a:t>
            </a:r>
            <a:r>
              <a:rPr kumimoji="1" lang="ja-JP" altLang="en-US" sz="82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にやさしい</a:t>
            </a:r>
            <a:endParaRPr kumimoji="1" lang="en-US" altLang="ja-JP" sz="82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82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まちづくり</a:t>
            </a:r>
            <a:endParaRPr kumimoji="1" lang="en-US" altLang="ja-JP" sz="82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7" name="角丸四角形 18">
            <a:extLst>
              <a:ext uri="{FF2B5EF4-FFF2-40B4-BE49-F238E27FC236}">
                <a16:creationId xmlns:a16="http://schemas.microsoft.com/office/drawing/2014/main" id="{3B3E21ED-A451-4115-A0F4-36A9EFF17162}"/>
              </a:ext>
            </a:extLst>
          </p:cNvPr>
          <p:cNvSpPr/>
          <p:nvPr/>
        </p:nvSpPr>
        <p:spPr>
          <a:xfrm>
            <a:off x="7084289" y="2924443"/>
            <a:ext cx="945273"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0"/>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子育てしやすい</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まちづくり</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8" name="角丸四角形 24">
            <a:extLst>
              <a:ext uri="{FF2B5EF4-FFF2-40B4-BE49-F238E27FC236}">
                <a16:creationId xmlns:a16="http://schemas.microsoft.com/office/drawing/2014/main" id="{76A7A6EF-1BD8-4898-BFBE-4904FBEF3BF8}"/>
              </a:ext>
            </a:extLst>
          </p:cNvPr>
          <p:cNvSpPr/>
          <p:nvPr/>
        </p:nvSpPr>
        <p:spPr>
          <a:xfrm>
            <a:off x="8070042" y="2925815"/>
            <a:ext cx="998870"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移動がスムーズな</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まちづくり</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9" name="角丸四角形 20">
            <a:extLst>
              <a:ext uri="{FF2B5EF4-FFF2-40B4-BE49-F238E27FC236}">
                <a16:creationId xmlns:a16="http://schemas.microsoft.com/office/drawing/2014/main" id="{AA210153-C9A1-4554-89E6-20731EAF9C8A}"/>
              </a:ext>
            </a:extLst>
          </p:cNvPr>
          <p:cNvSpPr/>
          <p:nvPr/>
        </p:nvSpPr>
        <p:spPr>
          <a:xfrm>
            <a:off x="5128693" y="3358439"/>
            <a:ext cx="875509"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t"/>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　インバウンド</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・観光</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の再生</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0" name="角丸四角形 32">
            <a:extLst>
              <a:ext uri="{FF2B5EF4-FFF2-40B4-BE49-F238E27FC236}">
                <a16:creationId xmlns:a16="http://schemas.microsoft.com/office/drawing/2014/main" id="{A43651EA-2BA1-42F6-97FC-D2738E3A9D32}"/>
              </a:ext>
            </a:extLst>
          </p:cNvPr>
          <p:cNvSpPr/>
          <p:nvPr/>
        </p:nvSpPr>
        <p:spPr>
          <a:xfrm>
            <a:off x="6073747" y="3366733"/>
            <a:ext cx="974396"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　大阪</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ものづくり</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a:t>
            </a:r>
          </a:p>
        </p:txBody>
      </p:sp>
      <p:sp>
        <p:nvSpPr>
          <p:cNvPr id="51" name="角丸四角形 30">
            <a:extLst>
              <a:ext uri="{FF2B5EF4-FFF2-40B4-BE49-F238E27FC236}">
                <a16:creationId xmlns:a16="http://schemas.microsoft.com/office/drawing/2014/main" id="{786A2B00-C4B9-45A8-907A-C95F8178B14F}"/>
              </a:ext>
            </a:extLst>
          </p:cNvPr>
          <p:cNvSpPr/>
          <p:nvPr/>
        </p:nvSpPr>
        <p:spPr>
          <a:xfrm>
            <a:off x="8083961" y="3385028"/>
            <a:ext cx="998870" cy="393284"/>
          </a:xfrm>
          <a:prstGeom prst="roundRect">
            <a:avLst>
              <a:gd name="adj" fmla="val 0"/>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データ利活用</a:t>
            </a:r>
            <a:endParaRPr kumimoji="1" lang="en-US" altLang="ja-JP"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2" name="角丸四角形 30">
            <a:extLst>
              <a:ext uri="{FF2B5EF4-FFF2-40B4-BE49-F238E27FC236}">
                <a16:creationId xmlns:a16="http://schemas.microsoft.com/office/drawing/2014/main" id="{36A837E8-753E-4545-A4FB-07849EADD85C}"/>
              </a:ext>
            </a:extLst>
          </p:cNvPr>
          <p:cNvSpPr/>
          <p:nvPr/>
        </p:nvSpPr>
        <p:spPr>
          <a:xfrm>
            <a:off x="7084290" y="3358439"/>
            <a:ext cx="945272"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　安全</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・安心な</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まちづくり</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nvGrpSpPr>
          <p:cNvPr id="53" name="グループ化 52">
            <a:extLst>
              <a:ext uri="{FF2B5EF4-FFF2-40B4-BE49-F238E27FC236}">
                <a16:creationId xmlns:a16="http://schemas.microsoft.com/office/drawing/2014/main" id="{952013A7-C684-699A-878D-586F115734F1}"/>
              </a:ext>
            </a:extLst>
          </p:cNvPr>
          <p:cNvGrpSpPr/>
          <p:nvPr/>
        </p:nvGrpSpPr>
        <p:grpSpPr>
          <a:xfrm>
            <a:off x="5113362" y="2831772"/>
            <a:ext cx="190102" cy="190102"/>
            <a:chOff x="709817" y="5060454"/>
            <a:chExt cx="253469" cy="253469"/>
          </a:xfrm>
        </p:grpSpPr>
        <p:sp>
          <p:nvSpPr>
            <p:cNvPr id="54" name="角丸四角形 53">
              <a:extLst>
                <a:ext uri="{FF2B5EF4-FFF2-40B4-BE49-F238E27FC236}">
                  <a16:creationId xmlns:a16="http://schemas.microsoft.com/office/drawing/2014/main" id="{DF832E86-2B71-2314-B58B-953E6A90B387}"/>
                </a:ext>
              </a:extLst>
            </p:cNvPr>
            <p:cNvSpPr/>
            <p:nvPr/>
          </p:nvSpPr>
          <p:spPr>
            <a:xfrm>
              <a:off x="709817" y="5060454"/>
              <a:ext cx="253469" cy="253469"/>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55" name="図 54">
              <a:extLst>
                <a:ext uri="{FF2B5EF4-FFF2-40B4-BE49-F238E27FC236}">
                  <a16:creationId xmlns:a16="http://schemas.microsoft.com/office/drawing/2014/main" id="{400BABF1-1115-9D42-546E-9F84940F162D}"/>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754481" y="5111141"/>
              <a:ext cx="163028" cy="163028"/>
            </a:xfrm>
            <a:prstGeom prst="rect">
              <a:avLst/>
            </a:prstGeom>
          </p:spPr>
        </p:pic>
      </p:grpSp>
      <p:grpSp>
        <p:nvGrpSpPr>
          <p:cNvPr id="56" name="グループ化 55">
            <a:extLst>
              <a:ext uri="{FF2B5EF4-FFF2-40B4-BE49-F238E27FC236}">
                <a16:creationId xmlns:a16="http://schemas.microsoft.com/office/drawing/2014/main" id="{5910E58E-EC3B-2C60-679E-DC7305C9C847}"/>
              </a:ext>
            </a:extLst>
          </p:cNvPr>
          <p:cNvGrpSpPr/>
          <p:nvPr/>
        </p:nvGrpSpPr>
        <p:grpSpPr>
          <a:xfrm>
            <a:off x="6044907" y="2815495"/>
            <a:ext cx="190102" cy="190102"/>
            <a:chOff x="3300882" y="4303632"/>
            <a:chExt cx="253469" cy="253469"/>
          </a:xfrm>
        </p:grpSpPr>
        <p:sp>
          <p:nvSpPr>
            <p:cNvPr id="57" name="角丸四角形 56">
              <a:extLst>
                <a:ext uri="{FF2B5EF4-FFF2-40B4-BE49-F238E27FC236}">
                  <a16:creationId xmlns:a16="http://schemas.microsoft.com/office/drawing/2014/main" id="{2C1C5271-6163-8F1E-1E49-10E9D5BADEA8}"/>
                </a:ext>
              </a:extLst>
            </p:cNvPr>
            <p:cNvSpPr/>
            <p:nvPr/>
          </p:nvSpPr>
          <p:spPr>
            <a:xfrm>
              <a:off x="3300882" y="4303632"/>
              <a:ext cx="253469" cy="25346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58" name="図 57">
              <a:extLst>
                <a:ext uri="{FF2B5EF4-FFF2-40B4-BE49-F238E27FC236}">
                  <a16:creationId xmlns:a16="http://schemas.microsoft.com/office/drawing/2014/main" id="{D100067B-D528-E721-9DF8-8D52B1991318}"/>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3328339" y="4324793"/>
              <a:ext cx="208648" cy="208648"/>
            </a:xfrm>
            <a:prstGeom prst="rect">
              <a:avLst/>
            </a:prstGeom>
          </p:spPr>
        </p:pic>
      </p:grpSp>
      <p:grpSp>
        <p:nvGrpSpPr>
          <p:cNvPr id="59" name="グループ化 58">
            <a:extLst>
              <a:ext uri="{FF2B5EF4-FFF2-40B4-BE49-F238E27FC236}">
                <a16:creationId xmlns:a16="http://schemas.microsoft.com/office/drawing/2014/main" id="{C11FDBBD-B3ED-6DC2-603B-DB8147E9D972}"/>
              </a:ext>
            </a:extLst>
          </p:cNvPr>
          <p:cNvGrpSpPr/>
          <p:nvPr/>
        </p:nvGrpSpPr>
        <p:grpSpPr>
          <a:xfrm>
            <a:off x="7084290" y="2803912"/>
            <a:ext cx="190102" cy="190102"/>
            <a:chOff x="5565156" y="4290384"/>
            <a:chExt cx="253469" cy="253469"/>
          </a:xfrm>
        </p:grpSpPr>
        <p:sp>
          <p:nvSpPr>
            <p:cNvPr id="60" name="角丸四角形 59">
              <a:extLst>
                <a:ext uri="{FF2B5EF4-FFF2-40B4-BE49-F238E27FC236}">
                  <a16:creationId xmlns:a16="http://schemas.microsoft.com/office/drawing/2014/main" id="{A00F5F3D-D410-061D-3EB0-5FFCE1684061}"/>
                </a:ext>
              </a:extLst>
            </p:cNvPr>
            <p:cNvSpPr/>
            <p:nvPr/>
          </p:nvSpPr>
          <p:spPr>
            <a:xfrm>
              <a:off x="5565156" y="4290384"/>
              <a:ext cx="253469" cy="25346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61" name="図 60">
              <a:extLst>
                <a:ext uri="{FF2B5EF4-FFF2-40B4-BE49-F238E27FC236}">
                  <a16:creationId xmlns:a16="http://schemas.microsoft.com/office/drawing/2014/main" id="{683FD6F0-18CB-4F39-CC36-0F76F81F9328}"/>
                </a:ext>
              </a:extLst>
            </p:cNvPr>
            <p:cNvPicPr>
              <a:picLocks noChangeAspect="1"/>
            </p:cNvPicPr>
            <p:nvPr/>
          </p:nvPicPr>
          <p:blipFill>
            <a:blip r:embed="rId7" cstate="screen">
              <a:biLevel thresh="25000"/>
              <a:extLst>
                <a:ext uri="{28A0092B-C50C-407E-A947-70E740481C1C}">
                  <a14:useLocalDpi xmlns:a14="http://schemas.microsoft.com/office/drawing/2010/main"/>
                </a:ext>
              </a:extLst>
            </a:blip>
            <a:stretch>
              <a:fillRect/>
            </a:stretch>
          </p:blipFill>
          <p:spPr>
            <a:xfrm>
              <a:off x="5586796" y="4318524"/>
              <a:ext cx="199205" cy="199205"/>
            </a:xfrm>
            <a:prstGeom prst="rect">
              <a:avLst/>
            </a:prstGeom>
          </p:spPr>
        </p:pic>
      </p:grpSp>
      <p:grpSp>
        <p:nvGrpSpPr>
          <p:cNvPr id="62" name="グループ化 61">
            <a:extLst>
              <a:ext uri="{FF2B5EF4-FFF2-40B4-BE49-F238E27FC236}">
                <a16:creationId xmlns:a16="http://schemas.microsoft.com/office/drawing/2014/main" id="{885D5EEC-C84E-648B-3BAA-C2BA924C3783}"/>
              </a:ext>
            </a:extLst>
          </p:cNvPr>
          <p:cNvGrpSpPr/>
          <p:nvPr/>
        </p:nvGrpSpPr>
        <p:grpSpPr>
          <a:xfrm>
            <a:off x="8041776" y="2793244"/>
            <a:ext cx="190102" cy="190102"/>
            <a:chOff x="7650022" y="4929951"/>
            <a:chExt cx="253469" cy="253469"/>
          </a:xfrm>
        </p:grpSpPr>
        <p:sp>
          <p:nvSpPr>
            <p:cNvPr id="63" name="角丸四角形 62">
              <a:extLst>
                <a:ext uri="{FF2B5EF4-FFF2-40B4-BE49-F238E27FC236}">
                  <a16:creationId xmlns:a16="http://schemas.microsoft.com/office/drawing/2014/main" id="{FD5ABF72-D697-4DB9-8247-0413DEBA81F6}"/>
                </a:ext>
              </a:extLst>
            </p:cNvPr>
            <p:cNvSpPr/>
            <p:nvPr/>
          </p:nvSpPr>
          <p:spPr>
            <a:xfrm>
              <a:off x="7650022" y="4929951"/>
              <a:ext cx="253469" cy="25346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64" name="図 63">
              <a:extLst>
                <a:ext uri="{FF2B5EF4-FFF2-40B4-BE49-F238E27FC236}">
                  <a16:creationId xmlns:a16="http://schemas.microsoft.com/office/drawing/2014/main" id="{01B94214-B7C2-AFC6-2295-DB90BC226FF0}"/>
                </a:ext>
              </a:extLst>
            </p:cNvPr>
            <p:cNvPicPr>
              <a:picLocks noChangeAspect="1"/>
            </p:cNvPicPr>
            <p:nvPr/>
          </p:nvPicPr>
          <p:blipFill>
            <a:blip r:embed="rId8" cstate="screen">
              <a:biLevel thresh="25000"/>
              <a:extLst>
                <a:ext uri="{28A0092B-C50C-407E-A947-70E740481C1C}">
                  <a14:useLocalDpi xmlns:a14="http://schemas.microsoft.com/office/drawing/2010/main"/>
                </a:ext>
              </a:extLst>
            </a:blip>
            <a:stretch>
              <a:fillRect/>
            </a:stretch>
          </p:blipFill>
          <p:spPr>
            <a:xfrm>
              <a:off x="7680738" y="4969619"/>
              <a:ext cx="181416" cy="181416"/>
            </a:xfrm>
            <a:prstGeom prst="rect">
              <a:avLst/>
            </a:prstGeom>
          </p:spPr>
        </p:pic>
      </p:grpSp>
      <p:grpSp>
        <p:nvGrpSpPr>
          <p:cNvPr id="65" name="グループ化 64">
            <a:extLst>
              <a:ext uri="{FF2B5EF4-FFF2-40B4-BE49-F238E27FC236}">
                <a16:creationId xmlns:a16="http://schemas.microsoft.com/office/drawing/2014/main" id="{9DF668C6-C288-8CBC-4368-D0070273990C}"/>
              </a:ext>
            </a:extLst>
          </p:cNvPr>
          <p:cNvGrpSpPr/>
          <p:nvPr/>
        </p:nvGrpSpPr>
        <p:grpSpPr>
          <a:xfrm>
            <a:off x="5105523" y="3316102"/>
            <a:ext cx="190102" cy="190102"/>
            <a:chOff x="1034574" y="6300171"/>
            <a:chExt cx="253469" cy="253469"/>
          </a:xfrm>
        </p:grpSpPr>
        <p:sp>
          <p:nvSpPr>
            <p:cNvPr id="66" name="角丸四角形 65">
              <a:extLst>
                <a:ext uri="{FF2B5EF4-FFF2-40B4-BE49-F238E27FC236}">
                  <a16:creationId xmlns:a16="http://schemas.microsoft.com/office/drawing/2014/main" id="{692F6713-A2AC-C020-82C1-3D6AA5363FB4}"/>
                </a:ext>
              </a:extLst>
            </p:cNvPr>
            <p:cNvSpPr/>
            <p:nvPr/>
          </p:nvSpPr>
          <p:spPr>
            <a:xfrm>
              <a:off x="1034574" y="6300171"/>
              <a:ext cx="253469" cy="253469"/>
            </a:xfrm>
            <a:prstGeom prst="roundRect">
              <a:avLst>
                <a:gd name="adj" fmla="val 5000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67" name="図 66">
              <a:extLst>
                <a:ext uri="{FF2B5EF4-FFF2-40B4-BE49-F238E27FC236}">
                  <a16:creationId xmlns:a16="http://schemas.microsoft.com/office/drawing/2014/main" id="{94A087AE-3D6E-5874-4B9E-B56BFC9BF27D}"/>
                </a:ext>
              </a:extLst>
            </p:cNvPr>
            <p:cNvPicPr>
              <a:picLocks noChangeAspect="1"/>
            </p:cNvPicPr>
            <p:nvPr/>
          </p:nvPicPr>
          <p:blipFill>
            <a:blip r:embed="rId9" cstate="screen">
              <a:biLevel thresh="25000"/>
              <a:extLst>
                <a:ext uri="{28A0092B-C50C-407E-A947-70E740481C1C}">
                  <a14:useLocalDpi xmlns:a14="http://schemas.microsoft.com/office/drawing/2010/main"/>
                </a:ext>
              </a:extLst>
            </a:blip>
            <a:stretch>
              <a:fillRect/>
            </a:stretch>
          </p:blipFill>
          <p:spPr>
            <a:xfrm>
              <a:off x="1065015" y="6323275"/>
              <a:ext cx="188185" cy="188185"/>
            </a:xfrm>
            <a:prstGeom prst="rect">
              <a:avLst/>
            </a:prstGeom>
          </p:spPr>
        </p:pic>
      </p:grpSp>
      <p:grpSp>
        <p:nvGrpSpPr>
          <p:cNvPr id="68" name="グループ化 67">
            <a:extLst>
              <a:ext uri="{FF2B5EF4-FFF2-40B4-BE49-F238E27FC236}">
                <a16:creationId xmlns:a16="http://schemas.microsoft.com/office/drawing/2014/main" id="{27FFD030-2DE2-821A-245E-513A1796FE63}"/>
              </a:ext>
            </a:extLst>
          </p:cNvPr>
          <p:cNvGrpSpPr/>
          <p:nvPr/>
        </p:nvGrpSpPr>
        <p:grpSpPr>
          <a:xfrm>
            <a:off x="7100520" y="3320619"/>
            <a:ext cx="190102" cy="190102"/>
            <a:chOff x="5448643" y="6302306"/>
            <a:chExt cx="253469" cy="253469"/>
          </a:xfrm>
        </p:grpSpPr>
        <p:sp>
          <p:nvSpPr>
            <p:cNvPr id="69" name="角丸四角形 68">
              <a:extLst>
                <a:ext uri="{FF2B5EF4-FFF2-40B4-BE49-F238E27FC236}">
                  <a16:creationId xmlns:a16="http://schemas.microsoft.com/office/drawing/2014/main" id="{3E69FDC9-335B-F75C-D6B9-691AE578D216}"/>
                </a:ext>
              </a:extLst>
            </p:cNvPr>
            <p:cNvSpPr/>
            <p:nvPr/>
          </p:nvSpPr>
          <p:spPr>
            <a:xfrm>
              <a:off x="5448643" y="6302306"/>
              <a:ext cx="253469" cy="253469"/>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70" name="図 69">
              <a:extLst>
                <a:ext uri="{FF2B5EF4-FFF2-40B4-BE49-F238E27FC236}">
                  <a16:creationId xmlns:a16="http://schemas.microsoft.com/office/drawing/2014/main" id="{EDE9C4C7-8944-FE77-0679-9355B23B17EB}"/>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5486369" y="6344398"/>
              <a:ext cx="182475" cy="182475"/>
            </a:xfrm>
            <a:prstGeom prst="rect">
              <a:avLst/>
            </a:prstGeom>
          </p:spPr>
        </p:pic>
      </p:grpSp>
      <p:grpSp>
        <p:nvGrpSpPr>
          <p:cNvPr id="71" name="グループ化 70">
            <a:extLst>
              <a:ext uri="{FF2B5EF4-FFF2-40B4-BE49-F238E27FC236}">
                <a16:creationId xmlns:a16="http://schemas.microsoft.com/office/drawing/2014/main" id="{119BBD54-EFF2-51A4-25C4-38F420B3549E}"/>
              </a:ext>
            </a:extLst>
          </p:cNvPr>
          <p:cNvGrpSpPr/>
          <p:nvPr/>
        </p:nvGrpSpPr>
        <p:grpSpPr>
          <a:xfrm>
            <a:off x="8026490" y="3298456"/>
            <a:ext cx="190102" cy="190102"/>
            <a:chOff x="7674754" y="6304797"/>
            <a:chExt cx="253469" cy="253469"/>
          </a:xfrm>
        </p:grpSpPr>
        <p:sp>
          <p:nvSpPr>
            <p:cNvPr id="72" name="角丸四角形 71">
              <a:extLst>
                <a:ext uri="{FF2B5EF4-FFF2-40B4-BE49-F238E27FC236}">
                  <a16:creationId xmlns:a16="http://schemas.microsoft.com/office/drawing/2014/main" id="{66D3408C-6E81-402C-AEA7-15A63B86C0E4}"/>
                </a:ext>
              </a:extLst>
            </p:cNvPr>
            <p:cNvSpPr/>
            <p:nvPr/>
          </p:nvSpPr>
          <p:spPr>
            <a:xfrm>
              <a:off x="7674754" y="6304797"/>
              <a:ext cx="253469" cy="253469"/>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73" name="図 72">
              <a:extLst>
                <a:ext uri="{FF2B5EF4-FFF2-40B4-BE49-F238E27FC236}">
                  <a16:creationId xmlns:a16="http://schemas.microsoft.com/office/drawing/2014/main" id="{6DB696C5-D2A2-C801-F39C-CDE896AE846D}"/>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7709007" y="6320639"/>
              <a:ext cx="190821" cy="190821"/>
            </a:xfrm>
            <a:prstGeom prst="rect">
              <a:avLst/>
            </a:prstGeom>
          </p:spPr>
        </p:pic>
      </p:grpSp>
      <p:grpSp>
        <p:nvGrpSpPr>
          <p:cNvPr id="74" name="グループ化 73">
            <a:extLst>
              <a:ext uri="{FF2B5EF4-FFF2-40B4-BE49-F238E27FC236}">
                <a16:creationId xmlns:a16="http://schemas.microsoft.com/office/drawing/2014/main" id="{0667878C-0B11-44A2-7480-0676FD007860}"/>
              </a:ext>
            </a:extLst>
          </p:cNvPr>
          <p:cNvGrpSpPr/>
          <p:nvPr/>
        </p:nvGrpSpPr>
        <p:grpSpPr>
          <a:xfrm>
            <a:off x="6045228" y="3303346"/>
            <a:ext cx="190102" cy="190102"/>
            <a:chOff x="3283611" y="6490388"/>
            <a:chExt cx="253469" cy="253469"/>
          </a:xfrm>
        </p:grpSpPr>
        <p:sp>
          <p:nvSpPr>
            <p:cNvPr id="75" name="角丸四角形 74">
              <a:extLst>
                <a:ext uri="{FF2B5EF4-FFF2-40B4-BE49-F238E27FC236}">
                  <a16:creationId xmlns:a16="http://schemas.microsoft.com/office/drawing/2014/main" id="{28BF6FA5-4226-7906-0A77-123BD5DE1519}"/>
                </a:ext>
              </a:extLst>
            </p:cNvPr>
            <p:cNvSpPr/>
            <p:nvPr/>
          </p:nvSpPr>
          <p:spPr>
            <a:xfrm>
              <a:off x="3283611" y="6490388"/>
              <a:ext cx="253469" cy="25346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76" name="図 75">
              <a:extLst>
                <a:ext uri="{FF2B5EF4-FFF2-40B4-BE49-F238E27FC236}">
                  <a16:creationId xmlns:a16="http://schemas.microsoft.com/office/drawing/2014/main" id="{315B687C-E6DE-9EAF-6924-6E09D1FE1224}"/>
                </a:ext>
              </a:extLst>
            </p:cNvPr>
            <p:cNvPicPr>
              <a:picLocks noChangeAspect="1"/>
            </p:cNvPicPr>
            <p:nvPr/>
          </p:nvPicPr>
          <p:blipFill>
            <a:blip r:embed="rId12" cstate="screen">
              <a:biLevel thresh="25000"/>
              <a:extLst>
                <a:ext uri="{28A0092B-C50C-407E-A947-70E740481C1C}">
                  <a14:useLocalDpi xmlns:a14="http://schemas.microsoft.com/office/drawing/2010/main"/>
                </a:ext>
              </a:extLst>
            </a:blip>
            <a:stretch>
              <a:fillRect/>
            </a:stretch>
          </p:blipFill>
          <p:spPr>
            <a:xfrm>
              <a:off x="3336955" y="6541351"/>
              <a:ext cx="152807" cy="152807"/>
            </a:xfrm>
            <a:prstGeom prst="rect">
              <a:avLst/>
            </a:prstGeom>
          </p:spPr>
        </p:pic>
      </p:grpSp>
      <p:sp>
        <p:nvSpPr>
          <p:cNvPr id="77" name="テキスト ボックス 76"/>
          <p:cNvSpPr txBox="1"/>
          <p:nvPr/>
        </p:nvSpPr>
        <p:spPr>
          <a:xfrm>
            <a:off x="5809538" y="3584249"/>
            <a:ext cx="280058" cy="2135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8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78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8" name="テキスト ボックス 77"/>
          <p:cNvSpPr txBox="1"/>
          <p:nvPr/>
        </p:nvSpPr>
        <p:spPr>
          <a:xfrm>
            <a:off x="7824658" y="3140676"/>
            <a:ext cx="280058" cy="2135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8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78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9" name="テキスト ボックス 78"/>
          <p:cNvSpPr txBox="1"/>
          <p:nvPr/>
        </p:nvSpPr>
        <p:spPr>
          <a:xfrm>
            <a:off x="7828782" y="3580507"/>
            <a:ext cx="280058" cy="2135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8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78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0" name="正方形/長方形 79">
            <a:extLst>
              <a:ext uri="{FF2B5EF4-FFF2-40B4-BE49-F238E27FC236}">
                <a16:creationId xmlns:a16="http://schemas.microsoft.com/office/drawing/2014/main" id="{BCDC4053-43C9-4675-B753-8085147D5E37}"/>
              </a:ext>
            </a:extLst>
          </p:cNvPr>
          <p:cNvSpPr/>
          <p:nvPr/>
        </p:nvSpPr>
        <p:spPr>
          <a:xfrm>
            <a:off x="4202666" y="2910215"/>
            <a:ext cx="877446" cy="835422"/>
          </a:xfrm>
          <a:prstGeom prst="rect">
            <a:avLst/>
          </a:prstGeom>
          <a:gradFill>
            <a:gsLst>
              <a:gs pos="0">
                <a:schemeClr val="accent5">
                  <a:lumMod val="75000"/>
                </a:schemeClr>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令４年度</a:t>
            </a:r>
            <a:endParaRPr kumimoji="1" lang="en-US" altLang="ja-JP" sz="9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プロジェクト</a:t>
            </a:r>
            <a:endParaRPr kumimoji="1" lang="en-US" altLang="ja-JP" sz="9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分野</a:t>
            </a:r>
          </a:p>
        </p:txBody>
      </p:sp>
      <p:sp>
        <p:nvSpPr>
          <p:cNvPr id="82" name="テキスト ボックス 81"/>
          <p:cNvSpPr txBox="1"/>
          <p:nvPr/>
        </p:nvSpPr>
        <p:spPr>
          <a:xfrm>
            <a:off x="8056624" y="3820161"/>
            <a:ext cx="1116750" cy="12125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8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78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ワーキンググループ</a:t>
            </a:r>
          </a:p>
        </p:txBody>
      </p:sp>
      <p:sp>
        <p:nvSpPr>
          <p:cNvPr id="83" name="テキスト ボックス 82">
            <a:extLst>
              <a:ext uri="{FF2B5EF4-FFF2-40B4-BE49-F238E27FC236}">
                <a16:creationId xmlns:a16="http://schemas.microsoft.com/office/drawing/2014/main" id="{C377B73C-CC12-4D04-B739-2D87D1E85FF3}"/>
              </a:ext>
            </a:extLst>
          </p:cNvPr>
          <p:cNvSpPr txBox="1"/>
          <p:nvPr/>
        </p:nvSpPr>
        <p:spPr>
          <a:xfrm>
            <a:off x="3944573" y="4228915"/>
            <a:ext cx="1805517" cy="2292935"/>
          </a:xfrm>
          <a:prstGeom prst="rect">
            <a:avLst/>
          </a:prstGeom>
          <a:noFill/>
        </p:spPr>
        <p:txBody>
          <a:bodyPr wrap="square">
            <a:spAutoFit/>
          </a:bodyPr>
          <a:lstStyle/>
          <a:p>
            <a:pPr marL="128585" marR="0" lvl="0" indent="-128585" algn="l" defTabSz="27859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「スマートヘルスシティ」「高齢者にやさしいまちづくり」など８分野、１６市町</a:t>
            </a:r>
            <a:r>
              <a:rPr kumimoji="1" lang="ja-JP" altLang="en-US"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で２３プロジェクト</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を</a:t>
            </a:r>
            <a:r>
              <a:rPr kumimoji="1" lang="ja-JP" altLang="en-US"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推進中。</a:t>
            </a:r>
            <a:endParaRPr kumimoji="1"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278599" rtl="0" eaLnBrk="1" fontAlgn="auto" latinLnBrk="0" hangingPunct="1">
              <a:lnSpc>
                <a:spcPct val="100000"/>
              </a:lnSpc>
              <a:spcBef>
                <a:spcPts val="0"/>
              </a:spcBef>
              <a:spcAft>
                <a:spcPts val="0"/>
              </a:spcAft>
              <a:buClrTx/>
              <a:buSzTx/>
              <a:buFontTx/>
              <a:buNone/>
              <a:tabLst/>
              <a:defRPr/>
            </a:pPr>
            <a:endParaRPr kumimoji="1" lang="en-US" altLang="ja-JP" sz="675"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128585" marR="0" lvl="0" indent="-128585" algn="l" defTabSz="278599" rtl="0" eaLnBrk="1" fontAlgn="auto" latinLnBrk="0" hangingPunct="1">
              <a:lnSpc>
                <a:spcPct val="100000"/>
              </a:lnSpc>
              <a:spcBef>
                <a:spcPts val="450"/>
              </a:spcBef>
              <a:spcAft>
                <a:spcPts val="0"/>
              </a:spcAft>
              <a:buClrTx/>
              <a:buSzTx/>
              <a:buFont typeface="Wingdings" panose="05000000000000000000" pitchFamily="2" charset="2"/>
              <a:buChar char="Ø"/>
              <a:tabLst/>
              <a:defRPr/>
            </a:pP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大企業とスタートアップ・ベンチャー企業等の連携によるプロジェクトを</a:t>
            </a:r>
            <a:r>
              <a:rPr kumimoji="1" lang="ja-JP" altLang="en-US"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展開。</a:t>
            </a:r>
            <a:endParaRPr kumimoji="1"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128585" marR="0" lvl="0" indent="-128585" algn="l" defTabSz="278599" rtl="0" eaLnBrk="1" fontAlgn="auto" latinLnBrk="0" hangingPunct="1">
              <a:lnSpc>
                <a:spcPct val="100000"/>
              </a:lnSpc>
              <a:spcBef>
                <a:spcPts val="450"/>
              </a:spcBef>
              <a:spcAft>
                <a:spcPts val="0"/>
              </a:spcAft>
              <a:buClrTx/>
              <a:buSzTx/>
              <a:buFont typeface="Wingdings" panose="05000000000000000000" pitchFamily="2" charset="2"/>
              <a:buChar char="Ø"/>
              <a:tabLst/>
              <a:defRPr/>
            </a:pPr>
            <a:endParaRPr kumimoji="1" lang="en-US" altLang="ja-JP" sz="675"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128585" marR="0" lvl="0" indent="-128585" algn="l" defTabSz="278599" rtl="0" eaLnBrk="1" fontAlgn="auto" latinLnBrk="0" hangingPunct="1">
              <a:lnSpc>
                <a:spcPct val="100000"/>
              </a:lnSpc>
              <a:spcBef>
                <a:spcPts val="450"/>
              </a:spcBef>
              <a:spcAft>
                <a:spcPts val="0"/>
              </a:spcAft>
              <a:buClrTx/>
              <a:buSzTx/>
              <a:buFont typeface="Wingdings" panose="05000000000000000000" pitchFamily="2" charset="2"/>
              <a:buChar char="Ø"/>
              <a:tabLst/>
              <a:defRPr/>
            </a:pP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複数の市町村が参加</a:t>
            </a:r>
            <a:r>
              <a:rPr kumimoji="1" lang="ja-JP" altLang="en-US"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する４つの</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ワーキンググループを開催し、課題の見える化を行うとともに、個別サービスの有用性や先行事例の研究を</a:t>
            </a:r>
            <a:r>
              <a:rPr kumimoji="1" lang="ja-JP" altLang="en-US"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し、</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実証・実装に向け</a:t>
            </a:r>
            <a:r>
              <a:rPr kumimoji="1" lang="ja-JP" altLang="en-US"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検討中。</a:t>
            </a:r>
            <a:endParaRPr kumimoji="1"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pic>
        <p:nvPicPr>
          <p:cNvPr id="84" name="図 83"/>
          <p:cNvPicPr>
            <a:picLocks noChangeAspect="1"/>
          </p:cNvPicPr>
          <p:nvPr/>
        </p:nvPicPr>
        <p:blipFill>
          <a:blip r:embed="rId13"/>
          <a:stretch>
            <a:fillRect/>
          </a:stretch>
        </p:blipFill>
        <p:spPr>
          <a:xfrm>
            <a:off x="5792272" y="4174804"/>
            <a:ext cx="3335378" cy="2291821"/>
          </a:xfrm>
          <a:prstGeom prst="rect">
            <a:avLst/>
          </a:prstGeom>
          <a:ln>
            <a:noFill/>
          </a:ln>
        </p:spPr>
      </p:pic>
      <p:sp>
        <p:nvSpPr>
          <p:cNvPr id="85" name="テキスト ボックス 84"/>
          <p:cNvSpPr txBox="1"/>
          <p:nvPr/>
        </p:nvSpPr>
        <p:spPr>
          <a:xfrm>
            <a:off x="8866642" y="3147026"/>
            <a:ext cx="280058" cy="2135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8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78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14"/>
          <a:stretch>
            <a:fillRect/>
          </a:stretch>
        </p:blipFill>
        <p:spPr>
          <a:xfrm>
            <a:off x="324000" y="4644000"/>
            <a:ext cx="3572566" cy="2194750"/>
          </a:xfrm>
          <a:prstGeom prst="rect">
            <a:avLst/>
          </a:prstGeom>
        </p:spPr>
      </p:pic>
    </p:spTree>
    <p:extLst>
      <p:ext uri="{BB962C8B-B14F-4D97-AF65-F5344CB8AC3E}">
        <p14:creationId xmlns:p14="http://schemas.microsoft.com/office/powerpoint/2010/main" val="913990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574165"/>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96398" y="706628"/>
            <a:ext cx="8644178" cy="307777"/>
          </a:xfrm>
          <a:prstGeom prst="rect">
            <a:avLst/>
          </a:prstGeom>
          <a:solidFill>
            <a:schemeClr val="accent4">
              <a:lumMod val="40000"/>
              <a:lumOff val="6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３．大阪広域データ連携基盤（</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ORDEN</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角丸四角形 9"/>
          <p:cNvSpPr/>
          <p:nvPr/>
        </p:nvSpPr>
        <p:spPr>
          <a:xfrm>
            <a:off x="276225" y="1146867"/>
            <a:ext cx="8191500" cy="440239"/>
          </a:xfrm>
          <a:prstGeom prst="roundRect">
            <a:avLst>
              <a:gd name="adj" fmla="val 13437"/>
            </a:avLst>
          </a:prstGeom>
          <a:solidFill>
            <a:schemeClr val="accent6"/>
          </a:solidFill>
          <a:ln w="25400" cap="flat" cmpd="sng" algn="ctr">
            <a:solidFill>
              <a:sysClr val="windowText" lastClr="000000"/>
            </a:solidFill>
            <a:prstDash val="solid"/>
            <a:miter lim="800000"/>
          </a:ln>
          <a:effectLst/>
        </p:spPr>
        <p:txBody>
          <a:bodyPr rtlCol="0" anchor="ctr"/>
          <a:lstStyle/>
          <a:p>
            <a:pPr marL="0" marR="0" lvl="0" indent="0" algn="just" defTabSz="842520" rtl="0" eaLnBrk="1" fontAlgn="ctr" latinLnBrk="0" hangingPunct="1">
              <a:lnSpc>
                <a:spcPct val="110000"/>
              </a:lnSpc>
              <a:spcBef>
                <a:spcPts val="0"/>
              </a:spcBef>
              <a:spcAft>
                <a:spcPts val="554"/>
              </a:spcAft>
              <a:buClr>
                <a:srgbClr val="2E75B6"/>
              </a:buClr>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①府民の利便性向上、②民間事業者のイノベーション・事業機会の創出、③行政サービスの高度化を図り、全国のスマートシティ化を牽引するとともに、万博後のソフトレガシーの継承と発展につなげることをめざす。</a:t>
            </a:r>
          </a:p>
        </p:txBody>
      </p:sp>
      <p:sp>
        <p:nvSpPr>
          <p:cNvPr id="8"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84</a:t>
            </a:fld>
            <a:endParaRPr lang="ja-JP" altLang="en-US" dirty="0"/>
          </a:p>
        </p:txBody>
      </p:sp>
      <p:sp>
        <p:nvSpPr>
          <p:cNvPr id="9" name="角丸四角形 8"/>
          <p:cNvSpPr/>
          <p:nvPr/>
        </p:nvSpPr>
        <p:spPr>
          <a:xfrm>
            <a:off x="144000" y="72000"/>
            <a:ext cx="57615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２－③</a:t>
            </a: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インフラ戦略／</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スマートシティの推進</a:t>
            </a:r>
            <a:endPar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正方形/長方形 10">
            <a:extLst>
              <a:ext uri="{FF2B5EF4-FFF2-40B4-BE49-F238E27FC236}">
                <a16:creationId xmlns:a16="http://schemas.microsoft.com/office/drawing/2014/main" id="{74F0F6DA-D60E-49F6-900A-4736EC6EADFA}"/>
              </a:ext>
            </a:extLst>
          </p:cNvPr>
          <p:cNvSpPr/>
          <p:nvPr/>
        </p:nvSpPr>
        <p:spPr>
          <a:xfrm>
            <a:off x="223455" y="1658163"/>
            <a:ext cx="3669628" cy="307777"/>
          </a:xfrm>
          <a:prstGeom prst="rect">
            <a:avLst/>
          </a:prstGeom>
          <a:solidFill>
            <a:schemeClr val="accent1">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ORDEN</a:t>
            </a:r>
            <a:r>
              <a:rPr kumimoji="0"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の基本構成（アーキテクチャ）</a:t>
            </a:r>
            <a:endParaRPr kumimoji="0"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97F7A814-9131-49C7-BDF5-3039FB775D6E}"/>
              </a:ext>
            </a:extLst>
          </p:cNvPr>
          <p:cNvSpPr txBox="1"/>
          <p:nvPr/>
        </p:nvSpPr>
        <p:spPr>
          <a:xfrm>
            <a:off x="83072" y="2094539"/>
            <a:ext cx="4329034" cy="129266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ID</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登録情報及びニーズに合わせた</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パーソナライズ</a:t>
            </a:r>
            <a:endParaRPr kumimoji="1" lang="en-US" altLang="ja-JP"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R="0" lvl="0" algn="l" defTabSz="914400" rtl="0" eaLnBrk="1" fontAlgn="auto" latinLnBrk="0" hangingPunct="1">
              <a:lnSpc>
                <a:spcPct val="100000"/>
              </a:lnSpc>
              <a:spcBef>
                <a:spcPts val="0"/>
              </a:spcBef>
              <a:spcAft>
                <a:spcPts val="0"/>
              </a:spcAft>
              <a:buClrTx/>
              <a:buSzTx/>
              <a:tabLst/>
              <a:defRPr/>
            </a:pPr>
            <a:r>
              <a:rPr lang="ja-JP" altLang="en-US" sz="1300" dirty="0">
                <a:solidFill>
                  <a:prstClr val="black"/>
                </a:solidFill>
                <a:latin typeface="BIZ UDPゴシック" panose="020B0400000000000000" pitchFamily="50" charset="-128"/>
                <a:ea typeface="BIZ UDPゴシック" panose="020B0400000000000000" pitchFamily="50" charset="-128"/>
              </a:rPr>
              <a:t>　</a:t>
            </a:r>
            <a:r>
              <a:rPr lang="ja-JP" altLang="en-US" sz="13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サービス</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を提供するためのインターフェースを</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整備。</a:t>
            </a:r>
            <a:endParaRPr kumimoji="1" lang="en-US" altLang="ja-JP"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公民が持つヒト・モノの多様なデータを連携・</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流通させ</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、異なる主体、異なるサービス間でのデータ共有によるサービスの高度化を実現するための機能を</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整備。</a:t>
            </a:r>
            <a:endParaRPr kumimoji="1" lang="ja-JP" altLang="en-US" sz="1300" b="0" i="0" u="none" strike="sng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3" name="図 12"/>
          <p:cNvPicPr>
            <a:picLocks noChangeAspect="1"/>
          </p:cNvPicPr>
          <p:nvPr/>
        </p:nvPicPr>
        <p:blipFill>
          <a:blip r:embed="rId2"/>
          <a:stretch>
            <a:fillRect/>
          </a:stretch>
        </p:blipFill>
        <p:spPr>
          <a:xfrm>
            <a:off x="4472616" y="1864341"/>
            <a:ext cx="4391988" cy="1906262"/>
          </a:xfrm>
          <a:prstGeom prst="rect">
            <a:avLst/>
          </a:prstGeom>
        </p:spPr>
      </p:pic>
      <p:sp>
        <p:nvSpPr>
          <p:cNvPr id="14" name="正方形/長方形 13"/>
          <p:cNvSpPr>
            <a:spLocks/>
          </p:cNvSpPr>
          <p:nvPr/>
        </p:nvSpPr>
        <p:spPr>
          <a:xfrm>
            <a:off x="4412106" y="1564222"/>
            <a:ext cx="2856865" cy="323165"/>
          </a:xfrm>
          <a:prstGeom prst="rect">
            <a:avLst/>
          </a:prstGeom>
        </p:spPr>
        <p:txBody>
          <a:bodyPr wrap="square">
            <a:spAutoFit/>
          </a:bodyPr>
          <a:lstStyle/>
          <a:p>
            <a:pPr marL="0" marR="0" lvl="0" indent="0" algn="just" defTabSz="914400" rtl="0" eaLnBrk="1" fontAlgn="auto" latinLnBrk="0" hangingPunct="1">
              <a:lnSpc>
                <a:spcPts val="18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ORDEN</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の</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構造（イメージ）＞</a:t>
            </a:r>
            <a:endParaRPr kumimoji="1" lang="ja-JP" altLang="en-US" sz="1100" b="0" i="0" u="none" strike="noStrike" kern="100" cap="none" spc="-6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15" name="直線コネクタ 14">
            <a:extLst>
              <a:ext uri="{FF2B5EF4-FFF2-40B4-BE49-F238E27FC236}">
                <a16:creationId xmlns:a16="http://schemas.microsoft.com/office/drawing/2014/main" id="{2A7EE5DA-A977-4CC0-95B1-E15569F299A3}"/>
              </a:ext>
            </a:extLst>
          </p:cNvPr>
          <p:cNvCxnSpPr/>
          <p:nvPr/>
        </p:nvCxnSpPr>
        <p:spPr>
          <a:xfrm>
            <a:off x="231357" y="3974866"/>
            <a:ext cx="8676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5E315969-FD96-47FC-BC59-7A331C07F055}"/>
              </a:ext>
            </a:extLst>
          </p:cNvPr>
          <p:cNvSpPr/>
          <p:nvPr/>
        </p:nvSpPr>
        <p:spPr>
          <a:xfrm>
            <a:off x="231357" y="4053187"/>
            <a:ext cx="2546862" cy="338554"/>
          </a:xfrm>
          <a:prstGeom prst="rect">
            <a:avLst/>
          </a:prstGeom>
          <a:solidFill>
            <a:schemeClr val="accent1">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ORDEN</a:t>
            </a:r>
            <a:r>
              <a:rPr kumimoji="0"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の特長的な機能</a:t>
            </a:r>
            <a:endParaRPr kumimoji="0"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2792448" y="4008732"/>
            <a:ext cx="6236071"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パーソナルデータについてもデータ連携を可能とすることで、これまで以上に利便性の高いサービスの創出をめざす。</a:t>
            </a:r>
            <a:endParaRPr kumimoji="1" lang="en-US" altLang="ja-JP"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四角形: 角を丸くする 14">
            <a:extLst>
              <a:ext uri="{FF2B5EF4-FFF2-40B4-BE49-F238E27FC236}">
                <a16:creationId xmlns:a16="http://schemas.microsoft.com/office/drawing/2014/main" id="{FF90EB99-AE8F-46BE-A107-0ECFD225C6B5}"/>
              </a:ext>
            </a:extLst>
          </p:cNvPr>
          <p:cNvSpPr/>
          <p:nvPr/>
        </p:nvSpPr>
        <p:spPr>
          <a:xfrm>
            <a:off x="643110" y="4457174"/>
            <a:ext cx="904554" cy="215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パーソナライズ</a:t>
            </a:r>
          </a:p>
        </p:txBody>
      </p:sp>
      <p:sp>
        <p:nvSpPr>
          <p:cNvPr id="19" name="四角形: 角を丸くする 18">
            <a:extLst>
              <a:ext uri="{FF2B5EF4-FFF2-40B4-BE49-F238E27FC236}">
                <a16:creationId xmlns:a16="http://schemas.microsoft.com/office/drawing/2014/main" id="{5DEED12D-9874-4773-A5D6-D90144CF27FC}"/>
              </a:ext>
            </a:extLst>
          </p:cNvPr>
          <p:cNvSpPr/>
          <p:nvPr/>
        </p:nvSpPr>
        <p:spPr>
          <a:xfrm>
            <a:off x="643110" y="4750379"/>
            <a:ext cx="904554" cy="198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ワンストップ</a:t>
            </a:r>
          </a:p>
        </p:txBody>
      </p:sp>
      <p:pic>
        <p:nvPicPr>
          <p:cNvPr id="20" name="図 19">
            <a:extLst>
              <a:ext uri="{FF2B5EF4-FFF2-40B4-BE49-F238E27FC236}">
                <a16:creationId xmlns:a16="http://schemas.microsoft.com/office/drawing/2014/main" id="{0FBE1EFA-38F6-416C-9BA1-392E469A13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2295"/>
          <a:stretch/>
        </p:blipFill>
        <p:spPr>
          <a:xfrm>
            <a:off x="1104900" y="5010434"/>
            <a:ext cx="3025775" cy="1847566"/>
          </a:xfrm>
          <a:prstGeom prst="rect">
            <a:avLst/>
          </a:prstGeom>
        </p:spPr>
      </p:pic>
      <p:sp>
        <p:nvSpPr>
          <p:cNvPr id="21" name="右矢印 20"/>
          <p:cNvSpPr/>
          <p:nvPr/>
        </p:nvSpPr>
        <p:spPr>
          <a:xfrm>
            <a:off x="4336158" y="5445224"/>
            <a:ext cx="553121" cy="64807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2" name="図 21">
            <a:extLst>
              <a:ext uri="{FF2B5EF4-FFF2-40B4-BE49-F238E27FC236}">
                <a16:creationId xmlns:a16="http://schemas.microsoft.com/office/drawing/2014/main" id="{0FBE1EFA-38F6-416C-9BA1-392E469A13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2961"/>
          <a:stretch/>
        </p:blipFill>
        <p:spPr>
          <a:xfrm>
            <a:off x="5113364" y="5010434"/>
            <a:ext cx="3128935" cy="1841062"/>
          </a:xfrm>
          <a:prstGeom prst="rect">
            <a:avLst/>
          </a:prstGeom>
        </p:spPr>
      </p:pic>
      <p:sp>
        <p:nvSpPr>
          <p:cNvPr id="23" name="テキスト ボックス 22">
            <a:extLst>
              <a:ext uri="{FF2B5EF4-FFF2-40B4-BE49-F238E27FC236}">
                <a16:creationId xmlns:a16="http://schemas.microsoft.com/office/drawing/2014/main" id="{FA704855-19DD-40EA-998E-48DB7AA14FF1}"/>
              </a:ext>
            </a:extLst>
          </p:cNvPr>
          <p:cNvSpPr txBox="1"/>
          <p:nvPr/>
        </p:nvSpPr>
        <p:spPr>
          <a:xfrm>
            <a:off x="1652346" y="4688890"/>
            <a:ext cx="624705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ID</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とパスワードが一元化され、多様なサービスにワンストップで</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アクセス。</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4E80C15E-AD90-4242-B9F5-F8E212488DAE}"/>
              </a:ext>
            </a:extLst>
          </p:cNvPr>
          <p:cNvSpPr txBox="1"/>
          <p:nvPr/>
        </p:nvSpPr>
        <p:spPr>
          <a:xfrm>
            <a:off x="1651271" y="4446913"/>
            <a:ext cx="575282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個人の</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ID</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登録情報やニーズに応じたパーソナライズサービスの</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提供。</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12423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6A845740-E9BE-F147-9C04-0B5B92FBAF00}"/>
              </a:ext>
            </a:extLst>
          </p:cNvPr>
          <p:cNvGrpSpPr/>
          <p:nvPr/>
        </p:nvGrpSpPr>
        <p:grpSpPr>
          <a:xfrm>
            <a:off x="60192" y="300220"/>
            <a:ext cx="3759112" cy="2611501"/>
            <a:chOff x="-5677" y="333234"/>
            <a:chExt cx="3856929" cy="1736633"/>
          </a:xfrm>
        </p:grpSpPr>
        <p:sp>
          <p:nvSpPr>
            <p:cNvPr id="18" name="正方形/長方形 17">
              <a:extLst>
                <a:ext uri="{FF2B5EF4-FFF2-40B4-BE49-F238E27FC236}">
                  <a16:creationId xmlns:a16="http://schemas.microsoft.com/office/drawing/2014/main" id="{BB82E749-CBE1-B1F8-A95E-3319E82D5552}"/>
                </a:ext>
              </a:extLst>
            </p:cNvPr>
            <p:cNvSpPr/>
            <p:nvPr/>
          </p:nvSpPr>
          <p:spPr>
            <a:xfrm>
              <a:off x="39940" y="343725"/>
              <a:ext cx="3811312" cy="172614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1" lang="ja-JP" altLang="en-US" sz="6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19" name="テキスト ボックス 18">
              <a:extLst>
                <a:ext uri="{FF2B5EF4-FFF2-40B4-BE49-F238E27FC236}">
                  <a16:creationId xmlns:a16="http://schemas.microsoft.com/office/drawing/2014/main" id="{B8D82623-F888-67CC-392B-B126C276BEA9}"/>
                </a:ext>
              </a:extLst>
            </p:cNvPr>
            <p:cNvSpPr txBox="1"/>
            <p:nvPr/>
          </p:nvSpPr>
          <p:spPr>
            <a:xfrm>
              <a:off x="-5677" y="333234"/>
              <a:ext cx="3744416" cy="154464"/>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9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Ｃ　インフラ戦略　　１４項目</a:t>
              </a:r>
              <a:endParaRPr kumimoji="1" lang="en-US" altLang="ja-JP" sz="9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grpSp>
      <p:sp>
        <p:nvSpPr>
          <p:cNvPr id="8" name="正方形/長方形 7"/>
          <p:cNvSpPr/>
          <p:nvPr/>
        </p:nvSpPr>
        <p:spPr>
          <a:xfrm>
            <a:off x="5078507" y="3106220"/>
            <a:ext cx="4048798" cy="37047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12" name="テキスト ボックス 11"/>
          <p:cNvSpPr txBox="1"/>
          <p:nvPr/>
        </p:nvSpPr>
        <p:spPr>
          <a:xfrm>
            <a:off x="5048376" y="3064238"/>
            <a:ext cx="3765315" cy="230832"/>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9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Ｂ　社会政策のイノベーション　　５１項目　　</a:t>
            </a:r>
            <a:endParaRPr kumimoji="1" lang="en-US" altLang="ja-JP" sz="9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
        <p:nvSpPr>
          <p:cNvPr id="34" name="角丸四角形 33"/>
          <p:cNvSpPr/>
          <p:nvPr/>
        </p:nvSpPr>
        <p:spPr>
          <a:xfrm>
            <a:off x="5116418" y="3567317"/>
            <a:ext cx="2079124" cy="2058500"/>
          </a:xfrm>
          <a:prstGeom prst="roundRect">
            <a:avLst>
              <a:gd name="adj" fmla="val 128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＜２．政策の刷新（教育）＞</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50</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知事と教育委員会の関係再構築</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indent="-85725">
              <a:defRPr/>
            </a:pPr>
            <a:r>
              <a:rPr lang="en-US" altLang="ja-JP" sz="600" dirty="0">
                <a:solidFill>
                  <a:schemeClr val="tx1"/>
                </a:solidFill>
                <a:latin typeface="BIZ UDゴシック" panose="020B0400000000000000" pitchFamily="49" charset="-128"/>
                <a:ea typeface="BIZ UDゴシック" panose="020B0400000000000000" pitchFamily="49" charset="-128"/>
              </a:rPr>
              <a:t>(51)</a:t>
            </a:r>
            <a:r>
              <a:rPr lang="ja-JP" altLang="en-US" sz="600" dirty="0">
                <a:solidFill>
                  <a:schemeClr val="tx1"/>
                </a:solidFill>
                <a:latin typeface="BIZ UDゴシック" panose="020B0400000000000000" pitchFamily="49" charset="-128"/>
                <a:ea typeface="BIZ UDゴシック" panose="020B0400000000000000" pitchFamily="49" charset="-128"/>
              </a:rPr>
              <a:t>教育庁の創設</a:t>
            </a:r>
            <a:endParaRPr lang="en-US" altLang="ja-JP" sz="600" dirty="0">
              <a:solidFill>
                <a:schemeClr val="tx1"/>
              </a:solidFill>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lang="en-US" altLang="ja-JP" sz="600" dirty="0">
                <a:solidFill>
                  <a:schemeClr val="tx1"/>
                </a:solidFill>
                <a:latin typeface="BIZ UDゴシック" panose="020B0400000000000000" pitchFamily="49" charset="-128"/>
                <a:ea typeface="BIZ UDゴシック" panose="020B0400000000000000" pitchFamily="49" charset="-128"/>
              </a:rPr>
              <a:t>(52)</a:t>
            </a:r>
            <a:r>
              <a:rPr lang="ja-JP" altLang="en-US" sz="600" dirty="0">
                <a:solidFill>
                  <a:schemeClr val="tx1"/>
                </a:solidFill>
                <a:latin typeface="BIZ UDゴシック" panose="020B0400000000000000" pitchFamily="49" charset="-128"/>
                <a:ea typeface="BIZ UDゴシック" panose="020B0400000000000000" pitchFamily="49" charset="-128"/>
              </a:rPr>
              <a:t>公私連携の取組</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(53)</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校長マネジメントの推進</a:t>
            </a:r>
          </a:p>
          <a:p>
            <a:pPr marL="85725" lvl="0" indent="-85725">
              <a:defRPr/>
            </a:pPr>
            <a:r>
              <a:rPr lang="en-US" altLang="ja-JP" sz="600" dirty="0">
                <a:solidFill>
                  <a:schemeClr val="tx1"/>
                </a:solidFill>
                <a:latin typeface="BIZ UDゴシック" panose="020B0400000000000000" pitchFamily="49" charset="-128"/>
                <a:ea typeface="BIZ UDゴシック" panose="020B0400000000000000" pitchFamily="49" charset="-128"/>
              </a:rPr>
              <a:t>(54)</a:t>
            </a:r>
            <a:r>
              <a:rPr lang="ja-JP" altLang="en-US" sz="600" dirty="0">
                <a:solidFill>
                  <a:schemeClr val="tx1"/>
                </a:solidFill>
                <a:latin typeface="BIZ UDゴシック" panose="020B0400000000000000" pitchFamily="49" charset="-128"/>
                <a:ea typeface="BIZ UDゴシック" panose="020B0400000000000000" pitchFamily="49" charset="-128"/>
              </a:rPr>
              <a:t>南河内地域における中高一貫校設置</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55</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小中学校の児童生徒の学力向上に向けた緊急対策、重点支援</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(56)</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英語教育の推進（小中学校）</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lang="en-US" altLang="ja-JP" sz="600" dirty="0">
                <a:solidFill>
                  <a:schemeClr val="tx1"/>
                </a:solidFill>
                <a:latin typeface="BIZ UDゴシック" panose="020B0400000000000000" pitchFamily="49" charset="-128"/>
                <a:ea typeface="BIZ UDゴシック" panose="020B0400000000000000" pitchFamily="49" charset="-128"/>
              </a:rPr>
              <a:t>(57)</a:t>
            </a:r>
            <a:r>
              <a:rPr lang="ja-JP" altLang="en-US" sz="600" dirty="0">
                <a:solidFill>
                  <a:schemeClr val="tx1"/>
                </a:solidFill>
                <a:latin typeface="BIZ UDゴシック" panose="020B0400000000000000" pitchFamily="49" charset="-128"/>
                <a:ea typeface="BIZ UDゴシック" panose="020B0400000000000000" pitchFamily="49" charset="-128"/>
              </a:rPr>
              <a:t>中学校への給食導入</a:t>
            </a:r>
          </a:p>
          <a:p>
            <a:pPr marL="85725" indent="-85725">
              <a:defRPr/>
            </a:pPr>
            <a:r>
              <a:rPr lang="en-US" altLang="ja-JP" sz="600" dirty="0">
                <a:solidFill>
                  <a:schemeClr val="tx1"/>
                </a:solidFill>
                <a:latin typeface="BIZ UDゴシック" panose="020B0400000000000000" pitchFamily="49" charset="-128"/>
                <a:ea typeface="BIZ UDゴシック" panose="020B0400000000000000" pitchFamily="49" charset="-128"/>
              </a:rPr>
              <a:t>(58)</a:t>
            </a:r>
            <a:r>
              <a:rPr lang="ja-JP" altLang="en-US" sz="600" dirty="0">
                <a:solidFill>
                  <a:schemeClr val="tx1"/>
                </a:solidFill>
                <a:latin typeface="BIZ UDゴシック" panose="020B0400000000000000" pitchFamily="49" charset="-128"/>
                <a:ea typeface="BIZ UDゴシック" panose="020B0400000000000000" pitchFamily="49" charset="-128"/>
              </a:rPr>
              <a:t>小中学校生徒指導体制の推進</a:t>
            </a:r>
            <a:endParaRPr lang="en-US" altLang="ja-JP" sz="600" dirty="0">
              <a:solidFill>
                <a:schemeClr val="tx1"/>
              </a:solidFill>
              <a:latin typeface="BIZ UDゴシック" panose="020B0400000000000000" pitchFamily="49" charset="-128"/>
              <a:ea typeface="BIZ UDゴシック" panose="020B0400000000000000" pitchFamily="49" charset="-128"/>
            </a:endParaRPr>
          </a:p>
          <a:p>
            <a:pPr marL="85725"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(59)</a:t>
            </a:r>
            <a:r>
              <a:rPr lang="ja-JP" altLang="en-US" sz="600" u="sng" dirty="0">
                <a:solidFill>
                  <a:schemeClr val="tx1"/>
                </a:solidFill>
                <a:latin typeface="BIZ UDゴシック" panose="020B0400000000000000" pitchFamily="49" charset="-128"/>
                <a:ea typeface="BIZ UDゴシック" panose="020B0400000000000000" pitchFamily="49" charset="-128"/>
              </a:rPr>
              <a:t>いじめ対策（高校・支援含む）</a:t>
            </a:r>
            <a:endParaRPr lang="en-US" altLang="ja-JP" sz="600" u="sng" dirty="0">
              <a:solidFill>
                <a:schemeClr val="tx1"/>
              </a:solidFill>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60</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府立高校入学者選抜制度の改善</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lang="en-US" altLang="ja-JP" sz="600" dirty="0">
                <a:solidFill>
                  <a:schemeClr val="tx1"/>
                </a:solidFill>
                <a:latin typeface="BIZ UDゴシック" panose="020B0400000000000000" pitchFamily="49" charset="-128"/>
                <a:ea typeface="BIZ UDゴシック" panose="020B0400000000000000" pitchFamily="49" charset="-128"/>
              </a:rPr>
              <a:t>(61)</a:t>
            </a:r>
            <a:r>
              <a:rPr lang="ja-JP" altLang="en-US" sz="600" dirty="0">
                <a:solidFill>
                  <a:schemeClr val="tx1"/>
                </a:solidFill>
                <a:latin typeface="BIZ UDゴシック" panose="020B0400000000000000" pitchFamily="49" charset="-128"/>
                <a:ea typeface="BIZ UDゴシック" panose="020B0400000000000000" pitchFamily="49" charset="-128"/>
              </a:rPr>
              <a:t>グローバルリーダーズハイスクールの設置等（高校）</a:t>
            </a:r>
          </a:p>
          <a:p>
            <a:pPr marL="85725" lvl="0"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(63)</a:t>
            </a:r>
            <a:r>
              <a:rPr lang="ja-JP" altLang="en-US" sz="600" u="sng" dirty="0">
                <a:solidFill>
                  <a:schemeClr val="tx1"/>
                </a:solidFill>
                <a:latin typeface="BIZ UDゴシック" panose="020B0400000000000000" pitchFamily="49" charset="-128"/>
                <a:ea typeface="BIZ UDゴシック" panose="020B0400000000000000" pitchFamily="49" charset="-128"/>
              </a:rPr>
              <a:t>工業系高校の充実強化</a:t>
            </a:r>
          </a:p>
          <a:p>
            <a:pPr marL="85725" lvl="0"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(64)</a:t>
            </a:r>
            <a:r>
              <a:rPr lang="ja-JP" altLang="en-US" sz="600" u="sng" dirty="0">
                <a:solidFill>
                  <a:schemeClr val="tx1"/>
                </a:solidFill>
                <a:latin typeface="BIZ UDゴシック" panose="020B0400000000000000" pitchFamily="49" charset="-128"/>
                <a:ea typeface="BIZ UDゴシック" panose="020B0400000000000000" pitchFamily="49" charset="-128"/>
              </a:rPr>
              <a:t>府立高校</a:t>
            </a:r>
            <a:r>
              <a:rPr lang="en-US" altLang="ja-JP" sz="600" u="sng" dirty="0">
                <a:solidFill>
                  <a:schemeClr val="tx1"/>
                </a:solidFill>
                <a:latin typeface="BIZ UDゴシック" panose="020B0400000000000000" pitchFamily="49" charset="-128"/>
                <a:ea typeface="BIZ UDゴシック" panose="020B0400000000000000" pitchFamily="49" charset="-128"/>
              </a:rPr>
              <a:t>ICT</a:t>
            </a:r>
            <a:r>
              <a:rPr lang="ja-JP" altLang="en-US" sz="600" u="sng" dirty="0">
                <a:solidFill>
                  <a:schemeClr val="tx1"/>
                </a:solidFill>
                <a:latin typeface="BIZ UDゴシック" panose="020B0400000000000000" pitchFamily="49" charset="-128"/>
                <a:ea typeface="BIZ UDゴシック" panose="020B0400000000000000" pitchFamily="49" charset="-128"/>
              </a:rPr>
              <a:t>化</a:t>
            </a:r>
          </a:p>
          <a:p>
            <a:pPr marL="85725" lvl="0" indent="-85725">
              <a:defRPr/>
            </a:pPr>
            <a:r>
              <a:rPr lang="en-US" altLang="ja-JP" sz="600" dirty="0">
                <a:solidFill>
                  <a:schemeClr val="tx1"/>
                </a:solidFill>
                <a:latin typeface="BIZ UDゴシック" panose="020B0400000000000000" pitchFamily="49" charset="-128"/>
                <a:ea typeface="BIZ UDゴシック" panose="020B0400000000000000" pitchFamily="49" charset="-128"/>
              </a:rPr>
              <a:t>(65)</a:t>
            </a:r>
            <a:r>
              <a:rPr lang="ja-JP" altLang="en-US" sz="600" dirty="0">
                <a:solidFill>
                  <a:schemeClr val="tx1"/>
                </a:solidFill>
                <a:latin typeface="BIZ UDゴシック" panose="020B0400000000000000" pitchFamily="49" charset="-128"/>
                <a:ea typeface="BIZ UDゴシック" panose="020B0400000000000000" pitchFamily="49" charset="-128"/>
              </a:rPr>
              <a:t>府立支援学校の教育環境の整備</a:t>
            </a:r>
          </a:p>
          <a:p>
            <a:pPr marL="85725" lvl="0"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(66)</a:t>
            </a:r>
            <a:r>
              <a:rPr lang="ja-JP" altLang="en-US" sz="600" u="sng" dirty="0">
                <a:solidFill>
                  <a:schemeClr val="tx1"/>
                </a:solidFill>
                <a:latin typeface="BIZ UDゴシック" panose="020B0400000000000000" pitchFamily="49" charset="-128"/>
                <a:ea typeface="BIZ UDゴシック" panose="020B0400000000000000" pitchFamily="49" charset="-128"/>
              </a:rPr>
              <a:t>就労を通じた社会的自立支援の充実</a:t>
            </a:r>
          </a:p>
          <a:p>
            <a:pPr marL="85725" lvl="0"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(67)</a:t>
            </a:r>
            <a:r>
              <a:rPr lang="ja-JP" altLang="en-US" sz="600" u="sng" dirty="0">
                <a:solidFill>
                  <a:schemeClr val="tx1"/>
                </a:solidFill>
                <a:latin typeface="BIZ UDゴシック" panose="020B0400000000000000" pitchFamily="49" charset="-128"/>
                <a:ea typeface="BIZ UDゴシック" panose="020B0400000000000000" pitchFamily="49" charset="-128"/>
              </a:rPr>
              <a:t>府立高校における知的障がいのある生徒の学習機会の充実</a:t>
            </a:r>
          </a:p>
          <a:p>
            <a:pPr marL="85725" lvl="0"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(68)</a:t>
            </a:r>
            <a:r>
              <a:rPr lang="ja-JP" altLang="en-US" sz="600" u="sng" dirty="0">
                <a:solidFill>
                  <a:schemeClr val="tx1"/>
                </a:solidFill>
                <a:latin typeface="BIZ UDゴシック" panose="020B0400000000000000" pitchFamily="49" charset="-128"/>
                <a:ea typeface="BIZ UDゴシック" panose="020B0400000000000000" pitchFamily="49" charset="-128"/>
              </a:rPr>
              <a:t>医療的ケア児の通学支援</a:t>
            </a:r>
            <a:r>
              <a:rPr lang="ja-JP" altLang="en-US" sz="600" dirty="0">
                <a:solidFill>
                  <a:schemeClr val="tx1"/>
                </a:solidFill>
                <a:latin typeface="BIZ UDゴシック" panose="020B0400000000000000" pitchFamily="49" charset="-128"/>
                <a:ea typeface="BIZ UDゴシック" panose="020B0400000000000000" pitchFamily="49" charset="-128"/>
              </a:rPr>
              <a:t>化</a:t>
            </a:r>
          </a:p>
          <a:p>
            <a:pPr marL="85725" lvl="0"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(70)</a:t>
            </a:r>
            <a:r>
              <a:rPr lang="ja-JP" altLang="en-US" sz="600" u="sng" dirty="0">
                <a:solidFill>
                  <a:schemeClr val="tx1"/>
                </a:solidFill>
                <a:latin typeface="BIZ UDゴシック" panose="020B0400000000000000" pitchFamily="49" charset="-128"/>
                <a:ea typeface="BIZ UDゴシック" panose="020B0400000000000000" pitchFamily="49" charset="-128"/>
              </a:rPr>
              <a:t>大阪公立大・府大・市大・高専授業料無償化</a:t>
            </a:r>
          </a:p>
          <a:p>
            <a:pPr marL="85725" indent="-85725">
              <a:defRPr/>
            </a:pPr>
            <a:endParaRPr lang="en-US" altLang="ja-JP" sz="600" u="sng" dirty="0">
              <a:solidFill>
                <a:schemeClr val="tx1"/>
              </a:solidFill>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endParaRPr lang="en-US" altLang="ja-JP" sz="600" u="sng" dirty="0">
              <a:solidFill>
                <a:schemeClr val="tx1"/>
              </a:solidFill>
              <a:latin typeface="BIZ UDゴシック" panose="020B0400000000000000" pitchFamily="49" charset="-128"/>
              <a:ea typeface="BIZ UDゴシック" panose="020B0400000000000000" pitchFamily="49" charset="-128"/>
            </a:endParaRPr>
          </a:p>
        </p:txBody>
      </p:sp>
      <p:sp>
        <p:nvSpPr>
          <p:cNvPr id="93" name="正方形/長方形 92"/>
          <p:cNvSpPr/>
          <p:nvPr/>
        </p:nvSpPr>
        <p:spPr>
          <a:xfrm>
            <a:off x="7219792" y="4112433"/>
            <a:ext cx="1878775" cy="349702"/>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0" bIns="36000" rtlCol="0" anchor="ctr">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＜８．府市連携（事業連携）＞</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83</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府立特別支援学校／市立特別支援学校</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84</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府立高校／市立高校</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94" name="正方形/長方形 93"/>
          <p:cNvSpPr/>
          <p:nvPr/>
        </p:nvSpPr>
        <p:spPr>
          <a:xfrm>
            <a:off x="7219792" y="3839791"/>
            <a:ext cx="1878775" cy="248403"/>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＜７．府市連携（組織統合）＞</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82</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大阪急性期・総合医療ｾﾝﾀｰ／市立住吉市民病院</a:t>
            </a:r>
          </a:p>
        </p:txBody>
      </p:sp>
      <p:sp>
        <p:nvSpPr>
          <p:cNvPr id="86" name="角丸四角形 85"/>
          <p:cNvSpPr/>
          <p:nvPr/>
        </p:nvSpPr>
        <p:spPr>
          <a:xfrm>
            <a:off x="7225473" y="4493741"/>
            <a:ext cx="1889609" cy="2175007"/>
          </a:xfrm>
          <a:prstGeom prst="roundRect">
            <a:avLst>
              <a:gd name="adj" fmla="val 0"/>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indent="-85725">
              <a:defRPr/>
            </a:pPr>
            <a:r>
              <a:rPr lang="en-US" altLang="ja-JP" sz="600" dirty="0">
                <a:solidFill>
                  <a:schemeClr val="tx1"/>
                </a:solidFill>
                <a:latin typeface="BIZ UDゴシック" panose="020B0400000000000000" pitchFamily="49" charset="-128"/>
                <a:ea typeface="BIZ UDゴシック" panose="020B0400000000000000" pitchFamily="49" charset="-128"/>
              </a:rPr>
              <a:t>(85)</a:t>
            </a:r>
            <a:r>
              <a:rPr lang="ja-JP" altLang="en-US" sz="600" dirty="0">
                <a:solidFill>
                  <a:schemeClr val="tx1"/>
                </a:solidFill>
                <a:latin typeface="BIZ UDゴシック" panose="020B0400000000000000" pitchFamily="49" charset="-128"/>
                <a:ea typeface="BIZ UDゴシック" panose="020B0400000000000000" pitchFamily="49" charset="-128"/>
              </a:rPr>
              <a:t>青少年の社会参加・自立に向けた支援の仕組みの整備</a:t>
            </a:r>
          </a:p>
          <a:p>
            <a:pPr marL="85725"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(86)</a:t>
            </a:r>
            <a:r>
              <a:rPr lang="ja-JP" altLang="en-US" sz="600" u="sng" dirty="0">
                <a:solidFill>
                  <a:schemeClr val="tx1"/>
                </a:solidFill>
                <a:latin typeface="BIZ UDゴシック" panose="020B0400000000000000" pitchFamily="49" charset="-128"/>
                <a:ea typeface="BIZ UDゴシック" panose="020B0400000000000000" pitchFamily="49" charset="-128"/>
              </a:rPr>
              <a:t>青少年健全育成条例の一部改正</a:t>
            </a:r>
          </a:p>
          <a:p>
            <a:pPr marL="85725" indent="-85725">
              <a:defRPr/>
            </a:pPr>
            <a:r>
              <a:rPr lang="en-US" altLang="ja-JP" sz="600" dirty="0">
                <a:solidFill>
                  <a:schemeClr val="tx1"/>
                </a:solidFill>
                <a:latin typeface="BIZ UDゴシック" panose="020B0400000000000000" pitchFamily="49" charset="-128"/>
                <a:ea typeface="BIZ UDゴシック" panose="020B0400000000000000" pitchFamily="49" charset="-128"/>
              </a:rPr>
              <a:t>(87)</a:t>
            </a:r>
            <a:r>
              <a:rPr lang="ja-JP" altLang="en-US" sz="600" dirty="0">
                <a:solidFill>
                  <a:schemeClr val="tx1"/>
                </a:solidFill>
                <a:latin typeface="BIZ UDゴシック" panose="020B0400000000000000" pitchFamily="49" charset="-128"/>
                <a:ea typeface="BIZ UDゴシック" panose="020B0400000000000000" pitchFamily="49" charset="-128"/>
              </a:rPr>
              <a:t>あいりん地域の環境整備における警察・区役所との連携・協力</a:t>
            </a:r>
          </a:p>
          <a:p>
            <a:pPr marL="85725" indent="-85725">
              <a:defRPr/>
            </a:pPr>
            <a:r>
              <a:rPr lang="en-US" altLang="ja-JP" sz="600" dirty="0">
                <a:solidFill>
                  <a:schemeClr val="tx1"/>
                </a:solidFill>
                <a:latin typeface="BIZ UDゴシック" panose="020B0400000000000000" pitchFamily="49" charset="-128"/>
                <a:ea typeface="BIZ UDゴシック" panose="020B0400000000000000" pitchFamily="49" charset="-128"/>
              </a:rPr>
              <a:t>(88)</a:t>
            </a:r>
            <a:r>
              <a:rPr lang="ja-JP" altLang="en-US" sz="600" dirty="0">
                <a:solidFill>
                  <a:schemeClr val="tx1"/>
                </a:solidFill>
                <a:latin typeface="BIZ UDゴシック" panose="020B0400000000000000" pitchFamily="49" charset="-128"/>
                <a:ea typeface="BIZ UDゴシック" panose="020B0400000000000000" pitchFamily="49" charset="-128"/>
              </a:rPr>
              <a:t>児童虐待防止に向けた相談受付体制見直し</a:t>
            </a:r>
          </a:p>
          <a:p>
            <a:pPr marL="85725" indent="-85725">
              <a:defRPr/>
            </a:pPr>
            <a:r>
              <a:rPr lang="en-US" altLang="ja-JP" sz="600" dirty="0">
                <a:solidFill>
                  <a:schemeClr val="tx1"/>
                </a:solidFill>
                <a:latin typeface="BIZ UDゴシック" panose="020B0400000000000000" pitchFamily="49" charset="-128"/>
                <a:ea typeface="BIZ UDゴシック" panose="020B0400000000000000" pitchFamily="49" charset="-128"/>
              </a:rPr>
              <a:t>(89)</a:t>
            </a:r>
            <a:r>
              <a:rPr lang="ja-JP" altLang="en-US" sz="600" dirty="0">
                <a:solidFill>
                  <a:schemeClr val="tx1"/>
                </a:solidFill>
                <a:latin typeface="BIZ UDゴシック" panose="020B0400000000000000" pitchFamily="49" charset="-128"/>
                <a:ea typeface="BIZ UDゴシック" panose="020B0400000000000000" pitchFamily="49" charset="-128"/>
              </a:rPr>
              <a:t>府立金剛コロニー・府立砂川厚生福祉センター再編整備</a:t>
            </a:r>
          </a:p>
          <a:p>
            <a:pPr marL="85725" indent="-85725">
              <a:defRPr/>
            </a:pPr>
            <a:r>
              <a:rPr lang="en-US" altLang="ja-JP" sz="600" dirty="0">
                <a:solidFill>
                  <a:schemeClr val="tx1"/>
                </a:solidFill>
                <a:latin typeface="BIZ UDゴシック" panose="020B0400000000000000" pitchFamily="49" charset="-128"/>
                <a:ea typeface="BIZ UDゴシック" panose="020B0400000000000000" pitchFamily="49" charset="-128"/>
              </a:rPr>
              <a:t>(90)</a:t>
            </a:r>
            <a:r>
              <a:rPr lang="ja-JP" altLang="en-US" sz="600" dirty="0">
                <a:solidFill>
                  <a:schemeClr val="tx1"/>
                </a:solidFill>
                <a:latin typeface="BIZ UDゴシック" panose="020B0400000000000000" pitchFamily="49" charset="-128"/>
                <a:ea typeface="BIZ UDゴシック" panose="020B0400000000000000" pitchFamily="49" charset="-128"/>
              </a:rPr>
              <a:t>発達障がい児者の早期発見とライフステージに応じた支援</a:t>
            </a:r>
            <a:endParaRPr lang="en-US" altLang="ja-JP" sz="600" dirty="0">
              <a:solidFill>
                <a:schemeClr val="tx1"/>
              </a:solidFill>
              <a:latin typeface="BIZ UDゴシック" panose="020B0400000000000000" pitchFamily="49" charset="-128"/>
              <a:ea typeface="BIZ UDゴシック" panose="020B0400000000000000" pitchFamily="49" charset="-128"/>
            </a:endParaRPr>
          </a:p>
          <a:p>
            <a:pPr marL="85725" indent="-85725">
              <a:defRPr/>
            </a:pPr>
            <a:r>
              <a:rPr lang="en-US" altLang="ja-JP" sz="600" dirty="0">
                <a:solidFill>
                  <a:schemeClr val="tx1"/>
                </a:solidFill>
                <a:latin typeface="BIZ UDゴシック" panose="020B0400000000000000" pitchFamily="49" charset="-128"/>
                <a:ea typeface="BIZ UDゴシック" panose="020B0400000000000000" pitchFamily="49" charset="-128"/>
              </a:rPr>
              <a:t>(91)</a:t>
            </a:r>
            <a:r>
              <a:rPr lang="ja-JP" altLang="en-US" sz="600" dirty="0">
                <a:solidFill>
                  <a:schemeClr val="tx1"/>
                </a:solidFill>
                <a:latin typeface="BIZ UDゴシック" panose="020B0400000000000000" pitchFamily="49" charset="-128"/>
                <a:ea typeface="BIZ UDゴシック" panose="020B0400000000000000" pitchFamily="49" charset="-128"/>
              </a:rPr>
              <a:t>福祉関連情報発信・コミュニケーション支援拠点（仮称）の整備</a:t>
            </a:r>
            <a:endParaRPr lang="en-US" altLang="ja-JP" sz="600" dirty="0">
              <a:solidFill>
                <a:schemeClr val="tx1"/>
              </a:solidFill>
              <a:latin typeface="BIZ UDゴシック" panose="020B0400000000000000" pitchFamily="49" charset="-128"/>
              <a:ea typeface="BIZ UDゴシック" panose="020B0400000000000000" pitchFamily="49" charset="-128"/>
            </a:endParaRPr>
          </a:p>
          <a:p>
            <a:pPr marL="85725"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(92)</a:t>
            </a:r>
            <a:r>
              <a:rPr lang="ja-JP" altLang="en-US" sz="600" u="sng" dirty="0">
                <a:solidFill>
                  <a:schemeClr val="tx1"/>
                </a:solidFill>
                <a:latin typeface="BIZ UDゴシック" panose="020B0400000000000000" pitchFamily="49" charset="-128"/>
                <a:ea typeface="BIZ UDゴシック" panose="020B0400000000000000" pitchFamily="49" charset="-128"/>
              </a:rPr>
              <a:t>医療的ケア児支援</a:t>
            </a:r>
            <a:endParaRPr lang="en-US" altLang="ja-JP" sz="600" dirty="0">
              <a:solidFill>
                <a:schemeClr val="tx1"/>
              </a:solidFill>
              <a:latin typeface="BIZ UDゴシック" panose="020B0400000000000000" pitchFamily="49" charset="-128"/>
              <a:ea typeface="BIZ UDゴシック" panose="020B0400000000000000" pitchFamily="49" charset="-128"/>
            </a:endParaRPr>
          </a:p>
          <a:p>
            <a:pPr marL="85725" indent="-85725">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u="sng" dirty="0">
                <a:solidFill>
                  <a:schemeClr val="tx1"/>
                </a:solidFill>
                <a:latin typeface="BIZ UDゴシック" panose="020B0400000000000000" pitchFamily="49" charset="-128"/>
                <a:ea typeface="BIZ UDゴシック" panose="020B0400000000000000" pitchFamily="49" charset="-128"/>
              </a:rPr>
              <a:t>93</a:t>
            </a: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ja-JP" altLang="en-US" sz="600" u="sng" dirty="0">
                <a:solidFill>
                  <a:schemeClr val="tx1"/>
                </a:solidFill>
                <a:latin typeface="BIZ UDゴシック" panose="020B0400000000000000" pitchFamily="49" charset="-128"/>
                <a:ea typeface="BIZ UDゴシック" panose="020B0400000000000000" pitchFamily="49" charset="-128"/>
              </a:rPr>
              <a:t>障がい者支援（重度障がい者等の就労支援）</a:t>
            </a:r>
          </a:p>
          <a:p>
            <a:pPr marL="85725" indent="-85725">
              <a:defRPr/>
            </a:pPr>
            <a:r>
              <a:rPr lang="en-US" altLang="ja-JP" sz="600" dirty="0">
                <a:solidFill>
                  <a:schemeClr val="tx1"/>
                </a:solidFill>
                <a:latin typeface="BIZ UDゴシック" panose="020B0400000000000000" pitchFamily="49" charset="-128"/>
                <a:ea typeface="BIZ UDゴシック" panose="020B0400000000000000" pitchFamily="49" charset="-128"/>
              </a:rPr>
              <a:t>(94)</a:t>
            </a:r>
            <a:r>
              <a:rPr lang="ja-JP" altLang="en-US" sz="600" dirty="0">
                <a:solidFill>
                  <a:schemeClr val="tx1"/>
                </a:solidFill>
                <a:latin typeface="BIZ UDゴシック" panose="020B0400000000000000" pitchFamily="49" charset="-128"/>
                <a:ea typeface="BIZ UDゴシック" panose="020B0400000000000000" pitchFamily="49" charset="-128"/>
              </a:rPr>
              <a:t>危険ドラッグ対策の強化</a:t>
            </a:r>
          </a:p>
          <a:p>
            <a:pPr marL="85725" indent="-85725">
              <a:defRPr/>
            </a:pPr>
            <a:r>
              <a:rPr lang="en-US" altLang="ja-JP" sz="600" dirty="0">
                <a:solidFill>
                  <a:schemeClr val="tx1"/>
                </a:solidFill>
                <a:latin typeface="BIZ UDゴシック" panose="020B0400000000000000" pitchFamily="49" charset="-128"/>
                <a:ea typeface="BIZ UDゴシック" panose="020B0400000000000000" pitchFamily="49" charset="-128"/>
              </a:rPr>
              <a:t>(95)</a:t>
            </a:r>
            <a:r>
              <a:rPr lang="ja-JP" altLang="en-US" sz="600" dirty="0">
                <a:solidFill>
                  <a:schemeClr val="tx1"/>
                </a:solidFill>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OSAKA</a:t>
            </a:r>
            <a:r>
              <a:rPr lang="ja-JP" altLang="en-US" sz="600" dirty="0">
                <a:solidFill>
                  <a:schemeClr val="tx1"/>
                </a:solidFill>
                <a:latin typeface="BIZ UDゴシック" panose="020B0400000000000000" pitchFamily="49" charset="-128"/>
                <a:ea typeface="BIZ UDゴシック" panose="020B0400000000000000" pitchFamily="49" charset="-128"/>
              </a:rPr>
              <a:t>しごとフィールド」の設置による雇用促進</a:t>
            </a:r>
          </a:p>
          <a:p>
            <a:pPr marL="85725" indent="-85725">
              <a:defRPr/>
            </a:pPr>
            <a:r>
              <a:rPr lang="en-US" altLang="ja-JP" sz="600" dirty="0">
                <a:solidFill>
                  <a:schemeClr val="tx1"/>
                </a:solidFill>
                <a:latin typeface="BIZ UDゴシック" panose="020B0400000000000000" pitchFamily="49" charset="-128"/>
                <a:ea typeface="BIZ UDゴシック" panose="020B0400000000000000" pitchFamily="49" charset="-128"/>
              </a:rPr>
              <a:t>(96)</a:t>
            </a:r>
            <a:r>
              <a:rPr lang="ja-JP" altLang="en-US" sz="600" dirty="0">
                <a:solidFill>
                  <a:schemeClr val="tx1"/>
                </a:solidFill>
                <a:latin typeface="BIZ UDゴシック" panose="020B0400000000000000" pitchFamily="49" charset="-128"/>
                <a:ea typeface="BIZ UDゴシック" panose="020B0400000000000000" pitchFamily="49" charset="-128"/>
              </a:rPr>
              <a:t>「ハートフル条例」、「ハートフル税制」の実施</a:t>
            </a:r>
          </a:p>
          <a:p>
            <a:pPr marL="85725" indent="-85725">
              <a:defRPr/>
            </a:pPr>
            <a:r>
              <a:rPr lang="en-US" altLang="ja-JP" sz="600" dirty="0">
                <a:solidFill>
                  <a:schemeClr val="tx1"/>
                </a:solidFill>
                <a:latin typeface="BIZ UDゴシック" panose="020B0400000000000000" pitchFamily="49" charset="-128"/>
                <a:ea typeface="BIZ UDゴシック" panose="020B0400000000000000" pitchFamily="49" charset="-128"/>
              </a:rPr>
              <a:t>(97)NPO</a:t>
            </a:r>
            <a:r>
              <a:rPr lang="ja-JP" altLang="en-US" sz="600" dirty="0">
                <a:solidFill>
                  <a:schemeClr val="tx1"/>
                </a:solidFill>
                <a:latin typeface="BIZ UDゴシック" panose="020B0400000000000000" pitchFamily="49" charset="-128"/>
                <a:ea typeface="BIZ UDゴシック" panose="020B0400000000000000" pitchFamily="49" charset="-128"/>
              </a:rPr>
              <a:t>の活動基盤づくり、自立運営をサポートする「市民公益税制」の導入に向けた検討</a:t>
            </a:r>
          </a:p>
          <a:p>
            <a:pPr marL="85725"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(98)</a:t>
            </a:r>
            <a:r>
              <a:rPr lang="ja-JP" altLang="en-US" sz="600" u="sng" dirty="0">
                <a:solidFill>
                  <a:schemeClr val="tx1"/>
                </a:solidFill>
                <a:latin typeface="BIZ UDゴシック" panose="020B0400000000000000" pitchFamily="49" charset="-128"/>
                <a:ea typeface="BIZ UDゴシック" panose="020B0400000000000000" pitchFamily="49" charset="-128"/>
              </a:rPr>
              <a:t>人権３条例</a:t>
            </a:r>
          </a:p>
          <a:p>
            <a:pPr marL="85725"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(99)</a:t>
            </a:r>
            <a:r>
              <a:rPr lang="ja-JP" altLang="en-US" sz="600" u="sng" dirty="0">
                <a:solidFill>
                  <a:schemeClr val="tx1"/>
                </a:solidFill>
                <a:latin typeface="BIZ UDゴシック" panose="020B0400000000000000" pitchFamily="49" charset="-128"/>
                <a:ea typeface="BIZ UDゴシック" panose="020B0400000000000000" pitchFamily="49" charset="-128"/>
              </a:rPr>
              <a:t>インターネット上の誹謗中傷条例</a:t>
            </a:r>
          </a:p>
          <a:p>
            <a:pPr marL="85725" indent="-85725">
              <a:defRPr/>
            </a:pPr>
            <a:endParaRPr lang="ja-JP" altLang="en-US" sz="600" dirty="0">
              <a:solidFill>
                <a:schemeClr val="tx1"/>
              </a:solidFill>
              <a:latin typeface="BIZ UDゴシック" panose="020B0400000000000000" pitchFamily="49" charset="-128"/>
              <a:ea typeface="BIZ UDゴシック" panose="020B0400000000000000" pitchFamily="49" charset="-128"/>
            </a:endParaRPr>
          </a:p>
        </p:txBody>
      </p:sp>
      <p:sp>
        <p:nvSpPr>
          <p:cNvPr id="56" name="角丸四角形 55"/>
          <p:cNvSpPr/>
          <p:nvPr/>
        </p:nvSpPr>
        <p:spPr>
          <a:xfrm>
            <a:off x="5113640" y="6082906"/>
            <a:ext cx="2084680" cy="697516"/>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ja-JP" altLang="en-US" sz="600" b="1" dirty="0">
                <a:solidFill>
                  <a:schemeClr val="tx1"/>
                </a:solidFill>
                <a:latin typeface="BIZ UDゴシック" panose="020B0400000000000000" pitchFamily="49" charset="-128"/>
                <a:ea typeface="BIZ UDゴシック" panose="020B0400000000000000" pitchFamily="49" charset="-128"/>
              </a:rPr>
              <a:t>４</a:t>
            </a:r>
            <a:r>
              <a:rPr kumimoji="1" lang="ja-JP" altLang="en-US"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．政策の刷新（健康・医療）＞</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74</a:t>
            </a: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健康寿命の延伸</a:t>
            </a:r>
            <a:endPar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75</a:t>
            </a: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地域医療・救急医療体制等の充実</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(76)</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受動喫煙防止</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lvl="0"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(77)</a:t>
            </a:r>
            <a:r>
              <a:rPr lang="ja-JP" altLang="en-US" sz="600" u="sng" dirty="0">
                <a:solidFill>
                  <a:schemeClr val="tx1"/>
                </a:solidFill>
                <a:latin typeface="BIZ UDゴシック" panose="020B0400000000000000" pitchFamily="49" charset="-128"/>
                <a:ea typeface="BIZ UDゴシック" panose="020B0400000000000000" pitchFamily="49" charset="-128"/>
              </a:rPr>
              <a:t>依存症対策</a:t>
            </a:r>
            <a:endParaRPr lang="en-US" altLang="ja-JP" sz="600" u="sng" dirty="0">
              <a:solidFill>
                <a:schemeClr val="tx1"/>
              </a:solidFill>
              <a:latin typeface="BIZ UDゴシック" panose="020B0400000000000000" pitchFamily="49" charset="-128"/>
              <a:ea typeface="BIZ UDゴシック" panose="020B0400000000000000" pitchFamily="49" charset="-128"/>
            </a:endParaRPr>
          </a:p>
          <a:p>
            <a:pPr marL="85725"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(78)</a:t>
            </a:r>
            <a:r>
              <a:rPr lang="ja-JP" altLang="en-US" sz="600" u="sng" dirty="0">
                <a:solidFill>
                  <a:schemeClr val="tx1"/>
                </a:solidFill>
                <a:latin typeface="BIZ UDゴシック" panose="020B0400000000000000" pitchFamily="49" charset="-128"/>
                <a:ea typeface="BIZ UDゴシック" panose="020B0400000000000000" pitchFamily="49" charset="-128"/>
              </a:rPr>
              <a:t>自殺対策</a:t>
            </a:r>
            <a:endParaRPr lang="en-US" altLang="ja-JP" sz="600" u="sng" dirty="0">
              <a:solidFill>
                <a:schemeClr val="tx1"/>
              </a:solidFill>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79</a:t>
            </a: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がん対策の推進</a:t>
            </a:r>
            <a:endPar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75" name="角丸四角形 74"/>
          <p:cNvSpPr/>
          <p:nvPr/>
        </p:nvSpPr>
        <p:spPr>
          <a:xfrm>
            <a:off x="7221545" y="3262780"/>
            <a:ext cx="1866712" cy="275633"/>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＜５．政策の刷新（介護）＞</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(80)</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介護・福祉人材の確保</a:t>
            </a:r>
            <a:endPar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76" name="角丸四角形 75"/>
          <p:cNvSpPr/>
          <p:nvPr/>
        </p:nvSpPr>
        <p:spPr>
          <a:xfrm>
            <a:off x="5116418" y="5656541"/>
            <a:ext cx="2079124" cy="401952"/>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＜３．政策の刷新（子ども施策）＞</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(71)</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子どもの貧困</a:t>
            </a:r>
            <a:endPar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lang="en-US" altLang="ja-JP" sz="600" u="sng" dirty="0">
                <a:solidFill>
                  <a:schemeClr val="tx1"/>
                </a:solidFill>
                <a:latin typeface="BIZ UDゴシック" panose="020B0400000000000000" pitchFamily="49" charset="-128"/>
                <a:ea typeface="BIZ UDゴシック" panose="020B0400000000000000" pitchFamily="49" charset="-128"/>
              </a:rPr>
              <a:t>(72)</a:t>
            </a:r>
            <a:r>
              <a:rPr lang="ja-JP" altLang="en-US" sz="600" u="sng" dirty="0">
                <a:solidFill>
                  <a:schemeClr val="tx1"/>
                </a:solidFill>
                <a:latin typeface="BIZ UDゴシック" panose="020B0400000000000000" pitchFamily="49" charset="-128"/>
                <a:ea typeface="BIZ UDゴシック" panose="020B0400000000000000" pitchFamily="49" charset="-128"/>
              </a:rPr>
              <a:t>ヤングケアラー支援</a:t>
            </a:r>
            <a:endParaRPr lang="en-US" altLang="ja-JP" sz="600" u="sng" dirty="0">
              <a:solidFill>
                <a:schemeClr val="tx1"/>
              </a:solidFill>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(73)</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待機児童</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81" name="角丸四角形 80"/>
          <p:cNvSpPr/>
          <p:nvPr/>
        </p:nvSpPr>
        <p:spPr>
          <a:xfrm>
            <a:off x="7222872" y="3551956"/>
            <a:ext cx="1865227" cy="268928"/>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＜６．政策の刷新（多様な人材の活躍）＞</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(81)</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女性活躍</a:t>
            </a:r>
            <a:r>
              <a:rPr lang="ja-JP" altLang="en-US" sz="600" dirty="0">
                <a:solidFill>
                  <a:schemeClr val="tx1"/>
                </a:solidFill>
                <a:latin typeface="BIZ UDゴシック" panose="020B0400000000000000" pitchFamily="49" charset="-128"/>
                <a:ea typeface="BIZ UDゴシック" panose="020B0400000000000000" pitchFamily="49" charset="-128"/>
              </a:rPr>
              <a:t>（</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女性の活躍促進に向けた意識改革）</a:t>
            </a:r>
          </a:p>
        </p:txBody>
      </p:sp>
      <p:sp>
        <p:nvSpPr>
          <p:cNvPr id="9" name="スライド番号プレースホルダー 8"/>
          <p:cNvSpPr>
            <a:spLocks noGrp="1"/>
          </p:cNvSpPr>
          <p:nvPr>
            <p:ph type="sldNum" sz="quarter" idx="12"/>
          </p:nvPr>
        </p:nvSpPr>
        <p:spPr>
          <a:xfrm>
            <a:off x="7005386" y="7446384"/>
            <a:ext cx="2097615" cy="365125"/>
          </a:xfrm>
        </p:spPr>
        <p:txBody>
          <a:bodyPr/>
          <a:lstStyle/>
          <a:p>
            <a:pPr marL="0" marR="0" lvl="0" indent="0" algn="r" defTabSz="914400" rtl="0" eaLnBrk="1" fontAlgn="auto" latinLnBrk="0" hangingPunct="1">
              <a:spcBef>
                <a:spcPts val="0"/>
              </a:spcBef>
              <a:spcAft>
                <a:spcPts val="0"/>
              </a:spcAft>
              <a:buClrTx/>
              <a:buSzTx/>
              <a:buFontTx/>
              <a:buNone/>
              <a:tabLst/>
              <a:defRPr/>
            </a:pPr>
            <a:fld id="{63BC356D-1576-478B-8647-1361C6E9DFF7}" type="slidenum">
              <a:rPr kumimoji="1" lang="ja-JP" altLang="en-US" sz="600" b="0" i="0" u="none" strike="noStrike" kern="1200" cap="none" spc="0" normalizeH="0" baseline="0" noProof="0" smtClean="0">
                <a:ln>
                  <a:noFill/>
                </a:ln>
                <a:solidFill>
                  <a:prstClr val="white">
                    <a:lumMod val="50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spcBef>
                  <a:spcPts val="0"/>
                </a:spcBef>
                <a:spcAft>
                  <a:spcPts val="0"/>
                </a:spcAft>
                <a:buClrTx/>
                <a:buSzTx/>
                <a:buFontTx/>
                <a:buNone/>
                <a:tabLst/>
                <a:defRPr/>
              </a:pPr>
              <a:t>45</a:t>
            </a:fld>
            <a:endParaRPr kumimoji="1" lang="ja-JP" altLang="en-US" sz="6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endParaRPr>
          </a:p>
        </p:txBody>
      </p:sp>
      <p:sp>
        <p:nvSpPr>
          <p:cNvPr id="54" name="正方形/長方形 53"/>
          <p:cNvSpPr/>
          <p:nvPr/>
        </p:nvSpPr>
        <p:spPr>
          <a:xfrm>
            <a:off x="109832" y="3103247"/>
            <a:ext cx="4938744" cy="346712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1" lang="ja-JP" altLang="en-US" sz="6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58" name="テキスト ボックス 57"/>
          <p:cNvSpPr txBox="1"/>
          <p:nvPr/>
        </p:nvSpPr>
        <p:spPr>
          <a:xfrm>
            <a:off x="75618" y="3092637"/>
            <a:ext cx="3742561" cy="230832"/>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9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Ａ　 いわゆる行政改革　</a:t>
            </a:r>
            <a:r>
              <a:rPr lang="ja-JP" altLang="en-US" sz="900" b="1" u="sng" dirty="0">
                <a:latin typeface="BIZ UDゴシック" panose="020B0400000000000000" pitchFamily="49" charset="-128"/>
                <a:ea typeface="BIZ UDゴシック" panose="020B0400000000000000" pitchFamily="49" charset="-128"/>
              </a:rPr>
              <a:t>４８</a:t>
            </a:r>
            <a:r>
              <a:rPr kumimoji="1" lang="ja-JP" altLang="en-US" sz="9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項目</a:t>
            </a:r>
            <a:endParaRPr kumimoji="1" lang="en-US" altLang="ja-JP" sz="9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
        <p:nvSpPr>
          <p:cNvPr id="59" name="角丸四角形 58"/>
          <p:cNvSpPr/>
          <p:nvPr/>
        </p:nvSpPr>
        <p:spPr>
          <a:xfrm>
            <a:off x="144481" y="3346824"/>
            <a:ext cx="1596018" cy="804603"/>
          </a:xfrm>
          <a:prstGeom prst="roundRect">
            <a:avLst>
              <a:gd name="adj" fmla="val 747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＜１．財政再建＞</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財政再建</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(2)</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国直轄事業負担金の見直し</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(3)</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人件費の削減</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(4)</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収入の範囲内で予算を組む原則の徹底（財政運営基本条例）</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(5)</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ファシリティマネジメント</a:t>
            </a:r>
            <a:endPar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(6)</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課税自主権の活用</a:t>
            </a:r>
            <a:endPar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60" name="角丸四角形 59"/>
          <p:cNvSpPr/>
          <p:nvPr/>
        </p:nvSpPr>
        <p:spPr>
          <a:xfrm>
            <a:off x="132154" y="4770224"/>
            <a:ext cx="1604578" cy="801722"/>
          </a:xfrm>
          <a:prstGeom prst="roundRect">
            <a:avLst>
              <a:gd name="adj" fmla="val 501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＜３．人事・給与制度＞</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(11)</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府独自の職員の給与制度改革</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(12)</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職員採用試験の抜本的見直し</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(13)</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職員の人事評価における「相対評価」</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lang="ja-JP" altLang="en-US" sz="600" dirty="0">
                <a:solidFill>
                  <a:schemeClr val="tx1"/>
                </a:solidFill>
                <a:latin typeface="BIZ UDゴシック" panose="020B0400000000000000" pitchFamily="49" charset="-128"/>
                <a:ea typeface="BIZ UDゴシック" panose="020B0400000000000000" pitchFamily="49" charset="-128"/>
              </a:rPr>
              <a:t>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の導入</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(14)</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職員の再就職等に関する規制</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(15)</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政治規制等</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3</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条例の制定</a:t>
            </a:r>
            <a:endParaRPr lang="en-US" altLang="ja-JP" sz="600" dirty="0">
              <a:solidFill>
                <a:schemeClr val="tx1"/>
              </a:solidFill>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(16)</a:t>
            </a:r>
            <a:r>
              <a:rPr lang="ja-JP" altLang="en-US" sz="600" u="sng" dirty="0">
                <a:solidFill>
                  <a:schemeClr val="tx1"/>
                </a:solidFill>
                <a:latin typeface="BIZ UDゴシック" panose="020B0400000000000000" pitchFamily="49" charset="-128"/>
                <a:ea typeface="BIZ UDゴシック" panose="020B0400000000000000" pitchFamily="49" charset="-128"/>
              </a:rPr>
              <a:t>定年引上げ</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61" name="角丸四角形 60"/>
          <p:cNvSpPr/>
          <p:nvPr/>
        </p:nvSpPr>
        <p:spPr>
          <a:xfrm>
            <a:off x="143995" y="5621281"/>
            <a:ext cx="1592122" cy="247287"/>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＜４．公募制度＞</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(17)</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公募制度</a:t>
            </a:r>
          </a:p>
        </p:txBody>
      </p:sp>
      <p:sp>
        <p:nvSpPr>
          <p:cNvPr id="62" name="正方形/長方形 61"/>
          <p:cNvSpPr/>
          <p:nvPr/>
        </p:nvSpPr>
        <p:spPr>
          <a:xfrm>
            <a:off x="3395472" y="4427678"/>
            <a:ext cx="1592122" cy="309109"/>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16</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．府市連携（事業連携）＞</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 (38)</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府営住宅／市営住宅</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63" name="角丸四角形 62"/>
          <p:cNvSpPr/>
          <p:nvPr/>
        </p:nvSpPr>
        <p:spPr>
          <a:xfrm>
            <a:off x="3377098" y="4736787"/>
            <a:ext cx="1671278" cy="1767243"/>
          </a:xfrm>
          <a:prstGeom prst="roundRect">
            <a:avLst>
              <a:gd name="adj" fmla="val 3591"/>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(39)</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政策立案手法の刷新、データに基づく府民ニーズの分析</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40</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全庁的な意思決定のあり方の見直し（戦略本部会議の設置・運営）</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41</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国と地方の関係再構築（関西広域連合の設立・運営等）</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42</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条例・審査基準の見直し</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43</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出資法人等の改革</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44</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徹底したプロセスの見える化、仕事の内容にも踏み込んだ透明（オープン府庁）</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45</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新公会計制度の導入</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(46)</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監査事務局業務の民間への委託</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(47)</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府営住宅の運営見直し</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(48)</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市町村国保の累積赤字の削減に向けた府の特別調整交付金の配分基準の見直し</a:t>
            </a:r>
          </a:p>
        </p:txBody>
      </p:sp>
      <p:sp>
        <p:nvSpPr>
          <p:cNvPr id="64" name="角丸四角形 63"/>
          <p:cNvSpPr/>
          <p:nvPr/>
        </p:nvSpPr>
        <p:spPr>
          <a:xfrm>
            <a:off x="140292" y="4182917"/>
            <a:ext cx="1596018" cy="556396"/>
          </a:xfrm>
          <a:prstGeom prst="roundRect">
            <a:avLst>
              <a:gd name="adj" fmla="val 556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＜２． 財務マネジメント＞</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(7)</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債権管理の強化</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(8)</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府有財産の活用・売却</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(9)</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広告事業・ネーミングライツ</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(10)</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財務マネジメント</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65" name="角丸四角形 64"/>
          <p:cNvSpPr/>
          <p:nvPr/>
        </p:nvSpPr>
        <p:spPr>
          <a:xfrm>
            <a:off x="138382" y="6185771"/>
            <a:ext cx="1592122" cy="247287"/>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＜６．</a:t>
            </a:r>
            <a:r>
              <a:rPr kumimoji="1" lang="en-US" altLang="ja-JP"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ICT</a:t>
            </a:r>
            <a:r>
              <a:rPr kumimoji="1" lang="ja-JP" altLang="en-US"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活用＞</a:t>
            </a:r>
            <a:endParaRPr kumimoji="1" lang="en-US" altLang="ja-JP"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(19)ICT</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活用</a:t>
            </a:r>
            <a:endPar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66" name="角丸四角形 65"/>
          <p:cNvSpPr/>
          <p:nvPr/>
        </p:nvSpPr>
        <p:spPr>
          <a:xfrm>
            <a:off x="1769472" y="4182760"/>
            <a:ext cx="1592122" cy="994487"/>
          </a:xfrm>
          <a:prstGeom prst="roundRect">
            <a:avLst>
              <a:gd name="adj" fmla="val 424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＜９．市町村との連携強化＞</a:t>
            </a:r>
            <a:endParaRPr kumimoji="1" lang="en-US" altLang="ja-JP"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(25)</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府内市町村間の広域連携等への支援</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(26)</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市町村とのパートナーシップ強化</a:t>
            </a:r>
            <a:endPar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lang="ja-JP" altLang="en-US" sz="600" dirty="0">
                <a:solidFill>
                  <a:schemeClr val="tx1"/>
                </a:solidFill>
                <a:latin typeface="BIZ UDゴシック" panose="020B0400000000000000" pitchFamily="49" charset="-128"/>
                <a:ea typeface="BIZ UDゴシック" panose="020B0400000000000000" pitchFamily="49" charset="-128"/>
              </a:rPr>
              <a:t>　　</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（地方税徴収機構、地域維持管理連携</a:t>
            </a:r>
            <a:endPar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lang="ja-JP" altLang="en-US" sz="600" dirty="0">
                <a:solidFill>
                  <a:schemeClr val="tx1"/>
                </a:solidFill>
                <a:latin typeface="BIZ UDゴシック" panose="020B0400000000000000" pitchFamily="49" charset="-128"/>
                <a:ea typeface="BIZ UDゴシック" panose="020B0400000000000000" pitchFamily="49" charset="-128"/>
              </a:rPr>
              <a:t>　　　</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プラットフォーム）</a:t>
            </a:r>
            <a:endPar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lang="en-US" altLang="ja-JP" sz="600" u="sng" dirty="0">
                <a:solidFill>
                  <a:schemeClr val="tx1"/>
                </a:solidFill>
                <a:latin typeface="BIZ UDゴシック" panose="020B0400000000000000" pitchFamily="49" charset="-128"/>
                <a:ea typeface="BIZ UDゴシック" panose="020B0400000000000000" pitchFamily="49" charset="-128"/>
              </a:rPr>
              <a:t>(27)</a:t>
            </a:r>
            <a:r>
              <a:rPr lang="ja-JP" altLang="en-US" sz="600" u="sng" dirty="0">
                <a:solidFill>
                  <a:schemeClr val="tx1"/>
                </a:solidFill>
                <a:latin typeface="BIZ UDゴシック" panose="020B0400000000000000" pitchFamily="49" charset="-128"/>
                <a:ea typeface="BIZ UDゴシック" panose="020B0400000000000000" pitchFamily="49" charset="-128"/>
              </a:rPr>
              <a:t>市町村支援（市町村の消防の広域化） </a:t>
            </a: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(28)</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市町村支援（水道（ブロック化））</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lang="en-US" altLang="ja-JP" sz="600" u="sng" dirty="0">
                <a:solidFill>
                  <a:schemeClr val="tx1"/>
                </a:solidFill>
                <a:latin typeface="BIZ UDゴシック" panose="020B0400000000000000" pitchFamily="49" charset="-128"/>
                <a:ea typeface="BIZ UDゴシック" panose="020B0400000000000000" pitchFamily="49" charset="-128"/>
              </a:rPr>
              <a:t>(29)</a:t>
            </a:r>
            <a:r>
              <a:rPr lang="ja-JP" altLang="en-US" sz="600" u="sng" dirty="0">
                <a:solidFill>
                  <a:schemeClr val="tx1"/>
                </a:solidFill>
                <a:latin typeface="BIZ UDゴシック" panose="020B0400000000000000" pitchFamily="49" charset="-128"/>
                <a:ea typeface="BIZ UDゴシック" panose="020B0400000000000000" pitchFamily="49" charset="-128"/>
              </a:rPr>
              <a:t>市町村支援（下水道（下水道ビジョン、市町村支援）</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67" name="角丸四角形 66"/>
          <p:cNvSpPr/>
          <p:nvPr/>
        </p:nvSpPr>
        <p:spPr>
          <a:xfrm>
            <a:off x="1762386" y="5500227"/>
            <a:ext cx="1596018" cy="273351"/>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11</a:t>
            </a:r>
            <a:r>
              <a:rPr kumimoji="1" lang="ja-JP" altLang="en-US" sz="600" b="1" i="0" u="none"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補助金等の見直し＞</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(31)</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補助金等の見直し</a:t>
            </a:r>
          </a:p>
        </p:txBody>
      </p:sp>
      <p:sp>
        <p:nvSpPr>
          <p:cNvPr id="68" name="角丸四角形 67"/>
          <p:cNvSpPr/>
          <p:nvPr/>
        </p:nvSpPr>
        <p:spPr>
          <a:xfrm>
            <a:off x="1766048" y="5799892"/>
            <a:ext cx="1596018" cy="309109"/>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12</a:t>
            </a:r>
            <a:r>
              <a:rPr kumimoji="1" lang="ja-JP" altLang="en-US" sz="600" b="1" i="0" u="none"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府民利用施設の見直し＞</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32</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府民利用施設の廃止・改革</a:t>
            </a:r>
          </a:p>
        </p:txBody>
      </p:sp>
      <p:sp>
        <p:nvSpPr>
          <p:cNvPr id="69" name="角丸四角形 68"/>
          <p:cNvSpPr/>
          <p:nvPr/>
        </p:nvSpPr>
        <p:spPr>
          <a:xfrm>
            <a:off x="1767997" y="3903220"/>
            <a:ext cx="1592122" cy="247287"/>
          </a:xfrm>
          <a:prstGeom prst="roundRect">
            <a:avLst>
              <a:gd name="adj" fmla="val 1189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＜８．経営形態（独法化）＞</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(24)</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独立行政法人化</a:t>
            </a:r>
          </a:p>
        </p:txBody>
      </p:sp>
      <p:sp>
        <p:nvSpPr>
          <p:cNvPr id="70" name="正方形/長方形 69"/>
          <p:cNvSpPr/>
          <p:nvPr/>
        </p:nvSpPr>
        <p:spPr>
          <a:xfrm>
            <a:off x="1766048" y="6119464"/>
            <a:ext cx="1596018" cy="260191"/>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13</a:t>
            </a:r>
            <a:r>
              <a:rPr kumimoji="1" lang="ja-JP" altLang="en-US" sz="600" b="1" i="0" u="none"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府市連携（統合本部）＞</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(33)</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大阪府市統合本部・副首都推進本部</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71" name="角丸四角形 70"/>
          <p:cNvSpPr/>
          <p:nvPr/>
        </p:nvSpPr>
        <p:spPr>
          <a:xfrm>
            <a:off x="143995" y="5899091"/>
            <a:ext cx="1592122" cy="247287"/>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＜５．働き方改革＞</a:t>
            </a:r>
            <a:endParaRPr kumimoji="1" lang="en-US" altLang="ja-JP"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(18)</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働き方改革</a:t>
            </a:r>
          </a:p>
        </p:txBody>
      </p:sp>
      <p:sp>
        <p:nvSpPr>
          <p:cNvPr id="72" name="角丸四角形 71"/>
          <p:cNvSpPr/>
          <p:nvPr/>
        </p:nvSpPr>
        <p:spPr>
          <a:xfrm>
            <a:off x="1762386" y="5228035"/>
            <a:ext cx="1596018" cy="238660"/>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10</a:t>
            </a:r>
            <a:r>
              <a:rPr kumimoji="1" lang="ja-JP" altLang="en-US" sz="600" b="1" i="0" u="none"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サービス改善＞</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30</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サービス改善</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73" name="正方形/長方形 72"/>
          <p:cNvSpPr/>
          <p:nvPr/>
        </p:nvSpPr>
        <p:spPr>
          <a:xfrm>
            <a:off x="3395472" y="3736289"/>
            <a:ext cx="1592122" cy="658775"/>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15</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．府市連携（組織統合）＞</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35</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大阪府中小企業信用保証協会／大阪市信用保証協会</a:t>
            </a:r>
            <a:endParaRPr kumimoji="1" lang="en-US" altLang="ja-JP" sz="600" b="0" i="0" u="none" strike="sng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(36)</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大阪府立公衆衛生研究所／大阪市立環境科学研究所</a:t>
            </a:r>
            <a:endParaRPr kumimoji="1" lang="en-US" altLang="ja-JP" sz="600" b="0" i="0" u="none" strike="sng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(37)</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府立消防学校／市立消防学校</a:t>
            </a:r>
            <a:endParaRPr kumimoji="1" lang="en-US" altLang="ja-JP" sz="600" b="0" i="0" u="none" strike="sng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79" name="角丸四角形 78"/>
          <p:cNvSpPr/>
          <p:nvPr/>
        </p:nvSpPr>
        <p:spPr>
          <a:xfrm>
            <a:off x="1776135" y="3346824"/>
            <a:ext cx="1592122" cy="525485"/>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＜７．公民連携の推進＞</a:t>
            </a:r>
            <a:endParaRPr kumimoji="1" lang="en-US" altLang="ja-JP"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20</a:t>
            </a: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)PFI</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・指定管理者制度の導入拡大</a:t>
            </a:r>
            <a:endPar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(21)</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サウンディング型市場調査の実施</a:t>
            </a:r>
            <a:endPar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(22)</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「公民戦略連携デスク」の設置</a:t>
            </a:r>
            <a:endPar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(2</a:t>
            </a:r>
            <a:r>
              <a:rPr lang="en-US" altLang="ja-JP" sz="600" u="sng" dirty="0">
                <a:solidFill>
                  <a:schemeClr val="tx1"/>
                </a:solidFill>
                <a:latin typeface="BIZ UDゴシック" panose="020B0400000000000000" pitchFamily="49" charset="-128"/>
                <a:ea typeface="BIZ UDゴシック" panose="020B0400000000000000" pitchFamily="49" charset="-128"/>
              </a:rPr>
              <a:t>3</a:t>
            </a: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ja-JP" altLang="en-US" sz="600" u="sng" dirty="0">
                <a:solidFill>
                  <a:schemeClr val="tx1"/>
                </a:solidFill>
                <a:latin typeface="BIZ UDゴシック" panose="020B0400000000000000" pitchFamily="49" charset="-128"/>
                <a:ea typeface="BIZ UDゴシック" panose="020B0400000000000000" pitchFamily="49" charset="-128"/>
              </a:rPr>
              <a:t>府営公園の新たな管理運営制度</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105" name="正方形/長方形 104"/>
          <p:cNvSpPr/>
          <p:nvPr/>
        </p:nvSpPr>
        <p:spPr>
          <a:xfrm>
            <a:off x="3395472" y="3363044"/>
            <a:ext cx="1592122" cy="340019"/>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en-US" altLang="ja-JP"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14</a:t>
            </a: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．府市連携（</a:t>
            </a:r>
            <a:r>
              <a:rPr lang="ja-JP" altLang="en-US" sz="600" b="1" u="sng" dirty="0">
                <a:solidFill>
                  <a:schemeClr val="tx1"/>
                </a:solidFill>
                <a:latin typeface="BIZ UDゴシック" panose="020B0400000000000000" pitchFamily="49" charset="-128"/>
                <a:ea typeface="BIZ UDゴシック" panose="020B0400000000000000" pitchFamily="49" charset="-128"/>
              </a:rPr>
              <a:t>一体的な行政運営</a:t>
            </a: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endParaRPr kumimoji="1" lang="en-US" altLang="ja-JP"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lvl="0"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(34)</a:t>
            </a:r>
            <a:r>
              <a:rPr lang="ja-JP" altLang="en-US" sz="600" u="sng" dirty="0">
                <a:solidFill>
                  <a:schemeClr val="tx1"/>
                </a:solidFill>
                <a:latin typeface="BIZ UDゴシック" panose="020B0400000000000000" pitchFamily="49" charset="-128"/>
                <a:ea typeface="BIZ UDゴシック" panose="020B0400000000000000" pitchFamily="49" charset="-128"/>
              </a:rPr>
              <a:t>大阪府市における一体的な行政運営の推進</a:t>
            </a:r>
          </a:p>
        </p:txBody>
      </p:sp>
      <p:sp>
        <p:nvSpPr>
          <p:cNvPr id="87" name="角丸四角形 86"/>
          <p:cNvSpPr/>
          <p:nvPr/>
        </p:nvSpPr>
        <p:spPr>
          <a:xfrm>
            <a:off x="7175239" y="6602296"/>
            <a:ext cx="1871887" cy="1082789"/>
          </a:xfrm>
          <a:prstGeom prst="roundRect">
            <a:avLst>
              <a:gd name="adj" fmla="val 3591"/>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indent="-85725">
              <a:defRPr/>
            </a:pPr>
            <a:endParaRPr lang="ja-JP" altLang="en-US" sz="600" u="sng" dirty="0">
              <a:solidFill>
                <a:srgbClr val="FF0000"/>
              </a:solidFill>
              <a:latin typeface="BIZ UDゴシック" panose="020B0400000000000000" pitchFamily="49" charset="-128"/>
              <a:ea typeface="BIZ UDゴシック" panose="020B0400000000000000" pitchFamily="49" charset="-128"/>
            </a:endParaRPr>
          </a:p>
        </p:txBody>
      </p:sp>
      <p:sp>
        <p:nvSpPr>
          <p:cNvPr id="41" name="角丸四角形 80">
            <a:extLst>
              <a:ext uri="{FF2B5EF4-FFF2-40B4-BE49-F238E27FC236}">
                <a16:creationId xmlns:a16="http://schemas.microsoft.com/office/drawing/2014/main" id="{60A36B4B-72B1-450D-8AA3-C6DE451EB933}"/>
              </a:ext>
            </a:extLst>
          </p:cNvPr>
          <p:cNvSpPr/>
          <p:nvPr/>
        </p:nvSpPr>
        <p:spPr>
          <a:xfrm>
            <a:off x="5117516" y="3289681"/>
            <a:ext cx="2078026" cy="235200"/>
          </a:xfrm>
          <a:prstGeom prst="roundRect">
            <a:avLst>
              <a:gd name="adj" fmla="val 51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ja-JP" altLang="en-US" sz="600" b="1" dirty="0">
                <a:solidFill>
                  <a:schemeClr val="tx1"/>
                </a:solidFill>
                <a:latin typeface="BIZ UDゴシック" panose="020B0400000000000000" pitchFamily="49" charset="-128"/>
                <a:ea typeface="BIZ UDゴシック" panose="020B0400000000000000" pitchFamily="49" charset="-128"/>
              </a:rPr>
              <a:t>１</a:t>
            </a:r>
            <a:r>
              <a:rPr kumimoji="1" lang="ja-JP" altLang="en-US" sz="600" b="1" i="0"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政策の刷新（危機管理対策）＞</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49</a:t>
            </a: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ja-JP" altLang="en-US" sz="600" dirty="0">
                <a:solidFill>
                  <a:schemeClr val="tx1"/>
                </a:solidFill>
                <a:latin typeface="BIZ UDゴシック" panose="020B0400000000000000" pitchFamily="49" charset="-128"/>
                <a:ea typeface="BIZ UDゴシック" panose="020B0400000000000000" pitchFamily="49" charset="-128"/>
              </a:rPr>
              <a:t>総合治安対策</a:t>
            </a:r>
            <a:endPar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endPar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40" name="正方形/長方形 39"/>
          <p:cNvSpPr/>
          <p:nvPr/>
        </p:nvSpPr>
        <p:spPr>
          <a:xfrm>
            <a:off x="176784" y="6581920"/>
            <a:ext cx="2333334" cy="168341"/>
          </a:xfrm>
          <a:prstGeom prst="rect">
            <a:avLst/>
          </a:prstGeom>
          <a:noFill/>
          <a:ln w="6350" cap="flat" cmpd="sng" algn="ctr">
            <a:noFill/>
            <a:prstDash val="sysDash"/>
          </a:ln>
          <a:effectLst/>
        </p:spPr>
        <p:txBody>
          <a:bodyPr lIns="36000" tIns="36000" rIns="36000" bIns="36000" rtlCol="0" anchor="t"/>
          <a:lstStyle/>
          <a:p>
            <a:pPr marL="85725" marR="0" lvl="0" indent="-85725" defTabSz="914400" eaLnBrk="1" fontAlgn="auto" latinLnBrk="0" hangingPunct="1">
              <a:spcBef>
                <a:spcPts val="0"/>
              </a:spcBef>
              <a:spcAft>
                <a:spcPts val="0"/>
              </a:spcAft>
              <a:buClrTx/>
              <a:buSzTx/>
              <a:buFontTx/>
              <a:buNone/>
              <a:tabLst/>
              <a:defRPr/>
            </a:pPr>
            <a:r>
              <a:rPr kumimoji="0" lang="ja-JP" altLang="en-US" sz="6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象限</a:t>
            </a:r>
            <a:r>
              <a:rPr kumimoji="0" lang="en-US" altLang="ja-JP" sz="6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a:t>
            </a:r>
            <a:r>
              <a:rPr kumimoji="0" lang="ja-JP" altLang="en-US" sz="6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0" lang="en-US" altLang="ja-JP" sz="6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D</a:t>
            </a:r>
            <a:r>
              <a:rPr kumimoji="0" lang="ja-JP" altLang="en-US" sz="600" b="0" i="0" u="none" strike="noStrike" kern="0" cap="none" spc="0" normalizeH="0" baseline="0" noProof="0" dirty="0" err="1">
                <a:ln>
                  <a:noFill/>
                </a:ln>
                <a:effectLst/>
                <a:uLnTx/>
                <a:uFillTx/>
                <a:latin typeface="BIZ UDゴシック" panose="020B0400000000000000" pitchFamily="49" charset="-128"/>
                <a:ea typeface="BIZ UDゴシック" panose="020B0400000000000000" pitchFamily="49" charset="-128"/>
                <a:cs typeface="+mn-cs"/>
              </a:rPr>
              <a:t>、</a:t>
            </a:r>
            <a:r>
              <a:rPr kumimoji="0" lang="ja-JP" altLang="en-US" sz="6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＜象限内での分類番号＞、（改革項目通し番号）</a:t>
            </a:r>
          </a:p>
        </p:txBody>
      </p:sp>
      <p:sp>
        <p:nvSpPr>
          <p:cNvPr id="21" name="角丸四角形 24">
            <a:extLst>
              <a:ext uri="{FF2B5EF4-FFF2-40B4-BE49-F238E27FC236}">
                <a16:creationId xmlns:a16="http://schemas.microsoft.com/office/drawing/2014/main" id="{2E86E256-BA11-DCC5-4029-A74C45138900}"/>
              </a:ext>
            </a:extLst>
          </p:cNvPr>
          <p:cNvSpPr/>
          <p:nvPr/>
        </p:nvSpPr>
        <p:spPr>
          <a:xfrm>
            <a:off x="158079" y="554102"/>
            <a:ext cx="1777976" cy="370230"/>
          </a:xfrm>
          <a:prstGeom prst="roundRect">
            <a:avLst>
              <a:gd name="adj" fmla="val 876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＜１．</a:t>
            </a:r>
            <a:r>
              <a:rPr lang="ja-JP" altLang="en-US" sz="600" b="1" noProof="0" dirty="0">
                <a:solidFill>
                  <a:schemeClr val="tx1"/>
                </a:solidFill>
                <a:latin typeface="BIZ UDゴシック" panose="020B0400000000000000" pitchFamily="49" charset="-128"/>
                <a:ea typeface="BIZ UDゴシック" panose="020B0400000000000000" pitchFamily="49" charset="-128"/>
              </a:rPr>
              <a:t>経営形態</a:t>
            </a:r>
            <a:r>
              <a:rPr lang="ja-JP" altLang="en-US" sz="600" b="1" dirty="0">
                <a:solidFill>
                  <a:schemeClr val="tx1"/>
                </a:solidFill>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下水道事業</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100</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下水道事業の見直し（流域下水道事業の経営形態の見直し）</a:t>
            </a:r>
          </a:p>
          <a:p>
            <a:pPr marL="85725" marR="0" lvl="0" indent="-85725" algn="l" defTabSz="914400" rtl="0" eaLnBrk="1" fontAlgn="auto" latinLnBrk="0" hangingPunct="1">
              <a:spcBef>
                <a:spcPts val="0"/>
              </a:spcBef>
              <a:spcAft>
                <a:spcPts val="0"/>
              </a:spcAft>
              <a:buClrTx/>
              <a:buSzTx/>
              <a:buFontTx/>
              <a:buNone/>
              <a:tabLst/>
              <a:defRPr/>
            </a:pPr>
            <a:endPar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22" name="角丸四角形 51">
            <a:extLst>
              <a:ext uri="{FF2B5EF4-FFF2-40B4-BE49-F238E27FC236}">
                <a16:creationId xmlns:a16="http://schemas.microsoft.com/office/drawing/2014/main" id="{777609D2-DABD-F8FA-26B6-FF5D09062FAB}"/>
              </a:ext>
            </a:extLst>
          </p:cNvPr>
          <p:cNvSpPr/>
          <p:nvPr/>
        </p:nvSpPr>
        <p:spPr>
          <a:xfrm>
            <a:off x="160160" y="946774"/>
            <a:ext cx="1777976" cy="391508"/>
          </a:xfrm>
          <a:prstGeom prst="roundRect">
            <a:avLst>
              <a:gd name="adj" fmla="val 891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＜２．政策の刷新（空港）＞</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(101)</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関空・伊丹空港の経営統合   </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(102)</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空港運用の強化</a:t>
            </a:r>
          </a:p>
          <a:p>
            <a:pPr marL="85725" marR="0" lvl="0" indent="-85725" algn="l" defTabSz="914400" rtl="0" eaLnBrk="1" fontAlgn="auto" latinLnBrk="0" hangingPunct="1">
              <a:spcBef>
                <a:spcPts val="0"/>
              </a:spcBef>
              <a:spcAft>
                <a:spcPts val="0"/>
              </a:spcAft>
              <a:buClrTx/>
              <a:buSzTx/>
              <a:buFontTx/>
              <a:buNone/>
              <a:tabLst/>
              <a:defRPr/>
            </a:pPr>
            <a:endPar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23" name="角丸四角形 76">
            <a:extLst>
              <a:ext uri="{FF2B5EF4-FFF2-40B4-BE49-F238E27FC236}">
                <a16:creationId xmlns:a16="http://schemas.microsoft.com/office/drawing/2014/main" id="{7FC2B345-DD74-9B97-A958-9C8FA7C1CA02}"/>
              </a:ext>
            </a:extLst>
          </p:cNvPr>
          <p:cNvSpPr/>
          <p:nvPr/>
        </p:nvSpPr>
        <p:spPr>
          <a:xfrm>
            <a:off x="158078" y="2467409"/>
            <a:ext cx="1777976" cy="356094"/>
          </a:xfrm>
          <a:prstGeom prst="roundRect">
            <a:avLst>
              <a:gd name="adj" fmla="val 891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＜５．政策の刷新（治水）＞</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(109)</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治水</a:t>
            </a:r>
            <a:r>
              <a:rPr lang="ja-JP" altLang="en-US" sz="600" dirty="0">
                <a:solidFill>
                  <a:schemeClr val="tx1"/>
                </a:solidFill>
                <a:latin typeface="BIZ UDゴシック" panose="020B0400000000000000" pitchFamily="49" charset="-128"/>
                <a:ea typeface="BIZ UDゴシック" panose="020B0400000000000000" pitchFamily="49" charset="-128"/>
              </a:rPr>
              <a:t>対策</a:t>
            </a:r>
            <a:endPar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24" name="正方形/長方形 23">
            <a:extLst>
              <a:ext uri="{FF2B5EF4-FFF2-40B4-BE49-F238E27FC236}">
                <a16:creationId xmlns:a16="http://schemas.microsoft.com/office/drawing/2014/main" id="{3CF5D6C9-13D6-1347-8BBF-BDE877AAF2D8}"/>
              </a:ext>
            </a:extLst>
          </p:cNvPr>
          <p:cNvSpPr/>
          <p:nvPr/>
        </p:nvSpPr>
        <p:spPr>
          <a:xfrm>
            <a:off x="2008354" y="912371"/>
            <a:ext cx="1719425" cy="250532"/>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＜７．府市連携（組織統合）＞</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111</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府営港湾／市営港湾</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25" name="角丸四角形 87">
            <a:extLst>
              <a:ext uri="{FF2B5EF4-FFF2-40B4-BE49-F238E27FC236}">
                <a16:creationId xmlns:a16="http://schemas.microsoft.com/office/drawing/2014/main" id="{490106FE-9708-1822-9353-E6BC672E3CDB}"/>
              </a:ext>
            </a:extLst>
          </p:cNvPr>
          <p:cNvSpPr/>
          <p:nvPr/>
        </p:nvSpPr>
        <p:spPr>
          <a:xfrm>
            <a:off x="1992442" y="1183325"/>
            <a:ext cx="1736773" cy="858974"/>
          </a:xfrm>
          <a:prstGeom prst="roundRect">
            <a:avLst>
              <a:gd name="adj" fmla="val 3591"/>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112</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インフラ・アセットマネジメント（維持管理の重点化）</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113</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泉北ニュータウンのまちづくりの方向性を示すビジョン策定と体制の構築</a:t>
            </a:r>
          </a:p>
        </p:txBody>
      </p:sp>
      <p:sp>
        <p:nvSpPr>
          <p:cNvPr id="26" name="角丸四角形 45">
            <a:extLst>
              <a:ext uri="{FF2B5EF4-FFF2-40B4-BE49-F238E27FC236}">
                <a16:creationId xmlns:a16="http://schemas.microsoft.com/office/drawing/2014/main" id="{5C69DEA4-A46F-1711-5A72-97282C5D3849}"/>
              </a:ext>
            </a:extLst>
          </p:cNvPr>
          <p:cNvSpPr/>
          <p:nvPr/>
        </p:nvSpPr>
        <p:spPr>
          <a:xfrm>
            <a:off x="158080" y="1365124"/>
            <a:ext cx="1777976" cy="606622"/>
          </a:xfrm>
          <a:prstGeom prst="roundRect">
            <a:avLst>
              <a:gd name="adj" fmla="val 49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0975" marR="0" lvl="0" indent="-180975"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＜３．政策の刷新</a:t>
            </a:r>
            <a:r>
              <a:rPr kumimoji="1" lang="ja-JP" altLang="en-US" sz="600" b="1" i="0" u="none" strike="noStrike" kern="1200" cap="none" spc="-15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（インフラ整備、ストック組換え）</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(103)</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高速道路の料金体系</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(104</a:t>
            </a:r>
            <a:r>
              <a:rPr lang="en-US" altLang="ja-JP" sz="600" dirty="0">
                <a:solidFill>
                  <a:schemeClr val="tx1"/>
                </a:solidFill>
                <a:latin typeface="BIZ UDゴシック" panose="020B0400000000000000" pitchFamily="49" charset="-128"/>
                <a:ea typeface="BIZ UDゴシック" panose="020B0400000000000000" pitchFamily="49" charset="-128"/>
              </a:rPr>
              <a:t>)</a:t>
            </a:r>
            <a:r>
              <a:rPr lang="ja-JP" altLang="en-US" sz="600" dirty="0">
                <a:solidFill>
                  <a:schemeClr val="tx1"/>
                </a:solidFill>
                <a:latin typeface="BIZ UDゴシック" panose="020B0400000000000000" pitchFamily="49" charset="-128"/>
                <a:ea typeface="BIZ UDゴシック" panose="020B0400000000000000" pitchFamily="49" charset="-128"/>
              </a:rPr>
              <a:t>高速道路ネットワークの整備 </a:t>
            </a:r>
            <a:endParaRPr lang="en-US" altLang="ja-JP" sz="600" dirty="0">
              <a:solidFill>
                <a:schemeClr val="tx1"/>
              </a:solidFill>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(105)</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鉄道の戦略路線位置づけ、具体化</a:t>
            </a:r>
            <a:endPar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(106)</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リニア、北陸新幹線</a:t>
            </a:r>
            <a:endPar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27" name="角丸四角形 73">
            <a:extLst>
              <a:ext uri="{FF2B5EF4-FFF2-40B4-BE49-F238E27FC236}">
                <a16:creationId xmlns:a16="http://schemas.microsoft.com/office/drawing/2014/main" id="{B59300B9-048C-3865-A288-21A8BE07EB8A}"/>
              </a:ext>
            </a:extLst>
          </p:cNvPr>
          <p:cNvSpPr/>
          <p:nvPr/>
        </p:nvSpPr>
        <p:spPr>
          <a:xfrm>
            <a:off x="158079" y="2007220"/>
            <a:ext cx="1777976" cy="432133"/>
          </a:xfrm>
          <a:prstGeom prst="roundRect">
            <a:avLst>
              <a:gd name="adj" fmla="val 891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＜４．政策の刷新（地震・津波）＞</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(107)</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津波対策・南海トラフ等巨大地震対策</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108</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密集市街地対策、住宅・建築物の耐震化</a:t>
            </a:r>
          </a:p>
          <a:p>
            <a:pPr marL="85725" marR="0" lvl="0" indent="-85725" algn="l" defTabSz="914400" rtl="0" eaLnBrk="1" fontAlgn="auto" latinLnBrk="0" hangingPunct="1">
              <a:spcBef>
                <a:spcPts val="0"/>
              </a:spcBef>
              <a:spcAft>
                <a:spcPts val="0"/>
              </a:spcAft>
              <a:buClrTx/>
              <a:buSzTx/>
              <a:buFontTx/>
              <a:buNone/>
              <a:tabLst/>
              <a:defRPr/>
            </a:pPr>
            <a:endPar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28" name="正方形/長方形 27">
            <a:extLst>
              <a:ext uri="{FF2B5EF4-FFF2-40B4-BE49-F238E27FC236}">
                <a16:creationId xmlns:a16="http://schemas.microsoft.com/office/drawing/2014/main" id="{B1320A94-3A09-B481-721C-BA08151A15AC}"/>
              </a:ext>
            </a:extLst>
          </p:cNvPr>
          <p:cNvSpPr/>
          <p:nvPr/>
        </p:nvSpPr>
        <p:spPr>
          <a:xfrm>
            <a:off x="2008354" y="576020"/>
            <a:ext cx="1721660" cy="288239"/>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ja-JP" altLang="en-US" sz="600" b="1" u="sng" dirty="0">
                <a:solidFill>
                  <a:schemeClr val="tx1"/>
                </a:solidFill>
                <a:latin typeface="BIZ UDゴシック" panose="020B0400000000000000" pitchFamily="49" charset="-128"/>
                <a:ea typeface="BIZ UDゴシック" panose="020B0400000000000000" pitchFamily="49" charset="-128"/>
              </a:rPr>
              <a:t>６</a:t>
            </a:r>
            <a:r>
              <a:rPr kumimoji="1" lang="ja-JP" altLang="en-US" sz="600" b="1" i="0" u="sng"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府市連携（スマートシティ）＞</a:t>
            </a:r>
            <a:endParaRPr kumimoji="1" lang="en-US" altLang="ja-JP"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(110)</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スマートシティ戦略の推進</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38059FC4-B008-ABC3-C709-00F0A2AAA1B5}"/>
              </a:ext>
            </a:extLst>
          </p:cNvPr>
          <p:cNvSpPr txBox="1"/>
          <p:nvPr/>
        </p:nvSpPr>
        <p:spPr>
          <a:xfrm>
            <a:off x="72000" y="0"/>
            <a:ext cx="5182240" cy="338554"/>
          </a:xfrm>
          <a:prstGeom prst="rect">
            <a:avLst/>
          </a:prstGeom>
          <a:noFill/>
        </p:spPr>
        <p:txBody>
          <a:bodyPr wrap="square" rtlCol="0">
            <a:spAutoFit/>
          </a:bodyPr>
          <a:lstStyle/>
          <a:p>
            <a:r>
              <a:rPr kumimoji="1" lang="ja-JP" altLang="en-US" sz="1600" b="1" u="sng" dirty="0">
                <a:latin typeface="BIZ UDPゴシック" panose="020B0400000000000000" pitchFamily="50" charset="-128"/>
                <a:ea typeface="BIZ UDPゴシック" panose="020B0400000000000000" pitchFamily="50" charset="-128"/>
              </a:rPr>
              <a:t>大阪</a:t>
            </a:r>
            <a:r>
              <a:rPr lang="ja-JP" altLang="en-US" sz="1600" b="1" u="sng" dirty="0">
                <a:latin typeface="BIZ UDPゴシック" panose="020B0400000000000000" pitchFamily="50" charset="-128"/>
                <a:ea typeface="BIZ UDPゴシック" panose="020B0400000000000000" pitchFamily="50" charset="-128"/>
              </a:rPr>
              <a:t>府</a:t>
            </a:r>
            <a:r>
              <a:rPr kumimoji="1" lang="ja-JP" altLang="en-US" sz="1600" b="1" u="sng" dirty="0">
                <a:latin typeface="BIZ UDPゴシック" panose="020B0400000000000000" pitchFamily="50" charset="-128"/>
                <a:ea typeface="BIZ UDPゴシック" panose="020B0400000000000000" pitchFamily="50" charset="-128"/>
              </a:rPr>
              <a:t>の改革取組リスト　</a:t>
            </a:r>
            <a:r>
              <a:rPr kumimoji="1" lang="en-US" altLang="ja-JP" sz="1600" b="1" u="sng" dirty="0">
                <a:latin typeface="BIZ UDPゴシック" panose="020B0400000000000000" pitchFamily="50" charset="-128"/>
                <a:ea typeface="BIZ UDPゴシック" panose="020B0400000000000000" pitchFamily="50" charset="-128"/>
              </a:rPr>
              <a:t>【</a:t>
            </a:r>
            <a:r>
              <a:rPr kumimoji="1" lang="ja-JP" altLang="en-US" sz="1600" b="1" u="sng" dirty="0">
                <a:latin typeface="BIZ UDPゴシック" panose="020B0400000000000000" pitchFamily="50" charset="-128"/>
                <a:ea typeface="BIZ UDPゴシック" panose="020B0400000000000000" pitchFamily="50" charset="-128"/>
              </a:rPr>
              <a:t>４象限整理表</a:t>
            </a:r>
            <a:r>
              <a:rPr kumimoji="1" lang="en-US" altLang="ja-JP" sz="1600" b="1" u="sng" dirty="0">
                <a:latin typeface="BIZ UDPゴシック" panose="020B0400000000000000" pitchFamily="50" charset="-128"/>
                <a:ea typeface="BIZ UDPゴシック" panose="020B0400000000000000" pitchFamily="50" charset="-128"/>
              </a:rPr>
              <a:t>】</a:t>
            </a:r>
          </a:p>
        </p:txBody>
      </p:sp>
      <p:grpSp>
        <p:nvGrpSpPr>
          <p:cNvPr id="31" name="グループ化 30">
            <a:extLst>
              <a:ext uri="{FF2B5EF4-FFF2-40B4-BE49-F238E27FC236}">
                <a16:creationId xmlns:a16="http://schemas.microsoft.com/office/drawing/2014/main" id="{25B4578D-F3F1-52CE-A501-4345CDDE9E91}"/>
              </a:ext>
            </a:extLst>
          </p:cNvPr>
          <p:cNvGrpSpPr/>
          <p:nvPr/>
        </p:nvGrpSpPr>
        <p:grpSpPr>
          <a:xfrm>
            <a:off x="3833855" y="282120"/>
            <a:ext cx="5281227" cy="2784874"/>
            <a:chOff x="4512366" y="313837"/>
            <a:chExt cx="4478499" cy="1534620"/>
          </a:xfrm>
        </p:grpSpPr>
        <p:sp>
          <p:nvSpPr>
            <p:cNvPr id="32" name="正方形/長方形 31">
              <a:extLst>
                <a:ext uri="{FF2B5EF4-FFF2-40B4-BE49-F238E27FC236}">
                  <a16:creationId xmlns:a16="http://schemas.microsoft.com/office/drawing/2014/main" id="{CDB41E07-C8BD-2BB1-3CE6-F60C7B3EFCE3}"/>
                </a:ext>
              </a:extLst>
            </p:cNvPr>
            <p:cNvSpPr/>
            <p:nvPr/>
          </p:nvSpPr>
          <p:spPr>
            <a:xfrm>
              <a:off x="4526865" y="332656"/>
              <a:ext cx="4464000" cy="151580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1" lang="ja-JP" altLang="en-US" sz="6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33" name="テキスト ボックス 32">
              <a:extLst>
                <a:ext uri="{FF2B5EF4-FFF2-40B4-BE49-F238E27FC236}">
                  <a16:creationId xmlns:a16="http://schemas.microsoft.com/office/drawing/2014/main" id="{22D309DE-73F1-1839-4879-4DA3072D802F}"/>
                </a:ext>
              </a:extLst>
            </p:cNvPr>
            <p:cNvSpPr txBox="1"/>
            <p:nvPr/>
          </p:nvSpPr>
          <p:spPr>
            <a:xfrm>
              <a:off x="4512366" y="313837"/>
              <a:ext cx="3110075" cy="127201"/>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9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Ｄ　成長戦略　　３３項目　　</a:t>
              </a:r>
              <a:endParaRPr kumimoji="1" lang="en-US" altLang="ja-JP" sz="9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grpSp>
      <p:sp>
        <p:nvSpPr>
          <p:cNvPr id="35" name="正方形/長方形 34">
            <a:extLst>
              <a:ext uri="{FF2B5EF4-FFF2-40B4-BE49-F238E27FC236}">
                <a16:creationId xmlns:a16="http://schemas.microsoft.com/office/drawing/2014/main" id="{21FCAEFA-5994-3137-35CF-3B006F57939E}"/>
              </a:ext>
            </a:extLst>
          </p:cNvPr>
          <p:cNvSpPr/>
          <p:nvPr/>
        </p:nvSpPr>
        <p:spPr>
          <a:xfrm>
            <a:off x="3916436" y="2754880"/>
            <a:ext cx="2440295" cy="256558"/>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＜８．府市連携（特区制度）＞</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(125)</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特区制度の活用</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36" name="正方形/長方形 35">
            <a:extLst>
              <a:ext uri="{FF2B5EF4-FFF2-40B4-BE49-F238E27FC236}">
                <a16:creationId xmlns:a16="http://schemas.microsoft.com/office/drawing/2014/main" id="{898DD33B-33E5-D883-C81A-4413FB3C0930}"/>
              </a:ext>
            </a:extLst>
          </p:cNvPr>
          <p:cNvSpPr/>
          <p:nvPr/>
        </p:nvSpPr>
        <p:spPr>
          <a:xfrm>
            <a:off x="6412075" y="2116358"/>
            <a:ext cx="2650628" cy="457430"/>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12</a:t>
            </a:r>
            <a:r>
              <a:rPr kumimoji="1" lang="ja-JP" altLang="en-US" sz="600" b="1" i="0" u="none"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府市連携（事業連携）＞</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(139)</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大阪府立中之島図書館・大阪市中央公会堂の連携</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(140)</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府市文化振興会議・ｱｰﾂｶｳﾝｼﾙ部会の設置</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(141)</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都市魅力に関するイベントの開催</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37" name="角丸四角形 88">
            <a:extLst>
              <a:ext uri="{FF2B5EF4-FFF2-40B4-BE49-F238E27FC236}">
                <a16:creationId xmlns:a16="http://schemas.microsoft.com/office/drawing/2014/main" id="{C35D2AF9-6AAC-A9B9-8DE0-4499EB687123}"/>
              </a:ext>
            </a:extLst>
          </p:cNvPr>
          <p:cNvSpPr/>
          <p:nvPr/>
        </p:nvSpPr>
        <p:spPr>
          <a:xfrm>
            <a:off x="6410331" y="2544495"/>
            <a:ext cx="2683736" cy="512340"/>
          </a:xfrm>
          <a:prstGeom prst="roundRect">
            <a:avLst>
              <a:gd name="adj" fmla="val 3591"/>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(142)G7</a:t>
            </a:r>
            <a:r>
              <a:rPr lang="ja-JP" altLang="en-US" sz="600" u="sng" dirty="0">
                <a:solidFill>
                  <a:schemeClr val="tx1"/>
                </a:solidFill>
                <a:latin typeface="BIZ UDゴシック" panose="020B0400000000000000" pitchFamily="49" charset="-128"/>
                <a:ea typeface="BIZ UDゴシック" panose="020B0400000000000000" pitchFamily="49" charset="-128"/>
              </a:rPr>
              <a:t>大阪・堺貿易大臣会合</a:t>
            </a:r>
            <a:endParaRPr lang="en-US" altLang="ja-JP" sz="600" u="sng" dirty="0">
              <a:solidFill>
                <a:schemeClr val="tx1"/>
              </a:solidFill>
              <a:latin typeface="BIZ UDゴシック" panose="020B0400000000000000" pitchFamily="49" charset="-128"/>
              <a:ea typeface="BIZ UDゴシック" panose="020B0400000000000000" pitchFamily="49" charset="-128"/>
            </a:endParaRPr>
          </a:p>
          <a:p>
            <a:pPr marL="85725" indent="-85725">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(143)</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金融機関提案型の融資制度の創設</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(144)</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新たなエネルギー社会の構築</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(145)</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みどりの風を感じる大都市・大阪の実現</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(146)</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「大阪産（もん）」ﾌﾞﾗﾝﾄﾞの発信</a:t>
            </a:r>
          </a:p>
        </p:txBody>
      </p:sp>
      <p:sp>
        <p:nvSpPr>
          <p:cNvPr id="38" name="正方形/長方形 37">
            <a:extLst>
              <a:ext uri="{FF2B5EF4-FFF2-40B4-BE49-F238E27FC236}">
                <a16:creationId xmlns:a16="http://schemas.microsoft.com/office/drawing/2014/main" id="{99575580-BBDA-5F9C-CEA6-C82AF6C6FBC7}"/>
              </a:ext>
            </a:extLst>
          </p:cNvPr>
          <p:cNvSpPr/>
          <p:nvPr/>
        </p:nvSpPr>
        <p:spPr>
          <a:xfrm>
            <a:off x="3908351" y="1887789"/>
            <a:ext cx="2440295" cy="250541"/>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＜５．府市連携（</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IR</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122</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)IR</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実現に向けた検討</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39" name="正方形/長方形 38">
            <a:extLst>
              <a:ext uri="{FF2B5EF4-FFF2-40B4-BE49-F238E27FC236}">
                <a16:creationId xmlns:a16="http://schemas.microsoft.com/office/drawing/2014/main" id="{86ECE2E5-E7A4-FB40-7F35-2D0E81C6183E}"/>
              </a:ext>
            </a:extLst>
          </p:cNvPr>
          <p:cNvSpPr/>
          <p:nvPr/>
        </p:nvSpPr>
        <p:spPr>
          <a:xfrm>
            <a:off x="6412075" y="1476542"/>
            <a:ext cx="2650628" cy="617360"/>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11</a:t>
            </a:r>
            <a:r>
              <a:rPr kumimoji="1" lang="ja-JP" altLang="en-US" sz="600" b="1" i="0" u="none"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府市連携（戦略会議）＞</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134</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大阪府市都市魅力戦略推進会議</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135</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大阪府市新大学構想会議</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136</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大阪府市エネルギー戦略会議</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137</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大阪府市医療戦略会議</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138</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大阪府市規制改革会議</a:t>
            </a:r>
          </a:p>
        </p:txBody>
      </p:sp>
      <p:sp>
        <p:nvSpPr>
          <p:cNvPr id="43" name="正方形/長方形 42">
            <a:extLst>
              <a:ext uri="{FF2B5EF4-FFF2-40B4-BE49-F238E27FC236}">
                <a16:creationId xmlns:a16="http://schemas.microsoft.com/office/drawing/2014/main" id="{E431B583-F35B-9F7E-136D-6776F8A737CC}"/>
              </a:ext>
            </a:extLst>
          </p:cNvPr>
          <p:cNvSpPr/>
          <p:nvPr/>
        </p:nvSpPr>
        <p:spPr>
          <a:xfrm>
            <a:off x="6414062" y="934634"/>
            <a:ext cx="2650629" cy="512340"/>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10</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．府市連携（組織統合）＞</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(130)</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大阪府立産業技術総合研究所／大阪市立工業研究所</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(131)</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大阪府立大学／大阪市立大学</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(132)</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大阪産業振興機構／大阪市都市型産業振興センター</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(133)</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大阪観光</a:t>
            </a:r>
            <a:r>
              <a:rPr kumimoji="1" lang="ja-JP" altLang="en-US" sz="6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rPr>
              <a:t>局の</a:t>
            </a:r>
            <a:r>
              <a:rPr lang="ja-JP" altLang="en-US" sz="600" dirty="0">
                <a:solidFill>
                  <a:schemeClr val="tx1"/>
                </a:solidFill>
                <a:latin typeface="BIZ UDゴシック" panose="020B0400000000000000" pitchFamily="49" charset="-128"/>
                <a:ea typeface="BIZ UDゴシック" panose="020B0400000000000000" pitchFamily="49" charset="-128"/>
              </a:rPr>
              <a:t>設立</a:t>
            </a:r>
            <a:endPar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44" name="正方形/長方形 43">
            <a:extLst>
              <a:ext uri="{FF2B5EF4-FFF2-40B4-BE49-F238E27FC236}">
                <a16:creationId xmlns:a16="http://schemas.microsoft.com/office/drawing/2014/main" id="{C87B7A50-6AA0-69AB-746F-778E56AA5486}"/>
              </a:ext>
            </a:extLst>
          </p:cNvPr>
          <p:cNvSpPr/>
          <p:nvPr/>
        </p:nvSpPr>
        <p:spPr>
          <a:xfrm>
            <a:off x="3908351" y="1627934"/>
            <a:ext cx="2440295" cy="232375"/>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＜４．府市連携（万博）＞</a:t>
            </a:r>
            <a:endParaRPr kumimoji="1" lang="en-US" altLang="ja-JP"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121</a:t>
            </a: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万博開催に向けた取組</a:t>
            </a:r>
            <a:endPar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45" name="正方形/長方形 44">
            <a:extLst>
              <a:ext uri="{FF2B5EF4-FFF2-40B4-BE49-F238E27FC236}">
                <a16:creationId xmlns:a16="http://schemas.microsoft.com/office/drawing/2014/main" id="{255BD4C4-1CE6-47BB-C574-D4D4942157F7}"/>
              </a:ext>
            </a:extLst>
          </p:cNvPr>
          <p:cNvSpPr/>
          <p:nvPr/>
        </p:nvSpPr>
        <p:spPr>
          <a:xfrm>
            <a:off x="3908352" y="1382144"/>
            <a:ext cx="2440295" cy="224659"/>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＜３．府市連携（</a:t>
            </a:r>
            <a:r>
              <a:rPr kumimoji="1" lang="en-US" altLang="ja-JP"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G20</a:t>
            </a:r>
            <a:r>
              <a:rPr kumimoji="1" lang="ja-JP" altLang="en-US"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大阪サミット）＞</a:t>
            </a:r>
            <a:endParaRPr kumimoji="1" lang="en-US" altLang="ja-JP"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lang="en-US" altLang="ja-JP" sz="600" dirty="0">
                <a:solidFill>
                  <a:schemeClr val="tx1"/>
                </a:solidFill>
                <a:latin typeface="BIZ UDゴシック" panose="020B0400000000000000" pitchFamily="49" charset="-128"/>
                <a:ea typeface="BIZ UDゴシック" panose="020B0400000000000000" pitchFamily="49" charset="-128"/>
              </a:rPr>
              <a:t>120</a:t>
            </a: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 </a:t>
            </a: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2019</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年 </a:t>
            </a: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G20</a:t>
            </a:r>
            <a:r>
              <a:rPr kumimoji="1" lang="ja-JP" altLang="en-US"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大阪サミットの開催</a:t>
            </a:r>
            <a:endPar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46" name="角丸四角形 77">
            <a:extLst>
              <a:ext uri="{FF2B5EF4-FFF2-40B4-BE49-F238E27FC236}">
                <a16:creationId xmlns:a16="http://schemas.microsoft.com/office/drawing/2014/main" id="{B5D07D54-8FB8-5564-91D5-CC7932BF5BBB}"/>
              </a:ext>
            </a:extLst>
          </p:cNvPr>
          <p:cNvSpPr/>
          <p:nvPr/>
        </p:nvSpPr>
        <p:spPr>
          <a:xfrm>
            <a:off x="3914447" y="494222"/>
            <a:ext cx="2440295" cy="604817"/>
          </a:xfrm>
          <a:prstGeom prst="roundRect">
            <a:avLst>
              <a:gd name="adj" fmla="val 876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18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＜１．</a:t>
            </a:r>
            <a:r>
              <a:rPr lang="ja-JP" altLang="en-US" sz="600" b="1" noProof="0" dirty="0">
                <a:solidFill>
                  <a:schemeClr val="tx1"/>
                </a:solidFill>
                <a:latin typeface="BIZ UDゴシック" panose="020B0400000000000000" pitchFamily="49" charset="-128"/>
                <a:ea typeface="BIZ UDゴシック" panose="020B0400000000000000" pitchFamily="49" charset="-128"/>
              </a:rPr>
              <a:t>政策の刷新</a:t>
            </a:r>
            <a:r>
              <a:rPr kumimoji="1" lang="ja-JP" altLang="en-US"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（成長産業等の振興）＞</a:t>
            </a:r>
            <a:endParaRPr kumimoji="1" lang="en-US" altLang="ja-JP" sz="600" b="1"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(114)</a:t>
            </a:r>
            <a:r>
              <a:rPr lang="ja-JP" altLang="en-US" sz="600" dirty="0">
                <a:solidFill>
                  <a:schemeClr val="tx1"/>
                </a:solidFill>
                <a:latin typeface="BIZ UDゴシック" panose="020B0400000000000000" pitchFamily="49" charset="-128"/>
                <a:ea typeface="BIZ UDゴシック" panose="020B0400000000000000" pitchFamily="49" charset="-128"/>
              </a:rPr>
              <a:t>ライフサイエンス</a:t>
            </a:r>
          </a:p>
          <a:p>
            <a:pPr marL="85725"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(115)</a:t>
            </a:r>
            <a:r>
              <a:rPr lang="ja-JP" altLang="en-US" sz="600" u="sng" dirty="0">
                <a:solidFill>
                  <a:schemeClr val="tx1"/>
                </a:solidFill>
                <a:latin typeface="BIZ UDゴシック" panose="020B0400000000000000" pitchFamily="49" charset="-128"/>
                <a:ea typeface="BIZ UDゴシック" panose="020B0400000000000000" pitchFamily="49" charset="-128"/>
              </a:rPr>
              <a:t>空飛ぶクルマ</a:t>
            </a:r>
          </a:p>
          <a:p>
            <a:pPr marL="85725"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(116)</a:t>
            </a:r>
            <a:r>
              <a:rPr lang="ja-JP" altLang="en-US" sz="600" u="sng" dirty="0">
                <a:solidFill>
                  <a:schemeClr val="tx1"/>
                </a:solidFill>
                <a:latin typeface="BIZ UDゴシック" panose="020B0400000000000000" pitchFamily="49" charset="-128"/>
                <a:ea typeface="BIZ UDゴシック" panose="020B0400000000000000" pitchFamily="49" charset="-128"/>
              </a:rPr>
              <a:t>カーボンニュートラル</a:t>
            </a:r>
          </a:p>
          <a:p>
            <a:pPr marL="85725" indent="-85725">
              <a:defRPr/>
            </a:pPr>
            <a:r>
              <a:rPr lang="en-US" altLang="ja-JP" sz="600" dirty="0">
                <a:solidFill>
                  <a:schemeClr val="tx1"/>
                </a:solidFill>
                <a:latin typeface="BIZ UDゴシック" panose="020B0400000000000000" pitchFamily="49" charset="-128"/>
                <a:ea typeface="BIZ UDゴシック" panose="020B0400000000000000" pitchFamily="49" charset="-128"/>
              </a:rPr>
              <a:t>(117)</a:t>
            </a:r>
            <a:r>
              <a:rPr lang="ja-JP" altLang="en-US" sz="600" dirty="0">
                <a:solidFill>
                  <a:schemeClr val="tx1"/>
                </a:solidFill>
                <a:latin typeface="BIZ UDゴシック" panose="020B0400000000000000" pitchFamily="49" charset="-128"/>
                <a:ea typeface="BIZ UDゴシック" panose="020B0400000000000000" pitchFamily="49" charset="-128"/>
              </a:rPr>
              <a:t>バッテリー関連産業の振興</a:t>
            </a:r>
          </a:p>
          <a:p>
            <a:pPr marL="85725"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(118)</a:t>
            </a:r>
            <a:r>
              <a:rPr lang="ja-JP" altLang="en-US" sz="600" u="sng" dirty="0">
                <a:solidFill>
                  <a:schemeClr val="tx1"/>
                </a:solidFill>
                <a:latin typeface="BIZ UDゴシック" panose="020B0400000000000000" pitchFamily="49" charset="-128"/>
                <a:ea typeface="BIZ UDゴシック" panose="020B0400000000000000" pitchFamily="49" charset="-128"/>
              </a:rPr>
              <a:t>スタートアップ</a:t>
            </a:r>
          </a:p>
          <a:p>
            <a:pPr marL="85725" indent="-85725">
              <a:defRPr/>
            </a:pPr>
            <a:endParaRPr lang="ja-JP" altLang="en-US" sz="600" u="sng" dirty="0">
              <a:solidFill>
                <a:schemeClr val="tx1"/>
              </a:solidFill>
              <a:latin typeface="BIZ UDゴシック" panose="020B0400000000000000" pitchFamily="49" charset="-128"/>
              <a:ea typeface="BIZ UDゴシック" panose="020B0400000000000000" pitchFamily="49" charset="-128"/>
            </a:endParaRPr>
          </a:p>
          <a:p>
            <a:pPr marL="85725" indent="-85725">
              <a:defRPr/>
            </a:pPr>
            <a:endParaRPr lang="ja-JP" altLang="en-US" sz="600" u="sng" dirty="0">
              <a:solidFill>
                <a:schemeClr val="tx1"/>
              </a:solidFill>
              <a:latin typeface="BIZ UDゴシック" panose="020B0400000000000000" pitchFamily="49" charset="-128"/>
              <a:ea typeface="BIZ UDゴシック" panose="020B0400000000000000" pitchFamily="49" charset="-128"/>
            </a:endParaRPr>
          </a:p>
          <a:p>
            <a:pPr marL="85725" indent="-85725">
              <a:defRPr/>
            </a:pPr>
            <a:endParaRPr lang="ja-JP" altLang="en-US" sz="600" u="sng" dirty="0">
              <a:solidFill>
                <a:schemeClr val="tx1"/>
              </a:solidFill>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endPar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47" name="正方形/長方形 46">
            <a:extLst>
              <a:ext uri="{FF2B5EF4-FFF2-40B4-BE49-F238E27FC236}">
                <a16:creationId xmlns:a16="http://schemas.microsoft.com/office/drawing/2014/main" id="{AF6855E8-33CC-4A87-E3EB-0661DF7B8B18}"/>
              </a:ext>
            </a:extLst>
          </p:cNvPr>
          <p:cNvSpPr/>
          <p:nvPr/>
        </p:nvSpPr>
        <p:spPr>
          <a:xfrm>
            <a:off x="6419018" y="358778"/>
            <a:ext cx="2650630" cy="542139"/>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＜９．府市連携（</a:t>
            </a:r>
            <a:r>
              <a:rPr lang="ja-JP" altLang="en-US" sz="600" b="1" u="sng" dirty="0">
                <a:solidFill>
                  <a:schemeClr val="tx1"/>
                </a:solidFill>
                <a:latin typeface="BIZ UDゴシック" panose="020B0400000000000000" pitchFamily="49" charset="-128"/>
                <a:ea typeface="BIZ UDゴシック" panose="020B0400000000000000" pitchFamily="49" charset="-128"/>
              </a:rPr>
              <a:t>まちづくりの推進</a:t>
            </a: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p>
          <a:p>
            <a:pPr marL="85725" indent="-85725">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(126)</a:t>
            </a:r>
            <a:r>
              <a:rPr lang="ja-JP" altLang="en-US" sz="600" u="sng" dirty="0">
                <a:solidFill>
                  <a:schemeClr val="tx1"/>
                </a:solidFill>
                <a:latin typeface="BIZ UDゴシック" panose="020B0400000000000000" pitchFamily="49" charset="-128"/>
                <a:ea typeface="BIZ UDゴシック" panose="020B0400000000000000" pitchFamily="49" charset="-128"/>
              </a:rPr>
              <a:t>うめきた２期のまちづくりの推進</a:t>
            </a:r>
            <a:endParaRPr lang="en-US" altLang="ja-JP" sz="600" u="sng" dirty="0">
              <a:solidFill>
                <a:schemeClr val="tx1"/>
              </a:solidFill>
              <a:latin typeface="BIZ UDゴシック" panose="020B0400000000000000" pitchFamily="49" charset="-128"/>
              <a:ea typeface="BIZ UDゴシック" panose="020B0400000000000000" pitchFamily="49" charset="-128"/>
            </a:endParaRPr>
          </a:p>
          <a:p>
            <a:pPr marL="85725"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(127)</a:t>
            </a:r>
            <a:r>
              <a:rPr lang="ja-JP" altLang="en-US" sz="600" u="sng" dirty="0">
                <a:solidFill>
                  <a:schemeClr val="tx1"/>
                </a:solidFill>
                <a:latin typeface="BIZ UDゴシック" panose="020B0400000000000000" pitchFamily="49" charset="-128"/>
                <a:ea typeface="BIZ UDゴシック" panose="020B0400000000000000" pitchFamily="49" charset="-128"/>
              </a:rPr>
              <a:t>新大阪駅周辺地域のまちづくりの推進</a:t>
            </a:r>
            <a:endParaRPr lang="en-US" altLang="ja-JP" sz="600" u="sng" dirty="0">
              <a:solidFill>
                <a:schemeClr val="tx1"/>
              </a:solidFill>
              <a:latin typeface="BIZ UDゴシック" panose="020B0400000000000000" pitchFamily="49" charset="-128"/>
              <a:ea typeface="BIZ UDゴシック" panose="020B0400000000000000" pitchFamily="49" charset="-128"/>
            </a:endParaRPr>
          </a:p>
          <a:p>
            <a:pPr marL="85725"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(128)</a:t>
            </a:r>
            <a:r>
              <a:rPr lang="ja-JP" altLang="en-US" sz="600" u="sng" dirty="0">
                <a:solidFill>
                  <a:schemeClr val="tx1"/>
                </a:solidFill>
                <a:latin typeface="BIZ UDゴシック" panose="020B0400000000000000" pitchFamily="49" charset="-128"/>
                <a:ea typeface="BIZ UDゴシック" panose="020B0400000000000000" pitchFamily="49" charset="-128"/>
              </a:rPr>
              <a:t>大阪城東部地区のまちづくりの推進</a:t>
            </a:r>
            <a:endParaRPr lang="en-US" altLang="ja-JP" sz="600" u="sng" dirty="0">
              <a:solidFill>
                <a:schemeClr val="tx1"/>
              </a:solidFill>
              <a:latin typeface="BIZ UDゴシック" panose="020B0400000000000000" pitchFamily="49" charset="-128"/>
              <a:ea typeface="BIZ UDゴシック" panose="020B0400000000000000" pitchFamily="49" charset="-128"/>
            </a:endParaRPr>
          </a:p>
          <a:p>
            <a:pPr marL="85725" lvl="0"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(129)</a:t>
            </a:r>
            <a:r>
              <a:rPr lang="ja-JP" altLang="en-US" sz="600" u="sng" dirty="0">
                <a:solidFill>
                  <a:schemeClr val="tx1"/>
                </a:solidFill>
                <a:latin typeface="BIZ UDゴシック" panose="020B0400000000000000" pitchFamily="49" charset="-128"/>
                <a:ea typeface="BIZ UDゴシック" panose="020B0400000000000000" pitchFamily="49" charset="-128"/>
              </a:rPr>
              <a:t>夢洲のまちづくりの推進</a:t>
            </a:r>
            <a:endParaRPr lang="en-US" altLang="ja-JP" sz="600" u="sng" dirty="0">
              <a:solidFill>
                <a:schemeClr val="tx1"/>
              </a:solidFill>
              <a:latin typeface="BIZ UDゴシック" panose="020B0400000000000000" pitchFamily="49" charset="-128"/>
              <a:ea typeface="BIZ UDゴシック" panose="020B0400000000000000" pitchFamily="49" charset="-128"/>
            </a:endParaRPr>
          </a:p>
        </p:txBody>
      </p:sp>
      <p:sp>
        <p:nvSpPr>
          <p:cNvPr id="48" name="角丸四角形 101">
            <a:extLst>
              <a:ext uri="{FF2B5EF4-FFF2-40B4-BE49-F238E27FC236}">
                <a16:creationId xmlns:a16="http://schemas.microsoft.com/office/drawing/2014/main" id="{B7CC7485-5E07-6575-86FF-F95099630725}"/>
              </a:ext>
            </a:extLst>
          </p:cNvPr>
          <p:cNvSpPr/>
          <p:nvPr/>
        </p:nvSpPr>
        <p:spPr>
          <a:xfrm>
            <a:off x="3916436" y="1120549"/>
            <a:ext cx="2440295" cy="239741"/>
          </a:xfrm>
          <a:prstGeom prst="roundRect">
            <a:avLst>
              <a:gd name="adj" fmla="val 876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＜２．政策の刷新（多様な人材の活躍）＞</a:t>
            </a:r>
            <a:endParaRPr kumimoji="1" lang="en-US" altLang="ja-JP"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(119)</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外国人材の受入れ</a:t>
            </a:r>
          </a:p>
        </p:txBody>
      </p:sp>
      <p:sp>
        <p:nvSpPr>
          <p:cNvPr id="49" name="正方形/長方形 48">
            <a:extLst>
              <a:ext uri="{FF2B5EF4-FFF2-40B4-BE49-F238E27FC236}">
                <a16:creationId xmlns:a16="http://schemas.microsoft.com/office/drawing/2014/main" id="{DA5362FD-F17A-267F-FD7E-35F712F2F570}"/>
              </a:ext>
            </a:extLst>
          </p:cNvPr>
          <p:cNvSpPr/>
          <p:nvPr/>
        </p:nvSpPr>
        <p:spPr>
          <a:xfrm>
            <a:off x="3908350" y="2167743"/>
            <a:ext cx="2440295" cy="267460"/>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＜６．府市連携（</a:t>
            </a:r>
            <a:r>
              <a:rPr lang="ja-JP" altLang="en-US" sz="600" b="1" u="sng" dirty="0">
                <a:solidFill>
                  <a:schemeClr val="tx1"/>
                </a:solidFill>
                <a:latin typeface="BIZ UDゴシック" panose="020B0400000000000000" pitchFamily="49" charset="-128"/>
                <a:ea typeface="BIZ UDゴシック" panose="020B0400000000000000" pitchFamily="49" charset="-128"/>
              </a:rPr>
              <a:t>国際金融都市</a:t>
            </a: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endParaRPr kumimoji="1" lang="en-US" altLang="ja-JP"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(123)</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国際金融都市</a:t>
            </a:r>
            <a:r>
              <a:rPr lang="ja-JP" altLang="en-US" sz="600" u="sng" dirty="0">
                <a:solidFill>
                  <a:schemeClr val="tx1"/>
                </a:solidFill>
                <a:latin typeface="BIZ UDゴシック" panose="020B0400000000000000" pitchFamily="49" charset="-128"/>
                <a:ea typeface="BIZ UDゴシック" panose="020B0400000000000000" pitchFamily="49" charset="-128"/>
              </a:rPr>
              <a:t>実現に向けた取組</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50" name="正方形/長方形 49">
            <a:extLst>
              <a:ext uri="{FF2B5EF4-FFF2-40B4-BE49-F238E27FC236}">
                <a16:creationId xmlns:a16="http://schemas.microsoft.com/office/drawing/2014/main" id="{5366F9A5-88D4-1AE2-720D-4E63927449AC}"/>
              </a:ext>
            </a:extLst>
          </p:cNvPr>
          <p:cNvSpPr/>
          <p:nvPr/>
        </p:nvSpPr>
        <p:spPr>
          <a:xfrm>
            <a:off x="3908350" y="2461637"/>
            <a:ext cx="2440295" cy="256558"/>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＜７．府市連携（スーパーシティ）＞</a:t>
            </a:r>
            <a:endParaRPr kumimoji="1" lang="en-US" altLang="ja-JP"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85725" lvl="0" indent="-85725">
              <a:defRPr/>
            </a:pPr>
            <a:r>
              <a:rPr lang="en-US" altLang="ja-JP" sz="600" u="sng" dirty="0">
                <a:solidFill>
                  <a:schemeClr val="tx1"/>
                </a:solidFill>
                <a:latin typeface="BIZ UDゴシック" panose="020B0400000000000000" pitchFamily="49" charset="-128"/>
                <a:ea typeface="BIZ UDゴシック" panose="020B0400000000000000" pitchFamily="49" charset="-128"/>
              </a:rPr>
              <a:t>(124)</a:t>
            </a:r>
            <a:r>
              <a:rPr lang="ja-JP" altLang="en-US" sz="600" u="sng" dirty="0">
                <a:solidFill>
                  <a:schemeClr val="tx1"/>
                </a:solidFill>
                <a:latin typeface="BIZ UDゴシック" panose="020B0400000000000000" pitchFamily="49" charset="-128"/>
                <a:ea typeface="BIZ UDゴシック" panose="020B0400000000000000" pitchFamily="49" charset="-128"/>
              </a:rPr>
              <a:t>スーパーシティ構想</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74" name="正方形/長方形 73"/>
          <p:cNvSpPr/>
          <p:nvPr/>
        </p:nvSpPr>
        <p:spPr>
          <a:xfrm>
            <a:off x="6946519" y="77579"/>
            <a:ext cx="1939996" cy="193107"/>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FF0000"/>
                </a:solidFill>
                <a:effectLst/>
                <a:uLnTx/>
                <a:uFillTx/>
                <a:latin typeface="BIZ UDゴシック" panose="020B0400000000000000" pitchFamily="49" charset="-128"/>
                <a:ea typeface="BIZ UDゴシック" panose="020B0400000000000000" pitchFamily="49" charset="-128"/>
                <a:cs typeface="+mn-cs"/>
              </a:rPr>
              <a:t>府市</a:t>
            </a:r>
            <a:r>
              <a:rPr lang="ja-JP" altLang="en-US" sz="800" dirty="0">
                <a:solidFill>
                  <a:srgbClr val="FF0000"/>
                </a:solidFill>
                <a:latin typeface="BIZ UDゴシック" panose="020B0400000000000000" pitchFamily="49" charset="-128"/>
                <a:ea typeface="BIZ UDゴシック" panose="020B0400000000000000" pitchFamily="49" charset="-128"/>
              </a:rPr>
              <a:t>共通</a:t>
            </a:r>
            <a:r>
              <a:rPr kumimoji="1" lang="ja-JP" altLang="en-US" sz="800" b="0" i="0" u="none" strike="noStrike" kern="1200" cap="none" spc="0" normalizeH="0" baseline="0" noProof="0" dirty="0" smtClean="0">
                <a:ln>
                  <a:noFill/>
                </a:ln>
                <a:solidFill>
                  <a:srgbClr val="FF0000"/>
                </a:solidFill>
                <a:effectLst/>
                <a:uLnTx/>
                <a:uFillTx/>
                <a:latin typeface="BIZ UDゴシック" panose="020B0400000000000000" pitchFamily="49" charset="-128"/>
                <a:ea typeface="BIZ UDゴシック" panose="020B0400000000000000" pitchFamily="49" charset="-128"/>
                <a:cs typeface="+mn-cs"/>
              </a:rPr>
              <a:t>の取組</a:t>
            </a:r>
            <a:endParaRPr kumimoji="1" lang="en-US" altLang="ja-JP" sz="8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p:txBody>
      </p:sp>
      <p:sp>
        <p:nvSpPr>
          <p:cNvPr id="7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45</a:t>
            </a:fld>
            <a:endParaRPr lang="ja-JP" altLang="en-US" dirty="0"/>
          </a:p>
        </p:txBody>
      </p:sp>
      <p:sp>
        <p:nvSpPr>
          <p:cNvPr id="78" name="正方形/長方形 77"/>
          <p:cNvSpPr/>
          <p:nvPr/>
        </p:nvSpPr>
        <p:spPr>
          <a:xfrm>
            <a:off x="4140000" y="144000"/>
            <a:ext cx="1476000" cy="180000"/>
          </a:xfrm>
          <a:prstGeom prst="rect">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smtClean="0">
                <a:solidFill>
                  <a:schemeClr val="tx1"/>
                </a:solidFill>
                <a:latin typeface="BIZ UDPゴシック" panose="020B0400000000000000" pitchFamily="50" charset="-128"/>
                <a:ea typeface="BIZ UDPゴシック" panose="020B0400000000000000" pitchFamily="50" charset="-128"/>
              </a:rPr>
              <a:t>※</a:t>
            </a:r>
            <a:r>
              <a:rPr lang="ja-JP" altLang="en-US" sz="800" dirty="0" smtClean="0">
                <a:solidFill>
                  <a:schemeClr val="tx1"/>
                </a:solidFill>
                <a:latin typeface="BIZ UDPゴシック" panose="020B0400000000000000" pitchFamily="50" charset="-128"/>
                <a:ea typeface="BIZ UDPゴシック" panose="020B0400000000000000" pitchFamily="50" charset="-128"/>
              </a:rPr>
              <a:t>下線は前回からの追加項目</a:t>
            </a:r>
            <a:endParaRPr lang="ja-JP" altLang="en-US" sz="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31452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直線コネクタ 77"/>
          <p:cNvCxnSpPr/>
          <p:nvPr/>
        </p:nvCxnSpPr>
        <p:spPr>
          <a:xfrm>
            <a:off x="216000" y="57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232000" y="1187999"/>
            <a:ext cx="45360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7" name="正方形/長方形 6"/>
          <p:cNvSpPr/>
          <p:nvPr/>
        </p:nvSpPr>
        <p:spPr>
          <a:xfrm>
            <a:off x="2304000" y="1260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dirty="0">
                <a:solidFill>
                  <a:schemeClr val="tx1"/>
                </a:solidFill>
                <a:latin typeface="BIZ UDPゴシック" panose="020B0400000000000000" pitchFamily="50" charset="-128"/>
                <a:ea typeface="BIZ UDPゴシック" panose="020B0400000000000000" pitchFamily="50" charset="-128"/>
              </a:rPr>
              <a:t>【C】</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インフラ戦略</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smtClean="0">
                <a:solidFill>
                  <a:schemeClr val="tx1"/>
                </a:solidFill>
                <a:latin typeface="BIZ UDPゴシック" panose="020B0400000000000000" pitchFamily="50" charset="-128"/>
                <a:ea typeface="BIZ UDPゴシック" panose="020B0400000000000000" pitchFamily="50" charset="-128"/>
              </a:rPr>
              <a:t>13</a:t>
            </a: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項目</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smtClean="0">
                <a:solidFill>
                  <a:schemeClr val="tx1"/>
                </a:solidFill>
                <a:latin typeface="BIZ UDPゴシック" panose="020B0400000000000000" pitchFamily="50" charset="-128"/>
                <a:ea typeface="BIZ UDPゴシック" panose="020B0400000000000000" pitchFamily="50" charset="-128"/>
              </a:rPr>
              <a:t>[</a:t>
            </a:r>
            <a:r>
              <a:rPr lang="en-US" altLang="ja-JP" sz="1600" dirty="0">
                <a:solidFill>
                  <a:schemeClr val="tx1"/>
                </a:solidFill>
                <a:latin typeface="BIZ UDPゴシック" panose="020B0400000000000000" pitchFamily="50" charset="-128"/>
                <a:ea typeface="BIZ UDPゴシック" panose="020B0400000000000000" pitchFamily="50" charset="-128"/>
              </a:rPr>
              <a:t>9</a:t>
            </a:r>
            <a:r>
              <a:rPr lang="en-US" altLang="ja-JP" sz="1600" dirty="0" smtClean="0">
                <a:solidFill>
                  <a:schemeClr val="tx1"/>
                </a:solidFill>
                <a:latin typeface="BIZ UDPゴシック" panose="020B0400000000000000" pitchFamily="50" charset="-128"/>
                <a:ea typeface="BIZ UDPゴシック" panose="020B0400000000000000" pitchFamily="50" charset="-128"/>
              </a:rPr>
              <a:t>%]</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うち府市共通</a:t>
            </a:r>
            <a:r>
              <a:rPr lang="en-US" altLang="ja-JP" sz="1600" b="1" dirty="0">
                <a:solidFill>
                  <a:schemeClr val="tx1"/>
                </a:solidFill>
                <a:latin typeface="BIZ UDPゴシック" panose="020B0400000000000000" pitchFamily="50" charset="-128"/>
                <a:ea typeface="BIZ UDPゴシック" panose="020B0400000000000000" pitchFamily="50" charset="-128"/>
              </a:rPr>
              <a:t>2</a:t>
            </a:r>
            <a:r>
              <a:rPr kumimoji="1" lang="en-US" altLang="ja-JP" sz="1600" b="1" dirty="0" smtClean="0">
                <a:solidFill>
                  <a:schemeClr val="tx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4536000" y="1260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en-US" altLang="ja-JP" sz="1600" dirty="0">
                <a:solidFill>
                  <a:schemeClr val="tx1"/>
                </a:solidFill>
                <a:latin typeface="BIZ UDPゴシック" panose="020B0400000000000000" pitchFamily="50" charset="-128"/>
                <a:ea typeface="BIZ UDPゴシック" panose="020B0400000000000000" pitchFamily="50" charset="-128"/>
              </a:rPr>
              <a:t>【D】</a:t>
            </a: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成長</a:t>
            </a:r>
            <a:r>
              <a:rPr kumimoji="1" lang="ja-JP" altLang="en-US" sz="1600" dirty="0">
                <a:solidFill>
                  <a:schemeClr val="tx1"/>
                </a:solidFill>
                <a:latin typeface="BIZ UDPゴシック" panose="020B0400000000000000" pitchFamily="50" charset="-128"/>
                <a:ea typeface="BIZ UDPゴシック" panose="020B0400000000000000" pitchFamily="50" charset="-128"/>
              </a:rPr>
              <a:t>戦略</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smtClean="0">
                <a:solidFill>
                  <a:schemeClr val="tx1"/>
                </a:solidFill>
                <a:latin typeface="BIZ UDPゴシック" panose="020B0400000000000000" pitchFamily="50" charset="-128"/>
                <a:ea typeface="BIZ UDPゴシック" panose="020B0400000000000000" pitchFamily="50" charset="-128"/>
              </a:rPr>
              <a:t>29</a:t>
            </a: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項目</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smtClean="0">
                <a:solidFill>
                  <a:schemeClr val="tx1"/>
                </a:solidFill>
                <a:latin typeface="BIZ UDPゴシック" panose="020B0400000000000000" pitchFamily="50" charset="-128"/>
                <a:ea typeface="BIZ UDPゴシック" panose="020B0400000000000000" pitchFamily="50" charset="-128"/>
              </a:rPr>
              <a:t>21%]</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うち府市共通</a:t>
            </a:r>
            <a:r>
              <a:rPr lang="en-US" altLang="ja-JP" sz="1600" b="1" dirty="0">
                <a:solidFill>
                  <a:schemeClr val="tx1"/>
                </a:solidFill>
                <a:latin typeface="BIZ UDPゴシック" panose="020B0400000000000000" pitchFamily="50" charset="-128"/>
                <a:ea typeface="BIZ UDPゴシック" panose="020B0400000000000000" pitchFamily="50" charset="-128"/>
              </a:rPr>
              <a:t>22</a:t>
            </a:r>
            <a:r>
              <a:rPr kumimoji="1" lang="en-US" altLang="ja-JP" sz="1600" b="1" dirty="0" smtClean="0">
                <a:solidFill>
                  <a:schemeClr val="tx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2304000" y="3528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en-US" altLang="ja-JP" sz="1600" dirty="0">
                <a:solidFill>
                  <a:schemeClr val="tx1"/>
                </a:solidFill>
                <a:latin typeface="BIZ UDPゴシック" panose="020B0400000000000000" pitchFamily="50" charset="-128"/>
                <a:ea typeface="BIZ UDPゴシック" panose="020B0400000000000000" pitchFamily="50" charset="-128"/>
              </a:rPr>
              <a:t>【A】</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いわゆる</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行政改革</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smtClean="0">
                <a:solidFill>
                  <a:schemeClr val="tx1"/>
                </a:solidFill>
                <a:latin typeface="BIZ UDPゴシック" panose="020B0400000000000000" pitchFamily="50" charset="-128"/>
                <a:ea typeface="BIZ UDPゴシック" panose="020B0400000000000000" pitchFamily="50" charset="-128"/>
              </a:rPr>
              <a:t>52</a:t>
            </a: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項目</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smtClean="0">
                <a:solidFill>
                  <a:schemeClr val="tx1"/>
                </a:solidFill>
                <a:latin typeface="BIZ UDPゴシック" panose="020B0400000000000000" pitchFamily="50" charset="-128"/>
                <a:ea typeface="BIZ UDPゴシック" panose="020B0400000000000000" pitchFamily="50" charset="-128"/>
              </a:rPr>
              <a:t>38%]</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うち府市共通</a:t>
            </a:r>
            <a:r>
              <a:rPr lang="en-US" altLang="ja-JP" sz="1600" b="1" dirty="0">
                <a:solidFill>
                  <a:schemeClr val="tx1"/>
                </a:solidFill>
                <a:latin typeface="BIZ UDPゴシック" panose="020B0400000000000000" pitchFamily="50" charset="-128"/>
                <a:ea typeface="BIZ UDPゴシック" panose="020B0400000000000000" pitchFamily="50" charset="-128"/>
              </a:rPr>
              <a:t>6</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4536000" y="3528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en-US" altLang="ja-JP" sz="1600" dirty="0">
                <a:solidFill>
                  <a:schemeClr val="tx1"/>
                </a:solidFill>
                <a:latin typeface="BIZ UDPゴシック" panose="020B0400000000000000" pitchFamily="50" charset="-128"/>
                <a:ea typeface="BIZ UDPゴシック" panose="020B0400000000000000" pitchFamily="50" charset="-128"/>
              </a:rPr>
              <a:t>【B】</a:t>
            </a: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社会政策の</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イノベーション</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smtClean="0">
                <a:solidFill>
                  <a:schemeClr val="tx1"/>
                </a:solidFill>
                <a:latin typeface="BIZ UDPゴシック" panose="020B0400000000000000" pitchFamily="50" charset="-128"/>
                <a:ea typeface="BIZ UDPゴシック" panose="020B0400000000000000" pitchFamily="50" charset="-128"/>
              </a:rPr>
              <a:t>44</a:t>
            </a: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項目</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smtClean="0">
                <a:solidFill>
                  <a:schemeClr val="tx1"/>
                </a:solidFill>
                <a:latin typeface="BIZ UDPゴシック" panose="020B0400000000000000" pitchFamily="50" charset="-128"/>
                <a:ea typeface="BIZ UDPゴシック" panose="020B0400000000000000" pitchFamily="50" charset="-128"/>
              </a:rPr>
              <a:t>32%]</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うち府市共通</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3)</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1" name="角丸四角形 10"/>
          <p:cNvSpPr/>
          <p:nvPr/>
        </p:nvSpPr>
        <p:spPr>
          <a:xfrm>
            <a:off x="1800000" y="1260000"/>
            <a:ext cx="360000" cy="21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dirty="0" smtClean="0">
                <a:solidFill>
                  <a:schemeClr val="bg1"/>
                </a:solidFill>
                <a:latin typeface="BIZ UDPゴシック" panose="020B0400000000000000" pitchFamily="50" charset="-128"/>
                <a:ea typeface="BIZ UDPゴシック" panose="020B0400000000000000" pitchFamily="50" charset="-128"/>
              </a:rPr>
              <a:t>今後</a:t>
            </a:r>
            <a:endParaRPr kumimoji="1" lang="en-US" altLang="ja-JP" sz="1600" dirty="0" smtClean="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smtClean="0">
                <a:solidFill>
                  <a:schemeClr val="bg1"/>
                </a:solidFill>
                <a:latin typeface="BIZ UDPゴシック" panose="020B0400000000000000" pitchFamily="50" charset="-128"/>
                <a:ea typeface="BIZ UDPゴシック" panose="020B0400000000000000" pitchFamily="50" charset="-128"/>
              </a:rPr>
              <a:t>の</a:t>
            </a:r>
            <a:endParaRPr kumimoji="1" lang="en-US" altLang="ja-JP" sz="1600" dirty="0" smtClean="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smtClean="0">
                <a:solidFill>
                  <a:schemeClr val="bg1"/>
                </a:solidFill>
                <a:latin typeface="BIZ UDPゴシック" panose="020B0400000000000000" pitchFamily="50" charset="-128"/>
                <a:ea typeface="BIZ UDPゴシック" panose="020B0400000000000000" pitchFamily="50" charset="-128"/>
              </a:rPr>
              <a:t>布石</a:t>
            </a:r>
            <a:endParaRPr kumimoji="1" lang="ja-JP" altLang="en-US" sz="1600" dirty="0">
              <a:solidFill>
                <a:schemeClr val="bg1"/>
              </a:solidFill>
              <a:latin typeface="BIZ UDPゴシック" panose="020B0400000000000000" pitchFamily="50" charset="-128"/>
              <a:ea typeface="BIZ UDPゴシック" panose="020B0400000000000000" pitchFamily="50" charset="-128"/>
            </a:endParaRPr>
          </a:p>
        </p:txBody>
      </p:sp>
      <p:sp>
        <p:nvSpPr>
          <p:cNvPr id="12" name="角丸四角形 11"/>
          <p:cNvSpPr/>
          <p:nvPr/>
        </p:nvSpPr>
        <p:spPr>
          <a:xfrm>
            <a:off x="1800000" y="3528000"/>
            <a:ext cx="360000" cy="21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dirty="0" smtClean="0">
                <a:solidFill>
                  <a:schemeClr val="bg1"/>
                </a:solidFill>
                <a:latin typeface="BIZ UDPゴシック" panose="020B0400000000000000" pitchFamily="50" charset="-128"/>
                <a:ea typeface="BIZ UDPゴシック" panose="020B0400000000000000" pitchFamily="50" charset="-128"/>
              </a:rPr>
              <a:t>問</a:t>
            </a:r>
            <a:endParaRPr kumimoji="1" lang="en-US" altLang="ja-JP" sz="1600" dirty="0" smtClean="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smtClean="0">
                <a:solidFill>
                  <a:schemeClr val="bg1"/>
                </a:solidFill>
                <a:latin typeface="BIZ UDPゴシック" panose="020B0400000000000000" pitchFamily="50" charset="-128"/>
                <a:ea typeface="BIZ UDPゴシック" panose="020B0400000000000000" pitchFamily="50" charset="-128"/>
              </a:rPr>
              <a:t>題</a:t>
            </a:r>
            <a:r>
              <a:rPr kumimoji="1" lang="ja-JP" altLang="en-US" sz="1600" dirty="0">
                <a:solidFill>
                  <a:schemeClr val="bg1"/>
                </a:solidFill>
                <a:latin typeface="BIZ UDPゴシック" panose="020B0400000000000000" pitchFamily="50" charset="-128"/>
                <a:ea typeface="BIZ UDPゴシック" panose="020B0400000000000000" pitchFamily="50" charset="-128"/>
              </a:rPr>
              <a:t>の解決</a:t>
            </a:r>
          </a:p>
        </p:txBody>
      </p:sp>
      <p:sp>
        <p:nvSpPr>
          <p:cNvPr id="13" name="角丸四角形 12"/>
          <p:cNvSpPr/>
          <p:nvPr/>
        </p:nvSpPr>
        <p:spPr>
          <a:xfrm>
            <a:off x="2268000" y="5832000"/>
            <a:ext cx="2160000" cy="3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行政主体の分野</a:t>
            </a:r>
          </a:p>
        </p:txBody>
      </p:sp>
      <p:sp>
        <p:nvSpPr>
          <p:cNvPr id="14" name="角丸四角形 13"/>
          <p:cNvSpPr/>
          <p:nvPr/>
        </p:nvSpPr>
        <p:spPr>
          <a:xfrm>
            <a:off x="4572000" y="5832000"/>
            <a:ext cx="2160000" cy="3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600" dirty="0">
                <a:solidFill>
                  <a:schemeClr val="bg1"/>
                </a:solidFill>
                <a:latin typeface="BIZ UDPゴシック" panose="020B0400000000000000" pitchFamily="50" charset="-128"/>
                <a:ea typeface="BIZ UDPゴシック" panose="020B0400000000000000" pitchFamily="50" charset="-128"/>
              </a:rPr>
              <a:t>社会</a:t>
            </a:r>
            <a:r>
              <a:rPr kumimoji="1" lang="ja-JP" altLang="en-US" sz="1600" dirty="0">
                <a:solidFill>
                  <a:schemeClr val="bg1"/>
                </a:solidFill>
                <a:latin typeface="BIZ UDPゴシック" panose="020B0400000000000000" pitchFamily="50" charset="-128"/>
                <a:ea typeface="BIZ UDPゴシック" panose="020B0400000000000000" pitchFamily="50" charset="-128"/>
              </a:rPr>
              <a:t>主体の分野</a:t>
            </a:r>
          </a:p>
        </p:txBody>
      </p:sp>
      <p:sp>
        <p:nvSpPr>
          <p:cNvPr id="51" name="テキスト ボックス 50"/>
          <p:cNvSpPr txBox="1"/>
          <p:nvPr/>
        </p:nvSpPr>
        <p:spPr>
          <a:xfrm>
            <a:off x="3204000" y="720000"/>
            <a:ext cx="2628000" cy="360000"/>
          </a:xfrm>
          <a:prstGeom prst="rect">
            <a:avLst/>
          </a:prstGeom>
          <a:noFill/>
        </p:spPr>
        <p:txBody>
          <a:bodyPr wrap="none" lIns="36000" tIns="36000" rIns="36000" bIns="36000" rtlCol="0" anchor="ctr" anchorCtr="0">
            <a:noAutofit/>
          </a:bodyPr>
          <a:lstStyle/>
          <a:p>
            <a:r>
              <a:rPr kumimoji="1" lang="en-US" altLang="ja-JP" dirty="0" smtClean="0">
                <a:latin typeface="BIZ UDPゴシック" panose="020B0400000000000000" pitchFamily="50" charset="-128"/>
                <a:ea typeface="BIZ UDPゴシック" panose="020B0400000000000000" pitchFamily="50" charset="-128"/>
              </a:rPr>
              <a:t>【</a:t>
            </a:r>
            <a:r>
              <a:rPr kumimoji="1" lang="ja-JP" altLang="en-US" dirty="0" smtClean="0">
                <a:latin typeface="BIZ UDPゴシック" panose="020B0400000000000000" pitchFamily="50" charset="-128"/>
                <a:ea typeface="BIZ UDPゴシック" panose="020B0400000000000000" pitchFamily="50" charset="-128"/>
              </a:rPr>
              <a:t>大阪市の</a:t>
            </a:r>
            <a:r>
              <a:rPr kumimoji="1" lang="ja-JP" altLang="en-US" dirty="0">
                <a:latin typeface="BIZ UDPゴシック" panose="020B0400000000000000" pitchFamily="50" charset="-128"/>
                <a:ea typeface="BIZ UDPゴシック" panose="020B0400000000000000" pitchFamily="50" charset="-128"/>
              </a:rPr>
              <a:t>改革取組</a:t>
            </a:r>
            <a:r>
              <a:rPr kumimoji="1" lang="ja-JP" altLang="en-US" dirty="0" smtClean="0">
                <a:latin typeface="BIZ UDPゴシック" panose="020B0400000000000000" pitchFamily="50" charset="-128"/>
                <a:ea typeface="BIZ UDPゴシック" panose="020B0400000000000000" pitchFamily="50" charset="-128"/>
              </a:rPr>
              <a:t>分析</a:t>
            </a:r>
            <a:r>
              <a:rPr lang="en-US" altLang="ja-JP" dirty="0" smtClean="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56" name="テキスト ボックス 55"/>
          <p:cNvSpPr txBox="1"/>
          <p:nvPr/>
        </p:nvSpPr>
        <p:spPr>
          <a:xfrm>
            <a:off x="2268000" y="6299999"/>
            <a:ext cx="2160000" cy="360000"/>
          </a:xfrm>
          <a:prstGeom prst="rect">
            <a:avLst/>
          </a:prstGeom>
          <a:noFill/>
          <a:ln>
            <a:solidFill>
              <a:schemeClr val="bg1">
                <a:lumMod val="50000"/>
              </a:schemeClr>
            </a:solidFill>
          </a:ln>
        </p:spPr>
        <p:txBody>
          <a:bodyPr wrap="none" lIns="36000" tIns="36000" rIns="36000" bIns="36000" rtlCol="0" anchor="ctr" anchorCtr="1">
            <a:noAutofit/>
          </a:bodyPr>
          <a:lstStyle/>
          <a:p>
            <a:r>
              <a:rPr kumimoji="1" lang="ja-JP" altLang="en-US" sz="1600" dirty="0">
                <a:latin typeface="BIZ UDPゴシック" panose="020B0400000000000000" pitchFamily="50" charset="-128"/>
                <a:ea typeface="BIZ UDPゴシック" panose="020B0400000000000000" pitchFamily="50" charset="-128"/>
              </a:rPr>
              <a:t>Ａ</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Ｃ＝</a:t>
            </a:r>
            <a:r>
              <a:rPr lang="en-US" altLang="ja-JP" sz="1600" dirty="0" smtClean="0">
                <a:latin typeface="BIZ UDPゴシック" panose="020B0400000000000000" pitchFamily="50" charset="-128"/>
                <a:ea typeface="BIZ UDPゴシック" panose="020B0400000000000000" pitchFamily="50" charset="-128"/>
              </a:rPr>
              <a:t>65</a:t>
            </a:r>
            <a:r>
              <a:rPr lang="ja-JP" altLang="en-US" sz="1600" dirty="0" smtClean="0">
                <a:latin typeface="BIZ UDPゴシック" panose="020B0400000000000000" pitchFamily="50" charset="-128"/>
                <a:ea typeface="BIZ UDPゴシック" panose="020B0400000000000000" pitchFamily="50" charset="-128"/>
              </a:rPr>
              <a:t>（</a:t>
            </a:r>
            <a:r>
              <a:rPr lang="en-US" altLang="ja-JP" sz="1600" dirty="0" smtClean="0">
                <a:latin typeface="BIZ UDPゴシック" panose="020B0400000000000000" pitchFamily="50" charset="-128"/>
                <a:ea typeface="BIZ UDPゴシック" panose="020B0400000000000000" pitchFamily="50" charset="-128"/>
              </a:rPr>
              <a:t>47</a:t>
            </a:r>
            <a:r>
              <a:rPr lang="ja-JP" altLang="en-US" sz="1600" dirty="0" smtClean="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57" name="テキスト ボックス 56"/>
          <p:cNvSpPr txBox="1"/>
          <p:nvPr/>
        </p:nvSpPr>
        <p:spPr>
          <a:xfrm>
            <a:off x="4572000" y="6299999"/>
            <a:ext cx="2160000" cy="360000"/>
          </a:xfrm>
          <a:prstGeom prst="rect">
            <a:avLst/>
          </a:prstGeom>
          <a:noFill/>
          <a:ln>
            <a:solidFill>
              <a:schemeClr val="bg1">
                <a:lumMod val="50000"/>
              </a:schemeClr>
            </a:solidFill>
          </a:ln>
        </p:spPr>
        <p:txBody>
          <a:bodyPr wrap="none" lIns="36000" tIns="36000" rIns="36000" bIns="36000" rtlCol="0" anchor="ctr" anchorCtr="1">
            <a:noAutofit/>
          </a:bodyPr>
          <a:lstStyle/>
          <a:p>
            <a:r>
              <a:rPr lang="ja-JP" altLang="en-US" sz="1600" dirty="0">
                <a:latin typeface="BIZ UDPゴシック" panose="020B0400000000000000" pitchFamily="50" charset="-128"/>
                <a:ea typeface="BIZ UDPゴシック" panose="020B0400000000000000" pitchFamily="50" charset="-128"/>
              </a:rPr>
              <a:t>Ｂ</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Ｄ</a:t>
            </a:r>
            <a:r>
              <a:rPr lang="ja-JP" altLang="en-US" sz="1600" dirty="0" smtClean="0">
                <a:latin typeface="BIZ UDPゴシック" panose="020B0400000000000000" pitchFamily="50" charset="-128"/>
                <a:ea typeface="BIZ UDPゴシック" panose="020B0400000000000000" pitchFamily="50" charset="-128"/>
              </a:rPr>
              <a:t>＝</a:t>
            </a:r>
            <a:r>
              <a:rPr lang="en-US" altLang="ja-JP" sz="1600" dirty="0" smtClean="0">
                <a:latin typeface="BIZ UDPゴシック" panose="020B0400000000000000" pitchFamily="50" charset="-128"/>
                <a:ea typeface="BIZ UDPゴシック" panose="020B0400000000000000" pitchFamily="50" charset="-128"/>
              </a:rPr>
              <a:t>73</a:t>
            </a:r>
            <a:r>
              <a:rPr lang="ja-JP" altLang="en-US" sz="1600" dirty="0" smtClean="0">
                <a:latin typeface="BIZ UDPゴシック" panose="020B0400000000000000" pitchFamily="50" charset="-128"/>
                <a:ea typeface="BIZ UDPゴシック" panose="020B0400000000000000" pitchFamily="50" charset="-128"/>
              </a:rPr>
              <a:t>（</a:t>
            </a:r>
            <a:r>
              <a:rPr lang="en-US" altLang="ja-JP" sz="1600" dirty="0" smtClean="0">
                <a:latin typeface="BIZ UDPゴシック" panose="020B0400000000000000" pitchFamily="50" charset="-128"/>
                <a:ea typeface="BIZ UDPゴシック" panose="020B0400000000000000" pitchFamily="50" charset="-128"/>
              </a:rPr>
              <a:t>53</a:t>
            </a:r>
            <a:r>
              <a:rPr lang="ja-JP" altLang="en-US" sz="1600" dirty="0" smtClean="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58" name="テキスト ボックス 57"/>
          <p:cNvSpPr txBox="1"/>
          <p:nvPr/>
        </p:nvSpPr>
        <p:spPr>
          <a:xfrm>
            <a:off x="1368000" y="1260000"/>
            <a:ext cx="360000" cy="2160000"/>
          </a:xfrm>
          <a:prstGeom prst="rect">
            <a:avLst/>
          </a:prstGeom>
          <a:noFill/>
          <a:ln>
            <a:solidFill>
              <a:schemeClr val="bg1">
                <a:lumMod val="50000"/>
              </a:schemeClr>
            </a:solidFill>
          </a:ln>
        </p:spPr>
        <p:txBody>
          <a:bodyPr vert="eaVert" wrap="none" lIns="36000" tIns="36000" rIns="36000" bIns="36000" rtlCol="0">
            <a:noAutofit/>
          </a:bodyPr>
          <a:lstStyle/>
          <a:p>
            <a:pPr algn="ctr"/>
            <a:r>
              <a:rPr lang="ja-JP" altLang="en-US" sz="1600" dirty="0">
                <a:latin typeface="BIZ UDPゴシック" panose="020B0400000000000000" pitchFamily="50" charset="-128"/>
                <a:ea typeface="BIZ UDPゴシック" panose="020B0400000000000000" pitchFamily="50" charset="-128"/>
              </a:rPr>
              <a:t>Ｃ</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Ｄ＝</a:t>
            </a:r>
            <a:r>
              <a:rPr lang="en-US" altLang="ja-JP" sz="1600" dirty="0" smtClean="0">
                <a:latin typeface="BIZ UDPゴシック" panose="020B0400000000000000" pitchFamily="50" charset="-128"/>
                <a:ea typeface="BIZ UDPゴシック" panose="020B0400000000000000" pitchFamily="50" charset="-128"/>
              </a:rPr>
              <a:t>42</a:t>
            </a:r>
            <a:r>
              <a:rPr lang="ja-JP" altLang="en-US" sz="1600" dirty="0" smtClean="0">
                <a:latin typeface="BIZ UDPゴシック" panose="020B0400000000000000" pitchFamily="50" charset="-128"/>
                <a:ea typeface="BIZ UDPゴシック" panose="020B0400000000000000" pitchFamily="50" charset="-128"/>
              </a:rPr>
              <a:t>（</a:t>
            </a:r>
            <a:r>
              <a:rPr lang="en-US" altLang="ja-JP" sz="1600" dirty="0" smtClean="0">
                <a:latin typeface="BIZ UDPゴシック" panose="020B0400000000000000" pitchFamily="50" charset="-128"/>
                <a:ea typeface="BIZ UDPゴシック" panose="020B0400000000000000" pitchFamily="50" charset="-128"/>
              </a:rPr>
              <a:t>30</a:t>
            </a:r>
            <a:r>
              <a:rPr lang="ja-JP" altLang="en-US" sz="1600" dirty="0" smtClean="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60" name="テキスト ボックス 59"/>
          <p:cNvSpPr txBox="1"/>
          <p:nvPr/>
        </p:nvSpPr>
        <p:spPr>
          <a:xfrm>
            <a:off x="1368000" y="3528000"/>
            <a:ext cx="360000" cy="2160000"/>
          </a:xfrm>
          <a:prstGeom prst="rect">
            <a:avLst/>
          </a:prstGeom>
          <a:noFill/>
          <a:ln>
            <a:solidFill>
              <a:schemeClr val="bg1">
                <a:lumMod val="50000"/>
              </a:schemeClr>
            </a:solidFill>
          </a:ln>
        </p:spPr>
        <p:txBody>
          <a:bodyPr vert="eaVert" wrap="none" lIns="36000" tIns="36000" rIns="36000" bIns="36000" rtlCol="0">
            <a:noAutofit/>
          </a:bodyPr>
          <a:lstStyle/>
          <a:p>
            <a:pPr algn="ctr"/>
            <a:r>
              <a:rPr kumimoji="1" lang="ja-JP" altLang="en-US" sz="1600" dirty="0">
                <a:latin typeface="BIZ UDPゴシック" panose="020B0400000000000000" pitchFamily="50" charset="-128"/>
                <a:ea typeface="BIZ UDPゴシック" panose="020B0400000000000000" pitchFamily="50" charset="-128"/>
              </a:rPr>
              <a:t>Ａ</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Ｂ＝</a:t>
            </a:r>
            <a:r>
              <a:rPr lang="en-US" altLang="ja-JP" sz="1600" dirty="0" smtClean="0">
                <a:latin typeface="BIZ UDPゴシック" panose="020B0400000000000000" pitchFamily="50" charset="-128"/>
                <a:ea typeface="BIZ UDPゴシック" panose="020B0400000000000000" pitchFamily="50" charset="-128"/>
              </a:rPr>
              <a:t>96</a:t>
            </a:r>
            <a:r>
              <a:rPr lang="ja-JP" altLang="en-US" sz="1600" dirty="0" smtClean="0">
                <a:latin typeface="BIZ UDPゴシック" panose="020B0400000000000000" pitchFamily="50" charset="-128"/>
                <a:ea typeface="BIZ UDPゴシック" panose="020B0400000000000000" pitchFamily="50" charset="-128"/>
              </a:rPr>
              <a:t>（</a:t>
            </a:r>
            <a:r>
              <a:rPr lang="en-US" altLang="ja-JP" sz="1600" dirty="0" smtClean="0">
                <a:latin typeface="BIZ UDPゴシック" panose="020B0400000000000000" pitchFamily="50" charset="-128"/>
                <a:ea typeface="BIZ UDPゴシック" panose="020B0400000000000000" pitchFamily="50" charset="-128"/>
              </a:rPr>
              <a:t>70</a:t>
            </a:r>
            <a:r>
              <a:rPr lang="ja-JP" altLang="en-US" sz="1600" dirty="0" smtClean="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69" name="円/楕円 68"/>
          <p:cNvSpPr/>
          <p:nvPr/>
        </p:nvSpPr>
        <p:spPr>
          <a:xfrm>
            <a:off x="3815999" y="3168000"/>
            <a:ext cx="1440000" cy="720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lIns="36000" tIns="36000" rIns="36000" bIns="36000"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全項目数</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smtClean="0">
                <a:solidFill>
                  <a:schemeClr val="tx1"/>
                </a:solidFill>
                <a:latin typeface="BIZ UDPゴシック" panose="020B0400000000000000" pitchFamily="50" charset="-128"/>
                <a:ea typeface="BIZ UDPゴシック" panose="020B0400000000000000" pitchFamily="50" charset="-128"/>
              </a:rPr>
              <a:t>138</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20" name="テキスト ボックス 19"/>
          <p:cNvSpPr txBox="1"/>
          <p:nvPr/>
        </p:nvSpPr>
        <p:spPr>
          <a:xfrm>
            <a:off x="360000" y="72000"/>
            <a:ext cx="8676000" cy="432000"/>
          </a:xfrm>
          <a:prstGeom prst="rect">
            <a:avLst/>
          </a:prstGeom>
          <a:noFill/>
        </p:spPr>
        <p:txBody>
          <a:bodyPr wrap="none" lIns="36000" tIns="36000" rIns="36000" bIns="36000" rtlCol="0">
            <a:noAutofit/>
          </a:bodyPr>
          <a:lstStyle/>
          <a:p>
            <a:r>
              <a:rPr lang="en-US" altLang="ja-JP" sz="2400" dirty="0">
                <a:latin typeface="BIZ UDPゴシック" panose="020B0400000000000000" pitchFamily="50" charset="-128"/>
                <a:ea typeface="BIZ UDPゴシック" panose="020B0400000000000000" pitchFamily="50" charset="-128"/>
              </a:rPr>
              <a:t>2</a:t>
            </a:r>
            <a:r>
              <a:rPr lang="ja-JP" altLang="en-US" sz="2400" dirty="0" err="1" smtClean="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改革</a:t>
            </a:r>
            <a:r>
              <a:rPr lang="ja-JP" altLang="en-US" sz="2400" dirty="0" smtClean="0">
                <a:latin typeface="BIZ UDPゴシック" panose="020B0400000000000000" pitchFamily="50" charset="-128"/>
                <a:ea typeface="BIZ UDPゴシック" panose="020B0400000000000000" pitchFamily="50" charset="-128"/>
              </a:rPr>
              <a:t>の対象の拡大　</a:t>
            </a:r>
            <a:r>
              <a:rPr lang="ja-JP" altLang="en-US" sz="28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a:t>
            </a:r>
            <a:r>
              <a:rPr lang="en-US" altLang="ja-JP"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WHAT</a:t>
            </a:r>
            <a:r>
              <a:rPr lang="ja-JP" altLang="en-US"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　</a:t>
            </a:r>
            <a:r>
              <a:rPr lang="en-US" altLang="ja-JP"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2022</a:t>
            </a:r>
            <a:r>
              <a:rPr lang="ja-JP" altLang="en-US"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年の大阪市の取組</a:t>
            </a:r>
            <a:endParaRPr lang="en-US" altLang="ja-JP" sz="2000" dirty="0">
              <a:latin typeface="BIZ UDPゴシック" panose="020B0400000000000000" pitchFamily="50" charset="-128"/>
              <a:ea typeface="BIZ UDPゴシック" panose="020B0400000000000000" pitchFamily="50" charset="-128"/>
            </a:endParaRPr>
          </a:p>
        </p:txBody>
      </p:sp>
      <p:sp>
        <p:nvSpPr>
          <p:cNvPr id="21"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46</a:t>
            </a:fld>
            <a:endParaRPr lang="ja-JP" altLang="en-US" dirty="0"/>
          </a:p>
        </p:txBody>
      </p:sp>
    </p:spTree>
    <p:extLst>
      <p:ext uri="{BB962C8B-B14F-4D97-AF65-F5344CB8AC3E}">
        <p14:creationId xmlns:p14="http://schemas.microsoft.com/office/powerpoint/2010/main" val="419255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88AAE5C-B5F3-96C4-C908-5395EE7BF20B}"/>
              </a:ext>
            </a:extLst>
          </p:cNvPr>
          <p:cNvSpPr/>
          <p:nvPr/>
        </p:nvSpPr>
        <p:spPr>
          <a:xfrm>
            <a:off x="116989" y="2276908"/>
            <a:ext cx="4450061" cy="431808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27" name="正方形/長方形 26"/>
          <p:cNvSpPr/>
          <p:nvPr/>
        </p:nvSpPr>
        <p:spPr>
          <a:xfrm>
            <a:off x="4084139" y="345860"/>
            <a:ext cx="5012311" cy="21814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テキスト ボックス 3"/>
          <p:cNvSpPr txBox="1"/>
          <p:nvPr/>
        </p:nvSpPr>
        <p:spPr>
          <a:xfrm>
            <a:off x="72000" y="0"/>
            <a:ext cx="51822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大阪市の改革取組リスト　</a:t>
            </a:r>
            <a:r>
              <a:rPr kumimoji="1" lang="en-US" altLang="ja-JP" sz="16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16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４象限整理表</a:t>
            </a:r>
            <a:r>
              <a:rPr kumimoji="1" lang="en-US" altLang="ja-JP" sz="16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p>
        </p:txBody>
      </p:sp>
      <p:sp>
        <p:nvSpPr>
          <p:cNvPr id="65" name="正方形/長方形 64"/>
          <p:cNvSpPr/>
          <p:nvPr/>
        </p:nvSpPr>
        <p:spPr>
          <a:xfrm>
            <a:off x="6946519" y="77579"/>
            <a:ext cx="1939996" cy="193107"/>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FF0000"/>
                </a:solidFill>
                <a:effectLst/>
                <a:uLnTx/>
                <a:uFillTx/>
                <a:latin typeface="BIZ UDゴシック" panose="020B0400000000000000" pitchFamily="49" charset="-128"/>
                <a:ea typeface="BIZ UDゴシック" panose="020B0400000000000000" pitchFamily="49" charset="-128"/>
                <a:cs typeface="+mn-cs"/>
              </a:rPr>
              <a:t>府市</a:t>
            </a:r>
            <a:r>
              <a:rPr lang="ja-JP" altLang="en-US" sz="800" dirty="0">
                <a:solidFill>
                  <a:srgbClr val="FF0000"/>
                </a:solidFill>
                <a:latin typeface="BIZ UDゴシック" panose="020B0400000000000000" pitchFamily="49" charset="-128"/>
                <a:ea typeface="BIZ UDゴシック" panose="020B0400000000000000" pitchFamily="49" charset="-128"/>
              </a:rPr>
              <a:t>共通</a:t>
            </a:r>
            <a:r>
              <a:rPr kumimoji="1" lang="ja-JP" altLang="en-US" sz="800" b="0" i="0" u="none" strike="noStrike" kern="1200" cap="none" spc="0" normalizeH="0" baseline="0" noProof="0" dirty="0" smtClean="0">
                <a:ln>
                  <a:noFill/>
                </a:ln>
                <a:solidFill>
                  <a:srgbClr val="FF0000"/>
                </a:solidFill>
                <a:effectLst/>
                <a:uLnTx/>
                <a:uFillTx/>
                <a:latin typeface="BIZ UDゴシック" panose="020B0400000000000000" pitchFamily="49" charset="-128"/>
                <a:ea typeface="BIZ UDゴシック" panose="020B0400000000000000" pitchFamily="49" charset="-128"/>
                <a:cs typeface="+mn-cs"/>
              </a:rPr>
              <a:t>の取組</a:t>
            </a:r>
            <a:endParaRPr kumimoji="1" lang="en-US" altLang="ja-JP" sz="8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p:txBody>
      </p:sp>
      <p:sp>
        <p:nvSpPr>
          <p:cNvPr id="7" name="正方形/長方形 6"/>
          <p:cNvSpPr/>
          <p:nvPr/>
        </p:nvSpPr>
        <p:spPr>
          <a:xfrm>
            <a:off x="116990" y="354580"/>
            <a:ext cx="3916813" cy="18664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10" name="テキスト ボックス 9"/>
          <p:cNvSpPr txBox="1"/>
          <p:nvPr/>
        </p:nvSpPr>
        <p:spPr>
          <a:xfrm>
            <a:off x="96908" y="335406"/>
            <a:ext cx="394339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Ｃ </a:t>
            </a:r>
            <a:r>
              <a:rPr kumimoji="1" lang="ja-JP" altLang="en-US" sz="10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インフラ戦略</a:t>
            </a:r>
            <a:r>
              <a:rPr kumimoji="1" lang="ja-JP" altLang="en-US" sz="8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（民営化・資産売却）</a:t>
            </a:r>
            <a:r>
              <a:rPr kumimoji="1" lang="ja-JP" altLang="en-US" sz="10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１３項目</a:t>
            </a:r>
            <a:endParaRPr kumimoji="1" lang="en-US" altLang="ja-JP" sz="10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24" name="角丸四角形 23"/>
          <p:cNvSpPr/>
          <p:nvPr/>
        </p:nvSpPr>
        <p:spPr>
          <a:xfrm>
            <a:off x="204601" y="1447561"/>
            <a:ext cx="1926985" cy="437944"/>
          </a:xfrm>
          <a:prstGeom prst="roundRect">
            <a:avLst>
              <a:gd name="adj" fmla="val 1008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＜４．経営形態（ごみ）＞</a:t>
            </a: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(101)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家庭系ごみ収集輸送事業の新たな経営形態への移行</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、焼却処理事業の一部事務組合設立・一部民間活用</a:t>
            </a:r>
          </a:p>
        </p:txBody>
      </p:sp>
      <p:sp>
        <p:nvSpPr>
          <p:cNvPr id="39" name="角丸四角形 38"/>
          <p:cNvSpPr/>
          <p:nvPr/>
        </p:nvSpPr>
        <p:spPr>
          <a:xfrm>
            <a:off x="204600" y="608496"/>
            <a:ext cx="1934357" cy="250598"/>
          </a:xfrm>
          <a:prstGeom prst="roundRect">
            <a:avLst>
              <a:gd name="adj" fmla="val 1354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＜１．経営形態（地下鉄）＞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(97)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地下鉄事業の民営化</a:t>
            </a:r>
          </a:p>
        </p:txBody>
      </p:sp>
      <p:sp>
        <p:nvSpPr>
          <p:cNvPr id="40" name="角丸四角形 39"/>
          <p:cNvSpPr/>
          <p:nvPr/>
        </p:nvSpPr>
        <p:spPr>
          <a:xfrm>
            <a:off x="204600" y="886527"/>
            <a:ext cx="1934357" cy="300306"/>
          </a:xfrm>
          <a:prstGeom prst="roundRect">
            <a:avLst>
              <a:gd name="adj" fmla="val 673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＜２．経営形態（バス）＞</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(98)</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市バス事業の黒字化</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(99)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バス事業の民営化</a:t>
            </a:r>
          </a:p>
        </p:txBody>
      </p:sp>
      <p:sp>
        <p:nvSpPr>
          <p:cNvPr id="50" name="角丸四角形 49"/>
          <p:cNvSpPr/>
          <p:nvPr/>
        </p:nvSpPr>
        <p:spPr>
          <a:xfrm>
            <a:off x="2168917" y="1697282"/>
            <a:ext cx="1777182" cy="231766"/>
          </a:xfrm>
          <a:prstGeom prst="roundRect">
            <a:avLst>
              <a:gd name="adj" fmla="val 0"/>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＜９．府市連携（組織統合）＞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(108)</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a:t>
            </a:r>
            <a:r>
              <a:rPr kumimoji="1" lang="zh-CN"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府営港湾／市営港湾</a:t>
            </a:r>
            <a:endPar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55" name="角丸四角形 54"/>
          <p:cNvSpPr/>
          <p:nvPr/>
        </p:nvSpPr>
        <p:spPr>
          <a:xfrm>
            <a:off x="2148336" y="1936404"/>
            <a:ext cx="1935804" cy="193336"/>
          </a:xfrm>
          <a:prstGeom prst="roundRect">
            <a:avLst>
              <a:gd name="adj" fmla="val 4246"/>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(109)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密集住宅市街地整備の推進 </a:t>
            </a:r>
          </a:p>
        </p:txBody>
      </p:sp>
      <p:sp>
        <p:nvSpPr>
          <p:cNvPr id="57" name="角丸四角形 56"/>
          <p:cNvSpPr/>
          <p:nvPr/>
        </p:nvSpPr>
        <p:spPr>
          <a:xfrm>
            <a:off x="205834" y="1915745"/>
            <a:ext cx="1922173" cy="250599"/>
          </a:xfrm>
          <a:prstGeom prst="roundRect">
            <a:avLst>
              <a:gd name="adj" fmla="val 1303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＜５．経営形態（下水道）＞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(102)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下水道事業の経営形態の見直し</a:t>
            </a:r>
          </a:p>
        </p:txBody>
      </p:sp>
      <p:sp>
        <p:nvSpPr>
          <p:cNvPr id="64" name="角丸四角形 63"/>
          <p:cNvSpPr/>
          <p:nvPr/>
        </p:nvSpPr>
        <p:spPr>
          <a:xfrm>
            <a:off x="2176206" y="598453"/>
            <a:ext cx="1777182" cy="280653"/>
          </a:xfrm>
          <a:prstGeom prst="roundRect">
            <a:avLst>
              <a:gd name="adj" fmla="val 1202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＜６．経営形態（幼稚園・保育所）＞</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(103)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幼稚園・保育所の民営化</a:t>
            </a:r>
          </a:p>
        </p:txBody>
      </p:sp>
      <p:sp>
        <p:nvSpPr>
          <p:cNvPr id="79" name="角丸四角形 78"/>
          <p:cNvSpPr/>
          <p:nvPr/>
        </p:nvSpPr>
        <p:spPr>
          <a:xfrm>
            <a:off x="204601" y="1218619"/>
            <a:ext cx="1926985" cy="202054"/>
          </a:xfrm>
          <a:prstGeom prst="roundRect">
            <a:avLst>
              <a:gd name="adj" fmla="val 103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＜３．経営形態（水道）＞</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(100)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水道事業の民営化</a:t>
            </a:r>
          </a:p>
        </p:txBody>
      </p:sp>
      <p:sp>
        <p:nvSpPr>
          <p:cNvPr id="80" name="角丸四角形 79"/>
          <p:cNvSpPr/>
          <p:nvPr/>
        </p:nvSpPr>
        <p:spPr>
          <a:xfrm>
            <a:off x="2165453" y="903223"/>
            <a:ext cx="1793115" cy="511895"/>
          </a:xfrm>
          <a:prstGeom prst="roundRect">
            <a:avLst>
              <a:gd name="adj" fmla="val 845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＜７．政策の刷新（インフラ整備）＞  </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(104)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大阪駅地下駅化（東海道緯線支線地下化事業、新駅設置事業）</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(105)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なにわ筋線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(106)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淀川左岸線の延伸</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19" name="角丸四角形 18"/>
          <p:cNvSpPr/>
          <p:nvPr/>
        </p:nvSpPr>
        <p:spPr>
          <a:xfrm>
            <a:off x="4140000" y="612000"/>
            <a:ext cx="1548000" cy="250220"/>
          </a:xfrm>
          <a:prstGeom prst="roundRect">
            <a:avLst>
              <a:gd name="adj" fmla="val 0"/>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＜１．府市連携（</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G20</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大阪サミット）＞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(110) </a:t>
            </a: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2019</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年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Ｇ</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20</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大阪サミット</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の</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開催</a:t>
            </a:r>
            <a:endParaRPr kumimoji="1" lang="ja-JP" altLang="en-US" sz="600" b="0" i="0" u="none" strike="sng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20" name="正方形/長方形 19"/>
          <p:cNvSpPr/>
          <p:nvPr/>
        </p:nvSpPr>
        <p:spPr>
          <a:xfrm>
            <a:off x="5723999" y="1188000"/>
            <a:ext cx="1656000" cy="684000"/>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＜８．府市連携（組織統合）＞</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(120)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大阪府立大学・大阪市立大学</a:t>
            </a:r>
            <a:endParaRPr kumimoji="1" lang="en-US" altLang="ja-JP" sz="600" b="0" i="0" u="none" strike="sng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(121)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大阪観光</a:t>
            </a:r>
            <a:r>
              <a:rPr kumimoji="1" lang="ja-JP" altLang="en-US" sz="6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局の</a:t>
            </a:r>
            <a:r>
              <a:rPr lang="ja-JP" altLang="en-US" sz="600" dirty="0">
                <a:solidFill>
                  <a:schemeClr val="tx1"/>
                </a:solidFill>
                <a:latin typeface="BIZ UDゴシック" panose="020B0400000000000000" pitchFamily="49" charset="-128"/>
                <a:ea typeface="BIZ UDゴシック" panose="020B0400000000000000" pitchFamily="49" charset="-128"/>
              </a:rPr>
              <a:t>設立</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(122)</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a:t>
            </a:r>
            <a:r>
              <a:rPr kumimoji="1" lang="zh-TW"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大阪府立産業技術研究所／大阪市立工業研究所</a:t>
            </a:r>
            <a:endParaRPr kumimoji="1" lang="en-US" altLang="zh-TW"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(123)</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大阪産業振興機構／大阪市都市型産業振興センター</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21" name="正方形/長方形 20"/>
          <p:cNvSpPr/>
          <p:nvPr/>
        </p:nvSpPr>
        <p:spPr>
          <a:xfrm>
            <a:off x="7415999" y="612000"/>
            <a:ext cx="1620000" cy="576000"/>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10</a:t>
            </a:r>
            <a:r>
              <a:rPr kumimoji="1" lang="ja-JP" altLang="en-US" sz="600" b="1" i="0" u="none"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府市連携</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事業連携</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(129)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大阪府立中之島図書館・大阪市中央公会堂の連携</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(130)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府市文化振興会議・アーツカウンシル部会の設置</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(131)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都市魅力に関するイベントの開催</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22" name="正方形/長方形 21"/>
          <p:cNvSpPr/>
          <p:nvPr/>
        </p:nvSpPr>
        <p:spPr>
          <a:xfrm>
            <a:off x="4140000" y="900000"/>
            <a:ext cx="1548000" cy="252000"/>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＜２．府市連携（万博）＞</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(111)</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万博開催に向けた取組</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23" name="角丸四角形 22"/>
          <p:cNvSpPr/>
          <p:nvPr/>
        </p:nvSpPr>
        <p:spPr>
          <a:xfrm>
            <a:off x="2177920" y="1443865"/>
            <a:ext cx="1768179" cy="221316"/>
          </a:xfrm>
          <a:prstGeom prst="roundRect">
            <a:avLst>
              <a:gd name="adj" fmla="val 0"/>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＜８．府市連携（スマートシティ）＞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(107)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スマートシティ戦略の推進</a:t>
            </a:r>
            <a:endParaRPr kumimoji="1" lang="ja-JP" altLang="en-US" sz="600" b="0" i="0" u="sng" strike="sng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25" name="角丸四角形 24"/>
          <p:cNvSpPr/>
          <p:nvPr/>
        </p:nvSpPr>
        <p:spPr>
          <a:xfrm>
            <a:off x="4140000" y="1764000"/>
            <a:ext cx="1548000" cy="252000"/>
          </a:xfrm>
          <a:prstGeom prst="roundRect">
            <a:avLst>
              <a:gd name="adj" fmla="val 0"/>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＜５．府市連携（スーパーシティ）＞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(114)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スーパーシティ構想</a:t>
            </a:r>
            <a:endParaRPr kumimoji="1" lang="ja-JP" altLang="en-US" sz="600" b="0" i="0" u="sng" strike="sng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26" name="角丸四角形 25"/>
          <p:cNvSpPr/>
          <p:nvPr/>
        </p:nvSpPr>
        <p:spPr>
          <a:xfrm>
            <a:off x="4140000" y="1476000"/>
            <a:ext cx="1548000" cy="252000"/>
          </a:xfrm>
          <a:prstGeom prst="roundRect">
            <a:avLst>
              <a:gd name="adj" fmla="val 0"/>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＜４．府市連携（国際金融都市）＞</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(113)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国際金融都市実現に向けた取組</a:t>
            </a:r>
            <a:endParaRPr kumimoji="1" lang="ja-JP" altLang="en-US" sz="600" b="0" i="0" u="sng" strike="sng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28" name="テキスト ボックス 27"/>
          <p:cNvSpPr txBox="1"/>
          <p:nvPr/>
        </p:nvSpPr>
        <p:spPr>
          <a:xfrm>
            <a:off x="4104685" y="354580"/>
            <a:ext cx="316753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Ｄ </a:t>
            </a:r>
            <a:r>
              <a:rPr kumimoji="1" lang="ja-JP" altLang="en-US" sz="10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成長戦略</a:t>
            </a:r>
            <a:r>
              <a:rPr kumimoji="1" lang="ja-JP" altLang="en-US" sz="8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a:t>
            </a:r>
            <a:r>
              <a:rPr kumimoji="1" lang="ja-JP" altLang="en-US" sz="10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２９項目</a:t>
            </a:r>
            <a:endParaRPr kumimoji="1" lang="en-US" altLang="ja-JP" sz="10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29" name="角丸四角形 28"/>
          <p:cNvSpPr/>
          <p:nvPr/>
        </p:nvSpPr>
        <p:spPr>
          <a:xfrm>
            <a:off x="4140000" y="2052000"/>
            <a:ext cx="1548000" cy="252000"/>
          </a:xfrm>
          <a:prstGeom prst="roundRect">
            <a:avLst>
              <a:gd name="adj" fmla="val 0"/>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＜６．府市連携（特区制度）＞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(115)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特区制度の活用</a:t>
            </a:r>
            <a:endParaRPr kumimoji="1" lang="ja-JP" altLang="en-US" sz="600" b="0" i="0" u="none" strike="sng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30" name="角丸四角形 29"/>
          <p:cNvSpPr/>
          <p:nvPr/>
        </p:nvSpPr>
        <p:spPr>
          <a:xfrm>
            <a:off x="4140000" y="1188000"/>
            <a:ext cx="1548000" cy="252000"/>
          </a:xfrm>
          <a:prstGeom prst="roundRect">
            <a:avLst>
              <a:gd name="adj" fmla="val 0"/>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＜３．府市連携（ＩＲ）＞</a:t>
            </a: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(112)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ＩＲ実現に向けた検討</a:t>
            </a:r>
            <a:endParaRPr kumimoji="1" lang="ja-JP" altLang="en-US" sz="600" b="0" i="0" u="none" strike="sng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31" name="角丸四角形 30"/>
          <p:cNvSpPr/>
          <p:nvPr/>
        </p:nvSpPr>
        <p:spPr>
          <a:xfrm>
            <a:off x="7415999" y="1223999"/>
            <a:ext cx="1620000" cy="972000"/>
          </a:xfrm>
          <a:prstGeom prst="roundRect">
            <a:avLst>
              <a:gd name="adj" fmla="val 4246"/>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(132)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グローバルイノベーション創出支援</a:t>
            </a:r>
            <a:r>
              <a:rPr kumimoji="1" lang="ja-JP" altLang="en-US" sz="6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拠点（うめ</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きた）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(133)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エリアマネジメント活動促進制度の</a:t>
            </a:r>
            <a:r>
              <a:rPr kumimoji="1" lang="ja-JP" altLang="en-US" sz="600" b="0" i="0" u="none"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創設（うめ</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きた）</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(134)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御堂筋のあり方の抜本的な見直し</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(135)</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なんば駅周辺における空間再編</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(136)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御堂筋道路空間再編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(137)</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a:t>
            </a:r>
            <a:r>
              <a:rPr kumimoji="1" lang="zh-TW"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中之島通歩行者空間化（公園化）</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(138)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みんなで公園活用事業（パークファン）</a:t>
            </a:r>
          </a:p>
        </p:txBody>
      </p:sp>
      <p:sp>
        <p:nvSpPr>
          <p:cNvPr id="32" name="角丸四角形 31"/>
          <p:cNvSpPr/>
          <p:nvPr/>
        </p:nvSpPr>
        <p:spPr>
          <a:xfrm>
            <a:off x="5724000" y="1908000"/>
            <a:ext cx="1656000" cy="569385"/>
          </a:xfrm>
          <a:prstGeom prst="roundRect">
            <a:avLst>
              <a:gd name="adj" fmla="val 0"/>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＜９．府市連携（戦略会議）＞</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(124)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大阪府市都市魅力戦略推進会議</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(125)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大阪府市新大学構想会議</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(126)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大阪府市エネルギー戦略会議</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(127)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大阪府市医療戦略会議</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(128)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大阪府市規制改革会議</a:t>
            </a:r>
          </a:p>
        </p:txBody>
      </p:sp>
      <p:sp>
        <p:nvSpPr>
          <p:cNvPr id="5" name="テキスト ボックス 4">
            <a:extLst>
              <a:ext uri="{FF2B5EF4-FFF2-40B4-BE49-F238E27FC236}">
                <a16:creationId xmlns:a16="http://schemas.microsoft.com/office/drawing/2014/main" id="{8CD9A472-C9A4-1EA5-ABFD-942758A94FF1}"/>
              </a:ext>
            </a:extLst>
          </p:cNvPr>
          <p:cNvSpPr txBox="1"/>
          <p:nvPr/>
        </p:nvSpPr>
        <p:spPr>
          <a:xfrm>
            <a:off x="116990" y="2272305"/>
            <a:ext cx="4792508" cy="261610"/>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05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Ａ </a:t>
            </a:r>
            <a:r>
              <a:rPr kumimoji="1" lang="ja-JP" altLang="en-US" sz="105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いわゆる行政改革　　５２項目</a:t>
            </a:r>
            <a:endParaRPr kumimoji="1" lang="en-US" altLang="ja-JP" sz="105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6" name="正方形/長方形 5">
            <a:extLst>
              <a:ext uri="{FF2B5EF4-FFF2-40B4-BE49-F238E27FC236}">
                <a16:creationId xmlns:a16="http://schemas.microsoft.com/office/drawing/2014/main" id="{D629F25E-9FD2-347D-E137-A3D2BBF19351}"/>
              </a:ext>
            </a:extLst>
          </p:cNvPr>
          <p:cNvSpPr/>
          <p:nvPr/>
        </p:nvSpPr>
        <p:spPr>
          <a:xfrm>
            <a:off x="1717177" y="5799343"/>
            <a:ext cx="1452975" cy="318063"/>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15</a:t>
            </a:r>
            <a:r>
              <a:rPr kumimoji="1" lang="ja-JP" altLang="en-US" sz="600" b="1" i="0" u="none"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府市連携（統合本部）＞</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(39)</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大阪府市統合本部・副首都推進本部</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8" name="角丸四角形 16">
            <a:extLst>
              <a:ext uri="{FF2B5EF4-FFF2-40B4-BE49-F238E27FC236}">
                <a16:creationId xmlns:a16="http://schemas.microsoft.com/office/drawing/2014/main" id="{5D66B131-0081-0824-B177-3709F92C9F17}"/>
              </a:ext>
            </a:extLst>
          </p:cNvPr>
          <p:cNvSpPr/>
          <p:nvPr/>
        </p:nvSpPr>
        <p:spPr>
          <a:xfrm>
            <a:off x="1717840" y="5269614"/>
            <a:ext cx="1452974" cy="226360"/>
          </a:xfrm>
          <a:prstGeom prst="roundRect">
            <a:avLst>
              <a:gd name="adj" fmla="val 1260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13</a:t>
            </a:r>
            <a:r>
              <a:rPr kumimoji="1" lang="ja-JP" altLang="en-US" sz="600" b="1" i="0" u="none"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ICT</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の徹底活用＞</a:t>
            </a:r>
            <a:endPar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(37) ICT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の徹底活用</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9" name="角丸四角形 16">
            <a:extLst>
              <a:ext uri="{FF2B5EF4-FFF2-40B4-BE49-F238E27FC236}">
                <a16:creationId xmlns:a16="http://schemas.microsoft.com/office/drawing/2014/main" id="{20E6B422-3BC8-B852-9B81-D1A5B9C798E3}"/>
              </a:ext>
            </a:extLst>
          </p:cNvPr>
          <p:cNvSpPr/>
          <p:nvPr/>
        </p:nvSpPr>
        <p:spPr>
          <a:xfrm>
            <a:off x="1702315" y="3843116"/>
            <a:ext cx="1468499" cy="951026"/>
          </a:xfrm>
          <a:prstGeom prst="roundRect">
            <a:avLst>
              <a:gd name="adj" fmla="val 710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11</a:t>
            </a:r>
            <a:r>
              <a:rPr kumimoji="1" lang="ja-JP" altLang="en-US" sz="600" b="1" i="0" u="none"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公民連携の推進＞</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(29)</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PFI</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・指定管理者制度の活用</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(30)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サウンディング型市場調査の実施</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(31)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企業等との連携</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93663" marR="0" lvl="0" indent="-93663"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(32)</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天王寺公園ｴﾝﾄﾗﾝｽｴﾘｱ</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愛称：</a:t>
            </a:r>
            <a:r>
              <a:rPr kumimoji="1" lang="ja-JP" altLang="en-US" sz="600" b="0" i="0" u="none"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cs typeface="+mn-cs"/>
              </a:rPr>
              <a:t>てんしば</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・大阪城公園</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PMO</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・難波宮跡公園</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180975" marR="0" lvl="0" indent="-180975"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(33)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水道基幹管路</a:t>
            </a: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PFI</a:t>
            </a:r>
          </a:p>
          <a:p>
            <a:pPr marL="180975" marR="0" lvl="0" indent="-180975"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(34)</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工業用水道</a:t>
            </a: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PFI</a:t>
            </a:r>
          </a:p>
        </p:txBody>
      </p:sp>
      <p:sp>
        <p:nvSpPr>
          <p:cNvPr id="12" name="角丸四角形 67">
            <a:extLst>
              <a:ext uri="{FF2B5EF4-FFF2-40B4-BE49-F238E27FC236}">
                <a16:creationId xmlns:a16="http://schemas.microsoft.com/office/drawing/2014/main" id="{5AE5C1D4-3852-30A7-2DB3-FDE032F350CB}"/>
              </a:ext>
            </a:extLst>
          </p:cNvPr>
          <p:cNvSpPr/>
          <p:nvPr/>
        </p:nvSpPr>
        <p:spPr>
          <a:xfrm>
            <a:off x="181369" y="2523931"/>
            <a:ext cx="1468500" cy="657283"/>
          </a:xfrm>
          <a:prstGeom prst="roundRect">
            <a:avLst>
              <a:gd name="adj" fmla="val 903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＜１．財政再建＞</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人件費の削減等</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(2)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職員数の削減</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93663" marR="0" lvl="0" indent="-93663"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(3)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施策・事業のゼロベースの見直しと再構築（市営交通料金福祉措置</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敬老パス</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への利用者負担導入　など</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11</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項目）</a:t>
            </a:r>
          </a:p>
        </p:txBody>
      </p:sp>
      <p:sp>
        <p:nvSpPr>
          <p:cNvPr id="13" name="角丸四角形 68">
            <a:extLst>
              <a:ext uri="{FF2B5EF4-FFF2-40B4-BE49-F238E27FC236}">
                <a16:creationId xmlns:a16="http://schemas.microsoft.com/office/drawing/2014/main" id="{936E1956-F7D1-45CE-C6AA-E44DD8BC03B6}"/>
              </a:ext>
            </a:extLst>
          </p:cNvPr>
          <p:cNvSpPr/>
          <p:nvPr/>
        </p:nvSpPr>
        <p:spPr>
          <a:xfrm>
            <a:off x="178685" y="3220573"/>
            <a:ext cx="1473867" cy="620244"/>
          </a:xfrm>
          <a:prstGeom prst="roundRect">
            <a:avLst>
              <a:gd name="adj" fmla="val 793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＜２．財務マネジメント＞</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(4)</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広告事業の拡充による増収</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(5)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不用資産の売却</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(6)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未収金回収の徹底</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(7)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三セクの破たん処理</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(8)</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多様なＩＲの展開</a:t>
            </a:r>
          </a:p>
        </p:txBody>
      </p:sp>
      <p:sp>
        <p:nvSpPr>
          <p:cNvPr id="14" name="角丸四角形 70">
            <a:extLst>
              <a:ext uri="{FF2B5EF4-FFF2-40B4-BE49-F238E27FC236}">
                <a16:creationId xmlns:a16="http://schemas.microsoft.com/office/drawing/2014/main" id="{2503141E-EF65-6F7D-8DF7-6FF348F7BB8A}"/>
              </a:ext>
            </a:extLst>
          </p:cNvPr>
          <p:cNvSpPr/>
          <p:nvPr/>
        </p:nvSpPr>
        <p:spPr>
          <a:xfrm>
            <a:off x="178685" y="5647091"/>
            <a:ext cx="1473867" cy="210963"/>
          </a:xfrm>
          <a:prstGeom prst="roundRect">
            <a:avLst>
              <a:gd name="adj" fmla="val 1666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＜７．補助金等の見直し＞</a:t>
            </a:r>
            <a:endPar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(17)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補助金等の見直し</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15" name="角丸四角形 71">
            <a:extLst>
              <a:ext uri="{FF2B5EF4-FFF2-40B4-BE49-F238E27FC236}">
                <a16:creationId xmlns:a16="http://schemas.microsoft.com/office/drawing/2014/main" id="{3400D4AD-4724-D3B1-A51A-826FF666430E}"/>
              </a:ext>
            </a:extLst>
          </p:cNvPr>
          <p:cNvSpPr/>
          <p:nvPr/>
        </p:nvSpPr>
        <p:spPr>
          <a:xfrm>
            <a:off x="171478" y="5927215"/>
            <a:ext cx="1473867" cy="574165"/>
          </a:xfrm>
          <a:prstGeom prst="roundRect">
            <a:avLst>
              <a:gd name="adj" fmla="val 890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＜８．市民利用施設の見直し＞</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93663" marR="0" lvl="0" indent="-93663"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(18)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市民利用施設の見直し（市民交流センターの廃止など７項目）</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93663" marR="0" lvl="0" indent="-93663"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(19)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市設建築物におけるファシリティマネジメントの推進</a:t>
            </a:r>
          </a:p>
        </p:txBody>
      </p:sp>
      <p:sp>
        <p:nvSpPr>
          <p:cNvPr id="16" name="角丸四角形 72">
            <a:extLst>
              <a:ext uri="{FF2B5EF4-FFF2-40B4-BE49-F238E27FC236}">
                <a16:creationId xmlns:a16="http://schemas.microsoft.com/office/drawing/2014/main" id="{F4CDBB57-8824-A2AE-1C1A-C371FB7729BA}"/>
              </a:ext>
            </a:extLst>
          </p:cNvPr>
          <p:cNvSpPr/>
          <p:nvPr/>
        </p:nvSpPr>
        <p:spPr>
          <a:xfrm>
            <a:off x="178905" y="3861525"/>
            <a:ext cx="1473425" cy="607666"/>
          </a:xfrm>
          <a:prstGeom prst="roundRect">
            <a:avLst>
              <a:gd name="adj" fmla="val 894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＜３．人事・給与制度＞</a:t>
            </a:r>
            <a:endPar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93663" marR="0" lvl="0" indent="-93663"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(9)</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職員の政治的行為の禁止、服務規律の厳格化</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(10)</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人事評価への相対評価等の導入</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(11)</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給与制度改革</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(12)</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職員採用試験の抜本的見直し等</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17" name="角丸四角形 74">
            <a:extLst>
              <a:ext uri="{FF2B5EF4-FFF2-40B4-BE49-F238E27FC236}">
                <a16:creationId xmlns:a16="http://schemas.microsoft.com/office/drawing/2014/main" id="{1C6CFFAF-90B2-6838-F27D-2A56E7152FF0}"/>
              </a:ext>
            </a:extLst>
          </p:cNvPr>
          <p:cNvSpPr/>
          <p:nvPr/>
        </p:nvSpPr>
        <p:spPr>
          <a:xfrm>
            <a:off x="178685" y="4500345"/>
            <a:ext cx="1473867" cy="273948"/>
          </a:xfrm>
          <a:prstGeom prst="roundRect">
            <a:avLst>
              <a:gd name="adj" fmla="val 889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＜４．公募制度＞</a:t>
            </a:r>
            <a:endPar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(13)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区長・局長・校長の公募</a:t>
            </a:r>
          </a:p>
        </p:txBody>
      </p:sp>
      <p:sp>
        <p:nvSpPr>
          <p:cNvPr id="18" name="角丸四角形 75">
            <a:extLst>
              <a:ext uri="{FF2B5EF4-FFF2-40B4-BE49-F238E27FC236}">
                <a16:creationId xmlns:a16="http://schemas.microsoft.com/office/drawing/2014/main" id="{F2D78555-9A8F-0572-576B-7E8ED86B40AE}"/>
              </a:ext>
            </a:extLst>
          </p:cNvPr>
          <p:cNvSpPr/>
          <p:nvPr/>
        </p:nvSpPr>
        <p:spPr>
          <a:xfrm>
            <a:off x="176002" y="4807567"/>
            <a:ext cx="1473867" cy="501148"/>
          </a:xfrm>
          <a:prstGeom prst="roundRect">
            <a:avLst>
              <a:gd name="adj" fmla="val 1197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＜５．サービス改善＞</a:t>
            </a:r>
          </a:p>
          <a:p>
            <a:pPr marL="92075" marR="0" lvl="0" indent="-9207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(14)</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市民目線に立ったサービス等の改善</a:t>
            </a:r>
          </a:p>
          <a:p>
            <a:pPr marL="93663" marR="0" lvl="0" indent="-93663"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(15)</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天王寺動物園及び天王寺公園の課題改善</a:t>
            </a:r>
          </a:p>
        </p:txBody>
      </p:sp>
      <p:sp>
        <p:nvSpPr>
          <p:cNvPr id="33" name="角丸四角形 77">
            <a:extLst>
              <a:ext uri="{FF2B5EF4-FFF2-40B4-BE49-F238E27FC236}">
                <a16:creationId xmlns:a16="http://schemas.microsoft.com/office/drawing/2014/main" id="{45FD9E59-F283-6304-84F7-CCDAD25AD411}"/>
              </a:ext>
            </a:extLst>
          </p:cNvPr>
          <p:cNvSpPr/>
          <p:nvPr/>
        </p:nvSpPr>
        <p:spPr>
          <a:xfrm>
            <a:off x="176001" y="5347045"/>
            <a:ext cx="1473867" cy="273948"/>
          </a:xfrm>
          <a:prstGeom prst="roundRect">
            <a:avLst>
              <a:gd name="adj" fmla="val 1265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＜６．区役所への権限移譲＞</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(16)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区役所への権限移譲</a:t>
            </a:r>
          </a:p>
        </p:txBody>
      </p:sp>
      <p:sp>
        <p:nvSpPr>
          <p:cNvPr id="34" name="角丸四角形 80">
            <a:extLst>
              <a:ext uri="{FF2B5EF4-FFF2-40B4-BE49-F238E27FC236}">
                <a16:creationId xmlns:a16="http://schemas.microsoft.com/office/drawing/2014/main" id="{8DCA4056-7E64-A779-F67C-773BAD33C67A}"/>
              </a:ext>
            </a:extLst>
          </p:cNvPr>
          <p:cNvSpPr/>
          <p:nvPr/>
        </p:nvSpPr>
        <p:spPr>
          <a:xfrm>
            <a:off x="1702960" y="3293554"/>
            <a:ext cx="1468500" cy="516840"/>
          </a:xfrm>
          <a:prstGeom prst="roundRect">
            <a:avLst>
              <a:gd name="adj" fmla="val 909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10</a:t>
            </a:r>
            <a:r>
              <a:rPr kumimoji="1" lang="ja-JP" altLang="en-US" sz="600" b="1" i="0" u="none"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経営形態（独法化）＞</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(26)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市民病院の独立行政法人化</a:t>
            </a:r>
            <a:endParaRPr kumimoji="1" lang="en-US" altLang="ja-JP" sz="600" b="0" i="0" u="none" strike="sng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(27)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博物館・美術館の独立行政法人化</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(28)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動物園の独立行政法人化</a:t>
            </a:r>
          </a:p>
        </p:txBody>
      </p:sp>
      <p:sp>
        <p:nvSpPr>
          <p:cNvPr id="35" name="角丸四角形 81">
            <a:extLst>
              <a:ext uri="{FF2B5EF4-FFF2-40B4-BE49-F238E27FC236}">
                <a16:creationId xmlns:a16="http://schemas.microsoft.com/office/drawing/2014/main" id="{8353B699-642A-967A-BEC2-8897D4CD4F49}"/>
              </a:ext>
            </a:extLst>
          </p:cNvPr>
          <p:cNvSpPr/>
          <p:nvPr/>
        </p:nvSpPr>
        <p:spPr>
          <a:xfrm>
            <a:off x="1702961" y="2549910"/>
            <a:ext cx="1468500" cy="705815"/>
          </a:xfrm>
          <a:prstGeom prst="roundRect">
            <a:avLst>
              <a:gd name="adj" fmla="val 6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＜９．経営形態（地下鉄）＞</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(20)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交通局長の民間人材登用</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(21)</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快適なトイレへの改修</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(22)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地下鉄の終発時間の延長</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(23)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運賃の値下げ</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(24)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地下鉄売店の運営者公募</a:t>
            </a:r>
            <a:endParaRPr kumimoji="1" lang="ja-JP" altLang="en-US" sz="600" b="0" i="0" u="none" strike="sng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(25)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駅ナカ事業の展開（</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ekimo</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p>
        </p:txBody>
      </p:sp>
      <p:sp>
        <p:nvSpPr>
          <p:cNvPr id="36" name="角丸四角形 82">
            <a:extLst>
              <a:ext uri="{FF2B5EF4-FFF2-40B4-BE49-F238E27FC236}">
                <a16:creationId xmlns:a16="http://schemas.microsoft.com/office/drawing/2014/main" id="{E0A12C1E-C5C0-3F00-D398-2CEB632736DE}"/>
              </a:ext>
            </a:extLst>
          </p:cNvPr>
          <p:cNvSpPr/>
          <p:nvPr/>
        </p:nvSpPr>
        <p:spPr>
          <a:xfrm>
            <a:off x="3229123" y="3638742"/>
            <a:ext cx="1337927" cy="1275798"/>
          </a:xfrm>
          <a:prstGeom prst="roundRect">
            <a:avLst>
              <a:gd name="adj" fmla="val 0"/>
            </a:avLst>
          </a:prstGeom>
          <a:noFill/>
          <a:ln w="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93663" marR="0" lvl="0" indent="-93663"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(45)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新公会計制度の導入</a:t>
            </a:r>
          </a:p>
          <a:p>
            <a:pPr marL="93663" marR="0" lvl="0" indent="-93663"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(46)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市税・使用料の減免措置の見直し</a:t>
            </a:r>
          </a:p>
          <a:p>
            <a:pPr marL="93663" marR="0" lvl="0" indent="-93663"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(47)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外郭団体数の削減、</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OB</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再就職の適正化</a:t>
            </a:r>
          </a:p>
          <a:p>
            <a:pPr marL="93663" marR="0" lvl="0" indent="-93663"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(48)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外郭団体との随意契約の削減</a:t>
            </a:r>
          </a:p>
          <a:p>
            <a:pPr marL="93663" marR="0" lvl="0" indent="-93663"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(49)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長期未着手の都市計画道路・公園・緑地等の見直し</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93663" marR="0" lvl="0" indent="-93663"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(50)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条例・審査基準の見直し</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93663" marR="0" lvl="0" indent="-93663"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(51)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市政情報の見える化（オープン市役所）</a:t>
            </a:r>
          </a:p>
          <a:p>
            <a:pPr marL="93663" marR="0" lvl="0" indent="-93663"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(52)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意思決定の見える化（戦略会議）</a:t>
            </a:r>
          </a:p>
        </p:txBody>
      </p:sp>
      <p:sp>
        <p:nvSpPr>
          <p:cNvPr id="37" name="正方形/長方形 36">
            <a:extLst>
              <a:ext uri="{FF2B5EF4-FFF2-40B4-BE49-F238E27FC236}">
                <a16:creationId xmlns:a16="http://schemas.microsoft.com/office/drawing/2014/main" id="{949813B9-7C75-917E-D7B7-7D28172ADF83}"/>
              </a:ext>
            </a:extLst>
          </p:cNvPr>
          <p:cNvSpPr/>
          <p:nvPr/>
        </p:nvSpPr>
        <p:spPr>
          <a:xfrm>
            <a:off x="3229609" y="2580390"/>
            <a:ext cx="1277078" cy="712038"/>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17</a:t>
            </a:r>
            <a:r>
              <a:rPr kumimoji="1" lang="ja-JP" altLang="en-US" sz="600" b="1" i="0" u="none"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府市連携（組織統合）＞</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(41)</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a:t>
            </a:r>
            <a:r>
              <a:rPr kumimoji="1" lang="zh-TW"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大阪府中小企業信用保証協会／大阪市信用保証協会</a:t>
            </a:r>
            <a:endParaRPr kumimoji="1" lang="en-US" altLang="zh-TW"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(42)</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a:t>
            </a:r>
            <a:r>
              <a:rPr kumimoji="1" lang="zh-TW"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大阪府立公衆衛生研究所／大阪市立環境科学研究所</a:t>
            </a:r>
            <a:endParaRPr kumimoji="1" lang="en-US" altLang="zh-TW"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(43)</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府立消防学校／市立消防学校</a:t>
            </a:r>
            <a:endParaRPr kumimoji="1" lang="en-US" altLang="ja-JP" sz="600" b="0" i="0" u="none" strike="sng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41" name="正方形/長方形 40">
            <a:extLst>
              <a:ext uri="{FF2B5EF4-FFF2-40B4-BE49-F238E27FC236}">
                <a16:creationId xmlns:a16="http://schemas.microsoft.com/office/drawing/2014/main" id="{FDF10D67-B05D-7179-44F1-9D59160C1F25}"/>
              </a:ext>
            </a:extLst>
          </p:cNvPr>
          <p:cNvSpPr/>
          <p:nvPr/>
        </p:nvSpPr>
        <p:spPr>
          <a:xfrm>
            <a:off x="3229608" y="3326083"/>
            <a:ext cx="1277078" cy="288000"/>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18</a:t>
            </a:r>
            <a:r>
              <a:rPr kumimoji="1" lang="ja-JP" altLang="en-US" sz="600" b="1" i="0" u="none"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府市連携（事業連携）＞</a:t>
            </a: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(44)</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府営住宅／市営住宅</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42" name="角丸四角形 16">
            <a:extLst>
              <a:ext uri="{FF2B5EF4-FFF2-40B4-BE49-F238E27FC236}">
                <a16:creationId xmlns:a16="http://schemas.microsoft.com/office/drawing/2014/main" id="{E338E323-0E31-E4A2-113D-65E5DB6DE67F}"/>
              </a:ext>
            </a:extLst>
          </p:cNvPr>
          <p:cNvSpPr/>
          <p:nvPr/>
        </p:nvSpPr>
        <p:spPr>
          <a:xfrm>
            <a:off x="1717841" y="5520702"/>
            <a:ext cx="1452974" cy="243180"/>
          </a:xfrm>
          <a:prstGeom prst="roundRect">
            <a:avLst>
              <a:gd name="adj" fmla="val 123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14</a:t>
            </a:r>
            <a:r>
              <a:rPr kumimoji="1" lang="ja-JP" altLang="en-US" sz="600" b="1" i="0" u="none"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働き方改革＞</a:t>
            </a:r>
            <a:endPar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(38)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働き方改革</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43" name="正方形/長方形 42">
            <a:extLst>
              <a:ext uri="{FF2B5EF4-FFF2-40B4-BE49-F238E27FC236}">
                <a16:creationId xmlns:a16="http://schemas.microsoft.com/office/drawing/2014/main" id="{820C5FA5-1EE3-25EF-0E11-3BE8D9451511}"/>
              </a:ext>
            </a:extLst>
          </p:cNvPr>
          <p:cNvSpPr/>
          <p:nvPr/>
        </p:nvSpPr>
        <p:spPr>
          <a:xfrm>
            <a:off x="1715575" y="6151863"/>
            <a:ext cx="1467854" cy="359752"/>
          </a:xfrm>
          <a:prstGeom prst="rect">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16</a:t>
            </a:r>
            <a:r>
              <a:rPr kumimoji="1" lang="ja-JP" altLang="en-US" sz="600" b="1" i="0" u="sng"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府市連携</a:t>
            </a:r>
            <a:r>
              <a:rPr kumimoji="1" lang="en-US" altLang="ja-JP"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一体的な行政運営</a:t>
            </a:r>
            <a:r>
              <a:rPr kumimoji="1" lang="en-US" altLang="ja-JP"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(40)</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大阪府市における一体的な行政運営の推進</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44" name="角丸四角形 88">
            <a:extLst>
              <a:ext uri="{FF2B5EF4-FFF2-40B4-BE49-F238E27FC236}">
                <a16:creationId xmlns:a16="http://schemas.microsoft.com/office/drawing/2014/main" id="{1E901AA7-B69F-5C16-4AC8-9348FEDC9D06}"/>
              </a:ext>
            </a:extLst>
          </p:cNvPr>
          <p:cNvSpPr/>
          <p:nvPr/>
        </p:nvSpPr>
        <p:spPr>
          <a:xfrm>
            <a:off x="1702960" y="4830918"/>
            <a:ext cx="1467854" cy="398956"/>
          </a:xfrm>
          <a:prstGeom prst="roundRect">
            <a:avLst>
              <a:gd name="adj" fmla="val 1150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12</a:t>
            </a:r>
            <a:r>
              <a:rPr kumimoji="1" lang="ja-JP" altLang="en-US" sz="600" b="1" i="0" u="sng"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市町村支援＞</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(35)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水道の基盤強化</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(36)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下水道（府市下水道ビジョン）</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45" name="正方形/長方形 44">
            <a:extLst>
              <a:ext uri="{FF2B5EF4-FFF2-40B4-BE49-F238E27FC236}">
                <a16:creationId xmlns:a16="http://schemas.microsoft.com/office/drawing/2014/main" id="{E892F528-03E6-019F-D45D-7F374764F0C7}"/>
              </a:ext>
            </a:extLst>
          </p:cNvPr>
          <p:cNvSpPr/>
          <p:nvPr/>
        </p:nvSpPr>
        <p:spPr>
          <a:xfrm>
            <a:off x="0" y="6645030"/>
            <a:ext cx="3229608" cy="261610"/>
          </a:xfrm>
          <a:prstGeom prst="rect">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marR="0" lvl="0" indent="-85725"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象限</a:t>
            </a:r>
            <a:r>
              <a:rPr kumimoji="1" lang="en-US" altLang="ja-JP"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a:t>
            </a:r>
            <a:r>
              <a:rPr kumimoji="1"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D</a:t>
            </a:r>
            <a:r>
              <a:rPr kumimoji="1" lang="ja-JP" altLang="en-US" sz="800" b="0" i="0" u="none"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＜象限内での分類番号＞、（改革項目通し番号）</a:t>
            </a:r>
          </a:p>
        </p:txBody>
      </p:sp>
      <p:sp>
        <p:nvSpPr>
          <p:cNvPr id="46" name="正方形/長方形 45">
            <a:extLst>
              <a:ext uri="{FF2B5EF4-FFF2-40B4-BE49-F238E27FC236}">
                <a16:creationId xmlns:a16="http://schemas.microsoft.com/office/drawing/2014/main" id="{62AF729F-28B1-E06F-A851-01FF6B17DC3C}"/>
              </a:ext>
            </a:extLst>
          </p:cNvPr>
          <p:cNvSpPr/>
          <p:nvPr/>
        </p:nvSpPr>
        <p:spPr>
          <a:xfrm>
            <a:off x="2913806" y="6618046"/>
            <a:ext cx="3067116" cy="162376"/>
          </a:xfrm>
          <a:prstGeom prst="rect">
            <a:avLst/>
          </a:prstGeom>
          <a:solidFill>
            <a:schemeClr val="accent5">
              <a:lumMod val="60000"/>
              <a:lumOff val="40000"/>
            </a:schemeClr>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marR="0" lvl="0" indent="-85725" algn="l" defTabSz="914400" rtl="0" eaLnBrk="1" fontAlgn="auto" latinLnBrk="0" hangingPunct="1">
              <a:lnSpc>
                <a:spcPts val="900"/>
              </a:lnSpc>
              <a:spcBef>
                <a:spcPts val="0"/>
              </a:spcBef>
              <a:spcAft>
                <a:spcPts val="0"/>
              </a:spcAft>
              <a:buClrTx/>
              <a:buSzTx/>
              <a:buFontTx/>
              <a:buNone/>
              <a:tabLst/>
              <a:defRPr/>
            </a:pPr>
            <a:r>
              <a:rPr kumimoji="1" lang="en-US" altLang="ja-JP" sz="8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8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新型コロナウイルス感染症対策は、４象限とは別に整理</a:t>
            </a:r>
          </a:p>
        </p:txBody>
      </p:sp>
      <p:sp>
        <p:nvSpPr>
          <p:cNvPr id="47" name="テキスト ボックス 46">
            <a:extLst>
              <a:ext uri="{FF2B5EF4-FFF2-40B4-BE49-F238E27FC236}">
                <a16:creationId xmlns:a16="http://schemas.microsoft.com/office/drawing/2014/main" id="{3478483B-9518-245A-3CA5-091C4CB2EECC}"/>
              </a:ext>
            </a:extLst>
          </p:cNvPr>
          <p:cNvSpPr txBox="1"/>
          <p:nvPr/>
        </p:nvSpPr>
        <p:spPr>
          <a:xfrm>
            <a:off x="4564835" y="2589479"/>
            <a:ext cx="3645936" cy="261610"/>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05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Ｂ </a:t>
            </a:r>
            <a:r>
              <a:rPr kumimoji="1" lang="ja-JP" altLang="en-US" sz="105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社会政策のイノベーション　４４項目</a:t>
            </a:r>
            <a:endParaRPr kumimoji="1" lang="en-US" altLang="ja-JP" sz="105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48" name="正方形/長方形 47">
            <a:extLst>
              <a:ext uri="{FF2B5EF4-FFF2-40B4-BE49-F238E27FC236}">
                <a16:creationId xmlns:a16="http://schemas.microsoft.com/office/drawing/2014/main" id="{8738C446-2940-BC57-F340-5513A6342AE8}"/>
              </a:ext>
            </a:extLst>
          </p:cNvPr>
          <p:cNvSpPr/>
          <p:nvPr/>
        </p:nvSpPr>
        <p:spPr>
          <a:xfrm>
            <a:off x="4616813" y="2578579"/>
            <a:ext cx="4479638" cy="40230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1" lang="ja-JP" altLang="en-US" sz="12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49" name="角丸四角形 92">
            <a:extLst>
              <a:ext uri="{FF2B5EF4-FFF2-40B4-BE49-F238E27FC236}">
                <a16:creationId xmlns:a16="http://schemas.microsoft.com/office/drawing/2014/main" id="{B7E583C0-2099-AF69-1665-0134075F4B3A}"/>
              </a:ext>
            </a:extLst>
          </p:cNvPr>
          <p:cNvSpPr/>
          <p:nvPr/>
        </p:nvSpPr>
        <p:spPr>
          <a:xfrm>
            <a:off x="4658485" y="2828758"/>
            <a:ext cx="2288034" cy="1575985"/>
          </a:xfrm>
          <a:prstGeom prst="roundRect">
            <a:avLst>
              <a:gd name="adj" fmla="val 245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＜１．政策の刷新</a:t>
            </a:r>
            <a:r>
              <a:rPr kumimoji="1" lang="ja-JP" altLang="en-US" sz="5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（現役世代への重点投資）</a:t>
            </a: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p>
          <a:p>
            <a:pPr marL="93663" marR="0" lvl="0" indent="-93663"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(53)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予算にメリハリを付け、生み出した財源を子育て・教育関連に投資</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(54)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教室への空調機設置</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(55)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中学校給食の実施</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(56)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塾代助成</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(57)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学校教育ＩＣＴの導入</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(58)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校務支援ＩＣＴの導入</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(59)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公設民営学校の設置</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(60)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待機児童の解消等</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(61)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こども医療費助成の拡充</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(62)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妊婦健康診査の拡充</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(63)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幼児教育無償化</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(64)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こどもの貧困対策</a:t>
            </a: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a:r>
            <a:b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b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(65)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児童相談所体制等の拡充</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(66)</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600" b="0" i="0" u="sng" strike="noStrike" kern="1200" cap="none" spc="0" normalizeH="0" baseline="0" noProof="0" dirty="0" smtClean="0">
                <a:ln>
                  <a:noFill/>
                </a:ln>
                <a:solidFill>
                  <a:schemeClr val="tx1"/>
                </a:solidFill>
                <a:effectLst/>
                <a:uLnTx/>
                <a:uFillTx/>
                <a:latin typeface="BIZ UDゴシック" panose="020B0400000000000000" pitchFamily="49" charset="-128"/>
                <a:ea typeface="BIZ UDゴシック" panose="020B0400000000000000" pitchFamily="49" charset="-128"/>
                <a:cs typeface="+mn-cs"/>
              </a:rPr>
              <a:t>ヤングケアラー</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支援の推進</a:t>
            </a:r>
          </a:p>
          <a:p>
            <a:pPr marL="0" marR="0" lvl="0" indent="0" algn="l" defTabSz="914400" rtl="0" eaLnBrk="1" fontAlgn="auto" latinLnBrk="0" hangingPunct="1">
              <a:spcBef>
                <a:spcPts val="0"/>
              </a:spcBef>
              <a:spcAft>
                <a:spcPts val="0"/>
              </a:spcAft>
              <a:buClrTx/>
              <a:buSzTx/>
              <a:buFontTx/>
              <a:buNone/>
              <a:tabLst/>
              <a:defRPr/>
            </a:pPr>
            <a:endPar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51" name="角丸四角形 93">
            <a:extLst>
              <a:ext uri="{FF2B5EF4-FFF2-40B4-BE49-F238E27FC236}">
                <a16:creationId xmlns:a16="http://schemas.microsoft.com/office/drawing/2014/main" id="{AE45CC35-FDA4-49A5-0084-B2D14006C9A3}"/>
              </a:ext>
            </a:extLst>
          </p:cNvPr>
          <p:cNvSpPr/>
          <p:nvPr/>
        </p:nvSpPr>
        <p:spPr>
          <a:xfrm>
            <a:off x="4647594" y="4441597"/>
            <a:ext cx="2288034" cy="1115851"/>
          </a:xfrm>
          <a:prstGeom prst="roundRect">
            <a:avLst>
              <a:gd name="adj" fmla="val 634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＜２．政策の刷新（教育改革）＞</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(67)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校長の権限強化</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(68)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教育行政基本条例・市立学校活性化条例の制定と教育</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振興基本計画の改訂</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(69)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学力テスト等の結果公表</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(70)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学校選択制の導入</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(71)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小中学校の英語教育の充実</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(72)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民間事業者を活用した課外授業</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(73)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学力向上支援チーム事業</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(74)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いじめ、不登校への対応</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(75)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「新・大阪市総合教育センター</a:t>
            </a: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仮称</a:t>
            </a: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p>
        </p:txBody>
      </p:sp>
      <p:sp>
        <p:nvSpPr>
          <p:cNvPr id="52" name="角丸四角形 94">
            <a:extLst>
              <a:ext uri="{FF2B5EF4-FFF2-40B4-BE49-F238E27FC236}">
                <a16:creationId xmlns:a16="http://schemas.microsoft.com/office/drawing/2014/main" id="{488D78CD-855C-F3AC-7D0F-03E03E4138F6}"/>
              </a:ext>
            </a:extLst>
          </p:cNvPr>
          <p:cNvSpPr/>
          <p:nvPr/>
        </p:nvSpPr>
        <p:spPr>
          <a:xfrm>
            <a:off x="4658485" y="5620958"/>
            <a:ext cx="2288034" cy="843285"/>
          </a:xfrm>
          <a:prstGeom prst="roundRect">
            <a:avLst>
              <a:gd name="adj" fmla="val 568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＜３．政策の刷新（西成特区構想）＞</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(76)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あいりん地域の環境整備</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(77)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あい</a:t>
            </a:r>
            <a:r>
              <a:rPr kumimoji="1" lang="ja-JP" altLang="en-US" sz="600" b="0" i="0" u="none"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cs typeface="+mn-cs"/>
              </a:rPr>
              <a:t>りん</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地域の日雇労働者等の自立支援</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(78)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単身高齢生活保護受給者の社会的つながりづくり</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(79)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あいりん地域を中心とした結核対策</a:t>
            </a:r>
          </a:p>
          <a:p>
            <a:pPr marL="174625" marR="0" lvl="0" indent="-1746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(80)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基礎学力アップ事業（西成まなび塾）、プレーパーク</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174625" marR="0" lvl="0" indent="-174625"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(81)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新今宮周辺のにぎわい創出</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174625" marR="0" lvl="0" indent="-174625"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(82)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旧あい</a:t>
            </a:r>
            <a:r>
              <a:rPr kumimoji="1" lang="ja-JP" altLang="en-US" sz="600" b="0" i="0" u="sng"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cs typeface="+mn-cs"/>
              </a:rPr>
              <a:t>りん</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総合センター跡地等の利活用</a:t>
            </a:r>
          </a:p>
        </p:txBody>
      </p:sp>
      <p:sp>
        <p:nvSpPr>
          <p:cNvPr id="53" name="角丸四角形 90">
            <a:extLst>
              <a:ext uri="{FF2B5EF4-FFF2-40B4-BE49-F238E27FC236}">
                <a16:creationId xmlns:a16="http://schemas.microsoft.com/office/drawing/2014/main" id="{A08AA865-B09A-5FAD-9D3A-9FB7C95FC997}"/>
              </a:ext>
            </a:extLst>
          </p:cNvPr>
          <p:cNvSpPr/>
          <p:nvPr/>
        </p:nvSpPr>
        <p:spPr>
          <a:xfrm>
            <a:off x="6946519" y="4359548"/>
            <a:ext cx="2053149" cy="539751"/>
          </a:xfrm>
          <a:prstGeom prst="roundRect">
            <a:avLst>
              <a:gd name="adj" fmla="val 13324"/>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(92)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生活保護の適正実施</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(93)</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女性の活躍促進</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(94)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ヘイトスピーチへの対処</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(95) LGBT</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等支援</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(96)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多文化共生</a:t>
            </a:r>
          </a:p>
        </p:txBody>
      </p:sp>
      <p:sp>
        <p:nvSpPr>
          <p:cNvPr id="54" name="角丸四角形 95">
            <a:extLst>
              <a:ext uri="{FF2B5EF4-FFF2-40B4-BE49-F238E27FC236}">
                <a16:creationId xmlns:a16="http://schemas.microsoft.com/office/drawing/2014/main" id="{011D2646-3BA8-66FD-8174-72C03E9DD3AF}"/>
              </a:ext>
            </a:extLst>
          </p:cNvPr>
          <p:cNvSpPr/>
          <p:nvPr/>
        </p:nvSpPr>
        <p:spPr>
          <a:xfrm>
            <a:off x="6974065" y="3969885"/>
            <a:ext cx="2043483" cy="389663"/>
          </a:xfrm>
          <a:prstGeom prst="roundRect">
            <a:avLst>
              <a:gd name="adj" fmla="val 0"/>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＜６．府市連携（事業連携）＞</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(90)</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府立特別支援学校／市立特別支援学校</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(91)</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府立高校／市立高校</a:t>
            </a:r>
          </a:p>
        </p:txBody>
      </p:sp>
      <p:sp>
        <p:nvSpPr>
          <p:cNvPr id="56" name="角丸四角形 96">
            <a:extLst>
              <a:ext uri="{FF2B5EF4-FFF2-40B4-BE49-F238E27FC236}">
                <a16:creationId xmlns:a16="http://schemas.microsoft.com/office/drawing/2014/main" id="{E89A50B2-EBDC-5FFE-2F89-D1CE6B223817}"/>
              </a:ext>
            </a:extLst>
          </p:cNvPr>
          <p:cNvSpPr/>
          <p:nvPr/>
        </p:nvSpPr>
        <p:spPr>
          <a:xfrm>
            <a:off x="6969966" y="2828759"/>
            <a:ext cx="2029703" cy="817038"/>
          </a:xfrm>
          <a:prstGeom prst="roundRect">
            <a:avLst>
              <a:gd name="adj" fmla="val 5535"/>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＜４．政策の刷新（福祉施策の再構築）＞</a:t>
            </a:r>
            <a:endPar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(83)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特別養護老人ホーム待機者の解消</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(84)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認知症高齢者等支援の充実</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(85)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発達障がい者支援体制の構築</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(86)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重症心身障がい児者支援の充実</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(87)</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福祉施策推進パイロット事業</a:t>
            </a:r>
          </a:p>
          <a:p>
            <a:pPr marL="0" marR="0" lvl="0" indent="0"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(88) </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「ごみ屋敷」対策</a:t>
            </a:r>
          </a:p>
        </p:txBody>
      </p:sp>
      <p:sp>
        <p:nvSpPr>
          <p:cNvPr id="58" name="角丸四角形 97">
            <a:extLst>
              <a:ext uri="{FF2B5EF4-FFF2-40B4-BE49-F238E27FC236}">
                <a16:creationId xmlns:a16="http://schemas.microsoft.com/office/drawing/2014/main" id="{66BE0F65-1EBD-BD22-1EA4-49EB311645FD}"/>
              </a:ext>
            </a:extLst>
          </p:cNvPr>
          <p:cNvSpPr/>
          <p:nvPr/>
        </p:nvSpPr>
        <p:spPr>
          <a:xfrm>
            <a:off x="6973739" y="3678577"/>
            <a:ext cx="2036532" cy="254446"/>
          </a:xfrm>
          <a:prstGeom prst="roundRect">
            <a:avLst>
              <a:gd name="adj" fmla="val 0"/>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＜５．府市連携（組織統合）＞</a:t>
            </a:r>
            <a:endParaRPr kumimoji="1" lang="en-US" altLang="ja-JP" sz="6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85725" marR="0" lvl="0" indent="-85725" algn="l" defTabSz="914400" rtl="0" eaLnBrk="1" fontAlgn="auto" latinLnBrk="0" hangingPunct="1">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(89)</a:t>
            </a:r>
            <a:r>
              <a:rPr kumimoji="1" lang="ja-JP" altLang="en-US" sz="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大阪急性期・総合医療センター／市立住吉市民病院</a:t>
            </a:r>
          </a:p>
        </p:txBody>
      </p:sp>
      <p:sp>
        <p:nvSpPr>
          <p:cNvPr id="62"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47</a:t>
            </a:fld>
            <a:endParaRPr lang="ja-JP" altLang="en-US" dirty="0"/>
          </a:p>
        </p:txBody>
      </p:sp>
      <p:sp>
        <p:nvSpPr>
          <p:cNvPr id="63" name="正方形/長方形 62"/>
          <p:cNvSpPr/>
          <p:nvPr/>
        </p:nvSpPr>
        <p:spPr>
          <a:xfrm>
            <a:off x="4140000" y="144000"/>
            <a:ext cx="1476000" cy="180000"/>
          </a:xfrm>
          <a:prstGeom prst="rect">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smtClean="0">
                <a:solidFill>
                  <a:schemeClr val="tx1"/>
                </a:solidFill>
                <a:latin typeface="BIZ UDPゴシック" panose="020B0400000000000000" pitchFamily="50" charset="-128"/>
                <a:ea typeface="BIZ UDPゴシック" panose="020B0400000000000000" pitchFamily="50" charset="-128"/>
              </a:rPr>
              <a:t>※</a:t>
            </a:r>
            <a:r>
              <a:rPr lang="ja-JP" altLang="en-US" sz="800" dirty="0" smtClean="0">
                <a:solidFill>
                  <a:schemeClr val="tx1"/>
                </a:solidFill>
                <a:latin typeface="BIZ UDPゴシック" panose="020B0400000000000000" pitchFamily="50" charset="-128"/>
                <a:ea typeface="BIZ UDPゴシック" panose="020B0400000000000000" pitchFamily="50" charset="-128"/>
              </a:rPr>
              <a:t>下線は前回からの追加項目</a:t>
            </a:r>
            <a:endParaRPr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77" name="角丸四角形 76"/>
          <p:cNvSpPr/>
          <p:nvPr/>
        </p:nvSpPr>
        <p:spPr>
          <a:xfrm>
            <a:off x="5724000" y="612000"/>
            <a:ext cx="1656000" cy="540000"/>
          </a:xfrm>
          <a:prstGeom prst="roundRect">
            <a:avLst>
              <a:gd name="adj" fmla="val 0"/>
            </a:avLst>
          </a:prstGeom>
          <a:solidFill>
            <a:srgbClr val="83D3FE"/>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＜７．府市連携（まちづくり</a:t>
            </a:r>
            <a:r>
              <a:rPr lang="ja-JP" altLang="en-US" sz="600" b="1" u="sng" dirty="0">
                <a:solidFill>
                  <a:schemeClr val="tx1"/>
                </a:solidFill>
                <a:latin typeface="BIZ UDゴシック" panose="020B0400000000000000" pitchFamily="49" charset="-128"/>
                <a:ea typeface="BIZ UDゴシック" panose="020B0400000000000000" pitchFamily="49" charset="-128"/>
              </a:rPr>
              <a:t>の推進</a:t>
            </a:r>
            <a:r>
              <a:rPr kumimoji="1" lang="ja-JP" altLang="en-US"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a:t>
            </a:r>
            <a:endParaRPr kumimoji="1" lang="en-US" altLang="ja-JP"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(116)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うめきた２期のまちづくりの推進</a:t>
            </a: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(117)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新大阪駅周辺地域のまちづくりの推進</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(118) </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大阪城東部地区のまちづくりの推進</a:t>
            </a:r>
            <a:endPar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(119)</a:t>
            </a:r>
            <a:r>
              <a:rPr kumimoji="1" lang="ja-JP" altLang="en-US" sz="600" b="0"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夢洲のまちづくりの推進</a:t>
            </a:r>
            <a:endParaRPr kumimoji="1" lang="en-US" altLang="ja-JP" sz="600" b="1" i="0" u="sng"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74129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直線コネクタ 77"/>
          <p:cNvCxnSpPr/>
          <p:nvPr/>
        </p:nvCxnSpPr>
        <p:spPr>
          <a:xfrm>
            <a:off x="216000" y="57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232000" y="1187999"/>
            <a:ext cx="45360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7" name="正方形/長方形 6"/>
          <p:cNvSpPr/>
          <p:nvPr/>
        </p:nvSpPr>
        <p:spPr>
          <a:xfrm>
            <a:off x="2304000" y="1260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dirty="0">
                <a:solidFill>
                  <a:schemeClr val="tx1"/>
                </a:solidFill>
                <a:latin typeface="BIZ UDPゴシック" panose="020B0400000000000000" pitchFamily="50" charset="-128"/>
                <a:ea typeface="BIZ UDPゴシック" panose="020B0400000000000000" pitchFamily="50" charset="-128"/>
              </a:rPr>
              <a:t>【C】</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インフラ戦略</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smtClean="0">
                <a:solidFill>
                  <a:schemeClr val="tx1"/>
                </a:solidFill>
                <a:latin typeface="BIZ UDPゴシック" panose="020B0400000000000000" pitchFamily="50" charset="-128"/>
                <a:ea typeface="BIZ UDPゴシック" panose="020B0400000000000000" pitchFamily="50" charset="-128"/>
              </a:rPr>
              <a:t>25</a:t>
            </a: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項目</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smtClean="0">
                <a:solidFill>
                  <a:schemeClr val="tx1"/>
                </a:solidFill>
                <a:latin typeface="BIZ UDPゴシック" panose="020B0400000000000000" pitchFamily="50" charset="-128"/>
                <a:ea typeface="BIZ UDPゴシック" panose="020B0400000000000000" pitchFamily="50" charset="-128"/>
              </a:rPr>
              <a:t>[10%]</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うち府市共通</a:t>
            </a:r>
            <a:r>
              <a:rPr lang="en-US" altLang="ja-JP" sz="1600" b="1" dirty="0">
                <a:solidFill>
                  <a:schemeClr val="tx1"/>
                </a:solidFill>
                <a:latin typeface="BIZ UDPゴシック" panose="020B0400000000000000" pitchFamily="50" charset="-128"/>
                <a:ea typeface="BIZ UDPゴシック" panose="020B0400000000000000" pitchFamily="50" charset="-128"/>
              </a:rPr>
              <a:t>2</a:t>
            </a:r>
            <a:r>
              <a:rPr kumimoji="1" lang="en-US" altLang="ja-JP" sz="1600" b="1" dirty="0" smtClean="0">
                <a:solidFill>
                  <a:schemeClr val="tx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4536000" y="1260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en-US" altLang="ja-JP" sz="1600" dirty="0">
                <a:solidFill>
                  <a:schemeClr val="tx1"/>
                </a:solidFill>
                <a:latin typeface="BIZ UDPゴシック" panose="020B0400000000000000" pitchFamily="50" charset="-128"/>
                <a:ea typeface="BIZ UDPゴシック" panose="020B0400000000000000" pitchFamily="50" charset="-128"/>
              </a:rPr>
              <a:t>【D】</a:t>
            </a: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成長</a:t>
            </a:r>
            <a:r>
              <a:rPr kumimoji="1" lang="ja-JP" altLang="en-US" sz="1600" dirty="0">
                <a:solidFill>
                  <a:schemeClr val="tx1"/>
                </a:solidFill>
                <a:latin typeface="BIZ UDPゴシック" panose="020B0400000000000000" pitchFamily="50" charset="-128"/>
                <a:ea typeface="BIZ UDPゴシック" panose="020B0400000000000000" pitchFamily="50" charset="-128"/>
              </a:rPr>
              <a:t>戦略</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smtClean="0">
                <a:solidFill>
                  <a:schemeClr val="tx1"/>
                </a:solidFill>
                <a:latin typeface="BIZ UDPゴシック" panose="020B0400000000000000" pitchFamily="50" charset="-128"/>
                <a:ea typeface="BIZ UDPゴシック" panose="020B0400000000000000" pitchFamily="50" charset="-128"/>
              </a:rPr>
              <a:t>40</a:t>
            </a: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項目</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smtClean="0">
                <a:solidFill>
                  <a:schemeClr val="tx1"/>
                </a:solidFill>
                <a:latin typeface="BIZ UDPゴシック" panose="020B0400000000000000" pitchFamily="50" charset="-128"/>
                <a:ea typeface="BIZ UDPゴシック" panose="020B0400000000000000" pitchFamily="50" charset="-128"/>
              </a:rPr>
              <a:t>[16%]</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うち府市共通</a:t>
            </a:r>
            <a:r>
              <a:rPr lang="en-US" altLang="ja-JP" sz="1600" b="1" dirty="0">
                <a:solidFill>
                  <a:schemeClr val="tx1"/>
                </a:solidFill>
                <a:latin typeface="BIZ UDPゴシック" panose="020B0400000000000000" pitchFamily="50" charset="-128"/>
                <a:ea typeface="BIZ UDPゴシック" panose="020B0400000000000000" pitchFamily="50" charset="-128"/>
              </a:rPr>
              <a:t>22</a:t>
            </a:r>
            <a:r>
              <a:rPr kumimoji="1" lang="en-US" altLang="ja-JP" sz="1600" b="1" dirty="0" smtClean="0">
                <a:solidFill>
                  <a:schemeClr val="tx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2304000" y="3528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en-US" altLang="ja-JP" sz="1600" dirty="0">
                <a:solidFill>
                  <a:schemeClr val="tx1"/>
                </a:solidFill>
                <a:latin typeface="BIZ UDPゴシック" panose="020B0400000000000000" pitchFamily="50" charset="-128"/>
                <a:ea typeface="BIZ UDPゴシック" panose="020B0400000000000000" pitchFamily="50" charset="-128"/>
              </a:rPr>
              <a:t>【A】</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いわゆる</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行政改革</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smtClean="0">
                <a:solidFill>
                  <a:schemeClr val="tx1"/>
                </a:solidFill>
                <a:latin typeface="BIZ UDPゴシック" panose="020B0400000000000000" pitchFamily="50" charset="-128"/>
                <a:ea typeface="BIZ UDPゴシック" panose="020B0400000000000000" pitchFamily="50" charset="-128"/>
              </a:rPr>
              <a:t>94</a:t>
            </a: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項目</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smtClean="0">
                <a:solidFill>
                  <a:schemeClr val="tx1"/>
                </a:solidFill>
                <a:latin typeface="BIZ UDPゴシック" panose="020B0400000000000000" pitchFamily="50" charset="-128"/>
                <a:ea typeface="BIZ UDPゴシック" panose="020B0400000000000000" pitchFamily="50" charset="-128"/>
              </a:rPr>
              <a:t>37%]</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うち府市共通</a:t>
            </a:r>
            <a:r>
              <a:rPr lang="en-US" altLang="ja-JP" sz="1600" b="1" dirty="0">
                <a:solidFill>
                  <a:schemeClr val="tx1"/>
                </a:solidFill>
                <a:latin typeface="BIZ UDPゴシック" panose="020B0400000000000000" pitchFamily="50" charset="-128"/>
                <a:ea typeface="BIZ UDPゴシック" panose="020B0400000000000000" pitchFamily="50" charset="-128"/>
              </a:rPr>
              <a:t>6</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4536000" y="3528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en-US" altLang="ja-JP" sz="1600" dirty="0">
                <a:solidFill>
                  <a:schemeClr val="tx1"/>
                </a:solidFill>
                <a:latin typeface="BIZ UDPゴシック" panose="020B0400000000000000" pitchFamily="50" charset="-128"/>
                <a:ea typeface="BIZ UDPゴシック" panose="020B0400000000000000" pitchFamily="50" charset="-128"/>
              </a:rPr>
              <a:t>【B】</a:t>
            </a: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社会政策の</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イノベーション</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smtClean="0">
                <a:solidFill>
                  <a:schemeClr val="tx1"/>
                </a:solidFill>
                <a:latin typeface="BIZ UDPゴシック" panose="020B0400000000000000" pitchFamily="50" charset="-128"/>
                <a:ea typeface="BIZ UDPゴシック" panose="020B0400000000000000" pitchFamily="50" charset="-128"/>
              </a:rPr>
              <a:t>92</a:t>
            </a: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項目</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smtClean="0">
                <a:solidFill>
                  <a:schemeClr val="tx1"/>
                </a:solidFill>
                <a:latin typeface="BIZ UDPゴシック" panose="020B0400000000000000" pitchFamily="50" charset="-128"/>
                <a:ea typeface="BIZ UDPゴシック" panose="020B0400000000000000" pitchFamily="50" charset="-128"/>
              </a:rPr>
              <a:t>37%]</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うち府市共通</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3)</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1" name="角丸四角形 10"/>
          <p:cNvSpPr/>
          <p:nvPr/>
        </p:nvSpPr>
        <p:spPr>
          <a:xfrm>
            <a:off x="1800000" y="1260000"/>
            <a:ext cx="360000" cy="21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dirty="0" smtClean="0">
                <a:solidFill>
                  <a:schemeClr val="bg1"/>
                </a:solidFill>
                <a:latin typeface="BIZ UDPゴシック" panose="020B0400000000000000" pitchFamily="50" charset="-128"/>
                <a:ea typeface="BIZ UDPゴシック" panose="020B0400000000000000" pitchFamily="50" charset="-128"/>
              </a:rPr>
              <a:t>今後</a:t>
            </a:r>
            <a:endParaRPr kumimoji="1" lang="en-US" altLang="ja-JP" sz="1600" dirty="0" smtClean="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smtClean="0">
                <a:solidFill>
                  <a:schemeClr val="bg1"/>
                </a:solidFill>
                <a:latin typeface="BIZ UDPゴシック" panose="020B0400000000000000" pitchFamily="50" charset="-128"/>
                <a:ea typeface="BIZ UDPゴシック" panose="020B0400000000000000" pitchFamily="50" charset="-128"/>
              </a:rPr>
              <a:t>の</a:t>
            </a:r>
            <a:endParaRPr kumimoji="1" lang="en-US" altLang="ja-JP" sz="1600" dirty="0" smtClean="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smtClean="0">
                <a:solidFill>
                  <a:schemeClr val="bg1"/>
                </a:solidFill>
                <a:latin typeface="BIZ UDPゴシック" panose="020B0400000000000000" pitchFamily="50" charset="-128"/>
                <a:ea typeface="BIZ UDPゴシック" panose="020B0400000000000000" pitchFamily="50" charset="-128"/>
              </a:rPr>
              <a:t>布石</a:t>
            </a:r>
            <a:endParaRPr kumimoji="1" lang="ja-JP" altLang="en-US" sz="1600" dirty="0">
              <a:solidFill>
                <a:schemeClr val="bg1"/>
              </a:solidFill>
              <a:latin typeface="BIZ UDPゴシック" panose="020B0400000000000000" pitchFamily="50" charset="-128"/>
              <a:ea typeface="BIZ UDPゴシック" panose="020B0400000000000000" pitchFamily="50" charset="-128"/>
            </a:endParaRPr>
          </a:p>
        </p:txBody>
      </p:sp>
      <p:sp>
        <p:nvSpPr>
          <p:cNvPr id="12" name="角丸四角形 11"/>
          <p:cNvSpPr/>
          <p:nvPr/>
        </p:nvSpPr>
        <p:spPr>
          <a:xfrm>
            <a:off x="1800000" y="3528000"/>
            <a:ext cx="360000" cy="21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dirty="0" smtClean="0">
                <a:solidFill>
                  <a:schemeClr val="bg1"/>
                </a:solidFill>
                <a:latin typeface="BIZ UDPゴシック" panose="020B0400000000000000" pitchFamily="50" charset="-128"/>
                <a:ea typeface="BIZ UDPゴシック" panose="020B0400000000000000" pitchFamily="50" charset="-128"/>
              </a:rPr>
              <a:t>問</a:t>
            </a:r>
            <a:endParaRPr kumimoji="1" lang="en-US" altLang="ja-JP" sz="1600" dirty="0" smtClean="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smtClean="0">
                <a:solidFill>
                  <a:schemeClr val="bg1"/>
                </a:solidFill>
                <a:latin typeface="BIZ UDPゴシック" panose="020B0400000000000000" pitchFamily="50" charset="-128"/>
                <a:ea typeface="BIZ UDPゴシック" panose="020B0400000000000000" pitchFamily="50" charset="-128"/>
              </a:rPr>
              <a:t>題</a:t>
            </a:r>
            <a:r>
              <a:rPr kumimoji="1" lang="ja-JP" altLang="en-US" sz="1600" dirty="0">
                <a:solidFill>
                  <a:schemeClr val="bg1"/>
                </a:solidFill>
                <a:latin typeface="BIZ UDPゴシック" panose="020B0400000000000000" pitchFamily="50" charset="-128"/>
                <a:ea typeface="BIZ UDPゴシック" panose="020B0400000000000000" pitchFamily="50" charset="-128"/>
              </a:rPr>
              <a:t>の解決</a:t>
            </a:r>
          </a:p>
        </p:txBody>
      </p:sp>
      <p:sp>
        <p:nvSpPr>
          <p:cNvPr id="13" name="角丸四角形 12"/>
          <p:cNvSpPr/>
          <p:nvPr/>
        </p:nvSpPr>
        <p:spPr>
          <a:xfrm>
            <a:off x="2268000" y="5832000"/>
            <a:ext cx="2160000" cy="3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行政主体の分野</a:t>
            </a:r>
          </a:p>
        </p:txBody>
      </p:sp>
      <p:sp>
        <p:nvSpPr>
          <p:cNvPr id="14" name="角丸四角形 13"/>
          <p:cNvSpPr/>
          <p:nvPr/>
        </p:nvSpPr>
        <p:spPr>
          <a:xfrm>
            <a:off x="4572000" y="5832000"/>
            <a:ext cx="2160000" cy="3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600" dirty="0">
                <a:solidFill>
                  <a:schemeClr val="bg1"/>
                </a:solidFill>
                <a:latin typeface="BIZ UDPゴシック" panose="020B0400000000000000" pitchFamily="50" charset="-128"/>
                <a:ea typeface="BIZ UDPゴシック" panose="020B0400000000000000" pitchFamily="50" charset="-128"/>
              </a:rPr>
              <a:t>社会</a:t>
            </a:r>
            <a:r>
              <a:rPr kumimoji="1" lang="ja-JP" altLang="en-US" sz="1600" dirty="0">
                <a:solidFill>
                  <a:schemeClr val="bg1"/>
                </a:solidFill>
                <a:latin typeface="BIZ UDPゴシック" panose="020B0400000000000000" pitchFamily="50" charset="-128"/>
                <a:ea typeface="BIZ UDPゴシック" panose="020B0400000000000000" pitchFamily="50" charset="-128"/>
              </a:rPr>
              <a:t>主体の分野</a:t>
            </a:r>
          </a:p>
        </p:txBody>
      </p:sp>
      <p:sp>
        <p:nvSpPr>
          <p:cNvPr id="51" name="テキスト ボックス 50"/>
          <p:cNvSpPr txBox="1"/>
          <p:nvPr/>
        </p:nvSpPr>
        <p:spPr>
          <a:xfrm>
            <a:off x="2808000" y="720000"/>
            <a:ext cx="3384000" cy="360000"/>
          </a:xfrm>
          <a:prstGeom prst="rect">
            <a:avLst/>
          </a:prstGeom>
          <a:noFill/>
        </p:spPr>
        <p:txBody>
          <a:bodyPr wrap="none" lIns="36000" tIns="36000" rIns="36000" bIns="36000" rtlCol="0" anchor="ctr" anchorCtr="0">
            <a:noAutofit/>
          </a:bodyPr>
          <a:lstStyle/>
          <a:p>
            <a:r>
              <a:rPr kumimoji="1" lang="en-US" altLang="ja-JP" dirty="0" smtClean="0">
                <a:latin typeface="BIZ UDPゴシック" panose="020B0400000000000000" pitchFamily="50" charset="-128"/>
                <a:ea typeface="BIZ UDPゴシック" panose="020B0400000000000000" pitchFamily="50" charset="-128"/>
              </a:rPr>
              <a:t>【</a:t>
            </a:r>
            <a:r>
              <a:rPr kumimoji="1" lang="ja-JP" altLang="en-US" dirty="0" smtClean="0">
                <a:latin typeface="BIZ UDPゴシック" panose="020B0400000000000000" pitchFamily="50" charset="-128"/>
                <a:ea typeface="BIZ UDPゴシック" panose="020B0400000000000000" pitchFamily="50" charset="-128"/>
              </a:rPr>
              <a:t>大阪</a:t>
            </a:r>
            <a:r>
              <a:rPr lang="ja-JP" altLang="en-US" dirty="0" smtClean="0">
                <a:latin typeface="BIZ UDPゴシック" panose="020B0400000000000000" pitchFamily="50" charset="-128"/>
                <a:ea typeface="BIZ UDPゴシック" panose="020B0400000000000000" pitchFamily="50" charset="-128"/>
              </a:rPr>
              <a:t>府と大阪</a:t>
            </a:r>
            <a:r>
              <a:rPr kumimoji="1" lang="ja-JP" altLang="en-US" dirty="0" smtClean="0">
                <a:latin typeface="BIZ UDPゴシック" panose="020B0400000000000000" pitchFamily="50" charset="-128"/>
                <a:ea typeface="BIZ UDPゴシック" panose="020B0400000000000000" pitchFamily="50" charset="-128"/>
              </a:rPr>
              <a:t>市の</a:t>
            </a:r>
            <a:r>
              <a:rPr kumimoji="1" lang="ja-JP" altLang="en-US" dirty="0">
                <a:latin typeface="BIZ UDPゴシック" panose="020B0400000000000000" pitchFamily="50" charset="-128"/>
                <a:ea typeface="BIZ UDPゴシック" panose="020B0400000000000000" pitchFamily="50" charset="-128"/>
              </a:rPr>
              <a:t>改革取組</a:t>
            </a:r>
            <a:r>
              <a:rPr kumimoji="1" lang="ja-JP" altLang="en-US" dirty="0" smtClean="0">
                <a:latin typeface="BIZ UDPゴシック" panose="020B0400000000000000" pitchFamily="50" charset="-128"/>
                <a:ea typeface="BIZ UDPゴシック" panose="020B0400000000000000" pitchFamily="50" charset="-128"/>
              </a:rPr>
              <a:t>分析</a:t>
            </a:r>
            <a:r>
              <a:rPr lang="en-US" altLang="ja-JP" dirty="0" smtClean="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56" name="テキスト ボックス 55"/>
          <p:cNvSpPr txBox="1"/>
          <p:nvPr/>
        </p:nvSpPr>
        <p:spPr>
          <a:xfrm>
            <a:off x="2268000" y="6299999"/>
            <a:ext cx="2160000" cy="360000"/>
          </a:xfrm>
          <a:prstGeom prst="rect">
            <a:avLst/>
          </a:prstGeom>
          <a:noFill/>
          <a:ln>
            <a:solidFill>
              <a:schemeClr val="bg1">
                <a:lumMod val="50000"/>
              </a:schemeClr>
            </a:solidFill>
          </a:ln>
        </p:spPr>
        <p:txBody>
          <a:bodyPr wrap="none" lIns="36000" tIns="36000" rIns="36000" bIns="36000" rtlCol="0" anchor="ctr" anchorCtr="1">
            <a:noAutofit/>
          </a:bodyPr>
          <a:lstStyle/>
          <a:p>
            <a:r>
              <a:rPr kumimoji="1" lang="ja-JP" altLang="en-US" sz="1600" dirty="0">
                <a:latin typeface="BIZ UDPゴシック" panose="020B0400000000000000" pitchFamily="50" charset="-128"/>
                <a:ea typeface="BIZ UDPゴシック" panose="020B0400000000000000" pitchFamily="50" charset="-128"/>
              </a:rPr>
              <a:t>Ａ</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Ｃ</a:t>
            </a:r>
            <a:r>
              <a:rPr lang="ja-JP" altLang="en-US" sz="1600" dirty="0" smtClean="0">
                <a:latin typeface="BIZ UDPゴシック" panose="020B0400000000000000" pitchFamily="50" charset="-128"/>
                <a:ea typeface="BIZ UDPゴシック" panose="020B0400000000000000" pitchFamily="50" charset="-128"/>
              </a:rPr>
              <a:t>＝</a:t>
            </a:r>
            <a:r>
              <a:rPr lang="en-US" altLang="ja-JP" sz="1600" dirty="0" smtClean="0">
                <a:latin typeface="BIZ UDPゴシック" panose="020B0400000000000000" pitchFamily="50" charset="-128"/>
                <a:ea typeface="BIZ UDPゴシック" panose="020B0400000000000000" pitchFamily="50" charset="-128"/>
              </a:rPr>
              <a:t>119</a:t>
            </a:r>
            <a:r>
              <a:rPr lang="ja-JP" altLang="en-US" sz="1600" dirty="0" smtClean="0">
                <a:latin typeface="BIZ UDPゴシック" panose="020B0400000000000000" pitchFamily="50" charset="-128"/>
                <a:ea typeface="BIZ UDPゴシック" panose="020B0400000000000000" pitchFamily="50" charset="-128"/>
              </a:rPr>
              <a:t>（</a:t>
            </a:r>
            <a:r>
              <a:rPr lang="en-US" altLang="ja-JP" sz="1600" dirty="0" smtClean="0">
                <a:latin typeface="BIZ UDPゴシック" panose="020B0400000000000000" pitchFamily="50" charset="-128"/>
                <a:ea typeface="BIZ UDPゴシック" panose="020B0400000000000000" pitchFamily="50" charset="-128"/>
              </a:rPr>
              <a:t>47</a:t>
            </a:r>
            <a:r>
              <a:rPr lang="ja-JP" altLang="en-US" sz="1600" dirty="0" smtClean="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57" name="テキスト ボックス 56"/>
          <p:cNvSpPr txBox="1"/>
          <p:nvPr/>
        </p:nvSpPr>
        <p:spPr>
          <a:xfrm>
            <a:off x="4572000" y="6299999"/>
            <a:ext cx="2160000" cy="360000"/>
          </a:xfrm>
          <a:prstGeom prst="rect">
            <a:avLst/>
          </a:prstGeom>
          <a:noFill/>
          <a:ln>
            <a:solidFill>
              <a:schemeClr val="bg1">
                <a:lumMod val="50000"/>
              </a:schemeClr>
            </a:solidFill>
          </a:ln>
        </p:spPr>
        <p:txBody>
          <a:bodyPr wrap="none" lIns="36000" tIns="36000" rIns="36000" bIns="36000" rtlCol="0" anchor="ctr" anchorCtr="1">
            <a:noAutofit/>
          </a:bodyPr>
          <a:lstStyle/>
          <a:p>
            <a:r>
              <a:rPr lang="ja-JP" altLang="en-US" sz="1600" dirty="0">
                <a:latin typeface="BIZ UDPゴシック" panose="020B0400000000000000" pitchFamily="50" charset="-128"/>
                <a:ea typeface="BIZ UDPゴシック" panose="020B0400000000000000" pitchFamily="50" charset="-128"/>
              </a:rPr>
              <a:t>Ｂ</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Ｄ</a:t>
            </a:r>
            <a:r>
              <a:rPr lang="ja-JP" altLang="en-US" sz="1600" dirty="0" smtClean="0">
                <a:latin typeface="BIZ UDPゴシック" panose="020B0400000000000000" pitchFamily="50" charset="-128"/>
                <a:ea typeface="BIZ UDPゴシック" panose="020B0400000000000000" pitchFamily="50" charset="-128"/>
              </a:rPr>
              <a:t>＝</a:t>
            </a:r>
            <a:r>
              <a:rPr lang="en-US" altLang="ja-JP" sz="1600" dirty="0" smtClean="0">
                <a:latin typeface="BIZ UDPゴシック" panose="020B0400000000000000" pitchFamily="50" charset="-128"/>
                <a:ea typeface="BIZ UDPゴシック" panose="020B0400000000000000" pitchFamily="50" charset="-128"/>
              </a:rPr>
              <a:t>132</a:t>
            </a:r>
            <a:r>
              <a:rPr lang="ja-JP" altLang="en-US" sz="1600" dirty="0" smtClean="0">
                <a:latin typeface="BIZ UDPゴシック" panose="020B0400000000000000" pitchFamily="50" charset="-128"/>
                <a:ea typeface="BIZ UDPゴシック" panose="020B0400000000000000" pitchFamily="50" charset="-128"/>
              </a:rPr>
              <a:t>（</a:t>
            </a:r>
            <a:r>
              <a:rPr lang="en-US" altLang="ja-JP" sz="1600" dirty="0" smtClean="0">
                <a:latin typeface="BIZ UDPゴシック" panose="020B0400000000000000" pitchFamily="50" charset="-128"/>
                <a:ea typeface="BIZ UDPゴシック" panose="020B0400000000000000" pitchFamily="50" charset="-128"/>
              </a:rPr>
              <a:t>53</a:t>
            </a:r>
            <a:r>
              <a:rPr lang="ja-JP" altLang="en-US" sz="1600" dirty="0" smtClean="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58" name="テキスト ボックス 57"/>
          <p:cNvSpPr txBox="1"/>
          <p:nvPr/>
        </p:nvSpPr>
        <p:spPr>
          <a:xfrm>
            <a:off x="1368000" y="1260000"/>
            <a:ext cx="360000" cy="2160000"/>
          </a:xfrm>
          <a:prstGeom prst="rect">
            <a:avLst/>
          </a:prstGeom>
          <a:noFill/>
          <a:ln>
            <a:solidFill>
              <a:schemeClr val="bg1">
                <a:lumMod val="50000"/>
              </a:schemeClr>
            </a:solidFill>
          </a:ln>
        </p:spPr>
        <p:txBody>
          <a:bodyPr vert="eaVert" wrap="none" lIns="36000" tIns="36000" rIns="36000" bIns="36000" rtlCol="0">
            <a:noAutofit/>
          </a:bodyPr>
          <a:lstStyle/>
          <a:p>
            <a:pPr algn="ctr"/>
            <a:r>
              <a:rPr lang="ja-JP" altLang="en-US" sz="1600" dirty="0">
                <a:latin typeface="BIZ UDPゴシック" panose="020B0400000000000000" pitchFamily="50" charset="-128"/>
                <a:ea typeface="BIZ UDPゴシック" panose="020B0400000000000000" pitchFamily="50" charset="-128"/>
              </a:rPr>
              <a:t>Ｃ</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Ｄ</a:t>
            </a:r>
            <a:r>
              <a:rPr lang="ja-JP" altLang="en-US" sz="1600" dirty="0" smtClean="0">
                <a:latin typeface="BIZ UDPゴシック" panose="020B0400000000000000" pitchFamily="50" charset="-128"/>
                <a:ea typeface="BIZ UDPゴシック" panose="020B0400000000000000" pitchFamily="50" charset="-128"/>
              </a:rPr>
              <a:t>＝</a:t>
            </a:r>
            <a:r>
              <a:rPr lang="en-US" altLang="ja-JP" sz="1600" dirty="0" smtClean="0">
                <a:latin typeface="BIZ UDPゴシック" panose="020B0400000000000000" pitchFamily="50" charset="-128"/>
                <a:ea typeface="BIZ UDPゴシック" panose="020B0400000000000000" pitchFamily="50" charset="-128"/>
              </a:rPr>
              <a:t>65</a:t>
            </a:r>
            <a:r>
              <a:rPr lang="ja-JP" altLang="en-US" sz="1600" dirty="0" smtClean="0">
                <a:latin typeface="BIZ UDPゴシック" panose="020B0400000000000000" pitchFamily="50" charset="-128"/>
                <a:ea typeface="BIZ UDPゴシック" panose="020B0400000000000000" pitchFamily="50" charset="-128"/>
              </a:rPr>
              <a:t>（</a:t>
            </a:r>
            <a:r>
              <a:rPr lang="en-US" altLang="ja-JP" sz="1600" dirty="0" smtClean="0">
                <a:latin typeface="BIZ UDPゴシック" panose="020B0400000000000000" pitchFamily="50" charset="-128"/>
                <a:ea typeface="BIZ UDPゴシック" panose="020B0400000000000000" pitchFamily="50" charset="-128"/>
              </a:rPr>
              <a:t>26</a:t>
            </a:r>
            <a:r>
              <a:rPr lang="ja-JP" altLang="en-US" sz="1600" dirty="0" smtClean="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60" name="テキスト ボックス 59"/>
          <p:cNvSpPr txBox="1"/>
          <p:nvPr/>
        </p:nvSpPr>
        <p:spPr>
          <a:xfrm>
            <a:off x="1368000" y="3528000"/>
            <a:ext cx="360000" cy="2160000"/>
          </a:xfrm>
          <a:prstGeom prst="rect">
            <a:avLst/>
          </a:prstGeom>
          <a:noFill/>
          <a:ln>
            <a:solidFill>
              <a:schemeClr val="bg1">
                <a:lumMod val="50000"/>
              </a:schemeClr>
            </a:solidFill>
          </a:ln>
        </p:spPr>
        <p:txBody>
          <a:bodyPr vert="eaVert" wrap="none" lIns="36000" tIns="36000" rIns="36000" bIns="36000" rtlCol="0">
            <a:noAutofit/>
          </a:bodyPr>
          <a:lstStyle/>
          <a:p>
            <a:pPr algn="ctr"/>
            <a:r>
              <a:rPr kumimoji="1" lang="ja-JP" altLang="en-US" sz="1600" dirty="0">
                <a:latin typeface="BIZ UDPゴシック" panose="020B0400000000000000" pitchFamily="50" charset="-128"/>
                <a:ea typeface="BIZ UDPゴシック" panose="020B0400000000000000" pitchFamily="50" charset="-128"/>
              </a:rPr>
              <a:t>Ａ</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Ｂ</a:t>
            </a:r>
            <a:r>
              <a:rPr lang="ja-JP" altLang="en-US" sz="1600" dirty="0" smtClean="0">
                <a:latin typeface="BIZ UDPゴシック" panose="020B0400000000000000" pitchFamily="50" charset="-128"/>
                <a:ea typeface="BIZ UDPゴシック" panose="020B0400000000000000" pitchFamily="50" charset="-128"/>
              </a:rPr>
              <a:t>＝　　（</a:t>
            </a:r>
            <a:r>
              <a:rPr lang="en-US" altLang="ja-JP" sz="1600" dirty="0" smtClean="0">
                <a:latin typeface="BIZ UDPゴシック" panose="020B0400000000000000" pitchFamily="50" charset="-128"/>
                <a:ea typeface="BIZ UDPゴシック" panose="020B0400000000000000" pitchFamily="50" charset="-128"/>
              </a:rPr>
              <a:t>74</a:t>
            </a:r>
            <a:r>
              <a:rPr lang="ja-JP" altLang="en-US" sz="1600" dirty="0" smtClean="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69" name="円/楕円 68"/>
          <p:cNvSpPr/>
          <p:nvPr/>
        </p:nvSpPr>
        <p:spPr>
          <a:xfrm>
            <a:off x="3815999" y="3168000"/>
            <a:ext cx="1440000" cy="720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lIns="36000" tIns="36000" rIns="36000" bIns="36000"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全項目数</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600" dirty="0" smtClean="0">
                <a:solidFill>
                  <a:schemeClr val="tx1"/>
                </a:solidFill>
                <a:latin typeface="BIZ UDPゴシック" panose="020B0400000000000000" pitchFamily="50" charset="-128"/>
                <a:ea typeface="BIZ UDPゴシック" panose="020B0400000000000000" pitchFamily="50" charset="-128"/>
              </a:rPr>
              <a:t>251</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20" name="テキスト ボックス 19"/>
          <p:cNvSpPr txBox="1"/>
          <p:nvPr/>
        </p:nvSpPr>
        <p:spPr>
          <a:xfrm rot="10800000" flipV="1">
            <a:off x="1260000" y="4536000"/>
            <a:ext cx="576000" cy="252000"/>
          </a:xfrm>
          <a:prstGeom prst="rect">
            <a:avLst/>
          </a:prstGeom>
          <a:noFill/>
        </p:spPr>
        <p:txBody>
          <a:bodyPr wrap="square" lIns="0" tIns="0" rIns="0" bIns="0" rtlCol="0" anchor="ctr" anchorCtr="1">
            <a:noAutofit/>
          </a:bodyPr>
          <a:lstStyle/>
          <a:p>
            <a:r>
              <a:rPr lang="en-US" altLang="ja-JP" sz="1400" dirty="0">
                <a:latin typeface="HGPｺﾞｼｯｸE" panose="020B0900000000000000" pitchFamily="50" charset="-128"/>
                <a:ea typeface="HGPｺﾞｼｯｸE" panose="020B0900000000000000" pitchFamily="50" charset="-128"/>
              </a:rPr>
              <a:t>186</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22" name="テキスト ボックス 21"/>
          <p:cNvSpPr txBox="1"/>
          <p:nvPr/>
        </p:nvSpPr>
        <p:spPr>
          <a:xfrm>
            <a:off x="360000" y="72000"/>
            <a:ext cx="8676000" cy="432000"/>
          </a:xfrm>
          <a:prstGeom prst="rect">
            <a:avLst/>
          </a:prstGeom>
          <a:noFill/>
        </p:spPr>
        <p:txBody>
          <a:bodyPr wrap="none" lIns="36000" tIns="36000" rIns="36000" bIns="36000" rtlCol="0">
            <a:noAutofit/>
          </a:bodyPr>
          <a:lstStyle/>
          <a:p>
            <a:r>
              <a:rPr lang="en-US" altLang="ja-JP" sz="2400" dirty="0">
                <a:latin typeface="BIZ UDPゴシック" panose="020B0400000000000000" pitchFamily="50" charset="-128"/>
                <a:ea typeface="BIZ UDPゴシック" panose="020B0400000000000000" pitchFamily="50" charset="-128"/>
              </a:rPr>
              <a:t>2</a:t>
            </a:r>
            <a:r>
              <a:rPr lang="ja-JP" altLang="en-US" sz="2400" dirty="0" err="1" smtClean="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改革</a:t>
            </a:r>
            <a:r>
              <a:rPr lang="ja-JP" altLang="en-US" sz="2400" dirty="0" smtClean="0">
                <a:latin typeface="BIZ UDPゴシック" panose="020B0400000000000000" pitchFamily="50" charset="-128"/>
                <a:ea typeface="BIZ UDPゴシック" panose="020B0400000000000000" pitchFamily="50" charset="-128"/>
              </a:rPr>
              <a:t>の対象の拡大　</a:t>
            </a:r>
            <a:r>
              <a:rPr lang="ja-JP" altLang="en-US" sz="28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a:t>
            </a:r>
            <a:r>
              <a:rPr lang="en-US" altLang="ja-JP"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WHAT</a:t>
            </a:r>
            <a:r>
              <a:rPr lang="ja-JP" altLang="en-US"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　</a:t>
            </a:r>
            <a:r>
              <a:rPr lang="en-US" altLang="ja-JP"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2022</a:t>
            </a:r>
            <a:r>
              <a:rPr lang="ja-JP" altLang="en-US" sz="2000" dirty="0" smtClean="0">
                <a:latin typeface="BIZ UDPゴシック" panose="020B0400000000000000" pitchFamily="50" charset="-128"/>
                <a:ea typeface="BIZ UDPゴシック" panose="020B0400000000000000" pitchFamily="50" charset="-128"/>
                <a:cs typeface="メイリオ" panose="020B0604030504040204" pitchFamily="50" charset="-128"/>
              </a:rPr>
              <a:t>年の大阪府と大阪市の取組</a:t>
            </a:r>
            <a:endParaRPr lang="en-US" altLang="ja-JP" sz="2000" dirty="0">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6839998" y="1828800"/>
            <a:ext cx="2208468" cy="2462213"/>
          </a:xfrm>
          <a:prstGeom prst="rect">
            <a:avLst/>
          </a:prstGeom>
          <a:noFill/>
        </p:spPr>
        <p:txBody>
          <a:bodyPr wrap="square" rtlCol="0">
            <a:spAutoFit/>
          </a:bodyPr>
          <a:lstStyle/>
          <a:p>
            <a:r>
              <a:rPr kumimoji="1" lang="ja-JP" altLang="en-US" sz="1400" dirty="0" smtClean="0">
                <a:latin typeface="BIZ UDPゴシック" panose="020B0400000000000000" pitchFamily="50" charset="-128"/>
                <a:ea typeface="BIZ UDPゴシック" panose="020B0400000000000000" pitchFamily="50" charset="-128"/>
              </a:rPr>
              <a:t>・府市合計でも、社会主体の分野が全体の半分以上を占める。</a:t>
            </a:r>
            <a:endParaRPr kumimoji="1" lang="en-US" altLang="ja-JP" sz="1400" dirty="0" smtClean="0">
              <a:latin typeface="BIZ UDPゴシック" panose="020B0400000000000000" pitchFamily="50" charset="-128"/>
              <a:ea typeface="BIZ UDPゴシック" panose="020B0400000000000000" pitchFamily="50" charset="-128"/>
            </a:endParaRPr>
          </a:p>
          <a:p>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smtClean="0">
                <a:latin typeface="BIZ UDPゴシック" panose="020B0400000000000000" pitchFamily="50" charset="-128"/>
                <a:ea typeface="BIZ UDPゴシック" panose="020B0400000000000000" pitchFamily="50" charset="-128"/>
              </a:rPr>
              <a:t>・成長戦略では府市共通項目が多い。</a:t>
            </a:r>
            <a:endParaRPr kumimoji="1" lang="en-US" altLang="ja-JP" sz="1400" dirty="0" smtClean="0">
              <a:latin typeface="BIZ UDPゴシック" panose="020B0400000000000000" pitchFamily="50" charset="-128"/>
              <a:ea typeface="BIZ UDPゴシック" panose="020B0400000000000000" pitchFamily="50" charset="-128"/>
            </a:endParaRPr>
          </a:p>
          <a:p>
            <a:endParaRPr kumimoji="1" lang="en-US" altLang="ja-JP" sz="1400" dirty="0" smtClean="0">
              <a:latin typeface="BIZ UDPゴシック" panose="020B0400000000000000" pitchFamily="50" charset="-128"/>
              <a:ea typeface="BIZ UDPゴシック" panose="020B0400000000000000" pitchFamily="50" charset="-128"/>
            </a:endParaRPr>
          </a:p>
          <a:p>
            <a:r>
              <a:rPr lang="ja-JP" altLang="en-US" sz="1400" dirty="0" smtClean="0">
                <a:latin typeface="BIZ UDPゴシック" panose="020B0400000000000000" pitchFamily="50" charset="-128"/>
                <a:ea typeface="BIZ UDPゴシック" panose="020B0400000000000000" pitchFamily="50" charset="-128"/>
              </a:rPr>
              <a:t>（府市共通項目以外にも、府市が連携して取り組んだ</a:t>
            </a:r>
            <a:r>
              <a:rPr lang="ja-JP" altLang="en-US" sz="1400" dirty="0">
                <a:latin typeface="BIZ UDPゴシック" panose="020B0400000000000000" pitchFamily="50" charset="-128"/>
                <a:ea typeface="BIZ UDPゴシック" panose="020B0400000000000000" pitchFamily="50" charset="-128"/>
              </a:rPr>
              <a:t>改革</a:t>
            </a:r>
            <a:r>
              <a:rPr lang="ja-JP" altLang="en-US" sz="1400" dirty="0" smtClean="0">
                <a:latin typeface="BIZ UDPゴシック" panose="020B0400000000000000" pitchFamily="50" charset="-128"/>
                <a:ea typeface="BIZ UDPゴシック" panose="020B0400000000000000" pitchFamily="50" charset="-128"/>
              </a:rPr>
              <a:t>は多い。次ページに具体例。）</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3"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48</a:t>
            </a:fld>
            <a:endParaRPr lang="ja-JP" altLang="en-US" dirty="0"/>
          </a:p>
        </p:txBody>
      </p:sp>
    </p:spTree>
    <p:extLst>
      <p:ext uri="{BB962C8B-B14F-4D97-AF65-F5344CB8AC3E}">
        <p14:creationId xmlns:p14="http://schemas.microsoft.com/office/powerpoint/2010/main" val="320319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08001" y="1080000"/>
            <a:ext cx="9036000" cy="5319024"/>
            <a:chOff x="108000" y="1080000"/>
            <a:chExt cx="9192775" cy="4325958"/>
          </a:xfrm>
        </p:grpSpPr>
        <p:sp>
          <p:nvSpPr>
            <p:cNvPr id="16" name="テキスト ボックス 15">
              <a:extLst>
                <a:ext uri="{FF2B5EF4-FFF2-40B4-BE49-F238E27FC236}">
                  <a16:creationId xmlns:a16="http://schemas.microsoft.com/office/drawing/2014/main" id="{D636113E-7033-5768-2B64-48B0CC193314}"/>
                </a:ext>
              </a:extLst>
            </p:cNvPr>
            <p:cNvSpPr txBox="1"/>
            <p:nvPr/>
          </p:nvSpPr>
          <p:spPr>
            <a:xfrm>
              <a:off x="2606500" y="1080000"/>
              <a:ext cx="2518962" cy="360000"/>
            </a:xfrm>
            <a:prstGeom prst="rect">
              <a:avLst/>
            </a:prstGeom>
            <a:noFill/>
          </p:spPr>
          <p:txBody>
            <a:bodyPr wrap="square" lIns="36000" tIns="36000" rIns="36000" bIns="36000" rtlCol="0" anchor="ctr" anchorCtr="1">
              <a:noAutofit/>
            </a:bodyPr>
            <a:lstStyle/>
            <a:p>
              <a:pPr algn="ctr">
                <a:lnSpc>
                  <a:spcPts val="1500"/>
                </a:lnSpc>
              </a:pPr>
              <a:r>
                <a:rPr lang="ja-JP" altLang="en-US" b="1" dirty="0">
                  <a:latin typeface="BIZ UDPゴシック" panose="020B0400000000000000" pitchFamily="50" charset="-128"/>
                  <a:ea typeface="BIZ UDPゴシック" panose="020B0400000000000000" pitchFamily="50" charset="-128"/>
                </a:rPr>
                <a:t>府</a:t>
              </a:r>
              <a:r>
                <a:rPr lang="ja-JP" altLang="en-US" b="1" dirty="0" smtClean="0">
                  <a:latin typeface="BIZ UDPゴシック" panose="020B0400000000000000" pitchFamily="50" charset="-128"/>
                  <a:ea typeface="BIZ UDPゴシック" panose="020B0400000000000000" pitchFamily="50" charset="-128"/>
                </a:rPr>
                <a:t>市連携による</a:t>
              </a:r>
              <a:r>
                <a:rPr kumimoji="1" lang="ja-JP" altLang="en-US" b="1" dirty="0" smtClean="0">
                  <a:latin typeface="BIZ UDPゴシック" panose="020B0400000000000000" pitchFamily="50" charset="-128"/>
                  <a:ea typeface="BIZ UDPゴシック" panose="020B0400000000000000" pitchFamily="50" charset="-128"/>
                </a:rPr>
                <a:t>取組例</a:t>
              </a:r>
              <a:endParaRPr kumimoji="1" lang="ja-JP" altLang="en-US"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79899031-FAF5-7B80-90DE-9ACFD0E9C36B}"/>
                </a:ext>
              </a:extLst>
            </p:cNvPr>
            <p:cNvSpPr txBox="1"/>
            <p:nvPr/>
          </p:nvSpPr>
          <p:spPr>
            <a:xfrm>
              <a:off x="6299995" y="1080000"/>
              <a:ext cx="1620000" cy="360000"/>
            </a:xfrm>
            <a:prstGeom prst="rect">
              <a:avLst/>
            </a:prstGeom>
            <a:noFill/>
          </p:spPr>
          <p:txBody>
            <a:bodyPr wrap="none" lIns="36000" tIns="36000" rIns="36000" bIns="36000" rtlCol="0" anchor="ctr" anchorCtr="1">
              <a:noAutofit/>
            </a:bodyPr>
            <a:lstStyle/>
            <a:p>
              <a:pPr>
                <a:lnSpc>
                  <a:spcPts val="1500"/>
                </a:lnSpc>
              </a:pPr>
              <a:r>
                <a:rPr kumimoji="1" lang="ja-JP" altLang="en-US" b="1" dirty="0">
                  <a:latin typeface="BIZ UDPゴシック" panose="020B0400000000000000" pitchFamily="50" charset="-128"/>
                  <a:ea typeface="BIZ UDPゴシック" panose="020B0400000000000000" pitchFamily="50" charset="-128"/>
                </a:rPr>
                <a:t>改革の効果や成果</a:t>
              </a:r>
            </a:p>
          </p:txBody>
        </p:sp>
        <p:sp>
          <p:nvSpPr>
            <p:cNvPr id="19" name="テキスト ボックス 18">
              <a:extLst>
                <a:ext uri="{FF2B5EF4-FFF2-40B4-BE49-F238E27FC236}">
                  <a16:creationId xmlns:a16="http://schemas.microsoft.com/office/drawing/2014/main" id="{C964D2F5-F31C-D0EA-8D7B-EBEF91FA5D55}"/>
                </a:ext>
              </a:extLst>
            </p:cNvPr>
            <p:cNvSpPr txBox="1"/>
            <p:nvPr/>
          </p:nvSpPr>
          <p:spPr>
            <a:xfrm>
              <a:off x="508960" y="1080000"/>
              <a:ext cx="1152000" cy="360000"/>
            </a:xfrm>
            <a:prstGeom prst="rect">
              <a:avLst/>
            </a:prstGeom>
            <a:noFill/>
          </p:spPr>
          <p:txBody>
            <a:bodyPr wrap="none" lIns="36000" tIns="36000" rIns="36000" bIns="36000" rtlCol="0" anchor="ctr" anchorCtr="1">
              <a:noAutofit/>
            </a:bodyPr>
            <a:lstStyle/>
            <a:p>
              <a:pPr>
                <a:lnSpc>
                  <a:spcPts val="1500"/>
                </a:lnSpc>
              </a:pPr>
              <a:r>
                <a:rPr kumimoji="1" lang="ja-JP" altLang="en-US" b="1" dirty="0">
                  <a:latin typeface="BIZ UDPゴシック" panose="020B0400000000000000" pitchFamily="50" charset="-128"/>
                  <a:ea typeface="BIZ UDPゴシック" panose="020B0400000000000000" pitchFamily="50" charset="-128"/>
                </a:rPr>
                <a:t>改革の対象</a:t>
              </a:r>
            </a:p>
          </p:txBody>
        </p:sp>
        <p:grpSp>
          <p:nvGrpSpPr>
            <p:cNvPr id="21" name="グループ化 20">
              <a:extLst>
                <a:ext uri="{FF2B5EF4-FFF2-40B4-BE49-F238E27FC236}">
                  <a16:creationId xmlns:a16="http://schemas.microsoft.com/office/drawing/2014/main" id="{9F195D33-1DF2-C967-4841-9FDB1B232308}"/>
                </a:ext>
              </a:extLst>
            </p:cNvPr>
            <p:cNvGrpSpPr/>
            <p:nvPr/>
          </p:nvGrpSpPr>
          <p:grpSpPr>
            <a:xfrm>
              <a:off x="108000" y="2627997"/>
              <a:ext cx="9192775" cy="703092"/>
              <a:chOff x="54585" y="2204015"/>
              <a:chExt cx="9192775" cy="672023"/>
            </a:xfrm>
          </p:grpSpPr>
          <p:sp>
            <p:nvSpPr>
              <p:cNvPr id="22" name="角丸四角形 9">
                <a:extLst>
                  <a:ext uri="{FF2B5EF4-FFF2-40B4-BE49-F238E27FC236}">
                    <a16:creationId xmlns:a16="http://schemas.microsoft.com/office/drawing/2014/main" id="{BDE81756-1D41-2917-AF43-2AA9C77E0F4B}"/>
                  </a:ext>
                </a:extLst>
              </p:cNvPr>
              <p:cNvSpPr/>
              <p:nvPr/>
            </p:nvSpPr>
            <p:spPr>
              <a:xfrm>
                <a:off x="54585" y="2206130"/>
                <a:ext cx="1440000" cy="516137"/>
              </a:xfrm>
              <a:prstGeom prst="roundRect">
                <a:avLst/>
              </a:prstGeom>
              <a:noFill/>
            </p:spPr>
            <p:style>
              <a:lnRef idx="0">
                <a:schemeClr val="accent1"/>
              </a:lnRef>
              <a:fillRef idx="3">
                <a:schemeClr val="accent1"/>
              </a:fillRef>
              <a:effectRef idx="3">
                <a:schemeClr val="accent1"/>
              </a:effectRef>
              <a:fontRef idx="minor">
                <a:schemeClr val="lt1"/>
              </a:fontRef>
            </p:style>
            <p:txBody>
              <a:bodyPr wrap="none" lIns="36000" tIns="36000" rIns="36000" bIns="36000" rtlCol="0" anchor="t" anchorCtr="0"/>
              <a:lstStyle/>
              <a:p>
                <a:pPr>
                  <a:lnSpc>
                    <a:spcPts val="15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２．インフラ戦略</a:t>
                </a:r>
              </a:p>
            </p:txBody>
          </p:sp>
          <p:sp>
            <p:nvSpPr>
              <p:cNvPr id="23" name="テキスト ボックス 22">
                <a:extLst>
                  <a:ext uri="{FF2B5EF4-FFF2-40B4-BE49-F238E27FC236}">
                    <a16:creationId xmlns:a16="http://schemas.microsoft.com/office/drawing/2014/main" id="{1FEF23F4-012B-19B1-9AEF-8E97376DD3F0}"/>
                  </a:ext>
                </a:extLst>
              </p:cNvPr>
              <p:cNvSpPr txBox="1"/>
              <p:nvPr/>
            </p:nvSpPr>
            <p:spPr>
              <a:xfrm>
                <a:off x="1992358" y="2206130"/>
                <a:ext cx="3055645" cy="669908"/>
              </a:xfrm>
              <a:prstGeom prst="rect">
                <a:avLst/>
              </a:prstGeom>
              <a:noFill/>
            </p:spPr>
            <p:txBody>
              <a:bodyPr wrap="none" rtlCol="0">
                <a:spAutoFit/>
              </a:bodyPr>
              <a:lstStyle/>
              <a:p>
                <a:pPr marL="285750" indent="-285750">
                  <a:lnSpc>
                    <a:spcPts val="1500"/>
                  </a:lnSpc>
                  <a:buFont typeface="Wingdings" panose="05000000000000000000" pitchFamily="2" charset="2"/>
                  <a:buChar char="p"/>
                </a:pPr>
                <a:r>
                  <a:rPr kumimoji="1" lang="ja-JP" altLang="en-US" sz="1200" dirty="0">
                    <a:latin typeface="BIZ UDPゴシック" panose="020B0400000000000000" pitchFamily="50" charset="-128"/>
                    <a:ea typeface="BIZ UDPゴシック" panose="020B0400000000000000" pitchFamily="50" charset="-128"/>
                  </a:rPr>
                  <a:t>なにわ筋線の計画推進　</a:t>
                </a:r>
                <a:r>
                  <a:rPr kumimoji="1" lang="ja-JP" altLang="en-US" sz="1200" b="1" dirty="0">
                    <a:latin typeface="BIZ UDPゴシック" panose="020B0400000000000000" pitchFamily="50" charset="-128"/>
                    <a:ea typeface="BIZ UDPゴシック" panose="020B0400000000000000" pitchFamily="50" charset="-128"/>
                  </a:rPr>
                  <a:t>＜鉄道＞</a:t>
                </a:r>
                <a:endParaRPr kumimoji="1" lang="en-US" altLang="ja-JP" sz="1200" b="1" dirty="0">
                  <a:latin typeface="BIZ UDPゴシック" panose="020B0400000000000000" pitchFamily="50" charset="-128"/>
                  <a:ea typeface="BIZ UDPゴシック" panose="020B0400000000000000" pitchFamily="50" charset="-128"/>
                </a:endParaRPr>
              </a:p>
              <a:p>
                <a:pPr marL="285750" indent="-285750">
                  <a:lnSpc>
                    <a:spcPts val="1500"/>
                  </a:lnSpc>
                  <a:buFont typeface="Wingdings" panose="05000000000000000000" pitchFamily="2" charset="2"/>
                  <a:buChar char="p"/>
                </a:pPr>
                <a:r>
                  <a:rPr lang="ja-JP" altLang="en-US" sz="1200" dirty="0">
                    <a:latin typeface="BIZ UDPゴシック" panose="020B0400000000000000" pitchFamily="50" charset="-128"/>
                    <a:ea typeface="BIZ UDPゴシック" panose="020B0400000000000000" pitchFamily="50" charset="-128"/>
                  </a:rPr>
                  <a:t>ミッシングリンクの解消　</a:t>
                </a:r>
                <a:r>
                  <a:rPr lang="ja-JP" altLang="en-US" sz="1200" b="1" dirty="0">
                    <a:latin typeface="BIZ UDPゴシック" panose="020B0400000000000000" pitchFamily="50" charset="-128"/>
                    <a:ea typeface="BIZ UDPゴシック" panose="020B0400000000000000" pitchFamily="50" charset="-128"/>
                  </a:rPr>
                  <a:t>＜高速道路＞</a:t>
                </a:r>
                <a:endParaRPr lang="en-US" altLang="ja-JP" sz="1200" b="1" dirty="0">
                  <a:latin typeface="BIZ UDPゴシック" panose="020B0400000000000000" pitchFamily="50" charset="-128"/>
                  <a:ea typeface="BIZ UDPゴシック" panose="020B0400000000000000" pitchFamily="50" charset="-128"/>
                </a:endParaRPr>
              </a:p>
              <a:p>
                <a:pPr marL="285750" indent="-285750">
                  <a:lnSpc>
                    <a:spcPts val="1500"/>
                  </a:lnSpc>
                  <a:buFont typeface="Wingdings" panose="05000000000000000000" pitchFamily="2" charset="2"/>
                  <a:buChar char="p"/>
                </a:pPr>
                <a:r>
                  <a:rPr kumimoji="1" lang="ja-JP" altLang="en-US" sz="1200" dirty="0">
                    <a:latin typeface="BIZ UDPゴシック" panose="020B0400000000000000" pitchFamily="50" charset="-128"/>
                    <a:ea typeface="BIZ UDPゴシック" panose="020B0400000000000000" pitchFamily="50" charset="-128"/>
                  </a:rPr>
                  <a:t>防潮堤の共同整備　</a:t>
                </a:r>
                <a:r>
                  <a:rPr kumimoji="1" lang="ja-JP" altLang="en-US"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安全・安心</a:t>
                </a:r>
                <a:r>
                  <a:rPr kumimoji="1" lang="ja-JP" altLang="en-US" sz="1200" b="1" dirty="0">
                    <a:latin typeface="BIZ UDPゴシック" panose="020B0400000000000000" pitchFamily="50" charset="-128"/>
                    <a:ea typeface="BIZ UDPゴシック" panose="020B0400000000000000" pitchFamily="50" charset="-128"/>
                  </a:rPr>
                  <a:t>＞</a:t>
                </a:r>
                <a:endParaRPr kumimoji="1" lang="en-US" altLang="ja-JP" sz="1200" b="1" dirty="0">
                  <a:latin typeface="BIZ UDPゴシック" panose="020B0400000000000000" pitchFamily="50" charset="-128"/>
                  <a:ea typeface="BIZ UDPゴシック" panose="020B0400000000000000" pitchFamily="50" charset="-128"/>
                </a:endParaRPr>
              </a:p>
              <a:p>
                <a:pPr marL="285750" indent="-285750">
                  <a:lnSpc>
                    <a:spcPts val="1500"/>
                  </a:lnSpc>
                  <a:buFont typeface="Wingdings" panose="05000000000000000000" pitchFamily="2" charset="2"/>
                  <a:buChar char="p"/>
                </a:pPr>
                <a:r>
                  <a:rPr lang="ja-JP" altLang="en-US" sz="1200" u="sng" dirty="0">
                    <a:latin typeface="BIZ UDPゴシック" panose="020B0400000000000000" pitchFamily="50" charset="-128"/>
                    <a:ea typeface="BIZ UDPゴシック" panose="020B0400000000000000" pitchFamily="50" charset="-128"/>
                  </a:rPr>
                  <a:t>スマートシティ戦略＜デジタル＞</a:t>
                </a:r>
                <a:endParaRPr kumimoji="1" lang="ja-JP" altLang="en-US" sz="1200" u="sng"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748DE465-293D-0CE4-4B74-D1AE9925F15E}"/>
                  </a:ext>
                </a:extLst>
              </p:cNvPr>
              <p:cNvSpPr txBox="1"/>
              <p:nvPr/>
            </p:nvSpPr>
            <p:spPr>
              <a:xfrm>
                <a:off x="5638680" y="2206130"/>
                <a:ext cx="3608680" cy="649772"/>
              </a:xfrm>
              <a:prstGeom prst="rect">
                <a:avLst/>
              </a:prstGeom>
              <a:noFill/>
            </p:spPr>
            <p:txBody>
              <a:bodyPr wrap="none" rtlCol="0">
                <a:spAutoFit/>
              </a:bodyPr>
              <a:lstStyle/>
              <a:p>
                <a:pPr marL="285750" indent="-285750">
                  <a:lnSpc>
                    <a:spcPts val="1500"/>
                  </a:lnSpc>
                  <a:buFont typeface="Wingdings" panose="05000000000000000000" pitchFamily="2" charset="2"/>
                  <a:buChar char="n"/>
                </a:pPr>
                <a:r>
                  <a:rPr kumimoji="1" lang="en-US" altLang="ja-JP" sz="1200" dirty="0">
                    <a:latin typeface="BIZ UDPゴシック" panose="020B0400000000000000" pitchFamily="50" charset="-128"/>
                    <a:ea typeface="BIZ UDPゴシック" panose="020B0400000000000000" pitchFamily="50" charset="-128"/>
                  </a:rPr>
                  <a:t>2030</a:t>
                </a:r>
                <a:r>
                  <a:rPr kumimoji="1" lang="ja-JP" altLang="en-US" sz="1200" dirty="0">
                    <a:latin typeface="BIZ UDPゴシック" panose="020B0400000000000000" pitchFamily="50" charset="-128"/>
                    <a:ea typeface="BIZ UDPゴシック" panose="020B0400000000000000" pitchFamily="50" charset="-128"/>
                  </a:rPr>
                  <a:t>年度末開通目標の計画公表 </a:t>
                </a:r>
                <a:r>
                  <a:rPr kumimoji="1" lang="en-US" altLang="ja-JP" sz="1200" b="1" dirty="0">
                    <a:latin typeface="BIZ UDPゴシック" panose="020B0400000000000000" pitchFamily="50" charset="-128"/>
                    <a:ea typeface="BIZ UDPゴシック" panose="020B0400000000000000" pitchFamily="50" charset="-128"/>
                  </a:rPr>
                  <a:t>【2017.5】</a:t>
                </a:r>
              </a:p>
              <a:p>
                <a:pPr marL="285750" indent="-285750">
                  <a:lnSpc>
                    <a:spcPts val="1500"/>
                  </a:lnSpc>
                  <a:buFont typeface="Wingdings" panose="05000000000000000000" pitchFamily="2" charset="2"/>
                  <a:buChar char="n"/>
                </a:pPr>
                <a:r>
                  <a:rPr lang="ja-JP" altLang="en-US" sz="1200" dirty="0">
                    <a:latin typeface="BIZ UDPゴシック" panose="020B0400000000000000" pitchFamily="50" charset="-128"/>
                    <a:ea typeface="BIZ UDPゴシック" panose="020B0400000000000000" pitchFamily="50" charset="-128"/>
                  </a:rPr>
                  <a:t>未整備路線すべてに事業着手 </a:t>
                </a:r>
                <a:r>
                  <a:rPr lang="en-US" altLang="ja-JP" sz="1200" b="1" dirty="0">
                    <a:latin typeface="BIZ UDPゴシック" panose="020B0400000000000000" pitchFamily="50" charset="-128"/>
                    <a:ea typeface="BIZ UDPゴシック" panose="020B0400000000000000" pitchFamily="50" charset="-128"/>
                  </a:rPr>
                  <a:t>【2017】</a:t>
                </a:r>
              </a:p>
              <a:p>
                <a:pPr marL="285750" indent="-285750">
                  <a:lnSpc>
                    <a:spcPts val="1500"/>
                  </a:lnSpc>
                  <a:buFont typeface="Wingdings" panose="05000000000000000000" pitchFamily="2" charset="2"/>
                  <a:buChar char="n"/>
                </a:pPr>
                <a:r>
                  <a:rPr kumimoji="1" lang="ja-JP" altLang="en-US" sz="1200" dirty="0">
                    <a:latin typeface="BIZ UDPゴシック" panose="020B0400000000000000" pitchFamily="50" charset="-128"/>
                    <a:ea typeface="BIZ UDPゴシック" panose="020B0400000000000000" pitchFamily="50" charset="-128"/>
                  </a:rPr>
                  <a:t>浸水面積半減、人的被害</a:t>
                </a:r>
                <a:r>
                  <a:rPr kumimoji="1" lang="en-US" altLang="ja-JP" sz="1200" dirty="0">
                    <a:latin typeface="BIZ UDPゴシック" panose="020B0400000000000000" pitchFamily="50" charset="-128"/>
                    <a:ea typeface="BIZ UDPゴシック" panose="020B0400000000000000" pitchFamily="50" charset="-128"/>
                  </a:rPr>
                  <a:t>1/5</a:t>
                </a:r>
              </a:p>
              <a:p>
                <a:pPr marL="285750" indent="-285750">
                  <a:lnSpc>
                    <a:spcPts val="1500"/>
                  </a:lnSpc>
                  <a:buFont typeface="Wingdings" panose="05000000000000000000" pitchFamily="2" charset="2"/>
                  <a:buChar char="n"/>
                </a:pPr>
                <a:r>
                  <a:rPr lang="ja-JP" altLang="en-US" sz="1200" u="sng" dirty="0">
                    <a:latin typeface="BIZ UDPゴシック" panose="020B0400000000000000" pitchFamily="50" charset="-128"/>
                    <a:ea typeface="BIZ UDPゴシック" panose="020B0400000000000000" pitchFamily="50" charset="-128"/>
                  </a:rPr>
                  <a:t>住民の</a:t>
                </a:r>
                <a:r>
                  <a:rPr lang="en-US" altLang="ja-JP" sz="1200" u="sng" dirty="0" err="1">
                    <a:latin typeface="BIZ UDPゴシック" panose="020B0400000000000000" pitchFamily="50" charset="-128"/>
                    <a:ea typeface="BIZ UDPゴシック" panose="020B0400000000000000" pitchFamily="50" charset="-128"/>
                  </a:rPr>
                  <a:t>QoL</a:t>
                </a:r>
                <a:r>
                  <a:rPr lang="ja-JP" altLang="en-US" sz="1200" u="sng" dirty="0">
                    <a:latin typeface="BIZ UDPゴシック" panose="020B0400000000000000" pitchFamily="50" charset="-128"/>
                    <a:ea typeface="BIZ UDPゴシック" panose="020B0400000000000000" pitchFamily="50" charset="-128"/>
                  </a:rPr>
                  <a:t>向上、イノベーションの加速</a:t>
                </a:r>
                <a:endParaRPr kumimoji="1" lang="ja-JP" altLang="en-US" sz="1200" u="sng" dirty="0">
                  <a:latin typeface="BIZ UDPゴシック" panose="020B0400000000000000" pitchFamily="50" charset="-128"/>
                  <a:ea typeface="BIZ UDPゴシック" panose="020B0400000000000000" pitchFamily="50" charset="-128"/>
                </a:endParaRPr>
              </a:p>
            </p:txBody>
          </p:sp>
          <p:cxnSp>
            <p:nvCxnSpPr>
              <p:cNvPr id="25" name="直線コネクタ 24">
                <a:extLst>
                  <a:ext uri="{FF2B5EF4-FFF2-40B4-BE49-F238E27FC236}">
                    <a16:creationId xmlns:a16="http://schemas.microsoft.com/office/drawing/2014/main" id="{61023E3A-6CE8-910E-CA43-F14E2D9AD705}"/>
                  </a:ext>
                </a:extLst>
              </p:cNvPr>
              <p:cNvCxnSpPr/>
              <p:nvPr/>
            </p:nvCxnSpPr>
            <p:spPr>
              <a:xfrm>
                <a:off x="2093590" y="2204015"/>
                <a:ext cx="3312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26" name="直線コネクタ 25">
                <a:extLst>
                  <a:ext uri="{FF2B5EF4-FFF2-40B4-BE49-F238E27FC236}">
                    <a16:creationId xmlns:a16="http://schemas.microsoft.com/office/drawing/2014/main" id="{060CBBD0-EDFC-346A-73C8-E13D61363FF1}"/>
                  </a:ext>
                </a:extLst>
              </p:cNvPr>
              <p:cNvCxnSpPr/>
              <p:nvPr/>
            </p:nvCxnSpPr>
            <p:spPr>
              <a:xfrm>
                <a:off x="5671671" y="2204015"/>
                <a:ext cx="3168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27" name="直線コネクタ 26">
                <a:extLst>
                  <a:ext uri="{FF2B5EF4-FFF2-40B4-BE49-F238E27FC236}">
                    <a16:creationId xmlns:a16="http://schemas.microsoft.com/office/drawing/2014/main" id="{59CE52B9-8A23-80B2-E819-32672B6816B5}"/>
                  </a:ext>
                </a:extLst>
              </p:cNvPr>
              <p:cNvCxnSpPr/>
              <p:nvPr/>
            </p:nvCxnSpPr>
            <p:spPr>
              <a:xfrm>
                <a:off x="117144" y="2204015"/>
                <a:ext cx="1692000" cy="0"/>
              </a:xfrm>
              <a:prstGeom prst="line">
                <a:avLst/>
              </a:prstGeom>
              <a:ln>
                <a:prstDash val="dash"/>
              </a:ln>
            </p:spPr>
            <p:style>
              <a:lnRef idx="3">
                <a:schemeClr val="dk1"/>
              </a:lnRef>
              <a:fillRef idx="0">
                <a:schemeClr val="dk1"/>
              </a:fillRef>
              <a:effectRef idx="2">
                <a:schemeClr val="dk1"/>
              </a:effectRef>
              <a:fontRef idx="minor">
                <a:schemeClr val="tx1"/>
              </a:fontRef>
            </p:style>
          </p:cxnSp>
        </p:grpSp>
        <p:grpSp>
          <p:nvGrpSpPr>
            <p:cNvPr id="28" name="グループ化 27">
              <a:extLst>
                <a:ext uri="{FF2B5EF4-FFF2-40B4-BE49-F238E27FC236}">
                  <a16:creationId xmlns:a16="http://schemas.microsoft.com/office/drawing/2014/main" id="{BBCFF6A0-C59A-C26A-3B5D-CFDE467AC3D1}"/>
                </a:ext>
              </a:extLst>
            </p:cNvPr>
            <p:cNvGrpSpPr/>
            <p:nvPr/>
          </p:nvGrpSpPr>
          <p:grpSpPr>
            <a:xfrm>
              <a:off x="108000" y="3636000"/>
              <a:ext cx="8779390" cy="602123"/>
              <a:chOff x="54585" y="3253905"/>
              <a:chExt cx="8779390" cy="575515"/>
            </a:xfrm>
          </p:grpSpPr>
          <p:sp>
            <p:nvSpPr>
              <p:cNvPr id="29" name="角丸四角形 10">
                <a:extLst>
                  <a:ext uri="{FF2B5EF4-FFF2-40B4-BE49-F238E27FC236}">
                    <a16:creationId xmlns:a16="http://schemas.microsoft.com/office/drawing/2014/main" id="{6BA66CA1-419C-E050-5FE3-BDCA792EEE5B}"/>
                  </a:ext>
                </a:extLst>
              </p:cNvPr>
              <p:cNvSpPr/>
              <p:nvPr/>
            </p:nvSpPr>
            <p:spPr>
              <a:xfrm>
                <a:off x="54585" y="3313283"/>
                <a:ext cx="1440000" cy="516137"/>
              </a:xfrm>
              <a:prstGeom prst="roundRect">
                <a:avLst/>
              </a:prstGeom>
              <a:noFill/>
            </p:spPr>
            <p:style>
              <a:lnRef idx="0">
                <a:schemeClr val="accent1"/>
              </a:lnRef>
              <a:fillRef idx="3">
                <a:schemeClr val="accent1"/>
              </a:fillRef>
              <a:effectRef idx="3">
                <a:schemeClr val="accent1"/>
              </a:effectRef>
              <a:fontRef idx="minor">
                <a:schemeClr val="lt1"/>
              </a:fontRef>
            </p:style>
            <p:txBody>
              <a:bodyPr wrap="none" lIns="36000" tIns="36000" rIns="36000" bIns="36000" rtlCol="0" anchor="t" anchorCtr="0"/>
              <a:lstStyle/>
              <a:p>
                <a:pPr>
                  <a:lnSpc>
                    <a:spcPts val="15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３．社会政策の</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ts val="15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　　　イノベーション</a:t>
                </a:r>
              </a:p>
            </p:txBody>
          </p:sp>
          <p:sp>
            <p:nvSpPr>
              <p:cNvPr id="30" name="テキスト ボックス 29">
                <a:extLst>
                  <a:ext uri="{FF2B5EF4-FFF2-40B4-BE49-F238E27FC236}">
                    <a16:creationId xmlns:a16="http://schemas.microsoft.com/office/drawing/2014/main" id="{076C3FDF-AEAC-8C8C-DDCD-D8707F217C1A}"/>
                  </a:ext>
                </a:extLst>
              </p:cNvPr>
              <p:cNvSpPr txBox="1"/>
              <p:nvPr/>
            </p:nvSpPr>
            <p:spPr>
              <a:xfrm>
                <a:off x="1992358" y="3258693"/>
                <a:ext cx="3345788" cy="370842"/>
              </a:xfrm>
              <a:prstGeom prst="rect">
                <a:avLst/>
              </a:prstGeom>
              <a:noFill/>
            </p:spPr>
            <p:txBody>
              <a:bodyPr wrap="none" rtlCol="0">
                <a:spAutoFit/>
              </a:bodyPr>
              <a:lstStyle/>
              <a:p>
                <a:pPr marL="285750" indent="-285750">
                  <a:lnSpc>
                    <a:spcPts val="1500"/>
                  </a:lnSpc>
                  <a:buFont typeface="Wingdings" panose="05000000000000000000" pitchFamily="2" charset="2"/>
                  <a:buChar char="p"/>
                </a:pPr>
                <a:r>
                  <a:rPr lang="ja-JP" altLang="en-US" sz="1200" dirty="0">
                    <a:latin typeface="BIZ UDPゴシック" panose="020B0400000000000000" pitchFamily="50" charset="-128"/>
                    <a:ea typeface="BIZ UDPゴシック" panose="020B0400000000000000" pitchFamily="50" charset="-128"/>
                  </a:rPr>
                  <a:t>全国一の教育制度改革　</a:t>
                </a:r>
                <a:r>
                  <a:rPr lang="ja-JP" altLang="en-US" sz="1200" b="1" dirty="0">
                    <a:latin typeface="BIZ UDPゴシック" panose="020B0400000000000000" pitchFamily="50" charset="-128"/>
                    <a:ea typeface="BIZ UDPゴシック" panose="020B0400000000000000" pitchFamily="50" charset="-128"/>
                  </a:rPr>
                  <a:t>＜国改革を先導＞</a:t>
                </a:r>
                <a:endParaRPr kumimoji="1" lang="en-US" altLang="ja-JP" sz="1200" b="1" dirty="0">
                  <a:latin typeface="BIZ UDPゴシック" panose="020B0400000000000000" pitchFamily="50" charset="-128"/>
                  <a:ea typeface="BIZ UDPゴシック" panose="020B0400000000000000" pitchFamily="50" charset="-128"/>
                </a:endParaRPr>
              </a:p>
              <a:p>
                <a:pPr marL="285750" indent="-285750">
                  <a:lnSpc>
                    <a:spcPts val="1500"/>
                  </a:lnSpc>
                  <a:buFont typeface="Wingdings" panose="05000000000000000000" pitchFamily="2" charset="2"/>
                  <a:buChar char="p"/>
                </a:pPr>
                <a:r>
                  <a:rPr lang="ja-JP" altLang="en-US" sz="1200" dirty="0">
                    <a:latin typeface="BIZ UDPゴシック" panose="020B0400000000000000" pitchFamily="50" charset="-128"/>
                    <a:ea typeface="BIZ UDPゴシック" panose="020B0400000000000000" pitchFamily="50" charset="-128"/>
                  </a:rPr>
                  <a:t>西成特区構想の取組　</a:t>
                </a:r>
                <a:r>
                  <a:rPr lang="ja-JP" altLang="en-US" sz="1200" b="1" dirty="0">
                    <a:latin typeface="BIZ UDPゴシック" panose="020B0400000000000000" pitchFamily="50" charset="-128"/>
                    <a:ea typeface="BIZ UDPゴシック" panose="020B0400000000000000" pitchFamily="50" charset="-128"/>
                  </a:rPr>
                  <a:t>＜社会課題＞</a:t>
                </a:r>
                <a:endParaRPr lang="en-US" altLang="ja-JP" sz="1200" b="1"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27E2ADBC-059B-3434-B58F-EA71E711B380}"/>
                  </a:ext>
                </a:extLst>
              </p:cNvPr>
              <p:cNvSpPr txBox="1"/>
              <p:nvPr/>
            </p:nvSpPr>
            <p:spPr>
              <a:xfrm>
                <a:off x="5638680" y="3258693"/>
                <a:ext cx="2831224" cy="370842"/>
              </a:xfrm>
              <a:prstGeom prst="rect">
                <a:avLst/>
              </a:prstGeom>
              <a:noFill/>
            </p:spPr>
            <p:txBody>
              <a:bodyPr wrap="none" rtlCol="0">
                <a:spAutoFit/>
              </a:bodyPr>
              <a:lstStyle/>
              <a:p>
                <a:pPr marL="285750" indent="-285750">
                  <a:lnSpc>
                    <a:spcPts val="1500"/>
                  </a:lnSpc>
                  <a:buFont typeface="Wingdings" panose="05000000000000000000" pitchFamily="2" charset="2"/>
                  <a:buChar char="n"/>
                </a:pPr>
                <a:r>
                  <a:rPr lang="ja-JP" altLang="en-US" sz="1200" dirty="0">
                    <a:latin typeface="BIZ UDPゴシック" panose="020B0400000000000000" pitchFamily="50" charset="-128"/>
                    <a:ea typeface="BIZ UDPゴシック" panose="020B0400000000000000" pitchFamily="50" charset="-128"/>
                  </a:rPr>
                  <a:t>教育行政の新たなマネジメント制度</a:t>
                </a:r>
                <a:endParaRPr kumimoji="1" lang="en-US" altLang="ja-JP" sz="1200" dirty="0">
                  <a:latin typeface="BIZ UDPゴシック" panose="020B0400000000000000" pitchFamily="50" charset="-128"/>
                  <a:ea typeface="BIZ UDPゴシック" panose="020B0400000000000000" pitchFamily="50" charset="-128"/>
                </a:endParaRPr>
              </a:p>
              <a:p>
                <a:pPr marL="285750" indent="-285750">
                  <a:lnSpc>
                    <a:spcPts val="1500"/>
                  </a:lnSpc>
                  <a:buFont typeface="Wingdings" panose="05000000000000000000" pitchFamily="2" charset="2"/>
                  <a:buChar char="n"/>
                </a:pPr>
                <a:r>
                  <a:rPr lang="ja-JP" altLang="en-US" sz="1200" dirty="0">
                    <a:latin typeface="BIZ UDPゴシック" panose="020B0400000000000000" pitchFamily="50" charset="-128"/>
                    <a:ea typeface="BIZ UDPゴシック" panose="020B0400000000000000" pitchFamily="50" charset="-128"/>
                  </a:rPr>
                  <a:t>不法投棄や迷惑駐輪等の環境改善</a:t>
                </a:r>
                <a:endParaRPr kumimoji="1" lang="ja-JP" altLang="en-US" sz="1200" dirty="0">
                  <a:latin typeface="BIZ UDPゴシック" panose="020B0400000000000000" pitchFamily="50" charset="-128"/>
                  <a:ea typeface="BIZ UDPゴシック" panose="020B0400000000000000" pitchFamily="50" charset="-128"/>
                </a:endParaRPr>
              </a:p>
            </p:txBody>
          </p:sp>
          <p:cxnSp>
            <p:nvCxnSpPr>
              <p:cNvPr id="32" name="直線コネクタ 31">
                <a:extLst>
                  <a:ext uri="{FF2B5EF4-FFF2-40B4-BE49-F238E27FC236}">
                    <a16:creationId xmlns:a16="http://schemas.microsoft.com/office/drawing/2014/main" id="{3605A386-CDBB-5355-2A72-6F7EDEB17DA1}"/>
                  </a:ext>
                </a:extLst>
              </p:cNvPr>
              <p:cNvCxnSpPr/>
              <p:nvPr/>
            </p:nvCxnSpPr>
            <p:spPr>
              <a:xfrm>
                <a:off x="2087894" y="3253905"/>
                <a:ext cx="3312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54" name="直線コネクタ 53">
                <a:extLst>
                  <a:ext uri="{FF2B5EF4-FFF2-40B4-BE49-F238E27FC236}">
                    <a16:creationId xmlns:a16="http://schemas.microsoft.com/office/drawing/2014/main" id="{A7C4C39B-77AA-F6D9-AE1C-E457F8B4A85A}"/>
                  </a:ext>
                </a:extLst>
              </p:cNvPr>
              <p:cNvCxnSpPr/>
              <p:nvPr/>
            </p:nvCxnSpPr>
            <p:spPr>
              <a:xfrm>
                <a:off x="5665975" y="3253905"/>
                <a:ext cx="3168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65" name="直線コネクタ 64">
                <a:extLst>
                  <a:ext uri="{FF2B5EF4-FFF2-40B4-BE49-F238E27FC236}">
                    <a16:creationId xmlns:a16="http://schemas.microsoft.com/office/drawing/2014/main" id="{9D0BF57C-B8F0-085E-D814-FB063D7D9537}"/>
                  </a:ext>
                </a:extLst>
              </p:cNvPr>
              <p:cNvCxnSpPr/>
              <p:nvPr/>
            </p:nvCxnSpPr>
            <p:spPr>
              <a:xfrm>
                <a:off x="111448" y="3253905"/>
                <a:ext cx="1692000" cy="0"/>
              </a:xfrm>
              <a:prstGeom prst="line">
                <a:avLst/>
              </a:prstGeom>
              <a:ln>
                <a:prstDash val="dash"/>
              </a:ln>
            </p:spPr>
            <p:style>
              <a:lnRef idx="3">
                <a:schemeClr val="dk1"/>
              </a:lnRef>
              <a:fillRef idx="0">
                <a:schemeClr val="dk1"/>
              </a:fillRef>
              <a:effectRef idx="2">
                <a:schemeClr val="dk1"/>
              </a:effectRef>
              <a:fontRef idx="minor">
                <a:schemeClr val="tx1"/>
              </a:fontRef>
            </p:style>
          </p:cxnSp>
        </p:grpSp>
        <p:grpSp>
          <p:nvGrpSpPr>
            <p:cNvPr id="66" name="グループ化 65">
              <a:extLst>
                <a:ext uri="{FF2B5EF4-FFF2-40B4-BE49-F238E27FC236}">
                  <a16:creationId xmlns:a16="http://schemas.microsoft.com/office/drawing/2014/main" id="{63EE8420-DFEF-8D83-5883-88971DE8364B}"/>
                </a:ext>
              </a:extLst>
            </p:cNvPr>
            <p:cNvGrpSpPr/>
            <p:nvPr/>
          </p:nvGrpSpPr>
          <p:grpSpPr>
            <a:xfrm>
              <a:off x="108000" y="4356003"/>
              <a:ext cx="8955531" cy="1049955"/>
              <a:chOff x="54585" y="3808690"/>
              <a:chExt cx="8955531" cy="1003556"/>
            </a:xfrm>
          </p:grpSpPr>
          <p:sp>
            <p:nvSpPr>
              <p:cNvPr id="76" name="角丸四角形 11">
                <a:extLst>
                  <a:ext uri="{FF2B5EF4-FFF2-40B4-BE49-F238E27FC236}">
                    <a16:creationId xmlns:a16="http://schemas.microsoft.com/office/drawing/2014/main" id="{DBBF9A6B-204C-CED6-84E0-32E39B0ADDC5}"/>
                  </a:ext>
                </a:extLst>
              </p:cNvPr>
              <p:cNvSpPr/>
              <p:nvPr/>
            </p:nvSpPr>
            <p:spPr>
              <a:xfrm>
                <a:off x="54585" y="3951285"/>
                <a:ext cx="1440000" cy="516137"/>
              </a:xfrm>
              <a:prstGeom prst="roundRect">
                <a:avLst/>
              </a:prstGeom>
              <a:noFill/>
            </p:spPr>
            <p:style>
              <a:lnRef idx="0">
                <a:schemeClr val="accent1"/>
              </a:lnRef>
              <a:fillRef idx="3">
                <a:schemeClr val="accent1"/>
              </a:fillRef>
              <a:effectRef idx="3">
                <a:schemeClr val="accent1"/>
              </a:effectRef>
              <a:fontRef idx="minor">
                <a:schemeClr val="lt1"/>
              </a:fontRef>
            </p:style>
            <p:txBody>
              <a:bodyPr wrap="none" lIns="36000" tIns="36000" rIns="36000" bIns="36000" rtlCol="0" anchor="t" anchorCtr="0"/>
              <a:lstStyle/>
              <a:p>
                <a:pPr>
                  <a:lnSpc>
                    <a:spcPts val="15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４．いわゆる</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ts val="1500"/>
                  </a:lnSpc>
                </a:pPr>
                <a:r>
                  <a:rPr lang="ja-JP" altLang="en-US" sz="1600" b="1" dirty="0">
                    <a:solidFill>
                      <a:schemeClr val="tx1"/>
                    </a:solidFill>
                    <a:latin typeface="BIZ UDPゴシック" panose="020B0400000000000000" pitchFamily="50" charset="-128"/>
                    <a:ea typeface="BIZ UDPゴシック" panose="020B0400000000000000" pitchFamily="50" charset="-128"/>
                  </a:rPr>
                  <a:t>　　　行政改革</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77" name="テキスト ボックス 76">
                <a:extLst>
                  <a:ext uri="{FF2B5EF4-FFF2-40B4-BE49-F238E27FC236}">
                    <a16:creationId xmlns:a16="http://schemas.microsoft.com/office/drawing/2014/main" id="{528655D6-9FEC-A4D2-9DAA-0DCFA3CFED12}"/>
                  </a:ext>
                </a:extLst>
              </p:cNvPr>
              <p:cNvSpPr txBox="1"/>
              <p:nvPr/>
            </p:nvSpPr>
            <p:spPr>
              <a:xfrm>
                <a:off x="1992358" y="3843272"/>
                <a:ext cx="3659876" cy="968974"/>
              </a:xfrm>
              <a:prstGeom prst="rect">
                <a:avLst/>
              </a:prstGeom>
              <a:noFill/>
            </p:spPr>
            <p:txBody>
              <a:bodyPr wrap="none" rtlCol="0">
                <a:spAutoFit/>
              </a:bodyPr>
              <a:lstStyle/>
              <a:p>
                <a:pPr marL="285750" indent="-285750">
                  <a:lnSpc>
                    <a:spcPts val="1500"/>
                  </a:lnSpc>
                  <a:buFont typeface="Wingdings" panose="05000000000000000000" pitchFamily="2" charset="2"/>
                  <a:buChar char="p"/>
                </a:pPr>
                <a:r>
                  <a:rPr lang="ja-JP" altLang="en-US" sz="1200" dirty="0">
                    <a:latin typeface="BIZ UDPゴシック" panose="020B0400000000000000" pitchFamily="50" charset="-128"/>
                    <a:ea typeface="BIZ UDPゴシック" panose="020B0400000000000000" pitchFamily="50" charset="-128"/>
                  </a:rPr>
                  <a:t>人事制度の連携　</a:t>
                </a:r>
                <a:r>
                  <a:rPr lang="ja-JP" altLang="en-US" sz="1200" b="1" dirty="0">
                    <a:latin typeface="BIZ UDPゴシック" panose="020B0400000000000000" pitchFamily="50" charset="-128"/>
                    <a:ea typeface="BIZ UDPゴシック" panose="020B0400000000000000" pitchFamily="50" charset="-128"/>
                  </a:rPr>
                  <a:t>＜人的連携＞</a:t>
                </a:r>
                <a:endParaRPr kumimoji="1" lang="en-US" altLang="ja-JP" sz="1200" b="1" dirty="0">
                  <a:latin typeface="BIZ UDPゴシック" panose="020B0400000000000000" pitchFamily="50" charset="-128"/>
                  <a:ea typeface="BIZ UDPゴシック" panose="020B0400000000000000" pitchFamily="50" charset="-128"/>
                </a:endParaRPr>
              </a:p>
              <a:p>
                <a:pPr marL="285750" indent="-285750">
                  <a:lnSpc>
                    <a:spcPts val="1500"/>
                  </a:lnSpc>
                  <a:buFont typeface="Wingdings" panose="05000000000000000000" pitchFamily="2" charset="2"/>
                  <a:buChar char="p"/>
                </a:pPr>
                <a:r>
                  <a:rPr lang="ja-JP" altLang="en-US" sz="1200" dirty="0">
                    <a:latin typeface="BIZ UDPゴシック" panose="020B0400000000000000" pitchFamily="50" charset="-128"/>
                    <a:ea typeface="BIZ UDPゴシック" panose="020B0400000000000000" pitchFamily="50" charset="-128"/>
                  </a:rPr>
                  <a:t>ファシリティマネジメントの連携　</a:t>
                </a:r>
                <a:r>
                  <a:rPr lang="ja-JP" altLang="en-US" sz="1200" b="1" dirty="0">
                    <a:latin typeface="BIZ UDPゴシック" panose="020B0400000000000000" pitchFamily="50" charset="-128"/>
                    <a:ea typeface="BIZ UDPゴシック" panose="020B0400000000000000" pitchFamily="50" charset="-128"/>
                  </a:rPr>
                  <a:t>＜物的連携＞</a:t>
                </a:r>
                <a:endParaRPr lang="en-US" altLang="ja-JP" sz="1200" b="1" dirty="0">
                  <a:latin typeface="BIZ UDPゴシック" panose="020B0400000000000000" pitchFamily="50" charset="-128"/>
                  <a:ea typeface="BIZ UDPゴシック" panose="020B0400000000000000" pitchFamily="50" charset="-128"/>
                </a:endParaRPr>
              </a:p>
              <a:p>
                <a:pPr marL="285750" indent="-285750">
                  <a:lnSpc>
                    <a:spcPts val="1500"/>
                  </a:lnSpc>
                  <a:buFont typeface="Wingdings" panose="05000000000000000000" pitchFamily="2" charset="2"/>
                  <a:buChar char="p"/>
                </a:pPr>
                <a:r>
                  <a:rPr lang="ja-JP" altLang="en-US" sz="1200" dirty="0">
                    <a:latin typeface="BIZ UDPゴシック" panose="020B0400000000000000" pitchFamily="50" charset="-128"/>
                    <a:ea typeface="BIZ UDPゴシック" panose="020B0400000000000000" pitchFamily="50" charset="-128"/>
                  </a:rPr>
                  <a:t>文化</a:t>
                </a:r>
                <a:r>
                  <a:rPr kumimoji="1" lang="ja-JP" altLang="en-US" sz="1200" dirty="0">
                    <a:latin typeface="BIZ UDPゴシック" panose="020B0400000000000000" pitchFamily="50" charset="-128"/>
                    <a:ea typeface="BIZ UDPゴシック" panose="020B0400000000000000" pitchFamily="50" charset="-128"/>
                  </a:rPr>
                  <a:t>審議会の一体運営　</a:t>
                </a:r>
                <a:r>
                  <a:rPr kumimoji="1" lang="ja-JP" altLang="en-US" sz="1200" b="1" dirty="0">
                    <a:latin typeface="BIZ UDPゴシック" panose="020B0400000000000000" pitchFamily="50" charset="-128"/>
                    <a:ea typeface="BIZ UDPゴシック" panose="020B0400000000000000" pitchFamily="50" charset="-128"/>
                  </a:rPr>
                  <a:t>＜施策連携＞</a:t>
                </a:r>
                <a:endParaRPr kumimoji="1" lang="en-US" altLang="ja-JP" sz="1200" b="1" dirty="0">
                  <a:latin typeface="BIZ UDPゴシック" panose="020B0400000000000000" pitchFamily="50" charset="-128"/>
                  <a:ea typeface="BIZ UDPゴシック" panose="020B0400000000000000" pitchFamily="50" charset="-128"/>
                </a:endParaRPr>
              </a:p>
              <a:p>
                <a:pPr marL="285750" indent="-285750">
                  <a:lnSpc>
                    <a:spcPts val="1500"/>
                  </a:lnSpc>
                  <a:buFont typeface="Wingdings" panose="05000000000000000000" pitchFamily="2" charset="2"/>
                  <a:buChar char="p"/>
                </a:pPr>
                <a:r>
                  <a:rPr lang="ja-JP" altLang="en-US" sz="1200" u="sng" dirty="0">
                    <a:latin typeface="BIZ UDPゴシック" panose="020B0400000000000000" pitchFamily="50" charset="-128"/>
                    <a:ea typeface="BIZ UDPゴシック" panose="020B0400000000000000" pitchFamily="50" charset="-128"/>
                  </a:rPr>
                  <a:t>府市共同部署の設置＜組織改革</a:t>
                </a:r>
                <a:r>
                  <a:rPr lang="ja-JP" altLang="en-US" sz="1200" u="sng" dirty="0" smtClean="0">
                    <a:latin typeface="BIZ UDPゴシック" panose="020B0400000000000000" pitchFamily="50" charset="-128"/>
                    <a:ea typeface="BIZ UDPゴシック" panose="020B0400000000000000" pitchFamily="50" charset="-128"/>
                  </a:rPr>
                  <a:t>＞</a:t>
                </a:r>
                <a:endParaRPr lang="en-US" altLang="ja-JP" sz="1200" u="sng" dirty="0" smtClean="0">
                  <a:latin typeface="BIZ UDPゴシック" panose="020B0400000000000000" pitchFamily="50" charset="-128"/>
                  <a:ea typeface="BIZ UDPゴシック" panose="020B0400000000000000" pitchFamily="50" charset="-128"/>
                </a:endParaRPr>
              </a:p>
              <a:p>
                <a:pPr marL="285750" indent="-285750">
                  <a:lnSpc>
                    <a:spcPts val="1500"/>
                  </a:lnSpc>
                  <a:buFont typeface="Wingdings" panose="05000000000000000000" pitchFamily="2" charset="2"/>
                  <a:buChar char="p"/>
                </a:pPr>
                <a:endParaRPr lang="en-US" altLang="ja-JP" sz="1200" u="sng" dirty="0">
                  <a:latin typeface="BIZ UDPゴシック" panose="020B0400000000000000" pitchFamily="50" charset="-128"/>
                  <a:ea typeface="BIZ UDPゴシック" panose="020B0400000000000000" pitchFamily="50" charset="-128"/>
                </a:endParaRPr>
              </a:p>
              <a:p>
                <a:pPr marL="285750" indent="-285750">
                  <a:lnSpc>
                    <a:spcPts val="1500"/>
                  </a:lnSpc>
                  <a:buFont typeface="Wingdings" panose="05000000000000000000" pitchFamily="2" charset="2"/>
                  <a:buChar char="p"/>
                </a:pPr>
                <a:r>
                  <a:rPr lang="ja-JP" altLang="en-US" sz="1200" u="sng" dirty="0">
                    <a:latin typeface="BIZ UDPゴシック" panose="020B0400000000000000" pitchFamily="50" charset="-128"/>
                    <a:ea typeface="BIZ UDPゴシック" panose="020B0400000000000000" pitchFamily="50" charset="-128"/>
                  </a:rPr>
                  <a:t>府内市町村連携・支援＜組織間連携＞</a:t>
                </a:r>
                <a:endParaRPr kumimoji="1" lang="ja-JP" altLang="en-US" sz="1200" u="sng" dirty="0">
                  <a:latin typeface="BIZ UDPゴシック" panose="020B0400000000000000" pitchFamily="50" charset="-128"/>
                  <a:ea typeface="BIZ UDPゴシック" panose="020B0400000000000000" pitchFamily="50" charset="-128"/>
                </a:endParaRPr>
              </a:p>
            </p:txBody>
          </p:sp>
          <p:sp>
            <p:nvSpPr>
              <p:cNvPr id="81" name="テキスト ボックス 80">
                <a:extLst>
                  <a:ext uri="{FF2B5EF4-FFF2-40B4-BE49-F238E27FC236}">
                    <a16:creationId xmlns:a16="http://schemas.microsoft.com/office/drawing/2014/main" id="{6F75749B-4623-4634-5CB0-72F0491CDC45}"/>
                  </a:ext>
                </a:extLst>
              </p:cNvPr>
              <p:cNvSpPr txBox="1"/>
              <p:nvPr/>
            </p:nvSpPr>
            <p:spPr>
              <a:xfrm>
                <a:off x="5638680" y="3843272"/>
                <a:ext cx="3371436" cy="968974"/>
              </a:xfrm>
              <a:prstGeom prst="rect">
                <a:avLst/>
              </a:prstGeom>
              <a:noFill/>
            </p:spPr>
            <p:txBody>
              <a:bodyPr wrap="none" rtlCol="0">
                <a:spAutoFit/>
              </a:bodyPr>
              <a:lstStyle/>
              <a:p>
                <a:pPr marL="285750" indent="-285750">
                  <a:lnSpc>
                    <a:spcPts val="1500"/>
                  </a:lnSpc>
                  <a:buFont typeface="Wingdings" panose="05000000000000000000" pitchFamily="2" charset="2"/>
                  <a:buChar char="n"/>
                </a:pPr>
                <a:r>
                  <a:rPr kumimoji="1" lang="ja-JP" altLang="en-US" sz="1200" dirty="0">
                    <a:latin typeface="BIZ UDPゴシック" panose="020B0400000000000000" pitchFamily="50" charset="-128"/>
                    <a:ea typeface="BIZ UDPゴシック" panose="020B0400000000000000" pitchFamily="50" charset="-128"/>
                  </a:rPr>
                  <a:t>研修共同実施や人事交流の充実</a:t>
                </a:r>
                <a:endParaRPr kumimoji="1" lang="en-US" altLang="ja-JP" sz="1200" dirty="0">
                  <a:latin typeface="BIZ UDPゴシック" panose="020B0400000000000000" pitchFamily="50" charset="-128"/>
                  <a:ea typeface="BIZ UDPゴシック" panose="020B0400000000000000" pitchFamily="50" charset="-128"/>
                </a:endParaRPr>
              </a:p>
              <a:p>
                <a:pPr marL="285750" indent="-285750">
                  <a:lnSpc>
                    <a:spcPts val="1500"/>
                  </a:lnSpc>
                  <a:buFont typeface="Wingdings" panose="05000000000000000000" pitchFamily="2" charset="2"/>
                  <a:buChar char="n"/>
                </a:pPr>
                <a:r>
                  <a:rPr lang="ja-JP" altLang="en-US" sz="1200" dirty="0">
                    <a:latin typeface="BIZ UDPゴシック" panose="020B0400000000000000" pitchFamily="50" charset="-128"/>
                    <a:ea typeface="BIZ UDPゴシック" panose="020B0400000000000000" pitchFamily="50" charset="-128"/>
                  </a:rPr>
                  <a:t>府有地を活用した市保育所整備　</a:t>
                </a:r>
                <a:r>
                  <a:rPr lang="en-US" altLang="ja-JP" sz="1200" b="1" dirty="0">
                    <a:latin typeface="BIZ UDPゴシック" panose="020B0400000000000000" pitchFamily="50" charset="-128"/>
                    <a:ea typeface="BIZ UDPゴシック" panose="020B0400000000000000" pitchFamily="50" charset="-128"/>
                  </a:rPr>
                  <a:t>【2020】</a:t>
                </a:r>
              </a:p>
              <a:p>
                <a:pPr marL="285750" indent="-285750">
                  <a:lnSpc>
                    <a:spcPts val="1500"/>
                  </a:lnSpc>
                  <a:buFont typeface="Wingdings" panose="05000000000000000000" pitchFamily="2" charset="2"/>
                  <a:buChar char="n"/>
                </a:pPr>
                <a:r>
                  <a:rPr lang="ja-JP" altLang="en-US" sz="1200" dirty="0">
                    <a:latin typeface="BIZ UDPゴシック" panose="020B0400000000000000" pitchFamily="50" charset="-128"/>
                    <a:ea typeface="BIZ UDPゴシック" panose="020B0400000000000000" pitchFamily="50" charset="-128"/>
                  </a:rPr>
                  <a:t>府市のアーツカウンシル創設</a:t>
                </a:r>
                <a:r>
                  <a:rPr lang="ja-JP" altLang="en-US" sz="1200" b="1" dirty="0">
                    <a:latin typeface="BIZ UDPゴシック" panose="020B0400000000000000" pitchFamily="50" charset="-128"/>
                    <a:ea typeface="BIZ UDPゴシック" panose="020B0400000000000000" pitchFamily="50" charset="-128"/>
                  </a:rPr>
                  <a:t>　</a:t>
                </a:r>
                <a:r>
                  <a:rPr lang="en-US" altLang="ja-JP" sz="1200" b="1" dirty="0">
                    <a:latin typeface="BIZ UDPゴシック" panose="020B0400000000000000" pitchFamily="50" charset="-128"/>
                    <a:ea typeface="BIZ UDPゴシック" panose="020B0400000000000000" pitchFamily="50" charset="-128"/>
                  </a:rPr>
                  <a:t>【2013】</a:t>
                </a:r>
              </a:p>
              <a:p>
                <a:pPr marL="285750" indent="-285750">
                  <a:lnSpc>
                    <a:spcPts val="1500"/>
                  </a:lnSpc>
                  <a:buFont typeface="Wingdings" panose="05000000000000000000" pitchFamily="2" charset="2"/>
                  <a:buChar char="n"/>
                </a:pPr>
                <a:r>
                  <a:rPr kumimoji="1" lang="en-US" altLang="ja-JP" sz="1200" u="sng" dirty="0">
                    <a:latin typeface="BIZ UDPゴシック" panose="020B0400000000000000" pitchFamily="50" charset="-128"/>
                    <a:ea typeface="BIZ UDPゴシック" panose="020B0400000000000000" pitchFamily="50" charset="-128"/>
                  </a:rPr>
                  <a:t>5</a:t>
                </a:r>
                <a:r>
                  <a:rPr kumimoji="1" lang="ja-JP" altLang="en-US" sz="1200" u="sng" dirty="0">
                    <a:latin typeface="BIZ UDPゴシック" panose="020B0400000000000000" pitchFamily="50" charset="-128"/>
                    <a:ea typeface="BIZ UDPゴシック" panose="020B0400000000000000" pitchFamily="50" charset="-128"/>
                  </a:rPr>
                  <a:t>部署設置（副首都推進局、ＩＲ推進局、</a:t>
                </a:r>
                <a:endParaRPr kumimoji="1" lang="en-US" altLang="ja-JP" sz="1200" u="sng" dirty="0">
                  <a:latin typeface="BIZ UDPゴシック" panose="020B0400000000000000" pitchFamily="50" charset="-128"/>
                  <a:ea typeface="BIZ UDPゴシック" panose="020B0400000000000000" pitchFamily="50" charset="-128"/>
                </a:endParaRPr>
              </a:p>
              <a:p>
                <a:pPr>
                  <a:lnSpc>
                    <a:spcPts val="1500"/>
                  </a:lnSpc>
                </a:pPr>
                <a:r>
                  <a:rPr lang="ja-JP" altLang="en-US" sz="1200" dirty="0">
                    <a:latin typeface="BIZ UDPゴシック" panose="020B0400000000000000" pitchFamily="50" charset="-128"/>
                    <a:ea typeface="BIZ UDPゴシック" panose="020B0400000000000000" pitchFamily="50" charset="-128"/>
                  </a:rPr>
                  <a:t>　　　</a:t>
                </a:r>
                <a:r>
                  <a:rPr lang="ja-JP" altLang="en-US" sz="1200" u="sng" dirty="0">
                    <a:latin typeface="BIZ UDPゴシック" panose="020B0400000000000000" pitchFamily="50" charset="-128"/>
                    <a:ea typeface="BIZ UDPゴシック" panose="020B0400000000000000" pitchFamily="50" charset="-128"/>
                  </a:rPr>
                  <a:t>大阪港湾局、大阪都市計画局、万博推進局）</a:t>
                </a:r>
                <a:endParaRPr kumimoji="1" lang="en-US" altLang="ja-JP" sz="1200" u="sng" dirty="0">
                  <a:latin typeface="BIZ UDPゴシック" panose="020B0400000000000000" pitchFamily="50" charset="-128"/>
                  <a:ea typeface="BIZ UDPゴシック" panose="020B0400000000000000" pitchFamily="50" charset="-128"/>
                </a:endParaRPr>
              </a:p>
              <a:p>
                <a:pPr marL="285750" indent="-285750">
                  <a:lnSpc>
                    <a:spcPts val="1500"/>
                  </a:lnSpc>
                  <a:buFont typeface="Wingdings" panose="05000000000000000000" pitchFamily="2" charset="2"/>
                  <a:buChar char="n"/>
                </a:pPr>
                <a:r>
                  <a:rPr kumimoji="1" lang="ja-JP" altLang="en-US" sz="1200" u="sng" dirty="0">
                    <a:latin typeface="BIZ UDPゴシック" panose="020B0400000000000000" pitchFamily="50" charset="-128"/>
                    <a:ea typeface="BIZ UDPゴシック" panose="020B0400000000000000" pitchFamily="50" charset="-128"/>
                  </a:rPr>
                  <a:t>消防、水道、下水道事業の水平連携拡充</a:t>
                </a:r>
              </a:p>
            </p:txBody>
          </p:sp>
          <p:cxnSp>
            <p:nvCxnSpPr>
              <p:cNvPr id="82" name="直線コネクタ 81">
                <a:extLst>
                  <a:ext uri="{FF2B5EF4-FFF2-40B4-BE49-F238E27FC236}">
                    <a16:creationId xmlns:a16="http://schemas.microsoft.com/office/drawing/2014/main" id="{64059B29-15A9-F07D-0E49-4B622287839B}"/>
                  </a:ext>
                </a:extLst>
              </p:cNvPr>
              <p:cNvCxnSpPr/>
              <p:nvPr/>
            </p:nvCxnSpPr>
            <p:spPr>
              <a:xfrm>
                <a:off x="2060599" y="3808690"/>
                <a:ext cx="3312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83" name="直線コネクタ 82">
                <a:extLst>
                  <a:ext uri="{FF2B5EF4-FFF2-40B4-BE49-F238E27FC236}">
                    <a16:creationId xmlns:a16="http://schemas.microsoft.com/office/drawing/2014/main" id="{747B5E13-F28A-3236-5045-E9222766E50E}"/>
                  </a:ext>
                </a:extLst>
              </p:cNvPr>
              <p:cNvCxnSpPr/>
              <p:nvPr/>
            </p:nvCxnSpPr>
            <p:spPr>
              <a:xfrm>
                <a:off x="5638680" y="3808690"/>
                <a:ext cx="3168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84" name="直線コネクタ 83">
                <a:extLst>
                  <a:ext uri="{FF2B5EF4-FFF2-40B4-BE49-F238E27FC236}">
                    <a16:creationId xmlns:a16="http://schemas.microsoft.com/office/drawing/2014/main" id="{515E0A3A-70C2-6AFF-4F47-FC85D183DAC9}"/>
                  </a:ext>
                </a:extLst>
              </p:cNvPr>
              <p:cNvCxnSpPr/>
              <p:nvPr/>
            </p:nvCxnSpPr>
            <p:spPr>
              <a:xfrm>
                <a:off x="84153" y="3808690"/>
                <a:ext cx="1692000" cy="0"/>
              </a:xfrm>
              <a:prstGeom prst="line">
                <a:avLst/>
              </a:prstGeom>
              <a:ln>
                <a:prstDash val="dash"/>
              </a:ln>
            </p:spPr>
            <p:style>
              <a:lnRef idx="3">
                <a:schemeClr val="dk1"/>
              </a:lnRef>
              <a:fillRef idx="0">
                <a:schemeClr val="dk1"/>
              </a:fillRef>
              <a:effectRef idx="2">
                <a:schemeClr val="dk1"/>
              </a:effectRef>
              <a:fontRef idx="minor">
                <a:schemeClr val="tx1"/>
              </a:fontRef>
            </p:style>
          </p:cxnSp>
        </p:grpSp>
        <p:grpSp>
          <p:nvGrpSpPr>
            <p:cNvPr id="87" name="グループ化 86">
              <a:extLst>
                <a:ext uri="{FF2B5EF4-FFF2-40B4-BE49-F238E27FC236}">
                  <a16:creationId xmlns:a16="http://schemas.microsoft.com/office/drawing/2014/main" id="{CC5FCB7B-8F96-F4F0-99AA-669D182657C9}"/>
                </a:ext>
              </a:extLst>
            </p:cNvPr>
            <p:cNvGrpSpPr/>
            <p:nvPr/>
          </p:nvGrpSpPr>
          <p:grpSpPr>
            <a:xfrm>
              <a:off x="108000" y="1619998"/>
              <a:ext cx="9033595" cy="701102"/>
              <a:chOff x="340395" y="3997210"/>
              <a:chExt cx="9033595" cy="576033"/>
            </a:xfrm>
          </p:grpSpPr>
          <p:sp>
            <p:nvSpPr>
              <p:cNvPr id="3" name="角丸四角形 8">
                <a:extLst>
                  <a:ext uri="{FF2B5EF4-FFF2-40B4-BE49-F238E27FC236}">
                    <a16:creationId xmlns:a16="http://schemas.microsoft.com/office/drawing/2014/main" id="{E533491B-6464-CFE3-73A4-0DD9FDF50B43}"/>
                  </a:ext>
                </a:extLst>
              </p:cNvPr>
              <p:cNvSpPr/>
              <p:nvPr/>
            </p:nvSpPr>
            <p:spPr>
              <a:xfrm>
                <a:off x="340395" y="3997389"/>
                <a:ext cx="1440000" cy="443670"/>
              </a:xfrm>
              <a:prstGeom prst="roundRect">
                <a:avLst/>
              </a:prstGeom>
              <a:noFill/>
            </p:spPr>
            <p:style>
              <a:lnRef idx="0">
                <a:schemeClr val="accent1"/>
              </a:lnRef>
              <a:fillRef idx="3">
                <a:schemeClr val="accent1"/>
              </a:fillRef>
              <a:effectRef idx="3">
                <a:schemeClr val="accent1"/>
              </a:effectRef>
              <a:fontRef idx="minor">
                <a:schemeClr val="lt1"/>
              </a:fontRef>
            </p:style>
            <p:txBody>
              <a:bodyPr wrap="none" lIns="36000" tIns="36000" rIns="36000" bIns="36000" rtlCol="0" anchor="t" anchorCtr="0"/>
              <a:lstStyle/>
              <a:p>
                <a:pPr>
                  <a:lnSpc>
                    <a:spcPts val="15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１．成長戦略</a:t>
                </a:r>
              </a:p>
            </p:txBody>
          </p:sp>
          <p:cxnSp>
            <p:nvCxnSpPr>
              <p:cNvPr id="5" name="直線コネクタ 4">
                <a:extLst>
                  <a:ext uri="{FF2B5EF4-FFF2-40B4-BE49-F238E27FC236}">
                    <a16:creationId xmlns:a16="http://schemas.microsoft.com/office/drawing/2014/main" id="{CE3C2FD4-8709-489C-6C4C-3F0FD80DA388}"/>
                  </a:ext>
                </a:extLst>
              </p:cNvPr>
              <p:cNvCxnSpPr/>
              <p:nvPr/>
            </p:nvCxnSpPr>
            <p:spPr>
              <a:xfrm>
                <a:off x="2373704" y="3997211"/>
                <a:ext cx="3312000" cy="0"/>
              </a:xfrm>
              <a:prstGeom prst="line">
                <a:avLst/>
              </a:prstGeom>
            </p:spPr>
            <p:style>
              <a:lnRef idx="3">
                <a:schemeClr val="dk1"/>
              </a:lnRef>
              <a:fillRef idx="0">
                <a:schemeClr val="dk1"/>
              </a:fillRef>
              <a:effectRef idx="2">
                <a:schemeClr val="dk1"/>
              </a:effectRef>
              <a:fontRef idx="minor">
                <a:schemeClr val="tx1"/>
              </a:fontRef>
            </p:style>
          </p:cxnSp>
          <p:cxnSp>
            <p:nvCxnSpPr>
              <p:cNvPr id="15" name="直線コネクタ 14">
                <a:extLst>
                  <a:ext uri="{FF2B5EF4-FFF2-40B4-BE49-F238E27FC236}">
                    <a16:creationId xmlns:a16="http://schemas.microsoft.com/office/drawing/2014/main" id="{13D4625E-E786-A6D0-E887-26A2C868EDDC}"/>
                  </a:ext>
                </a:extLst>
              </p:cNvPr>
              <p:cNvCxnSpPr/>
              <p:nvPr/>
            </p:nvCxnSpPr>
            <p:spPr>
              <a:xfrm>
                <a:off x="5951785" y="3997211"/>
                <a:ext cx="3168000" cy="0"/>
              </a:xfrm>
              <a:prstGeom prst="line">
                <a:avLst/>
              </a:prstGeom>
            </p:spPr>
            <p:style>
              <a:lnRef idx="3">
                <a:schemeClr val="dk1"/>
              </a:lnRef>
              <a:fillRef idx="0">
                <a:schemeClr val="dk1"/>
              </a:fillRef>
              <a:effectRef idx="2">
                <a:schemeClr val="dk1"/>
              </a:effectRef>
              <a:fontRef idx="minor">
                <a:schemeClr val="tx1"/>
              </a:fontRef>
            </p:style>
          </p:cxnSp>
          <p:cxnSp>
            <p:nvCxnSpPr>
              <p:cNvPr id="18" name="直線コネクタ 17">
                <a:extLst>
                  <a:ext uri="{FF2B5EF4-FFF2-40B4-BE49-F238E27FC236}">
                    <a16:creationId xmlns:a16="http://schemas.microsoft.com/office/drawing/2014/main" id="{CED3835E-609F-9602-4FC3-A2024DCB168B}"/>
                  </a:ext>
                </a:extLst>
              </p:cNvPr>
              <p:cNvCxnSpPr/>
              <p:nvPr/>
            </p:nvCxnSpPr>
            <p:spPr>
              <a:xfrm>
                <a:off x="397258" y="3997210"/>
                <a:ext cx="1692000" cy="0"/>
              </a:xfrm>
              <a:prstGeom prst="line">
                <a:avLst/>
              </a:prstGeom>
            </p:spPr>
            <p:style>
              <a:lnRef idx="3">
                <a:schemeClr val="dk1"/>
              </a:lnRef>
              <a:fillRef idx="0">
                <a:schemeClr val="dk1"/>
              </a:fillRef>
              <a:effectRef idx="2">
                <a:schemeClr val="dk1"/>
              </a:effectRef>
              <a:fontRef idx="minor">
                <a:schemeClr val="tx1"/>
              </a:fontRef>
            </p:style>
          </p:cxnSp>
          <p:sp>
            <p:nvSpPr>
              <p:cNvPr id="20" name="テキスト ボックス 19">
                <a:extLst>
                  <a:ext uri="{FF2B5EF4-FFF2-40B4-BE49-F238E27FC236}">
                    <a16:creationId xmlns:a16="http://schemas.microsoft.com/office/drawing/2014/main" id="{814F3996-10CF-5053-EE92-C65ECBA3DE86}"/>
                  </a:ext>
                </a:extLst>
              </p:cNvPr>
              <p:cNvSpPr txBox="1"/>
              <p:nvPr/>
            </p:nvSpPr>
            <p:spPr>
              <a:xfrm>
                <a:off x="5924490" y="3997390"/>
                <a:ext cx="3449500" cy="575851"/>
              </a:xfrm>
              <a:prstGeom prst="rect">
                <a:avLst/>
              </a:prstGeom>
              <a:noFill/>
            </p:spPr>
            <p:txBody>
              <a:bodyPr wrap="none" rtlCol="0">
                <a:spAutoFit/>
              </a:bodyPr>
              <a:lstStyle/>
              <a:p>
                <a:pPr marL="285750" indent="-285750">
                  <a:lnSpc>
                    <a:spcPts val="1500"/>
                  </a:lnSpc>
                  <a:buFont typeface="Wingdings" panose="05000000000000000000" pitchFamily="2" charset="2"/>
                  <a:buChar char="n"/>
                </a:pPr>
                <a:r>
                  <a:rPr kumimoji="1" lang="ja-JP" altLang="en-US" sz="1200" dirty="0">
                    <a:latin typeface="BIZ UDPゴシック" panose="020B0400000000000000" pitchFamily="50" charset="-128"/>
                    <a:ea typeface="BIZ UDPゴシック" panose="020B0400000000000000" pitchFamily="50" charset="-128"/>
                  </a:rPr>
                  <a:t>大阪の</a:t>
                </a:r>
                <a:r>
                  <a:rPr lang="ja-JP" altLang="en-US" sz="1200" dirty="0">
                    <a:latin typeface="BIZ UDPゴシック" panose="020B0400000000000000" pitchFamily="50" charset="-128"/>
                    <a:ea typeface="BIZ UDPゴシック" panose="020B0400000000000000" pitchFamily="50" charset="-128"/>
                  </a:rPr>
                  <a:t>成長目標を共有化</a:t>
                </a:r>
                <a:endParaRPr kumimoji="1" lang="en-US" altLang="ja-JP" sz="1200" dirty="0">
                  <a:latin typeface="BIZ UDPゴシック" panose="020B0400000000000000" pitchFamily="50" charset="-128"/>
                  <a:ea typeface="BIZ UDPゴシック" panose="020B0400000000000000" pitchFamily="50" charset="-128"/>
                </a:endParaRPr>
              </a:p>
              <a:p>
                <a:pPr marL="285750" indent="-285750">
                  <a:lnSpc>
                    <a:spcPts val="1500"/>
                  </a:lnSpc>
                  <a:buFont typeface="Wingdings" panose="05000000000000000000" pitchFamily="2" charset="2"/>
                  <a:buChar char="n"/>
                </a:pPr>
                <a:r>
                  <a:rPr lang="ja-JP" altLang="en-US" sz="1200" dirty="0">
                    <a:latin typeface="BIZ UDPゴシック" panose="020B0400000000000000" pitchFamily="50" charset="-128"/>
                    <a:ea typeface="BIZ UDPゴシック" panose="020B0400000000000000" pitchFamily="50" charset="-128"/>
                  </a:rPr>
                  <a:t>インバウンドが急増　</a:t>
                </a:r>
                <a:r>
                  <a:rPr lang="en-US" altLang="ja-JP" sz="1200" b="1" dirty="0">
                    <a:latin typeface="BIZ UDPゴシック" panose="020B0400000000000000" pitchFamily="50" charset="-128"/>
                    <a:ea typeface="BIZ UDPゴシック" panose="020B0400000000000000" pitchFamily="50" charset="-128"/>
                  </a:rPr>
                  <a:t>【6</a:t>
                </a:r>
                <a:r>
                  <a:rPr lang="ja-JP" altLang="en-US" sz="1200" b="1" dirty="0">
                    <a:latin typeface="BIZ UDPゴシック" panose="020B0400000000000000" pitchFamily="50" charset="-128"/>
                    <a:ea typeface="BIZ UDPゴシック" panose="020B0400000000000000" pitchFamily="50" charset="-128"/>
                  </a:rPr>
                  <a:t>年で</a:t>
                </a:r>
                <a:r>
                  <a:rPr lang="en-US" altLang="ja-JP" sz="1200" b="1" dirty="0">
                    <a:latin typeface="BIZ UDPゴシック" panose="020B0400000000000000" pitchFamily="50" charset="-128"/>
                    <a:ea typeface="BIZ UDPゴシック" panose="020B0400000000000000" pitchFamily="50" charset="-128"/>
                  </a:rPr>
                  <a:t>7</a:t>
                </a:r>
                <a:r>
                  <a:rPr lang="ja-JP" altLang="en-US" sz="1200" b="1" dirty="0">
                    <a:latin typeface="BIZ UDPゴシック" panose="020B0400000000000000" pitchFamily="50" charset="-128"/>
                    <a:ea typeface="BIZ UDPゴシック" panose="020B0400000000000000" pitchFamily="50" charset="-128"/>
                  </a:rPr>
                  <a:t>倍</a:t>
                </a:r>
                <a:r>
                  <a:rPr lang="en-US" altLang="ja-JP" sz="1200" b="1" dirty="0">
                    <a:latin typeface="BIZ UDPゴシック" panose="020B0400000000000000" pitchFamily="50" charset="-128"/>
                    <a:ea typeface="BIZ UDPゴシック" panose="020B0400000000000000" pitchFamily="50" charset="-128"/>
                  </a:rPr>
                  <a:t>】</a:t>
                </a:r>
              </a:p>
              <a:p>
                <a:pPr marL="285750" indent="-285750">
                  <a:lnSpc>
                    <a:spcPts val="1500"/>
                  </a:lnSpc>
                  <a:buFont typeface="Wingdings" panose="05000000000000000000" pitchFamily="2" charset="2"/>
                  <a:buChar char="n"/>
                </a:pPr>
                <a:r>
                  <a:rPr kumimoji="1" lang="ja-JP" altLang="en-US" sz="1200" dirty="0">
                    <a:latin typeface="BIZ UDPゴシック" panose="020B0400000000000000" pitchFamily="50" charset="-128"/>
                    <a:ea typeface="BIZ UDPゴシック" panose="020B0400000000000000" pitchFamily="50" charset="-128"/>
                  </a:rPr>
                  <a:t>万博の大阪開催決定 </a:t>
                </a:r>
                <a:r>
                  <a:rPr kumimoji="1" lang="en-US" altLang="ja-JP" sz="1200" b="1" dirty="0">
                    <a:latin typeface="BIZ UDPゴシック" panose="020B0400000000000000" pitchFamily="50" charset="-128"/>
                    <a:ea typeface="BIZ UDPゴシック" panose="020B0400000000000000" pitchFamily="50" charset="-128"/>
                  </a:rPr>
                  <a:t>【2018</a:t>
                </a:r>
                <a:r>
                  <a:rPr lang="en-US" altLang="ja-JP" sz="1200" b="1" dirty="0">
                    <a:latin typeface="BIZ UDPゴシック" panose="020B0400000000000000" pitchFamily="50" charset="-128"/>
                    <a:ea typeface="BIZ UDPゴシック" panose="020B0400000000000000" pitchFamily="50" charset="-128"/>
                  </a:rPr>
                  <a:t>.11</a:t>
                </a:r>
                <a:r>
                  <a:rPr kumimoji="1" lang="en-US" altLang="ja-JP" sz="1200" b="1" dirty="0">
                    <a:latin typeface="BIZ UDPゴシック" panose="020B0400000000000000" pitchFamily="50" charset="-128"/>
                    <a:ea typeface="BIZ UDPゴシック" panose="020B0400000000000000" pitchFamily="50" charset="-128"/>
                  </a:rPr>
                  <a:t>】</a:t>
                </a:r>
              </a:p>
              <a:p>
                <a:pPr marL="285750" indent="-285750">
                  <a:lnSpc>
                    <a:spcPts val="1500"/>
                  </a:lnSpc>
                  <a:buFont typeface="Wingdings" panose="05000000000000000000" pitchFamily="2" charset="2"/>
                  <a:buChar char="n"/>
                </a:pPr>
                <a:r>
                  <a:rPr lang="ja-JP" altLang="en-US" sz="1200" u="sng" dirty="0">
                    <a:latin typeface="BIZ UDPゴシック" panose="020B0400000000000000" pitchFamily="50" charset="-128"/>
                    <a:ea typeface="BIZ UDPゴシック" panose="020B0400000000000000" pitchFamily="50" charset="-128"/>
                  </a:rPr>
                  <a:t>区域指定</a:t>
                </a:r>
                <a:r>
                  <a:rPr lang="ja-JP" altLang="en-US" sz="1100" u="sng" dirty="0">
                    <a:latin typeface="BIZ UDPゴシック" panose="020B0400000000000000" pitchFamily="50" charset="-128"/>
                    <a:ea typeface="BIZ UDPゴシック" panose="020B0400000000000000" pitchFamily="50" charset="-128"/>
                  </a:rPr>
                  <a:t>（つくば市と</a:t>
                </a:r>
                <a:r>
                  <a:rPr lang="ja-JP" altLang="en-US" sz="1100" u="sng" dirty="0" smtClean="0">
                    <a:latin typeface="BIZ UDPゴシック" panose="020B0400000000000000" pitchFamily="50" charset="-128"/>
                    <a:ea typeface="BIZ UDPゴシック" panose="020B0400000000000000" pitchFamily="50" charset="-128"/>
                  </a:rPr>
                  <a:t>大阪市</a:t>
                </a:r>
                <a:r>
                  <a:rPr lang="ja-JP" altLang="en-US" sz="1100" u="sng" dirty="0">
                    <a:latin typeface="BIZ UDPゴシック" panose="020B0400000000000000" pitchFamily="50" charset="-128"/>
                    <a:ea typeface="BIZ UDPゴシック" panose="020B0400000000000000" pitchFamily="50" charset="-128"/>
                  </a:rPr>
                  <a:t>のみ）</a:t>
                </a:r>
                <a:r>
                  <a:rPr lang="en-US" altLang="ja-JP" sz="1200" u="sng" dirty="0">
                    <a:latin typeface="BIZ UDPゴシック" panose="020B0400000000000000" pitchFamily="50" charset="-128"/>
                    <a:ea typeface="BIZ UDPゴシック" panose="020B0400000000000000" pitchFamily="50" charset="-128"/>
                  </a:rPr>
                  <a:t>【2022.4】</a:t>
                </a:r>
                <a:endParaRPr kumimoji="1" lang="ja-JP" altLang="en-US" sz="1200" u="sng" dirty="0">
                  <a:latin typeface="BIZ UDPゴシック" panose="020B0400000000000000" pitchFamily="50" charset="-128"/>
                  <a:ea typeface="BIZ UDPゴシック" panose="020B0400000000000000" pitchFamily="50" charset="-128"/>
                </a:endParaRPr>
              </a:p>
            </p:txBody>
          </p:sp>
          <p:sp>
            <p:nvSpPr>
              <p:cNvPr id="85" name="テキスト ボックス 84">
                <a:extLst>
                  <a:ext uri="{FF2B5EF4-FFF2-40B4-BE49-F238E27FC236}">
                    <a16:creationId xmlns:a16="http://schemas.microsoft.com/office/drawing/2014/main" id="{63E46316-4A96-8D68-F70F-B6704335BE31}"/>
                  </a:ext>
                </a:extLst>
              </p:cNvPr>
              <p:cNvSpPr txBox="1"/>
              <p:nvPr/>
            </p:nvSpPr>
            <p:spPr>
              <a:xfrm>
                <a:off x="2278168" y="3997392"/>
                <a:ext cx="3680816" cy="575851"/>
              </a:xfrm>
              <a:prstGeom prst="rect">
                <a:avLst/>
              </a:prstGeom>
              <a:noFill/>
            </p:spPr>
            <p:txBody>
              <a:bodyPr wrap="none" rtlCol="0">
                <a:spAutoFit/>
              </a:bodyPr>
              <a:lstStyle/>
              <a:p>
                <a:pPr marL="285750" indent="-285750">
                  <a:lnSpc>
                    <a:spcPts val="1500"/>
                  </a:lnSpc>
                  <a:buFont typeface="Wingdings" panose="05000000000000000000" pitchFamily="2" charset="2"/>
                  <a:buChar char="p"/>
                </a:pPr>
                <a:r>
                  <a:rPr kumimoji="1" lang="ja-JP" altLang="en-US" sz="1200" dirty="0">
                    <a:latin typeface="BIZ UDPゴシック" panose="020B0400000000000000" pitchFamily="50" charset="-128"/>
                    <a:ea typeface="BIZ UDPゴシック" panose="020B0400000000000000" pitchFamily="50" charset="-128"/>
                  </a:rPr>
                  <a:t>成長戦略の共同策定　</a:t>
                </a:r>
                <a:r>
                  <a:rPr kumimoji="1" lang="ja-JP" altLang="en-US" sz="1200" b="1" dirty="0">
                    <a:latin typeface="BIZ UDPゴシック" panose="020B0400000000000000" pitchFamily="50" charset="-128"/>
                    <a:ea typeface="BIZ UDPゴシック" panose="020B0400000000000000" pitchFamily="50" charset="-128"/>
                  </a:rPr>
                  <a:t>＜ビジョン＞</a:t>
                </a:r>
                <a:endParaRPr kumimoji="1" lang="en-US" altLang="ja-JP" sz="1200" b="1" dirty="0">
                  <a:latin typeface="BIZ UDPゴシック" panose="020B0400000000000000" pitchFamily="50" charset="-128"/>
                  <a:ea typeface="BIZ UDPゴシック" panose="020B0400000000000000" pitchFamily="50" charset="-128"/>
                </a:endParaRPr>
              </a:p>
              <a:p>
                <a:pPr marL="285750" indent="-285750">
                  <a:lnSpc>
                    <a:spcPts val="1500"/>
                  </a:lnSpc>
                  <a:buFont typeface="Wingdings" panose="05000000000000000000" pitchFamily="2" charset="2"/>
                  <a:buChar char="p"/>
                </a:pPr>
                <a:r>
                  <a:rPr lang="ja-JP" altLang="en-US" sz="1200" dirty="0">
                    <a:latin typeface="BIZ UDPゴシック" panose="020B0400000000000000" pitchFamily="50" charset="-128"/>
                    <a:ea typeface="BIZ UDPゴシック" panose="020B0400000000000000" pitchFamily="50" charset="-128"/>
                  </a:rPr>
                  <a:t>大阪観光局の設置　</a:t>
                </a:r>
                <a:r>
                  <a:rPr lang="ja-JP" altLang="en-US" sz="1200" b="1" dirty="0">
                    <a:latin typeface="BIZ UDPゴシック" panose="020B0400000000000000" pitchFamily="50" charset="-128"/>
                    <a:ea typeface="BIZ UDPゴシック" panose="020B0400000000000000" pitchFamily="50" charset="-128"/>
                  </a:rPr>
                  <a:t>＜体制＞</a:t>
                </a:r>
                <a:endParaRPr lang="en-US" altLang="ja-JP" sz="1200" b="1" dirty="0">
                  <a:latin typeface="BIZ UDPゴシック" panose="020B0400000000000000" pitchFamily="50" charset="-128"/>
                  <a:ea typeface="BIZ UDPゴシック" panose="020B0400000000000000" pitchFamily="50" charset="-128"/>
                </a:endParaRPr>
              </a:p>
              <a:p>
                <a:pPr marL="285750" indent="-285750">
                  <a:lnSpc>
                    <a:spcPts val="1500"/>
                  </a:lnSpc>
                  <a:buFont typeface="Wingdings" panose="05000000000000000000" pitchFamily="2" charset="2"/>
                  <a:buChar char="p"/>
                </a:pPr>
                <a:r>
                  <a:rPr kumimoji="1" lang="en-US" altLang="ja-JP" sz="1200" dirty="0">
                    <a:latin typeface="BIZ UDPゴシック" panose="020B0400000000000000" pitchFamily="50" charset="-128"/>
                    <a:ea typeface="BIZ UDPゴシック" panose="020B0400000000000000" pitchFamily="50" charset="-128"/>
                  </a:rPr>
                  <a:t>2025</a:t>
                </a:r>
                <a:r>
                  <a:rPr kumimoji="1" lang="ja-JP" altLang="en-US" sz="1200" dirty="0">
                    <a:latin typeface="BIZ UDPゴシック" panose="020B0400000000000000" pitchFamily="50" charset="-128"/>
                    <a:ea typeface="BIZ UDPゴシック" panose="020B0400000000000000" pitchFamily="50" charset="-128"/>
                  </a:rPr>
                  <a:t>万博の協調誘致　</a:t>
                </a:r>
                <a:r>
                  <a:rPr kumimoji="1" lang="ja-JP" altLang="en-US"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アクション</a:t>
                </a:r>
                <a:r>
                  <a:rPr kumimoji="1" lang="ja-JP" altLang="en-US" sz="1200" b="1" dirty="0">
                    <a:latin typeface="BIZ UDPゴシック" panose="020B0400000000000000" pitchFamily="50" charset="-128"/>
                    <a:ea typeface="BIZ UDPゴシック" panose="020B0400000000000000" pitchFamily="50" charset="-128"/>
                  </a:rPr>
                  <a:t>＞</a:t>
                </a:r>
                <a:endParaRPr kumimoji="1" lang="en-US" altLang="ja-JP" sz="1200" b="1" dirty="0">
                  <a:latin typeface="BIZ UDPゴシック" panose="020B0400000000000000" pitchFamily="50" charset="-128"/>
                  <a:ea typeface="BIZ UDPゴシック" panose="020B0400000000000000" pitchFamily="50" charset="-128"/>
                </a:endParaRPr>
              </a:p>
              <a:p>
                <a:pPr marL="285750" indent="-285750">
                  <a:lnSpc>
                    <a:spcPts val="1500"/>
                  </a:lnSpc>
                  <a:buFont typeface="Wingdings" panose="05000000000000000000" pitchFamily="2" charset="2"/>
                  <a:buChar char="p"/>
                </a:pPr>
                <a:r>
                  <a:rPr kumimoji="1" lang="ja-JP" altLang="en-US" sz="1200" u="sng" dirty="0">
                    <a:latin typeface="BIZ UDPゴシック" panose="020B0400000000000000" pitchFamily="50" charset="-128"/>
                    <a:ea typeface="BIZ UDPゴシック" panose="020B0400000000000000" pitchFamily="50" charset="-128"/>
                  </a:rPr>
                  <a:t>スーパーシティ特区への共同提案＜アクション＞</a:t>
                </a:r>
              </a:p>
            </p:txBody>
          </p:sp>
        </p:grpSp>
      </p:grpSp>
      <p:sp>
        <p:nvSpPr>
          <p:cNvPr id="35" name="テキスト ボックス 34"/>
          <p:cNvSpPr txBox="1"/>
          <p:nvPr/>
        </p:nvSpPr>
        <p:spPr>
          <a:xfrm>
            <a:off x="360000" y="180000"/>
            <a:ext cx="8676000" cy="432000"/>
          </a:xfrm>
          <a:prstGeom prst="rect">
            <a:avLst/>
          </a:prstGeom>
          <a:noFill/>
        </p:spPr>
        <p:txBody>
          <a:bodyPr wrap="none" lIns="36000" tIns="36000" rIns="36000" bIns="36000" rtlCol="0">
            <a:noAutofit/>
          </a:bodyPr>
          <a:lstStyle/>
          <a:p>
            <a:r>
              <a:rPr lang="ja-JP" altLang="en-US" sz="2000" dirty="0">
                <a:latin typeface="BIZ UDPゴシック" panose="020B0400000000000000" pitchFamily="50" charset="-128"/>
                <a:ea typeface="BIZ UDPゴシック" panose="020B0400000000000000" pitchFamily="50" charset="-128"/>
              </a:rPr>
              <a:t>府</a:t>
            </a:r>
            <a:r>
              <a:rPr lang="ja-JP" altLang="en-US" sz="2000" dirty="0" smtClean="0">
                <a:latin typeface="BIZ UDPゴシック" panose="020B0400000000000000" pitchFamily="50" charset="-128"/>
                <a:ea typeface="BIZ UDPゴシック" panose="020B0400000000000000" pitchFamily="50" charset="-128"/>
              </a:rPr>
              <a:t>市連携による取組例</a:t>
            </a:r>
            <a:endParaRPr lang="en-US" altLang="ja-JP" sz="2000" dirty="0">
              <a:latin typeface="BIZ UDPゴシック" panose="020B0400000000000000" pitchFamily="50" charset="-128"/>
              <a:ea typeface="BIZ UDPゴシック" panose="020B0400000000000000" pitchFamily="50" charset="-128"/>
            </a:endParaRPr>
          </a:p>
        </p:txBody>
      </p:sp>
      <p:cxnSp>
        <p:nvCxnSpPr>
          <p:cNvPr id="36" name="直線コネクタ 35"/>
          <p:cNvCxnSpPr/>
          <p:nvPr/>
        </p:nvCxnSpPr>
        <p:spPr>
          <a:xfrm>
            <a:off x="216000" y="57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49</a:t>
            </a:fld>
            <a:endParaRPr lang="ja-JP" altLang="en-US" dirty="0"/>
          </a:p>
        </p:txBody>
      </p:sp>
      <p:sp>
        <p:nvSpPr>
          <p:cNvPr id="38" name="正方形/長方形 37"/>
          <p:cNvSpPr/>
          <p:nvPr/>
        </p:nvSpPr>
        <p:spPr>
          <a:xfrm>
            <a:off x="3060000" y="360000"/>
            <a:ext cx="1656000" cy="180000"/>
          </a:xfrm>
          <a:prstGeom prst="rect">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en-US" altLang="ja-JP" sz="900" dirty="0" smtClean="0">
                <a:solidFill>
                  <a:schemeClr val="tx1"/>
                </a:solidFill>
                <a:latin typeface="BIZ UDPゴシック" panose="020B0400000000000000" pitchFamily="50" charset="-128"/>
                <a:ea typeface="BIZ UDPゴシック" panose="020B0400000000000000" pitchFamily="50" charset="-128"/>
              </a:rPr>
              <a:t>※</a:t>
            </a:r>
            <a:r>
              <a:rPr lang="ja-JP" altLang="en-US" sz="900" dirty="0" smtClean="0">
                <a:solidFill>
                  <a:schemeClr val="tx1"/>
                </a:solidFill>
                <a:latin typeface="BIZ UDPゴシック" panose="020B0400000000000000" pitchFamily="50" charset="-128"/>
                <a:ea typeface="BIZ UDPゴシック" panose="020B0400000000000000" pitchFamily="50" charset="-128"/>
              </a:rPr>
              <a:t>下線は前回からの追加項目</a:t>
            </a:r>
            <a:endParaRPr lang="ja-JP" altLang="en-US"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10079527"/>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44546A"/>
      </a:dk2>
      <a:lt2>
        <a:srgbClr val="E7E6E6"/>
      </a:lt2>
      <a:accent1>
        <a:srgbClr val="034A90"/>
      </a:accent1>
      <a:accent2>
        <a:srgbClr val="FF4040"/>
      </a:accent2>
      <a:accent3>
        <a:srgbClr val="48A1FA"/>
      </a:accent3>
      <a:accent4>
        <a:srgbClr val="33CC33"/>
      </a:accent4>
      <a:accent5>
        <a:srgbClr val="C2DFFD"/>
      </a:accent5>
      <a:accent6>
        <a:srgbClr val="FEEFC1"/>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16955</Words>
  <Application>Microsoft Office PowerPoint</Application>
  <PresentationFormat>画面に合わせる (4:3)</PresentationFormat>
  <Paragraphs>1652</Paragraphs>
  <Slides>44</Slides>
  <Notes>30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44</vt:i4>
      </vt:variant>
    </vt:vector>
  </HeadingPairs>
  <TitlesOfParts>
    <vt:vector size="58" baseType="lpstr">
      <vt:lpstr>BIZ UDPゴシック</vt:lpstr>
      <vt:lpstr>BIZ UDゴシック</vt:lpstr>
      <vt:lpstr>HGPｺﾞｼｯｸE</vt:lpstr>
      <vt:lpstr>Hiragino Sans W3</vt:lpstr>
      <vt:lpstr>Meiryo UI</vt:lpstr>
      <vt:lpstr>ＭＳ Ｐゴシック</vt:lpstr>
      <vt:lpstr>メイリオ</vt:lpstr>
      <vt:lpstr>游ゴシック</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2023-06-16T03:12:20Z</dcterms:created>
  <dcterms:modified xsi:type="dcterms:W3CDTF">2023-06-16T05:03:06Z</dcterms:modified>
</cp:coreProperties>
</file>