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85" removePersonalInfoOnSave="1" saveSubsetFonts="1">
  <p:sldMasterIdLst>
    <p:sldMasterId id="2147483660" r:id="rId1"/>
  </p:sldMasterIdLst>
  <p:notesMasterIdLst>
    <p:notesMasterId r:id="rId32"/>
  </p:notesMasterIdLst>
  <p:handoutMasterIdLst>
    <p:handoutMasterId r:id="rId33"/>
  </p:handoutMasterIdLst>
  <p:sldIdLst>
    <p:sldId id="1185" r:id="rId2"/>
    <p:sldId id="1186" r:id="rId3"/>
    <p:sldId id="1187" r:id="rId4"/>
    <p:sldId id="1188" r:id="rId5"/>
    <p:sldId id="1189" r:id="rId6"/>
    <p:sldId id="1190" r:id="rId7"/>
    <p:sldId id="1191" r:id="rId8"/>
    <p:sldId id="1192" r:id="rId9"/>
    <p:sldId id="1193" r:id="rId10"/>
    <p:sldId id="1194" r:id="rId11"/>
    <p:sldId id="1195" r:id="rId12"/>
    <p:sldId id="1196" r:id="rId13"/>
    <p:sldId id="1197" r:id="rId14"/>
    <p:sldId id="1198" r:id="rId15"/>
    <p:sldId id="1199" r:id="rId16"/>
    <p:sldId id="1200" r:id="rId17"/>
    <p:sldId id="1201" r:id="rId18"/>
    <p:sldId id="1202" r:id="rId19"/>
    <p:sldId id="1203" r:id="rId20"/>
    <p:sldId id="1204" r:id="rId21"/>
    <p:sldId id="1205" r:id="rId22"/>
    <p:sldId id="1206" r:id="rId23"/>
    <p:sldId id="1207" r:id="rId24"/>
    <p:sldId id="1208" r:id="rId25"/>
    <p:sldId id="1209" r:id="rId26"/>
    <p:sldId id="1210" r:id="rId27"/>
    <p:sldId id="1211" r:id="rId28"/>
    <p:sldId id="1212" r:id="rId29"/>
    <p:sldId id="1213" r:id="rId30"/>
    <p:sldId id="1214"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CCFF"/>
    <a:srgbClr val="CCE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5184" autoAdjust="0"/>
  </p:normalViewPr>
  <p:slideViewPr>
    <p:cSldViewPr snapToGrid="0">
      <p:cViewPr varScale="1">
        <p:scale>
          <a:sx n="73" d="100"/>
          <a:sy n="73" d="100"/>
        </p:scale>
        <p:origin x="1578" y="54"/>
      </p:cViewPr>
      <p:guideLst>
        <p:guide orient="horz" pos="2160"/>
        <p:guide pos="2880"/>
      </p:guideLst>
    </p:cSldViewPr>
  </p:slideViewPr>
  <p:outlineViewPr>
    <p:cViewPr>
      <p:scale>
        <a:sx n="33" d="100"/>
        <a:sy n="33" d="100"/>
      </p:scale>
      <p:origin x="0" y="-512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57AD17E-DE40-406E-A150-C7BDA82DC076}"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ADE2695-1CCD-4D07-AC13-214ABFAD8423}" type="slidenum">
              <a:rPr kumimoji="1" lang="ja-JP" altLang="en-US" smtClean="0"/>
              <a:t>‹#›</a:t>
            </a:fld>
            <a:endParaRPr kumimoji="1" lang="ja-JP" altLang="en-US"/>
          </a:p>
        </p:txBody>
      </p:sp>
    </p:spTree>
    <p:extLst>
      <p:ext uri="{BB962C8B-B14F-4D97-AF65-F5344CB8AC3E}">
        <p14:creationId xmlns:p14="http://schemas.microsoft.com/office/powerpoint/2010/main" val="1163120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9619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06445"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06445" rtl="0" eaLnBrk="1" fontAlgn="auto" latinLnBrk="0" hangingPunct="1">
                <a:lnSpc>
                  <a:spcPct val="100000"/>
                </a:lnSpc>
                <a:spcBef>
                  <a:spcPts val="0"/>
                </a:spcBef>
                <a:spcAft>
                  <a:spcPts val="0"/>
                </a:spcAft>
                <a:buClrTx/>
                <a:buSzTx/>
                <a:buFontTx/>
                <a:buNone/>
                <a:tabLst/>
                <a:defRPr/>
              </a:pPr>
              <a:t>89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7603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06445"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06445"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8416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06445"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06445" rtl="0" eaLnBrk="1" fontAlgn="auto" latinLnBrk="0" hangingPunct="1">
                <a:lnSpc>
                  <a:spcPct val="100000"/>
                </a:lnSpc>
                <a:spcBef>
                  <a:spcPts val="0"/>
                </a:spcBef>
                <a:spcAft>
                  <a:spcPts val="0"/>
                </a:spcAft>
                <a:buClrTx/>
                <a:buSzTx/>
                <a:buFontTx/>
                <a:buNone/>
                <a:tabLst/>
                <a:defRPr/>
              </a:pPr>
              <a:t>93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7639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06445"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06445" rtl="0" eaLnBrk="1" fontAlgn="auto" latinLnBrk="0" hangingPunct="1">
                <a:lnSpc>
                  <a:spcPct val="100000"/>
                </a:lnSpc>
                <a:spcBef>
                  <a:spcPts val="0"/>
                </a:spcBef>
                <a:spcAft>
                  <a:spcPts val="0"/>
                </a:spcAft>
                <a:buClrTx/>
                <a:buSzTx/>
                <a:buFontTx/>
                <a:buNone/>
                <a:tabLst/>
                <a:defRPr/>
              </a:pPr>
              <a:t>94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0069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6D2B3-7F21-4C6B-9577-734DFFB173E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8922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6D2B3-7F21-4C6B-9577-734DFFB173E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820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18BF-638D-4B4E-8107-9AC108E6575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8633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47704-DA29-41EA-9615-E30FD9C8010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3227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1128783948"/>
              </p:ext>
            </p:extLst>
          </p:nvPr>
        </p:nvGraphicFramePr>
        <p:xfrm>
          <a:off x="145768" y="664501"/>
          <a:ext cx="8929568" cy="5758935"/>
        </p:xfrm>
        <a:graphic>
          <a:graphicData uri="http://schemas.openxmlformats.org/drawingml/2006/table">
            <a:tbl>
              <a:tblPr/>
              <a:tblGrid>
                <a:gridCol w="616232">
                  <a:extLst>
                    <a:ext uri="{9D8B030D-6E8A-4147-A177-3AD203B41FA5}">
                      <a16:colId xmlns:a16="http://schemas.microsoft.com/office/drawing/2014/main" val="2603608055"/>
                    </a:ext>
                  </a:extLst>
                </a:gridCol>
                <a:gridCol w="800100">
                  <a:extLst>
                    <a:ext uri="{9D8B030D-6E8A-4147-A177-3AD203B41FA5}">
                      <a16:colId xmlns:a16="http://schemas.microsoft.com/office/drawing/2014/main" val="3769869475"/>
                    </a:ext>
                  </a:extLst>
                </a:gridCol>
                <a:gridCol w="1878309">
                  <a:extLst>
                    <a:ext uri="{9D8B030D-6E8A-4147-A177-3AD203B41FA5}">
                      <a16:colId xmlns:a16="http://schemas.microsoft.com/office/drawing/2014/main" val="1553916869"/>
                    </a:ext>
                  </a:extLst>
                </a:gridCol>
                <a:gridCol w="1878309">
                  <a:extLst>
                    <a:ext uri="{9D8B030D-6E8A-4147-A177-3AD203B41FA5}">
                      <a16:colId xmlns:a16="http://schemas.microsoft.com/office/drawing/2014/main" val="3014832651"/>
                    </a:ext>
                  </a:extLst>
                </a:gridCol>
                <a:gridCol w="1878309">
                  <a:extLst>
                    <a:ext uri="{9D8B030D-6E8A-4147-A177-3AD203B41FA5}">
                      <a16:colId xmlns:a16="http://schemas.microsoft.com/office/drawing/2014/main" val="3144169047"/>
                    </a:ext>
                  </a:extLst>
                </a:gridCol>
                <a:gridCol w="1878309">
                  <a:extLst>
                    <a:ext uri="{9D8B030D-6E8A-4147-A177-3AD203B41FA5}">
                      <a16:colId xmlns:a16="http://schemas.microsoft.com/office/drawing/2014/main" val="3747401790"/>
                    </a:ext>
                  </a:extLst>
                </a:gridCol>
              </a:tblGrid>
              <a:tr h="213294">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896023032"/>
                  </a:ext>
                </a:extLst>
              </a:tr>
              <a:tr h="853176">
                <a:tc rowSpan="4">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教育改革</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①就学前</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５</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歳児</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の幼児教育無償化を実施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４</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歳児</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の幼児教育無償化まで拡大</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歳児</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の幼児教育無償化まで拡大</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8801409"/>
                  </a:ext>
                </a:extLst>
              </a:tr>
              <a:tr h="2559527">
                <a:tc vMerge="1">
                  <a:txBody>
                    <a:bodyPr/>
                    <a:lstStyle/>
                    <a:p>
                      <a:endParaRPr kumimoji="1" lang="ja-JP" altLang="en-US"/>
                    </a:p>
                  </a:txBody>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②小中学校</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／知事が教育非常事態を宣言</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／学力向上に向けた緊急対策等</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／教員加配等の重点支援を開始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／中学校給食の導入補助を開始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／府独自の学力・学習状況調査開始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／市内</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モデル校</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７</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校</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で</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ICT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環境整備</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／市内全中学校普通教室等へ空調機設置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／府独自のチャレンジテストを開始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／生徒指導体制の強化</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／小学校からの英語教育を充実</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／市内中学校で学校調理方式に移行開始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／市内全小中学校にタブレット端末等を整備</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／市内全小学校普通教室等へ空調機設置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／小学校学力経年調査開始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／南河内地域において中高一貫校設置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／市内全小学校で英語教育実施</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／中学校給食事業・学校調理方式へ完全移行</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／公設民営の中高一貫校設置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／市版チャレンジテスト開始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中学</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１</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／全小中学校で学習者用端末の１人１台環境の整備完了</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／公設民営中高一貫校に国際バカロレアコース開設</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／公設民営小中一貫校を府へ移管</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323025"/>
                  </a:ext>
                </a:extLst>
              </a:tr>
              <a:tr h="1066469">
                <a:tc vMerge="1">
                  <a:txBody>
                    <a:bodyPr/>
                    <a:lstStyle/>
                    <a:p>
                      <a:endParaRPr kumimoji="1" lang="ja-JP" altLang="en-US"/>
                    </a:p>
                  </a:txBody>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③高校</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／私立高校授業料無償化の実施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／グローバルリーダーズハイスクール設置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／府立高校の通学区域撤廃</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TOEFL iBT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活用など英語教育を充実</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／府立高校入試の制度改善</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／私立高校授業料無償化多子世帯拡充</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／私立高校授業料無償化の多子世帯支援の要件緩和</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／大阪公立大等の授業料無償化</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／府立高校の</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ICT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862110"/>
                  </a:ext>
                </a:extLst>
              </a:tr>
              <a:tr h="1066469">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④支援学校</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／支援学校施設基本方針を策定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府内１地域</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に支援学校を整備</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府内</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１</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地域</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に支援学校を整備</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smtClean="0">
                          <a:solidFill>
                            <a:schemeClr val="tx1"/>
                          </a:solidFill>
                          <a:effectLst/>
                          <a:latin typeface="BIZ UDゴシック" panose="020B0400000000000000" pitchFamily="49" charset="-128"/>
                          <a:ea typeface="BIZ UDゴシック" panose="020B0400000000000000" pitchFamily="49" charset="-128"/>
                        </a:rPr>
                        <a:t>府内</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２</a:t>
                      </a:r>
                      <a:r>
                        <a:rPr lang="ja-JP" altLang="en-US" sz="1000" b="0" i="0" u="none" strike="noStrike" smtClean="0">
                          <a:solidFill>
                            <a:schemeClr val="tx1"/>
                          </a:solidFill>
                          <a:effectLst/>
                          <a:latin typeface="BIZ UDゴシック" panose="020B0400000000000000" pitchFamily="49" charset="-128"/>
                          <a:ea typeface="BIZ UDゴシック" panose="020B0400000000000000" pitchFamily="49" charset="-128"/>
                        </a:rPr>
                        <a:t>地域</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に支援学校を整備</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／府立高校における知的障がいのある生徒の学習機会の充実</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／医療的ケア児対応看護師等雇用経費助成</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0006600"/>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40">
            <a:extLst>
              <a:ext uri="{FF2B5EF4-FFF2-40B4-BE49-F238E27FC236}">
                <a16:creationId xmlns:a16="http://schemas.microsoft.com/office/drawing/2014/main" id="{617F0823-70F5-F8AE-2064-6A0563470410}"/>
              </a:ext>
            </a:extLst>
          </p:cNvPr>
          <p:cNvSpPr/>
          <p:nvPr/>
        </p:nvSpPr>
        <p:spPr>
          <a:xfrm>
            <a:off x="144000" y="72000"/>
            <a:ext cx="576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社会政策のイノベーション①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85</a:t>
            </a:fld>
            <a:endParaRPr lang="ja-JP" altLang="en-US" dirty="0"/>
          </a:p>
        </p:txBody>
      </p:sp>
    </p:spTree>
    <p:extLst>
      <p:ext uri="{BB962C8B-B14F-4D97-AF65-F5344CB8AC3E}">
        <p14:creationId xmlns:p14="http://schemas.microsoft.com/office/powerpoint/2010/main" val="344731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5389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576" y="533639"/>
            <a:ext cx="71978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大阪では女性がイキイキと活躍できるための、</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様々</a:t>
            </a:r>
            <a:r>
              <a:rPr kumimoji="1" lang="ja-JP" altLang="en-US" sz="18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な取組を推進。</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5397798" y="3165784"/>
            <a:ext cx="363190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２</a:t>
            </a:r>
            <a:r>
              <a:rPr kumimoji="1" lang="ja-JP" altLang="en-US" sz="16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企業への</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支援</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76462" y="3165516"/>
            <a:ext cx="509919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１</a:t>
            </a:r>
            <a:r>
              <a:rPr kumimoji="1" lang="ja-JP" altLang="en-US" sz="16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女性・家庭への</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支援</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85342" y="3509145"/>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75772" y="5524764"/>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5522040" y="3529697"/>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5541090" y="5286082"/>
            <a:ext cx="622633" cy="310829"/>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5442316" y="5595270"/>
            <a:ext cx="3188857" cy="1061829"/>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「女性活躍リーディングカンパニー」認証制度</a:t>
            </a:r>
            <a:endPar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①「</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意欲のある女性が活躍し続けられる組織づくり</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②「</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仕事と生活の</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両立（ワークライフバランス）支援」</a:t>
            </a:r>
            <a:endParaRPr kumimoji="1" lang="en-US" altLang="ja-JP"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③「</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男性</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の家庭参画</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支援</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について</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積極的に推進する企業等を</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大阪市女性活躍</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リーディングカンパニー」</a:t>
            </a:r>
            <a:endPar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として認証。</a:t>
            </a:r>
            <a:endPar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0" name="角丸四角形 29"/>
          <p:cNvSpPr/>
          <p:nvPr/>
        </p:nvSpPr>
        <p:spPr>
          <a:xfrm>
            <a:off x="144000" y="72000"/>
            <a:ext cx="648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３－②</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社会政策のイノベーション／女性の活躍促進</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5" name="Picture 2" descr="http://www.city.osaka.lg.jp/shimin/cmsfiles/contents/0000299/299280/ninsh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5855" y="5265292"/>
            <a:ext cx="569665" cy="569665"/>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02138" y="1020114"/>
            <a:ext cx="4676309" cy="116955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現状</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大阪</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では、男性の就業率に比べ、結婚・出産・子育て期にあたる年代の女性の就業率が下がる、いわゆる「</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M</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字カーブ」の谷が全国に比べて深く、その後の回復も鈍い傾向</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にある。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 name="二等辺三角形 1"/>
          <p:cNvSpPr/>
          <p:nvPr/>
        </p:nvSpPr>
        <p:spPr>
          <a:xfrm rot="10800000">
            <a:off x="1411429" y="2224236"/>
            <a:ext cx="2010681" cy="169303"/>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1" name="テキスト ボックス 40"/>
          <p:cNvSpPr txBox="1"/>
          <p:nvPr/>
        </p:nvSpPr>
        <p:spPr>
          <a:xfrm>
            <a:off x="180696" y="2409098"/>
            <a:ext cx="4472146" cy="523220"/>
          </a:xfrm>
          <a:prstGeom prst="rect">
            <a:avLst/>
          </a:prstGeom>
          <a:solidFill>
            <a:schemeClr val="accent4">
              <a:lumMod val="40000"/>
              <a:lumOff val="6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安心</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して子育てと仕事を両立できる環境</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整備に関して</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「女性・家庭」及び「企業」の両面に対する支援。</a:t>
            </a:r>
            <a:endParaRPr kumimoji="1" lang="ja-JP"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682794" y="3519735"/>
            <a:ext cx="2520000" cy="324000"/>
          </a:xfrm>
          <a:prstGeom prst="rect">
            <a:avLst/>
          </a:prstGeom>
        </p:spPr>
        <p:txBody>
          <a:bodyPr wrap="square" lIns="36000" tIns="36000" r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OSAKA</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しごとフィールド」</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7" name="正方形/長方形 46"/>
          <p:cNvSpPr/>
          <p:nvPr/>
        </p:nvSpPr>
        <p:spPr>
          <a:xfrm>
            <a:off x="682795" y="5543432"/>
            <a:ext cx="338438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「ワンストップの総合相談事業」</a:t>
            </a:r>
            <a:endParaRPr kumimoji="1" lang="en-US" altLang="ja-JP"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2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94</a:t>
            </a:fld>
            <a:endParaRPr lang="ja-JP" altLang="en-US" dirty="0"/>
          </a:p>
        </p:txBody>
      </p:sp>
      <p:sp>
        <p:nvSpPr>
          <p:cNvPr id="34" name="正方形/長方形 33"/>
          <p:cNvSpPr/>
          <p:nvPr/>
        </p:nvSpPr>
        <p:spPr>
          <a:xfrm>
            <a:off x="5442316" y="3821325"/>
            <a:ext cx="3625163" cy="1338828"/>
          </a:xfrm>
          <a:prstGeom prst="rect">
            <a:avLst/>
          </a:prstGeom>
        </p:spPr>
        <p:txBody>
          <a:bodyPr wrap="square">
            <a:spAutoFit/>
          </a:bodyPr>
          <a:lstStyle/>
          <a:p>
            <a:pPr lvl="0" defTabSz="914400">
              <a:defRPr/>
            </a:pP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１</a:t>
            </a:r>
            <a:r>
              <a:rPr kumimoji="1" lang="ja-JP" altLang="en-US" sz="900" b="1" dirty="0" err="1" smtClean="0">
                <a:latin typeface="BIZ UDPゴシック" panose="020B0400000000000000" pitchFamily="50" charset="-128"/>
                <a:ea typeface="BIZ UDPゴシック" panose="020B0400000000000000" pitchFamily="50" charset="-128"/>
              </a:rPr>
              <a:t>．</a:t>
            </a:r>
            <a:r>
              <a:rPr kumimoji="1" lang="ja-JP" altLang="en-US" sz="900" b="1" dirty="0" smtClean="0">
                <a:latin typeface="BIZ UDPゴシック" panose="020B0400000000000000" pitchFamily="50" charset="-128"/>
                <a:ea typeface="BIZ UDPゴシック" panose="020B0400000000000000" pitchFamily="50" charset="-128"/>
              </a:rPr>
              <a:t>「男女</a:t>
            </a:r>
            <a:r>
              <a:rPr kumimoji="1" lang="ja-JP" altLang="en-US" sz="900" b="1" dirty="0">
                <a:latin typeface="BIZ UDPゴシック" panose="020B0400000000000000" pitchFamily="50" charset="-128"/>
                <a:ea typeface="BIZ UDPゴシック" panose="020B0400000000000000" pitchFamily="50" charset="-128"/>
              </a:rPr>
              <a:t>いきいき・元気</a:t>
            </a:r>
            <a:r>
              <a:rPr kumimoji="1" lang="ja-JP" altLang="en-US" sz="900" b="1" dirty="0" smtClean="0">
                <a:latin typeface="BIZ UDPゴシック" panose="020B0400000000000000" pitchFamily="50" charset="-128"/>
                <a:ea typeface="BIZ UDPゴシック" panose="020B0400000000000000" pitchFamily="50" charset="-128"/>
              </a:rPr>
              <a:t>宣言」事</a:t>
            </a:r>
            <a:r>
              <a:rPr kumimoji="1" lang="ja-JP" altLang="en-US" sz="900" b="1" dirty="0">
                <a:latin typeface="BIZ UDPゴシック" panose="020B0400000000000000" pitchFamily="50" charset="-128"/>
                <a:ea typeface="BIZ UDPゴシック" panose="020B0400000000000000" pitchFamily="50" charset="-128"/>
              </a:rPr>
              <a:t>業者登録制度</a:t>
            </a:r>
            <a:endParaRPr kumimoji="1" lang="en-US" altLang="ja-JP"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defTabSz="914400">
              <a:defRPr/>
            </a:pPr>
            <a:r>
              <a:rPr kumimoji="1" lang="ja-JP" altLang="en-US" sz="900" dirty="0" smtClean="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働く場における男女共同参画に向けた</a:t>
            </a:r>
            <a:r>
              <a:rPr kumimoji="1" lang="ja-JP" altLang="en-US" sz="900" dirty="0" smtClean="0">
                <a:latin typeface="BIZ UDPゴシック" panose="020B0400000000000000" pitchFamily="50" charset="-128"/>
                <a:ea typeface="BIZ UDPゴシック" panose="020B0400000000000000" pitchFamily="50" charset="-128"/>
              </a:rPr>
              <a:t>取組を進める事業者</a:t>
            </a:r>
            <a:r>
              <a:rPr kumimoji="1" lang="ja-JP" altLang="en-US" sz="900" dirty="0">
                <a:latin typeface="BIZ UDPゴシック" panose="020B0400000000000000" pitchFamily="50" charset="-128"/>
                <a:ea typeface="BIZ UDPゴシック" panose="020B0400000000000000" pitchFamily="50" charset="-128"/>
              </a:rPr>
              <a:t>を</a:t>
            </a:r>
            <a:r>
              <a:rPr kumimoji="1" lang="ja-JP" altLang="en-US" sz="900" dirty="0" smtClean="0">
                <a:latin typeface="BIZ UDPゴシック" panose="020B0400000000000000" pitchFamily="50" charset="-128"/>
                <a:ea typeface="BIZ UDPゴシック" panose="020B0400000000000000" pitchFamily="50" charset="-128"/>
              </a:rPr>
              <a:t>登録。</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lvl="0" defTabSz="914400">
              <a:defRPr/>
            </a:pPr>
            <a:r>
              <a:rPr kumimoji="1" lang="ja-JP" altLang="en-US" sz="900" b="1" dirty="0">
                <a:latin typeface="BIZ UDPゴシック" panose="020B0400000000000000" pitchFamily="50" charset="-128"/>
                <a:ea typeface="BIZ UDPゴシック" panose="020B0400000000000000" pitchFamily="50" charset="-128"/>
              </a:rPr>
              <a:t>２</a:t>
            </a:r>
            <a:r>
              <a:rPr kumimoji="1" lang="ja-JP" altLang="en-US" sz="900" b="1" dirty="0" smtClean="0">
                <a:latin typeface="BIZ UDPゴシック" panose="020B0400000000000000" pitchFamily="50" charset="-128"/>
                <a:ea typeface="BIZ UDPゴシック" panose="020B0400000000000000" pitchFamily="50" charset="-128"/>
              </a:rPr>
              <a:t>．「男女</a:t>
            </a:r>
            <a:r>
              <a:rPr kumimoji="1" lang="ja-JP" altLang="en-US" sz="900" b="1" dirty="0">
                <a:latin typeface="BIZ UDPゴシック" panose="020B0400000000000000" pitchFamily="50" charset="-128"/>
                <a:ea typeface="BIZ UDPゴシック" panose="020B0400000000000000" pitchFamily="50" charset="-128"/>
              </a:rPr>
              <a:t>いきいき</a:t>
            </a:r>
            <a:r>
              <a:rPr kumimoji="1" lang="ja-JP" altLang="en-US" sz="900" b="1" dirty="0" smtClean="0">
                <a:latin typeface="BIZ UDPゴシック" panose="020B0400000000000000" pitchFamily="50" charset="-128"/>
                <a:ea typeface="BIZ UDPゴシック" panose="020B0400000000000000" pitchFamily="50" charset="-128"/>
              </a:rPr>
              <a:t>プラス」事</a:t>
            </a:r>
            <a:r>
              <a:rPr kumimoji="1" lang="ja-JP" altLang="en-US" sz="900" b="1" dirty="0">
                <a:latin typeface="BIZ UDPゴシック" panose="020B0400000000000000" pitchFamily="50" charset="-128"/>
                <a:ea typeface="BIZ UDPゴシック" panose="020B0400000000000000" pitchFamily="50" charset="-128"/>
              </a:rPr>
              <a:t>業者認証</a:t>
            </a:r>
            <a:r>
              <a:rPr kumimoji="1" lang="ja-JP" altLang="en-US" sz="900" b="1" dirty="0" smtClean="0">
                <a:latin typeface="BIZ UDPゴシック" panose="020B0400000000000000" pitchFamily="50" charset="-128"/>
                <a:ea typeface="BIZ UDPゴシック" panose="020B0400000000000000" pitchFamily="50" charset="-128"/>
              </a:rPr>
              <a:t>制度</a:t>
            </a:r>
            <a:endParaRPr kumimoji="1" lang="en-US" altLang="ja-JP" sz="900" b="1" dirty="0" smtClean="0">
              <a:latin typeface="BIZ UDPゴシック" panose="020B0400000000000000" pitchFamily="50" charset="-128"/>
              <a:ea typeface="BIZ UDPゴシック" panose="020B0400000000000000" pitchFamily="50" charset="-128"/>
            </a:endParaRPr>
          </a:p>
          <a:p>
            <a:pPr lvl="0" defTabSz="914400">
              <a:defRPr/>
            </a:pPr>
            <a:r>
              <a:rPr kumimoji="1" lang="ja-JP" altLang="en-US" sz="900" dirty="0" smtClean="0">
                <a:latin typeface="BIZ UDPゴシック" panose="020B0400000000000000" pitchFamily="50" charset="-128"/>
                <a:ea typeface="BIZ UDPゴシック" panose="020B0400000000000000" pitchFamily="50" charset="-128"/>
              </a:rPr>
              <a:t>➣上記１登録事業者のうち、女性</a:t>
            </a:r>
            <a:r>
              <a:rPr kumimoji="1" lang="ja-JP" altLang="en-US" sz="900" dirty="0">
                <a:latin typeface="BIZ UDPゴシック" panose="020B0400000000000000" pitchFamily="50" charset="-128"/>
                <a:ea typeface="BIZ UDPゴシック" panose="020B0400000000000000" pitchFamily="50" charset="-128"/>
              </a:rPr>
              <a:t>活躍推進法</a:t>
            </a:r>
            <a:r>
              <a:rPr kumimoji="1" lang="ja-JP" altLang="en-US" sz="900" dirty="0" smtClean="0">
                <a:latin typeface="BIZ UDPゴシック" panose="020B0400000000000000" pitchFamily="50" charset="-128"/>
                <a:ea typeface="BIZ UDPゴシック" panose="020B0400000000000000" pitchFamily="50" charset="-128"/>
              </a:rPr>
              <a:t>に基づく</a:t>
            </a:r>
            <a:endParaRPr kumimoji="1" lang="en-US" altLang="ja-JP" sz="900" dirty="0" smtClean="0">
              <a:latin typeface="BIZ UDPゴシック" panose="020B0400000000000000" pitchFamily="50" charset="-128"/>
              <a:ea typeface="BIZ UDPゴシック" panose="020B0400000000000000" pitchFamily="50" charset="-128"/>
            </a:endParaRPr>
          </a:p>
          <a:p>
            <a:pPr lvl="0" defTabSz="914400">
              <a:defRPr/>
            </a:pPr>
            <a:r>
              <a:rPr lang="en-US" altLang="ja-JP"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  </a:t>
            </a:r>
            <a:r>
              <a:rPr kumimoji="1" lang="ja-JP" altLang="en-US" sz="900" dirty="0" smtClean="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一般事業主</a:t>
            </a:r>
            <a:r>
              <a:rPr kumimoji="1" lang="ja-JP" altLang="en-US" sz="900" dirty="0" smtClean="0">
                <a:latin typeface="BIZ UDPゴシック" panose="020B0400000000000000" pitchFamily="50" charset="-128"/>
                <a:ea typeface="BIZ UDPゴシック" panose="020B0400000000000000" pitchFamily="50" charset="-128"/>
              </a:rPr>
              <a:t>行動計画</a:t>
            </a:r>
            <a:r>
              <a:rPr kumimoji="1" lang="ja-JP" altLang="en-US" sz="900" dirty="0">
                <a:latin typeface="BIZ UDPゴシック" panose="020B0400000000000000" pitchFamily="50" charset="-128"/>
                <a:ea typeface="BIZ UDPゴシック" panose="020B0400000000000000" pitchFamily="50" charset="-128"/>
              </a:rPr>
              <a:t>」の策定など</a:t>
            </a:r>
            <a:r>
              <a:rPr kumimoji="1" lang="ja-JP" altLang="en-US" sz="900" dirty="0" smtClean="0">
                <a:latin typeface="BIZ UDPゴシック" panose="020B0400000000000000" pitchFamily="50" charset="-128"/>
                <a:ea typeface="BIZ UDPゴシック" panose="020B0400000000000000" pitchFamily="50" charset="-128"/>
              </a:rPr>
              <a:t>、男女が働きやすい職場環境  </a:t>
            </a:r>
            <a:endParaRPr kumimoji="1" lang="en-US" altLang="ja-JP" sz="900" dirty="0" smtClean="0">
              <a:latin typeface="BIZ UDPゴシック" panose="020B0400000000000000" pitchFamily="50" charset="-128"/>
              <a:ea typeface="BIZ UDPゴシック" panose="020B0400000000000000" pitchFamily="50" charset="-128"/>
            </a:endParaRPr>
          </a:p>
          <a:p>
            <a:pPr lvl="0" defTabSz="914400">
              <a:defRPr/>
            </a:pPr>
            <a:r>
              <a:rPr lang="en-US" altLang="ja-JP"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  </a:t>
            </a:r>
            <a:r>
              <a:rPr kumimoji="1" lang="ja-JP" altLang="en-US" sz="900" dirty="0" smtClean="0">
                <a:latin typeface="BIZ UDPゴシック" panose="020B0400000000000000" pitchFamily="50" charset="-128"/>
                <a:ea typeface="BIZ UDPゴシック" panose="020B0400000000000000" pitchFamily="50" charset="-128"/>
              </a:rPr>
              <a:t>の整備と</a:t>
            </a:r>
            <a:r>
              <a:rPr kumimoji="1" lang="ja-JP" altLang="en-US" sz="900" dirty="0">
                <a:latin typeface="BIZ UDPゴシック" panose="020B0400000000000000" pitchFamily="50" charset="-128"/>
                <a:ea typeface="BIZ UDPゴシック" panose="020B0400000000000000" pitchFamily="50" charset="-128"/>
              </a:rPr>
              <a:t>、さらなる女性活躍</a:t>
            </a:r>
            <a:r>
              <a:rPr kumimoji="1" lang="ja-JP" altLang="en-US" sz="900" dirty="0" smtClean="0">
                <a:latin typeface="BIZ UDPゴシック" panose="020B0400000000000000" pitchFamily="50" charset="-128"/>
                <a:ea typeface="BIZ UDPゴシック" panose="020B0400000000000000" pitchFamily="50" charset="-128"/>
              </a:rPr>
              <a:t>に向け取り組む事業者</a:t>
            </a:r>
            <a:r>
              <a:rPr kumimoji="1" lang="ja-JP" altLang="en-US" sz="900" dirty="0">
                <a:latin typeface="BIZ UDPゴシック" panose="020B0400000000000000" pitchFamily="50" charset="-128"/>
                <a:ea typeface="BIZ UDPゴシック" panose="020B0400000000000000" pitchFamily="50" charset="-128"/>
              </a:rPr>
              <a:t>を</a:t>
            </a:r>
            <a:r>
              <a:rPr kumimoji="1" lang="ja-JP" altLang="en-US" sz="900" dirty="0" smtClean="0">
                <a:latin typeface="BIZ UDPゴシック" panose="020B0400000000000000" pitchFamily="50" charset="-128"/>
                <a:ea typeface="BIZ UDPゴシック" panose="020B0400000000000000" pitchFamily="50" charset="-128"/>
              </a:rPr>
              <a:t>認証。</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３</a:t>
            </a:r>
            <a:r>
              <a:rPr kumimoji="1" lang="ja-JP" altLang="en-US" sz="900" b="1" i="0" u="none" strike="noStrike" kern="1200" cap="none" spc="0" normalizeH="0" baseline="0" noProof="0" dirty="0" err="1" smtClean="0">
                <a:ln>
                  <a:noFill/>
                </a:ln>
                <a:effectLst/>
                <a:uLnTx/>
                <a:uFillTx/>
                <a:latin typeface="BIZ UDPゴシック" panose="020B0400000000000000" pitchFamily="50" charset="-128"/>
                <a:ea typeface="BIZ UDPゴシック" panose="020B0400000000000000" pitchFamily="50" charset="-128"/>
              </a:rPr>
              <a:t>．</a:t>
            </a:r>
            <a:r>
              <a:rPr kumimoji="1" lang="ja-JP" altLang="en-US" sz="9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「男女いきいき」事業者表彰制度</a:t>
            </a:r>
            <a:endParaRPr lang="en-US" altLang="ja-JP" sz="900" b="1"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BIZ UDPゴシック" panose="020B0400000000000000" pitchFamily="50" charset="-128"/>
                <a:ea typeface="BIZ UDPゴシック" panose="020B0400000000000000" pitchFamily="50" charset="-128"/>
              </a:rPr>
              <a:t>➣上記２認証事</a:t>
            </a:r>
            <a:r>
              <a:rPr kumimoji="1" lang="ja-JP" altLang="en-US" sz="900" dirty="0">
                <a:latin typeface="BIZ UDPゴシック" panose="020B0400000000000000" pitchFamily="50" charset="-128"/>
                <a:ea typeface="BIZ UDPゴシック" panose="020B0400000000000000" pitchFamily="50" charset="-128"/>
              </a:rPr>
              <a:t>業者のうち、独創的、先進的な取組</a:t>
            </a:r>
            <a:r>
              <a:rPr kumimoji="1" lang="ja-JP" altLang="en-US" sz="900" dirty="0" smtClean="0">
                <a:latin typeface="BIZ UDPゴシック" panose="020B0400000000000000" pitchFamily="50" charset="-128"/>
                <a:ea typeface="BIZ UDPゴシック" panose="020B0400000000000000" pitchFamily="50" charset="-128"/>
              </a:rPr>
              <a:t>等を行う事業</a:t>
            </a:r>
            <a:endParaRPr kumimoji="1" lang="en-US" altLang="ja-JP" sz="90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  </a:t>
            </a:r>
            <a:r>
              <a:rPr kumimoji="1" lang="ja-JP" altLang="en-US" sz="900" dirty="0" smtClean="0">
                <a:latin typeface="BIZ UDPゴシック" panose="020B0400000000000000" pitchFamily="50" charset="-128"/>
                <a:ea typeface="BIZ UDPゴシック" panose="020B0400000000000000" pitchFamily="50" charset="-128"/>
              </a:rPr>
              <a:t>者</a:t>
            </a:r>
            <a:r>
              <a:rPr kumimoji="1" lang="ja-JP" altLang="en-US" sz="900" dirty="0">
                <a:latin typeface="BIZ UDPゴシック" panose="020B0400000000000000" pitchFamily="50" charset="-128"/>
                <a:ea typeface="BIZ UDPゴシック" panose="020B0400000000000000" pitchFamily="50" charset="-128"/>
              </a:rPr>
              <a:t>を</a:t>
            </a:r>
            <a:r>
              <a:rPr kumimoji="1" lang="ja-JP" altLang="en-US" sz="900" dirty="0" smtClean="0">
                <a:latin typeface="BIZ UDPゴシック" panose="020B0400000000000000" pitchFamily="50" charset="-128"/>
                <a:ea typeface="BIZ UDPゴシック" panose="020B0400000000000000" pitchFamily="50" charset="-128"/>
              </a:rPr>
              <a:t>表彰。</a:t>
            </a:r>
            <a:endPar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pic>
        <p:nvPicPr>
          <p:cNvPr id="36" name="Picture 3" descr="D:\tanakajunya\Desktop\キャプチャ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5294" y="4156817"/>
            <a:ext cx="334197" cy="3239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D:\tanakajunya\Desktop\キャプチャ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6754" y="3603037"/>
            <a:ext cx="342737" cy="391843"/>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p:cNvPicPr>
          <p:nvPr/>
        </p:nvPicPr>
        <p:blipFill>
          <a:blip r:embed="rId6"/>
          <a:stretch>
            <a:fillRect/>
          </a:stretch>
        </p:blipFill>
        <p:spPr>
          <a:xfrm>
            <a:off x="5067300" y="951855"/>
            <a:ext cx="3960169" cy="2159237"/>
          </a:xfrm>
          <a:prstGeom prst="rect">
            <a:avLst/>
          </a:prstGeom>
        </p:spPr>
      </p:pic>
      <p:sp>
        <p:nvSpPr>
          <p:cNvPr id="43" name="テキスト ボックス 42"/>
          <p:cNvSpPr txBox="1"/>
          <p:nvPr/>
        </p:nvSpPr>
        <p:spPr>
          <a:xfrm>
            <a:off x="5292090" y="2889825"/>
            <a:ext cx="2520000" cy="215444"/>
          </a:xfrm>
          <a:prstGeom prst="rect">
            <a:avLst/>
          </a:prstGeom>
          <a:noFill/>
          <a:ln>
            <a:noFill/>
          </a:ln>
        </p:spPr>
        <p:txBody>
          <a:bodyPr wrap="square" rtlCol="0">
            <a:spAutoFit/>
          </a:bodyPr>
          <a:lstStyle/>
          <a:p>
            <a:pPr>
              <a:defRPr/>
            </a:pPr>
            <a:r>
              <a:rPr lang="ja-JP" altLang="en-US" sz="800" dirty="0">
                <a:solidFill>
                  <a:prstClr val="black"/>
                </a:solidFill>
                <a:latin typeface="BIZ UDPゴシック" panose="020B0400000000000000" pitchFamily="50" charset="-128"/>
                <a:ea typeface="BIZ UDPゴシック" panose="020B0400000000000000" pitchFamily="50" charset="-128"/>
              </a:rPr>
              <a:t>出典：</a:t>
            </a:r>
            <a:r>
              <a:rPr lang="en-US" altLang="ja-JP" sz="800" dirty="0">
                <a:solidFill>
                  <a:prstClr val="black"/>
                </a:solidFill>
                <a:latin typeface="BIZ UDPゴシック" panose="020B0400000000000000" pitchFamily="50" charset="-128"/>
                <a:ea typeface="BIZ UDPゴシック" panose="020B0400000000000000" pitchFamily="50" charset="-128"/>
              </a:rPr>
              <a:t>201</a:t>
            </a:r>
            <a:r>
              <a:rPr lang="ja-JP" altLang="en-US" sz="800" dirty="0">
                <a:solidFill>
                  <a:prstClr val="black"/>
                </a:solidFill>
                <a:latin typeface="BIZ UDPゴシック" panose="020B0400000000000000" pitchFamily="50" charset="-128"/>
                <a:ea typeface="BIZ UDPゴシック" panose="020B0400000000000000" pitchFamily="50" charset="-128"/>
              </a:rPr>
              <a:t>７就業構造基本調査　</a:t>
            </a:r>
          </a:p>
        </p:txBody>
      </p:sp>
      <p:sp>
        <p:nvSpPr>
          <p:cNvPr id="32" name="テキスト ボックス 31"/>
          <p:cNvSpPr txBox="1"/>
          <p:nvPr/>
        </p:nvSpPr>
        <p:spPr>
          <a:xfrm>
            <a:off x="7962900" y="764239"/>
            <a:ext cx="1157371" cy="253916"/>
          </a:xfrm>
          <a:prstGeom prst="rect">
            <a:avLst/>
          </a:prstGeom>
          <a:noFill/>
          <a:ln>
            <a:noFill/>
          </a:ln>
        </p:spPr>
        <p:txBody>
          <a:bodyPr wrap="square" rtlCol="0">
            <a:spAutoFit/>
          </a:bodyPr>
          <a:lstStyle/>
          <a:p>
            <a:pPr>
              <a:defRPr/>
            </a:pPr>
            <a:r>
              <a:rPr lang="en-US" altLang="ja-JP" sz="1050" dirty="0" smtClean="0">
                <a:solidFill>
                  <a:prstClr val="black"/>
                </a:solidFill>
                <a:latin typeface="BIZ UDPゴシック" panose="020B0400000000000000" pitchFamily="50" charset="-128"/>
                <a:ea typeface="BIZ UDPゴシック" panose="020B0400000000000000" pitchFamily="50" charset="-128"/>
              </a:rPr>
              <a:t>【</a:t>
            </a:r>
            <a:r>
              <a:rPr lang="ja-JP" altLang="en-US" sz="1050" dirty="0" smtClean="0">
                <a:solidFill>
                  <a:prstClr val="black"/>
                </a:solidFill>
                <a:latin typeface="BIZ UDPゴシック" panose="020B0400000000000000" pitchFamily="50" charset="-128"/>
                <a:ea typeface="BIZ UDPゴシック" panose="020B0400000000000000" pitchFamily="50" charset="-128"/>
              </a:rPr>
              <a:t>女性の就業率</a:t>
            </a:r>
            <a:r>
              <a:rPr lang="en-US" altLang="ja-JP" sz="1050" dirty="0" smtClean="0">
                <a:solidFill>
                  <a:prstClr val="black"/>
                </a:solidFill>
                <a:latin typeface="BIZ UDPゴシック" panose="020B0400000000000000" pitchFamily="50" charset="-128"/>
                <a:ea typeface="BIZ UDPゴシック" panose="020B0400000000000000" pitchFamily="50" charset="-128"/>
              </a:rPr>
              <a:t>】</a:t>
            </a:r>
            <a:endParaRPr lang="ja-JP" altLang="en-US" sz="1050" dirty="0">
              <a:solidFill>
                <a:prstClr val="black"/>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7"/>
          <a:stretch>
            <a:fillRect/>
          </a:stretch>
        </p:blipFill>
        <p:spPr>
          <a:xfrm>
            <a:off x="216000" y="3852000"/>
            <a:ext cx="4932091" cy="1585097"/>
          </a:xfrm>
          <a:prstGeom prst="rect">
            <a:avLst/>
          </a:prstGeom>
        </p:spPr>
      </p:pic>
      <p:pic>
        <p:nvPicPr>
          <p:cNvPr id="4" name="図 3"/>
          <p:cNvPicPr>
            <a:picLocks noChangeAspect="1"/>
          </p:cNvPicPr>
          <p:nvPr/>
        </p:nvPicPr>
        <p:blipFill>
          <a:blip r:embed="rId8"/>
          <a:stretch>
            <a:fillRect/>
          </a:stretch>
        </p:blipFill>
        <p:spPr>
          <a:xfrm>
            <a:off x="216000" y="5868000"/>
            <a:ext cx="4950381" cy="902286"/>
          </a:xfrm>
          <a:prstGeom prst="rect">
            <a:avLst/>
          </a:prstGeom>
        </p:spPr>
      </p:pic>
    </p:spTree>
    <p:extLst>
      <p:ext uri="{BB962C8B-B14F-4D97-AF65-F5344CB8AC3E}">
        <p14:creationId xmlns:p14="http://schemas.microsoft.com/office/powerpoint/2010/main" val="1293312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5619961" y="4848694"/>
            <a:ext cx="3487479" cy="18953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＜大阪府</a:t>
            </a:r>
            <a:r>
              <a:rPr kumimoji="1" lang="ja-JP" altLang="en-US" sz="11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・大阪出入国在留管理局・大阪市・経済団体</a:t>
            </a:r>
            <a:endParaRPr kumimoji="1" lang="en-US" altLang="ja-JP" sz="11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BIZ UDPゴシック" panose="020B0400000000000000" pitchFamily="50" charset="-128"/>
                <a:ea typeface="BIZ UDPゴシック" panose="020B0400000000000000" pitchFamily="50" charset="-128"/>
              </a:rPr>
              <a:t>　</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など</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が連携＞</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30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➢受入</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促進に関するワーキンググループ</a:t>
            </a:r>
          </a:p>
          <a:p>
            <a:pPr marL="0" marR="0" lvl="0" indent="0" algn="l" defTabSz="914400" rtl="0" eaLnBrk="1" fontAlgn="auto" latinLnBrk="0" hangingPunct="1">
              <a:lnSpc>
                <a:spcPts val="13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外国</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人材の受入促進に向け、府内企業と</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のマッチング</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支援</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や外国人材が安定して</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働き続けられる</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ような</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環境</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整備</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等の</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取組を進めること</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で、府内企業の更</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なる成長</a:t>
            </a:r>
            <a:r>
              <a:rPr lang="en-US" altLang="ja-JP" sz="1100" dirty="0">
                <a:solidFill>
                  <a:schemeClr val="tx1"/>
                </a:solidFill>
                <a:latin typeface="BIZ UDPゴシック" panose="020B0400000000000000" pitchFamily="50" charset="-128"/>
                <a:ea typeface="BIZ UDPゴシック" panose="020B0400000000000000" pitchFamily="50" charset="-128"/>
              </a:rPr>
              <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に</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つなげる。</a:t>
            </a:r>
          </a:p>
          <a:p>
            <a:pPr marL="0" marR="0" lvl="0" indent="0" algn="l" defTabSz="914400" rtl="0" eaLnBrk="1" fontAlgn="auto" latinLnBrk="0" hangingPunct="1">
              <a:lnSpc>
                <a:spcPts val="1300"/>
              </a:lnSpc>
              <a:spcBef>
                <a:spcPts val="30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共生推進に関するワーキンググループ</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共生社会の実現に向け、外国人への効果的な支援に</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ついて検討を進め、大阪の成長・飛躍を支える多様な</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外国人材が活躍する社会の実現をめざ</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す</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16" name="二等辺三角形 15"/>
          <p:cNvSpPr/>
          <p:nvPr/>
        </p:nvSpPr>
        <p:spPr>
          <a:xfrm rot="5400000">
            <a:off x="4603451" y="5677219"/>
            <a:ext cx="1732482" cy="1911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23" name="直線コネクタ 22"/>
          <p:cNvCxnSpPr/>
          <p:nvPr/>
        </p:nvCxnSpPr>
        <p:spPr>
          <a:xfrm>
            <a:off x="175444" y="535646"/>
            <a:ext cx="8820000" cy="0"/>
          </a:xfrm>
          <a:prstGeom prst="line">
            <a:avLst/>
          </a:prstGeom>
          <a:noFill/>
          <a:ln w="6350" cap="flat" cmpd="sng" algn="ctr">
            <a:solidFill>
              <a:sysClr val="windowText" lastClr="000000"/>
            </a:solidFill>
            <a:prstDash val="solid"/>
            <a:miter lim="800000"/>
          </a:ln>
          <a:effectLst/>
        </p:spPr>
      </p:cxnSp>
      <p:sp>
        <p:nvSpPr>
          <p:cNvPr id="24" name="テキスト ボックス 23"/>
          <p:cNvSpPr txBox="1"/>
          <p:nvPr/>
        </p:nvSpPr>
        <p:spPr>
          <a:xfrm>
            <a:off x="-35921" y="573059"/>
            <a:ext cx="52598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■オール大阪の外国人材の受入れ・共生社会づくり</a:t>
            </a:r>
            <a:endParaRPr kumimoji="0" lang="en-US" altLang="ja-JP"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角丸四角形 25"/>
          <p:cNvSpPr/>
          <p:nvPr/>
        </p:nvSpPr>
        <p:spPr>
          <a:xfrm>
            <a:off x="144000" y="72000"/>
            <a:ext cx="6481389"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３－③</a:t>
            </a:r>
            <a:r>
              <a:rPr kumimoji="0" lang="en-US" altLang="ja-JP"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社会政策のイノベーション／外国人への施策</a:t>
            </a:r>
          </a:p>
        </p:txBody>
      </p:sp>
      <p:pic>
        <p:nvPicPr>
          <p:cNvPr id="12" name="図 11"/>
          <p:cNvPicPr>
            <a:picLocks noChangeAspect="1"/>
          </p:cNvPicPr>
          <p:nvPr/>
        </p:nvPicPr>
        <p:blipFill>
          <a:blip r:embed="rId2"/>
          <a:stretch>
            <a:fillRect/>
          </a:stretch>
        </p:blipFill>
        <p:spPr>
          <a:xfrm>
            <a:off x="5324478" y="612044"/>
            <a:ext cx="3780062" cy="2295257"/>
          </a:xfrm>
          <a:prstGeom prst="rect">
            <a:avLst/>
          </a:prstGeom>
        </p:spPr>
      </p:pic>
      <p:sp>
        <p:nvSpPr>
          <p:cNvPr id="13" name="テキスト ボックス 12">
            <a:extLst>
              <a:ext uri="{FF2B5EF4-FFF2-40B4-BE49-F238E27FC236}">
                <a16:creationId xmlns:a16="http://schemas.microsoft.com/office/drawing/2014/main" id="{FEE7B7F0-E3BF-745D-CF09-7304075E1493}"/>
              </a:ext>
            </a:extLst>
          </p:cNvPr>
          <p:cNvSpPr txBox="1"/>
          <p:nvPr/>
        </p:nvSpPr>
        <p:spPr>
          <a:xfrm>
            <a:off x="5273678" y="2839719"/>
            <a:ext cx="391171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出典：</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年９⽉８</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第</a:t>
            </a:r>
            <a:r>
              <a:rPr lang="ja-JP" altLang="en-US" sz="700" dirty="0">
                <a:solidFill>
                  <a:prstClr val="black"/>
                </a:solidFill>
                <a:latin typeface="BIZ UDPゴシック" panose="020B0400000000000000" pitchFamily="50" charset="-128"/>
                <a:ea typeface="BIZ UDPゴシック" panose="020B0400000000000000" pitchFamily="50" charset="-128"/>
              </a:rPr>
              <a:t>１</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回</a:t>
            </a:r>
            <a:r>
              <a:rPr kumimoji="1" lang="en-US" altLang="zh-TW"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OSAKA</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外国人材受入促進・共生推進協</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議会</a:t>
            </a:r>
            <a:r>
              <a:rPr kumimoji="1" lang="zh-TW"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事務局</a:t>
            </a:r>
            <a:r>
              <a:rPr kumimoji="1" lang="zh-TW"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作成資料</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より</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8" name="図 17"/>
          <p:cNvPicPr>
            <a:picLocks noChangeAspect="1"/>
          </p:cNvPicPr>
          <p:nvPr/>
        </p:nvPicPr>
        <p:blipFill>
          <a:blip r:embed="rId3"/>
          <a:stretch>
            <a:fillRect/>
          </a:stretch>
        </p:blipFill>
        <p:spPr>
          <a:xfrm>
            <a:off x="5538048" y="3068684"/>
            <a:ext cx="3415453" cy="1633858"/>
          </a:xfrm>
          <a:prstGeom prst="rect">
            <a:avLst/>
          </a:prstGeom>
        </p:spPr>
      </p:pic>
      <p:sp>
        <p:nvSpPr>
          <p:cNvPr id="19" name="テキスト ボックス 18">
            <a:extLst>
              <a:ext uri="{FF2B5EF4-FFF2-40B4-BE49-F238E27FC236}">
                <a16:creationId xmlns:a16="http://schemas.microsoft.com/office/drawing/2014/main" id="{FEE7B7F0-E3BF-745D-CF09-7304075E1493}"/>
              </a:ext>
            </a:extLst>
          </p:cNvPr>
          <p:cNvSpPr txBox="1"/>
          <p:nvPr/>
        </p:nvSpPr>
        <p:spPr>
          <a:xfrm>
            <a:off x="7117651" y="4603419"/>
            <a:ext cx="204672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出典：</a:t>
            </a:r>
            <a:r>
              <a:rPr kumimoji="1" lang="en-US" altLang="zh-TW"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zh-TW"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年度大阪府内企業経営実態</a:t>
            </a:r>
            <a:r>
              <a:rPr kumimoji="1" lang="zh-TW"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調査</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二等辺三角形 19"/>
          <p:cNvSpPr/>
          <p:nvPr/>
        </p:nvSpPr>
        <p:spPr>
          <a:xfrm rot="10800000">
            <a:off x="1679558" y="2770101"/>
            <a:ext cx="2058724" cy="535272"/>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a:off x="313173" y="2866960"/>
            <a:ext cx="5306788" cy="553998"/>
          </a:xfrm>
          <a:prstGeom prst="rect">
            <a:avLst/>
          </a:prstGeom>
          <a:noFill/>
        </p:spPr>
        <p:txBody>
          <a:bodyPr wrap="square">
            <a:spAutoFit/>
          </a:bodyPr>
          <a:lstStyle/>
          <a:p>
            <a:pPr marL="0" marR="236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OSAKA</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外国人材受入促進・共生推進協議会</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」の設置。</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236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年９月）</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95</a:t>
            </a:fld>
            <a:endParaRPr lang="ja-JP" altLang="en-US" dirty="0"/>
          </a:p>
        </p:txBody>
      </p:sp>
      <p:sp>
        <p:nvSpPr>
          <p:cNvPr id="25" name="角丸四角形 24"/>
          <p:cNvSpPr/>
          <p:nvPr/>
        </p:nvSpPr>
        <p:spPr>
          <a:xfrm>
            <a:off x="72000" y="933570"/>
            <a:ext cx="5220000" cy="1756249"/>
          </a:xfrm>
          <a:prstGeom prst="roundRect">
            <a:avLst>
              <a:gd name="adj" fmla="val 12011"/>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72000" tIns="0" rIns="72000" bIns="0" rtlCol="0" anchor="t" anchorCtr="0"/>
          <a:lstStyle/>
          <a:p>
            <a:pPr marL="66463" marR="0" lvl="0" indent="-422041"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r>
              <a:rPr lang="ja-JP" altLang="en-US" sz="1400" dirty="0" smtClean="0">
                <a:solidFill>
                  <a:schemeClr val="tx1"/>
                </a:solidFill>
                <a:latin typeface="BIZ UDPゴシック" panose="020B0400000000000000" pitchFamily="50" charset="-128"/>
                <a:ea typeface="BIZ UDPゴシック" panose="020B0400000000000000" pitchFamily="50" charset="-128"/>
              </a:rPr>
              <a:t>課題認識</a:t>
            </a:r>
            <a:r>
              <a:rPr kumimoji="1" lang="en-US" altLang="ja-JP" sz="1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p>
          <a:p>
            <a:pPr marL="66463" lvl="0" indent="-422041">
              <a:spcBef>
                <a:spcPts val="300"/>
              </a:spcBef>
              <a:defRPr/>
            </a:pPr>
            <a:r>
              <a:rPr lang="ja-JP" altLang="en-US" sz="1200" dirty="0">
                <a:solidFill>
                  <a:schemeClr val="tx1"/>
                </a:solidFill>
                <a:latin typeface="BIZ UDPゴシック" panose="020B0400000000000000" pitchFamily="50" charset="-128"/>
                <a:ea typeface="BIZ UDPゴシック" panose="020B0400000000000000" pitchFamily="50" charset="-128"/>
              </a:rPr>
              <a:t>■生産年齢人口の減少が進む中、中小企業</a:t>
            </a:r>
            <a:r>
              <a:rPr lang="ja-JP" altLang="en-US" sz="1200" dirty="0" smtClean="0">
                <a:solidFill>
                  <a:schemeClr val="tx1"/>
                </a:solidFill>
                <a:latin typeface="BIZ UDPゴシック" panose="020B0400000000000000" pitchFamily="50" charset="-128"/>
                <a:ea typeface="BIZ UDPゴシック" panose="020B0400000000000000" pitchFamily="50" charset="-128"/>
              </a:rPr>
              <a:t>における</a:t>
            </a:r>
            <a:r>
              <a:rPr lang="ja-JP" altLang="en-US" sz="1200" dirty="0">
                <a:solidFill>
                  <a:schemeClr val="tx1"/>
                </a:solidFill>
                <a:latin typeface="BIZ UDPゴシック" panose="020B0400000000000000" pitchFamily="50" charset="-128"/>
                <a:ea typeface="BIZ UDPゴシック" panose="020B0400000000000000" pitchFamily="50" charset="-128"/>
              </a:rPr>
              <a:t>人材不足の深刻化を</a:t>
            </a:r>
            <a:r>
              <a:rPr lang="ja-JP" altLang="en-US" sz="1200" dirty="0" smtClean="0">
                <a:solidFill>
                  <a:schemeClr val="tx1"/>
                </a:solidFill>
                <a:latin typeface="BIZ UDPゴシック" panose="020B0400000000000000" pitchFamily="50" charset="-128"/>
                <a:ea typeface="BIZ UDPゴシック" panose="020B0400000000000000" pitchFamily="50" charset="-128"/>
              </a:rPr>
              <a:t>受</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66463" lvl="0" indent="-422041">
              <a:spcBef>
                <a:spcPts val="300"/>
              </a:spcBef>
              <a:defRPr/>
            </a:pPr>
            <a:r>
              <a:rPr lang="en-US" altLang="ja-JP"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け</a:t>
            </a:r>
            <a:r>
              <a:rPr lang="ja-JP" altLang="en-US" sz="1200" dirty="0">
                <a:solidFill>
                  <a:schemeClr val="tx1"/>
                </a:solidFill>
                <a:latin typeface="BIZ UDPゴシック" panose="020B0400000000000000" pitchFamily="50" charset="-128"/>
                <a:ea typeface="BIZ UDPゴシック" panose="020B0400000000000000" pitchFamily="50" charset="-128"/>
              </a:rPr>
              <a:t>、国では</a:t>
            </a:r>
            <a:r>
              <a:rPr lang="en-US" altLang="ja-JP" sz="1200" dirty="0" smtClean="0">
                <a:solidFill>
                  <a:schemeClr val="tx1"/>
                </a:solidFill>
                <a:latin typeface="BIZ UDPゴシック" panose="020B0400000000000000" pitchFamily="50" charset="-128"/>
                <a:ea typeface="BIZ UDPゴシック" panose="020B0400000000000000" pitchFamily="50" charset="-128"/>
              </a:rPr>
              <a:t>2019</a:t>
            </a:r>
            <a:r>
              <a:rPr lang="ja-JP" altLang="en-US" sz="1200" dirty="0" smtClean="0">
                <a:solidFill>
                  <a:schemeClr val="tx1"/>
                </a:solidFill>
                <a:latin typeface="BIZ UDPゴシック" panose="020B0400000000000000" pitchFamily="50" charset="-128"/>
                <a:ea typeface="BIZ UDPゴシック" panose="020B0400000000000000" pitchFamily="50" charset="-128"/>
              </a:rPr>
              <a:t>年</a:t>
            </a:r>
            <a:r>
              <a:rPr lang="ja-JP" altLang="en-US" sz="1200" dirty="0">
                <a:solidFill>
                  <a:schemeClr val="tx1"/>
                </a:solidFill>
                <a:latin typeface="BIZ UDPゴシック" panose="020B0400000000000000" pitchFamily="50" charset="-128"/>
                <a:ea typeface="BIZ UDPゴシック" panose="020B0400000000000000" pitchFamily="50" charset="-128"/>
              </a:rPr>
              <a:t>４月に新たな在留資格「特定技能」制度</a:t>
            </a:r>
            <a:r>
              <a:rPr lang="ja-JP" altLang="en-US" sz="1200" dirty="0" smtClean="0">
                <a:solidFill>
                  <a:schemeClr val="tx1"/>
                </a:solidFill>
                <a:latin typeface="BIZ UDPゴシック" panose="020B0400000000000000" pitchFamily="50" charset="-128"/>
                <a:ea typeface="BIZ UDPゴシック" panose="020B0400000000000000" pitchFamily="50" charset="-128"/>
              </a:rPr>
              <a:t>の運用</a:t>
            </a:r>
            <a:r>
              <a:rPr lang="ja-JP" altLang="en-US" sz="1200" dirty="0">
                <a:solidFill>
                  <a:schemeClr val="tx1"/>
                </a:solidFill>
                <a:latin typeface="BIZ UDPゴシック" panose="020B0400000000000000" pitchFamily="50" charset="-128"/>
                <a:ea typeface="BIZ UDPゴシック" panose="020B0400000000000000" pitchFamily="50" charset="-128"/>
              </a:rPr>
              <a:t>を</a:t>
            </a:r>
            <a:r>
              <a:rPr lang="ja-JP" altLang="en-US" sz="1200" dirty="0" smtClean="0">
                <a:solidFill>
                  <a:schemeClr val="tx1"/>
                </a:solidFill>
                <a:latin typeface="BIZ UDPゴシック" panose="020B0400000000000000" pitchFamily="50" charset="-128"/>
                <a:ea typeface="BIZ UDPゴシック" panose="020B0400000000000000" pitchFamily="50" charset="-128"/>
              </a:rPr>
              <a:t>開始</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66463" lvl="0" indent="-422041">
              <a:spcBef>
                <a:spcPts val="300"/>
              </a:spcBef>
              <a:defRPr/>
            </a:pP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  する</a:t>
            </a:r>
            <a:r>
              <a:rPr lang="ja-JP" altLang="en-US" sz="1200" dirty="0">
                <a:solidFill>
                  <a:schemeClr val="tx1"/>
                </a:solidFill>
                <a:latin typeface="BIZ UDPゴシック" panose="020B0400000000000000" pitchFamily="50" charset="-128"/>
                <a:ea typeface="BIZ UDPゴシック" panose="020B0400000000000000" pitchFamily="50" charset="-128"/>
              </a:rPr>
              <a:t>など、積極的に外国人材を</a:t>
            </a:r>
            <a:r>
              <a:rPr lang="ja-JP" altLang="en-US" sz="1200" dirty="0" smtClean="0">
                <a:solidFill>
                  <a:schemeClr val="tx1"/>
                </a:solidFill>
                <a:latin typeface="BIZ UDPゴシック" panose="020B0400000000000000" pitchFamily="50" charset="-128"/>
                <a:ea typeface="BIZ UDPゴシック" panose="020B0400000000000000" pitchFamily="50" charset="-128"/>
              </a:rPr>
              <a:t>受け入れる</a:t>
            </a:r>
            <a:r>
              <a:rPr lang="ja-JP" altLang="en-US" sz="1200" dirty="0">
                <a:solidFill>
                  <a:schemeClr val="tx1"/>
                </a:solidFill>
                <a:latin typeface="BIZ UDPゴシック" panose="020B0400000000000000" pitchFamily="50" charset="-128"/>
                <a:ea typeface="BIZ UDPゴシック" panose="020B0400000000000000" pitchFamily="50" charset="-128"/>
              </a:rPr>
              <a:t>方針に転換が求められている。</a:t>
            </a:r>
          </a:p>
          <a:p>
            <a:pPr lvl="0">
              <a:spcBef>
                <a:spcPts val="200"/>
              </a:spcBef>
              <a:defRPr/>
            </a:pPr>
            <a:r>
              <a:rPr lang="ja-JP" altLang="en-US" sz="1200" dirty="0">
                <a:solidFill>
                  <a:schemeClr val="tx1"/>
                </a:solidFill>
                <a:latin typeface="BIZ UDPゴシック" panose="020B0400000000000000" pitchFamily="50" charset="-128"/>
                <a:ea typeface="BIZ UDPゴシック" panose="020B0400000000000000" pitchFamily="50" charset="-128"/>
              </a:rPr>
              <a:t>■深刻な人材不足への対応や、万博をインパクトにした大阪の成長・飛躍</a:t>
            </a:r>
            <a:r>
              <a:rPr lang="ja-JP" altLang="en-US" sz="1200" dirty="0" smtClean="0">
                <a:solidFill>
                  <a:schemeClr val="tx1"/>
                </a:solidFill>
                <a:latin typeface="BIZ UDPゴシック" panose="020B0400000000000000" pitchFamily="50" charset="-128"/>
                <a:ea typeface="BIZ UDPゴシック" panose="020B0400000000000000" pitchFamily="50" charset="-128"/>
              </a:rPr>
              <a:t>を</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lvl="0">
              <a:spcBef>
                <a:spcPts val="200"/>
              </a:spcBef>
              <a:defRPr/>
            </a:pP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支える</a:t>
            </a:r>
            <a:r>
              <a:rPr lang="ja-JP" altLang="en-US" sz="1200" dirty="0">
                <a:solidFill>
                  <a:schemeClr val="tx1"/>
                </a:solidFill>
                <a:latin typeface="BIZ UDPゴシック" panose="020B0400000000000000" pitchFamily="50" charset="-128"/>
                <a:ea typeface="BIZ UDPゴシック" panose="020B0400000000000000" pitchFamily="50" charset="-128"/>
              </a:rPr>
              <a:t>多様な外国人材の受入を促進していく。あわせて、受け入れた</a:t>
            </a:r>
            <a:r>
              <a:rPr lang="ja-JP" altLang="en-US" sz="1200" dirty="0" smtClean="0">
                <a:solidFill>
                  <a:schemeClr val="tx1"/>
                </a:solidFill>
                <a:latin typeface="BIZ UDPゴシック" panose="020B0400000000000000" pitchFamily="50" charset="-128"/>
                <a:ea typeface="BIZ UDPゴシック" panose="020B0400000000000000" pitchFamily="50" charset="-128"/>
              </a:rPr>
              <a:t>外</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lvl="0">
              <a:spcBef>
                <a:spcPts val="200"/>
              </a:spcBef>
              <a:defRPr/>
            </a:pP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国人</a:t>
            </a:r>
            <a:r>
              <a:rPr lang="ja-JP" altLang="en-US" sz="1200" dirty="0">
                <a:solidFill>
                  <a:schemeClr val="tx1"/>
                </a:solidFill>
                <a:latin typeface="BIZ UDPゴシック" panose="020B0400000000000000" pitchFamily="50" charset="-128"/>
                <a:ea typeface="BIZ UDPゴシック" panose="020B0400000000000000" pitchFamily="50" charset="-128"/>
              </a:rPr>
              <a:t>が安心して働き暮らせる共生社会を実現していく</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p:cNvPicPr preferRelativeResize="0">
            <a:picLocks/>
          </p:cNvPicPr>
          <p:nvPr/>
        </p:nvPicPr>
        <p:blipFill>
          <a:blip r:embed="rId4"/>
          <a:stretch>
            <a:fillRect/>
          </a:stretch>
        </p:blipFill>
        <p:spPr>
          <a:xfrm>
            <a:off x="107998" y="3420000"/>
            <a:ext cx="5148000" cy="3276000"/>
          </a:xfrm>
          <a:prstGeom prst="rect">
            <a:avLst/>
          </a:prstGeom>
        </p:spPr>
      </p:pic>
    </p:spTree>
    <p:extLst>
      <p:ext uri="{BB962C8B-B14F-4D97-AF65-F5344CB8AC3E}">
        <p14:creationId xmlns:p14="http://schemas.microsoft.com/office/powerpoint/2010/main" val="3707839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7120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4190673592"/>
              </p:ext>
            </p:extLst>
          </p:nvPr>
        </p:nvGraphicFramePr>
        <p:xfrm>
          <a:off x="145767" y="664503"/>
          <a:ext cx="8929568" cy="5949428"/>
        </p:xfrm>
        <a:graphic>
          <a:graphicData uri="http://schemas.openxmlformats.org/drawingml/2006/table">
            <a:tbl>
              <a:tblPr/>
              <a:tblGrid>
                <a:gridCol w="804875">
                  <a:extLst>
                    <a:ext uri="{9D8B030D-6E8A-4147-A177-3AD203B41FA5}">
                      <a16:colId xmlns:a16="http://schemas.microsoft.com/office/drawing/2014/main" val="1854395232"/>
                    </a:ext>
                  </a:extLst>
                </a:gridCol>
                <a:gridCol w="213897">
                  <a:extLst>
                    <a:ext uri="{9D8B030D-6E8A-4147-A177-3AD203B41FA5}">
                      <a16:colId xmlns:a16="http://schemas.microsoft.com/office/drawing/2014/main" val="181738087"/>
                    </a:ext>
                  </a:extLst>
                </a:gridCol>
                <a:gridCol w="1977699">
                  <a:extLst>
                    <a:ext uri="{9D8B030D-6E8A-4147-A177-3AD203B41FA5}">
                      <a16:colId xmlns:a16="http://schemas.microsoft.com/office/drawing/2014/main" val="1095841414"/>
                    </a:ext>
                  </a:extLst>
                </a:gridCol>
                <a:gridCol w="1977699">
                  <a:extLst>
                    <a:ext uri="{9D8B030D-6E8A-4147-A177-3AD203B41FA5}">
                      <a16:colId xmlns:a16="http://schemas.microsoft.com/office/drawing/2014/main" val="21087568"/>
                    </a:ext>
                  </a:extLst>
                </a:gridCol>
                <a:gridCol w="1977699">
                  <a:extLst>
                    <a:ext uri="{9D8B030D-6E8A-4147-A177-3AD203B41FA5}">
                      <a16:colId xmlns:a16="http://schemas.microsoft.com/office/drawing/2014/main" val="466554267"/>
                    </a:ext>
                  </a:extLst>
                </a:gridCol>
                <a:gridCol w="1977699">
                  <a:extLst>
                    <a:ext uri="{9D8B030D-6E8A-4147-A177-3AD203B41FA5}">
                      <a16:colId xmlns:a16="http://schemas.microsoft.com/office/drawing/2014/main" val="1912233301"/>
                    </a:ext>
                  </a:extLst>
                </a:gridCol>
              </a:tblGrid>
              <a:tr h="174983">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23073149"/>
                  </a:ext>
                </a:extLst>
              </a:tr>
              <a:tr h="1574849">
                <a:tc rowSpan="2">
                  <a:txBody>
                    <a:bodyPr/>
                    <a:lstStyle/>
                    <a:p>
                      <a:pPr algn="l" fontAlgn="t"/>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財政再建</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府</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／「財政再建プログラム</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・全事務事業</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、補助</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金、出資法人等の見直し</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・全国で最も高い給与</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カット等</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／「財政構造改革プラン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／財政運営基本条例施行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／「行財政改革の</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取組」</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／「行財政改革推進プラン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／「大阪府ファシリティマネジメント基本方針」策定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／森林環境税、宿泊税導入</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／「行政経営の</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取組」</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／宿泊税一部見直し</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／ファシリティマネジメント基本方針の改訂</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／ファシリティマネジメント基本方針に基づき</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1000㎡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未満の建物の現況調査、中長期保全計画を策定（～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／ファシリティマネジメント基本方針の改訂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7110912"/>
                  </a:ext>
                </a:extLst>
              </a:tr>
              <a:tr h="1749832">
                <a:tc vMerge="1">
                  <a:txBody>
                    <a:bodyPr/>
                    <a:lstStyle/>
                    <a:p>
                      <a:endParaRPr kumimoji="1" lang="ja-JP" altLang="en-US"/>
                    </a:p>
                  </a:txBody>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／「市政改革基本方針」</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・経費の削減、職員数の削減、市債残高の削減等</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／「なにわルネッサンス</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・「事務事業総点検」等に基づく点検・精査等</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／「市政改革プラン」</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・施策・事業のゼロベースの見直し、補助金等の見直し、市民利用施設の</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見直し等</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年度</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市政改革の基本方針</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・施策・事業のゼロベースの見直し等</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・施策・事業の見直し、公共施設の総合的かつ計画的な</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管理等</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ICT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を活用した市民サービスの向上や、官民連携の推進、働き方改革など</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／市政改革プラン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の中間見直し版</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・今後のデジタル化や</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DX</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の推進を視野に見直し</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8461267"/>
                  </a:ext>
                </a:extLst>
              </a:tr>
              <a:tr h="1224882">
                <a:tc rowSpan="2">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組織体制</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府</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／職員の退職管理に関する条例施行</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／給与制度改革</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職務給原則の徹底等）</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／職員採用試験の抜本的見直し</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／部長公募の開始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／職員基本条例施行</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／人事評価に相対評価制度の本格実施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／政治規制等</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条例の施行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／給与制度の総合的見直し</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9991107"/>
                  </a:ext>
                </a:extLst>
              </a:tr>
              <a:tr h="1224882">
                <a:tc vMerge="1">
                  <a:txBody>
                    <a:bodyPr/>
                    <a:lstStyle/>
                    <a:p>
                      <a:endParaRPr kumimoji="1" lang="ja-JP" altLang="en-US"/>
                    </a:p>
                  </a:txBody>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／給与カット開始</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／職員採用試験抜本的見直し開始</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／区長公募開始</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／服務規律刷新</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PT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／職員基本条例施行</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／局長公募、校長公募開始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／府との人事交流の拡大</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／給与カット率の拡大</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／人事制度に相対評価を導入</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／給与制度の総合的見直し</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／人事委員会による技能労務職相当職種民間給与調査の結果報告</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／人事委員会による技能労務職相当職種民間給与調査の結果報告</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／技能労務職員の給与について人事委員会勧告による行政職との均衡を考慮した給与改定とする方針</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07726"/>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角丸四角形 15">
            <a:extLst>
              <a:ext uri="{FF2B5EF4-FFF2-40B4-BE49-F238E27FC236}">
                <a16:creationId xmlns:a16="http://schemas.microsoft.com/office/drawing/2014/main" id="{C28CD36F-16DF-BADD-4930-1D7D0022D9D8}"/>
              </a:ext>
            </a:extLst>
          </p:cNvPr>
          <p:cNvSpPr/>
          <p:nvPr/>
        </p:nvSpPr>
        <p:spPr>
          <a:xfrm>
            <a:off x="144000" y="72000"/>
            <a:ext cx="504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いわゆる行政改革①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96</a:t>
            </a:fld>
            <a:endParaRPr lang="ja-JP" altLang="en-US" dirty="0"/>
          </a:p>
        </p:txBody>
      </p:sp>
    </p:spTree>
    <p:extLst>
      <p:ext uri="{BB962C8B-B14F-4D97-AF65-F5344CB8AC3E}">
        <p14:creationId xmlns:p14="http://schemas.microsoft.com/office/powerpoint/2010/main" val="270608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7120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4145101273"/>
              </p:ext>
            </p:extLst>
          </p:nvPr>
        </p:nvGraphicFramePr>
        <p:xfrm>
          <a:off x="145767" y="664502"/>
          <a:ext cx="8929568" cy="3181783"/>
        </p:xfrm>
        <a:graphic>
          <a:graphicData uri="http://schemas.openxmlformats.org/drawingml/2006/table">
            <a:tbl>
              <a:tblPr/>
              <a:tblGrid>
                <a:gridCol w="804875">
                  <a:extLst>
                    <a:ext uri="{9D8B030D-6E8A-4147-A177-3AD203B41FA5}">
                      <a16:colId xmlns:a16="http://schemas.microsoft.com/office/drawing/2014/main" val="1854395232"/>
                    </a:ext>
                  </a:extLst>
                </a:gridCol>
                <a:gridCol w="213897">
                  <a:extLst>
                    <a:ext uri="{9D8B030D-6E8A-4147-A177-3AD203B41FA5}">
                      <a16:colId xmlns:a16="http://schemas.microsoft.com/office/drawing/2014/main" val="181738087"/>
                    </a:ext>
                  </a:extLst>
                </a:gridCol>
                <a:gridCol w="1977699">
                  <a:extLst>
                    <a:ext uri="{9D8B030D-6E8A-4147-A177-3AD203B41FA5}">
                      <a16:colId xmlns:a16="http://schemas.microsoft.com/office/drawing/2014/main" val="1095841414"/>
                    </a:ext>
                  </a:extLst>
                </a:gridCol>
                <a:gridCol w="1977699">
                  <a:extLst>
                    <a:ext uri="{9D8B030D-6E8A-4147-A177-3AD203B41FA5}">
                      <a16:colId xmlns:a16="http://schemas.microsoft.com/office/drawing/2014/main" val="21087568"/>
                    </a:ext>
                  </a:extLst>
                </a:gridCol>
                <a:gridCol w="1977699">
                  <a:extLst>
                    <a:ext uri="{9D8B030D-6E8A-4147-A177-3AD203B41FA5}">
                      <a16:colId xmlns:a16="http://schemas.microsoft.com/office/drawing/2014/main" val="466554267"/>
                    </a:ext>
                  </a:extLst>
                </a:gridCol>
                <a:gridCol w="1977699">
                  <a:extLst>
                    <a:ext uri="{9D8B030D-6E8A-4147-A177-3AD203B41FA5}">
                      <a16:colId xmlns:a16="http://schemas.microsoft.com/office/drawing/2014/main" val="1912233301"/>
                    </a:ext>
                  </a:extLst>
                </a:gridCol>
              </a:tblGrid>
              <a:tr h="198861">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23073149"/>
                  </a:ext>
                </a:extLst>
              </a:tr>
              <a:tr h="1789753">
                <a:tc rowSpan="2">
                  <a:txBody>
                    <a:bodyPr/>
                    <a:lstStyle/>
                    <a:p>
                      <a:pPr algn="l" fontAlgn="t"/>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働き方改革、</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ICT</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活用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府</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／オープンデータポータルサイト開設</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／府庁版働き方改革</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第</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1</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弾</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a:t>
                      </a:r>
                      <a:b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／府庁版働き方改革</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第</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2</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弾</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a:t>
                      </a:r>
                      <a:b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●2018</a:t>
                      </a:r>
                      <a:r>
                        <a:rPr lang="ja-JP" altLang="en-US" sz="1000" b="0" i="0" u="none" strike="noStrike" dirty="0" smtClean="0">
                          <a:solidFill>
                            <a:srgbClr val="000000"/>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rgbClr val="000000"/>
                          </a:solidFill>
                          <a:effectLst/>
                          <a:latin typeface="BIZ UDゴシック" panose="020B0400000000000000" pitchFamily="49" charset="-128"/>
                          <a:ea typeface="BIZ UDゴシック" panose="020B0400000000000000" pitchFamily="49" charset="-128"/>
                        </a:rPr>
                        <a:t>AI</a:t>
                      </a:r>
                      <a:r>
                        <a:rPr lang="ja-JP" altLang="en-US" sz="1000" b="0" i="0" u="none" strike="noStrike" dirty="0" smtClean="0">
                          <a:solidFill>
                            <a:srgbClr val="000000"/>
                          </a:solidFill>
                          <a:effectLst/>
                          <a:latin typeface="BIZ UDゴシック" panose="020B0400000000000000" pitchFamily="49" charset="-128"/>
                          <a:ea typeface="BIZ UDゴシック" panose="020B0400000000000000" pitchFamily="49" charset="-128"/>
                        </a:rPr>
                        <a:t>活用</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開始</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議事録作成支援</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RPA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の導入</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／大阪府市町村データ活用プラットフォームを運用開始</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／府庁版働き方改革</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リニューアルバージョン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／ウェブ会議システム「</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Microsoft Teams</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」の導入</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／オープンデータカタログサイトへ移行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3773919"/>
                  </a:ext>
                </a:extLst>
              </a:tr>
              <a:tr h="1193169">
                <a:tc vMerge="1">
                  <a:txBody>
                    <a:bodyPr/>
                    <a:lstStyle/>
                    <a:p>
                      <a:endParaRPr kumimoji="1" lang="ja-JP" altLang="en-US"/>
                    </a:p>
                  </a:txBody>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2015</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／「大阪市ＩＣＴ戦略」策定</a:t>
                      </a:r>
                      <a:b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b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2015</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／オープンデータ専用サイトの構築</a:t>
                      </a:r>
                      <a:b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b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2016</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／ワーク・ライフ・バランス推進プラン策定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／時間外勤務の上限規制</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／テレワークの本格実施</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／休憩時間の選択制の全庁舎導入</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2281988"/>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15">
            <a:extLst>
              <a:ext uri="{FF2B5EF4-FFF2-40B4-BE49-F238E27FC236}">
                <a16:creationId xmlns:a16="http://schemas.microsoft.com/office/drawing/2014/main" id="{7C0262F4-DCA6-0A29-A4CC-BD2C673CD7E2}"/>
              </a:ext>
            </a:extLst>
          </p:cNvPr>
          <p:cNvSpPr/>
          <p:nvPr/>
        </p:nvSpPr>
        <p:spPr>
          <a:xfrm>
            <a:off x="144000" y="72000"/>
            <a:ext cx="504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いわゆる行政改革②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97</a:t>
            </a:fld>
            <a:endParaRPr lang="ja-JP" altLang="en-US" dirty="0"/>
          </a:p>
        </p:txBody>
      </p:sp>
    </p:spTree>
    <p:extLst>
      <p:ext uri="{BB962C8B-B14F-4D97-AF65-F5344CB8AC3E}">
        <p14:creationId xmlns:p14="http://schemas.microsoft.com/office/powerpoint/2010/main" val="321895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586534"/>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05157" y="865168"/>
            <a:ext cx="6877762"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府市ともに、様々な財政見直しの</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取組を実施し、財政状況が改善。</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22250" y="591660"/>
            <a:ext cx="78946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■持続可能な財政基盤の確立に向けて、積極的な財政見直しを</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実施。</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3" name="直線コネクタ 12"/>
          <p:cNvCxnSpPr/>
          <p:nvPr/>
        </p:nvCxnSpPr>
        <p:spPr>
          <a:xfrm>
            <a:off x="5136866" y="3948240"/>
            <a:ext cx="445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44000" y="72000"/>
            <a:ext cx="5544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４－①</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いわゆる行政改革／財政の見直し</a:t>
            </a:r>
          </a:p>
        </p:txBody>
      </p:sp>
      <p:sp>
        <p:nvSpPr>
          <p:cNvPr id="32" name="テキスト ボックス 31">
            <a:extLst>
              <a:ext uri="{FF2B5EF4-FFF2-40B4-BE49-F238E27FC236}">
                <a16:creationId xmlns:a16="http://schemas.microsoft.com/office/drawing/2014/main" id="{BD88A35B-5816-4BE5-8051-E65C667081BC}"/>
              </a:ext>
            </a:extLst>
          </p:cNvPr>
          <p:cNvSpPr txBox="1"/>
          <p:nvPr/>
        </p:nvSpPr>
        <p:spPr>
          <a:xfrm>
            <a:off x="1797997" y="1167996"/>
            <a:ext cx="646331" cy="276999"/>
          </a:xfrm>
          <a:prstGeom prst="rect">
            <a:avLst/>
          </a:prstGeom>
          <a:solidFill>
            <a:schemeClr val="accent2"/>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大阪府</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D88A35B-5816-4BE5-8051-E65C667081BC}"/>
              </a:ext>
            </a:extLst>
          </p:cNvPr>
          <p:cNvSpPr txBox="1"/>
          <p:nvPr/>
        </p:nvSpPr>
        <p:spPr>
          <a:xfrm>
            <a:off x="6279413" y="1167996"/>
            <a:ext cx="646331" cy="276999"/>
          </a:xfrm>
          <a:prstGeom prst="rect">
            <a:avLst/>
          </a:prstGeom>
          <a:solidFill>
            <a:schemeClr val="accent2"/>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大阪市</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cxnSp>
        <p:nvCxnSpPr>
          <p:cNvPr id="37" name="直線コネクタ 36"/>
          <p:cNvCxnSpPr/>
          <p:nvPr/>
        </p:nvCxnSpPr>
        <p:spPr>
          <a:xfrm>
            <a:off x="4552950" y="1559295"/>
            <a:ext cx="20388" cy="516516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415DE71B-8723-4917-9DBC-7AC508C3F6E4}"/>
              </a:ext>
            </a:extLst>
          </p:cNvPr>
          <p:cNvSpPr txBox="1"/>
          <p:nvPr/>
        </p:nvSpPr>
        <p:spPr>
          <a:xfrm>
            <a:off x="61294" y="1339298"/>
            <a:ext cx="4352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実質収支</a:t>
            </a:r>
            <a:endParaRPr kumimoji="1" lang="en-US" altLang="ja-JP"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実質収支は</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年度以降黒字に転じ、現在まで</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14</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年連続の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黒字。</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415DE71B-8723-4917-9DBC-7AC508C3F6E4}"/>
              </a:ext>
            </a:extLst>
          </p:cNvPr>
          <p:cNvSpPr txBox="1"/>
          <p:nvPr/>
        </p:nvSpPr>
        <p:spPr>
          <a:xfrm>
            <a:off x="4606397" y="2883225"/>
            <a:ext cx="44899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zh-TW"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財政調整基金</a:t>
            </a:r>
            <a:r>
              <a:rPr kumimoji="1" lang="zh-TW"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残高</a:t>
            </a:r>
            <a:endParaRPr kumimoji="1" lang="en-US" altLang="zh-TW"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2024</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年３月末における基金残高は、</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2,425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億円となる</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見込み。</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415DE71B-8723-4917-9DBC-7AC508C3F6E4}"/>
              </a:ext>
            </a:extLst>
          </p:cNvPr>
          <p:cNvSpPr txBox="1"/>
          <p:nvPr/>
        </p:nvSpPr>
        <p:spPr>
          <a:xfrm>
            <a:off x="4580025" y="4865664"/>
            <a:ext cx="44899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□将来</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負担</a:t>
            </a: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比率</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年度の</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246</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％から改善。</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2015</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年度から全国平均を下回る。</a:t>
            </a:r>
            <a:endParaRPr kumimoji="1" lang="en-US" altLang="ja-JP" sz="10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53" name="図 52"/>
          <p:cNvPicPr>
            <a:picLocks noChangeAspect="1"/>
          </p:cNvPicPr>
          <p:nvPr/>
        </p:nvPicPr>
        <p:blipFill>
          <a:blip r:embed="rId2"/>
          <a:stretch>
            <a:fillRect/>
          </a:stretch>
        </p:blipFill>
        <p:spPr>
          <a:xfrm>
            <a:off x="489021" y="1761782"/>
            <a:ext cx="3658269" cy="1288123"/>
          </a:xfrm>
          <a:prstGeom prst="rect">
            <a:avLst/>
          </a:prstGeom>
        </p:spPr>
      </p:pic>
      <p:sp>
        <p:nvSpPr>
          <p:cNvPr id="54" name="楕円 53"/>
          <p:cNvSpPr/>
          <p:nvPr/>
        </p:nvSpPr>
        <p:spPr>
          <a:xfrm>
            <a:off x="2244987" y="1878361"/>
            <a:ext cx="1753087" cy="509039"/>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55" name="図 54"/>
          <p:cNvPicPr>
            <a:picLocks noChangeAspect="1"/>
          </p:cNvPicPr>
          <p:nvPr/>
        </p:nvPicPr>
        <p:blipFill>
          <a:blip r:embed="rId3"/>
          <a:stretch>
            <a:fillRect/>
          </a:stretch>
        </p:blipFill>
        <p:spPr>
          <a:xfrm>
            <a:off x="489021" y="3428636"/>
            <a:ext cx="3658269" cy="1422228"/>
          </a:xfrm>
          <a:prstGeom prst="rect">
            <a:avLst/>
          </a:prstGeom>
        </p:spPr>
      </p:pic>
      <p:cxnSp>
        <p:nvCxnSpPr>
          <p:cNvPr id="56" name="直線矢印コネクタ 55"/>
          <p:cNvCxnSpPr/>
          <p:nvPr/>
        </p:nvCxnSpPr>
        <p:spPr>
          <a:xfrm>
            <a:off x="767187" y="3878567"/>
            <a:ext cx="3200272" cy="256293"/>
          </a:xfrm>
          <a:prstGeom prst="straightConnector1">
            <a:avLst/>
          </a:prstGeom>
          <a:ln w="317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67187" y="6134972"/>
            <a:ext cx="1897442" cy="303536"/>
          </a:xfrm>
          <a:prstGeom prst="rect">
            <a:avLst/>
          </a:prstGeom>
          <a:solidFill>
            <a:schemeClr val="bg1"/>
          </a:solidFill>
          <a:ln>
            <a:solidFill>
              <a:schemeClr val="bg1">
                <a:lumMod val="65000"/>
              </a:schemeClr>
            </a:solidFill>
          </a:ln>
        </p:spPr>
        <p:txBody>
          <a:bodyPr wrap="square" lIns="36000" tIns="36000" rIns="36000" bIns="36000" anchor="ctr" anchorCtr="0">
            <a:sp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en-US" altLang="ja-JP" sz="5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5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将来負担比率とは</a:t>
            </a:r>
            <a:r>
              <a:rPr kumimoji="1" lang="en-US" altLang="ja-JP" sz="5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5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地方公共団体の借入金（地方債）など現在抱えている負債の大きさを、その地方公共団体の財政規模に対する割合</a:t>
            </a:r>
          </a:p>
        </p:txBody>
      </p:sp>
      <p:sp>
        <p:nvSpPr>
          <p:cNvPr id="75" name="円/楕円 38"/>
          <p:cNvSpPr/>
          <p:nvPr/>
        </p:nvSpPr>
        <p:spPr>
          <a:xfrm>
            <a:off x="2786246" y="5717133"/>
            <a:ext cx="213584" cy="35556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テキスト ボックス 51">
            <a:extLst>
              <a:ext uri="{FF2B5EF4-FFF2-40B4-BE49-F238E27FC236}">
                <a16:creationId xmlns:a16="http://schemas.microsoft.com/office/drawing/2014/main" id="{415DE71B-8723-4917-9DBC-7AC508C3F6E4}"/>
              </a:ext>
            </a:extLst>
          </p:cNvPr>
          <p:cNvSpPr txBox="1"/>
          <p:nvPr/>
        </p:nvSpPr>
        <p:spPr>
          <a:xfrm>
            <a:off x="45669" y="4856725"/>
            <a:ext cx="44899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□将来</a:t>
            </a:r>
            <a:r>
              <a:rPr kumimoji="1"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負担</a:t>
            </a:r>
            <a:r>
              <a:rPr kumimoji="1" lang="ja-JP" altLang="en-US" sz="10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比率</a:t>
            </a:r>
            <a:endParaRPr kumimoji="1"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2008</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年度</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から</a:t>
            </a:r>
            <a:r>
              <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158</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ポイント</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改善。</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年度から全国平均を</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下回る。</a:t>
            </a:r>
            <a:endPar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4"/>
          <a:stretch>
            <a:fillRect/>
          </a:stretch>
        </p:blipFill>
        <p:spPr>
          <a:xfrm>
            <a:off x="6800850" y="1200228"/>
            <a:ext cx="2398318" cy="2060678"/>
          </a:xfrm>
          <a:prstGeom prst="rect">
            <a:avLst/>
          </a:prstGeom>
        </p:spPr>
      </p:pic>
      <p:sp>
        <p:nvSpPr>
          <p:cNvPr id="44" name="テキスト ボックス 43">
            <a:extLst>
              <a:ext uri="{FF2B5EF4-FFF2-40B4-BE49-F238E27FC236}">
                <a16:creationId xmlns:a16="http://schemas.microsoft.com/office/drawing/2014/main" id="{415DE71B-8723-4917-9DBC-7AC508C3F6E4}"/>
              </a:ext>
            </a:extLst>
          </p:cNvPr>
          <p:cNvSpPr txBox="1"/>
          <p:nvPr/>
        </p:nvSpPr>
        <p:spPr>
          <a:xfrm>
            <a:off x="4572000" y="1440000"/>
            <a:ext cx="237079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実質公債費比率</a:t>
            </a:r>
            <a:endParaRPr kumimoji="1" lang="en-US" altLang="ja-JP"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市債発行の抑制に伴う市債残高</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減少</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より改善し、他都市</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より</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低</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水準。</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3" name="図 2"/>
          <p:cNvPicPr preferRelativeResize="0">
            <a:picLocks/>
          </p:cNvPicPr>
          <p:nvPr/>
        </p:nvPicPr>
        <p:blipFill>
          <a:blip r:embed="rId5"/>
          <a:stretch>
            <a:fillRect/>
          </a:stretch>
        </p:blipFill>
        <p:spPr>
          <a:xfrm>
            <a:off x="5023830" y="3268763"/>
            <a:ext cx="3236250" cy="1424182"/>
          </a:xfrm>
          <a:prstGeom prst="rect">
            <a:avLst/>
          </a:prstGeom>
        </p:spPr>
      </p:pic>
      <p:sp>
        <p:nvSpPr>
          <p:cNvPr id="47" name="テキスト ボックス 46"/>
          <p:cNvSpPr txBox="1"/>
          <p:nvPr/>
        </p:nvSpPr>
        <p:spPr>
          <a:xfrm>
            <a:off x="5159165" y="4632153"/>
            <a:ext cx="376203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年度までは決算、</a:t>
            </a:r>
            <a:r>
              <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年度は現計予算</a:t>
            </a:r>
            <a:r>
              <a:rPr kumimoji="1" lang="ja-JP" altLang="en-US" sz="7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年度は当初予算ベース</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98</a:t>
            </a:fld>
            <a:endParaRPr lang="ja-JP" altLang="en-US" dirty="0"/>
          </a:p>
        </p:txBody>
      </p:sp>
      <p:sp>
        <p:nvSpPr>
          <p:cNvPr id="50" name="正方形/長方形 49"/>
          <p:cNvSpPr/>
          <p:nvPr/>
        </p:nvSpPr>
        <p:spPr>
          <a:xfrm>
            <a:off x="3962011" y="2270214"/>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t>（年度）</a:t>
            </a:r>
            <a:endParaRPr kumimoji="1" lang="ja-JP" altLang="en-US" sz="1600" dirty="0"/>
          </a:p>
        </p:txBody>
      </p:sp>
      <p:sp>
        <p:nvSpPr>
          <p:cNvPr id="57" name="正方形/長方形 56"/>
          <p:cNvSpPr/>
          <p:nvPr/>
        </p:nvSpPr>
        <p:spPr>
          <a:xfrm>
            <a:off x="7994962" y="4480606"/>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t>（年度）</a:t>
            </a:r>
            <a:endParaRPr kumimoji="1" lang="ja-JP" altLang="en-US" sz="1600" dirty="0"/>
          </a:p>
        </p:txBody>
      </p:sp>
      <p:sp>
        <p:nvSpPr>
          <p:cNvPr id="70" name="テキスト ボックス 69"/>
          <p:cNvSpPr txBox="1"/>
          <p:nvPr/>
        </p:nvSpPr>
        <p:spPr>
          <a:xfrm>
            <a:off x="664258" y="2908136"/>
            <a:ext cx="350145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出典：大阪府「一般会計・特別会計歳入歳出決算書」をもとに副首都推進局で作成</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7" name="テキスト ボックス 76"/>
          <p:cNvSpPr txBox="1"/>
          <p:nvPr/>
        </p:nvSpPr>
        <p:spPr>
          <a:xfrm>
            <a:off x="1052937" y="4784675"/>
            <a:ext cx="361804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出典：大阪府「一般会計・特別会計歳入歳出決算書</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」を</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もとに副首都推進局で</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作成。</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415DE71B-8723-4917-9DBC-7AC508C3F6E4}"/>
              </a:ext>
            </a:extLst>
          </p:cNvPr>
          <p:cNvSpPr txBox="1"/>
          <p:nvPr/>
        </p:nvSpPr>
        <p:spPr>
          <a:xfrm>
            <a:off x="73167" y="3072436"/>
            <a:ext cx="44899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□地方債残高</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臨時財政対策債を除く府債残高は着実に</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減少。</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8" name="テキスト ボックス 77"/>
          <p:cNvSpPr txBox="1"/>
          <p:nvPr/>
        </p:nvSpPr>
        <p:spPr>
          <a:xfrm>
            <a:off x="590917" y="6700365"/>
            <a:ext cx="3852000" cy="216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出典：総務省「地方公共団体の主要財政指標一覧」をもとに副首都推進局で</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作成。</a:t>
            </a:r>
            <a:endPar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9" name="テキスト ボックス 78"/>
          <p:cNvSpPr txBox="1"/>
          <p:nvPr/>
        </p:nvSpPr>
        <p:spPr>
          <a:xfrm>
            <a:off x="6540351" y="4761154"/>
            <a:ext cx="259541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：大阪市「財政状況資料集」</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に作成。</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0" name="テキスト ボックス 79"/>
          <p:cNvSpPr txBox="1"/>
          <p:nvPr/>
        </p:nvSpPr>
        <p:spPr>
          <a:xfrm>
            <a:off x="7733022" y="5427756"/>
            <a:ext cx="1326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年度は充当可能財源等が将来負担額を上回ったため「</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」となって</a:t>
            </a:r>
            <a:r>
              <a:rPr kumimoji="1"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いる。</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1" name="テキスト ボックス 80"/>
          <p:cNvSpPr txBox="1"/>
          <p:nvPr/>
        </p:nvSpPr>
        <p:spPr>
          <a:xfrm>
            <a:off x="5317858" y="6700365"/>
            <a:ext cx="3852000" cy="216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出典：総務省「地方公共団体の主要財政指標一覧」をもとに副首都推進局で</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作成。</a:t>
            </a:r>
            <a:endPar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2" name="テキスト ボックス 81"/>
          <p:cNvSpPr txBox="1"/>
          <p:nvPr/>
        </p:nvSpPr>
        <p:spPr>
          <a:xfrm>
            <a:off x="5044926" y="2646205"/>
            <a:ext cx="2211233" cy="216000"/>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出典：総務省「地方公共団体の主要財政指標一覧</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を</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もと</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に作成</a:t>
            </a:r>
            <a:endPar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5" name="図 4"/>
          <p:cNvPicPr>
            <a:picLocks noChangeAspect="1"/>
          </p:cNvPicPr>
          <p:nvPr/>
        </p:nvPicPr>
        <p:blipFill>
          <a:blip r:embed="rId6"/>
          <a:stretch>
            <a:fillRect/>
          </a:stretch>
        </p:blipFill>
        <p:spPr>
          <a:xfrm>
            <a:off x="216000" y="5148000"/>
            <a:ext cx="3621338" cy="1664352"/>
          </a:xfrm>
          <a:prstGeom prst="rect">
            <a:avLst/>
          </a:prstGeom>
        </p:spPr>
      </p:pic>
      <p:pic>
        <p:nvPicPr>
          <p:cNvPr id="10" name="図 9"/>
          <p:cNvPicPr>
            <a:picLocks noChangeAspect="1"/>
          </p:cNvPicPr>
          <p:nvPr/>
        </p:nvPicPr>
        <p:blipFill>
          <a:blip r:embed="rId7"/>
          <a:stretch>
            <a:fillRect/>
          </a:stretch>
        </p:blipFill>
        <p:spPr>
          <a:xfrm>
            <a:off x="5004000" y="5292000"/>
            <a:ext cx="3365284" cy="1524132"/>
          </a:xfrm>
          <a:prstGeom prst="rect">
            <a:avLst/>
          </a:prstGeom>
        </p:spPr>
      </p:pic>
    </p:spTree>
    <p:extLst>
      <p:ext uri="{BB962C8B-B14F-4D97-AF65-F5344CB8AC3E}">
        <p14:creationId xmlns:p14="http://schemas.microsoft.com/office/powerpoint/2010/main" val="143710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828675" y="4558428"/>
            <a:ext cx="3874308" cy="2101572"/>
          </a:xfrm>
          <a:prstGeom prst="rect">
            <a:avLst/>
          </a:prstGeom>
        </p:spPr>
      </p:pic>
      <p:cxnSp>
        <p:nvCxnSpPr>
          <p:cNvPr id="31" name="直線コネクタ 30"/>
          <p:cNvCxnSpPr/>
          <p:nvPr/>
        </p:nvCxnSpPr>
        <p:spPr>
          <a:xfrm>
            <a:off x="196398" y="548434"/>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BD88A35B-5816-4BE5-8051-E65C667081BC}"/>
              </a:ext>
            </a:extLst>
          </p:cNvPr>
          <p:cNvSpPr txBox="1"/>
          <p:nvPr/>
        </p:nvSpPr>
        <p:spPr>
          <a:xfrm>
            <a:off x="128790" y="620820"/>
            <a:ext cx="646331" cy="276999"/>
          </a:xfrm>
          <a:prstGeom prst="rect">
            <a:avLst/>
          </a:prstGeom>
          <a:solidFill>
            <a:schemeClr val="accent2"/>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大阪府</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D88A35B-5816-4BE5-8051-E65C667081BC}"/>
              </a:ext>
            </a:extLst>
          </p:cNvPr>
          <p:cNvSpPr txBox="1"/>
          <p:nvPr/>
        </p:nvSpPr>
        <p:spPr>
          <a:xfrm>
            <a:off x="126211" y="3552375"/>
            <a:ext cx="646331" cy="276999"/>
          </a:xfrm>
          <a:prstGeom prst="rect">
            <a:avLst/>
          </a:prstGeom>
          <a:solidFill>
            <a:schemeClr val="accent2"/>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大阪市</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15DE71B-8723-4917-9DBC-7AC508C3F6E4}"/>
              </a:ext>
            </a:extLst>
          </p:cNvPr>
          <p:cNvSpPr txBox="1"/>
          <p:nvPr/>
        </p:nvSpPr>
        <p:spPr>
          <a:xfrm>
            <a:off x="160961" y="864000"/>
            <a:ext cx="8668714" cy="715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減債</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基金を計画的に復元</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80975" marR="0" lvl="0" indent="-180975" algn="l" defTabSz="914400" rtl="0" eaLnBrk="1" fontAlgn="auto" latinLnBrk="0" hangingPunct="1">
              <a:lnSpc>
                <a:spcPct val="100000"/>
              </a:lnSpc>
              <a:spcBef>
                <a:spcPts val="30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財政</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再建団体転落回避のため、</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2001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2007</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年度の間に借入れ</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を実施</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した合計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5,202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億円の積立不足額について</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年度末に復元が完了する</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見込み。</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角丸四角形 31"/>
          <p:cNvSpPr/>
          <p:nvPr/>
        </p:nvSpPr>
        <p:spPr>
          <a:xfrm>
            <a:off x="144000" y="72000"/>
            <a:ext cx="5544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４－①</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いわゆる行政改革／財政の見直し</a:t>
            </a:r>
          </a:p>
        </p:txBody>
      </p:sp>
      <p:sp>
        <p:nvSpPr>
          <p:cNvPr id="28" name="テキスト ボックス 27">
            <a:extLst>
              <a:ext uri="{FF2B5EF4-FFF2-40B4-BE49-F238E27FC236}">
                <a16:creationId xmlns:a16="http://schemas.microsoft.com/office/drawing/2014/main" id="{415DE71B-8723-4917-9DBC-7AC508C3F6E4}"/>
              </a:ext>
            </a:extLst>
          </p:cNvPr>
          <p:cNvSpPr txBox="1"/>
          <p:nvPr/>
        </p:nvSpPr>
        <p:spPr>
          <a:xfrm>
            <a:off x="126210" y="3804375"/>
            <a:ext cx="8890187"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財務</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リスク</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の処理</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80975" marR="0" lvl="0" indent="-180975" algn="l" defTabSz="914400" rtl="0" eaLnBrk="1" fontAlgn="auto" latinLnBrk="0" hangingPunct="1">
              <a:lnSpc>
                <a:spcPct val="100000"/>
              </a:lnSpc>
              <a:spcBef>
                <a:spcPts val="30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阿倍野再開発事業は</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年度当初予算をもって、公債費償還財源の予算措置が完了し、単年度の収支不足は</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解消見込み。</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80975" marR="0" lvl="0" indent="-180975" algn="l" defTabSz="9144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オーク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年度に土地信託事業に係る和解金の償還が終了見込み</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29" name="図 28"/>
          <p:cNvPicPr>
            <a:picLocks noChangeAspect="1"/>
          </p:cNvPicPr>
          <p:nvPr/>
        </p:nvPicPr>
        <p:blipFill>
          <a:blip r:embed="rId4">
            <a:clrChange>
              <a:clrFrom>
                <a:srgbClr val="FFFFFF"/>
              </a:clrFrom>
              <a:clrTo>
                <a:srgbClr val="FFFFFF">
                  <a:alpha val="0"/>
                </a:srgbClr>
              </a:clrTo>
            </a:clrChange>
          </a:blip>
          <a:stretch>
            <a:fillRect/>
          </a:stretch>
        </p:blipFill>
        <p:spPr>
          <a:xfrm>
            <a:off x="772543" y="1548000"/>
            <a:ext cx="7447532" cy="2161101"/>
          </a:xfrm>
          <a:prstGeom prst="rect">
            <a:avLst/>
          </a:prstGeom>
        </p:spPr>
      </p:pic>
      <p:sp>
        <p:nvSpPr>
          <p:cNvPr id="13" name="正方形/長方形 12"/>
          <p:cNvSpPr/>
          <p:nvPr/>
        </p:nvSpPr>
        <p:spPr>
          <a:xfrm>
            <a:off x="719798" y="6408000"/>
            <a:ext cx="2139933" cy="3356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年度までの財務リスクは、</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2063</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年度までの賃料収入を見込んだ将来の「収支不足総額」</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3013389" y="6408000"/>
            <a:ext cx="1951098" cy="3954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年度からの財務リスクは、単年度収支不足の解消が見込まれる年度までの賃料収入を見込んだ将来の「収支不足総額」</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5"/>
          <a:stretch>
            <a:fillRect/>
          </a:stretch>
        </p:blipFill>
        <p:spPr>
          <a:xfrm>
            <a:off x="5148000" y="4558428"/>
            <a:ext cx="3996000" cy="2065572"/>
          </a:xfrm>
          <a:prstGeom prst="rect">
            <a:avLst/>
          </a:prstGeom>
        </p:spPr>
      </p:pic>
      <p:sp>
        <p:nvSpPr>
          <p:cNvPr id="22" name="正方形/長方形 21"/>
          <p:cNvSpPr/>
          <p:nvPr/>
        </p:nvSpPr>
        <p:spPr>
          <a:xfrm>
            <a:off x="6912975" y="6516000"/>
            <a:ext cx="1796685" cy="1955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marR="0" lvl="0" indent="-92075"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和解成立から（</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2014</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年度から）の財務リスクは、「和解金未払い額」</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5147999" y="6516000"/>
            <a:ext cx="1764736" cy="1955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和解成立まで</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(2013</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年度まで</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の財務リスクは、「負債（敷金＋借入金）」</a:t>
            </a:r>
            <a:endPar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99</a:t>
            </a:fld>
            <a:endParaRPr lang="ja-JP" altLang="en-US" dirty="0"/>
          </a:p>
        </p:txBody>
      </p:sp>
      <p:sp>
        <p:nvSpPr>
          <p:cNvPr id="17" name="正方形/長方形 16"/>
          <p:cNvSpPr/>
          <p:nvPr/>
        </p:nvSpPr>
        <p:spPr>
          <a:xfrm>
            <a:off x="7776367" y="3320886"/>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t>（年度）</a:t>
            </a:r>
            <a:endParaRPr kumimoji="1" lang="ja-JP" altLang="en-US" sz="1600" dirty="0"/>
          </a:p>
        </p:txBody>
      </p:sp>
      <p:sp>
        <p:nvSpPr>
          <p:cNvPr id="18" name="テキスト ボックス 17"/>
          <p:cNvSpPr txBox="1"/>
          <p:nvPr/>
        </p:nvSpPr>
        <p:spPr>
          <a:xfrm>
            <a:off x="2245002" y="3555212"/>
            <a:ext cx="300703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「大阪府の財政状況等について（</a:t>
            </a:r>
            <a:r>
              <a:rPr kumimoji="1" lang="en-US" altLang="ja-JP"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IR</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資料）」</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をもとに副首都推進局で作成</a:t>
            </a:r>
          </a:p>
        </p:txBody>
      </p:sp>
    </p:spTree>
    <p:extLst>
      <p:ext uri="{BB962C8B-B14F-4D97-AF65-F5344CB8AC3E}">
        <p14:creationId xmlns:p14="http://schemas.microsoft.com/office/powerpoint/2010/main" val="24938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911AE0C7-58F9-4FA6-9460-AB2A3CC30D25}"/>
              </a:ext>
            </a:extLst>
          </p:cNvPr>
          <p:cNvSpPr txBox="1"/>
          <p:nvPr/>
        </p:nvSpPr>
        <p:spPr>
          <a:xfrm>
            <a:off x="100862" y="2655118"/>
            <a:ext cx="25186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＜府市の人事給与制度改革＞</a:t>
            </a:r>
          </a:p>
        </p:txBody>
      </p:sp>
      <p:pic>
        <p:nvPicPr>
          <p:cNvPr id="25" name="図 24"/>
          <p:cNvPicPr>
            <a:picLocks noChangeAspect="1"/>
          </p:cNvPicPr>
          <p:nvPr/>
        </p:nvPicPr>
        <p:blipFill>
          <a:blip r:embed="rId2"/>
          <a:stretch>
            <a:fillRect/>
          </a:stretch>
        </p:blipFill>
        <p:spPr>
          <a:xfrm>
            <a:off x="115376" y="3117819"/>
            <a:ext cx="8998476" cy="3718882"/>
          </a:xfrm>
          <a:prstGeom prst="rect">
            <a:avLst/>
          </a:prstGeom>
        </p:spPr>
      </p:pic>
      <p:cxnSp>
        <p:nvCxnSpPr>
          <p:cNvPr id="6" name="直線コネクタ 5"/>
          <p:cNvCxnSpPr/>
          <p:nvPr/>
        </p:nvCxnSpPr>
        <p:spPr>
          <a:xfrm>
            <a:off x="182750" y="52654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D5519F6-C494-486C-BBA7-1FF0FE303225}"/>
              </a:ext>
            </a:extLst>
          </p:cNvPr>
          <p:cNvSpPr txBox="1"/>
          <p:nvPr/>
        </p:nvSpPr>
        <p:spPr>
          <a:xfrm>
            <a:off x="89444" y="850381"/>
            <a:ext cx="4421403" cy="30777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府市ともに、様々な組織人事の見直し</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取組を実施。</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66874436-F236-43F0-95A2-2FE90442E8D9}"/>
              </a:ext>
            </a:extLst>
          </p:cNvPr>
          <p:cNvSpPr txBox="1"/>
          <p:nvPr/>
        </p:nvSpPr>
        <p:spPr>
          <a:xfrm>
            <a:off x="25183" y="529980"/>
            <a:ext cx="8588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■改革を進めるための組織基盤を確立するため、組織と人事を大幅に</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見直し。</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782A8DCE-8229-456A-97F8-36767E7939C9}"/>
              </a:ext>
            </a:extLst>
          </p:cNvPr>
          <p:cNvSpPr/>
          <p:nvPr/>
        </p:nvSpPr>
        <p:spPr>
          <a:xfrm>
            <a:off x="224031" y="2887648"/>
            <a:ext cx="6981909"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人事給与制度分野では、府市の整合をとりつつ、あらゆる分野で全国に先駆けた</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取組を</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実践。</a:t>
            </a:r>
          </a:p>
        </p:txBody>
      </p:sp>
      <p:sp>
        <p:nvSpPr>
          <p:cNvPr id="28" name="タイトル 1"/>
          <p:cNvSpPr txBox="1">
            <a:spLocks/>
          </p:cNvSpPr>
          <p:nvPr/>
        </p:nvSpPr>
        <p:spPr>
          <a:xfrm>
            <a:off x="6877051" y="2803060"/>
            <a:ext cx="2266949" cy="314759"/>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府</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　全国初、　   </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他府県より先進的な</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a:t>
            </a:r>
            <a:endPar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市</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lang="ja-JP" altLang="en-US" sz="800" dirty="0">
                <a:latin typeface="BIZ UDPゴシック" panose="020B0400000000000000" pitchFamily="50" charset="-128"/>
                <a:ea typeface="BIZ UDPゴシック" panose="020B0400000000000000" pitchFamily="50" charset="-128"/>
              </a:rPr>
              <a:t>政令指定都市</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初</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　他都市より先進的な</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a:t>
            </a:r>
            <a:endPar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144000" y="72000"/>
            <a:ext cx="5976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４－②</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いわゆる行政改革／組織体制の見直し</a:t>
            </a:r>
          </a:p>
        </p:txBody>
      </p:sp>
      <p:sp>
        <p:nvSpPr>
          <p:cNvPr id="19" name="テキスト ボックス 18">
            <a:extLst>
              <a:ext uri="{FF2B5EF4-FFF2-40B4-BE49-F238E27FC236}">
                <a16:creationId xmlns:a16="http://schemas.microsoft.com/office/drawing/2014/main" id="{DD5519F6-C494-486C-BBA7-1FF0FE303225}"/>
              </a:ext>
            </a:extLst>
          </p:cNvPr>
          <p:cNvSpPr txBox="1"/>
          <p:nvPr/>
        </p:nvSpPr>
        <p:spPr>
          <a:xfrm>
            <a:off x="5717078" y="886172"/>
            <a:ext cx="2880000" cy="252000"/>
          </a:xfrm>
          <a:prstGeom prst="rect">
            <a:avLst/>
          </a:prstGeom>
          <a:noFill/>
        </p:spPr>
        <p:txBody>
          <a:bodyPr wrap="none" lIns="72000" tIns="36000" rIns="72000" bIns="36000" rtlCol="0" anchor="ctr"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人事面での府市交流の推進。</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100</a:t>
            </a:fld>
            <a:endParaRPr lang="ja-JP" altLang="en-US" dirty="0"/>
          </a:p>
        </p:txBody>
      </p:sp>
      <p:pic>
        <p:nvPicPr>
          <p:cNvPr id="2" name="図 1"/>
          <p:cNvPicPr>
            <a:picLocks noChangeAspect="1"/>
          </p:cNvPicPr>
          <p:nvPr/>
        </p:nvPicPr>
        <p:blipFill>
          <a:blip r:embed="rId3"/>
          <a:stretch>
            <a:fillRect/>
          </a:stretch>
        </p:blipFill>
        <p:spPr>
          <a:xfrm>
            <a:off x="144000" y="1152000"/>
            <a:ext cx="5413717" cy="1542422"/>
          </a:xfrm>
          <a:prstGeom prst="rect">
            <a:avLst/>
          </a:prstGeom>
        </p:spPr>
      </p:pic>
      <p:pic>
        <p:nvPicPr>
          <p:cNvPr id="3" name="図 2"/>
          <p:cNvPicPr>
            <a:picLocks noChangeAspect="1"/>
          </p:cNvPicPr>
          <p:nvPr/>
        </p:nvPicPr>
        <p:blipFill>
          <a:blip r:embed="rId4"/>
          <a:stretch>
            <a:fillRect/>
          </a:stretch>
        </p:blipFill>
        <p:spPr>
          <a:xfrm>
            <a:off x="5760000" y="1152000"/>
            <a:ext cx="3182388" cy="1518036"/>
          </a:xfrm>
          <a:prstGeom prst="rect">
            <a:avLst/>
          </a:prstGeom>
        </p:spPr>
      </p:pic>
    </p:spTree>
    <p:extLst>
      <p:ext uri="{BB962C8B-B14F-4D97-AF65-F5344CB8AC3E}">
        <p14:creationId xmlns:p14="http://schemas.microsoft.com/office/powerpoint/2010/main" val="311478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40000" y="1800000"/>
            <a:ext cx="4401693" cy="2054530"/>
          </a:xfrm>
          <a:prstGeom prst="rect">
            <a:avLst/>
          </a:prstGeom>
        </p:spPr>
      </p:pic>
      <p:pic>
        <p:nvPicPr>
          <p:cNvPr id="6" name="図 5"/>
          <p:cNvPicPr>
            <a:picLocks noChangeAspect="1"/>
          </p:cNvPicPr>
          <p:nvPr/>
        </p:nvPicPr>
        <p:blipFill>
          <a:blip r:embed="rId3"/>
          <a:stretch>
            <a:fillRect/>
          </a:stretch>
        </p:blipFill>
        <p:spPr>
          <a:xfrm>
            <a:off x="5185832" y="4250100"/>
            <a:ext cx="3920068" cy="2572735"/>
          </a:xfrm>
          <a:prstGeom prst="rect">
            <a:avLst/>
          </a:prstGeom>
        </p:spPr>
      </p:pic>
      <p:sp>
        <p:nvSpPr>
          <p:cNvPr id="33" name="角丸四角形 32"/>
          <p:cNvSpPr/>
          <p:nvPr/>
        </p:nvSpPr>
        <p:spPr>
          <a:xfrm>
            <a:off x="144000" y="72000"/>
            <a:ext cx="7877054"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４－③</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いわゆる行政改革／職</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員数削減、</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人材</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育成、働き方改革等</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p:cNvSpPr txBox="1"/>
          <p:nvPr/>
        </p:nvSpPr>
        <p:spPr>
          <a:xfrm>
            <a:off x="179999" y="648000"/>
            <a:ext cx="8820000" cy="324000"/>
          </a:xfrm>
          <a:prstGeom prst="rect">
            <a:avLst/>
          </a:prstGeom>
          <a:noFill/>
        </p:spPr>
        <p:txBody>
          <a:bodyPr wrap="non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■スリムで効率的な業務執行体制を維持しつつ、次世代を担う優秀な人材を</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育成。</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98000" y="1044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角丸四角形 78">
            <a:extLst>
              <a:ext uri="{FF2B5EF4-FFF2-40B4-BE49-F238E27FC236}">
                <a16:creationId xmlns:a16="http://schemas.microsoft.com/office/drawing/2014/main" id="{5C90FDDF-9244-4BF1-B360-83D8E191DF19}"/>
              </a:ext>
            </a:extLst>
          </p:cNvPr>
          <p:cNvSpPr/>
          <p:nvPr/>
        </p:nvSpPr>
        <p:spPr>
          <a:xfrm>
            <a:off x="5220000" y="1116000"/>
            <a:ext cx="3600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人材育成</a:t>
            </a:r>
          </a:p>
        </p:txBody>
      </p:sp>
      <p:sp>
        <p:nvSpPr>
          <p:cNvPr id="17" name="角丸四角形 79">
            <a:extLst>
              <a:ext uri="{FF2B5EF4-FFF2-40B4-BE49-F238E27FC236}">
                <a16:creationId xmlns:a16="http://schemas.microsoft.com/office/drawing/2014/main" id="{FE1ED3DB-9B90-40C9-ACE3-F6700916ACB2}"/>
              </a:ext>
            </a:extLst>
          </p:cNvPr>
          <p:cNvSpPr/>
          <p:nvPr/>
        </p:nvSpPr>
        <p:spPr>
          <a:xfrm>
            <a:off x="540000" y="1116000"/>
            <a:ext cx="4392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職員数</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の適正化</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11AE0C7-58F9-4FA6-9460-AB2A3CC30D25}"/>
              </a:ext>
            </a:extLst>
          </p:cNvPr>
          <p:cNvSpPr txBox="1"/>
          <p:nvPr/>
        </p:nvSpPr>
        <p:spPr>
          <a:xfrm>
            <a:off x="540000" y="1512000"/>
            <a:ext cx="2160000" cy="252000"/>
          </a:xfrm>
          <a:prstGeom prst="rect">
            <a:avLst/>
          </a:prstGeom>
          <a:noFill/>
        </p:spPr>
        <p:txBody>
          <a:bodyPr wrap="non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＜グロス職員数</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の推移＞</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144000" y="1908000"/>
            <a:ext cx="288000" cy="1440000"/>
          </a:xfrm>
          <a:prstGeom prst="round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eaVert"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20"/>
          <p:cNvSpPr txBox="1">
            <a:spLocks/>
          </p:cNvSpPr>
          <p:nvPr/>
        </p:nvSpPr>
        <p:spPr>
          <a:xfrm>
            <a:off x="2772000" y="1476000"/>
            <a:ext cx="2286000" cy="288000"/>
          </a:xfrm>
          <a:prstGeom prst="rect">
            <a:avLst/>
          </a:prstGeom>
          <a:noFill/>
          <a:ln>
            <a:noFill/>
            <a:prstDash val="dash"/>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グロス職員数＝常勤職員数（フルタイム再任用</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数含む。）＋常勤換算後の短時間再任用数</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911AE0C7-58F9-4FA6-9460-AB2A3CC30D25}"/>
              </a:ext>
            </a:extLst>
          </p:cNvPr>
          <p:cNvSpPr txBox="1"/>
          <p:nvPr/>
        </p:nvSpPr>
        <p:spPr>
          <a:xfrm>
            <a:off x="5220000" y="1512000"/>
            <a:ext cx="2664000" cy="252000"/>
          </a:xfrm>
          <a:prstGeom prst="rect">
            <a:avLst/>
          </a:prstGeom>
          <a:noFill/>
        </p:spPr>
        <p:txBody>
          <a:bodyPr wrap="non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＜民間企業等への交流派遣＞</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23" name="図 22"/>
          <p:cNvPicPr>
            <a:picLocks/>
          </p:cNvPicPr>
          <p:nvPr/>
        </p:nvPicPr>
        <p:blipFill>
          <a:blip r:embed="rId4"/>
          <a:stretch>
            <a:fillRect/>
          </a:stretch>
        </p:blipFill>
        <p:spPr>
          <a:xfrm>
            <a:off x="5220000" y="1800000"/>
            <a:ext cx="3796398" cy="2052000"/>
          </a:xfrm>
          <a:prstGeom prst="rect">
            <a:avLst/>
          </a:prstGeom>
        </p:spPr>
      </p:pic>
      <p:sp>
        <p:nvSpPr>
          <p:cNvPr id="25" name="テキスト ボックス 24">
            <a:extLst>
              <a:ext uri="{FF2B5EF4-FFF2-40B4-BE49-F238E27FC236}">
                <a16:creationId xmlns:a16="http://schemas.microsoft.com/office/drawing/2014/main" id="{911AE0C7-58F9-4FA6-9460-AB2A3CC30D25}"/>
              </a:ext>
            </a:extLst>
          </p:cNvPr>
          <p:cNvSpPr txBox="1"/>
          <p:nvPr/>
        </p:nvSpPr>
        <p:spPr>
          <a:xfrm>
            <a:off x="5220000" y="3996000"/>
            <a:ext cx="2664000" cy="252000"/>
          </a:xfrm>
          <a:prstGeom prst="rect">
            <a:avLst/>
          </a:prstGeom>
          <a:noFill/>
        </p:spPr>
        <p:txBody>
          <a:bodyPr wrap="non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＜人材育成にかかる主な取組＞</a:t>
            </a:r>
            <a:endPar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pic>
        <p:nvPicPr>
          <p:cNvPr id="26" name="図 25"/>
          <p:cNvPicPr>
            <a:picLocks noChangeAspect="1"/>
          </p:cNvPicPr>
          <p:nvPr/>
        </p:nvPicPr>
        <p:blipFill>
          <a:blip r:embed="rId5"/>
          <a:stretch>
            <a:fillRect/>
          </a:stretch>
        </p:blipFill>
        <p:spPr>
          <a:xfrm>
            <a:off x="2700000" y="1980000"/>
            <a:ext cx="2193028" cy="684000"/>
          </a:xfrm>
          <a:prstGeom prst="rect">
            <a:avLst/>
          </a:prstGeom>
        </p:spPr>
      </p:pic>
      <p:sp>
        <p:nvSpPr>
          <p:cNvPr id="27" name="角丸四角形 26"/>
          <p:cNvSpPr/>
          <p:nvPr/>
        </p:nvSpPr>
        <p:spPr>
          <a:xfrm>
            <a:off x="144000" y="4557150"/>
            <a:ext cx="288000" cy="1440000"/>
          </a:xfrm>
          <a:prstGeom prst="round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eaVert"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11AE0C7-58F9-4FA6-9460-AB2A3CC30D25}"/>
              </a:ext>
            </a:extLst>
          </p:cNvPr>
          <p:cNvSpPr txBox="1"/>
          <p:nvPr/>
        </p:nvSpPr>
        <p:spPr>
          <a:xfrm>
            <a:off x="540000" y="4015050"/>
            <a:ext cx="2160000" cy="252000"/>
          </a:xfrm>
          <a:prstGeom prst="rect">
            <a:avLst/>
          </a:prstGeom>
          <a:noFill/>
        </p:spPr>
        <p:txBody>
          <a:bodyPr wrap="non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＜職員数</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の推移＞</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0" name="テキスト ボックス 29"/>
          <p:cNvSpPr txBox="1">
            <a:spLocks/>
          </p:cNvSpPr>
          <p:nvPr/>
        </p:nvSpPr>
        <p:spPr>
          <a:xfrm>
            <a:off x="2412000" y="4053150"/>
            <a:ext cx="2773832" cy="281475"/>
          </a:xfrm>
          <a:prstGeom prst="rect">
            <a:avLst/>
          </a:prstGeom>
          <a:noFill/>
          <a:ln>
            <a:noFill/>
            <a:prstDash val="dash"/>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派遣職員を含み、任期付職員を除く（</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2012</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年度以降は</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一般任期付職員等を含む。）</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101</a:t>
            </a:fld>
            <a:endParaRPr lang="ja-JP" altLang="en-US" dirty="0"/>
          </a:p>
        </p:txBody>
      </p:sp>
      <p:sp>
        <p:nvSpPr>
          <p:cNvPr id="37" name="テキスト ボックス 36"/>
          <p:cNvSpPr txBox="1"/>
          <p:nvPr/>
        </p:nvSpPr>
        <p:spPr>
          <a:xfrm>
            <a:off x="5642348" y="3766170"/>
            <a:ext cx="300703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1"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大阪府人事行政の運営等概要をも</a:t>
            </a:r>
            <a:r>
              <a:rPr kumimoji="0" lang="ja-JP" altLang="en-US" sz="7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とに作成</a:t>
            </a:r>
            <a:endPar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8" name="テキスト ボックス 37"/>
          <p:cNvSpPr txBox="1"/>
          <p:nvPr/>
        </p:nvSpPr>
        <p:spPr>
          <a:xfrm>
            <a:off x="5058000" y="1665525"/>
            <a:ext cx="396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人</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6"/>
          <a:stretch>
            <a:fillRect/>
          </a:stretch>
        </p:blipFill>
        <p:spPr>
          <a:xfrm>
            <a:off x="540000" y="4356000"/>
            <a:ext cx="4401693" cy="2200847"/>
          </a:xfrm>
          <a:prstGeom prst="rect">
            <a:avLst/>
          </a:prstGeom>
        </p:spPr>
      </p:pic>
    </p:spTree>
    <p:extLst>
      <p:ext uri="{BB962C8B-B14F-4D97-AF65-F5344CB8AC3E}">
        <p14:creationId xmlns:p14="http://schemas.microsoft.com/office/powerpoint/2010/main" val="105266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a:xfrm>
            <a:off x="95250" y="914399"/>
            <a:ext cx="8963025" cy="572452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角丸四角形 4"/>
          <p:cNvSpPr/>
          <p:nvPr/>
        </p:nvSpPr>
        <p:spPr>
          <a:xfrm>
            <a:off x="276013" y="1323199"/>
            <a:ext cx="4213267" cy="3373434"/>
          </a:xfrm>
          <a:prstGeom prst="roundRect">
            <a:avLst>
              <a:gd name="adj" fmla="val 665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4637599" y="1323199"/>
            <a:ext cx="4152048" cy="3373434"/>
          </a:xfrm>
          <a:prstGeom prst="roundRect">
            <a:avLst>
              <a:gd name="adj" fmla="val 622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角丸四角形 6"/>
          <p:cNvSpPr/>
          <p:nvPr/>
        </p:nvSpPr>
        <p:spPr>
          <a:xfrm>
            <a:off x="287253" y="4811302"/>
            <a:ext cx="4202027" cy="1671769"/>
          </a:xfrm>
          <a:prstGeom prst="roundRect">
            <a:avLst>
              <a:gd name="adj" fmla="val 1308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角丸四角形 7"/>
          <p:cNvSpPr/>
          <p:nvPr/>
        </p:nvSpPr>
        <p:spPr>
          <a:xfrm>
            <a:off x="4637599" y="4800683"/>
            <a:ext cx="4152048" cy="1682388"/>
          </a:xfrm>
          <a:prstGeom prst="roundRect">
            <a:avLst>
              <a:gd name="adj" fmla="val 9198"/>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205800" y="667583"/>
            <a:ext cx="3299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府職員のキャリアデザイン支援</a:t>
            </a:r>
            <a:r>
              <a:rPr kumimoji="1" lang="en-US" altLang="ja-JP" sz="16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endParaRPr kumimoji="1" lang="ja-JP"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276013" y="1330249"/>
            <a:ext cx="4330237" cy="27853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キャリアクリエイト制度 </a:t>
            </a:r>
            <a:endParaRPr kumimoji="1" lang="en-US" altLang="ja-JP"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事業化</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や希望所属へチャレンジ</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ベンチャーコース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（提案型は</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2009</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年度～、公募型は</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1998</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創意</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工夫あふれる提案を行い、新たな事業を実現！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①提案型（新規</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提案）</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②公募型（所属</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が提示する事業に</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対する</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改善方策等の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提案）</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の２パターンで実施。選考の上、所属に配属の上、事業化に取り組む。</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リクルートコース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2008</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積極的</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に職務に取り組み、主体的にキャリアを描く</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職員</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の中</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から選考</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　</a:t>
            </a:r>
            <a:r>
              <a:rPr lang="ja-JP" altLang="en-US" sz="10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実施し、希望する所属へ</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配置。</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4626841" y="1388784"/>
            <a:ext cx="4098060"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キャリアシート </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2011</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キャリア</a:t>
            </a: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面談</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2009</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主体的</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なキャリアデザインをサポート！ </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自律的</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なキャリア形成を図るため、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キャリアシート</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作成</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とキャリア面談</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を実施。 </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）キャリアシートとは、職員</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自身</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がこれ</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までのキャリア、健康 状態や家庭</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の状況</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保育・　</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介護等</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を踏まえた</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現状</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をふり</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返った上で、将来像</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を描き</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、その内容を</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キャリアシートに</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記入する</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こと</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により</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、職員の自律的なキャリ ア形成を</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図るためのツール。</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現在、入庁</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年目・</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年目・</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年目の職員、及び課長級までの昇任者は提出が必須。それ</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以外の職員は任意提出。</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）キャリア面談</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、現在、入庁４年目の職員を対象に実施している。</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※3</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）提出者数は、対象職員のうち</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年度までに提出実績のある職員。</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312987" y="4835280"/>
            <a:ext cx="416645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技術職エントリー制度 </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(2012</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行政</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職の職域へチャレンジ！ </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技術</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職</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の課長級職員</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が希望する行政職の職域を選択し、選考に合格した職員を希望する職域の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課長級</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の職へ</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配置。</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職種</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こだわらない適材</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適所の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任用で</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、技術職職員の登用機会を</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拡大。</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4697174" y="4800683"/>
            <a:ext cx="409247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Ｅ－</a:t>
            </a: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ボードシステム</a:t>
            </a:r>
            <a:r>
              <a:rPr kumimoji="1" lang="ja-JP" altLang="en-US" sz="13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～やる気掲示板～</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2001</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職員</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と所属をマッチング</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員の有する資格、特技又は職務上の経験等をシステム上で公開することにより、職員の自己啓発に対する動機付けを図るとともに、所属が求める資格等をマッチングさせることにより、人的資源を最大限に活用。</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86352492"/>
              </p:ext>
            </p:extLst>
          </p:nvPr>
        </p:nvGraphicFramePr>
        <p:xfrm>
          <a:off x="495300" y="5935014"/>
          <a:ext cx="3790949" cy="487680"/>
        </p:xfrm>
        <a:graphic>
          <a:graphicData uri="http://schemas.openxmlformats.org/drawingml/2006/table">
            <a:tbl>
              <a:tblPr firstRow="1" bandRow="1">
                <a:tableStyleId>{00A15C55-8517-42AA-B614-E9B94910E393}</a:tableStyleId>
              </a:tblPr>
              <a:tblGrid>
                <a:gridCol w="1371430">
                  <a:extLst>
                    <a:ext uri="{9D8B030D-6E8A-4147-A177-3AD203B41FA5}">
                      <a16:colId xmlns:a16="http://schemas.microsoft.com/office/drawing/2014/main" val="1873102481"/>
                    </a:ext>
                  </a:extLst>
                </a:gridCol>
                <a:gridCol w="814369">
                  <a:extLst>
                    <a:ext uri="{9D8B030D-6E8A-4147-A177-3AD203B41FA5}">
                      <a16:colId xmlns:a16="http://schemas.microsoft.com/office/drawing/2014/main" val="1967091009"/>
                    </a:ext>
                  </a:extLst>
                </a:gridCol>
                <a:gridCol w="722659">
                  <a:extLst>
                    <a:ext uri="{9D8B030D-6E8A-4147-A177-3AD203B41FA5}">
                      <a16:colId xmlns:a16="http://schemas.microsoft.com/office/drawing/2014/main" val="2567604011"/>
                    </a:ext>
                  </a:extLst>
                </a:gridCol>
                <a:gridCol w="882491">
                  <a:extLst>
                    <a:ext uri="{9D8B030D-6E8A-4147-A177-3AD203B41FA5}">
                      <a16:colId xmlns:a16="http://schemas.microsoft.com/office/drawing/2014/main" val="3465554338"/>
                    </a:ext>
                  </a:extLst>
                </a:gridCol>
              </a:tblGrid>
              <a:tr h="174896">
                <a:tc>
                  <a:txBody>
                    <a:bodyPr/>
                    <a:lstStyle/>
                    <a:p>
                      <a:pPr algn="ctr"/>
                      <a:r>
                        <a:rPr kumimoji="1" lang="en-US" altLang="ja-JP" sz="1000" b="0" dirty="0" smtClean="0">
                          <a:solidFill>
                            <a:schemeClr val="tx1"/>
                          </a:solidFill>
                          <a:latin typeface="BIZ UDPゴシック" panose="020B0400000000000000" pitchFamily="50" charset="-128"/>
                          <a:ea typeface="BIZ UDPゴシック" panose="020B0400000000000000" pitchFamily="50" charset="-128"/>
                        </a:rPr>
                        <a:t>2022</a:t>
                      </a: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年度実績</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申込者数</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受験者</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最終合格者</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62223">
                <a:tc>
                  <a:txBody>
                    <a:bodyPr/>
                    <a:lstStyle/>
                    <a:p>
                      <a:pPr algn="ctr"/>
                      <a:r>
                        <a:rPr kumimoji="1" lang="ja-JP" altLang="en-US" sz="1000" dirty="0" smtClean="0">
                          <a:latin typeface="BIZ UDPゴシック" panose="020B0400000000000000" pitchFamily="50" charset="-128"/>
                          <a:ea typeface="BIZ UDPゴシック" panose="020B0400000000000000" pitchFamily="50" charset="-128"/>
                        </a:rPr>
                        <a:t>技術職エントリー制度</a:t>
                      </a:r>
                      <a:endParaRPr kumimoji="1" lang="ja-JP" altLang="en-US" sz="10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a:t>
                      </a:r>
                      <a:endParaRPr kumimoji="1" lang="ja-JP" altLang="en-US" sz="10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0</a:t>
                      </a:r>
                      <a:endParaRPr kumimoji="1" lang="ja-JP" altLang="en-US" sz="10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37717443"/>
              </p:ext>
            </p:extLst>
          </p:nvPr>
        </p:nvGraphicFramePr>
        <p:xfrm>
          <a:off x="5581651" y="5958637"/>
          <a:ext cx="2133670" cy="487680"/>
        </p:xfrm>
        <a:graphic>
          <a:graphicData uri="http://schemas.openxmlformats.org/drawingml/2006/table">
            <a:tbl>
              <a:tblPr firstRow="1" bandRow="1">
                <a:tableStyleId>{00A15C55-8517-42AA-B614-E9B94910E393}</a:tableStyleId>
              </a:tblPr>
              <a:tblGrid>
                <a:gridCol w="1339849">
                  <a:extLst>
                    <a:ext uri="{9D8B030D-6E8A-4147-A177-3AD203B41FA5}">
                      <a16:colId xmlns:a16="http://schemas.microsoft.com/office/drawing/2014/main" val="1873102481"/>
                    </a:ext>
                  </a:extLst>
                </a:gridCol>
                <a:gridCol w="793821">
                  <a:extLst>
                    <a:ext uri="{9D8B030D-6E8A-4147-A177-3AD203B41FA5}">
                      <a16:colId xmlns:a16="http://schemas.microsoft.com/office/drawing/2014/main" val="1967091009"/>
                    </a:ext>
                  </a:extLst>
                </a:gridCol>
              </a:tblGrid>
              <a:tr h="196855">
                <a:tc>
                  <a:txBody>
                    <a:bodyPr/>
                    <a:lstStyle/>
                    <a:p>
                      <a:pPr algn="ctr"/>
                      <a:r>
                        <a:rPr kumimoji="1" lang="en-US" altLang="ja-JP" sz="1000" b="0" dirty="0" smtClean="0">
                          <a:solidFill>
                            <a:schemeClr val="tx1"/>
                          </a:solidFill>
                          <a:latin typeface="BIZ UDPゴシック" panose="020B0400000000000000" pitchFamily="50" charset="-128"/>
                          <a:ea typeface="BIZ UDPゴシック" panose="020B0400000000000000" pitchFamily="50" charset="-128"/>
                        </a:rPr>
                        <a:t>2022</a:t>
                      </a: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年</a:t>
                      </a:r>
                      <a:r>
                        <a:rPr kumimoji="1" lang="en-US" altLang="ja-JP" sz="1000" b="0" dirty="0" smtClean="0">
                          <a:solidFill>
                            <a:schemeClr val="tx1"/>
                          </a:solidFill>
                          <a:latin typeface="BIZ UDPゴシック" panose="020B0400000000000000" pitchFamily="50" charset="-128"/>
                          <a:ea typeface="BIZ UDPゴシック" panose="020B0400000000000000" pitchFamily="50" charset="-128"/>
                        </a:rPr>
                        <a:t>11</a:t>
                      </a: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月現在</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登録者数</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96855">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E</a:t>
                      </a:r>
                      <a:r>
                        <a:rPr kumimoji="1" lang="ja-JP" altLang="en-US" sz="1000" dirty="0" smtClean="0">
                          <a:latin typeface="BIZ UDPゴシック" panose="020B0400000000000000" pitchFamily="50" charset="-128"/>
                          <a:ea typeface="BIZ UDPゴシック" panose="020B0400000000000000" pitchFamily="50" charset="-128"/>
                        </a:rPr>
                        <a:t>ボードシステム</a:t>
                      </a:r>
                      <a:endParaRPr kumimoji="1" lang="ja-JP" altLang="en-US" sz="10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smtClean="0">
                          <a:latin typeface="BIZ UDPゴシック" panose="020B0400000000000000" pitchFamily="50" charset="-128"/>
                          <a:ea typeface="BIZ UDPゴシック" panose="020B0400000000000000" pitchFamily="50" charset="-128"/>
                        </a:rPr>
                        <a:t>2077</a:t>
                      </a:r>
                      <a:endParaRPr kumimoji="1" lang="ja-JP" altLang="en-US" sz="10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bl>
          </a:graphicData>
        </a:graphic>
      </p:graphicFrame>
      <p:sp>
        <p:nvSpPr>
          <p:cNvPr id="23" name="テキスト ボックス 22">
            <a:extLst>
              <a:ext uri="{FF2B5EF4-FFF2-40B4-BE49-F238E27FC236}">
                <a16:creationId xmlns:a16="http://schemas.microsoft.com/office/drawing/2014/main" id="{FBEE3959-8C51-467E-B173-89629C46FF30}"/>
              </a:ext>
            </a:extLst>
          </p:cNvPr>
          <p:cNvSpPr txBox="1"/>
          <p:nvPr/>
        </p:nvSpPr>
        <p:spPr>
          <a:xfrm>
            <a:off x="95250" y="1003559"/>
            <a:ext cx="8694397" cy="307777"/>
          </a:xfrm>
          <a:prstGeom prst="rect">
            <a:avLst/>
          </a:prstGeom>
          <a:solidFill>
            <a:schemeClr val="bg1">
              <a:alpha val="50000"/>
            </a:schemeClr>
          </a:solidFill>
          <a:ln w="12700">
            <a:solidFill>
              <a:schemeClr val="bg1">
                <a:alpha val="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職員が持つアイデアや意欲、向上心を喚起し、主体的なキャリア形成を支援するため、以下の施策を実施。</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144000" y="72000"/>
            <a:ext cx="78768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a:defRPr/>
            </a:pPr>
            <a:r>
              <a:rPr kumimoji="0" lang="en-US" altLang="ja-JP"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４－③</a:t>
            </a:r>
            <a:r>
              <a:rPr kumimoji="0" lang="en-US" altLang="ja-JP"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いわゆる行政改革／職</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員数</a:t>
            </a:r>
            <a:r>
              <a:rPr lang="ja-JP" altLang="en-US" b="1" dirty="0">
                <a:latin typeface="BIZ UDPゴシック" panose="020B0400000000000000" pitchFamily="50" charset="-128"/>
                <a:ea typeface="BIZ UDPゴシック" panose="020B0400000000000000" pitchFamily="50" charset="-128"/>
              </a:rPr>
              <a:t>削減、人材育成、働き方改革</a:t>
            </a:r>
            <a:r>
              <a:rPr lang="ja-JP" altLang="en-US" b="1" dirty="0" smtClean="0">
                <a:latin typeface="BIZ UDPゴシック" panose="020B0400000000000000" pitchFamily="50" charset="-128"/>
                <a:ea typeface="BIZ UDPゴシック" panose="020B0400000000000000" pitchFamily="50" charset="-128"/>
              </a:rPr>
              <a:t>等</a:t>
            </a:r>
            <a:endParaRPr lang="ja-JP" altLang="en-US" b="1" dirty="0">
              <a:latin typeface="BIZ UDPゴシック" panose="020B0400000000000000" pitchFamily="50" charset="-128"/>
              <a:ea typeface="BIZ UDPゴシック" panose="020B0400000000000000" pitchFamily="50" charset="-128"/>
            </a:endParaRPr>
          </a:p>
        </p:txBody>
      </p:sp>
      <p:sp>
        <p:nvSpPr>
          <p:cNvPr id="24"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102</a:t>
            </a:fld>
            <a:endParaRPr lang="ja-JP" altLang="en-US" dirty="0"/>
          </a:p>
        </p:txBody>
      </p:sp>
      <p:pic>
        <p:nvPicPr>
          <p:cNvPr id="2" name="図 1"/>
          <p:cNvPicPr>
            <a:picLocks noChangeAspect="1"/>
          </p:cNvPicPr>
          <p:nvPr/>
        </p:nvPicPr>
        <p:blipFill>
          <a:blip r:embed="rId2"/>
          <a:stretch>
            <a:fillRect/>
          </a:stretch>
        </p:blipFill>
        <p:spPr>
          <a:xfrm>
            <a:off x="5292000" y="3528000"/>
            <a:ext cx="3023878" cy="908383"/>
          </a:xfrm>
          <a:prstGeom prst="rect">
            <a:avLst/>
          </a:prstGeom>
        </p:spPr>
      </p:pic>
      <p:pic>
        <p:nvPicPr>
          <p:cNvPr id="3" name="図 2"/>
          <p:cNvPicPr>
            <a:picLocks noChangeAspect="1"/>
          </p:cNvPicPr>
          <p:nvPr/>
        </p:nvPicPr>
        <p:blipFill>
          <a:blip r:embed="rId3"/>
          <a:stretch>
            <a:fillRect/>
          </a:stretch>
        </p:blipFill>
        <p:spPr>
          <a:xfrm>
            <a:off x="1224000" y="2772000"/>
            <a:ext cx="2493480" cy="780356"/>
          </a:xfrm>
          <a:prstGeom prst="rect">
            <a:avLst/>
          </a:prstGeom>
        </p:spPr>
      </p:pic>
      <p:pic>
        <p:nvPicPr>
          <p:cNvPr id="4" name="図 3"/>
          <p:cNvPicPr>
            <a:picLocks noChangeAspect="1"/>
          </p:cNvPicPr>
          <p:nvPr/>
        </p:nvPicPr>
        <p:blipFill>
          <a:blip r:embed="rId4"/>
          <a:stretch>
            <a:fillRect/>
          </a:stretch>
        </p:blipFill>
        <p:spPr>
          <a:xfrm>
            <a:off x="1224000" y="4104000"/>
            <a:ext cx="2493480" cy="536494"/>
          </a:xfrm>
          <a:prstGeom prst="rect">
            <a:avLst/>
          </a:prstGeom>
        </p:spPr>
      </p:pic>
    </p:spTree>
    <p:extLst>
      <p:ext uri="{BB962C8B-B14F-4D97-AF65-F5344CB8AC3E}">
        <p14:creationId xmlns:p14="http://schemas.microsoft.com/office/powerpoint/2010/main" val="91590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210703" y="1152000"/>
            <a:ext cx="4202210" cy="4323515"/>
          </a:xfrm>
          <a:prstGeom prst="roundRect">
            <a:avLst>
              <a:gd name="adj" fmla="val 665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CE938D8F-9351-FBF2-63F0-44B78AE05C7F}"/>
              </a:ext>
            </a:extLst>
          </p:cNvPr>
          <p:cNvCxnSpPr/>
          <p:nvPr/>
        </p:nvCxnSpPr>
        <p:spPr>
          <a:xfrm>
            <a:off x="251520" y="550420"/>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205800" y="572811"/>
            <a:ext cx="32613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職員のキャリアデザイン支援</a:t>
            </a: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ja-JP"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BEE3959-8C51-467E-B173-89629C46FF30}"/>
              </a:ext>
            </a:extLst>
          </p:cNvPr>
          <p:cNvSpPr txBox="1"/>
          <p:nvPr/>
        </p:nvSpPr>
        <p:spPr>
          <a:xfrm>
            <a:off x="95250" y="864000"/>
            <a:ext cx="8694397" cy="307777"/>
          </a:xfrm>
          <a:prstGeom prst="rect">
            <a:avLst/>
          </a:prstGeom>
          <a:solidFill>
            <a:schemeClr val="bg1">
              <a:alpha val="50000"/>
            </a:schemeClr>
          </a:solidFill>
          <a:ln w="12700">
            <a:solidFill>
              <a:schemeClr val="bg1">
                <a:alpha val="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職員が持つアイデアや意欲、向上心を喚起し、主体的なキャリア形成を支援するため、以下の施策を実施。</a:t>
            </a:r>
            <a:endPar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144000" y="72000"/>
            <a:ext cx="78768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a:defRPr/>
            </a:pPr>
            <a:r>
              <a:rPr kumimoji="0" lang="en-US" altLang="ja-JP"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４－③</a:t>
            </a:r>
            <a:r>
              <a:rPr kumimoji="0" lang="en-US" altLang="ja-JP"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いわゆる行政改革／職</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員数</a:t>
            </a:r>
            <a:r>
              <a:rPr lang="ja-JP" altLang="en-US" b="1" dirty="0">
                <a:latin typeface="BIZ UDPゴシック" panose="020B0400000000000000" pitchFamily="50" charset="-128"/>
                <a:ea typeface="BIZ UDPゴシック" panose="020B0400000000000000" pitchFamily="50" charset="-128"/>
              </a:rPr>
              <a:t>削減、人材育成、働き方改革</a:t>
            </a:r>
            <a:r>
              <a:rPr lang="ja-JP" altLang="en-US" b="1" dirty="0" smtClean="0">
                <a:latin typeface="BIZ UDPゴシック" panose="020B0400000000000000" pitchFamily="50" charset="-128"/>
                <a:ea typeface="BIZ UDPゴシック" panose="020B0400000000000000" pitchFamily="50" charset="-128"/>
              </a:rPr>
              <a:t>等</a:t>
            </a:r>
            <a:endParaRPr lang="ja-JP" altLang="en-US" b="1"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154802" y="1166901"/>
            <a:ext cx="4223108" cy="35855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庁内</a:t>
            </a:r>
            <a:r>
              <a:rPr kumimoji="1" lang="ja-JP" altLang="en-US" sz="15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公募・庁内</a:t>
            </a:r>
            <a:r>
              <a:rPr kumimoji="1" lang="en-US" altLang="ja-JP" sz="15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FA</a:t>
            </a:r>
            <a:r>
              <a:rPr kumimoji="1" lang="ja-JP" altLang="en-US" sz="15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制度 </a:t>
            </a:r>
            <a:endParaRPr kumimoji="1" lang="en-US" altLang="ja-JP" sz="15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希望する職務へのチャレンジ！</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庁内公募制度</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2002</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a:t>
            </a:r>
            <a:endParaRPr kumimoji="1" lang="en-US" altLang="ja-JP"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職員</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一人ひとりの能力を最大限に引き出し、人材の効果的・</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効</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率的な活用を行うとともに、職員の勤務意欲及び行政サービスの</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向上に資することを目的として実施。</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各所属において公募する職の選定を行ったうえで、その職を希</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望する職員を募集。（</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課長以下</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庁内</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FA</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制度 </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2013</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endPar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職員が主体的にキャリア形成意識を持って自らの能力開発に</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取り組む</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と</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ともに、適材適所の人事配置を行うことで、より</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効果的な</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人材の</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活用</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と</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組織の活性化を図ることを目的</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として実施。</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職員が人事</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異動先として希望する</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所属を指定して申込み、その所属の</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選考</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受ける。（係長級以下）</a:t>
            </a:r>
            <a:endPar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27" name="グループ化 26"/>
          <p:cNvGrpSpPr/>
          <p:nvPr/>
        </p:nvGrpSpPr>
        <p:grpSpPr>
          <a:xfrm>
            <a:off x="4492311" y="1152001"/>
            <a:ext cx="4324570" cy="4338415"/>
            <a:chOff x="4620904" y="1309462"/>
            <a:chExt cx="4176572" cy="2999764"/>
          </a:xfrm>
        </p:grpSpPr>
        <p:sp>
          <p:nvSpPr>
            <p:cNvPr id="28" name="角丸四角形 27"/>
            <p:cNvSpPr/>
            <p:nvPr/>
          </p:nvSpPr>
          <p:spPr>
            <a:xfrm>
              <a:off x="4633166" y="1319764"/>
              <a:ext cx="4152048" cy="2989462"/>
            </a:xfrm>
            <a:prstGeom prst="roundRect">
              <a:avLst>
                <a:gd name="adj" fmla="val 622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29" name="正方形/長方形 28"/>
            <p:cNvSpPr/>
            <p:nvPr/>
          </p:nvSpPr>
          <p:spPr>
            <a:xfrm>
              <a:off x="4620904" y="1309462"/>
              <a:ext cx="4176572" cy="16918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自己申告制度</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2006</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endPar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主体的</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なキャリアデザインを</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サポート！ </a:t>
              </a:r>
              <a:endPar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職員</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一人ひとりが、自分自身のキャリアを自らデザインしながら、主体的に能力開発に取り組むとともに、職員の意向等も考慮した中長期的な視点での人材育成や適材適所の人事配置、</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OJT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や</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OFF-JT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を通じた能力開発の支援を実施することで、より効果的な人材の活用と組織の活性化を図ることを目的</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として実施。</a:t>
              </a:r>
              <a:endPar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≪対象職員≫</a:t>
              </a:r>
              <a:endPar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一般行政職の事務職員、技術職員、福祉職員、介護福祉職員</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社会</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教育主事</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補</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の課長級、課長代理級、係長級、係員の職員</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endParaRPr kumimoji="1" lang="en-US" altLang="ja-JP"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及び</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保健師の係長級、係員</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の</a:t>
              </a:r>
              <a:r>
                <a:rPr kumimoji="1" lang="ja-JP" altLang="en-US" sz="1000" b="0"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全職員を対象として実施。</a:t>
              </a:r>
              <a:endParaRPr kumimoji="1" lang="en-US" altLang="ja-JP" sz="1000" b="0"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キャリアデザインシートは</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、その記載を通じて、職員一人ひとりが自分自身のキャリア</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を自らデザインしながら、主体的に能力開発に取り組む契機にするとともに、職員の意向等も考慮した中長期的な視点での人材育成や適材適所の人事配置、</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OJT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や</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OFF-JT</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を通じた能力開発の支援を実施するための重要な参考資料です</a:t>
              </a:r>
              <a:r>
                <a:rPr kumimoji="1" lang="ja-JP" altLang="en-US" sz="8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7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grpSp>
        <p:nvGrpSpPr>
          <p:cNvPr id="30" name="グループ化 29"/>
          <p:cNvGrpSpPr/>
          <p:nvPr/>
        </p:nvGrpSpPr>
        <p:grpSpPr>
          <a:xfrm>
            <a:off x="154802" y="5508000"/>
            <a:ext cx="8649383" cy="1277273"/>
            <a:chOff x="4599847" y="4137193"/>
            <a:chExt cx="4134896" cy="2581721"/>
          </a:xfrm>
        </p:grpSpPr>
        <p:sp>
          <p:nvSpPr>
            <p:cNvPr id="31" name="角丸四角形 30"/>
            <p:cNvSpPr/>
            <p:nvPr/>
          </p:nvSpPr>
          <p:spPr>
            <a:xfrm>
              <a:off x="4609689" y="4211918"/>
              <a:ext cx="4125054" cy="2506358"/>
            </a:xfrm>
            <a:prstGeom prst="roundRect">
              <a:avLst>
                <a:gd name="adj" fmla="val 6226"/>
              </a:avLst>
            </a:prstGeom>
            <a:solidFill>
              <a:schemeClr val="accent4">
                <a:lumMod val="40000"/>
                <a:lumOff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4599847" y="4137193"/>
              <a:ext cx="4098060" cy="2581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政策研究会</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2017</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政策形成に必要な能力向上をサポート！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市政</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における問題の解決や政策形成に必要な知識及び能力の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向上</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を図るとともに、他部署職員との討議や共同研究を通じて組織横断的なネットワークの形成や仕事を見直すきっかけづくりにつなげていくことを</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目的として実施。</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≪対象職員≫</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行政職給料表２級在級４年以上または３級の事務・技術・</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福祉で</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、政策の企画立案を担う職員、将来そのような事務を担うことを期待する職員として、所属長（区長・局長）が推薦する者のうちから、</a:t>
              </a:r>
              <a:r>
                <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名程度を総務局長が</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決定。</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aphicFrame>
        <p:nvGraphicFramePr>
          <p:cNvPr id="34" name="表 33"/>
          <p:cNvGraphicFramePr>
            <a:graphicFrameLocks noGrp="1"/>
          </p:cNvGraphicFramePr>
          <p:nvPr>
            <p:extLst>
              <p:ext uri="{D42A27DB-BD31-4B8C-83A1-F6EECF244321}">
                <p14:modId xmlns:p14="http://schemas.microsoft.com/office/powerpoint/2010/main" val="1055092676"/>
              </p:ext>
            </p:extLst>
          </p:nvPr>
        </p:nvGraphicFramePr>
        <p:xfrm>
          <a:off x="631948" y="2606996"/>
          <a:ext cx="3676902" cy="1077801"/>
        </p:xfrm>
        <a:graphic>
          <a:graphicData uri="http://schemas.openxmlformats.org/drawingml/2006/table">
            <a:tbl>
              <a:tblPr firstRow="1" bandRow="1">
                <a:tableStyleId>{00A15C55-8517-42AA-B614-E9B94910E393}</a:tableStyleId>
              </a:tblPr>
              <a:tblGrid>
                <a:gridCol w="1016137">
                  <a:extLst>
                    <a:ext uri="{9D8B030D-6E8A-4147-A177-3AD203B41FA5}">
                      <a16:colId xmlns:a16="http://schemas.microsoft.com/office/drawing/2014/main" val="1873102481"/>
                    </a:ext>
                  </a:extLst>
                </a:gridCol>
                <a:gridCol w="927759">
                  <a:extLst>
                    <a:ext uri="{9D8B030D-6E8A-4147-A177-3AD203B41FA5}">
                      <a16:colId xmlns:a16="http://schemas.microsoft.com/office/drawing/2014/main" val="1967091009"/>
                    </a:ext>
                  </a:extLst>
                </a:gridCol>
                <a:gridCol w="914400">
                  <a:extLst>
                    <a:ext uri="{9D8B030D-6E8A-4147-A177-3AD203B41FA5}">
                      <a16:colId xmlns:a16="http://schemas.microsoft.com/office/drawing/2014/main" val="2567604011"/>
                    </a:ext>
                  </a:extLst>
                </a:gridCol>
                <a:gridCol w="818606">
                  <a:extLst>
                    <a:ext uri="{9D8B030D-6E8A-4147-A177-3AD203B41FA5}">
                      <a16:colId xmlns:a16="http://schemas.microsoft.com/office/drawing/2014/main" val="112633978"/>
                    </a:ext>
                  </a:extLst>
                </a:gridCol>
              </a:tblGrid>
              <a:tr h="189527">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ポストレベル</a:t>
                      </a:r>
                      <a:endParaRPr kumimoji="1" lang="en-US" altLang="ja-JP" sz="800" b="0" dirty="0" smtClean="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公募する職の数</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申込者数</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合格者数</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83962">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課長級</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1</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1</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0</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788415"/>
                  </a:ext>
                </a:extLst>
              </a:tr>
              <a:tr h="224361">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課長代理級</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9</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11</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4</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284318"/>
                  </a:ext>
                </a:extLst>
              </a:tr>
              <a:tr h="183962">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係長級</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72</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101</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61</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856828"/>
                  </a:ext>
                </a:extLst>
              </a:tr>
              <a:tr h="183962">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係員</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81</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150</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79</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358524"/>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1133190519"/>
              </p:ext>
            </p:extLst>
          </p:nvPr>
        </p:nvGraphicFramePr>
        <p:xfrm>
          <a:off x="1189504" y="4786557"/>
          <a:ext cx="2153703" cy="640080"/>
        </p:xfrm>
        <a:graphic>
          <a:graphicData uri="http://schemas.openxmlformats.org/drawingml/2006/table">
            <a:tbl>
              <a:tblPr firstRow="1" bandRow="1">
                <a:tableStyleId>{00A15C55-8517-42AA-B614-E9B94910E393}</a:tableStyleId>
              </a:tblPr>
              <a:tblGrid>
                <a:gridCol w="765399">
                  <a:extLst>
                    <a:ext uri="{9D8B030D-6E8A-4147-A177-3AD203B41FA5}">
                      <a16:colId xmlns:a16="http://schemas.microsoft.com/office/drawing/2014/main" val="1873102481"/>
                    </a:ext>
                  </a:extLst>
                </a:gridCol>
                <a:gridCol w="669701">
                  <a:extLst>
                    <a:ext uri="{9D8B030D-6E8A-4147-A177-3AD203B41FA5}">
                      <a16:colId xmlns:a16="http://schemas.microsoft.com/office/drawing/2014/main" val="2567604011"/>
                    </a:ext>
                  </a:extLst>
                </a:gridCol>
                <a:gridCol w="718603">
                  <a:extLst>
                    <a:ext uri="{9D8B030D-6E8A-4147-A177-3AD203B41FA5}">
                      <a16:colId xmlns:a16="http://schemas.microsoft.com/office/drawing/2014/main" val="112633978"/>
                    </a:ext>
                  </a:extLst>
                </a:gridCol>
              </a:tblGrid>
              <a:tr h="196855">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ポストレベル</a:t>
                      </a:r>
                      <a:endParaRPr kumimoji="1" lang="en-US" altLang="ja-JP" sz="800" b="0" dirty="0" smtClean="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申込者数</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合格者数</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254242"/>
                  </a:ext>
                </a:extLst>
              </a:tr>
              <a:tr h="196855">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係長級</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2</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1</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856828"/>
                  </a:ext>
                </a:extLst>
              </a:tr>
              <a:tr h="196855">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係員</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5</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3</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35852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057693630"/>
              </p:ext>
            </p:extLst>
          </p:nvPr>
        </p:nvGraphicFramePr>
        <p:xfrm>
          <a:off x="5301502" y="4662071"/>
          <a:ext cx="2669147" cy="727348"/>
        </p:xfrm>
        <a:graphic>
          <a:graphicData uri="http://schemas.openxmlformats.org/drawingml/2006/table">
            <a:tbl>
              <a:tblPr firstRow="1" bandRow="1">
                <a:tableStyleId>{00A15C55-8517-42AA-B614-E9B94910E393}</a:tableStyleId>
              </a:tblPr>
              <a:tblGrid>
                <a:gridCol w="1670798">
                  <a:extLst>
                    <a:ext uri="{9D8B030D-6E8A-4147-A177-3AD203B41FA5}">
                      <a16:colId xmlns:a16="http://schemas.microsoft.com/office/drawing/2014/main" val="3191992910"/>
                    </a:ext>
                  </a:extLst>
                </a:gridCol>
                <a:gridCol w="998349">
                  <a:extLst>
                    <a:ext uri="{9D8B030D-6E8A-4147-A177-3AD203B41FA5}">
                      <a16:colId xmlns:a16="http://schemas.microsoft.com/office/drawing/2014/main" val="2606465152"/>
                    </a:ext>
                  </a:extLst>
                </a:gridCol>
              </a:tblGrid>
              <a:tr h="166881">
                <a:tc>
                  <a:txBody>
                    <a:bodyPr/>
                    <a:lstStyle/>
                    <a:p>
                      <a:pPr algn="ctr"/>
                      <a:r>
                        <a:rPr kumimoji="1" lang="en-US" altLang="ja-JP" sz="800" b="0" dirty="0" smtClean="0">
                          <a:solidFill>
                            <a:schemeClr val="tx1"/>
                          </a:solidFill>
                          <a:latin typeface="BIZ UDPゴシック" panose="020B0400000000000000" pitchFamily="50" charset="-128"/>
                          <a:ea typeface="BIZ UDPゴシック" panose="020B0400000000000000" pitchFamily="50" charset="-128"/>
                        </a:rPr>
                        <a:t>2022</a:t>
                      </a: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年度実績</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受講者数</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685200"/>
                  </a:ext>
                </a:extLst>
              </a:tr>
              <a:tr h="300628">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キャリアデザイン研修</a:t>
                      </a:r>
                      <a:endParaRPr kumimoji="1" lang="en-US" altLang="ja-JP" sz="800" dirty="0" smtClean="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CB"/>
                    </a:solidFill>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586</a:t>
                      </a:r>
                      <a:r>
                        <a:rPr kumimoji="1" lang="ja-JP" altLang="en-US" sz="800" dirty="0" smtClean="0">
                          <a:latin typeface="BIZ UDPゴシック" panose="020B0400000000000000" pitchFamily="50" charset="-128"/>
                          <a:ea typeface="BIZ UDPゴシック" panose="020B0400000000000000" pitchFamily="50" charset="-128"/>
                        </a:rPr>
                        <a:t>名</a:t>
                      </a:r>
                      <a:endParaRPr kumimoji="1" lang="ja-JP" altLang="en-US" sz="800" dirty="0">
                        <a:latin typeface="BIZ UDPゴシック" panose="020B0400000000000000" pitchFamily="50" charset="-128"/>
                        <a:ea typeface="BIZ UDPゴシック" panose="020B04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805366"/>
                  </a:ext>
                </a:extLst>
              </a:tr>
              <a:tr h="166881">
                <a:tc>
                  <a:txBody>
                    <a:bodyPr/>
                    <a:lstStyle/>
                    <a:p>
                      <a:pPr algn="ctr"/>
                      <a:r>
                        <a:rPr kumimoji="1" lang="ja-JP" altLang="en-US" sz="800" dirty="0" smtClean="0">
                          <a:latin typeface="BIZ UDPゴシック" panose="020B0400000000000000" pitchFamily="50" charset="-128"/>
                          <a:ea typeface="BIZ UDPゴシック" panose="020B0400000000000000" pitchFamily="50" charset="-128"/>
                        </a:rPr>
                        <a:t>キャリア相談（面談・メール相談）</a:t>
                      </a:r>
                      <a:endParaRPr kumimoji="1" lang="ja-JP" altLang="en-US" sz="8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smtClean="0">
                          <a:latin typeface="BIZ UDPゴシック" panose="020B0400000000000000" pitchFamily="50" charset="-128"/>
                          <a:ea typeface="BIZ UDPゴシック" panose="020B0400000000000000" pitchFamily="50" charset="-128"/>
                        </a:rPr>
                        <a:t>51</a:t>
                      </a:r>
                      <a:r>
                        <a:rPr kumimoji="1" lang="ja-JP" altLang="en-US" sz="800" dirty="0" smtClean="0">
                          <a:latin typeface="BIZ UDPゴシック" panose="020B0400000000000000" pitchFamily="50" charset="-128"/>
                          <a:ea typeface="BIZ UDPゴシック" panose="020B0400000000000000" pitchFamily="50" charset="-128"/>
                        </a:rPr>
                        <a:t>名</a:t>
                      </a:r>
                      <a:endParaRPr kumimoji="1" lang="ja-JP" altLang="en-US" sz="800" dirty="0">
                        <a:latin typeface="BIZ UDPゴシック" panose="020B0400000000000000" pitchFamily="50" charset="-128"/>
                        <a:ea typeface="BIZ UDPゴシック" panose="020B04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357260"/>
                  </a:ext>
                </a:extLst>
              </a:tr>
            </a:tbl>
          </a:graphicData>
        </a:graphic>
      </p:graphicFrame>
      <p:sp>
        <p:nvSpPr>
          <p:cNvPr id="37" name="正方形/長方形 36"/>
          <p:cNvSpPr/>
          <p:nvPr/>
        </p:nvSpPr>
        <p:spPr>
          <a:xfrm>
            <a:off x="4470131" y="3591456"/>
            <a:ext cx="4334054" cy="10002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キャリアデザイン研修</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2007</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キャリア相談の実施</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2015</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9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9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これまでの仕事経験をふり返り、自身の価値観や強み弱みを理解し、今後のキャリア形成について考えることで、自己啓発意識を高め、組織の求める自律的な職員を育成。</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103</a:t>
            </a:fld>
            <a:endParaRPr lang="ja-JP" altLang="en-US" dirty="0"/>
          </a:p>
        </p:txBody>
      </p:sp>
    </p:spTree>
    <p:extLst>
      <p:ext uri="{BB962C8B-B14F-4D97-AF65-F5344CB8AC3E}">
        <p14:creationId xmlns:p14="http://schemas.microsoft.com/office/powerpoint/2010/main" val="125033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4050206499"/>
              </p:ext>
            </p:extLst>
          </p:nvPr>
        </p:nvGraphicFramePr>
        <p:xfrm>
          <a:off x="145768" y="664504"/>
          <a:ext cx="8929568" cy="5915513"/>
        </p:xfrm>
        <a:graphic>
          <a:graphicData uri="http://schemas.openxmlformats.org/drawingml/2006/table">
            <a:tbl>
              <a:tblPr/>
              <a:tblGrid>
                <a:gridCol w="616232">
                  <a:extLst>
                    <a:ext uri="{9D8B030D-6E8A-4147-A177-3AD203B41FA5}">
                      <a16:colId xmlns:a16="http://schemas.microsoft.com/office/drawing/2014/main" val="2603608055"/>
                    </a:ext>
                  </a:extLst>
                </a:gridCol>
                <a:gridCol w="800100">
                  <a:extLst>
                    <a:ext uri="{9D8B030D-6E8A-4147-A177-3AD203B41FA5}">
                      <a16:colId xmlns:a16="http://schemas.microsoft.com/office/drawing/2014/main" val="3769869475"/>
                    </a:ext>
                  </a:extLst>
                </a:gridCol>
                <a:gridCol w="1878309">
                  <a:extLst>
                    <a:ext uri="{9D8B030D-6E8A-4147-A177-3AD203B41FA5}">
                      <a16:colId xmlns:a16="http://schemas.microsoft.com/office/drawing/2014/main" val="1553916869"/>
                    </a:ext>
                  </a:extLst>
                </a:gridCol>
                <a:gridCol w="1878309">
                  <a:extLst>
                    <a:ext uri="{9D8B030D-6E8A-4147-A177-3AD203B41FA5}">
                      <a16:colId xmlns:a16="http://schemas.microsoft.com/office/drawing/2014/main" val="3014832651"/>
                    </a:ext>
                  </a:extLst>
                </a:gridCol>
                <a:gridCol w="1878309">
                  <a:extLst>
                    <a:ext uri="{9D8B030D-6E8A-4147-A177-3AD203B41FA5}">
                      <a16:colId xmlns:a16="http://schemas.microsoft.com/office/drawing/2014/main" val="3144169047"/>
                    </a:ext>
                  </a:extLst>
                </a:gridCol>
                <a:gridCol w="1878309">
                  <a:extLst>
                    <a:ext uri="{9D8B030D-6E8A-4147-A177-3AD203B41FA5}">
                      <a16:colId xmlns:a16="http://schemas.microsoft.com/office/drawing/2014/main" val="3747401790"/>
                    </a:ext>
                  </a:extLst>
                </a:gridCol>
              </a:tblGrid>
              <a:tr h="228717">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896023032"/>
                  </a:ext>
                </a:extLst>
              </a:tr>
              <a:tr h="1601019">
                <a:tc rowSpan="4">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教育改革</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⑤制度改革（府）</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／知事と教委が連携して教育行政をマネジメントするための教育２条例を制定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／知事が教委と協議して「教育振興基本計画」を策定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／教職員人事権を一部市町村へ移譲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／教育庁を創設し、教育行政を一元化</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／公私連携プロジェクトチームを設置し、公私連携の</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取組を</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推進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8801409"/>
                  </a:ext>
                </a:extLst>
              </a:tr>
              <a:tr h="1902544">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⑥制度改革（市）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／教育振興基本計画策定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／教育行政基本条例・学校活性化条例を制定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／教育振興基本計画</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次改定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／校長公募の実施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／校長権限強化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／教育基本計画</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延長</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／学校選択制</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区で導入</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／教育振興基本計画</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次改定</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／校長裁量拡大特例校の設置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／学校選択制全区で導入</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／教育振興基本計画</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中間見直し</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教育振興基本計画</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延長</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／教育振興基本計画</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／新・大阪市総合教育センター</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仮称</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実施設計</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／新・大阪市総合教育センター</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仮称</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工事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323025"/>
                  </a:ext>
                </a:extLst>
              </a:tr>
              <a:tr h="1268364">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⑦待機児童解消の</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取組</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／保育所の居室面積基準の緩和を導入</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／小規模事業保育実施</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／地域限定保育士試験実施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／特別対策の実施</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／都市部の保育所等への賃借料支援</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／都市公園を活用した保育所整備</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／不動産活用による保育所整備マッチング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862110"/>
                  </a:ext>
                </a:extLst>
              </a:tr>
              <a:tr h="914869">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⑧こども医療費助成</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／入院を小学校修了まで拡充</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／入院を中学校修了まで拡充</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／通院を中学校修了まで拡充</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／小学校修了まで入・通院所得制限撤廃</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／入通院を高校修了まで拡充</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0006600"/>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40">
            <a:extLst>
              <a:ext uri="{FF2B5EF4-FFF2-40B4-BE49-F238E27FC236}">
                <a16:creationId xmlns:a16="http://schemas.microsoft.com/office/drawing/2014/main" id="{658222CC-3597-60A2-3258-3F07BF30A457}"/>
              </a:ext>
            </a:extLst>
          </p:cNvPr>
          <p:cNvSpPr/>
          <p:nvPr/>
        </p:nvSpPr>
        <p:spPr>
          <a:xfrm>
            <a:off x="144000" y="72000"/>
            <a:ext cx="576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社会政策のイノベーション②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86</a:t>
            </a:fld>
            <a:endParaRPr lang="ja-JP" altLang="en-US" dirty="0"/>
          </a:p>
        </p:txBody>
      </p:sp>
    </p:spTree>
    <p:extLst>
      <p:ext uri="{BB962C8B-B14F-4D97-AF65-F5344CB8AC3E}">
        <p14:creationId xmlns:p14="http://schemas.microsoft.com/office/powerpoint/2010/main" val="124951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975751" y="1406997"/>
            <a:ext cx="4121253" cy="2298391"/>
          </a:xfrm>
          <a:prstGeom prst="rect">
            <a:avLst/>
          </a:prstGeom>
        </p:spPr>
      </p:pic>
      <p:sp>
        <p:nvSpPr>
          <p:cNvPr id="33" name="角丸四角形 32"/>
          <p:cNvSpPr/>
          <p:nvPr/>
        </p:nvSpPr>
        <p:spPr>
          <a:xfrm>
            <a:off x="144000" y="72000"/>
            <a:ext cx="7876800" cy="432000"/>
          </a:xfrm>
          <a:prstGeom prst="roundRect">
            <a:avLst/>
          </a:prstGeom>
          <a:solidFill>
            <a:srgbClr val="85E085"/>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lvl="0">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４－③</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いわゆる行政改革／職</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員数</a:t>
            </a:r>
            <a:r>
              <a:rPr lang="ja-JP" altLang="en-US" b="1" dirty="0">
                <a:solidFill>
                  <a:schemeClr val="tx1"/>
                </a:solidFill>
                <a:latin typeface="BIZ UDPゴシック" panose="020B0400000000000000" pitchFamily="50" charset="-128"/>
                <a:ea typeface="BIZ UDPゴシック" panose="020B0400000000000000" pitchFamily="50" charset="-128"/>
              </a:rPr>
              <a:t>削減、人材育成、働き方改革等</a:t>
            </a:r>
          </a:p>
        </p:txBody>
      </p:sp>
      <p:sp>
        <p:nvSpPr>
          <p:cNvPr id="9" name="テキスト ボックス 8"/>
          <p:cNvSpPr txBox="1"/>
          <p:nvPr/>
        </p:nvSpPr>
        <p:spPr>
          <a:xfrm>
            <a:off x="179999" y="648000"/>
            <a:ext cx="8820000" cy="324000"/>
          </a:xfrm>
          <a:prstGeom prst="rect">
            <a:avLst/>
          </a:prstGeom>
          <a:noFill/>
        </p:spPr>
        <p:txBody>
          <a:bodyPr wrap="non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■職員の女性管理職登用率は堅調に推移。</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98000" y="1044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43999" y="1210655"/>
            <a:ext cx="301539" cy="2533018"/>
          </a:xfrm>
          <a:prstGeom prst="round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eaVert"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143999" y="4150750"/>
            <a:ext cx="301539" cy="2533018"/>
          </a:xfrm>
          <a:prstGeom prst="round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eaVert"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5003005" y="1119667"/>
            <a:ext cx="39107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○課長級以上に占める女性職員の割合</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2926732" y="3685448"/>
            <a:ext cx="3455190" cy="221850"/>
          </a:xfrm>
          <a:prstGeom prst="rect">
            <a:avLst/>
          </a:prstGeom>
        </p:spPr>
        <p:txBody>
          <a:bodyPr wrap="square">
            <a:spAutoFit/>
          </a:bodyPr>
          <a:lstStyle/>
          <a:p>
            <a:pPr marL="0" marR="0" lvl="0" indent="10160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出典</a:t>
            </a:r>
            <a:r>
              <a:rPr kumimoji="1" lang="ja-JP"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の男女共同参画の現状と施策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年次報告書」をもとに作成 </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671212" y="1113054"/>
            <a:ext cx="32577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○主査級以上に占める女性職員の割合</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6637668" y="2679821"/>
            <a:ext cx="1871572" cy="338554"/>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（特定事業主行動計画での目標）</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年度までに</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％以上</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2387858" y="2608148"/>
            <a:ext cx="1871572" cy="338554"/>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（特定事業主行動計画での目標）</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年度までに</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35</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％以上</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5003005" y="4024393"/>
            <a:ext cx="399699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○課長級以上に占める女性職員の</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割合</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全職種における割合（交通局、水道局、学校園職員、他都市等への派遣職員を</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除く。）</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1" name="テキスト ボックス 60"/>
          <p:cNvSpPr txBox="1"/>
          <p:nvPr/>
        </p:nvSpPr>
        <p:spPr>
          <a:xfrm>
            <a:off x="671212" y="4009740"/>
            <a:ext cx="45700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係長</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級</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以上に占める女性職員の</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割合</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全職種における割合（交通局</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、水道局、学校園</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職員、他都市等への派遣職員を除く。）</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2" name="正方形/長方形 61"/>
          <p:cNvSpPr/>
          <p:nvPr/>
        </p:nvSpPr>
        <p:spPr>
          <a:xfrm>
            <a:off x="5003005" y="5498241"/>
            <a:ext cx="553245" cy="22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6.6</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3" name="正方形/長方形 62"/>
          <p:cNvSpPr/>
          <p:nvPr/>
        </p:nvSpPr>
        <p:spPr>
          <a:xfrm>
            <a:off x="4019550" y="4555386"/>
            <a:ext cx="549955" cy="22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27.2</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4" name="正方形/長方形 73"/>
          <p:cNvSpPr/>
          <p:nvPr/>
        </p:nvSpPr>
        <p:spPr>
          <a:xfrm>
            <a:off x="8218414" y="4505073"/>
            <a:ext cx="563636" cy="22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18.9</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5" name="正方形/長方形 74"/>
          <p:cNvSpPr/>
          <p:nvPr/>
        </p:nvSpPr>
        <p:spPr>
          <a:xfrm>
            <a:off x="916860" y="4998612"/>
            <a:ext cx="605638" cy="20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19.1</a:t>
            </a:r>
            <a:r>
              <a:rPr kumimoji="1"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104</a:t>
            </a:fld>
            <a:endParaRPr lang="ja-JP" altLang="en-US" dirty="0"/>
          </a:p>
        </p:txBody>
      </p:sp>
      <p:sp>
        <p:nvSpPr>
          <p:cNvPr id="34" name="正方形/長方形 33"/>
          <p:cNvSpPr/>
          <p:nvPr/>
        </p:nvSpPr>
        <p:spPr>
          <a:xfrm>
            <a:off x="3565038" y="6694299"/>
            <a:ext cx="3455190" cy="220573"/>
          </a:xfrm>
          <a:prstGeom prst="rect">
            <a:avLst/>
          </a:prstGeom>
        </p:spPr>
        <p:txBody>
          <a:bodyPr wrap="square">
            <a:spAutoFit/>
          </a:bodyPr>
          <a:lstStyle/>
          <a:p>
            <a:pPr marL="0" marR="0" lvl="0" indent="10160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出典</a:t>
            </a:r>
            <a:r>
              <a:rPr kumimoji="1" lang="ja-JP"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「大都市人事担当課長会議」</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をもとに作成 </a:t>
            </a:r>
            <a:endPar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stretch>
            <a:fillRect/>
          </a:stretch>
        </p:blipFill>
        <p:spPr>
          <a:xfrm>
            <a:off x="648098" y="1460373"/>
            <a:ext cx="3968840" cy="2274005"/>
          </a:xfrm>
          <a:prstGeom prst="rect">
            <a:avLst/>
          </a:prstGeom>
        </p:spPr>
      </p:pic>
      <p:pic>
        <p:nvPicPr>
          <p:cNvPr id="4" name="図 3"/>
          <p:cNvPicPr>
            <a:picLocks noChangeAspect="1"/>
          </p:cNvPicPr>
          <p:nvPr/>
        </p:nvPicPr>
        <p:blipFill>
          <a:blip r:embed="rId4"/>
          <a:stretch>
            <a:fillRect/>
          </a:stretch>
        </p:blipFill>
        <p:spPr>
          <a:xfrm>
            <a:off x="530531" y="4464334"/>
            <a:ext cx="5084505" cy="3158002"/>
          </a:xfrm>
          <a:prstGeom prst="rect">
            <a:avLst/>
          </a:prstGeom>
        </p:spPr>
      </p:pic>
      <p:pic>
        <p:nvPicPr>
          <p:cNvPr id="5" name="図 4"/>
          <p:cNvPicPr>
            <a:picLocks noChangeAspect="1"/>
          </p:cNvPicPr>
          <p:nvPr/>
        </p:nvPicPr>
        <p:blipFill>
          <a:blip r:embed="rId5"/>
          <a:stretch>
            <a:fillRect/>
          </a:stretch>
        </p:blipFill>
        <p:spPr>
          <a:xfrm>
            <a:off x="4670927" y="4463872"/>
            <a:ext cx="5127180" cy="3176291"/>
          </a:xfrm>
          <a:prstGeom prst="rect">
            <a:avLst/>
          </a:prstGeom>
        </p:spPr>
      </p:pic>
    </p:spTree>
    <p:extLst>
      <p:ext uri="{BB962C8B-B14F-4D97-AF65-F5344CB8AC3E}">
        <p14:creationId xmlns:p14="http://schemas.microsoft.com/office/powerpoint/2010/main" val="20612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9C7B6A69-E25C-4125-8C58-539CC67D527C}"/>
              </a:ext>
            </a:extLst>
          </p:cNvPr>
          <p:cNvGraphicFramePr>
            <a:graphicFrameLocks noGrp="1"/>
          </p:cNvGraphicFramePr>
          <p:nvPr>
            <p:extLst>
              <p:ext uri="{D42A27DB-BD31-4B8C-83A1-F6EECF244321}">
                <p14:modId xmlns:p14="http://schemas.microsoft.com/office/powerpoint/2010/main" val="66239271"/>
              </p:ext>
            </p:extLst>
          </p:nvPr>
        </p:nvGraphicFramePr>
        <p:xfrm>
          <a:off x="57150" y="980470"/>
          <a:ext cx="8959248" cy="5715530"/>
        </p:xfrm>
        <a:graphic>
          <a:graphicData uri="http://schemas.openxmlformats.org/drawingml/2006/table">
            <a:tbl>
              <a:tblPr firstRow="1" bandRow="1">
                <a:tableStyleId>{5940675A-B579-460E-94D1-54222C63F5DA}</a:tableStyleId>
              </a:tblPr>
              <a:tblGrid>
                <a:gridCol w="8959248">
                  <a:extLst>
                    <a:ext uri="{9D8B030D-6E8A-4147-A177-3AD203B41FA5}">
                      <a16:colId xmlns:a16="http://schemas.microsoft.com/office/drawing/2014/main" val="4233092123"/>
                    </a:ext>
                  </a:extLst>
                </a:gridCol>
              </a:tblGrid>
              <a:tr h="282184">
                <a:tc>
                  <a:txBody>
                    <a:bodyPr/>
                    <a:lstStyle/>
                    <a:p>
                      <a:pPr algn="ctr"/>
                      <a:r>
                        <a:rPr kumimoji="1" lang="ja-JP" altLang="en-US" sz="1200" b="1" dirty="0" smtClean="0">
                          <a:latin typeface="BIZ UDPゴシック" panose="020B0400000000000000" pitchFamily="50" charset="-128"/>
                          <a:ea typeface="BIZ UDPゴシック" panose="020B0400000000000000" pitchFamily="50" charset="-128"/>
                        </a:rPr>
                        <a:t>取組事項</a:t>
                      </a:r>
                      <a:endParaRPr kumimoji="1" lang="en-US" altLang="ja-JP" sz="1200" b="1" dirty="0">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992600717"/>
                  </a:ext>
                </a:extLst>
              </a:tr>
              <a:tr h="5433346">
                <a:tc>
                  <a:txBody>
                    <a:bodyPr/>
                    <a:lstStyle/>
                    <a:p>
                      <a:pPr marL="0" indent="0">
                        <a:buFont typeface="+mj-ea"/>
                        <a:buNone/>
                      </a:pPr>
                      <a:endParaRPr kumimoji="1" lang="en-US" altLang="ja-JP" sz="11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180746635"/>
                  </a:ext>
                </a:extLst>
              </a:tr>
            </a:tbl>
          </a:graphicData>
        </a:graphic>
      </p:graphicFrame>
      <p:sp>
        <p:nvSpPr>
          <p:cNvPr id="33" name="角丸四角形 32"/>
          <p:cNvSpPr/>
          <p:nvPr/>
        </p:nvSpPr>
        <p:spPr>
          <a:xfrm>
            <a:off x="144000" y="72000"/>
            <a:ext cx="7876800" cy="432000"/>
          </a:xfrm>
          <a:prstGeom prst="roundRect">
            <a:avLst/>
          </a:prstGeom>
          <a:solidFill>
            <a:srgbClr val="85E085"/>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４－③</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いわゆる行政改革</a:t>
            </a:r>
            <a:r>
              <a:rPr lang="ja-JP" altLang="en-US" b="1" dirty="0">
                <a:solidFill>
                  <a:schemeClr val="tx1"/>
                </a:solidFill>
                <a:latin typeface="BIZ UDPゴシック" panose="020B0400000000000000" pitchFamily="50" charset="-128"/>
                <a:ea typeface="BIZ UDPゴシック" panose="020B0400000000000000" pitchFamily="50" charset="-128"/>
              </a:rPr>
              <a:t>／職員数削減、人材育成、働き方改革</a:t>
            </a:r>
            <a:r>
              <a:rPr lang="ja-JP" altLang="en-US" b="1" dirty="0" smtClean="0">
                <a:solidFill>
                  <a:schemeClr val="tx1"/>
                </a:solidFill>
                <a:latin typeface="BIZ UDPゴシック" panose="020B0400000000000000" pitchFamily="50" charset="-128"/>
                <a:ea typeface="BIZ UDPゴシック" panose="020B0400000000000000" pitchFamily="50" charset="-128"/>
              </a:rPr>
              <a:t>等</a:t>
            </a:r>
            <a:endParaRPr lang="ja-JP" altLang="en-US" b="1" dirty="0">
              <a:solidFill>
                <a:schemeClr val="tx1"/>
              </a:solidFill>
              <a:latin typeface="BIZ UDPゴシック" panose="020B0400000000000000" pitchFamily="50" charset="-128"/>
              <a:ea typeface="BIZ UDPゴシック" panose="020B0400000000000000" pitchFamily="50" charset="-128"/>
            </a:endParaRPr>
          </a:p>
        </p:txBody>
      </p:sp>
      <p:cxnSp>
        <p:nvCxnSpPr>
          <p:cNvPr id="35" name="直線コネクタ 34"/>
          <p:cNvCxnSpPr/>
          <p:nvPr/>
        </p:nvCxnSpPr>
        <p:spPr>
          <a:xfrm>
            <a:off x="196398" y="612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82098" y="606867"/>
            <a:ext cx="8820000" cy="324000"/>
          </a:xfrm>
          <a:prstGeom prst="rect">
            <a:avLst/>
          </a:prstGeom>
          <a:noFill/>
        </p:spPr>
        <p:txBody>
          <a:bodyPr wrap="non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■持続</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可能な行政経営を実現</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するため、今日的課題の働き方改革にも積極的に取り組む。</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4644000" y="5254875"/>
            <a:ext cx="4320000" cy="1152000"/>
          </a:xfrm>
          <a:prstGeom prst="rect">
            <a:avLst/>
          </a:prstGeom>
          <a:ln>
            <a:noFill/>
          </a:ln>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活用による業務効率化</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zh-TW"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a:t>
            </a:r>
            <a:r>
              <a:rPr kumimoji="1" lang="en-US" altLang="zh-TW"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議事録等作成支援システムの導入。（府・市）</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AI</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による音声認識技術を活用し、議事録等作成における作業負</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 </a:t>
            </a:r>
            <a:r>
              <a:rPr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担を軽減。　</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RPA</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を活用した業務効率化。（府）</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通勤経路検索業務などの単純反復作業を</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RPA</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により自動化。</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4643999" y="2338875"/>
            <a:ext cx="4320000" cy="684000"/>
          </a:xfrm>
          <a:prstGeom prst="rect">
            <a:avLst/>
          </a:prstGeom>
          <a:ln>
            <a:noFill/>
          </a:ln>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タブレット端末によるモバイルワークの推進</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府・市</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タブレット端末機の導入。（府・市）</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出張時などの業務の利便性向上に寄与。</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4644000" y="1294875"/>
            <a:ext cx="4320000" cy="1008000"/>
          </a:xfrm>
          <a:prstGeom prst="rect">
            <a:avLst/>
          </a:prstGeom>
          <a:ln>
            <a:noFill/>
          </a:ln>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サテライトオフィスの設置</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2017.4</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泉北サテライトオフィス</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2019.5</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三島サテライトオフィス</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2021.4</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大手前サテライトオフィス</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2021.5</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咲洲サテライトオフィス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180000" y="1294875"/>
            <a:ext cx="4320000" cy="1152000"/>
          </a:xfrm>
          <a:prstGeom prst="rect">
            <a:avLst/>
          </a:prstGeom>
          <a:ln>
            <a:noFill/>
          </a:ln>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トップや管理職の意識改革</a:t>
            </a:r>
            <a:r>
              <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府・市</a:t>
            </a:r>
            <a:r>
              <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lvl="0">
              <a:defRPr/>
            </a:pPr>
            <a:r>
              <a:rPr lang="ja-JP" altLang="en-US" sz="1100" dirty="0">
                <a:latin typeface="BIZ UDPゴシック" panose="020B0400000000000000" pitchFamily="50" charset="-128"/>
                <a:ea typeface="BIZ UDPゴシック" panose="020B0400000000000000" pitchFamily="50" charset="-128"/>
              </a:rPr>
              <a:t>・ 知事によるイクボス宣言及び</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イクボス運動の展開。（府）</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市長・副市長・所属長一同によるイクボス宣言。</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市</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マネジメント研修（府）・イクボス研修（市）の実施。</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イクボス説明書（上司向けリーフレット）の発行。（市）</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ワーク・ライフ・バランス研修の実施。（市）</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179999" y="2590875"/>
            <a:ext cx="4408397" cy="1296000"/>
          </a:xfrm>
          <a:prstGeom prst="rect">
            <a:avLst/>
          </a:prstGeom>
          <a:ln>
            <a:noFill/>
          </a:ln>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勤務</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時間</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の柔軟化</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府・市</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時差勤務制度の導入・拡大。（府・市）</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休憩時間選択制の導入・拡充。（府・市）</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勤務時間の割振り変更。（府）</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夜間の住民説明会など一時的に発生する時間外業務にあわせ、勤</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務時間を柔軟に変更。</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フレックスタイム制度の導入。（府）</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4644000" y="3094875"/>
            <a:ext cx="4320000" cy="1296000"/>
          </a:xfrm>
          <a:prstGeom prst="rect">
            <a:avLst/>
          </a:prstGeom>
          <a:ln>
            <a:noFill/>
          </a:ln>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長時間労働の是正</a:t>
            </a:r>
            <a:r>
              <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府・市</a:t>
            </a:r>
            <a:r>
              <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1"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パソコン一斉シャットダウンシステムの構築。（府）</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a:defRPr/>
            </a:pP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原則、勤務時間終了</a:t>
            </a:r>
            <a:r>
              <a:rPr lang="en-US" altLang="ja-JP" sz="1100" dirty="0">
                <a:latin typeface="BIZ UDPゴシック" panose="020B0400000000000000" pitchFamily="50" charset="-128"/>
                <a:ea typeface="BIZ UDPゴシック" panose="020B0400000000000000" pitchFamily="50" charset="-128"/>
              </a:rPr>
              <a:t>25</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分後に職員端末機を自動的にシャットダ</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ウンすることで、時間外勤務縮減に向けて上司と職員の更なる意</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a:defRPr/>
            </a:pPr>
            <a:r>
              <a:rPr lang="en-US" altLang="ja-JP" sz="1100" dirty="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識改革を図る。</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時間外勤務の上限設定。（府・市）</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一定の時間外勤務を行った職員に対する報告義務。</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179999" y="3886875"/>
            <a:ext cx="4463999" cy="2656575"/>
          </a:xfrm>
          <a:prstGeom prst="rect">
            <a:avLst/>
          </a:prstGeom>
          <a:ln>
            <a:noFill/>
          </a:ln>
        </p:spPr>
        <p:txBody>
          <a:bodyPr wrap="square" lIns="72000" tIns="36000" rIns="72000" bIns="360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在宅勤務の実施</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府・市</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2017</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試行実施。</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対象を全所属に拡大。</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緊急テレワークシステムの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導入。</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自宅</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パソコンから庁内と同じような一定範囲の業務ができる</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システ</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ムを導入。</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2022.3</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定着化に向けたガイドラインの策定。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2015</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試行実施。</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2017</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対象を全所属に拡大。</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対象者を育児・介護などの理由のある職員に限って実施。</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本格実施。</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対象者を拡大し、業務内容・状況</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応じ在宅</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による対応が</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可能で</a:t>
            </a:r>
            <a:r>
              <a:rPr kumimoji="1" lang="ja-JP" altLang="en-US" sz="11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rPr>
              <a:t>あ</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rPr>
              <a:t>れば</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理由は問わないこととした。</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4644000" y="4462875"/>
            <a:ext cx="4320000" cy="684000"/>
          </a:xfrm>
          <a:prstGeom prst="rect">
            <a:avLst/>
          </a:prstGeom>
          <a:ln>
            <a:noFill/>
          </a:ln>
        </p:spPr>
        <p:txBody>
          <a:bodyPr wrap="square" lIns="72000" tIns="36000" rIns="72000" bIns="36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会議</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の効率化</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府・市</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WEB</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会議システムの運用。（府・市）</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ペーパーレス会議の推進。（府・市）</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スライド番号プレースホルダー 3"/>
          <p:cNvSpPr txBox="1">
            <a:spLocks/>
          </p:cNvSpPr>
          <p:nvPr/>
        </p:nvSpPr>
        <p:spPr>
          <a:xfrm>
            <a:off x="8640000" y="6624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105</a:t>
            </a:fld>
            <a:endParaRPr lang="ja-JP" altLang="en-US" dirty="0"/>
          </a:p>
        </p:txBody>
      </p:sp>
    </p:spTree>
    <p:extLst>
      <p:ext uri="{BB962C8B-B14F-4D97-AF65-F5344CB8AC3E}">
        <p14:creationId xmlns:p14="http://schemas.microsoft.com/office/powerpoint/2010/main" val="278656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68899"/>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939902181"/>
              </p:ext>
            </p:extLst>
          </p:nvPr>
        </p:nvGraphicFramePr>
        <p:xfrm>
          <a:off x="95250" y="664499"/>
          <a:ext cx="8980082" cy="5949431"/>
        </p:xfrm>
        <a:graphic>
          <a:graphicData uri="http://schemas.openxmlformats.org/drawingml/2006/table">
            <a:tbl>
              <a:tblPr/>
              <a:tblGrid>
                <a:gridCol w="597081">
                  <a:extLst>
                    <a:ext uri="{9D8B030D-6E8A-4147-A177-3AD203B41FA5}">
                      <a16:colId xmlns:a16="http://schemas.microsoft.com/office/drawing/2014/main" val="786638404"/>
                    </a:ext>
                  </a:extLst>
                </a:gridCol>
                <a:gridCol w="836023">
                  <a:extLst>
                    <a:ext uri="{9D8B030D-6E8A-4147-A177-3AD203B41FA5}">
                      <a16:colId xmlns:a16="http://schemas.microsoft.com/office/drawing/2014/main" val="1279927365"/>
                    </a:ext>
                  </a:extLst>
                </a:gridCol>
                <a:gridCol w="914400">
                  <a:extLst>
                    <a:ext uri="{9D8B030D-6E8A-4147-A177-3AD203B41FA5}">
                      <a16:colId xmlns:a16="http://schemas.microsoft.com/office/drawing/2014/main" val="692247089"/>
                    </a:ext>
                  </a:extLst>
                </a:gridCol>
                <a:gridCol w="1443446">
                  <a:extLst>
                    <a:ext uri="{9D8B030D-6E8A-4147-A177-3AD203B41FA5}">
                      <a16:colId xmlns:a16="http://schemas.microsoft.com/office/drawing/2014/main" val="3353456564"/>
                    </a:ext>
                  </a:extLst>
                </a:gridCol>
                <a:gridCol w="1443446">
                  <a:extLst>
                    <a:ext uri="{9D8B030D-6E8A-4147-A177-3AD203B41FA5}">
                      <a16:colId xmlns:a16="http://schemas.microsoft.com/office/drawing/2014/main" val="356728498"/>
                    </a:ext>
                  </a:extLst>
                </a:gridCol>
                <a:gridCol w="3745686">
                  <a:extLst>
                    <a:ext uri="{9D8B030D-6E8A-4147-A177-3AD203B41FA5}">
                      <a16:colId xmlns:a16="http://schemas.microsoft.com/office/drawing/2014/main" val="2978401130"/>
                    </a:ext>
                  </a:extLst>
                </a:gridCol>
              </a:tblGrid>
              <a:tr h="160795">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2743875714"/>
                  </a:ext>
                </a:extLst>
              </a:tr>
              <a:tr h="1286363">
                <a:tc gridSpan="2">
                  <a:txBody>
                    <a:bodyPr/>
                    <a:lstStyle/>
                    <a:p>
                      <a:pPr algn="l" fontAlgn="t"/>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連携体制構築</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／大阪府市統合本部の設置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／大都市局を共同設置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／特別区設置協議会を設置</a:t>
                      </a: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／特別区に係る住民投票（否決）</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／副首都推進本部の設置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／副首都推進局を共同設置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／大都市制度</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特別区設置</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協議会を設置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／特別区に係る住民投票（否決）</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6816571"/>
                  </a:ext>
                </a:extLst>
              </a:tr>
              <a:tr h="964773">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一体的な行政運営</a:t>
                      </a:r>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／府市一体条例の施行</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／大阪の成長及び発展に関する基本的な方針に関する事務、広域的な観点からのまちづくり等に係る都市計画に関する事務を市から府に委託</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／大阪都市計画局を共同設置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／万博推進局を共同設置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8931728"/>
                  </a:ext>
                </a:extLst>
              </a:tr>
              <a:tr h="1447159">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戦略の一元化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／大阪都市</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魅力創造戦略策定、グランドデザイン・大阪策定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／大阪の成長戦略を一本化</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／新大学構想、医療戦略、規制改革、エネルギー戦略会議などの提言</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／副首都ビジョン策定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／グランドデザイン大阪都市圏策定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／大阪スマートシティ</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戦略</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／万博のインパクトを活かした大阪の将来ビジョン策定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SDGs</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未来都市計画策定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／大阪の再生・成長に向けた新戦略策定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／おおさかスマートエネルギープラン策定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／国際金融都市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戦略策定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／大阪スマートシティ</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戦略</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ver.2.0</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／大阪のまちづくりグランドデザイン策定</a:t>
                      </a: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026139"/>
                  </a:ext>
                </a:extLst>
              </a:tr>
              <a:tr h="2090341">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政策連携</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ビッグプロジェクト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を成長戦略に位置付け</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／府市で</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立地準備会議設置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／万博誘致</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の検討開始</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誘致の表明</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開催地決定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基本構想案</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の中間骨子とりまとめ</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／万博開催地決定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一社</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年日本国際博覧会協会設立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G20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大阪サミット開催</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年日本国際博覧会協会が公益社団法人移行</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／基本計画書を策定・公表</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年日本国際博覧会大阪パビリオン推進委員会設立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／万博推進局を共同設置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／バーチャル大阪本格オープン</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年日本国際博覧会大阪パビリオン出展基本計画策定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年大阪・関西万博推進本部設置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／機運醸成アクションプラン策定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一社</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大阪パビリオン設立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441789"/>
                  </a:ext>
                </a:extLst>
              </a:tr>
            </a:tbl>
          </a:graphicData>
        </a:graphic>
      </p:graphicFrame>
      <p:sp>
        <p:nvSpPr>
          <p:cNvPr id="12" name="テキスト ボックス 11"/>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27">
            <a:extLst>
              <a:ext uri="{FF2B5EF4-FFF2-40B4-BE49-F238E27FC236}">
                <a16:creationId xmlns:a16="http://schemas.microsoft.com/office/drawing/2014/main" id="{E72B6621-0369-97DC-D8F5-459E21065C89}"/>
              </a:ext>
            </a:extLst>
          </p:cNvPr>
          <p:cNvSpPr/>
          <p:nvPr/>
        </p:nvSpPr>
        <p:spPr>
          <a:xfrm>
            <a:off x="144000" y="72000"/>
            <a:ext cx="5292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連携の更なる強化①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106</a:t>
            </a:fld>
            <a:endParaRPr lang="ja-JP" altLang="en-US" dirty="0"/>
          </a:p>
        </p:txBody>
      </p:sp>
    </p:spTree>
    <p:extLst>
      <p:ext uri="{BB962C8B-B14F-4D97-AF65-F5344CB8AC3E}">
        <p14:creationId xmlns:p14="http://schemas.microsoft.com/office/powerpoint/2010/main" val="133100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68899"/>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683899360"/>
              </p:ext>
            </p:extLst>
          </p:nvPr>
        </p:nvGraphicFramePr>
        <p:xfrm>
          <a:off x="95250" y="664503"/>
          <a:ext cx="8980084" cy="5927615"/>
        </p:xfrm>
        <a:graphic>
          <a:graphicData uri="http://schemas.openxmlformats.org/drawingml/2006/table">
            <a:tbl>
              <a:tblPr/>
              <a:tblGrid>
                <a:gridCol w="597081">
                  <a:extLst>
                    <a:ext uri="{9D8B030D-6E8A-4147-A177-3AD203B41FA5}">
                      <a16:colId xmlns:a16="http://schemas.microsoft.com/office/drawing/2014/main" val="786638404"/>
                    </a:ext>
                  </a:extLst>
                </a:gridCol>
                <a:gridCol w="836023">
                  <a:extLst>
                    <a:ext uri="{9D8B030D-6E8A-4147-A177-3AD203B41FA5}">
                      <a16:colId xmlns:a16="http://schemas.microsoft.com/office/drawing/2014/main" val="1279927365"/>
                    </a:ext>
                  </a:extLst>
                </a:gridCol>
                <a:gridCol w="1886745">
                  <a:extLst>
                    <a:ext uri="{9D8B030D-6E8A-4147-A177-3AD203B41FA5}">
                      <a16:colId xmlns:a16="http://schemas.microsoft.com/office/drawing/2014/main" val="692247089"/>
                    </a:ext>
                  </a:extLst>
                </a:gridCol>
                <a:gridCol w="1886745">
                  <a:extLst>
                    <a:ext uri="{9D8B030D-6E8A-4147-A177-3AD203B41FA5}">
                      <a16:colId xmlns:a16="http://schemas.microsoft.com/office/drawing/2014/main" val="3353456564"/>
                    </a:ext>
                  </a:extLst>
                </a:gridCol>
                <a:gridCol w="1886745">
                  <a:extLst>
                    <a:ext uri="{9D8B030D-6E8A-4147-A177-3AD203B41FA5}">
                      <a16:colId xmlns:a16="http://schemas.microsoft.com/office/drawing/2014/main" val="356728498"/>
                    </a:ext>
                  </a:extLst>
                </a:gridCol>
                <a:gridCol w="1886745">
                  <a:extLst>
                    <a:ext uri="{9D8B030D-6E8A-4147-A177-3AD203B41FA5}">
                      <a16:colId xmlns:a16="http://schemas.microsoft.com/office/drawing/2014/main" val="2978401130"/>
                    </a:ext>
                  </a:extLst>
                </a:gridCol>
              </a:tblGrid>
              <a:tr h="169360">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2743875714"/>
                  </a:ext>
                </a:extLst>
              </a:tr>
              <a:tr h="508081">
                <a:tc rowSpan="3">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政策連携</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観光・集客</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／水都大阪イベント開催</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／大阪マラソン開催</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／大阪観光局設置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／大阪・光の饗宴、御堂筋イベント開催</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／大阪都市</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魅力創造戦略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／大阪都市</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魅力創造戦略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441789"/>
                  </a:ext>
                </a:extLst>
              </a:tr>
              <a:tr h="2032325">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特区</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zh-CN"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／特区制度提案</a:t>
                      </a:r>
                      <a:b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CN"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／国際戦略総合特区地域指定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／地方税ゼロ特区税制創設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／国家戦略特区地域指定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／特区民泊</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／地域限定保育士試験</a:t>
                      </a:r>
                      <a:endPar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／成長特区税制創設</a:t>
                      </a:r>
                      <a:endPar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／外国人家事支援人材の受入</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／都市公園を活用した保育所整備</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／公設民営学校の設置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／革新的な医薬品の開発迅速化</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国家戦略特区域小規模保育事業</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／病床規制の特例</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／建築物用地下水の採取の規制の特例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／工場立地法及び地域経済牽引事業の促進による地域の成長発展の基盤強化に関する法律の特例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4401839"/>
                  </a:ext>
                </a:extLst>
              </a:tr>
              <a:tr h="1524244">
                <a:tc vMerge="1">
                  <a:txBody>
                    <a:bodyPr/>
                    <a:lstStyle/>
                    <a:p>
                      <a:endParaRPr kumimoji="1" lang="ja-JP" altLang="en-US"/>
                    </a:p>
                  </a:txBody>
                  <a:tcPr/>
                </a:tc>
                <a:tc>
                  <a:txBody>
                    <a:bodyPr/>
                    <a:lstStyle/>
                    <a:p>
                      <a:pPr algn="l" fontAlgn="t"/>
                      <a:r>
                        <a:rPr lang="zh-TW" altLang="en-US" sz="1000" b="0" i="0" u="none" strike="noStrike">
                          <a:solidFill>
                            <a:schemeClr val="tx1"/>
                          </a:solidFill>
                          <a:effectLst/>
                          <a:latin typeface="BIZ UDゴシック" panose="020B0400000000000000" pitchFamily="49" charset="-128"/>
                          <a:ea typeface="BIZ UDゴシック" panose="020B0400000000000000" pitchFamily="49" charset="-128"/>
                        </a:rPr>
                        <a:t>都市整備基盤</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／府市共同で淀川左岸線延伸部の環境影響評価を実施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／府市共同で防潮堤整備計画を策定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／防潮堤の液状化対策開始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／府･市･鉄道事業者でなにわ筋線の事業化に向けた検討会開催</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／淀川左岸線延伸部の事業化</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／なにわ筋線の事業化決定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大和川線全線開通</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／なにわ筋線工事着手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／大阪駅（うめきたエリア）開業</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9094010"/>
                  </a:ext>
                </a:extLst>
              </a:tr>
              <a:tr h="1693605">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組織・機能統合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AB</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項目の指定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AB</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項目の基本的方向性を決定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／消防学校の一体的運用、信用保証協会の合併</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／市内府営住宅の市移管</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／市立特別支援学校の府移管</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／地方衛生研究所の統合（大阪健康安全基盤研究所）</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／公設試験研究機関の統合（大阪産業技術研究所）</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／府急性期総合医療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と住吉市民病院の機能統合（住吉母子医療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／公立大学法人の統合</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／新大学基本構想を策定（府・市・法人）</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／中小企業支援団体の統合（大阪産業局）</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／大阪港湾局設置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／市立高校移管</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／大阪公立大学開学</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／大阪健康安全基盤研究所の一元化施設供用開始（府・市）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167193"/>
                  </a:ext>
                </a:extLst>
              </a:tr>
            </a:tbl>
          </a:graphicData>
        </a:graphic>
      </p:graphicFrame>
      <p:sp>
        <p:nvSpPr>
          <p:cNvPr id="12" name="テキスト ボックス 11"/>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27">
            <a:extLst>
              <a:ext uri="{FF2B5EF4-FFF2-40B4-BE49-F238E27FC236}">
                <a16:creationId xmlns:a16="http://schemas.microsoft.com/office/drawing/2014/main" id="{6CB7249C-66E4-498D-65B4-966430D5675D}"/>
              </a:ext>
            </a:extLst>
          </p:cNvPr>
          <p:cNvSpPr/>
          <p:nvPr/>
        </p:nvSpPr>
        <p:spPr>
          <a:xfrm>
            <a:off x="144000" y="72000"/>
            <a:ext cx="5292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連携の更なる強化②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107</a:t>
            </a:fld>
            <a:endParaRPr lang="ja-JP" altLang="en-US" dirty="0"/>
          </a:p>
        </p:txBody>
      </p:sp>
    </p:spTree>
    <p:extLst>
      <p:ext uri="{BB962C8B-B14F-4D97-AF65-F5344CB8AC3E}">
        <p14:creationId xmlns:p14="http://schemas.microsoft.com/office/powerpoint/2010/main" val="429097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2480" y="542605"/>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44277" y="559398"/>
            <a:ext cx="8956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■大阪の成長及び発展を支えるため、将来にわたって府市の一体的な行政運営を</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推進。</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a:off x="144000" y="72000"/>
            <a:ext cx="6048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１－①</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連携の更なる強化／</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連携体制の構築</a:t>
            </a:r>
          </a:p>
        </p:txBody>
      </p:sp>
      <p:grpSp>
        <p:nvGrpSpPr>
          <p:cNvPr id="3" name="グループ化 2"/>
          <p:cNvGrpSpPr/>
          <p:nvPr/>
        </p:nvGrpSpPr>
        <p:grpSpPr>
          <a:xfrm>
            <a:off x="99173" y="947778"/>
            <a:ext cx="9000000" cy="5823268"/>
            <a:chOff x="99173" y="528290"/>
            <a:chExt cx="9000000" cy="6197730"/>
          </a:xfrm>
        </p:grpSpPr>
        <p:sp>
          <p:nvSpPr>
            <p:cNvPr id="18" name="角丸四角形 17"/>
            <p:cNvSpPr/>
            <p:nvPr/>
          </p:nvSpPr>
          <p:spPr>
            <a:xfrm>
              <a:off x="99173" y="3156773"/>
              <a:ext cx="9000000" cy="3569247"/>
            </a:xfrm>
            <a:prstGeom prst="roundRect">
              <a:avLst>
                <a:gd name="adj" fmla="val 3628"/>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18"/>
            <p:cNvSpPr/>
            <p:nvPr/>
          </p:nvSpPr>
          <p:spPr>
            <a:xfrm>
              <a:off x="179512" y="3420000"/>
              <a:ext cx="4788000" cy="3204000"/>
            </a:xfrm>
            <a:prstGeom prst="roundRect">
              <a:avLst>
                <a:gd name="adj" fmla="val 3152"/>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◆本部長：知事　　副本部長：市長</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（本部長は、会議の進行や会議に関する事務のとりまとめを</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行う。）</a:t>
              </a:r>
              <a:endParaRPr kumimoji="1" lang="en-US" altLang="ja-JP" sz="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◆会議では、府市が対等の立場において議論を尽くし合意に</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努める。</a:t>
              </a:r>
              <a:endParaRPr kumimoji="1" lang="en-US" altLang="ja-JP" sz="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◆会議の主な協議事項</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○「大阪の成長戦略」など、大阪の成長・発展に関する取組の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方向性。</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○「大阪のまちづくりグランドデザイン」など、大阪の成長・発展を支える大都市の</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まちづくりや広域的な交通基盤整備の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方向性。</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○「大阪スマートシティ戦略」など、</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・その他の先端的な技術の活用を図る取組</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の</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方向性。</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○その他、府市各部局の事業戦略や実施方針などの重要</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施策。</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（安全・安心に関する施策等についても幅広く</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協議。）</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○上記に係る個別事業の府市の役割分担や費用</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負担。</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角丸四角形 19"/>
            <p:cNvSpPr/>
            <p:nvPr/>
          </p:nvSpPr>
          <p:spPr>
            <a:xfrm>
              <a:off x="99173" y="647083"/>
              <a:ext cx="9000000" cy="2339080"/>
            </a:xfrm>
            <a:prstGeom prst="roundRect">
              <a:avLst>
                <a:gd name="adj" fmla="val 5988"/>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正方形/長方形 20"/>
            <p:cNvSpPr/>
            <p:nvPr/>
          </p:nvSpPr>
          <p:spPr>
            <a:xfrm>
              <a:off x="251520" y="3792142"/>
              <a:ext cx="4644000" cy="707947"/>
            </a:xfrm>
            <a:prstGeom prst="rect">
              <a:avLst/>
            </a:prstGeom>
            <a:solidFill>
              <a:schemeClr val="bg1"/>
            </a:solidFill>
            <a:ln w="19050">
              <a:solidFill>
                <a:schemeClr val="accent1"/>
              </a:solidFill>
              <a:prstDash val="sysDash"/>
            </a:ln>
          </p:spPr>
          <p:txBody>
            <a:bodyPr wrap="square" t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大阪の成長・発展の基本的な方針等を協議するトップ会議として、「副首都推進本部</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大阪府市</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会議」を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設置。</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指定都市都道府県調整会議として</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位置付け。</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二等辺三角形 21"/>
            <p:cNvSpPr/>
            <p:nvPr/>
          </p:nvSpPr>
          <p:spPr>
            <a:xfrm rot="5400000">
              <a:off x="5391044" y="1811194"/>
              <a:ext cx="1247579" cy="329603"/>
            </a:xfrm>
            <a:prstGeom prst="triangle">
              <a:avLst/>
            </a:prstGeom>
            <a:solidFill>
              <a:schemeClr val="bg1">
                <a:lumMod val="85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p:cNvSpPr txBox="1"/>
            <p:nvPr/>
          </p:nvSpPr>
          <p:spPr>
            <a:xfrm>
              <a:off x="5923764" y="966823"/>
              <a:ext cx="256480" cy="1714613"/>
            </a:xfrm>
            <a:prstGeom prst="rect">
              <a:avLst/>
            </a:prstGeom>
            <a:noFill/>
          </p:spPr>
          <p:txBody>
            <a:bodyPr vert="eaVert" wrap="non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府（知事）の権限と責任を明確化</a:t>
              </a:r>
            </a:p>
          </p:txBody>
        </p:sp>
        <p:sp>
          <p:nvSpPr>
            <p:cNvPr id="29" name="角丸四角形 28"/>
            <p:cNvSpPr/>
            <p:nvPr/>
          </p:nvSpPr>
          <p:spPr>
            <a:xfrm>
              <a:off x="318455" y="854966"/>
              <a:ext cx="5409244" cy="2052000"/>
            </a:xfrm>
            <a:prstGeom prst="roundRect">
              <a:avLst>
                <a:gd name="adj" fmla="val 8509"/>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「府市の一体的な協議の仕組み」、「府市の一体的な行政運営に必要な事務の共同処理のうち、最適な手法を選択する仕組み」をそれぞれ</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整備。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p:cNvSpPr txBox="1"/>
            <p:nvPr/>
          </p:nvSpPr>
          <p:spPr>
            <a:xfrm>
              <a:off x="554898" y="1438672"/>
              <a:ext cx="4860000" cy="13594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○要綱で運用してきた「副首都推進本部会議」を条例に</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位置づけ。</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持続性・安定性を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高める。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透明性の高い議論を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展開。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○「成長の基礎となる戦略の策定」と、「広域的で成長の重要な基盤となる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都市計画権限」について、市から府に事務の委託を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まずは府市で協議を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尽くす。</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協議を起点に、府が大阪市域の成長に責任を持って</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取り組む。</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p:cNvSpPr txBox="1"/>
            <p:nvPr/>
          </p:nvSpPr>
          <p:spPr>
            <a:xfrm>
              <a:off x="6359325" y="1177255"/>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広域性の確保</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p:cNvSpPr txBox="1"/>
            <p:nvPr/>
          </p:nvSpPr>
          <p:spPr>
            <a:xfrm>
              <a:off x="6359325" y="1582688"/>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一体性の確保</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ボックス 40"/>
            <p:cNvSpPr txBox="1"/>
            <p:nvPr/>
          </p:nvSpPr>
          <p:spPr>
            <a:xfrm>
              <a:off x="6360588" y="2014736"/>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スピード感の向上</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p:cNvSpPr txBox="1"/>
            <p:nvPr/>
          </p:nvSpPr>
          <p:spPr>
            <a:xfrm>
              <a:off x="6360588" y="2446784"/>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重点投資の徹底</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角丸四角形 42"/>
            <p:cNvSpPr/>
            <p:nvPr/>
          </p:nvSpPr>
          <p:spPr>
            <a:xfrm>
              <a:off x="6337192" y="741979"/>
              <a:ext cx="1260000" cy="288000"/>
            </a:xfrm>
            <a:prstGeom prst="roundRect">
              <a:avLst/>
            </a:prstGeom>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5142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期待される効果</a:t>
              </a:r>
            </a:p>
          </p:txBody>
        </p:sp>
        <p:sp>
          <p:nvSpPr>
            <p:cNvPr id="44" name="テキスト ボックス 43"/>
            <p:cNvSpPr txBox="1"/>
            <p:nvPr/>
          </p:nvSpPr>
          <p:spPr>
            <a:xfrm>
              <a:off x="8286843" y="620688"/>
              <a:ext cx="533629" cy="2376000"/>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副首都・大阪の確立</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二等辺三角形 44"/>
            <p:cNvSpPr/>
            <p:nvPr/>
          </p:nvSpPr>
          <p:spPr>
            <a:xfrm rot="5400000">
              <a:off x="7333321" y="1849039"/>
              <a:ext cx="1247579" cy="329603"/>
            </a:xfrm>
            <a:prstGeom prst="triangle">
              <a:avLst/>
            </a:prstGeom>
            <a:solidFill>
              <a:schemeClr val="bg1">
                <a:lumMod val="85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テキスト ボックス 45"/>
            <p:cNvSpPr txBox="1"/>
            <p:nvPr/>
          </p:nvSpPr>
          <p:spPr>
            <a:xfrm>
              <a:off x="7855652" y="1016463"/>
              <a:ext cx="256480" cy="1653195"/>
            </a:xfrm>
            <a:prstGeom prst="rect">
              <a:avLst/>
            </a:prstGeom>
            <a:noFill/>
          </p:spPr>
          <p:txBody>
            <a:bodyPr vert="eaVert" wrap="non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大阪の成長・発展をさらに加速</a:t>
              </a:r>
            </a:p>
          </p:txBody>
        </p:sp>
        <p:sp>
          <p:nvSpPr>
            <p:cNvPr id="47" name="角丸四角形 46"/>
            <p:cNvSpPr/>
            <p:nvPr/>
          </p:nvSpPr>
          <p:spPr>
            <a:xfrm>
              <a:off x="252204" y="3474000"/>
              <a:ext cx="2568095" cy="252000"/>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副首都推進本部（大阪府市）会議</a:t>
              </a:r>
            </a:p>
          </p:txBody>
        </p:sp>
        <p:sp>
          <p:nvSpPr>
            <p:cNvPr id="48" name="角丸四角形 47"/>
            <p:cNvSpPr/>
            <p:nvPr/>
          </p:nvSpPr>
          <p:spPr>
            <a:xfrm>
              <a:off x="5051988" y="3420000"/>
              <a:ext cx="3996000" cy="3204000"/>
            </a:xfrm>
            <a:prstGeom prst="roundRect">
              <a:avLst>
                <a:gd name="adj" fmla="val 3152"/>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機関等の共同設置等</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zh-TW"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副首都推進局、</a:t>
              </a:r>
              <a:r>
                <a:rPr kumimoji="1" lang="en-US" altLang="zh-TW"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IR</a:t>
              </a:r>
              <a:r>
                <a:rPr kumimoji="1" lang="zh-TW"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推進局、大阪港湾局、大阪都市計画局、</a:t>
              </a:r>
              <a:r>
                <a:rPr kumimoji="1" lang="en-US" altLang="zh-TW"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zh-TW"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zh-TW"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万博推進局</a:t>
              </a:r>
              <a:r>
                <a:rPr kumimoji="1" lang="en-US" altLang="zh-TW"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zh-TW"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大阪健康安全基盤研究所、大阪産業技術研究所、公立大</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学法人大阪、大阪観光局、大阪信用保証協会、大阪産業局</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事務の委託を</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実施</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大阪の成長に向けた戦略の</a:t>
              </a:r>
              <a:r>
                <a:rPr kumimoji="1" lang="ja-JP" altLang="en-US" sz="10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策定。</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大阪の成長・発展に必要な広域的な都市計画の</a:t>
              </a:r>
              <a:r>
                <a:rPr kumimoji="1" lang="ja-JP" altLang="en-US" sz="10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権限。</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正方形/長方形 48"/>
            <p:cNvSpPr/>
            <p:nvPr/>
          </p:nvSpPr>
          <p:spPr>
            <a:xfrm>
              <a:off x="5148064" y="3782140"/>
              <a:ext cx="3852000" cy="458595"/>
            </a:xfrm>
            <a:prstGeom prst="rect">
              <a:avLst/>
            </a:prstGeom>
            <a:solidFill>
              <a:schemeClr val="bg1"/>
            </a:solidFill>
            <a:ln w="19050">
              <a:solidFill>
                <a:schemeClr val="accent1"/>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地方自治法の協議会の設置、機関等の共同設置や事務委託・法人の新設又は合併から、最適な手法を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選択。</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角丸四角形 49"/>
            <p:cNvSpPr/>
            <p:nvPr/>
          </p:nvSpPr>
          <p:spPr>
            <a:xfrm>
              <a:off x="5123474" y="3474000"/>
              <a:ext cx="2568095" cy="252000"/>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府市が一体的に取り組む事務等</a:t>
              </a:r>
            </a:p>
          </p:txBody>
        </p:sp>
        <p:sp>
          <p:nvSpPr>
            <p:cNvPr id="51" name="テキスト ボックス 50"/>
            <p:cNvSpPr txBox="1"/>
            <p:nvPr/>
          </p:nvSpPr>
          <p:spPr>
            <a:xfrm>
              <a:off x="209674" y="528290"/>
              <a:ext cx="1723243" cy="278433"/>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条例の基本的な考え方</a:t>
              </a:r>
            </a:p>
          </p:txBody>
        </p:sp>
        <p:sp>
          <p:nvSpPr>
            <p:cNvPr id="52" name="テキスト ボックス 51"/>
            <p:cNvSpPr txBox="1"/>
            <p:nvPr/>
          </p:nvSpPr>
          <p:spPr>
            <a:xfrm>
              <a:off x="209674" y="3068960"/>
              <a:ext cx="1385073" cy="278433"/>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主な条例の概要</a:t>
              </a:r>
            </a:p>
          </p:txBody>
        </p:sp>
        <p:sp>
          <p:nvSpPr>
            <p:cNvPr id="53" name="正方形/長方形 52"/>
            <p:cNvSpPr/>
            <p:nvPr/>
          </p:nvSpPr>
          <p:spPr>
            <a:xfrm>
              <a:off x="5305425" y="5685578"/>
              <a:ext cx="3573554" cy="900000"/>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マスタープラン（都市計画区域の整備、開発及び保全の方針）</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区域区分</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都市再生特別地区</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臨港地区（国際戦略港湾）</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一般国道・自動車専用道路等</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都市高速鉄道</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一団地の官公庁施設又はその予定区域</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108</a:t>
            </a:fld>
            <a:endParaRPr lang="ja-JP" altLang="en-US" dirty="0"/>
          </a:p>
        </p:txBody>
      </p:sp>
    </p:spTree>
    <p:extLst>
      <p:ext uri="{BB962C8B-B14F-4D97-AF65-F5344CB8AC3E}">
        <p14:creationId xmlns:p14="http://schemas.microsoft.com/office/powerpoint/2010/main" val="3638619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705350" y="5024300"/>
            <a:ext cx="4403154" cy="1679584"/>
          </a:xfrm>
          <a:prstGeom prst="roundRect">
            <a:avLst>
              <a:gd name="adj" fmla="val 600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4" name="直線コネクタ 3"/>
          <p:cNvCxnSpPr/>
          <p:nvPr/>
        </p:nvCxnSpPr>
        <p:spPr>
          <a:xfrm>
            <a:off x="252480" y="542605"/>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75531" y="559271"/>
            <a:ext cx="71897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他都市を上回る、広域自治体（大阪府）と政令指定都市（大阪市）の連携を</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角丸四角形 23"/>
          <p:cNvSpPr/>
          <p:nvPr/>
        </p:nvSpPr>
        <p:spPr>
          <a:xfrm>
            <a:off x="144000" y="72000"/>
            <a:ext cx="612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１－①</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連携の更なる強化／</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連携体制の構築</a:t>
            </a:r>
          </a:p>
        </p:txBody>
      </p:sp>
      <p:sp>
        <p:nvSpPr>
          <p:cNvPr id="26" name="角丸四角形 25"/>
          <p:cNvSpPr/>
          <p:nvPr/>
        </p:nvSpPr>
        <p:spPr>
          <a:xfrm>
            <a:off x="2662836" y="1695470"/>
            <a:ext cx="180000" cy="2461151"/>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p:cNvSpPr txBox="1"/>
          <p:nvPr/>
        </p:nvSpPr>
        <p:spPr>
          <a:xfrm>
            <a:off x="516883" y="1095343"/>
            <a:ext cx="340189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「指定都市都道府県調整会議」の開催回数</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（他都市比較／</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ヵ年累計）</a:t>
            </a:r>
          </a:p>
        </p:txBody>
      </p:sp>
      <p:sp>
        <p:nvSpPr>
          <p:cNvPr id="28" name="テキスト ボックス 27"/>
          <p:cNvSpPr txBox="1"/>
          <p:nvPr/>
        </p:nvSpPr>
        <p:spPr>
          <a:xfrm>
            <a:off x="4788024" y="3341689"/>
            <a:ext cx="37337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２）大阪府・大阪市間の派遣職員と併任職員数の推移</a:t>
            </a:r>
          </a:p>
        </p:txBody>
      </p:sp>
      <p:sp>
        <p:nvSpPr>
          <p:cNvPr id="30" name="テキスト ボックス 29"/>
          <p:cNvSpPr txBox="1"/>
          <p:nvPr/>
        </p:nvSpPr>
        <p:spPr>
          <a:xfrm>
            <a:off x="4788024" y="4995724"/>
            <a:ext cx="4320479" cy="1759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）組織の共同</a:t>
            </a:r>
            <a:r>
              <a:rPr kumimoji="1" lang="ja-JP" altLang="en-US" sz="1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設置</a:t>
            </a:r>
            <a:endParaRPr kumimoji="1" lang="en-US" altLang="ja-JP" sz="1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副首都推進局</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：東西二極の一極を担う「副首都・大阪」の確立・発展</a:t>
            </a:r>
            <a:r>
              <a:rPr lang="en-US" altLang="ja-JP" sz="1100" dirty="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 </a:t>
            </a:r>
            <a:br>
              <a:rPr lang="en-US" altLang="ja-JP" sz="1100" dirty="0" smtClean="0">
                <a:latin typeface="BIZ UDPゴシック" panose="020B0400000000000000" pitchFamily="50" charset="-128"/>
                <a:ea typeface="BIZ UDPゴシック" panose="020B0400000000000000" pitchFamily="50" charset="-128"/>
              </a:rPr>
            </a:br>
            <a:r>
              <a:rPr lang="en-US" altLang="ja-JP" sz="1100" dirty="0" smtClean="0">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に向けた企画立案、様々な取組の推進や総合調整。</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IR</a:t>
            </a:r>
            <a:r>
              <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推進局</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IR</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（統合型リゾート）の誘致に関する</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事項。</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大阪港湾局</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：大阪港と府営港湾を一元</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管理。</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万博推進局</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：博覧会協会や国、経済界と連携し、国家プロジェクト</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で</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ある万博の開催に向けた</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準備。</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大阪都市計画局</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：大阪の成長や発展を支える大都市の</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まちづくり</a:t>
            </a:r>
            <a:r>
              <a:rPr lang="en-US" altLang="ja-JP" sz="1100" dirty="0">
                <a:latin typeface="BIZ UDPゴシック" panose="020B0400000000000000" pitchFamily="50" charset="-128"/>
                <a:ea typeface="BIZ UDPゴシック" panose="020B0400000000000000" pitchFamily="50" charset="-128"/>
              </a:rPr>
              <a:t/>
            </a:r>
            <a:br>
              <a:rPr lang="en-US" altLang="ja-JP" sz="1100" dirty="0">
                <a:latin typeface="BIZ UDPゴシック" panose="020B0400000000000000" pitchFamily="50" charset="-128"/>
                <a:ea typeface="BIZ UDPゴシック" panose="020B0400000000000000" pitchFamily="50" charset="-128"/>
              </a:rPr>
            </a:br>
            <a:r>
              <a:rPr lang="en-US" altLang="ja-JP" sz="1100" dirty="0" smtClean="0">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について</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、広域的な視点から府市一体で</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推進。</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p:cNvSpPr txBox="1"/>
          <p:nvPr/>
        </p:nvSpPr>
        <p:spPr>
          <a:xfrm>
            <a:off x="593016" y="4396285"/>
            <a:ext cx="3588089" cy="195814"/>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出典：指定</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都市都道府県調整会議の開催状況（</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2016.4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2020.12</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）（総務省）</a:t>
            </a:r>
          </a:p>
        </p:txBody>
      </p:sp>
      <p:sp>
        <p:nvSpPr>
          <p:cNvPr id="34" name="正方形/長方形 33"/>
          <p:cNvSpPr/>
          <p:nvPr/>
        </p:nvSpPr>
        <p:spPr>
          <a:xfrm>
            <a:off x="396508" y="4915619"/>
            <a:ext cx="3910653" cy="1542336"/>
          </a:xfrm>
          <a:prstGeom prst="rect">
            <a:avLst/>
          </a:prstGeom>
          <a:ln>
            <a:solidFill>
              <a:schemeClr val="tx1"/>
            </a:solidFill>
            <a:prstDash val="dash"/>
          </a:ln>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「指定都市都道府県調整会議」とは</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　副首都推進本部会議との関係</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指定都市と都道府県の二重行政の問題を解消し、事務処理を調整するための協議の場として、</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2016</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年の地方自治法の改正により創設された制度。</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大阪府と大阪市においては、府と市の事務の処理について必要な協議を行うときは、副首都推進本部会議を指定都市都道府県調整会議と位置付けて開催している。</a:t>
            </a:r>
          </a:p>
        </p:txBody>
      </p:sp>
      <p:sp>
        <p:nvSpPr>
          <p:cNvPr id="35" name="テキスト ボックス 34"/>
          <p:cNvSpPr txBox="1"/>
          <p:nvPr/>
        </p:nvSpPr>
        <p:spPr>
          <a:xfrm>
            <a:off x="4508500" y="898153"/>
            <a:ext cx="4320480"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１）府県・県庁所在地</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政令</a:t>
            </a:r>
            <a:r>
              <a:rPr lang="ja-JP" altLang="en-US" sz="1200" b="1" dirty="0">
                <a:solidFill>
                  <a:prstClr val="black"/>
                </a:solidFill>
                <a:latin typeface="BIZ UDPゴシック" panose="020B0400000000000000" pitchFamily="50" charset="-128"/>
                <a:ea typeface="BIZ UDPゴシック" panose="020B0400000000000000" pitchFamily="50" charset="-128"/>
              </a:rPr>
              <a:t>指定</a:t>
            </a:r>
            <a:r>
              <a:rPr lang="ja-JP" altLang="en-US" sz="1200" b="1" dirty="0" smtClean="0">
                <a:solidFill>
                  <a:prstClr val="black"/>
                </a:solidFill>
                <a:latin typeface="BIZ UDPゴシック" panose="020B0400000000000000" pitchFamily="50" charset="-128"/>
                <a:ea typeface="BIZ UDPゴシック" panose="020B0400000000000000" pitchFamily="50" charset="-128"/>
              </a:rPr>
              <a:t>都</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市間</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の派遣職員数</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（各自治体の職員数を１万人と仮定して換算）</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角丸四角形 36"/>
          <p:cNvSpPr/>
          <p:nvPr/>
        </p:nvSpPr>
        <p:spPr>
          <a:xfrm>
            <a:off x="5188910" y="1285106"/>
            <a:ext cx="540000" cy="1512000"/>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p:cNvSpPr txBox="1"/>
          <p:nvPr/>
        </p:nvSpPr>
        <p:spPr>
          <a:xfrm>
            <a:off x="4967379" y="2792540"/>
            <a:ext cx="4202039" cy="488201"/>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注）各自治体から相手自治体への派遣職員数を</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一般行政</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部門職員数で除して</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算出。</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出典）一般行政部門職員数：総務省「</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29</a:t>
            </a:r>
            <a:r>
              <a:rPr kumimoji="1" lang="zh-TW"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年地方公共団体定員管理調査結果</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派遣職員数</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：「日経</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グローカル　</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2017.8.21</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スライド番号プレースホルダー 3"/>
          <p:cNvSpPr txBox="1">
            <a:spLocks/>
          </p:cNvSpPr>
          <p:nvPr/>
        </p:nvSpPr>
        <p:spPr>
          <a:xfrm>
            <a:off x="8640000" y="6480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109</a:t>
            </a:fld>
            <a:endParaRPr lang="ja-JP" altLang="en-US" dirty="0"/>
          </a:p>
        </p:txBody>
      </p:sp>
      <p:sp>
        <p:nvSpPr>
          <p:cNvPr id="20" name="正方形/長方形 19"/>
          <p:cNvSpPr/>
          <p:nvPr/>
        </p:nvSpPr>
        <p:spPr>
          <a:xfrm>
            <a:off x="3870425" y="1859836"/>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8370251" y="4659764"/>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latin typeface="BIZ UDPゴシック" panose="020B0400000000000000" pitchFamily="50" charset="-128"/>
                <a:ea typeface="BIZ UDPゴシック" panose="020B0400000000000000" pitchFamily="50" charset="-128"/>
              </a:rPr>
              <a:t>（年度）</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4734025" y="1199436"/>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latin typeface="BIZ UDPゴシック" panose="020B0400000000000000" pitchFamily="50" charset="-128"/>
                <a:ea typeface="BIZ UDPゴシック" panose="020B0400000000000000" pitchFamily="50" charset="-128"/>
              </a:rPr>
              <a:t>（人）</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415348" y="1677942"/>
            <a:ext cx="3694496" cy="2737341"/>
          </a:xfrm>
          <a:prstGeom prst="rect">
            <a:avLst/>
          </a:prstGeom>
        </p:spPr>
      </p:pic>
      <p:pic>
        <p:nvPicPr>
          <p:cNvPr id="6" name="図 5"/>
          <p:cNvPicPr>
            <a:picLocks noChangeAspect="1"/>
          </p:cNvPicPr>
          <p:nvPr/>
        </p:nvPicPr>
        <p:blipFill>
          <a:blip r:embed="rId3"/>
          <a:stretch>
            <a:fillRect/>
          </a:stretch>
        </p:blipFill>
        <p:spPr>
          <a:xfrm>
            <a:off x="4794057" y="1239938"/>
            <a:ext cx="3749365" cy="1621677"/>
          </a:xfrm>
          <a:prstGeom prst="rect">
            <a:avLst/>
          </a:prstGeom>
        </p:spPr>
      </p:pic>
      <p:pic>
        <p:nvPicPr>
          <p:cNvPr id="7" name="図 6"/>
          <p:cNvPicPr>
            <a:picLocks noChangeAspect="1"/>
          </p:cNvPicPr>
          <p:nvPr/>
        </p:nvPicPr>
        <p:blipFill>
          <a:blip r:embed="rId4"/>
          <a:stretch>
            <a:fillRect/>
          </a:stretch>
        </p:blipFill>
        <p:spPr>
          <a:xfrm>
            <a:off x="5027380" y="3571784"/>
            <a:ext cx="3828620" cy="1713124"/>
          </a:xfrm>
          <a:prstGeom prst="rect">
            <a:avLst/>
          </a:prstGeom>
        </p:spPr>
      </p:pic>
    </p:spTree>
    <p:extLst>
      <p:ext uri="{BB962C8B-B14F-4D97-AF65-F5344CB8AC3E}">
        <p14:creationId xmlns:p14="http://schemas.microsoft.com/office/powerpoint/2010/main" val="30273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40468859"/>
              </p:ext>
            </p:extLst>
          </p:nvPr>
        </p:nvGraphicFramePr>
        <p:xfrm>
          <a:off x="211531" y="1795943"/>
          <a:ext cx="4101162" cy="2453160"/>
        </p:xfrm>
        <a:graphic>
          <a:graphicData uri="http://schemas.openxmlformats.org/drawingml/2006/table">
            <a:tbl>
              <a:tblPr firstRow="1" bandRow="1">
                <a:tableStyleId>{5940675A-B579-460E-94D1-54222C63F5DA}</a:tableStyleId>
              </a:tblPr>
              <a:tblGrid>
                <a:gridCol w="266135">
                  <a:extLst>
                    <a:ext uri="{9D8B030D-6E8A-4147-A177-3AD203B41FA5}">
                      <a16:colId xmlns:a16="http://schemas.microsoft.com/office/drawing/2014/main" val="20000"/>
                    </a:ext>
                  </a:extLst>
                </a:gridCol>
                <a:gridCol w="903459">
                  <a:extLst>
                    <a:ext uri="{9D8B030D-6E8A-4147-A177-3AD203B41FA5}">
                      <a16:colId xmlns:a16="http://schemas.microsoft.com/office/drawing/2014/main" val="20001"/>
                    </a:ext>
                  </a:extLst>
                </a:gridCol>
                <a:gridCol w="962830">
                  <a:extLst>
                    <a:ext uri="{9D8B030D-6E8A-4147-A177-3AD203B41FA5}">
                      <a16:colId xmlns:a16="http://schemas.microsoft.com/office/drawing/2014/main" val="20002"/>
                    </a:ext>
                  </a:extLst>
                </a:gridCol>
                <a:gridCol w="1968738">
                  <a:extLst>
                    <a:ext uri="{9D8B030D-6E8A-4147-A177-3AD203B41FA5}">
                      <a16:colId xmlns:a16="http://schemas.microsoft.com/office/drawing/2014/main" val="20003"/>
                    </a:ext>
                  </a:extLst>
                </a:gridCol>
              </a:tblGrid>
              <a:tr h="200474">
                <a:tc gridSpan="2">
                  <a:txBody>
                    <a:bodyPr/>
                    <a:lstStyle/>
                    <a:p>
                      <a:pPr algn="ctr"/>
                      <a:r>
                        <a:rPr kumimoji="1" lang="ja-JP" altLang="en-US" sz="900" b="1" dirty="0">
                          <a:latin typeface="BIZ UDPゴシック" panose="020B0400000000000000" pitchFamily="50" charset="-128"/>
                          <a:ea typeface="BIZ UDPゴシック" panose="020B0400000000000000" pitchFamily="50" charset="-128"/>
                        </a:rPr>
                        <a:t>項目</a:t>
                      </a: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方針</a:t>
                      </a:r>
                    </a:p>
                  </a:txBody>
                  <a:tcPr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取組内容</a:t>
                      </a:r>
                    </a:p>
                  </a:txBody>
                  <a:tcPr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66476">
                <a:tc gridSpan="2">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①公営住宅</a:t>
                      </a: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hMerge="1">
                  <a:txBody>
                    <a:bodyPr/>
                    <a:lstStyle/>
                    <a:p>
                      <a:endParaRPr kumimoji="1" lang="ja-JP" altLang="en-US"/>
                    </a:p>
                  </a:txBody>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市へ移管</a:t>
                      </a: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2015</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府から市へ移管</a:t>
                      </a: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166476">
                <a:tc gridSpan="2">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②消防</a:t>
                      </a:r>
                    </a:p>
                  </a:txBody>
                  <a:tcPr marT="36000" marB="36000" anchor="ctr">
                    <a:lnB w="12700" cmpd="sng">
                      <a:noFill/>
                    </a:lnB>
                  </a:tcPr>
                </a:tc>
                <a:tc hMerge="1">
                  <a:txBody>
                    <a:bodyPr/>
                    <a:lstStyle/>
                    <a:p>
                      <a:endParaRPr kumimoji="1" lang="ja-JP" altLang="en-US"/>
                    </a:p>
                  </a:txBody>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消防力最適化</a:t>
                      </a:r>
                    </a:p>
                  </a:txBody>
                  <a:tcPr marT="36000" marB="36000" anchor="ctr">
                    <a:lnR w="12700" cap="flat" cmpd="sng" algn="ctr">
                      <a:solidFill>
                        <a:schemeClr val="tx1"/>
                      </a:solidFill>
                      <a:prstDash val="dash"/>
                      <a:round/>
                      <a:headEnd type="none" w="med" len="med"/>
                      <a:tailEnd type="none" w="med" len="med"/>
                    </a:lnR>
                  </a:tcPr>
                </a:tc>
                <a:tc>
                  <a:txBody>
                    <a:bodyPr/>
                    <a:lstStyle/>
                    <a:p>
                      <a:pPr>
                        <a:lnSpc>
                          <a:spcPts val="1000"/>
                        </a:lnSpc>
                      </a:pPr>
                      <a:r>
                        <a:rPr kumimoji="1" lang="en-US" altLang="ja-JP" sz="900" dirty="0">
                          <a:latin typeface="BIZ UDPゴシック" panose="020B0400000000000000" pitchFamily="50" charset="-128"/>
                          <a:ea typeface="BIZ UDPゴシック" panose="020B0400000000000000" pitchFamily="50" charset="-128"/>
                        </a:rPr>
                        <a:t>2018</a:t>
                      </a:r>
                      <a:r>
                        <a:rPr kumimoji="1" lang="ja-JP" altLang="en-US" sz="900" dirty="0">
                          <a:latin typeface="BIZ UDPゴシック" panose="020B0400000000000000" pitchFamily="50" charset="-128"/>
                          <a:ea typeface="BIZ UDPゴシック" panose="020B0400000000000000" pitchFamily="50" charset="-128"/>
                        </a:rPr>
                        <a:t>　広域化推進計画再策定</a:t>
                      </a:r>
                      <a:endParaRPr kumimoji="1" lang="en-US" altLang="ja-JP" sz="900" dirty="0">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2"/>
                  </a:ext>
                </a:extLst>
              </a:tr>
              <a:tr h="166476">
                <a:tc>
                  <a:txBody>
                    <a:bodyPr/>
                    <a:lstStyle/>
                    <a:p>
                      <a:pPr>
                        <a:lnSpc>
                          <a:spcPts val="1000"/>
                        </a:lnSpc>
                      </a:pPr>
                      <a:endParaRPr kumimoji="1" lang="ja-JP" altLang="en-US" sz="900" dirty="0">
                        <a:latin typeface="BIZ UDPゴシック" panose="020B0400000000000000" pitchFamily="50" charset="-128"/>
                        <a:ea typeface="BIZ UDPゴシック" panose="020B0400000000000000" pitchFamily="50" charset="-128"/>
                      </a:endParaRPr>
                    </a:p>
                  </a:txBody>
                  <a:tcPr marT="36000" marB="36000" anchor="ctr">
                    <a:lnT w="12700" cmpd="sng">
                      <a:noFill/>
                    </a:lnT>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消防学校</a:t>
                      </a:r>
                    </a:p>
                  </a:txBody>
                  <a:tcPr marT="36000" marB="36000" anchor="ctr">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機能一元化</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2014</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一体的運用</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3"/>
                  </a:ext>
                </a:extLst>
              </a:tr>
              <a:tr h="166476">
                <a:tc gridSpan="2">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③病院</a:t>
                      </a:r>
                    </a:p>
                  </a:txBody>
                  <a:tcPr marT="36000" marB="36000" anchor="ctr">
                    <a:lnB w="12700" cmpd="sng">
                      <a:noFill/>
                    </a:lnB>
                  </a:tcPr>
                </a:tc>
                <a:tc hMerge="1">
                  <a:txBody>
                    <a:bodyPr/>
                    <a:lstStyle/>
                    <a:p>
                      <a:endParaRPr kumimoji="1" lang="ja-JP" altLang="en-US"/>
                    </a:p>
                  </a:txBody>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一体的運営</a:t>
                      </a:r>
                    </a:p>
                  </a:txBody>
                  <a:tcPr marT="36000" marB="36000" anchor="ctr">
                    <a:lnR w="12700" cap="flat" cmpd="sng" algn="ctr">
                      <a:solidFill>
                        <a:schemeClr val="tx1"/>
                      </a:solidFill>
                      <a:prstDash val="dash"/>
                      <a:round/>
                      <a:headEnd type="none" w="med" len="med"/>
                      <a:tailEnd type="none" w="med" len="med"/>
                    </a:lnR>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検討中</a:t>
                      </a: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4"/>
                  </a:ext>
                </a:extLst>
              </a:tr>
              <a:tr h="166476">
                <a:tc>
                  <a:txBody>
                    <a:bodyPr/>
                    <a:lstStyle/>
                    <a:p>
                      <a:pPr>
                        <a:lnSpc>
                          <a:spcPts val="1000"/>
                        </a:lnSpc>
                      </a:pPr>
                      <a:endParaRPr kumimoji="1" lang="ja-JP" altLang="en-US" sz="900" dirty="0">
                        <a:latin typeface="BIZ UDPゴシック" panose="020B0400000000000000" pitchFamily="50" charset="-128"/>
                        <a:ea typeface="BIZ UDPゴシック" panose="020B0400000000000000" pitchFamily="50" charset="-128"/>
                      </a:endParaRPr>
                    </a:p>
                  </a:txBody>
                  <a:tcPr marT="36000" marB="36000" anchor="ctr">
                    <a:lnT w="12700" cmpd="sng">
                      <a:noFill/>
                    </a:lnT>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母子周産期</a:t>
                      </a:r>
                    </a:p>
                  </a:txBody>
                  <a:tcPr marT="36000" marB="36000" anchor="ctr">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機能一元化</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2018</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母子医療</a:t>
                      </a:r>
                      <a:r>
                        <a:rPr kumimoji="1" lang="en-US" altLang="ja-JP" sz="900" b="1" dirty="0">
                          <a:solidFill>
                            <a:schemeClr val="bg1"/>
                          </a:solidFill>
                          <a:latin typeface="BIZ UDPゴシック" panose="020B0400000000000000" pitchFamily="50" charset="-128"/>
                          <a:ea typeface="BIZ UDPゴシック" panose="020B0400000000000000" pitchFamily="50" charset="-128"/>
                        </a:rPr>
                        <a:t>C</a:t>
                      </a:r>
                      <a:r>
                        <a:rPr kumimoji="1" lang="ja-JP" altLang="en-US" sz="900" b="1" dirty="0">
                          <a:solidFill>
                            <a:schemeClr val="bg1"/>
                          </a:solidFill>
                          <a:latin typeface="BIZ UDPゴシック" panose="020B0400000000000000" pitchFamily="50" charset="-128"/>
                          <a:ea typeface="BIZ UDPゴシック" panose="020B0400000000000000" pitchFamily="50" charset="-128"/>
                        </a:rPr>
                        <a:t>開院</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5"/>
                  </a:ext>
                </a:extLst>
              </a:tr>
              <a:tr h="166476">
                <a:tc rowSpan="2" gridSpan="2">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④大学</a:t>
                      </a:r>
                    </a:p>
                  </a:txBody>
                  <a:tcPr marT="36000" marB="36000" anchor="ctr">
                    <a:solidFill>
                      <a:schemeClr val="tx1">
                        <a:lumMod val="65000"/>
                        <a:lumOff val="35000"/>
                      </a:schemeClr>
                    </a:solidFill>
                  </a:tcPr>
                </a:tc>
                <a:tc rowSpan="2" hMerge="1">
                  <a:txBody>
                    <a:bodyPr/>
                    <a:lstStyle/>
                    <a:p>
                      <a:endParaRPr kumimoji="1" lang="ja-JP" altLang="en-US"/>
                    </a:p>
                  </a:txBody>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法人統合</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2019</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公立大学法人大阪設立</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6"/>
                  </a:ext>
                </a:extLst>
              </a:tr>
              <a:tr h="166476">
                <a:tc gridSpan="2"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大学統合</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2022</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大阪公立大学開学</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7"/>
                  </a:ext>
                </a:extLst>
              </a:tr>
              <a:tr h="166476">
                <a:tc gridSpan="2">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⑤港湾</a:t>
                      </a:r>
                    </a:p>
                  </a:txBody>
                  <a:tcPr marT="36000" marB="36000" anchor="ctr"/>
                </a:tc>
                <a:tc hMerge="1">
                  <a:txBody>
                    <a:bodyPr/>
                    <a:lstStyle/>
                    <a:p>
                      <a:endParaRPr kumimoji="1" lang="ja-JP" altLang="en-US"/>
                    </a:p>
                  </a:txBody>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管理一元化</a:t>
                      </a:r>
                    </a:p>
                  </a:txBody>
                  <a:tcPr marT="36000" marB="36000" anchor="ctr">
                    <a:lnR w="12700" cap="flat" cmpd="sng" algn="ctr">
                      <a:solidFill>
                        <a:schemeClr val="tx1"/>
                      </a:solidFill>
                      <a:prstDash val="dash"/>
                      <a:round/>
                      <a:headEnd type="none" w="med" len="med"/>
                      <a:tailEnd type="none" w="med" len="med"/>
                    </a:lnR>
                  </a:tcPr>
                </a:tc>
                <a:tc>
                  <a:txBody>
                    <a:bodyPr/>
                    <a:lstStyle/>
                    <a:p>
                      <a:pPr>
                        <a:lnSpc>
                          <a:spcPts val="1000"/>
                        </a:lnSpc>
                      </a:pPr>
                      <a:r>
                        <a:rPr kumimoji="1" lang="en-US" altLang="ja-JP" sz="900" dirty="0">
                          <a:latin typeface="BIZ UDPゴシック" panose="020B0400000000000000" pitchFamily="50" charset="-128"/>
                          <a:ea typeface="BIZ UDPゴシック" panose="020B0400000000000000" pitchFamily="50" charset="-128"/>
                        </a:rPr>
                        <a:t>2020</a:t>
                      </a:r>
                      <a:r>
                        <a:rPr kumimoji="1" lang="ja-JP" altLang="en-US" sz="900" dirty="0">
                          <a:latin typeface="BIZ UDPゴシック" panose="020B0400000000000000" pitchFamily="50" charset="-128"/>
                          <a:ea typeface="BIZ UDPゴシック" panose="020B0400000000000000" pitchFamily="50" charset="-128"/>
                        </a:rPr>
                        <a:t>　大阪港湾局業務開始</a:t>
                      </a: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8"/>
                  </a:ext>
                </a:extLst>
              </a:tr>
              <a:tr h="166476">
                <a:tc gridSpan="2">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⑥水道</a:t>
                      </a:r>
                    </a:p>
                  </a:txBody>
                  <a:tcPr marT="36000" marB="36000" anchor="ctr"/>
                </a:tc>
                <a:tc hMerge="1">
                  <a:txBody>
                    <a:bodyPr/>
                    <a:lstStyle/>
                    <a:p>
                      <a:endParaRPr kumimoji="1" lang="ja-JP" altLang="en-US"/>
                    </a:p>
                  </a:txBody>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広域化</a:t>
                      </a:r>
                    </a:p>
                  </a:txBody>
                  <a:tcPr marT="36000" marB="36000" anchor="ctr">
                    <a:lnR w="12700" cap="flat" cmpd="sng" algn="ctr">
                      <a:solidFill>
                        <a:schemeClr val="tx1"/>
                      </a:solidFill>
                      <a:prstDash val="dash"/>
                      <a:round/>
                      <a:headEnd type="none" w="med" len="med"/>
                      <a:tailEnd type="none" w="med" len="med"/>
                    </a:lnR>
                  </a:tcPr>
                </a:tc>
                <a:tc>
                  <a:txBody>
                    <a:bodyPr/>
                    <a:lstStyle/>
                    <a:p>
                      <a:pPr>
                        <a:lnSpc>
                          <a:spcPts val="1000"/>
                        </a:lnSpc>
                      </a:pPr>
                      <a:r>
                        <a:rPr kumimoji="1" lang="en-US" altLang="ja-JP" sz="900" dirty="0">
                          <a:latin typeface="BIZ UDPゴシック" panose="020B0400000000000000" pitchFamily="50" charset="-128"/>
                          <a:ea typeface="BIZ UDPゴシック" panose="020B0400000000000000" pitchFamily="50" charset="-128"/>
                        </a:rPr>
                        <a:t>2021</a:t>
                      </a:r>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13</a:t>
                      </a:r>
                      <a:r>
                        <a:rPr kumimoji="1" lang="ja-JP" altLang="en-US" sz="900" dirty="0">
                          <a:latin typeface="BIZ UDPゴシック" panose="020B0400000000000000" pitchFamily="50" charset="-128"/>
                          <a:ea typeface="BIZ UDPゴシック" panose="020B0400000000000000" pitchFamily="50" charset="-128"/>
                        </a:rPr>
                        <a:t>団体が企業団統合</a:t>
                      </a: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9"/>
                  </a:ext>
                </a:extLst>
              </a:tr>
              <a:tr h="166476">
                <a:tc gridSpan="2">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⑦下水道</a:t>
                      </a:r>
                    </a:p>
                  </a:txBody>
                  <a:tcPr marT="36000" marB="36000" anchor="ctr"/>
                </a:tc>
                <a:tc hMerge="1">
                  <a:txBody>
                    <a:bodyPr/>
                    <a:lstStyle/>
                    <a:p>
                      <a:endParaRPr kumimoji="1" lang="ja-JP" altLang="en-US"/>
                    </a:p>
                  </a:txBody>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コンセッション</a:t>
                      </a:r>
                    </a:p>
                  </a:txBody>
                  <a:tcPr marT="36000" marB="36000" anchor="ctr">
                    <a:lnR w="12700" cap="flat" cmpd="sng" algn="ctr">
                      <a:solidFill>
                        <a:schemeClr val="tx1"/>
                      </a:solidFill>
                      <a:prstDash val="dash"/>
                      <a:round/>
                      <a:headEnd type="none" w="med" len="med"/>
                      <a:tailEnd type="none" w="med" len="med"/>
                    </a:lnR>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altLang="en-US" sz="9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コンセッションの導入に係る課題がある中で、早期に民間活用の効果を発現できる手法等を導入</a:t>
                      </a:r>
                      <a:endParaRPr lang="ja-JP" altLang="en-US" sz="900" dirty="0" smtClean="0">
                        <a:solidFill>
                          <a:schemeClr val="tx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166087" y="1521732"/>
            <a:ext cx="37208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府と大阪市の組織や事業を最適化するもの</a:t>
            </a:r>
          </a:p>
        </p:txBody>
      </p:sp>
      <p:sp>
        <p:nvSpPr>
          <p:cNvPr id="13" name="正方形/長方形 12"/>
          <p:cNvSpPr/>
          <p:nvPr/>
        </p:nvSpPr>
        <p:spPr>
          <a:xfrm>
            <a:off x="211532" y="565794"/>
            <a:ext cx="4101161" cy="323165"/>
          </a:xfrm>
          <a:prstGeom prst="rect">
            <a:avLst/>
          </a:prstGeom>
          <a:solidFill>
            <a:schemeClr val="accent1">
              <a:lumMod val="20000"/>
              <a:lumOff val="80000"/>
            </a:schemeClr>
          </a:solidFill>
          <a:ln>
            <a:solidFill>
              <a:schemeClr val="tx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Ａ項目</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経営形態の見直し</a:t>
            </a: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13</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項目</a:t>
            </a:r>
            <a:endParaRPr kumimoji="1" lang="en-US" altLang="zh-TW"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テキスト ボックス 14"/>
          <p:cNvSpPr txBox="1"/>
          <p:nvPr/>
        </p:nvSpPr>
        <p:spPr>
          <a:xfrm>
            <a:off x="123597" y="4247975"/>
            <a:ext cx="25042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大阪市の経営形態の見直し</a:t>
            </a:r>
          </a:p>
        </p:txBody>
      </p:sp>
      <p:sp>
        <p:nvSpPr>
          <p:cNvPr id="16" name="正方形/長方形 15"/>
          <p:cNvSpPr/>
          <p:nvPr/>
        </p:nvSpPr>
        <p:spPr>
          <a:xfrm>
            <a:off x="4417310" y="567032"/>
            <a:ext cx="4677071" cy="323165"/>
          </a:xfrm>
          <a:prstGeom prst="rect">
            <a:avLst/>
          </a:prstGeom>
          <a:solidFill>
            <a:schemeClr val="accent1">
              <a:lumMod val="20000"/>
              <a:lumOff val="80000"/>
            </a:schemeClr>
          </a:solidFill>
          <a:ln>
            <a:solidFill>
              <a:schemeClr val="tx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B</a:t>
            </a:r>
            <a:r>
              <a:rPr kumimoji="1" lang="zh-TW"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項目</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類似・重複している行政サービス</a:t>
            </a: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22</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項目</a:t>
            </a:r>
            <a:endParaRPr kumimoji="1" lang="en-US" altLang="zh-TW"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35007183"/>
              </p:ext>
            </p:extLst>
          </p:nvPr>
        </p:nvGraphicFramePr>
        <p:xfrm>
          <a:off x="211531" y="4521877"/>
          <a:ext cx="4091376" cy="2199160"/>
        </p:xfrm>
        <a:graphic>
          <a:graphicData uri="http://schemas.openxmlformats.org/drawingml/2006/table">
            <a:tbl>
              <a:tblPr firstRow="1" bandRow="1">
                <a:tableStyleId>{5940675A-B579-460E-94D1-54222C63F5DA}</a:tableStyleId>
              </a:tblPr>
              <a:tblGrid>
                <a:gridCol w="1179119">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1959757">
                  <a:extLst>
                    <a:ext uri="{9D8B030D-6E8A-4147-A177-3AD203B41FA5}">
                      <a16:colId xmlns:a16="http://schemas.microsoft.com/office/drawing/2014/main" val="20002"/>
                    </a:ext>
                  </a:extLst>
                </a:gridCol>
              </a:tblGrid>
              <a:tr h="103713">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項目</a:t>
                      </a: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方針</a:t>
                      </a:r>
                    </a:p>
                  </a:txBody>
                  <a:tcPr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取組内容</a:t>
                      </a:r>
                    </a:p>
                  </a:txBody>
                  <a:tcPr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03713">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⑧地下鉄</a:t>
                      </a: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株式会社化</a:t>
                      </a: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2018</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新会社事業開始</a:t>
                      </a: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131067">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⑨バス</a:t>
                      </a:r>
                    </a:p>
                  </a:txBody>
                  <a:tcPr marT="36000" marB="36000" anchor="ctr">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事業譲渡</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2018</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事業譲渡</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2"/>
                  </a:ext>
                </a:extLst>
              </a:tr>
              <a:tr h="99500">
                <a:tc rowSpan="2">
                  <a:txBody>
                    <a:bodyPr/>
                    <a:lstStyle/>
                    <a:p>
                      <a:pPr>
                        <a:lnSpc>
                          <a:spcPts val="1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⑩文化施設</a:t>
                      </a:r>
                    </a:p>
                  </a:txBody>
                  <a:tcPr marT="36000" marB="36000" anchor="ctr">
                    <a:no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地独法人化</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2019</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市博物館機構設立</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3"/>
                  </a:ext>
                </a:extLst>
              </a:tr>
              <a:tr h="0">
                <a:tc vMerge="1">
                  <a:txBody>
                    <a:bodyPr/>
                    <a:lstStyle/>
                    <a:p>
                      <a:pPr>
                        <a:lnSpc>
                          <a:spcPts val="1000"/>
                        </a:lnSpc>
                      </a:pP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T="36000" marB="36000" anchor="ctr">
                    <a:solidFill>
                      <a:schemeClr val="tx1">
                        <a:lumMod val="65000"/>
                        <a:lumOff val="35000"/>
                      </a:schemeClr>
                    </a:solidFill>
                  </a:tcPr>
                </a:tc>
                <a:tc>
                  <a:txBody>
                    <a:bodyPr/>
                    <a:lstStyle/>
                    <a:p>
                      <a:pPr>
                        <a:lnSpc>
                          <a:spcPts val="1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府市連携</a:t>
                      </a:r>
                    </a:p>
                  </a:txBody>
                  <a:tcPr marT="36000" marB="36000" anchor="ctr">
                    <a:lnR w="12700" cap="flat" cmpd="sng" algn="ctr">
                      <a:solidFill>
                        <a:schemeClr val="tx1"/>
                      </a:solidFill>
                      <a:prstDash val="dash"/>
                      <a:round/>
                      <a:headEnd type="none" w="med" len="med"/>
                      <a:tailEnd type="none" w="med" len="med"/>
                    </a:lnR>
                    <a:noFill/>
                  </a:tcPr>
                </a:tc>
                <a:tc>
                  <a:txBody>
                    <a:bodyPr/>
                    <a:lstStyle/>
                    <a:p>
                      <a:pPr>
                        <a:lnSpc>
                          <a:spcPts val="1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事業面の連携を推進</a:t>
                      </a:r>
                    </a:p>
                  </a:txBody>
                  <a:tcPr marT="36000" marB="36000"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134087137"/>
                  </a:ext>
                </a:extLst>
              </a:tr>
              <a:tr h="131067">
                <a:tc rowSpan="2">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⑪一般廃棄物</a:t>
                      </a:r>
                    </a:p>
                  </a:txBody>
                  <a:tcPr marT="36000" marB="36000" anchor="ct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焼却・広域化</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2015</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一部事務組合</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4"/>
                  </a:ext>
                </a:extLst>
              </a:tr>
              <a:tr h="131067">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収集・民営化</a:t>
                      </a:r>
                    </a:p>
                  </a:txBody>
                  <a:tcPr marT="36000" marB="36000" anchor="ctr">
                    <a:lnR w="12700" cap="flat" cmpd="sng" algn="ctr">
                      <a:solidFill>
                        <a:schemeClr val="tx1"/>
                      </a:solidFill>
                      <a:prstDash val="dash"/>
                      <a:round/>
                      <a:headEnd type="none" w="med" len="med"/>
                      <a:tailEnd type="none" w="med" len="med"/>
                    </a:lnR>
                  </a:tcPr>
                </a:tc>
                <a:tc>
                  <a:txBody>
                    <a:bodyPr/>
                    <a:lstStyle/>
                    <a:p>
                      <a:pPr>
                        <a:lnSpc>
                          <a:spcPts val="1000"/>
                        </a:lnSpc>
                      </a:pPr>
                      <a:r>
                        <a:rPr kumimoji="1" lang="en-US" altLang="ja-JP" sz="900" dirty="0">
                          <a:latin typeface="BIZ UDPゴシック" panose="020B0400000000000000" pitchFamily="50" charset="-128"/>
                          <a:ea typeface="BIZ UDPゴシック" panose="020B0400000000000000" pitchFamily="50" charset="-128"/>
                        </a:rPr>
                        <a:t>2019</a:t>
                      </a:r>
                      <a:r>
                        <a:rPr kumimoji="1" lang="ja-JP" altLang="en-US" sz="900" dirty="0">
                          <a:latin typeface="BIZ UDPゴシック" panose="020B0400000000000000" pitchFamily="50" charset="-128"/>
                          <a:ea typeface="BIZ UDPゴシック" panose="020B0400000000000000" pitchFamily="50" charset="-128"/>
                        </a:rPr>
                        <a:t>　改革プラン</a:t>
                      </a:r>
                      <a:r>
                        <a:rPr kumimoji="1" lang="en-US" altLang="ja-JP" sz="900" dirty="0">
                          <a:latin typeface="BIZ UDPゴシック" panose="020B0400000000000000" pitchFamily="50" charset="-128"/>
                          <a:ea typeface="BIZ UDPゴシック" panose="020B0400000000000000" pitchFamily="50" charset="-128"/>
                        </a:rPr>
                        <a:t>2.0</a:t>
                      </a:r>
                      <a:r>
                        <a:rPr kumimoji="1" lang="ja-JP" altLang="en-US" sz="900" dirty="0">
                          <a:latin typeface="BIZ UDPゴシック" panose="020B0400000000000000" pitchFamily="50" charset="-128"/>
                          <a:ea typeface="BIZ UDPゴシック" panose="020B0400000000000000" pitchFamily="50" charset="-128"/>
                        </a:rPr>
                        <a:t>策定</a:t>
                      </a: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5"/>
                  </a:ext>
                </a:extLst>
              </a:tr>
              <a:tr h="99500">
                <a:tc rowSpan="3">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⑫弘済院</a:t>
                      </a:r>
                    </a:p>
                  </a:txBody>
                  <a:tcPr marT="36000" marB="36000" anchor="ct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事業譲渡</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2022</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事業譲渡</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第１特養</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6"/>
                  </a:ext>
                </a:extLst>
              </a:tr>
              <a:tr h="99500">
                <a:tc vMerge="1">
                  <a:txBody>
                    <a:bodyPr/>
                    <a:lstStyle/>
                    <a:p>
                      <a:endParaRPr kumimoji="1" lang="ja-JP" altLang="en-US"/>
                    </a:p>
                  </a:txBody>
                  <a:tcPr/>
                </a:tc>
                <a:tc rowSpan="2">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直営廃止</a:t>
                      </a:r>
                    </a:p>
                  </a:txBody>
                  <a:tcPr marT="36000" marB="36000" anchor="ctr">
                    <a:lnR w="12700" cap="flat" cmpd="sng" algn="ctr">
                      <a:solidFill>
                        <a:schemeClr val="tx1"/>
                      </a:solidFill>
                      <a:prstDash val="dash"/>
                      <a:round/>
                      <a:headEnd type="none" w="med" len="med"/>
                      <a:tailEnd type="none" w="med" len="med"/>
                    </a:lnR>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2014</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廃止</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養護老人ホーム</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3195126898"/>
                  </a:ext>
                </a:extLst>
              </a:tr>
              <a:tr h="0">
                <a:tc vMerge="1">
                  <a:txBody>
                    <a:bodyPr/>
                    <a:lstStyle/>
                    <a:p>
                      <a:endParaRPr kumimoji="1" lang="ja-JP" altLang="en-US"/>
                    </a:p>
                  </a:txBody>
                  <a:tcPr/>
                </a:tc>
                <a:tc vMerge="1">
                  <a:txBody>
                    <a:bodyPr/>
                    <a:lstStyle/>
                    <a:p>
                      <a:pPr>
                        <a:lnSpc>
                          <a:spcPts val="1000"/>
                        </a:lnSpc>
                      </a:pPr>
                      <a:endParaRPr kumimoji="1" lang="ja-JP" altLang="en-US" sz="10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2027</a:t>
                      </a:r>
                      <a:r>
                        <a:rPr kumimoji="1" lang="ja-JP" altLang="en-US" sz="900" dirty="0">
                          <a:solidFill>
                            <a:schemeClr val="tx1"/>
                          </a:solidFill>
                          <a:latin typeface="BIZ UDPゴシック" panose="020B0400000000000000" pitchFamily="50" charset="-128"/>
                          <a:ea typeface="BIZ UDPゴシック" panose="020B0400000000000000" pitchFamily="50" charset="-128"/>
                        </a:rPr>
                        <a:t>　直営廃止予定</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他</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900" dirty="0">
                          <a:solidFill>
                            <a:schemeClr val="tx1"/>
                          </a:solidFill>
                          <a:latin typeface="BIZ UDPゴシック" panose="020B0400000000000000" pitchFamily="50" charset="-128"/>
                          <a:ea typeface="BIZ UDPゴシック" panose="020B0400000000000000" pitchFamily="50" charset="-128"/>
                        </a:rPr>
                        <a:t>事業</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795455451"/>
                  </a:ext>
                </a:extLst>
              </a:tr>
              <a:tr h="131067">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⑬市場</a:t>
                      </a:r>
                    </a:p>
                  </a:txBody>
                  <a:tcPr marT="36000" marB="36000" anchor="ctr">
                    <a:solidFill>
                      <a:schemeClr val="bg1">
                        <a:lumMod val="95000"/>
                      </a:schemeClr>
                    </a:solidFill>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指定管理者</a:t>
                      </a:r>
                    </a:p>
                  </a:txBody>
                  <a:tcPr marT="36000" marB="36000" anchor="ctr">
                    <a:lnR w="12700" cap="flat" cmpd="sng" algn="ctr">
                      <a:solidFill>
                        <a:schemeClr val="tx1"/>
                      </a:solidFill>
                      <a:prstDash val="dash"/>
                      <a:round/>
                      <a:headEnd type="none" w="med" len="med"/>
                      <a:tailEnd type="none" w="med" len="med"/>
                    </a:lnR>
                    <a:solidFill>
                      <a:schemeClr val="bg1">
                        <a:lumMod val="95000"/>
                      </a:schemeClr>
                    </a:solidFill>
                  </a:tcPr>
                </a:tc>
                <a:tc>
                  <a:txBody>
                    <a:bodyPr/>
                    <a:lstStyle/>
                    <a:p>
                      <a:pPr>
                        <a:lnSpc>
                          <a:spcPts val="1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検討終了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779343456"/>
              </p:ext>
            </p:extLst>
          </p:nvPr>
        </p:nvGraphicFramePr>
        <p:xfrm>
          <a:off x="4444607" y="2734016"/>
          <a:ext cx="4650220" cy="1206600"/>
        </p:xfrm>
        <a:graphic>
          <a:graphicData uri="http://schemas.openxmlformats.org/drawingml/2006/table">
            <a:tbl>
              <a:tblPr firstRow="1" bandRow="1">
                <a:tableStyleId>{5940675A-B579-460E-94D1-54222C63F5DA}</a:tableStyleId>
              </a:tblPr>
              <a:tblGrid>
                <a:gridCol w="1096384">
                  <a:extLst>
                    <a:ext uri="{9D8B030D-6E8A-4147-A177-3AD203B41FA5}">
                      <a16:colId xmlns:a16="http://schemas.microsoft.com/office/drawing/2014/main" val="20000"/>
                    </a:ext>
                  </a:extLst>
                </a:gridCol>
                <a:gridCol w="1233189">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497687">
                  <a:extLst>
                    <a:ext uri="{9D8B030D-6E8A-4147-A177-3AD203B41FA5}">
                      <a16:colId xmlns:a16="http://schemas.microsoft.com/office/drawing/2014/main" val="20003"/>
                    </a:ext>
                  </a:extLst>
                </a:gridCol>
              </a:tblGrid>
              <a:tr h="132805">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信用保証協会</a:t>
                      </a: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信用保証協会</a:t>
                      </a: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組織統合</a:t>
                      </a: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en-US" altLang="ja-JP" sz="900" b="1" dirty="0" smtClean="0">
                          <a:solidFill>
                            <a:schemeClr val="bg1"/>
                          </a:solidFill>
                          <a:latin typeface="BIZ UDPゴシック" panose="020B0400000000000000" pitchFamily="50" charset="-128"/>
                          <a:ea typeface="BIZ UDPゴシック" panose="020B0400000000000000" pitchFamily="50" charset="-128"/>
                        </a:rPr>
                        <a:t>2014</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組織統合</a:t>
                      </a: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0"/>
                  </a:ext>
                </a:extLst>
              </a:tr>
              <a:tr h="132805">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国際交流財団</a:t>
                      </a:r>
                    </a:p>
                  </a:txBody>
                  <a:tcPr marT="18000" marB="18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国際交流</a:t>
                      </a:r>
                      <a:r>
                        <a:rPr kumimoji="1" lang="en-US" altLang="ja-JP" sz="900" b="1" dirty="0">
                          <a:solidFill>
                            <a:schemeClr val="bg1"/>
                          </a:solidFill>
                          <a:latin typeface="BIZ UDPゴシック" panose="020B0400000000000000" pitchFamily="50" charset="-128"/>
                          <a:ea typeface="BIZ UDPゴシック" panose="020B0400000000000000" pitchFamily="50" charset="-128"/>
                        </a:rPr>
                        <a:t>C</a:t>
                      </a:r>
                    </a:p>
                  </a:txBody>
                  <a:tcPr marT="18000" marB="18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自立化</a:t>
                      </a:r>
                    </a:p>
                  </a:txBody>
                  <a:tcPr marT="18000" marB="18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smtClean="0">
                          <a:solidFill>
                            <a:schemeClr val="bg1"/>
                          </a:solidFill>
                          <a:latin typeface="BIZ UDPゴシック" panose="020B0400000000000000" pitchFamily="50" charset="-128"/>
                          <a:ea typeface="BIZ UDPゴシック" panose="020B0400000000000000" pitchFamily="50" charset="-128"/>
                        </a:rPr>
                        <a:t>2020</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自立化</a:t>
                      </a:r>
                    </a:p>
                  </a:txBody>
                  <a:tcPr marT="18000" marB="18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1"/>
                  </a:ext>
                </a:extLst>
              </a:tr>
              <a:tr h="132805">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保健医療財団</a:t>
                      </a:r>
                    </a:p>
                  </a:txBody>
                  <a:tcPr marT="18000" marB="18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環境保健協会</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marT="18000" marB="18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自立化</a:t>
                      </a:r>
                    </a:p>
                  </a:txBody>
                  <a:tcPr marT="18000" marB="18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2013</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自立化</a:t>
                      </a:r>
                    </a:p>
                  </a:txBody>
                  <a:tcPr marT="18000" marB="18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3562840851"/>
                  </a:ext>
                </a:extLst>
              </a:tr>
              <a:tr h="135962">
                <a:tc>
                  <a:txBody>
                    <a:bodyPr/>
                    <a:lstStyle/>
                    <a:p>
                      <a:pPr>
                        <a:lnSpc>
                          <a:spcPts val="1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道路公社</a:t>
                      </a:r>
                    </a:p>
                  </a:txBody>
                  <a:tcPr marT="18000" marB="18000" anchor="ctr">
                    <a:lnR w="12700" cap="flat" cmpd="sng" algn="ctr">
                      <a:solidFill>
                        <a:schemeClr val="tx1"/>
                      </a:solidFill>
                      <a:prstDash val="dash"/>
                      <a:round/>
                      <a:headEnd type="none" w="med" len="med"/>
                      <a:tailEnd type="none" w="med" len="med"/>
                    </a:lnR>
                    <a:noFill/>
                  </a:tcPr>
                </a:tc>
                <a:tc>
                  <a:txBody>
                    <a:bodyPr/>
                    <a:lstStyle/>
                    <a:p>
                      <a:pPr>
                        <a:lnSpc>
                          <a:spcPts val="1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道路公社</a:t>
                      </a:r>
                      <a:endParaRPr kumimoji="1" lang="en-US" altLang="ja-JP" sz="900" b="0" dirty="0">
                        <a:solidFill>
                          <a:schemeClr val="tx1"/>
                        </a:solidFill>
                        <a:latin typeface="BIZ UDPゴシック" panose="020B0400000000000000" pitchFamily="50" charset="-128"/>
                        <a:ea typeface="BIZ UDPゴシック" panose="020B0400000000000000" pitchFamily="50" charset="-128"/>
                      </a:endParaRPr>
                    </a:p>
                  </a:txBody>
                  <a:tcPr marT="18000" marB="18000" anchor="ctr">
                    <a:lnL w="12700" cap="flat" cmpd="sng" algn="ctr">
                      <a:solidFill>
                        <a:schemeClr val="tx1"/>
                      </a:solidFill>
                      <a:prstDash val="dash"/>
                      <a:round/>
                      <a:headEnd type="none" w="med" len="med"/>
                      <a:tailEnd type="none" w="med" len="med"/>
                    </a:lnL>
                    <a:noFill/>
                  </a:tcPr>
                </a:tc>
                <a:tc>
                  <a:txBody>
                    <a:bodyPr/>
                    <a:lstStyle/>
                    <a:p>
                      <a:pPr>
                        <a:lnSpc>
                          <a:spcPts val="1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自立化</a:t>
                      </a:r>
                    </a:p>
                  </a:txBody>
                  <a:tcPr marT="18000" marB="18000" anchor="ctr">
                    <a:lnR w="12700" cap="flat" cmpd="sng" algn="ctr">
                      <a:solidFill>
                        <a:schemeClr val="tx1"/>
                      </a:solidFill>
                      <a:prstDash val="dash"/>
                      <a:round/>
                      <a:headEnd type="none" w="med" len="med"/>
                      <a:tailEnd type="none" w="med" len="med"/>
                    </a:lnR>
                    <a:noFill/>
                  </a:tcPr>
                </a:tc>
                <a:tc>
                  <a:txBody>
                    <a:bodyPr/>
                    <a:lstStyle/>
                    <a:p>
                      <a:pPr>
                        <a:lnSpc>
                          <a:spcPts val="1000"/>
                        </a:lnSpc>
                      </a:pPr>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検討中</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T="18000" marB="18000"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440286843"/>
                  </a:ext>
                </a:extLst>
              </a:tr>
              <a:tr h="115837">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住宅供給公社</a:t>
                      </a:r>
                    </a:p>
                  </a:txBody>
                  <a:tcPr marT="18000" marB="18000" anchor="ctr">
                    <a:lnR w="12700" cap="flat" cmpd="sng" algn="ctr">
                      <a:solidFill>
                        <a:schemeClr val="tx1"/>
                      </a:solidFill>
                      <a:prstDash val="dash"/>
                      <a:round/>
                      <a:headEnd type="none" w="med" len="med"/>
                      <a:tailEnd type="none" w="med" len="med"/>
                    </a:lnR>
                    <a:solidFill>
                      <a:schemeClr val="bg1">
                        <a:lumMod val="95000"/>
                      </a:schemeClr>
                    </a:solidFill>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住宅供給公社</a:t>
                      </a:r>
                      <a:endParaRPr kumimoji="1" lang="en-US" altLang="ja-JP" sz="900" dirty="0">
                        <a:latin typeface="BIZ UDPゴシック" panose="020B0400000000000000" pitchFamily="50" charset="-128"/>
                        <a:ea typeface="BIZ UDPゴシック" panose="020B0400000000000000" pitchFamily="50" charset="-128"/>
                      </a:endParaRPr>
                    </a:p>
                  </a:txBody>
                  <a:tcPr marT="18000" marB="18000" anchor="ctr">
                    <a:lnL w="12700" cap="flat" cmpd="sng" algn="ctr">
                      <a:solidFill>
                        <a:schemeClr val="tx1"/>
                      </a:solidFill>
                      <a:prstDash val="dash"/>
                      <a:round/>
                      <a:headEnd type="none" w="med" len="med"/>
                      <a:tailEnd type="none" w="med" len="med"/>
                    </a:lnL>
                    <a:solidFill>
                      <a:schemeClr val="bg1">
                        <a:lumMod val="95000"/>
                      </a:schemeClr>
                    </a:solidFill>
                  </a:tcPr>
                </a:tc>
                <a:tc>
                  <a:txBody>
                    <a:bodyPr/>
                    <a:lstStyle/>
                    <a:p>
                      <a:pPr>
                        <a:lnSpc>
                          <a:spcPts val="1000"/>
                        </a:lnSpc>
                      </a:pPr>
                      <a:r>
                        <a:rPr kumimoji="1" lang="ja-JP" altLang="en-US" sz="900" dirty="0" err="1">
                          <a:latin typeface="BIZ UDPゴシック" panose="020B0400000000000000" pitchFamily="50" charset="-128"/>
                          <a:ea typeface="BIZ UDPゴシック" panose="020B0400000000000000" pitchFamily="50" charset="-128"/>
                        </a:rPr>
                        <a:t>ー</a:t>
                      </a:r>
                      <a:endParaRPr kumimoji="1" lang="ja-JP" altLang="en-US" sz="900" dirty="0">
                        <a:latin typeface="BIZ UDPゴシック" panose="020B0400000000000000" pitchFamily="50" charset="-128"/>
                        <a:ea typeface="BIZ UDPゴシック" panose="020B0400000000000000" pitchFamily="50" charset="-128"/>
                      </a:endParaRPr>
                    </a:p>
                  </a:txBody>
                  <a:tcPr marT="18000" marB="18000" anchor="ctr">
                    <a:lnR w="12700" cap="flat" cmpd="sng" algn="ctr">
                      <a:solidFill>
                        <a:schemeClr val="tx1"/>
                      </a:solidFill>
                      <a:prstDash val="dash"/>
                      <a:round/>
                      <a:headEnd type="none" w="med" len="med"/>
                      <a:tailEnd type="none" w="med" len="med"/>
                    </a:lnR>
                    <a:solidFill>
                      <a:schemeClr val="bg1">
                        <a:lumMod val="95000"/>
                      </a:schemeClr>
                    </a:solidFill>
                  </a:tcPr>
                </a:tc>
                <a:tc>
                  <a:txBody>
                    <a:bodyPr/>
                    <a:lstStyle/>
                    <a:p>
                      <a:pPr>
                        <a:lnSpc>
                          <a:spcPts val="1000"/>
                        </a:lnSpc>
                      </a:pPr>
                      <a:r>
                        <a:rPr kumimoji="1" lang="ja-JP" altLang="en-US" sz="900" dirty="0">
                          <a:latin typeface="BIZ UDPゴシック" panose="020B0400000000000000" pitchFamily="50" charset="-128"/>
                          <a:ea typeface="BIZ UDPゴシック" panose="020B0400000000000000" pitchFamily="50" charset="-128"/>
                        </a:rPr>
                        <a:t>検討終了</a:t>
                      </a:r>
                    </a:p>
                  </a:txBody>
                  <a:tcPr marT="18000" marB="18000" anchor="ctr">
                    <a:lnL w="12700" cap="flat" cmpd="sng" algn="ctr">
                      <a:solidFill>
                        <a:schemeClr val="tx1"/>
                      </a:solidFill>
                      <a:prstDash val="dash"/>
                      <a:round/>
                      <a:headEnd type="none" w="med" len="med"/>
                      <a:tailEnd type="none" w="med" len="med"/>
                    </a:lnL>
                    <a:solidFill>
                      <a:schemeClr val="bg1">
                        <a:lumMod val="95000"/>
                      </a:schemeClr>
                    </a:solidFill>
                  </a:tcPr>
                </a:tc>
                <a:extLst>
                  <a:ext uri="{0D108BD9-81ED-4DB2-BD59-A6C34878D82A}">
                    <a16:rowId xmlns:a16="http://schemas.microsoft.com/office/drawing/2014/main" val="1575356953"/>
                  </a:ext>
                </a:extLst>
              </a:tr>
              <a:tr h="290000">
                <a:tc>
                  <a:txBody>
                    <a:bodyPr/>
                    <a:lstStyle/>
                    <a:p>
                      <a:pPr>
                        <a:lnSpc>
                          <a:spcPts val="1400"/>
                        </a:lnSpc>
                      </a:pPr>
                      <a:r>
                        <a:rPr kumimoji="1" lang="ja-JP" altLang="en-US" sz="900" dirty="0">
                          <a:latin typeface="BIZ UDPゴシック" panose="020B0400000000000000" pitchFamily="50" charset="-128"/>
                          <a:ea typeface="BIZ UDPゴシック" panose="020B0400000000000000" pitchFamily="50" charset="-128"/>
                        </a:rPr>
                        <a:t>堺泉北埠頭</a:t>
                      </a:r>
                    </a:p>
                    <a:p>
                      <a:pPr>
                        <a:lnSpc>
                          <a:spcPts val="1400"/>
                        </a:lnSpc>
                      </a:pPr>
                      <a:r>
                        <a:rPr kumimoji="1" lang="ja-JP" altLang="en-US" sz="900" dirty="0">
                          <a:latin typeface="BIZ UDPゴシック" panose="020B0400000000000000" pitchFamily="50" charset="-128"/>
                          <a:ea typeface="BIZ UDPゴシック" panose="020B0400000000000000" pitchFamily="50" charset="-128"/>
                        </a:rPr>
                        <a:t>文化財センター</a:t>
                      </a:r>
                    </a:p>
                  </a:txBody>
                  <a:tcPr marT="18000" marB="18000" anchor="ctr">
                    <a:lnR w="12700" cap="flat" cmpd="sng" algn="ctr">
                      <a:solidFill>
                        <a:schemeClr val="tx1"/>
                      </a:solidFill>
                      <a:prstDash val="dash"/>
                      <a:round/>
                      <a:headEnd type="none" w="med" len="med"/>
                      <a:tailEnd type="none" w="med" len="med"/>
                    </a:lnR>
                  </a:tcPr>
                </a:tc>
                <a:tc>
                  <a:txBody>
                    <a:bodyPr/>
                    <a:lstStyle/>
                    <a:p>
                      <a:pPr>
                        <a:lnSpc>
                          <a:spcPts val="1400"/>
                        </a:lnSpc>
                      </a:pPr>
                      <a:r>
                        <a:rPr kumimoji="1" lang="ja-JP" altLang="en-US" sz="900" dirty="0">
                          <a:latin typeface="BIZ UDPゴシック" panose="020B0400000000000000" pitchFamily="50" charset="-128"/>
                          <a:ea typeface="BIZ UDPゴシック" panose="020B0400000000000000" pitchFamily="50" charset="-128"/>
                        </a:rPr>
                        <a:t>大阪港埠頭</a:t>
                      </a:r>
                      <a:endParaRPr kumimoji="1" lang="en-US" altLang="ja-JP" sz="9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文化財研究所</a:t>
                      </a:r>
                    </a:p>
                  </a:txBody>
                  <a:tcPr marT="18000" marB="18000" anchor="ctr">
                    <a:lnL w="12700" cap="flat" cmpd="sng" algn="ctr">
                      <a:solidFill>
                        <a:schemeClr val="tx1"/>
                      </a:solidFill>
                      <a:prstDash val="dash"/>
                      <a:round/>
                      <a:headEnd type="none" w="med" len="med"/>
                      <a:tailEnd type="none" w="med" len="med"/>
                    </a:lnL>
                  </a:tcPr>
                </a:tc>
                <a:tc>
                  <a:txBody>
                    <a:bodyPr/>
                    <a:lstStyle/>
                    <a:p>
                      <a:pPr>
                        <a:lnSpc>
                          <a:spcPts val="1400"/>
                        </a:lnSpc>
                      </a:pPr>
                      <a:r>
                        <a:rPr kumimoji="1" lang="ja-JP" altLang="en-US" sz="900" dirty="0">
                          <a:latin typeface="BIZ UDPゴシック" panose="020B0400000000000000" pitchFamily="50" charset="-128"/>
                          <a:ea typeface="BIZ UDPゴシック" panose="020B0400000000000000" pitchFamily="50" charset="-128"/>
                        </a:rPr>
                        <a:t>組織統合</a:t>
                      </a:r>
                    </a:p>
                  </a:txBody>
                  <a:tcPr marT="18000" marB="18000" anchor="ctr">
                    <a:lnR w="12700" cap="flat" cmpd="sng" algn="ctr">
                      <a:solidFill>
                        <a:schemeClr val="tx1"/>
                      </a:solidFill>
                      <a:prstDash val="dash"/>
                      <a:round/>
                      <a:headEnd type="none" w="med" len="med"/>
                      <a:tailEnd type="none" w="med" len="med"/>
                    </a:lnR>
                  </a:tcPr>
                </a:tc>
                <a:tc>
                  <a:txBody>
                    <a:bodyPr/>
                    <a:lstStyle/>
                    <a:p>
                      <a:pPr>
                        <a:lnSpc>
                          <a:spcPts val="1400"/>
                        </a:lnSpc>
                      </a:pPr>
                      <a:r>
                        <a:rPr kumimoji="1" lang="ja-JP" altLang="en-US" sz="900" dirty="0">
                          <a:latin typeface="BIZ UDPゴシック" panose="020B0400000000000000" pitchFamily="50" charset="-128"/>
                          <a:ea typeface="BIZ UDPゴシック" panose="020B0400000000000000" pitchFamily="50" charset="-128"/>
                        </a:rPr>
                        <a:t>検討中</a:t>
                      </a:r>
                    </a:p>
                  </a:txBody>
                  <a:tcPr marT="18000" marB="18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106238381"/>
                  </a:ext>
                </a:extLst>
              </a:tr>
            </a:tbl>
          </a:graphicData>
        </a:graphic>
      </p:graphicFrame>
      <p:sp>
        <p:nvSpPr>
          <p:cNvPr id="19" name="テキスト ボックス 18"/>
          <p:cNvSpPr txBox="1"/>
          <p:nvPr/>
        </p:nvSpPr>
        <p:spPr>
          <a:xfrm>
            <a:off x="4362719" y="1513021"/>
            <a:ext cx="17908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公設試験研究施設</a:t>
            </a:r>
          </a:p>
        </p:txBody>
      </p:sp>
      <p:graphicFrame>
        <p:nvGraphicFramePr>
          <p:cNvPr id="20" name="表 19"/>
          <p:cNvGraphicFramePr>
            <a:graphicFrameLocks noGrp="1"/>
          </p:cNvGraphicFramePr>
          <p:nvPr>
            <p:extLst>
              <p:ext uri="{D42A27DB-BD31-4B8C-83A1-F6EECF244321}">
                <p14:modId xmlns:p14="http://schemas.microsoft.com/office/powerpoint/2010/main" val="3994386600"/>
              </p:ext>
            </p:extLst>
          </p:nvPr>
        </p:nvGraphicFramePr>
        <p:xfrm>
          <a:off x="4444607" y="1797870"/>
          <a:ext cx="4649774" cy="535160"/>
        </p:xfrm>
        <a:graphic>
          <a:graphicData uri="http://schemas.openxmlformats.org/drawingml/2006/table">
            <a:tbl>
              <a:tblPr firstRow="1" bandRow="1">
                <a:tableStyleId>{5940675A-B579-460E-94D1-54222C63F5DA}</a:tableStyleId>
              </a:tblPr>
              <a:tblGrid>
                <a:gridCol w="1114743">
                  <a:extLst>
                    <a:ext uri="{9D8B030D-6E8A-4147-A177-3AD203B41FA5}">
                      <a16:colId xmlns:a16="http://schemas.microsoft.com/office/drawing/2014/main" val="20000"/>
                    </a:ext>
                  </a:extLst>
                </a:gridCol>
                <a:gridCol w="121483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497241">
                  <a:extLst>
                    <a:ext uri="{9D8B030D-6E8A-4147-A177-3AD203B41FA5}">
                      <a16:colId xmlns:a16="http://schemas.microsoft.com/office/drawing/2014/main" val="20003"/>
                    </a:ext>
                  </a:extLst>
                </a:gridCol>
              </a:tblGrid>
              <a:tr h="160227">
                <a:tc gridSpan="2">
                  <a:txBody>
                    <a:bodyPr/>
                    <a:lstStyle/>
                    <a:p>
                      <a:pPr algn="ctr"/>
                      <a:r>
                        <a:rPr kumimoji="1" lang="ja-JP" altLang="en-US" sz="900" b="1" dirty="0">
                          <a:latin typeface="BIZ UDPゴシック" panose="020B0400000000000000" pitchFamily="50" charset="-128"/>
                          <a:ea typeface="BIZ UDPゴシック" panose="020B0400000000000000" pitchFamily="50" charset="-128"/>
                        </a:rPr>
                        <a:t>項目</a:t>
                      </a:r>
                    </a:p>
                  </a:txBody>
                  <a:tcPr marL="36000" marR="36000"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方針</a:t>
                      </a:r>
                    </a:p>
                  </a:txBody>
                  <a:tcPr marL="36000" marR="36000"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取組内容</a:t>
                      </a:r>
                    </a:p>
                  </a:txBody>
                  <a:tcPr marL="36000" marR="36000"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41633">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産技総合研究所</a:t>
                      </a: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工業研究所</a:t>
                      </a: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組織統合</a:t>
                      </a: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2017</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経営統合</a:t>
                      </a: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133055">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公衆衛生研究所</a:t>
                      </a:r>
                    </a:p>
                  </a:txBody>
                  <a:tcPr marT="18000" marB="18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環境科学研究所</a:t>
                      </a:r>
                    </a:p>
                  </a:txBody>
                  <a:tcPr marT="18000" marB="18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組織統合</a:t>
                      </a:r>
                    </a:p>
                  </a:txBody>
                  <a:tcPr marT="18000" marB="18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2017</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経営統合</a:t>
                      </a:r>
                    </a:p>
                  </a:txBody>
                  <a:tcPr marT="18000" marB="18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4362719" y="2445992"/>
            <a:ext cx="1095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出資法人</a:t>
            </a:r>
          </a:p>
        </p:txBody>
      </p:sp>
      <p:graphicFrame>
        <p:nvGraphicFramePr>
          <p:cNvPr id="22" name="表 21"/>
          <p:cNvGraphicFramePr>
            <a:graphicFrameLocks noGrp="1"/>
          </p:cNvGraphicFramePr>
          <p:nvPr>
            <p:extLst>
              <p:ext uri="{D42A27DB-BD31-4B8C-83A1-F6EECF244321}">
                <p14:modId xmlns:p14="http://schemas.microsoft.com/office/powerpoint/2010/main" val="2691686923"/>
              </p:ext>
            </p:extLst>
          </p:nvPr>
        </p:nvGraphicFramePr>
        <p:xfrm>
          <a:off x="4436987" y="4270997"/>
          <a:ext cx="4657394" cy="2519000"/>
        </p:xfrm>
        <a:graphic>
          <a:graphicData uri="http://schemas.openxmlformats.org/drawingml/2006/table">
            <a:tbl>
              <a:tblPr firstRow="1" bandRow="1">
                <a:tableStyleId>{5940675A-B579-460E-94D1-54222C63F5DA}</a:tableStyleId>
              </a:tblPr>
              <a:tblGrid>
                <a:gridCol w="1144376">
                  <a:extLst>
                    <a:ext uri="{9D8B030D-6E8A-4147-A177-3AD203B41FA5}">
                      <a16:colId xmlns:a16="http://schemas.microsoft.com/office/drawing/2014/main" val="20000"/>
                    </a:ext>
                  </a:extLst>
                </a:gridCol>
                <a:gridCol w="1192817">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497241">
                  <a:extLst>
                    <a:ext uri="{9D8B030D-6E8A-4147-A177-3AD203B41FA5}">
                      <a16:colId xmlns:a16="http://schemas.microsoft.com/office/drawing/2014/main" val="20003"/>
                    </a:ext>
                  </a:extLst>
                </a:gridCol>
              </a:tblGrid>
              <a:tr h="0">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特別支援学校</a:t>
                      </a: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特別支援学校</a:t>
                      </a: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府へ移管</a:t>
                      </a: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2016</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市から府へ移管</a:t>
                      </a: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0"/>
                  </a:ext>
                </a:extLst>
              </a:tr>
              <a:tr h="0">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高等学校</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高等学校</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府へ移管</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2022</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市から府へ移管</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1"/>
                  </a:ext>
                </a:extLst>
              </a:tr>
              <a:tr h="0">
                <a:tc>
                  <a:txBody>
                    <a:bodyPr/>
                    <a:lstStyle/>
                    <a:p>
                      <a:pPr>
                        <a:lnSpc>
                          <a:spcPts val="1000"/>
                        </a:lnSpc>
                      </a:pPr>
                      <a:r>
                        <a:rPr kumimoji="1" lang="zh-TW" altLang="en-US" sz="900" b="1" dirty="0">
                          <a:solidFill>
                            <a:schemeClr val="bg1"/>
                          </a:solidFill>
                          <a:latin typeface="BIZ UDPゴシック" panose="020B0400000000000000" pitchFamily="50" charset="-128"/>
                          <a:ea typeface="BIZ UDPゴシック" panose="020B0400000000000000" pitchFamily="50" charset="-128"/>
                        </a:rPr>
                        <a:t>産業振興機構</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zh-TW" altLang="en-US" sz="900" b="1" dirty="0">
                          <a:solidFill>
                            <a:schemeClr val="bg1"/>
                          </a:solidFill>
                          <a:latin typeface="BIZ UDPゴシック" panose="020B0400000000000000" pitchFamily="50" charset="-128"/>
                          <a:ea typeface="BIZ UDPゴシック" panose="020B0400000000000000" pitchFamily="50" charset="-128"/>
                        </a:rPr>
                        <a:t>都市型産業振興</a:t>
                      </a:r>
                      <a:r>
                        <a:rPr kumimoji="1" lang="en-US" altLang="zh-TW" sz="900" b="1" dirty="0">
                          <a:solidFill>
                            <a:schemeClr val="bg1"/>
                          </a:solidFill>
                          <a:latin typeface="BIZ UDPゴシック" panose="020B0400000000000000" pitchFamily="50" charset="-128"/>
                          <a:ea typeface="BIZ UDPゴシック" panose="020B0400000000000000" pitchFamily="50" charset="-128"/>
                        </a:rPr>
                        <a:t>C</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nSpc>
                          <a:spcPts val="10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組織統合</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000"/>
                        </a:lnSpc>
                      </a:pPr>
                      <a:r>
                        <a:rPr kumimoji="1" lang="en-US" altLang="ja-JP" sz="900" b="1" dirty="0">
                          <a:solidFill>
                            <a:schemeClr val="bg1"/>
                          </a:solidFill>
                          <a:latin typeface="BIZ UDPゴシック" panose="020B0400000000000000" pitchFamily="50" charset="-128"/>
                          <a:ea typeface="BIZ UDPゴシック" panose="020B0400000000000000" pitchFamily="50" charset="-128"/>
                        </a:rPr>
                        <a:t>2019</a:t>
                      </a:r>
                      <a:r>
                        <a:rPr kumimoji="1" lang="ja-JP" altLang="en-US" sz="900" b="1" dirty="0">
                          <a:solidFill>
                            <a:schemeClr val="bg1"/>
                          </a:solidFill>
                          <a:latin typeface="BIZ UDPゴシック" panose="020B0400000000000000" pitchFamily="50" charset="-128"/>
                          <a:ea typeface="BIZ UDPゴシック" panose="020B0400000000000000" pitchFamily="50" charset="-128"/>
                        </a:rPr>
                        <a:t>　組織統合</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2"/>
                  </a:ext>
                </a:extLst>
              </a:tr>
              <a:tr h="0">
                <a:tc>
                  <a:txBody>
                    <a:bodyPr/>
                    <a:lstStyle/>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中央図書館</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体育会館</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門真スポーツ</a:t>
                      </a:r>
                      <a:r>
                        <a:rPr kumimoji="1" lang="en-US" altLang="ja-JP" sz="900" b="1" dirty="0">
                          <a:solidFill>
                            <a:schemeClr val="bg1"/>
                          </a:solidFill>
                          <a:latin typeface="BIZ UDPゴシック" panose="020B0400000000000000" pitchFamily="50" charset="-128"/>
                          <a:ea typeface="BIZ UDPゴシック" panose="020B0400000000000000" pitchFamily="50" charset="-128"/>
                        </a:rPr>
                        <a:t>C</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ビッグバン</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大阪国際会議場</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青少年施設</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900" b="1" dirty="0" err="1">
                          <a:solidFill>
                            <a:schemeClr val="bg1"/>
                          </a:solidFill>
                          <a:latin typeface="BIZ UDPゴシック" panose="020B0400000000000000" pitchFamily="50" charset="-128"/>
                          <a:ea typeface="BIZ UDPゴシック" panose="020B0400000000000000" pitchFamily="50" charset="-128"/>
                        </a:rPr>
                        <a:t>障がい</a:t>
                      </a:r>
                      <a:r>
                        <a:rPr kumimoji="1" lang="ja-JP" altLang="en-US" sz="900" b="1" dirty="0">
                          <a:solidFill>
                            <a:schemeClr val="bg1"/>
                          </a:solidFill>
                          <a:latin typeface="BIZ UDPゴシック" panose="020B0400000000000000" pitchFamily="50" charset="-128"/>
                          <a:ea typeface="BIZ UDPゴシック" panose="020B0400000000000000" pitchFamily="50" charset="-128"/>
                        </a:rPr>
                        <a:t>者交流</a:t>
                      </a:r>
                      <a:r>
                        <a:rPr kumimoji="1" lang="en-US" altLang="ja-JP" sz="900" b="1" dirty="0">
                          <a:solidFill>
                            <a:schemeClr val="bg1"/>
                          </a:solidFill>
                          <a:latin typeface="BIZ UDPゴシック" panose="020B0400000000000000" pitchFamily="50" charset="-128"/>
                          <a:ea typeface="BIZ UDPゴシック" panose="020B0400000000000000" pitchFamily="50" charset="-128"/>
                        </a:rPr>
                        <a:t>C</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ドーンセンター</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中央図書館</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中央体育館</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大阪プール</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キッズプラザ大阪</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インテックス大阪</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青少年施設</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障害者スポーツ</a:t>
                      </a:r>
                      <a:r>
                        <a:rPr kumimoji="1" lang="en-US" altLang="ja-JP" sz="900" b="1" dirty="0">
                          <a:solidFill>
                            <a:schemeClr val="bg1"/>
                          </a:solidFill>
                          <a:latin typeface="BIZ UDPゴシック" panose="020B0400000000000000" pitchFamily="50" charset="-128"/>
                          <a:ea typeface="BIZ UDPゴシック" panose="020B0400000000000000" pitchFamily="50" charset="-128"/>
                        </a:rPr>
                        <a:t>C</a:t>
                      </a:r>
                    </a:p>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クレオ大阪</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機能再編</a:t>
                      </a: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nSpc>
                          <a:spcPts val="1400"/>
                        </a:lnSpc>
                      </a:pPr>
                      <a:r>
                        <a:rPr kumimoji="1" lang="ja-JP" altLang="en-US" sz="900" b="1" dirty="0">
                          <a:solidFill>
                            <a:schemeClr val="bg1"/>
                          </a:solidFill>
                          <a:latin typeface="BIZ UDPゴシック" panose="020B0400000000000000" pitchFamily="50" charset="-128"/>
                          <a:ea typeface="BIZ UDPゴシック" panose="020B0400000000000000" pitchFamily="50" charset="-128"/>
                        </a:rPr>
                        <a:t>それぞれの方向性に基づき役割見直し・機能再編</a:t>
                      </a: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2110808608"/>
                  </a:ext>
                </a:extLst>
              </a:tr>
              <a:tr h="326000">
                <a:tc>
                  <a:txBody>
                    <a:bodyPr/>
                    <a:lstStyle/>
                    <a:p>
                      <a:pPr>
                        <a:lnSpc>
                          <a:spcPts val="1400"/>
                        </a:lnSpc>
                      </a:pPr>
                      <a:r>
                        <a:rPr kumimoji="1" lang="ja-JP" altLang="en-US" sz="900" dirty="0">
                          <a:latin typeface="BIZ UDPゴシック" panose="020B0400000000000000" pitchFamily="50" charset="-128"/>
                          <a:ea typeface="BIZ UDPゴシック" panose="020B0400000000000000" pitchFamily="50" charset="-128"/>
                        </a:rPr>
                        <a:t>こころ健康総合</a:t>
                      </a:r>
                      <a:r>
                        <a:rPr kumimoji="1" lang="en-US" altLang="ja-JP" sz="900" dirty="0">
                          <a:latin typeface="BIZ UDPゴシック" panose="020B0400000000000000" pitchFamily="50" charset="-128"/>
                          <a:ea typeface="BIZ UDPゴシック" panose="020B0400000000000000" pitchFamily="50" charset="-128"/>
                        </a:rPr>
                        <a:t>C</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動物愛護管理</a:t>
                      </a:r>
                      <a:r>
                        <a:rPr kumimoji="1" lang="en-US" altLang="ja-JP" sz="900" dirty="0">
                          <a:solidFill>
                            <a:schemeClr val="tx1"/>
                          </a:solidFill>
                          <a:latin typeface="BIZ UDPゴシック" panose="020B0400000000000000" pitchFamily="50" charset="-128"/>
                          <a:ea typeface="BIZ UDPゴシック" panose="020B0400000000000000" pitchFamily="50" charset="-128"/>
                        </a:rPr>
                        <a:t>C</a:t>
                      </a:r>
                    </a:p>
                  </a:txBody>
                  <a:tcPr marT="36000" marB="36000" anchor="ctr">
                    <a:lnR w="12700" cap="flat" cmpd="sng" algn="ctr">
                      <a:solidFill>
                        <a:schemeClr val="tx1"/>
                      </a:solidFill>
                      <a:prstDash val="dash"/>
                      <a:round/>
                      <a:headEnd type="none" w="med" len="med"/>
                      <a:tailEnd type="none" w="med" len="med"/>
                    </a:lnR>
                    <a:solidFill>
                      <a:schemeClr val="bg1">
                        <a:lumMod val="95000"/>
                      </a:schemeClr>
                    </a:solidFill>
                  </a:tcPr>
                </a:tc>
                <a:tc>
                  <a:txBody>
                    <a:bodyPr/>
                    <a:lstStyle/>
                    <a:p>
                      <a:pPr>
                        <a:lnSpc>
                          <a:spcPts val="1400"/>
                        </a:lnSpc>
                      </a:pPr>
                      <a:r>
                        <a:rPr kumimoji="1" lang="ja-JP" altLang="en-US" sz="900" dirty="0">
                          <a:latin typeface="BIZ UDPゴシック" panose="020B0400000000000000" pitchFamily="50" charset="-128"/>
                          <a:ea typeface="BIZ UDPゴシック" panose="020B0400000000000000" pitchFamily="50" charset="-128"/>
                        </a:rPr>
                        <a:t>こころの健康</a:t>
                      </a:r>
                      <a:r>
                        <a:rPr kumimoji="1" lang="en-US" altLang="ja-JP" sz="900" dirty="0">
                          <a:latin typeface="BIZ UDPゴシック" panose="020B0400000000000000" pitchFamily="50" charset="-128"/>
                          <a:ea typeface="BIZ UDPゴシック" panose="020B0400000000000000" pitchFamily="50" charset="-128"/>
                        </a:rPr>
                        <a:t>C</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動物管理</a:t>
                      </a:r>
                      <a:r>
                        <a:rPr kumimoji="1" lang="en-US" altLang="ja-JP" sz="900" dirty="0">
                          <a:latin typeface="BIZ UDPゴシック" panose="020B0400000000000000" pitchFamily="50" charset="-128"/>
                          <a:ea typeface="BIZ UDPゴシック" panose="020B0400000000000000" pitchFamily="50" charset="-128"/>
                        </a:rPr>
                        <a:t>C</a:t>
                      </a:r>
                      <a:endParaRPr kumimoji="1" lang="ja-JP" altLang="en-US" sz="900" dirty="0">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95000"/>
                      </a:schemeClr>
                    </a:solidFill>
                  </a:tcPr>
                </a:tc>
                <a:tc>
                  <a:txBody>
                    <a:bodyPr/>
                    <a:lstStyle/>
                    <a:p>
                      <a:pPr>
                        <a:lnSpc>
                          <a:spcPts val="1400"/>
                        </a:lnSpc>
                      </a:pPr>
                      <a:r>
                        <a:rPr kumimoji="1" lang="ja-JP" altLang="en-US" sz="900" dirty="0" err="1">
                          <a:latin typeface="BIZ UDPゴシック" panose="020B0400000000000000" pitchFamily="50" charset="-128"/>
                          <a:ea typeface="BIZ UDPゴシック" panose="020B0400000000000000" pitchFamily="50" charset="-128"/>
                        </a:rPr>
                        <a:t>ー</a:t>
                      </a:r>
                      <a:endParaRPr kumimoji="1" lang="ja-JP" altLang="en-US" sz="900" dirty="0">
                        <a:latin typeface="BIZ UDPゴシック" panose="020B0400000000000000" pitchFamily="50" charset="-128"/>
                        <a:ea typeface="BIZ UDPゴシック" panose="020B0400000000000000" pitchFamily="50" charset="-128"/>
                      </a:endParaRPr>
                    </a:p>
                  </a:txBody>
                  <a:tcPr marT="18000" marB="18000" anchor="ctr">
                    <a:lnR w="12700" cap="flat" cmpd="sng" algn="ctr">
                      <a:solidFill>
                        <a:schemeClr val="tx1"/>
                      </a:solidFill>
                      <a:prstDash val="dash"/>
                      <a:round/>
                      <a:headEnd type="none" w="med" len="med"/>
                      <a:tailEnd type="none" w="med" len="med"/>
                    </a:lnR>
                    <a:solidFill>
                      <a:schemeClr val="bg1">
                        <a:lumMod val="95000"/>
                      </a:schemeClr>
                    </a:solidFill>
                  </a:tcPr>
                </a:tc>
                <a:tc>
                  <a:txBody>
                    <a:bodyPr/>
                    <a:lstStyle/>
                    <a:p>
                      <a:pPr>
                        <a:lnSpc>
                          <a:spcPts val="1400"/>
                        </a:lnSpc>
                      </a:pPr>
                      <a:r>
                        <a:rPr kumimoji="1" lang="ja-JP" altLang="en-US" sz="900" dirty="0">
                          <a:latin typeface="BIZ UDPゴシック" panose="020B0400000000000000" pitchFamily="50" charset="-128"/>
                          <a:ea typeface="BIZ UDPゴシック" panose="020B0400000000000000" pitchFamily="50" charset="-128"/>
                        </a:rPr>
                        <a:t>検討終了</a:t>
                      </a:r>
                    </a:p>
                  </a:txBody>
                  <a:tcPr marT="18000" marB="18000" anchor="ctr">
                    <a:lnL w="12700" cap="flat" cmpd="sng" algn="ctr">
                      <a:solidFill>
                        <a:schemeClr val="tx1"/>
                      </a:solidFill>
                      <a:prstDash val="dash"/>
                      <a:round/>
                      <a:headEnd type="none" w="med" len="med"/>
                      <a:tailEnd type="none" w="med" len="med"/>
                    </a:lnL>
                    <a:solidFill>
                      <a:schemeClr val="bg1">
                        <a:lumMod val="95000"/>
                      </a:schemeClr>
                    </a:solidFill>
                  </a:tcPr>
                </a:tc>
                <a:extLst>
                  <a:ext uri="{0D108BD9-81ED-4DB2-BD59-A6C34878D82A}">
                    <a16:rowId xmlns:a16="http://schemas.microsoft.com/office/drawing/2014/main" val="2540347070"/>
                  </a:ext>
                </a:extLst>
              </a:tr>
            </a:tbl>
          </a:graphicData>
        </a:graphic>
      </p:graphicFrame>
      <p:sp>
        <p:nvSpPr>
          <p:cNvPr id="23" name="テキスト ボックス 22"/>
          <p:cNvSpPr txBox="1"/>
          <p:nvPr/>
        </p:nvSpPr>
        <p:spPr>
          <a:xfrm>
            <a:off x="4362719" y="3979581"/>
            <a:ext cx="127470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３</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公の施設等</a:t>
            </a:r>
          </a:p>
        </p:txBody>
      </p:sp>
      <p:sp>
        <p:nvSpPr>
          <p:cNvPr id="24" name="テキスト ボックス 23"/>
          <p:cNvSpPr txBox="1"/>
          <p:nvPr/>
        </p:nvSpPr>
        <p:spPr>
          <a:xfrm>
            <a:off x="4417310" y="876478"/>
            <a:ext cx="43552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４組織が統合、</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機能が移管</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、２事業</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を自立化、</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８機能の再編</a:t>
            </a:r>
          </a:p>
        </p:txBody>
      </p:sp>
      <p:sp>
        <p:nvSpPr>
          <p:cNvPr id="25" name="テキスト ボックス 24"/>
          <p:cNvSpPr txBox="1"/>
          <p:nvPr/>
        </p:nvSpPr>
        <p:spPr>
          <a:xfrm>
            <a:off x="164445" y="875934"/>
            <a:ext cx="410116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３機能が統合・一元化、１機能が広域化、</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１機能が移管、３事業が民営化、１事業が廃止</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１組織が地独法人化（２事業が直営廃止予定）</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角丸四角形 28"/>
          <p:cNvSpPr/>
          <p:nvPr/>
        </p:nvSpPr>
        <p:spPr>
          <a:xfrm>
            <a:off x="144000" y="72000"/>
            <a:ext cx="6948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府市連携の更なる強化／組織統合や機能の最適化</a:t>
            </a:r>
          </a:p>
        </p:txBody>
      </p:sp>
      <p:sp>
        <p:nvSpPr>
          <p:cNvPr id="27" name="スライド番号プレースホルダー 3"/>
          <p:cNvSpPr txBox="1">
            <a:spLocks/>
          </p:cNvSpPr>
          <p:nvPr/>
        </p:nvSpPr>
        <p:spPr>
          <a:xfrm>
            <a:off x="8640000" y="6588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110</a:t>
            </a:fld>
            <a:endParaRPr lang="ja-JP" altLang="en-US" dirty="0"/>
          </a:p>
        </p:txBody>
      </p:sp>
    </p:spTree>
    <p:extLst>
      <p:ext uri="{BB962C8B-B14F-4D97-AF65-F5344CB8AC3E}">
        <p14:creationId xmlns:p14="http://schemas.microsoft.com/office/powerpoint/2010/main" val="280070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4753353" y="4738817"/>
            <a:ext cx="1222871" cy="878033"/>
          </a:xfrm>
          <a:prstGeom prst="rect">
            <a:avLst/>
          </a:prstGeom>
        </p:spPr>
      </p:pic>
      <p:sp>
        <p:nvSpPr>
          <p:cNvPr id="11" name="角丸四角形 10"/>
          <p:cNvSpPr/>
          <p:nvPr/>
        </p:nvSpPr>
        <p:spPr>
          <a:xfrm>
            <a:off x="306107" y="648729"/>
            <a:ext cx="8657784" cy="30052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大阪健康安全基盤研究所 </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統合・地独化：</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2017.4]</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5" name="角丸四角形 34"/>
          <p:cNvSpPr/>
          <p:nvPr/>
        </p:nvSpPr>
        <p:spPr>
          <a:xfrm>
            <a:off x="144000" y="72000"/>
            <a:ext cx="6948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府市連携の更なる強化／組織統合や機能の最適化</a:t>
            </a:r>
          </a:p>
        </p:txBody>
      </p:sp>
      <p:sp>
        <p:nvSpPr>
          <p:cNvPr id="3" name="正方形/長方形 2"/>
          <p:cNvSpPr/>
          <p:nvPr/>
        </p:nvSpPr>
        <p:spPr>
          <a:xfrm>
            <a:off x="306107" y="946670"/>
            <a:ext cx="865778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府立公衆衛生研究所と市立環境科学研究所を統合・地方独立行政</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法人化。</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角丸四角形 42"/>
          <p:cNvSpPr/>
          <p:nvPr/>
        </p:nvSpPr>
        <p:spPr>
          <a:xfrm>
            <a:off x="210857" y="2444309"/>
            <a:ext cx="4896000" cy="1761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統合効果</a:t>
            </a:r>
          </a:p>
        </p:txBody>
      </p:sp>
      <p:sp>
        <p:nvSpPr>
          <p:cNvPr id="44" name="正方形/長方形 43"/>
          <p:cNvSpPr/>
          <p:nvPr/>
        </p:nvSpPr>
        <p:spPr>
          <a:xfrm>
            <a:off x="248957" y="2598202"/>
            <a:ext cx="5076110"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①健康危機事象への対応強化</a:t>
            </a: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指揮命令系統や機能を⼀元化し、健康危機事象に迅速に対応できる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体制</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整備。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②検査・研究機能の充実</a:t>
            </a: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検査機器や全所的な協力体制の整備により、大量の新型コロナウイ</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ルス検査に</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対応。</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外部研究資金を積極的に</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獲得。</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③情報発信</a:t>
            </a: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新型コロナウイルス感染症等に関する最新情報を適時</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発信。</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④疫学調査チーム（</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O-FEIT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）の設置</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実地疫学研修（国立感染症研究所）に研究員を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派遣。（</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a:t>
            </a: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研修過程において、実地疫学専門家チームの一員として</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活動。</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府内で発生する健康危機管理事例に先乗りして調査を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⑤一元化施設の開設（森ノ宮センターと天王寺センターの統合）</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777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検査業務の統一化、検査手数料の</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改定。（</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統一化）</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p:cNvSpPr/>
          <p:nvPr/>
        </p:nvSpPr>
        <p:spPr>
          <a:xfrm>
            <a:off x="181359" y="1525237"/>
            <a:ext cx="4857900" cy="892552"/>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両研究所それぞれの強みを活かした検査・研究機能の</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発揮。</a:t>
            </a:r>
            <a:endPar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健康危機事象発生時の広域的・統一的な</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対応。</a:t>
            </a:r>
            <a:endPar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自律的な運営による長期的かつ戦略的な</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取組。</a:t>
            </a:r>
            <a:endPar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公衆衛生に関する諸問題への柔軟で迅速な</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対応。</a:t>
            </a:r>
            <a:endParaRPr kumimoji="1" lang="ja-JP" altLang="en-US"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6" name="角丸四角形 15"/>
          <p:cNvSpPr/>
          <p:nvPr/>
        </p:nvSpPr>
        <p:spPr>
          <a:xfrm>
            <a:off x="190884" y="1344321"/>
            <a:ext cx="4896000" cy="1761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取組内容</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lang="ja-JP" altLang="en-US" sz="1200" b="1" dirty="0" err="1">
                <a:solidFill>
                  <a:prstClr val="white"/>
                </a:solidFill>
                <a:latin typeface="BIZ UDPゴシック" panose="020B0400000000000000" pitchFamily="50" charset="-128"/>
                <a:ea typeface="BIZ UDPゴシック" panose="020B0400000000000000" pitchFamily="50" charset="-128"/>
              </a:rPr>
              <a:t>めざ</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す</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もの）</a:t>
            </a:r>
          </a:p>
        </p:txBody>
      </p:sp>
      <p:pic>
        <p:nvPicPr>
          <p:cNvPr id="26" name="図 25"/>
          <p:cNvPicPr>
            <a:picLocks noChangeAspect="1"/>
          </p:cNvPicPr>
          <p:nvPr/>
        </p:nvPicPr>
        <p:blipFill rotWithShape="1">
          <a:blip r:embed="rId3"/>
          <a:srcRect l="25655" t="20191" r="29218" b="13165"/>
          <a:stretch/>
        </p:blipFill>
        <p:spPr bwMode="auto">
          <a:xfrm>
            <a:off x="6203313" y="4345380"/>
            <a:ext cx="2760578" cy="1972874"/>
          </a:xfrm>
          <a:prstGeom prst="rect">
            <a:avLst/>
          </a:prstGeom>
          <a:ln w="9525">
            <a:solidFill>
              <a:schemeClr val="dk1">
                <a:shade val="50000"/>
              </a:schemeClr>
            </a:solidFill>
          </a:ln>
          <a:extLst>
            <a:ext uri="{53640926-AAD7-44D8-BBD7-CCE9431645EC}">
              <a14:shadowObscured xmlns:a14="http://schemas.microsoft.com/office/drawing/2010/main"/>
            </a:ext>
          </a:extLst>
        </p:spPr>
      </p:pic>
      <p:sp>
        <p:nvSpPr>
          <p:cNvPr id="17" name="角丸四角形 16"/>
          <p:cNvSpPr/>
          <p:nvPr/>
        </p:nvSpPr>
        <p:spPr>
          <a:xfrm>
            <a:off x="6086474" y="4364429"/>
            <a:ext cx="2962276" cy="2369165"/>
          </a:xfrm>
          <a:prstGeom prst="roundRect">
            <a:avLst>
              <a:gd name="adj" fmla="val 33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統合後、科学研究費の採択件数は増加しており</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、地方</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衛生研究所の中で突出している。</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角丸四角形 23"/>
          <p:cNvSpPr/>
          <p:nvPr/>
        </p:nvSpPr>
        <p:spPr>
          <a:xfrm>
            <a:off x="5364788" y="1344886"/>
            <a:ext cx="3660586" cy="176129"/>
          </a:xfrm>
          <a:prstGeom prst="round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研究所がめざす姿</a:t>
            </a:r>
          </a:p>
        </p:txBody>
      </p:sp>
      <p:sp>
        <p:nvSpPr>
          <p:cNvPr id="2" name="角丸四角形 1"/>
          <p:cNvSpPr/>
          <p:nvPr/>
        </p:nvSpPr>
        <p:spPr>
          <a:xfrm>
            <a:off x="185940" y="5806400"/>
            <a:ext cx="5932514" cy="1021143"/>
          </a:xfrm>
          <a:prstGeom prst="roundRect">
            <a:avLst>
              <a:gd name="adj" fmla="val 12003"/>
            </a:avLst>
          </a:prstGeom>
          <a:solidFill>
            <a:schemeClr val="accent2">
              <a:lumMod val="20000"/>
              <a:lumOff val="80000"/>
            </a:schemeClr>
          </a:solidFill>
          <a:ln>
            <a:noFill/>
          </a:ln>
          <a:scene3d>
            <a:camera prst="orthographicFront"/>
            <a:lightRig rig="threePt" dir="t"/>
          </a:scene3d>
          <a:sp3d>
            <a:bevelT w="101600"/>
          </a:sp3d>
        </p:spPr>
        <p:style>
          <a:lnRef idx="2">
            <a:schemeClr val="accent6"/>
          </a:lnRef>
          <a:fillRef idx="1">
            <a:schemeClr val="lt1"/>
          </a:fillRef>
          <a:effectRef idx="0">
            <a:schemeClr val="accent6"/>
          </a:effectRef>
          <a:fontRef idx="minor">
            <a:schemeClr val="dk1"/>
          </a:fontRef>
        </p:style>
        <p:txBody>
          <a:bodyPr lIns="36000" tIns="0" rIns="36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新型コロナウイルス感染症対応</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～迅速な検査体制の構築～</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ja-JP" altLang="en-US" sz="1100" b="0" i="0" u="none" strike="noStrike" kern="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 　</a:t>
            </a: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・国立感染症研究所と連携して迅速に検査体制を整備し、検査を</a:t>
            </a:r>
            <a:r>
              <a:rPr kumimoji="0" lang="ja-JP" altLang="en-US" sz="11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開始。（</a:t>
            </a:r>
            <a:r>
              <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年１月</a:t>
            </a:r>
            <a:r>
              <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31</a:t>
            </a: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・他自治体等への検査等</a:t>
            </a:r>
            <a:r>
              <a:rPr kumimoji="0" lang="ja-JP" altLang="en-US" sz="11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協力。（</a:t>
            </a: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関空検疫所、和歌山県）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・他自治体などへの検査技術</a:t>
            </a:r>
            <a:r>
              <a:rPr kumimoji="0" lang="ja-JP" altLang="en-US" sz="11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研修。</a:t>
            </a:r>
            <a:endPar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COVID-19</a:t>
            </a:r>
            <a:r>
              <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実験室診断マニュアル作成への</a:t>
            </a:r>
            <a:r>
              <a:rPr kumimoji="0" lang="ja-JP" altLang="en-US" sz="11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協力。</a:t>
            </a:r>
            <a:endParaRPr kumimoji="0"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4"/>
          <a:stretch>
            <a:fillRect/>
          </a:stretch>
        </p:blipFill>
        <p:spPr>
          <a:xfrm>
            <a:off x="5473114" y="1660564"/>
            <a:ext cx="3664536" cy="2643308"/>
          </a:xfrm>
          <a:prstGeom prst="rect">
            <a:avLst/>
          </a:prstGeom>
        </p:spPr>
      </p:pic>
      <p:pic>
        <p:nvPicPr>
          <p:cNvPr id="5" name="図 4"/>
          <p:cNvPicPr>
            <a:picLocks noChangeAspect="1"/>
          </p:cNvPicPr>
          <p:nvPr/>
        </p:nvPicPr>
        <p:blipFill>
          <a:blip r:embed="rId5"/>
          <a:stretch>
            <a:fillRect/>
          </a:stretch>
        </p:blipFill>
        <p:spPr>
          <a:xfrm>
            <a:off x="5543551" y="1527003"/>
            <a:ext cx="3324224" cy="188483"/>
          </a:xfrm>
          <a:prstGeom prst="rect">
            <a:avLst/>
          </a:prstGeom>
        </p:spPr>
      </p:pic>
      <p:sp>
        <p:nvSpPr>
          <p:cNvPr id="2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111</a:t>
            </a:fld>
            <a:endParaRPr lang="ja-JP" altLang="en-US" dirty="0"/>
          </a:p>
        </p:txBody>
      </p:sp>
      <p:sp>
        <p:nvSpPr>
          <p:cNvPr id="19" name="正方形/長方形 18">
            <a:extLst>
              <a:ext uri="{FF2B5EF4-FFF2-40B4-BE49-F238E27FC236}">
                <a16:creationId xmlns:a16="http://schemas.microsoft.com/office/drawing/2014/main" id="{F22BCF5A-1C7C-450E-B958-AFA477B8C913}"/>
              </a:ext>
            </a:extLst>
          </p:cNvPr>
          <p:cNvSpPr/>
          <p:nvPr/>
        </p:nvSpPr>
        <p:spPr>
          <a:xfrm>
            <a:off x="4688887" y="5581125"/>
            <a:ext cx="1357220" cy="2523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回副首都推進本部</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1" name="正方形/長方形 20">
            <a:extLst>
              <a:ext uri="{FF2B5EF4-FFF2-40B4-BE49-F238E27FC236}">
                <a16:creationId xmlns:a16="http://schemas.microsoft.com/office/drawing/2014/main" id="{F22BCF5A-1C7C-450E-B958-AFA477B8C913}"/>
              </a:ext>
            </a:extLst>
          </p:cNvPr>
          <p:cNvSpPr/>
          <p:nvPr/>
        </p:nvSpPr>
        <p:spPr>
          <a:xfrm>
            <a:off x="6258790" y="6655188"/>
            <a:ext cx="2093184" cy="1723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回副首都推進本部</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8125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00409" y="553479"/>
            <a:ext cx="8763482" cy="30052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大阪産業技術研究所 </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統合：</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2017.4]</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305891" y="840045"/>
            <a:ext cx="8658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府立産業技術総合研究所と市立工業研究所を統合し、大阪産業技術研究所を</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設立。</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角丸四角形 34"/>
          <p:cNvSpPr/>
          <p:nvPr/>
        </p:nvSpPr>
        <p:spPr>
          <a:xfrm>
            <a:off x="144000" y="72000"/>
            <a:ext cx="6948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府市連携の更なる強化／組織統合や機能の最適化</a:t>
            </a:r>
          </a:p>
        </p:txBody>
      </p:sp>
      <p:sp>
        <p:nvSpPr>
          <p:cNvPr id="8" name="正方形/長方形 7"/>
          <p:cNvSpPr/>
          <p:nvPr/>
        </p:nvSpPr>
        <p:spPr>
          <a:xfrm>
            <a:off x="38100" y="1371610"/>
            <a:ext cx="5307639" cy="69249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知と技術の支援拠点「スーパー公設試」をめざす。</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技術力の結集による成長分野の研究開発の推進、産学官連携によるオープンイノベーションの推進、国際基準対応の推進を図る。</a:t>
            </a:r>
          </a:p>
        </p:txBody>
      </p:sp>
      <p:sp>
        <p:nvSpPr>
          <p:cNvPr id="10" name="角丸四角形 9"/>
          <p:cNvSpPr/>
          <p:nvPr/>
        </p:nvSpPr>
        <p:spPr>
          <a:xfrm>
            <a:off x="133734" y="1226873"/>
            <a:ext cx="4896000" cy="1761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取組内容</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（めざす</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もの）</a:t>
            </a:r>
          </a:p>
        </p:txBody>
      </p:sp>
      <p:pic>
        <p:nvPicPr>
          <p:cNvPr id="13" name="図 12"/>
          <p:cNvPicPr>
            <a:picLocks noChangeAspect="1"/>
          </p:cNvPicPr>
          <p:nvPr/>
        </p:nvPicPr>
        <p:blipFill rotWithShape="1">
          <a:blip r:embed="rId2"/>
          <a:srcRect l="12196" t="21898" r="27276" b="13423"/>
          <a:stretch/>
        </p:blipFill>
        <p:spPr bwMode="auto">
          <a:xfrm>
            <a:off x="5322612" y="1446602"/>
            <a:ext cx="3641279" cy="2330518"/>
          </a:xfrm>
          <a:prstGeom prst="rect">
            <a:avLst/>
          </a:prstGeom>
          <a:ln>
            <a:noFill/>
          </a:ln>
          <a:extLst>
            <a:ext uri="{53640926-AAD7-44D8-BBD7-CCE9431645EC}">
              <a14:shadowObscured xmlns:a14="http://schemas.microsoft.com/office/drawing/2010/main"/>
            </a:ext>
          </a:extLst>
        </p:spPr>
      </p:pic>
      <p:sp>
        <p:nvSpPr>
          <p:cNvPr id="14" name="テキスト ボックス 13"/>
          <p:cNvSpPr txBox="1"/>
          <p:nvPr/>
        </p:nvSpPr>
        <p:spPr>
          <a:xfrm>
            <a:off x="5562600" y="3748545"/>
            <a:ext cx="3543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出典：大阪産業技術研究所（仮称）設計タスクフォース「「スーパー公設試」の設立について</a:t>
            </a: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－府立産業技術総合研究所と市立工業研究所の統合－検討結果の報告」</a:t>
            </a: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2016.8.22 </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回副首都推進本部会議資料</a:t>
            </a:r>
          </a:p>
        </p:txBody>
      </p:sp>
      <p:sp>
        <p:nvSpPr>
          <p:cNvPr id="15" name="角丸四角形 14"/>
          <p:cNvSpPr/>
          <p:nvPr/>
        </p:nvSpPr>
        <p:spPr>
          <a:xfrm>
            <a:off x="133734" y="2052894"/>
            <a:ext cx="4896000" cy="1761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統合効果</a:t>
            </a:r>
          </a:p>
        </p:txBody>
      </p:sp>
      <p:sp>
        <p:nvSpPr>
          <p:cNvPr id="16" name="正方形/長方形 15"/>
          <p:cNvSpPr/>
          <p:nvPr/>
        </p:nvSpPr>
        <p:spPr>
          <a:xfrm>
            <a:off x="219456" y="2198436"/>
            <a:ext cx="7095743" cy="35702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①事業収入や特許収入は全国でもトップクラス</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②多様化・高度化する技術課題、成長分野の研究開発を推進</a:t>
            </a: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NEDO</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・革新的電池開発プロジェクトへの</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参画。</a:t>
            </a:r>
            <a:endPar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3D</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造形技術イノベーションセンターの</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開設。</a:t>
            </a:r>
            <a:endPar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先進電子材料評価センター</a:t>
            </a:r>
            <a:r>
              <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通称：</a:t>
            </a:r>
            <a:r>
              <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5G</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センター</a:t>
            </a:r>
            <a:r>
              <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開設。</a:t>
            </a:r>
            <a:endPar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③時代のニーズに対応したプロジェクト研究</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AI</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を活用した香り・におい解析</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技術。</a:t>
            </a:r>
            <a:endPar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④</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EMC</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技術開発支援センターの開設</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新電波暗室は国際認定を取得し、国際規格に対応した製品づくりを</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推進。</a:t>
            </a:r>
            <a:endPar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lvl="0" indent="-85725">
              <a:buFont typeface="Wingdings" panose="05000000000000000000" pitchFamily="2" charset="2"/>
              <a:buChar char="l"/>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電波暗室の使用料収入、利用件数</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は</a:t>
            </a:r>
            <a:r>
              <a:rPr lang="ja-JP" altLang="en-US" sz="1150" dirty="0">
                <a:latin typeface="BIZ UDPゴシック" panose="020B0400000000000000" pitchFamily="50" charset="-128"/>
                <a:ea typeface="BIZ UDPゴシック" panose="020B0400000000000000" pitchFamily="50" charset="-128"/>
              </a:rPr>
              <a:t>増加</a:t>
            </a:r>
            <a:r>
              <a:rPr lang="ja-JP" altLang="en-US" sz="1150" dirty="0" smtClean="0">
                <a:latin typeface="BIZ UDPゴシック" panose="020B0400000000000000" pitchFamily="50" charset="-128"/>
                <a:ea typeface="BIZ UDPゴシック" panose="020B0400000000000000" pitchFamily="50" charset="-128"/>
              </a:rPr>
              <a:t>傾向。</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2017</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年度比　使用料収入：</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184</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％、利用件数：</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197</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 name="角丸四角形 2"/>
          <p:cNvSpPr/>
          <p:nvPr/>
        </p:nvSpPr>
        <p:spPr>
          <a:xfrm>
            <a:off x="4622800" y="4138230"/>
            <a:ext cx="4455391" cy="1168400"/>
          </a:xfrm>
          <a:prstGeom prst="roundRect">
            <a:avLst>
              <a:gd name="adj" fmla="val 699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オールジャパンプロジェクトに、</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LIBTEC</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（トヨタなどの大企業で構成）等</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と共に公設試験研究機関として唯一</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参画。</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電気自動車用蓄電池開発プロジェクト</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事業総額</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億円（</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a:t>
            </a:r>
            <a:r>
              <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角丸四角形 17"/>
          <p:cNvSpPr/>
          <p:nvPr/>
        </p:nvSpPr>
        <p:spPr>
          <a:xfrm>
            <a:off x="4717410" y="4854132"/>
            <a:ext cx="2933335" cy="371598"/>
          </a:xfrm>
          <a:prstGeom prst="roundRect">
            <a:avLst>
              <a:gd name="adj" fmla="val 9963"/>
            </a:avLst>
          </a:prstGeom>
          <a:solidFill>
            <a:srgbClr val="4F81BD"/>
          </a:solidFill>
          <a:ln w="12700" cap="flat" cmpd="sng" algn="ctr">
            <a:solidFill>
              <a:srgbClr val="4F81B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軽量化等により「空飛ぶクルマ」の実用化に</a:t>
            </a:r>
            <a:r>
              <a:rPr kumimoji="0" lang="ja-JP" altLang="en-US" sz="10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貢献。</a:t>
            </a:r>
            <a:endParaRPr kumimoji="0" lang="ja-JP" altLang="en-US" sz="1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0" lang="ja-JP" altLang="en-US" sz="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年実用化、</a:t>
            </a:r>
            <a:r>
              <a:rPr kumimoji="0" lang="en-US" altLang="ja-JP" sz="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2030</a:t>
            </a:r>
            <a:r>
              <a:rPr kumimoji="0" lang="ja-JP" altLang="en-US" sz="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年実用化拡大）経産省ロードマップ </a:t>
            </a:r>
            <a:endParaRPr kumimoji="0" lang="en-US" altLang="ja-JP" sz="8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9" name="図 18">
            <a:extLst>
              <a:ext uri="{FF2B5EF4-FFF2-40B4-BE49-F238E27FC236}">
                <a16:creationId xmlns:a16="http://schemas.microsoft.com/office/drawing/2014/main" id="{BA4C1E19-1A8E-A84E-81CC-2302AF2A82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904"/>
          <a:stretch/>
        </p:blipFill>
        <p:spPr>
          <a:xfrm>
            <a:off x="7723357" y="4438970"/>
            <a:ext cx="1285916" cy="792480"/>
          </a:xfrm>
          <a:prstGeom prst="rect">
            <a:avLst/>
          </a:prstGeom>
        </p:spPr>
      </p:pic>
      <p:sp>
        <p:nvSpPr>
          <p:cNvPr id="20" name="角丸四角形 19"/>
          <p:cNvSpPr/>
          <p:nvPr/>
        </p:nvSpPr>
        <p:spPr>
          <a:xfrm>
            <a:off x="5307639" y="1229480"/>
            <a:ext cx="3660586" cy="176129"/>
          </a:xfrm>
          <a:prstGeom prst="round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期待された効果</a:t>
            </a:r>
          </a:p>
        </p:txBody>
      </p:sp>
      <p:pic>
        <p:nvPicPr>
          <p:cNvPr id="23" name="図 22"/>
          <p:cNvPicPr/>
          <p:nvPr/>
        </p:nvPicPr>
        <p:blipFill rotWithShape="1">
          <a:blip r:embed="rId4"/>
          <a:srcRect l="26118" t="27219" r="3920" b="16700"/>
          <a:stretch/>
        </p:blipFill>
        <p:spPr bwMode="auto">
          <a:xfrm>
            <a:off x="6079244" y="5716914"/>
            <a:ext cx="2569455" cy="1128625"/>
          </a:xfrm>
          <a:prstGeom prst="rect">
            <a:avLst/>
          </a:prstGeom>
          <a:ln>
            <a:noFill/>
          </a:ln>
          <a:extLst>
            <a:ext uri="{53640926-AAD7-44D8-BBD7-CCE9431645EC}">
              <a14:shadowObscured xmlns:a14="http://schemas.microsoft.com/office/drawing/2010/main"/>
            </a:ext>
          </a:extLst>
        </p:spPr>
      </p:pic>
      <p:pic>
        <p:nvPicPr>
          <p:cNvPr id="2" name="図 1"/>
          <p:cNvPicPr>
            <a:picLocks noChangeAspect="1"/>
          </p:cNvPicPr>
          <p:nvPr/>
        </p:nvPicPr>
        <p:blipFill>
          <a:blip r:embed="rId5"/>
          <a:stretch>
            <a:fillRect/>
          </a:stretch>
        </p:blipFill>
        <p:spPr>
          <a:xfrm>
            <a:off x="333376" y="5716914"/>
            <a:ext cx="4922562" cy="1133429"/>
          </a:xfrm>
          <a:prstGeom prst="rect">
            <a:avLst/>
          </a:prstGeom>
        </p:spPr>
      </p:pic>
      <p:sp>
        <p:nvSpPr>
          <p:cNvPr id="2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112</a:t>
            </a:fld>
            <a:endParaRPr lang="ja-JP" altLang="en-US" dirty="0"/>
          </a:p>
        </p:txBody>
      </p:sp>
      <p:pic>
        <p:nvPicPr>
          <p:cNvPr id="22" name="図 21"/>
          <p:cNvPicPr>
            <a:picLocks noChangeAspect="1"/>
          </p:cNvPicPr>
          <p:nvPr/>
        </p:nvPicPr>
        <p:blipFill rotWithShape="1">
          <a:blip r:embed="rId6"/>
          <a:srcRect l="7018" t="27555" r="3205" b="27932"/>
          <a:stretch/>
        </p:blipFill>
        <p:spPr bwMode="auto">
          <a:xfrm>
            <a:off x="336838" y="2540922"/>
            <a:ext cx="4789218" cy="1335048"/>
          </a:xfrm>
          <a:prstGeom prst="rect">
            <a:avLst/>
          </a:prstGeom>
          <a:ln>
            <a:noFill/>
          </a:ln>
          <a:extLst>
            <a:ext uri="{53640926-AAD7-44D8-BBD7-CCE9431645EC}">
              <a14:shadowObscured xmlns:a14="http://schemas.microsoft.com/office/drawing/2010/main"/>
            </a:ext>
          </a:extLst>
        </p:spPr>
      </p:pic>
      <p:sp>
        <p:nvSpPr>
          <p:cNvPr id="24" name="テキスト ボックス 23">
            <a:extLst>
              <a:ext uri="{FF2B5EF4-FFF2-40B4-BE49-F238E27FC236}">
                <a16:creationId xmlns:a16="http://schemas.microsoft.com/office/drawing/2014/main" id="{9A5E68B9-9E81-C925-888B-771AA16B6DAA}"/>
              </a:ext>
            </a:extLst>
          </p:cNvPr>
          <p:cNvSpPr txBox="1"/>
          <p:nvPr/>
        </p:nvSpPr>
        <p:spPr>
          <a:xfrm>
            <a:off x="3721948" y="2293482"/>
            <a:ext cx="1574186" cy="200055"/>
          </a:xfrm>
          <a:prstGeom prst="rect">
            <a:avLst/>
          </a:prstGeom>
          <a:noFill/>
        </p:spPr>
        <p:txBody>
          <a:bodyPr wrap="square" rtlCol="0">
            <a:spAutoFit/>
          </a:bodyPr>
          <a:lstStyle/>
          <a:p>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順位は、全国</a:t>
            </a:r>
            <a:r>
              <a:rPr kumimoji="1" lang="en-US" altLang="ja-JP" sz="700" dirty="0">
                <a:latin typeface="BIZ UDPゴシック" panose="020B0400000000000000" pitchFamily="50" charset="-128"/>
                <a:ea typeface="BIZ UDPゴシック" panose="020B0400000000000000" pitchFamily="50" charset="-128"/>
              </a:rPr>
              <a:t>65</a:t>
            </a:r>
            <a:r>
              <a:rPr kumimoji="1" lang="ja-JP" altLang="en-US" sz="700" dirty="0">
                <a:latin typeface="BIZ UDPゴシック" panose="020B0400000000000000" pitchFamily="50" charset="-128"/>
                <a:ea typeface="BIZ UDPゴシック" panose="020B0400000000000000" pitchFamily="50" charset="-128"/>
              </a:rPr>
              <a:t>機関中の順位</a:t>
            </a:r>
            <a:endParaRPr kumimoji="1" lang="en-US" altLang="ja-JP" sz="7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F22BCF5A-1C7C-450E-B958-AFA477B8C913}"/>
              </a:ext>
            </a:extLst>
          </p:cNvPr>
          <p:cNvSpPr/>
          <p:nvPr/>
        </p:nvSpPr>
        <p:spPr>
          <a:xfrm>
            <a:off x="1943965" y="3845313"/>
            <a:ext cx="2093184" cy="1723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回副首都推進本部</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6" name="正方形/長方形 25">
            <a:extLst>
              <a:ext uri="{FF2B5EF4-FFF2-40B4-BE49-F238E27FC236}">
                <a16:creationId xmlns:a16="http://schemas.microsoft.com/office/drawing/2014/main" id="{F22BCF5A-1C7C-450E-B958-AFA477B8C913}"/>
              </a:ext>
            </a:extLst>
          </p:cNvPr>
          <p:cNvSpPr/>
          <p:nvPr/>
        </p:nvSpPr>
        <p:spPr>
          <a:xfrm>
            <a:off x="7163665" y="5235963"/>
            <a:ext cx="2093184" cy="1723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回副首都推進本部</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F22BCF5A-1C7C-450E-B958-AFA477B8C913}"/>
              </a:ext>
            </a:extLst>
          </p:cNvPr>
          <p:cNvSpPr/>
          <p:nvPr/>
        </p:nvSpPr>
        <p:spPr>
          <a:xfrm>
            <a:off x="6458815" y="6683763"/>
            <a:ext cx="2093184" cy="1723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回副首都推進本部</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F22BCF5A-1C7C-450E-B958-AFA477B8C913}"/>
              </a:ext>
            </a:extLst>
          </p:cNvPr>
          <p:cNvSpPr/>
          <p:nvPr/>
        </p:nvSpPr>
        <p:spPr>
          <a:xfrm>
            <a:off x="5175479" y="6487637"/>
            <a:ext cx="834814" cy="3323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2021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11</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月第</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4</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回副首都推進本部</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大阪府市</a:t>
            </a:r>
            <a:r>
              <a:rPr kumimoji="0" lang="en-US" altLang="ja-JP"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a:t>
            </a:r>
            <a:r>
              <a:rPr kumimoji="0" lang="ja-JP" altLang="en-US" sz="52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会議資料</a:t>
            </a:r>
            <a:endParaRPr kumimoji="0" lang="en-US" altLang="zh-TW" sz="52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F22BCF5A-1C7C-450E-B958-AFA477B8C913}"/>
              </a:ext>
            </a:extLst>
          </p:cNvPr>
          <p:cNvSpPr/>
          <p:nvPr/>
        </p:nvSpPr>
        <p:spPr>
          <a:xfrm>
            <a:off x="2365786" y="6721862"/>
            <a:ext cx="469996" cy="1538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（年度）</a:t>
            </a:r>
            <a:endParaRPr kumimoji="0" lang="en-US" altLang="zh-TW"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0" name="正方形/長方形 29">
            <a:extLst>
              <a:ext uri="{FF2B5EF4-FFF2-40B4-BE49-F238E27FC236}">
                <a16:creationId xmlns:a16="http://schemas.microsoft.com/office/drawing/2014/main" id="{F22BCF5A-1C7C-450E-B958-AFA477B8C913}"/>
              </a:ext>
            </a:extLst>
          </p:cNvPr>
          <p:cNvSpPr/>
          <p:nvPr/>
        </p:nvSpPr>
        <p:spPr>
          <a:xfrm>
            <a:off x="4972231" y="6721862"/>
            <a:ext cx="469996" cy="1538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sym typeface="Wingdings" panose="05000000000000000000" pitchFamily="2" charset="2"/>
              </a:rPr>
              <a:t>（年度）</a:t>
            </a:r>
            <a:endParaRPr kumimoji="0" lang="en-US" altLang="zh-TW"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19940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28790" y="582054"/>
            <a:ext cx="8835101" cy="30052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大阪公立大学 </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法人統合：</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2019.4</a:t>
            </a:r>
            <a:r>
              <a:rPr kumimoji="1" lang="ja-JP" altLang="en-US" sz="12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大学統合：</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2022.4]</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5" name="角丸四角形 34"/>
          <p:cNvSpPr/>
          <p:nvPr/>
        </p:nvSpPr>
        <p:spPr>
          <a:xfrm>
            <a:off x="144000" y="72000"/>
            <a:ext cx="6948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１－②</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府市連携の更なる強化／組織統合や機能の最適化</a:t>
            </a:r>
          </a:p>
        </p:txBody>
      </p:sp>
      <p:sp>
        <p:nvSpPr>
          <p:cNvPr id="5" name="テキスト ボックス 4"/>
          <p:cNvSpPr txBox="1"/>
          <p:nvPr/>
        </p:nvSpPr>
        <p:spPr>
          <a:xfrm>
            <a:off x="305891" y="916245"/>
            <a:ext cx="8658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府立大学と市立大学を運営する公立大学法人を統合し、両大学を</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統合。</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正方形/長方形 7"/>
          <p:cNvSpPr/>
          <p:nvPr/>
        </p:nvSpPr>
        <p:spPr>
          <a:xfrm>
            <a:off x="139823" y="1488727"/>
            <a:ext cx="5170151" cy="52322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府立大学と市立大学を運営する公立大学法人の統合メリットと、両大学の強みを活かし、大阪の成長に貢献できる大学</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角丸四角形 8"/>
          <p:cNvSpPr/>
          <p:nvPr/>
        </p:nvSpPr>
        <p:spPr>
          <a:xfrm>
            <a:off x="190884" y="1312598"/>
            <a:ext cx="4896000" cy="1761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取組内容</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lang="ja-JP" altLang="en-US" sz="1200" b="1" dirty="0" err="1">
                <a:solidFill>
                  <a:prstClr val="white"/>
                </a:solidFill>
                <a:latin typeface="BIZ UDPゴシック" panose="020B0400000000000000" pitchFamily="50" charset="-128"/>
                <a:ea typeface="BIZ UDPゴシック" panose="020B0400000000000000" pitchFamily="50" charset="-128"/>
              </a:rPr>
              <a:t>めざ</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す</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もの）</a:t>
            </a:r>
          </a:p>
        </p:txBody>
      </p:sp>
      <p:sp>
        <p:nvSpPr>
          <p:cNvPr id="10" name="角丸四角形 9"/>
          <p:cNvSpPr/>
          <p:nvPr/>
        </p:nvSpPr>
        <p:spPr>
          <a:xfrm>
            <a:off x="5303305" y="1322123"/>
            <a:ext cx="3660586" cy="176129"/>
          </a:xfrm>
          <a:prstGeom prst="round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新大学がめざすもの</a:t>
            </a:r>
          </a:p>
        </p:txBody>
      </p:sp>
      <p:pic>
        <p:nvPicPr>
          <p:cNvPr id="12" name="図 11"/>
          <p:cNvPicPr>
            <a:picLocks noChangeAspect="1"/>
          </p:cNvPicPr>
          <p:nvPr/>
        </p:nvPicPr>
        <p:blipFill>
          <a:blip r:embed="rId2"/>
          <a:stretch>
            <a:fillRect/>
          </a:stretch>
        </p:blipFill>
        <p:spPr>
          <a:xfrm>
            <a:off x="5429831" y="1727055"/>
            <a:ext cx="3424234" cy="2880000"/>
          </a:xfrm>
          <a:prstGeom prst="rect">
            <a:avLst/>
          </a:prstGeom>
        </p:spPr>
      </p:pic>
      <p:sp>
        <p:nvSpPr>
          <p:cNvPr id="14" name="正方形/長方形 13"/>
          <p:cNvSpPr/>
          <p:nvPr/>
        </p:nvSpPr>
        <p:spPr>
          <a:xfrm>
            <a:off x="6109852" y="1498785"/>
            <a:ext cx="2047491"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「新大学基本構想」（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p>
        </p:txBody>
      </p:sp>
      <p:sp>
        <p:nvSpPr>
          <p:cNvPr id="16" name="正方形/長方形 15"/>
          <p:cNvSpPr/>
          <p:nvPr/>
        </p:nvSpPr>
        <p:spPr>
          <a:xfrm>
            <a:off x="282829" y="2342733"/>
            <a:ext cx="5187912" cy="33034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①両大学の運営法人を統合し 「公立大学法人大阪」が発足（</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2019</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年４月）</a:t>
            </a: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経営面の一元化、教学面の連携</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強化。</a:t>
            </a:r>
            <a:endPar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経費の抑制、業務の簡素化・</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効率化。</a:t>
            </a:r>
            <a:endPar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50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②両大学を統合し「大阪公立大学」が開学（</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2022</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大学の「教育」・「研究」・</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lang="ja-JP" altLang="en-US" sz="1200" dirty="0">
                <a:latin typeface="BIZ UDPゴシック" panose="020B0400000000000000" pitchFamily="50" charset="-128"/>
                <a:ea typeface="BIZ UDPゴシック" panose="020B0400000000000000" pitchFamily="50" charset="-128"/>
              </a:rPr>
              <a:t>社会</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貢献</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」の基本３機能の一層の維持・</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向上。</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「都市シンクタンク機能」及び「技術インキュベーション機能」を備え、</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学部・学域、</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15</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研究科の幅広い学問領域を擁する。</a:t>
            </a: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大学のプレゼンス向上、人材育成環境の充実、大阪の成長・発展の貢献、</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管理部門の</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効率化。</a:t>
            </a:r>
            <a:endPar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50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③「大阪国際感染症研究センター」を設置</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大阪の感染症対策を支える拠点形成をめざす。</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④イノベーション・アカデミー構想を推進</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産学官共創機能の環境整備の</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推進。</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イノベーション創出を全学的に推進する環境の構築をめざす。</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50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⑤</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2025</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年度、森之宮に都心メインキャンパスを整備予定</a:t>
            </a:r>
            <a:b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新キャンパス整備費（</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2021</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年度時点）：約</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420</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億円</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 name="角丸四角形 3"/>
          <p:cNvSpPr/>
          <p:nvPr/>
        </p:nvSpPr>
        <p:spPr>
          <a:xfrm>
            <a:off x="523901" y="5652378"/>
            <a:ext cx="3665714" cy="1178259"/>
          </a:xfrm>
          <a:prstGeom prst="roundRect">
            <a:avLst>
              <a:gd name="adj" fmla="val 517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20" name="図 19">
            <a:extLst>
              <a:ext uri="{FF2B5EF4-FFF2-40B4-BE49-F238E27FC236}">
                <a16:creationId xmlns:a16="http://schemas.microsoft.com/office/drawing/2014/main" id="{21DEEB4C-F641-4432-8E51-162340EAEC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4427" y="5704787"/>
            <a:ext cx="1584661" cy="951366"/>
          </a:xfrm>
          <a:prstGeom prst="rect">
            <a:avLst/>
          </a:prstGeom>
          <a:ln>
            <a:noFill/>
          </a:ln>
        </p:spPr>
      </p:pic>
      <p:sp>
        <p:nvSpPr>
          <p:cNvPr id="23" name="テキスト ボックス 22">
            <a:extLst>
              <a:ext uri="{FF2B5EF4-FFF2-40B4-BE49-F238E27FC236}">
                <a16:creationId xmlns:a16="http://schemas.microsoft.com/office/drawing/2014/main" id="{8533E6BC-FD7E-48F8-AF51-CCBEB7B535CE}"/>
              </a:ext>
            </a:extLst>
          </p:cNvPr>
          <p:cNvSpPr txBox="1"/>
          <p:nvPr/>
        </p:nvSpPr>
        <p:spPr>
          <a:xfrm>
            <a:off x="575678" y="6624147"/>
            <a:ext cx="356215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森之宮</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キャンパス　</a:t>
            </a:r>
            <a:r>
              <a:rPr kumimoji="0"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イメージパース</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（出典</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：大阪公立大学</a:t>
            </a:r>
            <a:r>
              <a:rPr kumimoji="0" lang="en-US" altLang="ja-JP"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HP</a:t>
            </a:r>
            <a:r>
              <a:rPr kumimoji="0" lang="ja-JP" altLang="en-US" sz="9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endPar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9" name="角丸四角形 28"/>
          <p:cNvSpPr/>
          <p:nvPr/>
        </p:nvSpPr>
        <p:spPr>
          <a:xfrm>
            <a:off x="191268" y="2132519"/>
            <a:ext cx="4895616" cy="215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統合効果</a:t>
            </a:r>
          </a:p>
        </p:txBody>
      </p:sp>
      <p:pic>
        <p:nvPicPr>
          <p:cNvPr id="22" name="図 21"/>
          <p:cNvPicPr>
            <a:picLocks noChangeAspect="1"/>
          </p:cNvPicPr>
          <p:nvPr/>
        </p:nvPicPr>
        <p:blipFill>
          <a:blip r:embed="rId4"/>
          <a:stretch>
            <a:fillRect/>
          </a:stretch>
        </p:blipFill>
        <p:spPr>
          <a:xfrm>
            <a:off x="4906833" y="4875351"/>
            <a:ext cx="1838711" cy="1692000"/>
          </a:xfrm>
          <a:prstGeom prst="rect">
            <a:avLst/>
          </a:prstGeom>
        </p:spPr>
      </p:pic>
      <p:pic>
        <p:nvPicPr>
          <p:cNvPr id="24" name="図 23"/>
          <p:cNvPicPr>
            <a:picLocks noChangeAspect="1"/>
          </p:cNvPicPr>
          <p:nvPr/>
        </p:nvPicPr>
        <p:blipFill>
          <a:blip r:embed="rId5"/>
          <a:stretch>
            <a:fillRect/>
          </a:stretch>
        </p:blipFill>
        <p:spPr>
          <a:xfrm>
            <a:off x="6980522" y="4886336"/>
            <a:ext cx="1875982" cy="1692000"/>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6983" y="4890722"/>
            <a:ext cx="504000" cy="504000"/>
          </a:xfrm>
          <a:prstGeom prst="rect">
            <a:avLst/>
          </a:prstGeom>
        </p:spPr>
      </p:pic>
      <p:pic>
        <p:nvPicPr>
          <p:cNvPr id="26" name="図 2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4532" y="4873636"/>
            <a:ext cx="540000" cy="540000"/>
          </a:xfrm>
          <a:prstGeom prst="rect">
            <a:avLst/>
          </a:prstGeom>
        </p:spPr>
      </p:pic>
      <p:sp>
        <p:nvSpPr>
          <p:cNvPr id="6" name="正方形/長方形 5"/>
          <p:cNvSpPr/>
          <p:nvPr/>
        </p:nvSpPr>
        <p:spPr>
          <a:xfrm>
            <a:off x="5048256" y="6535472"/>
            <a:ext cx="1704831" cy="1775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（出典：文部科学省「平成</a:t>
            </a: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 全国大学一覧」）</a:t>
            </a:r>
          </a:p>
        </p:txBody>
      </p:sp>
      <p:sp>
        <p:nvSpPr>
          <p:cNvPr id="27" name="正方形/長方形 26"/>
          <p:cNvSpPr/>
          <p:nvPr/>
        </p:nvSpPr>
        <p:spPr>
          <a:xfrm>
            <a:off x="6957730" y="6533684"/>
            <a:ext cx="2062162" cy="1775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（出典：大学改革支援・学位授与機構「大学基本情報</a:t>
            </a:r>
            <a:r>
              <a:rPr kumimoji="1" lang="en-US" altLang="ja-JP" sz="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2018</a:t>
            </a:r>
            <a:r>
              <a:rPr kumimoji="1" lang="ja-JP" altLang="en-US" sz="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H30</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角丸四角形 6"/>
          <p:cNvSpPr/>
          <p:nvPr/>
        </p:nvSpPr>
        <p:spPr>
          <a:xfrm>
            <a:off x="4740137" y="4714926"/>
            <a:ext cx="2012950" cy="144000"/>
          </a:xfrm>
          <a:prstGeom prst="roundRect">
            <a:avLst>
              <a:gd name="adj" fmla="val 24223"/>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学部入学定員数は国公立大学で「３位」</a:t>
            </a:r>
          </a:p>
        </p:txBody>
      </p:sp>
      <p:sp>
        <p:nvSpPr>
          <p:cNvPr id="28" name="角丸四角形 27"/>
          <p:cNvSpPr/>
          <p:nvPr/>
        </p:nvSpPr>
        <p:spPr>
          <a:xfrm>
            <a:off x="6841115" y="4714926"/>
            <a:ext cx="2012950" cy="144000"/>
          </a:xfrm>
          <a:prstGeom prst="roundRect">
            <a:avLst>
              <a:gd name="adj" fmla="val 24223"/>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教員数は国公立大学で「</a:t>
            </a:r>
            <a:r>
              <a:rPr kumimoji="1" lang="en-US" altLang="ja-JP"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a:t>
            </a:r>
          </a:p>
        </p:txBody>
      </p:sp>
      <p:sp>
        <p:nvSpPr>
          <p:cNvPr id="30" name="角丸四角形 29"/>
          <p:cNvSpPr/>
          <p:nvPr/>
        </p:nvSpPr>
        <p:spPr>
          <a:xfrm>
            <a:off x="7098803" y="6634321"/>
            <a:ext cx="1825945" cy="256853"/>
          </a:xfrm>
          <a:prstGeom prst="roundRect">
            <a:avLst>
              <a:gd name="adj" fmla="val 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いずれも新大学の数値は両大学の数値を合計したもの</a:t>
            </a:r>
          </a:p>
        </p:txBody>
      </p:sp>
      <p:sp>
        <p:nvSpPr>
          <p:cNvPr id="32"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113</a:t>
            </a:fld>
            <a:endParaRPr lang="ja-JP" altLang="en-US" dirty="0"/>
          </a:p>
        </p:txBody>
      </p:sp>
    </p:spTree>
    <p:extLst>
      <p:ext uri="{BB962C8B-B14F-4D97-AF65-F5344CB8AC3E}">
        <p14:creationId xmlns:p14="http://schemas.microsoft.com/office/powerpoint/2010/main" val="313462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482375839"/>
              </p:ext>
            </p:extLst>
          </p:nvPr>
        </p:nvGraphicFramePr>
        <p:xfrm>
          <a:off x="145768" y="664501"/>
          <a:ext cx="8929568" cy="5937404"/>
        </p:xfrm>
        <a:graphic>
          <a:graphicData uri="http://schemas.openxmlformats.org/drawingml/2006/table">
            <a:tbl>
              <a:tblPr/>
              <a:tblGrid>
                <a:gridCol w="1416332">
                  <a:extLst>
                    <a:ext uri="{9D8B030D-6E8A-4147-A177-3AD203B41FA5}">
                      <a16:colId xmlns:a16="http://schemas.microsoft.com/office/drawing/2014/main" val="2603608055"/>
                    </a:ext>
                  </a:extLst>
                </a:gridCol>
                <a:gridCol w="1878309">
                  <a:extLst>
                    <a:ext uri="{9D8B030D-6E8A-4147-A177-3AD203B41FA5}">
                      <a16:colId xmlns:a16="http://schemas.microsoft.com/office/drawing/2014/main" val="1553916869"/>
                    </a:ext>
                  </a:extLst>
                </a:gridCol>
                <a:gridCol w="1878309">
                  <a:extLst>
                    <a:ext uri="{9D8B030D-6E8A-4147-A177-3AD203B41FA5}">
                      <a16:colId xmlns:a16="http://schemas.microsoft.com/office/drawing/2014/main" val="3014832651"/>
                    </a:ext>
                  </a:extLst>
                </a:gridCol>
                <a:gridCol w="1878309">
                  <a:extLst>
                    <a:ext uri="{9D8B030D-6E8A-4147-A177-3AD203B41FA5}">
                      <a16:colId xmlns:a16="http://schemas.microsoft.com/office/drawing/2014/main" val="3144169047"/>
                    </a:ext>
                  </a:extLst>
                </a:gridCol>
                <a:gridCol w="1878309">
                  <a:extLst>
                    <a:ext uri="{9D8B030D-6E8A-4147-A177-3AD203B41FA5}">
                      <a16:colId xmlns:a16="http://schemas.microsoft.com/office/drawing/2014/main" val="3747401790"/>
                    </a:ext>
                  </a:extLst>
                </a:gridCol>
              </a:tblGrid>
              <a:tr h="160470">
                <a:tc>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896023032"/>
                  </a:ext>
                </a:extLst>
              </a:tr>
              <a:tr h="2407056">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女性の活躍促進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しごとフィールド開設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／女性の活躍促進アクションプラン策定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／女性活躍リーディングカンパニー認証制度の実施</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／大阪女性きらめき応援会議設置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／女性活躍促進に向けたイベント等</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／若者・女性の就労等トータルサポート事業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／女性チャレンジ応援拠点開設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／女性活躍施策検討プロジェクトチーム設置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／市長への施策提言</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／男女いきいきプラス事業者認証・表彰</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／市長と企業トップによる宣言リレー等の実施</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／しごと情報ひろば総合就労サポート事業</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2154078"/>
                  </a:ext>
                </a:extLst>
              </a:tr>
              <a:tr h="2246585">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子どもの貧困対策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／子どもの貧困対策の推進に関する法律に基づく都道府県計画を策定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／「大阪市こども・子育て支援計画」に「子どもの貧困」を主な課題として新たに記載</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／子どもの貧困対策の策定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／子どもの生活に関する実態調査実施</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／「子どもの貧困対策に関する具体的取組」をとりまとめ</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／「大阪市こどもの貧困対策推進計画」策定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／子ども輝く未来基金設置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／「大阪市こどもサポートネット」など本格的な</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取組の</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実施</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／第二次子どもの貧困対策計画</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／市町村子どもの貧困対策取組事例集</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3067013"/>
                  </a:ext>
                </a:extLst>
              </a:tr>
              <a:tr h="1123293">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その他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／北部こども相談センター開設</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／ヤングケアラー実態調査</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／子ども家庭局設置</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／ヤングケアラー調査結果公表、支援実施</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4727365"/>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40">
            <a:extLst>
              <a:ext uri="{FF2B5EF4-FFF2-40B4-BE49-F238E27FC236}">
                <a16:creationId xmlns:a16="http://schemas.microsoft.com/office/drawing/2014/main" id="{5E4B0F26-BBCE-C7DE-C1BB-17FEBD3B0085}"/>
              </a:ext>
            </a:extLst>
          </p:cNvPr>
          <p:cNvSpPr/>
          <p:nvPr/>
        </p:nvSpPr>
        <p:spPr>
          <a:xfrm>
            <a:off x="144000" y="72000"/>
            <a:ext cx="576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【WHAT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社会政策のイノベーション③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87</a:t>
            </a:fld>
            <a:endParaRPr lang="ja-JP" altLang="en-US" dirty="0"/>
          </a:p>
        </p:txBody>
      </p:sp>
    </p:spTree>
    <p:extLst>
      <p:ext uri="{BB962C8B-B14F-4D97-AF65-F5344CB8AC3E}">
        <p14:creationId xmlns:p14="http://schemas.microsoft.com/office/powerpoint/2010/main" val="185545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252480" y="60206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144000" y="72000"/>
            <a:ext cx="612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１－③</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府市</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連携の更なる強化／</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新型コロナ対策</a:t>
            </a:r>
          </a:p>
        </p:txBody>
      </p:sp>
      <p:grpSp>
        <p:nvGrpSpPr>
          <p:cNvPr id="3" name="グループ化 2"/>
          <p:cNvGrpSpPr/>
          <p:nvPr/>
        </p:nvGrpSpPr>
        <p:grpSpPr>
          <a:xfrm>
            <a:off x="93827" y="680747"/>
            <a:ext cx="8957306" cy="5863003"/>
            <a:chOff x="106823" y="728152"/>
            <a:chExt cx="8957306" cy="5863003"/>
          </a:xfrm>
        </p:grpSpPr>
        <p:grpSp>
          <p:nvGrpSpPr>
            <p:cNvPr id="7" name="グループ化 6"/>
            <p:cNvGrpSpPr/>
            <p:nvPr/>
          </p:nvGrpSpPr>
          <p:grpSpPr>
            <a:xfrm>
              <a:off x="2470973" y="2696737"/>
              <a:ext cx="4176000" cy="2628000"/>
              <a:chOff x="2985226" y="2985763"/>
              <a:chExt cx="3166281" cy="1692322"/>
            </a:xfrm>
          </p:grpSpPr>
          <p:sp>
            <p:nvSpPr>
              <p:cNvPr id="8" name="楕円 7"/>
              <p:cNvSpPr/>
              <p:nvPr/>
            </p:nvSpPr>
            <p:spPr>
              <a:xfrm>
                <a:off x="2985226" y="2985763"/>
                <a:ext cx="3166281" cy="1692322"/>
              </a:xfrm>
              <a:prstGeom prst="ellipse">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楕円 8"/>
              <p:cNvSpPr/>
              <p:nvPr/>
            </p:nvSpPr>
            <p:spPr>
              <a:xfrm>
                <a:off x="3301853" y="3152149"/>
                <a:ext cx="2533025" cy="135385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0" name="正方形/長方形 9"/>
            <p:cNvSpPr/>
            <p:nvPr/>
          </p:nvSpPr>
          <p:spPr>
            <a:xfrm>
              <a:off x="4700469" y="4159580"/>
              <a:ext cx="4363660" cy="2431574"/>
            </a:xfrm>
            <a:prstGeom prst="rect">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正方形/長方形 10"/>
            <p:cNvSpPr/>
            <p:nvPr/>
          </p:nvSpPr>
          <p:spPr>
            <a:xfrm>
              <a:off x="106823" y="4204003"/>
              <a:ext cx="4176047" cy="2387152"/>
            </a:xfrm>
            <a:prstGeom prst="rect">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正方形/長方形 11"/>
            <p:cNvSpPr/>
            <p:nvPr/>
          </p:nvSpPr>
          <p:spPr>
            <a:xfrm>
              <a:off x="611678" y="1726581"/>
              <a:ext cx="7768046" cy="1727865"/>
            </a:xfrm>
            <a:prstGeom prst="rect">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角丸四角形 12"/>
            <p:cNvSpPr/>
            <p:nvPr/>
          </p:nvSpPr>
          <p:spPr>
            <a:xfrm>
              <a:off x="222179" y="3897535"/>
              <a:ext cx="3871519" cy="612934"/>
            </a:xfrm>
            <a:prstGeom prst="roundRect">
              <a:avLst/>
            </a:prstGeom>
            <a:solidFill>
              <a:srgbClr val="4472C4"/>
            </a:solidFill>
            <a:ln w="12700" cap="flat" cmpd="sng" algn="ctr">
              <a:solidFill>
                <a:srgbClr val="5B9BD5">
                  <a:lumMod val="40000"/>
                  <a:lumOff val="60000"/>
                </a:srgbClr>
              </a:solidFill>
              <a:prstDash val="solid"/>
              <a:miter lim="800000"/>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経済</a:t>
              </a:r>
              <a:r>
                <a:rPr kumimoji="0" lang="ja-JP" altLang="en-US" sz="15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対策</a:t>
              </a:r>
              <a:endParaRPr kumimoji="0" lang="en-US" altLang="ja-JP" sz="15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～大阪経済を支え、雇用を守る～</a:t>
              </a:r>
              <a:endParaRPr kumimoji="0"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5"/>
            <p:cNvSpPr txBox="1"/>
            <p:nvPr/>
          </p:nvSpPr>
          <p:spPr>
            <a:xfrm>
              <a:off x="174294" y="728152"/>
              <a:ext cx="8822364" cy="3872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府市が連携し、感染防止対策と社会経済活動の両立をはかり、府民の命とくらしを守る対策を実施。</a:t>
              </a:r>
              <a:endParaRPr kumimoji="1" lang="en-US" altLang="ja-JP"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5"/>
            <p:cNvSpPr txBox="1"/>
            <p:nvPr/>
          </p:nvSpPr>
          <p:spPr>
            <a:xfrm>
              <a:off x="702834" y="1894662"/>
              <a:ext cx="7890765" cy="14132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ts val="2300"/>
                </a:lnSpc>
                <a:spcBef>
                  <a:spcPts val="0"/>
                </a:spcBef>
                <a:spcAft>
                  <a:spcPts val="0"/>
                </a:spcAft>
                <a:buClrTx/>
                <a:buSzTx/>
                <a:buFont typeface="Wingdings" panose="05000000000000000000" pitchFamily="2" charset="2"/>
                <a:buChar char="n"/>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府民</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との</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リスクコミュニケーション</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を重視し、</a:t>
              </a:r>
              <a:r>
                <a:rPr kumimoji="1" lang="ja-JP" altLang="en-US" sz="13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全国に先駆け、大阪モデルや医療</a:t>
              </a:r>
              <a:r>
                <a:rPr kumimoji="1" lang="ja-JP" altLang="en-US" sz="13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非常事態</a:t>
              </a:r>
              <a:r>
                <a:rPr kumimoji="1" lang="ja-JP" altLang="en-US" sz="13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宣言</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を導入。</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感染</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や重症化を予防</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するため、</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ワクチン接種を推進。</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広域的な入院調整や患者情報の一元化など、</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府が司令塔となり対策を実施する体制</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を早期に</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確立。</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n"/>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相談窓口や検査体制、医療提供体制</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を着実に</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整備。</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重症化リスクの高い高齢者を守るため、</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高齢者施設における対策</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を重点的に</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実施。</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5"/>
            <p:cNvSpPr txBox="1"/>
            <p:nvPr/>
          </p:nvSpPr>
          <p:spPr>
            <a:xfrm>
              <a:off x="222179" y="4552858"/>
              <a:ext cx="4028346" cy="196464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ts val="2000"/>
                </a:lnSpc>
                <a:spcBef>
                  <a:spcPts val="0"/>
                </a:spcBef>
                <a:spcAft>
                  <a:spcPts val="600"/>
                </a:spcAft>
                <a:buClrTx/>
                <a:buSzTx/>
                <a:buFont typeface="Wingdings" panose="05000000000000000000" pitchFamily="2" charset="2"/>
                <a:buChar char="n"/>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事業継続対策：</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休業・営業時間短縮要請等により影響を受けた事業者を府市連携で支援</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特に、</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飲食・観光・宿泊</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等、大きなダメージを受けた分野を支援。</a:t>
              </a:r>
              <a:endParaRPr kumimoji="1" lang="en-US" altLang="ja-JP"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ts val="2000"/>
                </a:lnSpc>
                <a:spcBef>
                  <a:spcPts val="0"/>
                </a:spcBef>
                <a:spcAft>
                  <a:spcPts val="600"/>
                </a:spcAft>
                <a:buClrTx/>
                <a:buSzTx/>
                <a:buFont typeface="Wingdings" panose="05000000000000000000" pitchFamily="2" charset="2"/>
                <a:buChar char="n"/>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雇用対策</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：求職者と企業のマッチングを支援するとともに、</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雇用主への支援金</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を支給。</a:t>
              </a:r>
              <a:r>
                <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DX</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人材の育成</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等、求職者のスキルアップを支援。</a:t>
              </a:r>
              <a:endParaRPr kumimoji="1" lang="en-US" altLang="ja-JP"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4786609" y="3861626"/>
              <a:ext cx="4142579" cy="595908"/>
            </a:xfrm>
            <a:prstGeom prst="roundRect">
              <a:avLst/>
            </a:prstGeom>
            <a:solidFill>
              <a:srgbClr val="4472C4"/>
            </a:solidFill>
            <a:ln w="12700" cap="flat" cmpd="sng" algn="ctr">
              <a:solidFill>
                <a:srgbClr val="5B9BD5">
                  <a:lumMod val="40000"/>
                  <a:lumOff val="60000"/>
                </a:srgbClr>
              </a:solidFill>
              <a:prstDash val="solid"/>
              <a:miter lim="800000"/>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くらし・セーフティネット</a:t>
              </a:r>
              <a:endParaRPr kumimoji="0" lang="en-US" altLang="ja-JP" sz="15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～子どもたちの学びと府民の暮らしを支える～</a:t>
              </a:r>
              <a:endParaRPr kumimoji="0"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0" name="テキスト ボックス 5"/>
            <p:cNvSpPr txBox="1"/>
            <p:nvPr/>
          </p:nvSpPr>
          <p:spPr>
            <a:xfrm>
              <a:off x="4700469" y="4557883"/>
              <a:ext cx="4363660" cy="196464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lvl="0" indent="-285750">
                <a:lnSpc>
                  <a:spcPts val="2000"/>
                </a:lnSpc>
                <a:spcAft>
                  <a:spcPts val="600"/>
                </a:spcAft>
                <a:buFont typeface="Wingdings" panose="05000000000000000000" pitchFamily="2" charset="2"/>
                <a:buChar char="n"/>
                <a:defRPr/>
              </a:pP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学校での対策</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：感染拡大防止のため</a:t>
              </a: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臨時休校</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を実施。１人１台端末を活用した</a:t>
              </a: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オンライン</a:t>
              </a:r>
              <a:r>
                <a:rPr lang="ja-JP" altLang="en-US" sz="1300" b="1" dirty="0">
                  <a:latin typeface="BIZ UDPゴシック" panose="020B0400000000000000" pitchFamily="50" charset="-128"/>
                  <a:ea typeface="BIZ UDPゴシック" panose="020B0400000000000000" pitchFamily="50" charset="-128"/>
                </a:rPr>
                <a:t>学習</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を実施。あわせて、給食の無償化等により</a:t>
              </a: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保護者負担を軽減。</a:t>
              </a:r>
              <a:endParaRPr kumimoji="1" lang="en-US" altLang="ja-JP" sz="13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ts val="2000"/>
                </a:lnSpc>
                <a:spcBef>
                  <a:spcPts val="0"/>
                </a:spcBef>
                <a:spcAft>
                  <a:spcPts val="600"/>
                </a:spcAft>
                <a:buClrTx/>
                <a:buSzTx/>
                <a:buFont typeface="Wingdings" panose="05000000000000000000" pitchFamily="2" charset="2"/>
                <a:buChar char="n"/>
                <a:tabLst/>
                <a:defRPr/>
              </a:pP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生活者支援</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給付金・支援金の支給</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や</a:t>
              </a: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公共料金の減免</a:t>
              </a:r>
              <a:r>
                <a:rPr kumimoji="1" lang="ja-JP" altLang="en-US" sz="13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により、子育て世帯や所得減少世帯を支援。コロナ禍により困難を抱える方々のために、</a:t>
              </a:r>
              <a:r>
                <a:rPr kumimoji="1" lang="ja-JP" altLang="en-US"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各種相談体制を強化。</a:t>
              </a:r>
              <a:endParaRPr kumimoji="1" lang="en-US" altLang="ja-JP" sz="13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2186316" y="1256600"/>
              <a:ext cx="4618770" cy="612934"/>
            </a:xfrm>
            <a:prstGeom prst="roundRect">
              <a:avLst/>
            </a:prstGeom>
            <a:solidFill>
              <a:srgbClr val="4472C4"/>
            </a:solidFill>
            <a:ln w="12700" cap="flat" cmpd="sng" algn="ctr">
              <a:solidFill>
                <a:srgbClr val="5B9BD5">
                  <a:lumMod val="40000"/>
                  <a:lumOff val="60000"/>
                </a:srgbClr>
              </a:solidFill>
              <a:prstDash val="solid"/>
              <a:miter lim="800000"/>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5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感染症への対策</a:t>
              </a:r>
              <a:endParaRPr kumimoji="0" lang="en-US" altLang="ja-JP" sz="15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～感染拡大を抑制するとともに、府民の命を守る～</a:t>
              </a:r>
              <a:endParaRPr kumimoji="0"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
        <p:nvSpPr>
          <p:cNvPr id="22"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114</a:t>
            </a:fld>
            <a:endParaRPr lang="ja-JP" altLang="en-US" dirty="0"/>
          </a:p>
        </p:txBody>
      </p:sp>
    </p:spTree>
    <p:extLst>
      <p:ext uri="{BB962C8B-B14F-4D97-AF65-F5344CB8AC3E}">
        <p14:creationId xmlns:p14="http://schemas.microsoft.com/office/powerpoint/2010/main" val="44760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2341" y="1116844"/>
            <a:ext cx="9163082" cy="5614903"/>
          </a:xfrm>
          <a:prstGeom prst="rect">
            <a:avLst/>
          </a:prstGeom>
        </p:spPr>
      </p:pic>
      <p:cxnSp>
        <p:nvCxnSpPr>
          <p:cNvPr id="31" name="直線コネクタ 30"/>
          <p:cNvCxnSpPr/>
          <p:nvPr/>
        </p:nvCxnSpPr>
        <p:spPr>
          <a:xfrm>
            <a:off x="180000"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4650" y="684000"/>
            <a:ext cx="43059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■教育・学習環境や子育て環境の充実を推進。</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1" name="直線コネクタ 20"/>
          <p:cNvCxnSpPr/>
          <p:nvPr/>
        </p:nvCxnSpPr>
        <p:spPr>
          <a:xfrm>
            <a:off x="180000" y="104400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角丸四角形 129"/>
          <p:cNvSpPr/>
          <p:nvPr/>
        </p:nvSpPr>
        <p:spPr>
          <a:xfrm>
            <a:off x="143999" y="72000"/>
            <a:ext cx="828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社会政策のイノベーション／現役世代への投資</a:t>
            </a:r>
            <a:r>
              <a:rPr lang="ja-JP" altLang="en-US" b="1" dirty="0" smtClean="0">
                <a:solidFill>
                  <a:schemeClr val="tx1"/>
                </a:solidFill>
                <a:latin typeface="BIZ UDPゴシック" panose="020B0400000000000000" pitchFamily="50" charset="-128"/>
                <a:ea typeface="BIZ UDPゴシック" panose="020B0400000000000000" pitchFamily="50" charset="-128"/>
              </a:rPr>
              <a:t>（教育・子育て）</a:t>
            </a:r>
            <a:endPar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4"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88</a:t>
            </a:fld>
            <a:endParaRPr lang="ja-JP" altLang="en-US" dirty="0"/>
          </a:p>
        </p:txBody>
      </p:sp>
    </p:spTree>
    <p:extLst>
      <p:ext uri="{BB962C8B-B14F-4D97-AF65-F5344CB8AC3E}">
        <p14:creationId xmlns:p14="http://schemas.microsoft.com/office/powerpoint/2010/main" val="389983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10431" y="623689"/>
            <a:ext cx="493757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■大阪府と大阪市では、現役世代への投資を重点化。</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p:cNvPicPr>
            <a:picLocks noChangeAspect="1"/>
          </p:cNvPicPr>
          <p:nvPr/>
        </p:nvPicPr>
        <p:blipFill>
          <a:blip r:embed="rId3"/>
          <a:stretch>
            <a:fillRect/>
          </a:stretch>
        </p:blipFill>
        <p:spPr>
          <a:xfrm>
            <a:off x="4798949" y="3529732"/>
            <a:ext cx="4316400" cy="3136392"/>
          </a:xfrm>
          <a:prstGeom prst="rect">
            <a:avLst/>
          </a:prstGeom>
        </p:spPr>
      </p:pic>
      <p:sp>
        <p:nvSpPr>
          <p:cNvPr id="10" name="角丸四角形 9"/>
          <p:cNvSpPr/>
          <p:nvPr/>
        </p:nvSpPr>
        <p:spPr>
          <a:xfrm>
            <a:off x="145768" y="1054988"/>
            <a:ext cx="42021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大阪府　</a:t>
            </a:r>
            <a:r>
              <a:rPr kumimoji="1" lang="en-US" altLang="ja-JP"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私立高校等無償化</a:t>
            </a:r>
            <a:r>
              <a:rPr kumimoji="1" lang="en-US" altLang="ja-JP"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4798949" y="1054988"/>
            <a:ext cx="42021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大阪市　</a:t>
            </a:r>
            <a:r>
              <a:rPr kumimoji="1" lang="en-US" altLang="ja-JP"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現役世代重点投資</a:t>
            </a:r>
            <a:r>
              <a:rPr kumimoji="1" lang="en-US" altLang="ja-JP"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13" name="図 12"/>
          <p:cNvPicPr>
            <a:picLocks noChangeAspect="1"/>
          </p:cNvPicPr>
          <p:nvPr/>
        </p:nvPicPr>
        <p:blipFill>
          <a:blip r:embed="rId4"/>
          <a:stretch>
            <a:fillRect/>
          </a:stretch>
        </p:blipFill>
        <p:spPr>
          <a:xfrm>
            <a:off x="0" y="3529732"/>
            <a:ext cx="4379349" cy="3091305"/>
          </a:xfrm>
          <a:prstGeom prst="rect">
            <a:avLst/>
          </a:prstGeom>
        </p:spPr>
      </p:pic>
      <p:sp>
        <p:nvSpPr>
          <p:cNvPr id="14" name="正方形/長方形 13"/>
          <p:cNvSpPr/>
          <p:nvPr/>
        </p:nvSpPr>
        <p:spPr>
          <a:xfrm>
            <a:off x="105790" y="1444195"/>
            <a:ext cx="3734426" cy="132343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2011</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年に、全国</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先駆けて私立</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高校等授業料無償化を実施</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2016</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年度からは、多子世帯に配慮した制度を創設。</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年度の予算</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額</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154</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億円。</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310431" y="2828691"/>
            <a:ext cx="3823419" cy="276999"/>
          </a:xfrm>
          <a:prstGeom prst="rect">
            <a:avLst/>
          </a:prstGeom>
          <a:solidFill>
            <a:schemeClr val="accent2">
              <a:lumMod val="20000"/>
              <a:lumOff val="80000"/>
            </a:schemeClr>
          </a:solidFill>
          <a:ln>
            <a:solidFill>
              <a:schemeClr val="bg1">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生徒カバー率７割　　　授業料助成額</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No</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１</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4798948" y="1440532"/>
            <a:ext cx="3841051" cy="107721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では、現役</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世代への重点投資として、こども・教育の分野において</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予算を重点配分。</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年度の重点予算</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額</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1" lang="en-US" altLang="ja-JP"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630</a:t>
            </a:r>
            <a:r>
              <a:rPr kumimoji="1" lang="ja-JP" altLang="en-US"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億円。</a:t>
            </a:r>
            <a:endPar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4923143" y="2828691"/>
            <a:ext cx="3825086" cy="276999"/>
          </a:xfrm>
          <a:prstGeom prst="rect">
            <a:avLst/>
          </a:prstGeom>
          <a:solidFill>
            <a:schemeClr val="accent2">
              <a:lumMod val="20000"/>
              <a:lumOff val="80000"/>
            </a:schemeClr>
          </a:solidFill>
          <a:ln>
            <a:solidFill>
              <a:schemeClr val="bg1">
                <a:lumMod val="5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現役世代への重点投資（こども・教育）」は</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11</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年で９倍</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4923143" y="3259608"/>
            <a:ext cx="33361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「現役世代への重点投資」（こども・教育）の予算推移</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テキスト ボックス 18"/>
          <p:cNvSpPr txBox="1"/>
          <p:nvPr/>
        </p:nvSpPr>
        <p:spPr>
          <a:xfrm>
            <a:off x="310431" y="3265714"/>
            <a:ext cx="35297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授業料無償化制度図　</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【2019</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2023</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年度の制度</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2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89</a:t>
            </a:fld>
            <a:endParaRPr lang="ja-JP" altLang="en-US" dirty="0"/>
          </a:p>
        </p:txBody>
      </p:sp>
      <p:sp>
        <p:nvSpPr>
          <p:cNvPr id="21" name="角丸四角形 20"/>
          <p:cNvSpPr/>
          <p:nvPr/>
        </p:nvSpPr>
        <p:spPr>
          <a:xfrm>
            <a:off x="144000" y="72000"/>
            <a:ext cx="828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社会政策のイノベーション／現役世代への投資</a:t>
            </a:r>
            <a:r>
              <a:rPr lang="ja-JP" altLang="en-US" b="1" dirty="0">
                <a:solidFill>
                  <a:schemeClr val="tx1"/>
                </a:solidFill>
                <a:latin typeface="BIZ UDPゴシック" panose="020B0400000000000000" pitchFamily="50" charset="-128"/>
                <a:ea typeface="BIZ UDPゴシック" panose="020B0400000000000000" pitchFamily="50" charset="-128"/>
              </a:rPr>
              <a:t>（教育・子育て</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6968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5008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7025" y="489547"/>
            <a:ext cx="8564550" cy="3616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■大阪府・大阪市では、待機児童の解消や子育て世帯への支援に積極的に取組。</a:t>
            </a:r>
            <a:endParaRPr kumimoji="1" lang="en-US" altLang="ja-JP"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153158" y="3996000"/>
            <a:ext cx="3875917" cy="2808000"/>
          </a:xfrm>
          <a:prstGeom prst="roundRect">
            <a:avLst>
              <a:gd name="adj" fmla="val 3620"/>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角丸四角形 9"/>
          <p:cNvSpPr/>
          <p:nvPr/>
        </p:nvSpPr>
        <p:spPr>
          <a:xfrm>
            <a:off x="4284000" y="3995999"/>
            <a:ext cx="4559262" cy="2808000"/>
          </a:xfrm>
          <a:prstGeom prst="roundRect">
            <a:avLst>
              <a:gd name="adj" fmla="val 4148"/>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153158" y="3996000"/>
            <a:ext cx="2605771" cy="268342"/>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保育所整備</a:t>
            </a:r>
            <a:endPar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4284000" y="3996000"/>
            <a:ext cx="2605771" cy="278933"/>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保育人材確保</a:t>
            </a:r>
            <a:endPar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18391" y="1665521"/>
            <a:ext cx="2094275" cy="19543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地域限定</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保育士</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地域</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限定保育士として登録後、</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年間は大阪府内で保育士として働くことができ、４年目以降は全国で働くことができる。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zh-TW"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保育実技講習会</a:t>
            </a:r>
            <a:r>
              <a:rPr kumimoji="1" lang="zh-TW"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制度</a:t>
            </a:r>
            <a:endParaRPr kumimoji="1" lang="en-US" altLang="zh-TW"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地域限定試験において、筆記試験</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合格者が</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都道府県知事が実施する保育実技講習会の受講を修了</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した場合</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に、当該試験の実技試験を免除する制度。</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10283" y="1387345"/>
            <a:ext cx="42053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①保育士の確保</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地域限定保育士試験事業</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22" name="テキスト ボックス 21"/>
          <p:cNvSpPr txBox="1"/>
          <p:nvPr/>
        </p:nvSpPr>
        <p:spPr>
          <a:xfrm>
            <a:off x="4730261" y="1353043"/>
            <a:ext cx="481566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②規制緩和に向けた</a:t>
            </a:r>
            <a:r>
              <a:rPr kumimoji="1" lang="ja-JP" altLang="en-US" sz="14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取組（</a:t>
            </a:r>
            <a:r>
              <a:rPr kumimoji="1" lang="ja-JP" altLang="en-US" sz="14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大阪府・大阪市　共同提案</a:t>
            </a: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endParaRPr kumimoji="1"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cxnSp>
        <p:nvCxnSpPr>
          <p:cNvPr id="24" name="直線コネクタ 23"/>
          <p:cNvCxnSpPr/>
          <p:nvPr/>
        </p:nvCxnSpPr>
        <p:spPr>
          <a:xfrm>
            <a:off x="266179" y="851184"/>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2"/>
          <a:stretch>
            <a:fillRect/>
          </a:stretch>
        </p:blipFill>
        <p:spPr>
          <a:xfrm>
            <a:off x="4919600" y="1706250"/>
            <a:ext cx="4183125" cy="1979929"/>
          </a:xfrm>
          <a:prstGeom prst="rect">
            <a:avLst/>
          </a:prstGeom>
        </p:spPr>
      </p:pic>
      <p:sp>
        <p:nvSpPr>
          <p:cNvPr id="40" name="角丸四角形 6">
            <a:extLst>
              <a:ext uri="{FF2B5EF4-FFF2-40B4-BE49-F238E27FC236}">
                <a16:creationId xmlns:a16="http://schemas.microsoft.com/office/drawing/2014/main" id="{05AAA120-49E5-44D3-BFEC-A12A0C9BC4F0}"/>
              </a:ext>
            </a:extLst>
          </p:cNvPr>
          <p:cNvSpPr/>
          <p:nvPr/>
        </p:nvSpPr>
        <p:spPr>
          <a:xfrm>
            <a:off x="21300" y="1146256"/>
            <a:ext cx="778799" cy="264211"/>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大阪府</a:t>
            </a:r>
          </a:p>
        </p:txBody>
      </p:sp>
      <p:sp>
        <p:nvSpPr>
          <p:cNvPr id="41" name="角丸四角形 6">
            <a:extLst>
              <a:ext uri="{FF2B5EF4-FFF2-40B4-BE49-F238E27FC236}">
                <a16:creationId xmlns:a16="http://schemas.microsoft.com/office/drawing/2014/main" id="{05AAA120-49E5-44D3-BFEC-A12A0C9BC4F0}"/>
              </a:ext>
            </a:extLst>
          </p:cNvPr>
          <p:cNvSpPr/>
          <p:nvPr/>
        </p:nvSpPr>
        <p:spPr>
          <a:xfrm>
            <a:off x="34000" y="3672000"/>
            <a:ext cx="778799" cy="264211"/>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a:t>
            </a:r>
            <a:r>
              <a:rPr kumimoji="1" lang="ja-JP" altLang="en-US" sz="14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市</a:t>
            </a:r>
          </a:p>
        </p:txBody>
      </p:sp>
      <p:sp>
        <p:nvSpPr>
          <p:cNvPr id="42" name="テキスト ボックス 41"/>
          <p:cNvSpPr txBox="1"/>
          <p:nvPr/>
        </p:nvSpPr>
        <p:spPr>
          <a:xfrm>
            <a:off x="-509974" y="832586"/>
            <a:ext cx="8933973" cy="3616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⇒大阪市では、</a:t>
            </a:r>
            <a:r>
              <a:rPr kumimoji="1" lang="en-US" altLang="ja-JP"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月における待機児童者数が</a:t>
            </a:r>
            <a:r>
              <a:rPr kumimoji="1" lang="en-US" altLang="ja-JP"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人と</a:t>
            </a:r>
            <a:r>
              <a:rPr kumimoji="1" lang="en-US" altLang="ja-JP"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1987</a:t>
            </a:r>
            <a:r>
              <a:rPr kumimoji="1" lang="ja-JP" altLang="en-US"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年以降最少。</a:t>
            </a:r>
            <a:endParaRPr kumimoji="1" lang="en-US" altLang="ja-JP" sz="17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スライド番号プレースホルダー 3"/>
          <p:cNvSpPr txBox="1">
            <a:spLocks/>
          </p:cNvSpPr>
          <p:nvPr/>
        </p:nvSpPr>
        <p:spPr>
          <a:xfrm>
            <a:off x="8712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90</a:t>
            </a:fld>
            <a:endParaRPr lang="ja-JP" altLang="en-US" dirty="0"/>
          </a:p>
        </p:txBody>
      </p:sp>
      <p:sp>
        <p:nvSpPr>
          <p:cNvPr id="26" name="角丸四角形 25"/>
          <p:cNvSpPr/>
          <p:nvPr/>
        </p:nvSpPr>
        <p:spPr>
          <a:xfrm>
            <a:off x="144000" y="35424"/>
            <a:ext cx="828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社会政策のイノベーション／現役世代への投資</a:t>
            </a:r>
            <a:r>
              <a:rPr lang="ja-JP" altLang="en-US" b="1" dirty="0">
                <a:solidFill>
                  <a:schemeClr val="tx1"/>
                </a:solidFill>
                <a:latin typeface="BIZ UDPゴシック" panose="020B0400000000000000" pitchFamily="50" charset="-128"/>
                <a:ea typeface="BIZ UDPゴシック" panose="020B0400000000000000" pitchFamily="50" charset="-128"/>
              </a:rPr>
              <a:t>（教育・子育て</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3"/>
          <a:stretch>
            <a:fillRect/>
          </a:stretch>
        </p:blipFill>
        <p:spPr>
          <a:xfrm>
            <a:off x="2059982" y="1804536"/>
            <a:ext cx="2670279" cy="1804572"/>
          </a:xfrm>
          <a:prstGeom prst="rect">
            <a:avLst/>
          </a:prstGeom>
        </p:spPr>
      </p:pic>
      <p:pic>
        <p:nvPicPr>
          <p:cNvPr id="4" name="図 3"/>
          <p:cNvPicPr>
            <a:picLocks noChangeAspect="1"/>
          </p:cNvPicPr>
          <p:nvPr/>
        </p:nvPicPr>
        <p:blipFill>
          <a:blip r:embed="rId4"/>
          <a:stretch>
            <a:fillRect/>
          </a:stretch>
        </p:blipFill>
        <p:spPr>
          <a:xfrm>
            <a:off x="216000" y="4320000"/>
            <a:ext cx="3743268" cy="2487384"/>
          </a:xfrm>
          <a:prstGeom prst="rect">
            <a:avLst/>
          </a:prstGeom>
        </p:spPr>
      </p:pic>
      <p:pic>
        <p:nvPicPr>
          <p:cNvPr id="5" name="図 4"/>
          <p:cNvPicPr>
            <a:picLocks noChangeAspect="1"/>
          </p:cNvPicPr>
          <p:nvPr/>
        </p:nvPicPr>
        <p:blipFill>
          <a:blip r:embed="rId5"/>
          <a:stretch>
            <a:fillRect/>
          </a:stretch>
        </p:blipFill>
        <p:spPr>
          <a:xfrm>
            <a:off x="4428000" y="4320000"/>
            <a:ext cx="4322439" cy="2395936"/>
          </a:xfrm>
          <a:prstGeom prst="rect">
            <a:avLst/>
          </a:prstGeom>
        </p:spPr>
      </p:pic>
    </p:spTree>
    <p:extLst>
      <p:ext uri="{BB962C8B-B14F-4D97-AF65-F5344CB8AC3E}">
        <p14:creationId xmlns:p14="http://schemas.microsoft.com/office/powerpoint/2010/main" val="4012880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4704316" y="4759710"/>
            <a:ext cx="4503184" cy="2040353"/>
          </a:xfrm>
          <a:prstGeom prst="rect">
            <a:avLst/>
          </a:prstGeom>
        </p:spPr>
      </p:pic>
      <p:cxnSp>
        <p:nvCxnSpPr>
          <p:cNvPr id="6" name="直線コネクタ 5"/>
          <p:cNvCxnSpPr/>
          <p:nvPr/>
        </p:nvCxnSpPr>
        <p:spPr>
          <a:xfrm>
            <a:off x="196398" y="5008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30182" y="946653"/>
            <a:ext cx="4379106" cy="181588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幼児</a:t>
            </a:r>
            <a:r>
              <a:rPr kumimoji="1" lang="en-US" altLang="ja-JP"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5</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歳児の幼児教育を無償化」　</a:t>
            </a:r>
            <a:endParaRPr kumimoji="1" lang="en-US" altLang="ja-JP"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国に先駆けて実施。</a:t>
            </a:r>
            <a:r>
              <a:rPr lang="ja-JP" altLang="en-US" sz="1400" b="1" dirty="0">
                <a:solidFill>
                  <a:schemeClr val="tx1"/>
                </a:solidFill>
                <a:latin typeface="Meiryo UI" panose="020B0604030504040204" pitchFamily="50" charset="-128"/>
                <a:ea typeface="Meiryo UI" panose="020B0604030504040204" pitchFamily="50" charset="-128"/>
              </a:rPr>
              <a:t>政令指定都市</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初・大阪府内初。</a:t>
            </a:r>
            <a:endParaRPr kumimoji="1" lang="en-US" altLang="ja-JP"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2016</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歳児の幼児教育を</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無償化実施。</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2017</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歳児に拡大、認可外保育施設</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の</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こども</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も新たに対象</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に。</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歳児も対象に</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拡大。（</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月より</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国</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制度開始</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45474" y="4406500"/>
            <a:ext cx="6957685" cy="3616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⇒保護者へのアンケートにおいて、子育て・教育環境の充実が進んでいるとの認識が上昇。</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角丸四角形 29"/>
          <p:cNvSpPr/>
          <p:nvPr/>
        </p:nvSpPr>
        <p:spPr>
          <a:xfrm>
            <a:off x="145768" y="559688"/>
            <a:ext cx="263553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教育無償化の取組</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3" name="角丸四角形 32"/>
          <p:cNvSpPr/>
          <p:nvPr/>
        </p:nvSpPr>
        <p:spPr>
          <a:xfrm>
            <a:off x="145768" y="4120506"/>
            <a:ext cx="263553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塾代助成の取組</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6" name="角丸四角形 6">
            <a:extLst>
              <a:ext uri="{FF2B5EF4-FFF2-40B4-BE49-F238E27FC236}">
                <a16:creationId xmlns:a16="http://schemas.microsoft.com/office/drawing/2014/main" id="{05AAA120-49E5-44D3-BFEC-A12A0C9BC4F0}"/>
              </a:ext>
            </a:extLst>
          </p:cNvPr>
          <p:cNvSpPr/>
          <p:nvPr/>
        </p:nvSpPr>
        <p:spPr>
          <a:xfrm>
            <a:off x="3573561" y="1019142"/>
            <a:ext cx="778799" cy="264211"/>
          </a:xfrm>
          <a:prstGeom prst="roundRect">
            <a:avLst/>
          </a:prstGeom>
          <a:solidFill>
            <a:schemeClr val="accent1">
              <a:lumMod val="50000"/>
            </a:schemeClr>
          </a:solidFill>
          <a:ln w="38100">
            <a:solidFill>
              <a:schemeClr val="bg1"/>
            </a:solidFill>
          </a:ln>
          <a:scene3d>
            <a:camera prst="orthographicFront"/>
            <a:lightRig rig="threePt" dir="t"/>
          </a:scene3d>
          <a:sp3d>
            <a:bevelT w="190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市</a:t>
            </a:r>
          </a:p>
        </p:txBody>
      </p:sp>
      <p:sp>
        <p:nvSpPr>
          <p:cNvPr id="47" name="テキスト ボックス 46"/>
          <p:cNvSpPr txBox="1"/>
          <p:nvPr/>
        </p:nvSpPr>
        <p:spPr>
          <a:xfrm>
            <a:off x="4615416" y="958290"/>
            <a:ext cx="4426984" cy="2982525"/>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tIns="72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高校</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「私立高校授業料の無償化」　</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全国に</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先駆けて、私立高校等授業料無償化を</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実施。</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2010</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国の「高等学校等就学支援金」と併せ府独</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自の「私立高等学校等授業料支援補助金」</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を交付し、私立高校の授業料が無償となる。</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「私立高等学校等授業料無償化制度」を実施。</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2011</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私立高等学校等授業料支援補助金を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大幅</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に</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拡充</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生徒の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70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％（年収</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800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万円未満</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世</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帯</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）までは</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保護者</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負担が</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万円以内</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2016</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私立高等学校等授業料支援補助金に</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つい</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ては、年収</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590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万円未満世帯の生徒まで</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授業</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料</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無償化。</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多子世帯の要件を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拡充。</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0" name="角丸四角形 6">
            <a:extLst>
              <a:ext uri="{FF2B5EF4-FFF2-40B4-BE49-F238E27FC236}">
                <a16:creationId xmlns:a16="http://schemas.microsoft.com/office/drawing/2014/main" id="{05AAA120-49E5-44D3-BFEC-A12A0C9BC4F0}"/>
              </a:ext>
            </a:extLst>
          </p:cNvPr>
          <p:cNvSpPr/>
          <p:nvPr/>
        </p:nvSpPr>
        <p:spPr>
          <a:xfrm>
            <a:off x="8123299" y="1037324"/>
            <a:ext cx="778799" cy="264211"/>
          </a:xfrm>
          <a:prstGeom prst="roundRect">
            <a:avLst/>
          </a:prstGeom>
          <a:solidFill>
            <a:schemeClr val="accent1">
              <a:lumMod val="50000"/>
            </a:schemeClr>
          </a:solidFill>
          <a:ln w="38100">
            <a:solidFill>
              <a:schemeClr val="bg1"/>
            </a:solidFill>
          </a:ln>
          <a:scene3d>
            <a:camera prst="orthographicFront"/>
            <a:lightRig rig="threePt" dir="t"/>
          </a:scene3d>
          <a:sp3d>
            <a:bevelT w="190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大阪府</a:t>
            </a:r>
          </a:p>
        </p:txBody>
      </p:sp>
      <p:sp>
        <p:nvSpPr>
          <p:cNvPr id="48" name="テキスト ボックス 47"/>
          <p:cNvSpPr txBox="1"/>
          <p:nvPr/>
        </p:nvSpPr>
        <p:spPr>
          <a:xfrm>
            <a:off x="130182" y="2808142"/>
            <a:ext cx="4379106" cy="116955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大学</a:t>
            </a:r>
            <a:r>
              <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「大阪公立大学等授業料等を無償化」　</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年度から、大阪</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公立大学・大阪府立大学、大阪市立大学及び大阪公立大学工業高等専門学校の</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授業料等</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支援制度を</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実施。</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角丸四角形 6">
            <a:extLst>
              <a:ext uri="{FF2B5EF4-FFF2-40B4-BE49-F238E27FC236}">
                <a16:creationId xmlns:a16="http://schemas.microsoft.com/office/drawing/2014/main" id="{05AAA120-49E5-44D3-BFEC-A12A0C9BC4F0}"/>
              </a:ext>
            </a:extLst>
          </p:cNvPr>
          <p:cNvSpPr/>
          <p:nvPr/>
        </p:nvSpPr>
        <p:spPr>
          <a:xfrm>
            <a:off x="3573561" y="2883314"/>
            <a:ext cx="778799" cy="264211"/>
          </a:xfrm>
          <a:prstGeom prst="roundRect">
            <a:avLst/>
          </a:prstGeom>
          <a:solidFill>
            <a:schemeClr val="accent1">
              <a:lumMod val="50000"/>
            </a:schemeClr>
          </a:solidFill>
          <a:ln w="38100">
            <a:solidFill>
              <a:schemeClr val="bg1"/>
            </a:solidFill>
          </a:ln>
          <a:scene3d>
            <a:camera prst="orthographicFront"/>
            <a:lightRig rig="threePt" dir="t"/>
          </a:scene3d>
          <a:sp3d>
            <a:bevelT w="190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大阪府</a:t>
            </a:r>
          </a:p>
        </p:txBody>
      </p:sp>
      <p:sp>
        <p:nvSpPr>
          <p:cNvPr id="50" name="テキスト ボックス 49"/>
          <p:cNvSpPr txBox="1"/>
          <p:nvPr/>
        </p:nvSpPr>
        <p:spPr>
          <a:xfrm>
            <a:off x="125692" y="4759711"/>
            <a:ext cx="4598708" cy="204035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t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13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市内</a:t>
            </a:r>
            <a:r>
              <a:rPr kumimoji="1" lang="ja-JP" altLang="en-US" sz="13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在住中</a:t>
            </a:r>
            <a:r>
              <a:rPr kumimoji="1" lang="ja-JP" altLang="en-US" sz="13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学生の約</a:t>
            </a:r>
            <a:r>
              <a:rPr kumimoji="1" lang="en-US" altLang="ja-JP" sz="13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5</a:t>
            </a:r>
            <a:r>
              <a:rPr kumimoji="1" lang="ja-JP" altLang="en-US" sz="13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割を対象と</a:t>
            </a:r>
            <a:r>
              <a:rPr kumimoji="1" lang="ja-JP" altLang="en-US" sz="13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し学習</a:t>
            </a:r>
            <a:r>
              <a:rPr kumimoji="1" lang="ja-JP" altLang="en-US" sz="13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塾や家庭教師、文化・スポーツ教室等の</a:t>
            </a:r>
            <a:r>
              <a:rPr kumimoji="1" lang="ja-JP" altLang="en-US" sz="13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学校外</a:t>
            </a:r>
            <a:r>
              <a:rPr kumimoji="1" lang="ja-JP" altLang="en-US" sz="13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教育にかかる費用を月額</a:t>
            </a:r>
            <a:r>
              <a:rPr kumimoji="1" lang="en-US" altLang="ja-JP" sz="13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a:t>
            </a:r>
            <a:r>
              <a:rPr kumimoji="1" lang="ja-JP" altLang="en-US" sz="13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万円を上限に</a:t>
            </a:r>
            <a:r>
              <a:rPr kumimoji="1" lang="ja-JP" altLang="en-US" sz="13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助成</a:t>
            </a:r>
            <a:r>
              <a:rPr kumimoji="1" lang="ja-JP" altLang="en-US" sz="135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4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4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14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政令指定都市初・大阪府内初</a:t>
            </a:r>
            <a:endParaRPr kumimoji="1" lang="en-US" altLang="ja-JP" sz="14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2023</a:t>
            </a:r>
            <a:r>
              <a:rPr kumimoji="1" lang="ja-JP" altLang="en-US" sz="1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年度</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助成対象者を市内在住の中学生</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のみ　</a:t>
            </a:r>
            <a:endParaRPr kumimoji="1" lang="en-US" altLang="ja-JP"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300" dirty="0">
                <a:solidFill>
                  <a:schemeClr val="tx1"/>
                </a:solidFill>
                <a:latin typeface="BIZ UDPゴシック" panose="020B0400000000000000" pitchFamily="50" charset="-128"/>
                <a:ea typeface="BIZ UDPゴシック" panose="020B0400000000000000" pitchFamily="50" charset="-128"/>
              </a:rPr>
              <a:t>　</a:t>
            </a:r>
            <a:r>
              <a:rPr lang="ja-JP" altLang="en-US" sz="13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から、小学５・６年生</a:t>
            </a: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にも</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拡大。（</a:t>
            </a: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一定</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の</a:t>
            </a:r>
            <a:endParaRPr kumimoji="1" lang="en-US" altLang="ja-JP"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300" dirty="0">
                <a:solidFill>
                  <a:schemeClr val="tx1"/>
                </a:solidFill>
                <a:latin typeface="BIZ UDPゴシック" panose="020B0400000000000000" pitchFamily="50" charset="-128"/>
                <a:ea typeface="BIZ UDPゴシック" panose="020B0400000000000000" pitchFamily="50" charset="-128"/>
              </a:rPr>
              <a:t>　</a:t>
            </a:r>
            <a:r>
              <a:rPr lang="ja-JP" altLang="en-US" sz="13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所得要件</a:t>
            </a: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を設定し</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、市内在住</a:t>
            </a: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の小学</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５</a:t>
            </a:r>
            <a:endParaRPr kumimoji="1" lang="en-US" altLang="ja-JP"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300" dirty="0">
                <a:solidFill>
                  <a:schemeClr val="tx1"/>
                </a:solidFill>
                <a:latin typeface="BIZ UDPゴシック" panose="020B0400000000000000" pitchFamily="50" charset="-128"/>
                <a:ea typeface="BIZ UDPゴシック" panose="020B0400000000000000" pitchFamily="50" charset="-128"/>
              </a:rPr>
              <a:t> </a:t>
            </a:r>
            <a:r>
              <a:rPr lang="en-US" altLang="ja-JP" sz="13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年生～中学</a:t>
            </a: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３年生の約</a:t>
            </a:r>
            <a:r>
              <a:rPr kumimoji="1" lang="ja-JP" altLang="en-US" sz="13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５割を助成対象。）</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41" name="角丸四角形 6">
            <a:extLst>
              <a:ext uri="{FF2B5EF4-FFF2-40B4-BE49-F238E27FC236}">
                <a16:creationId xmlns:a16="http://schemas.microsoft.com/office/drawing/2014/main" id="{05AAA120-49E5-44D3-BFEC-A12A0C9BC4F0}"/>
              </a:ext>
            </a:extLst>
          </p:cNvPr>
          <p:cNvSpPr/>
          <p:nvPr/>
        </p:nvSpPr>
        <p:spPr>
          <a:xfrm>
            <a:off x="3573560" y="4801452"/>
            <a:ext cx="778799" cy="264211"/>
          </a:xfrm>
          <a:prstGeom prst="roundRect">
            <a:avLst/>
          </a:prstGeom>
          <a:solidFill>
            <a:schemeClr val="accent1">
              <a:lumMod val="50000"/>
            </a:schemeClr>
          </a:solidFill>
          <a:ln w="38100">
            <a:solidFill>
              <a:schemeClr val="bg1"/>
            </a:solidFill>
          </a:ln>
          <a:scene3d>
            <a:camera prst="orthographicFront"/>
            <a:lightRig rig="threePt" dir="t"/>
          </a:scene3d>
          <a:sp3d>
            <a:bevelT w="190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市</a:t>
            </a:r>
          </a:p>
        </p:txBody>
      </p:sp>
      <p:sp>
        <p:nvSpPr>
          <p:cNvPr id="17" name="スライド番号プレースホルダー 3"/>
          <p:cNvSpPr txBox="1">
            <a:spLocks/>
          </p:cNvSpPr>
          <p:nvPr/>
        </p:nvSpPr>
        <p:spPr>
          <a:xfrm>
            <a:off x="8640000" y="6588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91</a:t>
            </a:fld>
            <a:endParaRPr lang="ja-JP" altLang="en-US" dirty="0"/>
          </a:p>
        </p:txBody>
      </p:sp>
      <p:sp>
        <p:nvSpPr>
          <p:cNvPr id="18" name="角丸四角形 17"/>
          <p:cNvSpPr/>
          <p:nvPr/>
        </p:nvSpPr>
        <p:spPr>
          <a:xfrm>
            <a:off x="144000" y="39916"/>
            <a:ext cx="828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社会政策のイノベーション／現役世代への投資</a:t>
            </a:r>
            <a:r>
              <a:rPr lang="ja-JP" altLang="en-US" b="1" dirty="0">
                <a:solidFill>
                  <a:schemeClr val="tx1"/>
                </a:solidFill>
                <a:latin typeface="BIZ UDPゴシック" panose="020B0400000000000000" pitchFamily="50" charset="-128"/>
                <a:ea typeface="BIZ UDPゴシック" panose="020B0400000000000000" pitchFamily="50" charset="-128"/>
              </a:rPr>
              <a:t>（教育・子育て</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7255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8871339"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■子どもの貧困に正面から取り組むため実態調査を実施し、課題解決に向けた取組を実施。</a:t>
            </a:r>
            <a:endParaRPr kumimoji="1" lang="en-US" altLang="ja-JP" sz="17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177640" y="1144872"/>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4848760" y="1299949"/>
            <a:ext cx="4094924" cy="32400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子どもの貧困に対する府市</a:t>
            </a:r>
            <a:r>
              <a:rPr kumimoji="1" lang="ja-JP" altLang="en-US" sz="1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a:t>
            </a:r>
            <a:r>
              <a:rPr kumimoji="1" lang="ja-JP" altLang="en-US" sz="15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取組</a:t>
            </a:r>
            <a:endParaRPr kumimoji="1" lang="ja-JP" altLang="en-US" sz="1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196398" y="1299949"/>
            <a:ext cx="4491512" cy="32400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子</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どもの</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生活</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に関する実態調査 　</a:t>
            </a:r>
            <a:r>
              <a:rPr kumimoji="1" lang="en-US" altLang="ja-JP"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府市共同調査</a:t>
            </a:r>
            <a:r>
              <a:rPr kumimoji="1" lang="en-US" altLang="ja-JP"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42149" y="1758405"/>
            <a:ext cx="4210063" cy="64633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大阪市をはじめ府内</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自治体は府と共同で調査を実施し、残りの府内</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自治体については、それらを網羅する形で大阪府が無作為抽出による調査を</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実施。</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944963646"/>
              </p:ext>
            </p:extLst>
          </p:nvPr>
        </p:nvGraphicFramePr>
        <p:xfrm>
          <a:off x="442150" y="2404736"/>
          <a:ext cx="4036465" cy="1165860"/>
        </p:xfrm>
        <a:graphic>
          <a:graphicData uri="http://schemas.openxmlformats.org/drawingml/2006/table">
            <a:tbl>
              <a:tblPr firstRow="1" bandRow="1">
                <a:tableStyleId>{5940675A-B579-460E-94D1-54222C63F5DA}</a:tableStyleId>
              </a:tblPr>
              <a:tblGrid>
                <a:gridCol w="1756093">
                  <a:extLst>
                    <a:ext uri="{9D8B030D-6E8A-4147-A177-3AD203B41FA5}">
                      <a16:colId xmlns:a16="http://schemas.microsoft.com/office/drawing/2014/main" val="20000"/>
                    </a:ext>
                  </a:extLst>
                </a:gridCol>
                <a:gridCol w="1140186">
                  <a:extLst>
                    <a:ext uri="{9D8B030D-6E8A-4147-A177-3AD203B41FA5}">
                      <a16:colId xmlns:a16="http://schemas.microsoft.com/office/drawing/2014/main" val="20001"/>
                    </a:ext>
                  </a:extLst>
                </a:gridCol>
                <a:gridCol w="1140186">
                  <a:extLst>
                    <a:ext uri="{9D8B030D-6E8A-4147-A177-3AD203B41FA5}">
                      <a16:colId xmlns:a16="http://schemas.microsoft.com/office/drawing/2014/main" val="20002"/>
                    </a:ext>
                  </a:extLst>
                </a:gridCol>
              </a:tblGrid>
              <a:tr h="360368">
                <a:tc>
                  <a:txBody>
                    <a:bodyPr/>
                    <a:lstStyle/>
                    <a:p>
                      <a:pPr algn="ct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調査対象</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大阪府</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（抽出）</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うち、大阪市</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050" dirty="0" err="1" smtClean="0">
                          <a:solidFill>
                            <a:schemeClr val="tx1"/>
                          </a:solidFill>
                          <a:latin typeface="BIZ UDPゴシック" panose="020B0400000000000000" pitchFamily="50" charset="-128"/>
                          <a:ea typeface="BIZ UDPゴシック" panose="020B0400000000000000" pitchFamily="50" charset="-128"/>
                        </a:rPr>
                        <a:t>しっ</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皆）</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220225">
                <a:tc>
                  <a:txBody>
                    <a:bodyPr/>
                    <a:lstStyle/>
                    <a:p>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小学生５年生と保護者</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40,137</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世帯</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18,098</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世帯</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1"/>
                  </a:ext>
                </a:extLst>
              </a:tr>
              <a:tr h="220225">
                <a:tc>
                  <a:txBody>
                    <a:bodyPr/>
                    <a:lstStyle/>
                    <a:p>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中学生２年生と保護者</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39,993</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世帯</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17,984</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世帯</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2"/>
                  </a:ext>
                </a:extLst>
              </a:tr>
              <a:tr h="220225">
                <a:tc>
                  <a:txBody>
                    <a:bodyPr/>
                    <a:lstStyle/>
                    <a:p>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幼稚園・保育所等の５歳児と保護者</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19,694</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世帯</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3"/>
                  </a:ext>
                </a:extLst>
              </a:tr>
            </a:tbl>
          </a:graphicData>
        </a:graphic>
      </p:graphicFrame>
      <p:sp>
        <p:nvSpPr>
          <p:cNvPr id="4" name="正方形/長方形 3"/>
          <p:cNvSpPr/>
          <p:nvPr/>
        </p:nvSpPr>
        <p:spPr>
          <a:xfrm>
            <a:off x="4848759" y="1779026"/>
            <a:ext cx="288000" cy="230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4848758" y="4275856"/>
            <a:ext cx="288000" cy="24905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76325" y="1810598"/>
            <a:ext cx="288000" cy="17599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調査の概要</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78876" y="3679120"/>
            <a:ext cx="288000" cy="29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調査の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結果</a:t>
            </a:r>
          </a:p>
        </p:txBody>
      </p:sp>
      <p:sp>
        <p:nvSpPr>
          <p:cNvPr id="33" name="テキスト ボックス 32"/>
          <p:cNvSpPr txBox="1"/>
          <p:nvPr/>
        </p:nvSpPr>
        <p:spPr>
          <a:xfrm>
            <a:off x="2547180" y="5560668"/>
            <a:ext cx="144302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＜困窮度別の状況＞</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37" name="表 36"/>
          <p:cNvGraphicFramePr>
            <a:graphicFrameLocks noGrp="1"/>
          </p:cNvGraphicFramePr>
          <p:nvPr>
            <p:extLst>
              <p:ext uri="{D42A27DB-BD31-4B8C-83A1-F6EECF244321}">
                <p14:modId xmlns:p14="http://schemas.microsoft.com/office/powerpoint/2010/main" val="2944816949"/>
              </p:ext>
            </p:extLst>
          </p:nvPr>
        </p:nvGraphicFramePr>
        <p:xfrm>
          <a:off x="5276646" y="4551511"/>
          <a:ext cx="3677525" cy="2133600"/>
        </p:xfrm>
        <a:graphic>
          <a:graphicData uri="http://schemas.openxmlformats.org/drawingml/2006/table">
            <a:tbl>
              <a:tblPr firstRow="1" bandRow="1">
                <a:tableStyleId>{5940675A-B579-460E-94D1-54222C63F5DA}</a:tableStyleId>
              </a:tblPr>
              <a:tblGrid>
                <a:gridCol w="1454263">
                  <a:extLst>
                    <a:ext uri="{9D8B030D-6E8A-4147-A177-3AD203B41FA5}">
                      <a16:colId xmlns:a16="http://schemas.microsoft.com/office/drawing/2014/main" val="20000"/>
                    </a:ext>
                  </a:extLst>
                </a:gridCol>
                <a:gridCol w="2223262">
                  <a:extLst>
                    <a:ext uri="{9D8B030D-6E8A-4147-A177-3AD203B41FA5}">
                      <a16:colId xmlns:a16="http://schemas.microsoft.com/office/drawing/2014/main" val="20001"/>
                    </a:ext>
                  </a:extLst>
                </a:gridCol>
              </a:tblGrid>
              <a:tr h="200793">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項目</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主な事業</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学習習慣の定着</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・学習習慣の定着</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・不登校対策</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複合的課題を横断的に解決する仕組みづくり、その他の顕著な課題</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・大阪市こどもサポートネットの構築</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ひとり親世帯等への支援策</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・ひとり親世帯の就業等による自立を促進するための支援</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居場所づくり等</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・こども支援ネットワーク</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・居場所づくり</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・高校中退者への支援　など</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4"/>
                  </a:ext>
                </a:extLst>
              </a:tr>
            </a:tbl>
          </a:graphicData>
        </a:graphic>
      </p:graphicFrame>
      <p:sp>
        <p:nvSpPr>
          <p:cNvPr id="40" name="テキスト ボックス 39"/>
          <p:cNvSpPr txBox="1"/>
          <p:nvPr/>
        </p:nvSpPr>
        <p:spPr>
          <a:xfrm>
            <a:off x="5289446" y="4275856"/>
            <a:ext cx="34996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子どもの貧困対策関連事業　</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年度予算　</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13</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億円</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3631733404"/>
              </p:ext>
            </p:extLst>
          </p:nvPr>
        </p:nvGraphicFramePr>
        <p:xfrm>
          <a:off x="5266159" y="2030854"/>
          <a:ext cx="3677525" cy="1981200"/>
        </p:xfrm>
        <a:graphic>
          <a:graphicData uri="http://schemas.openxmlformats.org/drawingml/2006/table">
            <a:tbl>
              <a:tblPr firstRow="1" bandRow="1">
                <a:tableStyleId>{5940675A-B579-460E-94D1-54222C63F5DA}</a:tableStyleId>
              </a:tblPr>
              <a:tblGrid>
                <a:gridCol w="1127508">
                  <a:extLst>
                    <a:ext uri="{9D8B030D-6E8A-4147-A177-3AD203B41FA5}">
                      <a16:colId xmlns:a16="http://schemas.microsoft.com/office/drawing/2014/main" val="20000"/>
                    </a:ext>
                  </a:extLst>
                </a:gridCol>
                <a:gridCol w="2550017">
                  <a:extLst>
                    <a:ext uri="{9D8B030D-6E8A-4147-A177-3AD203B41FA5}">
                      <a16:colId xmlns:a16="http://schemas.microsoft.com/office/drawing/2014/main" val="20001"/>
                    </a:ext>
                  </a:extLst>
                </a:gridCol>
              </a:tblGrid>
              <a:tr h="200793">
                <a:tc>
                  <a:txBody>
                    <a:bodyPr/>
                    <a:lstStyle/>
                    <a:p>
                      <a:pPr algn="ctr"/>
                      <a:r>
                        <a:rPr kumimoji="1" lang="ja-JP" altLang="en-US" sz="1000" b="1" dirty="0" smtClean="0">
                          <a:latin typeface="BIZ UDPゴシック" panose="020B0400000000000000" pitchFamily="50" charset="-128"/>
                          <a:ea typeface="BIZ UDPゴシック" panose="020B0400000000000000" pitchFamily="50" charset="-128"/>
                        </a:rPr>
                        <a:t>項目</a:t>
                      </a:r>
                      <a:endParaRPr kumimoji="1" lang="ja-JP" altLang="en-US" sz="1000" b="1" dirty="0">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tc>
                  <a:txBody>
                    <a:bodyPr/>
                    <a:lstStyle/>
                    <a:p>
                      <a:pPr algn="ctr"/>
                      <a:r>
                        <a:rPr kumimoji="1" lang="ja-JP" altLang="en-US" sz="1000" b="1" dirty="0" smtClean="0">
                          <a:latin typeface="BIZ UDPゴシック" panose="020B0400000000000000" pitchFamily="50" charset="-128"/>
                          <a:ea typeface="BIZ UDPゴシック" panose="020B0400000000000000" pitchFamily="50" charset="-128"/>
                        </a:rPr>
                        <a:t>事業内容</a:t>
                      </a:r>
                      <a:endParaRPr kumimoji="1" lang="ja-JP" altLang="en-US" sz="1000" b="1" dirty="0">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00" dirty="0" smtClean="0">
                          <a:latin typeface="BIZ UDPゴシック" panose="020B0400000000000000" pitchFamily="50" charset="-128"/>
                          <a:ea typeface="BIZ UDPゴシック" panose="020B0400000000000000" pitchFamily="50" charset="-128"/>
                        </a:rPr>
                        <a:t>経済的支援・就労支援</a:t>
                      </a:r>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u="none" dirty="0" smtClean="0">
                          <a:latin typeface="BIZ UDPゴシック" panose="020B0400000000000000" pitchFamily="50" charset="-128"/>
                          <a:ea typeface="BIZ UDPゴシック" panose="020B0400000000000000" pitchFamily="50" charset="-128"/>
                        </a:rPr>
                        <a:t>ひとり親の資格取得支援、生活保護費の支給など</a:t>
                      </a:r>
                      <a:endParaRPr kumimoji="1" lang="ja-JP" altLang="en-US" sz="1000" u="none"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000" dirty="0" smtClean="0">
                          <a:latin typeface="BIZ UDPゴシック" panose="020B0400000000000000" pitchFamily="50" charset="-128"/>
                          <a:ea typeface="BIZ UDPゴシック" panose="020B0400000000000000" pitchFamily="50" charset="-128"/>
                        </a:rPr>
                        <a:t>学習環境づくり、学習習慣定着</a:t>
                      </a:r>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u="none" dirty="0" smtClean="0">
                          <a:latin typeface="BIZ UDPゴシック" panose="020B0400000000000000" pitchFamily="50" charset="-128"/>
                          <a:ea typeface="BIZ UDPゴシック" panose="020B0400000000000000" pitchFamily="50" charset="-128"/>
                        </a:rPr>
                        <a:t>生活困窮者への学習支援、私立高校授業料無償化など</a:t>
                      </a:r>
                      <a:endParaRPr kumimoji="1" lang="ja-JP" altLang="en-US" sz="1000" u="none"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000" dirty="0" smtClean="0">
                          <a:latin typeface="BIZ UDPゴシック" panose="020B0400000000000000" pitchFamily="50" charset="-128"/>
                          <a:ea typeface="BIZ UDPゴシック" panose="020B0400000000000000" pitchFamily="50" charset="-128"/>
                        </a:rPr>
                        <a:t>子ども・保護者の居場所づくり等</a:t>
                      </a:r>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u="none" dirty="0" smtClean="0">
                          <a:latin typeface="BIZ UDPゴシック" panose="020B0400000000000000" pitchFamily="50" charset="-128"/>
                          <a:ea typeface="BIZ UDPゴシック" panose="020B0400000000000000" pitchFamily="50" charset="-128"/>
                        </a:rPr>
                        <a:t>こども食堂の府内全域拡大、乳幼児家庭全戸訪問など</a:t>
                      </a:r>
                      <a:endParaRPr kumimoji="1" lang="ja-JP" altLang="en-US" sz="1000" u="none"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1000" dirty="0" smtClean="0">
                          <a:latin typeface="BIZ UDPゴシック" panose="020B0400000000000000" pitchFamily="50" charset="-128"/>
                          <a:ea typeface="BIZ UDPゴシック" panose="020B0400000000000000" pitchFamily="50" charset="-128"/>
                        </a:rPr>
                        <a:t>オール大阪での取組</a:t>
                      </a:r>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u="none" dirty="0" smtClean="0">
                          <a:latin typeface="BIZ UDPゴシック" panose="020B0400000000000000" pitchFamily="50" charset="-128"/>
                          <a:ea typeface="BIZ UDPゴシック" panose="020B0400000000000000" pitchFamily="50" charset="-128"/>
                        </a:rPr>
                        <a:t>子ども食堂サミットの開催、子ども輝く未来基金の創設、子どもの貧困緊急対策事業費補助など</a:t>
                      </a:r>
                      <a:endParaRPr kumimoji="1" lang="ja-JP" altLang="en-US" sz="1000" u="none"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76455848"/>
                  </a:ext>
                </a:extLst>
              </a:tr>
            </a:tbl>
          </a:graphicData>
        </a:graphic>
      </p:graphicFrame>
      <p:sp>
        <p:nvSpPr>
          <p:cNvPr id="28" name="テキスト ボックス 27"/>
          <p:cNvSpPr txBox="1"/>
          <p:nvPr/>
        </p:nvSpPr>
        <p:spPr>
          <a:xfrm>
            <a:off x="5289446" y="1725171"/>
            <a:ext cx="370005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子どもの貧困対策関連事業</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年度予算</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1,089</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億円</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428782" y="3627362"/>
            <a:ext cx="4223430" cy="1377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１．</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相対的</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貧困率</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小</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5</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・中</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のいる世帯</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大阪府全体</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14.9</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15.2</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5</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歳児のいる世帯</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11.8</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（参考：全国） </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13.9%</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18</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歳未満のいる世帯）</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相対的</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貧困率」・・・</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等価可</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処分所得</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が中央値の半分に満たない</a:t>
            </a:r>
            <a:endPar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世帯</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の割合</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（貧困度</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Ⅰ</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34" name="正方形/長方形 33"/>
          <p:cNvSpPr/>
          <p:nvPr/>
        </p:nvSpPr>
        <p:spPr>
          <a:xfrm>
            <a:off x="428782" y="5000572"/>
            <a:ext cx="403646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．生活実態調査の結果</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506544" y="5300147"/>
            <a:ext cx="1265658"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①　困窮</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度</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が高く</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なるほど低年</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齢での出産割 </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合が増える。</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②　困窮度が高まる　　　　　　　　　　　　</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につれ、母子世</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帯の割合が高く</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なる。</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大かっこ 37"/>
          <p:cNvSpPr/>
          <p:nvPr/>
        </p:nvSpPr>
        <p:spPr>
          <a:xfrm>
            <a:off x="644547" y="3853466"/>
            <a:ext cx="3638695" cy="684000"/>
          </a:xfrm>
          <a:prstGeom prst="bracketPair">
            <a:avLst>
              <a:gd name="adj" fmla="val 9625"/>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9" name="角丸四角形 38"/>
          <p:cNvSpPr/>
          <p:nvPr/>
        </p:nvSpPr>
        <p:spPr>
          <a:xfrm>
            <a:off x="144000" y="72000"/>
            <a:ext cx="828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社会政策のイノベーション／現役世代への投資</a:t>
            </a:r>
            <a:r>
              <a:rPr lang="ja-JP" altLang="en-US" b="1" dirty="0">
                <a:solidFill>
                  <a:schemeClr val="tx1"/>
                </a:solidFill>
                <a:latin typeface="BIZ UDPゴシック" panose="020B0400000000000000" pitchFamily="50" charset="-128"/>
                <a:ea typeface="BIZ UDPゴシック" panose="020B0400000000000000" pitchFamily="50" charset="-128"/>
              </a:rPr>
              <a:t>（教育・子育て</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32" name="スライド番号プレースホルダー 3"/>
          <p:cNvSpPr txBox="1">
            <a:spLocks/>
          </p:cNvSpPr>
          <p:nvPr/>
        </p:nvSpPr>
        <p:spPr>
          <a:xfrm>
            <a:off x="8640000" y="6588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92</a:t>
            </a:fld>
            <a:endParaRPr lang="ja-JP" altLang="en-US" dirty="0"/>
          </a:p>
        </p:txBody>
      </p:sp>
      <p:pic>
        <p:nvPicPr>
          <p:cNvPr id="7" name="図 6"/>
          <p:cNvPicPr>
            <a:picLocks noChangeAspect="1"/>
          </p:cNvPicPr>
          <p:nvPr/>
        </p:nvPicPr>
        <p:blipFill>
          <a:blip r:embed="rId3"/>
          <a:stretch>
            <a:fillRect/>
          </a:stretch>
        </p:blipFill>
        <p:spPr>
          <a:xfrm>
            <a:off x="1620000" y="5184000"/>
            <a:ext cx="3145809" cy="1664352"/>
          </a:xfrm>
          <a:prstGeom prst="rect">
            <a:avLst/>
          </a:prstGeom>
        </p:spPr>
      </p:pic>
    </p:spTree>
    <p:extLst>
      <p:ext uri="{BB962C8B-B14F-4D97-AF65-F5344CB8AC3E}">
        <p14:creationId xmlns:p14="http://schemas.microsoft.com/office/powerpoint/2010/main" val="2366067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259522" y="4538737"/>
            <a:ext cx="4408590" cy="2242967"/>
          </a:xfrm>
          <a:prstGeom prst="rect">
            <a:avLst/>
          </a:prstGeom>
        </p:spPr>
      </p:pic>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72266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■ヤングケアラーの実態調査により必要となる支援策を検討し、実施。</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177640" y="1144872"/>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4848760" y="1188946"/>
            <a:ext cx="4094924" cy="50575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ヤングケアラー支援の取組</a:t>
            </a:r>
            <a:endPar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196398" y="1188720"/>
            <a:ext cx="4491512" cy="51292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家庭生活と学校生活に関する実態調査　</a:t>
            </a:r>
            <a:endPar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大阪市調査</a:t>
            </a:r>
            <a:r>
              <a:rPr kumimoji="1" lang="en-US" altLang="ja-JP"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42149" y="1758405"/>
            <a:ext cx="4210063"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専門家研究チームと共同で、大阪市立中学</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128</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校の１～３年生を対象に調査を実施。</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45302302"/>
              </p:ext>
            </p:extLst>
          </p:nvPr>
        </p:nvGraphicFramePr>
        <p:xfrm>
          <a:off x="600701" y="2250709"/>
          <a:ext cx="4014231" cy="2194560"/>
        </p:xfrm>
        <a:graphic>
          <a:graphicData uri="http://schemas.openxmlformats.org/drawingml/2006/table">
            <a:tbl>
              <a:tblPr firstRow="1" bandRow="1">
                <a:tableStyleId>{5940675A-B579-460E-94D1-54222C63F5DA}</a:tableStyleId>
              </a:tblPr>
              <a:tblGrid>
                <a:gridCol w="832539">
                  <a:extLst>
                    <a:ext uri="{9D8B030D-6E8A-4147-A177-3AD203B41FA5}">
                      <a16:colId xmlns:a16="http://schemas.microsoft.com/office/drawing/2014/main" val="20000"/>
                    </a:ext>
                  </a:extLst>
                </a:gridCol>
                <a:gridCol w="3181692">
                  <a:extLst>
                    <a:ext uri="{9D8B030D-6E8A-4147-A177-3AD203B41FA5}">
                      <a16:colId xmlns:a16="http://schemas.microsoft.com/office/drawing/2014/main" val="20001"/>
                    </a:ext>
                  </a:extLst>
                </a:gridCol>
              </a:tblGrid>
              <a:tr h="220225">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調査人数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050" dirty="0" smtClean="0">
                          <a:solidFill>
                            <a:schemeClr val="tx1"/>
                          </a:solidFill>
                          <a:latin typeface="Meiryo UI" panose="020B0604030504040204" pitchFamily="50" charset="-128"/>
                          <a:ea typeface="Meiryo UI" panose="020B0604030504040204" pitchFamily="50" charset="-128"/>
                        </a:rPr>
                        <a:t>51,912</a:t>
                      </a:r>
                      <a:r>
                        <a:rPr kumimoji="1" lang="ja-JP" altLang="en-US" sz="1050" dirty="0" smtClean="0">
                          <a:solidFill>
                            <a:schemeClr val="tx1"/>
                          </a:solidFill>
                          <a:latin typeface="Meiryo UI" panose="020B0604030504040204" pitchFamily="50" charset="-128"/>
                          <a:ea typeface="Meiryo UI" panose="020B0604030504040204" pitchFamily="50" charset="-128"/>
                        </a:rPr>
                        <a:t>人（うち有効回答数　</a:t>
                      </a:r>
                      <a:r>
                        <a:rPr kumimoji="1" lang="en-US" altLang="ja-JP" sz="1050" dirty="0" smtClean="0">
                          <a:solidFill>
                            <a:schemeClr val="tx1"/>
                          </a:solidFill>
                          <a:latin typeface="Meiryo UI" panose="020B0604030504040204" pitchFamily="50" charset="-128"/>
                          <a:ea typeface="Meiryo UI" panose="020B0604030504040204" pitchFamily="50" charset="-128"/>
                        </a:rPr>
                        <a:t>45,268</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220225">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調査期間</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050" dirty="0" smtClean="0">
                          <a:solidFill>
                            <a:schemeClr val="tx1"/>
                          </a:solidFill>
                          <a:latin typeface="Meiryo UI" panose="020B0604030504040204" pitchFamily="50" charset="-128"/>
                          <a:ea typeface="Meiryo UI" panose="020B0604030504040204" pitchFamily="50" charset="-128"/>
                        </a:rPr>
                        <a:t>2021</a:t>
                      </a:r>
                      <a:r>
                        <a:rPr kumimoji="1" lang="ja-JP" altLang="en-US" sz="1050" dirty="0" smtClean="0">
                          <a:solidFill>
                            <a:schemeClr val="tx1"/>
                          </a:solidFill>
                          <a:latin typeface="Meiryo UI" panose="020B0604030504040204" pitchFamily="50" charset="-128"/>
                          <a:ea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rPr>
                        <a:t>11</a:t>
                      </a:r>
                      <a:r>
                        <a:rPr kumimoji="1" lang="ja-JP" altLang="en-US" sz="1050" dirty="0" smtClean="0">
                          <a:solidFill>
                            <a:schemeClr val="tx1"/>
                          </a:solidFill>
                          <a:latin typeface="Meiryo UI" panose="020B0604030504040204" pitchFamily="50" charset="-128"/>
                          <a:ea typeface="Meiryo UI" panose="020B0604030504040204" pitchFamily="50" charset="-128"/>
                        </a:rPr>
                        <a:t>月中旬から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l"/>
                      <a:r>
                        <a:rPr kumimoji="1" lang="en-US" altLang="ja-JP" sz="1050" dirty="0" smtClean="0">
                          <a:solidFill>
                            <a:schemeClr val="tx1"/>
                          </a:solidFill>
                          <a:latin typeface="Meiryo UI" panose="020B0604030504040204" pitchFamily="50" charset="-128"/>
                          <a:ea typeface="Meiryo UI" panose="020B0604030504040204" pitchFamily="50" charset="-128"/>
                        </a:rPr>
                        <a:t>2022</a:t>
                      </a:r>
                      <a:r>
                        <a:rPr kumimoji="1" lang="ja-JP" altLang="en-US" sz="1050" dirty="0" smtClean="0">
                          <a:solidFill>
                            <a:schemeClr val="tx1"/>
                          </a:solidFill>
                          <a:latin typeface="Meiryo UI" panose="020B0604030504040204" pitchFamily="50" charset="-128"/>
                          <a:ea typeface="Meiryo UI" panose="020B0604030504040204" pitchFamily="50" charset="-128"/>
                        </a:rPr>
                        <a:t>年１月上旬</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220225">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調査項目</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50" dirty="0" smtClean="0">
                          <a:solidFill>
                            <a:schemeClr val="tx1"/>
                          </a:solidFill>
                          <a:latin typeface="Meiryo UI" panose="020B0604030504040204" pitchFamily="50" charset="-128"/>
                          <a:ea typeface="Meiryo UI" panose="020B0604030504040204" pitchFamily="50" charset="-128"/>
                        </a:rPr>
                        <a:t>・基本事項（年齢、性別、学年、同居家族など）</a:t>
                      </a: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・普段の生活と健康状態（日常生活の状況、生活満足感、健康状態など）</a:t>
                      </a: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・学校生活（欠席、遅刻、宿題忘れ、卒業後の進路先など）</a:t>
                      </a: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・家族のケア（ケアを要する家族の有無、状態、ケアの内容、期間、頻度、時間など）</a:t>
                      </a: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・悩みや困りごと</a:t>
                      </a:r>
                    </a:p>
                    <a:p>
                      <a:pPr algn="l"/>
                      <a:r>
                        <a:rPr kumimoji="1" lang="ja-JP" altLang="en-US" sz="1050" dirty="0" smtClean="0">
                          <a:solidFill>
                            <a:schemeClr val="tx1"/>
                          </a:solidFill>
                          <a:latin typeface="Meiryo UI" panose="020B0604030504040204" pitchFamily="50" charset="-128"/>
                          <a:ea typeface="Meiryo UI" panose="020B0604030504040204" pitchFamily="50" charset="-128"/>
                        </a:rPr>
                        <a:t>・ヤングケアラーに関する認識</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12575106"/>
                  </a:ext>
                </a:extLst>
              </a:tr>
            </a:tbl>
          </a:graphicData>
        </a:graphic>
      </p:graphicFrame>
      <p:sp>
        <p:nvSpPr>
          <p:cNvPr id="4" name="正方形/長方形 3"/>
          <p:cNvSpPr/>
          <p:nvPr/>
        </p:nvSpPr>
        <p:spPr>
          <a:xfrm>
            <a:off x="4848759" y="1779026"/>
            <a:ext cx="288000" cy="23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4848758" y="4275856"/>
            <a:ext cx="288000" cy="234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78875" y="1810598"/>
            <a:ext cx="287999" cy="26346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調査の概要</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78876" y="4551511"/>
            <a:ext cx="287998" cy="22148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調査の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結果</a:t>
            </a:r>
          </a:p>
        </p:txBody>
      </p:sp>
      <p:graphicFrame>
        <p:nvGraphicFramePr>
          <p:cNvPr id="37" name="表 36"/>
          <p:cNvGraphicFramePr>
            <a:graphicFrameLocks noGrp="1"/>
          </p:cNvGraphicFramePr>
          <p:nvPr>
            <p:extLst>
              <p:ext uri="{D42A27DB-BD31-4B8C-83A1-F6EECF244321}">
                <p14:modId xmlns:p14="http://schemas.microsoft.com/office/powerpoint/2010/main" val="968442777"/>
              </p:ext>
            </p:extLst>
          </p:nvPr>
        </p:nvGraphicFramePr>
        <p:xfrm>
          <a:off x="5276646" y="4551511"/>
          <a:ext cx="3677525" cy="2042160"/>
        </p:xfrm>
        <a:graphic>
          <a:graphicData uri="http://schemas.openxmlformats.org/drawingml/2006/table">
            <a:tbl>
              <a:tblPr firstRow="1" bandRow="1">
                <a:tableStyleId>{5940675A-B579-460E-94D1-54222C63F5DA}</a:tableStyleId>
              </a:tblPr>
              <a:tblGrid>
                <a:gridCol w="1006588">
                  <a:extLst>
                    <a:ext uri="{9D8B030D-6E8A-4147-A177-3AD203B41FA5}">
                      <a16:colId xmlns:a16="http://schemas.microsoft.com/office/drawing/2014/main" val="20000"/>
                    </a:ext>
                  </a:extLst>
                </a:gridCol>
                <a:gridCol w="2670937">
                  <a:extLst>
                    <a:ext uri="{9D8B030D-6E8A-4147-A177-3AD203B41FA5}">
                      <a16:colId xmlns:a16="http://schemas.microsoft.com/office/drawing/2014/main" val="20001"/>
                    </a:ext>
                  </a:extLst>
                </a:gridCol>
              </a:tblGrid>
              <a:tr h="200793">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項目</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主な事業</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ヤングケアラー支援推進事業</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実態調査結果を分析し、本格実施に向けて支援策を検討するとともに、関係者向けの研修や広報・啓発を実施。</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ヤングケアラーへの寄り添い型相談支援事業</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もと当事者等が聞き手となるオンラインサロンや市内に拠点を構えたピアサポートを行うとともに、希望に応じて関係機関へ同行するなどの支援を実施。</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スクールカウンセラー事業</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全市立小・中学校等において家庭相談がしやすい環境を整備するため、スクールカウンセラーを増員。</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bl>
          </a:graphicData>
        </a:graphic>
      </p:graphicFrame>
      <p:sp>
        <p:nvSpPr>
          <p:cNvPr id="40" name="テキスト ボックス 39"/>
          <p:cNvSpPr txBox="1"/>
          <p:nvPr/>
        </p:nvSpPr>
        <p:spPr>
          <a:xfrm>
            <a:off x="5289446" y="4275856"/>
            <a:ext cx="366799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ヤングケアラーの支援関連</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事業　</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年度予算　</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3.8</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億円</a:t>
            </a: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4021043988"/>
              </p:ext>
            </p:extLst>
          </p:nvPr>
        </p:nvGraphicFramePr>
        <p:xfrm>
          <a:off x="5266159" y="2030854"/>
          <a:ext cx="3677525" cy="2103120"/>
        </p:xfrm>
        <a:graphic>
          <a:graphicData uri="http://schemas.openxmlformats.org/drawingml/2006/table">
            <a:tbl>
              <a:tblPr firstRow="1" bandRow="1">
                <a:tableStyleId>{5940675A-B579-460E-94D1-54222C63F5DA}</a:tableStyleId>
              </a:tblPr>
              <a:tblGrid>
                <a:gridCol w="916277">
                  <a:extLst>
                    <a:ext uri="{9D8B030D-6E8A-4147-A177-3AD203B41FA5}">
                      <a16:colId xmlns:a16="http://schemas.microsoft.com/office/drawing/2014/main" val="20000"/>
                    </a:ext>
                  </a:extLst>
                </a:gridCol>
                <a:gridCol w="2761248">
                  <a:extLst>
                    <a:ext uri="{9D8B030D-6E8A-4147-A177-3AD203B41FA5}">
                      <a16:colId xmlns:a16="http://schemas.microsoft.com/office/drawing/2014/main" val="20001"/>
                    </a:ext>
                  </a:extLst>
                </a:gridCol>
              </a:tblGrid>
              <a:tr h="200793">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項目</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事業内容</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ヤングケアラー支援体制強化事業</a:t>
                      </a:r>
                    </a:p>
                  </a:txBody>
                  <a:tcPr>
                    <a:solidFill>
                      <a:schemeClr val="bg1"/>
                    </a:solidFill>
                  </a:tcPr>
                </a:tc>
                <a:tc>
                  <a:txBody>
                    <a:bodyPr/>
                    <a:lstStyle/>
                    <a:p>
                      <a:r>
                        <a:rPr kumimoji="1" lang="ja-JP" altLang="en-US" sz="1000" u="none" dirty="0" smtClean="0">
                          <a:solidFill>
                            <a:schemeClr val="tx1"/>
                          </a:solidFill>
                          <a:latin typeface="BIZ UDPゴシック" panose="020B0400000000000000" pitchFamily="50" charset="-128"/>
                          <a:ea typeface="BIZ UDPゴシック" panose="020B0400000000000000" pitchFamily="50" charset="-128"/>
                        </a:rPr>
                        <a:t>府立高校におけるヤングケアラーを適切な支援につなげるため、学校の相談体制構築や早期発見力の強化、学習支援等を実施。</a:t>
                      </a:r>
                      <a:endParaRPr kumimoji="1" lang="en-US" altLang="ja-JP" sz="1000" u="none"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000" u="none" dirty="0" smtClean="0">
                          <a:solidFill>
                            <a:schemeClr val="tx1"/>
                          </a:solidFill>
                          <a:latin typeface="BIZ UDPゴシック" panose="020B0400000000000000" pitchFamily="50" charset="-128"/>
                          <a:ea typeface="BIZ UDPゴシック" panose="020B0400000000000000" pitchFamily="50" charset="-128"/>
                        </a:rPr>
                        <a:t>また、社会的認知度向上のためのフォーラムや研修の開催、実態を把握するため府内の事業所等へのアンケート等及び好事例のヒアリングを実施し、結果を事業者や市町村等に共有。</a:t>
                      </a:r>
                    </a:p>
                  </a:txBody>
                  <a:tcPr>
                    <a:solidFill>
                      <a:schemeClr val="bg1"/>
                    </a:solidFill>
                  </a:tcPr>
                </a:tc>
                <a:extLst>
                  <a:ext uri="{0D108BD9-81ED-4DB2-BD59-A6C34878D82A}">
                    <a16:rowId xmlns:a16="http://schemas.microsoft.com/office/drawing/2014/main" val="10001"/>
                  </a:ext>
                </a:extLst>
              </a:tr>
              <a:tr h="370840">
                <a:tc>
                  <a:txBody>
                    <a:bodyPr/>
                    <a:lstStyle/>
                    <a:p>
                      <a:r>
                        <a:rPr kumimoji="1" lang="ja-JP" altLang="en-US" sz="1000" dirty="0" smtClean="0">
                          <a:solidFill>
                            <a:schemeClr val="tx1"/>
                          </a:solidFill>
                          <a:latin typeface="BIZ UDPゴシック" panose="020B0400000000000000" pitchFamily="50" charset="-128"/>
                          <a:ea typeface="BIZ UDPゴシック" panose="020B0400000000000000" pitchFamily="50" charset="-128"/>
                        </a:rPr>
                        <a:t>地域におけるヤングケアラー支援のモデル事業</a:t>
                      </a:r>
                    </a:p>
                  </a:txBody>
                  <a:tcPr>
                    <a:solidFill>
                      <a:schemeClr val="bg1"/>
                    </a:solidFill>
                  </a:tcPr>
                </a:tc>
                <a:tc>
                  <a:txBody>
                    <a:bodyPr/>
                    <a:lstStyle/>
                    <a:p>
                      <a:r>
                        <a:rPr kumimoji="1" lang="ja-JP" altLang="en-US" sz="1000" u="none" dirty="0" smtClean="0">
                          <a:solidFill>
                            <a:schemeClr val="tx1"/>
                          </a:solidFill>
                          <a:latin typeface="BIZ UDPゴシック" panose="020B0400000000000000" pitchFamily="50" charset="-128"/>
                          <a:ea typeface="BIZ UDPゴシック" panose="020B0400000000000000" pitchFamily="50" charset="-128"/>
                        </a:rPr>
                        <a:t>大阪府福祉基金を活用し「地域におけるヤングケアラー支援のモデル事業」に取り組む団体に助成。</a:t>
                      </a:r>
                    </a:p>
                  </a:txBody>
                  <a:tcPr>
                    <a:solidFill>
                      <a:schemeClr val="bg1"/>
                    </a:solidFill>
                  </a:tcPr>
                </a:tc>
                <a:extLst>
                  <a:ext uri="{0D108BD9-81ED-4DB2-BD59-A6C34878D82A}">
                    <a16:rowId xmlns:a16="http://schemas.microsoft.com/office/drawing/2014/main" val="10002"/>
                  </a:ext>
                </a:extLst>
              </a:tr>
            </a:tbl>
          </a:graphicData>
        </a:graphic>
      </p:graphicFrame>
      <p:sp>
        <p:nvSpPr>
          <p:cNvPr id="28" name="テキスト ボックス 27"/>
          <p:cNvSpPr txBox="1"/>
          <p:nvPr/>
        </p:nvSpPr>
        <p:spPr>
          <a:xfrm>
            <a:off x="5289446" y="1725171"/>
            <a:ext cx="393248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ヤングケアラー支援体制強化事業費　</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年度予算</a:t>
            </a:r>
            <a:r>
              <a:rPr kumimoji="1"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1.34</a:t>
            </a:r>
            <a:r>
              <a:rPr kumimoji="1"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億円</a:t>
            </a: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スライド番号プレースホルダー 3"/>
          <p:cNvSpPr txBox="1">
            <a:spLocks/>
          </p:cNvSpPr>
          <p:nvPr/>
        </p:nvSpPr>
        <p:spPr>
          <a:xfrm>
            <a:off x="8640000" y="6588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93</a:t>
            </a:fld>
            <a:endParaRPr lang="ja-JP" altLang="en-US" dirty="0"/>
          </a:p>
        </p:txBody>
      </p:sp>
      <p:sp>
        <p:nvSpPr>
          <p:cNvPr id="25" name="角丸四角形 24"/>
          <p:cNvSpPr/>
          <p:nvPr/>
        </p:nvSpPr>
        <p:spPr>
          <a:xfrm>
            <a:off x="144000" y="72000"/>
            <a:ext cx="828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a:defRPr/>
            </a:pP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【WHAT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社会政策のイノベーション／現役世代への投資</a:t>
            </a:r>
            <a:r>
              <a:rPr lang="ja-JP" altLang="en-US" b="1" dirty="0">
                <a:solidFill>
                  <a:schemeClr val="tx1"/>
                </a:solidFill>
                <a:latin typeface="BIZ UDPゴシック" panose="020B0400000000000000" pitchFamily="50" charset="-128"/>
                <a:ea typeface="BIZ UDPゴシック" panose="020B0400000000000000" pitchFamily="50" charset="-128"/>
              </a:rPr>
              <a:t>（教育・子育て</a:t>
            </a:r>
            <a:r>
              <a:rPr lang="ja-JP" altLang="en-US" b="1" dirty="0" smtClean="0">
                <a:solidFill>
                  <a:schemeClr val="tx1"/>
                </a:solidFill>
                <a:latin typeface="BIZ UDPゴシック" panose="020B0400000000000000" pitchFamily="50" charset="-128"/>
                <a:ea typeface="BIZ UDPゴシック" panose="020B0400000000000000" pitchFamily="50" charset="-128"/>
              </a:rPr>
              <a:t>）</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01867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34A90"/>
      </a:accent1>
      <a:accent2>
        <a:srgbClr val="FF4040"/>
      </a:accent2>
      <a:accent3>
        <a:srgbClr val="48A1FA"/>
      </a:accent3>
      <a:accent4>
        <a:srgbClr val="33CC33"/>
      </a:accent4>
      <a:accent5>
        <a:srgbClr val="C2DFFD"/>
      </a:accent5>
      <a:accent6>
        <a:srgbClr val="FEEFC1"/>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12161</Words>
  <Application>Microsoft Office PowerPoint</Application>
  <PresentationFormat>画面に合わせる (4:3)</PresentationFormat>
  <Paragraphs>1147</Paragraphs>
  <Slides>30</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30</vt:i4>
      </vt:variant>
    </vt:vector>
  </HeadingPairs>
  <TitlesOfParts>
    <vt:vector size="42" baseType="lpstr">
      <vt:lpstr>BIZ UDPゴシック</vt:lpstr>
      <vt:lpstr>BIZ UDゴシック</vt:lpstr>
      <vt:lpstr>Meiryo UI</vt:lpstr>
      <vt:lpstr>ＭＳ Ｐゴシック</vt:lpstr>
      <vt:lpstr>メイリオ</vt:lpstr>
      <vt:lpstr>游ゴシック</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2023-06-16T03:12:20Z</dcterms:created>
  <dcterms:modified xsi:type="dcterms:W3CDTF">2023-06-16T05:03:19Z</dcterms:modified>
</cp:coreProperties>
</file>