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60" r:id="rId1"/>
  </p:sldMasterIdLst>
  <p:notesMasterIdLst>
    <p:notesMasterId r:id="rId20"/>
  </p:notesMasterIdLst>
  <p:sldIdLst>
    <p:sldId id="263" r:id="rId2"/>
    <p:sldId id="312" r:id="rId3"/>
    <p:sldId id="313" r:id="rId4"/>
    <p:sldId id="297" r:id="rId5"/>
    <p:sldId id="325" r:id="rId6"/>
    <p:sldId id="315" r:id="rId7"/>
    <p:sldId id="324" r:id="rId8"/>
    <p:sldId id="302" r:id="rId9"/>
    <p:sldId id="289" r:id="rId10"/>
    <p:sldId id="322" r:id="rId11"/>
    <p:sldId id="323" r:id="rId12"/>
    <p:sldId id="317" r:id="rId13"/>
    <p:sldId id="318" r:id="rId14"/>
    <p:sldId id="319" r:id="rId15"/>
    <p:sldId id="271" r:id="rId16"/>
    <p:sldId id="272" r:id="rId17"/>
    <p:sldId id="311" r:id="rId18"/>
    <p:sldId id="274" r:id="rId19"/>
  </p:sldIdLst>
  <p:sldSz cx="12192000" cy="6858000"/>
  <p:notesSz cx="6797675" cy="99266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37" userDrawn="1">
          <p15:clr>
            <a:srgbClr val="A4A3A4"/>
          </p15:clr>
        </p15:guide>
        <p15:guide id="2" pos="3840" userDrawn="1">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作成者" initials="A" userId="Author"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2" name="作成者" initials="A" lastIdx="0"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03CF4"/>
    <a:srgbClr val="FFCCFF"/>
    <a:srgbClr val="99CC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showGuides="1">
      <p:cViewPr varScale="1">
        <p:scale>
          <a:sx n="78" d="100"/>
          <a:sy n="78" d="100"/>
        </p:scale>
        <p:origin x="878" y="43"/>
      </p:cViewPr>
      <p:guideLst>
        <p:guide orient="horz" pos="2137"/>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microsoft.com/office/2018/10/relationships/authors" Target="authors.xml"/><Relationship Id="rId3" Type="http://schemas.openxmlformats.org/officeDocument/2006/relationships/slide" Target="slides/slide2.xml"/><Relationship Id="rId21" Type="http://schemas.openxmlformats.org/officeDocument/2006/relationships/commentAuthors" Target="commentAuthor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49688" y="0"/>
            <a:ext cx="2946400" cy="496888"/>
          </a:xfrm>
          <a:prstGeom prst="rect">
            <a:avLst/>
          </a:prstGeom>
        </p:spPr>
        <p:txBody>
          <a:bodyPr vert="horz" lIns="91440" tIns="45720" rIns="91440" bIns="45720" rtlCol="0"/>
          <a:lstStyle>
            <a:lvl1pPr algn="r">
              <a:defRPr sz="1200"/>
            </a:lvl1pPr>
          </a:lstStyle>
          <a:p>
            <a:fld id="{52A199C9-DDF2-4919-BF8A-CDC8766ABEEE}" type="datetimeFigureOut">
              <a:rPr kumimoji="1" lang="ja-JP" altLang="en-US" smtClean="0"/>
              <a:t>2026/2/18</a:t>
            </a:fld>
            <a:endParaRPr kumimoji="1" lang="ja-JP" altLang="en-US"/>
          </a:p>
        </p:txBody>
      </p:sp>
      <p:sp>
        <p:nvSpPr>
          <p:cNvPr id="4" name="スライド イメージ プレースホルダー 3"/>
          <p:cNvSpPr>
            <a:spLocks noGrp="1" noRot="1" noChangeAspect="1"/>
          </p:cNvSpPr>
          <p:nvPr>
            <p:ph type="sldImg" idx="2"/>
          </p:nvPr>
        </p:nvSpPr>
        <p:spPr>
          <a:xfrm>
            <a:off x="422275" y="1241425"/>
            <a:ext cx="5953125" cy="3349625"/>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79450" y="4776788"/>
            <a:ext cx="5438775" cy="3908425"/>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29750"/>
            <a:ext cx="2946400" cy="496888"/>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49688" y="9429750"/>
            <a:ext cx="2946400" cy="496888"/>
          </a:xfrm>
          <a:prstGeom prst="rect">
            <a:avLst/>
          </a:prstGeom>
        </p:spPr>
        <p:txBody>
          <a:bodyPr vert="horz" lIns="91440" tIns="45720" rIns="91440" bIns="45720" rtlCol="0" anchor="b"/>
          <a:lstStyle>
            <a:lvl1pPr algn="r">
              <a:defRPr sz="1200"/>
            </a:lvl1pPr>
          </a:lstStyle>
          <a:p>
            <a:fld id="{BBB2FC49-F208-4CFB-8253-FB6193AB4D70}" type="slidenum">
              <a:rPr kumimoji="1" lang="ja-JP" altLang="en-US" smtClean="0"/>
              <a:t>‹#›</a:t>
            </a:fld>
            <a:endParaRPr kumimoji="1" lang="ja-JP" altLang="en-US"/>
          </a:p>
        </p:txBody>
      </p:sp>
    </p:spTree>
    <p:extLst>
      <p:ext uri="{BB962C8B-B14F-4D97-AF65-F5344CB8AC3E}">
        <p14:creationId xmlns:p14="http://schemas.microsoft.com/office/powerpoint/2010/main" val="3428194919"/>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サブタイトル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BA9F6AA3-D8C9-4295-B63F-38484D332C1F}" type="datetime1">
              <a:rPr kumimoji="1" lang="ja-JP" altLang="en-US" smtClean="0"/>
              <a:t>2026/2/18</a:t>
            </a:fld>
            <a:endParaRPr kumimoji="1" lang="ja-JP" altLang="en-US"/>
          </a:p>
        </p:txBody>
      </p:sp>
      <p:sp>
        <p:nvSpPr>
          <p:cNvPr id="5" name="フッター プレースホルダー 4"/>
          <p:cNvSpPr>
            <a:spLocks noGrp="1"/>
          </p:cNvSpPr>
          <p:nvPr>
            <p:ph type="ftr" sz="quarter" idx="11"/>
          </p:nvPr>
        </p:nvSpPr>
        <p:spPr/>
        <p:txBody>
          <a:bodyPr/>
          <a:lstStyle/>
          <a:p>
            <a:r>
              <a:rPr kumimoji="1" lang="en-US" altLang="ja-JP"/>
              <a:t>#</a:t>
            </a:r>
            <a:endParaRPr kumimoji="1" lang="ja-JP" altLang="en-US"/>
          </a:p>
        </p:txBody>
      </p:sp>
      <p:sp>
        <p:nvSpPr>
          <p:cNvPr id="6" name="スライド番号プレースホルダー 5"/>
          <p:cNvSpPr>
            <a:spLocks noGrp="1"/>
          </p:cNvSpPr>
          <p:nvPr>
            <p:ph type="sldNum" sz="quarter" idx="12"/>
          </p:nvPr>
        </p:nvSpPr>
        <p:spPr/>
        <p:txBody>
          <a:bodyPr/>
          <a:lstStyle/>
          <a:p>
            <a:fld id="{F97F76C9-962D-496C-9B89-0887543BE6FA}" type="slidenum">
              <a:rPr kumimoji="1" lang="ja-JP" altLang="en-US" smtClean="0"/>
              <a:t>‹#›</a:t>
            </a:fld>
            <a:endParaRPr kumimoji="1" lang="ja-JP" altLang="en-US"/>
          </a:p>
        </p:txBody>
      </p:sp>
    </p:spTree>
    <p:extLst>
      <p:ext uri="{BB962C8B-B14F-4D97-AF65-F5344CB8AC3E}">
        <p14:creationId xmlns:p14="http://schemas.microsoft.com/office/powerpoint/2010/main" val="349046076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B313DA5B-BEFC-4E30-8DCC-C373548011CF}" type="datetime1">
              <a:rPr kumimoji="1" lang="ja-JP" altLang="en-US" smtClean="0"/>
              <a:t>2026/2/18</a:t>
            </a:fld>
            <a:endParaRPr kumimoji="1" lang="ja-JP" altLang="en-US"/>
          </a:p>
        </p:txBody>
      </p:sp>
      <p:sp>
        <p:nvSpPr>
          <p:cNvPr id="5" name="フッター プレースホルダー 4"/>
          <p:cNvSpPr>
            <a:spLocks noGrp="1"/>
          </p:cNvSpPr>
          <p:nvPr>
            <p:ph type="ftr" sz="quarter" idx="11"/>
          </p:nvPr>
        </p:nvSpPr>
        <p:spPr/>
        <p:txBody>
          <a:bodyPr/>
          <a:lstStyle/>
          <a:p>
            <a:r>
              <a:rPr kumimoji="1" lang="en-US" altLang="ja-JP"/>
              <a:t>#</a:t>
            </a:r>
            <a:endParaRPr kumimoji="1" lang="ja-JP" altLang="en-US"/>
          </a:p>
        </p:txBody>
      </p:sp>
      <p:sp>
        <p:nvSpPr>
          <p:cNvPr id="6" name="スライド番号プレースホルダー 5"/>
          <p:cNvSpPr>
            <a:spLocks noGrp="1"/>
          </p:cNvSpPr>
          <p:nvPr>
            <p:ph type="sldNum" sz="quarter" idx="12"/>
          </p:nvPr>
        </p:nvSpPr>
        <p:spPr/>
        <p:txBody>
          <a:bodyPr/>
          <a:lstStyle/>
          <a:p>
            <a:fld id="{F97F76C9-962D-496C-9B89-0887543BE6FA}" type="slidenum">
              <a:rPr kumimoji="1" lang="ja-JP" altLang="en-US" smtClean="0"/>
              <a:t>‹#›</a:t>
            </a:fld>
            <a:endParaRPr kumimoji="1" lang="ja-JP" altLang="en-US"/>
          </a:p>
        </p:txBody>
      </p:sp>
    </p:spTree>
    <p:extLst>
      <p:ext uri="{BB962C8B-B14F-4D97-AF65-F5344CB8AC3E}">
        <p14:creationId xmlns:p14="http://schemas.microsoft.com/office/powerpoint/2010/main" val="158398920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DFEE4CC3-FB15-4B4A-8EA6-BCBBDA2B739D}" type="datetime1">
              <a:rPr kumimoji="1" lang="ja-JP" altLang="en-US" smtClean="0"/>
              <a:t>2026/2/18</a:t>
            </a:fld>
            <a:endParaRPr kumimoji="1" lang="ja-JP" altLang="en-US"/>
          </a:p>
        </p:txBody>
      </p:sp>
      <p:sp>
        <p:nvSpPr>
          <p:cNvPr id="5" name="フッター プレースホルダー 4"/>
          <p:cNvSpPr>
            <a:spLocks noGrp="1"/>
          </p:cNvSpPr>
          <p:nvPr>
            <p:ph type="ftr" sz="quarter" idx="11"/>
          </p:nvPr>
        </p:nvSpPr>
        <p:spPr/>
        <p:txBody>
          <a:bodyPr/>
          <a:lstStyle/>
          <a:p>
            <a:r>
              <a:rPr kumimoji="1" lang="en-US" altLang="ja-JP"/>
              <a:t>#</a:t>
            </a:r>
            <a:endParaRPr kumimoji="1" lang="ja-JP" altLang="en-US"/>
          </a:p>
        </p:txBody>
      </p:sp>
      <p:sp>
        <p:nvSpPr>
          <p:cNvPr id="6" name="スライド番号プレースホルダー 5"/>
          <p:cNvSpPr>
            <a:spLocks noGrp="1"/>
          </p:cNvSpPr>
          <p:nvPr>
            <p:ph type="sldNum" sz="quarter" idx="12"/>
          </p:nvPr>
        </p:nvSpPr>
        <p:spPr/>
        <p:txBody>
          <a:bodyPr/>
          <a:lstStyle/>
          <a:p>
            <a:fld id="{F97F76C9-962D-496C-9B89-0887543BE6FA}" type="slidenum">
              <a:rPr kumimoji="1" lang="ja-JP" altLang="en-US" smtClean="0"/>
              <a:t>‹#›</a:t>
            </a:fld>
            <a:endParaRPr kumimoji="1" lang="ja-JP" altLang="en-US"/>
          </a:p>
        </p:txBody>
      </p:sp>
    </p:spTree>
    <p:extLst>
      <p:ext uri="{BB962C8B-B14F-4D97-AF65-F5344CB8AC3E}">
        <p14:creationId xmlns:p14="http://schemas.microsoft.com/office/powerpoint/2010/main" val="27944445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98CF0FA5-3DF5-483A-9E71-E6F92F5FD383}" type="datetime1">
              <a:rPr kumimoji="1" lang="ja-JP" altLang="en-US" smtClean="0"/>
              <a:t>2026/2/18</a:t>
            </a:fld>
            <a:endParaRPr kumimoji="1" lang="ja-JP" altLang="en-US"/>
          </a:p>
        </p:txBody>
      </p:sp>
      <p:sp>
        <p:nvSpPr>
          <p:cNvPr id="5" name="フッター プレースホルダー 4"/>
          <p:cNvSpPr>
            <a:spLocks noGrp="1"/>
          </p:cNvSpPr>
          <p:nvPr>
            <p:ph type="ftr" sz="quarter" idx="11"/>
          </p:nvPr>
        </p:nvSpPr>
        <p:spPr/>
        <p:txBody>
          <a:bodyPr/>
          <a:lstStyle/>
          <a:p>
            <a:r>
              <a:rPr kumimoji="1" lang="en-US" altLang="ja-JP"/>
              <a:t>#</a:t>
            </a:r>
            <a:endParaRPr kumimoji="1" lang="ja-JP" altLang="en-US"/>
          </a:p>
        </p:txBody>
      </p:sp>
      <p:sp>
        <p:nvSpPr>
          <p:cNvPr id="6" name="スライド番号プレースホルダー 5"/>
          <p:cNvSpPr>
            <a:spLocks noGrp="1"/>
          </p:cNvSpPr>
          <p:nvPr>
            <p:ph type="sldNum" sz="quarter" idx="12"/>
          </p:nvPr>
        </p:nvSpPr>
        <p:spPr/>
        <p:txBody>
          <a:bodyPr/>
          <a:lstStyle/>
          <a:p>
            <a:fld id="{F97F76C9-962D-496C-9B89-0887543BE6FA}" type="slidenum">
              <a:rPr kumimoji="1" lang="ja-JP" altLang="en-US" smtClean="0"/>
              <a:t>‹#›</a:t>
            </a:fld>
            <a:endParaRPr kumimoji="1" lang="ja-JP" altLang="en-US"/>
          </a:p>
        </p:txBody>
      </p:sp>
    </p:spTree>
    <p:extLst>
      <p:ext uri="{BB962C8B-B14F-4D97-AF65-F5344CB8AC3E}">
        <p14:creationId xmlns:p14="http://schemas.microsoft.com/office/powerpoint/2010/main" val="136702291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5D48ECD4-F915-414E-9BFB-C55F64050FB9}" type="datetime1">
              <a:rPr kumimoji="1" lang="ja-JP" altLang="en-US" smtClean="0"/>
              <a:t>2026/2/18</a:t>
            </a:fld>
            <a:endParaRPr kumimoji="1" lang="ja-JP" altLang="en-US"/>
          </a:p>
        </p:txBody>
      </p:sp>
      <p:sp>
        <p:nvSpPr>
          <p:cNvPr id="5" name="フッター プレースホルダー 4"/>
          <p:cNvSpPr>
            <a:spLocks noGrp="1"/>
          </p:cNvSpPr>
          <p:nvPr>
            <p:ph type="ftr" sz="quarter" idx="11"/>
          </p:nvPr>
        </p:nvSpPr>
        <p:spPr/>
        <p:txBody>
          <a:bodyPr/>
          <a:lstStyle/>
          <a:p>
            <a:r>
              <a:rPr kumimoji="1" lang="en-US" altLang="ja-JP"/>
              <a:t>#</a:t>
            </a:r>
            <a:endParaRPr kumimoji="1" lang="ja-JP" altLang="en-US"/>
          </a:p>
        </p:txBody>
      </p:sp>
      <p:sp>
        <p:nvSpPr>
          <p:cNvPr id="6" name="スライド番号プレースホルダー 5"/>
          <p:cNvSpPr>
            <a:spLocks noGrp="1"/>
          </p:cNvSpPr>
          <p:nvPr>
            <p:ph type="sldNum" sz="quarter" idx="12"/>
          </p:nvPr>
        </p:nvSpPr>
        <p:spPr/>
        <p:txBody>
          <a:bodyPr/>
          <a:lstStyle/>
          <a:p>
            <a:fld id="{F97F76C9-962D-496C-9B89-0887543BE6FA}" type="slidenum">
              <a:rPr kumimoji="1" lang="ja-JP" altLang="en-US" smtClean="0"/>
              <a:t>‹#›</a:t>
            </a:fld>
            <a:endParaRPr kumimoji="1" lang="ja-JP" altLang="en-US"/>
          </a:p>
        </p:txBody>
      </p:sp>
    </p:spTree>
    <p:extLst>
      <p:ext uri="{BB962C8B-B14F-4D97-AF65-F5344CB8AC3E}">
        <p14:creationId xmlns:p14="http://schemas.microsoft.com/office/powerpoint/2010/main" val="1954864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D05C13C9-A860-459D-8B9F-F7AAE747394A}" type="datetime1">
              <a:rPr kumimoji="1" lang="ja-JP" altLang="en-US" smtClean="0"/>
              <a:t>2026/2/18</a:t>
            </a:fld>
            <a:endParaRPr kumimoji="1" lang="ja-JP" altLang="en-US"/>
          </a:p>
        </p:txBody>
      </p:sp>
      <p:sp>
        <p:nvSpPr>
          <p:cNvPr id="6" name="フッター プレースホルダー 5"/>
          <p:cNvSpPr>
            <a:spLocks noGrp="1"/>
          </p:cNvSpPr>
          <p:nvPr>
            <p:ph type="ftr" sz="quarter" idx="11"/>
          </p:nvPr>
        </p:nvSpPr>
        <p:spPr/>
        <p:txBody>
          <a:bodyPr/>
          <a:lstStyle/>
          <a:p>
            <a:r>
              <a:rPr kumimoji="1" lang="en-US" altLang="ja-JP"/>
              <a:t>#</a:t>
            </a:r>
            <a:endParaRPr kumimoji="1" lang="ja-JP" altLang="en-US"/>
          </a:p>
        </p:txBody>
      </p:sp>
      <p:sp>
        <p:nvSpPr>
          <p:cNvPr id="7" name="スライド番号プレースホルダー 6"/>
          <p:cNvSpPr>
            <a:spLocks noGrp="1"/>
          </p:cNvSpPr>
          <p:nvPr>
            <p:ph type="sldNum" sz="quarter" idx="12"/>
          </p:nvPr>
        </p:nvSpPr>
        <p:spPr/>
        <p:txBody>
          <a:bodyPr/>
          <a:lstStyle/>
          <a:p>
            <a:fld id="{F97F76C9-962D-496C-9B89-0887543BE6FA}" type="slidenum">
              <a:rPr kumimoji="1" lang="ja-JP" altLang="en-US" smtClean="0"/>
              <a:t>‹#›</a:t>
            </a:fld>
            <a:endParaRPr kumimoji="1" lang="ja-JP" altLang="en-US"/>
          </a:p>
        </p:txBody>
      </p:sp>
    </p:spTree>
    <p:extLst>
      <p:ext uri="{BB962C8B-B14F-4D97-AF65-F5344CB8AC3E}">
        <p14:creationId xmlns:p14="http://schemas.microsoft.com/office/powerpoint/2010/main" val="304333023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56A1C514-ED1C-46B1-8C5E-1C42304CC0A9}" type="datetime1">
              <a:rPr kumimoji="1" lang="ja-JP" altLang="en-US" smtClean="0"/>
              <a:t>2026/2/18</a:t>
            </a:fld>
            <a:endParaRPr kumimoji="1" lang="ja-JP" altLang="en-US"/>
          </a:p>
        </p:txBody>
      </p:sp>
      <p:sp>
        <p:nvSpPr>
          <p:cNvPr id="8" name="フッター プレースホルダー 7"/>
          <p:cNvSpPr>
            <a:spLocks noGrp="1"/>
          </p:cNvSpPr>
          <p:nvPr>
            <p:ph type="ftr" sz="quarter" idx="11"/>
          </p:nvPr>
        </p:nvSpPr>
        <p:spPr/>
        <p:txBody>
          <a:bodyPr/>
          <a:lstStyle/>
          <a:p>
            <a:r>
              <a:rPr kumimoji="1" lang="en-US" altLang="ja-JP"/>
              <a:t>#</a:t>
            </a:r>
            <a:endParaRPr kumimoji="1" lang="ja-JP" altLang="en-US"/>
          </a:p>
        </p:txBody>
      </p:sp>
      <p:sp>
        <p:nvSpPr>
          <p:cNvPr id="9" name="スライド番号プレースホルダー 8"/>
          <p:cNvSpPr>
            <a:spLocks noGrp="1"/>
          </p:cNvSpPr>
          <p:nvPr>
            <p:ph type="sldNum" sz="quarter" idx="12"/>
          </p:nvPr>
        </p:nvSpPr>
        <p:spPr/>
        <p:txBody>
          <a:bodyPr/>
          <a:lstStyle/>
          <a:p>
            <a:fld id="{F97F76C9-962D-496C-9B89-0887543BE6FA}" type="slidenum">
              <a:rPr kumimoji="1" lang="ja-JP" altLang="en-US" smtClean="0"/>
              <a:t>‹#›</a:t>
            </a:fld>
            <a:endParaRPr kumimoji="1" lang="ja-JP" altLang="en-US"/>
          </a:p>
        </p:txBody>
      </p:sp>
    </p:spTree>
    <p:extLst>
      <p:ext uri="{BB962C8B-B14F-4D97-AF65-F5344CB8AC3E}">
        <p14:creationId xmlns:p14="http://schemas.microsoft.com/office/powerpoint/2010/main" val="334616300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14FE023C-DD99-4176-8452-79CCAB526CE0}" type="datetime1">
              <a:rPr kumimoji="1" lang="ja-JP" altLang="en-US" smtClean="0"/>
              <a:t>2026/2/18</a:t>
            </a:fld>
            <a:endParaRPr kumimoji="1" lang="ja-JP" altLang="en-US"/>
          </a:p>
        </p:txBody>
      </p:sp>
      <p:sp>
        <p:nvSpPr>
          <p:cNvPr id="4" name="フッター プレースホルダー 3"/>
          <p:cNvSpPr>
            <a:spLocks noGrp="1"/>
          </p:cNvSpPr>
          <p:nvPr>
            <p:ph type="ftr" sz="quarter" idx="11"/>
          </p:nvPr>
        </p:nvSpPr>
        <p:spPr/>
        <p:txBody>
          <a:bodyPr/>
          <a:lstStyle/>
          <a:p>
            <a:r>
              <a:rPr kumimoji="1" lang="en-US" altLang="ja-JP"/>
              <a:t>#</a:t>
            </a:r>
            <a:endParaRPr kumimoji="1" lang="ja-JP" altLang="en-US"/>
          </a:p>
        </p:txBody>
      </p:sp>
      <p:sp>
        <p:nvSpPr>
          <p:cNvPr id="5" name="スライド番号プレースホルダー 4"/>
          <p:cNvSpPr>
            <a:spLocks noGrp="1"/>
          </p:cNvSpPr>
          <p:nvPr>
            <p:ph type="sldNum" sz="quarter" idx="12"/>
          </p:nvPr>
        </p:nvSpPr>
        <p:spPr/>
        <p:txBody>
          <a:bodyPr/>
          <a:lstStyle/>
          <a:p>
            <a:fld id="{F97F76C9-962D-496C-9B89-0887543BE6FA}" type="slidenum">
              <a:rPr kumimoji="1" lang="ja-JP" altLang="en-US" smtClean="0"/>
              <a:t>‹#›</a:t>
            </a:fld>
            <a:endParaRPr kumimoji="1" lang="ja-JP" altLang="en-US"/>
          </a:p>
        </p:txBody>
      </p:sp>
    </p:spTree>
    <p:extLst>
      <p:ext uri="{BB962C8B-B14F-4D97-AF65-F5344CB8AC3E}">
        <p14:creationId xmlns:p14="http://schemas.microsoft.com/office/powerpoint/2010/main" val="173940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A1067418-C19F-471E-B18C-000840F93E6F}" type="datetime1">
              <a:rPr kumimoji="1" lang="ja-JP" altLang="en-US" smtClean="0"/>
              <a:t>2026/2/18</a:t>
            </a:fld>
            <a:endParaRPr kumimoji="1" lang="ja-JP" altLang="en-US"/>
          </a:p>
        </p:txBody>
      </p:sp>
      <p:sp>
        <p:nvSpPr>
          <p:cNvPr id="3" name="フッター プレースホルダー 2"/>
          <p:cNvSpPr>
            <a:spLocks noGrp="1"/>
          </p:cNvSpPr>
          <p:nvPr>
            <p:ph type="ftr" sz="quarter" idx="11"/>
          </p:nvPr>
        </p:nvSpPr>
        <p:spPr/>
        <p:txBody>
          <a:bodyPr/>
          <a:lstStyle/>
          <a:p>
            <a:r>
              <a:rPr kumimoji="1" lang="en-US" altLang="ja-JP"/>
              <a:t>#</a:t>
            </a:r>
            <a:endParaRPr kumimoji="1" lang="ja-JP" altLang="en-US"/>
          </a:p>
        </p:txBody>
      </p:sp>
      <p:sp>
        <p:nvSpPr>
          <p:cNvPr id="4" name="スライド番号プレースホルダー 3"/>
          <p:cNvSpPr>
            <a:spLocks noGrp="1"/>
          </p:cNvSpPr>
          <p:nvPr>
            <p:ph type="sldNum" sz="quarter" idx="12"/>
          </p:nvPr>
        </p:nvSpPr>
        <p:spPr/>
        <p:txBody>
          <a:bodyPr/>
          <a:lstStyle/>
          <a:p>
            <a:fld id="{F97F76C9-962D-496C-9B89-0887543BE6FA}" type="slidenum">
              <a:rPr kumimoji="1" lang="ja-JP" altLang="en-US" smtClean="0"/>
              <a:t>‹#›</a:t>
            </a:fld>
            <a:endParaRPr kumimoji="1" lang="ja-JP" altLang="en-US"/>
          </a:p>
        </p:txBody>
      </p:sp>
    </p:spTree>
    <p:extLst>
      <p:ext uri="{BB962C8B-B14F-4D97-AF65-F5344CB8AC3E}">
        <p14:creationId xmlns:p14="http://schemas.microsoft.com/office/powerpoint/2010/main" val="48372810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996B57C6-9E5B-42E5-9214-D4BEA991A5DC}" type="datetime1">
              <a:rPr kumimoji="1" lang="ja-JP" altLang="en-US" smtClean="0"/>
              <a:t>2026/2/18</a:t>
            </a:fld>
            <a:endParaRPr kumimoji="1" lang="ja-JP" altLang="en-US"/>
          </a:p>
        </p:txBody>
      </p:sp>
      <p:sp>
        <p:nvSpPr>
          <p:cNvPr id="6" name="フッター プレースホルダー 5"/>
          <p:cNvSpPr>
            <a:spLocks noGrp="1"/>
          </p:cNvSpPr>
          <p:nvPr>
            <p:ph type="ftr" sz="quarter" idx="11"/>
          </p:nvPr>
        </p:nvSpPr>
        <p:spPr/>
        <p:txBody>
          <a:bodyPr/>
          <a:lstStyle/>
          <a:p>
            <a:r>
              <a:rPr kumimoji="1" lang="en-US" altLang="ja-JP"/>
              <a:t>#</a:t>
            </a:r>
            <a:endParaRPr kumimoji="1" lang="ja-JP" altLang="en-US"/>
          </a:p>
        </p:txBody>
      </p:sp>
      <p:sp>
        <p:nvSpPr>
          <p:cNvPr id="7" name="スライド番号プレースホルダー 6"/>
          <p:cNvSpPr>
            <a:spLocks noGrp="1"/>
          </p:cNvSpPr>
          <p:nvPr>
            <p:ph type="sldNum" sz="quarter" idx="12"/>
          </p:nvPr>
        </p:nvSpPr>
        <p:spPr/>
        <p:txBody>
          <a:bodyPr/>
          <a:lstStyle/>
          <a:p>
            <a:fld id="{F97F76C9-962D-496C-9B89-0887543BE6FA}" type="slidenum">
              <a:rPr kumimoji="1" lang="ja-JP" altLang="en-US" smtClean="0"/>
              <a:t>‹#›</a:t>
            </a:fld>
            <a:endParaRPr kumimoji="1" lang="ja-JP" altLang="en-US"/>
          </a:p>
        </p:txBody>
      </p:sp>
    </p:spTree>
    <p:extLst>
      <p:ext uri="{BB962C8B-B14F-4D97-AF65-F5344CB8AC3E}">
        <p14:creationId xmlns:p14="http://schemas.microsoft.com/office/powerpoint/2010/main" val="21502349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629FFBC6-DB89-467E-81D2-6261C163646E}" type="datetime1">
              <a:rPr kumimoji="1" lang="ja-JP" altLang="en-US" smtClean="0"/>
              <a:t>2026/2/18</a:t>
            </a:fld>
            <a:endParaRPr kumimoji="1" lang="ja-JP" altLang="en-US"/>
          </a:p>
        </p:txBody>
      </p:sp>
      <p:sp>
        <p:nvSpPr>
          <p:cNvPr id="6" name="フッター プレースホルダー 5"/>
          <p:cNvSpPr>
            <a:spLocks noGrp="1"/>
          </p:cNvSpPr>
          <p:nvPr>
            <p:ph type="ftr" sz="quarter" idx="11"/>
          </p:nvPr>
        </p:nvSpPr>
        <p:spPr/>
        <p:txBody>
          <a:bodyPr/>
          <a:lstStyle/>
          <a:p>
            <a:r>
              <a:rPr kumimoji="1" lang="en-US" altLang="ja-JP"/>
              <a:t>#</a:t>
            </a:r>
            <a:endParaRPr kumimoji="1" lang="ja-JP" altLang="en-US"/>
          </a:p>
        </p:txBody>
      </p:sp>
      <p:sp>
        <p:nvSpPr>
          <p:cNvPr id="7" name="スライド番号プレースホルダー 6"/>
          <p:cNvSpPr>
            <a:spLocks noGrp="1"/>
          </p:cNvSpPr>
          <p:nvPr>
            <p:ph type="sldNum" sz="quarter" idx="12"/>
          </p:nvPr>
        </p:nvSpPr>
        <p:spPr/>
        <p:txBody>
          <a:bodyPr/>
          <a:lstStyle/>
          <a:p>
            <a:fld id="{F97F76C9-962D-496C-9B89-0887543BE6FA}" type="slidenum">
              <a:rPr kumimoji="1" lang="ja-JP" altLang="en-US" smtClean="0"/>
              <a:t>‹#›</a:t>
            </a:fld>
            <a:endParaRPr kumimoji="1" lang="ja-JP" altLang="en-US"/>
          </a:p>
        </p:txBody>
      </p:sp>
    </p:spTree>
    <p:extLst>
      <p:ext uri="{BB962C8B-B14F-4D97-AF65-F5344CB8AC3E}">
        <p14:creationId xmlns:p14="http://schemas.microsoft.com/office/powerpoint/2010/main" val="272389424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tileRect/>
        </a:gradFill>
        <a:effectLst/>
      </p:bgPr>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6EAFB43-0091-4F0F-9A16-11916E31DFBD}" type="datetime1">
              <a:rPr kumimoji="1" lang="ja-JP" altLang="en-US" smtClean="0"/>
              <a:t>2026/2/18</a:t>
            </a:fld>
            <a:endParaRPr kumimoji="1" lang="ja-JP" altLang="en-US"/>
          </a:p>
        </p:txBody>
      </p:sp>
      <p:sp>
        <p:nvSpPr>
          <p:cNvPr id="5" name="フッター プレースホルダー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kumimoji="1" lang="en-US" altLang="ja-JP"/>
              <a:t>#</a:t>
            </a:r>
            <a:endParaRPr kumimoji="1" lang="ja-JP" altLang="en-US"/>
          </a:p>
        </p:txBody>
      </p:sp>
      <p:sp>
        <p:nvSpPr>
          <p:cNvPr id="6" name="スライド番号プレースホルダー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97F76C9-962D-496C-9B89-0887543BE6FA}" type="slidenum">
              <a:rPr kumimoji="1" lang="ja-JP" altLang="en-US" smtClean="0"/>
              <a:t>‹#›</a:t>
            </a:fld>
            <a:endParaRPr kumimoji="1" lang="ja-JP" altLang="en-US"/>
          </a:p>
        </p:txBody>
      </p:sp>
    </p:spTree>
    <p:extLst>
      <p:ext uri="{BB962C8B-B14F-4D97-AF65-F5344CB8AC3E}">
        <p14:creationId xmlns:p14="http://schemas.microsoft.com/office/powerpoint/2010/main" val="324815046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sldNum="0"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 Id="rId9" Type="http://schemas.openxmlformats.org/officeDocument/2006/relationships/image" Target="../media/image8.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楕円 4">
            <a:extLst>
              <a:ext uri="{FF2B5EF4-FFF2-40B4-BE49-F238E27FC236}">
                <a16:creationId xmlns:a16="http://schemas.microsoft.com/office/drawing/2014/main" id="{D46E8E8A-3E59-E89F-DD43-87DDBCAD06C8}"/>
              </a:ext>
            </a:extLst>
          </p:cNvPr>
          <p:cNvSpPr/>
          <p:nvPr/>
        </p:nvSpPr>
        <p:spPr>
          <a:xfrm>
            <a:off x="9631581" y="697505"/>
            <a:ext cx="2214258" cy="482989"/>
          </a:xfrm>
          <a:prstGeom prst="ellipse">
            <a:avLst/>
          </a:prstGeom>
          <a:solidFill>
            <a:srgbClr val="99CC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游ゴシック" panose="020F0502020204030204"/>
              <a:ea typeface="游ゴシック" panose="020B0400000000000000" pitchFamily="50" charset="-128"/>
              <a:cs typeface="+mn-cs"/>
            </a:endParaRPr>
          </a:p>
        </p:txBody>
      </p:sp>
      <p:sp>
        <p:nvSpPr>
          <p:cNvPr id="30" name="楕円 29"/>
          <p:cNvSpPr/>
          <p:nvPr/>
        </p:nvSpPr>
        <p:spPr>
          <a:xfrm>
            <a:off x="5902879" y="2597193"/>
            <a:ext cx="6164833" cy="1590590"/>
          </a:xfrm>
          <a:prstGeom prst="ellipse">
            <a:avLst/>
          </a:prstGeom>
          <a:gradFill flip="none" rotWithShape="1">
            <a:gsLst>
              <a:gs pos="0">
                <a:schemeClr val="accent4">
                  <a:lumMod val="60000"/>
                  <a:lumOff val="40000"/>
                  <a:tint val="66000"/>
                  <a:satMod val="160000"/>
                </a:schemeClr>
              </a:gs>
              <a:gs pos="50000">
                <a:schemeClr val="accent4">
                  <a:lumMod val="60000"/>
                  <a:lumOff val="40000"/>
                  <a:tint val="44500"/>
                  <a:satMod val="160000"/>
                </a:schemeClr>
              </a:gs>
              <a:gs pos="100000">
                <a:schemeClr val="accent4">
                  <a:lumMod val="60000"/>
                  <a:lumOff val="40000"/>
                  <a:tint val="23500"/>
                  <a:satMod val="160000"/>
                </a:schemeClr>
              </a:gs>
            </a:gsLst>
            <a:lin ang="162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游ゴシック" panose="020F0502020204030204"/>
              <a:ea typeface="游ゴシック" panose="020B0400000000000000" pitchFamily="50" charset="-128"/>
              <a:cs typeface="+mn-cs"/>
            </a:endParaRPr>
          </a:p>
        </p:txBody>
      </p:sp>
      <p:sp>
        <p:nvSpPr>
          <p:cNvPr id="32" name="楕円 31"/>
          <p:cNvSpPr/>
          <p:nvPr/>
        </p:nvSpPr>
        <p:spPr>
          <a:xfrm>
            <a:off x="6095999" y="5708173"/>
            <a:ext cx="6096001" cy="1234826"/>
          </a:xfrm>
          <a:prstGeom prst="ellipse">
            <a:avLst/>
          </a:prstGeom>
          <a:gradFill flip="none" rotWithShape="1">
            <a:gsLst>
              <a:gs pos="0">
                <a:schemeClr val="accent4">
                  <a:lumMod val="60000"/>
                  <a:lumOff val="40000"/>
                  <a:tint val="66000"/>
                  <a:satMod val="160000"/>
                </a:schemeClr>
              </a:gs>
              <a:gs pos="50000">
                <a:schemeClr val="accent4">
                  <a:lumMod val="60000"/>
                  <a:lumOff val="40000"/>
                  <a:tint val="44500"/>
                  <a:satMod val="160000"/>
                </a:schemeClr>
              </a:gs>
              <a:gs pos="100000">
                <a:schemeClr val="accent4">
                  <a:lumMod val="60000"/>
                  <a:lumOff val="40000"/>
                  <a:tint val="23500"/>
                  <a:satMod val="160000"/>
                </a:schemeClr>
              </a:gs>
            </a:gsLst>
            <a:lin ang="162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游ゴシック" panose="020F0502020204030204"/>
              <a:ea typeface="游ゴシック" panose="020B0400000000000000" pitchFamily="50" charset="-128"/>
              <a:cs typeface="+mn-cs"/>
            </a:endParaRPr>
          </a:p>
        </p:txBody>
      </p:sp>
      <p:sp>
        <p:nvSpPr>
          <p:cNvPr id="22" name="楕円 21"/>
          <p:cNvSpPr/>
          <p:nvPr/>
        </p:nvSpPr>
        <p:spPr>
          <a:xfrm>
            <a:off x="6096000" y="4304905"/>
            <a:ext cx="4163453" cy="1183270"/>
          </a:xfrm>
          <a:prstGeom prst="ellipse">
            <a:avLst/>
          </a:prstGeom>
          <a:gradFill flip="none" rotWithShape="1">
            <a:gsLst>
              <a:gs pos="0">
                <a:schemeClr val="accent4">
                  <a:lumMod val="60000"/>
                  <a:lumOff val="40000"/>
                  <a:tint val="66000"/>
                  <a:satMod val="160000"/>
                </a:schemeClr>
              </a:gs>
              <a:gs pos="50000">
                <a:schemeClr val="accent4">
                  <a:lumMod val="60000"/>
                  <a:lumOff val="40000"/>
                  <a:tint val="44500"/>
                  <a:satMod val="160000"/>
                </a:schemeClr>
              </a:gs>
              <a:gs pos="100000">
                <a:schemeClr val="accent4">
                  <a:lumMod val="60000"/>
                  <a:lumOff val="40000"/>
                  <a:tint val="23500"/>
                  <a:satMod val="160000"/>
                </a:schemeClr>
              </a:gs>
            </a:gsLst>
            <a:lin ang="189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游ゴシック" panose="020F0502020204030204"/>
              <a:ea typeface="游ゴシック" panose="020B0400000000000000" pitchFamily="50" charset="-128"/>
              <a:cs typeface="+mn-cs"/>
            </a:endParaRPr>
          </a:p>
        </p:txBody>
      </p:sp>
      <p:sp>
        <p:nvSpPr>
          <p:cNvPr id="28" name="楕円 27"/>
          <p:cNvSpPr/>
          <p:nvPr/>
        </p:nvSpPr>
        <p:spPr>
          <a:xfrm>
            <a:off x="0" y="5030776"/>
            <a:ext cx="6088412" cy="1827224"/>
          </a:xfrm>
          <a:prstGeom prst="ellipse">
            <a:avLst/>
          </a:prstGeom>
          <a:gradFill flip="none" rotWithShape="1">
            <a:gsLst>
              <a:gs pos="0">
                <a:schemeClr val="accent4">
                  <a:lumMod val="60000"/>
                  <a:lumOff val="40000"/>
                  <a:tint val="66000"/>
                  <a:satMod val="160000"/>
                </a:schemeClr>
              </a:gs>
              <a:gs pos="50000">
                <a:schemeClr val="accent4">
                  <a:lumMod val="60000"/>
                  <a:lumOff val="40000"/>
                  <a:tint val="44500"/>
                  <a:satMod val="160000"/>
                </a:schemeClr>
              </a:gs>
              <a:gs pos="100000">
                <a:schemeClr val="accent4">
                  <a:lumMod val="60000"/>
                  <a:lumOff val="40000"/>
                  <a:tint val="23500"/>
                  <a:satMod val="160000"/>
                </a:schemeClr>
              </a:gs>
            </a:gsLst>
            <a:lin ang="189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游ゴシック" panose="020F0502020204030204"/>
              <a:ea typeface="游ゴシック" panose="020B0400000000000000" pitchFamily="50" charset="-128"/>
              <a:cs typeface="+mn-cs"/>
            </a:endParaRPr>
          </a:p>
        </p:txBody>
      </p:sp>
      <p:sp>
        <p:nvSpPr>
          <p:cNvPr id="4" name="楕円 3"/>
          <p:cNvSpPr/>
          <p:nvPr/>
        </p:nvSpPr>
        <p:spPr>
          <a:xfrm>
            <a:off x="0" y="3187089"/>
            <a:ext cx="5419319" cy="1189479"/>
          </a:xfrm>
          <a:prstGeom prst="ellipse">
            <a:avLst/>
          </a:prstGeom>
          <a:gradFill flip="none" rotWithShape="1">
            <a:gsLst>
              <a:gs pos="0">
                <a:schemeClr val="accent4">
                  <a:lumMod val="60000"/>
                  <a:lumOff val="40000"/>
                  <a:tint val="66000"/>
                  <a:satMod val="160000"/>
                </a:schemeClr>
              </a:gs>
              <a:gs pos="50000">
                <a:schemeClr val="accent4">
                  <a:lumMod val="60000"/>
                  <a:lumOff val="40000"/>
                  <a:tint val="44500"/>
                  <a:satMod val="160000"/>
                </a:schemeClr>
              </a:gs>
              <a:gs pos="100000">
                <a:schemeClr val="accent4">
                  <a:lumMod val="60000"/>
                  <a:lumOff val="40000"/>
                  <a:tint val="23500"/>
                  <a:satMod val="160000"/>
                </a:schemeClr>
              </a:gs>
            </a:gsLst>
            <a:lin ang="189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游ゴシック" panose="020F0502020204030204"/>
              <a:ea typeface="游ゴシック" panose="020B0400000000000000" pitchFamily="50" charset="-128"/>
              <a:cs typeface="+mn-cs"/>
            </a:endParaRPr>
          </a:p>
        </p:txBody>
      </p:sp>
      <p:sp>
        <p:nvSpPr>
          <p:cNvPr id="3" name="楕円 2"/>
          <p:cNvSpPr/>
          <p:nvPr/>
        </p:nvSpPr>
        <p:spPr>
          <a:xfrm>
            <a:off x="0" y="739723"/>
            <a:ext cx="2214258" cy="482989"/>
          </a:xfrm>
          <a:prstGeom prst="ellipse">
            <a:avLst/>
          </a:prstGeom>
          <a:solidFill>
            <a:srgbClr val="38F88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游ゴシック" panose="020F0502020204030204"/>
              <a:ea typeface="游ゴシック" panose="020B0400000000000000" pitchFamily="50" charset="-128"/>
              <a:cs typeface="+mn-cs"/>
            </a:endParaRPr>
          </a:p>
        </p:txBody>
      </p:sp>
      <p:sp>
        <p:nvSpPr>
          <p:cNvPr id="29" name="フローチャート: 処理 28"/>
          <p:cNvSpPr/>
          <p:nvPr/>
        </p:nvSpPr>
        <p:spPr>
          <a:xfrm>
            <a:off x="1395165" y="69299"/>
            <a:ext cx="9769152" cy="568074"/>
          </a:xfrm>
          <a:prstGeom prst="flowChartProcess">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dirty="0">
              <a:ln>
                <a:noFill/>
              </a:ln>
              <a:solidFill>
                <a:prstClr val="white"/>
              </a:solidFill>
              <a:effectLst/>
              <a:uLnTx/>
              <a:uFillTx/>
              <a:latin typeface="游ゴシック" panose="020F0502020204030204"/>
              <a:ea typeface="游ゴシック" panose="020B0400000000000000" pitchFamily="50" charset="-128"/>
              <a:cs typeface="+mn-cs"/>
            </a:endParaRPr>
          </a:p>
        </p:txBody>
      </p:sp>
      <p:sp>
        <p:nvSpPr>
          <p:cNvPr id="6" name="正方形/長方形 5"/>
          <p:cNvSpPr/>
          <p:nvPr/>
        </p:nvSpPr>
        <p:spPr>
          <a:xfrm>
            <a:off x="2587212" y="170012"/>
            <a:ext cx="6513650" cy="461665"/>
          </a:xfrm>
          <a:prstGeom prst="rect">
            <a:avLst/>
          </a:prstGeom>
          <a:noFill/>
        </p:spPr>
        <p:txBody>
          <a:bodyPr wrap="square" lIns="91440" tIns="45720" rIns="91440" bIns="4572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2400" b="1" i="0" u="none" strike="noStrike" kern="1200" cap="none" spc="0" normalizeH="0" baseline="0" noProof="0" dirty="0">
                <a:ln w="0"/>
                <a:solidFill>
                  <a:srgbClr val="ED7D31">
                    <a:lumMod val="50000"/>
                  </a:srgbClr>
                </a:solidFill>
                <a:effectLst>
                  <a:outerShdw blurRad="38100" dist="25400" dir="5400000" algn="ctr" rotWithShape="0">
                    <a:srgbClr val="6E747A">
                      <a:alpha val="43000"/>
                    </a:srgbClr>
                  </a:outerShdw>
                </a:effectLst>
                <a:uLnTx/>
                <a:uFillTx/>
                <a:latin typeface="游ゴシック" panose="020F0502020204030204"/>
                <a:ea typeface="游ゴシック" panose="020B0400000000000000" pitchFamily="50" charset="-128"/>
                <a:cs typeface="+mn-cs"/>
              </a:rPr>
              <a:t>令和</a:t>
            </a:r>
            <a:r>
              <a:rPr kumimoji="1" lang="en-US" altLang="ja-JP" sz="2400" b="1" i="0" u="none" strike="noStrike" kern="1200" cap="none" spc="0" normalizeH="0" baseline="0" noProof="0" dirty="0">
                <a:ln w="0"/>
                <a:solidFill>
                  <a:srgbClr val="ED7D31">
                    <a:lumMod val="50000"/>
                  </a:srgbClr>
                </a:solidFill>
                <a:effectLst>
                  <a:outerShdw blurRad="38100" dist="25400" dir="5400000" algn="ctr" rotWithShape="0">
                    <a:srgbClr val="6E747A">
                      <a:alpha val="43000"/>
                    </a:srgbClr>
                  </a:outerShdw>
                </a:effectLst>
                <a:uLnTx/>
                <a:uFillTx/>
                <a:latin typeface="游ゴシック" panose="020F0502020204030204"/>
                <a:ea typeface="游ゴシック" panose="020B0400000000000000" pitchFamily="50" charset="-128"/>
                <a:cs typeface="+mn-cs"/>
              </a:rPr>
              <a:t>8</a:t>
            </a:r>
            <a:r>
              <a:rPr kumimoji="1" lang="ja-JP" altLang="en-US" sz="2400" b="1" i="0" u="none" strike="noStrike" kern="1200" cap="none" spc="0" normalizeH="0" baseline="0" noProof="0" dirty="0">
                <a:ln w="0"/>
                <a:solidFill>
                  <a:srgbClr val="ED7D31">
                    <a:lumMod val="50000"/>
                  </a:srgbClr>
                </a:solidFill>
                <a:effectLst>
                  <a:outerShdw blurRad="38100" dist="25400" dir="5400000" algn="ctr" rotWithShape="0">
                    <a:srgbClr val="6E747A">
                      <a:alpha val="43000"/>
                    </a:srgbClr>
                  </a:outerShdw>
                </a:effectLst>
                <a:uLnTx/>
                <a:uFillTx/>
                <a:latin typeface="游ゴシック" panose="020F0502020204030204"/>
                <a:ea typeface="游ゴシック" panose="020B0400000000000000" pitchFamily="50" charset="-128"/>
                <a:cs typeface="+mn-cs"/>
              </a:rPr>
              <a:t>年度東淀川区運営方針（案）</a:t>
            </a:r>
          </a:p>
        </p:txBody>
      </p:sp>
      <p:sp>
        <p:nvSpPr>
          <p:cNvPr id="9" name="正方形/長方形 8"/>
          <p:cNvSpPr/>
          <p:nvPr/>
        </p:nvSpPr>
        <p:spPr>
          <a:xfrm>
            <a:off x="1981901" y="741962"/>
            <a:ext cx="7145121" cy="497585"/>
          </a:xfrm>
          <a:prstGeom prst="rect">
            <a:avLst/>
          </a:prstGeom>
          <a:solidFill>
            <a:srgbClr val="FFFFCC"/>
          </a:solidFill>
          <a:ln w="28575" cmpd="dbl">
            <a:solidFill>
              <a:schemeClr val="accent6"/>
            </a:solidFill>
          </a:ln>
          <a:scene3d>
            <a:camera prst="orthographicFront"/>
            <a:lightRig rig="threePt" dir="t"/>
          </a:scene3d>
          <a:sp3d>
            <a:bevelT prst="angle"/>
          </a:sp3d>
        </p:spPr>
        <p:style>
          <a:lnRef idx="2">
            <a:schemeClr val="accent6"/>
          </a:lnRef>
          <a:fillRef idx="1">
            <a:schemeClr val="lt1"/>
          </a:fillRef>
          <a:effectRef idx="0">
            <a:schemeClr val="accent6"/>
          </a:effectRef>
          <a:fontRef idx="minor">
            <a:schemeClr val="dk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1" i="0" u="none" strike="noStrike" kern="1200" cap="none" spc="0" normalizeH="0" baseline="0" noProof="0" dirty="0">
              <a:ln w="22225">
                <a:solidFill>
                  <a:srgbClr val="ED7D31"/>
                </a:solidFill>
                <a:prstDash val="solid"/>
              </a:ln>
              <a:solidFill>
                <a:srgbClr val="ED7D31">
                  <a:lumMod val="40000"/>
                  <a:lumOff val="60000"/>
                </a:srgbClr>
              </a:solidFill>
              <a:effectLst/>
              <a:uLnTx/>
              <a:uFillTx/>
              <a:latin typeface="游ゴシック" panose="020F0502020204030204"/>
              <a:ea typeface="游ゴシック" panose="020B0400000000000000" pitchFamily="50" charset="-128"/>
              <a:cs typeface="+mn-cs"/>
            </a:endParaRPr>
          </a:p>
        </p:txBody>
      </p:sp>
      <p:sp>
        <p:nvSpPr>
          <p:cNvPr id="11" name="正方形/長方形 10"/>
          <p:cNvSpPr/>
          <p:nvPr/>
        </p:nvSpPr>
        <p:spPr>
          <a:xfrm>
            <a:off x="2327079" y="711108"/>
            <a:ext cx="6663473" cy="430887"/>
          </a:xfrm>
          <a:prstGeom prst="rect">
            <a:avLst/>
          </a:prstGeom>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2200" b="0" i="0" u="none" strike="noStrike" kern="1200" cap="none" spc="0" normalizeH="0" baseline="0" noProof="0" dirty="0">
                <a:ln w="0"/>
                <a:solidFill>
                  <a:prstClr val="black"/>
                </a:solidFill>
                <a:effectLst>
                  <a:outerShdw blurRad="38100" dist="19050" dir="2700000" algn="tl" rotWithShape="0">
                    <a:prstClr val="black">
                      <a:alpha val="40000"/>
                    </a:prstClr>
                  </a:outerShdw>
                </a:effectLst>
                <a:uLnTx/>
                <a:uFillTx/>
                <a:latin typeface="HGP創英角ｺﾞｼｯｸUB" panose="020B0900000000000000" pitchFamily="50" charset="-128"/>
                <a:ea typeface="HGP創英角ｺﾞｼｯｸUB" panose="020B0900000000000000" pitchFamily="50" charset="-128"/>
                <a:cs typeface="+mn-cs"/>
              </a:rPr>
              <a:t>「住んでよかった、住み続けたい東淀川区」の実現</a:t>
            </a:r>
            <a:endParaRPr kumimoji="1" lang="en-US" altLang="ja-JP" sz="2200" b="0" i="0" u="none" strike="noStrike" kern="1200" cap="none" spc="0" normalizeH="0" baseline="0" noProof="0" dirty="0">
              <a:ln w="0"/>
              <a:solidFill>
                <a:prstClr val="black"/>
              </a:solidFill>
              <a:effectLst>
                <a:outerShdw blurRad="38100" dist="19050" dir="2700000" algn="tl" rotWithShape="0">
                  <a:prstClr val="black">
                    <a:alpha val="40000"/>
                  </a:prstClr>
                </a:outerShdw>
              </a:effectLst>
              <a:uLnTx/>
              <a:uFillTx/>
              <a:latin typeface="HGP創英角ｺﾞｼｯｸUB" panose="020B0900000000000000" pitchFamily="50" charset="-128"/>
              <a:ea typeface="HGP創英角ｺﾞｼｯｸUB" panose="020B0900000000000000" pitchFamily="50" charset="-128"/>
              <a:cs typeface="+mn-cs"/>
            </a:endParaRPr>
          </a:p>
        </p:txBody>
      </p:sp>
      <p:sp>
        <p:nvSpPr>
          <p:cNvPr id="12" name="フローチャート: 代替処理 11"/>
          <p:cNvSpPr/>
          <p:nvPr/>
        </p:nvSpPr>
        <p:spPr>
          <a:xfrm>
            <a:off x="103550" y="2681363"/>
            <a:ext cx="2882789" cy="601243"/>
          </a:xfrm>
          <a:prstGeom prst="flowChartAlternateProcess">
            <a:avLst/>
          </a:prstGeom>
          <a:solidFill>
            <a:srgbClr val="FFCCFF"/>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b="1" i="0" u="none" strike="noStrike" kern="120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１．自助・共助を担う地域力と、</a:t>
            </a:r>
            <a:endParaRPr kumimoji="1" lang="en-US" altLang="ja-JP" sz="1600" b="1" i="0" u="none" strike="noStrike" kern="120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b="1" i="0" u="none" strike="noStrike" kern="120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にぎわいのある元気なまち</a:t>
            </a:r>
          </a:p>
        </p:txBody>
      </p:sp>
      <p:sp>
        <p:nvSpPr>
          <p:cNvPr id="16" name="フローチャート: 代替処理 15"/>
          <p:cNvSpPr/>
          <p:nvPr/>
        </p:nvSpPr>
        <p:spPr>
          <a:xfrm>
            <a:off x="106200" y="4482462"/>
            <a:ext cx="3586735" cy="612516"/>
          </a:xfrm>
          <a:prstGeom prst="flowChartAlternateProcess">
            <a:avLst/>
          </a:prstGeom>
          <a:solidFill>
            <a:srgbClr val="FFCCFF"/>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b="1" i="0" u="none" strike="noStrike" kern="120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２． こども・青少年の健全育成に地域が</a:t>
            </a:r>
            <a:endParaRPr kumimoji="1" lang="en-US" altLang="ja-JP" sz="1600" b="1" i="0" u="none" strike="noStrike" kern="120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b="1" i="0" u="none" strike="noStrike" kern="120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一体となって取り組んでいるまち</a:t>
            </a:r>
          </a:p>
        </p:txBody>
      </p:sp>
      <p:sp>
        <p:nvSpPr>
          <p:cNvPr id="17" name="フローチャート: 代替処理 16"/>
          <p:cNvSpPr/>
          <p:nvPr/>
        </p:nvSpPr>
        <p:spPr>
          <a:xfrm>
            <a:off x="6096000" y="2515081"/>
            <a:ext cx="3417846" cy="457978"/>
          </a:xfrm>
          <a:prstGeom prst="flowChartAlternateProcess">
            <a:avLst/>
          </a:prstGeom>
          <a:solidFill>
            <a:srgbClr val="FFCCFF"/>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b="1" i="0" u="none" strike="noStrike" kern="120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３</a:t>
            </a:r>
            <a:r>
              <a:rPr kumimoji="1" lang="en-US" altLang="ja-JP" sz="1600" b="1" i="0" u="none" strike="noStrike" kern="120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 </a:t>
            </a:r>
            <a:r>
              <a:rPr kumimoji="1" lang="ja-JP" altLang="en-US" sz="1600" b="1" i="0" u="none" strike="noStrike" kern="120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福祉と健康にみんなで取り組むまち</a:t>
            </a:r>
          </a:p>
        </p:txBody>
      </p:sp>
      <p:sp>
        <p:nvSpPr>
          <p:cNvPr id="18" name="フローチャート: 代替処理 17"/>
          <p:cNvSpPr/>
          <p:nvPr/>
        </p:nvSpPr>
        <p:spPr>
          <a:xfrm>
            <a:off x="6185870" y="4094880"/>
            <a:ext cx="2638228" cy="460800"/>
          </a:xfrm>
          <a:prstGeom prst="flowChartAlternateProcess">
            <a:avLst/>
          </a:prstGeom>
          <a:solidFill>
            <a:srgbClr val="FFCCFF"/>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600" b="1" i="0" u="none" strike="noStrike" kern="120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４． 安全・安心のまち</a:t>
            </a:r>
          </a:p>
        </p:txBody>
      </p:sp>
      <p:sp>
        <p:nvSpPr>
          <p:cNvPr id="19" name="フローチャート: 代替処理 18"/>
          <p:cNvSpPr/>
          <p:nvPr/>
        </p:nvSpPr>
        <p:spPr>
          <a:xfrm>
            <a:off x="6272844" y="5459421"/>
            <a:ext cx="3711790" cy="460800"/>
          </a:xfrm>
          <a:prstGeom prst="flowChartAlternateProcess">
            <a:avLst/>
          </a:prstGeom>
          <a:solidFill>
            <a:srgbClr val="FFCCFF"/>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800" b="0" i="0" u="none" strike="noStrike" kern="120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 </a:t>
            </a:r>
            <a:r>
              <a:rPr kumimoji="1" lang="ja-JP" altLang="en-US" sz="1600" b="1" i="0" u="none" strike="noStrike" kern="120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５． 区民の役に立つ区役所があるまち </a:t>
            </a:r>
          </a:p>
        </p:txBody>
      </p:sp>
      <p:sp>
        <p:nvSpPr>
          <p:cNvPr id="20" name="正方形/長方形 19"/>
          <p:cNvSpPr/>
          <p:nvPr/>
        </p:nvSpPr>
        <p:spPr>
          <a:xfrm>
            <a:off x="246148" y="684707"/>
            <a:ext cx="1617751" cy="523220"/>
          </a:xfrm>
          <a:prstGeom prst="rect">
            <a:avLst/>
          </a:prstGeom>
          <a:noFill/>
        </p:spPr>
        <p:txBody>
          <a:bodyPr wrap="none" lIns="91440" tIns="45720" rIns="91440" bIns="45720">
            <a:spAutoFit/>
            <a:scene3d>
              <a:camera prst="orthographicFront"/>
              <a:lightRig rig="harsh" dir="t"/>
            </a:scene3d>
            <a:sp3d extrusionH="57150" prstMaterial="matte">
              <a:bevelT w="63500" h="12700" prst="angle"/>
              <a:contourClr>
                <a:schemeClr val="bg1">
                  <a:lumMod val="65000"/>
                </a:schemeClr>
              </a:contourClr>
            </a:sp3d>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2800" b="1" i="0" u="none" strike="noStrike" kern="1200" cap="none" spc="0" normalizeH="0" baseline="0" noProof="0" dirty="0">
                <a:ln/>
                <a:solidFill>
                  <a:prstClr val="black"/>
                </a:solidFill>
                <a:effectLst/>
                <a:uLnTx/>
                <a:uFillTx/>
                <a:latin typeface="HGPｺﾞｼｯｸE" panose="020B0900000000000000" pitchFamily="50" charset="-128"/>
                <a:ea typeface="HGPｺﾞｼｯｸE" panose="020B0900000000000000" pitchFamily="50" charset="-128"/>
                <a:cs typeface="+mn-cs"/>
              </a:rPr>
              <a:t>区の目標</a:t>
            </a:r>
            <a:endParaRPr kumimoji="1" lang="ja-JP" altLang="en-US" sz="2800" b="1" i="0" u="none" strike="noStrike" kern="1200" cap="none" spc="0" normalizeH="0" baseline="0" noProof="0" dirty="0">
              <a:ln/>
              <a:solidFill>
                <a:prstClr val="black"/>
              </a:solidFill>
              <a:effectLst/>
              <a:uLnTx/>
              <a:uFillTx/>
              <a:latin typeface="游ゴシック" panose="020F0502020204030204"/>
              <a:ea typeface="游ゴシック" panose="020B0400000000000000" pitchFamily="50" charset="-128"/>
              <a:cs typeface="+mn-cs"/>
            </a:endParaRPr>
          </a:p>
        </p:txBody>
      </p:sp>
      <p:sp>
        <p:nvSpPr>
          <p:cNvPr id="23" name="テキスト ボックス 22"/>
          <p:cNvSpPr txBox="1"/>
          <p:nvPr/>
        </p:nvSpPr>
        <p:spPr>
          <a:xfrm>
            <a:off x="-103491" y="3466535"/>
            <a:ext cx="5627879" cy="738664"/>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ja-JP" sz="1400" dirty="0">
                <a:solidFill>
                  <a:prstClr val="black"/>
                </a:solidFill>
                <a:latin typeface="游ゴシック" panose="020F0502020204030204"/>
                <a:ea typeface="游ゴシック" panose="020B0400000000000000" pitchFamily="50" charset="-128"/>
              </a:rPr>
              <a:t>(1)</a:t>
            </a:r>
            <a:r>
              <a:rPr kumimoji="1" lang="ja-JP" altLang="en-US" sz="140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地域活動協議会による自律的な地域運営の促進</a:t>
            </a:r>
            <a:r>
              <a:rPr kumimoji="1" lang="en-US" altLang="ja-JP" sz="140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a:t>
            </a:r>
            <a:r>
              <a:rPr kumimoji="1" lang="ja-JP" altLang="en-US" sz="140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 </a:t>
            </a:r>
            <a:r>
              <a:rPr kumimoji="1" lang="en-US" altLang="ja-JP" sz="140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1</a:t>
            </a:r>
            <a:r>
              <a:rPr kumimoji="1" lang="ja-JP" altLang="en-US" sz="140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 </a:t>
            </a:r>
            <a:r>
              <a:rPr kumimoji="1" lang="en-US" altLang="ja-JP" sz="140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p</a:t>
            </a:r>
          </a:p>
          <a:p>
            <a:pPr marL="0" marR="0" lvl="0" indent="0" algn="l" defTabSz="914400" rtl="0" eaLnBrk="1" fontAlgn="auto" latinLnBrk="0" hangingPunct="1">
              <a:lnSpc>
                <a:spcPct val="100000"/>
              </a:lnSpc>
              <a:spcBef>
                <a:spcPts val="0"/>
              </a:spcBef>
              <a:spcAft>
                <a:spcPts val="0"/>
              </a:spcAft>
              <a:buClrTx/>
              <a:buSzTx/>
              <a:buFontTx/>
              <a:buNone/>
              <a:tabLst/>
              <a:defRPr/>
            </a:pPr>
            <a:r>
              <a:rPr lang="en-US" altLang="ja-JP" sz="1400" dirty="0">
                <a:solidFill>
                  <a:prstClr val="black"/>
                </a:solidFill>
                <a:latin typeface="游ゴシック" panose="020F0502020204030204"/>
                <a:ea typeface="游ゴシック" panose="020B0400000000000000" pitchFamily="50" charset="-128"/>
              </a:rPr>
              <a:t>(2)</a:t>
            </a:r>
            <a:r>
              <a:rPr kumimoji="1" lang="ja-JP" altLang="en-US" sz="140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にぎわいのある元気なまち </a:t>
            </a:r>
            <a:r>
              <a:rPr kumimoji="1" lang="en-US" altLang="ja-JP" sz="140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…2p</a:t>
            </a:r>
          </a:p>
          <a:p>
            <a:pPr marL="0" marR="0" lvl="0" indent="0" algn="l" defTabSz="914400" rtl="0" eaLnBrk="1" fontAlgn="auto" latinLnBrk="0" hangingPunct="1">
              <a:lnSpc>
                <a:spcPct val="100000"/>
              </a:lnSpc>
              <a:spcBef>
                <a:spcPts val="0"/>
              </a:spcBef>
              <a:spcAft>
                <a:spcPts val="0"/>
              </a:spcAft>
              <a:buClrTx/>
              <a:buSzTx/>
              <a:buFontTx/>
              <a:buNone/>
              <a:tabLst/>
              <a:defRPr/>
            </a:pPr>
            <a:r>
              <a:rPr lang="en-US" altLang="ja-JP" sz="1400" dirty="0">
                <a:solidFill>
                  <a:prstClr val="black"/>
                </a:solidFill>
                <a:latin typeface="游ゴシック" panose="020F0502020204030204"/>
                <a:ea typeface="游ゴシック" panose="020B0400000000000000" pitchFamily="50" charset="-128"/>
              </a:rPr>
              <a:t>(3)</a:t>
            </a:r>
            <a:r>
              <a:rPr kumimoji="1" lang="ja-JP" altLang="en-US" sz="140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区民による西部地域のまちづくり</a:t>
            </a:r>
            <a:r>
              <a:rPr kumimoji="1" lang="en-US" altLang="ja-JP" sz="140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…3p</a:t>
            </a:r>
          </a:p>
        </p:txBody>
      </p:sp>
      <p:sp>
        <p:nvSpPr>
          <p:cNvPr id="24" name="テキスト ボックス 23"/>
          <p:cNvSpPr txBox="1"/>
          <p:nvPr/>
        </p:nvSpPr>
        <p:spPr>
          <a:xfrm>
            <a:off x="-90618" y="5377731"/>
            <a:ext cx="6466083" cy="116955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40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(1)</a:t>
            </a:r>
            <a:r>
              <a:rPr kumimoji="1" lang="ja-JP" altLang="en-US" sz="140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妊娠期から子育て期まで切れ目のない支援を受けることができ、</a:t>
            </a:r>
            <a:endParaRPr kumimoji="1" lang="en-US" altLang="ja-JP" sz="140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　</a:t>
            </a:r>
            <a:r>
              <a:rPr lang="ja-JP" altLang="en-US" sz="1400" dirty="0">
                <a:solidFill>
                  <a:prstClr val="black"/>
                </a:solidFill>
                <a:latin typeface="游ゴシック" panose="020F0502020204030204"/>
                <a:ea typeface="游ゴシック" panose="020B0400000000000000" pitchFamily="50" charset="-128"/>
              </a:rPr>
              <a:t> </a:t>
            </a:r>
            <a:r>
              <a:rPr kumimoji="1" lang="ja-JP" altLang="en-US" sz="140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東淀川区版ネウボラの体制が充実しているまち</a:t>
            </a:r>
            <a:r>
              <a:rPr kumimoji="1" lang="en-US" altLang="ja-JP" sz="140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a:t>
            </a:r>
            <a:r>
              <a:rPr kumimoji="1" lang="ja-JP" altLang="en-US" sz="140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 </a:t>
            </a:r>
            <a:r>
              <a:rPr kumimoji="1" lang="en-US" altLang="ja-JP" sz="140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4</a:t>
            </a:r>
            <a:r>
              <a:rPr kumimoji="1" lang="ja-JP" altLang="en-US" sz="140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 </a:t>
            </a:r>
            <a:r>
              <a:rPr kumimoji="1" lang="en-US" altLang="ja-JP" sz="140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p</a:t>
            </a:r>
            <a:r>
              <a:rPr kumimoji="1" lang="ja-JP" altLang="en-US" sz="140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 </a:t>
            </a:r>
            <a:endParaRPr kumimoji="1" lang="en-US" altLang="ja-JP" sz="140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altLang="ja-JP" sz="1400" dirty="0">
                <a:solidFill>
                  <a:prstClr val="black"/>
                </a:solidFill>
                <a:latin typeface="游ゴシック" panose="020F0502020204030204"/>
                <a:ea typeface="游ゴシック" panose="020B0400000000000000" pitchFamily="50" charset="-128"/>
              </a:rPr>
              <a:t>(2)</a:t>
            </a:r>
            <a:r>
              <a:rPr kumimoji="1" lang="ja-JP" altLang="en-US" sz="140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こどもと子育て家庭が、地域の人々と交流し社会全体で支える総合</a:t>
            </a:r>
            <a:endParaRPr kumimoji="1" lang="en-US" altLang="ja-JP" sz="140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400" dirty="0">
                <a:solidFill>
                  <a:prstClr val="black"/>
                </a:solidFill>
                <a:latin typeface="游ゴシック" panose="020F0502020204030204"/>
                <a:ea typeface="游ゴシック" panose="020B0400000000000000" pitchFamily="50" charset="-128"/>
              </a:rPr>
              <a:t>　 </a:t>
            </a:r>
            <a:r>
              <a:rPr kumimoji="1" lang="ja-JP" altLang="en-US" sz="140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支援体制が構築されているまち</a:t>
            </a:r>
            <a:r>
              <a:rPr kumimoji="1" lang="en-US" altLang="ja-JP" sz="140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a:t>
            </a:r>
            <a:r>
              <a:rPr kumimoji="1" lang="ja-JP" altLang="en-US" sz="140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 </a:t>
            </a:r>
            <a:r>
              <a:rPr kumimoji="1" lang="en-US" altLang="ja-JP" sz="140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5</a:t>
            </a:r>
            <a:r>
              <a:rPr kumimoji="1" lang="ja-JP" altLang="en-US" sz="140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 </a:t>
            </a:r>
            <a:r>
              <a:rPr kumimoji="1" lang="en-US" altLang="ja-JP" sz="140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p</a:t>
            </a:r>
            <a:r>
              <a:rPr kumimoji="1" lang="ja-JP" altLang="en-US" sz="140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 </a:t>
            </a:r>
            <a:endParaRPr kumimoji="1" lang="en-US" altLang="ja-JP" sz="140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40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(3)</a:t>
            </a:r>
            <a:r>
              <a:rPr kumimoji="1" lang="ja-JP" altLang="en-US" sz="140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こどもが自立して「生きる力」を身に付けるために取り組むまち</a:t>
            </a:r>
            <a:r>
              <a:rPr kumimoji="1" lang="en-US" altLang="ja-JP" sz="140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a:t>
            </a:r>
            <a:r>
              <a:rPr kumimoji="1" lang="ja-JP" altLang="en-US" sz="140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 </a:t>
            </a:r>
            <a:r>
              <a:rPr kumimoji="1" lang="en-US" altLang="ja-JP" sz="140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6</a:t>
            </a:r>
            <a:r>
              <a:rPr kumimoji="1" lang="ja-JP" altLang="en-US" sz="140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 </a:t>
            </a:r>
            <a:r>
              <a:rPr kumimoji="1" lang="en-US" altLang="ja-JP" sz="140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p</a:t>
            </a:r>
            <a:r>
              <a:rPr kumimoji="1" lang="ja-JP" altLang="en-US" sz="140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 </a:t>
            </a:r>
          </a:p>
        </p:txBody>
      </p:sp>
      <p:sp>
        <p:nvSpPr>
          <p:cNvPr id="25" name="正方形/長方形 24"/>
          <p:cNvSpPr/>
          <p:nvPr/>
        </p:nvSpPr>
        <p:spPr>
          <a:xfrm>
            <a:off x="6027939" y="3057476"/>
            <a:ext cx="6374166" cy="954107"/>
          </a:xfrm>
          <a:prstGeom prst="rect">
            <a:avLst/>
          </a:prstGeom>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40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(1)</a:t>
            </a:r>
            <a:r>
              <a:rPr kumimoji="1" lang="ja-JP" altLang="en-US" sz="140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住み慣れた地域や家庭で、安心して暮らし続けることのできるまち</a:t>
            </a:r>
            <a:r>
              <a:rPr kumimoji="1" lang="en-US" altLang="ja-JP" sz="140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a:t>
            </a:r>
            <a:r>
              <a:rPr kumimoji="1" lang="ja-JP" altLang="en-US" sz="140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 </a:t>
            </a:r>
            <a:r>
              <a:rPr kumimoji="1" lang="en-US" altLang="ja-JP" sz="140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7 p</a:t>
            </a:r>
          </a:p>
          <a:p>
            <a:pPr marL="0" marR="0" lvl="0" indent="0" algn="l" defTabSz="914400" rtl="0" eaLnBrk="1" fontAlgn="auto" latinLnBrk="0" hangingPunct="1">
              <a:lnSpc>
                <a:spcPct val="100000"/>
              </a:lnSpc>
              <a:spcBef>
                <a:spcPts val="0"/>
              </a:spcBef>
              <a:spcAft>
                <a:spcPts val="0"/>
              </a:spcAft>
              <a:buClrTx/>
              <a:buSzTx/>
              <a:buFontTx/>
              <a:buNone/>
              <a:tabLst/>
              <a:defRPr/>
            </a:pPr>
            <a:r>
              <a:rPr lang="en-US" altLang="ja-JP" sz="1400" dirty="0">
                <a:solidFill>
                  <a:prstClr val="black"/>
                </a:solidFill>
                <a:latin typeface="游ゴシック" panose="020F0502020204030204"/>
                <a:ea typeface="游ゴシック" panose="020B0400000000000000" pitchFamily="50" charset="-128"/>
              </a:rPr>
              <a:t>(2)</a:t>
            </a:r>
            <a:r>
              <a:rPr kumimoji="1" lang="ja-JP" altLang="en-US" sz="140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「地域力」を活かした安心・安全な支え合いのまち</a:t>
            </a:r>
            <a:r>
              <a:rPr kumimoji="1" lang="en-US" altLang="ja-JP" sz="140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a:t>
            </a:r>
            <a:r>
              <a:rPr kumimoji="1" lang="ja-JP" altLang="en-US" sz="140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 </a:t>
            </a:r>
            <a:r>
              <a:rPr kumimoji="1" lang="en-US" altLang="ja-JP" sz="140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8 p</a:t>
            </a:r>
            <a:r>
              <a:rPr kumimoji="1" lang="ja-JP" altLang="en-US" sz="140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 </a:t>
            </a:r>
            <a:endParaRPr kumimoji="1" lang="en-US" altLang="ja-JP" sz="140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altLang="ja-JP" sz="1400" dirty="0">
                <a:solidFill>
                  <a:prstClr val="black"/>
                </a:solidFill>
                <a:latin typeface="游ゴシック" panose="020F0502020204030204"/>
                <a:ea typeface="游ゴシック" panose="020B0400000000000000" pitchFamily="50" charset="-128"/>
              </a:rPr>
              <a:t>(3)</a:t>
            </a:r>
            <a:r>
              <a:rPr kumimoji="1" lang="ja-JP" altLang="en-US" sz="140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困りごとを受け止めるつながりがあるまち</a:t>
            </a:r>
            <a:r>
              <a:rPr kumimoji="1" lang="en-US" altLang="ja-JP" sz="140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a:t>
            </a:r>
            <a:r>
              <a:rPr kumimoji="1" lang="ja-JP" altLang="en-US" sz="140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 </a:t>
            </a:r>
            <a:r>
              <a:rPr kumimoji="1" lang="en-US" altLang="ja-JP" sz="140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9</a:t>
            </a:r>
            <a:r>
              <a:rPr kumimoji="1" lang="ja-JP" altLang="en-US" sz="140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 </a:t>
            </a:r>
            <a:r>
              <a:rPr kumimoji="1" lang="en-US" altLang="ja-JP" sz="140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p</a:t>
            </a:r>
            <a:r>
              <a:rPr kumimoji="1" lang="ja-JP" altLang="en-US" sz="140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 </a:t>
            </a:r>
            <a:endParaRPr kumimoji="1" lang="en-US" altLang="ja-JP" sz="140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altLang="ja-JP" sz="1400" dirty="0">
                <a:solidFill>
                  <a:prstClr val="black"/>
                </a:solidFill>
                <a:latin typeface="游ゴシック" panose="020F0502020204030204"/>
                <a:ea typeface="游ゴシック" panose="020B0400000000000000" pitchFamily="50" charset="-128"/>
              </a:rPr>
              <a:t>(4)</a:t>
            </a:r>
            <a:r>
              <a:rPr kumimoji="1" lang="ja-JP" altLang="en-US" sz="140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いきいきと暮らす健康づくりに取り組むまち</a:t>
            </a:r>
            <a:r>
              <a:rPr kumimoji="1" lang="en-US" altLang="ja-JP" sz="140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a:t>
            </a:r>
            <a:r>
              <a:rPr kumimoji="1" lang="ja-JP" altLang="en-US" sz="140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 </a:t>
            </a:r>
            <a:r>
              <a:rPr kumimoji="1" lang="en-US" altLang="ja-JP" sz="140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10 p</a:t>
            </a:r>
            <a:r>
              <a:rPr kumimoji="1" lang="ja-JP" altLang="en-US" sz="140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 </a:t>
            </a:r>
            <a:endParaRPr kumimoji="1" lang="en-US" altLang="ja-JP" sz="140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endParaRPr>
          </a:p>
        </p:txBody>
      </p:sp>
      <p:sp>
        <p:nvSpPr>
          <p:cNvPr id="26" name="正方形/長方形 25"/>
          <p:cNvSpPr/>
          <p:nvPr/>
        </p:nvSpPr>
        <p:spPr>
          <a:xfrm>
            <a:off x="6096000" y="4606373"/>
            <a:ext cx="5796532" cy="738664"/>
          </a:xfrm>
          <a:prstGeom prst="rect">
            <a:avLst/>
          </a:prstGeom>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40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(1)</a:t>
            </a:r>
            <a:r>
              <a:rPr kumimoji="1" lang="ja-JP" altLang="en-US" sz="140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防災意識が高いまち</a:t>
            </a:r>
            <a:r>
              <a:rPr kumimoji="1" lang="en-US" altLang="ja-JP" sz="140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a:t>
            </a:r>
            <a:r>
              <a:rPr kumimoji="1" lang="ja-JP" altLang="en-US" sz="140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 </a:t>
            </a:r>
            <a:r>
              <a:rPr kumimoji="1" lang="en-US" altLang="ja-JP" sz="140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11 p</a:t>
            </a:r>
            <a:r>
              <a:rPr kumimoji="1" lang="ja-JP" altLang="en-US" sz="140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   </a:t>
            </a:r>
            <a:endParaRPr kumimoji="1" lang="en-US" altLang="ja-JP" sz="140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altLang="ja-JP" sz="1400" dirty="0">
                <a:solidFill>
                  <a:prstClr val="black"/>
                </a:solidFill>
                <a:latin typeface="游ゴシック" panose="020F0502020204030204"/>
                <a:ea typeface="游ゴシック" panose="020B0400000000000000" pitchFamily="50" charset="-128"/>
              </a:rPr>
              <a:t>(2)</a:t>
            </a:r>
            <a:r>
              <a:rPr kumimoji="1" lang="ja-JP" altLang="en-US" sz="140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防犯意識が高いまち</a:t>
            </a:r>
            <a:r>
              <a:rPr kumimoji="1" lang="en-US" altLang="ja-JP" sz="140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a:t>
            </a:r>
            <a:r>
              <a:rPr kumimoji="1" lang="ja-JP" altLang="en-US" sz="140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 </a:t>
            </a:r>
            <a:r>
              <a:rPr kumimoji="1" lang="en-US" altLang="ja-JP" sz="140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12 p</a:t>
            </a:r>
          </a:p>
          <a:p>
            <a:pPr marL="0" marR="0" lvl="0" indent="0" algn="l" defTabSz="914400" rtl="0" eaLnBrk="1" fontAlgn="auto" latinLnBrk="0" hangingPunct="1">
              <a:lnSpc>
                <a:spcPct val="100000"/>
              </a:lnSpc>
              <a:spcBef>
                <a:spcPts val="0"/>
              </a:spcBef>
              <a:spcAft>
                <a:spcPts val="0"/>
              </a:spcAft>
              <a:buClrTx/>
              <a:buSzTx/>
              <a:buFontTx/>
              <a:buNone/>
              <a:tabLst/>
              <a:defRPr/>
            </a:pPr>
            <a:r>
              <a:rPr lang="en-US" altLang="ja-JP" sz="1400" dirty="0">
                <a:solidFill>
                  <a:prstClr val="black"/>
                </a:solidFill>
                <a:latin typeface="游ゴシック" panose="020F0502020204030204"/>
                <a:ea typeface="游ゴシック" panose="020B0400000000000000" pitchFamily="50" charset="-128"/>
              </a:rPr>
              <a:t>(3)</a:t>
            </a:r>
            <a:r>
              <a:rPr kumimoji="1" lang="ja-JP" altLang="en-US" sz="140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交通安全への意識が高いまち</a:t>
            </a:r>
            <a:r>
              <a:rPr kumimoji="1" lang="en-US" altLang="ja-JP" sz="140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a:t>
            </a:r>
            <a:r>
              <a:rPr kumimoji="1" lang="ja-JP" altLang="en-US" sz="140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 </a:t>
            </a:r>
            <a:r>
              <a:rPr kumimoji="1" lang="en-US" altLang="ja-JP" sz="140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13 p</a:t>
            </a:r>
            <a:r>
              <a:rPr kumimoji="1" lang="ja-JP" altLang="en-US" sz="140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 </a:t>
            </a:r>
          </a:p>
        </p:txBody>
      </p:sp>
      <p:sp>
        <p:nvSpPr>
          <p:cNvPr id="27" name="正方形/長方形 26"/>
          <p:cNvSpPr/>
          <p:nvPr/>
        </p:nvSpPr>
        <p:spPr>
          <a:xfrm>
            <a:off x="6063013" y="5992670"/>
            <a:ext cx="6128987" cy="954107"/>
          </a:xfrm>
          <a:prstGeom prst="rect">
            <a:avLst/>
          </a:prstGeom>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40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(1)</a:t>
            </a:r>
            <a:r>
              <a:rPr kumimoji="1" lang="ja-JP" altLang="en-US" sz="140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区民ニーズを的確に把握し反映する住民参画型の区政運営</a:t>
            </a:r>
            <a:r>
              <a:rPr kumimoji="1" lang="en-US" altLang="ja-JP" sz="140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a:t>
            </a:r>
            <a:r>
              <a:rPr kumimoji="1" lang="ja-JP" altLang="en-US" sz="140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 </a:t>
            </a:r>
            <a:r>
              <a:rPr kumimoji="1" lang="en-US" altLang="ja-JP" sz="140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14 p</a:t>
            </a:r>
            <a:r>
              <a:rPr kumimoji="1" lang="ja-JP" altLang="en-US" sz="140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   </a:t>
            </a:r>
            <a:endParaRPr kumimoji="1" lang="en-US" altLang="ja-JP" sz="140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altLang="ja-JP" sz="1400" dirty="0">
                <a:solidFill>
                  <a:prstClr val="black"/>
                </a:solidFill>
                <a:latin typeface="游ゴシック" panose="020F0502020204030204"/>
                <a:ea typeface="游ゴシック" panose="020B0400000000000000" pitchFamily="50" charset="-128"/>
              </a:rPr>
              <a:t>(2)</a:t>
            </a:r>
            <a:r>
              <a:rPr kumimoji="1" lang="ja-JP" altLang="en-US" sz="140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伝えて、行動につなげる情報発信力の強化</a:t>
            </a:r>
            <a:r>
              <a:rPr kumimoji="1" lang="en-US" altLang="ja-JP" sz="140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a:t>
            </a:r>
            <a:r>
              <a:rPr kumimoji="1" lang="ja-JP" altLang="en-US" sz="140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 </a:t>
            </a:r>
            <a:r>
              <a:rPr kumimoji="1" lang="en-US" altLang="ja-JP" sz="140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15 p</a:t>
            </a:r>
          </a:p>
          <a:p>
            <a:pPr marL="0" marR="0" lvl="0" indent="0" algn="l" defTabSz="914400" rtl="0" eaLnBrk="1" fontAlgn="auto" latinLnBrk="0" hangingPunct="1">
              <a:lnSpc>
                <a:spcPct val="100000"/>
              </a:lnSpc>
              <a:spcBef>
                <a:spcPts val="0"/>
              </a:spcBef>
              <a:spcAft>
                <a:spcPts val="0"/>
              </a:spcAft>
              <a:buClrTx/>
              <a:buSzTx/>
              <a:buFontTx/>
              <a:buNone/>
              <a:tabLst/>
              <a:defRPr/>
            </a:pPr>
            <a:r>
              <a:rPr lang="en-US" altLang="ja-JP" sz="1400" dirty="0">
                <a:solidFill>
                  <a:prstClr val="black"/>
                </a:solidFill>
                <a:latin typeface="游ゴシック" panose="020F0502020204030204"/>
                <a:ea typeface="游ゴシック" panose="020B0400000000000000" pitchFamily="50" charset="-128"/>
              </a:rPr>
              <a:t>(3)</a:t>
            </a:r>
            <a:r>
              <a:rPr kumimoji="1" lang="ja-JP" altLang="en-US" sz="140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快適な窓口サービスの提供と利便性の向上</a:t>
            </a:r>
            <a:r>
              <a:rPr kumimoji="1" lang="en-US" altLang="ja-JP" sz="140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a:t>
            </a:r>
            <a:r>
              <a:rPr kumimoji="1" lang="ja-JP" altLang="en-US" sz="140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 </a:t>
            </a:r>
            <a:r>
              <a:rPr kumimoji="1" lang="en-US" altLang="ja-JP" sz="140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16</a:t>
            </a:r>
            <a:r>
              <a:rPr kumimoji="1" lang="ja-JP" altLang="en-US" sz="140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 </a:t>
            </a:r>
            <a:r>
              <a:rPr kumimoji="1" lang="en-US" altLang="ja-JP" sz="140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p</a:t>
            </a:r>
          </a:p>
          <a:p>
            <a:pPr marL="0" marR="0" lvl="0" indent="0" algn="l" defTabSz="914400" rtl="0" eaLnBrk="1" fontAlgn="auto" latinLnBrk="0" hangingPunct="1">
              <a:lnSpc>
                <a:spcPct val="100000"/>
              </a:lnSpc>
              <a:spcBef>
                <a:spcPts val="0"/>
              </a:spcBef>
              <a:spcAft>
                <a:spcPts val="0"/>
              </a:spcAft>
              <a:buClrTx/>
              <a:buSzTx/>
              <a:buFontTx/>
              <a:buNone/>
              <a:tabLst/>
              <a:defRPr/>
            </a:pPr>
            <a:r>
              <a:rPr lang="en-US" altLang="ja-JP" sz="1400" dirty="0">
                <a:solidFill>
                  <a:prstClr val="black"/>
                </a:solidFill>
                <a:latin typeface="游ゴシック" panose="020F0502020204030204"/>
                <a:ea typeface="游ゴシック" panose="020B0400000000000000" pitchFamily="50" charset="-128"/>
              </a:rPr>
              <a:t>(4)</a:t>
            </a:r>
            <a:r>
              <a:rPr kumimoji="1" lang="ja-JP" altLang="en-US" sz="140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区民の役に立つ区役所を担う職員づくり</a:t>
            </a:r>
            <a:r>
              <a:rPr kumimoji="1" lang="en-US" altLang="ja-JP" sz="140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a:t>
            </a:r>
            <a:r>
              <a:rPr kumimoji="1" lang="ja-JP" altLang="en-US" sz="140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 </a:t>
            </a:r>
            <a:r>
              <a:rPr kumimoji="1" lang="en-US" altLang="ja-JP" sz="140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17</a:t>
            </a:r>
            <a:r>
              <a:rPr kumimoji="1" lang="ja-JP" altLang="en-US" sz="140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 </a:t>
            </a:r>
            <a:r>
              <a:rPr kumimoji="1" lang="en-US" altLang="ja-JP" sz="140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p</a:t>
            </a:r>
            <a:r>
              <a:rPr kumimoji="1" lang="ja-JP" altLang="en-US" sz="140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　</a:t>
            </a:r>
          </a:p>
        </p:txBody>
      </p:sp>
      <p:sp>
        <p:nvSpPr>
          <p:cNvPr id="31" name="下矢印 30"/>
          <p:cNvSpPr/>
          <p:nvPr/>
        </p:nvSpPr>
        <p:spPr>
          <a:xfrm>
            <a:off x="4049662" y="1984421"/>
            <a:ext cx="3669070" cy="453946"/>
          </a:xfrm>
          <a:prstGeom prst="downArrow">
            <a:avLst>
              <a:gd name="adj1" fmla="val 68189"/>
              <a:gd name="adj2" fmla="val 50000"/>
            </a:avLst>
          </a:prstGeom>
          <a:solidFill>
            <a:schemeClr val="accent5">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0" normalizeH="0" baseline="0" noProof="0" dirty="0">
                <a:ln>
                  <a:noFill/>
                </a:ln>
                <a:solidFill>
                  <a:prstClr val="white"/>
                </a:solidFill>
                <a:effectLst/>
                <a:uLnTx/>
                <a:uFillTx/>
                <a:latin typeface="HGP創英角ﾎﾟｯﾌﾟ体" panose="040B0A00000000000000" pitchFamily="50" charset="-128"/>
                <a:ea typeface="HGP創英角ﾎﾟｯﾌﾟ体" panose="040B0A00000000000000" pitchFamily="50" charset="-128"/>
                <a:cs typeface="+mn-cs"/>
              </a:rPr>
              <a:t>５つの経営課題</a:t>
            </a:r>
          </a:p>
        </p:txBody>
      </p:sp>
      <p:sp>
        <p:nvSpPr>
          <p:cNvPr id="7" name="テキスト ボックス 6"/>
          <p:cNvSpPr txBox="1"/>
          <p:nvPr/>
        </p:nvSpPr>
        <p:spPr>
          <a:xfrm>
            <a:off x="9224436" y="211051"/>
            <a:ext cx="1503552"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令和</a:t>
            </a:r>
            <a:r>
              <a:rPr kumimoji="1" lang="en-US" altLang="ja-JP"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8</a:t>
            </a:r>
            <a:r>
              <a:rPr kumimoji="1" lang="ja-JP" altLang="en-US"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年</a:t>
            </a:r>
            <a:r>
              <a:rPr lang="en-US" altLang="ja-JP" dirty="0">
                <a:solidFill>
                  <a:prstClr val="black"/>
                </a:solidFill>
                <a:latin typeface="游ゴシック" panose="020F0502020204030204"/>
                <a:ea typeface="游ゴシック" panose="020B0400000000000000" pitchFamily="50" charset="-128"/>
              </a:rPr>
              <a:t>2</a:t>
            </a:r>
            <a:r>
              <a:rPr kumimoji="1" lang="ja-JP" altLang="en-US"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月</a:t>
            </a:r>
          </a:p>
        </p:txBody>
      </p:sp>
      <p:pic>
        <p:nvPicPr>
          <p:cNvPr id="33" name="図 32">
            <a:extLst>
              <a:ext uri="{FF2B5EF4-FFF2-40B4-BE49-F238E27FC236}">
                <a16:creationId xmlns:a16="http://schemas.microsoft.com/office/drawing/2014/main" id="{00000000-0008-0000-0100-000004000000}"/>
              </a:ext>
            </a:extLst>
          </p:cNvPr>
          <p:cNvPicPr>
            <a:picLocks/>
          </p:cNvPicPr>
          <p:nvPr/>
        </p:nvPicPr>
        <p:blipFill>
          <a:blip r:embed="rId2" cstate="print">
            <a:extLst>
              <a:ext uri="{28A0092B-C50C-407E-A947-70E740481C1C}">
                <a14:useLocalDpi xmlns:a14="http://schemas.microsoft.com/office/drawing/2010/main" val="0"/>
              </a:ext>
            </a:extLst>
          </a:blip>
          <a:stretch>
            <a:fillRect/>
          </a:stretch>
        </p:blipFill>
        <p:spPr>
          <a:xfrm>
            <a:off x="3896114" y="2671904"/>
            <a:ext cx="588978" cy="632409"/>
          </a:xfrm>
          <a:prstGeom prst="rect">
            <a:avLst/>
          </a:prstGeom>
        </p:spPr>
      </p:pic>
      <p:pic>
        <p:nvPicPr>
          <p:cNvPr id="34" name="図 33">
            <a:extLst>
              <a:ext uri="{FF2B5EF4-FFF2-40B4-BE49-F238E27FC236}">
                <a16:creationId xmlns:a16="http://schemas.microsoft.com/office/drawing/2014/main" id="{00000000-0008-0000-0100-000005000000}"/>
              </a:ext>
            </a:extLst>
          </p:cNvPr>
          <p:cNvPicPr>
            <a:picLocks/>
          </p:cNvPicPr>
          <p:nvPr/>
        </p:nvPicPr>
        <p:blipFill>
          <a:blip r:embed="rId3" cstate="print">
            <a:extLst>
              <a:ext uri="{28A0092B-C50C-407E-A947-70E740481C1C}">
                <a14:useLocalDpi xmlns:a14="http://schemas.microsoft.com/office/drawing/2010/main" val="0"/>
              </a:ext>
            </a:extLst>
          </a:blip>
          <a:stretch>
            <a:fillRect/>
          </a:stretch>
        </p:blipFill>
        <p:spPr>
          <a:xfrm>
            <a:off x="4574244" y="2671969"/>
            <a:ext cx="588978" cy="632409"/>
          </a:xfrm>
          <a:prstGeom prst="rect">
            <a:avLst/>
          </a:prstGeom>
        </p:spPr>
      </p:pic>
      <p:pic>
        <p:nvPicPr>
          <p:cNvPr id="35" name="図 34">
            <a:extLst>
              <a:ext uri="{FF2B5EF4-FFF2-40B4-BE49-F238E27FC236}">
                <a16:creationId xmlns:a16="http://schemas.microsoft.com/office/drawing/2014/main" id="{00000000-0008-0000-0100-000007000000}"/>
              </a:ext>
            </a:extLst>
          </p:cNvPr>
          <p:cNvPicPr preferRelativeResize="0">
            <a:picLocks/>
          </p:cNvPicPr>
          <p:nvPr/>
        </p:nvPicPr>
        <p:blipFill>
          <a:blip r:embed="rId4"/>
          <a:stretch>
            <a:fillRect/>
          </a:stretch>
        </p:blipFill>
        <p:spPr>
          <a:xfrm>
            <a:off x="3246373" y="2672273"/>
            <a:ext cx="588978" cy="632409"/>
          </a:xfrm>
          <a:prstGeom prst="rect">
            <a:avLst/>
          </a:prstGeom>
        </p:spPr>
      </p:pic>
      <p:pic>
        <p:nvPicPr>
          <p:cNvPr id="36" name="図 35">
            <a:extLst>
              <a:ext uri="{FF2B5EF4-FFF2-40B4-BE49-F238E27FC236}">
                <a16:creationId xmlns:a16="http://schemas.microsoft.com/office/drawing/2014/main" id="{00000000-0008-0000-0100-000005000000}"/>
              </a:ext>
            </a:extLst>
          </p:cNvPr>
          <p:cNvPicPr>
            <a:picLocks/>
          </p:cNvPicPr>
          <p:nvPr/>
        </p:nvPicPr>
        <p:blipFill>
          <a:blip r:embed="rId3" cstate="print">
            <a:extLst>
              <a:ext uri="{28A0092B-C50C-407E-A947-70E740481C1C}">
                <a14:useLocalDpi xmlns:a14="http://schemas.microsoft.com/office/drawing/2010/main" val="0"/>
              </a:ext>
            </a:extLst>
          </a:blip>
          <a:stretch>
            <a:fillRect/>
          </a:stretch>
        </p:blipFill>
        <p:spPr>
          <a:xfrm>
            <a:off x="5231052" y="4801730"/>
            <a:ext cx="481359" cy="506841"/>
          </a:xfrm>
          <a:prstGeom prst="rect">
            <a:avLst/>
          </a:prstGeom>
        </p:spPr>
      </p:pic>
      <p:pic>
        <p:nvPicPr>
          <p:cNvPr id="37" name="図 36">
            <a:extLst>
              <a:ext uri="{FF2B5EF4-FFF2-40B4-BE49-F238E27FC236}">
                <a16:creationId xmlns:a16="http://schemas.microsoft.com/office/drawing/2014/main" id="{00000000-0008-0000-0400-000002000000}"/>
              </a:ext>
            </a:extLst>
          </p:cNvPr>
          <p:cNvPicPr>
            <a:picLocks/>
          </p:cNvPicPr>
          <p:nvPr/>
        </p:nvPicPr>
        <p:blipFill>
          <a:blip r:embed="rId5"/>
          <a:stretch>
            <a:fillRect/>
          </a:stretch>
        </p:blipFill>
        <p:spPr>
          <a:xfrm>
            <a:off x="3714814" y="4812288"/>
            <a:ext cx="481359" cy="506841"/>
          </a:xfrm>
          <a:prstGeom prst="rect">
            <a:avLst/>
          </a:prstGeom>
        </p:spPr>
      </p:pic>
      <p:pic>
        <p:nvPicPr>
          <p:cNvPr id="38" name="図 37">
            <a:extLst>
              <a:ext uri="{FF2B5EF4-FFF2-40B4-BE49-F238E27FC236}">
                <a16:creationId xmlns:a16="http://schemas.microsoft.com/office/drawing/2014/main" id="{00000000-0008-0000-0200-000004000000}"/>
              </a:ext>
            </a:extLst>
          </p:cNvPr>
          <p:cNvPicPr>
            <a:picLocks/>
          </p:cNvPicPr>
          <p:nvPr/>
        </p:nvPicPr>
        <p:blipFill>
          <a:blip r:embed="rId6"/>
          <a:stretch>
            <a:fillRect/>
          </a:stretch>
        </p:blipFill>
        <p:spPr>
          <a:xfrm>
            <a:off x="4719465" y="4795366"/>
            <a:ext cx="481359" cy="506841"/>
          </a:xfrm>
          <a:prstGeom prst="rect">
            <a:avLst/>
          </a:prstGeom>
        </p:spPr>
      </p:pic>
      <p:pic>
        <p:nvPicPr>
          <p:cNvPr id="39" name="図 38">
            <a:extLst>
              <a:ext uri="{FF2B5EF4-FFF2-40B4-BE49-F238E27FC236}">
                <a16:creationId xmlns:a16="http://schemas.microsoft.com/office/drawing/2014/main" id="{00000000-0008-0000-0300-000002000000}"/>
              </a:ext>
            </a:extLst>
          </p:cNvPr>
          <p:cNvPicPr>
            <a:picLocks/>
          </p:cNvPicPr>
          <p:nvPr/>
        </p:nvPicPr>
        <p:blipFill>
          <a:blip r:embed="rId7"/>
          <a:stretch>
            <a:fillRect/>
          </a:stretch>
        </p:blipFill>
        <p:spPr>
          <a:xfrm>
            <a:off x="4207878" y="4795366"/>
            <a:ext cx="481359" cy="506841"/>
          </a:xfrm>
          <a:prstGeom prst="rect">
            <a:avLst/>
          </a:prstGeom>
        </p:spPr>
      </p:pic>
      <p:pic>
        <p:nvPicPr>
          <p:cNvPr id="40" name="図 39">
            <a:extLst>
              <a:ext uri="{FF2B5EF4-FFF2-40B4-BE49-F238E27FC236}">
                <a16:creationId xmlns:a16="http://schemas.microsoft.com/office/drawing/2014/main" id="{00000000-0008-0000-0300-000003000000}"/>
              </a:ext>
            </a:extLst>
          </p:cNvPr>
          <p:cNvPicPr>
            <a:picLocks/>
          </p:cNvPicPr>
          <p:nvPr/>
        </p:nvPicPr>
        <p:blipFill>
          <a:blip r:embed="rId8"/>
          <a:stretch>
            <a:fillRect/>
          </a:stretch>
        </p:blipFill>
        <p:spPr>
          <a:xfrm>
            <a:off x="3200075" y="4796372"/>
            <a:ext cx="481359" cy="506841"/>
          </a:xfrm>
          <a:prstGeom prst="rect">
            <a:avLst/>
          </a:prstGeom>
        </p:spPr>
      </p:pic>
      <p:pic>
        <p:nvPicPr>
          <p:cNvPr id="41" name="図 40">
            <a:extLst>
              <a:ext uri="{FF2B5EF4-FFF2-40B4-BE49-F238E27FC236}">
                <a16:creationId xmlns:a16="http://schemas.microsoft.com/office/drawing/2014/main" id="{00000000-0008-0000-0100-000005000000}"/>
              </a:ext>
            </a:extLst>
          </p:cNvPr>
          <p:cNvPicPr>
            <a:picLocks/>
          </p:cNvPicPr>
          <p:nvPr/>
        </p:nvPicPr>
        <p:blipFill>
          <a:blip r:embed="rId3" cstate="print">
            <a:extLst>
              <a:ext uri="{28A0092B-C50C-407E-A947-70E740481C1C}">
                <a14:useLocalDpi xmlns:a14="http://schemas.microsoft.com/office/drawing/2010/main" val="0"/>
              </a:ext>
            </a:extLst>
          </a:blip>
          <a:stretch>
            <a:fillRect/>
          </a:stretch>
        </p:blipFill>
        <p:spPr>
          <a:xfrm>
            <a:off x="11534009" y="2408901"/>
            <a:ext cx="549063" cy="604919"/>
          </a:xfrm>
          <a:prstGeom prst="rect">
            <a:avLst/>
          </a:prstGeom>
        </p:spPr>
      </p:pic>
      <p:pic>
        <p:nvPicPr>
          <p:cNvPr id="42" name="図 41">
            <a:extLst>
              <a:ext uri="{FF2B5EF4-FFF2-40B4-BE49-F238E27FC236}">
                <a16:creationId xmlns:a16="http://schemas.microsoft.com/office/drawing/2014/main" id="{00000000-0008-0000-0400-000002000000}"/>
              </a:ext>
            </a:extLst>
          </p:cNvPr>
          <p:cNvPicPr>
            <a:picLocks/>
          </p:cNvPicPr>
          <p:nvPr/>
        </p:nvPicPr>
        <p:blipFill>
          <a:blip r:embed="rId5"/>
          <a:stretch>
            <a:fillRect/>
          </a:stretch>
        </p:blipFill>
        <p:spPr>
          <a:xfrm>
            <a:off x="10301696" y="2408901"/>
            <a:ext cx="549063" cy="604919"/>
          </a:xfrm>
          <a:prstGeom prst="rect">
            <a:avLst/>
          </a:prstGeom>
        </p:spPr>
      </p:pic>
      <p:pic>
        <p:nvPicPr>
          <p:cNvPr id="43" name="図 42">
            <a:extLst>
              <a:ext uri="{FF2B5EF4-FFF2-40B4-BE49-F238E27FC236}">
                <a16:creationId xmlns:a16="http://schemas.microsoft.com/office/drawing/2014/main" id="{00000000-0008-0000-0300-000003000000}"/>
              </a:ext>
            </a:extLst>
          </p:cNvPr>
          <p:cNvPicPr>
            <a:picLocks/>
          </p:cNvPicPr>
          <p:nvPr/>
        </p:nvPicPr>
        <p:blipFill>
          <a:blip r:embed="rId8"/>
          <a:stretch>
            <a:fillRect/>
          </a:stretch>
        </p:blipFill>
        <p:spPr>
          <a:xfrm>
            <a:off x="9684329" y="2408901"/>
            <a:ext cx="549063" cy="604919"/>
          </a:xfrm>
          <a:prstGeom prst="rect">
            <a:avLst/>
          </a:prstGeom>
        </p:spPr>
      </p:pic>
      <p:pic>
        <p:nvPicPr>
          <p:cNvPr id="44" name="図 43">
            <a:extLst>
              <a:ext uri="{FF2B5EF4-FFF2-40B4-BE49-F238E27FC236}">
                <a16:creationId xmlns:a16="http://schemas.microsoft.com/office/drawing/2014/main" id="{00000000-0008-0000-0100-000004000000}"/>
              </a:ext>
            </a:extLst>
          </p:cNvPr>
          <p:cNvPicPr>
            <a:picLocks/>
          </p:cNvPicPr>
          <p:nvPr/>
        </p:nvPicPr>
        <p:blipFill>
          <a:blip r:embed="rId2" cstate="print">
            <a:extLst>
              <a:ext uri="{28A0092B-C50C-407E-A947-70E740481C1C}">
                <a14:useLocalDpi xmlns:a14="http://schemas.microsoft.com/office/drawing/2010/main" val="0"/>
              </a:ext>
            </a:extLst>
          </a:blip>
          <a:stretch>
            <a:fillRect/>
          </a:stretch>
        </p:blipFill>
        <p:spPr>
          <a:xfrm>
            <a:off x="10911522" y="2395371"/>
            <a:ext cx="549063" cy="604919"/>
          </a:xfrm>
          <a:prstGeom prst="rect">
            <a:avLst/>
          </a:prstGeom>
        </p:spPr>
      </p:pic>
      <p:pic>
        <p:nvPicPr>
          <p:cNvPr id="45" name="図 44">
            <a:extLst>
              <a:ext uri="{FF2B5EF4-FFF2-40B4-BE49-F238E27FC236}">
                <a16:creationId xmlns:a16="http://schemas.microsoft.com/office/drawing/2014/main" id="{00000000-0008-0000-0100-000005000000}"/>
              </a:ext>
            </a:extLst>
          </p:cNvPr>
          <p:cNvPicPr>
            <a:picLocks/>
          </p:cNvPicPr>
          <p:nvPr/>
        </p:nvPicPr>
        <p:blipFill>
          <a:blip r:embed="rId3" cstate="print">
            <a:extLst>
              <a:ext uri="{28A0092B-C50C-407E-A947-70E740481C1C}">
                <a14:useLocalDpi xmlns:a14="http://schemas.microsoft.com/office/drawing/2010/main" val="0"/>
              </a:ext>
            </a:extLst>
          </a:blip>
          <a:stretch>
            <a:fillRect/>
          </a:stretch>
        </p:blipFill>
        <p:spPr>
          <a:xfrm>
            <a:off x="10187988" y="4100625"/>
            <a:ext cx="540000" cy="540000"/>
          </a:xfrm>
          <a:prstGeom prst="rect">
            <a:avLst/>
          </a:prstGeom>
        </p:spPr>
      </p:pic>
      <p:pic>
        <p:nvPicPr>
          <p:cNvPr id="46" name="図 45">
            <a:extLst>
              <a:ext uri="{FF2B5EF4-FFF2-40B4-BE49-F238E27FC236}">
                <a16:creationId xmlns:a16="http://schemas.microsoft.com/office/drawing/2014/main" id="{00000000-0008-0000-0400-000002000000}"/>
              </a:ext>
            </a:extLst>
          </p:cNvPr>
          <p:cNvPicPr>
            <a:picLocks/>
          </p:cNvPicPr>
          <p:nvPr/>
        </p:nvPicPr>
        <p:blipFill>
          <a:blip r:embed="rId5"/>
          <a:stretch>
            <a:fillRect/>
          </a:stretch>
        </p:blipFill>
        <p:spPr>
          <a:xfrm>
            <a:off x="8982330" y="4117406"/>
            <a:ext cx="540000" cy="540000"/>
          </a:xfrm>
          <a:prstGeom prst="rect">
            <a:avLst/>
          </a:prstGeom>
        </p:spPr>
      </p:pic>
      <p:pic>
        <p:nvPicPr>
          <p:cNvPr id="47" name="図 46">
            <a:extLst>
              <a:ext uri="{FF2B5EF4-FFF2-40B4-BE49-F238E27FC236}">
                <a16:creationId xmlns:a16="http://schemas.microsoft.com/office/drawing/2014/main" id="{00000000-0008-0000-0200-000004000000}"/>
              </a:ext>
            </a:extLst>
          </p:cNvPr>
          <p:cNvPicPr>
            <a:picLocks/>
          </p:cNvPicPr>
          <p:nvPr/>
        </p:nvPicPr>
        <p:blipFill>
          <a:blip r:embed="rId6"/>
          <a:stretch>
            <a:fillRect/>
          </a:stretch>
        </p:blipFill>
        <p:spPr>
          <a:xfrm>
            <a:off x="9575721" y="4100625"/>
            <a:ext cx="540000" cy="540000"/>
          </a:xfrm>
          <a:prstGeom prst="rect">
            <a:avLst/>
          </a:prstGeom>
        </p:spPr>
      </p:pic>
      <p:pic>
        <p:nvPicPr>
          <p:cNvPr id="50" name="図 49">
            <a:extLst>
              <a:ext uri="{FF2B5EF4-FFF2-40B4-BE49-F238E27FC236}">
                <a16:creationId xmlns:a16="http://schemas.microsoft.com/office/drawing/2014/main" id="{00000000-0008-0000-0100-000004000000}"/>
              </a:ext>
            </a:extLst>
          </p:cNvPr>
          <p:cNvPicPr>
            <a:picLocks/>
          </p:cNvPicPr>
          <p:nvPr/>
        </p:nvPicPr>
        <p:blipFill>
          <a:blip r:embed="rId2" cstate="print">
            <a:extLst>
              <a:ext uri="{28A0092B-C50C-407E-A947-70E740481C1C}">
                <a14:useLocalDpi xmlns:a14="http://schemas.microsoft.com/office/drawing/2010/main" val="0"/>
              </a:ext>
            </a:extLst>
          </a:blip>
          <a:stretch>
            <a:fillRect/>
          </a:stretch>
        </p:blipFill>
        <p:spPr>
          <a:xfrm>
            <a:off x="10148579" y="5316060"/>
            <a:ext cx="588978" cy="632409"/>
          </a:xfrm>
          <a:prstGeom prst="rect">
            <a:avLst/>
          </a:prstGeom>
        </p:spPr>
      </p:pic>
      <p:pic>
        <p:nvPicPr>
          <p:cNvPr id="51" name="図 50">
            <a:extLst>
              <a:ext uri="{FF2B5EF4-FFF2-40B4-BE49-F238E27FC236}">
                <a16:creationId xmlns:a16="http://schemas.microsoft.com/office/drawing/2014/main" id="{00000000-0008-0000-0100-000005000000}"/>
              </a:ext>
            </a:extLst>
          </p:cNvPr>
          <p:cNvPicPr>
            <a:picLocks/>
          </p:cNvPicPr>
          <p:nvPr/>
        </p:nvPicPr>
        <p:blipFill>
          <a:blip r:embed="rId3" cstate="print">
            <a:extLst>
              <a:ext uri="{28A0092B-C50C-407E-A947-70E740481C1C}">
                <a14:useLocalDpi xmlns:a14="http://schemas.microsoft.com/office/drawing/2010/main" val="0"/>
              </a:ext>
            </a:extLst>
          </a:blip>
          <a:stretch>
            <a:fillRect/>
          </a:stretch>
        </p:blipFill>
        <p:spPr>
          <a:xfrm>
            <a:off x="10826709" y="5316125"/>
            <a:ext cx="588978" cy="632409"/>
          </a:xfrm>
          <a:prstGeom prst="rect">
            <a:avLst/>
          </a:prstGeom>
        </p:spPr>
      </p:pic>
      <p:pic>
        <p:nvPicPr>
          <p:cNvPr id="8" name="図 7"/>
          <p:cNvPicPr>
            <a:picLocks noChangeAspect="1"/>
          </p:cNvPicPr>
          <p:nvPr/>
        </p:nvPicPr>
        <p:blipFill>
          <a:blip r:embed="rId9"/>
          <a:stretch>
            <a:fillRect/>
          </a:stretch>
        </p:blipFill>
        <p:spPr>
          <a:xfrm>
            <a:off x="9076826" y="637373"/>
            <a:ext cx="575796" cy="575796"/>
          </a:xfrm>
          <a:prstGeom prst="rect">
            <a:avLst/>
          </a:prstGeom>
        </p:spPr>
      </p:pic>
      <p:sp>
        <p:nvSpPr>
          <p:cNvPr id="2" name="正方形/長方形 1"/>
          <p:cNvSpPr/>
          <p:nvPr/>
        </p:nvSpPr>
        <p:spPr>
          <a:xfrm>
            <a:off x="9497073" y="775335"/>
            <a:ext cx="2579552" cy="307777"/>
          </a:xfrm>
          <a:prstGeom prst="rect">
            <a:avLst/>
          </a:prstGeom>
        </p:spPr>
        <p:txBody>
          <a:bodyPr wrap="non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dirty="0">
                <a:ln w="0"/>
                <a:solidFill>
                  <a:prstClr val="black"/>
                </a:solidFill>
                <a:effectLst>
                  <a:outerShdw blurRad="38100" dist="19050" dir="2700000" algn="tl" rotWithShape="0">
                    <a:prstClr val="black">
                      <a:alpha val="40000"/>
                    </a:prstClr>
                  </a:outerShdw>
                </a:effectLst>
                <a:uLnTx/>
                <a:uFillTx/>
                <a:latin typeface="HGP創英角ｺﾞｼｯｸUB" panose="020B0900000000000000" pitchFamily="50" charset="-128"/>
                <a:ea typeface="HGP創英角ｺﾞｼｯｸUB" panose="020B0900000000000000" pitchFamily="50" charset="-128"/>
                <a:cs typeface="+mn-cs"/>
              </a:rPr>
              <a:t>あらゆる施策を通じ</a:t>
            </a:r>
            <a:r>
              <a:rPr kumimoji="1" lang="en-US" altLang="ja-JP" sz="1400" b="0" i="0" u="none" strike="noStrike" kern="1200" cap="none" spc="0" normalizeH="0" baseline="0" noProof="0" dirty="0">
                <a:ln w="0"/>
                <a:solidFill>
                  <a:prstClr val="black"/>
                </a:solidFill>
                <a:effectLst>
                  <a:outerShdw blurRad="38100" dist="19050" dir="2700000" algn="tl" rotWithShape="0">
                    <a:prstClr val="black">
                      <a:alpha val="40000"/>
                    </a:prstClr>
                  </a:outerShdw>
                </a:effectLst>
                <a:uLnTx/>
                <a:uFillTx/>
                <a:latin typeface="HGP創英角ｺﾞｼｯｸUB" panose="020B0900000000000000" pitchFamily="50" charset="-128"/>
                <a:ea typeface="HGP創英角ｺﾞｼｯｸUB" panose="020B0900000000000000" pitchFamily="50" charset="-128"/>
                <a:cs typeface="+mn-cs"/>
              </a:rPr>
              <a:t>SDG</a:t>
            </a:r>
            <a:r>
              <a:rPr kumimoji="1" lang="ja-JP" altLang="en-US" sz="1400" b="0" i="0" u="none" strike="noStrike" kern="1200" cap="none" spc="0" normalizeH="0" baseline="0" noProof="0" dirty="0">
                <a:ln w="0"/>
                <a:solidFill>
                  <a:prstClr val="black"/>
                </a:solidFill>
                <a:effectLst>
                  <a:outerShdw blurRad="38100" dist="19050" dir="2700000" algn="tl" rotWithShape="0">
                    <a:prstClr val="black">
                      <a:alpha val="40000"/>
                    </a:prstClr>
                  </a:outerShdw>
                </a:effectLst>
                <a:uLnTx/>
                <a:uFillTx/>
                <a:latin typeface="HGP創英角ｺﾞｼｯｸUB" panose="020B0900000000000000" pitchFamily="50" charset="-128"/>
                <a:ea typeface="HGP創英角ｺﾞｼｯｸUB" panose="020B0900000000000000" pitchFamily="50" charset="-128"/>
                <a:cs typeface="+mn-cs"/>
              </a:rPr>
              <a:t>ｓを達成</a:t>
            </a:r>
            <a:endParaRPr kumimoji="1" lang="ja-JP" altLang="en-US" b="0" i="0" u="none" strike="noStrike" kern="1200" cap="none" spc="0" normalizeH="0" baseline="0" noProof="0" dirty="0">
              <a:ln w="0"/>
              <a:solidFill>
                <a:prstClr val="black"/>
              </a:solidFill>
              <a:effectLst>
                <a:outerShdw blurRad="38100" dist="19050" dir="2700000" algn="tl" rotWithShape="0">
                  <a:prstClr val="black">
                    <a:alpha val="40000"/>
                  </a:prstClr>
                </a:outerShdw>
              </a:effectLst>
              <a:uLnTx/>
              <a:uFillTx/>
              <a:latin typeface="HGP創英角ｺﾞｼｯｸUB" panose="020B0900000000000000" pitchFamily="50" charset="-128"/>
              <a:ea typeface="HGP創英角ｺﾞｼｯｸUB" panose="020B0900000000000000" pitchFamily="50" charset="-128"/>
              <a:cs typeface="+mn-cs"/>
            </a:endParaRPr>
          </a:p>
        </p:txBody>
      </p:sp>
      <p:sp>
        <p:nvSpPr>
          <p:cNvPr id="13" name="角丸四角形 12"/>
          <p:cNvSpPr/>
          <p:nvPr/>
        </p:nvSpPr>
        <p:spPr>
          <a:xfrm>
            <a:off x="1037207" y="1331650"/>
            <a:ext cx="10117585" cy="633274"/>
          </a:xfrm>
          <a:prstGeom prst="roundRect">
            <a:avLst/>
          </a:prstGeom>
          <a:solidFill>
            <a:schemeClr val="bg1"/>
          </a:solidFill>
          <a:ln w="222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en-US" altLang="ja-JP" sz="1200" u="sng" dirty="0">
                <a:solidFill>
                  <a:schemeClr val="tx1"/>
                </a:solidFill>
              </a:rPr>
              <a:t>【</a:t>
            </a:r>
            <a:r>
              <a:rPr kumimoji="1" lang="ja-JP" altLang="en-US" sz="1200" u="sng" dirty="0">
                <a:solidFill>
                  <a:schemeClr val="tx1"/>
                </a:solidFill>
              </a:rPr>
              <a:t>区の使命</a:t>
            </a:r>
            <a:r>
              <a:rPr kumimoji="1" lang="en-US" altLang="ja-JP" sz="1200" u="sng" dirty="0">
                <a:solidFill>
                  <a:schemeClr val="tx1"/>
                </a:solidFill>
              </a:rPr>
              <a:t>】</a:t>
            </a:r>
            <a:r>
              <a:rPr kumimoji="1" lang="ja-JP" altLang="en-US" sz="1200" u="sng" dirty="0">
                <a:solidFill>
                  <a:schemeClr val="tx1"/>
                </a:solidFill>
              </a:rPr>
              <a:t>こどもから高齢者まで誰も</a:t>
            </a:r>
            <a:r>
              <a:rPr lang="ja-JP" altLang="en-US" sz="1200" u="sng" dirty="0">
                <a:solidFill>
                  <a:schemeClr val="tx1"/>
                </a:solidFill>
              </a:rPr>
              <a:t>の人権が尊重され、</a:t>
            </a:r>
            <a:r>
              <a:rPr kumimoji="1" lang="ja-JP" altLang="en-US" sz="1200" u="sng" dirty="0">
                <a:solidFill>
                  <a:schemeClr val="tx1"/>
                </a:solidFill>
              </a:rPr>
              <a:t>住み慣れた地域の中で誰もがいきいきと心豊かに安心して暮らせるよう、地域の特性に則した事業を総合的に展開し、区民に身近な存在としてムダを徹底的に排除した効率的・効果的な行政サービスを提供する</a:t>
            </a:r>
          </a:p>
        </p:txBody>
      </p:sp>
    </p:spTree>
    <p:extLst>
      <p:ext uri="{BB962C8B-B14F-4D97-AF65-F5344CB8AC3E}">
        <p14:creationId xmlns:p14="http://schemas.microsoft.com/office/powerpoint/2010/main" val="127081318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角丸四角形 5"/>
          <p:cNvSpPr/>
          <p:nvPr/>
        </p:nvSpPr>
        <p:spPr>
          <a:xfrm>
            <a:off x="52752" y="1416914"/>
            <a:ext cx="4788384" cy="1420734"/>
          </a:xfrm>
          <a:prstGeom prst="roundRect">
            <a:avLst/>
          </a:prstGeom>
          <a:solidFill>
            <a:schemeClr val="bg1"/>
          </a:solidFill>
          <a:ln cmpd="tri">
            <a:prstDash val="solid"/>
          </a:ln>
        </p:spPr>
        <p:style>
          <a:lnRef idx="2">
            <a:schemeClr val="accent6"/>
          </a:lnRef>
          <a:fillRef idx="1">
            <a:schemeClr val="lt1"/>
          </a:fillRef>
          <a:effectRef idx="0">
            <a:schemeClr val="accent6"/>
          </a:effectRef>
          <a:fontRef idx="minor">
            <a:schemeClr val="dk1"/>
          </a:fontRef>
        </p:style>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・高齢者や障がい者をはじめ、様々な困りごとを抱えた人たちが地域から孤立せず、身近なところで気軽に相談できる仕組みが必要である</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・困りごとを丸ごと受け止める体制の構築を行い、制度の狭間にある人や支援につながりにくい生活課題を抱えた人の早期発見と支援を行う仕組みが必要である</a:t>
            </a:r>
          </a:p>
        </p:txBody>
      </p:sp>
      <p:sp>
        <p:nvSpPr>
          <p:cNvPr id="14" name="角丸四角形 13"/>
          <p:cNvSpPr/>
          <p:nvPr/>
        </p:nvSpPr>
        <p:spPr>
          <a:xfrm>
            <a:off x="16447" y="5138834"/>
            <a:ext cx="4860993" cy="1420734"/>
          </a:xfrm>
          <a:prstGeom prst="roundRect">
            <a:avLst/>
          </a:prstGeom>
          <a:solidFill>
            <a:schemeClr val="bg1">
              <a:lumMod val="95000"/>
            </a:schemeClr>
          </a:solidFill>
        </p:spPr>
        <p:style>
          <a:lnRef idx="2">
            <a:schemeClr val="accent6"/>
          </a:lnRef>
          <a:fillRef idx="1">
            <a:schemeClr val="lt1"/>
          </a:fillRef>
          <a:effectRef idx="0">
            <a:schemeClr val="accent6"/>
          </a:effectRef>
          <a:fontRef idx="minor">
            <a:schemeClr val="dk1"/>
          </a:fontRef>
        </p:style>
        <p:txBody>
          <a:bodyPr lIns="91440" tIns="45720" rIns="91440" bIns="45720"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schemeClr val="tx1"/>
                </a:solidFill>
                <a:effectLst/>
                <a:uLnTx/>
                <a:uFillTx/>
                <a:latin typeface="游ゴシック" panose="020F0502020204030204"/>
                <a:ea typeface="游ゴシック" panose="020B0400000000000000" pitchFamily="50" charset="-128"/>
                <a:cs typeface="+mn-cs"/>
              </a:rPr>
              <a:t>・</a:t>
            </a:r>
            <a:r>
              <a:rPr kumimoji="1" lang="en-US" altLang="ja-JP" sz="1200" b="0" i="0" u="none" strike="noStrike" kern="1200" cap="none" spc="0" normalizeH="0" baseline="0" noProof="0" dirty="0">
                <a:ln>
                  <a:noFill/>
                </a:ln>
                <a:solidFill>
                  <a:schemeClr val="tx1"/>
                </a:solidFill>
                <a:effectLst/>
                <a:uLnTx/>
                <a:uFillTx/>
                <a:latin typeface="游ゴシック" panose="020F0502020204030204"/>
                <a:ea typeface="游ゴシック" panose="020B0400000000000000" pitchFamily="50" charset="-128"/>
                <a:cs typeface="+mn-cs"/>
              </a:rPr>
              <a:t>｢</a:t>
            </a:r>
            <a:r>
              <a:rPr kumimoji="1" lang="ja-JP" altLang="en-US" sz="1200" b="0" i="0" u="none" strike="noStrike" kern="1200" cap="none" spc="0" normalizeH="0" baseline="0" noProof="0" dirty="0">
                <a:ln>
                  <a:noFill/>
                </a:ln>
                <a:solidFill>
                  <a:schemeClr val="tx1"/>
                </a:solidFill>
                <a:effectLst/>
                <a:uLnTx/>
                <a:uFillTx/>
                <a:latin typeface="游ゴシック" panose="020F0502020204030204"/>
                <a:ea typeface="游ゴシック" panose="020B0400000000000000" pitchFamily="50" charset="-128"/>
                <a:cs typeface="+mn-cs"/>
              </a:rPr>
              <a:t>困サポ</a:t>
            </a:r>
            <a:r>
              <a:rPr kumimoji="1" lang="en-US" altLang="ja-JP" sz="1200" b="0" i="0" u="none" strike="noStrike" kern="1200" cap="none" spc="0" normalizeH="0" baseline="0" noProof="0" dirty="0">
                <a:ln>
                  <a:noFill/>
                </a:ln>
                <a:solidFill>
                  <a:schemeClr val="tx1"/>
                </a:solidFill>
                <a:effectLst/>
                <a:uLnTx/>
                <a:uFillTx/>
                <a:latin typeface="游ゴシック" panose="020F0502020204030204"/>
                <a:ea typeface="游ゴシック" panose="020B0400000000000000" pitchFamily="50" charset="-128"/>
                <a:cs typeface="+mn-cs"/>
              </a:rPr>
              <a:t>｣</a:t>
            </a:r>
            <a:r>
              <a:rPr kumimoji="1" lang="ja-JP" altLang="en-US" sz="1200" b="0" i="0" u="none" strike="noStrike" kern="1200" cap="none" spc="0" normalizeH="0" baseline="0" noProof="0" dirty="0">
                <a:ln>
                  <a:noFill/>
                </a:ln>
                <a:solidFill>
                  <a:schemeClr val="tx1"/>
                </a:solidFill>
                <a:effectLst/>
                <a:uLnTx/>
                <a:uFillTx/>
                <a:latin typeface="游ゴシック" panose="020F0502020204030204"/>
                <a:ea typeface="游ゴシック" panose="020B0400000000000000" pitchFamily="50" charset="-128"/>
                <a:cs typeface="+mn-cs"/>
              </a:rPr>
              <a:t>や</a:t>
            </a:r>
            <a:r>
              <a:rPr kumimoji="1" lang="en-US" altLang="ja-JP" sz="1200" b="0" i="0" u="none" strike="noStrike" kern="1200" cap="none" spc="0" normalizeH="0" baseline="0" noProof="0" dirty="0">
                <a:ln>
                  <a:noFill/>
                </a:ln>
                <a:solidFill>
                  <a:schemeClr val="tx1"/>
                </a:solidFill>
                <a:effectLst/>
                <a:uLnTx/>
                <a:uFillTx/>
                <a:latin typeface="游ゴシック" panose="020F0502020204030204"/>
                <a:ea typeface="游ゴシック" panose="020B0400000000000000" pitchFamily="50" charset="-128"/>
                <a:cs typeface="+mn-cs"/>
              </a:rPr>
              <a:t>｢</a:t>
            </a:r>
            <a:r>
              <a:rPr kumimoji="1" lang="ja-JP" altLang="en-US" sz="1200" b="0" i="0" u="none" strike="noStrike" kern="1200" cap="none" spc="0" normalizeH="0" baseline="0" noProof="0" dirty="0">
                <a:ln>
                  <a:noFill/>
                </a:ln>
                <a:solidFill>
                  <a:schemeClr val="tx1"/>
                </a:solidFill>
                <a:effectLst/>
                <a:uLnTx/>
                <a:uFillTx/>
                <a:latin typeface="游ゴシック" panose="020F0502020204030204"/>
                <a:ea typeface="游ゴシック" panose="020B0400000000000000" pitchFamily="50" charset="-128"/>
                <a:cs typeface="+mn-cs"/>
              </a:rPr>
              <a:t>つながる場</a:t>
            </a:r>
            <a:r>
              <a:rPr kumimoji="1" lang="en-US" altLang="ja-JP" sz="1200" b="0" i="0" u="none" strike="noStrike" kern="1200" cap="none" spc="0" normalizeH="0" baseline="0" noProof="0" dirty="0">
                <a:ln>
                  <a:noFill/>
                </a:ln>
                <a:solidFill>
                  <a:schemeClr val="tx1"/>
                </a:solidFill>
                <a:effectLst/>
                <a:uLnTx/>
                <a:uFillTx/>
                <a:latin typeface="游ゴシック" panose="020F0502020204030204"/>
                <a:ea typeface="游ゴシック" panose="020B0400000000000000" pitchFamily="50" charset="-128"/>
                <a:cs typeface="+mn-cs"/>
              </a:rPr>
              <a:t>｣</a:t>
            </a:r>
            <a:r>
              <a:rPr kumimoji="1" lang="ja-JP" altLang="en-US" sz="1200" b="0" i="0" u="none" strike="noStrike" kern="1200" cap="none" spc="0" normalizeH="0" baseline="0" noProof="0" dirty="0">
                <a:ln>
                  <a:noFill/>
                </a:ln>
                <a:solidFill>
                  <a:schemeClr val="tx1"/>
                </a:solidFill>
                <a:effectLst/>
                <a:uLnTx/>
                <a:uFillTx/>
                <a:latin typeface="游ゴシック" panose="020F0502020204030204"/>
                <a:ea typeface="游ゴシック" panose="020B0400000000000000" pitchFamily="50" charset="-128"/>
                <a:cs typeface="+mn-cs"/>
              </a:rPr>
              <a:t>において</a:t>
            </a:r>
            <a:r>
              <a:rPr kumimoji="1" lang="ja-JP" altLang="en-US" sz="1200" b="0" i="0" strike="noStrike" kern="1200" cap="none" spc="0" normalizeH="0" baseline="0" noProof="0" dirty="0">
                <a:ln>
                  <a:noFill/>
                </a:ln>
                <a:solidFill>
                  <a:schemeClr val="tx1"/>
                </a:solidFill>
                <a:effectLst/>
                <a:uLnTx/>
                <a:uFillTx/>
                <a:latin typeface="游ゴシック" panose="020F0502020204030204"/>
                <a:ea typeface="游ゴシック" panose="020B0400000000000000" pitchFamily="50" charset="-128"/>
                <a:cs typeface="+mn-cs"/>
              </a:rPr>
              <a:t>支援の方向性を共有</a:t>
            </a:r>
            <a:r>
              <a:rPr kumimoji="1" lang="ja-JP" altLang="en-US" sz="1200" b="0" i="0" u="none" strike="noStrike" kern="1200" cap="none" spc="0" normalizeH="0" baseline="0" noProof="0" dirty="0">
                <a:ln>
                  <a:noFill/>
                </a:ln>
                <a:solidFill>
                  <a:schemeClr val="tx1"/>
                </a:solidFill>
                <a:effectLst/>
                <a:uLnTx/>
                <a:uFillTx/>
                <a:latin typeface="游ゴシック" panose="020F0502020204030204"/>
                <a:ea typeface="游ゴシック" panose="020B0400000000000000" pitchFamily="50" charset="-128"/>
                <a:cs typeface="+mn-cs"/>
              </a:rPr>
              <a:t>できたことにより、</a:t>
            </a:r>
            <a:r>
              <a:rPr kumimoji="1" lang="ja-JP" altLang="en-US" sz="1200" b="0" i="0" u="none" kern="1200" cap="none" spc="0" normalizeH="0" noProof="0" dirty="0">
                <a:ln>
                  <a:noFill/>
                </a:ln>
                <a:solidFill>
                  <a:schemeClr val="tx1"/>
                </a:solidFill>
                <a:effectLst/>
                <a:uLnTx/>
                <a:uFillTx/>
                <a:latin typeface="游ゴシック" panose="020F0502020204030204"/>
                <a:ea typeface="游ゴシック" panose="020B0400000000000000" pitchFamily="50" charset="-128"/>
                <a:cs typeface="+mn-cs"/>
              </a:rPr>
              <a:t>「</a:t>
            </a:r>
            <a:r>
              <a:rPr kumimoji="1" lang="ja-JP" altLang="en-US" sz="1200" b="0" i="0" u="none" strike="noStrike" kern="1200" cap="none" spc="0" normalizeH="0" baseline="0" noProof="0" dirty="0">
                <a:ln>
                  <a:noFill/>
                </a:ln>
                <a:solidFill>
                  <a:schemeClr val="tx1"/>
                </a:solidFill>
                <a:effectLst/>
                <a:uLnTx/>
                <a:uFillTx/>
                <a:latin typeface="游ゴシック" panose="020F0502020204030204"/>
                <a:ea typeface="游ゴシック" panose="020B0400000000000000" pitchFamily="50" charset="-128"/>
                <a:cs typeface="+mn-cs"/>
              </a:rPr>
              <a:t>支援者間が連携しやすくなり支援につながった」と答える支援関係者の割合：令和８年度末まで毎年度</a:t>
            </a:r>
            <a:r>
              <a:rPr kumimoji="1" lang="en-US" altLang="ja-JP" sz="1200" b="0" i="0" u="none" strike="noStrike" kern="1200" cap="none" spc="0" normalizeH="0" baseline="0" noProof="0" dirty="0">
                <a:ln>
                  <a:noFill/>
                </a:ln>
                <a:solidFill>
                  <a:schemeClr val="tx1"/>
                </a:solidFill>
                <a:effectLst/>
                <a:uLnTx/>
                <a:uFillTx/>
                <a:latin typeface="游ゴシック" panose="020F0502020204030204"/>
                <a:ea typeface="游ゴシック" panose="020B0400000000000000" pitchFamily="50" charset="-128"/>
                <a:cs typeface="+mn-cs"/>
              </a:rPr>
              <a:t>90.0</a:t>
            </a:r>
            <a:r>
              <a:rPr kumimoji="1" lang="ja-JP" altLang="en-US" sz="1200" b="0" i="0" u="none" strike="noStrike" kern="1200" cap="none" spc="0" normalizeH="0" baseline="0" noProof="0" dirty="0">
                <a:ln>
                  <a:noFill/>
                </a:ln>
                <a:solidFill>
                  <a:schemeClr val="tx1"/>
                </a:solidFill>
                <a:effectLst/>
                <a:uLnTx/>
                <a:uFillTx/>
                <a:latin typeface="游ゴシック" panose="020F0502020204030204"/>
                <a:ea typeface="游ゴシック" panose="020B0400000000000000" pitchFamily="50" charset="-128"/>
                <a:cs typeface="+mn-cs"/>
              </a:rPr>
              <a:t>％以上を維持する</a:t>
            </a:r>
            <a:endParaRPr kumimoji="1" lang="en-US" altLang="ja-JP" sz="1200" b="0" i="0" u="none" strike="noStrike" kern="1200" cap="none" spc="0" normalizeH="0" baseline="0" noProof="0" dirty="0">
              <a:ln>
                <a:noFill/>
              </a:ln>
              <a:solidFill>
                <a:schemeClr val="tx1"/>
              </a:solidFill>
              <a:effectLst/>
              <a:uLnTx/>
              <a:uFillTx/>
              <a:latin typeface="游ゴシック" panose="020F0502020204030204"/>
              <a:ea typeface="游ゴシック" panose="020B0400000000000000" pitchFamily="50" charset="-128"/>
              <a:cs typeface="+mn-cs"/>
            </a:endParaRPr>
          </a:p>
          <a:p>
            <a:pPr>
              <a:defRPr/>
            </a:pPr>
            <a:r>
              <a:rPr lang="en-US" altLang="ja-JP" sz="1200" dirty="0">
                <a:solidFill>
                  <a:schemeClr val="tx1"/>
                </a:solidFill>
                <a:ea typeface="游ゴシック"/>
              </a:rPr>
              <a:t>R5:94.2</a:t>
            </a:r>
            <a:r>
              <a:rPr lang="ja-JP" altLang="en-US" sz="1200" dirty="0">
                <a:solidFill>
                  <a:schemeClr val="tx1"/>
                </a:solidFill>
                <a:ea typeface="游ゴシック"/>
              </a:rPr>
              <a:t>％　</a:t>
            </a:r>
            <a:r>
              <a:rPr lang="en-US" altLang="ja-JP" sz="1200" dirty="0">
                <a:solidFill>
                  <a:schemeClr val="tx1"/>
                </a:solidFill>
                <a:ea typeface="游ゴシック"/>
              </a:rPr>
              <a:t>R6:95.7</a:t>
            </a:r>
            <a:r>
              <a:rPr lang="ja-JP" altLang="en-US" sz="1200" dirty="0">
                <a:solidFill>
                  <a:schemeClr val="tx1"/>
                </a:solidFill>
                <a:ea typeface="游ゴシック"/>
              </a:rPr>
              <a:t>％　</a:t>
            </a:r>
            <a:r>
              <a:rPr lang="en-US" altLang="ja-JP" sz="1200" dirty="0">
                <a:solidFill>
                  <a:schemeClr val="tx1"/>
                </a:solidFill>
                <a:ea typeface="游ゴシック"/>
              </a:rPr>
              <a:t>R7(</a:t>
            </a:r>
            <a:r>
              <a:rPr lang="ja-JP" altLang="en-US" sz="1200" dirty="0">
                <a:solidFill>
                  <a:schemeClr val="tx1"/>
                </a:solidFill>
                <a:ea typeface="游ゴシック"/>
              </a:rPr>
              <a:t>中間</a:t>
            </a:r>
            <a:r>
              <a:rPr lang="en-US" altLang="ja-JP" sz="1200" dirty="0">
                <a:solidFill>
                  <a:schemeClr val="tx1"/>
                </a:solidFill>
                <a:ea typeface="游ゴシック"/>
              </a:rPr>
              <a:t>):99.2</a:t>
            </a:r>
            <a:r>
              <a:rPr lang="ja-JP" altLang="en-US" sz="1200" dirty="0">
                <a:solidFill>
                  <a:schemeClr val="tx1"/>
                </a:solidFill>
                <a:ea typeface="游ゴシック"/>
              </a:rPr>
              <a:t>％</a:t>
            </a:r>
            <a:endParaRPr kumimoji="1" lang="en-US" altLang="ja-JP" sz="1200" b="0" i="0" u="none" strike="sngStrike" kern="1200" cap="none" spc="0" normalizeH="0" baseline="0" noProof="0" dirty="0">
              <a:ln>
                <a:noFill/>
              </a:ln>
              <a:solidFill>
                <a:schemeClr val="tx1"/>
              </a:solidFill>
              <a:effectLst/>
              <a:uLnTx/>
              <a:uFillTx/>
              <a:latin typeface="游ゴシック" panose="020B0400000000000000" pitchFamily="50" charset="-128"/>
              <a:ea typeface="游ゴシック" panose="020B0400000000000000" pitchFamily="50" charset="-128"/>
              <a:cs typeface="+mn-cs"/>
            </a:endParaRPr>
          </a:p>
        </p:txBody>
      </p:sp>
      <p:sp>
        <p:nvSpPr>
          <p:cNvPr id="16" name="角丸四角形 15"/>
          <p:cNvSpPr/>
          <p:nvPr/>
        </p:nvSpPr>
        <p:spPr>
          <a:xfrm>
            <a:off x="52752" y="3429000"/>
            <a:ext cx="4788384" cy="1187388"/>
          </a:xfrm>
          <a:prstGeom prst="roundRect">
            <a:avLst/>
          </a:prstGeom>
          <a:solidFill>
            <a:schemeClr val="bg1"/>
          </a:solidFill>
        </p:spPr>
        <p:style>
          <a:lnRef idx="2">
            <a:schemeClr val="accent6"/>
          </a:lnRef>
          <a:fillRef idx="1">
            <a:schemeClr val="lt1"/>
          </a:fillRef>
          <a:effectRef idx="0">
            <a:schemeClr val="accent6"/>
          </a:effectRef>
          <a:fontRef idx="minor">
            <a:schemeClr val="dk1"/>
          </a:fontRef>
        </p:style>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・様々な困りごとに幅広く対応できるよう包括的な相談窓口体制を構築する</a:t>
            </a:r>
            <a:endParaRPr kumimoji="1" lang="en-US" altLang="ja-JP" sz="120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・困りごとを受け止め、対応する力を向上させるために、相談に関わる人の対応力の強化を図る</a:t>
            </a:r>
            <a:endParaRPr kumimoji="1" lang="en-US" altLang="ja-JP" sz="120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・相談窓口の認知度向上を図る</a:t>
            </a:r>
          </a:p>
        </p:txBody>
      </p:sp>
      <p:sp>
        <p:nvSpPr>
          <p:cNvPr id="46" name="ホームベース 45"/>
          <p:cNvSpPr/>
          <p:nvPr/>
        </p:nvSpPr>
        <p:spPr>
          <a:xfrm>
            <a:off x="52752" y="2943000"/>
            <a:ext cx="1735447" cy="486000"/>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2000" b="1" i="0" u="none" strike="noStrike" kern="1200" cap="none" spc="0" normalizeH="0" baseline="0" noProof="0" dirty="0">
                <a:ln>
                  <a:noFill/>
                </a:ln>
                <a:solidFill>
                  <a:prstClr val="white"/>
                </a:solidFill>
                <a:effectLst/>
                <a:uLnTx/>
                <a:uFillTx/>
                <a:latin typeface="ＭＳ ゴシック" panose="020B0609070205080204" pitchFamily="49" charset="-128"/>
                <a:ea typeface="ＭＳ ゴシック" panose="020B0609070205080204" pitchFamily="49" charset="-128"/>
                <a:cs typeface="+mn-cs"/>
              </a:rPr>
              <a:t>主な戦略</a:t>
            </a:r>
          </a:p>
        </p:txBody>
      </p:sp>
      <p:sp>
        <p:nvSpPr>
          <p:cNvPr id="47" name="ホームベース 46"/>
          <p:cNvSpPr/>
          <p:nvPr/>
        </p:nvSpPr>
        <p:spPr>
          <a:xfrm>
            <a:off x="52752" y="4652833"/>
            <a:ext cx="1735447" cy="486000"/>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2000" b="1" i="0" u="none" strike="noStrike" kern="1200" cap="none" spc="0" normalizeH="0" baseline="0" noProof="0" dirty="0">
                <a:ln>
                  <a:noFill/>
                </a:ln>
                <a:solidFill>
                  <a:prstClr val="white"/>
                </a:solidFill>
                <a:effectLst/>
                <a:uLnTx/>
                <a:uFillTx/>
                <a:latin typeface="ＭＳ ゴシック" panose="020B0609070205080204" pitchFamily="49" charset="-128"/>
                <a:ea typeface="ＭＳ ゴシック" panose="020B0609070205080204" pitchFamily="49" charset="-128"/>
                <a:cs typeface="+mn-cs"/>
              </a:rPr>
              <a:t>評価指標</a:t>
            </a:r>
          </a:p>
        </p:txBody>
      </p:sp>
      <p:sp>
        <p:nvSpPr>
          <p:cNvPr id="48" name="ホームベース 47"/>
          <p:cNvSpPr/>
          <p:nvPr/>
        </p:nvSpPr>
        <p:spPr>
          <a:xfrm>
            <a:off x="101644" y="939011"/>
            <a:ext cx="1735447" cy="487166"/>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2000" b="1" i="0" u="none" strike="noStrike" kern="1200" cap="none" spc="0" normalizeH="0" baseline="0" noProof="0" dirty="0">
                <a:ln>
                  <a:noFill/>
                </a:ln>
                <a:solidFill>
                  <a:prstClr val="white"/>
                </a:solidFill>
                <a:effectLst/>
                <a:uLnTx/>
                <a:uFillTx/>
                <a:latin typeface="ＭＳ ゴシック" panose="020B0609070205080204" pitchFamily="49" charset="-128"/>
                <a:ea typeface="ＭＳ ゴシック" panose="020B0609070205080204" pitchFamily="49" charset="-128"/>
                <a:cs typeface="+mn-cs"/>
              </a:rPr>
              <a:t>課題認識</a:t>
            </a:r>
          </a:p>
        </p:txBody>
      </p:sp>
      <p:sp>
        <p:nvSpPr>
          <p:cNvPr id="53" name="直方体 52"/>
          <p:cNvSpPr/>
          <p:nvPr/>
        </p:nvSpPr>
        <p:spPr>
          <a:xfrm>
            <a:off x="101644" y="159488"/>
            <a:ext cx="1735447" cy="624871"/>
          </a:xfrm>
          <a:prstGeom prst="cube">
            <a:avLst/>
          </a:prstGeom>
          <a:solidFill>
            <a:srgbClr val="38F88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0" normalizeH="0" baseline="0" noProof="0" dirty="0">
                <a:ln>
                  <a:noFill/>
                </a:ln>
                <a:solidFill>
                  <a:prstClr val="black"/>
                </a:solidFill>
                <a:effectLst/>
                <a:uLnTx/>
                <a:uFillTx/>
                <a:latin typeface="HGS創英角ｺﾞｼｯｸUB" panose="020B0900000000000000" pitchFamily="50" charset="-128"/>
                <a:ea typeface="HGS創英角ｺﾞｼｯｸUB" panose="020B0900000000000000" pitchFamily="50" charset="-128"/>
                <a:cs typeface="+mn-cs"/>
              </a:rPr>
              <a:t>経営課題</a:t>
            </a:r>
            <a:r>
              <a:rPr kumimoji="1" lang="en-US" altLang="ja-JP" sz="1600" b="0" i="0" u="none" strike="noStrike" kern="1200" cap="none" spc="0" normalizeH="0" baseline="0" noProof="0" dirty="0">
                <a:ln>
                  <a:noFill/>
                </a:ln>
                <a:solidFill>
                  <a:prstClr val="black"/>
                </a:solidFill>
                <a:effectLst/>
                <a:uLnTx/>
                <a:uFillTx/>
                <a:latin typeface="HGS創英角ｺﾞｼｯｸUB" panose="020B0900000000000000" pitchFamily="50" charset="-128"/>
                <a:ea typeface="HGS創英角ｺﾞｼｯｸUB" panose="020B0900000000000000" pitchFamily="50" charset="-128"/>
                <a:cs typeface="+mn-cs"/>
              </a:rPr>
              <a:t>3</a:t>
            </a:r>
            <a:r>
              <a:rPr kumimoji="1" lang="en-US" altLang="ja-JP" sz="1600" b="1"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a:t>
            </a:r>
            <a:r>
              <a:rPr kumimoji="1" lang="en-US" altLang="ja-JP" sz="1600" b="0" i="0" u="none" strike="noStrike" kern="1200" cap="none" spc="0" normalizeH="0" baseline="0" noProof="0" dirty="0">
                <a:ln>
                  <a:noFill/>
                </a:ln>
                <a:solidFill>
                  <a:prstClr val="black"/>
                </a:solidFill>
                <a:effectLst/>
                <a:uLnTx/>
                <a:uFillTx/>
                <a:latin typeface="HGS創英角ｺﾞｼｯｸUB" panose="020B0900000000000000" pitchFamily="50" charset="-128"/>
                <a:ea typeface="HGS創英角ｺﾞｼｯｸUB" panose="020B0900000000000000" pitchFamily="50" charset="-128"/>
                <a:cs typeface="+mn-cs"/>
              </a:rPr>
              <a:t>3</a:t>
            </a:r>
            <a:endParaRPr kumimoji="1" lang="en-US" altLang="ja-JP" sz="1400" b="0" i="0" u="none" strike="noStrike" kern="1200" cap="none" spc="0" normalizeH="0" baseline="0" noProof="0" dirty="0">
              <a:ln>
                <a:noFill/>
              </a:ln>
              <a:solidFill>
                <a:prstClr val="black"/>
              </a:solidFill>
              <a:effectLst/>
              <a:uLnTx/>
              <a:uFillTx/>
              <a:latin typeface="HGS創英角ｺﾞｼｯｸUB" panose="020B0900000000000000" pitchFamily="50" charset="-128"/>
              <a:ea typeface="HGS創英角ｺﾞｼｯｸUB" panose="020B0900000000000000" pitchFamily="50" charset="-128"/>
              <a:cs typeface="+mn-cs"/>
            </a:endParaRPr>
          </a:p>
        </p:txBody>
      </p:sp>
      <p:sp>
        <p:nvSpPr>
          <p:cNvPr id="45" name="角丸四角形 44"/>
          <p:cNvSpPr/>
          <p:nvPr/>
        </p:nvSpPr>
        <p:spPr>
          <a:xfrm>
            <a:off x="5102942" y="1538449"/>
            <a:ext cx="6775114" cy="4363588"/>
          </a:xfrm>
          <a:prstGeom prst="roundRect">
            <a:avLst>
              <a:gd name="adj" fmla="val 5585"/>
            </a:avLst>
          </a:prstGeom>
          <a:solidFill>
            <a:schemeClr val="bg1"/>
          </a:solidFill>
        </p:spPr>
        <p:style>
          <a:lnRef idx="2">
            <a:schemeClr val="accent6"/>
          </a:lnRef>
          <a:fillRef idx="1">
            <a:schemeClr val="lt1"/>
          </a:fillRef>
          <a:effectRef idx="0">
            <a:schemeClr val="accent6"/>
          </a:effectRef>
          <a:fontRef idx="minor">
            <a:schemeClr val="dk1"/>
          </a:fontRef>
        </p:style>
        <p:txBody>
          <a:bodyPr lIns="91440" tIns="45720" rIns="91440" bIns="45720"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200" b="1" i="0" u="none" strike="noStrike" kern="1200" cap="none" spc="0" normalizeH="0" baseline="0" noProof="0" dirty="0">
                <a:ln>
                  <a:noFill/>
                </a:ln>
                <a:solidFill>
                  <a:prstClr val="black"/>
                </a:solidFill>
                <a:effectLst/>
                <a:uLnTx/>
                <a:uFillTx/>
                <a:latin typeface="游ゴシック"/>
                <a:ea typeface="游ゴシック"/>
                <a:cs typeface="+mn-cs"/>
              </a:rPr>
              <a:t>【</a:t>
            </a:r>
            <a:r>
              <a:rPr kumimoji="1" lang="ja-JP" altLang="en-US" sz="1200" b="1" i="0" u="none" strike="noStrike" kern="1200" cap="none" spc="0" normalizeH="0" baseline="0" noProof="0" dirty="0">
                <a:ln>
                  <a:noFill/>
                </a:ln>
                <a:solidFill>
                  <a:prstClr val="black"/>
                </a:solidFill>
                <a:effectLst/>
                <a:uLnTx/>
                <a:uFillTx/>
                <a:latin typeface="游ゴシック"/>
                <a:ea typeface="游ゴシック"/>
                <a:cs typeface="+mn-cs"/>
              </a:rPr>
              <a:t>生活困窮者の</a:t>
            </a:r>
            <a:r>
              <a:rPr kumimoji="1" lang="ja-JP" altLang="en-US" sz="1200" b="1" i="0" u="none" strike="noStrike" kern="1200" cap="none" spc="0" normalizeH="0" baseline="0" noProof="0" dirty="0">
                <a:ln>
                  <a:noFill/>
                </a:ln>
                <a:solidFill>
                  <a:schemeClr val="tx1"/>
                </a:solidFill>
                <a:effectLst/>
                <a:uLnTx/>
                <a:uFillTx/>
                <a:latin typeface="游ゴシック"/>
                <a:ea typeface="游ゴシック"/>
                <a:cs typeface="+mn-cs"/>
              </a:rPr>
              <a:t>自立支援と貧困の連鎖の解消（</a:t>
            </a:r>
            <a:r>
              <a:rPr kumimoji="1" lang="en-US" altLang="ja-JP" sz="1200" b="1" i="0" u="none" strike="noStrike" kern="1200" cap="none" spc="0" normalizeH="0" baseline="0" noProof="0" dirty="0">
                <a:ln>
                  <a:noFill/>
                </a:ln>
                <a:solidFill>
                  <a:schemeClr val="tx1"/>
                </a:solidFill>
                <a:effectLst/>
                <a:uLnTx/>
                <a:uFillTx/>
                <a:latin typeface="游ゴシック"/>
                <a:ea typeface="游ゴシック"/>
                <a:cs typeface="+mn-cs"/>
              </a:rPr>
              <a:t>7,856</a:t>
            </a:r>
            <a:r>
              <a:rPr kumimoji="1" lang="ja-JP" altLang="en-US" sz="1200" b="1" i="0" u="none" strike="noStrike" kern="1200" cap="none" spc="0" normalizeH="0" baseline="0" noProof="0" dirty="0">
                <a:ln>
                  <a:noFill/>
                </a:ln>
                <a:solidFill>
                  <a:schemeClr val="tx1"/>
                </a:solidFill>
                <a:effectLst/>
                <a:uLnTx/>
                <a:uFillTx/>
                <a:latin typeface="游ゴシック"/>
                <a:ea typeface="游ゴシック"/>
                <a:cs typeface="+mn-cs"/>
              </a:rPr>
              <a:t>千円）</a:t>
            </a:r>
            <a:r>
              <a:rPr kumimoji="1" lang="en-US" altLang="ja-JP" sz="1200" b="1" i="0" u="none" strike="noStrike" kern="1200" cap="none" spc="0" normalizeH="0" baseline="0" noProof="0" dirty="0">
                <a:ln>
                  <a:noFill/>
                </a:ln>
                <a:solidFill>
                  <a:schemeClr val="tx1"/>
                </a:solidFill>
                <a:effectLst/>
                <a:uLnTx/>
                <a:uFillTx/>
                <a:latin typeface="游ゴシック"/>
                <a:ea typeface="游ゴシック"/>
                <a:cs typeface="+mn-cs"/>
              </a:rPr>
              <a:t>】</a:t>
            </a:r>
            <a:endParaRPr kumimoji="1" lang="en-US" altLang="ja-JP" sz="1200" b="0" i="0" u="none" strike="noStrike" kern="1200" cap="none" spc="0" normalizeH="0" baseline="0" noProof="0" dirty="0">
              <a:ln>
                <a:noFill/>
              </a:ln>
              <a:solidFill>
                <a:schemeClr val="tx1"/>
              </a:solidFill>
              <a:effectLst/>
              <a:uLnTx/>
              <a:uFillTx/>
              <a:latin typeface="游ゴシック"/>
              <a:ea typeface="游ゴシック"/>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schemeClr val="tx1"/>
                </a:solidFill>
                <a:effectLst/>
                <a:uLnTx/>
                <a:uFillTx/>
                <a:latin typeface="游ゴシック" panose="020F0502020204030204"/>
                <a:ea typeface="游ゴシック" panose="020B0400000000000000" pitchFamily="50" charset="-128"/>
                <a:cs typeface="+mn-cs"/>
              </a:rPr>
              <a:t>・生活困窮者の自立支援</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schemeClr val="tx1"/>
                </a:solidFill>
                <a:effectLst/>
                <a:uLnTx/>
                <a:uFillTx/>
                <a:latin typeface="游ゴシック" panose="020F0502020204030204"/>
                <a:ea typeface="游ゴシック" panose="020B0400000000000000" pitchFamily="50" charset="-128"/>
                <a:cs typeface="+mn-cs"/>
              </a:rPr>
              <a:t>　生活困窮者の早期把握と自立のため、「東淀川区生活困窮者サポートネット連絡会（困サポ）」と「支援全体会議」を開催し、区役所内外の関係部署と連携を進める</a:t>
            </a:r>
            <a:endParaRPr kumimoji="1" lang="en-US" altLang="ja-JP" sz="1200" b="0" i="0" u="none" strike="noStrike" kern="1200" cap="none" spc="0" normalizeH="0" baseline="0" noProof="0" dirty="0">
              <a:ln>
                <a:noFill/>
              </a:ln>
              <a:solidFill>
                <a:schemeClr val="tx1"/>
              </a:solidFill>
              <a:effectLst/>
              <a:uLnTx/>
              <a:uFillTx/>
              <a:latin typeface="游ゴシック" panose="020F0502020204030204"/>
              <a:ea typeface="游ゴシック" panose="020B0400000000000000" pitchFamily="50" charset="-128"/>
              <a:cs typeface="+mn-cs"/>
            </a:endParaRPr>
          </a:p>
          <a:p>
            <a:pPr>
              <a:defRPr/>
            </a:pPr>
            <a:r>
              <a:rPr lang="ja-JP" altLang="en-US" sz="1200" dirty="0">
                <a:solidFill>
                  <a:srgbClr val="FF0000"/>
                </a:solidFill>
              </a:rPr>
              <a:t>　</a:t>
            </a:r>
            <a:r>
              <a:rPr lang="ja-JP" altLang="en-US" sz="1200" dirty="0">
                <a:solidFill>
                  <a:schemeClr val="tx1"/>
                </a:solidFill>
              </a:rPr>
              <a:t>生活のお困りごとの相談窓口「くらしのみのり相談窓口」の認知度を上げるため、区広報紙、ホームページ、</a:t>
            </a:r>
            <a:r>
              <a:rPr lang="en-US" altLang="ja-JP" sz="1200" dirty="0">
                <a:solidFill>
                  <a:schemeClr val="tx1"/>
                </a:solidFill>
              </a:rPr>
              <a:t>SNS</a:t>
            </a:r>
            <a:r>
              <a:rPr lang="ja-JP" altLang="en-US" sz="1200" dirty="0">
                <a:solidFill>
                  <a:schemeClr val="tx1"/>
                </a:solidFill>
              </a:rPr>
              <a:t>等を活用し、情報発信する</a:t>
            </a:r>
            <a:r>
              <a:rPr lang="ja-JP" altLang="en-US" sz="1200" b="1" dirty="0">
                <a:solidFill>
                  <a:schemeClr val="tx1"/>
                </a:solidFill>
              </a:rPr>
              <a:t>＜</a:t>
            </a:r>
            <a:r>
              <a:rPr lang="ja-JP" altLang="en-US" sz="1200" dirty="0">
                <a:solidFill>
                  <a:schemeClr val="tx1"/>
                </a:solidFill>
              </a:rPr>
              <a:t>●区政会議意見</a:t>
            </a:r>
            <a:r>
              <a:rPr lang="ja-JP" altLang="en-US" sz="1200" b="1" dirty="0">
                <a:solidFill>
                  <a:schemeClr val="tx1"/>
                </a:solidFill>
              </a:rPr>
              <a:t>＞</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schemeClr val="tx1"/>
                </a:solidFill>
                <a:effectLst/>
                <a:uLnTx/>
                <a:uFillTx/>
                <a:latin typeface="游ゴシック"/>
                <a:ea typeface="游ゴシック"/>
                <a:cs typeface="+mn-cs"/>
              </a:rPr>
              <a:t>・ひがよどなごみ勉強会（</a:t>
            </a:r>
            <a:r>
              <a:rPr kumimoji="1" lang="en-US" altLang="ja-JP" sz="1200" b="0" i="0" u="none" strike="noStrike" kern="1200" cap="none" spc="0" normalizeH="0" baseline="0" noProof="0" dirty="0">
                <a:ln>
                  <a:noFill/>
                </a:ln>
                <a:solidFill>
                  <a:schemeClr val="tx1"/>
                </a:solidFill>
                <a:effectLst/>
                <a:uLnTx/>
                <a:uFillTx/>
                <a:latin typeface="游ゴシック"/>
                <a:ea typeface="游ゴシック"/>
                <a:cs typeface="+mn-cs"/>
              </a:rPr>
              <a:t>7,856</a:t>
            </a:r>
            <a:r>
              <a:rPr kumimoji="1" lang="ja-JP" altLang="en-US" sz="1200" b="0" i="0" u="none" strike="noStrike" kern="1200" cap="none" spc="0" normalizeH="0" baseline="0" noProof="0" dirty="0">
                <a:ln>
                  <a:noFill/>
                </a:ln>
                <a:solidFill>
                  <a:schemeClr val="tx1"/>
                </a:solidFill>
                <a:effectLst/>
                <a:uLnTx/>
                <a:uFillTx/>
                <a:latin typeface="游ゴシック"/>
                <a:ea typeface="游ゴシック"/>
                <a:cs typeface="+mn-cs"/>
              </a:rPr>
              <a:t>千円）</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schemeClr val="tx1"/>
                </a:solidFill>
                <a:effectLst/>
                <a:uLnTx/>
                <a:uFillTx/>
                <a:latin typeface="游ゴシック" panose="020F0502020204030204"/>
                <a:ea typeface="游ゴシック" panose="020B0400000000000000" pitchFamily="50" charset="-128"/>
                <a:cs typeface="+mn-cs"/>
              </a:rPr>
              <a:t>　生活困窮状態にある世帯の小５～高３生等を対象に居場所を提供</a:t>
            </a:r>
            <a:endParaRPr kumimoji="1" lang="en-US" altLang="ja-JP" sz="1200" b="0" i="0" u="none" strike="noStrike" kern="1200" cap="none" spc="0" normalizeH="0" baseline="0" noProof="0" dirty="0">
              <a:ln>
                <a:noFill/>
              </a:ln>
              <a:solidFill>
                <a:schemeClr val="tx1"/>
              </a:solidFill>
              <a:effectLst/>
              <a:uLnTx/>
              <a:uFillTx/>
              <a:latin typeface="游ゴシック" panose="020F0502020204030204"/>
              <a:ea typeface="游ゴシック" panose="020B0400000000000000"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schemeClr val="tx1"/>
                </a:solidFill>
                <a:effectLst/>
                <a:uLnTx/>
                <a:uFillTx/>
                <a:latin typeface="游ゴシック" panose="020F0502020204030204"/>
                <a:ea typeface="游ゴシック" panose="020B0400000000000000" pitchFamily="50" charset="-128"/>
                <a:cs typeface="+mn-cs"/>
              </a:rPr>
              <a:t>　学習支援等を行い、希望高校への進学につなげるとともに高校中退を防止して貧困の連鎖を解消する</a:t>
            </a:r>
            <a:endParaRPr kumimoji="1" lang="en-US" altLang="ja-JP" sz="1200" b="0" i="0" u="none" strike="noStrike" kern="1200" cap="none" spc="0" normalizeH="0" baseline="0" noProof="0" dirty="0">
              <a:ln>
                <a:noFill/>
              </a:ln>
              <a:solidFill>
                <a:schemeClr val="tx1"/>
              </a:solidFill>
              <a:effectLst/>
              <a:uLnTx/>
              <a:uFillTx/>
              <a:latin typeface="游ゴシック" panose="020F0502020204030204"/>
              <a:ea typeface="游ゴシック" panose="020B0400000000000000"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20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200" b="1" i="0" u="none" strike="noStrike" kern="1200" cap="none" spc="0" normalizeH="0" baseline="0" noProof="0" dirty="0">
                <a:ln>
                  <a:noFill/>
                </a:ln>
                <a:solidFill>
                  <a:prstClr val="black"/>
                </a:solidFill>
                <a:effectLst/>
                <a:uLnTx/>
                <a:uFillTx/>
                <a:latin typeface="游ゴシック 本文"/>
                <a:ea typeface="游ゴシック" panose="020B0400000000000000" pitchFamily="50" charset="-128"/>
                <a:cs typeface="+mn-cs"/>
              </a:rPr>
              <a:t>【</a:t>
            </a:r>
            <a:r>
              <a:rPr kumimoji="1" lang="ja-JP" altLang="en-US" sz="1200" b="1" i="0" u="none" strike="noStrike" kern="1200" cap="none" spc="0" normalizeH="0" baseline="0" noProof="0" dirty="0">
                <a:ln>
                  <a:noFill/>
                </a:ln>
                <a:solidFill>
                  <a:prstClr val="black"/>
                </a:solidFill>
                <a:effectLst/>
                <a:uLnTx/>
                <a:uFillTx/>
                <a:latin typeface="游ゴシック 本文"/>
                <a:ea typeface="游ゴシック" panose="020B0400000000000000" pitchFamily="50" charset="-128"/>
                <a:cs typeface="+mn-cs"/>
              </a:rPr>
              <a:t>総合的な相談支援体制の充実（</a:t>
            </a:r>
            <a:r>
              <a:rPr kumimoji="1" lang="en-US" altLang="ja-JP" sz="1200" b="1" i="0" u="none" strike="noStrike" kern="1200" cap="none" spc="0" normalizeH="0" baseline="0" noProof="0" dirty="0">
                <a:ln>
                  <a:noFill/>
                </a:ln>
                <a:solidFill>
                  <a:prstClr val="black"/>
                </a:solidFill>
                <a:effectLst/>
                <a:uLnTx/>
                <a:uFillTx/>
                <a:latin typeface="游ゴシック 本文"/>
                <a:ea typeface="游ゴシック" panose="020B0400000000000000" pitchFamily="50" charset="-128"/>
                <a:cs typeface="+mn-cs"/>
              </a:rPr>
              <a:t>-</a:t>
            </a:r>
            <a:r>
              <a:rPr kumimoji="1" lang="ja-JP" altLang="en-US" sz="1200" b="1" i="0" u="none" strike="noStrike" kern="1200" cap="none" spc="0" normalizeH="0" baseline="0" noProof="0" dirty="0">
                <a:ln>
                  <a:noFill/>
                </a:ln>
                <a:solidFill>
                  <a:prstClr val="black"/>
                </a:solidFill>
                <a:effectLst/>
                <a:uLnTx/>
                <a:uFillTx/>
                <a:latin typeface="游ゴシック 本文"/>
                <a:ea typeface="游ゴシック" panose="020B0400000000000000" pitchFamily="50" charset="-128"/>
                <a:cs typeface="+mn-cs"/>
              </a:rPr>
              <a:t>千円）</a:t>
            </a:r>
            <a:r>
              <a:rPr kumimoji="1" lang="en-US" altLang="ja-JP" sz="1200" b="1" i="0" u="none" strike="noStrike" kern="1200" cap="none" spc="0" normalizeH="0" baseline="0" noProof="0" dirty="0">
                <a:ln>
                  <a:noFill/>
                </a:ln>
                <a:solidFill>
                  <a:prstClr val="black"/>
                </a:solidFill>
                <a:effectLst/>
                <a:uLnTx/>
                <a:uFillTx/>
                <a:latin typeface="游ゴシック 本文"/>
                <a:ea typeface="游ゴシック" panose="020B0400000000000000" pitchFamily="50" charset="-128"/>
                <a:cs typeface="+mn-cs"/>
              </a:rPr>
              <a:t>】</a:t>
            </a:r>
            <a:endParaRPr kumimoji="1" lang="en-US" altLang="ja-JP" sz="1200" b="0" i="0" u="none" strike="noStrike" kern="1200" cap="none" spc="0" normalizeH="0" baseline="0" noProof="0" dirty="0">
              <a:ln>
                <a:noFill/>
              </a:ln>
              <a:solidFill>
                <a:prstClr val="black"/>
              </a:solidFill>
              <a:effectLst/>
              <a:uLnTx/>
              <a:uFillTx/>
              <a:latin typeface="游ゴシック 本文"/>
              <a:ea typeface="游ゴシック" panose="020B0400000000000000"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游ゴシック 本文"/>
                <a:ea typeface="游ゴシック" panose="020B0400000000000000" pitchFamily="50" charset="-128"/>
                <a:cs typeface="+mn-cs"/>
              </a:rPr>
              <a:t>・複合的な課題を抱えた世帯に対して、分野を超えて関係機関が参画し解決を図る「総合的な支援調整の場（つながる場）」を開催するとともに、連携促進に向けた研修会等を実施する</a:t>
            </a:r>
            <a:endParaRPr kumimoji="1" lang="en-US" altLang="ja-JP" sz="1200" b="1" i="0" u="none" strike="noStrike" kern="1200" cap="none" spc="0" normalizeH="0" baseline="0" noProof="0" dirty="0">
              <a:ln>
                <a:noFill/>
              </a:ln>
              <a:solidFill>
                <a:srgbClr val="FF0000"/>
              </a:solidFill>
              <a:effectLst/>
              <a:uLnTx/>
              <a:uFillTx/>
              <a:latin typeface="游ゴシック 本文"/>
              <a:ea typeface="游ゴシック" panose="020B0400000000000000" pitchFamily="50" charset="-128"/>
              <a:cs typeface="+mn-cs"/>
            </a:endParaRPr>
          </a:p>
        </p:txBody>
      </p:sp>
      <p:sp>
        <p:nvSpPr>
          <p:cNvPr id="39" name="角丸四角形 38"/>
          <p:cNvSpPr/>
          <p:nvPr/>
        </p:nvSpPr>
        <p:spPr>
          <a:xfrm>
            <a:off x="1837091" y="159488"/>
            <a:ext cx="6459886" cy="624872"/>
          </a:xfrm>
          <a:prstGeom prst="roundRect">
            <a:avLst/>
          </a:prstGeom>
          <a:solidFill>
            <a:schemeClr val="accent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600" b="1" i="0" u="none" strike="noStrike" kern="1200" cap="none" spc="0" normalizeH="0" baseline="0" noProof="0" dirty="0">
                <a:ln>
                  <a:noFill/>
                </a:ln>
                <a:solidFill>
                  <a:prstClr val="white"/>
                </a:solidFill>
                <a:effectLst/>
                <a:uLnTx/>
                <a:uFillTx/>
                <a:latin typeface="ＭＳ ゴシック" panose="020B0609070205080204" pitchFamily="49" charset="-128"/>
                <a:ea typeface="ＭＳ ゴシック" panose="020B0609070205080204" pitchFamily="49" charset="-128"/>
                <a:cs typeface="+mn-cs"/>
              </a:rPr>
              <a:t>困りごとを受け止めるつながりがあるまち</a:t>
            </a:r>
          </a:p>
        </p:txBody>
      </p:sp>
      <p:sp>
        <p:nvSpPr>
          <p:cNvPr id="29" name="ホームベース 28"/>
          <p:cNvSpPr/>
          <p:nvPr/>
        </p:nvSpPr>
        <p:spPr>
          <a:xfrm>
            <a:off x="5102942" y="1052448"/>
            <a:ext cx="1735447" cy="486000"/>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2000" b="1" i="0" u="none" strike="noStrike" kern="1200" cap="none" spc="0" normalizeH="0" baseline="0" noProof="0" dirty="0">
                <a:ln>
                  <a:noFill/>
                </a:ln>
                <a:solidFill>
                  <a:prstClr val="white"/>
                </a:solidFill>
                <a:effectLst/>
                <a:uLnTx/>
                <a:uFillTx/>
                <a:latin typeface="ＭＳ ゴシック" panose="020B0609070205080204" pitchFamily="49" charset="-128"/>
                <a:ea typeface="ＭＳ ゴシック" panose="020B0609070205080204" pitchFamily="49" charset="-128"/>
                <a:cs typeface="+mn-cs"/>
              </a:rPr>
              <a:t>具体的取組</a:t>
            </a:r>
          </a:p>
        </p:txBody>
      </p:sp>
      <p:sp>
        <p:nvSpPr>
          <p:cNvPr id="12" name="テキスト ボックス 11"/>
          <p:cNvSpPr txBox="1"/>
          <p:nvPr/>
        </p:nvSpPr>
        <p:spPr>
          <a:xfrm>
            <a:off x="5863342" y="6468932"/>
            <a:ext cx="465316"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80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９</a:t>
            </a:r>
            <a:endParaRPr kumimoji="1" lang="en-US" altLang="ja-JP" sz="180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endParaRPr>
          </a:p>
        </p:txBody>
      </p:sp>
    </p:spTree>
    <p:extLst>
      <p:ext uri="{BB962C8B-B14F-4D97-AF65-F5344CB8AC3E}">
        <p14:creationId xmlns:p14="http://schemas.microsoft.com/office/powerpoint/2010/main" val="253556255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角丸四角形 5"/>
          <p:cNvSpPr/>
          <p:nvPr/>
        </p:nvSpPr>
        <p:spPr>
          <a:xfrm>
            <a:off x="52752" y="1262268"/>
            <a:ext cx="4788384" cy="1378190"/>
          </a:xfrm>
          <a:prstGeom prst="roundRect">
            <a:avLst/>
          </a:prstGeom>
          <a:solidFill>
            <a:schemeClr val="bg1"/>
          </a:solidFill>
          <a:ln cmpd="tri">
            <a:prstDash val="solid"/>
          </a:ln>
        </p:spPr>
        <p:style>
          <a:lnRef idx="2">
            <a:schemeClr val="accent6"/>
          </a:lnRef>
          <a:fillRef idx="1">
            <a:schemeClr val="lt1"/>
          </a:fillRef>
          <a:effectRef idx="0">
            <a:schemeClr val="accent6"/>
          </a:effectRef>
          <a:fontRef idx="minor">
            <a:schemeClr val="dk1"/>
          </a:fontRef>
        </p:style>
        <p:txBody>
          <a:bodyPr lIns="91440" tIns="45720" rIns="91440" bIns="45720"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游ゴシック" panose="020F0502020204030204"/>
                <a:ea typeface="游ゴシック"/>
                <a:cs typeface="+mn-cs"/>
              </a:rPr>
              <a:t>・東淀川区では男女共に、平均寿命及び健康寿命は市平均を下回っていることから、</a:t>
            </a:r>
            <a:r>
              <a:rPr kumimoji="1" lang="ja-JP" altLang="en-US" sz="1200" b="0" i="0" u="none" strike="noStrike" kern="1200" cap="none" spc="0" normalizeH="0" baseline="0" noProof="0" dirty="0">
                <a:ln>
                  <a:noFill/>
                </a:ln>
                <a:solidFill>
                  <a:schemeClr val="tx1"/>
                </a:solidFill>
                <a:effectLst/>
                <a:uLnTx/>
                <a:uFillTx/>
                <a:latin typeface="游ゴシック" panose="020F0502020204030204"/>
                <a:ea typeface="游ゴシック"/>
                <a:cs typeface="+mn-cs"/>
              </a:rPr>
              <a:t>平均寿命及び</a:t>
            </a:r>
            <a:r>
              <a:rPr kumimoji="1" lang="ja-JP" altLang="en-US" sz="1200" b="0" i="0" u="none" strike="noStrike" kern="1200" cap="none" spc="0" normalizeH="0" baseline="0" noProof="0" dirty="0">
                <a:ln>
                  <a:noFill/>
                </a:ln>
                <a:solidFill>
                  <a:prstClr val="black"/>
                </a:solidFill>
                <a:effectLst/>
                <a:uLnTx/>
                <a:uFillTx/>
                <a:latin typeface="游ゴシック" panose="020F0502020204030204"/>
                <a:ea typeface="游ゴシック"/>
                <a:cs typeface="+mn-cs"/>
              </a:rPr>
              <a:t>健康寿命を延ばす必要がある</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游ゴシック" panose="020F0502020204030204"/>
                <a:ea typeface="游ゴシック"/>
                <a:cs typeface="+mn-cs"/>
              </a:rPr>
              <a:t>・高齢者が医療や介護が必要となっても、住み慣れた地域で自分らしい暮らしを続けることができるよう、地域の関係機関が連携して体制を構築する必要がある</a:t>
            </a:r>
          </a:p>
        </p:txBody>
      </p:sp>
      <p:sp>
        <p:nvSpPr>
          <p:cNvPr id="14" name="角丸四角形 13"/>
          <p:cNvSpPr/>
          <p:nvPr/>
        </p:nvSpPr>
        <p:spPr>
          <a:xfrm>
            <a:off x="52752" y="5156176"/>
            <a:ext cx="4788384" cy="1682088"/>
          </a:xfrm>
          <a:prstGeom prst="roundRect">
            <a:avLst/>
          </a:prstGeom>
          <a:solidFill>
            <a:schemeClr val="bg1"/>
          </a:solidFill>
        </p:spPr>
        <p:style>
          <a:lnRef idx="2">
            <a:schemeClr val="accent6"/>
          </a:lnRef>
          <a:fillRef idx="1">
            <a:schemeClr val="lt1"/>
          </a:fillRef>
          <a:effectRef idx="0">
            <a:schemeClr val="accent6"/>
          </a:effectRef>
          <a:fontRef idx="minor">
            <a:schemeClr val="dk1"/>
          </a:fontRef>
        </p:style>
        <p:txBody>
          <a:bodyPr lIns="91440" tIns="45720" rIns="91440" bIns="45720" rtlCol="0" anchor="ctr"/>
          <a:lstStyle/>
          <a:p>
            <a:pPr>
              <a:defRPr/>
            </a:pPr>
            <a:r>
              <a:rPr lang="ja-JP" altLang="en-US" sz="1200" dirty="0">
                <a:solidFill>
                  <a:schemeClr val="tx1"/>
                </a:solidFill>
              </a:rPr>
              <a:t>・区イベント等におけるアンケートで「検診の受診や生活習慣の改善、体力づくりなど健康増進に取り組んでいる」と回答する人の割合：令和８年度末までに</a:t>
            </a:r>
            <a:r>
              <a:rPr lang="en-US" altLang="ja-JP" sz="1200" dirty="0">
                <a:solidFill>
                  <a:schemeClr val="tx1"/>
                </a:solidFill>
              </a:rPr>
              <a:t>90.0</a:t>
            </a:r>
            <a:r>
              <a:rPr lang="ja-JP" altLang="en-US" sz="1200" dirty="0">
                <a:solidFill>
                  <a:schemeClr val="tx1"/>
                </a:solidFill>
              </a:rPr>
              <a:t>％以上　＜区政会議意見＞</a:t>
            </a:r>
            <a:endParaRPr lang="en-US" altLang="ja-JP" sz="1200" dirty="0">
              <a:solidFill>
                <a:schemeClr val="tx1"/>
              </a:solidFill>
            </a:endParaRPr>
          </a:p>
          <a:p>
            <a:pPr lvl="0">
              <a:defRPr/>
            </a:pPr>
            <a:r>
              <a:rPr lang="en-US" altLang="ja-JP" sz="1200" dirty="0">
                <a:solidFill>
                  <a:schemeClr val="tx1"/>
                </a:solidFill>
                <a:ea typeface="游ゴシック"/>
              </a:rPr>
              <a:t>R5:</a:t>
            </a:r>
            <a:r>
              <a:rPr lang="ja-JP" altLang="en-US" sz="1200" dirty="0">
                <a:solidFill>
                  <a:schemeClr val="tx1"/>
                </a:solidFill>
                <a:ea typeface="游ゴシック"/>
              </a:rPr>
              <a:t>－　</a:t>
            </a:r>
            <a:r>
              <a:rPr lang="en-US" altLang="ja-JP" sz="1200" dirty="0">
                <a:solidFill>
                  <a:schemeClr val="tx1"/>
                </a:solidFill>
                <a:ea typeface="游ゴシック"/>
              </a:rPr>
              <a:t>R6:</a:t>
            </a:r>
            <a:r>
              <a:rPr lang="ja-JP" altLang="en-US" sz="1200" dirty="0">
                <a:solidFill>
                  <a:schemeClr val="tx1"/>
                </a:solidFill>
                <a:ea typeface="游ゴシック"/>
              </a:rPr>
              <a:t>－　</a:t>
            </a:r>
            <a:r>
              <a:rPr lang="en-US" altLang="ja-JP" sz="1200" dirty="0">
                <a:solidFill>
                  <a:schemeClr val="tx1"/>
                </a:solidFill>
                <a:ea typeface="游ゴシック"/>
              </a:rPr>
              <a:t>R7</a:t>
            </a:r>
            <a:r>
              <a:rPr lang="ja-JP" altLang="en-US" sz="1200" dirty="0">
                <a:solidFill>
                  <a:schemeClr val="tx1"/>
                </a:solidFill>
                <a:ea typeface="游ゴシック"/>
              </a:rPr>
              <a:t>（中間）</a:t>
            </a:r>
            <a:r>
              <a:rPr lang="en-US" altLang="ja-JP" sz="1200" dirty="0">
                <a:solidFill>
                  <a:schemeClr val="tx1"/>
                </a:solidFill>
                <a:ea typeface="游ゴシック"/>
              </a:rPr>
              <a:t>:85.5</a:t>
            </a:r>
            <a:r>
              <a:rPr lang="ja-JP" altLang="en-US" sz="1200" dirty="0">
                <a:solidFill>
                  <a:schemeClr val="tx1"/>
                </a:solidFill>
                <a:ea typeface="游ゴシック"/>
              </a:rPr>
              <a:t>％</a:t>
            </a:r>
            <a:endParaRPr lang="en-US" altLang="ja-JP" sz="1200" dirty="0">
              <a:solidFill>
                <a:schemeClr val="tx1"/>
              </a:solidFill>
              <a:ea typeface="游ゴシック"/>
            </a:endParaRPr>
          </a:p>
          <a:p>
            <a:pPr>
              <a:defRPr/>
            </a:pPr>
            <a:r>
              <a:rPr lang="ja-JP" altLang="en-US" sz="1200" dirty="0">
                <a:solidFill>
                  <a:schemeClr val="tx1"/>
                </a:solidFill>
                <a:ea typeface="游ゴシック"/>
              </a:rPr>
              <a:t>・「いきいき百歳体操」の実施会場数および実施者数：令和８年度末までに</a:t>
            </a:r>
            <a:r>
              <a:rPr lang="en-US" altLang="ja-JP" sz="1200" dirty="0">
                <a:solidFill>
                  <a:schemeClr val="tx1"/>
                </a:solidFill>
                <a:ea typeface="游ゴシック"/>
              </a:rPr>
              <a:t>60</a:t>
            </a:r>
            <a:r>
              <a:rPr lang="ja-JP" altLang="en-US" sz="1200" dirty="0">
                <a:solidFill>
                  <a:schemeClr val="tx1"/>
                </a:solidFill>
                <a:ea typeface="游ゴシック"/>
              </a:rPr>
              <a:t>箇所以上・</a:t>
            </a:r>
            <a:r>
              <a:rPr lang="en-US" altLang="ja-JP" sz="1200" dirty="0">
                <a:solidFill>
                  <a:schemeClr val="tx1"/>
                </a:solidFill>
                <a:ea typeface="游ゴシック"/>
              </a:rPr>
              <a:t>1,500</a:t>
            </a:r>
            <a:r>
              <a:rPr lang="ja-JP" altLang="en-US" sz="1200" dirty="0">
                <a:solidFill>
                  <a:schemeClr val="tx1"/>
                </a:solidFill>
                <a:ea typeface="游ゴシック"/>
              </a:rPr>
              <a:t>人以上        </a:t>
            </a:r>
            <a:endParaRPr lang="en-US" altLang="ja-JP" sz="1200" dirty="0">
              <a:solidFill>
                <a:schemeClr val="tx1"/>
              </a:solidFill>
              <a:ea typeface="游ゴシック"/>
            </a:endParaRPr>
          </a:p>
          <a:p>
            <a:pPr>
              <a:defRPr/>
            </a:pPr>
            <a:r>
              <a:rPr lang="ja-JP" altLang="en-US" sz="1200" dirty="0">
                <a:solidFill>
                  <a:schemeClr val="tx1"/>
                </a:solidFill>
                <a:ea typeface="游ゴシック"/>
              </a:rPr>
              <a:t>R5:59箇所1</a:t>
            </a:r>
            <a:r>
              <a:rPr lang="en-US" altLang="ja-JP" sz="1200" dirty="0">
                <a:solidFill>
                  <a:schemeClr val="tx1"/>
                </a:solidFill>
                <a:ea typeface="游ゴシック"/>
              </a:rPr>
              <a:t>,</a:t>
            </a:r>
            <a:r>
              <a:rPr lang="ja-JP" altLang="en-US" sz="1200" dirty="0">
                <a:solidFill>
                  <a:schemeClr val="tx1"/>
                </a:solidFill>
                <a:ea typeface="游ゴシック"/>
              </a:rPr>
              <a:t>258 人　</a:t>
            </a:r>
            <a:r>
              <a:rPr lang="en-US" altLang="ja-JP" sz="1200" dirty="0">
                <a:solidFill>
                  <a:schemeClr val="tx1"/>
                </a:solidFill>
                <a:ea typeface="游ゴシック"/>
              </a:rPr>
              <a:t>R6:53</a:t>
            </a:r>
            <a:r>
              <a:rPr lang="ja-JP" altLang="en-US" sz="1200" dirty="0">
                <a:solidFill>
                  <a:schemeClr val="tx1"/>
                </a:solidFill>
                <a:ea typeface="游ゴシック"/>
              </a:rPr>
              <a:t>箇所</a:t>
            </a:r>
            <a:r>
              <a:rPr lang="en-US" altLang="ja-JP" sz="1200" dirty="0">
                <a:solidFill>
                  <a:schemeClr val="tx1"/>
                </a:solidFill>
                <a:ea typeface="游ゴシック"/>
              </a:rPr>
              <a:t>1,256</a:t>
            </a:r>
            <a:r>
              <a:rPr lang="ja-JP" altLang="en-US" sz="1200" dirty="0">
                <a:solidFill>
                  <a:schemeClr val="tx1"/>
                </a:solidFill>
                <a:ea typeface="游ゴシック"/>
              </a:rPr>
              <a:t>人  </a:t>
            </a:r>
            <a:r>
              <a:rPr lang="en-US" altLang="ja-JP" sz="1200" dirty="0">
                <a:solidFill>
                  <a:schemeClr val="tx1"/>
                </a:solidFill>
                <a:ea typeface="游ゴシック"/>
              </a:rPr>
              <a:t>R7</a:t>
            </a:r>
            <a:r>
              <a:rPr lang="ja-JP" altLang="en-US" sz="1200" dirty="0">
                <a:solidFill>
                  <a:schemeClr val="tx1"/>
                </a:solidFill>
                <a:ea typeface="游ゴシック"/>
              </a:rPr>
              <a:t>（中間）</a:t>
            </a:r>
            <a:r>
              <a:rPr lang="en-US" altLang="ja-JP" sz="1200" dirty="0">
                <a:solidFill>
                  <a:schemeClr val="tx1"/>
                </a:solidFill>
                <a:ea typeface="游ゴシック"/>
              </a:rPr>
              <a:t>:</a:t>
            </a:r>
            <a:r>
              <a:rPr lang="ja-JP" altLang="en-US" sz="1200" dirty="0">
                <a:solidFill>
                  <a:schemeClr val="tx1"/>
                </a:solidFill>
                <a:ea typeface="游ゴシック"/>
              </a:rPr>
              <a:t>ー</a:t>
            </a:r>
            <a:endParaRPr lang="ja-JP" altLang="en-US" sz="1200" i="0" strike="noStrike" kern="1200" cap="none" spc="0" normalizeH="0" baseline="0" noProof="0" dirty="0">
              <a:ln>
                <a:noFill/>
              </a:ln>
              <a:solidFill>
                <a:schemeClr val="tx1"/>
              </a:solidFill>
              <a:effectLst/>
              <a:uLnTx/>
              <a:uFillTx/>
              <a:latin typeface="游ゴシック" panose="020F0502020204030204"/>
              <a:ea typeface="游ゴシック"/>
            </a:endParaRPr>
          </a:p>
        </p:txBody>
      </p:sp>
      <p:sp>
        <p:nvSpPr>
          <p:cNvPr id="16" name="角丸四角形 15"/>
          <p:cNvSpPr/>
          <p:nvPr/>
        </p:nvSpPr>
        <p:spPr>
          <a:xfrm>
            <a:off x="52752" y="3214738"/>
            <a:ext cx="4788384" cy="1378190"/>
          </a:xfrm>
          <a:prstGeom prst="roundRect">
            <a:avLst/>
          </a:prstGeom>
          <a:solidFill>
            <a:schemeClr val="bg1"/>
          </a:solidFill>
        </p:spPr>
        <p:style>
          <a:lnRef idx="2">
            <a:schemeClr val="accent6"/>
          </a:lnRef>
          <a:fillRef idx="1">
            <a:schemeClr val="lt1"/>
          </a:fillRef>
          <a:effectRef idx="0">
            <a:schemeClr val="accent6"/>
          </a:effectRef>
          <a:fontRef idx="minor">
            <a:schemeClr val="dk1"/>
          </a:fontRef>
        </p:style>
        <p:txBody>
          <a:bodyPr lIns="91440" tIns="45720" rIns="91440" bIns="45720"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游ゴシック" panose="020F0502020204030204"/>
                <a:ea typeface="游ゴシック"/>
                <a:cs typeface="+mn-cs"/>
              </a:rPr>
              <a:t>・生活習慣病やがんの早期発見・治療のため、特定健診・がん検診の受診率向上にかかる取組を行う</a:t>
            </a:r>
            <a:endParaRPr kumimoji="1" lang="en-US" altLang="ja-JP" sz="1200" b="0" i="0" u="none" strike="noStrike" kern="1200" cap="none" spc="0" normalizeH="0" baseline="0" noProof="0" dirty="0">
              <a:ln>
                <a:noFill/>
              </a:ln>
              <a:solidFill>
                <a:prstClr val="black"/>
              </a:solidFill>
              <a:effectLst/>
              <a:uLnTx/>
              <a:uFillTx/>
              <a:latin typeface="游ゴシック" panose="020F0502020204030204"/>
              <a:ea typeface="游ゴシック"/>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游ゴシック" panose="020F0502020204030204"/>
                <a:ea typeface="游ゴシック"/>
                <a:cs typeface="+mn-cs"/>
              </a:rPr>
              <a:t>・日頃からの健康づくりに関する啓発活動を推進する</a:t>
            </a:r>
            <a:endParaRPr kumimoji="1" lang="en-US" altLang="ja-JP" sz="1200" b="0" i="0" u="none" strike="noStrike" kern="1200" cap="none" spc="0" normalizeH="0" baseline="0" noProof="0" dirty="0">
              <a:ln>
                <a:noFill/>
              </a:ln>
              <a:solidFill>
                <a:prstClr val="black"/>
              </a:solidFill>
              <a:effectLst/>
              <a:uLnTx/>
              <a:uFillTx/>
              <a:latin typeface="游ゴシック" panose="020F0502020204030204"/>
              <a:ea typeface="游ゴシック"/>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游ゴシック" panose="020F0502020204030204"/>
                <a:ea typeface="游ゴシック"/>
                <a:cs typeface="+mn-cs"/>
              </a:rPr>
              <a:t>・いきいき百歳体操の拠点を拡充し、継続活動を支援すると共に</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游ゴシック" panose="020F0502020204030204"/>
                <a:ea typeface="游ゴシック"/>
                <a:cs typeface="+mn-cs"/>
              </a:rPr>
              <a:t>その場を活用し認知症やフレイル予防など新たな取組を加える</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游ゴシック" panose="020F0502020204030204"/>
                <a:ea typeface="游ゴシック"/>
                <a:cs typeface="+mn-cs"/>
              </a:rPr>
              <a:t>・在宅医療・介護の関係機関が連携し、課題解決に向けた取組を行う</a:t>
            </a:r>
          </a:p>
        </p:txBody>
      </p:sp>
      <p:sp>
        <p:nvSpPr>
          <p:cNvPr id="46" name="ホームベース 45"/>
          <p:cNvSpPr/>
          <p:nvPr/>
        </p:nvSpPr>
        <p:spPr>
          <a:xfrm>
            <a:off x="101643" y="2734586"/>
            <a:ext cx="1735447" cy="486000"/>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2000" b="1" i="0" u="none" strike="noStrike" kern="1200" cap="none" spc="0" normalizeH="0" baseline="0" noProof="0" dirty="0">
                <a:ln>
                  <a:noFill/>
                </a:ln>
                <a:solidFill>
                  <a:prstClr val="white"/>
                </a:solidFill>
                <a:effectLst/>
                <a:uLnTx/>
                <a:uFillTx/>
                <a:latin typeface="ＭＳ ゴシック" panose="020B0609070205080204" pitchFamily="49" charset="-128"/>
                <a:ea typeface="ＭＳ ゴシック" panose="020B0609070205080204" pitchFamily="49" charset="-128"/>
                <a:cs typeface="+mn-cs"/>
              </a:rPr>
              <a:t>主な戦略</a:t>
            </a:r>
          </a:p>
        </p:txBody>
      </p:sp>
      <p:sp>
        <p:nvSpPr>
          <p:cNvPr id="47" name="ホームベース 46"/>
          <p:cNvSpPr/>
          <p:nvPr/>
        </p:nvSpPr>
        <p:spPr>
          <a:xfrm>
            <a:off x="52753" y="4670176"/>
            <a:ext cx="1784338" cy="486000"/>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2000" b="1" i="0" u="none" strike="noStrike" kern="1200" cap="none" spc="0" normalizeH="0" baseline="0" noProof="0" dirty="0">
                <a:ln>
                  <a:noFill/>
                </a:ln>
                <a:solidFill>
                  <a:prstClr val="white"/>
                </a:solidFill>
                <a:effectLst/>
                <a:uLnTx/>
                <a:uFillTx/>
                <a:latin typeface="ＭＳ ゴシック" panose="020B0609070205080204" pitchFamily="49" charset="-128"/>
                <a:ea typeface="ＭＳ ゴシック" panose="020B0609070205080204" pitchFamily="49" charset="-128"/>
                <a:cs typeface="+mn-cs"/>
              </a:rPr>
              <a:t>評価指標</a:t>
            </a:r>
          </a:p>
        </p:txBody>
      </p:sp>
      <p:sp>
        <p:nvSpPr>
          <p:cNvPr id="48" name="ホームベース 47"/>
          <p:cNvSpPr/>
          <p:nvPr/>
        </p:nvSpPr>
        <p:spPr>
          <a:xfrm>
            <a:off x="101644" y="852057"/>
            <a:ext cx="1735447" cy="487166"/>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2000" b="1" i="0" u="none" strike="noStrike" kern="1200" cap="none" spc="0" normalizeH="0" baseline="0" noProof="0" dirty="0">
                <a:ln>
                  <a:noFill/>
                </a:ln>
                <a:solidFill>
                  <a:prstClr val="white"/>
                </a:solidFill>
                <a:effectLst/>
                <a:uLnTx/>
                <a:uFillTx/>
                <a:latin typeface="ＭＳ ゴシック" panose="020B0609070205080204" pitchFamily="49" charset="-128"/>
                <a:ea typeface="ＭＳ ゴシック" panose="020B0609070205080204" pitchFamily="49" charset="-128"/>
                <a:cs typeface="+mn-cs"/>
              </a:rPr>
              <a:t>課題認識</a:t>
            </a:r>
          </a:p>
        </p:txBody>
      </p:sp>
      <p:sp>
        <p:nvSpPr>
          <p:cNvPr id="53" name="直方体 52"/>
          <p:cNvSpPr/>
          <p:nvPr/>
        </p:nvSpPr>
        <p:spPr>
          <a:xfrm>
            <a:off x="101644" y="159488"/>
            <a:ext cx="1735447" cy="624871"/>
          </a:xfrm>
          <a:prstGeom prst="cube">
            <a:avLst/>
          </a:prstGeom>
          <a:solidFill>
            <a:srgbClr val="38F88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kumimoji="1" lang="ja-JP" altLang="en-US" sz="1600" b="0" i="0" u="none" strike="noStrike" kern="1200" cap="none" spc="0" normalizeH="0" baseline="0" noProof="0" dirty="0">
                <a:ln>
                  <a:noFill/>
                </a:ln>
                <a:solidFill>
                  <a:prstClr val="black"/>
                </a:solidFill>
                <a:effectLst/>
                <a:uLnTx/>
                <a:uFillTx/>
                <a:latin typeface="HGS創英角ｺﾞｼｯｸUB" panose="020B0900000000000000" pitchFamily="50" charset="-128"/>
                <a:ea typeface="HGS創英角ｺﾞｼｯｸUB" panose="020B0900000000000000" pitchFamily="50" charset="-128"/>
                <a:cs typeface="+mn-cs"/>
              </a:rPr>
              <a:t>経営課題</a:t>
            </a:r>
            <a:r>
              <a:rPr kumimoji="1" lang="en-US" altLang="ja-JP" sz="1600" b="0" i="0" u="none" strike="noStrike" kern="1200" cap="none" spc="0" normalizeH="0" baseline="0" noProof="0" dirty="0">
                <a:ln>
                  <a:noFill/>
                </a:ln>
                <a:solidFill>
                  <a:prstClr val="black"/>
                </a:solidFill>
                <a:effectLst/>
                <a:uLnTx/>
                <a:uFillTx/>
                <a:latin typeface="HGS創英角ｺﾞｼｯｸUB" panose="020B0900000000000000" pitchFamily="50" charset="-128"/>
                <a:ea typeface="HGS創英角ｺﾞｼｯｸUB" panose="020B0900000000000000" pitchFamily="50" charset="-128"/>
                <a:cs typeface="+mn-cs"/>
              </a:rPr>
              <a:t>3</a:t>
            </a:r>
            <a:r>
              <a:rPr lang="en-US" altLang="ja-JP" sz="1600" b="1" dirty="0">
                <a:solidFill>
                  <a:prstClr val="black"/>
                </a:solidFill>
              </a:rPr>
              <a:t>-</a:t>
            </a:r>
            <a:r>
              <a:rPr kumimoji="1" lang="en-US" altLang="ja-JP" sz="1600" b="0" i="0" u="none" strike="noStrike" kern="1200" cap="none" spc="0" normalizeH="0" baseline="0" noProof="0" dirty="0">
                <a:ln>
                  <a:noFill/>
                </a:ln>
                <a:solidFill>
                  <a:prstClr val="black"/>
                </a:solidFill>
                <a:effectLst/>
                <a:uLnTx/>
                <a:uFillTx/>
                <a:latin typeface="HGS創英角ｺﾞｼｯｸUB" panose="020B0900000000000000" pitchFamily="50" charset="-128"/>
                <a:ea typeface="HGS創英角ｺﾞｼｯｸUB" panose="020B0900000000000000" pitchFamily="50" charset="-128"/>
                <a:cs typeface="+mn-cs"/>
              </a:rPr>
              <a:t>4</a:t>
            </a:r>
            <a:endParaRPr kumimoji="1" lang="en-US" altLang="ja-JP" sz="1400" b="0" i="0" u="none" strike="noStrike" kern="1200" cap="none" spc="0" normalizeH="0" baseline="0" noProof="0" dirty="0">
              <a:ln>
                <a:noFill/>
              </a:ln>
              <a:solidFill>
                <a:prstClr val="black"/>
              </a:solidFill>
              <a:effectLst/>
              <a:uLnTx/>
              <a:uFillTx/>
              <a:latin typeface="HGS創英角ｺﾞｼｯｸUB" panose="020B0900000000000000" pitchFamily="50" charset="-128"/>
              <a:ea typeface="HGS創英角ｺﾞｼｯｸUB" panose="020B0900000000000000" pitchFamily="50" charset="-128"/>
              <a:cs typeface="+mn-cs"/>
            </a:endParaRPr>
          </a:p>
        </p:txBody>
      </p:sp>
      <p:sp>
        <p:nvSpPr>
          <p:cNvPr id="45" name="角丸四角形 44"/>
          <p:cNvSpPr/>
          <p:nvPr/>
        </p:nvSpPr>
        <p:spPr>
          <a:xfrm>
            <a:off x="5102941" y="1538448"/>
            <a:ext cx="7036306" cy="4761768"/>
          </a:xfrm>
          <a:prstGeom prst="roundRect">
            <a:avLst>
              <a:gd name="adj" fmla="val 5585"/>
            </a:avLst>
          </a:prstGeom>
          <a:solidFill>
            <a:schemeClr val="bg1"/>
          </a:solidFill>
        </p:spPr>
        <p:style>
          <a:lnRef idx="2">
            <a:schemeClr val="accent6"/>
          </a:lnRef>
          <a:fillRef idx="1">
            <a:schemeClr val="lt1"/>
          </a:fillRef>
          <a:effectRef idx="0">
            <a:schemeClr val="accent6"/>
          </a:effectRef>
          <a:fontRef idx="minor">
            <a:schemeClr val="dk1"/>
          </a:fontRef>
        </p:style>
        <p:txBody>
          <a:bodyPr lIns="91440" tIns="45720" rIns="91440" bIns="45720" rtlCol="0" anchor="ctr"/>
          <a:lstStyle/>
          <a:p>
            <a:pPr lvl="0">
              <a:defRPr/>
            </a:pPr>
            <a:r>
              <a:rPr kumimoji="1" lang="en-US" altLang="ja-JP" sz="1200" b="1"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a:t>
            </a:r>
            <a:r>
              <a:rPr kumimoji="1" lang="ja-JP" altLang="en-US" sz="1200" b="1"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いつまでもいきいきと自分らしく過ごすための健康寿命延伸への取組（</a:t>
            </a:r>
            <a:r>
              <a:rPr lang="en-US" altLang="ja-JP" sz="1200" b="1" dirty="0">
                <a:solidFill>
                  <a:schemeClr val="tx1"/>
                </a:solidFill>
              </a:rPr>
              <a:t>441</a:t>
            </a:r>
            <a:r>
              <a:rPr lang="en-US" altLang="ja-JP" sz="1200" b="1" strike="sngStrike" dirty="0">
                <a:solidFill>
                  <a:srgbClr val="FF0000"/>
                </a:solidFill>
              </a:rPr>
              <a:t> </a:t>
            </a:r>
            <a:r>
              <a:rPr kumimoji="1" lang="ja-JP" altLang="en-US" sz="1200" b="1"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千円）</a:t>
            </a:r>
            <a:r>
              <a:rPr kumimoji="1" lang="en-US" altLang="ja-JP" sz="1200" b="1" i="0" u="none" strike="noStrike" kern="1200" cap="none" spc="0" normalizeH="0" baseline="0" noProof="0" dirty="0">
                <a:ln>
                  <a:noFill/>
                </a:ln>
                <a:solidFill>
                  <a:schemeClr val="tx1"/>
                </a:solidFill>
                <a:effectLst/>
                <a:uLnTx/>
                <a:uFillTx/>
                <a:latin typeface="游ゴシック" panose="020F0502020204030204"/>
                <a:ea typeface="游ゴシック" panose="020B0400000000000000" pitchFamily="50" charset="-128"/>
                <a:cs typeface="+mn-cs"/>
              </a:rPr>
              <a:t>】</a:t>
            </a:r>
            <a:r>
              <a:rPr kumimoji="1" lang="ja-JP" altLang="en-US" sz="1200" b="1" i="0" strike="noStrike" kern="1200" cap="none" spc="0" normalizeH="0" baseline="0" noProof="0" dirty="0">
                <a:ln>
                  <a:noFill/>
                </a:ln>
                <a:solidFill>
                  <a:schemeClr val="tx1"/>
                </a:solidFill>
                <a:uLnTx/>
                <a:uFillTx/>
                <a:latin typeface="游ゴシック" panose="020F0502020204030204"/>
                <a:ea typeface="游ゴシック" panose="020B0400000000000000" pitchFamily="50" charset="-128"/>
                <a:cs typeface="+mn-cs"/>
              </a:rPr>
              <a:t>＜拡充＞</a:t>
            </a:r>
            <a:endParaRPr kumimoji="1" lang="en-US" altLang="ja-JP" sz="1200" b="1" i="0" strike="noStrike" kern="1200" cap="none" spc="0" normalizeH="0" baseline="0" noProof="0" dirty="0">
              <a:ln>
                <a:noFill/>
              </a:ln>
              <a:solidFill>
                <a:schemeClr val="tx1"/>
              </a:solidFill>
              <a:uLnTx/>
              <a:uFillTx/>
              <a:latin typeface="游ゴシック" panose="020F0502020204030204"/>
              <a:ea typeface="游ゴシック" panose="020B0400000000000000" pitchFamily="50" charset="-128"/>
              <a:cs typeface="+mn-cs"/>
            </a:endParaRPr>
          </a:p>
          <a:p>
            <a:pPr>
              <a:defRPr/>
            </a:pPr>
            <a:r>
              <a:rPr lang="ja-JP" altLang="en-US" sz="1200" dirty="0">
                <a:solidFill>
                  <a:schemeClr val="tx1"/>
                </a:solidFill>
                <a:ea typeface="游ゴシック"/>
              </a:rPr>
              <a:t>・検診実施医療機関でのポスター掲示や、乳幼児健診時の保護者、健康展での区民への啓発な</a:t>
            </a:r>
            <a:endParaRPr lang="en-US" altLang="ja-JP" sz="1200" dirty="0">
              <a:solidFill>
                <a:schemeClr val="tx1"/>
              </a:solidFill>
              <a:ea typeface="游ゴシック"/>
            </a:endParaRPr>
          </a:p>
          <a:p>
            <a:pPr>
              <a:defRPr/>
            </a:pPr>
            <a:r>
              <a:rPr lang="ja-JP" altLang="en-US" sz="1200" dirty="0">
                <a:solidFill>
                  <a:schemeClr val="tx1"/>
                </a:solidFill>
                <a:ea typeface="游ゴシック"/>
              </a:rPr>
              <a:t>ど、あらゆる機会を通じて特定健診・がん検診の受診勧奨を行う</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i="0" strike="noStrike" kern="1200" cap="none" spc="0" normalizeH="0" baseline="0" noProof="0" dirty="0">
                <a:ln>
                  <a:noFill/>
                </a:ln>
                <a:solidFill>
                  <a:schemeClr val="tx1"/>
                </a:solidFill>
                <a:effectLst/>
                <a:uLnTx/>
                <a:uFillTx/>
                <a:latin typeface="游ゴシック" panose="020F0502020204030204"/>
                <a:ea typeface="游ゴシック"/>
              </a:rPr>
              <a:t>・予約なし集団がん検診を実施するなど、検診受診機会の拡大を図る</a:t>
            </a:r>
            <a:endParaRPr kumimoji="1" lang="en-US" altLang="ja-JP" sz="1200" b="0" i="0" strike="noStrike" kern="1200" cap="none" spc="0" normalizeH="0" baseline="0" noProof="0" dirty="0">
              <a:ln>
                <a:noFill/>
              </a:ln>
              <a:solidFill>
                <a:schemeClr val="tx1"/>
              </a:solidFill>
              <a:effectLst/>
              <a:uLnTx/>
              <a:uFillTx/>
              <a:latin typeface="游ゴシック" panose="020F0502020204030204"/>
              <a:ea typeface="游ゴシック"/>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200" dirty="0">
                <a:solidFill>
                  <a:schemeClr val="tx1"/>
                </a:solidFill>
                <a:latin typeface="游ゴシック" panose="020F0502020204030204"/>
                <a:ea typeface="游ゴシック"/>
              </a:rPr>
              <a:t>・</a:t>
            </a:r>
            <a:r>
              <a:rPr lang="en-US" altLang="ja-JP" sz="1200" dirty="0">
                <a:solidFill>
                  <a:schemeClr val="tx1"/>
                </a:solidFill>
                <a:latin typeface="游ゴシック" panose="020F0502020204030204"/>
                <a:ea typeface="游ゴシック"/>
              </a:rPr>
              <a:t>SNS</a:t>
            </a:r>
            <a:r>
              <a:rPr lang="ja-JP" altLang="en-US" sz="1200" dirty="0">
                <a:solidFill>
                  <a:schemeClr val="tx1"/>
                </a:solidFill>
                <a:latin typeface="游ゴシック" panose="020F0502020204030204"/>
                <a:ea typeface="游ゴシック"/>
              </a:rPr>
              <a:t>を積極的に活用し、がん検診等の受診率の向上を図る。</a:t>
            </a:r>
            <a:endParaRPr kumimoji="1" lang="ja-JP" altLang="en-US" sz="1200" b="0" i="0" strike="noStrike" kern="1200" cap="none" spc="0" normalizeH="0" baseline="0" noProof="0" dirty="0">
              <a:ln>
                <a:noFill/>
              </a:ln>
              <a:solidFill>
                <a:schemeClr val="tx1"/>
              </a:solidFill>
              <a:effectLst/>
              <a:uLnTx/>
              <a:uFillTx/>
              <a:latin typeface="游ゴシック" panose="020F0502020204030204"/>
              <a:ea typeface="游ゴシック"/>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i="0" strike="noStrike" kern="1200" cap="none" spc="0" normalizeH="0" baseline="0" noProof="0" dirty="0">
                <a:ln>
                  <a:noFill/>
                </a:ln>
                <a:solidFill>
                  <a:schemeClr val="tx1"/>
                </a:solidFill>
                <a:effectLst/>
                <a:uLnTx/>
                <a:uFillTx/>
                <a:latin typeface="游ゴシック" panose="020F0502020204030204"/>
                <a:ea typeface="游ゴシック"/>
              </a:rPr>
              <a:t>・受動喫煙の防止や禁煙の啓発活動</a:t>
            </a:r>
            <a:endParaRPr kumimoji="1" lang="en-US" altLang="ja-JP" sz="1200" b="0" i="0" strike="noStrike" kern="1200" cap="none" spc="0" normalizeH="0" baseline="0" noProof="0" dirty="0">
              <a:ln>
                <a:noFill/>
              </a:ln>
              <a:solidFill>
                <a:schemeClr val="tx1"/>
              </a:solidFill>
              <a:effectLst/>
              <a:uLnTx/>
              <a:uFillTx/>
              <a:latin typeface="游ゴシック" panose="020F0502020204030204"/>
              <a:ea typeface="游ゴシック"/>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200" dirty="0">
                <a:solidFill>
                  <a:schemeClr val="tx1"/>
                </a:solidFill>
                <a:latin typeface="游ゴシック" panose="020F0502020204030204"/>
                <a:ea typeface="游ゴシック"/>
              </a:rPr>
              <a:t>・区民が継続して健康づくり・介護予防に取り組んでもらうために作成した「ひがよどウォーキングマップ」をホームページに掲載し周知を図る＜区政会議意見＞</a:t>
            </a:r>
            <a:endParaRPr kumimoji="1" lang="ja-JP" altLang="en-US" sz="1200" i="0" strike="noStrike" kern="1200" cap="none" spc="0" normalizeH="0" baseline="0" noProof="0" dirty="0">
              <a:ln>
                <a:noFill/>
              </a:ln>
              <a:solidFill>
                <a:schemeClr val="tx1"/>
              </a:solidFill>
              <a:effectLst/>
              <a:uLnTx/>
              <a:uFillTx/>
              <a:latin typeface="游ゴシック" panose="020F0502020204030204"/>
              <a:ea typeface="游ゴシック" panose="020B0400000000000000" pitchFamily="50" charset="-128"/>
            </a:endParaRPr>
          </a:p>
          <a:p>
            <a:pPr>
              <a:defRPr/>
            </a:pPr>
            <a:r>
              <a:rPr kumimoji="1" lang="ja-JP" altLang="en-US" sz="1200" b="0" i="0" strike="noStrike" kern="1200" cap="none" spc="0" normalizeH="0" baseline="0" noProof="0" dirty="0">
                <a:ln>
                  <a:noFill/>
                </a:ln>
                <a:solidFill>
                  <a:schemeClr val="tx1"/>
                </a:solidFill>
                <a:effectLst/>
                <a:uLnTx/>
                <a:uFillTx/>
                <a:latin typeface="游ゴシック" panose="020F0502020204030204"/>
                <a:ea typeface="游ゴシック"/>
              </a:rPr>
              <a:t>・</a:t>
            </a:r>
            <a:r>
              <a:rPr lang="ja-JP" altLang="en-US" sz="1200" dirty="0">
                <a:solidFill>
                  <a:schemeClr val="tx1"/>
                </a:solidFill>
                <a:latin typeface="游ゴシック" panose="020F0502020204030204"/>
                <a:ea typeface="游ゴシック"/>
              </a:rPr>
              <a:t>「いきいき百歳体操」サポーター交流会・体験会を実施</a:t>
            </a:r>
            <a:endParaRPr lang="ja-JP" altLang="en-US" sz="1200" dirty="0">
              <a:solidFill>
                <a:schemeClr val="tx1"/>
              </a:solidFill>
              <a:latin typeface="游ゴシック" panose="020B0400000000000000" pitchFamily="50" charset="-128"/>
              <a:ea typeface="游ゴシック" panose="020B0400000000000000" pitchFamily="50" charset="-128"/>
            </a:endParaRPr>
          </a:p>
          <a:p>
            <a:pPr marL="0" marR="0" lvl="0" indent="0" algn="l" defTabSz="914400">
              <a:lnSpc>
                <a:spcPct val="100000"/>
              </a:lnSpc>
              <a:spcBef>
                <a:spcPts val="0"/>
              </a:spcBef>
              <a:spcAft>
                <a:spcPts val="0"/>
              </a:spcAft>
              <a:buClrTx/>
              <a:buSzTx/>
              <a:buFontTx/>
              <a:buNone/>
              <a:tabLst/>
              <a:defRPr/>
            </a:pPr>
            <a:r>
              <a:rPr lang="ja-JP" altLang="en-US" sz="1200" dirty="0">
                <a:solidFill>
                  <a:schemeClr val="tx1"/>
                </a:solidFill>
                <a:latin typeface="游ゴシック"/>
                <a:ea typeface="游ゴシック"/>
              </a:rPr>
              <a:t>・関係機関とも連携し、地域のニーズを把握して新たな立ち上げ支援を行う</a:t>
            </a:r>
            <a:endParaRPr lang="en-US" altLang="ja-JP" sz="1200" dirty="0">
              <a:solidFill>
                <a:srgbClr val="FF0000"/>
              </a:solidFill>
              <a:latin typeface="游ゴシック"/>
              <a:ea typeface="游ゴシック"/>
            </a:endParaRPr>
          </a:p>
          <a:p>
            <a:pPr>
              <a:defRPr/>
            </a:pPr>
            <a:r>
              <a:rPr lang="ja-JP" altLang="en-US" sz="1200" dirty="0">
                <a:solidFill>
                  <a:schemeClr val="tx1"/>
                </a:solidFill>
                <a:latin typeface="游ゴシック"/>
                <a:ea typeface="游ゴシック"/>
              </a:rPr>
              <a:t>・各いきいき百歳体操会場に出向くとともにサポーター交流会等で「わくわく！いきいき百歳体　操</a:t>
            </a:r>
            <a:r>
              <a:rPr lang="en-US" altLang="ja-JP" sz="1200" dirty="0">
                <a:solidFill>
                  <a:schemeClr val="tx1"/>
                </a:solidFill>
                <a:latin typeface="游ゴシック"/>
                <a:ea typeface="游ゴシック"/>
              </a:rPr>
              <a:t>(</a:t>
            </a:r>
            <a:r>
              <a:rPr lang="ja-JP" altLang="en-US" sz="1200" dirty="0">
                <a:solidFill>
                  <a:schemeClr val="tx1"/>
                </a:solidFill>
                <a:latin typeface="游ゴシック"/>
                <a:ea typeface="游ゴシック"/>
              </a:rPr>
              <a:t>百歳体操に加えて、認知症等の予防となる内容を</a:t>
            </a:r>
            <a:r>
              <a:rPr lang="en-US" altLang="ja-JP" sz="1200" dirty="0">
                <a:solidFill>
                  <a:schemeClr val="tx1"/>
                </a:solidFill>
                <a:latin typeface="游ゴシック"/>
                <a:ea typeface="游ゴシック"/>
              </a:rPr>
              <a:t>30</a:t>
            </a:r>
            <a:r>
              <a:rPr lang="ja-JP" altLang="en-US" sz="1200" dirty="0">
                <a:solidFill>
                  <a:schemeClr val="tx1"/>
                </a:solidFill>
                <a:latin typeface="游ゴシック"/>
                <a:ea typeface="游ゴシック"/>
              </a:rPr>
              <a:t>分ほど実施する場</a:t>
            </a:r>
            <a:r>
              <a:rPr lang="en-US" altLang="ja-JP" sz="1200" dirty="0">
                <a:solidFill>
                  <a:schemeClr val="tx1"/>
                </a:solidFill>
                <a:latin typeface="游ゴシック"/>
                <a:ea typeface="游ゴシック"/>
              </a:rPr>
              <a:t>)</a:t>
            </a:r>
            <a:r>
              <a:rPr lang="ja-JP" altLang="en-US" sz="1200" dirty="0">
                <a:solidFill>
                  <a:schemeClr val="tx1"/>
                </a:solidFill>
                <a:latin typeface="游ゴシック"/>
                <a:ea typeface="游ゴシック"/>
              </a:rPr>
              <a:t>」について説明し、全会場での実施をめざす</a:t>
            </a:r>
            <a:endParaRPr lang="en-US" altLang="ja-JP" sz="1200" dirty="0">
              <a:solidFill>
                <a:schemeClr val="tx1"/>
              </a:solidFill>
              <a:latin typeface="游ゴシック"/>
              <a:ea typeface="游ゴシック"/>
            </a:endParaRPr>
          </a:p>
          <a:p>
            <a:pPr>
              <a:defRPr/>
            </a:pPr>
            <a:r>
              <a:rPr lang="ja-JP" altLang="en-US" sz="1200" dirty="0">
                <a:solidFill>
                  <a:schemeClr val="tx1"/>
                </a:solidFill>
                <a:latin typeface="游ゴシック"/>
                <a:ea typeface="游ゴシック"/>
              </a:rPr>
              <a:t>・わくわく！いきいき百歳体操の参加者に対して、アンケートを実施する</a:t>
            </a:r>
          </a:p>
          <a:p>
            <a:pPr lvl="0">
              <a:defRPr/>
            </a:pPr>
            <a:endParaRPr kumimoji="1" lang="en-US" altLang="ja-JP" sz="1200" b="1"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endParaRPr>
          </a:p>
          <a:p>
            <a:pPr lvl="0">
              <a:defRPr/>
            </a:pPr>
            <a:r>
              <a:rPr kumimoji="1" lang="en-US" altLang="ja-JP" sz="1200" b="1"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a:t>
            </a:r>
            <a:r>
              <a:rPr kumimoji="1" lang="ja-JP" altLang="en-US" sz="1200" b="1"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高齢者等の在宅医療・介護連携の</a:t>
            </a:r>
            <a:r>
              <a:rPr lang="ja-JP" altLang="en-US" sz="1200" b="1" dirty="0">
                <a:solidFill>
                  <a:prstClr val="black"/>
                </a:solidFill>
              </a:rPr>
              <a:t>推進（</a:t>
            </a:r>
            <a:r>
              <a:rPr lang="en-US" altLang="ja-JP" sz="1200" b="1" dirty="0">
                <a:solidFill>
                  <a:prstClr val="black"/>
                </a:solidFill>
              </a:rPr>
              <a:t>-</a:t>
            </a:r>
            <a:r>
              <a:rPr lang="ja-JP" altLang="en-US" sz="1200" b="1" dirty="0">
                <a:solidFill>
                  <a:prstClr val="black"/>
                </a:solidFill>
              </a:rPr>
              <a:t>千円）</a:t>
            </a:r>
            <a:r>
              <a:rPr kumimoji="1" lang="en-US" altLang="ja-JP" sz="1200" b="1"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a:t>
            </a:r>
            <a:endParaRPr kumimoji="1" lang="en-US" altLang="ja-JP" sz="1200" b="0" i="0" u="none" strike="noStrike" kern="1200" cap="none" spc="0" normalizeH="0" baseline="0" noProof="0" dirty="0">
              <a:ln>
                <a:noFill/>
              </a:ln>
              <a:solidFill>
                <a:srgbClr val="FF0000"/>
              </a:solidFill>
              <a:effectLst/>
              <a:uLnTx/>
              <a:uFillTx/>
              <a:latin typeface="游ゴシック" panose="020F0502020204030204"/>
              <a:ea typeface="游ゴシック" panose="020B0400000000000000"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游ゴシック" panose="020F0502020204030204"/>
                <a:ea typeface="游ゴシック"/>
                <a:cs typeface="+mn-cs"/>
              </a:rPr>
              <a:t>・医療・介護・地域・行政等の関係各所による在宅医療・介護連携推進会議及び、実務者会議　</a:t>
            </a:r>
            <a:endParaRPr kumimoji="1" lang="en-US" altLang="ja-JP" sz="1200" b="0" i="0" u="none" strike="noStrike" kern="1200" cap="none" spc="0" normalizeH="0" baseline="0" noProof="0" dirty="0">
              <a:ln>
                <a:noFill/>
              </a:ln>
              <a:solidFill>
                <a:prstClr val="black"/>
              </a:solidFill>
              <a:effectLst/>
              <a:uLnTx/>
              <a:uFillTx/>
              <a:latin typeface="游ゴシック" panose="020F0502020204030204"/>
              <a:ea typeface="游ゴシック"/>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游ゴシック" panose="020F0502020204030204"/>
                <a:ea typeface="游ゴシック"/>
                <a:cs typeface="+mn-cs"/>
              </a:rPr>
              <a:t>を開催し、在宅医療・介護サービスの切れ目のない提供体制の構築にかかる課題の抽出と対応策の検討を行う</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游ゴシック" panose="020F0502020204030204"/>
                <a:ea typeface="游ゴシック"/>
                <a:cs typeface="+mn-cs"/>
              </a:rPr>
              <a:t>・地域の医療・介護の資源を把握し、情報提供を行う</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游ゴシック" panose="020F0502020204030204"/>
                <a:ea typeface="游ゴシック"/>
                <a:cs typeface="+mn-cs"/>
              </a:rPr>
              <a:t>・</a:t>
            </a:r>
            <a:r>
              <a:rPr lang="ja-JP" sz="1200" dirty="0">
                <a:solidFill>
                  <a:schemeClr val="tx1"/>
                </a:solidFill>
                <a:latin typeface="游ゴシック"/>
                <a:ea typeface="游ゴシック"/>
              </a:rPr>
              <a:t>ポスター・リーフ</a:t>
            </a:r>
            <a:r>
              <a:rPr kumimoji="1" lang="ja-JP" sz="1200" b="0" i="0" u="none" strike="noStrike" kern="1200" cap="none" spc="0" normalizeH="0" baseline="0" noProof="0" dirty="0">
                <a:ln>
                  <a:noFill/>
                </a:ln>
                <a:solidFill>
                  <a:schemeClr val="tx1"/>
                </a:solidFill>
                <a:effectLst/>
                <a:uLnTx/>
                <a:uFillTx/>
                <a:latin typeface="游ゴシック"/>
                <a:ea typeface="游ゴシック"/>
                <a:cs typeface="+mn-cs"/>
              </a:rPr>
              <a:t>レット</a:t>
            </a:r>
            <a:r>
              <a:rPr lang="ja-JP" altLang="en-US" sz="1200" dirty="0">
                <a:solidFill>
                  <a:schemeClr val="tx1"/>
                </a:solidFill>
                <a:latin typeface="游ゴシック"/>
                <a:ea typeface="游ゴシック"/>
              </a:rPr>
              <a:t>等</a:t>
            </a:r>
            <a:r>
              <a:rPr lang="ja-JP" sz="1200" dirty="0">
                <a:solidFill>
                  <a:schemeClr val="tx1"/>
                </a:solidFill>
                <a:latin typeface="游ゴシック"/>
                <a:ea typeface="游ゴシック"/>
              </a:rPr>
              <a:t>の</a:t>
            </a:r>
            <a:r>
              <a:rPr kumimoji="1" lang="ja-JP" sz="1200" b="0" i="0" u="none" strike="noStrike" kern="1200" cap="none" spc="0" normalizeH="0" baseline="0" noProof="0" dirty="0">
                <a:ln>
                  <a:noFill/>
                </a:ln>
                <a:solidFill>
                  <a:schemeClr val="tx1"/>
                </a:solidFill>
                <a:effectLst/>
                <a:uLnTx/>
                <a:uFillTx/>
                <a:latin typeface="游ゴシック"/>
                <a:ea typeface="游ゴシック"/>
                <a:cs typeface="+mn-cs"/>
              </a:rPr>
              <a:t>配布</a:t>
            </a:r>
            <a:r>
              <a:rPr lang="ja-JP" sz="1200" dirty="0">
                <a:solidFill>
                  <a:schemeClr val="tx1"/>
                </a:solidFill>
                <a:latin typeface="游ゴシック"/>
                <a:ea typeface="游ゴシック"/>
              </a:rPr>
              <a:t>、配架及び区ホームページ</a:t>
            </a:r>
            <a:r>
              <a:rPr lang="ja-JP" sz="1200" dirty="0">
                <a:solidFill>
                  <a:prstClr val="black"/>
                </a:solidFill>
                <a:latin typeface="游ゴシック"/>
                <a:ea typeface="游ゴシック"/>
              </a:rPr>
              <a:t>等</a:t>
            </a:r>
            <a:r>
              <a:rPr kumimoji="1" lang="ja-JP" sz="1200" b="0" i="0" u="none" strike="noStrike" kern="1200" cap="none" spc="0" normalizeH="0" baseline="0" noProof="0" dirty="0">
                <a:ln>
                  <a:noFill/>
                </a:ln>
                <a:solidFill>
                  <a:prstClr val="black"/>
                </a:solidFill>
                <a:effectLst/>
                <a:uLnTx/>
                <a:uFillTx/>
                <a:latin typeface="游ゴシック"/>
                <a:ea typeface="游ゴシック"/>
                <a:cs typeface="+mn-cs"/>
              </a:rPr>
              <a:t>により周知啓発</a:t>
            </a:r>
            <a:endParaRPr kumimoji="1" lang="en-US" sz="1200" b="0" i="0" u="none" strike="noStrike" kern="1200" cap="none" spc="0" normalizeH="0" baseline="0" noProof="0" dirty="0">
              <a:ln>
                <a:noFill/>
              </a:ln>
              <a:solidFill>
                <a:prstClr val="black"/>
              </a:solidFill>
              <a:effectLst/>
              <a:uLnTx/>
              <a:uFillTx/>
              <a:latin typeface="游ゴシック"/>
              <a:ea typeface="游ゴシック"/>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游ゴシック" panose="020F0502020204030204"/>
                <a:ea typeface="游ゴシック"/>
                <a:cs typeface="+mn-cs"/>
              </a:rPr>
              <a:t>・医療・介護関係者の研修を実施すると共に、情報共有や連携を図る</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游ゴシック" panose="020F0502020204030204"/>
                <a:ea typeface="游ゴシック"/>
                <a:cs typeface="+mn-cs"/>
              </a:rPr>
              <a:t>・市民に対する学習会・講演会等を実施</a:t>
            </a:r>
            <a:endParaRPr kumimoji="1" lang="ja-JP" altLang="en-US" sz="180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endParaRPr>
          </a:p>
        </p:txBody>
      </p:sp>
      <p:sp>
        <p:nvSpPr>
          <p:cNvPr id="39" name="角丸四角形 38"/>
          <p:cNvSpPr/>
          <p:nvPr/>
        </p:nvSpPr>
        <p:spPr>
          <a:xfrm>
            <a:off x="1837091" y="159488"/>
            <a:ext cx="6411760" cy="624872"/>
          </a:xfrm>
          <a:prstGeom prst="roundRect">
            <a:avLst/>
          </a:prstGeom>
          <a:solidFill>
            <a:schemeClr val="accent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600" b="1" i="0" u="none" strike="noStrike" kern="1200" cap="none" spc="0" normalizeH="0" baseline="0" noProof="0" dirty="0">
                <a:ln>
                  <a:noFill/>
                </a:ln>
                <a:solidFill>
                  <a:prstClr val="white"/>
                </a:solidFill>
                <a:effectLst/>
                <a:uLnTx/>
                <a:uFillTx/>
                <a:latin typeface="ＭＳ ゴシック" panose="020B0609070205080204" pitchFamily="49" charset="-128"/>
                <a:ea typeface="ＭＳ ゴシック" panose="020B0609070205080204" pitchFamily="49" charset="-128"/>
              </a:rPr>
              <a:t>いきいきと暮らす健康づくりに取り組むまち</a:t>
            </a:r>
          </a:p>
        </p:txBody>
      </p:sp>
      <p:sp>
        <p:nvSpPr>
          <p:cNvPr id="29" name="ホームベース 28"/>
          <p:cNvSpPr/>
          <p:nvPr/>
        </p:nvSpPr>
        <p:spPr>
          <a:xfrm>
            <a:off x="5102942" y="1052448"/>
            <a:ext cx="1735447" cy="486000"/>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2000" b="1" i="0" u="none" strike="noStrike" kern="1200" cap="none" spc="0" normalizeH="0" baseline="0" noProof="0" dirty="0">
                <a:ln>
                  <a:noFill/>
                </a:ln>
                <a:solidFill>
                  <a:prstClr val="white"/>
                </a:solidFill>
                <a:effectLst/>
                <a:uLnTx/>
                <a:uFillTx/>
                <a:latin typeface="ＭＳ ゴシック" panose="020B0609070205080204" pitchFamily="49" charset="-128"/>
                <a:ea typeface="ＭＳ ゴシック" panose="020B0609070205080204" pitchFamily="49" charset="-128"/>
                <a:cs typeface="+mn-cs"/>
              </a:rPr>
              <a:t>具体的取組</a:t>
            </a:r>
          </a:p>
        </p:txBody>
      </p:sp>
      <p:sp>
        <p:nvSpPr>
          <p:cNvPr id="12" name="テキスト ボックス 11"/>
          <p:cNvSpPr txBox="1"/>
          <p:nvPr/>
        </p:nvSpPr>
        <p:spPr>
          <a:xfrm>
            <a:off x="5863342" y="6468932"/>
            <a:ext cx="465316" cy="369332"/>
          </a:xfrm>
          <a:prstGeom prst="rect">
            <a:avLst/>
          </a:prstGeom>
          <a:noFill/>
        </p:spPr>
        <p:txBody>
          <a:bodyPr wrap="square" rtlCol="0">
            <a:spAutoFit/>
          </a:bodyPr>
          <a:lstStyle/>
          <a:p>
            <a:r>
              <a:rPr kumimoji="1" lang="en-US" altLang="ja-JP" dirty="0"/>
              <a:t>10</a:t>
            </a:r>
          </a:p>
        </p:txBody>
      </p:sp>
    </p:spTree>
    <p:extLst>
      <p:ext uri="{BB962C8B-B14F-4D97-AF65-F5344CB8AC3E}">
        <p14:creationId xmlns:p14="http://schemas.microsoft.com/office/powerpoint/2010/main" val="237188879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角丸四角形 13"/>
          <p:cNvSpPr/>
          <p:nvPr/>
        </p:nvSpPr>
        <p:spPr>
          <a:xfrm>
            <a:off x="52751" y="5909188"/>
            <a:ext cx="5194570" cy="887977"/>
          </a:xfrm>
          <a:prstGeom prst="roundRect">
            <a:avLst/>
          </a:prstGeom>
          <a:solidFill>
            <a:schemeClr val="bg1"/>
          </a:solidFill>
        </p:spPr>
        <p:style>
          <a:lnRef idx="2">
            <a:schemeClr val="accent6"/>
          </a:lnRef>
          <a:fillRef idx="1">
            <a:schemeClr val="lt1"/>
          </a:fillRef>
          <a:effectRef idx="0">
            <a:schemeClr val="accent6"/>
          </a:effectRef>
          <a:fontRef idx="minor">
            <a:schemeClr val="dk1"/>
          </a:fontRef>
        </p:style>
        <p:txBody>
          <a:bodyPr rtlCol="0" anchor="ctr"/>
          <a:lstStyle/>
          <a:p>
            <a:r>
              <a:rPr lang="ja-JP" altLang="en-US" sz="1000" dirty="0">
                <a:solidFill>
                  <a:schemeClr val="tx1"/>
                </a:solidFill>
              </a:rPr>
              <a:t>① </a:t>
            </a:r>
            <a:r>
              <a:rPr lang="en-US" altLang="ja-JP" sz="1000" dirty="0">
                <a:solidFill>
                  <a:schemeClr val="tx1"/>
                </a:solidFill>
              </a:rPr>
              <a:t>17</a:t>
            </a:r>
            <a:r>
              <a:rPr lang="ja-JP" altLang="en-US" sz="1000" dirty="0">
                <a:solidFill>
                  <a:schemeClr val="tx1"/>
                </a:solidFill>
              </a:rPr>
              <a:t>地域で実施する防災訓練や学習会を行うなかで、令和３年度と比べて新たな人材や繋がりが増えたと報告のあった地域：令和８年度末までに</a:t>
            </a:r>
            <a:r>
              <a:rPr lang="en-US" altLang="ja-JP" sz="1000" dirty="0">
                <a:solidFill>
                  <a:schemeClr val="tx1"/>
                </a:solidFill>
              </a:rPr>
              <a:t>17</a:t>
            </a:r>
            <a:r>
              <a:rPr lang="ja-JP" altLang="en-US" sz="1000" dirty="0">
                <a:solidFill>
                  <a:schemeClr val="tx1"/>
                </a:solidFill>
              </a:rPr>
              <a:t>地域</a:t>
            </a:r>
            <a:r>
              <a:rPr lang="en-US" altLang="ja-JP" sz="1000" dirty="0">
                <a:solidFill>
                  <a:schemeClr val="tx1"/>
                </a:solidFill>
              </a:rPr>
              <a:t>/17</a:t>
            </a:r>
            <a:r>
              <a:rPr lang="ja-JP" altLang="en-US" sz="1000" dirty="0">
                <a:solidFill>
                  <a:schemeClr val="tx1"/>
                </a:solidFill>
              </a:rPr>
              <a:t>地域</a:t>
            </a:r>
            <a:endParaRPr lang="en-US" altLang="ja-JP" sz="1000" dirty="0">
              <a:solidFill>
                <a:schemeClr val="tx1"/>
              </a:solidFill>
            </a:endParaRPr>
          </a:p>
          <a:p>
            <a:r>
              <a:rPr lang="ja-JP" altLang="en-US" sz="1000" dirty="0">
                <a:solidFill>
                  <a:schemeClr val="tx1"/>
                </a:solidFill>
              </a:rPr>
              <a:t>　</a:t>
            </a:r>
            <a:r>
              <a:rPr kumimoji="1" lang="en-US" altLang="ja-JP" sz="1000" dirty="0">
                <a:solidFill>
                  <a:schemeClr val="tx1"/>
                </a:solidFill>
              </a:rPr>
              <a:t>R5:7</a:t>
            </a:r>
            <a:r>
              <a:rPr kumimoji="1" lang="ja-JP" altLang="en-US" sz="1000" dirty="0">
                <a:solidFill>
                  <a:schemeClr val="tx1"/>
                </a:solidFill>
              </a:rPr>
              <a:t>地域</a:t>
            </a:r>
            <a:r>
              <a:rPr kumimoji="1" lang="en-US" altLang="ja-JP" sz="1000" dirty="0">
                <a:solidFill>
                  <a:schemeClr val="tx1"/>
                </a:solidFill>
              </a:rPr>
              <a:t>/17</a:t>
            </a:r>
            <a:r>
              <a:rPr kumimoji="1" lang="ja-JP" altLang="en-US" sz="1000" dirty="0">
                <a:solidFill>
                  <a:schemeClr val="tx1"/>
                </a:solidFill>
              </a:rPr>
              <a:t>地域　</a:t>
            </a:r>
            <a:r>
              <a:rPr kumimoji="1" lang="en-US" altLang="ja-JP" sz="1000" dirty="0">
                <a:solidFill>
                  <a:schemeClr val="tx1"/>
                </a:solidFill>
              </a:rPr>
              <a:t>R6:11</a:t>
            </a:r>
            <a:r>
              <a:rPr kumimoji="1" lang="ja-JP" altLang="en-US" sz="1000" dirty="0">
                <a:solidFill>
                  <a:schemeClr val="tx1"/>
                </a:solidFill>
              </a:rPr>
              <a:t>地域</a:t>
            </a:r>
            <a:r>
              <a:rPr kumimoji="1" lang="en-US" altLang="ja-JP" sz="1000" dirty="0">
                <a:solidFill>
                  <a:schemeClr val="tx1"/>
                </a:solidFill>
              </a:rPr>
              <a:t>/17</a:t>
            </a:r>
            <a:r>
              <a:rPr kumimoji="1" lang="ja-JP" altLang="en-US" sz="1000" dirty="0">
                <a:solidFill>
                  <a:schemeClr val="tx1"/>
                </a:solidFill>
              </a:rPr>
              <a:t>地域  </a:t>
            </a:r>
            <a:r>
              <a:rPr kumimoji="1" lang="en-US" altLang="ja-JP" sz="1000" dirty="0">
                <a:solidFill>
                  <a:schemeClr val="tx1"/>
                </a:solidFill>
              </a:rPr>
              <a:t>R7(</a:t>
            </a:r>
            <a:r>
              <a:rPr kumimoji="1" lang="ja-JP" altLang="en-US" sz="1000" dirty="0">
                <a:solidFill>
                  <a:schemeClr val="tx1"/>
                </a:solidFill>
              </a:rPr>
              <a:t>中間</a:t>
            </a:r>
            <a:r>
              <a:rPr kumimoji="1" lang="en-US" altLang="ja-JP" sz="1000" dirty="0">
                <a:solidFill>
                  <a:schemeClr val="tx1"/>
                </a:solidFill>
              </a:rPr>
              <a:t>):11</a:t>
            </a:r>
            <a:r>
              <a:rPr kumimoji="1" lang="ja-JP" altLang="en-US" sz="1000" dirty="0">
                <a:solidFill>
                  <a:schemeClr val="tx1"/>
                </a:solidFill>
              </a:rPr>
              <a:t>地域</a:t>
            </a:r>
            <a:r>
              <a:rPr kumimoji="1" lang="en-US" altLang="ja-JP" sz="1000" dirty="0">
                <a:solidFill>
                  <a:schemeClr val="tx1"/>
                </a:solidFill>
              </a:rPr>
              <a:t>/17</a:t>
            </a:r>
            <a:r>
              <a:rPr kumimoji="1" lang="ja-JP" altLang="en-US" sz="1000" dirty="0">
                <a:solidFill>
                  <a:schemeClr val="tx1"/>
                </a:solidFill>
              </a:rPr>
              <a:t>地域</a:t>
            </a:r>
            <a:endParaRPr kumimoji="1" lang="en-US" altLang="ja-JP" sz="1000" dirty="0">
              <a:solidFill>
                <a:schemeClr val="tx1"/>
              </a:solidFill>
            </a:endParaRPr>
          </a:p>
          <a:p>
            <a:r>
              <a:rPr kumimoji="1" lang="ja-JP" altLang="en-US" sz="1000" dirty="0">
                <a:solidFill>
                  <a:schemeClr val="tx1"/>
                </a:solidFill>
              </a:rPr>
              <a:t>② 福祉避難所・緊急入所施設の指定数：令和</a:t>
            </a:r>
            <a:r>
              <a:rPr kumimoji="1" lang="en-US" altLang="ja-JP" sz="1000" dirty="0">
                <a:solidFill>
                  <a:schemeClr val="tx1"/>
                </a:solidFill>
              </a:rPr>
              <a:t>8</a:t>
            </a:r>
            <a:r>
              <a:rPr kumimoji="1" lang="ja-JP" altLang="en-US" sz="1000" dirty="0">
                <a:solidFill>
                  <a:schemeClr val="tx1"/>
                </a:solidFill>
              </a:rPr>
              <a:t>年度末までに令和７年１末時点：</a:t>
            </a:r>
            <a:r>
              <a:rPr lang="en-US" altLang="ja-JP" sz="1000" dirty="0">
                <a:solidFill>
                  <a:schemeClr val="tx1"/>
                </a:solidFill>
              </a:rPr>
              <a:t>22</a:t>
            </a:r>
            <a:r>
              <a:rPr kumimoji="1" lang="ja-JP" altLang="en-US" sz="1000" dirty="0">
                <a:solidFill>
                  <a:schemeClr val="tx1"/>
                </a:solidFill>
              </a:rPr>
              <a:t>施設より</a:t>
            </a:r>
            <a:r>
              <a:rPr kumimoji="1" lang="en-US" altLang="ja-JP" sz="1000" dirty="0">
                <a:solidFill>
                  <a:schemeClr val="tx1"/>
                </a:solidFill>
              </a:rPr>
              <a:t>10.0</a:t>
            </a:r>
            <a:r>
              <a:rPr kumimoji="1" lang="ja-JP" altLang="en-US" sz="1000" dirty="0">
                <a:solidFill>
                  <a:schemeClr val="tx1"/>
                </a:solidFill>
              </a:rPr>
              <a:t>％以上増加させる</a:t>
            </a:r>
            <a:r>
              <a:rPr lang="ja-JP" altLang="en-US" sz="1000" dirty="0">
                <a:solidFill>
                  <a:schemeClr val="tx1"/>
                </a:solidFill>
              </a:rPr>
              <a:t>　</a:t>
            </a:r>
            <a:r>
              <a:rPr lang="en-US" altLang="ja-JP" sz="1000" dirty="0">
                <a:solidFill>
                  <a:schemeClr val="tx1"/>
                </a:solidFill>
              </a:rPr>
              <a:t>R5:</a:t>
            </a:r>
            <a:r>
              <a:rPr lang="ja-JP" altLang="en-US" sz="1000" dirty="0">
                <a:solidFill>
                  <a:schemeClr val="tx1"/>
                </a:solidFill>
              </a:rPr>
              <a:t>－　</a:t>
            </a:r>
            <a:r>
              <a:rPr lang="en-US" altLang="ja-JP" sz="1000" dirty="0">
                <a:solidFill>
                  <a:schemeClr val="tx1"/>
                </a:solidFill>
              </a:rPr>
              <a:t>R6:22</a:t>
            </a:r>
            <a:r>
              <a:rPr lang="ja-JP" altLang="en-US" sz="1000" dirty="0">
                <a:solidFill>
                  <a:schemeClr val="tx1"/>
                </a:solidFill>
              </a:rPr>
              <a:t>施設  </a:t>
            </a:r>
            <a:r>
              <a:rPr lang="en-US" altLang="ja-JP" sz="1000" dirty="0">
                <a:solidFill>
                  <a:schemeClr val="tx1"/>
                </a:solidFill>
              </a:rPr>
              <a:t>R7(</a:t>
            </a:r>
            <a:r>
              <a:rPr lang="ja-JP" altLang="en-US" sz="1000" dirty="0">
                <a:solidFill>
                  <a:schemeClr val="tx1"/>
                </a:solidFill>
              </a:rPr>
              <a:t>中間</a:t>
            </a:r>
            <a:r>
              <a:rPr lang="en-US" altLang="ja-JP" sz="1000" dirty="0">
                <a:solidFill>
                  <a:schemeClr val="tx1"/>
                </a:solidFill>
              </a:rPr>
              <a:t>):23</a:t>
            </a:r>
            <a:r>
              <a:rPr lang="ja-JP" altLang="en-US" sz="1000" dirty="0">
                <a:solidFill>
                  <a:schemeClr val="tx1"/>
                </a:solidFill>
              </a:rPr>
              <a:t>施設</a:t>
            </a:r>
            <a:endParaRPr kumimoji="1" lang="en-US" altLang="ja-JP" sz="1000" dirty="0">
              <a:solidFill>
                <a:schemeClr val="tx1"/>
              </a:solidFill>
            </a:endParaRPr>
          </a:p>
        </p:txBody>
      </p:sp>
      <p:sp>
        <p:nvSpPr>
          <p:cNvPr id="16" name="角丸四角形 15"/>
          <p:cNvSpPr/>
          <p:nvPr/>
        </p:nvSpPr>
        <p:spPr>
          <a:xfrm>
            <a:off x="52751" y="3616072"/>
            <a:ext cx="5145677" cy="1764792"/>
          </a:xfrm>
          <a:prstGeom prst="roundRect">
            <a:avLst/>
          </a:prstGeom>
          <a:solidFill>
            <a:schemeClr val="bg1"/>
          </a:solidFill>
        </p:spPr>
        <p:style>
          <a:lnRef idx="2">
            <a:schemeClr val="accent6"/>
          </a:lnRef>
          <a:fillRef idx="1">
            <a:schemeClr val="lt1"/>
          </a:fillRef>
          <a:effectRef idx="0">
            <a:schemeClr val="accent6"/>
          </a:effectRef>
          <a:fontRef idx="minor">
            <a:schemeClr val="dk1"/>
          </a:fontRef>
        </p:style>
        <p:txBody>
          <a:bodyPr rtlCol="0" anchor="ctr"/>
          <a:lstStyle/>
          <a:p>
            <a:r>
              <a:rPr lang="ja-JP" altLang="ja-JP" sz="1000" dirty="0">
                <a:solidFill>
                  <a:schemeClr val="tx1"/>
                </a:solidFill>
              </a:rPr>
              <a:t>・</a:t>
            </a:r>
            <a:r>
              <a:rPr lang="ja-JP" altLang="en-US" sz="1000" dirty="0">
                <a:solidFill>
                  <a:schemeClr val="tx1"/>
                </a:solidFill>
              </a:rPr>
              <a:t>「自助・共助」の取組として、</a:t>
            </a:r>
            <a:r>
              <a:rPr lang="ja-JP" altLang="ja-JP" sz="1000" dirty="0">
                <a:solidFill>
                  <a:schemeClr val="tx1"/>
                </a:solidFill>
              </a:rPr>
              <a:t>各家庭で</a:t>
            </a:r>
            <a:r>
              <a:rPr lang="ja-JP" altLang="en-US" sz="1000" dirty="0">
                <a:solidFill>
                  <a:schemeClr val="tx1"/>
                </a:solidFill>
              </a:rPr>
              <a:t>の備蓄及び適切な避難行動等について</a:t>
            </a:r>
            <a:r>
              <a:rPr lang="ja-JP" altLang="ja-JP" sz="1000" dirty="0">
                <a:solidFill>
                  <a:schemeClr val="tx1"/>
                </a:solidFill>
              </a:rPr>
              <a:t>継続して啓発に努めるとともに、自主的な地域の防災活動の促進とその活性化を図るための支援を行う</a:t>
            </a:r>
            <a:r>
              <a:rPr lang="ja-JP" altLang="en-US" sz="1000" dirty="0">
                <a:solidFill>
                  <a:schemeClr val="tx1"/>
                </a:solidFill>
              </a:rPr>
              <a:t>。また、</a:t>
            </a:r>
            <a:r>
              <a:rPr lang="ja-JP" altLang="ja-JP" sz="1000" dirty="0">
                <a:solidFill>
                  <a:schemeClr val="tx1"/>
                </a:solidFill>
              </a:rPr>
              <a:t>災害時に要援護者に支援が届くよう、平時から地域における見守り活動等と連携し、つながりをつくることを支援する</a:t>
            </a:r>
            <a:r>
              <a:rPr lang="ja-JP" altLang="en-US" sz="1000" dirty="0">
                <a:solidFill>
                  <a:schemeClr val="tx1"/>
                </a:solidFill>
              </a:rPr>
              <a:t>＜区政会議意見＞</a:t>
            </a:r>
            <a:endParaRPr lang="en-US" altLang="ja-JP" sz="1000" dirty="0">
              <a:solidFill>
                <a:schemeClr val="tx1"/>
              </a:solidFill>
            </a:endParaRPr>
          </a:p>
          <a:p>
            <a:r>
              <a:rPr lang="ja-JP" altLang="en-US" sz="1000" dirty="0">
                <a:solidFill>
                  <a:schemeClr val="tx1"/>
                </a:solidFill>
              </a:rPr>
              <a:t>・「公助」の取組として、</a:t>
            </a:r>
            <a:r>
              <a:rPr lang="ja-JP" altLang="en-US" sz="1000" b="0" i="0" dirty="0">
                <a:solidFill>
                  <a:schemeClr val="tx1"/>
                </a:solidFill>
                <a:effectLst/>
                <a:latin typeface="Verdana" panose="020B0604030504040204" pitchFamily="34" charset="0"/>
              </a:rPr>
              <a:t>指定避難所における防災備蓄の充実や、感染症などのまん延防止対策など、引き続き避難所環境の整備を進めるほか、区災害応急対策業務に係る研修及び訓練を繰り返し行い、当区の防災力の向上を図る</a:t>
            </a:r>
            <a:r>
              <a:rPr lang="ja-JP" altLang="en-US" sz="1000" i="0" dirty="0">
                <a:solidFill>
                  <a:schemeClr val="tx1"/>
                </a:solidFill>
                <a:effectLst/>
                <a:latin typeface="Verdana" panose="020B0604030504040204" pitchFamily="34" charset="0"/>
              </a:rPr>
              <a:t>＜区政会議意見＞</a:t>
            </a:r>
            <a:endParaRPr lang="en-US" altLang="ja-JP" sz="1000" dirty="0">
              <a:solidFill>
                <a:schemeClr val="tx1"/>
              </a:solidFill>
            </a:endParaRPr>
          </a:p>
          <a:p>
            <a:r>
              <a:rPr lang="ja-JP" altLang="ja-JP" sz="1000" dirty="0">
                <a:solidFill>
                  <a:schemeClr val="tx1"/>
                </a:solidFill>
              </a:rPr>
              <a:t>・スマートフォンの普及に伴い、災害時のコミュニケーションツールとして、</a:t>
            </a:r>
            <a:r>
              <a:rPr lang="ja-JP" altLang="en-US" sz="1000" dirty="0">
                <a:solidFill>
                  <a:schemeClr val="tx1"/>
                </a:solidFill>
              </a:rPr>
              <a:t>ＳＮＳ</a:t>
            </a:r>
            <a:r>
              <a:rPr lang="ja-JP" altLang="ja-JP" sz="1000" dirty="0">
                <a:solidFill>
                  <a:schemeClr val="tx1"/>
                </a:solidFill>
              </a:rPr>
              <a:t>や大阪市防災情報システム</a:t>
            </a:r>
            <a:r>
              <a:rPr lang="ja-JP" altLang="en-US" sz="1000" dirty="0">
                <a:solidFill>
                  <a:schemeClr val="tx1"/>
                </a:solidFill>
              </a:rPr>
              <a:t>等</a:t>
            </a:r>
            <a:r>
              <a:rPr lang="ja-JP" altLang="ja-JP" sz="1000" dirty="0">
                <a:solidFill>
                  <a:schemeClr val="tx1"/>
                </a:solidFill>
              </a:rPr>
              <a:t>の活用を推進する</a:t>
            </a:r>
          </a:p>
          <a:p>
            <a:r>
              <a:rPr lang="ja-JP" altLang="en-US" sz="1000" dirty="0">
                <a:solidFill>
                  <a:schemeClr val="tx1"/>
                </a:solidFill>
              </a:rPr>
              <a:t>・</a:t>
            </a:r>
            <a:r>
              <a:rPr lang="ja-JP" altLang="ja-JP" sz="1000" dirty="0">
                <a:solidFill>
                  <a:schemeClr val="tx1"/>
                </a:solidFill>
              </a:rPr>
              <a:t>福祉、医療分野</a:t>
            </a:r>
            <a:r>
              <a:rPr lang="ja-JP" altLang="en-US" sz="1000" dirty="0">
                <a:solidFill>
                  <a:schemeClr val="tx1"/>
                </a:solidFill>
              </a:rPr>
              <a:t>等</a:t>
            </a:r>
            <a:r>
              <a:rPr lang="ja-JP" altLang="ja-JP" sz="1000" dirty="0">
                <a:solidFill>
                  <a:schemeClr val="tx1"/>
                </a:solidFill>
              </a:rPr>
              <a:t>での災害時の実行体制・連携強化に取り組む</a:t>
            </a:r>
          </a:p>
        </p:txBody>
      </p:sp>
      <p:sp>
        <p:nvSpPr>
          <p:cNvPr id="46" name="ホームベース 45"/>
          <p:cNvSpPr/>
          <p:nvPr/>
        </p:nvSpPr>
        <p:spPr>
          <a:xfrm>
            <a:off x="101644" y="3130072"/>
            <a:ext cx="1735447" cy="486000"/>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000" b="1" dirty="0">
                <a:latin typeface="ＭＳ ゴシック" panose="020B0609070205080204" pitchFamily="49" charset="-128"/>
                <a:ea typeface="ＭＳ ゴシック" panose="020B0609070205080204" pitchFamily="49" charset="-128"/>
              </a:rPr>
              <a:t>主な戦略</a:t>
            </a:r>
          </a:p>
        </p:txBody>
      </p:sp>
      <p:sp>
        <p:nvSpPr>
          <p:cNvPr id="47" name="ホームベース 46"/>
          <p:cNvSpPr/>
          <p:nvPr/>
        </p:nvSpPr>
        <p:spPr>
          <a:xfrm>
            <a:off x="52752" y="5423188"/>
            <a:ext cx="1784339" cy="486000"/>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000" b="1" dirty="0">
                <a:latin typeface="ＭＳ ゴシック" panose="020B0609070205080204" pitchFamily="49" charset="-128"/>
                <a:ea typeface="ＭＳ ゴシック" panose="020B0609070205080204" pitchFamily="49" charset="-128"/>
              </a:rPr>
              <a:t>評価指標</a:t>
            </a:r>
          </a:p>
        </p:txBody>
      </p:sp>
      <p:sp>
        <p:nvSpPr>
          <p:cNvPr id="53" name="直方体 52"/>
          <p:cNvSpPr/>
          <p:nvPr/>
        </p:nvSpPr>
        <p:spPr>
          <a:xfrm>
            <a:off x="101644" y="159488"/>
            <a:ext cx="1735447" cy="624871"/>
          </a:xfrm>
          <a:prstGeom prst="cube">
            <a:avLst/>
          </a:prstGeom>
          <a:solidFill>
            <a:srgbClr val="38F88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dirty="0">
                <a:solidFill>
                  <a:schemeClr val="tx1"/>
                </a:solidFill>
                <a:latin typeface="HGS創英角ｺﾞｼｯｸUB" panose="020B0900000000000000" pitchFamily="50" charset="-128"/>
                <a:ea typeface="HGS創英角ｺﾞｼｯｸUB" panose="020B0900000000000000" pitchFamily="50" charset="-128"/>
              </a:rPr>
              <a:t>経営課題</a:t>
            </a:r>
            <a:r>
              <a:rPr lang="en-US" altLang="ja-JP" sz="1600" dirty="0">
                <a:solidFill>
                  <a:schemeClr val="tx1"/>
                </a:solidFill>
                <a:latin typeface="HGS創英角ｺﾞｼｯｸUB" panose="020B0900000000000000" pitchFamily="50" charset="-128"/>
                <a:ea typeface="HGS創英角ｺﾞｼｯｸUB" panose="020B0900000000000000" pitchFamily="50" charset="-128"/>
              </a:rPr>
              <a:t>4</a:t>
            </a:r>
            <a:r>
              <a:rPr lang="en-US" altLang="ja-JP" sz="1600" b="1" dirty="0">
                <a:solidFill>
                  <a:schemeClr val="tx1"/>
                </a:solidFill>
              </a:rPr>
              <a:t>-</a:t>
            </a:r>
            <a:r>
              <a:rPr lang="en-US" altLang="ja-JP" sz="1600" dirty="0">
                <a:solidFill>
                  <a:schemeClr val="tx1"/>
                </a:solidFill>
                <a:latin typeface="HGS創英角ｺﾞｼｯｸUB" panose="020B0900000000000000" pitchFamily="50" charset="-128"/>
                <a:ea typeface="HGS創英角ｺﾞｼｯｸUB" panose="020B0900000000000000" pitchFamily="50" charset="-128"/>
              </a:rPr>
              <a:t>1</a:t>
            </a:r>
          </a:p>
        </p:txBody>
      </p:sp>
      <p:sp>
        <p:nvSpPr>
          <p:cNvPr id="45" name="角丸四角形 44"/>
          <p:cNvSpPr/>
          <p:nvPr/>
        </p:nvSpPr>
        <p:spPr>
          <a:xfrm>
            <a:off x="5247321" y="1538448"/>
            <a:ext cx="6611003" cy="4620791"/>
          </a:xfrm>
          <a:prstGeom prst="roundRect">
            <a:avLst>
              <a:gd name="adj" fmla="val 5585"/>
            </a:avLst>
          </a:prstGeom>
          <a:solidFill>
            <a:schemeClr val="bg1"/>
          </a:solidFill>
        </p:spPr>
        <p:style>
          <a:lnRef idx="2">
            <a:schemeClr val="accent6"/>
          </a:lnRef>
          <a:fillRef idx="1">
            <a:schemeClr val="lt1"/>
          </a:fillRef>
          <a:effectRef idx="0">
            <a:schemeClr val="accent6"/>
          </a:effectRef>
          <a:fontRef idx="minor">
            <a:schemeClr val="dk1"/>
          </a:fontRef>
        </p:style>
        <p:txBody>
          <a:bodyPr rtlCol="0" anchor="ctr"/>
          <a:lstStyle/>
          <a:p>
            <a:r>
              <a:rPr lang="en-US" altLang="ja-JP" sz="1200" b="1" dirty="0">
                <a:solidFill>
                  <a:schemeClr val="tx1"/>
                </a:solidFill>
              </a:rPr>
              <a:t>【</a:t>
            </a:r>
            <a:r>
              <a:rPr lang="ja-JP" altLang="en-US" sz="1200" b="1" dirty="0">
                <a:solidFill>
                  <a:schemeClr val="tx1"/>
                </a:solidFill>
              </a:rPr>
              <a:t>防災力の向上（</a:t>
            </a:r>
            <a:r>
              <a:rPr lang="en-US" altLang="ja-JP" sz="1200" b="1" dirty="0">
                <a:solidFill>
                  <a:schemeClr val="tx1"/>
                </a:solidFill>
              </a:rPr>
              <a:t>3,897</a:t>
            </a:r>
            <a:r>
              <a:rPr lang="ja-JP" altLang="en-US" sz="1200" b="1" dirty="0">
                <a:solidFill>
                  <a:schemeClr val="tx1"/>
                </a:solidFill>
              </a:rPr>
              <a:t>千円）</a:t>
            </a:r>
            <a:r>
              <a:rPr lang="en-US" altLang="ja-JP" sz="1200" b="1" dirty="0">
                <a:solidFill>
                  <a:schemeClr val="tx1"/>
                </a:solidFill>
              </a:rPr>
              <a:t>】</a:t>
            </a:r>
          </a:p>
          <a:p>
            <a:r>
              <a:rPr lang="ja-JP" altLang="ja-JP" sz="1200" dirty="0">
                <a:solidFill>
                  <a:schemeClr val="tx1"/>
                </a:solidFill>
              </a:rPr>
              <a:t>・</a:t>
            </a:r>
            <a:r>
              <a:rPr lang="ja-JP" altLang="en-US" sz="1200" dirty="0">
                <a:solidFill>
                  <a:schemeClr val="tx1"/>
                </a:solidFill>
              </a:rPr>
              <a:t>ＨＰやＳＮＳを積極的に活用し、ニーズや時期に適した防災情報や地域の防災の取組等に関する発信を行う</a:t>
            </a:r>
            <a:endParaRPr lang="en-US" altLang="ja-JP" sz="1200" dirty="0">
              <a:solidFill>
                <a:schemeClr val="tx1"/>
              </a:solidFill>
            </a:endParaRPr>
          </a:p>
          <a:p>
            <a:r>
              <a:rPr lang="ja-JP" altLang="en-US" sz="1200" dirty="0">
                <a:solidFill>
                  <a:schemeClr val="tx1"/>
                </a:solidFill>
              </a:rPr>
              <a:t>・消防署と連携して、各地域において、防災リーダー隊の育成のための学習会等を実施する</a:t>
            </a:r>
            <a:endParaRPr lang="en-US" altLang="ja-JP" sz="1200" dirty="0">
              <a:solidFill>
                <a:schemeClr val="tx1"/>
              </a:solidFill>
            </a:endParaRPr>
          </a:p>
          <a:p>
            <a:r>
              <a:rPr lang="ja-JP" altLang="en-US" sz="1200" dirty="0">
                <a:solidFill>
                  <a:schemeClr val="tx1"/>
                </a:solidFill>
              </a:rPr>
              <a:t>＜●区政会議意見＞</a:t>
            </a:r>
          </a:p>
          <a:p>
            <a:r>
              <a:rPr lang="ja-JP" altLang="ja-JP" sz="1200" dirty="0">
                <a:solidFill>
                  <a:schemeClr val="tx1"/>
                </a:solidFill>
              </a:rPr>
              <a:t>・</a:t>
            </a:r>
            <a:r>
              <a:rPr lang="ja-JP" altLang="en-US" sz="1200" dirty="0">
                <a:solidFill>
                  <a:schemeClr val="tx1"/>
                </a:solidFill>
              </a:rPr>
              <a:t>区内の全地域で、災害時の初期初動</a:t>
            </a:r>
            <a:r>
              <a:rPr lang="ja-JP" altLang="ja-JP" sz="1200" dirty="0">
                <a:solidFill>
                  <a:schemeClr val="tx1"/>
                </a:solidFill>
              </a:rPr>
              <a:t>体制</a:t>
            </a:r>
            <a:r>
              <a:rPr lang="ja-JP" altLang="en-US" sz="1200" dirty="0">
                <a:solidFill>
                  <a:schemeClr val="tx1"/>
                </a:solidFill>
              </a:rPr>
              <a:t>を</a:t>
            </a:r>
            <a:r>
              <a:rPr lang="ja-JP" altLang="ja-JP" sz="1200" dirty="0">
                <a:solidFill>
                  <a:schemeClr val="tx1"/>
                </a:solidFill>
              </a:rPr>
              <a:t>構築</a:t>
            </a:r>
            <a:r>
              <a:rPr lang="ja-JP" altLang="en-US" sz="1200" dirty="0">
                <a:solidFill>
                  <a:schemeClr val="tx1"/>
                </a:solidFill>
              </a:rPr>
              <a:t>するための訓練ができるよう支援する</a:t>
            </a:r>
            <a:endParaRPr lang="en-US" altLang="ja-JP" sz="1200" dirty="0">
              <a:solidFill>
                <a:schemeClr val="tx1"/>
              </a:solidFill>
            </a:endParaRPr>
          </a:p>
          <a:p>
            <a:r>
              <a:rPr lang="ja-JP" altLang="en-US" sz="1200" dirty="0">
                <a:solidFill>
                  <a:schemeClr val="tx1"/>
                </a:solidFill>
              </a:rPr>
              <a:t>＜●区政会議意見＞</a:t>
            </a:r>
          </a:p>
          <a:p>
            <a:r>
              <a:rPr lang="ja-JP" altLang="en-US" sz="1200" dirty="0">
                <a:solidFill>
                  <a:schemeClr val="tx1"/>
                </a:solidFill>
              </a:rPr>
              <a:t>・</a:t>
            </a:r>
            <a:r>
              <a:rPr lang="ja-JP" altLang="ja-JP" sz="1200" dirty="0">
                <a:solidFill>
                  <a:schemeClr val="tx1"/>
                </a:solidFill>
              </a:rPr>
              <a:t>地域主催の訓練に福祉施設との連携や要配慮者支援を盛り込んだ訓練の実施</a:t>
            </a:r>
            <a:r>
              <a:rPr lang="ja-JP" altLang="en-US" sz="1200" dirty="0">
                <a:solidFill>
                  <a:schemeClr val="tx1"/>
                </a:solidFill>
              </a:rPr>
              <a:t>を</a:t>
            </a:r>
            <a:r>
              <a:rPr lang="ja-JP" altLang="ja-JP" sz="1200" dirty="0">
                <a:solidFill>
                  <a:schemeClr val="tx1"/>
                </a:solidFill>
              </a:rPr>
              <a:t>支援</a:t>
            </a:r>
            <a:r>
              <a:rPr lang="ja-JP" altLang="en-US" sz="1200" dirty="0">
                <a:solidFill>
                  <a:schemeClr val="tx1"/>
                </a:solidFill>
              </a:rPr>
              <a:t>する</a:t>
            </a:r>
            <a:endParaRPr lang="ja-JP" altLang="ja-JP" sz="1200" dirty="0">
              <a:solidFill>
                <a:schemeClr val="tx1"/>
              </a:solidFill>
            </a:endParaRPr>
          </a:p>
          <a:p>
            <a:r>
              <a:rPr lang="ja-JP" altLang="ja-JP" sz="1200" dirty="0">
                <a:solidFill>
                  <a:schemeClr val="tx1"/>
                </a:solidFill>
              </a:rPr>
              <a:t>・</a:t>
            </a:r>
            <a:r>
              <a:rPr lang="ja-JP" altLang="en-US" sz="1200" dirty="0">
                <a:solidFill>
                  <a:schemeClr val="tx1"/>
                </a:solidFill>
              </a:rPr>
              <a:t>災害対策本部の設置・運営をはじめとする区災害応急対策業務に係る職員研修、防災訓練を行う</a:t>
            </a:r>
            <a:endParaRPr lang="en-US" altLang="ja-JP" sz="1200" dirty="0">
              <a:solidFill>
                <a:schemeClr val="tx1"/>
              </a:solidFill>
            </a:endParaRPr>
          </a:p>
          <a:p>
            <a:r>
              <a:rPr lang="ja-JP" altLang="en-US" sz="1200" dirty="0">
                <a:solidFill>
                  <a:schemeClr val="tx1"/>
                </a:solidFill>
              </a:rPr>
              <a:t>・避難所運営にかかる、医療ケアに必要な電源の確保及び要支援者の負担軽減を図るための備蓄を拡充する＜拡充＞＜区政会議意見＞</a:t>
            </a:r>
            <a:endParaRPr lang="en-US" altLang="ja-JP" sz="1200" dirty="0">
              <a:solidFill>
                <a:schemeClr val="tx1"/>
              </a:solidFill>
            </a:endParaRPr>
          </a:p>
          <a:p>
            <a:r>
              <a:rPr lang="ja-JP" altLang="ja-JP" sz="1200" dirty="0">
                <a:solidFill>
                  <a:schemeClr val="tx1"/>
                </a:solidFill>
              </a:rPr>
              <a:t>・新大阪駅周辺地区帰宅困難者対策協議会の開催</a:t>
            </a:r>
            <a:r>
              <a:rPr lang="ja-JP" altLang="en-US" sz="1200" dirty="0">
                <a:solidFill>
                  <a:schemeClr val="tx1"/>
                </a:solidFill>
              </a:rPr>
              <a:t>、並びに</a:t>
            </a:r>
            <a:r>
              <a:rPr lang="ja-JP" altLang="ja-JP" sz="1200" dirty="0">
                <a:solidFill>
                  <a:schemeClr val="tx1"/>
                </a:solidFill>
              </a:rPr>
              <a:t>災害時における新大阪駅周辺の情報提供拠点及び一時滞在スペースの開設・運営訓練</a:t>
            </a:r>
            <a:r>
              <a:rPr lang="ja-JP" altLang="en-US" sz="1200" dirty="0">
                <a:solidFill>
                  <a:schemeClr val="tx1"/>
                </a:solidFill>
              </a:rPr>
              <a:t>を行う （</a:t>
            </a:r>
            <a:r>
              <a:rPr lang="en-US" altLang="ja-JP" sz="1200" dirty="0">
                <a:solidFill>
                  <a:schemeClr val="tx1"/>
                </a:solidFill>
              </a:rPr>
              <a:t>1,050</a:t>
            </a:r>
            <a:r>
              <a:rPr lang="ja-JP" altLang="en-US" sz="1200" dirty="0">
                <a:solidFill>
                  <a:schemeClr val="tx1"/>
                </a:solidFill>
              </a:rPr>
              <a:t>千円）</a:t>
            </a:r>
            <a:endParaRPr lang="ja-JP" altLang="ja-JP" sz="1200" dirty="0">
              <a:solidFill>
                <a:schemeClr val="tx1"/>
              </a:solidFill>
            </a:endParaRPr>
          </a:p>
          <a:p>
            <a:r>
              <a:rPr lang="ja-JP" altLang="en-US" sz="1200" dirty="0">
                <a:solidFill>
                  <a:schemeClr val="tx1"/>
                </a:solidFill>
              </a:rPr>
              <a:t>・</a:t>
            </a:r>
            <a:r>
              <a:rPr lang="ja-JP" altLang="en-US" sz="1200" dirty="0">
                <a:solidFill>
                  <a:schemeClr val="tx1"/>
                </a:solidFill>
                <a:ea typeface="游ゴシック"/>
              </a:rPr>
              <a:t>個別避難計画作成推進サポーター</a:t>
            </a:r>
            <a:r>
              <a:rPr lang="ja-JP" altLang="en-US" sz="1200" dirty="0">
                <a:solidFill>
                  <a:schemeClr val="tx1"/>
                </a:solidFill>
              </a:rPr>
              <a:t>を活用し、「地域別保健福祉計画」、「西部地域アクションプラン」の策定の取組と連動しながら、「個別避難計画」の作成を支援する</a:t>
            </a:r>
            <a:endParaRPr lang="en-US" altLang="ja-JP" sz="1200" dirty="0">
              <a:solidFill>
                <a:schemeClr val="tx1"/>
              </a:solidFill>
            </a:endParaRPr>
          </a:p>
          <a:p>
            <a:r>
              <a:rPr lang="ja-JP" altLang="en-US" sz="1200" dirty="0">
                <a:solidFill>
                  <a:schemeClr val="tx1"/>
                </a:solidFill>
              </a:rPr>
              <a:t>・福祉避難所、区ボランティアセンター、応急救護所等との、情報連絡体制を促進する</a:t>
            </a:r>
            <a:endParaRPr lang="en-US" altLang="ja-JP" sz="1200" dirty="0">
              <a:solidFill>
                <a:schemeClr val="tx1"/>
              </a:solidFill>
            </a:endParaRPr>
          </a:p>
          <a:p>
            <a:r>
              <a:rPr lang="ja-JP" altLang="ja-JP" sz="1200" dirty="0">
                <a:solidFill>
                  <a:schemeClr val="tx1"/>
                </a:solidFill>
              </a:rPr>
              <a:t>・福祉避難所</a:t>
            </a:r>
            <a:r>
              <a:rPr lang="ja-JP" altLang="en-US" sz="1200" dirty="0">
                <a:solidFill>
                  <a:schemeClr val="tx1"/>
                </a:solidFill>
              </a:rPr>
              <a:t>、区社会福祉協議会、</a:t>
            </a:r>
            <a:r>
              <a:rPr lang="ja-JP" altLang="ja-JP" sz="1200" dirty="0">
                <a:solidFill>
                  <a:schemeClr val="tx1"/>
                </a:solidFill>
              </a:rPr>
              <a:t>区医師会等</a:t>
            </a:r>
            <a:r>
              <a:rPr lang="ja-JP" altLang="en-US" sz="1200" dirty="0">
                <a:solidFill>
                  <a:schemeClr val="tx1"/>
                </a:solidFill>
              </a:rPr>
              <a:t>の関係機関と連携した</a:t>
            </a:r>
            <a:r>
              <a:rPr lang="ja-JP" altLang="ja-JP" sz="1200" dirty="0">
                <a:solidFill>
                  <a:schemeClr val="tx1"/>
                </a:solidFill>
              </a:rPr>
              <a:t>防災訓練</a:t>
            </a:r>
            <a:r>
              <a:rPr lang="ja-JP" altLang="en-US" sz="1200" dirty="0">
                <a:solidFill>
                  <a:schemeClr val="tx1"/>
                </a:solidFill>
              </a:rPr>
              <a:t>を</a:t>
            </a:r>
            <a:r>
              <a:rPr lang="ja-JP" altLang="ja-JP" sz="1200" dirty="0">
                <a:solidFill>
                  <a:schemeClr val="tx1"/>
                </a:solidFill>
              </a:rPr>
              <a:t>実施</a:t>
            </a:r>
            <a:r>
              <a:rPr lang="ja-JP" altLang="en-US" sz="1200" dirty="0">
                <a:solidFill>
                  <a:schemeClr val="tx1"/>
                </a:solidFill>
              </a:rPr>
              <a:t>する</a:t>
            </a:r>
            <a:endParaRPr lang="ja-JP" altLang="ja-JP" sz="1200" dirty="0">
              <a:solidFill>
                <a:schemeClr val="tx1"/>
              </a:solidFill>
            </a:endParaRPr>
          </a:p>
        </p:txBody>
      </p:sp>
      <p:sp>
        <p:nvSpPr>
          <p:cNvPr id="39" name="角丸四角形 38"/>
          <p:cNvSpPr/>
          <p:nvPr/>
        </p:nvSpPr>
        <p:spPr>
          <a:xfrm>
            <a:off x="1837091" y="159488"/>
            <a:ext cx="5424946" cy="624872"/>
          </a:xfrm>
          <a:prstGeom prst="roundRect">
            <a:avLst/>
          </a:prstGeom>
          <a:solidFill>
            <a:schemeClr val="accent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600" b="1" dirty="0">
                <a:latin typeface="ＭＳ ゴシック" panose="020B0609070205080204" pitchFamily="49" charset="-128"/>
                <a:ea typeface="ＭＳ ゴシック" panose="020B0609070205080204" pitchFamily="49" charset="-128"/>
              </a:rPr>
              <a:t>防災意識が高いまち</a:t>
            </a:r>
            <a:endParaRPr lang="en-US" altLang="ja-JP" sz="1600" b="1" dirty="0">
              <a:latin typeface="ＭＳ ゴシック" panose="020B0609070205080204" pitchFamily="49" charset="-128"/>
              <a:ea typeface="ＭＳ ゴシック" panose="020B0609070205080204" pitchFamily="49" charset="-128"/>
            </a:endParaRPr>
          </a:p>
        </p:txBody>
      </p:sp>
      <p:sp>
        <p:nvSpPr>
          <p:cNvPr id="29" name="ホームベース 28"/>
          <p:cNvSpPr/>
          <p:nvPr/>
        </p:nvSpPr>
        <p:spPr>
          <a:xfrm>
            <a:off x="5247321" y="1052448"/>
            <a:ext cx="1735447" cy="486000"/>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000" b="1" dirty="0">
                <a:latin typeface="ＭＳ ゴシック" panose="020B0609070205080204" pitchFamily="49" charset="-128"/>
                <a:ea typeface="ＭＳ ゴシック" panose="020B0609070205080204" pitchFamily="49" charset="-128"/>
              </a:rPr>
              <a:t>具体的取組</a:t>
            </a:r>
          </a:p>
        </p:txBody>
      </p:sp>
      <p:sp>
        <p:nvSpPr>
          <p:cNvPr id="12" name="テキスト ボックス 11"/>
          <p:cNvSpPr txBox="1"/>
          <p:nvPr/>
        </p:nvSpPr>
        <p:spPr>
          <a:xfrm>
            <a:off x="5863342" y="6468932"/>
            <a:ext cx="465316" cy="369332"/>
          </a:xfrm>
          <a:prstGeom prst="rect">
            <a:avLst/>
          </a:prstGeom>
          <a:noFill/>
        </p:spPr>
        <p:txBody>
          <a:bodyPr wrap="square" rtlCol="0">
            <a:spAutoFit/>
          </a:bodyPr>
          <a:lstStyle/>
          <a:p>
            <a:r>
              <a:rPr lang="en-US" altLang="ja-JP" dirty="0"/>
              <a:t>11</a:t>
            </a:r>
            <a:endParaRPr kumimoji="1" lang="en-US" altLang="ja-JP" dirty="0"/>
          </a:p>
        </p:txBody>
      </p:sp>
      <p:sp>
        <p:nvSpPr>
          <p:cNvPr id="4" name="角丸四角形 5">
            <a:extLst>
              <a:ext uri="{FF2B5EF4-FFF2-40B4-BE49-F238E27FC236}">
                <a16:creationId xmlns:a16="http://schemas.microsoft.com/office/drawing/2014/main" id="{6B143377-2616-EB14-D6E9-D60EC79A2568}"/>
              </a:ext>
            </a:extLst>
          </p:cNvPr>
          <p:cNvSpPr/>
          <p:nvPr/>
        </p:nvSpPr>
        <p:spPr>
          <a:xfrm>
            <a:off x="52750" y="1293019"/>
            <a:ext cx="5145677" cy="1865221"/>
          </a:xfrm>
          <a:prstGeom prst="roundRect">
            <a:avLst/>
          </a:prstGeom>
          <a:solidFill>
            <a:schemeClr val="bg1"/>
          </a:solidFill>
          <a:ln cmpd="tri">
            <a:prstDash val="solid"/>
          </a:ln>
        </p:spPr>
        <p:style>
          <a:lnRef idx="2">
            <a:schemeClr val="accent6"/>
          </a:lnRef>
          <a:fillRef idx="1">
            <a:schemeClr val="lt1"/>
          </a:fillRef>
          <a:effectRef idx="0">
            <a:schemeClr val="accent6"/>
          </a:effectRef>
          <a:fontRef idx="minor">
            <a:schemeClr val="dk1"/>
          </a:fontRef>
        </p:style>
        <p:txBody>
          <a:bodyPr rtlCol="0" anchor="ctr"/>
          <a:lstStyle/>
          <a:p>
            <a:r>
              <a:rPr lang="ja-JP" altLang="en-US" sz="1000" dirty="0">
                <a:solidFill>
                  <a:schemeClr val="tx1"/>
                </a:solidFill>
              </a:rPr>
              <a:t>・「自助・共助」の取組に関しては、日頃の備えに関する啓発の推進に加え、災害時の自助・共助による迅速な初動対応体制の整備や、避難所の開設・運営訓練の実施を支援していく必要がある。</a:t>
            </a:r>
          </a:p>
          <a:p>
            <a:r>
              <a:rPr lang="ja-JP" altLang="en-US" sz="1000" dirty="0">
                <a:solidFill>
                  <a:schemeClr val="tx1"/>
                </a:solidFill>
              </a:rPr>
              <a:t>・「公助」の取組に関しては、大規模な災害を見据え、避難所等における良好な生活環境の確保に取り組むとともに、区災害対策本部を担う区役所職員に対する実践的な研修や訓練を実施し、災害への対応能力をさらに高めていく必要がある。</a:t>
            </a:r>
            <a:endParaRPr lang="en-US" altLang="ja-JP" sz="1000" strike="sngStrike" dirty="0">
              <a:solidFill>
                <a:schemeClr val="tx1"/>
              </a:solidFill>
            </a:endParaRPr>
          </a:p>
          <a:p>
            <a:r>
              <a:rPr lang="ja-JP" altLang="en-US" sz="1000" dirty="0">
                <a:solidFill>
                  <a:schemeClr val="tx1"/>
                </a:solidFill>
              </a:rPr>
              <a:t>また、福祉避難所、区社会福祉協議会、区医師会など福祉・医療分野との連携をより強化していく必要がある。</a:t>
            </a:r>
            <a:endParaRPr lang="en-US" altLang="ja-JP" sz="1000" dirty="0">
              <a:solidFill>
                <a:schemeClr val="tx1"/>
              </a:solidFill>
            </a:endParaRPr>
          </a:p>
        </p:txBody>
      </p:sp>
      <p:sp>
        <p:nvSpPr>
          <p:cNvPr id="48" name="ホームベース 47"/>
          <p:cNvSpPr/>
          <p:nvPr/>
        </p:nvSpPr>
        <p:spPr>
          <a:xfrm>
            <a:off x="52752" y="873350"/>
            <a:ext cx="1735447" cy="487166"/>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000" b="1" dirty="0">
                <a:latin typeface="ＭＳ ゴシック" panose="020B0609070205080204" pitchFamily="49" charset="-128"/>
                <a:ea typeface="ＭＳ ゴシック" panose="020B0609070205080204" pitchFamily="49" charset="-128"/>
              </a:rPr>
              <a:t>課題認識</a:t>
            </a:r>
          </a:p>
        </p:txBody>
      </p:sp>
    </p:spTree>
    <p:extLst>
      <p:ext uri="{BB962C8B-B14F-4D97-AF65-F5344CB8AC3E}">
        <p14:creationId xmlns:p14="http://schemas.microsoft.com/office/powerpoint/2010/main" val="349262626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角丸四角形 5"/>
          <p:cNvSpPr/>
          <p:nvPr/>
        </p:nvSpPr>
        <p:spPr>
          <a:xfrm>
            <a:off x="52752" y="1556858"/>
            <a:ext cx="4788384" cy="1023678"/>
          </a:xfrm>
          <a:prstGeom prst="roundRect">
            <a:avLst/>
          </a:prstGeom>
          <a:solidFill>
            <a:schemeClr val="bg1"/>
          </a:solidFill>
          <a:ln cmpd="tri">
            <a:prstDash val="solid"/>
          </a:ln>
        </p:spPr>
        <p:style>
          <a:lnRef idx="2">
            <a:schemeClr val="accent6"/>
          </a:lnRef>
          <a:fillRef idx="1">
            <a:schemeClr val="lt1"/>
          </a:fillRef>
          <a:effectRef idx="0">
            <a:schemeClr val="accent6"/>
          </a:effectRef>
          <a:fontRef idx="minor">
            <a:schemeClr val="dk1"/>
          </a:fontRef>
        </p:style>
        <p:txBody>
          <a:bodyPr rtlCol="0" anchor="ctr"/>
          <a:lstStyle/>
          <a:p>
            <a:r>
              <a:rPr lang="ja-JP" altLang="en-US" sz="1200" dirty="0"/>
              <a:t>こどもや女性</a:t>
            </a:r>
            <a:r>
              <a:rPr lang="ja-JP" altLang="en-US" sz="1200" dirty="0">
                <a:solidFill>
                  <a:schemeClr val="tx1"/>
                </a:solidFill>
              </a:rPr>
              <a:t>及び高齢者をはじめすべての区民を</a:t>
            </a:r>
            <a:r>
              <a:rPr lang="ja-JP" altLang="en-US" sz="1200" dirty="0"/>
              <a:t>犯罪から守り、街頭犯罪及び特殊詐欺被害の防止に向け、地域や警察、企業等と連携して、効果的な防犯対策に取り組む必要がある</a:t>
            </a:r>
            <a:endParaRPr lang="en-US" altLang="ja-JP" sz="1200" dirty="0">
              <a:solidFill>
                <a:srgbClr val="FF0000"/>
              </a:solidFill>
            </a:endParaRPr>
          </a:p>
          <a:p>
            <a:r>
              <a:rPr lang="ja-JP" altLang="en-US" sz="1200">
                <a:solidFill>
                  <a:schemeClr val="tx1"/>
                </a:solidFill>
              </a:rPr>
              <a:t>特殊詐欺</a:t>
            </a:r>
            <a:r>
              <a:rPr lang="ja-JP" altLang="en-US" sz="1200" dirty="0">
                <a:solidFill>
                  <a:schemeClr val="tx1"/>
                </a:solidFill>
              </a:rPr>
              <a:t>被害が増加傾向にあり、特に被害割合の高い高齢者への効果的な啓発が必要である。</a:t>
            </a:r>
          </a:p>
        </p:txBody>
      </p:sp>
      <p:sp>
        <p:nvSpPr>
          <p:cNvPr id="14" name="角丸四角形 13"/>
          <p:cNvSpPr/>
          <p:nvPr/>
        </p:nvSpPr>
        <p:spPr>
          <a:xfrm>
            <a:off x="52752" y="5300388"/>
            <a:ext cx="4788384" cy="944695"/>
          </a:xfrm>
          <a:prstGeom prst="roundRect">
            <a:avLst/>
          </a:prstGeom>
          <a:solidFill>
            <a:schemeClr val="bg1">
              <a:lumMod val="95000"/>
            </a:schemeClr>
          </a:solidFill>
        </p:spPr>
        <p:style>
          <a:lnRef idx="2">
            <a:schemeClr val="accent6"/>
          </a:lnRef>
          <a:fillRef idx="1">
            <a:schemeClr val="lt1"/>
          </a:fillRef>
          <a:effectRef idx="0">
            <a:schemeClr val="accent6"/>
          </a:effectRef>
          <a:fontRef idx="minor">
            <a:schemeClr val="dk1"/>
          </a:fontRef>
        </p:style>
        <p:txBody>
          <a:bodyPr rtlCol="0" anchor="ctr"/>
          <a:lstStyle/>
          <a:p>
            <a:r>
              <a:rPr lang="ja-JP" altLang="en-US" sz="1200" dirty="0">
                <a:solidFill>
                  <a:schemeClr val="tx1"/>
                </a:solidFill>
              </a:rPr>
              <a:t>東淀川区内で発生する特殊詐欺認知件数：</a:t>
            </a:r>
            <a:r>
              <a:rPr lang="ja-JP" altLang="en-US" sz="1200" dirty="0">
                <a:solidFill>
                  <a:prstClr val="black"/>
                </a:solidFill>
              </a:rPr>
              <a:t>令和８年度末までに</a:t>
            </a:r>
            <a:r>
              <a:rPr lang="ja-JP" altLang="en-US" sz="1200" dirty="0">
                <a:solidFill>
                  <a:schemeClr val="tx1"/>
                </a:solidFill>
              </a:rPr>
              <a:t>令和５年と比較して</a:t>
            </a:r>
            <a:r>
              <a:rPr lang="en-US" altLang="ja-JP" sz="1200" dirty="0">
                <a:solidFill>
                  <a:schemeClr val="tx1"/>
                </a:solidFill>
              </a:rPr>
              <a:t>5.0</a:t>
            </a:r>
            <a:r>
              <a:rPr lang="ja-JP" altLang="en-US" sz="1200" dirty="0">
                <a:solidFill>
                  <a:schemeClr val="tx1"/>
                </a:solidFill>
              </a:rPr>
              <a:t>％以上減少させる</a:t>
            </a:r>
            <a:endParaRPr lang="en-US" altLang="ja-JP" sz="1200" dirty="0">
              <a:solidFill>
                <a:schemeClr val="tx1"/>
              </a:solidFill>
            </a:endParaRPr>
          </a:p>
          <a:p>
            <a:r>
              <a:rPr lang="en-US" altLang="ja-JP" sz="1200" dirty="0">
                <a:solidFill>
                  <a:schemeClr val="tx1"/>
                </a:solidFill>
              </a:rPr>
              <a:t>R5:48</a:t>
            </a:r>
            <a:r>
              <a:rPr lang="ja-JP" altLang="en-US" sz="1200" dirty="0">
                <a:solidFill>
                  <a:schemeClr val="tx1"/>
                </a:solidFill>
              </a:rPr>
              <a:t>件　</a:t>
            </a:r>
            <a:r>
              <a:rPr lang="en-US" altLang="ja-JP" sz="1200" dirty="0">
                <a:solidFill>
                  <a:schemeClr val="tx1"/>
                </a:solidFill>
              </a:rPr>
              <a:t>R6:29</a:t>
            </a:r>
            <a:r>
              <a:rPr lang="ja-JP" altLang="en-US" sz="1200" dirty="0">
                <a:solidFill>
                  <a:schemeClr val="tx1"/>
                </a:solidFill>
              </a:rPr>
              <a:t>件  </a:t>
            </a:r>
            <a:r>
              <a:rPr lang="en-US" altLang="ja-JP" sz="1200" dirty="0">
                <a:solidFill>
                  <a:schemeClr val="tx1"/>
                </a:solidFill>
              </a:rPr>
              <a:t>R7(</a:t>
            </a:r>
            <a:r>
              <a:rPr lang="ja-JP" altLang="en-US" sz="1200" dirty="0">
                <a:solidFill>
                  <a:schemeClr val="tx1"/>
                </a:solidFill>
              </a:rPr>
              <a:t>中間</a:t>
            </a:r>
            <a:r>
              <a:rPr lang="en-US" altLang="ja-JP" sz="1200" dirty="0">
                <a:solidFill>
                  <a:schemeClr val="tx1"/>
                </a:solidFill>
              </a:rPr>
              <a:t>):</a:t>
            </a:r>
            <a:r>
              <a:rPr lang="ja-JP" altLang="en-US" sz="1200" dirty="0">
                <a:solidFill>
                  <a:schemeClr val="tx1"/>
                </a:solidFill>
              </a:rPr>
              <a:t>ー</a:t>
            </a:r>
          </a:p>
        </p:txBody>
      </p:sp>
      <p:sp>
        <p:nvSpPr>
          <p:cNvPr id="16" name="角丸四角形 15"/>
          <p:cNvSpPr/>
          <p:nvPr/>
        </p:nvSpPr>
        <p:spPr>
          <a:xfrm>
            <a:off x="52752" y="3132793"/>
            <a:ext cx="4788384" cy="1615337"/>
          </a:xfrm>
          <a:prstGeom prst="roundRect">
            <a:avLst/>
          </a:prstGeom>
          <a:solidFill>
            <a:schemeClr val="bg1"/>
          </a:solidFill>
        </p:spPr>
        <p:style>
          <a:lnRef idx="2">
            <a:schemeClr val="accent6"/>
          </a:lnRef>
          <a:fillRef idx="1">
            <a:schemeClr val="lt1"/>
          </a:fillRef>
          <a:effectRef idx="0">
            <a:schemeClr val="accent6"/>
          </a:effectRef>
          <a:fontRef idx="minor">
            <a:schemeClr val="dk1"/>
          </a:fontRef>
        </p:style>
        <p:txBody>
          <a:bodyPr rtlCol="0" anchor="ctr"/>
          <a:lstStyle/>
          <a:p>
            <a:r>
              <a:rPr lang="ja-JP" altLang="en-US" sz="1200" dirty="0"/>
              <a:t>・</a:t>
            </a:r>
            <a:r>
              <a:rPr lang="ja-JP" altLang="en-US" sz="1200" dirty="0">
                <a:solidFill>
                  <a:schemeClr val="tx1"/>
                </a:solidFill>
              </a:rPr>
              <a:t>「自助・共助」の取組として、青色防犯パトロール活動やこどもの見守り活動等の地域防犯活動の促進のため、地域への充分な犯罪情報の提供と地域住民の防犯意識の向上のための啓発を行う</a:t>
            </a:r>
          </a:p>
          <a:p>
            <a:r>
              <a:rPr lang="ja-JP" altLang="en-US" sz="1200" dirty="0">
                <a:solidFill>
                  <a:schemeClr val="tx1"/>
                </a:solidFill>
              </a:rPr>
              <a:t>・「公助」の取組として、警察等の関係機関と連携して特殊詐欺被害防止対策の推進を行うとともに、警察と連携し、区内の幹線道路等、街頭犯罪抑制の効果的な場所への防犯カメラの設置、維持管理を行う＜区政会議意見＞</a:t>
            </a:r>
            <a:endParaRPr lang="en-US" altLang="ja-JP" sz="1200" dirty="0">
              <a:solidFill>
                <a:schemeClr val="tx1"/>
              </a:solidFill>
            </a:endParaRPr>
          </a:p>
        </p:txBody>
      </p:sp>
      <p:sp>
        <p:nvSpPr>
          <p:cNvPr id="46" name="ホームベース 45"/>
          <p:cNvSpPr/>
          <p:nvPr/>
        </p:nvSpPr>
        <p:spPr>
          <a:xfrm>
            <a:off x="52752" y="2650839"/>
            <a:ext cx="1735447" cy="486000"/>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000" b="1" dirty="0">
                <a:latin typeface="ＭＳ ゴシック" panose="020B0609070205080204" pitchFamily="49" charset="-128"/>
                <a:ea typeface="ＭＳ ゴシック" panose="020B0609070205080204" pitchFamily="49" charset="-128"/>
              </a:rPr>
              <a:t>主な戦略</a:t>
            </a:r>
          </a:p>
        </p:txBody>
      </p:sp>
      <p:sp>
        <p:nvSpPr>
          <p:cNvPr id="47" name="ホームベース 46"/>
          <p:cNvSpPr/>
          <p:nvPr/>
        </p:nvSpPr>
        <p:spPr>
          <a:xfrm>
            <a:off x="52752" y="4822479"/>
            <a:ext cx="1735447" cy="486000"/>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000" b="1" dirty="0">
                <a:latin typeface="ＭＳ ゴシック" panose="020B0609070205080204" pitchFamily="49" charset="-128"/>
                <a:ea typeface="ＭＳ ゴシック" panose="020B0609070205080204" pitchFamily="49" charset="-128"/>
              </a:rPr>
              <a:t>評価指標</a:t>
            </a:r>
          </a:p>
        </p:txBody>
      </p:sp>
      <p:sp>
        <p:nvSpPr>
          <p:cNvPr id="48" name="ホームベース 47"/>
          <p:cNvSpPr/>
          <p:nvPr/>
        </p:nvSpPr>
        <p:spPr>
          <a:xfrm>
            <a:off x="52752" y="1069691"/>
            <a:ext cx="1735447" cy="487166"/>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000" b="1" dirty="0">
                <a:latin typeface="ＭＳ ゴシック" panose="020B0609070205080204" pitchFamily="49" charset="-128"/>
                <a:ea typeface="ＭＳ ゴシック" panose="020B0609070205080204" pitchFamily="49" charset="-128"/>
              </a:rPr>
              <a:t>課題認識</a:t>
            </a:r>
          </a:p>
        </p:txBody>
      </p:sp>
      <p:sp>
        <p:nvSpPr>
          <p:cNvPr id="53" name="直方体 52"/>
          <p:cNvSpPr/>
          <p:nvPr/>
        </p:nvSpPr>
        <p:spPr>
          <a:xfrm>
            <a:off x="101644" y="159488"/>
            <a:ext cx="1735447" cy="624871"/>
          </a:xfrm>
          <a:prstGeom prst="cube">
            <a:avLst/>
          </a:prstGeom>
          <a:solidFill>
            <a:srgbClr val="38F88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dirty="0">
                <a:solidFill>
                  <a:schemeClr val="tx1"/>
                </a:solidFill>
                <a:latin typeface="HGS創英角ｺﾞｼｯｸUB" panose="020B0900000000000000" pitchFamily="50" charset="-128"/>
                <a:ea typeface="HGS創英角ｺﾞｼｯｸUB" panose="020B0900000000000000" pitchFamily="50" charset="-128"/>
              </a:rPr>
              <a:t>経営課題</a:t>
            </a:r>
            <a:r>
              <a:rPr lang="en-US" altLang="ja-JP" sz="1600" b="1" dirty="0">
                <a:solidFill>
                  <a:schemeClr val="tx1"/>
                </a:solidFill>
              </a:rPr>
              <a:t>4-2</a:t>
            </a:r>
            <a:endParaRPr lang="en-US" altLang="ja-JP" sz="1400" b="1" dirty="0">
              <a:solidFill>
                <a:schemeClr val="tx1"/>
              </a:solidFill>
              <a:latin typeface="HGS創英角ｺﾞｼｯｸUB" panose="020B0900000000000000" pitchFamily="50" charset="-128"/>
              <a:ea typeface="HGS創英角ｺﾞｼｯｸUB" panose="020B0900000000000000" pitchFamily="50" charset="-128"/>
            </a:endParaRPr>
          </a:p>
        </p:txBody>
      </p:sp>
      <p:sp>
        <p:nvSpPr>
          <p:cNvPr id="45" name="角丸四角形 44"/>
          <p:cNvSpPr/>
          <p:nvPr/>
        </p:nvSpPr>
        <p:spPr>
          <a:xfrm>
            <a:off x="5102942" y="1538448"/>
            <a:ext cx="6755382" cy="4620791"/>
          </a:xfrm>
          <a:prstGeom prst="roundRect">
            <a:avLst>
              <a:gd name="adj" fmla="val 5585"/>
            </a:avLst>
          </a:prstGeom>
          <a:solidFill>
            <a:schemeClr val="bg1"/>
          </a:solidFill>
        </p:spPr>
        <p:style>
          <a:lnRef idx="2">
            <a:schemeClr val="accent6"/>
          </a:lnRef>
          <a:fillRef idx="1">
            <a:schemeClr val="lt1"/>
          </a:fillRef>
          <a:effectRef idx="0">
            <a:schemeClr val="accent6"/>
          </a:effectRef>
          <a:fontRef idx="minor">
            <a:schemeClr val="dk1"/>
          </a:fontRef>
        </p:style>
        <p:txBody>
          <a:bodyPr rtlCol="0" anchor="ctr"/>
          <a:lstStyle/>
          <a:p>
            <a:r>
              <a:rPr lang="en-US" altLang="ja-JP" sz="1200" b="1" dirty="0"/>
              <a:t>【</a:t>
            </a:r>
            <a:r>
              <a:rPr lang="ja-JP" altLang="en-US" sz="1200" b="1" dirty="0"/>
              <a:t>防犯</a:t>
            </a:r>
            <a:r>
              <a:rPr lang="ja-JP" altLang="en-US" sz="1200" b="1" dirty="0">
                <a:solidFill>
                  <a:schemeClr val="tx1"/>
                </a:solidFill>
              </a:rPr>
              <a:t>対策（</a:t>
            </a:r>
            <a:r>
              <a:rPr lang="en-US" altLang="ja-JP" sz="1200" b="1" dirty="0">
                <a:solidFill>
                  <a:schemeClr val="tx1"/>
                </a:solidFill>
              </a:rPr>
              <a:t>11,086</a:t>
            </a:r>
            <a:r>
              <a:rPr lang="ja-JP" altLang="en-US" sz="1200" b="1" dirty="0">
                <a:solidFill>
                  <a:schemeClr val="tx1"/>
                </a:solidFill>
              </a:rPr>
              <a:t>千円）</a:t>
            </a:r>
            <a:r>
              <a:rPr lang="en-US" altLang="ja-JP" sz="1200" b="1" dirty="0">
                <a:solidFill>
                  <a:schemeClr val="tx1"/>
                </a:solidFill>
              </a:rPr>
              <a:t>】</a:t>
            </a:r>
            <a:endParaRPr lang="en-US" altLang="ja-JP" sz="1200" dirty="0">
              <a:solidFill>
                <a:schemeClr val="tx1"/>
              </a:solidFill>
            </a:endParaRPr>
          </a:p>
          <a:p>
            <a:r>
              <a:rPr lang="ja-JP" altLang="en-US" sz="1200" dirty="0">
                <a:solidFill>
                  <a:schemeClr val="tx1"/>
                </a:solidFill>
              </a:rPr>
              <a:t>・警察等と連携し、特殊詐欺被害防止や消費者保護を目的として、高齢者を対象に犯罪発生状況や手口等に応じた講習会や自己防衛対策向上の取組及び啓発活動を実施する（</a:t>
            </a:r>
            <a:r>
              <a:rPr lang="en-US" altLang="ja-JP" sz="1200" dirty="0">
                <a:solidFill>
                  <a:schemeClr val="tx1"/>
                </a:solidFill>
              </a:rPr>
              <a:t>97</a:t>
            </a:r>
            <a:r>
              <a:rPr lang="ja-JP" altLang="en-US" sz="1200" dirty="0">
                <a:solidFill>
                  <a:schemeClr val="tx1"/>
                </a:solidFill>
              </a:rPr>
              <a:t>千円）</a:t>
            </a:r>
            <a:endParaRPr lang="en-US" altLang="ja-JP" sz="1200" dirty="0">
              <a:solidFill>
                <a:schemeClr val="tx1"/>
              </a:solidFill>
            </a:endParaRPr>
          </a:p>
          <a:p>
            <a:r>
              <a:rPr lang="ja-JP" altLang="en-US" sz="1200" dirty="0">
                <a:solidFill>
                  <a:schemeClr val="tx1"/>
                </a:solidFill>
              </a:rPr>
              <a:t>・犯罪抑止のため区防犯カメラの新設及び更新・維持管理、運用を行う＜●区政会議意見＞（</a:t>
            </a:r>
            <a:r>
              <a:rPr lang="en-US" altLang="ja-JP" sz="1200" dirty="0">
                <a:solidFill>
                  <a:schemeClr val="tx1"/>
                </a:solidFill>
              </a:rPr>
              <a:t>3,395</a:t>
            </a:r>
            <a:r>
              <a:rPr lang="ja-JP" altLang="en-US" sz="1200" dirty="0">
                <a:solidFill>
                  <a:schemeClr val="tx1"/>
                </a:solidFill>
              </a:rPr>
              <a:t>千円）</a:t>
            </a:r>
          </a:p>
          <a:p>
            <a:r>
              <a:rPr lang="ja-JP" altLang="en-US" sz="1200" dirty="0">
                <a:solidFill>
                  <a:schemeClr val="tx1"/>
                </a:solidFill>
              </a:rPr>
              <a:t>・自転車盗被害に効果の高いツーロック促進の啓発活動を実施する</a:t>
            </a:r>
            <a:endParaRPr lang="ja-JP" altLang="en-US" sz="1200" strike="sngStrike" dirty="0">
              <a:solidFill>
                <a:schemeClr val="tx1"/>
              </a:solidFill>
            </a:endParaRPr>
          </a:p>
          <a:p>
            <a:r>
              <a:rPr lang="ja-JP" altLang="en-US" sz="1200" dirty="0">
                <a:solidFill>
                  <a:schemeClr val="tx1"/>
                </a:solidFill>
              </a:rPr>
              <a:t>・青色防犯パトロール活動の地域間連携を促進し、地域特性に応じた効果的な活動を促進する</a:t>
            </a:r>
            <a:endParaRPr lang="en-US" altLang="ja-JP" sz="1200" dirty="0">
              <a:solidFill>
                <a:schemeClr val="tx1"/>
              </a:solidFill>
            </a:endParaRPr>
          </a:p>
          <a:p>
            <a:r>
              <a:rPr lang="ja-JP" altLang="en-US" sz="1200" dirty="0">
                <a:solidFill>
                  <a:schemeClr val="tx1"/>
                </a:solidFill>
              </a:rPr>
              <a:t>・警察と連携し、夜間青色防犯パトロールを実施する（</a:t>
            </a:r>
            <a:r>
              <a:rPr lang="en-US" altLang="ja-JP" sz="1200" dirty="0">
                <a:solidFill>
                  <a:schemeClr val="tx1"/>
                </a:solidFill>
              </a:rPr>
              <a:t>2,884</a:t>
            </a:r>
            <a:r>
              <a:rPr lang="ja-JP" altLang="en-US" sz="1200" dirty="0">
                <a:solidFill>
                  <a:schemeClr val="tx1"/>
                </a:solidFill>
              </a:rPr>
              <a:t>千円）</a:t>
            </a:r>
          </a:p>
          <a:p>
            <a:r>
              <a:rPr lang="ja-JP" altLang="en-US" sz="1200" dirty="0">
                <a:solidFill>
                  <a:schemeClr val="tx1"/>
                </a:solidFill>
              </a:rPr>
              <a:t>・各犯罪防止の効果的な啓発ポスターなどを作成し、スーパー等の商業施設や各地域集会所等　に設置するとともに、</a:t>
            </a:r>
            <a:r>
              <a:rPr lang="en-US" altLang="ja-JP" sz="1200" dirty="0">
                <a:solidFill>
                  <a:schemeClr val="tx1"/>
                </a:solidFill>
              </a:rPr>
              <a:t>SNS</a:t>
            </a:r>
            <a:r>
              <a:rPr lang="ja-JP" altLang="en-US" sz="1200" dirty="0">
                <a:solidFill>
                  <a:schemeClr val="tx1"/>
                </a:solidFill>
              </a:rPr>
              <a:t>等を利用した広報活動・地域の犯罪情報などを周知し、注意喚起を行う</a:t>
            </a:r>
            <a:endParaRPr lang="en-US" altLang="ja-JP" sz="1200" strike="sngStrike" dirty="0">
              <a:solidFill>
                <a:schemeClr val="tx1"/>
              </a:solidFill>
            </a:endParaRPr>
          </a:p>
          <a:p>
            <a:r>
              <a:rPr lang="ja-JP" altLang="en-US" sz="1200" dirty="0">
                <a:solidFill>
                  <a:schemeClr val="tx1"/>
                </a:solidFill>
              </a:rPr>
              <a:t>・こどもや女性をねらった犯罪や事案防止、防犯意識の向上を目的とした防犯教室・啓発活動を実施する</a:t>
            </a:r>
          </a:p>
          <a:p>
            <a:r>
              <a:rPr lang="ja-JP" altLang="en-US" sz="1200" dirty="0">
                <a:solidFill>
                  <a:schemeClr val="tx1"/>
                </a:solidFill>
              </a:rPr>
              <a:t>・地域や警察、企業等と連携した、街頭における犯罪防止の啓発活動を実施する</a:t>
            </a:r>
          </a:p>
        </p:txBody>
      </p:sp>
      <p:sp>
        <p:nvSpPr>
          <p:cNvPr id="39" name="角丸四角形 38"/>
          <p:cNvSpPr/>
          <p:nvPr/>
        </p:nvSpPr>
        <p:spPr>
          <a:xfrm>
            <a:off x="1837091" y="159488"/>
            <a:ext cx="5424946" cy="624872"/>
          </a:xfrm>
          <a:prstGeom prst="roundRect">
            <a:avLst/>
          </a:prstGeom>
          <a:solidFill>
            <a:schemeClr val="accent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600" b="1" dirty="0">
                <a:latin typeface="ＭＳ ゴシック" panose="020B0609070205080204" pitchFamily="49" charset="-128"/>
                <a:ea typeface="ＭＳ ゴシック" panose="020B0609070205080204" pitchFamily="49" charset="-128"/>
              </a:rPr>
              <a:t>防犯意識が高いまち</a:t>
            </a:r>
            <a:endParaRPr lang="en-US" altLang="ja-JP" sz="1600" b="1" dirty="0">
              <a:latin typeface="ＭＳ ゴシック" panose="020B0609070205080204" pitchFamily="49" charset="-128"/>
              <a:ea typeface="ＭＳ ゴシック" panose="020B0609070205080204" pitchFamily="49" charset="-128"/>
            </a:endParaRPr>
          </a:p>
        </p:txBody>
      </p:sp>
      <p:sp>
        <p:nvSpPr>
          <p:cNvPr id="29" name="ホームベース 28"/>
          <p:cNvSpPr/>
          <p:nvPr/>
        </p:nvSpPr>
        <p:spPr>
          <a:xfrm>
            <a:off x="5102942" y="1052448"/>
            <a:ext cx="1735447" cy="486000"/>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000" b="1" dirty="0">
                <a:latin typeface="ＭＳ ゴシック" panose="020B0609070205080204" pitchFamily="49" charset="-128"/>
                <a:ea typeface="ＭＳ ゴシック" panose="020B0609070205080204" pitchFamily="49" charset="-128"/>
              </a:rPr>
              <a:t>具体的取組</a:t>
            </a:r>
          </a:p>
        </p:txBody>
      </p:sp>
      <p:sp>
        <p:nvSpPr>
          <p:cNvPr id="12" name="テキスト ボックス 11"/>
          <p:cNvSpPr txBox="1"/>
          <p:nvPr/>
        </p:nvSpPr>
        <p:spPr>
          <a:xfrm>
            <a:off x="5863342" y="6468932"/>
            <a:ext cx="465316" cy="369332"/>
          </a:xfrm>
          <a:prstGeom prst="rect">
            <a:avLst/>
          </a:prstGeom>
          <a:noFill/>
        </p:spPr>
        <p:txBody>
          <a:bodyPr wrap="square" rtlCol="0">
            <a:spAutoFit/>
          </a:bodyPr>
          <a:lstStyle/>
          <a:p>
            <a:r>
              <a:rPr kumimoji="1" lang="en-US" altLang="ja-JP" dirty="0"/>
              <a:t>12</a:t>
            </a:r>
          </a:p>
        </p:txBody>
      </p:sp>
    </p:spTree>
    <p:extLst>
      <p:ext uri="{BB962C8B-B14F-4D97-AF65-F5344CB8AC3E}">
        <p14:creationId xmlns:p14="http://schemas.microsoft.com/office/powerpoint/2010/main" val="55410254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角丸四角形 5"/>
          <p:cNvSpPr/>
          <p:nvPr/>
        </p:nvSpPr>
        <p:spPr>
          <a:xfrm>
            <a:off x="52752" y="1672235"/>
            <a:ext cx="4788384" cy="908300"/>
          </a:xfrm>
          <a:prstGeom prst="roundRect">
            <a:avLst/>
          </a:prstGeom>
          <a:solidFill>
            <a:schemeClr val="bg1"/>
          </a:solidFill>
          <a:ln cmpd="tri">
            <a:prstDash val="solid"/>
          </a:ln>
        </p:spPr>
        <p:style>
          <a:lnRef idx="2">
            <a:schemeClr val="accent6"/>
          </a:lnRef>
          <a:fillRef idx="1">
            <a:schemeClr val="lt1"/>
          </a:fillRef>
          <a:effectRef idx="0">
            <a:schemeClr val="accent6"/>
          </a:effectRef>
          <a:fontRef idx="minor">
            <a:schemeClr val="dk1"/>
          </a:fontRef>
        </p:style>
        <p:txBody>
          <a:bodyPr rtlCol="0" anchor="ctr"/>
          <a:lstStyle/>
          <a:p>
            <a:r>
              <a:rPr lang="ja-JP" altLang="en-US" sz="1200" dirty="0">
                <a:solidFill>
                  <a:schemeClr val="tx1"/>
                </a:solidFill>
              </a:rPr>
              <a:t>東淀川区内の交通事故件数は増加傾向にあり、自転車事故の割合が半数近くを占めている。そのため自転車の交通ルールの順守と交通・駐輪マナーの啓発・指導を、地域や警察、企業と連携して推進する必要がある＜●区政会議意見＞　　　　　　　　　　　　</a:t>
            </a:r>
          </a:p>
        </p:txBody>
      </p:sp>
      <p:sp>
        <p:nvSpPr>
          <p:cNvPr id="14" name="角丸四角形 13"/>
          <p:cNvSpPr/>
          <p:nvPr/>
        </p:nvSpPr>
        <p:spPr>
          <a:xfrm>
            <a:off x="52752" y="5382828"/>
            <a:ext cx="4788384" cy="855679"/>
          </a:xfrm>
          <a:prstGeom prst="roundRect">
            <a:avLst/>
          </a:prstGeom>
          <a:solidFill>
            <a:schemeClr val="bg1">
              <a:lumMod val="95000"/>
            </a:schemeClr>
          </a:solidFill>
        </p:spPr>
        <p:style>
          <a:lnRef idx="2">
            <a:schemeClr val="accent6"/>
          </a:lnRef>
          <a:fillRef idx="1">
            <a:schemeClr val="lt1"/>
          </a:fillRef>
          <a:effectRef idx="0">
            <a:schemeClr val="accent6"/>
          </a:effectRef>
          <a:fontRef idx="minor">
            <a:schemeClr val="dk1"/>
          </a:fontRef>
        </p:style>
        <p:txBody>
          <a:bodyPr rtlCol="0" anchor="ctr"/>
          <a:lstStyle/>
          <a:p>
            <a:r>
              <a:rPr lang="ja-JP" altLang="en-US" sz="1200" dirty="0">
                <a:solidFill>
                  <a:schemeClr val="tx1"/>
                </a:solidFill>
              </a:rPr>
              <a:t>ＳＮＳを活用した区民への広報活動及び注意喚起の回数：</a:t>
            </a:r>
            <a:r>
              <a:rPr lang="ja-JP" altLang="en-US" sz="1200" dirty="0">
                <a:solidFill>
                  <a:prstClr val="black"/>
                </a:solidFill>
              </a:rPr>
              <a:t>令和８年度末まで</a:t>
            </a:r>
            <a:r>
              <a:rPr lang="ja-JP" altLang="en-US" sz="1200" dirty="0">
                <a:solidFill>
                  <a:schemeClr val="tx1"/>
                </a:solidFill>
              </a:rPr>
              <a:t>毎年度</a:t>
            </a:r>
            <a:r>
              <a:rPr lang="en-US" altLang="ja-JP" sz="1200" dirty="0">
                <a:solidFill>
                  <a:schemeClr val="tx1"/>
                </a:solidFill>
              </a:rPr>
              <a:t>50</a:t>
            </a:r>
            <a:r>
              <a:rPr lang="ja-JP" altLang="en-US" sz="1200" dirty="0">
                <a:solidFill>
                  <a:schemeClr val="tx1"/>
                </a:solidFill>
              </a:rPr>
              <a:t>回以上</a:t>
            </a:r>
            <a:endParaRPr lang="en-US" altLang="ja-JP" sz="1200" dirty="0">
              <a:solidFill>
                <a:schemeClr val="tx1"/>
              </a:solidFill>
            </a:endParaRPr>
          </a:p>
          <a:p>
            <a:r>
              <a:rPr lang="en-US" altLang="ja-JP" sz="1200" dirty="0">
                <a:solidFill>
                  <a:schemeClr val="tx1"/>
                </a:solidFill>
              </a:rPr>
              <a:t>R5:57</a:t>
            </a:r>
            <a:r>
              <a:rPr lang="ja-JP" altLang="en-US" sz="1200" dirty="0">
                <a:solidFill>
                  <a:schemeClr val="tx1"/>
                </a:solidFill>
              </a:rPr>
              <a:t>回　</a:t>
            </a:r>
            <a:r>
              <a:rPr lang="en-US" altLang="ja-JP" sz="1200" dirty="0">
                <a:solidFill>
                  <a:schemeClr val="tx1"/>
                </a:solidFill>
              </a:rPr>
              <a:t>R6:50</a:t>
            </a:r>
            <a:r>
              <a:rPr lang="ja-JP" altLang="en-US" sz="1200" dirty="0">
                <a:solidFill>
                  <a:schemeClr val="tx1"/>
                </a:solidFill>
              </a:rPr>
              <a:t>回  </a:t>
            </a:r>
            <a:r>
              <a:rPr lang="en-US" altLang="ja-JP" sz="1200" dirty="0">
                <a:solidFill>
                  <a:schemeClr val="tx1"/>
                </a:solidFill>
              </a:rPr>
              <a:t>R7(</a:t>
            </a:r>
            <a:r>
              <a:rPr lang="ja-JP" altLang="en-US" sz="1200" dirty="0">
                <a:solidFill>
                  <a:schemeClr val="tx1"/>
                </a:solidFill>
              </a:rPr>
              <a:t>中間</a:t>
            </a:r>
            <a:r>
              <a:rPr lang="en-US" altLang="ja-JP" sz="1200" dirty="0">
                <a:solidFill>
                  <a:schemeClr val="tx1"/>
                </a:solidFill>
              </a:rPr>
              <a:t>):13</a:t>
            </a:r>
            <a:r>
              <a:rPr lang="ja-JP" altLang="en-US" sz="1200" dirty="0">
                <a:solidFill>
                  <a:schemeClr val="tx1"/>
                </a:solidFill>
              </a:rPr>
              <a:t>回</a:t>
            </a:r>
          </a:p>
        </p:txBody>
      </p:sp>
      <p:sp>
        <p:nvSpPr>
          <p:cNvPr id="16" name="角丸四角形 15"/>
          <p:cNvSpPr/>
          <p:nvPr/>
        </p:nvSpPr>
        <p:spPr>
          <a:xfrm>
            <a:off x="52752" y="3132793"/>
            <a:ext cx="4788384" cy="1615337"/>
          </a:xfrm>
          <a:prstGeom prst="roundRect">
            <a:avLst/>
          </a:prstGeom>
          <a:solidFill>
            <a:schemeClr val="bg1"/>
          </a:solidFill>
        </p:spPr>
        <p:style>
          <a:lnRef idx="2">
            <a:schemeClr val="accent6"/>
          </a:lnRef>
          <a:fillRef idx="1">
            <a:schemeClr val="lt1"/>
          </a:fillRef>
          <a:effectRef idx="0">
            <a:schemeClr val="accent6"/>
          </a:effectRef>
          <a:fontRef idx="minor">
            <a:schemeClr val="dk1"/>
          </a:fontRef>
        </p:style>
        <p:txBody>
          <a:bodyPr rtlCol="0" anchor="ctr"/>
          <a:lstStyle/>
          <a:p>
            <a:r>
              <a:rPr lang="ja-JP" altLang="en-US" sz="1200" dirty="0"/>
              <a:t>・警察等と連携し、交通ルールの順守や交通・駐輪マナーの啓発・指導の徹底、通学路の安全点検の実施</a:t>
            </a:r>
          </a:p>
          <a:p>
            <a:r>
              <a:rPr lang="ja-JP" altLang="en-US" sz="1200" dirty="0"/>
              <a:t>・地域住民が交通安全を自分自身や地域の課題として日常的に取り組めるように、地域が主体となった警察や行政と連携した交通安全運動の普及啓発活動の促進</a:t>
            </a:r>
            <a:endParaRPr kumimoji="1" lang="ja-JP" altLang="en-US" sz="1200" dirty="0"/>
          </a:p>
        </p:txBody>
      </p:sp>
      <p:sp>
        <p:nvSpPr>
          <p:cNvPr id="46" name="ホームベース 45"/>
          <p:cNvSpPr/>
          <p:nvPr/>
        </p:nvSpPr>
        <p:spPr>
          <a:xfrm>
            <a:off x="52752" y="2650839"/>
            <a:ext cx="1735447" cy="486000"/>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000" b="1" dirty="0">
                <a:latin typeface="ＭＳ ゴシック" panose="020B0609070205080204" pitchFamily="49" charset="-128"/>
                <a:ea typeface="ＭＳ ゴシック" panose="020B0609070205080204" pitchFamily="49" charset="-128"/>
              </a:rPr>
              <a:t>主な戦略</a:t>
            </a:r>
          </a:p>
        </p:txBody>
      </p:sp>
      <p:sp>
        <p:nvSpPr>
          <p:cNvPr id="47" name="ホームベース 46"/>
          <p:cNvSpPr/>
          <p:nvPr/>
        </p:nvSpPr>
        <p:spPr>
          <a:xfrm>
            <a:off x="52752" y="4896828"/>
            <a:ext cx="1735447" cy="486000"/>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000" b="1" dirty="0">
                <a:latin typeface="ＭＳ ゴシック" panose="020B0609070205080204" pitchFamily="49" charset="-128"/>
                <a:ea typeface="ＭＳ ゴシック" panose="020B0609070205080204" pitchFamily="49" charset="-128"/>
              </a:rPr>
              <a:t>評価指標</a:t>
            </a:r>
          </a:p>
        </p:txBody>
      </p:sp>
      <p:sp>
        <p:nvSpPr>
          <p:cNvPr id="48" name="ホームベース 47"/>
          <p:cNvSpPr/>
          <p:nvPr/>
        </p:nvSpPr>
        <p:spPr>
          <a:xfrm>
            <a:off x="52752" y="1187675"/>
            <a:ext cx="1735447" cy="487166"/>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000" b="1" dirty="0">
                <a:latin typeface="ＭＳ ゴシック" panose="020B0609070205080204" pitchFamily="49" charset="-128"/>
                <a:ea typeface="ＭＳ ゴシック" panose="020B0609070205080204" pitchFamily="49" charset="-128"/>
              </a:rPr>
              <a:t>課題認識</a:t>
            </a:r>
          </a:p>
        </p:txBody>
      </p:sp>
      <p:sp>
        <p:nvSpPr>
          <p:cNvPr id="53" name="直方体 52"/>
          <p:cNvSpPr/>
          <p:nvPr/>
        </p:nvSpPr>
        <p:spPr>
          <a:xfrm>
            <a:off x="101644" y="159488"/>
            <a:ext cx="1735447" cy="624871"/>
          </a:xfrm>
          <a:prstGeom prst="cube">
            <a:avLst/>
          </a:prstGeom>
          <a:solidFill>
            <a:srgbClr val="38F88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dirty="0">
                <a:solidFill>
                  <a:schemeClr val="tx1"/>
                </a:solidFill>
                <a:latin typeface="HGS創英角ｺﾞｼｯｸUB" panose="020B0900000000000000" pitchFamily="50" charset="-128"/>
                <a:ea typeface="HGS創英角ｺﾞｼｯｸUB" panose="020B0900000000000000" pitchFamily="50" charset="-128"/>
              </a:rPr>
              <a:t>経営課題</a:t>
            </a:r>
            <a:r>
              <a:rPr lang="en-US" altLang="ja-JP" sz="1600" dirty="0">
                <a:solidFill>
                  <a:schemeClr val="tx1"/>
                </a:solidFill>
                <a:latin typeface="HGS創英角ｺﾞｼｯｸUB" panose="020B0900000000000000" pitchFamily="50" charset="-128"/>
                <a:ea typeface="HGS創英角ｺﾞｼｯｸUB" panose="020B0900000000000000" pitchFamily="50" charset="-128"/>
              </a:rPr>
              <a:t>4</a:t>
            </a:r>
            <a:r>
              <a:rPr lang="en-US" altLang="ja-JP" sz="1600" b="1" dirty="0">
                <a:solidFill>
                  <a:prstClr val="black"/>
                </a:solidFill>
              </a:rPr>
              <a:t>-</a:t>
            </a:r>
            <a:r>
              <a:rPr lang="en-US" altLang="ja-JP" sz="1600" dirty="0">
                <a:solidFill>
                  <a:schemeClr val="tx1"/>
                </a:solidFill>
                <a:latin typeface="HGS創英角ｺﾞｼｯｸUB" panose="020B0900000000000000" pitchFamily="50" charset="-128"/>
                <a:ea typeface="HGS創英角ｺﾞｼｯｸUB" panose="020B0900000000000000" pitchFamily="50" charset="-128"/>
              </a:rPr>
              <a:t>3</a:t>
            </a:r>
            <a:endParaRPr lang="en-US" altLang="ja-JP" sz="1400" dirty="0">
              <a:solidFill>
                <a:schemeClr val="tx1"/>
              </a:solidFill>
              <a:latin typeface="HGS創英角ｺﾞｼｯｸUB" panose="020B0900000000000000" pitchFamily="50" charset="-128"/>
              <a:ea typeface="HGS創英角ｺﾞｼｯｸUB" panose="020B0900000000000000" pitchFamily="50" charset="-128"/>
            </a:endParaRPr>
          </a:p>
        </p:txBody>
      </p:sp>
      <p:sp>
        <p:nvSpPr>
          <p:cNvPr id="45" name="角丸四角形 44"/>
          <p:cNvSpPr/>
          <p:nvPr/>
        </p:nvSpPr>
        <p:spPr>
          <a:xfrm>
            <a:off x="5102942" y="1538448"/>
            <a:ext cx="6765007" cy="4620791"/>
          </a:xfrm>
          <a:prstGeom prst="roundRect">
            <a:avLst>
              <a:gd name="adj" fmla="val 5585"/>
            </a:avLst>
          </a:prstGeom>
          <a:solidFill>
            <a:schemeClr val="bg1"/>
          </a:solidFill>
        </p:spPr>
        <p:style>
          <a:lnRef idx="2">
            <a:schemeClr val="accent6"/>
          </a:lnRef>
          <a:fillRef idx="1">
            <a:schemeClr val="lt1"/>
          </a:fillRef>
          <a:effectRef idx="0">
            <a:schemeClr val="accent6"/>
          </a:effectRef>
          <a:fontRef idx="minor">
            <a:schemeClr val="dk1"/>
          </a:fontRef>
        </p:style>
        <p:txBody>
          <a:bodyPr rtlCol="0" anchor="ctr"/>
          <a:lstStyle/>
          <a:p>
            <a:r>
              <a:rPr lang="en-US" altLang="ja-JP" sz="1200" b="1" dirty="0">
                <a:solidFill>
                  <a:schemeClr val="tx1"/>
                </a:solidFill>
              </a:rPr>
              <a:t>【</a:t>
            </a:r>
            <a:r>
              <a:rPr lang="ja-JP" altLang="en-US" sz="1200" b="1" dirty="0">
                <a:solidFill>
                  <a:schemeClr val="tx1"/>
                </a:solidFill>
              </a:rPr>
              <a:t>交通安全対策（</a:t>
            </a:r>
            <a:r>
              <a:rPr lang="en-US" altLang="ja-JP" sz="1200" b="1" dirty="0">
                <a:solidFill>
                  <a:schemeClr val="tx1"/>
                </a:solidFill>
              </a:rPr>
              <a:t>6,623</a:t>
            </a:r>
            <a:r>
              <a:rPr lang="ja-JP" altLang="en-US" sz="1200" b="1" dirty="0">
                <a:solidFill>
                  <a:schemeClr val="tx1"/>
                </a:solidFill>
              </a:rPr>
              <a:t>千円）</a:t>
            </a:r>
            <a:r>
              <a:rPr lang="en-US" altLang="ja-JP" sz="1200" b="1" dirty="0">
                <a:solidFill>
                  <a:schemeClr val="tx1"/>
                </a:solidFill>
              </a:rPr>
              <a:t>】</a:t>
            </a:r>
          </a:p>
          <a:p>
            <a:r>
              <a:rPr lang="ja-JP" altLang="en-US" sz="1200" dirty="0">
                <a:solidFill>
                  <a:schemeClr val="tx1"/>
                </a:solidFill>
              </a:rPr>
              <a:t>・地域や学校、</a:t>
            </a:r>
            <a:r>
              <a:rPr lang="en-US" altLang="ja-JP" sz="1200" dirty="0">
                <a:solidFill>
                  <a:schemeClr val="tx1"/>
                </a:solidFill>
              </a:rPr>
              <a:t>PTA</a:t>
            </a:r>
            <a:r>
              <a:rPr lang="ja-JP" altLang="en-US" sz="1200" dirty="0">
                <a:solidFill>
                  <a:schemeClr val="tx1"/>
                </a:solidFill>
              </a:rPr>
              <a:t>等が主体となり、区民の交通安全、自転車利用のルール・マナー向上を目的とした安全教室を実施するための支援を行う（</a:t>
            </a:r>
            <a:r>
              <a:rPr lang="en-US" altLang="ja-JP" sz="1200" dirty="0">
                <a:solidFill>
                  <a:schemeClr val="tx1"/>
                </a:solidFill>
              </a:rPr>
              <a:t>25</a:t>
            </a:r>
            <a:r>
              <a:rPr lang="ja-JP" altLang="en-US" sz="1200" dirty="0">
                <a:solidFill>
                  <a:schemeClr val="tx1"/>
                </a:solidFill>
              </a:rPr>
              <a:t>千円）</a:t>
            </a:r>
            <a:endParaRPr lang="ja-JP" altLang="en-US" sz="1200" b="1" u="sng" dirty="0">
              <a:solidFill>
                <a:srgbClr val="00B050"/>
              </a:solidFill>
            </a:endParaRPr>
          </a:p>
          <a:p>
            <a:r>
              <a:rPr lang="ja-JP" altLang="en-US" sz="1200" dirty="0">
                <a:solidFill>
                  <a:schemeClr val="tx1"/>
                </a:solidFill>
              </a:rPr>
              <a:t>・各地域のニーズに合わせた、高齢者･保護者･こどもに対する自転車ルールの普及啓発活動を実施する（</a:t>
            </a:r>
            <a:r>
              <a:rPr lang="en-US" altLang="ja-JP" sz="1200" dirty="0">
                <a:solidFill>
                  <a:schemeClr val="tx1"/>
                </a:solidFill>
              </a:rPr>
              <a:t>25</a:t>
            </a:r>
            <a:r>
              <a:rPr lang="ja-JP" altLang="en-US" sz="1200" dirty="0">
                <a:solidFill>
                  <a:schemeClr val="tx1"/>
                </a:solidFill>
              </a:rPr>
              <a:t>千円）</a:t>
            </a:r>
          </a:p>
          <a:p>
            <a:r>
              <a:rPr lang="ja-JP" altLang="en-US" sz="1200" dirty="0">
                <a:solidFill>
                  <a:schemeClr val="tx1"/>
                </a:solidFill>
              </a:rPr>
              <a:t>・自転車マナーアップ強化月間中、地域や警察、企業等と連携して、自転車利用適正化を目的にした普及啓発活動を実施する</a:t>
            </a:r>
          </a:p>
          <a:p>
            <a:r>
              <a:rPr lang="ja-JP" altLang="en-US" sz="1200" dirty="0">
                <a:solidFill>
                  <a:schemeClr val="tx1"/>
                </a:solidFill>
              </a:rPr>
              <a:t>・ＨＰやＳＮＳ等を活用し、交通事故防止のためのヘルメット着用とともに、法改正に伴う運転中のながらスマホ等を含む自転車利用ルール周知・マナー向上の普及啓発を実施する（</a:t>
            </a:r>
            <a:r>
              <a:rPr lang="en-US" altLang="ja-JP" sz="1200" dirty="0">
                <a:solidFill>
                  <a:schemeClr val="tx1"/>
                </a:solidFill>
              </a:rPr>
              <a:t>10</a:t>
            </a:r>
            <a:r>
              <a:rPr lang="ja-JP" altLang="en-US" sz="1200" dirty="0">
                <a:solidFill>
                  <a:schemeClr val="tx1"/>
                </a:solidFill>
              </a:rPr>
              <a:t>千円）</a:t>
            </a:r>
          </a:p>
          <a:p>
            <a:r>
              <a:rPr lang="ja-JP" altLang="en-US" sz="1200" dirty="0">
                <a:solidFill>
                  <a:schemeClr val="tx1"/>
                </a:solidFill>
              </a:rPr>
              <a:t>・地域や警察、企業等と連携した春・秋の交通安全運動等を実施（</a:t>
            </a:r>
            <a:r>
              <a:rPr lang="en-US" altLang="ja-JP" sz="1200" dirty="0">
                <a:solidFill>
                  <a:schemeClr val="tx1"/>
                </a:solidFill>
              </a:rPr>
              <a:t>17</a:t>
            </a:r>
            <a:r>
              <a:rPr lang="ja-JP" altLang="en-US" sz="1200" dirty="0">
                <a:solidFill>
                  <a:schemeClr val="tx1"/>
                </a:solidFill>
              </a:rPr>
              <a:t>地域）する（</a:t>
            </a:r>
            <a:r>
              <a:rPr lang="en-US" altLang="ja-JP" sz="1200" dirty="0">
                <a:solidFill>
                  <a:schemeClr val="tx1"/>
                </a:solidFill>
              </a:rPr>
              <a:t>109</a:t>
            </a:r>
            <a:r>
              <a:rPr lang="ja-JP" altLang="en-US" sz="1200" dirty="0">
                <a:solidFill>
                  <a:schemeClr val="tx1"/>
                </a:solidFill>
              </a:rPr>
              <a:t>千円）</a:t>
            </a:r>
            <a:endParaRPr lang="en-US" altLang="ja-JP" sz="1200" dirty="0">
              <a:solidFill>
                <a:schemeClr val="tx1"/>
              </a:solidFill>
            </a:endParaRPr>
          </a:p>
          <a:p>
            <a:r>
              <a:rPr lang="ja-JP" altLang="en-US" sz="1200" dirty="0">
                <a:solidFill>
                  <a:schemeClr val="tx1"/>
                </a:solidFill>
              </a:rPr>
              <a:t>・各交通事故防止運動期間中、チラシやポスター配架等の実施及びＳＮＳを活用した広報啓発活動を実施する</a:t>
            </a:r>
            <a:endParaRPr lang="en-US" altLang="ja-JP" sz="1200" dirty="0">
              <a:solidFill>
                <a:schemeClr val="tx1"/>
              </a:solidFill>
            </a:endParaRPr>
          </a:p>
          <a:p>
            <a:r>
              <a:rPr lang="ja-JP" altLang="en-US" sz="1200" dirty="0">
                <a:solidFill>
                  <a:schemeClr val="tx1"/>
                </a:solidFill>
              </a:rPr>
              <a:t>・</a:t>
            </a:r>
            <a:r>
              <a:rPr lang="ja-JP" altLang="ja-JP" sz="1200" dirty="0">
                <a:solidFill>
                  <a:schemeClr val="tx1"/>
                </a:solidFill>
              </a:rPr>
              <a:t>淡路駅</a:t>
            </a:r>
            <a:r>
              <a:rPr lang="ja-JP" altLang="en-US" sz="1200" dirty="0">
                <a:solidFill>
                  <a:schemeClr val="tx1"/>
                </a:solidFill>
              </a:rPr>
              <a:t>・上新庄駅周辺</a:t>
            </a:r>
            <a:r>
              <a:rPr lang="ja-JP" altLang="ja-JP" sz="1200" dirty="0">
                <a:solidFill>
                  <a:schemeClr val="tx1"/>
                </a:solidFill>
              </a:rPr>
              <a:t>において、放置自転車対策を推進</a:t>
            </a:r>
            <a:r>
              <a:rPr lang="ja-JP" altLang="en-US" sz="1200" dirty="0">
                <a:solidFill>
                  <a:schemeClr val="tx1"/>
                </a:solidFill>
              </a:rPr>
              <a:t>する</a:t>
            </a:r>
            <a:r>
              <a:rPr lang="en-US" altLang="ja-JP" sz="1200" dirty="0">
                <a:solidFill>
                  <a:schemeClr val="tx1"/>
                </a:solidFill>
              </a:rPr>
              <a:t>(6,454</a:t>
            </a:r>
            <a:r>
              <a:rPr lang="ja-JP" altLang="en-US" sz="1200" dirty="0">
                <a:solidFill>
                  <a:schemeClr val="tx1"/>
                </a:solidFill>
              </a:rPr>
              <a:t>千円</a:t>
            </a:r>
            <a:r>
              <a:rPr lang="en-US" altLang="ja-JP" sz="1200" dirty="0">
                <a:solidFill>
                  <a:schemeClr val="tx1"/>
                </a:solidFill>
              </a:rPr>
              <a:t>)</a:t>
            </a:r>
            <a:r>
              <a:rPr lang="ja-JP" altLang="en-US" sz="1200" dirty="0">
                <a:solidFill>
                  <a:schemeClr val="tx1"/>
                </a:solidFill>
              </a:rPr>
              <a:t>＜区政会議意見＞</a:t>
            </a:r>
            <a:endParaRPr lang="en-US" altLang="ja-JP" sz="1200" dirty="0">
              <a:solidFill>
                <a:schemeClr val="tx1"/>
              </a:solidFill>
            </a:endParaRPr>
          </a:p>
          <a:p>
            <a:r>
              <a:rPr lang="ja-JP" altLang="en-US" sz="1200" dirty="0">
                <a:solidFill>
                  <a:schemeClr val="tx1"/>
                </a:solidFill>
              </a:rPr>
              <a:t>・道路交通法の改正により、令和８年４月１日から自転車の交通違反に「交通反則制度（青切符）」が導入される事について、区民に広く周知・啓発を実施する。＜新規＞</a:t>
            </a:r>
          </a:p>
        </p:txBody>
      </p:sp>
      <p:sp>
        <p:nvSpPr>
          <p:cNvPr id="39" name="角丸四角形 38"/>
          <p:cNvSpPr/>
          <p:nvPr/>
        </p:nvSpPr>
        <p:spPr>
          <a:xfrm>
            <a:off x="1837091" y="166064"/>
            <a:ext cx="5424946" cy="624872"/>
          </a:xfrm>
          <a:prstGeom prst="roundRect">
            <a:avLst/>
          </a:prstGeom>
          <a:solidFill>
            <a:schemeClr val="accent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600" b="1" dirty="0">
                <a:latin typeface="ＭＳ ゴシック" panose="020B0609070205080204" pitchFamily="49" charset="-128"/>
                <a:ea typeface="ＭＳ ゴシック" panose="020B0609070205080204" pitchFamily="49" charset="-128"/>
              </a:rPr>
              <a:t>交通安全への意識が高いまち</a:t>
            </a:r>
            <a:endParaRPr lang="en-US" altLang="ja-JP" sz="1600" b="1" dirty="0">
              <a:latin typeface="ＭＳ ゴシック" panose="020B0609070205080204" pitchFamily="49" charset="-128"/>
              <a:ea typeface="ＭＳ ゴシック" panose="020B0609070205080204" pitchFamily="49" charset="-128"/>
            </a:endParaRPr>
          </a:p>
        </p:txBody>
      </p:sp>
      <p:sp>
        <p:nvSpPr>
          <p:cNvPr id="29" name="ホームベース 28"/>
          <p:cNvSpPr/>
          <p:nvPr/>
        </p:nvSpPr>
        <p:spPr>
          <a:xfrm>
            <a:off x="5102942" y="1052448"/>
            <a:ext cx="1735447" cy="486000"/>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000" b="1" dirty="0">
                <a:latin typeface="ＭＳ ゴシック" panose="020B0609070205080204" pitchFamily="49" charset="-128"/>
                <a:ea typeface="ＭＳ ゴシック" panose="020B0609070205080204" pitchFamily="49" charset="-128"/>
              </a:rPr>
              <a:t>具体的取組</a:t>
            </a:r>
          </a:p>
        </p:txBody>
      </p:sp>
      <p:sp>
        <p:nvSpPr>
          <p:cNvPr id="12" name="テキスト ボックス 11"/>
          <p:cNvSpPr txBox="1"/>
          <p:nvPr/>
        </p:nvSpPr>
        <p:spPr>
          <a:xfrm>
            <a:off x="5863342" y="6468932"/>
            <a:ext cx="465316" cy="369332"/>
          </a:xfrm>
          <a:prstGeom prst="rect">
            <a:avLst/>
          </a:prstGeom>
          <a:noFill/>
        </p:spPr>
        <p:txBody>
          <a:bodyPr wrap="square" rtlCol="0">
            <a:spAutoFit/>
          </a:bodyPr>
          <a:lstStyle/>
          <a:p>
            <a:r>
              <a:rPr lang="en-US" altLang="ja-JP" dirty="0"/>
              <a:t>13</a:t>
            </a:r>
            <a:endParaRPr kumimoji="1" lang="en-US" altLang="ja-JP" dirty="0"/>
          </a:p>
        </p:txBody>
      </p:sp>
    </p:spTree>
    <p:extLst>
      <p:ext uri="{BB962C8B-B14F-4D97-AF65-F5344CB8AC3E}">
        <p14:creationId xmlns:p14="http://schemas.microsoft.com/office/powerpoint/2010/main" val="358507422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角丸四角形 5"/>
          <p:cNvSpPr/>
          <p:nvPr/>
        </p:nvSpPr>
        <p:spPr>
          <a:xfrm>
            <a:off x="52752" y="1578497"/>
            <a:ext cx="4788384" cy="987914"/>
          </a:xfrm>
          <a:prstGeom prst="roundRect">
            <a:avLst/>
          </a:prstGeom>
          <a:ln cmpd="tri">
            <a:prstDash val="solid"/>
          </a:ln>
        </p:spPr>
        <p:style>
          <a:lnRef idx="2">
            <a:schemeClr val="accent6"/>
          </a:lnRef>
          <a:fillRef idx="1">
            <a:schemeClr val="lt1"/>
          </a:fillRef>
          <a:effectRef idx="0">
            <a:schemeClr val="accent6"/>
          </a:effectRef>
          <a:fontRef idx="minor">
            <a:schemeClr val="dk1"/>
          </a:fontRef>
        </p:style>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200" dirty="0">
                <a:solidFill>
                  <a:prstClr val="black"/>
                </a:solidFill>
                <a:latin typeface="游ゴシック" panose="020F0502020204030204"/>
                <a:ea typeface="游ゴシック" panose="020B0400000000000000" pitchFamily="50" charset="-128"/>
              </a:rPr>
              <a:t>・</a:t>
            </a:r>
            <a:r>
              <a:rPr lang="ja-JP" altLang="en-US" sz="1200" b="0" i="0" dirty="0">
                <a:solidFill>
                  <a:schemeClr val="tx1"/>
                </a:solidFill>
                <a:effectLst/>
                <a:latin typeface="arial" panose="020B0604020202020204" pitchFamily="34" charset="0"/>
              </a:rPr>
              <a:t>ニア・イズ・ベターの考え方のもと、区長のリーダーシップにより区の特性を活かしたまちづくりに取り組み、地域の実情や特性に即した区政運営を行うため</a:t>
            </a:r>
            <a:r>
              <a:rPr kumimoji="1" lang="ja-JP" altLang="en-US" sz="120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、区民ニーズを的確に把握しその内容を反映する必要がある</a:t>
            </a:r>
            <a:endParaRPr kumimoji="1" lang="en-US" altLang="ja-JP" sz="120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endParaRPr>
          </a:p>
        </p:txBody>
      </p:sp>
      <p:sp>
        <p:nvSpPr>
          <p:cNvPr id="14" name="角丸四角形 13"/>
          <p:cNvSpPr/>
          <p:nvPr/>
        </p:nvSpPr>
        <p:spPr>
          <a:xfrm>
            <a:off x="52752" y="5426617"/>
            <a:ext cx="4788384" cy="1003748"/>
          </a:xfrm>
          <a:prstGeom prst="roundRect">
            <a:avLst/>
          </a:prstGeom>
          <a:solidFill>
            <a:schemeClr val="bg1">
              <a:lumMod val="95000"/>
            </a:schemeClr>
          </a:solidFill>
        </p:spPr>
        <p:style>
          <a:lnRef idx="2">
            <a:schemeClr val="accent6"/>
          </a:lnRef>
          <a:fillRef idx="1">
            <a:schemeClr val="lt1"/>
          </a:fillRef>
          <a:effectRef idx="0">
            <a:schemeClr val="accent6"/>
          </a:effectRef>
          <a:fontRef idx="minor">
            <a:schemeClr val="dk1"/>
          </a:fontRef>
        </p:style>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schemeClr val="tx1"/>
                </a:solidFill>
                <a:effectLst/>
                <a:uLnTx/>
                <a:uFillTx/>
                <a:latin typeface="游ゴシック" panose="020F0502020204030204"/>
                <a:ea typeface="游ゴシック" panose="020B0400000000000000" pitchFamily="50" charset="-128"/>
                <a:cs typeface="+mn-cs"/>
              </a:rPr>
              <a:t>区政会議委員</a:t>
            </a:r>
            <a:r>
              <a:rPr lang="ja-JP" altLang="en-US" sz="1200" dirty="0">
                <a:solidFill>
                  <a:schemeClr val="tx1"/>
                </a:solidFill>
                <a:latin typeface="游ゴシック" panose="020F0502020204030204"/>
                <a:ea typeface="游ゴシック" panose="020B0400000000000000" pitchFamily="50" charset="-128"/>
              </a:rPr>
              <a:t>の本会出席率</a:t>
            </a:r>
            <a:r>
              <a:rPr kumimoji="1" lang="ja-JP" altLang="en-US" sz="1200" b="0" i="0" u="none" strike="noStrike" kern="1200" cap="none" spc="0" normalizeH="0" baseline="0" noProof="0" dirty="0">
                <a:ln>
                  <a:noFill/>
                </a:ln>
                <a:solidFill>
                  <a:schemeClr val="tx1"/>
                </a:solidFill>
                <a:effectLst/>
                <a:uLnTx/>
                <a:uFillTx/>
                <a:latin typeface="游ゴシック" panose="020F0502020204030204"/>
                <a:ea typeface="游ゴシック" panose="020B0400000000000000" pitchFamily="50" charset="-128"/>
                <a:cs typeface="+mn-cs"/>
              </a:rPr>
              <a:t>：令和８年度末までに</a:t>
            </a:r>
            <a:r>
              <a:rPr kumimoji="1" lang="en-US" altLang="ja-JP" sz="1200" b="0" i="0" u="none" strike="noStrike" kern="1200" cap="none" spc="0" normalizeH="0" baseline="0" noProof="0" dirty="0">
                <a:ln>
                  <a:noFill/>
                </a:ln>
                <a:solidFill>
                  <a:schemeClr val="tx1"/>
                </a:solidFill>
                <a:effectLst/>
                <a:uLnTx/>
                <a:uFillTx/>
                <a:latin typeface="游ゴシック" panose="020F0502020204030204"/>
                <a:ea typeface="游ゴシック" panose="020B0400000000000000" pitchFamily="50" charset="-128"/>
                <a:cs typeface="+mn-cs"/>
              </a:rPr>
              <a:t>75.0</a:t>
            </a:r>
            <a:r>
              <a:rPr kumimoji="1" lang="ja-JP" altLang="en-US" sz="1200" b="0" i="0" u="none" strike="noStrike" kern="1200" cap="none" spc="0" normalizeH="0" baseline="0" noProof="0" dirty="0">
                <a:ln>
                  <a:noFill/>
                </a:ln>
                <a:solidFill>
                  <a:schemeClr val="tx1"/>
                </a:solidFill>
                <a:effectLst/>
                <a:uLnTx/>
                <a:uFillTx/>
                <a:latin typeface="游ゴシック" panose="020F0502020204030204"/>
                <a:ea typeface="游ゴシック" panose="020B0400000000000000" pitchFamily="50" charset="-128"/>
                <a:cs typeface="+mn-cs"/>
              </a:rPr>
              <a:t>％以上</a:t>
            </a:r>
            <a:endParaRPr kumimoji="1" lang="en-US" altLang="ja-JP" sz="1200" b="0" i="0" u="none" strike="noStrike" kern="1200" cap="none" spc="0" normalizeH="0" baseline="0" noProof="0" dirty="0">
              <a:ln>
                <a:noFill/>
              </a:ln>
              <a:solidFill>
                <a:schemeClr val="tx1"/>
              </a:solidFill>
              <a:effectLst/>
              <a:uLnTx/>
              <a:uFillTx/>
              <a:latin typeface="游ゴシック" panose="020F0502020204030204"/>
              <a:ea typeface="游ゴシック" panose="020B0400000000000000" pitchFamily="50" charset="-128"/>
              <a:cs typeface="+mn-cs"/>
            </a:endParaRPr>
          </a:p>
          <a:p>
            <a:pPr>
              <a:defRPr/>
            </a:pPr>
            <a:r>
              <a:rPr lang="en-US" altLang="ja-JP" sz="1200" dirty="0">
                <a:solidFill>
                  <a:schemeClr val="tx1"/>
                </a:solidFill>
                <a:latin typeface="游ゴシック" panose="020F0502020204030204"/>
                <a:ea typeface="游ゴシック" panose="020B0400000000000000" pitchFamily="50" charset="-128"/>
              </a:rPr>
              <a:t>R5(</a:t>
            </a:r>
            <a:r>
              <a:rPr lang="ja-JP" altLang="en-US" sz="1200" dirty="0">
                <a:solidFill>
                  <a:schemeClr val="tx1"/>
                </a:solidFill>
                <a:latin typeface="游ゴシック" panose="020F0502020204030204"/>
                <a:ea typeface="游ゴシック" panose="020B0400000000000000" pitchFamily="50" charset="-128"/>
              </a:rPr>
              <a:t>改選後</a:t>
            </a:r>
            <a:r>
              <a:rPr lang="en-US" altLang="ja-JP" sz="1200" dirty="0">
                <a:solidFill>
                  <a:schemeClr val="tx1"/>
                </a:solidFill>
                <a:latin typeface="游ゴシック" panose="020F0502020204030204"/>
                <a:ea typeface="游ゴシック" panose="020B0400000000000000" pitchFamily="50" charset="-128"/>
              </a:rPr>
              <a:t>):53.0% </a:t>
            </a:r>
            <a:r>
              <a:rPr lang="ja-JP" altLang="en-US" sz="1200" dirty="0">
                <a:solidFill>
                  <a:schemeClr val="tx1"/>
                </a:solidFill>
                <a:latin typeface="游ゴシック" panose="020F0502020204030204"/>
                <a:ea typeface="游ゴシック" panose="020B0400000000000000" pitchFamily="50" charset="-128"/>
              </a:rPr>
              <a:t>　</a:t>
            </a:r>
            <a:r>
              <a:rPr lang="en-US" altLang="ja-JP" sz="1200" dirty="0">
                <a:solidFill>
                  <a:schemeClr val="tx1"/>
                </a:solidFill>
                <a:latin typeface="游ゴシック" panose="020F0502020204030204"/>
                <a:ea typeface="游ゴシック" panose="020B0400000000000000" pitchFamily="50" charset="-128"/>
              </a:rPr>
              <a:t>R6:51.5</a:t>
            </a:r>
            <a:r>
              <a:rPr lang="ja-JP" altLang="en-US" sz="1200" dirty="0">
                <a:solidFill>
                  <a:schemeClr val="tx1"/>
                </a:solidFill>
                <a:latin typeface="游ゴシック" panose="020F0502020204030204"/>
                <a:ea typeface="游ゴシック" panose="020B0400000000000000" pitchFamily="50" charset="-128"/>
              </a:rPr>
              <a:t>％</a:t>
            </a:r>
            <a:r>
              <a:rPr lang="ja-JP" altLang="en-US" sz="1200" dirty="0">
                <a:solidFill>
                  <a:srgbClr val="FF0000"/>
                </a:solidFill>
                <a:latin typeface="游ゴシック" panose="020F0502020204030204"/>
                <a:ea typeface="游ゴシック" panose="020B0400000000000000" pitchFamily="50" charset="-128"/>
              </a:rPr>
              <a:t>  </a:t>
            </a:r>
            <a:r>
              <a:rPr lang="en-US" altLang="ja-JP" sz="1200" dirty="0">
                <a:solidFill>
                  <a:schemeClr val="tx1"/>
                </a:solidFill>
                <a:latin typeface="游ゴシック" panose="020F0502020204030204"/>
                <a:ea typeface="游ゴシック" panose="020B0400000000000000" pitchFamily="50" charset="-128"/>
              </a:rPr>
              <a:t>R7(</a:t>
            </a:r>
            <a:r>
              <a:rPr lang="ja-JP" altLang="en-US" sz="1200" dirty="0">
                <a:solidFill>
                  <a:schemeClr val="tx1"/>
                </a:solidFill>
                <a:latin typeface="游ゴシック" panose="020F0502020204030204"/>
                <a:ea typeface="游ゴシック" panose="020B0400000000000000" pitchFamily="50" charset="-128"/>
              </a:rPr>
              <a:t>中間</a:t>
            </a:r>
            <a:r>
              <a:rPr lang="en-US" altLang="ja-JP" sz="1200" dirty="0">
                <a:solidFill>
                  <a:schemeClr val="tx1"/>
                </a:solidFill>
                <a:latin typeface="游ゴシック" panose="020F0502020204030204"/>
                <a:ea typeface="游ゴシック" panose="020B0400000000000000" pitchFamily="50" charset="-128"/>
              </a:rPr>
              <a:t>):47.2</a:t>
            </a:r>
            <a:r>
              <a:rPr lang="ja-JP" altLang="en-US" sz="1200" dirty="0">
                <a:solidFill>
                  <a:schemeClr val="tx1"/>
                </a:solidFill>
                <a:latin typeface="游ゴシック" panose="020F0502020204030204"/>
                <a:ea typeface="游ゴシック" panose="020B0400000000000000" pitchFamily="50" charset="-128"/>
              </a:rPr>
              <a:t>％</a:t>
            </a:r>
            <a:endParaRPr kumimoji="1" lang="ja-JP" altLang="en-US" sz="1200" b="0" i="0" strike="noStrike" kern="1200" cap="none" spc="0" normalizeH="0" baseline="0" noProof="0" dirty="0">
              <a:ln>
                <a:noFill/>
              </a:ln>
              <a:solidFill>
                <a:schemeClr val="tx1"/>
              </a:solidFill>
              <a:effectLst/>
              <a:uLnTx/>
              <a:uFillTx/>
              <a:latin typeface="游ゴシック" panose="020F0502020204030204"/>
              <a:ea typeface="游ゴシック" panose="020B0400000000000000" pitchFamily="50" charset="-128"/>
            </a:endParaRPr>
          </a:p>
        </p:txBody>
      </p:sp>
      <p:sp>
        <p:nvSpPr>
          <p:cNvPr id="16" name="角丸四角形 15"/>
          <p:cNvSpPr/>
          <p:nvPr/>
        </p:nvSpPr>
        <p:spPr>
          <a:xfrm>
            <a:off x="0" y="3146905"/>
            <a:ext cx="4788384" cy="1615337"/>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・ＩＣＴの活用、会議資料やフィードバック内容の充実を図ることで、効果的・効率的な区政会議の運営を行い、委員の知識・理解を深め、委員意見等を区政に反映し、地域特性に応じた施策を推進する </a:t>
            </a:r>
            <a:endParaRPr kumimoji="1" lang="en-US" altLang="ja-JP" sz="120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endParaRPr>
          </a:p>
          <a:p>
            <a:pPr>
              <a:defRPr/>
            </a:pPr>
            <a:r>
              <a:rPr kumimoji="1" lang="ja-JP" altLang="en-US" sz="1200" b="0" i="0" u="none" strike="noStrike" kern="1200" cap="none" spc="0" normalizeH="0" baseline="0" noProof="0" dirty="0">
                <a:ln>
                  <a:noFill/>
                </a:ln>
                <a:solidFill>
                  <a:schemeClr val="tx1"/>
                </a:solidFill>
                <a:effectLst/>
                <a:uLnTx/>
                <a:uFillTx/>
                <a:latin typeface="游ゴシック" panose="020F0502020204030204"/>
                <a:ea typeface="游ゴシック" panose="020B0400000000000000" pitchFamily="50" charset="-128"/>
                <a:cs typeface="+mn-cs"/>
              </a:rPr>
              <a:t>・区政会議の活性化に向け、</a:t>
            </a:r>
            <a:r>
              <a:rPr lang="ja-JP" altLang="en-US" sz="1200" dirty="0">
                <a:solidFill>
                  <a:schemeClr val="tx1"/>
                </a:solidFill>
                <a:latin typeface="游ゴシック" panose="020F0502020204030204"/>
                <a:ea typeface="游ゴシック" panose="020B0400000000000000" pitchFamily="50" charset="-128"/>
              </a:rPr>
              <a:t>運営の見直しに取り組む</a:t>
            </a:r>
            <a:endParaRPr kumimoji="1" lang="en-US" altLang="ja-JP" sz="1200" b="1" i="0" u="sng" strike="noStrike" kern="1200" cap="none" spc="0" normalizeH="0" baseline="0" noProof="0" dirty="0">
              <a:ln>
                <a:noFill/>
              </a:ln>
              <a:solidFill>
                <a:srgbClr val="00B050"/>
              </a:solidFill>
              <a:effectLst/>
              <a:uLnTx/>
              <a:uFillTx/>
              <a:latin typeface="游ゴシック" panose="020F0502020204030204"/>
              <a:ea typeface="游ゴシック" panose="020B0400000000000000"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・区民からの様々な意見を受け止め、関係部署と連携して迅速確実に回答のうえ、適切に事務改善につなげていく</a:t>
            </a:r>
          </a:p>
        </p:txBody>
      </p:sp>
      <p:sp>
        <p:nvSpPr>
          <p:cNvPr id="46" name="ホームベース 45"/>
          <p:cNvSpPr/>
          <p:nvPr/>
        </p:nvSpPr>
        <p:spPr>
          <a:xfrm>
            <a:off x="101644" y="2660905"/>
            <a:ext cx="1428229" cy="486000"/>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2000" b="1" i="0" u="none" strike="noStrike" kern="1200" cap="none" spc="0" normalizeH="0" baseline="0" noProof="0" dirty="0">
                <a:ln>
                  <a:noFill/>
                </a:ln>
                <a:solidFill>
                  <a:prstClr val="white"/>
                </a:solidFill>
                <a:effectLst/>
                <a:uLnTx/>
                <a:uFillTx/>
                <a:latin typeface="ＭＳ ゴシック" panose="020B0609070205080204" pitchFamily="49" charset="-128"/>
                <a:ea typeface="ＭＳ ゴシック" panose="020B0609070205080204" pitchFamily="49" charset="-128"/>
              </a:rPr>
              <a:t>主な戦略</a:t>
            </a:r>
          </a:p>
        </p:txBody>
      </p:sp>
      <p:sp>
        <p:nvSpPr>
          <p:cNvPr id="47" name="ホームベース 46"/>
          <p:cNvSpPr/>
          <p:nvPr/>
        </p:nvSpPr>
        <p:spPr>
          <a:xfrm>
            <a:off x="73432" y="4940617"/>
            <a:ext cx="1456441" cy="486000"/>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2000" b="1" i="0" u="none" strike="noStrike" kern="1200" cap="none" spc="0" normalizeH="0" baseline="0" noProof="0" dirty="0">
                <a:ln>
                  <a:noFill/>
                </a:ln>
                <a:solidFill>
                  <a:prstClr val="white"/>
                </a:solidFill>
                <a:effectLst/>
                <a:uLnTx/>
                <a:uFillTx/>
                <a:latin typeface="ＭＳ ゴシック" panose="020B0609070205080204" pitchFamily="49" charset="-128"/>
                <a:ea typeface="ＭＳ ゴシック" panose="020B0609070205080204" pitchFamily="49" charset="-128"/>
              </a:rPr>
              <a:t>評価指標</a:t>
            </a:r>
          </a:p>
        </p:txBody>
      </p:sp>
      <p:sp>
        <p:nvSpPr>
          <p:cNvPr id="48" name="ホームベース 47"/>
          <p:cNvSpPr/>
          <p:nvPr/>
        </p:nvSpPr>
        <p:spPr>
          <a:xfrm>
            <a:off x="52752" y="1065931"/>
            <a:ext cx="1735447" cy="486000"/>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2000" b="1" i="0" u="none" strike="noStrike" kern="1200" cap="none" spc="0" normalizeH="0" baseline="0" noProof="0" dirty="0">
                <a:ln>
                  <a:noFill/>
                </a:ln>
                <a:solidFill>
                  <a:prstClr val="white"/>
                </a:solidFill>
                <a:effectLst/>
                <a:uLnTx/>
                <a:uFillTx/>
                <a:latin typeface="ＭＳ ゴシック" panose="020B0609070205080204" pitchFamily="49" charset="-128"/>
                <a:ea typeface="ＭＳ ゴシック" panose="020B0609070205080204" pitchFamily="49" charset="-128"/>
              </a:rPr>
              <a:t>課題認識</a:t>
            </a:r>
          </a:p>
        </p:txBody>
      </p:sp>
      <p:sp>
        <p:nvSpPr>
          <p:cNvPr id="53" name="直方体 52"/>
          <p:cNvSpPr/>
          <p:nvPr/>
        </p:nvSpPr>
        <p:spPr>
          <a:xfrm>
            <a:off x="173255" y="193226"/>
            <a:ext cx="1663836" cy="626400"/>
          </a:xfrm>
          <a:prstGeom prst="cube">
            <a:avLst/>
          </a:prstGeom>
          <a:solidFill>
            <a:srgbClr val="38F88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kumimoji="1" lang="ja-JP" altLang="en-US" sz="1600" b="0" i="0" u="none" strike="noStrike" kern="1200" cap="none" spc="0" normalizeH="0" baseline="0" noProof="0" dirty="0">
                <a:ln>
                  <a:noFill/>
                </a:ln>
                <a:solidFill>
                  <a:prstClr val="black"/>
                </a:solidFill>
                <a:effectLst/>
                <a:uLnTx/>
                <a:uFillTx/>
                <a:latin typeface="HGS創英角ｺﾞｼｯｸUB" panose="020B0900000000000000" pitchFamily="50" charset="-128"/>
                <a:ea typeface="HGS創英角ｺﾞｼｯｸUB" panose="020B0900000000000000" pitchFamily="50" charset="-128"/>
                <a:cs typeface="+mn-cs"/>
              </a:rPr>
              <a:t>経営課題</a:t>
            </a:r>
            <a:r>
              <a:rPr kumimoji="1" lang="en-US" altLang="ja-JP" sz="1600" b="0" i="0" u="none" strike="noStrike" kern="1200" cap="none" spc="0" normalizeH="0" baseline="0" noProof="0" dirty="0">
                <a:ln>
                  <a:noFill/>
                </a:ln>
                <a:solidFill>
                  <a:prstClr val="black"/>
                </a:solidFill>
                <a:effectLst/>
                <a:uLnTx/>
                <a:uFillTx/>
                <a:latin typeface="HGS創英角ｺﾞｼｯｸUB" panose="020B0900000000000000" pitchFamily="50" charset="-128"/>
                <a:ea typeface="HGS創英角ｺﾞｼｯｸUB" panose="020B0900000000000000" pitchFamily="50" charset="-128"/>
                <a:cs typeface="+mn-cs"/>
              </a:rPr>
              <a:t>5</a:t>
            </a:r>
            <a:r>
              <a:rPr lang="en-US" altLang="ja-JP" sz="1600" b="1" dirty="0">
                <a:solidFill>
                  <a:prstClr val="black"/>
                </a:solidFill>
              </a:rPr>
              <a:t>-</a:t>
            </a:r>
            <a:r>
              <a:rPr kumimoji="1" lang="en-US" altLang="ja-JP" sz="1600" b="0" i="0" u="none" strike="noStrike" kern="1200" cap="none" spc="0" normalizeH="0" baseline="0" noProof="0" dirty="0">
                <a:ln>
                  <a:noFill/>
                </a:ln>
                <a:solidFill>
                  <a:prstClr val="black"/>
                </a:solidFill>
                <a:effectLst/>
                <a:uLnTx/>
                <a:uFillTx/>
                <a:latin typeface="HGS創英角ｺﾞｼｯｸUB" panose="020B0900000000000000" pitchFamily="50" charset="-128"/>
                <a:ea typeface="HGS創英角ｺﾞｼｯｸUB" panose="020B0900000000000000" pitchFamily="50" charset="-128"/>
                <a:cs typeface="+mn-cs"/>
              </a:rPr>
              <a:t>1</a:t>
            </a:r>
          </a:p>
        </p:txBody>
      </p:sp>
      <p:sp>
        <p:nvSpPr>
          <p:cNvPr id="45" name="角丸四角形 44"/>
          <p:cNvSpPr/>
          <p:nvPr/>
        </p:nvSpPr>
        <p:spPr>
          <a:xfrm>
            <a:off x="5102942" y="1489676"/>
            <a:ext cx="6756826" cy="4858242"/>
          </a:xfrm>
          <a:prstGeom prst="roundRect">
            <a:avLst>
              <a:gd name="adj" fmla="val 7876"/>
            </a:avLst>
          </a:prstGeom>
        </p:spPr>
        <p:style>
          <a:lnRef idx="2">
            <a:schemeClr val="accent6"/>
          </a:lnRef>
          <a:fillRef idx="1">
            <a:schemeClr val="lt1"/>
          </a:fillRef>
          <a:effectRef idx="0">
            <a:schemeClr val="accent6"/>
          </a:effectRef>
          <a:fontRef idx="minor">
            <a:schemeClr val="dk1"/>
          </a:fontRef>
        </p:style>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200" b="1"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a:t>
            </a:r>
            <a:r>
              <a:rPr kumimoji="1" lang="ja-JP" altLang="en-US" sz="1200" b="1"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区政</a:t>
            </a:r>
            <a:r>
              <a:rPr kumimoji="1" lang="ja-JP" altLang="en-US" sz="1200" b="1" i="0" u="none" strike="noStrike" kern="1200" cap="none" spc="0" normalizeH="0" baseline="0" noProof="0" dirty="0">
                <a:ln>
                  <a:noFill/>
                </a:ln>
                <a:solidFill>
                  <a:schemeClr val="tx1"/>
                </a:solidFill>
                <a:effectLst/>
                <a:uLnTx/>
                <a:uFillTx/>
                <a:latin typeface="游ゴシック" panose="020F0502020204030204"/>
                <a:ea typeface="游ゴシック" panose="020B0400000000000000" pitchFamily="50" charset="-128"/>
                <a:cs typeface="+mn-cs"/>
              </a:rPr>
              <a:t>会議の運営（</a:t>
            </a:r>
            <a:r>
              <a:rPr kumimoji="1" lang="en-US" altLang="ja-JP" sz="1200" b="1" i="0" u="none" strike="noStrike" kern="1200" cap="none" spc="0" normalizeH="0" baseline="0" noProof="0" dirty="0">
                <a:ln>
                  <a:noFill/>
                </a:ln>
                <a:solidFill>
                  <a:schemeClr val="tx1"/>
                </a:solidFill>
                <a:effectLst/>
                <a:uLnTx/>
                <a:uFillTx/>
                <a:latin typeface="游ゴシック" panose="020F0502020204030204"/>
                <a:ea typeface="游ゴシック" panose="020B0400000000000000" pitchFamily="50" charset="-128"/>
                <a:cs typeface="+mn-cs"/>
              </a:rPr>
              <a:t>413</a:t>
            </a:r>
            <a:r>
              <a:rPr kumimoji="1" lang="ja-JP" altLang="en-US" sz="1200" b="1" i="0" u="none" strike="noStrike" kern="1200" cap="none" spc="0" normalizeH="0" baseline="0" noProof="0" dirty="0">
                <a:ln>
                  <a:noFill/>
                </a:ln>
                <a:solidFill>
                  <a:schemeClr val="tx1"/>
                </a:solidFill>
                <a:effectLst/>
                <a:uLnTx/>
                <a:uFillTx/>
                <a:latin typeface="游ゴシック" panose="020F0502020204030204"/>
                <a:ea typeface="游ゴシック" panose="020B0400000000000000" pitchFamily="50" charset="-128"/>
                <a:cs typeface="+mn-cs"/>
              </a:rPr>
              <a:t>千円）</a:t>
            </a:r>
            <a:r>
              <a:rPr kumimoji="1" lang="en-US" altLang="ja-JP" sz="1200" b="1" i="0" u="none" strike="noStrike" kern="1200" cap="none" spc="0" normalizeH="0" baseline="0" noProof="0" dirty="0">
                <a:ln>
                  <a:noFill/>
                </a:ln>
                <a:solidFill>
                  <a:schemeClr val="tx1"/>
                </a:solidFill>
                <a:effectLst/>
                <a:uLnTx/>
                <a:uFillTx/>
                <a:latin typeface="游ゴシック" panose="020F0502020204030204"/>
                <a:ea typeface="游ゴシック" panose="020B0400000000000000" pitchFamily="50" charset="-128"/>
                <a:cs typeface="+mn-cs"/>
              </a:rPr>
              <a:t>】</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schemeClr val="tx1"/>
                </a:solidFill>
                <a:effectLst/>
                <a:uLnTx/>
                <a:uFillTx/>
                <a:latin typeface="游ゴシック" panose="020F0502020204030204"/>
                <a:ea typeface="游ゴシック" panose="020B0400000000000000" pitchFamily="50" charset="-128"/>
                <a:cs typeface="+mn-cs"/>
              </a:rPr>
              <a:t>・本会、部会や勉強会等を通じ、運営方針や将来ビジョン等について意見把握、反映に取り組む</a:t>
            </a:r>
            <a:endParaRPr kumimoji="1" lang="en-US" altLang="ja-JP" sz="1200" b="0" i="0" u="none" strike="noStrike" kern="1200" cap="none" spc="0" normalizeH="0" baseline="0" noProof="0" dirty="0">
              <a:ln>
                <a:noFill/>
              </a:ln>
              <a:solidFill>
                <a:schemeClr val="tx1"/>
              </a:solidFill>
              <a:effectLst/>
              <a:uLnTx/>
              <a:uFillTx/>
              <a:latin typeface="游ゴシック" panose="020F0502020204030204"/>
              <a:ea typeface="游ゴシック" panose="020B0400000000000000"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i="0" strike="noStrike" kern="1200" cap="none" spc="0" normalizeH="0" baseline="0" noProof="0" dirty="0">
                <a:ln>
                  <a:noFill/>
                </a:ln>
                <a:solidFill>
                  <a:schemeClr val="tx1"/>
                </a:solidFill>
                <a:effectLst/>
                <a:uLnTx/>
                <a:uFillTx/>
                <a:latin typeface="游ゴシック" panose="020F0502020204030204"/>
                <a:ea typeface="游ゴシック" panose="020B0400000000000000" pitchFamily="50" charset="-128"/>
                <a:cs typeface="+mn-cs"/>
              </a:rPr>
              <a:t>・</a:t>
            </a:r>
            <a:r>
              <a:rPr lang="ja-JP" altLang="en-US" sz="1200" dirty="0">
                <a:solidFill>
                  <a:schemeClr val="tx1"/>
                </a:solidFill>
                <a:latin typeface="游ゴシック" panose="020F0502020204030204"/>
                <a:ea typeface="游ゴシック" panose="020B0400000000000000" pitchFamily="50" charset="-128"/>
              </a:rPr>
              <a:t>運営方針に委員意見反映点を記載するなど、</a:t>
            </a:r>
            <a:r>
              <a:rPr kumimoji="1" lang="ja-JP" altLang="en-US" sz="1200" b="0" i="0" strike="noStrike" kern="1200" cap="none" spc="0" normalizeH="0" baseline="0" noProof="0" dirty="0">
                <a:ln>
                  <a:noFill/>
                </a:ln>
                <a:solidFill>
                  <a:schemeClr val="tx1"/>
                </a:solidFill>
                <a:effectLst/>
                <a:uLnTx/>
                <a:uFillTx/>
                <a:latin typeface="游ゴシック" panose="020F0502020204030204"/>
                <a:ea typeface="游ゴシック" panose="020B0400000000000000" pitchFamily="50" charset="-128"/>
                <a:cs typeface="+mn-cs"/>
              </a:rPr>
              <a:t>わかりやすい資料を作成する</a:t>
            </a:r>
            <a:r>
              <a:rPr kumimoji="1" lang="ja-JP" altLang="en-US" sz="1200" i="0" strike="noStrike" kern="1200" cap="none" spc="0" normalizeH="0" baseline="0" noProof="0" dirty="0">
                <a:ln>
                  <a:noFill/>
                </a:ln>
                <a:solidFill>
                  <a:schemeClr val="tx1"/>
                </a:solidFill>
                <a:effectLst/>
                <a:uLnTx/>
                <a:uFillTx/>
                <a:latin typeface="游ゴシック" panose="020F0502020204030204"/>
                <a:ea typeface="游ゴシック" panose="020B0400000000000000" pitchFamily="50" charset="-128"/>
                <a:cs typeface="+mn-cs"/>
              </a:rPr>
              <a:t>とともに、会議資料の早期事前送付に努める＜新規＞＜</a:t>
            </a:r>
            <a:r>
              <a:rPr lang="ja-JP" altLang="en-US" sz="1200" dirty="0">
                <a:solidFill>
                  <a:schemeClr val="tx1"/>
                </a:solidFill>
                <a:latin typeface="游ゴシック" panose="020F0502020204030204"/>
                <a:ea typeface="游ゴシック" panose="020B0400000000000000" pitchFamily="50" charset="-128"/>
              </a:rPr>
              <a:t>●区政会議意見＞</a:t>
            </a:r>
            <a:endParaRPr kumimoji="1" lang="ja-JP" altLang="en-US" sz="1200" i="0" strike="noStrike" kern="1200" cap="none" spc="0" normalizeH="0" baseline="0" noProof="0" dirty="0">
              <a:ln>
                <a:noFill/>
              </a:ln>
              <a:solidFill>
                <a:schemeClr val="tx1"/>
              </a:solidFill>
              <a:effectLst/>
              <a:uLnTx/>
              <a:uFillTx/>
              <a:latin typeface="游ゴシック" panose="020F0502020204030204"/>
              <a:ea typeface="游ゴシック" panose="020B0400000000000000"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i="0" strike="noStrike" kern="1200" cap="none" spc="0" normalizeH="0" baseline="0" noProof="0" dirty="0">
                <a:ln>
                  <a:noFill/>
                </a:ln>
                <a:solidFill>
                  <a:schemeClr val="tx1"/>
                </a:solidFill>
                <a:effectLst/>
                <a:uLnTx/>
                <a:uFillTx/>
                <a:latin typeface="游ゴシック" panose="020F0502020204030204"/>
                <a:ea typeface="游ゴシック" panose="020B0400000000000000" pitchFamily="50" charset="-128"/>
                <a:cs typeface="+mn-cs"/>
              </a:rPr>
              <a:t>・意見への対応状況を区政会議において委員へフィードバック</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i="0" strike="noStrike" kern="1200" cap="none" spc="0" normalizeH="0" baseline="0" noProof="0" dirty="0">
                <a:ln>
                  <a:noFill/>
                </a:ln>
                <a:solidFill>
                  <a:schemeClr val="tx1"/>
                </a:solidFill>
                <a:effectLst/>
                <a:uLnTx/>
                <a:uFillTx/>
                <a:latin typeface="游ゴシック" panose="020F0502020204030204"/>
                <a:ea typeface="游ゴシック" panose="020B0400000000000000" pitchFamily="50" charset="-128"/>
                <a:cs typeface="+mn-cs"/>
              </a:rPr>
              <a:t>・区政会議の場でのやりとりを含めた区の対応をホームページで公表</a:t>
            </a:r>
            <a:endParaRPr kumimoji="1" lang="en-US" altLang="ja-JP" sz="1200" b="0" i="0" strike="noStrike" kern="1200" cap="none" spc="0" normalizeH="0" baseline="0" noProof="0" dirty="0">
              <a:ln>
                <a:noFill/>
              </a:ln>
              <a:solidFill>
                <a:schemeClr val="tx1"/>
              </a:solidFill>
              <a:effectLst/>
              <a:uLnTx/>
              <a:uFillTx/>
              <a:latin typeface="游ゴシック" panose="020F0502020204030204"/>
              <a:ea typeface="游ゴシック" panose="020B0400000000000000" pitchFamily="50" charset="-128"/>
              <a:cs typeface="+mn-cs"/>
            </a:endParaRPr>
          </a:p>
          <a:p>
            <a:pPr lvl="0">
              <a:defRPr/>
            </a:pPr>
            <a:r>
              <a:rPr lang="ja-JP" altLang="en-US" sz="1200" dirty="0">
                <a:solidFill>
                  <a:schemeClr val="tx1"/>
                </a:solidFill>
                <a:latin typeface="游ゴシック" panose="020F0502020204030204"/>
                <a:ea typeface="游ゴシック" panose="020B0400000000000000" pitchFamily="50" charset="-128"/>
              </a:rPr>
              <a:t>・</a:t>
            </a:r>
            <a:r>
              <a:rPr lang="ja-JP" altLang="en-US" sz="1200" dirty="0">
                <a:solidFill>
                  <a:schemeClr val="tx1"/>
                </a:solidFill>
              </a:rPr>
              <a:t>委員アンケート等により、</a:t>
            </a:r>
            <a:r>
              <a:rPr lang="ja-JP" altLang="en-US" sz="1200" dirty="0">
                <a:solidFill>
                  <a:schemeClr val="tx1"/>
                </a:solidFill>
                <a:latin typeface="游ゴシック" panose="020F0502020204030204"/>
                <a:ea typeface="游ゴシック" panose="020B0400000000000000" pitchFamily="50" charset="-128"/>
              </a:rPr>
              <a:t>会議活性化に向けた運営改善に取り組む</a:t>
            </a:r>
            <a:endParaRPr lang="en-US" altLang="ja-JP" sz="1200" dirty="0">
              <a:solidFill>
                <a:schemeClr val="tx1"/>
              </a:solidFill>
              <a:latin typeface="游ゴシック" panose="020F0502020204030204"/>
              <a:ea typeface="游ゴシック" panose="020B0400000000000000" pitchFamily="50" charset="-128"/>
            </a:endParaRPr>
          </a:p>
          <a:p>
            <a:pPr lvl="0">
              <a:defRPr/>
            </a:pPr>
            <a:r>
              <a:rPr lang="ja-JP" altLang="en-US" sz="1200" dirty="0">
                <a:solidFill>
                  <a:schemeClr val="tx1"/>
                </a:solidFill>
              </a:rPr>
              <a:t>・引き続き</a:t>
            </a:r>
            <a:r>
              <a:rPr lang="en-US" altLang="ja-JP" sz="1200" dirty="0">
                <a:solidFill>
                  <a:schemeClr val="tx1"/>
                </a:solidFill>
              </a:rPr>
              <a:t>WEB</a:t>
            </a:r>
            <a:r>
              <a:rPr lang="ja-JP" altLang="en-US" sz="1200" dirty="0">
                <a:solidFill>
                  <a:schemeClr val="tx1"/>
                </a:solidFill>
              </a:rPr>
              <a:t>会議を併用した参加しやすい会議を開催</a:t>
            </a:r>
            <a:endParaRPr lang="en-US" altLang="ja-JP" sz="1200" dirty="0">
              <a:solidFill>
                <a:schemeClr val="tx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200" b="0" i="0" strike="noStrike" kern="1200" cap="none" spc="0" normalizeH="0" baseline="0" noProof="0" dirty="0">
              <a:ln>
                <a:noFill/>
              </a:ln>
              <a:solidFill>
                <a:schemeClr val="tx1"/>
              </a:solidFill>
              <a:effectLst/>
              <a:uLnTx/>
              <a:uFillTx/>
              <a:latin typeface="游ゴシック" panose="020F0502020204030204"/>
              <a:ea typeface="游ゴシック" panose="020B0400000000000000"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200" b="1" i="0" strike="noStrike" kern="1200" cap="none" spc="0" normalizeH="0" baseline="0" noProof="0" dirty="0">
                <a:ln>
                  <a:noFill/>
                </a:ln>
                <a:solidFill>
                  <a:schemeClr val="tx1"/>
                </a:solidFill>
                <a:effectLst/>
                <a:uLnTx/>
                <a:uFillTx/>
                <a:latin typeface="游ゴシック" panose="020F0502020204030204"/>
                <a:ea typeface="游ゴシック" panose="020B0400000000000000" pitchFamily="50" charset="-128"/>
                <a:cs typeface="+mn-cs"/>
              </a:rPr>
              <a:t>【</a:t>
            </a:r>
            <a:r>
              <a:rPr kumimoji="1" lang="ja-JP" altLang="en-US" sz="1200" b="1" i="0" strike="noStrike" kern="1200" cap="none" spc="0" normalizeH="0" baseline="0" noProof="0" dirty="0">
                <a:ln>
                  <a:noFill/>
                </a:ln>
                <a:solidFill>
                  <a:schemeClr val="tx1"/>
                </a:solidFill>
                <a:effectLst/>
                <a:uLnTx/>
                <a:uFillTx/>
                <a:latin typeface="游ゴシック" panose="020F0502020204030204"/>
                <a:ea typeface="游ゴシック" panose="020B0400000000000000" pitchFamily="50" charset="-128"/>
                <a:cs typeface="+mn-cs"/>
              </a:rPr>
              <a:t>広聴広報（</a:t>
            </a:r>
            <a:r>
              <a:rPr kumimoji="1" lang="en-US" altLang="ja-JP" sz="1200" b="1" i="0" strike="noStrike" kern="1200" cap="none" spc="0" normalizeH="0" baseline="0" noProof="0" dirty="0">
                <a:ln>
                  <a:noFill/>
                </a:ln>
                <a:solidFill>
                  <a:schemeClr val="tx1"/>
                </a:solidFill>
                <a:effectLst/>
                <a:uLnTx/>
                <a:uFillTx/>
                <a:latin typeface="游ゴシック" panose="020F0502020204030204"/>
                <a:ea typeface="游ゴシック" panose="020B0400000000000000" pitchFamily="50" charset="-128"/>
                <a:cs typeface="+mn-cs"/>
              </a:rPr>
              <a:t>703</a:t>
            </a:r>
            <a:r>
              <a:rPr kumimoji="1" lang="ja-JP" altLang="en-US" sz="1200" b="1" i="0" strike="noStrike" kern="1200" cap="none" spc="0" normalizeH="0" baseline="0" noProof="0" dirty="0">
                <a:ln>
                  <a:noFill/>
                </a:ln>
                <a:solidFill>
                  <a:schemeClr val="tx1"/>
                </a:solidFill>
                <a:effectLst/>
                <a:uLnTx/>
                <a:uFillTx/>
                <a:latin typeface="游ゴシック" panose="020F0502020204030204"/>
                <a:ea typeface="游ゴシック" panose="020B0400000000000000" pitchFamily="50" charset="-128"/>
                <a:cs typeface="+mn-cs"/>
              </a:rPr>
              <a:t>千円）</a:t>
            </a:r>
            <a:r>
              <a:rPr kumimoji="1" lang="en-US" altLang="ja-JP" sz="1200" b="1" i="0" strike="noStrike" kern="1200" cap="none" spc="0" normalizeH="0" baseline="0" noProof="0" dirty="0">
                <a:ln>
                  <a:noFill/>
                </a:ln>
                <a:solidFill>
                  <a:schemeClr val="tx1"/>
                </a:solidFill>
                <a:effectLst/>
                <a:uLnTx/>
                <a:uFillTx/>
                <a:latin typeface="游ゴシック" panose="020F0502020204030204"/>
                <a:ea typeface="游ゴシック" panose="020B0400000000000000" pitchFamily="50" charset="-128"/>
                <a:cs typeface="+mn-cs"/>
              </a:rPr>
              <a:t>】</a:t>
            </a:r>
          </a:p>
          <a:p>
            <a:pPr>
              <a:defRPr/>
            </a:pPr>
            <a:r>
              <a:rPr kumimoji="1" lang="ja-JP" altLang="en-US" sz="1200" b="0" i="0" strike="noStrike" kern="1200" cap="none" spc="0" normalizeH="0" baseline="0" noProof="0" dirty="0">
                <a:ln>
                  <a:noFill/>
                </a:ln>
                <a:solidFill>
                  <a:schemeClr val="tx1"/>
                </a:solidFill>
                <a:effectLst/>
                <a:uLnTx/>
                <a:uFillTx/>
                <a:latin typeface="游ゴシック" panose="020F0502020204030204"/>
                <a:ea typeface="游ゴシック" panose="020B0400000000000000" pitchFamily="50" charset="-128"/>
                <a:cs typeface="+mn-cs"/>
              </a:rPr>
              <a:t>・市民の声等に寄せられたご意見について、迅速確実に回答のうえ、適切な事務改善につなげていく</a:t>
            </a:r>
            <a:endParaRPr kumimoji="1" lang="en-US" altLang="ja-JP" sz="1200" b="0" i="0" strike="noStrike" kern="1200" cap="none" spc="0" normalizeH="0" baseline="0" noProof="0" dirty="0">
              <a:ln>
                <a:noFill/>
              </a:ln>
              <a:solidFill>
                <a:schemeClr val="tx1"/>
              </a:solidFill>
              <a:effectLst/>
              <a:uLnTx/>
              <a:uFillTx/>
              <a:latin typeface="游ゴシック" panose="020F0502020204030204"/>
              <a:ea typeface="游ゴシック" panose="020B0400000000000000" pitchFamily="50" charset="-128"/>
            </a:endParaRPr>
          </a:p>
          <a:p>
            <a:pPr>
              <a:defRPr/>
            </a:pPr>
            <a:r>
              <a:rPr kumimoji="1" lang="ja-JP" altLang="en-US" sz="1200" b="0" i="0" strike="noStrike" kern="1200" cap="none" spc="0" normalizeH="0" baseline="0" noProof="0" dirty="0">
                <a:ln>
                  <a:noFill/>
                </a:ln>
                <a:solidFill>
                  <a:schemeClr val="tx1"/>
                </a:solidFill>
                <a:effectLst/>
                <a:uLnTx/>
                <a:uFillTx/>
                <a:latin typeface="游ゴシック" panose="020F0502020204030204"/>
                <a:ea typeface="游ゴシック" panose="020B0400000000000000" pitchFamily="50" charset="-128"/>
                <a:cs typeface="+mn-cs"/>
              </a:rPr>
              <a:t>・身近な総合窓口とし</a:t>
            </a:r>
            <a:r>
              <a:rPr kumimoji="1" lang="ja-JP" altLang="en-US" sz="1200" b="0" i="0" u="none" strike="noStrike" kern="1200" cap="none" spc="0" normalizeH="0" baseline="0" noProof="0" dirty="0">
                <a:ln>
                  <a:noFill/>
                </a:ln>
                <a:solidFill>
                  <a:schemeClr val="tx1"/>
                </a:solidFill>
                <a:effectLst/>
                <a:uLnTx/>
                <a:uFillTx/>
                <a:latin typeface="游ゴシック" panose="020F0502020204030204"/>
                <a:ea typeface="游ゴシック" panose="020B0400000000000000" pitchFamily="50" charset="-128"/>
                <a:cs typeface="+mn-cs"/>
              </a:rPr>
              <a:t>て市政・区政全般に対する区民のご意見を受け止め、関係部署と連携してその解決に取り組む </a:t>
            </a:r>
            <a:endParaRPr kumimoji="1" lang="en-US" altLang="ja-JP" sz="1200" b="0" i="0" u="none" strike="noStrike" kern="1200" cap="none" spc="0" normalizeH="0" baseline="0" noProof="0" dirty="0">
              <a:ln>
                <a:noFill/>
              </a:ln>
              <a:solidFill>
                <a:schemeClr val="tx1"/>
              </a:solidFill>
              <a:effectLst/>
              <a:uLnTx/>
              <a:uFillTx/>
              <a:latin typeface="游ゴシック" panose="020F0502020204030204"/>
              <a:ea typeface="游ゴシック" panose="020B0400000000000000" pitchFamily="50" charset="-128"/>
              <a:cs typeface="+mn-cs"/>
            </a:endParaRPr>
          </a:p>
          <a:p>
            <a:pPr>
              <a:defRPr/>
            </a:pPr>
            <a:r>
              <a:rPr kumimoji="1" lang="ja-JP" altLang="en-US" sz="1200" b="0" i="0" u="none" strike="noStrike" kern="1200" cap="none" spc="0" normalizeH="0" baseline="0" noProof="0" dirty="0">
                <a:ln>
                  <a:noFill/>
                </a:ln>
                <a:solidFill>
                  <a:schemeClr val="tx1"/>
                </a:solidFill>
                <a:effectLst/>
                <a:uLnTx/>
                <a:uFillTx/>
                <a:latin typeface="游ゴシック" panose="020F0502020204030204"/>
                <a:ea typeface="游ゴシック" panose="020B0400000000000000" pitchFamily="50" charset="-128"/>
                <a:cs typeface="+mn-cs"/>
              </a:rPr>
              <a:t>・事務改善等の取組結果を</a:t>
            </a:r>
            <a:r>
              <a:rPr kumimoji="1" lang="en-US" altLang="ja-JP" sz="1200" b="0" i="0" u="none" strike="noStrike" kern="1200" cap="none" spc="0" normalizeH="0" baseline="0" noProof="0" dirty="0">
                <a:ln>
                  <a:noFill/>
                </a:ln>
                <a:solidFill>
                  <a:schemeClr val="tx1"/>
                </a:solidFill>
                <a:effectLst/>
                <a:uLnTx/>
                <a:uFillTx/>
                <a:latin typeface="游ゴシック" panose="020F0502020204030204"/>
                <a:ea typeface="游ゴシック" panose="020B0400000000000000" pitchFamily="50" charset="-128"/>
                <a:cs typeface="+mn-cs"/>
              </a:rPr>
              <a:t>HP</a:t>
            </a:r>
            <a:r>
              <a:rPr kumimoji="1" lang="ja-JP" altLang="en-US" sz="1200" b="0" i="0" u="none" strike="noStrike" kern="1200" cap="none" spc="0" normalizeH="0" baseline="0" noProof="0" dirty="0">
                <a:ln>
                  <a:noFill/>
                </a:ln>
                <a:solidFill>
                  <a:schemeClr val="tx1"/>
                </a:solidFill>
                <a:effectLst/>
                <a:uLnTx/>
                <a:uFillTx/>
                <a:latin typeface="游ゴシック" panose="020F0502020204030204"/>
                <a:ea typeface="游ゴシック" panose="020B0400000000000000" pitchFamily="50" charset="-128"/>
                <a:cs typeface="+mn-cs"/>
              </a:rPr>
              <a:t>や</a:t>
            </a:r>
            <a:r>
              <a:rPr kumimoji="1" lang="en-US" altLang="ja-JP" sz="1200" b="0" i="0" u="none" strike="noStrike" kern="1200" cap="none" spc="0" normalizeH="0" baseline="0" noProof="0" dirty="0">
                <a:ln>
                  <a:noFill/>
                </a:ln>
                <a:solidFill>
                  <a:schemeClr val="tx1"/>
                </a:solidFill>
                <a:effectLst/>
                <a:uLnTx/>
                <a:uFillTx/>
                <a:latin typeface="游ゴシック" panose="020F0502020204030204"/>
                <a:ea typeface="游ゴシック" panose="020B0400000000000000" pitchFamily="50" charset="-128"/>
                <a:cs typeface="+mn-cs"/>
              </a:rPr>
              <a:t>SNS</a:t>
            </a:r>
            <a:r>
              <a:rPr kumimoji="1" lang="ja-JP" altLang="en-US" sz="1200" b="0" i="0" u="none" strike="noStrike" kern="1200" cap="none" spc="0" normalizeH="0" baseline="0" noProof="0" dirty="0">
                <a:ln>
                  <a:noFill/>
                </a:ln>
                <a:solidFill>
                  <a:schemeClr val="tx1"/>
                </a:solidFill>
                <a:effectLst/>
                <a:uLnTx/>
                <a:uFillTx/>
                <a:latin typeface="游ゴシック" panose="020F0502020204030204"/>
                <a:ea typeface="游ゴシック" panose="020B0400000000000000" pitchFamily="50" charset="-128"/>
                <a:cs typeface="+mn-cs"/>
              </a:rPr>
              <a:t>等を活用し広報する</a:t>
            </a:r>
          </a:p>
        </p:txBody>
      </p:sp>
      <p:sp>
        <p:nvSpPr>
          <p:cNvPr id="39" name="角丸四角形 38"/>
          <p:cNvSpPr/>
          <p:nvPr/>
        </p:nvSpPr>
        <p:spPr>
          <a:xfrm>
            <a:off x="1837091" y="181470"/>
            <a:ext cx="6171129" cy="626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600" b="1" i="0" u="none" strike="noStrike" kern="1200" cap="none" spc="0" normalizeH="0" baseline="0" noProof="0" dirty="0">
                <a:ln>
                  <a:noFill/>
                </a:ln>
                <a:solidFill>
                  <a:prstClr val="white"/>
                </a:solidFill>
                <a:effectLst/>
                <a:uLnTx/>
                <a:uFillTx/>
                <a:latin typeface="ＭＳ ゴシック" panose="020B0609070205080204" pitchFamily="49" charset="-128"/>
                <a:ea typeface="ＭＳ ゴシック" panose="020B0609070205080204" pitchFamily="49" charset="-128"/>
              </a:rPr>
              <a:t>区民ニーズを的確に把握し反映する住民参画型の区政運営</a:t>
            </a:r>
            <a:endParaRPr kumimoji="1" lang="en-US" altLang="ja-JP" sz="1600" b="1" i="0" u="none" strike="noStrike" kern="1200" cap="none" spc="0" normalizeH="0" baseline="0" noProof="0" dirty="0">
              <a:ln>
                <a:noFill/>
              </a:ln>
              <a:solidFill>
                <a:prstClr val="white"/>
              </a:solidFill>
              <a:effectLst/>
              <a:uLnTx/>
              <a:uFillTx/>
              <a:latin typeface="ＭＳ ゴシック" panose="020B0609070205080204" pitchFamily="49" charset="-128"/>
              <a:ea typeface="ＭＳ ゴシック" panose="020B0609070205080204" pitchFamily="49" charset="-128"/>
            </a:endParaRPr>
          </a:p>
        </p:txBody>
      </p:sp>
      <p:sp>
        <p:nvSpPr>
          <p:cNvPr id="26" name="テキスト ボックス 25"/>
          <p:cNvSpPr txBox="1"/>
          <p:nvPr/>
        </p:nvSpPr>
        <p:spPr>
          <a:xfrm>
            <a:off x="5863342" y="6488668"/>
            <a:ext cx="465316"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80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14</a:t>
            </a:r>
          </a:p>
        </p:txBody>
      </p:sp>
      <p:sp>
        <p:nvSpPr>
          <p:cNvPr id="29" name="ホームベース 28"/>
          <p:cNvSpPr/>
          <p:nvPr/>
        </p:nvSpPr>
        <p:spPr>
          <a:xfrm>
            <a:off x="5102942" y="1003676"/>
            <a:ext cx="1735447" cy="486000"/>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2000" b="1" i="0" u="none" strike="noStrike" kern="1200" cap="none" spc="0" normalizeH="0" baseline="0" noProof="0" dirty="0">
                <a:ln>
                  <a:noFill/>
                </a:ln>
                <a:solidFill>
                  <a:prstClr val="white"/>
                </a:solidFill>
                <a:effectLst/>
                <a:uLnTx/>
                <a:uFillTx/>
                <a:latin typeface="ＭＳ ゴシック" panose="020B0609070205080204" pitchFamily="49" charset="-128"/>
                <a:ea typeface="ＭＳ ゴシック" panose="020B0609070205080204" pitchFamily="49" charset="-128"/>
              </a:rPr>
              <a:t>具体的取組</a:t>
            </a:r>
          </a:p>
        </p:txBody>
      </p:sp>
    </p:spTree>
    <p:extLst>
      <p:ext uri="{BB962C8B-B14F-4D97-AF65-F5344CB8AC3E}">
        <p14:creationId xmlns:p14="http://schemas.microsoft.com/office/powerpoint/2010/main" val="79289047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角丸四角形 5"/>
          <p:cNvSpPr/>
          <p:nvPr/>
        </p:nvSpPr>
        <p:spPr>
          <a:xfrm>
            <a:off x="74491" y="1420226"/>
            <a:ext cx="4651746" cy="1395176"/>
          </a:xfrm>
          <a:prstGeom prst="roundRect">
            <a:avLst/>
          </a:prstGeom>
          <a:ln cmpd="tri">
            <a:prstDash val="solid"/>
          </a:ln>
        </p:spPr>
        <p:style>
          <a:lnRef idx="2">
            <a:schemeClr val="accent6"/>
          </a:lnRef>
          <a:fillRef idx="1">
            <a:schemeClr val="lt1"/>
          </a:fillRef>
          <a:effectRef idx="0">
            <a:schemeClr val="accent6"/>
          </a:effectRef>
          <a:fontRef idx="minor">
            <a:schemeClr val="dk1"/>
          </a:fontRef>
        </p:style>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・広報紙に関し、新聞発行部数減により発行部数減となっている</a:t>
            </a:r>
            <a:endParaRPr kumimoji="1" lang="en-US" altLang="ja-JP" sz="120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・ＳＮＳは、災害時の情報発信の中心となるほか、ＨＰへの導線やクチコミの起点といった点からも重要なツールであるが、ＳＮＳフォロワー数は区内世帯数に比べてまだ少なく、伝達力に課題がある</a:t>
            </a:r>
          </a:p>
        </p:txBody>
      </p:sp>
      <p:sp>
        <p:nvSpPr>
          <p:cNvPr id="14" name="角丸四角形 13"/>
          <p:cNvSpPr/>
          <p:nvPr/>
        </p:nvSpPr>
        <p:spPr>
          <a:xfrm>
            <a:off x="94336" y="4967547"/>
            <a:ext cx="4640813" cy="1592521"/>
          </a:xfrm>
          <a:prstGeom prst="roundRect">
            <a:avLst/>
          </a:prstGeom>
          <a:solidFill>
            <a:schemeClr val="bg1"/>
          </a:solidFill>
        </p:spPr>
        <p:style>
          <a:lnRef idx="2">
            <a:schemeClr val="accent6"/>
          </a:lnRef>
          <a:fillRef idx="1">
            <a:schemeClr val="lt1"/>
          </a:fillRef>
          <a:effectRef idx="0">
            <a:schemeClr val="accent6"/>
          </a:effectRef>
          <a:fontRef idx="minor">
            <a:schemeClr val="dk1"/>
          </a:fontRef>
        </p:style>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schemeClr val="tx1"/>
                </a:solidFill>
                <a:effectLst/>
                <a:uLnTx/>
                <a:uFillTx/>
                <a:latin typeface="游ゴシック" panose="020F0502020204030204"/>
                <a:ea typeface="游ゴシック" panose="020B0400000000000000" pitchFamily="50" charset="-128"/>
                <a:cs typeface="+mn-cs"/>
              </a:rPr>
              <a:t>・広報紙の配付部数及びＳＮＳフォロワー数：令和８年度末までに</a:t>
            </a:r>
            <a:r>
              <a:rPr kumimoji="1" lang="ja-JP" altLang="en-US" sz="1200" b="0" i="0" strike="noStrike" kern="1200" cap="none" spc="0" normalizeH="0" baseline="0" noProof="0" dirty="0">
                <a:ln>
                  <a:noFill/>
                </a:ln>
                <a:solidFill>
                  <a:schemeClr val="tx1"/>
                </a:solidFill>
                <a:effectLst/>
                <a:uLnTx/>
                <a:uFillTx/>
                <a:latin typeface="游ゴシック" panose="020F0502020204030204"/>
                <a:ea typeface="游ゴシック" panose="020B0400000000000000" pitchFamily="50" charset="-128"/>
              </a:rPr>
              <a:t>合計</a:t>
            </a:r>
            <a:r>
              <a:rPr kumimoji="1" lang="en-US" altLang="ja-JP" sz="1200" b="0" i="0" strike="noStrike" kern="1200" cap="none" spc="0" normalizeH="0" baseline="0" noProof="0" dirty="0">
                <a:ln>
                  <a:noFill/>
                </a:ln>
                <a:solidFill>
                  <a:schemeClr val="tx1"/>
                </a:solidFill>
                <a:effectLst/>
                <a:uLnTx/>
                <a:uFillTx/>
                <a:latin typeface="游ゴシック" panose="020F0502020204030204"/>
                <a:ea typeface="游ゴシック" panose="020B0400000000000000" pitchFamily="50" charset="-128"/>
              </a:rPr>
              <a:t>50,000</a:t>
            </a:r>
            <a:r>
              <a:rPr kumimoji="1" lang="ja-JP" altLang="en-US" sz="1200" b="0" i="0" strike="noStrike" kern="1200" cap="none" spc="0" normalizeH="0" baseline="0" noProof="0" dirty="0">
                <a:ln>
                  <a:noFill/>
                </a:ln>
                <a:solidFill>
                  <a:schemeClr val="tx1"/>
                </a:solidFill>
                <a:effectLst/>
                <a:uLnTx/>
                <a:uFillTx/>
                <a:latin typeface="游ゴシック" panose="020F0502020204030204"/>
                <a:ea typeface="游ゴシック" panose="020B0400000000000000" pitchFamily="50" charset="-128"/>
              </a:rPr>
              <a:t>以上</a:t>
            </a:r>
            <a:endParaRPr kumimoji="1" lang="en-US" altLang="ja-JP" sz="1200" b="0" i="0" strike="noStrike" kern="1200" cap="none" spc="0" normalizeH="0" baseline="0" noProof="0" dirty="0">
              <a:ln>
                <a:noFill/>
              </a:ln>
              <a:solidFill>
                <a:schemeClr val="tx1"/>
              </a:solidFill>
              <a:effectLst/>
              <a:uLnTx/>
              <a:uFillTx/>
              <a:latin typeface="游ゴシック" panose="020F0502020204030204"/>
              <a:ea typeface="游ゴシック" panose="020B0400000000000000" pitchFamily="50" charset="-128"/>
            </a:endParaRPr>
          </a:p>
          <a:p>
            <a:pPr lvl="0">
              <a:defRPr/>
            </a:pPr>
            <a:r>
              <a:rPr lang="en-US" altLang="ja-JP" sz="1200" dirty="0">
                <a:solidFill>
                  <a:schemeClr val="tx1"/>
                </a:solidFill>
              </a:rPr>
              <a:t>R5:40,386</a:t>
            </a:r>
            <a:r>
              <a:rPr lang="ja-JP" altLang="en-US" sz="1200" dirty="0">
                <a:solidFill>
                  <a:schemeClr val="tx1"/>
                </a:solidFill>
              </a:rPr>
              <a:t>　</a:t>
            </a:r>
            <a:r>
              <a:rPr lang="en-US" altLang="ja-JP" sz="1200" dirty="0">
                <a:solidFill>
                  <a:schemeClr val="tx1"/>
                </a:solidFill>
              </a:rPr>
              <a:t>R6:36,612 </a:t>
            </a:r>
            <a:r>
              <a:rPr lang="ja-JP" altLang="en-US" sz="1200" dirty="0">
                <a:solidFill>
                  <a:schemeClr val="tx1"/>
                </a:solidFill>
              </a:rPr>
              <a:t>  </a:t>
            </a:r>
            <a:r>
              <a:rPr lang="en-US" altLang="ja-JP" sz="1200" dirty="0">
                <a:solidFill>
                  <a:schemeClr val="tx1"/>
                </a:solidFill>
              </a:rPr>
              <a:t>R7(</a:t>
            </a:r>
            <a:r>
              <a:rPr lang="ja-JP" altLang="en-US" sz="1200" dirty="0">
                <a:solidFill>
                  <a:schemeClr val="tx1"/>
                </a:solidFill>
              </a:rPr>
              <a:t>中間</a:t>
            </a:r>
            <a:r>
              <a:rPr lang="en-US" altLang="ja-JP" sz="1200" dirty="0">
                <a:solidFill>
                  <a:schemeClr val="tx1"/>
                </a:solidFill>
              </a:rPr>
              <a:t>):37,344</a:t>
            </a:r>
          </a:p>
        </p:txBody>
      </p:sp>
      <p:sp>
        <p:nvSpPr>
          <p:cNvPr id="16" name="角丸四角形 15"/>
          <p:cNvSpPr/>
          <p:nvPr/>
        </p:nvSpPr>
        <p:spPr>
          <a:xfrm>
            <a:off x="93417" y="3404491"/>
            <a:ext cx="4669570" cy="1005185"/>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ＳＮＳを中心にアナログ、デジタルを問わずあらゆる広報媒体をフル活用し、区民への広報を強化していくことにより、区民が問い合わせせずとも</a:t>
            </a:r>
            <a:r>
              <a:rPr kumimoji="1" lang="ja-JP" altLang="en-US" sz="1200" b="0" i="0" u="none" strike="noStrike" kern="1200" cap="none" spc="0" normalizeH="0" baseline="0" noProof="0" dirty="0">
                <a:ln>
                  <a:noFill/>
                </a:ln>
                <a:solidFill>
                  <a:schemeClr val="tx1"/>
                </a:solidFill>
                <a:effectLst/>
                <a:uLnTx/>
                <a:uFillTx/>
                <a:latin typeface="游ゴシック" panose="020F0502020204030204"/>
                <a:ea typeface="游ゴシック" panose="020B0400000000000000" pitchFamily="50" charset="-128"/>
                <a:cs typeface="+mn-cs"/>
              </a:rPr>
              <a:t>必要な</a:t>
            </a:r>
            <a:r>
              <a:rPr kumimoji="1" lang="ja-JP" altLang="en-US" sz="120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情報を入手できる環境を構築する </a:t>
            </a:r>
          </a:p>
        </p:txBody>
      </p:sp>
      <p:sp>
        <p:nvSpPr>
          <p:cNvPr id="46" name="ホームベース 45"/>
          <p:cNvSpPr/>
          <p:nvPr/>
        </p:nvSpPr>
        <p:spPr>
          <a:xfrm>
            <a:off x="93417" y="2903865"/>
            <a:ext cx="1428229" cy="486000"/>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2000" b="1" i="0" u="none" strike="noStrike" kern="1200" cap="none" spc="0" normalizeH="0" baseline="0" noProof="0" dirty="0">
                <a:ln>
                  <a:noFill/>
                </a:ln>
                <a:solidFill>
                  <a:prstClr val="white"/>
                </a:solidFill>
                <a:effectLst/>
                <a:uLnTx/>
                <a:uFillTx/>
                <a:latin typeface="ＭＳ ゴシック" panose="020B0609070205080204" pitchFamily="49" charset="-128"/>
                <a:ea typeface="ＭＳ ゴシック" panose="020B0609070205080204" pitchFamily="49" charset="-128"/>
              </a:rPr>
              <a:t>主な戦略</a:t>
            </a:r>
          </a:p>
        </p:txBody>
      </p:sp>
      <p:sp>
        <p:nvSpPr>
          <p:cNvPr id="47" name="ホームベース 46"/>
          <p:cNvSpPr/>
          <p:nvPr/>
        </p:nvSpPr>
        <p:spPr>
          <a:xfrm>
            <a:off x="93417" y="4481547"/>
            <a:ext cx="1428229" cy="486000"/>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2000" b="1" i="0" u="none" strike="noStrike" kern="1200" cap="none" spc="0" normalizeH="0" baseline="0" noProof="0" dirty="0">
                <a:ln>
                  <a:noFill/>
                </a:ln>
                <a:solidFill>
                  <a:prstClr val="white"/>
                </a:solidFill>
                <a:effectLst/>
                <a:uLnTx/>
                <a:uFillTx/>
                <a:latin typeface="ＭＳ ゴシック" panose="020B0609070205080204" pitchFamily="49" charset="-128"/>
                <a:ea typeface="ＭＳ ゴシック" panose="020B0609070205080204" pitchFamily="49" charset="-128"/>
              </a:rPr>
              <a:t>評価指標</a:t>
            </a:r>
          </a:p>
        </p:txBody>
      </p:sp>
      <p:sp>
        <p:nvSpPr>
          <p:cNvPr id="48" name="ホームベース 47"/>
          <p:cNvSpPr/>
          <p:nvPr/>
        </p:nvSpPr>
        <p:spPr>
          <a:xfrm>
            <a:off x="93417" y="935903"/>
            <a:ext cx="1735447" cy="486000"/>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2000" b="1" i="0" u="none" strike="noStrike" kern="1200" cap="none" spc="0" normalizeH="0" baseline="0" noProof="0" dirty="0">
                <a:ln>
                  <a:noFill/>
                </a:ln>
                <a:solidFill>
                  <a:prstClr val="white"/>
                </a:solidFill>
                <a:effectLst/>
                <a:uLnTx/>
                <a:uFillTx/>
                <a:latin typeface="ＭＳ ゴシック" panose="020B0609070205080204" pitchFamily="49" charset="-128"/>
                <a:ea typeface="ＭＳ ゴシック" panose="020B0609070205080204" pitchFamily="49" charset="-128"/>
              </a:rPr>
              <a:t>課題認識</a:t>
            </a:r>
          </a:p>
        </p:txBody>
      </p:sp>
      <p:sp>
        <p:nvSpPr>
          <p:cNvPr id="53" name="直方体 52"/>
          <p:cNvSpPr/>
          <p:nvPr/>
        </p:nvSpPr>
        <p:spPr>
          <a:xfrm>
            <a:off x="211756" y="148662"/>
            <a:ext cx="1617108" cy="626400"/>
          </a:xfrm>
          <a:prstGeom prst="cube">
            <a:avLst/>
          </a:prstGeom>
          <a:solidFill>
            <a:srgbClr val="38F88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kumimoji="1" lang="ja-JP" altLang="en-US" sz="1600" b="0" i="0" u="none" strike="noStrike" kern="1200" cap="none" spc="0" normalizeH="0" baseline="0" noProof="0" dirty="0">
                <a:ln>
                  <a:noFill/>
                </a:ln>
                <a:solidFill>
                  <a:prstClr val="black"/>
                </a:solidFill>
                <a:effectLst/>
                <a:uLnTx/>
                <a:uFillTx/>
                <a:latin typeface="HGS創英角ｺﾞｼｯｸUB" panose="020B0900000000000000" pitchFamily="50" charset="-128"/>
                <a:ea typeface="HGS創英角ｺﾞｼｯｸUB" panose="020B0900000000000000" pitchFamily="50" charset="-128"/>
                <a:cs typeface="+mn-cs"/>
              </a:rPr>
              <a:t>経営課題</a:t>
            </a:r>
            <a:r>
              <a:rPr kumimoji="1" lang="en-US" altLang="ja-JP" sz="1600" b="0" i="0" u="none" strike="noStrike" kern="1200" cap="none" spc="0" normalizeH="0" baseline="0" noProof="0" dirty="0">
                <a:ln>
                  <a:noFill/>
                </a:ln>
                <a:solidFill>
                  <a:prstClr val="black"/>
                </a:solidFill>
                <a:effectLst/>
                <a:uLnTx/>
                <a:uFillTx/>
                <a:latin typeface="HGS創英角ｺﾞｼｯｸUB" panose="020B0900000000000000" pitchFamily="50" charset="-128"/>
                <a:ea typeface="HGS創英角ｺﾞｼｯｸUB" panose="020B0900000000000000" pitchFamily="50" charset="-128"/>
                <a:cs typeface="+mn-cs"/>
              </a:rPr>
              <a:t>5</a:t>
            </a:r>
            <a:r>
              <a:rPr lang="en-US" altLang="ja-JP" sz="1600" b="1" dirty="0">
                <a:solidFill>
                  <a:prstClr val="black"/>
                </a:solidFill>
              </a:rPr>
              <a:t>-</a:t>
            </a:r>
            <a:r>
              <a:rPr kumimoji="1" lang="en-US" altLang="ja-JP" sz="1600" b="0" i="0" u="none" strike="noStrike" kern="1200" cap="none" spc="0" normalizeH="0" baseline="0" noProof="0" dirty="0">
                <a:ln>
                  <a:noFill/>
                </a:ln>
                <a:solidFill>
                  <a:prstClr val="black"/>
                </a:solidFill>
                <a:effectLst/>
                <a:uLnTx/>
                <a:uFillTx/>
                <a:latin typeface="HGS創英角ｺﾞｼｯｸUB" panose="020B0900000000000000" pitchFamily="50" charset="-128"/>
                <a:ea typeface="HGS創英角ｺﾞｼｯｸUB" panose="020B0900000000000000" pitchFamily="50" charset="-128"/>
                <a:cs typeface="+mn-cs"/>
              </a:rPr>
              <a:t>2</a:t>
            </a:r>
          </a:p>
        </p:txBody>
      </p:sp>
      <p:sp>
        <p:nvSpPr>
          <p:cNvPr id="32" name="角丸四角形 31"/>
          <p:cNvSpPr/>
          <p:nvPr/>
        </p:nvSpPr>
        <p:spPr>
          <a:xfrm>
            <a:off x="4920385" y="1348954"/>
            <a:ext cx="7029877" cy="5116257"/>
          </a:xfrm>
          <a:prstGeom prst="roundRect">
            <a:avLst>
              <a:gd name="adj" fmla="val 9636"/>
            </a:avLst>
          </a:prstGeom>
        </p:spPr>
        <p:style>
          <a:lnRef idx="2">
            <a:schemeClr val="accent6"/>
          </a:lnRef>
          <a:fillRef idx="1">
            <a:schemeClr val="lt1"/>
          </a:fillRef>
          <a:effectRef idx="0">
            <a:schemeClr val="accent6"/>
          </a:effectRef>
          <a:fontRef idx="minor">
            <a:schemeClr val="dk1"/>
          </a:fontRef>
        </p:style>
        <p:txBody>
          <a:bodyPr rtlCol="0" anchor="ctr"/>
          <a:lstStyle/>
          <a:p>
            <a:pPr>
              <a:defRPr/>
            </a:pPr>
            <a:r>
              <a:rPr kumimoji="1" lang="en-US" altLang="ja-JP" sz="1200" b="1"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a:t>
            </a:r>
            <a:r>
              <a:rPr kumimoji="1" lang="ja-JP" altLang="en-US" sz="1200" b="1"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区民が必要とする情報発信の強化（</a:t>
            </a:r>
            <a:r>
              <a:rPr kumimoji="1" lang="en-US" altLang="ja-JP" sz="1200" b="1"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18,858</a:t>
            </a:r>
            <a:r>
              <a:rPr kumimoji="1" lang="ja-JP" altLang="en-US" sz="1200" b="1"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千円）</a:t>
            </a:r>
            <a:r>
              <a:rPr kumimoji="1" lang="en-US" altLang="ja-JP" sz="1200" b="1" i="0" u="none" strike="noStrike" kern="1200" cap="none" spc="0" normalizeH="0" baseline="0" noProof="0" dirty="0">
                <a:ln>
                  <a:noFill/>
                </a:ln>
                <a:solidFill>
                  <a:schemeClr val="tx1"/>
                </a:solidFill>
                <a:effectLst/>
                <a:uLnTx/>
                <a:uFillTx/>
                <a:latin typeface="游ゴシック" panose="020F0502020204030204"/>
                <a:ea typeface="游ゴシック" panose="020B0400000000000000" pitchFamily="50" charset="-128"/>
                <a:cs typeface="+mn-cs"/>
              </a:rPr>
              <a:t>】</a:t>
            </a:r>
            <a:endParaRPr kumimoji="1" lang="en-US" altLang="ja-JP" sz="1200" i="0" u="none" strike="noStrike" kern="1200" cap="none" spc="0" normalizeH="0" baseline="0" noProof="0" dirty="0">
              <a:ln>
                <a:noFill/>
              </a:ln>
              <a:solidFill>
                <a:srgbClr val="0070C0"/>
              </a:solidFill>
              <a:effectLst/>
              <a:uLnTx/>
              <a:uFillTx/>
              <a:latin typeface="游ゴシック" panose="020F0502020204030204"/>
              <a:ea typeface="游ゴシック" panose="020B0400000000000000" pitchFamily="50" charset="-128"/>
              <a:cs typeface="+mn-cs"/>
            </a:endParaRPr>
          </a:p>
          <a:p>
            <a:pPr lvl="0">
              <a:defRPr/>
            </a:pPr>
            <a:r>
              <a:rPr kumimoji="1" lang="ja-JP" altLang="en-US" sz="1200" b="0" i="0" u="none" strike="noStrike" kern="1200" cap="none" spc="0" normalizeH="0" baseline="0" noProof="0" dirty="0">
                <a:ln>
                  <a:noFill/>
                </a:ln>
                <a:solidFill>
                  <a:schemeClr val="tx1"/>
                </a:solidFill>
                <a:effectLst/>
                <a:uLnTx/>
                <a:uFillTx/>
                <a:latin typeface="游ゴシック" panose="020F0502020204030204"/>
                <a:ea typeface="游ゴシック" panose="020B0400000000000000" pitchFamily="50" charset="-128"/>
                <a:cs typeface="+mn-cs"/>
              </a:rPr>
              <a:t>・広報紙や</a:t>
            </a:r>
            <a:r>
              <a:rPr lang="ja-JP" altLang="en-US" sz="1200" dirty="0">
                <a:solidFill>
                  <a:schemeClr val="tx1"/>
                </a:solidFill>
                <a:latin typeface="游ゴシック" panose="020F0502020204030204"/>
                <a:ea typeface="游ゴシック" panose="020B0400000000000000" pitchFamily="50" charset="-128"/>
              </a:rPr>
              <a:t>チラシ・ポスター</a:t>
            </a:r>
            <a:r>
              <a:rPr kumimoji="1" lang="ja-JP" altLang="en-US" sz="1200" b="0" i="0" u="none" strike="noStrike" kern="1200" cap="none" spc="0" normalizeH="0" baseline="0" noProof="0" dirty="0">
                <a:ln>
                  <a:noFill/>
                </a:ln>
                <a:solidFill>
                  <a:schemeClr val="tx1"/>
                </a:solidFill>
                <a:effectLst/>
                <a:uLnTx/>
                <a:uFillTx/>
                <a:latin typeface="游ゴシック" panose="020F0502020204030204"/>
                <a:ea typeface="游ゴシック" panose="020B0400000000000000" pitchFamily="50" charset="-128"/>
                <a:cs typeface="+mn-cs"/>
              </a:rPr>
              <a:t>の作成にあたっては、区民から問い合わせの多い情報やホームページのアクセス状況等、広聴及び過去の広報の分析を行い、改善につなげていく</a:t>
            </a:r>
            <a:endParaRPr kumimoji="1" lang="en-US" altLang="ja-JP" sz="1200" b="0" i="0" u="none" strike="noStrike" kern="1200" cap="none" spc="0" normalizeH="0" baseline="0" noProof="0" dirty="0">
              <a:ln>
                <a:noFill/>
              </a:ln>
              <a:solidFill>
                <a:schemeClr val="tx1"/>
              </a:solidFill>
              <a:effectLst/>
              <a:uLnTx/>
              <a:uFillTx/>
              <a:latin typeface="游ゴシック" panose="020F0502020204030204"/>
              <a:ea typeface="游ゴシック" panose="020B0400000000000000"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schemeClr val="tx1"/>
                </a:solidFill>
                <a:effectLst/>
                <a:uLnTx/>
                <a:uFillTx/>
                <a:latin typeface="游ゴシック" panose="020F0502020204030204"/>
                <a:ea typeface="游ゴシック" panose="020B0400000000000000" pitchFamily="50" charset="-128"/>
                <a:cs typeface="+mn-cs"/>
              </a:rPr>
              <a:t>・広報紙、ホームページ、</a:t>
            </a:r>
            <a:r>
              <a:rPr kumimoji="1" lang="en-US" altLang="ja-JP" sz="1200" b="0" i="0" u="none" strike="noStrike" kern="1200" cap="none" spc="0" normalizeH="0" baseline="0" noProof="0" dirty="0">
                <a:ln>
                  <a:noFill/>
                </a:ln>
                <a:solidFill>
                  <a:schemeClr val="tx1"/>
                </a:solidFill>
                <a:effectLst/>
                <a:uLnTx/>
                <a:uFillTx/>
                <a:latin typeface="游ゴシック" panose="020F0502020204030204"/>
                <a:ea typeface="游ゴシック" panose="020B0400000000000000" pitchFamily="50" charset="-128"/>
                <a:cs typeface="+mn-cs"/>
              </a:rPr>
              <a:t>SNS</a:t>
            </a:r>
            <a:r>
              <a:rPr kumimoji="1" lang="ja-JP" altLang="en-US" sz="1200" b="0" i="0" u="none" strike="noStrike" kern="1200" cap="none" spc="0" normalizeH="0" baseline="0" noProof="0" dirty="0">
                <a:ln>
                  <a:noFill/>
                </a:ln>
                <a:solidFill>
                  <a:schemeClr val="tx1"/>
                </a:solidFill>
                <a:effectLst/>
                <a:uLnTx/>
                <a:uFillTx/>
                <a:latin typeface="游ゴシック" panose="020F0502020204030204"/>
                <a:ea typeface="游ゴシック" panose="020B0400000000000000" pitchFamily="50" charset="-128"/>
                <a:cs typeface="+mn-cs"/>
              </a:rPr>
              <a:t>、広報板等で情報発信を行う</a:t>
            </a:r>
            <a:endParaRPr kumimoji="1" lang="en-US" altLang="ja-JP" sz="1200" b="0" i="0" u="none" strike="noStrike" kern="1200" cap="none" spc="0" normalizeH="0" baseline="0" noProof="0" dirty="0">
              <a:ln>
                <a:noFill/>
              </a:ln>
              <a:solidFill>
                <a:schemeClr val="tx1"/>
              </a:solidFill>
              <a:effectLst/>
              <a:uLnTx/>
              <a:uFillTx/>
              <a:latin typeface="游ゴシック" panose="020F0502020204030204"/>
              <a:ea typeface="游ゴシック" panose="020B0400000000000000" pitchFamily="50" charset="-128"/>
              <a:cs typeface="+mn-cs"/>
            </a:endParaRPr>
          </a:p>
          <a:p>
            <a:pPr>
              <a:defRPr/>
            </a:pPr>
            <a:r>
              <a:rPr lang="ja-JP" altLang="en-US" sz="1200" dirty="0">
                <a:solidFill>
                  <a:schemeClr val="tx1"/>
                </a:solidFill>
                <a:latin typeface="游ゴシック" panose="020F0502020204030204"/>
                <a:ea typeface="游ゴシック" panose="020B0400000000000000" pitchFamily="50" charset="-128"/>
              </a:rPr>
              <a:t>・東淀川区マスコットキャラクターや東淀川区住みます芸人等を活用した情報発信を行う</a:t>
            </a:r>
            <a:endParaRPr kumimoji="1" lang="en-US" altLang="ja-JP" sz="1200" b="0" i="0" u="none" strike="noStrike" kern="1200" cap="none" spc="0" normalizeH="0" baseline="0" noProof="0" dirty="0">
              <a:ln>
                <a:noFill/>
              </a:ln>
              <a:solidFill>
                <a:schemeClr val="tx1"/>
              </a:solidFill>
              <a:effectLst/>
              <a:uLnTx/>
              <a:uFillTx/>
              <a:latin typeface="游ゴシック" panose="020F0502020204030204"/>
              <a:ea typeface="游ゴシック" panose="020B0400000000000000"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schemeClr val="tx1"/>
                </a:solidFill>
                <a:effectLst/>
                <a:uLnTx/>
                <a:uFillTx/>
                <a:latin typeface="游ゴシック" panose="020F0502020204030204"/>
                <a:ea typeface="游ゴシック" panose="020B0400000000000000" pitchFamily="50" charset="-128"/>
                <a:cs typeface="+mn-cs"/>
              </a:rPr>
              <a:t>・ホームページにおいて、情報の更新状況が一目で確認できるよう、表現や更新方法を工夫する</a:t>
            </a:r>
            <a:endParaRPr kumimoji="1" lang="en-US" altLang="ja-JP" sz="1200" b="0" i="0" u="none" strike="noStrike" kern="1200" cap="none" spc="0" normalizeH="0" baseline="0" noProof="0" dirty="0">
              <a:ln>
                <a:noFill/>
              </a:ln>
              <a:solidFill>
                <a:schemeClr val="tx1"/>
              </a:solidFill>
              <a:effectLst/>
              <a:uLnTx/>
              <a:uFillTx/>
              <a:latin typeface="游ゴシック" panose="020F0502020204030204"/>
              <a:ea typeface="游ゴシック" panose="020B0400000000000000" pitchFamily="50" charset="-128"/>
              <a:cs typeface="+mn-cs"/>
            </a:endParaRPr>
          </a:p>
          <a:p>
            <a:pPr lvl="0">
              <a:defRPr/>
            </a:pPr>
            <a:r>
              <a:rPr kumimoji="1" lang="ja-JP" altLang="en-US" sz="1200" b="0" i="0" u="none" strike="noStrike" kern="1200" cap="none" spc="0" normalizeH="0" baseline="0" noProof="0" dirty="0">
                <a:ln>
                  <a:noFill/>
                </a:ln>
                <a:solidFill>
                  <a:schemeClr val="tx1"/>
                </a:solidFill>
                <a:effectLst/>
                <a:uLnTx/>
                <a:uFillTx/>
                <a:latin typeface="游ゴシック" panose="020F0502020204030204"/>
                <a:ea typeface="游ゴシック" panose="020B0400000000000000" pitchFamily="50" charset="-128"/>
                <a:cs typeface="+mn-cs"/>
              </a:rPr>
              <a:t>・ホームページ、</a:t>
            </a:r>
            <a:r>
              <a:rPr kumimoji="1" lang="en-US" altLang="ja-JP" sz="1200" b="0" i="0" u="none" strike="noStrike" kern="1200" cap="none" spc="0" normalizeH="0" baseline="0" noProof="0" dirty="0">
                <a:ln>
                  <a:noFill/>
                </a:ln>
                <a:solidFill>
                  <a:schemeClr val="tx1"/>
                </a:solidFill>
                <a:effectLst/>
                <a:uLnTx/>
                <a:uFillTx/>
                <a:latin typeface="游ゴシック" panose="020F0502020204030204"/>
                <a:ea typeface="游ゴシック" panose="020B0400000000000000" pitchFamily="50" charset="-128"/>
                <a:cs typeface="+mn-cs"/>
              </a:rPr>
              <a:t>SNS</a:t>
            </a:r>
            <a:r>
              <a:rPr kumimoji="1" lang="ja-JP" altLang="en-US" sz="1200" b="0" i="0" u="none" strike="noStrike" kern="1200" cap="none" spc="0" normalizeH="0" baseline="0" noProof="0" dirty="0">
                <a:ln>
                  <a:noFill/>
                </a:ln>
                <a:solidFill>
                  <a:schemeClr val="tx1"/>
                </a:solidFill>
                <a:effectLst/>
                <a:uLnTx/>
                <a:uFillTx/>
                <a:latin typeface="游ゴシック" panose="020F0502020204030204"/>
                <a:ea typeface="游ゴシック" panose="020B0400000000000000" pitchFamily="50" charset="-128"/>
                <a:cs typeface="+mn-cs"/>
              </a:rPr>
              <a:t>では即時性に富む情報提供を行うとともに、災害時の</a:t>
            </a:r>
            <a:r>
              <a:rPr kumimoji="1" lang="en-US" altLang="ja-JP" sz="1200" b="0" i="0" u="none" strike="noStrike" kern="1200" cap="none" spc="0" normalizeH="0" baseline="0" noProof="0" dirty="0">
                <a:ln>
                  <a:noFill/>
                </a:ln>
                <a:solidFill>
                  <a:schemeClr val="tx1"/>
                </a:solidFill>
                <a:effectLst/>
                <a:uLnTx/>
                <a:uFillTx/>
                <a:latin typeface="游ゴシック" panose="020F0502020204030204"/>
                <a:ea typeface="游ゴシック" panose="020B0400000000000000" pitchFamily="50" charset="-128"/>
                <a:cs typeface="+mn-cs"/>
              </a:rPr>
              <a:t>SNS</a:t>
            </a:r>
            <a:r>
              <a:rPr lang="ja-JP" altLang="en-US" sz="1200" dirty="0">
                <a:solidFill>
                  <a:schemeClr val="tx1"/>
                </a:solidFill>
                <a:latin typeface="游ゴシック" panose="020F0502020204030204"/>
                <a:ea typeface="游ゴシック" panose="020B0400000000000000" pitchFamily="50" charset="-128"/>
              </a:rPr>
              <a:t>による</a:t>
            </a:r>
            <a:r>
              <a:rPr kumimoji="1" lang="ja-JP" altLang="en-US" sz="1200" b="0" i="0" u="none" strike="noStrike" kern="1200" cap="none" spc="0" normalizeH="0" baseline="0" noProof="0" dirty="0">
                <a:ln>
                  <a:noFill/>
                </a:ln>
                <a:solidFill>
                  <a:schemeClr val="tx1"/>
                </a:solidFill>
                <a:effectLst/>
                <a:uLnTx/>
                <a:uFillTx/>
                <a:latin typeface="游ゴシック" panose="020F0502020204030204"/>
                <a:ea typeface="游ゴシック" panose="020B0400000000000000" pitchFamily="50" charset="-128"/>
                <a:cs typeface="+mn-cs"/>
              </a:rPr>
              <a:t>情報発信の優位性もふまえ、ユーザー数が多く緊急情報をプッシュ通知で伝達できる</a:t>
            </a:r>
            <a:r>
              <a:rPr kumimoji="1" lang="en-US" altLang="ja-JP" sz="1200" b="0" i="0" u="none" strike="noStrike" kern="1200" cap="none" spc="0" normalizeH="0" baseline="0" noProof="0" dirty="0">
                <a:ln>
                  <a:noFill/>
                </a:ln>
                <a:solidFill>
                  <a:schemeClr val="tx1"/>
                </a:solidFill>
                <a:effectLst/>
                <a:uLnTx/>
                <a:uFillTx/>
                <a:latin typeface="游ゴシック" panose="020F0502020204030204"/>
                <a:ea typeface="游ゴシック" panose="020B0400000000000000" pitchFamily="50" charset="-128"/>
                <a:cs typeface="+mn-cs"/>
              </a:rPr>
              <a:t>LINE</a:t>
            </a:r>
            <a:r>
              <a:rPr kumimoji="1" lang="ja-JP" altLang="en-US" sz="1200" b="0" i="0" u="none" strike="noStrike" kern="1200" cap="none" spc="0" normalizeH="0" baseline="0" noProof="0" dirty="0">
                <a:ln>
                  <a:noFill/>
                </a:ln>
                <a:solidFill>
                  <a:schemeClr val="tx1"/>
                </a:solidFill>
                <a:effectLst/>
                <a:uLnTx/>
                <a:uFillTx/>
                <a:latin typeface="游ゴシック" panose="020F0502020204030204"/>
                <a:ea typeface="游ゴシック" panose="020B0400000000000000" pitchFamily="50" charset="-128"/>
                <a:cs typeface="+mn-cs"/>
              </a:rPr>
              <a:t>や、ユーザー間での情報拡散力が高い</a:t>
            </a:r>
            <a:r>
              <a:rPr kumimoji="1" lang="en-US" altLang="ja-JP" sz="1200" b="0" i="0" u="none" strike="noStrike" kern="1200" cap="none" spc="0" normalizeH="0" baseline="0" noProof="0" dirty="0">
                <a:ln>
                  <a:noFill/>
                </a:ln>
                <a:solidFill>
                  <a:schemeClr val="tx1"/>
                </a:solidFill>
                <a:effectLst/>
                <a:uLnTx/>
                <a:uFillTx/>
                <a:latin typeface="游ゴシック" panose="020F0502020204030204"/>
                <a:ea typeface="游ゴシック" panose="020B0400000000000000" pitchFamily="50" charset="-128"/>
                <a:cs typeface="+mn-cs"/>
              </a:rPr>
              <a:t>X</a:t>
            </a:r>
            <a:r>
              <a:rPr kumimoji="1" lang="ja-JP" altLang="en-US" sz="1200" b="0" i="0" u="none" strike="noStrike" kern="1200" cap="none" spc="0" normalizeH="0" baseline="0" noProof="0" dirty="0">
                <a:ln>
                  <a:noFill/>
                </a:ln>
                <a:solidFill>
                  <a:schemeClr val="tx1"/>
                </a:solidFill>
                <a:effectLst/>
                <a:uLnTx/>
                <a:uFillTx/>
                <a:latin typeface="游ゴシック" panose="020F0502020204030204"/>
                <a:ea typeface="游ゴシック" panose="020B0400000000000000" pitchFamily="50" charset="-128"/>
                <a:cs typeface="+mn-cs"/>
              </a:rPr>
              <a:t>（旧</a:t>
            </a:r>
            <a:r>
              <a:rPr kumimoji="1" lang="en-US" altLang="ja-JP" sz="1200" b="0" i="0" u="none" strike="noStrike" kern="1200" cap="none" spc="0" normalizeH="0" baseline="0" noProof="0" dirty="0">
                <a:ln>
                  <a:noFill/>
                </a:ln>
                <a:solidFill>
                  <a:schemeClr val="tx1"/>
                </a:solidFill>
                <a:effectLst/>
                <a:uLnTx/>
                <a:uFillTx/>
                <a:latin typeface="游ゴシック" panose="020F0502020204030204"/>
                <a:ea typeface="游ゴシック" panose="020B0400000000000000" pitchFamily="50" charset="-128"/>
                <a:cs typeface="+mn-cs"/>
              </a:rPr>
              <a:t>Twitter</a:t>
            </a:r>
            <a:r>
              <a:rPr kumimoji="1" lang="ja-JP" altLang="en-US" sz="1200" b="0" i="0" u="none" strike="noStrike" kern="1200" cap="none" spc="0" normalizeH="0" baseline="0" noProof="0" dirty="0">
                <a:ln>
                  <a:noFill/>
                </a:ln>
                <a:solidFill>
                  <a:schemeClr val="tx1"/>
                </a:solidFill>
                <a:effectLst/>
                <a:uLnTx/>
                <a:uFillTx/>
                <a:latin typeface="游ゴシック" panose="020F0502020204030204"/>
                <a:ea typeface="游ゴシック" panose="020B0400000000000000" pitchFamily="50" charset="-128"/>
                <a:cs typeface="+mn-cs"/>
              </a:rPr>
              <a:t>）を中心に、イベント等での</a:t>
            </a:r>
            <a:r>
              <a:rPr kumimoji="1" lang="en-US" altLang="ja-JP" sz="1200" b="0" i="0" u="none" strike="noStrike" kern="1200" cap="none" spc="0" normalizeH="0" baseline="0" noProof="0" dirty="0">
                <a:ln>
                  <a:noFill/>
                </a:ln>
                <a:solidFill>
                  <a:schemeClr val="tx1"/>
                </a:solidFill>
                <a:effectLst/>
                <a:uLnTx/>
                <a:uFillTx/>
                <a:latin typeface="游ゴシック" panose="020F0502020204030204"/>
                <a:ea typeface="游ゴシック" panose="020B0400000000000000" pitchFamily="50" charset="-128"/>
                <a:cs typeface="+mn-cs"/>
              </a:rPr>
              <a:t>SNS</a:t>
            </a:r>
            <a:r>
              <a:rPr kumimoji="1" lang="ja-JP" altLang="en-US" sz="1200" b="0" i="0" u="none" strike="noStrike" kern="1200" cap="none" spc="0" normalizeH="0" baseline="0" noProof="0" dirty="0">
                <a:ln>
                  <a:noFill/>
                </a:ln>
                <a:solidFill>
                  <a:schemeClr val="tx1"/>
                </a:solidFill>
                <a:effectLst/>
                <a:uLnTx/>
                <a:uFillTx/>
                <a:latin typeface="游ゴシック" panose="020F0502020204030204"/>
                <a:ea typeface="游ゴシック" panose="020B0400000000000000" pitchFamily="50" charset="-128"/>
                <a:cs typeface="+mn-cs"/>
              </a:rPr>
              <a:t>フォロワーの募集及び</a:t>
            </a:r>
            <a:r>
              <a:rPr lang="ja-JP" altLang="en-US" sz="1200" dirty="0">
                <a:solidFill>
                  <a:schemeClr val="tx1"/>
                </a:solidFill>
              </a:rPr>
              <a:t>各担当と連携・調整しながら</a:t>
            </a:r>
            <a:r>
              <a:rPr kumimoji="1" lang="ja-JP" altLang="en-US" sz="1200" b="0" i="0" u="none" strike="noStrike" kern="1200" cap="none" spc="0" normalizeH="0" baseline="0" noProof="0" dirty="0">
                <a:ln>
                  <a:noFill/>
                </a:ln>
                <a:solidFill>
                  <a:schemeClr val="tx1"/>
                </a:solidFill>
                <a:effectLst/>
                <a:uLnTx/>
                <a:uFillTx/>
                <a:latin typeface="游ゴシック" panose="020F0502020204030204"/>
                <a:ea typeface="游ゴシック" panose="020B0400000000000000" pitchFamily="50" charset="-128"/>
                <a:cs typeface="+mn-cs"/>
              </a:rPr>
              <a:t>積極投稿を行う</a:t>
            </a:r>
            <a:endParaRPr kumimoji="1" lang="en-US" altLang="ja-JP" sz="1200" b="0" i="0" u="none" strike="noStrike" kern="1200" cap="none" spc="0" normalizeH="0" baseline="0" noProof="0" dirty="0">
              <a:ln>
                <a:noFill/>
              </a:ln>
              <a:solidFill>
                <a:schemeClr val="tx1"/>
              </a:solidFill>
              <a:effectLst/>
              <a:uLnTx/>
              <a:uFillTx/>
              <a:latin typeface="游ゴシック" panose="020F0502020204030204"/>
              <a:ea typeface="游ゴシック" panose="020B0400000000000000"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schemeClr val="tx1"/>
                </a:solidFill>
                <a:effectLst/>
                <a:uLnTx/>
                <a:uFillTx/>
                <a:latin typeface="游ゴシック" panose="020F0502020204030204"/>
                <a:ea typeface="游ゴシック" panose="020B0400000000000000" pitchFamily="50" charset="-128"/>
                <a:cs typeface="+mn-cs"/>
              </a:rPr>
              <a:t>・大阪市</a:t>
            </a:r>
            <a:r>
              <a:rPr kumimoji="1" lang="en-US" altLang="ja-JP" sz="1200" b="0" i="0" u="none" strike="noStrike" kern="1200" cap="none" spc="0" normalizeH="0" baseline="0" noProof="0" dirty="0">
                <a:ln>
                  <a:noFill/>
                </a:ln>
                <a:solidFill>
                  <a:schemeClr val="tx1"/>
                </a:solidFill>
                <a:effectLst/>
                <a:uLnTx/>
                <a:uFillTx/>
                <a:latin typeface="游ゴシック" panose="020F0502020204030204"/>
                <a:ea typeface="游ゴシック" panose="020B0400000000000000" pitchFamily="50" charset="-128"/>
                <a:cs typeface="+mn-cs"/>
              </a:rPr>
              <a:t>LINE</a:t>
            </a:r>
            <a:r>
              <a:rPr kumimoji="1" lang="ja-JP" altLang="en-US" sz="1200" b="0" i="0" u="none" strike="noStrike" kern="1200" cap="none" spc="0" normalizeH="0" baseline="0" noProof="0" dirty="0">
                <a:ln>
                  <a:noFill/>
                </a:ln>
                <a:solidFill>
                  <a:schemeClr val="tx1"/>
                </a:solidFill>
                <a:effectLst/>
                <a:uLnTx/>
                <a:uFillTx/>
                <a:latin typeface="游ゴシック" panose="020F0502020204030204"/>
                <a:ea typeface="游ゴシック" panose="020B0400000000000000" pitchFamily="50" charset="-128"/>
                <a:cs typeface="+mn-cs"/>
              </a:rPr>
              <a:t>公式アカウントによるセグメント配信により、区民が「知りたい（ほしい）」情報を積極的に配信する</a:t>
            </a:r>
            <a:endParaRPr kumimoji="1" lang="en-US" altLang="ja-JP" sz="1200" b="0" i="0" u="none" strike="noStrike" kern="1200" cap="none" spc="0" normalizeH="0" baseline="0" noProof="0" dirty="0">
              <a:ln>
                <a:noFill/>
              </a:ln>
              <a:solidFill>
                <a:schemeClr val="tx1"/>
              </a:solidFill>
              <a:effectLst/>
              <a:uLnTx/>
              <a:uFillTx/>
              <a:latin typeface="游ゴシック" panose="020F0502020204030204"/>
              <a:ea typeface="游ゴシック" panose="020B0400000000000000" pitchFamily="50" charset="-128"/>
              <a:cs typeface="+mn-cs"/>
            </a:endParaRPr>
          </a:p>
          <a:p>
            <a:pPr>
              <a:defRPr/>
            </a:pPr>
            <a:r>
              <a:rPr lang="ja-JP" altLang="en-US" sz="1200" dirty="0">
                <a:solidFill>
                  <a:schemeClr val="tx1"/>
                </a:solidFill>
              </a:rPr>
              <a:t>・インスタグラムを活用した情報発信を行う。＜新規＞＜区政会議意見＞</a:t>
            </a:r>
            <a:endParaRPr lang="en-US" altLang="ja-JP" sz="1200" dirty="0">
              <a:solidFill>
                <a:schemeClr val="tx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schemeClr val="tx1"/>
                </a:solidFill>
                <a:effectLst/>
                <a:uLnTx/>
                <a:uFillTx/>
                <a:latin typeface="游ゴシック" panose="020F0502020204030204"/>
                <a:ea typeface="游ゴシック" panose="020B0400000000000000" pitchFamily="50" charset="-128"/>
                <a:cs typeface="+mn-cs"/>
              </a:rPr>
              <a:t>・広報紙特集記事のテーマ選定に民間事業者のノウハウも活用した魅力ある紙面づくりを行う</a:t>
            </a:r>
            <a:endParaRPr kumimoji="1" lang="en-US" altLang="ja-JP" sz="1200" b="0" i="0" u="none" strike="noStrike" kern="1200" cap="none" spc="0" normalizeH="0" baseline="0" noProof="0" dirty="0">
              <a:ln>
                <a:noFill/>
              </a:ln>
              <a:solidFill>
                <a:schemeClr val="tx1"/>
              </a:solidFill>
              <a:effectLst/>
              <a:uLnTx/>
              <a:uFillTx/>
              <a:latin typeface="游ゴシック" panose="020F0502020204030204"/>
              <a:ea typeface="游ゴシック" panose="020B0400000000000000" pitchFamily="50" charset="-128"/>
              <a:cs typeface="+mn-cs"/>
            </a:endParaRPr>
          </a:p>
          <a:p>
            <a:pPr>
              <a:defRPr/>
            </a:pPr>
            <a:r>
              <a:rPr kumimoji="1" lang="ja-JP" altLang="en-US" sz="1200" b="0" i="0" u="none" strike="noStrike" kern="1200" cap="none" spc="0" normalizeH="0" baseline="0" noProof="0" dirty="0">
                <a:ln>
                  <a:noFill/>
                </a:ln>
                <a:solidFill>
                  <a:schemeClr val="tx1"/>
                </a:solidFill>
                <a:effectLst/>
                <a:uLnTx/>
                <a:uFillTx/>
                <a:latin typeface="游ゴシック" panose="020F0502020204030204"/>
                <a:ea typeface="游ゴシック" panose="020B0400000000000000" pitchFamily="50" charset="-128"/>
                <a:cs typeface="+mn-cs"/>
              </a:rPr>
              <a:t>・</a:t>
            </a:r>
            <a:r>
              <a:rPr kumimoji="1" lang="ja-JP" altLang="en-US" sz="1200" i="0" u="none" strike="noStrike" kern="1200" cap="none" spc="0" normalizeH="0" baseline="0" noProof="0" dirty="0">
                <a:ln>
                  <a:noFill/>
                </a:ln>
                <a:solidFill>
                  <a:schemeClr val="tx1"/>
                </a:solidFill>
                <a:effectLst/>
                <a:uLnTx/>
                <a:uFillTx/>
                <a:latin typeface="游ゴシック" panose="020F0502020204030204"/>
                <a:ea typeface="游ゴシック" panose="020B0400000000000000" pitchFamily="50" charset="-128"/>
                <a:cs typeface="+mn-cs"/>
              </a:rPr>
              <a:t>イベント</a:t>
            </a:r>
            <a:r>
              <a:rPr lang="ja-JP" altLang="en-US" sz="1200" dirty="0">
                <a:solidFill>
                  <a:schemeClr val="tx1"/>
                </a:solidFill>
              </a:rPr>
              <a:t>時に広報紙の個別配付の案内をしたり、スマホ講座を開催して高齢者の方にもスマホ操作をわかりやすく学習できる機会を設けるなど、必要な人に必要な情報が届くよう取り組んでいく＜●区政会議意見＞</a:t>
            </a:r>
            <a:endParaRPr kumimoji="1" lang="en-US" altLang="ja-JP" sz="1200" b="0" i="0" strike="sngStrike" kern="1200" cap="none" spc="0" normalizeH="0" noProof="0" dirty="0">
              <a:ln>
                <a:noFill/>
              </a:ln>
              <a:solidFill>
                <a:schemeClr val="tx1"/>
              </a:solidFill>
              <a:effectLst/>
              <a:uLnTx/>
              <a:uFillTx/>
              <a:latin typeface="游ゴシック" panose="020F0502020204030204"/>
              <a:ea typeface="游ゴシック" panose="020B0400000000000000" pitchFamily="50" charset="-128"/>
              <a:cs typeface="+mn-cs"/>
            </a:endParaRPr>
          </a:p>
          <a:p>
            <a:pPr lvl="0">
              <a:defRPr/>
            </a:pPr>
            <a:endParaRPr kumimoji="1" lang="en-US" altLang="ja-JP" sz="1200" b="0" i="0" u="none" strike="noStrike" kern="1200" cap="none" spc="0" normalizeH="0" baseline="0" noProof="0" dirty="0">
              <a:ln>
                <a:noFill/>
              </a:ln>
              <a:solidFill>
                <a:schemeClr val="tx1"/>
              </a:solidFill>
              <a:effectLst/>
              <a:uLnTx/>
              <a:uFillTx/>
              <a:latin typeface="游ゴシック" panose="020F0502020204030204"/>
              <a:ea typeface="游ゴシック" panose="020B0400000000000000" pitchFamily="50" charset="-128"/>
              <a:cs typeface="+mn-cs"/>
            </a:endParaRPr>
          </a:p>
          <a:p>
            <a:pPr lvl="0">
              <a:defRPr/>
            </a:pPr>
            <a:r>
              <a:rPr kumimoji="1" lang="en-US" altLang="ja-JP" sz="1200" b="1" i="0" u="none" strike="noStrike" kern="1200" cap="none" spc="0" normalizeH="0" baseline="0" noProof="0" dirty="0">
                <a:ln>
                  <a:noFill/>
                </a:ln>
                <a:solidFill>
                  <a:schemeClr val="tx1"/>
                </a:solidFill>
                <a:effectLst/>
                <a:uLnTx/>
                <a:uFillTx/>
                <a:latin typeface="游ゴシック" panose="020F0502020204030204"/>
                <a:ea typeface="游ゴシック" panose="020B0400000000000000" pitchFamily="50" charset="-128"/>
                <a:cs typeface="+mn-cs"/>
              </a:rPr>
              <a:t>【</a:t>
            </a:r>
            <a:r>
              <a:rPr kumimoji="1" lang="ja-JP" altLang="en-US" sz="1200" b="1" i="0" u="none" strike="noStrike" kern="1200" cap="none" spc="0" normalizeH="0" baseline="0" noProof="0" dirty="0">
                <a:ln>
                  <a:noFill/>
                </a:ln>
                <a:solidFill>
                  <a:schemeClr val="tx1"/>
                </a:solidFill>
                <a:effectLst/>
                <a:uLnTx/>
                <a:uFillTx/>
                <a:latin typeface="游ゴシック" panose="020F0502020204030204"/>
                <a:ea typeface="游ゴシック" panose="020B0400000000000000" pitchFamily="50" charset="-128"/>
                <a:cs typeface="+mn-cs"/>
              </a:rPr>
              <a:t>行動につなげる情報発信力の強化（</a:t>
            </a:r>
            <a:r>
              <a:rPr kumimoji="1" lang="en-US" altLang="ja-JP" sz="1200" b="1" i="0" u="none" strike="noStrike" kern="1200" cap="none" spc="0" normalizeH="0" baseline="0" noProof="0" dirty="0">
                <a:ln>
                  <a:noFill/>
                </a:ln>
                <a:solidFill>
                  <a:schemeClr val="tx1"/>
                </a:solidFill>
                <a:effectLst/>
                <a:uLnTx/>
                <a:uFillTx/>
                <a:latin typeface="游ゴシック" panose="020F0502020204030204"/>
                <a:ea typeface="游ゴシック" panose="020B0400000000000000" pitchFamily="50" charset="-128"/>
                <a:cs typeface="+mn-cs"/>
              </a:rPr>
              <a:t>-</a:t>
            </a:r>
            <a:r>
              <a:rPr kumimoji="1" lang="ja-JP" altLang="en-US" sz="1200" b="1" i="0" u="none" strike="noStrike" kern="1200" cap="none" spc="0" normalizeH="0" baseline="0" noProof="0" dirty="0">
                <a:ln>
                  <a:noFill/>
                </a:ln>
                <a:solidFill>
                  <a:schemeClr val="tx1"/>
                </a:solidFill>
                <a:effectLst/>
                <a:uLnTx/>
                <a:uFillTx/>
                <a:latin typeface="游ゴシック" panose="020F0502020204030204"/>
                <a:ea typeface="游ゴシック" panose="020B0400000000000000" pitchFamily="50" charset="-128"/>
                <a:cs typeface="+mn-cs"/>
              </a:rPr>
              <a:t>千円）</a:t>
            </a:r>
            <a:r>
              <a:rPr kumimoji="1" lang="en-US" altLang="ja-JP" sz="1200" b="1" i="0" u="none" strike="noStrike" kern="1200" cap="none" spc="0" normalizeH="0" baseline="0" noProof="0" dirty="0">
                <a:ln>
                  <a:noFill/>
                </a:ln>
                <a:solidFill>
                  <a:schemeClr val="tx1"/>
                </a:solidFill>
                <a:effectLst/>
                <a:uLnTx/>
                <a:uFillTx/>
                <a:latin typeface="游ゴシック" panose="020F0502020204030204"/>
                <a:ea typeface="游ゴシック" panose="020B0400000000000000" pitchFamily="50" charset="-128"/>
                <a:cs typeface="+mn-cs"/>
              </a:rPr>
              <a:t>】</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schemeClr val="tx1"/>
                </a:solidFill>
                <a:effectLst/>
                <a:uLnTx/>
                <a:uFillTx/>
                <a:latin typeface="游ゴシック" panose="020F0502020204030204"/>
                <a:ea typeface="游ゴシック" panose="020B0400000000000000" pitchFamily="50" charset="-128"/>
                <a:cs typeface="+mn-cs"/>
              </a:rPr>
              <a:t>・イベントや自助・共助についての広報を行う際には、単なる告知に留まらず、区民のイベント参加や自助・共助の取組の実行等の行動を喚起することを意識して表現や広報手段の工夫に取り組む</a:t>
            </a:r>
            <a:endParaRPr kumimoji="1" lang="en-US" altLang="ja-JP" sz="1200" b="0" i="0" u="none" strike="noStrike" kern="1200" cap="none" spc="0" normalizeH="0" baseline="0" noProof="0" dirty="0">
              <a:ln>
                <a:noFill/>
              </a:ln>
              <a:solidFill>
                <a:schemeClr val="tx1"/>
              </a:solidFill>
              <a:effectLst/>
              <a:uLnTx/>
              <a:uFillTx/>
              <a:latin typeface="游ゴシック" panose="020F0502020204030204"/>
              <a:ea typeface="游ゴシック" panose="020B0400000000000000"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schemeClr val="tx1"/>
                </a:solidFill>
                <a:effectLst/>
                <a:uLnTx/>
                <a:uFillTx/>
                <a:latin typeface="游ゴシック" panose="020F0502020204030204"/>
                <a:ea typeface="游ゴシック" panose="020B0400000000000000" pitchFamily="50" charset="-128"/>
                <a:cs typeface="+mn-cs"/>
              </a:rPr>
              <a:t>・上記取組の一つとして、広報紙において取材による記事を充</a:t>
            </a:r>
            <a:r>
              <a:rPr kumimoji="1" lang="ja-JP" altLang="en-US" sz="120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実させるとともに、その内容をホームページ</a:t>
            </a:r>
            <a:r>
              <a:rPr kumimoji="1" lang="ja-JP" altLang="en-US" sz="1200" b="0" i="0" u="none" strike="noStrike" kern="1200" cap="none" spc="0" normalizeH="0" baseline="0" noProof="0" dirty="0">
                <a:ln>
                  <a:noFill/>
                </a:ln>
                <a:solidFill>
                  <a:schemeClr val="tx1"/>
                </a:solidFill>
                <a:effectLst/>
                <a:uLnTx/>
                <a:uFillTx/>
                <a:latin typeface="游ゴシック" panose="020F0502020204030204"/>
                <a:ea typeface="游ゴシック" panose="020B0400000000000000" pitchFamily="50" charset="-128"/>
                <a:cs typeface="+mn-cs"/>
              </a:rPr>
              <a:t>や</a:t>
            </a:r>
            <a:r>
              <a:rPr kumimoji="1" lang="en-US" altLang="ja-JP" sz="1200" b="0" i="0" u="none" strike="noStrike" kern="1200" cap="none" spc="0" normalizeH="0" baseline="0" noProof="0" dirty="0">
                <a:ln>
                  <a:noFill/>
                </a:ln>
                <a:solidFill>
                  <a:schemeClr val="tx1"/>
                </a:solidFill>
                <a:effectLst/>
                <a:uLnTx/>
                <a:uFillTx/>
                <a:latin typeface="游ゴシック" panose="020F0502020204030204"/>
                <a:ea typeface="游ゴシック" panose="020B0400000000000000" pitchFamily="50" charset="-128"/>
                <a:cs typeface="+mn-cs"/>
              </a:rPr>
              <a:t>SNS</a:t>
            </a:r>
            <a:r>
              <a:rPr kumimoji="1" lang="ja-JP" altLang="en-US" sz="1200" b="0" i="0" u="none" strike="noStrike" kern="1200" cap="none" spc="0" normalizeH="0" baseline="0" noProof="0" dirty="0">
                <a:ln>
                  <a:noFill/>
                </a:ln>
                <a:solidFill>
                  <a:schemeClr val="tx1"/>
                </a:solidFill>
                <a:effectLst/>
                <a:uLnTx/>
                <a:uFillTx/>
                <a:latin typeface="游ゴシック" panose="020F0502020204030204"/>
                <a:ea typeface="游ゴシック" panose="020B0400000000000000" pitchFamily="50" charset="-128"/>
                <a:cs typeface="+mn-cs"/>
              </a:rPr>
              <a:t>でも</a:t>
            </a:r>
            <a:r>
              <a:rPr lang="ja-JP" altLang="en-US" sz="1200" dirty="0">
                <a:solidFill>
                  <a:schemeClr val="tx1"/>
                </a:solidFill>
                <a:latin typeface="游ゴシック" panose="020F0502020204030204"/>
                <a:ea typeface="游ゴシック" panose="020B0400000000000000" pitchFamily="50" charset="-128"/>
              </a:rPr>
              <a:t>発信</a:t>
            </a:r>
            <a:r>
              <a:rPr kumimoji="1" lang="ja-JP" altLang="en-US" sz="120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する</a:t>
            </a:r>
            <a:endParaRPr kumimoji="1" lang="en-US" altLang="ja-JP" sz="120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endParaRPr>
          </a:p>
        </p:txBody>
      </p:sp>
      <p:sp>
        <p:nvSpPr>
          <p:cNvPr id="31" name="角丸四角形 30"/>
          <p:cNvSpPr/>
          <p:nvPr/>
        </p:nvSpPr>
        <p:spPr>
          <a:xfrm>
            <a:off x="1828864" y="135852"/>
            <a:ext cx="5165666" cy="626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600" b="1" i="0" u="none" strike="noStrike" kern="1200" cap="none" spc="0" normalizeH="0" baseline="0" noProof="0" dirty="0">
                <a:ln>
                  <a:noFill/>
                </a:ln>
                <a:solidFill>
                  <a:prstClr val="white"/>
                </a:solidFill>
                <a:effectLst/>
                <a:uLnTx/>
                <a:uFillTx/>
                <a:latin typeface="ＭＳ ゴシック" panose="020B0609070205080204" pitchFamily="49" charset="-128"/>
                <a:ea typeface="ＭＳ ゴシック" panose="020B0609070205080204" pitchFamily="49" charset="-128"/>
              </a:rPr>
              <a:t>伝えて、行動につなげる情報発信力の強化</a:t>
            </a:r>
          </a:p>
        </p:txBody>
      </p:sp>
      <p:sp>
        <p:nvSpPr>
          <p:cNvPr id="25" name="テキスト ボックス 24"/>
          <p:cNvSpPr txBox="1"/>
          <p:nvPr/>
        </p:nvSpPr>
        <p:spPr>
          <a:xfrm>
            <a:off x="5911701" y="6488668"/>
            <a:ext cx="542260"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80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15</a:t>
            </a:r>
          </a:p>
        </p:txBody>
      </p:sp>
      <p:sp>
        <p:nvSpPr>
          <p:cNvPr id="28" name="ホームベース 27"/>
          <p:cNvSpPr/>
          <p:nvPr/>
        </p:nvSpPr>
        <p:spPr>
          <a:xfrm>
            <a:off x="4920386" y="856753"/>
            <a:ext cx="1735447" cy="486000"/>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2000" b="1" i="0" u="none" strike="noStrike" kern="1200" cap="none" spc="0" normalizeH="0" baseline="0" noProof="0" dirty="0">
                <a:ln>
                  <a:noFill/>
                </a:ln>
                <a:solidFill>
                  <a:prstClr val="white"/>
                </a:solidFill>
                <a:effectLst/>
                <a:uLnTx/>
                <a:uFillTx/>
                <a:latin typeface="ＭＳ ゴシック" panose="020B0609070205080204" pitchFamily="49" charset="-128"/>
                <a:ea typeface="ＭＳ ゴシック" panose="020B0609070205080204" pitchFamily="49" charset="-128"/>
              </a:rPr>
              <a:t>具体的取組</a:t>
            </a:r>
          </a:p>
        </p:txBody>
      </p:sp>
    </p:spTree>
    <p:extLst>
      <p:ext uri="{BB962C8B-B14F-4D97-AF65-F5344CB8AC3E}">
        <p14:creationId xmlns:p14="http://schemas.microsoft.com/office/powerpoint/2010/main" val="358958714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角丸四角形 5"/>
          <p:cNvSpPr/>
          <p:nvPr/>
        </p:nvSpPr>
        <p:spPr>
          <a:xfrm>
            <a:off x="47816" y="1402921"/>
            <a:ext cx="4740567" cy="1940032"/>
          </a:xfrm>
          <a:prstGeom prst="roundRect">
            <a:avLst/>
          </a:prstGeom>
          <a:solidFill>
            <a:schemeClr val="bg1"/>
          </a:solidFill>
          <a:ln cmpd="tri">
            <a:prstDash val="solid"/>
          </a:ln>
        </p:spPr>
        <p:style>
          <a:lnRef idx="2">
            <a:schemeClr val="accent6"/>
          </a:lnRef>
          <a:fillRef idx="1">
            <a:schemeClr val="lt1"/>
          </a:fillRef>
          <a:effectRef idx="0">
            <a:schemeClr val="accent6"/>
          </a:effectRef>
          <a:fontRef idx="minor">
            <a:schemeClr val="dk1"/>
          </a:fontRef>
        </p:style>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来庁者が多く、</a:t>
            </a:r>
            <a:r>
              <a:rPr kumimoji="1" lang="ja-JP" altLang="en-US" sz="1200" b="0" i="0" strike="noStrike" kern="1200" cap="none" spc="0" normalizeH="0" baseline="0" noProof="0" dirty="0">
                <a:ln>
                  <a:noFill/>
                </a:ln>
                <a:solidFill>
                  <a:schemeClr val="tx1"/>
                </a:solidFill>
                <a:effectLst/>
                <a:uLnTx/>
                <a:uFillTx/>
                <a:latin typeface="游ゴシック" panose="020F0502020204030204"/>
                <a:ea typeface="游ゴシック" panose="020B0400000000000000" pitchFamily="50" charset="-128"/>
                <a:cs typeface="+mn-cs"/>
              </a:rPr>
              <a:t>繁忙期は特に</a:t>
            </a:r>
            <a:r>
              <a:rPr kumimoji="1" lang="ja-JP" altLang="en-US" sz="120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窓口が混雑し、長時間の待ち時間が発生していることから</a:t>
            </a:r>
            <a:r>
              <a:rPr kumimoji="1" lang="ja-JP" altLang="en-US" sz="1200" b="0" i="0" u="none" strike="noStrike" kern="1200" cap="none" spc="0" normalizeH="0" baseline="0" noProof="0" dirty="0">
                <a:ln>
                  <a:noFill/>
                </a:ln>
                <a:solidFill>
                  <a:schemeClr val="tx1"/>
                </a:solidFill>
                <a:effectLst/>
                <a:uLnTx/>
                <a:uFillTx/>
                <a:latin typeface="游ゴシック" panose="020F0502020204030204"/>
                <a:ea typeface="游ゴシック" panose="020B0400000000000000" pitchFamily="50" charset="-128"/>
                <a:cs typeface="+mn-cs"/>
              </a:rPr>
              <a:t>、窓口に行くことなく手続きができるサービスの推進により待ち人数の減少を図り、待たない窓口の実現に取り組む</a:t>
            </a:r>
            <a:r>
              <a:rPr kumimoji="1" lang="ja-JP" altLang="en-US" sz="120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必要がある</a:t>
            </a:r>
            <a:endParaRPr kumimoji="1" lang="en-US" altLang="ja-JP" sz="120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endParaRPr>
          </a:p>
          <a:p>
            <a:pPr lvl="0">
              <a:defRPr/>
            </a:pPr>
            <a:r>
              <a:rPr lang="ja-JP" altLang="en-US" sz="1200" dirty="0">
                <a:solidFill>
                  <a:schemeClr val="tx1"/>
                </a:solidFill>
              </a:rPr>
              <a:t>・出張所は、阪急淡路駅から徒歩３分と利便性の高い場所にあるが、取り扱うことのできる手続きが限られ、出張所のポテンシャルを活かしきれていない状況にある</a:t>
            </a:r>
          </a:p>
          <a:p>
            <a:pPr lvl="0">
              <a:defRPr/>
            </a:pPr>
            <a:r>
              <a:rPr lang="ja-JP" altLang="en-US" sz="1200" dirty="0">
                <a:solidFill>
                  <a:schemeClr val="tx1"/>
                </a:solidFill>
              </a:rPr>
              <a:t>・手続きのために出張所から区役所（本区）へ移動する必要がある場合、出張所と区役所（本区）を結ぶ公共交通機関はなく移動手段は徒歩もしくは自転車となる</a:t>
            </a:r>
            <a:endParaRPr kumimoji="1" lang="en-US" altLang="ja-JP" sz="1200" b="0" i="0" u="none" strike="noStrike" kern="1200" cap="none" spc="0" normalizeH="0" baseline="0" noProof="0" dirty="0">
              <a:ln>
                <a:noFill/>
              </a:ln>
              <a:solidFill>
                <a:schemeClr val="tx1"/>
              </a:solidFill>
              <a:effectLst/>
              <a:uLnTx/>
              <a:uFillTx/>
              <a:latin typeface="游ゴシック" panose="020F0502020204030204"/>
              <a:ea typeface="游ゴシック" panose="020B0400000000000000" pitchFamily="50" charset="-128"/>
              <a:cs typeface="+mn-cs"/>
            </a:endParaRPr>
          </a:p>
        </p:txBody>
      </p:sp>
      <p:sp>
        <p:nvSpPr>
          <p:cNvPr id="14" name="角丸四角形 13"/>
          <p:cNvSpPr/>
          <p:nvPr/>
        </p:nvSpPr>
        <p:spPr>
          <a:xfrm>
            <a:off x="52752" y="6110215"/>
            <a:ext cx="4788384" cy="624872"/>
          </a:xfrm>
          <a:prstGeom prst="roundRect">
            <a:avLst/>
          </a:prstGeom>
          <a:solidFill>
            <a:schemeClr val="bg1">
              <a:lumMod val="95000"/>
            </a:schemeClr>
          </a:solidFill>
        </p:spPr>
        <p:style>
          <a:lnRef idx="2">
            <a:schemeClr val="accent6"/>
          </a:lnRef>
          <a:fillRef idx="1">
            <a:schemeClr val="lt1"/>
          </a:fillRef>
          <a:effectRef idx="0">
            <a:schemeClr val="accent6"/>
          </a:effectRef>
          <a:fontRef idx="minor">
            <a:schemeClr val="dk1"/>
          </a:fontRef>
        </p:style>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・コンビニでの証明書の交付割合：令和８年度末までに</a:t>
            </a:r>
            <a:r>
              <a:rPr kumimoji="1" lang="en-US" altLang="ja-JP" sz="120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51.8</a:t>
            </a:r>
            <a:r>
              <a:rPr kumimoji="1" lang="ja-JP" altLang="en-US" sz="120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a:t>
            </a:r>
            <a:endParaRPr kumimoji="1" lang="en-US" altLang="ja-JP" sz="1200" b="0" i="0" strike="noStrike" kern="1200" cap="none" spc="0" normalizeH="0" baseline="0" noProof="0" dirty="0">
              <a:ln>
                <a:noFill/>
              </a:ln>
              <a:solidFill>
                <a:schemeClr val="tx1"/>
              </a:solidFill>
              <a:effectLst/>
              <a:uLnTx/>
              <a:uFillTx/>
              <a:latin typeface="游ゴシック" panose="020F0502020204030204"/>
              <a:ea typeface="游ゴシック" panose="020B0400000000000000" pitchFamily="50" charset="-128"/>
            </a:endParaRPr>
          </a:p>
          <a:p>
            <a:pPr>
              <a:defRPr/>
            </a:pPr>
            <a:r>
              <a:rPr lang="en-US" altLang="ja-JP" sz="1200" dirty="0">
                <a:solidFill>
                  <a:schemeClr val="tx1"/>
                </a:solidFill>
                <a:latin typeface="游ゴシック" panose="020F0502020204030204"/>
                <a:ea typeface="游ゴシック" panose="020B0400000000000000" pitchFamily="50" charset="-128"/>
              </a:rPr>
              <a:t>R5:36.9%</a:t>
            </a:r>
            <a:r>
              <a:rPr lang="ja-JP" altLang="en-US" sz="1200" dirty="0">
                <a:solidFill>
                  <a:schemeClr val="tx1"/>
                </a:solidFill>
                <a:latin typeface="游ゴシック" panose="020F0502020204030204"/>
                <a:ea typeface="游ゴシック" panose="020B0400000000000000" pitchFamily="50" charset="-128"/>
              </a:rPr>
              <a:t>　</a:t>
            </a:r>
            <a:r>
              <a:rPr lang="en-US" altLang="ja-JP" sz="1200" dirty="0">
                <a:solidFill>
                  <a:schemeClr val="tx1"/>
                </a:solidFill>
                <a:latin typeface="游ゴシック" panose="020F0502020204030204"/>
                <a:ea typeface="游ゴシック" panose="020B0400000000000000" pitchFamily="50" charset="-128"/>
              </a:rPr>
              <a:t>R6:41.7</a:t>
            </a:r>
            <a:r>
              <a:rPr lang="ja-JP" altLang="en-US" sz="1200" dirty="0">
                <a:solidFill>
                  <a:schemeClr val="tx1"/>
                </a:solidFill>
                <a:latin typeface="游ゴシック" panose="020F0502020204030204"/>
                <a:ea typeface="游ゴシック" panose="020B0400000000000000" pitchFamily="50" charset="-128"/>
              </a:rPr>
              <a:t>％  </a:t>
            </a:r>
            <a:r>
              <a:rPr lang="en-US" altLang="ja-JP" sz="1200" dirty="0">
                <a:solidFill>
                  <a:schemeClr val="tx1"/>
                </a:solidFill>
                <a:latin typeface="游ゴシック" panose="020F0502020204030204"/>
                <a:ea typeface="游ゴシック" panose="020B0400000000000000" pitchFamily="50" charset="-128"/>
              </a:rPr>
              <a:t>R7(</a:t>
            </a:r>
            <a:r>
              <a:rPr lang="ja-JP" altLang="en-US" sz="1200" dirty="0">
                <a:solidFill>
                  <a:schemeClr val="tx1"/>
                </a:solidFill>
                <a:latin typeface="游ゴシック" panose="020F0502020204030204"/>
                <a:ea typeface="游ゴシック" panose="020B0400000000000000" pitchFamily="50" charset="-128"/>
              </a:rPr>
              <a:t>中間</a:t>
            </a:r>
            <a:r>
              <a:rPr lang="en-US" altLang="ja-JP" sz="1200" dirty="0">
                <a:solidFill>
                  <a:schemeClr val="tx1"/>
                </a:solidFill>
                <a:latin typeface="游ゴシック" panose="020F0502020204030204"/>
                <a:ea typeface="游ゴシック" panose="020B0400000000000000" pitchFamily="50" charset="-128"/>
              </a:rPr>
              <a:t>):46.5%</a:t>
            </a:r>
            <a:endParaRPr lang="en-US" altLang="ja-JP" sz="1200" dirty="0">
              <a:solidFill>
                <a:schemeClr val="tx1"/>
              </a:solidFill>
            </a:endParaRPr>
          </a:p>
        </p:txBody>
      </p:sp>
      <p:sp>
        <p:nvSpPr>
          <p:cNvPr id="16" name="角丸四角形 15"/>
          <p:cNvSpPr/>
          <p:nvPr/>
        </p:nvSpPr>
        <p:spPr>
          <a:xfrm>
            <a:off x="52752" y="3883812"/>
            <a:ext cx="4788384" cy="1740401"/>
          </a:xfrm>
          <a:prstGeom prst="roundRect">
            <a:avLst/>
          </a:prstGeom>
          <a:solidFill>
            <a:schemeClr val="bg1"/>
          </a:solidFill>
        </p:spPr>
        <p:style>
          <a:lnRef idx="2">
            <a:schemeClr val="accent6"/>
          </a:lnRef>
          <a:fillRef idx="1">
            <a:schemeClr val="lt1"/>
          </a:fillRef>
          <a:effectRef idx="0">
            <a:schemeClr val="accent6"/>
          </a:effectRef>
          <a:fontRef idx="minor">
            <a:schemeClr val="dk1"/>
          </a:fontRef>
        </p:style>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・窓口混雑緩和のためマイナンバーカードの利活用を促し、証明書発行のコンビニ交付を促進</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schemeClr val="tx1"/>
                </a:solidFill>
                <a:effectLst/>
                <a:uLnTx/>
                <a:uFillTx/>
                <a:latin typeface="游ゴシック" panose="020F0502020204030204"/>
                <a:ea typeface="游ゴシック" panose="020B0400000000000000" pitchFamily="50" charset="-128"/>
                <a:cs typeface="+mn-cs"/>
              </a:rPr>
              <a:t>・</a:t>
            </a:r>
            <a:r>
              <a:rPr lang="ja-JP" altLang="en-US" sz="1200" dirty="0">
                <a:solidFill>
                  <a:schemeClr val="tx1"/>
                </a:solidFill>
                <a:latin typeface="游ゴシック" panose="020F0502020204030204"/>
                <a:ea typeface="游ゴシック" panose="020B0400000000000000" pitchFamily="50" charset="-128"/>
              </a:rPr>
              <a:t>大阪市ＤＸ戦略に基づき</a:t>
            </a:r>
            <a:r>
              <a:rPr kumimoji="1" lang="ja-JP" altLang="en-US" sz="1200" b="0" i="0" u="none" strike="noStrike" kern="1200" cap="none" spc="0" normalizeH="0" baseline="0" noProof="0" dirty="0">
                <a:ln>
                  <a:noFill/>
                </a:ln>
                <a:solidFill>
                  <a:schemeClr val="tx1"/>
                </a:solidFill>
                <a:effectLst/>
                <a:uLnTx/>
                <a:uFillTx/>
                <a:latin typeface="游ゴシック" panose="020F0502020204030204"/>
                <a:ea typeface="游ゴシック" panose="020B0400000000000000" pitchFamily="50" charset="-128"/>
                <a:cs typeface="+mn-cs"/>
              </a:rPr>
              <a:t>窓口環境の整備による窓口での手続きの簡素化</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・民間活力を効果的に活用し、利用者の立場にたった窓口サービスの向上</a:t>
            </a:r>
            <a:endParaRPr kumimoji="1" lang="en-US" altLang="ja-JP" sz="120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endParaRPr>
          </a:p>
          <a:p>
            <a:pPr>
              <a:defRPr/>
            </a:pPr>
            <a:r>
              <a:rPr lang="ja-JP" altLang="en-US" sz="1200" dirty="0">
                <a:solidFill>
                  <a:schemeClr val="tx1"/>
                </a:solidFill>
              </a:rPr>
              <a:t>・デジタル技術を活用した出張所のあり方を検討し、業務移管ではなく、出張所から手続きができる仕組みの構築による市民サービスの向上</a:t>
            </a:r>
            <a:endParaRPr kumimoji="1" lang="ja-JP" altLang="en-US" sz="1200" b="0" i="0" u="none" strike="noStrike" kern="1200" cap="none" spc="0" normalizeH="0" baseline="0" noProof="0" dirty="0">
              <a:ln>
                <a:noFill/>
              </a:ln>
              <a:solidFill>
                <a:schemeClr val="tx1"/>
              </a:solidFill>
              <a:effectLst/>
              <a:uLnTx/>
              <a:uFillTx/>
              <a:latin typeface="游ゴシック" panose="020F0502020204030204"/>
              <a:ea typeface="游ゴシック" panose="020B0400000000000000" pitchFamily="50" charset="-128"/>
              <a:cs typeface="+mn-cs"/>
            </a:endParaRPr>
          </a:p>
        </p:txBody>
      </p:sp>
      <p:sp>
        <p:nvSpPr>
          <p:cNvPr id="46" name="ホームベース 45"/>
          <p:cNvSpPr/>
          <p:nvPr/>
        </p:nvSpPr>
        <p:spPr>
          <a:xfrm>
            <a:off x="47816" y="3361239"/>
            <a:ext cx="1735447" cy="486000"/>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2000" b="1" i="0" u="none" strike="noStrike" kern="1200" cap="none" spc="0" normalizeH="0" baseline="0" noProof="0" dirty="0">
                <a:ln>
                  <a:noFill/>
                </a:ln>
                <a:solidFill>
                  <a:prstClr val="white"/>
                </a:solidFill>
                <a:effectLst/>
                <a:uLnTx/>
                <a:uFillTx/>
                <a:latin typeface="ＭＳ ゴシック" panose="020B0609070205080204" pitchFamily="49" charset="-128"/>
                <a:ea typeface="ＭＳ ゴシック" panose="020B0609070205080204" pitchFamily="49" charset="-128"/>
                <a:cs typeface="+mn-cs"/>
              </a:rPr>
              <a:t>主な戦略</a:t>
            </a:r>
          </a:p>
        </p:txBody>
      </p:sp>
      <p:sp>
        <p:nvSpPr>
          <p:cNvPr id="47" name="ホームベース 46"/>
          <p:cNvSpPr/>
          <p:nvPr/>
        </p:nvSpPr>
        <p:spPr>
          <a:xfrm>
            <a:off x="101644" y="5624214"/>
            <a:ext cx="1735447" cy="486000"/>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2000" b="1" i="0" u="none" strike="noStrike" kern="1200" cap="none" spc="0" normalizeH="0" baseline="0" noProof="0" dirty="0">
                <a:ln>
                  <a:noFill/>
                </a:ln>
                <a:solidFill>
                  <a:prstClr val="white"/>
                </a:solidFill>
                <a:effectLst/>
                <a:uLnTx/>
                <a:uFillTx/>
                <a:latin typeface="ＭＳ ゴシック" panose="020B0609070205080204" pitchFamily="49" charset="-128"/>
                <a:ea typeface="ＭＳ ゴシック" panose="020B0609070205080204" pitchFamily="49" charset="-128"/>
                <a:cs typeface="+mn-cs"/>
              </a:rPr>
              <a:t>評価指標</a:t>
            </a:r>
          </a:p>
        </p:txBody>
      </p:sp>
      <p:sp>
        <p:nvSpPr>
          <p:cNvPr id="48" name="ホームベース 47"/>
          <p:cNvSpPr/>
          <p:nvPr/>
        </p:nvSpPr>
        <p:spPr>
          <a:xfrm>
            <a:off x="101644" y="897469"/>
            <a:ext cx="1735447" cy="487166"/>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2000" b="1" i="0" u="none" strike="noStrike" kern="1200" cap="none" spc="0" normalizeH="0" baseline="0" noProof="0" dirty="0">
                <a:ln>
                  <a:noFill/>
                </a:ln>
                <a:solidFill>
                  <a:prstClr val="white"/>
                </a:solidFill>
                <a:effectLst/>
                <a:uLnTx/>
                <a:uFillTx/>
                <a:latin typeface="ＭＳ ゴシック" panose="020B0609070205080204" pitchFamily="49" charset="-128"/>
                <a:ea typeface="ＭＳ ゴシック" panose="020B0609070205080204" pitchFamily="49" charset="-128"/>
                <a:cs typeface="+mn-cs"/>
              </a:rPr>
              <a:t>課題認識</a:t>
            </a:r>
          </a:p>
        </p:txBody>
      </p:sp>
      <p:sp>
        <p:nvSpPr>
          <p:cNvPr id="53" name="直方体 52"/>
          <p:cNvSpPr/>
          <p:nvPr/>
        </p:nvSpPr>
        <p:spPr>
          <a:xfrm>
            <a:off x="101644" y="159488"/>
            <a:ext cx="1822849" cy="624871"/>
          </a:xfrm>
          <a:prstGeom prst="cube">
            <a:avLst/>
          </a:prstGeom>
          <a:solidFill>
            <a:srgbClr val="38F88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kumimoji="1" lang="ja-JP" altLang="en-US" sz="1600" b="0" i="0" u="none" strike="noStrike" kern="1200" cap="none" spc="0" normalizeH="0" baseline="0" noProof="0" dirty="0">
                <a:ln>
                  <a:noFill/>
                </a:ln>
                <a:solidFill>
                  <a:prstClr val="black"/>
                </a:solidFill>
                <a:effectLst/>
                <a:uLnTx/>
                <a:uFillTx/>
                <a:latin typeface="HGS創英角ｺﾞｼｯｸUB" panose="020B0900000000000000" pitchFamily="50" charset="-128"/>
                <a:ea typeface="HGS創英角ｺﾞｼｯｸUB" panose="020B0900000000000000" pitchFamily="50" charset="-128"/>
                <a:cs typeface="+mn-cs"/>
              </a:rPr>
              <a:t>経営課題</a:t>
            </a:r>
            <a:r>
              <a:rPr kumimoji="1" lang="en-US" altLang="ja-JP" sz="1600" b="0" i="0" u="none" strike="noStrike" kern="1200" cap="none" spc="0" normalizeH="0" baseline="0" noProof="0" dirty="0">
                <a:ln>
                  <a:noFill/>
                </a:ln>
                <a:solidFill>
                  <a:prstClr val="black"/>
                </a:solidFill>
                <a:effectLst/>
                <a:uLnTx/>
                <a:uFillTx/>
                <a:latin typeface="HGS創英角ｺﾞｼｯｸUB" panose="020B0900000000000000" pitchFamily="50" charset="-128"/>
                <a:ea typeface="HGS創英角ｺﾞｼｯｸUB" panose="020B0900000000000000" pitchFamily="50" charset="-128"/>
                <a:cs typeface="+mn-cs"/>
              </a:rPr>
              <a:t>5</a:t>
            </a:r>
            <a:r>
              <a:rPr lang="en-US" altLang="ja-JP" sz="1600" b="1" dirty="0">
                <a:solidFill>
                  <a:prstClr val="black"/>
                </a:solidFill>
              </a:rPr>
              <a:t>-</a:t>
            </a:r>
            <a:r>
              <a:rPr kumimoji="1" lang="en-US" altLang="ja-JP" sz="1600" b="0" i="0" u="none" strike="noStrike" kern="1200" cap="none" spc="0" normalizeH="0" baseline="0" noProof="0" dirty="0">
                <a:ln>
                  <a:noFill/>
                </a:ln>
                <a:solidFill>
                  <a:prstClr val="black"/>
                </a:solidFill>
                <a:effectLst/>
                <a:uLnTx/>
                <a:uFillTx/>
                <a:latin typeface="HGS創英角ｺﾞｼｯｸUB" panose="020B0900000000000000" pitchFamily="50" charset="-128"/>
                <a:ea typeface="HGS創英角ｺﾞｼｯｸUB" panose="020B0900000000000000" pitchFamily="50" charset="-128"/>
                <a:cs typeface="+mn-cs"/>
              </a:rPr>
              <a:t>3</a:t>
            </a:r>
          </a:p>
        </p:txBody>
      </p:sp>
      <p:sp>
        <p:nvSpPr>
          <p:cNvPr id="45" name="角丸四角形 44"/>
          <p:cNvSpPr/>
          <p:nvPr/>
        </p:nvSpPr>
        <p:spPr>
          <a:xfrm>
            <a:off x="5228276" y="1317374"/>
            <a:ext cx="6765970" cy="5375650"/>
          </a:xfrm>
          <a:prstGeom prst="roundRect">
            <a:avLst>
              <a:gd name="adj" fmla="val 5585"/>
            </a:avLst>
          </a:prstGeom>
          <a:solidFill>
            <a:schemeClr val="bg1"/>
          </a:solidFill>
        </p:spPr>
        <p:style>
          <a:lnRef idx="2">
            <a:schemeClr val="accent6"/>
          </a:lnRef>
          <a:fillRef idx="1">
            <a:schemeClr val="lt1"/>
          </a:fillRef>
          <a:effectRef idx="0">
            <a:schemeClr val="accent6"/>
          </a:effectRef>
          <a:fontRef idx="minor">
            <a:schemeClr val="dk1"/>
          </a:fontRef>
        </p:style>
        <p:txBody>
          <a:bodyPr rtlCol="0" anchor="ctr"/>
          <a:lstStyle/>
          <a:p>
            <a:pPr lvl="0">
              <a:defRPr/>
            </a:pPr>
            <a:r>
              <a:rPr kumimoji="1" lang="en-US" altLang="ja-JP" sz="1200" b="1"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a:t>
            </a:r>
            <a:r>
              <a:rPr kumimoji="1" lang="ja-JP" altLang="en-US" sz="1200" b="1"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住民情報窓口の混雑</a:t>
            </a:r>
            <a:r>
              <a:rPr lang="ja-JP" altLang="en-US" sz="1200" b="1" dirty="0">
                <a:solidFill>
                  <a:schemeClr val="tx1"/>
                </a:solidFill>
              </a:rPr>
              <a:t>緩和（</a:t>
            </a:r>
            <a:r>
              <a:rPr lang="en-US" altLang="ja-JP" sz="1200" b="1" dirty="0">
                <a:solidFill>
                  <a:schemeClr val="tx1"/>
                </a:solidFill>
              </a:rPr>
              <a:t>8,761</a:t>
            </a:r>
            <a:r>
              <a:rPr lang="ja-JP" altLang="en-US" sz="1200" b="1" dirty="0">
                <a:solidFill>
                  <a:schemeClr val="tx1"/>
                </a:solidFill>
              </a:rPr>
              <a:t>千円）</a:t>
            </a:r>
            <a:r>
              <a:rPr kumimoji="1" lang="en-US" altLang="ja-JP" sz="1200" b="1" i="0" u="none" strike="noStrike" kern="1200" cap="none" spc="0" normalizeH="0" baseline="0" noProof="0" dirty="0">
                <a:ln>
                  <a:noFill/>
                </a:ln>
                <a:solidFill>
                  <a:schemeClr val="tx1"/>
                </a:solidFill>
                <a:effectLst/>
                <a:uLnTx/>
                <a:uFillTx/>
                <a:latin typeface="游ゴシック" panose="020F0502020204030204"/>
                <a:ea typeface="游ゴシック" panose="020B0400000000000000" pitchFamily="50" charset="-128"/>
                <a:cs typeface="+mn-cs"/>
              </a:rPr>
              <a:t>】</a:t>
            </a:r>
          </a:p>
          <a:p>
            <a:pPr>
              <a:defRPr/>
            </a:pPr>
            <a:r>
              <a:rPr kumimoji="1" lang="ja-JP" altLang="en-US" sz="1200" b="0" i="0" u="none" strike="noStrike" kern="1200" cap="none" spc="0" normalizeH="0" baseline="0" noProof="0" dirty="0">
                <a:ln>
                  <a:noFill/>
                </a:ln>
                <a:solidFill>
                  <a:schemeClr val="tx1"/>
                </a:solidFill>
                <a:effectLst/>
                <a:uLnTx/>
                <a:uFillTx/>
                <a:latin typeface="游ゴシック" panose="020F0502020204030204"/>
                <a:ea typeface="游ゴシック" panose="020B0400000000000000" pitchFamily="50" charset="-128"/>
                <a:cs typeface="+mn-cs"/>
              </a:rPr>
              <a:t>・</a:t>
            </a:r>
            <a:r>
              <a:rPr lang="ja-JP" altLang="en-US" sz="1200" dirty="0">
                <a:solidFill>
                  <a:schemeClr val="tx1"/>
                </a:solidFill>
                <a:latin typeface="游ゴシック" panose="020F0502020204030204"/>
                <a:ea typeface="游ゴシック" panose="020B0400000000000000" pitchFamily="50" charset="-128"/>
              </a:rPr>
              <a:t>行政キオスク端末の設置と案内人の誘導による</a:t>
            </a:r>
            <a:r>
              <a:rPr kumimoji="1" lang="ja-JP" altLang="en-US" sz="1200" b="0" i="0" u="none" strike="noStrike" kern="1200" cap="none" spc="0" normalizeH="0" baseline="0" noProof="0" dirty="0">
                <a:ln>
                  <a:noFill/>
                </a:ln>
                <a:solidFill>
                  <a:schemeClr val="tx1"/>
                </a:solidFill>
                <a:effectLst/>
                <a:uLnTx/>
                <a:uFillTx/>
                <a:latin typeface="游ゴシック" panose="020F0502020204030204"/>
                <a:ea typeface="游ゴシック" panose="020B0400000000000000" pitchFamily="50" charset="-128"/>
                <a:cs typeface="+mn-cs"/>
              </a:rPr>
              <a:t>証明書発行体験によりコンビニでの証明書　</a:t>
            </a:r>
            <a:endParaRPr kumimoji="1" lang="en-US" altLang="ja-JP" sz="1200" b="0" i="0" u="none" strike="noStrike" kern="1200" cap="none" spc="0" normalizeH="0" baseline="0" noProof="0" dirty="0">
              <a:ln>
                <a:noFill/>
              </a:ln>
              <a:solidFill>
                <a:schemeClr val="tx1"/>
              </a:solidFill>
              <a:effectLst/>
              <a:uLnTx/>
              <a:uFillTx/>
              <a:latin typeface="游ゴシック" panose="020F0502020204030204"/>
              <a:ea typeface="游ゴシック" panose="020B0400000000000000" pitchFamily="50" charset="-128"/>
              <a:cs typeface="+mn-cs"/>
            </a:endParaRPr>
          </a:p>
          <a:p>
            <a:pPr>
              <a:defRPr/>
            </a:pPr>
            <a:r>
              <a:rPr lang="ja-JP" altLang="en-US" sz="1200" dirty="0">
                <a:solidFill>
                  <a:schemeClr val="tx1"/>
                </a:solidFill>
                <a:latin typeface="游ゴシック" panose="020F0502020204030204"/>
                <a:ea typeface="游ゴシック" panose="020B0400000000000000" pitchFamily="50" charset="-128"/>
              </a:rPr>
              <a:t>　</a:t>
            </a:r>
            <a:r>
              <a:rPr kumimoji="1" lang="ja-JP" altLang="en-US" sz="1200" b="0" i="0" u="none" strike="noStrike" kern="1200" cap="none" spc="0" normalizeH="0" baseline="0" noProof="0" dirty="0">
                <a:ln>
                  <a:noFill/>
                </a:ln>
                <a:solidFill>
                  <a:schemeClr val="tx1"/>
                </a:solidFill>
                <a:effectLst/>
                <a:uLnTx/>
                <a:uFillTx/>
                <a:latin typeface="游ゴシック" panose="020F0502020204030204"/>
                <a:ea typeface="游ゴシック" panose="020B0400000000000000" pitchFamily="50" charset="-128"/>
                <a:cs typeface="+mn-cs"/>
              </a:rPr>
              <a:t>取得を促進</a:t>
            </a:r>
            <a:endParaRPr lang="en-US" altLang="ja-JP" sz="1200" dirty="0">
              <a:solidFill>
                <a:schemeClr val="tx1"/>
              </a:solidFill>
              <a:latin typeface="游ゴシック" panose="020F0502020204030204"/>
              <a:ea typeface="游ゴシック" panose="020B0400000000000000" pitchFamily="50" charset="-128"/>
            </a:endParaRPr>
          </a:p>
          <a:p>
            <a:pPr lvl="0">
              <a:defRPr/>
            </a:pPr>
            <a:r>
              <a:rPr lang="ja-JP" altLang="en-US" sz="1200" dirty="0">
                <a:solidFill>
                  <a:schemeClr val="tx1"/>
                </a:solidFill>
              </a:rPr>
              <a:t>・申請書作成支援システムにより、マイナンバーカードを活用して申請書作成の手間を省き</a:t>
            </a:r>
            <a:br>
              <a:rPr lang="en-US" altLang="ja-JP" sz="1200" dirty="0">
                <a:solidFill>
                  <a:schemeClr val="tx1"/>
                </a:solidFill>
              </a:rPr>
            </a:br>
            <a:r>
              <a:rPr lang="ja-JP" altLang="en-US" sz="1200" dirty="0">
                <a:solidFill>
                  <a:schemeClr val="tx1"/>
                </a:solidFill>
              </a:rPr>
              <a:t>　手続き時間の短縮を図る</a:t>
            </a:r>
            <a:endParaRPr kumimoji="1" lang="en-US" altLang="ja-JP" sz="1200" b="0" i="0" u="none" strike="noStrike" kern="1200" cap="none" spc="0" normalizeH="0" baseline="0" noProof="0" dirty="0">
              <a:ln>
                <a:noFill/>
              </a:ln>
              <a:solidFill>
                <a:schemeClr val="tx1"/>
              </a:solidFill>
              <a:effectLst/>
              <a:uLnTx/>
              <a:uFillTx/>
              <a:latin typeface="游ゴシック" panose="020F0502020204030204"/>
              <a:ea typeface="游ゴシック" panose="020B0400000000000000" pitchFamily="50" charset="-128"/>
              <a:cs typeface="+mn-cs"/>
            </a:endParaRPr>
          </a:p>
          <a:p>
            <a:pPr>
              <a:defRPr/>
            </a:pPr>
            <a:r>
              <a:rPr lang="ja-JP" altLang="en-US" sz="1200" dirty="0">
                <a:solidFill>
                  <a:schemeClr val="tx1"/>
                </a:solidFill>
              </a:rPr>
              <a:t>・レジのキャッシュレス化による利便性の向上</a:t>
            </a:r>
            <a:endParaRPr kumimoji="1" lang="en-US" altLang="ja-JP" sz="1200" b="0" i="0" u="none" strike="noStrike" kern="1200" cap="none" spc="0" normalizeH="0" baseline="0" noProof="0" dirty="0">
              <a:ln>
                <a:noFill/>
              </a:ln>
              <a:solidFill>
                <a:schemeClr val="tx1"/>
              </a:solidFill>
              <a:effectLst/>
              <a:uLnTx/>
              <a:uFillTx/>
              <a:latin typeface="游ゴシック" panose="020F0502020204030204"/>
              <a:ea typeface="游ゴシック" panose="020B0400000000000000" pitchFamily="50" charset="-128"/>
              <a:cs typeface="+mn-cs"/>
            </a:endParaRPr>
          </a:p>
          <a:p>
            <a:pPr>
              <a:defRPr/>
            </a:pPr>
            <a:r>
              <a:rPr kumimoji="1" lang="ja-JP" altLang="en-US" sz="1200" b="0" i="0" u="none" strike="noStrike" kern="1200" cap="none" spc="0" normalizeH="0" baseline="0" noProof="0" dirty="0">
                <a:ln>
                  <a:noFill/>
                </a:ln>
                <a:solidFill>
                  <a:schemeClr val="tx1"/>
                </a:solidFill>
                <a:effectLst/>
                <a:uLnTx/>
                <a:uFillTx/>
                <a:latin typeface="游ゴシック" panose="020F0502020204030204"/>
                <a:ea typeface="游ゴシック" panose="020B0400000000000000" pitchFamily="50" charset="-128"/>
                <a:cs typeface="+mn-cs"/>
              </a:rPr>
              <a:t>・来庁時のマイナンバーカード持参を促進（周知チラシの配布）</a:t>
            </a:r>
            <a:r>
              <a:rPr kumimoji="1" lang="ja-JP" altLang="en-US" sz="1200" i="0" strike="noStrike" kern="1200" cap="none" spc="0" normalizeH="0" baseline="0" noProof="0" dirty="0">
                <a:ln>
                  <a:noFill/>
                </a:ln>
                <a:solidFill>
                  <a:schemeClr val="tx1"/>
                </a:solidFill>
                <a:effectLst/>
                <a:uLnTx/>
                <a:uFillTx/>
                <a:latin typeface="游ゴシック" panose="020F0502020204030204"/>
                <a:ea typeface="游ゴシック" panose="020B0400000000000000" pitchFamily="50" charset="-128"/>
                <a:cs typeface="+mn-cs"/>
              </a:rPr>
              <a:t>＜区政会議意見＞</a:t>
            </a:r>
            <a:endParaRPr kumimoji="1" lang="en-US" altLang="ja-JP" sz="1200" i="0" strike="noStrike" kern="1200" cap="none" spc="0" normalizeH="0" baseline="0" noProof="0" dirty="0">
              <a:ln>
                <a:noFill/>
              </a:ln>
              <a:solidFill>
                <a:schemeClr val="tx1"/>
              </a:solidFill>
              <a:effectLst/>
              <a:uLnTx/>
              <a:uFillTx/>
              <a:latin typeface="游ゴシック" panose="020F0502020204030204"/>
              <a:ea typeface="游ゴシック" panose="020B0400000000000000"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schemeClr val="tx1"/>
                </a:solidFill>
                <a:effectLst/>
                <a:uLnTx/>
                <a:uFillTx/>
                <a:latin typeface="游ゴシック" panose="020F0502020204030204"/>
                <a:ea typeface="游ゴシック" panose="020B0400000000000000" pitchFamily="50" charset="-128"/>
                <a:cs typeface="+mn-cs"/>
              </a:rPr>
              <a:t>・行政オンラインシステムによるマイナンバーカードの受取り予約</a:t>
            </a:r>
            <a:endParaRPr kumimoji="1" lang="en-US" altLang="ja-JP" sz="1200" b="0" i="0" u="none" strike="noStrike" kern="1200" cap="none" spc="0" normalizeH="0" baseline="0" noProof="0" dirty="0">
              <a:ln>
                <a:noFill/>
              </a:ln>
              <a:solidFill>
                <a:schemeClr val="tx1"/>
              </a:solidFill>
              <a:effectLst/>
              <a:uLnTx/>
              <a:uFillTx/>
              <a:latin typeface="游ゴシック" panose="020F0502020204030204"/>
              <a:ea typeface="游ゴシック" panose="020B0400000000000000"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schemeClr val="tx1"/>
                </a:solidFill>
                <a:effectLst/>
                <a:uLnTx/>
                <a:uFillTx/>
                <a:latin typeface="游ゴシック" panose="020F0502020204030204"/>
                <a:ea typeface="游ゴシック" panose="020B0400000000000000" pitchFamily="50" charset="-128"/>
                <a:cs typeface="+mn-cs"/>
              </a:rPr>
              <a:t>・マイナンバーカードを利用したマイナポータルでの転出届（専用ブース</a:t>
            </a:r>
            <a:r>
              <a:rPr kumimoji="1" lang="en-US" altLang="ja-JP" sz="1200" b="0" i="0" u="none" strike="noStrike" kern="1200" cap="none" spc="0" normalizeH="0" baseline="0" noProof="0" dirty="0">
                <a:ln>
                  <a:noFill/>
                </a:ln>
                <a:solidFill>
                  <a:schemeClr val="tx1"/>
                </a:solidFill>
                <a:effectLst/>
                <a:uLnTx/>
                <a:uFillTx/>
                <a:latin typeface="游ゴシック" panose="020F0502020204030204"/>
                <a:ea typeface="游ゴシック" panose="020B0400000000000000" pitchFamily="50" charset="-128"/>
                <a:cs typeface="+mn-cs"/>
              </a:rPr>
              <a:t>7</a:t>
            </a:r>
            <a:r>
              <a:rPr kumimoji="1" lang="ja-JP" altLang="en-US" sz="1200" b="0" i="0" u="none" strike="noStrike" kern="1200" cap="none" spc="0" normalizeH="0" baseline="0" noProof="0" dirty="0">
                <a:ln>
                  <a:noFill/>
                </a:ln>
                <a:solidFill>
                  <a:schemeClr val="tx1"/>
                </a:solidFill>
                <a:effectLst/>
                <a:uLnTx/>
                <a:uFillTx/>
                <a:latin typeface="游ゴシック" panose="020F0502020204030204"/>
                <a:ea typeface="游ゴシック" panose="020B0400000000000000" pitchFamily="50" charset="-128"/>
                <a:cs typeface="+mn-cs"/>
              </a:rPr>
              <a:t>年度中設置予定）</a:t>
            </a:r>
            <a:endParaRPr kumimoji="1" lang="en-US" altLang="ja-JP" sz="1200" b="0" i="0" u="none" strike="noStrike" kern="1200" cap="none" spc="0" normalizeH="0" baseline="0" noProof="0" dirty="0">
              <a:ln>
                <a:noFill/>
              </a:ln>
              <a:solidFill>
                <a:schemeClr val="tx1"/>
              </a:solidFill>
              <a:effectLst/>
              <a:uLnTx/>
              <a:uFillTx/>
              <a:latin typeface="游ゴシック" panose="020F0502020204030204"/>
              <a:ea typeface="游ゴシック" panose="020B0400000000000000"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schemeClr val="tx1"/>
                </a:solidFill>
                <a:effectLst/>
                <a:uLnTx/>
                <a:uFillTx/>
                <a:latin typeface="游ゴシック" panose="020F0502020204030204"/>
                <a:ea typeface="游ゴシック" panose="020B0400000000000000" pitchFamily="50" charset="-128"/>
                <a:cs typeface="+mn-cs"/>
              </a:rPr>
              <a:t>・来庁前予約受付システム</a:t>
            </a:r>
            <a:r>
              <a:rPr lang="ja-JP" altLang="en-US" sz="1200" dirty="0">
                <a:solidFill>
                  <a:schemeClr val="tx1"/>
                </a:solidFill>
                <a:latin typeface="游ゴシック" panose="020F0502020204030204"/>
                <a:ea typeface="游ゴシック" panose="020B0400000000000000" pitchFamily="50" charset="-128"/>
              </a:rPr>
              <a:t>、</a:t>
            </a:r>
            <a:r>
              <a:rPr lang="ja-JP" altLang="en-US" sz="1200" dirty="0">
                <a:solidFill>
                  <a:schemeClr val="tx1"/>
                </a:solidFill>
              </a:rPr>
              <a:t>待ち状況確認システム（混雑状況・お呼び出し状況）の活用</a:t>
            </a:r>
            <a:endParaRPr kumimoji="1" lang="en-US" altLang="ja-JP" sz="1200" b="0" i="0" u="none" strike="noStrike" kern="1200" cap="none" spc="0" normalizeH="0" baseline="0" noProof="0" dirty="0">
              <a:ln>
                <a:noFill/>
              </a:ln>
              <a:solidFill>
                <a:schemeClr val="tx1"/>
              </a:solidFill>
              <a:effectLst/>
              <a:uLnTx/>
              <a:uFillTx/>
              <a:latin typeface="游ゴシック" panose="020F0502020204030204"/>
              <a:ea typeface="游ゴシック" panose="020B0400000000000000"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schemeClr val="tx1"/>
                </a:solidFill>
                <a:effectLst/>
                <a:uLnTx/>
                <a:uFillTx/>
                <a:latin typeface="游ゴシック" panose="020F0502020204030204"/>
                <a:ea typeface="游ゴシック" panose="020B0400000000000000" pitchFamily="50" charset="-128"/>
                <a:cs typeface="+mn-cs"/>
              </a:rPr>
              <a:t>・他拠点窓口（出張所、サービスカウンター、市税事務所等）の利用促進</a:t>
            </a:r>
            <a:endParaRPr lang="ja-JP" altLang="en-US" sz="1200" dirty="0">
              <a:solidFill>
                <a:schemeClr val="tx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schemeClr val="tx1"/>
                </a:solidFill>
                <a:effectLst/>
                <a:uLnTx/>
                <a:uFillTx/>
                <a:latin typeface="游ゴシック" panose="020F0502020204030204"/>
                <a:ea typeface="游ゴシック" panose="020B0400000000000000" pitchFamily="50" charset="-128"/>
                <a:cs typeface="+mn-cs"/>
              </a:rPr>
              <a:t>・</a:t>
            </a:r>
            <a:r>
              <a:rPr kumimoji="1" lang="ja-JP" altLang="en-US" sz="1200" b="0" i="0" strike="noStrike" kern="1200" cap="none" spc="0" normalizeH="0" baseline="0" noProof="0" dirty="0">
                <a:ln>
                  <a:noFill/>
                </a:ln>
                <a:solidFill>
                  <a:schemeClr val="tx1"/>
                </a:solidFill>
                <a:effectLst/>
                <a:uLnTx/>
                <a:uFillTx/>
                <a:latin typeface="游ゴシック" panose="020F0502020204030204"/>
                <a:ea typeface="游ゴシック" panose="020B0400000000000000" pitchFamily="50" charset="-128"/>
                <a:cs typeface="+mn-cs"/>
              </a:rPr>
              <a:t>上記取組の効果向上のため広報の強化や窓口のサイン見直し等を実施</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200" b="1" i="0" u="sng" strike="noStrike" kern="1200" cap="none" spc="0" normalizeH="0" baseline="0" noProof="0" dirty="0">
              <a:ln>
                <a:noFill/>
              </a:ln>
              <a:solidFill>
                <a:schemeClr val="tx1"/>
              </a:solidFill>
              <a:effectLst/>
              <a:uLnTx/>
              <a:uFillTx/>
              <a:latin typeface="游ゴシック" panose="020F0502020204030204"/>
              <a:ea typeface="游ゴシック" panose="020B0400000000000000"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200" b="1" i="0" u="none" strike="noStrike" kern="1200" cap="none" spc="0" normalizeH="0" baseline="0" noProof="0" dirty="0">
                <a:ln>
                  <a:noFill/>
                </a:ln>
                <a:solidFill>
                  <a:schemeClr val="tx1"/>
                </a:solidFill>
                <a:effectLst/>
                <a:uLnTx/>
                <a:uFillTx/>
                <a:latin typeface="游ゴシック" panose="020F0502020204030204"/>
                <a:ea typeface="游ゴシック" panose="020B0400000000000000" pitchFamily="50" charset="-128"/>
                <a:cs typeface="+mn-cs"/>
              </a:rPr>
              <a:t>【</a:t>
            </a:r>
            <a:r>
              <a:rPr kumimoji="1" lang="ja-JP" altLang="en-US" sz="1200" b="1" i="0" u="none" strike="noStrike" kern="1200" cap="none" spc="0" normalizeH="0" baseline="0" noProof="0" dirty="0">
                <a:ln>
                  <a:noFill/>
                </a:ln>
                <a:solidFill>
                  <a:schemeClr val="tx1"/>
                </a:solidFill>
                <a:effectLst/>
                <a:uLnTx/>
                <a:uFillTx/>
                <a:latin typeface="游ゴシック" panose="020F0502020204030204"/>
                <a:ea typeface="游ゴシック" panose="020B0400000000000000" pitchFamily="50" charset="-128"/>
                <a:cs typeface="+mn-cs"/>
              </a:rPr>
              <a:t>窓口業務委託（</a:t>
            </a:r>
            <a:r>
              <a:rPr kumimoji="1" lang="en-US" altLang="ja-JP" sz="1200" b="1" i="0" u="none" strike="noStrike" kern="1200" cap="none" spc="0" normalizeH="0" baseline="0" noProof="0" dirty="0">
                <a:ln>
                  <a:noFill/>
                </a:ln>
                <a:solidFill>
                  <a:schemeClr val="tx1"/>
                </a:solidFill>
                <a:effectLst/>
                <a:uLnTx/>
                <a:uFillTx/>
                <a:latin typeface="游ゴシック" panose="020F0502020204030204"/>
                <a:ea typeface="游ゴシック" panose="020B0400000000000000" pitchFamily="50" charset="-128"/>
                <a:cs typeface="+mn-cs"/>
              </a:rPr>
              <a:t>216,192</a:t>
            </a:r>
            <a:r>
              <a:rPr kumimoji="1" lang="ja-JP" altLang="en-US" sz="1200" b="1" i="0" u="none" strike="noStrike" kern="1200" cap="none" spc="0" normalizeH="0" baseline="0" noProof="0" dirty="0">
                <a:ln>
                  <a:noFill/>
                </a:ln>
                <a:solidFill>
                  <a:schemeClr val="tx1"/>
                </a:solidFill>
                <a:effectLst/>
                <a:uLnTx/>
                <a:uFillTx/>
                <a:latin typeface="游ゴシック" panose="020F0502020204030204"/>
                <a:ea typeface="游ゴシック" panose="020B0400000000000000" pitchFamily="50" charset="-128"/>
                <a:cs typeface="+mn-cs"/>
              </a:rPr>
              <a:t>千円）</a:t>
            </a:r>
            <a:r>
              <a:rPr kumimoji="1" lang="en-US" altLang="ja-JP" sz="1200" b="1" i="0" u="none" strike="noStrike" kern="1200" cap="none" spc="0" normalizeH="0" baseline="0" noProof="0" dirty="0">
                <a:ln>
                  <a:noFill/>
                </a:ln>
                <a:solidFill>
                  <a:schemeClr val="tx1"/>
                </a:solidFill>
                <a:effectLst/>
                <a:uLnTx/>
                <a:uFillTx/>
                <a:latin typeface="游ゴシック" panose="020F0502020204030204"/>
                <a:ea typeface="游ゴシック" panose="020B0400000000000000" pitchFamily="50" charset="-128"/>
                <a:cs typeface="+mn-cs"/>
              </a:rPr>
              <a:t>】</a:t>
            </a:r>
          </a:p>
          <a:p>
            <a:pPr lvl="0">
              <a:defRPr/>
            </a:pPr>
            <a:r>
              <a:rPr kumimoji="1" lang="ja-JP" altLang="en-US" sz="1200" b="0" i="0" u="none" strike="noStrike" kern="1200" cap="none" spc="0" normalizeH="0" baseline="0" noProof="0" dirty="0">
                <a:ln>
                  <a:noFill/>
                </a:ln>
                <a:solidFill>
                  <a:schemeClr val="tx1"/>
                </a:solidFill>
                <a:effectLst/>
                <a:uLnTx/>
                <a:uFillTx/>
                <a:latin typeface="游ゴシック" panose="020F0502020204030204"/>
                <a:ea typeface="游ゴシック" panose="020B0400000000000000" pitchFamily="50" charset="-128"/>
                <a:cs typeface="+mn-cs"/>
              </a:rPr>
              <a:t>・住民情報窓口（</a:t>
            </a:r>
            <a:r>
              <a:rPr kumimoji="1" lang="en-US" altLang="ja-JP" sz="1200" b="0" i="0" u="none" strike="noStrike" kern="1200" cap="none" spc="0" normalizeH="0" baseline="0" noProof="0" dirty="0">
                <a:ln>
                  <a:noFill/>
                </a:ln>
                <a:solidFill>
                  <a:schemeClr val="tx1"/>
                </a:solidFill>
                <a:effectLst/>
                <a:uLnTx/>
                <a:uFillTx/>
                <a:latin typeface="游ゴシック" panose="020F0502020204030204"/>
                <a:ea typeface="游ゴシック" panose="020B0400000000000000" pitchFamily="50" charset="-128"/>
                <a:cs typeface="+mn-cs"/>
              </a:rPr>
              <a:t>155,507</a:t>
            </a:r>
            <a:r>
              <a:rPr kumimoji="1" lang="ja-JP" altLang="en-US" sz="1200" b="0" i="0" u="none" strike="noStrike" kern="1200" cap="none" spc="0" normalizeH="0" baseline="0" noProof="0" dirty="0">
                <a:ln>
                  <a:noFill/>
                </a:ln>
                <a:solidFill>
                  <a:schemeClr val="tx1"/>
                </a:solidFill>
                <a:effectLst/>
                <a:uLnTx/>
                <a:uFillTx/>
                <a:latin typeface="游ゴシック" panose="020F0502020204030204"/>
                <a:ea typeface="游ゴシック" panose="020B0400000000000000" pitchFamily="50" charset="-128"/>
                <a:cs typeface="+mn-cs"/>
              </a:rPr>
              <a:t>千円）</a:t>
            </a:r>
            <a:r>
              <a:rPr kumimoji="1" lang="ja-JP" altLang="en-US" sz="1200" i="0" u="none" strike="noStrike" kern="1200" cap="none" spc="0" normalizeH="0" baseline="0" noProof="0" dirty="0">
                <a:ln>
                  <a:noFill/>
                </a:ln>
                <a:solidFill>
                  <a:schemeClr val="tx1"/>
                </a:solidFill>
                <a:effectLst/>
                <a:uLnTx/>
                <a:uFillTx/>
                <a:latin typeface="游ゴシック" panose="020F0502020204030204"/>
                <a:ea typeface="游ゴシック" panose="020B0400000000000000" pitchFamily="50" charset="-128"/>
              </a:rPr>
              <a:t>、保険年金窓口（</a:t>
            </a:r>
            <a:r>
              <a:rPr kumimoji="1" lang="en-US" altLang="ja-JP" sz="1200" i="0" u="none" strike="noStrike" kern="1200" cap="none" spc="0" normalizeH="0" baseline="0" noProof="0" dirty="0">
                <a:ln>
                  <a:noFill/>
                </a:ln>
                <a:solidFill>
                  <a:schemeClr val="tx1"/>
                </a:solidFill>
                <a:effectLst/>
                <a:uLnTx/>
                <a:uFillTx/>
                <a:latin typeface="游ゴシック" panose="020F0502020204030204"/>
                <a:ea typeface="游ゴシック" panose="020B0400000000000000" pitchFamily="50" charset="-128"/>
              </a:rPr>
              <a:t>45,466</a:t>
            </a:r>
            <a:r>
              <a:rPr kumimoji="1" lang="ja-JP" altLang="en-US" sz="1200" i="0" u="none" strike="noStrike" kern="1200" cap="none" spc="0" normalizeH="0" baseline="0" noProof="0" dirty="0">
                <a:ln>
                  <a:noFill/>
                </a:ln>
                <a:solidFill>
                  <a:schemeClr val="tx1"/>
                </a:solidFill>
                <a:effectLst/>
                <a:uLnTx/>
                <a:uFillTx/>
                <a:latin typeface="游ゴシック" panose="020F0502020204030204"/>
                <a:ea typeface="游ゴシック" panose="020B0400000000000000" pitchFamily="50" charset="-128"/>
              </a:rPr>
              <a:t>千円）、</a:t>
            </a:r>
            <a:r>
              <a:rPr kumimoji="1" lang="ja-JP" altLang="en-US" sz="1200" b="0" i="0" u="none" strike="noStrike" kern="1200" cap="none" spc="0" normalizeH="0" baseline="0" noProof="0" dirty="0">
                <a:ln>
                  <a:noFill/>
                </a:ln>
                <a:solidFill>
                  <a:schemeClr val="tx1"/>
                </a:solidFill>
                <a:effectLst/>
                <a:uLnTx/>
                <a:uFillTx/>
                <a:latin typeface="游ゴシック" panose="020F0502020204030204"/>
                <a:ea typeface="游ゴシック" panose="020B0400000000000000" pitchFamily="50" charset="-128"/>
                <a:cs typeface="+mn-cs"/>
              </a:rPr>
              <a:t>総合案内</a:t>
            </a:r>
            <a:r>
              <a:rPr kumimoji="1" lang="en-US" altLang="ja-JP" sz="1200" b="0" i="0" u="none" strike="noStrike" kern="1200" cap="none" spc="0" normalizeH="0" baseline="0" noProof="0" dirty="0">
                <a:ln>
                  <a:noFill/>
                </a:ln>
                <a:solidFill>
                  <a:schemeClr val="tx1"/>
                </a:solidFill>
                <a:effectLst/>
                <a:uLnTx/>
                <a:uFillTx/>
                <a:latin typeface="游ゴシック" panose="020F0502020204030204"/>
                <a:ea typeface="游ゴシック" panose="020B0400000000000000" pitchFamily="50" charset="-128"/>
                <a:cs typeface="+mn-cs"/>
              </a:rPr>
              <a:t>(1</a:t>
            </a:r>
            <a:r>
              <a:rPr kumimoji="1" lang="ja-JP" altLang="en-US" sz="1200" b="0" i="0" u="none" strike="noStrike" kern="1200" cap="none" spc="0" normalizeH="0" baseline="0" noProof="0" dirty="0">
                <a:ln>
                  <a:noFill/>
                </a:ln>
                <a:solidFill>
                  <a:schemeClr val="tx1"/>
                </a:solidFill>
                <a:effectLst/>
                <a:uLnTx/>
                <a:uFillTx/>
                <a:latin typeface="游ゴシック" panose="020F0502020204030204"/>
                <a:ea typeface="游ゴシック" panose="020B0400000000000000" pitchFamily="50" charset="-128"/>
                <a:cs typeface="+mn-cs"/>
              </a:rPr>
              <a:t>階</a:t>
            </a:r>
            <a:r>
              <a:rPr kumimoji="1" lang="en-US" altLang="ja-JP" sz="1200" b="0" i="0" u="none" strike="noStrike" kern="1200" cap="none" spc="0" normalizeH="0" baseline="0" noProof="0" dirty="0">
                <a:ln>
                  <a:noFill/>
                </a:ln>
                <a:solidFill>
                  <a:schemeClr val="tx1"/>
                </a:solidFill>
                <a:effectLst/>
                <a:uLnTx/>
                <a:uFillTx/>
                <a:latin typeface="游ゴシック" panose="020F0502020204030204"/>
                <a:ea typeface="游ゴシック" panose="020B0400000000000000" pitchFamily="50" charset="-128"/>
                <a:cs typeface="+mn-cs"/>
              </a:rPr>
              <a:t>)(5,555</a:t>
            </a:r>
            <a:r>
              <a:rPr kumimoji="1" lang="ja-JP" altLang="en-US" sz="1200" b="0" i="0" u="none" strike="noStrike" kern="1200" cap="none" spc="0" normalizeH="0" baseline="0" noProof="0" dirty="0">
                <a:ln>
                  <a:noFill/>
                </a:ln>
                <a:solidFill>
                  <a:schemeClr val="tx1"/>
                </a:solidFill>
                <a:effectLst/>
                <a:uLnTx/>
                <a:uFillTx/>
                <a:latin typeface="游ゴシック" panose="020F0502020204030204"/>
                <a:ea typeface="游ゴシック" panose="020B0400000000000000" pitchFamily="50" charset="-128"/>
                <a:cs typeface="+mn-cs"/>
              </a:rPr>
              <a:t>千円）、</a:t>
            </a:r>
            <a:endParaRPr kumimoji="1" lang="en-US" altLang="ja-JP" sz="1200" b="0" i="0" u="none" strike="noStrike" kern="1200" cap="none" spc="0" normalizeH="0" baseline="0" noProof="0" dirty="0">
              <a:ln>
                <a:noFill/>
              </a:ln>
              <a:solidFill>
                <a:schemeClr val="tx1"/>
              </a:solidFill>
              <a:effectLst/>
              <a:uLnTx/>
              <a:uFillTx/>
              <a:latin typeface="游ゴシック" panose="020F0502020204030204"/>
              <a:ea typeface="游ゴシック" panose="020B0400000000000000" pitchFamily="50" charset="-128"/>
              <a:cs typeface="+mn-cs"/>
            </a:endParaRPr>
          </a:p>
          <a:p>
            <a:pPr lvl="0">
              <a:defRPr/>
            </a:pPr>
            <a:r>
              <a:rPr lang="ja-JP" altLang="en-US" sz="1200" dirty="0">
                <a:solidFill>
                  <a:schemeClr val="tx1"/>
                </a:solidFill>
                <a:latin typeface="游ゴシック" panose="020F0502020204030204"/>
                <a:ea typeface="游ゴシック" panose="020B0400000000000000" pitchFamily="50" charset="-128"/>
              </a:rPr>
              <a:t>　</a:t>
            </a:r>
            <a:r>
              <a:rPr kumimoji="1" lang="ja-JP" altLang="en-US" sz="1200" b="0" i="0" u="none" strike="noStrike" kern="1200" cap="none" spc="0" normalizeH="0" baseline="0" noProof="0" dirty="0">
                <a:ln>
                  <a:noFill/>
                </a:ln>
                <a:solidFill>
                  <a:schemeClr val="tx1"/>
                </a:solidFill>
                <a:effectLst/>
                <a:uLnTx/>
                <a:uFillTx/>
                <a:latin typeface="游ゴシック" panose="020F0502020204030204"/>
                <a:ea typeface="游ゴシック" panose="020B0400000000000000" pitchFamily="50" charset="-128"/>
                <a:cs typeface="+mn-cs"/>
              </a:rPr>
              <a:t>保健福祉課総合相談窓口</a:t>
            </a:r>
            <a:r>
              <a:rPr kumimoji="1" lang="en-US" altLang="ja-JP" sz="1200" b="0" i="0" u="none" strike="noStrike" kern="1200" cap="none" spc="0" normalizeH="0" baseline="0" noProof="0" dirty="0">
                <a:ln>
                  <a:noFill/>
                </a:ln>
                <a:solidFill>
                  <a:schemeClr val="tx1"/>
                </a:solidFill>
                <a:effectLst/>
                <a:uLnTx/>
                <a:uFillTx/>
                <a:latin typeface="游ゴシック" panose="020F0502020204030204"/>
                <a:ea typeface="游ゴシック" panose="020B0400000000000000" pitchFamily="50" charset="-128"/>
                <a:cs typeface="+mn-cs"/>
              </a:rPr>
              <a:t>(2</a:t>
            </a:r>
            <a:r>
              <a:rPr kumimoji="1" lang="ja-JP" altLang="en-US" sz="1200" b="0" i="0" u="none" strike="noStrike" kern="1200" cap="none" spc="0" normalizeH="0" baseline="0" noProof="0" dirty="0">
                <a:ln>
                  <a:noFill/>
                </a:ln>
                <a:solidFill>
                  <a:schemeClr val="tx1"/>
                </a:solidFill>
                <a:effectLst/>
                <a:uLnTx/>
                <a:uFillTx/>
                <a:latin typeface="游ゴシック" panose="020F0502020204030204"/>
                <a:ea typeface="游ゴシック" panose="020B0400000000000000" pitchFamily="50" charset="-128"/>
                <a:cs typeface="+mn-cs"/>
              </a:rPr>
              <a:t>階</a:t>
            </a:r>
            <a:r>
              <a:rPr kumimoji="1" lang="en-US" altLang="ja-JP" sz="1200" b="0" i="0" u="none" strike="noStrike" kern="1200" cap="none" spc="0" normalizeH="0" baseline="0" noProof="0" dirty="0">
                <a:ln>
                  <a:noFill/>
                </a:ln>
                <a:solidFill>
                  <a:schemeClr val="tx1"/>
                </a:solidFill>
                <a:effectLst/>
                <a:uLnTx/>
                <a:uFillTx/>
                <a:latin typeface="游ゴシック" panose="020F0502020204030204"/>
                <a:ea typeface="游ゴシック" panose="020B0400000000000000" pitchFamily="50" charset="-128"/>
                <a:cs typeface="+mn-cs"/>
              </a:rPr>
              <a:t>)</a:t>
            </a:r>
            <a:r>
              <a:rPr kumimoji="1" lang="ja-JP" altLang="en-US" sz="1200" b="0" i="0" u="none" strike="noStrike" kern="1200" cap="none" spc="0" normalizeH="0" baseline="0" noProof="0" dirty="0">
                <a:ln>
                  <a:noFill/>
                </a:ln>
                <a:solidFill>
                  <a:schemeClr val="tx1"/>
                </a:solidFill>
                <a:effectLst/>
                <a:uLnTx/>
                <a:uFillTx/>
                <a:latin typeface="游ゴシック" panose="020F0502020204030204"/>
                <a:ea typeface="游ゴシック" panose="020B0400000000000000" pitchFamily="50" charset="-128"/>
                <a:cs typeface="+mn-cs"/>
              </a:rPr>
              <a:t>（</a:t>
            </a:r>
            <a:r>
              <a:rPr kumimoji="1" lang="en-US" altLang="ja-JP" sz="1200" b="0" i="0" u="none" strike="noStrike" kern="1200" cap="none" spc="0" normalizeH="0" baseline="0" noProof="0" dirty="0">
                <a:ln>
                  <a:noFill/>
                </a:ln>
                <a:solidFill>
                  <a:schemeClr val="tx1"/>
                </a:solidFill>
                <a:effectLst/>
                <a:uLnTx/>
                <a:uFillTx/>
                <a:latin typeface="游ゴシック" panose="020F0502020204030204"/>
                <a:ea typeface="游ゴシック" panose="020B0400000000000000" pitchFamily="50" charset="-128"/>
                <a:cs typeface="+mn-cs"/>
              </a:rPr>
              <a:t>9,664</a:t>
            </a:r>
            <a:r>
              <a:rPr kumimoji="1" lang="ja-JP" altLang="en-US" sz="1200" b="0" i="0" u="none" strike="noStrike" kern="1200" cap="none" spc="0" normalizeH="0" baseline="0" noProof="0" dirty="0">
                <a:ln>
                  <a:noFill/>
                </a:ln>
                <a:solidFill>
                  <a:schemeClr val="tx1"/>
                </a:solidFill>
                <a:effectLst/>
                <a:uLnTx/>
                <a:uFillTx/>
                <a:latin typeface="游ゴシック" panose="020F0502020204030204"/>
                <a:ea typeface="游ゴシック" panose="020B0400000000000000" pitchFamily="50" charset="-128"/>
                <a:cs typeface="+mn-cs"/>
              </a:rPr>
              <a:t>千円）</a:t>
            </a:r>
            <a:r>
              <a:rPr lang="zh-TW" altLang="en-US" sz="1200" dirty="0">
                <a:solidFill>
                  <a:schemeClr val="tx1"/>
                </a:solidFill>
                <a:ea typeface="游ゴシック" panose="020B0400000000000000" pitchFamily="50" charset="-128"/>
              </a:rPr>
              <a:t> </a:t>
            </a:r>
            <a:r>
              <a:rPr kumimoji="1" lang="ja-JP" altLang="en-US" sz="1200" b="0" i="0" u="none" strike="noStrike" kern="1200" cap="none" spc="0" normalizeH="0" baseline="0" noProof="0" dirty="0">
                <a:ln>
                  <a:noFill/>
                </a:ln>
                <a:solidFill>
                  <a:schemeClr val="tx1"/>
                </a:solidFill>
                <a:effectLst/>
                <a:uLnTx/>
                <a:uFillTx/>
                <a:latin typeface="游ゴシック" panose="020F0502020204030204"/>
                <a:ea typeface="游ゴシック" panose="020B0400000000000000" pitchFamily="50" charset="-128"/>
                <a:cs typeface="+mn-cs"/>
              </a:rPr>
              <a:t>において窓口</a:t>
            </a:r>
            <a:r>
              <a:rPr kumimoji="1" lang="ja-JP" altLang="en-US" sz="1200" b="0" i="0" u="none" strike="noStrike" kern="1200" cap="none" spc="0" normalizeH="0" baseline="0" noProof="0">
                <a:ln>
                  <a:noFill/>
                </a:ln>
                <a:solidFill>
                  <a:schemeClr val="tx1"/>
                </a:solidFill>
                <a:effectLst/>
                <a:uLnTx/>
                <a:uFillTx/>
                <a:latin typeface="游ゴシック" panose="020F0502020204030204"/>
                <a:ea typeface="游ゴシック" panose="020B0400000000000000" pitchFamily="50" charset="-128"/>
                <a:cs typeface="+mn-cs"/>
              </a:rPr>
              <a:t>業務委託等を実施</a:t>
            </a:r>
            <a:endParaRPr kumimoji="1" lang="en-US" altLang="ja-JP" sz="1200" b="0" i="0" u="none" strike="noStrike" kern="1200" cap="none" spc="0" normalizeH="0" baseline="0" noProof="0" dirty="0">
              <a:ln>
                <a:noFill/>
              </a:ln>
              <a:solidFill>
                <a:schemeClr val="tx1"/>
              </a:solidFill>
              <a:effectLst/>
              <a:uLnTx/>
              <a:uFillTx/>
              <a:latin typeface="游ゴシック" panose="020F0502020204030204"/>
              <a:ea typeface="游ゴシック" panose="020B0400000000000000"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200" b="0" i="0" u="none" strike="noStrike" kern="1200" cap="none" spc="0" normalizeH="0" baseline="0" noProof="0" dirty="0">
              <a:ln>
                <a:noFill/>
              </a:ln>
              <a:solidFill>
                <a:schemeClr val="tx1"/>
              </a:solidFill>
              <a:effectLst/>
              <a:uLnTx/>
              <a:uFillTx/>
              <a:latin typeface="游ゴシック" panose="020F0502020204030204"/>
              <a:ea typeface="游ゴシック" panose="020B0400000000000000"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200" b="1" i="0" u="none" strike="noStrike" kern="1200" cap="none" spc="0" normalizeH="0" baseline="0" noProof="0" dirty="0">
                <a:ln>
                  <a:noFill/>
                </a:ln>
                <a:solidFill>
                  <a:schemeClr val="tx1"/>
                </a:solidFill>
                <a:effectLst/>
                <a:uLnTx/>
                <a:uFillTx/>
                <a:latin typeface="游ゴシック" panose="020F0502020204030204"/>
                <a:ea typeface="游ゴシック" panose="020B0400000000000000" pitchFamily="50" charset="-128"/>
                <a:cs typeface="+mn-cs"/>
              </a:rPr>
              <a:t>【</a:t>
            </a:r>
            <a:r>
              <a:rPr kumimoji="1" lang="ja-JP" altLang="en-US" sz="1200" b="1" i="0" u="none" strike="noStrike" kern="1200" cap="none" spc="0" normalizeH="0" baseline="0" noProof="0" dirty="0">
                <a:ln>
                  <a:noFill/>
                </a:ln>
                <a:solidFill>
                  <a:schemeClr val="tx1"/>
                </a:solidFill>
                <a:effectLst/>
                <a:uLnTx/>
                <a:uFillTx/>
                <a:latin typeface="游ゴシック" panose="020F0502020204030204"/>
                <a:ea typeface="游ゴシック" panose="020B0400000000000000" pitchFamily="50" charset="-128"/>
                <a:cs typeface="+mn-cs"/>
              </a:rPr>
              <a:t>その他窓口サービスの向上（</a:t>
            </a:r>
            <a:r>
              <a:rPr kumimoji="1" lang="en-US" altLang="ja-JP" sz="1200" b="1" i="0" u="none" strike="noStrike" kern="1200" cap="none" spc="0" normalizeH="0" baseline="0" noProof="0" dirty="0">
                <a:ln>
                  <a:noFill/>
                </a:ln>
                <a:solidFill>
                  <a:schemeClr val="tx1"/>
                </a:solidFill>
                <a:effectLst/>
                <a:uLnTx/>
                <a:uFillTx/>
                <a:latin typeface="游ゴシック" panose="020F0502020204030204"/>
                <a:ea typeface="游ゴシック" panose="020B0400000000000000" pitchFamily="50" charset="-128"/>
                <a:cs typeface="+mn-cs"/>
              </a:rPr>
              <a:t>22,034</a:t>
            </a:r>
            <a:r>
              <a:rPr lang="ja-JP" altLang="en-US" sz="1200" b="1" dirty="0">
                <a:solidFill>
                  <a:schemeClr val="tx1"/>
                </a:solidFill>
                <a:latin typeface="游ゴシック" panose="020F0502020204030204"/>
                <a:ea typeface="游ゴシック" panose="020B0400000000000000" pitchFamily="50" charset="-128"/>
              </a:rPr>
              <a:t>千円</a:t>
            </a:r>
            <a:r>
              <a:rPr kumimoji="1" lang="ja-JP" altLang="en-US" sz="1200" b="1" i="0" u="none" strike="noStrike" kern="1200" cap="none" spc="0" normalizeH="0" baseline="0" noProof="0" dirty="0">
                <a:ln>
                  <a:noFill/>
                </a:ln>
                <a:solidFill>
                  <a:schemeClr val="tx1"/>
                </a:solidFill>
                <a:effectLst/>
                <a:uLnTx/>
                <a:uFillTx/>
                <a:latin typeface="游ゴシック" panose="020F0502020204030204"/>
                <a:ea typeface="游ゴシック" panose="020B0400000000000000" pitchFamily="50" charset="-128"/>
                <a:cs typeface="+mn-cs"/>
              </a:rPr>
              <a:t>）</a:t>
            </a:r>
            <a:r>
              <a:rPr kumimoji="1" lang="en-US" altLang="ja-JP" sz="1200" b="1" i="0" u="none" strike="noStrike" kern="1200" cap="none" spc="0" normalizeH="0" baseline="0" noProof="0" dirty="0">
                <a:ln>
                  <a:noFill/>
                </a:ln>
                <a:solidFill>
                  <a:schemeClr val="tx1"/>
                </a:solidFill>
                <a:effectLst/>
                <a:uLnTx/>
                <a:uFillTx/>
                <a:latin typeface="游ゴシック" panose="020F0502020204030204"/>
                <a:ea typeface="游ゴシック" panose="020B0400000000000000" pitchFamily="50" charset="-128"/>
                <a:cs typeface="+mn-cs"/>
              </a:rPr>
              <a:t>】</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schemeClr val="tx1"/>
                </a:solidFill>
                <a:effectLst/>
                <a:uLnTx/>
                <a:uFillTx/>
                <a:latin typeface="游ゴシック" panose="020F0502020204030204"/>
                <a:ea typeface="游ゴシック" panose="020B0400000000000000" pitchFamily="50" charset="-128"/>
                <a:cs typeface="+mn-cs"/>
              </a:rPr>
              <a:t>・総合案内窓口等に、遠隔手話・外国語通訳機能を持つタブレット端末の活用</a:t>
            </a:r>
            <a:endParaRPr kumimoji="1" lang="en-US" altLang="ja-JP" sz="1200" b="0" i="0" u="none" strike="noStrike" kern="1200" cap="none" spc="0" normalizeH="0" baseline="0" noProof="0" dirty="0">
              <a:ln>
                <a:noFill/>
              </a:ln>
              <a:solidFill>
                <a:schemeClr val="tx1"/>
              </a:solidFill>
              <a:effectLst/>
              <a:uLnTx/>
              <a:uFillTx/>
              <a:latin typeface="游ゴシック" panose="020F0502020204030204"/>
              <a:ea typeface="游ゴシック" panose="020B0400000000000000" pitchFamily="50" charset="-128"/>
              <a:cs typeface="+mn-cs"/>
            </a:endParaRPr>
          </a:p>
          <a:p>
            <a:pPr>
              <a:defRPr/>
            </a:pPr>
            <a:r>
              <a:rPr kumimoji="1" lang="ja-JP" altLang="en-US" sz="120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a:t>
            </a:r>
            <a:r>
              <a:rPr kumimoji="1" lang="ja-JP" altLang="en-US" sz="1200" b="0" i="0" strike="noStrike" kern="1200" cap="none" spc="0" normalizeH="0" baseline="0" noProof="0" dirty="0">
                <a:ln>
                  <a:noFill/>
                </a:ln>
                <a:solidFill>
                  <a:schemeClr val="tx1"/>
                </a:solidFill>
                <a:effectLst/>
                <a:uLnTx/>
                <a:uFillTx/>
                <a:latin typeface="游ゴシック" panose="020F0502020204030204"/>
                <a:ea typeface="游ゴシック" panose="020B0400000000000000" pitchFamily="50" charset="-128"/>
                <a:cs typeface="+mn-cs"/>
              </a:rPr>
              <a:t>窓口支援システムの導入（書かない・漏れがない窓口の実現をめざす）</a:t>
            </a:r>
            <a:r>
              <a:rPr lang="ja-JP" altLang="en-US" sz="1200" dirty="0">
                <a:solidFill>
                  <a:schemeClr val="tx1"/>
                </a:solidFill>
              </a:rPr>
              <a:t>＜新規・モデル区＞</a:t>
            </a:r>
            <a:endParaRPr kumimoji="1" lang="en-US" altLang="ja-JP" sz="1200" i="0" strike="noStrike" kern="1200" cap="none" spc="0" normalizeH="0" baseline="0" noProof="0" dirty="0">
              <a:ln>
                <a:noFill/>
              </a:ln>
              <a:solidFill>
                <a:schemeClr val="tx1"/>
              </a:solidFill>
              <a:effectLst/>
              <a:uLnTx/>
              <a:uFillTx/>
              <a:latin typeface="游ゴシック" panose="020F0502020204030204"/>
              <a:ea typeface="游ゴシック" panose="020B0400000000000000" pitchFamily="50" charset="-128"/>
              <a:cs typeface="+mn-cs"/>
            </a:endParaRPr>
          </a:p>
          <a:p>
            <a:pPr>
              <a:defRPr/>
            </a:pPr>
            <a:r>
              <a:rPr lang="ja-JP" altLang="en-US" sz="1200" dirty="0">
                <a:solidFill>
                  <a:schemeClr val="tx1"/>
                </a:solidFill>
              </a:rPr>
              <a:t>・遠隔相談システムの導入（区役所（本区）の職員が遠隔で出張所の来庁者の保育相談や入所申請を受付け）（</a:t>
            </a:r>
            <a:r>
              <a:rPr lang="en-US" altLang="ja-JP" sz="1200" dirty="0">
                <a:solidFill>
                  <a:schemeClr val="tx1"/>
                </a:solidFill>
              </a:rPr>
              <a:t>22,034</a:t>
            </a:r>
            <a:r>
              <a:rPr lang="ja-JP" altLang="en-US" sz="1200" dirty="0">
                <a:solidFill>
                  <a:schemeClr val="tx1"/>
                </a:solidFill>
              </a:rPr>
              <a:t>千円）＜新規＞</a:t>
            </a:r>
            <a:endParaRPr lang="en-US" altLang="ja-JP" sz="1200" dirty="0">
              <a:solidFill>
                <a:schemeClr val="tx1"/>
              </a:solidFill>
            </a:endParaRPr>
          </a:p>
          <a:p>
            <a:pPr>
              <a:defRPr/>
            </a:pPr>
            <a:endParaRPr kumimoji="1" lang="en-US" altLang="ja-JP" sz="120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endParaRPr>
          </a:p>
        </p:txBody>
      </p:sp>
      <p:sp>
        <p:nvSpPr>
          <p:cNvPr id="39" name="角丸四角形 38"/>
          <p:cNvSpPr/>
          <p:nvPr/>
        </p:nvSpPr>
        <p:spPr>
          <a:xfrm>
            <a:off x="1924493" y="159488"/>
            <a:ext cx="6337005" cy="624872"/>
          </a:xfrm>
          <a:prstGeom prst="roundRect">
            <a:avLst/>
          </a:prstGeom>
          <a:solidFill>
            <a:schemeClr val="accent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600" b="1" i="0" u="none" strike="noStrike" kern="1200" cap="none" spc="0" normalizeH="0" baseline="0" noProof="0" dirty="0">
                <a:ln>
                  <a:noFill/>
                </a:ln>
                <a:solidFill>
                  <a:prstClr val="white"/>
                </a:solidFill>
                <a:effectLst/>
                <a:uLnTx/>
                <a:uFillTx/>
                <a:latin typeface="ＭＳ ゴシック" panose="020B0609070205080204" pitchFamily="49" charset="-128"/>
                <a:ea typeface="ＭＳ ゴシック" panose="020B0609070205080204" pitchFamily="49" charset="-128"/>
              </a:rPr>
              <a:t>快適な窓口サービスの提供と利便性の向上</a:t>
            </a:r>
          </a:p>
        </p:txBody>
      </p:sp>
      <p:sp>
        <p:nvSpPr>
          <p:cNvPr id="29" name="ホームベース 28"/>
          <p:cNvSpPr/>
          <p:nvPr/>
        </p:nvSpPr>
        <p:spPr>
          <a:xfrm>
            <a:off x="5228276" y="836861"/>
            <a:ext cx="1735447" cy="486000"/>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2000" b="1" i="0" u="none" strike="noStrike" kern="1200" cap="none" spc="0" normalizeH="0" baseline="0" noProof="0" dirty="0">
                <a:ln>
                  <a:noFill/>
                </a:ln>
                <a:solidFill>
                  <a:prstClr val="white"/>
                </a:solidFill>
                <a:effectLst/>
                <a:uLnTx/>
                <a:uFillTx/>
                <a:latin typeface="ＭＳ ゴシック" panose="020B0609070205080204" pitchFamily="49" charset="-128"/>
                <a:ea typeface="ＭＳ ゴシック" panose="020B0609070205080204" pitchFamily="49" charset="-128"/>
                <a:cs typeface="+mn-cs"/>
              </a:rPr>
              <a:t>具体的取組</a:t>
            </a:r>
          </a:p>
        </p:txBody>
      </p:sp>
      <p:sp>
        <p:nvSpPr>
          <p:cNvPr id="12" name="テキスト ボックス 11"/>
          <p:cNvSpPr txBox="1"/>
          <p:nvPr/>
        </p:nvSpPr>
        <p:spPr>
          <a:xfrm>
            <a:off x="4841136" y="6513846"/>
            <a:ext cx="465316"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80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16</a:t>
            </a:r>
          </a:p>
        </p:txBody>
      </p:sp>
    </p:spTree>
    <p:extLst>
      <p:ext uri="{BB962C8B-B14F-4D97-AF65-F5344CB8AC3E}">
        <p14:creationId xmlns:p14="http://schemas.microsoft.com/office/powerpoint/2010/main" val="384852611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角丸四角形 5"/>
          <p:cNvSpPr/>
          <p:nvPr/>
        </p:nvSpPr>
        <p:spPr>
          <a:xfrm>
            <a:off x="52752" y="1443635"/>
            <a:ext cx="4788384" cy="915242"/>
          </a:xfrm>
          <a:prstGeom prst="roundRect">
            <a:avLst/>
          </a:prstGeom>
          <a:solidFill>
            <a:schemeClr val="bg1"/>
          </a:solidFill>
          <a:ln cmpd="tri">
            <a:prstDash val="solid"/>
          </a:ln>
        </p:spPr>
        <p:style>
          <a:lnRef idx="2">
            <a:schemeClr val="accent6"/>
          </a:lnRef>
          <a:fillRef idx="1">
            <a:schemeClr val="lt1"/>
          </a:fillRef>
          <a:effectRef idx="0">
            <a:schemeClr val="accent6"/>
          </a:effectRef>
          <a:fontRef idx="minor">
            <a:schemeClr val="dk1"/>
          </a:fontRef>
        </p:style>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区役所が「区民の役に立つ」区役所であり、また、地域の要・まちづくりの拠点としてあるためには、区役所で働く職員一人ひとりが「市民志向」「チャレンジ精神」「プロ意識」を持って業務にあたることが重要である</a:t>
            </a:r>
          </a:p>
        </p:txBody>
      </p:sp>
      <p:sp>
        <p:nvSpPr>
          <p:cNvPr id="14" name="角丸四角形 13"/>
          <p:cNvSpPr/>
          <p:nvPr/>
        </p:nvSpPr>
        <p:spPr>
          <a:xfrm>
            <a:off x="67992" y="5372631"/>
            <a:ext cx="4788384" cy="874302"/>
          </a:xfrm>
          <a:prstGeom prst="roundRect">
            <a:avLst/>
          </a:prstGeom>
          <a:solidFill>
            <a:schemeClr val="bg1"/>
          </a:solidFill>
        </p:spPr>
        <p:style>
          <a:lnRef idx="2">
            <a:schemeClr val="accent6"/>
          </a:lnRef>
          <a:fillRef idx="1">
            <a:schemeClr val="lt1"/>
          </a:fillRef>
          <a:effectRef idx="0">
            <a:schemeClr val="accent6"/>
          </a:effectRef>
          <a:fontRef idx="minor">
            <a:schemeClr val="dk1"/>
          </a:fontRef>
        </p:style>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東淀川区</a:t>
            </a:r>
            <a:r>
              <a:rPr kumimoji="1" lang="ja-JP" altLang="en-US" sz="1200" b="0" i="0" u="none" strike="noStrike" kern="1200" cap="none" spc="0" normalizeH="0" baseline="0" noProof="0" dirty="0">
                <a:ln>
                  <a:noFill/>
                </a:ln>
                <a:solidFill>
                  <a:schemeClr val="tx1"/>
                </a:solidFill>
                <a:effectLst/>
                <a:uLnTx/>
                <a:uFillTx/>
                <a:latin typeface="游ゴシック" panose="020F0502020204030204"/>
                <a:ea typeface="游ゴシック" panose="020B0400000000000000" pitchFamily="50" charset="-128"/>
                <a:cs typeface="+mn-cs"/>
              </a:rPr>
              <a:t>民</a:t>
            </a:r>
            <a:r>
              <a:rPr kumimoji="1" lang="ja-JP" altLang="en-US" sz="120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のために尽力したい、東淀川区を今以上に良くしていきたいと思う職員の割合：令和８年度末まで毎年度</a:t>
            </a:r>
            <a:r>
              <a:rPr kumimoji="1" lang="en-US" altLang="ja-JP" sz="1200" b="0" i="0" u="none" strike="noStrike" kern="1200" cap="none" spc="0" normalizeH="0" baseline="0" noProof="0" dirty="0">
                <a:ln>
                  <a:noFill/>
                </a:ln>
                <a:solidFill>
                  <a:schemeClr val="tx1"/>
                </a:solidFill>
                <a:effectLst/>
                <a:uLnTx/>
                <a:uFillTx/>
                <a:latin typeface="游ゴシック" panose="020F0502020204030204"/>
                <a:ea typeface="游ゴシック" panose="020B0400000000000000" pitchFamily="50" charset="-128"/>
                <a:cs typeface="+mn-cs"/>
              </a:rPr>
              <a:t>90.0</a:t>
            </a:r>
            <a:r>
              <a:rPr kumimoji="1" lang="ja-JP" altLang="en-US" sz="1200" b="0" i="0" u="none" strike="noStrike" kern="1200" cap="none" spc="0" normalizeH="0" baseline="0" noProof="0" dirty="0">
                <a:ln>
                  <a:noFill/>
                </a:ln>
                <a:solidFill>
                  <a:schemeClr val="tx1"/>
                </a:solidFill>
                <a:effectLst/>
                <a:uLnTx/>
                <a:uFillTx/>
                <a:latin typeface="游ゴシック" panose="020F0502020204030204"/>
                <a:ea typeface="游ゴシック" panose="020B0400000000000000" pitchFamily="50" charset="-128"/>
                <a:cs typeface="+mn-cs"/>
              </a:rPr>
              <a:t>％以上</a:t>
            </a:r>
            <a:r>
              <a:rPr kumimoji="1" lang="ja-JP" altLang="en-US" sz="1200" b="0" i="0" strike="noStrike" kern="1200" cap="none" spc="0" normalizeH="0" baseline="0" noProof="0" dirty="0">
                <a:ln>
                  <a:noFill/>
                </a:ln>
                <a:solidFill>
                  <a:schemeClr val="tx1"/>
                </a:solidFill>
                <a:effectLst/>
                <a:uLnTx/>
                <a:uFillTx/>
                <a:latin typeface="游ゴシック" panose="020F0502020204030204"/>
                <a:ea typeface="游ゴシック" panose="020B0400000000000000" pitchFamily="50" charset="-128"/>
              </a:rPr>
              <a:t>を維持する</a:t>
            </a:r>
            <a:endParaRPr kumimoji="1" lang="en-US" altLang="ja-JP" sz="1200" b="0" i="0" strike="noStrike" kern="1200" cap="none" spc="0" normalizeH="0" baseline="0" noProof="0" dirty="0">
              <a:ln>
                <a:noFill/>
              </a:ln>
              <a:solidFill>
                <a:schemeClr val="tx1"/>
              </a:solidFill>
              <a:effectLst/>
              <a:uLnTx/>
              <a:uFillTx/>
              <a:latin typeface="游ゴシック" panose="020F0502020204030204"/>
              <a:ea typeface="游ゴシック" panose="020B0400000000000000" pitchFamily="50" charset="-128"/>
            </a:endParaRPr>
          </a:p>
          <a:p>
            <a:pPr>
              <a:defRPr/>
            </a:pPr>
            <a:r>
              <a:rPr lang="en-US" altLang="ja-JP" sz="1200" dirty="0">
                <a:solidFill>
                  <a:schemeClr val="tx1"/>
                </a:solidFill>
              </a:rPr>
              <a:t>R5:93.8%</a:t>
            </a:r>
            <a:r>
              <a:rPr lang="ja-JP" altLang="en-US" sz="1200" dirty="0">
                <a:solidFill>
                  <a:schemeClr val="tx1"/>
                </a:solidFill>
              </a:rPr>
              <a:t>　</a:t>
            </a:r>
            <a:r>
              <a:rPr lang="en-US" altLang="ja-JP" sz="1200" dirty="0">
                <a:solidFill>
                  <a:schemeClr val="tx1"/>
                </a:solidFill>
              </a:rPr>
              <a:t>R6:%95.8</a:t>
            </a:r>
            <a:r>
              <a:rPr lang="ja-JP" altLang="en-US" sz="1200" dirty="0">
                <a:solidFill>
                  <a:schemeClr val="tx1"/>
                </a:solidFill>
              </a:rPr>
              <a:t>％  </a:t>
            </a:r>
            <a:r>
              <a:rPr lang="en-US" altLang="ja-JP" sz="1200" dirty="0">
                <a:solidFill>
                  <a:schemeClr val="tx1"/>
                </a:solidFill>
              </a:rPr>
              <a:t>R7(</a:t>
            </a:r>
            <a:r>
              <a:rPr lang="ja-JP" altLang="en-US" sz="1200" dirty="0">
                <a:solidFill>
                  <a:schemeClr val="tx1"/>
                </a:solidFill>
              </a:rPr>
              <a:t>中間</a:t>
            </a:r>
            <a:r>
              <a:rPr lang="en-US" altLang="ja-JP" sz="1200" dirty="0">
                <a:solidFill>
                  <a:schemeClr val="tx1"/>
                </a:solidFill>
              </a:rPr>
              <a:t>):</a:t>
            </a:r>
            <a:r>
              <a:rPr lang="ja-JP" altLang="en-US" sz="1200" dirty="0">
                <a:solidFill>
                  <a:schemeClr val="tx1"/>
                </a:solidFill>
              </a:rPr>
              <a:t>ー</a:t>
            </a:r>
          </a:p>
        </p:txBody>
      </p:sp>
      <p:sp>
        <p:nvSpPr>
          <p:cNvPr id="16" name="角丸四角形 15"/>
          <p:cNvSpPr/>
          <p:nvPr/>
        </p:nvSpPr>
        <p:spPr>
          <a:xfrm>
            <a:off x="67992" y="3005519"/>
            <a:ext cx="4788384" cy="1713527"/>
          </a:xfrm>
          <a:prstGeom prst="roundRect">
            <a:avLst>
              <a:gd name="adj" fmla="val 11006"/>
            </a:avLst>
          </a:prstGeom>
          <a:solidFill>
            <a:schemeClr val="bg1"/>
          </a:solidFill>
        </p:spPr>
        <p:style>
          <a:lnRef idx="2">
            <a:schemeClr val="accent6"/>
          </a:lnRef>
          <a:fillRef idx="1">
            <a:schemeClr val="lt1"/>
          </a:fillRef>
          <a:effectRef idx="0">
            <a:schemeClr val="accent6"/>
          </a:effectRef>
          <a:fontRef idx="minor">
            <a:schemeClr val="dk1"/>
          </a:fontRef>
        </p:style>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・継続的に業務の効率化を図りながら、着実・確実な事務処理、コンプライアンスの確保等の取組を進める</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常に区民の視点に立って自らの職務に取り組み、失敗を恐れず、広い視野と豊かな想像力、先見性を持って職務に挑戦することや、仕事を成し遂げる高いプロフェッショナル意識を持ち職務に取り組むことができるなど、自ら学び考え行動する自律した職員づくりを進める</a:t>
            </a:r>
          </a:p>
        </p:txBody>
      </p:sp>
      <p:sp>
        <p:nvSpPr>
          <p:cNvPr id="46" name="ホームベース 45"/>
          <p:cNvSpPr/>
          <p:nvPr/>
        </p:nvSpPr>
        <p:spPr>
          <a:xfrm>
            <a:off x="52752" y="2498439"/>
            <a:ext cx="1735447" cy="486000"/>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2000" b="1" i="0" u="none" strike="noStrike" kern="1200" cap="none" spc="0" normalizeH="0" baseline="0" noProof="0" dirty="0">
                <a:ln>
                  <a:noFill/>
                </a:ln>
                <a:solidFill>
                  <a:prstClr val="white"/>
                </a:solidFill>
                <a:effectLst/>
                <a:uLnTx/>
                <a:uFillTx/>
                <a:latin typeface="ＭＳ ゴシック" panose="020B0609070205080204" pitchFamily="49" charset="-128"/>
                <a:ea typeface="ＭＳ ゴシック" panose="020B0609070205080204" pitchFamily="49" charset="-128"/>
                <a:cs typeface="+mn-cs"/>
              </a:rPr>
              <a:t>主な戦略</a:t>
            </a:r>
          </a:p>
        </p:txBody>
      </p:sp>
      <p:sp>
        <p:nvSpPr>
          <p:cNvPr id="47" name="ホームベース 46"/>
          <p:cNvSpPr/>
          <p:nvPr/>
        </p:nvSpPr>
        <p:spPr>
          <a:xfrm>
            <a:off x="52752" y="4895823"/>
            <a:ext cx="1735447" cy="486000"/>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2000" b="1" i="0" u="none" strike="noStrike" kern="1200" cap="none" spc="0" normalizeH="0" baseline="0" noProof="0" dirty="0">
                <a:ln>
                  <a:noFill/>
                </a:ln>
                <a:solidFill>
                  <a:prstClr val="white"/>
                </a:solidFill>
                <a:effectLst/>
                <a:uLnTx/>
                <a:uFillTx/>
                <a:latin typeface="ＭＳ ゴシック" panose="020B0609070205080204" pitchFamily="49" charset="-128"/>
                <a:ea typeface="ＭＳ ゴシック" panose="020B0609070205080204" pitchFamily="49" charset="-128"/>
                <a:cs typeface="+mn-cs"/>
              </a:rPr>
              <a:t>評価指標</a:t>
            </a:r>
          </a:p>
        </p:txBody>
      </p:sp>
      <p:sp>
        <p:nvSpPr>
          <p:cNvPr id="48" name="ホームベース 47"/>
          <p:cNvSpPr/>
          <p:nvPr/>
        </p:nvSpPr>
        <p:spPr>
          <a:xfrm>
            <a:off x="52752" y="943835"/>
            <a:ext cx="1735447" cy="487166"/>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2000" b="1" i="0" u="none" strike="noStrike" kern="1200" cap="none" spc="0" normalizeH="0" baseline="0" noProof="0" dirty="0">
                <a:ln>
                  <a:noFill/>
                </a:ln>
                <a:solidFill>
                  <a:prstClr val="white"/>
                </a:solidFill>
                <a:effectLst/>
                <a:uLnTx/>
                <a:uFillTx/>
                <a:latin typeface="ＭＳ ゴシック" panose="020B0609070205080204" pitchFamily="49" charset="-128"/>
                <a:ea typeface="ＭＳ ゴシック" panose="020B0609070205080204" pitchFamily="49" charset="-128"/>
                <a:cs typeface="+mn-cs"/>
              </a:rPr>
              <a:t>課題認識</a:t>
            </a:r>
          </a:p>
        </p:txBody>
      </p:sp>
      <p:sp>
        <p:nvSpPr>
          <p:cNvPr id="53" name="直方体 52"/>
          <p:cNvSpPr/>
          <p:nvPr/>
        </p:nvSpPr>
        <p:spPr>
          <a:xfrm>
            <a:off x="101644" y="159488"/>
            <a:ext cx="1735447" cy="624871"/>
          </a:xfrm>
          <a:prstGeom prst="cube">
            <a:avLst/>
          </a:prstGeom>
          <a:solidFill>
            <a:srgbClr val="38F88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kumimoji="1" lang="ja-JP" altLang="en-US" sz="1600" b="0" i="0" u="none" strike="noStrike" kern="1200" cap="none" spc="0" normalizeH="0" baseline="0" noProof="0" dirty="0">
                <a:ln>
                  <a:noFill/>
                </a:ln>
                <a:solidFill>
                  <a:prstClr val="black"/>
                </a:solidFill>
                <a:effectLst/>
                <a:uLnTx/>
                <a:uFillTx/>
                <a:latin typeface="HGS創英角ｺﾞｼｯｸUB" panose="020B0900000000000000" pitchFamily="50" charset="-128"/>
                <a:ea typeface="HGS創英角ｺﾞｼｯｸUB" panose="020B0900000000000000" pitchFamily="50" charset="-128"/>
                <a:cs typeface="+mn-cs"/>
              </a:rPr>
              <a:t>経営課題</a:t>
            </a:r>
            <a:r>
              <a:rPr kumimoji="1" lang="en-US" altLang="ja-JP" sz="1600" b="0" i="0" u="none" strike="noStrike" kern="1200" cap="none" spc="0" normalizeH="0" baseline="0" noProof="0" dirty="0">
                <a:ln>
                  <a:noFill/>
                </a:ln>
                <a:solidFill>
                  <a:prstClr val="black"/>
                </a:solidFill>
                <a:effectLst/>
                <a:uLnTx/>
                <a:uFillTx/>
                <a:latin typeface="HGS創英角ｺﾞｼｯｸUB" panose="020B0900000000000000" pitchFamily="50" charset="-128"/>
                <a:ea typeface="HGS創英角ｺﾞｼｯｸUB" panose="020B0900000000000000" pitchFamily="50" charset="-128"/>
                <a:cs typeface="+mn-cs"/>
              </a:rPr>
              <a:t>5</a:t>
            </a:r>
            <a:r>
              <a:rPr lang="en-US" altLang="ja-JP" sz="1600" b="1" dirty="0">
                <a:solidFill>
                  <a:prstClr val="black"/>
                </a:solidFill>
              </a:rPr>
              <a:t>-</a:t>
            </a:r>
            <a:r>
              <a:rPr kumimoji="1" lang="en-US" altLang="ja-JP" sz="1600" b="0" i="0" u="none" strike="noStrike" kern="1200" cap="none" spc="0" normalizeH="0" baseline="0" noProof="0" dirty="0">
                <a:ln>
                  <a:noFill/>
                </a:ln>
                <a:solidFill>
                  <a:prstClr val="black"/>
                </a:solidFill>
                <a:effectLst/>
                <a:uLnTx/>
                <a:uFillTx/>
                <a:latin typeface="HGS創英角ｺﾞｼｯｸUB" panose="020B0900000000000000" pitchFamily="50" charset="-128"/>
                <a:ea typeface="HGS創英角ｺﾞｼｯｸUB" panose="020B0900000000000000" pitchFamily="50" charset="-128"/>
                <a:cs typeface="+mn-cs"/>
              </a:rPr>
              <a:t>4</a:t>
            </a:r>
          </a:p>
        </p:txBody>
      </p:sp>
      <p:sp>
        <p:nvSpPr>
          <p:cNvPr id="45" name="角丸四角形 44"/>
          <p:cNvSpPr/>
          <p:nvPr/>
        </p:nvSpPr>
        <p:spPr>
          <a:xfrm>
            <a:off x="5102942" y="1372985"/>
            <a:ext cx="6775114" cy="4960438"/>
          </a:xfrm>
          <a:prstGeom prst="roundRect">
            <a:avLst>
              <a:gd name="adj" fmla="val 5585"/>
            </a:avLst>
          </a:prstGeom>
          <a:solidFill>
            <a:schemeClr val="bg1"/>
          </a:solidFill>
        </p:spPr>
        <p:style>
          <a:lnRef idx="2">
            <a:schemeClr val="accent6"/>
          </a:lnRef>
          <a:fillRef idx="1">
            <a:schemeClr val="lt1"/>
          </a:fillRef>
          <a:effectRef idx="0">
            <a:schemeClr val="accent6"/>
          </a:effectRef>
          <a:fontRef idx="minor">
            <a:schemeClr val="dk1"/>
          </a:fontRef>
        </p:style>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200" b="1"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a:t>
            </a:r>
            <a:r>
              <a:rPr kumimoji="1" lang="ja-JP" altLang="en-US" sz="1200" b="1"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職員力の向上（</a:t>
            </a:r>
            <a:r>
              <a:rPr kumimoji="1" lang="en-US" altLang="ja-JP" sz="1200" b="1"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230</a:t>
            </a:r>
            <a:r>
              <a:rPr kumimoji="1" lang="ja-JP" altLang="en-US" sz="1200" b="1"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千円）</a:t>
            </a:r>
            <a:r>
              <a:rPr kumimoji="1" lang="en-US" altLang="ja-JP" sz="1200" b="1"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a:t>
            </a:r>
            <a:endParaRPr kumimoji="1" lang="en-US" altLang="ja-JP" sz="120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・区民から信頼され、区民の信託に応える組織風土をつくるため、コンプライアンス研修や個人情報保護研修</a:t>
            </a:r>
            <a:r>
              <a:rPr kumimoji="1" lang="ja-JP" altLang="en-US" sz="1200" b="0" i="0" strike="noStrike" kern="1200" cap="none" spc="0" normalizeH="0" baseline="0" noProof="0" dirty="0">
                <a:ln>
                  <a:noFill/>
                </a:ln>
                <a:solidFill>
                  <a:schemeClr val="tx1"/>
                </a:solidFill>
                <a:effectLst/>
                <a:uLnTx/>
                <a:uFillTx/>
                <a:latin typeface="游ゴシック" panose="020F0502020204030204"/>
                <a:ea typeface="游ゴシック" panose="020B0400000000000000" pitchFamily="50" charset="-128"/>
                <a:cs typeface="+mn-cs"/>
              </a:rPr>
              <a:t>、人権問題研修</a:t>
            </a:r>
            <a:r>
              <a:rPr kumimoji="1" lang="ja-JP" altLang="en-US" sz="120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等を</a:t>
            </a:r>
            <a:r>
              <a:rPr lang="ja-JP" altLang="en-US" sz="1200" dirty="0">
                <a:solidFill>
                  <a:schemeClr val="tx1"/>
                </a:solidFill>
                <a:latin typeface="游ゴシック" panose="020F0502020204030204"/>
                <a:ea typeface="游ゴシック" panose="020B0400000000000000" pitchFamily="50" charset="-128"/>
              </a:rPr>
              <a:t>実施</a:t>
            </a:r>
            <a:r>
              <a:rPr kumimoji="1" lang="ja-JP" altLang="en-US" sz="120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し、職場の内部統制機能を向上させることで、職員のコンプライアンスへの自覚</a:t>
            </a:r>
            <a:r>
              <a:rPr kumimoji="1" lang="ja-JP" altLang="en-US" sz="1200" b="0" i="0" u="none" strike="noStrike" kern="1200" cap="none" spc="0" normalizeH="0" baseline="0" noProof="0" dirty="0">
                <a:ln>
                  <a:noFill/>
                </a:ln>
                <a:solidFill>
                  <a:schemeClr val="tx1"/>
                </a:solidFill>
                <a:effectLst/>
                <a:uLnTx/>
                <a:uFillTx/>
                <a:latin typeface="游ゴシック" panose="020F0502020204030204"/>
                <a:ea typeface="游ゴシック" panose="020B0400000000000000" pitchFamily="50" charset="-128"/>
                <a:cs typeface="+mn-cs"/>
              </a:rPr>
              <a:t>を促し、</a:t>
            </a:r>
            <a:r>
              <a:rPr kumimoji="1" lang="ja-JP" altLang="en-US" sz="120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不正を未然に防ぐ職場風土の醸成</a:t>
            </a:r>
            <a:r>
              <a:rPr lang="ja-JP" altLang="en-US" sz="1200" dirty="0">
                <a:solidFill>
                  <a:schemeClr val="tx1"/>
                </a:solidFill>
                <a:latin typeface="游ゴシック" panose="020F0502020204030204"/>
                <a:ea typeface="游ゴシック" panose="020B0400000000000000" pitchFamily="50" charset="-128"/>
              </a:rPr>
              <a:t>等</a:t>
            </a:r>
            <a:r>
              <a:rPr kumimoji="1" lang="ja-JP" altLang="en-US" sz="120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に取り組む</a:t>
            </a:r>
            <a:endParaRPr kumimoji="1" lang="en-US" altLang="ja-JP" sz="120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　また、内部統制員である課長等が、全市で起こっている不適切な事態について発生原因や再発防止策等を確認し、自課（担当）でも起こり得る「不適切な事態」であると考えられる場合は、自課（担当）内の各担当者へフィードバックし注意喚起するなどの対応を行う</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・区役所</a:t>
            </a:r>
            <a:r>
              <a:rPr kumimoji="1" lang="ja-JP" altLang="en-US" sz="1200" b="0" i="0" u="none" strike="noStrike" kern="1200" cap="none" spc="0" normalizeH="0" baseline="0" noProof="0" dirty="0">
                <a:ln>
                  <a:noFill/>
                </a:ln>
                <a:solidFill>
                  <a:schemeClr val="tx1"/>
                </a:solidFill>
                <a:effectLst/>
                <a:uLnTx/>
                <a:uFillTx/>
                <a:latin typeface="游ゴシック" panose="020F0502020204030204"/>
                <a:ea typeface="游ゴシック" panose="020B0400000000000000" pitchFamily="50" charset="-128"/>
                <a:cs typeface="+mn-cs"/>
              </a:rPr>
              <a:t>を訪れる</a:t>
            </a:r>
            <a:r>
              <a:rPr kumimoji="1" lang="ja-JP" altLang="en-US" sz="120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すべての方に区役所での時間を気持ちよく過ごしてもらえるよう、</a:t>
            </a:r>
            <a:r>
              <a:rPr kumimoji="1" lang="ja-JP" altLang="en-US" sz="1200" b="0" i="0" u="none" strike="noStrike" kern="1200" cap="none" spc="0" normalizeH="0" baseline="0" noProof="0" dirty="0">
                <a:ln>
                  <a:noFill/>
                </a:ln>
                <a:solidFill>
                  <a:schemeClr val="tx1"/>
                </a:solidFill>
                <a:effectLst/>
                <a:uLnTx/>
                <a:uFillTx/>
                <a:latin typeface="游ゴシック" panose="020F0502020204030204"/>
                <a:ea typeface="游ゴシック" panose="020B0400000000000000" pitchFamily="50" charset="-128"/>
                <a:cs typeface="+mn-cs"/>
              </a:rPr>
              <a:t>アナログ</a:t>
            </a:r>
            <a:r>
              <a:rPr kumimoji="1" lang="en-US" altLang="ja-JP" sz="1200" b="0" i="0" u="none" strike="noStrike" kern="1200" cap="none" spc="0" normalizeH="0" baseline="0" noProof="0" dirty="0">
                <a:ln>
                  <a:noFill/>
                </a:ln>
                <a:solidFill>
                  <a:schemeClr val="tx1"/>
                </a:solidFill>
                <a:effectLst/>
                <a:uLnTx/>
                <a:uFillTx/>
                <a:latin typeface="游ゴシック" panose="020F0502020204030204"/>
                <a:ea typeface="游ゴシック" panose="020B0400000000000000" pitchFamily="50" charset="-128"/>
                <a:cs typeface="+mn-cs"/>
              </a:rPr>
              <a:t>BPR</a:t>
            </a:r>
            <a:r>
              <a:rPr kumimoji="1" lang="ja-JP" altLang="en-US" sz="1200" b="0" i="0" u="none" strike="noStrike" kern="1200" cap="none" spc="0" normalizeH="0" baseline="0" noProof="0" dirty="0">
                <a:ln>
                  <a:noFill/>
                </a:ln>
                <a:solidFill>
                  <a:schemeClr val="tx1"/>
                </a:solidFill>
                <a:effectLst/>
                <a:uLnTx/>
                <a:uFillTx/>
                <a:latin typeface="游ゴシック" panose="020F0502020204030204"/>
                <a:ea typeface="游ゴシック" panose="020B0400000000000000" pitchFamily="50" charset="-128"/>
                <a:cs typeface="+mn-cs"/>
              </a:rPr>
              <a:t>（業務</a:t>
            </a:r>
            <a:r>
              <a:rPr kumimoji="1" lang="ja-JP" altLang="en-US" sz="1200" b="0" i="0" strike="noStrike" kern="1200" cap="none" spc="0" normalizeH="0" baseline="0" noProof="0" dirty="0">
                <a:ln>
                  <a:noFill/>
                </a:ln>
                <a:solidFill>
                  <a:schemeClr val="tx1"/>
                </a:solidFill>
                <a:effectLst/>
                <a:uLnTx/>
                <a:uFillTx/>
                <a:latin typeface="游ゴシック" panose="020F0502020204030204"/>
                <a:ea typeface="游ゴシック" panose="020B0400000000000000" pitchFamily="50" charset="-128"/>
                <a:cs typeface="+mn-cs"/>
              </a:rPr>
              <a:t>改革</a:t>
            </a:r>
            <a:r>
              <a:rPr kumimoji="1" lang="ja-JP" altLang="en-US" sz="1200" b="0" i="0" u="none" strike="noStrike" kern="1200" cap="none" spc="0" normalizeH="0" baseline="0" noProof="0" dirty="0">
                <a:ln>
                  <a:noFill/>
                </a:ln>
                <a:solidFill>
                  <a:schemeClr val="tx1"/>
                </a:solidFill>
                <a:effectLst/>
                <a:uLnTx/>
                <a:uFillTx/>
                <a:latin typeface="游ゴシック" panose="020F0502020204030204"/>
                <a:ea typeface="游ゴシック" panose="020B0400000000000000" pitchFamily="50" charset="-128"/>
                <a:cs typeface="+mn-cs"/>
              </a:rPr>
              <a:t>）をはじめ、</a:t>
            </a:r>
            <a:r>
              <a:rPr kumimoji="1" lang="ja-JP" altLang="en-US" sz="120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相手に好印象を与える話し方や聞き方を習得し、職場ぐるみで接遇マナーの</a:t>
            </a:r>
            <a:r>
              <a:rPr kumimoji="1" lang="ja-JP" altLang="en-US" sz="1200" b="0" i="0" strike="noStrike" kern="1200" cap="none" spc="0" normalizeH="0" baseline="0" noProof="0" dirty="0">
                <a:ln>
                  <a:noFill/>
                </a:ln>
                <a:solidFill>
                  <a:schemeClr val="tx1"/>
                </a:solidFill>
                <a:effectLst/>
                <a:uLnTx/>
                <a:uFillTx/>
                <a:latin typeface="游ゴシック" panose="020F0502020204030204"/>
                <a:ea typeface="游ゴシック" panose="020B0400000000000000" pitchFamily="50" charset="-128"/>
                <a:cs typeface="+mn-cs"/>
              </a:rPr>
              <a:t>向上に取り組む</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・上司が組織目標を明確にして部下と共有するとともに、部下の役割を明確にし、ＯＪＴによる人材育成や将来の方向性の明示などキャリアプランに役立てる</a:t>
            </a:r>
          </a:p>
        </p:txBody>
      </p:sp>
      <p:sp>
        <p:nvSpPr>
          <p:cNvPr id="39" name="角丸四角形 38"/>
          <p:cNvSpPr/>
          <p:nvPr/>
        </p:nvSpPr>
        <p:spPr>
          <a:xfrm>
            <a:off x="1837091" y="159488"/>
            <a:ext cx="5424946" cy="624872"/>
          </a:xfrm>
          <a:prstGeom prst="roundRect">
            <a:avLst/>
          </a:prstGeom>
          <a:solidFill>
            <a:schemeClr val="accent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600" b="1" i="0" u="none" strike="noStrike" kern="1200" cap="none" spc="0" normalizeH="0" baseline="0" noProof="0" dirty="0">
                <a:ln>
                  <a:noFill/>
                </a:ln>
                <a:solidFill>
                  <a:prstClr val="white"/>
                </a:solidFill>
                <a:effectLst/>
                <a:uLnTx/>
                <a:uFillTx/>
                <a:latin typeface="ＭＳ ゴシック" panose="020B0609070205080204" pitchFamily="49" charset="-128"/>
                <a:ea typeface="ＭＳ ゴシック" panose="020B0609070205080204" pitchFamily="49" charset="-128"/>
              </a:rPr>
              <a:t>区民の役に立つ区役所を担う職員づくり</a:t>
            </a:r>
            <a:endParaRPr kumimoji="1" lang="en-US" altLang="ja-JP" sz="1600" b="1" i="0" u="none" strike="noStrike" kern="1200" cap="none" spc="0" normalizeH="0" baseline="0" noProof="0" dirty="0">
              <a:ln>
                <a:noFill/>
              </a:ln>
              <a:solidFill>
                <a:prstClr val="white"/>
              </a:solidFill>
              <a:effectLst/>
              <a:uLnTx/>
              <a:uFillTx/>
              <a:latin typeface="ＭＳ ゴシック" panose="020B0609070205080204" pitchFamily="49" charset="-128"/>
              <a:ea typeface="ＭＳ ゴシック" panose="020B0609070205080204" pitchFamily="49" charset="-128"/>
            </a:endParaRPr>
          </a:p>
        </p:txBody>
      </p:sp>
      <p:sp>
        <p:nvSpPr>
          <p:cNvPr id="29" name="ホームベース 28"/>
          <p:cNvSpPr/>
          <p:nvPr/>
        </p:nvSpPr>
        <p:spPr>
          <a:xfrm>
            <a:off x="5102942" y="902224"/>
            <a:ext cx="1735447" cy="486000"/>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2000" b="1" i="0" u="none" strike="noStrike" kern="1200" cap="none" spc="0" normalizeH="0" baseline="0" noProof="0" dirty="0">
                <a:ln>
                  <a:noFill/>
                </a:ln>
                <a:solidFill>
                  <a:prstClr val="white"/>
                </a:solidFill>
                <a:effectLst/>
                <a:uLnTx/>
                <a:uFillTx/>
                <a:latin typeface="ＭＳ ゴシック" panose="020B0609070205080204" pitchFamily="49" charset="-128"/>
                <a:ea typeface="ＭＳ ゴシック" panose="020B0609070205080204" pitchFamily="49" charset="-128"/>
                <a:cs typeface="+mn-cs"/>
              </a:rPr>
              <a:t>具体的取組</a:t>
            </a:r>
          </a:p>
        </p:txBody>
      </p:sp>
      <p:sp>
        <p:nvSpPr>
          <p:cNvPr id="13" name="テキスト ボックス 12"/>
          <p:cNvSpPr txBox="1"/>
          <p:nvPr/>
        </p:nvSpPr>
        <p:spPr>
          <a:xfrm>
            <a:off x="5863342" y="6498225"/>
            <a:ext cx="465316"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80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17</a:t>
            </a:r>
          </a:p>
        </p:txBody>
      </p:sp>
    </p:spTree>
    <p:extLst>
      <p:ext uri="{BB962C8B-B14F-4D97-AF65-F5344CB8AC3E}">
        <p14:creationId xmlns:p14="http://schemas.microsoft.com/office/powerpoint/2010/main" val="191392213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角丸四角形 5"/>
          <p:cNvSpPr/>
          <p:nvPr/>
        </p:nvSpPr>
        <p:spPr>
          <a:xfrm>
            <a:off x="52752" y="1672234"/>
            <a:ext cx="4788384" cy="1466891"/>
          </a:xfrm>
          <a:prstGeom prst="roundRect">
            <a:avLst/>
          </a:prstGeom>
          <a:solidFill>
            <a:schemeClr val="bg1"/>
          </a:solidFill>
          <a:ln cmpd="tri">
            <a:prstDash val="solid"/>
          </a:ln>
        </p:spPr>
        <p:style>
          <a:lnRef idx="2">
            <a:schemeClr val="accent6"/>
          </a:lnRef>
          <a:fillRef idx="1">
            <a:schemeClr val="lt1"/>
          </a:fillRef>
          <a:effectRef idx="0">
            <a:schemeClr val="accent6"/>
          </a:effectRef>
          <a:fontRef idx="minor">
            <a:schemeClr val="dk1"/>
          </a:fontRef>
        </p:style>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・地域活動協議会による積極的、自律的なまちづくり活動を持続的に行うため、自主財源の確保、拡充とともに、地域の実情に応じた効率的、効果的な予算執行と事業運営につなげる支援が必要</a:t>
            </a:r>
            <a:endParaRPr kumimoji="1" lang="en-US" altLang="ja-JP" sz="120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・担い手の固定化、高齢化が進むなか、地域活動協議会の認知度向上のための情報発信や広報に工夫が必要</a:t>
            </a:r>
            <a:endParaRPr kumimoji="1" lang="en-US" altLang="ja-JP" sz="120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200" noProof="0" dirty="0">
                <a:solidFill>
                  <a:schemeClr val="tx1"/>
                </a:solidFill>
                <a:latin typeface="游ゴシック" panose="020F0502020204030204"/>
                <a:ea typeface="游ゴシック" panose="020B0400000000000000" pitchFamily="50" charset="-128"/>
              </a:rPr>
              <a:t>・オンラインの活用に向けた支援が必要</a:t>
            </a:r>
            <a:endParaRPr kumimoji="1" lang="ja-JP" altLang="en-US" sz="1200" i="0" strike="noStrike" kern="1200" cap="none" spc="0" normalizeH="0" noProof="0" dirty="0">
              <a:ln>
                <a:noFill/>
              </a:ln>
              <a:solidFill>
                <a:schemeClr val="tx1"/>
              </a:solidFill>
              <a:effectLst/>
              <a:uLnTx/>
              <a:uFillTx/>
              <a:latin typeface="游ゴシック" panose="020F0502020204030204"/>
              <a:ea typeface="游ゴシック" panose="020B0400000000000000" pitchFamily="50" charset="-128"/>
            </a:endParaRPr>
          </a:p>
        </p:txBody>
      </p:sp>
      <p:sp>
        <p:nvSpPr>
          <p:cNvPr id="14" name="角丸四角形 13"/>
          <p:cNvSpPr/>
          <p:nvPr/>
        </p:nvSpPr>
        <p:spPr>
          <a:xfrm>
            <a:off x="34714" y="5602035"/>
            <a:ext cx="4788384" cy="1146237"/>
          </a:xfrm>
          <a:prstGeom prst="roundRect">
            <a:avLst/>
          </a:prstGeom>
          <a:solidFill>
            <a:schemeClr val="bg1">
              <a:lumMod val="95000"/>
            </a:schemeClr>
          </a:solidFill>
        </p:spPr>
        <p:style>
          <a:lnRef idx="2">
            <a:schemeClr val="accent6"/>
          </a:lnRef>
          <a:fillRef idx="1">
            <a:schemeClr val="lt1"/>
          </a:fillRef>
          <a:effectRef idx="0">
            <a:schemeClr val="accent6"/>
          </a:effectRef>
          <a:fontRef idx="minor">
            <a:schemeClr val="dk1"/>
          </a:fontRef>
        </p:style>
        <p:txBody>
          <a:bodyPr lIns="91440" tIns="45720" rIns="91440" bIns="45720" rtlCol="0" anchor="ctr"/>
          <a:lstStyle/>
          <a:p>
            <a:pPr>
              <a:defRPr/>
            </a:pPr>
            <a:r>
              <a:rPr lang="ja-JP" altLang="en-US" sz="1200" dirty="0">
                <a:solidFill>
                  <a:schemeClr val="tx1"/>
                </a:solidFill>
                <a:latin typeface="+mn-ea"/>
                <a:cs typeface="Times New Roman" panose="02020603050405020304" pitchFamily="18" charset="0"/>
              </a:rPr>
              <a:t>・</a:t>
            </a:r>
            <a:r>
              <a:rPr lang="ja-JP" altLang="ja-JP" sz="1200" dirty="0">
                <a:solidFill>
                  <a:schemeClr val="tx1"/>
                </a:solidFill>
                <a:effectLst/>
                <a:latin typeface="+mn-ea"/>
                <a:cs typeface="Times New Roman" panose="02020603050405020304" pitchFamily="18" charset="0"/>
              </a:rPr>
              <a:t>地域特性や</a:t>
            </a:r>
            <a:r>
              <a:rPr lang="ja-JP" altLang="en-US" sz="1200" dirty="0">
                <a:solidFill>
                  <a:schemeClr val="tx1"/>
                </a:solidFill>
                <a:effectLst/>
                <a:latin typeface="+mn-ea"/>
                <a:cs typeface="Times New Roman" panose="02020603050405020304" pitchFamily="18" charset="0"/>
              </a:rPr>
              <a:t>ニーズ、</a:t>
            </a:r>
            <a:r>
              <a:rPr lang="ja-JP" altLang="ja-JP" sz="1200" dirty="0">
                <a:solidFill>
                  <a:schemeClr val="tx1"/>
                </a:solidFill>
                <a:effectLst/>
                <a:latin typeface="+mn-ea"/>
                <a:cs typeface="Times New Roman" panose="02020603050405020304" pitchFamily="18" charset="0"/>
              </a:rPr>
              <a:t>課題に</a:t>
            </a:r>
            <a:r>
              <a:rPr lang="ja-JP" altLang="en-US" sz="1200" dirty="0">
                <a:solidFill>
                  <a:schemeClr val="tx1"/>
                </a:solidFill>
                <a:effectLst/>
                <a:latin typeface="+mn-ea"/>
                <a:cs typeface="Times New Roman" panose="02020603050405020304" pitchFamily="18" charset="0"/>
              </a:rPr>
              <a:t>応じて</a:t>
            </a:r>
            <a:r>
              <a:rPr lang="ja-JP" altLang="ja-JP" sz="1200" dirty="0">
                <a:solidFill>
                  <a:schemeClr val="tx1"/>
                </a:solidFill>
                <a:effectLst/>
                <a:latin typeface="+mn-ea"/>
                <a:cs typeface="Times New Roman" panose="02020603050405020304" pitchFamily="18" charset="0"/>
              </a:rPr>
              <a:t>事業を</a:t>
            </a:r>
            <a:r>
              <a:rPr lang="ja-JP" altLang="en-US" sz="1200" dirty="0">
                <a:solidFill>
                  <a:schemeClr val="tx1"/>
                </a:solidFill>
                <a:effectLst/>
                <a:latin typeface="+mn-ea"/>
                <a:cs typeface="Times New Roman" panose="02020603050405020304" pitchFamily="18" charset="0"/>
              </a:rPr>
              <a:t>改善・創出</a:t>
            </a:r>
            <a:r>
              <a:rPr lang="ja-JP" altLang="ja-JP" sz="1200" dirty="0">
                <a:solidFill>
                  <a:schemeClr val="tx1"/>
                </a:solidFill>
                <a:effectLst/>
                <a:latin typeface="+mn-ea"/>
                <a:cs typeface="Times New Roman" panose="02020603050405020304" pitchFamily="18" charset="0"/>
              </a:rPr>
              <a:t>した地域</a:t>
            </a:r>
            <a:r>
              <a:rPr lang="ja-JP" altLang="en-US" sz="1200" dirty="0">
                <a:solidFill>
                  <a:schemeClr val="tx1"/>
                </a:solidFill>
                <a:effectLst/>
                <a:latin typeface="+mn-ea"/>
                <a:cs typeface="Times New Roman" panose="02020603050405020304" pitchFamily="18" charset="0"/>
              </a:rPr>
              <a:t>活動協議会の数</a:t>
            </a:r>
            <a:r>
              <a:rPr lang="ja-JP" altLang="en-US" sz="1200" dirty="0">
                <a:solidFill>
                  <a:schemeClr val="tx1"/>
                </a:solidFill>
                <a:latin typeface="+mn-ea"/>
              </a:rPr>
              <a:t>：令和８年度末までに</a:t>
            </a:r>
            <a:r>
              <a:rPr lang="en-US" altLang="ja-JP" sz="1200" dirty="0">
                <a:solidFill>
                  <a:schemeClr val="tx1"/>
                </a:solidFill>
                <a:latin typeface="+mn-ea"/>
              </a:rPr>
              <a:t>17/17</a:t>
            </a:r>
            <a:r>
              <a:rPr lang="ja-JP" altLang="en-US" sz="1200" dirty="0">
                <a:solidFill>
                  <a:schemeClr val="tx1"/>
                </a:solidFill>
                <a:latin typeface="+mn-ea"/>
              </a:rPr>
              <a:t>地域</a:t>
            </a:r>
            <a:endParaRPr lang="en-US" altLang="ja-JP" sz="1200" b="1" u="sng" dirty="0">
              <a:solidFill>
                <a:srgbClr val="00B050"/>
              </a:solidFill>
              <a:latin typeface="+mn-ea"/>
            </a:endParaRPr>
          </a:p>
          <a:p>
            <a:pPr lvl="0">
              <a:defRPr/>
            </a:pPr>
            <a:r>
              <a:rPr lang="en-US" altLang="ja-JP" sz="1200" dirty="0">
                <a:solidFill>
                  <a:schemeClr val="tx1"/>
                </a:solidFill>
                <a:latin typeface="+mn-ea"/>
              </a:rPr>
              <a:t>R5:</a:t>
            </a:r>
            <a:r>
              <a:rPr lang="ja-JP" altLang="en-US" sz="1200" dirty="0">
                <a:solidFill>
                  <a:schemeClr val="tx1"/>
                </a:solidFill>
                <a:latin typeface="+mn-ea"/>
              </a:rPr>
              <a:t>－地域　</a:t>
            </a:r>
            <a:r>
              <a:rPr lang="en-US" altLang="ja-JP" sz="1200" dirty="0">
                <a:solidFill>
                  <a:schemeClr val="tx1"/>
                </a:solidFill>
                <a:latin typeface="+mn-ea"/>
              </a:rPr>
              <a:t>R6:8</a:t>
            </a:r>
            <a:r>
              <a:rPr lang="ja-JP" altLang="en-US" sz="1200" dirty="0">
                <a:solidFill>
                  <a:schemeClr val="tx1"/>
                </a:solidFill>
                <a:latin typeface="+mn-ea"/>
              </a:rPr>
              <a:t>地域</a:t>
            </a:r>
            <a:r>
              <a:rPr lang="en-US" altLang="ja-JP" sz="1200" dirty="0">
                <a:solidFill>
                  <a:schemeClr val="tx1"/>
                </a:solidFill>
                <a:latin typeface="+mn-ea"/>
              </a:rPr>
              <a:t>/17</a:t>
            </a:r>
            <a:r>
              <a:rPr lang="ja-JP" altLang="en-US" sz="1200" dirty="0">
                <a:solidFill>
                  <a:schemeClr val="tx1"/>
                </a:solidFill>
                <a:latin typeface="+mn-ea"/>
              </a:rPr>
              <a:t>地域　</a:t>
            </a:r>
            <a:r>
              <a:rPr lang="en-US" altLang="ja-JP" sz="1200" dirty="0">
                <a:solidFill>
                  <a:schemeClr val="tx1"/>
                </a:solidFill>
                <a:latin typeface="+mn-ea"/>
              </a:rPr>
              <a:t>R7(</a:t>
            </a:r>
            <a:r>
              <a:rPr lang="ja-JP" altLang="en-US" sz="1200" dirty="0">
                <a:solidFill>
                  <a:schemeClr val="tx1"/>
                </a:solidFill>
                <a:latin typeface="+mn-ea"/>
              </a:rPr>
              <a:t>中間</a:t>
            </a:r>
            <a:r>
              <a:rPr lang="en-US" altLang="ja-JP" sz="1200" dirty="0">
                <a:solidFill>
                  <a:schemeClr val="tx1"/>
                </a:solidFill>
                <a:latin typeface="+mn-ea"/>
              </a:rPr>
              <a:t>):11</a:t>
            </a:r>
            <a:r>
              <a:rPr lang="ja-JP" altLang="en-US" sz="1200" dirty="0">
                <a:solidFill>
                  <a:schemeClr val="tx1"/>
                </a:solidFill>
                <a:latin typeface="+mn-ea"/>
              </a:rPr>
              <a:t>地域</a:t>
            </a:r>
            <a:r>
              <a:rPr lang="en-US" altLang="ja-JP" sz="1200" dirty="0">
                <a:solidFill>
                  <a:schemeClr val="tx1"/>
                </a:solidFill>
                <a:latin typeface="+mn-ea"/>
              </a:rPr>
              <a:t>/17</a:t>
            </a:r>
            <a:r>
              <a:rPr lang="ja-JP" altLang="en-US" sz="1200" dirty="0">
                <a:solidFill>
                  <a:schemeClr val="tx1"/>
                </a:solidFill>
                <a:latin typeface="+mn-ea"/>
              </a:rPr>
              <a:t>地域</a:t>
            </a:r>
            <a:endParaRPr lang="en-US" altLang="ja-JP" sz="1200" dirty="0">
              <a:solidFill>
                <a:schemeClr val="tx1"/>
              </a:solidFill>
              <a:latin typeface="+mn-ea"/>
            </a:endParaRPr>
          </a:p>
          <a:p>
            <a:pPr lvl="0">
              <a:defRPr/>
            </a:pPr>
            <a:endParaRPr lang="ja-JP" altLang="en-US" sz="1200" strike="dblStrike" dirty="0">
              <a:solidFill>
                <a:srgbClr val="FF0000"/>
              </a:solidFill>
              <a:latin typeface="+mn-ea"/>
            </a:endParaRPr>
          </a:p>
        </p:txBody>
      </p:sp>
      <p:sp>
        <p:nvSpPr>
          <p:cNvPr id="16" name="角丸四角形 15"/>
          <p:cNvSpPr/>
          <p:nvPr/>
        </p:nvSpPr>
        <p:spPr>
          <a:xfrm>
            <a:off x="52752" y="3711015"/>
            <a:ext cx="4788384" cy="1319130"/>
          </a:xfrm>
          <a:prstGeom prst="roundRect">
            <a:avLst/>
          </a:prstGeom>
          <a:solidFill>
            <a:schemeClr val="bg1"/>
          </a:solidFill>
        </p:spPr>
        <p:style>
          <a:lnRef idx="2">
            <a:schemeClr val="accent6"/>
          </a:lnRef>
          <a:fillRef idx="1">
            <a:schemeClr val="lt1"/>
          </a:fillRef>
          <a:effectRef idx="0">
            <a:schemeClr val="accent6"/>
          </a:effectRef>
          <a:fontRef idx="minor">
            <a:schemeClr val="dk1"/>
          </a:fontRef>
        </p:style>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・地域活動協議会による自律した地域運営と、多様な主体による各地域における活動の活性化及び</a:t>
            </a:r>
            <a:r>
              <a:rPr kumimoji="1" lang="ja-JP" altLang="en-US" sz="1200" b="0" i="0" u="none" strike="noStrike" kern="1200" cap="none" spc="0" normalizeH="0" baseline="0" noProof="0" dirty="0">
                <a:ln>
                  <a:noFill/>
                </a:ln>
                <a:solidFill>
                  <a:schemeClr val="tx1"/>
                </a:solidFill>
                <a:effectLst/>
                <a:uLnTx/>
                <a:uFillTx/>
                <a:latin typeface="游ゴシック" panose="020F0502020204030204"/>
                <a:ea typeface="游ゴシック" panose="020B0400000000000000" pitchFamily="50" charset="-128"/>
                <a:cs typeface="+mn-cs"/>
              </a:rPr>
              <a:t>自主財源の確保に向け</a:t>
            </a:r>
            <a:r>
              <a:rPr kumimoji="1" lang="ja-JP" altLang="en-US" sz="120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た支援</a:t>
            </a:r>
            <a:endParaRPr kumimoji="1" lang="en-US" altLang="ja-JP" sz="120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・地域活動協議会活動をはじめとした、多様な地域活動への参画を促すための広報の活用や必要な情報の提供、発信</a:t>
            </a:r>
          </a:p>
        </p:txBody>
      </p:sp>
      <p:sp>
        <p:nvSpPr>
          <p:cNvPr id="46" name="ホームベース 45"/>
          <p:cNvSpPr/>
          <p:nvPr/>
        </p:nvSpPr>
        <p:spPr>
          <a:xfrm>
            <a:off x="52752" y="3221873"/>
            <a:ext cx="1735447" cy="486000"/>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2000" b="1" i="0" u="none" strike="noStrike" kern="1200" cap="none" spc="0" normalizeH="0" baseline="0" noProof="0" dirty="0">
                <a:ln>
                  <a:noFill/>
                </a:ln>
                <a:solidFill>
                  <a:prstClr val="white"/>
                </a:solidFill>
                <a:effectLst/>
                <a:uLnTx/>
                <a:uFillTx/>
                <a:latin typeface="ＭＳ ゴシック" panose="020B0609070205080204" pitchFamily="49" charset="-128"/>
                <a:ea typeface="ＭＳ ゴシック" panose="020B0609070205080204" pitchFamily="49" charset="-128"/>
                <a:cs typeface="+mn-cs"/>
              </a:rPr>
              <a:t>主な戦略</a:t>
            </a:r>
          </a:p>
        </p:txBody>
      </p:sp>
      <p:sp>
        <p:nvSpPr>
          <p:cNvPr id="47" name="ホームベース 46"/>
          <p:cNvSpPr/>
          <p:nvPr/>
        </p:nvSpPr>
        <p:spPr>
          <a:xfrm>
            <a:off x="101644" y="5142534"/>
            <a:ext cx="1686555" cy="486000"/>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2000" b="1" i="0" u="none" strike="noStrike" kern="1200" cap="none" spc="0" normalizeH="0" baseline="0" noProof="0" dirty="0">
                <a:ln>
                  <a:noFill/>
                </a:ln>
                <a:solidFill>
                  <a:prstClr val="white"/>
                </a:solidFill>
                <a:effectLst/>
                <a:uLnTx/>
                <a:uFillTx/>
                <a:latin typeface="ＭＳ ゴシック" panose="020B0609070205080204" pitchFamily="49" charset="-128"/>
                <a:ea typeface="ＭＳ ゴシック" panose="020B0609070205080204" pitchFamily="49" charset="-128"/>
                <a:cs typeface="+mn-cs"/>
              </a:rPr>
              <a:t>評価指標</a:t>
            </a:r>
          </a:p>
        </p:txBody>
      </p:sp>
      <p:sp>
        <p:nvSpPr>
          <p:cNvPr id="48" name="ホームベース 47"/>
          <p:cNvSpPr/>
          <p:nvPr/>
        </p:nvSpPr>
        <p:spPr>
          <a:xfrm>
            <a:off x="52752" y="1187675"/>
            <a:ext cx="1735447" cy="487166"/>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2000" b="1" i="0" u="none" strike="noStrike" kern="1200" cap="none" spc="0" normalizeH="0" baseline="0" noProof="0" dirty="0">
                <a:ln>
                  <a:noFill/>
                </a:ln>
                <a:solidFill>
                  <a:prstClr val="white"/>
                </a:solidFill>
                <a:effectLst/>
                <a:uLnTx/>
                <a:uFillTx/>
                <a:latin typeface="ＭＳ ゴシック" panose="020B0609070205080204" pitchFamily="49" charset="-128"/>
                <a:ea typeface="ＭＳ ゴシック" panose="020B0609070205080204" pitchFamily="49" charset="-128"/>
                <a:cs typeface="+mn-cs"/>
              </a:rPr>
              <a:t>課題認識</a:t>
            </a:r>
          </a:p>
        </p:txBody>
      </p:sp>
      <p:sp>
        <p:nvSpPr>
          <p:cNvPr id="53" name="直方体 52"/>
          <p:cNvSpPr/>
          <p:nvPr/>
        </p:nvSpPr>
        <p:spPr>
          <a:xfrm>
            <a:off x="101644" y="159488"/>
            <a:ext cx="1735447" cy="624871"/>
          </a:xfrm>
          <a:prstGeom prst="cube">
            <a:avLst/>
          </a:prstGeom>
          <a:solidFill>
            <a:srgbClr val="38F88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kumimoji="1" lang="ja-JP" altLang="en-US" sz="1600" b="0" i="0" u="none" strike="noStrike" kern="1200" cap="none" spc="0" normalizeH="0" baseline="0" noProof="0" dirty="0">
                <a:ln>
                  <a:noFill/>
                </a:ln>
                <a:solidFill>
                  <a:prstClr val="black"/>
                </a:solidFill>
                <a:effectLst/>
                <a:uLnTx/>
                <a:uFillTx/>
                <a:latin typeface="HGS創英角ｺﾞｼｯｸUB" panose="020B0900000000000000" pitchFamily="50" charset="-128"/>
                <a:ea typeface="HGS創英角ｺﾞｼｯｸUB" panose="020B0900000000000000" pitchFamily="50" charset="-128"/>
                <a:cs typeface="+mn-cs"/>
              </a:rPr>
              <a:t>経営課題</a:t>
            </a:r>
            <a:r>
              <a:rPr kumimoji="1" lang="en-US" altLang="ja-JP" sz="1600" i="0" u="none" strike="noStrike" kern="1200" cap="none" spc="0" normalizeH="0" baseline="0" noProof="0" dirty="0">
                <a:ln>
                  <a:noFill/>
                </a:ln>
                <a:solidFill>
                  <a:prstClr val="black"/>
                </a:solidFill>
                <a:effectLst/>
                <a:uLnTx/>
                <a:uFillTx/>
                <a:latin typeface="HGS創英角ｺﾞｼｯｸUB" panose="020B0900000000000000" pitchFamily="50" charset="-128"/>
                <a:ea typeface="HGS創英角ｺﾞｼｯｸUB" panose="020B0900000000000000" pitchFamily="50" charset="-128"/>
              </a:rPr>
              <a:t>1</a:t>
            </a:r>
            <a:r>
              <a:rPr lang="en-US" altLang="ja-JP" sz="1600" b="1" dirty="0">
                <a:solidFill>
                  <a:schemeClr val="tx1"/>
                </a:solidFill>
              </a:rPr>
              <a:t>-</a:t>
            </a:r>
            <a:r>
              <a:rPr kumimoji="1" lang="en-US" altLang="ja-JP" sz="1600" i="0" u="none" strike="noStrike" kern="1200" cap="none" spc="0" normalizeH="0" baseline="0" noProof="0" dirty="0">
                <a:ln>
                  <a:noFill/>
                </a:ln>
                <a:solidFill>
                  <a:prstClr val="black"/>
                </a:solidFill>
                <a:effectLst/>
                <a:uLnTx/>
                <a:uFillTx/>
                <a:latin typeface="HGS創英角ｺﾞｼｯｸUB" panose="020B0900000000000000" pitchFamily="50" charset="-128"/>
                <a:ea typeface="HGS創英角ｺﾞｼｯｸUB" panose="020B0900000000000000" pitchFamily="50" charset="-128"/>
              </a:rPr>
              <a:t>1</a:t>
            </a:r>
            <a:endParaRPr kumimoji="1" lang="en-US" altLang="ja-JP" sz="1400" i="0" u="none" strike="noStrike" kern="1200" cap="none" spc="0" normalizeH="0" baseline="0" noProof="0" dirty="0">
              <a:ln>
                <a:noFill/>
              </a:ln>
              <a:solidFill>
                <a:prstClr val="black"/>
              </a:solidFill>
              <a:effectLst/>
              <a:uLnTx/>
              <a:uFillTx/>
              <a:latin typeface="HGS創英角ｺﾞｼｯｸUB" panose="020B0900000000000000" pitchFamily="50" charset="-128"/>
              <a:ea typeface="HGS創英角ｺﾞｼｯｸUB" panose="020B0900000000000000" pitchFamily="50" charset="-128"/>
            </a:endParaRPr>
          </a:p>
        </p:txBody>
      </p:sp>
      <p:sp>
        <p:nvSpPr>
          <p:cNvPr id="45" name="角丸四角形 44"/>
          <p:cNvSpPr/>
          <p:nvPr/>
        </p:nvSpPr>
        <p:spPr>
          <a:xfrm>
            <a:off x="5102942" y="1538448"/>
            <a:ext cx="6810137" cy="4820854"/>
          </a:xfrm>
          <a:prstGeom prst="roundRect">
            <a:avLst>
              <a:gd name="adj" fmla="val 5585"/>
            </a:avLst>
          </a:prstGeom>
          <a:solidFill>
            <a:schemeClr val="bg1"/>
          </a:solidFill>
        </p:spPr>
        <p:style>
          <a:lnRef idx="2">
            <a:schemeClr val="accent6"/>
          </a:lnRef>
          <a:fillRef idx="1">
            <a:schemeClr val="lt1"/>
          </a:fillRef>
          <a:effectRef idx="0">
            <a:schemeClr val="accent6"/>
          </a:effectRef>
          <a:fontRef idx="minor">
            <a:schemeClr val="dk1"/>
          </a:fontRef>
        </p:style>
        <p:txBody>
          <a:bodyPr lIns="91440" tIns="45720" rIns="91440" bIns="45720" rtlCol="0" anchor="ctr"/>
          <a:lstStyle/>
          <a:p>
            <a:pPr marL="0" marR="0" lvl="0" indent="0" defTabSz="914400" rtl="0" eaLnBrk="1" fontAlgn="auto" latinLnBrk="0" hangingPunct="1">
              <a:lnSpc>
                <a:spcPct val="100000"/>
              </a:lnSpc>
              <a:spcBef>
                <a:spcPts val="0"/>
              </a:spcBef>
              <a:spcAft>
                <a:spcPts val="0"/>
              </a:spcAft>
              <a:buClrTx/>
              <a:buSzTx/>
              <a:buFontTx/>
              <a:buNone/>
              <a:tabLst/>
              <a:defRPr/>
            </a:pPr>
            <a:r>
              <a:rPr lang="en-US" altLang="ja-JP" sz="1200" b="1" dirty="0">
                <a:solidFill>
                  <a:schemeClr val="tx1"/>
                </a:solidFill>
                <a:ea typeface="游ゴシック"/>
              </a:rPr>
              <a:t>【</a:t>
            </a:r>
            <a:r>
              <a:rPr lang="ja-JP" altLang="en-US" sz="1200" b="1" dirty="0">
                <a:solidFill>
                  <a:schemeClr val="tx1"/>
                </a:solidFill>
                <a:ea typeface="游ゴシック"/>
              </a:rPr>
              <a:t>地域実情に応じたきめ細やかな支援（</a:t>
            </a:r>
            <a:r>
              <a:rPr lang="en-US" altLang="ja-JP" sz="1200" b="1" dirty="0">
                <a:solidFill>
                  <a:schemeClr val="tx1"/>
                </a:solidFill>
                <a:ea typeface="游ゴシック"/>
              </a:rPr>
              <a:t>85,498</a:t>
            </a:r>
            <a:r>
              <a:rPr lang="ja-JP" altLang="en-US" sz="1200" b="1" dirty="0">
                <a:solidFill>
                  <a:schemeClr val="tx1"/>
                </a:solidFill>
                <a:ea typeface="游ゴシック"/>
              </a:rPr>
              <a:t>千円）</a:t>
            </a:r>
            <a:r>
              <a:rPr lang="en-US" altLang="ja-JP" sz="1200" b="1" dirty="0">
                <a:solidFill>
                  <a:schemeClr val="tx1"/>
                </a:solidFill>
                <a:ea typeface="游ゴシック"/>
              </a:rPr>
              <a:t>】</a:t>
            </a:r>
          </a:p>
          <a:p>
            <a:pPr lvl="0">
              <a:defRPr/>
            </a:pPr>
            <a:r>
              <a:rPr lang="ja-JP" altLang="en-US" sz="1200" dirty="0">
                <a:solidFill>
                  <a:schemeClr val="tx1"/>
                </a:solidFill>
                <a:ea typeface="游ゴシック"/>
              </a:rPr>
              <a:t>〇地域活動協議会が民主性・透明性を確保し、自律した運営と地域</a:t>
            </a:r>
            <a:r>
              <a:rPr lang="ja-JP" altLang="en-US" sz="1200" dirty="0">
                <a:solidFill>
                  <a:schemeClr val="tx1"/>
                </a:solidFill>
              </a:rPr>
              <a:t>の課題やニーズ</a:t>
            </a:r>
            <a:r>
              <a:rPr lang="ja-JP" altLang="en-US" sz="1200" dirty="0">
                <a:solidFill>
                  <a:schemeClr val="tx1"/>
                </a:solidFill>
                <a:ea typeface="游ゴシック"/>
              </a:rPr>
              <a:t>に応じた活動が継続的に行えるよう支援する</a:t>
            </a:r>
            <a:endParaRPr lang="en-US" altLang="ja-JP" sz="1200" dirty="0">
              <a:solidFill>
                <a:schemeClr val="tx1"/>
              </a:solidFill>
              <a:ea typeface="游ゴシック"/>
            </a:endParaRPr>
          </a:p>
          <a:p>
            <a:pPr lvl="0">
              <a:defRPr/>
            </a:pPr>
            <a:r>
              <a:rPr lang="ja-JP" altLang="en-US" sz="1200" dirty="0">
                <a:solidFill>
                  <a:schemeClr val="tx1"/>
                </a:solidFill>
              </a:rPr>
              <a:t>　・インターネット活用への支援を充実</a:t>
            </a:r>
            <a:endParaRPr lang="en-US" altLang="ja-JP" sz="1200" dirty="0">
              <a:solidFill>
                <a:schemeClr val="tx1"/>
              </a:solidFill>
            </a:endParaRPr>
          </a:p>
          <a:p>
            <a:pPr lvl="0">
              <a:defRPr/>
            </a:pPr>
            <a:r>
              <a:rPr lang="ja-JP" altLang="en-US" sz="1200" b="1" dirty="0">
                <a:solidFill>
                  <a:schemeClr val="tx1"/>
                </a:solidFill>
              </a:rPr>
              <a:t>　</a:t>
            </a:r>
            <a:r>
              <a:rPr lang="ja-JP" altLang="en-US" sz="1200" dirty="0">
                <a:solidFill>
                  <a:schemeClr val="tx1"/>
                </a:solidFill>
              </a:rPr>
              <a:t>・地域活動協議会で実施している事業への補助金交付（</a:t>
            </a:r>
            <a:r>
              <a:rPr lang="en-US" altLang="ja-JP" sz="1200" dirty="0">
                <a:solidFill>
                  <a:schemeClr val="tx1"/>
                </a:solidFill>
              </a:rPr>
              <a:t>64,869</a:t>
            </a:r>
            <a:r>
              <a:rPr lang="ja-JP" altLang="en-US" sz="1200" dirty="0">
                <a:solidFill>
                  <a:schemeClr val="tx1"/>
                </a:solidFill>
              </a:rPr>
              <a:t>千円）</a:t>
            </a:r>
            <a:endParaRPr lang="en-US" altLang="ja-JP" sz="1200" dirty="0">
              <a:solidFill>
                <a:schemeClr val="tx1"/>
              </a:solidFill>
            </a:endParaRPr>
          </a:p>
          <a:p>
            <a:pPr lvl="0">
              <a:defRPr/>
            </a:pPr>
            <a:r>
              <a:rPr lang="ja-JP" altLang="en-US" sz="1200" dirty="0">
                <a:solidFill>
                  <a:schemeClr val="tx1"/>
                </a:solidFill>
              </a:rPr>
              <a:t>　・補助金事務におけるデジタル化（事務の簡素化）に向け、地域に対して支援を継続</a:t>
            </a:r>
            <a:endParaRPr lang="en-US" altLang="ja-JP" sz="1200" dirty="0">
              <a:solidFill>
                <a:schemeClr val="tx1"/>
              </a:solidFill>
            </a:endParaRPr>
          </a:p>
          <a:p>
            <a:pPr lvl="0">
              <a:defRPr/>
            </a:pPr>
            <a:r>
              <a:rPr lang="ja-JP" altLang="en-US" sz="1200" dirty="0">
                <a:solidFill>
                  <a:schemeClr val="tx1"/>
                </a:solidFill>
                <a:ea typeface="游ゴシック"/>
              </a:rPr>
              <a:t>　・地域力向上のため、区ホームページ等を活用した地域活動に役立つ情報等を発信</a:t>
            </a:r>
            <a:endParaRPr lang="ja-JP" altLang="en-US" sz="1200" dirty="0">
              <a:solidFill>
                <a:schemeClr val="tx1"/>
              </a:solidFill>
            </a:endParaRPr>
          </a:p>
          <a:p>
            <a:pPr lvl="0">
              <a:defRPr/>
            </a:pPr>
            <a:r>
              <a:rPr lang="ja-JP" altLang="en-US" sz="1200" dirty="0">
                <a:solidFill>
                  <a:schemeClr val="tx1"/>
                </a:solidFill>
                <a:ea typeface="游ゴシック"/>
              </a:rPr>
              <a:t>　・自主財源の確保につながる有用な情報の提供</a:t>
            </a:r>
            <a:endParaRPr lang="en-US" altLang="ja-JP" sz="1200" dirty="0">
              <a:solidFill>
                <a:schemeClr val="tx1"/>
              </a:solidFill>
              <a:ea typeface="游ゴシック"/>
            </a:endParaRPr>
          </a:p>
          <a:p>
            <a:pPr>
              <a:defRPr/>
            </a:pPr>
            <a:r>
              <a:rPr lang="ja-JP" altLang="en-US" sz="1200" b="1" dirty="0">
                <a:solidFill>
                  <a:schemeClr val="tx1"/>
                </a:solidFill>
                <a:ea typeface="游ゴシック"/>
              </a:rPr>
              <a:t>　</a:t>
            </a:r>
            <a:r>
              <a:rPr lang="ja-JP" altLang="en-US" sz="1200" dirty="0">
                <a:solidFill>
                  <a:schemeClr val="tx1"/>
                </a:solidFill>
                <a:ea typeface="游ゴシック"/>
              </a:rPr>
              <a:t>・地域づくりアドバイザーによるつながり支援（企業・団体等）（</a:t>
            </a:r>
            <a:r>
              <a:rPr lang="en-US" altLang="ja-JP" sz="1200" dirty="0">
                <a:solidFill>
                  <a:schemeClr val="tx1"/>
                </a:solidFill>
                <a:ea typeface="游ゴシック"/>
              </a:rPr>
              <a:t>20,629</a:t>
            </a:r>
            <a:r>
              <a:rPr lang="ja-JP" altLang="en-US" sz="1200" dirty="0">
                <a:solidFill>
                  <a:schemeClr val="tx1"/>
                </a:solidFill>
                <a:ea typeface="游ゴシック"/>
              </a:rPr>
              <a:t>千円）</a:t>
            </a:r>
            <a:endParaRPr lang="en-US" altLang="ja-JP" sz="1200" dirty="0">
              <a:solidFill>
                <a:schemeClr val="tx1"/>
              </a:solidFill>
              <a:ea typeface="游ゴシック"/>
            </a:endParaRPr>
          </a:p>
          <a:p>
            <a:pPr>
              <a:defRPr/>
            </a:pPr>
            <a:r>
              <a:rPr lang="ja-JP" altLang="en-US" sz="1200" dirty="0">
                <a:solidFill>
                  <a:schemeClr val="tx1"/>
                </a:solidFill>
                <a:ea typeface="游ゴシック"/>
              </a:rPr>
              <a:t>　　</a:t>
            </a:r>
            <a:endParaRPr lang="en-US" altLang="ja-JP" sz="1200" dirty="0">
              <a:solidFill>
                <a:schemeClr val="tx1"/>
              </a:solidFill>
            </a:endParaRPr>
          </a:p>
          <a:p>
            <a:pPr>
              <a:defRPr/>
            </a:pPr>
            <a:endParaRPr kumimoji="1" lang="en-US" altLang="ja-JP" sz="1200" b="1" i="0" u="none" strike="noStrike" kern="1200" cap="none" spc="0" normalizeH="0" baseline="0" noProof="0" dirty="0">
              <a:ln>
                <a:noFill/>
              </a:ln>
              <a:solidFill>
                <a:schemeClr val="tx1"/>
              </a:solidFill>
              <a:effectLst/>
              <a:uLnTx/>
              <a:uFillTx/>
              <a:latin typeface="游ゴシック" panose="020F0502020204030204"/>
              <a:ea typeface="游ゴシック"/>
              <a:cs typeface="+mn-cs"/>
            </a:endParaRPr>
          </a:p>
          <a:p>
            <a:pPr>
              <a:defRPr/>
            </a:pPr>
            <a:endParaRPr lang="en-US" altLang="ja-JP" sz="1200" b="1" dirty="0">
              <a:solidFill>
                <a:schemeClr val="tx1"/>
              </a:solidFill>
              <a:latin typeface="游ゴシック" panose="020F0502020204030204"/>
              <a:ea typeface="游ゴシック"/>
            </a:endParaRPr>
          </a:p>
          <a:p>
            <a:pPr>
              <a:defRPr/>
            </a:pPr>
            <a:endParaRPr kumimoji="1" lang="en-US" altLang="ja-JP" sz="1200" b="1" i="0" u="none" strike="noStrike" kern="1200" cap="none" spc="0" normalizeH="0" baseline="0" noProof="0" dirty="0">
              <a:ln>
                <a:noFill/>
              </a:ln>
              <a:solidFill>
                <a:schemeClr val="tx1"/>
              </a:solidFill>
              <a:effectLst/>
              <a:uLnTx/>
              <a:uFillTx/>
              <a:latin typeface="游ゴシック" panose="020F0502020204030204"/>
              <a:ea typeface="游ゴシック"/>
              <a:cs typeface="+mn-cs"/>
            </a:endParaRPr>
          </a:p>
          <a:p>
            <a:pPr lvl="0">
              <a:defRPr/>
            </a:pPr>
            <a:r>
              <a:rPr kumimoji="1" lang="en-US" altLang="ja-JP" sz="1200" b="1" i="0" u="none" strike="noStrike" kern="1200" cap="none" spc="0" normalizeH="0" baseline="0" noProof="0" dirty="0">
                <a:ln>
                  <a:noFill/>
                </a:ln>
                <a:solidFill>
                  <a:schemeClr val="tx1"/>
                </a:solidFill>
                <a:effectLst/>
                <a:uLnTx/>
                <a:uFillTx/>
                <a:latin typeface="游ゴシック" panose="020F0502020204030204"/>
                <a:ea typeface="游ゴシック"/>
                <a:cs typeface="+mn-cs"/>
              </a:rPr>
              <a:t>【</a:t>
            </a:r>
            <a:r>
              <a:rPr kumimoji="1" lang="ja-JP" altLang="en-US" sz="1200" b="1" i="0" u="none" strike="noStrike" kern="1200" cap="none" spc="0" normalizeH="0" baseline="0" noProof="0" dirty="0">
                <a:ln>
                  <a:noFill/>
                </a:ln>
                <a:solidFill>
                  <a:schemeClr val="tx1"/>
                </a:solidFill>
                <a:effectLst/>
                <a:uLnTx/>
                <a:uFillTx/>
                <a:latin typeface="游ゴシック" panose="020F0502020204030204"/>
                <a:ea typeface="游ゴシック"/>
                <a:cs typeface="+mn-cs"/>
              </a:rPr>
              <a:t>地域活動協議会の認知度向上に向けた支援（</a:t>
            </a:r>
            <a:r>
              <a:rPr kumimoji="1" lang="en-US" altLang="ja-JP" sz="1200" b="1" i="0" u="none" strike="noStrike" kern="1200" cap="none" spc="0" normalizeH="0" baseline="0" noProof="0" dirty="0">
                <a:ln>
                  <a:noFill/>
                </a:ln>
                <a:solidFill>
                  <a:schemeClr val="tx1"/>
                </a:solidFill>
                <a:effectLst/>
                <a:uLnTx/>
                <a:uFillTx/>
                <a:latin typeface="游ゴシック" panose="020F0502020204030204"/>
                <a:ea typeface="游ゴシック"/>
                <a:cs typeface="+mn-cs"/>
              </a:rPr>
              <a:t>-</a:t>
            </a:r>
            <a:r>
              <a:rPr kumimoji="1" lang="ja-JP" altLang="en-US" sz="1200" b="1" i="0" u="none" strike="noStrike" kern="1200" cap="none" spc="0" normalizeH="0" baseline="0" noProof="0" dirty="0">
                <a:ln>
                  <a:noFill/>
                </a:ln>
                <a:solidFill>
                  <a:schemeClr val="tx1"/>
                </a:solidFill>
                <a:effectLst/>
                <a:uLnTx/>
                <a:uFillTx/>
                <a:latin typeface="游ゴシック" panose="020F0502020204030204"/>
                <a:ea typeface="游ゴシック"/>
                <a:cs typeface="+mn-cs"/>
              </a:rPr>
              <a:t>千円）</a:t>
            </a:r>
            <a:r>
              <a:rPr kumimoji="1" lang="en-US" altLang="ja-JP" sz="1200" b="1" i="0" u="none" strike="noStrike" kern="1200" cap="none" spc="0" normalizeH="0" baseline="0" noProof="0" dirty="0">
                <a:ln>
                  <a:noFill/>
                </a:ln>
                <a:solidFill>
                  <a:schemeClr val="tx1"/>
                </a:solidFill>
                <a:effectLst/>
                <a:uLnTx/>
                <a:uFillTx/>
                <a:latin typeface="游ゴシック" panose="020F0502020204030204"/>
                <a:ea typeface="游ゴシック"/>
                <a:cs typeface="+mn-cs"/>
              </a:rPr>
              <a:t>】</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schemeClr val="tx1"/>
                </a:solidFill>
                <a:effectLst/>
                <a:uLnTx/>
                <a:uFillTx/>
                <a:latin typeface="游ゴシック" panose="020F0502020204030204"/>
                <a:ea typeface="游ゴシック" panose="020B0400000000000000" pitchFamily="50" charset="-128"/>
                <a:cs typeface="+mn-cs"/>
              </a:rPr>
              <a:t>〇地域活動協議会の組織運営と活動が広く住民等に理解されるように、情報発信力の向上を支援する</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schemeClr val="tx1"/>
                </a:solidFill>
                <a:effectLst/>
                <a:uLnTx/>
                <a:uFillTx/>
                <a:latin typeface="游ゴシック" panose="020F0502020204030204"/>
                <a:ea typeface="游ゴシック"/>
                <a:cs typeface="+mn-cs"/>
              </a:rPr>
              <a:t>　・地域活動協議会と連携した、認知度向上に向けた取組への支援</a:t>
            </a:r>
            <a:endParaRPr kumimoji="1" lang="en-US" altLang="ja-JP" sz="1200" b="0" i="0" u="none" strike="noStrike" kern="1200" cap="none" spc="0" normalizeH="0" baseline="0" noProof="0" dirty="0">
              <a:ln>
                <a:noFill/>
              </a:ln>
              <a:solidFill>
                <a:schemeClr val="tx1"/>
              </a:solidFill>
              <a:effectLst/>
              <a:uLnTx/>
              <a:uFillTx/>
              <a:latin typeface="游ゴシック" panose="020F0502020204030204"/>
              <a:ea typeface="游ゴシック"/>
              <a:cs typeface="+mn-cs"/>
            </a:endParaRPr>
          </a:p>
          <a:p>
            <a:pPr lvl="0">
              <a:defRPr/>
            </a:pPr>
            <a:r>
              <a:rPr lang="ja-JP" altLang="en-US" sz="1200" dirty="0">
                <a:solidFill>
                  <a:srgbClr val="FF0000"/>
                </a:solidFill>
                <a:ea typeface="游ゴシック"/>
              </a:rPr>
              <a:t>　　</a:t>
            </a:r>
            <a:r>
              <a:rPr lang="ja-JP" altLang="en-US" sz="1200" dirty="0">
                <a:solidFill>
                  <a:schemeClr val="tx1"/>
                </a:solidFill>
                <a:ea typeface="游ゴシック"/>
              </a:rPr>
              <a:t>（・これまでも区役所</a:t>
            </a:r>
            <a:r>
              <a:rPr lang="en-US" altLang="ja-JP" sz="1200" dirty="0">
                <a:solidFill>
                  <a:schemeClr val="tx1"/>
                </a:solidFill>
                <a:ea typeface="游ゴシック"/>
              </a:rPr>
              <a:t>HP</a:t>
            </a:r>
            <a:r>
              <a:rPr lang="ja-JP" altLang="en-US" sz="1200" dirty="0">
                <a:solidFill>
                  <a:schemeClr val="tx1"/>
                </a:solidFill>
                <a:ea typeface="游ゴシック"/>
              </a:rPr>
              <a:t>に、月に一度「地域活動レポート」を掲載</a:t>
            </a:r>
            <a:endParaRPr lang="en-US" altLang="ja-JP" sz="1200" dirty="0">
              <a:solidFill>
                <a:schemeClr val="tx1"/>
              </a:solidFill>
              <a:ea typeface="游ゴシック"/>
            </a:endParaRPr>
          </a:p>
          <a:p>
            <a:pPr lvl="0">
              <a:defRPr/>
            </a:pPr>
            <a:r>
              <a:rPr lang="ja-JP" altLang="en-US" sz="1200" dirty="0">
                <a:solidFill>
                  <a:schemeClr val="tx1"/>
                </a:solidFill>
                <a:ea typeface="游ゴシック"/>
              </a:rPr>
              <a:t>　　　・これまでも出張所も含めた区役所庁舎内に、各地域</a:t>
            </a:r>
            <a:r>
              <a:rPr lang="ja-JP" altLang="en-US" sz="1200">
                <a:solidFill>
                  <a:schemeClr val="tx1"/>
                </a:solidFill>
                <a:ea typeface="游ゴシック"/>
              </a:rPr>
              <a:t>活動協議会の広報紙を配架</a:t>
            </a:r>
            <a:endParaRPr lang="en-US" altLang="ja-JP" sz="1200" dirty="0">
              <a:solidFill>
                <a:schemeClr val="tx1"/>
              </a:solidFill>
              <a:ea typeface="游ゴシック"/>
            </a:endParaRPr>
          </a:p>
          <a:p>
            <a:pPr lvl="0">
              <a:defRPr/>
            </a:pPr>
            <a:r>
              <a:rPr lang="ja-JP" altLang="en-US" sz="1200" dirty="0">
                <a:solidFill>
                  <a:schemeClr val="tx1"/>
                </a:solidFill>
                <a:ea typeface="游ゴシック"/>
              </a:rPr>
              <a:t>　　　・今後、上記以外の媒体での発信も検討していく）</a:t>
            </a:r>
            <a:r>
              <a:rPr lang="ja-JP" altLang="en-US" sz="1200" b="1" dirty="0">
                <a:solidFill>
                  <a:schemeClr val="tx1"/>
                </a:solidFill>
                <a:ea typeface="游ゴシック"/>
              </a:rPr>
              <a:t>＜</a:t>
            </a:r>
            <a:r>
              <a:rPr lang="ja-JP" altLang="en-US" sz="1200" dirty="0">
                <a:solidFill>
                  <a:schemeClr val="tx1"/>
                </a:solidFill>
                <a:ea typeface="游ゴシック"/>
              </a:rPr>
              <a:t>●区政会議意見</a:t>
            </a:r>
            <a:r>
              <a:rPr lang="ja-JP" altLang="en-US" sz="1200" b="1" dirty="0">
                <a:solidFill>
                  <a:schemeClr val="tx1"/>
                </a:solidFill>
                <a:ea typeface="游ゴシック"/>
              </a:rPr>
              <a:t>＞</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schemeClr val="tx1"/>
                </a:solidFill>
                <a:effectLst/>
                <a:uLnTx/>
                <a:uFillTx/>
                <a:latin typeface="游ゴシック" panose="020F0502020204030204"/>
                <a:ea typeface="游ゴシック" panose="020B0400000000000000" pitchFamily="50" charset="-128"/>
                <a:cs typeface="+mn-cs"/>
              </a:rPr>
              <a:t>　・参加／参画者の増加につなげるために、</a:t>
            </a:r>
            <a:r>
              <a:rPr kumimoji="1" lang="ja-JP" altLang="en-US" sz="1200" b="0" i="0" u="none" kern="1200" cap="none" spc="0" normalizeH="0" baseline="0" noProof="0" dirty="0">
                <a:ln>
                  <a:noFill/>
                </a:ln>
                <a:solidFill>
                  <a:schemeClr val="tx1"/>
                </a:solidFill>
                <a:effectLst/>
                <a:uLnTx/>
                <a:uFillTx/>
                <a:latin typeface="游ゴシック" panose="020F0502020204030204"/>
                <a:ea typeface="游ゴシック" panose="020B0400000000000000" pitchFamily="50" charset="-128"/>
                <a:cs typeface="+mn-cs"/>
              </a:rPr>
              <a:t>くらしの便利帳</a:t>
            </a:r>
            <a:r>
              <a:rPr lang="ja-JP" altLang="en-US" sz="1200" dirty="0" err="1">
                <a:solidFill>
                  <a:schemeClr val="tx1"/>
                </a:solidFill>
                <a:latin typeface="游ゴシック" panose="020F0502020204030204"/>
                <a:ea typeface="游ゴシック" panose="020B0400000000000000" pitchFamily="50" charset="-128"/>
              </a:rPr>
              <a:t>、</a:t>
            </a:r>
            <a:r>
              <a:rPr kumimoji="1" lang="ja-JP" altLang="en-US" sz="1200" b="0" i="0" u="none" strike="noStrike" kern="1200" cap="none" spc="0" normalizeH="0" baseline="0" noProof="0" dirty="0">
                <a:ln>
                  <a:noFill/>
                </a:ln>
                <a:solidFill>
                  <a:schemeClr val="tx1"/>
                </a:solidFill>
                <a:effectLst/>
                <a:uLnTx/>
                <a:uFillTx/>
                <a:latin typeface="游ゴシック" panose="020F0502020204030204"/>
                <a:ea typeface="游ゴシック"/>
                <a:cs typeface="+mn-cs"/>
              </a:rPr>
              <a:t>区広報紙、ホームページ、</a:t>
            </a:r>
            <a:r>
              <a:rPr kumimoji="1" lang="en-US" altLang="ja-JP" sz="1200" b="0" i="0" u="none" strike="noStrike" kern="1200" cap="none" spc="0" normalizeH="0" baseline="0" noProof="0" dirty="0">
                <a:ln>
                  <a:noFill/>
                </a:ln>
                <a:solidFill>
                  <a:schemeClr val="tx1"/>
                </a:solidFill>
                <a:effectLst/>
                <a:uLnTx/>
                <a:uFillTx/>
                <a:latin typeface="游ゴシック" panose="020F0502020204030204"/>
                <a:ea typeface="游ゴシック"/>
                <a:cs typeface="+mn-cs"/>
              </a:rPr>
              <a:t>SNS</a:t>
            </a:r>
            <a:r>
              <a:rPr kumimoji="1" lang="ja-JP" altLang="en-US" sz="1200" b="0" i="0" u="none" strike="noStrike" kern="1200" cap="none" spc="0" normalizeH="0" baseline="0" noProof="0" dirty="0" err="1">
                <a:ln>
                  <a:noFill/>
                </a:ln>
                <a:solidFill>
                  <a:schemeClr val="tx1"/>
                </a:solidFill>
                <a:effectLst/>
                <a:uLnTx/>
                <a:uFillTx/>
                <a:latin typeface="游ゴシック" panose="020F0502020204030204"/>
                <a:ea typeface="游ゴシック"/>
                <a:cs typeface="+mn-cs"/>
              </a:rPr>
              <a:t>、</a:t>
            </a:r>
            <a:endParaRPr kumimoji="1" lang="en-US" altLang="ja-JP" sz="1200" b="0" i="0" u="none" strike="noStrike" kern="1200" cap="none" spc="0" normalizeH="0" baseline="0" noProof="0" dirty="0">
              <a:ln>
                <a:noFill/>
              </a:ln>
              <a:solidFill>
                <a:schemeClr val="tx1"/>
              </a:solidFill>
              <a:effectLst/>
              <a:uLnTx/>
              <a:uFillTx/>
              <a:latin typeface="游ゴシック" panose="020F0502020204030204"/>
              <a:ea typeface="游ゴシック"/>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200" dirty="0">
                <a:solidFill>
                  <a:schemeClr val="tx1"/>
                </a:solidFill>
                <a:latin typeface="游ゴシック" panose="020F0502020204030204"/>
                <a:ea typeface="游ゴシック"/>
              </a:rPr>
              <a:t>　　</a:t>
            </a:r>
            <a:r>
              <a:rPr kumimoji="1" lang="ja-JP" altLang="en-US" sz="1200" b="0" i="0" u="none" strike="noStrike" kern="1200" cap="none" spc="0" normalizeH="0" baseline="0" noProof="0" dirty="0">
                <a:ln>
                  <a:noFill/>
                </a:ln>
                <a:solidFill>
                  <a:schemeClr val="tx1"/>
                </a:solidFill>
                <a:effectLst/>
                <a:uLnTx/>
                <a:uFillTx/>
                <a:latin typeface="游ゴシック" panose="020F0502020204030204"/>
                <a:ea typeface="游ゴシック"/>
                <a:cs typeface="+mn-cs"/>
              </a:rPr>
              <a:t>庁内スペース等を活用した広報を行う</a:t>
            </a:r>
            <a:endParaRPr kumimoji="1" lang="en-US" altLang="ja-JP" sz="1200" b="0" i="0" u="none" strike="noStrike" kern="1200" cap="none" spc="0" normalizeH="0" baseline="0" noProof="0" dirty="0">
              <a:ln>
                <a:noFill/>
              </a:ln>
              <a:solidFill>
                <a:schemeClr val="tx1"/>
              </a:solidFill>
              <a:effectLst/>
              <a:uLnTx/>
              <a:uFillTx/>
              <a:latin typeface="游ゴシック" panose="020F0502020204030204"/>
              <a:ea typeface="游ゴシック"/>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200" dirty="0">
                <a:solidFill>
                  <a:schemeClr val="tx1"/>
                </a:solidFill>
                <a:ea typeface="游ゴシック"/>
              </a:rPr>
              <a:t>　</a:t>
            </a:r>
            <a:endParaRPr kumimoji="1" lang="en-US" altLang="ja-JP" sz="1200" b="0" i="0" u="none" strike="noStrike" kern="1200" cap="none" spc="0" normalizeH="0" baseline="0" noProof="0" dirty="0">
              <a:ln>
                <a:noFill/>
              </a:ln>
              <a:solidFill>
                <a:schemeClr val="tx1"/>
              </a:solidFill>
              <a:effectLst/>
              <a:uLnTx/>
              <a:uFillTx/>
              <a:latin typeface="游ゴシック" panose="020F0502020204030204"/>
              <a:ea typeface="游ゴシック"/>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200" dirty="0">
                <a:solidFill>
                  <a:schemeClr val="tx1"/>
                </a:solidFill>
                <a:latin typeface="游ゴシック" panose="020F0502020204030204"/>
                <a:ea typeface="游ゴシック"/>
              </a:rPr>
              <a:t>　</a:t>
            </a:r>
            <a:endParaRPr kumimoji="1" lang="en-US" altLang="ja-JP" sz="1200" b="0" i="0" u="none" strike="noStrike" kern="1200" cap="none" spc="0" normalizeH="0" baseline="0" noProof="0" dirty="0">
              <a:ln>
                <a:noFill/>
              </a:ln>
              <a:solidFill>
                <a:schemeClr val="tx1"/>
              </a:solidFill>
              <a:effectLst/>
              <a:uLnTx/>
              <a:uFillTx/>
              <a:latin typeface="游ゴシック" panose="020F0502020204030204"/>
              <a:ea typeface="游ゴシック" panose="020B0400000000000000" pitchFamily="50" charset="-128"/>
              <a:cs typeface="+mn-cs"/>
            </a:endParaRPr>
          </a:p>
        </p:txBody>
      </p:sp>
      <p:sp>
        <p:nvSpPr>
          <p:cNvPr id="39" name="角丸四角形 38"/>
          <p:cNvSpPr/>
          <p:nvPr/>
        </p:nvSpPr>
        <p:spPr>
          <a:xfrm>
            <a:off x="1837090" y="159488"/>
            <a:ext cx="6690893" cy="624872"/>
          </a:xfrm>
          <a:prstGeom prst="roundRect">
            <a:avLst/>
          </a:prstGeom>
          <a:solidFill>
            <a:schemeClr val="accent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600" b="1" i="0" u="none" strike="noStrike" kern="1200" cap="none" spc="0" normalizeH="0" baseline="0" noProof="0" dirty="0">
                <a:ln>
                  <a:noFill/>
                </a:ln>
                <a:solidFill>
                  <a:prstClr val="white"/>
                </a:solidFill>
                <a:effectLst/>
                <a:uLnTx/>
                <a:uFillTx/>
                <a:latin typeface="ＭＳ ゴシック" panose="020B0609070205080204" pitchFamily="49" charset="-128"/>
                <a:ea typeface="ＭＳ ゴシック" panose="020B0609070205080204" pitchFamily="49" charset="-128"/>
              </a:rPr>
              <a:t>地域活動協議会による自律的な地域運営の促進</a:t>
            </a:r>
            <a:endParaRPr kumimoji="1" lang="en-US" altLang="ja-JP" sz="1600" b="1" i="0" u="none" strike="noStrike" kern="1200" cap="none" spc="0" normalizeH="0" baseline="0" noProof="0" dirty="0">
              <a:ln>
                <a:noFill/>
              </a:ln>
              <a:solidFill>
                <a:prstClr val="white"/>
              </a:solidFill>
              <a:effectLst/>
              <a:uLnTx/>
              <a:uFillTx/>
              <a:latin typeface="ＭＳ ゴシック" panose="020B0609070205080204" pitchFamily="49" charset="-128"/>
              <a:ea typeface="ＭＳ ゴシック" panose="020B0609070205080204" pitchFamily="49" charset="-128"/>
            </a:endParaRPr>
          </a:p>
        </p:txBody>
      </p:sp>
      <p:sp>
        <p:nvSpPr>
          <p:cNvPr id="29" name="ホームベース 28"/>
          <p:cNvSpPr/>
          <p:nvPr/>
        </p:nvSpPr>
        <p:spPr>
          <a:xfrm>
            <a:off x="5102942" y="1052448"/>
            <a:ext cx="1735447" cy="486000"/>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2000" b="1" i="0" u="none" strike="noStrike" kern="1200" cap="none" spc="0" normalizeH="0" baseline="0" noProof="0" dirty="0">
                <a:ln>
                  <a:noFill/>
                </a:ln>
                <a:solidFill>
                  <a:prstClr val="white"/>
                </a:solidFill>
                <a:effectLst/>
                <a:uLnTx/>
                <a:uFillTx/>
                <a:latin typeface="ＭＳ ゴシック" panose="020B0609070205080204" pitchFamily="49" charset="-128"/>
                <a:ea typeface="ＭＳ ゴシック" panose="020B0609070205080204" pitchFamily="49" charset="-128"/>
                <a:cs typeface="+mn-cs"/>
              </a:rPr>
              <a:t>具体的取組</a:t>
            </a:r>
          </a:p>
        </p:txBody>
      </p:sp>
      <p:sp>
        <p:nvSpPr>
          <p:cNvPr id="12" name="テキスト ボックス 11"/>
          <p:cNvSpPr txBox="1"/>
          <p:nvPr/>
        </p:nvSpPr>
        <p:spPr>
          <a:xfrm>
            <a:off x="5907023" y="6464808"/>
            <a:ext cx="438913"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80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1</a:t>
            </a:r>
          </a:p>
        </p:txBody>
      </p:sp>
    </p:spTree>
    <p:extLst>
      <p:ext uri="{BB962C8B-B14F-4D97-AF65-F5344CB8AC3E}">
        <p14:creationId xmlns:p14="http://schemas.microsoft.com/office/powerpoint/2010/main" val="386835355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角丸四角形 5"/>
          <p:cNvSpPr/>
          <p:nvPr/>
        </p:nvSpPr>
        <p:spPr>
          <a:xfrm>
            <a:off x="72544" y="1471880"/>
            <a:ext cx="4768592" cy="1701373"/>
          </a:xfrm>
          <a:prstGeom prst="roundRect">
            <a:avLst>
              <a:gd name="adj" fmla="val 11680"/>
            </a:avLst>
          </a:prstGeom>
          <a:solidFill>
            <a:schemeClr val="bg1"/>
          </a:solidFill>
          <a:ln cmpd="tri">
            <a:prstDash val="solid"/>
          </a:ln>
        </p:spPr>
        <p:style>
          <a:lnRef idx="2">
            <a:schemeClr val="accent6"/>
          </a:lnRef>
          <a:fillRef idx="1">
            <a:schemeClr val="lt1"/>
          </a:fillRef>
          <a:effectRef idx="0">
            <a:schemeClr val="accent6"/>
          </a:effectRef>
          <a:fontRef idx="minor">
            <a:schemeClr val="dk1"/>
          </a:fontRef>
        </p:style>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・地域における担い手不足から、新たな担い手の発掘や地域で協力しやすい仕組みづくりが必要</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・地域と企業等が交流、連携できる場が少ないため、場づくりと情報の発信が必要</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・地域力の向上と魅力あるまちづくりをめざすため、住民、企業、学生、行政が連携し、様々な活動を通じて、日常から協力し合える仕組みが必要</a:t>
            </a:r>
            <a:endParaRPr kumimoji="1" lang="en-US" altLang="ja-JP" sz="105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schemeClr val="tx1"/>
                </a:solidFill>
                <a:effectLst/>
                <a:uLnTx/>
                <a:uFillTx/>
                <a:latin typeface="游ゴシック" panose="020F0502020204030204"/>
                <a:ea typeface="游ゴシック" panose="020B0400000000000000" pitchFamily="50" charset="-128"/>
                <a:cs typeface="+mn-cs"/>
              </a:rPr>
              <a:t>・地域のつながりが希薄化しており、最も身近な地域コミュニティである町会等への加入率が減少しつづけていることから支援が必要</a:t>
            </a:r>
            <a:endParaRPr kumimoji="1" lang="en-US" altLang="ja-JP" sz="1050" b="0" i="0" u="none" strike="noStrike" kern="1200" cap="none" spc="0" normalizeH="0" baseline="0" noProof="0" dirty="0">
              <a:ln>
                <a:noFill/>
              </a:ln>
              <a:solidFill>
                <a:schemeClr val="tx1"/>
              </a:solidFill>
              <a:effectLst/>
              <a:uLnTx/>
              <a:uFillTx/>
              <a:latin typeface="游ゴシック" panose="020F0502020204030204"/>
              <a:ea typeface="游ゴシック" panose="020B0400000000000000" pitchFamily="50" charset="-128"/>
              <a:cs typeface="+mn-cs"/>
            </a:endParaRPr>
          </a:p>
        </p:txBody>
      </p:sp>
      <p:sp>
        <p:nvSpPr>
          <p:cNvPr id="14" name="角丸四角形 13"/>
          <p:cNvSpPr/>
          <p:nvPr/>
        </p:nvSpPr>
        <p:spPr>
          <a:xfrm>
            <a:off x="101644" y="5720988"/>
            <a:ext cx="4788384" cy="1036428"/>
          </a:xfrm>
          <a:prstGeom prst="roundRect">
            <a:avLst/>
          </a:prstGeom>
          <a:solidFill>
            <a:schemeClr val="bg1">
              <a:lumMod val="95000"/>
            </a:schemeClr>
          </a:solidFill>
        </p:spPr>
        <p:style>
          <a:lnRef idx="2">
            <a:schemeClr val="accent6"/>
          </a:lnRef>
          <a:fillRef idx="1">
            <a:schemeClr val="lt1"/>
          </a:fillRef>
          <a:effectRef idx="0">
            <a:schemeClr val="accent6"/>
          </a:effectRef>
          <a:fontRef idx="minor">
            <a:schemeClr val="dk1"/>
          </a:fontRef>
        </p:style>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schemeClr val="tx1"/>
                </a:solidFill>
                <a:effectLst/>
                <a:uLnTx/>
                <a:uFillTx/>
                <a:latin typeface="游ゴシック" panose="020F0502020204030204"/>
                <a:ea typeface="游ゴシック" panose="020B0400000000000000" pitchFamily="50" charset="-128"/>
                <a:cs typeface="+mn-cs"/>
              </a:rPr>
              <a:t>・</a:t>
            </a:r>
            <a:r>
              <a:rPr lang="ja-JP" altLang="ja-JP" sz="1200" dirty="0">
                <a:solidFill>
                  <a:schemeClr val="tx1"/>
                </a:solidFill>
                <a:effectLst/>
                <a:latin typeface="+mn-ea"/>
                <a:cs typeface="Times New Roman" panose="02020603050405020304" pitchFamily="18" charset="0"/>
              </a:rPr>
              <a:t>地域、企業、教育機関、行政等</a:t>
            </a:r>
            <a:r>
              <a:rPr lang="ja-JP" altLang="en-US" sz="1200" dirty="0">
                <a:solidFill>
                  <a:schemeClr val="tx1"/>
                </a:solidFill>
                <a:effectLst/>
                <a:latin typeface="+mn-ea"/>
                <a:cs typeface="Times New Roman" panose="02020603050405020304" pitchFamily="18" charset="0"/>
              </a:rPr>
              <a:t>が新たな</a:t>
            </a:r>
            <a:r>
              <a:rPr lang="ja-JP" altLang="ja-JP" sz="1200" dirty="0">
                <a:solidFill>
                  <a:schemeClr val="tx1"/>
                </a:solidFill>
                <a:effectLst/>
                <a:latin typeface="+mn-ea"/>
                <a:cs typeface="Times New Roman" panose="02020603050405020304" pitchFamily="18" charset="0"/>
              </a:rPr>
              <a:t>連携</a:t>
            </a:r>
            <a:r>
              <a:rPr lang="ja-JP" altLang="en-US" sz="1200" dirty="0">
                <a:solidFill>
                  <a:schemeClr val="tx1"/>
                </a:solidFill>
                <a:effectLst/>
                <a:latin typeface="+mn-ea"/>
                <a:cs typeface="Times New Roman" panose="02020603050405020304" pitchFamily="18" charset="0"/>
              </a:rPr>
              <a:t>や協働</a:t>
            </a:r>
            <a:r>
              <a:rPr lang="ja-JP" altLang="ja-JP" sz="1200" dirty="0">
                <a:solidFill>
                  <a:schemeClr val="tx1"/>
                </a:solidFill>
                <a:effectLst/>
                <a:latin typeface="+mn-ea"/>
                <a:cs typeface="Times New Roman" panose="02020603050405020304" pitchFamily="18" charset="0"/>
              </a:rPr>
              <a:t>に</a:t>
            </a:r>
            <a:r>
              <a:rPr lang="ja-JP" altLang="en-US" sz="1200" dirty="0">
                <a:solidFill>
                  <a:schemeClr val="tx1"/>
                </a:solidFill>
                <a:effectLst/>
                <a:latin typeface="+mn-ea"/>
                <a:cs typeface="Times New Roman" panose="02020603050405020304" pitchFamily="18" charset="0"/>
              </a:rPr>
              <a:t>取り組む</a:t>
            </a:r>
            <a:r>
              <a:rPr lang="ja-JP" altLang="ja-JP" sz="1200" dirty="0">
                <a:solidFill>
                  <a:schemeClr val="tx1"/>
                </a:solidFill>
                <a:effectLst/>
                <a:latin typeface="+mn-ea"/>
                <a:cs typeface="Times New Roman" panose="02020603050405020304" pitchFamily="18" charset="0"/>
              </a:rPr>
              <a:t>件数</a:t>
            </a:r>
            <a:r>
              <a:rPr kumimoji="1" lang="ja-JP" altLang="en-US" sz="1200" b="0" i="0" u="none" strike="noStrike" kern="1200" cap="none" spc="0" normalizeH="0" baseline="0" noProof="0" dirty="0">
                <a:ln>
                  <a:noFill/>
                </a:ln>
                <a:solidFill>
                  <a:schemeClr val="tx1"/>
                </a:solidFill>
                <a:effectLst/>
                <a:uLnTx/>
                <a:uFillTx/>
                <a:latin typeface="+mn-ea"/>
                <a:cs typeface="+mn-cs"/>
              </a:rPr>
              <a:t>：令和８年度末まで毎年度１件以上</a:t>
            </a:r>
            <a:endParaRPr kumimoji="1" lang="en-US" altLang="ja-JP" sz="1200" b="0" i="0" u="none" strike="noStrike" kern="1200" cap="none" spc="0" normalizeH="0" baseline="0" noProof="0" dirty="0">
              <a:ln>
                <a:noFill/>
              </a:ln>
              <a:solidFill>
                <a:schemeClr val="tx1"/>
              </a:solidFill>
              <a:effectLst/>
              <a:uLnTx/>
              <a:uFillTx/>
              <a:latin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altLang="ja-JP" sz="1200" dirty="0">
                <a:solidFill>
                  <a:schemeClr val="tx1"/>
                </a:solidFill>
                <a:latin typeface="+mn-ea"/>
              </a:rPr>
              <a:t>R5:</a:t>
            </a:r>
            <a:r>
              <a:rPr lang="ja-JP" altLang="en-US" sz="1200" dirty="0">
                <a:solidFill>
                  <a:schemeClr val="tx1"/>
                </a:solidFill>
                <a:latin typeface="+mn-ea"/>
              </a:rPr>
              <a:t>－件　Ｒ</a:t>
            </a:r>
            <a:r>
              <a:rPr lang="en-US" altLang="ja-JP" sz="1200" dirty="0">
                <a:solidFill>
                  <a:schemeClr val="tx1"/>
                </a:solidFill>
                <a:latin typeface="+mn-ea"/>
              </a:rPr>
              <a:t>6:2</a:t>
            </a:r>
            <a:r>
              <a:rPr lang="ja-JP" altLang="en-US" sz="1200" dirty="0">
                <a:solidFill>
                  <a:schemeClr val="tx1"/>
                </a:solidFill>
                <a:latin typeface="+mn-ea"/>
              </a:rPr>
              <a:t>件　</a:t>
            </a:r>
            <a:r>
              <a:rPr lang="en-US" altLang="ja-JP" sz="1200" dirty="0">
                <a:solidFill>
                  <a:schemeClr val="tx1"/>
                </a:solidFill>
                <a:latin typeface="+mn-ea"/>
              </a:rPr>
              <a:t>R7(</a:t>
            </a:r>
            <a:r>
              <a:rPr lang="ja-JP" altLang="en-US" sz="1200" dirty="0">
                <a:solidFill>
                  <a:schemeClr val="tx1"/>
                </a:solidFill>
                <a:latin typeface="+mn-ea"/>
              </a:rPr>
              <a:t>中間</a:t>
            </a:r>
            <a:r>
              <a:rPr lang="en-US" altLang="ja-JP" sz="1200" dirty="0">
                <a:solidFill>
                  <a:schemeClr val="tx1"/>
                </a:solidFill>
                <a:latin typeface="+mn-ea"/>
              </a:rPr>
              <a:t>):</a:t>
            </a:r>
            <a:r>
              <a:rPr lang="ja-JP" altLang="en-US" sz="1200" dirty="0">
                <a:solidFill>
                  <a:schemeClr val="tx1"/>
                </a:solidFill>
                <a:latin typeface="+mn-ea"/>
              </a:rPr>
              <a:t>０件</a:t>
            </a:r>
            <a:endParaRPr kumimoji="1" lang="en-US" altLang="ja-JP" sz="1200" b="0" i="0" u="none" strike="noStrike" kern="1200" cap="none" spc="0" normalizeH="0" baseline="0" noProof="0" dirty="0">
              <a:ln>
                <a:noFill/>
              </a:ln>
              <a:solidFill>
                <a:schemeClr val="tx1"/>
              </a:solidFill>
              <a:effectLst/>
              <a:uLnTx/>
              <a:uFillTx/>
              <a:latin typeface="+mn-ea"/>
              <a:cs typeface="+mn-cs"/>
            </a:endParaRPr>
          </a:p>
        </p:txBody>
      </p:sp>
      <p:sp>
        <p:nvSpPr>
          <p:cNvPr id="16" name="角丸四角形 15"/>
          <p:cNvSpPr/>
          <p:nvPr/>
        </p:nvSpPr>
        <p:spPr>
          <a:xfrm>
            <a:off x="52752" y="3756297"/>
            <a:ext cx="4772125" cy="1300335"/>
          </a:xfrm>
          <a:prstGeom prst="roundRect">
            <a:avLst/>
          </a:prstGeom>
          <a:solidFill>
            <a:schemeClr val="bg1"/>
          </a:solidFill>
        </p:spPr>
        <p:style>
          <a:lnRef idx="2">
            <a:schemeClr val="accent6"/>
          </a:lnRef>
          <a:fillRef idx="1">
            <a:schemeClr val="lt1"/>
          </a:fillRef>
          <a:effectRef idx="0">
            <a:schemeClr val="accent6"/>
          </a:effectRef>
          <a:fontRef idx="minor">
            <a:schemeClr val="dk1"/>
          </a:fontRef>
        </p:style>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・新たな担い手の発掘、気軽に人が集える居場所づくり等に対する支援</a:t>
            </a:r>
            <a:endParaRPr kumimoji="1" lang="en-US" altLang="ja-JP" sz="120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・ＩＣＴの積極的な活用と、地域・企業・大学等が連携しまちの魅力の発見、創造、発信により区内外の人の交流を促進</a:t>
            </a:r>
            <a:endParaRPr kumimoji="1" lang="en-US" altLang="ja-JP" sz="120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200" dirty="0">
                <a:solidFill>
                  <a:schemeClr val="tx1"/>
                </a:solidFill>
                <a:latin typeface="游ゴシック" panose="020F0502020204030204"/>
                <a:ea typeface="游ゴシック" panose="020B0400000000000000" pitchFamily="50" charset="-128"/>
              </a:rPr>
              <a:t>・町会等への認知度や活動に対する理解度の向上と地域活動の担い手不足を改善するための町会加入促進を支援</a:t>
            </a:r>
            <a:endParaRPr kumimoji="1" lang="ja-JP" altLang="en-US" sz="1200" b="0" i="0" u="none" strike="noStrike" kern="1200" cap="none" spc="0" normalizeH="0" baseline="0" noProof="0" dirty="0">
              <a:ln>
                <a:noFill/>
              </a:ln>
              <a:solidFill>
                <a:schemeClr val="tx1"/>
              </a:solidFill>
              <a:effectLst/>
              <a:uLnTx/>
              <a:uFillTx/>
              <a:latin typeface="游ゴシック" panose="020F0502020204030204"/>
              <a:ea typeface="游ゴシック" panose="020B0400000000000000" pitchFamily="50" charset="-128"/>
              <a:cs typeface="+mn-cs"/>
            </a:endParaRPr>
          </a:p>
        </p:txBody>
      </p:sp>
      <p:sp>
        <p:nvSpPr>
          <p:cNvPr id="46" name="ホームベース 45"/>
          <p:cNvSpPr/>
          <p:nvPr/>
        </p:nvSpPr>
        <p:spPr>
          <a:xfrm>
            <a:off x="71955" y="3270297"/>
            <a:ext cx="1794824" cy="486000"/>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2000" b="1" i="0" u="none" strike="noStrike" kern="1200" cap="none" spc="0" normalizeH="0" baseline="0" noProof="0" dirty="0">
                <a:ln>
                  <a:noFill/>
                </a:ln>
                <a:solidFill>
                  <a:prstClr val="white"/>
                </a:solidFill>
                <a:effectLst/>
                <a:uLnTx/>
                <a:uFillTx/>
                <a:latin typeface="ＭＳ ゴシック" panose="020B0609070205080204" pitchFamily="49" charset="-128"/>
                <a:ea typeface="ＭＳ ゴシック" panose="020B0609070205080204" pitchFamily="49" charset="-128"/>
                <a:cs typeface="+mn-cs"/>
              </a:rPr>
              <a:t>主な戦略</a:t>
            </a:r>
          </a:p>
        </p:txBody>
      </p:sp>
      <p:sp>
        <p:nvSpPr>
          <p:cNvPr id="47" name="ホームベース 46"/>
          <p:cNvSpPr/>
          <p:nvPr/>
        </p:nvSpPr>
        <p:spPr>
          <a:xfrm>
            <a:off x="72544" y="5234988"/>
            <a:ext cx="1794235" cy="486000"/>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2000" b="1" i="0" u="none" strike="noStrike" kern="1200" cap="none" spc="0" normalizeH="0" baseline="0" noProof="0" dirty="0">
                <a:ln>
                  <a:noFill/>
                </a:ln>
                <a:solidFill>
                  <a:prstClr val="white"/>
                </a:solidFill>
                <a:effectLst/>
                <a:uLnTx/>
                <a:uFillTx/>
                <a:latin typeface="ＭＳ ゴシック" panose="020B0609070205080204" pitchFamily="49" charset="-128"/>
                <a:ea typeface="ＭＳ ゴシック" panose="020B0609070205080204" pitchFamily="49" charset="-128"/>
                <a:cs typeface="+mn-cs"/>
              </a:rPr>
              <a:t>評価指標</a:t>
            </a:r>
          </a:p>
        </p:txBody>
      </p:sp>
      <p:sp>
        <p:nvSpPr>
          <p:cNvPr id="48" name="ホームベース 47"/>
          <p:cNvSpPr/>
          <p:nvPr/>
        </p:nvSpPr>
        <p:spPr>
          <a:xfrm>
            <a:off x="52752" y="984714"/>
            <a:ext cx="1735447" cy="487166"/>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2000" b="1" i="0" u="none" strike="noStrike" kern="1200" cap="none" spc="0" normalizeH="0" baseline="0" noProof="0" dirty="0">
                <a:ln>
                  <a:noFill/>
                </a:ln>
                <a:solidFill>
                  <a:prstClr val="white"/>
                </a:solidFill>
                <a:effectLst/>
                <a:uLnTx/>
                <a:uFillTx/>
                <a:latin typeface="ＭＳ ゴシック" panose="020B0609070205080204" pitchFamily="49" charset="-128"/>
                <a:ea typeface="ＭＳ ゴシック" panose="020B0609070205080204" pitchFamily="49" charset="-128"/>
                <a:cs typeface="+mn-cs"/>
              </a:rPr>
              <a:t>課題認識</a:t>
            </a:r>
          </a:p>
        </p:txBody>
      </p:sp>
      <p:sp>
        <p:nvSpPr>
          <p:cNvPr id="53" name="直方体 52"/>
          <p:cNvSpPr/>
          <p:nvPr/>
        </p:nvSpPr>
        <p:spPr>
          <a:xfrm>
            <a:off x="101644" y="159488"/>
            <a:ext cx="1735447" cy="624871"/>
          </a:xfrm>
          <a:prstGeom prst="cube">
            <a:avLst/>
          </a:prstGeom>
          <a:solidFill>
            <a:srgbClr val="38F88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kumimoji="1" lang="ja-JP" altLang="en-US" sz="1600" b="0" i="0" u="none" strike="noStrike" kern="1200" cap="none" spc="0" normalizeH="0" baseline="0" noProof="0" dirty="0">
                <a:ln>
                  <a:noFill/>
                </a:ln>
                <a:solidFill>
                  <a:prstClr val="black"/>
                </a:solidFill>
                <a:effectLst/>
                <a:uLnTx/>
                <a:uFillTx/>
                <a:latin typeface="HGS創英角ｺﾞｼｯｸUB" panose="020B0900000000000000" pitchFamily="50" charset="-128"/>
                <a:ea typeface="HGS創英角ｺﾞｼｯｸUB" panose="020B0900000000000000" pitchFamily="50" charset="-128"/>
                <a:cs typeface="+mn-cs"/>
              </a:rPr>
              <a:t>経営課題</a:t>
            </a:r>
            <a:r>
              <a:rPr kumimoji="1" lang="en-US" altLang="ja-JP" sz="1600" i="0" u="none" strike="noStrike" kern="1200" cap="none" spc="0" normalizeH="0" baseline="0" noProof="0" dirty="0">
                <a:ln>
                  <a:noFill/>
                </a:ln>
                <a:solidFill>
                  <a:prstClr val="black"/>
                </a:solidFill>
                <a:effectLst/>
                <a:uLnTx/>
                <a:uFillTx/>
                <a:latin typeface="HGS創英角ｺﾞｼｯｸUB" panose="020B0900000000000000" pitchFamily="50" charset="-128"/>
                <a:ea typeface="HGS創英角ｺﾞｼｯｸUB" panose="020B0900000000000000" pitchFamily="50" charset="-128"/>
              </a:rPr>
              <a:t>1</a:t>
            </a:r>
            <a:r>
              <a:rPr lang="en-US" altLang="ja-JP" sz="1600" b="1" dirty="0">
                <a:solidFill>
                  <a:schemeClr val="tx1"/>
                </a:solidFill>
              </a:rPr>
              <a:t>-</a:t>
            </a:r>
            <a:r>
              <a:rPr kumimoji="1" lang="en-US" altLang="ja-JP" sz="1600" i="0" u="none" strike="noStrike" kern="1200" cap="none" spc="0" normalizeH="0" baseline="0" noProof="0" dirty="0">
                <a:ln>
                  <a:noFill/>
                </a:ln>
                <a:solidFill>
                  <a:prstClr val="black"/>
                </a:solidFill>
                <a:effectLst/>
                <a:uLnTx/>
                <a:uFillTx/>
                <a:latin typeface="HGS創英角ｺﾞｼｯｸUB" panose="020B0900000000000000" pitchFamily="50" charset="-128"/>
                <a:ea typeface="HGS創英角ｺﾞｼｯｸUB" panose="020B0900000000000000" pitchFamily="50" charset="-128"/>
              </a:rPr>
              <a:t>2</a:t>
            </a:r>
            <a:endParaRPr kumimoji="1" lang="en-US" altLang="ja-JP" sz="1400" i="0" u="none" strike="noStrike" kern="1200" cap="none" spc="0" normalizeH="0" baseline="0" noProof="0" dirty="0">
              <a:ln>
                <a:noFill/>
              </a:ln>
              <a:solidFill>
                <a:prstClr val="black"/>
              </a:solidFill>
              <a:effectLst/>
              <a:uLnTx/>
              <a:uFillTx/>
              <a:latin typeface="HGS創英角ｺﾞｼｯｸUB" panose="020B0900000000000000" pitchFamily="50" charset="-128"/>
              <a:ea typeface="HGS創英角ｺﾞｼｯｸUB" panose="020B0900000000000000" pitchFamily="50" charset="-128"/>
            </a:endParaRPr>
          </a:p>
        </p:txBody>
      </p:sp>
      <p:sp>
        <p:nvSpPr>
          <p:cNvPr id="45" name="角丸四角形 44"/>
          <p:cNvSpPr/>
          <p:nvPr/>
        </p:nvSpPr>
        <p:spPr>
          <a:xfrm>
            <a:off x="5102942" y="1470714"/>
            <a:ext cx="6987414" cy="5227798"/>
          </a:xfrm>
          <a:prstGeom prst="roundRect">
            <a:avLst>
              <a:gd name="adj" fmla="val 5585"/>
            </a:avLst>
          </a:prstGeom>
          <a:solidFill>
            <a:schemeClr val="bg1"/>
          </a:solidFill>
        </p:spPr>
        <p:style>
          <a:lnRef idx="2">
            <a:schemeClr val="accent6"/>
          </a:lnRef>
          <a:fillRef idx="1">
            <a:schemeClr val="lt1"/>
          </a:fillRef>
          <a:effectRef idx="0">
            <a:schemeClr val="accent6"/>
          </a:effectRef>
          <a:fontRef idx="minor">
            <a:schemeClr val="dk1"/>
          </a:fontRef>
        </p:style>
        <p:txBody>
          <a:bodyPr lIns="91440" tIns="45720" rIns="91440" bIns="45720"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050" b="0" i="0" u="none" strike="noStrike" kern="1200" cap="none" spc="0" normalizeH="0" baseline="0" noProof="0" dirty="0">
                <a:ln>
                  <a:noFill/>
                </a:ln>
                <a:solidFill>
                  <a:prstClr val="black"/>
                </a:solidFill>
                <a:effectLst/>
                <a:uLnTx/>
                <a:uFillTx/>
                <a:latin typeface="游ゴシック" panose="020F0502020204030204"/>
                <a:ea typeface="游ゴシック"/>
                <a:cs typeface="+mn-cs"/>
              </a:rPr>
              <a:t>ICT</a:t>
            </a:r>
            <a:r>
              <a:rPr kumimoji="1" lang="ja-JP" altLang="en-US" sz="1050" b="0" i="0" u="none" strike="noStrike" kern="1200" cap="none" spc="0" normalizeH="0" baseline="0" noProof="0" dirty="0">
                <a:ln>
                  <a:noFill/>
                </a:ln>
                <a:solidFill>
                  <a:prstClr val="black"/>
                </a:solidFill>
                <a:effectLst/>
                <a:uLnTx/>
                <a:uFillTx/>
                <a:latin typeface="游ゴシック" panose="020F0502020204030204"/>
                <a:ea typeface="游ゴシック"/>
                <a:cs typeface="+mn-cs"/>
              </a:rPr>
              <a:t>を積極的に活用し、区内の地域・企業・大学をはじめとする各種の教育機関、行政が様々な活動を通じて連携を深めることができるように交流できる場づくりを行い、地域の魅力発見や、日常から協力し合える体制を支援するとともに、地域活動に関心のある方に各取組への参加を促すことで、新たな担い手の発掘と、地域力の向上、魅力あるまちをめざす</a:t>
            </a:r>
            <a:endParaRPr kumimoji="1" lang="en-US" altLang="ja-JP" sz="1050" b="0" i="0" u="none" strike="noStrike" kern="1200" cap="none" spc="0" normalizeH="0" baseline="0" noProof="0" dirty="0">
              <a:ln>
                <a:noFill/>
              </a:ln>
              <a:solidFill>
                <a:prstClr val="black"/>
              </a:solidFill>
              <a:effectLst/>
              <a:uLnTx/>
              <a:uFillTx/>
              <a:latin typeface="游ゴシック" panose="020F0502020204030204"/>
              <a:ea typeface="游ゴシック"/>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050" b="0" i="0" u="none" strike="noStrike" kern="1200" cap="none" spc="0" normalizeH="0" baseline="0" noProof="0" dirty="0">
              <a:ln>
                <a:noFill/>
              </a:ln>
              <a:solidFill>
                <a:schemeClr val="tx1"/>
              </a:solidFill>
              <a:effectLst/>
              <a:uLnTx/>
              <a:uFillTx/>
              <a:latin typeface="游ゴシック" panose="020F0502020204030204"/>
              <a:ea typeface="游ゴシック"/>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050" b="1" i="0" u="none" strike="noStrike" kern="1200" cap="none" spc="0" normalizeH="0" baseline="0" noProof="0" dirty="0">
                <a:ln>
                  <a:noFill/>
                </a:ln>
                <a:solidFill>
                  <a:schemeClr val="tx1"/>
                </a:solidFill>
                <a:effectLst/>
                <a:uLnTx/>
                <a:uFillTx/>
                <a:latin typeface="游ゴシック" panose="020F0502020204030204"/>
                <a:ea typeface="游ゴシック"/>
                <a:cs typeface="+mn-cs"/>
              </a:rPr>
              <a:t>【</a:t>
            </a:r>
            <a:r>
              <a:rPr kumimoji="1" lang="ja-JP" altLang="en-US" sz="1050" b="1" i="0" u="none" strike="noStrike" kern="1200" cap="none" spc="0" normalizeH="0" baseline="0" noProof="0" dirty="0">
                <a:ln>
                  <a:noFill/>
                </a:ln>
                <a:solidFill>
                  <a:schemeClr val="tx1"/>
                </a:solidFill>
                <a:effectLst/>
                <a:uLnTx/>
                <a:uFillTx/>
                <a:latin typeface="游ゴシック" panose="020F0502020204030204"/>
                <a:ea typeface="游ゴシック"/>
                <a:cs typeface="+mn-cs"/>
              </a:rPr>
              <a:t>区民まつり（</a:t>
            </a:r>
            <a:r>
              <a:rPr kumimoji="1" lang="en-US" altLang="ja-JP" sz="1050" b="1" i="0" u="none" strike="noStrike" kern="1200" cap="none" spc="0" normalizeH="0" baseline="0" noProof="0" dirty="0">
                <a:ln>
                  <a:noFill/>
                </a:ln>
                <a:solidFill>
                  <a:schemeClr val="tx1"/>
                </a:solidFill>
                <a:effectLst/>
                <a:uLnTx/>
                <a:uFillTx/>
                <a:latin typeface="游ゴシック" panose="020F0502020204030204"/>
                <a:ea typeface="游ゴシック"/>
                <a:cs typeface="+mn-cs"/>
              </a:rPr>
              <a:t>2,023</a:t>
            </a:r>
            <a:r>
              <a:rPr kumimoji="1" lang="ja-JP" altLang="en-US" sz="1050" b="1" i="0" u="none" strike="noStrike" kern="1200" cap="none" spc="0" normalizeH="0" baseline="0" noProof="0" dirty="0">
                <a:ln>
                  <a:noFill/>
                </a:ln>
                <a:solidFill>
                  <a:schemeClr val="tx1"/>
                </a:solidFill>
                <a:effectLst/>
                <a:uLnTx/>
                <a:uFillTx/>
                <a:latin typeface="游ゴシック" panose="020F0502020204030204"/>
                <a:ea typeface="游ゴシック"/>
                <a:cs typeface="+mn-cs"/>
              </a:rPr>
              <a:t>千円）</a:t>
            </a:r>
            <a:r>
              <a:rPr kumimoji="1" lang="en-US" altLang="ja-JP" sz="1050" b="1" i="0" u="none" strike="noStrike" kern="1200" cap="none" spc="0" normalizeH="0" baseline="0" noProof="0" dirty="0">
                <a:ln>
                  <a:noFill/>
                </a:ln>
                <a:solidFill>
                  <a:schemeClr val="tx1"/>
                </a:solidFill>
                <a:effectLst/>
                <a:uLnTx/>
                <a:uFillTx/>
                <a:latin typeface="游ゴシック" panose="020F0502020204030204"/>
                <a:ea typeface="游ゴシック"/>
                <a:cs typeface="+mn-cs"/>
              </a:rPr>
              <a:t>】</a:t>
            </a:r>
            <a:endParaRPr kumimoji="1" lang="ja-JP" altLang="en-US" sz="1050" b="1" i="0" u="none" strike="noStrike" kern="1200" cap="none" spc="0" normalizeH="0" baseline="0" noProof="0" dirty="0">
              <a:ln>
                <a:noFill/>
              </a:ln>
              <a:solidFill>
                <a:schemeClr val="tx1"/>
              </a:solidFill>
              <a:effectLst/>
              <a:uLnTx/>
              <a:uFillTx/>
              <a:latin typeface="游ゴシック" panose="020F0502020204030204"/>
              <a:ea typeface="游ゴシック"/>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schemeClr val="tx1"/>
                </a:solidFill>
                <a:effectLst/>
                <a:uLnTx/>
                <a:uFillTx/>
                <a:latin typeface="游ゴシック" panose="020F0502020204030204"/>
                <a:ea typeface="游ゴシック" panose="020B0400000000000000" pitchFamily="50" charset="-128"/>
                <a:cs typeface="+mn-cs"/>
              </a:rPr>
              <a:t>　・区民の方が参加、参画しやすい区民まつりを開催し、区民相互の連携意識を高め、心ふれあう</a:t>
            </a:r>
            <a:r>
              <a:rPr kumimoji="1" lang="ja-JP" altLang="en-US" sz="1050" b="0" i="0" u="none" strike="noStrike" kern="1200" cap="none" spc="0" normalizeH="0" baseline="0" noProof="0" dirty="0">
                <a:ln>
                  <a:noFill/>
                </a:ln>
                <a:solidFill>
                  <a:schemeClr val="tx1"/>
                </a:solidFill>
                <a:effectLst/>
                <a:uLnTx/>
                <a:uFillTx/>
                <a:latin typeface="游ゴシック" panose="020F0502020204030204"/>
                <a:ea typeface="游ゴシック"/>
                <a:cs typeface="+mn-cs"/>
              </a:rPr>
              <a:t>住みよい　　</a:t>
            </a:r>
            <a:endParaRPr kumimoji="1" lang="en-US" altLang="ja-JP" sz="1050" b="0" i="0" u="none" strike="noStrike" kern="1200" cap="none" spc="0" normalizeH="0" baseline="0" noProof="0" dirty="0">
              <a:ln>
                <a:noFill/>
              </a:ln>
              <a:solidFill>
                <a:schemeClr val="tx1"/>
              </a:solidFill>
              <a:effectLst/>
              <a:uLnTx/>
              <a:uFillTx/>
              <a:latin typeface="游ゴシック" panose="020F0502020204030204"/>
              <a:ea typeface="游ゴシック"/>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050" dirty="0">
                <a:solidFill>
                  <a:schemeClr val="tx1"/>
                </a:solidFill>
                <a:latin typeface="游ゴシック" panose="020F0502020204030204"/>
                <a:ea typeface="游ゴシック"/>
              </a:rPr>
              <a:t>　</a:t>
            </a:r>
            <a:r>
              <a:rPr kumimoji="1" lang="ja-JP" altLang="en-US" sz="1050" b="0" i="0" u="none" strike="noStrike" kern="1200" cap="none" spc="0" normalizeH="0" baseline="0" noProof="0" dirty="0">
                <a:ln>
                  <a:noFill/>
                </a:ln>
                <a:solidFill>
                  <a:schemeClr val="tx1"/>
                </a:solidFill>
                <a:effectLst/>
                <a:uLnTx/>
                <a:uFillTx/>
                <a:latin typeface="游ゴシック" panose="020F0502020204030204"/>
                <a:ea typeface="游ゴシック"/>
                <a:cs typeface="+mn-cs"/>
              </a:rPr>
              <a:t>まちをめざす</a:t>
            </a:r>
            <a:endParaRPr lang="en-US" altLang="ja-JP" sz="1050" strike="dblStrike" dirty="0">
              <a:solidFill>
                <a:schemeClr val="tx1"/>
              </a:solidFill>
              <a:latin typeface="游ゴシック" panose="020F0502020204030204"/>
              <a:ea typeface="游ゴシック"/>
            </a:endParaRPr>
          </a:p>
          <a:p>
            <a:pPr lvl="0">
              <a:defRPr/>
            </a:pPr>
            <a:r>
              <a:rPr kumimoji="1" lang="en-US" altLang="ja-JP" sz="1050" b="1" i="0" strike="noStrike" kern="1200" cap="none" spc="0" normalizeH="0" baseline="0" noProof="0" dirty="0">
                <a:ln>
                  <a:noFill/>
                </a:ln>
                <a:solidFill>
                  <a:schemeClr val="tx1"/>
                </a:solidFill>
                <a:effectLst/>
                <a:uLnTx/>
                <a:uFillTx/>
                <a:latin typeface="游ゴシック" panose="020F0502020204030204"/>
                <a:ea typeface="游ゴシック"/>
                <a:cs typeface="+mn-cs"/>
              </a:rPr>
              <a:t>【</a:t>
            </a:r>
            <a:r>
              <a:rPr kumimoji="1" lang="ja-JP" altLang="en-US" sz="1050" b="1" i="0" strike="noStrike" kern="1200" cap="none" spc="0" normalizeH="0" baseline="0" noProof="0" dirty="0">
                <a:ln>
                  <a:noFill/>
                </a:ln>
                <a:solidFill>
                  <a:schemeClr val="tx1"/>
                </a:solidFill>
                <a:effectLst/>
                <a:uLnTx/>
                <a:uFillTx/>
                <a:latin typeface="游ゴシック" panose="020F0502020204030204"/>
                <a:ea typeface="游ゴシック"/>
                <a:cs typeface="+mn-cs"/>
              </a:rPr>
              <a:t>町会加入促進（</a:t>
            </a:r>
            <a:r>
              <a:rPr kumimoji="1" lang="en-US" altLang="ja-JP" sz="1050" b="1" i="0" strike="noStrike" kern="1200" cap="none" spc="0" normalizeH="0" baseline="0" noProof="0" dirty="0">
                <a:ln>
                  <a:noFill/>
                </a:ln>
                <a:solidFill>
                  <a:schemeClr val="tx1"/>
                </a:solidFill>
                <a:effectLst/>
                <a:uLnTx/>
                <a:uFillTx/>
                <a:latin typeface="游ゴシック" panose="020F0502020204030204"/>
                <a:ea typeface="游ゴシック"/>
                <a:cs typeface="+mn-cs"/>
              </a:rPr>
              <a:t>-</a:t>
            </a:r>
            <a:r>
              <a:rPr kumimoji="1" lang="ja-JP" altLang="en-US" sz="1050" b="1" i="0" strike="noStrike" kern="1200" cap="none" spc="0" normalizeH="0" baseline="0" noProof="0" dirty="0">
                <a:ln>
                  <a:noFill/>
                </a:ln>
                <a:solidFill>
                  <a:schemeClr val="tx1"/>
                </a:solidFill>
                <a:effectLst/>
                <a:uLnTx/>
                <a:uFillTx/>
                <a:latin typeface="游ゴシック" panose="020F0502020204030204"/>
                <a:ea typeface="游ゴシック"/>
                <a:cs typeface="+mn-cs"/>
              </a:rPr>
              <a:t>千円）</a:t>
            </a:r>
            <a:r>
              <a:rPr kumimoji="1" lang="en-US" altLang="ja-JP" sz="1050" b="1" i="0" strike="noStrike" kern="1200" cap="none" spc="0" normalizeH="0" baseline="0" noProof="0" dirty="0">
                <a:ln>
                  <a:noFill/>
                </a:ln>
                <a:solidFill>
                  <a:schemeClr val="tx1"/>
                </a:solidFill>
                <a:effectLst/>
                <a:uLnTx/>
                <a:uFillTx/>
                <a:latin typeface="游ゴシック" panose="020F0502020204030204"/>
                <a:ea typeface="游ゴシック"/>
                <a:cs typeface="+mn-cs"/>
              </a:rPr>
              <a:t>】</a:t>
            </a:r>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050" b="1" dirty="0">
                <a:solidFill>
                  <a:schemeClr val="tx1"/>
                </a:solidFill>
                <a:latin typeface="游ゴシック" panose="020F0502020204030204"/>
                <a:ea typeface="游ゴシック"/>
              </a:rPr>
              <a:t>　</a:t>
            </a:r>
            <a:r>
              <a:rPr lang="ja-JP" altLang="en-US" sz="1050" dirty="0">
                <a:solidFill>
                  <a:schemeClr val="tx1"/>
                </a:solidFill>
                <a:latin typeface="游ゴシック" panose="020F0502020204030204"/>
                <a:ea typeface="游ゴシック"/>
              </a:rPr>
              <a:t>・町会加入促進に向けて、各町会等が行う取組を支援するとともに、区役所等が開催する様々なイベ</a:t>
            </a:r>
            <a:endParaRPr lang="en-US" altLang="ja-JP" sz="1050" dirty="0">
              <a:solidFill>
                <a:schemeClr val="tx1"/>
              </a:solidFill>
              <a:latin typeface="游ゴシック" panose="020F0502020204030204"/>
              <a:ea typeface="游ゴシック"/>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050" dirty="0">
                <a:solidFill>
                  <a:schemeClr val="tx1"/>
                </a:solidFill>
                <a:latin typeface="游ゴシック" panose="020F0502020204030204"/>
                <a:ea typeface="游ゴシック"/>
              </a:rPr>
              <a:t>　ントでも町会加入促進チラシを配布する</a:t>
            </a:r>
            <a:endParaRPr lang="en-US" altLang="ja-JP" sz="1050" dirty="0">
              <a:solidFill>
                <a:schemeClr val="tx1"/>
              </a:solidFill>
              <a:latin typeface="游ゴシック" panose="020F0502020204030204"/>
              <a:ea typeface="游ゴシック"/>
            </a:endParaRPr>
          </a:p>
          <a:p>
            <a:pPr lvl="0">
              <a:defRPr/>
            </a:pPr>
            <a:r>
              <a:rPr lang="ja-JP" altLang="en-US" sz="1050" dirty="0">
                <a:solidFill>
                  <a:srgbClr val="FF0000"/>
                </a:solidFill>
                <a:ea typeface="游ゴシック"/>
              </a:rPr>
              <a:t>　</a:t>
            </a:r>
            <a:r>
              <a:rPr lang="ja-JP" altLang="en-US" sz="1050" dirty="0">
                <a:solidFill>
                  <a:schemeClr val="tx1"/>
                </a:solidFill>
                <a:ea typeface="游ゴシック"/>
              </a:rPr>
              <a:t>・東淀川区に縁のある絵本の読み聞かせ動画を東淀川区役所</a:t>
            </a:r>
            <a:r>
              <a:rPr lang="en-US" altLang="ja-JP" sz="1050" dirty="0">
                <a:solidFill>
                  <a:schemeClr val="tx1"/>
                </a:solidFill>
                <a:ea typeface="游ゴシック"/>
              </a:rPr>
              <a:t>YouTube</a:t>
            </a:r>
            <a:r>
              <a:rPr lang="ja-JP" altLang="en-US" sz="1050" dirty="0">
                <a:solidFill>
                  <a:schemeClr val="tx1"/>
                </a:solidFill>
                <a:ea typeface="游ゴシック"/>
              </a:rPr>
              <a:t>チャンネルにて公開し、区の歴史及び</a:t>
            </a:r>
            <a:endParaRPr lang="en-US" altLang="ja-JP" sz="1050" dirty="0">
              <a:solidFill>
                <a:schemeClr val="tx1"/>
              </a:solidFill>
              <a:ea typeface="游ゴシック"/>
            </a:endParaRPr>
          </a:p>
          <a:p>
            <a:pPr lvl="0">
              <a:defRPr/>
            </a:pPr>
            <a:r>
              <a:rPr lang="ja-JP" altLang="en-US" sz="1050" dirty="0">
                <a:solidFill>
                  <a:schemeClr val="tx1"/>
                </a:solidFill>
                <a:ea typeface="游ゴシック"/>
              </a:rPr>
              <a:t>　魅力を広い世代へ発信することで、郷土愛を育み、町会加入につなげている</a:t>
            </a:r>
            <a:r>
              <a:rPr lang="ja-JP" altLang="en-US" sz="1050" b="1" dirty="0">
                <a:solidFill>
                  <a:schemeClr val="tx1"/>
                </a:solidFill>
                <a:ea typeface="游ゴシック"/>
              </a:rPr>
              <a:t>＜</a:t>
            </a:r>
            <a:r>
              <a:rPr lang="ja-JP" altLang="en-US" sz="1050" dirty="0">
                <a:solidFill>
                  <a:schemeClr val="tx1"/>
                </a:solidFill>
                <a:ea typeface="游ゴシック"/>
              </a:rPr>
              <a:t>●区政会議意見</a:t>
            </a:r>
            <a:r>
              <a:rPr lang="ja-JP" altLang="en-US" sz="1050" b="1" dirty="0">
                <a:solidFill>
                  <a:schemeClr val="tx1"/>
                </a:solidFill>
                <a:ea typeface="游ゴシック"/>
              </a:rPr>
              <a:t>＞</a:t>
            </a:r>
            <a:endParaRPr lang="en-US" altLang="ja-JP" sz="1050" b="1" dirty="0">
              <a:solidFill>
                <a:schemeClr val="tx1"/>
              </a:solidFill>
              <a:ea typeface="游ゴシック"/>
            </a:endParaRPr>
          </a:p>
          <a:p>
            <a:pPr lvl="0">
              <a:defRPr/>
            </a:pPr>
            <a:r>
              <a:rPr lang="ja-JP" altLang="en-US" sz="1050" dirty="0">
                <a:solidFill>
                  <a:schemeClr val="tx1"/>
                </a:solidFill>
                <a:ea typeface="游ゴシック"/>
              </a:rPr>
              <a:t>　・町会運営の参考となる「町会の手引き」を作成し、町会活動の見直しや今後新たな町会を設立する際の参</a:t>
            </a:r>
            <a:endParaRPr lang="en-US" altLang="ja-JP" sz="1050" dirty="0">
              <a:solidFill>
                <a:schemeClr val="tx1"/>
              </a:solidFill>
              <a:ea typeface="游ゴシック"/>
            </a:endParaRPr>
          </a:p>
          <a:p>
            <a:pPr>
              <a:defRPr/>
            </a:pPr>
            <a:r>
              <a:rPr lang="ja-JP" altLang="en-US" sz="1050" dirty="0">
                <a:solidFill>
                  <a:schemeClr val="tx1"/>
                </a:solidFill>
                <a:ea typeface="游ゴシック"/>
              </a:rPr>
              <a:t>　考にしてもらい、より良い町会運営につなげる</a:t>
            </a:r>
            <a:r>
              <a:rPr lang="ja-JP" altLang="en-US" sz="1050" b="1" dirty="0">
                <a:solidFill>
                  <a:schemeClr val="tx1"/>
                </a:solidFill>
                <a:ea typeface="游ゴシック"/>
              </a:rPr>
              <a:t>＜</a:t>
            </a:r>
            <a:r>
              <a:rPr lang="ja-JP" altLang="en-US" sz="1050" dirty="0">
                <a:solidFill>
                  <a:schemeClr val="tx1"/>
                </a:solidFill>
                <a:ea typeface="游ゴシック"/>
              </a:rPr>
              <a:t>●区政会議意見</a:t>
            </a:r>
            <a:r>
              <a:rPr lang="ja-JP" altLang="en-US" sz="1050" b="1" dirty="0">
                <a:solidFill>
                  <a:schemeClr val="tx1"/>
                </a:solidFill>
                <a:ea typeface="游ゴシック"/>
              </a:rPr>
              <a:t>＞</a:t>
            </a:r>
            <a:endParaRPr lang="en-US" altLang="ja-JP" sz="1050" b="1" dirty="0">
              <a:solidFill>
                <a:schemeClr val="tx1"/>
              </a:solidFill>
              <a:ea typeface="游ゴシック"/>
            </a:endParaRPr>
          </a:p>
          <a:p>
            <a:pPr lvl="0">
              <a:defRPr/>
            </a:pPr>
            <a:endParaRPr lang="en-US" altLang="ja-JP" sz="1050" dirty="0">
              <a:solidFill>
                <a:srgbClr val="00B0F0"/>
              </a:solidFill>
              <a:ea typeface="游ゴシック"/>
            </a:endParaRPr>
          </a:p>
          <a:p>
            <a:pPr lvl="0">
              <a:defRPr/>
            </a:pPr>
            <a:r>
              <a:rPr kumimoji="1" lang="en-US" altLang="ja-JP" sz="1050" b="1" i="0" u="none" strike="noStrike" kern="1200" cap="none" spc="0" normalizeH="0" baseline="0" noProof="0" dirty="0">
                <a:ln>
                  <a:noFill/>
                </a:ln>
                <a:solidFill>
                  <a:schemeClr val="tx1"/>
                </a:solidFill>
                <a:effectLst/>
                <a:uLnTx/>
                <a:uFillTx/>
                <a:latin typeface="游ゴシック" panose="020F0502020204030204"/>
                <a:ea typeface="游ゴシック"/>
                <a:cs typeface="+mn-cs"/>
              </a:rPr>
              <a:t>【</a:t>
            </a:r>
            <a:r>
              <a:rPr kumimoji="1" lang="ja-JP" altLang="en-US" sz="1050" b="1" i="0" u="none" strike="noStrike" kern="1200" cap="none" spc="0" normalizeH="0" baseline="0" noProof="0" dirty="0">
                <a:ln>
                  <a:noFill/>
                </a:ln>
                <a:solidFill>
                  <a:schemeClr val="tx1"/>
                </a:solidFill>
                <a:effectLst/>
                <a:uLnTx/>
                <a:uFillTx/>
                <a:latin typeface="游ゴシック" panose="020F0502020204030204"/>
                <a:ea typeface="游ゴシック"/>
                <a:cs typeface="+mn-cs"/>
              </a:rPr>
              <a:t>新たな担い手と魅力発掘支援事業（</a:t>
            </a:r>
            <a:r>
              <a:rPr kumimoji="1" lang="en-US" altLang="ja-JP" sz="1050" b="1" i="0" u="none" strike="noStrike" kern="1200" cap="none" spc="0" normalizeH="0" baseline="0" noProof="0" dirty="0">
                <a:ln>
                  <a:noFill/>
                </a:ln>
                <a:solidFill>
                  <a:schemeClr val="tx1"/>
                </a:solidFill>
                <a:effectLst/>
                <a:uLnTx/>
                <a:uFillTx/>
                <a:latin typeface="游ゴシック" panose="020F0502020204030204"/>
                <a:ea typeface="游ゴシック"/>
                <a:cs typeface="+mn-cs"/>
              </a:rPr>
              <a:t>228</a:t>
            </a:r>
            <a:r>
              <a:rPr kumimoji="1" lang="ja-JP" altLang="en-US" sz="1050" b="1" i="0" u="none" strike="noStrike" kern="1200" cap="none" spc="0" normalizeH="0" baseline="0" noProof="0" dirty="0">
                <a:ln>
                  <a:noFill/>
                </a:ln>
                <a:solidFill>
                  <a:schemeClr val="tx1"/>
                </a:solidFill>
                <a:effectLst/>
                <a:uLnTx/>
                <a:uFillTx/>
                <a:latin typeface="游ゴシック" panose="020F0502020204030204"/>
                <a:ea typeface="游ゴシック"/>
                <a:cs typeface="+mn-cs"/>
              </a:rPr>
              <a:t>千円）</a:t>
            </a:r>
            <a:r>
              <a:rPr lang="en-US" altLang="ja-JP" sz="1050" b="1" dirty="0">
                <a:solidFill>
                  <a:schemeClr val="tx1"/>
                </a:solidFill>
              </a:rPr>
              <a:t>】</a:t>
            </a:r>
            <a:endParaRPr kumimoji="1" lang="ja-JP" altLang="en-US" sz="1050" b="1" i="0" u="none" strike="noStrike" kern="1200" cap="none" spc="0" normalizeH="0" baseline="0" noProof="0" dirty="0">
              <a:ln>
                <a:noFill/>
              </a:ln>
              <a:solidFill>
                <a:schemeClr val="tx1"/>
              </a:solidFill>
              <a:effectLst/>
              <a:uLnTx/>
              <a:uFillTx/>
              <a:latin typeface="游ゴシック" panose="020F0502020204030204"/>
              <a:ea typeface="游ゴシック"/>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schemeClr val="tx1"/>
                </a:solidFill>
                <a:effectLst/>
                <a:uLnTx/>
                <a:uFillTx/>
                <a:latin typeface="游ゴシック" panose="020F0502020204030204"/>
                <a:ea typeface="游ゴシック"/>
                <a:cs typeface="+mn-cs"/>
              </a:rPr>
              <a:t>　・地域課題の解決を願う地域と、貢献活動に関心のある企業・教育機関・</a:t>
            </a:r>
            <a:r>
              <a:rPr kumimoji="1" lang="en-US" altLang="ja-JP" sz="1050" b="0" i="0" u="none" strike="noStrike" kern="1200" cap="none" spc="0" normalizeH="0" baseline="0" noProof="0" dirty="0">
                <a:ln>
                  <a:noFill/>
                </a:ln>
                <a:solidFill>
                  <a:schemeClr val="tx1"/>
                </a:solidFill>
                <a:effectLst/>
                <a:uLnTx/>
                <a:uFillTx/>
                <a:latin typeface="游ゴシック" panose="020F0502020204030204"/>
                <a:ea typeface="游ゴシック"/>
                <a:cs typeface="+mn-cs"/>
              </a:rPr>
              <a:t>NPO</a:t>
            </a:r>
            <a:r>
              <a:rPr kumimoji="1" lang="ja-JP" altLang="en-US" sz="1050" b="0" i="0" u="none" strike="noStrike" kern="1200" cap="none" spc="0" normalizeH="0" baseline="0" noProof="0" dirty="0">
                <a:ln>
                  <a:noFill/>
                </a:ln>
                <a:solidFill>
                  <a:schemeClr val="tx1"/>
                </a:solidFill>
                <a:effectLst/>
                <a:uLnTx/>
                <a:uFillTx/>
                <a:latin typeface="游ゴシック" panose="020F0502020204030204"/>
                <a:ea typeface="游ゴシック"/>
                <a:cs typeface="+mn-cs"/>
              </a:rPr>
              <a:t>・個人等が意見や</a:t>
            </a:r>
            <a:r>
              <a:rPr kumimoji="1" lang="ja-JP" altLang="en-US" sz="1050" b="0" i="0" u="none" strike="noStrike" kern="1200" cap="none" spc="0" normalizeH="0" baseline="0" noProof="0" dirty="0">
                <a:ln>
                  <a:noFill/>
                </a:ln>
                <a:solidFill>
                  <a:schemeClr val="tx1"/>
                </a:solidFill>
                <a:effectLst/>
                <a:uLnTx/>
                <a:uFillTx/>
                <a:latin typeface="游ゴシック" panose="020F0502020204030204"/>
                <a:ea typeface="游ゴシック" panose="020B0400000000000000" pitchFamily="50" charset="-128"/>
                <a:cs typeface="+mn-cs"/>
              </a:rPr>
              <a:t>情報の交</a:t>
            </a:r>
            <a:endParaRPr kumimoji="1" lang="en-US" altLang="ja-JP" sz="1050" b="0" i="0" u="none" strike="noStrike" kern="1200" cap="none" spc="0" normalizeH="0" baseline="0" noProof="0" dirty="0">
              <a:ln>
                <a:noFill/>
              </a:ln>
              <a:solidFill>
                <a:schemeClr val="tx1"/>
              </a:solidFill>
              <a:effectLst/>
              <a:uLnTx/>
              <a:uFillTx/>
              <a:latin typeface="游ゴシック" panose="020F0502020204030204"/>
              <a:ea typeface="游ゴシック" panose="020B0400000000000000" pitchFamily="50" charset="-128"/>
              <a:cs typeface="+mn-cs"/>
            </a:endParaRPr>
          </a:p>
          <a:p>
            <a:pPr lvl="0">
              <a:defRPr/>
            </a:pPr>
            <a:r>
              <a:rPr lang="ja-JP" altLang="en-US" sz="1050" dirty="0">
                <a:solidFill>
                  <a:schemeClr val="tx1"/>
                </a:solidFill>
                <a:latin typeface="游ゴシック" panose="020F0502020204030204"/>
                <a:ea typeface="游ゴシック" panose="020B0400000000000000" pitchFamily="50" charset="-128"/>
              </a:rPr>
              <a:t>　</a:t>
            </a:r>
            <a:r>
              <a:rPr kumimoji="1" lang="ja-JP" altLang="en-US" sz="1050" b="0" i="0" u="none" strike="noStrike" kern="1200" cap="none" spc="0" normalizeH="0" baseline="0" noProof="0" dirty="0">
                <a:ln>
                  <a:noFill/>
                </a:ln>
                <a:solidFill>
                  <a:schemeClr val="tx1"/>
                </a:solidFill>
                <a:effectLst/>
                <a:uLnTx/>
                <a:uFillTx/>
                <a:latin typeface="游ゴシック" panose="020F0502020204030204"/>
                <a:ea typeface="游ゴシック" panose="020B0400000000000000" pitchFamily="50" charset="-128"/>
                <a:cs typeface="+mn-cs"/>
              </a:rPr>
              <a:t>換ができる場（</a:t>
            </a:r>
            <a:r>
              <a:rPr kumimoji="1" lang="ja-JP" altLang="en-US" sz="1050" b="0" i="0" u="none" strike="noStrike" kern="1200" cap="none" spc="0" normalizeH="0" baseline="0" noProof="0" dirty="0">
                <a:ln>
                  <a:noFill/>
                </a:ln>
                <a:solidFill>
                  <a:schemeClr val="tx1"/>
                </a:solidFill>
                <a:effectLst/>
                <a:uLnTx/>
                <a:uFillTx/>
                <a:latin typeface="游ゴシック" panose="020F0502020204030204"/>
                <a:ea typeface="游ゴシック"/>
                <a:cs typeface="+mn-cs"/>
              </a:rPr>
              <a:t>東淀川みらい</a:t>
            </a:r>
            <a:r>
              <a:rPr lang="ja-JP" altLang="en-US" sz="1050" dirty="0">
                <a:solidFill>
                  <a:schemeClr val="tx1"/>
                </a:solidFill>
                <a:ea typeface="游ゴシック"/>
              </a:rPr>
              <a:t>会議</a:t>
            </a:r>
            <a:r>
              <a:rPr kumimoji="1" lang="ja-JP" altLang="en-US" sz="1050" b="0" i="0" u="none" strike="noStrike" kern="1200" cap="none" spc="0" normalizeH="0" baseline="0" noProof="0" dirty="0">
                <a:ln>
                  <a:noFill/>
                </a:ln>
                <a:solidFill>
                  <a:schemeClr val="tx1"/>
                </a:solidFill>
                <a:effectLst/>
                <a:uLnTx/>
                <a:uFillTx/>
                <a:latin typeface="游ゴシック" panose="020F0502020204030204"/>
                <a:ea typeface="游ゴシック"/>
                <a:cs typeface="+mn-cs"/>
              </a:rPr>
              <a:t>などの開催</a:t>
            </a:r>
            <a:r>
              <a:rPr kumimoji="1" lang="ja-JP" altLang="en-US" sz="1050" b="0" i="0" u="none" strike="noStrike" kern="1200" cap="none" spc="0" normalizeH="0" baseline="0" noProof="0" dirty="0">
                <a:ln>
                  <a:noFill/>
                </a:ln>
                <a:solidFill>
                  <a:schemeClr val="tx1"/>
                </a:solidFill>
                <a:effectLst/>
                <a:uLnTx/>
                <a:uFillTx/>
                <a:latin typeface="游ゴシック" panose="020F0502020204030204"/>
                <a:ea typeface="游ゴシック" panose="020B0400000000000000" pitchFamily="50" charset="-128"/>
                <a:cs typeface="+mn-cs"/>
              </a:rPr>
              <a:t>）を設けることで、連携・協働が促される機会の場づく</a:t>
            </a:r>
            <a:endParaRPr kumimoji="1" lang="en-US" altLang="ja-JP" sz="1050" b="0" i="0" u="none" strike="noStrike" kern="1200" cap="none" spc="0" normalizeH="0" baseline="0" noProof="0" dirty="0">
              <a:ln>
                <a:noFill/>
              </a:ln>
              <a:solidFill>
                <a:schemeClr val="tx1"/>
              </a:solidFill>
              <a:effectLst/>
              <a:uLnTx/>
              <a:uFillTx/>
              <a:latin typeface="游ゴシック" panose="020F0502020204030204"/>
              <a:ea typeface="游ゴシック" panose="020B0400000000000000"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schemeClr val="tx1"/>
                </a:solidFill>
                <a:effectLst/>
                <a:uLnTx/>
                <a:uFillTx/>
                <a:latin typeface="游ゴシック" panose="020F0502020204030204"/>
                <a:ea typeface="游ゴシック" panose="020B0400000000000000" pitchFamily="50" charset="-128"/>
                <a:cs typeface="+mn-cs"/>
              </a:rPr>
              <a:t>　りを行う</a:t>
            </a:r>
            <a:endParaRPr kumimoji="1" lang="en-US" altLang="ja-JP" sz="1050" b="0" i="0" u="none" strike="noStrike" kern="1200" cap="none" spc="0" normalizeH="0" baseline="0" noProof="0" dirty="0">
              <a:ln>
                <a:noFill/>
              </a:ln>
              <a:solidFill>
                <a:schemeClr val="tx1"/>
              </a:solidFill>
              <a:effectLst/>
              <a:uLnTx/>
              <a:uFillTx/>
              <a:latin typeface="游ゴシック" panose="020F0502020204030204"/>
              <a:ea typeface="游ゴシック" panose="020B0400000000000000"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050" dirty="0">
                <a:solidFill>
                  <a:schemeClr val="tx1"/>
                </a:solidFill>
                <a:latin typeface="游ゴシック" panose="020F0502020204030204"/>
                <a:ea typeface="游ゴシック" panose="020B0400000000000000" pitchFamily="50" charset="-128"/>
              </a:rPr>
              <a:t>　・連携・協働の取組から新たな</a:t>
            </a:r>
            <a:r>
              <a:rPr kumimoji="1" lang="ja-JP" altLang="en-US" sz="1050" b="0" i="0" u="none" strike="noStrike" kern="1200" cap="none" spc="0" normalizeH="0" baseline="0" noProof="0" dirty="0">
                <a:ln>
                  <a:noFill/>
                </a:ln>
                <a:solidFill>
                  <a:schemeClr val="tx1"/>
                </a:solidFill>
                <a:effectLst/>
                <a:uLnTx/>
                <a:uFillTx/>
                <a:latin typeface="游ゴシック" panose="020F0502020204030204"/>
                <a:ea typeface="游ゴシック" panose="020B0400000000000000" pitchFamily="50" charset="-128"/>
                <a:cs typeface="+mn-cs"/>
              </a:rPr>
              <a:t>担い手や魅力発掘の支援につながるよう区</a:t>
            </a:r>
            <a:r>
              <a:rPr kumimoji="1" lang="en-US" altLang="ja-JP" sz="1050" b="0" i="0" u="none" strike="noStrike" kern="1200" cap="none" spc="0" normalizeH="0" baseline="0" noProof="0" dirty="0">
                <a:ln>
                  <a:noFill/>
                </a:ln>
                <a:solidFill>
                  <a:schemeClr val="tx1"/>
                </a:solidFill>
                <a:effectLst/>
                <a:uLnTx/>
                <a:uFillTx/>
                <a:latin typeface="游ゴシック" panose="020F0502020204030204"/>
                <a:ea typeface="游ゴシック" panose="020B0400000000000000" pitchFamily="50" charset="-128"/>
                <a:cs typeface="+mn-cs"/>
              </a:rPr>
              <a:t>HP</a:t>
            </a:r>
            <a:r>
              <a:rPr lang="ja-JP" altLang="en-US" sz="1050" dirty="0">
                <a:solidFill>
                  <a:schemeClr val="tx1"/>
                </a:solidFill>
                <a:latin typeface="游ゴシック" panose="020F0502020204030204"/>
                <a:ea typeface="游ゴシック" panose="020B0400000000000000" pitchFamily="50" charset="-128"/>
              </a:rPr>
              <a:t>等で発信</a:t>
            </a:r>
            <a:endParaRPr kumimoji="1" lang="en-US" altLang="ja-JP" sz="1050" b="1" i="0" u="none" strike="noStrike" kern="1200" cap="none" spc="0" normalizeH="0" baseline="0" noProof="0" dirty="0">
              <a:ln>
                <a:noFill/>
              </a:ln>
              <a:solidFill>
                <a:schemeClr val="tx1"/>
              </a:solidFill>
              <a:effectLst/>
              <a:uLnTx/>
              <a:uFillTx/>
              <a:latin typeface="游ゴシック" panose="020F0502020204030204"/>
              <a:ea typeface="游ゴシック"/>
              <a:cs typeface="+mn-cs"/>
            </a:endParaRPr>
          </a:p>
          <a:p>
            <a:pPr lvl="0">
              <a:defRPr/>
            </a:pPr>
            <a:r>
              <a:rPr kumimoji="1" lang="en-US" altLang="ja-JP" sz="1050" b="1" i="0" u="none" strike="noStrike" kern="1200" cap="none" spc="0" normalizeH="0" baseline="0" noProof="0" dirty="0">
                <a:ln>
                  <a:noFill/>
                </a:ln>
                <a:solidFill>
                  <a:schemeClr val="tx1"/>
                </a:solidFill>
                <a:effectLst/>
                <a:uLnTx/>
                <a:uFillTx/>
                <a:latin typeface="游ゴシック" panose="020F0502020204030204"/>
                <a:ea typeface="游ゴシック"/>
                <a:cs typeface="+mn-cs"/>
              </a:rPr>
              <a:t>【BCP</a:t>
            </a:r>
            <a:r>
              <a:rPr kumimoji="1" lang="ja-JP" altLang="en-US" sz="1050" b="1" i="0" u="none" strike="noStrike" kern="1200" cap="none" spc="0" normalizeH="0" baseline="0" noProof="0" dirty="0">
                <a:ln>
                  <a:noFill/>
                </a:ln>
                <a:solidFill>
                  <a:schemeClr val="tx1"/>
                </a:solidFill>
                <a:effectLst/>
                <a:uLnTx/>
                <a:uFillTx/>
                <a:latin typeface="游ゴシック" panose="020F0502020204030204"/>
                <a:ea typeface="游ゴシック"/>
                <a:cs typeface="+mn-cs"/>
              </a:rPr>
              <a:t>策定推進の拡充（</a:t>
            </a:r>
            <a:r>
              <a:rPr kumimoji="1" lang="en-US" altLang="ja-JP" sz="1050" b="1" i="0" u="none" strike="noStrike" kern="1200" cap="none" spc="0" normalizeH="0" baseline="0" noProof="0" dirty="0">
                <a:ln>
                  <a:noFill/>
                </a:ln>
                <a:solidFill>
                  <a:schemeClr val="tx1"/>
                </a:solidFill>
                <a:effectLst/>
                <a:uLnTx/>
                <a:uFillTx/>
                <a:latin typeface="游ゴシック" panose="020F0502020204030204"/>
                <a:ea typeface="游ゴシック"/>
                <a:cs typeface="+mn-cs"/>
              </a:rPr>
              <a:t>42</a:t>
            </a:r>
            <a:r>
              <a:rPr kumimoji="1" lang="ja-JP" altLang="en-US" sz="1050" b="1" i="0" u="none" strike="noStrike" kern="1200" cap="none" spc="0" normalizeH="0" baseline="0" noProof="0" dirty="0">
                <a:ln>
                  <a:noFill/>
                </a:ln>
                <a:solidFill>
                  <a:schemeClr val="tx1"/>
                </a:solidFill>
                <a:effectLst/>
                <a:uLnTx/>
                <a:uFillTx/>
                <a:latin typeface="游ゴシック" panose="020F0502020204030204"/>
                <a:ea typeface="游ゴシック"/>
                <a:cs typeface="+mn-cs"/>
              </a:rPr>
              <a:t>千円）</a:t>
            </a:r>
            <a:r>
              <a:rPr kumimoji="1" lang="en-US" altLang="ja-JP" sz="1050" b="1" i="0" u="none" strike="noStrike" kern="1200" cap="none" spc="0" normalizeH="0" baseline="0" noProof="0" dirty="0">
                <a:ln>
                  <a:noFill/>
                </a:ln>
                <a:solidFill>
                  <a:schemeClr val="tx1"/>
                </a:solidFill>
                <a:effectLst/>
                <a:uLnTx/>
                <a:uFillTx/>
                <a:latin typeface="游ゴシック" panose="020F0502020204030204"/>
                <a:ea typeface="游ゴシック"/>
                <a:cs typeface="+mn-cs"/>
              </a:rPr>
              <a:t>】</a:t>
            </a:r>
            <a:endParaRPr kumimoji="1" lang="ja-JP" altLang="en-US" sz="1050" b="1" i="0" u="none" strike="noStrike" kern="1200" cap="none" spc="0" normalizeH="0" baseline="0" noProof="0" dirty="0">
              <a:ln>
                <a:noFill/>
              </a:ln>
              <a:solidFill>
                <a:schemeClr val="tx1"/>
              </a:solidFill>
              <a:effectLst/>
              <a:uLnTx/>
              <a:uFillTx/>
              <a:latin typeface="游ゴシック" panose="020F0502020204030204"/>
              <a:ea typeface="游ゴシック"/>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schemeClr val="tx1"/>
                </a:solidFill>
                <a:effectLst/>
                <a:uLnTx/>
                <a:uFillTx/>
                <a:latin typeface="游ゴシック" panose="020F0502020204030204"/>
                <a:ea typeface="游ゴシック"/>
                <a:cs typeface="+mn-cs"/>
              </a:rPr>
              <a:t>　東淀川区内の企業・事業所の</a:t>
            </a:r>
            <a:r>
              <a:rPr kumimoji="1" lang="en-US" altLang="ja-JP" sz="1050" b="0" i="0" u="none" strike="noStrike" kern="1200" cap="none" spc="0" normalizeH="0" baseline="0" noProof="0" dirty="0">
                <a:ln>
                  <a:noFill/>
                </a:ln>
                <a:solidFill>
                  <a:schemeClr val="tx1"/>
                </a:solidFill>
                <a:effectLst/>
                <a:uLnTx/>
                <a:uFillTx/>
                <a:latin typeface="游ゴシック" panose="020F0502020204030204"/>
                <a:ea typeface="游ゴシック"/>
                <a:cs typeface="+mn-cs"/>
              </a:rPr>
              <a:t>BCP</a:t>
            </a:r>
            <a:r>
              <a:rPr kumimoji="1" lang="ja-JP" altLang="en-US" sz="1050" b="0" i="0" u="none" strike="noStrike" kern="1200" cap="none" spc="0" normalizeH="0" baseline="0" noProof="0" dirty="0">
                <a:ln>
                  <a:noFill/>
                </a:ln>
                <a:solidFill>
                  <a:schemeClr val="tx1"/>
                </a:solidFill>
                <a:effectLst/>
                <a:uLnTx/>
                <a:uFillTx/>
                <a:latin typeface="游ゴシック" panose="020F0502020204030204"/>
                <a:ea typeface="游ゴシック"/>
                <a:cs typeface="+mn-cs"/>
              </a:rPr>
              <a:t>の策定と地域連携の推進を図る</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schemeClr val="tx1"/>
                </a:solidFill>
                <a:effectLst/>
                <a:uLnTx/>
                <a:uFillTx/>
                <a:latin typeface="游ゴシック" panose="020F0502020204030204"/>
                <a:ea typeface="游ゴシック"/>
                <a:cs typeface="+mn-cs"/>
              </a:rPr>
              <a:t>　・</a:t>
            </a:r>
            <a:r>
              <a:rPr kumimoji="1" lang="en-US" altLang="ja-JP" sz="1050" b="0" i="0" u="none" strike="noStrike" kern="1200" cap="none" spc="0" normalizeH="0" baseline="0" noProof="0" dirty="0">
                <a:ln>
                  <a:noFill/>
                </a:ln>
                <a:solidFill>
                  <a:schemeClr val="tx1"/>
                </a:solidFill>
                <a:effectLst/>
                <a:uLnTx/>
                <a:uFillTx/>
                <a:latin typeface="游ゴシック" panose="020F0502020204030204"/>
                <a:ea typeface="游ゴシック"/>
                <a:cs typeface="+mn-cs"/>
              </a:rPr>
              <a:t>BCP</a:t>
            </a:r>
            <a:r>
              <a:rPr kumimoji="1" lang="ja-JP" altLang="en-US" sz="1050" b="0" i="0" u="none" strike="noStrike" kern="1200" cap="none" spc="0" normalizeH="0" baseline="0" noProof="0" dirty="0">
                <a:ln>
                  <a:noFill/>
                </a:ln>
                <a:solidFill>
                  <a:schemeClr val="tx1"/>
                </a:solidFill>
                <a:effectLst/>
                <a:uLnTx/>
                <a:uFillTx/>
                <a:latin typeface="游ゴシック" panose="020F0502020204030204"/>
                <a:ea typeface="游ゴシック"/>
                <a:cs typeface="+mn-cs"/>
              </a:rPr>
              <a:t>学びの場を回数を増やし開催し、策定事例の共有や策定に役立つ情報などについて</a:t>
            </a:r>
            <a:r>
              <a:rPr lang="ja-JP" altLang="en-US" sz="1050" dirty="0">
                <a:solidFill>
                  <a:schemeClr val="tx1"/>
                </a:solidFill>
                <a:latin typeface="游ゴシック" panose="020F0502020204030204"/>
                <a:ea typeface="游ゴシック"/>
              </a:rPr>
              <a:t>、</a:t>
            </a:r>
            <a:r>
              <a:rPr kumimoji="1" lang="ja-JP" altLang="en-US" sz="1050" b="0" i="0" u="none" strike="noStrike" kern="1200" cap="none" spc="0" normalizeH="0" baseline="0" noProof="0" dirty="0">
                <a:ln>
                  <a:noFill/>
                </a:ln>
                <a:solidFill>
                  <a:schemeClr val="tx1"/>
                </a:solidFill>
                <a:effectLst/>
                <a:uLnTx/>
                <a:uFillTx/>
                <a:latin typeface="游ゴシック" panose="020F0502020204030204"/>
                <a:ea typeface="游ゴシック"/>
                <a:cs typeface="+mn-cs"/>
              </a:rPr>
              <a:t>専門家による</a:t>
            </a:r>
            <a:endParaRPr kumimoji="1" lang="en-US" altLang="ja-JP" sz="1050" b="0" i="0" u="none" strike="noStrike" kern="1200" cap="none" spc="0" normalizeH="0" baseline="0" noProof="0" dirty="0">
              <a:ln>
                <a:noFill/>
              </a:ln>
              <a:solidFill>
                <a:schemeClr val="tx1"/>
              </a:solidFill>
              <a:effectLst/>
              <a:uLnTx/>
              <a:uFillTx/>
              <a:latin typeface="游ゴシック" panose="020F0502020204030204"/>
              <a:ea typeface="游ゴシック"/>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050" dirty="0">
                <a:solidFill>
                  <a:schemeClr val="tx1"/>
                </a:solidFill>
                <a:latin typeface="游ゴシック" panose="020F0502020204030204"/>
                <a:ea typeface="游ゴシック"/>
              </a:rPr>
              <a:t>　</a:t>
            </a:r>
            <a:r>
              <a:rPr kumimoji="1" lang="ja-JP" altLang="en-US" sz="1050" b="0" i="0" u="none" strike="noStrike" kern="1200" cap="none" spc="0" normalizeH="0" baseline="0" noProof="0" dirty="0">
                <a:ln>
                  <a:noFill/>
                </a:ln>
                <a:solidFill>
                  <a:schemeClr val="tx1"/>
                </a:solidFill>
                <a:effectLst/>
                <a:uLnTx/>
                <a:uFillTx/>
                <a:latin typeface="游ゴシック" panose="020F0502020204030204"/>
                <a:ea typeface="游ゴシック"/>
                <a:cs typeface="+mn-cs"/>
              </a:rPr>
              <a:t>講義を行い、企業・事業者の</a:t>
            </a:r>
            <a:r>
              <a:rPr kumimoji="1" lang="en-US" altLang="ja-JP" sz="1050" b="0" i="0" u="none" strike="noStrike" kern="1200" cap="none" spc="0" normalizeH="0" baseline="0" noProof="0" dirty="0">
                <a:ln>
                  <a:noFill/>
                </a:ln>
                <a:solidFill>
                  <a:schemeClr val="tx1"/>
                </a:solidFill>
                <a:effectLst/>
                <a:uLnTx/>
                <a:uFillTx/>
                <a:latin typeface="游ゴシック" panose="020F0502020204030204"/>
                <a:ea typeface="游ゴシック"/>
                <a:cs typeface="+mn-cs"/>
              </a:rPr>
              <a:t>BCP</a:t>
            </a:r>
            <a:r>
              <a:rPr kumimoji="1" lang="ja-JP" altLang="en-US" sz="1050" b="0" i="0" u="none" strike="noStrike" kern="1200" cap="none" spc="0" normalizeH="0" baseline="0" noProof="0" dirty="0">
                <a:ln>
                  <a:noFill/>
                </a:ln>
                <a:solidFill>
                  <a:schemeClr val="tx1"/>
                </a:solidFill>
                <a:effectLst/>
                <a:uLnTx/>
                <a:uFillTx/>
                <a:latin typeface="游ゴシック" panose="020F0502020204030204"/>
                <a:ea typeface="游ゴシック"/>
                <a:cs typeface="+mn-cs"/>
              </a:rPr>
              <a:t>策定の一助としていく</a:t>
            </a:r>
            <a:endParaRPr kumimoji="1" lang="en-US" altLang="ja-JP" sz="1050" b="0" i="0" u="none" strike="noStrike" kern="1200" cap="none" spc="0" normalizeH="0" baseline="0" noProof="0" dirty="0">
              <a:ln>
                <a:noFill/>
              </a:ln>
              <a:solidFill>
                <a:schemeClr val="tx1"/>
              </a:solidFill>
              <a:effectLst/>
              <a:uLnTx/>
              <a:uFillTx/>
              <a:latin typeface="游ゴシック" panose="020F0502020204030204"/>
              <a:ea typeface="游ゴシック"/>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schemeClr val="tx1"/>
                </a:solidFill>
                <a:effectLst/>
                <a:uLnTx/>
                <a:uFillTx/>
                <a:latin typeface="游ゴシック" panose="020F0502020204030204"/>
                <a:ea typeface="游ゴシック"/>
                <a:cs typeface="+mn-cs"/>
              </a:rPr>
              <a:t>　・</a:t>
            </a:r>
            <a:r>
              <a:rPr kumimoji="1" lang="en-US" altLang="ja-JP" sz="1050" b="0" i="0" u="none" strike="noStrike" kern="1200" cap="none" spc="0" normalizeH="0" baseline="0" noProof="0" dirty="0">
                <a:ln>
                  <a:noFill/>
                </a:ln>
                <a:solidFill>
                  <a:schemeClr val="tx1"/>
                </a:solidFill>
                <a:effectLst/>
                <a:uLnTx/>
                <a:uFillTx/>
                <a:latin typeface="游ゴシック" panose="020F0502020204030204"/>
                <a:ea typeface="游ゴシック"/>
                <a:cs typeface="+mn-cs"/>
              </a:rPr>
              <a:t>BCP</a:t>
            </a:r>
            <a:r>
              <a:rPr kumimoji="1" lang="ja-JP" altLang="en-US" sz="1050" b="0" i="0" u="none" strike="noStrike" kern="1200" cap="none" spc="0" normalizeH="0" baseline="0" noProof="0" dirty="0">
                <a:ln>
                  <a:noFill/>
                </a:ln>
                <a:solidFill>
                  <a:schemeClr val="tx1"/>
                </a:solidFill>
                <a:effectLst/>
                <a:uLnTx/>
                <a:uFillTx/>
                <a:latin typeface="游ゴシック" panose="020F0502020204030204"/>
                <a:ea typeface="游ゴシック"/>
                <a:cs typeface="+mn-cs"/>
              </a:rPr>
              <a:t>策定につなげる各種情報（「事業継続計画書（ひな形）」「区内の</a:t>
            </a:r>
            <a:r>
              <a:rPr kumimoji="1" lang="en-US" altLang="ja-JP" sz="1050" b="0" i="0" u="none" strike="noStrike" kern="1200" cap="none" spc="0" normalizeH="0" baseline="0" noProof="0" dirty="0">
                <a:ln>
                  <a:noFill/>
                </a:ln>
                <a:solidFill>
                  <a:schemeClr val="tx1"/>
                </a:solidFill>
                <a:effectLst/>
                <a:uLnTx/>
                <a:uFillTx/>
                <a:latin typeface="游ゴシック" panose="020F0502020204030204"/>
                <a:ea typeface="游ゴシック"/>
                <a:cs typeface="+mn-cs"/>
              </a:rPr>
              <a:t>BCP</a:t>
            </a:r>
            <a:r>
              <a:rPr kumimoji="1" lang="ja-JP" altLang="en-US" sz="1050" b="0" i="0" u="none" strike="noStrike" kern="1200" cap="none" spc="0" normalizeH="0" baseline="0" noProof="0" dirty="0">
                <a:ln>
                  <a:noFill/>
                </a:ln>
                <a:solidFill>
                  <a:schemeClr val="tx1"/>
                </a:solidFill>
                <a:effectLst/>
                <a:uLnTx/>
                <a:uFillTx/>
                <a:latin typeface="游ゴシック" panose="020F0502020204030204"/>
                <a:ea typeface="游ゴシック"/>
                <a:cs typeface="+mn-cs"/>
              </a:rPr>
              <a:t>取組事例」等）を区</a:t>
            </a:r>
            <a:r>
              <a:rPr kumimoji="1" lang="en-US" altLang="ja-JP" sz="1050" b="0" i="0" u="none" strike="noStrike" kern="1200" cap="none" spc="0" normalizeH="0" baseline="0" noProof="0" dirty="0">
                <a:ln>
                  <a:noFill/>
                </a:ln>
                <a:solidFill>
                  <a:schemeClr val="tx1"/>
                </a:solidFill>
                <a:effectLst/>
                <a:uLnTx/>
                <a:uFillTx/>
                <a:latin typeface="游ゴシック" panose="020F0502020204030204"/>
                <a:ea typeface="游ゴシック"/>
                <a:cs typeface="+mn-cs"/>
              </a:rPr>
              <a:t>HP</a:t>
            </a:r>
            <a:r>
              <a:rPr kumimoji="1" lang="ja-JP" altLang="en-US" sz="1050" b="0" i="0" u="none" strike="noStrike" kern="1200" cap="none" spc="0" normalizeH="0" baseline="0" noProof="0" dirty="0">
                <a:ln>
                  <a:noFill/>
                </a:ln>
                <a:solidFill>
                  <a:schemeClr val="tx1"/>
                </a:solidFill>
                <a:effectLst/>
                <a:uLnTx/>
                <a:uFillTx/>
                <a:latin typeface="游ゴシック" panose="020F0502020204030204"/>
                <a:ea typeface="游ゴシック"/>
                <a:cs typeface="+mn-cs"/>
              </a:rPr>
              <a:t>等に</a:t>
            </a:r>
            <a:endParaRPr kumimoji="1" lang="en-US" altLang="ja-JP" sz="1050" b="0" i="0" u="none" strike="noStrike" kern="1200" cap="none" spc="0" normalizeH="0" baseline="0" noProof="0" dirty="0">
              <a:ln>
                <a:noFill/>
              </a:ln>
              <a:solidFill>
                <a:schemeClr val="tx1"/>
              </a:solidFill>
              <a:effectLst/>
              <a:uLnTx/>
              <a:uFillTx/>
              <a:latin typeface="游ゴシック" panose="020F0502020204030204"/>
              <a:ea typeface="游ゴシック"/>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050" dirty="0">
                <a:solidFill>
                  <a:schemeClr val="tx1"/>
                </a:solidFill>
                <a:latin typeface="游ゴシック" panose="020F0502020204030204"/>
                <a:ea typeface="游ゴシック"/>
              </a:rPr>
              <a:t>　</a:t>
            </a:r>
            <a:r>
              <a:rPr kumimoji="1" lang="ja-JP" altLang="en-US" sz="1050" b="0" i="0" u="none" strike="noStrike" kern="1200" cap="none" spc="0" normalizeH="0" baseline="0" noProof="0" dirty="0">
                <a:ln>
                  <a:noFill/>
                </a:ln>
                <a:solidFill>
                  <a:schemeClr val="tx1"/>
                </a:solidFill>
                <a:effectLst/>
                <a:uLnTx/>
                <a:uFillTx/>
                <a:latin typeface="游ゴシック" panose="020F0502020204030204"/>
                <a:ea typeface="游ゴシック"/>
                <a:cs typeface="+mn-cs"/>
              </a:rPr>
              <a:t>より発信</a:t>
            </a:r>
            <a:endParaRPr kumimoji="1" lang="en-US" altLang="ja-JP" sz="1050" b="1" i="0" u="none" strike="noStrike" kern="1200" cap="none" spc="0" normalizeH="0" baseline="0" noProof="0" dirty="0">
              <a:ln>
                <a:noFill/>
              </a:ln>
              <a:solidFill>
                <a:schemeClr val="tx1"/>
              </a:solidFill>
              <a:effectLst/>
              <a:uLnTx/>
              <a:uFillTx/>
              <a:latin typeface="游ゴシック" panose="020F0502020204030204"/>
              <a:ea typeface="游ゴシック"/>
              <a:cs typeface="+mn-cs"/>
            </a:endParaRPr>
          </a:p>
          <a:p>
            <a:pPr lvl="0">
              <a:defRPr/>
            </a:pPr>
            <a:r>
              <a:rPr kumimoji="1" lang="en-US" altLang="ja-JP" sz="1050" b="1" i="0" u="none" strike="noStrike" kern="1200" cap="none" spc="0" normalizeH="0" baseline="0" noProof="0" dirty="0">
                <a:ln>
                  <a:noFill/>
                </a:ln>
                <a:solidFill>
                  <a:schemeClr val="tx1"/>
                </a:solidFill>
                <a:effectLst/>
                <a:uLnTx/>
                <a:uFillTx/>
                <a:latin typeface="游ゴシック" panose="020F0502020204030204"/>
                <a:ea typeface="游ゴシック"/>
                <a:cs typeface="+mn-cs"/>
              </a:rPr>
              <a:t>【</a:t>
            </a:r>
            <a:r>
              <a:rPr kumimoji="1" lang="ja-JP" altLang="en-US" sz="1050" b="1" i="0" u="none" strike="noStrike" kern="1200" cap="none" spc="0" normalizeH="0" baseline="0" noProof="0" dirty="0">
                <a:ln>
                  <a:noFill/>
                </a:ln>
                <a:solidFill>
                  <a:schemeClr val="tx1"/>
                </a:solidFill>
                <a:effectLst/>
                <a:uLnTx/>
                <a:uFillTx/>
                <a:latin typeface="游ゴシック" panose="020F0502020204030204"/>
                <a:ea typeface="游ゴシック"/>
                <a:cs typeface="+mn-cs"/>
              </a:rPr>
              <a:t>大学</a:t>
            </a:r>
            <a:r>
              <a:rPr lang="ja-JP" altLang="en-US" sz="1050" b="1" dirty="0">
                <a:solidFill>
                  <a:schemeClr val="tx1"/>
                </a:solidFill>
                <a:latin typeface="游ゴシック" panose="020F0502020204030204"/>
                <a:ea typeface="游ゴシック"/>
              </a:rPr>
              <a:t>・企業等との</a:t>
            </a:r>
            <a:r>
              <a:rPr kumimoji="1" lang="ja-JP" altLang="en-US" sz="1050" b="1" i="0" u="none" strike="noStrike" kern="1200" cap="none" spc="0" normalizeH="0" baseline="0" noProof="0" dirty="0">
                <a:ln>
                  <a:noFill/>
                </a:ln>
                <a:solidFill>
                  <a:schemeClr val="tx1"/>
                </a:solidFill>
                <a:effectLst/>
                <a:uLnTx/>
                <a:uFillTx/>
                <a:latin typeface="游ゴシック" panose="020F0502020204030204"/>
                <a:ea typeface="游ゴシック"/>
                <a:cs typeface="+mn-cs"/>
              </a:rPr>
              <a:t>連携（</a:t>
            </a:r>
            <a:r>
              <a:rPr kumimoji="1" lang="en-US" altLang="ja-JP" sz="1050" b="1" i="0" u="none" strike="noStrike" kern="1200" cap="none" spc="0" normalizeH="0" baseline="0" noProof="0" dirty="0">
                <a:ln>
                  <a:noFill/>
                </a:ln>
                <a:solidFill>
                  <a:schemeClr val="tx1"/>
                </a:solidFill>
                <a:effectLst/>
                <a:uLnTx/>
                <a:uFillTx/>
                <a:latin typeface="游ゴシック" panose="020F0502020204030204"/>
                <a:ea typeface="游ゴシック"/>
                <a:cs typeface="+mn-cs"/>
              </a:rPr>
              <a:t>-</a:t>
            </a:r>
            <a:r>
              <a:rPr kumimoji="1" lang="ja-JP" altLang="en-US" sz="1050" b="1" i="0" u="none" strike="noStrike" kern="1200" cap="none" spc="0" normalizeH="0" baseline="0" noProof="0" dirty="0">
                <a:ln>
                  <a:noFill/>
                </a:ln>
                <a:solidFill>
                  <a:schemeClr val="tx1"/>
                </a:solidFill>
                <a:effectLst/>
                <a:uLnTx/>
                <a:uFillTx/>
                <a:latin typeface="游ゴシック" panose="020F0502020204030204"/>
                <a:ea typeface="游ゴシック"/>
                <a:cs typeface="+mn-cs"/>
              </a:rPr>
              <a:t>千円）</a:t>
            </a:r>
            <a:r>
              <a:rPr kumimoji="1" lang="en-US" altLang="ja-JP" sz="1050" b="1" i="0" u="none" strike="noStrike" kern="1200" cap="none" spc="0" normalizeH="0" baseline="0" noProof="0" dirty="0">
                <a:ln>
                  <a:noFill/>
                </a:ln>
                <a:solidFill>
                  <a:schemeClr val="tx1"/>
                </a:solidFill>
                <a:effectLst/>
                <a:uLnTx/>
                <a:uFillTx/>
                <a:latin typeface="游ゴシック" panose="020F0502020204030204"/>
                <a:ea typeface="游ゴシック"/>
                <a:cs typeface="+mn-cs"/>
              </a:rPr>
              <a:t>】</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schemeClr val="tx1"/>
                </a:solidFill>
                <a:effectLst/>
                <a:uLnTx/>
                <a:uFillTx/>
                <a:latin typeface="游ゴシック" panose="020F0502020204030204"/>
                <a:ea typeface="游ゴシック"/>
                <a:cs typeface="+mn-cs"/>
              </a:rPr>
              <a:t>　区内２大学</a:t>
            </a:r>
            <a:r>
              <a:rPr kumimoji="1" lang="en-US" altLang="ja-JP" sz="1050" b="0" i="0" u="none" strike="noStrike" kern="1200" cap="none" spc="0" normalizeH="0" baseline="0" noProof="0" dirty="0">
                <a:ln>
                  <a:noFill/>
                </a:ln>
                <a:solidFill>
                  <a:schemeClr val="tx1"/>
                </a:solidFill>
                <a:effectLst/>
                <a:uLnTx/>
                <a:uFillTx/>
                <a:latin typeface="游ゴシック" panose="020F0502020204030204"/>
                <a:ea typeface="游ゴシック"/>
                <a:cs typeface="+mn-cs"/>
              </a:rPr>
              <a:t>(</a:t>
            </a:r>
            <a:r>
              <a:rPr kumimoji="1" lang="ja-JP" altLang="en-US" sz="1050" b="0" i="0" u="none" strike="noStrike" kern="1200" cap="none" spc="0" normalizeH="0" baseline="0" noProof="0" dirty="0">
                <a:ln>
                  <a:noFill/>
                </a:ln>
                <a:solidFill>
                  <a:schemeClr val="tx1"/>
                </a:solidFill>
                <a:effectLst/>
                <a:uLnTx/>
                <a:uFillTx/>
                <a:latin typeface="游ゴシック" panose="020F0502020204030204"/>
                <a:ea typeface="游ゴシック"/>
                <a:cs typeface="+mn-cs"/>
              </a:rPr>
              <a:t>大阪経済大学・大阪成蹊大学</a:t>
            </a:r>
            <a:r>
              <a:rPr kumimoji="1" lang="en-US" altLang="ja-JP" sz="1050" b="0" i="0" u="none" strike="noStrike" kern="1200" cap="none" spc="0" normalizeH="0" baseline="0" noProof="0" dirty="0">
                <a:ln>
                  <a:noFill/>
                </a:ln>
                <a:solidFill>
                  <a:schemeClr val="tx1"/>
                </a:solidFill>
                <a:effectLst/>
                <a:uLnTx/>
                <a:uFillTx/>
                <a:latin typeface="游ゴシック" panose="020F0502020204030204"/>
                <a:ea typeface="游ゴシック"/>
                <a:cs typeface="+mn-cs"/>
              </a:rPr>
              <a:t>)</a:t>
            </a:r>
            <a:r>
              <a:rPr kumimoji="1" lang="ja-JP" altLang="en-US" sz="1050" b="0" i="0" u="none" strike="noStrike" kern="1200" cap="none" spc="0" normalizeH="0" baseline="0" noProof="0" dirty="0">
                <a:ln>
                  <a:noFill/>
                </a:ln>
                <a:solidFill>
                  <a:schemeClr val="tx1"/>
                </a:solidFill>
                <a:effectLst/>
                <a:uLnTx/>
                <a:uFillTx/>
                <a:latin typeface="游ゴシック" panose="020F0502020204030204"/>
                <a:ea typeface="游ゴシック"/>
                <a:cs typeface="+mn-cs"/>
              </a:rPr>
              <a:t>や企業等と連携し、区が抱える課題の解決等に取り組む</a:t>
            </a:r>
            <a:endParaRPr kumimoji="1" lang="en-US" altLang="ja-JP" sz="1050" b="0" i="0" u="none" strike="noStrike" kern="1200" cap="none" spc="0" normalizeH="0" baseline="0" noProof="0" dirty="0">
              <a:ln>
                <a:noFill/>
              </a:ln>
              <a:solidFill>
                <a:schemeClr val="tx1"/>
              </a:solidFill>
              <a:effectLst/>
              <a:uLnTx/>
              <a:uFillTx/>
              <a:latin typeface="游ゴシック" panose="020F0502020204030204"/>
              <a:ea typeface="游ゴシック"/>
              <a:cs typeface="+mn-cs"/>
            </a:endParaRPr>
          </a:p>
          <a:p>
            <a:pPr>
              <a:defRPr/>
            </a:pPr>
            <a:r>
              <a:rPr lang="en-US" altLang="ja-JP" sz="1050" b="1" dirty="0">
                <a:solidFill>
                  <a:schemeClr val="tx1"/>
                </a:solidFill>
                <a:ea typeface="游ゴシック"/>
              </a:rPr>
              <a:t>【ICT</a:t>
            </a:r>
            <a:r>
              <a:rPr lang="ja-JP" altLang="en-US" sz="1050" b="1" dirty="0">
                <a:solidFill>
                  <a:schemeClr val="tx1"/>
                </a:solidFill>
                <a:ea typeface="游ゴシック"/>
              </a:rPr>
              <a:t>の活用の促進（</a:t>
            </a:r>
            <a:r>
              <a:rPr lang="en-US" altLang="ja-JP" sz="1050" b="1" dirty="0">
                <a:solidFill>
                  <a:schemeClr val="tx1"/>
                </a:solidFill>
                <a:ea typeface="游ゴシック"/>
              </a:rPr>
              <a:t>-</a:t>
            </a:r>
            <a:r>
              <a:rPr lang="ja-JP" altLang="en-US" sz="1050" b="1" dirty="0">
                <a:solidFill>
                  <a:schemeClr val="tx1"/>
                </a:solidFill>
                <a:ea typeface="游ゴシック"/>
              </a:rPr>
              <a:t>千円）</a:t>
            </a:r>
            <a:r>
              <a:rPr lang="en-US" altLang="ja-JP" sz="1050" b="1" dirty="0">
                <a:solidFill>
                  <a:schemeClr val="tx1"/>
                </a:solidFill>
                <a:ea typeface="游ゴシック"/>
              </a:rPr>
              <a:t>】</a:t>
            </a:r>
          </a:p>
          <a:p>
            <a:pPr>
              <a:defRPr/>
            </a:pPr>
            <a:r>
              <a:rPr lang="ja-JP" altLang="en-US" sz="1050" dirty="0">
                <a:solidFill>
                  <a:schemeClr val="tx1"/>
                </a:solidFill>
              </a:rPr>
              <a:t>　・区役所内でスマホの使い方講座を行うとともに、希望する地域と調整し地域住民向けのスマホの使い方</a:t>
            </a:r>
            <a:endParaRPr lang="en-US" altLang="ja-JP" sz="1050" dirty="0">
              <a:solidFill>
                <a:schemeClr val="tx1"/>
              </a:solidFill>
            </a:endParaRPr>
          </a:p>
          <a:p>
            <a:pPr>
              <a:defRPr/>
            </a:pPr>
            <a:r>
              <a:rPr lang="ja-JP" altLang="en-US" sz="1050" dirty="0">
                <a:solidFill>
                  <a:schemeClr val="tx1"/>
                </a:solidFill>
              </a:rPr>
              <a:t>　教室を行う</a:t>
            </a:r>
            <a:endParaRPr lang="en-US" altLang="ja-JP" sz="1000" dirty="0">
              <a:solidFill>
                <a:schemeClr val="tx1"/>
              </a:solidFill>
            </a:endParaRPr>
          </a:p>
        </p:txBody>
      </p:sp>
      <p:sp>
        <p:nvSpPr>
          <p:cNvPr id="39" name="角丸四角形 38"/>
          <p:cNvSpPr/>
          <p:nvPr/>
        </p:nvSpPr>
        <p:spPr>
          <a:xfrm>
            <a:off x="1837091" y="159488"/>
            <a:ext cx="5424946" cy="624872"/>
          </a:xfrm>
          <a:prstGeom prst="roundRect">
            <a:avLst/>
          </a:prstGeom>
          <a:solidFill>
            <a:schemeClr val="accent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600" b="1" i="0" u="none" strike="noStrike" kern="1200" cap="none" spc="0" normalizeH="0" baseline="0" noProof="0" dirty="0">
                <a:ln>
                  <a:noFill/>
                </a:ln>
                <a:solidFill>
                  <a:prstClr val="white"/>
                </a:solidFill>
                <a:effectLst/>
                <a:uLnTx/>
                <a:uFillTx/>
                <a:latin typeface="ＭＳ ゴシック" panose="020B0609070205080204" pitchFamily="49" charset="-128"/>
                <a:ea typeface="ＭＳ ゴシック" panose="020B0609070205080204" pitchFamily="49" charset="-128"/>
              </a:rPr>
              <a:t>にぎわいのある元気なまち</a:t>
            </a:r>
            <a:endParaRPr kumimoji="1" lang="en-US" altLang="ja-JP" sz="1600" b="1" i="0" u="none" strike="noStrike" kern="1200" cap="none" spc="0" normalizeH="0" baseline="0" noProof="0" dirty="0">
              <a:ln>
                <a:noFill/>
              </a:ln>
              <a:solidFill>
                <a:prstClr val="white"/>
              </a:solidFill>
              <a:effectLst/>
              <a:uLnTx/>
              <a:uFillTx/>
              <a:latin typeface="ＭＳ ゴシック" panose="020B0609070205080204" pitchFamily="49" charset="-128"/>
              <a:ea typeface="ＭＳ ゴシック" panose="020B0609070205080204" pitchFamily="49" charset="-128"/>
            </a:endParaRPr>
          </a:p>
        </p:txBody>
      </p:sp>
      <p:sp>
        <p:nvSpPr>
          <p:cNvPr id="29" name="ホームベース 28"/>
          <p:cNvSpPr/>
          <p:nvPr/>
        </p:nvSpPr>
        <p:spPr>
          <a:xfrm>
            <a:off x="5102942" y="984714"/>
            <a:ext cx="1735447" cy="486000"/>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2000" b="1" i="0" u="none" strike="noStrike" kern="1200" cap="none" spc="0" normalizeH="0" baseline="0" noProof="0" dirty="0">
                <a:ln>
                  <a:noFill/>
                </a:ln>
                <a:solidFill>
                  <a:prstClr val="white"/>
                </a:solidFill>
                <a:effectLst/>
                <a:uLnTx/>
                <a:uFillTx/>
                <a:latin typeface="ＭＳ ゴシック" panose="020B0609070205080204" pitchFamily="49" charset="-128"/>
                <a:ea typeface="ＭＳ ゴシック" panose="020B0609070205080204" pitchFamily="49" charset="-128"/>
                <a:cs typeface="+mn-cs"/>
              </a:rPr>
              <a:t>具体的取組</a:t>
            </a:r>
          </a:p>
        </p:txBody>
      </p:sp>
      <p:sp>
        <p:nvSpPr>
          <p:cNvPr id="12" name="テキスト ボックス 11"/>
          <p:cNvSpPr txBox="1"/>
          <p:nvPr/>
        </p:nvSpPr>
        <p:spPr>
          <a:xfrm>
            <a:off x="5970665" y="6572750"/>
            <a:ext cx="467833"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80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2</a:t>
            </a:r>
          </a:p>
        </p:txBody>
      </p:sp>
    </p:spTree>
    <p:extLst>
      <p:ext uri="{BB962C8B-B14F-4D97-AF65-F5344CB8AC3E}">
        <p14:creationId xmlns:p14="http://schemas.microsoft.com/office/powerpoint/2010/main" val="182593908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角丸四角形 5"/>
          <p:cNvSpPr/>
          <p:nvPr/>
        </p:nvSpPr>
        <p:spPr>
          <a:xfrm>
            <a:off x="52752" y="1394908"/>
            <a:ext cx="5433649" cy="1266797"/>
          </a:xfrm>
          <a:prstGeom prst="roundRect">
            <a:avLst/>
          </a:prstGeom>
          <a:solidFill>
            <a:schemeClr val="bg1"/>
          </a:solidFill>
          <a:ln cmpd="tri">
            <a:prstDash val="solid"/>
          </a:ln>
        </p:spPr>
        <p:style>
          <a:lnRef idx="2">
            <a:schemeClr val="accent6"/>
          </a:lnRef>
          <a:fillRef idx="1">
            <a:schemeClr val="lt1"/>
          </a:fillRef>
          <a:effectRef idx="0">
            <a:schemeClr val="accent6"/>
          </a:effectRef>
          <a:fontRef idx="minor">
            <a:schemeClr val="dk1"/>
          </a:fontRef>
        </p:style>
        <p:txBody>
          <a:bodyPr rtlCol="0" anchor="ctr"/>
          <a:lstStyle/>
          <a:p>
            <a:pPr lvl="0">
              <a:defRPr/>
            </a:pPr>
            <a:r>
              <a:rPr kumimoji="1" lang="ja-JP" altLang="en-US" sz="120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・地域の自律的なまちづくりや</a:t>
            </a:r>
            <a:r>
              <a:rPr lang="ja-JP" altLang="en-US" sz="1200" dirty="0">
                <a:solidFill>
                  <a:prstClr val="black"/>
                </a:solidFill>
              </a:rPr>
              <a:t>コミュニティ</a:t>
            </a:r>
            <a:r>
              <a:rPr kumimoji="1" lang="ja-JP" altLang="en-US" sz="120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活動の活性化など、地域力の向上が求められている</a:t>
            </a:r>
          </a:p>
          <a:p>
            <a:pPr lvl="0">
              <a:defRPr/>
            </a:pPr>
            <a:r>
              <a:rPr kumimoji="1" lang="ja-JP" altLang="en-US" sz="120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a:t>
            </a:r>
            <a:r>
              <a:rPr lang="ja-JP" altLang="en-US" sz="1200" dirty="0">
                <a:solidFill>
                  <a:schemeClr val="tx1"/>
                </a:solidFill>
              </a:rPr>
              <a:t>西部地域では、今後、阪急電鉄の高架化、柴島浄水場の機能集約に伴う用地開発、新大阪駅周辺の都市再生のまちづくりといった様々なプロジェクトにより、まちのすがたが大きく変わることが予想される一方で、地域内には多数</a:t>
            </a:r>
            <a:r>
              <a:rPr kumimoji="1" lang="ja-JP" altLang="en-US" sz="1200" i="0" u="none" strike="noStrike" kern="1200" cap="none" spc="0" normalizeH="0" baseline="0" noProof="0" dirty="0">
                <a:ln>
                  <a:noFill/>
                </a:ln>
                <a:solidFill>
                  <a:schemeClr val="tx1"/>
                </a:solidFill>
                <a:effectLst/>
                <a:uLnTx/>
                <a:uFillTx/>
                <a:latin typeface="游ゴシック" panose="020F0502020204030204"/>
                <a:ea typeface="游ゴシック" panose="020B0400000000000000" pitchFamily="50" charset="-128"/>
                <a:cs typeface="+mn-cs"/>
              </a:rPr>
              <a:t>の未利用地</a:t>
            </a:r>
            <a:r>
              <a:rPr kumimoji="1" lang="ja-JP" altLang="en-US" sz="120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も存在する</a:t>
            </a:r>
          </a:p>
        </p:txBody>
      </p:sp>
      <p:sp>
        <p:nvSpPr>
          <p:cNvPr id="14" name="角丸四角形 13"/>
          <p:cNvSpPr/>
          <p:nvPr/>
        </p:nvSpPr>
        <p:spPr>
          <a:xfrm>
            <a:off x="52752" y="5411148"/>
            <a:ext cx="5433648" cy="1373700"/>
          </a:xfrm>
          <a:prstGeom prst="roundRect">
            <a:avLst/>
          </a:prstGeom>
          <a:solidFill>
            <a:schemeClr val="bg1"/>
          </a:solidFill>
        </p:spPr>
        <p:style>
          <a:lnRef idx="2">
            <a:schemeClr val="accent6"/>
          </a:lnRef>
          <a:fillRef idx="1">
            <a:schemeClr val="lt1"/>
          </a:fillRef>
          <a:effectRef idx="0">
            <a:schemeClr val="accent6"/>
          </a:effectRef>
          <a:fontRef idx="minor">
            <a:schemeClr val="dk1"/>
          </a:fontRef>
        </p:style>
        <p:txBody>
          <a:bodyPr rtlCol="0" anchor="ctr"/>
          <a:lstStyle/>
          <a:p>
            <a:pPr lvl="0">
              <a:defRPr/>
            </a:pPr>
            <a:r>
              <a:rPr lang="ja-JP" altLang="en-US" sz="1200" dirty="0">
                <a:solidFill>
                  <a:schemeClr val="tx1"/>
                </a:solidFill>
              </a:rPr>
              <a:t>・令和８年度末までに区西部地域８地域のアクションプランを作成し、ＰＤＣＡサイクルを実施</a:t>
            </a:r>
            <a:endParaRPr lang="en-US" altLang="ja-JP" sz="1200" dirty="0">
              <a:solidFill>
                <a:schemeClr val="tx1"/>
              </a:solidFill>
            </a:endParaRPr>
          </a:p>
          <a:p>
            <a:pPr>
              <a:defRPr/>
            </a:pPr>
            <a:r>
              <a:rPr lang="ja-JP" altLang="en-US" sz="1200" dirty="0">
                <a:solidFill>
                  <a:schemeClr val="tx1"/>
                </a:solidFill>
              </a:rPr>
              <a:t>　</a:t>
            </a:r>
            <a:r>
              <a:rPr lang="en-US" altLang="ja-JP" sz="1200" dirty="0">
                <a:solidFill>
                  <a:schemeClr val="tx1"/>
                </a:solidFill>
              </a:rPr>
              <a:t>R</a:t>
            </a:r>
            <a:r>
              <a:rPr lang="ja-JP" altLang="en-US" sz="1200" dirty="0">
                <a:solidFill>
                  <a:schemeClr val="tx1"/>
                </a:solidFill>
              </a:rPr>
              <a:t>５</a:t>
            </a:r>
            <a:r>
              <a:rPr lang="en-US" altLang="ja-JP" sz="1200" dirty="0">
                <a:solidFill>
                  <a:schemeClr val="tx1"/>
                </a:solidFill>
              </a:rPr>
              <a:t>:</a:t>
            </a:r>
            <a:r>
              <a:rPr lang="ja-JP" altLang="en-US" sz="1200" dirty="0">
                <a:solidFill>
                  <a:schemeClr val="tx1"/>
                </a:solidFill>
              </a:rPr>
              <a:t>２地域</a:t>
            </a:r>
            <a:r>
              <a:rPr lang="en-US" altLang="ja-JP" sz="1200" dirty="0">
                <a:solidFill>
                  <a:schemeClr val="tx1"/>
                </a:solidFill>
              </a:rPr>
              <a:t>/</a:t>
            </a:r>
            <a:r>
              <a:rPr lang="ja-JP" altLang="en-US" sz="1200" dirty="0">
                <a:solidFill>
                  <a:schemeClr val="tx1"/>
                </a:solidFill>
              </a:rPr>
              <a:t>８地域 Ｒ</a:t>
            </a:r>
            <a:r>
              <a:rPr lang="en-US" altLang="ja-JP" sz="1200" dirty="0">
                <a:solidFill>
                  <a:schemeClr val="tx1"/>
                </a:solidFill>
              </a:rPr>
              <a:t>6:</a:t>
            </a:r>
            <a:r>
              <a:rPr lang="ja-JP" altLang="en-US" sz="1200" dirty="0">
                <a:solidFill>
                  <a:schemeClr val="tx1"/>
                </a:solidFill>
              </a:rPr>
              <a:t>２地域</a:t>
            </a:r>
            <a:r>
              <a:rPr lang="en-US" altLang="ja-JP" sz="1200" dirty="0">
                <a:solidFill>
                  <a:schemeClr val="tx1"/>
                </a:solidFill>
              </a:rPr>
              <a:t>/</a:t>
            </a:r>
            <a:r>
              <a:rPr lang="ja-JP" altLang="en-US" sz="1200" dirty="0">
                <a:solidFill>
                  <a:schemeClr val="tx1"/>
                </a:solidFill>
              </a:rPr>
              <a:t>８地域 </a:t>
            </a:r>
            <a:r>
              <a:rPr lang="en-US" altLang="ja-JP" sz="1200" dirty="0">
                <a:solidFill>
                  <a:schemeClr val="tx1"/>
                </a:solidFill>
              </a:rPr>
              <a:t>R7(</a:t>
            </a:r>
            <a:r>
              <a:rPr lang="ja-JP" altLang="en-US" sz="1200" dirty="0">
                <a:solidFill>
                  <a:schemeClr val="tx1"/>
                </a:solidFill>
              </a:rPr>
              <a:t>中間</a:t>
            </a:r>
            <a:r>
              <a:rPr lang="en-US" altLang="ja-JP" sz="1200" dirty="0">
                <a:solidFill>
                  <a:schemeClr val="tx1"/>
                </a:solidFill>
              </a:rPr>
              <a:t>):2</a:t>
            </a:r>
            <a:r>
              <a:rPr lang="ja-JP" altLang="en-US" sz="1200" dirty="0">
                <a:solidFill>
                  <a:schemeClr val="tx1"/>
                </a:solidFill>
              </a:rPr>
              <a:t>地域</a:t>
            </a:r>
            <a:r>
              <a:rPr lang="en-US" altLang="ja-JP" sz="1200" dirty="0">
                <a:solidFill>
                  <a:schemeClr val="tx1"/>
                </a:solidFill>
              </a:rPr>
              <a:t>/</a:t>
            </a:r>
            <a:r>
              <a:rPr lang="ja-JP" altLang="en-US" sz="1200" dirty="0">
                <a:solidFill>
                  <a:schemeClr val="tx1"/>
                </a:solidFill>
              </a:rPr>
              <a:t>８地域</a:t>
            </a:r>
            <a:endParaRPr lang="en-US" altLang="ja-JP" sz="1200" dirty="0">
              <a:solidFill>
                <a:schemeClr val="tx1"/>
              </a:solidFill>
            </a:endParaRPr>
          </a:p>
          <a:p>
            <a:pPr>
              <a:defRPr/>
            </a:pPr>
            <a:r>
              <a:rPr lang="ja-JP" altLang="en-US" sz="1200" dirty="0">
                <a:solidFill>
                  <a:schemeClr val="tx1"/>
                </a:solidFill>
              </a:rPr>
              <a:t>・新大阪駅東口のまちづくりビジョンに基づく土地活用：令和８年度末までに２件以上実施</a:t>
            </a:r>
            <a:endParaRPr lang="en-US" altLang="ja-JP" sz="1200" dirty="0">
              <a:solidFill>
                <a:schemeClr val="tx1"/>
              </a:solidFill>
            </a:endParaRPr>
          </a:p>
          <a:p>
            <a:pPr lvl="0">
              <a:defRPr/>
            </a:pPr>
            <a:r>
              <a:rPr lang="ja-JP" altLang="en-US" sz="1200" dirty="0">
                <a:solidFill>
                  <a:schemeClr val="tx1"/>
                </a:solidFill>
              </a:rPr>
              <a:t>　</a:t>
            </a:r>
            <a:r>
              <a:rPr lang="en-US" altLang="ja-JP" sz="1200" dirty="0">
                <a:solidFill>
                  <a:schemeClr val="tx1"/>
                </a:solidFill>
              </a:rPr>
              <a:t>R</a:t>
            </a:r>
            <a:r>
              <a:rPr lang="ja-JP" altLang="en-US" sz="1200" dirty="0">
                <a:solidFill>
                  <a:schemeClr val="tx1"/>
                </a:solidFill>
              </a:rPr>
              <a:t>５</a:t>
            </a:r>
            <a:r>
              <a:rPr lang="en-US" altLang="ja-JP" sz="1200" dirty="0">
                <a:solidFill>
                  <a:schemeClr val="tx1"/>
                </a:solidFill>
              </a:rPr>
              <a:t>:</a:t>
            </a:r>
            <a:r>
              <a:rPr lang="ja-JP" altLang="en-US" sz="1200" dirty="0">
                <a:solidFill>
                  <a:schemeClr val="tx1"/>
                </a:solidFill>
              </a:rPr>
              <a:t>新大阪駅東口まちづくりビジョン策定　Ｒ</a:t>
            </a:r>
            <a:r>
              <a:rPr lang="en-US" altLang="ja-JP" sz="1200" dirty="0">
                <a:solidFill>
                  <a:schemeClr val="tx1"/>
                </a:solidFill>
              </a:rPr>
              <a:t>6:―</a:t>
            </a:r>
            <a:r>
              <a:rPr lang="en-US" altLang="ja-JP" sz="1200" dirty="0">
                <a:solidFill>
                  <a:schemeClr val="tx1"/>
                </a:solidFill>
                <a:latin typeface="+mn-ea"/>
              </a:rPr>
              <a:t>   R7(</a:t>
            </a:r>
            <a:r>
              <a:rPr lang="ja-JP" altLang="en-US" sz="1200" dirty="0">
                <a:solidFill>
                  <a:schemeClr val="tx1"/>
                </a:solidFill>
                <a:latin typeface="+mn-ea"/>
              </a:rPr>
              <a:t>中間</a:t>
            </a:r>
            <a:r>
              <a:rPr lang="en-US" altLang="ja-JP" sz="1200" dirty="0">
                <a:solidFill>
                  <a:schemeClr val="tx1"/>
                </a:solidFill>
                <a:latin typeface="+mn-ea"/>
              </a:rPr>
              <a:t>):</a:t>
            </a:r>
            <a:r>
              <a:rPr lang="en-US" altLang="ja-JP" sz="1200" dirty="0">
                <a:solidFill>
                  <a:schemeClr val="tx1"/>
                </a:solidFill>
              </a:rPr>
              <a:t>―</a:t>
            </a:r>
          </a:p>
        </p:txBody>
      </p:sp>
      <p:sp>
        <p:nvSpPr>
          <p:cNvPr id="16" name="角丸四角形 15"/>
          <p:cNvSpPr/>
          <p:nvPr/>
        </p:nvSpPr>
        <p:spPr>
          <a:xfrm>
            <a:off x="52752" y="3272253"/>
            <a:ext cx="5433648" cy="1528347"/>
          </a:xfrm>
          <a:prstGeom prst="roundRect">
            <a:avLst/>
          </a:prstGeom>
          <a:solidFill>
            <a:schemeClr val="bg1"/>
          </a:solidFill>
        </p:spPr>
        <p:style>
          <a:lnRef idx="2">
            <a:schemeClr val="accent6"/>
          </a:lnRef>
          <a:fillRef idx="1">
            <a:schemeClr val="lt1"/>
          </a:fillRef>
          <a:effectRef idx="0">
            <a:schemeClr val="accent6"/>
          </a:effectRef>
          <a:fontRef idx="minor">
            <a:schemeClr val="dk1"/>
          </a:fontRef>
        </p:style>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・鉄道網の充実・交通の要衝としてさらに発展する可能性や都市基盤整備の進捗</a:t>
            </a:r>
            <a:r>
              <a:rPr kumimoji="1" lang="ja-JP" altLang="en-US" sz="1200" i="0" u="none" strike="noStrike" kern="1200" cap="none" spc="0" normalizeH="0" baseline="0" noProof="0" dirty="0">
                <a:ln>
                  <a:noFill/>
                </a:ln>
                <a:solidFill>
                  <a:schemeClr val="tx1"/>
                </a:solidFill>
                <a:effectLst/>
                <a:uLnTx/>
                <a:uFillTx/>
                <a:latin typeface="游ゴシック" panose="020F0502020204030204"/>
                <a:ea typeface="游ゴシック" panose="020B0400000000000000" pitchFamily="50" charset="-128"/>
                <a:cs typeface="+mn-cs"/>
              </a:rPr>
              <a:t>などを踏まえた、地域住民主体のまちづくりの検討を引き続き支援し、 「住んで</a:t>
            </a:r>
            <a:r>
              <a:rPr kumimoji="1" lang="ja-JP" altLang="en-US" sz="120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よかった、住み続けたいまち東淀川区」の実現とともに「行ってみたい、また訪れたい」と思っていただけるまちをめざす</a:t>
            </a:r>
            <a:endParaRPr kumimoji="1" lang="en-US" altLang="ja-JP" sz="120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・地域の活性化、賑わいの創出の拠点となる施設の整備について区内の未利用地等を活用し民間活力を最大限に活かした手法を検討する</a:t>
            </a:r>
          </a:p>
        </p:txBody>
      </p:sp>
      <p:sp>
        <p:nvSpPr>
          <p:cNvPr id="46" name="ホームベース 45"/>
          <p:cNvSpPr/>
          <p:nvPr/>
        </p:nvSpPr>
        <p:spPr>
          <a:xfrm>
            <a:off x="52752" y="2774656"/>
            <a:ext cx="1735447" cy="486000"/>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2000" b="1" i="0" u="none" strike="noStrike" kern="1200" cap="none" spc="0" normalizeH="0" baseline="0" noProof="0" dirty="0">
                <a:ln>
                  <a:noFill/>
                </a:ln>
                <a:solidFill>
                  <a:prstClr val="white"/>
                </a:solidFill>
                <a:effectLst/>
                <a:uLnTx/>
                <a:uFillTx/>
                <a:latin typeface="ＭＳ ゴシック" panose="020B0609070205080204" pitchFamily="49" charset="-128"/>
                <a:ea typeface="ＭＳ ゴシック" panose="020B0609070205080204" pitchFamily="49" charset="-128"/>
                <a:cs typeface="+mn-cs"/>
              </a:rPr>
              <a:t>主な戦略</a:t>
            </a:r>
          </a:p>
        </p:txBody>
      </p:sp>
      <p:sp>
        <p:nvSpPr>
          <p:cNvPr id="47" name="ホームベース 46"/>
          <p:cNvSpPr/>
          <p:nvPr/>
        </p:nvSpPr>
        <p:spPr>
          <a:xfrm>
            <a:off x="52752" y="4925148"/>
            <a:ext cx="1735447" cy="486000"/>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2000" b="1" i="0" u="none" strike="noStrike" kern="1200" cap="none" spc="0" normalizeH="0" baseline="0" noProof="0" dirty="0">
                <a:ln>
                  <a:noFill/>
                </a:ln>
                <a:solidFill>
                  <a:prstClr val="white"/>
                </a:solidFill>
                <a:effectLst/>
                <a:uLnTx/>
                <a:uFillTx/>
                <a:latin typeface="ＭＳ ゴシック" panose="020B0609070205080204" pitchFamily="49" charset="-128"/>
                <a:ea typeface="ＭＳ ゴシック" panose="020B0609070205080204" pitchFamily="49" charset="-128"/>
                <a:cs typeface="+mn-cs"/>
              </a:rPr>
              <a:t>評価指標</a:t>
            </a:r>
          </a:p>
        </p:txBody>
      </p:sp>
      <p:sp>
        <p:nvSpPr>
          <p:cNvPr id="48" name="ホームベース 47"/>
          <p:cNvSpPr/>
          <p:nvPr/>
        </p:nvSpPr>
        <p:spPr>
          <a:xfrm>
            <a:off x="52752" y="931174"/>
            <a:ext cx="1735447" cy="487166"/>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2000" b="1" i="0" u="none" strike="noStrike" kern="1200" cap="none" spc="0" normalizeH="0" baseline="0" noProof="0" dirty="0">
                <a:ln>
                  <a:noFill/>
                </a:ln>
                <a:solidFill>
                  <a:prstClr val="white"/>
                </a:solidFill>
                <a:effectLst/>
                <a:uLnTx/>
                <a:uFillTx/>
                <a:latin typeface="ＭＳ ゴシック" panose="020B0609070205080204" pitchFamily="49" charset="-128"/>
                <a:ea typeface="ＭＳ ゴシック" panose="020B0609070205080204" pitchFamily="49" charset="-128"/>
                <a:cs typeface="+mn-cs"/>
              </a:rPr>
              <a:t>課題認識</a:t>
            </a:r>
          </a:p>
        </p:txBody>
      </p:sp>
      <p:sp>
        <p:nvSpPr>
          <p:cNvPr id="53" name="直方体 52"/>
          <p:cNvSpPr/>
          <p:nvPr/>
        </p:nvSpPr>
        <p:spPr>
          <a:xfrm>
            <a:off x="101644" y="159488"/>
            <a:ext cx="1735447" cy="624871"/>
          </a:xfrm>
          <a:prstGeom prst="cube">
            <a:avLst/>
          </a:prstGeom>
          <a:solidFill>
            <a:srgbClr val="38F88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kumimoji="1" lang="ja-JP" altLang="en-US" sz="1600" b="0" i="0" u="none" strike="noStrike" kern="1200" cap="none" spc="0" normalizeH="0" baseline="0" noProof="0" dirty="0">
                <a:ln>
                  <a:noFill/>
                </a:ln>
                <a:solidFill>
                  <a:prstClr val="black"/>
                </a:solidFill>
                <a:effectLst/>
                <a:uLnTx/>
                <a:uFillTx/>
                <a:latin typeface="HGS創英角ｺﾞｼｯｸUB" panose="020B0900000000000000" pitchFamily="50" charset="-128"/>
                <a:ea typeface="HGS創英角ｺﾞｼｯｸUB" panose="020B0900000000000000" pitchFamily="50" charset="-128"/>
                <a:cs typeface="+mn-cs"/>
              </a:rPr>
              <a:t>経営課題</a:t>
            </a:r>
            <a:r>
              <a:rPr kumimoji="1" lang="en-US" altLang="ja-JP" sz="1600" i="0" u="none" strike="noStrike" kern="1200" cap="none" spc="0" normalizeH="0" baseline="0" noProof="0" dirty="0">
                <a:ln>
                  <a:noFill/>
                </a:ln>
                <a:solidFill>
                  <a:prstClr val="black"/>
                </a:solidFill>
                <a:effectLst/>
                <a:uLnTx/>
                <a:uFillTx/>
                <a:latin typeface="HGS創英角ｺﾞｼｯｸUB" panose="020B0900000000000000" pitchFamily="50" charset="-128"/>
                <a:ea typeface="HGS創英角ｺﾞｼｯｸUB" panose="020B0900000000000000" pitchFamily="50" charset="-128"/>
              </a:rPr>
              <a:t>1</a:t>
            </a:r>
            <a:r>
              <a:rPr lang="en-US" altLang="ja-JP" sz="1600" dirty="0">
                <a:solidFill>
                  <a:schemeClr val="tx1"/>
                </a:solidFill>
              </a:rPr>
              <a:t>-</a:t>
            </a:r>
            <a:r>
              <a:rPr kumimoji="1" lang="en-US" altLang="ja-JP" sz="1600" i="0" u="none" strike="noStrike" kern="1200" cap="none" spc="0" normalizeH="0" baseline="0" noProof="0" dirty="0">
                <a:ln>
                  <a:noFill/>
                </a:ln>
                <a:solidFill>
                  <a:prstClr val="black"/>
                </a:solidFill>
                <a:effectLst/>
                <a:uLnTx/>
                <a:uFillTx/>
                <a:latin typeface="HGS創英角ｺﾞｼｯｸUB" panose="020B0900000000000000" pitchFamily="50" charset="-128"/>
                <a:ea typeface="HGS創英角ｺﾞｼｯｸUB" panose="020B0900000000000000" pitchFamily="50" charset="-128"/>
              </a:rPr>
              <a:t>3</a:t>
            </a:r>
            <a:endParaRPr kumimoji="1" lang="en-US" altLang="ja-JP" sz="1400" i="0" u="none" strike="noStrike" kern="1200" cap="none" spc="0" normalizeH="0" baseline="0" noProof="0" dirty="0">
              <a:ln>
                <a:noFill/>
              </a:ln>
              <a:solidFill>
                <a:prstClr val="black"/>
              </a:solidFill>
              <a:effectLst/>
              <a:uLnTx/>
              <a:uFillTx/>
              <a:latin typeface="HGS創英角ｺﾞｼｯｸUB" panose="020B0900000000000000" pitchFamily="50" charset="-128"/>
              <a:ea typeface="HGS創英角ｺﾞｼｯｸUB" panose="020B0900000000000000" pitchFamily="50" charset="-128"/>
            </a:endParaRPr>
          </a:p>
        </p:txBody>
      </p:sp>
      <p:sp>
        <p:nvSpPr>
          <p:cNvPr id="45" name="角丸四角形 44"/>
          <p:cNvSpPr/>
          <p:nvPr/>
        </p:nvSpPr>
        <p:spPr>
          <a:xfrm>
            <a:off x="5591834" y="1565156"/>
            <a:ext cx="6361471" cy="4620791"/>
          </a:xfrm>
          <a:prstGeom prst="roundRect">
            <a:avLst>
              <a:gd name="adj" fmla="val 5585"/>
            </a:avLst>
          </a:prstGeom>
          <a:solidFill>
            <a:schemeClr val="bg1"/>
          </a:solidFill>
        </p:spPr>
        <p:style>
          <a:lnRef idx="2">
            <a:schemeClr val="accent6"/>
          </a:lnRef>
          <a:fillRef idx="1">
            <a:schemeClr val="lt1"/>
          </a:fillRef>
          <a:effectRef idx="0">
            <a:schemeClr val="accent6"/>
          </a:effectRef>
          <a:fontRef idx="minor">
            <a:schemeClr val="dk1"/>
          </a:fontRef>
        </p:style>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200" b="1"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a:t>
            </a:r>
            <a:r>
              <a:rPr kumimoji="1" lang="ja-JP" altLang="en-US" sz="1200" b="1"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区民による西部地域まちづくり（</a:t>
            </a:r>
            <a:r>
              <a:rPr kumimoji="1" lang="en-US" altLang="ja-JP" sz="1200" b="1"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4,375</a:t>
            </a:r>
            <a:r>
              <a:rPr kumimoji="1" lang="ja-JP" altLang="en-US" sz="1200" b="1"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千円）</a:t>
            </a:r>
            <a:r>
              <a:rPr kumimoji="1" lang="en-US" altLang="ja-JP" sz="1200" b="1" i="0" u="none" strike="noStrike" kern="1200" cap="none" spc="0" normalizeH="0" baseline="0" noProof="0" dirty="0">
                <a:ln>
                  <a:noFill/>
                </a:ln>
                <a:solidFill>
                  <a:schemeClr val="tx1"/>
                </a:solidFill>
                <a:effectLst/>
                <a:uLnTx/>
                <a:uFillTx/>
                <a:latin typeface="游ゴシック" panose="020F0502020204030204"/>
                <a:ea typeface="游ゴシック" panose="020B0400000000000000" pitchFamily="50" charset="-128"/>
                <a:cs typeface="+mn-cs"/>
              </a:rPr>
              <a:t>】</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schemeClr val="tx1"/>
                </a:solidFill>
                <a:effectLst/>
                <a:uLnTx/>
                <a:uFillTx/>
                <a:latin typeface="游ゴシック" panose="020F0502020204030204"/>
                <a:ea typeface="游ゴシック" panose="020B0400000000000000" pitchFamily="50" charset="-128"/>
                <a:cs typeface="+mn-cs"/>
              </a:rPr>
              <a:t>・「まちづくり構想（</a:t>
            </a:r>
            <a:r>
              <a:rPr kumimoji="1" lang="en-US" altLang="ja-JP" sz="1200" b="0" i="0" u="none" strike="noStrike" kern="1200" cap="none" spc="0" normalizeH="0" baseline="0" noProof="0" dirty="0">
                <a:ln>
                  <a:noFill/>
                </a:ln>
                <a:solidFill>
                  <a:schemeClr val="tx1"/>
                </a:solidFill>
                <a:effectLst/>
                <a:uLnTx/>
                <a:uFillTx/>
                <a:latin typeface="游ゴシック" panose="020F0502020204030204"/>
                <a:ea typeface="游ゴシック" panose="020B0400000000000000" pitchFamily="50" charset="-128"/>
                <a:cs typeface="+mn-cs"/>
              </a:rPr>
              <a:t>H30</a:t>
            </a:r>
            <a:r>
              <a:rPr kumimoji="1" lang="ja-JP" altLang="en-US" sz="1200" b="0" i="0" u="none" strike="noStrike" kern="1200" cap="none" spc="0" normalizeH="0" baseline="0" noProof="0" dirty="0">
                <a:ln>
                  <a:noFill/>
                </a:ln>
                <a:solidFill>
                  <a:schemeClr val="tx1"/>
                </a:solidFill>
                <a:effectLst/>
                <a:uLnTx/>
                <a:uFillTx/>
                <a:latin typeface="游ゴシック" panose="020F0502020204030204"/>
                <a:ea typeface="游ゴシック" panose="020B0400000000000000" pitchFamily="50" charset="-128"/>
                <a:cs typeface="+mn-cs"/>
              </a:rPr>
              <a:t>年）」に基づき、各地域が主体となったワークショップ等の開催や、地域課題の解決に向けたアクションプランの作成を支援する。</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schemeClr val="tx1"/>
                </a:solidFill>
                <a:effectLst/>
                <a:uLnTx/>
                <a:uFillTx/>
                <a:latin typeface="游ゴシック" panose="020F0502020204030204"/>
                <a:ea typeface="游ゴシック" panose="020B0400000000000000" pitchFamily="50" charset="-128"/>
                <a:cs typeface="+mn-cs"/>
              </a:rPr>
              <a:t>・新大阪駅東口においては、</a:t>
            </a:r>
            <a:r>
              <a:rPr lang="ja-JP" altLang="en-US" sz="1200" dirty="0">
                <a:solidFill>
                  <a:schemeClr val="tx1"/>
                </a:solidFill>
                <a:latin typeface="游ゴシック" panose="020F0502020204030204"/>
                <a:ea typeface="游ゴシック" panose="020B0400000000000000" pitchFamily="50" charset="-128"/>
              </a:rPr>
              <a:t>令和</a:t>
            </a:r>
            <a:r>
              <a:rPr kumimoji="1" lang="en-US" altLang="ja-JP" sz="1200" i="0" strike="noStrike" kern="1200" cap="none" spc="0" normalizeH="0" baseline="0" noProof="0" dirty="0">
                <a:ln>
                  <a:noFill/>
                </a:ln>
                <a:solidFill>
                  <a:schemeClr val="tx1"/>
                </a:solidFill>
                <a:effectLst/>
                <a:uLnTx/>
                <a:uFillTx/>
                <a:latin typeface="游ゴシック" panose="020F0502020204030204"/>
                <a:ea typeface="游ゴシック" panose="020B0400000000000000" pitchFamily="50" charset="-128"/>
              </a:rPr>
              <a:t>4</a:t>
            </a:r>
            <a:r>
              <a:rPr kumimoji="1" lang="ja-JP" altLang="en-US" sz="1200" i="0" strike="noStrike" kern="1200" cap="none" spc="0" normalizeH="0" baseline="0" noProof="0" dirty="0">
                <a:ln>
                  <a:noFill/>
                </a:ln>
                <a:solidFill>
                  <a:schemeClr val="tx1"/>
                </a:solidFill>
                <a:effectLst/>
                <a:uLnTx/>
                <a:uFillTx/>
                <a:latin typeface="游ゴシック" panose="020F0502020204030204"/>
                <a:ea typeface="游ゴシック" panose="020B0400000000000000" pitchFamily="50" charset="-128"/>
              </a:rPr>
              <a:t>年</a:t>
            </a:r>
            <a:r>
              <a:rPr kumimoji="1" lang="en-US" altLang="ja-JP" sz="1200" i="0" strike="noStrike" kern="1200" cap="none" spc="0" normalizeH="0" baseline="0" noProof="0" dirty="0">
                <a:ln>
                  <a:noFill/>
                </a:ln>
                <a:solidFill>
                  <a:schemeClr val="tx1"/>
                </a:solidFill>
                <a:effectLst/>
                <a:uLnTx/>
                <a:uFillTx/>
                <a:latin typeface="游ゴシック" panose="020F0502020204030204"/>
                <a:ea typeface="游ゴシック" panose="020B0400000000000000" pitchFamily="50" charset="-128"/>
              </a:rPr>
              <a:t>10</a:t>
            </a:r>
            <a:r>
              <a:rPr kumimoji="1" lang="ja-JP" altLang="en-US" sz="1200" i="0" strike="noStrike" kern="1200" cap="none" spc="0" normalizeH="0" baseline="0" noProof="0" dirty="0">
                <a:ln>
                  <a:noFill/>
                </a:ln>
                <a:solidFill>
                  <a:schemeClr val="tx1"/>
                </a:solidFill>
                <a:effectLst/>
                <a:uLnTx/>
                <a:uFillTx/>
                <a:latin typeface="游ゴシック" panose="020F0502020204030204"/>
                <a:ea typeface="游ゴシック" panose="020B0400000000000000" pitchFamily="50" charset="-128"/>
              </a:rPr>
              <a:t>月に一部地域が国より都市再生緊急整備地域に指定されたことをふまえ、</a:t>
            </a:r>
            <a:r>
              <a:rPr kumimoji="1" lang="ja-JP" altLang="en-US" sz="1200" b="0" i="0" strike="noStrike" kern="1200" cap="none" spc="0" normalizeH="0" baseline="0" noProof="0" dirty="0">
                <a:ln>
                  <a:noFill/>
                </a:ln>
                <a:solidFill>
                  <a:schemeClr val="tx1"/>
                </a:solidFill>
                <a:effectLst/>
                <a:uLnTx/>
                <a:uFillTx/>
                <a:latin typeface="游ゴシック" panose="020F0502020204030204"/>
                <a:ea typeface="游ゴシック" panose="020B0400000000000000" pitchFamily="50" charset="-128"/>
              </a:rPr>
              <a:t>東口まちづくりビジョンに基づく本市未利用地の活用方針を検討する</a:t>
            </a:r>
          </a:p>
          <a:p>
            <a:pPr lvl="0">
              <a:defRPr/>
            </a:pPr>
            <a:r>
              <a:rPr lang="ja-JP" altLang="en-US" sz="1200" dirty="0">
                <a:solidFill>
                  <a:schemeClr val="tx1"/>
                </a:solidFill>
              </a:rPr>
              <a:t>・引き続き、まちづくりに資する情報提供を行うとともに、まちづくりの検討状況等に　</a:t>
            </a:r>
            <a:endParaRPr lang="en-US" altLang="ja-JP" sz="1200" dirty="0">
              <a:solidFill>
                <a:schemeClr val="tx1"/>
              </a:solidFill>
            </a:endParaRPr>
          </a:p>
          <a:p>
            <a:pPr lvl="0">
              <a:defRPr/>
            </a:pPr>
            <a:r>
              <a:rPr lang="ja-JP" altLang="en-US" sz="1200" dirty="0">
                <a:solidFill>
                  <a:schemeClr val="tx1"/>
                </a:solidFill>
              </a:rPr>
              <a:t>ついて情報発信を行う。</a:t>
            </a:r>
            <a:r>
              <a:rPr lang="ja-JP" altLang="en-US" sz="1200" b="1" dirty="0">
                <a:solidFill>
                  <a:schemeClr val="tx1"/>
                </a:solidFill>
              </a:rPr>
              <a:t>＜</a:t>
            </a:r>
            <a:r>
              <a:rPr lang="ja-JP" altLang="en-US" sz="1200" dirty="0">
                <a:solidFill>
                  <a:schemeClr val="tx1"/>
                </a:solidFill>
              </a:rPr>
              <a:t>●区政会議意見</a:t>
            </a:r>
            <a:r>
              <a:rPr lang="ja-JP" altLang="en-US" sz="1200" b="1" dirty="0">
                <a:solidFill>
                  <a:schemeClr val="tx1"/>
                </a:solidFill>
              </a:rPr>
              <a:t>＞</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200" b="1" i="0" strike="noStrike" kern="1200" cap="none" spc="0" normalizeH="0" baseline="0" noProof="0" dirty="0">
              <a:ln>
                <a:noFill/>
              </a:ln>
              <a:solidFill>
                <a:schemeClr val="tx1"/>
              </a:solidFill>
              <a:effectLst/>
              <a:uLnTx/>
              <a:uFillTx/>
              <a:latin typeface="游ゴシック" panose="020F0502020204030204"/>
              <a:ea typeface="游ゴシック"/>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200" b="1" i="0" strike="noStrike" kern="1200" cap="none" spc="0" normalizeH="0" baseline="0" noProof="0" dirty="0">
              <a:ln>
                <a:noFill/>
              </a:ln>
              <a:solidFill>
                <a:schemeClr val="tx1"/>
              </a:solidFill>
              <a:effectLst/>
              <a:uLnTx/>
              <a:uFillTx/>
              <a:latin typeface="游ゴシック" panose="020F0502020204030204"/>
              <a:ea typeface="游ゴシック"/>
            </a:endParaRPr>
          </a:p>
          <a:p>
            <a:pPr lvl="0">
              <a:defRPr/>
            </a:pPr>
            <a:r>
              <a:rPr lang="en-US" altLang="ja-JP" sz="1200" b="1" dirty="0">
                <a:solidFill>
                  <a:schemeClr val="tx1"/>
                </a:solidFill>
                <a:ea typeface="游ゴシック"/>
              </a:rPr>
              <a:t>【</a:t>
            </a:r>
            <a:r>
              <a:rPr lang="ja-JP" altLang="en-US" sz="1200" b="1" dirty="0">
                <a:solidFill>
                  <a:schemeClr val="tx1"/>
                </a:solidFill>
                <a:ea typeface="游ゴシック"/>
              </a:rPr>
              <a:t>もと西淡路小学校にかかる活用方策策定（</a:t>
            </a:r>
            <a:r>
              <a:rPr lang="en-US" altLang="ja-JP" sz="1200" b="1" dirty="0">
                <a:solidFill>
                  <a:schemeClr val="tx1"/>
                </a:solidFill>
                <a:ea typeface="游ゴシック"/>
              </a:rPr>
              <a:t>123</a:t>
            </a:r>
            <a:r>
              <a:rPr lang="ja-JP" altLang="en-US" sz="1200" b="1" dirty="0">
                <a:solidFill>
                  <a:schemeClr val="tx1"/>
                </a:solidFill>
                <a:ea typeface="游ゴシック"/>
              </a:rPr>
              <a:t>千円）</a:t>
            </a:r>
            <a:r>
              <a:rPr lang="en-US" altLang="ja-JP" sz="1200" b="1" dirty="0">
                <a:solidFill>
                  <a:schemeClr val="tx1"/>
                </a:solidFill>
                <a:ea typeface="游ゴシック"/>
              </a:rPr>
              <a:t>】</a:t>
            </a:r>
          </a:p>
          <a:p>
            <a:pPr>
              <a:defRPr/>
            </a:pPr>
            <a:r>
              <a:rPr lang="ja-JP" altLang="en-US" sz="1200" dirty="0">
                <a:solidFill>
                  <a:schemeClr val="tx1"/>
                </a:solidFill>
                <a:ea typeface="游ゴシック" panose="020F0502020204030204"/>
                <a:cs typeface="+mn-lt"/>
              </a:rPr>
              <a:t>・大きなポテンシャルを有する</a:t>
            </a:r>
            <a:r>
              <a:rPr lang="ja-JP" altLang="ja-JP" sz="1200" dirty="0">
                <a:solidFill>
                  <a:schemeClr val="tx1"/>
                </a:solidFill>
                <a:ea typeface="游ゴシック" panose="020F0502020204030204"/>
                <a:cs typeface="+mn-lt"/>
              </a:rPr>
              <a:t>もと西淡路小学校</a:t>
            </a:r>
            <a:r>
              <a:rPr lang="ja-JP" altLang="en-US" sz="1200" dirty="0">
                <a:solidFill>
                  <a:schemeClr val="tx1"/>
                </a:solidFill>
                <a:ea typeface="游ゴシック" panose="020F0502020204030204"/>
                <a:cs typeface="+mn-lt"/>
              </a:rPr>
              <a:t>の活用</a:t>
            </a:r>
            <a:r>
              <a:rPr lang="ja-JP" altLang="ja-JP" sz="1200" dirty="0">
                <a:solidFill>
                  <a:schemeClr val="tx1"/>
                </a:solidFill>
                <a:ea typeface="游ゴシック" panose="020F0502020204030204"/>
                <a:cs typeface="+mn-lt"/>
              </a:rPr>
              <a:t>について、</a:t>
            </a:r>
            <a:r>
              <a:rPr lang="ja-JP" altLang="en-US" sz="1200" dirty="0">
                <a:solidFill>
                  <a:schemeClr val="tx1"/>
                </a:solidFill>
                <a:ea typeface="游ゴシック" panose="020F0502020204030204"/>
                <a:cs typeface="+mn-lt"/>
              </a:rPr>
              <a:t>災害時避難所機能を確保するとともに、地元・活用事業者のニーズや令和６年度に実施したマーケットサウンディングの結果も踏まえ、活用方針を策定。活用事業者と共に、にぎわい創出の拠点となるよう進めていく。なお、これまでの検討状況や実施した調査の結果等、区役所ホームページにおいて公表している。</a:t>
            </a:r>
            <a:r>
              <a:rPr lang="ja-JP" altLang="en-US" sz="1200" dirty="0">
                <a:solidFill>
                  <a:schemeClr val="tx1"/>
                </a:solidFill>
              </a:rPr>
              <a:t>＜●区政会議意見＞</a:t>
            </a:r>
          </a:p>
          <a:p>
            <a:pPr lvl="0">
              <a:defRPr/>
            </a:pPr>
            <a:endParaRPr lang="en-US" altLang="ja-JP" sz="1200" dirty="0">
              <a:solidFill>
                <a:srgbClr val="00B0F0"/>
              </a:solidFill>
            </a:endParaRPr>
          </a:p>
        </p:txBody>
      </p:sp>
      <p:sp>
        <p:nvSpPr>
          <p:cNvPr id="39" name="角丸四角形 38"/>
          <p:cNvSpPr/>
          <p:nvPr/>
        </p:nvSpPr>
        <p:spPr>
          <a:xfrm>
            <a:off x="1837091" y="159488"/>
            <a:ext cx="5424946" cy="624872"/>
          </a:xfrm>
          <a:prstGeom prst="roundRect">
            <a:avLst/>
          </a:prstGeom>
          <a:solidFill>
            <a:schemeClr val="accent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600" b="1" i="0" u="none" strike="noStrike" kern="1200" cap="none" spc="0" normalizeH="0" baseline="0" noProof="0" dirty="0">
                <a:ln>
                  <a:noFill/>
                </a:ln>
                <a:solidFill>
                  <a:prstClr val="white"/>
                </a:solidFill>
                <a:effectLst/>
                <a:uLnTx/>
                <a:uFillTx/>
                <a:latin typeface="ＭＳ ゴシック" panose="020B0609070205080204" pitchFamily="49" charset="-128"/>
                <a:ea typeface="ＭＳ ゴシック" panose="020B0609070205080204" pitchFamily="49" charset="-128"/>
              </a:rPr>
              <a:t>区民による西部地域のまちづくり</a:t>
            </a:r>
            <a:endParaRPr kumimoji="1" lang="en-US" altLang="ja-JP" sz="1200" b="1" i="0" u="none" strike="noStrike" kern="1200" cap="none" spc="0" normalizeH="0" baseline="0" noProof="0" dirty="0">
              <a:ln>
                <a:noFill/>
              </a:ln>
              <a:solidFill>
                <a:prstClr val="white"/>
              </a:solidFill>
              <a:effectLst/>
              <a:uLnTx/>
              <a:uFillTx/>
              <a:latin typeface="ＭＳ ゴシック" panose="020B0609070205080204" pitchFamily="49" charset="-128"/>
              <a:ea typeface="ＭＳ ゴシック" panose="020B0609070205080204" pitchFamily="49" charset="-128"/>
            </a:endParaRPr>
          </a:p>
        </p:txBody>
      </p:sp>
      <p:sp>
        <p:nvSpPr>
          <p:cNvPr id="29" name="ホームベース 28"/>
          <p:cNvSpPr/>
          <p:nvPr/>
        </p:nvSpPr>
        <p:spPr>
          <a:xfrm>
            <a:off x="5591834" y="1079156"/>
            <a:ext cx="1735447" cy="486000"/>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2000" b="1" i="0" u="none" strike="noStrike" kern="1200" cap="none" spc="0" normalizeH="0" baseline="0" noProof="0" dirty="0">
                <a:ln>
                  <a:noFill/>
                </a:ln>
                <a:solidFill>
                  <a:prstClr val="white"/>
                </a:solidFill>
                <a:effectLst/>
                <a:uLnTx/>
                <a:uFillTx/>
                <a:latin typeface="ＭＳ ゴシック" panose="020B0609070205080204" pitchFamily="49" charset="-128"/>
                <a:ea typeface="ＭＳ ゴシック" panose="020B0609070205080204" pitchFamily="49" charset="-128"/>
                <a:cs typeface="+mn-cs"/>
              </a:rPr>
              <a:t>具体的取組</a:t>
            </a:r>
          </a:p>
        </p:txBody>
      </p:sp>
      <p:sp>
        <p:nvSpPr>
          <p:cNvPr id="15" name="テキスト ボックス 14"/>
          <p:cNvSpPr txBox="1"/>
          <p:nvPr/>
        </p:nvSpPr>
        <p:spPr>
          <a:xfrm>
            <a:off x="5863342" y="6479576"/>
            <a:ext cx="465316"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80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3</a:t>
            </a:r>
          </a:p>
        </p:txBody>
      </p:sp>
    </p:spTree>
    <p:extLst>
      <p:ext uri="{BB962C8B-B14F-4D97-AF65-F5344CB8AC3E}">
        <p14:creationId xmlns:p14="http://schemas.microsoft.com/office/powerpoint/2010/main" val="180543610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角丸四角形 5"/>
          <p:cNvSpPr/>
          <p:nvPr/>
        </p:nvSpPr>
        <p:spPr>
          <a:xfrm>
            <a:off x="101643" y="1497174"/>
            <a:ext cx="4927555" cy="793897"/>
          </a:xfrm>
          <a:prstGeom prst="roundRect">
            <a:avLst/>
          </a:prstGeom>
          <a:solidFill>
            <a:schemeClr val="bg1"/>
          </a:solidFill>
          <a:ln cmpd="tri">
            <a:prstDash val="solid"/>
          </a:ln>
        </p:spPr>
        <p:style>
          <a:lnRef idx="2">
            <a:schemeClr val="accent6"/>
          </a:lnRef>
          <a:fillRef idx="1">
            <a:schemeClr val="lt1"/>
          </a:fillRef>
          <a:effectRef idx="0">
            <a:schemeClr val="accent6"/>
          </a:effectRef>
          <a:fontRef idx="minor">
            <a:schemeClr val="dk1"/>
          </a:fontRef>
        </p:style>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東淀川区版ネウボラが広く定着し、安心してこどもを生み喜びを感じながら子育てができるように妊娠期から子育て期まで切れ目のない支援を整備する必要がある</a:t>
            </a:r>
          </a:p>
        </p:txBody>
      </p:sp>
      <p:sp>
        <p:nvSpPr>
          <p:cNvPr id="14" name="角丸四角形 13"/>
          <p:cNvSpPr/>
          <p:nvPr/>
        </p:nvSpPr>
        <p:spPr>
          <a:xfrm>
            <a:off x="101642" y="4504262"/>
            <a:ext cx="4927558" cy="2165732"/>
          </a:xfrm>
          <a:prstGeom prst="roundRect">
            <a:avLst/>
          </a:prstGeom>
          <a:solidFill>
            <a:schemeClr val="bg1">
              <a:lumMod val="95000"/>
            </a:schemeClr>
          </a:solidFill>
        </p:spPr>
        <p:style>
          <a:lnRef idx="2">
            <a:schemeClr val="accent6"/>
          </a:lnRef>
          <a:fillRef idx="1">
            <a:schemeClr val="lt1"/>
          </a:fillRef>
          <a:effectRef idx="0">
            <a:schemeClr val="accent6"/>
          </a:effectRef>
          <a:fontRef idx="minor">
            <a:schemeClr val="dk1"/>
          </a:fontRef>
        </p:style>
        <p:txBody>
          <a:bodyPr rtlCol="0" anchor="ctr"/>
          <a:lstStyle/>
          <a:p>
            <a:pPr lvl="0"/>
            <a:r>
              <a:rPr lang="ja-JP" altLang="en-US" sz="1200" dirty="0">
                <a:solidFill>
                  <a:schemeClr val="tx1"/>
                </a:solidFill>
                <a:latin typeface="+mn-ea"/>
              </a:rPr>
              <a:t>・事業を利用した方に対するアンケートを実施した結果、育児</a:t>
            </a:r>
            <a:endParaRPr lang="en-US" altLang="ja-JP" sz="1200" dirty="0">
              <a:solidFill>
                <a:schemeClr val="tx1"/>
              </a:solidFill>
              <a:latin typeface="+mn-ea"/>
            </a:endParaRPr>
          </a:p>
          <a:p>
            <a:pPr lvl="0"/>
            <a:r>
              <a:rPr lang="ja-JP" altLang="en-US" sz="1200" dirty="0">
                <a:solidFill>
                  <a:schemeClr val="tx1"/>
                </a:solidFill>
                <a:latin typeface="+mn-ea"/>
              </a:rPr>
              <a:t>　不安が軽減されたと回答した方の割合　令和８年度末までに</a:t>
            </a:r>
            <a:r>
              <a:rPr lang="en-US" altLang="ja-JP" sz="1200" dirty="0">
                <a:solidFill>
                  <a:schemeClr val="tx1"/>
                </a:solidFill>
                <a:latin typeface="+mn-ea"/>
              </a:rPr>
              <a:t>100</a:t>
            </a:r>
            <a:r>
              <a:rPr lang="ja-JP" altLang="en-US" sz="1200" dirty="0">
                <a:solidFill>
                  <a:schemeClr val="tx1"/>
                </a:solidFill>
                <a:latin typeface="+mn-ea"/>
              </a:rPr>
              <a:t>％</a:t>
            </a:r>
            <a:endParaRPr lang="en-US" altLang="ja-JP" sz="1200" dirty="0">
              <a:solidFill>
                <a:schemeClr val="tx1"/>
              </a:solidFill>
              <a:latin typeface="+mn-ea"/>
            </a:endParaRPr>
          </a:p>
          <a:p>
            <a:pPr>
              <a:defRPr/>
            </a:pPr>
            <a:endParaRPr kumimoji="1" lang="en-US" altLang="ja-JP" sz="1050" b="0" i="0" kern="1200" cap="none" spc="0" normalizeH="0" noProof="0" dirty="0">
              <a:ln>
                <a:noFill/>
              </a:ln>
              <a:solidFill>
                <a:schemeClr val="tx1"/>
              </a:solidFill>
              <a:effectLst/>
              <a:uLnTx/>
              <a:uFillTx/>
              <a:latin typeface="游ゴシック" panose="020F0502020204030204"/>
              <a:ea typeface="游ゴシック" panose="020B0400000000000000" pitchFamily="50" charset="-128"/>
              <a:cs typeface="+mn-cs"/>
            </a:endParaRPr>
          </a:p>
        </p:txBody>
      </p:sp>
      <p:sp>
        <p:nvSpPr>
          <p:cNvPr id="16" name="角丸四角形 15"/>
          <p:cNvSpPr/>
          <p:nvPr/>
        </p:nvSpPr>
        <p:spPr>
          <a:xfrm>
            <a:off x="101642" y="2823147"/>
            <a:ext cx="4927557" cy="1102963"/>
          </a:xfrm>
          <a:prstGeom prst="roundRect">
            <a:avLst/>
          </a:prstGeom>
          <a:solidFill>
            <a:schemeClr val="bg1"/>
          </a:solidFill>
        </p:spPr>
        <p:style>
          <a:lnRef idx="2">
            <a:schemeClr val="accent6"/>
          </a:lnRef>
          <a:fillRef idx="1">
            <a:schemeClr val="lt1"/>
          </a:fillRef>
          <a:effectRef idx="0">
            <a:schemeClr val="accent6"/>
          </a:effectRef>
          <a:fontRef idx="minor">
            <a:schemeClr val="dk1"/>
          </a:fontRef>
        </p:style>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支援が必要なこどもや養育者に対して、きめ細かいフォロー体制を整備し、母子保健事業の活用や地域担当保健師のアウトリーチ・電話相談等でそれぞれのニーズに応じた必要な支援が切れ目なく受けられる体制を構築する</a:t>
            </a:r>
            <a:endParaRPr kumimoji="1" lang="en-US" altLang="ja-JP" sz="120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・誰もがいつでも子育てに関する情報を得られるよう発信する</a:t>
            </a:r>
          </a:p>
        </p:txBody>
      </p:sp>
      <p:sp>
        <p:nvSpPr>
          <p:cNvPr id="46" name="ホームベース 45"/>
          <p:cNvSpPr/>
          <p:nvPr/>
        </p:nvSpPr>
        <p:spPr>
          <a:xfrm>
            <a:off x="101643" y="2337146"/>
            <a:ext cx="1735447" cy="486000"/>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2000" b="1" i="0" u="none" strike="noStrike" kern="1200" cap="none" spc="0" normalizeH="0" baseline="0" noProof="0" dirty="0">
                <a:ln>
                  <a:noFill/>
                </a:ln>
                <a:solidFill>
                  <a:prstClr val="white"/>
                </a:solidFill>
                <a:effectLst/>
                <a:uLnTx/>
                <a:uFillTx/>
                <a:latin typeface="ＭＳ ゴシック" panose="020B0609070205080204" pitchFamily="49" charset="-128"/>
                <a:ea typeface="ＭＳ ゴシック" panose="020B0609070205080204" pitchFamily="49" charset="-128"/>
                <a:cs typeface="+mn-cs"/>
              </a:rPr>
              <a:t>主な戦略</a:t>
            </a:r>
          </a:p>
        </p:txBody>
      </p:sp>
      <p:sp>
        <p:nvSpPr>
          <p:cNvPr id="47" name="ホームベース 46"/>
          <p:cNvSpPr/>
          <p:nvPr/>
        </p:nvSpPr>
        <p:spPr>
          <a:xfrm>
            <a:off x="101643" y="4018262"/>
            <a:ext cx="1735448" cy="486000"/>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2000" b="1" i="0" u="none" strike="noStrike" kern="1200" cap="none" spc="0" normalizeH="0" baseline="0" noProof="0" dirty="0">
                <a:ln>
                  <a:noFill/>
                </a:ln>
                <a:solidFill>
                  <a:prstClr val="white"/>
                </a:solidFill>
                <a:effectLst/>
                <a:uLnTx/>
                <a:uFillTx/>
                <a:latin typeface="ＭＳ ゴシック" panose="020B0609070205080204" pitchFamily="49" charset="-128"/>
                <a:ea typeface="ＭＳ ゴシック" panose="020B0609070205080204" pitchFamily="49" charset="-128"/>
                <a:cs typeface="+mn-cs"/>
              </a:rPr>
              <a:t>評価指標</a:t>
            </a:r>
          </a:p>
        </p:txBody>
      </p:sp>
      <p:sp>
        <p:nvSpPr>
          <p:cNvPr id="48" name="ホームベース 47"/>
          <p:cNvSpPr/>
          <p:nvPr/>
        </p:nvSpPr>
        <p:spPr>
          <a:xfrm>
            <a:off x="101644" y="1010008"/>
            <a:ext cx="1735447" cy="487166"/>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2000" b="1" i="0" u="none" strike="noStrike" kern="1200" cap="none" spc="0" normalizeH="0" baseline="0" noProof="0" dirty="0">
                <a:ln>
                  <a:noFill/>
                </a:ln>
                <a:solidFill>
                  <a:prstClr val="white"/>
                </a:solidFill>
                <a:effectLst/>
                <a:uLnTx/>
                <a:uFillTx/>
                <a:latin typeface="ＭＳ ゴシック" panose="020B0609070205080204" pitchFamily="49" charset="-128"/>
                <a:ea typeface="ＭＳ ゴシック" panose="020B0609070205080204" pitchFamily="49" charset="-128"/>
                <a:cs typeface="+mn-cs"/>
              </a:rPr>
              <a:t>課題認識</a:t>
            </a:r>
          </a:p>
        </p:txBody>
      </p:sp>
      <p:sp>
        <p:nvSpPr>
          <p:cNvPr id="53" name="直方体 52"/>
          <p:cNvSpPr/>
          <p:nvPr/>
        </p:nvSpPr>
        <p:spPr>
          <a:xfrm>
            <a:off x="101644" y="159488"/>
            <a:ext cx="1883909" cy="624871"/>
          </a:xfrm>
          <a:prstGeom prst="cube">
            <a:avLst/>
          </a:prstGeom>
          <a:solidFill>
            <a:srgbClr val="38F88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0" normalizeH="0" baseline="0" noProof="0" dirty="0">
                <a:ln>
                  <a:noFill/>
                </a:ln>
                <a:solidFill>
                  <a:prstClr val="black"/>
                </a:solidFill>
                <a:effectLst/>
                <a:uLnTx/>
                <a:uFillTx/>
                <a:latin typeface="HGS創英角ｺﾞｼｯｸUB" panose="020B0900000000000000" pitchFamily="50" charset="-128"/>
                <a:ea typeface="HGS創英角ｺﾞｼｯｸUB" panose="020B0900000000000000" pitchFamily="50" charset="-128"/>
                <a:cs typeface="+mn-cs"/>
              </a:rPr>
              <a:t>経営課題</a:t>
            </a:r>
            <a:r>
              <a:rPr kumimoji="1" lang="en-US" altLang="ja-JP" sz="1600" b="0" i="0" u="none" strike="noStrike" kern="1200" cap="none" spc="0" normalizeH="0" baseline="0" noProof="0" dirty="0">
                <a:ln>
                  <a:noFill/>
                </a:ln>
                <a:solidFill>
                  <a:prstClr val="black"/>
                </a:solidFill>
                <a:effectLst/>
                <a:uLnTx/>
                <a:uFillTx/>
                <a:latin typeface="HGS創英角ｺﾞｼｯｸUB" panose="020B0900000000000000" pitchFamily="50" charset="-128"/>
                <a:ea typeface="HGS創英角ｺﾞｼｯｸUB" panose="020B0900000000000000" pitchFamily="50" charset="-128"/>
                <a:cs typeface="+mn-cs"/>
              </a:rPr>
              <a:t>2</a:t>
            </a:r>
            <a:r>
              <a:rPr kumimoji="1" lang="en-US" altLang="ja-JP" sz="1600" b="1"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a:t>
            </a:r>
            <a:r>
              <a:rPr kumimoji="1" lang="en-US" altLang="ja-JP" sz="1600" b="0" i="0" u="none" strike="noStrike" kern="1200" cap="none" spc="0" normalizeH="0" baseline="0" noProof="0" dirty="0">
                <a:ln>
                  <a:noFill/>
                </a:ln>
                <a:solidFill>
                  <a:prstClr val="black"/>
                </a:solidFill>
                <a:effectLst/>
                <a:uLnTx/>
                <a:uFillTx/>
                <a:latin typeface="HGS創英角ｺﾞｼｯｸUB" panose="020B0900000000000000" pitchFamily="50" charset="-128"/>
                <a:ea typeface="HGS創英角ｺﾞｼｯｸUB" panose="020B0900000000000000" pitchFamily="50" charset="-128"/>
                <a:cs typeface="+mn-cs"/>
              </a:rPr>
              <a:t>1</a:t>
            </a:r>
            <a:endParaRPr kumimoji="1" lang="en-US" altLang="ja-JP" sz="1400" b="0" i="0" u="none" strike="noStrike" kern="1200" cap="none" spc="0" normalizeH="0" baseline="0" noProof="0" dirty="0">
              <a:ln>
                <a:noFill/>
              </a:ln>
              <a:solidFill>
                <a:prstClr val="black"/>
              </a:solidFill>
              <a:effectLst/>
              <a:uLnTx/>
              <a:uFillTx/>
              <a:latin typeface="HGS創英角ｺﾞｼｯｸUB" panose="020B0900000000000000" pitchFamily="50" charset="-128"/>
              <a:ea typeface="HGS創英角ｺﾞｼｯｸUB" panose="020B0900000000000000" pitchFamily="50" charset="-128"/>
              <a:cs typeface="+mn-cs"/>
            </a:endParaRPr>
          </a:p>
        </p:txBody>
      </p:sp>
      <p:sp>
        <p:nvSpPr>
          <p:cNvPr id="45" name="角丸四角形 44"/>
          <p:cNvSpPr/>
          <p:nvPr/>
        </p:nvSpPr>
        <p:spPr>
          <a:xfrm>
            <a:off x="5102941" y="1497174"/>
            <a:ext cx="6912078" cy="4514340"/>
          </a:xfrm>
          <a:prstGeom prst="roundRect">
            <a:avLst>
              <a:gd name="adj" fmla="val 5585"/>
            </a:avLst>
          </a:prstGeom>
          <a:solidFill>
            <a:schemeClr val="bg1"/>
          </a:solidFill>
        </p:spPr>
        <p:style>
          <a:lnRef idx="2">
            <a:schemeClr val="accent6"/>
          </a:lnRef>
          <a:fillRef idx="1">
            <a:schemeClr val="lt1"/>
          </a:fillRef>
          <a:effectRef idx="0">
            <a:schemeClr val="accent6"/>
          </a:effectRef>
          <a:fontRef idx="minor">
            <a:schemeClr val="dk1"/>
          </a:fontRef>
        </p:style>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200" b="1"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a:t>
            </a:r>
            <a:r>
              <a:rPr kumimoji="1" lang="ja-JP" altLang="en-US" sz="1200" b="1" i="0" u="none" kern="1200" cap="none" spc="0" normalizeH="0" noProof="0" dirty="0">
                <a:ln>
                  <a:noFill/>
                </a:ln>
                <a:solidFill>
                  <a:schemeClr val="tx1"/>
                </a:solidFill>
                <a:effectLst/>
                <a:uLnTx/>
                <a:uFillTx/>
                <a:latin typeface="游ゴシック" panose="020F0502020204030204"/>
                <a:ea typeface="游ゴシック" panose="020B0400000000000000" pitchFamily="50" charset="-128"/>
                <a:cs typeface="+mn-cs"/>
              </a:rPr>
              <a:t>妊娠期から子育て期まで</a:t>
            </a:r>
            <a:r>
              <a:rPr kumimoji="1" lang="ja-JP" altLang="en-US" sz="1200" b="1" i="0" u="none" strike="noStrike" kern="1200" cap="none" spc="0" normalizeH="0" baseline="0" noProof="0" dirty="0">
                <a:ln>
                  <a:noFill/>
                </a:ln>
                <a:solidFill>
                  <a:schemeClr val="tx1"/>
                </a:solidFill>
                <a:effectLst/>
                <a:uLnTx/>
                <a:uFillTx/>
                <a:latin typeface="游ゴシック" panose="020F0502020204030204"/>
                <a:ea typeface="游ゴシック" panose="020B0400000000000000" pitchFamily="50" charset="-128"/>
                <a:cs typeface="+mn-cs"/>
              </a:rPr>
              <a:t>の切れ目ない施策の推進（</a:t>
            </a:r>
            <a:r>
              <a:rPr kumimoji="1" lang="en-US" altLang="ja-JP" sz="1200" b="1" i="0" u="none" strike="noStrike" kern="1200" cap="none" spc="0" normalizeH="0" baseline="0" noProof="0" dirty="0">
                <a:ln>
                  <a:noFill/>
                </a:ln>
                <a:solidFill>
                  <a:schemeClr val="tx1"/>
                </a:solidFill>
                <a:effectLst/>
                <a:uLnTx/>
                <a:uFillTx/>
                <a:latin typeface="游ゴシック" panose="020F0502020204030204"/>
                <a:ea typeface="游ゴシック" panose="020B0400000000000000" pitchFamily="50" charset="-128"/>
                <a:cs typeface="+mn-cs"/>
              </a:rPr>
              <a:t>8,193</a:t>
            </a:r>
            <a:r>
              <a:rPr kumimoji="1" lang="ja-JP" altLang="en-US" sz="1200" b="1" i="0" u="none" strike="noStrike" kern="1200" cap="none" spc="0" normalizeH="0" baseline="0" noProof="0" dirty="0">
                <a:ln>
                  <a:noFill/>
                </a:ln>
                <a:solidFill>
                  <a:schemeClr val="tx1"/>
                </a:solidFill>
                <a:effectLst/>
                <a:uLnTx/>
                <a:uFillTx/>
                <a:latin typeface="游ゴシック" panose="020F0502020204030204"/>
                <a:ea typeface="游ゴシック" panose="020B0400000000000000" pitchFamily="50" charset="-128"/>
                <a:cs typeface="+mn-cs"/>
              </a:rPr>
              <a:t>千円）</a:t>
            </a:r>
            <a:r>
              <a:rPr kumimoji="1" lang="en-US" altLang="ja-JP" sz="1200" b="1" i="0" u="none" strike="noStrike" kern="1200" cap="none" spc="0" normalizeH="0" baseline="0" noProof="0" dirty="0">
                <a:ln>
                  <a:noFill/>
                </a:ln>
                <a:solidFill>
                  <a:schemeClr val="tx1"/>
                </a:solidFill>
                <a:effectLst/>
                <a:uLnTx/>
                <a:uFillTx/>
                <a:latin typeface="游ゴシック" panose="020F0502020204030204"/>
                <a:ea typeface="游ゴシック" panose="020B0400000000000000" pitchFamily="50" charset="-128"/>
                <a:cs typeface="+mn-cs"/>
              </a:rPr>
              <a:t>】</a:t>
            </a:r>
            <a:endParaRPr kumimoji="1" lang="en-US" altLang="ja-JP" sz="1200" b="0" i="0" u="none" strike="noStrike" kern="1200" cap="none" spc="0" normalizeH="0" baseline="0" noProof="0" dirty="0">
              <a:ln>
                <a:noFill/>
              </a:ln>
              <a:solidFill>
                <a:schemeClr val="tx1"/>
              </a:solidFill>
              <a:effectLst/>
              <a:uLnTx/>
              <a:uFillTx/>
              <a:latin typeface="游ゴシック" panose="020F0502020204030204"/>
              <a:ea typeface="游ゴシック" panose="020B0400000000000000"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schemeClr val="tx1"/>
                </a:solidFill>
                <a:effectLst/>
                <a:uLnTx/>
                <a:uFillTx/>
                <a:latin typeface="游ゴシック" panose="020B0400000000000000" pitchFamily="50" charset="-128"/>
                <a:ea typeface="游ゴシック" panose="020B0400000000000000" pitchFamily="50" charset="-128"/>
                <a:cs typeface="+mn-cs"/>
              </a:rPr>
              <a:t>◎ネウボラの体制の充実　</a:t>
            </a:r>
            <a:endParaRPr kumimoji="1" lang="en-US" altLang="ja-JP" sz="1200" b="0" i="0" u="none" strike="noStrike" kern="1200" cap="none" spc="0" normalizeH="0" baseline="0" noProof="0" dirty="0">
              <a:ln>
                <a:noFill/>
              </a:ln>
              <a:solidFill>
                <a:schemeClr val="tx1"/>
              </a:solidFill>
              <a:effectLst/>
              <a:uLnTx/>
              <a:uFillTx/>
              <a:latin typeface="游ゴシック" panose="020B0400000000000000" pitchFamily="50" charset="-128"/>
              <a:ea typeface="游ゴシック" panose="020B0400000000000000"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schemeClr val="tx1"/>
                </a:solidFill>
                <a:effectLst/>
                <a:uLnTx/>
                <a:uFillTx/>
                <a:latin typeface="游ゴシック" panose="020B0400000000000000" pitchFamily="50" charset="-128"/>
                <a:ea typeface="游ゴシック" panose="020B0400000000000000" pitchFamily="50" charset="-128"/>
                <a:cs typeface="+mn-cs"/>
              </a:rPr>
              <a:t>・母子健康手帳交付時に全員に面接し、母子保健事業について情報提供する</a:t>
            </a:r>
            <a:endParaRPr kumimoji="1" lang="en-US" altLang="ja-JP" sz="1200" b="0" i="0" u="none" strike="noStrike" kern="1200" cap="none" spc="0" normalizeH="0" baseline="0" noProof="0" dirty="0">
              <a:ln>
                <a:noFill/>
              </a:ln>
              <a:solidFill>
                <a:schemeClr val="tx1"/>
              </a:solidFill>
              <a:effectLst/>
              <a:uLnTx/>
              <a:uFillTx/>
              <a:latin typeface="游ゴシック" panose="020B0400000000000000" pitchFamily="50" charset="-128"/>
              <a:ea typeface="游ゴシック" panose="020B0400000000000000"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schemeClr val="tx1"/>
                </a:solidFill>
                <a:effectLst/>
                <a:uLnTx/>
                <a:uFillTx/>
                <a:latin typeface="游ゴシック" panose="020B0400000000000000" pitchFamily="50" charset="-128"/>
                <a:ea typeface="游ゴシック" panose="020B0400000000000000" pitchFamily="50" charset="-128"/>
                <a:cs typeface="+mn-cs"/>
              </a:rPr>
              <a:t>・身近な相談先として、地域担当保健師を紹介し、育児の不安や悩みの相談に応じて切れ目な　</a:t>
            </a:r>
            <a:endParaRPr kumimoji="1" lang="en-US" altLang="ja-JP" sz="1200" b="0" i="0" u="none" strike="noStrike" kern="1200" cap="none" spc="0" normalizeH="0" baseline="0" noProof="0" dirty="0">
              <a:ln>
                <a:noFill/>
              </a:ln>
              <a:solidFill>
                <a:schemeClr val="tx1"/>
              </a:solidFill>
              <a:effectLst/>
              <a:uLnTx/>
              <a:uFillTx/>
              <a:latin typeface="游ゴシック" panose="020B0400000000000000" pitchFamily="50" charset="-128"/>
              <a:ea typeface="游ゴシック" panose="020B0400000000000000"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schemeClr val="tx1"/>
                </a:solidFill>
                <a:effectLst/>
                <a:uLnTx/>
                <a:uFillTx/>
                <a:latin typeface="游ゴシック" panose="020B0400000000000000" pitchFamily="50" charset="-128"/>
                <a:ea typeface="游ゴシック" panose="020B0400000000000000" pitchFamily="50" charset="-128"/>
                <a:cs typeface="+mn-cs"/>
              </a:rPr>
              <a:t>　い支援を継続する</a:t>
            </a:r>
            <a:endParaRPr kumimoji="1" lang="en-US" altLang="ja-JP" sz="1200" b="0" i="0" u="none" strike="noStrike" kern="1200" cap="none" spc="0" normalizeH="0" baseline="0" noProof="0" dirty="0">
              <a:ln>
                <a:noFill/>
              </a:ln>
              <a:solidFill>
                <a:schemeClr val="tx1"/>
              </a:solidFill>
              <a:effectLst/>
              <a:uLnTx/>
              <a:uFillTx/>
              <a:latin typeface="游ゴシック" panose="020B0400000000000000" pitchFamily="50" charset="-128"/>
              <a:ea typeface="游ゴシック" panose="020B0400000000000000"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200" b="0" i="0" u="none" strike="noStrike" kern="1200" cap="none" spc="0" normalizeH="0" baseline="0" noProof="0" dirty="0">
              <a:ln>
                <a:noFill/>
              </a:ln>
              <a:solidFill>
                <a:schemeClr val="tx1"/>
              </a:solidFill>
              <a:effectLst/>
              <a:uLnTx/>
              <a:uFillTx/>
              <a:latin typeface="游ゴシック" panose="020B0400000000000000" pitchFamily="50" charset="-128"/>
              <a:ea typeface="游ゴシック" panose="020B0400000000000000"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schemeClr val="tx1"/>
                </a:solidFill>
                <a:effectLst/>
                <a:uLnTx/>
                <a:uFillTx/>
                <a:latin typeface="游ゴシック" panose="020B0400000000000000" pitchFamily="50" charset="-128"/>
                <a:ea typeface="游ゴシック" panose="020B0400000000000000" pitchFamily="50" charset="-128"/>
                <a:cs typeface="+mn-cs"/>
              </a:rPr>
              <a:t>◎すくすくみのり事業</a:t>
            </a:r>
            <a:r>
              <a:rPr kumimoji="1" lang="en-US" altLang="ja-JP" sz="1200" b="0" i="0" u="none" strike="noStrike" kern="1200" cap="none" spc="0" normalizeH="0" baseline="0" noProof="0" dirty="0">
                <a:ln>
                  <a:noFill/>
                </a:ln>
                <a:solidFill>
                  <a:schemeClr val="tx1"/>
                </a:solidFill>
                <a:effectLst/>
                <a:uLnTx/>
                <a:uFillTx/>
                <a:latin typeface="游ゴシック" panose="020B0400000000000000" pitchFamily="50" charset="-128"/>
                <a:ea typeface="游ゴシック" panose="020B0400000000000000" pitchFamily="50" charset="-128"/>
                <a:cs typeface="+mn-cs"/>
              </a:rPr>
              <a:t>(</a:t>
            </a:r>
            <a:r>
              <a:rPr kumimoji="1" lang="ja-JP" altLang="en-US" sz="1200" b="0" i="0" u="none" strike="noStrike" kern="1200" cap="none" spc="0" normalizeH="0" baseline="0" noProof="0" dirty="0">
                <a:ln>
                  <a:noFill/>
                </a:ln>
                <a:solidFill>
                  <a:schemeClr val="tx1"/>
                </a:solidFill>
                <a:effectLst/>
                <a:uLnTx/>
                <a:uFillTx/>
                <a:latin typeface="游ゴシック" panose="020B0400000000000000" pitchFamily="50" charset="-128"/>
                <a:ea typeface="游ゴシック" panose="020B0400000000000000" pitchFamily="50" charset="-128"/>
                <a:cs typeface="+mn-cs"/>
              </a:rPr>
              <a:t>児童</a:t>
            </a:r>
            <a:r>
              <a:rPr lang="ja-JP" altLang="en-US" sz="1200" dirty="0">
                <a:solidFill>
                  <a:schemeClr val="tx1"/>
                </a:solidFill>
                <a:latin typeface="游ゴシック" panose="020B0400000000000000" pitchFamily="50" charset="-128"/>
                <a:ea typeface="游ゴシック" panose="020B0400000000000000" pitchFamily="50" charset="-128"/>
              </a:rPr>
              <a:t>虐待未然防止に向けた助産師関連事業の再構築</a:t>
            </a:r>
            <a:r>
              <a:rPr lang="en-US" altLang="ja-JP" sz="1200" dirty="0">
                <a:solidFill>
                  <a:schemeClr val="tx1"/>
                </a:solidFill>
                <a:latin typeface="游ゴシック" panose="020B0400000000000000" pitchFamily="50" charset="-128"/>
                <a:ea typeface="游ゴシック" panose="020B0400000000000000" pitchFamily="50" charset="-128"/>
              </a:rPr>
              <a:t>)(3,225</a:t>
            </a:r>
            <a:r>
              <a:rPr lang="ja-JP" altLang="en-US" sz="1200" dirty="0">
                <a:solidFill>
                  <a:schemeClr val="tx1"/>
                </a:solidFill>
                <a:latin typeface="游ゴシック" panose="020B0400000000000000" pitchFamily="50" charset="-128"/>
                <a:ea typeface="游ゴシック" panose="020B0400000000000000" pitchFamily="50" charset="-128"/>
              </a:rPr>
              <a:t>千円</a:t>
            </a:r>
            <a:r>
              <a:rPr lang="en-US" altLang="ja-JP" sz="1200" dirty="0">
                <a:solidFill>
                  <a:schemeClr val="tx1"/>
                </a:solidFill>
                <a:latin typeface="游ゴシック" panose="020B0400000000000000" pitchFamily="50" charset="-128"/>
                <a:ea typeface="游ゴシック" panose="020B0400000000000000" pitchFamily="50" charset="-128"/>
              </a:rPr>
              <a:t>)</a:t>
            </a:r>
            <a:r>
              <a:rPr kumimoji="1" lang="ja-JP" altLang="en-US" sz="1200" i="0" strike="noStrike" kern="1200" cap="none" spc="0" normalizeH="0" baseline="0" noProof="0" dirty="0">
                <a:ln>
                  <a:noFill/>
                </a:ln>
                <a:solidFill>
                  <a:schemeClr val="tx1"/>
                </a:solidFill>
                <a:effectLst/>
                <a:uLnTx/>
                <a:uFillTx/>
                <a:latin typeface="游ゴシック" panose="020B0400000000000000" pitchFamily="50" charset="-128"/>
                <a:ea typeface="游ゴシック" panose="020B0400000000000000" pitchFamily="50" charset="-128"/>
                <a:cs typeface="+mn-cs"/>
              </a:rPr>
              <a:t>＜拡充＞</a:t>
            </a:r>
            <a:endParaRPr kumimoji="1" lang="en-US" altLang="ja-JP" sz="1200" i="0" strike="noStrike" kern="1200" cap="none" spc="0" normalizeH="0" baseline="0" noProof="0" dirty="0">
              <a:ln>
                <a:noFill/>
              </a:ln>
              <a:solidFill>
                <a:schemeClr val="tx1"/>
              </a:solidFill>
              <a:effectLst/>
              <a:uLnTx/>
              <a:uFillTx/>
              <a:latin typeface="游ゴシック" panose="020B0400000000000000" pitchFamily="50" charset="-128"/>
              <a:ea typeface="游ゴシック" panose="020B0400000000000000" pitchFamily="50" charset="-128"/>
              <a:cs typeface="+mn-cs"/>
            </a:endParaRPr>
          </a:p>
          <a:p>
            <a:pPr lvl="0">
              <a:defRPr/>
            </a:pPr>
            <a:r>
              <a:rPr lang="ja-JP" altLang="en-US" sz="1200" dirty="0">
                <a:solidFill>
                  <a:schemeClr val="tx1"/>
                </a:solidFill>
                <a:latin typeface="游ゴシック" panose="020B0400000000000000" pitchFamily="50" charset="-128"/>
              </a:rPr>
              <a:t>〇パパ向け講座</a:t>
            </a:r>
            <a:endParaRPr lang="en-US" altLang="ja-JP" sz="1200" dirty="0">
              <a:solidFill>
                <a:schemeClr val="tx1"/>
              </a:solidFill>
              <a:latin typeface="游ゴシック" panose="020B0400000000000000" pitchFamily="50" charset="-128"/>
            </a:endParaRPr>
          </a:p>
          <a:p>
            <a:pPr>
              <a:defRPr/>
            </a:pPr>
            <a:r>
              <a:rPr lang="ja-JP" altLang="en-US" sz="1200" dirty="0">
                <a:solidFill>
                  <a:schemeClr val="tx1"/>
                </a:solidFill>
                <a:latin typeface="游ゴシック" panose="020B0400000000000000" pitchFamily="50" charset="-128"/>
              </a:rPr>
              <a:t>　父親の育児参画を促し、母親の孤立化防止及び父親同士のつながりを作るきっかけとなるよう、休日に父親向けの子育て講座を開催する</a:t>
            </a:r>
            <a:r>
              <a:rPr lang="ja-JP" altLang="en-US" sz="1200" dirty="0">
                <a:solidFill>
                  <a:schemeClr val="tx1"/>
                </a:solidFill>
              </a:rPr>
              <a:t>＜●区政会議意見＞</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schemeClr val="tx1"/>
                </a:solidFill>
                <a:effectLst/>
                <a:uLnTx/>
                <a:uFillTx/>
                <a:latin typeface="游ゴシック" panose="020B0400000000000000" pitchFamily="50" charset="-128"/>
                <a:ea typeface="游ゴシック" panose="020B0400000000000000" pitchFamily="50" charset="-128"/>
                <a:cs typeface="+mn-cs"/>
              </a:rPr>
              <a:t>○助産師による専門相談事業</a:t>
            </a:r>
            <a:endParaRPr kumimoji="1" lang="en-US" altLang="ja-JP" sz="1200" b="0" i="0" u="none" strike="noStrike" kern="1200" cap="none" spc="0" normalizeH="0" baseline="0" noProof="0" dirty="0">
              <a:ln>
                <a:noFill/>
              </a:ln>
              <a:solidFill>
                <a:schemeClr val="tx1"/>
              </a:solidFill>
              <a:effectLst/>
              <a:uLnTx/>
              <a:uFillTx/>
              <a:latin typeface="游ゴシック" panose="020B0400000000000000" pitchFamily="50" charset="-128"/>
              <a:ea typeface="游ゴシック" panose="020B0400000000000000" pitchFamily="50" charset="-128"/>
              <a:cs typeface="+mn-cs"/>
            </a:endParaRPr>
          </a:p>
          <a:p>
            <a:pPr>
              <a:defRPr/>
            </a:pPr>
            <a:r>
              <a:rPr lang="ja-JP" altLang="en-US" sz="1200" dirty="0">
                <a:solidFill>
                  <a:schemeClr val="tx1"/>
                </a:solidFill>
                <a:latin typeface="游ゴシック" panose="020B0400000000000000" pitchFamily="50" charset="-128"/>
              </a:rPr>
              <a:t>　産前から妊娠・分娩・育児不安の軽減を図り、授乳支援により豊かな親子関係の形成を促す</a:t>
            </a:r>
            <a:endParaRPr lang="en-US" altLang="ja-JP" sz="1200" dirty="0">
              <a:solidFill>
                <a:schemeClr val="tx1"/>
              </a:solidFill>
              <a:latin typeface="游ゴシック" panose="020B0400000000000000" pitchFamily="50" charset="-128"/>
            </a:endParaRPr>
          </a:p>
          <a:p>
            <a:pPr>
              <a:defRPr/>
            </a:pPr>
            <a:r>
              <a:rPr lang="ja-JP" altLang="en-US" sz="1200" dirty="0">
                <a:solidFill>
                  <a:schemeClr val="tx1"/>
                </a:solidFill>
                <a:latin typeface="游ゴシック" panose="020B0400000000000000" pitchFamily="50" charset="-128"/>
              </a:rPr>
              <a:t>　ために、マタニティクラス時および３か月児健康診査時に専門相談を予約制で実施する</a:t>
            </a:r>
            <a:endParaRPr lang="en-US" altLang="ja-JP" sz="1200" dirty="0">
              <a:solidFill>
                <a:schemeClr val="tx1"/>
              </a:solidFill>
              <a:latin typeface="游ゴシック" panose="020B0400000000000000" pitchFamily="50" charset="-128"/>
            </a:endParaRPr>
          </a:p>
          <a:p>
            <a:pPr>
              <a:defRPr/>
            </a:pPr>
            <a:r>
              <a:rPr lang="ja-JP" altLang="en-US" sz="1200" dirty="0">
                <a:solidFill>
                  <a:schemeClr val="tx1"/>
                </a:solidFill>
                <a:latin typeface="游ゴシック" panose="020B0400000000000000" pitchFamily="50" charset="-128"/>
              </a:rPr>
              <a:t>〇専門的家庭訪問支援事業の延長事業</a:t>
            </a:r>
            <a:endParaRPr lang="en-US" altLang="ja-JP" sz="1200" dirty="0">
              <a:solidFill>
                <a:schemeClr val="tx1"/>
              </a:solidFill>
              <a:latin typeface="游ゴシック" panose="020B0400000000000000"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200" dirty="0">
                <a:solidFill>
                  <a:schemeClr val="tx1"/>
                </a:solidFill>
                <a:latin typeface="游ゴシック" panose="020B0400000000000000" pitchFamily="50" charset="-128"/>
                <a:ea typeface="游ゴシック" panose="020B0400000000000000" pitchFamily="50" charset="-128"/>
              </a:rPr>
              <a:t>　</a:t>
            </a:r>
            <a:r>
              <a:rPr kumimoji="1" lang="ja-JP" altLang="en-US" sz="1200" b="0" i="0" u="none" strike="noStrike" kern="1200" cap="none" spc="0" normalizeH="0" baseline="0" noProof="0" dirty="0">
                <a:ln>
                  <a:noFill/>
                </a:ln>
                <a:solidFill>
                  <a:schemeClr val="tx1"/>
                </a:solidFill>
                <a:effectLst/>
                <a:uLnTx/>
                <a:uFillTx/>
                <a:latin typeface="游ゴシック" panose="020B0400000000000000" pitchFamily="50" charset="-128"/>
                <a:ea typeface="游ゴシック" panose="020B0400000000000000" pitchFamily="50" charset="-128"/>
                <a:cs typeface="+mn-cs"/>
              </a:rPr>
              <a:t>支援が必要な家庭に助産師が継続的に訪問する「専門的家庭訪問支援事業</a:t>
            </a:r>
            <a:r>
              <a:rPr kumimoji="1" lang="en-US" altLang="ja-JP" sz="1200" b="0" i="0" u="none" strike="noStrike" kern="1200" cap="none" spc="0" normalizeH="0" baseline="0" noProof="0" dirty="0">
                <a:ln>
                  <a:noFill/>
                </a:ln>
                <a:solidFill>
                  <a:schemeClr val="tx1"/>
                </a:solidFill>
                <a:effectLst/>
                <a:uLnTx/>
                <a:uFillTx/>
                <a:latin typeface="游ゴシック" panose="020B0400000000000000" pitchFamily="50" charset="-128"/>
                <a:ea typeface="游ゴシック" panose="020B0400000000000000" pitchFamily="50" charset="-128"/>
                <a:cs typeface="+mn-cs"/>
              </a:rPr>
              <a:t>(</a:t>
            </a:r>
            <a:r>
              <a:rPr kumimoji="1" lang="ja-JP" altLang="en-US" sz="1200" b="0" i="0" u="none" strike="noStrike" kern="1200" cap="none" spc="0" normalizeH="0" baseline="0" noProof="0" dirty="0">
                <a:ln>
                  <a:noFill/>
                </a:ln>
                <a:solidFill>
                  <a:schemeClr val="tx1"/>
                </a:solidFill>
                <a:effectLst/>
                <a:uLnTx/>
                <a:uFillTx/>
                <a:latin typeface="游ゴシック" panose="020B0400000000000000" pitchFamily="50" charset="-128"/>
                <a:ea typeface="游ゴシック" panose="020B0400000000000000" pitchFamily="50" charset="-128"/>
                <a:cs typeface="+mn-cs"/>
              </a:rPr>
              <a:t>妊娠期から３か</a:t>
            </a:r>
            <a:endParaRPr kumimoji="1" lang="en-US" altLang="ja-JP" sz="1200" b="0" i="0" u="none" strike="noStrike" kern="1200" cap="none" spc="0" normalizeH="0" baseline="0" noProof="0" dirty="0">
              <a:ln>
                <a:noFill/>
              </a:ln>
              <a:solidFill>
                <a:schemeClr val="tx1"/>
              </a:solidFill>
              <a:effectLst/>
              <a:uLnTx/>
              <a:uFillTx/>
              <a:latin typeface="游ゴシック" panose="020B0400000000000000" pitchFamily="50" charset="-128"/>
              <a:ea typeface="游ゴシック" panose="020B0400000000000000"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schemeClr val="tx1"/>
                </a:solidFill>
                <a:effectLst/>
                <a:uLnTx/>
                <a:uFillTx/>
                <a:latin typeface="游ゴシック" panose="020B0400000000000000" pitchFamily="50" charset="-128"/>
                <a:ea typeface="游ゴシック" panose="020B0400000000000000" pitchFamily="50" charset="-128"/>
                <a:cs typeface="+mn-cs"/>
              </a:rPr>
              <a:t>　月児健康診査まで</a:t>
            </a:r>
            <a:r>
              <a:rPr kumimoji="1" lang="en-US" altLang="ja-JP" sz="1200" b="0" i="0" u="none" strike="noStrike" kern="1200" cap="none" spc="0" normalizeH="0" baseline="0" noProof="0" dirty="0">
                <a:ln>
                  <a:noFill/>
                </a:ln>
                <a:solidFill>
                  <a:schemeClr val="tx1"/>
                </a:solidFill>
                <a:effectLst/>
                <a:uLnTx/>
                <a:uFillTx/>
                <a:latin typeface="游ゴシック" panose="020B0400000000000000" pitchFamily="50" charset="-128"/>
                <a:ea typeface="游ゴシック" panose="020B0400000000000000" pitchFamily="50" charset="-128"/>
                <a:cs typeface="+mn-cs"/>
              </a:rPr>
              <a:t>)</a:t>
            </a:r>
            <a:r>
              <a:rPr kumimoji="1" lang="ja-JP" altLang="en-US" sz="1200" b="0" i="0" u="none" strike="noStrike" kern="1200" cap="none" spc="0" normalizeH="0" baseline="0" noProof="0" dirty="0">
                <a:ln>
                  <a:noFill/>
                </a:ln>
                <a:solidFill>
                  <a:schemeClr val="tx1"/>
                </a:solidFill>
                <a:effectLst/>
                <a:uLnTx/>
                <a:uFillTx/>
                <a:latin typeface="游ゴシック" panose="020B0400000000000000" pitchFamily="50" charset="-128"/>
                <a:ea typeface="游ゴシック" panose="020B0400000000000000" pitchFamily="50" charset="-128"/>
                <a:cs typeface="+mn-cs"/>
              </a:rPr>
              <a:t>」を、区独自の取組みとして１歳まで延長する</a:t>
            </a:r>
            <a:endParaRPr kumimoji="1" lang="en-US" altLang="ja-JP" sz="1200" b="0" i="0" u="none" strike="noStrike" kern="1200" cap="none" spc="0" normalizeH="0" baseline="0" noProof="0" dirty="0">
              <a:ln>
                <a:noFill/>
              </a:ln>
              <a:solidFill>
                <a:schemeClr val="tx1"/>
              </a:solidFill>
              <a:effectLst/>
              <a:uLnTx/>
              <a:uFillTx/>
              <a:latin typeface="游ゴシック" panose="020B0400000000000000" pitchFamily="50" charset="-128"/>
              <a:ea typeface="游ゴシック" panose="020B0400000000000000"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200" b="0" i="0" u="none" strike="noStrike" kern="1200" cap="none" spc="0" normalizeH="0" baseline="0" noProof="0" dirty="0">
              <a:ln>
                <a:noFill/>
              </a:ln>
              <a:solidFill>
                <a:schemeClr val="tx1"/>
              </a:solidFill>
              <a:effectLst/>
              <a:uLnTx/>
              <a:uFillTx/>
              <a:latin typeface="游ゴシック" panose="020B0400000000000000" pitchFamily="50" charset="-128"/>
              <a:ea typeface="游ゴシック" panose="020B0400000000000000" pitchFamily="50" charset="-128"/>
              <a:cs typeface="+mn-cs"/>
            </a:endParaRPr>
          </a:p>
          <a:p>
            <a:pPr lvl="0">
              <a:defRPr/>
            </a:pPr>
            <a:r>
              <a:rPr kumimoji="1" lang="ja-JP" altLang="en-US" sz="1200" b="0" i="0" u="none" strike="noStrike" kern="1200" cap="none" spc="0" normalizeH="0" baseline="0" noProof="0" dirty="0">
                <a:ln>
                  <a:noFill/>
                </a:ln>
                <a:solidFill>
                  <a:schemeClr val="tx1"/>
                </a:solidFill>
                <a:effectLst/>
                <a:uLnTx/>
                <a:uFillTx/>
                <a:latin typeface="游ゴシック" panose="020B0400000000000000" pitchFamily="50" charset="-128"/>
                <a:ea typeface="游ゴシック" panose="020B0400000000000000" pitchFamily="50" charset="-128"/>
                <a:cs typeface="+mn-cs"/>
              </a:rPr>
              <a:t>◎発達障がいを抱える子育て家庭支援強化事業（</a:t>
            </a:r>
            <a:r>
              <a:rPr kumimoji="1" lang="en-US" altLang="ja-JP" sz="1200" b="0" i="0" u="none" strike="noStrike" kern="1200" cap="none" spc="0" normalizeH="0" baseline="0" noProof="0" dirty="0">
                <a:ln>
                  <a:noFill/>
                </a:ln>
                <a:solidFill>
                  <a:schemeClr val="tx1"/>
                </a:solidFill>
                <a:effectLst/>
                <a:uLnTx/>
                <a:uFillTx/>
                <a:latin typeface="游ゴシック" panose="020B0400000000000000" pitchFamily="50" charset="-128"/>
                <a:ea typeface="游ゴシック" panose="020B0400000000000000" pitchFamily="50" charset="-128"/>
                <a:cs typeface="+mn-cs"/>
              </a:rPr>
              <a:t>4,993</a:t>
            </a:r>
            <a:r>
              <a:rPr kumimoji="1" lang="ja-JP" altLang="en-US" sz="1200" b="0" i="0" u="none" strike="noStrike" kern="1200" cap="none" spc="0" normalizeH="0" baseline="0" noProof="0" dirty="0">
                <a:ln>
                  <a:noFill/>
                </a:ln>
                <a:solidFill>
                  <a:schemeClr val="tx1"/>
                </a:solidFill>
                <a:effectLst/>
                <a:uLnTx/>
                <a:uFillTx/>
                <a:latin typeface="游ゴシック" panose="020B0400000000000000" pitchFamily="50" charset="-128"/>
                <a:ea typeface="游ゴシック" panose="020B0400000000000000" pitchFamily="50" charset="-128"/>
                <a:cs typeface="+mn-cs"/>
              </a:rPr>
              <a:t>千円）</a:t>
            </a:r>
            <a:r>
              <a:rPr lang="ja-JP" altLang="en-US" sz="1200" dirty="0">
                <a:solidFill>
                  <a:schemeClr val="tx1"/>
                </a:solidFill>
                <a:latin typeface="游ゴシック" panose="020B0400000000000000" pitchFamily="50" charset="-128"/>
              </a:rPr>
              <a:t>＜新規＞</a:t>
            </a:r>
            <a:endParaRPr kumimoji="1" lang="en-US" altLang="ja-JP" sz="1200" i="0" strike="noStrike" kern="1200" cap="none" spc="0" normalizeH="0" baseline="0" noProof="0" dirty="0">
              <a:ln>
                <a:noFill/>
              </a:ln>
              <a:solidFill>
                <a:schemeClr val="tx1"/>
              </a:solidFill>
              <a:effectLst/>
              <a:uLnTx/>
              <a:uFillTx/>
              <a:latin typeface="游ゴシック" panose="020B0400000000000000" pitchFamily="50" charset="-128"/>
              <a:ea typeface="游ゴシック" panose="020B0400000000000000"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200" dirty="0">
                <a:solidFill>
                  <a:schemeClr val="tx1"/>
                </a:solidFill>
                <a:latin typeface="游ゴシック" panose="020B0400000000000000" pitchFamily="50" charset="-128"/>
                <a:ea typeface="游ゴシック" panose="020B0400000000000000" pitchFamily="50" charset="-128"/>
              </a:rPr>
              <a:t>　</a:t>
            </a:r>
            <a:r>
              <a:rPr kumimoji="1" lang="ja-JP" altLang="en-US" sz="1200" b="0" i="0" u="none" strike="noStrike" kern="1200" cap="none" spc="0" normalizeH="0" baseline="0" noProof="0" dirty="0">
                <a:ln>
                  <a:noFill/>
                </a:ln>
                <a:solidFill>
                  <a:schemeClr val="tx1"/>
                </a:solidFill>
                <a:effectLst/>
                <a:uLnTx/>
                <a:uFillTx/>
                <a:latin typeface="游ゴシック" panose="020B0400000000000000" pitchFamily="50" charset="-128"/>
                <a:ea typeface="游ゴシック" panose="020B0400000000000000" pitchFamily="50" charset="-128"/>
                <a:cs typeface="+mn-cs"/>
              </a:rPr>
              <a:t>就学前に発達障がいの疑いがある幼児をできるだけ早期に発見し、専門的な支援につなげる　</a:t>
            </a:r>
            <a:endParaRPr kumimoji="1" lang="en-US" altLang="ja-JP" sz="1200" b="0" i="0" u="none" strike="noStrike" kern="1200" cap="none" spc="0" normalizeH="0" baseline="0" noProof="0" dirty="0">
              <a:ln>
                <a:noFill/>
              </a:ln>
              <a:solidFill>
                <a:schemeClr val="tx1"/>
              </a:solidFill>
              <a:effectLst/>
              <a:uLnTx/>
              <a:uFillTx/>
              <a:latin typeface="游ゴシック" panose="020B0400000000000000" pitchFamily="50" charset="-128"/>
              <a:ea typeface="游ゴシック" panose="020B0400000000000000"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200" noProof="0" dirty="0">
                <a:solidFill>
                  <a:schemeClr val="tx1"/>
                </a:solidFill>
                <a:latin typeface="游ゴシック" panose="020B0400000000000000" pitchFamily="50" charset="-128"/>
                <a:ea typeface="游ゴシック" panose="020B0400000000000000" pitchFamily="50" charset="-128"/>
              </a:rPr>
              <a:t>　</a:t>
            </a:r>
            <a:r>
              <a:rPr kumimoji="1" lang="ja-JP" altLang="en-US" sz="1200" b="0" i="0" u="none" strike="noStrike" kern="1200" cap="none" spc="0" normalizeH="0" baseline="0" noProof="0" dirty="0">
                <a:ln>
                  <a:noFill/>
                </a:ln>
                <a:solidFill>
                  <a:schemeClr val="tx1"/>
                </a:solidFill>
                <a:effectLst/>
                <a:uLnTx/>
                <a:uFillTx/>
                <a:latin typeface="游ゴシック" panose="020B0400000000000000" pitchFamily="50" charset="-128"/>
                <a:ea typeface="游ゴシック" panose="020B0400000000000000" pitchFamily="50" charset="-128"/>
                <a:cs typeface="+mn-cs"/>
              </a:rPr>
              <a:t>ために、心理相談員が保育所・幼稚園・子育て支援施設等通所施設に出向き、通所施設と連</a:t>
            </a:r>
            <a:endParaRPr kumimoji="1" lang="en-US" altLang="ja-JP" sz="1200" b="0" i="0" u="none" strike="noStrike" kern="1200" cap="none" spc="0" normalizeH="0" baseline="0" noProof="0" dirty="0">
              <a:ln>
                <a:noFill/>
              </a:ln>
              <a:solidFill>
                <a:schemeClr val="tx1"/>
              </a:solidFill>
              <a:effectLst/>
              <a:uLnTx/>
              <a:uFillTx/>
              <a:latin typeface="游ゴシック" panose="020B0400000000000000" pitchFamily="50" charset="-128"/>
              <a:ea typeface="游ゴシック" panose="020B0400000000000000"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200" dirty="0">
                <a:solidFill>
                  <a:schemeClr val="tx1"/>
                </a:solidFill>
                <a:latin typeface="游ゴシック" panose="020B0400000000000000" pitchFamily="50" charset="-128"/>
                <a:ea typeface="游ゴシック" panose="020B0400000000000000" pitchFamily="50" charset="-128"/>
              </a:rPr>
              <a:t>　</a:t>
            </a:r>
            <a:r>
              <a:rPr kumimoji="1" lang="ja-JP" altLang="en-US" sz="1200" b="0" i="0" u="none" strike="noStrike" kern="1200" cap="none" spc="0" normalizeH="0" baseline="0" noProof="0" dirty="0">
                <a:ln>
                  <a:noFill/>
                </a:ln>
                <a:solidFill>
                  <a:schemeClr val="tx1"/>
                </a:solidFill>
                <a:effectLst/>
                <a:uLnTx/>
                <a:uFillTx/>
                <a:latin typeface="游ゴシック" panose="020B0400000000000000" pitchFamily="50" charset="-128"/>
                <a:ea typeface="游ゴシック" panose="020B0400000000000000" pitchFamily="50" charset="-128"/>
                <a:cs typeface="+mn-cs"/>
              </a:rPr>
              <a:t>携して対応する</a:t>
            </a:r>
            <a:endParaRPr kumimoji="1" lang="en-US" altLang="ja-JP" sz="1200" b="1" i="0" u="sng" strike="dblStrike" kern="1200" cap="none" spc="0" normalizeH="0" noProof="0" dirty="0">
              <a:ln>
                <a:noFill/>
              </a:ln>
              <a:solidFill>
                <a:srgbClr val="00B050"/>
              </a:solidFill>
              <a:effectLst/>
              <a:uLnTx/>
              <a:uFillTx/>
              <a:latin typeface="游ゴシック" panose="020B0400000000000000" pitchFamily="50" charset="-128"/>
              <a:ea typeface="游ゴシック" panose="020B0400000000000000" pitchFamily="50" charset="-128"/>
              <a:cs typeface="+mn-cs"/>
            </a:endParaRPr>
          </a:p>
        </p:txBody>
      </p:sp>
      <p:sp>
        <p:nvSpPr>
          <p:cNvPr id="39" name="角丸四角形 38"/>
          <p:cNvSpPr/>
          <p:nvPr/>
        </p:nvSpPr>
        <p:spPr>
          <a:xfrm>
            <a:off x="1985553" y="159488"/>
            <a:ext cx="9478859" cy="624872"/>
          </a:xfrm>
          <a:prstGeom prst="roundRect">
            <a:avLst/>
          </a:prstGeom>
          <a:solidFill>
            <a:schemeClr val="accent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b="1" i="0" u="none" strike="noStrike" kern="1200" cap="none" spc="0" normalizeH="0" baseline="0" noProof="0" dirty="0">
                <a:ln>
                  <a:noFill/>
                </a:ln>
                <a:solidFill>
                  <a:prstClr val="white"/>
                </a:solidFill>
                <a:effectLst/>
                <a:uLnTx/>
                <a:uFillTx/>
                <a:latin typeface="ＭＳ ゴシック" panose="020B0609070205080204" pitchFamily="49" charset="-128"/>
                <a:ea typeface="ＭＳ ゴシック" panose="020B0609070205080204" pitchFamily="49" charset="-128"/>
                <a:cs typeface="+mn-cs"/>
              </a:rPr>
              <a:t>妊娠期から子育て期まで切れ目のない支援を受けることができ、東淀川区版ネウボラの体制が充実しているまち</a:t>
            </a:r>
            <a:endParaRPr kumimoji="1" lang="en-US" altLang="ja-JP" sz="1600" b="1" i="0" u="none" strike="noStrike" kern="1200" cap="none" spc="0" normalizeH="0" baseline="0" noProof="0" dirty="0">
              <a:ln>
                <a:noFill/>
              </a:ln>
              <a:solidFill>
                <a:prstClr val="white"/>
              </a:solidFill>
              <a:effectLst/>
              <a:uLnTx/>
              <a:uFillTx/>
              <a:latin typeface="ＭＳ ゴシック" panose="020B0609070205080204" pitchFamily="49" charset="-128"/>
              <a:ea typeface="ＭＳ ゴシック" panose="020B0609070205080204" pitchFamily="49" charset="-128"/>
              <a:cs typeface="+mn-cs"/>
            </a:endParaRPr>
          </a:p>
        </p:txBody>
      </p:sp>
      <p:sp>
        <p:nvSpPr>
          <p:cNvPr id="29" name="ホームベース 28"/>
          <p:cNvSpPr/>
          <p:nvPr/>
        </p:nvSpPr>
        <p:spPr>
          <a:xfrm>
            <a:off x="5102941" y="1049030"/>
            <a:ext cx="1735447" cy="486000"/>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2000" b="1" i="0" u="none" strike="noStrike" kern="1200" cap="none" spc="0" normalizeH="0" baseline="0" noProof="0" dirty="0">
                <a:ln>
                  <a:noFill/>
                </a:ln>
                <a:solidFill>
                  <a:prstClr val="white"/>
                </a:solidFill>
                <a:effectLst/>
                <a:uLnTx/>
                <a:uFillTx/>
                <a:latin typeface="ＭＳ ゴシック" panose="020B0609070205080204" pitchFamily="49" charset="-128"/>
                <a:ea typeface="ＭＳ ゴシック" panose="020B0609070205080204" pitchFamily="49" charset="-128"/>
                <a:cs typeface="+mn-cs"/>
              </a:rPr>
              <a:t>具体的取組</a:t>
            </a:r>
          </a:p>
        </p:txBody>
      </p:sp>
      <p:sp>
        <p:nvSpPr>
          <p:cNvPr id="12" name="テキスト ボックス 11"/>
          <p:cNvSpPr txBox="1"/>
          <p:nvPr/>
        </p:nvSpPr>
        <p:spPr>
          <a:xfrm>
            <a:off x="5922334" y="6425434"/>
            <a:ext cx="489099"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80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4</a:t>
            </a:r>
          </a:p>
        </p:txBody>
      </p:sp>
    </p:spTree>
    <p:extLst>
      <p:ext uri="{BB962C8B-B14F-4D97-AF65-F5344CB8AC3E}">
        <p14:creationId xmlns:p14="http://schemas.microsoft.com/office/powerpoint/2010/main" val="61754686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角丸四角形 5"/>
          <p:cNvSpPr/>
          <p:nvPr/>
        </p:nvSpPr>
        <p:spPr>
          <a:xfrm>
            <a:off x="101643" y="1293046"/>
            <a:ext cx="4881174" cy="1002285"/>
          </a:xfrm>
          <a:prstGeom prst="roundRect">
            <a:avLst/>
          </a:prstGeom>
          <a:solidFill>
            <a:schemeClr val="bg1"/>
          </a:solidFill>
          <a:ln cmpd="tri">
            <a:prstDash val="solid"/>
          </a:ln>
        </p:spPr>
        <p:style>
          <a:lnRef idx="2">
            <a:schemeClr val="accent6"/>
          </a:lnRef>
          <a:fillRef idx="1">
            <a:schemeClr val="lt1"/>
          </a:fillRef>
          <a:effectRef idx="0">
            <a:schemeClr val="accent6"/>
          </a:effectRef>
          <a:fontRef idx="minor">
            <a:schemeClr val="dk1"/>
          </a:fontRef>
        </p:style>
        <p:txBody>
          <a:bodyPr rtlCol="0" anchor="ctr"/>
          <a:lstStyle/>
          <a:p>
            <a:r>
              <a:rPr lang="ja-JP" altLang="en-US" sz="1200" dirty="0">
                <a:solidFill>
                  <a:schemeClr val="tx1"/>
                </a:solidFill>
              </a:rPr>
              <a:t>・すべてのこどもたちが安全・安心な環境で育ち、子育て家庭が抱えるさまざまな不安や課題に柔軟かつ着実に解決を図る必要がある</a:t>
            </a:r>
          </a:p>
          <a:p>
            <a:r>
              <a:rPr lang="ja-JP" altLang="en-US" sz="1200" dirty="0">
                <a:solidFill>
                  <a:schemeClr val="tx1"/>
                </a:solidFill>
              </a:rPr>
              <a:t>・地域全体がこどもや青少年の健全育成に高い意識を持ち、こどもたちが地域の人のつながりの中で支えられるよう啓発活動を行うとともに関係機関が連携して支援を行う体制を構築する必要がある</a:t>
            </a:r>
          </a:p>
        </p:txBody>
      </p:sp>
      <p:sp>
        <p:nvSpPr>
          <p:cNvPr id="14" name="角丸四角形 13"/>
          <p:cNvSpPr/>
          <p:nvPr/>
        </p:nvSpPr>
        <p:spPr>
          <a:xfrm>
            <a:off x="98333" y="3882943"/>
            <a:ext cx="4884484" cy="2919715"/>
          </a:xfrm>
          <a:prstGeom prst="roundRect">
            <a:avLst/>
          </a:prstGeom>
          <a:solidFill>
            <a:schemeClr val="bg1">
              <a:lumMod val="95000"/>
            </a:schemeClr>
          </a:solidFill>
        </p:spPr>
        <p:style>
          <a:lnRef idx="2">
            <a:schemeClr val="accent6"/>
          </a:lnRef>
          <a:fillRef idx="1">
            <a:schemeClr val="lt1"/>
          </a:fillRef>
          <a:effectRef idx="0">
            <a:schemeClr val="accent6"/>
          </a:effectRef>
          <a:fontRef idx="minor">
            <a:schemeClr val="dk1"/>
          </a:fontRef>
        </p:style>
        <p:txBody>
          <a:bodyPr rtlCol="0" anchor="ctr"/>
          <a:lstStyle/>
          <a:p>
            <a:r>
              <a:rPr lang="ja-JP" altLang="en-US" sz="1100" dirty="0">
                <a:solidFill>
                  <a:schemeClr val="tx1"/>
                </a:solidFill>
              </a:rPr>
              <a:t>・支援を必要とするこどもたちや子育て家庭を適切な関係機関につなげられた割合：令和８年度末まで</a:t>
            </a:r>
            <a:r>
              <a:rPr lang="en-US" altLang="ja-JP" sz="1100" dirty="0">
                <a:solidFill>
                  <a:schemeClr val="tx1"/>
                </a:solidFill>
              </a:rPr>
              <a:t>100</a:t>
            </a:r>
            <a:r>
              <a:rPr lang="ja-JP" altLang="en-US" sz="1100" dirty="0">
                <a:solidFill>
                  <a:schemeClr val="tx1"/>
                </a:solidFill>
              </a:rPr>
              <a:t>％を維持する</a:t>
            </a:r>
            <a:endParaRPr lang="en-US" altLang="ja-JP" sz="1100" dirty="0">
              <a:solidFill>
                <a:schemeClr val="tx1"/>
              </a:solidFill>
            </a:endParaRPr>
          </a:p>
          <a:p>
            <a:pPr>
              <a:defRPr/>
            </a:pPr>
            <a:r>
              <a:rPr lang="en-US" altLang="ja-JP" sz="1100" dirty="0">
                <a:solidFill>
                  <a:schemeClr val="tx1"/>
                </a:solidFill>
              </a:rPr>
              <a:t>R6:95.5</a:t>
            </a:r>
            <a:r>
              <a:rPr lang="ja-JP" altLang="en-US" sz="1100" dirty="0">
                <a:solidFill>
                  <a:schemeClr val="tx1"/>
                </a:solidFill>
              </a:rPr>
              <a:t>％　 </a:t>
            </a:r>
            <a:r>
              <a:rPr lang="en-US" altLang="ja-JP" sz="1100" dirty="0">
                <a:solidFill>
                  <a:schemeClr val="tx1"/>
                </a:solidFill>
              </a:rPr>
              <a:t>R7(</a:t>
            </a:r>
            <a:r>
              <a:rPr lang="ja-JP" altLang="en-US" sz="1100" dirty="0">
                <a:solidFill>
                  <a:schemeClr val="tx1"/>
                </a:solidFill>
              </a:rPr>
              <a:t>中間</a:t>
            </a:r>
            <a:r>
              <a:rPr lang="en-US" altLang="ja-JP" sz="1100" dirty="0">
                <a:solidFill>
                  <a:schemeClr val="tx1"/>
                </a:solidFill>
              </a:rPr>
              <a:t>):―</a:t>
            </a:r>
          </a:p>
          <a:p>
            <a:pPr>
              <a:defRPr/>
            </a:pPr>
            <a:endParaRPr lang="en-US" altLang="ja-JP" sz="1100" dirty="0">
              <a:solidFill>
                <a:schemeClr val="tx1"/>
              </a:solidFill>
            </a:endParaRPr>
          </a:p>
          <a:p>
            <a:pPr>
              <a:defRPr/>
            </a:pPr>
            <a:endParaRPr lang="en-US" altLang="ja-JP" sz="1100" dirty="0">
              <a:solidFill>
                <a:schemeClr val="tx1"/>
              </a:solidFill>
            </a:endParaRPr>
          </a:p>
          <a:p>
            <a:pPr>
              <a:defRPr/>
            </a:pPr>
            <a:r>
              <a:rPr lang="ja-JP" altLang="en-US" sz="1100" dirty="0">
                <a:solidFill>
                  <a:schemeClr val="tx1"/>
                </a:solidFill>
              </a:rPr>
              <a:t>・青少年育成区民大会等でアンケートを取り、「子ども・青少年の健全育成に関する取組に新たに参加したい。又は、継続したいと思った」と回答する人の割合：令和８年度末までに</a:t>
            </a:r>
            <a:r>
              <a:rPr lang="en-US" altLang="ja-JP" sz="1100" dirty="0">
                <a:solidFill>
                  <a:schemeClr val="tx1"/>
                </a:solidFill>
              </a:rPr>
              <a:t>80.0%</a:t>
            </a:r>
            <a:r>
              <a:rPr lang="ja-JP" altLang="en-US" sz="1100" dirty="0">
                <a:solidFill>
                  <a:schemeClr val="tx1"/>
                </a:solidFill>
              </a:rPr>
              <a:t>以上＜区政会議意見＞</a:t>
            </a:r>
            <a:endParaRPr lang="en-US" altLang="ja-JP" sz="1100" dirty="0">
              <a:solidFill>
                <a:schemeClr val="tx1"/>
              </a:solidFill>
            </a:endParaRPr>
          </a:p>
          <a:p>
            <a:pPr>
              <a:defRPr/>
            </a:pPr>
            <a:r>
              <a:rPr lang="en-US" altLang="ja-JP" sz="1100" dirty="0">
                <a:solidFill>
                  <a:schemeClr val="tx1"/>
                </a:solidFill>
              </a:rPr>
              <a:t>R5:</a:t>
            </a:r>
            <a:r>
              <a:rPr lang="ja-JP" altLang="en-US" sz="1100" dirty="0">
                <a:solidFill>
                  <a:schemeClr val="tx1"/>
                </a:solidFill>
              </a:rPr>
              <a:t> </a:t>
            </a:r>
            <a:r>
              <a:rPr lang="en-US" altLang="ja-JP" sz="1100" dirty="0">
                <a:solidFill>
                  <a:schemeClr val="tx1"/>
                </a:solidFill>
              </a:rPr>
              <a:t>―</a:t>
            </a:r>
            <a:r>
              <a:rPr lang="ja-JP" altLang="en-US" sz="1100" dirty="0">
                <a:solidFill>
                  <a:schemeClr val="tx1"/>
                </a:solidFill>
              </a:rPr>
              <a:t> 　</a:t>
            </a:r>
            <a:r>
              <a:rPr lang="en-US" altLang="ja-JP" sz="1100" dirty="0">
                <a:solidFill>
                  <a:schemeClr val="tx1"/>
                </a:solidFill>
              </a:rPr>
              <a:t>R6:75.2</a:t>
            </a:r>
            <a:r>
              <a:rPr lang="ja-JP" altLang="en-US" sz="1100" dirty="0">
                <a:solidFill>
                  <a:schemeClr val="tx1"/>
                </a:solidFill>
              </a:rPr>
              <a:t>％  </a:t>
            </a:r>
            <a:r>
              <a:rPr lang="en-US" altLang="ja-JP" sz="1100" dirty="0">
                <a:solidFill>
                  <a:schemeClr val="tx1"/>
                </a:solidFill>
              </a:rPr>
              <a:t>R7(</a:t>
            </a:r>
            <a:r>
              <a:rPr lang="ja-JP" altLang="en-US" sz="1100" dirty="0">
                <a:solidFill>
                  <a:schemeClr val="tx1"/>
                </a:solidFill>
              </a:rPr>
              <a:t>中間</a:t>
            </a:r>
            <a:r>
              <a:rPr lang="en-US" altLang="ja-JP" sz="1100" dirty="0">
                <a:solidFill>
                  <a:schemeClr val="tx1"/>
                </a:solidFill>
              </a:rPr>
              <a:t>):</a:t>
            </a:r>
            <a:r>
              <a:rPr lang="ja-JP" altLang="en-US" sz="1100" dirty="0">
                <a:solidFill>
                  <a:schemeClr val="tx1"/>
                </a:solidFill>
              </a:rPr>
              <a:t>ー</a:t>
            </a:r>
            <a:endParaRPr lang="en-US" altLang="ja-JP" sz="1100" strike="sngStrike" dirty="0">
              <a:solidFill>
                <a:schemeClr val="tx1"/>
              </a:solidFill>
            </a:endParaRPr>
          </a:p>
        </p:txBody>
      </p:sp>
      <p:sp>
        <p:nvSpPr>
          <p:cNvPr id="16" name="角丸四角形 15"/>
          <p:cNvSpPr/>
          <p:nvPr/>
        </p:nvSpPr>
        <p:spPr>
          <a:xfrm>
            <a:off x="98333" y="2729195"/>
            <a:ext cx="4884484" cy="624871"/>
          </a:xfrm>
          <a:prstGeom prst="roundRect">
            <a:avLst/>
          </a:prstGeom>
          <a:solidFill>
            <a:schemeClr val="bg1"/>
          </a:solidFill>
        </p:spPr>
        <p:style>
          <a:lnRef idx="2">
            <a:schemeClr val="accent6"/>
          </a:lnRef>
          <a:fillRef idx="1">
            <a:schemeClr val="lt1"/>
          </a:fillRef>
          <a:effectRef idx="0">
            <a:schemeClr val="accent6"/>
          </a:effectRef>
          <a:fontRef idx="minor">
            <a:schemeClr val="dk1"/>
          </a:fontRef>
        </p:style>
        <p:txBody>
          <a:bodyPr rtlCol="0" anchor="ctr"/>
          <a:lstStyle/>
          <a:p>
            <a:r>
              <a:rPr lang="ja-JP" altLang="en-US" sz="1200" dirty="0"/>
              <a:t>・こどもたちを健やかにはぐくみ、子育て家庭を支えるため、地域のつながりを一層強め、家庭や学校をはじめ、地域や企業など、社会総がかりでの取組を推進する</a:t>
            </a:r>
          </a:p>
        </p:txBody>
      </p:sp>
      <p:sp>
        <p:nvSpPr>
          <p:cNvPr id="46" name="ホームベース 45"/>
          <p:cNvSpPr/>
          <p:nvPr/>
        </p:nvSpPr>
        <p:spPr>
          <a:xfrm>
            <a:off x="101642" y="2349653"/>
            <a:ext cx="1735447" cy="388067"/>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000" b="1" dirty="0">
                <a:latin typeface="ＭＳ ゴシック" panose="020B0609070205080204" pitchFamily="49" charset="-128"/>
                <a:ea typeface="ＭＳ ゴシック" panose="020B0609070205080204" pitchFamily="49" charset="-128"/>
              </a:rPr>
              <a:t>主な戦略</a:t>
            </a:r>
          </a:p>
        </p:txBody>
      </p:sp>
      <p:sp>
        <p:nvSpPr>
          <p:cNvPr id="47" name="ホームベース 46"/>
          <p:cNvSpPr/>
          <p:nvPr/>
        </p:nvSpPr>
        <p:spPr>
          <a:xfrm>
            <a:off x="98334" y="3456351"/>
            <a:ext cx="1738756" cy="42659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000" b="1" dirty="0">
                <a:latin typeface="ＭＳ ゴシック" panose="020B0609070205080204" pitchFamily="49" charset="-128"/>
                <a:ea typeface="ＭＳ ゴシック" panose="020B0609070205080204" pitchFamily="49" charset="-128"/>
              </a:rPr>
              <a:t>評価指標</a:t>
            </a:r>
          </a:p>
        </p:txBody>
      </p:sp>
      <p:sp>
        <p:nvSpPr>
          <p:cNvPr id="48" name="ホームベース 47"/>
          <p:cNvSpPr/>
          <p:nvPr/>
        </p:nvSpPr>
        <p:spPr>
          <a:xfrm>
            <a:off x="101642" y="839270"/>
            <a:ext cx="1735447" cy="462983"/>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000" b="1" dirty="0">
                <a:latin typeface="ＭＳ ゴシック" panose="020B0609070205080204" pitchFamily="49" charset="-128"/>
                <a:ea typeface="ＭＳ ゴシック" panose="020B0609070205080204" pitchFamily="49" charset="-128"/>
              </a:rPr>
              <a:t>課題認識</a:t>
            </a:r>
          </a:p>
        </p:txBody>
      </p:sp>
      <p:sp>
        <p:nvSpPr>
          <p:cNvPr id="53" name="直方体 52"/>
          <p:cNvSpPr/>
          <p:nvPr/>
        </p:nvSpPr>
        <p:spPr>
          <a:xfrm>
            <a:off x="101644" y="159488"/>
            <a:ext cx="1735447" cy="624871"/>
          </a:xfrm>
          <a:prstGeom prst="cube">
            <a:avLst/>
          </a:prstGeom>
          <a:solidFill>
            <a:srgbClr val="38F88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dirty="0">
                <a:solidFill>
                  <a:schemeClr val="tx1"/>
                </a:solidFill>
                <a:latin typeface="HGS創英角ｺﾞｼｯｸUB" panose="020B0900000000000000" pitchFamily="50" charset="-128"/>
                <a:ea typeface="HGS創英角ｺﾞｼｯｸUB" panose="020B0900000000000000" pitchFamily="50" charset="-128"/>
              </a:rPr>
              <a:t>経営課題</a:t>
            </a:r>
            <a:r>
              <a:rPr lang="en-US" altLang="ja-JP" sz="1600" dirty="0">
                <a:solidFill>
                  <a:schemeClr val="tx1"/>
                </a:solidFill>
                <a:latin typeface="HGS創英角ｺﾞｼｯｸUB" panose="020B0900000000000000" pitchFamily="50" charset="-128"/>
                <a:ea typeface="HGS創英角ｺﾞｼｯｸUB" panose="020B0900000000000000" pitchFamily="50" charset="-128"/>
              </a:rPr>
              <a:t>2</a:t>
            </a:r>
            <a:r>
              <a:rPr lang="en-US" altLang="ja-JP" sz="1600" dirty="0">
                <a:solidFill>
                  <a:schemeClr val="tx1"/>
                </a:solidFill>
              </a:rPr>
              <a:t>-</a:t>
            </a:r>
            <a:r>
              <a:rPr lang="en-US" altLang="ja-JP" sz="1600" dirty="0">
                <a:solidFill>
                  <a:schemeClr val="tx1"/>
                </a:solidFill>
                <a:latin typeface="HGS創英角ｺﾞｼｯｸUB" panose="020B0900000000000000" pitchFamily="50" charset="-128"/>
                <a:ea typeface="HGS創英角ｺﾞｼｯｸUB" panose="020B0900000000000000" pitchFamily="50" charset="-128"/>
              </a:rPr>
              <a:t>2</a:t>
            </a:r>
            <a:endParaRPr lang="en-US" altLang="ja-JP" sz="1400" dirty="0">
              <a:solidFill>
                <a:schemeClr val="tx1"/>
              </a:solidFill>
              <a:latin typeface="HGS創英角ｺﾞｼｯｸUB" panose="020B0900000000000000" pitchFamily="50" charset="-128"/>
              <a:ea typeface="HGS創英角ｺﾞｼｯｸUB" panose="020B0900000000000000" pitchFamily="50" charset="-128"/>
            </a:endParaRPr>
          </a:p>
        </p:txBody>
      </p:sp>
      <p:sp>
        <p:nvSpPr>
          <p:cNvPr id="45" name="角丸四角形 44"/>
          <p:cNvSpPr/>
          <p:nvPr/>
        </p:nvSpPr>
        <p:spPr>
          <a:xfrm>
            <a:off x="5094321" y="1325270"/>
            <a:ext cx="6783254" cy="4615990"/>
          </a:xfrm>
          <a:prstGeom prst="roundRect">
            <a:avLst>
              <a:gd name="adj" fmla="val 5585"/>
            </a:avLst>
          </a:prstGeom>
          <a:solidFill>
            <a:schemeClr val="bg1"/>
          </a:solidFill>
        </p:spPr>
        <p:style>
          <a:lnRef idx="2">
            <a:schemeClr val="accent6"/>
          </a:lnRef>
          <a:fillRef idx="1">
            <a:schemeClr val="lt1"/>
          </a:fillRef>
          <a:effectRef idx="0">
            <a:schemeClr val="accent6"/>
          </a:effectRef>
          <a:fontRef idx="minor">
            <a:schemeClr val="dk1"/>
          </a:fontRef>
        </p:style>
        <p:txBody>
          <a:bodyPr rtlCol="0" anchor="ctr"/>
          <a:lstStyle/>
          <a:p>
            <a:r>
              <a:rPr lang="en-US" altLang="ja-JP" sz="1200" b="1" dirty="0"/>
              <a:t>【</a:t>
            </a:r>
            <a:r>
              <a:rPr lang="ja-JP" altLang="en-US" sz="1200" b="1" dirty="0"/>
              <a:t>支援を必要とする</a:t>
            </a:r>
            <a:r>
              <a:rPr lang="ja-JP" altLang="en-US" sz="1200" b="1" dirty="0">
                <a:solidFill>
                  <a:schemeClr val="tx1"/>
                </a:solidFill>
              </a:rPr>
              <a:t>こどもに合った施策につなげることができる体制の構築（</a:t>
            </a:r>
            <a:r>
              <a:rPr lang="en-US" altLang="ja-JP" sz="1200" b="1" dirty="0">
                <a:solidFill>
                  <a:schemeClr val="tx1"/>
                </a:solidFill>
              </a:rPr>
              <a:t>14,791</a:t>
            </a:r>
            <a:r>
              <a:rPr lang="ja-JP" altLang="en-US" sz="1200" b="1" dirty="0">
                <a:solidFill>
                  <a:schemeClr val="tx1"/>
                </a:solidFill>
              </a:rPr>
              <a:t>千円）</a:t>
            </a:r>
            <a:r>
              <a:rPr lang="en-US" altLang="ja-JP" sz="1200" b="1" dirty="0">
                <a:solidFill>
                  <a:schemeClr val="tx1"/>
                </a:solidFill>
              </a:rPr>
              <a:t>】</a:t>
            </a:r>
            <a:endParaRPr lang="ja-JP" altLang="en-US" sz="1200" dirty="0">
              <a:solidFill>
                <a:schemeClr val="tx1"/>
              </a:solidFill>
            </a:endParaRPr>
          </a:p>
          <a:p>
            <a:r>
              <a:rPr lang="ja-JP" altLang="en-US" sz="1200" dirty="0">
                <a:solidFill>
                  <a:schemeClr val="tx1"/>
                </a:solidFill>
                <a:latin typeface="+mn-ea"/>
              </a:rPr>
              <a:t>○保育所・幼稚園等乳幼児が通う施設や学校等に在籍している課題を抱えたこどもたちや、子育て世帯を児童虐待防止、貧困、ヤングケアラーなどの視点から区役所が支援する</a:t>
            </a:r>
            <a:endParaRPr lang="en-US" altLang="ja-JP" sz="1200" dirty="0">
              <a:solidFill>
                <a:schemeClr val="tx1"/>
              </a:solidFill>
              <a:latin typeface="+mn-ea"/>
            </a:endParaRPr>
          </a:p>
          <a:p>
            <a:r>
              <a:rPr lang="ja-JP" altLang="en-US" sz="1200" dirty="0">
                <a:solidFill>
                  <a:schemeClr val="tx1"/>
                </a:solidFill>
                <a:latin typeface="+mn-ea"/>
              </a:rPr>
              <a:t>・区内全小中学校において実施される、こどもサポートネットにおけるスクリーニング会議で把握された、課題を抱えたこどもたちや子育て世帯について学校と共有・連携しながら支援が必要な関係機関につなげる</a:t>
            </a:r>
          </a:p>
          <a:p>
            <a:r>
              <a:rPr lang="ja-JP" altLang="en-US" sz="1200" dirty="0">
                <a:solidFill>
                  <a:schemeClr val="tx1"/>
                </a:solidFill>
                <a:latin typeface="+mn-ea"/>
              </a:rPr>
              <a:t>・区独自の取組として上記事業の対象を区内保育施設等に拡げて、支援が必要な子育て世帯を適切な関係機関につなげる（児童虐待防止のための保育所・幼稚園版こどもサポートネット事業</a:t>
            </a:r>
            <a:r>
              <a:rPr lang="en-US" altLang="ja-JP" sz="1200" dirty="0">
                <a:solidFill>
                  <a:schemeClr val="tx1"/>
                </a:solidFill>
                <a:latin typeface="+mn-ea"/>
              </a:rPr>
              <a:t>14,791</a:t>
            </a:r>
            <a:r>
              <a:rPr lang="ja-JP" altLang="en-US" sz="1200" dirty="0">
                <a:solidFill>
                  <a:schemeClr val="tx1"/>
                </a:solidFill>
                <a:latin typeface="+mn-ea"/>
              </a:rPr>
              <a:t>千円）</a:t>
            </a:r>
            <a:endParaRPr lang="en-US" altLang="ja-JP" sz="1200" dirty="0">
              <a:solidFill>
                <a:schemeClr val="tx1"/>
              </a:solidFill>
              <a:latin typeface="+mn-ea"/>
            </a:endParaRPr>
          </a:p>
          <a:p>
            <a:r>
              <a:rPr lang="ja-JP" altLang="en-US" sz="1200" dirty="0">
                <a:solidFill>
                  <a:schemeClr val="tx1"/>
                </a:solidFill>
                <a:latin typeface="+mn-ea"/>
              </a:rPr>
              <a:t>・ 区独自の取組から見えてきた課題について、こどもが通う施設や学校等・地域・行政が共有する場を設け地域での見守りにつなげ、包括支援体制の構築をめざす</a:t>
            </a:r>
            <a:endParaRPr lang="en-US" altLang="ja-JP" sz="1200" dirty="0">
              <a:solidFill>
                <a:schemeClr val="tx1"/>
              </a:solidFill>
              <a:latin typeface="+mn-ea"/>
            </a:endParaRPr>
          </a:p>
          <a:p>
            <a:endParaRPr lang="en-US" altLang="ja-JP" sz="1200" b="1" dirty="0">
              <a:solidFill>
                <a:schemeClr val="tx1"/>
              </a:solidFill>
              <a:ea typeface="游ゴシック"/>
            </a:endParaRPr>
          </a:p>
          <a:p>
            <a:r>
              <a:rPr lang="en-US" altLang="ja-JP" sz="1200" b="1" dirty="0">
                <a:solidFill>
                  <a:schemeClr val="tx1"/>
                </a:solidFill>
                <a:ea typeface="游ゴシック"/>
              </a:rPr>
              <a:t>【</a:t>
            </a:r>
            <a:r>
              <a:rPr lang="ja-JP" altLang="en-US" sz="1200" b="1" dirty="0">
                <a:solidFill>
                  <a:schemeClr val="tx1"/>
                </a:solidFill>
                <a:ea typeface="游ゴシック"/>
              </a:rPr>
              <a:t>子育て世帯を含む地域住民の交流促進（</a:t>
            </a:r>
            <a:r>
              <a:rPr lang="en-US" altLang="ja-JP" sz="1200" b="1" dirty="0">
                <a:solidFill>
                  <a:schemeClr val="tx1"/>
                </a:solidFill>
                <a:ea typeface="游ゴシック"/>
              </a:rPr>
              <a:t>14,256</a:t>
            </a:r>
            <a:r>
              <a:rPr lang="ja-JP" altLang="en-US" sz="1200" b="1" dirty="0">
                <a:solidFill>
                  <a:schemeClr val="tx1"/>
                </a:solidFill>
                <a:ea typeface="游ゴシック"/>
              </a:rPr>
              <a:t>千円）</a:t>
            </a:r>
            <a:r>
              <a:rPr lang="en-US" altLang="ja-JP" sz="1200" b="1" dirty="0">
                <a:solidFill>
                  <a:schemeClr val="tx1"/>
                </a:solidFill>
                <a:ea typeface="游ゴシック"/>
              </a:rPr>
              <a:t>】</a:t>
            </a:r>
          </a:p>
          <a:p>
            <a:r>
              <a:rPr lang="ja-JP" altLang="en-US" sz="1200" dirty="0">
                <a:solidFill>
                  <a:schemeClr val="tx1"/>
                </a:solidFill>
                <a:latin typeface="+mn-ea"/>
              </a:rPr>
              <a:t>・学校を活用した地域連携事業（</a:t>
            </a:r>
            <a:r>
              <a:rPr lang="en-US" altLang="ja-JP" sz="1200" dirty="0">
                <a:solidFill>
                  <a:schemeClr val="tx1"/>
                </a:solidFill>
                <a:latin typeface="+mn-ea"/>
              </a:rPr>
              <a:t>9,830</a:t>
            </a:r>
            <a:r>
              <a:rPr lang="ja-JP" altLang="en-US" sz="1200" dirty="0">
                <a:solidFill>
                  <a:schemeClr val="tx1"/>
                </a:solidFill>
                <a:latin typeface="+mn-ea"/>
              </a:rPr>
              <a:t>千円）</a:t>
            </a:r>
          </a:p>
          <a:p>
            <a:r>
              <a:rPr lang="ja-JP" altLang="en-US" sz="1200" dirty="0">
                <a:solidFill>
                  <a:schemeClr val="tx1"/>
                </a:solidFill>
                <a:latin typeface="+mn-ea"/>
              </a:rPr>
              <a:t>「はぐくみネット事業」、「生涯学習ルーム事業」、「学校体育施設開放事業」により、学校・地域・保護者・行政が連携した地域ぐるみの子育て・教育活動の充実をめざす</a:t>
            </a:r>
            <a:endParaRPr lang="en-US" altLang="ja-JP" sz="1200" dirty="0">
              <a:solidFill>
                <a:schemeClr val="tx1"/>
              </a:solidFill>
              <a:latin typeface="+mn-ea"/>
            </a:endParaRPr>
          </a:p>
          <a:p>
            <a:r>
              <a:rPr lang="ja-JP" altLang="en-US" sz="1200" dirty="0">
                <a:solidFill>
                  <a:schemeClr val="tx1"/>
                </a:solidFill>
                <a:latin typeface="+mn-ea"/>
              </a:rPr>
              <a:t>・青少年育成推進事業 （</a:t>
            </a:r>
            <a:r>
              <a:rPr lang="en-US" altLang="ja-JP" sz="1200" dirty="0">
                <a:solidFill>
                  <a:schemeClr val="tx1"/>
                </a:solidFill>
                <a:latin typeface="+mn-ea"/>
              </a:rPr>
              <a:t>4,426</a:t>
            </a:r>
            <a:r>
              <a:rPr lang="ja-JP" altLang="en-US" sz="1200" dirty="0">
                <a:solidFill>
                  <a:schemeClr val="tx1"/>
                </a:solidFill>
                <a:latin typeface="+mn-ea"/>
              </a:rPr>
              <a:t>千円）</a:t>
            </a:r>
            <a:endParaRPr lang="en-US" altLang="zh-TW" sz="1200" dirty="0">
              <a:solidFill>
                <a:schemeClr val="tx1"/>
              </a:solidFill>
              <a:latin typeface="+mn-ea"/>
            </a:endParaRPr>
          </a:p>
          <a:p>
            <a:r>
              <a:rPr lang="ja-JP" altLang="en-US" sz="1200" dirty="0">
                <a:solidFill>
                  <a:schemeClr val="tx1"/>
                </a:solidFill>
                <a:latin typeface="+mn-ea"/>
              </a:rPr>
              <a:t>青少年指導員や青少年福祉委員をはじめとした区内各関係団体等とともに青少年の育成に係る取組の支援や大会等を開催し、青少年の健やかな成長を支える意識の醸成を図る。</a:t>
            </a:r>
            <a:endParaRPr lang="ja-JP" altLang="en-US" sz="1200" strike="sngStrike" dirty="0">
              <a:solidFill>
                <a:schemeClr val="tx1"/>
              </a:solidFill>
              <a:latin typeface="+mn-ea"/>
            </a:endParaRPr>
          </a:p>
        </p:txBody>
      </p:sp>
      <p:sp>
        <p:nvSpPr>
          <p:cNvPr id="39" name="角丸四角形 38"/>
          <p:cNvSpPr/>
          <p:nvPr/>
        </p:nvSpPr>
        <p:spPr>
          <a:xfrm>
            <a:off x="1837090" y="159488"/>
            <a:ext cx="9373454" cy="624872"/>
          </a:xfrm>
          <a:prstGeom prst="roundRect">
            <a:avLst/>
          </a:prstGeom>
          <a:solidFill>
            <a:schemeClr val="accent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600" b="1" dirty="0">
                <a:solidFill>
                  <a:schemeClr val="bg1"/>
                </a:solidFill>
                <a:latin typeface="ＭＳ ゴシック" panose="020B0609070205080204" pitchFamily="49" charset="-128"/>
                <a:ea typeface="ＭＳ ゴシック" panose="020B0609070205080204" pitchFamily="49" charset="-128"/>
              </a:rPr>
              <a:t>こどもと子育て家庭が、地域の人々と交流し社会全体で支える総合支援体制が構築されているまち</a:t>
            </a:r>
            <a:endParaRPr lang="en-US" altLang="ja-JP" sz="1600" b="1" dirty="0">
              <a:solidFill>
                <a:schemeClr val="bg1"/>
              </a:solidFill>
              <a:latin typeface="ＭＳ ゴシック" panose="020B0609070205080204" pitchFamily="49" charset="-128"/>
              <a:ea typeface="ＭＳ ゴシック" panose="020B0609070205080204" pitchFamily="49" charset="-128"/>
            </a:endParaRPr>
          </a:p>
        </p:txBody>
      </p:sp>
      <p:sp>
        <p:nvSpPr>
          <p:cNvPr id="29" name="ホームベース 28"/>
          <p:cNvSpPr/>
          <p:nvPr/>
        </p:nvSpPr>
        <p:spPr>
          <a:xfrm>
            <a:off x="5094321" y="839270"/>
            <a:ext cx="1735447" cy="486000"/>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000" b="1" dirty="0">
                <a:latin typeface="ＭＳ ゴシック" panose="020B0609070205080204" pitchFamily="49" charset="-128"/>
                <a:ea typeface="ＭＳ ゴシック" panose="020B0609070205080204" pitchFamily="49" charset="-128"/>
              </a:rPr>
              <a:t>具体的取組</a:t>
            </a:r>
          </a:p>
        </p:txBody>
      </p:sp>
      <p:sp>
        <p:nvSpPr>
          <p:cNvPr id="12" name="テキスト ボックス 11"/>
          <p:cNvSpPr txBox="1"/>
          <p:nvPr/>
        </p:nvSpPr>
        <p:spPr>
          <a:xfrm>
            <a:off x="5863342" y="6482171"/>
            <a:ext cx="465316" cy="369332"/>
          </a:xfrm>
          <a:prstGeom prst="rect">
            <a:avLst/>
          </a:prstGeom>
          <a:noFill/>
        </p:spPr>
        <p:txBody>
          <a:bodyPr wrap="square" rtlCol="0">
            <a:spAutoFit/>
          </a:bodyPr>
          <a:lstStyle/>
          <a:p>
            <a:r>
              <a:rPr lang="en-US" altLang="ja-JP" dirty="0"/>
              <a:t>5</a:t>
            </a:r>
            <a:endParaRPr kumimoji="1" lang="en-US" altLang="ja-JP" dirty="0"/>
          </a:p>
        </p:txBody>
      </p:sp>
    </p:spTree>
    <p:extLst>
      <p:ext uri="{BB962C8B-B14F-4D97-AF65-F5344CB8AC3E}">
        <p14:creationId xmlns:p14="http://schemas.microsoft.com/office/powerpoint/2010/main" val="309989924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角丸四角形 5"/>
          <p:cNvSpPr/>
          <p:nvPr/>
        </p:nvSpPr>
        <p:spPr>
          <a:xfrm>
            <a:off x="101644" y="1519236"/>
            <a:ext cx="4788384" cy="1249899"/>
          </a:xfrm>
          <a:prstGeom prst="roundRect">
            <a:avLst/>
          </a:prstGeom>
          <a:solidFill>
            <a:schemeClr val="bg1"/>
          </a:solidFill>
          <a:ln cmpd="tri">
            <a:prstDash val="solid"/>
          </a:ln>
        </p:spPr>
        <p:style>
          <a:lnRef idx="2">
            <a:schemeClr val="accent6"/>
          </a:lnRef>
          <a:fillRef idx="1">
            <a:schemeClr val="lt1"/>
          </a:fillRef>
          <a:effectRef idx="0">
            <a:schemeClr val="accent6"/>
          </a:effectRef>
          <a:fontRef idx="minor">
            <a:schemeClr val="dk1"/>
          </a:fontRef>
        </p:style>
        <p:txBody>
          <a:bodyPr rtlCol="0" anchor="ctr"/>
          <a:lstStyle/>
          <a:p>
            <a:r>
              <a:rPr lang="ja-JP" altLang="en-US" sz="1200" dirty="0">
                <a:solidFill>
                  <a:schemeClr val="tx1"/>
                </a:solidFill>
              </a:rPr>
              <a:t>・すべてのこどもが心豊かに力強く生き抜き、未来を切り拓く力を備え、健やかに成長し、自立した個人として自己を確立するための環境を整える必要がある</a:t>
            </a:r>
          </a:p>
        </p:txBody>
      </p:sp>
      <p:sp>
        <p:nvSpPr>
          <p:cNvPr id="14" name="角丸四角形 13"/>
          <p:cNvSpPr/>
          <p:nvPr/>
        </p:nvSpPr>
        <p:spPr>
          <a:xfrm>
            <a:off x="101644" y="5167537"/>
            <a:ext cx="4788384" cy="1530975"/>
          </a:xfrm>
          <a:prstGeom prst="roundRect">
            <a:avLst/>
          </a:prstGeom>
          <a:solidFill>
            <a:schemeClr val="bg1">
              <a:lumMod val="95000"/>
            </a:schemeClr>
          </a:solidFill>
        </p:spPr>
        <p:style>
          <a:lnRef idx="2">
            <a:schemeClr val="accent6"/>
          </a:lnRef>
          <a:fillRef idx="1">
            <a:schemeClr val="lt1"/>
          </a:fillRef>
          <a:effectRef idx="0">
            <a:schemeClr val="accent6"/>
          </a:effectRef>
          <a:fontRef idx="minor">
            <a:schemeClr val="dk1"/>
          </a:fontRef>
        </p:style>
        <p:txBody>
          <a:bodyPr rtlCol="0" anchor="ctr"/>
          <a:lstStyle/>
          <a:p>
            <a:r>
              <a:rPr lang="ja-JP" altLang="en-US" sz="1200" dirty="0">
                <a:solidFill>
                  <a:schemeClr val="tx1"/>
                </a:solidFill>
              </a:rPr>
              <a:t>・本取組が、児童・生徒の自己肯定感・自己有用感の醸成や学力の向上に役立つと回答した学校の割合：令和８年度末までに</a:t>
            </a:r>
            <a:r>
              <a:rPr lang="en-US" altLang="ja-JP" sz="1200" dirty="0">
                <a:solidFill>
                  <a:schemeClr val="tx1"/>
                </a:solidFill>
              </a:rPr>
              <a:t>80</a:t>
            </a:r>
            <a:r>
              <a:rPr lang="ja-JP" altLang="en-US" sz="1200" dirty="0">
                <a:solidFill>
                  <a:schemeClr val="tx1"/>
                </a:solidFill>
              </a:rPr>
              <a:t>％以上 </a:t>
            </a:r>
            <a:endParaRPr lang="en-US" altLang="ja-JP" sz="1200" dirty="0">
              <a:solidFill>
                <a:schemeClr val="tx1"/>
              </a:solidFill>
            </a:endParaRPr>
          </a:p>
          <a:p>
            <a:r>
              <a:rPr lang="en-US" altLang="ja-JP" sz="1200" dirty="0">
                <a:solidFill>
                  <a:schemeClr val="tx1"/>
                </a:solidFill>
              </a:rPr>
              <a:t>R5:―</a:t>
            </a:r>
            <a:r>
              <a:rPr lang="ja-JP" altLang="en-US" sz="1200" dirty="0">
                <a:solidFill>
                  <a:schemeClr val="tx1"/>
                </a:solidFill>
              </a:rPr>
              <a:t>　</a:t>
            </a:r>
            <a:r>
              <a:rPr lang="en-US" altLang="ja-JP" sz="1200" dirty="0">
                <a:solidFill>
                  <a:schemeClr val="tx1"/>
                </a:solidFill>
              </a:rPr>
              <a:t>R6:62.5</a:t>
            </a:r>
            <a:r>
              <a:rPr lang="ja-JP" altLang="en-US" sz="1200" dirty="0">
                <a:solidFill>
                  <a:schemeClr val="tx1"/>
                </a:solidFill>
              </a:rPr>
              <a:t>％  </a:t>
            </a:r>
            <a:r>
              <a:rPr lang="en-US" altLang="ja-JP" sz="1200" dirty="0">
                <a:solidFill>
                  <a:schemeClr val="tx1"/>
                </a:solidFill>
              </a:rPr>
              <a:t>R7(</a:t>
            </a:r>
            <a:r>
              <a:rPr lang="ja-JP" altLang="en-US" sz="1200" dirty="0">
                <a:solidFill>
                  <a:schemeClr val="tx1"/>
                </a:solidFill>
              </a:rPr>
              <a:t>中間</a:t>
            </a:r>
            <a:r>
              <a:rPr lang="en-US" altLang="ja-JP" sz="1200" dirty="0">
                <a:solidFill>
                  <a:schemeClr val="tx1"/>
                </a:solidFill>
              </a:rPr>
              <a:t>):</a:t>
            </a:r>
            <a:r>
              <a:rPr lang="ja-JP" altLang="en-US" sz="1200" dirty="0">
                <a:solidFill>
                  <a:schemeClr val="tx1"/>
                </a:solidFill>
              </a:rPr>
              <a:t>ー</a:t>
            </a:r>
            <a:endParaRPr lang="en-US" altLang="ja-JP" sz="1200" dirty="0">
              <a:solidFill>
                <a:schemeClr val="tx1"/>
              </a:solidFill>
            </a:endParaRPr>
          </a:p>
        </p:txBody>
      </p:sp>
      <p:sp>
        <p:nvSpPr>
          <p:cNvPr id="16" name="角丸四角形 15"/>
          <p:cNvSpPr/>
          <p:nvPr/>
        </p:nvSpPr>
        <p:spPr>
          <a:xfrm>
            <a:off x="101644" y="3331142"/>
            <a:ext cx="4788384" cy="1164887"/>
          </a:xfrm>
          <a:prstGeom prst="roundRect">
            <a:avLst/>
          </a:prstGeom>
          <a:solidFill>
            <a:schemeClr val="bg1"/>
          </a:solidFill>
        </p:spPr>
        <p:style>
          <a:lnRef idx="2">
            <a:schemeClr val="accent6"/>
          </a:lnRef>
          <a:fillRef idx="1">
            <a:schemeClr val="lt1"/>
          </a:fillRef>
          <a:effectRef idx="0">
            <a:schemeClr val="accent6"/>
          </a:effectRef>
          <a:fontRef idx="minor">
            <a:schemeClr val="dk1"/>
          </a:fontRef>
        </p:style>
        <p:txBody>
          <a:bodyPr rtlCol="0" anchor="ctr"/>
          <a:lstStyle/>
          <a:p>
            <a:r>
              <a:rPr kumimoji="1" lang="ja-JP" altLang="en-US" sz="1200" dirty="0">
                <a:solidFill>
                  <a:schemeClr val="tx1"/>
                </a:solidFill>
              </a:rPr>
              <a:t>・豊かな心を育成する機会を創出し、児童生徒の自己肯定感・自己有用感の向上を図る。</a:t>
            </a:r>
            <a:endParaRPr kumimoji="1" lang="en-US" altLang="ja-JP" sz="1200" dirty="0">
              <a:solidFill>
                <a:schemeClr val="tx1"/>
              </a:solidFill>
            </a:endParaRPr>
          </a:p>
          <a:p>
            <a:r>
              <a:rPr lang="ja-JP" altLang="en-US" sz="1200" dirty="0">
                <a:solidFill>
                  <a:schemeClr val="tx1"/>
                </a:solidFill>
              </a:rPr>
              <a:t>・自ら学び考える力を育み、自分らしく未来を切り拓く力を培う機会を創出する。</a:t>
            </a:r>
            <a:endParaRPr kumimoji="1" lang="ja-JP" altLang="en-US" sz="1200" dirty="0">
              <a:solidFill>
                <a:schemeClr val="tx1"/>
              </a:solidFill>
            </a:endParaRPr>
          </a:p>
        </p:txBody>
      </p:sp>
      <p:sp>
        <p:nvSpPr>
          <p:cNvPr id="46" name="ホームベース 45"/>
          <p:cNvSpPr/>
          <p:nvPr/>
        </p:nvSpPr>
        <p:spPr>
          <a:xfrm>
            <a:off x="101643" y="2845142"/>
            <a:ext cx="1735447" cy="486000"/>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000" b="1" dirty="0">
                <a:latin typeface="ＭＳ ゴシック" panose="020B0609070205080204" pitchFamily="49" charset="-128"/>
                <a:ea typeface="ＭＳ ゴシック" panose="020B0609070205080204" pitchFamily="49" charset="-128"/>
              </a:rPr>
              <a:t>主な戦略</a:t>
            </a:r>
          </a:p>
        </p:txBody>
      </p:sp>
      <p:sp>
        <p:nvSpPr>
          <p:cNvPr id="47" name="ホームベース 46"/>
          <p:cNvSpPr/>
          <p:nvPr/>
        </p:nvSpPr>
        <p:spPr>
          <a:xfrm>
            <a:off x="101643" y="4681537"/>
            <a:ext cx="1735447" cy="486000"/>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000" b="1" dirty="0">
                <a:latin typeface="ＭＳ ゴシック" panose="020B0609070205080204" pitchFamily="49" charset="-128"/>
                <a:ea typeface="ＭＳ ゴシック" panose="020B0609070205080204" pitchFamily="49" charset="-128"/>
              </a:rPr>
              <a:t>評価指標</a:t>
            </a:r>
          </a:p>
        </p:txBody>
      </p:sp>
      <p:sp>
        <p:nvSpPr>
          <p:cNvPr id="48" name="ホームベース 47"/>
          <p:cNvSpPr/>
          <p:nvPr/>
        </p:nvSpPr>
        <p:spPr>
          <a:xfrm>
            <a:off x="101644" y="1032070"/>
            <a:ext cx="1735447" cy="487166"/>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000" b="1" dirty="0">
                <a:latin typeface="ＭＳ ゴシック" panose="020B0609070205080204" pitchFamily="49" charset="-128"/>
                <a:ea typeface="ＭＳ ゴシック" panose="020B0609070205080204" pitchFamily="49" charset="-128"/>
              </a:rPr>
              <a:t>課題認識</a:t>
            </a:r>
          </a:p>
        </p:txBody>
      </p:sp>
      <p:sp>
        <p:nvSpPr>
          <p:cNvPr id="53" name="直方体 52"/>
          <p:cNvSpPr/>
          <p:nvPr/>
        </p:nvSpPr>
        <p:spPr>
          <a:xfrm>
            <a:off x="101644" y="159488"/>
            <a:ext cx="1735447" cy="624871"/>
          </a:xfrm>
          <a:prstGeom prst="cube">
            <a:avLst/>
          </a:prstGeom>
          <a:solidFill>
            <a:srgbClr val="38F88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dirty="0">
                <a:solidFill>
                  <a:schemeClr val="tx1"/>
                </a:solidFill>
                <a:latin typeface="HGS創英角ｺﾞｼｯｸUB" panose="020B0900000000000000" pitchFamily="50" charset="-128"/>
                <a:ea typeface="HGS創英角ｺﾞｼｯｸUB" panose="020B0900000000000000" pitchFamily="50" charset="-128"/>
              </a:rPr>
              <a:t>経営課題</a:t>
            </a:r>
            <a:r>
              <a:rPr lang="en-US" altLang="ja-JP" sz="1600" dirty="0">
                <a:solidFill>
                  <a:schemeClr val="tx1"/>
                </a:solidFill>
                <a:latin typeface="HGS創英角ｺﾞｼｯｸUB" panose="020B0900000000000000" pitchFamily="50" charset="-128"/>
                <a:ea typeface="HGS創英角ｺﾞｼｯｸUB" panose="020B0900000000000000" pitchFamily="50" charset="-128"/>
              </a:rPr>
              <a:t>2</a:t>
            </a:r>
            <a:r>
              <a:rPr lang="en-US" altLang="ja-JP" sz="1600" b="1" dirty="0">
                <a:solidFill>
                  <a:prstClr val="black"/>
                </a:solidFill>
              </a:rPr>
              <a:t>-</a:t>
            </a:r>
            <a:r>
              <a:rPr lang="en-US" altLang="ja-JP" sz="1600" dirty="0">
                <a:solidFill>
                  <a:schemeClr val="tx1"/>
                </a:solidFill>
                <a:latin typeface="HGS創英角ｺﾞｼｯｸUB" panose="020B0900000000000000" pitchFamily="50" charset="-128"/>
                <a:ea typeface="HGS創英角ｺﾞｼｯｸUB" panose="020B0900000000000000" pitchFamily="50" charset="-128"/>
              </a:rPr>
              <a:t>3</a:t>
            </a:r>
            <a:endParaRPr kumimoji="1" lang="en-US" altLang="ja-JP" sz="1400" dirty="0">
              <a:solidFill>
                <a:schemeClr val="tx1"/>
              </a:solidFill>
              <a:latin typeface="HGS創英角ｺﾞｼｯｸUB" panose="020B0900000000000000" pitchFamily="50" charset="-128"/>
              <a:ea typeface="HGS創英角ｺﾞｼｯｸUB" panose="020B0900000000000000" pitchFamily="50" charset="-128"/>
            </a:endParaRPr>
          </a:p>
        </p:txBody>
      </p:sp>
      <p:sp>
        <p:nvSpPr>
          <p:cNvPr id="45" name="角丸四角形 44"/>
          <p:cNvSpPr/>
          <p:nvPr/>
        </p:nvSpPr>
        <p:spPr>
          <a:xfrm>
            <a:off x="5324385" y="1366935"/>
            <a:ext cx="6765971" cy="5238402"/>
          </a:xfrm>
          <a:prstGeom prst="roundRect">
            <a:avLst>
              <a:gd name="adj" fmla="val 5585"/>
            </a:avLst>
          </a:prstGeom>
          <a:solidFill>
            <a:schemeClr val="bg1"/>
          </a:solidFill>
        </p:spPr>
        <p:style>
          <a:lnRef idx="2">
            <a:schemeClr val="accent6"/>
          </a:lnRef>
          <a:fillRef idx="1">
            <a:schemeClr val="lt1"/>
          </a:fillRef>
          <a:effectRef idx="0">
            <a:schemeClr val="accent6"/>
          </a:effectRef>
          <a:fontRef idx="minor">
            <a:schemeClr val="dk1"/>
          </a:fontRef>
        </p:style>
        <p:txBody>
          <a:bodyPr rtlCol="0" anchor="ctr"/>
          <a:lstStyle/>
          <a:p>
            <a:r>
              <a:rPr lang="en-US" altLang="ja-JP" sz="1200" b="1" dirty="0">
                <a:solidFill>
                  <a:schemeClr val="tx1"/>
                </a:solidFill>
              </a:rPr>
              <a:t>【</a:t>
            </a:r>
            <a:r>
              <a:rPr lang="ja-JP" altLang="en-US" sz="1200" b="1" dirty="0">
                <a:solidFill>
                  <a:srgbClr val="7030A0"/>
                </a:solidFill>
              </a:rPr>
              <a:t>「</a:t>
            </a:r>
            <a:r>
              <a:rPr lang="ja-JP" altLang="en-US" sz="1200" b="1" dirty="0">
                <a:solidFill>
                  <a:schemeClr val="tx1"/>
                </a:solidFill>
              </a:rPr>
              <a:t>未来を切り拓く力</a:t>
            </a:r>
            <a:r>
              <a:rPr lang="ja-JP" altLang="en-US" sz="1200" b="1" dirty="0">
                <a:solidFill>
                  <a:srgbClr val="7030A0"/>
                </a:solidFill>
              </a:rPr>
              <a:t>」</a:t>
            </a:r>
            <a:r>
              <a:rPr lang="ja-JP" altLang="en-US" sz="1200" b="1" dirty="0">
                <a:solidFill>
                  <a:schemeClr val="tx1"/>
                </a:solidFill>
              </a:rPr>
              <a:t>の獲得、</a:t>
            </a:r>
            <a:r>
              <a:rPr lang="ja-JP" altLang="en-US" sz="1200" b="1" dirty="0">
                <a:solidFill>
                  <a:srgbClr val="7030A0"/>
                </a:solidFill>
              </a:rPr>
              <a:t>「</a:t>
            </a:r>
            <a:r>
              <a:rPr lang="ja-JP" altLang="en-US" sz="1200" b="1" dirty="0">
                <a:solidFill>
                  <a:schemeClr val="tx1"/>
                </a:solidFill>
              </a:rPr>
              <a:t>自己肯定感・自己有用感</a:t>
            </a:r>
            <a:r>
              <a:rPr lang="ja-JP" altLang="en-US" sz="1200" b="1" dirty="0">
                <a:solidFill>
                  <a:srgbClr val="7030A0"/>
                </a:solidFill>
              </a:rPr>
              <a:t>」</a:t>
            </a:r>
            <a:r>
              <a:rPr lang="ja-JP" altLang="en-US" sz="1200" b="1" dirty="0">
                <a:solidFill>
                  <a:schemeClr val="tx1"/>
                </a:solidFill>
              </a:rPr>
              <a:t>の向上のための施策の推進</a:t>
            </a:r>
            <a:r>
              <a:rPr lang="en-US" altLang="ja-JP" sz="1200" b="1" dirty="0">
                <a:solidFill>
                  <a:schemeClr val="tx1"/>
                </a:solidFill>
              </a:rPr>
              <a:t>】</a:t>
            </a:r>
          </a:p>
          <a:p>
            <a:r>
              <a:rPr lang="ja-JP" altLang="en-US" sz="1200" b="1" dirty="0">
                <a:solidFill>
                  <a:schemeClr val="tx1"/>
                </a:solidFill>
              </a:rPr>
              <a:t>（</a:t>
            </a:r>
            <a:r>
              <a:rPr lang="en-US" altLang="ja-JP" sz="1200" b="1" dirty="0">
                <a:solidFill>
                  <a:schemeClr val="tx1"/>
                </a:solidFill>
              </a:rPr>
              <a:t>6,305</a:t>
            </a:r>
            <a:r>
              <a:rPr lang="ja-JP" altLang="en-US" sz="1200" b="1" dirty="0">
                <a:solidFill>
                  <a:schemeClr val="tx1"/>
                </a:solidFill>
              </a:rPr>
              <a:t>千円のうち、教育委員会予算</a:t>
            </a:r>
            <a:r>
              <a:rPr lang="en-US" altLang="ja-JP" sz="1200" b="1" dirty="0">
                <a:solidFill>
                  <a:schemeClr val="tx1"/>
                </a:solidFill>
              </a:rPr>
              <a:t>6,181</a:t>
            </a:r>
            <a:r>
              <a:rPr lang="ja-JP" altLang="en-US" sz="1200" b="1" dirty="0">
                <a:solidFill>
                  <a:schemeClr val="tx1"/>
                </a:solidFill>
              </a:rPr>
              <a:t>千円）</a:t>
            </a:r>
            <a:endParaRPr lang="en-US" altLang="ja-JP" sz="1200" b="1" dirty="0">
              <a:solidFill>
                <a:schemeClr val="tx1"/>
              </a:solidFill>
            </a:endParaRPr>
          </a:p>
          <a:p>
            <a:r>
              <a:rPr lang="ja-JP" altLang="en-US" sz="1200" dirty="0">
                <a:solidFill>
                  <a:schemeClr val="tx1"/>
                </a:solidFill>
              </a:rPr>
              <a:t>〇不登校支援事業（教育委員会予算</a:t>
            </a:r>
            <a:r>
              <a:rPr lang="en-US" altLang="ja-JP" sz="1200" dirty="0">
                <a:solidFill>
                  <a:schemeClr val="tx1"/>
                </a:solidFill>
              </a:rPr>
              <a:t>5,486</a:t>
            </a:r>
            <a:r>
              <a:rPr lang="ja-JP" altLang="en-US" sz="1200" dirty="0">
                <a:solidFill>
                  <a:schemeClr val="tx1"/>
                </a:solidFill>
              </a:rPr>
              <a:t>千円）</a:t>
            </a:r>
            <a:endParaRPr lang="en-US" altLang="ja-JP" sz="1200" dirty="0">
              <a:solidFill>
                <a:schemeClr val="tx1"/>
              </a:solidFill>
            </a:endParaRPr>
          </a:p>
          <a:p>
            <a:r>
              <a:rPr lang="ja-JP" altLang="en-US" sz="1200" dirty="0">
                <a:solidFill>
                  <a:schemeClr val="tx1"/>
                </a:solidFill>
              </a:rPr>
              <a:t>・不登校等の状況にある小中学生に対し、児童生徒一人ひとりに応じたアプローチにより、支　援を行うため、小中学校と連携し、登校支援や学校内外の居場所での見守り等を行うサポーターを派遣する。＜新規＞</a:t>
            </a:r>
            <a:endParaRPr lang="en-US" altLang="ja-JP" sz="1200" dirty="0">
              <a:solidFill>
                <a:schemeClr val="tx1"/>
              </a:solidFill>
            </a:endParaRPr>
          </a:p>
          <a:p>
            <a:endParaRPr lang="en-US" altLang="ja-JP" sz="1200" dirty="0">
              <a:solidFill>
                <a:schemeClr val="tx1"/>
              </a:solidFill>
              <a:latin typeface="+mn-ea"/>
            </a:endParaRPr>
          </a:p>
          <a:p>
            <a:r>
              <a:rPr lang="ja-JP" altLang="en-US" sz="1200" dirty="0">
                <a:solidFill>
                  <a:schemeClr val="tx1"/>
                </a:solidFill>
                <a:latin typeface="+mn-ea"/>
              </a:rPr>
              <a:t>○民間事業者を活用した課外学習事業（教育委員会予算</a:t>
            </a:r>
            <a:r>
              <a:rPr lang="en-US" altLang="ja-JP" sz="1200" dirty="0">
                <a:solidFill>
                  <a:schemeClr val="tx1"/>
                </a:solidFill>
                <a:latin typeface="+mn-ea"/>
              </a:rPr>
              <a:t>695</a:t>
            </a:r>
            <a:r>
              <a:rPr lang="ja-JP" altLang="en-US" sz="1200" dirty="0">
                <a:solidFill>
                  <a:schemeClr val="tx1"/>
                </a:solidFill>
                <a:latin typeface="+mn-ea"/>
              </a:rPr>
              <a:t>千円）</a:t>
            </a:r>
          </a:p>
          <a:p>
            <a:r>
              <a:rPr lang="ja-JP" altLang="en-US" sz="1200" dirty="0">
                <a:solidFill>
                  <a:schemeClr val="tx1"/>
                </a:solidFill>
                <a:latin typeface="+mn-ea"/>
              </a:rPr>
              <a:t>・小・中学生の基礎学力の向上並びに学習習慣の形成及び定着を図るため、民間事業者と協定を結び、区内中学校等で課外学習を実施する。</a:t>
            </a:r>
            <a:endParaRPr lang="en-US" altLang="ja-JP" sz="1200" dirty="0">
              <a:solidFill>
                <a:schemeClr val="tx1"/>
              </a:solidFill>
              <a:latin typeface="+mn-ea"/>
            </a:endParaRPr>
          </a:p>
          <a:p>
            <a:r>
              <a:rPr lang="ja-JP" altLang="en-US" sz="1200" dirty="0">
                <a:solidFill>
                  <a:schemeClr val="tx1"/>
                </a:solidFill>
                <a:latin typeface="+mn-ea"/>
              </a:rPr>
              <a:t>・これまで、区内全市立中学校及びモデルとなる小学校で実施してきたが、令和８年度から会場を１か所増設し、区内の全小学５・６年生を対象とする。＜拡充＞</a:t>
            </a:r>
            <a:endParaRPr lang="en-US" altLang="ja-JP" sz="1200" dirty="0">
              <a:solidFill>
                <a:schemeClr val="tx1"/>
              </a:solidFill>
              <a:latin typeface="+mn-ea"/>
            </a:endParaRPr>
          </a:p>
          <a:p>
            <a:endParaRPr lang="en-US" altLang="ja-JP" sz="1200" dirty="0">
              <a:solidFill>
                <a:srgbClr val="7030A0"/>
              </a:solidFill>
              <a:latin typeface="+mn-ea"/>
            </a:endParaRPr>
          </a:p>
          <a:p>
            <a:r>
              <a:rPr lang="ja-JP" altLang="en-US" sz="1200" dirty="0">
                <a:solidFill>
                  <a:schemeClr val="tx1"/>
                </a:solidFill>
                <a:latin typeface="+mn-ea"/>
              </a:rPr>
              <a:t>〇小中学生への表彰事業（</a:t>
            </a:r>
            <a:r>
              <a:rPr lang="en-US" altLang="ja-JP" sz="1200" dirty="0">
                <a:solidFill>
                  <a:schemeClr val="tx1"/>
                </a:solidFill>
                <a:latin typeface="+mn-ea"/>
              </a:rPr>
              <a:t>124</a:t>
            </a:r>
            <a:r>
              <a:rPr lang="ja-JP" altLang="en-US" sz="1200" dirty="0">
                <a:solidFill>
                  <a:schemeClr val="tx1"/>
                </a:solidFill>
                <a:latin typeface="+mn-ea"/>
              </a:rPr>
              <a:t>千円）</a:t>
            </a:r>
            <a:endParaRPr lang="en-US" altLang="ja-JP" sz="1200" dirty="0">
              <a:solidFill>
                <a:schemeClr val="tx1"/>
              </a:solidFill>
              <a:latin typeface="+mn-ea"/>
            </a:endParaRPr>
          </a:p>
          <a:p>
            <a:r>
              <a:rPr lang="ja-JP" altLang="en-US" sz="1200" dirty="0">
                <a:solidFill>
                  <a:schemeClr val="tx1"/>
                </a:solidFill>
                <a:latin typeface="+mn-ea"/>
              </a:rPr>
              <a:t>・日常や学校生活において優れた活動や善意の行動等をした児童生徒を表彰することにより、当該児童生徒の自己肯定感の向上を図る。＜新規＞</a:t>
            </a:r>
            <a:endParaRPr lang="en-US" altLang="ja-JP" sz="1200" dirty="0">
              <a:solidFill>
                <a:schemeClr val="tx1"/>
              </a:solidFill>
              <a:latin typeface="+mn-ea"/>
            </a:endParaRPr>
          </a:p>
          <a:p>
            <a:endParaRPr lang="en-US" altLang="ja-JP" sz="1200" b="1" dirty="0">
              <a:solidFill>
                <a:schemeClr val="tx1"/>
              </a:solidFill>
            </a:endParaRPr>
          </a:p>
          <a:p>
            <a:r>
              <a:rPr lang="en-US" altLang="ja-JP" sz="1200" b="1" dirty="0">
                <a:solidFill>
                  <a:schemeClr val="tx1"/>
                </a:solidFill>
              </a:rPr>
              <a:t>【</a:t>
            </a:r>
            <a:r>
              <a:rPr lang="ja-JP" altLang="en-US" sz="1200" b="1" dirty="0">
                <a:solidFill>
                  <a:schemeClr val="tx1"/>
                </a:solidFill>
              </a:rPr>
              <a:t>分権型教育行政の推進（</a:t>
            </a:r>
            <a:r>
              <a:rPr lang="en-US" altLang="ja-JP" sz="1200" b="1" dirty="0">
                <a:solidFill>
                  <a:schemeClr val="tx1"/>
                </a:solidFill>
              </a:rPr>
              <a:t>-</a:t>
            </a:r>
            <a:r>
              <a:rPr lang="ja-JP" altLang="en-US" sz="1200" b="1" dirty="0">
                <a:solidFill>
                  <a:schemeClr val="tx1"/>
                </a:solidFill>
              </a:rPr>
              <a:t>千円）</a:t>
            </a:r>
            <a:r>
              <a:rPr lang="en-US" altLang="ja-JP" sz="1200" b="1" dirty="0">
                <a:solidFill>
                  <a:schemeClr val="tx1"/>
                </a:solidFill>
              </a:rPr>
              <a:t>】</a:t>
            </a:r>
            <a:endParaRPr lang="en-US" altLang="zh-CN" sz="1200" dirty="0">
              <a:solidFill>
                <a:schemeClr val="tx1"/>
              </a:solidFill>
            </a:endParaRPr>
          </a:p>
          <a:p>
            <a:r>
              <a:rPr lang="ja-JP" altLang="en-US" sz="1200" dirty="0">
                <a:solidFill>
                  <a:schemeClr val="tx1"/>
                </a:solidFill>
              </a:rPr>
              <a:t>○区教育会議、区教育行政連絡会</a:t>
            </a:r>
            <a:endParaRPr lang="en-US" altLang="ja-JP" sz="1200" dirty="0">
              <a:solidFill>
                <a:schemeClr val="tx1"/>
              </a:solidFill>
            </a:endParaRPr>
          </a:p>
          <a:p>
            <a:r>
              <a:rPr lang="ja-JP" altLang="en-US" sz="1200" dirty="0">
                <a:solidFill>
                  <a:schemeClr val="tx1"/>
                </a:solidFill>
              </a:rPr>
              <a:t>・区内の教育環境や事業の充実に向け、立案段階から施策・事業等に関する地域や学校の意見を把握し、区の事業や取組に反映させる</a:t>
            </a:r>
          </a:p>
          <a:p>
            <a:endParaRPr lang="ja-JP" altLang="en-US" sz="1200" strike="sngStrike" dirty="0">
              <a:solidFill>
                <a:srgbClr val="403CF4"/>
              </a:solidFill>
            </a:endParaRPr>
          </a:p>
        </p:txBody>
      </p:sp>
      <p:sp>
        <p:nvSpPr>
          <p:cNvPr id="39" name="角丸四角形 38"/>
          <p:cNvSpPr/>
          <p:nvPr/>
        </p:nvSpPr>
        <p:spPr>
          <a:xfrm>
            <a:off x="1837090" y="159488"/>
            <a:ext cx="7124030" cy="624872"/>
          </a:xfrm>
          <a:prstGeom prst="roundRect">
            <a:avLst/>
          </a:prstGeom>
          <a:solidFill>
            <a:schemeClr val="accent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600" b="1" dirty="0">
                <a:latin typeface="ＭＳ ゴシック" panose="020B0609070205080204" pitchFamily="49" charset="-128"/>
                <a:ea typeface="ＭＳ ゴシック" panose="020B0609070205080204" pitchFamily="49" charset="-128"/>
              </a:rPr>
              <a:t>こどもが自立して「生きる力」を身に付けるために取り組むまち</a:t>
            </a:r>
            <a:endParaRPr lang="en-US" altLang="ja-JP" sz="1600" b="1" dirty="0">
              <a:latin typeface="ＭＳ ゴシック" panose="020B0609070205080204" pitchFamily="49" charset="-128"/>
              <a:ea typeface="ＭＳ ゴシック" panose="020B0609070205080204" pitchFamily="49" charset="-128"/>
            </a:endParaRPr>
          </a:p>
        </p:txBody>
      </p:sp>
      <p:sp>
        <p:nvSpPr>
          <p:cNvPr id="29" name="ホームベース 28"/>
          <p:cNvSpPr/>
          <p:nvPr/>
        </p:nvSpPr>
        <p:spPr>
          <a:xfrm>
            <a:off x="5102941" y="880935"/>
            <a:ext cx="1735447" cy="486000"/>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000" b="1" dirty="0">
                <a:latin typeface="ＭＳ ゴシック" panose="020B0609070205080204" pitchFamily="49" charset="-128"/>
                <a:ea typeface="ＭＳ ゴシック" panose="020B0609070205080204" pitchFamily="49" charset="-128"/>
              </a:rPr>
              <a:t>具体的取組</a:t>
            </a:r>
          </a:p>
        </p:txBody>
      </p:sp>
      <p:sp>
        <p:nvSpPr>
          <p:cNvPr id="12" name="テキスト ボックス 11"/>
          <p:cNvSpPr txBox="1"/>
          <p:nvPr/>
        </p:nvSpPr>
        <p:spPr>
          <a:xfrm>
            <a:off x="5863342" y="6468932"/>
            <a:ext cx="465316" cy="369332"/>
          </a:xfrm>
          <a:prstGeom prst="rect">
            <a:avLst/>
          </a:prstGeom>
          <a:noFill/>
        </p:spPr>
        <p:txBody>
          <a:bodyPr wrap="square" rtlCol="0">
            <a:spAutoFit/>
          </a:bodyPr>
          <a:lstStyle/>
          <a:p>
            <a:r>
              <a:rPr kumimoji="1" lang="en-US" altLang="ja-JP" dirty="0"/>
              <a:t>6</a:t>
            </a:r>
          </a:p>
        </p:txBody>
      </p:sp>
    </p:spTree>
    <p:extLst>
      <p:ext uri="{BB962C8B-B14F-4D97-AF65-F5344CB8AC3E}">
        <p14:creationId xmlns:p14="http://schemas.microsoft.com/office/powerpoint/2010/main" val="348367595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角丸四角形 5"/>
          <p:cNvSpPr/>
          <p:nvPr/>
        </p:nvSpPr>
        <p:spPr>
          <a:xfrm>
            <a:off x="62159" y="1644013"/>
            <a:ext cx="4778977" cy="786004"/>
          </a:xfrm>
          <a:prstGeom prst="roundRect">
            <a:avLst/>
          </a:prstGeom>
          <a:solidFill>
            <a:schemeClr val="bg1"/>
          </a:solidFill>
          <a:ln cmpd="tri">
            <a:prstDash val="solid"/>
          </a:ln>
        </p:spPr>
        <p:style>
          <a:lnRef idx="2">
            <a:schemeClr val="accent6"/>
          </a:lnRef>
          <a:fillRef idx="1">
            <a:schemeClr val="lt1"/>
          </a:fillRef>
          <a:effectRef idx="0">
            <a:schemeClr val="accent6"/>
          </a:effectRef>
          <a:fontRef idx="minor">
            <a:schemeClr val="dk1"/>
          </a:fontRef>
        </p:style>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高齢者のみの世帯や、単身高齢者、</a:t>
            </a:r>
            <a:r>
              <a:rPr kumimoji="1" lang="ja-JP" altLang="en-US" sz="1200" b="0" i="0" u="none" strike="noStrike" kern="1200" cap="none" spc="0" normalizeH="0" baseline="0" noProof="0" dirty="0" err="1">
                <a:ln>
                  <a:noFill/>
                </a:ln>
                <a:solidFill>
                  <a:prstClr val="black"/>
                </a:solidFill>
                <a:effectLst/>
                <a:uLnTx/>
                <a:uFillTx/>
                <a:latin typeface="游ゴシック" panose="020F0502020204030204"/>
                <a:ea typeface="游ゴシック" panose="020B0400000000000000" pitchFamily="50" charset="-128"/>
                <a:cs typeface="+mn-cs"/>
              </a:rPr>
              <a:t>障がい</a:t>
            </a:r>
            <a:r>
              <a:rPr kumimoji="1" lang="ja-JP" altLang="en-US" sz="120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者は、地域と疎遠となる可能性が高く、孤立死などの問題もあり、地域の見守りや地域とのつながりが重要となっている</a:t>
            </a:r>
          </a:p>
        </p:txBody>
      </p:sp>
      <p:sp>
        <p:nvSpPr>
          <p:cNvPr id="14" name="角丸四角形 13"/>
          <p:cNvSpPr/>
          <p:nvPr/>
        </p:nvSpPr>
        <p:spPr>
          <a:xfrm>
            <a:off x="62159" y="5225131"/>
            <a:ext cx="4778977" cy="1360308"/>
          </a:xfrm>
          <a:prstGeom prst="roundRect">
            <a:avLst/>
          </a:prstGeom>
          <a:solidFill>
            <a:schemeClr val="bg1"/>
          </a:solidFill>
        </p:spPr>
        <p:style>
          <a:lnRef idx="2">
            <a:schemeClr val="accent6"/>
          </a:lnRef>
          <a:fillRef idx="1">
            <a:schemeClr val="lt1"/>
          </a:fillRef>
          <a:effectRef idx="0">
            <a:schemeClr val="accent6"/>
          </a:effectRef>
          <a:fontRef idx="minor">
            <a:schemeClr val="dk1"/>
          </a:fontRef>
        </p:style>
        <p:txBody>
          <a:bodyPr lIns="91440" tIns="45720" rIns="91440" bIns="45720"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・全ての地域の地域福祉コーディネーターに、相談のあったケースに対して、何らかの専門的支援につなげたり解決できた割合：令和８年度末</a:t>
            </a:r>
            <a:r>
              <a:rPr kumimoji="1" lang="ja-JP" altLang="en-US" sz="1200" b="0" i="0" strike="noStrike" kern="1200" cap="none" spc="0" normalizeH="0" baseline="0" noProof="0" dirty="0">
                <a:ln>
                  <a:noFill/>
                </a:ln>
                <a:solidFill>
                  <a:schemeClr val="tx1"/>
                </a:solidFill>
                <a:effectLst/>
                <a:uLnTx/>
                <a:uFillTx/>
                <a:latin typeface="游ゴシック" panose="020F0502020204030204"/>
                <a:ea typeface="游ゴシック" panose="020B0400000000000000" pitchFamily="50" charset="-128"/>
              </a:rPr>
              <a:t>まで毎年度</a:t>
            </a:r>
            <a:r>
              <a:rPr kumimoji="1" lang="en-US" altLang="ja-JP" sz="1200" b="0" i="0" strike="noStrike" kern="1200" cap="none" spc="0" normalizeH="0" baseline="0" noProof="0" dirty="0">
                <a:ln>
                  <a:noFill/>
                </a:ln>
                <a:solidFill>
                  <a:schemeClr val="tx1"/>
                </a:solidFill>
                <a:effectLst/>
                <a:uLnTx/>
                <a:uFillTx/>
                <a:latin typeface="游ゴシック" panose="020F0502020204030204"/>
                <a:ea typeface="游ゴシック" panose="020B0400000000000000" pitchFamily="50" charset="-128"/>
              </a:rPr>
              <a:t>90.0</a:t>
            </a:r>
            <a:r>
              <a:rPr kumimoji="1" lang="ja-JP" altLang="en-US" sz="1200" b="0" i="0" strike="noStrike" kern="1200" cap="none" spc="0" normalizeH="0" baseline="0" noProof="0" dirty="0">
                <a:ln>
                  <a:noFill/>
                </a:ln>
                <a:solidFill>
                  <a:schemeClr val="tx1"/>
                </a:solidFill>
                <a:effectLst/>
                <a:uLnTx/>
                <a:uFillTx/>
                <a:latin typeface="游ゴシック" panose="020F0502020204030204"/>
                <a:ea typeface="游ゴシック" panose="020B0400000000000000" pitchFamily="50" charset="-128"/>
              </a:rPr>
              <a:t>％以上を維持する</a:t>
            </a:r>
            <a:endParaRPr kumimoji="1" lang="en-US" altLang="ja-JP" sz="1200" b="0" i="0" strike="noStrike" kern="1200" cap="none" spc="0" normalizeH="0" baseline="0" noProof="0" dirty="0">
              <a:ln>
                <a:noFill/>
              </a:ln>
              <a:solidFill>
                <a:schemeClr val="tx1"/>
              </a:solidFill>
              <a:effectLst/>
              <a:uLnTx/>
              <a:uFillTx/>
              <a:latin typeface="游ゴシック" panose="020F0502020204030204"/>
              <a:ea typeface="游ゴシック" panose="020B0400000000000000"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altLang="ja-JP" sz="1200" dirty="0">
                <a:solidFill>
                  <a:schemeClr val="tx1"/>
                </a:solidFill>
                <a:latin typeface="游ゴシック"/>
                <a:ea typeface="游ゴシック"/>
              </a:rPr>
              <a:t>R5:</a:t>
            </a:r>
            <a:r>
              <a:rPr lang="ja-JP" altLang="en-US" sz="1200" dirty="0">
                <a:solidFill>
                  <a:schemeClr val="tx1"/>
                </a:solidFill>
                <a:latin typeface="游ゴシック"/>
                <a:ea typeface="游ゴシック"/>
              </a:rPr>
              <a:t>100％　</a:t>
            </a:r>
            <a:r>
              <a:rPr lang="en-US" altLang="ja-JP" sz="1200" dirty="0">
                <a:solidFill>
                  <a:schemeClr val="tx1"/>
                </a:solidFill>
              </a:rPr>
              <a:t> R6:100</a:t>
            </a:r>
            <a:r>
              <a:rPr lang="ja-JP" altLang="en-US" sz="1200" dirty="0">
                <a:solidFill>
                  <a:schemeClr val="tx1"/>
                </a:solidFill>
              </a:rPr>
              <a:t>％  </a:t>
            </a:r>
            <a:r>
              <a:rPr lang="en-US" altLang="ja-JP" sz="1200" dirty="0">
                <a:solidFill>
                  <a:schemeClr val="tx1"/>
                </a:solidFill>
              </a:rPr>
              <a:t>R7(</a:t>
            </a:r>
            <a:r>
              <a:rPr lang="ja-JP" altLang="en-US" sz="1200" dirty="0">
                <a:solidFill>
                  <a:schemeClr val="tx1"/>
                </a:solidFill>
              </a:rPr>
              <a:t>中間</a:t>
            </a:r>
            <a:r>
              <a:rPr lang="en-US" altLang="ja-JP" sz="1200" dirty="0">
                <a:solidFill>
                  <a:schemeClr val="tx1"/>
                </a:solidFill>
              </a:rPr>
              <a:t>):100%</a:t>
            </a:r>
            <a:endParaRPr lang="ja-JP" altLang="en-US" sz="1200" dirty="0">
              <a:solidFill>
                <a:schemeClr val="tx1"/>
              </a:solidFill>
              <a:latin typeface="游ゴシック"/>
              <a:ea typeface="游ゴシック"/>
            </a:endParaRPr>
          </a:p>
          <a:p>
            <a:pPr>
              <a:defRPr/>
            </a:pPr>
            <a:r>
              <a:rPr lang="ja-JP" altLang="en-US" sz="1200" dirty="0">
                <a:solidFill>
                  <a:schemeClr val="tx1"/>
                </a:solidFill>
                <a:latin typeface="游ゴシック"/>
                <a:ea typeface="游ゴシック"/>
              </a:rPr>
              <a:t>・地域福祉コーディネーターの</a:t>
            </a:r>
            <a:r>
              <a:rPr lang="en-US" altLang="ja-JP" sz="1200" dirty="0">
                <a:solidFill>
                  <a:schemeClr val="tx1"/>
                </a:solidFill>
                <a:latin typeface="游ゴシック"/>
                <a:ea typeface="游ゴシック"/>
              </a:rPr>
              <a:t>1</a:t>
            </a:r>
            <a:r>
              <a:rPr lang="ja-JP" altLang="en-US" sz="1200" dirty="0">
                <a:solidFill>
                  <a:schemeClr val="tx1"/>
                </a:solidFill>
                <a:latin typeface="游ゴシック"/>
                <a:ea typeface="游ゴシック"/>
              </a:rPr>
              <a:t>日あたりの相談受付平均件数：</a:t>
            </a:r>
            <a:r>
              <a:rPr kumimoji="1" lang="ja-JP" altLang="en-US" sz="1200" b="0" i="0" u="none" strike="noStrike" kern="1200" cap="none" spc="0" normalizeH="0" baseline="0" noProof="0" dirty="0">
                <a:ln>
                  <a:noFill/>
                </a:ln>
                <a:solidFill>
                  <a:schemeClr val="tx1"/>
                </a:solidFill>
                <a:effectLst/>
                <a:uLnTx/>
                <a:uFillTx/>
                <a:latin typeface="游ゴシック" panose="020F0502020204030204"/>
                <a:ea typeface="游ゴシック" panose="020B0400000000000000" pitchFamily="50" charset="-128"/>
                <a:cs typeface="+mn-cs"/>
              </a:rPr>
              <a:t>令和８年度末まで毎年度</a:t>
            </a:r>
            <a:r>
              <a:rPr lang="ja-JP" altLang="en-US" sz="1200" dirty="0">
                <a:solidFill>
                  <a:schemeClr val="tx1"/>
                </a:solidFill>
                <a:latin typeface="游ゴシック"/>
                <a:ea typeface="游ゴシック"/>
              </a:rPr>
              <a:t>前年度実績以上＜区政会議意見＞　</a:t>
            </a:r>
            <a:endParaRPr lang="en-US" altLang="ja-JP" sz="1200" dirty="0">
              <a:solidFill>
                <a:schemeClr val="tx1"/>
              </a:solidFill>
              <a:latin typeface="游ゴシック"/>
              <a:ea typeface="游ゴシック"/>
            </a:endParaRPr>
          </a:p>
          <a:p>
            <a:pPr>
              <a:defRPr/>
            </a:pPr>
            <a:r>
              <a:rPr kumimoji="1" lang="en-US" altLang="ja-JP" sz="1200" b="0" i="0" u="none" strike="noStrike" kern="1200" cap="none" spc="0" normalizeH="0" baseline="0" noProof="0" dirty="0">
                <a:ln>
                  <a:noFill/>
                </a:ln>
                <a:solidFill>
                  <a:schemeClr val="tx1"/>
                </a:solidFill>
                <a:effectLst/>
                <a:uLnTx/>
                <a:uFillTx/>
                <a:latin typeface="游ゴシック"/>
                <a:ea typeface="游ゴシック"/>
                <a:cs typeface="+mn-cs"/>
              </a:rPr>
              <a:t>R5: </a:t>
            </a:r>
            <a:r>
              <a:rPr lang="en-US" altLang="ja-JP" sz="1200" dirty="0">
                <a:solidFill>
                  <a:schemeClr val="tx1"/>
                </a:solidFill>
                <a:latin typeface="游ゴシック"/>
                <a:ea typeface="游ゴシック"/>
              </a:rPr>
              <a:t>3.57</a:t>
            </a:r>
            <a:r>
              <a:rPr lang="ja-JP" altLang="en-US" sz="1200" dirty="0">
                <a:solidFill>
                  <a:schemeClr val="tx1"/>
                </a:solidFill>
                <a:latin typeface="游ゴシック"/>
                <a:ea typeface="游ゴシック"/>
              </a:rPr>
              <a:t>件　</a:t>
            </a:r>
            <a:r>
              <a:rPr lang="en-US" altLang="ja-JP" sz="1200" dirty="0">
                <a:solidFill>
                  <a:schemeClr val="tx1"/>
                </a:solidFill>
              </a:rPr>
              <a:t>R6:4.16</a:t>
            </a:r>
            <a:r>
              <a:rPr lang="ja-JP" altLang="en-US" sz="1200" dirty="0">
                <a:solidFill>
                  <a:schemeClr val="tx1"/>
                </a:solidFill>
              </a:rPr>
              <a:t>件  </a:t>
            </a:r>
            <a:r>
              <a:rPr lang="en-US" altLang="ja-JP" sz="1200" dirty="0">
                <a:solidFill>
                  <a:schemeClr val="tx1"/>
                </a:solidFill>
              </a:rPr>
              <a:t>R7(</a:t>
            </a:r>
            <a:r>
              <a:rPr lang="ja-JP" altLang="en-US" sz="1200" dirty="0">
                <a:solidFill>
                  <a:schemeClr val="tx1"/>
                </a:solidFill>
              </a:rPr>
              <a:t>中間</a:t>
            </a:r>
            <a:r>
              <a:rPr lang="en-US" altLang="ja-JP" sz="1200" dirty="0">
                <a:solidFill>
                  <a:schemeClr val="tx1"/>
                </a:solidFill>
              </a:rPr>
              <a:t>):3.76</a:t>
            </a:r>
            <a:r>
              <a:rPr lang="ja-JP" altLang="en-US" sz="1200" dirty="0">
                <a:solidFill>
                  <a:schemeClr val="tx1"/>
                </a:solidFill>
              </a:rPr>
              <a:t>件</a:t>
            </a:r>
            <a:endParaRPr lang="ja-JP" altLang="en-US" sz="1200" dirty="0">
              <a:solidFill>
                <a:schemeClr val="tx1"/>
              </a:solidFill>
              <a:ea typeface="游ゴシック"/>
            </a:endParaRPr>
          </a:p>
        </p:txBody>
      </p:sp>
      <p:sp>
        <p:nvSpPr>
          <p:cNvPr id="16" name="角丸四角形 15"/>
          <p:cNvSpPr/>
          <p:nvPr/>
        </p:nvSpPr>
        <p:spPr>
          <a:xfrm>
            <a:off x="52752" y="2972867"/>
            <a:ext cx="4788384" cy="1615337"/>
          </a:xfrm>
          <a:prstGeom prst="roundRect">
            <a:avLst/>
          </a:prstGeom>
          <a:solidFill>
            <a:schemeClr val="bg1"/>
          </a:solidFill>
        </p:spPr>
        <p:style>
          <a:lnRef idx="2">
            <a:schemeClr val="accent6"/>
          </a:lnRef>
          <a:fillRef idx="1">
            <a:schemeClr val="lt1"/>
          </a:fillRef>
          <a:effectRef idx="0">
            <a:schemeClr val="accent6"/>
          </a:effectRef>
          <a:fontRef idx="minor">
            <a:schemeClr val="dk1"/>
          </a:fontRef>
        </p:style>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・東淀川区社会福祉協議会と連携し、すべての地域に地域福祉コーディネーターを配置するとともにスキルアップの取組を継続して行い、身近で相談でき、解決につながるような仕組みを構築する</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・地域住民の地域福祉の意識の醸成を図り、区民一人ひとりが地域の課題を「我が事」として意識していくような働きかけを行っていく</a:t>
            </a:r>
          </a:p>
        </p:txBody>
      </p:sp>
      <p:sp>
        <p:nvSpPr>
          <p:cNvPr id="46" name="ホームベース 45"/>
          <p:cNvSpPr/>
          <p:nvPr/>
        </p:nvSpPr>
        <p:spPr>
          <a:xfrm>
            <a:off x="52752" y="2547358"/>
            <a:ext cx="1735447" cy="486000"/>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2000" b="1" i="0" u="none" strike="noStrike" kern="1200" cap="none" spc="0" normalizeH="0" baseline="0" noProof="0" dirty="0">
                <a:ln>
                  <a:noFill/>
                </a:ln>
                <a:solidFill>
                  <a:prstClr val="white"/>
                </a:solidFill>
                <a:effectLst/>
                <a:uLnTx/>
                <a:uFillTx/>
                <a:latin typeface="ＭＳ ゴシック" panose="020B0609070205080204" pitchFamily="49" charset="-128"/>
                <a:ea typeface="ＭＳ ゴシック" panose="020B0609070205080204" pitchFamily="49" charset="-128"/>
                <a:cs typeface="+mn-cs"/>
              </a:rPr>
              <a:t>主な戦略</a:t>
            </a:r>
          </a:p>
        </p:txBody>
      </p:sp>
      <p:sp>
        <p:nvSpPr>
          <p:cNvPr id="47" name="ホームベース 46"/>
          <p:cNvSpPr/>
          <p:nvPr/>
        </p:nvSpPr>
        <p:spPr>
          <a:xfrm>
            <a:off x="52752" y="4762342"/>
            <a:ext cx="1735447" cy="486000"/>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2000" b="1" i="0" u="none" strike="noStrike" kern="1200" cap="none" spc="0" normalizeH="0" baseline="0" noProof="0" dirty="0">
                <a:ln>
                  <a:noFill/>
                </a:ln>
                <a:solidFill>
                  <a:prstClr val="white"/>
                </a:solidFill>
                <a:effectLst/>
                <a:uLnTx/>
                <a:uFillTx/>
                <a:latin typeface="ＭＳ ゴシック" panose="020B0609070205080204" pitchFamily="49" charset="-128"/>
                <a:ea typeface="ＭＳ ゴシック" panose="020B0609070205080204" pitchFamily="49" charset="-128"/>
                <a:cs typeface="+mn-cs"/>
              </a:rPr>
              <a:t>評価指標</a:t>
            </a:r>
          </a:p>
        </p:txBody>
      </p:sp>
      <p:sp>
        <p:nvSpPr>
          <p:cNvPr id="48" name="ホームベース 47"/>
          <p:cNvSpPr/>
          <p:nvPr/>
        </p:nvSpPr>
        <p:spPr>
          <a:xfrm>
            <a:off x="52752" y="1187675"/>
            <a:ext cx="1735447" cy="487166"/>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2000" b="1" i="0" u="none" strike="noStrike" kern="1200" cap="none" spc="0" normalizeH="0" baseline="0" noProof="0" dirty="0">
                <a:ln>
                  <a:noFill/>
                </a:ln>
                <a:solidFill>
                  <a:prstClr val="white"/>
                </a:solidFill>
                <a:effectLst/>
                <a:uLnTx/>
                <a:uFillTx/>
                <a:latin typeface="ＭＳ ゴシック" panose="020B0609070205080204" pitchFamily="49" charset="-128"/>
                <a:ea typeface="ＭＳ ゴシック" panose="020B0609070205080204" pitchFamily="49" charset="-128"/>
                <a:cs typeface="+mn-cs"/>
              </a:rPr>
              <a:t>課題認識</a:t>
            </a:r>
          </a:p>
        </p:txBody>
      </p:sp>
      <p:sp>
        <p:nvSpPr>
          <p:cNvPr id="53" name="直方体 52"/>
          <p:cNvSpPr/>
          <p:nvPr/>
        </p:nvSpPr>
        <p:spPr>
          <a:xfrm>
            <a:off x="84866" y="159488"/>
            <a:ext cx="1735447" cy="624871"/>
          </a:xfrm>
          <a:prstGeom prst="cube">
            <a:avLst/>
          </a:prstGeom>
          <a:solidFill>
            <a:srgbClr val="38F88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kumimoji="1" lang="ja-JP" altLang="en-US" sz="1600" b="0" i="0" u="none" strike="noStrike" kern="1200" cap="none" spc="0" normalizeH="0" baseline="0" noProof="0" dirty="0">
                <a:ln>
                  <a:noFill/>
                </a:ln>
                <a:solidFill>
                  <a:prstClr val="black"/>
                </a:solidFill>
                <a:effectLst/>
                <a:uLnTx/>
                <a:uFillTx/>
                <a:latin typeface="HGS創英角ｺﾞｼｯｸUB" panose="020B0900000000000000" pitchFamily="50" charset="-128"/>
                <a:ea typeface="HGS創英角ｺﾞｼｯｸUB" panose="020B0900000000000000" pitchFamily="50" charset="-128"/>
                <a:cs typeface="+mn-cs"/>
              </a:rPr>
              <a:t>経営課題</a:t>
            </a:r>
            <a:r>
              <a:rPr kumimoji="1" lang="en-US" altLang="ja-JP" sz="1600" i="0" u="none" strike="noStrike" kern="1200" cap="none" spc="0" normalizeH="0" baseline="0" noProof="0" dirty="0">
                <a:ln>
                  <a:noFill/>
                </a:ln>
                <a:solidFill>
                  <a:prstClr val="black"/>
                </a:solidFill>
                <a:effectLst/>
                <a:uLnTx/>
                <a:uFillTx/>
                <a:latin typeface="HGS創英角ｺﾞｼｯｸUB" panose="020B0900000000000000" pitchFamily="50" charset="-128"/>
                <a:ea typeface="HGS創英角ｺﾞｼｯｸUB" panose="020B0900000000000000" pitchFamily="50" charset="-128"/>
              </a:rPr>
              <a:t>3</a:t>
            </a:r>
            <a:r>
              <a:rPr lang="en-US" altLang="ja-JP" sz="1600" b="1" dirty="0">
                <a:solidFill>
                  <a:schemeClr val="tx1"/>
                </a:solidFill>
              </a:rPr>
              <a:t>-</a:t>
            </a:r>
            <a:r>
              <a:rPr kumimoji="1" lang="en-US" altLang="ja-JP" sz="1600" i="0" u="none" strike="noStrike" kern="1200" cap="none" spc="0" normalizeH="0" baseline="0" noProof="0" dirty="0">
                <a:ln>
                  <a:noFill/>
                </a:ln>
                <a:solidFill>
                  <a:prstClr val="black"/>
                </a:solidFill>
                <a:effectLst/>
                <a:uLnTx/>
                <a:uFillTx/>
                <a:latin typeface="HGS創英角ｺﾞｼｯｸUB" panose="020B0900000000000000" pitchFamily="50" charset="-128"/>
                <a:ea typeface="HGS創英角ｺﾞｼｯｸUB" panose="020B0900000000000000" pitchFamily="50" charset="-128"/>
              </a:rPr>
              <a:t>1</a:t>
            </a:r>
            <a:endParaRPr kumimoji="1" lang="en-US" altLang="ja-JP" sz="1400" i="0" u="none" strike="noStrike" kern="1200" cap="none" spc="0" normalizeH="0" baseline="0" noProof="0" dirty="0">
              <a:ln>
                <a:noFill/>
              </a:ln>
              <a:solidFill>
                <a:prstClr val="black"/>
              </a:solidFill>
              <a:effectLst/>
              <a:uLnTx/>
              <a:uFillTx/>
              <a:latin typeface="HGS創英角ｺﾞｼｯｸUB" panose="020B0900000000000000" pitchFamily="50" charset="-128"/>
              <a:ea typeface="HGS創英角ｺﾞｼｯｸUB" panose="020B0900000000000000" pitchFamily="50" charset="-128"/>
            </a:endParaRPr>
          </a:p>
        </p:txBody>
      </p:sp>
      <p:sp>
        <p:nvSpPr>
          <p:cNvPr id="45" name="角丸四角形 44"/>
          <p:cNvSpPr/>
          <p:nvPr/>
        </p:nvSpPr>
        <p:spPr>
          <a:xfrm>
            <a:off x="5027441" y="1672236"/>
            <a:ext cx="6830883" cy="3636244"/>
          </a:xfrm>
          <a:prstGeom prst="roundRect">
            <a:avLst>
              <a:gd name="adj" fmla="val 5585"/>
            </a:avLst>
          </a:prstGeom>
          <a:solidFill>
            <a:schemeClr val="bg1"/>
          </a:solidFill>
        </p:spPr>
        <p:style>
          <a:lnRef idx="2">
            <a:schemeClr val="accent6"/>
          </a:lnRef>
          <a:fillRef idx="1">
            <a:schemeClr val="lt1"/>
          </a:fillRef>
          <a:effectRef idx="0">
            <a:schemeClr val="accent6"/>
          </a:effectRef>
          <a:fontRef idx="minor">
            <a:schemeClr val="dk1"/>
          </a:fontRef>
        </p:style>
        <p:txBody>
          <a:bodyPr lIns="91440" tIns="45720" rIns="91440" bIns="45720"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ja-JP" sz="1200" b="1" dirty="0">
                <a:solidFill>
                  <a:prstClr val="black"/>
                </a:solidFill>
                <a:latin typeface="游ゴシック"/>
                <a:ea typeface="游ゴシック"/>
              </a:rPr>
              <a:t>【</a:t>
            </a:r>
            <a:r>
              <a:rPr kumimoji="1" lang="ja-JP" altLang="en-US" sz="1200" b="1" i="0" u="none" strike="noStrike" kern="1200" cap="none" spc="0" normalizeH="0" baseline="0" noProof="0" dirty="0">
                <a:ln>
                  <a:noFill/>
                </a:ln>
                <a:solidFill>
                  <a:prstClr val="black"/>
                </a:solidFill>
                <a:effectLst/>
                <a:uLnTx/>
                <a:uFillTx/>
                <a:latin typeface="游ゴシック"/>
                <a:ea typeface="游ゴシック"/>
                <a:cs typeface="+mn-cs"/>
              </a:rPr>
              <a:t>地域における福祉コミュニティづくり支援（</a:t>
            </a:r>
            <a:r>
              <a:rPr kumimoji="1" lang="en-US" altLang="ja-JP" sz="1200" b="1" i="0" u="none" strike="noStrike" kern="1200" cap="none" spc="0" normalizeH="0" baseline="0" noProof="0" dirty="0">
                <a:ln>
                  <a:noFill/>
                </a:ln>
                <a:solidFill>
                  <a:prstClr val="black"/>
                </a:solidFill>
                <a:effectLst/>
                <a:uLnTx/>
                <a:uFillTx/>
                <a:latin typeface="游ゴシック"/>
                <a:ea typeface="游ゴシック"/>
                <a:cs typeface="+mn-cs"/>
              </a:rPr>
              <a:t>11,300</a:t>
            </a:r>
            <a:r>
              <a:rPr kumimoji="1" lang="ja-JP" altLang="en-US" sz="1200" b="1" i="0" u="none" strike="noStrike" kern="1200" cap="none" spc="0" normalizeH="0" baseline="0" noProof="0" dirty="0">
                <a:ln>
                  <a:noFill/>
                </a:ln>
                <a:solidFill>
                  <a:prstClr val="black"/>
                </a:solidFill>
                <a:effectLst/>
                <a:uLnTx/>
                <a:uFillTx/>
                <a:latin typeface="游ゴシック"/>
                <a:ea typeface="游ゴシック"/>
                <a:cs typeface="+mn-cs"/>
              </a:rPr>
              <a:t>千円）</a:t>
            </a:r>
            <a:r>
              <a:rPr kumimoji="1" lang="en-US" altLang="ja-JP" sz="1200" b="1" i="0" u="none" strike="noStrike" kern="1200" cap="none" spc="0" normalizeH="0" baseline="0" noProof="0" dirty="0">
                <a:ln>
                  <a:noFill/>
                </a:ln>
                <a:solidFill>
                  <a:schemeClr val="tx1"/>
                </a:solidFill>
                <a:effectLst/>
                <a:uLnTx/>
                <a:uFillTx/>
                <a:latin typeface="游ゴシック"/>
                <a:ea typeface="游ゴシック"/>
                <a:cs typeface="+mn-cs"/>
              </a:rPr>
              <a:t>】</a:t>
            </a:r>
            <a:endParaRPr kumimoji="1" lang="en-US" altLang="ja-JP" sz="1200" b="0" i="0" u="none" strike="noStrike" kern="1200" cap="none" spc="0" normalizeH="0" baseline="0" noProof="0" dirty="0">
              <a:ln>
                <a:noFill/>
              </a:ln>
              <a:solidFill>
                <a:schemeClr val="tx1"/>
              </a:solidFill>
              <a:effectLst/>
              <a:uLnTx/>
              <a:uFillTx/>
              <a:latin typeface="游ゴシック"/>
              <a:ea typeface="游ゴシック"/>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schemeClr val="tx1"/>
                </a:solidFill>
                <a:effectLst/>
                <a:uLnTx/>
                <a:uFillTx/>
                <a:latin typeface="游ゴシック" panose="020F0502020204030204"/>
                <a:ea typeface="游ゴシック" panose="020B0400000000000000" pitchFamily="50" charset="-128"/>
                <a:cs typeface="+mn-cs"/>
              </a:rPr>
              <a:t>・区役所と東淀川区社会福祉協議会が連携して、</a:t>
            </a:r>
            <a:r>
              <a:rPr kumimoji="1" lang="ja-JP" altLang="en-US" sz="1200" b="0" i="0" strike="noStrike" kern="1200" cap="none" spc="0" normalizeH="0" baseline="0" noProof="0" dirty="0">
                <a:ln>
                  <a:noFill/>
                </a:ln>
                <a:solidFill>
                  <a:schemeClr val="tx1"/>
                </a:solidFill>
                <a:effectLst/>
                <a:uLnTx/>
                <a:uFillTx/>
                <a:latin typeface="游ゴシック" panose="020F0502020204030204"/>
                <a:ea typeface="游ゴシック" panose="020B0400000000000000" pitchFamily="50" charset="-128"/>
                <a:cs typeface="+mn-cs"/>
              </a:rPr>
              <a:t>地域の身近な相談役として</a:t>
            </a:r>
            <a:r>
              <a:rPr kumimoji="1" lang="ja-JP" altLang="en-US" sz="1200" b="0" i="0" u="none" strike="noStrike" kern="1200" cap="none" spc="0" normalizeH="0" baseline="0" noProof="0" dirty="0">
                <a:ln>
                  <a:noFill/>
                </a:ln>
                <a:solidFill>
                  <a:schemeClr val="tx1"/>
                </a:solidFill>
                <a:effectLst/>
                <a:uLnTx/>
                <a:uFillTx/>
                <a:latin typeface="游ゴシック" panose="020F0502020204030204"/>
                <a:ea typeface="游ゴシック" panose="020B0400000000000000" pitchFamily="50" charset="-128"/>
                <a:cs typeface="+mn-cs"/>
              </a:rPr>
              <a:t>地域福祉コーディネーターを継続して配置できるよう地域に対して積極的に働きかけを行う</a:t>
            </a:r>
            <a:endParaRPr kumimoji="1" lang="en-US" altLang="ja-JP" sz="1200" b="0" i="0" u="none" strike="noStrike" kern="1200" cap="none" spc="0" normalizeH="0" baseline="0" noProof="0" dirty="0">
              <a:ln>
                <a:noFill/>
              </a:ln>
              <a:solidFill>
                <a:schemeClr val="tx1"/>
              </a:solidFill>
              <a:effectLst/>
              <a:uLnTx/>
              <a:uFillTx/>
              <a:latin typeface="游ゴシック" panose="020F0502020204030204"/>
              <a:ea typeface="游ゴシック" panose="020B0400000000000000"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・「地域福祉コーディネーター連絡会」を開催し、地域福祉コーディネーターの資質の向上に努める</a:t>
            </a:r>
            <a:endParaRPr lang="en-US" altLang="ja-JP" sz="1200" dirty="0">
              <a:solidFill>
                <a:prstClr val="black"/>
              </a:solidFill>
              <a:latin typeface="游ゴシック" panose="020F0502020204030204"/>
              <a:ea typeface="游ゴシック" panose="020B0400000000000000"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游ゴシック" panose="020F0502020204030204"/>
                <a:ea typeface="游ゴシック"/>
                <a:cs typeface="+mn-cs"/>
              </a:rPr>
              <a:t>・各地域での地域福祉コーディネーターの認知度を上げるため、各種団体の会議等に出席して連携体制を強化するとともに、</a:t>
            </a:r>
            <a:r>
              <a:rPr kumimoji="1" lang="ja-JP" altLang="en-US" sz="1200" b="0" i="0" u="none" strike="noStrike" kern="1200" cap="none" spc="0" normalizeH="0" baseline="0" noProof="0" dirty="0">
                <a:ln>
                  <a:noFill/>
                </a:ln>
                <a:solidFill>
                  <a:prstClr val="black"/>
                </a:solidFill>
                <a:effectLst/>
                <a:uLnTx/>
                <a:uFillTx/>
                <a:latin typeface="游ゴシック" panose="020F0502020204030204"/>
                <a:ea typeface="游ゴシック" panose="020F0502020204030204"/>
                <a:cs typeface="+mn-lt"/>
              </a:rPr>
              <a:t>広報紙等の活用や町会での啓発物配布等の取組を行う</a:t>
            </a:r>
            <a:endParaRPr kumimoji="1" lang="en-US" sz="1200" b="0" i="0" u="none" strike="noStrike" kern="1200" cap="none" spc="0" normalizeH="0" baseline="0" noProof="0" dirty="0">
              <a:ln>
                <a:noFill/>
              </a:ln>
              <a:solidFill>
                <a:prstClr val="black"/>
              </a:solidFill>
              <a:effectLst/>
              <a:uLnTx/>
              <a:uFillTx/>
              <a:latin typeface="游ゴシック" panose="020F0502020204030204"/>
              <a:ea typeface="游ゴシック" panose="020F0502020204030204"/>
              <a:cs typeface="+mn-lt"/>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游ゴシック" panose="020F0502020204030204"/>
                <a:ea typeface="游ゴシック"/>
                <a:cs typeface="+mn-cs"/>
              </a:rPr>
              <a:t>・広報紙等を活用し、認知症の早期発見や認知症について正しい理解を深めるための啓発活動を行い、認知症の人にやさしいまちをめざす </a:t>
            </a:r>
          </a:p>
        </p:txBody>
      </p:sp>
      <p:sp>
        <p:nvSpPr>
          <p:cNvPr id="39" name="角丸四角形 38"/>
          <p:cNvSpPr/>
          <p:nvPr/>
        </p:nvSpPr>
        <p:spPr>
          <a:xfrm>
            <a:off x="1837091" y="159488"/>
            <a:ext cx="7133654" cy="624872"/>
          </a:xfrm>
          <a:prstGeom prst="roundRect">
            <a:avLst/>
          </a:prstGeom>
          <a:solidFill>
            <a:schemeClr val="accent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600" b="1" i="0" u="none" strike="noStrike" kern="1200" cap="none" spc="0" normalizeH="0" baseline="0" noProof="0" dirty="0">
                <a:ln>
                  <a:noFill/>
                </a:ln>
                <a:solidFill>
                  <a:prstClr val="white"/>
                </a:solidFill>
                <a:effectLst/>
                <a:uLnTx/>
                <a:uFillTx/>
                <a:latin typeface="ＭＳ ゴシック" panose="020B0609070205080204" pitchFamily="49" charset="-128"/>
                <a:ea typeface="ＭＳ ゴシック" panose="020B0609070205080204" pitchFamily="49" charset="-128"/>
              </a:rPr>
              <a:t>住み慣れた地域や家庭で、安心して暮らし続けることのできるまち</a:t>
            </a:r>
          </a:p>
        </p:txBody>
      </p:sp>
      <p:sp>
        <p:nvSpPr>
          <p:cNvPr id="29" name="ホームベース 28"/>
          <p:cNvSpPr/>
          <p:nvPr/>
        </p:nvSpPr>
        <p:spPr>
          <a:xfrm>
            <a:off x="5027441" y="1188258"/>
            <a:ext cx="1735447" cy="486000"/>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2000" b="1" i="0" u="none" strike="noStrike" kern="1200" cap="none" spc="0" normalizeH="0" baseline="0" noProof="0" dirty="0">
                <a:ln>
                  <a:noFill/>
                </a:ln>
                <a:solidFill>
                  <a:prstClr val="white"/>
                </a:solidFill>
                <a:effectLst/>
                <a:uLnTx/>
                <a:uFillTx/>
                <a:latin typeface="ＭＳ ゴシック" panose="020B0609070205080204" pitchFamily="49" charset="-128"/>
                <a:ea typeface="ＭＳ ゴシック" panose="020B0609070205080204" pitchFamily="49" charset="-128"/>
                <a:cs typeface="+mn-cs"/>
              </a:rPr>
              <a:t>具体的取組</a:t>
            </a:r>
          </a:p>
        </p:txBody>
      </p:sp>
      <p:sp>
        <p:nvSpPr>
          <p:cNvPr id="12" name="テキスト ボックス 11"/>
          <p:cNvSpPr txBox="1"/>
          <p:nvPr/>
        </p:nvSpPr>
        <p:spPr>
          <a:xfrm>
            <a:off x="5863342" y="6395780"/>
            <a:ext cx="465316" cy="369332"/>
          </a:xfrm>
          <a:prstGeom prst="rect">
            <a:avLst/>
          </a:prstGeom>
          <a:noFill/>
        </p:spPr>
        <p:txBody>
          <a:bodyPr wrap="square" rtlCol="0">
            <a:spAutoFit/>
          </a:bodyPr>
          <a:lstStyle/>
          <a:p>
            <a:r>
              <a:rPr lang="ja-JP" altLang="en-US" dirty="0"/>
              <a:t>７</a:t>
            </a:r>
            <a:endParaRPr kumimoji="1" lang="en-US" altLang="ja-JP" dirty="0"/>
          </a:p>
        </p:txBody>
      </p:sp>
    </p:spTree>
    <p:extLst>
      <p:ext uri="{BB962C8B-B14F-4D97-AF65-F5344CB8AC3E}">
        <p14:creationId xmlns:p14="http://schemas.microsoft.com/office/powerpoint/2010/main" val="284232354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角丸四角形 5"/>
          <p:cNvSpPr/>
          <p:nvPr/>
        </p:nvSpPr>
        <p:spPr>
          <a:xfrm>
            <a:off x="52752" y="1672235"/>
            <a:ext cx="4788384" cy="908300"/>
          </a:xfrm>
          <a:prstGeom prst="roundRect">
            <a:avLst/>
          </a:prstGeom>
          <a:solidFill>
            <a:schemeClr val="bg1"/>
          </a:solidFill>
          <a:ln cmpd="tri">
            <a:prstDash val="solid"/>
          </a:ln>
        </p:spPr>
        <p:style>
          <a:lnRef idx="2">
            <a:schemeClr val="accent6"/>
          </a:lnRef>
          <a:fillRef idx="1">
            <a:schemeClr val="lt1"/>
          </a:fillRef>
          <a:effectRef idx="0">
            <a:schemeClr val="accent6"/>
          </a:effectRef>
          <a:fontRef idx="minor">
            <a:schemeClr val="dk1"/>
          </a:fontRef>
        </p:style>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支援が必要な高齢者や</a:t>
            </a:r>
            <a:r>
              <a:rPr kumimoji="1" lang="ja-JP" altLang="en-US" sz="1200" b="0" i="0" u="none" strike="noStrike" kern="1200" cap="none" spc="0" normalizeH="0" baseline="0" noProof="0" dirty="0" err="1">
                <a:ln>
                  <a:noFill/>
                </a:ln>
                <a:solidFill>
                  <a:prstClr val="black"/>
                </a:solidFill>
                <a:effectLst/>
                <a:uLnTx/>
                <a:uFillTx/>
                <a:latin typeface="游ゴシック" panose="020F0502020204030204"/>
                <a:ea typeface="游ゴシック" panose="020B0400000000000000" pitchFamily="50" charset="-128"/>
                <a:cs typeface="+mn-cs"/>
              </a:rPr>
              <a:t>障がい</a:t>
            </a:r>
            <a:r>
              <a:rPr kumimoji="1" lang="ja-JP" altLang="en-US" sz="120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者等、要援護者を地域が把握し、地域において助け合い・支え合い、地域の課題を地域で解決する仕組みを早急に構築する必要がある</a:t>
            </a:r>
          </a:p>
        </p:txBody>
      </p:sp>
      <p:sp>
        <p:nvSpPr>
          <p:cNvPr id="14" name="角丸四角形 13"/>
          <p:cNvSpPr/>
          <p:nvPr/>
        </p:nvSpPr>
        <p:spPr>
          <a:xfrm>
            <a:off x="52752" y="5300388"/>
            <a:ext cx="4788384" cy="1520667"/>
          </a:xfrm>
          <a:prstGeom prst="roundRect">
            <a:avLst/>
          </a:prstGeom>
          <a:solidFill>
            <a:schemeClr val="bg1"/>
          </a:solidFill>
        </p:spPr>
        <p:style>
          <a:lnRef idx="2">
            <a:schemeClr val="accent6"/>
          </a:lnRef>
          <a:fillRef idx="1">
            <a:schemeClr val="lt1"/>
          </a:fillRef>
          <a:effectRef idx="0">
            <a:schemeClr val="accent6"/>
          </a:effectRef>
          <a:fontRef idx="minor">
            <a:schemeClr val="dk1"/>
          </a:fontRef>
        </p:style>
        <p:txBody>
          <a:bodyPr lIns="91440" tIns="45720" rIns="91440" bIns="45720"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・地域別保健福祉計画が策定され、計画に基づいた活動が実施されている地域：令和８年度末までに</a:t>
            </a:r>
            <a:r>
              <a:rPr kumimoji="1" lang="en-US" altLang="ja-JP" sz="120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17/17</a:t>
            </a:r>
            <a:r>
              <a:rPr kumimoji="1" lang="ja-JP" altLang="en-US" sz="120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地域</a:t>
            </a:r>
            <a:endParaRPr kumimoji="1" lang="en-US" altLang="ja-JP" sz="120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endParaRPr>
          </a:p>
          <a:p>
            <a:pPr>
              <a:defRPr/>
            </a:pPr>
            <a:r>
              <a:rPr kumimoji="1" lang="ja-JP" altLang="en-US" sz="1200" b="0" i="0" u="none" strike="noStrike" kern="1200" cap="none" spc="0" normalizeH="0" baseline="0" noProof="0" dirty="0">
                <a:ln>
                  <a:noFill/>
                </a:ln>
                <a:solidFill>
                  <a:prstClr val="black"/>
                </a:solidFill>
                <a:effectLst/>
                <a:uLnTx/>
                <a:uFillTx/>
                <a:latin typeface="游ゴシック" panose="020F0502020204030204"/>
                <a:ea typeface="游ゴシック"/>
                <a:cs typeface="+mn-cs"/>
              </a:rPr>
              <a:t>R5:7地域</a:t>
            </a:r>
            <a:r>
              <a:rPr kumimoji="1" lang="en-US" altLang="ja-JP" sz="1200" b="0" i="0" u="none" strike="noStrike" kern="1200" cap="none" spc="0" normalizeH="0" baseline="0" noProof="0" dirty="0">
                <a:ln>
                  <a:noFill/>
                </a:ln>
                <a:solidFill>
                  <a:prstClr val="black"/>
                </a:solidFill>
                <a:effectLst/>
                <a:uLnTx/>
                <a:uFillTx/>
                <a:latin typeface="游ゴシック" panose="020F0502020204030204"/>
                <a:ea typeface="游ゴシック"/>
                <a:cs typeface="+mn-cs"/>
              </a:rPr>
              <a:t>/17</a:t>
            </a:r>
            <a:r>
              <a:rPr kumimoji="1" lang="ja-JP" altLang="en-US" sz="1200" b="0" i="0" u="none" strike="noStrike" kern="1200" cap="none" spc="0" normalizeH="0" baseline="0" noProof="0" dirty="0">
                <a:ln>
                  <a:noFill/>
                </a:ln>
                <a:solidFill>
                  <a:prstClr val="black"/>
                </a:solidFill>
                <a:effectLst/>
                <a:uLnTx/>
                <a:uFillTx/>
                <a:latin typeface="游ゴシック" panose="020F0502020204030204"/>
                <a:ea typeface="游ゴシック"/>
                <a:cs typeface="+mn-cs"/>
              </a:rPr>
              <a:t>地域　</a:t>
            </a:r>
            <a:r>
              <a:rPr kumimoji="1" lang="ja-JP" altLang="en-US" sz="1200" b="0" i="0" u="none" strike="noStrike" kern="1200" cap="none" spc="0" normalizeH="0" baseline="0" noProof="0" dirty="0">
                <a:ln>
                  <a:noFill/>
                </a:ln>
                <a:solidFill>
                  <a:schemeClr val="tx1"/>
                </a:solidFill>
                <a:effectLst/>
                <a:uLnTx/>
                <a:uFillTx/>
                <a:latin typeface="游ゴシック" panose="020F0502020204030204"/>
                <a:ea typeface="游ゴシック"/>
                <a:cs typeface="+mn-cs"/>
              </a:rPr>
              <a:t>R</a:t>
            </a:r>
            <a:r>
              <a:rPr kumimoji="1" lang="en-US" altLang="ja-JP" sz="1200" b="0" i="0" u="none" strike="noStrike" kern="1200" cap="none" spc="0" normalizeH="0" baseline="0" noProof="0" dirty="0">
                <a:ln>
                  <a:noFill/>
                </a:ln>
                <a:solidFill>
                  <a:schemeClr val="tx1"/>
                </a:solidFill>
                <a:effectLst/>
                <a:uLnTx/>
                <a:uFillTx/>
                <a:latin typeface="游ゴシック" panose="020F0502020204030204"/>
                <a:ea typeface="游ゴシック"/>
                <a:cs typeface="+mn-cs"/>
              </a:rPr>
              <a:t>6:</a:t>
            </a:r>
            <a:r>
              <a:rPr kumimoji="1" lang="ja-JP" altLang="en-US" sz="1200" b="0" i="0" u="none" strike="noStrike" kern="1200" cap="none" spc="0" normalizeH="0" baseline="0" noProof="0" dirty="0">
                <a:ln>
                  <a:noFill/>
                </a:ln>
                <a:solidFill>
                  <a:schemeClr val="tx1"/>
                </a:solidFill>
                <a:effectLst/>
                <a:uLnTx/>
                <a:uFillTx/>
                <a:latin typeface="游ゴシック" panose="020F0502020204030204"/>
                <a:ea typeface="游ゴシック"/>
                <a:cs typeface="+mn-cs"/>
              </a:rPr>
              <a:t>９地域</a:t>
            </a:r>
            <a:r>
              <a:rPr kumimoji="1" lang="en-US" altLang="ja-JP" sz="1200" b="0" i="0" u="none" strike="noStrike" kern="1200" cap="none" spc="0" normalizeH="0" baseline="0" noProof="0" dirty="0">
                <a:ln>
                  <a:noFill/>
                </a:ln>
                <a:solidFill>
                  <a:schemeClr val="tx1"/>
                </a:solidFill>
                <a:effectLst/>
                <a:uLnTx/>
                <a:uFillTx/>
                <a:latin typeface="游ゴシック" panose="020F0502020204030204"/>
                <a:ea typeface="游ゴシック"/>
                <a:cs typeface="+mn-cs"/>
              </a:rPr>
              <a:t>/17</a:t>
            </a:r>
            <a:r>
              <a:rPr kumimoji="1" lang="ja-JP" altLang="en-US" sz="1200" b="0" i="0" u="none" strike="noStrike" kern="1200" cap="none" spc="0" normalizeH="0" baseline="0" noProof="0" dirty="0">
                <a:ln>
                  <a:noFill/>
                </a:ln>
                <a:solidFill>
                  <a:schemeClr val="tx1"/>
                </a:solidFill>
                <a:effectLst/>
                <a:uLnTx/>
                <a:uFillTx/>
                <a:latin typeface="游ゴシック" panose="020F0502020204030204"/>
                <a:ea typeface="游ゴシック"/>
                <a:cs typeface="+mn-cs"/>
              </a:rPr>
              <a:t>地域  </a:t>
            </a:r>
            <a:r>
              <a:rPr kumimoji="1" lang="en-US" altLang="ja-JP" sz="1200" b="0" i="0" u="none" strike="noStrike" kern="1200" cap="none" spc="0" normalizeH="0" baseline="0" noProof="0" dirty="0">
                <a:ln>
                  <a:noFill/>
                </a:ln>
                <a:solidFill>
                  <a:schemeClr val="tx1"/>
                </a:solidFill>
                <a:effectLst/>
                <a:uLnTx/>
                <a:uFillTx/>
                <a:latin typeface="游ゴシック" panose="020F0502020204030204"/>
                <a:ea typeface="游ゴシック"/>
                <a:cs typeface="+mn-cs"/>
              </a:rPr>
              <a:t>R7(</a:t>
            </a:r>
            <a:r>
              <a:rPr kumimoji="1" lang="ja-JP" altLang="en-US" sz="1200" b="0" i="0" u="none" strike="noStrike" kern="1200" cap="none" spc="0" normalizeH="0" baseline="0" noProof="0" dirty="0">
                <a:ln>
                  <a:noFill/>
                </a:ln>
                <a:solidFill>
                  <a:schemeClr val="tx1"/>
                </a:solidFill>
                <a:effectLst/>
                <a:uLnTx/>
                <a:uFillTx/>
                <a:latin typeface="游ゴシック" panose="020F0502020204030204"/>
                <a:ea typeface="游ゴシック"/>
                <a:cs typeface="+mn-cs"/>
              </a:rPr>
              <a:t>中間</a:t>
            </a:r>
            <a:r>
              <a:rPr kumimoji="1" lang="en-US" altLang="ja-JP" sz="1200" b="0" i="0" u="none" strike="noStrike" kern="1200" cap="none" spc="0" normalizeH="0" baseline="0" noProof="0" dirty="0">
                <a:ln>
                  <a:noFill/>
                </a:ln>
                <a:solidFill>
                  <a:schemeClr val="tx1"/>
                </a:solidFill>
                <a:effectLst/>
                <a:uLnTx/>
                <a:uFillTx/>
                <a:latin typeface="游ゴシック" panose="020F0502020204030204"/>
                <a:ea typeface="游ゴシック"/>
                <a:cs typeface="+mn-cs"/>
              </a:rPr>
              <a:t>):11</a:t>
            </a:r>
            <a:r>
              <a:rPr kumimoji="1" lang="ja-JP" altLang="en-US" sz="1200" b="0" i="0" u="none" strike="noStrike" kern="1200" cap="none" spc="0" normalizeH="0" baseline="0" noProof="0" dirty="0">
                <a:ln>
                  <a:noFill/>
                </a:ln>
                <a:solidFill>
                  <a:schemeClr val="tx1"/>
                </a:solidFill>
                <a:effectLst/>
                <a:uLnTx/>
                <a:uFillTx/>
                <a:latin typeface="游ゴシック" panose="020F0502020204030204"/>
                <a:ea typeface="游ゴシック"/>
                <a:cs typeface="+mn-cs"/>
              </a:rPr>
              <a:t>地域</a:t>
            </a:r>
            <a:r>
              <a:rPr kumimoji="1" lang="en-US" altLang="ja-JP" sz="1200" b="0" i="0" u="none" strike="noStrike" kern="1200" cap="none" spc="0" normalizeH="0" baseline="0" noProof="0" dirty="0">
                <a:ln>
                  <a:noFill/>
                </a:ln>
                <a:solidFill>
                  <a:schemeClr val="tx1"/>
                </a:solidFill>
                <a:effectLst/>
                <a:uLnTx/>
                <a:uFillTx/>
                <a:latin typeface="游ゴシック" panose="020F0502020204030204"/>
                <a:ea typeface="游ゴシック"/>
                <a:cs typeface="+mn-cs"/>
              </a:rPr>
              <a:t>/17</a:t>
            </a:r>
            <a:r>
              <a:rPr kumimoji="1" lang="ja-JP" altLang="en-US" sz="1200" b="0" i="0" u="none" strike="noStrike" kern="1200" cap="none" spc="0" normalizeH="0" baseline="0" noProof="0" dirty="0">
                <a:ln>
                  <a:noFill/>
                </a:ln>
                <a:solidFill>
                  <a:schemeClr val="tx1"/>
                </a:solidFill>
                <a:effectLst/>
                <a:uLnTx/>
                <a:uFillTx/>
                <a:latin typeface="游ゴシック" panose="020F0502020204030204"/>
                <a:ea typeface="游ゴシック"/>
                <a:cs typeface="+mn-cs"/>
              </a:rPr>
              <a:t>地域</a:t>
            </a:r>
            <a:endParaRPr kumimoji="1" lang="ja-JP" altLang="en-US" sz="1200" b="0" i="0" u="none" strike="noStrike" kern="1200" cap="none" spc="0" normalizeH="0" baseline="0" noProof="0" dirty="0">
              <a:ln>
                <a:noFill/>
              </a:ln>
              <a:solidFill>
                <a:schemeClr val="tx1"/>
              </a:solidFill>
              <a:effectLst/>
              <a:uLnTx/>
              <a:uFillTx/>
              <a:latin typeface="游ゴシック" panose="020B0400000000000000" pitchFamily="50" charset="-128"/>
              <a:ea typeface="游ゴシック" panose="020B0400000000000000"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・実情に応じて計画の見直しが行われ、更新されている地域：令和８年度末までに</a:t>
            </a:r>
            <a:r>
              <a:rPr kumimoji="1" lang="en-US" altLang="ja-JP" sz="120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17/17</a:t>
            </a:r>
            <a:r>
              <a:rPr kumimoji="1" lang="ja-JP" altLang="en-US" sz="120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地域</a:t>
            </a:r>
            <a:endParaRPr kumimoji="1" lang="en-US" altLang="ja-JP" sz="120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endParaRPr>
          </a:p>
          <a:p>
            <a:pPr>
              <a:defRPr/>
            </a:pPr>
            <a:r>
              <a:rPr kumimoji="1" lang="en-US" altLang="ja-JP" sz="1200" b="0" i="0" u="none" strike="noStrike" kern="1200" cap="none" spc="0" normalizeH="0" baseline="0" noProof="0" dirty="0">
                <a:ln>
                  <a:noFill/>
                </a:ln>
                <a:solidFill>
                  <a:prstClr val="black"/>
                </a:solidFill>
                <a:effectLst/>
                <a:uLnTx/>
                <a:uFillTx/>
                <a:latin typeface="游ゴシック" panose="020F0502020204030204"/>
                <a:ea typeface="游ゴシック"/>
                <a:cs typeface="+mn-cs"/>
              </a:rPr>
              <a:t>R5:1地域/17</a:t>
            </a:r>
            <a:r>
              <a:rPr kumimoji="1" lang="ja-JP" altLang="en-US" sz="1200" b="0" i="0" u="none" strike="noStrike" kern="1200" cap="none" spc="0" normalizeH="0" baseline="0" noProof="0" dirty="0">
                <a:ln>
                  <a:noFill/>
                </a:ln>
                <a:solidFill>
                  <a:prstClr val="black"/>
                </a:solidFill>
                <a:effectLst/>
                <a:uLnTx/>
                <a:uFillTx/>
                <a:latin typeface="游ゴシック" panose="020F0502020204030204"/>
                <a:ea typeface="游ゴシック"/>
                <a:cs typeface="+mn-cs"/>
              </a:rPr>
              <a:t>地域　</a:t>
            </a:r>
            <a:r>
              <a:rPr kumimoji="1" lang="en-US" altLang="ja-JP" sz="1200" b="0" i="0" u="none" strike="noStrike" kern="1200" cap="none" spc="0" normalizeH="0" baseline="0" noProof="0" dirty="0">
                <a:ln>
                  <a:noFill/>
                </a:ln>
                <a:solidFill>
                  <a:schemeClr val="tx1"/>
                </a:solidFill>
                <a:effectLst/>
                <a:uLnTx/>
                <a:uFillTx/>
                <a:latin typeface="游ゴシック" panose="020F0502020204030204"/>
                <a:ea typeface="游ゴシック"/>
                <a:cs typeface="+mn-cs"/>
              </a:rPr>
              <a:t>R6:</a:t>
            </a:r>
            <a:r>
              <a:rPr kumimoji="1" lang="ja-JP" altLang="en-US" sz="1200" b="0" i="0" u="none" strike="noStrike" kern="1200" cap="none" spc="0" normalizeH="0" baseline="0" noProof="0" dirty="0">
                <a:ln>
                  <a:noFill/>
                </a:ln>
                <a:solidFill>
                  <a:schemeClr val="tx1"/>
                </a:solidFill>
                <a:effectLst/>
                <a:uLnTx/>
                <a:uFillTx/>
                <a:latin typeface="游ゴシック" panose="020F0502020204030204"/>
                <a:ea typeface="游ゴシック"/>
                <a:cs typeface="+mn-cs"/>
              </a:rPr>
              <a:t>７地域</a:t>
            </a:r>
            <a:r>
              <a:rPr kumimoji="1" lang="en-US" altLang="ja-JP" sz="1200" b="0" i="0" u="none" strike="noStrike" kern="1200" cap="none" spc="0" normalizeH="0" baseline="0" noProof="0" dirty="0">
                <a:ln>
                  <a:noFill/>
                </a:ln>
                <a:solidFill>
                  <a:schemeClr val="tx1"/>
                </a:solidFill>
                <a:effectLst/>
                <a:uLnTx/>
                <a:uFillTx/>
                <a:latin typeface="游ゴシック" panose="020F0502020204030204"/>
                <a:ea typeface="游ゴシック"/>
                <a:cs typeface="+mn-cs"/>
              </a:rPr>
              <a:t>/17</a:t>
            </a:r>
            <a:r>
              <a:rPr kumimoji="1" lang="ja-JP" altLang="en-US" sz="1200" b="0" i="0" u="none" strike="noStrike" kern="1200" cap="none" spc="0" normalizeH="0" baseline="0" noProof="0" dirty="0">
                <a:ln>
                  <a:noFill/>
                </a:ln>
                <a:solidFill>
                  <a:schemeClr val="tx1"/>
                </a:solidFill>
                <a:effectLst/>
                <a:uLnTx/>
                <a:uFillTx/>
                <a:latin typeface="游ゴシック" panose="020F0502020204030204"/>
                <a:ea typeface="游ゴシック"/>
                <a:cs typeface="+mn-cs"/>
              </a:rPr>
              <a:t>地域 　</a:t>
            </a:r>
            <a:r>
              <a:rPr kumimoji="1" lang="en-US" altLang="ja-JP" sz="1200" b="0" i="0" u="none" strike="noStrike" kern="1200" cap="none" spc="0" normalizeH="0" baseline="0" noProof="0" dirty="0">
                <a:ln>
                  <a:noFill/>
                </a:ln>
                <a:solidFill>
                  <a:schemeClr val="tx1"/>
                </a:solidFill>
                <a:effectLst/>
                <a:uLnTx/>
                <a:uFillTx/>
                <a:latin typeface="游ゴシック" panose="020F0502020204030204"/>
                <a:ea typeface="游ゴシック"/>
                <a:cs typeface="+mn-cs"/>
              </a:rPr>
              <a:t>R7(</a:t>
            </a:r>
            <a:r>
              <a:rPr kumimoji="1" lang="ja-JP" altLang="en-US" sz="1200" b="0" i="0" u="none" strike="noStrike" kern="1200" cap="none" spc="0" normalizeH="0" baseline="0" noProof="0" dirty="0">
                <a:ln>
                  <a:noFill/>
                </a:ln>
                <a:solidFill>
                  <a:schemeClr val="tx1"/>
                </a:solidFill>
                <a:effectLst/>
                <a:uLnTx/>
                <a:uFillTx/>
                <a:latin typeface="游ゴシック" panose="020F0502020204030204"/>
                <a:ea typeface="游ゴシック"/>
                <a:cs typeface="+mn-cs"/>
              </a:rPr>
              <a:t>中間</a:t>
            </a:r>
            <a:r>
              <a:rPr kumimoji="1" lang="en-US" altLang="ja-JP" sz="1200" b="0" i="0" u="none" strike="noStrike" kern="1200" cap="none" spc="0" normalizeH="0" baseline="0" noProof="0" dirty="0">
                <a:ln>
                  <a:noFill/>
                </a:ln>
                <a:solidFill>
                  <a:schemeClr val="tx1"/>
                </a:solidFill>
                <a:effectLst/>
                <a:uLnTx/>
                <a:uFillTx/>
                <a:latin typeface="游ゴシック" panose="020F0502020204030204"/>
                <a:ea typeface="游ゴシック"/>
                <a:cs typeface="+mn-cs"/>
              </a:rPr>
              <a:t>):</a:t>
            </a:r>
            <a:r>
              <a:rPr kumimoji="1" lang="ja-JP" altLang="en-US" sz="1200" b="0" i="0" u="none" strike="noStrike" kern="1200" cap="none" spc="0" normalizeH="0" baseline="0" noProof="0" dirty="0">
                <a:ln>
                  <a:noFill/>
                </a:ln>
                <a:solidFill>
                  <a:schemeClr val="tx1"/>
                </a:solidFill>
                <a:effectLst/>
                <a:uLnTx/>
                <a:uFillTx/>
                <a:latin typeface="游ゴシック" panose="020F0502020204030204"/>
                <a:ea typeface="游ゴシック"/>
                <a:cs typeface="+mn-cs"/>
              </a:rPr>
              <a:t>９地域</a:t>
            </a:r>
            <a:r>
              <a:rPr kumimoji="1" lang="en-US" altLang="ja-JP" sz="1200" b="0" i="0" u="none" strike="noStrike" kern="1200" cap="none" spc="0" normalizeH="0" baseline="0" noProof="0" dirty="0">
                <a:ln>
                  <a:noFill/>
                </a:ln>
                <a:solidFill>
                  <a:schemeClr val="tx1"/>
                </a:solidFill>
                <a:effectLst/>
                <a:uLnTx/>
                <a:uFillTx/>
                <a:latin typeface="游ゴシック" panose="020F0502020204030204"/>
                <a:ea typeface="游ゴシック"/>
                <a:cs typeface="+mn-cs"/>
              </a:rPr>
              <a:t>/17</a:t>
            </a:r>
            <a:r>
              <a:rPr kumimoji="1" lang="ja-JP" altLang="en-US" sz="1200" b="0" i="0" u="none" strike="noStrike" kern="1200" cap="none" spc="0" normalizeH="0" baseline="0" noProof="0" dirty="0">
                <a:ln>
                  <a:noFill/>
                </a:ln>
                <a:solidFill>
                  <a:schemeClr val="tx1"/>
                </a:solidFill>
                <a:effectLst/>
                <a:uLnTx/>
                <a:uFillTx/>
                <a:latin typeface="游ゴシック" panose="020F0502020204030204"/>
                <a:ea typeface="游ゴシック"/>
                <a:cs typeface="+mn-cs"/>
              </a:rPr>
              <a:t>地域</a:t>
            </a:r>
            <a:endParaRPr kumimoji="1" lang="ja-JP" altLang="en-US" sz="1200" b="0" i="0" u="none" strike="noStrike" kern="1200" cap="none" spc="0" normalizeH="0" baseline="0" noProof="0" dirty="0">
              <a:ln>
                <a:noFill/>
              </a:ln>
              <a:solidFill>
                <a:srgbClr val="FF0000"/>
              </a:solidFill>
              <a:effectLst/>
              <a:uLnTx/>
              <a:uFillTx/>
              <a:latin typeface="游ゴシック" panose="020F0502020204030204"/>
              <a:ea typeface="游ゴシック"/>
              <a:cs typeface="+mn-cs"/>
            </a:endParaRPr>
          </a:p>
        </p:txBody>
      </p:sp>
      <p:sp>
        <p:nvSpPr>
          <p:cNvPr id="16" name="角丸四角形 15"/>
          <p:cNvSpPr/>
          <p:nvPr/>
        </p:nvSpPr>
        <p:spPr>
          <a:xfrm>
            <a:off x="52752" y="3132793"/>
            <a:ext cx="4788384" cy="1615337"/>
          </a:xfrm>
          <a:prstGeom prst="roundRect">
            <a:avLst/>
          </a:prstGeom>
          <a:solidFill>
            <a:schemeClr val="bg1"/>
          </a:solidFill>
        </p:spPr>
        <p:style>
          <a:lnRef idx="2">
            <a:schemeClr val="accent6"/>
          </a:lnRef>
          <a:fillRef idx="1">
            <a:schemeClr val="lt1"/>
          </a:fillRef>
          <a:effectRef idx="0">
            <a:schemeClr val="accent6"/>
          </a:effectRef>
          <a:fontRef idx="minor">
            <a:schemeClr val="dk1"/>
          </a:fontRef>
        </p:style>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支援が必要な人が地域で安心して生活できるように、東淀川区社会福祉協議会と連携して地域別保健福祉計画の策定を支援する。策定の過程で、地域住民をはじめ地域の関係機関が各取組を連携させることで、課題発見や相談支援、関係機関への連絡調整、支援のあり方の検討など、よりよい地域づくりのための仕組みを構築する</a:t>
            </a:r>
          </a:p>
        </p:txBody>
      </p:sp>
      <p:sp>
        <p:nvSpPr>
          <p:cNvPr id="46" name="ホームベース 45"/>
          <p:cNvSpPr/>
          <p:nvPr/>
        </p:nvSpPr>
        <p:spPr>
          <a:xfrm>
            <a:off x="52752" y="2650839"/>
            <a:ext cx="1735447" cy="486000"/>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2000" b="1" i="0" u="none" strike="noStrike" kern="1200" cap="none" spc="0" normalizeH="0" baseline="0" noProof="0" dirty="0">
                <a:ln>
                  <a:noFill/>
                </a:ln>
                <a:solidFill>
                  <a:prstClr val="white"/>
                </a:solidFill>
                <a:effectLst/>
                <a:uLnTx/>
                <a:uFillTx/>
                <a:latin typeface="ＭＳ ゴシック" panose="020B0609070205080204" pitchFamily="49" charset="-128"/>
                <a:ea typeface="ＭＳ ゴシック" panose="020B0609070205080204" pitchFamily="49" charset="-128"/>
                <a:cs typeface="+mn-cs"/>
              </a:rPr>
              <a:t>主な戦略</a:t>
            </a:r>
          </a:p>
        </p:txBody>
      </p:sp>
      <p:sp>
        <p:nvSpPr>
          <p:cNvPr id="47" name="ホームベース 46"/>
          <p:cNvSpPr/>
          <p:nvPr/>
        </p:nvSpPr>
        <p:spPr>
          <a:xfrm>
            <a:off x="52752" y="4822479"/>
            <a:ext cx="1735447" cy="486000"/>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2000" b="1" i="0" u="none" strike="noStrike" kern="1200" cap="none" spc="0" normalizeH="0" baseline="0" noProof="0" dirty="0">
                <a:ln>
                  <a:noFill/>
                </a:ln>
                <a:solidFill>
                  <a:prstClr val="white"/>
                </a:solidFill>
                <a:effectLst/>
                <a:uLnTx/>
                <a:uFillTx/>
                <a:latin typeface="ＭＳ ゴシック" panose="020B0609070205080204" pitchFamily="49" charset="-128"/>
                <a:ea typeface="ＭＳ ゴシック" panose="020B0609070205080204" pitchFamily="49" charset="-128"/>
                <a:cs typeface="+mn-cs"/>
              </a:rPr>
              <a:t>評価指標</a:t>
            </a:r>
          </a:p>
        </p:txBody>
      </p:sp>
      <p:sp>
        <p:nvSpPr>
          <p:cNvPr id="48" name="ホームベース 47"/>
          <p:cNvSpPr/>
          <p:nvPr/>
        </p:nvSpPr>
        <p:spPr>
          <a:xfrm>
            <a:off x="52752" y="1187675"/>
            <a:ext cx="1735447" cy="487166"/>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2000" b="1" i="0" u="none" strike="noStrike" kern="1200" cap="none" spc="0" normalizeH="0" baseline="0" noProof="0" dirty="0">
                <a:ln>
                  <a:noFill/>
                </a:ln>
                <a:solidFill>
                  <a:prstClr val="white"/>
                </a:solidFill>
                <a:effectLst/>
                <a:uLnTx/>
                <a:uFillTx/>
                <a:latin typeface="ＭＳ ゴシック" panose="020B0609070205080204" pitchFamily="49" charset="-128"/>
                <a:ea typeface="ＭＳ ゴシック" panose="020B0609070205080204" pitchFamily="49" charset="-128"/>
                <a:cs typeface="+mn-cs"/>
              </a:rPr>
              <a:t>課題認識</a:t>
            </a:r>
          </a:p>
        </p:txBody>
      </p:sp>
      <p:sp>
        <p:nvSpPr>
          <p:cNvPr id="53" name="直方体 52"/>
          <p:cNvSpPr/>
          <p:nvPr/>
        </p:nvSpPr>
        <p:spPr>
          <a:xfrm>
            <a:off x="101644" y="159488"/>
            <a:ext cx="1735447" cy="624871"/>
          </a:xfrm>
          <a:prstGeom prst="cube">
            <a:avLst/>
          </a:prstGeom>
          <a:solidFill>
            <a:srgbClr val="38F88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0" normalizeH="0" baseline="0" noProof="0" dirty="0">
                <a:ln>
                  <a:noFill/>
                </a:ln>
                <a:solidFill>
                  <a:prstClr val="black"/>
                </a:solidFill>
                <a:effectLst/>
                <a:uLnTx/>
                <a:uFillTx/>
                <a:latin typeface="HGS創英角ｺﾞｼｯｸUB" panose="020B0900000000000000" pitchFamily="50" charset="-128"/>
                <a:ea typeface="HGS創英角ｺﾞｼｯｸUB" panose="020B0900000000000000" pitchFamily="50" charset="-128"/>
                <a:cs typeface="+mn-cs"/>
              </a:rPr>
              <a:t>経営課題</a:t>
            </a:r>
            <a:r>
              <a:rPr kumimoji="1" lang="en-US" altLang="ja-JP" sz="1600" b="0" i="0" u="none" strike="noStrike" kern="1200" cap="none" spc="0" normalizeH="0" baseline="0" noProof="0" dirty="0">
                <a:ln>
                  <a:noFill/>
                </a:ln>
                <a:solidFill>
                  <a:prstClr val="black"/>
                </a:solidFill>
                <a:effectLst/>
                <a:uLnTx/>
                <a:uFillTx/>
                <a:latin typeface="HGS創英角ｺﾞｼｯｸUB" panose="020B0900000000000000" pitchFamily="50" charset="-128"/>
                <a:ea typeface="HGS創英角ｺﾞｼｯｸUB" panose="020B0900000000000000" pitchFamily="50" charset="-128"/>
                <a:cs typeface="+mn-cs"/>
              </a:rPr>
              <a:t>3</a:t>
            </a:r>
            <a:r>
              <a:rPr kumimoji="1" lang="en-US" altLang="ja-JP" sz="1600" b="1"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a:t>
            </a:r>
            <a:r>
              <a:rPr kumimoji="1" lang="en-US" altLang="ja-JP" sz="1600" b="0" i="0" u="none" strike="noStrike" kern="1200" cap="none" spc="0" normalizeH="0" baseline="0" noProof="0" dirty="0">
                <a:ln>
                  <a:noFill/>
                </a:ln>
                <a:solidFill>
                  <a:prstClr val="black"/>
                </a:solidFill>
                <a:effectLst/>
                <a:uLnTx/>
                <a:uFillTx/>
                <a:latin typeface="HGS創英角ｺﾞｼｯｸUB" panose="020B0900000000000000" pitchFamily="50" charset="-128"/>
                <a:ea typeface="HGS創英角ｺﾞｼｯｸUB" panose="020B0900000000000000" pitchFamily="50" charset="-128"/>
                <a:cs typeface="+mn-cs"/>
              </a:rPr>
              <a:t>2</a:t>
            </a:r>
            <a:endParaRPr kumimoji="1" lang="en-US" altLang="ja-JP" sz="1400" b="0" i="0" u="none" strike="noStrike" kern="1200" cap="none" spc="0" normalizeH="0" baseline="0" noProof="0" dirty="0">
              <a:ln>
                <a:noFill/>
              </a:ln>
              <a:solidFill>
                <a:prstClr val="black"/>
              </a:solidFill>
              <a:effectLst/>
              <a:uLnTx/>
              <a:uFillTx/>
              <a:latin typeface="HGS創英角ｺﾞｼｯｸUB" panose="020B0900000000000000" pitchFamily="50" charset="-128"/>
              <a:ea typeface="HGS創英角ｺﾞｼｯｸUB" panose="020B0900000000000000" pitchFamily="50" charset="-128"/>
              <a:cs typeface="+mn-cs"/>
            </a:endParaRPr>
          </a:p>
        </p:txBody>
      </p:sp>
      <p:sp>
        <p:nvSpPr>
          <p:cNvPr id="45" name="角丸四角形 44"/>
          <p:cNvSpPr/>
          <p:nvPr/>
        </p:nvSpPr>
        <p:spPr>
          <a:xfrm>
            <a:off x="5102942" y="1538448"/>
            <a:ext cx="6775114" cy="3761940"/>
          </a:xfrm>
          <a:prstGeom prst="roundRect">
            <a:avLst>
              <a:gd name="adj" fmla="val 5585"/>
            </a:avLst>
          </a:prstGeom>
          <a:solidFill>
            <a:schemeClr val="bg1"/>
          </a:solidFill>
        </p:spPr>
        <p:style>
          <a:lnRef idx="2">
            <a:schemeClr val="accent6"/>
          </a:lnRef>
          <a:fillRef idx="1">
            <a:schemeClr val="lt1"/>
          </a:fillRef>
          <a:effectRef idx="0">
            <a:schemeClr val="accent6"/>
          </a:effectRef>
          <a:fontRef idx="minor">
            <a:schemeClr val="dk1"/>
          </a:fontRef>
        </p:style>
        <p:txBody>
          <a:bodyPr lIns="91440" tIns="45720" rIns="91440" bIns="45720"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200" b="1"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a:t>
            </a:r>
            <a:r>
              <a:rPr kumimoji="1" lang="ja-JP" altLang="en-US" sz="1200" b="1"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地域別保健福祉計画につながる地域アセスメントの実施（</a:t>
            </a:r>
            <a:r>
              <a:rPr kumimoji="1" lang="en-US" altLang="ja-JP" sz="1200" b="1"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4,127</a:t>
            </a:r>
            <a:r>
              <a:rPr kumimoji="1" lang="ja-JP" altLang="en-US" sz="1200" b="1"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千円）</a:t>
            </a:r>
            <a:r>
              <a:rPr kumimoji="1" lang="en-US" altLang="ja-JP" sz="1200" b="1"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a:t>
            </a:r>
            <a:r>
              <a:rPr kumimoji="1" lang="ja-JP" altLang="en-US" sz="1200" b="0" i="0" strike="noStrike" kern="1200" cap="none" spc="0" normalizeH="0" baseline="0" noProof="0" dirty="0">
                <a:ln>
                  <a:noFill/>
                </a:ln>
                <a:solidFill>
                  <a:schemeClr val="tx1"/>
                </a:solidFill>
                <a:effectLst/>
                <a:uLnTx/>
                <a:uFillTx/>
                <a:latin typeface="游ゴシック" panose="020F0502020204030204"/>
                <a:ea typeface="游ゴシック" panose="020B0400000000000000" pitchFamily="50" charset="-128"/>
                <a:cs typeface="+mn-cs"/>
              </a:rPr>
              <a:t>第３期東淀川区地域保健福祉計画の策定にも活かせるよう、</a:t>
            </a:r>
            <a:r>
              <a:rPr kumimoji="1" lang="ja-JP" altLang="en-US" sz="120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地域福祉コーディネーターが、地域や東淀川区社会福祉協議会と連携して、地域別保健福祉計画を策定する際の基礎資料（地域の課題や強み等）についてアセスメントを</a:t>
            </a:r>
            <a:r>
              <a:rPr kumimoji="1" lang="ja-JP" altLang="en-US" sz="1200" b="0" i="0" u="none" strike="noStrike" kern="1200" cap="none" spc="0" normalizeH="0" baseline="0" noProof="0" dirty="0">
                <a:ln>
                  <a:noFill/>
                </a:ln>
                <a:solidFill>
                  <a:schemeClr val="tx1"/>
                </a:solidFill>
                <a:effectLst/>
                <a:uLnTx/>
                <a:uFillTx/>
                <a:latin typeface="游ゴシック" panose="020F0502020204030204"/>
                <a:ea typeface="游ゴシック" panose="020B0400000000000000" pitchFamily="50" charset="-128"/>
                <a:cs typeface="+mn-cs"/>
              </a:rPr>
              <a:t>行</a:t>
            </a:r>
            <a:r>
              <a:rPr lang="ja-JP" altLang="en-US" sz="1200" dirty="0">
                <a:solidFill>
                  <a:schemeClr val="tx1"/>
                </a:solidFill>
                <a:latin typeface="游ゴシック" panose="020F0502020204030204"/>
                <a:ea typeface="游ゴシック" panose="020B0400000000000000" pitchFamily="50" charset="-128"/>
              </a:rPr>
              <a:t>う</a:t>
            </a:r>
            <a:endParaRPr kumimoji="1" lang="ja-JP" altLang="en-US" sz="1200" b="0" i="0" u="none" strike="noStrike" kern="1200" cap="none" spc="0" normalizeH="0" baseline="0" noProof="0" dirty="0">
              <a:ln>
                <a:noFill/>
              </a:ln>
              <a:solidFill>
                <a:schemeClr val="tx1"/>
              </a:solidFill>
              <a:effectLst/>
              <a:uLnTx/>
              <a:uFillTx/>
              <a:latin typeface="游ゴシック" panose="020F0502020204030204"/>
              <a:ea typeface="游ゴシック" panose="020B0400000000000000"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游ゴシック" panose="020F0502020204030204"/>
                <a:ea typeface="游ゴシック"/>
                <a:cs typeface="+mn-cs"/>
              </a:rPr>
              <a:t>・地域別保健福祉計画の新規策定及び更新について東淀川区社会福祉協議会と共に支援するとともに、地域別保健福祉計画策定推進サポーターを配置</a:t>
            </a:r>
            <a:r>
              <a:rPr kumimoji="1" lang="ja-JP" altLang="en-US" sz="1200" b="0" i="0" u="none" strike="noStrike" kern="1200" cap="none" spc="0" normalizeH="0" baseline="0" noProof="0" dirty="0">
                <a:ln>
                  <a:noFill/>
                </a:ln>
                <a:solidFill>
                  <a:prstClr val="black"/>
                </a:solidFill>
                <a:effectLst/>
                <a:uLnTx/>
                <a:uFillTx/>
                <a:latin typeface="游ゴシック" panose="020F0502020204030204"/>
                <a:ea typeface="游ゴシック" panose="020F0502020204030204"/>
                <a:cs typeface="+mn-lt"/>
              </a:rPr>
              <a:t>し、関係機関及び地域住民との連携強化及び情報収集並びに計画策定に係る周知啓発等を行うことで、地域住民による地域における災害時にも活かせる見守りネットワークの構築を推進し、</a:t>
            </a:r>
            <a:r>
              <a:rPr kumimoji="1" lang="ja-JP" altLang="en-US" sz="1200" b="0" i="0" strike="noStrike" kern="1200" cap="none" spc="0" normalizeH="0" baseline="0" noProof="0" dirty="0">
                <a:ln>
                  <a:noFill/>
                </a:ln>
                <a:solidFill>
                  <a:schemeClr val="tx1"/>
                </a:solidFill>
                <a:effectLst/>
                <a:uLnTx/>
                <a:uFillTx/>
                <a:latin typeface="游ゴシック" panose="020F0502020204030204"/>
                <a:ea typeface="游ゴシック" panose="020F0502020204030204"/>
                <a:cs typeface="+mn-lt"/>
              </a:rPr>
              <a:t>「地域別保健福祉計画」の策定を支援する。また、「西部地域アクションプラン」、「個別避難計画」については、関係部署等と連携を密にし、側面的に策定を支援する</a:t>
            </a:r>
            <a:endParaRPr kumimoji="1" lang="en-US" altLang="ja-JP" sz="1200" b="0" i="0" strike="noStrike" kern="1200" cap="none" spc="0" normalizeH="0" baseline="0" noProof="0" dirty="0">
              <a:ln>
                <a:noFill/>
              </a:ln>
              <a:solidFill>
                <a:schemeClr val="tx1"/>
              </a:solidFill>
              <a:effectLst/>
              <a:uLnTx/>
              <a:uFillTx/>
              <a:latin typeface="游ゴシック" panose="020F0502020204030204"/>
              <a:ea typeface="游ゴシック" panose="020F0502020204030204"/>
              <a:cs typeface="+mn-lt"/>
            </a:endParaRPr>
          </a:p>
        </p:txBody>
      </p:sp>
      <p:sp>
        <p:nvSpPr>
          <p:cNvPr id="39" name="角丸四角形 38"/>
          <p:cNvSpPr/>
          <p:nvPr/>
        </p:nvSpPr>
        <p:spPr>
          <a:xfrm>
            <a:off x="1837091" y="159488"/>
            <a:ext cx="6431010" cy="624872"/>
          </a:xfrm>
          <a:prstGeom prst="roundRect">
            <a:avLst/>
          </a:prstGeom>
          <a:solidFill>
            <a:schemeClr val="accent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600" b="1" i="0" u="none" strike="noStrike" kern="1200" cap="none" spc="0" normalizeH="0" baseline="0" noProof="0" dirty="0">
                <a:ln>
                  <a:noFill/>
                </a:ln>
                <a:solidFill>
                  <a:prstClr val="white"/>
                </a:solidFill>
                <a:effectLst/>
                <a:uLnTx/>
                <a:uFillTx/>
                <a:latin typeface="ＭＳ ゴシック" panose="020B0609070205080204" pitchFamily="49" charset="-128"/>
                <a:ea typeface="ＭＳ ゴシック" panose="020B0609070205080204" pitchFamily="49" charset="-128"/>
                <a:cs typeface="+mn-cs"/>
              </a:rPr>
              <a:t>「地域力」を活かした安心・安全な支え合いのまち</a:t>
            </a:r>
          </a:p>
        </p:txBody>
      </p:sp>
      <p:sp>
        <p:nvSpPr>
          <p:cNvPr id="29" name="ホームベース 28"/>
          <p:cNvSpPr/>
          <p:nvPr/>
        </p:nvSpPr>
        <p:spPr>
          <a:xfrm>
            <a:off x="5102942" y="1052448"/>
            <a:ext cx="1735447" cy="486000"/>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2000" b="1" i="0" u="none" strike="noStrike" kern="1200" cap="none" spc="0" normalizeH="0" baseline="0" noProof="0" dirty="0">
                <a:ln>
                  <a:noFill/>
                </a:ln>
                <a:solidFill>
                  <a:prstClr val="white"/>
                </a:solidFill>
                <a:effectLst/>
                <a:uLnTx/>
                <a:uFillTx/>
                <a:latin typeface="ＭＳ ゴシック" panose="020B0609070205080204" pitchFamily="49" charset="-128"/>
                <a:ea typeface="ＭＳ ゴシック" panose="020B0609070205080204" pitchFamily="49" charset="-128"/>
                <a:cs typeface="+mn-cs"/>
              </a:rPr>
              <a:t>具体的取組</a:t>
            </a:r>
          </a:p>
        </p:txBody>
      </p:sp>
      <p:sp>
        <p:nvSpPr>
          <p:cNvPr id="12" name="テキスト ボックス 11"/>
          <p:cNvSpPr txBox="1"/>
          <p:nvPr/>
        </p:nvSpPr>
        <p:spPr>
          <a:xfrm>
            <a:off x="5863342" y="6451723"/>
            <a:ext cx="465316"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80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８</a:t>
            </a:r>
            <a:endParaRPr kumimoji="1" lang="en-US" altLang="ja-JP" sz="180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endParaRPr>
          </a:p>
        </p:txBody>
      </p:sp>
    </p:spTree>
    <p:extLst>
      <p:ext uri="{BB962C8B-B14F-4D97-AF65-F5344CB8AC3E}">
        <p14:creationId xmlns:p14="http://schemas.microsoft.com/office/powerpoint/2010/main" val="1194183882"/>
      </p:ext>
    </p:extLst>
  </p:cSld>
  <p:clrMapOvr>
    <a:masterClrMapping/>
  </p:clrMapOvr>
</p:sld>
</file>

<file path=ppt/theme/theme1.xml><?xml version="1.0" encoding="utf-8"?>
<a:theme xmlns:a="http://schemas.openxmlformats.org/drawingml/2006/main" name="1_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bg1"/>
        </a:solidFill>
      </a:spPr>
      <a:bodyPr rtlCol="0" anchor="ctr"/>
      <a:lstStyle>
        <a:defPPr algn="l">
          <a:defRPr sz="1200" dirty="0">
            <a:solidFill>
              <a:schemeClr val="tx1"/>
            </a:solidFill>
          </a:defRPr>
        </a:defPPr>
      </a:lstStyle>
      <a:style>
        <a:lnRef idx="2">
          <a:schemeClr val="accent6"/>
        </a:lnRef>
        <a:fillRef idx="1">
          <a:schemeClr val="lt1"/>
        </a:fillRef>
        <a:effectRef idx="0">
          <a:schemeClr val="accent6"/>
        </a:effectRef>
        <a:fontRef idx="minor">
          <a:schemeClr val="dk1"/>
        </a:fontRef>
      </a:style>
    </a:sp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游ゴシック Light"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0</TotalTime>
  <Words>9471</Words>
  <Application>Microsoft Office PowerPoint</Application>
  <PresentationFormat>ワイド画面</PresentationFormat>
  <Paragraphs>497</Paragraphs>
  <Slides>18</Slides>
  <Notes>0</Notes>
  <HiddenSlides>0</HiddenSlides>
  <MMClips>0</MMClips>
  <ScaleCrop>false</ScaleCrop>
  <HeadingPairs>
    <vt:vector size="6" baseType="variant">
      <vt:variant>
        <vt:lpstr>使用されているフォント</vt:lpstr>
      </vt:variant>
      <vt:variant>
        <vt:i4>12</vt:i4>
      </vt:variant>
      <vt:variant>
        <vt:lpstr>テーマ</vt:lpstr>
      </vt:variant>
      <vt:variant>
        <vt:i4>1</vt:i4>
      </vt:variant>
      <vt:variant>
        <vt:lpstr>スライド タイトル</vt:lpstr>
      </vt:variant>
      <vt:variant>
        <vt:i4>18</vt:i4>
      </vt:variant>
    </vt:vector>
  </HeadingPairs>
  <TitlesOfParts>
    <vt:vector size="31" baseType="lpstr">
      <vt:lpstr>HGPｺﾞｼｯｸE</vt:lpstr>
      <vt:lpstr>HGPｺﾞｼｯｸM</vt:lpstr>
      <vt:lpstr>HGP創英角ｺﾞｼｯｸUB</vt:lpstr>
      <vt:lpstr>HGP創英角ﾎﾟｯﾌﾟ体</vt:lpstr>
      <vt:lpstr>HGS創英角ｺﾞｼｯｸUB</vt:lpstr>
      <vt:lpstr>ＭＳ ゴシック</vt:lpstr>
      <vt:lpstr>游ゴシック</vt:lpstr>
      <vt:lpstr>游ゴシック Light</vt:lpstr>
      <vt:lpstr>游ゴシック 本文</vt:lpstr>
      <vt:lpstr>Arial</vt:lpstr>
      <vt:lpstr>Arial</vt:lpstr>
      <vt:lpstr>Verdana</vt:lpstr>
      <vt:lpstr>1_Office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2025-02-14T02:03:21Z</dcterms:created>
  <dcterms:modified xsi:type="dcterms:W3CDTF">2026-02-18T06:17:09Z</dcterms:modified>
</cp:coreProperties>
</file>