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heme/themeOverride1.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1"/>
  </p:sldMasterIdLst>
  <p:notesMasterIdLst>
    <p:notesMasterId r:id="rId37"/>
  </p:notesMasterIdLst>
  <p:handoutMasterIdLst>
    <p:handoutMasterId r:id="rId38"/>
  </p:handoutMasterIdLst>
  <p:sldIdLst>
    <p:sldId id="280" r:id="rId2"/>
    <p:sldId id="269" r:id="rId3"/>
    <p:sldId id="303" r:id="rId4"/>
    <p:sldId id="281" r:id="rId5"/>
    <p:sldId id="284" r:id="rId6"/>
    <p:sldId id="282" r:id="rId7"/>
    <p:sldId id="287" r:id="rId8"/>
    <p:sldId id="285" r:id="rId9"/>
    <p:sldId id="286" r:id="rId10"/>
    <p:sldId id="288" r:id="rId11"/>
    <p:sldId id="290" r:id="rId12"/>
    <p:sldId id="291" r:id="rId13"/>
    <p:sldId id="292" r:id="rId14"/>
    <p:sldId id="293" r:id="rId15"/>
    <p:sldId id="294" r:id="rId16"/>
    <p:sldId id="312" r:id="rId17"/>
    <p:sldId id="311" r:id="rId18"/>
    <p:sldId id="305" r:id="rId19"/>
    <p:sldId id="304" r:id="rId20"/>
    <p:sldId id="300" r:id="rId21"/>
    <p:sldId id="310" r:id="rId22"/>
    <p:sldId id="308" r:id="rId23"/>
    <p:sldId id="307" r:id="rId24"/>
    <p:sldId id="309" r:id="rId25"/>
    <p:sldId id="313" r:id="rId26"/>
    <p:sldId id="314" r:id="rId27"/>
    <p:sldId id="319" r:id="rId28"/>
    <p:sldId id="320" r:id="rId29"/>
    <p:sldId id="318" r:id="rId30"/>
    <p:sldId id="321" r:id="rId31"/>
    <p:sldId id="322" r:id="rId32"/>
    <p:sldId id="315" r:id="rId33"/>
    <p:sldId id="316" r:id="rId34"/>
    <p:sldId id="317" r:id="rId35"/>
    <p:sldId id="323" r:id="rId36"/>
  </p:sldIdLst>
  <p:sldSz cx="12192000" cy="6858000"/>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30" autoAdjust="0"/>
    <p:restoredTop sz="94660"/>
  </p:normalViewPr>
  <p:slideViewPr>
    <p:cSldViewPr snapToGrid="0">
      <p:cViewPr varScale="1">
        <p:scale>
          <a:sx n="74" d="100"/>
          <a:sy n="74" d="100"/>
        </p:scale>
        <p:origin x="52" y="108"/>
      </p:cViewPr>
      <p:guideLst>
        <p:guide orient="horz" pos="2160"/>
        <p:guide pos="3840"/>
      </p:guideLst>
    </p:cSldViewPr>
  </p:slideViewPr>
  <p:notesTextViewPr>
    <p:cViewPr>
      <p:scale>
        <a:sx n="1" d="1"/>
        <a:sy n="1" d="1"/>
      </p:scale>
      <p:origin x="0" y="0"/>
    </p:cViewPr>
  </p:notesTextViewPr>
  <p:notesViewPr>
    <p:cSldViewPr snapToGrid="0" showGuides="1">
      <p:cViewPr varScale="1">
        <p:scale>
          <a:sx n="89" d="100"/>
          <a:sy n="89" d="100"/>
        </p:scale>
        <p:origin x="376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ED6183B-A9F9-4C1B-8414-5CA052AA06BE}" type="datetime1">
              <a:rPr lang="en-US" altLang="ja-JP" smtClean="0">
                <a:latin typeface="Meiryo UI" panose="020B0604030504040204" pitchFamily="50" charset="-128"/>
                <a:ea typeface="Meiryo UI" panose="020B0604030504040204" pitchFamily="50" charset="-128"/>
              </a:rPr>
              <a:t>3/28/2024</a:t>
            </a:fld>
            <a:endParaRPr lang="ja-JP" altLang="en-US">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ja-JP" altLang="en-US">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80BE5A-9D85-4716-9443-9D9E66ACB5E5}" type="slidenum">
              <a:rPr lang="en-US" altLang="ja-JP" smtClean="0">
                <a:latin typeface="Meiryo UI" panose="020B0604030504040204" pitchFamily="50" charset="-128"/>
                <a:ea typeface="Meiryo UI" panose="020B0604030504040204" pitchFamily="50" charset="-128"/>
              </a:r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887826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noProof="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B1A431C3-D696-4F91-AC6E-48A025CAD092}" type="datetime1">
              <a:rPr lang="en-US" altLang="ja-JP" noProof="0" smtClean="0"/>
              <a:pPr/>
              <a:t>3/28/2024</a:t>
            </a:fld>
            <a:endParaRPr lang="ja-JP" altLang="en-US" noProof="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F1E05635-4EFD-4447-A451-86C57984FA89}" type="slidenum">
              <a:rPr lang="en-US" altLang="ja-JP" noProof="0" smtClean="0"/>
              <a:pPr/>
              <a:t>‹#›</a:t>
            </a:fld>
            <a:endParaRPr lang="ja-JP" altLang="en-US" noProof="0"/>
          </a:p>
        </p:txBody>
      </p:sp>
    </p:spTree>
    <p:extLst>
      <p:ext uri="{BB962C8B-B14F-4D97-AF65-F5344CB8AC3E}">
        <p14:creationId xmlns:p14="http://schemas.microsoft.com/office/powerpoint/2010/main" val="12066023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a:t>
            </a:fld>
            <a:endParaRPr lang="ja-JP" altLang="en-US"/>
          </a:p>
        </p:txBody>
      </p:sp>
    </p:spTree>
    <p:extLst>
      <p:ext uri="{BB962C8B-B14F-4D97-AF65-F5344CB8AC3E}">
        <p14:creationId xmlns:p14="http://schemas.microsoft.com/office/powerpoint/2010/main" val="3128625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10</a:t>
            </a:fld>
            <a:endParaRPr lang="ja-JP" altLang="en-US"/>
          </a:p>
        </p:txBody>
      </p:sp>
    </p:spTree>
    <p:extLst>
      <p:ext uri="{BB962C8B-B14F-4D97-AF65-F5344CB8AC3E}">
        <p14:creationId xmlns:p14="http://schemas.microsoft.com/office/powerpoint/2010/main" val="793541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11</a:t>
            </a:fld>
            <a:endParaRPr lang="ja-JP" altLang="en-US"/>
          </a:p>
        </p:txBody>
      </p:sp>
    </p:spTree>
    <p:extLst>
      <p:ext uri="{BB962C8B-B14F-4D97-AF65-F5344CB8AC3E}">
        <p14:creationId xmlns:p14="http://schemas.microsoft.com/office/powerpoint/2010/main" val="3488702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12</a:t>
            </a:fld>
            <a:endParaRPr lang="ja-JP" altLang="en-US"/>
          </a:p>
        </p:txBody>
      </p:sp>
    </p:spTree>
    <p:extLst>
      <p:ext uri="{BB962C8B-B14F-4D97-AF65-F5344CB8AC3E}">
        <p14:creationId xmlns:p14="http://schemas.microsoft.com/office/powerpoint/2010/main" val="83373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13</a:t>
            </a:fld>
            <a:endParaRPr lang="ja-JP" altLang="en-US"/>
          </a:p>
        </p:txBody>
      </p:sp>
    </p:spTree>
    <p:extLst>
      <p:ext uri="{BB962C8B-B14F-4D97-AF65-F5344CB8AC3E}">
        <p14:creationId xmlns:p14="http://schemas.microsoft.com/office/powerpoint/2010/main" val="3507531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14</a:t>
            </a:fld>
            <a:endParaRPr lang="ja-JP" altLang="en-US"/>
          </a:p>
        </p:txBody>
      </p:sp>
    </p:spTree>
    <p:extLst>
      <p:ext uri="{BB962C8B-B14F-4D97-AF65-F5344CB8AC3E}">
        <p14:creationId xmlns:p14="http://schemas.microsoft.com/office/powerpoint/2010/main" val="2116123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15</a:t>
            </a:fld>
            <a:endParaRPr lang="ja-JP" altLang="en-US"/>
          </a:p>
        </p:txBody>
      </p:sp>
    </p:spTree>
    <p:extLst>
      <p:ext uri="{BB962C8B-B14F-4D97-AF65-F5344CB8AC3E}">
        <p14:creationId xmlns:p14="http://schemas.microsoft.com/office/powerpoint/2010/main" val="29939648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16</a:t>
            </a:fld>
            <a:endParaRPr lang="ja-JP" altLang="en-US"/>
          </a:p>
        </p:txBody>
      </p:sp>
    </p:spTree>
    <p:extLst>
      <p:ext uri="{BB962C8B-B14F-4D97-AF65-F5344CB8AC3E}">
        <p14:creationId xmlns:p14="http://schemas.microsoft.com/office/powerpoint/2010/main" val="25421770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17</a:t>
            </a:fld>
            <a:endParaRPr lang="ja-JP" altLang="en-US"/>
          </a:p>
        </p:txBody>
      </p:sp>
    </p:spTree>
    <p:extLst>
      <p:ext uri="{BB962C8B-B14F-4D97-AF65-F5344CB8AC3E}">
        <p14:creationId xmlns:p14="http://schemas.microsoft.com/office/powerpoint/2010/main" val="2997495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18</a:t>
            </a:fld>
            <a:endParaRPr lang="ja-JP" altLang="en-US"/>
          </a:p>
        </p:txBody>
      </p:sp>
    </p:spTree>
    <p:extLst>
      <p:ext uri="{BB962C8B-B14F-4D97-AF65-F5344CB8AC3E}">
        <p14:creationId xmlns:p14="http://schemas.microsoft.com/office/powerpoint/2010/main" val="906380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19</a:t>
            </a:fld>
            <a:endParaRPr lang="ja-JP" altLang="en-US"/>
          </a:p>
        </p:txBody>
      </p:sp>
    </p:spTree>
    <p:extLst>
      <p:ext uri="{BB962C8B-B14F-4D97-AF65-F5344CB8AC3E}">
        <p14:creationId xmlns:p14="http://schemas.microsoft.com/office/powerpoint/2010/main" val="145400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a:t>
            </a:fld>
            <a:endParaRPr lang="ja-JP" altLang="en-US"/>
          </a:p>
        </p:txBody>
      </p:sp>
    </p:spTree>
    <p:extLst>
      <p:ext uri="{BB962C8B-B14F-4D97-AF65-F5344CB8AC3E}">
        <p14:creationId xmlns:p14="http://schemas.microsoft.com/office/powerpoint/2010/main" val="2747266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20</a:t>
            </a:fld>
            <a:endParaRPr lang="ja-JP" altLang="en-US"/>
          </a:p>
        </p:txBody>
      </p:sp>
    </p:spTree>
    <p:extLst>
      <p:ext uri="{BB962C8B-B14F-4D97-AF65-F5344CB8AC3E}">
        <p14:creationId xmlns:p14="http://schemas.microsoft.com/office/powerpoint/2010/main" val="36209671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21</a:t>
            </a:fld>
            <a:endParaRPr lang="ja-JP" altLang="en-US"/>
          </a:p>
        </p:txBody>
      </p:sp>
    </p:spTree>
    <p:extLst>
      <p:ext uri="{BB962C8B-B14F-4D97-AF65-F5344CB8AC3E}">
        <p14:creationId xmlns:p14="http://schemas.microsoft.com/office/powerpoint/2010/main" val="2223659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22</a:t>
            </a:fld>
            <a:endParaRPr lang="ja-JP" altLang="en-US"/>
          </a:p>
        </p:txBody>
      </p:sp>
    </p:spTree>
    <p:extLst>
      <p:ext uri="{BB962C8B-B14F-4D97-AF65-F5344CB8AC3E}">
        <p14:creationId xmlns:p14="http://schemas.microsoft.com/office/powerpoint/2010/main" val="22348372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23</a:t>
            </a:fld>
            <a:endParaRPr lang="ja-JP" altLang="en-US"/>
          </a:p>
        </p:txBody>
      </p:sp>
    </p:spTree>
    <p:extLst>
      <p:ext uri="{BB962C8B-B14F-4D97-AF65-F5344CB8AC3E}">
        <p14:creationId xmlns:p14="http://schemas.microsoft.com/office/powerpoint/2010/main" val="3889912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24</a:t>
            </a:fld>
            <a:endParaRPr lang="ja-JP" altLang="en-US"/>
          </a:p>
        </p:txBody>
      </p:sp>
    </p:spTree>
    <p:extLst>
      <p:ext uri="{BB962C8B-B14F-4D97-AF65-F5344CB8AC3E}">
        <p14:creationId xmlns:p14="http://schemas.microsoft.com/office/powerpoint/2010/main" val="21235008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25</a:t>
            </a:fld>
            <a:endParaRPr lang="ja-JP" altLang="en-US"/>
          </a:p>
        </p:txBody>
      </p:sp>
    </p:spTree>
    <p:extLst>
      <p:ext uri="{BB962C8B-B14F-4D97-AF65-F5344CB8AC3E}">
        <p14:creationId xmlns:p14="http://schemas.microsoft.com/office/powerpoint/2010/main" val="31286252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26</a:t>
            </a:fld>
            <a:endParaRPr lang="ja-JP" altLang="en-US"/>
          </a:p>
        </p:txBody>
      </p:sp>
    </p:spTree>
    <p:extLst>
      <p:ext uri="{BB962C8B-B14F-4D97-AF65-F5344CB8AC3E}">
        <p14:creationId xmlns:p14="http://schemas.microsoft.com/office/powerpoint/2010/main" val="22711421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27</a:t>
            </a:fld>
            <a:endParaRPr lang="ja-JP" altLang="en-US"/>
          </a:p>
        </p:txBody>
      </p:sp>
    </p:spTree>
    <p:extLst>
      <p:ext uri="{BB962C8B-B14F-4D97-AF65-F5344CB8AC3E}">
        <p14:creationId xmlns:p14="http://schemas.microsoft.com/office/powerpoint/2010/main" val="2680468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28</a:t>
            </a:fld>
            <a:endParaRPr lang="ja-JP" altLang="en-US"/>
          </a:p>
        </p:txBody>
      </p:sp>
    </p:spTree>
    <p:extLst>
      <p:ext uri="{BB962C8B-B14F-4D97-AF65-F5344CB8AC3E}">
        <p14:creationId xmlns:p14="http://schemas.microsoft.com/office/powerpoint/2010/main" val="597501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29</a:t>
            </a:fld>
            <a:endParaRPr lang="ja-JP" altLang="en-US"/>
          </a:p>
        </p:txBody>
      </p:sp>
    </p:spTree>
    <p:extLst>
      <p:ext uri="{BB962C8B-B14F-4D97-AF65-F5344CB8AC3E}">
        <p14:creationId xmlns:p14="http://schemas.microsoft.com/office/powerpoint/2010/main" val="2566119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a:t>
            </a:fld>
            <a:endParaRPr lang="ja-JP" altLang="en-US"/>
          </a:p>
        </p:txBody>
      </p:sp>
    </p:spTree>
    <p:extLst>
      <p:ext uri="{BB962C8B-B14F-4D97-AF65-F5344CB8AC3E}">
        <p14:creationId xmlns:p14="http://schemas.microsoft.com/office/powerpoint/2010/main" val="30587402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30</a:t>
            </a:fld>
            <a:endParaRPr lang="ja-JP" altLang="en-US"/>
          </a:p>
        </p:txBody>
      </p:sp>
    </p:spTree>
    <p:extLst>
      <p:ext uri="{BB962C8B-B14F-4D97-AF65-F5344CB8AC3E}">
        <p14:creationId xmlns:p14="http://schemas.microsoft.com/office/powerpoint/2010/main" val="42047730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31</a:t>
            </a:fld>
            <a:endParaRPr lang="ja-JP" altLang="en-US"/>
          </a:p>
        </p:txBody>
      </p:sp>
    </p:spTree>
    <p:extLst>
      <p:ext uri="{BB962C8B-B14F-4D97-AF65-F5344CB8AC3E}">
        <p14:creationId xmlns:p14="http://schemas.microsoft.com/office/powerpoint/2010/main" val="39181104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32</a:t>
            </a:fld>
            <a:endParaRPr lang="ja-JP" altLang="en-US"/>
          </a:p>
        </p:txBody>
      </p:sp>
    </p:spTree>
    <p:extLst>
      <p:ext uri="{BB962C8B-B14F-4D97-AF65-F5344CB8AC3E}">
        <p14:creationId xmlns:p14="http://schemas.microsoft.com/office/powerpoint/2010/main" val="34725066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33</a:t>
            </a:fld>
            <a:endParaRPr lang="ja-JP" altLang="en-US"/>
          </a:p>
        </p:txBody>
      </p:sp>
    </p:spTree>
    <p:extLst>
      <p:ext uri="{BB962C8B-B14F-4D97-AF65-F5344CB8AC3E}">
        <p14:creationId xmlns:p14="http://schemas.microsoft.com/office/powerpoint/2010/main" val="11624898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34</a:t>
            </a:fld>
            <a:endParaRPr lang="ja-JP" altLang="en-US"/>
          </a:p>
        </p:txBody>
      </p:sp>
    </p:spTree>
    <p:extLst>
      <p:ext uri="{BB962C8B-B14F-4D97-AF65-F5344CB8AC3E}">
        <p14:creationId xmlns:p14="http://schemas.microsoft.com/office/powerpoint/2010/main" val="2533428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35</a:t>
            </a:fld>
            <a:endParaRPr lang="ja-JP" altLang="en-US"/>
          </a:p>
        </p:txBody>
      </p:sp>
    </p:spTree>
    <p:extLst>
      <p:ext uri="{BB962C8B-B14F-4D97-AF65-F5344CB8AC3E}">
        <p14:creationId xmlns:p14="http://schemas.microsoft.com/office/powerpoint/2010/main" val="457536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4</a:t>
            </a:fld>
            <a:endParaRPr lang="ja-JP" altLang="en-US"/>
          </a:p>
        </p:txBody>
      </p:sp>
    </p:spTree>
    <p:extLst>
      <p:ext uri="{BB962C8B-B14F-4D97-AF65-F5344CB8AC3E}">
        <p14:creationId xmlns:p14="http://schemas.microsoft.com/office/powerpoint/2010/main" val="3370827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5</a:t>
            </a:fld>
            <a:endParaRPr lang="ja-JP" altLang="en-US"/>
          </a:p>
        </p:txBody>
      </p:sp>
    </p:spTree>
    <p:extLst>
      <p:ext uri="{BB962C8B-B14F-4D97-AF65-F5344CB8AC3E}">
        <p14:creationId xmlns:p14="http://schemas.microsoft.com/office/powerpoint/2010/main" val="79361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6</a:t>
            </a:fld>
            <a:endParaRPr lang="ja-JP" altLang="en-US"/>
          </a:p>
        </p:txBody>
      </p:sp>
    </p:spTree>
    <p:extLst>
      <p:ext uri="{BB962C8B-B14F-4D97-AF65-F5344CB8AC3E}">
        <p14:creationId xmlns:p14="http://schemas.microsoft.com/office/powerpoint/2010/main" val="768332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7</a:t>
            </a:fld>
            <a:endParaRPr lang="ja-JP" altLang="en-US"/>
          </a:p>
        </p:txBody>
      </p:sp>
    </p:spTree>
    <p:extLst>
      <p:ext uri="{BB962C8B-B14F-4D97-AF65-F5344CB8AC3E}">
        <p14:creationId xmlns:p14="http://schemas.microsoft.com/office/powerpoint/2010/main" val="536514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8</a:t>
            </a:fld>
            <a:endParaRPr lang="ja-JP" altLang="en-US"/>
          </a:p>
        </p:txBody>
      </p:sp>
    </p:spTree>
    <p:extLst>
      <p:ext uri="{BB962C8B-B14F-4D97-AF65-F5344CB8AC3E}">
        <p14:creationId xmlns:p14="http://schemas.microsoft.com/office/powerpoint/2010/main" val="1871768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9</a:t>
            </a:fld>
            <a:endParaRPr lang="ja-JP" altLang="en-US"/>
          </a:p>
        </p:txBody>
      </p:sp>
    </p:spTree>
    <p:extLst>
      <p:ext uri="{BB962C8B-B14F-4D97-AF65-F5344CB8AC3E}">
        <p14:creationId xmlns:p14="http://schemas.microsoft.com/office/powerpoint/2010/main" val="1443770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2" name="長方形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useBgFill="1">
        <p:nvSpPr>
          <p:cNvPr id="13" name="角丸四角形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7" name="長方形 6"/>
          <p:cNvSpPr/>
          <p:nvPr/>
        </p:nvSpPr>
        <p:spPr bwMode="grayWhite">
          <a:xfrm>
            <a:off x="83909" y="1449304"/>
            <a:ext cx="12028716" cy="1527349"/>
          </a:xfrm>
          <a:prstGeom prst="rect">
            <a:avLst/>
          </a:prstGeom>
          <a:solidFill>
            <a:schemeClr val="accent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10" name="長方形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11" name="長方形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8" name="タイトル 7"/>
          <p:cNvSpPr>
            <a:spLocks noGrp="1"/>
          </p:cNvSpPr>
          <p:nvPr>
            <p:ph type="ctrTitle"/>
          </p:nvPr>
        </p:nvSpPr>
        <p:spPr>
          <a:xfrm>
            <a:off x="609600" y="1505931"/>
            <a:ext cx="10972800" cy="1470025"/>
          </a:xfrm>
        </p:spPr>
        <p:txBody>
          <a:bodyPr rtlCol="0" anchor="ctr"/>
          <a:lstStyle>
            <a:lvl1pPr algn="ctr">
              <a:defRPr lang="en-US" dirty="0">
                <a:solidFill>
                  <a:schemeClr val="bg1"/>
                </a:solidFill>
              </a:defRPr>
            </a:lvl1pPr>
          </a:lstStyle>
          <a:p>
            <a:pPr rtl="0"/>
            <a:r>
              <a:rPr lang="ja-JP" altLang="en-US" noProof="0"/>
              <a:t>マスター タイトルの書式設定</a:t>
            </a:r>
            <a:endParaRPr kumimoji="0" lang="ja-JP" altLang="en-US" noProof="0"/>
          </a:p>
        </p:txBody>
      </p:sp>
      <p:sp>
        <p:nvSpPr>
          <p:cNvPr id="9" name="サブタイトル 8"/>
          <p:cNvSpPr>
            <a:spLocks noGrp="1"/>
          </p:cNvSpPr>
          <p:nvPr>
            <p:ph type="subTitle" idx="1"/>
          </p:nvPr>
        </p:nvSpPr>
        <p:spPr>
          <a:xfrm>
            <a:off x="1727200" y="3200400"/>
            <a:ext cx="8534400" cy="1600200"/>
          </a:xfrm>
        </p:spPr>
        <p:txBody>
          <a:bodyPr rtlCol="0"/>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ja-JP" altLang="en-US" noProof="0"/>
              <a:t>マスター サブタイトルの書式設定</a:t>
            </a:r>
            <a:endParaRPr kumimoji="0" lang="ja-JP" altLang="en-US" noProof="0"/>
          </a:p>
        </p:txBody>
      </p:sp>
      <p:sp>
        <p:nvSpPr>
          <p:cNvPr id="29" name="スライド番号プレースホルダー 28"/>
          <p:cNvSpPr>
            <a:spLocks noGrp="1"/>
          </p:cNvSpPr>
          <p:nvPr>
            <p:ph type="sldNum" sz="quarter" idx="12"/>
          </p:nvPr>
        </p:nvSpPr>
        <p:spPr>
          <a:solidFill>
            <a:schemeClr val="accent1">
              <a:lumMod val="75000"/>
            </a:schemeClr>
          </a:solidFill>
        </p:spPr>
        <p:txBody>
          <a:bodyPr lIns="0" tIns="0" rIns="0" bIns="0" rtlCol="0">
            <a:noAutofit/>
          </a:bodyPr>
          <a:lstStyle>
            <a:lvl1pPr>
              <a:defRPr sz="1400">
                <a:solidFill>
                  <a:srgbClr val="FFFFFF"/>
                </a:solidFill>
              </a:defRPr>
            </a:lvl1pPr>
          </a:lstStyle>
          <a:p>
            <a:pPr rtl="0"/>
            <a:fld id="{401CF334-2D5C-4859-84A6-CA7E6E43FAEB}" type="slidenum">
              <a:rPr lang="en-US" altLang="ja-JP" noProof="0" smtClean="0"/>
              <a:t>‹#›</a:t>
            </a:fld>
            <a:endParaRPr lang="ja-JP" altLang="en-US" noProof="0"/>
          </a:p>
        </p:txBody>
      </p:sp>
      <p:sp>
        <p:nvSpPr>
          <p:cNvPr id="17" name="フッター プレースホルダー 16"/>
          <p:cNvSpPr>
            <a:spLocks noGrp="1"/>
          </p:cNvSpPr>
          <p:nvPr>
            <p:ph type="ftr" sz="quarter" idx="11"/>
          </p:nvPr>
        </p:nvSpPr>
        <p:spPr/>
        <p:txBody>
          <a:bodyPr rtlCol="0"/>
          <a:lstStyle/>
          <a:p>
            <a:pPr rtl="0"/>
            <a:r>
              <a:rPr lang="ja-JP" altLang="en-US" noProof="0"/>
              <a:t>フッターを追加</a:t>
            </a:r>
          </a:p>
        </p:txBody>
      </p:sp>
      <p:sp>
        <p:nvSpPr>
          <p:cNvPr id="28" name="日付プレースホルダー 27"/>
          <p:cNvSpPr>
            <a:spLocks noGrp="1"/>
          </p:cNvSpPr>
          <p:nvPr>
            <p:ph type="dt" sz="half" idx="10"/>
          </p:nvPr>
        </p:nvSpPr>
        <p:spPr/>
        <p:txBody>
          <a:bodyPr rtlCol="0"/>
          <a:lstStyle/>
          <a:p>
            <a:pPr rtl="0"/>
            <a:fld id="{D643501A-B3D6-418E-B2B1-E4E1614377F2}" type="datetime1">
              <a:rPr lang="en-US" altLang="ja-JP" noProof="0" smtClean="0"/>
              <a:t>3/28/2024</a:t>
            </a:fld>
            <a:endParaRPr lang="ja-JP" altLang="en-US" noProof="0"/>
          </a:p>
        </p:txBody>
      </p:sp>
    </p:spTree>
    <p:extLst>
      <p:ext uri="{BB962C8B-B14F-4D97-AF65-F5344CB8AC3E}">
        <p14:creationId xmlns:p14="http://schemas.microsoft.com/office/powerpoint/2010/main" val="2400697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a:p>
        </p:txBody>
      </p:sp>
      <p:sp>
        <p:nvSpPr>
          <p:cNvPr id="3" name="縦書きテキスト プレースホルダー 2"/>
          <p:cNvSpPr>
            <a:spLocks noGrp="1"/>
          </p:cNvSpPr>
          <p:nvPr>
            <p:ph type="body" orient="vert" idx="1"/>
          </p:nvPr>
        </p:nvSpPr>
        <p:spPr/>
        <p:txBody>
          <a:bodyPr vert="eaVert"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a:p>
        </p:txBody>
      </p:sp>
      <p:sp>
        <p:nvSpPr>
          <p:cNvPr id="5" name="フッター プレースホルダー 4"/>
          <p:cNvSpPr>
            <a:spLocks noGrp="1"/>
          </p:cNvSpPr>
          <p:nvPr>
            <p:ph type="ftr" sz="quarter" idx="11"/>
          </p:nvPr>
        </p:nvSpPr>
        <p:spPr/>
        <p:txBody>
          <a:bodyPr rtlCol="0"/>
          <a:lstStyle/>
          <a:p>
            <a:pPr rtl="0"/>
            <a:r>
              <a:rPr lang="ja-JP" altLang="en-US" noProof="0"/>
              <a:t>フッターを追加</a:t>
            </a:r>
          </a:p>
        </p:txBody>
      </p:sp>
      <p:sp>
        <p:nvSpPr>
          <p:cNvPr id="4" name="日付プレースホルダー 3"/>
          <p:cNvSpPr>
            <a:spLocks noGrp="1"/>
          </p:cNvSpPr>
          <p:nvPr>
            <p:ph type="dt" sz="half" idx="10"/>
          </p:nvPr>
        </p:nvSpPr>
        <p:spPr/>
        <p:txBody>
          <a:bodyPr rtlCol="0"/>
          <a:lstStyle/>
          <a:p>
            <a:pPr rtl="0"/>
            <a:fld id="{4BD9F3DD-7AF3-468F-9947-5E2402578E40}" type="datetime1">
              <a:rPr lang="en-US" altLang="ja-JP" noProof="0" smtClean="0"/>
              <a:t>3/28/2024</a:t>
            </a:fld>
            <a:endParaRPr lang="ja-JP" altLang="en-US" noProof="0"/>
          </a:p>
        </p:txBody>
      </p:sp>
    </p:spTree>
    <p:extLst>
      <p:ext uri="{BB962C8B-B14F-4D97-AF65-F5344CB8AC3E}">
        <p14:creationId xmlns:p14="http://schemas.microsoft.com/office/powerpoint/2010/main" val="3207736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2"/>
            <a:ext cx="2682240" cy="5851525"/>
          </a:xfrm>
        </p:spPr>
        <p:txBody>
          <a:bodyPr vert="eaVert" rtlCol="0"/>
          <a:lstStyle/>
          <a:p>
            <a:pPr rtl="0"/>
            <a:r>
              <a:rPr lang="ja-JP" altLang="en-US" noProof="0"/>
              <a:t>マスター タイトルの書式設定</a:t>
            </a:r>
            <a:endParaRPr kumimoji="0" lang="ja-JP" altLang="en-US" noProof="0"/>
          </a:p>
        </p:txBody>
      </p:sp>
      <p:sp>
        <p:nvSpPr>
          <p:cNvPr id="3" name="縦書きテキスト プレースホルダー 2"/>
          <p:cNvSpPr>
            <a:spLocks noGrp="1"/>
          </p:cNvSpPr>
          <p:nvPr>
            <p:ph type="body" orient="vert" idx="1"/>
          </p:nvPr>
        </p:nvSpPr>
        <p:spPr>
          <a:xfrm>
            <a:off x="1219200" y="274641"/>
            <a:ext cx="7416800" cy="5851525"/>
          </a:xfrm>
        </p:spPr>
        <p:txBody>
          <a:bodyPr vert="eaVert"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a:p>
        </p:txBody>
      </p:sp>
      <p:sp>
        <p:nvSpPr>
          <p:cNvPr id="5" name="フッター プレースホルダー 4"/>
          <p:cNvSpPr>
            <a:spLocks noGrp="1"/>
          </p:cNvSpPr>
          <p:nvPr>
            <p:ph type="ftr" sz="quarter" idx="11"/>
          </p:nvPr>
        </p:nvSpPr>
        <p:spPr/>
        <p:txBody>
          <a:bodyPr rtlCol="0"/>
          <a:lstStyle/>
          <a:p>
            <a:pPr rtl="0"/>
            <a:r>
              <a:rPr lang="ja-JP" altLang="en-US" noProof="0"/>
              <a:t>フッターを追加</a:t>
            </a:r>
          </a:p>
        </p:txBody>
      </p:sp>
      <p:sp>
        <p:nvSpPr>
          <p:cNvPr id="4" name="日付プレースホルダー 3"/>
          <p:cNvSpPr>
            <a:spLocks noGrp="1"/>
          </p:cNvSpPr>
          <p:nvPr>
            <p:ph type="dt" sz="half" idx="10"/>
          </p:nvPr>
        </p:nvSpPr>
        <p:spPr/>
        <p:txBody>
          <a:bodyPr rtlCol="0"/>
          <a:lstStyle/>
          <a:p>
            <a:pPr rtl="0"/>
            <a:fld id="{3832D971-371C-443E-8B08-982BE6DF39FD}" type="datetime1">
              <a:rPr lang="en-US" altLang="ja-JP" noProof="0" smtClean="0"/>
              <a:t>3/28/2024</a:t>
            </a:fld>
            <a:endParaRPr lang="ja-JP" altLang="en-US" noProof="0"/>
          </a:p>
        </p:txBody>
      </p:sp>
    </p:spTree>
    <p:extLst>
      <p:ext uri="{BB962C8B-B14F-4D97-AF65-F5344CB8AC3E}">
        <p14:creationId xmlns:p14="http://schemas.microsoft.com/office/powerpoint/2010/main" val="3923587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a:p>
        </p:txBody>
      </p:sp>
      <p:sp>
        <p:nvSpPr>
          <p:cNvPr id="8" name="コンテンツ プレースホルダー 7"/>
          <p:cNvSpPr>
            <a:spLocks noGrp="1"/>
          </p:cNvSpPr>
          <p:nvPr>
            <p:ph sz="quarter" idx="1"/>
          </p:nvPr>
        </p:nvSpPr>
        <p:spPr>
          <a:xfrm>
            <a:off x="1219200" y="1447800"/>
            <a:ext cx="10363200" cy="4572000"/>
          </a:xfrm>
        </p:spPr>
        <p:txBody>
          <a:bodyPr vert="horz"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a:p>
        </p:txBody>
      </p:sp>
      <p:sp>
        <p:nvSpPr>
          <p:cNvPr id="5" name="フッター プレースホルダー 4"/>
          <p:cNvSpPr>
            <a:spLocks noGrp="1"/>
          </p:cNvSpPr>
          <p:nvPr>
            <p:ph type="ftr" sz="quarter" idx="11"/>
          </p:nvPr>
        </p:nvSpPr>
        <p:spPr/>
        <p:txBody>
          <a:bodyPr rtlCol="0"/>
          <a:lstStyle/>
          <a:p>
            <a:pPr rtl="0"/>
            <a:r>
              <a:rPr lang="ja-JP" altLang="en-US" noProof="0"/>
              <a:t>フッターを追加</a:t>
            </a:r>
          </a:p>
        </p:txBody>
      </p:sp>
      <p:sp>
        <p:nvSpPr>
          <p:cNvPr id="4" name="日付プレースホルダー 3"/>
          <p:cNvSpPr>
            <a:spLocks noGrp="1"/>
          </p:cNvSpPr>
          <p:nvPr>
            <p:ph type="dt" sz="half" idx="10"/>
          </p:nvPr>
        </p:nvSpPr>
        <p:spPr/>
        <p:txBody>
          <a:bodyPr rtlCol="0"/>
          <a:lstStyle/>
          <a:p>
            <a:pPr rtl="0"/>
            <a:fld id="{978D4DB7-944F-4E34-A90D-DDF05D7DAFC7}" type="datetime1">
              <a:rPr lang="en-US" altLang="ja-JP" noProof="0" smtClean="0"/>
              <a:t>3/28/2024</a:t>
            </a:fld>
            <a:endParaRPr lang="ja-JP" altLang="en-US" noProof="0"/>
          </a:p>
        </p:txBody>
      </p:sp>
    </p:spTree>
    <p:extLst>
      <p:ext uri="{BB962C8B-B14F-4D97-AF65-F5344CB8AC3E}">
        <p14:creationId xmlns:p14="http://schemas.microsoft.com/office/powerpoint/2010/main" val="131643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spTree>
      <p:nvGrpSpPr>
        <p:cNvPr id="1" name=""/>
        <p:cNvGrpSpPr/>
        <p:nvPr/>
      </p:nvGrpSpPr>
      <p:grpSpPr>
        <a:xfrm>
          <a:off x="0" y="0"/>
          <a:ext cx="0" cy="0"/>
          <a:chOff x="0" y="0"/>
          <a:chExt cx="0" cy="0"/>
        </a:xfrm>
      </p:grpSpPr>
      <p:sp>
        <p:nvSpPr>
          <p:cNvPr id="11" name="長方形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useBgFill="1">
        <p:nvSpPr>
          <p:cNvPr id="10" name="角丸四角形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7" name="長方形 6"/>
          <p:cNvSpPr/>
          <p:nvPr/>
        </p:nvSpPr>
        <p:spPr>
          <a:xfrm flipV="1">
            <a:off x="92550" y="2376830"/>
            <a:ext cx="12018020" cy="91440"/>
          </a:xfrm>
          <a:prstGeom prst="rect">
            <a:avLst/>
          </a:prstGeom>
          <a:solidFill>
            <a:schemeClr val="accent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8" name="長方形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9" name="長方形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2" name="タイトル 1"/>
          <p:cNvSpPr>
            <a:spLocks noGrp="1"/>
          </p:cNvSpPr>
          <p:nvPr>
            <p:ph type="title"/>
          </p:nvPr>
        </p:nvSpPr>
        <p:spPr>
          <a:xfrm>
            <a:off x="963084" y="952501"/>
            <a:ext cx="10363200" cy="1362075"/>
          </a:xfrm>
        </p:spPr>
        <p:txBody>
          <a:bodyPr rtlCol="0" anchor="b" anchorCtr="0"/>
          <a:lstStyle>
            <a:lvl1pPr algn="l">
              <a:buNone/>
              <a:defRPr sz="4000" b="0" cap="none"/>
            </a:lvl1pPr>
          </a:lstStyle>
          <a:p>
            <a:pPr rtl="0"/>
            <a:r>
              <a:rPr lang="ja-JP" altLang="en-US" noProof="0"/>
              <a:t>マスター タイトルの書式設定</a:t>
            </a:r>
            <a:endParaRPr kumimoji="0" lang="ja-JP" altLang="en-US" noProof="0"/>
          </a:p>
        </p:txBody>
      </p:sp>
      <p:sp>
        <p:nvSpPr>
          <p:cNvPr id="3" name="テキスト プレースホルダー 2"/>
          <p:cNvSpPr>
            <a:spLocks noGrp="1"/>
          </p:cNvSpPr>
          <p:nvPr>
            <p:ph type="body" idx="1"/>
          </p:nvPr>
        </p:nvSpPr>
        <p:spPr>
          <a:xfrm>
            <a:off x="963084" y="2547938"/>
            <a:ext cx="10363200" cy="1338262"/>
          </a:xfrm>
        </p:spPr>
        <p:txBody>
          <a:bodyPr rtlCol="0" anchor="t" anchorCtr="0"/>
          <a:lstStyle>
            <a:lvl1pPr marL="0" indent="0">
              <a:buNone/>
              <a:defRPr sz="24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ja-JP" altLang="en-US" noProof="0"/>
              <a:t>マスター テキストの書式設定</a:t>
            </a:r>
          </a:p>
        </p:txBody>
      </p:sp>
      <p:sp>
        <p:nvSpPr>
          <p:cNvPr id="6" name="スライド番号プレースホルダー 5"/>
          <p:cNvSpPr>
            <a:spLocks noGrp="1"/>
          </p:cNvSpPr>
          <p:nvPr>
            <p:ph type="sldNum" sz="quarter" idx="12"/>
          </p:nvPr>
        </p:nvSpPr>
        <p:spPr>
          <a:xfrm>
            <a:off x="195072" y="6208776"/>
            <a:ext cx="609600" cy="457200"/>
          </a:xfrm>
        </p:spPr>
        <p:txBody>
          <a:bodyPr rtlCol="0"/>
          <a:lstStyle/>
          <a:p>
            <a:pPr rtl="0"/>
            <a:fld id="{401CF334-2D5C-4859-84A6-CA7E6E43FAEB}" type="slidenum">
              <a:rPr lang="en-US" altLang="ja-JP" noProof="0" smtClean="0"/>
              <a:t>‹#›</a:t>
            </a:fld>
            <a:endParaRPr lang="ja-JP" altLang="en-US" noProof="0"/>
          </a:p>
        </p:txBody>
      </p:sp>
      <p:sp>
        <p:nvSpPr>
          <p:cNvPr id="5" name="フッター プレースホルダー 4"/>
          <p:cNvSpPr>
            <a:spLocks noGrp="1"/>
          </p:cNvSpPr>
          <p:nvPr>
            <p:ph type="ftr" sz="quarter" idx="11"/>
          </p:nvPr>
        </p:nvSpPr>
        <p:spPr>
          <a:xfrm>
            <a:off x="1066800" y="6172200"/>
            <a:ext cx="5334000" cy="457200"/>
          </a:xfrm>
        </p:spPr>
        <p:txBody>
          <a:bodyPr rtlCol="0"/>
          <a:lstStyle/>
          <a:p>
            <a:pPr rtl="0"/>
            <a:r>
              <a:rPr lang="ja-JP" altLang="en-US" noProof="0"/>
              <a:t>フッターを追加</a:t>
            </a:r>
          </a:p>
        </p:txBody>
      </p:sp>
      <p:sp>
        <p:nvSpPr>
          <p:cNvPr id="4" name="日付プレースホルダー 3"/>
          <p:cNvSpPr>
            <a:spLocks noGrp="1"/>
          </p:cNvSpPr>
          <p:nvPr>
            <p:ph type="dt" sz="half" idx="10"/>
          </p:nvPr>
        </p:nvSpPr>
        <p:spPr/>
        <p:txBody>
          <a:bodyPr rtlCol="0"/>
          <a:lstStyle/>
          <a:p>
            <a:pPr rtl="0"/>
            <a:fld id="{09214DA2-9731-4AED-8F3F-F3416541D311}" type="datetime1">
              <a:rPr lang="en-US" altLang="ja-JP" noProof="0" smtClean="0"/>
              <a:t>3/28/2024</a:t>
            </a:fld>
            <a:endParaRPr lang="ja-JP" altLang="en-US" noProof="0"/>
          </a:p>
        </p:txBody>
      </p:sp>
    </p:spTree>
    <p:extLst>
      <p:ext uri="{BB962C8B-B14F-4D97-AF65-F5344CB8AC3E}">
        <p14:creationId xmlns:p14="http://schemas.microsoft.com/office/powerpoint/2010/main" val="2908226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a:p>
        </p:txBody>
      </p:sp>
      <p:sp>
        <p:nvSpPr>
          <p:cNvPr id="9" name="コンテンツ プレースホルダー 8"/>
          <p:cNvSpPr>
            <a:spLocks noGrp="1"/>
          </p:cNvSpPr>
          <p:nvPr>
            <p:ph sz="quarter" idx="1"/>
          </p:nvPr>
        </p:nvSpPr>
        <p:spPr>
          <a:xfrm>
            <a:off x="1219200" y="1447800"/>
            <a:ext cx="4998720" cy="4572000"/>
          </a:xfrm>
        </p:spPr>
        <p:txBody>
          <a:bodyPr vert="horz"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a:p>
        </p:txBody>
      </p:sp>
      <p:sp>
        <p:nvSpPr>
          <p:cNvPr id="11" name="コンテンツ プレースホルダー 10"/>
          <p:cNvSpPr>
            <a:spLocks noGrp="1"/>
          </p:cNvSpPr>
          <p:nvPr>
            <p:ph sz="quarter" idx="2"/>
          </p:nvPr>
        </p:nvSpPr>
        <p:spPr>
          <a:xfrm>
            <a:off x="6578600" y="1447800"/>
            <a:ext cx="4998720" cy="4572000"/>
          </a:xfrm>
        </p:spPr>
        <p:txBody>
          <a:bodyPr vert="horz"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a:p>
        </p:txBody>
      </p:sp>
      <p:sp>
        <p:nvSpPr>
          <p:cNvPr id="6" name="フッター プレースホルダー 5"/>
          <p:cNvSpPr>
            <a:spLocks noGrp="1"/>
          </p:cNvSpPr>
          <p:nvPr>
            <p:ph type="ftr" sz="quarter" idx="11"/>
          </p:nvPr>
        </p:nvSpPr>
        <p:spPr/>
        <p:txBody>
          <a:bodyPr rtlCol="0"/>
          <a:lstStyle/>
          <a:p>
            <a:pPr rtl="0"/>
            <a:r>
              <a:rPr lang="ja-JP" altLang="en-US" noProof="0"/>
              <a:t>フッターを追加</a:t>
            </a:r>
          </a:p>
        </p:txBody>
      </p:sp>
      <p:sp>
        <p:nvSpPr>
          <p:cNvPr id="5" name="日付プレースホルダー 4"/>
          <p:cNvSpPr>
            <a:spLocks noGrp="1"/>
          </p:cNvSpPr>
          <p:nvPr>
            <p:ph type="dt" sz="half" idx="10"/>
          </p:nvPr>
        </p:nvSpPr>
        <p:spPr/>
        <p:txBody>
          <a:bodyPr rtlCol="0"/>
          <a:lstStyle/>
          <a:p>
            <a:pPr rtl="0"/>
            <a:fld id="{6B0787DF-7718-454E-9E4A-A0D6562F6347}" type="datetime1">
              <a:rPr lang="en-US" altLang="ja-JP" noProof="0" smtClean="0"/>
              <a:t>3/28/2024</a:t>
            </a:fld>
            <a:endParaRPr lang="ja-JP" altLang="en-US" noProof="0"/>
          </a:p>
        </p:txBody>
      </p:sp>
    </p:spTree>
    <p:extLst>
      <p:ext uri="{BB962C8B-B14F-4D97-AF65-F5344CB8AC3E}">
        <p14:creationId xmlns:p14="http://schemas.microsoft.com/office/powerpoint/2010/main" val="365849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73050"/>
            <a:ext cx="10363200" cy="1143000"/>
          </a:xfrm>
        </p:spPr>
        <p:txBody>
          <a:bodyPr rtlCol="0" anchor="b" anchorCtr="0"/>
          <a:lstStyle>
            <a:lvl1pPr>
              <a:defRPr/>
            </a:lvl1pPr>
          </a:lstStyle>
          <a:p>
            <a:pPr rtl="0"/>
            <a:r>
              <a:rPr lang="ja-JP" altLang="en-US" noProof="0"/>
              <a:t>マスター タイトルの書式設定</a:t>
            </a:r>
            <a:endParaRPr kumimoji="0" lang="ja-JP" altLang="en-US" noProof="0"/>
          </a:p>
        </p:txBody>
      </p:sp>
      <p:sp>
        <p:nvSpPr>
          <p:cNvPr id="3" name="テキスト プレースホルダー 2"/>
          <p:cNvSpPr>
            <a:spLocks noGrp="1"/>
          </p:cNvSpPr>
          <p:nvPr>
            <p:ph type="body" idx="1"/>
          </p:nvPr>
        </p:nvSpPr>
        <p:spPr>
          <a:xfrm>
            <a:off x="1219200" y="1447800"/>
            <a:ext cx="4978400" cy="762000"/>
          </a:xfrm>
          <a:noFill/>
          <a:ln w="12700" cap="sq" cmpd="sng" algn="ctr">
            <a:noFill/>
            <a:prstDash val="solid"/>
          </a:ln>
        </p:spPr>
        <p:txBody>
          <a:bodyPr lIns="91440" rtlCol="0" anchor="b" anchorCtr="0">
            <a:noAutofit/>
          </a:bodyPr>
          <a:lstStyle>
            <a:lvl1pPr marL="0" indent="0">
              <a:buNone/>
              <a:defRPr sz="2400" b="1">
                <a:solidFill>
                  <a:schemeClr val="accent1">
                    <a:lumMod val="75000"/>
                  </a:schemeClr>
                </a:solidFill>
                <a:latin typeface="Meiryo UI" panose="020B0604030504040204" pitchFamily="50" charset="-128"/>
                <a:ea typeface="+mj-ea"/>
                <a:cs typeface="+mj-cs"/>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noProof="0"/>
              <a:t>マスター テキストの書式設定</a:t>
            </a:r>
          </a:p>
        </p:txBody>
      </p:sp>
      <p:sp>
        <p:nvSpPr>
          <p:cNvPr id="11" name="コンテンツ プレースホルダー 10"/>
          <p:cNvSpPr>
            <a:spLocks noGrp="1"/>
          </p:cNvSpPr>
          <p:nvPr>
            <p:ph sz="half" idx="2"/>
          </p:nvPr>
        </p:nvSpPr>
        <p:spPr>
          <a:xfrm>
            <a:off x="1219200" y="2247900"/>
            <a:ext cx="4978400" cy="3886200"/>
          </a:xfrm>
        </p:spPr>
        <p:txBody>
          <a:bodyPr vert="horz"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a:p>
        </p:txBody>
      </p:sp>
      <p:sp>
        <p:nvSpPr>
          <p:cNvPr id="4" name="テキスト プレースホルダー 3"/>
          <p:cNvSpPr>
            <a:spLocks noGrp="1"/>
          </p:cNvSpPr>
          <p:nvPr>
            <p:ph type="body" sz="half" idx="3"/>
          </p:nvPr>
        </p:nvSpPr>
        <p:spPr>
          <a:xfrm>
            <a:off x="6604000" y="1447800"/>
            <a:ext cx="4978400" cy="762000"/>
          </a:xfrm>
          <a:noFill/>
          <a:ln w="12700" cap="sq" cmpd="sng" algn="ctr">
            <a:noFill/>
            <a:prstDash val="solid"/>
          </a:ln>
        </p:spPr>
        <p:txBody>
          <a:bodyPr lIns="91440" rtlCol="0" anchor="b" anchorCtr="0">
            <a:noAutofit/>
          </a:bodyPr>
          <a:lstStyle>
            <a:lvl1pPr marL="0" indent="0">
              <a:buNone/>
              <a:defRPr sz="2400" b="1">
                <a:solidFill>
                  <a:schemeClr val="accent1">
                    <a:lumMod val="75000"/>
                  </a:schemeClr>
                </a:solidFill>
                <a:latin typeface="Meiryo UI" panose="020B0604030504040204" pitchFamily="50" charset="-128"/>
                <a:ea typeface="+mj-ea"/>
                <a:cs typeface="+mj-cs"/>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noProof="0"/>
              <a:t>マスター テキストの書式設定</a:t>
            </a:r>
          </a:p>
        </p:txBody>
      </p:sp>
      <p:sp>
        <p:nvSpPr>
          <p:cNvPr id="13" name="コンテンツ プレースホルダー 12"/>
          <p:cNvSpPr>
            <a:spLocks noGrp="1"/>
          </p:cNvSpPr>
          <p:nvPr>
            <p:ph sz="half" idx="4"/>
          </p:nvPr>
        </p:nvSpPr>
        <p:spPr>
          <a:xfrm>
            <a:off x="6604000" y="2247900"/>
            <a:ext cx="4978400" cy="3886200"/>
          </a:xfrm>
        </p:spPr>
        <p:txBody>
          <a:bodyPr vert="horz"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a:p>
        </p:txBody>
      </p:sp>
      <p:sp>
        <p:nvSpPr>
          <p:cNvPr id="9" name="スライド番号プレースホルダー 8"/>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a:p>
        </p:txBody>
      </p:sp>
      <p:sp>
        <p:nvSpPr>
          <p:cNvPr id="8" name="フッター プレースホルダー 7"/>
          <p:cNvSpPr>
            <a:spLocks noGrp="1"/>
          </p:cNvSpPr>
          <p:nvPr>
            <p:ph type="ftr" sz="quarter" idx="11"/>
          </p:nvPr>
        </p:nvSpPr>
        <p:spPr/>
        <p:txBody>
          <a:bodyPr rtlCol="0"/>
          <a:lstStyle/>
          <a:p>
            <a:pPr rtl="0"/>
            <a:r>
              <a:rPr lang="ja-JP" altLang="en-US" noProof="0"/>
              <a:t>フッターを追加</a:t>
            </a:r>
          </a:p>
        </p:txBody>
      </p:sp>
      <p:sp>
        <p:nvSpPr>
          <p:cNvPr id="7" name="日付プレースホルダー 6"/>
          <p:cNvSpPr>
            <a:spLocks noGrp="1"/>
          </p:cNvSpPr>
          <p:nvPr>
            <p:ph type="dt" sz="half" idx="10"/>
          </p:nvPr>
        </p:nvSpPr>
        <p:spPr/>
        <p:txBody>
          <a:bodyPr rtlCol="0"/>
          <a:lstStyle/>
          <a:p>
            <a:pPr rtl="0"/>
            <a:fld id="{D4B17620-5678-47AA-A9CB-F647384A0E7C}" type="datetime1">
              <a:rPr lang="en-US" altLang="ja-JP" noProof="0" smtClean="0"/>
              <a:t>3/28/2024</a:t>
            </a:fld>
            <a:endParaRPr lang="ja-JP" altLang="en-US" noProof="0"/>
          </a:p>
        </p:txBody>
      </p:sp>
    </p:spTree>
    <p:extLst>
      <p:ext uri="{BB962C8B-B14F-4D97-AF65-F5344CB8AC3E}">
        <p14:creationId xmlns:p14="http://schemas.microsoft.com/office/powerpoint/2010/main" val="911274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a:p>
        </p:txBody>
      </p:sp>
      <p:sp>
        <p:nvSpPr>
          <p:cNvPr id="5" name="スライド番号プレースホルダー 4"/>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a:p>
        </p:txBody>
      </p:sp>
      <p:sp>
        <p:nvSpPr>
          <p:cNvPr id="4" name="フッター プレースホルダー 3"/>
          <p:cNvSpPr>
            <a:spLocks noGrp="1"/>
          </p:cNvSpPr>
          <p:nvPr>
            <p:ph type="ftr" sz="quarter" idx="11"/>
          </p:nvPr>
        </p:nvSpPr>
        <p:spPr/>
        <p:txBody>
          <a:bodyPr rtlCol="0"/>
          <a:lstStyle/>
          <a:p>
            <a:pPr rtl="0"/>
            <a:r>
              <a:rPr lang="ja-JP" altLang="en-US" noProof="0"/>
              <a:t>フッターを追加</a:t>
            </a:r>
          </a:p>
        </p:txBody>
      </p:sp>
      <p:sp>
        <p:nvSpPr>
          <p:cNvPr id="3" name="日付プレースホルダー 2"/>
          <p:cNvSpPr>
            <a:spLocks noGrp="1"/>
          </p:cNvSpPr>
          <p:nvPr>
            <p:ph type="dt" sz="half" idx="10"/>
          </p:nvPr>
        </p:nvSpPr>
        <p:spPr/>
        <p:txBody>
          <a:bodyPr rtlCol="0"/>
          <a:lstStyle/>
          <a:p>
            <a:pPr rtl="0"/>
            <a:fld id="{AC7784E5-7F4C-4CF8-BCEF-F8FA3D10BDCA}" type="datetime1">
              <a:rPr lang="en-US" altLang="ja-JP" noProof="0" smtClean="0"/>
              <a:t>3/28/2024</a:t>
            </a:fld>
            <a:endParaRPr lang="ja-JP" altLang="en-US" noProof="0"/>
          </a:p>
        </p:txBody>
      </p:sp>
    </p:spTree>
    <p:extLst>
      <p:ext uri="{BB962C8B-B14F-4D97-AF65-F5344CB8AC3E}">
        <p14:creationId xmlns:p14="http://schemas.microsoft.com/office/powerpoint/2010/main" val="161307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a:p>
        </p:txBody>
      </p:sp>
      <p:sp>
        <p:nvSpPr>
          <p:cNvPr id="3" name="フッター プレースホルダー 2"/>
          <p:cNvSpPr>
            <a:spLocks noGrp="1"/>
          </p:cNvSpPr>
          <p:nvPr>
            <p:ph type="ftr" sz="quarter" idx="11"/>
          </p:nvPr>
        </p:nvSpPr>
        <p:spPr/>
        <p:txBody>
          <a:bodyPr rtlCol="0"/>
          <a:lstStyle/>
          <a:p>
            <a:pPr rtl="0"/>
            <a:r>
              <a:rPr lang="ja-JP" altLang="en-US" noProof="0"/>
              <a:t>フッターを追加</a:t>
            </a:r>
          </a:p>
        </p:txBody>
      </p:sp>
      <p:sp>
        <p:nvSpPr>
          <p:cNvPr id="2" name="日付プレースホルダー 1"/>
          <p:cNvSpPr>
            <a:spLocks noGrp="1"/>
          </p:cNvSpPr>
          <p:nvPr>
            <p:ph type="dt" sz="half" idx="10"/>
          </p:nvPr>
        </p:nvSpPr>
        <p:spPr/>
        <p:txBody>
          <a:bodyPr rtlCol="0"/>
          <a:lstStyle/>
          <a:p>
            <a:pPr rtl="0"/>
            <a:fld id="{A330C967-E58C-40A0-A335-1549D6DF1987}" type="datetime1">
              <a:rPr lang="en-US" altLang="ja-JP" noProof="0" smtClean="0"/>
              <a:t>3/28/2024</a:t>
            </a:fld>
            <a:endParaRPr lang="ja-JP" altLang="en-US" noProof="0"/>
          </a:p>
        </p:txBody>
      </p:sp>
    </p:spTree>
    <p:extLst>
      <p:ext uri="{BB962C8B-B14F-4D97-AF65-F5344CB8AC3E}">
        <p14:creationId xmlns:p14="http://schemas.microsoft.com/office/powerpoint/2010/main" val="711557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useBgFill="1">
        <p:nvSpPr>
          <p:cNvPr id="9" name="角丸四角形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2" name="タイトル 1"/>
          <p:cNvSpPr>
            <a:spLocks noGrp="1"/>
          </p:cNvSpPr>
          <p:nvPr>
            <p:ph type="title"/>
          </p:nvPr>
        </p:nvSpPr>
        <p:spPr>
          <a:xfrm>
            <a:off x="1219200" y="273050"/>
            <a:ext cx="10363200" cy="1143000"/>
          </a:xfrm>
        </p:spPr>
        <p:txBody>
          <a:bodyPr rtlCol="0" anchor="b" anchorCtr="0"/>
          <a:lstStyle>
            <a:lvl1pPr algn="l">
              <a:buNone/>
              <a:defRPr sz="4000" b="0"/>
            </a:lvl1pPr>
          </a:lstStyle>
          <a:p>
            <a:pPr rtl="0"/>
            <a:r>
              <a:rPr lang="ja-JP" altLang="en-US" noProof="0"/>
              <a:t>マスター タイトルの書式設定</a:t>
            </a:r>
            <a:endParaRPr kumimoji="0" lang="ja-JP" altLang="en-US" noProof="0"/>
          </a:p>
        </p:txBody>
      </p:sp>
      <p:sp>
        <p:nvSpPr>
          <p:cNvPr id="11" name="コンテンツ プレースホルダー 10"/>
          <p:cNvSpPr>
            <a:spLocks noGrp="1"/>
          </p:cNvSpPr>
          <p:nvPr>
            <p:ph sz="quarter" idx="1"/>
          </p:nvPr>
        </p:nvSpPr>
        <p:spPr>
          <a:xfrm>
            <a:off x="3962400" y="1600200"/>
            <a:ext cx="7620000" cy="4495800"/>
          </a:xfrm>
        </p:spPr>
        <p:txBody>
          <a:bodyPr vert="horz"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a:p>
        </p:txBody>
      </p:sp>
      <p:sp>
        <p:nvSpPr>
          <p:cNvPr id="3" name="テキスト プレースホルダー 2"/>
          <p:cNvSpPr>
            <a:spLocks noGrp="1"/>
          </p:cNvSpPr>
          <p:nvPr>
            <p:ph type="body" idx="2"/>
          </p:nvPr>
        </p:nvSpPr>
        <p:spPr>
          <a:xfrm>
            <a:off x="1219200" y="1600200"/>
            <a:ext cx="2540000" cy="4495800"/>
          </a:xfrm>
        </p:spPr>
        <p:txBody>
          <a:bodyPr rtlCol="0"/>
          <a:lstStyle>
            <a:lvl1pPr marL="0" indent="0">
              <a:buNone/>
              <a:defRPr sz="1800"/>
            </a:lvl1pPr>
            <a:lvl2pPr>
              <a:buNone/>
              <a:defRPr sz="1200"/>
            </a:lvl2pPr>
            <a:lvl3pPr>
              <a:buNone/>
              <a:defRPr sz="1000"/>
            </a:lvl3pPr>
            <a:lvl4pPr>
              <a:buNone/>
              <a:defRPr sz="900"/>
            </a:lvl4pPr>
            <a:lvl5pPr>
              <a:buNone/>
              <a:defRPr sz="900"/>
            </a:lvl5pPr>
          </a:lstStyle>
          <a:p>
            <a:pPr lvl="0" rtl="0" eaLnBrk="1" latinLnBrk="0" hangingPunct="1"/>
            <a:r>
              <a:rPr lang="ja-JP" altLang="en-US" noProof="0"/>
              <a:t>マスター テキストの書式設定</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a:p>
        </p:txBody>
      </p:sp>
      <p:sp>
        <p:nvSpPr>
          <p:cNvPr id="6" name="フッター プレースホルダー 5"/>
          <p:cNvSpPr>
            <a:spLocks noGrp="1"/>
          </p:cNvSpPr>
          <p:nvPr>
            <p:ph type="ftr" sz="quarter" idx="11"/>
          </p:nvPr>
        </p:nvSpPr>
        <p:spPr/>
        <p:txBody>
          <a:bodyPr rtlCol="0"/>
          <a:lstStyle/>
          <a:p>
            <a:pPr rtl="0"/>
            <a:r>
              <a:rPr lang="ja-JP" altLang="en-US" noProof="0"/>
              <a:t>フッターを追加</a:t>
            </a:r>
          </a:p>
        </p:txBody>
      </p:sp>
      <p:sp>
        <p:nvSpPr>
          <p:cNvPr id="5" name="日付プレースホルダー 4"/>
          <p:cNvSpPr>
            <a:spLocks noGrp="1"/>
          </p:cNvSpPr>
          <p:nvPr>
            <p:ph type="dt" sz="half" idx="10"/>
          </p:nvPr>
        </p:nvSpPr>
        <p:spPr/>
        <p:txBody>
          <a:bodyPr rtlCol="0"/>
          <a:lstStyle/>
          <a:p>
            <a:pPr rtl="0"/>
            <a:fld id="{442601AE-98BC-48F7-A8EE-0B36E81E9281}" type="datetime1">
              <a:rPr lang="en-US" altLang="ja-JP" noProof="0" smtClean="0"/>
              <a:t>3/28/2024</a:t>
            </a:fld>
            <a:endParaRPr lang="ja-JP" altLang="en-US" noProof="0"/>
          </a:p>
        </p:txBody>
      </p:sp>
    </p:spTree>
    <p:extLst>
      <p:ext uri="{BB962C8B-B14F-4D97-AF65-F5344CB8AC3E}">
        <p14:creationId xmlns:p14="http://schemas.microsoft.com/office/powerpoint/2010/main" val="356626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キャプション付きの図">
    <p:spTree>
      <p:nvGrpSpPr>
        <p:cNvPr id="1" name=""/>
        <p:cNvGrpSpPr/>
        <p:nvPr/>
      </p:nvGrpSpPr>
      <p:grpSpPr>
        <a:xfrm>
          <a:off x="0" y="0"/>
          <a:ext cx="0" cy="0"/>
          <a:chOff x="0" y="0"/>
          <a:chExt cx="0" cy="0"/>
        </a:xfrm>
      </p:grpSpPr>
      <p:sp>
        <p:nvSpPr>
          <p:cNvPr id="11" name="長方形 10"/>
          <p:cNvSpPr/>
          <p:nvPr/>
        </p:nvSpPr>
        <p:spPr>
          <a:xfrm flipV="1">
            <a:off x="91076" y="4683555"/>
            <a:ext cx="12009120" cy="91440"/>
          </a:xfrm>
          <a:prstGeom prst="rect">
            <a:avLst/>
          </a:prstGeom>
          <a:solidFill>
            <a:schemeClr val="accent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12" name="長方形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13" name="長方形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ndParaRPr>
          </a:p>
        </p:txBody>
      </p:sp>
      <p:sp>
        <p:nvSpPr>
          <p:cNvPr id="2" name="タイトル 1"/>
          <p:cNvSpPr>
            <a:spLocks noGrp="1"/>
          </p:cNvSpPr>
          <p:nvPr>
            <p:ph type="title"/>
          </p:nvPr>
        </p:nvSpPr>
        <p:spPr>
          <a:xfrm>
            <a:off x="1219200" y="4900550"/>
            <a:ext cx="9753600" cy="522288"/>
          </a:xfrm>
        </p:spPr>
        <p:txBody>
          <a:bodyPr rtlCol="0" anchor="ctr">
            <a:noAutofit/>
          </a:bodyPr>
          <a:lstStyle>
            <a:lvl1pPr algn="l">
              <a:buNone/>
              <a:defRPr sz="2800" b="0"/>
            </a:lvl1pPr>
          </a:lstStyle>
          <a:p>
            <a:pPr rtl="0"/>
            <a:r>
              <a:rPr lang="ja-JP" altLang="en-US" noProof="0"/>
              <a:t>マスター タイトルの書式設定</a:t>
            </a:r>
            <a:endParaRPr kumimoji="0" lang="ja-JP" altLang="en-US" noProof="0"/>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rtlCol="0"/>
          <a:lstStyle>
            <a:lvl1pPr marL="0" indent="0">
              <a:buNone/>
              <a:defRPr sz="3200"/>
            </a:lvl1pPr>
          </a:lstStyle>
          <a:p>
            <a:pPr rtl="0"/>
            <a:r>
              <a:rPr lang="ja-JP" altLang="en-US" noProof="0"/>
              <a:t>アイコンをクリックして画像を追加</a:t>
            </a:r>
            <a:endParaRPr kumimoji="0" lang="ja-JP" altLang="en-US" noProof="0"/>
          </a:p>
        </p:txBody>
      </p:sp>
      <p:sp>
        <p:nvSpPr>
          <p:cNvPr id="4" name="テキスト プレースホルダー 3"/>
          <p:cNvSpPr>
            <a:spLocks noGrp="1"/>
          </p:cNvSpPr>
          <p:nvPr>
            <p:ph type="body" sz="half" idx="2"/>
          </p:nvPr>
        </p:nvSpPr>
        <p:spPr>
          <a:xfrm>
            <a:off x="1219200" y="5445825"/>
            <a:ext cx="9753600" cy="685800"/>
          </a:xfrm>
        </p:spPr>
        <p:txBody>
          <a:bodyPr rtlCol="0"/>
          <a:lstStyle>
            <a:lvl1pPr marL="0" indent="0">
              <a:buFontTx/>
              <a:buNone/>
              <a:defRPr sz="1600"/>
            </a:lvl1pPr>
            <a:lvl2pPr>
              <a:defRPr sz="1200"/>
            </a:lvl2pPr>
            <a:lvl3pPr>
              <a:defRPr sz="1000"/>
            </a:lvl3pPr>
            <a:lvl4pPr>
              <a:defRPr sz="900"/>
            </a:lvl4pPr>
            <a:lvl5pPr>
              <a:defRPr sz="900"/>
            </a:lvl5pPr>
          </a:lstStyle>
          <a:p>
            <a:pPr lvl="0" rtl="0" eaLnBrk="1" latinLnBrk="0" hangingPunct="1"/>
            <a:r>
              <a:rPr lang="ja-JP" altLang="en-US" noProof="0"/>
              <a:t>マスター テキストの書式設定</a:t>
            </a:r>
          </a:p>
        </p:txBody>
      </p:sp>
      <p:sp>
        <p:nvSpPr>
          <p:cNvPr id="7" name="スライド番号プレースホルダー 6"/>
          <p:cNvSpPr>
            <a:spLocks noGrp="1"/>
          </p:cNvSpPr>
          <p:nvPr>
            <p:ph type="sldNum" sz="quarter" idx="12"/>
          </p:nvPr>
        </p:nvSpPr>
        <p:spPr>
          <a:xfrm>
            <a:off x="195072" y="6208776"/>
            <a:ext cx="609600" cy="457200"/>
          </a:xfrm>
        </p:spPr>
        <p:txBody>
          <a:bodyPr rtlCol="0"/>
          <a:lstStyle/>
          <a:p>
            <a:pPr rtl="0"/>
            <a:fld id="{401CF334-2D5C-4859-84A6-CA7E6E43FAEB}" type="slidenum">
              <a:rPr lang="en-US" altLang="ja-JP" noProof="0" smtClean="0"/>
              <a:t>‹#›</a:t>
            </a:fld>
            <a:endParaRPr lang="ja-JP" altLang="en-US" noProof="0"/>
          </a:p>
        </p:txBody>
      </p:sp>
      <p:sp>
        <p:nvSpPr>
          <p:cNvPr id="6" name="フッター プレースホルダー 5"/>
          <p:cNvSpPr>
            <a:spLocks noGrp="1"/>
          </p:cNvSpPr>
          <p:nvPr>
            <p:ph type="ftr" sz="quarter" idx="11"/>
          </p:nvPr>
        </p:nvSpPr>
        <p:spPr>
          <a:xfrm>
            <a:off x="1219200" y="6172200"/>
            <a:ext cx="5181600" cy="457200"/>
          </a:xfrm>
        </p:spPr>
        <p:txBody>
          <a:bodyPr rtlCol="0"/>
          <a:lstStyle/>
          <a:p>
            <a:pPr rtl="0"/>
            <a:r>
              <a:rPr lang="ja-JP" altLang="en-US" noProof="0"/>
              <a:t>フッターを追加</a:t>
            </a:r>
          </a:p>
        </p:txBody>
      </p:sp>
      <p:sp>
        <p:nvSpPr>
          <p:cNvPr id="5" name="日付プレースホルダー 4"/>
          <p:cNvSpPr>
            <a:spLocks noGrp="1"/>
          </p:cNvSpPr>
          <p:nvPr>
            <p:ph type="dt" sz="half" idx="10"/>
          </p:nvPr>
        </p:nvSpPr>
        <p:spPr/>
        <p:txBody>
          <a:bodyPr rtlCol="0"/>
          <a:lstStyle/>
          <a:p>
            <a:pPr rtl="0"/>
            <a:fld id="{050B1170-577D-4ACC-8A69-36C6D7C28D87}" type="datetime1">
              <a:rPr lang="en-US" altLang="ja-JP" noProof="0" smtClean="0"/>
              <a:t>3/28/2024</a:t>
            </a:fld>
            <a:endParaRPr lang="ja-JP" altLang="en-US" noProof="0"/>
          </a:p>
        </p:txBody>
      </p:sp>
    </p:spTree>
    <p:extLst>
      <p:ext uri="{BB962C8B-B14F-4D97-AF65-F5344CB8AC3E}">
        <p14:creationId xmlns:p14="http://schemas.microsoft.com/office/powerpoint/2010/main" val="372657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9" name="長方形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a typeface="Meiryo UI" panose="020B0604030504040204" pitchFamily="50" charset="-128"/>
            </a:endParaRPr>
          </a:p>
        </p:txBody>
      </p:sp>
      <p:sp useBgFill="1">
        <p:nvSpPr>
          <p:cNvPr id="8" name="角丸四角形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rtlCol="0" anchor="ctr"/>
          <a:lstStyle/>
          <a:p>
            <a:pPr algn="ctr" rtl="0" eaLnBrk="1" latinLnBrk="0" hangingPunct="1"/>
            <a:endParaRPr kumimoji="0" lang="ja-JP" altLang="en-US" sz="1800" noProof="0">
              <a:latin typeface="Meiryo UI" panose="020B0604030504040204" pitchFamily="50" charset="-128"/>
              <a:ea typeface="Meiryo UI" panose="020B0604030504040204" pitchFamily="50" charset="-128"/>
            </a:endParaRPr>
          </a:p>
        </p:txBody>
      </p:sp>
      <p:sp>
        <p:nvSpPr>
          <p:cNvPr id="22" name="タイトル プレースホルダー 21"/>
          <p:cNvSpPr>
            <a:spLocks noGrp="1"/>
          </p:cNvSpPr>
          <p:nvPr>
            <p:ph type="title"/>
          </p:nvPr>
        </p:nvSpPr>
        <p:spPr>
          <a:xfrm>
            <a:off x="1219200" y="274638"/>
            <a:ext cx="10363200" cy="1143000"/>
          </a:xfrm>
          <a:prstGeom prst="rect">
            <a:avLst/>
          </a:prstGeom>
        </p:spPr>
        <p:txBody>
          <a:bodyPr bIns="91440" rtlCol="0" anchor="b" anchorCtr="0">
            <a:normAutofit/>
          </a:bodyPr>
          <a:lstStyle/>
          <a:p>
            <a:pPr rtl="0"/>
            <a:r>
              <a:rPr lang="ja-JP" altLang="en-US" noProof="0"/>
              <a:t>マスター タイトルの書式設定</a:t>
            </a:r>
            <a:endParaRPr kumimoji="0" lang="ja-JP" altLang="en-US" noProof="0"/>
          </a:p>
        </p:txBody>
      </p:sp>
      <p:sp>
        <p:nvSpPr>
          <p:cNvPr id="13" name="テキスト プレースホルダー 12"/>
          <p:cNvSpPr>
            <a:spLocks noGrp="1"/>
          </p:cNvSpPr>
          <p:nvPr>
            <p:ph type="body" idx="1"/>
          </p:nvPr>
        </p:nvSpPr>
        <p:spPr>
          <a:xfrm>
            <a:off x="1219200" y="1447800"/>
            <a:ext cx="10363200" cy="4572000"/>
          </a:xfrm>
          <a:prstGeom prst="rect">
            <a:avLst/>
          </a:prstGeom>
        </p:spPr>
        <p:txBody>
          <a:bodyPr rtlCol="0">
            <a:normAutofit/>
          </a:body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a:p>
        </p:txBody>
      </p:sp>
      <p:sp>
        <p:nvSpPr>
          <p:cNvPr id="23" name="スライド番号プレースホルダー 22"/>
          <p:cNvSpPr>
            <a:spLocks noGrp="1"/>
          </p:cNvSpPr>
          <p:nvPr>
            <p:ph type="sldNum" sz="quarter" idx="4"/>
          </p:nvPr>
        </p:nvSpPr>
        <p:spPr>
          <a:xfrm>
            <a:off x="195072" y="6210300"/>
            <a:ext cx="609600" cy="457200"/>
          </a:xfrm>
          <a:prstGeom prst="ellipse">
            <a:avLst/>
          </a:prstGeom>
          <a:solidFill>
            <a:schemeClr val="accent1">
              <a:lumMod val="75000"/>
            </a:schemeClr>
          </a:solidFill>
        </p:spPr>
        <p:txBody>
          <a:bodyPr wrap="none" lIns="0" tIns="0" rIns="0" bIns="0" rtlCol="0" anchor="ctr" anchorCtr="1">
            <a:noAutofit/>
          </a:bodyPr>
          <a:lstStyle>
            <a:lvl1pPr algn="ctr" eaLnBrk="1" latinLnBrk="0" hangingPunct="1">
              <a:defRPr kumimoji="0" sz="1400">
                <a:solidFill>
                  <a:srgbClr val="FFFFFF"/>
                </a:solidFill>
                <a:latin typeface="Meiryo UI" panose="020B0604030504040204" pitchFamily="50" charset="-128"/>
                <a:ea typeface="Meiryo UI" panose="020B0604030504040204" pitchFamily="50" charset="-128"/>
                <a:cs typeface="+mj-cs"/>
              </a:defRPr>
            </a:lvl1pPr>
          </a:lstStyle>
          <a:p>
            <a:fld id="{401CF334-2D5C-4859-84A6-CA7E6E43FAEB}" type="slidenum">
              <a:rPr lang="en-US" altLang="ja-JP" noProof="0" smtClean="0"/>
              <a:pPr/>
              <a:t>‹#›</a:t>
            </a:fld>
            <a:endParaRPr lang="ja-JP" altLang="en-US" noProof="0"/>
          </a:p>
        </p:txBody>
      </p:sp>
      <p:sp>
        <p:nvSpPr>
          <p:cNvPr id="3" name="フッター プレースホルダー 2"/>
          <p:cNvSpPr>
            <a:spLocks noGrp="1"/>
          </p:cNvSpPr>
          <p:nvPr>
            <p:ph type="ftr" sz="quarter" idx="3"/>
          </p:nvPr>
        </p:nvSpPr>
        <p:spPr>
          <a:xfrm>
            <a:off x="1219200" y="6172200"/>
            <a:ext cx="5283200" cy="457200"/>
          </a:xfrm>
          <a:prstGeom prst="rect">
            <a:avLst/>
          </a:prstGeom>
        </p:spPr>
        <p:txBody>
          <a:bodyPr rtlCol="0" anchor="ctr" anchorCtr="0"/>
          <a:lstStyle>
            <a:lvl1pPr eaLnBrk="1" latinLnBrk="0" hangingPunct="1">
              <a:defRPr kumimoji="0" sz="1400">
                <a:solidFill>
                  <a:schemeClr val="tx2"/>
                </a:solidFill>
                <a:latin typeface="Meiryo UI" panose="020B0604030504040204" pitchFamily="50" charset="-128"/>
                <a:ea typeface="Meiryo UI" panose="020B0604030504040204" pitchFamily="50" charset="-128"/>
              </a:defRPr>
            </a:lvl1pPr>
          </a:lstStyle>
          <a:p>
            <a:r>
              <a:rPr lang="ja-JP" altLang="en-US" noProof="0"/>
              <a:t>フッターを追加</a:t>
            </a:r>
          </a:p>
        </p:txBody>
      </p:sp>
      <p:sp>
        <p:nvSpPr>
          <p:cNvPr id="14" name="日付プレースホルダー 13"/>
          <p:cNvSpPr>
            <a:spLocks noGrp="1"/>
          </p:cNvSpPr>
          <p:nvPr>
            <p:ph type="dt" sz="half" idx="2"/>
          </p:nvPr>
        </p:nvSpPr>
        <p:spPr>
          <a:xfrm>
            <a:off x="8229600" y="6191250"/>
            <a:ext cx="3302000" cy="476250"/>
          </a:xfrm>
          <a:prstGeom prst="rect">
            <a:avLst/>
          </a:prstGeom>
        </p:spPr>
        <p:txBody>
          <a:bodyPr rtlCol="0" anchor="ctr" anchorCtr="0"/>
          <a:lstStyle>
            <a:lvl1pPr algn="r" eaLnBrk="1" latinLnBrk="0" hangingPunct="1">
              <a:defRPr kumimoji="0" sz="1400">
                <a:solidFill>
                  <a:schemeClr val="tx2"/>
                </a:solidFill>
                <a:latin typeface="Meiryo UI" panose="020B0604030504040204" pitchFamily="50" charset="-128"/>
                <a:ea typeface="Meiryo UI" panose="020B0604030504040204" pitchFamily="50" charset="-128"/>
              </a:defRPr>
            </a:lvl1pPr>
          </a:lstStyle>
          <a:p>
            <a:fld id="{50C60194-FF30-48F7-BC88-E856DD2466F2}" type="datetime1">
              <a:rPr lang="en-US" altLang="ja-JP" noProof="0" smtClean="0"/>
              <a:t>3/28/2024</a:t>
            </a:fld>
            <a:endParaRPr lang="ja-JP" altLang="en-US" noProof="0"/>
          </a:p>
        </p:txBody>
      </p:sp>
    </p:spTree>
    <p:extLst>
      <p:ext uri="{BB962C8B-B14F-4D97-AF65-F5344CB8AC3E}">
        <p14:creationId xmlns:p14="http://schemas.microsoft.com/office/powerpoint/2010/main" val="39309707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p:titleStyle>
    <p:bodyStyle>
      <a:lvl1pPr marL="274320" indent="-274320" algn="l" rtl="0" eaLnBrk="1" latinLnBrk="0" hangingPunct="1">
        <a:spcBef>
          <a:spcPts val="580"/>
        </a:spcBef>
        <a:buClr>
          <a:schemeClr val="accent1">
            <a:lumMod val="75000"/>
          </a:schemeClr>
        </a:buClr>
        <a:buSzPct val="85000"/>
        <a:buFont typeface="Wingdings 2"/>
        <a:buChar char=""/>
        <a:defRPr kumimoji="1" sz="2600" kern="1200">
          <a:solidFill>
            <a:schemeClr val="tx1"/>
          </a:solidFill>
          <a:latin typeface="Meiryo UI" panose="020B0604030504040204" pitchFamily="50" charset="-128"/>
          <a:ea typeface="Meiryo UI" panose="020B0604030504040204" pitchFamily="50" charset="-128"/>
          <a:cs typeface="+mn-cs"/>
        </a:defRPr>
      </a:lvl1pPr>
      <a:lvl2pPr marL="548640" indent="-228600" algn="l" rtl="0" eaLnBrk="1" latinLnBrk="0" hangingPunct="1">
        <a:spcBef>
          <a:spcPts val="370"/>
        </a:spcBef>
        <a:buClr>
          <a:schemeClr val="accent2">
            <a:lumMod val="75000"/>
          </a:schemeClr>
        </a:buClr>
        <a:buSzPct val="85000"/>
        <a:buFont typeface="Wingdings 2"/>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822960" indent="-228600" algn="l" rtl="0" eaLnBrk="1" latinLnBrk="0" hangingPunct="1">
        <a:spcBef>
          <a:spcPts val="370"/>
        </a:spcBef>
        <a:buClr>
          <a:schemeClr val="accent1">
            <a:lumMod val="60000"/>
            <a:lumOff val="40000"/>
          </a:schemeClr>
        </a:buClr>
        <a:buSzPct val="85000"/>
        <a:buFont typeface="Wingdings 2"/>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eiryo UI" panose="020B0604030504040204" pitchFamily="50" charset="-128"/>
          <a:ea typeface="Meiryo UI" panose="020B0604030504040204" pitchFamily="50" charset="-128"/>
          <a:cs typeface="+mn-cs"/>
        </a:defRPr>
      </a:lvl4pPr>
      <a:lvl5pPr marL="1371600" indent="-228600" algn="l" rtl="0" eaLnBrk="1" latinLnBrk="0" hangingPunct="1">
        <a:spcBef>
          <a:spcPts val="370"/>
        </a:spcBef>
        <a:buClr>
          <a:schemeClr val="accent3">
            <a:lumMod val="75000"/>
          </a:schemeClr>
        </a:buClr>
        <a:buFontTx/>
        <a:buChar char="o"/>
        <a:defRPr kumimoji="1" sz="2000" kern="1200">
          <a:solidFill>
            <a:schemeClr val="tx1"/>
          </a:solidFill>
          <a:latin typeface="Meiryo UI" panose="020B0604030504040204" pitchFamily="50" charset="-128"/>
          <a:ea typeface="Meiryo UI" panose="020B0604030504040204" pitchFamily="50" charset="-128"/>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lumMod val="75000"/>
          </a:schemeClr>
        </a:buClr>
        <a:buChar char="•"/>
        <a:defRPr kumimoji="1" sz="1800" kern="1200">
          <a:solidFill>
            <a:schemeClr val="tx1"/>
          </a:solidFill>
          <a:latin typeface="+mn-lt"/>
          <a:ea typeface="+mn-ea"/>
          <a:cs typeface="+mn-cs"/>
        </a:defRPr>
      </a:lvl8pPr>
      <a:lvl9pPr marL="2526030" indent="-285750" algn="l" rtl="0" eaLnBrk="1" latinLnBrk="0" hangingPunct="1">
        <a:spcBef>
          <a:spcPts val="370"/>
        </a:spcBef>
        <a:buClr>
          <a:schemeClr val="accent3">
            <a:lumMod val="50000"/>
          </a:schemeClr>
        </a:buClr>
        <a:buFont typeface="Arial" panose="020B0604020202020204" pitchFamily="34" charset="0"/>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3.png"/><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3.jpeg"/></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p:txBody>
          <a:bodyPr rtlCol="0"/>
          <a:lstStyle/>
          <a:p>
            <a:pPr rtl="0"/>
            <a:r>
              <a:rPr lang="ja-JP" altLang="en-US" dirty="0"/>
              <a:t>大阪市　生成</a:t>
            </a:r>
            <a:r>
              <a:rPr lang="en-US" altLang="ja-JP" dirty="0"/>
              <a:t>AI</a:t>
            </a:r>
            <a:r>
              <a:rPr lang="ja-JP" altLang="en-US" dirty="0"/>
              <a:t>利用ガイドライン</a:t>
            </a:r>
          </a:p>
        </p:txBody>
      </p:sp>
      <p:sp>
        <p:nvSpPr>
          <p:cNvPr id="4" name="サブタイトル 3"/>
          <p:cNvSpPr>
            <a:spLocks noGrp="1"/>
          </p:cNvSpPr>
          <p:nvPr>
            <p:ph type="subTitle" idx="1"/>
          </p:nvPr>
        </p:nvSpPr>
        <p:spPr/>
        <p:txBody>
          <a:bodyPr rtlCol="0">
            <a:normAutofit/>
          </a:bodyPr>
          <a:lstStyle/>
          <a:p>
            <a:pPr rtl="0"/>
            <a:r>
              <a:rPr lang="en-US" altLang="ja-JP" sz="3200" dirty="0"/>
              <a:t>2024.03.26</a:t>
            </a:r>
          </a:p>
        </p:txBody>
      </p:sp>
      <p:pic>
        <p:nvPicPr>
          <p:cNvPr id="6" name="図 5" descr="黒い背景に白い文字がある&#10;&#10;中程度の精度で自動的に生成された説明">
            <a:extLst>
              <a:ext uri="{FF2B5EF4-FFF2-40B4-BE49-F238E27FC236}">
                <a16:creationId xmlns:a16="http://schemas.microsoft.com/office/drawing/2014/main" id="{0D840872-49E7-98B3-5373-72A945314B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89233" y="5840835"/>
            <a:ext cx="1693167" cy="653797"/>
          </a:xfrm>
          <a:prstGeom prst="rect">
            <a:avLst/>
          </a:prstGeom>
        </p:spPr>
      </p:pic>
    </p:spTree>
    <p:extLst>
      <p:ext uri="{BB962C8B-B14F-4D97-AF65-F5344CB8AC3E}">
        <p14:creationId xmlns:p14="http://schemas.microsoft.com/office/powerpoint/2010/main" val="156607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en-US" altLang="ja-JP" dirty="0"/>
              <a:t>4	</a:t>
            </a:r>
            <a:r>
              <a:rPr lang="ja-JP" altLang="en-US" dirty="0"/>
              <a:t>生成</a:t>
            </a:r>
            <a:r>
              <a:rPr lang="en-US" altLang="ja-JP" dirty="0"/>
              <a:t>AI</a:t>
            </a:r>
            <a:r>
              <a:rPr lang="ja-JP" altLang="en-US" dirty="0"/>
              <a:t>の特徴とリスク</a:t>
            </a:r>
          </a:p>
        </p:txBody>
      </p:sp>
      <p:sp>
        <p:nvSpPr>
          <p:cNvPr id="2" name="コンテンツ プレースホルダー 1"/>
          <p:cNvSpPr>
            <a:spLocks noGrp="1"/>
          </p:cNvSpPr>
          <p:nvPr>
            <p:ph sz="quarter" idx="1"/>
          </p:nvPr>
        </p:nvSpPr>
        <p:spPr>
          <a:xfrm>
            <a:off x="1219200" y="1879600"/>
            <a:ext cx="10363200" cy="611930"/>
          </a:xfrm>
        </p:spPr>
        <p:txBody>
          <a:bodyPr rtlCol="0">
            <a:noAutofit/>
          </a:bodyPr>
          <a:lstStyle/>
          <a:p>
            <a:r>
              <a:rPr lang="ja-JP" altLang="en-US" sz="1800" dirty="0"/>
              <a:t>インターネット上のテキストデータを大量に学習して、言語のパターンやルールを抽出していますが、そのデータには正確でない情報や偏った情報が含まれている場合があります。</a:t>
            </a:r>
          </a:p>
        </p:txBody>
      </p:sp>
      <p:sp>
        <p:nvSpPr>
          <p:cNvPr id="4" name="正方形/長方形 3">
            <a:extLst>
              <a:ext uri="{FF2B5EF4-FFF2-40B4-BE49-F238E27FC236}">
                <a16:creationId xmlns:a16="http://schemas.microsoft.com/office/drawing/2014/main" id="{96DE04D2-318A-8764-3551-4F271DDDE424}"/>
              </a:ext>
            </a:extLst>
          </p:cNvPr>
          <p:cNvSpPr/>
          <p:nvPr/>
        </p:nvSpPr>
        <p:spPr>
          <a:xfrm>
            <a:off x="109046" y="1417638"/>
            <a:ext cx="11981353" cy="461962"/>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marL="0" indent="0" algn="ctr" rtl="0">
              <a:buNone/>
            </a:pPr>
            <a:r>
              <a:rPr lang="ja-JP" altLang="en-US" sz="2400" b="1" dirty="0">
                <a:latin typeface="Meiryo UI" panose="020B0604030504040204" pitchFamily="50" charset="-128"/>
                <a:ea typeface="Meiryo UI" panose="020B0604030504040204" pitchFamily="50" charset="-128"/>
              </a:rPr>
              <a:t>学習しているデータの質</a:t>
            </a:r>
          </a:p>
        </p:txBody>
      </p:sp>
      <p:sp>
        <p:nvSpPr>
          <p:cNvPr id="7" name="スライド番号プレースホルダー 6">
            <a:extLst>
              <a:ext uri="{FF2B5EF4-FFF2-40B4-BE49-F238E27FC236}">
                <a16:creationId xmlns:a16="http://schemas.microsoft.com/office/drawing/2014/main" id="{2E166B7C-EC27-A5BD-20FE-46C6748E4939}"/>
              </a:ext>
            </a:extLst>
          </p:cNvPr>
          <p:cNvSpPr>
            <a:spLocks noGrp="1"/>
          </p:cNvSpPr>
          <p:nvPr>
            <p:ph type="sldNum" sz="quarter" idx="12"/>
          </p:nvPr>
        </p:nvSpPr>
        <p:spPr/>
        <p:txBody>
          <a:bodyPr/>
          <a:lstStyle/>
          <a:p>
            <a:pPr rtl="0"/>
            <a:fld id="{401CF334-2D5C-4859-84A6-CA7E6E43FAEB}" type="slidenum">
              <a:rPr lang="en-US" altLang="ja-JP" noProof="0" smtClean="0"/>
              <a:t>10</a:t>
            </a:fld>
            <a:endParaRPr lang="ja-JP" altLang="en-US" noProof="0"/>
          </a:p>
        </p:txBody>
      </p:sp>
      <p:sp>
        <p:nvSpPr>
          <p:cNvPr id="5" name="コンテンツ プレースホルダー 1">
            <a:extLst>
              <a:ext uri="{FF2B5EF4-FFF2-40B4-BE49-F238E27FC236}">
                <a16:creationId xmlns:a16="http://schemas.microsoft.com/office/drawing/2014/main" id="{738E9C5C-2620-232F-9EDB-76BA06744980}"/>
              </a:ext>
            </a:extLst>
          </p:cNvPr>
          <p:cNvSpPr txBox="1">
            <a:spLocks/>
          </p:cNvSpPr>
          <p:nvPr/>
        </p:nvSpPr>
        <p:spPr>
          <a:xfrm>
            <a:off x="1219200" y="3132266"/>
            <a:ext cx="10363200" cy="2308096"/>
          </a:xfrm>
          <a:prstGeom prst="rect">
            <a:avLst/>
          </a:prstGeom>
        </p:spPr>
        <p:txBody>
          <a:bodyPr vert="horz" rtlCol="0">
            <a:noAutofit/>
          </a:bodyPr>
          <a:lstStyle>
            <a:lvl1pPr marL="274320" indent="-274320" algn="l" rtl="0" eaLnBrk="1" latinLnBrk="0" hangingPunct="1">
              <a:spcBef>
                <a:spcPts val="580"/>
              </a:spcBef>
              <a:buClr>
                <a:schemeClr val="accent1">
                  <a:lumMod val="75000"/>
                </a:schemeClr>
              </a:buClr>
              <a:buSzPct val="85000"/>
              <a:buFont typeface="Wingdings 2"/>
              <a:buChar char=""/>
              <a:defRPr kumimoji="1" sz="2600" kern="1200">
                <a:solidFill>
                  <a:schemeClr val="tx1"/>
                </a:solidFill>
                <a:latin typeface="Meiryo UI" panose="020B0604030504040204" pitchFamily="50" charset="-128"/>
                <a:ea typeface="Meiryo UI" panose="020B0604030504040204" pitchFamily="50" charset="-128"/>
                <a:cs typeface="+mn-cs"/>
              </a:defRPr>
            </a:lvl1pPr>
            <a:lvl2pPr marL="548640" indent="-228600" algn="l" rtl="0" eaLnBrk="1" latinLnBrk="0" hangingPunct="1">
              <a:spcBef>
                <a:spcPts val="370"/>
              </a:spcBef>
              <a:buClr>
                <a:schemeClr val="accent2">
                  <a:lumMod val="75000"/>
                </a:schemeClr>
              </a:buClr>
              <a:buSzPct val="85000"/>
              <a:buFont typeface="Wingdings 2"/>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822960" indent="-228600" algn="l" rtl="0" eaLnBrk="1" latinLnBrk="0" hangingPunct="1">
              <a:spcBef>
                <a:spcPts val="370"/>
              </a:spcBef>
              <a:buClr>
                <a:schemeClr val="accent1">
                  <a:lumMod val="60000"/>
                  <a:lumOff val="40000"/>
                </a:schemeClr>
              </a:buClr>
              <a:buSzPct val="85000"/>
              <a:buFont typeface="Wingdings 2"/>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eiryo UI" panose="020B0604030504040204" pitchFamily="50" charset="-128"/>
                <a:ea typeface="Meiryo UI" panose="020B0604030504040204" pitchFamily="50" charset="-128"/>
                <a:cs typeface="+mn-cs"/>
              </a:defRPr>
            </a:lvl4pPr>
            <a:lvl5pPr marL="1371600" indent="-228600" algn="l" rtl="0" eaLnBrk="1" latinLnBrk="0" hangingPunct="1">
              <a:spcBef>
                <a:spcPts val="370"/>
              </a:spcBef>
              <a:buClr>
                <a:schemeClr val="accent3">
                  <a:lumMod val="75000"/>
                </a:schemeClr>
              </a:buClr>
              <a:buFontTx/>
              <a:buChar char="o"/>
              <a:defRPr kumimoji="1" sz="2000" kern="1200">
                <a:solidFill>
                  <a:schemeClr val="tx1"/>
                </a:solidFill>
                <a:latin typeface="Meiryo UI" panose="020B0604030504040204" pitchFamily="50" charset="-128"/>
                <a:ea typeface="Meiryo UI" panose="020B0604030504040204" pitchFamily="50" charset="-128"/>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lumMod val="75000"/>
                </a:schemeClr>
              </a:buClr>
              <a:buChar char="•"/>
              <a:defRPr kumimoji="1" sz="1800" kern="1200">
                <a:solidFill>
                  <a:schemeClr val="tx1"/>
                </a:solidFill>
                <a:latin typeface="+mn-lt"/>
                <a:ea typeface="+mn-ea"/>
                <a:cs typeface="+mn-cs"/>
              </a:defRPr>
            </a:lvl8pPr>
            <a:lvl9pPr marL="2526030" indent="-285750" algn="l" rtl="0" eaLnBrk="1" latinLnBrk="0" hangingPunct="1">
              <a:spcBef>
                <a:spcPts val="370"/>
              </a:spcBef>
              <a:buClr>
                <a:schemeClr val="accent3">
                  <a:lumMod val="50000"/>
                </a:schemeClr>
              </a:buClr>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t>利用している生成</a:t>
            </a:r>
            <a:r>
              <a:rPr lang="en-US" altLang="ja-JP" sz="1800" dirty="0"/>
              <a:t>AI</a:t>
            </a:r>
            <a:r>
              <a:rPr lang="ja-JP" altLang="en-US" sz="1800" dirty="0"/>
              <a:t>が学習に利用したデータは、そのサービスのリリース時点までとなっていて、日々アップデートされていません。</a:t>
            </a:r>
            <a:endParaRPr lang="en-US" altLang="ja-JP" sz="1800" dirty="0"/>
          </a:p>
          <a:p>
            <a:r>
              <a:rPr lang="en-US" altLang="ja-JP" sz="1800" dirty="0"/>
              <a:t>AI</a:t>
            </a:r>
            <a:r>
              <a:rPr lang="ja-JP" altLang="en-US" sz="1800" dirty="0"/>
              <a:t>アシスタントで利用する</a:t>
            </a:r>
            <a:r>
              <a:rPr lang="en-US" altLang="ja-JP" sz="1800" dirty="0"/>
              <a:t>AI</a:t>
            </a:r>
            <a:r>
              <a:rPr lang="ja-JP" altLang="en-US" sz="1800" dirty="0"/>
              <a:t>モデルのリリース時期はそれぞれ次のとおりになっていますので、それ以降のデータは学習されていません。</a:t>
            </a:r>
            <a:endParaRPr lang="en-US" altLang="ja-JP" sz="1800" dirty="0"/>
          </a:p>
          <a:p>
            <a:pPr lvl="1"/>
            <a:r>
              <a:rPr lang="en-US" altLang="ja-JP" sz="1600" dirty="0"/>
              <a:t>GPT-3.5</a:t>
            </a:r>
            <a:r>
              <a:rPr lang="ja-JP" altLang="en-US" sz="1600" dirty="0"/>
              <a:t> </a:t>
            </a:r>
            <a:r>
              <a:rPr lang="en-US" altLang="ja-JP" sz="1600" dirty="0"/>
              <a:t>turbo</a:t>
            </a:r>
            <a:r>
              <a:rPr lang="ja-JP" altLang="en-US" sz="1600" dirty="0"/>
              <a:t> </a:t>
            </a:r>
            <a:r>
              <a:rPr lang="en-US" altLang="ja-JP" sz="1600" dirty="0"/>
              <a:t>16k</a:t>
            </a:r>
            <a:r>
              <a:rPr lang="ja-JP" altLang="en-US" sz="1600" dirty="0"/>
              <a:t>：</a:t>
            </a:r>
            <a:r>
              <a:rPr lang="en-US" altLang="ja-JP" sz="1600" dirty="0"/>
              <a:t>2021</a:t>
            </a:r>
            <a:r>
              <a:rPr lang="ja-JP" altLang="en-US" sz="1600" dirty="0"/>
              <a:t>年</a:t>
            </a:r>
            <a:r>
              <a:rPr lang="en-US" altLang="ja-JP" sz="1600" dirty="0"/>
              <a:t>9</a:t>
            </a:r>
            <a:r>
              <a:rPr lang="ja-JP" altLang="en-US" sz="1600" dirty="0"/>
              <a:t>月</a:t>
            </a:r>
            <a:endParaRPr lang="en-US" altLang="ja-JP" sz="1600" dirty="0"/>
          </a:p>
          <a:p>
            <a:pPr lvl="1"/>
            <a:r>
              <a:rPr lang="en-US" altLang="ja-JP" sz="1600" dirty="0"/>
              <a:t>GPT-4</a:t>
            </a:r>
            <a:r>
              <a:rPr lang="ja-JP" altLang="en-US" sz="1600" dirty="0"/>
              <a:t> </a:t>
            </a:r>
            <a:r>
              <a:rPr lang="en-US" altLang="ja-JP" sz="1600" dirty="0"/>
              <a:t>turbo</a:t>
            </a:r>
            <a:r>
              <a:rPr lang="ja-JP" altLang="en-US" sz="1600" dirty="0"/>
              <a:t>：</a:t>
            </a:r>
            <a:r>
              <a:rPr lang="en-US" altLang="ja-JP" sz="1600" dirty="0"/>
              <a:t>2023</a:t>
            </a:r>
            <a:r>
              <a:rPr lang="ja-JP" altLang="en-US" sz="1600" dirty="0"/>
              <a:t>年</a:t>
            </a:r>
            <a:r>
              <a:rPr lang="en-US" altLang="ja-JP" sz="1600" dirty="0"/>
              <a:t>12</a:t>
            </a:r>
            <a:r>
              <a:rPr lang="ja-JP" altLang="en-US" sz="1600" dirty="0"/>
              <a:t>月</a:t>
            </a:r>
            <a:endParaRPr lang="en-US" altLang="ja-JP" sz="1600" dirty="0"/>
          </a:p>
          <a:p>
            <a:r>
              <a:rPr lang="ja-JP" altLang="en-US" sz="1800" dirty="0"/>
              <a:t>最新情報を調べる場合は、従来の検索エンジン（</a:t>
            </a:r>
            <a:r>
              <a:rPr lang="en-US" altLang="ja-JP" sz="1800" dirty="0"/>
              <a:t>google</a:t>
            </a:r>
            <a:r>
              <a:rPr lang="ja-JP" altLang="en-US" sz="1800" dirty="0"/>
              <a:t>、</a:t>
            </a:r>
            <a:r>
              <a:rPr lang="en-US" altLang="ja-JP" sz="1800" dirty="0"/>
              <a:t>yahoo</a:t>
            </a:r>
            <a:r>
              <a:rPr lang="ja-JP" altLang="en-US" sz="1800" dirty="0"/>
              <a:t>等）の利用が適していると言えます。</a:t>
            </a:r>
          </a:p>
        </p:txBody>
      </p:sp>
      <p:sp>
        <p:nvSpPr>
          <p:cNvPr id="6" name="正方形/長方形 5">
            <a:extLst>
              <a:ext uri="{FF2B5EF4-FFF2-40B4-BE49-F238E27FC236}">
                <a16:creationId xmlns:a16="http://schemas.microsoft.com/office/drawing/2014/main" id="{7FEC60B0-0DE2-A568-F1B8-64D3E381ED2C}"/>
              </a:ext>
            </a:extLst>
          </p:cNvPr>
          <p:cNvSpPr/>
          <p:nvPr/>
        </p:nvSpPr>
        <p:spPr>
          <a:xfrm>
            <a:off x="109046" y="2652590"/>
            <a:ext cx="11984854" cy="461962"/>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最新情報を学習していない</a:t>
            </a:r>
          </a:p>
        </p:txBody>
      </p:sp>
      <p:sp>
        <p:nvSpPr>
          <p:cNvPr id="8" name="コンテンツ プレースホルダー 1">
            <a:extLst>
              <a:ext uri="{FF2B5EF4-FFF2-40B4-BE49-F238E27FC236}">
                <a16:creationId xmlns:a16="http://schemas.microsoft.com/office/drawing/2014/main" id="{FF6AB50B-A042-0703-787C-0F095C8A4370}"/>
              </a:ext>
            </a:extLst>
          </p:cNvPr>
          <p:cNvSpPr txBox="1">
            <a:spLocks/>
          </p:cNvSpPr>
          <p:nvPr/>
        </p:nvSpPr>
        <p:spPr>
          <a:xfrm>
            <a:off x="1219200" y="5973186"/>
            <a:ext cx="10363200" cy="724034"/>
          </a:xfrm>
          <a:prstGeom prst="rect">
            <a:avLst/>
          </a:prstGeom>
        </p:spPr>
        <p:txBody>
          <a:bodyPr vert="horz" rtlCol="0">
            <a:noAutofit/>
          </a:bodyPr>
          <a:lstStyle>
            <a:defPPr rtl="0">
              <a:defRPr lang="ja-jp"/>
            </a:defPPr>
            <a:lvl1pPr marL="274320" indent="-274320">
              <a:spcBef>
                <a:spcPts val="580"/>
              </a:spcBef>
              <a:buClr>
                <a:schemeClr val="accent1">
                  <a:lumMod val="75000"/>
                </a:schemeClr>
              </a:buClr>
              <a:buSzPct val="85000"/>
              <a:buFont typeface="Wingdings 2"/>
              <a:buChar char=""/>
              <a:defRPr kumimoji="1" sz="2000">
                <a:latin typeface="Meiryo UI" panose="020B0604030504040204" pitchFamily="50" charset="-128"/>
                <a:ea typeface="Meiryo UI" panose="020B0604030504040204" pitchFamily="50" charset="-128"/>
              </a:defRPr>
            </a:lvl1pPr>
            <a:lvl2pPr marL="548640" indent="-228600">
              <a:spcBef>
                <a:spcPts val="370"/>
              </a:spcBef>
              <a:buClr>
                <a:schemeClr val="accent2">
                  <a:lumMod val="75000"/>
                </a:schemeClr>
              </a:buClr>
              <a:buSzPct val="85000"/>
              <a:buFont typeface="Wingdings 2"/>
              <a:buChar char=""/>
              <a:defRPr kumimoji="1" sz="2400">
                <a:latin typeface="Meiryo UI" panose="020B0604030504040204" pitchFamily="50" charset="-128"/>
                <a:ea typeface="Meiryo UI" panose="020B0604030504040204" pitchFamily="50" charset="-128"/>
              </a:defRPr>
            </a:lvl2pPr>
            <a:lvl3pPr marL="822960" indent="-228600">
              <a:spcBef>
                <a:spcPts val="370"/>
              </a:spcBef>
              <a:buClr>
                <a:schemeClr val="accent1">
                  <a:lumMod val="60000"/>
                  <a:lumOff val="40000"/>
                </a:schemeClr>
              </a:buClr>
              <a:buSzPct val="85000"/>
              <a:buFont typeface="Wingdings 2"/>
              <a:buChar char=""/>
              <a:defRPr kumimoji="1" sz="2000">
                <a:latin typeface="Meiryo UI" panose="020B0604030504040204" pitchFamily="50" charset="-128"/>
                <a:ea typeface="Meiryo UI" panose="020B0604030504040204" pitchFamily="50" charset="-128"/>
              </a:defRPr>
            </a:lvl3pPr>
            <a:lvl4pPr marL="1097280" indent="-228600">
              <a:spcBef>
                <a:spcPts val="370"/>
              </a:spcBef>
              <a:buClr>
                <a:schemeClr val="accent3"/>
              </a:buClr>
              <a:buSzPct val="80000"/>
              <a:buFont typeface="Wingdings 2"/>
              <a:buChar char=""/>
              <a:defRPr kumimoji="1" sz="2000">
                <a:latin typeface="Meiryo UI" panose="020B0604030504040204" pitchFamily="50" charset="-128"/>
                <a:ea typeface="Meiryo UI" panose="020B0604030504040204" pitchFamily="50" charset="-128"/>
              </a:defRPr>
            </a:lvl4pPr>
            <a:lvl5pPr marL="1371600" indent="-228600">
              <a:spcBef>
                <a:spcPts val="370"/>
              </a:spcBef>
              <a:buClr>
                <a:schemeClr val="accent3">
                  <a:lumMod val="75000"/>
                </a:schemeClr>
              </a:buClr>
              <a:buFontTx/>
              <a:buChar char="o"/>
              <a:defRPr kumimoji="1" sz="2000">
                <a:latin typeface="Meiryo UI" panose="020B0604030504040204" pitchFamily="50" charset="-128"/>
                <a:ea typeface="Meiryo UI" panose="020B0604030504040204" pitchFamily="50" charset="-128"/>
              </a:defRPr>
            </a:lvl5pPr>
            <a:lvl6pPr marL="1645920" indent="-228600">
              <a:spcBef>
                <a:spcPts val="370"/>
              </a:spcBef>
              <a:buClr>
                <a:schemeClr val="accent3"/>
              </a:buClr>
              <a:buChar char="•"/>
              <a:defRPr kumimoji="1" baseline="0"/>
            </a:lvl6pPr>
            <a:lvl7pPr marL="1920240" indent="-228600">
              <a:spcBef>
                <a:spcPts val="370"/>
              </a:spcBef>
              <a:buClr>
                <a:schemeClr val="accent2"/>
              </a:buClr>
              <a:buChar char="•"/>
              <a:defRPr kumimoji="1"/>
            </a:lvl7pPr>
            <a:lvl8pPr marL="2194560" indent="-228600">
              <a:spcBef>
                <a:spcPts val="370"/>
              </a:spcBef>
              <a:buClr>
                <a:schemeClr val="accent1">
                  <a:lumMod val="75000"/>
                </a:schemeClr>
              </a:buClr>
              <a:buChar char="•"/>
              <a:defRPr kumimoji="1"/>
            </a:lvl8pPr>
            <a:lvl9pPr marL="2526030" indent="-285750">
              <a:spcBef>
                <a:spcPts val="370"/>
              </a:spcBef>
              <a:buClr>
                <a:schemeClr val="accent3">
                  <a:lumMod val="50000"/>
                </a:schemeClr>
              </a:buClr>
              <a:buFont typeface="Arial" panose="020B0604020202020204" pitchFamily="34" charset="0"/>
              <a:buChar char="•"/>
              <a:defRPr kumimoji="1"/>
            </a:lvl9pPr>
          </a:lstStyle>
          <a:p>
            <a:r>
              <a:rPr lang="ja-JP" altLang="en-US" sz="1800" dirty="0"/>
              <a:t>生成</a:t>
            </a:r>
            <a:r>
              <a:rPr lang="en-US" altLang="ja-JP" sz="1800" dirty="0"/>
              <a:t>AI</a:t>
            </a:r>
            <a:r>
              <a:rPr lang="ja-JP" altLang="en-US" sz="1800" dirty="0"/>
              <a:t>の回答は、学習した膨大なデータの中から確率に基づいて、それっぽい単語をつむぐ仕組みで文章を生成しているため、事実とは異なる場合があります。</a:t>
            </a:r>
          </a:p>
        </p:txBody>
      </p:sp>
      <p:sp>
        <p:nvSpPr>
          <p:cNvPr id="9" name="正方形/長方形 8">
            <a:extLst>
              <a:ext uri="{FF2B5EF4-FFF2-40B4-BE49-F238E27FC236}">
                <a16:creationId xmlns:a16="http://schemas.microsoft.com/office/drawing/2014/main" id="{AAFD12C7-B8F9-5BCF-DA3A-3E11C59C27BF}"/>
              </a:ext>
            </a:extLst>
          </p:cNvPr>
          <p:cNvSpPr/>
          <p:nvPr/>
        </p:nvSpPr>
        <p:spPr>
          <a:xfrm>
            <a:off x="109046" y="5511223"/>
            <a:ext cx="11981353" cy="461962"/>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marL="0" indent="0" algn="ctr" rtl="0">
              <a:buNone/>
            </a:pPr>
            <a:r>
              <a:rPr lang="ja-JP" altLang="en-US" sz="2400" b="1" dirty="0">
                <a:latin typeface="Meiryo UI" panose="020B0604030504040204" pitchFamily="50" charset="-128"/>
                <a:ea typeface="Meiryo UI" panose="020B0604030504040204" pitchFamily="50" charset="-128"/>
              </a:rPr>
              <a:t>確率論に基づいて文章を生成している</a:t>
            </a:r>
          </a:p>
        </p:txBody>
      </p:sp>
    </p:spTree>
    <p:extLst>
      <p:ext uri="{BB962C8B-B14F-4D97-AF65-F5344CB8AC3E}">
        <p14:creationId xmlns:p14="http://schemas.microsoft.com/office/powerpoint/2010/main" val="3732867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en-US" altLang="ja-JP" dirty="0"/>
              <a:t>4	</a:t>
            </a:r>
            <a:r>
              <a:rPr lang="ja-JP" altLang="en-US" dirty="0"/>
              <a:t>生成</a:t>
            </a:r>
            <a:r>
              <a:rPr lang="en-US" altLang="ja-JP" dirty="0"/>
              <a:t>AI</a:t>
            </a:r>
            <a:r>
              <a:rPr lang="ja-JP" altLang="en-US" dirty="0"/>
              <a:t>の特徴とリスク</a:t>
            </a:r>
          </a:p>
        </p:txBody>
      </p:sp>
      <p:sp>
        <p:nvSpPr>
          <p:cNvPr id="2" name="コンテンツ プレースホルダー 1"/>
          <p:cNvSpPr>
            <a:spLocks noGrp="1"/>
          </p:cNvSpPr>
          <p:nvPr>
            <p:ph sz="quarter" idx="1"/>
          </p:nvPr>
        </p:nvSpPr>
        <p:spPr>
          <a:xfrm>
            <a:off x="1219200" y="2098307"/>
            <a:ext cx="10363200" cy="1857244"/>
          </a:xfrm>
        </p:spPr>
        <p:txBody>
          <a:bodyPr rtlCol="0">
            <a:normAutofit/>
          </a:bodyPr>
          <a:lstStyle/>
          <a:p>
            <a:pPr marL="274320" lvl="1" indent="-274320">
              <a:spcBef>
                <a:spcPts val="580"/>
              </a:spcBef>
              <a:spcAft>
                <a:spcPts val="600"/>
              </a:spcAft>
              <a:buClr>
                <a:schemeClr val="accent1">
                  <a:lumMod val="75000"/>
                </a:schemeClr>
              </a:buClr>
            </a:pPr>
            <a:r>
              <a:rPr lang="ja-JP" altLang="en-US" dirty="0"/>
              <a:t>例えば生成</a:t>
            </a:r>
            <a:r>
              <a:rPr lang="en-US" altLang="ja-JP" dirty="0"/>
              <a:t>AI</a:t>
            </a:r>
            <a:r>
              <a:rPr lang="ja-JP" altLang="en-US" dirty="0"/>
              <a:t>が学習した小説のデータから、とある小説の登場人物や設定に似た文章を生成し、回答してくる場合があります。</a:t>
            </a:r>
          </a:p>
          <a:p>
            <a:pPr marL="274320" lvl="1" indent="-274320">
              <a:spcBef>
                <a:spcPts val="580"/>
              </a:spcBef>
              <a:spcAft>
                <a:spcPts val="600"/>
              </a:spcAft>
              <a:buClr>
                <a:schemeClr val="accent1">
                  <a:lumMod val="75000"/>
                </a:schemeClr>
              </a:buClr>
            </a:pPr>
            <a:r>
              <a:rPr lang="ja-JP" altLang="en-US" dirty="0"/>
              <a:t>その回答等をそのまま利用した場合に、著作権等の侵害を起こしてしまう可能性があり、その責任は生成</a:t>
            </a:r>
            <a:r>
              <a:rPr lang="en-US" altLang="ja-JP" dirty="0"/>
              <a:t>AI</a:t>
            </a:r>
            <a:r>
              <a:rPr lang="ja-JP" altLang="en-US" dirty="0"/>
              <a:t>を提供する事業者ではなく、生成</a:t>
            </a:r>
            <a:r>
              <a:rPr lang="en-US" altLang="ja-JP" dirty="0"/>
              <a:t>AI</a:t>
            </a:r>
            <a:r>
              <a:rPr lang="ja-JP" altLang="en-US" dirty="0"/>
              <a:t>の利用者となります。</a:t>
            </a:r>
          </a:p>
        </p:txBody>
      </p:sp>
      <p:sp>
        <p:nvSpPr>
          <p:cNvPr id="4" name="正方形/長方形 3">
            <a:extLst>
              <a:ext uri="{FF2B5EF4-FFF2-40B4-BE49-F238E27FC236}">
                <a16:creationId xmlns:a16="http://schemas.microsoft.com/office/drawing/2014/main" id="{96DE04D2-318A-8764-3551-4F271DDDE424}"/>
              </a:ext>
            </a:extLst>
          </p:cNvPr>
          <p:cNvSpPr/>
          <p:nvPr/>
        </p:nvSpPr>
        <p:spPr>
          <a:xfrm>
            <a:off x="97654" y="1417638"/>
            <a:ext cx="11992746"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③知的財産権侵害について</a:t>
            </a:r>
          </a:p>
        </p:txBody>
      </p:sp>
      <p:pic>
        <p:nvPicPr>
          <p:cNvPr id="6" name="図 5" descr="アイコン&#10;&#10;自動的に生成された説明">
            <a:extLst>
              <a:ext uri="{FF2B5EF4-FFF2-40B4-BE49-F238E27FC236}">
                <a16:creationId xmlns:a16="http://schemas.microsoft.com/office/drawing/2014/main" id="{496429BF-49BB-B5AF-863B-11E7B49862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35002" y="4222408"/>
            <a:ext cx="603354" cy="679082"/>
          </a:xfrm>
          <a:prstGeom prst="rect">
            <a:avLst/>
          </a:prstGeom>
        </p:spPr>
      </p:pic>
      <p:pic>
        <p:nvPicPr>
          <p:cNvPr id="7" name="図 6" descr="アイコン&#10;&#10;自動的に生成された説明">
            <a:extLst>
              <a:ext uri="{FF2B5EF4-FFF2-40B4-BE49-F238E27FC236}">
                <a16:creationId xmlns:a16="http://schemas.microsoft.com/office/drawing/2014/main" id="{67CB254D-CA4A-8729-5F3D-322AEA412F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59224" y="4199475"/>
            <a:ext cx="603353" cy="665337"/>
          </a:xfrm>
          <a:prstGeom prst="rect">
            <a:avLst/>
          </a:prstGeom>
        </p:spPr>
      </p:pic>
      <p:sp>
        <p:nvSpPr>
          <p:cNvPr id="8" name="吹き出し: 角を丸めた四角形 7">
            <a:extLst>
              <a:ext uri="{FF2B5EF4-FFF2-40B4-BE49-F238E27FC236}">
                <a16:creationId xmlns:a16="http://schemas.microsoft.com/office/drawing/2014/main" id="{4AD4DCF2-29DB-CD95-E835-84ADCFCC786B}"/>
              </a:ext>
            </a:extLst>
          </p:cNvPr>
          <p:cNvSpPr/>
          <p:nvPr/>
        </p:nvSpPr>
        <p:spPr>
          <a:xfrm>
            <a:off x="7324753" y="4402809"/>
            <a:ext cx="1058398" cy="488664"/>
          </a:xfrm>
          <a:prstGeom prst="wedgeRoundRectCallout">
            <a:avLst>
              <a:gd name="adj1" fmla="val -63495"/>
              <a:gd name="adj2" fmla="val -39889"/>
              <a:gd name="adj3" fmla="val 16667"/>
            </a:avLst>
          </a:prstGeom>
          <a:solidFill>
            <a:schemeClr val="accent1">
              <a:lumMod val="20000"/>
              <a:lumOff val="80000"/>
            </a:schemeClr>
          </a:solidFill>
          <a:ln w="19050"/>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キャッチコピー等の案</a:t>
            </a:r>
          </a:p>
        </p:txBody>
      </p:sp>
      <p:sp>
        <p:nvSpPr>
          <p:cNvPr id="9" name="吹き出し: 角を丸めた四角形 8">
            <a:extLst>
              <a:ext uri="{FF2B5EF4-FFF2-40B4-BE49-F238E27FC236}">
                <a16:creationId xmlns:a16="http://schemas.microsoft.com/office/drawing/2014/main" id="{B13F021A-4141-72D5-F404-9E32F2AC4A60}"/>
              </a:ext>
            </a:extLst>
          </p:cNvPr>
          <p:cNvSpPr/>
          <p:nvPr/>
        </p:nvSpPr>
        <p:spPr>
          <a:xfrm>
            <a:off x="10591225" y="4363474"/>
            <a:ext cx="1058398" cy="488664"/>
          </a:xfrm>
          <a:prstGeom prst="wedgeRoundRectCallout">
            <a:avLst>
              <a:gd name="adj1" fmla="val -63495"/>
              <a:gd name="adj2" fmla="val -39889"/>
              <a:gd name="adj3" fmla="val 16667"/>
            </a:avLst>
          </a:prstGeom>
          <a:solidFill>
            <a:schemeClr val="accent1">
              <a:lumMod val="20000"/>
              <a:lumOff val="80000"/>
            </a:schemeClr>
          </a:solidFill>
          <a:ln w="19050"/>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キャッチコピーの利用</a:t>
            </a:r>
          </a:p>
        </p:txBody>
      </p:sp>
      <p:sp>
        <p:nvSpPr>
          <p:cNvPr id="12" name="矢印: 右 11">
            <a:extLst>
              <a:ext uri="{FF2B5EF4-FFF2-40B4-BE49-F238E27FC236}">
                <a16:creationId xmlns:a16="http://schemas.microsoft.com/office/drawing/2014/main" id="{239C7C73-1A68-5CF8-99E9-59C6A21A179A}"/>
              </a:ext>
            </a:extLst>
          </p:cNvPr>
          <p:cNvSpPr/>
          <p:nvPr/>
        </p:nvSpPr>
        <p:spPr>
          <a:xfrm>
            <a:off x="8661028" y="4202161"/>
            <a:ext cx="893903" cy="833120"/>
          </a:xfrm>
          <a:prstGeom prst="rightArrow">
            <a:avLst>
              <a:gd name="adj1" fmla="val 50000"/>
              <a:gd name="adj2" fmla="val 29719"/>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050" b="1" dirty="0">
                <a:latin typeface="Meiryo UI" panose="020B0604030504040204" pitchFamily="50" charset="-128"/>
                <a:ea typeface="Meiryo UI" panose="020B0604030504040204" pitchFamily="50" charset="-128"/>
              </a:rPr>
              <a:t>そのまま</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転用</a:t>
            </a:r>
          </a:p>
        </p:txBody>
      </p:sp>
      <p:sp>
        <p:nvSpPr>
          <p:cNvPr id="14" name="テキスト ボックス 13">
            <a:extLst>
              <a:ext uri="{FF2B5EF4-FFF2-40B4-BE49-F238E27FC236}">
                <a16:creationId xmlns:a16="http://schemas.microsoft.com/office/drawing/2014/main" id="{96EE461A-61C8-6A2C-69AD-468536518500}"/>
              </a:ext>
            </a:extLst>
          </p:cNvPr>
          <p:cNvSpPr txBox="1"/>
          <p:nvPr/>
        </p:nvSpPr>
        <p:spPr>
          <a:xfrm>
            <a:off x="6173400" y="4938598"/>
            <a:ext cx="1194306" cy="338554"/>
          </a:xfrm>
          <a:prstGeom prst="rect">
            <a:avLst/>
          </a:prstGeom>
          <a:noFill/>
          <a:ln>
            <a:noFill/>
          </a:ln>
        </p:spPr>
        <p:txBody>
          <a:bodyPr wrap="square" rtlCol="0" anchor="ctr" anchorCtr="1">
            <a:spAutoFit/>
          </a:bodyPr>
          <a:lstStyle/>
          <a:p>
            <a:r>
              <a:rPr kumimoji="1" lang="ja-JP" altLang="en-US" sz="1600" dirty="0">
                <a:latin typeface="Meiryo UI" panose="020B0604030504040204" pitchFamily="50" charset="-128"/>
                <a:ea typeface="Meiryo UI" panose="020B0604030504040204" pitchFamily="50" charset="-128"/>
              </a:rPr>
              <a:t>責任なし</a:t>
            </a:r>
          </a:p>
        </p:txBody>
      </p:sp>
      <p:sp>
        <p:nvSpPr>
          <p:cNvPr id="15" name="テキスト ボックス 14">
            <a:extLst>
              <a:ext uri="{FF2B5EF4-FFF2-40B4-BE49-F238E27FC236}">
                <a16:creationId xmlns:a16="http://schemas.microsoft.com/office/drawing/2014/main" id="{9B15BAB4-2CB1-6E54-2781-4F6670EF0C4E}"/>
              </a:ext>
            </a:extLst>
          </p:cNvPr>
          <p:cNvSpPr txBox="1"/>
          <p:nvPr/>
        </p:nvSpPr>
        <p:spPr>
          <a:xfrm>
            <a:off x="9563451" y="4919767"/>
            <a:ext cx="1194306" cy="338554"/>
          </a:xfrm>
          <a:prstGeom prst="rect">
            <a:avLst/>
          </a:prstGeom>
          <a:noFill/>
          <a:ln>
            <a:noFill/>
          </a:ln>
        </p:spPr>
        <p:txBody>
          <a:bodyPr wrap="square" rtlCol="0" anchor="ctr" anchorCtr="1">
            <a:spAutoFit/>
          </a:bodyPr>
          <a:lstStyle/>
          <a:p>
            <a:r>
              <a:rPr kumimoji="1" lang="ja-JP" altLang="en-US" sz="1600" b="1" dirty="0">
                <a:solidFill>
                  <a:srgbClr val="FF0000"/>
                </a:solidFill>
                <a:latin typeface="Meiryo UI" panose="020B0604030504040204" pitchFamily="50" charset="-128"/>
                <a:ea typeface="Meiryo UI" panose="020B0604030504040204" pitchFamily="50" charset="-128"/>
              </a:rPr>
              <a:t>責任あり</a:t>
            </a:r>
          </a:p>
        </p:txBody>
      </p:sp>
      <p:sp>
        <p:nvSpPr>
          <p:cNvPr id="5" name="スライド番号プレースホルダー 4">
            <a:extLst>
              <a:ext uri="{FF2B5EF4-FFF2-40B4-BE49-F238E27FC236}">
                <a16:creationId xmlns:a16="http://schemas.microsoft.com/office/drawing/2014/main" id="{05E93E45-53EB-6015-25F8-A12CB0ED873F}"/>
              </a:ext>
            </a:extLst>
          </p:cNvPr>
          <p:cNvSpPr>
            <a:spLocks noGrp="1"/>
          </p:cNvSpPr>
          <p:nvPr>
            <p:ph type="sldNum" sz="quarter" idx="12"/>
          </p:nvPr>
        </p:nvSpPr>
        <p:spPr/>
        <p:txBody>
          <a:bodyPr/>
          <a:lstStyle/>
          <a:p>
            <a:pPr rtl="0"/>
            <a:fld id="{401CF334-2D5C-4859-84A6-CA7E6E43FAEB}" type="slidenum">
              <a:rPr lang="en-US" altLang="ja-JP" noProof="0" smtClean="0"/>
              <a:t>11</a:t>
            </a:fld>
            <a:endParaRPr lang="ja-JP" altLang="en-US" noProof="0"/>
          </a:p>
        </p:txBody>
      </p:sp>
      <p:sp>
        <p:nvSpPr>
          <p:cNvPr id="11" name="フローチャート: 代替処理 10">
            <a:extLst>
              <a:ext uri="{FF2B5EF4-FFF2-40B4-BE49-F238E27FC236}">
                <a16:creationId xmlns:a16="http://schemas.microsoft.com/office/drawing/2014/main" id="{4BDD02CC-EE8D-1394-5A89-9C28F1197C5A}"/>
              </a:ext>
            </a:extLst>
          </p:cNvPr>
          <p:cNvSpPr/>
          <p:nvPr/>
        </p:nvSpPr>
        <p:spPr>
          <a:xfrm>
            <a:off x="1473200" y="5590681"/>
            <a:ext cx="10109200" cy="833120"/>
          </a:xfrm>
          <a:prstGeom prst="flowChartAlternateProcess">
            <a:avLst/>
          </a:prstGeom>
          <a:ln w="38100"/>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300" dirty="0">
                <a:latin typeface="Meiryo UI" panose="020B0604030504040204" pitchFamily="50" charset="-128"/>
                <a:ea typeface="Meiryo UI" panose="020B0604030504040204" pitchFamily="50" charset="-128"/>
              </a:rPr>
              <a:t>生成された回答については、既存の著作物等に類似しないか入念に確認する必要があります。</a:t>
            </a:r>
          </a:p>
        </p:txBody>
      </p:sp>
      <p:sp>
        <p:nvSpPr>
          <p:cNvPr id="13" name="二等辺三角形 12">
            <a:extLst>
              <a:ext uri="{FF2B5EF4-FFF2-40B4-BE49-F238E27FC236}">
                <a16:creationId xmlns:a16="http://schemas.microsoft.com/office/drawing/2014/main" id="{76DB7B22-893E-5EF0-54EE-8A0B648AC49C}"/>
              </a:ext>
            </a:extLst>
          </p:cNvPr>
          <p:cNvSpPr/>
          <p:nvPr/>
        </p:nvSpPr>
        <p:spPr>
          <a:xfrm flipV="1">
            <a:off x="4816389" y="4364721"/>
            <a:ext cx="1107440" cy="670560"/>
          </a:xfrm>
          <a:prstGeom prst="triangle">
            <a:avLst/>
          </a:prstGeom>
          <a:ln w="38100"/>
        </p:spPr>
        <p:style>
          <a:lnRef idx="1">
            <a:schemeClr val="accent4"/>
          </a:lnRef>
          <a:fillRef idx="2">
            <a:schemeClr val="accent4"/>
          </a:fillRef>
          <a:effectRef idx="1">
            <a:schemeClr val="accent4"/>
          </a:effectRef>
          <a:fontRef idx="minor">
            <a:schemeClr val="dk1"/>
          </a:fontRef>
        </p:style>
        <p:txBody>
          <a:bodyPr rtlCol="0" anchor="ctr"/>
          <a:lstStyle/>
          <a:p>
            <a:endParaRPr lang="ja-JP" altLang="en-US" sz="23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6A9755A0-F417-752F-5505-B2B22813DC78}"/>
              </a:ext>
            </a:extLst>
          </p:cNvPr>
          <p:cNvSpPr txBox="1"/>
          <p:nvPr/>
        </p:nvSpPr>
        <p:spPr>
          <a:xfrm>
            <a:off x="3510829" y="4461117"/>
            <a:ext cx="1554480" cy="523220"/>
          </a:xfrm>
          <a:prstGeom prst="rect">
            <a:avLst/>
          </a:prstGeom>
          <a:noFill/>
          <a:ln>
            <a:noFill/>
          </a:ln>
        </p:spPr>
        <p:txBody>
          <a:bodyPr wrap="square" rtlCol="0" anchor="ctr" anchorCtr="1">
            <a:spAutoFit/>
          </a:bodyPr>
          <a:lstStyle/>
          <a:p>
            <a:r>
              <a:rPr kumimoji="1" lang="ja-JP" altLang="en-US" sz="2800" dirty="0">
                <a:latin typeface="Meiryo UI" panose="020B0604030504040204" pitchFamily="50" charset="-128"/>
                <a:ea typeface="Meiryo UI" panose="020B0604030504040204" pitchFamily="50" charset="-128"/>
              </a:rPr>
              <a:t>なので</a:t>
            </a:r>
          </a:p>
        </p:txBody>
      </p:sp>
    </p:spTree>
    <p:extLst>
      <p:ext uri="{BB962C8B-B14F-4D97-AF65-F5344CB8AC3E}">
        <p14:creationId xmlns:p14="http://schemas.microsoft.com/office/powerpoint/2010/main" val="127769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a:extLst>
              <a:ext uri="{FF2B5EF4-FFF2-40B4-BE49-F238E27FC236}">
                <a16:creationId xmlns:a16="http://schemas.microsoft.com/office/drawing/2014/main" id="{BE042CD5-36B7-91D7-4F03-78DC87229503}"/>
              </a:ext>
            </a:extLst>
          </p:cNvPr>
          <p:cNvSpPr/>
          <p:nvPr/>
        </p:nvSpPr>
        <p:spPr>
          <a:xfrm>
            <a:off x="7442005" y="3580332"/>
            <a:ext cx="4546795" cy="2737917"/>
          </a:xfrm>
          <a:prstGeom prst="rect">
            <a:avLst/>
          </a:prstGeom>
          <a:ln w="15875"/>
        </p:spPr>
        <p:style>
          <a:lnRef idx="2">
            <a:schemeClr val="dk1"/>
          </a:lnRef>
          <a:fillRef idx="1">
            <a:schemeClr val="lt1"/>
          </a:fillRef>
          <a:effectRef idx="0">
            <a:schemeClr val="dk1"/>
          </a:effectRef>
          <a:fontRef idx="minor">
            <a:schemeClr val="dk1"/>
          </a:fontRef>
        </p:style>
        <p:txBody>
          <a:bodyPr rtlCol="0" anchor="b"/>
          <a:lstStyle/>
          <a:p>
            <a:pPr algn="r"/>
            <a:r>
              <a:rPr kumimoji="1" lang="ja-JP" altLang="en-US" sz="1600" dirty="0">
                <a:latin typeface="Meiryo UI" panose="020B0604030504040204" pitchFamily="50" charset="-128"/>
                <a:ea typeface="Meiryo UI" panose="020B0604030504040204" pitchFamily="50" charset="-128"/>
              </a:rPr>
              <a:t>大阪市共通クラウド</a:t>
            </a:r>
          </a:p>
        </p:txBody>
      </p:sp>
      <p:cxnSp>
        <p:nvCxnSpPr>
          <p:cNvPr id="34" name="直線矢印コネクタ 33">
            <a:extLst>
              <a:ext uri="{FF2B5EF4-FFF2-40B4-BE49-F238E27FC236}">
                <a16:creationId xmlns:a16="http://schemas.microsoft.com/office/drawing/2014/main" id="{88CBD6CE-843F-603C-F589-C22103100AF0}"/>
              </a:ext>
            </a:extLst>
          </p:cNvPr>
          <p:cNvCxnSpPr>
            <a:cxnSpLocks/>
          </p:cNvCxnSpPr>
          <p:nvPr/>
        </p:nvCxnSpPr>
        <p:spPr>
          <a:xfrm flipV="1">
            <a:off x="8965325" y="2560959"/>
            <a:ext cx="0" cy="2924873"/>
          </a:xfrm>
          <a:prstGeom prst="straightConnector1">
            <a:avLst/>
          </a:prstGeom>
          <a:ln w="53975">
            <a:solidFill>
              <a:schemeClr val="bg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E493A89-4220-E353-756C-48285D1FD937}"/>
              </a:ext>
            </a:extLst>
          </p:cNvPr>
          <p:cNvCxnSpPr>
            <a:cxnSpLocks/>
          </p:cNvCxnSpPr>
          <p:nvPr/>
        </p:nvCxnSpPr>
        <p:spPr>
          <a:xfrm flipH="1">
            <a:off x="8061436" y="2560959"/>
            <a:ext cx="5512" cy="2924873"/>
          </a:xfrm>
          <a:prstGeom prst="straightConnector1">
            <a:avLst/>
          </a:prstGeom>
          <a:ln w="53975">
            <a:solidFill>
              <a:schemeClr val="bg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3" name="タイトル 2"/>
          <p:cNvSpPr>
            <a:spLocks noGrp="1"/>
          </p:cNvSpPr>
          <p:nvPr>
            <p:ph type="title"/>
          </p:nvPr>
        </p:nvSpPr>
        <p:spPr/>
        <p:txBody>
          <a:bodyPr rtlCol="0"/>
          <a:lstStyle/>
          <a:p>
            <a:pPr rtl="0"/>
            <a:r>
              <a:rPr lang="en-US" altLang="ja-JP" dirty="0"/>
              <a:t>5	AI</a:t>
            </a:r>
            <a:r>
              <a:rPr lang="ja-JP" altLang="en-US" dirty="0"/>
              <a:t>アシスタントの概要</a:t>
            </a:r>
          </a:p>
        </p:txBody>
      </p:sp>
      <p:sp>
        <p:nvSpPr>
          <p:cNvPr id="2" name="コンテンツ プレースホルダー 1"/>
          <p:cNvSpPr>
            <a:spLocks noGrp="1"/>
          </p:cNvSpPr>
          <p:nvPr>
            <p:ph sz="quarter" idx="1"/>
          </p:nvPr>
        </p:nvSpPr>
        <p:spPr>
          <a:xfrm>
            <a:off x="893380" y="1780675"/>
            <a:ext cx="6284487" cy="4252264"/>
          </a:xfrm>
        </p:spPr>
        <p:txBody>
          <a:bodyPr rtlCol="0">
            <a:normAutofit fontScale="92500" lnSpcReduction="10000"/>
          </a:bodyPr>
          <a:lstStyle/>
          <a:p>
            <a:pPr marL="274320" lvl="1" indent="-274320">
              <a:spcBef>
                <a:spcPts val="580"/>
              </a:spcBef>
              <a:spcAft>
                <a:spcPts val="600"/>
              </a:spcAft>
              <a:buClr>
                <a:schemeClr val="accent1">
                  <a:lumMod val="75000"/>
                </a:schemeClr>
              </a:buClr>
            </a:pPr>
            <a:r>
              <a:rPr lang="en-US" altLang="ja-JP" sz="2600" dirty="0"/>
              <a:t>Microsoft</a:t>
            </a:r>
            <a:r>
              <a:rPr lang="ja-JP" altLang="en-US" sz="2600" dirty="0"/>
              <a:t>の「</a:t>
            </a:r>
            <a:r>
              <a:rPr lang="en-US" altLang="ja-JP" sz="2600" dirty="0"/>
              <a:t>Azure </a:t>
            </a:r>
            <a:r>
              <a:rPr lang="en-US" altLang="ja-JP" sz="2600" dirty="0" err="1"/>
              <a:t>OpenAI</a:t>
            </a:r>
            <a:r>
              <a:rPr lang="en-US" altLang="ja-JP" sz="2600" dirty="0"/>
              <a:t> Service</a:t>
            </a:r>
            <a:r>
              <a:rPr lang="ja-JP" altLang="en-US" sz="2600" dirty="0"/>
              <a:t>」を利用した、安全な本市独自の利用環境を整備しました。</a:t>
            </a:r>
          </a:p>
          <a:p>
            <a:pPr marL="274320" lvl="1" indent="-274320">
              <a:spcBef>
                <a:spcPts val="580"/>
              </a:spcBef>
              <a:spcAft>
                <a:spcPts val="600"/>
              </a:spcAft>
              <a:buClr>
                <a:schemeClr val="accent1">
                  <a:lumMod val="75000"/>
                </a:schemeClr>
              </a:buClr>
            </a:pPr>
            <a:r>
              <a:rPr lang="ja-JP" altLang="en-US" sz="2600" dirty="0"/>
              <a:t>本環境を「</a:t>
            </a:r>
            <a:r>
              <a:rPr lang="en-US" altLang="ja-JP" sz="2600" dirty="0"/>
              <a:t>AI</a:t>
            </a:r>
            <a:r>
              <a:rPr lang="ja-JP" altLang="en-US" sz="2600" dirty="0"/>
              <a:t>アシスタント」（愛称：</a:t>
            </a:r>
            <a:r>
              <a:rPr lang="en-US" altLang="ja-JP" sz="2600" dirty="0"/>
              <a:t>Oasis</a:t>
            </a:r>
            <a:r>
              <a:rPr lang="ja-JP" altLang="en-US" sz="2600" dirty="0"/>
              <a:t>）</a:t>
            </a:r>
            <a:br>
              <a:rPr lang="en-US" altLang="ja-JP" sz="2600" dirty="0"/>
            </a:br>
            <a:r>
              <a:rPr lang="ja-JP" altLang="en-US" sz="2600" dirty="0"/>
              <a:t>と呼びます。</a:t>
            </a:r>
            <a:br>
              <a:rPr lang="en-US" altLang="ja-JP" sz="2600" dirty="0"/>
            </a:br>
            <a:r>
              <a:rPr lang="en-US" altLang="ja-JP" sz="1900" dirty="0">
                <a:solidFill>
                  <a:srgbClr val="FF0000"/>
                </a:solidFill>
              </a:rPr>
              <a:t>O</a:t>
            </a:r>
            <a:r>
              <a:rPr lang="en-US" altLang="ja-JP" sz="1900" dirty="0"/>
              <a:t>saka</a:t>
            </a:r>
            <a:r>
              <a:rPr lang="ja-JP" altLang="en-US" sz="1900" dirty="0"/>
              <a:t> </a:t>
            </a:r>
            <a:r>
              <a:rPr lang="en-US" altLang="ja-JP" sz="1900" dirty="0">
                <a:solidFill>
                  <a:srgbClr val="FF0000"/>
                </a:solidFill>
              </a:rPr>
              <a:t>A</a:t>
            </a:r>
            <a:r>
              <a:rPr lang="en-US" altLang="ja-JP" sz="1900" dirty="0"/>
              <a:t>rtificial</a:t>
            </a:r>
            <a:r>
              <a:rPr lang="ja-JP" altLang="en-US" sz="1900" dirty="0"/>
              <a:t> </a:t>
            </a:r>
            <a:r>
              <a:rPr lang="en-US" altLang="ja-JP" sz="1900" dirty="0"/>
              <a:t>Intelligence</a:t>
            </a:r>
            <a:r>
              <a:rPr lang="ja-JP" altLang="en-US" sz="1900" dirty="0"/>
              <a:t> </a:t>
            </a:r>
            <a:r>
              <a:rPr lang="en-US" altLang="ja-JP" sz="1900" dirty="0"/>
              <a:t>As</a:t>
            </a:r>
            <a:r>
              <a:rPr lang="en-US" altLang="ja-JP" sz="1900" dirty="0">
                <a:solidFill>
                  <a:srgbClr val="FF0000"/>
                </a:solidFill>
              </a:rPr>
              <a:t>sis</a:t>
            </a:r>
            <a:r>
              <a:rPr lang="en-US" altLang="ja-JP" sz="1900" dirty="0"/>
              <a:t>tant</a:t>
            </a:r>
            <a:endParaRPr lang="ja-JP" altLang="en-US" sz="1900" dirty="0"/>
          </a:p>
          <a:p>
            <a:pPr marL="274320" lvl="1" indent="-274320">
              <a:spcBef>
                <a:spcPts val="580"/>
              </a:spcBef>
              <a:spcAft>
                <a:spcPts val="600"/>
              </a:spcAft>
              <a:buClr>
                <a:schemeClr val="accent1">
                  <a:lumMod val="75000"/>
                </a:schemeClr>
              </a:buClr>
            </a:pPr>
            <a:r>
              <a:rPr lang="ja-JP" altLang="en-US" sz="2600" dirty="0"/>
              <a:t>庁内情報パソコン（リモート庁内デスクトップ環境を含む）以外からの利用は行えません。</a:t>
            </a:r>
            <a:endParaRPr lang="en-US" altLang="ja-JP" sz="2600" dirty="0"/>
          </a:p>
          <a:p>
            <a:pPr marL="0" lvl="1" indent="0">
              <a:spcBef>
                <a:spcPts val="580"/>
              </a:spcBef>
              <a:spcAft>
                <a:spcPts val="600"/>
              </a:spcAft>
              <a:buClr>
                <a:schemeClr val="accent1">
                  <a:lumMod val="75000"/>
                </a:schemeClr>
              </a:buClr>
              <a:buNone/>
            </a:pPr>
            <a:r>
              <a:rPr lang="en-US" altLang="ja-JP" dirty="0"/>
              <a:t>※</a:t>
            </a:r>
            <a:r>
              <a:rPr lang="ja-JP" altLang="en-US" dirty="0"/>
              <a:t> </a:t>
            </a:r>
            <a:r>
              <a:rPr lang="en-US" altLang="ja-JP" dirty="0"/>
              <a:t>Azure </a:t>
            </a:r>
            <a:r>
              <a:rPr lang="en-US" altLang="ja-JP" dirty="0" err="1"/>
              <a:t>OpenAI</a:t>
            </a:r>
            <a:r>
              <a:rPr lang="en-US" altLang="ja-JP" dirty="0"/>
              <a:t> Service</a:t>
            </a:r>
            <a:r>
              <a:rPr lang="ja-JP" altLang="en-US" dirty="0"/>
              <a:t>とは、</a:t>
            </a:r>
            <a:r>
              <a:rPr lang="en-US" altLang="ja-JP" dirty="0"/>
              <a:t>Chat GPT </a:t>
            </a:r>
            <a:r>
              <a:rPr lang="ja-JP" altLang="en-US" dirty="0"/>
              <a:t>を</a:t>
            </a:r>
            <a:r>
              <a:rPr lang="en-US" altLang="ja-JP" dirty="0"/>
              <a:t>Microsoft Azure</a:t>
            </a:r>
            <a:r>
              <a:rPr lang="ja-JP" altLang="en-US" dirty="0"/>
              <a:t>の環境で利用できる有料のサービスです。</a:t>
            </a:r>
          </a:p>
        </p:txBody>
      </p:sp>
      <p:sp>
        <p:nvSpPr>
          <p:cNvPr id="5" name="正方形/長方形 4">
            <a:extLst>
              <a:ext uri="{FF2B5EF4-FFF2-40B4-BE49-F238E27FC236}">
                <a16:creationId xmlns:a16="http://schemas.microsoft.com/office/drawing/2014/main" id="{76FAAE34-2A85-2B31-1695-6DB75D57ECEE}"/>
              </a:ext>
            </a:extLst>
          </p:cNvPr>
          <p:cNvSpPr/>
          <p:nvPr/>
        </p:nvSpPr>
        <p:spPr>
          <a:xfrm>
            <a:off x="7578531" y="1861145"/>
            <a:ext cx="2028497" cy="699814"/>
          </a:xfrm>
          <a:prstGeom prst="rect">
            <a:avLst/>
          </a:prstGeom>
          <a:ln w="15875"/>
        </p:spPr>
        <p:style>
          <a:lnRef idx="2">
            <a:schemeClr val="dk1"/>
          </a:lnRef>
          <a:fillRef idx="1">
            <a:schemeClr val="lt1"/>
          </a:fillRef>
          <a:effectRef idx="0">
            <a:schemeClr val="dk1"/>
          </a:effectRef>
          <a:fontRef idx="minor">
            <a:schemeClr val="dk1"/>
          </a:fontRef>
        </p:style>
        <p:txBody>
          <a:bodyPr rtlCol="0" anchor="ctr"/>
          <a:lstStyle/>
          <a:p>
            <a:pPr algn="r"/>
            <a:r>
              <a:rPr kumimoji="1" lang="ja-JP" altLang="en-US" sz="1400" dirty="0">
                <a:latin typeface="Meiryo UI" panose="020B0604030504040204" pitchFamily="50" charset="-128"/>
                <a:ea typeface="Meiryo UI" panose="020B0604030504040204" pitchFamily="50" charset="-128"/>
              </a:rPr>
              <a:t>庁内情報パソコン</a:t>
            </a:r>
          </a:p>
        </p:txBody>
      </p:sp>
      <p:pic>
        <p:nvPicPr>
          <p:cNvPr id="11" name="図 10" descr="図形&#10;&#10;中程度の精度で自動的に生成された説明">
            <a:extLst>
              <a:ext uri="{FF2B5EF4-FFF2-40B4-BE49-F238E27FC236}">
                <a16:creationId xmlns:a16="http://schemas.microsoft.com/office/drawing/2014/main" id="{371AFEC2-D2EC-3645-B1BD-67C00D44F5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2419" y="2003227"/>
            <a:ext cx="527245" cy="415650"/>
          </a:xfrm>
          <a:prstGeom prst="rect">
            <a:avLst/>
          </a:prstGeom>
        </p:spPr>
      </p:pic>
      <p:sp>
        <p:nvSpPr>
          <p:cNvPr id="13" name="正方形/長方形 12">
            <a:extLst>
              <a:ext uri="{FF2B5EF4-FFF2-40B4-BE49-F238E27FC236}">
                <a16:creationId xmlns:a16="http://schemas.microsoft.com/office/drawing/2014/main" id="{CE69A3E9-CB15-E75B-952D-676E700EE2DD}"/>
              </a:ext>
            </a:extLst>
          </p:cNvPr>
          <p:cNvSpPr/>
          <p:nvPr/>
        </p:nvSpPr>
        <p:spPr>
          <a:xfrm>
            <a:off x="7578531" y="3715715"/>
            <a:ext cx="2028497" cy="1077002"/>
          </a:xfrm>
          <a:prstGeom prst="rect">
            <a:avLst/>
          </a:prstGeom>
          <a:ln w="15875"/>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1600" dirty="0">
                <a:latin typeface="Meiryo UI" panose="020B0604030504040204" pitchFamily="50" charset="-128"/>
                <a:ea typeface="Meiryo UI" panose="020B0604030504040204" pitchFamily="50" charset="-128"/>
              </a:rPr>
              <a:t>利用者画面</a:t>
            </a:r>
          </a:p>
        </p:txBody>
      </p:sp>
      <p:sp>
        <p:nvSpPr>
          <p:cNvPr id="24" name="正方形/長方形 23">
            <a:extLst>
              <a:ext uri="{FF2B5EF4-FFF2-40B4-BE49-F238E27FC236}">
                <a16:creationId xmlns:a16="http://schemas.microsoft.com/office/drawing/2014/main" id="{27CAF613-93B4-3181-4D10-06DC094EA89D}"/>
              </a:ext>
            </a:extLst>
          </p:cNvPr>
          <p:cNvSpPr/>
          <p:nvPr/>
        </p:nvSpPr>
        <p:spPr>
          <a:xfrm>
            <a:off x="7578530" y="5485832"/>
            <a:ext cx="2028497" cy="699814"/>
          </a:xfrm>
          <a:prstGeom prst="rect">
            <a:avLst/>
          </a:prstGeom>
          <a:ln w="15875"/>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600" dirty="0">
                <a:latin typeface="Meiryo UI" panose="020B0604030504040204" pitchFamily="50" charset="-128"/>
                <a:ea typeface="Meiryo UI" panose="020B0604030504040204" pitchFamily="50" charset="-128"/>
              </a:rPr>
              <a:t>Azure</a:t>
            </a:r>
            <a:br>
              <a:rPr kumimoji="1" lang="en-US" altLang="ja-JP" sz="1600" dirty="0">
                <a:latin typeface="Meiryo UI" panose="020B0604030504040204" pitchFamily="50" charset="-128"/>
                <a:ea typeface="Meiryo UI" panose="020B0604030504040204" pitchFamily="50" charset="-128"/>
              </a:rPr>
            </a:br>
            <a:r>
              <a:rPr kumimoji="1" lang="en-US" altLang="ja-JP" sz="1600" dirty="0" err="1">
                <a:latin typeface="Meiryo UI" panose="020B0604030504040204" pitchFamily="50" charset="-128"/>
                <a:ea typeface="Meiryo UI" panose="020B0604030504040204" pitchFamily="50" charset="-128"/>
              </a:rPr>
              <a:t>OpenAI</a:t>
            </a:r>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Service</a:t>
            </a:r>
            <a:endParaRPr kumimoji="1" lang="ja-JP" altLang="en-US" sz="1600"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791A7C8-1F15-5308-DAA5-5078FA94D30F}"/>
              </a:ext>
            </a:extLst>
          </p:cNvPr>
          <p:cNvSpPr/>
          <p:nvPr/>
        </p:nvSpPr>
        <p:spPr>
          <a:xfrm>
            <a:off x="10134273" y="3715715"/>
            <a:ext cx="1705924" cy="1077002"/>
          </a:xfrm>
          <a:prstGeom prst="rect">
            <a:avLst/>
          </a:prstGeom>
          <a:ln w="15875"/>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1600" dirty="0">
                <a:latin typeface="Meiryo UI" panose="020B0604030504040204" pitchFamily="50" charset="-128"/>
                <a:ea typeface="Meiryo UI" panose="020B0604030504040204" pitchFamily="50" charset="-128"/>
              </a:rPr>
              <a:t>データ保存</a:t>
            </a:r>
          </a:p>
        </p:txBody>
      </p:sp>
      <p:pic>
        <p:nvPicPr>
          <p:cNvPr id="27" name="図 26" descr="アイコン&#10;&#10;自動的に生成された説明">
            <a:extLst>
              <a:ext uri="{FF2B5EF4-FFF2-40B4-BE49-F238E27FC236}">
                <a16:creationId xmlns:a16="http://schemas.microsoft.com/office/drawing/2014/main" id="{9A919FDD-EF0E-3AE4-A5DA-2430748973F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69156" y="4083246"/>
            <a:ext cx="363500" cy="615307"/>
          </a:xfrm>
          <a:prstGeom prst="rect">
            <a:avLst/>
          </a:prstGeom>
        </p:spPr>
      </p:pic>
      <p:sp>
        <p:nvSpPr>
          <p:cNvPr id="28" name="二等辺三角形 27">
            <a:extLst>
              <a:ext uri="{FF2B5EF4-FFF2-40B4-BE49-F238E27FC236}">
                <a16:creationId xmlns:a16="http://schemas.microsoft.com/office/drawing/2014/main" id="{BDD88D48-335F-C274-F672-61C83FF7E462}"/>
              </a:ext>
            </a:extLst>
          </p:cNvPr>
          <p:cNvSpPr/>
          <p:nvPr/>
        </p:nvSpPr>
        <p:spPr>
          <a:xfrm rot="5400000">
            <a:off x="9684046" y="4110791"/>
            <a:ext cx="389733" cy="315994"/>
          </a:xfrm>
          <a:prstGeom prst="triangle">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C4694C5D-3610-62A9-7A70-06F7D0751BDD}"/>
              </a:ext>
            </a:extLst>
          </p:cNvPr>
          <p:cNvSpPr txBox="1"/>
          <p:nvPr/>
        </p:nvSpPr>
        <p:spPr>
          <a:xfrm>
            <a:off x="7975687" y="2534507"/>
            <a:ext cx="751598" cy="461665"/>
          </a:xfrm>
          <a:prstGeom prst="rect">
            <a:avLst/>
          </a:prstGeom>
          <a:noFill/>
          <a:ln>
            <a:noFill/>
          </a:ln>
        </p:spPr>
        <p:txBody>
          <a:bodyPr wrap="square" rtlCol="0" anchor="ctr" anchorCtr="1">
            <a:spAutoFit/>
          </a:bodyPr>
          <a:lstStyle/>
          <a:p>
            <a:r>
              <a:rPr kumimoji="1" lang="ja-JP" altLang="en-US" sz="1200" dirty="0">
                <a:latin typeface="Meiryo UI" panose="020B0604030504040204" pitchFamily="50" charset="-128"/>
                <a:ea typeface="Meiryo UI" panose="020B0604030504040204" pitchFamily="50" charset="-128"/>
              </a:rPr>
              <a:t>質問</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指示</a:t>
            </a:r>
          </a:p>
        </p:txBody>
      </p:sp>
      <p:sp>
        <p:nvSpPr>
          <p:cNvPr id="36" name="テキスト ボックス 35">
            <a:extLst>
              <a:ext uri="{FF2B5EF4-FFF2-40B4-BE49-F238E27FC236}">
                <a16:creationId xmlns:a16="http://schemas.microsoft.com/office/drawing/2014/main" id="{60579F56-66BD-3E3B-BB75-AA972A08C537}"/>
              </a:ext>
            </a:extLst>
          </p:cNvPr>
          <p:cNvSpPr txBox="1"/>
          <p:nvPr/>
        </p:nvSpPr>
        <p:spPr>
          <a:xfrm>
            <a:off x="8888024" y="4951360"/>
            <a:ext cx="751598" cy="369332"/>
          </a:xfrm>
          <a:prstGeom prst="rect">
            <a:avLst/>
          </a:prstGeom>
          <a:noFill/>
          <a:ln>
            <a:noFill/>
          </a:ln>
        </p:spPr>
        <p:txBody>
          <a:bodyPr wrap="square" rtlCol="0" anchor="ctr" anchorCtr="1">
            <a:spAutoFit/>
          </a:bodyPr>
          <a:lstStyle/>
          <a:p>
            <a:r>
              <a:rPr kumimoji="1" lang="ja-JP" altLang="en-US" dirty="0">
                <a:latin typeface="Meiryo UI" panose="020B0604030504040204" pitchFamily="50" charset="-128"/>
                <a:ea typeface="Meiryo UI" panose="020B0604030504040204" pitchFamily="50" charset="-128"/>
              </a:rPr>
              <a:t>回答</a:t>
            </a:r>
          </a:p>
        </p:txBody>
      </p:sp>
      <p:sp>
        <p:nvSpPr>
          <p:cNvPr id="37" name="テキスト ボックス 36">
            <a:extLst>
              <a:ext uri="{FF2B5EF4-FFF2-40B4-BE49-F238E27FC236}">
                <a16:creationId xmlns:a16="http://schemas.microsoft.com/office/drawing/2014/main" id="{924E9B30-D70A-0130-5FB7-192BEEF389FE}"/>
              </a:ext>
            </a:extLst>
          </p:cNvPr>
          <p:cNvSpPr txBox="1"/>
          <p:nvPr/>
        </p:nvSpPr>
        <p:spPr>
          <a:xfrm>
            <a:off x="10930019" y="4149642"/>
            <a:ext cx="910178" cy="369332"/>
          </a:xfrm>
          <a:prstGeom prst="rect">
            <a:avLst/>
          </a:prstGeom>
          <a:noFill/>
          <a:ln>
            <a:noFill/>
          </a:ln>
        </p:spPr>
        <p:txBody>
          <a:bodyPr wrap="square" rtlCol="0" anchor="ctr" anchorCtr="1">
            <a:spAutoFit/>
          </a:bodyPr>
          <a:lstStyle/>
          <a:p>
            <a:r>
              <a:rPr kumimoji="1" lang="ja-JP" altLang="en-US" dirty="0">
                <a:latin typeface="Meiryo UI" panose="020B0604030504040204" pitchFamily="50" charset="-128"/>
                <a:ea typeface="Meiryo UI" panose="020B0604030504040204" pitchFamily="50" charset="-128"/>
              </a:rPr>
              <a:t>ログ等</a:t>
            </a:r>
          </a:p>
        </p:txBody>
      </p:sp>
      <p:sp>
        <p:nvSpPr>
          <p:cNvPr id="6" name="スライド番号プレースホルダー 5">
            <a:extLst>
              <a:ext uri="{FF2B5EF4-FFF2-40B4-BE49-F238E27FC236}">
                <a16:creationId xmlns:a16="http://schemas.microsoft.com/office/drawing/2014/main" id="{71EB7951-2265-50B2-31E8-DDB01CC3E880}"/>
              </a:ext>
            </a:extLst>
          </p:cNvPr>
          <p:cNvSpPr>
            <a:spLocks noGrp="1"/>
          </p:cNvSpPr>
          <p:nvPr>
            <p:ph type="sldNum" sz="quarter" idx="12"/>
          </p:nvPr>
        </p:nvSpPr>
        <p:spPr/>
        <p:txBody>
          <a:bodyPr/>
          <a:lstStyle/>
          <a:p>
            <a:pPr rtl="0"/>
            <a:fld id="{401CF334-2D5C-4859-84A6-CA7E6E43FAEB}" type="slidenum">
              <a:rPr lang="en-US" altLang="ja-JP" noProof="0" smtClean="0"/>
              <a:t>12</a:t>
            </a:fld>
            <a:endParaRPr lang="ja-JP" altLang="en-US" noProof="0"/>
          </a:p>
        </p:txBody>
      </p:sp>
      <p:sp>
        <p:nvSpPr>
          <p:cNvPr id="8" name="円柱 7">
            <a:extLst>
              <a:ext uri="{FF2B5EF4-FFF2-40B4-BE49-F238E27FC236}">
                <a16:creationId xmlns:a16="http://schemas.microsoft.com/office/drawing/2014/main" id="{052B5D06-D75C-51FE-E7C7-EAE11551AA0B}"/>
              </a:ext>
            </a:extLst>
          </p:cNvPr>
          <p:cNvSpPr/>
          <p:nvPr/>
        </p:nvSpPr>
        <p:spPr>
          <a:xfrm>
            <a:off x="7862918" y="3012767"/>
            <a:ext cx="1296140" cy="488244"/>
          </a:xfrm>
          <a:prstGeom prst="can">
            <a:avLst/>
          </a:prstGeom>
          <a:noFill/>
          <a:ln w="158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専用線</a:t>
            </a:r>
          </a:p>
        </p:txBody>
      </p:sp>
      <p:sp>
        <p:nvSpPr>
          <p:cNvPr id="7" name="テキスト ボックス 6">
            <a:extLst>
              <a:ext uri="{FF2B5EF4-FFF2-40B4-BE49-F238E27FC236}">
                <a16:creationId xmlns:a16="http://schemas.microsoft.com/office/drawing/2014/main" id="{7726F36A-83F2-B46E-24A7-5DCF3682707B}"/>
              </a:ext>
            </a:extLst>
          </p:cNvPr>
          <p:cNvSpPr txBox="1"/>
          <p:nvPr/>
        </p:nvSpPr>
        <p:spPr>
          <a:xfrm>
            <a:off x="7442005" y="6356978"/>
            <a:ext cx="4546796" cy="307777"/>
          </a:xfrm>
          <a:prstGeom prst="rect">
            <a:avLst/>
          </a:prstGeom>
          <a:noFill/>
          <a:ln>
            <a:noFill/>
          </a:ln>
        </p:spPr>
        <p:txBody>
          <a:bodyPr wrap="square" rtlCol="0" anchor="ctr" anchorCtr="1">
            <a:spAutoFit/>
          </a:bodyPr>
          <a:lstStyle/>
          <a:p>
            <a:r>
              <a:rPr kumimoji="1" lang="ja-JP" altLang="en-US" sz="1400" dirty="0">
                <a:latin typeface="Meiryo UI" panose="020B0604030504040204" pitchFamily="50" charset="-128"/>
                <a:ea typeface="Meiryo UI" panose="020B0604030504040204" pitchFamily="50" charset="-128"/>
              </a:rPr>
              <a:t>外部（インターネット）に直接的に接続されていない環境</a:t>
            </a:r>
          </a:p>
        </p:txBody>
      </p:sp>
      <p:grpSp>
        <p:nvGrpSpPr>
          <p:cNvPr id="9" name="グループ化 8">
            <a:extLst>
              <a:ext uri="{FF2B5EF4-FFF2-40B4-BE49-F238E27FC236}">
                <a16:creationId xmlns:a16="http://schemas.microsoft.com/office/drawing/2014/main" id="{B9A188DE-F41D-DE6B-69BB-AB4A4713BE8D}"/>
              </a:ext>
            </a:extLst>
          </p:cNvPr>
          <p:cNvGrpSpPr/>
          <p:nvPr/>
        </p:nvGrpSpPr>
        <p:grpSpPr>
          <a:xfrm>
            <a:off x="7862918" y="4050740"/>
            <a:ext cx="1436248" cy="647813"/>
            <a:chOff x="3432355" y="3438547"/>
            <a:chExt cx="5487076" cy="2915009"/>
          </a:xfrm>
        </p:grpSpPr>
        <p:pic>
          <p:nvPicPr>
            <p:cNvPr id="10" name="図 9">
              <a:extLst>
                <a:ext uri="{FF2B5EF4-FFF2-40B4-BE49-F238E27FC236}">
                  <a16:creationId xmlns:a16="http://schemas.microsoft.com/office/drawing/2014/main" id="{65EEA0AF-C3B8-886F-35D8-9FDBF97FA3A1}"/>
                </a:ext>
              </a:extLst>
            </p:cNvPr>
            <p:cNvPicPr>
              <a:picLocks noChangeAspect="1"/>
            </p:cNvPicPr>
            <p:nvPr/>
          </p:nvPicPr>
          <p:blipFill>
            <a:blip r:embed="rId5"/>
            <a:stretch>
              <a:fillRect/>
            </a:stretch>
          </p:blipFill>
          <p:spPr>
            <a:xfrm>
              <a:off x="3432355" y="3438547"/>
              <a:ext cx="5487076" cy="2915009"/>
            </a:xfrm>
            <a:prstGeom prst="rect">
              <a:avLst/>
            </a:prstGeom>
            <a:ln>
              <a:solidFill>
                <a:schemeClr val="accent1"/>
              </a:solidFill>
            </a:ln>
          </p:spPr>
        </p:pic>
        <p:pic>
          <p:nvPicPr>
            <p:cNvPr id="12" name="図 11" descr="ロゴ&#10;&#10;中程度の精度で自動的に生成された説明">
              <a:extLst>
                <a:ext uri="{FF2B5EF4-FFF2-40B4-BE49-F238E27FC236}">
                  <a16:creationId xmlns:a16="http://schemas.microsoft.com/office/drawing/2014/main" id="{A07BF5CC-8A35-F6D4-7DA6-FFF5FDD76C8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47537" y="4093525"/>
              <a:ext cx="1214963" cy="413180"/>
            </a:xfrm>
            <a:prstGeom prst="rect">
              <a:avLst/>
            </a:prstGeom>
          </p:spPr>
        </p:pic>
      </p:grpSp>
    </p:spTree>
    <p:extLst>
      <p:ext uri="{BB962C8B-B14F-4D97-AF65-F5344CB8AC3E}">
        <p14:creationId xmlns:p14="http://schemas.microsoft.com/office/powerpoint/2010/main" val="3982859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1219200" y="2098305"/>
            <a:ext cx="10363200" cy="4313128"/>
          </a:xfrm>
        </p:spPr>
        <p:txBody>
          <a:bodyPr rtlCol="0">
            <a:normAutofit fontScale="92500" lnSpcReduction="20000"/>
          </a:bodyPr>
          <a:lstStyle/>
          <a:p>
            <a:pPr marL="274320" lvl="1" indent="-274320">
              <a:lnSpc>
                <a:spcPct val="120000"/>
              </a:lnSpc>
              <a:spcBef>
                <a:spcPts val="580"/>
              </a:spcBef>
              <a:spcAft>
                <a:spcPts val="600"/>
              </a:spcAft>
              <a:buClr>
                <a:schemeClr val="accent1">
                  <a:lumMod val="75000"/>
                </a:schemeClr>
              </a:buClr>
            </a:pPr>
            <a:r>
              <a:rPr lang="ja-JP" altLang="en-US" sz="2600" dirty="0"/>
              <a:t>利用者が質問・指示を入力すると、その内容が「</a:t>
            </a:r>
            <a:r>
              <a:rPr lang="en-US" altLang="ja-JP" sz="2600" dirty="0"/>
              <a:t>Azure </a:t>
            </a:r>
            <a:r>
              <a:rPr lang="en-US" altLang="ja-JP" sz="2600" dirty="0" err="1"/>
              <a:t>OpenAI</a:t>
            </a:r>
            <a:r>
              <a:rPr lang="en-US" altLang="ja-JP" sz="2600" dirty="0"/>
              <a:t> Service</a:t>
            </a:r>
            <a:r>
              <a:rPr lang="ja-JP" altLang="en-US" sz="2600" dirty="0"/>
              <a:t>」に送信され、「</a:t>
            </a:r>
            <a:r>
              <a:rPr lang="en-US" altLang="ja-JP" sz="2600" dirty="0"/>
              <a:t>Azure </a:t>
            </a:r>
            <a:r>
              <a:rPr lang="en-US" altLang="ja-JP" sz="2600" dirty="0" err="1"/>
              <a:t>OpenAI</a:t>
            </a:r>
            <a:r>
              <a:rPr lang="en-US" altLang="ja-JP" sz="2600" dirty="0"/>
              <a:t> Service</a:t>
            </a:r>
            <a:r>
              <a:rPr lang="ja-JP" altLang="en-US" sz="2600" dirty="0"/>
              <a:t>」から受信した回答結果がそのまま表示されます。</a:t>
            </a:r>
          </a:p>
          <a:p>
            <a:pPr marL="274320" lvl="1" indent="-274320">
              <a:lnSpc>
                <a:spcPct val="120000"/>
              </a:lnSpc>
              <a:spcBef>
                <a:spcPts val="580"/>
              </a:spcBef>
              <a:spcAft>
                <a:spcPts val="600"/>
              </a:spcAft>
              <a:buClr>
                <a:schemeClr val="accent1">
                  <a:lumMod val="75000"/>
                </a:schemeClr>
              </a:buClr>
            </a:pPr>
            <a:r>
              <a:rPr lang="ja-JP" altLang="en-US" sz="2600" dirty="0"/>
              <a:t>質問・指示は、連続して入力可能で、深堀りした質問・指示を追加入力することで、回答内容の精度向上が期待できます。</a:t>
            </a:r>
          </a:p>
          <a:p>
            <a:pPr marL="274320" lvl="1" indent="-274320">
              <a:lnSpc>
                <a:spcPct val="120000"/>
              </a:lnSpc>
              <a:spcBef>
                <a:spcPts val="580"/>
              </a:spcBef>
              <a:spcAft>
                <a:spcPts val="600"/>
              </a:spcAft>
              <a:buClr>
                <a:schemeClr val="accent1">
                  <a:lumMod val="75000"/>
                </a:schemeClr>
              </a:buClr>
            </a:pPr>
            <a:r>
              <a:rPr lang="ja-JP" altLang="en-US" sz="2600" dirty="0"/>
              <a:t>また、汎用的で効果の高い質問・指示について、簡単に精度の高い回答が得られるようにテンプレートを用意しています。</a:t>
            </a:r>
            <a:endParaRPr lang="en-US" altLang="ja-JP" sz="2600" dirty="0"/>
          </a:p>
          <a:p>
            <a:pPr marL="274320" lvl="1" indent="-274320">
              <a:lnSpc>
                <a:spcPct val="120000"/>
              </a:lnSpc>
              <a:spcBef>
                <a:spcPts val="580"/>
              </a:spcBef>
              <a:spcAft>
                <a:spcPts val="600"/>
              </a:spcAft>
              <a:buClr>
                <a:schemeClr val="accent1">
                  <a:lumMod val="75000"/>
                </a:schemeClr>
              </a:buClr>
            </a:pPr>
            <a:r>
              <a:rPr lang="ja-JP" altLang="en-US" sz="2600" dirty="0"/>
              <a:t>「</a:t>
            </a:r>
            <a:r>
              <a:rPr lang="en-US" altLang="ja-JP" sz="2600" dirty="0"/>
              <a:t>Azure </a:t>
            </a:r>
            <a:r>
              <a:rPr lang="en-US" altLang="ja-JP" sz="2600" dirty="0" err="1"/>
              <a:t>OpenAI</a:t>
            </a:r>
            <a:r>
              <a:rPr lang="en-US" altLang="ja-JP" sz="2600" dirty="0"/>
              <a:t> Service</a:t>
            </a:r>
            <a:r>
              <a:rPr lang="ja-JP" altLang="en-US" sz="2600" dirty="0"/>
              <a:t>」は従量課金制の有償サービス</a:t>
            </a:r>
            <a:r>
              <a:rPr lang="ja-JP" altLang="en-US" sz="2100" dirty="0"/>
              <a:t>（費用はデジタル統括室にて負担）</a:t>
            </a:r>
            <a:r>
              <a:rPr lang="ja-JP" altLang="en-US" sz="2600" dirty="0"/>
              <a:t>になるため、質問・回答に利用できる文字数には上限設定を行います。</a:t>
            </a:r>
            <a:r>
              <a:rPr lang="ja-JP" altLang="en-US" sz="2100" dirty="0"/>
              <a:t>（詳細は「大阪市生成</a:t>
            </a:r>
            <a:r>
              <a:rPr lang="en-US" altLang="ja-JP" sz="2100" dirty="0"/>
              <a:t>AI</a:t>
            </a:r>
            <a:r>
              <a:rPr lang="ja-JP" altLang="en-US" sz="2100" dirty="0"/>
              <a:t>利用マニュアル」を参照ください。）</a:t>
            </a:r>
            <a:endParaRPr lang="en-US" altLang="ja-JP" sz="2100" dirty="0"/>
          </a:p>
        </p:txBody>
      </p:sp>
      <p:sp>
        <p:nvSpPr>
          <p:cNvPr id="4" name="正方形/長方形 3">
            <a:extLst>
              <a:ext uri="{FF2B5EF4-FFF2-40B4-BE49-F238E27FC236}">
                <a16:creationId xmlns:a16="http://schemas.microsoft.com/office/drawing/2014/main" id="{96DE04D2-318A-8764-3551-4F271DDDE424}"/>
              </a:ext>
            </a:extLst>
          </p:cNvPr>
          <p:cNvSpPr/>
          <p:nvPr/>
        </p:nvSpPr>
        <p:spPr>
          <a:xfrm>
            <a:off x="88776" y="1417638"/>
            <a:ext cx="12001623"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システム機能（利用者側）</a:t>
            </a:r>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5	AI</a:t>
            </a:r>
            <a:r>
              <a:rPr lang="ja-JP" altLang="en-US" dirty="0"/>
              <a:t>アシスタントの概要</a:t>
            </a:r>
          </a:p>
        </p:txBody>
      </p:sp>
      <p:sp>
        <p:nvSpPr>
          <p:cNvPr id="26" name="スライド番号プレースホルダー 25">
            <a:extLst>
              <a:ext uri="{FF2B5EF4-FFF2-40B4-BE49-F238E27FC236}">
                <a16:creationId xmlns:a16="http://schemas.microsoft.com/office/drawing/2014/main" id="{BCE9D430-8FAB-C16C-63DE-558ED00CE86C}"/>
              </a:ext>
            </a:extLst>
          </p:cNvPr>
          <p:cNvSpPr>
            <a:spLocks noGrp="1"/>
          </p:cNvSpPr>
          <p:nvPr>
            <p:ph type="sldNum" sz="quarter" idx="12"/>
          </p:nvPr>
        </p:nvSpPr>
        <p:spPr/>
        <p:txBody>
          <a:bodyPr/>
          <a:lstStyle/>
          <a:p>
            <a:pPr rtl="0"/>
            <a:fld id="{401CF334-2D5C-4859-84A6-CA7E6E43FAEB}" type="slidenum">
              <a:rPr lang="en-US" altLang="ja-JP" noProof="0" smtClean="0"/>
              <a:t>13</a:t>
            </a:fld>
            <a:endParaRPr lang="ja-JP" altLang="en-US" noProof="0"/>
          </a:p>
        </p:txBody>
      </p:sp>
    </p:spTree>
    <p:extLst>
      <p:ext uri="{BB962C8B-B14F-4D97-AF65-F5344CB8AC3E}">
        <p14:creationId xmlns:p14="http://schemas.microsoft.com/office/powerpoint/2010/main" val="1239176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1219200" y="2098306"/>
            <a:ext cx="10363200" cy="1843774"/>
          </a:xfrm>
        </p:spPr>
        <p:txBody>
          <a:bodyPr rtlCol="0">
            <a:normAutofit fontScale="85000" lnSpcReduction="10000"/>
          </a:bodyPr>
          <a:lstStyle/>
          <a:p>
            <a:pPr marL="274320" lvl="1" indent="-274320">
              <a:lnSpc>
                <a:spcPct val="120000"/>
              </a:lnSpc>
              <a:spcBef>
                <a:spcPts val="580"/>
              </a:spcBef>
              <a:spcAft>
                <a:spcPts val="600"/>
              </a:spcAft>
              <a:buClr>
                <a:schemeClr val="accent1">
                  <a:lumMod val="75000"/>
                </a:schemeClr>
              </a:buClr>
            </a:pPr>
            <a:r>
              <a:rPr lang="ja-JP" altLang="en-US" sz="2600" dirty="0"/>
              <a:t>庁内情報パソコン（仮想デスクトップ含む）以外からの利用を制限しています。</a:t>
            </a:r>
            <a:endParaRPr lang="en-US" altLang="ja-JP" sz="2600" dirty="0"/>
          </a:p>
          <a:p>
            <a:pPr marL="274320" lvl="1" indent="-274320">
              <a:lnSpc>
                <a:spcPct val="120000"/>
              </a:lnSpc>
              <a:spcBef>
                <a:spcPts val="580"/>
              </a:spcBef>
              <a:spcAft>
                <a:spcPts val="600"/>
              </a:spcAft>
              <a:buClr>
                <a:schemeClr val="accent1">
                  <a:lumMod val="75000"/>
                </a:schemeClr>
              </a:buClr>
            </a:pPr>
            <a:r>
              <a:rPr lang="ja-JP" altLang="en-US" sz="2600" dirty="0"/>
              <a:t>庁内情報パソコンから、シングルサインオン（ユーザ</a:t>
            </a:r>
            <a:r>
              <a:rPr lang="en-US" altLang="ja-JP" sz="2600" dirty="0"/>
              <a:t>ID</a:t>
            </a:r>
            <a:r>
              <a:rPr lang="ja-JP" altLang="en-US" sz="2600" dirty="0"/>
              <a:t>、パスワードの入力不要で）で利用できるようにしています。</a:t>
            </a:r>
            <a:endParaRPr lang="en-US" altLang="ja-JP" sz="2600" dirty="0"/>
          </a:p>
          <a:p>
            <a:pPr marL="274320" lvl="1" indent="-274320">
              <a:lnSpc>
                <a:spcPct val="120000"/>
              </a:lnSpc>
              <a:spcBef>
                <a:spcPts val="580"/>
              </a:spcBef>
              <a:spcAft>
                <a:spcPts val="600"/>
              </a:spcAft>
              <a:buClr>
                <a:schemeClr val="accent1">
                  <a:lumMod val="75000"/>
                </a:schemeClr>
              </a:buClr>
            </a:pPr>
            <a:r>
              <a:rPr lang="ja-JP" altLang="en-US" sz="2600" dirty="0"/>
              <a:t>全ての利用者の質問・指示及び回答結果はログとして保管しています。</a:t>
            </a:r>
          </a:p>
        </p:txBody>
      </p:sp>
      <p:sp>
        <p:nvSpPr>
          <p:cNvPr id="4" name="正方形/長方形 3">
            <a:extLst>
              <a:ext uri="{FF2B5EF4-FFF2-40B4-BE49-F238E27FC236}">
                <a16:creationId xmlns:a16="http://schemas.microsoft.com/office/drawing/2014/main" id="{96DE04D2-318A-8764-3551-4F271DDDE424}"/>
              </a:ext>
            </a:extLst>
          </p:cNvPr>
          <p:cNvSpPr/>
          <p:nvPr/>
        </p:nvSpPr>
        <p:spPr>
          <a:xfrm>
            <a:off x="88777" y="1417638"/>
            <a:ext cx="12001622"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管理機能（デジタル統括室側）</a:t>
            </a:r>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5	AI</a:t>
            </a:r>
            <a:r>
              <a:rPr lang="ja-JP" altLang="en-US" dirty="0"/>
              <a:t>アシスタントの概要</a:t>
            </a:r>
          </a:p>
        </p:txBody>
      </p:sp>
      <p:graphicFrame>
        <p:nvGraphicFramePr>
          <p:cNvPr id="3" name="表 17">
            <a:extLst>
              <a:ext uri="{FF2B5EF4-FFF2-40B4-BE49-F238E27FC236}">
                <a16:creationId xmlns:a16="http://schemas.microsoft.com/office/drawing/2014/main" id="{336B20B5-B7BC-D020-0CEA-364146957FEA}"/>
              </a:ext>
            </a:extLst>
          </p:cNvPr>
          <p:cNvGraphicFramePr>
            <a:graphicFrameLocks noGrp="1"/>
          </p:cNvGraphicFramePr>
          <p:nvPr>
            <p:extLst>
              <p:ext uri="{D42A27DB-BD31-4B8C-83A1-F6EECF244321}">
                <p14:modId xmlns:p14="http://schemas.microsoft.com/office/powerpoint/2010/main" val="2561495184"/>
              </p:ext>
            </p:extLst>
          </p:nvPr>
        </p:nvGraphicFramePr>
        <p:xfrm>
          <a:off x="1554480" y="4246995"/>
          <a:ext cx="10027920" cy="1483360"/>
        </p:xfrm>
        <a:graphic>
          <a:graphicData uri="http://schemas.openxmlformats.org/drawingml/2006/table">
            <a:tbl>
              <a:tblPr firstRow="1" bandRow="1">
                <a:tableStyleId>{F5AB1C69-6EDB-4FF4-983F-18BD219EF322}</a:tableStyleId>
              </a:tblPr>
              <a:tblGrid>
                <a:gridCol w="1969330">
                  <a:extLst>
                    <a:ext uri="{9D8B030D-6E8A-4147-A177-3AD203B41FA5}">
                      <a16:colId xmlns:a16="http://schemas.microsoft.com/office/drawing/2014/main" val="1386363309"/>
                    </a:ext>
                  </a:extLst>
                </a:gridCol>
                <a:gridCol w="1044700">
                  <a:extLst>
                    <a:ext uri="{9D8B030D-6E8A-4147-A177-3AD203B41FA5}">
                      <a16:colId xmlns:a16="http://schemas.microsoft.com/office/drawing/2014/main" val="3189712399"/>
                    </a:ext>
                  </a:extLst>
                </a:gridCol>
                <a:gridCol w="2980370">
                  <a:extLst>
                    <a:ext uri="{9D8B030D-6E8A-4147-A177-3AD203B41FA5}">
                      <a16:colId xmlns:a16="http://schemas.microsoft.com/office/drawing/2014/main" val="1136477393"/>
                    </a:ext>
                  </a:extLst>
                </a:gridCol>
                <a:gridCol w="4033520">
                  <a:extLst>
                    <a:ext uri="{9D8B030D-6E8A-4147-A177-3AD203B41FA5}">
                      <a16:colId xmlns:a16="http://schemas.microsoft.com/office/drawing/2014/main" val="3976206236"/>
                    </a:ext>
                  </a:extLst>
                </a:gridCol>
              </a:tblGrid>
              <a:tr h="370840">
                <a:tc>
                  <a:txBody>
                    <a:bodyPr/>
                    <a:lstStyle/>
                    <a:p>
                      <a:pPr algn="ctr"/>
                      <a:r>
                        <a:rPr kumimoji="1" lang="ja-JP" altLang="en-US" sz="1600" dirty="0"/>
                        <a:t>日時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a:t>利用者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a:t>質問・指示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a:t>回答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795314"/>
                  </a:ext>
                </a:extLst>
              </a:tr>
              <a:tr h="370840">
                <a:tc>
                  <a:txBody>
                    <a:bodyPr/>
                    <a:lstStyle/>
                    <a:p>
                      <a:r>
                        <a:rPr kumimoji="1" lang="en-US" altLang="ja-JP" sz="1600" dirty="0"/>
                        <a:t>2023/11/16</a:t>
                      </a:r>
                      <a:r>
                        <a:rPr kumimoji="1" lang="ja-JP" altLang="en-US" sz="1600" dirty="0"/>
                        <a:t>　</a:t>
                      </a:r>
                      <a:r>
                        <a:rPr kumimoji="1" lang="en-US" altLang="ja-JP" sz="1600" dirty="0"/>
                        <a:t>11:00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dirty="0"/>
                        <a:t>i1234567</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この事業の説明文を作成して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この</a:t>
                      </a:r>
                      <a:r>
                        <a:rPr kumimoji="1" lang="ja-JP" altLang="en-US" sz="1200"/>
                        <a:t>事業は大阪市民</a:t>
                      </a:r>
                      <a:r>
                        <a:rPr kumimoji="1" lang="ja-JP" altLang="en-US" sz="1200" dirty="0"/>
                        <a:t>のための事業です。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21017"/>
                  </a:ext>
                </a:extLst>
              </a:tr>
              <a:tr h="370840">
                <a:tc>
                  <a:txBody>
                    <a:bodyPr/>
                    <a:lstStyle/>
                    <a:p>
                      <a:r>
                        <a:rPr kumimoji="1" lang="en-US" altLang="ja-JP" sz="1600" dirty="0"/>
                        <a:t>2023/11/16</a:t>
                      </a:r>
                      <a:r>
                        <a:rPr kumimoji="1" lang="ja-JP" altLang="en-US" sz="1600" dirty="0"/>
                        <a:t>　</a:t>
                      </a:r>
                      <a:r>
                        <a:rPr kumimoji="1" lang="en-US" altLang="ja-JP" sz="1600" dirty="0"/>
                        <a:t>11:05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dirty="0"/>
                        <a:t>i8912345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こども向けに説明して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t>この事業は大阪に住むみんなのためにやる事業です。</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6144033"/>
                  </a:ext>
                </a:extLst>
              </a:tr>
              <a:tr h="370840">
                <a:tc>
                  <a:txBody>
                    <a:bodyPr/>
                    <a:lstStyle/>
                    <a:p>
                      <a:r>
                        <a:rPr kumimoji="1" lang="en-US" altLang="ja-JP" sz="1600" dirty="0"/>
                        <a:t>2023/12/24</a:t>
                      </a:r>
                      <a:r>
                        <a:rPr kumimoji="1" lang="ja-JP" altLang="en-US" sz="1600" dirty="0"/>
                        <a:t>　</a:t>
                      </a:r>
                      <a:r>
                        <a:rPr kumimoji="1" lang="en-US" altLang="ja-JP" sz="1600" dirty="0"/>
                        <a:t>09:05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dirty="0"/>
                        <a:t>i6789123</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悩んでいます。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なんでも相談してください。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7731375"/>
                  </a:ext>
                </a:extLst>
              </a:tr>
            </a:tbl>
          </a:graphicData>
        </a:graphic>
      </p:graphicFrame>
      <p:sp>
        <p:nvSpPr>
          <p:cNvPr id="5" name="スライド番号プレースホルダー 4">
            <a:extLst>
              <a:ext uri="{FF2B5EF4-FFF2-40B4-BE49-F238E27FC236}">
                <a16:creationId xmlns:a16="http://schemas.microsoft.com/office/drawing/2014/main" id="{7387293D-5FA1-4BA8-DADF-9525303BBC10}"/>
              </a:ext>
            </a:extLst>
          </p:cNvPr>
          <p:cNvSpPr>
            <a:spLocks noGrp="1"/>
          </p:cNvSpPr>
          <p:nvPr>
            <p:ph type="sldNum" sz="quarter" idx="12"/>
          </p:nvPr>
        </p:nvSpPr>
        <p:spPr/>
        <p:txBody>
          <a:bodyPr/>
          <a:lstStyle/>
          <a:p>
            <a:pPr rtl="0"/>
            <a:fld id="{401CF334-2D5C-4859-84A6-CA7E6E43FAEB}" type="slidenum">
              <a:rPr lang="en-US" altLang="ja-JP" noProof="0" smtClean="0"/>
              <a:t>14</a:t>
            </a:fld>
            <a:endParaRPr lang="ja-JP" altLang="en-US" noProof="0"/>
          </a:p>
        </p:txBody>
      </p:sp>
    </p:spTree>
    <p:extLst>
      <p:ext uri="{BB962C8B-B14F-4D97-AF65-F5344CB8AC3E}">
        <p14:creationId xmlns:p14="http://schemas.microsoft.com/office/powerpoint/2010/main" val="1057508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1219200" y="1417639"/>
            <a:ext cx="9888354" cy="790723"/>
          </a:xfrm>
        </p:spPr>
        <p:txBody>
          <a:bodyPr rtlCol="0">
            <a:normAutofit/>
          </a:bodyPr>
          <a:lstStyle/>
          <a:p>
            <a:pPr marL="0" lvl="1" indent="355600">
              <a:lnSpc>
                <a:spcPct val="120000"/>
              </a:lnSpc>
              <a:spcBef>
                <a:spcPts val="580"/>
              </a:spcBef>
              <a:spcAft>
                <a:spcPts val="600"/>
              </a:spcAft>
              <a:buClr>
                <a:schemeClr val="accent1">
                  <a:lumMod val="75000"/>
                </a:schemeClr>
              </a:buClr>
              <a:buNone/>
            </a:pPr>
            <a:r>
              <a:rPr lang="ja-JP" altLang="en-US" sz="2000" dirty="0"/>
              <a:t>業務における、生成</a:t>
            </a:r>
            <a:r>
              <a:rPr lang="en-US" altLang="ja-JP" sz="2000" dirty="0"/>
              <a:t>AI </a:t>
            </a:r>
            <a:r>
              <a:rPr lang="ja-JP" altLang="en-US" sz="2000" dirty="0"/>
              <a:t>の利用にあたっては、安全な利用環境の整備に加え、利用者自身がリスクを理解し、ルールを守って利用することが重要となります。</a:t>
            </a:r>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6	</a:t>
            </a:r>
            <a:r>
              <a:rPr lang="ja-JP" altLang="en-US" dirty="0"/>
              <a:t>利用ルール</a:t>
            </a:r>
          </a:p>
        </p:txBody>
      </p:sp>
      <p:sp>
        <p:nvSpPr>
          <p:cNvPr id="8" name="スライド番号プレースホルダー 7">
            <a:extLst>
              <a:ext uri="{FF2B5EF4-FFF2-40B4-BE49-F238E27FC236}">
                <a16:creationId xmlns:a16="http://schemas.microsoft.com/office/drawing/2014/main" id="{A7251B15-9938-890A-0C50-852EBB8B0C28}"/>
              </a:ext>
            </a:extLst>
          </p:cNvPr>
          <p:cNvSpPr>
            <a:spLocks noGrp="1"/>
          </p:cNvSpPr>
          <p:nvPr>
            <p:ph type="sldNum" sz="quarter" idx="12"/>
          </p:nvPr>
        </p:nvSpPr>
        <p:spPr/>
        <p:txBody>
          <a:bodyPr/>
          <a:lstStyle/>
          <a:p>
            <a:pPr rtl="0"/>
            <a:fld id="{401CF334-2D5C-4859-84A6-CA7E6E43FAEB}" type="slidenum">
              <a:rPr lang="en-US" altLang="ja-JP" noProof="0" smtClean="0"/>
              <a:t>15</a:t>
            </a:fld>
            <a:endParaRPr lang="ja-JP" altLang="en-US" noProof="0"/>
          </a:p>
        </p:txBody>
      </p:sp>
      <p:sp>
        <p:nvSpPr>
          <p:cNvPr id="4" name="正方形/長方形 3">
            <a:extLst>
              <a:ext uri="{FF2B5EF4-FFF2-40B4-BE49-F238E27FC236}">
                <a16:creationId xmlns:a16="http://schemas.microsoft.com/office/drawing/2014/main" id="{57CE4026-E37D-B00D-9F05-9E74B6451C1D}"/>
              </a:ext>
            </a:extLst>
          </p:cNvPr>
          <p:cNvSpPr/>
          <p:nvPr/>
        </p:nvSpPr>
        <p:spPr>
          <a:xfrm>
            <a:off x="99627" y="2248300"/>
            <a:ext cx="11992746"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利用ルール</a:t>
            </a:r>
          </a:p>
        </p:txBody>
      </p:sp>
      <p:sp>
        <p:nvSpPr>
          <p:cNvPr id="5" name="コンテンツ プレースホルダー 1">
            <a:extLst>
              <a:ext uri="{FF2B5EF4-FFF2-40B4-BE49-F238E27FC236}">
                <a16:creationId xmlns:a16="http://schemas.microsoft.com/office/drawing/2014/main" id="{18BDA2FE-444F-6B30-00FF-C9BF5F34162F}"/>
              </a:ext>
            </a:extLst>
          </p:cNvPr>
          <p:cNvSpPr txBox="1">
            <a:spLocks/>
          </p:cNvSpPr>
          <p:nvPr/>
        </p:nvSpPr>
        <p:spPr>
          <a:xfrm>
            <a:off x="804672" y="2767452"/>
            <a:ext cx="10954038" cy="3917300"/>
          </a:xfrm>
          <a:prstGeom prst="rect">
            <a:avLst/>
          </a:prstGeom>
        </p:spPr>
        <p:txBody>
          <a:bodyPr vert="horz" rtlCol="0">
            <a:normAutofit fontScale="92500" lnSpcReduction="20000"/>
          </a:bodyPr>
          <a:lstStyle>
            <a:lvl1pPr marL="274320" indent="-274320" algn="l" rtl="0" eaLnBrk="1" latinLnBrk="0" hangingPunct="1">
              <a:spcBef>
                <a:spcPts val="580"/>
              </a:spcBef>
              <a:buClr>
                <a:schemeClr val="accent1">
                  <a:lumMod val="75000"/>
                </a:schemeClr>
              </a:buClr>
              <a:buSzPct val="85000"/>
              <a:buFont typeface="Wingdings 2"/>
              <a:buChar char=""/>
              <a:defRPr kumimoji="1" sz="2600" kern="1200">
                <a:solidFill>
                  <a:schemeClr val="tx1"/>
                </a:solidFill>
                <a:latin typeface="Meiryo UI" panose="020B0604030504040204" pitchFamily="50" charset="-128"/>
                <a:ea typeface="Meiryo UI" panose="020B0604030504040204" pitchFamily="50" charset="-128"/>
                <a:cs typeface="+mn-cs"/>
              </a:defRPr>
            </a:lvl1pPr>
            <a:lvl2pPr marL="548640" indent="-228600" algn="l" rtl="0" eaLnBrk="1" latinLnBrk="0" hangingPunct="1">
              <a:spcBef>
                <a:spcPts val="370"/>
              </a:spcBef>
              <a:buClr>
                <a:schemeClr val="accent2">
                  <a:lumMod val="75000"/>
                </a:schemeClr>
              </a:buClr>
              <a:buSzPct val="85000"/>
              <a:buFont typeface="Wingdings 2"/>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822960" indent="-228600" algn="l" rtl="0" eaLnBrk="1" latinLnBrk="0" hangingPunct="1">
              <a:spcBef>
                <a:spcPts val="370"/>
              </a:spcBef>
              <a:buClr>
                <a:schemeClr val="accent1">
                  <a:lumMod val="60000"/>
                  <a:lumOff val="40000"/>
                </a:schemeClr>
              </a:buClr>
              <a:buSzPct val="85000"/>
              <a:buFont typeface="Wingdings 2"/>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eiryo UI" panose="020B0604030504040204" pitchFamily="50" charset="-128"/>
                <a:ea typeface="Meiryo UI" panose="020B0604030504040204" pitchFamily="50" charset="-128"/>
                <a:cs typeface="+mn-cs"/>
              </a:defRPr>
            </a:lvl4pPr>
            <a:lvl5pPr marL="1371600" indent="-228600" algn="l" rtl="0" eaLnBrk="1" latinLnBrk="0" hangingPunct="1">
              <a:spcBef>
                <a:spcPts val="370"/>
              </a:spcBef>
              <a:buClr>
                <a:schemeClr val="accent3">
                  <a:lumMod val="75000"/>
                </a:schemeClr>
              </a:buClr>
              <a:buFontTx/>
              <a:buChar char="o"/>
              <a:defRPr kumimoji="1" sz="2000" kern="1200">
                <a:solidFill>
                  <a:schemeClr val="tx1"/>
                </a:solidFill>
                <a:latin typeface="Meiryo UI" panose="020B0604030504040204" pitchFamily="50" charset="-128"/>
                <a:ea typeface="Meiryo UI" panose="020B0604030504040204" pitchFamily="50" charset="-128"/>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lumMod val="75000"/>
                </a:schemeClr>
              </a:buClr>
              <a:buChar char="•"/>
              <a:defRPr kumimoji="1" sz="1800" kern="1200">
                <a:solidFill>
                  <a:schemeClr val="tx1"/>
                </a:solidFill>
                <a:latin typeface="+mn-lt"/>
                <a:ea typeface="+mn-ea"/>
                <a:cs typeface="+mn-cs"/>
              </a:defRPr>
            </a:lvl8pPr>
            <a:lvl9pPr marL="2526030" indent="-285750" algn="l" rtl="0" eaLnBrk="1" latinLnBrk="0" hangingPunct="1">
              <a:spcBef>
                <a:spcPts val="370"/>
              </a:spcBef>
              <a:buClr>
                <a:schemeClr val="accent3">
                  <a:lumMod val="50000"/>
                </a:schemeClr>
              </a:buClr>
              <a:buFont typeface="Arial" panose="020B0604020202020204" pitchFamily="34" charset="0"/>
              <a:buChar char="•"/>
              <a:defRPr kumimoji="1" sz="1800" kern="1200">
                <a:solidFill>
                  <a:schemeClr val="tx1"/>
                </a:solidFill>
                <a:latin typeface="+mn-lt"/>
                <a:ea typeface="+mn-ea"/>
                <a:cs typeface="+mn-cs"/>
              </a:defRPr>
            </a:lvl9pPr>
          </a:lstStyle>
          <a:p>
            <a:pPr marL="342900" lvl="1" indent="-342900">
              <a:lnSpc>
                <a:spcPct val="120000"/>
              </a:lnSpc>
              <a:spcBef>
                <a:spcPts val="580"/>
              </a:spcBef>
              <a:spcAft>
                <a:spcPts val="300"/>
              </a:spcAft>
              <a:buClr>
                <a:schemeClr val="accent1">
                  <a:lumMod val="75000"/>
                </a:schemeClr>
              </a:buClr>
              <a:buFont typeface="+mj-ea"/>
              <a:buAutoNum type="circleNumDbPlain"/>
            </a:pPr>
            <a:r>
              <a:rPr lang="en-US" altLang="ja-JP" sz="1800" dirty="0"/>
              <a:t>AI</a:t>
            </a:r>
            <a:r>
              <a:rPr lang="ja-JP" altLang="en-US" sz="1800" dirty="0"/>
              <a:t>アシスタント以外の生成</a:t>
            </a:r>
            <a:r>
              <a:rPr lang="en-US" altLang="ja-JP" sz="1800" dirty="0"/>
              <a:t>AI</a:t>
            </a:r>
            <a:r>
              <a:rPr lang="ja-JP" altLang="en-US" sz="1800" dirty="0"/>
              <a:t>（</a:t>
            </a:r>
            <a:r>
              <a:rPr lang="en-US" altLang="ja-JP" sz="1800" dirty="0" err="1"/>
              <a:t>ChatGPT</a:t>
            </a:r>
            <a:r>
              <a:rPr lang="ja-JP" altLang="en-US" sz="1800" dirty="0"/>
              <a:t>や</a:t>
            </a:r>
            <a:r>
              <a:rPr lang="en-US" altLang="ja-JP" sz="1800" dirty="0"/>
              <a:t>Copilot</a:t>
            </a:r>
            <a:r>
              <a:rPr lang="ja-JP" altLang="en-US" sz="1800" dirty="0"/>
              <a:t>等）の利用を禁止する</a:t>
            </a:r>
          </a:p>
          <a:p>
            <a:pPr marL="342900" lvl="1" indent="-342900">
              <a:lnSpc>
                <a:spcPct val="120000"/>
              </a:lnSpc>
              <a:spcBef>
                <a:spcPts val="580"/>
              </a:spcBef>
              <a:spcAft>
                <a:spcPts val="300"/>
              </a:spcAft>
              <a:buClr>
                <a:schemeClr val="accent1">
                  <a:lumMod val="75000"/>
                </a:schemeClr>
              </a:buClr>
              <a:buFont typeface="+mj-ea"/>
              <a:buAutoNum type="circleNumDbPlain"/>
            </a:pPr>
            <a:r>
              <a:rPr lang="en-US" altLang="ja-JP" sz="1800" dirty="0"/>
              <a:t>AI</a:t>
            </a:r>
            <a:r>
              <a:rPr lang="ja-JP" altLang="en-US" sz="1800" dirty="0"/>
              <a:t>アシスタントへの特定個人情報（マイナンバーをその内容に含む個人情報）の入力を禁止する</a:t>
            </a:r>
            <a:endParaRPr lang="en-US" altLang="ja-JP" sz="1800" dirty="0"/>
          </a:p>
          <a:p>
            <a:pPr marL="342900" lvl="1" indent="-342900">
              <a:lnSpc>
                <a:spcPct val="120000"/>
              </a:lnSpc>
              <a:spcBef>
                <a:spcPts val="580"/>
              </a:spcBef>
              <a:spcAft>
                <a:spcPts val="300"/>
              </a:spcAft>
              <a:buClr>
                <a:schemeClr val="accent1">
                  <a:lumMod val="75000"/>
                </a:schemeClr>
              </a:buClr>
              <a:buFont typeface="+mj-ea"/>
              <a:buAutoNum type="circleNumDbPlain"/>
            </a:pPr>
            <a:r>
              <a:rPr lang="ja-JP" altLang="en-US" sz="1800" dirty="0"/>
              <a:t>②で禁止する場合のほか、</a:t>
            </a:r>
            <a:r>
              <a:rPr lang="en-US" altLang="ja-JP" sz="1800" dirty="0"/>
              <a:t>AI</a:t>
            </a:r>
            <a:r>
              <a:rPr lang="ja-JP" altLang="en-US" sz="1800" dirty="0"/>
              <a:t>アシスタントへ個人情報の入力を行う場合の本人の数は、</a:t>
            </a:r>
            <a:r>
              <a:rPr lang="en-US" altLang="ja-JP" sz="1800" dirty="0"/>
              <a:t>1,000</a:t>
            </a:r>
            <a:r>
              <a:rPr lang="ja-JP" altLang="en-US" sz="1800" dirty="0"/>
              <a:t>人未満とする</a:t>
            </a:r>
            <a:endParaRPr lang="en-US" altLang="ja-JP" sz="1800" dirty="0"/>
          </a:p>
          <a:p>
            <a:pPr marL="342900" lvl="1" indent="-342900">
              <a:lnSpc>
                <a:spcPct val="120000"/>
              </a:lnSpc>
              <a:spcBef>
                <a:spcPts val="580"/>
              </a:spcBef>
              <a:spcAft>
                <a:spcPts val="300"/>
              </a:spcAft>
              <a:buClr>
                <a:schemeClr val="accent1">
                  <a:lumMod val="75000"/>
                </a:schemeClr>
              </a:buClr>
              <a:buFont typeface="+mj-ea"/>
              <a:buAutoNum type="circleNumDbPlain"/>
            </a:pPr>
            <a:r>
              <a:rPr lang="en-US" altLang="ja-JP" sz="1800" dirty="0"/>
              <a:t>AI</a:t>
            </a:r>
            <a:r>
              <a:rPr lang="ja-JP" altLang="en-US" sz="1800" dirty="0"/>
              <a:t>アシスタントへの既存の著作物に類似する文章の生成につながるような入力を禁止する</a:t>
            </a:r>
            <a:endParaRPr lang="en-US" altLang="ja-JP" sz="1800" dirty="0"/>
          </a:p>
          <a:p>
            <a:pPr marL="342900" lvl="1" indent="-342900">
              <a:lnSpc>
                <a:spcPct val="120000"/>
              </a:lnSpc>
              <a:spcBef>
                <a:spcPts val="580"/>
              </a:spcBef>
              <a:spcAft>
                <a:spcPts val="300"/>
              </a:spcAft>
              <a:buClr>
                <a:schemeClr val="accent1">
                  <a:lumMod val="75000"/>
                </a:schemeClr>
              </a:buClr>
              <a:buFont typeface="+mj-ea"/>
              <a:buAutoNum type="circleNumDbPlain"/>
            </a:pPr>
            <a:r>
              <a:rPr lang="en-US" altLang="ja-JP" sz="1800" dirty="0"/>
              <a:t>AI</a:t>
            </a:r>
            <a:r>
              <a:rPr lang="ja-JP" altLang="en-US" sz="1800" dirty="0"/>
              <a:t>アシスタントからの回答については、既存の著作物等に類似しないか入念に確認すること</a:t>
            </a:r>
            <a:endParaRPr lang="en-US" altLang="ja-JP" sz="1800" dirty="0"/>
          </a:p>
          <a:p>
            <a:pPr marL="342900" lvl="1" indent="-342900">
              <a:lnSpc>
                <a:spcPct val="120000"/>
              </a:lnSpc>
              <a:spcBef>
                <a:spcPts val="580"/>
              </a:spcBef>
              <a:spcAft>
                <a:spcPts val="300"/>
              </a:spcAft>
              <a:buClr>
                <a:schemeClr val="accent1">
                  <a:lumMod val="75000"/>
                </a:schemeClr>
              </a:buClr>
              <a:buFont typeface="+mj-ea"/>
              <a:buAutoNum type="circleNumDbPlain"/>
            </a:pPr>
            <a:r>
              <a:rPr lang="en-US" altLang="ja-JP" sz="1800" dirty="0"/>
              <a:t>AI</a:t>
            </a:r>
            <a:r>
              <a:rPr lang="ja-JP" altLang="en-US" sz="1800" dirty="0"/>
              <a:t>アシスタントからの回答については、根拠や裏付けを必ず自ら確認すること</a:t>
            </a:r>
            <a:endParaRPr lang="en-US" altLang="ja-JP" sz="1800" dirty="0"/>
          </a:p>
          <a:p>
            <a:pPr marL="342900" lvl="1" indent="-342900">
              <a:lnSpc>
                <a:spcPct val="120000"/>
              </a:lnSpc>
              <a:spcBef>
                <a:spcPts val="580"/>
              </a:spcBef>
              <a:spcAft>
                <a:spcPts val="300"/>
              </a:spcAft>
              <a:buClr>
                <a:schemeClr val="accent1">
                  <a:lumMod val="75000"/>
                </a:schemeClr>
              </a:buClr>
              <a:buFont typeface="+mj-ea"/>
              <a:buAutoNum type="circleNumDbPlain"/>
            </a:pPr>
            <a:r>
              <a:rPr lang="en-US" altLang="ja-JP" sz="1800" dirty="0"/>
              <a:t>AI</a:t>
            </a:r>
            <a:r>
              <a:rPr lang="ja-JP" altLang="en-US" sz="1800" dirty="0"/>
              <a:t>アシスタントからの回答については、偏りや差別的表現が無いか必ず自ら確認すること</a:t>
            </a:r>
            <a:endParaRPr lang="en-US" altLang="ja-JP" sz="1800" dirty="0"/>
          </a:p>
          <a:p>
            <a:pPr marL="342900" lvl="1" indent="-342900">
              <a:lnSpc>
                <a:spcPct val="120000"/>
              </a:lnSpc>
              <a:spcBef>
                <a:spcPts val="580"/>
              </a:spcBef>
              <a:spcAft>
                <a:spcPts val="300"/>
              </a:spcAft>
              <a:buClr>
                <a:schemeClr val="accent1">
                  <a:lumMod val="75000"/>
                </a:schemeClr>
              </a:buClr>
              <a:buFont typeface="+mj-ea"/>
              <a:buAutoNum type="circleNumDbPlain"/>
            </a:pPr>
            <a:r>
              <a:rPr lang="en-US" altLang="ja-JP" sz="1800" dirty="0"/>
              <a:t>AI</a:t>
            </a:r>
            <a:r>
              <a:rPr lang="ja-JP" altLang="en-US" sz="1800" dirty="0"/>
              <a:t>アシスタントからの回答を対外的に利用する場合は、</a:t>
            </a:r>
            <a:r>
              <a:rPr lang="en-US" altLang="ja-JP" sz="1800" dirty="0"/>
              <a:t> AI</a:t>
            </a:r>
            <a:r>
              <a:rPr lang="ja-JP" altLang="en-US" sz="1800" dirty="0"/>
              <a:t>アシスタントを利用している旨を</a:t>
            </a:r>
            <a:br>
              <a:rPr lang="en-US" altLang="ja-JP" sz="1800" dirty="0"/>
            </a:br>
            <a:r>
              <a:rPr lang="ja-JP" altLang="en-US" sz="1800" dirty="0"/>
              <a:t>明らかにして意思決定を行ってから、利用すること</a:t>
            </a:r>
            <a:endParaRPr lang="en-US" altLang="ja-JP" sz="1800" dirty="0"/>
          </a:p>
          <a:p>
            <a:pPr marL="342900" lvl="1" indent="-342900">
              <a:lnSpc>
                <a:spcPct val="120000"/>
              </a:lnSpc>
              <a:spcBef>
                <a:spcPts val="580"/>
              </a:spcBef>
              <a:spcAft>
                <a:spcPts val="300"/>
              </a:spcAft>
              <a:buClr>
                <a:schemeClr val="accent1">
                  <a:lumMod val="75000"/>
                </a:schemeClr>
              </a:buClr>
              <a:buFont typeface="+mj-ea"/>
              <a:buAutoNum type="circleNumDbPlain"/>
            </a:pPr>
            <a:r>
              <a:rPr lang="en-US" altLang="ja-JP" sz="1800" dirty="0"/>
              <a:t>AI</a:t>
            </a:r>
            <a:r>
              <a:rPr lang="ja-JP" altLang="en-US" sz="1800" dirty="0"/>
              <a:t>アシスタントで利用する</a:t>
            </a:r>
            <a:r>
              <a:rPr lang="en-US" altLang="ja-JP" sz="1800" dirty="0"/>
              <a:t>AI</a:t>
            </a:r>
            <a:r>
              <a:rPr lang="ja-JP" altLang="en-US" sz="1800" dirty="0"/>
              <a:t>モデルは、</a:t>
            </a:r>
            <a:r>
              <a:rPr lang="en-US" altLang="ja-JP" sz="1800" dirty="0"/>
              <a:t>gpt-3.5 Turbo</a:t>
            </a:r>
            <a:r>
              <a:rPr lang="ja-JP" altLang="en-US" sz="1800" dirty="0"/>
              <a:t>を基本とし、その回答の品質に満足が得られなかった場合に</a:t>
            </a:r>
            <a:r>
              <a:rPr lang="en-US" altLang="ja-JP" sz="1800" dirty="0"/>
              <a:t>gpt-4</a:t>
            </a:r>
            <a:r>
              <a:rPr lang="ja-JP" altLang="en-US" sz="1800" dirty="0"/>
              <a:t> </a:t>
            </a:r>
            <a:r>
              <a:rPr lang="en-US" altLang="ja-JP" sz="1800" dirty="0"/>
              <a:t>Turbo</a:t>
            </a:r>
            <a:r>
              <a:rPr lang="ja-JP" altLang="en-US" sz="1800" dirty="0"/>
              <a:t>を利用すること</a:t>
            </a:r>
          </a:p>
          <a:p>
            <a:pPr marL="342900" lvl="1" indent="-342900">
              <a:lnSpc>
                <a:spcPct val="120000"/>
              </a:lnSpc>
              <a:spcBef>
                <a:spcPts val="580"/>
              </a:spcBef>
              <a:spcAft>
                <a:spcPts val="300"/>
              </a:spcAft>
              <a:buClr>
                <a:schemeClr val="accent1">
                  <a:lumMod val="75000"/>
                </a:schemeClr>
              </a:buClr>
              <a:buFont typeface="+mj-ea"/>
              <a:buAutoNum type="circleNumDbPlain"/>
            </a:pPr>
            <a:endParaRPr lang="en-US" altLang="ja-JP" sz="1800" dirty="0"/>
          </a:p>
          <a:p>
            <a:pPr marL="342900" lvl="1" indent="-342900">
              <a:lnSpc>
                <a:spcPct val="120000"/>
              </a:lnSpc>
              <a:spcBef>
                <a:spcPts val="580"/>
              </a:spcBef>
              <a:spcAft>
                <a:spcPts val="300"/>
              </a:spcAft>
              <a:buClr>
                <a:schemeClr val="accent1">
                  <a:lumMod val="75000"/>
                </a:schemeClr>
              </a:buClr>
              <a:buFont typeface="+mj-ea"/>
              <a:buAutoNum type="circleNumDbPlain"/>
            </a:pPr>
            <a:endParaRPr lang="ja-JP" altLang="en-US" sz="1800" dirty="0"/>
          </a:p>
          <a:p>
            <a:pPr marL="342900" lvl="1" indent="-342900">
              <a:lnSpc>
                <a:spcPct val="120000"/>
              </a:lnSpc>
              <a:spcBef>
                <a:spcPts val="580"/>
              </a:spcBef>
              <a:spcAft>
                <a:spcPts val="300"/>
              </a:spcAft>
              <a:buClr>
                <a:schemeClr val="accent1">
                  <a:lumMod val="75000"/>
                </a:schemeClr>
              </a:buClr>
              <a:buFont typeface="+mj-ea"/>
              <a:buAutoNum type="circleNumDbPlain"/>
            </a:pPr>
            <a:endParaRPr lang="ja-JP" altLang="en-US" sz="1800" dirty="0"/>
          </a:p>
          <a:p>
            <a:pPr marL="342900" lvl="1" indent="-342900">
              <a:lnSpc>
                <a:spcPct val="120000"/>
              </a:lnSpc>
              <a:spcBef>
                <a:spcPts val="580"/>
              </a:spcBef>
              <a:spcAft>
                <a:spcPts val="300"/>
              </a:spcAft>
              <a:buClr>
                <a:schemeClr val="accent1">
                  <a:lumMod val="75000"/>
                </a:schemeClr>
              </a:buClr>
              <a:buFont typeface="+mj-ea"/>
              <a:buAutoNum type="circleNumDbPlain"/>
            </a:pPr>
            <a:endParaRPr lang="en-US" altLang="ja-JP" sz="1800" dirty="0"/>
          </a:p>
        </p:txBody>
      </p:sp>
      <p:pic>
        <p:nvPicPr>
          <p:cNvPr id="9" name="図 8" descr="アイコン&#10;&#10;自動的に生成された説明">
            <a:extLst>
              <a:ext uri="{FF2B5EF4-FFF2-40B4-BE49-F238E27FC236}">
                <a16:creationId xmlns:a16="http://schemas.microsoft.com/office/drawing/2014/main" id="{7EE15F8B-5FE1-D398-F10B-1ECA7B0A6D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07554" y="951864"/>
            <a:ext cx="785910" cy="1104900"/>
          </a:xfrm>
          <a:prstGeom prst="rect">
            <a:avLst/>
          </a:prstGeom>
        </p:spPr>
      </p:pic>
      <p:sp>
        <p:nvSpPr>
          <p:cNvPr id="3" name="正方形/長方形 2">
            <a:extLst>
              <a:ext uri="{FF2B5EF4-FFF2-40B4-BE49-F238E27FC236}">
                <a16:creationId xmlns:a16="http://schemas.microsoft.com/office/drawing/2014/main" id="{D6A69D31-B4B8-2BE0-75F3-AABEED7AAA15}"/>
              </a:ext>
            </a:extLst>
          </p:cNvPr>
          <p:cNvSpPr/>
          <p:nvPr/>
        </p:nvSpPr>
        <p:spPr>
          <a:xfrm>
            <a:off x="9777510" y="4382841"/>
            <a:ext cx="1981200" cy="1450023"/>
          </a:xfrm>
          <a:custGeom>
            <a:avLst/>
            <a:gdLst>
              <a:gd name="connsiteX0" fmla="*/ 0 w 1981200"/>
              <a:gd name="connsiteY0" fmla="*/ 0 h 1450023"/>
              <a:gd name="connsiteX1" fmla="*/ 680212 w 1981200"/>
              <a:gd name="connsiteY1" fmla="*/ 0 h 1450023"/>
              <a:gd name="connsiteX2" fmla="*/ 1300988 w 1981200"/>
              <a:gd name="connsiteY2" fmla="*/ 0 h 1450023"/>
              <a:gd name="connsiteX3" fmla="*/ 1981200 w 1981200"/>
              <a:gd name="connsiteY3" fmla="*/ 0 h 1450023"/>
              <a:gd name="connsiteX4" fmla="*/ 1981200 w 1981200"/>
              <a:gd name="connsiteY4" fmla="*/ 439840 h 1450023"/>
              <a:gd name="connsiteX5" fmla="*/ 1981200 w 1981200"/>
              <a:gd name="connsiteY5" fmla="*/ 937682 h 1450023"/>
              <a:gd name="connsiteX6" fmla="*/ 1981200 w 1981200"/>
              <a:gd name="connsiteY6" fmla="*/ 1450023 h 1450023"/>
              <a:gd name="connsiteX7" fmla="*/ 1360424 w 1981200"/>
              <a:gd name="connsiteY7" fmla="*/ 1450023 h 1450023"/>
              <a:gd name="connsiteX8" fmla="*/ 759460 w 1981200"/>
              <a:gd name="connsiteY8" fmla="*/ 1450023 h 1450023"/>
              <a:gd name="connsiteX9" fmla="*/ 0 w 1981200"/>
              <a:gd name="connsiteY9" fmla="*/ 1450023 h 1450023"/>
              <a:gd name="connsiteX10" fmla="*/ 0 w 1981200"/>
              <a:gd name="connsiteY10" fmla="*/ 995682 h 1450023"/>
              <a:gd name="connsiteX11" fmla="*/ 0 w 1981200"/>
              <a:gd name="connsiteY11" fmla="*/ 526842 h 1450023"/>
              <a:gd name="connsiteX12" fmla="*/ 0 w 1981200"/>
              <a:gd name="connsiteY12" fmla="*/ 0 h 1450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81200" h="1450023" fill="none" extrusionOk="0">
                <a:moveTo>
                  <a:pt x="0" y="0"/>
                </a:moveTo>
                <a:cubicBezTo>
                  <a:pt x="174191" y="9151"/>
                  <a:pt x="435113" y="25079"/>
                  <a:pt x="680212" y="0"/>
                </a:cubicBezTo>
                <a:cubicBezTo>
                  <a:pt x="925311" y="-25079"/>
                  <a:pt x="1066309" y="-19822"/>
                  <a:pt x="1300988" y="0"/>
                </a:cubicBezTo>
                <a:cubicBezTo>
                  <a:pt x="1535667" y="19822"/>
                  <a:pt x="1701895" y="8271"/>
                  <a:pt x="1981200" y="0"/>
                </a:cubicBezTo>
                <a:cubicBezTo>
                  <a:pt x="1969719" y="186098"/>
                  <a:pt x="1996969" y="304874"/>
                  <a:pt x="1981200" y="439840"/>
                </a:cubicBezTo>
                <a:cubicBezTo>
                  <a:pt x="1965431" y="574806"/>
                  <a:pt x="1972946" y="833352"/>
                  <a:pt x="1981200" y="937682"/>
                </a:cubicBezTo>
                <a:cubicBezTo>
                  <a:pt x="1989454" y="1042012"/>
                  <a:pt x="1957852" y="1226677"/>
                  <a:pt x="1981200" y="1450023"/>
                </a:cubicBezTo>
                <a:cubicBezTo>
                  <a:pt x="1809024" y="1445253"/>
                  <a:pt x="1572115" y="1446953"/>
                  <a:pt x="1360424" y="1450023"/>
                </a:cubicBezTo>
                <a:cubicBezTo>
                  <a:pt x="1148733" y="1453093"/>
                  <a:pt x="1011673" y="1429897"/>
                  <a:pt x="759460" y="1450023"/>
                </a:cubicBezTo>
                <a:cubicBezTo>
                  <a:pt x="507247" y="1470149"/>
                  <a:pt x="176810" y="1443348"/>
                  <a:pt x="0" y="1450023"/>
                </a:cubicBezTo>
                <a:cubicBezTo>
                  <a:pt x="-5605" y="1330520"/>
                  <a:pt x="1252" y="1216633"/>
                  <a:pt x="0" y="995682"/>
                </a:cubicBezTo>
                <a:cubicBezTo>
                  <a:pt x="-1252" y="774731"/>
                  <a:pt x="8227" y="642053"/>
                  <a:pt x="0" y="526842"/>
                </a:cubicBezTo>
                <a:cubicBezTo>
                  <a:pt x="-8227" y="411631"/>
                  <a:pt x="571" y="188844"/>
                  <a:pt x="0" y="0"/>
                </a:cubicBezTo>
                <a:close/>
              </a:path>
              <a:path w="1981200" h="1450023" stroke="0" extrusionOk="0">
                <a:moveTo>
                  <a:pt x="0" y="0"/>
                </a:moveTo>
                <a:cubicBezTo>
                  <a:pt x="217624" y="-18680"/>
                  <a:pt x="390332" y="-18930"/>
                  <a:pt x="700024" y="0"/>
                </a:cubicBezTo>
                <a:cubicBezTo>
                  <a:pt x="1009716" y="18930"/>
                  <a:pt x="1109184" y="-27754"/>
                  <a:pt x="1320800" y="0"/>
                </a:cubicBezTo>
                <a:cubicBezTo>
                  <a:pt x="1532416" y="27754"/>
                  <a:pt x="1660900" y="-13483"/>
                  <a:pt x="1981200" y="0"/>
                </a:cubicBezTo>
                <a:cubicBezTo>
                  <a:pt x="1990653" y="140801"/>
                  <a:pt x="2000807" y="294070"/>
                  <a:pt x="1981200" y="454341"/>
                </a:cubicBezTo>
                <a:cubicBezTo>
                  <a:pt x="1961593" y="614612"/>
                  <a:pt x="1990989" y="799907"/>
                  <a:pt x="1981200" y="894181"/>
                </a:cubicBezTo>
                <a:cubicBezTo>
                  <a:pt x="1971411" y="988455"/>
                  <a:pt x="1981959" y="1237822"/>
                  <a:pt x="1981200" y="1450023"/>
                </a:cubicBezTo>
                <a:cubicBezTo>
                  <a:pt x="1731769" y="1441548"/>
                  <a:pt x="1643135" y="1420298"/>
                  <a:pt x="1340612" y="1450023"/>
                </a:cubicBezTo>
                <a:cubicBezTo>
                  <a:pt x="1038089" y="1479748"/>
                  <a:pt x="884315" y="1428896"/>
                  <a:pt x="680212" y="1450023"/>
                </a:cubicBezTo>
                <a:cubicBezTo>
                  <a:pt x="476109" y="1471150"/>
                  <a:pt x="295778" y="1428288"/>
                  <a:pt x="0" y="1450023"/>
                </a:cubicBezTo>
                <a:cubicBezTo>
                  <a:pt x="17019" y="1328573"/>
                  <a:pt x="-2525" y="1182131"/>
                  <a:pt x="0" y="981182"/>
                </a:cubicBezTo>
                <a:cubicBezTo>
                  <a:pt x="2525" y="780233"/>
                  <a:pt x="22950" y="652419"/>
                  <a:pt x="0" y="497841"/>
                </a:cubicBezTo>
                <a:cubicBezTo>
                  <a:pt x="-22950" y="343263"/>
                  <a:pt x="21242" y="204567"/>
                  <a:pt x="0" y="0"/>
                </a:cubicBezTo>
                <a:close/>
              </a:path>
            </a:pathLst>
          </a:custGeom>
          <a:ln>
            <a:solidFill>
              <a:schemeClr val="accent2">
                <a:lumMod val="50000"/>
              </a:schemeClr>
            </a:solidFill>
            <a:extLst>
              <a:ext uri="{C807C97D-BFC1-408E-A445-0C87EB9F89A2}">
                <ask:lineSketchStyleProps xmlns:ask="http://schemas.microsoft.com/office/drawing/2018/sketchyshapes" sd="3273543333">
                  <a:prstGeom prst="rect">
                    <a:avLst/>
                  </a:prstGeom>
                  <ask:type>
                    <ask:lineSketchFreehand/>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accent2">
                    <a:lumMod val="50000"/>
                  </a:schemeClr>
                </a:solidFill>
                <a:latin typeface="Meiryo UI" panose="020B0604030504040204" pitchFamily="50" charset="-128"/>
                <a:ea typeface="Meiryo UI" panose="020B0604030504040204" pitchFamily="50" charset="-128"/>
              </a:rPr>
              <a:t>【</a:t>
            </a:r>
            <a:r>
              <a:rPr kumimoji="1" lang="ja-JP" altLang="en-US" sz="1200" dirty="0">
                <a:solidFill>
                  <a:schemeClr val="accent2">
                    <a:lumMod val="50000"/>
                  </a:schemeClr>
                </a:solidFill>
                <a:latin typeface="Meiryo UI" panose="020B0604030504040204" pitchFamily="50" charset="-128"/>
                <a:ea typeface="Meiryo UI" panose="020B0604030504040204" pitchFamily="50" charset="-128"/>
              </a:rPr>
              <a:t>意思決定イメージ</a:t>
            </a:r>
            <a:r>
              <a:rPr kumimoji="1" lang="en-US" altLang="ja-JP" sz="1200" dirty="0">
                <a:solidFill>
                  <a:schemeClr val="accent2">
                    <a:lumMod val="50000"/>
                  </a:schemeClr>
                </a:solidFill>
                <a:latin typeface="Meiryo UI" panose="020B0604030504040204" pitchFamily="50" charset="-128"/>
                <a:ea typeface="Meiryo UI" panose="020B0604030504040204" pitchFamily="50" charset="-128"/>
              </a:rPr>
              <a:t>】</a:t>
            </a:r>
          </a:p>
          <a:p>
            <a:pPr algn="ctr"/>
            <a:endParaRPr kumimoji="1" lang="en-US" altLang="ja-JP" sz="1200" dirty="0">
              <a:solidFill>
                <a:schemeClr val="accent2">
                  <a:lumMod val="50000"/>
                </a:schemeClr>
              </a:solidFill>
              <a:latin typeface="Meiryo UI" panose="020B0604030504040204" pitchFamily="50" charset="-128"/>
              <a:ea typeface="Meiryo UI" panose="020B0604030504040204" pitchFamily="50" charset="-128"/>
            </a:endParaRPr>
          </a:p>
          <a:p>
            <a:r>
              <a:rPr kumimoji="1" lang="ja-JP" altLang="en-US" sz="1200" dirty="0">
                <a:solidFill>
                  <a:schemeClr val="accent2">
                    <a:lumMod val="50000"/>
                  </a:schemeClr>
                </a:solidFill>
                <a:latin typeface="Meiryo UI" panose="020B0604030504040204" pitchFamily="50" charset="-128"/>
                <a:ea typeface="Meiryo UI" panose="020B0604030504040204" pitchFamily="50" charset="-128"/>
              </a:rPr>
              <a:t>　次案のとおり、ホームページに掲載する。</a:t>
            </a:r>
            <a:endParaRPr kumimoji="1" lang="en-US" altLang="ja-JP" sz="1200" dirty="0">
              <a:solidFill>
                <a:schemeClr val="accent2">
                  <a:lumMod val="50000"/>
                </a:schemeClr>
              </a:solidFill>
              <a:latin typeface="Meiryo UI" panose="020B0604030504040204" pitchFamily="50" charset="-128"/>
              <a:ea typeface="Meiryo UI" panose="020B0604030504040204" pitchFamily="50" charset="-128"/>
            </a:endParaRPr>
          </a:p>
          <a:p>
            <a:r>
              <a:rPr kumimoji="1" lang="ja-JP" altLang="en-US" sz="1200" dirty="0">
                <a:solidFill>
                  <a:schemeClr val="accent2">
                    <a:lumMod val="50000"/>
                  </a:schemeClr>
                </a:solidFill>
                <a:latin typeface="Meiryo UI" panose="020B0604030504040204" pitchFamily="50" charset="-128"/>
                <a:ea typeface="Meiryo UI" panose="020B0604030504040204" pitchFamily="50" charset="-128"/>
              </a:rPr>
              <a:t>　なお、次案は「</a:t>
            </a:r>
            <a:r>
              <a:rPr kumimoji="1" lang="en-US" altLang="ja-JP" sz="1200" dirty="0">
                <a:solidFill>
                  <a:schemeClr val="accent2">
                    <a:lumMod val="50000"/>
                  </a:schemeClr>
                </a:solidFill>
                <a:latin typeface="Meiryo UI" panose="020B0604030504040204" pitchFamily="50" charset="-128"/>
                <a:ea typeface="Meiryo UI" panose="020B0604030504040204" pitchFamily="50" charset="-128"/>
              </a:rPr>
              <a:t>AI</a:t>
            </a:r>
            <a:r>
              <a:rPr kumimoji="1" lang="ja-JP" altLang="en-US" sz="1200" dirty="0">
                <a:solidFill>
                  <a:schemeClr val="accent2">
                    <a:lumMod val="50000"/>
                  </a:schemeClr>
                </a:solidFill>
                <a:latin typeface="Meiryo UI" panose="020B0604030504040204" pitchFamily="50" charset="-128"/>
                <a:ea typeface="Meiryo UI" panose="020B0604030504040204" pitchFamily="50" charset="-128"/>
              </a:rPr>
              <a:t>アシスタント」を利用して作成している。</a:t>
            </a:r>
          </a:p>
        </p:txBody>
      </p:sp>
    </p:spTree>
    <p:extLst>
      <p:ext uri="{BB962C8B-B14F-4D97-AF65-F5344CB8AC3E}">
        <p14:creationId xmlns:p14="http://schemas.microsoft.com/office/powerpoint/2010/main" val="589325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1219200" y="2098304"/>
            <a:ext cx="10363200" cy="4569196"/>
          </a:xfrm>
        </p:spPr>
        <p:txBody>
          <a:bodyPr rtlCol="0">
            <a:normAutofit lnSpcReduction="10000"/>
          </a:bodyPr>
          <a:lstStyle/>
          <a:p>
            <a:pPr marL="274320" lvl="1" indent="-274320">
              <a:lnSpc>
                <a:spcPct val="120000"/>
              </a:lnSpc>
              <a:spcBef>
                <a:spcPts val="580"/>
              </a:spcBef>
              <a:spcAft>
                <a:spcPts val="600"/>
              </a:spcAft>
              <a:buClr>
                <a:schemeClr val="accent1">
                  <a:lumMod val="75000"/>
                </a:schemeClr>
              </a:buClr>
            </a:pPr>
            <a:r>
              <a:rPr lang="ja-JP" altLang="en-US" sz="1600" dirty="0"/>
              <a:t>本市では、専用のイントラネット</a:t>
            </a:r>
            <a:r>
              <a:rPr lang="en-US" altLang="ja-JP" sz="900" dirty="0"/>
              <a:t>※</a:t>
            </a:r>
            <a:r>
              <a:rPr lang="ja-JP" altLang="en-US" sz="900" dirty="0"/>
              <a:t>１</a:t>
            </a:r>
            <a:r>
              <a:rPr lang="ja-JP" altLang="en-US" sz="1600" dirty="0"/>
              <a:t>（庁内情報ネットワーク）上に</a:t>
            </a:r>
            <a:r>
              <a:rPr lang="en-US" altLang="ja-JP" sz="1600" dirty="0"/>
              <a:t>AI</a:t>
            </a:r>
            <a:r>
              <a:rPr lang="ja-JP" altLang="en-US" sz="1600" dirty="0"/>
              <a:t>アシスタントを構築しています。</a:t>
            </a:r>
            <a:endParaRPr lang="en-US" altLang="ja-JP" sz="1600" dirty="0"/>
          </a:p>
          <a:p>
            <a:pPr marL="274320" lvl="1" indent="-274320">
              <a:lnSpc>
                <a:spcPct val="120000"/>
              </a:lnSpc>
              <a:spcBef>
                <a:spcPts val="580"/>
              </a:spcBef>
              <a:spcAft>
                <a:spcPts val="600"/>
              </a:spcAft>
              <a:buClr>
                <a:schemeClr val="accent1">
                  <a:lumMod val="75000"/>
                </a:schemeClr>
              </a:buClr>
            </a:pPr>
            <a:r>
              <a:rPr lang="ja-JP" altLang="en-US" sz="1600" dirty="0"/>
              <a:t>この</a:t>
            </a:r>
            <a:r>
              <a:rPr lang="en-US" altLang="ja-JP" sz="1600" dirty="0"/>
              <a:t>AI</a:t>
            </a:r>
            <a:r>
              <a:rPr lang="ja-JP" altLang="en-US" sz="1600" dirty="0"/>
              <a:t>アシスタントでは、ユーザーからの入力データ（質問や指示）が記録されず、また、そのデータが、学習目的で使用されることもありません。</a:t>
            </a:r>
            <a:endParaRPr lang="en-US" altLang="ja-JP" sz="1600" dirty="0"/>
          </a:p>
          <a:p>
            <a:pPr marL="274320" lvl="1" indent="-274320">
              <a:lnSpc>
                <a:spcPct val="120000"/>
              </a:lnSpc>
              <a:spcBef>
                <a:spcPts val="580"/>
              </a:spcBef>
              <a:spcAft>
                <a:spcPts val="600"/>
              </a:spcAft>
              <a:buClr>
                <a:schemeClr val="accent1">
                  <a:lumMod val="75000"/>
                </a:schemeClr>
              </a:buClr>
            </a:pPr>
            <a:r>
              <a:rPr lang="ja-JP" altLang="en-US" sz="1600" dirty="0"/>
              <a:t>議事録の要約や市民との相談記録表の作成等、少数の個人情報が含まれる文章を扱う業務においても、生成</a:t>
            </a:r>
            <a:r>
              <a:rPr lang="en-US" altLang="ja-JP" sz="1600" dirty="0"/>
              <a:t>AI</a:t>
            </a:r>
            <a:r>
              <a:rPr lang="ja-JP" altLang="en-US" sz="1600" dirty="0"/>
              <a:t>の活用による効率化が期待されます。</a:t>
            </a:r>
            <a:endParaRPr lang="en-US" altLang="ja-JP" sz="1600" dirty="0"/>
          </a:p>
          <a:p>
            <a:pPr marL="274320" lvl="1" indent="-274320">
              <a:lnSpc>
                <a:spcPct val="120000"/>
              </a:lnSpc>
              <a:spcBef>
                <a:spcPts val="580"/>
              </a:spcBef>
              <a:spcAft>
                <a:spcPts val="600"/>
              </a:spcAft>
              <a:buClr>
                <a:schemeClr val="accent1">
                  <a:lumMod val="75000"/>
                </a:schemeClr>
              </a:buClr>
            </a:pPr>
            <a:r>
              <a:rPr lang="ja-JP" altLang="en-US" sz="1600" dirty="0"/>
              <a:t>そのため、</a:t>
            </a:r>
            <a:r>
              <a:rPr lang="en-US" altLang="ja-JP" sz="1600" dirty="0"/>
              <a:t>AI</a:t>
            </a:r>
            <a:r>
              <a:rPr lang="ja-JP" altLang="en-US" sz="1600" dirty="0"/>
              <a:t>アシスタントへの要配慮個人情報を含む個人情報の入力を認めることとします。</a:t>
            </a:r>
            <a:endParaRPr lang="en-US" altLang="ja-JP" sz="1600" dirty="0"/>
          </a:p>
          <a:p>
            <a:pPr marL="274320" lvl="1" indent="-274320">
              <a:lnSpc>
                <a:spcPct val="120000"/>
              </a:lnSpc>
              <a:spcBef>
                <a:spcPts val="580"/>
              </a:spcBef>
              <a:spcAft>
                <a:spcPts val="600"/>
              </a:spcAft>
              <a:buClr>
                <a:schemeClr val="accent1">
                  <a:lumMod val="75000"/>
                </a:schemeClr>
              </a:buClr>
            </a:pPr>
            <a:r>
              <a:rPr lang="ja-JP" altLang="en-US" sz="1600" dirty="0"/>
              <a:t>ただし、大量の個人情報の入力は想定していませんので、一連の処理</a:t>
            </a:r>
            <a:r>
              <a:rPr lang="en-US" altLang="ja-JP" sz="900" dirty="0"/>
              <a:t>※</a:t>
            </a:r>
            <a:r>
              <a:rPr lang="ja-JP" altLang="en-US" sz="900" dirty="0"/>
              <a:t>２</a:t>
            </a:r>
            <a:r>
              <a:rPr lang="ja-JP" altLang="en-US" sz="1600" dirty="0"/>
              <a:t>で一定数以上（本人の数が</a:t>
            </a:r>
            <a:r>
              <a:rPr lang="en-US" altLang="ja-JP" sz="1600" dirty="0"/>
              <a:t>1,000</a:t>
            </a:r>
            <a:r>
              <a:rPr lang="ja-JP" altLang="en-US" sz="1600" dirty="0"/>
              <a:t>人以上）の個人情報の入力は禁止しています。</a:t>
            </a:r>
            <a:endParaRPr lang="ja-JP" altLang="en-US" sz="1400" dirty="0"/>
          </a:p>
          <a:p>
            <a:pPr marL="274320" lvl="1" indent="-274320">
              <a:lnSpc>
                <a:spcPct val="120000"/>
              </a:lnSpc>
              <a:spcBef>
                <a:spcPts val="580"/>
              </a:spcBef>
              <a:spcAft>
                <a:spcPts val="600"/>
              </a:spcAft>
              <a:buClr>
                <a:schemeClr val="accent1">
                  <a:lumMod val="75000"/>
                </a:schemeClr>
              </a:buClr>
            </a:pPr>
            <a:r>
              <a:rPr lang="ja-JP" altLang="en-US" sz="1600" dirty="0"/>
              <a:t>また、特定個人情報（マイナンバー含む）に関しては、総務省が定めるセキュリティ対策要件で、外部ネットワークと完全に切り離されたイントラネット</a:t>
            </a:r>
            <a:r>
              <a:rPr lang="en-US" altLang="ja-JP" sz="900" dirty="0"/>
              <a:t>※</a:t>
            </a:r>
            <a:r>
              <a:rPr lang="en-US" altLang="ja-JP" sz="1600" dirty="0"/>
              <a:t> </a:t>
            </a:r>
            <a:r>
              <a:rPr lang="ja-JP" altLang="en-US" sz="1600" dirty="0"/>
              <a:t>（本市では「業務系ネットワーク」にあたる）内での利用が求められているため、利用を禁止しています。</a:t>
            </a:r>
            <a:endParaRPr lang="en-US" altLang="ja-JP" sz="1600" dirty="0"/>
          </a:p>
          <a:p>
            <a:pPr marL="3675063" lvl="1" indent="0">
              <a:lnSpc>
                <a:spcPct val="120000"/>
              </a:lnSpc>
              <a:spcBef>
                <a:spcPts val="580"/>
              </a:spcBef>
              <a:spcAft>
                <a:spcPts val="600"/>
              </a:spcAft>
              <a:buClr>
                <a:schemeClr val="accent1">
                  <a:lumMod val="75000"/>
                </a:schemeClr>
              </a:buClr>
              <a:buNone/>
            </a:pPr>
            <a:r>
              <a:rPr lang="en-US" altLang="ja-JP" sz="1400" dirty="0"/>
              <a:t>※</a:t>
            </a:r>
            <a:r>
              <a:rPr lang="ja-JP" altLang="en-US" sz="1400" dirty="0"/>
              <a:t>１　イントラネット：組織内部でのみアクセス可能な、組織専用の閉じたネットワークを指す。</a:t>
            </a:r>
            <a:endParaRPr lang="en-US" altLang="ja-JP" sz="1400" dirty="0"/>
          </a:p>
          <a:p>
            <a:pPr marL="3675063" lvl="1" indent="0">
              <a:lnSpc>
                <a:spcPct val="120000"/>
              </a:lnSpc>
              <a:spcBef>
                <a:spcPts val="580"/>
              </a:spcBef>
              <a:spcAft>
                <a:spcPts val="600"/>
              </a:spcAft>
              <a:buClr>
                <a:schemeClr val="accent1">
                  <a:lumMod val="75000"/>
                </a:schemeClr>
              </a:buClr>
              <a:buNone/>
            </a:pPr>
            <a:r>
              <a:rPr lang="en-US" altLang="ja-JP" sz="1400" dirty="0"/>
              <a:t>※</a:t>
            </a:r>
            <a:r>
              <a:rPr lang="ja-JP" altLang="en-US" sz="1400" dirty="0"/>
              <a:t>２　一連の処理：同じ処理を複数回に分けて連続して実施する場合には合算されます。</a:t>
            </a:r>
            <a:endParaRPr lang="en-US" altLang="ja-JP" sz="1400" dirty="0"/>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6	</a:t>
            </a:r>
            <a:r>
              <a:rPr lang="ja-JP" altLang="en-US" dirty="0"/>
              <a:t>利用ルール</a:t>
            </a:r>
          </a:p>
        </p:txBody>
      </p:sp>
      <p:sp>
        <p:nvSpPr>
          <p:cNvPr id="26" name="スライド番号プレースホルダー 25">
            <a:extLst>
              <a:ext uri="{FF2B5EF4-FFF2-40B4-BE49-F238E27FC236}">
                <a16:creationId xmlns:a16="http://schemas.microsoft.com/office/drawing/2014/main" id="{BCE9D430-8FAB-C16C-63DE-558ED00CE86C}"/>
              </a:ext>
            </a:extLst>
          </p:cNvPr>
          <p:cNvSpPr>
            <a:spLocks noGrp="1"/>
          </p:cNvSpPr>
          <p:nvPr>
            <p:ph type="sldNum" sz="quarter" idx="12"/>
          </p:nvPr>
        </p:nvSpPr>
        <p:spPr/>
        <p:txBody>
          <a:bodyPr/>
          <a:lstStyle/>
          <a:p>
            <a:pPr rtl="0"/>
            <a:fld id="{401CF334-2D5C-4859-84A6-CA7E6E43FAEB}" type="slidenum">
              <a:rPr lang="en-US" altLang="ja-JP" noProof="0" smtClean="0"/>
              <a:t>16</a:t>
            </a:fld>
            <a:endParaRPr lang="ja-JP" altLang="en-US" noProof="0"/>
          </a:p>
        </p:txBody>
      </p:sp>
      <p:sp>
        <p:nvSpPr>
          <p:cNvPr id="3" name="正方形/長方形 2">
            <a:extLst>
              <a:ext uri="{FF2B5EF4-FFF2-40B4-BE49-F238E27FC236}">
                <a16:creationId xmlns:a16="http://schemas.microsoft.com/office/drawing/2014/main" id="{ECB11969-AD25-0678-E43E-D639B7B8964C}"/>
              </a:ext>
            </a:extLst>
          </p:cNvPr>
          <p:cNvSpPr/>
          <p:nvPr/>
        </p:nvSpPr>
        <p:spPr>
          <a:xfrm>
            <a:off x="86360" y="1438145"/>
            <a:ext cx="12004040" cy="461962"/>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個人情報の取り扱いの考え方</a:t>
            </a:r>
          </a:p>
        </p:txBody>
      </p:sp>
    </p:spTree>
    <p:extLst>
      <p:ext uri="{BB962C8B-B14F-4D97-AF65-F5344CB8AC3E}">
        <p14:creationId xmlns:p14="http://schemas.microsoft.com/office/powerpoint/2010/main" val="2350322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1219200" y="2098304"/>
            <a:ext cx="10363200" cy="2209536"/>
          </a:xfrm>
        </p:spPr>
        <p:txBody>
          <a:bodyPr rtlCol="0">
            <a:normAutofit/>
          </a:bodyPr>
          <a:lstStyle/>
          <a:p>
            <a:pPr marL="274320" lvl="1" indent="-274320">
              <a:lnSpc>
                <a:spcPct val="120000"/>
              </a:lnSpc>
              <a:spcBef>
                <a:spcPts val="580"/>
              </a:spcBef>
              <a:spcAft>
                <a:spcPts val="600"/>
              </a:spcAft>
              <a:buClr>
                <a:schemeClr val="accent1">
                  <a:lumMod val="75000"/>
                </a:schemeClr>
              </a:buClr>
            </a:pPr>
            <a:r>
              <a:rPr lang="en-US" altLang="ja-JP" sz="2000" dirty="0"/>
              <a:t>AI</a:t>
            </a:r>
            <a:r>
              <a:rPr lang="ja-JP" altLang="en-US" sz="2000" dirty="0"/>
              <a:t>モデルは「</a:t>
            </a:r>
            <a:r>
              <a:rPr lang="en-US" altLang="ja-JP" sz="2000" dirty="0"/>
              <a:t>GPT-4 Turbo</a:t>
            </a:r>
            <a:r>
              <a:rPr lang="ja-JP" altLang="en-US" sz="2000" dirty="0"/>
              <a:t>」を選択できますが、利用費用が</a:t>
            </a:r>
            <a:r>
              <a:rPr lang="en-US" altLang="ja-JP" sz="2000" dirty="0"/>
              <a:t>10</a:t>
            </a:r>
            <a:r>
              <a:rPr lang="ja-JP" altLang="en-US" sz="2000" dirty="0"/>
              <a:t>倍程度になるため、コストの観点から、原則「</a:t>
            </a:r>
            <a:r>
              <a:rPr lang="en-US" altLang="ja-JP" sz="2000" dirty="0"/>
              <a:t>GPT-3.5 Turbo</a:t>
            </a:r>
            <a:r>
              <a:rPr lang="ja-JP" altLang="en-US" sz="2000" dirty="0"/>
              <a:t>」を利用することとします。</a:t>
            </a:r>
            <a:endParaRPr lang="en-US" altLang="ja-JP" sz="2000" dirty="0"/>
          </a:p>
          <a:p>
            <a:pPr marL="274320" lvl="1" indent="-274320">
              <a:lnSpc>
                <a:spcPct val="120000"/>
              </a:lnSpc>
              <a:spcBef>
                <a:spcPts val="580"/>
              </a:spcBef>
              <a:spcAft>
                <a:spcPts val="600"/>
              </a:spcAft>
              <a:buClr>
                <a:schemeClr val="accent1">
                  <a:lumMod val="75000"/>
                </a:schemeClr>
              </a:buClr>
            </a:pPr>
            <a:r>
              <a:rPr lang="ja-JP" altLang="en-US" sz="2000" dirty="0"/>
              <a:t>文章の要約など文字数が多くなる処理は特に</a:t>
            </a:r>
            <a:r>
              <a:rPr lang="en-US" altLang="ja-JP" sz="2000" dirty="0"/>
              <a:t>GPT-3.5 Turbo</a:t>
            </a:r>
            <a:r>
              <a:rPr lang="ja-JP" altLang="en-US" sz="2000" dirty="0"/>
              <a:t>を利用することとします。</a:t>
            </a:r>
            <a:endParaRPr lang="en-US" altLang="ja-JP" sz="2000" dirty="0"/>
          </a:p>
          <a:p>
            <a:pPr marL="274320" lvl="1" indent="-274320">
              <a:lnSpc>
                <a:spcPct val="120000"/>
              </a:lnSpc>
              <a:spcBef>
                <a:spcPts val="580"/>
              </a:spcBef>
              <a:spcAft>
                <a:spcPts val="600"/>
              </a:spcAft>
              <a:buClr>
                <a:schemeClr val="accent1">
                  <a:lumMod val="75000"/>
                </a:schemeClr>
              </a:buClr>
            </a:pPr>
            <a:r>
              <a:rPr kumimoji="0" lang="ja-JP" altLang="en-US" sz="2000" dirty="0">
                <a:solidFill>
                  <a:prstClr val="black"/>
                </a:solidFill>
                <a:latin typeface="Yu Gothic UI"/>
                <a:ea typeface="Yu Gothic UI"/>
              </a:rPr>
              <a:t>回答の品質に満足が得られなかった場合に</a:t>
            </a:r>
            <a:r>
              <a:rPr lang="ja-JP" altLang="en-US" sz="2000" dirty="0"/>
              <a:t>「</a:t>
            </a:r>
            <a:r>
              <a:rPr lang="en-US" altLang="ja-JP" sz="2000" dirty="0"/>
              <a:t>GPT-4 Turbo</a:t>
            </a:r>
            <a:r>
              <a:rPr lang="ja-JP" altLang="en-US" sz="2000" dirty="0"/>
              <a:t>」を利用することを可能とします。なお、回答速度は遅い点に留意しください。</a:t>
            </a:r>
            <a:endParaRPr lang="en-US" altLang="ja-JP" sz="2000" dirty="0"/>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6	</a:t>
            </a:r>
            <a:r>
              <a:rPr lang="ja-JP" altLang="en-US" dirty="0"/>
              <a:t>利用ルール</a:t>
            </a:r>
          </a:p>
        </p:txBody>
      </p:sp>
      <p:sp>
        <p:nvSpPr>
          <p:cNvPr id="26" name="スライド番号プレースホルダー 25">
            <a:extLst>
              <a:ext uri="{FF2B5EF4-FFF2-40B4-BE49-F238E27FC236}">
                <a16:creationId xmlns:a16="http://schemas.microsoft.com/office/drawing/2014/main" id="{BCE9D430-8FAB-C16C-63DE-558ED00CE86C}"/>
              </a:ext>
            </a:extLst>
          </p:cNvPr>
          <p:cNvSpPr>
            <a:spLocks noGrp="1"/>
          </p:cNvSpPr>
          <p:nvPr>
            <p:ph type="sldNum" sz="quarter" idx="12"/>
          </p:nvPr>
        </p:nvSpPr>
        <p:spPr/>
        <p:txBody>
          <a:bodyPr/>
          <a:lstStyle/>
          <a:p>
            <a:pPr rtl="0"/>
            <a:fld id="{401CF334-2D5C-4859-84A6-CA7E6E43FAEB}" type="slidenum">
              <a:rPr lang="en-US" altLang="ja-JP" noProof="0" smtClean="0"/>
              <a:t>17</a:t>
            </a:fld>
            <a:endParaRPr lang="ja-JP" altLang="en-US" noProof="0"/>
          </a:p>
        </p:txBody>
      </p:sp>
      <p:sp>
        <p:nvSpPr>
          <p:cNvPr id="3" name="正方形/長方形 2">
            <a:extLst>
              <a:ext uri="{FF2B5EF4-FFF2-40B4-BE49-F238E27FC236}">
                <a16:creationId xmlns:a16="http://schemas.microsoft.com/office/drawing/2014/main" id="{ECB11969-AD25-0678-E43E-D639B7B8964C}"/>
              </a:ext>
            </a:extLst>
          </p:cNvPr>
          <p:cNvSpPr/>
          <p:nvPr/>
        </p:nvSpPr>
        <p:spPr>
          <a:xfrm>
            <a:off x="86360" y="1438145"/>
            <a:ext cx="12004040" cy="461962"/>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2400" b="1" dirty="0">
                <a:latin typeface="Meiryo UI" panose="020B0604030504040204" pitchFamily="50" charset="-128"/>
                <a:ea typeface="Meiryo UI" panose="020B0604030504040204" pitchFamily="50" charset="-128"/>
              </a:rPr>
              <a:t>AI</a:t>
            </a:r>
            <a:r>
              <a:rPr lang="ja-JP" altLang="en-US" sz="2400" b="1" dirty="0">
                <a:latin typeface="Meiryo UI" panose="020B0604030504040204" pitchFamily="50" charset="-128"/>
                <a:ea typeface="Meiryo UI" panose="020B0604030504040204" pitchFamily="50" charset="-128"/>
              </a:rPr>
              <a:t>モデルの選択の考え方</a:t>
            </a:r>
          </a:p>
        </p:txBody>
      </p:sp>
      <p:graphicFrame>
        <p:nvGraphicFramePr>
          <p:cNvPr id="4" name="表 4">
            <a:extLst>
              <a:ext uri="{FF2B5EF4-FFF2-40B4-BE49-F238E27FC236}">
                <a16:creationId xmlns:a16="http://schemas.microsoft.com/office/drawing/2014/main" id="{6F4AE743-EEA9-6943-920F-3FB643A58F0C}"/>
              </a:ext>
            </a:extLst>
          </p:cNvPr>
          <p:cNvGraphicFramePr>
            <a:graphicFrameLocks noGrp="1"/>
          </p:cNvGraphicFramePr>
          <p:nvPr>
            <p:extLst>
              <p:ext uri="{D42A27DB-BD31-4B8C-83A1-F6EECF244321}">
                <p14:modId xmlns:p14="http://schemas.microsoft.com/office/powerpoint/2010/main" val="3609186468"/>
              </p:ext>
            </p:extLst>
          </p:nvPr>
        </p:nvGraphicFramePr>
        <p:xfrm>
          <a:off x="2565400" y="4419395"/>
          <a:ext cx="7061200" cy="2000920"/>
        </p:xfrm>
        <a:graphic>
          <a:graphicData uri="http://schemas.openxmlformats.org/drawingml/2006/table">
            <a:tbl>
              <a:tblPr firstRow="1" bandRow="1">
                <a:tableStyleId>{5C22544A-7EE6-4342-B048-85BDC9FD1C3A}</a:tableStyleId>
              </a:tblPr>
              <a:tblGrid>
                <a:gridCol w="1412240">
                  <a:extLst>
                    <a:ext uri="{9D8B030D-6E8A-4147-A177-3AD203B41FA5}">
                      <a16:colId xmlns:a16="http://schemas.microsoft.com/office/drawing/2014/main" val="964942089"/>
                    </a:ext>
                  </a:extLst>
                </a:gridCol>
                <a:gridCol w="2824480">
                  <a:extLst>
                    <a:ext uri="{9D8B030D-6E8A-4147-A177-3AD203B41FA5}">
                      <a16:colId xmlns:a16="http://schemas.microsoft.com/office/drawing/2014/main" val="2896385673"/>
                    </a:ext>
                  </a:extLst>
                </a:gridCol>
                <a:gridCol w="2824480">
                  <a:extLst>
                    <a:ext uri="{9D8B030D-6E8A-4147-A177-3AD203B41FA5}">
                      <a16:colId xmlns:a16="http://schemas.microsoft.com/office/drawing/2014/main" val="165726651"/>
                    </a:ext>
                  </a:extLst>
                </a:gridCol>
              </a:tblGrid>
              <a:tr h="500230">
                <a:tc>
                  <a:txBody>
                    <a:bodyPr/>
                    <a:lstStyle/>
                    <a:p>
                      <a:pPr algn="ctr"/>
                      <a:r>
                        <a:rPr kumimoji="1" lang="ja-JP" altLang="en-US" sz="2000" dirty="0">
                          <a:solidFill>
                            <a:schemeClr val="bg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2000" dirty="0">
                          <a:solidFill>
                            <a:schemeClr val="bg1"/>
                          </a:solidFill>
                        </a:rPr>
                        <a:t>GPT-3.5 Turbo</a:t>
                      </a:r>
                      <a:endParaRPr kumimoji="1" lang="ja-JP" alt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en-US" altLang="ja-JP" sz="2000" dirty="0">
                          <a:solidFill>
                            <a:schemeClr val="bg1"/>
                          </a:solidFill>
                          <a:latin typeface="Yu Gothic UI"/>
                          <a:ea typeface="Yu Gothic UI"/>
                        </a:rPr>
                        <a:t>GPT-4</a:t>
                      </a:r>
                      <a:r>
                        <a:rPr kumimoji="0" lang="ja-JP" altLang="en-US" sz="2000" dirty="0">
                          <a:solidFill>
                            <a:schemeClr val="bg1"/>
                          </a:solidFill>
                          <a:latin typeface="Yu Gothic UI"/>
                          <a:ea typeface="Yu Gothic UI"/>
                        </a:rPr>
                        <a:t> </a:t>
                      </a:r>
                      <a:r>
                        <a:rPr kumimoji="0" lang="en-US" altLang="ja-JP" sz="2000" dirty="0">
                          <a:solidFill>
                            <a:schemeClr val="bg1"/>
                          </a:solidFill>
                          <a:latin typeface="Yu Gothic UI"/>
                          <a:ea typeface="Yu Gothic UI"/>
                        </a:rPr>
                        <a:t>Turbo</a:t>
                      </a:r>
                      <a:endParaRPr kumimoji="1" lang="ja-JP" altLang="en-US" sz="2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554714"/>
                  </a:ext>
                </a:extLst>
              </a:tr>
              <a:tr h="500230">
                <a:tc>
                  <a:txBody>
                    <a:bodyPr/>
                    <a:lstStyle/>
                    <a:p>
                      <a:pPr algn="ctr"/>
                      <a:r>
                        <a:rPr kumimoji="1" lang="ja-JP" altLang="en-US" sz="2000" dirty="0"/>
                        <a:t>速度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dirty="0"/>
                        <a:t>早い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dirty="0">
                          <a:solidFill>
                            <a:srgbClr val="FF0000"/>
                          </a:solidFill>
                        </a:rPr>
                        <a:t>遅い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853779"/>
                  </a:ext>
                </a:extLst>
              </a:tr>
              <a:tr h="500230">
                <a:tc>
                  <a:txBody>
                    <a:bodyPr/>
                    <a:lstStyle/>
                    <a:p>
                      <a:pPr algn="ctr"/>
                      <a:r>
                        <a:rPr kumimoji="1" lang="ja-JP" altLang="en-US" sz="2000" dirty="0"/>
                        <a:t>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1,000</a:t>
                      </a:r>
                      <a:r>
                        <a:rPr kumimoji="1" lang="ja-JP" altLang="en-US" sz="2000" dirty="0"/>
                        <a:t>文字≒</a:t>
                      </a:r>
                      <a:r>
                        <a:rPr kumimoji="1" lang="en-US" altLang="ja-JP" sz="2000" dirty="0"/>
                        <a:t>0.5</a:t>
                      </a:r>
                      <a:r>
                        <a:rPr kumimoji="1" lang="ja-JP" altLang="en-US" sz="2000" dirty="0"/>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dirty="0"/>
                        <a:t>左の約</a:t>
                      </a:r>
                      <a:r>
                        <a:rPr kumimoji="1" lang="en-US" altLang="ja-JP" sz="2400" b="1" dirty="0">
                          <a:solidFill>
                            <a:srgbClr val="FF0000"/>
                          </a:solidFill>
                        </a:rPr>
                        <a:t>10</a:t>
                      </a:r>
                      <a:r>
                        <a:rPr kumimoji="1" lang="ja-JP" altLang="en-US" sz="2400" b="1" dirty="0">
                          <a:solidFill>
                            <a:srgbClr val="FF0000"/>
                          </a:solidFill>
                        </a:rPr>
                        <a:t>倍</a:t>
                      </a:r>
                      <a:endParaRPr kumimoji="1" lang="ja-JP" altLang="en-US" sz="2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362173"/>
                  </a:ext>
                </a:extLst>
              </a:tr>
              <a:tr h="500230">
                <a:tc>
                  <a:txBody>
                    <a:bodyPr/>
                    <a:lstStyle/>
                    <a:p>
                      <a:pPr algn="ctr"/>
                      <a:r>
                        <a:rPr kumimoji="1" lang="ja-JP" altLang="en-US" sz="2000" dirty="0"/>
                        <a:t>最新情報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2021</a:t>
                      </a:r>
                      <a:r>
                        <a:rPr kumimoji="1" lang="ja-JP" altLang="en-US" sz="2000" dirty="0"/>
                        <a:t>年</a:t>
                      </a:r>
                      <a:r>
                        <a:rPr kumimoji="1" lang="en-US" altLang="ja-JP" sz="2000" dirty="0"/>
                        <a:t>9</a:t>
                      </a:r>
                      <a:r>
                        <a:rPr kumimoji="1" lang="ja-JP" altLang="en-US" sz="2000" dirty="0"/>
                        <a:t>月まで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a:t>2023</a:t>
                      </a:r>
                      <a:r>
                        <a:rPr kumimoji="1" lang="ja-JP" altLang="en-US" sz="2000" dirty="0"/>
                        <a:t>年</a:t>
                      </a:r>
                      <a:r>
                        <a:rPr kumimoji="1" lang="en-US" altLang="ja-JP" sz="2000" dirty="0"/>
                        <a:t>12</a:t>
                      </a:r>
                      <a:r>
                        <a:rPr kumimoji="1" lang="ja-JP" altLang="en-US" sz="2000" dirty="0"/>
                        <a:t>月まで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0284614"/>
                  </a:ext>
                </a:extLst>
              </a:tr>
            </a:tbl>
          </a:graphicData>
        </a:graphic>
      </p:graphicFrame>
    </p:spTree>
    <p:extLst>
      <p:ext uri="{BB962C8B-B14F-4D97-AF65-F5344CB8AC3E}">
        <p14:creationId xmlns:p14="http://schemas.microsoft.com/office/powerpoint/2010/main" val="3888624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p:txBody>
          <a:bodyPr rtlCol="0"/>
          <a:lstStyle/>
          <a:p>
            <a:pPr rtl="0"/>
            <a:r>
              <a:rPr lang="en-US" altLang="ja-JP" dirty="0"/>
              <a:t>6	</a:t>
            </a:r>
            <a:r>
              <a:rPr lang="ja-JP" altLang="en-US" dirty="0"/>
              <a:t>利用ルール</a:t>
            </a:r>
          </a:p>
        </p:txBody>
      </p:sp>
      <p:sp>
        <p:nvSpPr>
          <p:cNvPr id="23" name="スライド番号プレースホルダー 22">
            <a:extLst>
              <a:ext uri="{FF2B5EF4-FFF2-40B4-BE49-F238E27FC236}">
                <a16:creationId xmlns:a16="http://schemas.microsoft.com/office/drawing/2014/main" id="{843DECC0-F3E0-D1DF-41D6-4F814D1CB703}"/>
              </a:ext>
            </a:extLst>
          </p:cNvPr>
          <p:cNvSpPr>
            <a:spLocks noGrp="1"/>
          </p:cNvSpPr>
          <p:nvPr>
            <p:ph type="sldNum" sz="quarter" idx="12"/>
          </p:nvPr>
        </p:nvSpPr>
        <p:spPr/>
        <p:txBody>
          <a:bodyPr/>
          <a:lstStyle/>
          <a:p>
            <a:pPr rtl="0"/>
            <a:fld id="{401CF334-2D5C-4859-84A6-CA7E6E43FAEB}" type="slidenum">
              <a:rPr lang="en-US" altLang="ja-JP" noProof="0" smtClean="0"/>
              <a:t>18</a:t>
            </a:fld>
            <a:endParaRPr lang="ja-JP" altLang="en-US" noProof="0"/>
          </a:p>
        </p:txBody>
      </p:sp>
      <p:sp>
        <p:nvSpPr>
          <p:cNvPr id="16" name="正方形/長方形 15">
            <a:extLst>
              <a:ext uri="{FF2B5EF4-FFF2-40B4-BE49-F238E27FC236}">
                <a16:creationId xmlns:a16="http://schemas.microsoft.com/office/drawing/2014/main" id="{D48D36F6-49C0-3A68-C849-6D1597751470}"/>
              </a:ext>
            </a:extLst>
          </p:cNvPr>
          <p:cNvSpPr/>
          <p:nvPr/>
        </p:nvSpPr>
        <p:spPr>
          <a:xfrm>
            <a:off x="86360" y="1438145"/>
            <a:ext cx="12004040" cy="461962"/>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回答の根拠や裏付けの確認イメージ</a:t>
            </a:r>
          </a:p>
        </p:txBody>
      </p:sp>
      <p:sp>
        <p:nvSpPr>
          <p:cNvPr id="18" name="吹き出し: 角を丸めた四角形 17">
            <a:extLst>
              <a:ext uri="{FF2B5EF4-FFF2-40B4-BE49-F238E27FC236}">
                <a16:creationId xmlns:a16="http://schemas.microsoft.com/office/drawing/2014/main" id="{D0816028-0B21-DED8-6212-CA24FEA91DDA}"/>
              </a:ext>
            </a:extLst>
          </p:cNvPr>
          <p:cNvSpPr/>
          <p:nvPr/>
        </p:nvSpPr>
        <p:spPr>
          <a:xfrm>
            <a:off x="933932" y="3627120"/>
            <a:ext cx="7757987" cy="2672080"/>
          </a:xfrm>
          <a:prstGeom prst="wedgeRoundRectCallout">
            <a:avLst>
              <a:gd name="adj1" fmla="val -52892"/>
              <a:gd name="adj2" fmla="val -36931"/>
              <a:gd name="adj3" fmla="val 16667"/>
            </a:avLst>
          </a:prstGeom>
          <a:solidFill>
            <a:schemeClr val="accent1">
              <a:lumMod val="20000"/>
              <a:lumOff val="80000"/>
            </a:schemeClr>
          </a:solidFill>
          <a:ln w="19050"/>
        </p:spPr>
        <p:style>
          <a:lnRef idx="2">
            <a:schemeClr val="dk1"/>
          </a:lnRef>
          <a:fillRef idx="1">
            <a:schemeClr val="lt1"/>
          </a:fillRef>
          <a:effectRef idx="0">
            <a:schemeClr val="dk1"/>
          </a:effectRef>
          <a:fontRef idx="minor">
            <a:schemeClr val="dk1"/>
          </a:fontRef>
        </p:style>
        <p:txBody>
          <a:bodyPr rtlCol="0" anchor="ctr"/>
          <a:lstStyle/>
          <a:p>
            <a:r>
              <a:rPr lang="ja-JP" altLang="en-US" b="0" i="0" dirty="0">
                <a:solidFill>
                  <a:srgbClr val="111111"/>
                </a:solidFill>
                <a:effectLst/>
                <a:latin typeface="Meiryo UI" panose="020B0604030504040204" pitchFamily="50" charset="-128"/>
                <a:ea typeface="Meiryo UI" panose="020B0604030504040204" pitchFamily="50" charset="-128"/>
              </a:rPr>
              <a:t>大阪市の行政区は、現在</a:t>
            </a:r>
            <a:r>
              <a:rPr lang="en-US" altLang="ja-JP" b="0" i="0" dirty="0">
                <a:solidFill>
                  <a:srgbClr val="111111"/>
                </a:solidFill>
                <a:effectLst/>
                <a:latin typeface="Meiryo UI" panose="020B0604030504040204" pitchFamily="50" charset="-128"/>
                <a:ea typeface="Meiryo UI" panose="020B0604030504040204" pitchFamily="50" charset="-128"/>
              </a:rPr>
              <a:t>24</a:t>
            </a:r>
            <a:r>
              <a:rPr lang="ja-JP" altLang="en-US" b="0" i="0" dirty="0">
                <a:solidFill>
                  <a:srgbClr val="111111"/>
                </a:solidFill>
                <a:effectLst/>
                <a:latin typeface="Meiryo UI" panose="020B0604030504040204" pitchFamily="50" charset="-128"/>
                <a:ea typeface="Meiryo UI" panose="020B0604030504040204" pitchFamily="50" charset="-128"/>
              </a:rPr>
              <a:t>区あります。それぞれの区の名前は以下の通りです。</a:t>
            </a:r>
          </a:p>
          <a:p>
            <a:endParaRPr lang="ja-JP" altLang="en-US" b="0" i="0" dirty="0">
              <a:solidFill>
                <a:srgbClr val="111111"/>
              </a:solidFill>
              <a:effectLst/>
              <a:latin typeface="Meiryo UI" panose="020B0604030504040204" pitchFamily="50" charset="-128"/>
              <a:ea typeface="Meiryo UI" panose="020B0604030504040204" pitchFamily="50" charset="-128"/>
            </a:endParaRPr>
          </a:p>
          <a:p>
            <a:r>
              <a:rPr lang="ja-JP" altLang="en-US" b="0" i="0" dirty="0">
                <a:solidFill>
                  <a:srgbClr val="111111"/>
                </a:solidFill>
                <a:effectLst/>
                <a:latin typeface="Meiryo UI" panose="020B0604030504040204" pitchFamily="50" charset="-128"/>
                <a:ea typeface="Meiryo UI" panose="020B0604030504040204" pitchFamily="50" charset="-128"/>
              </a:rPr>
              <a:t>北区、都島区、福島区、此花区、中央区、西区、港区、大正区</a:t>
            </a:r>
            <a:endParaRPr lang="en-US" altLang="ja-JP" b="0" i="0" dirty="0">
              <a:solidFill>
                <a:srgbClr val="111111"/>
              </a:solidFill>
              <a:effectLst/>
              <a:latin typeface="Meiryo UI" panose="020B0604030504040204" pitchFamily="50" charset="-128"/>
              <a:ea typeface="Meiryo UI" panose="020B0604030504040204" pitchFamily="50" charset="-128"/>
            </a:endParaRPr>
          </a:p>
          <a:p>
            <a:r>
              <a:rPr lang="ja-JP" altLang="en-US" b="0" i="0" dirty="0">
                <a:solidFill>
                  <a:srgbClr val="111111"/>
                </a:solidFill>
                <a:effectLst/>
                <a:latin typeface="Meiryo UI" panose="020B0604030504040204" pitchFamily="50" charset="-128"/>
                <a:ea typeface="Meiryo UI" panose="020B0604030504040204" pitchFamily="50" charset="-128"/>
              </a:rPr>
              <a:t>天王寺区、浪速区、西淀川区、</a:t>
            </a:r>
            <a:r>
              <a:rPr lang="ja-JP" altLang="en-US" b="0" i="0" u="sng" dirty="0">
                <a:solidFill>
                  <a:srgbClr val="FF0000"/>
                </a:solidFill>
                <a:effectLst/>
                <a:latin typeface="Meiryo UI" panose="020B0604030504040204" pitchFamily="50" charset="-128"/>
                <a:ea typeface="Meiryo UI" panose="020B0604030504040204" pitchFamily="50" charset="-128"/>
              </a:rPr>
              <a:t>淀川区</a:t>
            </a:r>
            <a:r>
              <a:rPr lang="ja-JP" altLang="en-US" b="0" i="0" dirty="0">
                <a:solidFill>
                  <a:srgbClr val="111111"/>
                </a:solidFill>
                <a:effectLst/>
                <a:latin typeface="Meiryo UI" panose="020B0604030504040204" pitchFamily="50" charset="-128"/>
                <a:ea typeface="Meiryo UI" panose="020B0604030504040204" pitchFamily="50" charset="-128"/>
              </a:rPr>
              <a:t>、東淀川区、東成区、生野区、旭区</a:t>
            </a:r>
            <a:endParaRPr lang="en-US" altLang="ja-JP" b="0" i="0" dirty="0">
              <a:solidFill>
                <a:srgbClr val="111111"/>
              </a:solidFill>
              <a:effectLst/>
              <a:latin typeface="Meiryo UI" panose="020B0604030504040204" pitchFamily="50" charset="-128"/>
              <a:ea typeface="Meiryo UI" panose="020B0604030504040204" pitchFamily="50" charset="-128"/>
            </a:endParaRPr>
          </a:p>
          <a:p>
            <a:r>
              <a:rPr lang="ja-JP" altLang="en-US" b="0" i="0" dirty="0">
                <a:solidFill>
                  <a:srgbClr val="111111"/>
                </a:solidFill>
                <a:effectLst/>
                <a:latin typeface="Meiryo UI" panose="020B0604030504040204" pitchFamily="50" charset="-128"/>
                <a:ea typeface="Meiryo UI" panose="020B0604030504040204" pitchFamily="50" charset="-128"/>
              </a:rPr>
              <a:t>城東区、鶴見区、阿倍野区、住吉区、東住吉区、西成区、</a:t>
            </a:r>
            <a:r>
              <a:rPr lang="ja-JP" altLang="en-US" b="0" i="0" u="sng" dirty="0">
                <a:solidFill>
                  <a:srgbClr val="FF0000"/>
                </a:solidFill>
                <a:effectLst/>
                <a:latin typeface="Meiryo UI" panose="020B0604030504040204" pitchFamily="50" charset="-128"/>
                <a:ea typeface="Meiryo UI" panose="020B0604030504040204" pitchFamily="50" charset="-128"/>
              </a:rPr>
              <a:t>淀川区</a:t>
            </a:r>
            <a:r>
              <a:rPr lang="ja-JP" altLang="en-US" b="0" i="0" dirty="0">
                <a:solidFill>
                  <a:srgbClr val="111111"/>
                </a:solidFill>
                <a:effectLst/>
                <a:latin typeface="Meiryo UI" panose="020B0604030504040204" pitchFamily="50" charset="-128"/>
                <a:ea typeface="Meiryo UI" panose="020B0604030504040204" pitchFamily="50" charset="-128"/>
              </a:rPr>
              <a:t>、平野区</a:t>
            </a:r>
            <a:endParaRPr lang="en-US" altLang="ja-JP" b="0" i="0" dirty="0">
              <a:solidFill>
                <a:srgbClr val="111111"/>
              </a:solidFill>
              <a:effectLst/>
              <a:latin typeface="Meiryo UI" panose="020B0604030504040204" pitchFamily="50" charset="-128"/>
              <a:ea typeface="Meiryo UI" panose="020B0604030504040204" pitchFamily="50" charset="-128"/>
            </a:endParaRPr>
          </a:p>
          <a:p>
            <a:endParaRPr lang="en-US" altLang="ja-JP" dirty="0">
              <a:solidFill>
                <a:srgbClr val="111111"/>
              </a:solidFill>
              <a:latin typeface="Meiryo UI" panose="020B0604030504040204" pitchFamily="50" charset="-128"/>
              <a:ea typeface="Meiryo UI" panose="020B0604030504040204" pitchFamily="50" charset="-128"/>
            </a:endParaRPr>
          </a:p>
          <a:p>
            <a:r>
              <a:rPr lang="ja-JP" altLang="en-US" b="0" i="0" dirty="0">
                <a:solidFill>
                  <a:srgbClr val="FF0000"/>
                </a:solidFill>
                <a:effectLst/>
                <a:latin typeface="Meiryo UI" panose="020B0604030504040204" pitchFamily="50" charset="-128"/>
                <a:ea typeface="Meiryo UI" panose="020B0604030504040204" pitchFamily="50" charset="-128"/>
              </a:rPr>
              <a:t>大阪市の行政区は、</a:t>
            </a:r>
            <a:r>
              <a:rPr lang="en-US" altLang="ja-JP" b="0" i="0" dirty="0">
                <a:solidFill>
                  <a:srgbClr val="FF0000"/>
                </a:solidFill>
                <a:effectLst/>
                <a:latin typeface="Meiryo UI" panose="020B0604030504040204" pitchFamily="50" charset="-128"/>
                <a:ea typeface="Meiryo UI" panose="020B0604030504040204" pitchFamily="50" charset="-128"/>
              </a:rPr>
              <a:t>1925</a:t>
            </a:r>
            <a:r>
              <a:rPr lang="ja-JP" altLang="en-US" b="0" i="0" dirty="0">
                <a:solidFill>
                  <a:srgbClr val="FF0000"/>
                </a:solidFill>
                <a:effectLst/>
                <a:latin typeface="Meiryo UI" panose="020B0604030504040204" pitchFamily="50" charset="-128"/>
                <a:ea typeface="Meiryo UI" panose="020B0604030504040204" pitchFamily="50" charset="-128"/>
              </a:rPr>
              <a:t>年に第</a:t>
            </a:r>
            <a:r>
              <a:rPr lang="en-US" altLang="ja-JP" b="0" i="0" dirty="0">
                <a:solidFill>
                  <a:srgbClr val="FF0000"/>
                </a:solidFill>
                <a:effectLst/>
                <a:latin typeface="Meiryo UI" panose="020B0604030504040204" pitchFamily="50" charset="-128"/>
                <a:ea typeface="Meiryo UI" panose="020B0604030504040204" pitchFamily="50" charset="-128"/>
              </a:rPr>
              <a:t>2</a:t>
            </a:r>
            <a:r>
              <a:rPr lang="ja-JP" altLang="en-US" b="0" i="0" dirty="0">
                <a:solidFill>
                  <a:srgbClr val="FF0000"/>
                </a:solidFill>
                <a:effectLst/>
                <a:latin typeface="Meiryo UI" panose="020B0604030504040204" pitchFamily="50" charset="-128"/>
                <a:ea typeface="Meiryo UI" panose="020B0604030504040204" pitchFamily="50" charset="-128"/>
              </a:rPr>
              <a:t>次市域拡大を行って以来、現在まで変更されていません。</a:t>
            </a:r>
            <a:endParaRPr kumimoji="1" lang="ja-JP" altLang="en-US" dirty="0">
              <a:solidFill>
                <a:srgbClr val="FF0000"/>
              </a:solidFill>
              <a:latin typeface="Meiryo UI" panose="020B0604030504040204" pitchFamily="50" charset="-128"/>
              <a:ea typeface="Meiryo UI" panose="020B0604030504040204" pitchFamily="50" charset="-128"/>
            </a:endParaRPr>
          </a:p>
        </p:txBody>
      </p:sp>
      <p:pic>
        <p:nvPicPr>
          <p:cNvPr id="19" name="図 18" descr="抽象, 挿絵 が含まれている画像&#10;&#10;自動的に生成された説明">
            <a:extLst>
              <a:ext uri="{FF2B5EF4-FFF2-40B4-BE49-F238E27FC236}">
                <a16:creationId xmlns:a16="http://schemas.microsoft.com/office/drawing/2014/main" id="{6AD9B976-865E-BFC6-BB0C-B8ABB5D611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03958" y="4543447"/>
            <a:ext cx="770041" cy="1493201"/>
          </a:xfrm>
          <a:prstGeom prst="rect">
            <a:avLst/>
          </a:prstGeom>
        </p:spPr>
      </p:pic>
      <p:sp>
        <p:nvSpPr>
          <p:cNvPr id="20" name="テキスト ボックス 19">
            <a:extLst>
              <a:ext uri="{FF2B5EF4-FFF2-40B4-BE49-F238E27FC236}">
                <a16:creationId xmlns:a16="http://schemas.microsoft.com/office/drawing/2014/main" id="{73109D17-5C63-D21B-A175-F8A6C1425FD9}"/>
              </a:ext>
            </a:extLst>
          </p:cNvPr>
          <p:cNvSpPr txBox="1"/>
          <p:nvPr/>
        </p:nvSpPr>
        <p:spPr>
          <a:xfrm>
            <a:off x="9692640" y="4742746"/>
            <a:ext cx="2093747" cy="1354217"/>
          </a:xfrm>
          <a:prstGeom prst="rect">
            <a:avLst/>
          </a:prstGeom>
          <a:noFill/>
          <a:ln>
            <a:noFill/>
          </a:ln>
        </p:spPr>
        <p:txBody>
          <a:bodyPr wrap="square" rtlCol="0" anchor="ctr" anchorCtr="1">
            <a:spAutoFit/>
          </a:bodyPr>
          <a:lstStyle/>
          <a:p>
            <a:r>
              <a:rPr kumimoji="1" lang="ja-JP" altLang="en-US" sz="1600" dirty="0">
                <a:latin typeface="Meiryo UI" panose="020B0604030504040204" pitchFamily="50" charset="-128"/>
                <a:ea typeface="Meiryo UI" panose="020B0604030504040204" pitchFamily="50" charset="-128"/>
              </a:rPr>
              <a:t>あれ</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淀川区が</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つある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数は</a:t>
            </a:r>
            <a:r>
              <a:rPr kumimoji="1" lang="en-US" altLang="ja-JP" sz="1600" dirty="0">
                <a:latin typeface="Meiryo UI" panose="020B0604030504040204" pitchFamily="50" charset="-128"/>
                <a:ea typeface="Meiryo UI" panose="020B0604030504040204" pitchFamily="50" charset="-128"/>
              </a:rPr>
              <a:t>24</a:t>
            </a:r>
            <a:r>
              <a:rPr kumimoji="1" lang="ja-JP" altLang="en-US" sz="1600" dirty="0">
                <a:latin typeface="Meiryo UI" panose="020B0604030504040204" pitchFamily="50" charset="-128"/>
                <a:ea typeface="Meiryo UI" panose="020B0604030504040204" pitchFamily="50" charset="-128"/>
              </a:rPr>
              <a:t>で合ってるけど</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並び順も微妙に違う</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最後の２行も怪しい</a:t>
            </a:r>
          </a:p>
        </p:txBody>
      </p:sp>
      <p:sp>
        <p:nvSpPr>
          <p:cNvPr id="2" name="吹き出し: 角を丸めた四角形 1">
            <a:extLst>
              <a:ext uri="{FF2B5EF4-FFF2-40B4-BE49-F238E27FC236}">
                <a16:creationId xmlns:a16="http://schemas.microsoft.com/office/drawing/2014/main" id="{75DF92E0-95DE-B3FF-D68C-B08E16422606}"/>
              </a:ext>
            </a:extLst>
          </p:cNvPr>
          <p:cNvSpPr/>
          <p:nvPr/>
        </p:nvSpPr>
        <p:spPr>
          <a:xfrm>
            <a:off x="6344959" y="2630467"/>
            <a:ext cx="3429040" cy="737089"/>
          </a:xfrm>
          <a:prstGeom prst="wedgeRoundRectCallout">
            <a:avLst>
              <a:gd name="adj1" fmla="val 54516"/>
              <a:gd name="adj2" fmla="val -36931"/>
              <a:gd name="adj3" fmla="val 16667"/>
            </a:avLst>
          </a:prstGeom>
          <a:solidFill>
            <a:schemeClr val="accent1">
              <a:lumMod val="20000"/>
              <a:lumOff val="80000"/>
            </a:schemeClr>
          </a:solidFill>
          <a:ln w="19050"/>
        </p:spPr>
        <p:style>
          <a:lnRef idx="2">
            <a:schemeClr val="dk1"/>
          </a:lnRef>
          <a:fillRef idx="1">
            <a:schemeClr val="lt1"/>
          </a:fillRef>
          <a:effectRef idx="0">
            <a:schemeClr val="dk1"/>
          </a:effectRef>
          <a:fontRef idx="minor">
            <a:schemeClr val="dk1"/>
          </a:fontRef>
        </p:style>
        <p:txBody>
          <a:bodyPr rtlCol="0" anchor="ctr"/>
          <a:lstStyle/>
          <a:p>
            <a:r>
              <a:rPr lang="ja-JP" altLang="en-US" b="0" i="0" dirty="0">
                <a:solidFill>
                  <a:srgbClr val="111111"/>
                </a:solidFill>
                <a:effectLst/>
                <a:latin typeface="Meiryo UI" panose="020B0604030504040204" pitchFamily="50" charset="-128"/>
                <a:ea typeface="Meiryo UI" panose="020B0604030504040204" pitchFamily="50" charset="-128"/>
              </a:rPr>
              <a:t>大阪市の行政区を建制順に並べてください。</a:t>
            </a:r>
            <a:endParaRPr kumimoji="1" lang="ja-JP" altLang="en-US"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CC4EBEAE-D4BA-2289-8598-C43F69E0A71E}"/>
              </a:ext>
            </a:extLst>
          </p:cNvPr>
          <p:cNvSpPr txBox="1"/>
          <p:nvPr/>
        </p:nvSpPr>
        <p:spPr>
          <a:xfrm>
            <a:off x="195072" y="2032349"/>
            <a:ext cx="7252208" cy="338554"/>
          </a:xfrm>
          <a:prstGeom prst="rect">
            <a:avLst/>
          </a:prstGeom>
          <a:noFill/>
          <a:ln>
            <a:noFill/>
          </a:ln>
        </p:spPr>
        <p:txBody>
          <a:bodyPr wrap="square" rtlCol="0" anchor="ctr" anchorCtr="1">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　実例ですが、例えばこんな「ハルシネーション」が発生することがあります。</a:t>
            </a:r>
          </a:p>
        </p:txBody>
      </p:sp>
    </p:spTree>
    <p:extLst>
      <p:ext uri="{BB962C8B-B14F-4D97-AF65-F5344CB8AC3E}">
        <p14:creationId xmlns:p14="http://schemas.microsoft.com/office/powerpoint/2010/main" val="517881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6DE04D2-318A-8764-3551-4F271DDDE424}"/>
              </a:ext>
            </a:extLst>
          </p:cNvPr>
          <p:cNvSpPr/>
          <p:nvPr/>
        </p:nvSpPr>
        <p:spPr>
          <a:xfrm>
            <a:off x="81280" y="1417638"/>
            <a:ext cx="12009120"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生成</a:t>
            </a:r>
            <a:r>
              <a:rPr lang="en-US" altLang="ja-JP" sz="2400" b="1" dirty="0">
                <a:latin typeface="Meiryo UI" panose="020B0604030504040204" pitchFamily="50" charset="-128"/>
                <a:ea typeface="Meiryo UI" panose="020B0604030504040204" pitchFamily="50" charset="-128"/>
              </a:rPr>
              <a:t>AI</a:t>
            </a:r>
            <a:r>
              <a:rPr lang="ja-JP" altLang="en-US" sz="2400" b="1" dirty="0">
                <a:latin typeface="Meiryo UI" panose="020B0604030504040204" pitchFamily="50" charset="-128"/>
                <a:ea typeface="Meiryo UI" panose="020B0604030504040204" pitchFamily="50" charset="-128"/>
              </a:rPr>
              <a:t>と検索サイトの違い</a:t>
            </a:r>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7	</a:t>
            </a:r>
            <a:r>
              <a:rPr lang="ja-JP" altLang="en-US" dirty="0"/>
              <a:t>有効な利用方法</a:t>
            </a:r>
          </a:p>
        </p:txBody>
      </p:sp>
      <p:sp>
        <p:nvSpPr>
          <p:cNvPr id="6" name="スライド番号プレースホルダー 5">
            <a:extLst>
              <a:ext uri="{FF2B5EF4-FFF2-40B4-BE49-F238E27FC236}">
                <a16:creationId xmlns:a16="http://schemas.microsoft.com/office/drawing/2014/main" id="{BAA5A516-2E02-19F7-DFE8-4B36E29A6D02}"/>
              </a:ext>
            </a:extLst>
          </p:cNvPr>
          <p:cNvSpPr>
            <a:spLocks noGrp="1"/>
          </p:cNvSpPr>
          <p:nvPr>
            <p:ph type="sldNum" sz="quarter" idx="12"/>
          </p:nvPr>
        </p:nvSpPr>
        <p:spPr/>
        <p:txBody>
          <a:bodyPr/>
          <a:lstStyle/>
          <a:p>
            <a:pPr rtl="0"/>
            <a:fld id="{401CF334-2D5C-4859-84A6-CA7E6E43FAEB}" type="slidenum">
              <a:rPr lang="en-US" altLang="ja-JP" noProof="0" smtClean="0"/>
              <a:t>19</a:t>
            </a:fld>
            <a:endParaRPr lang="ja-JP" altLang="en-US" noProof="0"/>
          </a:p>
        </p:txBody>
      </p:sp>
      <p:graphicFrame>
        <p:nvGraphicFramePr>
          <p:cNvPr id="5" name="表 6">
            <a:extLst>
              <a:ext uri="{FF2B5EF4-FFF2-40B4-BE49-F238E27FC236}">
                <a16:creationId xmlns:a16="http://schemas.microsoft.com/office/drawing/2014/main" id="{B76B8757-285D-6353-966A-F1C179817D61}"/>
              </a:ext>
            </a:extLst>
          </p:cNvPr>
          <p:cNvGraphicFramePr>
            <a:graphicFrameLocks noGrp="1"/>
          </p:cNvGraphicFramePr>
          <p:nvPr>
            <p:extLst>
              <p:ext uri="{D42A27DB-BD31-4B8C-83A1-F6EECF244321}">
                <p14:modId xmlns:p14="http://schemas.microsoft.com/office/powerpoint/2010/main" val="2890350889"/>
              </p:ext>
            </p:extLst>
          </p:nvPr>
        </p:nvGraphicFramePr>
        <p:xfrm>
          <a:off x="1219201" y="2778993"/>
          <a:ext cx="10363199" cy="3773415"/>
        </p:xfrm>
        <a:graphic>
          <a:graphicData uri="http://schemas.openxmlformats.org/drawingml/2006/table">
            <a:tbl>
              <a:tblPr firstRow="1" bandRow="1">
                <a:tableStyleId>{5C22544A-7EE6-4342-B048-85BDC9FD1C3A}</a:tableStyleId>
              </a:tblPr>
              <a:tblGrid>
                <a:gridCol w="1631243">
                  <a:extLst>
                    <a:ext uri="{9D8B030D-6E8A-4147-A177-3AD203B41FA5}">
                      <a16:colId xmlns:a16="http://schemas.microsoft.com/office/drawing/2014/main" val="3956851274"/>
                    </a:ext>
                  </a:extLst>
                </a:gridCol>
                <a:gridCol w="4365978">
                  <a:extLst>
                    <a:ext uri="{9D8B030D-6E8A-4147-A177-3AD203B41FA5}">
                      <a16:colId xmlns:a16="http://schemas.microsoft.com/office/drawing/2014/main" val="3001669673"/>
                    </a:ext>
                  </a:extLst>
                </a:gridCol>
                <a:gridCol w="4365978">
                  <a:extLst>
                    <a:ext uri="{9D8B030D-6E8A-4147-A177-3AD203B41FA5}">
                      <a16:colId xmlns:a16="http://schemas.microsoft.com/office/drawing/2014/main" val="1172163116"/>
                    </a:ext>
                  </a:extLst>
                </a:gridCol>
              </a:tblGrid>
              <a:tr h="563359">
                <a:tc>
                  <a:txBody>
                    <a:bodyPr/>
                    <a:lstStyle/>
                    <a:p>
                      <a:pPr algn="ctr" fontAlgn="base"/>
                      <a:r>
                        <a:rPr lang="ja-JP" altLang="en-US" sz="1800" b="1" dirty="0">
                          <a:solidFill>
                            <a:schemeClr val="bg1"/>
                          </a:solidFill>
                          <a:effectLst/>
                          <a:latin typeface="Yu Gothic UI" panose="020B0500000000000000" pitchFamily="50" charset="-128"/>
                          <a:ea typeface="Yu Gothic UI" panose="020B0500000000000000" pitchFamily="50" charset="-128"/>
                        </a:rPr>
                        <a:t>比較項目</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r>
                        <a:rPr lang="ja-JP" altLang="en-US" sz="1800" b="1" dirty="0">
                          <a:solidFill>
                            <a:schemeClr val="bg1"/>
                          </a:solidFill>
                          <a:effectLst/>
                          <a:latin typeface="Yu Gothic UI" panose="020B0500000000000000" pitchFamily="50" charset="-128"/>
                          <a:ea typeface="Yu Gothic UI" panose="020B0500000000000000" pitchFamily="50" charset="-128"/>
                        </a:rPr>
                        <a:t>生成</a:t>
                      </a:r>
                      <a:r>
                        <a:rPr lang="en-US" sz="1800" b="1" dirty="0">
                          <a:solidFill>
                            <a:schemeClr val="bg1"/>
                          </a:solidFill>
                          <a:effectLst/>
                          <a:latin typeface="Yu Gothic UI" panose="020B0500000000000000" pitchFamily="50" charset="-128"/>
                          <a:ea typeface="Yu Gothic UI" panose="020B0500000000000000" pitchFamily="50" charset="-128"/>
                        </a:rPr>
                        <a:t>AI</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r>
                        <a:rPr lang="ja-JP" altLang="en-US" sz="1800" b="1" dirty="0">
                          <a:solidFill>
                            <a:schemeClr val="bg1"/>
                          </a:solidFill>
                          <a:effectLst/>
                          <a:latin typeface="Yu Gothic UI" panose="020B0500000000000000" pitchFamily="50" charset="-128"/>
                          <a:ea typeface="Yu Gothic UI" panose="020B0500000000000000" pitchFamily="50" charset="-128"/>
                        </a:rPr>
                        <a:t>検索サイト（</a:t>
                      </a:r>
                      <a:r>
                        <a:rPr lang="en-US" altLang="ja-JP" sz="1800" b="1" dirty="0">
                          <a:solidFill>
                            <a:schemeClr val="bg1"/>
                          </a:solidFill>
                          <a:effectLst/>
                          <a:latin typeface="Yu Gothic UI" panose="020B0500000000000000" pitchFamily="50" charset="-128"/>
                          <a:ea typeface="Yu Gothic UI" panose="020B0500000000000000" pitchFamily="50" charset="-128"/>
                        </a:rPr>
                        <a:t>Yahoo</a:t>
                      </a:r>
                      <a:r>
                        <a:rPr lang="ja-JP" altLang="en-US" sz="1800" b="1" dirty="0">
                          <a:solidFill>
                            <a:schemeClr val="bg1"/>
                          </a:solidFill>
                          <a:effectLst/>
                          <a:latin typeface="Yu Gothic UI" panose="020B0500000000000000" pitchFamily="50" charset="-128"/>
                          <a:ea typeface="Yu Gothic UI" panose="020B0500000000000000" pitchFamily="50" charset="-128"/>
                        </a:rPr>
                        <a:t>、</a:t>
                      </a:r>
                      <a:r>
                        <a:rPr lang="en-US" altLang="ja-JP" sz="1800" b="1" dirty="0">
                          <a:solidFill>
                            <a:schemeClr val="bg1"/>
                          </a:solidFill>
                          <a:effectLst/>
                          <a:latin typeface="Yu Gothic UI" panose="020B0500000000000000" pitchFamily="50" charset="-128"/>
                          <a:ea typeface="Yu Gothic UI" panose="020B0500000000000000" pitchFamily="50" charset="-128"/>
                        </a:rPr>
                        <a:t>Google</a:t>
                      </a:r>
                      <a:r>
                        <a:rPr lang="ja-JP" altLang="en-US" sz="1800" b="1" dirty="0">
                          <a:solidFill>
                            <a:schemeClr val="bg1"/>
                          </a:solidFill>
                          <a:effectLst/>
                          <a:latin typeface="Yu Gothic UI" panose="020B0500000000000000" pitchFamily="50" charset="-128"/>
                          <a:ea typeface="Yu Gothic UI" panose="020B0500000000000000" pitchFamily="50" charset="-128"/>
                        </a:rPr>
                        <a:t>等）</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18637"/>
                  </a:ext>
                </a:extLst>
              </a:tr>
              <a:tr h="802514">
                <a:tc>
                  <a:txBody>
                    <a:bodyPr/>
                    <a:lstStyle/>
                    <a:p>
                      <a:pPr algn="ctr" fontAlgn="base"/>
                      <a:r>
                        <a:rPr lang="ja-JP" altLang="en-US" sz="1800" dirty="0">
                          <a:effectLst/>
                          <a:latin typeface="Yu Gothic UI" panose="020B0500000000000000" pitchFamily="50" charset="-128"/>
                          <a:ea typeface="Yu Gothic UI" panose="020B0500000000000000" pitchFamily="50" charset="-128"/>
                        </a:rPr>
                        <a:t>目的</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ase"/>
                      <a:r>
                        <a:rPr lang="ja-JP" altLang="en-US" sz="1600" dirty="0">
                          <a:effectLst/>
                          <a:latin typeface="Yu Gothic UI" panose="020B0500000000000000" pitchFamily="50" charset="-128"/>
                          <a:ea typeface="Yu Gothic UI" panose="020B0500000000000000" pitchFamily="50" charset="-128"/>
                        </a:rPr>
                        <a:t>利用者の入力内容に応じて、テキストや画像等の回答を</a:t>
                      </a:r>
                      <a:r>
                        <a:rPr lang="ja-JP" altLang="en-US" sz="1600" b="1" u="sng" dirty="0">
                          <a:solidFill>
                            <a:srgbClr val="FF0000"/>
                          </a:solidFill>
                          <a:effectLst/>
                          <a:latin typeface="Yu Gothic UI" panose="020B0500000000000000" pitchFamily="50" charset="-128"/>
                          <a:ea typeface="Yu Gothic UI" panose="020B0500000000000000" pitchFamily="50" charset="-128"/>
                        </a:rPr>
                        <a:t>「生成」</a:t>
                      </a:r>
                      <a:r>
                        <a:rPr lang="ja-JP" altLang="en-US" sz="1600" dirty="0">
                          <a:effectLst/>
                          <a:latin typeface="Yu Gothic UI" panose="020B0500000000000000" pitchFamily="50" charset="-128"/>
                          <a:ea typeface="Yu Gothic UI" panose="020B0500000000000000" pitchFamily="50" charset="-128"/>
                        </a:rPr>
                        <a:t>する。</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fontAlgn="base">
                        <a:tabLst/>
                      </a:pPr>
                      <a:r>
                        <a:rPr lang="ja-JP" altLang="en-US" sz="1600" dirty="0">
                          <a:effectLst/>
                          <a:latin typeface="Yu Gothic UI" panose="020B0500000000000000" pitchFamily="50" charset="-128"/>
                          <a:ea typeface="Yu Gothic UI" panose="020B0500000000000000" pitchFamily="50" charset="-128"/>
                        </a:rPr>
                        <a:t>インターネット上の情報を検索し、関連するサイト、ファイル、画像等を</a:t>
                      </a:r>
                      <a:r>
                        <a:rPr lang="ja-JP" altLang="en-US" sz="1600" b="1" u="sng" dirty="0">
                          <a:solidFill>
                            <a:srgbClr val="FF0000"/>
                          </a:solidFill>
                          <a:effectLst/>
                          <a:latin typeface="Yu Gothic UI" panose="020B0500000000000000" pitchFamily="50" charset="-128"/>
                          <a:ea typeface="Yu Gothic UI" panose="020B0500000000000000" pitchFamily="50" charset="-128"/>
                        </a:rPr>
                        <a:t>「一覧表示」</a:t>
                      </a:r>
                      <a:r>
                        <a:rPr lang="ja-JP" altLang="en-US" sz="1600" dirty="0">
                          <a:effectLst/>
                          <a:latin typeface="Yu Gothic UI" panose="020B0500000000000000" pitchFamily="50" charset="-128"/>
                          <a:ea typeface="Yu Gothic UI" panose="020B0500000000000000" pitchFamily="50" charset="-128"/>
                        </a:rPr>
                        <a:t>する。</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501668"/>
                  </a:ext>
                </a:extLst>
              </a:tr>
              <a:tr h="802514">
                <a:tc>
                  <a:txBody>
                    <a:bodyPr/>
                    <a:lstStyle/>
                    <a:p>
                      <a:pPr algn="ctr" fontAlgn="base"/>
                      <a:r>
                        <a:rPr lang="ja-JP" altLang="en-US" sz="1800" dirty="0">
                          <a:effectLst/>
                          <a:latin typeface="Yu Gothic UI" panose="020B0500000000000000" pitchFamily="50" charset="-128"/>
                          <a:ea typeface="Yu Gothic UI" panose="020B0500000000000000" pitchFamily="50" charset="-128"/>
                        </a:rPr>
                        <a:t>利用方法</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ase"/>
                      <a:r>
                        <a:rPr lang="ja-JP" altLang="en-US" sz="1600" dirty="0">
                          <a:effectLst/>
                          <a:latin typeface="Yu Gothic UI" panose="020B0500000000000000" pitchFamily="50" charset="-128"/>
                          <a:ea typeface="Yu Gothic UI" panose="020B0500000000000000" pitchFamily="50" charset="-128"/>
                        </a:rPr>
                        <a:t>生成してもらいたい回答を要求するための</a:t>
                      </a:r>
                      <a:r>
                        <a:rPr lang="ja-JP" altLang="en-US" sz="1600" b="1" u="sng" dirty="0">
                          <a:solidFill>
                            <a:srgbClr val="FF0000"/>
                          </a:solidFill>
                          <a:effectLst/>
                          <a:latin typeface="Yu Gothic UI" panose="020B0500000000000000" pitchFamily="50" charset="-128"/>
                          <a:ea typeface="Yu Gothic UI" panose="020B0500000000000000" pitchFamily="50" charset="-128"/>
                        </a:rPr>
                        <a:t>「質問・指示」</a:t>
                      </a:r>
                      <a:r>
                        <a:rPr lang="ja-JP" altLang="en-US" sz="1600" dirty="0">
                          <a:effectLst/>
                          <a:latin typeface="Yu Gothic UI" panose="020B0500000000000000" pitchFamily="50" charset="-128"/>
                          <a:ea typeface="Yu Gothic UI" panose="020B0500000000000000" pitchFamily="50" charset="-128"/>
                        </a:rPr>
                        <a:t>を入力する。</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ase"/>
                      <a:r>
                        <a:rPr lang="ja-JP" altLang="en-US" sz="1600" dirty="0">
                          <a:effectLst/>
                          <a:latin typeface="Yu Gothic UI" panose="020B0500000000000000" pitchFamily="50" charset="-128"/>
                          <a:ea typeface="Yu Gothic UI" panose="020B0500000000000000" pitchFamily="50" charset="-128"/>
                        </a:rPr>
                        <a:t>検索してほしいサイト等に含まれる</a:t>
                      </a:r>
                      <a:r>
                        <a:rPr lang="ja-JP" altLang="en-US" sz="1600" b="1" u="sng" dirty="0">
                          <a:solidFill>
                            <a:srgbClr val="FF0000"/>
                          </a:solidFill>
                          <a:effectLst/>
                          <a:latin typeface="Yu Gothic UI" panose="020B0500000000000000" pitchFamily="50" charset="-128"/>
                          <a:ea typeface="Yu Gothic UI" panose="020B0500000000000000" pitchFamily="50" charset="-128"/>
                        </a:rPr>
                        <a:t>「検索キーワード」</a:t>
                      </a:r>
                      <a:r>
                        <a:rPr lang="ja-JP" altLang="en-US" sz="1600" dirty="0">
                          <a:effectLst/>
                          <a:latin typeface="Yu Gothic UI" panose="020B0500000000000000" pitchFamily="50" charset="-128"/>
                          <a:ea typeface="Yu Gothic UI" panose="020B0500000000000000" pitchFamily="50" charset="-128"/>
                        </a:rPr>
                        <a:t>を入力する。</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1097260"/>
                  </a:ext>
                </a:extLst>
              </a:tr>
              <a:tr h="802514">
                <a:tc>
                  <a:txBody>
                    <a:bodyPr/>
                    <a:lstStyle/>
                    <a:p>
                      <a:pPr algn="ctr" fontAlgn="base"/>
                      <a:r>
                        <a:rPr lang="ja-JP" altLang="en-US" sz="1800" dirty="0">
                          <a:effectLst/>
                          <a:latin typeface="Yu Gothic UI" panose="020B0500000000000000" pitchFamily="50" charset="-128"/>
                          <a:ea typeface="Yu Gothic UI" panose="020B0500000000000000" pitchFamily="50" charset="-128"/>
                        </a:rPr>
                        <a:t>機能</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ase"/>
                      <a:r>
                        <a:rPr lang="ja-JP" altLang="en-US" sz="1600" dirty="0">
                          <a:effectLst/>
                          <a:latin typeface="Yu Gothic UI" panose="020B0500000000000000" pitchFamily="50" charset="-128"/>
                          <a:ea typeface="Yu Gothic UI" panose="020B0500000000000000" pitchFamily="50" charset="-128"/>
                        </a:rPr>
                        <a:t>大規模言語モデルの</a:t>
                      </a:r>
                      <a:r>
                        <a:rPr lang="en-US" altLang="ja-JP" sz="1600" dirty="0">
                          <a:effectLst/>
                          <a:latin typeface="Yu Gothic UI" panose="020B0500000000000000" pitchFamily="50" charset="-128"/>
                          <a:ea typeface="Yu Gothic UI" panose="020B0500000000000000" pitchFamily="50" charset="-128"/>
                        </a:rPr>
                        <a:t>AI</a:t>
                      </a:r>
                      <a:r>
                        <a:rPr lang="ja-JP" altLang="en-US" sz="1600" dirty="0">
                          <a:effectLst/>
                          <a:latin typeface="Yu Gothic UI" panose="020B0500000000000000" pitchFamily="50" charset="-128"/>
                          <a:ea typeface="Yu Gothic UI" panose="020B0500000000000000" pitchFamily="50" charset="-128"/>
                        </a:rPr>
                        <a:t>モデルを用いて</a:t>
                      </a:r>
                      <a:r>
                        <a:rPr lang="ja-JP" altLang="en-US" sz="1600" b="1" u="sng" dirty="0">
                          <a:solidFill>
                            <a:srgbClr val="FF0000"/>
                          </a:solidFill>
                          <a:effectLst/>
                          <a:latin typeface="Yu Gothic UI" panose="020B0500000000000000" pitchFamily="50" charset="-128"/>
                          <a:ea typeface="Yu Gothic UI" panose="020B0500000000000000" pitchFamily="50" charset="-128"/>
                        </a:rPr>
                        <a:t>「回答を生成」</a:t>
                      </a:r>
                      <a:r>
                        <a:rPr lang="ja-JP" altLang="en-US" sz="1600" dirty="0">
                          <a:effectLst/>
                          <a:latin typeface="Yu Gothic UI" panose="020B0500000000000000" pitchFamily="50" charset="-128"/>
                          <a:ea typeface="Yu Gothic UI" panose="020B0500000000000000" pitchFamily="50" charset="-128"/>
                        </a:rPr>
                        <a:t>してくれる。</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ase"/>
                      <a:r>
                        <a:rPr lang="ja-JP" altLang="en-US" sz="1600" dirty="0">
                          <a:effectLst/>
                          <a:latin typeface="Yu Gothic UI" panose="020B0500000000000000" pitchFamily="50" charset="-128"/>
                          <a:ea typeface="Yu Gothic UI" panose="020B0500000000000000" pitchFamily="50" charset="-128"/>
                        </a:rPr>
                        <a:t>検索アルゴリズムを用いてインデックスを作成し、</a:t>
                      </a:r>
                      <a:r>
                        <a:rPr lang="ja-JP" altLang="en-US" sz="1600" b="1" u="sng" dirty="0">
                          <a:solidFill>
                            <a:srgbClr val="FF0000"/>
                          </a:solidFill>
                          <a:effectLst/>
                          <a:latin typeface="Yu Gothic UI" panose="020B0500000000000000" pitchFamily="50" charset="-128"/>
                          <a:ea typeface="Yu Gothic UI" panose="020B0500000000000000" pitchFamily="50" charset="-128"/>
                        </a:rPr>
                        <a:t>「検索結果」</a:t>
                      </a:r>
                      <a:r>
                        <a:rPr lang="ja-JP" altLang="en-US" sz="1600" dirty="0">
                          <a:effectLst/>
                          <a:latin typeface="Yu Gothic UI" panose="020B0500000000000000" pitchFamily="50" charset="-128"/>
                          <a:ea typeface="Yu Gothic UI" panose="020B0500000000000000" pitchFamily="50" charset="-128"/>
                        </a:rPr>
                        <a:t>をランキング付けして表示してくれる。</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091437"/>
                  </a:ext>
                </a:extLst>
              </a:tr>
              <a:tr h="802514">
                <a:tc>
                  <a:txBody>
                    <a:bodyPr/>
                    <a:lstStyle/>
                    <a:p>
                      <a:pPr algn="ctr" fontAlgn="base"/>
                      <a:r>
                        <a:rPr lang="ja-JP" altLang="en-US" sz="1800" dirty="0">
                          <a:effectLst/>
                          <a:latin typeface="Yu Gothic UI" panose="020B0500000000000000" pitchFamily="50" charset="-128"/>
                          <a:ea typeface="Yu Gothic UI" panose="020B0500000000000000" pitchFamily="50" charset="-128"/>
                        </a:rPr>
                        <a:t>特徴</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ase"/>
                      <a:r>
                        <a:rPr lang="ja-JP" altLang="en-US" sz="1600" dirty="0">
                          <a:effectLst/>
                          <a:latin typeface="Yu Gothic UI" panose="020B0500000000000000" pitchFamily="50" charset="-128"/>
                          <a:ea typeface="Yu Gothic UI" panose="020B0500000000000000" pitchFamily="50" charset="-128"/>
                        </a:rPr>
                        <a:t>考えるのを手伝ってくれる、提案してくれる、質問してくれる、問題を作ってくれる。</a:t>
                      </a: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ase"/>
                      <a:r>
                        <a:rPr lang="ja-JP" altLang="en-US" sz="1600" dirty="0">
                          <a:effectLst/>
                          <a:latin typeface="Yu Gothic UI" panose="020B0500000000000000" pitchFamily="50" charset="-128"/>
                          <a:ea typeface="Yu Gothic UI" panose="020B0500000000000000" pitchFamily="50" charset="-128"/>
                        </a:rPr>
                        <a:t>高速で正確な検索結果を提供してくれる。</a:t>
                      </a:r>
                      <a:br>
                        <a:rPr lang="en-US" altLang="ja-JP" sz="1600" dirty="0">
                          <a:effectLst/>
                          <a:latin typeface="Yu Gothic UI" panose="020B0500000000000000" pitchFamily="50" charset="-128"/>
                          <a:ea typeface="Yu Gothic UI" panose="020B0500000000000000" pitchFamily="50" charset="-128"/>
                        </a:rPr>
                      </a:br>
                      <a:r>
                        <a:rPr lang="ja-JP" altLang="en-US" sz="1600" dirty="0">
                          <a:effectLst/>
                          <a:latin typeface="Yu Gothic UI" panose="020B0500000000000000" pitchFamily="50" charset="-128"/>
                          <a:ea typeface="Yu Gothic UI" panose="020B0500000000000000" pitchFamily="50" charset="-128"/>
                        </a:rPr>
                        <a:t>（</a:t>
                      </a:r>
                      <a:r>
                        <a:rPr kumimoji="1" lang="ja-JP" altLang="en-US" sz="1600" b="0" i="0" u="none" strike="noStrike" kern="1200" baseline="0" dirty="0">
                          <a:solidFill>
                            <a:schemeClr val="dk1"/>
                          </a:solidFill>
                          <a:latin typeface="Yu Gothic UI" panose="020B0500000000000000" pitchFamily="50" charset="-128"/>
                          <a:ea typeface="Yu Gothic UI" panose="020B0500000000000000" pitchFamily="50" charset="-128"/>
                          <a:cs typeface="+mn-cs"/>
                        </a:rPr>
                        <a:t>考える・整理する・ま とめるのは自分自身）</a:t>
                      </a:r>
                      <a:endParaRPr lang="en-US" altLang="ja-JP" sz="1600" dirty="0">
                        <a:effectLst/>
                        <a:latin typeface="Yu Gothic UI" panose="020B0500000000000000" pitchFamily="50" charset="-128"/>
                        <a:ea typeface="Yu Gothic UI" panose="020B0500000000000000" pitchFamily="50" charset="-128"/>
                      </a:endParaRPr>
                    </a:p>
                  </a:txBody>
                  <a:tcPr marL="17748" marR="17748" marT="35497" marB="354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531763"/>
                  </a:ext>
                </a:extLst>
              </a:tr>
            </a:tbl>
          </a:graphicData>
        </a:graphic>
      </p:graphicFrame>
      <p:pic>
        <p:nvPicPr>
          <p:cNvPr id="12" name="図 11" descr="家具, テーブル, 椅子, 挿絵 が含まれている画像&#10;&#10;自動的に生成された説明">
            <a:extLst>
              <a:ext uri="{FF2B5EF4-FFF2-40B4-BE49-F238E27FC236}">
                <a16:creationId xmlns:a16="http://schemas.microsoft.com/office/drawing/2014/main" id="{6F8483E9-0A97-077C-6A5D-6849F96E6D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16240" y="2044549"/>
            <a:ext cx="660400" cy="660400"/>
          </a:xfrm>
          <a:prstGeom prst="rect">
            <a:avLst/>
          </a:prstGeom>
        </p:spPr>
      </p:pic>
      <p:pic>
        <p:nvPicPr>
          <p:cNvPr id="15" name="図 14" descr="アイコン&#10;&#10;自動的に生成された説明">
            <a:extLst>
              <a:ext uri="{FF2B5EF4-FFF2-40B4-BE49-F238E27FC236}">
                <a16:creationId xmlns:a16="http://schemas.microsoft.com/office/drawing/2014/main" id="{BC065457-5026-7C81-DAF8-B5259112D4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77920" y="1928347"/>
            <a:ext cx="772160" cy="772160"/>
          </a:xfrm>
          <a:prstGeom prst="rect">
            <a:avLst/>
          </a:prstGeom>
        </p:spPr>
      </p:pic>
      <p:sp>
        <p:nvSpPr>
          <p:cNvPr id="16" name="テキスト ボックス 15">
            <a:extLst>
              <a:ext uri="{FF2B5EF4-FFF2-40B4-BE49-F238E27FC236}">
                <a16:creationId xmlns:a16="http://schemas.microsoft.com/office/drawing/2014/main" id="{E038A0A2-A851-79A2-0757-B2634D1B8E85}"/>
              </a:ext>
            </a:extLst>
          </p:cNvPr>
          <p:cNvSpPr txBox="1"/>
          <p:nvPr/>
        </p:nvSpPr>
        <p:spPr>
          <a:xfrm>
            <a:off x="4064000" y="2167840"/>
            <a:ext cx="2620125" cy="369332"/>
          </a:xfrm>
          <a:prstGeom prst="rect">
            <a:avLst/>
          </a:prstGeom>
          <a:noFill/>
          <a:ln>
            <a:noFill/>
          </a:ln>
        </p:spPr>
        <p:txBody>
          <a:bodyPr wrap="square" rtlCol="0" anchor="ctr" anchorCtr="1">
            <a:spAutoFit/>
          </a:bodyPr>
          <a:lstStyle/>
          <a:p>
            <a:r>
              <a:rPr kumimoji="1" lang="ja-JP" altLang="en-US" dirty="0">
                <a:latin typeface="Meiryo UI" panose="020B0604030504040204" pitchFamily="50" charset="-128"/>
                <a:ea typeface="Meiryo UI" panose="020B0604030504040204" pitchFamily="50" charset="-128"/>
              </a:rPr>
              <a:t>秘書のイメージ</a:t>
            </a:r>
          </a:p>
        </p:txBody>
      </p:sp>
      <p:sp>
        <p:nvSpPr>
          <p:cNvPr id="17" name="テキスト ボックス 16">
            <a:extLst>
              <a:ext uri="{FF2B5EF4-FFF2-40B4-BE49-F238E27FC236}">
                <a16:creationId xmlns:a16="http://schemas.microsoft.com/office/drawing/2014/main" id="{B439D16E-1C4A-4F41-DB98-500820D6C6BA}"/>
              </a:ext>
            </a:extLst>
          </p:cNvPr>
          <p:cNvSpPr txBox="1"/>
          <p:nvPr/>
        </p:nvSpPr>
        <p:spPr>
          <a:xfrm>
            <a:off x="8402320" y="2185752"/>
            <a:ext cx="2620125" cy="369332"/>
          </a:xfrm>
          <a:prstGeom prst="rect">
            <a:avLst/>
          </a:prstGeom>
          <a:noFill/>
          <a:ln>
            <a:noFill/>
          </a:ln>
        </p:spPr>
        <p:txBody>
          <a:bodyPr wrap="square" rtlCol="0" anchor="ctr" anchorCtr="1">
            <a:spAutoFit/>
          </a:bodyPr>
          <a:lstStyle/>
          <a:p>
            <a:r>
              <a:rPr kumimoji="1" lang="ja-JP" altLang="en-US" dirty="0">
                <a:latin typeface="Meiryo UI" panose="020B0604030504040204" pitchFamily="50" charset="-128"/>
                <a:ea typeface="Meiryo UI" panose="020B0604030504040204" pitchFamily="50" charset="-128"/>
              </a:rPr>
              <a:t>司書のイメージ</a:t>
            </a:r>
          </a:p>
        </p:txBody>
      </p:sp>
    </p:spTree>
    <p:extLst>
      <p:ext uri="{BB962C8B-B14F-4D97-AF65-F5344CB8AC3E}">
        <p14:creationId xmlns:p14="http://schemas.microsoft.com/office/powerpoint/2010/main" val="3945246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ja-JP" altLang="en-US" dirty="0"/>
              <a:t>目次</a:t>
            </a:r>
          </a:p>
        </p:txBody>
      </p:sp>
      <p:sp>
        <p:nvSpPr>
          <p:cNvPr id="14" name="タイトル 2">
            <a:extLst>
              <a:ext uri="{FF2B5EF4-FFF2-40B4-BE49-F238E27FC236}">
                <a16:creationId xmlns:a16="http://schemas.microsoft.com/office/drawing/2014/main" id="{449BE6C7-BA9C-F7B0-3E90-6010935E8E5D}"/>
              </a:ext>
            </a:extLst>
          </p:cNvPr>
          <p:cNvSpPr txBox="1">
            <a:spLocks/>
          </p:cNvSpPr>
          <p:nvPr/>
        </p:nvSpPr>
        <p:spPr>
          <a:xfrm>
            <a:off x="1219200" y="1566862"/>
            <a:ext cx="7226300" cy="4112578"/>
          </a:xfrm>
          <a:prstGeom prst="rect">
            <a:avLst/>
          </a:prstGeom>
        </p:spPr>
        <p:txBody>
          <a:bodyPr bIns="91440" rtlCol="0" anchor="t" anchorCtr="0">
            <a:normAutofit/>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pPr>
              <a:spcAft>
                <a:spcPts val="600"/>
              </a:spcAft>
            </a:pPr>
            <a:r>
              <a:rPr lang="en-US" altLang="ja-JP" sz="3200" dirty="0"/>
              <a:t>1</a:t>
            </a:r>
            <a:r>
              <a:rPr lang="ja-JP" altLang="en-US" sz="3200" dirty="0"/>
              <a:t>　はじめに</a:t>
            </a:r>
            <a:endParaRPr lang="en-US" altLang="ja-JP" sz="3200" dirty="0"/>
          </a:p>
          <a:p>
            <a:pPr>
              <a:spcAft>
                <a:spcPts val="600"/>
              </a:spcAft>
            </a:pPr>
            <a:r>
              <a:rPr lang="en-US" altLang="ja-JP" sz="3200" dirty="0"/>
              <a:t>2</a:t>
            </a:r>
            <a:r>
              <a:rPr lang="ja-JP" altLang="en-US" sz="3200" dirty="0"/>
              <a:t>　ガイドラインの目的</a:t>
            </a:r>
            <a:endParaRPr lang="en-US" altLang="ja-JP" sz="3200" dirty="0"/>
          </a:p>
          <a:p>
            <a:pPr>
              <a:spcAft>
                <a:spcPts val="600"/>
              </a:spcAft>
            </a:pPr>
            <a:r>
              <a:rPr lang="en-US" altLang="ja-JP" sz="3200" dirty="0"/>
              <a:t>3</a:t>
            </a:r>
            <a:r>
              <a:rPr lang="ja-JP" altLang="en-US" sz="3200" dirty="0"/>
              <a:t>　利用対象</a:t>
            </a:r>
            <a:endParaRPr lang="en-US" altLang="ja-JP" sz="3200" dirty="0"/>
          </a:p>
          <a:p>
            <a:pPr>
              <a:spcAft>
                <a:spcPts val="600"/>
              </a:spcAft>
            </a:pPr>
            <a:r>
              <a:rPr lang="en-US" altLang="ja-JP" sz="3200" dirty="0"/>
              <a:t>4</a:t>
            </a:r>
            <a:r>
              <a:rPr lang="ja-JP" altLang="en-US" sz="3200" dirty="0"/>
              <a:t>　生成</a:t>
            </a:r>
            <a:r>
              <a:rPr lang="en-US" altLang="ja-JP" sz="3200" dirty="0"/>
              <a:t>AI</a:t>
            </a:r>
            <a:r>
              <a:rPr lang="ja-JP" altLang="en-US" sz="3200" dirty="0"/>
              <a:t>の特徴とリスク</a:t>
            </a:r>
            <a:endParaRPr lang="en-US" altLang="ja-JP" sz="3200" dirty="0"/>
          </a:p>
          <a:p>
            <a:pPr>
              <a:spcAft>
                <a:spcPts val="600"/>
              </a:spcAft>
            </a:pPr>
            <a:r>
              <a:rPr lang="en-US" altLang="ja-JP" sz="3200" dirty="0"/>
              <a:t>5</a:t>
            </a:r>
            <a:r>
              <a:rPr lang="ja-JP" altLang="en-US" sz="3200" dirty="0"/>
              <a:t>　</a:t>
            </a:r>
            <a:r>
              <a:rPr lang="en-US" altLang="ja-JP" sz="3200" dirty="0"/>
              <a:t>AI</a:t>
            </a:r>
            <a:r>
              <a:rPr lang="ja-JP" altLang="en-US" sz="3200" dirty="0"/>
              <a:t>アシスタントの概要</a:t>
            </a:r>
            <a:endParaRPr lang="en-US" altLang="ja-JP" sz="3200" dirty="0"/>
          </a:p>
          <a:p>
            <a:pPr>
              <a:spcAft>
                <a:spcPts val="600"/>
              </a:spcAft>
            </a:pPr>
            <a:r>
              <a:rPr lang="en-US" altLang="ja-JP" sz="3200" dirty="0"/>
              <a:t>6</a:t>
            </a:r>
            <a:r>
              <a:rPr lang="ja-JP" altLang="en-US" sz="3200" dirty="0"/>
              <a:t>　利用ルール</a:t>
            </a:r>
            <a:endParaRPr lang="en-US" altLang="ja-JP" sz="3200" dirty="0"/>
          </a:p>
          <a:p>
            <a:pPr>
              <a:spcAft>
                <a:spcPts val="600"/>
              </a:spcAft>
            </a:pPr>
            <a:r>
              <a:rPr lang="en-US" altLang="ja-JP" sz="3200" dirty="0"/>
              <a:t>7</a:t>
            </a:r>
            <a:r>
              <a:rPr lang="ja-JP" altLang="en-US" sz="3200" dirty="0"/>
              <a:t>　有効な利用方法</a:t>
            </a:r>
          </a:p>
          <a:p>
            <a:pPr>
              <a:spcAft>
                <a:spcPts val="600"/>
              </a:spcAft>
            </a:pPr>
            <a:endParaRPr lang="en-US" altLang="ja-JP" sz="3200" dirty="0"/>
          </a:p>
          <a:p>
            <a:pPr>
              <a:spcAft>
                <a:spcPts val="600"/>
              </a:spcAft>
            </a:pPr>
            <a:endParaRPr lang="ja-JP" altLang="en-US" sz="3200" dirty="0"/>
          </a:p>
          <a:p>
            <a:pPr>
              <a:spcAft>
                <a:spcPts val="600"/>
              </a:spcAft>
            </a:pPr>
            <a:endParaRPr lang="ja-JP" altLang="en-US" sz="3200" dirty="0"/>
          </a:p>
        </p:txBody>
      </p:sp>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2</a:t>
            </a:fld>
            <a:endParaRPr lang="ja-JP" altLang="en-US" noProof="0"/>
          </a:p>
        </p:txBody>
      </p:sp>
      <p:sp>
        <p:nvSpPr>
          <p:cNvPr id="28" name="タイトル 2">
            <a:extLst>
              <a:ext uri="{FF2B5EF4-FFF2-40B4-BE49-F238E27FC236}">
                <a16:creationId xmlns:a16="http://schemas.microsoft.com/office/drawing/2014/main" id="{1894112F-4F9B-444F-B1DF-7744270B1CE3}"/>
              </a:ext>
            </a:extLst>
          </p:cNvPr>
          <p:cNvSpPr txBox="1">
            <a:spLocks/>
          </p:cNvSpPr>
          <p:nvPr/>
        </p:nvSpPr>
        <p:spPr>
          <a:xfrm>
            <a:off x="9743090" y="1566862"/>
            <a:ext cx="1671144" cy="4112578"/>
          </a:xfrm>
          <a:prstGeom prst="rect">
            <a:avLst/>
          </a:prstGeom>
        </p:spPr>
        <p:txBody>
          <a:bodyPr bIns="91440" rtlCol="0" anchor="t" anchorCtr="0">
            <a:normAutofit/>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pPr>
              <a:spcAft>
                <a:spcPts val="600"/>
              </a:spcAft>
            </a:pPr>
            <a:r>
              <a:rPr lang="ja-JP" altLang="en-US" sz="3200" dirty="0"/>
              <a:t> </a:t>
            </a:r>
            <a:r>
              <a:rPr lang="en-US" altLang="ja-JP" sz="3200" dirty="0"/>
              <a:t>3</a:t>
            </a:r>
            <a:r>
              <a:rPr lang="ja-JP" altLang="en-US" sz="3200" dirty="0"/>
              <a:t>　</a:t>
            </a:r>
            <a:endParaRPr lang="en-US" altLang="ja-JP" sz="3200" dirty="0"/>
          </a:p>
          <a:p>
            <a:pPr>
              <a:spcAft>
                <a:spcPts val="600"/>
              </a:spcAft>
            </a:pPr>
            <a:r>
              <a:rPr lang="ja-JP" altLang="en-US" sz="3200" dirty="0"/>
              <a:t> </a:t>
            </a:r>
            <a:r>
              <a:rPr lang="en-US" altLang="ja-JP" sz="3200" dirty="0"/>
              <a:t>4</a:t>
            </a:r>
          </a:p>
          <a:p>
            <a:pPr>
              <a:spcAft>
                <a:spcPts val="600"/>
              </a:spcAft>
            </a:pPr>
            <a:r>
              <a:rPr lang="ja-JP" altLang="en-US" sz="3200" dirty="0"/>
              <a:t> </a:t>
            </a:r>
            <a:r>
              <a:rPr lang="en-US" altLang="ja-JP" sz="3200" dirty="0"/>
              <a:t>5</a:t>
            </a:r>
          </a:p>
          <a:p>
            <a:pPr>
              <a:spcAft>
                <a:spcPts val="600"/>
              </a:spcAft>
            </a:pPr>
            <a:r>
              <a:rPr lang="ja-JP" altLang="en-US" sz="3200" dirty="0"/>
              <a:t> </a:t>
            </a:r>
            <a:r>
              <a:rPr lang="en-US" altLang="ja-JP" sz="3200" dirty="0"/>
              <a:t>6</a:t>
            </a:r>
            <a:endParaRPr lang="ja-JP" altLang="en-US" sz="3200" dirty="0"/>
          </a:p>
          <a:p>
            <a:pPr>
              <a:spcAft>
                <a:spcPts val="600"/>
              </a:spcAft>
            </a:pPr>
            <a:r>
              <a:rPr lang="en-US" altLang="ja-JP" sz="3200" dirty="0"/>
              <a:t>12</a:t>
            </a:r>
          </a:p>
          <a:p>
            <a:pPr>
              <a:spcAft>
                <a:spcPts val="600"/>
              </a:spcAft>
            </a:pPr>
            <a:r>
              <a:rPr lang="en-US" altLang="ja-JP" sz="3200" dirty="0"/>
              <a:t>15</a:t>
            </a:r>
            <a:br>
              <a:rPr lang="en-US" altLang="ja-JP" sz="3200" dirty="0"/>
            </a:br>
            <a:r>
              <a:rPr lang="en-US" altLang="ja-JP" sz="3200" dirty="0"/>
              <a:t>19</a:t>
            </a:r>
            <a:endParaRPr lang="ja-JP" altLang="en-US" sz="3200" dirty="0"/>
          </a:p>
        </p:txBody>
      </p:sp>
    </p:spTree>
    <p:extLst>
      <p:ext uri="{BB962C8B-B14F-4D97-AF65-F5344CB8AC3E}">
        <p14:creationId xmlns:p14="http://schemas.microsoft.com/office/powerpoint/2010/main" val="1727852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6DE04D2-318A-8764-3551-4F271DDDE424}"/>
              </a:ext>
            </a:extLst>
          </p:cNvPr>
          <p:cNvSpPr/>
          <p:nvPr/>
        </p:nvSpPr>
        <p:spPr>
          <a:xfrm>
            <a:off x="81280" y="1417638"/>
            <a:ext cx="12009120"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主な利用シーン</a:t>
            </a:r>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7	</a:t>
            </a:r>
            <a:r>
              <a:rPr lang="ja-JP" altLang="en-US" dirty="0"/>
              <a:t>有効な利用方法</a:t>
            </a:r>
          </a:p>
        </p:txBody>
      </p:sp>
      <p:sp>
        <p:nvSpPr>
          <p:cNvPr id="6" name="スライド番号プレースホルダー 5">
            <a:extLst>
              <a:ext uri="{FF2B5EF4-FFF2-40B4-BE49-F238E27FC236}">
                <a16:creationId xmlns:a16="http://schemas.microsoft.com/office/drawing/2014/main" id="{BAA5A516-2E02-19F7-DFE8-4B36E29A6D02}"/>
              </a:ext>
            </a:extLst>
          </p:cNvPr>
          <p:cNvSpPr>
            <a:spLocks noGrp="1"/>
          </p:cNvSpPr>
          <p:nvPr>
            <p:ph type="sldNum" sz="quarter" idx="12"/>
          </p:nvPr>
        </p:nvSpPr>
        <p:spPr/>
        <p:txBody>
          <a:bodyPr/>
          <a:lstStyle/>
          <a:p>
            <a:pPr rtl="0"/>
            <a:fld id="{401CF334-2D5C-4859-84A6-CA7E6E43FAEB}" type="slidenum">
              <a:rPr lang="en-US" altLang="ja-JP" noProof="0" smtClean="0"/>
              <a:t>20</a:t>
            </a:fld>
            <a:endParaRPr lang="ja-JP" altLang="en-US" noProof="0"/>
          </a:p>
        </p:txBody>
      </p:sp>
      <p:graphicFrame>
        <p:nvGraphicFramePr>
          <p:cNvPr id="3" name="表 8">
            <a:extLst>
              <a:ext uri="{FF2B5EF4-FFF2-40B4-BE49-F238E27FC236}">
                <a16:creationId xmlns:a16="http://schemas.microsoft.com/office/drawing/2014/main" id="{628B7E3A-88B5-39C0-2959-1CF36A2BD11A}"/>
              </a:ext>
            </a:extLst>
          </p:cNvPr>
          <p:cNvGraphicFramePr>
            <a:graphicFrameLocks noGrp="1"/>
          </p:cNvGraphicFramePr>
          <p:nvPr>
            <p:extLst>
              <p:ext uri="{D42A27DB-BD31-4B8C-83A1-F6EECF244321}">
                <p14:modId xmlns:p14="http://schemas.microsoft.com/office/powerpoint/2010/main" val="2449316818"/>
              </p:ext>
            </p:extLst>
          </p:nvPr>
        </p:nvGraphicFramePr>
        <p:xfrm>
          <a:off x="866584" y="2056233"/>
          <a:ext cx="10492296" cy="3505518"/>
        </p:xfrm>
        <a:graphic>
          <a:graphicData uri="http://schemas.openxmlformats.org/drawingml/2006/table">
            <a:tbl>
              <a:tblPr firstRow="1" bandRow="1">
                <a:tableStyleId>{5C22544A-7EE6-4342-B048-85BDC9FD1C3A}</a:tableStyleId>
              </a:tblPr>
              <a:tblGrid>
                <a:gridCol w="1510030">
                  <a:extLst>
                    <a:ext uri="{9D8B030D-6E8A-4147-A177-3AD203B41FA5}">
                      <a16:colId xmlns:a16="http://schemas.microsoft.com/office/drawing/2014/main" val="2418215223"/>
                    </a:ext>
                  </a:extLst>
                </a:gridCol>
                <a:gridCol w="2940939">
                  <a:extLst>
                    <a:ext uri="{9D8B030D-6E8A-4147-A177-3AD203B41FA5}">
                      <a16:colId xmlns:a16="http://schemas.microsoft.com/office/drawing/2014/main" val="3131609280"/>
                    </a:ext>
                  </a:extLst>
                </a:gridCol>
                <a:gridCol w="6041327">
                  <a:extLst>
                    <a:ext uri="{9D8B030D-6E8A-4147-A177-3AD203B41FA5}">
                      <a16:colId xmlns:a16="http://schemas.microsoft.com/office/drawing/2014/main" val="1730537822"/>
                    </a:ext>
                  </a:extLst>
                </a:gridCol>
              </a:tblGrid>
              <a:tr h="452438">
                <a:tc>
                  <a:txBody>
                    <a:bodyPr/>
                    <a:lstStyle/>
                    <a:p>
                      <a:pPr algn="ctr">
                        <a:spcBef>
                          <a:spcPts val="1200"/>
                        </a:spcBef>
                      </a:pPr>
                      <a:r>
                        <a:rPr kumimoji="1" lang="ja-JP" altLang="en-US" sz="2000" dirty="0">
                          <a:latin typeface="Yu Gothic UI" panose="020B0500000000000000" pitchFamily="50" charset="-128"/>
                          <a:ea typeface="Yu Gothic UI" panose="020B0500000000000000" pitchFamily="50" charset="-128"/>
                        </a:rPr>
                        <a:t>分類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1200"/>
                        </a:spcBef>
                      </a:pPr>
                      <a:r>
                        <a:rPr kumimoji="1" lang="ja-JP" altLang="en-US" sz="2000" dirty="0">
                          <a:latin typeface="Yu Gothic UI" panose="020B0500000000000000" pitchFamily="50" charset="-128"/>
                          <a:ea typeface="Yu Gothic UI" panose="020B0500000000000000" pitchFamily="50" charset="-128"/>
                        </a:rPr>
                        <a:t>業務内容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1" lang="ja-JP" altLang="en-US" sz="2000" dirty="0">
                          <a:latin typeface="Yu Gothic UI" panose="020B0500000000000000" pitchFamily="50" charset="-128"/>
                          <a:ea typeface="Yu Gothic UI" panose="020B0500000000000000" pitchFamily="50" charset="-128"/>
                        </a:rPr>
                        <a:t>主な利用シーン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4401679"/>
                  </a:ext>
                </a:extLst>
              </a:tr>
              <a:tr h="813752">
                <a:tc>
                  <a:txBody>
                    <a:bodyPr/>
                    <a:lstStyle/>
                    <a:p>
                      <a:pPr>
                        <a:spcBef>
                          <a:spcPts val="1200"/>
                        </a:spcBef>
                      </a:pPr>
                      <a:r>
                        <a:rPr kumimoji="1" lang="ja-JP" altLang="en-US" sz="1800" dirty="0">
                          <a:latin typeface="Yu Gothic UI" panose="020B0500000000000000" pitchFamily="50" charset="-128"/>
                          <a:ea typeface="Yu Gothic UI" panose="020B0500000000000000" pitchFamily="50" charset="-128"/>
                        </a:rPr>
                        <a:t>文書作成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kumimoji="1" lang="ja-JP" altLang="en-US" sz="1800" dirty="0">
                          <a:latin typeface="Yu Gothic UI" panose="020B0500000000000000" pitchFamily="50" charset="-128"/>
                          <a:ea typeface="Yu Gothic UI" panose="020B0500000000000000" pitchFamily="50" charset="-128"/>
                        </a:rPr>
                        <a:t>文章の要約、作成、添削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latin typeface="Yu Gothic UI" panose="020B0500000000000000" pitchFamily="50" charset="-128"/>
                          <a:ea typeface="Yu Gothic UI" panose="020B0500000000000000" pitchFamily="50" charset="-128"/>
                        </a:rPr>
                        <a:t>区民まつり等のイベントの開催を</a:t>
                      </a:r>
                      <a:r>
                        <a:rPr lang="en-US" altLang="ja-JP" sz="1800" dirty="0">
                          <a:latin typeface="Yu Gothic UI" panose="020B0500000000000000" pitchFamily="50" charset="-128"/>
                          <a:ea typeface="Yu Gothic UI" panose="020B0500000000000000" pitchFamily="50" charset="-128"/>
                        </a:rPr>
                        <a:t>SNS</a:t>
                      </a:r>
                      <a:r>
                        <a:rPr lang="ja-JP" altLang="en-US" sz="1800" dirty="0">
                          <a:latin typeface="Yu Gothic UI" panose="020B0500000000000000" pitchFamily="50" charset="-128"/>
                          <a:ea typeface="Yu Gothic UI" panose="020B0500000000000000" pitchFamily="50" charset="-128"/>
                        </a:rPr>
                        <a:t>で発信したい。</a:t>
                      </a:r>
                      <a:endParaRPr lang="en-US" altLang="ja-JP" sz="1800" dirty="0">
                        <a:latin typeface="Yu Gothic UI" panose="020B0500000000000000" pitchFamily="50" charset="-128"/>
                        <a:ea typeface="Yu Gothic UI" panose="020B0500000000000000" pitchFamily="50" charset="-128"/>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latin typeface="Yu Gothic UI" panose="020B0500000000000000" pitchFamily="50" charset="-128"/>
                          <a:ea typeface="Yu Gothic UI" panose="020B0500000000000000" pitchFamily="50" charset="-128"/>
                        </a:rPr>
                        <a:t>各省庁作成の説明資料や委託事業者の報告書等、長文のドキュメントを要約して、概要を把握したい。</a:t>
                      </a:r>
                      <a:endParaRPr lang="en-US" altLang="ja-JP" sz="1800" dirty="0">
                        <a:latin typeface="Yu Gothic UI" panose="020B0500000000000000" pitchFamily="50" charset="-128"/>
                        <a:ea typeface="Yu Gothic UI" panose="020B0500000000000000" pitchFamily="50" charset="-128"/>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latin typeface="Yu Gothic UI" panose="020B0500000000000000" pitchFamily="50" charset="-128"/>
                          <a:ea typeface="Yu Gothic UI" panose="020B0500000000000000" pitchFamily="50" charset="-128"/>
                        </a:rPr>
                        <a:t>作成した文章の誤字を修正したい。</a:t>
                      </a:r>
                      <a:endParaRPr lang="en-US" altLang="ja-JP" sz="1800" dirty="0">
                        <a:latin typeface="Yu Gothic UI" panose="020B0500000000000000" pitchFamily="50" charset="-128"/>
                        <a:ea typeface="Yu Gothic UI" panose="020B0500000000000000" pitchFamily="50" charset="-128"/>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latin typeface="Yu Gothic UI" panose="020B0500000000000000" pitchFamily="50" charset="-128"/>
                          <a:ea typeface="Yu Gothic UI" panose="020B0500000000000000" pitchFamily="50" charset="-128"/>
                        </a:rPr>
                        <a:t>住民説明会の冒頭あいさつを作成したい。</a:t>
                      </a:r>
                      <a:endParaRPr kumimoji="1" lang="ja-JP" altLang="en-US" sz="1800" dirty="0">
                        <a:latin typeface="Yu Gothic UI" panose="020B0500000000000000" pitchFamily="50" charset="-128"/>
                        <a:ea typeface="Yu Gothic UI"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9269147"/>
                  </a:ext>
                </a:extLst>
              </a:tr>
              <a:tr h="436397">
                <a:tc>
                  <a:txBody>
                    <a:bodyPr/>
                    <a:lstStyle/>
                    <a:p>
                      <a:pPr>
                        <a:spcBef>
                          <a:spcPts val="1200"/>
                        </a:spcBef>
                      </a:pPr>
                      <a:r>
                        <a:rPr kumimoji="1" lang="ja-JP" altLang="en-US" sz="1800" dirty="0">
                          <a:latin typeface="Yu Gothic UI" panose="020B0500000000000000" pitchFamily="50" charset="-128"/>
                          <a:ea typeface="Yu Gothic UI" panose="020B0500000000000000" pitchFamily="50" charset="-128"/>
                        </a:rPr>
                        <a:t>企画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ts val="1200"/>
                        </a:spcBef>
                      </a:pPr>
                      <a:r>
                        <a:rPr lang="ja-JP" altLang="en-US" sz="1800" kern="1200" dirty="0">
                          <a:solidFill>
                            <a:srgbClr val="111111"/>
                          </a:solidFill>
                          <a:latin typeface="Yu Gothic UI" panose="020B0500000000000000" pitchFamily="50" charset="-128"/>
                          <a:ea typeface="Yu Gothic UI" panose="020B0500000000000000" pitchFamily="50" charset="-128"/>
                        </a:rPr>
                        <a:t>企画案のたたき台作成</a:t>
                      </a:r>
                      <a:endParaRPr lang="en-US" altLang="ja-JP" sz="1800" kern="1200" dirty="0">
                        <a:solidFill>
                          <a:srgbClr val="111111"/>
                        </a:solidFill>
                        <a:latin typeface="Yu Gothic UI" panose="020B0500000000000000" pitchFamily="50" charset="-128"/>
                        <a:ea typeface="Yu Gothic UI" panose="020B0500000000000000" pitchFamily="50" charset="-128"/>
                      </a:endParaRPr>
                    </a:p>
                    <a:p>
                      <a:pPr>
                        <a:spcBef>
                          <a:spcPts val="1200"/>
                        </a:spcBef>
                      </a:pPr>
                      <a:r>
                        <a:rPr kumimoji="1" lang="ja-JP" altLang="en-US" sz="1800" dirty="0">
                          <a:latin typeface="Yu Gothic UI" panose="020B0500000000000000" pitchFamily="50" charset="-128"/>
                          <a:ea typeface="Yu Gothic UI" panose="020B0500000000000000" pitchFamily="50" charset="-128"/>
                        </a:rPr>
                        <a:t>考えの整理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latin typeface="Yu Gothic UI" panose="020B0500000000000000" pitchFamily="50" charset="-128"/>
                          <a:ea typeface="Yu Gothic UI" panose="020B0500000000000000" pitchFamily="50" charset="-128"/>
                        </a:rPr>
                        <a:t>働き方改革として実施すべき新しい取組等の企画案のたたき台がほしい。</a:t>
                      </a:r>
                      <a:endParaRPr lang="en-US" altLang="ja-JP" sz="1800" dirty="0">
                        <a:latin typeface="Yu Gothic UI" panose="020B0500000000000000" pitchFamily="50" charset="-128"/>
                        <a:ea typeface="Yu Gothic UI" panose="020B0500000000000000" pitchFamily="50" charset="-128"/>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latin typeface="Yu Gothic UI" panose="020B0500000000000000" pitchFamily="50" charset="-128"/>
                          <a:ea typeface="Yu Gothic UI" panose="020B0500000000000000" pitchFamily="50" charset="-128"/>
                        </a:rPr>
                        <a:t>上司や同僚の代わりにいつでも相談できる相談相手がほしい。</a:t>
                      </a:r>
                      <a:endParaRPr kumimoji="1" lang="ja-JP" altLang="en-US" sz="1800" dirty="0">
                        <a:latin typeface="Yu Gothic UI" panose="020B0500000000000000" pitchFamily="50" charset="-128"/>
                        <a:ea typeface="Yu Gothic UI"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5363833"/>
                  </a:ext>
                </a:extLst>
              </a:tr>
              <a:tr h="370840">
                <a:tc>
                  <a:txBody>
                    <a:bodyPr/>
                    <a:lstStyle/>
                    <a:p>
                      <a:pPr>
                        <a:spcBef>
                          <a:spcPts val="1200"/>
                        </a:spcBef>
                      </a:pPr>
                      <a:r>
                        <a:rPr kumimoji="1" lang="ja-JP" altLang="en-US" sz="1800" dirty="0">
                          <a:latin typeface="Yu Gothic UI" panose="020B0500000000000000" pitchFamily="50" charset="-128"/>
                          <a:ea typeface="Yu Gothic UI" panose="020B0500000000000000" pitchFamily="50" charset="-128"/>
                        </a:rPr>
                        <a:t>翻訳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ts val="1200"/>
                        </a:spcBef>
                      </a:pPr>
                      <a:r>
                        <a:rPr kumimoji="1" lang="ja-JP" altLang="en-US" sz="1800" dirty="0">
                          <a:latin typeface="Yu Gothic UI" panose="020B0500000000000000" pitchFamily="50" charset="-128"/>
                          <a:ea typeface="Yu Gothic UI" panose="020B0500000000000000" pitchFamily="50" charset="-128"/>
                        </a:rPr>
                        <a:t>翻訳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spcBef>
                          <a:spcPts val="600"/>
                        </a:spcBef>
                        <a:buFont typeface="Arial" panose="020B0604020202020204" pitchFamily="34" charset="0"/>
                        <a:buChar char="•"/>
                      </a:pPr>
                      <a:r>
                        <a:rPr kumimoji="1" lang="ja-JP" altLang="en-US" sz="1800" dirty="0">
                          <a:latin typeface="Yu Gothic UI" panose="020B0500000000000000" pitchFamily="50" charset="-128"/>
                          <a:ea typeface="Yu Gothic UI" panose="020B0500000000000000" pitchFamily="50" charset="-128"/>
                        </a:rPr>
                        <a:t>外国語の文章を翻訳して内容を把握したい。</a:t>
                      </a:r>
                      <a:endParaRPr kumimoji="1" lang="en-US" altLang="ja-JP" sz="1800" dirty="0">
                        <a:latin typeface="Yu Gothic UI" panose="020B0500000000000000" pitchFamily="50" charset="-128"/>
                        <a:ea typeface="Yu Gothic UI"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9469018"/>
                  </a:ext>
                </a:extLst>
              </a:tr>
            </a:tbl>
          </a:graphicData>
        </a:graphic>
      </p:graphicFrame>
      <p:sp>
        <p:nvSpPr>
          <p:cNvPr id="2" name="テキスト ボックス 1">
            <a:extLst>
              <a:ext uri="{FF2B5EF4-FFF2-40B4-BE49-F238E27FC236}">
                <a16:creationId xmlns:a16="http://schemas.microsoft.com/office/drawing/2014/main" id="{833DBBEB-CF4D-AE19-B9BE-5AD97512EDE3}"/>
              </a:ext>
            </a:extLst>
          </p:cNvPr>
          <p:cNvSpPr txBox="1"/>
          <p:nvPr/>
        </p:nvSpPr>
        <p:spPr>
          <a:xfrm>
            <a:off x="5327008" y="6285801"/>
            <a:ext cx="6031871" cy="369332"/>
          </a:xfrm>
          <a:prstGeom prst="rect">
            <a:avLst/>
          </a:prstGeom>
          <a:noFill/>
          <a:ln>
            <a:noFill/>
          </a:ln>
        </p:spPr>
        <p:txBody>
          <a:bodyPr wrap="square" rtlCol="0" anchor="ctr" anchorCtr="1">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　利用の具体例は別添「活用事例集」を参照してください。</a:t>
            </a:r>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950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804672" y="2098306"/>
            <a:ext cx="10584688" cy="1330694"/>
          </a:xfrm>
        </p:spPr>
        <p:txBody>
          <a:bodyPr rtlCol="0">
            <a:normAutofit fontScale="92500" lnSpcReduction="10000"/>
          </a:bodyPr>
          <a:lstStyle/>
          <a:p>
            <a:pPr marL="274320" lvl="1" indent="-274320">
              <a:lnSpc>
                <a:spcPct val="120000"/>
              </a:lnSpc>
              <a:spcBef>
                <a:spcPts val="580"/>
              </a:spcBef>
              <a:spcAft>
                <a:spcPts val="600"/>
              </a:spcAft>
              <a:buClr>
                <a:schemeClr val="accent1">
                  <a:lumMod val="75000"/>
                </a:schemeClr>
              </a:buClr>
            </a:pPr>
            <a:r>
              <a:rPr lang="ja-JP" altLang="en-US" dirty="0"/>
              <a:t>生成</a:t>
            </a:r>
            <a:r>
              <a:rPr lang="en-US" altLang="ja-JP" dirty="0"/>
              <a:t>AI</a:t>
            </a:r>
            <a:r>
              <a:rPr lang="ja-JP" altLang="en-US" dirty="0"/>
              <a:t>から有効な回答を得るためには、上手な質問・指示を入力することが大事です。</a:t>
            </a:r>
            <a:endParaRPr lang="en-US" altLang="ja-JP" dirty="0"/>
          </a:p>
          <a:p>
            <a:pPr marL="274320" lvl="1" indent="-274320">
              <a:lnSpc>
                <a:spcPct val="120000"/>
              </a:lnSpc>
              <a:spcBef>
                <a:spcPts val="580"/>
              </a:spcBef>
              <a:spcAft>
                <a:spcPts val="600"/>
              </a:spcAft>
              <a:buClr>
                <a:schemeClr val="accent1">
                  <a:lumMod val="75000"/>
                </a:schemeClr>
              </a:buClr>
            </a:pPr>
            <a:r>
              <a:rPr lang="ja-JP" altLang="en-US" dirty="0"/>
              <a:t>コピーして利用できる質問・指示のテンプレート集を作成しています。随時皆様の利用履歴等を参考に充実させていく予定です。</a:t>
            </a:r>
          </a:p>
        </p:txBody>
      </p:sp>
      <p:sp>
        <p:nvSpPr>
          <p:cNvPr id="4" name="正方形/長方形 3">
            <a:extLst>
              <a:ext uri="{FF2B5EF4-FFF2-40B4-BE49-F238E27FC236}">
                <a16:creationId xmlns:a16="http://schemas.microsoft.com/office/drawing/2014/main" id="{96DE04D2-318A-8764-3551-4F271DDDE424}"/>
              </a:ext>
            </a:extLst>
          </p:cNvPr>
          <p:cNvSpPr/>
          <p:nvPr/>
        </p:nvSpPr>
        <p:spPr>
          <a:xfrm>
            <a:off x="81280" y="1417638"/>
            <a:ext cx="12009120"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b="1" dirty="0">
                <a:latin typeface="Meiryo UI" panose="020B0604030504040204" pitchFamily="50" charset="-128"/>
                <a:ea typeface="Meiryo UI" panose="020B0604030504040204" pitchFamily="50" charset="-128"/>
              </a:rPr>
              <a:t>		</a:t>
            </a:r>
            <a:r>
              <a:rPr lang="ja-JP" altLang="en-US" sz="2400" b="1" dirty="0">
                <a:latin typeface="Meiryo UI" panose="020B0604030504040204" pitchFamily="50" charset="-128"/>
                <a:ea typeface="Meiryo UI" panose="020B0604030504040204" pitchFamily="50" charset="-128"/>
              </a:rPr>
              <a:t>上手な質問・指示の仕方</a:t>
            </a:r>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7	</a:t>
            </a:r>
            <a:r>
              <a:rPr lang="ja-JP" altLang="en-US" dirty="0"/>
              <a:t>有効な利用方法</a:t>
            </a:r>
          </a:p>
        </p:txBody>
      </p:sp>
      <p:sp>
        <p:nvSpPr>
          <p:cNvPr id="5" name="スライド番号プレースホルダー 4">
            <a:extLst>
              <a:ext uri="{FF2B5EF4-FFF2-40B4-BE49-F238E27FC236}">
                <a16:creationId xmlns:a16="http://schemas.microsoft.com/office/drawing/2014/main" id="{D25FE4F6-3E96-8F55-5DD2-64B87ADE01B7}"/>
              </a:ext>
            </a:extLst>
          </p:cNvPr>
          <p:cNvSpPr>
            <a:spLocks noGrp="1"/>
          </p:cNvSpPr>
          <p:nvPr>
            <p:ph type="sldNum" sz="quarter" idx="12"/>
          </p:nvPr>
        </p:nvSpPr>
        <p:spPr/>
        <p:txBody>
          <a:bodyPr/>
          <a:lstStyle/>
          <a:p>
            <a:pPr rtl="0"/>
            <a:fld id="{401CF334-2D5C-4859-84A6-CA7E6E43FAEB}" type="slidenum">
              <a:rPr lang="en-US" altLang="ja-JP" noProof="0" smtClean="0"/>
              <a:t>21</a:t>
            </a:fld>
            <a:endParaRPr lang="ja-JP" altLang="en-US" noProof="0"/>
          </a:p>
        </p:txBody>
      </p:sp>
      <p:grpSp>
        <p:nvGrpSpPr>
          <p:cNvPr id="16" name="グループ化 15">
            <a:extLst>
              <a:ext uri="{FF2B5EF4-FFF2-40B4-BE49-F238E27FC236}">
                <a16:creationId xmlns:a16="http://schemas.microsoft.com/office/drawing/2014/main" id="{DDB26653-BC7B-6C7E-40EA-2191A7E7F1FE}"/>
              </a:ext>
            </a:extLst>
          </p:cNvPr>
          <p:cNvGrpSpPr/>
          <p:nvPr/>
        </p:nvGrpSpPr>
        <p:grpSpPr>
          <a:xfrm>
            <a:off x="1797921" y="3513138"/>
            <a:ext cx="5937623" cy="3154362"/>
            <a:chOff x="3431988" y="3513138"/>
            <a:chExt cx="5937623" cy="3154362"/>
          </a:xfrm>
        </p:grpSpPr>
        <p:pic>
          <p:nvPicPr>
            <p:cNvPr id="10" name="図 9">
              <a:extLst>
                <a:ext uri="{FF2B5EF4-FFF2-40B4-BE49-F238E27FC236}">
                  <a16:creationId xmlns:a16="http://schemas.microsoft.com/office/drawing/2014/main" id="{5E7CC602-588A-604B-B5A9-42EE651BB522}"/>
                </a:ext>
              </a:extLst>
            </p:cNvPr>
            <p:cNvPicPr>
              <a:picLocks noChangeAspect="1"/>
            </p:cNvPicPr>
            <p:nvPr/>
          </p:nvPicPr>
          <p:blipFill>
            <a:blip r:embed="rId3"/>
            <a:stretch>
              <a:fillRect/>
            </a:stretch>
          </p:blipFill>
          <p:spPr>
            <a:xfrm>
              <a:off x="3431988" y="3513138"/>
              <a:ext cx="5937623" cy="3154362"/>
            </a:xfrm>
            <a:prstGeom prst="rect">
              <a:avLst/>
            </a:prstGeom>
            <a:ln>
              <a:solidFill>
                <a:schemeClr val="tx1"/>
              </a:solidFill>
            </a:ln>
          </p:spPr>
        </p:pic>
        <p:pic>
          <p:nvPicPr>
            <p:cNvPr id="15" name="図 14" descr="ロゴ&#10;&#10;中程度の精度で自動的に生成された説明">
              <a:extLst>
                <a:ext uri="{FF2B5EF4-FFF2-40B4-BE49-F238E27FC236}">
                  <a16:creationId xmlns:a16="http://schemas.microsoft.com/office/drawing/2014/main" id="{AD683481-7DF6-36DD-25B1-041CC5A31BC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60237" y="4236996"/>
              <a:ext cx="1356894" cy="461447"/>
            </a:xfrm>
            <a:prstGeom prst="rect">
              <a:avLst/>
            </a:prstGeom>
          </p:spPr>
        </p:pic>
      </p:grpSp>
      <p:sp>
        <p:nvSpPr>
          <p:cNvPr id="11" name="正方形/長方形 10">
            <a:extLst>
              <a:ext uri="{FF2B5EF4-FFF2-40B4-BE49-F238E27FC236}">
                <a16:creationId xmlns:a16="http://schemas.microsoft.com/office/drawing/2014/main" id="{63A9D8F4-1B38-05BF-D28B-2249032D635A}"/>
              </a:ext>
            </a:extLst>
          </p:cNvPr>
          <p:cNvSpPr/>
          <p:nvPr/>
        </p:nvSpPr>
        <p:spPr>
          <a:xfrm>
            <a:off x="1926170" y="6210300"/>
            <a:ext cx="1241260" cy="236899"/>
          </a:xfrm>
          <a:prstGeom prst="rect">
            <a:avLst/>
          </a:prstGeom>
          <a:noFill/>
          <a:ln w="22225">
            <a:solidFill>
              <a:srgbClr val="FF0000"/>
            </a:solid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pic>
        <p:nvPicPr>
          <p:cNvPr id="18" name="図 17">
            <a:extLst>
              <a:ext uri="{FF2B5EF4-FFF2-40B4-BE49-F238E27FC236}">
                <a16:creationId xmlns:a16="http://schemas.microsoft.com/office/drawing/2014/main" id="{85D46D54-0AF7-E054-C9C1-547B8BF28965}"/>
              </a:ext>
            </a:extLst>
          </p:cNvPr>
          <p:cNvPicPr>
            <a:picLocks noChangeAspect="1"/>
          </p:cNvPicPr>
          <p:nvPr/>
        </p:nvPicPr>
        <p:blipFill>
          <a:blip r:embed="rId5"/>
          <a:stretch>
            <a:fillRect/>
          </a:stretch>
        </p:blipFill>
        <p:spPr>
          <a:xfrm>
            <a:off x="5353741" y="3234267"/>
            <a:ext cx="6428199" cy="2844800"/>
          </a:xfrm>
          <a:prstGeom prst="rect">
            <a:avLst/>
          </a:prstGeom>
          <a:ln w="19050">
            <a:solidFill>
              <a:srgbClr val="FF0000"/>
            </a:solidFill>
          </a:ln>
        </p:spPr>
      </p:pic>
      <p:cxnSp>
        <p:nvCxnSpPr>
          <p:cNvPr id="20" name="コネクタ: 曲線 19">
            <a:extLst>
              <a:ext uri="{FF2B5EF4-FFF2-40B4-BE49-F238E27FC236}">
                <a16:creationId xmlns:a16="http://schemas.microsoft.com/office/drawing/2014/main" id="{A5524E8F-8BD4-FC65-E855-2D9C19556222}"/>
              </a:ext>
            </a:extLst>
          </p:cNvPr>
          <p:cNvCxnSpPr>
            <a:cxnSpLocks/>
            <a:stCxn id="11" idx="3"/>
            <a:endCxn id="18" idx="1"/>
          </p:cNvCxnSpPr>
          <p:nvPr/>
        </p:nvCxnSpPr>
        <p:spPr>
          <a:xfrm flipV="1">
            <a:off x="3167430" y="4656667"/>
            <a:ext cx="2186311" cy="1672083"/>
          </a:xfrm>
          <a:prstGeom prst="curvedConnector3">
            <a:avLst/>
          </a:prstGeom>
          <a:ln w="22225">
            <a:solidFill>
              <a:srgbClr val="FF0000"/>
            </a:solidFill>
            <a:headEnd w="lg" len="lg"/>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40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804672" y="2098306"/>
            <a:ext cx="10300208" cy="1609628"/>
          </a:xfrm>
        </p:spPr>
        <p:txBody>
          <a:bodyPr rtlCol="0">
            <a:normAutofit fontScale="85000" lnSpcReduction="10000"/>
          </a:bodyPr>
          <a:lstStyle/>
          <a:p>
            <a:pPr marL="274320" lvl="1" indent="-274320">
              <a:lnSpc>
                <a:spcPct val="120000"/>
              </a:lnSpc>
              <a:spcBef>
                <a:spcPts val="580"/>
              </a:spcBef>
              <a:spcAft>
                <a:spcPts val="600"/>
              </a:spcAft>
              <a:buClr>
                <a:schemeClr val="accent1">
                  <a:lumMod val="75000"/>
                </a:schemeClr>
              </a:buClr>
            </a:pPr>
            <a:r>
              <a:rPr lang="ja-JP" altLang="en-US" dirty="0"/>
              <a:t>質問・指示と、その背景（情報）等を</a:t>
            </a:r>
            <a:r>
              <a:rPr lang="en-US" altLang="ja-JP" dirty="0"/>
              <a:t>#</a:t>
            </a:r>
            <a:r>
              <a:rPr lang="ja-JP" altLang="en-US" dirty="0"/>
              <a:t>等で明示的に分ける。</a:t>
            </a:r>
            <a:endParaRPr lang="en-US" altLang="ja-JP" dirty="0"/>
          </a:p>
          <a:p>
            <a:pPr marL="274320" lvl="1" indent="-274320">
              <a:lnSpc>
                <a:spcPct val="120000"/>
              </a:lnSpc>
              <a:spcBef>
                <a:spcPts val="580"/>
              </a:spcBef>
              <a:spcAft>
                <a:spcPts val="600"/>
              </a:spcAft>
              <a:buClr>
                <a:schemeClr val="accent1">
                  <a:lumMod val="75000"/>
                </a:schemeClr>
              </a:buClr>
            </a:pPr>
            <a:r>
              <a:rPr lang="ja-JP" altLang="en-US" sz="2400" dirty="0"/>
              <a:t>求める回答に対する具体的な情報を盛り込む。</a:t>
            </a:r>
            <a:endParaRPr lang="en-US" altLang="ja-JP" sz="2400" dirty="0"/>
          </a:p>
          <a:p>
            <a:pPr marL="274320" lvl="1" indent="-274320">
              <a:lnSpc>
                <a:spcPct val="120000"/>
              </a:lnSpc>
              <a:spcBef>
                <a:spcPts val="580"/>
              </a:spcBef>
              <a:spcAft>
                <a:spcPts val="600"/>
              </a:spcAft>
              <a:buClr>
                <a:schemeClr val="accent1">
                  <a:lumMod val="75000"/>
                </a:schemeClr>
              </a:buClr>
            </a:pPr>
            <a:r>
              <a:rPr lang="ja-JP" altLang="en-US" sz="2400" dirty="0"/>
              <a:t>否定形の質問・指示はなるべく使わない。（例：以下のキーワードは利用しないでください。）</a:t>
            </a:r>
          </a:p>
        </p:txBody>
      </p:sp>
      <p:sp>
        <p:nvSpPr>
          <p:cNvPr id="4" name="正方形/長方形 3">
            <a:extLst>
              <a:ext uri="{FF2B5EF4-FFF2-40B4-BE49-F238E27FC236}">
                <a16:creationId xmlns:a16="http://schemas.microsoft.com/office/drawing/2014/main" id="{96DE04D2-318A-8764-3551-4F271DDDE424}"/>
              </a:ext>
            </a:extLst>
          </p:cNvPr>
          <p:cNvSpPr/>
          <p:nvPr/>
        </p:nvSpPr>
        <p:spPr>
          <a:xfrm>
            <a:off x="81280" y="1417638"/>
            <a:ext cx="12009120"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上手な質問・指示の仕方</a:t>
            </a:r>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7	</a:t>
            </a:r>
            <a:r>
              <a:rPr lang="ja-JP" altLang="en-US" dirty="0"/>
              <a:t>有効な利用方法</a:t>
            </a:r>
          </a:p>
        </p:txBody>
      </p:sp>
      <p:sp>
        <p:nvSpPr>
          <p:cNvPr id="5" name="スライド番号プレースホルダー 4">
            <a:extLst>
              <a:ext uri="{FF2B5EF4-FFF2-40B4-BE49-F238E27FC236}">
                <a16:creationId xmlns:a16="http://schemas.microsoft.com/office/drawing/2014/main" id="{D25FE4F6-3E96-8F55-5DD2-64B87ADE01B7}"/>
              </a:ext>
            </a:extLst>
          </p:cNvPr>
          <p:cNvSpPr>
            <a:spLocks noGrp="1"/>
          </p:cNvSpPr>
          <p:nvPr>
            <p:ph type="sldNum" sz="quarter" idx="12"/>
          </p:nvPr>
        </p:nvSpPr>
        <p:spPr/>
        <p:txBody>
          <a:bodyPr/>
          <a:lstStyle/>
          <a:p>
            <a:pPr rtl="0"/>
            <a:fld id="{401CF334-2D5C-4859-84A6-CA7E6E43FAEB}" type="slidenum">
              <a:rPr lang="en-US" altLang="ja-JP" noProof="0" smtClean="0"/>
              <a:t>22</a:t>
            </a:fld>
            <a:endParaRPr lang="ja-JP" altLang="en-US" noProof="0"/>
          </a:p>
        </p:txBody>
      </p:sp>
      <p:sp>
        <p:nvSpPr>
          <p:cNvPr id="6" name="四角形: 角を丸くする 5">
            <a:extLst>
              <a:ext uri="{FF2B5EF4-FFF2-40B4-BE49-F238E27FC236}">
                <a16:creationId xmlns:a16="http://schemas.microsoft.com/office/drawing/2014/main" id="{C412FD16-F5F1-33C2-BCEB-34F6E0477926}"/>
              </a:ext>
            </a:extLst>
          </p:cNvPr>
          <p:cNvSpPr/>
          <p:nvPr/>
        </p:nvSpPr>
        <p:spPr>
          <a:xfrm>
            <a:off x="2675466" y="3855146"/>
            <a:ext cx="6841067" cy="2720075"/>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400" dirty="0">
                <a:latin typeface="Meiryo UI" panose="020B0604030504040204" pitchFamily="50" charset="-128"/>
                <a:ea typeface="Meiryo UI" panose="020B0604030504040204" pitchFamily="50" charset="-128"/>
              </a:rPr>
              <a:t>以下の文章を、</a:t>
            </a:r>
            <a:r>
              <a:rPr kumimoji="1" lang="ja-JP" altLang="en-US" sz="1400" dirty="0">
                <a:solidFill>
                  <a:schemeClr val="tx1"/>
                </a:solidFill>
                <a:latin typeface="Meiryo UI" panose="020B0604030504040204" pitchFamily="50" charset="-128"/>
                <a:ea typeface="Meiryo UI" panose="020B0604030504040204" pitchFamily="50" charset="-128"/>
              </a:rPr>
              <a:t>要約</a:t>
            </a:r>
            <a:r>
              <a:rPr kumimoji="1" lang="ja-JP" altLang="en-US" sz="1400" dirty="0">
                <a:latin typeface="Meiryo UI" panose="020B0604030504040204" pitchFamily="50" charset="-128"/>
                <a:ea typeface="Meiryo UI" panose="020B0604030504040204" pitchFamily="50" charset="-128"/>
              </a:rPr>
              <a:t>してほしい。</a:t>
            </a:r>
            <a:endParaRPr kumimoji="1" lang="en-US" altLang="ja-JP" sz="1400" dirty="0">
              <a:latin typeface="Meiryo UI" panose="020B0604030504040204" pitchFamily="50" charset="-128"/>
              <a:ea typeface="Meiryo UI" panose="020B0604030504040204" pitchFamily="50" charset="-128"/>
            </a:endParaRPr>
          </a:p>
          <a:p>
            <a:pPr marL="449263"/>
            <a:r>
              <a:rPr kumimoji="1" lang="ja-JP" altLang="en-US" sz="1400" dirty="0">
                <a:latin typeface="Meiryo UI" panose="020B0604030504040204" pitchFamily="50" charset="-128"/>
                <a:ea typeface="Meiryo UI" panose="020B0604030504040204" pitchFamily="50" charset="-128"/>
              </a:rPr>
              <a:t>また、以下のキーワードは必ず含めてほしい。</a:t>
            </a:r>
            <a:endParaRPr kumimoji="1" lang="en-US" altLang="ja-JP" sz="1400" dirty="0">
              <a:latin typeface="Meiryo UI" panose="020B0604030504040204" pitchFamily="50" charset="-128"/>
              <a:ea typeface="Meiryo UI" panose="020B0604030504040204" pitchFamily="50" charset="-128"/>
            </a:endParaRPr>
          </a:p>
          <a:p>
            <a:pPr marL="449263"/>
            <a:endParaRPr kumimoji="1" lang="en-US" altLang="ja-JP" sz="1400" dirty="0">
              <a:latin typeface="Meiryo UI" panose="020B0604030504040204" pitchFamily="50" charset="-128"/>
              <a:ea typeface="Meiryo UI" panose="020B0604030504040204" pitchFamily="50" charset="-128"/>
            </a:endParaRPr>
          </a:p>
          <a:p>
            <a:pPr marL="449263"/>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背景</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ja-JP" altLang="en-US" sz="1400" dirty="0">
                <a:solidFill>
                  <a:schemeClr val="tx1"/>
                </a:solidFill>
                <a:latin typeface="Meiryo UI" panose="020B0604030504040204" pitchFamily="50" charset="-128"/>
                <a:ea typeface="Meiryo UI" panose="020B0604030504040204" pitchFamily="50" charset="-128"/>
              </a:rPr>
              <a:t>こども相談センターの職員として、こども相談センターの利用案内をこども向けに作成する必要があります。</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文章</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ja-JP" altLang="en-US" sz="1400" dirty="0">
                <a:solidFill>
                  <a:schemeClr val="tx1"/>
                </a:solidFill>
                <a:latin typeface="Meiryo UI" panose="020B0604030504040204" pitchFamily="50" charset="-128"/>
                <a:ea typeface="Meiryo UI" panose="020B0604030504040204" pitchFamily="50" charset="-128"/>
              </a:rPr>
              <a:t>＜ここに文章を入力＞</a:t>
            </a:r>
          </a:p>
          <a:p>
            <a:pPr marL="449263"/>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キーワード</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ja-JP" altLang="en-US" sz="1400" dirty="0">
                <a:solidFill>
                  <a:schemeClr val="tx1"/>
                </a:solidFill>
                <a:latin typeface="Meiryo UI" panose="020B0604030504040204" pitchFamily="50" charset="-128"/>
                <a:ea typeface="Meiryo UI" panose="020B0604030504040204" pitchFamily="50" charset="-128"/>
              </a:rPr>
              <a:t>＜ここにキーワードを入力＞</a:t>
            </a:r>
            <a:endParaRPr kumimoji="1" lang="ja-JP" altLang="en-US" sz="1400" dirty="0">
              <a:latin typeface="HG丸ｺﾞｼｯｸM-PRO" panose="020F0600000000000000" pitchFamily="50" charset="-128"/>
              <a:ea typeface="HG丸ｺﾞｼｯｸM-PRO" panose="020F0600000000000000" pitchFamily="50" charset="-128"/>
            </a:endParaRPr>
          </a:p>
        </p:txBody>
      </p:sp>
      <p:pic>
        <p:nvPicPr>
          <p:cNvPr id="3" name="図 2">
            <a:extLst>
              <a:ext uri="{FF2B5EF4-FFF2-40B4-BE49-F238E27FC236}">
                <a16:creationId xmlns:a16="http://schemas.microsoft.com/office/drawing/2014/main" id="{3C453C5D-1FF3-BC54-43AD-D689C663DF66}"/>
              </a:ext>
            </a:extLst>
          </p:cNvPr>
          <p:cNvPicPr>
            <a:picLocks noChangeAspect="1"/>
          </p:cNvPicPr>
          <p:nvPr/>
        </p:nvPicPr>
        <p:blipFill>
          <a:blip r:embed="rId3"/>
          <a:stretch>
            <a:fillRect/>
          </a:stretch>
        </p:blipFill>
        <p:spPr>
          <a:xfrm>
            <a:off x="2797973" y="3948837"/>
            <a:ext cx="381000" cy="352425"/>
          </a:xfrm>
          <a:prstGeom prst="rect">
            <a:avLst/>
          </a:prstGeom>
        </p:spPr>
      </p:pic>
    </p:spTree>
    <p:extLst>
      <p:ext uri="{BB962C8B-B14F-4D97-AF65-F5344CB8AC3E}">
        <p14:creationId xmlns:p14="http://schemas.microsoft.com/office/powerpoint/2010/main" val="1922508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804672" y="2098306"/>
            <a:ext cx="10777728" cy="635052"/>
          </a:xfrm>
        </p:spPr>
        <p:txBody>
          <a:bodyPr rtlCol="0">
            <a:normAutofit/>
          </a:bodyPr>
          <a:lstStyle/>
          <a:p>
            <a:pPr marL="274320" lvl="1" indent="-274320">
              <a:lnSpc>
                <a:spcPct val="120000"/>
              </a:lnSpc>
              <a:spcBef>
                <a:spcPts val="580"/>
              </a:spcBef>
              <a:spcAft>
                <a:spcPts val="600"/>
              </a:spcAft>
              <a:buClr>
                <a:schemeClr val="accent1">
                  <a:lumMod val="75000"/>
                </a:schemeClr>
              </a:buClr>
            </a:pPr>
            <a:r>
              <a:rPr lang="ja-JP" altLang="en-US" dirty="0"/>
              <a:t>質問・指示に出力フォーマットやお手本を盛り込む。</a:t>
            </a:r>
          </a:p>
        </p:txBody>
      </p:sp>
      <p:sp>
        <p:nvSpPr>
          <p:cNvPr id="4" name="正方形/長方形 3">
            <a:extLst>
              <a:ext uri="{FF2B5EF4-FFF2-40B4-BE49-F238E27FC236}">
                <a16:creationId xmlns:a16="http://schemas.microsoft.com/office/drawing/2014/main" id="{96DE04D2-318A-8764-3551-4F271DDDE424}"/>
              </a:ext>
            </a:extLst>
          </p:cNvPr>
          <p:cNvSpPr/>
          <p:nvPr/>
        </p:nvSpPr>
        <p:spPr>
          <a:xfrm>
            <a:off x="81280" y="1417638"/>
            <a:ext cx="12009120"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b="1" dirty="0">
                <a:latin typeface="Meiryo UI" panose="020B0604030504040204" pitchFamily="50" charset="-128"/>
                <a:ea typeface="Meiryo UI" panose="020B0604030504040204" pitchFamily="50" charset="-128"/>
              </a:rPr>
              <a:t>		</a:t>
            </a:r>
            <a:r>
              <a:rPr lang="ja-JP" altLang="en-US" sz="2400" b="1" dirty="0">
                <a:latin typeface="Meiryo UI" panose="020B0604030504040204" pitchFamily="50" charset="-128"/>
                <a:ea typeface="Meiryo UI" panose="020B0604030504040204" pitchFamily="50" charset="-128"/>
              </a:rPr>
              <a:t>上手な質問・指示の仕方</a:t>
            </a:r>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7	</a:t>
            </a:r>
            <a:r>
              <a:rPr lang="ja-JP" altLang="en-US" dirty="0"/>
              <a:t>有効な利用方法</a:t>
            </a:r>
          </a:p>
        </p:txBody>
      </p:sp>
      <p:sp>
        <p:nvSpPr>
          <p:cNvPr id="5" name="スライド番号プレースホルダー 4">
            <a:extLst>
              <a:ext uri="{FF2B5EF4-FFF2-40B4-BE49-F238E27FC236}">
                <a16:creationId xmlns:a16="http://schemas.microsoft.com/office/drawing/2014/main" id="{D25FE4F6-3E96-8F55-5DD2-64B87ADE01B7}"/>
              </a:ext>
            </a:extLst>
          </p:cNvPr>
          <p:cNvSpPr>
            <a:spLocks noGrp="1"/>
          </p:cNvSpPr>
          <p:nvPr>
            <p:ph type="sldNum" sz="quarter" idx="12"/>
          </p:nvPr>
        </p:nvSpPr>
        <p:spPr/>
        <p:txBody>
          <a:bodyPr/>
          <a:lstStyle/>
          <a:p>
            <a:pPr rtl="0"/>
            <a:fld id="{401CF334-2D5C-4859-84A6-CA7E6E43FAEB}" type="slidenum">
              <a:rPr lang="en-US" altLang="ja-JP" noProof="0" smtClean="0"/>
              <a:t>23</a:t>
            </a:fld>
            <a:endParaRPr lang="ja-JP" altLang="en-US" noProof="0"/>
          </a:p>
        </p:txBody>
      </p:sp>
      <p:sp>
        <p:nvSpPr>
          <p:cNvPr id="6" name="四角形: 角を丸くする 5">
            <a:extLst>
              <a:ext uri="{FF2B5EF4-FFF2-40B4-BE49-F238E27FC236}">
                <a16:creationId xmlns:a16="http://schemas.microsoft.com/office/drawing/2014/main" id="{640FF0B8-1B2A-E229-D537-652F882B157C}"/>
              </a:ext>
            </a:extLst>
          </p:cNvPr>
          <p:cNvSpPr/>
          <p:nvPr/>
        </p:nvSpPr>
        <p:spPr>
          <a:xfrm>
            <a:off x="2675466" y="2749392"/>
            <a:ext cx="6841067" cy="3609075"/>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400" dirty="0">
                <a:solidFill>
                  <a:schemeClr val="tx1"/>
                </a:solidFill>
                <a:latin typeface="Meiryo UI" panose="020B0604030504040204" pitchFamily="50" charset="-128"/>
                <a:ea typeface="Meiryo UI" panose="020B0604030504040204" pitchFamily="50" charset="-128"/>
              </a:rPr>
              <a:t>以下の報道発表について、想定されるメディアからの質問を出力してください。</a:t>
            </a:r>
          </a:p>
          <a:p>
            <a:pPr marL="449263"/>
            <a:r>
              <a:rPr kumimoji="1" lang="ja-JP" altLang="en-US" sz="1400" dirty="0">
                <a:solidFill>
                  <a:schemeClr val="tx1"/>
                </a:solidFill>
                <a:latin typeface="Meiryo UI" panose="020B0604030504040204" pitchFamily="50" charset="-128"/>
                <a:ea typeface="Meiryo UI" panose="020B0604030504040204" pitchFamily="50" charset="-128"/>
              </a:rPr>
              <a:t>また、質問は出力フォーマットに従って、</a:t>
            </a:r>
            <a:r>
              <a:rPr kumimoji="1" lang="en-US" altLang="ja-JP" sz="1400" dirty="0">
                <a:solidFill>
                  <a:schemeClr val="tx1"/>
                </a:solidFill>
                <a:latin typeface="Meiryo UI" panose="020B0604030504040204" pitchFamily="50" charset="-128"/>
                <a:ea typeface="Meiryo UI" panose="020B0604030504040204" pitchFamily="50" charset="-128"/>
              </a:rPr>
              <a:t>5</a:t>
            </a:r>
            <a:r>
              <a:rPr kumimoji="1" lang="ja-JP" altLang="en-US" sz="1400" dirty="0">
                <a:solidFill>
                  <a:schemeClr val="tx1"/>
                </a:solidFill>
                <a:latin typeface="Meiryo UI" panose="020B0604030504040204" pitchFamily="50" charset="-128"/>
                <a:ea typeface="Meiryo UI" panose="020B0604030504040204" pitchFamily="50" charset="-128"/>
              </a:rPr>
              <a:t>つ作成してほしい。</a:t>
            </a:r>
          </a:p>
          <a:p>
            <a:pPr marL="449263"/>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背景</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ja-JP" altLang="en-US" sz="1400" dirty="0">
                <a:solidFill>
                  <a:schemeClr val="tx1"/>
                </a:solidFill>
                <a:latin typeface="Meiryo UI" panose="020B0604030504040204" pitchFamily="50" charset="-128"/>
                <a:ea typeface="Meiryo UI" panose="020B0604030504040204" pitchFamily="50" charset="-128"/>
              </a:rPr>
              <a:t>大阪市の職員として、以下の報道発表について、記者会見を開催する必要があります。</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報道発表</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ja-JP" altLang="en-US" sz="1400" dirty="0">
                <a:solidFill>
                  <a:schemeClr val="tx1"/>
                </a:solidFill>
                <a:latin typeface="Meiryo UI" panose="020B0604030504040204" pitchFamily="50" charset="-128"/>
                <a:ea typeface="Meiryo UI" panose="020B0604030504040204" pitchFamily="50" charset="-128"/>
              </a:rPr>
              <a:t>＜ここに報道発表を入力＞</a:t>
            </a:r>
          </a:p>
          <a:p>
            <a:pPr marL="449263"/>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出力フォーマット</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449263"/>
            <a:r>
              <a:rPr kumimoji="1" lang="ja-JP" altLang="en-US" sz="1400" dirty="0">
                <a:solidFill>
                  <a:schemeClr val="tx1"/>
                </a:solidFill>
                <a:latin typeface="Meiryo UI" panose="020B0604030504040204" pitchFamily="50" charset="-128"/>
                <a:ea typeface="Meiryo UI" panose="020B0604030504040204" pitchFamily="50" charset="-128"/>
              </a:rPr>
              <a:t>質問タイトル</a:t>
            </a:r>
          </a:p>
          <a:p>
            <a:pPr marL="449263"/>
            <a:r>
              <a:rPr kumimoji="1" lang="ja-JP" altLang="en-US" sz="1400" dirty="0">
                <a:solidFill>
                  <a:schemeClr val="tx1"/>
                </a:solidFill>
                <a:latin typeface="Meiryo UI" panose="020B0604030504040204" pitchFamily="50" charset="-128"/>
                <a:ea typeface="Meiryo UI" panose="020B0604030504040204" pitchFamily="50" charset="-128"/>
              </a:rPr>
              <a:t>質問内容</a:t>
            </a:r>
          </a:p>
          <a:p>
            <a:pPr marL="449263"/>
            <a:r>
              <a:rPr kumimoji="1" lang="en-US" altLang="ja-JP" sz="1400" dirty="0">
                <a:solidFill>
                  <a:schemeClr val="tx1"/>
                </a:solidFill>
                <a:latin typeface="Meiryo UI" panose="020B0604030504040204" pitchFamily="50" charset="-128"/>
                <a:ea typeface="Meiryo UI" panose="020B0604030504040204" pitchFamily="50" charset="-128"/>
              </a:rPr>
              <a:t>-</a:t>
            </a:r>
          </a:p>
          <a:p>
            <a:pPr marL="449263"/>
            <a:r>
              <a:rPr kumimoji="1" lang="ja-JP" altLang="en-US" sz="1400" dirty="0">
                <a:solidFill>
                  <a:schemeClr val="tx1"/>
                </a:solidFill>
                <a:latin typeface="Meiryo UI" panose="020B0604030504040204" pitchFamily="50" charset="-128"/>
                <a:ea typeface="Meiryo UI" panose="020B0604030504040204" pitchFamily="50" charset="-128"/>
              </a:rPr>
              <a:t>質問タイトル</a:t>
            </a:r>
          </a:p>
          <a:p>
            <a:pPr marL="449263"/>
            <a:r>
              <a:rPr kumimoji="1" lang="ja-JP" altLang="en-US" sz="1400" dirty="0">
                <a:solidFill>
                  <a:schemeClr val="tx1"/>
                </a:solidFill>
                <a:latin typeface="Meiryo UI" panose="020B0604030504040204" pitchFamily="50" charset="-128"/>
                <a:ea typeface="Meiryo UI" panose="020B0604030504040204" pitchFamily="50" charset="-128"/>
              </a:rPr>
              <a:t>質問内容</a:t>
            </a:r>
          </a:p>
          <a:p>
            <a:pPr marL="449263"/>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latin typeface="HG丸ｺﾞｼｯｸM-PRO" panose="020F0600000000000000" pitchFamily="50" charset="-128"/>
              <a:ea typeface="HG丸ｺﾞｼｯｸM-PRO" panose="020F0600000000000000" pitchFamily="50" charset="-128"/>
            </a:endParaRPr>
          </a:p>
        </p:txBody>
      </p:sp>
      <p:pic>
        <p:nvPicPr>
          <p:cNvPr id="3" name="図 2">
            <a:extLst>
              <a:ext uri="{FF2B5EF4-FFF2-40B4-BE49-F238E27FC236}">
                <a16:creationId xmlns:a16="http://schemas.microsoft.com/office/drawing/2014/main" id="{26F211CD-9DDE-AADA-BCDB-0CC641348A32}"/>
              </a:ext>
            </a:extLst>
          </p:cNvPr>
          <p:cNvPicPr>
            <a:picLocks noChangeAspect="1"/>
          </p:cNvPicPr>
          <p:nvPr/>
        </p:nvPicPr>
        <p:blipFill>
          <a:blip r:embed="rId3"/>
          <a:stretch>
            <a:fillRect/>
          </a:stretch>
        </p:blipFill>
        <p:spPr>
          <a:xfrm>
            <a:off x="2798051" y="2880252"/>
            <a:ext cx="381000" cy="352425"/>
          </a:xfrm>
          <a:prstGeom prst="rect">
            <a:avLst/>
          </a:prstGeom>
        </p:spPr>
      </p:pic>
    </p:spTree>
    <p:extLst>
      <p:ext uri="{BB962C8B-B14F-4D97-AF65-F5344CB8AC3E}">
        <p14:creationId xmlns:p14="http://schemas.microsoft.com/office/powerpoint/2010/main" val="1313655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四角形: 角を丸くする 18">
            <a:extLst>
              <a:ext uri="{FF2B5EF4-FFF2-40B4-BE49-F238E27FC236}">
                <a16:creationId xmlns:a16="http://schemas.microsoft.com/office/drawing/2014/main" id="{541A8EDA-6F90-B9D1-BE78-AFBC88759BE7}"/>
              </a:ext>
            </a:extLst>
          </p:cNvPr>
          <p:cNvSpPr/>
          <p:nvPr/>
        </p:nvSpPr>
        <p:spPr>
          <a:xfrm>
            <a:off x="6879964" y="5474333"/>
            <a:ext cx="3234606" cy="740833"/>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400" dirty="0">
                <a:solidFill>
                  <a:schemeClr val="tx1"/>
                </a:solidFill>
                <a:latin typeface="Meiryo UI" panose="020B0604030504040204" pitchFamily="50" charset="-128"/>
                <a:ea typeface="Meiryo UI" panose="020B0604030504040204" pitchFamily="50" charset="-128"/>
              </a:rPr>
              <a:t>この回答に対するメディアからの想定質問を５つ考えてほしい。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四角形: 角を丸くする 17">
            <a:extLst>
              <a:ext uri="{FF2B5EF4-FFF2-40B4-BE49-F238E27FC236}">
                <a16:creationId xmlns:a16="http://schemas.microsoft.com/office/drawing/2014/main" id="{1E4B4BDE-511F-F52C-1448-929ECA8FBA12}"/>
              </a:ext>
            </a:extLst>
          </p:cNvPr>
          <p:cNvSpPr/>
          <p:nvPr/>
        </p:nvSpPr>
        <p:spPr>
          <a:xfrm>
            <a:off x="2444812" y="5469467"/>
            <a:ext cx="3234606" cy="740833"/>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400" dirty="0">
                <a:solidFill>
                  <a:schemeClr val="tx1"/>
                </a:solidFill>
                <a:latin typeface="Meiryo UI" panose="020B0604030504040204" pitchFamily="50" charset="-128"/>
                <a:ea typeface="Meiryo UI" panose="020B0604030504040204" pitchFamily="50" charset="-128"/>
              </a:rPr>
              <a:t>抜き出した専門用語の用語説明を表形式で作成してほしい。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7" name="四角形: 角を丸くする 16">
            <a:extLst>
              <a:ext uri="{FF2B5EF4-FFF2-40B4-BE49-F238E27FC236}">
                <a16:creationId xmlns:a16="http://schemas.microsoft.com/office/drawing/2014/main" id="{9BF2E812-9DFE-CCA1-5C02-8924DBA0B4BD}"/>
              </a:ext>
            </a:extLst>
          </p:cNvPr>
          <p:cNvSpPr/>
          <p:nvPr/>
        </p:nvSpPr>
        <p:spPr>
          <a:xfrm>
            <a:off x="6199244" y="4234181"/>
            <a:ext cx="3234606" cy="740833"/>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400" dirty="0">
                <a:solidFill>
                  <a:schemeClr val="tx1"/>
                </a:solidFill>
                <a:latin typeface="Meiryo UI" panose="020B0604030504040204" pitchFamily="50" charset="-128"/>
                <a:ea typeface="Meiryo UI" panose="020B0604030504040204" pitchFamily="50" charset="-128"/>
              </a:rPr>
              <a:t>全体的にもう少し厳しい表現にしてほしい。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155D1971-6D83-1906-2237-9A781E05EF43}"/>
              </a:ext>
            </a:extLst>
          </p:cNvPr>
          <p:cNvSpPr/>
          <p:nvPr/>
        </p:nvSpPr>
        <p:spPr>
          <a:xfrm>
            <a:off x="1787771" y="4237331"/>
            <a:ext cx="3234606" cy="740833"/>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400" dirty="0">
                <a:solidFill>
                  <a:schemeClr val="tx1"/>
                </a:solidFill>
                <a:latin typeface="Meiryo UI" panose="020B0604030504040204" pitchFamily="50" charset="-128"/>
                <a:ea typeface="Meiryo UI" panose="020B0604030504040204" pitchFamily="50" charset="-128"/>
              </a:rPr>
              <a:t>この回答に含まれている専門用語を抜き出してほしい。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 name="コンテンツ プレースホルダー 1"/>
          <p:cNvSpPr>
            <a:spLocks noGrp="1"/>
          </p:cNvSpPr>
          <p:nvPr>
            <p:ph sz="quarter" idx="1"/>
          </p:nvPr>
        </p:nvSpPr>
        <p:spPr>
          <a:xfrm>
            <a:off x="804672" y="2098307"/>
            <a:ext cx="10584688" cy="1878076"/>
          </a:xfrm>
        </p:spPr>
        <p:txBody>
          <a:bodyPr rtlCol="0">
            <a:normAutofit lnSpcReduction="10000"/>
          </a:bodyPr>
          <a:lstStyle/>
          <a:p>
            <a:pPr marL="274320" lvl="1" indent="-274320">
              <a:lnSpc>
                <a:spcPct val="120000"/>
              </a:lnSpc>
              <a:spcBef>
                <a:spcPts val="580"/>
              </a:spcBef>
              <a:spcAft>
                <a:spcPts val="600"/>
              </a:spcAft>
              <a:buClr>
                <a:schemeClr val="accent1">
                  <a:lumMod val="75000"/>
                </a:schemeClr>
              </a:buClr>
            </a:pPr>
            <a:r>
              <a:rPr lang="ja-JP" altLang="en-US" dirty="0"/>
              <a:t>回答に対して再度質問・指示（キャッチボール）をして回答の精度を高める。</a:t>
            </a:r>
          </a:p>
          <a:p>
            <a:pPr marL="617220" lvl="2" indent="-342900">
              <a:lnSpc>
                <a:spcPct val="120000"/>
              </a:lnSpc>
              <a:spcBef>
                <a:spcPts val="580"/>
              </a:spcBef>
              <a:spcAft>
                <a:spcPts val="600"/>
              </a:spcAft>
              <a:buClr>
                <a:schemeClr val="accent1">
                  <a:lumMod val="75000"/>
                </a:schemeClr>
              </a:buClr>
              <a:buFont typeface="Wingdings" panose="05000000000000000000" pitchFamily="2" charset="2"/>
              <a:buChar char="Ø"/>
            </a:pPr>
            <a:r>
              <a:rPr lang="ja-JP" altLang="en-US" dirty="0"/>
              <a:t>生成</a:t>
            </a:r>
            <a:r>
              <a:rPr lang="en-US" altLang="ja-JP" dirty="0"/>
              <a:t>AI </a:t>
            </a:r>
            <a:r>
              <a:rPr lang="ja-JP" altLang="en-US" dirty="0"/>
              <a:t>の性質上、全く同じ質問・指示を入力しても、異なる回答が生成されます。</a:t>
            </a:r>
            <a:endParaRPr lang="en-US" altLang="ja-JP" dirty="0"/>
          </a:p>
          <a:p>
            <a:pPr marL="617220" lvl="2" indent="-342900">
              <a:lnSpc>
                <a:spcPct val="120000"/>
              </a:lnSpc>
              <a:spcBef>
                <a:spcPts val="580"/>
              </a:spcBef>
              <a:spcAft>
                <a:spcPts val="600"/>
              </a:spcAft>
              <a:buClr>
                <a:schemeClr val="accent1">
                  <a:lumMod val="75000"/>
                </a:schemeClr>
              </a:buClr>
              <a:buFont typeface="Wingdings" panose="05000000000000000000" pitchFamily="2" charset="2"/>
              <a:buChar char="Ø"/>
            </a:pPr>
            <a:r>
              <a:rPr lang="ja-JP" altLang="en-US" dirty="0"/>
              <a:t>テンプレートを利用してもうまくいかないという場合は、同じ質問・指示を何度か入力したり、質問・指示を変更したり、質問を重ねる等も有効です。</a:t>
            </a:r>
            <a:endParaRPr lang="en-US" altLang="ja-JP" dirty="0"/>
          </a:p>
        </p:txBody>
      </p:sp>
      <p:sp>
        <p:nvSpPr>
          <p:cNvPr id="4" name="正方形/長方形 3">
            <a:extLst>
              <a:ext uri="{FF2B5EF4-FFF2-40B4-BE49-F238E27FC236}">
                <a16:creationId xmlns:a16="http://schemas.microsoft.com/office/drawing/2014/main" id="{96DE04D2-318A-8764-3551-4F271DDDE424}"/>
              </a:ext>
            </a:extLst>
          </p:cNvPr>
          <p:cNvSpPr/>
          <p:nvPr/>
        </p:nvSpPr>
        <p:spPr>
          <a:xfrm>
            <a:off x="81280" y="1417638"/>
            <a:ext cx="12009120"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b="1" dirty="0">
                <a:latin typeface="Meiryo UI" panose="020B0604030504040204" pitchFamily="50" charset="-128"/>
                <a:ea typeface="Meiryo UI" panose="020B0604030504040204" pitchFamily="50" charset="-128"/>
              </a:rPr>
              <a:t>		</a:t>
            </a:r>
            <a:r>
              <a:rPr lang="ja-JP" altLang="en-US" sz="2400" b="1" dirty="0">
                <a:latin typeface="Meiryo UI" panose="020B0604030504040204" pitchFamily="50" charset="-128"/>
                <a:ea typeface="Meiryo UI" panose="020B0604030504040204" pitchFamily="50" charset="-128"/>
              </a:rPr>
              <a:t>上手な質問・指示の仕方</a:t>
            </a:r>
          </a:p>
        </p:txBody>
      </p:sp>
      <p:sp>
        <p:nvSpPr>
          <p:cNvPr id="13" name="タイトル 2">
            <a:extLst>
              <a:ext uri="{FF2B5EF4-FFF2-40B4-BE49-F238E27FC236}">
                <a16:creationId xmlns:a16="http://schemas.microsoft.com/office/drawing/2014/main" id="{D946593C-E752-2FDA-3186-6AA8EF931FDC}"/>
              </a:ext>
            </a:extLst>
          </p:cNvPr>
          <p:cNvSpPr>
            <a:spLocks noGrp="1"/>
          </p:cNvSpPr>
          <p:nvPr>
            <p:ph type="title"/>
          </p:nvPr>
        </p:nvSpPr>
        <p:spPr>
          <a:xfrm>
            <a:off x="1219200" y="274638"/>
            <a:ext cx="10363200" cy="1143000"/>
          </a:xfrm>
        </p:spPr>
        <p:txBody>
          <a:bodyPr rtlCol="0"/>
          <a:lstStyle/>
          <a:p>
            <a:pPr rtl="0"/>
            <a:r>
              <a:rPr lang="en-US" altLang="ja-JP" dirty="0"/>
              <a:t>7	</a:t>
            </a:r>
            <a:r>
              <a:rPr lang="ja-JP" altLang="en-US" dirty="0"/>
              <a:t>有効な利用方法</a:t>
            </a:r>
          </a:p>
        </p:txBody>
      </p:sp>
      <p:sp>
        <p:nvSpPr>
          <p:cNvPr id="5" name="スライド番号プレースホルダー 4">
            <a:extLst>
              <a:ext uri="{FF2B5EF4-FFF2-40B4-BE49-F238E27FC236}">
                <a16:creationId xmlns:a16="http://schemas.microsoft.com/office/drawing/2014/main" id="{D25FE4F6-3E96-8F55-5DD2-64B87ADE01B7}"/>
              </a:ext>
            </a:extLst>
          </p:cNvPr>
          <p:cNvSpPr>
            <a:spLocks noGrp="1"/>
          </p:cNvSpPr>
          <p:nvPr>
            <p:ph type="sldNum" sz="quarter" idx="12"/>
          </p:nvPr>
        </p:nvSpPr>
        <p:spPr/>
        <p:txBody>
          <a:bodyPr/>
          <a:lstStyle/>
          <a:p>
            <a:pPr rtl="0"/>
            <a:fld id="{401CF334-2D5C-4859-84A6-CA7E6E43FAEB}" type="slidenum">
              <a:rPr lang="en-US" altLang="ja-JP" noProof="0" smtClean="0"/>
              <a:t>24</a:t>
            </a:fld>
            <a:endParaRPr lang="ja-JP" altLang="en-US" noProof="0"/>
          </a:p>
        </p:txBody>
      </p:sp>
      <p:pic>
        <p:nvPicPr>
          <p:cNvPr id="7" name="図 6">
            <a:extLst>
              <a:ext uri="{FF2B5EF4-FFF2-40B4-BE49-F238E27FC236}">
                <a16:creationId xmlns:a16="http://schemas.microsoft.com/office/drawing/2014/main" id="{2F0D3FF5-AFFE-B93D-2519-67E7E8A4DEFA}"/>
              </a:ext>
            </a:extLst>
          </p:cNvPr>
          <p:cNvPicPr>
            <a:picLocks noChangeAspect="1"/>
          </p:cNvPicPr>
          <p:nvPr/>
        </p:nvPicPr>
        <p:blipFill>
          <a:blip r:embed="rId3"/>
          <a:stretch>
            <a:fillRect/>
          </a:stretch>
        </p:blipFill>
        <p:spPr>
          <a:xfrm>
            <a:off x="1864154" y="4428386"/>
            <a:ext cx="381000" cy="352425"/>
          </a:xfrm>
          <a:prstGeom prst="rect">
            <a:avLst/>
          </a:prstGeom>
        </p:spPr>
      </p:pic>
      <p:pic>
        <p:nvPicPr>
          <p:cNvPr id="8" name="図 7">
            <a:extLst>
              <a:ext uri="{FF2B5EF4-FFF2-40B4-BE49-F238E27FC236}">
                <a16:creationId xmlns:a16="http://schemas.microsoft.com/office/drawing/2014/main" id="{C7727F41-5A60-1D1C-2370-F3CFD925D2D3}"/>
              </a:ext>
            </a:extLst>
          </p:cNvPr>
          <p:cNvPicPr>
            <a:picLocks noChangeAspect="1"/>
          </p:cNvPicPr>
          <p:nvPr/>
        </p:nvPicPr>
        <p:blipFill>
          <a:blip r:embed="rId3"/>
          <a:stretch>
            <a:fillRect/>
          </a:stretch>
        </p:blipFill>
        <p:spPr>
          <a:xfrm>
            <a:off x="6978022" y="5660521"/>
            <a:ext cx="381000" cy="352425"/>
          </a:xfrm>
          <a:prstGeom prst="rect">
            <a:avLst/>
          </a:prstGeom>
        </p:spPr>
      </p:pic>
      <p:pic>
        <p:nvPicPr>
          <p:cNvPr id="11" name="図 10">
            <a:extLst>
              <a:ext uri="{FF2B5EF4-FFF2-40B4-BE49-F238E27FC236}">
                <a16:creationId xmlns:a16="http://schemas.microsoft.com/office/drawing/2014/main" id="{547029CE-9E47-136E-CE8F-805BE5C86B74}"/>
              </a:ext>
            </a:extLst>
          </p:cNvPr>
          <p:cNvPicPr>
            <a:picLocks noChangeAspect="1"/>
          </p:cNvPicPr>
          <p:nvPr/>
        </p:nvPicPr>
        <p:blipFill>
          <a:blip r:embed="rId3"/>
          <a:stretch>
            <a:fillRect/>
          </a:stretch>
        </p:blipFill>
        <p:spPr>
          <a:xfrm>
            <a:off x="6296271" y="4428386"/>
            <a:ext cx="381000" cy="352425"/>
          </a:xfrm>
          <a:prstGeom prst="rect">
            <a:avLst/>
          </a:prstGeom>
        </p:spPr>
      </p:pic>
      <p:pic>
        <p:nvPicPr>
          <p:cNvPr id="12" name="図 11">
            <a:extLst>
              <a:ext uri="{FF2B5EF4-FFF2-40B4-BE49-F238E27FC236}">
                <a16:creationId xmlns:a16="http://schemas.microsoft.com/office/drawing/2014/main" id="{B43798F8-2A42-29A6-C577-8727026E0319}"/>
              </a:ext>
            </a:extLst>
          </p:cNvPr>
          <p:cNvPicPr>
            <a:picLocks noChangeAspect="1"/>
          </p:cNvPicPr>
          <p:nvPr/>
        </p:nvPicPr>
        <p:blipFill>
          <a:blip r:embed="rId3"/>
          <a:stretch>
            <a:fillRect/>
          </a:stretch>
        </p:blipFill>
        <p:spPr>
          <a:xfrm>
            <a:off x="2554879" y="5660522"/>
            <a:ext cx="381000" cy="352425"/>
          </a:xfrm>
          <a:prstGeom prst="rect">
            <a:avLst/>
          </a:prstGeom>
        </p:spPr>
      </p:pic>
    </p:spTree>
    <p:extLst>
      <p:ext uri="{BB962C8B-B14F-4D97-AF65-F5344CB8AC3E}">
        <p14:creationId xmlns:p14="http://schemas.microsoft.com/office/powerpoint/2010/main" val="759950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p:txBody>
          <a:bodyPr rtlCol="0"/>
          <a:lstStyle/>
          <a:p>
            <a:pPr rtl="0"/>
            <a:r>
              <a:rPr lang="ja-JP" altLang="en-US" dirty="0"/>
              <a:t>活用事例集</a:t>
            </a:r>
          </a:p>
        </p:txBody>
      </p:sp>
      <p:sp>
        <p:nvSpPr>
          <p:cNvPr id="4" name="サブタイトル 3"/>
          <p:cNvSpPr>
            <a:spLocks noGrp="1"/>
          </p:cNvSpPr>
          <p:nvPr>
            <p:ph type="subTitle" idx="1"/>
          </p:nvPr>
        </p:nvSpPr>
        <p:spPr/>
        <p:txBody>
          <a:bodyPr rtlCol="0">
            <a:normAutofit/>
          </a:bodyPr>
          <a:lstStyle/>
          <a:p>
            <a:pPr rtl="0"/>
            <a:r>
              <a:rPr lang="ja-JP" altLang="en-US" sz="2800" dirty="0"/>
              <a:t>大阪市 生成</a:t>
            </a:r>
            <a:r>
              <a:rPr lang="en-US" altLang="ja-JP" sz="2800" dirty="0"/>
              <a:t>AI</a:t>
            </a:r>
            <a:r>
              <a:rPr lang="ja-JP" altLang="en-US" sz="2800" dirty="0"/>
              <a:t>利用ガイドライン　別添</a:t>
            </a:r>
            <a:endParaRPr lang="en-US" altLang="ja-JP" sz="2800" dirty="0"/>
          </a:p>
          <a:p>
            <a:pPr rtl="0"/>
            <a:r>
              <a:rPr lang="en-US" altLang="ja-JP" sz="2800" dirty="0"/>
              <a:t>2024.03.26</a:t>
            </a:r>
            <a:endParaRPr lang="ja-JP" altLang="en-US" sz="2800" dirty="0"/>
          </a:p>
        </p:txBody>
      </p:sp>
      <p:pic>
        <p:nvPicPr>
          <p:cNvPr id="6" name="図 5" descr="黒い背景に白い文字がある&#10;&#10;中程度の精度で自動的に生成された説明">
            <a:extLst>
              <a:ext uri="{FF2B5EF4-FFF2-40B4-BE49-F238E27FC236}">
                <a16:creationId xmlns:a16="http://schemas.microsoft.com/office/drawing/2014/main" id="{0D840872-49E7-98B3-5373-72A945314B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89233" y="5840835"/>
            <a:ext cx="1693167" cy="653797"/>
          </a:xfrm>
          <a:prstGeom prst="rect">
            <a:avLst/>
          </a:prstGeom>
        </p:spPr>
      </p:pic>
    </p:spTree>
    <p:extLst>
      <p:ext uri="{BB962C8B-B14F-4D97-AF65-F5344CB8AC3E}">
        <p14:creationId xmlns:p14="http://schemas.microsoft.com/office/powerpoint/2010/main" val="2496061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26</a:t>
            </a:fld>
            <a:endParaRPr lang="ja-JP" altLang="en-US" noProof="0"/>
          </a:p>
        </p:txBody>
      </p:sp>
      <p:sp>
        <p:nvSpPr>
          <p:cNvPr id="4" name="タイトル 3">
            <a:extLst>
              <a:ext uri="{FF2B5EF4-FFF2-40B4-BE49-F238E27FC236}">
                <a16:creationId xmlns:a16="http://schemas.microsoft.com/office/drawing/2014/main" id="{C65AD55F-F3AC-ED62-492F-DDD0C9C5D1B2}"/>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文章の作成</a:t>
            </a:r>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5"/>
            <a:ext cx="8573008" cy="924560"/>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説明会の冒頭あいさつを</a:t>
            </a:r>
            <a:r>
              <a:rPr kumimoji="1" lang="en-US" altLang="ja-JP" sz="1200" dirty="0">
                <a:latin typeface="HG丸ｺﾞｼｯｸM-PRO" panose="020F0600000000000000" pitchFamily="50" charset="-128"/>
                <a:ea typeface="HG丸ｺﾞｼｯｸM-PRO" panose="020F0600000000000000" pitchFamily="50" charset="-128"/>
              </a:rPr>
              <a:t>300</a:t>
            </a:r>
            <a:r>
              <a:rPr kumimoji="1" lang="ja-JP" altLang="en-US" sz="1200" dirty="0">
                <a:latin typeface="HG丸ｺﾞｼｯｸM-PRO" panose="020F0600000000000000" pitchFamily="50" charset="-128"/>
                <a:ea typeface="HG丸ｺﾞｼｯｸM-PRO" panose="020F0600000000000000" pitchFamily="50" charset="-128"/>
              </a:rPr>
              <a:t>文字以上で作成をしてください。</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背景・目的</a:t>
            </a:r>
          </a:p>
          <a:p>
            <a:pPr marL="538163"/>
            <a:r>
              <a:rPr kumimoji="1" lang="ja-JP" altLang="en-US" sz="1200" dirty="0">
                <a:latin typeface="HG丸ｺﾞｼｯｸM-PRO" panose="020F0600000000000000" pitchFamily="50" charset="-128"/>
                <a:ea typeface="HG丸ｺﾞｼｯｸM-PRO" panose="020F0600000000000000" pitchFamily="50" charset="-128"/>
              </a:rPr>
              <a:t>大阪市職員として、大阪市北区区民祭りの実施について、自治会に概要を説明し協力を依頼する必要があります。</a:t>
            </a: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3279" y="2043430"/>
            <a:ext cx="8573008" cy="4023360"/>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皆様、こんにちは。私は大阪市職員のアシスタント</a:t>
            </a:r>
            <a:r>
              <a:rPr kumimoji="1" lang="en-US" altLang="ja-JP" sz="1200" dirty="0">
                <a:latin typeface="HG丸ｺﾞｼｯｸM-PRO" panose="020F0600000000000000" pitchFamily="50" charset="-128"/>
                <a:ea typeface="HG丸ｺﾞｼｯｸM-PRO" panose="020F0600000000000000" pitchFamily="50" charset="-128"/>
              </a:rPr>
              <a:t>AI</a:t>
            </a:r>
            <a:r>
              <a:rPr kumimoji="1" lang="ja-JP" altLang="en-US" sz="1200" dirty="0">
                <a:latin typeface="HG丸ｺﾞｼｯｸM-PRO" panose="020F0600000000000000" pitchFamily="50" charset="-128"/>
                <a:ea typeface="HG丸ｺﾞｼｯｸM-PRO" panose="020F0600000000000000" pitchFamily="50" charset="-128"/>
              </a:rPr>
              <a:t>です。本日は、大阪市北区区民祭りの実施について、自治会の皆様にお集まりいただき、概要を説明させていただく機会を頂き、誠にありがとうございます。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大阪市北区では、地域の絆を深め、交流を促進するために、毎年恒例の区民祭りを開催しております。この祭りは、地域住民の方々が一堂に集まり、楽しいひとときを過ごすことができる貴重な機会となっており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目的 本日の説明会の目的は、自治会の皆様に対し、今年の区民祭りの概要をご説明し、協力をお願いすることです。皆様のご協力があって初めて、地域の皆さんにとって素晴らしい祭りを提供することができ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内容 説明会では、今年の区民祭りのテーマや日時、場所、主なイベントの予定などを詳しくご説明させていただきます。また、祭りの成功に向けて、自治会の皆様にご協力いただきたい項目についてもお話しいたします。地域の皆さんが楽しめるイベントを開催するためには、様々な面でのご協力が必要ですので、率直なご意見やアイデアをお聞かせいただければと思い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結び 最後に、地域の皆さんと一緒に素晴らしい区民祭りを作り上げるために、自治会の皆様のご協力が不可欠であることを改めてお伝えいたします。皆様のご理解とご協力に心より感謝申し上げます。説明会を通じて、より一層の連携を深め、素晴らしい区民祭りの実現に向けて共に取り組んでまいりましょう。</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以上、区民祭りの説明会に関する冒頭あいさつでした。引き続き、皆様のご協力とご支援をお願いいたします。どうもありがとうございました。</a:t>
            </a: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60787"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60787" y="2211705"/>
            <a:ext cx="381000" cy="361950"/>
          </a:xfrm>
          <a:prstGeom prst="rect">
            <a:avLst/>
          </a:prstGeom>
        </p:spPr>
      </p:pic>
      <p:sp>
        <p:nvSpPr>
          <p:cNvPr id="13" name="四角形: 角を丸くする 12">
            <a:extLst>
              <a:ext uri="{FF2B5EF4-FFF2-40B4-BE49-F238E27FC236}">
                <a16:creationId xmlns:a16="http://schemas.microsoft.com/office/drawing/2014/main" id="{60B2F7F3-A3FB-0067-ECE4-E5E0CBE2E9AF}"/>
              </a:ext>
            </a:extLst>
          </p:cNvPr>
          <p:cNvSpPr/>
          <p:nvPr/>
        </p:nvSpPr>
        <p:spPr>
          <a:xfrm>
            <a:off x="9663764" y="940436"/>
            <a:ext cx="2216216" cy="5126354"/>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algn="ctr"/>
            <a:endParaRPr kumimoji="1" lang="en-US" altLang="ja-JP" sz="20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300</a:t>
            </a:r>
            <a:r>
              <a:rPr kumimoji="1" lang="ja-JP" altLang="en-US" sz="1600" dirty="0">
                <a:latin typeface="メイリオ" panose="020B0604030504040204" pitchFamily="50" charset="-128"/>
                <a:ea typeface="メイリオ" panose="020B0604030504040204" pitchFamily="50" charset="-128"/>
              </a:rPr>
              <a:t>文字以上」と指示することで、イメージしている長さのあいさつ案を作成してくれます。</a:t>
            </a: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背景・目的</a:t>
            </a:r>
            <a:br>
              <a:rPr kumimoji="1" lang="en-US" altLang="ja-JP"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立場やシーン、説明相手等の情報を与えることで、イメージに近いあいさつ案を作成してくれます。</a:t>
            </a:r>
          </a:p>
        </p:txBody>
      </p:sp>
      <p:sp>
        <p:nvSpPr>
          <p:cNvPr id="2" name="タイトル 3">
            <a:extLst>
              <a:ext uri="{FF2B5EF4-FFF2-40B4-BE49-F238E27FC236}">
                <a16:creationId xmlns:a16="http://schemas.microsoft.com/office/drawing/2014/main" id="{D775791F-2835-B9B6-7DC2-145BE4990C3F}"/>
              </a:ext>
            </a:extLst>
          </p:cNvPr>
          <p:cNvSpPr txBox="1">
            <a:spLocks/>
          </p:cNvSpPr>
          <p:nvPr/>
        </p:nvSpPr>
        <p:spPr>
          <a:xfrm>
            <a:off x="804672" y="518319"/>
            <a:ext cx="1274385"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事例①</a:t>
            </a:r>
          </a:p>
        </p:txBody>
      </p:sp>
      <p:sp>
        <p:nvSpPr>
          <p:cNvPr id="7" name="正方形/長方形 6">
            <a:extLst>
              <a:ext uri="{FF2B5EF4-FFF2-40B4-BE49-F238E27FC236}">
                <a16:creationId xmlns:a16="http://schemas.microsoft.com/office/drawing/2014/main" id="{5B7599D3-92C1-8D7C-F184-59BF534887DB}"/>
              </a:ext>
            </a:extLst>
          </p:cNvPr>
          <p:cNvSpPr/>
          <p:nvPr/>
        </p:nvSpPr>
        <p:spPr>
          <a:xfrm>
            <a:off x="335740" y="6309504"/>
            <a:ext cx="328264" cy="258792"/>
          </a:xfrm>
          <a:prstGeom prst="rect">
            <a:avLst/>
          </a:prstGeom>
          <a:solidFill>
            <a:srgbClr val="2F5597"/>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２</a:t>
            </a:r>
          </a:p>
        </p:txBody>
      </p:sp>
    </p:spTree>
    <p:extLst>
      <p:ext uri="{BB962C8B-B14F-4D97-AF65-F5344CB8AC3E}">
        <p14:creationId xmlns:p14="http://schemas.microsoft.com/office/powerpoint/2010/main" val="1115280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27</a:t>
            </a:fld>
            <a:endParaRPr lang="ja-JP" altLang="en-US" noProof="0"/>
          </a:p>
        </p:txBody>
      </p:sp>
      <p:sp>
        <p:nvSpPr>
          <p:cNvPr id="4" name="タイトル 3">
            <a:extLst>
              <a:ext uri="{FF2B5EF4-FFF2-40B4-BE49-F238E27FC236}">
                <a16:creationId xmlns:a16="http://schemas.microsoft.com/office/drawing/2014/main" id="{C65AD55F-F3AC-ED62-492F-DDD0C9C5D1B2}"/>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文章の作成</a:t>
            </a:r>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5"/>
            <a:ext cx="8573008" cy="782487"/>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メール本文を</a:t>
            </a:r>
            <a:r>
              <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rPr>
              <a:t>200</a:t>
            </a:r>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文字程度で作成してください。</a:t>
            </a:r>
            <a:endPar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endParaRPr>
          </a:p>
          <a:p>
            <a:pPr marL="538163"/>
            <a:r>
              <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rPr>
              <a:t>#</a:t>
            </a:r>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背景・目的</a:t>
            </a:r>
            <a:endPar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endParaRPr>
          </a:p>
          <a:p>
            <a:pPr marL="538163"/>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大阪市役所の人事担当者として、職員採用申込者に最終面接の案内をメールで送付する必要がある。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3279" y="2043430"/>
            <a:ext cx="8573008" cy="3091649"/>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件名：最終面接のご案内</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拝啓、○○様</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大阪市役所人事部の○○と申します。この度は、弊社の職員採用にご応募いただき、誠にありがとうございます。</a:t>
            </a:r>
          </a:p>
          <a:p>
            <a:pPr marL="538163"/>
            <a:r>
              <a:rPr kumimoji="1" lang="ja-JP" altLang="en-US" sz="1200" dirty="0">
                <a:latin typeface="HG丸ｺﾞｼｯｸM-PRO" panose="020F0600000000000000" pitchFamily="50" charset="-128"/>
                <a:ea typeface="HG丸ｺﾞｼｯｸM-PRO" panose="020F0600000000000000" pitchFamily="50" charset="-128"/>
              </a:rPr>
              <a:t>お応募いただいた職種について、書類選考を経て最終面接の機会を与えさせていただきたく、この度はご連絡申し上げます。</a:t>
            </a:r>
          </a:p>
          <a:p>
            <a:pPr marL="538163"/>
            <a:r>
              <a:rPr kumimoji="1" lang="ja-JP" altLang="en-US" sz="1200" dirty="0">
                <a:latin typeface="HG丸ｺﾞｼｯｸM-PRO" panose="020F0600000000000000" pitchFamily="50" charset="-128"/>
                <a:ea typeface="HG丸ｺﾞｼｯｸM-PRO" panose="020F0600000000000000" pitchFamily="50" charset="-128"/>
              </a:rPr>
              <a:t>最終面接は、○月○日（○曜日）○時から大阪市役所本庁舎で行われます。面接の場所や詳細については、別途ご案内させていただきます。</a:t>
            </a:r>
          </a:p>
          <a:p>
            <a:pPr marL="538163"/>
            <a:r>
              <a:rPr kumimoji="1" lang="ja-JP" altLang="en-US" sz="1200" dirty="0">
                <a:latin typeface="HG丸ｺﾞｼｯｸM-PRO" panose="020F0600000000000000" pitchFamily="50" charset="-128"/>
                <a:ea typeface="HG丸ｺﾞｼｯｸM-PRO" panose="020F0600000000000000" pitchFamily="50" charset="-128"/>
              </a:rPr>
              <a:t>面接には、履歴書や職務経歴書などの書類をご持参いただくようお願いいたします。</a:t>
            </a:r>
          </a:p>
          <a:p>
            <a:pPr marL="538163"/>
            <a:r>
              <a:rPr kumimoji="1" lang="ja-JP" altLang="en-US" sz="1200" dirty="0">
                <a:latin typeface="HG丸ｺﾞｼｯｸM-PRO" panose="020F0600000000000000" pitchFamily="50" charset="-128"/>
                <a:ea typeface="HG丸ｺﾞｼｯｸM-PRO" panose="020F0600000000000000" pitchFamily="50" charset="-128"/>
              </a:rPr>
              <a:t>なお、面接の結果は後日ご連絡いたしますので、今しばらくお待ちください。</a:t>
            </a:r>
          </a:p>
          <a:p>
            <a:pPr marL="538163"/>
            <a:r>
              <a:rPr kumimoji="1" lang="ja-JP" altLang="en-US" sz="1200" dirty="0">
                <a:latin typeface="HG丸ｺﾞｼｯｸM-PRO" panose="020F0600000000000000" pitchFamily="50" charset="-128"/>
                <a:ea typeface="HG丸ｺﾞｼｯｸM-PRO" panose="020F0600000000000000" pitchFamily="50" charset="-128"/>
              </a:rPr>
              <a:t>ご不明な点やご質問がございましたら、お気軽にお問い合わせください。</a:t>
            </a:r>
          </a:p>
          <a:p>
            <a:pPr marL="538163"/>
            <a:r>
              <a:rPr kumimoji="1" lang="ja-JP" altLang="en-US" sz="1200" dirty="0">
                <a:latin typeface="HG丸ｺﾞｼｯｸM-PRO" panose="020F0600000000000000" pitchFamily="50" charset="-128"/>
                <a:ea typeface="HG丸ｺﾞｼｯｸM-PRO" panose="020F0600000000000000" pitchFamily="50" charset="-128"/>
              </a:rPr>
              <a:t>引き続き、大阪市役所の職員採用にご関心をお持ちいただき、誠にありがとうございます。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敬具 ○○</a:t>
            </a: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60787"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60787" y="2211705"/>
            <a:ext cx="381000" cy="361950"/>
          </a:xfrm>
          <a:prstGeom prst="rect">
            <a:avLst/>
          </a:prstGeom>
        </p:spPr>
      </p:pic>
      <p:sp>
        <p:nvSpPr>
          <p:cNvPr id="13" name="四角形: 角を丸くする 12">
            <a:extLst>
              <a:ext uri="{FF2B5EF4-FFF2-40B4-BE49-F238E27FC236}">
                <a16:creationId xmlns:a16="http://schemas.microsoft.com/office/drawing/2014/main" id="{60B2F7F3-A3FB-0067-ECE4-E5E0CBE2E9AF}"/>
              </a:ext>
            </a:extLst>
          </p:cNvPr>
          <p:cNvSpPr/>
          <p:nvPr/>
        </p:nvSpPr>
        <p:spPr>
          <a:xfrm>
            <a:off x="9663764" y="940436"/>
            <a:ext cx="2216216" cy="4194643"/>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algn="ctr"/>
            <a:endParaRPr kumimoji="1" lang="en-US" altLang="ja-JP" sz="20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メール本文という具体的な利用シーンを与えることで、それに合わせた文案を作成してくれます。</a:t>
            </a:r>
          </a:p>
        </p:txBody>
      </p:sp>
      <p:sp>
        <p:nvSpPr>
          <p:cNvPr id="2" name="タイトル 3">
            <a:extLst>
              <a:ext uri="{FF2B5EF4-FFF2-40B4-BE49-F238E27FC236}">
                <a16:creationId xmlns:a16="http://schemas.microsoft.com/office/drawing/2014/main" id="{D775791F-2835-B9B6-7DC2-145BE4990C3F}"/>
              </a:ext>
            </a:extLst>
          </p:cNvPr>
          <p:cNvSpPr txBox="1">
            <a:spLocks/>
          </p:cNvSpPr>
          <p:nvPr/>
        </p:nvSpPr>
        <p:spPr>
          <a:xfrm>
            <a:off x="804672" y="518319"/>
            <a:ext cx="1274385"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事例②</a:t>
            </a:r>
          </a:p>
        </p:txBody>
      </p:sp>
      <p:sp>
        <p:nvSpPr>
          <p:cNvPr id="3" name="正方形/長方形 2">
            <a:extLst>
              <a:ext uri="{FF2B5EF4-FFF2-40B4-BE49-F238E27FC236}">
                <a16:creationId xmlns:a16="http://schemas.microsoft.com/office/drawing/2014/main" id="{0E22A635-DA72-0D4D-4CC0-22DC511EA99A}"/>
              </a:ext>
            </a:extLst>
          </p:cNvPr>
          <p:cNvSpPr/>
          <p:nvPr/>
        </p:nvSpPr>
        <p:spPr>
          <a:xfrm>
            <a:off x="335740" y="6309504"/>
            <a:ext cx="328264" cy="258792"/>
          </a:xfrm>
          <a:prstGeom prst="rect">
            <a:avLst/>
          </a:prstGeom>
          <a:solidFill>
            <a:srgbClr val="2F5597"/>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３</a:t>
            </a:r>
          </a:p>
        </p:txBody>
      </p:sp>
    </p:spTree>
    <p:extLst>
      <p:ext uri="{BB962C8B-B14F-4D97-AF65-F5344CB8AC3E}">
        <p14:creationId xmlns:p14="http://schemas.microsoft.com/office/powerpoint/2010/main" val="2056080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28</a:t>
            </a:fld>
            <a:endParaRPr lang="ja-JP" altLang="en-US" noProof="0" dirty="0"/>
          </a:p>
        </p:txBody>
      </p:sp>
      <p:sp>
        <p:nvSpPr>
          <p:cNvPr id="4" name="タイトル 3">
            <a:extLst>
              <a:ext uri="{FF2B5EF4-FFF2-40B4-BE49-F238E27FC236}">
                <a16:creationId xmlns:a16="http://schemas.microsoft.com/office/drawing/2014/main" id="{C65AD55F-F3AC-ED62-492F-DDD0C9C5D1B2}"/>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文章の作成</a:t>
            </a:r>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4"/>
            <a:ext cx="8573008" cy="1102995"/>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次の文章をブラッシュアップしてください。</a:t>
            </a:r>
            <a:br>
              <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rPr>
            </a:br>
            <a:r>
              <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rPr>
              <a:t>#</a:t>
            </a:r>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文章</a:t>
            </a:r>
            <a:br>
              <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rPr>
            </a:br>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今年度は特に後輩の指導を意識して、会議前に要点を説明し発言の機会を作ったり、会議後に内容の復習を実施するなど、日ごろから後輩への指導に力をいれたので、後輩がよく育って、チームとしての生産性の向上に寄与したと思ってい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7343" y="2202820"/>
            <a:ext cx="8573008" cy="988969"/>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改善された文章</a:t>
            </a:r>
            <a:br>
              <a:rPr kumimoji="1" lang="en-US" altLang="ja-JP" sz="1200" dirty="0">
                <a:latin typeface="HG丸ｺﾞｼｯｸM-PRO" panose="020F0600000000000000" pitchFamily="50" charset="-128"/>
                <a:ea typeface="HG丸ｺﾞｼｯｸM-PRO" panose="020F0600000000000000" pitchFamily="50" charset="-128"/>
              </a:rPr>
            </a:br>
            <a:r>
              <a:rPr kumimoji="1" lang="ja-JP" altLang="en-US" sz="1200" dirty="0">
                <a:latin typeface="HG丸ｺﾞｼｯｸM-PRO" panose="020F0600000000000000" pitchFamily="50" charset="-128"/>
                <a:ea typeface="HG丸ｺﾞｼｯｸM-PRO" panose="020F0600000000000000" pitchFamily="50" charset="-128"/>
              </a:rPr>
              <a:t>本年度は、後輩の成長とチーム生産性の向上を目指し、特に指導面に注力しました。会議前の要点説明や発言機会の提供、会議後の内容復習など、日々のコミュニケーションを通じて後輩の指導に力を入れた結果、後輩の顕著な成長を実感しました。これは、チーム全体としての生産性の向上に大きく寄与したと自負しています。</a:t>
            </a: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46483"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46483" y="2371096"/>
            <a:ext cx="381000" cy="361950"/>
          </a:xfrm>
          <a:prstGeom prst="rect">
            <a:avLst/>
          </a:prstGeom>
        </p:spPr>
      </p:pic>
      <p:sp>
        <p:nvSpPr>
          <p:cNvPr id="13" name="四角形: 角を丸くする 12">
            <a:extLst>
              <a:ext uri="{FF2B5EF4-FFF2-40B4-BE49-F238E27FC236}">
                <a16:creationId xmlns:a16="http://schemas.microsoft.com/office/drawing/2014/main" id="{60B2F7F3-A3FB-0067-ECE4-E5E0CBE2E9AF}"/>
              </a:ext>
            </a:extLst>
          </p:cNvPr>
          <p:cNvSpPr/>
          <p:nvPr/>
        </p:nvSpPr>
        <p:spPr>
          <a:xfrm>
            <a:off x="9663764" y="940437"/>
            <a:ext cx="2216216" cy="4051014"/>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algn="ctr"/>
            <a:endParaRPr kumimoji="1" lang="en-US" altLang="ja-JP" sz="20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思うままに打ち込んだだけの文章でも、きれいな文章に推敲してくれます。</a:t>
            </a:r>
            <a:endParaRPr kumimoji="1" lang="en-US" altLang="ja-JP" sz="1600" dirty="0">
              <a:latin typeface="メイリオ" panose="020B0604030504040204" pitchFamily="50" charset="-128"/>
              <a:ea typeface="メイリオ" panose="020B0604030504040204" pitchFamily="50" charset="-128"/>
            </a:endParaRPr>
          </a:p>
        </p:txBody>
      </p:sp>
      <p:sp>
        <p:nvSpPr>
          <p:cNvPr id="2" name="タイトル 3">
            <a:extLst>
              <a:ext uri="{FF2B5EF4-FFF2-40B4-BE49-F238E27FC236}">
                <a16:creationId xmlns:a16="http://schemas.microsoft.com/office/drawing/2014/main" id="{D775791F-2835-B9B6-7DC2-145BE4990C3F}"/>
              </a:ext>
            </a:extLst>
          </p:cNvPr>
          <p:cNvSpPr txBox="1">
            <a:spLocks/>
          </p:cNvSpPr>
          <p:nvPr/>
        </p:nvSpPr>
        <p:spPr>
          <a:xfrm>
            <a:off x="804672" y="518319"/>
            <a:ext cx="1274385"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事例③</a:t>
            </a:r>
          </a:p>
        </p:txBody>
      </p:sp>
      <p:sp>
        <p:nvSpPr>
          <p:cNvPr id="3" name="四角形: 角を丸くする 2">
            <a:extLst>
              <a:ext uri="{FF2B5EF4-FFF2-40B4-BE49-F238E27FC236}">
                <a16:creationId xmlns:a16="http://schemas.microsoft.com/office/drawing/2014/main" id="{49C8B780-3BBA-F885-6D5D-9C6CA09FBE34}"/>
              </a:ext>
            </a:extLst>
          </p:cNvPr>
          <p:cNvSpPr/>
          <p:nvPr/>
        </p:nvSpPr>
        <p:spPr>
          <a:xfrm>
            <a:off x="837343" y="3330925"/>
            <a:ext cx="8573008" cy="569956"/>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「ですます調」を「である調」に変換してください。</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7" name="四角形: 角を丸くする 6">
            <a:extLst>
              <a:ext uri="{FF2B5EF4-FFF2-40B4-BE49-F238E27FC236}">
                <a16:creationId xmlns:a16="http://schemas.microsoft.com/office/drawing/2014/main" id="{C4A44C86-242B-E042-F1F7-2335C309EB99}"/>
              </a:ext>
            </a:extLst>
          </p:cNvPr>
          <p:cNvSpPr/>
          <p:nvPr/>
        </p:nvSpPr>
        <p:spPr>
          <a:xfrm>
            <a:off x="837343" y="4050281"/>
            <a:ext cx="8573008" cy="999892"/>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改善された文章</a:t>
            </a:r>
            <a:br>
              <a:rPr kumimoji="1" lang="en-US" altLang="ja-JP" sz="1200" dirty="0">
                <a:latin typeface="HG丸ｺﾞｼｯｸM-PRO" panose="020F0600000000000000" pitchFamily="50" charset="-128"/>
                <a:ea typeface="HG丸ｺﾞｼｯｸM-PRO" panose="020F0600000000000000" pitchFamily="50" charset="-128"/>
              </a:rPr>
            </a:br>
            <a:r>
              <a:rPr kumimoji="1" lang="ja-JP" altLang="en-US" sz="1200" dirty="0">
                <a:latin typeface="HG丸ｺﾞｼｯｸM-PRO" panose="020F0600000000000000" pitchFamily="50" charset="-128"/>
                <a:ea typeface="HG丸ｺﾞｼｯｸM-PRO" panose="020F0600000000000000" pitchFamily="50" charset="-128"/>
              </a:rPr>
              <a:t>本年度は、後輩の成長とチーム生産性の向上を目指し、特に指導面に注力した。会議前の要点説明や発言機会の提供、会議後の内容復習など、日々のコミュニケーションを通じて後輩の指導に力を入れた結果、後輩の顕著な成長を実感した。これは、チーム全体としての生産性の向上に大きく寄与したと自負している。</a:t>
            </a:r>
          </a:p>
        </p:txBody>
      </p:sp>
      <p:pic>
        <p:nvPicPr>
          <p:cNvPr id="9" name="図 8">
            <a:extLst>
              <a:ext uri="{FF2B5EF4-FFF2-40B4-BE49-F238E27FC236}">
                <a16:creationId xmlns:a16="http://schemas.microsoft.com/office/drawing/2014/main" id="{BD20F4BF-36CA-6B9F-164A-71EBF64C795C}"/>
              </a:ext>
            </a:extLst>
          </p:cNvPr>
          <p:cNvPicPr>
            <a:picLocks noChangeAspect="1"/>
          </p:cNvPicPr>
          <p:nvPr/>
        </p:nvPicPr>
        <p:blipFill>
          <a:blip r:embed="rId3"/>
          <a:stretch>
            <a:fillRect/>
          </a:stretch>
        </p:blipFill>
        <p:spPr>
          <a:xfrm>
            <a:off x="946483" y="3440780"/>
            <a:ext cx="381000" cy="352425"/>
          </a:xfrm>
          <a:prstGeom prst="rect">
            <a:avLst/>
          </a:prstGeom>
        </p:spPr>
      </p:pic>
      <p:pic>
        <p:nvPicPr>
          <p:cNvPr id="10" name="図 9">
            <a:extLst>
              <a:ext uri="{FF2B5EF4-FFF2-40B4-BE49-F238E27FC236}">
                <a16:creationId xmlns:a16="http://schemas.microsoft.com/office/drawing/2014/main" id="{11A02823-6F87-E91F-F77E-3BE3A5721596}"/>
              </a:ext>
            </a:extLst>
          </p:cNvPr>
          <p:cNvPicPr>
            <a:picLocks noChangeAspect="1"/>
          </p:cNvPicPr>
          <p:nvPr/>
        </p:nvPicPr>
        <p:blipFill>
          <a:blip r:embed="rId4"/>
          <a:stretch>
            <a:fillRect/>
          </a:stretch>
        </p:blipFill>
        <p:spPr>
          <a:xfrm>
            <a:off x="946483" y="4218556"/>
            <a:ext cx="381000" cy="361950"/>
          </a:xfrm>
          <a:prstGeom prst="rect">
            <a:avLst/>
          </a:prstGeom>
        </p:spPr>
      </p:pic>
      <p:sp>
        <p:nvSpPr>
          <p:cNvPr id="11" name="正方形/長方形 10">
            <a:extLst>
              <a:ext uri="{FF2B5EF4-FFF2-40B4-BE49-F238E27FC236}">
                <a16:creationId xmlns:a16="http://schemas.microsoft.com/office/drawing/2014/main" id="{AD18BAD0-79FC-477B-9055-6D1F55FFD566}"/>
              </a:ext>
            </a:extLst>
          </p:cNvPr>
          <p:cNvSpPr/>
          <p:nvPr/>
        </p:nvSpPr>
        <p:spPr>
          <a:xfrm>
            <a:off x="335740" y="6309504"/>
            <a:ext cx="328264" cy="258792"/>
          </a:xfrm>
          <a:prstGeom prst="rect">
            <a:avLst/>
          </a:prstGeom>
          <a:solidFill>
            <a:srgbClr val="2F5597"/>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４</a:t>
            </a:r>
          </a:p>
        </p:txBody>
      </p:sp>
    </p:spTree>
    <p:extLst>
      <p:ext uri="{BB962C8B-B14F-4D97-AF65-F5344CB8AC3E}">
        <p14:creationId xmlns:p14="http://schemas.microsoft.com/office/powerpoint/2010/main" val="41654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29</a:t>
            </a:fld>
            <a:endParaRPr lang="ja-JP" altLang="en-US" noProof="0"/>
          </a:p>
        </p:txBody>
      </p:sp>
      <p:sp>
        <p:nvSpPr>
          <p:cNvPr id="4" name="タイトル 3">
            <a:extLst>
              <a:ext uri="{FF2B5EF4-FFF2-40B4-BE49-F238E27FC236}">
                <a16:creationId xmlns:a16="http://schemas.microsoft.com/office/drawing/2014/main" id="{C65AD55F-F3AC-ED62-492F-DDD0C9C5D1B2}"/>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企画案のたたき台作成、考えの整理</a:t>
            </a:r>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5"/>
            <a:ext cx="8573008" cy="570731"/>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生成</a:t>
            </a:r>
            <a:r>
              <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rPr>
              <a:t>AI</a:t>
            </a:r>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の利用ガイドラインを作成する必要があるのですが、どのようなものを作成すべきか提案してください。</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3279" y="1689601"/>
            <a:ext cx="8573008" cy="4650080"/>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生成</a:t>
            </a:r>
            <a:r>
              <a:rPr kumimoji="1" lang="en-US" altLang="ja-JP" sz="1200" dirty="0">
                <a:latin typeface="HG丸ｺﾞｼｯｸM-PRO" panose="020F0600000000000000" pitchFamily="50" charset="-128"/>
                <a:ea typeface="HG丸ｺﾞｼｯｸM-PRO" panose="020F0600000000000000" pitchFamily="50" charset="-128"/>
              </a:rPr>
              <a:t>AI</a:t>
            </a:r>
            <a:r>
              <a:rPr kumimoji="1" lang="ja-JP" altLang="en-US" sz="1200" dirty="0">
                <a:latin typeface="HG丸ｺﾞｼｯｸM-PRO" panose="020F0600000000000000" pitchFamily="50" charset="-128"/>
                <a:ea typeface="HG丸ｺﾞｼｯｸM-PRO" panose="020F0600000000000000" pitchFamily="50" charset="-128"/>
              </a:rPr>
              <a:t>の利用ガイドラインを作成する際には、以下の項目を含めることを提案します。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766763" indent="-228600">
              <a:spcAft>
                <a:spcPts val="600"/>
              </a:spcAft>
              <a:buFont typeface="+mj-lt"/>
              <a:buAutoNum type="arabicPeriod"/>
            </a:pPr>
            <a:r>
              <a:rPr kumimoji="1" lang="ja-JP" altLang="en-US" sz="1200" dirty="0">
                <a:latin typeface="HG丸ｺﾞｼｯｸM-PRO" panose="020F0600000000000000" pitchFamily="50" charset="-128"/>
                <a:ea typeface="HG丸ｺﾞｼｯｸM-PRO" panose="020F0600000000000000" pitchFamily="50" charset="-128"/>
              </a:rPr>
              <a:t>目的と範囲の明確化</a:t>
            </a:r>
            <a:r>
              <a:rPr kumimoji="1" lang="en-US" altLang="ja-JP" sz="1200" dirty="0">
                <a:latin typeface="HG丸ｺﾞｼｯｸM-PRO" panose="020F0600000000000000" pitchFamily="50" charset="-128"/>
                <a:ea typeface="HG丸ｺﾞｼｯｸM-PRO" panose="020F0600000000000000" pitchFamily="50" charset="-128"/>
              </a:rPr>
              <a:t>: </a:t>
            </a:r>
            <a:r>
              <a:rPr kumimoji="1" lang="ja-JP" altLang="en-US" sz="1200" dirty="0">
                <a:latin typeface="HG丸ｺﾞｼｯｸM-PRO" panose="020F0600000000000000" pitchFamily="50" charset="-128"/>
                <a:ea typeface="HG丸ｺﾞｼｯｸM-PRO" panose="020F0600000000000000" pitchFamily="50" charset="-128"/>
              </a:rPr>
              <a:t>ガイドラインの目的と範囲を明確に定義し、利用者がどのような状況で</a:t>
            </a:r>
            <a:r>
              <a:rPr kumimoji="1" lang="en-US" altLang="ja-JP" sz="1200" dirty="0">
                <a:latin typeface="HG丸ｺﾞｼｯｸM-PRO" panose="020F0600000000000000" pitchFamily="50" charset="-128"/>
                <a:ea typeface="HG丸ｺﾞｼｯｸM-PRO" panose="020F0600000000000000" pitchFamily="50" charset="-128"/>
              </a:rPr>
              <a:t>AI</a:t>
            </a:r>
            <a:r>
              <a:rPr kumimoji="1" lang="ja-JP" altLang="en-US" sz="1200" dirty="0">
                <a:latin typeface="HG丸ｺﾞｼｯｸM-PRO" panose="020F0600000000000000" pitchFamily="50" charset="-128"/>
                <a:ea typeface="HG丸ｺﾞｼｯｸM-PRO" panose="020F0600000000000000" pitchFamily="50" charset="-128"/>
              </a:rPr>
              <a:t>を使用することが適切かを明示します。</a:t>
            </a:r>
          </a:p>
          <a:p>
            <a:pPr marL="766763" indent="-228600">
              <a:spcAft>
                <a:spcPts val="600"/>
              </a:spcAft>
              <a:buFont typeface="+mj-lt"/>
              <a:buAutoNum type="arabicPeriod"/>
            </a:pPr>
            <a:r>
              <a:rPr kumimoji="1" lang="ja-JP" altLang="en-US" sz="1200" dirty="0">
                <a:latin typeface="HG丸ｺﾞｼｯｸM-PRO" panose="020F0600000000000000" pitchFamily="50" charset="-128"/>
                <a:ea typeface="HG丸ｺﾞｼｯｸM-PRO" panose="020F0600000000000000" pitchFamily="50" charset="-128"/>
              </a:rPr>
              <a:t>倫理と法的要件</a:t>
            </a:r>
            <a:r>
              <a:rPr kumimoji="1" lang="en-US" altLang="ja-JP" sz="1200" dirty="0">
                <a:latin typeface="HG丸ｺﾞｼｯｸM-PRO" panose="020F0600000000000000" pitchFamily="50" charset="-128"/>
                <a:ea typeface="HG丸ｺﾞｼｯｸM-PRO" panose="020F0600000000000000" pitchFamily="50" charset="-128"/>
              </a:rPr>
              <a:t>: AI</a:t>
            </a:r>
            <a:r>
              <a:rPr kumimoji="1" lang="ja-JP" altLang="en-US" sz="1200" dirty="0">
                <a:latin typeface="HG丸ｺﾞｼｯｸM-PRO" panose="020F0600000000000000" pitchFamily="50" charset="-128"/>
                <a:ea typeface="HG丸ｺﾞｼｯｸM-PRO" panose="020F0600000000000000" pitchFamily="50" charset="-128"/>
              </a:rPr>
              <a:t>の利用に関する倫理的な観点や法的な要件を確認し、遵守すべき基準を示します。例えば、プライバシー保護や人権の尊重などが含まれます。</a:t>
            </a:r>
          </a:p>
          <a:p>
            <a:pPr marL="766763" indent="-228600">
              <a:spcAft>
                <a:spcPts val="600"/>
              </a:spcAft>
              <a:buFont typeface="+mj-lt"/>
              <a:buAutoNum type="arabicPeriod"/>
            </a:pPr>
            <a:r>
              <a:rPr kumimoji="1" lang="ja-JP" altLang="en-US" sz="1200" dirty="0">
                <a:latin typeface="HG丸ｺﾞｼｯｸM-PRO" panose="020F0600000000000000" pitchFamily="50" charset="-128"/>
                <a:ea typeface="HG丸ｺﾞｼｯｸM-PRO" panose="020F0600000000000000" pitchFamily="50" charset="-128"/>
              </a:rPr>
              <a:t>データの品質とセキュリティ</a:t>
            </a:r>
            <a:r>
              <a:rPr kumimoji="1" lang="en-US" altLang="ja-JP" sz="1200" dirty="0">
                <a:latin typeface="HG丸ｺﾞｼｯｸM-PRO" panose="020F0600000000000000" pitchFamily="50" charset="-128"/>
                <a:ea typeface="HG丸ｺﾞｼｯｸM-PRO" panose="020F0600000000000000" pitchFamily="50" charset="-128"/>
              </a:rPr>
              <a:t>: AI</a:t>
            </a:r>
            <a:r>
              <a:rPr kumimoji="1" lang="ja-JP" altLang="en-US" sz="1200" dirty="0">
                <a:latin typeface="HG丸ｺﾞｼｯｸM-PRO" panose="020F0600000000000000" pitchFamily="50" charset="-128"/>
                <a:ea typeface="HG丸ｺﾞｼｯｸM-PRO" panose="020F0600000000000000" pitchFamily="50" charset="-128"/>
              </a:rPr>
              <a:t>のトレーニングに使用されるデータの品質とセキュリティについてのガイドラインを定めます。データの収集、保管、利用において適切な手順やセキュリティ対策を示します。</a:t>
            </a:r>
          </a:p>
          <a:p>
            <a:pPr marL="766763" indent="-228600">
              <a:spcAft>
                <a:spcPts val="600"/>
              </a:spcAft>
              <a:buFont typeface="+mj-lt"/>
              <a:buAutoNum type="arabicPeriod"/>
            </a:pPr>
            <a:r>
              <a:rPr kumimoji="1" lang="ja-JP" altLang="en-US" sz="1200" dirty="0">
                <a:latin typeface="HG丸ｺﾞｼｯｸM-PRO" panose="020F0600000000000000" pitchFamily="50" charset="-128"/>
                <a:ea typeface="HG丸ｺﾞｼｯｸM-PRO" panose="020F0600000000000000" pitchFamily="50" charset="-128"/>
              </a:rPr>
              <a:t>透明性と説明責任</a:t>
            </a:r>
            <a:r>
              <a:rPr kumimoji="1" lang="en-US" altLang="ja-JP" sz="1200" dirty="0">
                <a:latin typeface="HG丸ｺﾞｼｯｸM-PRO" panose="020F0600000000000000" pitchFamily="50" charset="-128"/>
                <a:ea typeface="HG丸ｺﾞｼｯｸM-PRO" panose="020F0600000000000000" pitchFamily="50" charset="-128"/>
              </a:rPr>
              <a:t>: AI</a:t>
            </a:r>
            <a:r>
              <a:rPr kumimoji="1" lang="ja-JP" altLang="en-US" sz="1200" dirty="0">
                <a:latin typeface="HG丸ｺﾞｼｯｸM-PRO" panose="020F0600000000000000" pitchFamily="50" charset="-128"/>
                <a:ea typeface="HG丸ｺﾞｼｯｸM-PRO" panose="020F0600000000000000" pitchFamily="50" charset="-128"/>
              </a:rPr>
              <a:t>の意思決定プロセスや予測結果の説明責任を明確にします。利用者や関係者に対し、</a:t>
            </a:r>
            <a:r>
              <a:rPr kumimoji="1" lang="en-US" altLang="ja-JP" sz="1200" dirty="0">
                <a:latin typeface="HG丸ｺﾞｼｯｸM-PRO" panose="020F0600000000000000" pitchFamily="50" charset="-128"/>
                <a:ea typeface="HG丸ｺﾞｼｯｸM-PRO" panose="020F0600000000000000" pitchFamily="50" charset="-128"/>
              </a:rPr>
              <a:t>AI</a:t>
            </a:r>
            <a:r>
              <a:rPr kumimoji="1" lang="ja-JP" altLang="en-US" sz="1200" dirty="0">
                <a:latin typeface="HG丸ｺﾞｼｯｸM-PRO" panose="020F0600000000000000" pitchFamily="50" charset="-128"/>
                <a:ea typeface="HG丸ｺﾞｼｯｸM-PRO" panose="020F0600000000000000" pitchFamily="50" charset="-128"/>
              </a:rPr>
              <a:t>の動作や結果について説明可能であることを要求します。</a:t>
            </a:r>
          </a:p>
          <a:p>
            <a:pPr marL="766763" indent="-228600">
              <a:spcAft>
                <a:spcPts val="600"/>
              </a:spcAft>
              <a:buFont typeface="+mj-lt"/>
              <a:buAutoNum type="arabicPeriod"/>
            </a:pPr>
            <a:r>
              <a:rPr kumimoji="1" lang="ja-JP" altLang="en-US" sz="1200" dirty="0">
                <a:latin typeface="HG丸ｺﾞｼｯｸM-PRO" panose="020F0600000000000000" pitchFamily="50" charset="-128"/>
                <a:ea typeface="HG丸ｺﾞｼｯｸM-PRO" panose="020F0600000000000000" pitchFamily="50" charset="-128"/>
              </a:rPr>
              <a:t>ユーザーへのガイド</a:t>
            </a:r>
            <a:r>
              <a:rPr kumimoji="1" lang="en-US" altLang="ja-JP" sz="1200" dirty="0">
                <a:latin typeface="HG丸ｺﾞｼｯｸM-PRO" panose="020F0600000000000000" pitchFamily="50" charset="-128"/>
                <a:ea typeface="HG丸ｺﾞｼｯｸM-PRO" panose="020F0600000000000000" pitchFamily="50" charset="-128"/>
              </a:rPr>
              <a:t>: AI</a:t>
            </a:r>
            <a:r>
              <a:rPr kumimoji="1" lang="ja-JP" altLang="en-US" sz="1200" dirty="0">
                <a:latin typeface="HG丸ｺﾞｼｯｸM-PRO" panose="020F0600000000000000" pitchFamily="50" charset="-128"/>
                <a:ea typeface="HG丸ｺﾞｼｯｸM-PRO" panose="020F0600000000000000" pitchFamily="50" charset="-128"/>
              </a:rPr>
              <a:t>の利用方法や制約に関するガイドを提供します。利用者が</a:t>
            </a:r>
            <a:r>
              <a:rPr kumimoji="1" lang="en-US" altLang="ja-JP" sz="1200" dirty="0">
                <a:latin typeface="HG丸ｺﾞｼｯｸM-PRO" panose="020F0600000000000000" pitchFamily="50" charset="-128"/>
                <a:ea typeface="HG丸ｺﾞｼｯｸM-PRO" panose="020F0600000000000000" pitchFamily="50" charset="-128"/>
              </a:rPr>
              <a:t>AI</a:t>
            </a:r>
            <a:r>
              <a:rPr kumimoji="1" lang="ja-JP" altLang="en-US" sz="1200" dirty="0">
                <a:latin typeface="HG丸ｺﾞｼｯｸM-PRO" panose="020F0600000000000000" pitchFamily="50" charset="-128"/>
                <a:ea typeface="HG丸ｺﾞｼｯｸM-PRO" panose="020F0600000000000000" pitchFamily="50" charset="-128"/>
              </a:rPr>
              <a:t>を効果的に使用するためのベストプラクティスや注意事項を示します。</a:t>
            </a:r>
          </a:p>
          <a:p>
            <a:pPr marL="766763" indent="-228600">
              <a:spcAft>
                <a:spcPts val="600"/>
              </a:spcAft>
              <a:buFont typeface="+mj-lt"/>
              <a:buAutoNum type="arabicPeriod"/>
            </a:pPr>
            <a:r>
              <a:rPr kumimoji="1" lang="ja-JP" altLang="en-US" sz="1200" dirty="0">
                <a:latin typeface="HG丸ｺﾞｼｯｸM-PRO" panose="020F0600000000000000" pitchFamily="50" charset="-128"/>
                <a:ea typeface="HG丸ｺﾞｼｯｸM-PRO" panose="020F0600000000000000" pitchFamily="50" charset="-128"/>
              </a:rPr>
              <a:t>フェアネスとバイアスの防止</a:t>
            </a:r>
            <a:r>
              <a:rPr kumimoji="1" lang="en-US" altLang="ja-JP" sz="1200" dirty="0">
                <a:latin typeface="HG丸ｺﾞｼｯｸM-PRO" panose="020F0600000000000000" pitchFamily="50" charset="-128"/>
                <a:ea typeface="HG丸ｺﾞｼｯｸM-PRO" panose="020F0600000000000000" pitchFamily="50" charset="-128"/>
              </a:rPr>
              <a:t>: AI</a:t>
            </a:r>
            <a:r>
              <a:rPr kumimoji="1" lang="ja-JP" altLang="en-US" sz="1200" dirty="0">
                <a:latin typeface="HG丸ｺﾞｼｯｸM-PRO" panose="020F0600000000000000" pitchFamily="50" charset="-128"/>
                <a:ea typeface="HG丸ｺﾞｼｯｸM-PRO" panose="020F0600000000000000" pitchFamily="50" charset="-128"/>
              </a:rPr>
              <a:t>の利用において、フェアネスとバイアスの防止を重視します。特定の人種、性別、年齢などへの偏見を排除し、公平かつ公正な結果を得るためのガイドラインを示します。</a:t>
            </a:r>
          </a:p>
          <a:p>
            <a:pPr marL="766763" indent="-228600">
              <a:spcAft>
                <a:spcPts val="600"/>
              </a:spcAft>
              <a:buFont typeface="+mj-lt"/>
              <a:buAutoNum type="arabicPeriod"/>
            </a:pPr>
            <a:r>
              <a:rPr kumimoji="1" lang="ja-JP" altLang="en-US" sz="1200" dirty="0">
                <a:latin typeface="HG丸ｺﾞｼｯｸM-PRO" panose="020F0600000000000000" pitchFamily="50" charset="-128"/>
                <a:ea typeface="HG丸ｺﾞｼｯｸM-PRO" panose="020F0600000000000000" pitchFamily="50" charset="-128"/>
              </a:rPr>
              <a:t>監視と改善</a:t>
            </a:r>
            <a:r>
              <a:rPr kumimoji="1" lang="en-US" altLang="ja-JP" sz="1200" dirty="0">
                <a:latin typeface="HG丸ｺﾞｼｯｸM-PRO" panose="020F0600000000000000" pitchFamily="50" charset="-128"/>
                <a:ea typeface="HG丸ｺﾞｼｯｸM-PRO" panose="020F0600000000000000" pitchFamily="50" charset="-128"/>
              </a:rPr>
              <a:t>: AI</a:t>
            </a:r>
            <a:r>
              <a:rPr kumimoji="1" lang="ja-JP" altLang="en-US" sz="1200" dirty="0">
                <a:latin typeface="HG丸ｺﾞｼｯｸM-PRO" panose="020F0600000000000000" pitchFamily="50" charset="-128"/>
                <a:ea typeface="HG丸ｺﾞｼｯｸM-PRO" panose="020F0600000000000000" pitchFamily="50" charset="-128"/>
              </a:rPr>
              <a:t>の利用状況を監視し、問題や改善点を特定するためのガイドラインを提供します。利用者からのフィードバックや</a:t>
            </a:r>
            <a:r>
              <a:rPr kumimoji="1" lang="en-US" altLang="ja-JP" sz="1200" dirty="0">
                <a:latin typeface="HG丸ｺﾞｼｯｸM-PRO" panose="020F0600000000000000" pitchFamily="50" charset="-128"/>
                <a:ea typeface="HG丸ｺﾞｼｯｸM-PRO" panose="020F0600000000000000" pitchFamily="50" charset="-128"/>
              </a:rPr>
              <a:t>AI</a:t>
            </a:r>
            <a:r>
              <a:rPr kumimoji="1" lang="ja-JP" altLang="en-US" sz="1200" dirty="0">
                <a:latin typeface="HG丸ｺﾞｼｯｸM-PRO" panose="020F0600000000000000" pitchFamily="50" charset="-128"/>
                <a:ea typeface="HG丸ｺﾞｼｯｸM-PRO" panose="020F0600000000000000" pitchFamily="50" charset="-128"/>
              </a:rPr>
              <a:t>のパフォーマンスの評価を活用し、継続的な改善を促します。</a:t>
            </a:r>
          </a:p>
          <a:p>
            <a:pPr marL="766763" indent="-228600">
              <a:spcAft>
                <a:spcPts val="600"/>
              </a:spcAft>
              <a:buFont typeface="+mj-lt"/>
              <a:buAutoNum type="arabicPeriod"/>
            </a:pPr>
            <a:r>
              <a:rPr kumimoji="1" lang="ja-JP" altLang="en-US" sz="1200" dirty="0">
                <a:latin typeface="HG丸ｺﾞｼｯｸM-PRO" panose="020F0600000000000000" pitchFamily="50" charset="-128"/>
                <a:ea typeface="HG丸ｺﾞｼｯｸM-PRO" panose="020F0600000000000000" pitchFamily="50" charset="-128"/>
              </a:rPr>
              <a:t>コミュニケーションと情報共有</a:t>
            </a:r>
            <a:r>
              <a:rPr kumimoji="1" lang="en-US" altLang="ja-JP" sz="1200" dirty="0">
                <a:latin typeface="HG丸ｺﾞｼｯｸM-PRO" panose="020F0600000000000000" pitchFamily="50" charset="-128"/>
                <a:ea typeface="HG丸ｺﾞｼｯｸM-PRO" panose="020F0600000000000000" pitchFamily="50" charset="-128"/>
              </a:rPr>
              <a:t>: AI</a:t>
            </a:r>
            <a:r>
              <a:rPr kumimoji="1" lang="ja-JP" altLang="en-US" sz="1200" dirty="0">
                <a:latin typeface="HG丸ｺﾞｼｯｸM-PRO" panose="020F0600000000000000" pitchFamily="50" charset="-128"/>
                <a:ea typeface="HG丸ｺﾞｼｯｸM-PRO" panose="020F0600000000000000" pitchFamily="50" charset="-128"/>
              </a:rPr>
              <a:t>の利用に関する情報を適切なタイミングで共有するためのガイドラインを作成します。利用者や関係者へのコミュニケーション手段や情報提供の方法を明示します。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以上の項目を含めることで、生成</a:t>
            </a:r>
            <a:r>
              <a:rPr kumimoji="1" lang="en-US" altLang="ja-JP" sz="1200" dirty="0">
                <a:latin typeface="HG丸ｺﾞｼｯｸM-PRO" panose="020F0600000000000000" pitchFamily="50" charset="-128"/>
                <a:ea typeface="HG丸ｺﾞｼｯｸM-PRO" panose="020F0600000000000000" pitchFamily="50" charset="-128"/>
              </a:rPr>
              <a:t>AI</a:t>
            </a:r>
            <a:r>
              <a:rPr kumimoji="1" lang="ja-JP" altLang="en-US" sz="1200" dirty="0">
                <a:latin typeface="HG丸ｺﾞｼｯｸM-PRO" panose="020F0600000000000000" pitchFamily="50" charset="-128"/>
                <a:ea typeface="HG丸ｺﾞｼｯｸM-PRO" panose="020F0600000000000000" pitchFamily="50" charset="-128"/>
              </a:rPr>
              <a:t>の利用ガイドラインを網羅的かつ明確に作成することができます。ただし、具体的な利用目的や状況に応じて、ガイドラインをカスタマイズすることも重要です。</a:t>
            </a: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60787"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60787" y="1789931"/>
            <a:ext cx="381000" cy="361950"/>
          </a:xfrm>
          <a:prstGeom prst="rect">
            <a:avLst/>
          </a:prstGeom>
        </p:spPr>
      </p:pic>
      <p:sp>
        <p:nvSpPr>
          <p:cNvPr id="13" name="四角形: 角を丸くする 12">
            <a:extLst>
              <a:ext uri="{FF2B5EF4-FFF2-40B4-BE49-F238E27FC236}">
                <a16:creationId xmlns:a16="http://schemas.microsoft.com/office/drawing/2014/main" id="{60B2F7F3-A3FB-0067-ECE4-E5E0CBE2E9AF}"/>
              </a:ext>
            </a:extLst>
          </p:cNvPr>
          <p:cNvSpPr/>
          <p:nvPr/>
        </p:nvSpPr>
        <p:spPr>
          <a:xfrm>
            <a:off x="9663764" y="940436"/>
            <a:ext cx="2216216" cy="5126354"/>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algn="ctr"/>
            <a:endParaRPr kumimoji="1" lang="en-US" altLang="ja-JP" sz="20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相談</a:t>
            </a:r>
            <a:br>
              <a:rPr kumimoji="1" lang="en-US" altLang="ja-JP"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まだイメージができていない状態でも、相談してみるとそこそこの提案をしてくれます。</a:t>
            </a:r>
          </a:p>
        </p:txBody>
      </p:sp>
      <p:sp>
        <p:nvSpPr>
          <p:cNvPr id="2" name="タイトル 3">
            <a:extLst>
              <a:ext uri="{FF2B5EF4-FFF2-40B4-BE49-F238E27FC236}">
                <a16:creationId xmlns:a16="http://schemas.microsoft.com/office/drawing/2014/main" id="{D775791F-2835-B9B6-7DC2-145BE4990C3F}"/>
              </a:ext>
            </a:extLst>
          </p:cNvPr>
          <p:cNvSpPr txBox="1">
            <a:spLocks/>
          </p:cNvSpPr>
          <p:nvPr/>
        </p:nvSpPr>
        <p:spPr>
          <a:xfrm>
            <a:off x="804672" y="518319"/>
            <a:ext cx="1274385"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事例④</a:t>
            </a:r>
          </a:p>
        </p:txBody>
      </p:sp>
      <p:sp>
        <p:nvSpPr>
          <p:cNvPr id="3" name="正方形/長方形 2">
            <a:extLst>
              <a:ext uri="{FF2B5EF4-FFF2-40B4-BE49-F238E27FC236}">
                <a16:creationId xmlns:a16="http://schemas.microsoft.com/office/drawing/2014/main" id="{17E405FB-515D-0F46-39A4-88210DFD2EBE}"/>
              </a:ext>
            </a:extLst>
          </p:cNvPr>
          <p:cNvSpPr/>
          <p:nvPr/>
        </p:nvSpPr>
        <p:spPr>
          <a:xfrm>
            <a:off x="335740" y="6309504"/>
            <a:ext cx="328264" cy="258792"/>
          </a:xfrm>
          <a:prstGeom prst="rect">
            <a:avLst/>
          </a:prstGeom>
          <a:solidFill>
            <a:srgbClr val="2F5597"/>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５</a:t>
            </a:r>
          </a:p>
        </p:txBody>
      </p:sp>
    </p:spTree>
    <p:extLst>
      <p:ext uri="{BB962C8B-B14F-4D97-AF65-F5344CB8AC3E}">
        <p14:creationId xmlns:p14="http://schemas.microsoft.com/office/powerpoint/2010/main" val="219118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en-US" altLang="ja-JP" dirty="0"/>
              <a:t>1</a:t>
            </a:r>
            <a:r>
              <a:rPr lang="ja-JP" altLang="en-US" dirty="0"/>
              <a:t>　はじめに</a:t>
            </a:r>
          </a:p>
        </p:txBody>
      </p:sp>
      <p:sp>
        <p:nvSpPr>
          <p:cNvPr id="2" name="コンテンツ プレースホルダー 1"/>
          <p:cNvSpPr>
            <a:spLocks noGrp="1"/>
          </p:cNvSpPr>
          <p:nvPr>
            <p:ph sz="quarter" idx="1"/>
          </p:nvPr>
        </p:nvSpPr>
        <p:spPr>
          <a:xfrm>
            <a:off x="1219200" y="1447798"/>
            <a:ext cx="10363200" cy="4912362"/>
          </a:xfrm>
        </p:spPr>
        <p:txBody>
          <a:bodyPr rtlCol="0">
            <a:normAutofit/>
          </a:bodyPr>
          <a:lstStyle/>
          <a:p>
            <a:pPr rtl="0">
              <a:spcAft>
                <a:spcPts val="300"/>
              </a:spcAft>
            </a:pPr>
            <a:r>
              <a:rPr lang="ja-JP" altLang="en-US" sz="2400" dirty="0"/>
              <a:t>生成</a:t>
            </a:r>
            <a:r>
              <a:rPr lang="en-US" altLang="ja-JP" sz="2400" dirty="0"/>
              <a:t>AI</a:t>
            </a:r>
            <a:r>
              <a:rPr lang="ja-JP" altLang="en-US" sz="2400" dirty="0"/>
              <a:t>には本市の業務のあり方を大きく変容し、大きな効果を生み出す可能性が秘められている一方で、情報漏洩や著作権侵害等の様々なリスクも指摘されています。</a:t>
            </a:r>
          </a:p>
          <a:p>
            <a:pPr rtl="0">
              <a:spcAft>
                <a:spcPts val="300"/>
              </a:spcAft>
            </a:pPr>
            <a:r>
              <a:rPr lang="ja-JP" altLang="en-US" sz="2400" dirty="0"/>
              <a:t>本市では、令和</a:t>
            </a:r>
            <a:r>
              <a:rPr lang="en-US" altLang="ja-JP" sz="2400" dirty="0"/>
              <a:t>5</a:t>
            </a:r>
            <a:r>
              <a:rPr lang="ja-JP" altLang="en-US" sz="2400" dirty="0"/>
              <a:t>年</a:t>
            </a:r>
            <a:r>
              <a:rPr lang="en-US" altLang="ja-JP" sz="2400" dirty="0"/>
              <a:t>4</a:t>
            </a:r>
            <a:r>
              <a:rPr lang="ja-JP" altLang="en-US" sz="2400" dirty="0"/>
              <a:t>月にデジタル統括室内に調査・利用検討チームを設置し、具体的にどのような業務が生成</a:t>
            </a:r>
            <a:r>
              <a:rPr lang="en-US" altLang="ja-JP" sz="2400" dirty="0"/>
              <a:t>AI</a:t>
            </a:r>
            <a:r>
              <a:rPr lang="ja-JP" altLang="en-US" sz="2400" dirty="0"/>
              <a:t>の利用に適しているか、安全かつ効果的に利用するにはどのような環境が必要か等についての具体検討を進めてきました。</a:t>
            </a:r>
            <a:endParaRPr lang="en-US" altLang="ja-JP" sz="2400" dirty="0"/>
          </a:p>
          <a:p>
            <a:pPr>
              <a:spcAft>
                <a:spcPts val="300"/>
              </a:spcAft>
            </a:pPr>
            <a:r>
              <a:rPr lang="ja-JP" altLang="en-US" sz="2400" dirty="0"/>
              <a:t>生成</a:t>
            </a:r>
            <a:r>
              <a:rPr lang="en-US" altLang="ja-JP" sz="2400" dirty="0"/>
              <a:t>AI</a:t>
            </a:r>
            <a:r>
              <a:rPr lang="ja-JP" altLang="en-US" sz="2400" dirty="0"/>
              <a:t>には、一般的な文章作成・要約や企画案のたたき台作成、広報記事作成等の汎用業務において、時間短縮や作業負荷軽減などの有効性が見込まれることと、本市専用の利用環境及び利用ルールを整備することで、安全性の確保が可能であることから、令和</a:t>
            </a:r>
            <a:r>
              <a:rPr lang="en-US" altLang="ja-JP" sz="2400" dirty="0"/>
              <a:t>6</a:t>
            </a:r>
            <a:r>
              <a:rPr lang="ja-JP" altLang="en-US" sz="2400" dirty="0"/>
              <a:t>年度より全職員による本格的な利用を開始します。</a:t>
            </a:r>
            <a:endParaRPr lang="en-US" altLang="ja-JP" sz="2400" dirty="0"/>
          </a:p>
          <a:p>
            <a:pPr>
              <a:spcAft>
                <a:spcPts val="300"/>
              </a:spcAft>
            </a:pPr>
            <a:r>
              <a:rPr lang="ja-JP" altLang="en-US" sz="2400" dirty="0"/>
              <a:t>今後は、継続的に職員研修や活用事例の共有等を行い、職員のリテラシー向上に取り組み、生成</a:t>
            </a:r>
            <a:r>
              <a:rPr lang="en-US" altLang="ja-JP" sz="2400" dirty="0"/>
              <a:t>AI</a:t>
            </a:r>
            <a:r>
              <a:rPr lang="ja-JP" altLang="en-US" sz="2400" dirty="0"/>
              <a:t>を利用した業務品質の向上や業務の効率化を進めていきます。</a:t>
            </a:r>
          </a:p>
        </p:txBody>
      </p:sp>
      <p:sp>
        <p:nvSpPr>
          <p:cNvPr id="12" name="スライド番号プレースホルダー 11">
            <a:extLst>
              <a:ext uri="{FF2B5EF4-FFF2-40B4-BE49-F238E27FC236}">
                <a16:creationId xmlns:a16="http://schemas.microsoft.com/office/drawing/2014/main" id="{A6C8E7C4-A91B-4F8E-0673-D0D685783A88}"/>
              </a:ext>
            </a:extLst>
          </p:cNvPr>
          <p:cNvSpPr>
            <a:spLocks noGrp="1"/>
          </p:cNvSpPr>
          <p:nvPr>
            <p:ph type="sldNum" sz="quarter" idx="12"/>
          </p:nvPr>
        </p:nvSpPr>
        <p:spPr/>
        <p:txBody>
          <a:bodyPr/>
          <a:lstStyle/>
          <a:p>
            <a:pPr rtl="0"/>
            <a:fld id="{401CF334-2D5C-4859-84A6-CA7E6E43FAEB}" type="slidenum">
              <a:rPr lang="en-US" altLang="ja-JP" noProof="0" smtClean="0"/>
              <a:t>3</a:t>
            </a:fld>
            <a:endParaRPr lang="ja-JP" altLang="en-US" noProof="0"/>
          </a:p>
        </p:txBody>
      </p:sp>
    </p:spTree>
    <p:extLst>
      <p:ext uri="{BB962C8B-B14F-4D97-AF65-F5344CB8AC3E}">
        <p14:creationId xmlns:p14="http://schemas.microsoft.com/office/powerpoint/2010/main" val="336454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30</a:t>
            </a:fld>
            <a:endParaRPr lang="ja-JP" altLang="en-US" noProof="0"/>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4"/>
            <a:ext cx="8573008" cy="1157873"/>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働き方改革の企画案を提案してください。</a:t>
            </a: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背景・目的</a:t>
            </a:r>
          </a:p>
          <a:p>
            <a:pPr marL="538163"/>
            <a:r>
              <a:rPr kumimoji="1" lang="ja-JP" altLang="en-US" sz="1200" dirty="0">
                <a:latin typeface="HG丸ｺﾞｼｯｸM-PRO" panose="020F0600000000000000" pitchFamily="50" charset="-128"/>
                <a:ea typeface="HG丸ｺﾞｼｯｸM-PRO" panose="020F0600000000000000" pitchFamily="50" charset="-128"/>
              </a:rPr>
              <a:t>大阪市役所の人事担当者として、上司に提案する必要があります。</a:t>
            </a: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出力形式</a:t>
            </a:r>
          </a:p>
          <a:p>
            <a:pPr marL="538163"/>
            <a:r>
              <a:rPr kumimoji="1" lang="ja-JP" altLang="en-US" sz="1200" dirty="0">
                <a:latin typeface="HG丸ｺﾞｼｯｸM-PRO" panose="020F0600000000000000" pitchFamily="50" charset="-128"/>
                <a:ea typeface="HG丸ｺﾞｼｯｸM-PRO" panose="020F0600000000000000" pitchFamily="50" charset="-128"/>
              </a:rPr>
              <a:t>箇条書きで３つ</a:t>
            </a: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3279" y="2274439"/>
            <a:ext cx="8573008" cy="4023360"/>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en-US" altLang="ja-JP" sz="1200" dirty="0">
                <a:latin typeface="HG丸ｺﾞｼｯｸM-PRO" panose="020F0600000000000000" pitchFamily="50" charset="-128"/>
                <a:ea typeface="HG丸ｺﾞｼｯｸM-PRO" panose="020F0600000000000000" pitchFamily="50" charset="-128"/>
              </a:rPr>
              <a:t>1.</a:t>
            </a:r>
            <a:r>
              <a:rPr kumimoji="1" lang="ja-JP" altLang="en-US" sz="1200" dirty="0">
                <a:latin typeface="HG丸ｺﾞｼｯｸM-PRO" panose="020F0600000000000000" pitchFamily="50" charset="-128"/>
                <a:ea typeface="HG丸ｺﾞｼｯｸM-PRO" panose="020F0600000000000000" pitchFamily="50" charset="-128"/>
              </a:rPr>
              <a:t>　フレックスタイム導入</a:t>
            </a:r>
          </a:p>
          <a:p>
            <a:pPr marL="893763"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従来の固定勤務時間制度ではなく、従業員が柔軟に勤務時間を選択できる制度を導入します。</a:t>
            </a:r>
          </a:p>
          <a:p>
            <a:pPr marL="893763"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フレックスタイム制度により、従業員は自身の生活スタイルや家庭の都合に合わせて働くことができ、ワークライフバランスの向上が期待できます。</a:t>
            </a:r>
          </a:p>
          <a:p>
            <a:pPr marL="893763"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さらに、通勤ラッシュの緩和や交通費削減の効果も期待できます。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2.</a:t>
            </a:r>
            <a:r>
              <a:rPr kumimoji="1" lang="ja-JP" altLang="en-US" sz="1200" dirty="0">
                <a:latin typeface="HG丸ｺﾞｼｯｸM-PRO" panose="020F0600000000000000" pitchFamily="50" charset="-128"/>
                <a:ea typeface="HG丸ｺﾞｼｯｸM-PRO" panose="020F0600000000000000" pitchFamily="50" charset="-128"/>
              </a:rPr>
              <a:t>　リモートワークの推進</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テクノロジーの進化により、リモートワークの実現が可能となりました。</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リモートワークを活用することで、従業員は自宅やカフェなどの環境で仕事を行うことができ、通勤時間の削減や生産性の向上が期待できます。</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また、緊急時や災害時においてもリモートワークができる環境を整えることで、業務の継続性を確保することができます。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3.</a:t>
            </a:r>
            <a:r>
              <a:rPr kumimoji="1" lang="ja-JP" altLang="en-US" sz="1200" dirty="0">
                <a:latin typeface="HG丸ｺﾞｼｯｸM-PRO" panose="020F0600000000000000" pitchFamily="50" charset="-128"/>
                <a:ea typeface="HG丸ｺﾞｼｯｸM-PRO" panose="020F0600000000000000" pitchFamily="50" charset="-128"/>
              </a:rPr>
              <a:t>　プロジェクトチームの組織改善</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既存の部署ごとの垂直な組織構造から、横断的なプロジェクトチームを重視する組織改善を行います。</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プロジェクトチームにおいては、従業員が様々な役割やスキルを活かすことができ、新たなアイデアや技術の共有が促進されます。</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また、プロジェクトチームの柔軟な編成により、業務の効率化や意思決定の迅速化が可能となります。</a:t>
            </a:r>
          </a:p>
          <a:p>
            <a:pPr marL="723900"/>
            <a:endParaRPr kumimoji="1" lang="en-US" altLang="ja-JP" sz="1200" dirty="0">
              <a:latin typeface="HG丸ｺﾞｼｯｸM-PRO" panose="020F0600000000000000" pitchFamily="50" charset="-128"/>
              <a:ea typeface="HG丸ｺﾞｼｯｸM-PRO" panose="020F0600000000000000" pitchFamily="50" charset="-128"/>
            </a:endParaRPr>
          </a:p>
          <a:p>
            <a:pPr marL="539750"/>
            <a:r>
              <a:rPr kumimoji="1" lang="ja-JP" altLang="en-US" sz="1200" dirty="0">
                <a:latin typeface="HG丸ｺﾞｼｯｸM-PRO" panose="020F0600000000000000" pitchFamily="50" charset="-128"/>
                <a:ea typeface="HG丸ｺﾞｼｯｸM-PRO" panose="020F0600000000000000" pitchFamily="50" charset="-128"/>
              </a:rPr>
              <a:t>以上の３つの改革案を提案し、働き方改革を進めることで、従業員の働きやすさや生産性の向上、組織の柔軟性の向上を図ることができると考えます。</a:t>
            </a: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60787"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60787" y="2442714"/>
            <a:ext cx="381000" cy="361950"/>
          </a:xfrm>
          <a:prstGeom prst="rect">
            <a:avLst/>
          </a:prstGeom>
        </p:spPr>
      </p:pic>
      <p:sp>
        <p:nvSpPr>
          <p:cNvPr id="13" name="四角形: 角を丸くする 12">
            <a:extLst>
              <a:ext uri="{FF2B5EF4-FFF2-40B4-BE49-F238E27FC236}">
                <a16:creationId xmlns:a16="http://schemas.microsoft.com/office/drawing/2014/main" id="{60B2F7F3-A3FB-0067-ECE4-E5E0CBE2E9AF}"/>
              </a:ext>
            </a:extLst>
          </p:cNvPr>
          <p:cNvSpPr/>
          <p:nvPr/>
        </p:nvSpPr>
        <p:spPr>
          <a:xfrm>
            <a:off x="9663764" y="940435"/>
            <a:ext cx="2216216" cy="5357364"/>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出力正式</a:t>
            </a:r>
            <a:br>
              <a:rPr kumimoji="1" lang="en-US" altLang="ja-JP"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箇条書きで３つと指定することで、ほしい形式で提案してくれています。</a:t>
            </a:r>
          </a:p>
        </p:txBody>
      </p:sp>
      <p:sp>
        <p:nvSpPr>
          <p:cNvPr id="9" name="タイトル 3">
            <a:extLst>
              <a:ext uri="{FF2B5EF4-FFF2-40B4-BE49-F238E27FC236}">
                <a16:creationId xmlns:a16="http://schemas.microsoft.com/office/drawing/2014/main" id="{93F32123-90AC-557B-D313-C3C5508993D1}"/>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企画案のたたき台作成、考えの整理</a:t>
            </a:r>
          </a:p>
        </p:txBody>
      </p:sp>
      <p:sp>
        <p:nvSpPr>
          <p:cNvPr id="10" name="タイトル 3">
            <a:extLst>
              <a:ext uri="{FF2B5EF4-FFF2-40B4-BE49-F238E27FC236}">
                <a16:creationId xmlns:a16="http://schemas.microsoft.com/office/drawing/2014/main" id="{4F9BB5E7-8FAC-91FC-0374-FB2710087634}"/>
              </a:ext>
            </a:extLst>
          </p:cNvPr>
          <p:cNvSpPr txBox="1">
            <a:spLocks/>
          </p:cNvSpPr>
          <p:nvPr/>
        </p:nvSpPr>
        <p:spPr>
          <a:xfrm>
            <a:off x="804672" y="518319"/>
            <a:ext cx="1274385"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事例⑤</a:t>
            </a:r>
          </a:p>
        </p:txBody>
      </p:sp>
      <p:sp>
        <p:nvSpPr>
          <p:cNvPr id="2" name="正方形/長方形 1">
            <a:extLst>
              <a:ext uri="{FF2B5EF4-FFF2-40B4-BE49-F238E27FC236}">
                <a16:creationId xmlns:a16="http://schemas.microsoft.com/office/drawing/2014/main" id="{E06A19F1-4108-9217-57FA-233E74BE661A}"/>
              </a:ext>
            </a:extLst>
          </p:cNvPr>
          <p:cNvSpPr/>
          <p:nvPr/>
        </p:nvSpPr>
        <p:spPr>
          <a:xfrm>
            <a:off x="335740" y="6309504"/>
            <a:ext cx="328264" cy="258792"/>
          </a:xfrm>
          <a:prstGeom prst="rect">
            <a:avLst/>
          </a:prstGeom>
          <a:solidFill>
            <a:srgbClr val="2F5597"/>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６</a:t>
            </a:r>
          </a:p>
        </p:txBody>
      </p:sp>
    </p:spTree>
    <p:extLst>
      <p:ext uri="{BB962C8B-B14F-4D97-AF65-F5344CB8AC3E}">
        <p14:creationId xmlns:p14="http://schemas.microsoft.com/office/powerpoint/2010/main" val="2826308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r>
              <a:rPr lang="ja-JP" altLang="en-US" noProof="0" dirty="0"/>
              <a:t>７</a:t>
            </a:r>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5"/>
            <a:ext cx="8573008" cy="570732"/>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リモートワークの推進について、もう少し詳しく提案してください。</a:t>
            </a: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3279" y="1689602"/>
            <a:ext cx="8573008" cy="4364689"/>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リモートワークの推進について、以下のような詳細な提案を行います。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1.</a:t>
            </a:r>
            <a:r>
              <a:rPr kumimoji="1" lang="ja-JP" altLang="en-US" sz="1200" dirty="0">
                <a:latin typeface="HG丸ｺﾞｼｯｸM-PRO" panose="020F0600000000000000" pitchFamily="50" charset="-128"/>
                <a:ea typeface="HG丸ｺﾞｼｯｸM-PRO" panose="020F0600000000000000" pitchFamily="50" charset="-128"/>
              </a:rPr>
              <a:t>　リモートワークの適用範囲の明確化</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リモートワークを適用する業務や部署を明確に定義し、従業員に対して適用条件やルールを明確に伝えます。</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特に、オンラインコミュニケーションやデジタルツールを活用して業務が円滑に進行できる業務に重点を置きます。</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また、リモートワークを適用する際の業務の目標や成果物を明確に設定し、成果主義を徹底します。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2. </a:t>
            </a:r>
            <a:r>
              <a:rPr kumimoji="1" lang="ja-JP" altLang="en-US" sz="1200" dirty="0">
                <a:latin typeface="HG丸ｺﾞｼｯｸM-PRO" panose="020F0600000000000000" pitchFamily="50" charset="-128"/>
                <a:ea typeface="HG丸ｺﾞｼｯｸM-PRO" panose="020F0600000000000000" pitchFamily="50" charset="-128"/>
              </a:rPr>
              <a:t>　リモートワーク環境の整備</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従業員が自宅や外出先で効果的に仕事ができるよう、必要な環境や設備の整備を行います。</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インターネット環境やセキュリティ対策、リモートアクセス用のツールやソフトウェアの提供など、リモートワークに必要な要素を整備します。</a:t>
            </a:r>
          </a:p>
          <a:p>
            <a:pPr marL="895350" indent="-171450">
              <a:buFont typeface="Arial" panose="020B0604020202020204" pitchFamily="34" charset="0"/>
              <a:buChar char="•"/>
            </a:pPr>
            <a:r>
              <a:rPr kumimoji="1" lang="ja-JP" altLang="en-US" sz="1200" dirty="0">
                <a:latin typeface="HG丸ｺﾞｼｯｸM-PRO" panose="020F0600000000000000" pitchFamily="50" charset="-128"/>
                <a:ea typeface="HG丸ｺﾞｼｯｸM-PRO" panose="020F0600000000000000" pitchFamily="50" charset="-128"/>
              </a:rPr>
              <a:t>また、従業員が仕事に集中できるような環境を整えるため、自宅勤務の場合には、快適な作業環境や適切な家具の提供も検討します。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3.</a:t>
            </a:r>
            <a:r>
              <a:rPr kumimoji="1" lang="ja-JP" altLang="en-US" sz="1200" dirty="0">
                <a:latin typeface="HG丸ｺﾞｼｯｸM-PRO" panose="020F0600000000000000" pitchFamily="50" charset="-128"/>
                <a:ea typeface="HG丸ｺﾞｼｯｸM-PRO" panose="020F0600000000000000" pitchFamily="50" charset="-128"/>
              </a:rPr>
              <a:t>　コミュニケーションの強化</a:t>
            </a:r>
          </a:p>
          <a:p>
            <a:pPr marL="538163"/>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a:solidFill>
                  <a:srgbClr val="C00000"/>
                </a:solidFill>
                <a:latin typeface="HG丸ｺﾞｼｯｸM-PRO" panose="020F0600000000000000" pitchFamily="50" charset="-128"/>
                <a:ea typeface="HG丸ｺﾞｼｯｸM-PRO" panose="020F0600000000000000" pitchFamily="50" charset="-128"/>
              </a:rPr>
              <a:t>～省略～</a:t>
            </a:r>
            <a:endParaRPr kumimoji="1" lang="en-US" altLang="ja-JP" sz="1200" dirty="0">
              <a:solidFill>
                <a:srgbClr val="C00000"/>
              </a:solidFill>
              <a:latin typeface="HG丸ｺﾞｼｯｸM-PRO" panose="020F0600000000000000" pitchFamily="50" charset="-128"/>
              <a:ea typeface="HG丸ｺﾞｼｯｸM-PRO" panose="020F0600000000000000" pitchFamily="50" charset="-128"/>
            </a:endParaRP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766763" indent="-228600">
              <a:buAutoNum type="arabicPeriod" startAt="4"/>
            </a:pPr>
            <a:r>
              <a:rPr kumimoji="1" lang="ja-JP" altLang="en-US" sz="1200" dirty="0">
                <a:latin typeface="HG丸ｺﾞｼｯｸM-PRO" panose="020F0600000000000000" pitchFamily="50" charset="-128"/>
                <a:ea typeface="HG丸ｺﾞｼｯｸM-PRO" panose="020F0600000000000000" pitchFamily="50" charset="-128"/>
              </a:rPr>
              <a:t>リモートワークの評価とフィードバック</a:t>
            </a:r>
            <a:endParaRPr kumimoji="1" lang="en-US" altLang="ja-JP"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a:solidFill>
                  <a:srgbClr val="C00000"/>
                </a:solidFill>
                <a:latin typeface="HG丸ｺﾞｼｯｸM-PRO" panose="020F0600000000000000" pitchFamily="50" charset="-128"/>
                <a:ea typeface="HG丸ｺﾞｼｯｸM-PRO" panose="020F0600000000000000" pitchFamily="50" charset="-128"/>
              </a:rPr>
              <a:t>～省略～</a:t>
            </a:r>
            <a:endParaRPr kumimoji="1" lang="en-US" altLang="ja-JP" sz="1200" dirty="0">
              <a:solidFill>
                <a:srgbClr val="C00000"/>
              </a:solidFill>
              <a:latin typeface="HG丸ｺﾞｼｯｸM-PRO" panose="020F0600000000000000" pitchFamily="50" charset="-128"/>
              <a:ea typeface="HG丸ｺﾞｼｯｸM-PRO" panose="020F0600000000000000" pitchFamily="50" charset="-128"/>
            </a:endParaRP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以上の提案を実施することで、リモートワークの推進をより具体的かつ効果的に進めることができます。</a:t>
            </a: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60787"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60787" y="1789932"/>
            <a:ext cx="381000" cy="361950"/>
          </a:xfrm>
          <a:prstGeom prst="rect">
            <a:avLst/>
          </a:prstGeom>
        </p:spPr>
      </p:pic>
      <p:sp>
        <p:nvSpPr>
          <p:cNvPr id="13" name="四角形: 角を丸くする 12">
            <a:extLst>
              <a:ext uri="{FF2B5EF4-FFF2-40B4-BE49-F238E27FC236}">
                <a16:creationId xmlns:a16="http://schemas.microsoft.com/office/drawing/2014/main" id="{60B2F7F3-A3FB-0067-ECE4-E5E0CBE2E9AF}"/>
              </a:ext>
            </a:extLst>
          </p:cNvPr>
          <p:cNvSpPr/>
          <p:nvPr/>
        </p:nvSpPr>
        <p:spPr>
          <a:xfrm>
            <a:off x="9663764" y="940435"/>
            <a:ext cx="2216216" cy="5113856"/>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algn="ctr"/>
            <a:endParaRPr kumimoji="1" lang="en-US" altLang="ja-JP" sz="20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キャッチボール</a:t>
            </a:r>
            <a:br>
              <a:rPr kumimoji="1" lang="en-US" altLang="ja-JP"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提案の中で気に入った部分をさらに深く提案してもらうことも可能です。</a:t>
            </a:r>
          </a:p>
        </p:txBody>
      </p:sp>
      <p:sp>
        <p:nvSpPr>
          <p:cNvPr id="9" name="タイトル 3">
            <a:extLst>
              <a:ext uri="{FF2B5EF4-FFF2-40B4-BE49-F238E27FC236}">
                <a16:creationId xmlns:a16="http://schemas.microsoft.com/office/drawing/2014/main" id="{93F32123-90AC-557B-D313-C3C5508993D1}"/>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企画案のたたき台作成、考えの整理</a:t>
            </a:r>
          </a:p>
        </p:txBody>
      </p:sp>
      <p:sp>
        <p:nvSpPr>
          <p:cNvPr id="10" name="タイトル 3">
            <a:extLst>
              <a:ext uri="{FF2B5EF4-FFF2-40B4-BE49-F238E27FC236}">
                <a16:creationId xmlns:a16="http://schemas.microsoft.com/office/drawing/2014/main" id="{4F9BB5E7-8FAC-91FC-0374-FB2710087634}"/>
              </a:ext>
            </a:extLst>
          </p:cNvPr>
          <p:cNvSpPr txBox="1">
            <a:spLocks/>
          </p:cNvSpPr>
          <p:nvPr/>
        </p:nvSpPr>
        <p:spPr>
          <a:xfrm>
            <a:off x="804672" y="518319"/>
            <a:ext cx="1880776"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事例⑤の続き</a:t>
            </a:r>
          </a:p>
        </p:txBody>
      </p:sp>
    </p:spTree>
    <p:extLst>
      <p:ext uri="{BB962C8B-B14F-4D97-AF65-F5344CB8AC3E}">
        <p14:creationId xmlns:p14="http://schemas.microsoft.com/office/powerpoint/2010/main" val="1273050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32</a:t>
            </a:fld>
            <a:endParaRPr lang="ja-JP" altLang="en-US" noProof="0" dirty="0"/>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4"/>
            <a:ext cx="8573008" cy="4241625"/>
          </a:xfrm>
          <a:prstGeom prst="roundRect">
            <a:avLst>
              <a:gd name="adj" fmla="val 2524"/>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以下の文章を、要約してください。なお、制約条件を守って要約してください。 また、以下のキーワードは必ず含めてください。 </a:t>
            </a:r>
            <a:endParaRPr kumimoji="1" lang="en-US" altLang="ja-JP" sz="1200" dirty="0">
              <a:latin typeface="HG丸ｺﾞｼｯｸM-PRO" panose="020F0600000000000000" pitchFamily="50" charset="-128"/>
              <a:ea typeface="HG丸ｺﾞｼｯｸM-PRO" panose="020F0600000000000000" pitchFamily="50" charset="-128"/>
            </a:endParaRP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制約条件 文字数は</a:t>
            </a:r>
            <a:r>
              <a:rPr kumimoji="1" lang="en-US" altLang="ja-JP" sz="1200" dirty="0">
                <a:latin typeface="HG丸ｺﾞｼｯｸM-PRO" panose="020F0600000000000000" pitchFamily="50" charset="-128"/>
                <a:ea typeface="HG丸ｺﾞｼｯｸM-PRO" panose="020F0600000000000000" pitchFamily="50" charset="-128"/>
              </a:rPr>
              <a:t>100</a:t>
            </a:r>
            <a:r>
              <a:rPr kumimoji="1" lang="ja-JP" altLang="en-US" sz="1200" dirty="0">
                <a:latin typeface="HG丸ｺﾞｼｯｸM-PRO" panose="020F0600000000000000" pitchFamily="50" charset="-128"/>
                <a:ea typeface="HG丸ｺﾞｼｯｸM-PRO" panose="020F0600000000000000" pitchFamily="50" charset="-128"/>
              </a:rPr>
              <a:t>文字未満にしてください</a:t>
            </a:r>
            <a:endParaRPr kumimoji="1" lang="en-US" altLang="ja-JP" sz="1200" dirty="0">
              <a:latin typeface="HG丸ｺﾞｼｯｸM-PRO" panose="020F0600000000000000" pitchFamily="50" charset="-128"/>
              <a:ea typeface="HG丸ｺﾞｼｯｸM-PRO" panose="020F0600000000000000" pitchFamily="50" charset="-128"/>
            </a:endParaRP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文章</a:t>
            </a:r>
          </a:p>
          <a:p>
            <a:pPr marL="538163"/>
            <a:r>
              <a:rPr kumimoji="1" lang="en-US" altLang="ja-JP" sz="1200" dirty="0">
                <a:latin typeface="HG丸ｺﾞｼｯｸM-PRO" panose="020F0600000000000000" pitchFamily="50" charset="-128"/>
                <a:ea typeface="HG丸ｺﾞｼｯｸM-PRO" panose="020F0600000000000000" pitchFamily="50" charset="-128"/>
              </a:rPr>
              <a:t>2040</a:t>
            </a:r>
            <a:r>
              <a:rPr kumimoji="1" lang="ja-JP" altLang="en-US" sz="1200" dirty="0">
                <a:latin typeface="HG丸ｺﾞｼｯｸM-PRO" panose="020F0600000000000000" pitchFamily="50" charset="-128"/>
                <a:ea typeface="HG丸ｺﾞｼｯｸM-PRO" panose="020F0600000000000000" pitchFamily="50" charset="-128"/>
              </a:rPr>
              <a:t>年問題と言われるように、我が国では、近い将来、生産年齢人口の減少に伴う労働力の絶対量の不足が想定されており、これまでの行政運営のスタイルでは対応できない時代がすぐ先に到来します。</a:t>
            </a:r>
          </a:p>
          <a:p>
            <a:pPr marL="538163"/>
            <a:r>
              <a:rPr kumimoji="1" lang="ja-JP" altLang="en-US" sz="1200" dirty="0">
                <a:latin typeface="HG丸ｺﾞｼｯｸM-PRO" panose="020F0600000000000000" pitchFamily="50" charset="-128"/>
                <a:ea typeface="HG丸ｺﾞｼｯｸM-PRO" panose="020F0600000000000000" pitchFamily="50" charset="-128"/>
              </a:rPr>
              <a:t>また、社会環境の変化、地域課題や社会ニーズが複雑化、多様化していることに加え、コロナウイルス感染症の世界規模での拡大は、人々の暮らしや仕事のあり方に対し、大きな変容と変革を促しました。</a:t>
            </a:r>
          </a:p>
          <a:p>
            <a:pPr marL="538163"/>
            <a:r>
              <a:rPr kumimoji="1" lang="ja-JP" altLang="en-US" sz="1200" dirty="0">
                <a:latin typeface="HG丸ｺﾞｼｯｸM-PRO" panose="020F0600000000000000" pitchFamily="50" charset="-128"/>
                <a:ea typeface="HG丸ｺﾞｼｯｸM-PRO" panose="020F0600000000000000" pitchFamily="50" charset="-128"/>
              </a:rPr>
              <a:t>こうした社会課題や社会ニーズの変化に対応するため、日本や世界の潮流として、</a:t>
            </a:r>
            <a:r>
              <a:rPr kumimoji="1" lang="en-US" altLang="ja-JP" sz="1200" dirty="0">
                <a:latin typeface="HG丸ｺﾞｼｯｸM-PRO" panose="020F0600000000000000" pitchFamily="50" charset="-128"/>
                <a:ea typeface="HG丸ｺﾞｼｯｸM-PRO" panose="020F0600000000000000" pitchFamily="50" charset="-128"/>
              </a:rPr>
              <a:t>DX</a:t>
            </a:r>
            <a:r>
              <a:rPr kumimoji="1" lang="ja-JP" altLang="en-US" sz="1200" dirty="0">
                <a:latin typeface="HG丸ｺﾞｼｯｸM-PRO" panose="020F0600000000000000" pitchFamily="50" charset="-128"/>
                <a:ea typeface="HG丸ｺﾞｼｯｸM-PRO" panose="020F0600000000000000" pitchFamily="50" charset="-128"/>
              </a:rPr>
              <a:t>デジタルトランスフォーメーションの取組が進められようとしています。</a:t>
            </a:r>
          </a:p>
          <a:p>
            <a:pPr marL="538163"/>
            <a:r>
              <a:rPr kumimoji="1" lang="en-US" altLang="ja-JP" sz="1200" dirty="0">
                <a:latin typeface="HG丸ｺﾞｼｯｸM-PRO" panose="020F0600000000000000" pitchFamily="50" charset="-128"/>
                <a:ea typeface="HG丸ｺﾞｼｯｸM-PRO" panose="020F0600000000000000" pitchFamily="50" charset="-128"/>
              </a:rPr>
              <a:t>DX</a:t>
            </a:r>
            <a:r>
              <a:rPr kumimoji="1" lang="ja-JP" altLang="en-US" sz="1200" dirty="0">
                <a:latin typeface="HG丸ｺﾞｼｯｸM-PRO" panose="020F0600000000000000" pitchFamily="50" charset="-128"/>
                <a:ea typeface="HG丸ｺﾞｼｯｸM-PRO" panose="020F0600000000000000" pitchFamily="50" charset="-128"/>
              </a:rPr>
              <a:t>とは、総務省によると、デジタル技術の活用による新たな商品・サービスの提供、新たなビジネスモデルの開発を通して、社会制度や組織文化なども変革していくような取組を指す概念とされています。</a:t>
            </a:r>
          </a:p>
          <a:p>
            <a:pPr marL="538163"/>
            <a:r>
              <a:rPr kumimoji="1" lang="ja-JP" altLang="en-US" sz="1200" dirty="0">
                <a:latin typeface="HG丸ｺﾞｼｯｸM-PRO" panose="020F0600000000000000" pitchFamily="50" charset="-128"/>
                <a:ea typeface="HG丸ｺﾞｼｯｸM-PRO" panose="020F0600000000000000" pitchFamily="50" charset="-128"/>
              </a:rPr>
              <a:t>そこで、大阪市ではこうした社会状況に鑑み、また、将来にわたり大阪市の持続的な発展・成長と</a:t>
            </a:r>
            <a:r>
              <a:rPr kumimoji="1" lang="en-US" altLang="ja-JP" sz="1200" dirty="0">
                <a:latin typeface="HG丸ｺﾞｼｯｸM-PRO" panose="020F0600000000000000" pitchFamily="50" charset="-128"/>
                <a:ea typeface="HG丸ｺﾞｼｯｸM-PRO" panose="020F0600000000000000" pitchFamily="50" charset="-128"/>
              </a:rPr>
              <a:t>SDGs</a:t>
            </a:r>
            <a:r>
              <a:rPr kumimoji="1" lang="ja-JP" altLang="en-US" sz="1200" dirty="0">
                <a:latin typeface="HG丸ｺﾞｼｯｸM-PRO" panose="020F0600000000000000" pitchFamily="50" charset="-128"/>
                <a:ea typeface="HG丸ｺﾞｼｯｸM-PRO" panose="020F0600000000000000" pitchFamily="50" charset="-128"/>
              </a:rPr>
              <a:t>の達成に貢献していくため、国が示す将来ビジョンも踏まえ、</a:t>
            </a:r>
            <a:r>
              <a:rPr kumimoji="1" lang="en-US" altLang="ja-JP" sz="1200" dirty="0">
                <a:latin typeface="HG丸ｺﾞｼｯｸM-PRO" panose="020F0600000000000000" pitchFamily="50" charset="-128"/>
                <a:ea typeface="HG丸ｺﾞｼｯｸM-PRO" panose="020F0600000000000000" pitchFamily="50" charset="-128"/>
              </a:rPr>
              <a:t>2040</a:t>
            </a:r>
            <a:r>
              <a:rPr kumimoji="1" lang="ja-JP" altLang="en-US" sz="1200" dirty="0">
                <a:latin typeface="HG丸ｺﾞｼｯｸM-PRO" panose="020F0600000000000000" pitchFamily="50" charset="-128"/>
                <a:ea typeface="HG丸ｺﾞｼｯｸM-PRO" panose="020F0600000000000000" pitchFamily="50" charset="-128"/>
              </a:rPr>
              <a:t>年頃までに実現したい未来の姿を描きながら、今後の取組方針となる「大阪市</a:t>
            </a:r>
            <a:r>
              <a:rPr kumimoji="1" lang="en-US" altLang="ja-JP" sz="1200" dirty="0">
                <a:latin typeface="HG丸ｺﾞｼｯｸM-PRO" panose="020F0600000000000000" pitchFamily="50" charset="-128"/>
                <a:ea typeface="HG丸ｺﾞｼｯｸM-PRO" panose="020F0600000000000000" pitchFamily="50" charset="-128"/>
              </a:rPr>
              <a:t>DX</a:t>
            </a:r>
            <a:r>
              <a:rPr kumimoji="1" lang="ja-JP" altLang="en-US" sz="1200" dirty="0">
                <a:latin typeface="HG丸ｺﾞｼｯｸM-PRO" panose="020F0600000000000000" pitchFamily="50" charset="-128"/>
                <a:ea typeface="HG丸ｺﾞｼｯｸM-PRO" panose="020F0600000000000000" pitchFamily="50" charset="-128"/>
              </a:rPr>
              <a:t>戦略」を取りまとめました。</a:t>
            </a:r>
            <a:endParaRPr kumimoji="1" lang="en-US" altLang="ja-JP" sz="1200" dirty="0">
              <a:latin typeface="HG丸ｺﾞｼｯｸM-PRO" panose="020F0600000000000000" pitchFamily="50" charset="-128"/>
              <a:ea typeface="HG丸ｺﾞｼｯｸM-PRO" panose="020F0600000000000000" pitchFamily="50" charset="-128"/>
            </a:endParaRPr>
          </a:p>
          <a:p>
            <a:pPr marL="538163"/>
            <a:endParaRPr kumimoji="1" lang="en-US" altLang="ja-JP"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solidFill>
                  <a:srgbClr val="C00000"/>
                </a:solidFill>
                <a:latin typeface="HG丸ｺﾞｼｯｸM-PRO" panose="020F0600000000000000" pitchFamily="50" charset="-128"/>
                <a:ea typeface="HG丸ｺﾞｼｯｸM-PRO" panose="020F0600000000000000" pitchFamily="50" charset="-128"/>
              </a:rPr>
              <a:t>～省略～</a:t>
            </a:r>
            <a:endParaRPr kumimoji="1" lang="en-US" altLang="ja-JP" sz="1200" dirty="0">
              <a:solidFill>
                <a:srgbClr val="C00000"/>
              </a:solidFill>
              <a:latin typeface="HG丸ｺﾞｼｯｸM-PRO" panose="020F0600000000000000" pitchFamily="50" charset="-128"/>
              <a:ea typeface="HG丸ｺﾞｼｯｸM-PRO" panose="020F0600000000000000" pitchFamily="50" charset="-128"/>
            </a:endParaRPr>
          </a:p>
          <a:p>
            <a:pPr marL="538163"/>
            <a:endParaRPr kumimoji="1" lang="en-US" altLang="ja-JP" sz="1200" dirty="0">
              <a:solidFill>
                <a:srgbClr val="C00000"/>
              </a:solidFill>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キーワード</a:t>
            </a:r>
          </a:p>
          <a:p>
            <a:pPr marL="538163"/>
            <a:r>
              <a:rPr kumimoji="1" lang="en-US" altLang="ja-JP" sz="1200" dirty="0">
                <a:latin typeface="HG丸ｺﾞｼｯｸM-PRO" panose="020F0600000000000000" pitchFamily="50" charset="-128"/>
                <a:ea typeface="HG丸ｺﾞｼｯｸM-PRO" panose="020F0600000000000000" pitchFamily="50" charset="-128"/>
              </a:rPr>
              <a:t>SDGs</a:t>
            </a: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7343" y="5360493"/>
            <a:ext cx="8573008" cy="979187"/>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en-US" altLang="ja-JP" sz="1200" dirty="0">
                <a:latin typeface="HG丸ｺﾞｼｯｸM-PRO" panose="020F0600000000000000" pitchFamily="50" charset="-128"/>
                <a:ea typeface="HG丸ｺﾞｼｯｸM-PRO" panose="020F0600000000000000" pitchFamily="50" charset="-128"/>
              </a:rPr>
              <a:t>2040</a:t>
            </a:r>
            <a:r>
              <a:rPr kumimoji="1" lang="ja-JP" altLang="en-US" sz="1200" dirty="0">
                <a:latin typeface="HG丸ｺﾞｼｯｸM-PRO" panose="020F0600000000000000" pitchFamily="50" charset="-128"/>
                <a:ea typeface="HG丸ｺﾞｼｯｸM-PRO" panose="020F0600000000000000" pitchFamily="50" charset="-128"/>
              </a:rPr>
              <a:t>年問題により、労働力不足が予想される。社会ニーズの変化に対応するため、</a:t>
            </a:r>
            <a:r>
              <a:rPr kumimoji="1" lang="en-US" altLang="ja-JP" sz="1200" dirty="0">
                <a:latin typeface="HG丸ｺﾞｼｯｸM-PRO" panose="020F0600000000000000" pitchFamily="50" charset="-128"/>
                <a:ea typeface="HG丸ｺﾞｼｯｸM-PRO" panose="020F0600000000000000" pitchFamily="50" charset="-128"/>
              </a:rPr>
              <a:t>DX</a:t>
            </a:r>
            <a:r>
              <a:rPr kumimoji="1" lang="ja-JP" altLang="en-US" sz="1200" dirty="0">
                <a:latin typeface="HG丸ｺﾞｼｯｸM-PRO" panose="020F0600000000000000" pitchFamily="50" charset="-128"/>
                <a:ea typeface="HG丸ｺﾞｼｯｸM-PRO" panose="020F0600000000000000" pitchFamily="50" charset="-128"/>
              </a:rPr>
              <a:t>デジタルトランスフォーメーションが進められる。大阪市も将来ビジョンを踏まえ、</a:t>
            </a:r>
            <a:r>
              <a:rPr kumimoji="1" lang="en-US" altLang="ja-JP" sz="1200" dirty="0">
                <a:latin typeface="HG丸ｺﾞｼｯｸM-PRO" panose="020F0600000000000000" pitchFamily="50" charset="-128"/>
                <a:ea typeface="HG丸ｺﾞｼｯｸM-PRO" panose="020F0600000000000000" pitchFamily="50" charset="-128"/>
              </a:rPr>
              <a:t>2040</a:t>
            </a:r>
            <a:r>
              <a:rPr kumimoji="1" lang="ja-JP" altLang="en-US" sz="1200" dirty="0">
                <a:latin typeface="HG丸ｺﾞｼｯｸM-PRO" panose="020F0600000000000000" pitchFamily="50" charset="-128"/>
                <a:ea typeface="HG丸ｺﾞｼｯｸM-PRO" panose="020F0600000000000000" pitchFamily="50" charset="-128"/>
              </a:rPr>
              <a:t>年頃までに実現したい未来を描く「大阪市</a:t>
            </a:r>
            <a:r>
              <a:rPr kumimoji="1" lang="en-US" altLang="ja-JP" sz="1200" dirty="0">
                <a:latin typeface="HG丸ｺﾞｼｯｸM-PRO" panose="020F0600000000000000" pitchFamily="50" charset="-128"/>
                <a:ea typeface="HG丸ｺﾞｼｯｸM-PRO" panose="020F0600000000000000" pitchFamily="50" charset="-128"/>
              </a:rPr>
              <a:t>DX</a:t>
            </a:r>
            <a:r>
              <a:rPr kumimoji="1" lang="ja-JP" altLang="en-US" sz="1200" dirty="0">
                <a:latin typeface="HG丸ｺﾞｼｯｸM-PRO" panose="020F0600000000000000" pitchFamily="50" charset="-128"/>
                <a:ea typeface="HG丸ｺﾞｼｯｸM-PRO" panose="020F0600000000000000" pitchFamily="50" charset="-128"/>
              </a:rPr>
              <a:t>戦略」を取りまとめた。デジタル技術やデータを活用し制度や慣習を見直し、効率と生産性を高める。市民や事業者のニーズを捉え、デジタルとリアルを融合させ</a:t>
            </a:r>
            <a:r>
              <a:rPr kumimoji="1" lang="en-US" altLang="ja-JP" sz="1200" dirty="0">
                <a:latin typeface="HG丸ｺﾞｼｯｸM-PRO" panose="020F0600000000000000" pitchFamily="50" charset="-128"/>
                <a:ea typeface="HG丸ｺﾞｼｯｸM-PRO" panose="020F0600000000000000" pitchFamily="50" charset="-128"/>
              </a:rPr>
              <a:t>Wellbeing</a:t>
            </a:r>
            <a:r>
              <a:rPr kumimoji="1" lang="ja-JP" altLang="en-US" sz="1200" dirty="0">
                <a:latin typeface="HG丸ｺﾞｼｯｸM-PRO" panose="020F0600000000000000" pitchFamily="50" charset="-128"/>
                <a:ea typeface="HG丸ｺﾞｼｯｸM-PRO" panose="020F0600000000000000" pitchFamily="50" charset="-128"/>
              </a:rPr>
              <a:t>を実感できる都市へ成長する。</a:t>
            </a:r>
            <a:r>
              <a:rPr kumimoji="1" lang="en-US" altLang="ja-JP" sz="1200" dirty="0">
                <a:latin typeface="HG丸ｺﾞｼｯｸM-PRO" panose="020F0600000000000000" pitchFamily="50" charset="-128"/>
                <a:ea typeface="HG丸ｺﾞｼｯｸM-PRO" panose="020F0600000000000000" pitchFamily="50" charset="-128"/>
              </a:rPr>
              <a:t>SDGs</a:t>
            </a:r>
            <a:r>
              <a:rPr kumimoji="1" lang="ja-JP" altLang="en-US" sz="1200" dirty="0">
                <a:latin typeface="HG丸ｺﾞｼｯｸM-PRO" panose="020F0600000000000000" pitchFamily="50" charset="-128"/>
                <a:ea typeface="HG丸ｺﾞｼｯｸM-PRO" panose="020F0600000000000000" pitchFamily="50" charset="-128"/>
              </a:rPr>
              <a:t>に貢献する。</a:t>
            </a: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60787"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64851" y="5501545"/>
            <a:ext cx="381000" cy="361950"/>
          </a:xfrm>
          <a:prstGeom prst="rect">
            <a:avLst/>
          </a:prstGeom>
        </p:spPr>
      </p:pic>
      <p:sp>
        <p:nvSpPr>
          <p:cNvPr id="9" name="タイトル 3">
            <a:extLst>
              <a:ext uri="{FF2B5EF4-FFF2-40B4-BE49-F238E27FC236}">
                <a16:creationId xmlns:a16="http://schemas.microsoft.com/office/drawing/2014/main" id="{93F32123-90AC-557B-D313-C3C5508993D1}"/>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文章の要約</a:t>
            </a:r>
          </a:p>
        </p:txBody>
      </p:sp>
      <p:sp>
        <p:nvSpPr>
          <p:cNvPr id="10" name="タイトル 3">
            <a:extLst>
              <a:ext uri="{FF2B5EF4-FFF2-40B4-BE49-F238E27FC236}">
                <a16:creationId xmlns:a16="http://schemas.microsoft.com/office/drawing/2014/main" id="{4F9BB5E7-8FAC-91FC-0374-FB2710087634}"/>
              </a:ext>
            </a:extLst>
          </p:cNvPr>
          <p:cNvSpPr txBox="1">
            <a:spLocks/>
          </p:cNvSpPr>
          <p:nvPr/>
        </p:nvSpPr>
        <p:spPr>
          <a:xfrm>
            <a:off x="804672" y="518319"/>
            <a:ext cx="1880776"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事例⑥</a:t>
            </a:r>
          </a:p>
        </p:txBody>
      </p:sp>
      <p:sp>
        <p:nvSpPr>
          <p:cNvPr id="2" name="四角形: 角を丸くする 1">
            <a:extLst>
              <a:ext uri="{FF2B5EF4-FFF2-40B4-BE49-F238E27FC236}">
                <a16:creationId xmlns:a16="http://schemas.microsoft.com/office/drawing/2014/main" id="{7217C282-3127-DF37-795B-8CF20582D3FF}"/>
              </a:ext>
            </a:extLst>
          </p:cNvPr>
          <p:cNvSpPr/>
          <p:nvPr/>
        </p:nvSpPr>
        <p:spPr>
          <a:xfrm>
            <a:off x="9663764" y="940434"/>
            <a:ext cx="2216216" cy="5399245"/>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algn="ctr"/>
            <a:endParaRPr kumimoji="1" lang="en-US" altLang="ja-JP" sz="20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制約条件</a:t>
            </a:r>
            <a:br>
              <a:rPr kumimoji="1" lang="en-US" altLang="ja-JP"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文字数を指定することで、イメージにあったボリュームで要約してくれます。</a:t>
            </a:r>
          </a:p>
        </p:txBody>
      </p:sp>
      <p:sp>
        <p:nvSpPr>
          <p:cNvPr id="4" name="正方形/長方形 3">
            <a:extLst>
              <a:ext uri="{FF2B5EF4-FFF2-40B4-BE49-F238E27FC236}">
                <a16:creationId xmlns:a16="http://schemas.microsoft.com/office/drawing/2014/main" id="{6F7C4402-781F-CF3C-A460-A4D9E93E0A55}"/>
              </a:ext>
            </a:extLst>
          </p:cNvPr>
          <p:cNvSpPr/>
          <p:nvPr/>
        </p:nvSpPr>
        <p:spPr>
          <a:xfrm>
            <a:off x="335740" y="6309504"/>
            <a:ext cx="328264" cy="258792"/>
          </a:xfrm>
          <a:prstGeom prst="rect">
            <a:avLst/>
          </a:prstGeom>
          <a:solidFill>
            <a:srgbClr val="2F5597"/>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８</a:t>
            </a:r>
          </a:p>
        </p:txBody>
      </p:sp>
    </p:spTree>
    <p:extLst>
      <p:ext uri="{BB962C8B-B14F-4D97-AF65-F5344CB8AC3E}">
        <p14:creationId xmlns:p14="http://schemas.microsoft.com/office/powerpoint/2010/main" val="1844792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33</a:t>
            </a:fld>
            <a:endParaRPr lang="ja-JP" altLang="en-US" noProof="0"/>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4"/>
            <a:ext cx="8573008" cy="609233"/>
          </a:xfrm>
          <a:prstGeom prst="roundRect">
            <a:avLst>
              <a:gd name="adj" fmla="val 2524"/>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要約した文章をこども向けに変更してください。</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7343" y="1778233"/>
            <a:ext cx="8573008" cy="1020278"/>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en-US" altLang="ja-JP" sz="1200" dirty="0">
                <a:latin typeface="HG丸ｺﾞｼｯｸM-PRO" panose="020F0600000000000000" pitchFamily="50" charset="-128"/>
                <a:ea typeface="HG丸ｺﾞｼｯｸM-PRO" panose="020F0600000000000000" pitchFamily="50" charset="-128"/>
              </a:rPr>
              <a:t>2040</a:t>
            </a:r>
            <a:r>
              <a:rPr kumimoji="1" lang="ja-JP" altLang="en-US" sz="1200" dirty="0">
                <a:latin typeface="HG丸ｺﾞｼｯｸM-PRO" panose="020F0600000000000000" pitchFamily="50" charset="-128"/>
                <a:ea typeface="HG丸ｺﾞｼｯｸM-PRO" panose="020F0600000000000000" pitchFamily="50" charset="-128"/>
              </a:rPr>
              <a:t>年問題で、働く人が少なくなることが心配されています。そこで、デジタル技術を使って社会の問題を解決しようという試みが進んでいます。大阪市でも、将来のビジョンを考えながら、デジタルを活用した取り組みを進める「大阪市</a:t>
            </a:r>
            <a:r>
              <a:rPr kumimoji="1" lang="en-US" altLang="ja-JP" sz="1200" dirty="0">
                <a:latin typeface="HG丸ｺﾞｼｯｸM-PRO" panose="020F0600000000000000" pitchFamily="50" charset="-128"/>
                <a:ea typeface="HG丸ｺﾞｼｯｸM-PRO" panose="020F0600000000000000" pitchFamily="50" charset="-128"/>
              </a:rPr>
              <a:t>DX</a:t>
            </a:r>
            <a:r>
              <a:rPr kumimoji="1" lang="ja-JP" altLang="en-US" sz="1200" dirty="0">
                <a:latin typeface="HG丸ｺﾞｼｯｸM-PRO" panose="020F0600000000000000" pitchFamily="50" charset="-128"/>
                <a:ea typeface="HG丸ｺﾞｼｯｸM-PRO" panose="020F0600000000000000" pitchFamily="50" charset="-128"/>
              </a:rPr>
              <a:t>戦略」を作りました。デジタル技術やデータを使って、働き方や行政サービスを改善し、みんなが幸せになれる都市を作ります。そして、</a:t>
            </a:r>
            <a:r>
              <a:rPr kumimoji="1" lang="en-US" altLang="ja-JP" sz="1200" dirty="0">
                <a:latin typeface="HG丸ｺﾞｼｯｸM-PRO" panose="020F0600000000000000" pitchFamily="50" charset="-128"/>
                <a:ea typeface="HG丸ｺﾞｼｯｸM-PRO" panose="020F0600000000000000" pitchFamily="50" charset="-128"/>
              </a:rPr>
              <a:t>SDGs</a:t>
            </a:r>
            <a:r>
              <a:rPr kumimoji="1" lang="ja-JP" altLang="en-US" sz="1200" dirty="0">
                <a:latin typeface="HG丸ｺﾞｼｯｸM-PRO" panose="020F0600000000000000" pitchFamily="50" charset="-128"/>
                <a:ea typeface="HG丸ｺﾞｼｯｸM-PRO" panose="020F0600000000000000" pitchFamily="50" charset="-128"/>
              </a:rPr>
              <a:t>（持続可能な開発目標）にも貢献したいと思っています。</a:t>
            </a: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60787"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60787" y="1939724"/>
            <a:ext cx="381000" cy="361950"/>
          </a:xfrm>
          <a:prstGeom prst="rect">
            <a:avLst/>
          </a:prstGeom>
        </p:spPr>
      </p:pic>
      <p:sp>
        <p:nvSpPr>
          <p:cNvPr id="9" name="タイトル 3">
            <a:extLst>
              <a:ext uri="{FF2B5EF4-FFF2-40B4-BE49-F238E27FC236}">
                <a16:creationId xmlns:a16="http://schemas.microsoft.com/office/drawing/2014/main" id="{93F32123-90AC-557B-D313-C3C5508993D1}"/>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文章の要約</a:t>
            </a:r>
          </a:p>
        </p:txBody>
      </p:sp>
      <p:sp>
        <p:nvSpPr>
          <p:cNvPr id="10" name="タイトル 3">
            <a:extLst>
              <a:ext uri="{FF2B5EF4-FFF2-40B4-BE49-F238E27FC236}">
                <a16:creationId xmlns:a16="http://schemas.microsoft.com/office/drawing/2014/main" id="{4F9BB5E7-8FAC-91FC-0374-FB2710087634}"/>
              </a:ext>
            </a:extLst>
          </p:cNvPr>
          <p:cNvSpPr txBox="1">
            <a:spLocks/>
          </p:cNvSpPr>
          <p:nvPr/>
        </p:nvSpPr>
        <p:spPr>
          <a:xfrm>
            <a:off x="804672" y="518319"/>
            <a:ext cx="1880776"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事例⑥の続き</a:t>
            </a:r>
          </a:p>
        </p:txBody>
      </p:sp>
      <p:sp>
        <p:nvSpPr>
          <p:cNvPr id="2" name="四角形: 角を丸くする 1">
            <a:extLst>
              <a:ext uri="{FF2B5EF4-FFF2-40B4-BE49-F238E27FC236}">
                <a16:creationId xmlns:a16="http://schemas.microsoft.com/office/drawing/2014/main" id="{7217C282-3127-DF37-795B-8CF20582D3FF}"/>
              </a:ext>
            </a:extLst>
          </p:cNvPr>
          <p:cNvSpPr/>
          <p:nvPr/>
        </p:nvSpPr>
        <p:spPr>
          <a:xfrm>
            <a:off x="9663764" y="940435"/>
            <a:ext cx="2216216" cy="4170580"/>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algn="ctr"/>
            <a:endParaRPr kumimoji="1" lang="en-US" altLang="ja-JP" sz="20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後からでも利用シーンに合わせた内容に変更することができます。</a:t>
            </a: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再度指示</a:t>
            </a:r>
            <a:br>
              <a:rPr kumimoji="1" lang="en-US" altLang="ja-JP"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よく見ると</a:t>
            </a:r>
            <a:r>
              <a:rPr kumimoji="1" lang="en-US" altLang="ja-JP" sz="1600" dirty="0">
                <a:latin typeface="メイリオ" panose="020B0604030504040204" pitchFamily="50" charset="-128"/>
                <a:ea typeface="メイリオ" panose="020B0604030504040204" pitchFamily="50" charset="-128"/>
              </a:rPr>
              <a:t>100</a:t>
            </a:r>
            <a:r>
              <a:rPr kumimoji="1" lang="ja-JP" altLang="en-US" sz="1600" dirty="0">
                <a:latin typeface="メイリオ" panose="020B0604030504040204" pitchFamily="50" charset="-128"/>
                <a:ea typeface="メイリオ" panose="020B0604030504040204" pitchFamily="50" charset="-128"/>
              </a:rPr>
              <a:t>文字未満になっていないので、再度文字数を指定すると、</a:t>
            </a:r>
            <a:r>
              <a:rPr kumimoji="1" lang="en-US" altLang="ja-JP" sz="1600" dirty="0">
                <a:latin typeface="メイリオ" panose="020B0604030504040204" pitchFamily="50" charset="-128"/>
                <a:ea typeface="メイリオ" panose="020B0604030504040204" pitchFamily="50" charset="-128"/>
              </a:rPr>
              <a:t>100</a:t>
            </a:r>
            <a:r>
              <a:rPr kumimoji="1" lang="ja-JP" altLang="en-US" sz="1600" dirty="0">
                <a:latin typeface="メイリオ" panose="020B0604030504040204" pitchFamily="50" charset="-128"/>
                <a:ea typeface="メイリオ" panose="020B0604030504040204" pitchFamily="50" charset="-128"/>
              </a:rPr>
              <a:t>文字未満で作成してくれます。</a:t>
            </a:r>
            <a:br>
              <a:rPr kumimoji="1" lang="en-US" altLang="ja-JP" sz="1600" dirty="0">
                <a:latin typeface="メイリオ" panose="020B0604030504040204" pitchFamily="50" charset="-128"/>
                <a:ea typeface="メイリオ" panose="020B0604030504040204" pitchFamily="50" charset="-128"/>
              </a:rPr>
            </a:br>
            <a:endParaRPr kumimoji="1" lang="ja-JP" altLang="en-US" sz="1600" dirty="0">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A3E8AF7D-2F61-3EA2-1A1C-4BDD41B38257}"/>
              </a:ext>
            </a:extLst>
          </p:cNvPr>
          <p:cNvSpPr/>
          <p:nvPr/>
        </p:nvSpPr>
        <p:spPr>
          <a:xfrm>
            <a:off x="837343" y="3569135"/>
            <a:ext cx="8573008" cy="609233"/>
          </a:xfrm>
          <a:prstGeom prst="roundRect">
            <a:avLst>
              <a:gd name="adj" fmla="val 2524"/>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en-US" altLang="ja-JP" sz="1200" dirty="0">
                <a:latin typeface="HG丸ｺﾞｼｯｸM-PRO" panose="020F0600000000000000" pitchFamily="50" charset="-128"/>
                <a:ea typeface="HG丸ｺﾞｼｯｸM-PRO" panose="020F0600000000000000" pitchFamily="50" charset="-128"/>
              </a:rPr>
              <a:t>100</a:t>
            </a:r>
            <a:r>
              <a:rPr kumimoji="1" lang="ja-JP" altLang="en-US" sz="1200" dirty="0">
                <a:latin typeface="HG丸ｺﾞｼｯｸM-PRO" panose="020F0600000000000000" pitchFamily="50" charset="-128"/>
                <a:ea typeface="HG丸ｺﾞｼｯｸM-PRO" panose="020F0600000000000000" pitchFamily="50" charset="-128"/>
              </a:rPr>
              <a:t>文字未満で作成してください。</a:t>
            </a:r>
            <a:endParaRPr kumimoji="1" lang="en-US" altLang="ja-JP" sz="1200" dirty="0">
              <a:latin typeface="HG丸ｺﾞｼｯｸM-PRO" panose="020F0600000000000000" pitchFamily="50" charset="-128"/>
              <a:ea typeface="HG丸ｺﾞｼｯｸM-PRO" panose="020F0600000000000000" pitchFamily="50" charset="-128"/>
            </a:endParaRPr>
          </a:p>
        </p:txBody>
      </p:sp>
      <p:pic>
        <p:nvPicPr>
          <p:cNvPr id="4" name="図 3">
            <a:extLst>
              <a:ext uri="{FF2B5EF4-FFF2-40B4-BE49-F238E27FC236}">
                <a16:creationId xmlns:a16="http://schemas.microsoft.com/office/drawing/2014/main" id="{F96D4585-60A1-8872-BCA0-D508B7D25B8A}"/>
              </a:ext>
            </a:extLst>
          </p:cNvPr>
          <p:cNvPicPr>
            <a:picLocks noChangeAspect="1"/>
          </p:cNvPicPr>
          <p:nvPr/>
        </p:nvPicPr>
        <p:blipFill>
          <a:blip r:embed="rId3"/>
          <a:stretch>
            <a:fillRect/>
          </a:stretch>
        </p:blipFill>
        <p:spPr>
          <a:xfrm>
            <a:off x="960787" y="3678991"/>
            <a:ext cx="381000" cy="352425"/>
          </a:xfrm>
          <a:prstGeom prst="rect">
            <a:avLst/>
          </a:prstGeom>
        </p:spPr>
      </p:pic>
      <p:sp>
        <p:nvSpPr>
          <p:cNvPr id="7" name="四角形: 角を丸くする 6">
            <a:extLst>
              <a:ext uri="{FF2B5EF4-FFF2-40B4-BE49-F238E27FC236}">
                <a16:creationId xmlns:a16="http://schemas.microsoft.com/office/drawing/2014/main" id="{E7591E06-412E-59BA-F206-7E573E595429}"/>
              </a:ext>
            </a:extLst>
          </p:cNvPr>
          <p:cNvSpPr/>
          <p:nvPr/>
        </p:nvSpPr>
        <p:spPr>
          <a:xfrm>
            <a:off x="837343" y="4396306"/>
            <a:ext cx="8573008" cy="714709"/>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rPr>
              <a:t>2040</a:t>
            </a:r>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年問題で働く人が不足。</a:t>
            </a:r>
            <a:r>
              <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rPr>
              <a:t>DX</a:t>
            </a:r>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戦略でデジタル技術を活用し、幸せな都市を作り</a:t>
            </a:r>
            <a:r>
              <a:rPr lang="en-US" altLang="ja-JP" sz="1200" b="0" i="0" dirty="0">
                <a:solidFill>
                  <a:srgbClr val="31333F"/>
                </a:solidFill>
                <a:effectLst/>
                <a:latin typeface="HG丸ｺﾞｼｯｸM-PRO" panose="020F0600000000000000" pitchFamily="50" charset="-128"/>
                <a:ea typeface="HG丸ｺﾞｼｯｸM-PRO" panose="020F0600000000000000" pitchFamily="50" charset="-128"/>
              </a:rPr>
              <a:t>SDGs</a:t>
            </a:r>
            <a:r>
              <a:rPr lang="ja-JP" altLang="en-US" sz="1200" b="0" i="0" dirty="0">
                <a:solidFill>
                  <a:srgbClr val="31333F"/>
                </a:solidFill>
                <a:effectLst/>
                <a:latin typeface="HG丸ｺﾞｼｯｸM-PRO" panose="020F0600000000000000" pitchFamily="50" charset="-128"/>
                <a:ea typeface="HG丸ｺﾞｼｯｸM-PRO" panose="020F0600000000000000" pitchFamily="50" charset="-128"/>
              </a:rPr>
              <a:t>に貢献。</a:t>
            </a:r>
            <a:endParaRPr kumimoji="1" lang="ja-JP" altLang="en-US" sz="1200" dirty="0">
              <a:latin typeface="HG丸ｺﾞｼｯｸM-PRO" panose="020F0600000000000000" pitchFamily="50" charset="-128"/>
              <a:ea typeface="HG丸ｺﾞｼｯｸM-PRO" panose="020F0600000000000000" pitchFamily="50" charset="-128"/>
            </a:endParaRPr>
          </a:p>
        </p:txBody>
      </p:sp>
      <p:pic>
        <p:nvPicPr>
          <p:cNvPr id="11" name="図 10">
            <a:extLst>
              <a:ext uri="{FF2B5EF4-FFF2-40B4-BE49-F238E27FC236}">
                <a16:creationId xmlns:a16="http://schemas.microsoft.com/office/drawing/2014/main" id="{EE679D70-87A7-ABAB-688C-338C00AE7894}"/>
              </a:ext>
            </a:extLst>
          </p:cNvPr>
          <p:cNvPicPr>
            <a:picLocks noChangeAspect="1"/>
          </p:cNvPicPr>
          <p:nvPr/>
        </p:nvPicPr>
        <p:blipFill>
          <a:blip r:embed="rId4"/>
          <a:stretch>
            <a:fillRect/>
          </a:stretch>
        </p:blipFill>
        <p:spPr>
          <a:xfrm>
            <a:off x="960787" y="4509672"/>
            <a:ext cx="381000" cy="361950"/>
          </a:xfrm>
          <a:prstGeom prst="rect">
            <a:avLst/>
          </a:prstGeom>
        </p:spPr>
      </p:pic>
      <p:sp>
        <p:nvSpPr>
          <p:cNvPr id="13" name="正方形/長方形 12">
            <a:extLst>
              <a:ext uri="{FF2B5EF4-FFF2-40B4-BE49-F238E27FC236}">
                <a16:creationId xmlns:a16="http://schemas.microsoft.com/office/drawing/2014/main" id="{02426078-266B-B347-7822-538A26FC50C4}"/>
              </a:ext>
            </a:extLst>
          </p:cNvPr>
          <p:cNvSpPr/>
          <p:nvPr/>
        </p:nvSpPr>
        <p:spPr>
          <a:xfrm>
            <a:off x="335740" y="6309504"/>
            <a:ext cx="328264" cy="258792"/>
          </a:xfrm>
          <a:prstGeom prst="rect">
            <a:avLst/>
          </a:prstGeom>
          <a:solidFill>
            <a:srgbClr val="2F5597"/>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９</a:t>
            </a:r>
          </a:p>
        </p:txBody>
      </p:sp>
    </p:spTree>
    <p:extLst>
      <p:ext uri="{BB962C8B-B14F-4D97-AF65-F5344CB8AC3E}">
        <p14:creationId xmlns:p14="http://schemas.microsoft.com/office/powerpoint/2010/main" val="555473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34</a:t>
            </a:fld>
            <a:endParaRPr lang="ja-JP" altLang="en-US" noProof="0" dirty="0"/>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4"/>
            <a:ext cx="8573008" cy="4241625"/>
          </a:xfrm>
          <a:prstGeom prst="roundRect">
            <a:avLst>
              <a:gd name="adj" fmla="val 2524"/>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これから文章を入力しますので、その文章を要約して、</a:t>
            </a:r>
            <a:r>
              <a:rPr kumimoji="1" lang="en-US" altLang="ja-JP" sz="1200" dirty="0">
                <a:latin typeface="HG丸ｺﾞｼｯｸM-PRO" panose="020F0600000000000000" pitchFamily="50" charset="-128"/>
                <a:ea typeface="HG丸ｺﾞｼｯｸM-PRO" panose="020F0600000000000000" pitchFamily="50" charset="-128"/>
              </a:rPr>
              <a:t>Twitter</a:t>
            </a:r>
            <a:r>
              <a:rPr kumimoji="1" lang="ja-JP" altLang="en-US" sz="1200" dirty="0">
                <a:latin typeface="HG丸ｺﾞｼｯｸM-PRO" panose="020F0600000000000000" pitchFamily="50" charset="-128"/>
                <a:ea typeface="HG丸ｺﾞｼｯｸM-PRO" panose="020F0600000000000000" pitchFamily="50" charset="-128"/>
              </a:rPr>
              <a:t>向けの投稿に修正してください。なお、スタイルは出力例を参考にしてください。また、制約条件を守ってください。</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制約条件</a:t>
            </a:r>
          </a:p>
          <a:p>
            <a:pPr marL="538163"/>
            <a:r>
              <a:rPr kumimoji="1" lang="ja-JP" altLang="en-US" sz="1200" dirty="0">
                <a:latin typeface="HG丸ｺﾞｼｯｸM-PRO" panose="020F0600000000000000" pitchFamily="50" charset="-128"/>
                <a:ea typeface="HG丸ｺﾞｼｯｸM-PRO" panose="020F0600000000000000" pitchFamily="50" charset="-128"/>
              </a:rPr>
              <a:t>文字数は</a:t>
            </a:r>
            <a:r>
              <a:rPr kumimoji="1" lang="en-US" altLang="ja-JP" sz="1200" dirty="0">
                <a:latin typeface="HG丸ｺﾞｼｯｸM-PRO" panose="020F0600000000000000" pitchFamily="50" charset="-128"/>
                <a:ea typeface="HG丸ｺﾞｼｯｸM-PRO" panose="020F0600000000000000" pitchFamily="50" charset="-128"/>
              </a:rPr>
              <a:t>100</a:t>
            </a:r>
            <a:r>
              <a:rPr kumimoji="1" lang="ja-JP" altLang="en-US" sz="1200" dirty="0">
                <a:latin typeface="HG丸ｺﾞｼｯｸM-PRO" panose="020F0600000000000000" pitchFamily="50" charset="-128"/>
                <a:ea typeface="HG丸ｺﾞｼｯｸM-PRO" panose="020F0600000000000000" pitchFamily="50" charset="-128"/>
              </a:rPr>
              <a:t>文字未満にしてください</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出力例</a:t>
            </a: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大阪市の重点施策等について</a:t>
            </a:r>
            <a:r>
              <a:rPr kumimoji="1" lang="en-US" altLang="ja-JP" sz="1200" dirty="0">
                <a:latin typeface="HG丸ｺﾞｼｯｸM-PRO" panose="020F0600000000000000" pitchFamily="50" charset="-128"/>
                <a:ea typeface="HG丸ｺﾞｼｯｸM-PRO" panose="020F0600000000000000" pitchFamily="50" charset="-128"/>
              </a:rPr>
              <a:t>PR</a:t>
            </a:r>
            <a:r>
              <a:rPr kumimoji="1" lang="ja-JP" altLang="en-US" sz="1200" dirty="0">
                <a:latin typeface="HG丸ｺﾞｼｯｸM-PRO" panose="020F0600000000000000" pitchFamily="50" charset="-128"/>
                <a:ea typeface="HG丸ｺﾞｼｯｸM-PRO" panose="020F0600000000000000" pitchFamily="50" charset="-128"/>
              </a:rPr>
              <a:t>動画を作成しました</a:t>
            </a:r>
            <a:r>
              <a:rPr kumimoji="1" lang="en-US" altLang="ja-JP" sz="1200" dirty="0">
                <a:latin typeface="HG丸ｺﾞｼｯｸM-PRO" panose="020F0600000000000000" pitchFamily="50" charset="-128"/>
                <a:ea typeface="HG丸ｺﾞｼｯｸM-PRO" panose="020F0600000000000000" pitchFamily="50" charset="-128"/>
              </a:rPr>
              <a:t>(4</a:t>
            </a:r>
            <a:r>
              <a:rPr kumimoji="1" lang="ja-JP" altLang="en-US" sz="1200" dirty="0">
                <a:latin typeface="HG丸ｺﾞｼｯｸM-PRO" panose="020F0600000000000000" pitchFamily="50" charset="-128"/>
                <a:ea typeface="HG丸ｺﾞｼｯｸM-PRO" panose="020F0600000000000000" pitchFamily="50" charset="-128"/>
              </a:rPr>
              <a:t>月版</a:t>
            </a:r>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大阪市が今イチオシで進めている施策ってなに❓たくさんの方にご理解･ご参画･ご活用いただけるよう、区役所の窓口などで</a:t>
            </a:r>
            <a:r>
              <a:rPr kumimoji="1" lang="en-US" altLang="ja-JP" sz="1200" dirty="0">
                <a:latin typeface="HG丸ｺﾞｼｯｸM-PRO" panose="020F0600000000000000" pitchFamily="50" charset="-128"/>
                <a:ea typeface="HG丸ｺﾞｼｯｸM-PRO" panose="020F0600000000000000" pitchFamily="50" charset="-128"/>
              </a:rPr>
              <a:t>PR</a:t>
            </a:r>
            <a:r>
              <a:rPr kumimoji="1" lang="ja-JP" altLang="en-US" sz="1200" dirty="0">
                <a:latin typeface="HG丸ｺﾞｼｯｸM-PRO" panose="020F0600000000000000" pitchFamily="50" charset="-128"/>
                <a:ea typeface="HG丸ｺﾞｼｯｸM-PRO" panose="020F0600000000000000" pitchFamily="50" charset="-128"/>
              </a:rPr>
              <a:t>動画を放映中！🎥🎥各区･局･室</a:t>
            </a:r>
            <a:r>
              <a:rPr kumimoji="1" lang="en-US" altLang="ja-JP" sz="1200" dirty="0">
                <a:latin typeface="HG丸ｺﾞｼｯｸM-PRO" panose="020F0600000000000000" pitchFamily="50" charset="-128"/>
                <a:ea typeface="HG丸ｺﾞｼｯｸM-PRO" panose="020F0600000000000000" pitchFamily="50" charset="-128"/>
              </a:rPr>
              <a:t>YouTube</a:t>
            </a:r>
            <a:r>
              <a:rPr kumimoji="1" lang="ja-JP" altLang="en-US" sz="1200" dirty="0">
                <a:latin typeface="HG丸ｺﾞｼｯｸM-PRO" panose="020F0600000000000000" pitchFamily="50" charset="-128"/>
                <a:ea typeface="HG丸ｺﾞｼｯｸM-PRO" panose="020F0600000000000000" pitchFamily="50" charset="-128"/>
              </a:rPr>
              <a:t>アカウントの一覧もこちらからご覧いただけます。</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文章</a:t>
            </a:r>
          </a:p>
          <a:p>
            <a:pPr marL="538163"/>
            <a:r>
              <a:rPr kumimoji="1" lang="ja-JP" altLang="en-US" sz="1200" dirty="0">
                <a:latin typeface="HG丸ｺﾞｼｯｸM-PRO" panose="020F0600000000000000" pitchFamily="50" charset="-128"/>
                <a:ea typeface="HG丸ｺﾞｼｯｸM-PRO" panose="020F0600000000000000" pitchFamily="50" charset="-128"/>
              </a:rPr>
              <a:t>公益社団法人２０２５年日本国際博覧会協会は、</a:t>
            </a:r>
            <a:r>
              <a:rPr kumimoji="1" lang="en-US" altLang="ja-JP" sz="1200" dirty="0">
                <a:latin typeface="HG丸ｺﾞｼｯｸM-PRO" panose="020F0600000000000000" pitchFamily="50" charset="-128"/>
                <a:ea typeface="HG丸ｺﾞｼｯｸM-PRO" panose="020F0600000000000000" pitchFamily="50" charset="-128"/>
              </a:rPr>
              <a:t>2025</a:t>
            </a:r>
            <a:r>
              <a:rPr kumimoji="1" lang="ja-JP" altLang="en-US" sz="1200" dirty="0">
                <a:latin typeface="HG丸ｺﾞｼｯｸM-PRO" panose="020F0600000000000000" pitchFamily="50" charset="-128"/>
                <a:ea typeface="HG丸ｺﾞｼｯｸM-PRO" panose="020F0600000000000000" pitchFamily="50" charset="-128"/>
              </a:rPr>
              <a:t>年日本国際博覧会（大阪・関西万博）における「未来社会ショーケース事業出展」のうち、「ウォータープラザ水上ショー」のタイトルを「アオと夜の虹のパレード」に決定し、ショーのコンセプト、ストーリーを紹介する</a:t>
            </a:r>
            <a:r>
              <a:rPr kumimoji="1" lang="en-US" altLang="ja-JP" sz="1200" dirty="0">
                <a:latin typeface="HG丸ｺﾞｼｯｸM-PRO" panose="020F0600000000000000" pitchFamily="50" charset="-128"/>
                <a:ea typeface="HG丸ｺﾞｼｯｸM-PRO" panose="020F0600000000000000" pitchFamily="50" charset="-128"/>
              </a:rPr>
              <a:t>WEB</a:t>
            </a:r>
            <a:r>
              <a:rPr kumimoji="1" lang="ja-JP" altLang="en-US" sz="1200" dirty="0">
                <a:latin typeface="HG丸ｺﾞｼｯｸM-PRO" panose="020F0600000000000000" pitchFamily="50" charset="-128"/>
                <a:ea typeface="HG丸ｺﾞｼｯｸM-PRO" panose="020F0600000000000000" pitchFamily="50" charset="-128"/>
              </a:rPr>
              <a:t>サイト（</a:t>
            </a:r>
            <a:r>
              <a:rPr kumimoji="1" lang="en-US" altLang="ja-JP" sz="1200" dirty="0">
                <a:latin typeface="HG丸ｺﾞｼｯｸM-PRO" panose="020F0600000000000000" pitchFamily="50" charset="-128"/>
                <a:ea typeface="HG丸ｺﾞｼｯｸM-PRO" panose="020F0600000000000000" pitchFamily="50" charset="-128"/>
              </a:rPr>
              <a:t>https://www.expo2025.airandwatershow.jp</a:t>
            </a:r>
            <a:r>
              <a:rPr kumimoji="1" lang="ja-JP" altLang="en-US" sz="1200" dirty="0">
                <a:latin typeface="HG丸ｺﾞｼｯｸM-PRO" panose="020F0600000000000000" pitchFamily="50" charset="-128"/>
                <a:ea typeface="HG丸ｺﾞｼｯｸM-PRO" panose="020F0600000000000000" pitchFamily="50" charset="-128"/>
              </a:rPr>
              <a:t>）を</a:t>
            </a:r>
            <a:r>
              <a:rPr kumimoji="1" lang="en-US" altLang="ja-JP" sz="1200" dirty="0">
                <a:latin typeface="HG丸ｺﾞｼｯｸM-PRO" panose="020F0600000000000000" pitchFamily="50" charset="-128"/>
                <a:ea typeface="HG丸ｺﾞｼｯｸM-PRO" panose="020F0600000000000000" pitchFamily="50" charset="-128"/>
              </a:rPr>
              <a:t>2023</a:t>
            </a:r>
            <a:r>
              <a:rPr kumimoji="1" lang="ja-JP" altLang="en-US" sz="1200" dirty="0">
                <a:latin typeface="HG丸ｺﾞｼｯｸM-PRO" panose="020F0600000000000000" pitchFamily="50" charset="-128"/>
                <a:ea typeface="HG丸ｺﾞｼｯｸM-PRO" panose="020F0600000000000000" pitchFamily="50" charset="-128"/>
              </a:rPr>
              <a:t>年</a:t>
            </a:r>
            <a:r>
              <a:rPr kumimoji="1" lang="en-US" altLang="ja-JP" sz="1200" dirty="0">
                <a:latin typeface="HG丸ｺﾞｼｯｸM-PRO" panose="020F0600000000000000" pitchFamily="50" charset="-128"/>
                <a:ea typeface="HG丸ｺﾞｼｯｸM-PRO" panose="020F0600000000000000" pitchFamily="50" charset="-128"/>
              </a:rPr>
              <a:t>12</a:t>
            </a:r>
            <a:r>
              <a:rPr kumimoji="1" lang="ja-JP" altLang="en-US" sz="1200" dirty="0">
                <a:latin typeface="HG丸ｺﾞｼｯｸM-PRO" panose="020F0600000000000000" pitchFamily="50" charset="-128"/>
                <a:ea typeface="HG丸ｺﾞｼｯｸM-PRO" panose="020F0600000000000000" pitchFamily="50" charset="-128"/>
              </a:rPr>
              <a:t>月</a:t>
            </a:r>
            <a:r>
              <a:rPr kumimoji="1" lang="en-US" altLang="ja-JP" sz="1200" dirty="0">
                <a:latin typeface="HG丸ｺﾞｼｯｸM-PRO" panose="020F0600000000000000" pitchFamily="50" charset="-128"/>
                <a:ea typeface="HG丸ｺﾞｼｯｸM-PRO" panose="020F0600000000000000" pitchFamily="50" charset="-128"/>
              </a:rPr>
              <a:t>13</a:t>
            </a:r>
            <a:r>
              <a:rPr kumimoji="1" lang="ja-JP" altLang="en-US" sz="1200" dirty="0">
                <a:latin typeface="HG丸ｺﾞｼｯｸM-PRO" panose="020F0600000000000000" pitchFamily="50" charset="-128"/>
                <a:ea typeface="HG丸ｺﾞｼｯｸM-PRO" panose="020F0600000000000000" pitchFamily="50" charset="-128"/>
              </a:rPr>
              <a:t>日（水）</a:t>
            </a:r>
            <a:r>
              <a:rPr kumimoji="1" lang="en-US" altLang="ja-JP" sz="1200" dirty="0">
                <a:latin typeface="HG丸ｺﾞｼｯｸM-PRO" panose="020F0600000000000000" pitchFamily="50" charset="-128"/>
                <a:ea typeface="HG丸ｺﾞｼｯｸM-PRO" panose="020F0600000000000000" pitchFamily="50" charset="-128"/>
              </a:rPr>
              <a:t>14</a:t>
            </a:r>
            <a:r>
              <a:rPr kumimoji="1" lang="ja-JP" altLang="en-US" sz="1200" dirty="0">
                <a:latin typeface="HG丸ｺﾞｼｯｸM-PRO" panose="020F0600000000000000" pitchFamily="50" charset="-128"/>
                <a:ea typeface="HG丸ｺﾞｼｯｸM-PRO" panose="020F0600000000000000" pitchFamily="50" charset="-128"/>
              </a:rPr>
              <a:t>時に公開します。</a:t>
            </a:r>
            <a:endParaRPr kumimoji="1" lang="en-US" altLang="ja-JP" sz="1200" dirty="0">
              <a:latin typeface="HG丸ｺﾞｼｯｸM-PRO" panose="020F0600000000000000" pitchFamily="50" charset="-128"/>
              <a:ea typeface="HG丸ｺﾞｼｯｸM-PRO" panose="020F0600000000000000" pitchFamily="50" charset="-128"/>
            </a:endParaRPr>
          </a:p>
          <a:p>
            <a:pPr marL="538163"/>
            <a:endParaRPr kumimoji="1" lang="en-US" altLang="ja-JP"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solidFill>
                  <a:srgbClr val="C00000"/>
                </a:solidFill>
                <a:latin typeface="HG丸ｺﾞｼｯｸM-PRO" panose="020F0600000000000000" pitchFamily="50" charset="-128"/>
                <a:ea typeface="HG丸ｺﾞｼｯｸM-PRO" panose="020F0600000000000000" pitchFamily="50" charset="-128"/>
              </a:rPr>
              <a:t>～省略～</a:t>
            </a:r>
            <a:endParaRPr kumimoji="1" lang="en-US" altLang="ja-JP" sz="1200" dirty="0">
              <a:solidFill>
                <a:srgbClr val="C00000"/>
              </a:solidFill>
              <a:latin typeface="HG丸ｺﾞｼｯｸM-PRO" panose="020F0600000000000000" pitchFamily="50" charset="-128"/>
              <a:ea typeface="HG丸ｺﾞｼｯｸM-PRO" panose="020F0600000000000000" pitchFamily="50" charset="-128"/>
            </a:endParaRP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期間は</a:t>
            </a:r>
          </a:p>
          <a:p>
            <a:pPr marL="538163"/>
            <a:r>
              <a:rPr kumimoji="1" lang="en-US" altLang="ja-JP" sz="1200" dirty="0">
                <a:latin typeface="HG丸ｺﾞｼｯｸM-PRO" panose="020F0600000000000000" pitchFamily="50" charset="-128"/>
                <a:ea typeface="HG丸ｺﾞｼｯｸM-PRO" panose="020F0600000000000000" pitchFamily="50" charset="-128"/>
              </a:rPr>
              <a:t>2025</a:t>
            </a:r>
            <a:r>
              <a:rPr kumimoji="1" lang="ja-JP" altLang="en-US" sz="1200" dirty="0">
                <a:latin typeface="HG丸ｺﾞｼｯｸM-PRO" panose="020F0600000000000000" pitchFamily="50" charset="-128"/>
                <a:ea typeface="HG丸ｺﾞｼｯｸM-PRO" panose="020F0600000000000000" pitchFamily="50" charset="-128"/>
              </a:rPr>
              <a:t>年</a:t>
            </a:r>
            <a:r>
              <a:rPr kumimoji="1" lang="en-US" altLang="ja-JP" sz="1200" dirty="0">
                <a:latin typeface="HG丸ｺﾞｼｯｸM-PRO" panose="020F0600000000000000" pitchFamily="50" charset="-128"/>
                <a:ea typeface="HG丸ｺﾞｼｯｸM-PRO" panose="020F0600000000000000" pitchFamily="50" charset="-128"/>
              </a:rPr>
              <a:t>4</a:t>
            </a:r>
            <a:r>
              <a:rPr kumimoji="1" lang="ja-JP" altLang="en-US" sz="1200" dirty="0">
                <a:latin typeface="HG丸ｺﾞｼｯｸM-PRO" panose="020F0600000000000000" pitchFamily="50" charset="-128"/>
                <a:ea typeface="HG丸ｺﾞｼｯｸM-PRO" panose="020F0600000000000000" pitchFamily="50" charset="-128"/>
              </a:rPr>
              <a:t>月</a:t>
            </a:r>
            <a:r>
              <a:rPr kumimoji="1" lang="en-US" altLang="ja-JP" sz="1200" dirty="0">
                <a:latin typeface="HG丸ｺﾞｼｯｸM-PRO" panose="020F0600000000000000" pitchFamily="50" charset="-128"/>
                <a:ea typeface="HG丸ｺﾞｼｯｸM-PRO" panose="020F0600000000000000" pitchFamily="50" charset="-128"/>
              </a:rPr>
              <a:t>13</a:t>
            </a:r>
            <a:r>
              <a:rPr kumimoji="1" lang="ja-JP" altLang="en-US" sz="1200" dirty="0">
                <a:latin typeface="HG丸ｺﾞｼｯｸM-PRO" panose="020F0600000000000000" pitchFamily="50" charset="-128"/>
                <a:ea typeface="HG丸ｺﾞｼｯｸM-PRO" panose="020F0600000000000000" pitchFamily="50" charset="-128"/>
              </a:rPr>
              <a:t>日（日）～</a:t>
            </a:r>
            <a:r>
              <a:rPr kumimoji="1" lang="en-US" altLang="ja-JP" sz="1200" dirty="0">
                <a:latin typeface="HG丸ｺﾞｼｯｸM-PRO" panose="020F0600000000000000" pitchFamily="50" charset="-128"/>
                <a:ea typeface="HG丸ｺﾞｼｯｸM-PRO" panose="020F0600000000000000" pitchFamily="50" charset="-128"/>
              </a:rPr>
              <a:t>10</a:t>
            </a:r>
            <a:r>
              <a:rPr kumimoji="1" lang="ja-JP" altLang="en-US" sz="1200" dirty="0">
                <a:latin typeface="HG丸ｺﾞｼｯｸM-PRO" panose="020F0600000000000000" pitchFamily="50" charset="-128"/>
                <a:ea typeface="HG丸ｺﾞｼｯｸM-PRO" panose="020F0600000000000000" pitchFamily="50" charset="-128"/>
              </a:rPr>
              <a:t>月</a:t>
            </a:r>
            <a:r>
              <a:rPr kumimoji="1" lang="en-US" altLang="ja-JP" sz="1200" dirty="0">
                <a:latin typeface="HG丸ｺﾞｼｯｸM-PRO" panose="020F0600000000000000" pitchFamily="50" charset="-128"/>
                <a:ea typeface="HG丸ｺﾞｼｯｸM-PRO" panose="020F0600000000000000" pitchFamily="50" charset="-128"/>
              </a:rPr>
              <a:t>13</a:t>
            </a:r>
            <a:r>
              <a:rPr kumimoji="1" lang="ja-JP" altLang="en-US" sz="1200" dirty="0">
                <a:latin typeface="HG丸ｺﾞｼｯｸM-PRO" panose="020F0600000000000000" pitchFamily="50" charset="-128"/>
                <a:ea typeface="HG丸ｺﾞｼｯｸM-PRO" panose="020F0600000000000000" pitchFamily="50" charset="-128"/>
              </a:rPr>
              <a:t>日（月）の予定</a:t>
            </a:r>
          </a:p>
          <a:p>
            <a:pPr marL="538163"/>
            <a:r>
              <a:rPr kumimoji="1" lang="ja-JP" altLang="en-US" sz="1200" dirty="0">
                <a:latin typeface="HG丸ｺﾞｼｯｸM-PRO" panose="020F0600000000000000" pitchFamily="50" charset="-128"/>
                <a:ea typeface="HG丸ｺﾞｼｯｸM-PRO" panose="020F0600000000000000" pitchFamily="50" charset="-128"/>
              </a:rPr>
              <a:t>「アオと夜の虹のパレード」特設</a:t>
            </a:r>
            <a:r>
              <a:rPr kumimoji="1" lang="en-US" altLang="ja-JP" sz="1200" dirty="0">
                <a:latin typeface="HG丸ｺﾞｼｯｸM-PRO" panose="020F0600000000000000" pitchFamily="50" charset="-128"/>
                <a:ea typeface="HG丸ｺﾞｼｯｸM-PRO" panose="020F0600000000000000" pitchFamily="50" charset="-128"/>
              </a:rPr>
              <a:t>WEB</a:t>
            </a:r>
            <a:r>
              <a:rPr kumimoji="1" lang="ja-JP" altLang="en-US" sz="1200" dirty="0">
                <a:latin typeface="HG丸ｺﾞｼｯｸM-PRO" panose="020F0600000000000000" pitchFamily="50" charset="-128"/>
                <a:ea typeface="HG丸ｺﾞｼｯｸM-PRO" panose="020F0600000000000000" pitchFamily="50" charset="-128"/>
              </a:rPr>
              <a:t>サイト</a:t>
            </a:r>
            <a:r>
              <a:rPr kumimoji="1" lang="en-US" altLang="ja-JP" sz="1200" dirty="0">
                <a:latin typeface="HG丸ｺﾞｼｯｸM-PRO" panose="020F0600000000000000" pitchFamily="50" charset="-128"/>
                <a:ea typeface="HG丸ｺﾞｼｯｸM-PRO" panose="020F0600000000000000" pitchFamily="50" charset="-128"/>
              </a:rPr>
              <a:t>https://www.expo2025.airandwatershow.jp</a:t>
            </a: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7343" y="5360493"/>
            <a:ext cx="8573008" cy="979187"/>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大阪・関西万博</a:t>
            </a:r>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「アオと夜の虹のパレード」が</a:t>
            </a:r>
            <a:r>
              <a:rPr kumimoji="1" lang="en-US" altLang="ja-JP" sz="1200" dirty="0">
                <a:latin typeface="HG丸ｺﾞｼｯｸM-PRO" panose="020F0600000000000000" pitchFamily="50" charset="-128"/>
                <a:ea typeface="HG丸ｺﾞｼｯｸM-PRO" panose="020F0600000000000000" pitchFamily="50" charset="-128"/>
              </a:rPr>
              <a:t>2025</a:t>
            </a:r>
            <a:r>
              <a:rPr kumimoji="1" lang="ja-JP" altLang="en-US" sz="1200" dirty="0">
                <a:latin typeface="HG丸ｺﾞｼｯｸM-PRO" panose="020F0600000000000000" pitchFamily="50" charset="-128"/>
                <a:ea typeface="HG丸ｺﾞｼｯｸM-PRO" panose="020F0600000000000000" pitchFamily="50" charset="-128"/>
              </a:rPr>
              <a:t>年のウォータープラザで開催されます。水と音楽のスペクタクルショーで、毎日日没後に公演予定。舞台には</a:t>
            </a:r>
            <a:r>
              <a:rPr kumimoji="1" lang="en-US" altLang="ja-JP" sz="1200" dirty="0">
                <a:latin typeface="HG丸ｺﾞｼｯｸM-PRO" panose="020F0600000000000000" pitchFamily="50" charset="-128"/>
                <a:ea typeface="HG丸ｺﾞｼｯｸM-PRO" panose="020F0600000000000000" pitchFamily="50" charset="-128"/>
              </a:rPr>
              <a:t>300</a:t>
            </a:r>
            <a:r>
              <a:rPr kumimoji="1" lang="ja-JP" altLang="en-US" sz="1200" dirty="0">
                <a:latin typeface="HG丸ｺﾞｼｯｸM-PRO" panose="020F0600000000000000" pitchFamily="50" charset="-128"/>
                <a:ea typeface="HG丸ｺﾞｼｯｸM-PRO" panose="020F0600000000000000" pitchFamily="50" charset="-128"/>
              </a:rPr>
              <a:t>基以上の噴水があり、物語を体感できます。会場は万博会場内のウォータープラザで、期間は</a:t>
            </a:r>
            <a:r>
              <a:rPr kumimoji="1" lang="en-US" altLang="ja-JP" sz="1200" dirty="0">
                <a:latin typeface="HG丸ｺﾞｼｯｸM-PRO" panose="020F0600000000000000" pitchFamily="50" charset="-128"/>
                <a:ea typeface="HG丸ｺﾞｼｯｸM-PRO" panose="020F0600000000000000" pitchFamily="50" charset="-128"/>
              </a:rPr>
              <a:t>2025</a:t>
            </a:r>
            <a:r>
              <a:rPr kumimoji="1" lang="ja-JP" altLang="en-US" sz="1200" dirty="0">
                <a:latin typeface="HG丸ｺﾞｼｯｸM-PRO" panose="020F0600000000000000" pitchFamily="50" charset="-128"/>
                <a:ea typeface="HG丸ｺﾞｼｯｸM-PRO" panose="020F0600000000000000" pitchFamily="50" charset="-128"/>
              </a:rPr>
              <a:t>年</a:t>
            </a:r>
            <a:r>
              <a:rPr kumimoji="1" lang="en-US" altLang="ja-JP" sz="1200" dirty="0">
                <a:latin typeface="HG丸ｺﾞｼｯｸM-PRO" panose="020F0600000000000000" pitchFamily="50" charset="-128"/>
                <a:ea typeface="HG丸ｺﾞｼｯｸM-PRO" panose="020F0600000000000000" pitchFamily="50" charset="-128"/>
              </a:rPr>
              <a:t>4</a:t>
            </a:r>
            <a:r>
              <a:rPr kumimoji="1" lang="ja-JP" altLang="en-US" sz="1200" dirty="0">
                <a:latin typeface="HG丸ｺﾞｼｯｸM-PRO" panose="020F0600000000000000" pitchFamily="50" charset="-128"/>
                <a:ea typeface="HG丸ｺﾞｼｯｸM-PRO" panose="020F0600000000000000" pitchFamily="50" charset="-128"/>
              </a:rPr>
              <a:t>月</a:t>
            </a:r>
            <a:r>
              <a:rPr kumimoji="1" lang="en-US" altLang="ja-JP" sz="1200" dirty="0">
                <a:latin typeface="HG丸ｺﾞｼｯｸM-PRO" panose="020F0600000000000000" pitchFamily="50" charset="-128"/>
                <a:ea typeface="HG丸ｺﾞｼｯｸM-PRO" panose="020F0600000000000000" pitchFamily="50" charset="-128"/>
              </a:rPr>
              <a:t>13</a:t>
            </a:r>
            <a:r>
              <a:rPr kumimoji="1" lang="ja-JP" altLang="en-US" sz="1200" dirty="0">
                <a:latin typeface="HG丸ｺﾞｼｯｸM-PRO" panose="020F0600000000000000" pitchFamily="50" charset="-128"/>
                <a:ea typeface="HG丸ｺﾞｼｯｸM-PRO" panose="020F0600000000000000" pitchFamily="50" charset="-128"/>
              </a:rPr>
              <a:t>日から</a:t>
            </a:r>
            <a:r>
              <a:rPr kumimoji="1" lang="en-US" altLang="ja-JP" sz="1200" dirty="0">
                <a:latin typeface="HG丸ｺﾞｼｯｸM-PRO" panose="020F0600000000000000" pitchFamily="50" charset="-128"/>
                <a:ea typeface="HG丸ｺﾞｼｯｸM-PRO" panose="020F0600000000000000" pitchFamily="50" charset="-128"/>
              </a:rPr>
              <a:t>10</a:t>
            </a:r>
            <a:r>
              <a:rPr kumimoji="1" lang="ja-JP" altLang="en-US" sz="1200" dirty="0">
                <a:latin typeface="HG丸ｺﾞｼｯｸM-PRO" panose="020F0600000000000000" pitchFamily="50" charset="-128"/>
                <a:ea typeface="HG丸ｺﾞｼｯｸM-PRO" panose="020F0600000000000000" pitchFamily="50" charset="-128"/>
              </a:rPr>
              <a:t>月</a:t>
            </a:r>
            <a:r>
              <a:rPr kumimoji="1" lang="en-US" altLang="ja-JP" sz="1200" dirty="0">
                <a:latin typeface="HG丸ｺﾞｼｯｸM-PRO" panose="020F0600000000000000" pitchFamily="50" charset="-128"/>
                <a:ea typeface="HG丸ｺﾞｼｯｸM-PRO" panose="020F0600000000000000" pitchFamily="50" charset="-128"/>
              </a:rPr>
              <a:t>13</a:t>
            </a:r>
            <a:r>
              <a:rPr kumimoji="1" lang="ja-JP" altLang="en-US" sz="1200" dirty="0">
                <a:latin typeface="HG丸ｺﾞｼｯｸM-PRO" panose="020F0600000000000000" pitchFamily="50" charset="-128"/>
                <a:ea typeface="HG丸ｺﾞｼｯｸM-PRO" panose="020F0600000000000000" pitchFamily="50" charset="-128"/>
              </a:rPr>
              <a:t>日。詳細は特設</a:t>
            </a:r>
            <a:r>
              <a:rPr kumimoji="1" lang="en-US" altLang="ja-JP" sz="1200" dirty="0">
                <a:latin typeface="HG丸ｺﾞｼｯｸM-PRO" panose="020F0600000000000000" pitchFamily="50" charset="-128"/>
                <a:ea typeface="HG丸ｺﾞｼｯｸM-PRO" panose="020F0600000000000000" pitchFamily="50" charset="-128"/>
              </a:rPr>
              <a:t>WEB</a:t>
            </a:r>
            <a:r>
              <a:rPr kumimoji="1" lang="ja-JP" altLang="en-US" sz="1200" dirty="0">
                <a:latin typeface="HG丸ｺﾞｼｯｸM-PRO" panose="020F0600000000000000" pitchFamily="50" charset="-128"/>
                <a:ea typeface="HG丸ｺﾞｼｯｸM-PRO" panose="020F0600000000000000" pitchFamily="50" charset="-128"/>
              </a:rPr>
              <a:t>サイトで！ </a:t>
            </a:r>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大阪万博 </a:t>
            </a:r>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アオと夜の虹のパレード </a:t>
            </a:r>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ウォータープラザ</a:t>
            </a: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60787"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64851" y="5463045"/>
            <a:ext cx="381000" cy="361950"/>
          </a:xfrm>
          <a:prstGeom prst="rect">
            <a:avLst/>
          </a:prstGeom>
        </p:spPr>
      </p:pic>
      <p:sp>
        <p:nvSpPr>
          <p:cNvPr id="9" name="タイトル 3">
            <a:extLst>
              <a:ext uri="{FF2B5EF4-FFF2-40B4-BE49-F238E27FC236}">
                <a16:creationId xmlns:a16="http://schemas.microsoft.com/office/drawing/2014/main" id="{93F32123-90AC-557B-D313-C3C5508993D1}"/>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文章の要約（</a:t>
            </a:r>
            <a:r>
              <a:rPr lang="en-US" altLang="ja-JP" sz="2400" dirty="0"/>
              <a:t>SNS</a:t>
            </a:r>
            <a:r>
              <a:rPr lang="ja-JP" altLang="en-US" sz="2400" dirty="0"/>
              <a:t>発信）</a:t>
            </a:r>
          </a:p>
        </p:txBody>
      </p:sp>
      <p:sp>
        <p:nvSpPr>
          <p:cNvPr id="10" name="タイトル 3">
            <a:extLst>
              <a:ext uri="{FF2B5EF4-FFF2-40B4-BE49-F238E27FC236}">
                <a16:creationId xmlns:a16="http://schemas.microsoft.com/office/drawing/2014/main" id="{4F9BB5E7-8FAC-91FC-0374-FB2710087634}"/>
              </a:ext>
            </a:extLst>
          </p:cNvPr>
          <p:cNvSpPr txBox="1">
            <a:spLocks/>
          </p:cNvSpPr>
          <p:nvPr/>
        </p:nvSpPr>
        <p:spPr>
          <a:xfrm>
            <a:off x="804672" y="518319"/>
            <a:ext cx="1880776"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事例⑦</a:t>
            </a:r>
          </a:p>
        </p:txBody>
      </p:sp>
      <p:sp>
        <p:nvSpPr>
          <p:cNvPr id="2" name="四角形: 角を丸くする 1">
            <a:extLst>
              <a:ext uri="{FF2B5EF4-FFF2-40B4-BE49-F238E27FC236}">
                <a16:creationId xmlns:a16="http://schemas.microsoft.com/office/drawing/2014/main" id="{7217C282-3127-DF37-795B-8CF20582D3FF}"/>
              </a:ext>
            </a:extLst>
          </p:cNvPr>
          <p:cNvSpPr/>
          <p:nvPr/>
        </p:nvSpPr>
        <p:spPr>
          <a:xfrm>
            <a:off x="9663764" y="940434"/>
            <a:ext cx="2216216" cy="5399246"/>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algn="ctr"/>
            <a:endParaRPr kumimoji="1" lang="en-US" altLang="ja-JP" sz="20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出力例</a:t>
            </a:r>
            <a:br>
              <a:rPr kumimoji="1" lang="en-US" altLang="ja-JP"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参考にしたい過去の事例を情報として与えることで、イメージに近い形で案を作成してくれます。</a:t>
            </a:r>
          </a:p>
        </p:txBody>
      </p:sp>
      <p:sp>
        <p:nvSpPr>
          <p:cNvPr id="3" name="正方形/長方形 2">
            <a:extLst>
              <a:ext uri="{FF2B5EF4-FFF2-40B4-BE49-F238E27FC236}">
                <a16:creationId xmlns:a16="http://schemas.microsoft.com/office/drawing/2014/main" id="{4C66ED6D-BCC3-068C-5390-4CDEC98A5581}"/>
              </a:ext>
            </a:extLst>
          </p:cNvPr>
          <p:cNvSpPr/>
          <p:nvPr/>
        </p:nvSpPr>
        <p:spPr>
          <a:xfrm>
            <a:off x="265406" y="6296550"/>
            <a:ext cx="468932" cy="278218"/>
          </a:xfrm>
          <a:prstGeom prst="rect">
            <a:avLst/>
          </a:prstGeom>
          <a:solidFill>
            <a:srgbClr val="2F5597"/>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a:solidFill>
                  <a:schemeClr val="bg1"/>
                </a:solidFill>
                <a:latin typeface="Meiryo UI" panose="020B0604030504040204" pitchFamily="50" charset="-128"/>
                <a:ea typeface="Meiryo UI" panose="020B0604030504040204" pitchFamily="50" charset="-128"/>
              </a:rPr>
              <a:t>10</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95699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26">
            <a:extLst>
              <a:ext uri="{FF2B5EF4-FFF2-40B4-BE49-F238E27FC236}">
                <a16:creationId xmlns:a16="http://schemas.microsoft.com/office/drawing/2014/main" id="{C9E9A087-5BBF-2C21-88F1-4DA3D292F27B}"/>
              </a:ext>
            </a:extLst>
          </p:cNvPr>
          <p:cNvSpPr>
            <a:spLocks noGrp="1"/>
          </p:cNvSpPr>
          <p:nvPr>
            <p:ph type="sldNum" sz="quarter" idx="12"/>
          </p:nvPr>
        </p:nvSpPr>
        <p:spPr/>
        <p:txBody>
          <a:bodyPr/>
          <a:lstStyle/>
          <a:p>
            <a:pPr rtl="0"/>
            <a:fld id="{401CF334-2D5C-4859-84A6-CA7E6E43FAEB}" type="slidenum">
              <a:rPr lang="en-US" altLang="ja-JP" noProof="0" smtClean="0"/>
              <a:t>35</a:t>
            </a:fld>
            <a:endParaRPr lang="ja-JP" altLang="en-US" noProof="0"/>
          </a:p>
        </p:txBody>
      </p:sp>
      <p:sp>
        <p:nvSpPr>
          <p:cNvPr id="5" name="四角形: 角を丸くする 4">
            <a:extLst>
              <a:ext uri="{FF2B5EF4-FFF2-40B4-BE49-F238E27FC236}">
                <a16:creationId xmlns:a16="http://schemas.microsoft.com/office/drawing/2014/main" id="{0438E88D-11FE-630F-667B-093C44B53EC9}"/>
              </a:ext>
            </a:extLst>
          </p:cNvPr>
          <p:cNvSpPr/>
          <p:nvPr/>
        </p:nvSpPr>
        <p:spPr>
          <a:xfrm>
            <a:off x="837343" y="940435"/>
            <a:ext cx="8573008" cy="1841002"/>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以下の文章を、英語に翻訳してほしい。</a:t>
            </a:r>
          </a:p>
          <a:p>
            <a:pPr marL="538163"/>
            <a:endParaRPr kumimoji="1" lang="ja-JP" altLang="en-US" sz="1200" dirty="0">
              <a:latin typeface="HG丸ｺﾞｼｯｸM-PRO" panose="020F0600000000000000" pitchFamily="50" charset="-128"/>
              <a:ea typeface="HG丸ｺﾞｼｯｸM-PRO" panose="020F0600000000000000" pitchFamily="50" charset="-128"/>
            </a:endParaRPr>
          </a:p>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文章</a:t>
            </a:r>
          </a:p>
          <a:p>
            <a:pPr marL="538163"/>
            <a:r>
              <a:rPr kumimoji="1" lang="en-US" altLang="ja-JP" sz="1200" dirty="0">
                <a:latin typeface="HG丸ｺﾞｼｯｸM-PRO" panose="020F0600000000000000" pitchFamily="50" charset="-128"/>
                <a:ea typeface="HG丸ｺﾞｼｯｸM-PRO" panose="020F0600000000000000" pitchFamily="50" charset="-128"/>
              </a:rPr>
              <a:t>2040</a:t>
            </a:r>
            <a:r>
              <a:rPr kumimoji="1" lang="ja-JP" altLang="en-US" sz="1200" dirty="0">
                <a:latin typeface="HG丸ｺﾞｼｯｸM-PRO" panose="020F0600000000000000" pitchFamily="50" charset="-128"/>
                <a:ea typeface="HG丸ｺﾞｼｯｸM-PRO" panose="020F0600000000000000" pitchFamily="50" charset="-128"/>
              </a:rPr>
              <a:t>年問題と言われるように、我が国では、近い将来、生産年齢人口の減少に伴う労働力の絶対量の不足が想定されており、これまでの行政運営のスタイルでは対応できない時代がすぐ先に到来します。</a:t>
            </a:r>
          </a:p>
          <a:p>
            <a:pPr marL="538163"/>
            <a:r>
              <a:rPr kumimoji="1" lang="ja-JP" altLang="en-US" sz="1200" dirty="0">
                <a:latin typeface="HG丸ｺﾞｼｯｸM-PRO" panose="020F0600000000000000" pitchFamily="50" charset="-128"/>
                <a:ea typeface="HG丸ｺﾞｼｯｸM-PRO" panose="020F0600000000000000" pitchFamily="50" charset="-128"/>
              </a:rPr>
              <a:t>また、社会環境の変化、地域課題や社会ニーズが複雑化、多様化していることに加え、コロナウイルス感染症の世界規模での拡大は、人々の暮らしや仕事のあり方に対し、大きな変容と変革を促しました。</a:t>
            </a:r>
          </a:p>
          <a:p>
            <a:pPr marL="538163"/>
            <a:r>
              <a:rPr kumimoji="1" lang="ja-JP" altLang="en-US" sz="1200" dirty="0">
                <a:latin typeface="HG丸ｺﾞｼｯｸM-PRO" panose="020F0600000000000000" pitchFamily="50" charset="-128"/>
                <a:ea typeface="HG丸ｺﾞｼｯｸM-PRO" panose="020F0600000000000000" pitchFamily="50" charset="-128"/>
              </a:rPr>
              <a:t>こうした社会課題や社会ニーズの変化に対応するため、日本や世界の潮流として、</a:t>
            </a:r>
            <a:r>
              <a:rPr kumimoji="1" lang="en-US" altLang="ja-JP" sz="1200" dirty="0">
                <a:latin typeface="HG丸ｺﾞｼｯｸM-PRO" panose="020F0600000000000000" pitchFamily="50" charset="-128"/>
                <a:ea typeface="HG丸ｺﾞｼｯｸM-PRO" panose="020F0600000000000000" pitchFamily="50" charset="-128"/>
              </a:rPr>
              <a:t>DX</a:t>
            </a:r>
            <a:r>
              <a:rPr kumimoji="1" lang="ja-JP" altLang="en-US" sz="1200" dirty="0">
                <a:latin typeface="HG丸ｺﾞｼｯｸM-PRO" panose="020F0600000000000000" pitchFamily="50" charset="-128"/>
                <a:ea typeface="HG丸ｺﾞｼｯｸM-PRO" panose="020F0600000000000000" pitchFamily="50" charset="-128"/>
              </a:rPr>
              <a:t>デジタルトランスフォーメーションの取組が進められようとしています。</a:t>
            </a:r>
          </a:p>
        </p:txBody>
      </p:sp>
      <p:sp>
        <p:nvSpPr>
          <p:cNvPr id="6" name="四角形: 角を丸くする 5">
            <a:extLst>
              <a:ext uri="{FF2B5EF4-FFF2-40B4-BE49-F238E27FC236}">
                <a16:creationId xmlns:a16="http://schemas.microsoft.com/office/drawing/2014/main" id="{90727F51-1162-C4BA-E61C-621137BC3A1F}"/>
              </a:ext>
            </a:extLst>
          </p:cNvPr>
          <p:cNvSpPr/>
          <p:nvPr/>
        </p:nvSpPr>
        <p:spPr>
          <a:xfrm>
            <a:off x="833279" y="2897206"/>
            <a:ext cx="8573008" cy="1424536"/>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en-US" altLang="ja-JP" sz="1100" dirty="0">
                <a:latin typeface="HG丸ｺﾞｼｯｸM-PRO" panose="020F0600000000000000" pitchFamily="50" charset="-128"/>
                <a:ea typeface="HG丸ｺﾞｼｯｸM-PRO" panose="020F0600000000000000" pitchFamily="50" charset="-128"/>
              </a:rPr>
              <a:t>#Translation</a:t>
            </a:r>
          </a:p>
          <a:p>
            <a:pPr marL="538163"/>
            <a:r>
              <a:rPr kumimoji="1" lang="en-US" altLang="ja-JP" sz="1100" dirty="0">
                <a:latin typeface="HG丸ｺﾞｼｯｸM-PRO" panose="020F0600000000000000" pitchFamily="50" charset="-128"/>
                <a:ea typeface="HG丸ｺﾞｼｯｸM-PRO" panose="020F0600000000000000" pitchFamily="50" charset="-128"/>
              </a:rPr>
              <a:t>As the so-called "2040 Problem" suggests, our country is expected to face a shortage in the absolute amount of labor force due to the decline in the working-age population in the near future. The era is rapidly approaching where the previous style of administrative management will no longer be able to cope with this situation. Furthermore, the global spread of the COVID-19 pandemic, in addition to the changing social environment, has prompted significant transformations and reforms in people's lives and workstyles. In order to respond to these changes in social issues and societal needs, efforts towards DX (Digital Transformation) are being pursued as a trend in Japan and around the world.</a:t>
            </a:r>
            <a:endParaRPr kumimoji="1" lang="ja-JP" altLang="en-US" sz="1100" dirty="0">
              <a:latin typeface="HG丸ｺﾞｼｯｸM-PRO" panose="020F0600000000000000" pitchFamily="50" charset="-128"/>
              <a:ea typeface="HG丸ｺﾞｼｯｸM-PRO" panose="020F0600000000000000" pitchFamily="50" charset="-128"/>
            </a:endParaRPr>
          </a:p>
        </p:txBody>
      </p:sp>
      <p:pic>
        <p:nvPicPr>
          <p:cNvPr id="8" name="図 7">
            <a:extLst>
              <a:ext uri="{FF2B5EF4-FFF2-40B4-BE49-F238E27FC236}">
                <a16:creationId xmlns:a16="http://schemas.microsoft.com/office/drawing/2014/main" id="{65EB7FE1-CDD8-E62A-46B0-A189577E9AD6}"/>
              </a:ext>
            </a:extLst>
          </p:cNvPr>
          <p:cNvPicPr>
            <a:picLocks noChangeAspect="1"/>
          </p:cNvPicPr>
          <p:nvPr/>
        </p:nvPicPr>
        <p:blipFill>
          <a:blip r:embed="rId3"/>
          <a:stretch>
            <a:fillRect/>
          </a:stretch>
        </p:blipFill>
        <p:spPr>
          <a:xfrm>
            <a:off x="960787" y="1050290"/>
            <a:ext cx="381000" cy="352425"/>
          </a:xfrm>
          <a:prstGeom prst="rect">
            <a:avLst/>
          </a:prstGeom>
        </p:spPr>
      </p:pic>
      <p:pic>
        <p:nvPicPr>
          <p:cNvPr id="12" name="図 11">
            <a:extLst>
              <a:ext uri="{FF2B5EF4-FFF2-40B4-BE49-F238E27FC236}">
                <a16:creationId xmlns:a16="http://schemas.microsoft.com/office/drawing/2014/main" id="{BD6C29C4-76BE-A1E4-138E-425E6347DF22}"/>
              </a:ext>
            </a:extLst>
          </p:cNvPr>
          <p:cNvPicPr>
            <a:picLocks noChangeAspect="1"/>
          </p:cNvPicPr>
          <p:nvPr/>
        </p:nvPicPr>
        <p:blipFill>
          <a:blip r:embed="rId4"/>
          <a:stretch>
            <a:fillRect/>
          </a:stretch>
        </p:blipFill>
        <p:spPr>
          <a:xfrm>
            <a:off x="960787" y="3015383"/>
            <a:ext cx="381000" cy="361950"/>
          </a:xfrm>
          <a:prstGeom prst="rect">
            <a:avLst/>
          </a:prstGeom>
        </p:spPr>
      </p:pic>
      <p:sp>
        <p:nvSpPr>
          <p:cNvPr id="9" name="タイトル 3">
            <a:extLst>
              <a:ext uri="{FF2B5EF4-FFF2-40B4-BE49-F238E27FC236}">
                <a16:creationId xmlns:a16="http://schemas.microsoft.com/office/drawing/2014/main" id="{93F32123-90AC-557B-D313-C3C5508993D1}"/>
              </a:ext>
            </a:extLst>
          </p:cNvPr>
          <p:cNvSpPr>
            <a:spLocks noGrp="1"/>
          </p:cNvSpPr>
          <p:nvPr>
            <p:ph type="title"/>
          </p:nvPr>
        </p:nvSpPr>
        <p:spPr>
          <a:xfrm>
            <a:off x="2806192" y="274638"/>
            <a:ext cx="6600095" cy="487362"/>
          </a:xfrm>
        </p:spPr>
        <p:txBody>
          <a:bodyPr>
            <a:normAutofit fontScale="90000"/>
          </a:bodyPr>
          <a:lstStyle/>
          <a:p>
            <a:pPr algn="ctr"/>
            <a:r>
              <a:rPr lang="ja-JP" altLang="en-US" sz="2400" dirty="0"/>
              <a:t>翻訳</a:t>
            </a:r>
          </a:p>
        </p:txBody>
      </p:sp>
      <p:sp>
        <p:nvSpPr>
          <p:cNvPr id="10" name="タイトル 3">
            <a:extLst>
              <a:ext uri="{FF2B5EF4-FFF2-40B4-BE49-F238E27FC236}">
                <a16:creationId xmlns:a16="http://schemas.microsoft.com/office/drawing/2014/main" id="{4F9BB5E7-8FAC-91FC-0374-FB2710087634}"/>
              </a:ext>
            </a:extLst>
          </p:cNvPr>
          <p:cNvSpPr txBox="1">
            <a:spLocks/>
          </p:cNvSpPr>
          <p:nvPr/>
        </p:nvSpPr>
        <p:spPr>
          <a:xfrm>
            <a:off x="804672" y="518319"/>
            <a:ext cx="1880776" cy="422116"/>
          </a:xfrm>
          <a:prstGeom prst="rect">
            <a:avLst/>
          </a:prstGeom>
        </p:spPr>
        <p:txBody>
          <a:bodyPr bIns="91440" rtlCol="0" anchor="b" anchorCtr="0">
            <a:normAutofit fontScale="97500" lnSpcReduction="10000"/>
          </a:bodyPr>
          <a:lstStyle>
            <a:lvl1pPr algn="l" rtl="0" eaLnBrk="1" latinLnBrk="0" hangingPunct="1">
              <a:spcBef>
                <a:spcPct val="0"/>
              </a:spcBef>
              <a:buNone/>
              <a:defRPr kumimoji="1" sz="4000" kern="1200">
                <a:solidFill>
                  <a:schemeClr val="tx2"/>
                </a:solidFill>
                <a:latin typeface="Meiryo UI" panose="020B0604030504040204" pitchFamily="50" charset="-128"/>
                <a:ea typeface="Meiryo UI" panose="020B0604030504040204" pitchFamily="50" charset="-128"/>
                <a:cs typeface="+mj-cs"/>
              </a:defRPr>
            </a:lvl1pPr>
          </a:lstStyle>
          <a:p>
            <a:r>
              <a:rPr lang="ja-JP" altLang="en-US" sz="2000" dirty="0"/>
              <a:t>事例⑧</a:t>
            </a:r>
          </a:p>
        </p:txBody>
      </p:sp>
      <p:sp>
        <p:nvSpPr>
          <p:cNvPr id="2" name="四角形: 角を丸くする 1">
            <a:extLst>
              <a:ext uri="{FF2B5EF4-FFF2-40B4-BE49-F238E27FC236}">
                <a16:creationId xmlns:a16="http://schemas.microsoft.com/office/drawing/2014/main" id="{068E46AC-CCDB-1802-AD1A-A8C3DFAB115A}"/>
              </a:ext>
            </a:extLst>
          </p:cNvPr>
          <p:cNvSpPr/>
          <p:nvPr/>
        </p:nvSpPr>
        <p:spPr>
          <a:xfrm>
            <a:off x="9663764" y="940434"/>
            <a:ext cx="2216216" cy="5428681"/>
          </a:xfrm>
          <a:prstGeom prst="roundRect">
            <a:avLst>
              <a:gd name="adj" fmla="val 2575"/>
            </a:avLst>
          </a:prstGeom>
          <a:ln w="28575"/>
        </p:spPr>
        <p:style>
          <a:lnRef idx="2">
            <a:schemeClr val="accent2"/>
          </a:lnRef>
          <a:fillRef idx="1">
            <a:schemeClr val="lt1"/>
          </a:fillRef>
          <a:effectRef idx="0">
            <a:schemeClr val="accent2"/>
          </a:effectRef>
          <a:fontRef idx="minor">
            <a:schemeClr val="dk1"/>
          </a:fontRef>
        </p:style>
        <p:txBody>
          <a:bodyPr rtlCol="0" anchor="t"/>
          <a:lstStyle/>
          <a:p>
            <a:pPr algn="ctr"/>
            <a:r>
              <a:rPr kumimoji="1" lang="en-US" altLang="ja-JP" sz="2000" dirty="0">
                <a:latin typeface="メイリオ" panose="020B0604030504040204" pitchFamily="50" charset="-128"/>
                <a:ea typeface="メイリオ" panose="020B0604030504040204" pitchFamily="50" charset="-128"/>
              </a:rPr>
              <a:t>POINT</a:t>
            </a:r>
          </a:p>
          <a:p>
            <a:pPr algn="ctr"/>
            <a:endParaRPr kumimoji="1" lang="en-US" altLang="ja-JP" sz="2000" dirty="0">
              <a:latin typeface="メイリオ" panose="020B0604030504040204" pitchFamily="50" charset="-128"/>
              <a:ea typeface="メイリオ" panose="020B0604030504040204" pitchFamily="50" charset="-128"/>
            </a:endParaRPr>
          </a:p>
          <a:p>
            <a:pPr algn="ctr"/>
            <a:endParaRPr kumimoji="1" lang="en-US" altLang="ja-JP" sz="2000" dirty="0">
              <a:latin typeface="メイリオ" panose="020B0604030504040204" pitchFamily="50" charset="-128"/>
              <a:ea typeface="メイリオ" panose="020B0604030504040204" pitchFamily="50" charset="-128"/>
            </a:endParaRPr>
          </a:p>
          <a:p>
            <a:pPr algn="ctr"/>
            <a:endParaRPr kumimoji="1" lang="en-US" altLang="ja-JP" sz="2000" dirty="0">
              <a:latin typeface="メイリオ" panose="020B0604030504040204" pitchFamily="50" charset="-128"/>
              <a:ea typeface="メイリオ" panose="020B0604030504040204" pitchFamily="50" charset="-128"/>
            </a:endParaRPr>
          </a:p>
          <a:p>
            <a:pPr algn="ctr"/>
            <a:endParaRPr kumimoji="1" lang="en-US" altLang="ja-JP" sz="2000" dirty="0">
              <a:latin typeface="メイリオ" panose="020B0604030504040204" pitchFamily="50" charset="-128"/>
              <a:ea typeface="メイリオ" panose="020B0604030504040204" pitchFamily="50" charset="-128"/>
            </a:endParaRPr>
          </a:p>
          <a:p>
            <a:pPr algn="ctr"/>
            <a:endParaRPr kumimoji="1" lang="en-US" altLang="ja-JP" sz="2000" dirty="0">
              <a:latin typeface="メイリオ" panose="020B0604030504040204" pitchFamily="50" charset="-128"/>
              <a:ea typeface="メイリオ" panose="020B0604030504040204" pitchFamily="50" charset="-128"/>
            </a:endParaRPr>
          </a:p>
          <a:p>
            <a:pPr algn="ctr"/>
            <a:endParaRPr kumimoji="1" lang="en-US" altLang="ja-JP" sz="20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a:t>
            </a:r>
            <a:br>
              <a:rPr kumimoji="1" lang="en-US" altLang="ja-JP"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本当に正しいのか？</a:t>
            </a: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endParaRPr kumimoji="1" lang="en-US" altLang="ja-JP" sz="1600" dirty="0">
              <a:latin typeface="メイリオ" panose="020B0604030504040204" pitchFamily="50" charset="-128"/>
              <a:ea typeface="メイリオ" panose="020B0604030504040204" pitchFamily="50" charset="-128"/>
            </a:endParaRPr>
          </a:p>
          <a:p>
            <a:pPr marL="87313" indent="-87313">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答え合わせ</a:t>
            </a:r>
            <a:br>
              <a:rPr kumimoji="1" lang="en-US" altLang="ja-JP"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再度日本語に翻訳させれば、一定レベルで正しさの確認ができます。</a:t>
            </a:r>
          </a:p>
        </p:txBody>
      </p:sp>
      <p:sp>
        <p:nvSpPr>
          <p:cNvPr id="3" name="四角形: 角を丸くする 2">
            <a:extLst>
              <a:ext uri="{FF2B5EF4-FFF2-40B4-BE49-F238E27FC236}">
                <a16:creationId xmlns:a16="http://schemas.microsoft.com/office/drawing/2014/main" id="{EBC10161-1AB6-8D56-E9BD-916A6FF829DC}"/>
              </a:ext>
            </a:extLst>
          </p:cNvPr>
          <p:cNvSpPr/>
          <p:nvPr/>
        </p:nvSpPr>
        <p:spPr>
          <a:xfrm>
            <a:off x="833279" y="4489350"/>
            <a:ext cx="8573008" cy="487362"/>
          </a:xfrm>
          <a:prstGeom prst="roundRect">
            <a:avLst>
              <a:gd name="adj" fmla="val 6990"/>
            </a:avLst>
          </a:prstGeom>
          <a:solidFill>
            <a:schemeClr val="bg1">
              <a:lumMod val="8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ja-JP" altLang="en-US" sz="1200" dirty="0">
                <a:latin typeface="HG丸ｺﾞｼｯｸM-PRO" panose="020F0600000000000000" pitchFamily="50" charset="-128"/>
                <a:ea typeface="HG丸ｺﾞｼｯｸM-PRO" panose="020F0600000000000000" pitchFamily="50" charset="-128"/>
              </a:rPr>
              <a:t>上記の翻訳した文章を日本語に翻訳してほしい。</a:t>
            </a:r>
          </a:p>
        </p:txBody>
      </p:sp>
      <p:sp>
        <p:nvSpPr>
          <p:cNvPr id="4" name="四角形: 角を丸くする 3">
            <a:extLst>
              <a:ext uri="{FF2B5EF4-FFF2-40B4-BE49-F238E27FC236}">
                <a16:creationId xmlns:a16="http://schemas.microsoft.com/office/drawing/2014/main" id="{E2A5FC43-1534-FB7E-D4F6-8C13A0527E80}"/>
              </a:ext>
            </a:extLst>
          </p:cNvPr>
          <p:cNvSpPr/>
          <p:nvPr/>
        </p:nvSpPr>
        <p:spPr>
          <a:xfrm>
            <a:off x="833279" y="5088171"/>
            <a:ext cx="8573008" cy="1280945"/>
          </a:xfrm>
          <a:prstGeom prst="roundRect">
            <a:avLst>
              <a:gd name="adj" fmla="val 2575"/>
            </a:avLst>
          </a:prstGeom>
          <a:solidFill>
            <a:schemeClr val="bg1">
              <a:lumMod val="9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538163"/>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翻訳 </a:t>
            </a:r>
            <a:endParaRPr kumimoji="1" lang="en-US" altLang="ja-JP" sz="1200" dirty="0">
              <a:latin typeface="HG丸ｺﾞｼｯｸM-PRO" panose="020F0600000000000000" pitchFamily="50" charset="-128"/>
              <a:ea typeface="HG丸ｺﾞｼｯｸM-PRO" panose="020F0600000000000000" pitchFamily="50" charset="-128"/>
            </a:endParaRPr>
          </a:p>
          <a:p>
            <a:pPr marL="538163"/>
            <a:r>
              <a:rPr kumimoji="1" lang="ja-JP" altLang="en-US" sz="1200" dirty="0">
                <a:latin typeface="HG丸ｺﾞｼｯｸM-PRO" panose="020F0600000000000000" pitchFamily="50" charset="-128"/>
                <a:ea typeface="HG丸ｺﾞｼｯｸM-PRO" panose="020F0600000000000000" pitchFamily="50" charset="-128"/>
              </a:rPr>
              <a:t>「</a:t>
            </a:r>
            <a:r>
              <a:rPr kumimoji="1" lang="en-US" altLang="ja-JP" sz="1200" dirty="0">
                <a:latin typeface="HG丸ｺﾞｼｯｸM-PRO" panose="020F0600000000000000" pitchFamily="50" charset="-128"/>
                <a:ea typeface="HG丸ｺﾞｼｯｸM-PRO" panose="020F0600000000000000" pitchFamily="50" charset="-128"/>
              </a:rPr>
              <a:t>2040</a:t>
            </a:r>
            <a:r>
              <a:rPr kumimoji="1" lang="ja-JP" altLang="en-US" sz="1200" dirty="0">
                <a:latin typeface="HG丸ｺﾞｼｯｸM-PRO" panose="020F0600000000000000" pitchFamily="50" charset="-128"/>
                <a:ea typeface="HG丸ｺﾞｼｯｸM-PRO" panose="020F0600000000000000" pitchFamily="50" charset="-128"/>
              </a:rPr>
              <a:t>年問題」として言われているように、我が国では近い将来、生産年齢人口の減少に伴い労働力が不足することが予想されています。これまでの行政運営のスタイルではこの状況に対応できなくなる時代がすぐに訪れるでしょう。 さらに、</a:t>
            </a:r>
            <a:r>
              <a:rPr kumimoji="1" lang="en-US" altLang="ja-JP" sz="1200" dirty="0">
                <a:latin typeface="HG丸ｺﾞｼｯｸM-PRO" panose="020F0600000000000000" pitchFamily="50" charset="-128"/>
                <a:ea typeface="HG丸ｺﾞｼｯｸM-PRO" panose="020F0600000000000000" pitchFamily="50" charset="-128"/>
              </a:rPr>
              <a:t>COVID-19</a:t>
            </a:r>
            <a:r>
              <a:rPr kumimoji="1" lang="ja-JP" altLang="en-US" sz="1200" dirty="0">
                <a:latin typeface="HG丸ｺﾞｼｯｸM-PRO" panose="020F0600000000000000" pitchFamily="50" charset="-128"/>
                <a:ea typeface="HG丸ｺﾞｼｯｸM-PRO" panose="020F0600000000000000" pitchFamily="50" charset="-128"/>
              </a:rPr>
              <a:t>パンデミックの世界的な拡大と共に、社会環境の変化が人々の生活や働き方に大きな変革をもたらしました。 これらの社会課題や社会的なニーズに対応するため、日本や世界中で</a:t>
            </a:r>
            <a:r>
              <a:rPr kumimoji="1" lang="en-US" altLang="ja-JP" sz="1200" dirty="0">
                <a:latin typeface="HG丸ｺﾞｼｯｸM-PRO" panose="020F0600000000000000" pitchFamily="50" charset="-128"/>
                <a:ea typeface="HG丸ｺﾞｼｯｸM-PRO" panose="020F0600000000000000" pitchFamily="50" charset="-128"/>
              </a:rPr>
              <a:t>DX</a:t>
            </a:r>
            <a:r>
              <a:rPr kumimoji="1" lang="ja-JP" altLang="en-US" sz="1200" dirty="0">
                <a:latin typeface="HG丸ｺﾞｼｯｸM-PRO" panose="020F0600000000000000" pitchFamily="50" charset="-128"/>
                <a:ea typeface="HG丸ｺﾞｼｯｸM-PRO" panose="020F0600000000000000" pitchFamily="50" charset="-128"/>
              </a:rPr>
              <a:t>（デジタルトランスフォーメーション）への取り組みが進んでいます。</a:t>
            </a:r>
          </a:p>
        </p:txBody>
      </p:sp>
      <p:pic>
        <p:nvPicPr>
          <p:cNvPr id="7" name="図 6">
            <a:extLst>
              <a:ext uri="{FF2B5EF4-FFF2-40B4-BE49-F238E27FC236}">
                <a16:creationId xmlns:a16="http://schemas.microsoft.com/office/drawing/2014/main" id="{EC0ECB96-1E2D-8A94-3B95-FFF89E10F88A}"/>
              </a:ext>
            </a:extLst>
          </p:cNvPr>
          <p:cNvPicPr>
            <a:picLocks noChangeAspect="1"/>
          </p:cNvPicPr>
          <p:nvPr/>
        </p:nvPicPr>
        <p:blipFill>
          <a:blip r:embed="rId3"/>
          <a:stretch>
            <a:fillRect/>
          </a:stretch>
        </p:blipFill>
        <p:spPr>
          <a:xfrm>
            <a:off x="956723" y="4540702"/>
            <a:ext cx="381000" cy="352425"/>
          </a:xfrm>
          <a:prstGeom prst="rect">
            <a:avLst/>
          </a:prstGeom>
        </p:spPr>
      </p:pic>
      <p:pic>
        <p:nvPicPr>
          <p:cNvPr id="11" name="図 10">
            <a:extLst>
              <a:ext uri="{FF2B5EF4-FFF2-40B4-BE49-F238E27FC236}">
                <a16:creationId xmlns:a16="http://schemas.microsoft.com/office/drawing/2014/main" id="{2AE1D1E7-300E-F3F4-B856-B016E61507AD}"/>
              </a:ext>
            </a:extLst>
          </p:cNvPr>
          <p:cNvPicPr>
            <a:picLocks noChangeAspect="1"/>
          </p:cNvPicPr>
          <p:nvPr/>
        </p:nvPicPr>
        <p:blipFill>
          <a:blip r:embed="rId4"/>
          <a:stretch>
            <a:fillRect/>
          </a:stretch>
        </p:blipFill>
        <p:spPr>
          <a:xfrm>
            <a:off x="956723" y="5231940"/>
            <a:ext cx="381000" cy="361950"/>
          </a:xfrm>
          <a:prstGeom prst="rect">
            <a:avLst/>
          </a:prstGeom>
        </p:spPr>
      </p:pic>
      <p:sp>
        <p:nvSpPr>
          <p:cNvPr id="13" name="正方形/長方形 12">
            <a:extLst>
              <a:ext uri="{FF2B5EF4-FFF2-40B4-BE49-F238E27FC236}">
                <a16:creationId xmlns:a16="http://schemas.microsoft.com/office/drawing/2014/main" id="{4C71F5E5-89D8-4A07-2E83-3708686AD5F0}"/>
              </a:ext>
            </a:extLst>
          </p:cNvPr>
          <p:cNvSpPr/>
          <p:nvPr/>
        </p:nvSpPr>
        <p:spPr>
          <a:xfrm>
            <a:off x="265406" y="6296550"/>
            <a:ext cx="468932" cy="278218"/>
          </a:xfrm>
          <a:prstGeom prst="rect">
            <a:avLst/>
          </a:prstGeom>
          <a:solidFill>
            <a:srgbClr val="2F5597"/>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a:solidFill>
                  <a:schemeClr val="bg1"/>
                </a:solidFill>
                <a:latin typeface="Meiryo UI" panose="020B0604030504040204" pitchFamily="50" charset="-128"/>
                <a:ea typeface="Meiryo UI" panose="020B0604030504040204" pitchFamily="50" charset="-128"/>
              </a:rPr>
              <a:t>11</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9831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en-US" altLang="ja-JP" dirty="0"/>
              <a:t>2	</a:t>
            </a:r>
            <a:r>
              <a:rPr lang="ja-JP" altLang="en-US" dirty="0"/>
              <a:t>ガイドラインの目的</a:t>
            </a:r>
          </a:p>
        </p:txBody>
      </p:sp>
      <p:sp>
        <p:nvSpPr>
          <p:cNvPr id="2" name="コンテンツ プレースホルダー 1"/>
          <p:cNvSpPr>
            <a:spLocks noGrp="1"/>
          </p:cNvSpPr>
          <p:nvPr>
            <p:ph sz="quarter" idx="1"/>
          </p:nvPr>
        </p:nvSpPr>
        <p:spPr>
          <a:xfrm>
            <a:off x="1219200" y="1447800"/>
            <a:ext cx="10363200" cy="1401447"/>
          </a:xfrm>
        </p:spPr>
        <p:txBody>
          <a:bodyPr rtlCol="0">
            <a:normAutofit fontScale="92500"/>
          </a:bodyPr>
          <a:lstStyle/>
          <a:p>
            <a:pPr rtl="0">
              <a:spcAft>
                <a:spcPts val="600"/>
              </a:spcAft>
            </a:pPr>
            <a:r>
              <a:rPr lang="ja-JP" altLang="en-US" sz="2400" dirty="0"/>
              <a:t>本市における生成</a:t>
            </a:r>
            <a:r>
              <a:rPr lang="en-US" altLang="ja-JP" sz="2400" dirty="0"/>
              <a:t>AI</a:t>
            </a:r>
            <a:r>
              <a:rPr lang="ja-JP" altLang="en-US" sz="2400" dirty="0"/>
              <a:t>の利用にあたって、生成</a:t>
            </a:r>
            <a:r>
              <a:rPr lang="en-US" altLang="ja-JP" sz="2400" dirty="0"/>
              <a:t>AI</a:t>
            </a:r>
            <a:r>
              <a:rPr lang="ja-JP" altLang="en-US" sz="2400" dirty="0"/>
              <a:t>そのものの特徴やリスク、本市独自の利用環境（以下「</a:t>
            </a:r>
            <a:r>
              <a:rPr lang="en-US" altLang="ja-JP" sz="2400" dirty="0"/>
              <a:t>AI</a:t>
            </a:r>
            <a:r>
              <a:rPr lang="ja-JP" altLang="en-US" sz="2400" dirty="0"/>
              <a:t>アシスタント」 （愛称：</a:t>
            </a:r>
            <a:r>
              <a:rPr lang="en-US" altLang="ja-JP" sz="2400" dirty="0"/>
              <a:t>Oasis</a:t>
            </a:r>
            <a:r>
              <a:rPr lang="ja-JP" altLang="en-US" sz="2400" dirty="0"/>
              <a:t>）という）の概要説明、利用ルールの周知、効果的な利用方法の案内等を行うため、本ガイドラインを策定します。</a:t>
            </a:r>
          </a:p>
        </p:txBody>
      </p:sp>
      <p:sp>
        <p:nvSpPr>
          <p:cNvPr id="9" name="雲 8">
            <a:extLst>
              <a:ext uri="{FF2B5EF4-FFF2-40B4-BE49-F238E27FC236}">
                <a16:creationId xmlns:a16="http://schemas.microsoft.com/office/drawing/2014/main" id="{99B1A005-C2DF-D662-7D23-735254050068}"/>
              </a:ext>
            </a:extLst>
          </p:cNvPr>
          <p:cNvSpPr/>
          <p:nvPr/>
        </p:nvSpPr>
        <p:spPr>
          <a:xfrm>
            <a:off x="864299" y="3438547"/>
            <a:ext cx="2408272" cy="1229715"/>
          </a:xfrm>
          <a:prstGeom prst="cloud">
            <a:avLst/>
          </a:prstGeom>
          <a:solidFill>
            <a:schemeClr val="accent6">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生成</a:t>
            </a:r>
            <a:r>
              <a:rPr kumimoji="1" lang="en-US" altLang="ja-JP" dirty="0">
                <a:latin typeface="Meiryo UI" panose="020B0604030504040204" pitchFamily="50" charset="-128"/>
                <a:ea typeface="Meiryo UI" panose="020B0604030504040204" pitchFamily="50" charset="-128"/>
              </a:rPr>
              <a:t>AI</a:t>
            </a:r>
            <a:r>
              <a:rPr kumimoji="1" lang="ja-JP" altLang="en-US" dirty="0">
                <a:latin typeface="Meiryo UI" panose="020B0604030504040204" pitchFamily="50" charset="-128"/>
                <a:ea typeface="Meiryo UI" panose="020B0604030504040204" pitchFamily="50" charset="-128"/>
              </a:rPr>
              <a:t>って？</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大丈夫？</a:t>
            </a:r>
          </a:p>
        </p:txBody>
      </p:sp>
      <p:sp>
        <p:nvSpPr>
          <p:cNvPr id="12" name="雲 11">
            <a:extLst>
              <a:ext uri="{FF2B5EF4-FFF2-40B4-BE49-F238E27FC236}">
                <a16:creationId xmlns:a16="http://schemas.microsoft.com/office/drawing/2014/main" id="{469E589A-4B8A-CE15-CFE5-CE987A7D69B4}"/>
              </a:ext>
            </a:extLst>
          </p:cNvPr>
          <p:cNvSpPr/>
          <p:nvPr/>
        </p:nvSpPr>
        <p:spPr>
          <a:xfrm>
            <a:off x="864299" y="5121521"/>
            <a:ext cx="2408272" cy="1229715"/>
          </a:xfrm>
          <a:prstGeom prst="cloud">
            <a:avLst/>
          </a:prstGeo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何に使うの？</a:t>
            </a:r>
          </a:p>
        </p:txBody>
      </p:sp>
      <p:sp>
        <p:nvSpPr>
          <p:cNvPr id="14" name="雲 13">
            <a:extLst>
              <a:ext uri="{FF2B5EF4-FFF2-40B4-BE49-F238E27FC236}">
                <a16:creationId xmlns:a16="http://schemas.microsoft.com/office/drawing/2014/main" id="{0DBF8A1C-D5BE-57AE-4A3D-7F4CDB766484}"/>
              </a:ext>
            </a:extLst>
          </p:cNvPr>
          <p:cNvSpPr/>
          <p:nvPr/>
        </p:nvSpPr>
        <p:spPr>
          <a:xfrm>
            <a:off x="8982626" y="3429000"/>
            <a:ext cx="2408272" cy="1229715"/>
          </a:xfrm>
          <a:prstGeom prst="cloud">
            <a:avLst/>
          </a:prstGeom>
          <a:solidFill>
            <a:schemeClr val="accent4">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どんな</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システム？</a:t>
            </a:r>
          </a:p>
        </p:txBody>
      </p:sp>
      <p:sp>
        <p:nvSpPr>
          <p:cNvPr id="15" name="雲 14">
            <a:extLst>
              <a:ext uri="{FF2B5EF4-FFF2-40B4-BE49-F238E27FC236}">
                <a16:creationId xmlns:a16="http://schemas.microsoft.com/office/drawing/2014/main" id="{C48E9B82-B360-6C85-F154-EE7E5D948A41}"/>
              </a:ext>
            </a:extLst>
          </p:cNvPr>
          <p:cNvSpPr/>
          <p:nvPr/>
        </p:nvSpPr>
        <p:spPr>
          <a:xfrm>
            <a:off x="8976579" y="5209185"/>
            <a:ext cx="2408272" cy="1229715"/>
          </a:xfrm>
          <a:prstGeom prst="cloud">
            <a:avLst/>
          </a:prstGeom>
          <a:solidFill>
            <a:schemeClr val="accent3">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何聞いても</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いいの？</a:t>
            </a:r>
          </a:p>
        </p:txBody>
      </p:sp>
      <p:sp>
        <p:nvSpPr>
          <p:cNvPr id="4" name="スライド番号プレースホルダー 3">
            <a:extLst>
              <a:ext uri="{FF2B5EF4-FFF2-40B4-BE49-F238E27FC236}">
                <a16:creationId xmlns:a16="http://schemas.microsoft.com/office/drawing/2014/main" id="{BE5269E5-F2A7-F4DE-8CDF-F4A2C0BB29D2}"/>
              </a:ext>
            </a:extLst>
          </p:cNvPr>
          <p:cNvSpPr>
            <a:spLocks noGrp="1"/>
          </p:cNvSpPr>
          <p:nvPr>
            <p:ph type="sldNum" sz="quarter" idx="12"/>
          </p:nvPr>
        </p:nvSpPr>
        <p:spPr/>
        <p:txBody>
          <a:bodyPr/>
          <a:lstStyle/>
          <a:p>
            <a:pPr rtl="0"/>
            <a:fld id="{401CF334-2D5C-4859-84A6-CA7E6E43FAEB}" type="slidenum">
              <a:rPr lang="en-US" altLang="ja-JP" noProof="0" smtClean="0"/>
              <a:t>4</a:t>
            </a:fld>
            <a:endParaRPr lang="ja-JP" altLang="en-US" noProof="0"/>
          </a:p>
        </p:txBody>
      </p:sp>
      <p:grpSp>
        <p:nvGrpSpPr>
          <p:cNvPr id="11" name="グループ化 10">
            <a:extLst>
              <a:ext uri="{FF2B5EF4-FFF2-40B4-BE49-F238E27FC236}">
                <a16:creationId xmlns:a16="http://schemas.microsoft.com/office/drawing/2014/main" id="{37444C8B-D98F-4F4F-A7E4-AC974085BF79}"/>
              </a:ext>
            </a:extLst>
          </p:cNvPr>
          <p:cNvGrpSpPr/>
          <p:nvPr/>
        </p:nvGrpSpPr>
        <p:grpSpPr>
          <a:xfrm>
            <a:off x="3432355" y="3438547"/>
            <a:ext cx="5487076" cy="2915009"/>
            <a:chOff x="3432355" y="3438547"/>
            <a:chExt cx="5487076" cy="2915009"/>
          </a:xfrm>
        </p:grpSpPr>
        <p:pic>
          <p:nvPicPr>
            <p:cNvPr id="7" name="図 6">
              <a:extLst>
                <a:ext uri="{FF2B5EF4-FFF2-40B4-BE49-F238E27FC236}">
                  <a16:creationId xmlns:a16="http://schemas.microsoft.com/office/drawing/2014/main" id="{0732623C-D219-664A-9140-866F754AC1A5}"/>
                </a:ext>
              </a:extLst>
            </p:cNvPr>
            <p:cNvPicPr>
              <a:picLocks noChangeAspect="1"/>
            </p:cNvPicPr>
            <p:nvPr/>
          </p:nvPicPr>
          <p:blipFill>
            <a:blip r:embed="rId3"/>
            <a:stretch>
              <a:fillRect/>
            </a:stretch>
          </p:blipFill>
          <p:spPr>
            <a:xfrm>
              <a:off x="3432355" y="3438547"/>
              <a:ext cx="5487076" cy="2915009"/>
            </a:xfrm>
            <a:prstGeom prst="rect">
              <a:avLst/>
            </a:prstGeom>
            <a:ln>
              <a:solidFill>
                <a:schemeClr val="accent1"/>
              </a:solidFill>
            </a:ln>
          </p:spPr>
        </p:pic>
        <p:pic>
          <p:nvPicPr>
            <p:cNvPr id="10" name="図 9" descr="ロゴ&#10;&#10;中程度の精度で自動的に生成された説明">
              <a:extLst>
                <a:ext uri="{FF2B5EF4-FFF2-40B4-BE49-F238E27FC236}">
                  <a16:creationId xmlns:a16="http://schemas.microsoft.com/office/drawing/2014/main" id="{2FB1A72C-2A7B-2666-3DA0-D61609757A1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47537" y="4093525"/>
              <a:ext cx="1214963" cy="413180"/>
            </a:xfrm>
            <a:prstGeom prst="rect">
              <a:avLst/>
            </a:prstGeom>
          </p:spPr>
        </p:pic>
      </p:grpSp>
    </p:spTree>
    <p:extLst>
      <p:ext uri="{BB962C8B-B14F-4D97-AF65-F5344CB8AC3E}">
        <p14:creationId xmlns:p14="http://schemas.microsoft.com/office/powerpoint/2010/main" val="4097742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en-US" altLang="ja-JP" dirty="0"/>
              <a:t>3	</a:t>
            </a:r>
            <a:r>
              <a:rPr lang="ja-JP" altLang="en-US" dirty="0"/>
              <a:t>利用対象</a:t>
            </a:r>
          </a:p>
        </p:txBody>
      </p:sp>
      <p:sp>
        <p:nvSpPr>
          <p:cNvPr id="2" name="コンテンツ プレースホルダー 1"/>
          <p:cNvSpPr>
            <a:spLocks noGrp="1"/>
          </p:cNvSpPr>
          <p:nvPr>
            <p:ph sz="quarter" idx="1"/>
          </p:nvPr>
        </p:nvSpPr>
        <p:spPr>
          <a:xfrm>
            <a:off x="1219200" y="1983964"/>
            <a:ext cx="10363200" cy="1960356"/>
          </a:xfrm>
        </p:spPr>
        <p:txBody>
          <a:bodyPr rtlCol="0">
            <a:normAutofit/>
          </a:bodyPr>
          <a:lstStyle/>
          <a:p>
            <a:pPr>
              <a:lnSpc>
                <a:spcPct val="110000"/>
              </a:lnSpc>
              <a:spcAft>
                <a:spcPts val="600"/>
              </a:spcAft>
            </a:pPr>
            <a:r>
              <a:rPr lang="ja-JP" altLang="en-US" sz="2400" dirty="0"/>
              <a:t>「大阪市ＤＸの推進に関する規程」における局等における全職員</a:t>
            </a:r>
            <a:br>
              <a:rPr lang="en-US" altLang="ja-JP" sz="2400" dirty="0"/>
            </a:br>
            <a:r>
              <a:rPr lang="ja-JP" altLang="en-US" sz="2400" dirty="0"/>
              <a:t>（ただし、非常勤嘱託職員、派遣中の職員を除く）</a:t>
            </a:r>
            <a:endParaRPr lang="en-US" altLang="ja-JP" sz="2400" dirty="0"/>
          </a:p>
        </p:txBody>
      </p:sp>
      <p:sp>
        <p:nvSpPr>
          <p:cNvPr id="4" name="正方形/長方形 3">
            <a:extLst>
              <a:ext uri="{FF2B5EF4-FFF2-40B4-BE49-F238E27FC236}">
                <a16:creationId xmlns:a16="http://schemas.microsoft.com/office/drawing/2014/main" id="{C0207F7E-D59B-E89C-C388-1CE876DCD625}"/>
              </a:ext>
            </a:extLst>
          </p:cNvPr>
          <p:cNvSpPr/>
          <p:nvPr/>
        </p:nvSpPr>
        <p:spPr>
          <a:xfrm>
            <a:off x="86360" y="1417638"/>
            <a:ext cx="12020974"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rtl="0">
              <a:buNone/>
            </a:pPr>
            <a:r>
              <a:rPr lang="ja-JP" altLang="en-US" sz="2400" b="1" dirty="0">
                <a:latin typeface="Meiryo UI" panose="020B0604030504040204" pitchFamily="50" charset="-128"/>
                <a:ea typeface="Meiryo UI" panose="020B0604030504040204" pitchFamily="50" charset="-128"/>
              </a:rPr>
              <a:t>利用者</a:t>
            </a:r>
          </a:p>
        </p:txBody>
      </p:sp>
      <p:sp>
        <p:nvSpPr>
          <p:cNvPr id="6" name="正方形/長方形 5">
            <a:extLst>
              <a:ext uri="{FF2B5EF4-FFF2-40B4-BE49-F238E27FC236}">
                <a16:creationId xmlns:a16="http://schemas.microsoft.com/office/drawing/2014/main" id="{292E9EE0-2BB1-547E-1C95-FD5C264FAB84}"/>
              </a:ext>
            </a:extLst>
          </p:cNvPr>
          <p:cNvSpPr/>
          <p:nvPr/>
        </p:nvSpPr>
        <p:spPr>
          <a:xfrm>
            <a:off x="84666" y="4008616"/>
            <a:ext cx="12020974"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rtl="0">
              <a:buNone/>
            </a:pPr>
            <a:r>
              <a:rPr lang="ja-JP" altLang="en-US" sz="2400" b="1" dirty="0">
                <a:latin typeface="Meiryo UI" panose="020B0604030504040204" pitchFamily="50" charset="-128"/>
                <a:ea typeface="Meiryo UI" panose="020B0604030504040204" pitchFamily="50" charset="-128"/>
              </a:rPr>
              <a:t>主な利用業務</a:t>
            </a:r>
          </a:p>
        </p:txBody>
      </p:sp>
      <p:sp>
        <p:nvSpPr>
          <p:cNvPr id="7" name="スライド番号プレースホルダー 6">
            <a:extLst>
              <a:ext uri="{FF2B5EF4-FFF2-40B4-BE49-F238E27FC236}">
                <a16:creationId xmlns:a16="http://schemas.microsoft.com/office/drawing/2014/main" id="{83E4FD7D-4BC9-BE0D-774E-83E1146302C5}"/>
              </a:ext>
            </a:extLst>
          </p:cNvPr>
          <p:cNvSpPr>
            <a:spLocks noGrp="1"/>
          </p:cNvSpPr>
          <p:nvPr>
            <p:ph type="sldNum" sz="quarter" idx="12"/>
          </p:nvPr>
        </p:nvSpPr>
        <p:spPr/>
        <p:txBody>
          <a:bodyPr/>
          <a:lstStyle/>
          <a:p>
            <a:pPr rtl="0"/>
            <a:fld id="{401CF334-2D5C-4859-84A6-CA7E6E43FAEB}" type="slidenum">
              <a:rPr lang="en-US" altLang="ja-JP" noProof="0" smtClean="0"/>
              <a:t>5</a:t>
            </a:fld>
            <a:endParaRPr lang="ja-JP" altLang="en-US" noProof="0"/>
          </a:p>
        </p:txBody>
      </p:sp>
      <p:graphicFrame>
        <p:nvGraphicFramePr>
          <p:cNvPr id="9" name="表 8">
            <a:extLst>
              <a:ext uri="{FF2B5EF4-FFF2-40B4-BE49-F238E27FC236}">
                <a16:creationId xmlns:a16="http://schemas.microsoft.com/office/drawing/2014/main" id="{1FCB4D66-918D-578A-7075-9D7E72C8D143}"/>
              </a:ext>
            </a:extLst>
          </p:cNvPr>
          <p:cNvGraphicFramePr>
            <a:graphicFrameLocks noGrp="1"/>
          </p:cNvGraphicFramePr>
          <p:nvPr>
            <p:extLst>
              <p:ext uri="{D42A27DB-BD31-4B8C-83A1-F6EECF244321}">
                <p14:modId xmlns:p14="http://schemas.microsoft.com/office/powerpoint/2010/main" val="2109979893"/>
              </p:ext>
            </p:extLst>
          </p:nvPr>
        </p:nvGraphicFramePr>
        <p:xfrm>
          <a:off x="3136988" y="4768378"/>
          <a:ext cx="5916329" cy="1662072"/>
        </p:xfrm>
        <a:graphic>
          <a:graphicData uri="http://schemas.openxmlformats.org/drawingml/2006/table">
            <a:tbl>
              <a:tblPr firstRow="1" firstCol="1" bandRow="1">
                <a:tableStyleId>{B301B821-A1FF-4177-AEE7-76D212191A09}</a:tableStyleId>
              </a:tblPr>
              <a:tblGrid>
                <a:gridCol w="1919682">
                  <a:extLst>
                    <a:ext uri="{9D8B030D-6E8A-4147-A177-3AD203B41FA5}">
                      <a16:colId xmlns:a16="http://schemas.microsoft.com/office/drawing/2014/main" val="2418215223"/>
                    </a:ext>
                  </a:extLst>
                </a:gridCol>
                <a:gridCol w="3996647">
                  <a:extLst>
                    <a:ext uri="{9D8B030D-6E8A-4147-A177-3AD203B41FA5}">
                      <a16:colId xmlns:a16="http://schemas.microsoft.com/office/drawing/2014/main" val="3131609280"/>
                    </a:ext>
                  </a:extLst>
                </a:gridCol>
              </a:tblGrid>
              <a:tr h="434796">
                <a:tc>
                  <a:txBody>
                    <a:bodyPr/>
                    <a:lstStyle/>
                    <a:p>
                      <a:pPr algn="ctr">
                        <a:spcBef>
                          <a:spcPts val="1200"/>
                        </a:spcBef>
                      </a:pPr>
                      <a:r>
                        <a:rPr kumimoji="1" lang="ja-JP" altLang="en-US" sz="2000" dirty="0">
                          <a:latin typeface="Meiryo UI" panose="020B0604030504040204" pitchFamily="50" charset="-128"/>
                          <a:ea typeface="Meiryo UI" panose="020B0604030504040204" pitchFamily="50" charset="-128"/>
                        </a:rPr>
                        <a:t>分類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120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業務内容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9379313"/>
                  </a:ext>
                </a:extLst>
              </a:tr>
              <a:tr h="434796">
                <a:tc>
                  <a:txBody>
                    <a:bodyPr/>
                    <a:lstStyle/>
                    <a:p>
                      <a:pPr>
                        <a:spcBef>
                          <a:spcPts val="1200"/>
                        </a:spcBef>
                      </a:pPr>
                      <a:r>
                        <a:rPr kumimoji="1" lang="ja-JP" altLang="en-US" sz="2000" b="0" dirty="0">
                          <a:latin typeface="Meiryo UI" panose="020B0604030504040204" pitchFamily="50" charset="-128"/>
                          <a:ea typeface="Meiryo UI" panose="020B0604030504040204" pitchFamily="50" charset="-128"/>
                        </a:rPr>
                        <a:t>文書作成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kumimoji="1" lang="ja-JP" altLang="en-US" sz="2000" b="0" dirty="0">
                          <a:latin typeface="Meiryo UI" panose="020B0604030504040204" pitchFamily="50" charset="-128"/>
                          <a:ea typeface="Meiryo UI" panose="020B0604030504040204" pitchFamily="50" charset="-128"/>
                        </a:rPr>
                        <a:t>文章の要約、作成、添削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9269147"/>
                  </a:ext>
                </a:extLst>
              </a:tr>
              <a:tr h="370840">
                <a:tc>
                  <a:txBody>
                    <a:bodyPr/>
                    <a:lstStyle/>
                    <a:p>
                      <a:pPr>
                        <a:spcBef>
                          <a:spcPts val="1200"/>
                        </a:spcBef>
                      </a:pPr>
                      <a:r>
                        <a:rPr kumimoji="1" lang="ja-JP" altLang="en-US" sz="2000" b="0" dirty="0">
                          <a:latin typeface="Meiryo UI" panose="020B0604030504040204" pitchFamily="50" charset="-128"/>
                          <a:ea typeface="Meiryo UI" panose="020B0604030504040204" pitchFamily="50" charset="-128"/>
                        </a:rPr>
                        <a:t>企画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ts val="1200"/>
                        </a:spcBef>
                      </a:pPr>
                      <a:r>
                        <a:rPr lang="ja-JP" altLang="en-US" sz="2000" b="0" kern="1200" dirty="0">
                          <a:solidFill>
                            <a:srgbClr val="111111"/>
                          </a:solidFill>
                          <a:latin typeface="Meiryo UI" panose="020B0604030504040204" pitchFamily="50" charset="-128"/>
                          <a:ea typeface="Meiryo UI" panose="020B0604030504040204" pitchFamily="50" charset="-128"/>
                        </a:rPr>
                        <a:t>企画案のたたき台作成、</a:t>
                      </a:r>
                      <a:r>
                        <a:rPr kumimoji="1" lang="ja-JP" altLang="en-US" sz="2000" b="0" dirty="0">
                          <a:latin typeface="Meiryo UI" panose="020B0604030504040204" pitchFamily="50" charset="-128"/>
                          <a:ea typeface="Meiryo UI" panose="020B0604030504040204" pitchFamily="50" charset="-128"/>
                        </a:rPr>
                        <a:t>考えの整理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5363833"/>
                  </a:ext>
                </a:extLst>
              </a:tr>
              <a:tr h="370840">
                <a:tc>
                  <a:txBody>
                    <a:bodyPr/>
                    <a:lstStyle/>
                    <a:p>
                      <a:pPr>
                        <a:spcBef>
                          <a:spcPts val="1200"/>
                        </a:spcBef>
                      </a:pPr>
                      <a:r>
                        <a:rPr kumimoji="1" lang="ja-JP" altLang="en-US" sz="2000" b="0" dirty="0">
                          <a:latin typeface="Meiryo UI" panose="020B0604030504040204" pitchFamily="50" charset="-128"/>
                          <a:ea typeface="Meiryo UI" panose="020B0604030504040204" pitchFamily="50" charset="-128"/>
                        </a:rPr>
                        <a:t>翻訳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ts val="1200"/>
                        </a:spcBef>
                      </a:pPr>
                      <a:r>
                        <a:rPr kumimoji="1" lang="ja-JP" altLang="en-US" sz="2000" b="0" dirty="0">
                          <a:latin typeface="Meiryo UI" panose="020B0604030504040204" pitchFamily="50" charset="-128"/>
                          <a:ea typeface="Meiryo UI" panose="020B0604030504040204" pitchFamily="50" charset="-128"/>
                        </a:rPr>
                        <a:t>翻訳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9469018"/>
                  </a:ext>
                </a:extLst>
              </a:tr>
            </a:tbl>
          </a:graphicData>
        </a:graphic>
      </p:graphicFrame>
    </p:spTree>
    <p:extLst>
      <p:ext uri="{BB962C8B-B14F-4D97-AF65-F5344CB8AC3E}">
        <p14:creationId xmlns:p14="http://schemas.microsoft.com/office/powerpoint/2010/main" val="3294537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en-US" altLang="ja-JP" dirty="0"/>
              <a:t>4	</a:t>
            </a:r>
            <a:r>
              <a:rPr lang="ja-JP" altLang="en-US" dirty="0"/>
              <a:t>生成</a:t>
            </a:r>
            <a:r>
              <a:rPr lang="en-US" altLang="ja-JP" dirty="0"/>
              <a:t>AI</a:t>
            </a:r>
            <a:r>
              <a:rPr lang="ja-JP" altLang="en-US" dirty="0"/>
              <a:t>の特徴とリスク</a:t>
            </a:r>
          </a:p>
        </p:txBody>
      </p:sp>
      <p:sp>
        <p:nvSpPr>
          <p:cNvPr id="2" name="コンテンツ プレースホルダー 1"/>
          <p:cNvSpPr>
            <a:spLocks noGrp="1"/>
          </p:cNvSpPr>
          <p:nvPr>
            <p:ph sz="quarter" idx="1"/>
          </p:nvPr>
        </p:nvSpPr>
        <p:spPr>
          <a:xfrm>
            <a:off x="1219200" y="2034856"/>
            <a:ext cx="10363200" cy="4175444"/>
          </a:xfrm>
        </p:spPr>
        <p:txBody>
          <a:bodyPr rtlCol="0">
            <a:normAutofit/>
          </a:bodyPr>
          <a:lstStyle/>
          <a:p>
            <a:pPr>
              <a:spcAft>
                <a:spcPts val="600"/>
              </a:spcAft>
            </a:pPr>
            <a:r>
              <a:rPr lang="ja-JP" altLang="en-US" sz="2800" dirty="0"/>
              <a:t>生成</a:t>
            </a:r>
            <a:r>
              <a:rPr lang="en-US" altLang="ja-JP" sz="2800" dirty="0"/>
              <a:t>AI</a:t>
            </a:r>
            <a:r>
              <a:rPr lang="ja-JP" altLang="en-US" sz="2800" dirty="0"/>
              <a:t>とは、人工知能の一種で、学習したデータからパターンやルールを抽出し、それをもとに質問・指示に対する回答を対話形式で作り出すことができます。</a:t>
            </a:r>
          </a:p>
          <a:p>
            <a:pPr>
              <a:spcAft>
                <a:spcPts val="600"/>
              </a:spcAft>
            </a:pPr>
            <a:r>
              <a:rPr lang="ja-JP" altLang="en-US" sz="2800" dirty="0"/>
              <a:t>生成</a:t>
            </a:r>
            <a:r>
              <a:rPr lang="en-US" altLang="ja-JP" sz="2800" dirty="0"/>
              <a:t>AI</a:t>
            </a:r>
            <a:r>
              <a:rPr lang="ja-JP" altLang="en-US" sz="2800" dirty="0"/>
              <a:t>は、文章や画像、音声、音楽、動画等、さまざまなコンテンツを生成することが可能です。（</a:t>
            </a:r>
            <a:r>
              <a:rPr lang="en-US" altLang="ja-JP" sz="2800" dirty="0"/>
              <a:t>AI</a:t>
            </a:r>
            <a:r>
              <a:rPr lang="ja-JP" altLang="en-US" sz="2800" dirty="0"/>
              <a:t>アシスタントでは文章のみが対象）</a:t>
            </a:r>
          </a:p>
          <a:p>
            <a:pPr>
              <a:spcAft>
                <a:spcPts val="600"/>
              </a:spcAft>
            </a:pPr>
            <a:r>
              <a:rPr lang="ja-JP" altLang="en-US" sz="2800" dirty="0"/>
              <a:t>生成</a:t>
            </a:r>
            <a:r>
              <a:rPr lang="en-US" altLang="ja-JP" sz="2800" dirty="0"/>
              <a:t>AI</a:t>
            </a:r>
            <a:r>
              <a:rPr lang="ja-JP" altLang="en-US" sz="2800" dirty="0"/>
              <a:t>には本市の業務のあり方を大きく変容し、大きな効果を生み出す可能性が秘められています。</a:t>
            </a:r>
          </a:p>
        </p:txBody>
      </p:sp>
      <p:sp>
        <p:nvSpPr>
          <p:cNvPr id="8" name="正方形/長方形 7">
            <a:extLst>
              <a:ext uri="{FF2B5EF4-FFF2-40B4-BE49-F238E27FC236}">
                <a16:creationId xmlns:a16="http://schemas.microsoft.com/office/drawing/2014/main" id="{B6738E42-9409-046D-BE6D-08614D8F0272}"/>
              </a:ext>
            </a:extLst>
          </p:cNvPr>
          <p:cNvSpPr/>
          <p:nvPr/>
        </p:nvSpPr>
        <p:spPr>
          <a:xfrm>
            <a:off x="88776" y="1417638"/>
            <a:ext cx="12011488"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生成</a:t>
            </a:r>
            <a:r>
              <a:rPr lang="en-US" altLang="ja-JP" sz="2400" b="1" dirty="0">
                <a:latin typeface="Meiryo UI" panose="020B0604030504040204" pitchFamily="50" charset="-128"/>
                <a:ea typeface="Meiryo UI" panose="020B0604030504040204" pitchFamily="50" charset="-128"/>
              </a:rPr>
              <a:t>AI</a:t>
            </a:r>
            <a:r>
              <a:rPr lang="ja-JP" altLang="en-US" sz="2400" b="1" dirty="0">
                <a:latin typeface="Meiryo UI" panose="020B0604030504040204" pitchFamily="50" charset="-128"/>
                <a:ea typeface="Meiryo UI" panose="020B0604030504040204" pitchFamily="50" charset="-128"/>
              </a:rPr>
              <a:t>の特徴</a:t>
            </a:r>
          </a:p>
        </p:txBody>
      </p:sp>
      <p:sp>
        <p:nvSpPr>
          <p:cNvPr id="11" name="スライド番号プレースホルダー 10">
            <a:extLst>
              <a:ext uri="{FF2B5EF4-FFF2-40B4-BE49-F238E27FC236}">
                <a16:creationId xmlns:a16="http://schemas.microsoft.com/office/drawing/2014/main" id="{C5E07B17-FF10-93AE-8C7E-DDF5615C543B}"/>
              </a:ext>
            </a:extLst>
          </p:cNvPr>
          <p:cNvSpPr>
            <a:spLocks noGrp="1"/>
          </p:cNvSpPr>
          <p:nvPr>
            <p:ph type="sldNum" sz="quarter" idx="12"/>
          </p:nvPr>
        </p:nvSpPr>
        <p:spPr/>
        <p:txBody>
          <a:bodyPr/>
          <a:lstStyle/>
          <a:p>
            <a:pPr rtl="0"/>
            <a:fld id="{401CF334-2D5C-4859-84A6-CA7E6E43FAEB}" type="slidenum">
              <a:rPr lang="en-US" altLang="ja-JP" noProof="0" smtClean="0"/>
              <a:t>6</a:t>
            </a:fld>
            <a:endParaRPr lang="ja-JP" altLang="en-US" noProof="0"/>
          </a:p>
        </p:txBody>
      </p:sp>
    </p:spTree>
    <p:extLst>
      <p:ext uri="{BB962C8B-B14F-4D97-AF65-F5344CB8AC3E}">
        <p14:creationId xmlns:p14="http://schemas.microsoft.com/office/powerpoint/2010/main" val="4237364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en-US" altLang="ja-JP" dirty="0"/>
              <a:t>4	</a:t>
            </a:r>
            <a:r>
              <a:rPr lang="ja-JP" altLang="en-US" dirty="0"/>
              <a:t>生成</a:t>
            </a:r>
            <a:r>
              <a:rPr lang="en-US" altLang="ja-JP" dirty="0"/>
              <a:t>AI</a:t>
            </a:r>
            <a:r>
              <a:rPr lang="ja-JP" altLang="en-US" dirty="0"/>
              <a:t>の特徴とリスク</a:t>
            </a:r>
          </a:p>
        </p:txBody>
      </p:sp>
      <p:sp>
        <p:nvSpPr>
          <p:cNvPr id="2" name="コンテンツ プレースホルダー 1"/>
          <p:cNvSpPr>
            <a:spLocks noGrp="1"/>
          </p:cNvSpPr>
          <p:nvPr>
            <p:ph sz="quarter" idx="1"/>
          </p:nvPr>
        </p:nvSpPr>
        <p:spPr>
          <a:xfrm>
            <a:off x="1219200" y="2021841"/>
            <a:ext cx="10363200" cy="2632352"/>
          </a:xfrm>
        </p:spPr>
        <p:txBody>
          <a:bodyPr rtlCol="0">
            <a:normAutofit/>
          </a:bodyPr>
          <a:lstStyle/>
          <a:p>
            <a:r>
              <a:rPr lang="ja-JP" altLang="en-US" dirty="0"/>
              <a:t>⽣成</a:t>
            </a:r>
            <a:r>
              <a:rPr lang="en-US" altLang="ja-JP" dirty="0"/>
              <a:t>AI</a:t>
            </a:r>
            <a:r>
              <a:rPr lang="ja-JP" altLang="en-US" dirty="0"/>
              <a:t>には、</a:t>
            </a:r>
            <a:r>
              <a:rPr lang="ja-JP" altLang="en-US" b="1" u="sng" dirty="0">
                <a:solidFill>
                  <a:srgbClr val="FF0000"/>
                </a:solidFill>
              </a:rPr>
              <a:t>①情報漏えい</a:t>
            </a:r>
            <a:r>
              <a:rPr lang="ja-JP" altLang="en-US" dirty="0"/>
              <a:t>や</a:t>
            </a:r>
            <a:r>
              <a:rPr lang="ja-JP" altLang="en-US" b="1" u="sng" dirty="0">
                <a:solidFill>
                  <a:srgbClr val="FF0000"/>
                </a:solidFill>
              </a:rPr>
              <a:t>②回答の不正確性</a:t>
            </a:r>
            <a:r>
              <a:rPr lang="ja-JP" altLang="en-US" dirty="0"/>
              <a:t>、</a:t>
            </a:r>
            <a:r>
              <a:rPr lang="ja-JP" altLang="en-US" b="1" u="sng" dirty="0">
                <a:solidFill>
                  <a:srgbClr val="FF0000"/>
                </a:solidFill>
              </a:rPr>
              <a:t>③</a:t>
            </a:r>
            <a:r>
              <a:rPr lang="zh-TW" altLang="en-US" b="1" u="sng" dirty="0">
                <a:solidFill>
                  <a:srgbClr val="FF0000"/>
                </a:solidFill>
              </a:rPr>
              <a:t>知的財産権侵害</a:t>
            </a:r>
            <a:r>
              <a:rPr lang="ja-JP" altLang="en-US" dirty="0"/>
              <a:t>等様々な問題が指摘されており、生成</a:t>
            </a:r>
            <a:r>
              <a:rPr lang="en-US" altLang="ja-JP" dirty="0"/>
              <a:t>AI</a:t>
            </a:r>
            <a:r>
              <a:rPr lang="ja-JP" altLang="en-US" dirty="0"/>
              <a:t>が生成した回答は、根拠や裏付けを必ず確認してから利用する必要があります。</a:t>
            </a:r>
            <a:endParaRPr lang="en-US" altLang="ja-JP" dirty="0"/>
          </a:p>
          <a:p>
            <a:endParaRPr lang="ja-JP" altLang="en-US" dirty="0"/>
          </a:p>
          <a:p>
            <a:r>
              <a:rPr lang="ja-JP" altLang="en-US" dirty="0"/>
              <a:t>行政分野での利用にあたっては、こうしたリスクへの対応が必要です。</a:t>
            </a:r>
            <a:endParaRPr lang="en-US" altLang="ja-JP" dirty="0"/>
          </a:p>
        </p:txBody>
      </p:sp>
      <p:sp>
        <p:nvSpPr>
          <p:cNvPr id="4" name="正方形/長方形 3">
            <a:extLst>
              <a:ext uri="{FF2B5EF4-FFF2-40B4-BE49-F238E27FC236}">
                <a16:creationId xmlns:a16="http://schemas.microsoft.com/office/drawing/2014/main" id="{CB39AFF7-6604-31AE-6B5F-2CA39ABEA075}"/>
              </a:ext>
            </a:extLst>
          </p:cNvPr>
          <p:cNvSpPr/>
          <p:nvPr/>
        </p:nvSpPr>
        <p:spPr>
          <a:xfrm>
            <a:off x="97654" y="1417638"/>
            <a:ext cx="11992746"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生成</a:t>
            </a:r>
            <a:r>
              <a:rPr lang="en-US" altLang="ja-JP" sz="2400" b="1" dirty="0">
                <a:latin typeface="Meiryo UI" panose="020B0604030504040204" pitchFamily="50" charset="-128"/>
                <a:ea typeface="Meiryo UI" panose="020B0604030504040204" pitchFamily="50" charset="-128"/>
              </a:rPr>
              <a:t>AI</a:t>
            </a:r>
            <a:r>
              <a:rPr lang="ja-JP" altLang="en-US" sz="2400" b="1" dirty="0">
                <a:latin typeface="Meiryo UI" panose="020B0604030504040204" pitchFamily="50" charset="-128"/>
                <a:ea typeface="Meiryo UI" panose="020B0604030504040204" pitchFamily="50" charset="-128"/>
              </a:rPr>
              <a:t>のリスク</a:t>
            </a:r>
          </a:p>
        </p:txBody>
      </p:sp>
      <p:sp>
        <p:nvSpPr>
          <p:cNvPr id="5" name="スライド番号プレースホルダー 4">
            <a:extLst>
              <a:ext uri="{FF2B5EF4-FFF2-40B4-BE49-F238E27FC236}">
                <a16:creationId xmlns:a16="http://schemas.microsoft.com/office/drawing/2014/main" id="{C7CBB4A9-0C2D-2EC9-CADB-9B9AE03DDFA8}"/>
              </a:ext>
            </a:extLst>
          </p:cNvPr>
          <p:cNvSpPr>
            <a:spLocks noGrp="1"/>
          </p:cNvSpPr>
          <p:nvPr>
            <p:ph type="sldNum" sz="quarter" idx="12"/>
          </p:nvPr>
        </p:nvSpPr>
        <p:spPr/>
        <p:txBody>
          <a:bodyPr/>
          <a:lstStyle/>
          <a:p>
            <a:pPr rtl="0"/>
            <a:fld id="{401CF334-2D5C-4859-84A6-CA7E6E43FAEB}" type="slidenum">
              <a:rPr lang="en-US" altLang="ja-JP" noProof="0" smtClean="0"/>
              <a:t>7</a:t>
            </a:fld>
            <a:endParaRPr lang="ja-JP" altLang="en-US" noProof="0"/>
          </a:p>
        </p:txBody>
      </p:sp>
    </p:spTree>
    <p:extLst>
      <p:ext uri="{BB962C8B-B14F-4D97-AF65-F5344CB8AC3E}">
        <p14:creationId xmlns:p14="http://schemas.microsoft.com/office/powerpoint/2010/main" val="2099561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en-US" altLang="ja-JP" dirty="0"/>
              <a:t>4	</a:t>
            </a:r>
            <a:r>
              <a:rPr lang="ja-JP" altLang="en-US" dirty="0"/>
              <a:t>生成</a:t>
            </a:r>
            <a:r>
              <a:rPr lang="en-US" altLang="ja-JP" dirty="0"/>
              <a:t>AI</a:t>
            </a:r>
            <a:r>
              <a:rPr lang="ja-JP" altLang="en-US" dirty="0"/>
              <a:t>の特徴とリスク</a:t>
            </a:r>
          </a:p>
        </p:txBody>
      </p:sp>
      <p:sp>
        <p:nvSpPr>
          <p:cNvPr id="2" name="コンテンツ プレースホルダー 1"/>
          <p:cNvSpPr>
            <a:spLocks noGrp="1"/>
          </p:cNvSpPr>
          <p:nvPr>
            <p:ph sz="quarter" idx="1"/>
          </p:nvPr>
        </p:nvSpPr>
        <p:spPr>
          <a:xfrm>
            <a:off x="1219200" y="2059806"/>
            <a:ext cx="10363200" cy="1583700"/>
          </a:xfrm>
        </p:spPr>
        <p:txBody>
          <a:bodyPr rtlCol="0">
            <a:normAutofit fontScale="92500" lnSpcReduction="10000"/>
          </a:bodyPr>
          <a:lstStyle/>
          <a:p>
            <a:pPr>
              <a:spcAft>
                <a:spcPts val="300"/>
              </a:spcAft>
            </a:pPr>
            <a:r>
              <a:rPr lang="ja-JP" altLang="en-US" dirty="0"/>
              <a:t>生成 </a:t>
            </a:r>
            <a:r>
              <a:rPr lang="en-US" altLang="ja-JP" dirty="0"/>
              <a:t>AI </a:t>
            </a:r>
            <a:r>
              <a:rPr lang="ja-JP" altLang="en-US" dirty="0"/>
              <a:t>のサービスによっては利用者が入力したデータ（利用者の質問・指示内容）を記録し、生成 </a:t>
            </a:r>
            <a:r>
              <a:rPr lang="en-US" altLang="ja-JP" dirty="0"/>
              <a:t>AI </a:t>
            </a:r>
            <a:r>
              <a:rPr lang="ja-JP" altLang="en-US" dirty="0"/>
              <a:t>の学習に利用されることがあります。</a:t>
            </a:r>
            <a:endParaRPr lang="en-US" altLang="ja-JP" dirty="0"/>
          </a:p>
          <a:p>
            <a:pPr>
              <a:spcAft>
                <a:spcPts val="300"/>
              </a:spcAft>
            </a:pPr>
            <a:r>
              <a:rPr lang="ja-JP" altLang="en-US" dirty="0"/>
              <a:t>その結果、利用者が入力した内容が他の利用者への回答に含まれてしまう可能性があります。</a:t>
            </a:r>
            <a:endParaRPr lang="en-US" altLang="ja-JP" dirty="0"/>
          </a:p>
          <a:p>
            <a:pPr lvl="1">
              <a:spcAft>
                <a:spcPts val="300"/>
              </a:spcAft>
            </a:pPr>
            <a:endParaRPr lang="ja-JP" altLang="en-US" sz="2600" dirty="0"/>
          </a:p>
        </p:txBody>
      </p:sp>
      <p:sp>
        <p:nvSpPr>
          <p:cNvPr id="4" name="正方形/長方形 3">
            <a:extLst>
              <a:ext uri="{FF2B5EF4-FFF2-40B4-BE49-F238E27FC236}">
                <a16:creationId xmlns:a16="http://schemas.microsoft.com/office/drawing/2014/main" id="{FF2A6A37-8A95-C5E0-22A2-F79831508B9A}"/>
              </a:ext>
            </a:extLst>
          </p:cNvPr>
          <p:cNvSpPr/>
          <p:nvPr/>
        </p:nvSpPr>
        <p:spPr>
          <a:xfrm>
            <a:off x="88776" y="1417638"/>
            <a:ext cx="12001623"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①情報漏えいについて</a:t>
            </a:r>
          </a:p>
        </p:txBody>
      </p:sp>
      <p:sp>
        <p:nvSpPr>
          <p:cNvPr id="6" name="スライド番号プレースホルダー 5">
            <a:extLst>
              <a:ext uri="{FF2B5EF4-FFF2-40B4-BE49-F238E27FC236}">
                <a16:creationId xmlns:a16="http://schemas.microsoft.com/office/drawing/2014/main" id="{D2BB2122-1BEB-F201-F5CD-C94150E7B5C2}"/>
              </a:ext>
            </a:extLst>
          </p:cNvPr>
          <p:cNvSpPr>
            <a:spLocks noGrp="1"/>
          </p:cNvSpPr>
          <p:nvPr>
            <p:ph type="sldNum" sz="quarter" idx="12"/>
          </p:nvPr>
        </p:nvSpPr>
        <p:spPr/>
        <p:txBody>
          <a:bodyPr/>
          <a:lstStyle/>
          <a:p>
            <a:pPr rtl="0"/>
            <a:fld id="{401CF334-2D5C-4859-84A6-CA7E6E43FAEB}" type="slidenum">
              <a:rPr lang="en-US" altLang="ja-JP" noProof="0" smtClean="0"/>
              <a:t>8</a:t>
            </a:fld>
            <a:endParaRPr lang="ja-JP" altLang="en-US" noProof="0"/>
          </a:p>
        </p:txBody>
      </p:sp>
      <p:sp>
        <p:nvSpPr>
          <p:cNvPr id="7" name="フローチャート: 代替処理 6">
            <a:extLst>
              <a:ext uri="{FF2B5EF4-FFF2-40B4-BE49-F238E27FC236}">
                <a16:creationId xmlns:a16="http://schemas.microsoft.com/office/drawing/2014/main" id="{4B41AB74-6847-75A9-8E09-38774E746BA2}"/>
              </a:ext>
            </a:extLst>
          </p:cNvPr>
          <p:cNvSpPr/>
          <p:nvPr/>
        </p:nvSpPr>
        <p:spPr>
          <a:xfrm>
            <a:off x="1473200" y="4724400"/>
            <a:ext cx="10109200" cy="833120"/>
          </a:xfrm>
          <a:prstGeom prst="flowChartAlternateProcess">
            <a:avLst/>
          </a:prstGeom>
          <a:ln w="38100"/>
        </p:spPr>
        <p:style>
          <a:lnRef idx="1">
            <a:schemeClr val="accent4"/>
          </a:lnRef>
          <a:fillRef idx="2">
            <a:schemeClr val="accent4"/>
          </a:fillRef>
          <a:effectRef idx="1">
            <a:schemeClr val="accent4"/>
          </a:effectRef>
          <a:fontRef idx="minor">
            <a:schemeClr val="dk1"/>
          </a:fontRef>
        </p:style>
        <p:txBody>
          <a:bodyPr rtlCol="0" anchor="ctr"/>
          <a:lstStyle/>
          <a:p>
            <a:r>
              <a:rPr lang="en-US" altLang="ja-JP" sz="2400" dirty="0">
                <a:latin typeface="Meiryo UI" panose="020B0604030504040204" pitchFamily="50" charset="-128"/>
                <a:ea typeface="Meiryo UI" panose="020B0604030504040204" pitchFamily="50" charset="-128"/>
              </a:rPr>
              <a:t>AI</a:t>
            </a:r>
            <a:r>
              <a:rPr lang="ja-JP" altLang="en-US" sz="2400" dirty="0">
                <a:latin typeface="Meiryo UI" panose="020B0604030504040204" pitchFamily="50" charset="-128"/>
                <a:ea typeface="Meiryo UI" panose="020B0604030504040204" pitchFamily="50" charset="-128"/>
              </a:rPr>
              <a:t>アシスタントでは、利用者の入力したデータが記憶されない、学習に利用されない規約になっている法人向け有償サービスを利用します。</a:t>
            </a:r>
            <a:endParaRPr lang="en-US" altLang="ja-JP" sz="2400" dirty="0">
              <a:latin typeface="Meiryo UI" panose="020B0604030504040204" pitchFamily="50" charset="-128"/>
              <a:ea typeface="Meiryo UI" panose="020B0604030504040204" pitchFamily="50" charset="-128"/>
            </a:endParaRPr>
          </a:p>
        </p:txBody>
      </p:sp>
      <p:sp>
        <p:nvSpPr>
          <p:cNvPr id="9" name="二等辺三角形 8">
            <a:extLst>
              <a:ext uri="{FF2B5EF4-FFF2-40B4-BE49-F238E27FC236}">
                <a16:creationId xmlns:a16="http://schemas.microsoft.com/office/drawing/2014/main" id="{D6AE4A4F-FBFC-39BF-E6DF-29F2CE1AC84C}"/>
              </a:ext>
            </a:extLst>
          </p:cNvPr>
          <p:cNvSpPr/>
          <p:nvPr/>
        </p:nvSpPr>
        <p:spPr>
          <a:xfrm flipV="1">
            <a:off x="5847080" y="3587750"/>
            <a:ext cx="1107440" cy="670560"/>
          </a:xfrm>
          <a:prstGeom prst="triangle">
            <a:avLst/>
          </a:prstGeom>
          <a:ln w="38100"/>
        </p:spPr>
        <p:style>
          <a:lnRef idx="1">
            <a:schemeClr val="accent4"/>
          </a:lnRef>
          <a:fillRef idx="2">
            <a:schemeClr val="accent4"/>
          </a:fillRef>
          <a:effectRef idx="1">
            <a:schemeClr val="accent4"/>
          </a:effectRef>
          <a:fontRef idx="minor">
            <a:schemeClr val="dk1"/>
          </a:fontRef>
        </p:style>
        <p:txBody>
          <a:bodyPr rtlCol="0" anchor="ctr"/>
          <a:lstStyle/>
          <a:p>
            <a:endParaRPr lang="ja-JP" altLang="en-US" sz="23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2BFC6F71-DFA9-DDBB-8389-C9DAABE551F6}"/>
              </a:ext>
            </a:extLst>
          </p:cNvPr>
          <p:cNvSpPr txBox="1"/>
          <p:nvPr/>
        </p:nvSpPr>
        <p:spPr>
          <a:xfrm>
            <a:off x="4541520" y="3684146"/>
            <a:ext cx="1554480" cy="523220"/>
          </a:xfrm>
          <a:prstGeom prst="rect">
            <a:avLst/>
          </a:prstGeom>
          <a:noFill/>
          <a:ln>
            <a:noFill/>
          </a:ln>
        </p:spPr>
        <p:txBody>
          <a:bodyPr wrap="square" rtlCol="0" anchor="ctr" anchorCtr="1">
            <a:spAutoFit/>
          </a:bodyPr>
          <a:lstStyle/>
          <a:p>
            <a:r>
              <a:rPr kumimoji="1" lang="ja-JP" altLang="en-US" sz="2800" dirty="0">
                <a:latin typeface="Meiryo UI" panose="020B0604030504040204" pitchFamily="50" charset="-128"/>
                <a:ea typeface="Meiryo UI" panose="020B0604030504040204" pitchFamily="50" charset="-128"/>
              </a:rPr>
              <a:t>なので</a:t>
            </a:r>
          </a:p>
        </p:txBody>
      </p:sp>
      <p:pic>
        <p:nvPicPr>
          <p:cNvPr id="13" name="図 12" descr="アイコン&#10;&#10;自動的に生成された説明">
            <a:extLst>
              <a:ext uri="{FF2B5EF4-FFF2-40B4-BE49-F238E27FC236}">
                <a16:creationId xmlns:a16="http://schemas.microsoft.com/office/drawing/2014/main" id="{AFDE2A3D-E2DF-155E-55E4-FA187B2845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62715" y="3434526"/>
            <a:ext cx="628066" cy="706896"/>
          </a:xfrm>
          <a:prstGeom prst="rect">
            <a:avLst/>
          </a:prstGeom>
        </p:spPr>
      </p:pic>
      <p:sp>
        <p:nvSpPr>
          <p:cNvPr id="14" name="矢印: 右 13">
            <a:extLst>
              <a:ext uri="{FF2B5EF4-FFF2-40B4-BE49-F238E27FC236}">
                <a16:creationId xmlns:a16="http://schemas.microsoft.com/office/drawing/2014/main" id="{7CEE6558-E292-376E-62EC-87C35084257B}"/>
              </a:ext>
            </a:extLst>
          </p:cNvPr>
          <p:cNvSpPr/>
          <p:nvPr/>
        </p:nvSpPr>
        <p:spPr>
          <a:xfrm>
            <a:off x="7995920" y="3424366"/>
            <a:ext cx="1178560" cy="737726"/>
          </a:xfrm>
          <a:prstGeom prst="rightArrow">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質問・指示</a:t>
            </a:r>
          </a:p>
        </p:txBody>
      </p:sp>
      <p:sp>
        <p:nvSpPr>
          <p:cNvPr id="15" name="テキスト ボックス 14">
            <a:extLst>
              <a:ext uri="{FF2B5EF4-FFF2-40B4-BE49-F238E27FC236}">
                <a16:creationId xmlns:a16="http://schemas.microsoft.com/office/drawing/2014/main" id="{39A54ABE-6B44-CFD6-7C96-5B65D440FED9}"/>
              </a:ext>
            </a:extLst>
          </p:cNvPr>
          <p:cNvSpPr txBox="1"/>
          <p:nvPr/>
        </p:nvSpPr>
        <p:spPr>
          <a:xfrm>
            <a:off x="8965324" y="4217612"/>
            <a:ext cx="1474949" cy="338554"/>
          </a:xfrm>
          <a:prstGeom prst="rect">
            <a:avLst/>
          </a:prstGeom>
          <a:noFill/>
          <a:ln>
            <a:noFill/>
          </a:ln>
        </p:spPr>
        <p:txBody>
          <a:bodyPr wrap="square" rtlCol="0" anchor="ctr" anchorCtr="1">
            <a:spAutoFit/>
          </a:bodyPr>
          <a:lstStyle/>
          <a:p>
            <a:r>
              <a:rPr kumimoji="1" lang="ja-JP" altLang="en-US" sz="1600" dirty="0">
                <a:latin typeface="Meiryo UI" panose="020B0604030504040204" pitchFamily="50" charset="-128"/>
                <a:ea typeface="Meiryo UI" panose="020B0604030504040204" pitchFamily="50" charset="-128"/>
              </a:rPr>
              <a:t>蓄積・学習</a:t>
            </a:r>
          </a:p>
        </p:txBody>
      </p:sp>
      <p:sp>
        <p:nvSpPr>
          <p:cNvPr id="16" name="矢印: 右 15">
            <a:extLst>
              <a:ext uri="{FF2B5EF4-FFF2-40B4-BE49-F238E27FC236}">
                <a16:creationId xmlns:a16="http://schemas.microsoft.com/office/drawing/2014/main" id="{0E8E33E5-D2CB-1FE8-98C0-85B9FC297466}"/>
              </a:ext>
            </a:extLst>
          </p:cNvPr>
          <p:cNvSpPr/>
          <p:nvPr/>
        </p:nvSpPr>
        <p:spPr>
          <a:xfrm>
            <a:off x="10226209" y="3441228"/>
            <a:ext cx="914400" cy="737726"/>
          </a:xfrm>
          <a:prstGeom prst="rightArrow">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再利用</a:t>
            </a:r>
          </a:p>
        </p:txBody>
      </p:sp>
    </p:spTree>
    <p:extLst>
      <p:ext uri="{BB962C8B-B14F-4D97-AF65-F5344CB8AC3E}">
        <p14:creationId xmlns:p14="http://schemas.microsoft.com/office/powerpoint/2010/main" val="296764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en-US" altLang="ja-JP" dirty="0"/>
              <a:t>4	</a:t>
            </a:r>
            <a:r>
              <a:rPr lang="ja-JP" altLang="en-US" dirty="0"/>
              <a:t>生成</a:t>
            </a:r>
            <a:r>
              <a:rPr lang="en-US" altLang="ja-JP" dirty="0"/>
              <a:t>AI</a:t>
            </a:r>
            <a:r>
              <a:rPr lang="ja-JP" altLang="en-US" dirty="0"/>
              <a:t>の特徴とリスク</a:t>
            </a:r>
          </a:p>
        </p:txBody>
      </p:sp>
      <p:sp>
        <p:nvSpPr>
          <p:cNvPr id="2" name="コンテンツ プレースホルダー 1"/>
          <p:cNvSpPr>
            <a:spLocks noGrp="1"/>
          </p:cNvSpPr>
          <p:nvPr>
            <p:ph sz="quarter" idx="1"/>
          </p:nvPr>
        </p:nvSpPr>
        <p:spPr>
          <a:xfrm>
            <a:off x="1219200" y="2107933"/>
            <a:ext cx="10363200" cy="1151925"/>
          </a:xfrm>
        </p:spPr>
        <p:txBody>
          <a:bodyPr rtlCol="0">
            <a:normAutofit/>
          </a:bodyPr>
          <a:lstStyle/>
          <a:p>
            <a:r>
              <a:rPr lang="ja-JP" altLang="en-US" sz="3000" dirty="0"/>
              <a:t>生成</a:t>
            </a:r>
            <a:r>
              <a:rPr lang="en-US" altLang="ja-JP" sz="3000" dirty="0"/>
              <a:t>AI</a:t>
            </a:r>
            <a:r>
              <a:rPr lang="ja-JP" altLang="en-US" sz="3000" dirty="0"/>
              <a:t>では事実とは異なる情報をもっともらしい形で回答する現象（以下「ハルシネーション」という）が発生する場合があります。</a:t>
            </a:r>
            <a:endParaRPr lang="en-US" altLang="ja-JP" sz="3000" dirty="0"/>
          </a:p>
        </p:txBody>
      </p:sp>
      <p:sp>
        <p:nvSpPr>
          <p:cNvPr id="4" name="正方形/長方形 3">
            <a:extLst>
              <a:ext uri="{FF2B5EF4-FFF2-40B4-BE49-F238E27FC236}">
                <a16:creationId xmlns:a16="http://schemas.microsoft.com/office/drawing/2014/main" id="{2FE8DF34-85DB-C1A8-47E4-ED0726EA5061}"/>
              </a:ext>
            </a:extLst>
          </p:cNvPr>
          <p:cNvSpPr/>
          <p:nvPr/>
        </p:nvSpPr>
        <p:spPr>
          <a:xfrm>
            <a:off x="97654" y="1417638"/>
            <a:ext cx="11992746" cy="46196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②回答の不正確性について</a:t>
            </a:r>
          </a:p>
        </p:txBody>
      </p:sp>
      <p:sp>
        <p:nvSpPr>
          <p:cNvPr id="5" name="吹き出し: 角を丸めた四角形 4">
            <a:extLst>
              <a:ext uri="{FF2B5EF4-FFF2-40B4-BE49-F238E27FC236}">
                <a16:creationId xmlns:a16="http://schemas.microsoft.com/office/drawing/2014/main" id="{54A266AD-A8F5-A625-B09A-4F6E7CA00434}"/>
              </a:ext>
            </a:extLst>
          </p:cNvPr>
          <p:cNvSpPr/>
          <p:nvPr/>
        </p:nvSpPr>
        <p:spPr>
          <a:xfrm>
            <a:off x="1462217" y="3416272"/>
            <a:ext cx="2977703" cy="1015737"/>
          </a:xfrm>
          <a:prstGeom prst="wedgeRoundRectCallout">
            <a:avLst>
              <a:gd name="adj1" fmla="val 30196"/>
              <a:gd name="adj2" fmla="val -7971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＝もっともらしいうそ</a:t>
            </a:r>
            <a:endParaRPr kumimoji="1" lang="en-US" altLang="ja-JP" sz="16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真実とは異なる内容</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文脈と無関係な内容</a:t>
            </a:r>
          </a:p>
        </p:txBody>
      </p:sp>
      <p:pic>
        <p:nvPicPr>
          <p:cNvPr id="9" name="図 8" descr="アイコン&#10;&#10;自動的に生成された説明">
            <a:extLst>
              <a:ext uri="{FF2B5EF4-FFF2-40B4-BE49-F238E27FC236}">
                <a16:creationId xmlns:a16="http://schemas.microsoft.com/office/drawing/2014/main" id="{3978251D-9688-C7C4-4546-BBFCC8A4D3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3644" y="3547497"/>
            <a:ext cx="683108" cy="753285"/>
          </a:xfrm>
          <a:prstGeom prst="rect">
            <a:avLst/>
          </a:prstGeom>
        </p:spPr>
      </p:pic>
      <p:sp>
        <p:nvSpPr>
          <p:cNvPr id="6" name="スライド番号プレースホルダー 5">
            <a:extLst>
              <a:ext uri="{FF2B5EF4-FFF2-40B4-BE49-F238E27FC236}">
                <a16:creationId xmlns:a16="http://schemas.microsoft.com/office/drawing/2014/main" id="{C411ADA7-4959-53B2-07EF-89DFDF6A4077}"/>
              </a:ext>
            </a:extLst>
          </p:cNvPr>
          <p:cNvSpPr>
            <a:spLocks noGrp="1"/>
          </p:cNvSpPr>
          <p:nvPr>
            <p:ph type="sldNum" sz="quarter" idx="12"/>
          </p:nvPr>
        </p:nvSpPr>
        <p:spPr/>
        <p:txBody>
          <a:bodyPr/>
          <a:lstStyle/>
          <a:p>
            <a:pPr rtl="0"/>
            <a:fld id="{401CF334-2D5C-4859-84A6-CA7E6E43FAEB}" type="slidenum">
              <a:rPr lang="en-US" altLang="ja-JP" noProof="0" smtClean="0"/>
              <a:t>9</a:t>
            </a:fld>
            <a:endParaRPr lang="ja-JP" altLang="en-US" noProof="0"/>
          </a:p>
        </p:txBody>
      </p:sp>
      <p:sp>
        <p:nvSpPr>
          <p:cNvPr id="7" name="フローチャート: 代替処理 6">
            <a:extLst>
              <a:ext uri="{FF2B5EF4-FFF2-40B4-BE49-F238E27FC236}">
                <a16:creationId xmlns:a16="http://schemas.microsoft.com/office/drawing/2014/main" id="{FEDFC6EF-8114-5F98-95B7-EC4AE2DEC294}"/>
              </a:ext>
            </a:extLst>
          </p:cNvPr>
          <p:cNvSpPr/>
          <p:nvPr/>
        </p:nvSpPr>
        <p:spPr>
          <a:xfrm>
            <a:off x="1473200" y="4742014"/>
            <a:ext cx="10109200" cy="1015737"/>
          </a:xfrm>
          <a:prstGeom prst="flowChartAlternateProcess">
            <a:avLst/>
          </a:prstGeom>
          <a:ln w="38100"/>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400" dirty="0">
                <a:latin typeface="Meiryo UI" panose="020B0604030504040204" pitchFamily="50" charset="-128"/>
                <a:ea typeface="Meiryo UI" panose="020B0604030504040204" pitchFamily="50" charset="-128"/>
              </a:rPr>
              <a:t>生成された回答の根拠や裏付けは、必ず利用者が自ら確認して利用する必要があります。</a:t>
            </a:r>
          </a:p>
        </p:txBody>
      </p:sp>
      <p:sp>
        <p:nvSpPr>
          <p:cNvPr id="11" name="コンテンツ プレースホルダー 1">
            <a:extLst>
              <a:ext uri="{FF2B5EF4-FFF2-40B4-BE49-F238E27FC236}">
                <a16:creationId xmlns:a16="http://schemas.microsoft.com/office/drawing/2014/main" id="{9D92F5A9-D014-56C0-7AC4-937B27AEB11A}"/>
              </a:ext>
            </a:extLst>
          </p:cNvPr>
          <p:cNvSpPr txBox="1">
            <a:spLocks/>
          </p:cNvSpPr>
          <p:nvPr/>
        </p:nvSpPr>
        <p:spPr>
          <a:xfrm>
            <a:off x="1219200" y="6037600"/>
            <a:ext cx="10363200" cy="629900"/>
          </a:xfrm>
          <a:prstGeom prst="rect">
            <a:avLst/>
          </a:prstGeom>
        </p:spPr>
        <p:txBody>
          <a:bodyPr vert="horz" rtlCol="0">
            <a:normAutofit/>
          </a:bodyPr>
          <a:lstStyle>
            <a:lvl1pPr marL="274320" indent="-274320" algn="l" rtl="0" eaLnBrk="1" latinLnBrk="0" hangingPunct="1">
              <a:spcBef>
                <a:spcPts val="580"/>
              </a:spcBef>
              <a:buClr>
                <a:schemeClr val="accent1">
                  <a:lumMod val="75000"/>
                </a:schemeClr>
              </a:buClr>
              <a:buSzPct val="85000"/>
              <a:buFont typeface="Wingdings 2"/>
              <a:buChar char=""/>
              <a:defRPr kumimoji="1" sz="2600" kern="1200">
                <a:solidFill>
                  <a:schemeClr val="tx1"/>
                </a:solidFill>
                <a:latin typeface="Meiryo UI" panose="020B0604030504040204" pitchFamily="50" charset="-128"/>
                <a:ea typeface="Meiryo UI" panose="020B0604030504040204" pitchFamily="50" charset="-128"/>
                <a:cs typeface="+mn-cs"/>
              </a:defRPr>
            </a:lvl1pPr>
            <a:lvl2pPr marL="548640" indent="-228600" algn="l" rtl="0" eaLnBrk="1" latinLnBrk="0" hangingPunct="1">
              <a:spcBef>
                <a:spcPts val="370"/>
              </a:spcBef>
              <a:buClr>
                <a:schemeClr val="accent2">
                  <a:lumMod val="75000"/>
                </a:schemeClr>
              </a:buClr>
              <a:buSzPct val="85000"/>
              <a:buFont typeface="Wingdings 2"/>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822960" indent="-228600" algn="l" rtl="0" eaLnBrk="1" latinLnBrk="0" hangingPunct="1">
              <a:spcBef>
                <a:spcPts val="370"/>
              </a:spcBef>
              <a:buClr>
                <a:schemeClr val="accent1">
                  <a:lumMod val="60000"/>
                  <a:lumOff val="40000"/>
                </a:schemeClr>
              </a:buClr>
              <a:buSzPct val="85000"/>
              <a:buFont typeface="Wingdings 2"/>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eiryo UI" panose="020B0604030504040204" pitchFamily="50" charset="-128"/>
                <a:ea typeface="Meiryo UI" panose="020B0604030504040204" pitchFamily="50" charset="-128"/>
                <a:cs typeface="+mn-cs"/>
              </a:defRPr>
            </a:lvl4pPr>
            <a:lvl5pPr marL="1371600" indent="-228600" algn="l" rtl="0" eaLnBrk="1" latinLnBrk="0" hangingPunct="1">
              <a:spcBef>
                <a:spcPts val="370"/>
              </a:spcBef>
              <a:buClr>
                <a:schemeClr val="accent3">
                  <a:lumMod val="75000"/>
                </a:schemeClr>
              </a:buClr>
              <a:buFontTx/>
              <a:buChar char="o"/>
              <a:defRPr kumimoji="1" sz="2000" kern="1200">
                <a:solidFill>
                  <a:schemeClr val="tx1"/>
                </a:solidFill>
                <a:latin typeface="Meiryo UI" panose="020B0604030504040204" pitchFamily="50" charset="-128"/>
                <a:ea typeface="Meiryo UI" panose="020B0604030504040204" pitchFamily="50" charset="-128"/>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lumMod val="75000"/>
                </a:schemeClr>
              </a:buClr>
              <a:buChar char="•"/>
              <a:defRPr kumimoji="1" sz="1800" kern="1200">
                <a:solidFill>
                  <a:schemeClr val="tx1"/>
                </a:solidFill>
                <a:latin typeface="+mn-lt"/>
                <a:ea typeface="+mn-ea"/>
                <a:cs typeface="+mn-cs"/>
              </a:defRPr>
            </a:lvl8pPr>
            <a:lvl9pPr marL="2526030" indent="-285750" algn="l" rtl="0" eaLnBrk="1" latinLnBrk="0" hangingPunct="1">
              <a:spcBef>
                <a:spcPts val="370"/>
              </a:spcBef>
              <a:buClr>
                <a:schemeClr val="accent3">
                  <a:lumMod val="50000"/>
                </a:schemeClr>
              </a:buClr>
              <a:buFont typeface="Arial" panose="020B0604020202020204" pitchFamily="34" charset="0"/>
              <a:buChar char="•"/>
              <a:defRPr kumimoji="1" sz="1800" kern="1200">
                <a:solidFill>
                  <a:schemeClr val="tx1"/>
                </a:solidFill>
                <a:latin typeface="+mn-lt"/>
                <a:ea typeface="+mn-ea"/>
                <a:cs typeface="+mn-cs"/>
              </a:defRPr>
            </a:lvl9pPr>
          </a:lstStyle>
          <a:p>
            <a:r>
              <a:rPr lang="ja-JP" altLang="en-US" sz="3000" dirty="0"/>
              <a:t>ハルシネーションが発生する主な理由は次ページのとおりです。</a:t>
            </a:r>
          </a:p>
        </p:txBody>
      </p:sp>
      <p:sp>
        <p:nvSpPr>
          <p:cNvPr id="12" name="二等辺三角形 11">
            <a:extLst>
              <a:ext uri="{FF2B5EF4-FFF2-40B4-BE49-F238E27FC236}">
                <a16:creationId xmlns:a16="http://schemas.microsoft.com/office/drawing/2014/main" id="{750B2F7D-1483-BC67-9B38-4C3F262B5F29}"/>
              </a:ext>
            </a:extLst>
          </p:cNvPr>
          <p:cNvSpPr/>
          <p:nvPr/>
        </p:nvSpPr>
        <p:spPr>
          <a:xfrm flipV="1">
            <a:off x="5847080" y="3547110"/>
            <a:ext cx="1107440" cy="670560"/>
          </a:xfrm>
          <a:prstGeom prst="triangle">
            <a:avLst/>
          </a:prstGeom>
          <a:ln w="38100"/>
        </p:spPr>
        <p:style>
          <a:lnRef idx="1">
            <a:schemeClr val="accent4"/>
          </a:lnRef>
          <a:fillRef idx="2">
            <a:schemeClr val="accent4"/>
          </a:fillRef>
          <a:effectRef idx="1">
            <a:schemeClr val="accent4"/>
          </a:effectRef>
          <a:fontRef idx="minor">
            <a:schemeClr val="dk1"/>
          </a:fontRef>
        </p:style>
        <p:txBody>
          <a:bodyPr rtlCol="0" anchor="ctr"/>
          <a:lstStyle/>
          <a:p>
            <a:endParaRPr lang="ja-JP" altLang="en-US" sz="23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98F8426-6BFD-AF92-05D9-BA447CA8E428}"/>
              </a:ext>
            </a:extLst>
          </p:cNvPr>
          <p:cNvSpPr txBox="1"/>
          <p:nvPr/>
        </p:nvSpPr>
        <p:spPr>
          <a:xfrm>
            <a:off x="4541520" y="3643506"/>
            <a:ext cx="1554480" cy="523220"/>
          </a:xfrm>
          <a:prstGeom prst="rect">
            <a:avLst/>
          </a:prstGeom>
          <a:noFill/>
          <a:ln>
            <a:noFill/>
          </a:ln>
        </p:spPr>
        <p:txBody>
          <a:bodyPr wrap="square" rtlCol="0" anchor="ctr" anchorCtr="1">
            <a:spAutoFit/>
          </a:bodyPr>
          <a:lstStyle/>
          <a:p>
            <a:r>
              <a:rPr kumimoji="1" lang="ja-JP" altLang="en-US" sz="2800" dirty="0">
                <a:latin typeface="Meiryo UI" panose="020B0604030504040204" pitchFamily="50" charset="-128"/>
                <a:ea typeface="Meiryo UI" panose="020B0604030504040204" pitchFamily="50" charset="-128"/>
              </a:rPr>
              <a:t>なので</a:t>
            </a:r>
          </a:p>
        </p:txBody>
      </p:sp>
    </p:spTree>
    <p:extLst>
      <p:ext uri="{BB962C8B-B14F-4D97-AF65-F5344CB8AC3E}">
        <p14:creationId xmlns:p14="http://schemas.microsoft.com/office/powerpoint/2010/main" val="2762324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プランのプレゼンテーション">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dirty="0"/>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Office_26627873_TF03460662" id="{93C62D46-8CC1-4D7A-882B-4F923AACE7AD}" vid="{A7661A98-C4F7-43B4-B7E0-D0D0D2806F4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6743</Words>
  <PresentationFormat>ワイド画面</PresentationFormat>
  <Paragraphs>570</Paragraphs>
  <Slides>35</Slides>
  <Notes>35</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35</vt:i4>
      </vt:variant>
    </vt:vector>
  </HeadingPairs>
  <TitlesOfParts>
    <vt:vector size="44" baseType="lpstr">
      <vt:lpstr>HG丸ｺﾞｼｯｸM-PRO</vt:lpstr>
      <vt:lpstr>Meiryo UI</vt:lpstr>
      <vt:lpstr>Yu Gothic UI</vt:lpstr>
      <vt:lpstr>メイリオ</vt:lpstr>
      <vt:lpstr>Arial</vt:lpstr>
      <vt:lpstr>Calibri</vt:lpstr>
      <vt:lpstr>Wingdings</vt:lpstr>
      <vt:lpstr>Wingdings 2</vt:lpstr>
      <vt:lpstr>ビジネス プランのプレゼンテーション</vt:lpstr>
      <vt:lpstr>大阪市　生成AI利用ガイドライン</vt:lpstr>
      <vt:lpstr>目次</vt:lpstr>
      <vt:lpstr>1　はじめに</vt:lpstr>
      <vt:lpstr>2 ガイドラインの目的</vt:lpstr>
      <vt:lpstr>3 利用対象</vt:lpstr>
      <vt:lpstr>4 生成AIの特徴とリスク</vt:lpstr>
      <vt:lpstr>4 生成AIの特徴とリスク</vt:lpstr>
      <vt:lpstr>4 生成AIの特徴とリスク</vt:lpstr>
      <vt:lpstr>4 生成AIの特徴とリスク</vt:lpstr>
      <vt:lpstr>4 生成AIの特徴とリスク</vt:lpstr>
      <vt:lpstr>4 生成AIの特徴とリスク</vt:lpstr>
      <vt:lpstr>5 AIアシスタントの概要</vt:lpstr>
      <vt:lpstr>5 AIアシスタントの概要</vt:lpstr>
      <vt:lpstr>5 AIアシスタントの概要</vt:lpstr>
      <vt:lpstr>6 利用ルール</vt:lpstr>
      <vt:lpstr>6 利用ルール</vt:lpstr>
      <vt:lpstr>6 利用ルール</vt:lpstr>
      <vt:lpstr>6 利用ルール</vt:lpstr>
      <vt:lpstr>7 有効な利用方法</vt:lpstr>
      <vt:lpstr>7 有効な利用方法</vt:lpstr>
      <vt:lpstr>7 有効な利用方法</vt:lpstr>
      <vt:lpstr>7 有効な利用方法</vt:lpstr>
      <vt:lpstr>7 有効な利用方法</vt:lpstr>
      <vt:lpstr>7 有効な利用方法</vt:lpstr>
      <vt:lpstr>活用事例集</vt:lpstr>
      <vt:lpstr>文章の作成</vt:lpstr>
      <vt:lpstr>文章の作成</vt:lpstr>
      <vt:lpstr>文章の作成</vt:lpstr>
      <vt:lpstr>企画案のたたき台作成、考えの整理</vt:lpstr>
      <vt:lpstr>企画案のたたき台作成、考えの整理</vt:lpstr>
      <vt:lpstr>企画案のたたき台作成、考えの整理</vt:lpstr>
      <vt:lpstr>文章の要約</vt:lpstr>
      <vt:lpstr>文章の要約</vt:lpstr>
      <vt:lpstr>文章の要約（SNS発信）</vt:lpstr>
      <vt:lpstr>翻訳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2024-03-27T04:16:34Z</dcterms:created>
  <dcterms:modified xsi:type="dcterms:W3CDTF">2024-03-28T05:03:43Z</dcterms:modified>
</cp:coreProperties>
</file>