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62"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9E9"/>
    <a:srgbClr val="006600"/>
    <a:srgbClr val="CC0000"/>
    <a:srgbClr val="F3E9E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50" autoAdjust="0"/>
    <p:restoredTop sz="50000" autoAdjust="0"/>
  </p:normalViewPr>
  <p:slideViewPr>
    <p:cSldViewPr>
      <p:cViewPr>
        <p:scale>
          <a:sx n="75" d="100"/>
          <a:sy n="75" d="100"/>
        </p:scale>
        <p:origin x="1003" y="91"/>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2024/9/12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2024/9/12</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図 38"/>
          <p:cNvPicPr>
            <a:picLocks noChangeAspect="1"/>
          </p:cNvPicPr>
          <p:nvPr/>
        </p:nvPicPr>
        <p:blipFill>
          <a:blip r:embed="rId2"/>
          <a:stretch>
            <a:fillRect/>
          </a:stretch>
        </p:blipFill>
        <p:spPr>
          <a:xfrm>
            <a:off x="220121" y="627958"/>
            <a:ext cx="6070320" cy="8666587"/>
          </a:xfrm>
          <a:prstGeom prst="rect">
            <a:avLst/>
          </a:prstGeom>
        </p:spPr>
      </p:pic>
      <p:pic>
        <p:nvPicPr>
          <p:cNvPr id="4" name="図 3"/>
          <p:cNvPicPr>
            <a:picLocks noChangeAspect="1"/>
          </p:cNvPicPr>
          <p:nvPr/>
        </p:nvPicPr>
        <p:blipFill>
          <a:blip r:embed="rId2"/>
          <a:stretch>
            <a:fillRect/>
          </a:stretch>
        </p:blipFill>
        <p:spPr>
          <a:xfrm>
            <a:off x="6513835" y="675699"/>
            <a:ext cx="5991153" cy="4389708"/>
          </a:xfrm>
          <a:prstGeom prst="rect">
            <a:avLst/>
          </a:prstGeom>
        </p:spPr>
      </p:pic>
      <p:cxnSp>
        <p:nvCxnSpPr>
          <p:cNvPr id="18" name="直線コネクタ 17"/>
          <p:cNvCxnSpPr/>
          <p:nvPr/>
        </p:nvCxnSpPr>
        <p:spPr>
          <a:xfrm>
            <a:off x="0" y="379748"/>
            <a:ext cx="12659710" cy="16237"/>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600" b="1" dirty="0">
                <a:solidFill>
                  <a:schemeClr val="bg1"/>
                </a:solidFill>
                <a:latin typeface="Meiryo UI" pitchFamily="50" charset="-128"/>
                <a:ea typeface="Meiryo UI" pitchFamily="50" charset="-128"/>
                <a:cs typeface="Meiryo UI" pitchFamily="50" charset="-128"/>
              </a:rPr>
              <a:t>大阪市民病院機構の令和</a:t>
            </a:r>
            <a:r>
              <a:rPr lang="en-US" altLang="ja-JP" sz="1600" b="1" dirty="0">
                <a:solidFill>
                  <a:schemeClr val="bg1"/>
                </a:solidFill>
                <a:latin typeface="Meiryo UI" pitchFamily="50" charset="-128"/>
                <a:ea typeface="Meiryo UI" pitchFamily="50" charset="-128"/>
                <a:cs typeface="Meiryo UI" pitchFamily="50" charset="-128"/>
              </a:rPr>
              <a:t>5</a:t>
            </a:r>
            <a:r>
              <a:rPr lang="ja-JP" altLang="en-US" sz="1600" b="1" dirty="0">
                <a:solidFill>
                  <a:schemeClr val="bg1"/>
                </a:solidFill>
                <a:latin typeface="Meiryo UI" pitchFamily="50" charset="-128"/>
                <a:ea typeface="Meiryo UI" pitchFamily="50" charset="-128"/>
                <a:cs typeface="Meiryo UI" pitchFamily="50" charset="-128"/>
              </a:rPr>
              <a:t>事業年度の業務実績に関する評価結果（概要）</a:t>
            </a:r>
            <a:endParaRPr lang="en-US" altLang="ja-JP" sz="16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75" name="正方形/長方形 74"/>
          <p:cNvSpPr/>
          <p:nvPr/>
        </p:nvSpPr>
        <p:spPr>
          <a:xfrm>
            <a:off x="6759355" y="5831813"/>
            <a:ext cx="5889389" cy="3720478"/>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776445" y="6088038"/>
            <a:ext cx="4998442"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「全体としておおむね年度計画及び中期計画のとおり進捗している。」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16751" y="306650"/>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4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p>
        </p:txBody>
      </p:sp>
      <p:graphicFrame>
        <p:nvGraphicFramePr>
          <p:cNvPr id="6" name="表 5"/>
          <p:cNvGraphicFramePr>
            <a:graphicFrameLocks noGrp="1"/>
          </p:cNvGraphicFramePr>
          <p:nvPr>
            <p:extLst>
              <p:ext uri="{D42A27DB-BD31-4B8C-83A1-F6EECF244321}">
                <p14:modId xmlns:p14="http://schemas.microsoft.com/office/powerpoint/2010/main" val="4055286964"/>
              </p:ext>
            </p:extLst>
          </p:nvPr>
        </p:nvGraphicFramePr>
        <p:xfrm>
          <a:off x="6891550" y="6402251"/>
          <a:ext cx="5583510" cy="800327"/>
        </p:xfrm>
        <a:graphic>
          <a:graphicData uri="http://schemas.openxmlformats.org/drawingml/2006/table">
            <a:tbl>
              <a:tblPr firstRow="1" bandRow="1">
                <a:tableStyleId>{5940675A-B579-460E-94D1-54222C63F5DA}</a:tableStyleId>
              </a:tblPr>
              <a:tblGrid>
                <a:gridCol w="844859">
                  <a:extLst>
                    <a:ext uri="{9D8B030D-6E8A-4147-A177-3AD203B41FA5}">
                      <a16:colId xmlns:a16="http://schemas.microsoft.com/office/drawing/2014/main" val="20000"/>
                    </a:ext>
                  </a:extLst>
                </a:gridCol>
                <a:gridCol w="3446407">
                  <a:extLst>
                    <a:ext uri="{9D8B030D-6E8A-4147-A177-3AD203B41FA5}">
                      <a16:colId xmlns:a16="http://schemas.microsoft.com/office/drawing/2014/main" val="20001"/>
                    </a:ext>
                  </a:extLst>
                </a:gridCol>
                <a:gridCol w="1292244">
                  <a:extLst>
                    <a:ext uri="{9D8B030D-6E8A-4147-A177-3AD203B41FA5}">
                      <a16:colId xmlns:a16="http://schemas.microsoft.com/office/drawing/2014/main" val="20002"/>
                    </a:ext>
                  </a:extLst>
                </a:gridCol>
              </a:tblGrid>
              <a:tr h="383241">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大項目１</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市民に提供するサービスその他の業務の質の向上</a:t>
                      </a:r>
                    </a:p>
                  </a:txBody>
                  <a:tcPr anchor="ctr"/>
                </a:tc>
                <a:tc>
                  <a:txBody>
                    <a:bodyPr/>
                    <a:lstStyle/>
                    <a:p>
                      <a:pPr algn="ctr">
                        <a:lnSpc>
                          <a:spcPts val="1700"/>
                        </a:lnSpc>
                      </a:pPr>
                      <a:r>
                        <a:rPr kumimoji="1" lang="en-US" altLang="ja-JP" sz="1100" b="1" dirty="0">
                          <a:latin typeface="Meiryo UI" panose="020B0604030504040204" pitchFamily="50" charset="-128"/>
                          <a:ea typeface="Meiryo UI" panose="020B0604030504040204" pitchFamily="50" charset="-128"/>
                          <a:cs typeface="Meiryo UI" panose="020B0604030504040204" pitchFamily="50" charset="-128"/>
                        </a:rPr>
                        <a:t>B</a:t>
                      </a:r>
                      <a:r>
                        <a:rPr kumimoji="1" lang="ja-JP" altLang="en-US" sz="1050" b="0" dirty="0">
                          <a:latin typeface="Meiryo UI" panose="020B0604030504040204" pitchFamily="50" charset="-128"/>
                          <a:ea typeface="Meiryo UI" panose="020B0604030504040204" pitchFamily="50" charset="-128"/>
                          <a:cs typeface="Meiryo UI" panose="020B0604030504040204" pitchFamily="50" charset="-128"/>
                        </a:rPr>
                        <a:t>おおむね</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0"/>
                  </a:ext>
                </a:extLst>
              </a:tr>
              <a:tr h="417086">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大項目２</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業務運営の改善及び効率化並びに財務内容の改善</a:t>
                      </a:r>
                    </a:p>
                  </a:txBody>
                  <a:tcPr anchor="ctr"/>
                </a:tc>
                <a:tc>
                  <a:txBody>
                    <a:bodyPr/>
                    <a:lstStyle/>
                    <a:p>
                      <a:pPr algn="l">
                        <a:lnSpc>
                          <a:spcPts val="1700"/>
                        </a:lnSpc>
                      </a:pPr>
                      <a:r>
                        <a:rPr kumimoji="1" lang="en-US" altLang="ja-JP" sz="1100" b="1" dirty="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1100" b="0" dirty="0">
                          <a:latin typeface="Meiryo UI" panose="020B0604030504040204" pitchFamily="50" charset="-128"/>
                          <a:ea typeface="Meiryo UI" panose="020B0604030504040204" pitchFamily="50" charset="-128"/>
                          <a:cs typeface="Meiryo UI" panose="020B0604030504040204" pitchFamily="50" charset="-128"/>
                        </a:rPr>
                        <a:t>計画どおり</a:t>
                      </a: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1"/>
                  </a:ext>
                </a:extLst>
              </a:tr>
            </a:tbl>
          </a:graphicData>
        </a:graphic>
      </p:graphicFrame>
      <p:sp>
        <p:nvSpPr>
          <p:cNvPr id="10" name="正方形/長方形 9"/>
          <p:cNvSpPr/>
          <p:nvPr/>
        </p:nvSpPr>
        <p:spPr>
          <a:xfrm>
            <a:off x="341605" y="3981074"/>
            <a:ext cx="5809634" cy="5260906"/>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gn="just">
              <a:lnSpc>
                <a:spcPts val="14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５事業年度の実績報告を確認すると、中期計画に掲げた「市民に提供するサービスその他の業務の質の向上」に向け、求められる医療の提供を実施し、信頼される温かな医療の実践・地域医療連携の強化及び地域への貢献・優れた医療人の育成・確保に取り組み、年度計画を</a:t>
            </a:r>
            <a:r>
              <a:rPr lang="ja-JP" altLang="en-US" sz="1200"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おおむね計画どおり実施していると評価できる。</a:t>
            </a:r>
          </a:p>
          <a:p>
            <a:pPr marL="92075" indent="-92075" algn="just">
              <a:lnSpc>
                <a:spcPts val="1400"/>
              </a:lnSpc>
            </a:pP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＜総合医療センター＞</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令和５年５月の新型コロナウイルス感染症（以下、「新型コロナ」）の５類移行後も</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大阪府のフェーズに応じた重症患者及び中等症患者の専用病床を確保し、感染状況</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に柔軟に対応しながら、３次救急や高度な手術・治療などの通常医療との両立を図り、</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高度専門医療機関としての役割も同時に果たした。</a:t>
            </a: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がんゲノム医療連携病院としてがんゲノム医療提供体制の整備を図った。 </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小児医療では、令和４年７月に大阪府小児中核病院に指定されて以降、高度専門</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医療機関としての役割も同時に果たした。</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今後も質の高い総合的な医療の提供に努めてもらいたい。また小児がん登録件数は、</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目標を達成しなかったものの小児がん診療をはじめとした小児医療のより一層の向上に</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向けての今後の取組に期待する。</a:t>
            </a:r>
          </a:p>
          <a:p>
            <a:pPr marL="92075" indent="-92075" algn="just">
              <a:lnSpc>
                <a:spcPts val="1400"/>
              </a:lnSpc>
            </a:pPr>
            <a:endPar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＜十三市民病院＞</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令和５年５月の新型コロナの５類移行までの間、新型コロナ専門病院としての役割</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を果たした。</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専門病院の解除に伴い、内科系２次救急の受入や令和５年</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月には結核患者の</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受入を再開するとともに、引き続き地域医療機関からの緊急診療要請に対応した。</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地域の医療機関と連携し、地域の医療ニーズに対応した医療の提供に努めてもらいたい。</a:t>
            </a:r>
          </a:p>
          <a:p>
            <a:pPr marL="92075" indent="-92075" algn="just">
              <a:lnSpc>
                <a:spcPts val="1400"/>
              </a:lnSpc>
            </a:pPr>
            <a:endPar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＜住之江診療所＞</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小児・周産期における一次医療の提供を行った。</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住吉市民病院廃止後の小児・周産期における一次医療に対応するため、地域医療の</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just">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確保に努めてもらいたい。</a:t>
            </a:r>
          </a:p>
          <a:p>
            <a:pPr marL="92075" indent="-92075" algn="just">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08112" y="627958"/>
            <a:ext cx="4176139" cy="27699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2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市民に提供するサービスその他の業務の質の向上</a:t>
            </a:r>
            <a:endParaRPr lang="en-US" altLang="ja-JP" sz="12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752087" y="5828509"/>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4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p>
        </p:txBody>
      </p:sp>
      <p:graphicFrame>
        <p:nvGraphicFramePr>
          <p:cNvPr id="3" name="表 2"/>
          <p:cNvGraphicFramePr>
            <a:graphicFrameLocks noGrp="1"/>
          </p:cNvGraphicFramePr>
          <p:nvPr>
            <p:extLst>
              <p:ext uri="{D42A27DB-BD31-4B8C-83A1-F6EECF244321}">
                <p14:modId xmlns:p14="http://schemas.microsoft.com/office/powerpoint/2010/main" val="2721686771"/>
              </p:ext>
            </p:extLst>
          </p:nvPr>
        </p:nvGraphicFramePr>
        <p:xfrm>
          <a:off x="353101" y="1240647"/>
          <a:ext cx="5679272" cy="2191801"/>
        </p:xfrm>
        <a:graphic>
          <a:graphicData uri="http://schemas.openxmlformats.org/drawingml/2006/table">
            <a:tbl>
              <a:tblPr>
                <a:tableStyleId>{8A107856-5554-42FB-B03E-39F5DBC370BA}</a:tableStyleId>
              </a:tblPr>
              <a:tblGrid>
                <a:gridCol w="1956824">
                  <a:extLst>
                    <a:ext uri="{9D8B030D-6E8A-4147-A177-3AD203B41FA5}">
                      <a16:colId xmlns:a16="http://schemas.microsoft.com/office/drawing/2014/main" val="20000"/>
                    </a:ext>
                  </a:extLst>
                </a:gridCol>
                <a:gridCol w="620408">
                  <a:extLst>
                    <a:ext uri="{9D8B030D-6E8A-4147-A177-3AD203B41FA5}">
                      <a16:colId xmlns:a16="http://schemas.microsoft.com/office/drawing/2014/main" val="662747068"/>
                    </a:ext>
                  </a:extLst>
                </a:gridCol>
                <a:gridCol w="620408">
                  <a:extLst>
                    <a:ext uri="{9D8B030D-6E8A-4147-A177-3AD203B41FA5}">
                      <a16:colId xmlns:a16="http://schemas.microsoft.com/office/drawing/2014/main" val="20001"/>
                    </a:ext>
                  </a:extLst>
                </a:gridCol>
                <a:gridCol w="620408">
                  <a:extLst>
                    <a:ext uri="{9D8B030D-6E8A-4147-A177-3AD203B41FA5}">
                      <a16:colId xmlns:a16="http://schemas.microsoft.com/office/drawing/2014/main" val="20002"/>
                    </a:ext>
                  </a:extLst>
                </a:gridCol>
                <a:gridCol w="620408">
                  <a:extLst>
                    <a:ext uri="{9D8B030D-6E8A-4147-A177-3AD203B41FA5}">
                      <a16:colId xmlns:a16="http://schemas.microsoft.com/office/drawing/2014/main" val="20003"/>
                    </a:ext>
                  </a:extLst>
                </a:gridCol>
                <a:gridCol w="620408">
                  <a:extLst>
                    <a:ext uri="{9D8B030D-6E8A-4147-A177-3AD203B41FA5}">
                      <a16:colId xmlns:a16="http://schemas.microsoft.com/office/drawing/2014/main" val="20004"/>
                    </a:ext>
                  </a:extLst>
                </a:gridCol>
                <a:gridCol w="620408">
                  <a:extLst>
                    <a:ext uri="{9D8B030D-6E8A-4147-A177-3AD203B41FA5}">
                      <a16:colId xmlns:a16="http://schemas.microsoft.com/office/drawing/2014/main" val="20005"/>
                    </a:ext>
                  </a:extLst>
                </a:gridCol>
              </a:tblGrid>
              <a:tr h="359826">
                <a:tc>
                  <a:txBody>
                    <a:bodyPr/>
                    <a:lstStyle/>
                    <a:p>
                      <a:pPr algn="ctr" fontAlgn="ctr"/>
                      <a:endPar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小項目数</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100" b="1" u="none" strike="noStrike" baseline="0"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100" b="1" u="none" strike="noStrike" baseline="0"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100" b="1" u="none" strike="noStrike" baseline="0"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100" u="none" strike="noStrike" baseline="0"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100" u="none" strike="noStrike" baseline="0"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356156">
                <a:tc>
                  <a:txBody>
                    <a:bodyPr/>
                    <a:lstStyle/>
                    <a:p>
                      <a:pPr algn="l"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求められる医療の提供</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９</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ja-JP" altLang="en-US" sz="1100" b="1" u="none" strike="noStrike" baseline="0" dirty="0">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100" b="1" i="0" u="none" strike="noStrike" baseline="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2</a:t>
                      </a:r>
                      <a:endPar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9525" marR="9525" marT="9525" marB="0" anchor="ctr">
                    <a:solidFill>
                      <a:schemeClr val="accent2">
                        <a:lumMod val="60000"/>
                        <a:lumOff val="40000"/>
                      </a:schemeClr>
                    </a:solidFill>
                  </a:tcPr>
                </a:tc>
                <a:tc>
                  <a:txBody>
                    <a:bodyPr/>
                    <a:lstStyle/>
                    <a:p>
                      <a:pPr algn="ctr" fontAlgn="ctr"/>
                      <a:r>
                        <a:rPr lang="ja-JP" altLang="en-US" sz="1100" b="1" i="0" u="none" strike="noStrike" baseline="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１</a:t>
                      </a:r>
                      <a:endPar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100" u="none" strike="noStrike" baseline="0"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r h="356156">
                <a:tc>
                  <a:txBody>
                    <a:bodyPr/>
                    <a:lstStyle/>
                    <a:p>
                      <a:pPr algn="l"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信頼される温かな医療の実践</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６</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9525" marR="9525" marT="9525" marB="0" anchor="ctr">
                    <a:solidFill>
                      <a:schemeClr val="accent2">
                        <a:lumMod val="60000"/>
                        <a:lumOff val="40000"/>
                      </a:schemeClr>
                    </a:solidFill>
                  </a:tcPr>
                </a:tc>
                <a:tc>
                  <a:txBody>
                    <a:bodyPr/>
                    <a:lstStyle/>
                    <a:p>
                      <a:pPr algn="ctr" fontAlgn="ctr"/>
                      <a:r>
                        <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9525" marR="9525" marT="9525" marB="0" anchor="ctr">
                    <a:solidFill>
                      <a:schemeClr val="accent2">
                        <a:lumMod val="60000"/>
                        <a:lumOff val="40000"/>
                      </a:schemeClr>
                    </a:solidFill>
                  </a:tcP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510304429"/>
                  </a:ext>
                </a:extLst>
              </a:tr>
              <a:tr h="407351">
                <a:tc>
                  <a:txBody>
                    <a:bodyPr/>
                    <a:lstStyle/>
                    <a:p>
                      <a:pPr algn="l"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地域医療連携の強化</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及び地域への貢献</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３</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9525" marR="9525" marT="9525" marB="0" anchor="ctr">
                    <a:solidFill>
                      <a:schemeClr val="accent2">
                        <a:lumMod val="60000"/>
                        <a:lumOff val="40000"/>
                      </a:schemeClr>
                    </a:solidFill>
                  </a:tcPr>
                </a:tc>
                <a:tc>
                  <a:txBody>
                    <a:bodyPr/>
                    <a:lstStyle/>
                    <a:p>
                      <a:pPr algn="ctr" fontAlgn="ctr"/>
                      <a:r>
                        <a:rPr lang="en-US"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9525" marR="9525" marT="9525" marB="0" anchor="ctr">
                    <a:solidFill>
                      <a:schemeClr val="accent2">
                        <a:lumMod val="60000"/>
                        <a:lumOff val="40000"/>
                      </a:schemeClr>
                    </a:solidFill>
                  </a:tcP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772966900"/>
                  </a:ext>
                </a:extLst>
              </a:tr>
              <a:tr h="356156">
                <a:tc>
                  <a:txBody>
                    <a:bodyPr/>
                    <a:lstStyle/>
                    <a:p>
                      <a:pPr algn="l"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優れた医療人の育成・確保</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endParaRPr lang="en-US"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2786500911"/>
                  </a:ext>
                </a:extLst>
              </a:tr>
              <a:tr h="356156">
                <a:tc>
                  <a:txBody>
                    <a:bodyPr/>
                    <a:lstStyle/>
                    <a:p>
                      <a:pPr algn="l"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合　　　計</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１９</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ja-JP" altLang="en-US"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a:t>
                      </a:r>
                    </a:p>
                  </a:txBody>
                  <a:tcPr marL="9525" marR="9525" marT="9525" marB="0" anchor="ctr">
                    <a:solidFill>
                      <a:schemeClr val="accent2">
                        <a:lumMod val="60000"/>
                        <a:lumOff val="40000"/>
                      </a:schemeClr>
                    </a:solidFill>
                  </a:tcPr>
                </a:tc>
                <a:tc>
                  <a:txBody>
                    <a:bodyPr/>
                    <a:lstStyle/>
                    <a:p>
                      <a:pPr algn="ctr" fontAlgn="ctr"/>
                      <a:r>
                        <a:rPr lang="en-US"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9</a:t>
                      </a:r>
                    </a:p>
                  </a:txBody>
                  <a:tcPr marL="9525" marR="9525" marT="9525" marB="0" anchor="ctr">
                    <a:solidFill>
                      <a:schemeClr val="accent2">
                        <a:lumMod val="60000"/>
                        <a:lumOff val="40000"/>
                      </a:schemeClr>
                    </a:solidFill>
                  </a:tcPr>
                </a:tc>
                <a:tc>
                  <a:txBody>
                    <a:bodyPr/>
                    <a:lstStyle/>
                    <a:p>
                      <a:pPr algn="ctr" fontAlgn="ctr"/>
                      <a:r>
                        <a:rPr lang="ja-JP" altLang="en-US"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endPar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2888357635"/>
                  </a:ext>
                </a:extLst>
              </a:tr>
            </a:tbl>
          </a:graphicData>
        </a:graphic>
      </p:graphicFrame>
      <p:sp>
        <p:nvSpPr>
          <p:cNvPr id="54" name="正方形/長方形 53"/>
          <p:cNvSpPr/>
          <p:nvPr/>
        </p:nvSpPr>
        <p:spPr>
          <a:xfrm>
            <a:off x="4931310" y="627487"/>
            <a:ext cx="1360240" cy="27699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2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a:t>
            </a:r>
            <a:r>
              <a:rPr lang="en-US" altLang="ja-JP" sz="12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B</a:t>
            </a:r>
          </a:p>
        </p:txBody>
      </p:sp>
      <p:sp>
        <p:nvSpPr>
          <p:cNvPr id="15" name="右矢印 14"/>
          <p:cNvSpPr/>
          <p:nvPr/>
        </p:nvSpPr>
        <p:spPr>
          <a:xfrm>
            <a:off x="4561516" y="547050"/>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30595" y="9552291"/>
            <a:ext cx="6428301"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a:cxnSpLocks/>
          </p:cNvCxnSpPr>
          <p:nvPr/>
        </p:nvCxnSpPr>
        <p:spPr>
          <a:xfrm flipH="1">
            <a:off x="6479007" y="5264965"/>
            <a:ext cx="959" cy="4287326"/>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9" name="正方形/長方形 108"/>
          <p:cNvSpPr/>
          <p:nvPr/>
        </p:nvSpPr>
        <p:spPr>
          <a:xfrm>
            <a:off x="6569180" y="2691242"/>
            <a:ext cx="5838282" cy="225326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gn="just">
              <a:lnSpc>
                <a:spcPts val="14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令和５事業年度の実績報告を確認すると、中期計画に掲げた「業務運営の改善及び効率化並びに財務内容の改善」に向け、自律性・機動性・透明性の高い組織体制の確立に努めるとともに、経営基盤の安定化に取り組み年度計画を</a:t>
            </a:r>
            <a:r>
              <a:rPr lang="ja-JP" altLang="en-US" sz="1200" u="sng"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順調に実施していると評価できる。</a:t>
            </a:r>
            <a:endParaRPr lang="en-US" altLang="ja-JP" sz="1200" u="sng"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92075" indent="-92075" algn="just">
              <a:lnSpc>
                <a:spcPts val="1400"/>
              </a:lnSpc>
            </a:pPr>
            <a:endPar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新型コロナの影響により悪化した前年度と同様に厳しい経営状況となった。</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経常収支比率及び自己資本比率は、新型コロナ関連の補助金収入の影響もあり、目標</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を上回った。</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医業収支比率についても、患者数の増加により、医業収益が増加したことで各病院とも</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前年度及び目標を上回った。</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今後も材料費や人件費の高騰が予想され、更に一層の努力が必要になるため、引き続き、</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より効率的な運営を図りながら、経営基盤の安定化に向け取り組んでもらいたい。</a:t>
            </a:r>
          </a:p>
        </p:txBody>
      </p:sp>
      <p:sp>
        <p:nvSpPr>
          <p:cNvPr id="111" name="正方形/長方形 110"/>
          <p:cNvSpPr/>
          <p:nvPr/>
        </p:nvSpPr>
        <p:spPr>
          <a:xfrm>
            <a:off x="6543638" y="652456"/>
            <a:ext cx="4393666" cy="27699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2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業務運営の改善及び効率化並びに財務内容の改善</a:t>
            </a:r>
            <a:endParaRPr lang="en-US" altLang="ja-JP" sz="12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正方形/長方形 112"/>
          <p:cNvSpPr/>
          <p:nvPr/>
        </p:nvSpPr>
        <p:spPr>
          <a:xfrm>
            <a:off x="11275266" y="631831"/>
            <a:ext cx="1229721"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a:t>
            </a:r>
          </a:p>
        </p:txBody>
      </p:sp>
      <p:sp>
        <p:nvSpPr>
          <p:cNvPr id="114" name="右矢印 113"/>
          <p:cNvSpPr/>
          <p:nvPr/>
        </p:nvSpPr>
        <p:spPr>
          <a:xfrm>
            <a:off x="11009312" y="571858"/>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6400800" y="249626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150848" y="3756016"/>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112" name="表 111"/>
          <p:cNvGraphicFramePr>
            <a:graphicFrameLocks noGrp="1"/>
          </p:cNvGraphicFramePr>
          <p:nvPr>
            <p:extLst>
              <p:ext uri="{D42A27DB-BD31-4B8C-83A1-F6EECF244321}">
                <p14:modId xmlns:p14="http://schemas.microsoft.com/office/powerpoint/2010/main" val="3953288432"/>
              </p:ext>
            </p:extLst>
          </p:nvPr>
        </p:nvGraphicFramePr>
        <p:xfrm>
          <a:off x="6688832" y="1051861"/>
          <a:ext cx="5641822" cy="1300467"/>
        </p:xfrm>
        <a:graphic>
          <a:graphicData uri="http://schemas.openxmlformats.org/drawingml/2006/table">
            <a:tbl>
              <a:tblPr>
                <a:tableStyleId>{8A107856-5554-42FB-B03E-39F5DBC370BA}</a:tableStyleId>
              </a:tblPr>
              <a:tblGrid>
                <a:gridCol w="1943920">
                  <a:extLst>
                    <a:ext uri="{9D8B030D-6E8A-4147-A177-3AD203B41FA5}">
                      <a16:colId xmlns:a16="http://schemas.microsoft.com/office/drawing/2014/main" val="20000"/>
                    </a:ext>
                  </a:extLst>
                </a:gridCol>
                <a:gridCol w="609927">
                  <a:extLst>
                    <a:ext uri="{9D8B030D-6E8A-4147-A177-3AD203B41FA5}">
                      <a16:colId xmlns:a16="http://schemas.microsoft.com/office/drawing/2014/main" val="2562718963"/>
                    </a:ext>
                  </a:extLst>
                </a:gridCol>
                <a:gridCol w="622707">
                  <a:extLst>
                    <a:ext uri="{9D8B030D-6E8A-4147-A177-3AD203B41FA5}">
                      <a16:colId xmlns:a16="http://schemas.microsoft.com/office/drawing/2014/main" val="20001"/>
                    </a:ext>
                  </a:extLst>
                </a:gridCol>
                <a:gridCol w="616317">
                  <a:extLst>
                    <a:ext uri="{9D8B030D-6E8A-4147-A177-3AD203B41FA5}">
                      <a16:colId xmlns:a16="http://schemas.microsoft.com/office/drawing/2014/main" val="20002"/>
                    </a:ext>
                  </a:extLst>
                </a:gridCol>
                <a:gridCol w="616317">
                  <a:extLst>
                    <a:ext uri="{9D8B030D-6E8A-4147-A177-3AD203B41FA5}">
                      <a16:colId xmlns:a16="http://schemas.microsoft.com/office/drawing/2014/main" val="20003"/>
                    </a:ext>
                  </a:extLst>
                </a:gridCol>
                <a:gridCol w="616317">
                  <a:extLst>
                    <a:ext uri="{9D8B030D-6E8A-4147-A177-3AD203B41FA5}">
                      <a16:colId xmlns:a16="http://schemas.microsoft.com/office/drawing/2014/main" val="20004"/>
                    </a:ext>
                  </a:extLst>
                </a:gridCol>
                <a:gridCol w="616317">
                  <a:extLst>
                    <a:ext uri="{9D8B030D-6E8A-4147-A177-3AD203B41FA5}">
                      <a16:colId xmlns:a16="http://schemas.microsoft.com/office/drawing/2014/main" val="20005"/>
                    </a:ext>
                  </a:extLst>
                </a:gridCol>
              </a:tblGrid>
              <a:tr h="287955">
                <a:tc>
                  <a:txBody>
                    <a:bodyPr/>
                    <a:lstStyle/>
                    <a:p>
                      <a:pPr algn="l"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9525" marR="9525" marT="9525" marB="0" anchor="ct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小項目数</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Ⅴ</a:t>
                      </a:r>
                    </a:p>
                  </a:txBody>
                  <a:tcPr marL="9525" marR="9525" marT="9525" marB="0" anchor="ctr">
                    <a:solidFill>
                      <a:schemeClr val="accent2">
                        <a:lumMod val="60000"/>
                        <a:lumOff val="40000"/>
                      </a:schemeClr>
                    </a:solidFill>
                  </a:tcPr>
                </a:tc>
                <a:tc>
                  <a:txBody>
                    <a:bodyPr/>
                    <a:lstStyle/>
                    <a:p>
                      <a:pPr algn="ctr" fontAlgn="ctr"/>
                      <a:r>
                        <a:rPr lang="en-US" altLang="ja-JP" sz="1100" b="1" u="none" strike="noStrike" baseline="0"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100" b="1" u="none" strike="noStrike" baseline="0"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100" b="0" u="none" strike="noStrike" baseline="0"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100" u="none" strike="noStrike" baseline="0"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436602">
                <a:tc>
                  <a:txBody>
                    <a:bodyPr/>
                    <a:lstStyle/>
                    <a:p>
                      <a:pPr algn="l"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自律性・機動性の高い</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組織体制の確立</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ja-JP" altLang="en-US" sz="1100" b="0" u="none" strike="noStrike" baseline="0" dirty="0">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100" b="1" i="0" u="none" strike="noStrike" baseline="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１</a:t>
                      </a:r>
                      <a:endPar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100" b="0" i="0" u="none" strike="noStrike" baseline="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100" u="none" strike="noStrike" baseline="0"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r h="287955">
                <a:tc>
                  <a:txBody>
                    <a:bodyPr/>
                    <a:lstStyle/>
                    <a:p>
                      <a:pPr algn="l"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経営基盤の安定化</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５</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9525" marR="9525" marT="9525" marB="0" anchor="ctr">
                    <a:solidFill>
                      <a:schemeClr val="accent2">
                        <a:lumMod val="60000"/>
                        <a:lumOff val="40000"/>
                      </a:schemeClr>
                    </a:solidFill>
                  </a:tcPr>
                </a:tc>
                <a:tc>
                  <a:txBody>
                    <a:bodyPr/>
                    <a:lstStyle/>
                    <a:p>
                      <a:pPr algn="ctr" fontAlgn="ctr"/>
                      <a:r>
                        <a:rPr 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chemeClr val="accent2">
                        <a:lumMod val="60000"/>
                        <a:lumOff val="40000"/>
                      </a:schemeClr>
                    </a:solidFill>
                  </a:tcP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2404366620"/>
                  </a:ext>
                </a:extLst>
              </a:tr>
              <a:tr h="287955">
                <a:tc>
                  <a:txBody>
                    <a:bodyPr/>
                    <a:lstStyle/>
                    <a:p>
                      <a:pPr algn="l"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合　　計</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６</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100" b="1"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a:t>
                      </a:r>
                    </a:p>
                  </a:txBody>
                  <a:tcPr marL="9525" marR="9525" marT="9525" marB="0" anchor="ctr">
                    <a:solidFill>
                      <a:schemeClr val="accent2">
                        <a:lumMod val="60000"/>
                        <a:lumOff val="40000"/>
                      </a:schemeClr>
                    </a:solidFill>
                  </a:tcPr>
                </a:tc>
                <a:tc>
                  <a:txBody>
                    <a:bodyPr/>
                    <a:lstStyle/>
                    <a:p>
                      <a:pPr algn="ctr" fontAlgn="ctr"/>
                      <a:r>
                        <a:rPr 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chemeClr val="accent2">
                        <a:lumMod val="60000"/>
                        <a:lumOff val="40000"/>
                      </a:schemeClr>
                    </a:solidFill>
                  </a:tcP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baseline="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3578517858"/>
                  </a:ext>
                </a:extLst>
              </a:tr>
            </a:tbl>
          </a:graphicData>
        </a:graphic>
      </p:graphicFrame>
      <p:sp>
        <p:nvSpPr>
          <p:cNvPr id="70" name="正方形/長方形 69"/>
          <p:cNvSpPr/>
          <p:nvPr/>
        </p:nvSpPr>
        <p:spPr>
          <a:xfrm>
            <a:off x="6891550" y="7492297"/>
            <a:ext cx="5648107" cy="1998036"/>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4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大項目の「市民に提供するサービスその他の業務の質の向上」は、おおむね計画どおり、「業務運営の改善及び効率化並びに財務内容の改善」は、計画どおりと評価した。</a:t>
            </a:r>
          </a:p>
          <a:p>
            <a:pPr marL="92075" indent="-92075">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新型コロナに関しては、令和５年５月の５類移行までの間、大阪府・市からの要請に基づき、総合医療センター・十三市民病院は、重点医療機関として患者の受入れに取り組み、５類移行後も感染状況に柔軟に対応しながら、高度専門医療、一般医療を提供した。</a:t>
            </a:r>
          </a:p>
          <a:p>
            <a:pPr marL="92075" indent="-92075">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以上を踏まえると、令和５事業年度における大阪市民病院機構の取り組みは、全体としておおむね年度計画及び中期計画のとおり進捗していると評価できる。　</a:t>
            </a:r>
          </a:p>
          <a:p>
            <a:pPr marL="92075" indent="-92075">
              <a:lnSpc>
                <a:spcPts val="1400"/>
              </a:lnSpc>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今後も医療機能の維持・向上を図り、効率的・効果的な病院運営と経営基盤の強化により一層努め、引き続き質の高い医療を提供し、市民の信頼に応えてもらいたい。</a:t>
            </a:r>
          </a:p>
          <a:p>
            <a:pPr marL="92075" indent="-92075">
              <a:lnSpc>
                <a:spcPts val="1400"/>
              </a:lnSpc>
            </a:pPr>
            <a:endPar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endParaRPr lang="ja-JP" altLang="en-US" sz="10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9" name="直線コネクタ 28"/>
          <p:cNvCxnSpPr>
            <a:cxnSpLocks/>
          </p:cNvCxnSpPr>
          <p:nvPr/>
        </p:nvCxnSpPr>
        <p:spPr>
          <a:xfrm>
            <a:off x="12659710" y="362607"/>
            <a:ext cx="0" cy="4902358"/>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V="1">
            <a:off x="6447557" y="5264965"/>
            <a:ext cx="6246749" cy="12982"/>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37" name="角丸四角形 36"/>
          <p:cNvSpPr/>
          <p:nvPr/>
        </p:nvSpPr>
        <p:spPr>
          <a:xfrm>
            <a:off x="6694123" y="730057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pic>
        <p:nvPicPr>
          <p:cNvPr id="17" name="図 16"/>
          <p:cNvPicPr>
            <a:picLocks noChangeAspect="1"/>
          </p:cNvPicPr>
          <p:nvPr/>
        </p:nvPicPr>
        <p:blipFill>
          <a:blip r:embed="rId3"/>
          <a:stretch>
            <a:fillRect/>
          </a:stretch>
        </p:blipFill>
        <p:spPr>
          <a:xfrm>
            <a:off x="8208636" y="5413931"/>
            <a:ext cx="2990825" cy="307448"/>
          </a:xfrm>
          <a:prstGeom prst="rect">
            <a:avLst/>
          </a:prstGeom>
        </p:spPr>
      </p:pic>
    </p:spTree>
    <p:extLst>
      <p:ext uri="{BB962C8B-B14F-4D97-AF65-F5344CB8AC3E}">
        <p14:creationId xmlns:p14="http://schemas.microsoft.com/office/powerpoint/2010/main" val="4067926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1070</Words>
  <Application>Microsoft Office PowerPoint</Application>
  <PresentationFormat>A3 297x420 mm</PresentationFormat>
  <Paragraphs>130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2024-09-12T09:11:14Z</dcterms:modified>
</cp:coreProperties>
</file>