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2"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9E9"/>
    <a:srgbClr val="006600"/>
    <a:srgbClr val="CC0000"/>
    <a:srgbClr val="F3E9E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8879" autoAdjust="0"/>
    <p:restoredTop sz="94434" autoAdjust="0"/>
  </p:normalViewPr>
  <p:slideViewPr>
    <p:cSldViewPr>
      <p:cViewPr varScale="1">
        <p:scale>
          <a:sx n="58" d="100"/>
          <a:sy n="58" d="100"/>
        </p:scale>
        <p:origin x="2002" y="6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C8949AE7-8657-441C-8A5D-3B786CCFCDA7}" type="datetimeFigureOut">
              <a:rPr kumimoji="1" lang="ja-JP" altLang="en-US" smtClean="0"/>
              <a:t>2024/9/12</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DDE2CD7-B3E8-41C2-9E39-77CBABF5B076}" type="slidenum">
              <a:rPr kumimoji="1" lang="ja-JP" altLang="en-US" smtClean="0"/>
              <a:t>‹#›</a:t>
            </a:fld>
            <a:endParaRPr kumimoji="1" lang="ja-JP" altLang="en-US"/>
          </a:p>
        </p:txBody>
      </p:sp>
    </p:spTree>
    <p:extLst>
      <p:ext uri="{BB962C8B-B14F-4D97-AF65-F5344CB8AC3E}">
        <p14:creationId xmlns:p14="http://schemas.microsoft.com/office/powerpoint/2010/main" val="2655380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DDE2CD7-B3E8-41C2-9E39-77CBABF5B076}" type="slidenum">
              <a:rPr kumimoji="1" lang="ja-JP" altLang="en-US" smtClean="0"/>
              <a:t>1</a:t>
            </a:fld>
            <a:endParaRPr kumimoji="1" lang="ja-JP" altLang="en-US"/>
          </a:p>
        </p:txBody>
      </p:sp>
    </p:spTree>
    <p:extLst>
      <p:ext uri="{BB962C8B-B14F-4D97-AF65-F5344CB8AC3E}">
        <p14:creationId xmlns:p14="http://schemas.microsoft.com/office/powerpoint/2010/main" val="2815086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2024/9/12</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773A8BA8-7FD9-1100-11DE-2985C3CC7A4E}"/>
              </a:ext>
            </a:extLst>
          </p:cNvPr>
          <p:cNvSpPr/>
          <p:nvPr/>
        </p:nvSpPr>
        <p:spPr>
          <a:xfrm>
            <a:off x="175201" y="7752750"/>
            <a:ext cx="12417695" cy="172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 name="直線コネクタ 17"/>
          <p:cNvCxnSpPr/>
          <p:nvPr/>
        </p:nvCxnSpPr>
        <p:spPr>
          <a:xfrm flipV="1">
            <a:off x="64095" y="1794224"/>
            <a:ext cx="12708000"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55363" y="2190381"/>
            <a:ext cx="6055993" cy="500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370056"/>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500" b="1" dirty="0">
                <a:solidFill>
                  <a:schemeClr val="bg1"/>
                </a:solidFill>
                <a:latin typeface="Meiryo UI" pitchFamily="50" charset="-128"/>
                <a:ea typeface="Meiryo UI" pitchFamily="50" charset="-128"/>
                <a:cs typeface="Meiryo UI" pitchFamily="50" charset="-128"/>
              </a:rPr>
              <a:t>第２期中期目標期間の業務実績に関する評価（概要）</a:t>
            </a:r>
            <a:endParaRPr lang="en-US" altLang="ja-JP" sz="15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5" name="正方形/長方形 4"/>
          <p:cNvSpPr/>
          <p:nvPr/>
        </p:nvSpPr>
        <p:spPr>
          <a:xfrm>
            <a:off x="6771746" y="6352581"/>
            <a:ext cx="4993655"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「全体として目標を十分に達成する見込みである。」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50731" y="1820650"/>
            <a:ext cx="3519262"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２．令和元</a:t>
            </a: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年度から令和５年度までの業務実績</a:t>
            </a:r>
          </a:p>
        </p:txBody>
      </p:sp>
      <p:sp>
        <p:nvSpPr>
          <p:cNvPr id="10" name="正方形/長方形 9"/>
          <p:cNvSpPr/>
          <p:nvPr/>
        </p:nvSpPr>
        <p:spPr>
          <a:xfrm>
            <a:off x="261678" y="3464282"/>
            <a:ext cx="5809634" cy="74600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6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優秀な人材の確保・育成に取組み、各病院等においてはその専門性を活かして診療機能</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6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のより一層の充実・強化や患者サービスの向上、地域医療連携の推進、業務運営の効率</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6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化などに取組んだ。</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66449" y="2181588"/>
            <a:ext cx="4982690" cy="27699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2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市民に提供するサービスその他の業務の質の向上に関する事項</a:t>
            </a:r>
            <a:endParaRPr lang="en-US" altLang="ja-JP" sz="12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45596" y="7370669"/>
            <a:ext cx="3432756" cy="30636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tabLst>
                <a:tab pos="538163" algn="l"/>
              </a:tabLst>
            </a:pP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３．全体評価</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682616618"/>
              </p:ext>
            </p:extLst>
          </p:nvPr>
        </p:nvGraphicFramePr>
        <p:xfrm>
          <a:off x="261678" y="2567923"/>
          <a:ext cx="5617503" cy="521696"/>
        </p:xfrm>
        <a:graphic>
          <a:graphicData uri="http://schemas.openxmlformats.org/drawingml/2006/table">
            <a:tbl>
              <a:tblPr>
                <a:tableStyleId>{8A107856-5554-42FB-B03E-39F5DBC370BA}</a:tableStyleId>
              </a:tblPr>
              <a:tblGrid>
                <a:gridCol w="2377143">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gridCol w="64807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648072">
                  <a:extLst>
                    <a:ext uri="{9D8B030D-6E8A-4147-A177-3AD203B41FA5}">
                      <a16:colId xmlns:a16="http://schemas.microsoft.com/office/drawing/2014/main" val="20004"/>
                    </a:ext>
                  </a:extLst>
                </a:gridCol>
                <a:gridCol w="648072">
                  <a:extLst>
                    <a:ext uri="{9D8B030D-6E8A-4147-A177-3AD203B41FA5}">
                      <a16:colId xmlns:a16="http://schemas.microsoft.com/office/drawing/2014/main" val="4055621788"/>
                    </a:ext>
                  </a:extLst>
                </a:gridCol>
              </a:tblGrid>
              <a:tr h="260848">
                <a:tc rowSpan="2">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a:t>
                      </a:r>
                      <a:r>
                        <a:rPr lang="ja-JP" altLang="en-US" sz="12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元</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2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a:t>
                      </a:r>
                      <a:r>
                        <a:rPr lang="ja-JP" altLang="en-US" sz="12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３</a:t>
                      </a:r>
                    </a:p>
                  </a:txBody>
                  <a:tcPr marL="9525" marR="9525" marT="9525" marB="0" anchor="ctr">
                    <a:solidFill>
                      <a:schemeClr val="accent2">
                        <a:lumMod val="20000"/>
                        <a:lumOff val="80000"/>
                      </a:schemeClr>
                    </a:solidFill>
                  </a:tcPr>
                </a:tc>
                <a:tc>
                  <a:txBody>
                    <a:bodyPr/>
                    <a:lstStyle/>
                    <a:p>
                      <a:pPr algn="ctr" fontAlgn="ctr"/>
                      <a:r>
                        <a:rPr lang="en-US" altLang="ja-JP" sz="12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a:t>
                      </a:r>
                      <a:r>
                        <a:rPr lang="ja-JP" altLang="en-US" sz="12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４</a:t>
                      </a:r>
                    </a:p>
                  </a:txBody>
                  <a:tcPr marL="9525" marR="9525" marT="9525" marB="0" anchor="ctr">
                    <a:solidFill>
                      <a:schemeClr val="accent2">
                        <a:lumMod val="20000"/>
                        <a:lumOff val="80000"/>
                      </a:schemeClr>
                    </a:solidFill>
                  </a:tcPr>
                </a:tc>
                <a:tc>
                  <a:txBody>
                    <a:bodyPr/>
                    <a:lstStyle/>
                    <a:p>
                      <a:pPr algn="ctr" fontAlgn="ctr"/>
                      <a:r>
                        <a:rPr lang="en-US" altLang="ja-JP" sz="12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R5</a:t>
                      </a: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260848">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p>
                  </a:txBody>
                  <a:tcPr marL="9525" marR="9525" marT="9525" marB="0" anchor="ctr">
                    <a:solidFill>
                      <a:schemeClr val="accent2">
                        <a:lumMod val="20000"/>
                        <a:lumOff val="80000"/>
                      </a:schemeClr>
                    </a:solidFill>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B</a:t>
                      </a:r>
                    </a:p>
                  </a:txBody>
                  <a:tcPr marL="9525" marR="9525" marT="9525" marB="0" anchor="ctr">
                    <a:solidFill>
                      <a:schemeClr val="accent2">
                        <a:lumMod val="20000"/>
                        <a:lumOff val="80000"/>
                      </a:schemeClr>
                    </a:solidFill>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B</a:t>
                      </a: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a:cxnSpLocks/>
          </p:cNvCxnSpPr>
          <p:nvPr/>
        </p:nvCxnSpPr>
        <p:spPr>
          <a:xfrm>
            <a:off x="30595" y="7370669"/>
            <a:ext cx="12647886"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12737504" y="379747"/>
            <a:ext cx="0" cy="9172544"/>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15" name="正方形/長方形 114"/>
          <p:cNvSpPr/>
          <p:nvPr/>
        </p:nvSpPr>
        <p:spPr>
          <a:xfrm>
            <a:off x="6523960" y="2201470"/>
            <a:ext cx="6055993" cy="500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648100" y="3464282"/>
            <a:ext cx="5796000" cy="1352467"/>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6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理事会、院内委員会等を定期的に開催し、活発な議論を展開するとともに迅速な意思決</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6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定を図った。</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6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各病院においては、業務運営の改善や効率化に向け、病院長をはじめとする病院幹部が</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6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職員に経営状況等を発信するとともに病院運営の課題を共有し、対応策の検討を行い、　　</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6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長期的視点に立った質の高い経営の実現に向けた取組を通じ、経営改善、経営基盤の　</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6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強化を図った。</a:t>
            </a:r>
          </a:p>
        </p:txBody>
      </p:sp>
      <p:sp>
        <p:nvSpPr>
          <p:cNvPr id="63" name="角丸四角形 62"/>
          <p:cNvSpPr/>
          <p:nvPr/>
        </p:nvSpPr>
        <p:spPr>
          <a:xfrm>
            <a:off x="166449" y="3228099"/>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cxnSp>
        <p:nvCxnSpPr>
          <p:cNvPr id="77" name="直線コネクタ 76"/>
          <p:cNvCxnSpPr/>
          <p:nvPr/>
        </p:nvCxnSpPr>
        <p:spPr>
          <a:xfrm flipV="1">
            <a:off x="-7873" y="440086"/>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96" name="角丸四角形 95"/>
          <p:cNvSpPr/>
          <p:nvPr/>
        </p:nvSpPr>
        <p:spPr>
          <a:xfrm>
            <a:off x="30595" y="446650"/>
            <a:ext cx="4416625"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１．</a:t>
            </a: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第２期中期目標（期間：</a:t>
            </a: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令和元</a:t>
            </a: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年度から令和５年度まで</a:t>
            </a:r>
          </a:p>
        </p:txBody>
      </p:sp>
      <p:sp>
        <p:nvSpPr>
          <p:cNvPr id="4" name="正方形/長方形 3">
            <a:extLst>
              <a:ext uri="{FF2B5EF4-FFF2-40B4-BE49-F238E27FC236}">
                <a16:creationId xmlns:a16="http://schemas.microsoft.com/office/drawing/2014/main" id="{8E9EDE5D-0173-0655-21AC-1240A7C146D1}"/>
              </a:ext>
            </a:extLst>
          </p:cNvPr>
          <p:cNvSpPr/>
          <p:nvPr/>
        </p:nvSpPr>
        <p:spPr>
          <a:xfrm>
            <a:off x="6525805" y="2169988"/>
            <a:ext cx="5239596" cy="27699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2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業務運営の改善及び効率化並びに財務内容の改善に関する事項</a:t>
            </a:r>
            <a:endParaRPr lang="en-US" altLang="ja-JP" sz="12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四角形: 角を丸くする 6">
            <a:extLst>
              <a:ext uri="{FF2B5EF4-FFF2-40B4-BE49-F238E27FC236}">
                <a16:creationId xmlns:a16="http://schemas.microsoft.com/office/drawing/2014/main" id="{2A8FC3BB-CA1B-9465-62B0-5AB8B428423C}"/>
              </a:ext>
            </a:extLst>
          </p:cNvPr>
          <p:cNvSpPr/>
          <p:nvPr/>
        </p:nvSpPr>
        <p:spPr>
          <a:xfrm>
            <a:off x="107575" y="794367"/>
            <a:ext cx="12476569" cy="87048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E90EFCBE-FB95-1E4E-2FFF-9188C6D4673F}"/>
              </a:ext>
            </a:extLst>
          </p:cNvPr>
          <p:cNvSpPr txBox="1"/>
          <p:nvPr/>
        </p:nvSpPr>
        <p:spPr>
          <a:xfrm>
            <a:off x="223519" y="910440"/>
            <a:ext cx="12146779" cy="687111"/>
          </a:xfrm>
          <a:prstGeom prst="rect">
            <a:avLst/>
          </a:prstGeom>
          <a:noFill/>
        </p:spPr>
        <p:txBody>
          <a:bodyPr wrap="square" rtlCol="0">
            <a:spAutoFit/>
          </a:bodyPr>
          <a:lstStyle/>
          <a:p>
            <a:pPr>
              <a:lnSpc>
                <a:spcPts val="1600"/>
              </a:lnSpc>
            </a:pPr>
            <a:r>
              <a:rPr kumimoji="1" lang="ja-JP" altLang="en-US" sz="1200" dirty="0">
                <a:latin typeface="Meiryo UI" panose="020B0604030504040204" pitchFamily="50" charset="-128"/>
                <a:ea typeface="Meiryo UI" panose="020B0604030504040204" pitchFamily="50" charset="-128"/>
              </a:rPr>
              <a:t>　各病院等において診療機能のより一層の充実・強化や患者サービスの向上、地域医療連携の推進など大阪市の医療施策として担うべき役割の実施に努めるとともに、新型コロナウイルス感染症</a:t>
            </a:r>
            <a:r>
              <a:rPr kumimoji="1" lang="ja-JP" altLang="en-US"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（以下、「新型コロナ」）</a:t>
            </a:r>
            <a:r>
              <a:rPr kumimoji="1" lang="ja-JP" altLang="en-US" sz="1200" dirty="0">
                <a:latin typeface="Meiryo UI" panose="020B0604030504040204" pitchFamily="50" charset="-128"/>
                <a:ea typeface="Meiryo UI" panose="020B0604030504040204" pitchFamily="50" charset="-128"/>
              </a:rPr>
              <a:t>への対応にあたっては、行政からの要請に基づき、通常医療との両立を図りながら公的医療機関として求められる役割を果たした。　</a:t>
            </a:r>
            <a:endParaRPr kumimoji="1" lang="en-US" altLang="ja-JP" sz="1200" dirty="0">
              <a:latin typeface="Meiryo UI" panose="020B0604030504040204" pitchFamily="50" charset="-128"/>
              <a:ea typeface="Meiryo UI" panose="020B0604030504040204" pitchFamily="50" charset="-128"/>
            </a:endParaRPr>
          </a:p>
          <a:p>
            <a:pPr>
              <a:lnSpc>
                <a:spcPts val="1600"/>
              </a:lnSpc>
            </a:pPr>
            <a:r>
              <a:rPr kumimoji="1" lang="ja-JP" altLang="en-US" sz="1200" dirty="0">
                <a:latin typeface="Meiryo UI" panose="020B0604030504040204" pitchFamily="50" charset="-128"/>
                <a:ea typeface="Meiryo UI" panose="020B0604030504040204" pitchFamily="50" charset="-128"/>
              </a:rPr>
              <a:t>　また、法人全体としても優秀な人材の確保などに取り組むとともに、業務運営の効率化など、法人経営の基盤強化に努めた点は高く評価できる。</a:t>
            </a:r>
          </a:p>
        </p:txBody>
      </p:sp>
      <p:sp>
        <p:nvSpPr>
          <p:cNvPr id="9" name="角丸四角形 62">
            <a:extLst>
              <a:ext uri="{FF2B5EF4-FFF2-40B4-BE49-F238E27FC236}">
                <a16:creationId xmlns:a16="http://schemas.microsoft.com/office/drawing/2014/main" id="{DA3326AD-B4D7-4912-20E5-AB0B8D740875}"/>
              </a:ext>
            </a:extLst>
          </p:cNvPr>
          <p:cNvSpPr/>
          <p:nvPr/>
        </p:nvSpPr>
        <p:spPr>
          <a:xfrm>
            <a:off x="155363" y="435006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（特に成果があった取り組み等）</a:t>
            </a:r>
            <a:endParaRPr lang="en-US" altLang="ja-JP"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ja-JP" altLang="en-US"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B45ABE6B-462E-84C5-9B46-23FACD5658BC}"/>
              </a:ext>
            </a:extLst>
          </p:cNvPr>
          <p:cNvSpPr/>
          <p:nvPr/>
        </p:nvSpPr>
        <p:spPr>
          <a:xfrm>
            <a:off x="261929" y="4566304"/>
            <a:ext cx="5809634" cy="2530595"/>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診療機能の充実</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総合医療センター</a:t>
            </a: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・内視鏡手術支援ロボットの入れ替え及び</a:t>
            </a: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台体制への移行</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・がんゲノム医療の充実</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・夜間ホスピタルサポーターを導入し、人員が手薄になる準夜勤務帯の看護職員の負担軽減を実施</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・内視鏡検査室を</a:t>
            </a: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室から</a:t>
            </a: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室へ、リカバリーベッドを</a:t>
            </a: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台から</a:t>
            </a: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台への増設</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・内視鏡</a:t>
            </a: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TV</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室陰圧工事の実施</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十三市民病院</a:t>
            </a: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・新型コロナ専門病院としての運営</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62">
            <a:extLst>
              <a:ext uri="{FF2B5EF4-FFF2-40B4-BE49-F238E27FC236}">
                <a16:creationId xmlns:a16="http://schemas.microsoft.com/office/drawing/2014/main" id="{25D8C756-F4F2-BEBE-B66E-0CBDA180433D}"/>
              </a:ext>
            </a:extLst>
          </p:cNvPr>
          <p:cNvSpPr/>
          <p:nvPr/>
        </p:nvSpPr>
        <p:spPr>
          <a:xfrm>
            <a:off x="6620146" y="3228099"/>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6" name="角丸四角形 62">
            <a:extLst>
              <a:ext uri="{FF2B5EF4-FFF2-40B4-BE49-F238E27FC236}">
                <a16:creationId xmlns:a16="http://schemas.microsoft.com/office/drawing/2014/main" id="{27B18D00-115B-4D3E-EDE9-7B0C442363D9}"/>
              </a:ext>
            </a:extLst>
          </p:cNvPr>
          <p:cNvSpPr/>
          <p:nvPr/>
        </p:nvSpPr>
        <p:spPr>
          <a:xfrm>
            <a:off x="6652315" y="489868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（特に成果があった取り組み等）</a:t>
            </a:r>
            <a:endParaRPr lang="en-US" altLang="ja-JP"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ja-JP" altLang="en-US"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a:extLst>
              <a:ext uri="{FF2B5EF4-FFF2-40B4-BE49-F238E27FC236}">
                <a16:creationId xmlns:a16="http://schemas.microsoft.com/office/drawing/2014/main" id="{D95F0E78-D44C-DCFD-6D9E-0ECF872A413B}"/>
              </a:ext>
            </a:extLst>
          </p:cNvPr>
          <p:cNvSpPr/>
          <p:nvPr/>
        </p:nvSpPr>
        <p:spPr>
          <a:xfrm>
            <a:off x="6648100" y="5139345"/>
            <a:ext cx="5796000" cy="1957554"/>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6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各病院において在院日数の短縮化を図る中で、令和２年度から新型コロナ感染拡大の影 </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600"/>
              </a:lnSpc>
            </a:pP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響を受け新入院患者数は減少したものの、救急患者の積極的な受入や地域医療機関と</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6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の連携強化による緊急入院を含む新入院患者が令和３年度から徐々に回復して診療単</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6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価も上昇し、医業収益の増に繋がった。</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6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医業収支比率は、総合医療センターでは第２期計画目標を上回った。十三市民病院で</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6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は新型コロナ専門病院としての運営の影響を大きく受け、第２期計画目標には届かなかっ</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6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た。純損益では令和２年度以降、新型コロナ関連の補助金収入により黒字となり、自己</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6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資本比率も</a:t>
            </a: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５年度決算時点で第２期計画目標</a:t>
            </a: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％を大きく上回る</a:t>
            </a: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35.7</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％と改善し、</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6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経営基盤の安定化が図れた。</a:t>
            </a:r>
          </a:p>
        </p:txBody>
      </p:sp>
      <p:sp>
        <p:nvSpPr>
          <p:cNvPr id="22" name="正方形/長方形 21">
            <a:extLst>
              <a:ext uri="{FF2B5EF4-FFF2-40B4-BE49-F238E27FC236}">
                <a16:creationId xmlns:a16="http://schemas.microsoft.com/office/drawing/2014/main" id="{762700D0-9D87-6B8C-6CAC-DA0F39526B4A}"/>
              </a:ext>
            </a:extLst>
          </p:cNvPr>
          <p:cNvSpPr/>
          <p:nvPr/>
        </p:nvSpPr>
        <p:spPr>
          <a:xfrm>
            <a:off x="547026" y="7830931"/>
            <a:ext cx="11666175" cy="454247"/>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3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第２期中期目標期間の業務については、新型コロナの影響を受けたものの、全体として、計画どおり進捗しており、中期目標を達成することができた。」</a:t>
            </a:r>
          </a:p>
        </p:txBody>
      </p:sp>
      <p:graphicFrame>
        <p:nvGraphicFramePr>
          <p:cNvPr id="25" name="表 25">
            <a:extLst>
              <a:ext uri="{FF2B5EF4-FFF2-40B4-BE49-F238E27FC236}">
                <a16:creationId xmlns:a16="http://schemas.microsoft.com/office/drawing/2014/main" id="{1966004F-5234-8E7D-102D-E928CB9BFF4F}"/>
              </a:ext>
            </a:extLst>
          </p:cNvPr>
          <p:cNvGraphicFramePr>
            <a:graphicFrameLocks noGrp="1"/>
          </p:cNvGraphicFramePr>
          <p:nvPr>
            <p:extLst>
              <p:ext uri="{D42A27DB-BD31-4B8C-83A1-F6EECF244321}">
                <p14:modId xmlns:p14="http://schemas.microsoft.com/office/powerpoint/2010/main" val="1978148840"/>
              </p:ext>
            </p:extLst>
          </p:nvPr>
        </p:nvGraphicFramePr>
        <p:xfrm>
          <a:off x="2398904" y="8339104"/>
          <a:ext cx="7344816" cy="1044199"/>
        </p:xfrm>
        <a:graphic>
          <a:graphicData uri="http://schemas.openxmlformats.org/drawingml/2006/table">
            <a:tbl>
              <a:tblPr firstRow="1" bandRow="1">
                <a:tableStyleId>{5C22544A-7EE6-4342-B048-85BDC9FD1C3A}</a:tableStyleId>
              </a:tblPr>
              <a:tblGrid>
                <a:gridCol w="904684">
                  <a:extLst>
                    <a:ext uri="{9D8B030D-6E8A-4147-A177-3AD203B41FA5}">
                      <a16:colId xmlns:a16="http://schemas.microsoft.com/office/drawing/2014/main" val="2190686866"/>
                    </a:ext>
                  </a:extLst>
                </a:gridCol>
                <a:gridCol w="4877116">
                  <a:extLst>
                    <a:ext uri="{9D8B030D-6E8A-4147-A177-3AD203B41FA5}">
                      <a16:colId xmlns:a16="http://schemas.microsoft.com/office/drawing/2014/main" val="1384268506"/>
                    </a:ext>
                  </a:extLst>
                </a:gridCol>
                <a:gridCol w="1563016">
                  <a:extLst>
                    <a:ext uri="{9D8B030D-6E8A-4147-A177-3AD203B41FA5}">
                      <a16:colId xmlns:a16="http://schemas.microsoft.com/office/drawing/2014/main" val="122957334"/>
                    </a:ext>
                  </a:extLst>
                </a:gridCol>
              </a:tblGrid>
              <a:tr h="521662">
                <a:tc>
                  <a:txBody>
                    <a:bodyPr/>
                    <a:lstStyle/>
                    <a:p>
                      <a:pPr marL="0" marR="0" lvl="0" indent="0" algn="l"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大項目１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市民に提供するサービスその他の業務の質の向上に関する事項</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700"/>
                        </a:lnSpc>
                      </a:pP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147774707"/>
                  </a:ext>
                </a:extLst>
              </a:tr>
              <a:tr h="522537">
                <a:tc>
                  <a:txBody>
                    <a:bodyPr/>
                    <a:lstStyle/>
                    <a:p>
                      <a:pPr marL="0" marR="0" lvl="0" indent="0" algn="l"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大項目２</a:t>
                      </a:r>
                      <a:endParaRPr kumimoji="1" lang="ja-JP" altLang="en-US"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業務運営の改善及び効率化並びに財務内容の改善に関する事項</a:t>
                      </a:r>
                      <a:endParaRPr kumimoji="1" lang="ja-JP" altLang="en-US" sz="2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537283942"/>
                  </a:ext>
                </a:extLst>
              </a:tr>
            </a:tbl>
          </a:graphicData>
        </a:graphic>
      </p:graphicFrame>
      <p:graphicFrame>
        <p:nvGraphicFramePr>
          <p:cNvPr id="6" name="表 5">
            <a:extLst>
              <a:ext uri="{FF2B5EF4-FFF2-40B4-BE49-F238E27FC236}">
                <a16:creationId xmlns:a16="http://schemas.microsoft.com/office/drawing/2014/main" id="{A662AE44-BF5E-6652-5D2F-3E1E590229B6}"/>
              </a:ext>
            </a:extLst>
          </p:cNvPr>
          <p:cNvGraphicFramePr>
            <a:graphicFrameLocks noGrp="1"/>
          </p:cNvGraphicFramePr>
          <p:nvPr>
            <p:extLst>
              <p:ext uri="{D42A27DB-BD31-4B8C-83A1-F6EECF244321}">
                <p14:modId xmlns:p14="http://schemas.microsoft.com/office/powerpoint/2010/main" val="2985056957"/>
              </p:ext>
            </p:extLst>
          </p:nvPr>
        </p:nvGraphicFramePr>
        <p:xfrm>
          <a:off x="6633949" y="2567319"/>
          <a:ext cx="5617503" cy="521696"/>
        </p:xfrm>
        <a:graphic>
          <a:graphicData uri="http://schemas.openxmlformats.org/drawingml/2006/table">
            <a:tbl>
              <a:tblPr>
                <a:tableStyleId>{8A107856-5554-42FB-B03E-39F5DBC370BA}</a:tableStyleId>
              </a:tblPr>
              <a:tblGrid>
                <a:gridCol w="2377143">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gridCol w="64807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648072">
                  <a:extLst>
                    <a:ext uri="{9D8B030D-6E8A-4147-A177-3AD203B41FA5}">
                      <a16:colId xmlns:a16="http://schemas.microsoft.com/office/drawing/2014/main" val="20004"/>
                    </a:ext>
                  </a:extLst>
                </a:gridCol>
                <a:gridCol w="648072">
                  <a:extLst>
                    <a:ext uri="{9D8B030D-6E8A-4147-A177-3AD203B41FA5}">
                      <a16:colId xmlns:a16="http://schemas.microsoft.com/office/drawing/2014/main" val="4055621788"/>
                    </a:ext>
                  </a:extLst>
                </a:gridCol>
              </a:tblGrid>
              <a:tr h="260848">
                <a:tc rowSpan="2">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a:t>
                      </a:r>
                      <a:r>
                        <a:rPr lang="ja-JP" altLang="en-US" sz="12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元</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2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a:t>
                      </a:r>
                      <a:r>
                        <a:rPr lang="ja-JP" altLang="en-US" sz="12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３</a:t>
                      </a:r>
                    </a:p>
                  </a:txBody>
                  <a:tcPr marL="9525" marR="9525" marT="9525" marB="0" anchor="ctr">
                    <a:solidFill>
                      <a:schemeClr val="accent2">
                        <a:lumMod val="20000"/>
                        <a:lumOff val="80000"/>
                      </a:schemeClr>
                    </a:solidFill>
                  </a:tcPr>
                </a:tc>
                <a:tc>
                  <a:txBody>
                    <a:bodyPr/>
                    <a:lstStyle/>
                    <a:p>
                      <a:pPr algn="ctr" fontAlgn="ctr"/>
                      <a:r>
                        <a:rPr lang="en-US" altLang="ja-JP" sz="12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a:t>
                      </a:r>
                      <a:r>
                        <a:rPr lang="ja-JP" altLang="en-US" sz="12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４</a:t>
                      </a:r>
                    </a:p>
                  </a:txBody>
                  <a:tcPr marL="9525" marR="9525" marT="9525" marB="0" anchor="ctr">
                    <a:solidFill>
                      <a:schemeClr val="accent2">
                        <a:lumMod val="20000"/>
                        <a:lumOff val="80000"/>
                      </a:schemeClr>
                    </a:solidFill>
                  </a:tcPr>
                </a:tc>
                <a:tc>
                  <a:txBody>
                    <a:bodyPr/>
                    <a:lstStyle/>
                    <a:p>
                      <a:pPr algn="ctr" fontAlgn="ctr"/>
                      <a:r>
                        <a:rPr lang="en-US" altLang="ja-JP" sz="12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R5</a:t>
                      </a: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260848">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p>
                  </a:txBody>
                  <a:tcPr marL="9525" marR="9525" marT="9525" marB="0" anchor="ctr">
                    <a:solidFill>
                      <a:schemeClr val="accent2">
                        <a:lumMod val="20000"/>
                        <a:lumOff val="80000"/>
                      </a:schemeClr>
                    </a:solidFill>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p>
                  </a:txBody>
                  <a:tcPr marL="9525" marR="9525" marT="9525" marB="0" anchor="ctr">
                    <a:solidFill>
                      <a:schemeClr val="accent2">
                        <a:lumMod val="20000"/>
                        <a:lumOff val="80000"/>
                      </a:schemeClr>
                    </a:solidFill>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679260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823</Words>
  <Application>Microsoft Office PowerPoint</Application>
  <PresentationFormat>A3 297x420 mm</PresentationFormat>
  <Paragraphs>217</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2024-09-12T09:12:22Z</dcterms:modified>
</cp:coreProperties>
</file>