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97" r:id="rId1"/>
  </p:sldMasterIdLst>
  <p:notesMasterIdLst>
    <p:notesMasterId r:id="rId4"/>
  </p:notesMasterIdLst>
  <p:sldIdLst>
    <p:sldId id="296" r:id="rId2"/>
    <p:sldId id="294" r:id="rId3"/>
  </p:sldIdLst>
  <p:sldSz cx="7559675" cy="10691813"/>
  <p:notesSz cx="6735763" cy="9866313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3" pos="4581" userDrawn="1">
          <p15:clr>
            <a:srgbClr val="A4A3A4"/>
          </p15:clr>
        </p15:guide>
        <p15:guide id="4" orient="horz" pos="2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0D0"/>
    <a:srgbClr val="5A5A5A"/>
    <a:srgbClr val="0267B2"/>
    <a:srgbClr val="E20212"/>
    <a:srgbClr val="828282"/>
    <a:srgbClr val="D0D0D2"/>
    <a:srgbClr val="FFFFFF"/>
    <a:srgbClr val="5A5A5C"/>
    <a:srgbClr val="5A5A5D"/>
    <a:srgbClr val="8282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1" autoAdjust="0"/>
    <p:restoredTop sz="95785" autoAdjust="0"/>
  </p:normalViewPr>
  <p:slideViewPr>
    <p:cSldViewPr showGuides="1">
      <p:cViewPr varScale="1">
        <p:scale>
          <a:sx n="59" d="100"/>
          <a:sy n="59" d="100"/>
        </p:scale>
        <p:origin x="2736" y="144"/>
      </p:cViewPr>
      <p:guideLst>
        <p:guide orient="horz" pos="3368"/>
        <p:guide pos="4581"/>
        <p:guide orient="horz" pos="2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3714" y="10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18830" cy="495030"/>
          </a:xfrm>
          <a:prstGeom prst="rect">
            <a:avLst/>
          </a:prstGeom>
        </p:spPr>
        <p:txBody>
          <a:bodyPr vert="horz" lIns="90719" tIns="45359" rIns="90719" bIns="4535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8" y="2"/>
            <a:ext cx="2918830" cy="495030"/>
          </a:xfrm>
          <a:prstGeom prst="rect">
            <a:avLst/>
          </a:prstGeom>
        </p:spPr>
        <p:txBody>
          <a:bodyPr vert="horz" lIns="90719" tIns="45359" rIns="90719" bIns="45359" rtlCol="0"/>
          <a:lstStyle>
            <a:lvl1pPr algn="r">
              <a:defRPr sz="1200"/>
            </a:lvl1pPr>
          </a:lstStyle>
          <a:p>
            <a:fld id="{BEEEBA04-D48B-4B0A-B87A-99171D1599C4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19" tIns="45359" rIns="90719" bIns="453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6"/>
            <a:ext cx="5388610" cy="3884861"/>
          </a:xfrm>
          <a:prstGeom prst="rect">
            <a:avLst/>
          </a:prstGeom>
        </p:spPr>
        <p:txBody>
          <a:bodyPr vert="horz" lIns="90719" tIns="45359" rIns="90719" bIns="453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285"/>
            <a:ext cx="2918830" cy="495029"/>
          </a:xfrm>
          <a:prstGeom prst="rect">
            <a:avLst/>
          </a:prstGeom>
        </p:spPr>
        <p:txBody>
          <a:bodyPr vert="horz" lIns="90719" tIns="45359" rIns="90719" bIns="4535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8" y="9371285"/>
            <a:ext cx="2918830" cy="495029"/>
          </a:xfrm>
          <a:prstGeom prst="rect">
            <a:avLst/>
          </a:prstGeom>
        </p:spPr>
        <p:txBody>
          <a:bodyPr vert="horz" lIns="90719" tIns="45359" rIns="90719" bIns="45359" rtlCol="0" anchor="b"/>
          <a:lstStyle>
            <a:lvl1pPr algn="r">
              <a:defRPr sz="1200"/>
            </a:lvl1pPr>
          </a:lstStyle>
          <a:p>
            <a:fld id="{6214EEE4-7DFC-4DF5-894C-F421D9D81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545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637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271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2909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545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180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5817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3452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089" algn="l" defTabSz="995271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表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グループ化 51"/>
          <p:cNvGrpSpPr/>
          <p:nvPr userDrawn="1"/>
        </p:nvGrpSpPr>
        <p:grpSpPr>
          <a:xfrm>
            <a:off x="-1" y="360000"/>
            <a:ext cx="7200218" cy="4949886"/>
            <a:chOff x="-1" y="360000"/>
            <a:chExt cx="7200218" cy="4949886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359417" y="360000"/>
              <a:ext cx="6660673" cy="4841250"/>
              <a:chOff x="359417" y="360000"/>
              <a:chExt cx="6660673" cy="4841250"/>
            </a:xfrm>
          </p:grpSpPr>
          <p:sp>
            <p:nvSpPr>
              <p:cNvPr id="5" name="フリーフォーム 4"/>
              <p:cNvSpPr>
                <a:spLocks noChangeAspect="1"/>
              </p:cNvSpPr>
              <p:nvPr/>
            </p:nvSpPr>
            <p:spPr>
              <a:xfrm>
                <a:off x="359417" y="360000"/>
                <a:ext cx="4967952" cy="4841250"/>
              </a:xfrm>
              <a:custGeom>
                <a:avLst/>
                <a:gdLst>
                  <a:gd name="connsiteX0" fmla="*/ 0 w 4967952"/>
                  <a:gd name="connsiteY0" fmla="*/ 0 h 4841250"/>
                  <a:gd name="connsiteX1" fmla="*/ 4192782 w 4967952"/>
                  <a:gd name="connsiteY1" fmla="*/ 0 h 4841250"/>
                  <a:gd name="connsiteX2" fmla="*/ 4310300 w 4967952"/>
                  <a:gd name="connsiteY2" fmla="*/ 129303 h 4841250"/>
                  <a:gd name="connsiteX3" fmla="*/ 4967952 w 4967952"/>
                  <a:gd name="connsiteY3" fmla="*/ 1961250 h 4841250"/>
                  <a:gd name="connsiteX4" fmla="*/ 2087952 w 4967952"/>
                  <a:gd name="connsiteY4" fmla="*/ 4841250 h 4841250"/>
                  <a:gd name="connsiteX5" fmla="*/ 51485 w 4967952"/>
                  <a:gd name="connsiteY5" fmla="*/ 3997718 h 4841250"/>
                  <a:gd name="connsiteX6" fmla="*/ 0 w 4967952"/>
                  <a:gd name="connsiteY6" fmla="*/ 3941071 h 484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67952" h="4841250">
                    <a:moveTo>
                      <a:pt x="0" y="0"/>
                    </a:moveTo>
                    <a:lnTo>
                      <a:pt x="4192782" y="0"/>
                    </a:lnTo>
                    <a:lnTo>
                      <a:pt x="4310300" y="129303"/>
                    </a:lnTo>
                    <a:cubicBezTo>
                      <a:pt x="4721149" y="627136"/>
                      <a:pt x="4967952" y="1265371"/>
                      <a:pt x="4967952" y="1961250"/>
                    </a:cubicBezTo>
                    <a:cubicBezTo>
                      <a:pt x="4967952" y="3551830"/>
                      <a:pt x="3678532" y="4841250"/>
                      <a:pt x="2087952" y="4841250"/>
                    </a:cubicBezTo>
                    <a:cubicBezTo>
                      <a:pt x="1292662" y="4841250"/>
                      <a:pt x="572662" y="4518895"/>
                      <a:pt x="51485" y="3997718"/>
                    </a:cubicBezTo>
                    <a:lnTo>
                      <a:pt x="0" y="3941071"/>
                    </a:lnTo>
                    <a:close/>
                  </a:path>
                </a:pathLst>
              </a:custGeom>
              <a:solidFill>
                <a:srgbClr val="0267B2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フリーフォーム 7"/>
              <p:cNvSpPr>
                <a:spLocks/>
              </p:cNvSpPr>
              <p:nvPr/>
            </p:nvSpPr>
            <p:spPr bwMode="auto">
              <a:xfrm>
                <a:off x="359455" y="1269207"/>
                <a:ext cx="5481752" cy="3031200"/>
              </a:xfrm>
              <a:custGeom>
                <a:avLst/>
                <a:gdLst>
                  <a:gd name="connsiteX0" fmla="*/ 5900938 w 5919692"/>
                  <a:gd name="connsiteY0" fmla="*/ 0 h 3372791"/>
                  <a:gd name="connsiteX1" fmla="*/ 5919692 w 5919692"/>
                  <a:gd name="connsiteY1" fmla="*/ 19510 h 3372791"/>
                  <a:gd name="connsiteX2" fmla="*/ 0 w 5919692"/>
                  <a:gd name="connsiteY2" fmla="*/ 3372791 h 3372791"/>
                  <a:gd name="connsiteX3" fmla="*/ 0 w 5919692"/>
                  <a:gd name="connsiteY3" fmla="*/ 2367562 h 3372791"/>
                  <a:gd name="connsiteX4" fmla="*/ 326069 w 5919692"/>
                  <a:gd name="connsiteY4" fmla="*/ 2289930 h 3372791"/>
                  <a:gd name="connsiteX5" fmla="*/ 5900938 w 5919692"/>
                  <a:gd name="connsiteY5" fmla="*/ 0 h 3372791"/>
                  <a:gd name="connsiteX0" fmla="*/ 5788546 w 5919692"/>
                  <a:gd name="connsiteY0" fmla="*/ 10388 h 3354460"/>
                  <a:gd name="connsiteX1" fmla="*/ 5919692 w 5919692"/>
                  <a:gd name="connsiteY1" fmla="*/ 1179 h 3354460"/>
                  <a:gd name="connsiteX2" fmla="*/ 0 w 5919692"/>
                  <a:gd name="connsiteY2" fmla="*/ 3354460 h 3354460"/>
                  <a:gd name="connsiteX3" fmla="*/ 0 w 5919692"/>
                  <a:gd name="connsiteY3" fmla="*/ 2349231 h 3354460"/>
                  <a:gd name="connsiteX4" fmla="*/ 326069 w 5919692"/>
                  <a:gd name="connsiteY4" fmla="*/ 2271599 h 3354460"/>
                  <a:gd name="connsiteX5" fmla="*/ 5788546 w 5919692"/>
                  <a:gd name="connsiteY5" fmla="*/ 10388 h 3354460"/>
                  <a:gd name="connsiteX0" fmla="*/ 5788546 w 5913081"/>
                  <a:gd name="connsiteY0" fmla="*/ -1 h 3344071"/>
                  <a:gd name="connsiteX1" fmla="*/ 5913081 w 5913081"/>
                  <a:gd name="connsiteY1" fmla="*/ 41048 h 3344071"/>
                  <a:gd name="connsiteX2" fmla="*/ 0 w 5913081"/>
                  <a:gd name="connsiteY2" fmla="*/ 3344071 h 3344071"/>
                  <a:gd name="connsiteX3" fmla="*/ 0 w 5913081"/>
                  <a:gd name="connsiteY3" fmla="*/ 2338842 h 3344071"/>
                  <a:gd name="connsiteX4" fmla="*/ 326069 w 5913081"/>
                  <a:gd name="connsiteY4" fmla="*/ 2261210 h 3344071"/>
                  <a:gd name="connsiteX5" fmla="*/ 5788546 w 5913081"/>
                  <a:gd name="connsiteY5" fmla="*/ -1 h 3344071"/>
                  <a:gd name="connsiteX0" fmla="*/ 5821603 w 5913081"/>
                  <a:gd name="connsiteY0" fmla="*/ 0 h 3344072"/>
                  <a:gd name="connsiteX1" fmla="*/ 5913081 w 5913081"/>
                  <a:gd name="connsiteY1" fmla="*/ 41049 h 3344072"/>
                  <a:gd name="connsiteX2" fmla="*/ 0 w 5913081"/>
                  <a:gd name="connsiteY2" fmla="*/ 3344072 h 3344072"/>
                  <a:gd name="connsiteX3" fmla="*/ 0 w 5913081"/>
                  <a:gd name="connsiteY3" fmla="*/ 2338843 h 3344072"/>
                  <a:gd name="connsiteX4" fmla="*/ 326069 w 5913081"/>
                  <a:gd name="connsiteY4" fmla="*/ 2261211 h 3344072"/>
                  <a:gd name="connsiteX5" fmla="*/ 5821603 w 5913081"/>
                  <a:gd name="connsiteY5" fmla="*/ 0 h 3344072"/>
                  <a:gd name="connsiteX0" fmla="*/ 5821603 w 5880025"/>
                  <a:gd name="connsiteY0" fmla="*/ 0 h 3344072"/>
                  <a:gd name="connsiteX1" fmla="*/ 5880025 w 5880025"/>
                  <a:gd name="connsiteY1" fmla="*/ 41049 h 3344072"/>
                  <a:gd name="connsiteX2" fmla="*/ 0 w 5880025"/>
                  <a:gd name="connsiteY2" fmla="*/ 3344072 h 3344072"/>
                  <a:gd name="connsiteX3" fmla="*/ 0 w 5880025"/>
                  <a:gd name="connsiteY3" fmla="*/ 2338843 h 3344072"/>
                  <a:gd name="connsiteX4" fmla="*/ 326069 w 5880025"/>
                  <a:gd name="connsiteY4" fmla="*/ 2261211 h 3344072"/>
                  <a:gd name="connsiteX5" fmla="*/ 5821603 w 5880025"/>
                  <a:gd name="connsiteY5" fmla="*/ 0 h 3344072"/>
                  <a:gd name="connsiteX0" fmla="*/ 5780503 w 5880025"/>
                  <a:gd name="connsiteY0" fmla="*/ 0 h 3336880"/>
                  <a:gd name="connsiteX1" fmla="*/ 5880025 w 5880025"/>
                  <a:gd name="connsiteY1" fmla="*/ 33857 h 3336880"/>
                  <a:gd name="connsiteX2" fmla="*/ 0 w 5880025"/>
                  <a:gd name="connsiteY2" fmla="*/ 3336880 h 3336880"/>
                  <a:gd name="connsiteX3" fmla="*/ 0 w 5880025"/>
                  <a:gd name="connsiteY3" fmla="*/ 2331651 h 3336880"/>
                  <a:gd name="connsiteX4" fmla="*/ 326069 w 5880025"/>
                  <a:gd name="connsiteY4" fmla="*/ 2254019 h 3336880"/>
                  <a:gd name="connsiteX5" fmla="*/ 5780503 w 5880025"/>
                  <a:gd name="connsiteY5" fmla="*/ 0 h 3336880"/>
                  <a:gd name="connsiteX0" fmla="*/ 5780503 w 5866325"/>
                  <a:gd name="connsiteY0" fmla="*/ 0 h 3336880"/>
                  <a:gd name="connsiteX1" fmla="*/ 5866325 w 5866325"/>
                  <a:gd name="connsiteY1" fmla="*/ 19473 h 3336880"/>
                  <a:gd name="connsiteX2" fmla="*/ 0 w 5866325"/>
                  <a:gd name="connsiteY2" fmla="*/ 3336880 h 3336880"/>
                  <a:gd name="connsiteX3" fmla="*/ 0 w 5866325"/>
                  <a:gd name="connsiteY3" fmla="*/ 2331651 h 3336880"/>
                  <a:gd name="connsiteX4" fmla="*/ 326069 w 5866325"/>
                  <a:gd name="connsiteY4" fmla="*/ 2254019 h 3336880"/>
                  <a:gd name="connsiteX5" fmla="*/ 5780503 w 5866325"/>
                  <a:gd name="connsiteY5" fmla="*/ 0 h 3336880"/>
                  <a:gd name="connsiteX0" fmla="*/ 5821603 w 5866325"/>
                  <a:gd name="connsiteY0" fmla="*/ 0 h 3362052"/>
                  <a:gd name="connsiteX1" fmla="*/ 5866325 w 5866325"/>
                  <a:gd name="connsiteY1" fmla="*/ 44645 h 3362052"/>
                  <a:gd name="connsiteX2" fmla="*/ 0 w 5866325"/>
                  <a:gd name="connsiteY2" fmla="*/ 3362052 h 3362052"/>
                  <a:gd name="connsiteX3" fmla="*/ 0 w 5866325"/>
                  <a:gd name="connsiteY3" fmla="*/ 2356823 h 3362052"/>
                  <a:gd name="connsiteX4" fmla="*/ 326069 w 5866325"/>
                  <a:gd name="connsiteY4" fmla="*/ 2279191 h 3362052"/>
                  <a:gd name="connsiteX5" fmla="*/ 5821603 w 5866325"/>
                  <a:gd name="connsiteY5" fmla="*/ 0 h 3362052"/>
                  <a:gd name="connsiteX0" fmla="*/ 5821603 w 5850912"/>
                  <a:gd name="connsiteY0" fmla="*/ 0 h 3362052"/>
                  <a:gd name="connsiteX1" fmla="*/ 5850912 w 5850912"/>
                  <a:gd name="connsiteY1" fmla="*/ 41900 h 3362052"/>
                  <a:gd name="connsiteX2" fmla="*/ 0 w 5850912"/>
                  <a:gd name="connsiteY2" fmla="*/ 3362052 h 3362052"/>
                  <a:gd name="connsiteX3" fmla="*/ 0 w 5850912"/>
                  <a:gd name="connsiteY3" fmla="*/ 2356823 h 3362052"/>
                  <a:gd name="connsiteX4" fmla="*/ 326069 w 5850912"/>
                  <a:gd name="connsiteY4" fmla="*/ 2279191 h 3362052"/>
                  <a:gd name="connsiteX5" fmla="*/ 5821603 w 5850912"/>
                  <a:gd name="connsiteY5" fmla="*/ 0 h 3362052"/>
                  <a:gd name="connsiteX0" fmla="*/ 5834447 w 5850912"/>
                  <a:gd name="connsiteY0" fmla="*/ 0 h 3364797"/>
                  <a:gd name="connsiteX1" fmla="*/ 5850912 w 5850912"/>
                  <a:gd name="connsiteY1" fmla="*/ 44645 h 3364797"/>
                  <a:gd name="connsiteX2" fmla="*/ 0 w 5850912"/>
                  <a:gd name="connsiteY2" fmla="*/ 3364797 h 3364797"/>
                  <a:gd name="connsiteX3" fmla="*/ 0 w 5850912"/>
                  <a:gd name="connsiteY3" fmla="*/ 2359568 h 3364797"/>
                  <a:gd name="connsiteX4" fmla="*/ 326069 w 5850912"/>
                  <a:gd name="connsiteY4" fmla="*/ 2281936 h 3364797"/>
                  <a:gd name="connsiteX5" fmla="*/ 5834447 w 5850912"/>
                  <a:gd name="connsiteY5" fmla="*/ 0 h 3364797"/>
                  <a:gd name="connsiteX0" fmla="*/ 5834447 w 5876373"/>
                  <a:gd name="connsiteY0" fmla="*/ 0 h 3364797"/>
                  <a:gd name="connsiteX1" fmla="*/ 5876373 w 5876373"/>
                  <a:gd name="connsiteY1" fmla="*/ 28109 h 3364797"/>
                  <a:gd name="connsiteX2" fmla="*/ 0 w 5876373"/>
                  <a:gd name="connsiteY2" fmla="*/ 3364797 h 3364797"/>
                  <a:gd name="connsiteX3" fmla="*/ 0 w 5876373"/>
                  <a:gd name="connsiteY3" fmla="*/ 2359568 h 3364797"/>
                  <a:gd name="connsiteX4" fmla="*/ 326069 w 5876373"/>
                  <a:gd name="connsiteY4" fmla="*/ 2281936 h 3364797"/>
                  <a:gd name="connsiteX5" fmla="*/ 5834447 w 5876373"/>
                  <a:gd name="connsiteY5" fmla="*/ 0 h 3364797"/>
                  <a:gd name="connsiteX0" fmla="*/ 5826809 w 5876373"/>
                  <a:gd name="connsiteY0" fmla="*/ 0 h 3356530"/>
                  <a:gd name="connsiteX1" fmla="*/ 5876373 w 5876373"/>
                  <a:gd name="connsiteY1" fmla="*/ 19842 h 3356530"/>
                  <a:gd name="connsiteX2" fmla="*/ 0 w 5876373"/>
                  <a:gd name="connsiteY2" fmla="*/ 3356530 h 3356530"/>
                  <a:gd name="connsiteX3" fmla="*/ 0 w 5876373"/>
                  <a:gd name="connsiteY3" fmla="*/ 2351301 h 3356530"/>
                  <a:gd name="connsiteX4" fmla="*/ 326069 w 5876373"/>
                  <a:gd name="connsiteY4" fmla="*/ 2273669 h 3356530"/>
                  <a:gd name="connsiteX5" fmla="*/ 5826809 w 5876373"/>
                  <a:gd name="connsiteY5" fmla="*/ 0 h 3356530"/>
                  <a:gd name="connsiteX0" fmla="*/ 5826809 w 5861097"/>
                  <a:gd name="connsiteY0" fmla="*/ 0 h 3356530"/>
                  <a:gd name="connsiteX1" fmla="*/ 5861097 w 5861097"/>
                  <a:gd name="connsiteY1" fmla="*/ 17086 h 3356530"/>
                  <a:gd name="connsiteX2" fmla="*/ 0 w 5861097"/>
                  <a:gd name="connsiteY2" fmla="*/ 3356530 h 3356530"/>
                  <a:gd name="connsiteX3" fmla="*/ 0 w 5861097"/>
                  <a:gd name="connsiteY3" fmla="*/ 2351301 h 3356530"/>
                  <a:gd name="connsiteX4" fmla="*/ 326069 w 5861097"/>
                  <a:gd name="connsiteY4" fmla="*/ 2273669 h 3356530"/>
                  <a:gd name="connsiteX5" fmla="*/ 5826809 w 5861097"/>
                  <a:gd name="connsiteY5" fmla="*/ 0 h 33565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861097" h="3356530">
                    <a:moveTo>
                      <a:pt x="5826809" y="0"/>
                    </a:moveTo>
                    <a:lnTo>
                      <a:pt x="5861097" y="17086"/>
                    </a:lnTo>
                    <a:lnTo>
                      <a:pt x="0" y="3356530"/>
                    </a:lnTo>
                    <a:lnTo>
                      <a:pt x="0" y="2351301"/>
                    </a:lnTo>
                    <a:lnTo>
                      <a:pt x="326069" y="2273669"/>
                    </a:lnTo>
                    <a:cubicBezTo>
                      <a:pt x="2151071" y="1815385"/>
                      <a:pt x="3910925" y="1018262"/>
                      <a:pt x="5826809" y="0"/>
                    </a:cubicBezTo>
                    <a:close/>
                  </a:path>
                </a:pathLst>
              </a:custGeom>
              <a:solidFill>
                <a:srgbClr val="83C6F7"/>
              </a:solidFill>
              <a:ln>
                <a:noFill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9" name="グループ化 8"/>
              <p:cNvGrpSpPr/>
              <p:nvPr/>
            </p:nvGrpSpPr>
            <p:grpSpPr>
              <a:xfrm>
                <a:off x="5076089" y="1475064"/>
                <a:ext cx="1944001" cy="810502"/>
                <a:chOff x="5076089" y="1475064"/>
                <a:chExt cx="1944001" cy="810502"/>
              </a:xfrm>
            </p:grpSpPr>
            <p:grpSp>
              <p:nvGrpSpPr>
                <p:cNvPr id="21" name="グループ化 20"/>
                <p:cNvGrpSpPr/>
                <p:nvPr/>
              </p:nvGrpSpPr>
              <p:grpSpPr>
                <a:xfrm>
                  <a:off x="5076089" y="1475064"/>
                  <a:ext cx="1944000" cy="810501"/>
                  <a:chOff x="5076089" y="1475064"/>
                  <a:chExt cx="1944000" cy="810501"/>
                </a:xfrm>
              </p:grpSpPr>
              <p:sp>
                <p:nvSpPr>
                  <p:cNvPr id="46" name="Freeform 199"/>
                  <p:cNvSpPr>
                    <a:spLocks noEditPoints="1"/>
                  </p:cNvSpPr>
                  <p:nvPr/>
                </p:nvSpPr>
                <p:spPr bwMode="auto">
                  <a:xfrm>
                    <a:off x="6746695" y="1475064"/>
                    <a:ext cx="143956" cy="577029"/>
                  </a:xfrm>
                  <a:custGeom>
                    <a:avLst/>
                    <a:gdLst>
                      <a:gd name="T0" fmla="*/ 89 w 248"/>
                      <a:gd name="T1" fmla="*/ 35 h 995"/>
                      <a:gd name="T2" fmla="*/ 90 w 248"/>
                      <a:gd name="T3" fmla="*/ 97 h 995"/>
                      <a:gd name="T4" fmla="*/ 40 w 248"/>
                      <a:gd name="T5" fmla="*/ 177 h 995"/>
                      <a:gd name="T6" fmla="*/ 0 w 248"/>
                      <a:gd name="T7" fmla="*/ 995 h 995"/>
                      <a:gd name="T8" fmla="*/ 248 w 248"/>
                      <a:gd name="T9" fmla="*/ 240 h 995"/>
                      <a:gd name="T10" fmla="*/ 233 w 248"/>
                      <a:gd name="T11" fmla="*/ 97 h 995"/>
                      <a:gd name="T12" fmla="*/ 148 w 248"/>
                      <a:gd name="T13" fmla="*/ 61 h 995"/>
                      <a:gd name="T14" fmla="*/ 124 w 248"/>
                      <a:gd name="T15" fmla="*/ 0 h 995"/>
                      <a:gd name="T16" fmla="*/ 41 w 248"/>
                      <a:gd name="T17" fmla="*/ 293 h 995"/>
                      <a:gd name="T18" fmla="*/ 19 w 248"/>
                      <a:gd name="T19" fmla="*/ 368 h 995"/>
                      <a:gd name="T20" fmla="*/ 207 w 248"/>
                      <a:gd name="T21" fmla="*/ 293 h 995"/>
                      <a:gd name="T22" fmla="*/ 229 w 248"/>
                      <a:gd name="T23" fmla="*/ 368 h 995"/>
                      <a:gd name="T24" fmla="*/ 207 w 248"/>
                      <a:gd name="T25" fmla="*/ 293 h 995"/>
                      <a:gd name="T26" fmla="*/ 41 w 248"/>
                      <a:gd name="T27" fmla="*/ 387 h 995"/>
                      <a:gd name="T28" fmla="*/ 19 w 248"/>
                      <a:gd name="T29" fmla="*/ 461 h 995"/>
                      <a:gd name="T30" fmla="*/ 207 w 248"/>
                      <a:gd name="T31" fmla="*/ 387 h 995"/>
                      <a:gd name="T32" fmla="*/ 229 w 248"/>
                      <a:gd name="T33" fmla="*/ 461 h 995"/>
                      <a:gd name="T34" fmla="*/ 207 w 248"/>
                      <a:gd name="T35" fmla="*/ 387 h 995"/>
                      <a:gd name="T36" fmla="*/ 41 w 248"/>
                      <a:gd name="T37" fmla="*/ 481 h 995"/>
                      <a:gd name="T38" fmla="*/ 19 w 248"/>
                      <a:gd name="T39" fmla="*/ 555 h 995"/>
                      <a:gd name="T40" fmla="*/ 207 w 248"/>
                      <a:gd name="T41" fmla="*/ 481 h 995"/>
                      <a:gd name="T42" fmla="*/ 229 w 248"/>
                      <a:gd name="T43" fmla="*/ 555 h 995"/>
                      <a:gd name="T44" fmla="*/ 207 w 248"/>
                      <a:gd name="T45" fmla="*/ 481 h 995"/>
                      <a:gd name="T46" fmla="*/ 41 w 248"/>
                      <a:gd name="T47" fmla="*/ 574 h 995"/>
                      <a:gd name="T48" fmla="*/ 19 w 248"/>
                      <a:gd name="T49" fmla="*/ 648 h 995"/>
                      <a:gd name="T50" fmla="*/ 207 w 248"/>
                      <a:gd name="T51" fmla="*/ 574 h 995"/>
                      <a:gd name="T52" fmla="*/ 229 w 248"/>
                      <a:gd name="T53" fmla="*/ 648 h 995"/>
                      <a:gd name="T54" fmla="*/ 207 w 248"/>
                      <a:gd name="T55" fmla="*/ 574 h 995"/>
                      <a:gd name="T56" fmla="*/ 41 w 248"/>
                      <a:gd name="T57" fmla="*/ 668 h 995"/>
                      <a:gd name="T58" fmla="*/ 19 w 248"/>
                      <a:gd name="T59" fmla="*/ 742 h 995"/>
                      <a:gd name="T60" fmla="*/ 207 w 248"/>
                      <a:gd name="T61" fmla="*/ 668 h 995"/>
                      <a:gd name="T62" fmla="*/ 229 w 248"/>
                      <a:gd name="T63" fmla="*/ 742 h 995"/>
                      <a:gd name="T64" fmla="*/ 207 w 248"/>
                      <a:gd name="T65" fmla="*/ 668 h 995"/>
                      <a:gd name="T66" fmla="*/ 41 w 248"/>
                      <a:gd name="T67" fmla="*/ 761 h 995"/>
                      <a:gd name="T68" fmla="*/ 19 w 248"/>
                      <a:gd name="T69" fmla="*/ 836 h 995"/>
                      <a:gd name="T70" fmla="*/ 207 w 248"/>
                      <a:gd name="T71" fmla="*/ 761 h 995"/>
                      <a:gd name="T72" fmla="*/ 229 w 248"/>
                      <a:gd name="T73" fmla="*/ 836 h 995"/>
                      <a:gd name="T74" fmla="*/ 207 w 248"/>
                      <a:gd name="T75" fmla="*/ 761 h 9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248" h="995">
                        <a:moveTo>
                          <a:pt x="124" y="0"/>
                        </a:moveTo>
                        <a:cubicBezTo>
                          <a:pt x="104" y="0"/>
                          <a:pt x="89" y="16"/>
                          <a:pt x="89" y="35"/>
                        </a:cubicBezTo>
                        <a:cubicBezTo>
                          <a:pt x="89" y="45"/>
                          <a:pt x="93" y="54"/>
                          <a:pt x="100" y="61"/>
                        </a:cubicBezTo>
                        <a:lnTo>
                          <a:pt x="90" y="97"/>
                        </a:lnTo>
                        <a:lnTo>
                          <a:pt x="15" y="97"/>
                        </a:lnTo>
                        <a:lnTo>
                          <a:pt x="40" y="177"/>
                        </a:lnTo>
                        <a:lnTo>
                          <a:pt x="0" y="240"/>
                        </a:lnTo>
                        <a:lnTo>
                          <a:pt x="0" y="995"/>
                        </a:lnTo>
                        <a:lnTo>
                          <a:pt x="248" y="995"/>
                        </a:lnTo>
                        <a:lnTo>
                          <a:pt x="248" y="240"/>
                        </a:lnTo>
                        <a:lnTo>
                          <a:pt x="208" y="177"/>
                        </a:lnTo>
                        <a:lnTo>
                          <a:pt x="233" y="97"/>
                        </a:lnTo>
                        <a:lnTo>
                          <a:pt x="158" y="97"/>
                        </a:lnTo>
                        <a:lnTo>
                          <a:pt x="148" y="61"/>
                        </a:lnTo>
                        <a:cubicBezTo>
                          <a:pt x="155" y="54"/>
                          <a:pt x="159" y="45"/>
                          <a:pt x="159" y="35"/>
                        </a:cubicBezTo>
                        <a:cubicBezTo>
                          <a:pt x="159" y="16"/>
                          <a:pt x="144" y="0"/>
                          <a:pt x="124" y="0"/>
                        </a:cubicBezTo>
                        <a:close/>
                        <a:moveTo>
                          <a:pt x="19" y="293"/>
                        </a:moveTo>
                        <a:lnTo>
                          <a:pt x="41" y="293"/>
                        </a:lnTo>
                        <a:lnTo>
                          <a:pt x="41" y="368"/>
                        </a:lnTo>
                        <a:lnTo>
                          <a:pt x="19" y="368"/>
                        </a:lnTo>
                        <a:lnTo>
                          <a:pt x="19" y="293"/>
                        </a:lnTo>
                        <a:close/>
                        <a:moveTo>
                          <a:pt x="207" y="293"/>
                        </a:moveTo>
                        <a:lnTo>
                          <a:pt x="229" y="293"/>
                        </a:lnTo>
                        <a:lnTo>
                          <a:pt x="229" y="368"/>
                        </a:lnTo>
                        <a:lnTo>
                          <a:pt x="207" y="368"/>
                        </a:lnTo>
                        <a:lnTo>
                          <a:pt x="207" y="293"/>
                        </a:lnTo>
                        <a:close/>
                        <a:moveTo>
                          <a:pt x="19" y="387"/>
                        </a:moveTo>
                        <a:lnTo>
                          <a:pt x="41" y="387"/>
                        </a:lnTo>
                        <a:lnTo>
                          <a:pt x="41" y="461"/>
                        </a:lnTo>
                        <a:lnTo>
                          <a:pt x="19" y="461"/>
                        </a:lnTo>
                        <a:lnTo>
                          <a:pt x="19" y="387"/>
                        </a:lnTo>
                        <a:close/>
                        <a:moveTo>
                          <a:pt x="207" y="387"/>
                        </a:moveTo>
                        <a:lnTo>
                          <a:pt x="229" y="387"/>
                        </a:lnTo>
                        <a:lnTo>
                          <a:pt x="229" y="461"/>
                        </a:lnTo>
                        <a:lnTo>
                          <a:pt x="207" y="461"/>
                        </a:lnTo>
                        <a:lnTo>
                          <a:pt x="207" y="387"/>
                        </a:lnTo>
                        <a:close/>
                        <a:moveTo>
                          <a:pt x="19" y="481"/>
                        </a:moveTo>
                        <a:lnTo>
                          <a:pt x="41" y="481"/>
                        </a:lnTo>
                        <a:lnTo>
                          <a:pt x="41" y="555"/>
                        </a:lnTo>
                        <a:lnTo>
                          <a:pt x="19" y="555"/>
                        </a:lnTo>
                        <a:lnTo>
                          <a:pt x="19" y="481"/>
                        </a:lnTo>
                        <a:close/>
                        <a:moveTo>
                          <a:pt x="207" y="481"/>
                        </a:moveTo>
                        <a:lnTo>
                          <a:pt x="229" y="481"/>
                        </a:lnTo>
                        <a:lnTo>
                          <a:pt x="229" y="555"/>
                        </a:lnTo>
                        <a:lnTo>
                          <a:pt x="207" y="555"/>
                        </a:lnTo>
                        <a:lnTo>
                          <a:pt x="207" y="481"/>
                        </a:lnTo>
                        <a:close/>
                        <a:moveTo>
                          <a:pt x="19" y="574"/>
                        </a:moveTo>
                        <a:lnTo>
                          <a:pt x="41" y="574"/>
                        </a:lnTo>
                        <a:lnTo>
                          <a:pt x="41" y="648"/>
                        </a:lnTo>
                        <a:lnTo>
                          <a:pt x="19" y="648"/>
                        </a:lnTo>
                        <a:lnTo>
                          <a:pt x="19" y="574"/>
                        </a:lnTo>
                        <a:close/>
                        <a:moveTo>
                          <a:pt x="207" y="574"/>
                        </a:moveTo>
                        <a:lnTo>
                          <a:pt x="229" y="574"/>
                        </a:lnTo>
                        <a:lnTo>
                          <a:pt x="229" y="648"/>
                        </a:lnTo>
                        <a:lnTo>
                          <a:pt x="207" y="648"/>
                        </a:lnTo>
                        <a:lnTo>
                          <a:pt x="207" y="574"/>
                        </a:lnTo>
                        <a:close/>
                        <a:moveTo>
                          <a:pt x="19" y="668"/>
                        </a:moveTo>
                        <a:lnTo>
                          <a:pt x="41" y="668"/>
                        </a:lnTo>
                        <a:lnTo>
                          <a:pt x="41" y="742"/>
                        </a:lnTo>
                        <a:lnTo>
                          <a:pt x="19" y="742"/>
                        </a:lnTo>
                        <a:lnTo>
                          <a:pt x="19" y="668"/>
                        </a:lnTo>
                        <a:close/>
                        <a:moveTo>
                          <a:pt x="207" y="668"/>
                        </a:moveTo>
                        <a:lnTo>
                          <a:pt x="229" y="668"/>
                        </a:lnTo>
                        <a:lnTo>
                          <a:pt x="229" y="742"/>
                        </a:lnTo>
                        <a:lnTo>
                          <a:pt x="207" y="742"/>
                        </a:lnTo>
                        <a:lnTo>
                          <a:pt x="207" y="668"/>
                        </a:lnTo>
                        <a:close/>
                        <a:moveTo>
                          <a:pt x="19" y="761"/>
                        </a:moveTo>
                        <a:lnTo>
                          <a:pt x="41" y="761"/>
                        </a:lnTo>
                        <a:lnTo>
                          <a:pt x="41" y="836"/>
                        </a:lnTo>
                        <a:lnTo>
                          <a:pt x="19" y="836"/>
                        </a:lnTo>
                        <a:lnTo>
                          <a:pt x="19" y="761"/>
                        </a:lnTo>
                        <a:close/>
                        <a:moveTo>
                          <a:pt x="207" y="761"/>
                        </a:moveTo>
                        <a:lnTo>
                          <a:pt x="229" y="761"/>
                        </a:lnTo>
                        <a:lnTo>
                          <a:pt x="229" y="836"/>
                        </a:lnTo>
                        <a:lnTo>
                          <a:pt x="207" y="836"/>
                        </a:lnTo>
                        <a:lnTo>
                          <a:pt x="207" y="76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47" name="Freeform 202"/>
                  <p:cNvSpPr>
                    <a:spLocks/>
                  </p:cNvSpPr>
                  <p:nvPr/>
                </p:nvSpPr>
                <p:spPr bwMode="auto">
                  <a:xfrm>
                    <a:off x="5076089" y="1789587"/>
                    <a:ext cx="1944000" cy="495978"/>
                  </a:xfrm>
                  <a:custGeom>
                    <a:avLst/>
                    <a:gdLst>
                      <a:gd name="T0" fmla="*/ 838 w 3347"/>
                      <a:gd name="T1" fmla="*/ 6 h 855"/>
                      <a:gd name="T2" fmla="*/ 0 w 3347"/>
                      <a:gd name="T3" fmla="*/ 284 h 855"/>
                      <a:gd name="T4" fmla="*/ 0 w 3347"/>
                      <a:gd name="T5" fmla="*/ 855 h 855"/>
                      <a:gd name="T6" fmla="*/ 3347 w 3347"/>
                      <a:gd name="T7" fmla="*/ 855 h 855"/>
                      <a:gd name="T8" fmla="*/ 3347 w 3347"/>
                      <a:gd name="T9" fmla="*/ 303 h 855"/>
                      <a:gd name="T10" fmla="*/ 2825 w 3347"/>
                      <a:gd name="T11" fmla="*/ 303 h 855"/>
                      <a:gd name="T12" fmla="*/ 1657 w 3347"/>
                      <a:gd name="T13" fmla="*/ 122 h 855"/>
                      <a:gd name="T14" fmla="*/ 838 w 3347"/>
                      <a:gd name="T15" fmla="*/ 6 h 8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347" h="855">
                        <a:moveTo>
                          <a:pt x="838" y="6"/>
                        </a:moveTo>
                        <a:cubicBezTo>
                          <a:pt x="516" y="13"/>
                          <a:pt x="233" y="93"/>
                          <a:pt x="0" y="284"/>
                        </a:cubicBezTo>
                        <a:lnTo>
                          <a:pt x="0" y="855"/>
                        </a:lnTo>
                        <a:lnTo>
                          <a:pt x="3347" y="855"/>
                        </a:lnTo>
                        <a:lnTo>
                          <a:pt x="3347" y="303"/>
                        </a:lnTo>
                        <a:lnTo>
                          <a:pt x="2825" y="303"/>
                        </a:lnTo>
                        <a:cubicBezTo>
                          <a:pt x="2825" y="303"/>
                          <a:pt x="2328" y="303"/>
                          <a:pt x="1657" y="122"/>
                        </a:cubicBezTo>
                        <a:cubicBezTo>
                          <a:pt x="1364" y="42"/>
                          <a:pt x="1089" y="0"/>
                          <a:pt x="838" y="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</p:grpSp>
            <p:sp>
              <p:nvSpPr>
                <p:cNvPr id="22" name="Freeform 199"/>
                <p:cNvSpPr>
                  <a:spLocks noEditPoints="1"/>
                </p:cNvSpPr>
                <p:nvPr/>
              </p:nvSpPr>
              <p:spPr bwMode="auto">
                <a:xfrm>
                  <a:off x="6746696" y="1475064"/>
                  <a:ext cx="143956" cy="577029"/>
                </a:xfrm>
                <a:custGeom>
                  <a:avLst/>
                  <a:gdLst>
                    <a:gd name="T0" fmla="*/ 89 w 248"/>
                    <a:gd name="T1" fmla="*/ 35 h 995"/>
                    <a:gd name="T2" fmla="*/ 90 w 248"/>
                    <a:gd name="T3" fmla="*/ 97 h 995"/>
                    <a:gd name="T4" fmla="*/ 40 w 248"/>
                    <a:gd name="T5" fmla="*/ 177 h 995"/>
                    <a:gd name="T6" fmla="*/ 0 w 248"/>
                    <a:gd name="T7" fmla="*/ 995 h 995"/>
                    <a:gd name="T8" fmla="*/ 248 w 248"/>
                    <a:gd name="T9" fmla="*/ 240 h 995"/>
                    <a:gd name="T10" fmla="*/ 233 w 248"/>
                    <a:gd name="T11" fmla="*/ 97 h 995"/>
                    <a:gd name="T12" fmla="*/ 148 w 248"/>
                    <a:gd name="T13" fmla="*/ 61 h 995"/>
                    <a:gd name="T14" fmla="*/ 124 w 248"/>
                    <a:gd name="T15" fmla="*/ 0 h 995"/>
                    <a:gd name="T16" fmla="*/ 41 w 248"/>
                    <a:gd name="T17" fmla="*/ 293 h 995"/>
                    <a:gd name="T18" fmla="*/ 19 w 248"/>
                    <a:gd name="T19" fmla="*/ 368 h 995"/>
                    <a:gd name="T20" fmla="*/ 207 w 248"/>
                    <a:gd name="T21" fmla="*/ 293 h 995"/>
                    <a:gd name="T22" fmla="*/ 229 w 248"/>
                    <a:gd name="T23" fmla="*/ 368 h 995"/>
                    <a:gd name="T24" fmla="*/ 207 w 248"/>
                    <a:gd name="T25" fmla="*/ 293 h 995"/>
                    <a:gd name="T26" fmla="*/ 41 w 248"/>
                    <a:gd name="T27" fmla="*/ 387 h 995"/>
                    <a:gd name="T28" fmla="*/ 19 w 248"/>
                    <a:gd name="T29" fmla="*/ 461 h 995"/>
                    <a:gd name="T30" fmla="*/ 207 w 248"/>
                    <a:gd name="T31" fmla="*/ 387 h 995"/>
                    <a:gd name="T32" fmla="*/ 229 w 248"/>
                    <a:gd name="T33" fmla="*/ 461 h 995"/>
                    <a:gd name="T34" fmla="*/ 207 w 248"/>
                    <a:gd name="T35" fmla="*/ 387 h 995"/>
                    <a:gd name="T36" fmla="*/ 41 w 248"/>
                    <a:gd name="T37" fmla="*/ 481 h 995"/>
                    <a:gd name="T38" fmla="*/ 19 w 248"/>
                    <a:gd name="T39" fmla="*/ 555 h 995"/>
                    <a:gd name="T40" fmla="*/ 207 w 248"/>
                    <a:gd name="T41" fmla="*/ 481 h 995"/>
                    <a:gd name="T42" fmla="*/ 229 w 248"/>
                    <a:gd name="T43" fmla="*/ 555 h 995"/>
                    <a:gd name="T44" fmla="*/ 207 w 248"/>
                    <a:gd name="T45" fmla="*/ 481 h 995"/>
                    <a:gd name="T46" fmla="*/ 41 w 248"/>
                    <a:gd name="T47" fmla="*/ 574 h 995"/>
                    <a:gd name="T48" fmla="*/ 19 w 248"/>
                    <a:gd name="T49" fmla="*/ 648 h 995"/>
                    <a:gd name="T50" fmla="*/ 207 w 248"/>
                    <a:gd name="T51" fmla="*/ 574 h 995"/>
                    <a:gd name="T52" fmla="*/ 229 w 248"/>
                    <a:gd name="T53" fmla="*/ 648 h 995"/>
                    <a:gd name="T54" fmla="*/ 207 w 248"/>
                    <a:gd name="T55" fmla="*/ 574 h 995"/>
                    <a:gd name="T56" fmla="*/ 41 w 248"/>
                    <a:gd name="T57" fmla="*/ 668 h 995"/>
                    <a:gd name="T58" fmla="*/ 19 w 248"/>
                    <a:gd name="T59" fmla="*/ 742 h 995"/>
                    <a:gd name="T60" fmla="*/ 207 w 248"/>
                    <a:gd name="T61" fmla="*/ 668 h 995"/>
                    <a:gd name="T62" fmla="*/ 229 w 248"/>
                    <a:gd name="T63" fmla="*/ 742 h 995"/>
                    <a:gd name="T64" fmla="*/ 207 w 248"/>
                    <a:gd name="T65" fmla="*/ 668 h 995"/>
                    <a:gd name="T66" fmla="*/ 41 w 248"/>
                    <a:gd name="T67" fmla="*/ 761 h 995"/>
                    <a:gd name="T68" fmla="*/ 19 w 248"/>
                    <a:gd name="T69" fmla="*/ 836 h 995"/>
                    <a:gd name="T70" fmla="*/ 207 w 248"/>
                    <a:gd name="T71" fmla="*/ 761 h 995"/>
                    <a:gd name="T72" fmla="*/ 229 w 248"/>
                    <a:gd name="T73" fmla="*/ 836 h 995"/>
                    <a:gd name="T74" fmla="*/ 207 w 248"/>
                    <a:gd name="T75" fmla="*/ 761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48" h="995">
                      <a:moveTo>
                        <a:pt x="124" y="0"/>
                      </a:moveTo>
                      <a:cubicBezTo>
                        <a:pt x="104" y="0"/>
                        <a:pt x="89" y="16"/>
                        <a:pt x="89" y="35"/>
                      </a:cubicBezTo>
                      <a:cubicBezTo>
                        <a:pt x="89" y="45"/>
                        <a:pt x="93" y="54"/>
                        <a:pt x="100" y="61"/>
                      </a:cubicBezTo>
                      <a:lnTo>
                        <a:pt x="90" y="97"/>
                      </a:lnTo>
                      <a:lnTo>
                        <a:pt x="15" y="97"/>
                      </a:lnTo>
                      <a:lnTo>
                        <a:pt x="40" y="177"/>
                      </a:lnTo>
                      <a:lnTo>
                        <a:pt x="0" y="240"/>
                      </a:lnTo>
                      <a:lnTo>
                        <a:pt x="0" y="995"/>
                      </a:lnTo>
                      <a:lnTo>
                        <a:pt x="248" y="995"/>
                      </a:lnTo>
                      <a:lnTo>
                        <a:pt x="248" y="240"/>
                      </a:lnTo>
                      <a:lnTo>
                        <a:pt x="208" y="177"/>
                      </a:lnTo>
                      <a:lnTo>
                        <a:pt x="233" y="97"/>
                      </a:lnTo>
                      <a:lnTo>
                        <a:pt x="158" y="97"/>
                      </a:lnTo>
                      <a:lnTo>
                        <a:pt x="148" y="61"/>
                      </a:lnTo>
                      <a:cubicBezTo>
                        <a:pt x="155" y="54"/>
                        <a:pt x="159" y="45"/>
                        <a:pt x="159" y="35"/>
                      </a:cubicBezTo>
                      <a:cubicBezTo>
                        <a:pt x="159" y="16"/>
                        <a:pt x="144" y="0"/>
                        <a:pt x="124" y="0"/>
                      </a:cubicBezTo>
                      <a:close/>
                      <a:moveTo>
                        <a:pt x="19" y="293"/>
                      </a:moveTo>
                      <a:lnTo>
                        <a:pt x="41" y="293"/>
                      </a:lnTo>
                      <a:lnTo>
                        <a:pt x="41" y="368"/>
                      </a:lnTo>
                      <a:lnTo>
                        <a:pt x="19" y="368"/>
                      </a:lnTo>
                      <a:lnTo>
                        <a:pt x="19" y="293"/>
                      </a:lnTo>
                      <a:close/>
                      <a:moveTo>
                        <a:pt x="207" y="293"/>
                      </a:moveTo>
                      <a:lnTo>
                        <a:pt x="229" y="293"/>
                      </a:lnTo>
                      <a:lnTo>
                        <a:pt x="229" y="368"/>
                      </a:lnTo>
                      <a:lnTo>
                        <a:pt x="207" y="368"/>
                      </a:lnTo>
                      <a:lnTo>
                        <a:pt x="207" y="293"/>
                      </a:lnTo>
                      <a:close/>
                      <a:moveTo>
                        <a:pt x="19" y="387"/>
                      </a:moveTo>
                      <a:lnTo>
                        <a:pt x="41" y="387"/>
                      </a:lnTo>
                      <a:lnTo>
                        <a:pt x="41" y="461"/>
                      </a:lnTo>
                      <a:lnTo>
                        <a:pt x="19" y="461"/>
                      </a:lnTo>
                      <a:lnTo>
                        <a:pt x="19" y="387"/>
                      </a:lnTo>
                      <a:close/>
                      <a:moveTo>
                        <a:pt x="207" y="387"/>
                      </a:moveTo>
                      <a:lnTo>
                        <a:pt x="229" y="387"/>
                      </a:lnTo>
                      <a:lnTo>
                        <a:pt x="229" y="461"/>
                      </a:lnTo>
                      <a:lnTo>
                        <a:pt x="207" y="461"/>
                      </a:lnTo>
                      <a:lnTo>
                        <a:pt x="207" y="387"/>
                      </a:lnTo>
                      <a:close/>
                      <a:moveTo>
                        <a:pt x="19" y="481"/>
                      </a:moveTo>
                      <a:lnTo>
                        <a:pt x="41" y="481"/>
                      </a:lnTo>
                      <a:lnTo>
                        <a:pt x="41" y="555"/>
                      </a:lnTo>
                      <a:lnTo>
                        <a:pt x="19" y="555"/>
                      </a:lnTo>
                      <a:lnTo>
                        <a:pt x="19" y="481"/>
                      </a:lnTo>
                      <a:close/>
                      <a:moveTo>
                        <a:pt x="207" y="481"/>
                      </a:moveTo>
                      <a:lnTo>
                        <a:pt x="229" y="481"/>
                      </a:lnTo>
                      <a:lnTo>
                        <a:pt x="229" y="555"/>
                      </a:lnTo>
                      <a:lnTo>
                        <a:pt x="207" y="555"/>
                      </a:lnTo>
                      <a:lnTo>
                        <a:pt x="207" y="481"/>
                      </a:lnTo>
                      <a:close/>
                      <a:moveTo>
                        <a:pt x="19" y="574"/>
                      </a:moveTo>
                      <a:lnTo>
                        <a:pt x="41" y="574"/>
                      </a:lnTo>
                      <a:lnTo>
                        <a:pt x="41" y="648"/>
                      </a:lnTo>
                      <a:lnTo>
                        <a:pt x="19" y="648"/>
                      </a:lnTo>
                      <a:lnTo>
                        <a:pt x="19" y="574"/>
                      </a:lnTo>
                      <a:close/>
                      <a:moveTo>
                        <a:pt x="207" y="574"/>
                      </a:moveTo>
                      <a:lnTo>
                        <a:pt x="229" y="574"/>
                      </a:lnTo>
                      <a:lnTo>
                        <a:pt x="229" y="648"/>
                      </a:lnTo>
                      <a:lnTo>
                        <a:pt x="207" y="648"/>
                      </a:lnTo>
                      <a:lnTo>
                        <a:pt x="207" y="574"/>
                      </a:lnTo>
                      <a:close/>
                      <a:moveTo>
                        <a:pt x="19" y="668"/>
                      </a:moveTo>
                      <a:lnTo>
                        <a:pt x="41" y="668"/>
                      </a:lnTo>
                      <a:lnTo>
                        <a:pt x="41" y="742"/>
                      </a:lnTo>
                      <a:lnTo>
                        <a:pt x="19" y="742"/>
                      </a:lnTo>
                      <a:lnTo>
                        <a:pt x="19" y="668"/>
                      </a:lnTo>
                      <a:close/>
                      <a:moveTo>
                        <a:pt x="207" y="668"/>
                      </a:moveTo>
                      <a:lnTo>
                        <a:pt x="229" y="668"/>
                      </a:lnTo>
                      <a:lnTo>
                        <a:pt x="229" y="742"/>
                      </a:lnTo>
                      <a:lnTo>
                        <a:pt x="207" y="742"/>
                      </a:lnTo>
                      <a:lnTo>
                        <a:pt x="207" y="668"/>
                      </a:lnTo>
                      <a:close/>
                      <a:moveTo>
                        <a:pt x="19" y="761"/>
                      </a:moveTo>
                      <a:lnTo>
                        <a:pt x="41" y="761"/>
                      </a:lnTo>
                      <a:lnTo>
                        <a:pt x="41" y="836"/>
                      </a:lnTo>
                      <a:lnTo>
                        <a:pt x="19" y="836"/>
                      </a:lnTo>
                      <a:lnTo>
                        <a:pt x="19" y="761"/>
                      </a:lnTo>
                      <a:close/>
                      <a:moveTo>
                        <a:pt x="207" y="761"/>
                      </a:moveTo>
                      <a:lnTo>
                        <a:pt x="229" y="761"/>
                      </a:lnTo>
                      <a:lnTo>
                        <a:pt x="229" y="836"/>
                      </a:lnTo>
                      <a:lnTo>
                        <a:pt x="207" y="836"/>
                      </a:lnTo>
                      <a:lnTo>
                        <a:pt x="207" y="761"/>
                      </a:ln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3" name="Rectangle 200"/>
                <p:cNvSpPr>
                  <a:spLocks noChangeArrowheads="1"/>
                </p:cNvSpPr>
                <p:nvPr/>
              </p:nvSpPr>
              <p:spPr bwMode="auto">
                <a:xfrm>
                  <a:off x="6757583" y="1971042"/>
                  <a:ext cx="122181" cy="4354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4" name="Freeform 201"/>
                <p:cNvSpPr>
                  <a:spLocks/>
                </p:cNvSpPr>
                <p:nvPr/>
              </p:nvSpPr>
              <p:spPr bwMode="auto">
                <a:xfrm>
                  <a:off x="5076090" y="1789587"/>
                  <a:ext cx="1944000" cy="495978"/>
                </a:xfrm>
                <a:custGeom>
                  <a:avLst/>
                  <a:gdLst>
                    <a:gd name="T0" fmla="*/ 838 w 3347"/>
                    <a:gd name="T1" fmla="*/ 6 h 855"/>
                    <a:gd name="T2" fmla="*/ 0 w 3347"/>
                    <a:gd name="T3" fmla="*/ 284 h 855"/>
                    <a:gd name="T4" fmla="*/ 0 w 3347"/>
                    <a:gd name="T5" fmla="*/ 855 h 855"/>
                    <a:gd name="T6" fmla="*/ 3347 w 3347"/>
                    <a:gd name="T7" fmla="*/ 855 h 855"/>
                    <a:gd name="T8" fmla="*/ 3347 w 3347"/>
                    <a:gd name="T9" fmla="*/ 303 h 855"/>
                    <a:gd name="T10" fmla="*/ 2825 w 3347"/>
                    <a:gd name="T11" fmla="*/ 303 h 855"/>
                    <a:gd name="T12" fmla="*/ 1657 w 3347"/>
                    <a:gd name="T13" fmla="*/ 122 h 855"/>
                    <a:gd name="T14" fmla="*/ 838 w 3347"/>
                    <a:gd name="T15" fmla="*/ 6 h 8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347" h="855">
                      <a:moveTo>
                        <a:pt x="838" y="6"/>
                      </a:moveTo>
                      <a:cubicBezTo>
                        <a:pt x="516" y="13"/>
                        <a:pt x="233" y="93"/>
                        <a:pt x="0" y="284"/>
                      </a:cubicBezTo>
                      <a:lnTo>
                        <a:pt x="0" y="855"/>
                      </a:lnTo>
                      <a:lnTo>
                        <a:pt x="3347" y="855"/>
                      </a:lnTo>
                      <a:lnTo>
                        <a:pt x="3347" y="303"/>
                      </a:lnTo>
                      <a:lnTo>
                        <a:pt x="2825" y="303"/>
                      </a:lnTo>
                      <a:cubicBezTo>
                        <a:pt x="2825" y="303"/>
                        <a:pt x="2328" y="303"/>
                        <a:pt x="1657" y="122"/>
                      </a:cubicBezTo>
                      <a:cubicBezTo>
                        <a:pt x="1364" y="42"/>
                        <a:pt x="1089" y="0"/>
                        <a:pt x="838" y="6"/>
                      </a:cubicBez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5" name="Freeform 202"/>
                <p:cNvSpPr>
                  <a:spLocks/>
                </p:cNvSpPr>
                <p:nvPr/>
              </p:nvSpPr>
              <p:spPr bwMode="auto">
                <a:xfrm>
                  <a:off x="5076090" y="1789587"/>
                  <a:ext cx="1944000" cy="495978"/>
                </a:xfrm>
                <a:custGeom>
                  <a:avLst/>
                  <a:gdLst>
                    <a:gd name="T0" fmla="*/ 838 w 3347"/>
                    <a:gd name="T1" fmla="*/ 6 h 855"/>
                    <a:gd name="T2" fmla="*/ 0 w 3347"/>
                    <a:gd name="T3" fmla="*/ 284 h 855"/>
                    <a:gd name="T4" fmla="*/ 0 w 3347"/>
                    <a:gd name="T5" fmla="*/ 855 h 855"/>
                    <a:gd name="T6" fmla="*/ 3347 w 3347"/>
                    <a:gd name="T7" fmla="*/ 855 h 855"/>
                    <a:gd name="T8" fmla="*/ 3347 w 3347"/>
                    <a:gd name="T9" fmla="*/ 303 h 855"/>
                    <a:gd name="T10" fmla="*/ 2825 w 3347"/>
                    <a:gd name="T11" fmla="*/ 303 h 855"/>
                    <a:gd name="T12" fmla="*/ 1657 w 3347"/>
                    <a:gd name="T13" fmla="*/ 122 h 855"/>
                    <a:gd name="T14" fmla="*/ 838 w 3347"/>
                    <a:gd name="T15" fmla="*/ 6 h 8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347" h="855">
                      <a:moveTo>
                        <a:pt x="838" y="6"/>
                      </a:moveTo>
                      <a:cubicBezTo>
                        <a:pt x="516" y="13"/>
                        <a:pt x="233" y="93"/>
                        <a:pt x="0" y="284"/>
                      </a:cubicBezTo>
                      <a:lnTo>
                        <a:pt x="0" y="855"/>
                      </a:lnTo>
                      <a:lnTo>
                        <a:pt x="3347" y="855"/>
                      </a:lnTo>
                      <a:lnTo>
                        <a:pt x="3347" y="303"/>
                      </a:lnTo>
                      <a:lnTo>
                        <a:pt x="2825" y="303"/>
                      </a:lnTo>
                      <a:cubicBezTo>
                        <a:pt x="2825" y="303"/>
                        <a:pt x="2328" y="303"/>
                        <a:pt x="1657" y="122"/>
                      </a:cubicBezTo>
                      <a:cubicBezTo>
                        <a:pt x="1364" y="42"/>
                        <a:pt x="1089" y="0"/>
                        <a:pt x="838" y="6"/>
                      </a:cubicBezTo>
                      <a:close/>
                    </a:path>
                  </a:pathLst>
                </a:custGeom>
                <a:solidFill>
                  <a:srgbClr val="0267B2"/>
                </a:solidFill>
                <a:ln w="12700" cap="rnd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6" name="Line 203"/>
                <p:cNvSpPr>
                  <a:spLocks noChangeShapeType="1"/>
                </p:cNvSpPr>
                <p:nvPr/>
              </p:nvSpPr>
              <p:spPr bwMode="auto">
                <a:xfrm>
                  <a:off x="6839843" y="1992817"/>
                  <a:ext cx="0" cy="29274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7" name="Line 204"/>
                <p:cNvSpPr>
                  <a:spLocks noChangeShapeType="1"/>
                </p:cNvSpPr>
                <p:nvPr/>
              </p:nvSpPr>
              <p:spPr bwMode="auto">
                <a:xfrm>
                  <a:off x="6663226" y="1992817"/>
                  <a:ext cx="0" cy="29274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8" name="Line 205"/>
                <p:cNvSpPr>
                  <a:spLocks noChangeShapeType="1"/>
                </p:cNvSpPr>
                <p:nvPr/>
              </p:nvSpPr>
              <p:spPr bwMode="auto">
                <a:xfrm>
                  <a:off x="6487819" y="1992817"/>
                  <a:ext cx="0" cy="29274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9" name="Line 206"/>
                <p:cNvSpPr>
                  <a:spLocks noChangeShapeType="1"/>
                </p:cNvSpPr>
                <p:nvPr/>
              </p:nvSpPr>
              <p:spPr bwMode="auto">
                <a:xfrm>
                  <a:off x="6312411" y="1950478"/>
                  <a:ext cx="0" cy="33508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0" name="Line 207"/>
                <p:cNvSpPr>
                  <a:spLocks noChangeShapeType="1"/>
                </p:cNvSpPr>
                <p:nvPr/>
              </p:nvSpPr>
              <p:spPr bwMode="auto">
                <a:xfrm>
                  <a:off x="6135793" y="1929912"/>
                  <a:ext cx="0" cy="355653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1" name="Line 208"/>
                <p:cNvSpPr>
                  <a:spLocks noChangeShapeType="1"/>
                </p:cNvSpPr>
                <p:nvPr/>
              </p:nvSpPr>
              <p:spPr bwMode="auto">
                <a:xfrm>
                  <a:off x="5783769" y="1867008"/>
                  <a:ext cx="0" cy="418557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2" name="Line 209"/>
                <p:cNvSpPr>
                  <a:spLocks noChangeShapeType="1"/>
                </p:cNvSpPr>
                <p:nvPr/>
              </p:nvSpPr>
              <p:spPr bwMode="auto">
                <a:xfrm>
                  <a:off x="5431744" y="1845233"/>
                  <a:ext cx="0" cy="440332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3" name="Line 210"/>
                <p:cNvSpPr>
                  <a:spLocks noChangeShapeType="1"/>
                </p:cNvSpPr>
                <p:nvPr/>
              </p:nvSpPr>
              <p:spPr bwMode="auto">
                <a:xfrm>
                  <a:off x="5256337" y="1909348"/>
                  <a:ext cx="0" cy="37621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4" name="Line 211"/>
                <p:cNvSpPr>
                  <a:spLocks noChangeShapeType="1"/>
                </p:cNvSpPr>
                <p:nvPr/>
              </p:nvSpPr>
              <p:spPr bwMode="auto">
                <a:xfrm>
                  <a:off x="5608361" y="1845233"/>
                  <a:ext cx="0" cy="440332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5" name="Line 212"/>
                <p:cNvSpPr>
                  <a:spLocks noChangeShapeType="1"/>
                </p:cNvSpPr>
                <p:nvPr/>
              </p:nvSpPr>
              <p:spPr bwMode="auto">
                <a:xfrm>
                  <a:off x="5960386" y="1887573"/>
                  <a:ext cx="0" cy="397993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6" name="Line 213"/>
                <p:cNvSpPr>
                  <a:spLocks noChangeShapeType="1"/>
                </p:cNvSpPr>
                <p:nvPr/>
              </p:nvSpPr>
              <p:spPr bwMode="auto">
                <a:xfrm flipH="1">
                  <a:off x="5076090" y="2204515"/>
                  <a:ext cx="194400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" name="Line 214"/>
                <p:cNvSpPr>
                  <a:spLocks noChangeShapeType="1"/>
                </p:cNvSpPr>
                <p:nvPr/>
              </p:nvSpPr>
              <p:spPr bwMode="auto">
                <a:xfrm flipH="1">
                  <a:off x="5076090" y="2204515"/>
                  <a:ext cx="1944000" cy="0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" name="Line 215"/>
                <p:cNvSpPr>
                  <a:spLocks noChangeShapeType="1"/>
                </p:cNvSpPr>
                <p:nvPr/>
              </p:nvSpPr>
              <p:spPr bwMode="auto">
                <a:xfrm flipH="1">
                  <a:off x="5076090" y="2125884"/>
                  <a:ext cx="194400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" name="Line 216"/>
                <p:cNvSpPr>
                  <a:spLocks noChangeShapeType="1"/>
                </p:cNvSpPr>
                <p:nvPr/>
              </p:nvSpPr>
              <p:spPr bwMode="auto">
                <a:xfrm flipH="1">
                  <a:off x="5076090" y="2125884"/>
                  <a:ext cx="1944000" cy="0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" name="Line 217"/>
                <p:cNvSpPr>
                  <a:spLocks noChangeShapeType="1"/>
                </p:cNvSpPr>
                <p:nvPr/>
              </p:nvSpPr>
              <p:spPr bwMode="auto">
                <a:xfrm flipH="1">
                  <a:off x="5076090" y="2046044"/>
                  <a:ext cx="194400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1" name="Line 218"/>
                <p:cNvSpPr>
                  <a:spLocks noChangeShapeType="1"/>
                </p:cNvSpPr>
                <p:nvPr/>
              </p:nvSpPr>
              <p:spPr bwMode="auto">
                <a:xfrm flipH="1">
                  <a:off x="5076090" y="2046044"/>
                  <a:ext cx="1944000" cy="0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2" name="Line 219"/>
                <p:cNvSpPr>
                  <a:spLocks noChangeShapeType="1"/>
                </p:cNvSpPr>
                <p:nvPr/>
              </p:nvSpPr>
              <p:spPr bwMode="auto">
                <a:xfrm flipH="1">
                  <a:off x="5076090" y="1968623"/>
                  <a:ext cx="1148013" cy="0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3" name="Freeform 220"/>
                <p:cNvSpPr>
                  <a:spLocks/>
                </p:cNvSpPr>
                <p:nvPr/>
              </p:nvSpPr>
              <p:spPr bwMode="auto">
                <a:xfrm>
                  <a:off x="5076090" y="1789587"/>
                  <a:ext cx="1944000" cy="273393"/>
                </a:xfrm>
                <a:custGeom>
                  <a:avLst/>
                  <a:gdLst>
                    <a:gd name="T0" fmla="*/ 838 w 3347"/>
                    <a:gd name="T1" fmla="*/ 6 h 472"/>
                    <a:gd name="T2" fmla="*/ 1657 w 3347"/>
                    <a:gd name="T3" fmla="*/ 122 h 472"/>
                    <a:gd name="T4" fmla="*/ 2825 w 3347"/>
                    <a:gd name="T5" fmla="*/ 303 h 472"/>
                    <a:gd name="T6" fmla="*/ 3347 w 3347"/>
                    <a:gd name="T7" fmla="*/ 303 h 472"/>
                    <a:gd name="T8" fmla="*/ 3347 w 3347"/>
                    <a:gd name="T9" fmla="*/ 471 h 472"/>
                    <a:gd name="T10" fmla="*/ 2825 w 3347"/>
                    <a:gd name="T11" fmla="*/ 471 h 472"/>
                    <a:gd name="T12" fmla="*/ 1657 w 3347"/>
                    <a:gd name="T13" fmla="*/ 290 h 472"/>
                    <a:gd name="T14" fmla="*/ 838 w 3347"/>
                    <a:gd name="T15" fmla="*/ 174 h 472"/>
                    <a:gd name="T16" fmla="*/ 0 w 3347"/>
                    <a:gd name="T17" fmla="*/ 470 h 472"/>
                    <a:gd name="T18" fmla="*/ 0 w 3347"/>
                    <a:gd name="T19" fmla="*/ 284 h 472"/>
                    <a:gd name="T20" fmla="*/ 838 w 3347"/>
                    <a:gd name="T21" fmla="*/ 6 h 4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347" h="472">
                      <a:moveTo>
                        <a:pt x="838" y="6"/>
                      </a:moveTo>
                      <a:cubicBezTo>
                        <a:pt x="1089" y="0"/>
                        <a:pt x="1364" y="42"/>
                        <a:pt x="1657" y="122"/>
                      </a:cubicBezTo>
                      <a:cubicBezTo>
                        <a:pt x="2328" y="303"/>
                        <a:pt x="2825" y="303"/>
                        <a:pt x="2825" y="303"/>
                      </a:cubicBezTo>
                      <a:lnTo>
                        <a:pt x="3347" y="303"/>
                      </a:lnTo>
                      <a:lnTo>
                        <a:pt x="3347" y="471"/>
                      </a:lnTo>
                      <a:lnTo>
                        <a:pt x="2825" y="471"/>
                      </a:lnTo>
                      <a:cubicBezTo>
                        <a:pt x="2825" y="471"/>
                        <a:pt x="2328" y="472"/>
                        <a:pt x="1657" y="290"/>
                      </a:cubicBezTo>
                      <a:cubicBezTo>
                        <a:pt x="1364" y="210"/>
                        <a:pt x="1089" y="168"/>
                        <a:pt x="838" y="174"/>
                      </a:cubicBezTo>
                      <a:cubicBezTo>
                        <a:pt x="516" y="181"/>
                        <a:pt x="306" y="251"/>
                        <a:pt x="0" y="470"/>
                      </a:cubicBezTo>
                      <a:lnTo>
                        <a:pt x="0" y="284"/>
                      </a:lnTo>
                      <a:cubicBezTo>
                        <a:pt x="233" y="93"/>
                        <a:pt x="516" y="13"/>
                        <a:pt x="838" y="6"/>
                      </a:cubicBez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4" name="Freeform 221"/>
                <p:cNvSpPr>
                  <a:spLocks/>
                </p:cNvSpPr>
                <p:nvPr/>
              </p:nvSpPr>
              <p:spPr bwMode="auto">
                <a:xfrm>
                  <a:off x="5076089" y="1812572"/>
                  <a:ext cx="1944000" cy="176617"/>
                </a:xfrm>
                <a:custGeom>
                  <a:avLst/>
                  <a:gdLst>
                    <a:gd name="T0" fmla="*/ 3347 w 3347"/>
                    <a:gd name="T1" fmla="*/ 303 h 303"/>
                    <a:gd name="T2" fmla="*/ 2825 w 3347"/>
                    <a:gd name="T3" fmla="*/ 303 h 303"/>
                    <a:gd name="T4" fmla="*/ 1657 w 3347"/>
                    <a:gd name="T5" fmla="*/ 122 h 303"/>
                    <a:gd name="T6" fmla="*/ 838 w 3347"/>
                    <a:gd name="T7" fmla="*/ 6 h 303"/>
                    <a:gd name="T8" fmla="*/ 0 w 3347"/>
                    <a:gd name="T9" fmla="*/ 290 h 3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47" h="303">
                      <a:moveTo>
                        <a:pt x="3347" y="303"/>
                      </a:moveTo>
                      <a:lnTo>
                        <a:pt x="2825" y="303"/>
                      </a:lnTo>
                      <a:cubicBezTo>
                        <a:pt x="2825" y="303"/>
                        <a:pt x="2328" y="303"/>
                        <a:pt x="1657" y="122"/>
                      </a:cubicBezTo>
                      <a:cubicBezTo>
                        <a:pt x="1364" y="42"/>
                        <a:pt x="1089" y="0"/>
                        <a:pt x="838" y="6"/>
                      </a:cubicBezTo>
                      <a:cubicBezTo>
                        <a:pt x="516" y="13"/>
                        <a:pt x="233" y="100"/>
                        <a:pt x="0" y="290"/>
                      </a:cubicBezTo>
                    </a:path>
                  </a:pathLst>
                </a:custGeom>
                <a:noFill/>
                <a:ln w="6350" cap="sq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5" name="Freeform 222"/>
                <p:cNvSpPr>
                  <a:spLocks/>
                </p:cNvSpPr>
                <p:nvPr/>
              </p:nvSpPr>
              <p:spPr bwMode="auto">
                <a:xfrm>
                  <a:off x="5076090" y="1886363"/>
                  <a:ext cx="1944000" cy="176617"/>
                </a:xfrm>
                <a:custGeom>
                  <a:avLst/>
                  <a:gdLst>
                    <a:gd name="T0" fmla="*/ 3347 w 3347"/>
                    <a:gd name="T1" fmla="*/ 303 h 304"/>
                    <a:gd name="T2" fmla="*/ 2825 w 3347"/>
                    <a:gd name="T3" fmla="*/ 303 h 304"/>
                    <a:gd name="T4" fmla="*/ 1657 w 3347"/>
                    <a:gd name="T5" fmla="*/ 122 h 304"/>
                    <a:gd name="T6" fmla="*/ 838 w 3347"/>
                    <a:gd name="T7" fmla="*/ 6 h 304"/>
                    <a:gd name="T8" fmla="*/ 0 w 3347"/>
                    <a:gd name="T9" fmla="*/ 302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47" h="304">
                      <a:moveTo>
                        <a:pt x="3347" y="303"/>
                      </a:moveTo>
                      <a:lnTo>
                        <a:pt x="2825" y="303"/>
                      </a:lnTo>
                      <a:cubicBezTo>
                        <a:pt x="2825" y="303"/>
                        <a:pt x="2328" y="304"/>
                        <a:pt x="1657" y="122"/>
                      </a:cubicBezTo>
                      <a:cubicBezTo>
                        <a:pt x="1364" y="42"/>
                        <a:pt x="1089" y="0"/>
                        <a:pt x="838" y="6"/>
                      </a:cubicBezTo>
                      <a:cubicBezTo>
                        <a:pt x="516" y="13"/>
                        <a:pt x="306" y="83"/>
                        <a:pt x="0" y="302"/>
                      </a:cubicBezTo>
                    </a:path>
                  </a:pathLst>
                </a:custGeom>
                <a:noFill/>
                <a:ln w="635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0" name="グループ化 9"/>
              <p:cNvGrpSpPr>
                <a:grpSpLocks noChangeAspect="1"/>
              </p:cNvGrpSpPr>
              <p:nvPr/>
            </p:nvGrpSpPr>
            <p:grpSpPr>
              <a:xfrm>
                <a:off x="5381253" y="739489"/>
                <a:ext cx="1440000" cy="656203"/>
                <a:chOff x="7633742" y="2496009"/>
                <a:chExt cx="1379537" cy="628650"/>
              </a:xfrm>
            </p:grpSpPr>
            <p:sp>
              <p:nvSpPr>
                <p:cNvPr id="11" name="Freeform 58"/>
                <p:cNvSpPr>
                  <a:spLocks/>
                </p:cNvSpPr>
                <p:nvPr/>
              </p:nvSpPr>
              <p:spPr bwMode="auto">
                <a:xfrm>
                  <a:off x="8192542" y="2615072"/>
                  <a:ext cx="217488" cy="147638"/>
                </a:xfrm>
                <a:custGeom>
                  <a:avLst/>
                  <a:gdLst>
                    <a:gd name="T0" fmla="*/ 262 w 285"/>
                    <a:gd name="T1" fmla="*/ 0 h 193"/>
                    <a:gd name="T2" fmla="*/ 191 w 285"/>
                    <a:gd name="T3" fmla="*/ 27 h 193"/>
                    <a:gd name="T4" fmla="*/ 108 w 285"/>
                    <a:gd name="T5" fmla="*/ 74 h 193"/>
                    <a:gd name="T6" fmla="*/ 7 w 285"/>
                    <a:gd name="T7" fmla="*/ 145 h 193"/>
                    <a:gd name="T8" fmla="*/ 0 w 285"/>
                    <a:gd name="T9" fmla="*/ 193 h 193"/>
                    <a:gd name="T10" fmla="*/ 202 w 285"/>
                    <a:gd name="T11" fmla="*/ 139 h 193"/>
                    <a:gd name="T12" fmla="*/ 285 w 285"/>
                    <a:gd name="T13" fmla="*/ 36 h 193"/>
                    <a:gd name="T14" fmla="*/ 262 w 285"/>
                    <a:gd name="T15" fmla="*/ 0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85" h="193">
                      <a:moveTo>
                        <a:pt x="262" y="0"/>
                      </a:moveTo>
                      <a:cubicBezTo>
                        <a:pt x="247" y="2"/>
                        <a:pt x="226" y="7"/>
                        <a:pt x="191" y="27"/>
                      </a:cubicBezTo>
                      <a:cubicBezTo>
                        <a:pt x="156" y="46"/>
                        <a:pt x="108" y="74"/>
                        <a:pt x="108" y="74"/>
                      </a:cubicBezTo>
                      <a:lnTo>
                        <a:pt x="7" y="145"/>
                      </a:lnTo>
                      <a:lnTo>
                        <a:pt x="0" y="193"/>
                      </a:lnTo>
                      <a:lnTo>
                        <a:pt x="202" y="139"/>
                      </a:lnTo>
                      <a:lnTo>
                        <a:pt x="285" y="36"/>
                      </a:lnTo>
                      <a:lnTo>
                        <a:pt x="26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2" name="Freeform 59"/>
                <p:cNvSpPr>
                  <a:spLocks/>
                </p:cNvSpPr>
                <p:nvPr/>
              </p:nvSpPr>
              <p:spPr bwMode="auto">
                <a:xfrm>
                  <a:off x="7975054" y="2834147"/>
                  <a:ext cx="182563" cy="160338"/>
                </a:xfrm>
                <a:custGeom>
                  <a:avLst/>
                  <a:gdLst>
                    <a:gd name="T0" fmla="*/ 239 w 239"/>
                    <a:gd name="T1" fmla="*/ 123 h 210"/>
                    <a:gd name="T2" fmla="*/ 30 w 239"/>
                    <a:gd name="T3" fmla="*/ 0 h 210"/>
                    <a:gd name="T4" fmla="*/ 0 w 239"/>
                    <a:gd name="T5" fmla="*/ 15 h 210"/>
                    <a:gd name="T6" fmla="*/ 91 w 239"/>
                    <a:gd name="T7" fmla="*/ 210 h 210"/>
                    <a:gd name="T8" fmla="*/ 239 w 239"/>
                    <a:gd name="T9" fmla="*/ 123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9" h="210">
                      <a:moveTo>
                        <a:pt x="239" y="123"/>
                      </a:moveTo>
                      <a:lnTo>
                        <a:pt x="30" y="0"/>
                      </a:lnTo>
                      <a:lnTo>
                        <a:pt x="0" y="15"/>
                      </a:lnTo>
                      <a:lnTo>
                        <a:pt x="91" y="210"/>
                      </a:lnTo>
                      <a:lnTo>
                        <a:pt x="239" y="123"/>
                      </a:ln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3" name="Freeform 60"/>
                <p:cNvSpPr>
                  <a:spLocks/>
                </p:cNvSpPr>
                <p:nvPr/>
              </p:nvSpPr>
              <p:spPr bwMode="auto">
                <a:xfrm>
                  <a:off x="7971879" y="2500772"/>
                  <a:ext cx="1041400" cy="538163"/>
                </a:xfrm>
                <a:custGeom>
                  <a:avLst/>
                  <a:gdLst>
                    <a:gd name="T0" fmla="*/ 1037 w 1367"/>
                    <a:gd name="T1" fmla="*/ 40 h 705"/>
                    <a:gd name="T2" fmla="*/ 1228 w 1367"/>
                    <a:gd name="T3" fmla="*/ 10 h 705"/>
                    <a:gd name="T4" fmla="*/ 1318 w 1367"/>
                    <a:gd name="T5" fmla="*/ 7 h 705"/>
                    <a:gd name="T6" fmla="*/ 1357 w 1367"/>
                    <a:gd name="T7" fmla="*/ 82 h 705"/>
                    <a:gd name="T8" fmla="*/ 1268 w 1367"/>
                    <a:gd name="T9" fmla="*/ 181 h 705"/>
                    <a:gd name="T10" fmla="*/ 620 w 1367"/>
                    <a:gd name="T11" fmla="*/ 557 h 705"/>
                    <a:gd name="T12" fmla="*/ 0 w 1367"/>
                    <a:gd name="T13" fmla="*/ 705 h 705"/>
                    <a:gd name="T14" fmla="*/ 594 w 1367"/>
                    <a:gd name="T15" fmla="*/ 314 h 705"/>
                    <a:gd name="T16" fmla="*/ 1037 w 1367"/>
                    <a:gd name="T17" fmla="*/ 40 h 7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67" h="705">
                      <a:moveTo>
                        <a:pt x="1037" y="40"/>
                      </a:moveTo>
                      <a:cubicBezTo>
                        <a:pt x="1118" y="3"/>
                        <a:pt x="1175" y="0"/>
                        <a:pt x="1228" y="10"/>
                      </a:cubicBezTo>
                      <a:cubicBezTo>
                        <a:pt x="1228" y="10"/>
                        <a:pt x="1278" y="4"/>
                        <a:pt x="1318" y="7"/>
                      </a:cubicBezTo>
                      <a:cubicBezTo>
                        <a:pt x="1367" y="11"/>
                        <a:pt x="1367" y="38"/>
                        <a:pt x="1357" y="82"/>
                      </a:cubicBezTo>
                      <a:cubicBezTo>
                        <a:pt x="1348" y="121"/>
                        <a:pt x="1325" y="145"/>
                        <a:pt x="1268" y="181"/>
                      </a:cubicBezTo>
                      <a:cubicBezTo>
                        <a:pt x="1111" y="282"/>
                        <a:pt x="830" y="440"/>
                        <a:pt x="620" y="557"/>
                      </a:cubicBezTo>
                      <a:cubicBezTo>
                        <a:pt x="465" y="644"/>
                        <a:pt x="202" y="696"/>
                        <a:pt x="0" y="705"/>
                      </a:cubicBezTo>
                      <a:cubicBezTo>
                        <a:pt x="51" y="652"/>
                        <a:pt x="498" y="373"/>
                        <a:pt x="594" y="314"/>
                      </a:cubicBezTo>
                      <a:cubicBezTo>
                        <a:pt x="690" y="256"/>
                        <a:pt x="915" y="95"/>
                        <a:pt x="1037" y="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4" name="Freeform 61"/>
                <p:cNvSpPr>
                  <a:spLocks/>
                </p:cNvSpPr>
                <p:nvPr/>
              </p:nvSpPr>
              <p:spPr bwMode="auto">
                <a:xfrm>
                  <a:off x="8052842" y="3005597"/>
                  <a:ext cx="142875" cy="87313"/>
                </a:xfrm>
                <a:custGeom>
                  <a:avLst/>
                  <a:gdLst>
                    <a:gd name="T0" fmla="*/ 135 w 187"/>
                    <a:gd name="T1" fmla="*/ 0 h 115"/>
                    <a:gd name="T2" fmla="*/ 187 w 187"/>
                    <a:gd name="T3" fmla="*/ 113 h 115"/>
                    <a:gd name="T4" fmla="*/ 171 w 187"/>
                    <a:gd name="T5" fmla="*/ 115 h 115"/>
                    <a:gd name="T6" fmla="*/ 0 w 187"/>
                    <a:gd name="T7" fmla="*/ 25 h 115"/>
                    <a:gd name="T8" fmla="*/ 135 w 187"/>
                    <a:gd name="T9" fmla="*/ 0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7" h="115">
                      <a:moveTo>
                        <a:pt x="135" y="0"/>
                      </a:moveTo>
                      <a:lnTo>
                        <a:pt x="187" y="113"/>
                      </a:lnTo>
                      <a:lnTo>
                        <a:pt x="171" y="115"/>
                      </a:lnTo>
                      <a:lnTo>
                        <a:pt x="0" y="25"/>
                      </a:lnTo>
                      <a:lnTo>
                        <a:pt x="135" y="0"/>
                      </a:ln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" name="Freeform 62"/>
                <p:cNvSpPr>
                  <a:spLocks/>
                </p:cNvSpPr>
                <p:nvPr/>
              </p:nvSpPr>
              <p:spPr bwMode="auto">
                <a:xfrm>
                  <a:off x="8462417" y="2496009"/>
                  <a:ext cx="446088" cy="231775"/>
                </a:xfrm>
                <a:custGeom>
                  <a:avLst/>
                  <a:gdLst>
                    <a:gd name="T0" fmla="*/ 543 w 584"/>
                    <a:gd name="T1" fmla="*/ 11 h 304"/>
                    <a:gd name="T2" fmla="*/ 393 w 584"/>
                    <a:gd name="T3" fmla="*/ 46 h 304"/>
                    <a:gd name="T4" fmla="*/ 0 w 584"/>
                    <a:gd name="T5" fmla="*/ 288 h 304"/>
                    <a:gd name="T6" fmla="*/ 46 w 584"/>
                    <a:gd name="T7" fmla="*/ 304 h 304"/>
                    <a:gd name="T8" fmla="*/ 584 w 584"/>
                    <a:gd name="T9" fmla="*/ 16 h 304"/>
                    <a:gd name="T10" fmla="*/ 543 w 584"/>
                    <a:gd name="T11" fmla="*/ 11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4" h="304">
                      <a:moveTo>
                        <a:pt x="543" y="11"/>
                      </a:moveTo>
                      <a:cubicBezTo>
                        <a:pt x="501" y="9"/>
                        <a:pt x="454" y="18"/>
                        <a:pt x="393" y="46"/>
                      </a:cubicBezTo>
                      <a:cubicBezTo>
                        <a:pt x="289" y="93"/>
                        <a:pt x="110" y="217"/>
                        <a:pt x="0" y="288"/>
                      </a:cubicBezTo>
                      <a:lnTo>
                        <a:pt x="46" y="304"/>
                      </a:lnTo>
                      <a:cubicBezTo>
                        <a:pt x="267" y="151"/>
                        <a:pt x="458" y="0"/>
                        <a:pt x="584" y="16"/>
                      </a:cubicBezTo>
                      <a:cubicBezTo>
                        <a:pt x="570" y="13"/>
                        <a:pt x="557" y="12"/>
                        <a:pt x="543" y="11"/>
                      </a:cubicBezTo>
                      <a:close/>
                    </a:path>
                  </a:pathLst>
                </a:custGeom>
                <a:solidFill>
                  <a:srgbClr val="AA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6" name="Freeform 63"/>
                <p:cNvSpPr>
                  <a:spLocks/>
                </p:cNvSpPr>
                <p:nvPr/>
              </p:nvSpPr>
              <p:spPr bwMode="auto">
                <a:xfrm>
                  <a:off x="8759279" y="2503947"/>
                  <a:ext cx="149225" cy="34925"/>
                </a:xfrm>
                <a:custGeom>
                  <a:avLst/>
                  <a:gdLst>
                    <a:gd name="T0" fmla="*/ 155 w 196"/>
                    <a:gd name="T1" fmla="*/ 2 h 47"/>
                    <a:gd name="T2" fmla="*/ 5 w 196"/>
                    <a:gd name="T3" fmla="*/ 37 h 47"/>
                    <a:gd name="T4" fmla="*/ 0 w 196"/>
                    <a:gd name="T5" fmla="*/ 39 h 47"/>
                    <a:gd name="T6" fmla="*/ 54 w 196"/>
                    <a:gd name="T7" fmla="*/ 47 h 47"/>
                    <a:gd name="T8" fmla="*/ 196 w 196"/>
                    <a:gd name="T9" fmla="*/ 7 h 47"/>
                    <a:gd name="T10" fmla="*/ 155 w 196"/>
                    <a:gd name="T11" fmla="*/ 2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6" h="47">
                      <a:moveTo>
                        <a:pt x="155" y="2"/>
                      </a:moveTo>
                      <a:cubicBezTo>
                        <a:pt x="113" y="0"/>
                        <a:pt x="66" y="9"/>
                        <a:pt x="5" y="37"/>
                      </a:cubicBezTo>
                      <a:cubicBezTo>
                        <a:pt x="3" y="38"/>
                        <a:pt x="1" y="38"/>
                        <a:pt x="0" y="39"/>
                      </a:cubicBezTo>
                      <a:cubicBezTo>
                        <a:pt x="19" y="40"/>
                        <a:pt x="38" y="43"/>
                        <a:pt x="54" y="47"/>
                      </a:cubicBezTo>
                      <a:cubicBezTo>
                        <a:pt x="104" y="24"/>
                        <a:pt x="150" y="10"/>
                        <a:pt x="196" y="7"/>
                      </a:cubicBezTo>
                      <a:cubicBezTo>
                        <a:pt x="182" y="4"/>
                        <a:pt x="169" y="3"/>
                        <a:pt x="155" y="2"/>
                      </a:cubicBez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7" name="Freeform 64"/>
                <p:cNvSpPr>
                  <a:spLocks/>
                </p:cNvSpPr>
                <p:nvPr/>
              </p:nvSpPr>
              <p:spPr bwMode="auto">
                <a:xfrm>
                  <a:off x="7971879" y="2549984"/>
                  <a:ext cx="1038225" cy="488950"/>
                </a:xfrm>
                <a:custGeom>
                  <a:avLst/>
                  <a:gdLst>
                    <a:gd name="T0" fmla="*/ 1361 w 1361"/>
                    <a:gd name="T1" fmla="*/ 0 h 641"/>
                    <a:gd name="T2" fmla="*/ 1191 w 1361"/>
                    <a:gd name="T3" fmla="*/ 75 h 641"/>
                    <a:gd name="T4" fmla="*/ 1043 w 1361"/>
                    <a:gd name="T5" fmla="*/ 117 h 641"/>
                    <a:gd name="T6" fmla="*/ 706 w 1361"/>
                    <a:gd name="T7" fmla="*/ 327 h 641"/>
                    <a:gd name="T8" fmla="*/ 0 w 1361"/>
                    <a:gd name="T9" fmla="*/ 641 h 641"/>
                    <a:gd name="T10" fmla="*/ 620 w 1361"/>
                    <a:gd name="T11" fmla="*/ 493 h 641"/>
                    <a:gd name="T12" fmla="*/ 1268 w 1361"/>
                    <a:gd name="T13" fmla="*/ 117 h 641"/>
                    <a:gd name="T14" fmla="*/ 1357 w 1361"/>
                    <a:gd name="T15" fmla="*/ 18 h 641"/>
                    <a:gd name="T16" fmla="*/ 1361 w 1361"/>
                    <a:gd name="T17" fmla="*/ 0 h 6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61" h="641">
                      <a:moveTo>
                        <a:pt x="1361" y="0"/>
                      </a:moveTo>
                      <a:cubicBezTo>
                        <a:pt x="1346" y="41"/>
                        <a:pt x="1312" y="81"/>
                        <a:pt x="1191" y="75"/>
                      </a:cubicBezTo>
                      <a:cubicBezTo>
                        <a:pt x="1129" y="72"/>
                        <a:pt x="1085" y="88"/>
                        <a:pt x="1043" y="117"/>
                      </a:cubicBezTo>
                      <a:cubicBezTo>
                        <a:pt x="983" y="158"/>
                        <a:pt x="817" y="260"/>
                        <a:pt x="706" y="327"/>
                      </a:cubicBezTo>
                      <a:cubicBezTo>
                        <a:pt x="554" y="417"/>
                        <a:pt x="178" y="604"/>
                        <a:pt x="0" y="641"/>
                      </a:cubicBezTo>
                      <a:cubicBezTo>
                        <a:pt x="202" y="632"/>
                        <a:pt x="465" y="580"/>
                        <a:pt x="620" y="493"/>
                      </a:cubicBezTo>
                      <a:cubicBezTo>
                        <a:pt x="830" y="376"/>
                        <a:pt x="1111" y="218"/>
                        <a:pt x="1268" y="117"/>
                      </a:cubicBezTo>
                      <a:cubicBezTo>
                        <a:pt x="1325" y="81"/>
                        <a:pt x="1348" y="57"/>
                        <a:pt x="1357" y="18"/>
                      </a:cubicBezTo>
                      <a:cubicBezTo>
                        <a:pt x="1359" y="11"/>
                        <a:pt x="1360" y="5"/>
                        <a:pt x="1361" y="0"/>
                      </a:cubicBez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8" name="Freeform 65"/>
                <p:cNvSpPr>
                  <a:spLocks/>
                </p:cNvSpPr>
                <p:nvPr/>
              </p:nvSpPr>
              <p:spPr bwMode="auto">
                <a:xfrm>
                  <a:off x="7778204" y="2932572"/>
                  <a:ext cx="327025" cy="80963"/>
                </a:xfrm>
                <a:custGeom>
                  <a:avLst/>
                  <a:gdLst>
                    <a:gd name="T0" fmla="*/ 429 w 429"/>
                    <a:gd name="T1" fmla="*/ 39 h 107"/>
                    <a:gd name="T2" fmla="*/ 31 w 429"/>
                    <a:gd name="T3" fmla="*/ 0 h 107"/>
                    <a:gd name="T4" fmla="*/ 0 w 429"/>
                    <a:gd name="T5" fmla="*/ 18 h 107"/>
                    <a:gd name="T6" fmla="*/ 311 w 429"/>
                    <a:gd name="T7" fmla="*/ 107 h 107"/>
                    <a:gd name="T8" fmla="*/ 429 w 429"/>
                    <a:gd name="T9" fmla="*/ 3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9" h="107">
                      <a:moveTo>
                        <a:pt x="429" y="39"/>
                      </a:moveTo>
                      <a:lnTo>
                        <a:pt x="31" y="0"/>
                      </a:lnTo>
                      <a:lnTo>
                        <a:pt x="0" y="18"/>
                      </a:lnTo>
                      <a:lnTo>
                        <a:pt x="311" y="107"/>
                      </a:lnTo>
                      <a:lnTo>
                        <a:pt x="429" y="39"/>
                      </a:ln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9" name="Freeform 66"/>
                <p:cNvSpPr>
                  <a:spLocks/>
                </p:cNvSpPr>
                <p:nvPr/>
              </p:nvSpPr>
              <p:spPr bwMode="auto">
                <a:xfrm>
                  <a:off x="7633742" y="2600784"/>
                  <a:ext cx="1144588" cy="523875"/>
                </a:xfrm>
                <a:custGeom>
                  <a:avLst/>
                  <a:gdLst>
                    <a:gd name="T0" fmla="*/ 51 w 1502"/>
                    <a:gd name="T1" fmla="*/ 0 h 688"/>
                    <a:gd name="T2" fmla="*/ 0 w 1502"/>
                    <a:gd name="T3" fmla="*/ 40 h 688"/>
                    <a:gd name="T4" fmla="*/ 1033 w 1502"/>
                    <a:gd name="T5" fmla="*/ 382 h 688"/>
                    <a:gd name="T6" fmla="*/ 1464 w 1502"/>
                    <a:gd name="T7" fmla="*/ 688 h 688"/>
                    <a:gd name="T8" fmla="*/ 1502 w 1502"/>
                    <a:gd name="T9" fmla="*/ 675 h 688"/>
                    <a:gd name="T10" fmla="*/ 1421 w 1502"/>
                    <a:gd name="T11" fmla="*/ 216 h 688"/>
                    <a:gd name="T12" fmla="*/ 1349 w 1502"/>
                    <a:gd name="T13" fmla="*/ 154 h 688"/>
                    <a:gd name="T14" fmla="*/ 1060 w 1502"/>
                    <a:gd name="T15" fmla="*/ 120 h 688"/>
                    <a:gd name="T16" fmla="*/ 1054 w 1502"/>
                    <a:gd name="T17" fmla="*/ 54 h 688"/>
                    <a:gd name="T18" fmla="*/ 996 w 1502"/>
                    <a:gd name="T19" fmla="*/ 20 h 688"/>
                    <a:gd name="T20" fmla="*/ 960 w 1502"/>
                    <a:gd name="T21" fmla="*/ 59 h 688"/>
                    <a:gd name="T22" fmla="*/ 775 w 1502"/>
                    <a:gd name="T23" fmla="*/ 169 h 688"/>
                    <a:gd name="T24" fmla="*/ 842 w 1502"/>
                    <a:gd name="T25" fmla="*/ 94 h 688"/>
                    <a:gd name="T26" fmla="*/ 51 w 1502"/>
                    <a:gd name="T27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502" h="688">
                      <a:moveTo>
                        <a:pt x="51" y="0"/>
                      </a:moveTo>
                      <a:lnTo>
                        <a:pt x="0" y="40"/>
                      </a:lnTo>
                      <a:lnTo>
                        <a:pt x="1033" y="382"/>
                      </a:lnTo>
                      <a:lnTo>
                        <a:pt x="1464" y="688"/>
                      </a:lnTo>
                      <a:lnTo>
                        <a:pt x="1502" y="675"/>
                      </a:lnTo>
                      <a:lnTo>
                        <a:pt x="1421" y="216"/>
                      </a:lnTo>
                      <a:lnTo>
                        <a:pt x="1349" y="154"/>
                      </a:lnTo>
                      <a:lnTo>
                        <a:pt x="1060" y="120"/>
                      </a:lnTo>
                      <a:cubicBezTo>
                        <a:pt x="1070" y="97"/>
                        <a:pt x="1063" y="69"/>
                        <a:pt x="1054" y="54"/>
                      </a:cubicBezTo>
                      <a:cubicBezTo>
                        <a:pt x="1041" y="32"/>
                        <a:pt x="1019" y="19"/>
                        <a:pt x="996" y="20"/>
                      </a:cubicBezTo>
                      <a:cubicBezTo>
                        <a:pt x="975" y="25"/>
                        <a:pt x="965" y="38"/>
                        <a:pt x="960" y="59"/>
                      </a:cubicBezTo>
                      <a:cubicBezTo>
                        <a:pt x="882" y="91"/>
                        <a:pt x="827" y="134"/>
                        <a:pt x="775" y="169"/>
                      </a:cubicBezTo>
                      <a:cubicBezTo>
                        <a:pt x="775" y="169"/>
                        <a:pt x="814" y="118"/>
                        <a:pt x="842" y="94"/>
                      </a:cubicBezTo>
                      <a:lnTo>
                        <a:pt x="51" y="0"/>
                      </a:ln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0" name="Freeform 67"/>
                <p:cNvSpPr>
                  <a:spLocks/>
                </p:cNvSpPr>
                <p:nvPr/>
              </p:nvSpPr>
              <p:spPr bwMode="auto">
                <a:xfrm>
                  <a:off x="8705304" y="2797634"/>
                  <a:ext cx="95250" cy="125413"/>
                </a:xfrm>
                <a:custGeom>
                  <a:avLst/>
                  <a:gdLst>
                    <a:gd name="T0" fmla="*/ 0 w 126"/>
                    <a:gd name="T1" fmla="*/ 34 h 165"/>
                    <a:gd name="T2" fmla="*/ 44 w 126"/>
                    <a:gd name="T3" fmla="*/ 10 h 165"/>
                    <a:gd name="T4" fmla="*/ 109 w 126"/>
                    <a:gd name="T5" fmla="*/ 40 h 165"/>
                    <a:gd name="T6" fmla="*/ 88 w 126"/>
                    <a:gd name="T7" fmla="*/ 126 h 165"/>
                    <a:gd name="T8" fmla="*/ 3 w 126"/>
                    <a:gd name="T9" fmla="*/ 165 h 165"/>
                    <a:gd name="T10" fmla="*/ 0 w 126"/>
                    <a:gd name="T11" fmla="*/ 34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6" h="165">
                      <a:moveTo>
                        <a:pt x="0" y="34"/>
                      </a:moveTo>
                      <a:cubicBezTo>
                        <a:pt x="0" y="34"/>
                        <a:pt x="30" y="16"/>
                        <a:pt x="44" y="10"/>
                      </a:cubicBezTo>
                      <a:cubicBezTo>
                        <a:pt x="67" y="0"/>
                        <a:pt x="95" y="14"/>
                        <a:pt x="109" y="40"/>
                      </a:cubicBezTo>
                      <a:cubicBezTo>
                        <a:pt x="126" y="71"/>
                        <a:pt x="123" y="108"/>
                        <a:pt x="88" y="126"/>
                      </a:cubicBezTo>
                      <a:cubicBezTo>
                        <a:pt x="33" y="154"/>
                        <a:pt x="3" y="165"/>
                        <a:pt x="3" y="165"/>
                      </a:cubicBez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267B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48" name="楕円 47"/>
            <p:cNvSpPr/>
            <p:nvPr userDrawn="1"/>
          </p:nvSpPr>
          <p:spPr>
            <a:xfrm>
              <a:off x="4895961" y="2501590"/>
              <a:ext cx="2304256" cy="2304256"/>
            </a:xfrm>
            <a:prstGeom prst="ellipse">
              <a:avLst/>
            </a:prstGeom>
            <a:gradFill>
              <a:gsLst>
                <a:gs pos="81000">
                  <a:srgbClr val="D0D0D0"/>
                </a:gs>
                <a:gs pos="89000">
                  <a:srgbClr val="FFFFFF"/>
                </a:gs>
              </a:gsLst>
              <a:lin ang="540000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9" name="グループ化 48"/>
            <p:cNvGrpSpPr/>
            <p:nvPr userDrawn="1"/>
          </p:nvGrpSpPr>
          <p:grpSpPr>
            <a:xfrm>
              <a:off x="-1" y="4373862"/>
              <a:ext cx="4895962" cy="936024"/>
              <a:chOff x="-1" y="4373862"/>
              <a:chExt cx="7559676" cy="936024"/>
            </a:xfrm>
          </p:grpSpPr>
          <p:sp>
            <p:nvSpPr>
              <p:cNvPr id="50" name="正方形/長方形 49"/>
              <p:cNvSpPr/>
              <p:nvPr/>
            </p:nvSpPr>
            <p:spPr>
              <a:xfrm>
                <a:off x="-1" y="4373862"/>
                <a:ext cx="7559676" cy="576000"/>
              </a:xfrm>
              <a:prstGeom prst="rect">
                <a:avLst/>
              </a:prstGeom>
              <a:gradFill flip="none" rotWithShape="1">
                <a:gsLst>
                  <a:gs pos="70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-1" y="4589886"/>
                <a:ext cx="7559676" cy="720000"/>
              </a:xfrm>
              <a:prstGeom prst="rect">
                <a:avLst/>
              </a:prstGeom>
              <a:gradFill flip="none" rotWithShape="1">
                <a:gsLst>
                  <a:gs pos="70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9166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 userDrawn="1"/>
        </p:nvGrpSpPr>
        <p:grpSpPr>
          <a:xfrm>
            <a:off x="-583" y="0"/>
            <a:ext cx="7560258" cy="10692000"/>
            <a:chOff x="-583" y="0"/>
            <a:chExt cx="7560258" cy="10692000"/>
          </a:xfrm>
        </p:grpSpPr>
        <p:sp>
          <p:nvSpPr>
            <p:cNvPr id="71" name="角丸四角形 50"/>
            <p:cNvSpPr/>
            <p:nvPr/>
          </p:nvSpPr>
          <p:spPr>
            <a:xfrm>
              <a:off x="359837" y="359906"/>
              <a:ext cx="6840000" cy="9576000"/>
            </a:xfrm>
            <a:prstGeom prst="rect">
              <a:avLst/>
            </a:prstGeom>
            <a:gradFill flip="none" rotWithShape="1">
              <a:gsLst>
                <a:gs pos="35000">
                  <a:srgbClr val="83C6F7"/>
                </a:gs>
                <a:gs pos="90000">
                  <a:srgbClr val="FFFFFF"/>
                </a:gs>
              </a:gsLst>
              <a:lin ang="5400000" scaled="1"/>
              <a:tileRect/>
            </a:gradFill>
            <a:ln w="1905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角丸四角形 151"/>
            <p:cNvSpPr/>
            <p:nvPr userDrawn="1"/>
          </p:nvSpPr>
          <p:spPr>
            <a:xfrm>
              <a:off x="647489" y="629382"/>
              <a:ext cx="6264000" cy="9144000"/>
            </a:xfrm>
            <a:prstGeom prst="roundRect">
              <a:avLst>
                <a:gd name="adj" fmla="val 1149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フリーフォーム 155"/>
            <p:cNvSpPr/>
            <p:nvPr userDrawn="1"/>
          </p:nvSpPr>
          <p:spPr>
            <a:xfrm>
              <a:off x="359837" y="9903462"/>
              <a:ext cx="6840000" cy="428351"/>
            </a:xfrm>
            <a:custGeom>
              <a:avLst/>
              <a:gdLst>
                <a:gd name="connsiteX0" fmla="*/ 0 w 7632848"/>
                <a:gd name="connsiteY0" fmla="*/ 0 h 428351"/>
                <a:gd name="connsiteX1" fmla="*/ 7632848 w 7632848"/>
                <a:gd name="connsiteY1" fmla="*/ 0 h 428351"/>
                <a:gd name="connsiteX2" fmla="*/ 7632848 w 7632848"/>
                <a:gd name="connsiteY2" fmla="*/ 428351 h 428351"/>
                <a:gd name="connsiteX3" fmla="*/ 0 w 7632848"/>
                <a:gd name="connsiteY3" fmla="*/ 428351 h 428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32848" h="428351">
                  <a:moveTo>
                    <a:pt x="0" y="0"/>
                  </a:moveTo>
                  <a:lnTo>
                    <a:pt x="7632848" y="0"/>
                  </a:lnTo>
                  <a:lnTo>
                    <a:pt x="7632848" y="428351"/>
                  </a:lnTo>
                  <a:lnTo>
                    <a:pt x="0" y="428351"/>
                  </a:lnTo>
                  <a:close/>
                </a:path>
              </a:pathLst>
            </a:custGeom>
            <a:solidFill>
              <a:srgbClr val="0267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7" name="グループ化 156"/>
            <p:cNvGrpSpPr>
              <a:grpSpLocks noChangeAspect="1"/>
            </p:cNvGrpSpPr>
            <p:nvPr userDrawn="1"/>
          </p:nvGrpSpPr>
          <p:grpSpPr>
            <a:xfrm>
              <a:off x="935521" y="9212951"/>
              <a:ext cx="1656000" cy="690430"/>
              <a:chOff x="12350750" y="2414811"/>
              <a:chExt cx="2551113" cy="1063626"/>
            </a:xfrm>
          </p:grpSpPr>
          <p:sp>
            <p:nvSpPr>
              <p:cNvPr id="158" name="Freeform 199"/>
              <p:cNvSpPr>
                <a:spLocks noEditPoints="1"/>
              </p:cNvSpPr>
              <p:nvPr/>
            </p:nvSpPr>
            <p:spPr bwMode="auto">
              <a:xfrm>
                <a:off x="14543088" y="2414811"/>
                <a:ext cx="188913" cy="757238"/>
              </a:xfrm>
              <a:custGeom>
                <a:avLst/>
                <a:gdLst>
                  <a:gd name="T0" fmla="*/ 89 w 248"/>
                  <a:gd name="T1" fmla="*/ 35 h 995"/>
                  <a:gd name="T2" fmla="*/ 90 w 248"/>
                  <a:gd name="T3" fmla="*/ 97 h 995"/>
                  <a:gd name="T4" fmla="*/ 40 w 248"/>
                  <a:gd name="T5" fmla="*/ 177 h 995"/>
                  <a:gd name="T6" fmla="*/ 0 w 248"/>
                  <a:gd name="T7" fmla="*/ 995 h 995"/>
                  <a:gd name="T8" fmla="*/ 248 w 248"/>
                  <a:gd name="T9" fmla="*/ 240 h 995"/>
                  <a:gd name="T10" fmla="*/ 233 w 248"/>
                  <a:gd name="T11" fmla="*/ 97 h 995"/>
                  <a:gd name="T12" fmla="*/ 148 w 248"/>
                  <a:gd name="T13" fmla="*/ 61 h 995"/>
                  <a:gd name="T14" fmla="*/ 124 w 248"/>
                  <a:gd name="T15" fmla="*/ 0 h 995"/>
                  <a:gd name="T16" fmla="*/ 41 w 248"/>
                  <a:gd name="T17" fmla="*/ 293 h 995"/>
                  <a:gd name="T18" fmla="*/ 19 w 248"/>
                  <a:gd name="T19" fmla="*/ 368 h 995"/>
                  <a:gd name="T20" fmla="*/ 207 w 248"/>
                  <a:gd name="T21" fmla="*/ 293 h 995"/>
                  <a:gd name="T22" fmla="*/ 229 w 248"/>
                  <a:gd name="T23" fmla="*/ 368 h 995"/>
                  <a:gd name="T24" fmla="*/ 207 w 248"/>
                  <a:gd name="T25" fmla="*/ 293 h 995"/>
                  <a:gd name="T26" fmla="*/ 41 w 248"/>
                  <a:gd name="T27" fmla="*/ 387 h 995"/>
                  <a:gd name="T28" fmla="*/ 19 w 248"/>
                  <a:gd name="T29" fmla="*/ 461 h 995"/>
                  <a:gd name="T30" fmla="*/ 207 w 248"/>
                  <a:gd name="T31" fmla="*/ 387 h 995"/>
                  <a:gd name="T32" fmla="*/ 229 w 248"/>
                  <a:gd name="T33" fmla="*/ 461 h 995"/>
                  <a:gd name="T34" fmla="*/ 207 w 248"/>
                  <a:gd name="T35" fmla="*/ 387 h 995"/>
                  <a:gd name="T36" fmla="*/ 41 w 248"/>
                  <a:gd name="T37" fmla="*/ 481 h 995"/>
                  <a:gd name="T38" fmla="*/ 19 w 248"/>
                  <a:gd name="T39" fmla="*/ 555 h 995"/>
                  <a:gd name="T40" fmla="*/ 207 w 248"/>
                  <a:gd name="T41" fmla="*/ 481 h 995"/>
                  <a:gd name="T42" fmla="*/ 229 w 248"/>
                  <a:gd name="T43" fmla="*/ 555 h 995"/>
                  <a:gd name="T44" fmla="*/ 207 w 248"/>
                  <a:gd name="T45" fmla="*/ 481 h 995"/>
                  <a:gd name="T46" fmla="*/ 41 w 248"/>
                  <a:gd name="T47" fmla="*/ 574 h 995"/>
                  <a:gd name="T48" fmla="*/ 19 w 248"/>
                  <a:gd name="T49" fmla="*/ 648 h 995"/>
                  <a:gd name="T50" fmla="*/ 207 w 248"/>
                  <a:gd name="T51" fmla="*/ 574 h 995"/>
                  <a:gd name="T52" fmla="*/ 229 w 248"/>
                  <a:gd name="T53" fmla="*/ 648 h 995"/>
                  <a:gd name="T54" fmla="*/ 207 w 248"/>
                  <a:gd name="T55" fmla="*/ 574 h 995"/>
                  <a:gd name="T56" fmla="*/ 41 w 248"/>
                  <a:gd name="T57" fmla="*/ 668 h 995"/>
                  <a:gd name="T58" fmla="*/ 19 w 248"/>
                  <a:gd name="T59" fmla="*/ 742 h 995"/>
                  <a:gd name="T60" fmla="*/ 207 w 248"/>
                  <a:gd name="T61" fmla="*/ 668 h 995"/>
                  <a:gd name="T62" fmla="*/ 229 w 248"/>
                  <a:gd name="T63" fmla="*/ 742 h 995"/>
                  <a:gd name="T64" fmla="*/ 207 w 248"/>
                  <a:gd name="T65" fmla="*/ 668 h 995"/>
                  <a:gd name="T66" fmla="*/ 41 w 248"/>
                  <a:gd name="T67" fmla="*/ 761 h 995"/>
                  <a:gd name="T68" fmla="*/ 19 w 248"/>
                  <a:gd name="T69" fmla="*/ 836 h 995"/>
                  <a:gd name="T70" fmla="*/ 207 w 248"/>
                  <a:gd name="T71" fmla="*/ 761 h 995"/>
                  <a:gd name="T72" fmla="*/ 229 w 248"/>
                  <a:gd name="T73" fmla="*/ 836 h 995"/>
                  <a:gd name="T74" fmla="*/ 207 w 248"/>
                  <a:gd name="T75" fmla="*/ 761 h 9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48" h="995">
                    <a:moveTo>
                      <a:pt x="124" y="0"/>
                    </a:moveTo>
                    <a:cubicBezTo>
                      <a:pt x="104" y="0"/>
                      <a:pt x="89" y="16"/>
                      <a:pt x="89" y="35"/>
                    </a:cubicBezTo>
                    <a:cubicBezTo>
                      <a:pt x="89" y="45"/>
                      <a:pt x="93" y="54"/>
                      <a:pt x="100" y="61"/>
                    </a:cubicBezTo>
                    <a:lnTo>
                      <a:pt x="90" y="97"/>
                    </a:lnTo>
                    <a:lnTo>
                      <a:pt x="15" y="97"/>
                    </a:lnTo>
                    <a:lnTo>
                      <a:pt x="40" y="177"/>
                    </a:lnTo>
                    <a:lnTo>
                      <a:pt x="0" y="240"/>
                    </a:lnTo>
                    <a:lnTo>
                      <a:pt x="0" y="995"/>
                    </a:lnTo>
                    <a:lnTo>
                      <a:pt x="248" y="995"/>
                    </a:lnTo>
                    <a:lnTo>
                      <a:pt x="248" y="240"/>
                    </a:lnTo>
                    <a:lnTo>
                      <a:pt x="208" y="177"/>
                    </a:lnTo>
                    <a:lnTo>
                      <a:pt x="233" y="97"/>
                    </a:lnTo>
                    <a:lnTo>
                      <a:pt x="158" y="97"/>
                    </a:lnTo>
                    <a:lnTo>
                      <a:pt x="148" y="61"/>
                    </a:lnTo>
                    <a:cubicBezTo>
                      <a:pt x="155" y="54"/>
                      <a:pt x="159" y="45"/>
                      <a:pt x="159" y="35"/>
                    </a:cubicBezTo>
                    <a:cubicBezTo>
                      <a:pt x="159" y="16"/>
                      <a:pt x="144" y="0"/>
                      <a:pt x="124" y="0"/>
                    </a:cubicBezTo>
                    <a:close/>
                    <a:moveTo>
                      <a:pt x="19" y="293"/>
                    </a:moveTo>
                    <a:lnTo>
                      <a:pt x="41" y="293"/>
                    </a:lnTo>
                    <a:lnTo>
                      <a:pt x="41" y="368"/>
                    </a:lnTo>
                    <a:lnTo>
                      <a:pt x="19" y="368"/>
                    </a:lnTo>
                    <a:lnTo>
                      <a:pt x="19" y="293"/>
                    </a:lnTo>
                    <a:close/>
                    <a:moveTo>
                      <a:pt x="207" y="293"/>
                    </a:moveTo>
                    <a:lnTo>
                      <a:pt x="229" y="293"/>
                    </a:lnTo>
                    <a:lnTo>
                      <a:pt x="229" y="368"/>
                    </a:lnTo>
                    <a:lnTo>
                      <a:pt x="207" y="368"/>
                    </a:lnTo>
                    <a:lnTo>
                      <a:pt x="207" y="293"/>
                    </a:lnTo>
                    <a:close/>
                    <a:moveTo>
                      <a:pt x="19" y="387"/>
                    </a:moveTo>
                    <a:lnTo>
                      <a:pt x="41" y="387"/>
                    </a:lnTo>
                    <a:lnTo>
                      <a:pt x="41" y="461"/>
                    </a:lnTo>
                    <a:lnTo>
                      <a:pt x="19" y="461"/>
                    </a:lnTo>
                    <a:lnTo>
                      <a:pt x="19" y="387"/>
                    </a:lnTo>
                    <a:close/>
                    <a:moveTo>
                      <a:pt x="207" y="387"/>
                    </a:moveTo>
                    <a:lnTo>
                      <a:pt x="229" y="387"/>
                    </a:lnTo>
                    <a:lnTo>
                      <a:pt x="229" y="461"/>
                    </a:lnTo>
                    <a:lnTo>
                      <a:pt x="207" y="461"/>
                    </a:lnTo>
                    <a:lnTo>
                      <a:pt x="207" y="387"/>
                    </a:lnTo>
                    <a:close/>
                    <a:moveTo>
                      <a:pt x="19" y="481"/>
                    </a:moveTo>
                    <a:lnTo>
                      <a:pt x="41" y="481"/>
                    </a:lnTo>
                    <a:lnTo>
                      <a:pt x="41" y="555"/>
                    </a:lnTo>
                    <a:lnTo>
                      <a:pt x="19" y="555"/>
                    </a:lnTo>
                    <a:lnTo>
                      <a:pt x="19" y="481"/>
                    </a:lnTo>
                    <a:close/>
                    <a:moveTo>
                      <a:pt x="207" y="481"/>
                    </a:moveTo>
                    <a:lnTo>
                      <a:pt x="229" y="481"/>
                    </a:lnTo>
                    <a:lnTo>
                      <a:pt x="229" y="555"/>
                    </a:lnTo>
                    <a:lnTo>
                      <a:pt x="207" y="555"/>
                    </a:lnTo>
                    <a:lnTo>
                      <a:pt x="207" y="481"/>
                    </a:lnTo>
                    <a:close/>
                    <a:moveTo>
                      <a:pt x="19" y="574"/>
                    </a:moveTo>
                    <a:lnTo>
                      <a:pt x="41" y="574"/>
                    </a:lnTo>
                    <a:lnTo>
                      <a:pt x="41" y="648"/>
                    </a:lnTo>
                    <a:lnTo>
                      <a:pt x="19" y="648"/>
                    </a:lnTo>
                    <a:lnTo>
                      <a:pt x="19" y="574"/>
                    </a:lnTo>
                    <a:close/>
                    <a:moveTo>
                      <a:pt x="207" y="574"/>
                    </a:moveTo>
                    <a:lnTo>
                      <a:pt x="229" y="574"/>
                    </a:lnTo>
                    <a:lnTo>
                      <a:pt x="229" y="648"/>
                    </a:lnTo>
                    <a:lnTo>
                      <a:pt x="207" y="648"/>
                    </a:lnTo>
                    <a:lnTo>
                      <a:pt x="207" y="574"/>
                    </a:lnTo>
                    <a:close/>
                    <a:moveTo>
                      <a:pt x="19" y="668"/>
                    </a:moveTo>
                    <a:lnTo>
                      <a:pt x="41" y="668"/>
                    </a:lnTo>
                    <a:lnTo>
                      <a:pt x="41" y="742"/>
                    </a:lnTo>
                    <a:lnTo>
                      <a:pt x="19" y="742"/>
                    </a:lnTo>
                    <a:lnTo>
                      <a:pt x="19" y="668"/>
                    </a:lnTo>
                    <a:close/>
                    <a:moveTo>
                      <a:pt x="207" y="668"/>
                    </a:moveTo>
                    <a:lnTo>
                      <a:pt x="229" y="668"/>
                    </a:lnTo>
                    <a:lnTo>
                      <a:pt x="229" y="742"/>
                    </a:lnTo>
                    <a:lnTo>
                      <a:pt x="207" y="742"/>
                    </a:lnTo>
                    <a:lnTo>
                      <a:pt x="207" y="668"/>
                    </a:lnTo>
                    <a:close/>
                    <a:moveTo>
                      <a:pt x="19" y="761"/>
                    </a:moveTo>
                    <a:lnTo>
                      <a:pt x="41" y="761"/>
                    </a:lnTo>
                    <a:lnTo>
                      <a:pt x="41" y="836"/>
                    </a:lnTo>
                    <a:lnTo>
                      <a:pt x="19" y="836"/>
                    </a:lnTo>
                    <a:lnTo>
                      <a:pt x="19" y="761"/>
                    </a:lnTo>
                    <a:close/>
                    <a:moveTo>
                      <a:pt x="207" y="761"/>
                    </a:moveTo>
                    <a:lnTo>
                      <a:pt x="229" y="761"/>
                    </a:lnTo>
                    <a:lnTo>
                      <a:pt x="229" y="836"/>
                    </a:lnTo>
                    <a:lnTo>
                      <a:pt x="207" y="836"/>
                    </a:lnTo>
                    <a:lnTo>
                      <a:pt x="207" y="761"/>
                    </a:ln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9" name="Rectangle 200"/>
              <p:cNvSpPr>
                <a:spLocks noChangeArrowheads="1"/>
              </p:cNvSpPr>
              <p:nvPr/>
            </p:nvSpPr>
            <p:spPr bwMode="auto">
              <a:xfrm>
                <a:off x="14557375" y="3065686"/>
                <a:ext cx="160338" cy="571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0" name="Freeform 201"/>
              <p:cNvSpPr>
                <a:spLocks/>
              </p:cNvSpPr>
              <p:nvPr/>
            </p:nvSpPr>
            <p:spPr bwMode="auto">
              <a:xfrm>
                <a:off x="12350750" y="2827561"/>
                <a:ext cx="2551113" cy="650875"/>
              </a:xfrm>
              <a:custGeom>
                <a:avLst/>
                <a:gdLst>
                  <a:gd name="T0" fmla="*/ 838 w 3347"/>
                  <a:gd name="T1" fmla="*/ 6 h 855"/>
                  <a:gd name="T2" fmla="*/ 0 w 3347"/>
                  <a:gd name="T3" fmla="*/ 284 h 855"/>
                  <a:gd name="T4" fmla="*/ 0 w 3347"/>
                  <a:gd name="T5" fmla="*/ 855 h 855"/>
                  <a:gd name="T6" fmla="*/ 3347 w 3347"/>
                  <a:gd name="T7" fmla="*/ 855 h 855"/>
                  <a:gd name="T8" fmla="*/ 3347 w 3347"/>
                  <a:gd name="T9" fmla="*/ 303 h 855"/>
                  <a:gd name="T10" fmla="*/ 2825 w 3347"/>
                  <a:gd name="T11" fmla="*/ 303 h 855"/>
                  <a:gd name="T12" fmla="*/ 1657 w 3347"/>
                  <a:gd name="T13" fmla="*/ 122 h 855"/>
                  <a:gd name="T14" fmla="*/ 838 w 3347"/>
                  <a:gd name="T15" fmla="*/ 6 h 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47" h="855">
                    <a:moveTo>
                      <a:pt x="838" y="6"/>
                    </a:moveTo>
                    <a:cubicBezTo>
                      <a:pt x="516" y="13"/>
                      <a:pt x="233" y="93"/>
                      <a:pt x="0" y="284"/>
                    </a:cubicBezTo>
                    <a:lnTo>
                      <a:pt x="0" y="855"/>
                    </a:lnTo>
                    <a:lnTo>
                      <a:pt x="3347" y="855"/>
                    </a:lnTo>
                    <a:lnTo>
                      <a:pt x="3347" y="303"/>
                    </a:lnTo>
                    <a:lnTo>
                      <a:pt x="2825" y="303"/>
                    </a:lnTo>
                    <a:cubicBezTo>
                      <a:pt x="2825" y="303"/>
                      <a:pt x="2328" y="303"/>
                      <a:pt x="1657" y="122"/>
                    </a:cubicBezTo>
                    <a:cubicBezTo>
                      <a:pt x="1364" y="42"/>
                      <a:pt x="1089" y="0"/>
                      <a:pt x="838" y="6"/>
                    </a:cubicBez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1" name="Freeform 202"/>
              <p:cNvSpPr>
                <a:spLocks/>
              </p:cNvSpPr>
              <p:nvPr/>
            </p:nvSpPr>
            <p:spPr bwMode="auto">
              <a:xfrm>
                <a:off x="12350750" y="2827561"/>
                <a:ext cx="2551113" cy="650875"/>
              </a:xfrm>
              <a:custGeom>
                <a:avLst/>
                <a:gdLst>
                  <a:gd name="T0" fmla="*/ 838 w 3347"/>
                  <a:gd name="T1" fmla="*/ 6 h 855"/>
                  <a:gd name="T2" fmla="*/ 0 w 3347"/>
                  <a:gd name="T3" fmla="*/ 284 h 855"/>
                  <a:gd name="T4" fmla="*/ 0 w 3347"/>
                  <a:gd name="T5" fmla="*/ 855 h 855"/>
                  <a:gd name="T6" fmla="*/ 3347 w 3347"/>
                  <a:gd name="T7" fmla="*/ 855 h 855"/>
                  <a:gd name="T8" fmla="*/ 3347 w 3347"/>
                  <a:gd name="T9" fmla="*/ 303 h 855"/>
                  <a:gd name="T10" fmla="*/ 2825 w 3347"/>
                  <a:gd name="T11" fmla="*/ 303 h 855"/>
                  <a:gd name="T12" fmla="*/ 1657 w 3347"/>
                  <a:gd name="T13" fmla="*/ 122 h 855"/>
                  <a:gd name="T14" fmla="*/ 838 w 3347"/>
                  <a:gd name="T15" fmla="*/ 6 h 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47" h="855">
                    <a:moveTo>
                      <a:pt x="838" y="6"/>
                    </a:moveTo>
                    <a:cubicBezTo>
                      <a:pt x="516" y="13"/>
                      <a:pt x="233" y="93"/>
                      <a:pt x="0" y="284"/>
                    </a:cubicBezTo>
                    <a:lnTo>
                      <a:pt x="0" y="855"/>
                    </a:lnTo>
                    <a:lnTo>
                      <a:pt x="3347" y="855"/>
                    </a:lnTo>
                    <a:lnTo>
                      <a:pt x="3347" y="303"/>
                    </a:lnTo>
                    <a:lnTo>
                      <a:pt x="2825" y="303"/>
                    </a:lnTo>
                    <a:cubicBezTo>
                      <a:pt x="2825" y="303"/>
                      <a:pt x="2328" y="303"/>
                      <a:pt x="1657" y="122"/>
                    </a:cubicBezTo>
                    <a:cubicBezTo>
                      <a:pt x="1364" y="42"/>
                      <a:pt x="1089" y="0"/>
                      <a:pt x="838" y="6"/>
                    </a:cubicBezTo>
                    <a:close/>
                  </a:path>
                </a:pathLst>
              </a:custGeom>
              <a:solidFill>
                <a:srgbClr val="0267B2"/>
              </a:solidFill>
              <a:ln w="12700" cap="rnd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2" name="Line 203"/>
              <p:cNvSpPr>
                <a:spLocks noChangeShapeType="1"/>
              </p:cNvSpPr>
              <p:nvPr/>
            </p:nvSpPr>
            <p:spPr bwMode="auto">
              <a:xfrm>
                <a:off x="14665325" y="3094261"/>
                <a:ext cx="0" cy="384175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3" name="Line 204"/>
              <p:cNvSpPr>
                <a:spLocks noChangeShapeType="1"/>
              </p:cNvSpPr>
              <p:nvPr/>
            </p:nvSpPr>
            <p:spPr bwMode="auto">
              <a:xfrm>
                <a:off x="14433550" y="3094261"/>
                <a:ext cx="0" cy="384175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4" name="Line 205"/>
              <p:cNvSpPr>
                <a:spLocks noChangeShapeType="1"/>
              </p:cNvSpPr>
              <p:nvPr/>
            </p:nvSpPr>
            <p:spPr bwMode="auto">
              <a:xfrm>
                <a:off x="14203363" y="3094261"/>
                <a:ext cx="0" cy="384175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5" name="Line 206"/>
              <p:cNvSpPr>
                <a:spLocks noChangeShapeType="1"/>
              </p:cNvSpPr>
              <p:nvPr/>
            </p:nvSpPr>
            <p:spPr bwMode="auto">
              <a:xfrm>
                <a:off x="13973175" y="3038699"/>
                <a:ext cx="0" cy="439738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6" name="Line 207"/>
              <p:cNvSpPr>
                <a:spLocks noChangeShapeType="1"/>
              </p:cNvSpPr>
              <p:nvPr/>
            </p:nvSpPr>
            <p:spPr bwMode="auto">
              <a:xfrm>
                <a:off x="13741400" y="3011711"/>
                <a:ext cx="0" cy="466725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7" name="Line 208"/>
              <p:cNvSpPr>
                <a:spLocks noChangeShapeType="1"/>
              </p:cNvSpPr>
              <p:nvPr/>
            </p:nvSpPr>
            <p:spPr bwMode="auto">
              <a:xfrm>
                <a:off x="13279438" y="2929161"/>
                <a:ext cx="0" cy="549275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8" name="Line 209"/>
              <p:cNvSpPr>
                <a:spLocks noChangeShapeType="1"/>
              </p:cNvSpPr>
              <p:nvPr/>
            </p:nvSpPr>
            <p:spPr bwMode="auto">
              <a:xfrm>
                <a:off x="12817475" y="2900586"/>
                <a:ext cx="0" cy="577850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9" name="Line 210"/>
              <p:cNvSpPr>
                <a:spLocks noChangeShapeType="1"/>
              </p:cNvSpPr>
              <p:nvPr/>
            </p:nvSpPr>
            <p:spPr bwMode="auto">
              <a:xfrm>
                <a:off x="12587288" y="2984724"/>
                <a:ext cx="0" cy="493713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0" name="Line 211"/>
              <p:cNvSpPr>
                <a:spLocks noChangeShapeType="1"/>
              </p:cNvSpPr>
              <p:nvPr/>
            </p:nvSpPr>
            <p:spPr bwMode="auto">
              <a:xfrm>
                <a:off x="13049250" y="2900586"/>
                <a:ext cx="0" cy="577850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1" name="Line 212"/>
              <p:cNvSpPr>
                <a:spLocks noChangeShapeType="1"/>
              </p:cNvSpPr>
              <p:nvPr/>
            </p:nvSpPr>
            <p:spPr bwMode="auto">
              <a:xfrm>
                <a:off x="13511213" y="2956149"/>
                <a:ext cx="0" cy="522288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2" name="Line 213"/>
              <p:cNvSpPr>
                <a:spLocks noChangeShapeType="1"/>
              </p:cNvSpPr>
              <p:nvPr/>
            </p:nvSpPr>
            <p:spPr bwMode="auto">
              <a:xfrm flipH="1">
                <a:off x="12350750" y="3372074"/>
                <a:ext cx="2551113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3" name="Line 214"/>
              <p:cNvSpPr>
                <a:spLocks noChangeShapeType="1"/>
              </p:cNvSpPr>
              <p:nvPr/>
            </p:nvSpPr>
            <p:spPr bwMode="auto">
              <a:xfrm flipH="1">
                <a:off x="12350750" y="3372074"/>
                <a:ext cx="2551113" cy="0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4" name="Line 215"/>
              <p:cNvSpPr>
                <a:spLocks noChangeShapeType="1"/>
              </p:cNvSpPr>
              <p:nvPr/>
            </p:nvSpPr>
            <p:spPr bwMode="auto">
              <a:xfrm flipH="1">
                <a:off x="12350750" y="3268886"/>
                <a:ext cx="2551113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5" name="Line 216"/>
              <p:cNvSpPr>
                <a:spLocks noChangeShapeType="1"/>
              </p:cNvSpPr>
              <p:nvPr/>
            </p:nvSpPr>
            <p:spPr bwMode="auto">
              <a:xfrm flipH="1">
                <a:off x="12350750" y="3268886"/>
                <a:ext cx="2551113" cy="0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6" name="Line 217"/>
              <p:cNvSpPr>
                <a:spLocks noChangeShapeType="1"/>
              </p:cNvSpPr>
              <p:nvPr/>
            </p:nvSpPr>
            <p:spPr bwMode="auto">
              <a:xfrm flipH="1">
                <a:off x="12350750" y="3164111"/>
                <a:ext cx="2551113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7" name="Line 218"/>
              <p:cNvSpPr>
                <a:spLocks noChangeShapeType="1"/>
              </p:cNvSpPr>
              <p:nvPr/>
            </p:nvSpPr>
            <p:spPr bwMode="auto">
              <a:xfrm flipH="1">
                <a:off x="12350750" y="3164111"/>
                <a:ext cx="2551113" cy="0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8" name="Line 219"/>
              <p:cNvSpPr>
                <a:spLocks noChangeShapeType="1"/>
              </p:cNvSpPr>
              <p:nvPr/>
            </p:nvSpPr>
            <p:spPr bwMode="auto">
              <a:xfrm flipH="1">
                <a:off x="12350750" y="3062511"/>
                <a:ext cx="1506538" cy="0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9" name="Freeform 220"/>
              <p:cNvSpPr>
                <a:spLocks/>
              </p:cNvSpPr>
              <p:nvPr/>
            </p:nvSpPr>
            <p:spPr bwMode="auto">
              <a:xfrm>
                <a:off x="12350750" y="2827561"/>
                <a:ext cx="2551113" cy="358775"/>
              </a:xfrm>
              <a:custGeom>
                <a:avLst/>
                <a:gdLst>
                  <a:gd name="T0" fmla="*/ 838 w 3347"/>
                  <a:gd name="T1" fmla="*/ 6 h 472"/>
                  <a:gd name="T2" fmla="*/ 1657 w 3347"/>
                  <a:gd name="T3" fmla="*/ 122 h 472"/>
                  <a:gd name="T4" fmla="*/ 2825 w 3347"/>
                  <a:gd name="T5" fmla="*/ 303 h 472"/>
                  <a:gd name="T6" fmla="*/ 3347 w 3347"/>
                  <a:gd name="T7" fmla="*/ 303 h 472"/>
                  <a:gd name="T8" fmla="*/ 3347 w 3347"/>
                  <a:gd name="T9" fmla="*/ 471 h 472"/>
                  <a:gd name="T10" fmla="*/ 2825 w 3347"/>
                  <a:gd name="T11" fmla="*/ 471 h 472"/>
                  <a:gd name="T12" fmla="*/ 1657 w 3347"/>
                  <a:gd name="T13" fmla="*/ 290 h 472"/>
                  <a:gd name="T14" fmla="*/ 838 w 3347"/>
                  <a:gd name="T15" fmla="*/ 174 h 472"/>
                  <a:gd name="T16" fmla="*/ 0 w 3347"/>
                  <a:gd name="T17" fmla="*/ 470 h 472"/>
                  <a:gd name="T18" fmla="*/ 0 w 3347"/>
                  <a:gd name="T19" fmla="*/ 284 h 472"/>
                  <a:gd name="T20" fmla="*/ 838 w 3347"/>
                  <a:gd name="T21" fmla="*/ 6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347" h="472">
                    <a:moveTo>
                      <a:pt x="838" y="6"/>
                    </a:moveTo>
                    <a:cubicBezTo>
                      <a:pt x="1089" y="0"/>
                      <a:pt x="1364" y="42"/>
                      <a:pt x="1657" y="122"/>
                    </a:cubicBezTo>
                    <a:cubicBezTo>
                      <a:pt x="2328" y="303"/>
                      <a:pt x="2825" y="303"/>
                      <a:pt x="2825" y="303"/>
                    </a:cubicBezTo>
                    <a:lnTo>
                      <a:pt x="3347" y="303"/>
                    </a:lnTo>
                    <a:lnTo>
                      <a:pt x="3347" y="471"/>
                    </a:lnTo>
                    <a:lnTo>
                      <a:pt x="2825" y="471"/>
                    </a:lnTo>
                    <a:cubicBezTo>
                      <a:pt x="2825" y="471"/>
                      <a:pt x="2328" y="472"/>
                      <a:pt x="1657" y="290"/>
                    </a:cubicBezTo>
                    <a:cubicBezTo>
                      <a:pt x="1364" y="210"/>
                      <a:pt x="1089" y="168"/>
                      <a:pt x="838" y="174"/>
                    </a:cubicBezTo>
                    <a:cubicBezTo>
                      <a:pt x="516" y="181"/>
                      <a:pt x="306" y="251"/>
                      <a:pt x="0" y="470"/>
                    </a:cubicBezTo>
                    <a:lnTo>
                      <a:pt x="0" y="284"/>
                    </a:lnTo>
                    <a:cubicBezTo>
                      <a:pt x="233" y="93"/>
                      <a:pt x="516" y="13"/>
                      <a:pt x="838" y="6"/>
                    </a:cubicBez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0" name="Freeform 221"/>
              <p:cNvSpPr>
                <a:spLocks/>
              </p:cNvSpPr>
              <p:nvPr/>
            </p:nvSpPr>
            <p:spPr bwMode="auto">
              <a:xfrm>
                <a:off x="12350750" y="2857724"/>
                <a:ext cx="2551113" cy="231775"/>
              </a:xfrm>
              <a:custGeom>
                <a:avLst/>
                <a:gdLst>
                  <a:gd name="T0" fmla="*/ 3347 w 3347"/>
                  <a:gd name="T1" fmla="*/ 303 h 303"/>
                  <a:gd name="T2" fmla="*/ 2825 w 3347"/>
                  <a:gd name="T3" fmla="*/ 303 h 303"/>
                  <a:gd name="T4" fmla="*/ 1657 w 3347"/>
                  <a:gd name="T5" fmla="*/ 122 h 303"/>
                  <a:gd name="T6" fmla="*/ 838 w 3347"/>
                  <a:gd name="T7" fmla="*/ 6 h 303"/>
                  <a:gd name="T8" fmla="*/ 0 w 3347"/>
                  <a:gd name="T9" fmla="*/ 290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47" h="303">
                    <a:moveTo>
                      <a:pt x="3347" y="303"/>
                    </a:moveTo>
                    <a:lnTo>
                      <a:pt x="2825" y="303"/>
                    </a:lnTo>
                    <a:cubicBezTo>
                      <a:pt x="2825" y="303"/>
                      <a:pt x="2328" y="303"/>
                      <a:pt x="1657" y="122"/>
                    </a:cubicBezTo>
                    <a:cubicBezTo>
                      <a:pt x="1364" y="42"/>
                      <a:pt x="1089" y="0"/>
                      <a:pt x="838" y="6"/>
                    </a:cubicBezTo>
                    <a:cubicBezTo>
                      <a:pt x="516" y="13"/>
                      <a:pt x="233" y="100"/>
                      <a:pt x="0" y="290"/>
                    </a:cubicBezTo>
                  </a:path>
                </a:pathLst>
              </a:custGeom>
              <a:noFill/>
              <a:ln w="6350" cap="sq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1" name="Freeform 222"/>
              <p:cNvSpPr>
                <a:spLocks/>
              </p:cNvSpPr>
              <p:nvPr/>
            </p:nvSpPr>
            <p:spPr bwMode="auto">
              <a:xfrm>
                <a:off x="12350750" y="2954561"/>
                <a:ext cx="2551113" cy="231775"/>
              </a:xfrm>
              <a:custGeom>
                <a:avLst/>
                <a:gdLst>
                  <a:gd name="T0" fmla="*/ 3347 w 3347"/>
                  <a:gd name="T1" fmla="*/ 303 h 304"/>
                  <a:gd name="T2" fmla="*/ 2825 w 3347"/>
                  <a:gd name="T3" fmla="*/ 303 h 304"/>
                  <a:gd name="T4" fmla="*/ 1657 w 3347"/>
                  <a:gd name="T5" fmla="*/ 122 h 304"/>
                  <a:gd name="T6" fmla="*/ 838 w 3347"/>
                  <a:gd name="T7" fmla="*/ 6 h 304"/>
                  <a:gd name="T8" fmla="*/ 0 w 3347"/>
                  <a:gd name="T9" fmla="*/ 302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47" h="304">
                    <a:moveTo>
                      <a:pt x="3347" y="303"/>
                    </a:moveTo>
                    <a:lnTo>
                      <a:pt x="2825" y="303"/>
                    </a:lnTo>
                    <a:cubicBezTo>
                      <a:pt x="2825" y="303"/>
                      <a:pt x="2328" y="304"/>
                      <a:pt x="1657" y="122"/>
                    </a:cubicBezTo>
                    <a:cubicBezTo>
                      <a:pt x="1364" y="42"/>
                      <a:pt x="1089" y="0"/>
                      <a:pt x="838" y="6"/>
                    </a:cubicBezTo>
                    <a:cubicBezTo>
                      <a:pt x="516" y="13"/>
                      <a:pt x="306" y="83"/>
                      <a:pt x="0" y="302"/>
                    </a:cubicBezTo>
                  </a:path>
                </a:pathLst>
              </a:custGeom>
              <a:noFill/>
              <a:ln w="635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82" name="フリーフォーム 181"/>
            <p:cNvSpPr>
              <a:spLocks/>
            </p:cNvSpPr>
            <p:nvPr userDrawn="1"/>
          </p:nvSpPr>
          <p:spPr bwMode="auto">
            <a:xfrm>
              <a:off x="359417" y="10026426"/>
              <a:ext cx="6840258" cy="305386"/>
            </a:xfrm>
            <a:custGeom>
              <a:avLst/>
              <a:gdLst>
                <a:gd name="connsiteX0" fmla="*/ 538799 w 6840258"/>
                <a:gd name="connsiteY0" fmla="*/ 0 h 305386"/>
                <a:gd name="connsiteX1" fmla="*/ 983016 w 6840258"/>
                <a:gd name="connsiteY1" fmla="*/ 74064 h 305386"/>
                <a:gd name="connsiteX2" fmla="*/ 1421127 w 6840258"/>
                <a:gd name="connsiteY2" fmla="*/ 0 h 305386"/>
                <a:gd name="connsiteX3" fmla="*/ 1865344 w 6840258"/>
                <a:gd name="connsiteY3" fmla="*/ 74064 h 305386"/>
                <a:gd name="connsiteX4" fmla="*/ 2309561 w 6840258"/>
                <a:gd name="connsiteY4" fmla="*/ 0 h 305386"/>
                <a:gd name="connsiteX5" fmla="*/ 2753778 w 6840258"/>
                <a:gd name="connsiteY5" fmla="*/ 74064 h 305386"/>
                <a:gd name="connsiteX6" fmla="*/ 3197995 w 6840258"/>
                <a:gd name="connsiteY6" fmla="*/ 0 h 305386"/>
                <a:gd name="connsiteX7" fmla="*/ 3641449 w 6840258"/>
                <a:gd name="connsiteY7" fmla="*/ 74064 h 305386"/>
                <a:gd name="connsiteX8" fmla="*/ 4085666 w 6840258"/>
                <a:gd name="connsiteY8" fmla="*/ 0 h 305386"/>
                <a:gd name="connsiteX9" fmla="*/ 4529884 w 6840258"/>
                <a:gd name="connsiteY9" fmla="*/ 74064 h 305386"/>
                <a:gd name="connsiteX10" fmla="*/ 4973337 w 6840258"/>
                <a:gd name="connsiteY10" fmla="*/ 0 h 305386"/>
                <a:gd name="connsiteX11" fmla="*/ 5417554 w 6840258"/>
                <a:gd name="connsiteY11" fmla="*/ 74064 h 305386"/>
                <a:gd name="connsiteX12" fmla="*/ 5861771 w 6840258"/>
                <a:gd name="connsiteY12" fmla="*/ 0 h 305386"/>
                <a:gd name="connsiteX13" fmla="*/ 6305989 w 6840258"/>
                <a:gd name="connsiteY13" fmla="*/ 74064 h 305386"/>
                <a:gd name="connsiteX14" fmla="*/ 6744098 w 6840258"/>
                <a:gd name="connsiteY14" fmla="*/ 0 h 305386"/>
                <a:gd name="connsiteX15" fmla="*/ 6817844 w 6840258"/>
                <a:gd name="connsiteY15" fmla="*/ 3182 h 305386"/>
                <a:gd name="connsiteX16" fmla="*/ 6840258 w 6840258"/>
                <a:gd name="connsiteY16" fmla="*/ 6418 h 305386"/>
                <a:gd name="connsiteX17" fmla="*/ 6840258 w 6840258"/>
                <a:gd name="connsiteY17" fmla="*/ 305386 h 305386"/>
                <a:gd name="connsiteX18" fmla="*/ 0 w 6840258"/>
                <a:gd name="connsiteY18" fmla="*/ 305386 h 305386"/>
                <a:gd name="connsiteX19" fmla="*/ 0 w 6840258"/>
                <a:gd name="connsiteY19" fmla="*/ 67828 h 305386"/>
                <a:gd name="connsiteX20" fmla="*/ 21087 w 6840258"/>
                <a:gd name="connsiteY20" fmla="*/ 70881 h 305386"/>
                <a:gd name="connsiteX21" fmla="*/ 94582 w 6840258"/>
                <a:gd name="connsiteY21" fmla="*/ 74064 h 305386"/>
                <a:gd name="connsiteX22" fmla="*/ 538799 w 6840258"/>
                <a:gd name="connsiteY22" fmla="*/ 0 h 305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840258" h="305386">
                  <a:moveTo>
                    <a:pt x="538799" y="0"/>
                  </a:moveTo>
                  <a:cubicBezTo>
                    <a:pt x="761671" y="0"/>
                    <a:pt x="761671" y="74064"/>
                    <a:pt x="983016" y="74064"/>
                  </a:cubicBezTo>
                  <a:cubicBezTo>
                    <a:pt x="1205888" y="74064"/>
                    <a:pt x="1205888" y="0"/>
                    <a:pt x="1421127" y="0"/>
                  </a:cubicBezTo>
                  <a:cubicBezTo>
                    <a:pt x="1643236" y="0"/>
                    <a:pt x="1643236" y="74064"/>
                    <a:pt x="1865344" y="74064"/>
                  </a:cubicBezTo>
                  <a:cubicBezTo>
                    <a:pt x="2087453" y="74064"/>
                    <a:pt x="2087453" y="0"/>
                    <a:pt x="2309561" y="0"/>
                  </a:cubicBezTo>
                  <a:cubicBezTo>
                    <a:pt x="2531669" y="0"/>
                    <a:pt x="2531669" y="74064"/>
                    <a:pt x="2753778" y="74064"/>
                  </a:cubicBezTo>
                  <a:cubicBezTo>
                    <a:pt x="2975886" y="74064"/>
                    <a:pt x="2975886" y="0"/>
                    <a:pt x="3197995" y="0"/>
                  </a:cubicBezTo>
                  <a:cubicBezTo>
                    <a:pt x="3419340" y="0"/>
                    <a:pt x="3419340" y="74064"/>
                    <a:pt x="3641449" y="74064"/>
                  </a:cubicBezTo>
                  <a:cubicBezTo>
                    <a:pt x="3863558" y="74064"/>
                    <a:pt x="3863558" y="0"/>
                    <a:pt x="4085666" y="0"/>
                  </a:cubicBezTo>
                  <a:cubicBezTo>
                    <a:pt x="4307774" y="0"/>
                    <a:pt x="4307774" y="74064"/>
                    <a:pt x="4529884" y="74064"/>
                  </a:cubicBezTo>
                  <a:cubicBezTo>
                    <a:pt x="4751991" y="74064"/>
                    <a:pt x="4751991" y="0"/>
                    <a:pt x="4973337" y="0"/>
                  </a:cubicBezTo>
                  <a:cubicBezTo>
                    <a:pt x="5196208" y="0"/>
                    <a:pt x="5196208" y="74064"/>
                    <a:pt x="5417554" y="74064"/>
                  </a:cubicBezTo>
                  <a:cubicBezTo>
                    <a:pt x="5639663" y="74064"/>
                    <a:pt x="5639663" y="0"/>
                    <a:pt x="5861771" y="0"/>
                  </a:cubicBezTo>
                  <a:cubicBezTo>
                    <a:pt x="6083879" y="0"/>
                    <a:pt x="6083879" y="74064"/>
                    <a:pt x="6305989" y="74064"/>
                  </a:cubicBezTo>
                  <a:cubicBezTo>
                    <a:pt x="6528097" y="74064"/>
                    <a:pt x="6528097" y="0"/>
                    <a:pt x="6744098" y="0"/>
                  </a:cubicBezTo>
                  <a:cubicBezTo>
                    <a:pt x="6771862" y="0"/>
                    <a:pt x="6796155" y="1157"/>
                    <a:pt x="6817844" y="3182"/>
                  </a:cubicBezTo>
                  <a:lnTo>
                    <a:pt x="6840258" y="6418"/>
                  </a:lnTo>
                  <a:lnTo>
                    <a:pt x="6840258" y="305386"/>
                  </a:lnTo>
                  <a:lnTo>
                    <a:pt x="0" y="305386"/>
                  </a:lnTo>
                  <a:lnTo>
                    <a:pt x="0" y="67828"/>
                  </a:lnTo>
                  <a:lnTo>
                    <a:pt x="21087" y="70881"/>
                  </a:lnTo>
                  <a:cubicBezTo>
                    <a:pt x="42704" y="72907"/>
                    <a:pt x="66914" y="74064"/>
                    <a:pt x="94582" y="74064"/>
                  </a:cubicBezTo>
                  <a:cubicBezTo>
                    <a:pt x="317454" y="74064"/>
                    <a:pt x="317454" y="0"/>
                    <a:pt x="538799" y="0"/>
                  </a:cubicBezTo>
                  <a:close/>
                </a:path>
              </a:pathLst>
            </a:custGeom>
            <a:solidFill>
              <a:srgbClr val="45A9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83" name="フリーフォーム 182"/>
            <p:cNvSpPr>
              <a:spLocks/>
            </p:cNvSpPr>
            <p:nvPr userDrawn="1"/>
          </p:nvSpPr>
          <p:spPr bwMode="auto">
            <a:xfrm>
              <a:off x="359417" y="10159997"/>
              <a:ext cx="6840258" cy="171815"/>
            </a:xfrm>
            <a:custGeom>
              <a:avLst/>
              <a:gdLst>
                <a:gd name="connsiteX0" fmla="*/ 96570 w 6840258"/>
                <a:gd name="connsiteY0" fmla="*/ 0 h 171815"/>
                <a:gd name="connsiteX1" fmla="*/ 540752 w 6840258"/>
                <a:gd name="connsiteY1" fmla="*/ 73920 h 171815"/>
                <a:gd name="connsiteX2" fmla="*/ 978829 w 6840258"/>
                <a:gd name="connsiteY2" fmla="*/ 0 h 171815"/>
                <a:gd name="connsiteX3" fmla="*/ 1423011 w 6840258"/>
                <a:gd name="connsiteY3" fmla="*/ 73920 h 171815"/>
                <a:gd name="connsiteX4" fmla="*/ 1866431 w 6840258"/>
                <a:gd name="connsiteY4" fmla="*/ 0 h 171815"/>
                <a:gd name="connsiteX5" fmla="*/ 2310613 w 6840258"/>
                <a:gd name="connsiteY5" fmla="*/ 73920 h 171815"/>
                <a:gd name="connsiteX6" fmla="*/ 2754795 w 6840258"/>
                <a:gd name="connsiteY6" fmla="*/ 0 h 171815"/>
                <a:gd name="connsiteX7" fmla="*/ 3198978 w 6840258"/>
                <a:gd name="connsiteY7" fmla="*/ 73920 h 171815"/>
                <a:gd name="connsiteX8" fmla="*/ 3643160 w 6840258"/>
                <a:gd name="connsiteY8" fmla="*/ 0 h 171815"/>
                <a:gd name="connsiteX9" fmla="*/ 4086581 w 6840258"/>
                <a:gd name="connsiteY9" fmla="*/ 73920 h 171815"/>
                <a:gd name="connsiteX10" fmla="*/ 4530762 w 6840258"/>
                <a:gd name="connsiteY10" fmla="*/ 0 h 171815"/>
                <a:gd name="connsiteX11" fmla="*/ 4974945 w 6840258"/>
                <a:gd name="connsiteY11" fmla="*/ 73920 h 171815"/>
                <a:gd name="connsiteX12" fmla="*/ 5418365 w 6840258"/>
                <a:gd name="connsiteY12" fmla="*/ 0 h 171815"/>
                <a:gd name="connsiteX13" fmla="*/ 5863310 w 6840258"/>
                <a:gd name="connsiteY13" fmla="*/ 73920 h 171815"/>
                <a:gd name="connsiteX14" fmla="*/ 6300624 w 6840258"/>
                <a:gd name="connsiteY14" fmla="*/ 0 h 171815"/>
                <a:gd name="connsiteX15" fmla="*/ 6744805 w 6840258"/>
                <a:gd name="connsiteY15" fmla="*/ 73920 h 171815"/>
                <a:gd name="connsiteX16" fmla="*/ 6818328 w 6840258"/>
                <a:gd name="connsiteY16" fmla="*/ 70744 h 171815"/>
                <a:gd name="connsiteX17" fmla="*/ 6840258 w 6840258"/>
                <a:gd name="connsiteY17" fmla="*/ 67579 h 171815"/>
                <a:gd name="connsiteX18" fmla="*/ 6840258 w 6840258"/>
                <a:gd name="connsiteY18" fmla="*/ 171815 h 171815"/>
                <a:gd name="connsiteX19" fmla="*/ 0 w 6840258"/>
                <a:gd name="connsiteY19" fmla="*/ 171815 h 171815"/>
                <a:gd name="connsiteX20" fmla="*/ 0 w 6840258"/>
                <a:gd name="connsiteY20" fmla="*/ 6465 h 171815"/>
                <a:gd name="connsiteX21" fmla="*/ 22829 w 6840258"/>
                <a:gd name="connsiteY21" fmla="*/ 3176 h 171815"/>
                <a:gd name="connsiteX22" fmla="*/ 96570 w 6840258"/>
                <a:gd name="connsiteY22" fmla="*/ 0 h 171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840258" h="171815">
                  <a:moveTo>
                    <a:pt x="96570" y="0"/>
                  </a:moveTo>
                  <a:cubicBezTo>
                    <a:pt x="318660" y="0"/>
                    <a:pt x="318660" y="73920"/>
                    <a:pt x="540752" y="73920"/>
                  </a:cubicBezTo>
                  <a:cubicBezTo>
                    <a:pt x="762843" y="73920"/>
                    <a:pt x="762843" y="0"/>
                    <a:pt x="978829" y="0"/>
                  </a:cubicBezTo>
                  <a:cubicBezTo>
                    <a:pt x="1200920" y="0"/>
                    <a:pt x="1200920" y="73920"/>
                    <a:pt x="1423011" y="73920"/>
                  </a:cubicBezTo>
                  <a:cubicBezTo>
                    <a:pt x="1644339" y="73920"/>
                    <a:pt x="1645103" y="0"/>
                    <a:pt x="1866431" y="0"/>
                  </a:cubicBezTo>
                  <a:cubicBezTo>
                    <a:pt x="2088522" y="0"/>
                    <a:pt x="2088522" y="73920"/>
                    <a:pt x="2310613" y="73920"/>
                  </a:cubicBezTo>
                  <a:cubicBezTo>
                    <a:pt x="2533467" y="73920"/>
                    <a:pt x="2533467" y="0"/>
                    <a:pt x="2754795" y="0"/>
                  </a:cubicBezTo>
                  <a:cubicBezTo>
                    <a:pt x="2976887" y="0"/>
                    <a:pt x="2976887" y="73920"/>
                    <a:pt x="3198978" y="73920"/>
                  </a:cubicBezTo>
                  <a:cubicBezTo>
                    <a:pt x="3421069" y="73920"/>
                    <a:pt x="3421069" y="0"/>
                    <a:pt x="3643160" y="0"/>
                  </a:cubicBezTo>
                  <a:cubicBezTo>
                    <a:pt x="3864488" y="0"/>
                    <a:pt x="3864488" y="73920"/>
                    <a:pt x="4086581" y="73920"/>
                  </a:cubicBezTo>
                  <a:cubicBezTo>
                    <a:pt x="4309435" y="73920"/>
                    <a:pt x="4309435" y="0"/>
                    <a:pt x="4530762" y="0"/>
                  </a:cubicBezTo>
                  <a:cubicBezTo>
                    <a:pt x="4752854" y="0"/>
                    <a:pt x="4752854" y="73920"/>
                    <a:pt x="4974945" y="73920"/>
                  </a:cubicBezTo>
                  <a:cubicBezTo>
                    <a:pt x="5196273" y="73920"/>
                    <a:pt x="5196273" y="0"/>
                    <a:pt x="5418365" y="0"/>
                  </a:cubicBezTo>
                  <a:cubicBezTo>
                    <a:pt x="5640455" y="0"/>
                    <a:pt x="5640455" y="73920"/>
                    <a:pt x="5863310" y="73920"/>
                  </a:cubicBezTo>
                  <a:cubicBezTo>
                    <a:pt x="6084638" y="73920"/>
                    <a:pt x="6084638" y="0"/>
                    <a:pt x="6300624" y="0"/>
                  </a:cubicBezTo>
                  <a:cubicBezTo>
                    <a:pt x="6522714" y="0"/>
                    <a:pt x="6522714" y="73920"/>
                    <a:pt x="6744805" y="73920"/>
                  </a:cubicBezTo>
                  <a:cubicBezTo>
                    <a:pt x="6772471" y="73920"/>
                    <a:pt x="6796691" y="72765"/>
                    <a:pt x="6818328" y="70744"/>
                  </a:cubicBezTo>
                  <a:lnTo>
                    <a:pt x="6840258" y="67579"/>
                  </a:lnTo>
                  <a:lnTo>
                    <a:pt x="6840258" y="171815"/>
                  </a:lnTo>
                  <a:lnTo>
                    <a:pt x="0" y="171815"/>
                  </a:lnTo>
                  <a:lnTo>
                    <a:pt x="0" y="6465"/>
                  </a:lnTo>
                  <a:lnTo>
                    <a:pt x="22829" y="3176"/>
                  </a:lnTo>
                  <a:cubicBezTo>
                    <a:pt x="44517" y="1155"/>
                    <a:pt x="68809" y="0"/>
                    <a:pt x="96570" y="0"/>
                  </a:cubicBezTo>
                  <a:close/>
                </a:path>
              </a:pathLst>
            </a:custGeom>
            <a:solidFill>
              <a:srgbClr val="83C6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grpSp>
          <p:nvGrpSpPr>
            <p:cNvPr id="184" name="グループ化 183"/>
            <p:cNvGrpSpPr>
              <a:grpSpLocks noChangeAspect="1"/>
            </p:cNvGrpSpPr>
            <p:nvPr userDrawn="1"/>
          </p:nvGrpSpPr>
          <p:grpSpPr>
            <a:xfrm>
              <a:off x="4823953" y="9471333"/>
              <a:ext cx="612000" cy="171251"/>
              <a:chOff x="508757" y="1547274"/>
              <a:chExt cx="1080697" cy="302405"/>
            </a:xfrm>
          </p:grpSpPr>
          <p:sp>
            <p:nvSpPr>
              <p:cNvPr id="185" name="Freeform 640"/>
              <p:cNvSpPr>
                <a:spLocks/>
              </p:cNvSpPr>
              <p:nvPr/>
            </p:nvSpPr>
            <p:spPr bwMode="auto">
              <a:xfrm>
                <a:off x="1094466" y="1547274"/>
                <a:ext cx="494988" cy="302404"/>
              </a:xfrm>
              <a:custGeom>
                <a:avLst/>
                <a:gdLst>
                  <a:gd name="T0" fmla="*/ 325 w 649"/>
                  <a:gd name="T1" fmla="*/ 0 h 396"/>
                  <a:gd name="T2" fmla="*/ 0 w 649"/>
                  <a:gd name="T3" fmla="*/ 396 h 396"/>
                  <a:gd name="T4" fmla="*/ 649 w 649"/>
                  <a:gd name="T5" fmla="*/ 396 h 396"/>
                  <a:gd name="T6" fmla="*/ 325 w 649"/>
                  <a:gd name="T7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9" h="396">
                    <a:moveTo>
                      <a:pt x="325" y="0"/>
                    </a:moveTo>
                    <a:cubicBezTo>
                      <a:pt x="146" y="0"/>
                      <a:pt x="0" y="177"/>
                      <a:pt x="0" y="396"/>
                    </a:cubicBezTo>
                    <a:lnTo>
                      <a:pt x="649" y="396"/>
                    </a:lnTo>
                    <a:cubicBezTo>
                      <a:pt x="649" y="177"/>
                      <a:pt x="504" y="0"/>
                      <a:pt x="325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6" name="Freeform 641"/>
              <p:cNvSpPr>
                <a:spLocks/>
              </p:cNvSpPr>
              <p:nvPr/>
            </p:nvSpPr>
            <p:spPr bwMode="auto">
              <a:xfrm>
                <a:off x="745906" y="1604572"/>
                <a:ext cx="383576" cy="203725"/>
              </a:xfrm>
              <a:custGeom>
                <a:avLst/>
                <a:gdLst>
                  <a:gd name="T0" fmla="*/ 252 w 504"/>
                  <a:gd name="T1" fmla="*/ 0 h 268"/>
                  <a:gd name="T2" fmla="*/ 0 w 504"/>
                  <a:gd name="T3" fmla="*/ 252 h 268"/>
                  <a:gd name="T4" fmla="*/ 0 w 504"/>
                  <a:gd name="T5" fmla="*/ 268 h 268"/>
                  <a:gd name="T6" fmla="*/ 503 w 504"/>
                  <a:gd name="T7" fmla="*/ 268 h 268"/>
                  <a:gd name="T8" fmla="*/ 504 w 504"/>
                  <a:gd name="T9" fmla="*/ 252 h 268"/>
                  <a:gd name="T10" fmla="*/ 252 w 504"/>
                  <a:gd name="T11" fmla="*/ 0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4" h="268">
                    <a:moveTo>
                      <a:pt x="252" y="0"/>
                    </a:moveTo>
                    <a:cubicBezTo>
                      <a:pt x="113" y="0"/>
                      <a:pt x="0" y="112"/>
                      <a:pt x="0" y="252"/>
                    </a:cubicBezTo>
                    <a:cubicBezTo>
                      <a:pt x="0" y="257"/>
                      <a:pt x="0" y="262"/>
                      <a:pt x="0" y="268"/>
                    </a:cubicBezTo>
                    <a:lnTo>
                      <a:pt x="503" y="268"/>
                    </a:lnTo>
                    <a:cubicBezTo>
                      <a:pt x="503" y="262"/>
                      <a:pt x="504" y="257"/>
                      <a:pt x="504" y="252"/>
                    </a:cubicBezTo>
                    <a:cubicBezTo>
                      <a:pt x="504" y="112"/>
                      <a:pt x="391" y="0"/>
                      <a:pt x="25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7" name="Freeform 642"/>
              <p:cNvSpPr>
                <a:spLocks/>
              </p:cNvSpPr>
              <p:nvPr/>
            </p:nvSpPr>
            <p:spPr bwMode="auto">
              <a:xfrm>
                <a:off x="508757" y="1757365"/>
                <a:ext cx="367660" cy="92313"/>
              </a:xfrm>
              <a:custGeom>
                <a:avLst/>
                <a:gdLst>
                  <a:gd name="T0" fmla="*/ 242 w 483"/>
                  <a:gd name="T1" fmla="*/ 0 h 120"/>
                  <a:gd name="T2" fmla="*/ 0 w 483"/>
                  <a:gd name="T3" fmla="*/ 120 h 120"/>
                  <a:gd name="T4" fmla="*/ 483 w 483"/>
                  <a:gd name="T5" fmla="*/ 120 h 120"/>
                  <a:gd name="T6" fmla="*/ 242 w 483"/>
                  <a:gd name="T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3" h="120">
                    <a:moveTo>
                      <a:pt x="242" y="0"/>
                    </a:moveTo>
                    <a:cubicBezTo>
                      <a:pt x="151" y="0"/>
                      <a:pt x="63" y="43"/>
                      <a:pt x="0" y="120"/>
                    </a:cubicBezTo>
                    <a:lnTo>
                      <a:pt x="483" y="120"/>
                    </a:lnTo>
                    <a:cubicBezTo>
                      <a:pt x="421" y="43"/>
                      <a:pt x="333" y="0"/>
                      <a:pt x="24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8" name="Rectangle 643"/>
              <p:cNvSpPr>
                <a:spLocks noChangeArrowheads="1"/>
              </p:cNvSpPr>
              <p:nvPr/>
            </p:nvSpPr>
            <p:spPr bwMode="auto">
              <a:xfrm>
                <a:off x="817527" y="1704843"/>
                <a:ext cx="385167" cy="144836"/>
              </a:xfrm>
              <a:prstGeom prst="rect">
                <a:avLst/>
              </a:pr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9" name="Oval 644"/>
              <p:cNvSpPr>
                <a:spLocks noChangeArrowheads="1"/>
              </p:cNvSpPr>
              <p:nvPr/>
            </p:nvSpPr>
            <p:spPr bwMode="auto">
              <a:xfrm>
                <a:off x="1008519" y="1556824"/>
                <a:ext cx="208500" cy="210091"/>
              </a:xfrm>
              <a:prstGeom prst="ellipse">
                <a:avLst/>
              </a:pr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90" name="グループ化 189"/>
            <p:cNvGrpSpPr>
              <a:grpSpLocks noChangeAspect="1"/>
            </p:cNvGrpSpPr>
            <p:nvPr userDrawn="1"/>
          </p:nvGrpSpPr>
          <p:grpSpPr>
            <a:xfrm>
              <a:off x="882563" y="9029760"/>
              <a:ext cx="777785" cy="244303"/>
              <a:chOff x="3224026" y="1886285"/>
              <a:chExt cx="1241449" cy="389942"/>
            </a:xfrm>
          </p:grpSpPr>
          <p:sp>
            <p:nvSpPr>
              <p:cNvPr id="191" name="Freeform 645"/>
              <p:cNvSpPr>
                <a:spLocks/>
              </p:cNvSpPr>
              <p:nvPr/>
            </p:nvSpPr>
            <p:spPr bwMode="auto">
              <a:xfrm>
                <a:off x="3731747" y="1886285"/>
                <a:ext cx="733728" cy="389942"/>
              </a:xfrm>
              <a:custGeom>
                <a:avLst/>
                <a:gdLst>
                  <a:gd name="T0" fmla="*/ 482 w 964"/>
                  <a:gd name="T1" fmla="*/ 0 h 513"/>
                  <a:gd name="T2" fmla="*/ 0 w 964"/>
                  <a:gd name="T3" fmla="*/ 482 h 513"/>
                  <a:gd name="T4" fmla="*/ 1 w 964"/>
                  <a:gd name="T5" fmla="*/ 513 h 513"/>
                  <a:gd name="T6" fmla="*/ 963 w 964"/>
                  <a:gd name="T7" fmla="*/ 513 h 513"/>
                  <a:gd name="T8" fmla="*/ 964 w 964"/>
                  <a:gd name="T9" fmla="*/ 482 h 513"/>
                  <a:gd name="T10" fmla="*/ 482 w 964"/>
                  <a:gd name="T11" fmla="*/ 0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4" h="513">
                    <a:moveTo>
                      <a:pt x="482" y="0"/>
                    </a:moveTo>
                    <a:cubicBezTo>
                      <a:pt x="216" y="0"/>
                      <a:pt x="0" y="216"/>
                      <a:pt x="0" y="482"/>
                    </a:cubicBezTo>
                    <a:cubicBezTo>
                      <a:pt x="0" y="492"/>
                      <a:pt x="1" y="503"/>
                      <a:pt x="1" y="513"/>
                    </a:cubicBezTo>
                    <a:lnTo>
                      <a:pt x="963" y="513"/>
                    </a:lnTo>
                    <a:cubicBezTo>
                      <a:pt x="964" y="503"/>
                      <a:pt x="964" y="492"/>
                      <a:pt x="964" y="482"/>
                    </a:cubicBezTo>
                    <a:cubicBezTo>
                      <a:pt x="964" y="216"/>
                      <a:pt x="749" y="0"/>
                      <a:pt x="48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2" name="Freeform 646"/>
              <p:cNvSpPr>
                <a:spLocks/>
              </p:cNvSpPr>
              <p:nvPr/>
            </p:nvSpPr>
            <p:spPr bwMode="auto">
              <a:xfrm>
                <a:off x="3518473" y="2012021"/>
                <a:ext cx="326278" cy="241923"/>
              </a:xfrm>
              <a:custGeom>
                <a:avLst/>
                <a:gdLst>
                  <a:gd name="T0" fmla="*/ 214 w 429"/>
                  <a:gd name="T1" fmla="*/ 0 h 318"/>
                  <a:gd name="T2" fmla="*/ 0 w 429"/>
                  <a:gd name="T3" fmla="*/ 215 h 318"/>
                  <a:gd name="T4" fmla="*/ 27 w 429"/>
                  <a:gd name="T5" fmla="*/ 318 h 318"/>
                  <a:gd name="T6" fmla="*/ 402 w 429"/>
                  <a:gd name="T7" fmla="*/ 318 h 318"/>
                  <a:gd name="T8" fmla="*/ 429 w 429"/>
                  <a:gd name="T9" fmla="*/ 215 h 318"/>
                  <a:gd name="T10" fmla="*/ 214 w 429"/>
                  <a:gd name="T11" fmla="*/ 0 h 318"/>
                  <a:gd name="T12" fmla="*/ 214 w 429"/>
                  <a:gd name="T13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9" h="318">
                    <a:moveTo>
                      <a:pt x="214" y="0"/>
                    </a:moveTo>
                    <a:cubicBezTo>
                      <a:pt x="96" y="1"/>
                      <a:pt x="0" y="96"/>
                      <a:pt x="0" y="215"/>
                    </a:cubicBezTo>
                    <a:cubicBezTo>
                      <a:pt x="0" y="251"/>
                      <a:pt x="9" y="287"/>
                      <a:pt x="27" y="318"/>
                    </a:cubicBezTo>
                    <a:lnTo>
                      <a:pt x="402" y="318"/>
                    </a:lnTo>
                    <a:cubicBezTo>
                      <a:pt x="419" y="287"/>
                      <a:pt x="429" y="251"/>
                      <a:pt x="429" y="215"/>
                    </a:cubicBezTo>
                    <a:cubicBezTo>
                      <a:pt x="429" y="96"/>
                      <a:pt x="333" y="0"/>
                      <a:pt x="214" y="0"/>
                    </a:cubicBezTo>
                    <a:lnTo>
                      <a:pt x="214" y="0"/>
                    </a:ln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3" name="Freeform 647"/>
              <p:cNvSpPr>
                <a:spLocks/>
              </p:cNvSpPr>
              <p:nvPr/>
            </p:nvSpPr>
            <p:spPr bwMode="auto">
              <a:xfrm>
                <a:off x="3224026" y="2140941"/>
                <a:ext cx="542736" cy="135286"/>
              </a:xfrm>
              <a:custGeom>
                <a:avLst/>
                <a:gdLst>
                  <a:gd name="T0" fmla="*/ 357 w 713"/>
                  <a:gd name="T1" fmla="*/ 0 h 178"/>
                  <a:gd name="T2" fmla="*/ 0 w 713"/>
                  <a:gd name="T3" fmla="*/ 178 h 178"/>
                  <a:gd name="T4" fmla="*/ 713 w 713"/>
                  <a:gd name="T5" fmla="*/ 178 h 178"/>
                  <a:gd name="T6" fmla="*/ 357 w 713"/>
                  <a:gd name="T7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3" h="178">
                    <a:moveTo>
                      <a:pt x="357" y="0"/>
                    </a:moveTo>
                    <a:cubicBezTo>
                      <a:pt x="222" y="0"/>
                      <a:pt x="92" y="64"/>
                      <a:pt x="0" y="178"/>
                    </a:cubicBezTo>
                    <a:lnTo>
                      <a:pt x="713" y="178"/>
                    </a:lnTo>
                    <a:cubicBezTo>
                      <a:pt x="621" y="64"/>
                      <a:pt x="492" y="0"/>
                      <a:pt x="357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94" name="グループ化 193"/>
            <p:cNvGrpSpPr>
              <a:grpSpLocks noChangeAspect="1"/>
            </p:cNvGrpSpPr>
            <p:nvPr userDrawn="1"/>
          </p:nvGrpSpPr>
          <p:grpSpPr>
            <a:xfrm>
              <a:off x="2771725" y="9435329"/>
              <a:ext cx="509549" cy="145585"/>
              <a:chOff x="8906037" y="1951541"/>
              <a:chExt cx="813308" cy="232374"/>
            </a:xfrm>
          </p:grpSpPr>
          <p:sp>
            <p:nvSpPr>
              <p:cNvPr id="195" name="Freeform 684"/>
              <p:cNvSpPr>
                <a:spLocks/>
              </p:cNvSpPr>
              <p:nvPr/>
            </p:nvSpPr>
            <p:spPr bwMode="auto">
              <a:xfrm>
                <a:off x="9273697" y="1951541"/>
                <a:ext cx="445648" cy="232374"/>
              </a:xfrm>
              <a:custGeom>
                <a:avLst/>
                <a:gdLst>
                  <a:gd name="T0" fmla="*/ 292 w 585"/>
                  <a:gd name="T1" fmla="*/ 0 h 305"/>
                  <a:gd name="T2" fmla="*/ 0 w 585"/>
                  <a:gd name="T3" fmla="*/ 287 h 305"/>
                  <a:gd name="T4" fmla="*/ 1 w 585"/>
                  <a:gd name="T5" fmla="*/ 305 h 305"/>
                  <a:gd name="T6" fmla="*/ 584 w 585"/>
                  <a:gd name="T7" fmla="*/ 305 h 305"/>
                  <a:gd name="T8" fmla="*/ 585 w 585"/>
                  <a:gd name="T9" fmla="*/ 287 h 305"/>
                  <a:gd name="T10" fmla="*/ 292 w 585"/>
                  <a:gd name="T11" fmla="*/ 0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5" h="305">
                    <a:moveTo>
                      <a:pt x="292" y="0"/>
                    </a:moveTo>
                    <a:cubicBezTo>
                      <a:pt x="131" y="0"/>
                      <a:pt x="0" y="129"/>
                      <a:pt x="0" y="287"/>
                    </a:cubicBezTo>
                    <a:cubicBezTo>
                      <a:pt x="0" y="293"/>
                      <a:pt x="0" y="299"/>
                      <a:pt x="1" y="305"/>
                    </a:cubicBezTo>
                    <a:lnTo>
                      <a:pt x="584" y="305"/>
                    </a:lnTo>
                    <a:cubicBezTo>
                      <a:pt x="585" y="299"/>
                      <a:pt x="585" y="293"/>
                      <a:pt x="585" y="287"/>
                    </a:cubicBezTo>
                    <a:cubicBezTo>
                      <a:pt x="585" y="129"/>
                      <a:pt x="454" y="0"/>
                      <a:pt x="29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6" name="Freeform 685"/>
              <p:cNvSpPr>
                <a:spLocks/>
              </p:cNvSpPr>
              <p:nvPr/>
            </p:nvSpPr>
            <p:spPr bwMode="auto">
              <a:xfrm>
                <a:off x="9120904" y="1983373"/>
                <a:ext cx="261022" cy="200542"/>
              </a:xfrm>
              <a:custGeom>
                <a:avLst/>
                <a:gdLst>
                  <a:gd name="T0" fmla="*/ 171 w 343"/>
                  <a:gd name="T1" fmla="*/ 0 h 263"/>
                  <a:gd name="T2" fmla="*/ 0 w 343"/>
                  <a:gd name="T3" fmla="*/ 177 h 263"/>
                  <a:gd name="T4" fmla="*/ 21 w 343"/>
                  <a:gd name="T5" fmla="*/ 263 h 263"/>
                  <a:gd name="T6" fmla="*/ 322 w 343"/>
                  <a:gd name="T7" fmla="*/ 263 h 263"/>
                  <a:gd name="T8" fmla="*/ 343 w 343"/>
                  <a:gd name="T9" fmla="*/ 177 h 263"/>
                  <a:gd name="T10" fmla="*/ 171 w 343"/>
                  <a:gd name="T11" fmla="*/ 0 h 263"/>
                  <a:gd name="T12" fmla="*/ 171 w 343"/>
                  <a:gd name="T13" fmla="*/ 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3" h="263">
                    <a:moveTo>
                      <a:pt x="171" y="0"/>
                    </a:moveTo>
                    <a:cubicBezTo>
                      <a:pt x="76" y="0"/>
                      <a:pt x="0" y="79"/>
                      <a:pt x="0" y="177"/>
                    </a:cubicBezTo>
                    <a:cubicBezTo>
                      <a:pt x="0" y="207"/>
                      <a:pt x="7" y="237"/>
                      <a:pt x="21" y="263"/>
                    </a:cubicBezTo>
                    <a:lnTo>
                      <a:pt x="322" y="263"/>
                    </a:lnTo>
                    <a:cubicBezTo>
                      <a:pt x="336" y="237"/>
                      <a:pt x="343" y="207"/>
                      <a:pt x="343" y="177"/>
                    </a:cubicBezTo>
                    <a:cubicBezTo>
                      <a:pt x="343" y="79"/>
                      <a:pt x="266" y="0"/>
                      <a:pt x="171" y="0"/>
                    </a:cubicBezTo>
                    <a:lnTo>
                      <a:pt x="171" y="0"/>
                    </a:ln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7" name="Freeform 686"/>
              <p:cNvSpPr>
                <a:spLocks/>
              </p:cNvSpPr>
              <p:nvPr/>
            </p:nvSpPr>
            <p:spPr bwMode="auto">
              <a:xfrm>
                <a:off x="8906037" y="2096377"/>
                <a:ext cx="356518" cy="87538"/>
              </a:xfrm>
              <a:custGeom>
                <a:avLst/>
                <a:gdLst>
                  <a:gd name="T0" fmla="*/ 234 w 467"/>
                  <a:gd name="T1" fmla="*/ 0 h 116"/>
                  <a:gd name="T2" fmla="*/ 0 w 467"/>
                  <a:gd name="T3" fmla="*/ 116 h 116"/>
                  <a:gd name="T4" fmla="*/ 467 w 467"/>
                  <a:gd name="T5" fmla="*/ 116 h 116"/>
                  <a:gd name="T6" fmla="*/ 234 w 467"/>
                  <a:gd name="T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7" h="116">
                    <a:moveTo>
                      <a:pt x="234" y="0"/>
                    </a:moveTo>
                    <a:cubicBezTo>
                      <a:pt x="145" y="0"/>
                      <a:pt x="61" y="42"/>
                      <a:pt x="0" y="116"/>
                    </a:cubicBezTo>
                    <a:lnTo>
                      <a:pt x="467" y="116"/>
                    </a:lnTo>
                    <a:cubicBezTo>
                      <a:pt x="406" y="42"/>
                      <a:pt x="322" y="0"/>
                      <a:pt x="234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98" name="グループ化 197"/>
            <p:cNvGrpSpPr>
              <a:grpSpLocks noChangeAspect="1"/>
            </p:cNvGrpSpPr>
            <p:nvPr userDrawn="1"/>
          </p:nvGrpSpPr>
          <p:grpSpPr>
            <a:xfrm>
              <a:off x="6624153" y="9435333"/>
              <a:ext cx="756000" cy="211549"/>
              <a:chOff x="508757" y="1547269"/>
              <a:chExt cx="1080696" cy="302406"/>
            </a:xfrm>
          </p:grpSpPr>
          <p:sp>
            <p:nvSpPr>
              <p:cNvPr id="199" name="Freeform 640"/>
              <p:cNvSpPr>
                <a:spLocks/>
              </p:cNvSpPr>
              <p:nvPr/>
            </p:nvSpPr>
            <p:spPr bwMode="auto">
              <a:xfrm>
                <a:off x="1094466" y="1547269"/>
                <a:ext cx="494987" cy="302401"/>
              </a:xfrm>
              <a:custGeom>
                <a:avLst/>
                <a:gdLst>
                  <a:gd name="T0" fmla="*/ 325 w 649"/>
                  <a:gd name="T1" fmla="*/ 0 h 396"/>
                  <a:gd name="T2" fmla="*/ 0 w 649"/>
                  <a:gd name="T3" fmla="*/ 396 h 396"/>
                  <a:gd name="T4" fmla="*/ 649 w 649"/>
                  <a:gd name="T5" fmla="*/ 396 h 396"/>
                  <a:gd name="T6" fmla="*/ 325 w 649"/>
                  <a:gd name="T7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9" h="396">
                    <a:moveTo>
                      <a:pt x="325" y="0"/>
                    </a:moveTo>
                    <a:cubicBezTo>
                      <a:pt x="146" y="0"/>
                      <a:pt x="0" y="177"/>
                      <a:pt x="0" y="396"/>
                    </a:cubicBezTo>
                    <a:lnTo>
                      <a:pt x="649" y="396"/>
                    </a:lnTo>
                    <a:cubicBezTo>
                      <a:pt x="649" y="177"/>
                      <a:pt x="504" y="0"/>
                      <a:pt x="325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0" name="Freeform 641"/>
              <p:cNvSpPr>
                <a:spLocks/>
              </p:cNvSpPr>
              <p:nvPr/>
            </p:nvSpPr>
            <p:spPr bwMode="auto">
              <a:xfrm>
                <a:off x="745905" y="1604567"/>
                <a:ext cx="383576" cy="203726"/>
              </a:xfrm>
              <a:custGeom>
                <a:avLst/>
                <a:gdLst>
                  <a:gd name="T0" fmla="*/ 252 w 504"/>
                  <a:gd name="T1" fmla="*/ 0 h 268"/>
                  <a:gd name="T2" fmla="*/ 0 w 504"/>
                  <a:gd name="T3" fmla="*/ 252 h 268"/>
                  <a:gd name="T4" fmla="*/ 0 w 504"/>
                  <a:gd name="T5" fmla="*/ 268 h 268"/>
                  <a:gd name="T6" fmla="*/ 503 w 504"/>
                  <a:gd name="T7" fmla="*/ 268 h 268"/>
                  <a:gd name="T8" fmla="*/ 504 w 504"/>
                  <a:gd name="T9" fmla="*/ 252 h 268"/>
                  <a:gd name="T10" fmla="*/ 252 w 504"/>
                  <a:gd name="T11" fmla="*/ 0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4" h="268">
                    <a:moveTo>
                      <a:pt x="252" y="0"/>
                    </a:moveTo>
                    <a:cubicBezTo>
                      <a:pt x="113" y="0"/>
                      <a:pt x="0" y="112"/>
                      <a:pt x="0" y="252"/>
                    </a:cubicBezTo>
                    <a:cubicBezTo>
                      <a:pt x="0" y="257"/>
                      <a:pt x="0" y="262"/>
                      <a:pt x="0" y="268"/>
                    </a:cubicBezTo>
                    <a:lnTo>
                      <a:pt x="503" y="268"/>
                    </a:lnTo>
                    <a:cubicBezTo>
                      <a:pt x="503" y="262"/>
                      <a:pt x="504" y="257"/>
                      <a:pt x="504" y="252"/>
                    </a:cubicBezTo>
                    <a:cubicBezTo>
                      <a:pt x="504" y="112"/>
                      <a:pt x="391" y="0"/>
                      <a:pt x="25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1" name="Freeform 642"/>
              <p:cNvSpPr>
                <a:spLocks/>
              </p:cNvSpPr>
              <p:nvPr/>
            </p:nvSpPr>
            <p:spPr bwMode="auto">
              <a:xfrm>
                <a:off x="508757" y="1757359"/>
                <a:ext cx="367660" cy="92312"/>
              </a:xfrm>
              <a:custGeom>
                <a:avLst/>
                <a:gdLst>
                  <a:gd name="T0" fmla="*/ 242 w 483"/>
                  <a:gd name="T1" fmla="*/ 0 h 120"/>
                  <a:gd name="T2" fmla="*/ 0 w 483"/>
                  <a:gd name="T3" fmla="*/ 120 h 120"/>
                  <a:gd name="T4" fmla="*/ 483 w 483"/>
                  <a:gd name="T5" fmla="*/ 120 h 120"/>
                  <a:gd name="T6" fmla="*/ 242 w 483"/>
                  <a:gd name="T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3" h="120">
                    <a:moveTo>
                      <a:pt x="242" y="0"/>
                    </a:moveTo>
                    <a:cubicBezTo>
                      <a:pt x="151" y="0"/>
                      <a:pt x="63" y="43"/>
                      <a:pt x="0" y="120"/>
                    </a:cubicBezTo>
                    <a:lnTo>
                      <a:pt x="483" y="120"/>
                    </a:lnTo>
                    <a:cubicBezTo>
                      <a:pt x="421" y="43"/>
                      <a:pt x="333" y="0"/>
                      <a:pt x="24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2" name="Rectangle 643"/>
              <p:cNvSpPr>
                <a:spLocks noChangeArrowheads="1"/>
              </p:cNvSpPr>
              <p:nvPr/>
            </p:nvSpPr>
            <p:spPr bwMode="auto">
              <a:xfrm>
                <a:off x="817526" y="1704840"/>
                <a:ext cx="385167" cy="144835"/>
              </a:xfrm>
              <a:prstGeom prst="rect">
                <a:avLst/>
              </a:pr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3" name="Oval 644"/>
              <p:cNvSpPr>
                <a:spLocks noChangeArrowheads="1"/>
              </p:cNvSpPr>
              <p:nvPr/>
            </p:nvSpPr>
            <p:spPr bwMode="auto">
              <a:xfrm>
                <a:off x="1008519" y="1556824"/>
                <a:ext cx="208500" cy="210090"/>
              </a:xfrm>
              <a:prstGeom prst="ellipse">
                <a:avLst/>
              </a:pr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4" name="グループ化 203"/>
            <p:cNvGrpSpPr>
              <a:grpSpLocks noChangeAspect="1"/>
            </p:cNvGrpSpPr>
            <p:nvPr userDrawn="1"/>
          </p:nvGrpSpPr>
          <p:grpSpPr>
            <a:xfrm>
              <a:off x="142354" y="9399325"/>
              <a:ext cx="509549" cy="145585"/>
              <a:chOff x="8906037" y="1951541"/>
              <a:chExt cx="813308" cy="232374"/>
            </a:xfrm>
          </p:grpSpPr>
          <p:sp>
            <p:nvSpPr>
              <p:cNvPr id="205" name="Freeform 684"/>
              <p:cNvSpPr>
                <a:spLocks/>
              </p:cNvSpPr>
              <p:nvPr/>
            </p:nvSpPr>
            <p:spPr bwMode="auto">
              <a:xfrm>
                <a:off x="9273697" y="1951541"/>
                <a:ext cx="445648" cy="232374"/>
              </a:xfrm>
              <a:custGeom>
                <a:avLst/>
                <a:gdLst>
                  <a:gd name="T0" fmla="*/ 292 w 585"/>
                  <a:gd name="T1" fmla="*/ 0 h 305"/>
                  <a:gd name="T2" fmla="*/ 0 w 585"/>
                  <a:gd name="T3" fmla="*/ 287 h 305"/>
                  <a:gd name="T4" fmla="*/ 1 w 585"/>
                  <a:gd name="T5" fmla="*/ 305 h 305"/>
                  <a:gd name="T6" fmla="*/ 584 w 585"/>
                  <a:gd name="T7" fmla="*/ 305 h 305"/>
                  <a:gd name="T8" fmla="*/ 585 w 585"/>
                  <a:gd name="T9" fmla="*/ 287 h 305"/>
                  <a:gd name="T10" fmla="*/ 292 w 585"/>
                  <a:gd name="T11" fmla="*/ 0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5" h="305">
                    <a:moveTo>
                      <a:pt x="292" y="0"/>
                    </a:moveTo>
                    <a:cubicBezTo>
                      <a:pt x="131" y="0"/>
                      <a:pt x="0" y="129"/>
                      <a:pt x="0" y="287"/>
                    </a:cubicBezTo>
                    <a:cubicBezTo>
                      <a:pt x="0" y="293"/>
                      <a:pt x="0" y="299"/>
                      <a:pt x="1" y="305"/>
                    </a:cubicBezTo>
                    <a:lnTo>
                      <a:pt x="584" y="305"/>
                    </a:lnTo>
                    <a:cubicBezTo>
                      <a:pt x="585" y="299"/>
                      <a:pt x="585" y="293"/>
                      <a:pt x="585" y="287"/>
                    </a:cubicBezTo>
                    <a:cubicBezTo>
                      <a:pt x="585" y="129"/>
                      <a:pt x="454" y="0"/>
                      <a:pt x="29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6" name="Freeform 685"/>
              <p:cNvSpPr>
                <a:spLocks/>
              </p:cNvSpPr>
              <p:nvPr/>
            </p:nvSpPr>
            <p:spPr bwMode="auto">
              <a:xfrm>
                <a:off x="9120904" y="1983373"/>
                <a:ext cx="261022" cy="200542"/>
              </a:xfrm>
              <a:custGeom>
                <a:avLst/>
                <a:gdLst>
                  <a:gd name="T0" fmla="*/ 171 w 343"/>
                  <a:gd name="T1" fmla="*/ 0 h 263"/>
                  <a:gd name="T2" fmla="*/ 0 w 343"/>
                  <a:gd name="T3" fmla="*/ 177 h 263"/>
                  <a:gd name="T4" fmla="*/ 21 w 343"/>
                  <a:gd name="T5" fmla="*/ 263 h 263"/>
                  <a:gd name="T6" fmla="*/ 322 w 343"/>
                  <a:gd name="T7" fmla="*/ 263 h 263"/>
                  <a:gd name="T8" fmla="*/ 343 w 343"/>
                  <a:gd name="T9" fmla="*/ 177 h 263"/>
                  <a:gd name="T10" fmla="*/ 171 w 343"/>
                  <a:gd name="T11" fmla="*/ 0 h 263"/>
                  <a:gd name="T12" fmla="*/ 171 w 343"/>
                  <a:gd name="T13" fmla="*/ 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3" h="263">
                    <a:moveTo>
                      <a:pt x="171" y="0"/>
                    </a:moveTo>
                    <a:cubicBezTo>
                      <a:pt x="76" y="0"/>
                      <a:pt x="0" y="79"/>
                      <a:pt x="0" y="177"/>
                    </a:cubicBezTo>
                    <a:cubicBezTo>
                      <a:pt x="0" y="207"/>
                      <a:pt x="7" y="237"/>
                      <a:pt x="21" y="263"/>
                    </a:cubicBezTo>
                    <a:lnTo>
                      <a:pt x="322" y="263"/>
                    </a:lnTo>
                    <a:cubicBezTo>
                      <a:pt x="336" y="237"/>
                      <a:pt x="343" y="207"/>
                      <a:pt x="343" y="177"/>
                    </a:cubicBezTo>
                    <a:cubicBezTo>
                      <a:pt x="343" y="79"/>
                      <a:pt x="266" y="0"/>
                      <a:pt x="171" y="0"/>
                    </a:cubicBezTo>
                    <a:lnTo>
                      <a:pt x="171" y="0"/>
                    </a:ln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" name="Freeform 686"/>
              <p:cNvSpPr>
                <a:spLocks/>
              </p:cNvSpPr>
              <p:nvPr/>
            </p:nvSpPr>
            <p:spPr bwMode="auto">
              <a:xfrm>
                <a:off x="8906037" y="2096377"/>
                <a:ext cx="356518" cy="87538"/>
              </a:xfrm>
              <a:custGeom>
                <a:avLst/>
                <a:gdLst>
                  <a:gd name="T0" fmla="*/ 234 w 467"/>
                  <a:gd name="T1" fmla="*/ 0 h 116"/>
                  <a:gd name="T2" fmla="*/ 0 w 467"/>
                  <a:gd name="T3" fmla="*/ 116 h 116"/>
                  <a:gd name="T4" fmla="*/ 467 w 467"/>
                  <a:gd name="T5" fmla="*/ 116 h 116"/>
                  <a:gd name="T6" fmla="*/ 234 w 467"/>
                  <a:gd name="T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7" h="116">
                    <a:moveTo>
                      <a:pt x="234" y="0"/>
                    </a:moveTo>
                    <a:cubicBezTo>
                      <a:pt x="145" y="0"/>
                      <a:pt x="61" y="42"/>
                      <a:pt x="0" y="116"/>
                    </a:cubicBezTo>
                    <a:lnTo>
                      <a:pt x="467" y="116"/>
                    </a:lnTo>
                    <a:cubicBezTo>
                      <a:pt x="406" y="42"/>
                      <a:pt x="322" y="0"/>
                      <a:pt x="234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8" name="グループ化 207"/>
            <p:cNvGrpSpPr>
              <a:grpSpLocks noChangeAspect="1"/>
            </p:cNvGrpSpPr>
            <p:nvPr userDrawn="1"/>
          </p:nvGrpSpPr>
          <p:grpSpPr>
            <a:xfrm>
              <a:off x="5724053" y="9039285"/>
              <a:ext cx="720000" cy="226152"/>
              <a:chOff x="3224026" y="1886285"/>
              <a:chExt cx="1241449" cy="389942"/>
            </a:xfrm>
          </p:grpSpPr>
          <p:sp>
            <p:nvSpPr>
              <p:cNvPr id="209" name="Freeform 645"/>
              <p:cNvSpPr>
                <a:spLocks/>
              </p:cNvSpPr>
              <p:nvPr/>
            </p:nvSpPr>
            <p:spPr bwMode="auto">
              <a:xfrm>
                <a:off x="3731747" y="1886285"/>
                <a:ext cx="733728" cy="389942"/>
              </a:xfrm>
              <a:custGeom>
                <a:avLst/>
                <a:gdLst>
                  <a:gd name="T0" fmla="*/ 482 w 964"/>
                  <a:gd name="T1" fmla="*/ 0 h 513"/>
                  <a:gd name="T2" fmla="*/ 0 w 964"/>
                  <a:gd name="T3" fmla="*/ 482 h 513"/>
                  <a:gd name="T4" fmla="*/ 1 w 964"/>
                  <a:gd name="T5" fmla="*/ 513 h 513"/>
                  <a:gd name="T6" fmla="*/ 963 w 964"/>
                  <a:gd name="T7" fmla="*/ 513 h 513"/>
                  <a:gd name="T8" fmla="*/ 964 w 964"/>
                  <a:gd name="T9" fmla="*/ 482 h 513"/>
                  <a:gd name="T10" fmla="*/ 482 w 964"/>
                  <a:gd name="T11" fmla="*/ 0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4" h="513">
                    <a:moveTo>
                      <a:pt x="482" y="0"/>
                    </a:moveTo>
                    <a:cubicBezTo>
                      <a:pt x="216" y="0"/>
                      <a:pt x="0" y="216"/>
                      <a:pt x="0" y="482"/>
                    </a:cubicBezTo>
                    <a:cubicBezTo>
                      <a:pt x="0" y="492"/>
                      <a:pt x="1" y="503"/>
                      <a:pt x="1" y="513"/>
                    </a:cubicBezTo>
                    <a:lnTo>
                      <a:pt x="963" y="513"/>
                    </a:lnTo>
                    <a:cubicBezTo>
                      <a:pt x="964" y="503"/>
                      <a:pt x="964" y="492"/>
                      <a:pt x="964" y="482"/>
                    </a:cubicBezTo>
                    <a:cubicBezTo>
                      <a:pt x="964" y="216"/>
                      <a:pt x="749" y="0"/>
                      <a:pt x="48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0" name="Freeform 646"/>
              <p:cNvSpPr>
                <a:spLocks/>
              </p:cNvSpPr>
              <p:nvPr/>
            </p:nvSpPr>
            <p:spPr bwMode="auto">
              <a:xfrm>
                <a:off x="3518473" y="2012021"/>
                <a:ext cx="326278" cy="241923"/>
              </a:xfrm>
              <a:custGeom>
                <a:avLst/>
                <a:gdLst>
                  <a:gd name="T0" fmla="*/ 214 w 429"/>
                  <a:gd name="T1" fmla="*/ 0 h 318"/>
                  <a:gd name="T2" fmla="*/ 0 w 429"/>
                  <a:gd name="T3" fmla="*/ 215 h 318"/>
                  <a:gd name="T4" fmla="*/ 27 w 429"/>
                  <a:gd name="T5" fmla="*/ 318 h 318"/>
                  <a:gd name="T6" fmla="*/ 402 w 429"/>
                  <a:gd name="T7" fmla="*/ 318 h 318"/>
                  <a:gd name="T8" fmla="*/ 429 w 429"/>
                  <a:gd name="T9" fmla="*/ 215 h 318"/>
                  <a:gd name="T10" fmla="*/ 214 w 429"/>
                  <a:gd name="T11" fmla="*/ 0 h 318"/>
                  <a:gd name="T12" fmla="*/ 214 w 429"/>
                  <a:gd name="T13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9" h="318">
                    <a:moveTo>
                      <a:pt x="214" y="0"/>
                    </a:moveTo>
                    <a:cubicBezTo>
                      <a:pt x="96" y="1"/>
                      <a:pt x="0" y="96"/>
                      <a:pt x="0" y="215"/>
                    </a:cubicBezTo>
                    <a:cubicBezTo>
                      <a:pt x="0" y="251"/>
                      <a:pt x="9" y="287"/>
                      <a:pt x="27" y="318"/>
                    </a:cubicBezTo>
                    <a:lnTo>
                      <a:pt x="402" y="318"/>
                    </a:lnTo>
                    <a:cubicBezTo>
                      <a:pt x="419" y="287"/>
                      <a:pt x="429" y="251"/>
                      <a:pt x="429" y="215"/>
                    </a:cubicBezTo>
                    <a:cubicBezTo>
                      <a:pt x="429" y="96"/>
                      <a:pt x="333" y="0"/>
                      <a:pt x="214" y="0"/>
                    </a:cubicBezTo>
                    <a:lnTo>
                      <a:pt x="214" y="0"/>
                    </a:ln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1" name="Freeform 647"/>
              <p:cNvSpPr>
                <a:spLocks/>
              </p:cNvSpPr>
              <p:nvPr/>
            </p:nvSpPr>
            <p:spPr bwMode="auto">
              <a:xfrm>
                <a:off x="3224026" y="2140941"/>
                <a:ext cx="542736" cy="135286"/>
              </a:xfrm>
              <a:custGeom>
                <a:avLst/>
                <a:gdLst>
                  <a:gd name="T0" fmla="*/ 357 w 713"/>
                  <a:gd name="T1" fmla="*/ 0 h 178"/>
                  <a:gd name="T2" fmla="*/ 0 w 713"/>
                  <a:gd name="T3" fmla="*/ 178 h 178"/>
                  <a:gd name="T4" fmla="*/ 713 w 713"/>
                  <a:gd name="T5" fmla="*/ 178 h 178"/>
                  <a:gd name="T6" fmla="*/ 357 w 713"/>
                  <a:gd name="T7" fmla="*/ 0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13" h="178">
                    <a:moveTo>
                      <a:pt x="357" y="0"/>
                    </a:moveTo>
                    <a:cubicBezTo>
                      <a:pt x="222" y="0"/>
                      <a:pt x="92" y="64"/>
                      <a:pt x="0" y="178"/>
                    </a:cubicBezTo>
                    <a:lnTo>
                      <a:pt x="713" y="178"/>
                    </a:lnTo>
                    <a:cubicBezTo>
                      <a:pt x="621" y="64"/>
                      <a:pt x="492" y="0"/>
                      <a:pt x="357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2" name="グループ化 211"/>
            <p:cNvGrpSpPr>
              <a:grpSpLocks noChangeAspect="1"/>
            </p:cNvGrpSpPr>
            <p:nvPr userDrawn="1"/>
          </p:nvGrpSpPr>
          <p:grpSpPr>
            <a:xfrm>
              <a:off x="3491805" y="9075289"/>
              <a:ext cx="936000" cy="261911"/>
              <a:chOff x="508757" y="1547274"/>
              <a:chExt cx="1080697" cy="302405"/>
            </a:xfrm>
          </p:grpSpPr>
          <p:sp>
            <p:nvSpPr>
              <p:cNvPr id="213" name="Freeform 640"/>
              <p:cNvSpPr>
                <a:spLocks/>
              </p:cNvSpPr>
              <p:nvPr/>
            </p:nvSpPr>
            <p:spPr bwMode="auto">
              <a:xfrm>
                <a:off x="1094466" y="1547274"/>
                <a:ext cx="494988" cy="302404"/>
              </a:xfrm>
              <a:custGeom>
                <a:avLst/>
                <a:gdLst>
                  <a:gd name="T0" fmla="*/ 325 w 649"/>
                  <a:gd name="T1" fmla="*/ 0 h 396"/>
                  <a:gd name="T2" fmla="*/ 0 w 649"/>
                  <a:gd name="T3" fmla="*/ 396 h 396"/>
                  <a:gd name="T4" fmla="*/ 649 w 649"/>
                  <a:gd name="T5" fmla="*/ 396 h 396"/>
                  <a:gd name="T6" fmla="*/ 325 w 649"/>
                  <a:gd name="T7" fmla="*/ 0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9" h="396">
                    <a:moveTo>
                      <a:pt x="325" y="0"/>
                    </a:moveTo>
                    <a:cubicBezTo>
                      <a:pt x="146" y="0"/>
                      <a:pt x="0" y="177"/>
                      <a:pt x="0" y="396"/>
                    </a:cubicBezTo>
                    <a:lnTo>
                      <a:pt x="649" y="396"/>
                    </a:lnTo>
                    <a:cubicBezTo>
                      <a:pt x="649" y="177"/>
                      <a:pt x="504" y="0"/>
                      <a:pt x="325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4" name="Freeform 641"/>
              <p:cNvSpPr>
                <a:spLocks/>
              </p:cNvSpPr>
              <p:nvPr/>
            </p:nvSpPr>
            <p:spPr bwMode="auto">
              <a:xfrm>
                <a:off x="745906" y="1604572"/>
                <a:ext cx="383576" cy="203725"/>
              </a:xfrm>
              <a:custGeom>
                <a:avLst/>
                <a:gdLst>
                  <a:gd name="T0" fmla="*/ 252 w 504"/>
                  <a:gd name="T1" fmla="*/ 0 h 268"/>
                  <a:gd name="T2" fmla="*/ 0 w 504"/>
                  <a:gd name="T3" fmla="*/ 252 h 268"/>
                  <a:gd name="T4" fmla="*/ 0 w 504"/>
                  <a:gd name="T5" fmla="*/ 268 h 268"/>
                  <a:gd name="T6" fmla="*/ 503 w 504"/>
                  <a:gd name="T7" fmla="*/ 268 h 268"/>
                  <a:gd name="T8" fmla="*/ 504 w 504"/>
                  <a:gd name="T9" fmla="*/ 252 h 268"/>
                  <a:gd name="T10" fmla="*/ 252 w 504"/>
                  <a:gd name="T11" fmla="*/ 0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4" h="268">
                    <a:moveTo>
                      <a:pt x="252" y="0"/>
                    </a:moveTo>
                    <a:cubicBezTo>
                      <a:pt x="113" y="0"/>
                      <a:pt x="0" y="112"/>
                      <a:pt x="0" y="252"/>
                    </a:cubicBezTo>
                    <a:cubicBezTo>
                      <a:pt x="0" y="257"/>
                      <a:pt x="0" y="262"/>
                      <a:pt x="0" y="268"/>
                    </a:cubicBezTo>
                    <a:lnTo>
                      <a:pt x="503" y="268"/>
                    </a:lnTo>
                    <a:cubicBezTo>
                      <a:pt x="503" y="262"/>
                      <a:pt x="504" y="257"/>
                      <a:pt x="504" y="252"/>
                    </a:cubicBezTo>
                    <a:cubicBezTo>
                      <a:pt x="504" y="112"/>
                      <a:pt x="391" y="0"/>
                      <a:pt x="25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5" name="Freeform 642"/>
              <p:cNvSpPr>
                <a:spLocks/>
              </p:cNvSpPr>
              <p:nvPr/>
            </p:nvSpPr>
            <p:spPr bwMode="auto">
              <a:xfrm>
                <a:off x="508757" y="1757365"/>
                <a:ext cx="367660" cy="92313"/>
              </a:xfrm>
              <a:custGeom>
                <a:avLst/>
                <a:gdLst>
                  <a:gd name="T0" fmla="*/ 242 w 483"/>
                  <a:gd name="T1" fmla="*/ 0 h 120"/>
                  <a:gd name="T2" fmla="*/ 0 w 483"/>
                  <a:gd name="T3" fmla="*/ 120 h 120"/>
                  <a:gd name="T4" fmla="*/ 483 w 483"/>
                  <a:gd name="T5" fmla="*/ 120 h 120"/>
                  <a:gd name="T6" fmla="*/ 242 w 483"/>
                  <a:gd name="T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3" h="120">
                    <a:moveTo>
                      <a:pt x="242" y="0"/>
                    </a:moveTo>
                    <a:cubicBezTo>
                      <a:pt x="151" y="0"/>
                      <a:pt x="63" y="43"/>
                      <a:pt x="0" y="120"/>
                    </a:cubicBezTo>
                    <a:lnTo>
                      <a:pt x="483" y="120"/>
                    </a:lnTo>
                    <a:cubicBezTo>
                      <a:pt x="421" y="43"/>
                      <a:pt x="333" y="0"/>
                      <a:pt x="242" y="0"/>
                    </a:cubicBezTo>
                    <a:close/>
                  </a:path>
                </a:pathLst>
              </a:cu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6" name="Rectangle 643"/>
              <p:cNvSpPr>
                <a:spLocks noChangeArrowheads="1"/>
              </p:cNvSpPr>
              <p:nvPr/>
            </p:nvSpPr>
            <p:spPr bwMode="auto">
              <a:xfrm>
                <a:off x="817527" y="1704843"/>
                <a:ext cx="385167" cy="144836"/>
              </a:xfrm>
              <a:prstGeom prst="rect">
                <a:avLst/>
              </a:pr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7" name="Oval 644"/>
              <p:cNvSpPr>
                <a:spLocks noChangeArrowheads="1"/>
              </p:cNvSpPr>
              <p:nvPr/>
            </p:nvSpPr>
            <p:spPr bwMode="auto">
              <a:xfrm>
                <a:off x="1008519" y="1556824"/>
                <a:ext cx="208500" cy="210091"/>
              </a:xfrm>
              <a:prstGeom prst="ellipse">
                <a:avLst/>
              </a:prstGeom>
              <a:solidFill>
                <a:srgbClr val="C1E2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18" name="正方形/長方形 217"/>
            <p:cNvSpPr/>
            <p:nvPr userDrawn="1"/>
          </p:nvSpPr>
          <p:spPr>
            <a:xfrm>
              <a:off x="7199675" y="0"/>
              <a:ext cx="360000" cy="1069200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正方形/長方形 218"/>
            <p:cNvSpPr/>
            <p:nvPr userDrawn="1"/>
          </p:nvSpPr>
          <p:spPr>
            <a:xfrm>
              <a:off x="-583" y="0"/>
              <a:ext cx="360000" cy="1069200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フリーフォーム 233"/>
            <p:cNvSpPr>
              <a:spLocks noChangeAspect="1"/>
            </p:cNvSpPr>
            <p:nvPr/>
          </p:nvSpPr>
          <p:spPr bwMode="auto">
            <a:xfrm>
              <a:off x="359456" y="1711608"/>
              <a:ext cx="5796000" cy="3068377"/>
            </a:xfrm>
            <a:custGeom>
              <a:avLst/>
              <a:gdLst>
                <a:gd name="connsiteX0" fmla="*/ 5900938 w 5919692"/>
                <a:gd name="connsiteY0" fmla="*/ 0 h 3372791"/>
                <a:gd name="connsiteX1" fmla="*/ 5919692 w 5919692"/>
                <a:gd name="connsiteY1" fmla="*/ 19510 h 3372791"/>
                <a:gd name="connsiteX2" fmla="*/ 0 w 5919692"/>
                <a:gd name="connsiteY2" fmla="*/ 3372791 h 3372791"/>
                <a:gd name="connsiteX3" fmla="*/ 0 w 5919692"/>
                <a:gd name="connsiteY3" fmla="*/ 2367562 h 3372791"/>
                <a:gd name="connsiteX4" fmla="*/ 326069 w 5919692"/>
                <a:gd name="connsiteY4" fmla="*/ 2289930 h 3372791"/>
                <a:gd name="connsiteX5" fmla="*/ 5900938 w 5919692"/>
                <a:gd name="connsiteY5" fmla="*/ 0 h 3372791"/>
                <a:gd name="connsiteX0" fmla="*/ 5788546 w 5919692"/>
                <a:gd name="connsiteY0" fmla="*/ 10388 h 3354460"/>
                <a:gd name="connsiteX1" fmla="*/ 5919692 w 5919692"/>
                <a:gd name="connsiteY1" fmla="*/ 1179 h 3354460"/>
                <a:gd name="connsiteX2" fmla="*/ 0 w 5919692"/>
                <a:gd name="connsiteY2" fmla="*/ 3354460 h 3354460"/>
                <a:gd name="connsiteX3" fmla="*/ 0 w 5919692"/>
                <a:gd name="connsiteY3" fmla="*/ 2349231 h 3354460"/>
                <a:gd name="connsiteX4" fmla="*/ 326069 w 5919692"/>
                <a:gd name="connsiteY4" fmla="*/ 2271599 h 3354460"/>
                <a:gd name="connsiteX5" fmla="*/ 5788546 w 5919692"/>
                <a:gd name="connsiteY5" fmla="*/ 10388 h 3354460"/>
                <a:gd name="connsiteX0" fmla="*/ 5788546 w 5913081"/>
                <a:gd name="connsiteY0" fmla="*/ -1 h 3344071"/>
                <a:gd name="connsiteX1" fmla="*/ 5913081 w 5913081"/>
                <a:gd name="connsiteY1" fmla="*/ 41048 h 3344071"/>
                <a:gd name="connsiteX2" fmla="*/ 0 w 5913081"/>
                <a:gd name="connsiteY2" fmla="*/ 3344071 h 3344071"/>
                <a:gd name="connsiteX3" fmla="*/ 0 w 5913081"/>
                <a:gd name="connsiteY3" fmla="*/ 2338842 h 3344071"/>
                <a:gd name="connsiteX4" fmla="*/ 326069 w 5913081"/>
                <a:gd name="connsiteY4" fmla="*/ 2261210 h 3344071"/>
                <a:gd name="connsiteX5" fmla="*/ 5788546 w 5913081"/>
                <a:gd name="connsiteY5" fmla="*/ -1 h 3344071"/>
                <a:gd name="connsiteX0" fmla="*/ 5821603 w 5913081"/>
                <a:gd name="connsiteY0" fmla="*/ 0 h 3344072"/>
                <a:gd name="connsiteX1" fmla="*/ 5913081 w 5913081"/>
                <a:gd name="connsiteY1" fmla="*/ 41049 h 3344072"/>
                <a:gd name="connsiteX2" fmla="*/ 0 w 5913081"/>
                <a:gd name="connsiteY2" fmla="*/ 3344072 h 3344072"/>
                <a:gd name="connsiteX3" fmla="*/ 0 w 5913081"/>
                <a:gd name="connsiteY3" fmla="*/ 2338843 h 3344072"/>
                <a:gd name="connsiteX4" fmla="*/ 326069 w 5913081"/>
                <a:gd name="connsiteY4" fmla="*/ 2261211 h 3344072"/>
                <a:gd name="connsiteX5" fmla="*/ 5821603 w 5913081"/>
                <a:gd name="connsiteY5" fmla="*/ 0 h 3344072"/>
                <a:gd name="connsiteX0" fmla="*/ 5821603 w 5880025"/>
                <a:gd name="connsiteY0" fmla="*/ 0 h 3344072"/>
                <a:gd name="connsiteX1" fmla="*/ 5880025 w 5880025"/>
                <a:gd name="connsiteY1" fmla="*/ 41049 h 3344072"/>
                <a:gd name="connsiteX2" fmla="*/ 0 w 5880025"/>
                <a:gd name="connsiteY2" fmla="*/ 3344072 h 3344072"/>
                <a:gd name="connsiteX3" fmla="*/ 0 w 5880025"/>
                <a:gd name="connsiteY3" fmla="*/ 2338843 h 3344072"/>
                <a:gd name="connsiteX4" fmla="*/ 326069 w 5880025"/>
                <a:gd name="connsiteY4" fmla="*/ 2261211 h 3344072"/>
                <a:gd name="connsiteX5" fmla="*/ 5821603 w 5880025"/>
                <a:gd name="connsiteY5" fmla="*/ 0 h 3344072"/>
                <a:gd name="connsiteX0" fmla="*/ 5780503 w 5880025"/>
                <a:gd name="connsiteY0" fmla="*/ 0 h 3336880"/>
                <a:gd name="connsiteX1" fmla="*/ 5880025 w 5880025"/>
                <a:gd name="connsiteY1" fmla="*/ 33857 h 3336880"/>
                <a:gd name="connsiteX2" fmla="*/ 0 w 5880025"/>
                <a:gd name="connsiteY2" fmla="*/ 3336880 h 3336880"/>
                <a:gd name="connsiteX3" fmla="*/ 0 w 5880025"/>
                <a:gd name="connsiteY3" fmla="*/ 2331651 h 3336880"/>
                <a:gd name="connsiteX4" fmla="*/ 326069 w 5880025"/>
                <a:gd name="connsiteY4" fmla="*/ 2254019 h 3336880"/>
                <a:gd name="connsiteX5" fmla="*/ 5780503 w 5880025"/>
                <a:gd name="connsiteY5" fmla="*/ 0 h 3336880"/>
                <a:gd name="connsiteX0" fmla="*/ 5780503 w 5866325"/>
                <a:gd name="connsiteY0" fmla="*/ 0 h 3336880"/>
                <a:gd name="connsiteX1" fmla="*/ 5866325 w 5866325"/>
                <a:gd name="connsiteY1" fmla="*/ 19473 h 3336880"/>
                <a:gd name="connsiteX2" fmla="*/ 0 w 5866325"/>
                <a:gd name="connsiteY2" fmla="*/ 3336880 h 3336880"/>
                <a:gd name="connsiteX3" fmla="*/ 0 w 5866325"/>
                <a:gd name="connsiteY3" fmla="*/ 2331651 h 3336880"/>
                <a:gd name="connsiteX4" fmla="*/ 326069 w 5866325"/>
                <a:gd name="connsiteY4" fmla="*/ 2254019 h 3336880"/>
                <a:gd name="connsiteX5" fmla="*/ 5780503 w 5866325"/>
                <a:gd name="connsiteY5" fmla="*/ 0 h 3336880"/>
                <a:gd name="connsiteX0" fmla="*/ 5821603 w 5866325"/>
                <a:gd name="connsiteY0" fmla="*/ 0 h 3362052"/>
                <a:gd name="connsiteX1" fmla="*/ 5866325 w 5866325"/>
                <a:gd name="connsiteY1" fmla="*/ 44645 h 3362052"/>
                <a:gd name="connsiteX2" fmla="*/ 0 w 5866325"/>
                <a:gd name="connsiteY2" fmla="*/ 3362052 h 3362052"/>
                <a:gd name="connsiteX3" fmla="*/ 0 w 5866325"/>
                <a:gd name="connsiteY3" fmla="*/ 2356823 h 3362052"/>
                <a:gd name="connsiteX4" fmla="*/ 326069 w 5866325"/>
                <a:gd name="connsiteY4" fmla="*/ 2279191 h 3362052"/>
                <a:gd name="connsiteX5" fmla="*/ 5821603 w 5866325"/>
                <a:gd name="connsiteY5" fmla="*/ 0 h 3362052"/>
                <a:gd name="connsiteX0" fmla="*/ 5821603 w 5850912"/>
                <a:gd name="connsiteY0" fmla="*/ 0 h 3362052"/>
                <a:gd name="connsiteX1" fmla="*/ 5850912 w 5850912"/>
                <a:gd name="connsiteY1" fmla="*/ 41900 h 3362052"/>
                <a:gd name="connsiteX2" fmla="*/ 0 w 5850912"/>
                <a:gd name="connsiteY2" fmla="*/ 3362052 h 3362052"/>
                <a:gd name="connsiteX3" fmla="*/ 0 w 5850912"/>
                <a:gd name="connsiteY3" fmla="*/ 2356823 h 3362052"/>
                <a:gd name="connsiteX4" fmla="*/ 326069 w 5850912"/>
                <a:gd name="connsiteY4" fmla="*/ 2279191 h 3362052"/>
                <a:gd name="connsiteX5" fmla="*/ 5821603 w 5850912"/>
                <a:gd name="connsiteY5" fmla="*/ 0 h 3362052"/>
                <a:gd name="connsiteX0" fmla="*/ 5834447 w 5850912"/>
                <a:gd name="connsiteY0" fmla="*/ 0 h 3364797"/>
                <a:gd name="connsiteX1" fmla="*/ 5850912 w 5850912"/>
                <a:gd name="connsiteY1" fmla="*/ 44645 h 3364797"/>
                <a:gd name="connsiteX2" fmla="*/ 0 w 5850912"/>
                <a:gd name="connsiteY2" fmla="*/ 3364797 h 3364797"/>
                <a:gd name="connsiteX3" fmla="*/ 0 w 5850912"/>
                <a:gd name="connsiteY3" fmla="*/ 2359568 h 3364797"/>
                <a:gd name="connsiteX4" fmla="*/ 326069 w 5850912"/>
                <a:gd name="connsiteY4" fmla="*/ 2281936 h 3364797"/>
                <a:gd name="connsiteX5" fmla="*/ 5834447 w 5850912"/>
                <a:gd name="connsiteY5" fmla="*/ 0 h 3364797"/>
                <a:gd name="connsiteX0" fmla="*/ 5834447 w 5876373"/>
                <a:gd name="connsiteY0" fmla="*/ 0 h 3364797"/>
                <a:gd name="connsiteX1" fmla="*/ 5876373 w 5876373"/>
                <a:gd name="connsiteY1" fmla="*/ 28109 h 3364797"/>
                <a:gd name="connsiteX2" fmla="*/ 0 w 5876373"/>
                <a:gd name="connsiteY2" fmla="*/ 3364797 h 3364797"/>
                <a:gd name="connsiteX3" fmla="*/ 0 w 5876373"/>
                <a:gd name="connsiteY3" fmla="*/ 2359568 h 3364797"/>
                <a:gd name="connsiteX4" fmla="*/ 326069 w 5876373"/>
                <a:gd name="connsiteY4" fmla="*/ 2281936 h 3364797"/>
                <a:gd name="connsiteX5" fmla="*/ 5834447 w 5876373"/>
                <a:gd name="connsiteY5" fmla="*/ 0 h 3364797"/>
                <a:gd name="connsiteX0" fmla="*/ 5826809 w 5876373"/>
                <a:gd name="connsiteY0" fmla="*/ 0 h 3356530"/>
                <a:gd name="connsiteX1" fmla="*/ 5876373 w 5876373"/>
                <a:gd name="connsiteY1" fmla="*/ 19842 h 3356530"/>
                <a:gd name="connsiteX2" fmla="*/ 0 w 5876373"/>
                <a:gd name="connsiteY2" fmla="*/ 3356530 h 3356530"/>
                <a:gd name="connsiteX3" fmla="*/ 0 w 5876373"/>
                <a:gd name="connsiteY3" fmla="*/ 2351301 h 3356530"/>
                <a:gd name="connsiteX4" fmla="*/ 326069 w 5876373"/>
                <a:gd name="connsiteY4" fmla="*/ 2273669 h 3356530"/>
                <a:gd name="connsiteX5" fmla="*/ 5826809 w 5876373"/>
                <a:gd name="connsiteY5" fmla="*/ 0 h 3356530"/>
                <a:gd name="connsiteX0" fmla="*/ 5826809 w 5861097"/>
                <a:gd name="connsiteY0" fmla="*/ 0 h 3356530"/>
                <a:gd name="connsiteX1" fmla="*/ 5861097 w 5861097"/>
                <a:gd name="connsiteY1" fmla="*/ 17086 h 3356530"/>
                <a:gd name="connsiteX2" fmla="*/ 0 w 5861097"/>
                <a:gd name="connsiteY2" fmla="*/ 3356530 h 3356530"/>
                <a:gd name="connsiteX3" fmla="*/ 0 w 5861097"/>
                <a:gd name="connsiteY3" fmla="*/ 2351301 h 3356530"/>
                <a:gd name="connsiteX4" fmla="*/ 326069 w 5861097"/>
                <a:gd name="connsiteY4" fmla="*/ 2273669 h 3356530"/>
                <a:gd name="connsiteX5" fmla="*/ 5826809 w 5861097"/>
                <a:gd name="connsiteY5" fmla="*/ 0 h 3356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61097" h="3356530">
                  <a:moveTo>
                    <a:pt x="5826809" y="0"/>
                  </a:moveTo>
                  <a:lnTo>
                    <a:pt x="5861097" y="17086"/>
                  </a:lnTo>
                  <a:lnTo>
                    <a:pt x="0" y="3356530"/>
                  </a:lnTo>
                  <a:lnTo>
                    <a:pt x="0" y="2351301"/>
                  </a:lnTo>
                  <a:lnTo>
                    <a:pt x="326069" y="2273669"/>
                  </a:lnTo>
                  <a:cubicBezTo>
                    <a:pt x="2151071" y="1815385"/>
                    <a:pt x="3910925" y="1018262"/>
                    <a:pt x="5826809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grpSp>
          <p:nvGrpSpPr>
            <p:cNvPr id="235" name="グループ化 234"/>
            <p:cNvGrpSpPr>
              <a:grpSpLocks noChangeAspect="1"/>
            </p:cNvGrpSpPr>
            <p:nvPr/>
          </p:nvGrpSpPr>
          <p:grpSpPr>
            <a:xfrm>
              <a:off x="5753201" y="1228750"/>
              <a:ext cx="1296000" cy="590583"/>
              <a:chOff x="7633742" y="2496009"/>
              <a:chExt cx="1379537" cy="628650"/>
            </a:xfrm>
          </p:grpSpPr>
          <p:sp>
            <p:nvSpPr>
              <p:cNvPr id="236" name="Freeform 58"/>
              <p:cNvSpPr>
                <a:spLocks/>
              </p:cNvSpPr>
              <p:nvPr/>
            </p:nvSpPr>
            <p:spPr bwMode="auto">
              <a:xfrm>
                <a:off x="8192542" y="2615072"/>
                <a:ext cx="217488" cy="147638"/>
              </a:xfrm>
              <a:custGeom>
                <a:avLst/>
                <a:gdLst>
                  <a:gd name="T0" fmla="*/ 262 w 285"/>
                  <a:gd name="T1" fmla="*/ 0 h 193"/>
                  <a:gd name="T2" fmla="*/ 191 w 285"/>
                  <a:gd name="T3" fmla="*/ 27 h 193"/>
                  <a:gd name="T4" fmla="*/ 108 w 285"/>
                  <a:gd name="T5" fmla="*/ 74 h 193"/>
                  <a:gd name="T6" fmla="*/ 7 w 285"/>
                  <a:gd name="T7" fmla="*/ 145 h 193"/>
                  <a:gd name="T8" fmla="*/ 0 w 285"/>
                  <a:gd name="T9" fmla="*/ 193 h 193"/>
                  <a:gd name="T10" fmla="*/ 202 w 285"/>
                  <a:gd name="T11" fmla="*/ 139 h 193"/>
                  <a:gd name="T12" fmla="*/ 285 w 285"/>
                  <a:gd name="T13" fmla="*/ 36 h 193"/>
                  <a:gd name="T14" fmla="*/ 262 w 285"/>
                  <a:gd name="T15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5" h="193">
                    <a:moveTo>
                      <a:pt x="262" y="0"/>
                    </a:moveTo>
                    <a:cubicBezTo>
                      <a:pt x="247" y="2"/>
                      <a:pt x="226" y="7"/>
                      <a:pt x="191" y="27"/>
                    </a:cubicBezTo>
                    <a:cubicBezTo>
                      <a:pt x="156" y="46"/>
                      <a:pt x="108" y="74"/>
                      <a:pt x="108" y="74"/>
                    </a:cubicBezTo>
                    <a:lnTo>
                      <a:pt x="7" y="145"/>
                    </a:lnTo>
                    <a:lnTo>
                      <a:pt x="0" y="193"/>
                    </a:lnTo>
                    <a:lnTo>
                      <a:pt x="202" y="139"/>
                    </a:lnTo>
                    <a:lnTo>
                      <a:pt x="285" y="36"/>
                    </a:lnTo>
                    <a:lnTo>
                      <a:pt x="26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7" name="Freeform 59"/>
              <p:cNvSpPr>
                <a:spLocks/>
              </p:cNvSpPr>
              <p:nvPr/>
            </p:nvSpPr>
            <p:spPr bwMode="auto">
              <a:xfrm>
                <a:off x="7975054" y="2834147"/>
                <a:ext cx="182563" cy="160338"/>
              </a:xfrm>
              <a:custGeom>
                <a:avLst/>
                <a:gdLst>
                  <a:gd name="T0" fmla="*/ 239 w 239"/>
                  <a:gd name="T1" fmla="*/ 123 h 210"/>
                  <a:gd name="T2" fmla="*/ 30 w 239"/>
                  <a:gd name="T3" fmla="*/ 0 h 210"/>
                  <a:gd name="T4" fmla="*/ 0 w 239"/>
                  <a:gd name="T5" fmla="*/ 15 h 210"/>
                  <a:gd name="T6" fmla="*/ 91 w 239"/>
                  <a:gd name="T7" fmla="*/ 210 h 210"/>
                  <a:gd name="T8" fmla="*/ 239 w 239"/>
                  <a:gd name="T9" fmla="*/ 123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210">
                    <a:moveTo>
                      <a:pt x="239" y="123"/>
                    </a:moveTo>
                    <a:lnTo>
                      <a:pt x="30" y="0"/>
                    </a:lnTo>
                    <a:lnTo>
                      <a:pt x="0" y="15"/>
                    </a:lnTo>
                    <a:lnTo>
                      <a:pt x="91" y="210"/>
                    </a:lnTo>
                    <a:lnTo>
                      <a:pt x="239" y="123"/>
                    </a:ln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8" name="Freeform 60"/>
              <p:cNvSpPr>
                <a:spLocks/>
              </p:cNvSpPr>
              <p:nvPr/>
            </p:nvSpPr>
            <p:spPr bwMode="auto">
              <a:xfrm>
                <a:off x="7971879" y="2500772"/>
                <a:ext cx="1041400" cy="538163"/>
              </a:xfrm>
              <a:custGeom>
                <a:avLst/>
                <a:gdLst>
                  <a:gd name="T0" fmla="*/ 1037 w 1367"/>
                  <a:gd name="T1" fmla="*/ 40 h 705"/>
                  <a:gd name="T2" fmla="*/ 1228 w 1367"/>
                  <a:gd name="T3" fmla="*/ 10 h 705"/>
                  <a:gd name="T4" fmla="*/ 1318 w 1367"/>
                  <a:gd name="T5" fmla="*/ 7 h 705"/>
                  <a:gd name="T6" fmla="*/ 1357 w 1367"/>
                  <a:gd name="T7" fmla="*/ 82 h 705"/>
                  <a:gd name="T8" fmla="*/ 1268 w 1367"/>
                  <a:gd name="T9" fmla="*/ 181 h 705"/>
                  <a:gd name="T10" fmla="*/ 620 w 1367"/>
                  <a:gd name="T11" fmla="*/ 557 h 705"/>
                  <a:gd name="T12" fmla="*/ 0 w 1367"/>
                  <a:gd name="T13" fmla="*/ 705 h 705"/>
                  <a:gd name="T14" fmla="*/ 594 w 1367"/>
                  <a:gd name="T15" fmla="*/ 314 h 705"/>
                  <a:gd name="T16" fmla="*/ 1037 w 1367"/>
                  <a:gd name="T17" fmla="*/ 40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67" h="705">
                    <a:moveTo>
                      <a:pt x="1037" y="40"/>
                    </a:moveTo>
                    <a:cubicBezTo>
                      <a:pt x="1118" y="3"/>
                      <a:pt x="1175" y="0"/>
                      <a:pt x="1228" y="10"/>
                    </a:cubicBezTo>
                    <a:cubicBezTo>
                      <a:pt x="1228" y="10"/>
                      <a:pt x="1278" y="4"/>
                      <a:pt x="1318" y="7"/>
                    </a:cubicBezTo>
                    <a:cubicBezTo>
                      <a:pt x="1367" y="11"/>
                      <a:pt x="1367" y="38"/>
                      <a:pt x="1357" y="82"/>
                    </a:cubicBezTo>
                    <a:cubicBezTo>
                      <a:pt x="1348" y="121"/>
                      <a:pt x="1325" y="145"/>
                      <a:pt x="1268" y="181"/>
                    </a:cubicBezTo>
                    <a:cubicBezTo>
                      <a:pt x="1111" y="282"/>
                      <a:pt x="830" y="440"/>
                      <a:pt x="620" y="557"/>
                    </a:cubicBezTo>
                    <a:cubicBezTo>
                      <a:pt x="465" y="644"/>
                      <a:pt x="202" y="696"/>
                      <a:pt x="0" y="705"/>
                    </a:cubicBezTo>
                    <a:cubicBezTo>
                      <a:pt x="51" y="652"/>
                      <a:pt x="498" y="373"/>
                      <a:pt x="594" y="314"/>
                    </a:cubicBezTo>
                    <a:cubicBezTo>
                      <a:pt x="690" y="256"/>
                      <a:pt x="915" y="95"/>
                      <a:pt x="1037" y="4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9" name="Freeform 61"/>
              <p:cNvSpPr>
                <a:spLocks/>
              </p:cNvSpPr>
              <p:nvPr/>
            </p:nvSpPr>
            <p:spPr bwMode="auto">
              <a:xfrm>
                <a:off x="8052842" y="3005597"/>
                <a:ext cx="142875" cy="87313"/>
              </a:xfrm>
              <a:custGeom>
                <a:avLst/>
                <a:gdLst>
                  <a:gd name="T0" fmla="*/ 135 w 187"/>
                  <a:gd name="T1" fmla="*/ 0 h 115"/>
                  <a:gd name="T2" fmla="*/ 187 w 187"/>
                  <a:gd name="T3" fmla="*/ 113 h 115"/>
                  <a:gd name="T4" fmla="*/ 171 w 187"/>
                  <a:gd name="T5" fmla="*/ 115 h 115"/>
                  <a:gd name="T6" fmla="*/ 0 w 187"/>
                  <a:gd name="T7" fmla="*/ 25 h 115"/>
                  <a:gd name="T8" fmla="*/ 135 w 187"/>
                  <a:gd name="T9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115">
                    <a:moveTo>
                      <a:pt x="135" y="0"/>
                    </a:moveTo>
                    <a:lnTo>
                      <a:pt x="187" y="113"/>
                    </a:lnTo>
                    <a:lnTo>
                      <a:pt x="171" y="115"/>
                    </a:lnTo>
                    <a:lnTo>
                      <a:pt x="0" y="25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0" name="Freeform 62"/>
              <p:cNvSpPr>
                <a:spLocks/>
              </p:cNvSpPr>
              <p:nvPr/>
            </p:nvSpPr>
            <p:spPr bwMode="auto">
              <a:xfrm>
                <a:off x="8462417" y="2496009"/>
                <a:ext cx="446088" cy="231775"/>
              </a:xfrm>
              <a:custGeom>
                <a:avLst/>
                <a:gdLst>
                  <a:gd name="T0" fmla="*/ 543 w 584"/>
                  <a:gd name="T1" fmla="*/ 11 h 304"/>
                  <a:gd name="T2" fmla="*/ 393 w 584"/>
                  <a:gd name="T3" fmla="*/ 46 h 304"/>
                  <a:gd name="T4" fmla="*/ 0 w 584"/>
                  <a:gd name="T5" fmla="*/ 288 h 304"/>
                  <a:gd name="T6" fmla="*/ 46 w 584"/>
                  <a:gd name="T7" fmla="*/ 304 h 304"/>
                  <a:gd name="T8" fmla="*/ 584 w 584"/>
                  <a:gd name="T9" fmla="*/ 16 h 304"/>
                  <a:gd name="T10" fmla="*/ 543 w 584"/>
                  <a:gd name="T11" fmla="*/ 11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4" h="304">
                    <a:moveTo>
                      <a:pt x="543" y="11"/>
                    </a:moveTo>
                    <a:cubicBezTo>
                      <a:pt x="501" y="9"/>
                      <a:pt x="454" y="18"/>
                      <a:pt x="393" y="46"/>
                    </a:cubicBezTo>
                    <a:cubicBezTo>
                      <a:pt x="289" y="93"/>
                      <a:pt x="110" y="217"/>
                      <a:pt x="0" y="288"/>
                    </a:cubicBezTo>
                    <a:lnTo>
                      <a:pt x="46" y="304"/>
                    </a:lnTo>
                    <a:cubicBezTo>
                      <a:pt x="267" y="151"/>
                      <a:pt x="458" y="0"/>
                      <a:pt x="584" y="16"/>
                    </a:cubicBezTo>
                    <a:cubicBezTo>
                      <a:pt x="570" y="13"/>
                      <a:pt x="557" y="12"/>
                      <a:pt x="543" y="11"/>
                    </a:cubicBezTo>
                    <a:close/>
                  </a:path>
                </a:pathLst>
              </a:custGeom>
              <a:solidFill>
                <a:srgbClr val="AA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1" name="Freeform 63"/>
              <p:cNvSpPr>
                <a:spLocks/>
              </p:cNvSpPr>
              <p:nvPr/>
            </p:nvSpPr>
            <p:spPr bwMode="auto">
              <a:xfrm>
                <a:off x="8759279" y="2503947"/>
                <a:ext cx="149225" cy="34925"/>
              </a:xfrm>
              <a:custGeom>
                <a:avLst/>
                <a:gdLst>
                  <a:gd name="T0" fmla="*/ 155 w 196"/>
                  <a:gd name="T1" fmla="*/ 2 h 47"/>
                  <a:gd name="T2" fmla="*/ 5 w 196"/>
                  <a:gd name="T3" fmla="*/ 37 h 47"/>
                  <a:gd name="T4" fmla="*/ 0 w 196"/>
                  <a:gd name="T5" fmla="*/ 39 h 47"/>
                  <a:gd name="T6" fmla="*/ 54 w 196"/>
                  <a:gd name="T7" fmla="*/ 47 h 47"/>
                  <a:gd name="T8" fmla="*/ 196 w 196"/>
                  <a:gd name="T9" fmla="*/ 7 h 47"/>
                  <a:gd name="T10" fmla="*/ 155 w 196"/>
                  <a:gd name="T11" fmla="*/ 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6" h="47">
                    <a:moveTo>
                      <a:pt x="155" y="2"/>
                    </a:moveTo>
                    <a:cubicBezTo>
                      <a:pt x="113" y="0"/>
                      <a:pt x="66" y="9"/>
                      <a:pt x="5" y="37"/>
                    </a:cubicBezTo>
                    <a:cubicBezTo>
                      <a:pt x="3" y="38"/>
                      <a:pt x="1" y="38"/>
                      <a:pt x="0" y="39"/>
                    </a:cubicBezTo>
                    <a:cubicBezTo>
                      <a:pt x="19" y="40"/>
                      <a:pt x="38" y="43"/>
                      <a:pt x="54" y="47"/>
                    </a:cubicBezTo>
                    <a:cubicBezTo>
                      <a:pt x="104" y="24"/>
                      <a:pt x="150" y="10"/>
                      <a:pt x="196" y="7"/>
                    </a:cubicBezTo>
                    <a:cubicBezTo>
                      <a:pt x="182" y="4"/>
                      <a:pt x="169" y="3"/>
                      <a:pt x="155" y="2"/>
                    </a:cubicBez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2" name="Freeform 64"/>
              <p:cNvSpPr>
                <a:spLocks/>
              </p:cNvSpPr>
              <p:nvPr/>
            </p:nvSpPr>
            <p:spPr bwMode="auto">
              <a:xfrm>
                <a:off x="7971879" y="2549984"/>
                <a:ext cx="1038225" cy="488950"/>
              </a:xfrm>
              <a:custGeom>
                <a:avLst/>
                <a:gdLst>
                  <a:gd name="T0" fmla="*/ 1361 w 1361"/>
                  <a:gd name="T1" fmla="*/ 0 h 641"/>
                  <a:gd name="T2" fmla="*/ 1191 w 1361"/>
                  <a:gd name="T3" fmla="*/ 75 h 641"/>
                  <a:gd name="T4" fmla="*/ 1043 w 1361"/>
                  <a:gd name="T5" fmla="*/ 117 h 641"/>
                  <a:gd name="T6" fmla="*/ 706 w 1361"/>
                  <a:gd name="T7" fmla="*/ 327 h 641"/>
                  <a:gd name="T8" fmla="*/ 0 w 1361"/>
                  <a:gd name="T9" fmla="*/ 641 h 641"/>
                  <a:gd name="T10" fmla="*/ 620 w 1361"/>
                  <a:gd name="T11" fmla="*/ 493 h 641"/>
                  <a:gd name="T12" fmla="*/ 1268 w 1361"/>
                  <a:gd name="T13" fmla="*/ 117 h 641"/>
                  <a:gd name="T14" fmla="*/ 1357 w 1361"/>
                  <a:gd name="T15" fmla="*/ 18 h 641"/>
                  <a:gd name="T16" fmla="*/ 1361 w 1361"/>
                  <a:gd name="T17" fmla="*/ 0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61" h="641">
                    <a:moveTo>
                      <a:pt x="1361" y="0"/>
                    </a:moveTo>
                    <a:cubicBezTo>
                      <a:pt x="1346" y="41"/>
                      <a:pt x="1312" y="81"/>
                      <a:pt x="1191" y="75"/>
                    </a:cubicBezTo>
                    <a:cubicBezTo>
                      <a:pt x="1129" y="72"/>
                      <a:pt x="1085" y="88"/>
                      <a:pt x="1043" y="117"/>
                    </a:cubicBezTo>
                    <a:cubicBezTo>
                      <a:pt x="983" y="158"/>
                      <a:pt x="817" y="260"/>
                      <a:pt x="706" y="327"/>
                    </a:cubicBezTo>
                    <a:cubicBezTo>
                      <a:pt x="554" y="417"/>
                      <a:pt x="178" y="604"/>
                      <a:pt x="0" y="641"/>
                    </a:cubicBezTo>
                    <a:cubicBezTo>
                      <a:pt x="202" y="632"/>
                      <a:pt x="465" y="580"/>
                      <a:pt x="620" y="493"/>
                    </a:cubicBezTo>
                    <a:cubicBezTo>
                      <a:pt x="830" y="376"/>
                      <a:pt x="1111" y="218"/>
                      <a:pt x="1268" y="117"/>
                    </a:cubicBezTo>
                    <a:cubicBezTo>
                      <a:pt x="1325" y="81"/>
                      <a:pt x="1348" y="57"/>
                      <a:pt x="1357" y="18"/>
                    </a:cubicBezTo>
                    <a:cubicBezTo>
                      <a:pt x="1359" y="11"/>
                      <a:pt x="1360" y="5"/>
                      <a:pt x="1361" y="0"/>
                    </a:cubicBez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3" name="Freeform 65"/>
              <p:cNvSpPr>
                <a:spLocks/>
              </p:cNvSpPr>
              <p:nvPr/>
            </p:nvSpPr>
            <p:spPr bwMode="auto">
              <a:xfrm>
                <a:off x="7778204" y="2932572"/>
                <a:ext cx="327025" cy="80963"/>
              </a:xfrm>
              <a:custGeom>
                <a:avLst/>
                <a:gdLst>
                  <a:gd name="T0" fmla="*/ 429 w 429"/>
                  <a:gd name="T1" fmla="*/ 39 h 107"/>
                  <a:gd name="T2" fmla="*/ 31 w 429"/>
                  <a:gd name="T3" fmla="*/ 0 h 107"/>
                  <a:gd name="T4" fmla="*/ 0 w 429"/>
                  <a:gd name="T5" fmla="*/ 18 h 107"/>
                  <a:gd name="T6" fmla="*/ 311 w 429"/>
                  <a:gd name="T7" fmla="*/ 107 h 107"/>
                  <a:gd name="T8" fmla="*/ 429 w 429"/>
                  <a:gd name="T9" fmla="*/ 39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9" h="107">
                    <a:moveTo>
                      <a:pt x="429" y="39"/>
                    </a:moveTo>
                    <a:lnTo>
                      <a:pt x="31" y="0"/>
                    </a:lnTo>
                    <a:lnTo>
                      <a:pt x="0" y="18"/>
                    </a:lnTo>
                    <a:lnTo>
                      <a:pt x="311" y="107"/>
                    </a:lnTo>
                    <a:lnTo>
                      <a:pt x="429" y="39"/>
                    </a:ln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4" name="Freeform 66"/>
              <p:cNvSpPr>
                <a:spLocks/>
              </p:cNvSpPr>
              <p:nvPr/>
            </p:nvSpPr>
            <p:spPr bwMode="auto">
              <a:xfrm>
                <a:off x="7633742" y="2600784"/>
                <a:ext cx="1144588" cy="523875"/>
              </a:xfrm>
              <a:custGeom>
                <a:avLst/>
                <a:gdLst>
                  <a:gd name="T0" fmla="*/ 51 w 1502"/>
                  <a:gd name="T1" fmla="*/ 0 h 688"/>
                  <a:gd name="T2" fmla="*/ 0 w 1502"/>
                  <a:gd name="T3" fmla="*/ 40 h 688"/>
                  <a:gd name="T4" fmla="*/ 1033 w 1502"/>
                  <a:gd name="T5" fmla="*/ 382 h 688"/>
                  <a:gd name="T6" fmla="*/ 1464 w 1502"/>
                  <a:gd name="T7" fmla="*/ 688 h 688"/>
                  <a:gd name="T8" fmla="*/ 1502 w 1502"/>
                  <a:gd name="T9" fmla="*/ 675 h 688"/>
                  <a:gd name="T10" fmla="*/ 1421 w 1502"/>
                  <a:gd name="T11" fmla="*/ 216 h 688"/>
                  <a:gd name="T12" fmla="*/ 1349 w 1502"/>
                  <a:gd name="T13" fmla="*/ 154 h 688"/>
                  <a:gd name="T14" fmla="*/ 1060 w 1502"/>
                  <a:gd name="T15" fmla="*/ 120 h 688"/>
                  <a:gd name="T16" fmla="*/ 1054 w 1502"/>
                  <a:gd name="T17" fmla="*/ 54 h 688"/>
                  <a:gd name="T18" fmla="*/ 996 w 1502"/>
                  <a:gd name="T19" fmla="*/ 20 h 688"/>
                  <a:gd name="T20" fmla="*/ 960 w 1502"/>
                  <a:gd name="T21" fmla="*/ 59 h 688"/>
                  <a:gd name="T22" fmla="*/ 775 w 1502"/>
                  <a:gd name="T23" fmla="*/ 169 h 688"/>
                  <a:gd name="T24" fmla="*/ 842 w 1502"/>
                  <a:gd name="T25" fmla="*/ 94 h 688"/>
                  <a:gd name="T26" fmla="*/ 51 w 1502"/>
                  <a:gd name="T27" fmla="*/ 0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502" h="688">
                    <a:moveTo>
                      <a:pt x="51" y="0"/>
                    </a:moveTo>
                    <a:lnTo>
                      <a:pt x="0" y="40"/>
                    </a:lnTo>
                    <a:lnTo>
                      <a:pt x="1033" y="382"/>
                    </a:lnTo>
                    <a:lnTo>
                      <a:pt x="1464" y="688"/>
                    </a:lnTo>
                    <a:lnTo>
                      <a:pt x="1502" y="675"/>
                    </a:lnTo>
                    <a:lnTo>
                      <a:pt x="1421" y="216"/>
                    </a:lnTo>
                    <a:lnTo>
                      <a:pt x="1349" y="154"/>
                    </a:lnTo>
                    <a:lnTo>
                      <a:pt x="1060" y="120"/>
                    </a:lnTo>
                    <a:cubicBezTo>
                      <a:pt x="1070" y="97"/>
                      <a:pt x="1063" y="69"/>
                      <a:pt x="1054" y="54"/>
                    </a:cubicBezTo>
                    <a:cubicBezTo>
                      <a:pt x="1041" y="32"/>
                      <a:pt x="1019" y="19"/>
                      <a:pt x="996" y="20"/>
                    </a:cubicBezTo>
                    <a:cubicBezTo>
                      <a:pt x="975" y="25"/>
                      <a:pt x="965" y="38"/>
                      <a:pt x="960" y="59"/>
                    </a:cubicBezTo>
                    <a:cubicBezTo>
                      <a:pt x="882" y="91"/>
                      <a:pt x="827" y="134"/>
                      <a:pt x="775" y="169"/>
                    </a:cubicBezTo>
                    <a:cubicBezTo>
                      <a:pt x="775" y="169"/>
                      <a:pt x="814" y="118"/>
                      <a:pt x="842" y="94"/>
                    </a:cubicBez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5" name="Freeform 67"/>
              <p:cNvSpPr>
                <a:spLocks/>
              </p:cNvSpPr>
              <p:nvPr/>
            </p:nvSpPr>
            <p:spPr bwMode="auto">
              <a:xfrm>
                <a:off x="8705304" y="2797634"/>
                <a:ext cx="95250" cy="125413"/>
              </a:xfrm>
              <a:custGeom>
                <a:avLst/>
                <a:gdLst>
                  <a:gd name="T0" fmla="*/ 0 w 126"/>
                  <a:gd name="T1" fmla="*/ 34 h 165"/>
                  <a:gd name="T2" fmla="*/ 44 w 126"/>
                  <a:gd name="T3" fmla="*/ 10 h 165"/>
                  <a:gd name="T4" fmla="*/ 109 w 126"/>
                  <a:gd name="T5" fmla="*/ 40 h 165"/>
                  <a:gd name="T6" fmla="*/ 88 w 126"/>
                  <a:gd name="T7" fmla="*/ 126 h 165"/>
                  <a:gd name="T8" fmla="*/ 3 w 126"/>
                  <a:gd name="T9" fmla="*/ 165 h 165"/>
                  <a:gd name="T10" fmla="*/ 0 w 126"/>
                  <a:gd name="T11" fmla="*/ 34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6" h="165">
                    <a:moveTo>
                      <a:pt x="0" y="34"/>
                    </a:moveTo>
                    <a:cubicBezTo>
                      <a:pt x="0" y="34"/>
                      <a:pt x="30" y="16"/>
                      <a:pt x="44" y="10"/>
                    </a:cubicBezTo>
                    <a:cubicBezTo>
                      <a:pt x="67" y="0"/>
                      <a:pt x="95" y="14"/>
                      <a:pt x="109" y="40"/>
                    </a:cubicBezTo>
                    <a:cubicBezTo>
                      <a:pt x="126" y="71"/>
                      <a:pt x="123" y="108"/>
                      <a:pt x="88" y="126"/>
                    </a:cubicBezTo>
                    <a:cubicBezTo>
                      <a:pt x="33" y="154"/>
                      <a:pt x="3" y="165"/>
                      <a:pt x="3" y="165"/>
                    </a:cubicBez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267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cxnSp>
          <p:nvCxnSpPr>
            <p:cNvPr id="247" name="直線コネクタ 246"/>
            <p:cNvCxnSpPr/>
            <p:nvPr userDrawn="1"/>
          </p:nvCxnSpPr>
          <p:spPr>
            <a:xfrm>
              <a:off x="359837" y="9903462"/>
              <a:ext cx="6840000" cy="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887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表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7CCA14CC-9F3B-911D-6DA3-11A52D4AA1B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8899315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95" imgH="95" progId="TCLayout.ActiveDocument.1">
                  <p:embed/>
                </p:oleObj>
              </mc:Choice>
              <mc:Fallback>
                <p:oleObj name="think-cell スライド" r:id="rId3" imgW="95" imgH="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グループ化 3"/>
          <p:cNvGrpSpPr/>
          <p:nvPr userDrawn="1"/>
        </p:nvGrpSpPr>
        <p:grpSpPr>
          <a:xfrm>
            <a:off x="5147989" y="-304750"/>
            <a:ext cx="2167373" cy="2263463"/>
            <a:chOff x="3475063" y="6045010"/>
            <a:chExt cx="2304256" cy="2469855"/>
          </a:xfrm>
        </p:grpSpPr>
        <p:sp>
          <p:nvSpPr>
            <p:cNvPr id="53" name="楕円 52"/>
            <p:cNvSpPr/>
            <p:nvPr userDrawn="1"/>
          </p:nvSpPr>
          <p:spPr>
            <a:xfrm rot="10800000">
              <a:off x="3475063" y="6210609"/>
              <a:ext cx="2304256" cy="2304256"/>
            </a:xfrm>
            <a:prstGeom prst="ellipse">
              <a:avLst/>
            </a:prstGeom>
            <a:solidFill>
              <a:srgbClr val="E2021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正方形/長方形 1"/>
            <p:cNvSpPr/>
            <p:nvPr userDrawn="1"/>
          </p:nvSpPr>
          <p:spPr>
            <a:xfrm>
              <a:off x="3694926" y="6045010"/>
              <a:ext cx="1864528" cy="5040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グループ化 51"/>
          <p:cNvGrpSpPr/>
          <p:nvPr userDrawn="1"/>
        </p:nvGrpSpPr>
        <p:grpSpPr>
          <a:xfrm>
            <a:off x="-16305" y="157186"/>
            <a:ext cx="7387518" cy="4828680"/>
            <a:chOff x="-11893" y="267743"/>
            <a:chExt cx="7387518" cy="4682119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248726" y="267743"/>
              <a:ext cx="6771364" cy="4279606"/>
              <a:chOff x="248726" y="267743"/>
              <a:chExt cx="6771364" cy="4279606"/>
            </a:xfrm>
          </p:grpSpPr>
          <p:sp>
            <p:nvSpPr>
              <p:cNvPr id="5" name="フリーフォーム 4"/>
              <p:cNvSpPr>
                <a:spLocks noChangeAspect="1"/>
              </p:cNvSpPr>
              <p:nvPr/>
            </p:nvSpPr>
            <p:spPr>
              <a:xfrm>
                <a:off x="248726" y="267743"/>
                <a:ext cx="5039917" cy="4279606"/>
              </a:xfrm>
              <a:custGeom>
                <a:avLst/>
                <a:gdLst>
                  <a:gd name="connsiteX0" fmla="*/ 0 w 4967952"/>
                  <a:gd name="connsiteY0" fmla="*/ 0 h 4841250"/>
                  <a:gd name="connsiteX1" fmla="*/ 4192782 w 4967952"/>
                  <a:gd name="connsiteY1" fmla="*/ 0 h 4841250"/>
                  <a:gd name="connsiteX2" fmla="*/ 4310300 w 4967952"/>
                  <a:gd name="connsiteY2" fmla="*/ 129303 h 4841250"/>
                  <a:gd name="connsiteX3" fmla="*/ 4967952 w 4967952"/>
                  <a:gd name="connsiteY3" fmla="*/ 1961250 h 4841250"/>
                  <a:gd name="connsiteX4" fmla="*/ 2087952 w 4967952"/>
                  <a:gd name="connsiteY4" fmla="*/ 4841250 h 4841250"/>
                  <a:gd name="connsiteX5" fmla="*/ 51485 w 4967952"/>
                  <a:gd name="connsiteY5" fmla="*/ 3997718 h 4841250"/>
                  <a:gd name="connsiteX6" fmla="*/ 0 w 4967952"/>
                  <a:gd name="connsiteY6" fmla="*/ 3941071 h 484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67952" h="4841250">
                    <a:moveTo>
                      <a:pt x="0" y="0"/>
                    </a:moveTo>
                    <a:lnTo>
                      <a:pt x="4192782" y="0"/>
                    </a:lnTo>
                    <a:lnTo>
                      <a:pt x="4310300" y="129303"/>
                    </a:lnTo>
                    <a:cubicBezTo>
                      <a:pt x="4721149" y="627136"/>
                      <a:pt x="4967952" y="1265371"/>
                      <a:pt x="4967952" y="1961250"/>
                    </a:cubicBezTo>
                    <a:cubicBezTo>
                      <a:pt x="4967952" y="3551830"/>
                      <a:pt x="3678532" y="4841250"/>
                      <a:pt x="2087952" y="4841250"/>
                    </a:cubicBezTo>
                    <a:cubicBezTo>
                      <a:pt x="1292662" y="4841250"/>
                      <a:pt x="572662" y="4518895"/>
                      <a:pt x="51485" y="3997718"/>
                    </a:cubicBezTo>
                    <a:lnTo>
                      <a:pt x="0" y="3941071"/>
                    </a:lnTo>
                    <a:close/>
                  </a:path>
                </a:pathLst>
              </a:custGeom>
              <a:solidFill>
                <a:srgbClr val="0267B2"/>
              </a:solidFill>
              <a:ln w="1270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chemeClr val="accent1">
                        <a:shade val="50000"/>
                      </a:schemeClr>
                    </a:solidFill>
                    <a:prstDash val="solid"/>
                    <a:miter lim="800000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9" name="グループ化 8"/>
              <p:cNvGrpSpPr/>
              <p:nvPr/>
            </p:nvGrpSpPr>
            <p:grpSpPr>
              <a:xfrm>
                <a:off x="5076090" y="1845233"/>
                <a:ext cx="1944000" cy="440333"/>
                <a:chOff x="5076090" y="1845233"/>
                <a:chExt cx="1944000" cy="440333"/>
              </a:xfrm>
            </p:grpSpPr>
            <p:sp>
              <p:nvSpPr>
                <p:cNvPr id="23" name="Rectangle 200"/>
                <p:cNvSpPr>
                  <a:spLocks noChangeArrowheads="1"/>
                </p:cNvSpPr>
                <p:nvPr/>
              </p:nvSpPr>
              <p:spPr bwMode="auto">
                <a:xfrm>
                  <a:off x="6757583" y="1971042"/>
                  <a:ext cx="122181" cy="4354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6" name="Line 203"/>
                <p:cNvSpPr>
                  <a:spLocks noChangeShapeType="1"/>
                </p:cNvSpPr>
                <p:nvPr/>
              </p:nvSpPr>
              <p:spPr bwMode="auto">
                <a:xfrm>
                  <a:off x="6839843" y="1992817"/>
                  <a:ext cx="0" cy="29274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7" name="Line 204"/>
                <p:cNvSpPr>
                  <a:spLocks noChangeShapeType="1"/>
                </p:cNvSpPr>
                <p:nvPr/>
              </p:nvSpPr>
              <p:spPr bwMode="auto">
                <a:xfrm>
                  <a:off x="6663226" y="1992817"/>
                  <a:ext cx="0" cy="29274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8" name="Line 205"/>
                <p:cNvSpPr>
                  <a:spLocks noChangeShapeType="1"/>
                </p:cNvSpPr>
                <p:nvPr/>
              </p:nvSpPr>
              <p:spPr bwMode="auto">
                <a:xfrm>
                  <a:off x="6487819" y="1992817"/>
                  <a:ext cx="0" cy="29274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9" name="Line 206"/>
                <p:cNvSpPr>
                  <a:spLocks noChangeShapeType="1"/>
                </p:cNvSpPr>
                <p:nvPr/>
              </p:nvSpPr>
              <p:spPr bwMode="auto">
                <a:xfrm>
                  <a:off x="6312411" y="1950478"/>
                  <a:ext cx="0" cy="335088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0" name="Line 207"/>
                <p:cNvSpPr>
                  <a:spLocks noChangeShapeType="1"/>
                </p:cNvSpPr>
                <p:nvPr/>
              </p:nvSpPr>
              <p:spPr bwMode="auto">
                <a:xfrm>
                  <a:off x="6135793" y="1929912"/>
                  <a:ext cx="0" cy="355653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1" name="Line 208"/>
                <p:cNvSpPr>
                  <a:spLocks noChangeShapeType="1"/>
                </p:cNvSpPr>
                <p:nvPr/>
              </p:nvSpPr>
              <p:spPr bwMode="auto">
                <a:xfrm>
                  <a:off x="5783769" y="1867008"/>
                  <a:ext cx="0" cy="418557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2" name="Line 209"/>
                <p:cNvSpPr>
                  <a:spLocks noChangeShapeType="1"/>
                </p:cNvSpPr>
                <p:nvPr/>
              </p:nvSpPr>
              <p:spPr bwMode="auto">
                <a:xfrm>
                  <a:off x="5431744" y="1845233"/>
                  <a:ext cx="0" cy="440332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4" name="Line 211"/>
                <p:cNvSpPr>
                  <a:spLocks noChangeShapeType="1"/>
                </p:cNvSpPr>
                <p:nvPr/>
              </p:nvSpPr>
              <p:spPr bwMode="auto">
                <a:xfrm>
                  <a:off x="5608361" y="1845233"/>
                  <a:ext cx="0" cy="440332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5" name="Line 212"/>
                <p:cNvSpPr>
                  <a:spLocks noChangeShapeType="1"/>
                </p:cNvSpPr>
                <p:nvPr/>
              </p:nvSpPr>
              <p:spPr bwMode="auto">
                <a:xfrm>
                  <a:off x="5960386" y="1887573"/>
                  <a:ext cx="0" cy="397993"/>
                </a:xfrm>
                <a:prstGeom prst="line">
                  <a:avLst/>
                </a:prstGeom>
                <a:noFill/>
                <a:ln w="6350" cap="flat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6" name="Line 213"/>
                <p:cNvSpPr>
                  <a:spLocks noChangeShapeType="1"/>
                </p:cNvSpPr>
                <p:nvPr/>
              </p:nvSpPr>
              <p:spPr bwMode="auto">
                <a:xfrm flipH="1">
                  <a:off x="5076090" y="2204515"/>
                  <a:ext cx="194400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48" name="楕円 47"/>
            <p:cNvSpPr/>
            <p:nvPr userDrawn="1"/>
          </p:nvSpPr>
          <p:spPr>
            <a:xfrm>
              <a:off x="4720555" y="1597996"/>
              <a:ext cx="2655070" cy="2479086"/>
            </a:xfrm>
            <a:prstGeom prst="ellipse">
              <a:avLst/>
            </a:prstGeom>
            <a:gradFill>
              <a:gsLst>
                <a:gs pos="81000">
                  <a:srgbClr val="D0D0D0"/>
                </a:gs>
                <a:gs pos="89000">
                  <a:srgbClr val="FFFFFF"/>
                </a:gs>
              </a:gsLst>
              <a:lin ang="540000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9" name="グループ化 48"/>
            <p:cNvGrpSpPr/>
            <p:nvPr userDrawn="1"/>
          </p:nvGrpSpPr>
          <p:grpSpPr>
            <a:xfrm>
              <a:off x="-11893" y="3483591"/>
              <a:ext cx="4907854" cy="1466271"/>
              <a:chOff x="-18363" y="3483591"/>
              <a:chExt cx="7578038" cy="1466271"/>
            </a:xfrm>
          </p:grpSpPr>
          <p:sp>
            <p:nvSpPr>
              <p:cNvPr id="50" name="正方形/長方形 49"/>
              <p:cNvSpPr/>
              <p:nvPr/>
            </p:nvSpPr>
            <p:spPr>
              <a:xfrm>
                <a:off x="-1" y="4373862"/>
                <a:ext cx="7559676" cy="576000"/>
              </a:xfrm>
              <a:prstGeom prst="rect">
                <a:avLst/>
              </a:prstGeom>
              <a:gradFill flip="none" rotWithShape="1">
                <a:gsLst>
                  <a:gs pos="70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-18363" y="3483591"/>
                <a:ext cx="7559676" cy="1063757"/>
              </a:xfrm>
              <a:prstGeom prst="rect">
                <a:avLst/>
              </a:prstGeom>
              <a:gradFill flip="none" rotWithShape="1">
                <a:gsLst>
                  <a:gs pos="70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3604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179437" y="161331"/>
            <a:ext cx="3600400" cy="241717"/>
          </a:xfrm>
          <a:prstGeom prst="rect">
            <a:avLst/>
          </a:prstGeom>
          <a:solidFill>
            <a:srgbClr val="E20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 userDrawn="1"/>
        </p:nvSpPr>
        <p:spPr>
          <a:xfrm>
            <a:off x="3769121" y="161330"/>
            <a:ext cx="3609630" cy="241717"/>
          </a:xfrm>
          <a:prstGeom prst="rect">
            <a:avLst/>
          </a:prstGeom>
          <a:solidFill>
            <a:srgbClr val="026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 userDrawn="1"/>
        </p:nvSpPr>
        <p:spPr>
          <a:xfrm rot="5400000">
            <a:off x="5807447" y="6550137"/>
            <a:ext cx="2906901" cy="241720"/>
          </a:xfrm>
          <a:prstGeom prst="rect">
            <a:avLst/>
          </a:prstGeom>
          <a:solidFill>
            <a:srgbClr val="5A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 userDrawn="1"/>
        </p:nvSpPr>
        <p:spPr>
          <a:xfrm rot="5400000">
            <a:off x="5844091" y="3737755"/>
            <a:ext cx="2828053" cy="244237"/>
          </a:xfrm>
          <a:prstGeom prst="rect">
            <a:avLst/>
          </a:prstGeom>
          <a:solidFill>
            <a:srgbClr val="D0D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 rot="5400000">
            <a:off x="-804528" y="1234128"/>
            <a:ext cx="2206603" cy="235700"/>
          </a:xfrm>
          <a:prstGeom prst="rect">
            <a:avLst/>
          </a:prstGeom>
          <a:solidFill>
            <a:srgbClr val="E20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 rot="5400000">
            <a:off x="6118201" y="1200294"/>
            <a:ext cx="2268257" cy="241717"/>
          </a:xfrm>
          <a:prstGeom prst="rect">
            <a:avLst/>
          </a:prstGeom>
          <a:solidFill>
            <a:srgbClr val="026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 rot="5400000">
            <a:off x="6038246" y="9165582"/>
            <a:ext cx="2436697" cy="241718"/>
          </a:xfrm>
          <a:prstGeom prst="rect">
            <a:avLst/>
          </a:prstGeom>
          <a:solidFill>
            <a:srgbClr val="E20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3779837" y="10324769"/>
            <a:ext cx="3600400" cy="241717"/>
          </a:xfrm>
          <a:prstGeom prst="rect">
            <a:avLst/>
          </a:prstGeom>
          <a:solidFill>
            <a:srgbClr val="E20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211471" y="10324769"/>
            <a:ext cx="3575112" cy="241717"/>
          </a:xfrm>
          <a:prstGeom prst="rect">
            <a:avLst/>
          </a:prstGeom>
          <a:solidFill>
            <a:srgbClr val="026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 rot="5400000">
            <a:off x="-833833" y="9311499"/>
            <a:ext cx="2268257" cy="241717"/>
          </a:xfrm>
          <a:prstGeom prst="rect">
            <a:avLst/>
          </a:prstGeom>
          <a:solidFill>
            <a:srgbClr val="026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 userDrawn="1"/>
        </p:nvSpPr>
        <p:spPr>
          <a:xfrm rot="5400000">
            <a:off x="-1248141" y="6620403"/>
            <a:ext cx="3105401" cy="250253"/>
          </a:xfrm>
          <a:prstGeom prst="rect">
            <a:avLst/>
          </a:prstGeom>
          <a:solidFill>
            <a:srgbClr val="D0D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 userDrawn="1"/>
        </p:nvSpPr>
        <p:spPr>
          <a:xfrm rot="5400000">
            <a:off x="-1466912" y="3391853"/>
            <a:ext cx="3528394" cy="235701"/>
          </a:xfrm>
          <a:prstGeom prst="rect">
            <a:avLst/>
          </a:prstGeom>
          <a:solidFill>
            <a:srgbClr val="5A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516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角丸四角形 50"/>
          <p:cNvSpPr/>
          <p:nvPr userDrawn="1"/>
        </p:nvSpPr>
        <p:spPr>
          <a:xfrm>
            <a:off x="359837" y="359906"/>
            <a:ext cx="6840000" cy="9576000"/>
          </a:xfrm>
          <a:prstGeom prst="rect">
            <a:avLst/>
          </a:prstGeom>
          <a:gradFill flip="none" rotWithShape="1">
            <a:gsLst>
              <a:gs pos="35000">
                <a:srgbClr val="83C6F7"/>
              </a:gs>
              <a:gs pos="90000">
                <a:srgbClr val="FFFFFF"/>
              </a:gs>
            </a:gsLst>
            <a:lin ang="5400000" scaled="1"/>
            <a:tileRect/>
          </a:gra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 userDrawn="1"/>
        </p:nvSpPr>
        <p:spPr>
          <a:xfrm>
            <a:off x="647489" y="629382"/>
            <a:ext cx="6264000" cy="9144000"/>
          </a:xfrm>
          <a:prstGeom prst="roundRect">
            <a:avLst>
              <a:gd name="adj" fmla="val 1149"/>
            </a:avLst>
          </a:pr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13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683977732"/>
              </p:ext>
            </p:extLst>
          </p:nvPr>
        </p:nvGraphicFramePr>
        <p:xfrm>
          <a:off x="1751" y="1714"/>
          <a:ext cx="1750" cy="1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8" imgW="360" imgH="360" progId="TCLayout.ActiveDocument.1">
                  <p:embed/>
                </p:oleObj>
              </mc:Choice>
              <mc:Fallback>
                <p:oleObj name="think-cell スライド" r:id="rId8" imgW="360" imgH="360" progId="TCLayout.ActiveDocument.1">
                  <p:embed/>
                  <p:pic>
                    <p:nvPicPr>
                      <p:cNvPr id="7" name="think-cell data - do not delete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51" y="1714"/>
                        <a:ext cx="1750" cy="17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627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7" r:id="rId3"/>
    <p:sldLayoutId id="2147483706" r:id="rId4"/>
    <p:sldLayoutId id="2147483708" r:id="rId5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eminar_01@jp.nomura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hyperlink" Target="https://www.nomura.co.jp/guide/privacy.html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2.emf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111985" y="2321570"/>
            <a:ext cx="1872208" cy="1080000"/>
          </a:xfrm>
          <a:prstGeom prst="rect">
            <a:avLst/>
          </a:prstGeom>
          <a:noFill/>
          <a:ln w="9525" cap="flat" cmpd="tri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algn="ctr" defTabSz="5632044" hangingPunct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ja-JP" sz="11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2025</a:t>
            </a:r>
            <a:r>
              <a:rPr lang="ja-JP" altLang="en-US" sz="11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年</a:t>
            </a:r>
            <a:r>
              <a:rPr lang="en-US" altLang="ja-JP" sz="28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1</a:t>
            </a:r>
            <a:r>
              <a:rPr lang="ja-JP" altLang="en-US" sz="11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月</a:t>
            </a:r>
            <a:r>
              <a:rPr lang="en-US" altLang="ja-JP" sz="28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30</a:t>
            </a:r>
            <a:r>
              <a:rPr lang="ja-JP" altLang="en-US" sz="12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日（</a:t>
            </a:r>
            <a:r>
              <a:rPr lang="ja-JP" altLang="en-US" sz="12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木</a:t>
            </a:r>
            <a:r>
              <a:rPr lang="ja-JP" altLang="en-US" sz="12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）</a:t>
            </a:r>
            <a:br>
              <a:rPr lang="en-US" altLang="ja-JP" sz="12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</a:br>
            <a:r>
              <a:rPr lang="en-US" altLang="ja-JP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15</a:t>
            </a:r>
            <a:r>
              <a:rPr lang="en-US" altLang="ja-JP" sz="16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:00〜</a:t>
            </a:r>
            <a:r>
              <a:rPr lang="en-US" altLang="ja-JP" sz="16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17</a:t>
            </a:r>
            <a:r>
              <a:rPr lang="en-US" altLang="ja-JP" sz="16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:05</a:t>
            </a:r>
            <a:endParaRPr lang="en-US" altLang="ja-JP" sz="1200" b="1" dirty="0"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  <a:p>
            <a:pPr algn="ctr" defTabSz="5632044" hangingPunct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</a:pP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会場</a:t>
            </a:r>
            <a:r>
              <a:rPr lang="ja-JP" altLang="en-US" sz="14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：</a:t>
            </a:r>
            <a:r>
              <a: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野村證券</a:t>
            </a:r>
            <a:r>
              <a:rPr lang="zh-TW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大阪支店</a:t>
            </a:r>
            <a:br>
              <a:rPr lang="en-US" altLang="ja-JP" sz="12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</a:br>
            <a:r>
              <a:rPr lang="ja-JP" altLang="en-US" sz="12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オンライン</a:t>
            </a:r>
            <a:r>
              <a:rPr lang="en-US" altLang="ja-JP" sz="12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(WEBEX)</a:t>
            </a:r>
            <a:r>
              <a:rPr lang="ja-JP" altLang="en-US" sz="1200" b="1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同時配信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7790" y="8308704"/>
            <a:ext cx="6192000" cy="252000"/>
          </a:xfrm>
          <a:prstGeom prst="rect">
            <a:avLst/>
          </a:prstGeom>
          <a:noFill/>
        </p:spPr>
        <p:txBody>
          <a:bodyPr wrap="square" lIns="0" tIns="72000" rIns="0" bIns="0" rtlCol="0" anchor="t" anchorCtr="0">
            <a:noAutofit/>
          </a:bodyPr>
          <a:lstStyle/>
          <a:p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メール、</a:t>
            </a:r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FAX</a:t>
            </a: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またはお電話にて、以下の項目をご連絡ください。添付の申込書をご活用ください。</a:t>
            </a:r>
            <a:endParaRPr lang="ja-JP" altLang="en-US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>
          <a:xfrm>
            <a:off x="251445" y="7938234"/>
            <a:ext cx="7092788" cy="360000"/>
          </a:xfrm>
          <a:prstGeom prst="roundRect">
            <a:avLst>
              <a:gd name="adj" fmla="val 120000"/>
            </a:avLst>
          </a:prstGeom>
          <a:solidFill>
            <a:srgbClr val="E20212"/>
          </a:solidFill>
          <a:ln w="6350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6350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lvl="0" algn="ctr" fontAlgn="ctr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参加申込み方法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372354"/>
              </p:ext>
            </p:extLst>
          </p:nvPr>
        </p:nvGraphicFramePr>
        <p:xfrm>
          <a:off x="251445" y="4230186"/>
          <a:ext cx="7092788" cy="363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8132">
                  <a:extLst>
                    <a:ext uri="{9D8B030D-6E8A-4147-A177-3AD203B41FA5}">
                      <a16:colId xmlns:a16="http://schemas.microsoft.com/office/drawing/2014/main" val="3940762725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403755393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91440" algn="ctr" defTabSz="1433513" rtl="0" eaLnBrk="1" fontAlgn="base" latinLnBrk="0" hangingPunc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kumimoji="0" lang="en-US" altLang="ja-JP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15</a:t>
                      </a:r>
                      <a:r>
                        <a:rPr kumimoji="0" lang="ja-JP" altLang="en-US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：</a:t>
                      </a:r>
                      <a:r>
                        <a:rPr kumimoji="0" lang="en-US" altLang="ja-JP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00</a:t>
                      </a:r>
                      <a:r>
                        <a:rPr kumimoji="0" lang="ja-JP" altLang="en-US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～</a:t>
                      </a: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1E2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8586" rtl="0" eaLnBrk="1" fontAlgn="base" latinLnBrk="0" hangingPunct="0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2D4B6F"/>
                        </a:buClr>
                        <a:buSzPct val="100000"/>
                        <a:buFont typeface="Wingdings"/>
                        <a:buNone/>
                        <a:tabLst>
                          <a:tab pos="182880" algn="l"/>
                        </a:tabLst>
                      </a:pPr>
                      <a:r>
                        <a:rPr kumimoji="1" lang="ja-JP" altLang="en-US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開会挨拶　　</a:t>
                      </a:r>
                      <a:r>
                        <a:rPr kumimoji="1" lang="ja-JP" altLang="en-US" sz="11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大阪市</a:t>
                      </a:r>
                      <a:r>
                        <a:rPr kumimoji="0" lang="ja-JP" altLang="en-US" sz="11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経済戦略局理事　</a:t>
                      </a:r>
                      <a:r>
                        <a:rPr kumimoji="0" lang="ja-JP" altLang="en-US" sz="1300" b="1" i="0" u="none" kern="1200" baseline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岩谷 和代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1528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91440" algn="ctr" defTabSz="1433513" rtl="0" eaLnBrk="1" fontAlgn="base" latinLnBrk="0" hangingPunc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kumimoji="0" lang="en-US" altLang="ja-JP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15:05〜</a:t>
                      </a:r>
                    </a:p>
                    <a:p>
                      <a:pPr marL="0" marR="91440" algn="ctr" defTabSz="1433513" rtl="0" eaLnBrk="1" fontAlgn="base" latinLnBrk="0" hangingPunc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kumimoji="0" lang="en-US" altLang="ja-JP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15:35</a:t>
                      </a: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1E2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8586" rtl="0" eaLnBrk="1" fontAlgn="base" latinLnBrk="0" hangingPunct="0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2D4B6F"/>
                        </a:buClr>
                        <a:buSzPct val="100000"/>
                        <a:buFont typeface="Wingdings"/>
                        <a:buNone/>
                        <a:tabLst>
                          <a:tab pos="182880" algn="l"/>
                        </a:tabLst>
                      </a:pPr>
                      <a:r>
                        <a:rPr kumimoji="1" lang="ja-JP" altLang="en-US" sz="12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大阪・関西万博を契機に創る持続可能な未来社会</a:t>
                      </a:r>
                      <a:endParaRPr kumimoji="1" lang="en-US" altLang="ja-JP" sz="125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1018586" rtl="0" eaLnBrk="1" fontAlgn="base" latinLnBrk="0" hangingPunct="0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2D4B6F"/>
                        </a:buClr>
                        <a:buSzPct val="100000"/>
                        <a:buFont typeface="Wingdings"/>
                        <a:buNone/>
                        <a:tabLst>
                          <a:tab pos="182880" algn="l"/>
                        </a:tabLst>
                      </a:pPr>
                      <a:r>
                        <a:rPr lang="zh-TW" altLang="en-US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経済産業省</a:t>
                      </a:r>
                      <a:r>
                        <a:rPr lang="ja-JP" altLang="en-US" sz="11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0" lang="ja-JP" altLang="en-US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大臣官房審議官（国際博覧会担当）　</a:t>
                      </a:r>
                      <a:r>
                        <a:rPr kumimoji="0" lang="ja-JP" altLang="en-US" sz="16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浦上 健一朗</a:t>
                      </a:r>
                      <a:r>
                        <a:rPr lang="ja-JP" altLang="en-US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34228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91440" algn="ctr" defTabSz="1433513" rtl="0" eaLnBrk="1" fontAlgn="base" latinLnBrk="0" hangingPunc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kumimoji="0" lang="en-US" altLang="ja-JP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15:35〜</a:t>
                      </a:r>
                    </a:p>
                    <a:p>
                      <a:pPr marL="0" marR="91440" algn="ctr" defTabSz="1433513" rtl="0" eaLnBrk="1" fontAlgn="base" latinLnBrk="0" hangingPunc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kumimoji="0" lang="en-US" altLang="ja-JP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15:55</a:t>
                      </a:r>
                      <a:endParaRPr kumimoji="0" lang="ja-JP" altLang="en-US" sz="1200" b="1" i="0" u="none" kern="1200" baseline="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1E2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8586" rtl="0" eaLnBrk="1" fontAlgn="base" latinLnBrk="0" hangingPunct="0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2D4B6F"/>
                        </a:buClr>
                        <a:buSzPct val="100000"/>
                        <a:buFont typeface="Wingdings"/>
                        <a:buNone/>
                        <a:tabLst>
                          <a:tab pos="182880" algn="l"/>
                        </a:tabLst>
                      </a:pPr>
                      <a:r>
                        <a:rPr kumimoji="1" lang="ja-JP" altLang="en-US" sz="12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「国際金融都市</a:t>
                      </a:r>
                      <a:r>
                        <a:rPr kumimoji="1" lang="en-US" altLang="ja-JP" sz="12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OSAKA</a:t>
                      </a:r>
                      <a:r>
                        <a:rPr kumimoji="1" lang="ja-JP" altLang="en-US" sz="12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の実現に向けた取り組み」</a:t>
                      </a:r>
                    </a:p>
                    <a:p>
                      <a:pPr marL="82800" marR="0" lvl="0" indent="0" algn="l" defTabSz="755934" rtl="0" eaLnBrk="1" fontAlgn="base" latinLnBrk="0" hangingPunct="0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2D4B6F"/>
                        </a:buClr>
                        <a:buSzPct val="100000"/>
                        <a:buFont typeface="Wingdings"/>
                        <a:buNone/>
                        <a:tabLst>
                          <a:tab pos="182880" algn="l"/>
                        </a:tabLst>
                      </a:pPr>
                      <a:r>
                        <a:rPr kumimoji="1" lang="zh-TW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大阪市経済戦略局</a:t>
                      </a:r>
                      <a:r>
                        <a:rPr kumimoji="1" lang="ja-JP" alt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</a:t>
                      </a:r>
                      <a:r>
                        <a:rPr kumimoji="0" lang="zh-TW" altLang="en-US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立地交流推進部長</a:t>
                      </a:r>
                      <a:r>
                        <a:rPr kumimoji="0" lang="ja-JP" altLang="en-US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　</a:t>
                      </a:r>
                      <a:r>
                        <a:rPr lang="ja-JP" altLang="en-US" sz="16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森山 文子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84998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91440" algn="ctr" defTabSz="1433513" rtl="0" eaLnBrk="1" fontAlgn="base" latinLnBrk="0" hangingPunc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kumimoji="0" lang="en-US" altLang="ja-JP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15</a:t>
                      </a:r>
                      <a:r>
                        <a:rPr kumimoji="0" lang="ja-JP" altLang="en-US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：</a:t>
                      </a:r>
                      <a:r>
                        <a:rPr kumimoji="0" lang="en-US" altLang="ja-JP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55</a:t>
                      </a:r>
                      <a:r>
                        <a:rPr kumimoji="0" lang="ja-JP" altLang="en-US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～</a:t>
                      </a: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1E2FB"/>
                    </a:solidFill>
                  </a:tcPr>
                </a:tc>
                <a:tc>
                  <a:txBody>
                    <a:bodyPr/>
                    <a:lstStyle/>
                    <a:p>
                      <a:pPr marL="82800" algn="l" fontAlgn="base" hangingPunct="0">
                        <a:lnSpc>
                          <a:spcPct val="105000"/>
                        </a:lnSpc>
                        <a:spcBef>
                          <a:spcPts val="100"/>
                        </a:spcBef>
                      </a:pP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（休憩）</a:t>
                      </a:r>
                    </a:p>
                  </a:txBody>
                  <a:tcPr marL="36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86775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91440" algn="ctr" defTabSz="1433513" rtl="0" eaLnBrk="1" fontAlgn="base" latinLnBrk="0" hangingPunc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kumimoji="0" lang="en-US" altLang="ja-JP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16:00〜</a:t>
                      </a:r>
                    </a:p>
                    <a:p>
                      <a:pPr marL="0" marR="91440" algn="ctr" defTabSz="1433513" rtl="0" eaLnBrk="1" fontAlgn="base" latinLnBrk="0" hangingPunc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kumimoji="0" lang="en-US" altLang="ja-JP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16:30</a:t>
                      </a:r>
                      <a:endParaRPr kumimoji="0" lang="ja-JP" altLang="en-US" sz="1200" b="1" i="0" u="none" kern="1200" baseline="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1E2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base" latinLnBrk="0" hangingPunct="0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開港</a:t>
                      </a:r>
                      <a:r>
                        <a:rPr kumimoji="1" lang="en-US" altLang="ja-JP" sz="12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2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周年を迎えた関西国際空港の今</a:t>
                      </a:r>
                      <a:endParaRPr kumimoji="1" lang="ja-JP" altLang="en-US" sz="12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82800" marR="0" lvl="0" indent="0" algn="l" defTabSz="755934" rtl="0" eaLnBrk="1" fontAlgn="base" latinLnBrk="0" hangingPunct="0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新関西国際空港株式会社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総務部長　</a:t>
                      </a: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春名 史久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氏</a:t>
                      </a: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36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7757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91440" lvl="0" indent="0" algn="ctr" defTabSz="1433513" rtl="0" eaLnBrk="1" fontAlgn="base" latinLnBrk="0" hangingPunc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16:30〜17:00</a:t>
                      </a: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1E2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base" latinLnBrk="0" hangingPunct="0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サステナブルファイナンスの現在の動向・潮流</a:t>
                      </a:r>
                      <a:endParaRPr kumimoji="1" lang="ja-JP" altLang="en-US" sz="12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82800" marR="0" lvl="0" indent="0" algn="l" defTabSz="755934" rtl="0" eaLnBrk="1" fontAlgn="base" latinLnBrk="0" hangingPunct="0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野村證券株式会社　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サステナブル・ビジネス開発部</a:t>
                      </a:r>
                      <a:r>
                        <a:rPr kumimoji="1" lang="ja-JP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担当部長　</a:t>
                      </a: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相原 和之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36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52713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91440" algn="ctr" defTabSz="1433513" rtl="0" eaLnBrk="1" fontAlgn="base" latinLnBrk="0" hangingPunc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kumimoji="0" lang="en-US" altLang="ja-JP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17</a:t>
                      </a:r>
                      <a:r>
                        <a:rPr kumimoji="0" lang="ja-JP" altLang="en-US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：</a:t>
                      </a:r>
                      <a:r>
                        <a:rPr kumimoji="0" lang="en-US" altLang="ja-JP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00</a:t>
                      </a:r>
                      <a:r>
                        <a:rPr kumimoji="0" lang="ja-JP" altLang="en-US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～</a:t>
                      </a: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2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8586" rtl="0" eaLnBrk="1" fontAlgn="base" latinLnBrk="0" hangingPunct="0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2D4B6F"/>
                        </a:buClr>
                        <a:buSzPct val="100000"/>
                        <a:buFont typeface="Wingdings"/>
                        <a:buNone/>
                        <a:tabLst>
                          <a:tab pos="182880" algn="l"/>
                        </a:tabLst>
                      </a:pPr>
                      <a:r>
                        <a:rPr kumimoji="1" lang="ja-JP" altLang="en-US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閉会挨拶　</a:t>
                      </a:r>
                      <a:r>
                        <a:rPr kumimoji="0" lang="ja-JP" altLang="en-US" sz="11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野村證券株式会社　常務執行役員</a:t>
                      </a:r>
                      <a:r>
                        <a:rPr kumimoji="0" lang="ja-JP" altLang="en-US" sz="13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　林　隆博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044459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242811"/>
              </p:ext>
            </p:extLst>
          </p:nvPr>
        </p:nvGraphicFramePr>
        <p:xfrm>
          <a:off x="287790" y="8632872"/>
          <a:ext cx="5974848" cy="1799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3904">
                  <a:extLst>
                    <a:ext uri="{9D8B030D-6E8A-4147-A177-3AD203B41FA5}">
                      <a16:colId xmlns:a16="http://schemas.microsoft.com/office/drawing/2014/main" val="320792623"/>
                    </a:ext>
                  </a:extLst>
                </a:gridCol>
                <a:gridCol w="2072949">
                  <a:extLst>
                    <a:ext uri="{9D8B030D-6E8A-4147-A177-3AD203B41FA5}">
                      <a16:colId xmlns:a16="http://schemas.microsoft.com/office/drawing/2014/main" val="1268112266"/>
                    </a:ext>
                  </a:extLst>
                </a:gridCol>
                <a:gridCol w="2397995">
                  <a:extLst>
                    <a:ext uri="{9D8B030D-6E8A-4147-A177-3AD203B41FA5}">
                      <a16:colId xmlns:a16="http://schemas.microsoft.com/office/drawing/2014/main" val="3347996709"/>
                    </a:ext>
                  </a:extLst>
                </a:gridCol>
              </a:tblGrid>
              <a:tr h="899988">
                <a:tc>
                  <a:txBody>
                    <a:bodyPr/>
                    <a:lstStyle/>
                    <a:p>
                      <a:pPr algn="ctr" fontAlgn="auto" hangingPunct="0"/>
                      <a:r>
                        <a:rPr lang="ja-JP" altLang="en-US" sz="1200" b="1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必要項目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44000" marR="144000" marT="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2FB"/>
                    </a:solidFill>
                  </a:tcPr>
                </a:tc>
                <a:tc>
                  <a:txBody>
                    <a:bodyPr/>
                    <a:lstStyle/>
                    <a:p>
                      <a:pPr marL="216000" indent="-216000" algn="l" fontAlgn="auto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ja-JP" sz="1100" b="1" u="none" strike="noStrike" dirty="0">
                          <a:solidFill>
                            <a:srgbClr val="0267B2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</a:t>
                      </a:r>
                      <a:r>
                        <a:rPr lang="en-US" altLang="ja-JP" sz="1100" b="0" u="none" strike="noStrike" dirty="0">
                          <a:solidFill>
                            <a:srgbClr val="0267B2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	</a:t>
                      </a:r>
                      <a:r>
                        <a:rPr lang="ja-JP" altLang="en-US" sz="1100" b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ご参加者名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216000" indent="-216000" algn="l" fontAlgn="auto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altLang="ja-JP" sz="1100" b="1" u="none" strike="noStrike" dirty="0">
                          <a:solidFill>
                            <a:srgbClr val="0267B2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</a:t>
                      </a:r>
                      <a:r>
                        <a:rPr lang="en-US" altLang="ja-JP" sz="1100" b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	</a:t>
                      </a:r>
                      <a:r>
                        <a:rPr lang="ja-JP" altLang="en-US" sz="1100" b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貴法人名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216000" marR="0" lvl="0" indent="-216000" algn="l" defTabSz="755934" rtl="0" eaLnBrk="1" fontAlgn="auto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u="none" strike="noStrike" dirty="0">
                          <a:solidFill>
                            <a:srgbClr val="0267B2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</a:t>
                      </a:r>
                      <a:r>
                        <a:rPr lang="en-US" altLang="ja-JP" sz="1100" b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	</a:t>
                      </a:r>
                      <a:r>
                        <a:rPr lang="ja-JP" altLang="en-US" sz="1100" b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ご所属部署・お役職</a:t>
                      </a:r>
                      <a:endParaRPr lang="en-US" altLang="ja-JP" sz="1100" b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216000" marR="0" lvl="0" indent="-216000" algn="l" defTabSz="755934" rtl="0" eaLnBrk="1" fontAlgn="auto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u="none" strike="noStrike" kern="1200" dirty="0">
                          <a:solidFill>
                            <a:srgbClr val="0267B2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4.</a:t>
                      </a:r>
                      <a:r>
                        <a:rPr lang="en-US" altLang="ja-JP" sz="1100" b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	</a:t>
                      </a:r>
                      <a:r>
                        <a:rPr kumimoji="1" lang="ja-JP" altLang="en-US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メールアドレス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44000" marR="144000" marT="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16000" marR="0" lvl="0" indent="-216000" algn="l" defTabSz="755934" rtl="0" eaLnBrk="1" fontAlgn="auto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267B2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5.</a:t>
                      </a: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267B2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お電話番号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216000" marR="0" lvl="0" indent="-216000" algn="l" defTabSz="755934" rtl="0" eaLnBrk="1" fontAlgn="auto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267B2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6.</a:t>
                      </a: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	</a:t>
                      </a: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ご参加方法　（①ご来場</a:t>
                      </a: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/②</a:t>
                      </a: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オンラインでのご参加の別）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144000" marT="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4454763"/>
                  </a:ext>
                </a:extLst>
              </a:tr>
              <a:tr h="899988">
                <a:tc>
                  <a:txBody>
                    <a:bodyPr/>
                    <a:lstStyle/>
                    <a:p>
                      <a:pPr algn="ctr" fontAlgn="auto" hangingPunct="0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44000" marR="144000" marT="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2FB"/>
                    </a:solidFill>
                  </a:tcPr>
                </a:tc>
                <a:tc>
                  <a:txBody>
                    <a:bodyPr/>
                    <a:lstStyle/>
                    <a:p>
                      <a:pPr marL="216000" marR="0" lvl="0" indent="-216000" algn="l" defTabSz="755934" rtl="0" eaLnBrk="1" fontAlgn="auto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44000" marR="144000" marT="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16000" marR="0" lvl="0" indent="-216000" algn="l" defTabSz="755934" rtl="0" eaLnBrk="1" fontAlgn="auto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144000" marT="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203800"/>
                  </a:ext>
                </a:extLst>
              </a:tr>
            </a:tbl>
          </a:graphicData>
        </a:graphic>
      </p:graphicFrame>
      <p:grpSp>
        <p:nvGrpSpPr>
          <p:cNvPr id="15" name="グループ化 14"/>
          <p:cNvGrpSpPr>
            <a:grpSpLocks noChangeAspect="1"/>
          </p:cNvGrpSpPr>
          <p:nvPr/>
        </p:nvGrpSpPr>
        <p:grpSpPr>
          <a:xfrm>
            <a:off x="6262638" y="8388304"/>
            <a:ext cx="1080228" cy="1080000"/>
            <a:chOff x="5795953" y="8334358"/>
            <a:chExt cx="1080228" cy="1080000"/>
          </a:xfrm>
        </p:grpSpPr>
        <p:sp>
          <p:nvSpPr>
            <p:cNvPr id="16" name="正方形/長方形 3"/>
            <p:cNvSpPr>
              <a:spLocks noChangeAspect="1" noChangeArrowheads="1"/>
            </p:cNvSpPr>
            <p:nvPr/>
          </p:nvSpPr>
          <p:spPr>
            <a:xfrm>
              <a:off x="5795953" y="8334358"/>
              <a:ext cx="1080228" cy="1080000"/>
            </a:xfrm>
            <a:prstGeom prst="ellipse">
              <a:avLst/>
            </a:prstGeom>
            <a:solidFill>
              <a:srgbClr val="D0D0D0">
                <a:alpha val="0"/>
              </a:srgbClr>
            </a:solidFill>
            <a:ln w="15875">
              <a:solidFill>
                <a:srgbClr val="E2021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 hangingPunct="0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ja-JP" altLang="en-US" sz="1200" b="1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ＭＳ Ｐゴシック" panose="020B0600070205080204" pitchFamily="50" charset="-128"/>
                </a:rPr>
                <a:t>お申込期限</a:t>
              </a:r>
              <a:endParaRPr lang="en-US" altLang="ja-JP" sz="12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endParaRPr>
            </a:p>
            <a:p>
              <a:pPr algn="ctr" fontAlgn="base" hangingPunct="0">
                <a:spcBef>
                  <a:spcPts val="600"/>
                </a:spcBef>
                <a:spcAft>
                  <a:spcPct val="0"/>
                </a:spcAft>
                <a:defRPr/>
              </a:pPr>
              <a:r>
                <a:rPr lang="en-US" altLang="ja-JP" sz="1100" b="1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2025</a:t>
              </a:r>
              <a:r>
                <a:rPr lang="ja-JP" altLang="en-US" sz="1100" b="1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年</a:t>
              </a:r>
              <a:br>
                <a:rPr lang="en-US" altLang="ja-JP" sz="1200" b="1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</a:br>
              <a:r>
                <a:rPr lang="en-US" altLang="ja-JP" sz="1200" b="1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1</a:t>
              </a:r>
              <a:r>
                <a:rPr lang="ja-JP" altLang="en-US" sz="1100" b="1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月</a:t>
              </a:r>
              <a:r>
                <a:rPr lang="en-US" altLang="ja-JP" sz="1100" b="1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28</a:t>
              </a:r>
              <a:r>
                <a:rPr lang="ja-JP" altLang="en-US" sz="1100" b="1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日</a:t>
              </a:r>
              <a:endParaRPr lang="ja-JP" altLang="en-US" sz="140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7" name="直線コネクタ 16"/>
            <p:cNvCxnSpPr/>
            <p:nvPr/>
          </p:nvCxnSpPr>
          <p:spPr>
            <a:xfrm>
              <a:off x="5904067" y="8755890"/>
              <a:ext cx="864000" cy="0"/>
            </a:xfrm>
            <a:prstGeom prst="line">
              <a:avLst/>
            </a:prstGeom>
            <a:ln w="6350">
              <a:solidFill>
                <a:srgbClr val="E20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正方形/長方形 3"/>
          <p:cNvSpPr>
            <a:spLocks noChangeArrowheads="1"/>
          </p:cNvSpPr>
          <p:nvPr/>
        </p:nvSpPr>
        <p:spPr>
          <a:xfrm>
            <a:off x="251445" y="3798226"/>
            <a:ext cx="7092788" cy="360000"/>
          </a:xfrm>
          <a:prstGeom prst="roundRect">
            <a:avLst>
              <a:gd name="adj" fmla="val 120000"/>
            </a:avLst>
          </a:prstGeom>
          <a:solidFill>
            <a:srgbClr val="E20212"/>
          </a:solidFill>
          <a:ln w="6350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6350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lvl="0" algn="ctr" fontAlgn="ctr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プログラム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36608" y="9522370"/>
            <a:ext cx="5616731" cy="982646"/>
          </a:xfrm>
          <a:prstGeom prst="rect">
            <a:avLst/>
          </a:prstGeom>
          <a:solidFill>
            <a:srgbClr val="C1E2FB"/>
          </a:solidFill>
        </p:spPr>
        <p:txBody>
          <a:bodyPr wrap="square" lIns="288000" tIns="54000" rIns="0" bIns="0" rtlCol="0" anchor="t">
            <a:noAutofit/>
          </a:bodyPr>
          <a:lstStyle/>
          <a:p>
            <a:pPr marL="1079500" indent="-1079500" defTabSz="1006182">
              <a:spcBef>
                <a:spcPts val="200"/>
              </a:spcBef>
            </a:pPr>
            <a:r>
              <a:rPr lang="ja-JP" altLang="en-US" sz="13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野村證券（株）</a:t>
            </a:r>
            <a:r>
              <a:rPr lang="en-US" altLang="ja-JP" sz="13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3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公共法人部　セミナー事務局</a:t>
            </a:r>
          </a:p>
        </p:txBody>
      </p:sp>
      <p:sp>
        <p:nvSpPr>
          <p:cNvPr id="27" name="正方形/長方形 3"/>
          <p:cNvSpPr>
            <a:spLocks noChangeArrowheads="1"/>
          </p:cNvSpPr>
          <p:nvPr/>
        </p:nvSpPr>
        <p:spPr>
          <a:xfrm>
            <a:off x="2267669" y="9836028"/>
            <a:ext cx="432000" cy="180000"/>
          </a:xfrm>
          <a:prstGeom prst="roundRect">
            <a:avLst>
              <a:gd name="adj" fmla="val 50000"/>
            </a:avLst>
          </a:prstGeom>
          <a:solidFill>
            <a:srgbClr val="0267B2"/>
          </a:solidFill>
          <a:ln w="6350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 fontAlgn="ctr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0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Tel</a:t>
            </a:r>
            <a:endParaRPr kumimoji="0" lang="ja-JP" altLang="en-US" sz="1000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9" name="正方形/長方形 3"/>
          <p:cNvSpPr>
            <a:spLocks noChangeArrowheads="1"/>
          </p:cNvSpPr>
          <p:nvPr/>
        </p:nvSpPr>
        <p:spPr>
          <a:xfrm>
            <a:off x="2267885" y="10276089"/>
            <a:ext cx="504000" cy="180000"/>
          </a:xfrm>
          <a:prstGeom prst="roundRect">
            <a:avLst>
              <a:gd name="adj" fmla="val 50000"/>
            </a:avLst>
          </a:prstGeom>
          <a:solidFill>
            <a:srgbClr val="0267B2"/>
          </a:solidFill>
          <a:ln w="6350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 fontAlgn="ctr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0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Mail</a:t>
            </a:r>
            <a:endParaRPr kumimoji="0" lang="ja-JP" altLang="en-US" sz="1000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0" name="テキスト ボックス 29"/>
          <p:cNvSpPr txBox="1">
            <a:spLocks/>
          </p:cNvSpPr>
          <p:nvPr/>
        </p:nvSpPr>
        <p:spPr>
          <a:xfrm>
            <a:off x="2771957" y="10276089"/>
            <a:ext cx="2088000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E8E8"/>
                </a:solidFill>
              </a14:hiddenFill>
            </a:ext>
          </a:extLst>
        </p:spPr>
        <p:txBody>
          <a:bodyPr wrap="none" lIns="72000" tIns="0" rIns="0" bIns="0" rtlCol="0" anchor="ctr" anchorCtr="0">
            <a:noAutofit/>
          </a:bodyPr>
          <a:lstStyle/>
          <a:p>
            <a:pPr defTabSz="1006182" fontAlgn="ctr">
              <a:spcBef>
                <a:spcPts val="200"/>
              </a:spcBef>
            </a:pPr>
            <a:r>
              <a:rPr lang="en-US" altLang="ja-JP" sz="1200" b="1" u="sng" dirty="0">
                <a:solidFill>
                  <a:srgbClr val="0267B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  <a:hlinkClick r:id="rId2"/>
              </a:rPr>
              <a:t>seminar_01@jp.nomura.com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（共通）</a:t>
            </a:r>
            <a:endParaRPr lang="en-US" altLang="ja-JP" sz="1200" b="1" u="sng" dirty="0">
              <a:solidFill>
                <a:srgbClr val="0267B2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角丸四角形 31"/>
          <p:cNvSpPr>
            <a:spLocks/>
          </p:cNvSpPr>
          <p:nvPr/>
        </p:nvSpPr>
        <p:spPr>
          <a:xfrm>
            <a:off x="5400017" y="1853558"/>
            <a:ext cx="1368000" cy="360000"/>
          </a:xfrm>
          <a:prstGeom prst="roundRect">
            <a:avLst>
              <a:gd name="adj" fmla="val 50000"/>
            </a:avLst>
          </a:prstGeom>
          <a:solidFill>
            <a:srgbClr val="E20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ctr" hangingPunct="0"/>
            <a:r>
              <a:rPr kumimoji="1" lang="ja-JP" altLang="en-US" b="1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参加無料</a:t>
            </a:r>
          </a:p>
        </p:txBody>
      </p:sp>
      <p:sp>
        <p:nvSpPr>
          <p:cNvPr id="5" name="正方形/長方形 3">
            <a:extLst>
              <a:ext uri="{FF2B5EF4-FFF2-40B4-BE49-F238E27FC236}">
                <a16:creationId xmlns:a16="http://schemas.microsoft.com/office/drawing/2014/main" id="{B2FEE427-F0CB-6059-4A36-57100611F53A}"/>
              </a:ext>
            </a:extLst>
          </p:cNvPr>
          <p:cNvSpPr>
            <a:spLocks noChangeArrowheads="1"/>
          </p:cNvSpPr>
          <p:nvPr/>
        </p:nvSpPr>
        <p:spPr>
          <a:xfrm>
            <a:off x="2267669" y="10052052"/>
            <a:ext cx="432000" cy="180000"/>
          </a:xfrm>
          <a:prstGeom prst="roundRect">
            <a:avLst>
              <a:gd name="adj" fmla="val 50000"/>
            </a:avLst>
          </a:prstGeom>
          <a:solidFill>
            <a:srgbClr val="0267B2"/>
          </a:solidFill>
          <a:ln w="6350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 fontAlgn="ctr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0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Tel</a:t>
            </a:r>
            <a:endParaRPr kumimoji="0" lang="ja-JP" altLang="en-US" sz="1000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" name="テキスト ボックス 776">
            <a:extLst>
              <a:ext uri="{FF2B5EF4-FFF2-40B4-BE49-F238E27FC236}">
                <a16:creationId xmlns:a16="http://schemas.microsoft.com/office/drawing/2014/main" id="{9B312F5D-5749-4C7F-108D-ABA9B7C8350D}"/>
              </a:ext>
            </a:extLst>
          </p:cNvPr>
          <p:cNvSpPr txBox="1">
            <a:spLocks noChangeArrowheads="1"/>
          </p:cNvSpPr>
          <p:nvPr/>
        </p:nvSpPr>
        <p:spPr bwMode="invGray">
          <a:xfrm>
            <a:off x="380404" y="69180"/>
            <a:ext cx="3528000" cy="12419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defTabSz="914400" fontAlgn="ctr">
              <a:spcBef>
                <a:spcPts val="400"/>
              </a:spcBef>
              <a:spcAft>
                <a:spcPct val="0"/>
              </a:spcAft>
              <a:defRPr/>
            </a:pPr>
            <a:r>
              <a:rPr lang="ja-JP" altLang="en-US" sz="3200" b="1" dirty="0">
                <a:solidFill>
                  <a:srgbClr val="FFFFFF"/>
                </a:solidFill>
                <a:effectLst>
                  <a:outerShdw dist="50800" dir="2700000" algn="ctr" rotWithShape="0">
                    <a:srgbClr val="000000">
                      <a:alpha val="5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大阪・関西万博を契機に</a:t>
            </a:r>
            <a:endParaRPr lang="en-US" altLang="ja-JP" sz="3200" b="1" dirty="0">
              <a:solidFill>
                <a:srgbClr val="FFFFFF"/>
              </a:solidFill>
              <a:effectLst>
                <a:outerShdw dist="50800" dir="2700000" algn="ctr" rotWithShape="0">
                  <a:srgbClr val="000000">
                    <a:alpha val="5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lvl="0" defTabSz="914400" fontAlgn="ctr">
              <a:spcBef>
                <a:spcPts val="400"/>
              </a:spcBef>
              <a:spcAft>
                <a:spcPct val="0"/>
              </a:spcAft>
              <a:defRPr/>
            </a:pPr>
            <a:r>
              <a:rPr lang="ja-JP" altLang="en-US" sz="3200" b="1" dirty="0">
                <a:solidFill>
                  <a:srgbClr val="FFFFFF"/>
                </a:solidFill>
                <a:effectLst>
                  <a:outerShdw dist="50800" dir="2700000" algn="ctr" rotWithShape="0">
                    <a:srgbClr val="000000">
                      <a:alpha val="5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創る持続可能な未来社会</a:t>
            </a:r>
            <a:endParaRPr kumimoji="0" lang="en-US" altLang="ja-JP" sz="3200" b="1" i="0" u="none" strike="noStrike" kern="1200" cap="none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dist="50800" dir="2700000" algn="ctr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7D395710-EC5F-8B4D-0D8A-CC1BD18AB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63" y="1379376"/>
            <a:ext cx="4031928" cy="220048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fontAlgn="ctr" hangingPunct="0">
              <a:lnSpc>
                <a:spcPct val="1060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 平素は格別のご厚情を賜り厚く御礼申し上げます。</a:t>
            </a:r>
            <a:endParaRPr lang="en-US" altLang="ja-JP" sz="1100" b="1" dirty="0">
              <a:solidFill>
                <a:srgbClr val="FFFFFF"/>
              </a:solidFill>
              <a:effectLst>
                <a:glow rad="127000">
                  <a:srgbClr val="0267B2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  <a:p>
            <a:pPr fontAlgn="ctr" hangingPunct="0">
              <a:lnSpc>
                <a:spcPct val="106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altLang="ja-JP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 SDG</a:t>
            </a:r>
            <a:r>
              <a:rPr lang="ja-JP" altLang="en-US" sz="1100" b="1" dirty="0" err="1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ｓ</a:t>
            </a: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万博として全世界から注目を集め、世界のビジネスリーダー</a:t>
            </a:r>
            <a:endParaRPr lang="en-US" altLang="ja-JP" sz="1100" b="1" dirty="0">
              <a:solidFill>
                <a:srgbClr val="FFFFFF"/>
              </a:solidFill>
              <a:effectLst>
                <a:glow rad="127000">
                  <a:srgbClr val="0267B2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  <a:p>
            <a:pPr fontAlgn="ctr" hangingPunct="0">
              <a:lnSpc>
                <a:spcPct val="1060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が一同に会する大阪・関西万博が</a:t>
            </a:r>
            <a:r>
              <a:rPr lang="en-US" altLang="ja-JP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2025</a:t>
            </a: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年４月に開幕します。</a:t>
            </a:r>
            <a:endParaRPr lang="en-US" altLang="ja-JP" sz="1100" b="1" dirty="0">
              <a:solidFill>
                <a:srgbClr val="FFFFFF"/>
              </a:solidFill>
              <a:effectLst>
                <a:glow rad="127000">
                  <a:srgbClr val="0267B2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  <a:p>
            <a:pPr fontAlgn="ctr" hangingPunct="0">
              <a:lnSpc>
                <a:spcPct val="1060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　本セミナーでは、法人投資家の皆様向けに、大阪・関西万博を契機に</a:t>
            </a:r>
            <a:endParaRPr lang="en-US" altLang="ja-JP" sz="1100" b="1" dirty="0">
              <a:solidFill>
                <a:srgbClr val="FFFFFF"/>
              </a:solidFill>
              <a:effectLst>
                <a:glow rad="127000">
                  <a:srgbClr val="0267B2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  <a:p>
            <a:pPr fontAlgn="ctr" hangingPunct="0">
              <a:lnSpc>
                <a:spcPct val="1060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創る未来社会を、万博の魅力や活用方法などと併せてご紹介します。</a:t>
            </a:r>
            <a:endParaRPr lang="en-US" altLang="ja-JP" sz="1100" b="1" dirty="0">
              <a:solidFill>
                <a:srgbClr val="FFFFFF"/>
              </a:solidFill>
              <a:effectLst>
                <a:glow rad="127000">
                  <a:srgbClr val="0267B2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  <a:p>
            <a:pPr fontAlgn="ctr" hangingPunct="0">
              <a:lnSpc>
                <a:spcPct val="1060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　また、大阪・関西万博を契機にサステナブルファイナンスを推進し、</a:t>
            </a:r>
            <a:endParaRPr lang="en-US" altLang="ja-JP" sz="1100" b="1" dirty="0">
              <a:solidFill>
                <a:srgbClr val="FFFFFF"/>
              </a:solidFill>
              <a:effectLst>
                <a:glow rad="127000">
                  <a:srgbClr val="0267B2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  <a:p>
            <a:pPr fontAlgn="ctr" hangingPunct="0">
              <a:lnSpc>
                <a:spcPct val="1060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「金融のフロントランナー都市」をめざす国際金融都市</a:t>
            </a:r>
            <a:r>
              <a:rPr lang="en-US" altLang="ja-JP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OSAKA</a:t>
            </a: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の活動</a:t>
            </a:r>
            <a:endParaRPr lang="en-US" altLang="ja-JP" sz="1100" b="1" dirty="0">
              <a:solidFill>
                <a:srgbClr val="FFFFFF"/>
              </a:solidFill>
              <a:effectLst>
                <a:glow rad="127000">
                  <a:srgbClr val="0267B2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  <a:p>
            <a:pPr fontAlgn="ctr" hangingPunct="0">
              <a:lnSpc>
                <a:spcPct val="1060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と、開港</a:t>
            </a:r>
            <a:r>
              <a:rPr lang="en-US" altLang="ja-JP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30</a:t>
            </a: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周年を迎えた海外からの万博来訪者の玄関口となる「関西</a:t>
            </a:r>
            <a:endParaRPr lang="en-US" altLang="ja-JP" sz="1100" b="1" dirty="0">
              <a:solidFill>
                <a:srgbClr val="FFFFFF"/>
              </a:solidFill>
              <a:effectLst>
                <a:glow rad="127000">
                  <a:srgbClr val="0267B2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  <a:p>
            <a:pPr fontAlgn="ctr" hangingPunct="0">
              <a:lnSpc>
                <a:spcPct val="1060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国際空港」の将来を切り口に、関西経済圏のこれまでと今後について、</a:t>
            </a:r>
            <a:endParaRPr lang="en-US" altLang="ja-JP" sz="1100" b="1" dirty="0">
              <a:solidFill>
                <a:srgbClr val="FFFFFF"/>
              </a:solidFill>
              <a:effectLst>
                <a:glow rad="127000">
                  <a:srgbClr val="0267B2"/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  <a:p>
            <a:pPr fontAlgn="ctr" hangingPunct="0">
              <a:lnSpc>
                <a:spcPct val="1060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ご紹介致します。</a:t>
            </a:r>
          </a:p>
          <a:p>
            <a:pPr fontAlgn="ctr" hangingPunct="0">
              <a:lnSpc>
                <a:spcPct val="1060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100" b="1" dirty="0">
                <a:solidFill>
                  <a:srgbClr val="FFFFFF"/>
                </a:solidFill>
                <a:effectLst>
                  <a:glow rad="127000">
                    <a:srgbClr val="0267B2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　皆様の沢山のご参加を心よりお待ちしております。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9867D27-F331-5C2D-F76A-A42D328CD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063" y="415041"/>
            <a:ext cx="1872208" cy="1114441"/>
          </a:xfrm>
          <a:prstGeom prst="rect">
            <a:avLst/>
          </a:prstGeom>
          <a:noFill/>
          <a:ln w="9525" cap="flat" cmpd="tri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algn="ctr" defTabSz="5632044" hangingPunct="0">
              <a:lnSpc>
                <a:spcPct val="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ja-JP" sz="1600" b="1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(</a:t>
            </a:r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主催）</a:t>
            </a:r>
            <a:endParaRPr lang="en-US" altLang="ja-JP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  <a:p>
            <a:pPr algn="ctr" defTabSz="5632044" hangingPunct="0">
              <a:lnSpc>
                <a:spcPct val="50000"/>
              </a:lnSpc>
              <a:spcBef>
                <a:spcPts val="600"/>
              </a:spcBef>
              <a:spcAft>
                <a:spcPts val="0"/>
              </a:spcAft>
            </a:pPr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大阪府・大阪市</a:t>
            </a:r>
          </a:p>
          <a:p>
            <a:pPr algn="ctr" defTabSz="5632044" hangingPunct="0">
              <a:lnSpc>
                <a:spcPct val="50000"/>
              </a:lnSpc>
              <a:spcBef>
                <a:spcPts val="600"/>
              </a:spcBef>
              <a:spcAft>
                <a:spcPts val="0"/>
              </a:spcAft>
            </a:pPr>
            <a:endParaRPr lang="en-US" altLang="ja-JP" sz="800" b="1" dirty="0"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  <a:p>
            <a:pPr algn="ctr" defTabSz="5632044" hangingPunct="0">
              <a:lnSpc>
                <a:spcPct val="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ja-JP" sz="1400" b="1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(</a:t>
            </a:r>
            <a:r>
              <a:rPr lang="ja-JP" altLang="en-US" sz="1400" b="1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共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催）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  <a:p>
            <a:pPr algn="ctr" defTabSz="5632044" hangingPunct="0">
              <a:lnSpc>
                <a:spcPct val="50000"/>
              </a:lnSpc>
              <a:spcBef>
                <a:spcPts val="600"/>
              </a:spcBef>
              <a:spcAft>
                <a:spcPts val="0"/>
              </a:spcAft>
            </a:pP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sym typeface="Arial"/>
              </a:rPr>
              <a:t>野村證券株式会社</a:t>
            </a:r>
            <a:endParaRPr lang="ja-JP" altLang="en-US" sz="1400" b="1" dirty="0"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  <a:sym typeface="Arial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4532D0B-96F5-2620-A565-74B4E012589F}"/>
              </a:ext>
            </a:extLst>
          </p:cNvPr>
          <p:cNvSpPr txBox="1">
            <a:spLocks/>
          </p:cNvSpPr>
          <p:nvPr/>
        </p:nvSpPr>
        <p:spPr>
          <a:xfrm>
            <a:off x="2762871" y="9853980"/>
            <a:ext cx="2735035" cy="16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E8E8"/>
                </a:solidFill>
              </a14:hiddenFill>
            </a:ext>
          </a:extLst>
        </p:spPr>
        <p:txBody>
          <a:bodyPr wrap="none" lIns="72000" tIns="0" rIns="0" bIns="0" rtlCol="0" anchor="ctr" anchorCtr="0">
            <a:noAutofit/>
          </a:bodyPr>
          <a:lstStyle/>
          <a:p>
            <a:pPr defTabSz="1006182" fontAlgn="ctr">
              <a:spcBef>
                <a:spcPts val="200"/>
              </a:spcBef>
            </a:pPr>
            <a:r>
              <a:rPr lang="en-US" altLang="ja-JP" sz="1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03-6838-3597</a:t>
            </a:r>
            <a:r>
              <a:rPr lang="ja-JP" altLang="en-US" sz="1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　 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直江、砂塚、道祖土（さいど）</a:t>
            </a:r>
            <a:endParaRPr lang="en-US" altLang="ja-JP" sz="12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8374415-2996-6F74-91B8-6D006399CB34}"/>
              </a:ext>
            </a:extLst>
          </p:cNvPr>
          <p:cNvSpPr txBox="1">
            <a:spLocks/>
          </p:cNvSpPr>
          <p:nvPr/>
        </p:nvSpPr>
        <p:spPr>
          <a:xfrm>
            <a:off x="2763194" y="10062450"/>
            <a:ext cx="1368000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8E8E8"/>
                </a:solidFill>
              </a14:hiddenFill>
            </a:ext>
          </a:extLst>
        </p:spPr>
        <p:txBody>
          <a:bodyPr wrap="none" lIns="72000" tIns="0" rIns="0" bIns="0" rtlCol="0" anchor="ctr" anchorCtr="0">
            <a:noAutofit/>
          </a:bodyPr>
          <a:lstStyle/>
          <a:p>
            <a:pPr defTabSz="1006182" fontAlgn="ctr">
              <a:spcBef>
                <a:spcPts val="200"/>
              </a:spcBef>
            </a:pPr>
            <a:r>
              <a:rPr lang="en-US" altLang="ja-JP" sz="1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06-6201-1060</a:t>
            </a:r>
            <a:r>
              <a:rPr lang="ja-JP" altLang="en-US" sz="1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床井（とこい）</a:t>
            </a:r>
            <a:endParaRPr lang="en-US" altLang="ja-JP" sz="12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3">
            <a:extLst>
              <a:ext uri="{FF2B5EF4-FFF2-40B4-BE49-F238E27FC236}">
                <a16:creationId xmlns:a16="http://schemas.microsoft.com/office/drawing/2014/main" id="{9556C75C-9B41-A2EA-20AC-928754BB3DD9}"/>
              </a:ext>
            </a:extLst>
          </p:cNvPr>
          <p:cNvSpPr>
            <a:spLocks noChangeArrowheads="1"/>
          </p:cNvSpPr>
          <p:nvPr/>
        </p:nvSpPr>
        <p:spPr>
          <a:xfrm>
            <a:off x="287789" y="9522370"/>
            <a:ext cx="1619839" cy="982646"/>
          </a:xfrm>
          <a:prstGeom prst="homePlate">
            <a:avLst>
              <a:gd name="adj" fmla="val 17778"/>
            </a:avLst>
          </a:prstGeom>
          <a:solidFill>
            <a:srgbClr val="0267B2"/>
          </a:solidFill>
          <a:ln w="6350">
            <a:noFill/>
            <a:miter lim="800000"/>
            <a:headEnd/>
            <a:tailEnd/>
          </a:ln>
        </p:spPr>
        <p:txBody>
          <a:bodyPr vert="horz" wrap="square" lIns="108000" tIns="0" rIns="0" bIns="0" numCol="1" anchor="ctr" anchorCtr="0" compatLnSpc="1">
            <a:prstTxWarp prst="textNoShape">
              <a:avLst/>
            </a:prstTxWarp>
          </a:bodyPr>
          <a:lstStyle/>
          <a:p>
            <a:pPr lvl="0" fontAlgn="ctr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お問い合わせ先</a:t>
            </a:r>
            <a:endParaRPr kumimoji="0" lang="ja-JP" altLang="en-US" sz="1200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238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5370888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95" imgH="95" progId="TCLayout.ActiveDocument.1">
                  <p:embed/>
                </p:oleObj>
              </mc:Choice>
              <mc:Fallback>
                <p:oleObj name="think-cell スライド" r:id="rId3" imgW="95" imgH="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正方形/長方形 3"/>
          <p:cNvSpPr>
            <a:spLocks noChangeArrowheads="1"/>
          </p:cNvSpPr>
          <p:nvPr/>
        </p:nvSpPr>
        <p:spPr>
          <a:xfrm>
            <a:off x="795664" y="4049762"/>
            <a:ext cx="5976000" cy="272605"/>
          </a:xfrm>
          <a:prstGeom prst="roundRect">
            <a:avLst>
              <a:gd name="adj" fmla="val 50000"/>
            </a:avLst>
          </a:prstGeom>
          <a:solidFill>
            <a:srgbClr val="E20212"/>
          </a:solidFill>
          <a:ln w="6350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6350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lvl="0" algn="ctr" fontAlgn="ctr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ご登壇者のご紹介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935521" y="9342454"/>
            <a:ext cx="5688000" cy="936000"/>
          </a:xfrm>
          <a:prstGeom prst="rect">
            <a:avLst/>
          </a:prstGeom>
        </p:spPr>
        <p:txBody>
          <a:bodyPr wrap="square" lIns="0" tIns="72000" rIns="0" bIns="0" anchor="t">
            <a:noAutofit/>
          </a:bodyPr>
          <a:lstStyle/>
          <a:p>
            <a:pPr marL="252000" indent="-252000" algn="just" fontAlgn="ctr" hangingPunct="0">
              <a:lnSpc>
                <a:spcPct val="110000"/>
              </a:lnSpc>
              <a:spcBef>
                <a:spcPts val="100"/>
              </a:spcBef>
              <a:defRPr/>
            </a:pP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（注）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本案内に記載のイベントでは、イベントでご紹介する商品等の勧誘を行う場合があります。</a:t>
            </a:r>
            <a:endParaRPr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252000" indent="-252000" algn="just" fontAlgn="ctr" hangingPunct="0">
              <a:lnSpc>
                <a:spcPct val="110000"/>
              </a:lnSpc>
              <a:spcBef>
                <a:spcPts val="100"/>
              </a:spcBef>
              <a:defRPr/>
            </a:pP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（注）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ご参加時に頂きましたお客様の個人情報等は、経済産業省、大阪府、大阪市、新関西国際空港株式会社、野村證券株式会社間において、本セミナーへの出欠等のご参加状況やご連絡先の把握等、本セミナーの運営を目的としてのみ取得及び共有するものとし、それ以外の目的では一切使用いたしません。</a:t>
            </a:r>
            <a:endParaRPr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252000" indent="-252000" algn="just" fontAlgn="ctr" hangingPunct="0">
              <a:lnSpc>
                <a:spcPct val="110000"/>
              </a:lnSpc>
              <a:spcBef>
                <a:spcPts val="100"/>
              </a:spcBef>
              <a:defRPr/>
            </a:pP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（注）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個人情報の利用目的の詳細は、野村證券株式会社ホームページ</a:t>
            </a:r>
            <a:endParaRPr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252000" indent="-252000" algn="just" fontAlgn="ctr" hangingPunct="0">
              <a:lnSpc>
                <a:spcPct val="110000"/>
              </a:lnSpc>
              <a:spcBef>
                <a:spcPts val="100"/>
              </a:spcBef>
              <a:defRPr/>
            </a:pP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800" spc="-2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（ </a:t>
            </a:r>
            <a:r>
              <a:rPr lang="en-US" altLang="ja-JP" sz="800" u="sng" spc="-20" dirty="0">
                <a:solidFill>
                  <a:srgbClr val="007BC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5"/>
              </a:rPr>
              <a:t>https://www.nomura.co.jp/guide/privacy.html</a:t>
            </a:r>
            <a:r>
              <a:rPr lang="en-US" altLang="ja-JP" sz="800" spc="-20" dirty="0">
                <a:solidFill>
                  <a:srgbClr val="007BC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800" spc="-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 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、または店頭のポスター等をご覧ください。</a:t>
            </a:r>
            <a:endParaRPr lang="en-US" altLang="ja-JP" sz="800" spc="-2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>
          <a:xfrm>
            <a:off x="792177" y="521410"/>
            <a:ext cx="5976000" cy="272605"/>
          </a:xfrm>
          <a:prstGeom prst="roundRect">
            <a:avLst>
              <a:gd name="adj" fmla="val 50000"/>
            </a:avLst>
          </a:prstGeom>
          <a:solidFill>
            <a:srgbClr val="E20212"/>
          </a:solidFill>
          <a:ln w="6350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6350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lvl="0" algn="ctr" fontAlgn="ctr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開催場所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4560" y="845406"/>
            <a:ext cx="6173629" cy="1240073"/>
          </a:xfrm>
          <a:prstGeom prst="rect">
            <a:avLst/>
          </a:prstGeom>
          <a:noFill/>
        </p:spPr>
        <p:txBody>
          <a:bodyPr wrap="square" lIns="0" tIns="54000" rIns="0" bIns="0" rtlCol="0" anchor="t" anchorCtr="0">
            <a:noAutofit/>
          </a:bodyPr>
          <a:lstStyle/>
          <a:p>
            <a:pPr marL="360000" indent="-360000" fontAlgn="base" hangingPunct="0">
              <a:spcBef>
                <a:spcPts val="200"/>
              </a:spcBef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会場：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野村證券株式会社大阪支店／オンライン（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WEBEX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）・ライブ同時配信</a:t>
            </a:r>
          </a:p>
          <a:p>
            <a:pPr marL="360000" indent="-360000" fontAlgn="base" hangingPunct="0">
              <a:spcBef>
                <a:spcPts val="200"/>
              </a:spcBef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住所：大阪市中央区平野町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3-5-12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御堂筋野村ビル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360000" indent="-360000" fontAlgn="base" hangingPunct="0">
              <a:spcBef>
                <a:spcPts val="200"/>
              </a:spcBef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定員：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	50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名（先着順）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360000" indent="-360000" fontAlgn="base" hangingPunct="0">
              <a:spcBef>
                <a:spcPts val="200"/>
              </a:spcBef>
            </a:pP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参加証は発行しません。事前申し込みの上、直接会場にお越しください。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360000" indent="-360000" fontAlgn="base" hangingPunct="0">
              <a:spcBef>
                <a:spcPts val="200"/>
              </a:spcBef>
            </a:pP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オンラインでの参加をご希望の方には、開催日前日までにご記入頂きましたメールアドレス宛に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pPr marL="360000" indent="-360000" fontAlgn="base" hangingPunct="0">
              <a:spcBef>
                <a:spcPts val="200"/>
              </a:spcBef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　資料と参加方法をご案内します。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791837" y="9270342"/>
            <a:ext cx="5976000" cy="0"/>
          </a:xfrm>
          <a:prstGeom prst="line">
            <a:avLst/>
          </a:prstGeom>
          <a:solidFill>
            <a:schemeClr val="accent2"/>
          </a:solidFill>
          <a:ln w="31750" cap="rnd" cmpd="sng" algn="ctr">
            <a:solidFill>
              <a:srgbClr val="0267B2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219289"/>
              </p:ext>
            </p:extLst>
          </p:nvPr>
        </p:nvGraphicFramePr>
        <p:xfrm>
          <a:off x="774560" y="4358370"/>
          <a:ext cx="5968205" cy="4896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3033">
                  <a:extLst>
                    <a:ext uri="{9D8B030D-6E8A-4147-A177-3AD203B41FA5}">
                      <a16:colId xmlns:a16="http://schemas.microsoft.com/office/drawing/2014/main" val="3940762725"/>
                    </a:ext>
                  </a:extLst>
                </a:gridCol>
                <a:gridCol w="4945172">
                  <a:extLst>
                    <a:ext uri="{9D8B030D-6E8A-4147-A177-3AD203B41FA5}">
                      <a16:colId xmlns:a16="http://schemas.microsoft.com/office/drawing/2014/main" val="4037553937"/>
                    </a:ext>
                  </a:extLst>
                </a:gridCol>
              </a:tblGrid>
              <a:tr h="1200275">
                <a:tc>
                  <a:txBody>
                    <a:bodyPr/>
                    <a:lstStyle/>
                    <a:p>
                      <a:pPr marL="0" marR="91440" algn="ctr" defTabSz="1433513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kumimoji="0" lang="ja-JP" altLang="en-US" sz="1100" b="0" i="0" u="none" kern="1200" baseline="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zh-TW" altLang="en-US" sz="10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経済産業省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82800" indent="0" algn="l" fontAlgn="base" hangingPunct="0">
                        <a:lnSpc>
                          <a:spcPct val="105000"/>
                        </a:lnSpc>
                        <a:spcBef>
                          <a:spcPts val="100"/>
                        </a:spcBef>
                      </a:pPr>
                      <a:r>
                        <a:rPr kumimoji="0" lang="ja-JP" altLang="en-US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大臣官房審議官（国際博覧会担当）　</a:t>
                      </a:r>
                      <a:r>
                        <a:rPr kumimoji="0" lang="ja-JP" altLang="en-US" sz="16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浦上 健一朗</a:t>
                      </a:r>
                      <a:r>
                        <a:rPr lang="ja-JP" altLang="en-US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1995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通商産業省（現・経済産業省）入省。在ワシントン日本国大使館、内閣総理大臣官邸などでの勤務を経て、大臣官房広報室長、資源エネルギー庁原子力政策課長、通商政策局米州課長、同局総務課長、資源エネルギー庁電力・ガス事業部政策課長、資源エネルギー庁総務課長、大臣官房会計課長を歴任し、</a:t>
                      </a: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2024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</a:t>
                      </a: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7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月より現職。</a:t>
                      </a:r>
                    </a:p>
                  </a:txBody>
                  <a:tcPr marL="108000" marR="108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0267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342285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pPr marL="0" marR="91440" algn="ctr" defTabSz="1433513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kumimoji="0" lang="ja-JP" altLang="en-US" sz="1100" b="0" i="0" u="none" kern="1200" baseline="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defTabSz="1018586" fontAlgn="base" hangingPunct="0">
                        <a:lnSpc>
                          <a:spcPct val="100000"/>
                        </a:lnSpc>
                        <a:spcBef>
                          <a:spcPts val="100"/>
                        </a:spcBef>
                        <a:buClr>
                          <a:srgbClr val="2D4B6F"/>
                        </a:buClr>
                        <a:buSzPct val="100000"/>
                        <a:tabLst>
                          <a:tab pos="182880" algn="l"/>
                        </a:tabLst>
                      </a:pP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大阪市経済戦略局　</a:t>
                      </a:r>
                      <a:endParaRPr lang="en-US" altLang="ja-JP" sz="10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 panose="020F0502020204030204" pitchFamily="34" charset="0"/>
                      </a:endParaRPr>
                    </a:p>
                    <a:p>
                      <a:pPr lvl="0" algn="just" defTabSz="1018586" fontAlgn="base" hangingPunct="0">
                        <a:lnSpc>
                          <a:spcPct val="100000"/>
                        </a:lnSpc>
                        <a:spcBef>
                          <a:spcPts val="100"/>
                        </a:spcBef>
                        <a:buClr>
                          <a:srgbClr val="2D4B6F"/>
                        </a:buClr>
                        <a:buSzPct val="100000"/>
                        <a:tabLst>
                          <a:tab pos="182880" algn="l"/>
                        </a:tabLst>
                      </a:pP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　</a:t>
                      </a: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立地交流推進部長　</a:t>
                      </a:r>
                      <a:r>
                        <a:rPr lang="ja-JP" altLang="en-US" sz="16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Calibri" panose="020F0502020204030204" pitchFamily="34" charset="0"/>
                        </a:rPr>
                        <a:t>森山 文子</a:t>
                      </a:r>
                      <a:endParaRPr lang="ja-JP" altLang="en-US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1993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年、大阪市に入庁。大阪市総務局において訴訟・法規業務や大都市制度業務、デジタル統括室でスマートシティ推進業務、経済戦略局において市立大学監理業務などを経験。</a:t>
                      </a: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2023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</a:t>
                      </a: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月より、経済戦略局立地交流推進部において、国際金融都市</a:t>
                      </a: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OSAKA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の実現を目指す業務のほか、企業誘致や姉妹都市連携関係の業務に携わり、現在に至る。</a:t>
                      </a:r>
                    </a:p>
                  </a:txBody>
                  <a:tcPr marL="108000" marR="108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849989"/>
                  </a:ext>
                </a:extLst>
              </a:tr>
              <a:tr h="1200275">
                <a:tc>
                  <a:txBody>
                    <a:bodyPr/>
                    <a:lstStyle/>
                    <a:p>
                      <a:pPr marL="0" marR="91440" algn="ctr" defTabSz="1433513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kumimoji="0" lang="ja-JP" altLang="en-US" sz="1100" b="0" i="0" u="none" kern="1200" baseline="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755934" rtl="0" eaLnBrk="1" fontAlgn="base" latinLnBrk="0" hangingPunc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新関西国際空港株式会社</a:t>
                      </a:r>
                      <a:endParaRPr kumimoji="1" lang="zh-CN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82800" marR="0" lvl="0" indent="0" algn="l" defTabSz="755934" rtl="0" eaLnBrk="1" fontAlgn="base" latinLnBrk="0" hangingPunct="0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総務部長　</a:t>
                      </a: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春名 史久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氏</a:t>
                      </a: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1998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運輸省（現：国土交通省）入省。運輸省・国土交通省内の各部署を始め、内閣府、内閣官房、気象庁、官民人事交流、独立行政法人鉄道建設・運輸施設整備支援機構、一般財団法人運輸総合研究所において、物流・地域交通・気象・海事等の各種業務に従事。</a:t>
                      </a: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2024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</a:t>
                      </a: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7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月より現職。</a:t>
                      </a:r>
                    </a:p>
                  </a:txBody>
                  <a:tcPr marL="108000" marR="108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186707"/>
                  </a:ext>
                </a:extLst>
              </a:tr>
              <a:tr h="1200275">
                <a:tc>
                  <a:txBody>
                    <a:bodyPr/>
                    <a:lstStyle/>
                    <a:p>
                      <a:pPr marL="0" marR="91440" algn="ctr" defTabSz="1433513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kumimoji="0" lang="ja-JP" altLang="en-US" sz="1100" b="0" i="0" u="none" kern="1200" baseline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755934" rtl="0" eaLnBrk="1" fontAlgn="base" latinLnBrk="0" hangingPunct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野村證券</a:t>
                      </a:r>
                      <a:r>
                        <a:rPr kumimoji="1" lang="zh-CN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株式会社</a:t>
                      </a:r>
                      <a:endParaRPr kumimoji="1" lang="zh-CN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82800" marR="0" lvl="0" indent="0" algn="l" defTabSz="755934" rtl="0" eaLnBrk="1" fontAlgn="base" latinLnBrk="0" hangingPunct="0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サステナブル・ビジネス開発部　担当部長　</a:t>
                      </a: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相原 和之</a:t>
                      </a: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1986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年野村證券に入社。</a:t>
                      </a: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1988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年より東京、大阪、名古屋、</a:t>
                      </a: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NY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拠点にて事業会社、金融機関等の債券引受業務に従事。</a:t>
                      </a: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2022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</a:t>
                      </a: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10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月より現職。公益社団法人日本証券アナリスト協会検定会員。</a:t>
                      </a: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2024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年度環境省グリーンファイナンスに関する検討会委員。日本証券業協会</a:t>
                      </a:r>
                      <a:r>
                        <a:rPr lang="en-US" altLang="ja-JP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SDGs</a:t>
                      </a:r>
                      <a:r>
                        <a:rPr lang="ja-JP" altLang="en-US" sz="1000" kern="1200" dirty="0">
                          <a:solidFill>
                            <a:schemeClr val="dk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に貢献する金融商品に関するワーキング・グループ主査。</a:t>
                      </a:r>
                    </a:p>
                  </a:txBody>
                  <a:tcPr marL="108000" marR="108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267B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775748"/>
                  </a:ext>
                </a:extLst>
              </a:tr>
            </a:tbl>
          </a:graphicData>
        </a:graphic>
      </p:graphicFrame>
      <p:pic>
        <p:nvPicPr>
          <p:cNvPr id="20" name="図 19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09" y="2141356"/>
            <a:ext cx="2798361" cy="1759197"/>
          </a:xfrm>
          <a:prstGeom prst="rect">
            <a:avLst/>
          </a:prstGeom>
        </p:spPr>
      </p:pic>
      <p:sp>
        <p:nvSpPr>
          <p:cNvPr id="21" name="テキスト ボックス 21"/>
          <p:cNvSpPr txBox="1">
            <a:spLocks noChangeArrowheads="1"/>
          </p:cNvSpPr>
          <p:nvPr/>
        </p:nvSpPr>
        <p:spPr bwMode="auto">
          <a:xfrm>
            <a:off x="3933804" y="3462263"/>
            <a:ext cx="2834033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ts val="1800"/>
              </a:lnSpc>
              <a:spcAft>
                <a:spcPts val="0"/>
              </a:spcAft>
            </a:pPr>
            <a:r>
              <a:rPr lang="ja-JP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アクセス：大阪メトロ　御堂筋線「淀屋橋駅」</a:t>
            </a:r>
            <a:r>
              <a:rPr lang="ja-JP" altLang="en-US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　　</a:t>
            </a:r>
            <a:endParaRPr lang="en-US" altLang="ja-JP" sz="1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　　　　　　</a:t>
            </a:r>
            <a:r>
              <a:rPr lang="en-GB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11</a:t>
            </a:r>
            <a:r>
              <a:rPr lang="ja-JP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号出口　徒歩</a:t>
            </a:r>
            <a:r>
              <a:rPr lang="en-GB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3</a:t>
            </a:r>
            <a:r>
              <a:rPr lang="ja-JP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分</a:t>
            </a:r>
          </a:p>
        </p:txBody>
      </p:sp>
      <p:pic>
        <p:nvPicPr>
          <p:cNvPr id="22" name="図 21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689" y="2182332"/>
            <a:ext cx="1475832" cy="1260059"/>
          </a:xfrm>
          <a:prstGeom prst="rect">
            <a:avLst/>
          </a:prstGeom>
        </p:spPr>
      </p:pic>
      <p:pic>
        <p:nvPicPr>
          <p:cNvPr id="23" name="図 22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813" y="2112092"/>
            <a:ext cx="1221196" cy="1428403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65AABF8D-1032-D5CF-C5B2-D46970B913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4182" y="6965427"/>
            <a:ext cx="748538" cy="102006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1AA8C43-E807-350F-FCA5-76F79A808CB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6910" y="5731575"/>
            <a:ext cx="885200" cy="87447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FEA52F5-B54A-F46F-EBFA-39A7BBFC3A8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5732" y="8209529"/>
            <a:ext cx="876378" cy="864000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944A66BC-8C5F-DCFD-DA61-50E7595DE76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16910" y="4517814"/>
            <a:ext cx="923083" cy="887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0654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ユーザー定義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267B2"/>
      </a:hlink>
      <a:folHlink>
        <a:srgbClr val="0267B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1065</Words>
  <Application>Microsoft Office PowerPoint</Application>
  <PresentationFormat>ユーザー設定</PresentationFormat>
  <Paragraphs>88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游ゴシック</vt:lpstr>
      <vt:lpstr>Arial</vt:lpstr>
      <vt:lpstr>Wingdings</vt:lpstr>
      <vt:lpstr>Office テーマ</vt:lpstr>
      <vt:lpstr>think-cell スライド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2024-05-30T03:27:26Z</dcterms:created>
  <dcterms:modified xsi:type="dcterms:W3CDTF">2024-12-11T08:23:04Z</dcterms:modified>
</cp:coreProperties>
</file>