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5"/>
  </p:notesMasterIdLst>
  <p:handoutMasterIdLst>
    <p:handoutMasterId r:id="rId56"/>
  </p:handoutMasterIdLst>
  <p:sldIdLst>
    <p:sldId id="2009" r:id="rId3"/>
    <p:sldId id="1529" r:id="rId4"/>
    <p:sldId id="2015" r:id="rId5"/>
    <p:sldId id="2255" r:id="rId6"/>
    <p:sldId id="1195" r:id="rId7"/>
    <p:sldId id="1196" r:id="rId8"/>
    <p:sldId id="1198" r:id="rId9"/>
    <p:sldId id="1202" r:id="rId10"/>
    <p:sldId id="2256" r:id="rId11"/>
    <p:sldId id="2189" r:id="rId12"/>
    <p:sldId id="2247" r:id="rId13"/>
    <p:sldId id="2245" r:id="rId14"/>
    <p:sldId id="2246" r:id="rId15"/>
    <p:sldId id="2238" r:id="rId16"/>
    <p:sldId id="1524" r:id="rId17"/>
    <p:sldId id="2239" r:id="rId18"/>
    <p:sldId id="2120" r:id="rId19"/>
    <p:sldId id="2209" r:id="rId20"/>
    <p:sldId id="2240" r:id="rId21"/>
    <p:sldId id="2188" r:id="rId22"/>
    <p:sldId id="2231" r:id="rId23"/>
    <p:sldId id="2241" r:id="rId24"/>
    <p:sldId id="2242" r:id="rId25"/>
    <p:sldId id="2243" r:id="rId26"/>
    <p:sldId id="2244" r:id="rId27"/>
    <p:sldId id="2045" r:id="rId28"/>
    <p:sldId id="1926" r:id="rId29"/>
    <p:sldId id="2232" r:id="rId30"/>
    <p:sldId id="2214" r:id="rId31"/>
    <p:sldId id="2048" r:id="rId32"/>
    <p:sldId id="2217" r:id="rId33"/>
    <p:sldId id="2218" r:id="rId34"/>
    <p:sldId id="2219" r:id="rId35"/>
    <p:sldId id="2250" r:id="rId36"/>
    <p:sldId id="2221" r:id="rId37"/>
    <p:sldId id="2222" r:id="rId38"/>
    <p:sldId id="2223" r:id="rId39"/>
    <p:sldId id="2248" r:id="rId40"/>
    <p:sldId id="2249" r:id="rId41"/>
    <p:sldId id="2226" r:id="rId42"/>
    <p:sldId id="2227" r:id="rId43"/>
    <p:sldId id="2143" r:id="rId44"/>
    <p:sldId id="2233" r:id="rId45"/>
    <p:sldId id="2237" r:id="rId46"/>
    <p:sldId id="2100" r:id="rId47"/>
    <p:sldId id="2104" r:id="rId48"/>
    <p:sldId id="2141" r:id="rId49"/>
    <p:sldId id="2134" r:id="rId50"/>
    <p:sldId id="1274" r:id="rId51"/>
    <p:sldId id="2207" r:id="rId52"/>
    <p:sldId id="1767" r:id="rId53"/>
    <p:sldId id="1949" r:id="rId54"/>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DE4D8-396D-7996-DE15-D690AE790CAC}" name="川辺　俊輔" initials="川辺　俊輔" userId="S::s-kawabe@city.osaka.lg.jp::b307fc37-a635-49d2-83b0-2b89ca1a8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2565" autoAdjust="0"/>
  </p:normalViewPr>
  <p:slideViewPr>
    <p:cSldViewPr snapToGrid="0">
      <p:cViewPr varScale="1">
        <p:scale>
          <a:sx n="88" d="100"/>
          <a:sy n="88" d="100"/>
        </p:scale>
        <p:origin x="840" y="78"/>
      </p:cViewPr>
      <p:guideLst>
        <p:guide orient="horz" pos="1665"/>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7006420268727274"/>
          <c:y val="3.9819018358019992E-3"/>
          <c:w val="0.80100582463144565"/>
          <c:h val="0.99601809816419862"/>
        </c:manualLayout>
      </c:layout>
      <c:pieChart>
        <c:varyColors val="1"/>
        <c:ser>
          <c:idx val="0"/>
          <c:order val="0"/>
          <c:tx>
            <c:strRef>
              <c:f>Sheet1!$B$1</c:f>
              <c:strCache>
                <c:ptCount val="1"/>
                <c:pt idx="0">
                  <c:v>R7予算</c:v>
                </c:pt>
              </c:strCache>
            </c:strRef>
          </c:tx>
          <c:dPt>
            <c:idx val="0"/>
            <c:bubble3D val="0"/>
            <c:spPr>
              <a:solidFill>
                <a:srgbClr val="FFABAB"/>
              </a:solidFill>
            </c:spPr>
            <c:extLst>
              <c:ext xmlns:c16="http://schemas.microsoft.com/office/drawing/2014/chart" uri="{C3380CC4-5D6E-409C-BE32-E72D297353CC}">
                <c16:uniqueId val="{00000000-0F98-47CC-AA84-B55153AEAF22}"/>
              </c:ext>
            </c:extLst>
          </c:dPt>
          <c:dPt>
            <c:idx val="1"/>
            <c:bubble3D val="0"/>
            <c:spPr>
              <a:solidFill>
                <a:srgbClr val="FFC000"/>
              </a:solidFill>
            </c:spPr>
            <c:extLst>
              <c:ext xmlns:c16="http://schemas.microsoft.com/office/drawing/2014/chart" uri="{C3380CC4-5D6E-409C-BE32-E72D297353CC}">
                <c16:uniqueId val="{00000001-0F98-47CC-AA84-B55153AEAF22}"/>
              </c:ext>
            </c:extLst>
          </c:dPt>
          <c:dPt>
            <c:idx val="2"/>
            <c:bubble3D val="0"/>
            <c:extLst>
              <c:ext xmlns:c16="http://schemas.microsoft.com/office/drawing/2014/chart" uri="{C3380CC4-5D6E-409C-BE32-E72D297353CC}">
                <c16:uniqueId val="{00000002-0F98-47CC-AA84-B55153AEAF22}"/>
              </c:ext>
            </c:extLst>
          </c:dPt>
          <c:dPt>
            <c:idx val="3"/>
            <c:bubble3D val="0"/>
            <c:spPr>
              <a:solidFill>
                <a:srgbClr val="FFFF00"/>
              </a:solidFill>
            </c:spPr>
            <c:extLst>
              <c:ext xmlns:c16="http://schemas.microsoft.com/office/drawing/2014/chart" uri="{C3380CC4-5D6E-409C-BE32-E72D297353CC}">
                <c16:uniqueId val="{00000003-0F98-47CC-AA84-B55153AEAF22}"/>
              </c:ext>
            </c:extLst>
          </c:dPt>
          <c:dPt>
            <c:idx val="4"/>
            <c:bubble3D val="0"/>
            <c:spPr>
              <a:solidFill>
                <a:srgbClr val="FF3D3D"/>
              </a:solidFill>
            </c:spPr>
            <c:extLst>
              <c:ext xmlns:c16="http://schemas.microsoft.com/office/drawing/2014/chart" uri="{C3380CC4-5D6E-409C-BE32-E72D297353CC}">
                <c16:uniqueId val="{00000004-0F98-47CC-AA84-B55153AEAF22}"/>
              </c:ext>
            </c:extLst>
          </c:dPt>
          <c:dPt>
            <c:idx val="5"/>
            <c:bubble3D val="0"/>
            <c:spPr>
              <a:solidFill>
                <a:schemeClr val="accent5">
                  <a:lumMod val="90000"/>
                </a:schemeClr>
              </a:solidFill>
            </c:spPr>
            <c:extLst>
              <c:ext xmlns:c16="http://schemas.microsoft.com/office/drawing/2014/chart" uri="{C3380CC4-5D6E-409C-BE32-E72D297353CC}">
                <c16:uniqueId val="{00000005-0F98-47CC-AA84-B55153AEAF22}"/>
              </c:ext>
            </c:extLst>
          </c:dPt>
          <c:dPt>
            <c:idx val="6"/>
            <c:bubble3D val="0"/>
            <c:spPr>
              <a:solidFill>
                <a:srgbClr val="FFFF99"/>
              </a:solidFill>
            </c:spPr>
            <c:extLst>
              <c:ext xmlns:c16="http://schemas.microsoft.com/office/drawing/2014/chart" uri="{C3380CC4-5D6E-409C-BE32-E72D297353CC}">
                <c16:uniqueId val="{00000006-0F98-47CC-AA84-B55153AEAF22}"/>
              </c:ext>
            </c:extLst>
          </c:dPt>
          <c:dPt>
            <c:idx val="7"/>
            <c:bubble3D val="0"/>
            <c:spPr>
              <a:solidFill>
                <a:srgbClr val="CDEEF1"/>
              </a:solidFill>
            </c:spPr>
            <c:extLst>
              <c:ext xmlns:c16="http://schemas.microsoft.com/office/drawing/2014/chart" uri="{C3380CC4-5D6E-409C-BE32-E72D297353CC}">
                <c16:uniqueId val="{00000007-0F98-47CC-AA84-B55153AEAF22}"/>
              </c:ext>
            </c:extLst>
          </c:dPt>
          <c:dLbls>
            <c:dLbl>
              <c:idx val="0"/>
              <c:layout>
                <c:manualLayout>
                  <c:x val="-0.16301942257217847"/>
                  <c:y val="0.10396218248785924"/>
                </c:manualLayout>
              </c:layout>
              <c:spPr/>
              <c:txPr>
                <a:bodyPr/>
                <a:lstStyle/>
                <a:p>
                  <a:pPr>
                    <a:defRPr lang="ja-JP" sz="1010" b="1">
                      <a:solidFill>
                        <a:schemeClr val="tx1"/>
                      </a:solidFill>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98-47CC-AA84-B55153AEAF22}"/>
                </c:ext>
              </c:extLst>
            </c:dLbl>
            <c:dLbl>
              <c:idx val="1"/>
              <c:layout>
                <c:manualLayout>
                  <c:x val="-0.14523013567739623"/>
                  <c:y val="-0.16714859191410272"/>
                </c:manualLayout>
              </c:layout>
              <c:spPr/>
              <c:txPr>
                <a:bodyPr/>
                <a:lstStyle/>
                <a:p>
                  <a:pPr>
                    <a:defRPr lang="ja-JP" sz="1010" b="1">
                      <a:solidFill>
                        <a:schemeClr val="tx1"/>
                      </a:solidFill>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98-47CC-AA84-B55153AEAF22}"/>
                </c:ext>
              </c:extLst>
            </c:dLbl>
            <c:dLbl>
              <c:idx val="2"/>
              <c:layout>
                <c:manualLayout>
                  <c:x val="8.6422095037478719E-2"/>
                  <c:y val="-0.14686316501730654"/>
                </c:manualLayout>
              </c:layout>
              <c:spPr/>
              <c:txPr>
                <a:bodyPr/>
                <a:lstStyle/>
                <a:p>
                  <a:pPr>
                    <a:defRPr lang="ja-JP" sz="1010" b="1">
                      <a:solidFill>
                        <a:schemeClr val="tx1"/>
                      </a:solidFill>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98-47CC-AA84-B55153AEAF22}"/>
                </c:ext>
              </c:extLst>
            </c:dLbl>
            <c:dLbl>
              <c:idx val="3"/>
              <c:layout>
                <c:manualLayout>
                  <c:x val="0.15275846718213668"/>
                  <c:y val="-0.13517476059880143"/>
                </c:manualLayout>
              </c:layout>
              <c:spPr/>
              <c:txPr>
                <a:bodyPr/>
                <a:lstStyle/>
                <a:p>
                  <a:pPr>
                    <a:defRPr lang="ja-JP" sz="1010" b="1">
                      <a:solidFill>
                        <a:schemeClr val="tx1"/>
                      </a:solidFill>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98-47CC-AA84-B55153AEAF22}"/>
                </c:ext>
              </c:extLst>
            </c:dLbl>
            <c:dLbl>
              <c:idx val="4"/>
              <c:delete val="1"/>
              <c:extLst>
                <c:ext xmlns:c15="http://schemas.microsoft.com/office/drawing/2012/chart" uri="{CE6537A1-D6FC-4f65-9D91-7224C49458BB}"/>
                <c:ext xmlns:c16="http://schemas.microsoft.com/office/drawing/2014/chart" uri="{C3380CC4-5D6E-409C-BE32-E72D297353CC}">
                  <c16:uniqueId val="{00000004-0F98-47CC-AA84-B55153AEAF22}"/>
                </c:ext>
              </c:extLst>
            </c:dLbl>
            <c:dLbl>
              <c:idx val="5"/>
              <c:layout>
                <c:manualLayout>
                  <c:x val="0.12717211983224921"/>
                  <c:y val="0.13868137776629802"/>
                </c:manualLayout>
              </c:layout>
              <c:tx>
                <c:rich>
                  <a:bodyPr/>
                  <a:lstStyle/>
                  <a:p>
                    <a:r>
                      <a:rPr lang="ja-JP" altLang="en-US" dirty="0"/>
                      <a:t>総務費</a:t>
                    </a:r>
                    <a:r>
                      <a:rPr lang="ja-JP" altLang="en-US" baseline="0" dirty="0"/>
                      <a:t>
</a:t>
                    </a:r>
                    <a:r>
                      <a:rPr lang="en-US" altLang="ja-JP" baseline="0" dirty="0"/>
                      <a:t>155,003</a:t>
                    </a:r>
                    <a:endParaRPr lang="ja-JP" altLang="en-US" dirty="0"/>
                  </a:p>
                </c:rich>
              </c:tx>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0F98-47CC-AA84-B55153AEAF22}"/>
                </c:ext>
              </c:extLst>
            </c:dLbl>
            <c:dLbl>
              <c:idx val="6"/>
              <c:layout>
                <c:manualLayout>
                  <c:x val="5.7565312312041719E-2"/>
                  <c:y val="0.1028197179467396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98-47CC-AA84-B55153AEAF22}"/>
                </c:ext>
              </c:extLst>
            </c:dLbl>
            <c:dLbl>
              <c:idx val="7"/>
              <c:layout>
                <c:manualLayout>
                  <c:x val="-0.30170585958675111"/>
                  <c:y val="2.943066530123847E-3"/>
                </c:manualLayout>
              </c:layout>
              <c:spPr/>
              <c:txPr>
                <a:bodyPr/>
                <a:lstStyle/>
                <a:p>
                  <a:pPr>
                    <a:defRPr lang="ja-JP" sz="1010" b="1">
                      <a:solidFill>
                        <a:schemeClr val="tx1"/>
                      </a:solidFill>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98-47CC-AA84-B55153AEAF22}"/>
                </c:ext>
              </c:extLst>
            </c:dLbl>
            <c:dLbl>
              <c:idx val="8"/>
              <c:layout>
                <c:manualLayout>
                  <c:x val="-0.29347193386631609"/>
                  <c:y val="3.2016001771159141E-3"/>
                </c:manualLayout>
              </c:layout>
              <c:spPr/>
              <c:txPr>
                <a:bodyPr/>
                <a:lstStyle/>
                <a:p>
                  <a:pPr>
                    <a:defRPr lang="ja-JP" sz="1010" b="1">
                      <a:solidFill>
                        <a:schemeClr val="tx1"/>
                      </a:solidFill>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98-47CC-AA84-B55153AEAF22}"/>
                </c:ext>
              </c:extLst>
            </c:dLbl>
            <c:dLbl>
              <c:idx val="9"/>
              <c:layout>
                <c:manualLayout>
                  <c:x val="7.3055021090366809E-2"/>
                  <c:y val="7.4225131883358192E-2"/>
                </c:manualLayout>
              </c:layout>
              <c:spPr/>
              <c:txPr>
                <a:bodyPr/>
                <a:lstStyle/>
                <a:p>
                  <a:pPr>
                    <a:defRPr lang="ja-JP" sz="1010" b="1">
                      <a:solidFill>
                        <a:schemeClr val="tx1"/>
                      </a:solidFill>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98-47CC-AA84-B55153AEAF22}"/>
                </c:ext>
              </c:extLst>
            </c:dLbl>
            <c:spPr>
              <a:noFill/>
              <a:ln w="22978">
                <a:noFill/>
              </a:ln>
            </c:spPr>
            <c:txPr>
              <a:bodyPr/>
              <a:lstStyle/>
              <a:p>
                <a:pPr>
                  <a:defRPr lang="ja-JP" sz="1010" b="1">
                    <a:solidFill>
                      <a:schemeClr val="tx1"/>
                    </a:solidFill>
                    <a:latin typeface="+mn-ea"/>
                    <a:ea typeface="+mn-ea"/>
                  </a:defRPr>
                </a:pPr>
                <a:endParaRPr lang="ja-JP"/>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Sheet1!$A$2:$A$9</c:f>
              <c:strCache>
                <c:ptCount val="8"/>
                <c:pt idx="0">
                  <c:v>福祉費</c:v>
                </c:pt>
                <c:pt idx="1">
                  <c:v>こども
青少年費</c:v>
                </c:pt>
                <c:pt idx="2">
                  <c:v>教育費</c:v>
                </c:pt>
                <c:pt idx="3">
                  <c:v>土木費</c:v>
                </c:pt>
                <c:pt idx="4">
                  <c:v>いろいろ</c:v>
                </c:pt>
                <c:pt idx="5">
                  <c:v>総務費</c:v>
                </c:pt>
                <c:pt idx="6">
                  <c:v>公債費</c:v>
                </c:pt>
                <c:pt idx="7">
                  <c:v>予備費</c:v>
                </c:pt>
              </c:strCache>
            </c:strRef>
          </c:cat>
          <c:val>
            <c:numRef>
              <c:f>Sheet1!$B$2:$B$9</c:f>
              <c:numCache>
                <c:formatCode>#,##0_ </c:formatCode>
                <c:ptCount val="8"/>
                <c:pt idx="0">
                  <c:v>689256</c:v>
                </c:pt>
                <c:pt idx="1">
                  <c:v>311835</c:v>
                </c:pt>
                <c:pt idx="2">
                  <c:v>231638</c:v>
                </c:pt>
                <c:pt idx="3">
                  <c:v>147954</c:v>
                </c:pt>
                <c:pt idx="4">
                  <c:v>346518</c:v>
                </c:pt>
                <c:pt idx="5">
                  <c:v>155003</c:v>
                </c:pt>
                <c:pt idx="6">
                  <c:v>146729</c:v>
                </c:pt>
                <c:pt idx="7">
                  <c:v>2000</c:v>
                </c:pt>
              </c:numCache>
            </c:numRef>
          </c:val>
          <c:extLst>
            <c:ext xmlns:c16="http://schemas.microsoft.com/office/drawing/2014/chart" uri="{C3380CC4-5D6E-409C-BE32-E72D297353CC}">
              <c16:uniqueId val="{0000000A-0F98-47CC-AA84-B55153AEAF22}"/>
            </c:ext>
          </c:extLst>
        </c:ser>
        <c:dLbls>
          <c:showLegendKey val="0"/>
          <c:showVal val="0"/>
          <c:showCatName val="0"/>
          <c:showSerName val="0"/>
          <c:showPercent val="0"/>
          <c:showBubbleSize val="0"/>
          <c:showLeaderLines val="0"/>
        </c:dLbls>
        <c:firstSliceAng val="0"/>
      </c:pieChart>
      <c:pieChart>
        <c:varyColors val="1"/>
        <c:ser>
          <c:idx val="1"/>
          <c:order val="1"/>
          <c:tx>
            <c:strRef>
              <c:f>Sheet1!$C$1</c:f>
              <c:strCache>
                <c:ptCount val="1"/>
                <c:pt idx="0">
                  <c:v>構成比</c:v>
                </c:pt>
              </c:strCache>
            </c:strRef>
          </c:tx>
          <c:dPt>
            <c:idx val="0"/>
            <c:bubble3D val="0"/>
            <c:spPr>
              <a:solidFill>
                <a:srgbClr val="FFCCCC"/>
              </a:solidFill>
            </c:spPr>
            <c:extLst>
              <c:ext xmlns:c16="http://schemas.microsoft.com/office/drawing/2014/chart" uri="{C3380CC4-5D6E-409C-BE32-E72D297353CC}">
                <c16:uniqueId val="{0000000B-0F98-47CC-AA84-B55153AEAF22}"/>
              </c:ext>
            </c:extLst>
          </c:dPt>
          <c:dPt>
            <c:idx val="1"/>
            <c:bubble3D val="0"/>
            <c:spPr>
              <a:solidFill>
                <a:srgbClr val="FFCC00"/>
              </a:solidFill>
            </c:spPr>
            <c:extLst>
              <c:ext xmlns:c16="http://schemas.microsoft.com/office/drawing/2014/chart" uri="{C3380CC4-5D6E-409C-BE32-E72D297353CC}">
                <c16:uniqueId val="{0000000C-0F98-47CC-AA84-B55153AEAF22}"/>
              </c:ext>
            </c:extLst>
          </c:dPt>
          <c:dPt>
            <c:idx val="2"/>
            <c:bubble3D val="0"/>
            <c:extLst>
              <c:ext xmlns:c16="http://schemas.microsoft.com/office/drawing/2014/chart" uri="{C3380CC4-5D6E-409C-BE32-E72D297353CC}">
                <c16:uniqueId val="{0000000D-0F98-47CC-AA84-B55153AEAF22}"/>
              </c:ext>
            </c:extLst>
          </c:dPt>
          <c:dPt>
            <c:idx val="3"/>
            <c:bubble3D val="0"/>
            <c:spPr>
              <a:solidFill>
                <a:srgbClr val="FFFF00"/>
              </a:solidFill>
            </c:spPr>
            <c:extLst>
              <c:ext xmlns:c16="http://schemas.microsoft.com/office/drawing/2014/chart" uri="{C3380CC4-5D6E-409C-BE32-E72D297353CC}">
                <c16:uniqueId val="{0000000E-0F98-47CC-AA84-B55153AEAF22}"/>
              </c:ext>
            </c:extLst>
          </c:dPt>
          <c:dPt>
            <c:idx val="4"/>
            <c:bubble3D val="0"/>
            <c:spPr>
              <a:solidFill>
                <a:srgbClr val="FF5050"/>
              </a:solidFill>
            </c:spPr>
            <c:extLst>
              <c:ext xmlns:c16="http://schemas.microsoft.com/office/drawing/2014/chart" uri="{C3380CC4-5D6E-409C-BE32-E72D297353CC}">
                <c16:uniqueId val="{0000000F-0F98-47CC-AA84-B55153AEAF22}"/>
              </c:ext>
            </c:extLst>
          </c:dPt>
          <c:dPt>
            <c:idx val="5"/>
            <c:bubble3D val="0"/>
            <c:spPr>
              <a:solidFill>
                <a:schemeClr val="accent1">
                  <a:lumMod val="75000"/>
                </a:schemeClr>
              </a:solidFill>
            </c:spPr>
            <c:extLst>
              <c:ext xmlns:c16="http://schemas.microsoft.com/office/drawing/2014/chart" uri="{C3380CC4-5D6E-409C-BE32-E72D297353CC}">
                <c16:uniqueId val="{00000010-0F98-47CC-AA84-B55153AEAF22}"/>
              </c:ext>
            </c:extLst>
          </c:dPt>
          <c:dPt>
            <c:idx val="6"/>
            <c:bubble3D val="0"/>
            <c:spPr>
              <a:solidFill>
                <a:schemeClr val="accent4">
                  <a:lumMod val="40000"/>
                  <a:lumOff val="60000"/>
                </a:schemeClr>
              </a:solidFill>
            </c:spPr>
            <c:extLst>
              <c:ext xmlns:c16="http://schemas.microsoft.com/office/drawing/2014/chart" uri="{C3380CC4-5D6E-409C-BE32-E72D297353CC}">
                <c16:uniqueId val="{00000011-0F98-47CC-AA84-B55153AEAF22}"/>
              </c:ext>
            </c:extLst>
          </c:dPt>
          <c:dPt>
            <c:idx val="7"/>
            <c:bubble3D val="0"/>
            <c:spPr>
              <a:solidFill>
                <a:schemeClr val="bg2">
                  <a:lumMod val="20000"/>
                  <a:lumOff val="80000"/>
                </a:schemeClr>
              </a:solidFill>
            </c:spPr>
            <c:extLst>
              <c:ext xmlns:c16="http://schemas.microsoft.com/office/drawing/2014/chart" uri="{C3380CC4-5D6E-409C-BE32-E72D297353CC}">
                <c16:uniqueId val="{00000012-0F98-47CC-AA84-B55153AEAF22}"/>
              </c:ext>
            </c:extLst>
          </c:dPt>
          <c:dLbls>
            <c:dLbl>
              <c:idx val="0"/>
              <c:layout>
                <c:manualLayout>
                  <c:x val="-0.17610349100058095"/>
                  <c:y val="0.1673905928255595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F98-47CC-AA84-B55153AEAF22}"/>
                </c:ext>
              </c:extLst>
            </c:dLbl>
            <c:dLbl>
              <c:idx val="1"/>
              <c:layout>
                <c:manualLayout>
                  <c:x val="-0.12112941261858963"/>
                  <c:y val="-7.76681558907574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98-47CC-AA84-B55153AEAF22}"/>
                </c:ext>
              </c:extLst>
            </c:dLbl>
            <c:dLbl>
              <c:idx val="2"/>
              <c:layout>
                <c:manualLayout>
                  <c:x val="7.465524959415952E-2"/>
                  <c:y val="-8.35586018385361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F98-47CC-AA84-B55153AEAF22}"/>
                </c:ext>
              </c:extLst>
            </c:dLbl>
            <c:dLbl>
              <c:idx val="3"/>
              <c:layout>
                <c:manualLayout>
                  <c:x val="0.11362417478777016"/>
                  <c:y val="-4.48559471604188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F98-47CC-AA84-B55153AEAF22}"/>
                </c:ext>
              </c:extLst>
            </c:dLbl>
            <c:dLbl>
              <c:idx val="4"/>
              <c:delete val="1"/>
              <c:extLst>
                <c:ext xmlns:c15="http://schemas.microsoft.com/office/drawing/2012/chart" uri="{CE6537A1-D6FC-4f65-9D91-7224C49458BB}"/>
                <c:ext xmlns:c16="http://schemas.microsoft.com/office/drawing/2014/chart" uri="{C3380CC4-5D6E-409C-BE32-E72D297353CC}">
                  <c16:uniqueId val="{0000000F-0F98-47CC-AA84-B55153AEAF22}"/>
                </c:ext>
              </c:extLst>
            </c:dLbl>
            <c:dLbl>
              <c:idx val="5"/>
              <c:layout>
                <c:manualLayout>
                  <c:x val="0.15152274943384411"/>
                  <c:y val="0.18881989333749927"/>
                </c:manualLayout>
              </c:layout>
              <c:tx>
                <c:rich>
                  <a:bodyPr/>
                  <a:lstStyle/>
                  <a:p>
                    <a:r>
                      <a:rPr lang="en-US" altLang="ja-JP" dirty="0"/>
                      <a:t>7.6%</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F98-47CC-AA84-B55153AEAF22}"/>
                </c:ext>
              </c:extLst>
            </c:dLbl>
            <c:dLbl>
              <c:idx val="6"/>
              <c:layout>
                <c:manualLayout>
                  <c:x val="6.3310276086933667E-2"/>
                  <c:y val="0.1979596208300966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F98-47CC-AA84-B55153AEAF22}"/>
                </c:ext>
              </c:extLst>
            </c:dLbl>
            <c:dLbl>
              <c:idx val="7"/>
              <c:layout>
                <c:manualLayout>
                  <c:x val="-0.30553322365212843"/>
                  <c:y val="9.480397686567128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F98-47CC-AA84-B55153AEAF22}"/>
                </c:ext>
              </c:extLst>
            </c:dLbl>
            <c:dLbl>
              <c:idx val="8"/>
              <c:delete val="1"/>
              <c:extLst>
                <c:ext xmlns:c15="http://schemas.microsoft.com/office/drawing/2012/chart" uri="{CE6537A1-D6FC-4f65-9D91-7224C49458BB}"/>
                <c:ext xmlns:c16="http://schemas.microsoft.com/office/drawing/2014/chart" uri="{C3380CC4-5D6E-409C-BE32-E72D297353CC}">
                  <c16:uniqueId val="{0000001E-4057-42A2-8CDC-E23C72225173}"/>
                </c:ext>
              </c:extLst>
            </c:dLbl>
            <c:spPr>
              <a:noFill/>
              <a:ln w="23411">
                <a:noFill/>
              </a:ln>
            </c:spPr>
            <c:txPr>
              <a:bodyPr wrap="square" lIns="38100" tIns="19050" rIns="38100" bIns="19050" anchor="ctr">
                <a:spAutoFit/>
              </a:bodyPr>
              <a:lstStyle/>
              <a:p>
                <a:pPr>
                  <a:defRPr lang="ja-JP" sz="1014" b="1">
                    <a:solidFill>
                      <a:schemeClr val="tx1"/>
                    </a:solidFill>
                    <a:latin typeface="+mn-ea"/>
                    <a:ea typeface="+mn-ea"/>
                  </a:defRPr>
                </a:pPr>
                <a:endParaRPr lang="ja-JP"/>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Sheet1!$A$2:$A$9</c:f>
              <c:strCache>
                <c:ptCount val="8"/>
                <c:pt idx="0">
                  <c:v>福祉費</c:v>
                </c:pt>
                <c:pt idx="1">
                  <c:v>こども
青少年費</c:v>
                </c:pt>
                <c:pt idx="2">
                  <c:v>教育費</c:v>
                </c:pt>
                <c:pt idx="3">
                  <c:v>土木費</c:v>
                </c:pt>
                <c:pt idx="4">
                  <c:v>いろいろ</c:v>
                </c:pt>
                <c:pt idx="5">
                  <c:v>総務費</c:v>
                </c:pt>
                <c:pt idx="6">
                  <c:v>公債費</c:v>
                </c:pt>
                <c:pt idx="7">
                  <c:v>予備費</c:v>
                </c:pt>
              </c:strCache>
            </c:strRef>
          </c:cat>
          <c:val>
            <c:numRef>
              <c:f>Sheet1!$C$2:$C$9</c:f>
              <c:numCache>
                <c:formatCode>0.0%</c:formatCode>
                <c:ptCount val="8"/>
                <c:pt idx="0">
                  <c:v>0.33937899477727723</c:v>
                </c:pt>
                <c:pt idx="1">
                  <c:v>0.15354273134564261</c:v>
                </c:pt>
                <c:pt idx="2">
                  <c:v>0.1140549688246732</c:v>
                </c:pt>
                <c:pt idx="3">
                  <c:v>7.2850261431568641E-2</c:v>
                </c:pt>
                <c:pt idx="4">
                  <c:v>0.17062010415902445</c:v>
                </c:pt>
                <c:pt idx="5">
                  <c:v>7.632108001593356E-2</c:v>
                </c:pt>
                <c:pt idx="6">
                  <c:v>7.2247090376688944E-2</c:v>
                </c:pt>
                <c:pt idx="7">
                  <c:v>9.8476906919135201E-4</c:v>
                </c:pt>
              </c:numCache>
            </c:numRef>
          </c:val>
          <c:extLst>
            <c:ext xmlns:c16="http://schemas.microsoft.com/office/drawing/2014/chart" uri="{C3380CC4-5D6E-409C-BE32-E72D297353CC}">
              <c16:uniqueId val="{00000013-0F98-47CC-AA84-B55153AEAF22}"/>
            </c:ext>
          </c:extLst>
        </c:ser>
        <c:dLbls>
          <c:showLegendKey val="0"/>
          <c:showVal val="0"/>
          <c:showCatName val="0"/>
          <c:showSerName val="0"/>
          <c:showPercent val="0"/>
          <c:showBubbleSize val="0"/>
          <c:showLeaderLines val="0"/>
        </c:dLbls>
        <c:firstSliceAng val="0"/>
      </c:pieChart>
      <c:spPr>
        <a:noFill/>
        <a:ln w="23411">
          <a:noFill/>
        </a:ln>
      </c:spPr>
    </c:plotArea>
    <c:plotVisOnly val="1"/>
    <c:dispBlanksAs val="zero"/>
    <c:showDLblsOverMax val="0"/>
  </c:chart>
  <c:spPr>
    <a:ln>
      <a:noFill/>
    </a:ln>
  </c:spPr>
  <c:txPr>
    <a:bodyPr/>
    <a:lstStyle/>
    <a:p>
      <a:pPr>
        <a:defRPr sz="119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0.3339</cdr:x>
      <cdr:y>0.04545</cdr:y>
    </cdr:from>
    <cdr:to>
      <cdr:x>0.56674</cdr:x>
      <cdr:y>0.08769</cdr:y>
    </cdr:to>
    <cdr:cxnSp macro="">
      <cdr:nvCxnSpPr>
        <cdr:cNvPr id="3" name="直線コネクタ 2">
          <a:extLst xmlns:a="http://schemas.openxmlformats.org/drawingml/2006/main">
            <a:ext uri="{FF2B5EF4-FFF2-40B4-BE49-F238E27FC236}">
              <a16:creationId xmlns:a16="http://schemas.microsoft.com/office/drawing/2014/main" id="{E71DAA01-9AF5-F409-AAC5-CF5B5574C3CA}"/>
            </a:ext>
          </a:extLst>
        </cdr:cNvPr>
        <cdr:cNvCxnSpPr/>
      </cdr:nvCxnSpPr>
      <cdr:spPr>
        <a:xfrm xmlns:a="http://schemas.openxmlformats.org/drawingml/2006/main">
          <a:off x="1619365" y="189697"/>
          <a:ext cx="1129200" cy="17627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1" y="0"/>
            <a:ext cx="2951163" cy="496888"/>
          </a:xfrm>
          <a:prstGeom prst="rect">
            <a:avLst/>
          </a:prstGeom>
        </p:spPr>
        <p:txBody>
          <a:bodyPr vert="horz" lIns="91224" tIns="45610" rIns="91224" bIns="45610"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1" y="0"/>
            <a:ext cx="2949575" cy="496888"/>
          </a:xfrm>
          <a:prstGeom prst="rect">
            <a:avLst/>
          </a:prstGeom>
        </p:spPr>
        <p:txBody>
          <a:bodyPr vert="horz" lIns="91224" tIns="45610" rIns="91224" bIns="45610"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2025/2/5</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21" y="9440887"/>
            <a:ext cx="2951163" cy="496887"/>
          </a:xfrm>
          <a:prstGeom prst="rect">
            <a:avLst/>
          </a:prstGeom>
        </p:spPr>
        <p:txBody>
          <a:bodyPr vert="horz" lIns="91224" tIns="45610" rIns="91224" bIns="45610"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1" y="9440887"/>
            <a:ext cx="2949575" cy="496887"/>
          </a:xfrm>
          <a:prstGeom prst="rect">
            <a:avLst/>
          </a:prstGeom>
        </p:spPr>
        <p:txBody>
          <a:bodyPr vert="horz" wrap="square" lIns="91224" tIns="45610" rIns="91224" bIns="45610"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1" y="0"/>
            <a:ext cx="2951163" cy="496888"/>
          </a:xfrm>
          <a:prstGeom prst="rect">
            <a:avLst/>
          </a:prstGeom>
          <a:noFill/>
          <a:ln w="9525">
            <a:noFill/>
            <a:miter lim="800000"/>
            <a:headEnd/>
            <a:tailEnd/>
          </a:ln>
          <a:effectLst/>
        </p:spPr>
        <p:txBody>
          <a:bodyPr vert="horz" wrap="square" lIns="91147" tIns="45576" rIns="91147" bIns="4557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1" y="0"/>
            <a:ext cx="2949575" cy="496888"/>
          </a:xfrm>
          <a:prstGeom prst="rect">
            <a:avLst/>
          </a:prstGeom>
          <a:noFill/>
          <a:ln w="9525">
            <a:noFill/>
            <a:miter lim="800000"/>
            <a:headEnd/>
            <a:tailEnd/>
          </a:ln>
          <a:effectLst/>
        </p:spPr>
        <p:txBody>
          <a:bodyPr vert="horz" wrap="square" lIns="91147" tIns="45576" rIns="91147" bIns="45576"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21227"/>
            <a:ext cx="5448300" cy="4471988"/>
          </a:xfrm>
          <a:prstGeom prst="rect">
            <a:avLst/>
          </a:prstGeom>
          <a:noFill/>
          <a:ln w="9525">
            <a:noFill/>
            <a:miter lim="800000"/>
            <a:headEnd/>
            <a:tailEnd/>
          </a:ln>
          <a:effectLst/>
        </p:spPr>
        <p:txBody>
          <a:bodyPr vert="horz" wrap="square" lIns="91147" tIns="45576" rIns="91147" bIns="4557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21" y="9440887"/>
            <a:ext cx="2951163" cy="496887"/>
          </a:xfrm>
          <a:prstGeom prst="rect">
            <a:avLst/>
          </a:prstGeom>
          <a:noFill/>
          <a:ln w="9525">
            <a:noFill/>
            <a:miter lim="800000"/>
            <a:headEnd/>
            <a:tailEnd/>
          </a:ln>
          <a:effectLst/>
        </p:spPr>
        <p:txBody>
          <a:bodyPr vert="horz" wrap="square" lIns="91147" tIns="45576" rIns="91147" bIns="45576"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1" y="9440887"/>
            <a:ext cx="2949575" cy="496887"/>
          </a:xfrm>
          <a:prstGeom prst="rect">
            <a:avLst/>
          </a:prstGeom>
          <a:noFill/>
          <a:ln w="9525">
            <a:noFill/>
            <a:miter lim="800000"/>
            <a:headEnd/>
            <a:tailEnd/>
          </a:ln>
          <a:effectLst/>
        </p:spPr>
        <p:txBody>
          <a:bodyPr vert="horz" wrap="square" lIns="91147" tIns="45576" rIns="91147" bIns="45576"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a:ln/>
        </p:spPr>
      </p:sp>
      <p:sp>
        <p:nvSpPr>
          <p:cNvPr id="51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5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0786" indent="-28394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0529" indent="-22683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7375" indent="-22683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4221" indent="-22683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1068" indent="-2268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67914" indent="-2268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4757" indent="-2268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1602" indent="-2268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5996F010-38D8-47F7-8AEA-B2630BC1E712}"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1</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9457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3318" y="9719845"/>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56" tIns="47576" rIns="95156" bIns="47576"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E55F9E1-C11C-4FD5-8EC6-4E0419582A96}"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10</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112713" y="330200"/>
            <a:ext cx="6816725" cy="3835400"/>
          </a:xfrm>
          <a:ln/>
        </p:spPr>
      </p:sp>
      <p:sp>
        <p:nvSpPr>
          <p:cNvPr id="5124" name="Rectangle 3"/>
          <p:cNvSpPr>
            <a:spLocks noGrp="1" noChangeArrowheads="1"/>
          </p:cNvSpPr>
          <p:nvPr>
            <p:ph type="body" idx="1"/>
          </p:nvPr>
        </p:nvSpPr>
        <p:spPr>
          <a:xfrm>
            <a:off x="707284"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83" tIns="47992" rIns="95983" bIns="47992"/>
          <a:lstStyle/>
          <a:p>
            <a:pPr eaLnBrk="1" hangingPunct="1"/>
            <a:endParaRPr lang="ja-JP" altLang="ja-JP" dirty="0"/>
          </a:p>
        </p:txBody>
      </p:sp>
    </p:spTree>
    <p:extLst>
      <p:ext uri="{BB962C8B-B14F-4D97-AF65-F5344CB8AC3E}">
        <p14:creationId xmlns:p14="http://schemas.microsoft.com/office/powerpoint/2010/main" val="1679541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9" y="5014142"/>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73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666" indent="-264327" defTabSz="80673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8007" indent="-212376" defTabSz="80673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867" indent="-212376" defTabSz="80673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8207" indent="-212376" defTabSz="80673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8243" indent="-212376" defTabSz="80673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8279" indent="-212376" defTabSz="80673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8313" indent="-212376" defTabSz="80673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8349" indent="-212376" defTabSz="80673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defRPr/>
              </a:pPr>
              <a:t>11</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5298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80"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56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521" indent="-264272" defTabSz="80656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784" indent="-212333" defTabSz="80656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554" indent="-212333" defTabSz="80656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7804" indent="-212333" defTabSz="80656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7748"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7691"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7634"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7579"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12</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295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80"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4217">
              <a:defRPr/>
            </a:pPr>
            <a:endParaRPr lang="en-US" altLang="ja-JP"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56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521" indent="-264272" defTabSz="80656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784" indent="-212333" defTabSz="80656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554" indent="-212333" defTabSz="80656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7804" indent="-212333" defTabSz="80656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7748"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7691"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7634"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7579"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13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14173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80"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b="0"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56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521" indent="-264272" defTabSz="80656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784" indent="-212333" defTabSz="80656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554" indent="-212333" defTabSz="80656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7804" indent="-212333" defTabSz="80656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7748"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7691"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7634"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7579" indent="-212333" defTabSz="80656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14</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48646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3318" y="9719845"/>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56" tIns="47576" rIns="95156" bIns="47576"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E55F9E1-C11C-4FD5-8EC6-4E0419582A96}"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15</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112713" y="330200"/>
            <a:ext cx="6816725" cy="3835400"/>
          </a:xfrm>
          <a:ln/>
        </p:spPr>
      </p:sp>
      <p:sp>
        <p:nvSpPr>
          <p:cNvPr id="5124" name="Rectangle 3"/>
          <p:cNvSpPr>
            <a:spLocks noGrp="1" noChangeArrowheads="1"/>
          </p:cNvSpPr>
          <p:nvPr>
            <p:ph type="body" idx="1"/>
          </p:nvPr>
        </p:nvSpPr>
        <p:spPr>
          <a:xfrm>
            <a:off x="707284"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83" tIns="47992" rIns="95983" bIns="47992"/>
          <a:lstStyle/>
          <a:p>
            <a:pPr eaLnBrk="1" hangingPunct="1"/>
            <a:endParaRPr lang="ja-JP" altLang="ja-JP" dirty="0"/>
          </a:p>
        </p:txBody>
      </p:sp>
    </p:spTree>
    <p:extLst>
      <p:ext uri="{BB962C8B-B14F-4D97-AF65-F5344CB8AC3E}">
        <p14:creationId xmlns:p14="http://schemas.microsoft.com/office/powerpoint/2010/main" val="71587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11113" y="266700"/>
            <a:ext cx="6348412" cy="3571875"/>
          </a:xfrm>
          <a:ln/>
        </p:spPr>
      </p:sp>
      <p:sp>
        <p:nvSpPr>
          <p:cNvPr id="39939" name="ノート プレースホルダ 2"/>
          <p:cNvSpPr>
            <a:spLocks noGrp="1"/>
          </p:cNvSpPr>
          <p:nvPr>
            <p:ph type="body" idx="1"/>
          </p:nvPr>
        </p:nvSpPr>
        <p:spPr>
          <a:xfrm>
            <a:off x="639408" y="5056756"/>
            <a:ext cx="5317143" cy="2651754"/>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3001">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784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73701" indent="-253398" defTabSz="81784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33315" indent="-201808" defTabSz="81784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56655" indent="-201808" defTabSz="81784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75444" indent="-201808" defTabSz="81784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12442" indent="-201808" defTabSz="817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49437" indent="-201808" defTabSz="817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6436" indent="-201808" defTabSz="817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23430" indent="-201808" defTabSz="81784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defRPr/>
              </a:pPr>
              <a:t>16</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6883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xfrm>
            <a:off x="73025" y="277813"/>
            <a:ext cx="6604000" cy="3716337"/>
          </a:xfrm>
          <a:ln/>
        </p:spPr>
      </p:sp>
      <p:sp>
        <p:nvSpPr>
          <p:cNvPr id="11267" name="ノート プレースホルダ 2"/>
          <p:cNvSpPr>
            <a:spLocks noGrp="1"/>
          </p:cNvSpPr>
          <p:nvPr>
            <p:ph type="body" idx="1"/>
          </p:nvPr>
        </p:nvSpPr>
        <p:spPr>
          <a:xfrm>
            <a:off x="677708" y="5262615"/>
            <a:ext cx="5643288" cy="2760374"/>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0538">
              <a:defRPr/>
            </a:pPr>
            <a:endParaRPr lang="en-US" altLang="ja-JP" dirty="0"/>
          </a:p>
        </p:txBody>
      </p:sp>
      <p:sp>
        <p:nvSpPr>
          <p:cNvPr id="11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021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8690" indent="-268325" defTabSz="86021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89077" indent="-214659" defTabSz="86021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31017" indent="-214659" defTabSz="86021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9805" indent="-214659" defTabSz="86021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24371" indent="-214659" defTabSz="86021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78946" indent="-214659" defTabSz="86021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33518" indent="-214659" defTabSz="86021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88087" indent="-214659" defTabSz="86021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F0B0B5D-909A-4B6E-B8F7-A5A73C70515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17</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67121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31750" y="258763"/>
            <a:ext cx="6138863" cy="3454400"/>
          </a:xfrm>
          <a:ln/>
        </p:spPr>
      </p:sp>
      <p:sp>
        <p:nvSpPr>
          <p:cNvPr id="39939" name="ノート プレースホルダ 2"/>
          <p:cNvSpPr>
            <a:spLocks noGrp="1"/>
          </p:cNvSpPr>
          <p:nvPr>
            <p:ph type="body" idx="1"/>
          </p:nvPr>
        </p:nvSpPr>
        <p:spPr>
          <a:xfrm>
            <a:off x="610114" y="4892064"/>
            <a:ext cx="5073594" cy="2565391"/>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78664">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091">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48365" indent="-243867" defTabSz="78709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94451" indent="-194220" defTabSz="78709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01870" indent="-194220" defTabSz="78709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04909" indent="-194220" defTabSz="78709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25469" indent="-194220" defTabSz="78709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46029" indent="-194220" defTabSz="78709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66593" indent="-194220" defTabSz="78709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87152" indent="-194220" defTabSz="78709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18</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59700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xfrm>
            <a:off x="-34925" y="258763"/>
            <a:ext cx="6122988" cy="3444875"/>
          </a:xfrm>
          <a:ln/>
        </p:spPr>
      </p:sp>
      <p:sp>
        <p:nvSpPr>
          <p:cNvPr id="7171" name="ノート プレースホルダ 2"/>
          <p:cNvSpPr>
            <a:spLocks noGrp="1"/>
          </p:cNvSpPr>
          <p:nvPr>
            <p:ph type="body" idx="1"/>
          </p:nvPr>
        </p:nvSpPr>
        <p:spPr>
          <a:xfrm>
            <a:off x="608400" y="4879567"/>
            <a:ext cx="5059405" cy="255883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b="0" u="none" dirty="0">
              <a:solidFill>
                <a:srgbClr val="FF0000"/>
              </a:solidFill>
            </a:endParaRPr>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510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70034" indent="-254903" defTabSz="78510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34175" indent="-202465" defTabSz="78510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49310" indent="-202465" defTabSz="78510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64436" indent="-202465" defTabSz="78510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83937" indent="-202465" defTabSz="7851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03433" indent="-202465" defTabSz="7851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22929" indent="-202465" defTabSz="7851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542426" indent="-202465" defTabSz="7851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E0CAB9AC-697E-4947-9579-76B95B991D9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19</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5318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80963" y="247650"/>
            <a:ext cx="6623050" cy="3725863"/>
          </a:xfrm>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2547870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98425" y="244475"/>
            <a:ext cx="5848350" cy="3290888"/>
          </a:xfrm>
          <a:ln/>
        </p:spPr>
      </p:sp>
      <p:sp>
        <p:nvSpPr>
          <p:cNvPr id="25603" name="ノート プレースホルダ 2"/>
          <p:cNvSpPr>
            <a:spLocks noGrp="1"/>
          </p:cNvSpPr>
          <p:nvPr>
            <p:ph type="body" idx="1"/>
          </p:nvPr>
        </p:nvSpPr>
        <p:spPr>
          <a:xfrm>
            <a:off x="567014" y="4661291"/>
            <a:ext cx="4724178" cy="244471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38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12774" indent="-232089" defTabSz="74438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41097" indent="-185390" defTabSz="74438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26024" indent="-185390" defTabSz="74438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05295" indent="-185390" defTabSz="74438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12872" indent="-185390" defTabSz="7443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520439" indent="-185390" defTabSz="7443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2928010" indent="-185390" defTabSz="7443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335584" indent="-185390" defTabSz="7443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21C0995-7798-432C-8C23-77EF4C4EEBEA}" type="slidenum">
              <a:rPr lang="en-US" altLang="ja-JP" sz="1100">
                <a:latin typeface="ＭＳ Ｐゴシック" panose="020B0600070205080204" pitchFamily="50" charset="-128"/>
                <a:ea typeface="ＭＳ Ｐゴシック" panose="020B0600070205080204" pitchFamily="50" charset="-128"/>
              </a:rPr>
              <a:pPr>
                <a:spcBef>
                  <a:spcPct val="0"/>
                </a:spcBef>
              </a:pPr>
              <a:t>20</a:t>
            </a:fld>
            <a:endParaRPr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49316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98425" y="244475"/>
            <a:ext cx="5840413" cy="3286125"/>
          </a:xfrm>
          <a:ln/>
        </p:spPr>
      </p:sp>
      <p:sp>
        <p:nvSpPr>
          <p:cNvPr id="25603" name="ノート プレースホルダ 2"/>
          <p:cNvSpPr>
            <a:spLocks noGrp="1"/>
          </p:cNvSpPr>
          <p:nvPr>
            <p:ph type="body" idx="1"/>
          </p:nvPr>
        </p:nvSpPr>
        <p:spPr>
          <a:xfrm>
            <a:off x="566223" y="4655337"/>
            <a:ext cx="4717568" cy="244159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3268">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11857" indent="-231742" defTabSz="74326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39683" indent="-185110" defTabSz="74326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24033" indent="-185110" defTabSz="74326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02733" indent="-185110" defTabSz="74326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09698" indent="-185110" defTabSz="74326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516653" indent="-185110" defTabSz="74326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2923612" indent="-185110" defTabSz="74326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330575" indent="-185110" defTabSz="74326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21C0995-7798-432C-8C23-77EF4C4EEBEA}" type="slidenum">
              <a:rPr lang="en-US" altLang="ja-JP" sz="1100">
                <a:latin typeface="ＭＳ Ｐゴシック" panose="020B0600070205080204" pitchFamily="50" charset="-128"/>
                <a:ea typeface="ＭＳ Ｐゴシック" panose="020B0600070205080204" pitchFamily="50" charset="-128"/>
              </a:rPr>
              <a:pPr>
                <a:spcBef>
                  <a:spcPct val="0"/>
                </a:spcBef>
              </a:pPr>
              <a:t>21</a:t>
            </a:fld>
            <a:endParaRPr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94195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xfrm>
            <a:off x="-7938" y="263525"/>
            <a:ext cx="6253163" cy="3517900"/>
          </a:xfrm>
          <a:ln/>
        </p:spPr>
      </p:sp>
      <p:sp>
        <p:nvSpPr>
          <p:cNvPr id="17411" name="ノート プレースホルダ 2"/>
          <p:cNvSpPr>
            <a:spLocks noGrp="1"/>
          </p:cNvSpPr>
          <p:nvPr>
            <p:ph type="body" idx="1"/>
          </p:nvPr>
        </p:nvSpPr>
        <p:spPr>
          <a:xfrm>
            <a:off x="627037" y="4982322"/>
            <a:ext cx="5214513" cy="261168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b="0" i="0" u="none" baseline="0" dirty="0">
              <a:solidFill>
                <a:srgbClr val="FF0000"/>
              </a:solidFill>
              <a:latin typeface="+mn-ea"/>
              <a:ea typeface="+mn-ea"/>
            </a:endParaRPr>
          </a:p>
        </p:txBody>
      </p:sp>
      <p:sp>
        <p:nvSpPr>
          <p:cNvPr id="174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945">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64631" indent="-252354" defTabSz="806945">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24086" indent="-202475" defTabSz="806945">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36361" indent="-202475" defTabSz="806945">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47172" indent="-202475" defTabSz="806945">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69717" indent="-202475" defTabSz="80694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92261" indent="-202475" defTabSz="80694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14810" indent="-202475" defTabSz="80694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537357" indent="-202475" defTabSz="80694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CC59124-9007-4E0B-9A8B-056A5A9CA6F5}"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22</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92678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69850" y="250825"/>
            <a:ext cx="5946775" cy="3346450"/>
          </a:xfrm>
          <a:ln/>
        </p:spPr>
      </p:sp>
      <p:sp>
        <p:nvSpPr>
          <p:cNvPr id="39939" name="ノート プレースホルダ 2"/>
          <p:cNvSpPr>
            <a:spLocks noGrp="1"/>
          </p:cNvSpPr>
          <p:nvPr>
            <p:ph type="body" idx="1"/>
          </p:nvPr>
        </p:nvSpPr>
        <p:spPr>
          <a:xfrm>
            <a:off x="583117" y="4739531"/>
            <a:ext cx="4849068" cy="2485401"/>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46415">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820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24567" indent="-234918" defTabSz="75820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57952" indent="-187092" defTabSz="75820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50416" indent="-187092" defTabSz="75820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38663" indent="-187092" defTabSz="75820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43789" indent="-187092" defTabSz="75820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548913" indent="-187092" defTabSz="75820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2954043" indent="-187092" defTabSz="75820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359164" indent="-187092" defTabSz="75820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23</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1192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u="none" strike="noStrike" dirty="0"/>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5DEA49-56D6-47F9-87FE-53EBBE51A054}" type="slidenum">
              <a:rPr lang="en-US" altLang="ja-JP" smtClean="0">
                <a:solidFill>
                  <a:srgbClr val="000000"/>
                </a:solidFill>
              </a:rPr>
              <a:pPr/>
              <a:t>24</a:t>
            </a:fld>
            <a:endParaRPr lang="en-US" altLang="ja-JP">
              <a:solidFill>
                <a:srgbClr val="000000"/>
              </a:solidFill>
            </a:endParaRPr>
          </a:p>
        </p:txBody>
      </p:sp>
    </p:spTree>
    <p:extLst>
      <p:ext uri="{BB962C8B-B14F-4D97-AF65-F5344CB8AC3E}">
        <p14:creationId xmlns:p14="http://schemas.microsoft.com/office/powerpoint/2010/main" val="385422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1308">
              <a:defRPr/>
            </a:pPr>
            <a:fld id="{A35DEA49-56D6-47F9-87FE-53EBBE51A054}" type="slidenum">
              <a:rPr lang="en-US" altLang="ja-JP">
                <a:solidFill>
                  <a:srgbClr val="000000"/>
                </a:solidFill>
              </a:rPr>
              <a:pPr defTabSz="911308">
                <a:defRPr/>
              </a:pPr>
              <a:t>25</a:t>
            </a:fld>
            <a:endParaRPr lang="en-US" altLang="ja-JP">
              <a:solidFill>
                <a:srgbClr val="000000"/>
              </a:solidFill>
            </a:endParaRPr>
          </a:p>
        </p:txBody>
      </p:sp>
    </p:spTree>
    <p:extLst>
      <p:ext uri="{BB962C8B-B14F-4D97-AF65-F5344CB8AC3E}">
        <p14:creationId xmlns:p14="http://schemas.microsoft.com/office/powerpoint/2010/main" val="2572879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F74BB4A6-2A10-49A9-8427-7D1EF49CCD12}" type="slidenum">
              <a:rPr lang="en-US" altLang="ja-JP" smtClean="0"/>
              <a:pPr>
                <a:defRPr/>
              </a:pPr>
              <a:t>26</a:t>
            </a:fld>
            <a:endParaRPr lang="en-US" altLang="ja-JP"/>
          </a:p>
        </p:txBody>
      </p:sp>
    </p:spTree>
    <p:extLst>
      <p:ext uri="{BB962C8B-B14F-4D97-AF65-F5344CB8AC3E}">
        <p14:creationId xmlns:p14="http://schemas.microsoft.com/office/powerpoint/2010/main" val="2774554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153988" y="255588"/>
            <a:ext cx="7670801" cy="4314825"/>
          </a:xfrm>
          <a:ln/>
        </p:spPr>
      </p:sp>
      <p:sp>
        <p:nvSpPr>
          <p:cNvPr id="4099" name="ノート プレースホルダ 2"/>
          <p:cNvSpPr>
            <a:spLocks noGrp="1"/>
          </p:cNvSpPr>
          <p:nvPr>
            <p:ph type="body" idx="1"/>
          </p:nvPr>
        </p:nvSpPr>
        <p:spPr>
          <a:xfrm>
            <a:off x="504491" y="4657019"/>
            <a:ext cx="6510314" cy="548948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algn="just"/>
            <a:endParaRPr lang="ja-JP" altLang="ja-JP"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100" name="スライド番号プレースホルダ 3"/>
          <p:cNvSpPr>
            <a:spLocks noGrp="1"/>
          </p:cNvSpPr>
          <p:nvPr>
            <p:ph type="sldNum" sz="quarter" idx="5"/>
          </p:nvPr>
        </p:nvSpPr>
        <p:spPr>
          <a:xfrm>
            <a:off x="4019328" y="9707418"/>
            <a:ext cx="3073212" cy="5125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073" eaLnBrk="0" hangingPunct="0">
              <a:spcBef>
                <a:spcPct val="30000"/>
              </a:spcBef>
              <a:defRPr kumimoji="1" sz="1000">
                <a:solidFill>
                  <a:schemeClr val="tx1"/>
                </a:solidFill>
                <a:latin typeface="Arial" charset="0"/>
                <a:ea typeface="ＭＳ Ｐ明朝" pitchFamily="18" charset="-128"/>
              </a:defRPr>
            </a:lvl1pPr>
            <a:lvl2pPr marL="766505" indent="-294806" defTabSz="904073" eaLnBrk="0" hangingPunct="0">
              <a:spcBef>
                <a:spcPct val="30000"/>
              </a:spcBef>
              <a:defRPr kumimoji="1" sz="1000">
                <a:solidFill>
                  <a:schemeClr val="tx1"/>
                </a:solidFill>
                <a:latin typeface="Arial" charset="0"/>
                <a:ea typeface="ＭＳ Ｐ明朝" pitchFamily="18" charset="-128"/>
              </a:defRPr>
            </a:lvl2pPr>
            <a:lvl3pPr marL="1179232" indent="-235846" defTabSz="904073" eaLnBrk="0" hangingPunct="0">
              <a:spcBef>
                <a:spcPct val="30000"/>
              </a:spcBef>
              <a:defRPr kumimoji="1" sz="1000">
                <a:solidFill>
                  <a:schemeClr val="tx1"/>
                </a:solidFill>
                <a:latin typeface="Arial" charset="0"/>
                <a:ea typeface="ＭＳ Ｐ明朝" pitchFamily="18" charset="-128"/>
              </a:defRPr>
            </a:lvl3pPr>
            <a:lvl4pPr marL="1650922" indent="-235846" defTabSz="904073" eaLnBrk="0" hangingPunct="0">
              <a:spcBef>
                <a:spcPct val="30000"/>
              </a:spcBef>
              <a:defRPr kumimoji="1" sz="1000">
                <a:solidFill>
                  <a:schemeClr val="tx1"/>
                </a:solidFill>
                <a:latin typeface="Arial" charset="0"/>
                <a:ea typeface="ＭＳ Ｐ明朝" pitchFamily="18" charset="-128"/>
              </a:defRPr>
            </a:lvl4pPr>
            <a:lvl5pPr marL="2122618" indent="-235846" defTabSz="904073" eaLnBrk="0" hangingPunct="0">
              <a:spcBef>
                <a:spcPct val="30000"/>
              </a:spcBef>
              <a:defRPr kumimoji="1" sz="1000">
                <a:solidFill>
                  <a:schemeClr val="tx1"/>
                </a:solidFill>
                <a:latin typeface="Arial" charset="0"/>
                <a:ea typeface="ＭＳ Ｐ明朝" pitchFamily="18" charset="-128"/>
              </a:defRPr>
            </a:lvl5pPr>
            <a:lvl6pPr marL="2594311" indent="-235846" defTabSz="904073" eaLnBrk="0" fontAlgn="base" hangingPunct="0">
              <a:spcBef>
                <a:spcPct val="30000"/>
              </a:spcBef>
              <a:spcAft>
                <a:spcPct val="0"/>
              </a:spcAft>
              <a:defRPr kumimoji="1" sz="1000">
                <a:solidFill>
                  <a:schemeClr val="tx1"/>
                </a:solidFill>
                <a:latin typeface="Arial" charset="0"/>
                <a:ea typeface="ＭＳ Ｐ明朝" pitchFamily="18" charset="-128"/>
              </a:defRPr>
            </a:lvl6pPr>
            <a:lvl7pPr marL="3066001" indent="-235846" defTabSz="904073" eaLnBrk="0" fontAlgn="base" hangingPunct="0">
              <a:spcBef>
                <a:spcPct val="30000"/>
              </a:spcBef>
              <a:spcAft>
                <a:spcPct val="0"/>
              </a:spcAft>
              <a:defRPr kumimoji="1" sz="1000">
                <a:solidFill>
                  <a:schemeClr val="tx1"/>
                </a:solidFill>
                <a:latin typeface="Arial" charset="0"/>
                <a:ea typeface="ＭＳ Ｐ明朝" pitchFamily="18" charset="-128"/>
              </a:defRPr>
            </a:lvl7pPr>
            <a:lvl8pPr marL="3537697" indent="-235846" defTabSz="904073" eaLnBrk="0" fontAlgn="base" hangingPunct="0">
              <a:spcBef>
                <a:spcPct val="30000"/>
              </a:spcBef>
              <a:spcAft>
                <a:spcPct val="0"/>
              </a:spcAft>
              <a:defRPr kumimoji="1" sz="1000">
                <a:solidFill>
                  <a:schemeClr val="tx1"/>
                </a:solidFill>
                <a:latin typeface="Arial" charset="0"/>
                <a:ea typeface="ＭＳ Ｐ明朝" pitchFamily="18" charset="-128"/>
              </a:defRPr>
            </a:lvl8pPr>
            <a:lvl9pPr marL="4009387" indent="-235846" defTabSz="904073" eaLnBrk="0" fontAlgn="base" hangingPunct="0">
              <a:spcBef>
                <a:spcPct val="30000"/>
              </a:spcBef>
              <a:spcAft>
                <a:spcPct val="0"/>
              </a:spcAft>
              <a:defRPr kumimoji="1" sz="1000">
                <a:solidFill>
                  <a:schemeClr val="tx1"/>
                </a:solidFill>
                <a:latin typeface="Arial" charset="0"/>
                <a:ea typeface="ＭＳ Ｐ明朝" pitchFamily="18" charset="-128"/>
              </a:defRPr>
            </a:lvl9pPr>
          </a:lstStyle>
          <a:p>
            <a:pPr eaLnBrk="1" hangingPunct="1">
              <a:spcBef>
                <a:spcPct val="0"/>
              </a:spcBef>
            </a:pPr>
            <a:fld id="{C3A3B3D9-6DC4-4352-8AED-E79A4B444428}" type="slidenum">
              <a:rPr lang="en-US" altLang="ja-JP" sz="1200">
                <a:latin typeface="ＭＳ Ｐゴシック" panose="020B0600070205080204" pitchFamily="50" charset="-128"/>
                <a:ea typeface="ＭＳ Ｐゴシック" charset="-128"/>
              </a:rPr>
              <a:pPr eaLnBrk="1" hangingPunct="1">
                <a:spcBef>
                  <a:spcPct val="0"/>
                </a:spcBef>
              </a:pPr>
              <a:t>27</a:t>
            </a:fld>
            <a:endParaRPr lang="en-US" altLang="ja-JP" sz="1200" dirty="0">
              <a:latin typeface="ＭＳ Ｐゴシック" panose="020B0600070205080204" pitchFamily="50" charset="-128"/>
              <a:ea typeface="ＭＳ Ｐゴシック" charset="-128"/>
            </a:endParaRPr>
          </a:p>
        </p:txBody>
      </p:sp>
    </p:spTree>
    <p:extLst>
      <p:ext uri="{BB962C8B-B14F-4D97-AF65-F5344CB8AC3E}">
        <p14:creationId xmlns:p14="http://schemas.microsoft.com/office/powerpoint/2010/main" val="1275371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31750" y="258763"/>
            <a:ext cx="6146800" cy="3459162"/>
          </a:xfrm>
          <a:ln/>
        </p:spPr>
      </p:sp>
      <p:sp>
        <p:nvSpPr>
          <p:cNvPr id="39939" name="ノート プレースホルダ 2"/>
          <p:cNvSpPr>
            <a:spLocks noGrp="1"/>
          </p:cNvSpPr>
          <p:nvPr>
            <p:ph type="body" idx="1"/>
          </p:nvPr>
        </p:nvSpPr>
        <p:spPr>
          <a:xfrm>
            <a:off x="610967" y="4898323"/>
            <a:ext cx="5080703" cy="25686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79984">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27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49340" indent="-244234" defTabSz="78827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95949" indent="-194512" defTabSz="78827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03978" indent="-194512" defTabSz="78827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07623" indent="-194512" defTabSz="78827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28817" indent="-194512" defTabSz="78827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50008" indent="-194512" defTabSz="78827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71206" indent="-194512" defTabSz="78827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92397" indent="-194512" defTabSz="78827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28</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66957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a:xfrm>
            <a:off x="7938" y="315913"/>
            <a:ext cx="7204075" cy="4052887"/>
          </a:xfrm>
          <a:ln/>
        </p:spPr>
      </p:sp>
      <p:sp>
        <p:nvSpPr>
          <p:cNvPr id="5123" name="ノート プレースホルダ 2"/>
          <p:cNvSpPr>
            <a:spLocks noGrp="1"/>
          </p:cNvSpPr>
          <p:nvPr>
            <p:ph type="body" idx="1"/>
          </p:nvPr>
        </p:nvSpPr>
        <p:spPr>
          <a:xfrm>
            <a:off x="723901" y="5495926"/>
            <a:ext cx="5408613" cy="297021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5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881" indent="-28572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2893" indent="-22857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051" indent="-22857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208" indent="-22857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365" indent="-2285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522" indent="-2285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8680" indent="-2285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5837" indent="-22857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C7D80D74-C328-474E-BE7A-8313A2556E8B}" type="slidenum">
              <a:rPr lang="en-US" altLang="ja-JP" sz="1200">
                <a:ea typeface="ＭＳ Ｐゴシック" panose="020B0600070205080204" pitchFamily="50" charset="-128"/>
              </a:rPr>
              <a:pPr>
                <a:spcBef>
                  <a:spcPct val="0"/>
                </a:spcBef>
              </a:pPr>
              <a:t>29</a:t>
            </a:fld>
            <a:endParaRPr lang="en-US" altLang="ja-JP" sz="1200">
              <a:ea typeface="ＭＳ Ｐゴシック" panose="020B0600070205080204" pitchFamily="50" charset="-128"/>
            </a:endParaRPr>
          </a:p>
        </p:txBody>
      </p:sp>
    </p:spTree>
    <p:extLst>
      <p:ext uri="{BB962C8B-B14F-4D97-AF65-F5344CB8AC3E}">
        <p14:creationId xmlns:p14="http://schemas.microsoft.com/office/powerpoint/2010/main" val="224828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ChangeArrowheads="1" noTextEdit="1"/>
          </p:cNvSpPr>
          <p:nvPr>
            <p:ph type="sldImg"/>
          </p:nvPr>
        </p:nvSpPr>
        <p:spPr>
          <a:xfrm>
            <a:off x="-11113" y="261938"/>
            <a:ext cx="6246813" cy="3514725"/>
          </a:xfrm>
          <a:ln/>
        </p:spPr>
      </p:sp>
      <p:sp>
        <p:nvSpPr>
          <p:cNvPr id="17411" name="ノート プレースホルダ 2"/>
          <p:cNvSpPr>
            <a:spLocks noGrp="1"/>
          </p:cNvSpPr>
          <p:nvPr>
            <p:ph type="body" idx="1"/>
          </p:nvPr>
        </p:nvSpPr>
        <p:spPr>
          <a:xfrm>
            <a:off x="624139" y="4976813"/>
            <a:ext cx="5197195" cy="261046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4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781">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86840" indent="-260525" defTabSz="80378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59865" indent="-207237" defTabSz="80378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6178" indent="-207237" defTabSz="80378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2493" indent="-207237" defTabSz="80378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8806" indent="-207237" defTabSz="80378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5124" indent="-207237" defTabSz="80378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1437" indent="-207237" defTabSz="80378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7751" indent="-207237" defTabSz="80378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F1D95638-0C28-4247-972D-F0E06E4549CB}"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57267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a:xfrm>
            <a:off x="117475" y="282575"/>
            <a:ext cx="6716713" cy="3779838"/>
          </a:xfrm>
          <a:ln/>
        </p:spPr>
      </p:sp>
      <p:sp>
        <p:nvSpPr>
          <p:cNvPr id="53251" name="ノート プレースホルダ 2"/>
          <p:cNvSpPr>
            <a:spLocks noGrp="1"/>
          </p:cNvSpPr>
          <p:nvPr>
            <p:ph type="body" idx="1"/>
          </p:nvPr>
        </p:nvSpPr>
        <p:spPr>
          <a:xfrm>
            <a:off x="694125" y="5355076"/>
            <a:ext cx="5780018" cy="28088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2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23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52874" indent="-288572" defTabSz="88023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59135" indent="-230535" defTabSz="88023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23433" indent="-230535" defTabSz="88023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87731" indent="-230535" defTabSz="88023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52033" indent="-230535" defTabSz="8802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16329" indent="-230535" defTabSz="8802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80630" indent="-230535" defTabSz="8802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44928" indent="-230535" defTabSz="8802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45AA489-8D25-4A83-A004-B1881E929024}"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30</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96449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3318" y="9719845"/>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56" tIns="47576" rIns="95156" bIns="47576"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E55F9E1-C11C-4FD5-8EC6-4E0419582A96}"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31</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112713" y="330200"/>
            <a:ext cx="6816725" cy="3835400"/>
          </a:xfrm>
          <a:ln/>
        </p:spPr>
      </p:sp>
      <p:sp>
        <p:nvSpPr>
          <p:cNvPr id="5124" name="Rectangle 3"/>
          <p:cNvSpPr>
            <a:spLocks noGrp="1" noChangeArrowheads="1"/>
          </p:cNvSpPr>
          <p:nvPr>
            <p:ph type="body" idx="1"/>
          </p:nvPr>
        </p:nvSpPr>
        <p:spPr>
          <a:xfrm>
            <a:off x="707284"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83" tIns="47992" rIns="95983" bIns="47992"/>
          <a:lstStyle/>
          <a:p>
            <a:pPr eaLnBrk="1" hangingPunct="1"/>
            <a:endParaRPr lang="ja-JP" altLang="ja-JP" dirty="0"/>
          </a:p>
        </p:txBody>
      </p:sp>
    </p:spTree>
    <p:extLst>
      <p:ext uri="{BB962C8B-B14F-4D97-AF65-F5344CB8AC3E}">
        <p14:creationId xmlns:p14="http://schemas.microsoft.com/office/powerpoint/2010/main" val="275617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a:xfrm>
            <a:off x="76200" y="277813"/>
            <a:ext cx="6619875" cy="3724275"/>
          </a:xfrm>
          <a:ln/>
        </p:spPr>
      </p:sp>
      <p:sp>
        <p:nvSpPr>
          <p:cNvPr id="6147" name="ノート プレースホルダ 2"/>
          <p:cNvSpPr>
            <a:spLocks noGrp="1"/>
          </p:cNvSpPr>
          <p:nvPr>
            <p:ph type="body" idx="1"/>
          </p:nvPr>
        </p:nvSpPr>
        <p:spPr>
          <a:xfrm>
            <a:off x="679450" y="5275263"/>
            <a:ext cx="5657850" cy="276701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u="none" dirty="0">
              <a:solidFill>
                <a:srgbClr val="FF0000"/>
              </a:solidFill>
            </a:endParaRPr>
          </a:p>
        </p:txBody>
      </p:sp>
      <p:sp>
        <p:nvSpPr>
          <p:cNvPr id="61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70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7349" indent="-274561" defTabSz="86970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03004" indent="-220602" defTabSz="86970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4206" indent="-220602" defTabSz="86970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5406" indent="-220602" defTabSz="86970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42479" indent="-220602" defTabSz="8697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99550" indent="-220602" defTabSz="8697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56621" indent="-220602" defTabSz="8697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13695" indent="-220602" defTabSz="8697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C826FD0D-4379-4D31-A139-0582F2E20370}" type="slidenum">
              <a:rPr lang="en-US" altLang="ja-JP" sz="1200">
                <a:latin typeface="ＭＳ Ｐゴシック" panose="020B0600070205080204" pitchFamily="50" charset="-128"/>
                <a:ea typeface="ＭＳ Ｐゴシック" panose="020B0600070205080204" pitchFamily="50" charset="-128"/>
              </a:rPr>
              <a:pPr>
                <a:spcBef>
                  <a:spcPct val="0"/>
                </a:spcBef>
              </a:pPr>
              <a:t>32</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19087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7" name="スライド イメージ プレースホルダ 1"/>
          <p:cNvSpPr>
            <a:spLocks noGrp="1" noRot="1" noChangeAspect="1" noChangeArrowheads="1"/>
          </p:cNvSpPr>
          <p:nvPr>
            <p:ph type="sldImg"/>
          </p:nvPr>
        </p:nvSpPr>
        <p:spPr bwMode="auto">
          <a:xfrm>
            <a:off x="34925" y="269875"/>
            <a:ext cx="6423025" cy="3613150"/>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228" name="ノート プレースホルダ 2"/>
          <p:cNvSpPr>
            <a:spLocks noGrp="1" noChangeArrowheads="1"/>
          </p:cNvSpPr>
          <p:nvPr>
            <p:ph type="body" idx="1"/>
          </p:nvPr>
        </p:nvSpPr>
        <p:spPr bwMode="auto">
          <a:xfrm>
            <a:off x="650307" y="5117323"/>
            <a:ext cx="5415045" cy="2684165"/>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87931" tIns="43964" rIns="87931" bIns="43964"/>
          <a:lstStyle/>
          <a:p>
            <a:pPr defTabSz="911882">
              <a:defRPr/>
            </a:pPr>
            <a:endParaRPr lang="en-US" altLang="ja-JP" dirty="0"/>
          </a:p>
        </p:txBody>
      </p:sp>
      <p:sp>
        <p:nvSpPr>
          <p:cNvPr id="6229" name="スライド番号プレースホルダ 3"/>
          <p:cNvSpPr>
            <a:spLocks noChangeArrowheads="1"/>
          </p:cNvSpPr>
          <p:nvPr/>
        </p:nvSpPr>
        <p:spPr bwMode="auto">
          <a:xfrm>
            <a:off x="3690581" y="9158203"/>
            <a:ext cx="2822995" cy="482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31" tIns="43964" rIns="87931" bIns="43964" anchor="b"/>
          <a:lstStyle>
            <a:lvl1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1pPr>
            <a:lvl2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2pPr>
            <a:lvl3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3pPr>
            <a:lvl4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4pPr>
            <a:lvl5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0097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6pPr>
            <a:lvl7pPr marL="24669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7pPr>
            <a:lvl8pPr marL="29241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8pPr>
            <a:lvl9pPr marL="33813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9pPr>
          </a:lstStyle>
          <a:p>
            <a:pPr algn="r" defTabSz="866444">
              <a:spcBef>
                <a:spcPct val="0"/>
              </a:spcBef>
              <a:defRPr/>
            </a:pPr>
            <a:fld id="{70BA4468-1C32-41E4-BCD5-927F732F8ABA}" type="slidenum">
              <a:rPr lang="en-US" altLang="ja-JP" sz="1200">
                <a:solidFill>
                  <a:srgbClr val="000000"/>
                </a:solidFill>
                <a:latin typeface="ＭＳ Ｐゴシック" panose="020B0600070205080204" pitchFamily="50" charset="-128"/>
                <a:ea typeface="ＭＳ Ｐゴシック" panose="020B0600070205080204" pitchFamily="50" charset="-128"/>
              </a:rPr>
              <a:pPr algn="r" defTabSz="866444">
                <a:spcBef>
                  <a:spcPct val="0"/>
                </a:spcBef>
                <a:defRPr/>
              </a:pPr>
              <a:t>33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90550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342900" y="277813"/>
            <a:ext cx="6551613" cy="3686175"/>
          </a:xfrm>
          <a:ln/>
        </p:spPr>
      </p:sp>
      <p:sp>
        <p:nvSpPr>
          <p:cNvPr id="25603" name="ノート プレースホルダ 2"/>
          <p:cNvSpPr>
            <a:spLocks noGrp="1"/>
          </p:cNvSpPr>
          <p:nvPr>
            <p:ph type="body" idx="1"/>
          </p:nvPr>
        </p:nvSpPr>
        <p:spPr>
          <a:xfrm>
            <a:off x="586673" y="5221845"/>
            <a:ext cx="4914026" cy="2739224"/>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2881">
              <a:defRPr/>
            </a:pPr>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652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84130" indent="-260407" defTabSz="76652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50470" indent="-207449" defTabSz="76652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75663" indent="-207449" defTabSz="76652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99383" indent="-207449" defTabSz="76652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23100" indent="-207449" defTabSz="76652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46821" indent="-207449" defTabSz="76652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70539" indent="-207449" defTabSz="76652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594256" indent="-207449" defTabSz="76652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34</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24711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ln/>
        </p:spPr>
      </p:sp>
      <p:sp>
        <p:nvSpPr>
          <p:cNvPr id="819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710">
              <a:defRPr/>
            </a:pPr>
            <a:endParaRPr lang="en-US" altLang="ja-JP" dirty="0">
              <a:ea typeface="ＭＳ Ｐゴシック" charset="-128"/>
            </a:endParaRPr>
          </a:p>
        </p:txBody>
      </p:sp>
      <p:sp>
        <p:nvSpPr>
          <p:cNvPr id="819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65118" indent="-25365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22009" indent="-20351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33461" indent="-20351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43447" indent="-20351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68176" indent="-20351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92906" indent="-20351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17638" indent="-20351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542367" indent="-20351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418076-606F-48D8-A686-C1428267B27F}" type="slidenum">
              <a:rPr lang="en-US" altLang="ja-JP" sz="1200">
                <a:latin typeface="ＭＳ Ｐゴシック" panose="020B0600070205080204" pitchFamily="50" charset="-128"/>
                <a:ea typeface="ＭＳ Ｐゴシック" panose="020B0600070205080204" pitchFamily="50" charset="-128"/>
              </a:rPr>
              <a:pPr>
                <a:spcBef>
                  <a:spcPct val="0"/>
                </a:spcBef>
              </a:pPr>
              <a:t>35</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17870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344488" y="277813"/>
            <a:ext cx="6561138" cy="3690937"/>
          </a:xfrm>
          <a:ln/>
        </p:spPr>
      </p:sp>
      <p:sp>
        <p:nvSpPr>
          <p:cNvPr id="25603" name="ノート プレースホルダ 2"/>
          <p:cNvSpPr>
            <a:spLocks noGrp="1"/>
          </p:cNvSpPr>
          <p:nvPr>
            <p:ph type="body" idx="1"/>
          </p:nvPr>
        </p:nvSpPr>
        <p:spPr>
          <a:xfrm>
            <a:off x="587497" y="5228528"/>
            <a:ext cx="4920911" cy="274272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7595">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85091" indent="-260775" defTabSz="767595">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51942" indent="-207738" defTabSz="767595">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77735" indent="-207738" defTabSz="767595">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02046" indent="-207738" defTabSz="767595">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26358" indent="-207738" defTabSz="76759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50672" indent="-207738" defTabSz="76759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74984" indent="-207738" defTabSz="76759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599295" indent="-207738" defTabSz="76759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36</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6586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ln/>
        </p:spPr>
      </p:sp>
      <p:sp>
        <p:nvSpPr>
          <p:cNvPr id="819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326">
              <a:defRPr/>
            </a:pPr>
            <a:endParaRPr lang="ja-JP" altLang="en-US" dirty="0"/>
          </a:p>
        </p:txBody>
      </p:sp>
      <p:sp>
        <p:nvSpPr>
          <p:cNvPr id="819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85178" indent="-26130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52829" indent="-20965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76691" indent="-20965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99044" indent="-20965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6579" indent="-20965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74118" indent="-20965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11660" indent="-20965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49196" indent="-20965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defTabSz="912402">
              <a:spcBef>
                <a:spcPct val="0"/>
              </a:spcBef>
              <a:defRPr/>
            </a:pPr>
            <a:fld id="{AD418076-606F-48D8-A686-C1428267B27F}" type="slidenum">
              <a:rPr lang="en-US" altLang="ja-JP" sz="1200">
                <a:solidFill>
                  <a:srgbClr val="000000"/>
                </a:solidFill>
                <a:latin typeface="ＭＳ Ｐゴシック" panose="020B0600070205080204" pitchFamily="50" charset="-128"/>
                <a:ea typeface="ＭＳ Ｐゴシック" panose="020B0600070205080204" pitchFamily="50" charset="-128"/>
              </a:rPr>
              <a:pPr defTabSz="912402">
                <a:spcBef>
                  <a:spcPct val="0"/>
                </a:spcBef>
                <a:defRPr/>
              </a:pPr>
              <a:t>37</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89253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71438" y="250825"/>
            <a:ext cx="5976938" cy="3362325"/>
          </a:xfrm>
          <a:ln/>
        </p:spPr>
      </p:sp>
      <p:sp>
        <p:nvSpPr>
          <p:cNvPr id="4099" name="ノート プレースホルダ 2"/>
          <p:cNvSpPr>
            <a:spLocks noGrp="1"/>
          </p:cNvSpPr>
          <p:nvPr>
            <p:ph type="body" idx="1"/>
          </p:nvPr>
        </p:nvSpPr>
        <p:spPr>
          <a:xfrm>
            <a:off x="585707" y="4763220"/>
            <a:ext cx="4877132" cy="2498426"/>
          </a:xfrm>
          <a:noFill/>
          <a:ln>
            <a:solidFill>
              <a:schemeClr val="tx1"/>
            </a:solidFill>
          </a:ln>
        </p:spPr>
        <p:txBody>
          <a:bodyPr/>
          <a:lstStyle/>
          <a:p>
            <a:pPr defTabSz="851258">
              <a:defRPr/>
            </a:pPr>
            <a:endParaRPr lang="en-US" altLang="ja-JP" dirty="0"/>
          </a:p>
        </p:txBody>
      </p:sp>
      <p:sp>
        <p:nvSpPr>
          <p:cNvPr id="4100" name="スライド番号プレースホルダ 3"/>
          <p:cNvSpPr>
            <a:spLocks noGrp="1"/>
          </p:cNvSpPr>
          <p:nvPr>
            <p:ph type="sldNum" sz="quarter" idx="5"/>
          </p:nvPr>
        </p:nvSpPr>
        <p:spPr>
          <a:noFill/>
        </p:spPr>
        <p:txBody>
          <a:bodyPr/>
          <a:lstStyle/>
          <a:p>
            <a:pPr defTabSz="767433">
              <a:defRPr/>
            </a:pPr>
            <a:fld id="{4295C23F-122F-45A0-A36B-F3CC572F2117}" type="slidenum">
              <a:rPr lang="en-US" altLang="ja-JP">
                <a:solidFill>
                  <a:srgbClr val="000000"/>
                </a:solidFill>
              </a:rPr>
              <a:pPr defTabSz="767433">
                <a:defRPr/>
              </a:pPr>
              <a:t>38</a:t>
            </a:fld>
            <a:endParaRPr lang="en-US" altLang="ja-JP" dirty="0">
              <a:solidFill>
                <a:srgbClr val="000000"/>
              </a:solidFill>
            </a:endParaRPr>
          </a:p>
        </p:txBody>
      </p:sp>
    </p:spTree>
    <p:extLst>
      <p:ext uri="{BB962C8B-B14F-4D97-AF65-F5344CB8AC3E}">
        <p14:creationId xmlns:p14="http://schemas.microsoft.com/office/powerpoint/2010/main" val="515167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31750" y="258763"/>
            <a:ext cx="6157913" cy="3465512"/>
          </a:xfrm>
          <a:ln/>
        </p:spPr>
      </p:sp>
      <p:sp>
        <p:nvSpPr>
          <p:cNvPr id="4099" name="ノート プレースホルダ 2"/>
          <p:cNvSpPr>
            <a:spLocks noGrp="1"/>
          </p:cNvSpPr>
          <p:nvPr>
            <p:ph type="body" idx="1"/>
          </p:nvPr>
        </p:nvSpPr>
        <p:spPr>
          <a:xfrm>
            <a:off x="611966" y="4910237"/>
            <a:ext cx="5095817" cy="2575540"/>
          </a:xfrm>
          <a:noFill/>
          <a:ln>
            <a:solidFill>
              <a:schemeClr val="tx1"/>
            </a:solidFill>
          </a:ln>
        </p:spPr>
        <p:txBody>
          <a:bodyPr/>
          <a:lstStyle/>
          <a:p>
            <a:pPr defTabSz="882366">
              <a:defRPr/>
            </a:pPr>
            <a:endParaRPr lang="en-US" altLang="ja-JP" sz="600" dirty="0"/>
          </a:p>
        </p:txBody>
      </p:sp>
      <p:sp>
        <p:nvSpPr>
          <p:cNvPr id="4100" name="スライド番号プレースホルダ 3"/>
          <p:cNvSpPr>
            <a:spLocks noGrp="1"/>
          </p:cNvSpPr>
          <p:nvPr>
            <p:ph type="sldNum" sz="quarter" idx="5"/>
          </p:nvPr>
        </p:nvSpPr>
        <p:spPr>
          <a:noFill/>
        </p:spPr>
        <p:txBody>
          <a:bodyPr/>
          <a:lstStyle/>
          <a:p>
            <a:pPr defTabSz="795477"/>
            <a:fld id="{4295C23F-122F-45A0-A36B-F3CC572F2117}" type="slidenum">
              <a:rPr lang="en-US" altLang="ja-JP"/>
              <a:pPr defTabSz="795477"/>
              <a:t>39</a:t>
            </a:fld>
            <a:endParaRPr lang="en-US" altLang="ja-JP" dirty="0"/>
          </a:p>
        </p:txBody>
      </p:sp>
    </p:spTree>
    <p:extLst>
      <p:ext uri="{BB962C8B-B14F-4D97-AF65-F5344CB8AC3E}">
        <p14:creationId xmlns:p14="http://schemas.microsoft.com/office/powerpoint/2010/main" val="388073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695732" y="9169915"/>
            <a:ext cx="2826951" cy="48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37" tIns="44468" rIns="88937" bIns="44468"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B35F685-98DC-43F6-BD50-533FEA794B5A}" type="slidenum">
              <a:rPr lang="en-US" altLang="ja-JP" sz="1200">
                <a:ea typeface="ＭＳ Ｐゴシック" panose="020B0600070205080204" pitchFamily="50" charset="-128"/>
              </a:rPr>
              <a:pPr algn="r" eaLnBrk="1" hangingPunct="1">
                <a:spcBef>
                  <a:spcPct val="0"/>
                </a:spcBef>
              </a:pPr>
              <a:t>4</a:t>
            </a:fld>
            <a:endParaRPr lang="en-US" altLang="ja-JP" sz="1200">
              <a:ea typeface="ＭＳ Ｐゴシック" panose="020B0600070205080204" pitchFamily="50" charset="-128"/>
            </a:endParaRPr>
          </a:p>
        </p:txBody>
      </p:sp>
      <p:sp>
        <p:nvSpPr>
          <p:cNvPr id="11267" name="Rectangle 2"/>
          <p:cNvSpPr>
            <a:spLocks noGrp="1" noRot="1" noChangeAspect="1" noChangeArrowheads="1" noTextEdit="1"/>
          </p:cNvSpPr>
          <p:nvPr>
            <p:ph type="sldImg"/>
          </p:nvPr>
        </p:nvSpPr>
        <p:spPr>
          <a:xfrm>
            <a:off x="33338" y="311150"/>
            <a:ext cx="6432550" cy="3619500"/>
          </a:xfrm>
          <a:ln/>
        </p:spPr>
      </p:sp>
      <p:sp>
        <p:nvSpPr>
          <p:cNvPr id="11268" name="Rectangle 3"/>
          <p:cNvSpPr>
            <a:spLocks noGrp="1" noChangeArrowheads="1"/>
          </p:cNvSpPr>
          <p:nvPr>
            <p:ph type="body" idx="1"/>
          </p:nvPr>
        </p:nvSpPr>
        <p:spPr>
          <a:xfrm>
            <a:off x="649682" y="4585726"/>
            <a:ext cx="5224838" cy="4343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0" tIns="44856" rIns="89710" bIns="44856"/>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6083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5250" y="277813"/>
            <a:ext cx="6556375" cy="3689350"/>
          </a:xfrm>
          <a:ln/>
        </p:spPr>
      </p:sp>
      <p:sp>
        <p:nvSpPr>
          <p:cNvPr id="4099" name="ノート プレースホルダ 2"/>
          <p:cNvSpPr>
            <a:spLocks noGrp="1"/>
          </p:cNvSpPr>
          <p:nvPr>
            <p:ph type="body" idx="1"/>
          </p:nvPr>
        </p:nvSpPr>
        <p:spPr>
          <a:xfrm>
            <a:off x="672174" y="5230489"/>
            <a:ext cx="5589692" cy="274286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0810">
              <a:defRPr/>
            </a:pPr>
            <a:endParaRPr lang="ja-JP" altLang="en-US" dirty="0"/>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2639">
              <a:defRPr kumimoji="1">
                <a:solidFill>
                  <a:schemeClr val="tx1"/>
                </a:solidFill>
                <a:latin typeface="Arial" panose="020B0604020202020204" pitchFamily="34" charset="0"/>
                <a:ea typeface="ＭＳ Ｐゴシック" panose="020B0600070205080204" pitchFamily="50" charset="-128"/>
              </a:defRPr>
            </a:lvl1pPr>
            <a:lvl2pPr marL="730840" indent="-280000" defTabSz="852639">
              <a:defRPr kumimoji="1">
                <a:solidFill>
                  <a:schemeClr val="tx1"/>
                </a:solidFill>
                <a:latin typeface="Arial" panose="020B0604020202020204" pitchFamily="34" charset="0"/>
                <a:ea typeface="ＭＳ Ｐゴシック" panose="020B0600070205080204" pitchFamily="50" charset="-128"/>
              </a:defRPr>
            </a:lvl2pPr>
            <a:lvl3pPr marL="1126313" indent="-223049" defTabSz="852639">
              <a:defRPr kumimoji="1">
                <a:solidFill>
                  <a:schemeClr val="tx1"/>
                </a:solidFill>
                <a:latin typeface="Arial" panose="020B0604020202020204" pitchFamily="34" charset="0"/>
                <a:ea typeface="ＭＳ Ｐゴシック" panose="020B0600070205080204" pitchFamily="50" charset="-128"/>
              </a:defRPr>
            </a:lvl3pPr>
            <a:lvl4pPr marL="1578736" indent="-223049" defTabSz="852639">
              <a:defRPr kumimoji="1">
                <a:solidFill>
                  <a:schemeClr val="tx1"/>
                </a:solidFill>
                <a:latin typeface="Arial" panose="020B0604020202020204" pitchFamily="34" charset="0"/>
                <a:ea typeface="ＭＳ Ｐゴシック" panose="020B0600070205080204" pitchFamily="50" charset="-128"/>
              </a:defRPr>
            </a:lvl4pPr>
            <a:lvl5pPr marL="2029576" indent="-223049" defTabSz="852639">
              <a:defRPr kumimoji="1">
                <a:solidFill>
                  <a:schemeClr val="tx1"/>
                </a:solidFill>
                <a:latin typeface="Arial" panose="020B0604020202020204" pitchFamily="34" charset="0"/>
                <a:ea typeface="ＭＳ Ｐゴシック" panose="020B0600070205080204" pitchFamily="50" charset="-128"/>
              </a:defRPr>
            </a:lvl5pPr>
            <a:lvl6pPr marL="2485167" indent="-223049" defTabSz="8526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40755" indent="-223049" defTabSz="8526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96343" indent="-223049" defTabSz="8526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51930" indent="-223049" defTabSz="8526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DC0A592-46F2-45F0-B5B9-7023EC480AC7}" type="slidenum">
              <a:rPr lang="en-US" altLang="ja-JP" smtClean="0">
                <a:latin typeface="ＭＳ Ｐゴシック" panose="020B0600070205080204" pitchFamily="50" charset="-128"/>
              </a:rPr>
              <a:pPr/>
              <a:t>40</a:t>
            </a:fld>
            <a:endParaRPr lang="en-US" altLang="ja-JP" dirty="0">
              <a:latin typeface="ＭＳ Ｐゴシック" panose="020B0600070205080204" pitchFamily="50" charset="-128"/>
            </a:endParaRPr>
          </a:p>
        </p:txBody>
      </p:sp>
    </p:spTree>
    <p:extLst>
      <p:ext uri="{BB962C8B-B14F-4D97-AF65-F5344CB8AC3E}">
        <p14:creationId xmlns:p14="http://schemas.microsoft.com/office/powerpoint/2010/main" val="176937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3663" y="277813"/>
            <a:ext cx="6600825" cy="3713162"/>
          </a:xfrm>
          <a:ln/>
        </p:spPr>
      </p:sp>
      <p:sp>
        <p:nvSpPr>
          <p:cNvPr id="4099" name="ノート プレースホルダ 2"/>
          <p:cNvSpPr>
            <a:spLocks noGrp="1"/>
          </p:cNvSpPr>
          <p:nvPr>
            <p:ph type="body" idx="1"/>
          </p:nvPr>
        </p:nvSpPr>
        <p:spPr>
          <a:xfrm>
            <a:off x="676617" y="5255078"/>
            <a:ext cx="5634133" cy="2756417"/>
          </a:xfrm>
          <a:noFill/>
          <a:ln>
            <a:solidFill>
              <a:schemeClr val="tx1"/>
            </a:solidFill>
          </a:ln>
        </p:spPr>
        <p:txBody>
          <a:bodyPr/>
          <a:lstStyle/>
          <a:p>
            <a:pPr defTabSz="880072">
              <a:defRPr/>
            </a:pPr>
            <a:endParaRPr lang="en-US" altLang="ja-JP" dirty="0"/>
          </a:p>
        </p:txBody>
      </p:sp>
      <p:sp>
        <p:nvSpPr>
          <p:cNvPr id="4100" name="スライド番号プレースホルダ 3"/>
          <p:cNvSpPr>
            <a:spLocks noGrp="1"/>
          </p:cNvSpPr>
          <p:nvPr>
            <p:ph type="sldNum" sz="quarter" idx="5"/>
          </p:nvPr>
        </p:nvSpPr>
        <p:spPr>
          <a:noFill/>
        </p:spPr>
        <p:txBody>
          <a:bodyPr/>
          <a:lstStyle/>
          <a:p>
            <a:pPr defTabSz="861381"/>
            <a:fld id="{A67D0B0E-3A5D-4219-AD42-15B17B335EC8}" type="slidenum">
              <a:rPr lang="en-US" altLang="ja-JP" smtClean="0">
                <a:ea typeface="ＭＳ Ｐゴシック" pitchFamily="50" charset="-128"/>
              </a:rPr>
              <a:pPr defTabSz="861381"/>
              <a:t>41</a:t>
            </a:fld>
            <a:endParaRPr lang="en-US" altLang="ja-JP" dirty="0">
              <a:ea typeface="ＭＳ Ｐゴシック" pitchFamily="50" charset="-128"/>
            </a:endParaRPr>
          </a:p>
        </p:txBody>
      </p:sp>
    </p:spTree>
    <p:extLst>
      <p:ext uri="{BB962C8B-B14F-4D97-AF65-F5344CB8AC3E}">
        <p14:creationId xmlns:p14="http://schemas.microsoft.com/office/powerpoint/2010/main" val="3411110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a:xfrm>
            <a:off x="-333375" y="276225"/>
            <a:ext cx="6596063" cy="3711575"/>
          </a:xfrm>
          <a:ln/>
        </p:spPr>
      </p:sp>
      <p:sp>
        <p:nvSpPr>
          <p:cNvPr id="139267" name="ノート プレースホルダ 2"/>
          <p:cNvSpPr>
            <a:spLocks noGrp="1"/>
          </p:cNvSpPr>
          <p:nvPr>
            <p:ph type="body" idx="1"/>
          </p:nvPr>
        </p:nvSpPr>
        <p:spPr>
          <a:xfrm>
            <a:off x="593768" y="5254438"/>
            <a:ext cx="4944232" cy="275608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52535">
              <a:defRPr/>
            </a:pPr>
            <a:endParaRPr lang="ja-JP" altLang="en-US" dirty="0"/>
          </a:p>
        </p:txBody>
      </p:sp>
      <p:sp>
        <p:nvSpPr>
          <p:cNvPr id="139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53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68665" indent="-257178" defTabSz="78153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28716" indent="-205741" defTabSz="78153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40201" indent="-205741" defTabSz="78153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51686" indent="-205741" defTabSz="78153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63174" indent="-205741" defTabSz="781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74657" indent="-205741" defTabSz="781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86144" indent="-205741" defTabSz="781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97627" indent="-205741" defTabSz="781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7A4C7DD-72F5-41E0-AF2C-1079246CE073}"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defRPr/>
              </a:pPr>
              <a:t>42</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6786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5250" y="277813"/>
            <a:ext cx="6611938" cy="3719512"/>
          </a:xfrm>
          <a:ln/>
        </p:spPr>
      </p:sp>
      <p:sp>
        <p:nvSpPr>
          <p:cNvPr id="4099" name="ノート プレースホルダ 2"/>
          <p:cNvSpPr>
            <a:spLocks noGrp="1"/>
          </p:cNvSpPr>
          <p:nvPr>
            <p:ph type="body" idx="1"/>
          </p:nvPr>
        </p:nvSpPr>
        <p:spPr>
          <a:xfrm>
            <a:off x="678502" y="5268524"/>
            <a:ext cx="5649934" cy="276347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51249">
              <a:defRPr/>
            </a:pPr>
            <a:endParaRPr lang="en-US" altLang="ja-JP" dirty="0">
              <a:ea typeface="ＭＳ Ｐゴシック" panose="020B0600070205080204" pitchFamily="50" charset="-128"/>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51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4717" indent="-273546" defTabSz="86651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8958" indent="-219794" defTabSz="86651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38541" indent="-219794" defTabSz="86651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78121" indent="-219794" defTabSz="86651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33520" indent="-219794" defTabSz="86651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88919" indent="-219794" defTabSz="86651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44309" indent="-219794" defTabSz="86651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99710" indent="-219794" defTabSz="86651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AFD168A8-42E3-4E59-A19B-9754ED260CD8}"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defRPr/>
              </a:pPr>
              <a:t>43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1038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6838" y="277813"/>
            <a:ext cx="6626225" cy="3727450"/>
          </a:xfrm>
          <a:ln/>
        </p:spPr>
      </p:sp>
      <p:sp>
        <p:nvSpPr>
          <p:cNvPr id="4099" name="ノート プレースホルダ 2"/>
          <p:cNvSpPr>
            <a:spLocks noGrp="1"/>
          </p:cNvSpPr>
          <p:nvPr>
            <p:ph type="body" idx="1"/>
          </p:nvPr>
        </p:nvSpPr>
        <p:spPr>
          <a:xfrm>
            <a:off x="680403" y="5282020"/>
            <a:ext cx="5665778" cy="277055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3144">
              <a:defRPr/>
            </a:pPr>
            <a:endParaRPr lang="ja-JP" altLang="en-US" dirty="0"/>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8948">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6721" indent="-274313" defTabSz="86894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02042" indent="-220407" defTabSz="86894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2858" indent="-220407" defTabSz="86894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3671" indent="-220407" defTabSz="86894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40345" indent="-220407" defTabSz="8689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97022" indent="-220407" defTabSz="8689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53693" indent="-220407" defTabSz="8689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10366" indent="-220407" defTabSz="8689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FD168A8-42E3-4E59-A19B-9754ED260CD8}" type="slidenum">
              <a:rPr lang="en-US" altLang="ja-JP" sz="1200">
                <a:latin typeface="ＭＳ Ｐゴシック" panose="020B0600070205080204" pitchFamily="50" charset="-128"/>
                <a:ea typeface="ＭＳ Ｐゴシック" panose="020B0600070205080204" pitchFamily="50" charset="-128"/>
              </a:rPr>
              <a:pPr>
                <a:spcBef>
                  <a:spcPct val="0"/>
                </a:spcBef>
              </a:pPr>
              <a:t>44</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8741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56051" y="9440887"/>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1" tIns="45954" rIns="91911" bIns="45954"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8F85FB9-CA05-4CAD-92E9-E170C448EC02}"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45</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119811" name="Rectangle 2"/>
          <p:cNvSpPr>
            <a:spLocks noGrp="1" noRot="1" noChangeAspect="1" noChangeArrowheads="1" noTextEdit="1"/>
          </p:cNvSpPr>
          <p:nvPr>
            <p:ph type="sldImg"/>
          </p:nvPr>
        </p:nvSpPr>
        <p:spPr>
          <a:xfrm>
            <a:off x="101600" y="320675"/>
            <a:ext cx="6621463" cy="3725863"/>
          </a:xfrm>
          <a:ln/>
        </p:spPr>
      </p:sp>
      <p:sp>
        <p:nvSpPr>
          <p:cNvPr id="119812" name="Rectangle 3"/>
          <p:cNvSpPr>
            <a:spLocks noGrp="1" noChangeArrowheads="1"/>
          </p:cNvSpPr>
          <p:nvPr>
            <p:ph type="body" idx="1"/>
          </p:nvPr>
        </p:nvSpPr>
        <p:spPr>
          <a:xfrm>
            <a:off x="677885" y="4721227"/>
            <a:ext cx="5451475"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09" tIns="46352" rIns="92709" bIns="46352"/>
          <a:lstStyle/>
          <a:p>
            <a:pPr eaLnBrk="1" hangingPunct="1"/>
            <a:endParaRPr lang="ja-JP" altLang="ja-JP" dirty="0"/>
          </a:p>
        </p:txBody>
      </p:sp>
    </p:spTree>
    <p:extLst>
      <p:ext uri="{BB962C8B-B14F-4D97-AF65-F5344CB8AC3E}">
        <p14:creationId xmlns:p14="http://schemas.microsoft.com/office/powerpoint/2010/main" val="3933814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ea typeface="+mn-ea"/>
            </a:endParaRPr>
          </a:p>
        </p:txBody>
      </p:sp>
      <p:sp>
        <p:nvSpPr>
          <p:cNvPr id="51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3310">
              <a:defRPr/>
            </a:pPr>
            <a:fld id="{53BB5E38-C3AC-47C1-8504-4C79CA1F5C8E}" type="slidenum">
              <a:rPr lang="en-US" altLang="ja-JP">
                <a:solidFill>
                  <a:srgbClr val="000000"/>
                </a:solidFill>
                <a:latin typeface="Arial" panose="020B0604020202020204" pitchFamily="34" charset="0"/>
              </a:rPr>
              <a:pPr defTabSz="883310">
                <a:defRPr/>
              </a:pPr>
              <a:t>46</a:t>
            </a:fld>
            <a:endParaRPr lang="en-US" altLang="ja-JP">
              <a:solidFill>
                <a:srgbClr val="000000"/>
              </a:solidFill>
              <a:latin typeface="Arial" panose="020B0604020202020204" pitchFamily="34" charset="0"/>
            </a:endParaRPr>
          </a:p>
        </p:txBody>
      </p:sp>
    </p:spTree>
    <p:extLst>
      <p:ext uri="{BB962C8B-B14F-4D97-AF65-F5344CB8AC3E}">
        <p14:creationId xmlns:p14="http://schemas.microsoft.com/office/powerpoint/2010/main" val="122388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ea typeface="+mn-ea"/>
            </a:endParaRPr>
          </a:p>
        </p:txBody>
      </p:sp>
      <p:sp>
        <p:nvSpPr>
          <p:cNvPr id="51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3310">
              <a:defRPr/>
            </a:pPr>
            <a:fld id="{53BB5E38-C3AC-47C1-8504-4C79CA1F5C8E}" type="slidenum">
              <a:rPr lang="en-US" altLang="ja-JP">
                <a:solidFill>
                  <a:srgbClr val="000000"/>
                </a:solidFill>
                <a:latin typeface="Arial" panose="020B0604020202020204" pitchFamily="34" charset="0"/>
              </a:rPr>
              <a:pPr defTabSz="883310">
                <a:defRPr/>
              </a:pPr>
              <a:t>47</a:t>
            </a:fld>
            <a:endParaRPr lang="en-US" altLang="ja-JP">
              <a:solidFill>
                <a:srgbClr val="000000"/>
              </a:solidFill>
              <a:latin typeface="Arial" panose="020B0604020202020204" pitchFamily="34" charset="0"/>
            </a:endParaRPr>
          </a:p>
        </p:txBody>
      </p:sp>
    </p:spTree>
    <p:extLst>
      <p:ext uri="{BB962C8B-B14F-4D97-AF65-F5344CB8AC3E}">
        <p14:creationId xmlns:p14="http://schemas.microsoft.com/office/powerpoint/2010/main" val="934945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3310">
              <a:defRPr/>
            </a:pPr>
            <a:endParaRPr lang="ja-JP" altLang="en-US" dirty="0">
              <a:latin typeface="Arial" panose="020B0604020202020204" pitchFamily="34" charset="0"/>
            </a:endParaRPr>
          </a:p>
        </p:txBody>
      </p:sp>
      <p:sp>
        <p:nvSpPr>
          <p:cNvPr id="51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3310">
              <a:defRPr/>
            </a:pPr>
            <a:fld id="{53BB5E38-C3AC-47C1-8504-4C79CA1F5C8E}" type="slidenum">
              <a:rPr lang="en-US" altLang="ja-JP">
                <a:solidFill>
                  <a:srgbClr val="000000"/>
                </a:solidFill>
                <a:latin typeface="Arial" panose="020B0604020202020204" pitchFamily="34" charset="0"/>
              </a:rPr>
              <a:pPr defTabSz="883310">
                <a:defRPr/>
              </a:pPr>
              <a:t>48</a:t>
            </a:fld>
            <a:endParaRPr lang="en-US" altLang="ja-JP">
              <a:solidFill>
                <a:srgbClr val="000000"/>
              </a:solidFill>
              <a:latin typeface="Arial" panose="020B0604020202020204" pitchFamily="34" charset="0"/>
            </a:endParaRPr>
          </a:p>
        </p:txBody>
      </p:sp>
    </p:spTree>
    <p:extLst>
      <p:ext uri="{BB962C8B-B14F-4D97-AF65-F5344CB8AC3E}">
        <p14:creationId xmlns:p14="http://schemas.microsoft.com/office/powerpoint/2010/main" val="5409970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56051" y="9440887"/>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1" tIns="45954" rIns="91911" bIns="45954"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8F85FB9-CA05-4CAD-92E9-E170C448EC02}"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49</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119811" name="Rectangle 2"/>
          <p:cNvSpPr>
            <a:spLocks noGrp="1" noRot="1" noChangeAspect="1" noChangeArrowheads="1" noTextEdit="1"/>
          </p:cNvSpPr>
          <p:nvPr>
            <p:ph type="sldImg"/>
          </p:nvPr>
        </p:nvSpPr>
        <p:spPr>
          <a:xfrm>
            <a:off x="101600" y="320675"/>
            <a:ext cx="6621463" cy="3725863"/>
          </a:xfrm>
          <a:ln/>
        </p:spPr>
      </p:sp>
      <p:sp>
        <p:nvSpPr>
          <p:cNvPr id="119812" name="Rectangle 3"/>
          <p:cNvSpPr>
            <a:spLocks noGrp="1" noChangeArrowheads="1"/>
          </p:cNvSpPr>
          <p:nvPr>
            <p:ph type="body" idx="1"/>
          </p:nvPr>
        </p:nvSpPr>
        <p:spPr>
          <a:xfrm>
            <a:off x="677885" y="4721227"/>
            <a:ext cx="5451475"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09" tIns="46352" rIns="92709" bIns="46352"/>
          <a:lstStyle/>
          <a:p>
            <a:pPr eaLnBrk="1" hangingPunct="1"/>
            <a:endParaRPr lang="ja-JP" altLang="ja-JP" dirty="0"/>
          </a:p>
        </p:txBody>
      </p:sp>
    </p:spTree>
    <p:extLst>
      <p:ext uri="{BB962C8B-B14F-4D97-AF65-F5344CB8AC3E}">
        <p14:creationId xmlns:p14="http://schemas.microsoft.com/office/powerpoint/2010/main" val="389102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ChangeArrowheads="1" noTextEdit="1"/>
          </p:cNvSpPr>
          <p:nvPr>
            <p:ph type="sldImg"/>
          </p:nvPr>
        </p:nvSpPr>
        <p:spPr>
          <a:xfrm>
            <a:off x="31750" y="269875"/>
            <a:ext cx="6430963" cy="3617913"/>
          </a:xfrm>
          <a:ln/>
        </p:spPr>
      </p:sp>
      <p:sp>
        <p:nvSpPr>
          <p:cNvPr id="13315" name="ノート プレースホルダ 2"/>
          <p:cNvSpPr>
            <a:spLocks noGrp="1"/>
          </p:cNvSpPr>
          <p:nvPr>
            <p:ph type="body" idx="1"/>
          </p:nvPr>
        </p:nvSpPr>
        <p:spPr>
          <a:xfrm>
            <a:off x="651206" y="5123863"/>
            <a:ext cx="5422633" cy="268759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a:latin typeface="Arial" panose="020B0604020202020204" pitchFamily="34" charset="0"/>
            </a:endParaRPr>
          </a:p>
        </p:txBody>
      </p:sp>
      <p:sp>
        <p:nvSpPr>
          <p:cNvPr id="133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00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2890" indent="-271357" defTabSz="83400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923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076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2292"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23823"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5356"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0688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4841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6E075F77-5C11-4CA3-8224-7E18ECDB14CD}" type="slidenum">
              <a:rPr lang="en-US" altLang="ja-JP" sz="1200">
                <a:ea typeface="ＭＳ Ｐゴシック" panose="020B0600070205080204" pitchFamily="50" charset="-128"/>
              </a:rPr>
              <a:pPr>
                <a:spcBef>
                  <a:spcPct val="0"/>
                </a:spcBef>
              </a:pPr>
              <a:t>5</a:t>
            </a:fld>
            <a:endParaRPr lang="en-US" altLang="ja-JP" sz="1200">
              <a:ea typeface="ＭＳ Ｐゴシック" panose="020B0600070205080204" pitchFamily="50" charset="-128"/>
            </a:endParaRPr>
          </a:p>
        </p:txBody>
      </p:sp>
    </p:spTree>
    <p:extLst>
      <p:ext uri="{BB962C8B-B14F-4D97-AF65-F5344CB8AC3E}">
        <p14:creationId xmlns:p14="http://schemas.microsoft.com/office/powerpoint/2010/main" val="4235932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710">
              <a:defRPr/>
            </a:pPr>
            <a:endParaRPr lang="en-US" altLang="ja-JP" dirty="0">
              <a:ea typeface="ＭＳ Ｐゴシック" charset="-128"/>
            </a:endParaRPr>
          </a:p>
        </p:txBody>
      </p:sp>
      <p:sp>
        <p:nvSpPr>
          <p:cNvPr id="4" name="スライド番号プレースホルダー 3"/>
          <p:cNvSpPr>
            <a:spLocks noGrp="1"/>
          </p:cNvSpPr>
          <p:nvPr>
            <p:ph type="sldNum" sz="quarter" idx="10"/>
          </p:nvPr>
        </p:nvSpPr>
        <p:spPr/>
        <p:txBody>
          <a:bodyPr/>
          <a:lstStyle/>
          <a:p>
            <a:pPr>
              <a:defRPr/>
            </a:pPr>
            <a:fld id="{F74BB4A6-2A10-49A9-8427-7D1EF49CCD12}" type="slidenum">
              <a:rPr lang="en-US" altLang="ja-JP" smtClean="0"/>
              <a:pPr>
                <a:defRPr/>
              </a:pPr>
              <a:t>50</a:t>
            </a:fld>
            <a:endParaRPr lang="en-US" altLang="ja-JP"/>
          </a:p>
        </p:txBody>
      </p:sp>
    </p:spTree>
    <p:extLst>
      <p:ext uri="{BB962C8B-B14F-4D97-AF65-F5344CB8AC3E}">
        <p14:creationId xmlns:p14="http://schemas.microsoft.com/office/powerpoint/2010/main" val="4044679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2314">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74BB4A6-2A10-49A9-8427-7D1EF49CCD12}" type="slidenum">
              <a:rPr lang="en-US" altLang="ja-JP" smtClean="0"/>
              <a:pPr>
                <a:defRPr/>
              </a:pPr>
              <a:t>51</a:t>
            </a:fld>
            <a:endParaRPr lang="en-US" altLang="ja-JP"/>
          </a:p>
        </p:txBody>
      </p:sp>
    </p:spTree>
    <p:extLst>
      <p:ext uri="{BB962C8B-B14F-4D97-AF65-F5344CB8AC3E}">
        <p14:creationId xmlns:p14="http://schemas.microsoft.com/office/powerpoint/2010/main" val="814000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xfrm>
            <a:off x="-3175" y="263525"/>
            <a:ext cx="6265863" cy="3525838"/>
          </a:xfrm>
          <a:ln/>
        </p:spPr>
      </p:sp>
      <p:sp>
        <p:nvSpPr>
          <p:cNvPr id="8195" name="ノート プレースホルダ 2"/>
          <p:cNvSpPr>
            <a:spLocks noGrp="1"/>
          </p:cNvSpPr>
          <p:nvPr>
            <p:ph type="body" idx="1"/>
          </p:nvPr>
        </p:nvSpPr>
        <p:spPr>
          <a:xfrm>
            <a:off x="628777" y="4995062"/>
            <a:ext cx="5229138" cy="261837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78754">
              <a:defRPr/>
            </a:pPr>
            <a:endParaRPr lang="en-US" altLang="ja-JP" dirty="0"/>
          </a:p>
        </p:txBody>
      </p:sp>
      <p:sp>
        <p:nvSpPr>
          <p:cNvPr id="81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0485">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5544" indent="-266722" defTabSz="810485">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9841" indent="-213676" defTabSz="810485">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7186" indent="-213676" defTabSz="810485">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6009" indent="-213676" defTabSz="810485">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50407" indent="-213676" defTabSz="81048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74810" indent="-213676" defTabSz="81048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9208" indent="-213676" defTabSz="81048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23606" indent="-213676" defTabSz="81048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6014EF6A-5DEE-4C73-A0FF-B66EDD81647A}"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52</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5429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ChangeArrowheads="1" noTextEdit="1"/>
          </p:cNvSpPr>
          <p:nvPr>
            <p:ph type="sldImg"/>
          </p:nvPr>
        </p:nvSpPr>
        <p:spPr>
          <a:xfrm>
            <a:off x="31750" y="269875"/>
            <a:ext cx="6430963" cy="3617913"/>
          </a:xfrm>
          <a:ln/>
        </p:spPr>
      </p:sp>
      <p:sp>
        <p:nvSpPr>
          <p:cNvPr id="15363" name="ノート プレースホルダ 2"/>
          <p:cNvSpPr>
            <a:spLocks noGrp="1"/>
          </p:cNvSpPr>
          <p:nvPr>
            <p:ph type="body" idx="1"/>
          </p:nvPr>
        </p:nvSpPr>
        <p:spPr>
          <a:xfrm>
            <a:off x="651206" y="5123863"/>
            <a:ext cx="5422633" cy="268759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153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00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2890" indent="-271357" defTabSz="83400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923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076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2292"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23823"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5356"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0688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4841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9CC30DD1-516A-4C3F-B502-E34E5AA54834}" type="slidenum">
              <a:rPr lang="en-US" altLang="ja-JP" sz="1200">
                <a:ea typeface="ＭＳ Ｐゴシック" panose="020B0600070205080204" pitchFamily="50" charset="-128"/>
              </a:rPr>
              <a:pPr>
                <a:spcBef>
                  <a:spcPct val="0"/>
                </a:spcBef>
              </a:pPr>
              <a:t>6</a:t>
            </a:fld>
            <a:endParaRPr lang="en-US" altLang="ja-JP" sz="1200">
              <a:ea typeface="ＭＳ Ｐゴシック" panose="020B0600070205080204" pitchFamily="50" charset="-128"/>
            </a:endParaRPr>
          </a:p>
        </p:txBody>
      </p:sp>
    </p:spTree>
    <p:extLst>
      <p:ext uri="{BB962C8B-B14F-4D97-AF65-F5344CB8AC3E}">
        <p14:creationId xmlns:p14="http://schemas.microsoft.com/office/powerpoint/2010/main" val="185687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ChangeArrowheads="1" noTextEdit="1"/>
          </p:cNvSpPr>
          <p:nvPr>
            <p:ph type="sldImg"/>
          </p:nvPr>
        </p:nvSpPr>
        <p:spPr>
          <a:xfrm>
            <a:off x="31750" y="269875"/>
            <a:ext cx="6430963" cy="3617913"/>
          </a:xfrm>
          <a:ln/>
        </p:spPr>
      </p:sp>
      <p:sp>
        <p:nvSpPr>
          <p:cNvPr id="19459" name="ノート プレースホルダ 2"/>
          <p:cNvSpPr>
            <a:spLocks noGrp="1"/>
          </p:cNvSpPr>
          <p:nvPr>
            <p:ph type="body" idx="1"/>
          </p:nvPr>
        </p:nvSpPr>
        <p:spPr>
          <a:xfrm>
            <a:off x="651206" y="5123863"/>
            <a:ext cx="5422633" cy="268759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194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00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2890" indent="-271357" defTabSz="83400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923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076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2292"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23823"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5356"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0688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4841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56BA930F-8AC3-4AF3-B561-7CA0E0A48664}" type="slidenum">
              <a:rPr lang="en-US" altLang="ja-JP" sz="1200">
                <a:ea typeface="ＭＳ Ｐゴシック" panose="020B0600070205080204" pitchFamily="50" charset="-128"/>
              </a:rPr>
              <a:pPr>
                <a:spcBef>
                  <a:spcPct val="0"/>
                </a:spcBef>
              </a:pPr>
              <a:t>7</a:t>
            </a:fld>
            <a:endParaRPr lang="en-US" altLang="ja-JP" sz="1200">
              <a:ea typeface="ＭＳ Ｐゴシック" panose="020B0600070205080204" pitchFamily="50" charset="-128"/>
            </a:endParaRPr>
          </a:p>
        </p:txBody>
      </p:sp>
    </p:spTree>
    <p:extLst>
      <p:ext uri="{BB962C8B-B14F-4D97-AF65-F5344CB8AC3E}">
        <p14:creationId xmlns:p14="http://schemas.microsoft.com/office/powerpoint/2010/main" val="215066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D98836-CA4F-475F-BCFC-7C6538775750}" type="slidenum">
              <a:rPr kumimoji="1" lang="ja-JP" altLang="en-US" smtClean="0"/>
              <a:t>8</a:t>
            </a:fld>
            <a:endParaRPr kumimoji="1" lang="ja-JP" altLang="en-US"/>
          </a:p>
        </p:txBody>
      </p:sp>
    </p:spTree>
    <p:extLst>
      <p:ext uri="{BB962C8B-B14F-4D97-AF65-F5344CB8AC3E}">
        <p14:creationId xmlns:p14="http://schemas.microsoft.com/office/powerpoint/2010/main" val="364929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ChangeArrowheads="1" noTextEdit="1"/>
          </p:cNvSpPr>
          <p:nvPr>
            <p:ph type="sldImg"/>
          </p:nvPr>
        </p:nvSpPr>
        <p:spPr>
          <a:xfrm>
            <a:off x="76200" y="277813"/>
            <a:ext cx="6618288" cy="3724275"/>
          </a:xfrm>
          <a:ln/>
        </p:spPr>
      </p:sp>
      <p:sp>
        <p:nvSpPr>
          <p:cNvPr id="16387" name="ノート プレースホルダ 2"/>
          <p:cNvSpPr>
            <a:spLocks noGrp="1"/>
          </p:cNvSpPr>
          <p:nvPr>
            <p:ph type="body" idx="1"/>
          </p:nvPr>
        </p:nvSpPr>
        <p:spPr>
          <a:xfrm>
            <a:off x="679450" y="5275263"/>
            <a:ext cx="5657850" cy="276701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278">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37912" indent="-280884" defTabSz="86327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37813" indent="-223755" defTabSz="86327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4842" indent="-223755" defTabSz="86327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1871" indent="-223755" defTabSz="86327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08901" indent="-223755" defTabSz="8632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65930" indent="-223755" defTabSz="8632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2959" indent="-223755" defTabSz="8632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79988" indent="-223755" defTabSz="8632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2200C95-E78B-4E32-A928-D675EA7EB6F8}" type="slidenum">
              <a:rPr lang="en-US" altLang="ja-JP" sz="1200">
                <a:solidFill>
                  <a:srgbClr val="000000"/>
                </a:solidFill>
                <a:ea typeface="ＭＳ Ｐゴシック" panose="020B0600070205080204" pitchFamily="50" charset="-128"/>
              </a:rPr>
              <a:pPr>
                <a:spcBef>
                  <a:spcPct val="0"/>
                </a:spcBef>
              </a:pPr>
              <a:t>9</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81052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7FCBBA-80F2-4351-B6B7-26BB035003F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05196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A383AC-49EA-49BD-8A76-1F9180AA44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1945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F5489F-5C71-4F29-BB8A-45D7FAD5EB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95421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969FA7-051E-43FD-B121-85623ADEB45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2267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2AE21F-EFBB-48DC-A1D6-71939F08046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109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E99CA5-B511-4988-83AE-CAC5B5CD4FF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4019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02A8D5-4445-42C3-AD70-D9CC07E8251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278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929318-173D-4A2C-A067-2AACFF6557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929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2F0302-162E-44FF-A6BE-3625A3AB71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7228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57C69-4E17-4EF1-ADBE-DA4D04609D7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7061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87C47-0409-4E60-B0BC-0036275362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1172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16A2781C-B1BF-4A8D-BE52-ED39F0CB926F}"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0938243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image" Target="../media/image63.jpeg"/><Relationship Id="rId9"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0.emf"/></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city.osaka.lg.jp/contents/wdu300/fukushuto_vision_guide/" TargetMode="External"/><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181100"/>
            <a:ext cx="9144000" cy="1985963"/>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rgbClr val="FFFFFF"/>
              </a:solidFill>
              <a:latin typeface="ＭＳ Ｐゴシック" panose="020B0600070205080204" pitchFamily="50" charset="-128"/>
              <a:ea typeface="HG創英角ｺﾞｼｯｸUB" pitchFamily="49" charset="-128"/>
            </a:endParaRPr>
          </a:p>
        </p:txBody>
      </p:sp>
      <p:sp>
        <p:nvSpPr>
          <p:cNvPr id="2051" name="テキスト ボックス 1"/>
          <p:cNvSpPr txBox="1">
            <a:spLocks noChangeArrowheads="1"/>
          </p:cNvSpPr>
          <p:nvPr/>
        </p:nvSpPr>
        <p:spPr bwMode="auto">
          <a:xfrm>
            <a:off x="0" y="1850231"/>
            <a:ext cx="9144000" cy="647700"/>
          </a:xfrm>
          <a:prstGeom prst="rect">
            <a:avLst/>
          </a:prstGeom>
          <a:noFill/>
          <a:ln w="9525">
            <a:noFill/>
            <a:miter lim="800000"/>
            <a:headEnd/>
            <a:tailEnd/>
          </a:ln>
        </p:spPr>
        <p:txBody>
          <a:bodyPr lIns="91439" tIns="45719" rIns="91439" bIns="45719">
            <a:spAutoFit/>
          </a:bodyPr>
          <a:lstStyle/>
          <a:p>
            <a:pPr algn="ctr" eaLnBrk="1" hangingPunct="1">
              <a:defRPr/>
            </a:pPr>
            <a:r>
              <a:rPr lang="ja-JP" altLang="en-US" sz="36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令和７年度予算（案）について</a:t>
            </a:r>
          </a:p>
        </p:txBody>
      </p:sp>
      <p:sp>
        <p:nvSpPr>
          <p:cNvPr id="4100" name="Rectangle 11"/>
          <p:cNvSpPr>
            <a:spLocks noChangeArrowheads="1"/>
          </p:cNvSpPr>
          <p:nvPr/>
        </p:nvSpPr>
        <p:spPr bwMode="auto">
          <a:xfrm>
            <a:off x="2268538" y="3678238"/>
            <a:ext cx="460851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7928" tIns="38964" rIns="77928"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spcBef>
                <a:spcPct val="0"/>
              </a:spcBef>
              <a:buFontTx/>
              <a:buNone/>
            </a:pPr>
            <a:r>
              <a:rPr lang="ja-JP" altLang="en-US" sz="2000" b="1" dirty="0">
                <a:solidFill>
                  <a:srgbClr val="000000"/>
                </a:solidFill>
                <a:latin typeface="ＭＳ Ｐゴシック" panose="020B0600070205080204" pitchFamily="50" charset="-128"/>
                <a:ea typeface="ＭＳ ゴシック" panose="020B0609070205080204" pitchFamily="49" charset="-128"/>
              </a:rPr>
              <a:t>令和７年２月</a:t>
            </a:r>
          </a:p>
          <a:p>
            <a:pPr algn="ctr" eaLnBrk="1" hangingPunct="1">
              <a:lnSpc>
                <a:spcPct val="150000"/>
              </a:lnSpc>
              <a:spcBef>
                <a:spcPct val="0"/>
              </a:spcBef>
              <a:buFontTx/>
              <a:buNone/>
            </a:pPr>
            <a:r>
              <a:rPr lang="ja-JP" altLang="en-US" sz="2000" b="1" dirty="0">
                <a:solidFill>
                  <a:srgbClr val="000000"/>
                </a:solidFill>
                <a:latin typeface="ＭＳ Ｐゴシック" panose="020B0600070205080204" pitchFamily="50" charset="-128"/>
                <a:ea typeface="ＭＳ ゴシック" panose="020B0609070205080204" pitchFamily="49" charset="-128"/>
              </a:rPr>
              <a:t>大阪市</a:t>
            </a:r>
            <a:endParaRPr lang="en-US" altLang="ja-JP" sz="2000" b="1" dirty="0">
              <a:solidFill>
                <a:srgbClr val="000000"/>
              </a:solidFill>
              <a:latin typeface="ＭＳ Ｐゴシック" panose="020B0600070205080204" pitchFamily="50" charset="-128"/>
              <a:ea typeface="ＭＳ ゴシック" panose="020B0609070205080204" pitchFamily="49" charset="-128"/>
            </a:endParaRPr>
          </a:p>
        </p:txBody>
      </p:sp>
    </p:spTree>
    <p:extLst>
      <p:ext uri="{BB962C8B-B14F-4D97-AF65-F5344CB8AC3E}">
        <p14:creationId xmlns:p14="http://schemas.microsoft.com/office/powerpoint/2010/main" val="18132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277815"/>
            <a:ext cx="9144000" cy="1934308"/>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7171" name="Text Box 4"/>
          <p:cNvSpPr txBox="1">
            <a:spLocks noChangeArrowheads="1"/>
          </p:cNvSpPr>
          <p:nvPr/>
        </p:nvSpPr>
        <p:spPr bwMode="auto">
          <a:xfrm>
            <a:off x="0" y="1830892"/>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３．２０２５年日本国際博覧会の開催</a:t>
            </a:r>
          </a:p>
        </p:txBody>
      </p:sp>
    </p:spTree>
    <p:extLst>
      <p:ext uri="{BB962C8B-B14F-4D97-AF65-F5344CB8AC3E}">
        <p14:creationId xmlns:p14="http://schemas.microsoft.com/office/powerpoint/2010/main" val="449396227"/>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111598" y="1432196"/>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651500"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国際博覧会推進事業　　（</a:t>
            </a:r>
            <a:r>
              <a:rPr lang="ja-JP" altLang="en-US" sz="1600" b="1" dirty="0">
                <a:latin typeface="ＭＳ Ｐゴシック" panose="020B0600070205080204" pitchFamily="50" charset="-128"/>
              </a:rPr>
              <a:t>２０２</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億</a:t>
            </a:r>
            <a:r>
              <a:rPr lang="ja-JP" altLang="en-US" sz="1600" b="1" dirty="0">
                <a:latin typeface="ＭＳ Ｐゴシック" panose="020B0600070205080204" pitchFamily="50" charset="-128"/>
              </a:rPr>
              <a:t>８，５００</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itchFamily="49" charset="-128"/>
                <a:ea typeface="HG創英角ｺﾞｼｯｸUB" pitchFamily="49" charset="-128"/>
                <a:cs typeface="+mn-cs"/>
              </a:rPr>
              <a:t>２０２５年日本国際博覧会の推進①</a:t>
            </a:r>
            <a:endParaRPr kumimoji="1" lang="en-US" altLang="ja-JP" sz="2800" b="0" i="0" u="none" strike="dbl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itchFamily="49" charset="-128"/>
              <a:ea typeface="HG創英角ｺﾞｼｯｸUB" pitchFamily="49" charset="-128"/>
              <a:cs typeface="+mn-cs"/>
            </a:endParaRPr>
          </a:p>
        </p:txBody>
      </p:sp>
      <p:sp>
        <p:nvSpPr>
          <p:cNvPr id="50" name="スライド番号プレースホルダ 3"/>
          <p:cNvSpPr txBox="1">
            <a:spLocks noGrp="1"/>
          </p:cNvSpPr>
          <p:nvPr/>
        </p:nvSpPr>
        <p:spPr bwMode="auto">
          <a:xfrm>
            <a:off x="7032992" y="482666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5" name="Rectangle 5"/>
          <p:cNvSpPr>
            <a:spLocks noChangeArrowheads="1"/>
          </p:cNvSpPr>
          <p:nvPr/>
        </p:nvSpPr>
        <p:spPr bwMode="auto">
          <a:xfrm>
            <a:off x="-111599" y="1707385"/>
            <a:ext cx="6588921" cy="35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5600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会場建設費の負担金</a:t>
            </a:r>
            <a:endParaRPr kumimoji="1" lang="en-US" altLang="ja-JP" sz="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大阪ヘルスケアパビリオンの</a:t>
            </a:r>
            <a:r>
              <a:rPr lang="ja-JP" altLang="en-US" sz="1400" dirty="0">
                <a:latin typeface="ＭＳ Ｐゴシック" panose="020B0600070205080204" pitchFamily="50" charset="-128"/>
              </a:rPr>
              <a:t>運営等</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a:p>
            <a:pPr marL="470250" marR="0" lvl="0" indent="0" algn="l" defTabSz="914400" rtl="0" eaLnBrk="1" fontAlgn="base"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 </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　パビリオンの運営</a:t>
            </a:r>
            <a:endPar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endParaRPr>
          </a:p>
          <a:p>
            <a:pPr marL="470250" marR="0" lvl="0" indent="0" algn="l" defTabSz="914400" rtl="0" eaLnBrk="1" fontAlgn="base"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 </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　最先端の再生医療技術を情報発信する展示</a:t>
            </a:r>
            <a:r>
              <a:rPr lang="ja-JP" altLang="en-US" sz="1400" dirty="0">
                <a:latin typeface="ＭＳ Ｐゴシック" pitchFamily="50" charset="-128"/>
                <a:ea typeface="ＭＳ Ｐゴシック" charset="-128"/>
              </a:rPr>
              <a:t>　　　　　　　               </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など　　　</a:t>
            </a:r>
            <a:endParaRPr kumimoji="1" lang="en-US" altLang="ja-JP" sz="300" b="0" i="0" u="none" strike="noStrike" kern="1200" cap="none" spc="0" normalizeH="0" baseline="0" noProof="0" dirty="0">
              <a:ln>
                <a:noFill/>
              </a:ln>
              <a:effectLst/>
              <a:uLnTx/>
              <a:uFillTx/>
              <a:latin typeface="ＭＳ Ｐゴシック" panose="020B0600070205080204" pitchFamily="50" charset="-128"/>
              <a:cs typeface="+mn-cs"/>
            </a:endParaRPr>
          </a:p>
          <a:p>
            <a:pPr marL="756000"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地下鉄の輸送力増強</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Ø"/>
              <a:tabLst/>
              <a:defRPr/>
            </a:pPr>
            <a:r>
              <a:rPr lang="ja-JP" altLang="en-US" sz="1400" dirty="0">
                <a:latin typeface="ＭＳ Ｐゴシック" panose="020B0600070205080204" pitchFamily="50" charset="-128"/>
              </a:rPr>
              <a:t>万博開催期間中の来場促進や参加促進など</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a:p>
            <a:pPr marL="804863" lvl="0" indent="-334963" eaLnBrk="1" hangingPunct="1">
              <a:lnSpc>
                <a:spcPts val="1800"/>
              </a:lnSpc>
              <a:spcBef>
                <a:spcPts val="0"/>
              </a:spcBef>
              <a:spcAft>
                <a:spcPts val="0"/>
              </a:spcAft>
              <a:buNone/>
              <a:defRPr/>
            </a:pPr>
            <a:r>
              <a:rPr kumimoji="1" lang="ja-JP" altLang="en-US" sz="1400" b="1" i="0" u="none" strike="noStrike" kern="1200" cap="none" spc="0" normalizeH="0" baseline="0" noProof="0" dirty="0">
                <a:ln>
                  <a:noFill/>
                </a:ln>
                <a:effectLst/>
                <a:uLnTx/>
                <a:uFillTx/>
                <a:latin typeface="ＭＳ Ｐゴシック"/>
                <a:ea typeface="ＭＳ Ｐゴシック"/>
                <a:cs typeface="+mn-cs"/>
              </a:rPr>
              <a:t> </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　</a:t>
            </a:r>
            <a:r>
              <a:rPr lang="ja-JP" altLang="en-US" sz="1400" dirty="0">
                <a:latin typeface="ＭＳ Ｐゴシック" pitchFamily="50" charset="-128"/>
                <a:ea typeface="ＭＳ Ｐゴシック" charset="-128"/>
              </a:rPr>
              <a:t>イベント・</a:t>
            </a:r>
            <a:r>
              <a:rPr lang="en-US" altLang="ja-JP" sz="1400" dirty="0">
                <a:latin typeface="ＭＳ Ｐゴシック" pitchFamily="50" charset="-128"/>
                <a:ea typeface="ＭＳ Ｐゴシック" charset="-128"/>
              </a:rPr>
              <a:t>SNS</a:t>
            </a:r>
            <a:r>
              <a:rPr lang="ja-JP" altLang="en-US" sz="1400" dirty="0">
                <a:latin typeface="ＭＳ Ｐゴシック" pitchFamily="50" charset="-128"/>
                <a:ea typeface="ＭＳ Ｐゴシック" charset="-128"/>
              </a:rPr>
              <a:t>等での戦略的な発信や、</a:t>
            </a:r>
            <a:endParaRPr lang="en-US" altLang="ja-JP" sz="1400" dirty="0">
              <a:latin typeface="ＭＳ Ｐゴシック" pitchFamily="50" charset="-128"/>
              <a:ea typeface="ＭＳ Ｐゴシック" charset="-128"/>
            </a:endParaRPr>
          </a:p>
          <a:p>
            <a:pPr marL="804863" lvl="0" indent="-334963" eaLnBrk="1" hangingPunct="1">
              <a:lnSpc>
                <a:spcPts val="1800"/>
              </a:lnSpc>
              <a:spcBef>
                <a:spcPts val="0"/>
              </a:spcBef>
              <a:spcAft>
                <a:spcPts val="0"/>
              </a:spcAft>
              <a:buNone/>
              <a:defRPr/>
            </a:pPr>
            <a:r>
              <a:rPr lang="ja-JP" altLang="en-US" sz="1400" dirty="0">
                <a:latin typeface="ＭＳ Ｐゴシック" pitchFamily="50" charset="-128"/>
                <a:ea typeface="ＭＳ Ｐゴシック" charset="-128"/>
              </a:rPr>
              <a:t>　　　 歓迎・おもてなしのためのシティドレッシング</a:t>
            </a:r>
            <a:endParaRPr lang="en-US" altLang="ja-JP" sz="1400" dirty="0">
              <a:latin typeface="ＭＳ Ｐゴシック" pitchFamily="50" charset="-128"/>
              <a:ea typeface="ＭＳ Ｐゴシック" charset="-128"/>
            </a:endParaRPr>
          </a:p>
          <a:p>
            <a:pPr marL="804863" marR="0" lvl="0" indent="-334963" algn="l" defTabSz="914400" rtl="0" eaLnBrk="1" fontAlgn="base"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  主要駅、空港などで活動する大阪まちボランティアの運営</a:t>
            </a:r>
          </a:p>
          <a:p>
            <a:pPr marL="470250" marR="0" lvl="0" indent="0" algn="l" defTabSz="914400" rtl="0" eaLnBrk="1" fontAlgn="base"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　大阪の魅力を国内外に発信する「大阪ウィーク～春・夏・秋～」の開催</a:t>
            </a:r>
          </a:p>
          <a:p>
            <a:pPr marL="470250" marR="0" lvl="0" indent="0" algn="l" defTabSz="914400" rtl="0" eaLnBrk="1" fontAlgn="base"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　一般交通への働きかけＴＤＭ（交通需要マネジメント）　　　            など</a:t>
            </a:r>
            <a:endPar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endParaRPr>
          </a:p>
          <a:p>
            <a:pPr marL="756000"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賓客の受入れ</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0250" marR="0" lvl="0" indent="0" algn="l" defTabSz="914400" rtl="0" eaLnBrk="1" fontAlgn="base"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a:t>
            </a:r>
            <a:r>
              <a:rPr kumimoji="1" lang="ja-JP" altLang="en-US" sz="1400" b="0" i="0" u="none" strike="noStrike" kern="1200" cap="none" spc="0" normalizeH="0" baseline="0" noProof="0" dirty="0">
                <a:ln>
                  <a:noFill/>
                </a:ln>
                <a:effectLst/>
                <a:uLnTx/>
                <a:uFillTx/>
                <a:latin typeface="ＭＳ Ｐゴシック"/>
                <a:ea typeface="ＭＳ Ｐゴシック" charset="-128"/>
                <a:cs typeface="+mn-cs"/>
              </a:rPr>
              <a:t>・</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国内外からの賓客等に対する接遇実施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cs typeface="+mn-cs"/>
            </a:endParaRPr>
          </a:p>
        </p:txBody>
      </p:sp>
      <p:sp>
        <p:nvSpPr>
          <p:cNvPr id="3" name="角丸四角形 76">
            <a:extLst>
              <a:ext uri="{FF2B5EF4-FFF2-40B4-BE49-F238E27FC236}">
                <a16:creationId xmlns:a16="http://schemas.microsoft.com/office/drawing/2014/main" id="{4C83370C-D2A6-DA9F-DB06-B19BE64DCCBA}"/>
              </a:ext>
            </a:extLst>
          </p:cNvPr>
          <p:cNvSpPr/>
          <p:nvPr/>
        </p:nvSpPr>
        <p:spPr>
          <a:xfrm>
            <a:off x="215153" y="508374"/>
            <a:ext cx="8713694" cy="360000"/>
          </a:xfrm>
          <a:prstGeom prst="roundRect">
            <a:avLst/>
          </a:prstGeom>
          <a:solidFill>
            <a:srgbClr val="000099"/>
          </a:solidFill>
          <a:ln w="66675" cmpd="sng">
            <a:no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marL="0" marR="0" lvl="0" indent="0" algn="ctr" defTabSz="914400" rtl="0" eaLnBrk="1" fontAlgn="base" latinLnBrk="0" hangingPunct="1">
              <a:lnSpc>
                <a:spcPts val="19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令和７</a:t>
            </a:r>
            <a:r>
              <a:rPr kumimoji="1" lang="ja-JP" altLang="ja-JP"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年度　</a:t>
            </a:r>
            <a:r>
              <a:rPr kumimoji="1" lang="ja-JP" altLang="en-US" b="0" i="0" u="none" strike="noStrike" kern="1200" cap="none" spc="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万博関連事業　</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３０４</a:t>
            </a:r>
            <a:r>
              <a:rPr kumimoji="1" lang="ja-JP" altLang="en-US" b="0" i="0" u="none" strike="noStrike" kern="1200" cap="none" spc="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億７，１００</a:t>
            </a:r>
            <a:r>
              <a:rPr kumimoji="1" lang="zh-TW" altLang="en-US" b="0" i="0" u="none" strike="noStrike" kern="1200" cap="none" spc="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万円</a:t>
            </a:r>
            <a:endParaRPr kumimoji="1" lang="en-US" altLang="zh-TW" sz="1600" b="0" i="0" u="none" strike="noStrike" kern="1200" cap="none" spc="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角丸四角形 76">
            <a:extLst>
              <a:ext uri="{FF2B5EF4-FFF2-40B4-BE49-F238E27FC236}">
                <a16:creationId xmlns:a16="http://schemas.microsoft.com/office/drawing/2014/main" id="{5715F815-83C4-E835-5289-714F38055966}"/>
              </a:ext>
            </a:extLst>
          </p:cNvPr>
          <p:cNvSpPr/>
          <p:nvPr/>
        </p:nvSpPr>
        <p:spPr>
          <a:xfrm>
            <a:off x="214200" y="912066"/>
            <a:ext cx="8715600" cy="408389"/>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algn="ctr" eaLnBrk="1" hangingPunct="1">
              <a:lnSpc>
                <a:spcPts val="2284"/>
              </a:lnSpc>
              <a:defRPr/>
            </a:pPr>
            <a:r>
              <a:rPr lang="ja-JP" altLang="en-US" sz="1600" dirty="0">
                <a:solidFill>
                  <a:schemeClr val="tx1"/>
                </a:solidFill>
                <a:latin typeface="ＭＳ Ｐゴシック" panose="020B0600070205080204" pitchFamily="50" charset="-128"/>
                <a:ea typeface="HGP創英角ｺﾞｼｯｸUB" pitchFamily="50" charset="-128"/>
              </a:rPr>
              <a:t>国際博覧会推進事業　</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２０２</a:t>
            </a:r>
            <a:r>
              <a:rPr lang="zh-TW" altLang="en-US" sz="1600" dirty="0">
                <a:solidFill>
                  <a:schemeClr val="tx1"/>
                </a:solidFill>
                <a:latin typeface="HGP創英角ｺﾞｼｯｸUB" panose="020B0900000000000000" pitchFamily="50" charset="-128"/>
                <a:ea typeface="HGP創英角ｺﾞｼｯｸUB" panose="020B0900000000000000" pitchFamily="50" charset="-128"/>
              </a:rPr>
              <a:t>億</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８，５００万</a:t>
            </a:r>
            <a:r>
              <a:rPr lang="zh-TW" altLang="en-US" sz="1600" dirty="0">
                <a:solidFill>
                  <a:schemeClr val="tx1"/>
                </a:solidFill>
                <a:latin typeface="HGP創英角ｺﾞｼｯｸUB" panose="020B0900000000000000" pitchFamily="50" charset="-128"/>
                <a:ea typeface="HGP創英角ｺﾞｼｯｸUB" panose="020B0900000000000000" pitchFamily="50" charset="-128"/>
              </a:rPr>
              <a:t>円</a:t>
            </a:r>
            <a:endParaRPr lang="en-US" altLang="zh-TW" sz="16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8" name="図 7" descr="テントの屋根の建物&#10;&#10;中程度の精度で自動的に生成された説明">
            <a:extLst>
              <a:ext uri="{FF2B5EF4-FFF2-40B4-BE49-F238E27FC236}">
                <a16:creationId xmlns:a16="http://schemas.microsoft.com/office/drawing/2014/main" id="{0D4B05BA-E723-26FD-E2B9-DCEB747561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6704" y="1399412"/>
            <a:ext cx="2340000" cy="1591914"/>
          </a:xfrm>
          <a:prstGeom prst="rect">
            <a:avLst/>
          </a:prstGeom>
        </p:spPr>
      </p:pic>
      <p:sp>
        <p:nvSpPr>
          <p:cNvPr id="9" name="テキスト ボックス 17">
            <a:extLst>
              <a:ext uri="{FF2B5EF4-FFF2-40B4-BE49-F238E27FC236}">
                <a16:creationId xmlns:a16="http://schemas.microsoft.com/office/drawing/2014/main" id="{8D3694AE-C314-47A9-E598-CA5D7648D05A}"/>
              </a:ext>
            </a:extLst>
          </p:cNvPr>
          <p:cNvSpPr txBox="1"/>
          <p:nvPr/>
        </p:nvSpPr>
        <p:spPr>
          <a:xfrm>
            <a:off x="6633334" y="2950805"/>
            <a:ext cx="1874770" cy="247776"/>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ＭＳ Ｐゴシック"/>
                <a:ea typeface="ＭＳ Ｐゴシック"/>
                <a:cs typeface="Times New Roman" panose="02020603050405020304" pitchFamily="18" charset="0"/>
              </a:rPr>
              <a:t>大阪ヘルスケアパビリオン</a:t>
            </a:r>
            <a:endParaRPr kumimoji="1" lang="ja-JP" altLang="en-US" sz="1400" b="1" i="0" u="none" strike="noStrike" kern="1200" cap="none" spc="0" normalizeH="0" baseline="0" noProof="0" dirty="0">
              <a:ln>
                <a:noFill/>
              </a:ln>
              <a:effectLst/>
              <a:uLnTx/>
              <a:uFillTx/>
              <a:latin typeface="ＭＳ Ｐゴシック"/>
              <a:ea typeface="ＭＳ Ｐゴシック"/>
              <a:cs typeface="ＭＳ Ｐゴシック" panose="020B0600070205080204" pitchFamily="50" charset="-128"/>
            </a:endParaRPr>
          </a:p>
        </p:txBody>
      </p:sp>
      <p:pic>
        <p:nvPicPr>
          <p:cNvPr id="10" name="図 9">
            <a:extLst>
              <a:ext uri="{FF2B5EF4-FFF2-40B4-BE49-F238E27FC236}">
                <a16:creationId xmlns:a16="http://schemas.microsoft.com/office/drawing/2014/main" id="{DA404EE4-AC2E-2757-C717-B8B7E81DC1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6704" y="3215159"/>
            <a:ext cx="2340000" cy="1727318"/>
          </a:xfrm>
          <a:prstGeom prst="rect">
            <a:avLst/>
          </a:prstGeom>
        </p:spPr>
      </p:pic>
      <p:sp>
        <p:nvSpPr>
          <p:cNvPr id="13" name="テキスト ボックス 17">
            <a:extLst>
              <a:ext uri="{FF2B5EF4-FFF2-40B4-BE49-F238E27FC236}">
                <a16:creationId xmlns:a16="http://schemas.microsoft.com/office/drawing/2014/main" id="{18501521-9E67-B8E0-9DCA-F8323E3ABA5F}"/>
              </a:ext>
            </a:extLst>
          </p:cNvPr>
          <p:cNvSpPr txBox="1"/>
          <p:nvPr/>
        </p:nvSpPr>
        <p:spPr>
          <a:xfrm>
            <a:off x="6394685" y="4892992"/>
            <a:ext cx="2448030" cy="304013"/>
          </a:xfrm>
          <a:prstGeom prst="rect">
            <a:avLst/>
          </a:prstGeom>
          <a:noFill/>
        </p:spPr>
        <p:txBody>
          <a:bodyPr wrap="square" rtlCol="0">
            <a:noAutofit/>
          </a:bodyPr>
          <a:lstStyle/>
          <a:p>
            <a:pPr algn="ctr">
              <a:spcAft>
                <a:spcPts val="0"/>
              </a:spcAft>
              <a:defRPr/>
            </a:pPr>
            <a:r>
              <a:rPr lang="ja-JP" altLang="en-US" sz="1000" b="1" dirty="0">
                <a:latin typeface="+mn-ea"/>
                <a:ea typeface="+mn-ea"/>
              </a:rPr>
              <a:t>大阪の祭！～ </a:t>
            </a:r>
            <a:r>
              <a:rPr lang="en-US" altLang="ja-JP" sz="1000" b="1" dirty="0">
                <a:latin typeface="+mn-ea"/>
                <a:ea typeface="+mn-ea"/>
              </a:rPr>
              <a:t>EXPO2025 </a:t>
            </a:r>
            <a:r>
              <a:rPr lang="ja-JP" altLang="en-US" sz="1000" b="1" dirty="0">
                <a:latin typeface="+mn-ea"/>
                <a:ea typeface="+mn-ea"/>
              </a:rPr>
              <a:t>夏の陣 ～</a:t>
            </a:r>
          </a:p>
        </p:txBody>
      </p:sp>
    </p:spTree>
    <p:extLst>
      <p:ext uri="{BB962C8B-B14F-4D97-AF65-F5344CB8AC3E}">
        <p14:creationId xmlns:p14="http://schemas.microsoft.com/office/powerpoint/2010/main" val="40228291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２０２５年日本国際博覧会の推進②</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50" name="スライド番号プレースホルダ 3"/>
          <p:cNvSpPr txBox="1">
            <a:spLocks noGrp="1"/>
          </p:cNvSpPr>
          <p:nvPr/>
        </p:nvSpPr>
        <p:spPr bwMode="auto">
          <a:xfrm>
            <a:off x="7026154" y="47752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12</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77" name="角丸四角形 76"/>
          <p:cNvSpPr/>
          <p:nvPr/>
        </p:nvSpPr>
        <p:spPr>
          <a:xfrm>
            <a:off x="182880" y="535588"/>
            <a:ext cx="8713694" cy="408389"/>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algn="ctr" eaLnBrk="1" hangingPunct="1">
              <a:lnSpc>
                <a:spcPts val="2284"/>
              </a:lnSpc>
              <a:defRPr/>
            </a:pPr>
            <a:r>
              <a:rPr lang="ja-JP" altLang="en-US" sz="1600" dirty="0">
                <a:solidFill>
                  <a:schemeClr val="tx1"/>
                </a:solidFill>
                <a:latin typeface="ＭＳ Ｐゴシック" panose="020B0600070205080204" pitchFamily="50" charset="-128"/>
                <a:ea typeface="HGP創英角ｺﾞｼｯｸUB" pitchFamily="50" charset="-128"/>
              </a:rPr>
              <a:t>　</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万博の成功に向けた取組　１０１億８，６００</a:t>
            </a:r>
            <a:r>
              <a:rPr lang="zh-TW" altLang="en-US" sz="1600" dirty="0">
                <a:solidFill>
                  <a:schemeClr val="tx1"/>
                </a:solidFill>
                <a:latin typeface="HGP創英角ｺﾞｼｯｸUB" panose="020B0900000000000000" pitchFamily="50" charset="-128"/>
                <a:ea typeface="HGP創英角ｺﾞｼｯｸUB" panose="020B0900000000000000" pitchFamily="50" charset="-128"/>
              </a:rPr>
              <a:t>万円</a:t>
            </a:r>
            <a:endParaRPr lang="en-US" altLang="zh-TW"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5" name="Rectangle 5"/>
          <p:cNvSpPr>
            <a:spLocks noChangeArrowheads="1"/>
          </p:cNvSpPr>
          <p:nvPr/>
        </p:nvSpPr>
        <p:spPr bwMode="auto">
          <a:xfrm>
            <a:off x="716034" y="1846616"/>
            <a:ext cx="5795271" cy="119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Font typeface="Wingdings" panose="05000000000000000000" pitchFamily="2" charset="2"/>
              <a:buChar char="Ø"/>
              <a:defRPr/>
            </a:pPr>
            <a:r>
              <a:rPr lang="ja-JP" altLang="en-US" sz="1400" dirty="0">
                <a:latin typeface="ＭＳ Ｐゴシック" panose="020B0600070205080204" pitchFamily="50" charset="-128"/>
              </a:rPr>
              <a:t>　万博来場者の安全・円滑な移動にかかるアクセスルートの整備</a:t>
            </a:r>
            <a:endParaRPr lang="en-US" altLang="ja-JP" sz="1400" dirty="0">
              <a:latin typeface="ＭＳ Ｐゴシック" panose="020B0600070205080204" pitchFamily="50" charset="-128"/>
            </a:endParaRPr>
          </a:p>
          <a:p>
            <a:pPr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　主要集客エリアにおける環境整備・景観向上</a:t>
            </a:r>
            <a:endParaRPr lang="en-US" altLang="ja-JP" sz="1400" dirty="0">
              <a:latin typeface="ＭＳ Ｐゴシック" pitchFamily="50" charset="-128"/>
              <a:ea typeface="ＭＳ Ｐゴシック" charset="-128"/>
            </a:endParaRPr>
          </a:p>
          <a:p>
            <a:pPr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　ライドシェア推進事業　　　　　　　　　　　　　　　　　　　　　　　　　など</a:t>
            </a:r>
            <a:endParaRPr lang="en-US" altLang="ja-JP" sz="1400" dirty="0">
              <a:latin typeface="ＭＳ Ｐゴシック" pitchFamily="50" charset="-128"/>
              <a:ea typeface="ＭＳ Ｐゴシック" charset="-128"/>
            </a:endParaRPr>
          </a:p>
        </p:txBody>
      </p:sp>
      <p:sp>
        <p:nvSpPr>
          <p:cNvPr id="18" name="Rectangle 5"/>
          <p:cNvSpPr>
            <a:spLocks noChangeArrowheads="1"/>
          </p:cNvSpPr>
          <p:nvPr/>
        </p:nvSpPr>
        <p:spPr bwMode="auto">
          <a:xfrm>
            <a:off x="0" y="1108892"/>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2000" eaLnBrk="1" hangingPunct="1">
              <a:spcBef>
                <a:spcPts val="170"/>
              </a:spcBef>
              <a:spcAft>
                <a:spcPts val="170"/>
              </a:spcAft>
              <a:buFontTx/>
              <a:buNone/>
              <a:tabLst>
                <a:tab pos="5651500" algn="l"/>
              </a:tabLst>
              <a:defRPr/>
            </a:pPr>
            <a:r>
              <a:rPr lang="ja-JP" altLang="en-US" sz="1800" b="1" dirty="0">
                <a:latin typeface="ＭＳ Ｐゴシック" panose="020B0600070205080204" pitchFamily="50" charset="-128"/>
              </a:rPr>
              <a:t>○　万博の円滑な開催のための環境整備</a:t>
            </a:r>
          </a:p>
        </p:txBody>
      </p:sp>
      <p:sp>
        <p:nvSpPr>
          <p:cNvPr id="6" name="Rectangle 5">
            <a:extLst>
              <a:ext uri="{FF2B5EF4-FFF2-40B4-BE49-F238E27FC236}">
                <a16:creationId xmlns:a16="http://schemas.microsoft.com/office/drawing/2014/main" id="{37983108-B60D-176E-9E88-CAB051DED967}"/>
              </a:ext>
            </a:extLst>
          </p:cNvPr>
          <p:cNvSpPr>
            <a:spLocks noChangeArrowheads="1"/>
          </p:cNvSpPr>
          <p:nvPr/>
        </p:nvSpPr>
        <p:spPr bwMode="auto">
          <a:xfrm>
            <a:off x="153835" y="1493055"/>
            <a:ext cx="599949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市内各エリアの環境整備など</a:t>
            </a:r>
          </a:p>
        </p:txBody>
      </p:sp>
      <p:sp>
        <p:nvSpPr>
          <p:cNvPr id="9" name="Rectangle 5">
            <a:extLst>
              <a:ext uri="{FF2B5EF4-FFF2-40B4-BE49-F238E27FC236}">
                <a16:creationId xmlns:a16="http://schemas.microsoft.com/office/drawing/2014/main" id="{1ADEAF40-1227-9433-4D0C-4BDF62A10DF6}"/>
              </a:ext>
            </a:extLst>
          </p:cNvPr>
          <p:cNvSpPr>
            <a:spLocks noChangeArrowheads="1"/>
          </p:cNvSpPr>
          <p:nvPr/>
        </p:nvSpPr>
        <p:spPr bwMode="auto">
          <a:xfrm>
            <a:off x="153835" y="2918575"/>
            <a:ext cx="599949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安全・安心の確保</a:t>
            </a:r>
          </a:p>
        </p:txBody>
      </p:sp>
      <p:sp>
        <p:nvSpPr>
          <p:cNvPr id="2" name="Rectangle 5">
            <a:extLst>
              <a:ext uri="{FF2B5EF4-FFF2-40B4-BE49-F238E27FC236}">
                <a16:creationId xmlns:a16="http://schemas.microsoft.com/office/drawing/2014/main" id="{D7DBEB17-A326-187A-5EE7-0C0D18F102A3}"/>
              </a:ext>
            </a:extLst>
          </p:cNvPr>
          <p:cNvSpPr>
            <a:spLocks noChangeArrowheads="1"/>
          </p:cNvSpPr>
          <p:nvPr/>
        </p:nvSpPr>
        <p:spPr bwMode="auto">
          <a:xfrm>
            <a:off x="6185843" y="4919697"/>
            <a:ext cx="2441904"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None/>
              <a:defRPr/>
            </a:pPr>
            <a:r>
              <a:rPr lang="ja-JP" altLang="en-US" sz="1000" dirty="0">
                <a:latin typeface="ＭＳ Ｐゴシック" pitchFamily="50" charset="-128"/>
                <a:ea typeface="ＭＳ Ｐゴシック" charset="-128"/>
              </a:rPr>
              <a:t>万博来場者の危機管理・安全対策の実施</a:t>
            </a:r>
            <a:endParaRPr lang="en-US" altLang="ja-JP" sz="1000" dirty="0">
              <a:latin typeface="ＭＳ Ｐゴシック" pitchFamily="50" charset="-128"/>
              <a:ea typeface="ＭＳ Ｐゴシック" charset="-128"/>
            </a:endParaRPr>
          </a:p>
        </p:txBody>
      </p:sp>
      <p:pic>
        <p:nvPicPr>
          <p:cNvPr id="4" name="図 3">
            <a:extLst>
              <a:ext uri="{FF2B5EF4-FFF2-40B4-BE49-F238E27FC236}">
                <a16:creationId xmlns:a16="http://schemas.microsoft.com/office/drawing/2014/main" id="{88C4E0FA-F619-E022-B31F-621B87FE7D0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11305" y="2933287"/>
            <a:ext cx="1790981" cy="2029700"/>
          </a:xfrm>
          <a:prstGeom prst="rect">
            <a:avLst/>
          </a:prstGeom>
          <a:noFill/>
          <a:ln>
            <a:noFill/>
          </a:ln>
        </p:spPr>
      </p:pic>
      <p:sp>
        <p:nvSpPr>
          <p:cNvPr id="11" name="Rectangle 5">
            <a:extLst>
              <a:ext uri="{FF2B5EF4-FFF2-40B4-BE49-F238E27FC236}">
                <a16:creationId xmlns:a16="http://schemas.microsoft.com/office/drawing/2014/main" id="{004BF335-9EAF-8E41-A4EA-1A750C6D384F}"/>
              </a:ext>
            </a:extLst>
          </p:cNvPr>
          <p:cNvSpPr>
            <a:spLocks noChangeArrowheads="1"/>
          </p:cNvSpPr>
          <p:nvPr/>
        </p:nvSpPr>
        <p:spPr bwMode="auto">
          <a:xfrm>
            <a:off x="716033" y="3257830"/>
            <a:ext cx="6567103" cy="161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万博来場者の危機管理・安全対策の実施　　</a:t>
            </a:r>
            <a:endParaRPr lang="en-US" altLang="ja-JP" sz="1400" dirty="0">
              <a:latin typeface="ＭＳ Ｐゴシック" pitchFamily="50" charset="-128"/>
              <a:ea typeface="ＭＳ Ｐゴシック" charset="-128"/>
            </a:endParaRPr>
          </a:p>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安全・安心に滞在できるまちの実現</a:t>
            </a:r>
            <a:endParaRPr lang="en-US" altLang="ja-JP" sz="1400" dirty="0">
              <a:latin typeface="ＭＳ Ｐゴシック" pitchFamily="50" charset="-128"/>
              <a:ea typeface="ＭＳ Ｐゴシック" charset="-128"/>
            </a:endParaRPr>
          </a:p>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感染症発生動向調査</a:t>
            </a:r>
            <a:endParaRPr lang="en-US" altLang="ja-JP" sz="1400" dirty="0">
              <a:latin typeface="ＭＳ Ｐゴシック" pitchFamily="50" charset="-128"/>
              <a:ea typeface="ＭＳ Ｐゴシック" charset="-128"/>
            </a:endParaRPr>
          </a:p>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ターミナルにおける帰宅困難者対策　　</a:t>
            </a:r>
            <a:endParaRPr lang="en-US" altLang="ja-JP" sz="1400" dirty="0">
              <a:latin typeface="ＭＳ Ｐゴシック" pitchFamily="50" charset="-128"/>
              <a:ea typeface="ＭＳ Ｐゴシック" charset="-128"/>
            </a:endParaRPr>
          </a:p>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市内全域での路上喫煙対策　　　　　                                 など　　</a:t>
            </a:r>
            <a:endParaRPr lang="en-US" altLang="ja-JP" sz="1400" dirty="0">
              <a:latin typeface="ＭＳ Ｐゴシック" panose="020B0600070205080204" pitchFamily="50" charset="-128"/>
            </a:endParaRPr>
          </a:p>
        </p:txBody>
      </p:sp>
      <p:sp>
        <p:nvSpPr>
          <p:cNvPr id="7" name="Rectangle 5">
            <a:extLst>
              <a:ext uri="{FF2B5EF4-FFF2-40B4-BE49-F238E27FC236}">
                <a16:creationId xmlns:a16="http://schemas.microsoft.com/office/drawing/2014/main" id="{DE6AE9A9-B4E2-CA2F-EC77-D19CD7239AA7}"/>
              </a:ext>
            </a:extLst>
          </p:cNvPr>
          <p:cNvSpPr>
            <a:spLocks noChangeArrowheads="1"/>
          </p:cNvSpPr>
          <p:nvPr/>
        </p:nvSpPr>
        <p:spPr bwMode="auto">
          <a:xfrm>
            <a:off x="6000191" y="2544886"/>
            <a:ext cx="2896383" cy="38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b"/>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spcAft>
                <a:spcPts val="0"/>
              </a:spcAft>
              <a:buNone/>
              <a:defRPr/>
            </a:pPr>
            <a:r>
              <a:rPr lang="ja-JP" altLang="en-US" sz="1000" dirty="0">
                <a:latin typeface="ＭＳ Ｐゴシック" pitchFamily="50" charset="-128"/>
                <a:ea typeface="ＭＳ Ｐゴシック" charset="-128"/>
              </a:rPr>
              <a:t>主要集客エリアにおける環境整備・景観向上</a:t>
            </a:r>
            <a:endParaRPr lang="en-US" altLang="ja-JP" sz="1000" dirty="0">
              <a:latin typeface="ＭＳ Ｐゴシック" pitchFamily="50" charset="-128"/>
              <a:ea typeface="ＭＳ Ｐゴシック" charset="-128"/>
            </a:endParaRPr>
          </a:p>
          <a:p>
            <a:pPr algn="ctr" eaLnBrk="1" hangingPunct="1">
              <a:spcBef>
                <a:spcPts val="0"/>
              </a:spcBef>
              <a:spcAft>
                <a:spcPts val="0"/>
              </a:spcAft>
              <a:buNone/>
              <a:defRPr/>
            </a:pPr>
            <a:r>
              <a:rPr lang="ja-JP" altLang="en-US" sz="1000" dirty="0">
                <a:latin typeface="ＭＳ Ｐゴシック" pitchFamily="50" charset="-128"/>
                <a:ea typeface="ＭＳ Ｐゴシック" charset="-128"/>
              </a:rPr>
              <a:t>のイメージ（中之島公園）</a:t>
            </a:r>
            <a:endParaRPr lang="en-US" altLang="ja-JP" sz="1000" dirty="0">
              <a:latin typeface="ＭＳ Ｐゴシック" pitchFamily="50" charset="-128"/>
              <a:ea typeface="ＭＳ Ｐゴシック" charset="-128"/>
            </a:endParaRPr>
          </a:p>
        </p:txBody>
      </p:sp>
      <p:pic>
        <p:nvPicPr>
          <p:cNvPr id="12" name="Picture 2">
            <a:extLst>
              <a:ext uri="{FF2B5EF4-FFF2-40B4-BE49-F238E27FC236}">
                <a16:creationId xmlns:a16="http://schemas.microsoft.com/office/drawing/2014/main" id="{56F23073-98BE-FB71-DFDB-D48EBD8F765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24648" y="1015844"/>
            <a:ext cx="2491686" cy="158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3284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auto">
          <a:xfrm>
            <a:off x="0" y="644790"/>
            <a:ext cx="734171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2000" eaLnBrk="1" hangingPunct="1">
              <a:spcBef>
                <a:spcPts val="170"/>
              </a:spcBef>
              <a:spcAft>
                <a:spcPts val="170"/>
              </a:spcAft>
              <a:buFontTx/>
              <a:buNone/>
              <a:tabLst>
                <a:tab pos="5651500" algn="l"/>
              </a:tabLst>
              <a:defRPr/>
            </a:pPr>
            <a:r>
              <a:rPr lang="ja-JP" altLang="en-US" sz="1800" b="1" dirty="0">
                <a:latin typeface="ＭＳ Ｐゴシック" panose="020B0600070205080204" pitchFamily="50" charset="-128"/>
              </a:rPr>
              <a:t>○　地域特性等を活かした機運醸成・ホスピタリティ向上</a:t>
            </a:r>
          </a:p>
        </p:txBody>
      </p:sp>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２０２５年日本国際博覧会の推進③</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50" name="スライド番号プレースホルダ 3"/>
          <p:cNvSpPr txBox="1">
            <a:spLocks noGrp="1"/>
          </p:cNvSpPr>
          <p:nvPr/>
        </p:nvSpPr>
        <p:spPr bwMode="auto">
          <a:xfrm>
            <a:off x="7026154" y="47752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13</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5" name="Rectangle 5">
            <a:extLst>
              <a:ext uri="{FF2B5EF4-FFF2-40B4-BE49-F238E27FC236}">
                <a16:creationId xmlns:a16="http://schemas.microsoft.com/office/drawing/2014/main" id="{7BC59FB1-BB7C-F80F-B79B-4998993D138E}"/>
              </a:ext>
            </a:extLst>
          </p:cNvPr>
          <p:cNvSpPr>
            <a:spLocks noChangeArrowheads="1"/>
          </p:cNvSpPr>
          <p:nvPr/>
        </p:nvSpPr>
        <p:spPr bwMode="auto">
          <a:xfrm>
            <a:off x="208042" y="1126211"/>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都市魅力の向上による機運醸成やおもてなし</a:t>
            </a:r>
          </a:p>
        </p:txBody>
      </p:sp>
      <p:sp>
        <p:nvSpPr>
          <p:cNvPr id="6" name="Rectangle 5">
            <a:extLst>
              <a:ext uri="{FF2B5EF4-FFF2-40B4-BE49-F238E27FC236}">
                <a16:creationId xmlns:a16="http://schemas.microsoft.com/office/drawing/2014/main" id="{63CC364F-8359-98A9-7652-8BE0CBBE0BFE}"/>
              </a:ext>
            </a:extLst>
          </p:cNvPr>
          <p:cNvSpPr>
            <a:spLocks noChangeArrowheads="1"/>
          </p:cNvSpPr>
          <p:nvPr/>
        </p:nvSpPr>
        <p:spPr bwMode="auto">
          <a:xfrm>
            <a:off x="719675" y="1512608"/>
            <a:ext cx="5733652" cy="103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「大阪・光の饗宴」万博特別点灯の実施</a:t>
            </a:r>
            <a:endParaRPr lang="en-US" altLang="ja-JP" sz="1400" dirty="0">
              <a:latin typeface="ＭＳ Ｐゴシック" pitchFamily="50" charset="-128"/>
              <a:ea typeface="ＭＳ Ｐゴシック" charset="-128"/>
            </a:endParaRPr>
          </a:p>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万博ホストシティとしての食のおもてなし事業</a:t>
            </a:r>
            <a:endParaRPr lang="en-US" altLang="ja-JP" sz="1400" dirty="0">
              <a:latin typeface="ＭＳ Ｐゴシック" pitchFamily="50" charset="-128"/>
              <a:ea typeface="ＭＳ Ｐゴシック" charset="-128"/>
            </a:endParaRPr>
          </a:p>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天王寺動物園の万博機運醸成事業　　　　　　　      　など</a:t>
            </a:r>
            <a:endParaRPr lang="en-US" altLang="ja-JP" sz="1400" dirty="0">
              <a:latin typeface="ＭＳ Ｐゴシック" pitchFamily="50" charset="-128"/>
              <a:ea typeface="ＭＳ Ｐゴシック" charset="-128"/>
            </a:endParaRPr>
          </a:p>
        </p:txBody>
      </p:sp>
      <p:sp>
        <p:nvSpPr>
          <p:cNvPr id="7" name="Rectangle 5">
            <a:extLst>
              <a:ext uri="{FF2B5EF4-FFF2-40B4-BE49-F238E27FC236}">
                <a16:creationId xmlns:a16="http://schemas.microsoft.com/office/drawing/2014/main" id="{FB0D5D6D-D1B3-E9F8-AC3A-33C78906A0FF}"/>
              </a:ext>
            </a:extLst>
          </p:cNvPr>
          <p:cNvSpPr>
            <a:spLocks noChangeArrowheads="1"/>
          </p:cNvSpPr>
          <p:nvPr/>
        </p:nvSpPr>
        <p:spPr bwMode="auto">
          <a:xfrm>
            <a:off x="208279" y="2531520"/>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次代を担うこどもたちへの機運醸成の取組</a:t>
            </a:r>
          </a:p>
        </p:txBody>
      </p:sp>
      <p:sp>
        <p:nvSpPr>
          <p:cNvPr id="9" name="Rectangle 5">
            <a:extLst>
              <a:ext uri="{FF2B5EF4-FFF2-40B4-BE49-F238E27FC236}">
                <a16:creationId xmlns:a16="http://schemas.microsoft.com/office/drawing/2014/main" id="{809E4800-7AD7-EBBC-FA92-A796455C4EFE}"/>
              </a:ext>
            </a:extLst>
          </p:cNvPr>
          <p:cNvSpPr>
            <a:spLocks noChangeArrowheads="1"/>
          </p:cNvSpPr>
          <p:nvPr/>
        </p:nvSpPr>
        <p:spPr bwMode="auto">
          <a:xfrm>
            <a:off x="721622" y="2868774"/>
            <a:ext cx="4637778" cy="6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a:t>
            </a:r>
            <a:r>
              <a:rPr lang="ja-JP" altLang="en-US" sz="1400" dirty="0">
                <a:latin typeface="ＭＳ Ｐゴシック" panose="020B0600070205080204" pitchFamily="50" charset="-128"/>
              </a:rPr>
              <a:t>学校園への啓発及び参加促進</a:t>
            </a:r>
            <a:endParaRPr lang="en-US" altLang="ja-JP" sz="1400" dirty="0">
              <a:latin typeface="ＭＳ Ｐゴシック" panose="020B0600070205080204" pitchFamily="50" charset="-128"/>
            </a:endParaRPr>
          </a:p>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a:t>
            </a:r>
            <a:r>
              <a:rPr lang="ja-JP" altLang="en-US" sz="1400" dirty="0">
                <a:latin typeface="ＭＳ Ｐゴシック" panose="020B0600070205080204" pitchFamily="50" charset="-128"/>
              </a:rPr>
              <a:t>こどもたちへの来場機会の提供（夏パスのプレゼント）</a:t>
            </a:r>
            <a:endParaRPr lang="en-US" altLang="ja-JP" sz="1400" dirty="0">
              <a:latin typeface="ＭＳ Ｐゴシック" panose="020B0600070205080204" pitchFamily="50" charset="-128"/>
            </a:endParaRPr>
          </a:p>
          <a:p>
            <a:pPr eaLnBrk="1" hangingPunct="1">
              <a:lnSpc>
                <a:spcPts val="1600"/>
              </a:lnSpc>
              <a:spcBef>
                <a:spcPts val="350"/>
              </a:spcBef>
              <a:spcAft>
                <a:spcPts val="350"/>
              </a:spcAft>
              <a:buFont typeface="Wingdings" panose="05000000000000000000" pitchFamily="2" charset="2"/>
              <a:buChar char="Ø"/>
              <a:defRPr/>
            </a:pPr>
            <a:endParaRPr lang="en-US" altLang="ja-JP" sz="1400" dirty="0">
              <a:latin typeface="ＭＳ Ｐゴシック" panose="020B0600070205080204" pitchFamily="50" charset="-128"/>
            </a:endParaRPr>
          </a:p>
        </p:txBody>
      </p:sp>
      <p:sp>
        <p:nvSpPr>
          <p:cNvPr id="10" name="Rectangle 5">
            <a:extLst>
              <a:ext uri="{FF2B5EF4-FFF2-40B4-BE49-F238E27FC236}">
                <a16:creationId xmlns:a16="http://schemas.microsoft.com/office/drawing/2014/main" id="{5AA851DC-06E2-021A-24E0-69EC7EDC6E56}"/>
              </a:ext>
            </a:extLst>
          </p:cNvPr>
          <p:cNvSpPr>
            <a:spLocks noChangeArrowheads="1"/>
          </p:cNvSpPr>
          <p:nvPr/>
        </p:nvSpPr>
        <p:spPr bwMode="auto">
          <a:xfrm>
            <a:off x="719675" y="3946300"/>
            <a:ext cx="7255792" cy="99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350"/>
              </a:spcBef>
              <a:spcAft>
                <a:spcPts val="350"/>
              </a:spcAft>
              <a:buFont typeface="Wingdings" panose="05000000000000000000" pitchFamily="2" charset="2"/>
              <a:buChar char="Ø"/>
              <a:defRPr/>
            </a:pPr>
            <a:r>
              <a:rPr lang="ja-JP" altLang="en-US" sz="1400" dirty="0">
                <a:latin typeface="ＭＳ Ｐゴシック" panose="020B0600070205080204" pitchFamily="50" charset="-128"/>
              </a:rPr>
              <a:t>　各区・局における「大阪ウィーク～春・夏・秋～」への出展等</a:t>
            </a:r>
            <a:endParaRPr lang="en-US" altLang="ja-JP" sz="1400" dirty="0">
              <a:latin typeface="ＭＳ Ｐゴシック" panose="020B0600070205080204" pitchFamily="50" charset="-128"/>
            </a:endParaRPr>
          </a:p>
          <a:p>
            <a:pPr eaLnBrk="1" hangingPunct="1">
              <a:spcBef>
                <a:spcPts val="350"/>
              </a:spcBef>
              <a:spcAft>
                <a:spcPts val="350"/>
              </a:spcAft>
              <a:buFont typeface="Wingdings" panose="05000000000000000000" pitchFamily="2" charset="2"/>
              <a:buChar char="Ø"/>
              <a:defRPr/>
            </a:pPr>
            <a:r>
              <a:rPr lang="ja-JP" altLang="en-US" sz="1400" dirty="0">
                <a:latin typeface="ＭＳ Ｐゴシック" panose="020B0600070205080204" pitchFamily="50" charset="-128"/>
              </a:rPr>
              <a:t>　各区における「</a:t>
            </a:r>
            <a:r>
              <a:rPr lang="en-US" altLang="ja-JP" sz="1400" dirty="0">
                <a:latin typeface="ＭＳ Ｐゴシック" panose="020B0600070205080204" pitchFamily="50" charset="-128"/>
              </a:rPr>
              <a:t>24</a:t>
            </a:r>
            <a:r>
              <a:rPr lang="ja-JP" altLang="en-US" sz="1400" dirty="0">
                <a:latin typeface="ＭＳ Ｐゴシック" panose="020B0600070205080204" pitchFamily="50" charset="-128"/>
              </a:rPr>
              <a:t>区万博」の取組、ＰＲグッズ配布等</a:t>
            </a:r>
            <a:endParaRPr lang="en-US" altLang="ja-JP" sz="1400" dirty="0">
              <a:latin typeface="ＭＳ Ｐゴシック" panose="020B0600070205080204" pitchFamily="50" charset="-128"/>
            </a:endParaRPr>
          </a:p>
        </p:txBody>
      </p:sp>
      <p:sp>
        <p:nvSpPr>
          <p:cNvPr id="2" name="角丸四角形 33">
            <a:extLst>
              <a:ext uri="{FF2B5EF4-FFF2-40B4-BE49-F238E27FC236}">
                <a16:creationId xmlns:a16="http://schemas.microsoft.com/office/drawing/2014/main" id="{C3778592-9275-3783-CEF8-E5441F078760}"/>
              </a:ext>
            </a:extLst>
          </p:cNvPr>
          <p:cNvSpPr/>
          <p:nvPr/>
        </p:nvSpPr>
        <p:spPr>
          <a:xfrm>
            <a:off x="232341" y="113158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 name="角丸四角形 33">
            <a:extLst>
              <a:ext uri="{FF2B5EF4-FFF2-40B4-BE49-F238E27FC236}">
                <a16:creationId xmlns:a16="http://schemas.microsoft.com/office/drawing/2014/main" id="{52ED09C9-5410-D5DD-C040-3952D54AA6A7}"/>
              </a:ext>
            </a:extLst>
          </p:cNvPr>
          <p:cNvSpPr/>
          <p:nvPr/>
        </p:nvSpPr>
        <p:spPr>
          <a:xfrm>
            <a:off x="232341" y="3598654"/>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6" name="角丸四角形 33">
            <a:extLst>
              <a:ext uri="{FF2B5EF4-FFF2-40B4-BE49-F238E27FC236}">
                <a16:creationId xmlns:a16="http://schemas.microsoft.com/office/drawing/2014/main" id="{0205E393-CF2E-B8FA-F5E8-72C8219CC57D}"/>
              </a:ext>
            </a:extLst>
          </p:cNvPr>
          <p:cNvSpPr/>
          <p:nvPr/>
        </p:nvSpPr>
        <p:spPr>
          <a:xfrm>
            <a:off x="232341" y="254010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5" name="Rectangle 5">
            <a:extLst>
              <a:ext uri="{FF2B5EF4-FFF2-40B4-BE49-F238E27FC236}">
                <a16:creationId xmlns:a16="http://schemas.microsoft.com/office/drawing/2014/main" id="{16C997A3-135E-E2CA-EDD4-27378035212A}"/>
              </a:ext>
            </a:extLst>
          </p:cNvPr>
          <p:cNvSpPr>
            <a:spLocks noChangeArrowheads="1"/>
          </p:cNvSpPr>
          <p:nvPr/>
        </p:nvSpPr>
        <p:spPr bwMode="auto">
          <a:xfrm>
            <a:off x="6605338" y="4739110"/>
            <a:ext cx="2133600" cy="357187"/>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spcAft>
                <a:spcPts val="0"/>
              </a:spcAft>
              <a:buNone/>
              <a:defRPr/>
            </a:pPr>
            <a:r>
              <a:rPr lang="ja-JP" altLang="en-US" sz="1000" dirty="0">
                <a:latin typeface="ＭＳ Ｐゴシック" panose="020B0600070205080204" pitchFamily="50" charset="-128"/>
              </a:rPr>
              <a:t>こどもたちへの来場機会の提供</a:t>
            </a:r>
            <a:endParaRPr lang="en-US" altLang="ja-JP" sz="1000" dirty="0">
              <a:latin typeface="ＭＳ Ｐゴシック" panose="020B0600070205080204" pitchFamily="50" charset="-128"/>
            </a:endParaRPr>
          </a:p>
          <a:p>
            <a:pPr algn="ctr" eaLnBrk="1" hangingPunct="1">
              <a:spcBef>
                <a:spcPts val="0"/>
              </a:spcBef>
              <a:spcAft>
                <a:spcPts val="0"/>
              </a:spcAft>
              <a:buNone/>
              <a:defRPr/>
            </a:pPr>
            <a:r>
              <a:rPr lang="ja-JP" altLang="en-US" sz="1000" dirty="0">
                <a:latin typeface="ＭＳ Ｐゴシック" panose="020B0600070205080204" pitchFamily="50" charset="-128"/>
              </a:rPr>
              <a:t>（夏パスのプレゼント）</a:t>
            </a:r>
            <a:endParaRPr lang="en-US" altLang="ja-JP" sz="1000" dirty="0">
              <a:latin typeface="ＭＳ Ｐゴシック" panose="020B0600070205080204" pitchFamily="50" charset="-128"/>
            </a:endParaRPr>
          </a:p>
          <a:p>
            <a:pPr algn="ctr" eaLnBrk="1" hangingPunct="1">
              <a:spcBef>
                <a:spcPts val="0"/>
              </a:spcBef>
              <a:spcAft>
                <a:spcPts val="0"/>
              </a:spcAft>
              <a:buNone/>
              <a:defRPr/>
            </a:pPr>
            <a:endParaRPr lang="en-US" altLang="ja-JP" sz="1000" dirty="0">
              <a:latin typeface="ＭＳ Ｐゴシック" pitchFamily="50" charset="-128"/>
              <a:ea typeface="ＭＳ Ｐゴシック" charset="-128"/>
            </a:endParaRPr>
          </a:p>
        </p:txBody>
      </p:sp>
      <p:pic>
        <p:nvPicPr>
          <p:cNvPr id="3" name="図 2">
            <a:extLst>
              <a:ext uri="{FF2B5EF4-FFF2-40B4-BE49-F238E27FC236}">
                <a16:creationId xmlns:a16="http://schemas.microsoft.com/office/drawing/2014/main" id="{FA304E3E-9A29-C0C1-B2FC-EBDAE92CA418}"/>
              </a:ext>
            </a:extLst>
          </p:cNvPr>
          <p:cNvPicPr>
            <a:picLocks noChangeAspect="1"/>
          </p:cNvPicPr>
          <p:nvPr/>
        </p:nvPicPr>
        <p:blipFill>
          <a:blip r:embed="rId3"/>
          <a:stretch>
            <a:fillRect/>
          </a:stretch>
        </p:blipFill>
        <p:spPr>
          <a:xfrm>
            <a:off x="6329545" y="812370"/>
            <a:ext cx="2700000" cy="1838792"/>
          </a:xfrm>
          <a:prstGeom prst="rect">
            <a:avLst/>
          </a:prstGeom>
        </p:spPr>
      </p:pic>
      <p:sp>
        <p:nvSpPr>
          <p:cNvPr id="19" name="Rectangle 5">
            <a:extLst>
              <a:ext uri="{FF2B5EF4-FFF2-40B4-BE49-F238E27FC236}">
                <a16:creationId xmlns:a16="http://schemas.microsoft.com/office/drawing/2014/main" id="{22452721-09A1-1A25-B62D-5F2EA15493A9}"/>
              </a:ext>
            </a:extLst>
          </p:cNvPr>
          <p:cNvSpPr>
            <a:spLocks noChangeArrowheads="1"/>
          </p:cNvSpPr>
          <p:nvPr/>
        </p:nvSpPr>
        <p:spPr bwMode="auto">
          <a:xfrm>
            <a:off x="6304414" y="2653345"/>
            <a:ext cx="2758164" cy="310187"/>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500"/>
              </a:spcBef>
              <a:spcAft>
                <a:spcPts val="500"/>
              </a:spcAft>
              <a:buNone/>
              <a:defRPr/>
            </a:pPr>
            <a:r>
              <a:rPr lang="ja-JP" altLang="en-US" sz="1000" dirty="0">
                <a:latin typeface="ＭＳ Ｐゴシック" pitchFamily="50" charset="-128"/>
                <a:ea typeface="ＭＳ Ｐゴシック" charset="-128"/>
              </a:rPr>
              <a:t>　「大阪・光の饗宴」万博特別点灯のイメージ</a:t>
            </a:r>
            <a:endParaRPr lang="en-US" altLang="ja-JP" sz="1000" dirty="0">
              <a:latin typeface="ＭＳ Ｐゴシック" pitchFamily="50" charset="-128"/>
              <a:ea typeface="ＭＳ Ｐゴシック" charset="-128"/>
            </a:endParaRPr>
          </a:p>
        </p:txBody>
      </p:sp>
      <p:pic>
        <p:nvPicPr>
          <p:cNvPr id="12" name="図 11" descr="写真, テーブル, 座る, 寝室 が含まれている画像&#10;&#10;自動的に生成された説明">
            <a:extLst>
              <a:ext uri="{FF2B5EF4-FFF2-40B4-BE49-F238E27FC236}">
                <a16:creationId xmlns:a16="http://schemas.microsoft.com/office/drawing/2014/main" id="{F17C2E92-D2BF-C196-B74E-DF20DB0609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9545" y="2975565"/>
            <a:ext cx="2700000" cy="1757213"/>
          </a:xfrm>
          <a:prstGeom prst="rect">
            <a:avLst/>
          </a:prstGeom>
        </p:spPr>
      </p:pic>
      <p:sp>
        <p:nvSpPr>
          <p:cNvPr id="8" name="Rectangle 5">
            <a:extLst>
              <a:ext uri="{FF2B5EF4-FFF2-40B4-BE49-F238E27FC236}">
                <a16:creationId xmlns:a16="http://schemas.microsoft.com/office/drawing/2014/main" id="{DF328C7E-F39F-FFB4-6802-D91D720B2487}"/>
              </a:ext>
            </a:extLst>
          </p:cNvPr>
          <p:cNvSpPr>
            <a:spLocks noChangeArrowheads="1"/>
          </p:cNvSpPr>
          <p:nvPr/>
        </p:nvSpPr>
        <p:spPr bwMode="auto">
          <a:xfrm>
            <a:off x="208279" y="3569626"/>
            <a:ext cx="8830237" cy="3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大阪ウィークへの出展や</a:t>
            </a:r>
            <a:r>
              <a:rPr lang="en-US" altLang="ja-JP" sz="1600" b="1" dirty="0">
                <a:latin typeface="ＭＳ Ｐゴシック" panose="020B0600070205080204" pitchFamily="50" charset="-128"/>
              </a:rPr>
              <a:t>PR</a:t>
            </a:r>
            <a:r>
              <a:rPr lang="ja-JP" altLang="en-US" sz="1600" b="1" dirty="0">
                <a:latin typeface="ＭＳ Ｐゴシック" panose="020B0600070205080204" pitchFamily="50" charset="-128"/>
              </a:rPr>
              <a:t>グッズの配布等による機運醸成</a:t>
            </a:r>
          </a:p>
        </p:txBody>
      </p:sp>
    </p:spTree>
    <p:extLst>
      <p:ext uri="{BB962C8B-B14F-4D97-AF65-F5344CB8AC3E}">
        <p14:creationId xmlns:p14="http://schemas.microsoft.com/office/powerpoint/2010/main" val="31911981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２０２５年日本国際博覧会の推進④</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50" name="スライド番号プレースホルダ 3"/>
          <p:cNvSpPr txBox="1">
            <a:spLocks noGrp="1"/>
          </p:cNvSpPr>
          <p:nvPr/>
        </p:nvSpPr>
        <p:spPr bwMode="auto">
          <a:xfrm>
            <a:off x="6974377" y="46863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14</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3" name="Rectangle 5">
            <a:extLst>
              <a:ext uri="{FF2B5EF4-FFF2-40B4-BE49-F238E27FC236}">
                <a16:creationId xmlns:a16="http://schemas.microsoft.com/office/drawing/2014/main" id="{3D059B21-9958-A147-104B-1D6D80495E61}"/>
              </a:ext>
            </a:extLst>
          </p:cNvPr>
          <p:cNvSpPr>
            <a:spLocks noChangeArrowheads="1"/>
          </p:cNvSpPr>
          <p:nvPr/>
        </p:nvSpPr>
        <p:spPr bwMode="auto">
          <a:xfrm>
            <a:off x="0" y="455515"/>
            <a:ext cx="734171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2000" eaLnBrk="1" hangingPunct="1">
              <a:spcBef>
                <a:spcPts val="170"/>
              </a:spcBef>
              <a:spcAft>
                <a:spcPts val="170"/>
              </a:spcAft>
              <a:buFontTx/>
              <a:buNone/>
              <a:tabLst>
                <a:tab pos="5651500" algn="l"/>
              </a:tabLst>
              <a:defRPr/>
            </a:pPr>
            <a:r>
              <a:rPr lang="ja-JP" altLang="en-US" sz="1800" b="1" dirty="0">
                <a:latin typeface="ＭＳ Ｐゴシック" panose="020B0600070205080204" pitchFamily="50" charset="-128"/>
              </a:rPr>
              <a:t>○　未来社会への投資</a:t>
            </a:r>
          </a:p>
        </p:txBody>
      </p:sp>
      <p:sp>
        <p:nvSpPr>
          <p:cNvPr id="8" name="Rectangle 5">
            <a:extLst>
              <a:ext uri="{FF2B5EF4-FFF2-40B4-BE49-F238E27FC236}">
                <a16:creationId xmlns:a16="http://schemas.microsoft.com/office/drawing/2014/main" id="{E12D752D-2A56-B78C-C6D4-E300B46CFFCD}"/>
              </a:ext>
            </a:extLst>
          </p:cNvPr>
          <p:cNvSpPr>
            <a:spLocks noChangeArrowheads="1"/>
          </p:cNvSpPr>
          <p:nvPr/>
        </p:nvSpPr>
        <p:spPr bwMode="auto">
          <a:xfrm>
            <a:off x="221138" y="764505"/>
            <a:ext cx="8830237" cy="40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中小企業等の新たな国際ビジネス交流の創出や成長・発展に向けた取組</a:t>
            </a: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p:txBody>
      </p:sp>
      <p:sp>
        <p:nvSpPr>
          <p:cNvPr id="11" name="Rectangle 5">
            <a:extLst>
              <a:ext uri="{FF2B5EF4-FFF2-40B4-BE49-F238E27FC236}">
                <a16:creationId xmlns:a16="http://schemas.microsoft.com/office/drawing/2014/main" id="{699D1DFB-0F89-DC5D-4372-E61EE24E8FED}"/>
              </a:ext>
            </a:extLst>
          </p:cNvPr>
          <p:cNvSpPr>
            <a:spLocks noChangeArrowheads="1"/>
          </p:cNvSpPr>
          <p:nvPr/>
        </p:nvSpPr>
        <p:spPr bwMode="auto">
          <a:xfrm>
            <a:off x="216123" y="4240424"/>
            <a:ext cx="4795716" cy="32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モビリティ</a:t>
            </a:r>
          </a:p>
        </p:txBody>
      </p:sp>
      <p:sp>
        <p:nvSpPr>
          <p:cNvPr id="12" name="Rectangle 5">
            <a:extLst>
              <a:ext uri="{FF2B5EF4-FFF2-40B4-BE49-F238E27FC236}">
                <a16:creationId xmlns:a16="http://schemas.microsoft.com/office/drawing/2014/main" id="{239A6D66-3565-D4DC-982D-24A91291090C}"/>
              </a:ext>
            </a:extLst>
          </p:cNvPr>
          <p:cNvSpPr>
            <a:spLocks noChangeArrowheads="1"/>
          </p:cNvSpPr>
          <p:nvPr/>
        </p:nvSpPr>
        <p:spPr bwMode="auto">
          <a:xfrm>
            <a:off x="749396" y="4579554"/>
            <a:ext cx="4398119" cy="44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「空飛ぶクルマ」 、「自動運転バス」の社会実装促進</a:t>
            </a:r>
          </a:p>
          <a:p>
            <a:pPr algn="r" eaLnBrk="1" hangingPunct="1">
              <a:lnSpc>
                <a:spcPts val="1150"/>
              </a:lnSpc>
              <a:spcBef>
                <a:spcPts val="400"/>
              </a:spcBef>
              <a:spcAft>
                <a:spcPts val="400"/>
              </a:spcAft>
              <a:buNone/>
              <a:defRPr/>
            </a:pPr>
            <a:r>
              <a:rPr lang="ja-JP" altLang="en-US" sz="1400" dirty="0">
                <a:latin typeface="ＭＳ Ｐゴシック" panose="020B0600070205080204" pitchFamily="50" charset="-128"/>
              </a:rPr>
              <a:t>など</a:t>
            </a:r>
            <a:endParaRPr lang="en-US" altLang="ja-JP" sz="1400" dirty="0">
              <a:latin typeface="ＭＳ Ｐゴシック" panose="020B0600070205080204" pitchFamily="50" charset="-128"/>
            </a:endParaRPr>
          </a:p>
        </p:txBody>
      </p:sp>
      <p:sp>
        <p:nvSpPr>
          <p:cNvPr id="17" name="角丸四角形 33">
            <a:extLst>
              <a:ext uri="{FF2B5EF4-FFF2-40B4-BE49-F238E27FC236}">
                <a16:creationId xmlns:a16="http://schemas.microsoft.com/office/drawing/2014/main" id="{A0CB26CB-D4B4-3FDD-394C-1474F958BB57}"/>
              </a:ext>
            </a:extLst>
          </p:cNvPr>
          <p:cNvSpPr/>
          <p:nvPr/>
        </p:nvSpPr>
        <p:spPr>
          <a:xfrm>
            <a:off x="246030" y="78838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 name="Rectangle 5">
            <a:extLst>
              <a:ext uri="{FF2B5EF4-FFF2-40B4-BE49-F238E27FC236}">
                <a16:creationId xmlns:a16="http://schemas.microsoft.com/office/drawing/2014/main" id="{51864606-492A-73B9-212A-29062A6B5F54}"/>
              </a:ext>
            </a:extLst>
          </p:cNvPr>
          <p:cNvSpPr>
            <a:spLocks noChangeArrowheads="1"/>
          </p:cNvSpPr>
          <p:nvPr/>
        </p:nvSpPr>
        <p:spPr bwMode="auto">
          <a:xfrm>
            <a:off x="749396" y="1068884"/>
            <a:ext cx="6675221" cy="89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200"/>
              </a:lnSpc>
              <a:spcBef>
                <a:spcPts val="350"/>
              </a:spcBef>
              <a:spcAft>
                <a:spcPts val="350"/>
              </a:spcAft>
              <a:buFont typeface="Wingdings" panose="05000000000000000000" pitchFamily="2" charset="2"/>
              <a:buChar char="Ø"/>
              <a:defRPr/>
            </a:pPr>
            <a:r>
              <a:rPr lang="ja-JP" altLang="en-US" sz="1400" dirty="0">
                <a:latin typeface="ＭＳ Ｐゴシック" panose="020B0600070205080204" pitchFamily="50" charset="-128"/>
              </a:rPr>
              <a:t>　新たなグローバルスタートアップイベントの開催　　</a:t>
            </a:r>
            <a:endParaRPr lang="en-US" altLang="ja-JP" sz="1400" dirty="0">
              <a:latin typeface="ＭＳ Ｐゴシック" panose="020B0600070205080204" pitchFamily="50" charset="-128"/>
            </a:endParaRPr>
          </a:p>
          <a:p>
            <a:pPr eaLnBrk="1" hangingPunct="1">
              <a:lnSpc>
                <a:spcPts val="1200"/>
              </a:lnSpc>
              <a:spcBef>
                <a:spcPts val="350"/>
              </a:spcBef>
              <a:spcAft>
                <a:spcPts val="350"/>
              </a:spcAft>
              <a:buFont typeface="Wingdings" panose="05000000000000000000" pitchFamily="2" charset="2"/>
              <a:buChar char="Ø"/>
              <a:defRPr/>
            </a:pPr>
            <a:r>
              <a:rPr lang="ja-JP" altLang="en-US" sz="1400" dirty="0">
                <a:latin typeface="ＭＳ Ｐゴシック" panose="020B0600070205080204" pitchFamily="50" charset="-128"/>
              </a:rPr>
              <a:t>　万博を契機とした中小企業の新たなビジネス機会の創出支援</a:t>
            </a:r>
            <a:endParaRPr lang="en-US" altLang="ja-JP" sz="1400" dirty="0">
              <a:latin typeface="ＭＳ Ｐゴシック" panose="020B0600070205080204" pitchFamily="50" charset="-128"/>
            </a:endParaRPr>
          </a:p>
          <a:p>
            <a:pPr eaLnBrk="1" hangingPunct="1">
              <a:lnSpc>
                <a:spcPts val="1200"/>
              </a:lnSpc>
              <a:spcBef>
                <a:spcPts val="350"/>
              </a:spcBef>
              <a:spcAft>
                <a:spcPts val="350"/>
              </a:spcAft>
              <a:buFont typeface="Wingdings" panose="05000000000000000000" pitchFamily="2" charset="2"/>
              <a:buChar char="Ø"/>
              <a:defRPr/>
            </a:pPr>
            <a:r>
              <a:rPr lang="ja-JP" altLang="en-US" sz="1400" dirty="0">
                <a:latin typeface="ＭＳ Ｐゴシック" panose="020B0600070205080204" pitchFamily="50" charset="-128"/>
              </a:rPr>
              <a:t>　海外企業等のニーズに合わせたビジネス交流の創出　　              など</a:t>
            </a:r>
            <a:endParaRPr lang="en-US" altLang="ja-JP" sz="1400" dirty="0">
              <a:latin typeface="ＭＳ Ｐゴシック" panose="020B0600070205080204" pitchFamily="50" charset="-128"/>
            </a:endParaRPr>
          </a:p>
        </p:txBody>
      </p:sp>
      <p:sp>
        <p:nvSpPr>
          <p:cNvPr id="5" name="Rectangle 5">
            <a:extLst>
              <a:ext uri="{FF2B5EF4-FFF2-40B4-BE49-F238E27FC236}">
                <a16:creationId xmlns:a16="http://schemas.microsoft.com/office/drawing/2014/main" id="{297BE4F4-765D-6888-908D-2ADFF355170D}"/>
              </a:ext>
            </a:extLst>
          </p:cNvPr>
          <p:cNvSpPr>
            <a:spLocks noChangeArrowheads="1"/>
          </p:cNvSpPr>
          <p:nvPr/>
        </p:nvSpPr>
        <p:spPr bwMode="auto">
          <a:xfrm>
            <a:off x="216122" y="3430556"/>
            <a:ext cx="1970634"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健康・医療</a:t>
            </a: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p:txBody>
      </p:sp>
      <p:sp>
        <p:nvSpPr>
          <p:cNvPr id="7" name="Rectangle 5">
            <a:extLst>
              <a:ext uri="{FF2B5EF4-FFF2-40B4-BE49-F238E27FC236}">
                <a16:creationId xmlns:a16="http://schemas.microsoft.com/office/drawing/2014/main" id="{52A953A5-DA85-A090-F1F4-9D337ADF8E78}"/>
              </a:ext>
            </a:extLst>
          </p:cNvPr>
          <p:cNvSpPr>
            <a:spLocks noChangeArrowheads="1"/>
          </p:cNvSpPr>
          <p:nvPr/>
        </p:nvSpPr>
        <p:spPr bwMode="auto">
          <a:xfrm>
            <a:off x="749397" y="3757776"/>
            <a:ext cx="4459859" cy="51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万博開催を契機としたがん検診受診率向上事業</a:t>
            </a:r>
            <a:endParaRPr lang="en-US" altLang="ja-JP" sz="1400" dirty="0">
              <a:latin typeface="ＭＳ Ｐゴシック" panose="020B0600070205080204" pitchFamily="50" charset="-128"/>
            </a:endParaRPr>
          </a:p>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a:t>
            </a:r>
            <a:r>
              <a:rPr lang="en-US" altLang="ja-JP" sz="1400" dirty="0">
                <a:latin typeface="ＭＳ Ｐゴシック" panose="020B0600070205080204" pitchFamily="50" charset="-128"/>
              </a:rPr>
              <a:t>ICT</a:t>
            </a:r>
            <a:r>
              <a:rPr lang="ja-JP" altLang="en-US" sz="1400" dirty="0">
                <a:latin typeface="ＭＳ Ｐゴシック" panose="020B0600070205080204" pitchFamily="50" charset="-128"/>
              </a:rPr>
              <a:t>を用いた禁煙支援事業　　                           </a:t>
            </a:r>
            <a:endParaRPr lang="en-US" altLang="ja-JP" sz="1400" dirty="0">
              <a:latin typeface="ＭＳ Ｐゴシック" panose="020B0600070205080204" pitchFamily="50" charset="-128"/>
            </a:endParaRPr>
          </a:p>
        </p:txBody>
      </p:sp>
      <p:sp>
        <p:nvSpPr>
          <p:cNvPr id="13" name="Rectangle 5">
            <a:extLst>
              <a:ext uri="{FF2B5EF4-FFF2-40B4-BE49-F238E27FC236}">
                <a16:creationId xmlns:a16="http://schemas.microsoft.com/office/drawing/2014/main" id="{CC9AC93D-28B0-F62B-1A83-D0211FBE0D9D}"/>
              </a:ext>
            </a:extLst>
          </p:cNvPr>
          <p:cNvSpPr>
            <a:spLocks noChangeArrowheads="1"/>
          </p:cNvSpPr>
          <p:nvPr/>
        </p:nvSpPr>
        <p:spPr bwMode="auto">
          <a:xfrm>
            <a:off x="97642" y="1972296"/>
            <a:ext cx="8948717" cy="3060000"/>
          </a:xfrm>
          <a:prstGeom prst="rect">
            <a:avLst/>
          </a:prstGeom>
          <a:noFill/>
          <a:ln w="12700">
            <a:solidFill>
              <a:schemeClr val="tx1"/>
            </a:solidFill>
            <a:miter lim="800000"/>
            <a:headEnd/>
            <a:tailEnd/>
          </a:ln>
        </p:spPr>
        <p:txBody>
          <a:bodyPr wrap="square" lIns="0" tIns="0" rIns="0" bIns="0">
            <a:noAutofit/>
          </a:bodyPr>
          <a:lstStyle/>
          <a:p>
            <a:pPr marL="0" marR="0" lvl="0" indent="0" algn="l" defTabSz="914400" rtl="0" eaLnBrk="1" fontAlgn="base" latinLnBrk="0" hangingPunct="1">
              <a:lnSpc>
                <a:spcPts val="1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 name="Rectangle 4">
            <a:extLst>
              <a:ext uri="{FF2B5EF4-FFF2-40B4-BE49-F238E27FC236}">
                <a16:creationId xmlns:a16="http://schemas.microsoft.com/office/drawing/2014/main" id="{5110053A-46B3-CF58-69ED-B3127A85EF55}"/>
              </a:ext>
            </a:extLst>
          </p:cNvPr>
          <p:cNvSpPr>
            <a:spLocks noChangeArrowheads="1"/>
          </p:cNvSpPr>
          <p:nvPr/>
        </p:nvSpPr>
        <p:spPr bwMode="auto">
          <a:xfrm>
            <a:off x="216121" y="1819034"/>
            <a:ext cx="8735373" cy="324910"/>
          </a:xfrm>
          <a:prstGeom prst="rect">
            <a:avLst/>
          </a:prstGeom>
          <a:gradFill flip="none" rotWithShape="1">
            <a:gsLst>
              <a:gs pos="100000">
                <a:srgbClr val="000099"/>
              </a:gs>
              <a:gs pos="100000">
                <a:schemeClr val="bg1"/>
              </a:gs>
            </a:gsLst>
            <a:lin ang="0" scaled="1"/>
            <a:tileRect/>
          </a:gradFill>
          <a:ln w="38100" algn="ctr">
            <a:noFill/>
            <a:miter lim="800000"/>
            <a:headEnd/>
            <a:tailEnd/>
          </a:ln>
          <a:effectLst/>
        </p:spPr>
        <p:txBody>
          <a:bodyPr wrap="square" lIns="77929" tIns="38964" rIns="77929" bIns="38964" anchor="ctr">
            <a:spAutoFit/>
          </a:bodyPr>
          <a:lstStyle/>
          <a:p>
            <a:pPr lvl="0" eaLnBrk="1" hangingPunct="1">
              <a:defRPr/>
            </a:pP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　</a:t>
            </a:r>
            <a:r>
              <a:rPr lang="ja-JP" altLang="en-US" sz="1600" dirty="0">
                <a:solidFill>
                  <a:schemeClr val="bg1"/>
                </a:solidFill>
                <a:effectLst>
                  <a:outerShdw blurRad="38100" dist="38100" dir="2700000" algn="tl">
                    <a:srgbClr val="000000">
                      <a:alpha val="43137"/>
                    </a:srgbClr>
                  </a:outerShdw>
                </a:effectLst>
                <a:ea typeface="HG創英角ｺﾞｼｯｸUB" pitchFamily="49" charset="-128"/>
              </a:rPr>
              <a:t>関連取組（</a:t>
            </a: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大阪版万博アクションプラン掲載取組）　２１億</a:t>
            </a:r>
            <a:r>
              <a:rPr lang="ja-JP" altLang="en-US" sz="1600" dirty="0">
                <a:solidFill>
                  <a:schemeClr val="bg1"/>
                </a:solidFill>
                <a:effectLst>
                  <a:outerShdw blurRad="38100" dist="38100" dir="2700000" algn="tl">
                    <a:srgbClr val="000000">
                      <a:alpha val="43137"/>
                    </a:srgbClr>
                  </a:outerShdw>
                </a:effectLst>
                <a:ea typeface="HG創英角ｺﾞｼｯｸUB" pitchFamily="49" charset="-128"/>
              </a:rPr>
              <a:t>２，０００</a:t>
            </a: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万円　 　　　　　　　　　　　　　　</a:t>
            </a:r>
          </a:p>
        </p:txBody>
      </p:sp>
      <p:sp>
        <p:nvSpPr>
          <p:cNvPr id="22" name="Rectangle 5">
            <a:extLst>
              <a:ext uri="{FF2B5EF4-FFF2-40B4-BE49-F238E27FC236}">
                <a16:creationId xmlns:a16="http://schemas.microsoft.com/office/drawing/2014/main" id="{7CCBF051-2991-A233-66E5-245E58123608}"/>
              </a:ext>
            </a:extLst>
          </p:cNvPr>
          <p:cNvSpPr>
            <a:spLocks noChangeArrowheads="1"/>
          </p:cNvSpPr>
          <p:nvPr/>
        </p:nvSpPr>
        <p:spPr bwMode="auto">
          <a:xfrm>
            <a:off x="749395" y="2521754"/>
            <a:ext cx="4598109" cy="10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15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大阪国際文化芸術プロジェクトによる魅力発信</a:t>
            </a:r>
            <a:endParaRPr lang="en-US" altLang="ja-JP" sz="1400" dirty="0">
              <a:latin typeface="ＭＳ Ｐゴシック" pitchFamily="50" charset="-128"/>
              <a:ea typeface="ＭＳ Ｐゴシック" charset="-128"/>
            </a:endParaRPr>
          </a:p>
          <a:p>
            <a:pPr eaLnBrk="1" hangingPunct="1">
              <a:lnSpc>
                <a:spcPts val="115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大規模集客イベントによるにぎわいの創出</a:t>
            </a:r>
            <a:endParaRPr lang="en-US" altLang="ja-JP" sz="1400" dirty="0">
              <a:latin typeface="ＭＳ Ｐゴシック" pitchFamily="50" charset="-128"/>
              <a:ea typeface="ＭＳ Ｐゴシック" charset="-128"/>
            </a:endParaRPr>
          </a:p>
          <a:p>
            <a:pPr eaLnBrk="1" hangingPunct="1">
              <a:lnSpc>
                <a:spcPts val="1150"/>
              </a:lnSpc>
              <a:spcBef>
                <a:spcPts val="350"/>
              </a:spcBef>
              <a:spcAft>
                <a:spcPts val="300"/>
              </a:spcAft>
              <a:buFont typeface="Wingdings" panose="05000000000000000000" pitchFamily="2" charset="2"/>
              <a:buChar char="Ø"/>
              <a:defRPr/>
            </a:pPr>
            <a:r>
              <a:rPr lang="ja-JP" altLang="en-US" sz="1400" dirty="0">
                <a:latin typeface="ＭＳ Ｐゴシック" pitchFamily="50" charset="-128"/>
                <a:ea typeface="ＭＳ Ｐゴシック" charset="-128"/>
              </a:rPr>
              <a:t>　万博を契機とした国際交流の強化</a:t>
            </a:r>
            <a:endParaRPr lang="en-US" altLang="ja-JP" sz="1400" dirty="0">
              <a:latin typeface="ＭＳ Ｐゴシック" pitchFamily="50" charset="-128"/>
              <a:ea typeface="ＭＳ Ｐゴシック" charset="-128"/>
            </a:endParaRPr>
          </a:p>
          <a:p>
            <a:pPr eaLnBrk="1" hangingPunct="1">
              <a:lnSpc>
                <a:spcPts val="1150"/>
              </a:lnSpc>
              <a:spcBef>
                <a:spcPts val="0"/>
              </a:spcBef>
              <a:spcAft>
                <a:spcPts val="0"/>
              </a:spcAft>
              <a:buNone/>
              <a:defRPr/>
            </a:pPr>
            <a:r>
              <a:rPr lang="ja-JP" altLang="en-US" sz="1400" dirty="0">
                <a:latin typeface="ＭＳ Ｐゴシック" pitchFamily="50" charset="-128"/>
                <a:ea typeface="ＭＳ Ｐゴシック" charset="-128"/>
              </a:rPr>
              <a:t>　　・グレーター・マンチェスターでの大阪の都市魅力発信等</a:t>
            </a:r>
            <a:endParaRPr lang="en-US" altLang="ja-JP" sz="1400" dirty="0">
              <a:latin typeface="ＭＳ Ｐゴシック" pitchFamily="50" charset="-128"/>
              <a:ea typeface="ＭＳ Ｐゴシック" charset="-128"/>
            </a:endParaRPr>
          </a:p>
        </p:txBody>
      </p:sp>
      <p:sp>
        <p:nvSpPr>
          <p:cNvPr id="23" name="Rectangle 5">
            <a:extLst>
              <a:ext uri="{FF2B5EF4-FFF2-40B4-BE49-F238E27FC236}">
                <a16:creationId xmlns:a16="http://schemas.microsoft.com/office/drawing/2014/main" id="{0285B0BE-53AA-2620-0952-E9D92EAF6D3D}"/>
              </a:ext>
            </a:extLst>
          </p:cNvPr>
          <p:cNvSpPr>
            <a:spLocks noChangeArrowheads="1"/>
          </p:cNvSpPr>
          <p:nvPr/>
        </p:nvSpPr>
        <p:spPr bwMode="auto">
          <a:xfrm>
            <a:off x="216122" y="2177999"/>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観光・文化、おもてなし</a:t>
            </a:r>
          </a:p>
        </p:txBody>
      </p:sp>
      <p:sp>
        <p:nvSpPr>
          <p:cNvPr id="2" name="角丸四角形 33">
            <a:extLst>
              <a:ext uri="{FF2B5EF4-FFF2-40B4-BE49-F238E27FC236}">
                <a16:creationId xmlns:a16="http://schemas.microsoft.com/office/drawing/2014/main" id="{CB3BE409-8B1C-55E2-74CB-97D3152D8408}"/>
              </a:ext>
            </a:extLst>
          </p:cNvPr>
          <p:cNvSpPr/>
          <p:nvPr/>
        </p:nvSpPr>
        <p:spPr>
          <a:xfrm>
            <a:off x="247253" y="221177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4" name="角丸四角形 33">
            <a:extLst>
              <a:ext uri="{FF2B5EF4-FFF2-40B4-BE49-F238E27FC236}">
                <a16:creationId xmlns:a16="http://schemas.microsoft.com/office/drawing/2014/main" id="{A02DE12F-656F-BB1E-DE57-46CB4CA5B7FD}"/>
              </a:ext>
            </a:extLst>
          </p:cNvPr>
          <p:cNvSpPr/>
          <p:nvPr/>
        </p:nvSpPr>
        <p:spPr>
          <a:xfrm>
            <a:off x="241775" y="426569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6" name="Rectangle 5">
            <a:extLst>
              <a:ext uri="{FF2B5EF4-FFF2-40B4-BE49-F238E27FC236}">
                <a16:creationId xmlns:a16="http://schemas.microsoft.com/office/drawing/2014/main" id="{3260B86F-6E44-BE97-BCA5-6A33D4CD5D1C}"/>
              </a:ext>
            </a:extLst>
          </p:cNvPr>
          <p:cNvSpPr>
            <a:spLocks noChangeArrowheads="1"/>
          </p:cNvSpPr>
          <p:nvPr/>
        </p:nvSpPr>
        <p:spPr bwMode="auto">
          <a:xfrm>
            <a:off x="7193900" y="4477324"/>
            <a:ext cx="1800000" cy="30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nchorCtr="0"/>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000"/>
              </a:lnSpc>
              <a:spcBef>
                <a:spcPts val="0"/>
              </a:spcBef>
              <a:spcAft>
                <a:spcPts val="0"/>
              </a:spcAft>
              <a:buNone/>
              <a:defRPr/>
            </a:pPr>
            <a:r>
              <a:rPr lang="ja-JP" altLang="en-US" sz="1000" dirty="0">
                <a:latin typeface="ＭＳ Ｐゴシック" pitchFamily="50" charset="-128"/>
                <a:ea typeface="ＭＳ Ｐゴシック" charset="-128"/>
              </a:rPr>
              <a:t>「空飛ぶクルマ」のイメージ</a:t>
            </a:r>
            <a:endParaRPr lang="en-US" altLang="ja-JP" sz="1000" dirty="0">
              <a:latin typeface="ＭＳ Ｐゴシック" pitchFamily="50" charset="-128"/>
              <a:ea typeface="ＭＳ Ｐゴシック" charset="-128"/>
            </a:endParaRPr>
          </a:p>
          <a:p>
            <a:pPr algn="ctr" eaLnBrk="1" hangingPunct="1">
              <a:lnSpc>
                <a:spcPts val="1000"/>
              </a:lnSpc>
              <a:spcBef>
                <a:spcPts val="0"/>
              </a:spcBef>
              <a:spcAft>
                <a:spcPts val="0"/>
              </a:spcAft>
              <a:buNone/>
              <a:defRPr/>
            </a:pPr>
            <a:r>
              <a:rPr lang="ja-JP" altLang="en-US" sz="1000" dirty="0">
                <a:latin typeface="ＭＳ Ｐゴシック" pitchFamily="50" charset="-128"/>
                <a:ea typeface="ＭＳ Ｐゴシック" charset="-128"/>
              </a:rPr>
              <a:t>＠</a:t>
            </a:r>
            <a:r>
              <a:rPr lang="en-US" altLang="ja-JP" sz="1000" dirty="0">
                <a:latin typeface="ＭＳ Ｐゴシック" pitchFamily="50" charset="-128"/>
                <a:ea typeface="ＭＳ Ｐゴシック" charset="-128"/>
              </a:rPr>
              <a:t>SkyDrive</a:t>
            </a:r>
            <a:endParaRPr lang="ja-JP" altLang="en-US" sz="1000" dirty="0">
              <a:latin typeface="ＭＳ Ｐゴシック" pitchFamily="50" charset="-128"/>
              <a:ea typeface="ＭＳ Ｐゴシック" charset="-128"/>
            </a:endParaRPr>
          </a:p>
        </p:txBody>
      </p:sp>
      <p:sp>
        <p:nvSpPr>
          <p:cNvPr id="9" name="Rectangle 5">
            <a:extLst>
              <a:ext uri="{FF2B5EF4-FFF2-40B4-BE49-F238E27FC236}">
                <a16:creationId xmlns:a16="http://schemas.microsoft.com/office/drawing/2014/main" id="{26D19B99-9AC1-3D8C-DFAA-65E4C53C2ADD}"/>
              </a:ext>
            </a:extLst>
          </p:cNvPr>
          <p:cNvSpPr>
            <a:spLocks noChangeArrowheads="1"/>
          </p:cNvSpPr>
          <p:nvPr/>
        </p:nvSpPr>
        <p:spPr bwMode="auto">
          <a:xfrm>
            <a:off x="5343644" y="4442599"/>
            <a:ext cx="1800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500"/>
              </a:spcBef>
              <a:spcAft>
                <a:spcPts val="500"/>
              </a:spcAft>
              <a:buNone/>
              <a:defRPr/>
            </a:pPr>
            <a:r>
              <a:rPr lang="ja-JP" altLang="en-US" sz="1000" dirty="0">
                <a:latin typeface="ＭＳ Ｐゴシック" pitchFamily="50" charset="-128"/>
                <a:ea typeface="ＭＳ Ｐゴシック" charset="-128"/>
              </a:rPr>
              <a:t>大阪国際文化芸術プロジェクトによる魅力発信のイメージ</a:t>
            </a:r>
          </a:p>
        </p:txBody>
      </p:sp>
      <p:pic>
        <p:nvPicPr>
          <p:cNvPr id="18" name="図 17">
            <a:extLst>
              <a:ext uri="{FF2B5EF4-FFF2-40B4-BE49-F238E27FC236}">
                <a16:creationId xmlns:a16="http://schemas.microsoft.com/office/drawing/2014/main" id="{6E655579-1B97-F0FE-CC0B-6BA1661347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0617" y="2476252"/>
            <a:ext cx="1806566" cy="1980000"/>
          </a:xfrm>
          <a:prstGeom prst="rect">
            <a:avLst/>
          </a:prstGeom>
        </p:spPr>
      </p:pic>
      <p:pic>
        <p:nvPicPr>
          <p:cNvPr id="19" name="図 18" descr="人, 女性, 男, 衣類 が含まれている画像&#10;&#10;自動的に生成された説明">
            <a:extLst>
              <a:ext uri="{FF2B5EF4-FFF2-40B4-BE49-F238E27FC236}">
                <a16:creationId xmlns:a16="http://schemas.microsoft.com/office/drawing/2014/main" id="{3C4A983C-A17B-752B-C9AA-0CAE72216E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40361" y="2476252"/>
            <a:ext cx="1806566" cy="1980000"/>
          </a:xfrm>
          <a:prstGeom prst="rect">
            <a:avLst/>
          </a:prstGeom>
        </p:spPr>
      </p:pic>
    </p:spTree>
    <p:extLst>
      <p:ext uri="{BB962C8B-B14F-4D97-AF65-F5344CB8AC3E}">
        <p14:creationId xmlns:p14="http://schemas.microsoft.com/office/powerpoint/2010/main" val="23296282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277815"/>
            <a:ext cx="9144000" cy="1934308"/>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7171" name="Text Box 4"/>
          <p:cNvSpPr txBox="1">
            <a:spLocks noChangeArrowheads="1"/>
          </p:cNvSpPr>
          <p:nvPr/>
        </p:nvSpPr>
        <p:spPr bwMode="auto">
          <a:xfrm>
            <a:off x="0" y="1830892"/>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４．市民サービスの充実</a:t>
            </a:r>
          </a:p>
        </p:txBody>
      </p:sp>
    </p:spTree>
    <p:extLst>
      <p:ext uri="{BB962C8B-B14F-4D97-AF65-F5344CB8AC3E}">
        <p14:creationId xmlns:p14="http://schemas.microsoft.com/office/powerpoint/2010/main" val="1605792382"/>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tab pos="1614488"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０～２歳児保育無償化に向けた取組</a:t>
            </a:r>
            <a:endParaRPr kumimoji="1" lang="en-US" altLang="ja-JP"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endParaRPr>
          </a:p>
        </p:txBody>
      </p:sp>
      <p:sp>
        <p:nvSpPr>
          <p:cNvPr id="38" name="Rectangle 4"/>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子育て・教育環境の充実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37" name="Rectangle 5">
            <a:extLst>
              <a:ext uri="{FF2B5EF4-FFF2-40B4-BE49-F238E27FC236}">
                <a16:creationId xmlns:a16="http://schemas.microsoft.com/office/drawing/2014/main" id="{62B5968A-ED15-277A-99C5-958805D4CDED}"/>
              </a:ext>
            </a:extLst>
          </p:cNvPr>
          <p:cNvSpPr>
            <a:spLocks noChangeArrowheads="1"/>
          </p:cNvSpPr>
          <p:nvPr/>
        </p:nvSpPr>
        <p:spPr bwMode="auto">
          <a:xfrm>
            <a:off x="176075" y="921175"/>
            <a:ext cx="7912479" cy="445294"/>
          </a:xfrm>
          <a:prstGeom prst="rect">
            <a:avLst/>
          </a:prstGeom>
          <a:noFill/>
          <a:ln w="9525">
            <a:noFill/>
            <a:miter lim="800000"/>
            <a:headEnd/>
            <a:tailEnd/>
          </a:ln>
        </p:spPr>
        <p:txBody>
          <a:bodyPr lIns="77929" tIns="0" rIns="77929" bIns="38964" anchor="ctr" anchorCtr="0"/>
          <a:lstStyle/>
          <a:p>
            <a:pPr marL="0" marR="0" lvl="0" indent="0" algn="l" defTabSz="914400" rtl="0" eaLnBrk="1" fontAlgn="base" latinLnBrk="0" hangingPunct="1">
              <a:lnSpc>
                <a:spcPct val="150000"/>
              </a:lnSpc>
              <a:spcBef>
                <a:spcPts val="170"/>
              </a:spcBef>
              <a:spcAft>
                <a:spcPts val="170"/>
              </a:spcAft>
              <a:buClrTx/>
              <a:buSzTx/>
              <a:buFontTx/>
              <a:buNone/>
              <a:tabLst>
                <a:tab pos="5111750" algn="l"/>
                <a:tab pos="6542088" algn="l"/>
                <a:tab pos="6635750" algn="l"/>
                <a:tab pos="6729413" algn="l"/>
              </a:tabLst>
              <a:defRPr/>
            </a:pP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　０～２歳児の保育料無償化に向けた取組　　　　 （３４億９，９００万円）</a:t>
            </a:r>
            <a:endParaRPr kumimoji="1" lang="en-US" altLang="ja-JP" sz="1600" b="0" i="0" u="none" strike="noStrike" kern="1200" cap="none" spc="0" normalizeH="0" baseline="0" noProof="0" dirty="0">
              <a:ln>
                <a:noFill/>
              </a:ln>
              <a:effectLst/>
              <a:uLnTx/>
              <a:uFillTx/>
              <a:latin typeface="ＭＳ Ｐゴシック" pitchFamily="50" charset="-128"/>
              <a:ea typeface="ＭＳ Ｐゴシック" charset="-128"/>
              <a:cs typeface="+mn-cs"/>
            </a:endParaRPr>
          </a:p>
        </p:txBody>
      </p:sp>
      <p:pic>
        <p:nvPicPr>
          <p:cNvPr id="4" name="図 3">
            <a:extLst>
              <a:ext uri="{FF2B5EF4-FFF2-40B4-BE49-F238E27FC236}">
                <a16:creationId xmlns:a16="http://schemas.microsoft.com/office/drawing/2014/main" id="{C633771E-819E-A2DE-FC62-CBDFCC4A7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420" y="816109"/>
            <a:ext cx="1261858" cy="1220847"/>
          </a:xfrm>
          <a:prstGeom prst="rect">
            <a:avLst/>
          </a:prstGeom>
        </p:spPr>
      </p:pic>
      <p:sp>
        <p:nvSpPr>
          <p:cNvPr id="13" name="角丸四角形 5">
            <a:extLst>
              <a:ext uri="{FF2B5EF4-FFF2-40B4-BE49-F238E27FC236}">
                <a16:creationId xmlns:a16="http://schemas.microsoft.com/office/drawing/2014/main" id="{2B732A41-F03A-0B5A-36AF-CC6D4AAEB2E7}"/>
              </a:ext>
            </a:extLst>
          </p:cNvPr>
          <p:cNvSpPr>
            <a:spLocks noChangeArrowheads="1"/>
          </p:cNvSpPr>
          <p:nvPr/>
        </p:nvSpPr>
        <p:spPr bwMode="auto">
          <a:xfrm>
            <a:off x="1245782" y="2066156"/>
            <a:ext cx="3002262" cy="1279143"/>
          </a:xfrm>
          <a:prstGeom prst="roundRect">
            <a:avLst>
              <a:gd name="adj" fmla="val 8269"/>
            </a:avLst>
          </a:prstGeom>
          <a:solidFill>
            <a:schemeClr val="bg1">
              <a:lumMod val="95000"/>
            </a:schemeClr>
          </a:solidFill>
          <a:ln w="3175">
            <a:solidFill>
              <a:srgbClr val="000000"/>
            </a:solidFill>
            <a:miter lim="800000"/>
            <a:headEnd/>
            <a:tailEnd/>
          </a:ln>
        </p:spPr>
        <p:txBody>
          <a:bodyPr wrap="none" lIns="72000" tIns="108000" rIns="104434" bIns="52217" anchor="ctr" anchorCtr="0"/>
          <a:lstStyle/>
          <a:p>
            <a:pPr marL="0" marR="0" lvl="0" indent="0" algn="ctr" defTabSz="914400" rtl="0" eaLnBrk="0" fontAlgn="base" latinLnBrk="0" hangingPunct="0">
              <a:lnSpc>
                <a:spcPts val="700"/>
              </a:lnSpc>
              <a:spcBef>
                <a:spcPct val="4000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　国制度　</a:t>
            </a:r>
            <a:r>
              <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rPr>
              <a:t>】</a:t>
            </a:r>
          </a:p>
          <a:p>
            <a:pPr marL="0" marR="0" lvl="0" indent="0" algn="l" defTabSz="914400" rtl="0" eaLnBrk="0" fontAlgn="base" latinLnBrk="0" hangingPunct="0">
              <a:lnSpc>
                <a:spcPts val="700"/>
              </a:lnSpc>
              <a:spcBef>
                <a:spcPct val="40000"/>
              </a:spcBef>
              <a:spcAft>
                <a:spcPct val="0"/>
              </a:spcAft>
              <a:buClrTx/>
              <a:buSzTx/>
              <a:buFontTx/>
              <a:buNone/>
              <a:tabLst/>
              <a:defRPr/>
            </a:pPr>
            <a:endParaRPr kumimoji="1" lang="en-US" altLang="ja-JP" sz="6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700"/>
              </a:lnSpc>
              <a:spcBef>
                <a:spcPct val="4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cs typeface="+mn-cs"/>
              </a:rPr>
              <a:t>○ 保育料の多子軽減において、</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700"/>
              </a:lnSpc>
              <a:spcBef>
                <a:spcPct val="4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cs typeface="+mn-cs"/>
              </a:rPr>
              <a:t>　　年収３６０万円以上の場合、</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700"/>
              </a:lnSpc>
              <a:spcBef>
                <a:spcPct val="4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cs typeface="+mn-cs"/>
              </a:rPr>
              <a:t>    小学生以上はカウント対象外</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00"/>
              </a:lnSpc>
              <a:spcBef>
                <a:spcPct val="4000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900"/>
              </a:lnSpc>
              <a:spcBef>
                <a:spcPct val="4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cs typeface="+mn-cs"/>
              </a:rPr>
              <a:t>○ 第２子は半額（第３子以降は無償）</a:t>
            </a:r>
          </a:p>
        </p:txBody>
      </p:sp>
      <p:sp>
        <p:nvSpPr>
          <p:cNvPr id="34" name="二等辺三角形 9">
            <a:extLst>
              <a:ext uri="{FF2B5EF4-FFF2-40B4-BE49-F238E27FC236}">
                <a16:creationId xmlns:a16="http://schemas.microsoft.com/office/drawing/2014/main" id="{4EEA3ABB-85CB-CDB3-37DC-9D127B2E3F73}"/>
              </a:ext>
            </a:extLst>
          </p:cNvPr>
          <p:cNvSpPr>
            <a:spLocks noChangeArrowheads="1"/>
          </p:cNvSpPr>
          <p:nvPr/>
        </p:nvSpPr>
        <p:spPr bwMode="auto">
          <a:xfrm rot="5400000">
            <a:off x="4176474" y="2621366"/>
            <a:ext cx="720000" cy="288000"/>
          </a:xfrm>
          <a:prstGeom prst="triangle">
            <a:avLst/>
          </a:prstGeom>
          <a:solidFill>
            <a:schemeClr val="bg1">
              <a:lumMod val="85000"/>
            </a:schemeClr>
          </a:solidFill>
          <a:ln w="9525">
            <a:solidFill>
              <a:schemeClr val="tx1"/>
            </a:solidFill>
            <a:miter lim="800000"/>
            <a:headEnd/>
            <a:tailEnd/>
          </a:ln>
        </p:spPr>
        <p:txBody>
          <a:bodyPr wrap="none" lIns="104434" tIns="52217" rIns="104434" bIns="52217"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35000"/>
              </a:lnSpc>
              <a:spcBef>
                <a:spcPct val="40000"/>
              </a:spcBef>
              <a:spcAft>
                <a:spcPct val="0"/>
              </a:spcAft>
              <a:buClrTx/>
              <a:buSzTx/>
              <a:buFontTx/>
              <a:buNone/>
              <a:tabLst/>
              <a:defRPr/>
            </a:pPr>
            <a:endParaRPr kumimoji="1" lang="ja-JP" altLang="en-US" sz="1800" b="1" i="0" u="none" strike="noStrike" kern="1200" cap="none" spc="0" normalizeH="0" baseline="0" noProof="0">
              <a:ln>
                <a:noFill/>
              </a:ln>
              <a:solidFill>
                <a:srgbClr val="000099"/>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15" name="角丸四角形 5">
            <a:extLst>
              <a:ext uri="{FF2B5EF4-FFF2-40B4-BE49-F238E27FC236}">
                <a16:creationId xmlns:a16="http://schemas.microsoft.com/office/drawing/2014/main" id="{D9A6055B-7988-AD9C-9CF4-CE1B3BB97CAD}"/>
              </a:ext>
            </a:extLst>
          </p:cNvPr>
          <p:cNvSpPr>
            <a:spLocks noChangeArrowheads="1"/>
          </p:cNvSpPr>
          <p:nvPr/>
        </p:nvSpPr>
        <p:spPr bwMode="auto">
          <a:xfrm>
            <a:off x="4787331" y="2080304"/>
            <a:ext cx="4076461" cy="1278000"/>
          </a:xfrm>
          <a:prstGeom prst="roundRect">
            <a:avLst>
              <a:gd name="adj" fmla="val 8269"/>
            </a:avLst>
          </a:prstGeom>
          <a:solidFill>
            <a:schemeClr val="bg1">
              <a:lumMod val="95000"/>
            </a:schemeClr>
          </a:solidFill>
          <a:ln w="3175">
            <a:solidFill>
              <a:srgbClr val="000000"/>
            </a:solidFill>
            <a:miter lim="800000"/>
            <a:headEnd/>
            <a:tailEnd/>
          </a:ln>
        </p:spPr>
        <p:txBody>
          <a:bodyPr wrap="none" lIns="72000" tIns="72000" rIns="104434" bIns="52217" anchor="t"/>
          <a:lstStyle/>
          <a:p>
            <a:pPr marL="0" marR="0" lvl="0" indent="0" algn="ctr" defTabSz="914400" rtl="0" eaLnBrk="0" fontAlgn="base" latinLnBrk="0" hangingPunct="0">
              <a:lnSpc>
                <a:spcPts val="1000"/>
              </a:lnSpc>
              <a:spcBef>
                <a:spcPct val="4000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　市独自取組　</a:t>
            </a:r>
            <a:r>
              <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rPr>
              <a:t>】</a:t>
            </a:r>
          </a:p>
          <a:p>
            <a:pPr marL="0" marR="0" lvl="0" indent="0" algn="l" defTabSz="914400" rtl="0" eaLnBrk="0" fontAlgn="base" latinLnBrk="0" hangingPunct="0">
              <a:lnSpc>
                <a:spcPts val="1000"/>
              </a:lnSpc>
              <a:spcBef>
                <a:spcPct val="4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000"/>
              </a:lnSpc>
              <a:spcBef>
                <a:spcPct val="40000"/>
              </a:spcBef>
              <a:spcAft>
                <a:spcPct val="0"/>
              </a:spcAft>
              <a:buClrTx/>
              <a:buSzTx/>
              <a:buFontTx/>
              <a:buNone/>
              <a:tabLst/>
              <a:defRPr/>
            </a:pPr>
            <a:endParaRPr kumimoji="1" lang="en-US" altLang="ja-JP" sz="5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000"/>
              </a:lnSpc>
              <a:spcBef>
                <a:spcPct val="40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 所得制限を撤廃し、小学生以上もカウント</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700"/>
              </a:lnSpc>
              <a:spcBef>
                <a:spcPct val="40000"/>
              </a:spcBef>
              <a:spcAft>
                <a:spcPct val="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ts val="1000"/>
              </a:lnSpc>
              <a:spcBef>
                <a:spcPct val="40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 第２子の保育料を無償化</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23" name="角丸四角形 5">
            <a:extLst>
              <a:ext uri="{FF2B5EF4-FFF2-40B4-BE49-F238E27FC236}">
                <a16:creationId xmlns:a16="http://schemas.microsoft.com/office/drawing/2014/main" id="{DFCB1590-DDEE-293C-A9A1-A7E7DA4339F7}"/>
              </a:ext>
            </a:extLst>
          </p:cNvPr>
          <p:cNvSpPr>
            <a:spLocks noChangeArrowheads="1"/>
          </p:cNvSpPr>
          <p:nvPr/>
        </p:nvSpPr>
        <p:spPr bwMode="auto">
          <a:xfrm>
            <a:off x="495639" y="2186594"/>
            <a:ext cx="568800" cy="1034927"/>
          </a:xfrm>
          <a:prstGeom prst="roundRect">
            <a:avLst>
              <a:gd name="adj" fmla="val 8269"/>
            </a:avLst>
          </a:prstGeom>
          <a:solidFill>
            <a:schemeClr val="bg1"/>
          </a:solidFill>
          <a:ln w="3175">
            <a:solidFill>
              <a:srgbClr val="000000"/>
            </a:solidFill>
            <a:miter lim="800000"/>
            <a:headEnd/>
            <a:tailEnd/>
          </a:ln>
        </p:spPr>
        <p:txBody>
          <a:bodyPr wrap="none" lIns="0" tIns="0" rIns="0" bIns="0" anchor="ctr"/>
          <a:lstStyle/>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a:ea typeface="ＭＳ Ｐゴシック"/>
                <a:cs typeface="+mn-cs"/>
              </a:rPr>
              <a:t>認可</a:t>
            </a:r>
            <a:endParaRPr kumimoji="1" lang="en-US" altLang="ja-JP" sz="1400" b="0" i="0" u="none" strike="noStrike" kern="1200" cap="none" spc="0" normalizeH="0" baseline="0" noProof="0" dirty="0">
              <a:ln>
                <a:noFill/>
              </a:ln>
              <a:effectLst/>
              <a:uLnTx/>
              <a:uFillTx/>
              <a:latin typeface="ＭＳ Ｐゴシック"/>
              <a:ea typeface="ＭＳ Ｐゴシック"/>
              <a:cs typeface="+mn-cs"/>
            </a:endParaRPr>
          </a:p>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a:ea typeface="ＭＳ Ｐゴシック"/>
                <a:cs typeface="+mn-cs"/>
              </a:rPr>
              <a:t>保育所</a:t>
            </a:r>
            <a:endParaRPr kumimoji="1" lang="en-US" altLang="ja-JP" sz="1400" b="0" i="0" u="none" strike="noStrike" kern="1200" cap="none" spc="0" normalizeH="0" baseline="0" noProof="0" dirty="0">
              <a:ln>
                <a:noFill/>
              </a:ln>
              <a:effectLst/>
              <a:uLnTx/>
              <a:uFillTx/>
              <a:latin typeface="ＭＳ Ｐゴシック"/>
              <a:ea typeface="ＭＳ Ｐゴシック"/>
              <a:cs typeface="+mn-cs"/>
            </a:endParaRPr>
          </a:p>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a:ea typeface="ＭＳ Ｐゴシック"/>
                <a:cs typeface="+mn-cs"/>
              </a:rPr>
              <a:t>等</a:t>
            </a:r>
          </a:p>
        </p:txBody>
      </p:sp>
      <p:sp>
        <p:nvSpPr>
          <p:cNvPr id="16" name="角丸四角形 5">
            <a:extLst>
              <a:ext uri="{FF2B5EF4-FFF2-40B4-BE49-F238E27FC236}">
                <a16:creationId xmlns:a16="http://schemas.microsoft.com/office/drawing/2014/main" id="{21B099ED-BDE8-7059-3119-3BAA19D1D481}"/>
              </a:ext>
            </a:extLst>
          </p:cNvPr>
          <p:cNvSpPr>
            <a:spLocks noChangeArrowheads="1"/>
          </p:cNvSpPr>
          <p:nvPr/>
        </p:nvSpPr>
        <p:spPr bwMode="auto">
          <a:xfrm>
            <a:off x="1250020" y="4064004"/>
            <a:ext cx="2998220" cy="954000"/>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72000" tIns="0" rIns="104434" bIns="52217" anchor="ctr" anchorCtr="0">
            <a:noAutofit/>
          </a:bodyPr>
          <a:lstStyle/>
          <a:p>
            <a:pPr marL="0" marR="0" lvl="0" indent="0" algn="ctr" defTabSz="914400" rtl="0" eaLnBrk="0" fontAlgn="base" latinLnBrk="0" hangingPunct="0">
              <a:lnSpc>
                <a:spcPts val="900"/>
              </a:lnSpc>
              <a:spcBef>
                <a:spcPct val="40000"/>
              </a:spcBef>
              <a:spcAft>
                <a:spcPct val="0"/>
              </a:spcAft>
              <a:buClrTx/>
              <a:buSzTx/>
              <a:buFontTx/>
              <a:buNone/>
              <a:tabLst/>
              <a:defRPr/>
            </a:pPr>
            <a:r>
              <a:rPr kumimoji="1" lang="en-US" altLang="ja-JP" sz="1400" b="1" i="0" u="none" strike="noStrike" kern="1200" cap="none" spc="0" normalizeH="0" baseline="0" noProof="0" dirty="0">
                <a:ln>
                  <a:noFill/>
                </a:ln>
                <a:effectLst/>
                <a:uLnTx/>
                <a:uFillTx/>
                <a:latin typeface="ＭＳ Ｐゴシック"/>
                <a:ea typeface="ＭＳ Ｐゴシック"/>
                <a:cs typeface="+mn-cs"/>
              </a:rPr>
              <a:t>【</a:t>
            </a:r>
            <a:r>
              <a:rPr kumimoji="1" lang="ja-JP" altLang="en-US" sz="1400" b="1" i="0" u="none" strike="noStrike" kern="1200" cap="none" spc="0" normalizeH="0" baseline="0" noProof="0" dirty="0">
                <a:ln>
                  <a:noFill/>
                </a:ln>
                <a:effectLst/>
                <a:uLnTx/>
                <a:uFillTx/>
                <a:latin typeface="ＭＳ Ｐゴシック"/>
                <a:ea typeface="ＭＳ Ｐゴシック"/>
                <a:cs typeface="+mn-cs"/>
              </a:rPr>
              <a:t>　国制度　</a:t>
            </a:r>
            <a:r>
              <a:rPr kumimoji="1" lang="en-US" altLang="ja-JP" sz="1400" b="1" i="0" u="none" strike="noStrike" kern="1200" cap="none" spc="0" normalizeH="0" baseline="0" noProof="0" dirty="0">
                <a:ln>
                  <a:noFill/>
                </a:ln>
                <a:effectLst/>
                <a:uLnTx/>
                <a:uFillTx/>
                <a:latin typeface="ＭＳ Ｐゴシック"/>
                <a:ea typeface="ＭＳ Ｐゴシック"/>
                <a:cs typeface="+mn-cs"/>
              </a:rPr>
              <a:t>】</a:t>
            </a:r>
            <a:endParaRPr kumimoji="1" lang="en-US" altLang="ja-JP" sz="600" b="0"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0" fontAlgn="base" latinLnBrk="0" hangingPunct="0">
              <a:lnSpc>
                <a:spcPts val="900"/>
              </a:lnSpc>
              <a:spcBef>
                <a:spcPct val="40000"/>
              </a:spcBef>
              <a:spcAft>
                <a:spcPct val="0"/>
              </a:spcAft>
              <a:buClrTx/>
              <a:buSzTx/>
              <a:buFontTx/>
              <a:buNone/>
              <a:tabLst/>
              <a:defRPr/>
            </a:pPr>
            <a:endParaRPr kumimoji="1" lang="en-US" altLang="ja-JP" sz="600" b="0"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0" fontAlgn="base" latinLnBrk="0" hangingPunct="0">
              <a:lnSpc>
                <a:spcPts val="900"/>
              </a:lnSpc>
              <a:spcBef>
                <a:spcPct val="4000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a:ea typeface="ＭＳ Ｐゴシック"/>
                <a:cs typeface="+mn-cs"/>
              </a:rPr>
              <a:t>○ 多子世帯の負担軽減制度なし</a:t>
            </a:r>
          </a:p>
        </p:txBody>
      </p:sp>
      <p:sp>
        <p:nvSpPr>
          <p:cNvPr id="17" name="二等辺三角形 9">
            <a:extLst>
              <a:ext uri="{FF2B5EF4-FFF2-40B4-BE49-F238E27FC236}">
                <a16:creationId xmlns:a16="http://schemas.microsoft.com/office/drawing/2014/main" id="{8F5D833D-5BBA-53B5-86E6-A6E4DDE263B9}"/>
              </a:ext>
            </a:extLst>
          </p:cNvPr>
          <p:cNvSpPr>
            <a:spLocks noChangeArrowheads="1"/>
          </p:cNvSpPr>
          <p:nvPr/>
        </p:nvSpPr>
        <p:spPr bwMode="auto">
          <a:xfrm rot="5400000">
            <a:off x="4176474" y="4400823"/>
            <a:ext cx="720000" cy="288000"/>
          </a:xfrm>
          <a:prstGeom prst="triangle">
            <a:avLst/>
          </a:prstGeom>
          <a:solidFill>
            <a:srgbClr val="FFC000"/>
          </a:solidFill>
          <a:ln w="9525">
            <a:solidFill>
              <a:schemeClr val="tx1"/>
            </a:solidFill>
            <a:miter lim="800000"/>
            <a:headEnd/>
            <a:tailEnd/>
          </a:ln>
        </p:spPr>
        <p:txBody>
          <a:bodyPr wrap="none" lIns="104434" tIns="52217" rIns="104434" bIns="52217"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35000"/>
              </a:lnSpc>
              <a:spcBef>
                <a:spcPct val="40000"/>
              </a:spcBef>
              <a:spcAft>
                <a:spcPct val="0"/>
              </a:spcAft>
              <a:buClrTx/>
              <a:buSzTx/>
              <a:buFontTx/>
              <a:buNone/>
              <a:tabLst/>
              <a:defRPr/>
            </a:pPr>
            <a:endParaRPr kumimoji="1" lang="ja-JP" altLang="en-US" sz="1800" b="1" i="0" u="none" strike="noStrike" kern="1200" cap="none" spc="0" normalizeH="0" baseline="0" noProof="0">
              <a:ln>
                <a:noFill/>
              </a:ln>
              <a:solidFill>
                <a:srgbClr val="000099"/>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19" name="角丸四角形 5">
            <a:extLst>
              <a:ext uri="{FF2B5EF4-FFF2-40B4-BE49-F238E27FC236}">
                <a16:creationId xmlns:a16="http://schemas.microsoft.com/office/drawing/2014/main" id="{509364B2-8192-0AFA-156D-16DAD75844E9}"/>
              </a:ext>
            </a:extLst>
          </p:cNvPr>
          <p:cNvSpPr>
            <a:spLocks noChangeArrowheads="1"/>
          </p:cNvSpPr>
          <p:nvPr/>
        </p:nvSpPr>
        <p:spPr bwMode="auto">
          <a:xfrm>
            <a:off x="4824782" y="4063905"/>
            <a:ext cx="4076461" cy="954099"/>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72000" tIns="108000" rIns="104434" bIns="52217" anchor="t" anchorCtr="0">
            <a:noAutofit/>
          </a:bodyPr>
          <a:lstStyle/>
          <a:p>
            <a:pPr marL="0" marR="0" lvl="0" indent="0" algn="ctr" defTabSz="914400" rtl="0" eaLnBrk="0" fontAlgn="base" latinLnBrk="0" hangingPunct="0">
              <a:lnSpc>
                <a:spcPts val="1200"/>
              </a:lnSpc>
              <a:spcBef>
                <a:spcPct val="40000"/>
              </a:spcBef>
              <a:spcAft>
                <a:spcPct val="0"/>
              </a:spcAft>
              <a:buClrTx/>
              <a:buSzTx/>
              <a:buFontTx/>
              <a:buNone/>
              <a:tabLst/>
              <a:defRPr/>
            </a:pPr>
            <a:r>
              <a:rPr kumimoji="1" lang="en-US" altLang="ja-JP" sz="1400" b="1" i="0" u="none" strike="noStrike" kern="1200" cap="none" spc="0" normalizeH="0" baseline="0" noProof="0" dirty="0">
                <a:ln>
                  <a:noFill/>
                </a:ln>
                <a:effectLst/>
                <a:uLnTx/>
                <a:uFillTx/>
                <a:latin typeface="ＭＳ Ｐゴシック"/>
                <a:ea typeface="ＭＳ Ｐゴシック"/>
                <a:cs typeface="+mn-cs"/>
              </a:rPr>
              <a:t>【</a:t>
            </a:r>
            <a:r>
              <a:rPr kumimoji="1" lang="ja-JP" altLang="en-US" sz="1400" b="1" i="0" u="none" strike="noStrike" kern="1200" cap="none" spc="0" normalizeH="0" baseline="0" noProof="0" dirty="0">
                <a:ln>
                  <a:noFill/>
                </a:ln>
                <a:effectLst/>
                <a:uLnTx/>
                <a:uFillTx/>
                <a:latin typeface="ＭＳ Ｐゴシック"/>
                <a:ea typeface="ＭＳ Ｐゴシック"/>
                <a:cs typeface="+mn-cs"/>
              </a:rPr>
              <a:t>　市独自取組　</a:t>
            </a:r>
            <a:r>
              <a:rPr kumimoji="1" lang="en-US" altLang="ja-JP" sz="1400" b="1" i="0" u="none" strike="noStrike" kern="1200" cap="none" spc="0" normalizeH="0" baseline="0" noProof="0" dirty="0">
                <a:ln>
                  <a:noFill/>
                </a:ln>
                <a:effectLst/>
                <a:uLnTx/>
                <a:uFillTx/>
                <a:latin typeface="ＭＳ Ｐゴシック"/>
                <a:ea typeface="ＭＳ Ｐゴシック"/>
                <a:cs typeface="+mn-cs"/>
              </a:rPr>
              <a:t>】</a:t>
            </a:r>
            <a:endParaRPr lang="en-US" altLang="ja-JP" sz="1400" b="1" dirty="0">
              <a:latin typeface="ＭＳ Ｐゴシック"/>
              <a:ea typeface="ＭＳ Ｐゴシック"/>
            </a:endParaRPr>
          </a:p>
          <a:p>
            <a:pPr marL="0" marR="0" lvl="0" indent="0" algn="l" defTabSz="914400" rtl="0" eaLnBrk="0" fontAlgn="base" latinLnBrk="0" hangingPunct="0">
              <a:lnSpc>
                <a:spcPts val="1200"/>
              </a:lnSpc>
              <a:spcBef>
                <a:spcPct val="40000"/>
              </a:spcBef>
              <a:spcAft>
                <a:spcPct val="0"/>
              </a:spcAft>
              <a:buClrTx/>
              <a:buSzTx/>
              <a:buFontTx/>
              <a:buNone/>
              <a:tabLst/>
              <a:defRPr/>
            </a:pPr>
            <a:endParaRPr kumimoji="1" lang="en-US" altLang="ja-JP" sz="4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0" fontAlgn="base" latinLnBrk="0" hangingPunct="0">
              <a:lnSpc>
                <a:spcPts val="1200"/>
              </a:lnSpc>
              <a:spcBef>
                <a:spcPct val="40000"/>
              </a:spcBef>
              <a:spcAft>
                <a:spcPct val="0"/>
              </a:spcAft>
              <a:buClrTx/>
              <a:buSzTx/>
              <a:buFontTx/>
              <a:buNone/>
              <a:tabLst/>
              <a:defRPr/>
            </a:pPr>
            <a:endParaRPr kumimoji="1" lang="en-US" altLang="ja-JP" sz="1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0" fontAlgn="base" latinLnBrk="0" hangingPunct="0">
              <a:lnSpc>
                <a:spcPts val="1200"/>
              </a:lnSpc>
              <a:spcBef>
                <a:spcPct val="4000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ＭＳ Ｐゴシック"/>
                <a:ea typeface="ＭＳ Ｐゴシック"/>
                <a:cs typeface="+mn-cs"/>
              </a:rPr>
              <a:t>○ 第２子以降の保育料を無償化</a:t>
            </a:r>
          </a:p>
        </p:txBody>
      </p:sp>
      <p:sp>
        <p:nvSpPr>
          <p:cNvPr id="27" name="角丸四角形 5">
            <a:extLst>
              <a:ext uri="{FF2B5EF4-FFF2-40B4-BE49-F238E27FC236}">
                <a16:creationId xmlns:a16="http://schemas.microsoft.com/office/drawing/2014/main" id="{669996DF-F340-4ED1-9BBA-9FF9A9E7E467}"/>
              </a:ext>
            </a:extLst>
          </p:cNvPr>
          <p:cNvSpPr>
            <a:spLocks noChangeArrowheads="1"/>
          </p:cNvSpPr>
          <p:nvPr/>
        </p:nvSpPr>
        <p:spPr bwMode="auto">
          <a:xfrm>
            <a:off x="495569" y="4120495"/>
            <a:ext cx="568870" cy="840918"/>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0" tIns="108000" rIns="0" bIns="52217" anchor="ctr" anchorCtr="0"/>
          <a:lstStyle/>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a:ea typeface="ＭＳ Ｐゴシック"/>
                <a:cs typeface="+mn-cs"/>
              </a:rPr>
              <a:t>企業</a:t>
            </a:r>
            <a:endParaRPr kumimoji="1" lang="en-US" altLang="ja-JP" sz="1400" b="0" i="0" u="none" strike="noStrike" kern="1200" cap="none" spc="0" normalizeH="0" baseline="0" noProof="0" dirty="0">
              <a:ln>
                <a:noFill/>
              </a:ln>
              <a:effectLst/>
              <a:uLnTx/>
              <a:uFillTx/>
              <a:latin typeface="ＭＳ Ｐゴシック"/>
              <a:ea typeface="ＭＳ Ｐゴシック"/>
              <a:cs typeface="+mn-cs"/>
            </a:endParaRPr>
          </a:p>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a:ea typeface="ＭＳ Ｐゴシック"/>
                <a:cs typeface="+mn-cs"/>
              </a:rPr>
              <a:t>主導型</a:t>
            </a:r>
            <a:endParaRPr kumimoji="1" lang="en-US" altLang="ja-JP" sz="1400" b="0" i="0" u="none" strike="noStrike" kern="1200" cap="none" spc="0" normalizeH="0" baseline="0" noProof="0" dirty="0">
              <a:ln>
                <a:noFill/>
              </a:ln>
              <a:effectLst/>
              <a:uLnTx/>
              <a:uFillTx/>
              <a:latin typeface="ＭＳ Ｐゴシック"/>
              <a:ea typeface="ＭＳ Ｐゴシック"/>
              <a:cs typeface="+mn-cs"/>
            </a:endParaRPr>
          </a:p>
          <a:p>
            <a:pPr marL="0" marR="0" lvl="0" indent="0" algn="ctr" defTabSz="914400" rtl="0" eaLnBrk="0" fontAlgn="base" latinLnBrk="0" hangingPunct="0">
              <a:lnSpc>
                <a:spcPts val="1100"/>
              </a:lnSpc>
              <a:spcBef>
                <a:spcPct val="4000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a:ea typeface="ＭＳ Ｐゴシック"/>
                <a:cs typeface="+mn-cs"/>
              </a:rPr>
              <a:t>保育</a:t>
            </a:r>
          </a:p>
        </p:txBody>
      </p:sp>
      <p:sp>
        <p:nvSpPr>
          <p:cNvPr id="14" name="角丸四角形 47">
            <a:extLst>
              <a:ext uri="{FF2B5EF4-FFF2-40B4-BE49-F238E27FC236}">
                <a16:creationId xmlns:a16="http://schemas.microsoft.com/office/drawing/2014/main" id="{B137E25E-1718-02A5-B97C-8E3B38E3481E}"/>
              </a:ext>
            </a:extLst>
          </p:cNvPr>
          <p:cNvSpPr/>
          <p:nvPr/>
        </p:nvSpPr>
        <p:spPr>
          <a:xfrm>
            <a:off x="161099" y="349655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sp>
        <p:nvSpPr>
          <p:cNvPr id="8" name="Rectangle 5">
            <a:extLst>
              <a:ext uri="{FF2B5EF4-FFF2-40B4-BE49-F238E27FC236}">
                <a16:creationId xmlns:a16="http://schemas.microsoft.com/office/drawing/2014/main" id="{47533227-594E-9535-8C33-B5B48427FBF3}"/>
              </a:ext>
            </a:extLst>
          </p:cNvPr>
          <p:cNvSpPr>
            <a:spLocks noChangeArrowheads="1"/>
          </p:cNvSpPr>
          <p:nvPr/>
        </p:nvSpPr>
        <p:spPr bwMode="auto">
          <a:xfrm>
            <a:off x="8253" y="432732"/>
            <a:ext cx="8703171" cy="588885"/>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sz="1600" b="1" dirty="0">
                <a:latin typeface="ＭＳ Ｐゴシック"/>
                <a:ea typeface="ＭＳ Ｐゴシック"/>
              </a:rPr>
              <a:t>〇　誰もが安心して子育てできるよう、認可保育所等及び企業主導型保育事業を利用する</a:t>
            </a:r>
            <a:endParaRPr lang="en-US" altLang="ja-JP" sz="1600" b="1" dirty="0">
              <a:latin typeface="ＭＳ Ｐゴシック"/>
              <a:ea typeface="ＭＳ Ｐゴシック"/>
            </a:endParaRPr>
          </a:p>
          <a:p>
            <a:pPr eaLnBrk="1" hangingPunct="1">
              <a:spcBef>
                <a:spcPts val="101"/>
              </a:spcBef>
              <a:spcAft>
                <a:spcPts val="101"/>
              </a:spcAft>
              <a:defRPr/>
            </a:pPr>
            <a:r>
              <a:rPr lang="ja-JP" altLang="en-US" sz="1600" b="1" dirty="0">
                <a:latin typeface="ＭＳ Ｐゴシック"/>
                <a:ea typeface="ＭＳ Ｐゴシック"/>
              </a:rPr>
              <a:t>　　 第２子以降の保育料を無償化し、子育てにかかる経済的負担を軽減</a:t>
            </a:r>
            <a:endParaRPr lang="en-US" altLang="ja-JP" sz="1600" b="1" u="sng" dirty="0">
              <a:latin typeface="ＭＳ Ｐゴシック"/>
              <a:ea typeface="ＭＳ Ｐゴシック"/>
            </a:endParaRPr>
          </a:p>
        </p:txBody>
      </p:sp>
      <p:sp>
        <p:nvSpPr>
          <p:cNvPr id="20" name="Rectangle 5">
            <a:extLst>
              <a:ext uri="{FF2B5EF4-FFF2-40B4-BE49-F238E27FC236}">
                <a16:creationId xmlns:a16="http://schemas.microsoft.com/office/drawing/2014/main" id="{F9573E40-C800-F06A-84EA-DA9D3363FD2C}"/>
              </a:ext>
            </a:extLst>
          </p:cNvPr>
          <p:cNvSpPr>
            <a:spLocks noChangeArrowheads="1"/>
          </p:cNvSpPr>
          <p:nvPr/>
        </p:nvSpPr>
        <p:spPr bwMode="auto">
          <a:xfrm>
            <a:off x="445559" y="3493304"/>
            <a:ext cx="8154156" cy="561782"/>
          </a:xfrm>
          <a:prstGeom prst="rect">
            <a:avLst/>
          </a:prstGeom>
          <a:noFill/>
          <a:ln w="9525">
            <a:noFill/>
            <a:miter lim="800000"/>
            <a:headEnd/>
            <a:tailEnd/>
          </a:ln>
        </p:spPr>
        <p:txBody>
          <a:bodyPr lIns="77929" tIns="38964" rIns="77929" bIns="38964"/>
          <a:lstStyle/>
          <a:p>
            <a:pPr marL="285750" marR="0" lvl="0" indent="-285750" algn="l" defTabSz="914400" rtl="0" eaLnBrk="0" fontAlgn="base" latinLnBrk="0" hangingPunct="0">
              <a:lnSpc>
                <a:spcPct val="100000"/>
              </a:lnSpc>
              <a:spcBef>
                <a:spcPts val="175"/>
              </a:spcBef>
              <a:spcAft>
                <a:spcPts val="175"/>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charset="-128"/>
                <a:ea typeface="ＭＳ Ｐゴシック" charset="-128"/>
                <a:cs typeface="+mn-cs"/>
              </a:rPr>
              <a:t>認可保育所等に準じた保育が提供されている企業主導型保育事業を利用する子育て世帯についても、令和８年秋頃から第２子以降の保育料</a:t>
            </a:r>
            <a:r>
              <a:rPr lang="ja-JP" altLang="en-US" sz="1400" dirty="0">
                <a:latin typeface="ＭＳ Ｐゴシック" charset="-128"/>
                <a:ea typeface="ＭＳ Ｐゴシック" charset="-128"/>
              </a:rPr>
              <a:t>を</a:t>
            </a:r>
            <a:r>
              <a:rPr kumimoji="1" lang="ja-JP" altLang="en-US" sz="1400" b="0" i="0" u="none" strike="noStrike" kern="1200" cap="none" spc="0" normalizeH="0" baseline="0" noProof="0" dirty="0">
                <a:ln>
                  <a:noFill/>
                </a:ln>
                <a:effectLst/>
                <a:uLnTx/>
                <a:uFillTx/>
                <a:latin typeface="ＭＳ Ｐゴシック" charset="-128"/>
                <a:ea typeface="ＭＳ Ｐゴシック" charset="-128"/>
                <a:cs typeface="+mn-cs"/>
              </a:rPr>
              <a:t>無償化の対象とするため、総合福祉システムの改修を実施</a:t>
            </a:r>
          </a:p>
        </p:txBody>
      </p:sp>
      <p:sp>
        <p:nvSpPr>
          <p:cNvPr id="22" name="Rectangle 5">
            <a:extLst>
              <a:ext uri="{FF2B5EF4-FFF2-40B4-BE49-F238E27FC236}">
                <a16:creationId xmlns:a16="http://schemas.microsoft.com/office/drawing/2014/main" id="{3A62C637-7538-7550-1DCD-2B96424639B4}"/>
              </a:ext>
            </a:extLst>
          </p:cNvPr>
          <p:cNvSpPr>
            <a:spLocks noChangeArrowheads="1"/>
          </p:cNvSpPr>
          <p:nvPr/>
        </p:nvSpPr>
        <p:spPr bwMode="auto">
          <a:xfrm>
            <a:off x="435905" y="1300651"/>
            <a:ext cx="7066687" cy="561782"/>
          </a:xfrm>
          <a:prstGeom prst="rect">
            <a:avLst/>
          </a:prstGeom>
          <a:noFill/>
          <a:ln w="9525">
            <a:noFill/>
            <a:miter lim="800000"/>
            <a:headEnd/>
            <a:tailEnd/>
          </a:ln>
        </p:spPr>
        <p:txBody>
          <a:bodyPr lIns="77929" tIns="38964" rIns="77929" bIns="38964"/>
          <a:lstStyle/>
          <a:p>
            <a:pPr marL="285750" marR="0" lvl="0" indent="-285750" algn="l" defTabSz="914400" rtl="0" eaLnBrk="0" fontAlgn="base" latinLnBrk="0" hangingPunct="0">
              <a:lnSpc>
                <a:spcPct val="100000"/>
              </a:lnSpc>
              <a:spcBef>
                <a:spcPts val="175"/>
              </a:spcBef>
              <a:spcAft>
                <a:spcPts val="175"/>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charset="-128"/>
                <a:ea typeface="ＭＳ Ｐゴシック" charset="-128"/>
                <a:cs typeface="+mn-cs"/>
              </a:rPr>
              <a:t>認可保育所等を利用する子育て世帯につい</a:t>
            </a:r>
            <a:r>
              <a:rPr lang="ja-JP" altLang="en-US" sz="1400" dirty="0">
                <a:latin typeface="ＭＳ Ｐゴシック" charset="-128"/>
                <a:ea typeface="ＭＳ Ｐゴシック" charset="-128"/>
              </a:rPr>
              <a:t>て、</a:t>
            </a:r>
            <a:r>
              <a:rPr kumimoji="1" lang="ja-JP" altLang="en-US" sz="1400" b="0" i="0" u="none" strike="noStrike" kern="1200" cap="none" spc="0" normalizeH="0" baseline="0" noProof="0" dirty="0">
                <a:ln>
                  <a:noFill/>
                </a:ln>
                <a:effectLst/>
                <a:uLnTx/>
                <a:uFillTx/>
                <a:latin typeface="ＭＳ Ｐゴシック" charset="-128"/>
                <a:ea typeface="ＭＳ Ｐゴシック" charset="-128"/>
                <a:cs typeface="+mn-cs"/>
              </a:rPr>
              <a:t>多子軽減にかかる所得制限の撤廃及び</a:t>
            </a:r>
            <a:r>
              <a:rPr lang="ja-JP" altLang="en-US" sz="1400" dirty="0">
                <a:latin typeface="ＭＳ Ｐゴシック" charset="-128"/>
                <a:ea typeface="ＭＳ Ｐゴシック" charset="-128"/>
              </a:rPr>
              <a:t>第２子の保育料の無償化を実施</a:t>
            </a:r>
            <a:endParaRPr lang="en-US" altLang="ja-JP" sz="1400" dirty="0">
              <a:latin typeface="ＭＳ Ｐゴシック" charset="-128"/>
              <a:ea typeface="ＭＳ Ｐゴシック" charset="-128"/>
            </a:endParaRPr>
          </a:p>
        </p:txBody>
      </p:sp>
      <p:sp>
        <p:nvSpPr>
          <p:cNvPr id="3" name="Rectangle 5">
            <a:extLst>
              <a:ext uri="{FF2B5EF4-FFF2-40B4-BE49-F238E27FC236}">
                <a16:creationId xmlns:a16="http://schemas.microsoft.com/office/drawing/2014/main" id="{395A2483-F681-0B0B-D9D1-CEFB744BC152}"/>
              </a:ext>
            </a:extLst>
          </p:cNvPr>
          <p:cNvSpPr>
            <a:spLocks noChangeArrowheads="1"/>
          </p:cNvSpPr>
          <p:nvPr/>
        </p:nvSpPr>
        <p:spPr bwMode="auto">
          <a:xfrm>
            <a:off x="439124" y="1730914"/>
            <a:ext cx="8045429" cy="310007"/>
          </a:xfrm>
          <a:prstGeom prst="rect">
            <a:avLst/>
          </a:prstGeom>
          <a:noFill/>
          <a:ln w="9525">
            <a:noFill/>
            <a:miter lim="800000"/>
            <a:headEnd/>
            <a:tailEnd/>
          </a:ln>
        </p:spPr>
        <p:txBody>
          <a:bodyPr lIns="77929" tIns="38964" rIns="77929" bIns="38964"/>
          <a:lstStyle/>
          <a:p>
            <a:pPr marL="285750" marR="0" lvl="0" indent="-285750" algn="l" defTabSz="914400" rtl="0" eaLnBrk="0" fontAlgn="base" latinLnBrk="0" hangingPunct="0">
              <a:lnSpc>
                <a:spcPct val="100000"/>
              </a:lnSpc>
              <a:spcBef>
                <a:spcPts val="175"/>
              </a:spcBef>
              <a:spcAft>
                <a:spcPts val="175"/>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charset="-128"/>
                <a:ea typeface="ＭＳ Ｐゴシック" charset="-128"/>
                <a:cs typeface="+mn-cs"/>
              </a:rPr>
              <a:t>認可保育所等と類似の支援がなされている児童発達支援についても同様に実施</a:t>
            </a:r>
          </a:p>
        </p:txBody>
      </p:sp>
      <p:sp>
        <p:nvSpPr>
          <p:cNvPr id="5" name="角丸四角形 5">
            <a:extLst>
              <a:ext uri="{FF2B5EF4-FFF2-40B4-BE49-F238E27FC236}">
                <a16:creationId xmlns:a16="http://schemas.microsoft.com/office/drawing/2014/main" id="{F25C2539-4302-C1BE-6FE9-F0718BFD7EB1}"/>
              </a:ext>
            </a:extLst>
          </p:cNvPr>
          <p:cNvSpPr>
            <a:spLocks noChangeArrowheads="1"/>
          </p:cNvSpPr>
          <p:nvPr/>
        </p:nvSpPr>
        <p:spPr bwMode="auto">
          <a:xfrm>
            <a:off x="4828373" y="2352235"/>
            <a:ext cx="2206530" cy="269095"/>
          </a:xfrm>
          <a:prstGeom prst="homePlate">
            <a:avLst/>
          </a:prstGeom>
          <a:solidFill>
            <a:schemeClr val="tx1">
              <a:lumMod val="75000"/>
              <a:lumOff val="25000"/>
            </a:schemeClr>
          </a:solidFill>
          <a:ln>
            <a:noFill/>
            <a:headEnd/>
            <a:tailEnd/>
          </a:ln>
        </p:spPr>
        <p:style>
          <a:lnRef idx="2">
            <a:schemeClr val="dk1">
              <a:shade val="15000"/>
            </a:schemeClr>
          </a:lnRef>
          <a:fillRef idx="1">
            <a:schemeClr val="dk1"/>
          </a:fillRef>
          <a:effectRef idx="0">
            <a:schemeClr val="dk1"/>
          </a:effectRef>
          <a:fontRef idx="minor">
            <a:schemeClr val="lt1"/>
          </a:fontRef>
        </p:style>
        <p:txBody>
          <a:bodyPr wrap="none" lIns="72000" tIns="54000" rIns="0" bIns="0" anchor="ctr"/>
          <a:lstStyle/>
          <a:p>
            <a:pPr marL="0" marR="0" lvl="0" indent="0" algn="l" defTabSz="914400" rtl="0" eaLnBrk="0" fontAlgn="base" latinLnBrk="0" hangingPunct="0">
              <a:lnSpc>
                <a:spcPts val="1000"/>
              </a:lnSpc>
              <a:spcBef>
                <a:spcPct val="4000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ＭＳ Ｐゴシック"/>
                <a:ea typeface="ＭＳ Ｐゴシック"/>
                <a:cs typeface="+mn-cs"/>
              </a:rPr>
              <a:t>令和６年９月～　実施済み</a:t>
            </a:r>
          </a:p>
        </p:txBody>
      </p:sp>
      <p:sp>
        <p:nvSpPr>
          <p:cNvPr id="10" name="角丸四角形 5">
            <a:extLst>
              <a:ext uri="{FF2B5EF4-FFF2-40B4-BE49-F238E27FC236}">
                <a16:creationId xmlns:a16="http://schemas.microsoft.com/office/drawing/2014/main" id="{31AD6E8A-9D09-E360-5E8D-1C5027587AD2}"/>
              </a:ext>
            </a:extLst>
          </p:cNvPr>
          <p:cNvSpPr>
            <a:spLocks noChangeArrowheads="1"/>
          </p:cNvSpPr>
          <p:nvPr/>
        </p:nvSpPr>
        <p:spPr bwMode="auto">
          <a:xfrm>
            <a:off x="4857474" y="4375323"/>
            <a:ext cx="1348471" cy="270000"/>
          </a:xfrm>
          <a:prstGeom prst="homePlate">
            <a:avLst/>
          </a:prstGeom>
          <a:solidFill>
            <a:srgbClr val="FF6600"/>
          </a:solidFill>
          <a:ln>
            <a:noFill/>
            <a:headEnd/>
            <a:tailEnd/>
          </a:ln>
        </p:spPr>
        <p:style>
          <a:lnRef idx="2">
            <a:schemeClr val="dk1">
              <a:shade val="15000"/>
            </a:schemeClr>
          </a:lnRef>
          <a:fillRef idx="1">
            <a:schemeClr val="dk1"/>
          </a:fillRef>
          <a:effectRef idx="0">
            <a:schemeClr val="dk1"/>
          </a:effectRef>
          <a:fontRef idx="minor">
            <a:schemeClr val="lt1"/>
          </a:fontRef>
        </p:style>
        <p:txBody>
          <a:bodyPr wrap="none" lIns="72000" tIns="54000" rIns="0" bIns="0" anchor="ctr"/>
          <a:lstStyle/>
          <a:p>
            <a:pPr marL="0" marR="0" lvl="0" indent="0" algn="l" defTabSz="914400" rtl="0" eaLnBrk="0" fontAlgn="base" latinLnBrk="0" hangingPunct="0">
              <a:lnSpc>
                <a:spcPts val="1000"/>
              </a:lnSpc>
              <a:spcBef>
                <a:spcPct val="4000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ＭＳ Ｐゴシック"/>
                <a:ea typeface="ＭＳ Ｐゴシック"/>
                <a:cs typeface="+mn-cs"/>
              </a:rPr>
              <a:t>令和</a:t>
            </a:r>
            <a:r>
              <a:rPr lang="ja-JP" altLang="en-US" sz="1400" b="1" dirty="0">
                <a:solidFill>
                  <a:srgbClr val="FFFFFF"/>
                </a:solidFill>
                <a:latin typeface="ＭＳ Ｐゴシック"/>
                <a:ea typeface="ＭＳ Ｐゴシック"/>
              </a:rPr>
              <a:t>８</a:t>
            </a:r>
            <a:r>
              <a:rPr kumimoji="1" lang="ja-JP" altLang="en-US" sz="1400" b="1" i="0" u="none" strike="noStrike" kern="1200" cap="none" spc="0" normalizeH="0" baseline="0" noProof="0" dirty="0">
                <a:ln>
                  <a:noFill/>
                </a:ln>
                <a:solidFill>
                  <a:srgbClr val="FFFFFF"/>
                </a:solidFill>
                <a:effectLst/>
                <a:uLnTx/>
                <a:uFillTx/>
                <a:latin typeface="ＭＳ Ｐゴシック"/>
                <a:ea typeface="ＭＳ Ｐゴシック"/>
                <a:cs typeface="+mn-cs"/>
              </a:rPr>
              <a:t>年秋頃～</a:t>
            </a:r>
          </a:p>
        </p:txBody>
      </p:sp>
      <p:sp>
        <p:nvSpPr>
          <p:cNvPr id="2" name="スライド番号プレースホルダー 1"/>
          <p:cNvSpPr>
            <a:spLocks noGrp="1"/>
          </p:cNvSpPr>
          <p:nvPr>
            <p:ph type="sldNum" sz="quarter" idx="12"/>
          </p:nvPr>
        </p:nvSpPr>
        <p:spPr>
          <a:xfrm>
            <a:off x="7008554" y="4760687"/>
            <a:ext cx="2160000" cy="3587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E2DCCE-2328-4EE7-B47C-8DACD135FF60}" type="slidenum">
              <a:rPr kumimoji="1" lang="en-US" altLang="ja-JP" sz="2000" b="1"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554077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33130" y="568444"/>
            <a:ext cx="7873887" cy="1164808"/>
          </a:xfrm>
          <a:prstGeom prst="rect">
            <a:avLst/>
          </a:prstGeom>
          <a:noFill/>
          <a:ln w="635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srgbClr val="000000"/>
              </a:solidFill>
              <a:latin typeface="ＭＳ Ｐゴシック" panose="020B0600070205080204" pitchFamily="50" charset="-128"/>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4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待機児童を含む利用保留児童の解消に向けた取組</a:t>
            </a:r>
            <a:endParaRPr lang="en-US" altLang="ja-JP" sz="24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0" name="角丸四角形 19"/>
          <p:cNvSpPr/>
          <p:nvPr/>
        </p:nvSpPr>
        <p:spPr>
          <a:xfrm>
            <a:off x="637790" y="679312"/>
            <a:ext cx="1468300" cy="791733"/>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10261" name="テキスト ボックス 40"/>
          <p:cNvSpPr txBox="1">
            <a:spLocks noChangeArrowheads="1"/>
          </p:cNvSpPr>
          <p:nvPr/>
        </p:nvSpPr>
        <p:spPr bwMode="auto">
          <a:xfrm>
            <a:off x="549138" y="755878"/>
            <a:ext cx="16856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solidFill>
                  <a:srgbClr val="000000"/>
                </a:solidFill>
                <a:latin typeface="ＭＳ Ｐゴシック"/>
                <a:ea typeface="ＭＳ Ｐゴシック"/>
              </a:rPr>
              <a:t>保育所等整備による </a:t>
            </a:r>
            <a:endParaRPr lang="en-US" altLang="ja-JP" sz="1100" b="1" dirty="0">
              <a:solidFill>
                <a:srgbClr val="000000"/>
              </a:solidFill>
              <a:latin typeface="ＭＳ Ｐゴシック"/>
              <a:ea typeface="ＭＳ Ｐゴシック"/>
            </a:endParaRPr>
          </a:p>
          <a:p>
            <a:pPr algn="ctr"/>
            <a:r>
              <a:rPr lang="ja-JP" altLang="en-US" sz="1100" b="1" dirty="0">
                <a:solidFill>
                  <a:srgbClr val="000000"/>
                </a:solidFill>
                <a:latin typeface="ＭＳ Ｐゴシック"/>
                <a:ea typeface="ＭＳ Ｐゴシック"/>
              </a:rPr>
              <a:t>新たな入所枠</a:t>
            </a:r>
            <a:endParaRPr lang="en-US" altLang="ja-JP" sz="1100" b="1" dirty="0">
              <a:solidFill>
                <a:srgbClr val="000000"/>
              </a:solidFill>
              <a:latin typeface="ＭＳ Ｐゴシック"/>
              <a:ea typeface="ＭＳ Ｐゴシック"/>
            </a:endParaRPr>
          </a:p>
        </p:txBody>
      </p:sp>
      <p:sp>
        <p:nvSpPr>
          <p:cNvPr id="38" name="角丸四角形 37"/>
          <p:cNvSpPr/>
          <p:nvPr/>
        </p:nvSpPr>
        <p:spPr>
          <a:xfrm>
            <a:off x="703951" y="748180"/>
            <a:ext cx="1363982" cy="464770"/>
          </a:xfrm>
          <a:prstGeom prst="roundRect">
            <a:avLst>
              <a:gd name="adj" fmla="val 0"/>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11" name="爆発 1 10"/>
          <p:cNvSpPr/>
          <p:nvPr/>
        </p:nvSpPr>
        <p:spPr>
          <a:xfrm>
            <a:off x="2879540" y="911787"/>
            <a:ext cx="2136723" cy="617856"/>
          </a:xfrm>
          <a:prstGeom prst="irregularSeal1">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ＭＳ Ｐゴシック" panose="020B0600070205080204" pitchFamily="50" charset="-128"/>
            </a:endParaRPr>
          </a:p>
        </p:txBody>
      </p:sp>
      <p:sp>
        <p:nvSpPr>
          <p:cNvPr id="18" name="左矢印 17"/>
          <p:cNvSpPr/>
          <p:nvPr/>
        </p:nvSpPr>
        <p:spPr>
          <a:xfrm rot="19232777">
            <a:off x="2271965" y="892754"/>
            <a:ext cx="341217" cy="4141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ＭＳ Ｐゴシック" panose="020B0600070205080204" pitchFamily="50" charset="-128"/>
            </a:endParaRPr>
          </a:p>
        </p:txBody>
      </p:sp>
      <p:sp>
        <p:nvSpPr>
          <p:cNvPr id="44" name="左矢印 43"/>
          <p:cNvSpPr/>
          <p:nvPr/>
        </p:nvSpPr>
        <p:spPr>
          <a:xfrm rot="12923205">
            <a:off x="5287404" y="887711"/>
            <a:ext cx="341217" cy="4141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ＭＳ Ｐゴシック" panose="020B0600070205080204" pitchFamily="50" charset="-128"/>
            </a:endParaRPr>
          </a:p>
        </p:txBody>
      </p:sp>
      <p:sp>
        <p:nvSpPr>
          <p:cNvPr id="10" name="額縁 9"/>
          <p:cNvSpPr/>
          <p:nvPr/>
        </p:nvSpPr>
        <p:spPr>
          <a:xfrm>
            <a:off x="2701662" y="679313"/>
            <a:ext cx="2466851" cy="276511"/>
          </a:xfrm>
          <a:prstGeom prst="bevel">
            <a:avLst>
              <a:gd name="adj" fmla="val 1636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000000"/>
                </a:solidFill>
                <a:latin typeface="ＭＳ Ｐゴシック" panose="020B0600070205080204" pitchFamily="50" charset="-128"/>
              </a:rPr>
              <a:t>新たな保育ニーズに対応する入所枠</a:t>
            </a:r>
          </a:p>
        </p:txBody>
      </p:sp>
      <p:sp>
        <p:nvSpPr>
          <p:cNvPr id="27" name="角丸四角形 26"/>
          <p:cNvSpPr/>
          <p:nvPr/>
        </p:nvSpPr>
        <p:spPr>
          <a:xfrm>
            <a:off x="5712900" y="641746"/>
            <a:ext cx="2546868" cy="794979"/>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29" name="角丸四角形 28"/>
          <p:cNvSpPr/>
          <p:nvPr/>
        </p:nvSpPr>
        <p:spPr>
          <a:xfrm>
            <a:off x="5777878" y="743547"/>
            <a:ext cx="1090448" cy="4749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30" name="テキスト ボックス 40"/>
          <p:cNvSpPr txBox="1">
            <a:spLocks noChangeArrowheads="1"/>
          </p:cNvSpPr>
          <p:nvPr/>
        </p:nvSpPr>
        <p:spPr bwMode="auto">
          <a:xfrm>
            <a:off x="5576856" y="755324"/>
            <a:ext cx="14556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solidFill>
                  <a:srgbClr val="000000"/>
                </a:solidFill>
                <a:latin typeface="ＭＳ Ｐゴシック"/>
                <a:ea typeface="ＭＳ Ｐゴシック"/>
              </a:rPr>
              <a:t>既存施設の</a:t>
            </a:r>
            <a:endParaRPr lang="en-US" altLang="ja-JP" sz="1100" b="1" dirty="0">
              <a:solidFill>
                <a:srgbClr val="000000"/>
              </a:solidFill>
              <a:latin typeface="ＭＳ Ｐゴシック"/>
              <a:ea typeface="ＭＳ Ｐゴシック"/>
            </a:endParaRPr>
          </a:p>
          <a:p>
            <a:pPr algn="ctr"/>
            <a:r>
              <a:rPr lang="ja-JP" altLang="en-US" sz="1100" b="1" dirty="0">
                <a:solidFill>
                  <a:srgbClr val="000000"/>
                </a:solidFill>
                <a:latin typeface="ＭＳ Ｐゴシック"/>
                <a:ea typeface="ＭＳ Ｐゴシック"/>
              </a:rPr>
              <a:t>活用などで対応</a:t>
            </a:r>
            <a:endParaRPr lang="en-US" altLang="ja-JP" sz="1100" b="1" dirty="0">
              <a:latin typeface="ＭＳ Ｐゴシック"/>
              <a:ea typeface="ＭＳ Ｐゴシック"/>
            </a:endParaRPr>
          </a:p>
        </p:txBody>
      </p:sp>
      <p:sp>
        <p:nvSpPr>
          <p:cNvPr id="31" name="角丸四角形 30"/>
          <p:cNvSpPr/>
          <p:nvPr/>
        </p:nvSpPr>
        <p:spPr>
          <a:xfrm>
            <a:off x="7055028" y="743547"/>
            <a:ext cx="1077436" cy="47009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35" name="テキスト ボックス 40"/>
          <p:cNvSpPr txBox="1">
            <a:spLocks noChangeArrowheads="1"/>
          </p:cNvSpPr>
          <p:nvPr/>
        </p:nvSpPr>
        <p:spPr bwMode="auto">
          <a:xfrm>
            <a:off x="6709965" y="755324"/>
            <a:ext cx="1779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err="1">
                <a:latin typeface="ＭＳ Ｐゴシック"/>
                <a:ea typeface="ＭＳ Ｐゴシック"/>
              </a:rPr>
              <a:t>障がい</a:t>
            </a:r>
            <a:r>
              <a:rPr lang="ja-JP" altLang="en-US" sz="1100" b="1" dirty="0">
                <a:latin typeface="ＭＳ Ｐゴシック"/>
                <a:ea typeface="ＭＳ Ｐゴシック"/>
              </a:rPr>
              <a:t>児対応の</a:t>
            </a:r>
            <a:endParaRPr lang="en-US" altLang="ja-JP" sz="1100" b="1" dirty="0">
              <a:latin typeface="ＭＳ Ｐゴシック"/>
              <a:ea typeface="ＭＳ Ｐゴシック"/>
            </a:endParaRPr>
          </a:p>
          <a:p>
            <a:pPr algn="ctr"/>
            <a:r>
              <a:rPr lang="ja-JP" altLang="en-US" sz="1100" b="1" dirty="0">
                <a:latin typeface="ＭＳ Ｐゴシック"/>
                <a:ea typeface="ＭＳ Ｐゴシック"/>
              </a:rPr>
              <a:t>さらなる強化</a:t>
            </a:r>
            <a:endParaRPr lang="en-US" altLang="ja-JP" sz="1100" b="1" dirty="0">
              <a:latin typeface="ＭＳ Ｐゴシック"/>
              <a:ea typeface="ＭＳ Ｐゴシック"/>
            </a:endParaRPr>
          </a:p>
        </p:txBody>
      </p:sp>
      <p:sp>
        <p:nvSpPr>
          <p:cNvPr id="37" name="スライド番号プレースホルダ 3"/>
          <p:cNvSpPr txBox="1">
            <a:spLocks noGrp="1"/>
          </p:cNvSpPr>
          <p:nvPr/>
        </p:nvSpPr>
        <p:spPr bwMode="auto">
          <a:xfrm>
            <a:off x="6986334" y="4780675"/>
            <a:ext cx="2160000" cy="360000"/>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0122D6CC-8F4B-4EBF-AA51-5DE833A80D27}" type="slidenum">
              <a:rPr lang="en-US" altLang="ja-JP" sz="2000" b="1" smtClean="0">
                <a:solidFill>
                  <a:srgbClr val="000000"/>
                </a:solidFill>
                <a:effectLst>
                  <a:outerShdw blurRad="38100" dist="38100" dir="2700000" algn="tl">
                    <a:srgbClr val="C0C0C0"/>
                  </a:outerShdw>
                </a:effectLst>
                <a:latin typeface="ＭＳ Ｐゴシック" panose="020B0600070205080204" pitchFamily="50" charset="-128"/>
              </a:rPr>
              <a:pPr algn="r" eaLnBrk="1" hangingPunct="1">
                <a:defRPr/>
              </a:pPr>
              <a:t>17</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endParaRPr>
          </a:p>
        </p:txBody>
      </p:sp>
      <p:sp>
        <p:nvSpPr>
          <p:cNvPr id="45" name="テキスト ボックス 40"/>
          <p:cNvSpPr txBox="1">
            <a:spLocks noChangeArrowheads="1"/>
          </p:cNvSpPr>
          <p:nvPr/>
        </p:nvSpPr>
        <p:spPr bwMode="auto">
          <a:xfrm>
            <a:off x="843052" y="1188330"/>
            <a:ext cx="10398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1" lang="ja-JP" altLang="en-US" sz="1100" b="1" i="0" u="none" strike="noStrike" kern="1200" cap="none" spc="0" normalizeH="0" baseline="0" noProof="0" dirty="0">
                <a:ln>
                  <a:noFill/>
                </a:ln>
                <a:effectLst/>
                <a:uLnTx/>
                <a:uFillTx/>
                <a:latin typeface="ＭＳ Ｐゴシック"/>
                <a:ea typeface="ＭＳ Ｐゴシック"/>
                <a:cs typeface="+mn-cs"/>
              </a:rPr>
              <a:t>２，６５２</a:t>
            </a:r>
            <a:r>
              <a:rPr lang="ja-JP" altLang="en-US" sz="1100" b="1" dirty="0">
                <a:latin typeface="ＭＳ Ｐゴシック"/>
                <a:ea typeface="ＭＳ Ｐゴシック"/>
              </a:rPr>
              <a:t>人分</a:t>
            </a:r>
            <a:endParaRPr lang="en-US" altLang="ja-JP" sz="1100" b="1" dirty="0">
              <a:latin typeface="ＭＳ Ｐゴシック"/>
              <a:ea typeface="ＭＳ Ｐゴシック"/>
            </a:endParaRPr>
          </a:p>
        </p:txBody>
      </p:sp>
      <p:sp>
        <p:nvSpPr>
          <p:cNvPr id="46" name="テキスト ボックス 40"/>
          <p:cNvSpPr txBox="1">
            <a:spLocks noChangeArrowheads="1"/>
          </p:cNvSpPr>
          <p:nvPr/>
        </p:nvSpPr>
        <p:spPr bwMode="auto">
          <a:xfrm>
            <a:off x="6469242" y="1167978"/>
            <a:ext cx="10398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1" lang="ja-JP" altLang="en-US" sz="1100" b="1" i="0" u="none" strike="noStrike" kern="1200" cap="none" spc="0" normalizeH="0" baseline="0" noProof="0" dirty="0">
                <a:ln>
                  <a:noFill/>
                </a:ln>
                <a:effectLst/>
                <a:uLnTx/>
                <a:uFillTx/>
                <a:latin typeface="ＭＳ Ｐゴシック"/>
                <a:ea typeface="ＭＳ Ｐゴシック"/>
                <a:cs typeface="+mn-cs"/>
              </a:rPr>
              <a:t>２，３６７</a:t>
            </a:r>
            <a:r>
              <a:rPr lang="ja-JP" altLang="en-US" sz="1100" b="1" dirty="0">
                <a:latin typeface="ＭＳ Ｐゴシック"/>
                <a:ea typeface="ＭＳ Ｐゴシック"/>
              </a:rPr>
              <a:t>人分</a:t>
            </a:r>
            <a:endParaRPr lang="en-US" altLang="ja-JP" sz="1100" b="1" dirty="0">
              <a:latin typeface="ＭＳ Ｐゴシック"/>
              <a:ea typeface="ＭＳ Ｐゴシック"/>
            </a:endParaRPr>
          </a:p>
        </p:txBody>
      </p:sp>
      <p:sp>
        <p:nvSpPr>
          <p:cNvPr id="47" name="Rectangle 5"/>
          <p:cNvSpPr>
            <a:spLocks noChangeArrowheads="1"/>
          </p:cNvSpPr>
          <p:nvPr/>
        </p:nvSpPr>
        <p:spPr bwMode="auto">
          <a:xfrm>
            <a:off x="401837" y="1893500"/>
            <a:ext cx="8271347" cy="374144"/>
          </a:xfrm>
          <a:prstGeom prst="rect">
            <a:avLst/>
          </a:prstGeom>
          <a:noFill/>
          <a:ln w="9525">
            <a:noFill/>
            <a:miter lim="800000"/>
            <a:headEnd/>
            <a:tailEnd/>
          </a:ln>
        </p:spPr>
        <p:txBody>
          <a:bodyPr lIns="77929" tIns="0" rIns="77929" bIns="0"/>
          <a:lstStyle/>
          <a:p>
            <a:pPr eaLnBrk="1" hangingPunct="1">
              <a:lnSpc>
                <a:spcPct val="150000"/>
              </a:lnSpc>
              <a:spcBef>
                <a:spcPts val="170"/>
              </a:spcBef>
              <a:spcAft>
                <a:spcPts val="170"/>
              </a:spcAft>
              <a:tabLst>
                <a:tab pos="5111750" algn="l"/>
                <a:tab pos="6542088" algn="l"/>
                <a:tab pos="6635750" algn="l"/>
                <a:tab pos="6729413"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民間保育所等整備事業　　　　　　　　　　　　　　　　　　　　　（８２億９，３００万円）</a:t>
            </a:r>
            <a:endParaRPr lang="en-US" altLang="ja-JP" sz="1600" dirty="0">
              <a:latin typeface="ＭＳ Ｐゴシック" pitchFamily="50" charset="-128"/>
              <a:ea typeface="ＭＳ Ｐゴシック" charset="-128"/>
            </a:endParaRPr>
          </a:p>
        </p:txBody>
      </p:sp>
      <p:sp>
        <p:nvSpPr>
          <p:cNvPr id="39" name="Rectangle 5"/>
          <p:cNvSpPr>
            <a:spLocks noChangeArrowheads="1"/>
          </p:cNvSpPr>
          <p:nvPr/>
        </p:nvSpPr>
        <p:spPr bwMode="auto">
          <a:xfrm>
            <a:off x="402445" y="3396668"/>
            <a:ext cx="8134585" cy="377861"/>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保育人材の確保対策事業　　　　　　　　　　　　　　　　　　 　（９７</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億　　３００万円</a:t>
            </a:r>
            <a:r>
              <a:rPr lang="ja-JP" altLang="en-US" sz="1600" b="1" dirty="0">
                <a:latin typeface="ＭＳ Ｐゴシック" pitchFamily="50" charset="-128"/>
                <a:ea typeface="ＭＳ Ｐゴシック" charset="-128"/>
              </a:rPr>
              <a:t>）</a:t>
            </a:r>
            <a:endParaRPr lang="en-US" altLang="ja-JP" sz="1600" dirty="0">
              <a:latin typeface="ＭＳ Ｐゴシック" pitchFamily="50" charset="-128"/>
              <a:ea typeface="ＭＳ Ｐゴシック" charset="-128"/>
            </a:endParaRPr>
          </a:p>
        </p:txBody>
      </p:sp>
      <p:sp>
        <p:nvSpPr>
          <p:cNvPr id="2" name="角丸四角形 1"/>
          <p:cNvSpPr/>
          <p:nvPr/>
        </p:nvSpPr>
        <p:spPr>
          <a:xfrm>
            <a:off x="927276" y="1550338"/>
            <a:ext cx="6957619" cy="349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schemeClr val="tx1"/>
                </a:solidFill>
                <a:latin typeface="ＭＳ Ｐゴシック" panose="020B0600070205080204" pitchFamily="50" charset="-128"/>
                <a:cs typeface="メイリオ" panose="020B0604030504040204" pitchFamily="50" charset="-128"/>
              </a:rPr>
              <a:t>第２子保育料無償化等で増加が見込まれる保育ニーズも見据えた入所枠を確保</a:t>
            </a:r>
          </a:p>
        </p:txBody>
      </p:sp>
      <p:sp>
        <p:nvSpPr>
          <p:cNvPr id="51" name="Rectangle 5"/>
          <p:cNvSpPr>
            <a:spLocks noChangeArrowheads="1"/>
          </p:cNvSpPr>
          <p:nvPr/>
        </p:nvSpPr>
        <p:spPr bwMode="auto">
          <a:xfrm>
            <a:off x="390791" y="2201929"/>
            <a:ext cx="8271346" cy="310547"/>
          </a:xfrm>
          <a:prstGeom prst="rect">
            <a:avLst/>
          </a:prstGeom>
          <a:noFill/>
          <a:ln w="9525">
            <a:noFill/>
            <a:miter lim="800000"/>
            <a:headEnd/>
            <a:tailEnd/>
          </a:ln>
        </p:spPr>
        <p:txBody>
          <a:bodyPr lIns="77929" tIns="38964" rIns="77929" bIns="38964"/>
          <a:lstStyle/>
          <a:p>
            <a:pPr marL="485775" marR="0" lvl="0" indent="-311150" algn="l" defTabSz="914400" rtl="0" eaLnBrk="1" fontAlgn="base" latinLnBrk="0" hangingPunct="1">
              <a:lnSpc>
                <a:spcPts val="2000"/>
              </a:lnSpc>
              <a:spcBef>
                <a:spcPts val="170"/>
              </a:spcBef>
              <a:spcAft>
                <a:spcPts val="17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民間保育所高額賃借料補助や民間保育所整備用地提供促進補助</a:t>
            </a:r>
            <a:r>
              <a:rPr kumimoji="1" lang="ja-JP" altLang="en-US" sz="1400" b="0" i="0" u="none" kern="1200" cap="none" spc="0" normalizeH="0" baseline="0" noProof="0" dirty="0">
                <a:ln>
                  <a:noFill/>
                </a:ln>
                <a:effectLst/>
                <a:uLnTx/>
                <a:uFillTx/>
                <a:latin typeface="ＭＳ Ｐゴシック" pitchFamily="50" charset="-128"/>
                <a:ea typeface="ＭＳ Ｐゴシック" charset="-128"/>
                <a:cs typeface="+mn-cs"/>
              </a:rPr>
              <a:t>等</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を実施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9" name="テキスト ボックス 37"/>
          <p:cNvSpPr txBox="1">
            <a:spLocks noChangeArrowheads="1"/>
          </p:cNvSpPr>
          <p:nvPr/>
        </p:nvSpPr>
        <p:spPr bwMode="auto">
          <a:xfrm>
            <a:off x="2613693" y="1073726"/>
            <a:ext cx="26505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latin typeface="ＭＳ Ｐゴシック" panose="020B0600070205080204" pitchFamily="50" charset="-128"/>
              </a:rPr>
              <a:t>保育所等整備に偏らず、</a:t>
            </a:r>
            <a:endParaRPr lang="en-US" altLang="ja-JP" sz="1100" b="1" dirty="0">
              <a:latin typeface="ＭＳ Ｐゴシック" panose="020B0600070205080204" pitchFamily="50" charset="-128"/>
            </a:endParaRPr>
          </a:p>
          <a:p>
            <a:pPr algn="ctr"/>
            <a:r>
              <a:rPr lang="ja-JP" altLang="en-US" sz="1100" b="1" dirty="0">
                <a:latin typeface="ＭＳ Ｐゴシック" panose="020B0600070205080204" pitchFamily="50" charset="-128"/>
              </a:rPr>
              <a:t>既存施設等の活用との両輪で解消！</a:t>
            </a:r>
            <a:endParaRPr lang="en-US" altLang="ja-JP" sz="1100" dirty="0">
              <a:latin typeface="ＭＳ Ｐゴシック" panose="020B0600070205080204" pitchFamily="50" charset="-128"/>
            </a:endParaRPr>
          </a:p>
        </p:txBody>
      </p:sp>
      <p:sp>
        <p:nvSpPr>
          <p:cNvPr id="32" name="Rectangle 5"/>
          <p:cNvSpPr>
            <a:spLocks noChangeArrowheads="1"/>
          </p:cNvSpPr>
          <p:nvPr/>
        </p:nvSpPr>
        <p:spPr bwMode="auto">
          <a:xfrm>
            <a:off x="401220" y="4098135"/>
            <a:ext cx="8764315" cy="421435"/>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障がい児の受入れ強化 　　　　　　　　　　　　　　　　　　　　 （４８億３，５００万円）　</a:t>
            </a:r>
            <a:endParaRPr lang="en-US" altLang="ja-JP" sz="1600" dirty="0">
              <a:latin typeface="ＭＳ Ｐゴシック" pitchFamily="50" charset="-128"/>
              <a:ea typeface="ＭＳ Ｐゴシック" charset="-128"/>
            </a:endParaRPr>
          </a:p>
        </p:txBody>
      </p:sp>
      <p:sp>
        <p:nvSpPr>
          <p:cNvPr id="33" name="Rectangle 5"/>
          <p:cNvSpPr>
            <a:spLocks noChangeArrowheads="1"/>
          </p:cNvSpPr>
          <p:nvPr/>
        </p:nvSpPr>
        <p:spPr bwMode="auto">
          <a:xfrm>
            <a:off x="390603" y="4446473"/>
            <a:ext cx="8237532" cy="295977"/>
          </a:xfrm>
          <a:prstGeom prst="rect">
            <a:avLst/>
          </a:prstGeom>
          <a:noFill/>
          <a:ln w="9525">
            <a:noFill/>
            <a:miter lim="800000"/>
            <a:headEnd/>
            <a:tailEnd/>
          </a:ln>
        </p:spPr>
        <p:txBody>
          <a:bodyPr lIns="77929" tIns="38964" rIns="77929" bIns="38964"/>
          <a:lstStyle/>
          <a:p>
            <a:pPr marL="485775" indent="-311150" eaLnBrk="1" hangingPunct="1">
              <a:lnSpc>
                <a:spcPts val="1800"/>
              </a:lnSpc>
              <a:spcBef>
                <a:spcPts val="170"/>
              </a:spcBef>
              <a:spcAft>
                <a:spcPts val="170"/>
              </a:spcAft>
              <a:buFont typeface="Wingdings" panose="05000000000000000000" pitchFamily="2" charset="2"/>
              <a:buChar char="Ø"/>
              <a:defRPr/>
            </a:pPr>
            <a:r>
              <a:rPr lang="ja-JP" altLang="en-US" sz="1400" dirty="0">
                <a:latin typeface="ＭＳ Ｐゴシック" pitchFamily="50" charset="-128"/>
                <a:ea typeface="ＭＳ Ｐゴシック" charset="-128"/>
              </a:rPr>
              <a:t>受入れ促進のため、保育士等や看護師の配置に要する人件費及び</a:t>
            </a:r>
            <a:r>
              <a:rPr lang="ja-JP" altLang="en-US" sz="1400" dirty="0">
                <a:latin typeface="ＭＳ Ｐゴシック" panose="020B0600070205080204" pitchFamily="50" charset="-128"/>
              </a:rPr>
              <a:t>教材・環境備品購入費を助成</a:t>
            </a:r>
            <a:endParaRPr lang="en-US" altLang="ja-JP" sz="1400" dirty="0">
              <a:latin typeface="ＭＳ Ｐゴシック" pitchFamily="50" charset="-128"/>
              <a:ea typeface="ＭＳ Ｐゴシック" charset="-128"/>
            </a:endParaRPr>
          </a:p>
          <a:p>
            <a:pPr marL="174625" eaLnBrk="1" hangingPunct="1">
              <a:lnSpc>
                <a:spcPts val="2000"/>
              </a:lnSpc>
              <a:spcBef>
                <a:spcPts val="170"/>
              </a:spcBef>
              <a:spcAft>
                <a:spcPts val="170"/>
              </a:spcAft>
              <a:defRPr/>
            </a:pPr>
            <a:r>
              <a:rPr lang="ja-JP" altLang="en-US" sz="1400" dirty="0">
                <a:latin typeface="ＭＳ Ｐゴシック" pitchFamily="50" charset="-128"/>
                <a:ea typeface="ＭＳ Ｐゴシック" charset="-128"/>
              </a:rPr>
              <a:t>　　　</a:t>
            </a:r>
            <a:r>
              <a:rPr lang="ja-JP" altLang="en-US" sz="1400" dirty="0">
                <a:latin typeface="ＭＳ Ｐゴシック" panose="020B0600070205080204" pitchFamily="50" charset="-128"/>
              </a:rPr>
              <a:t>　</a:t>
            </a:r>
            <a:endParaRPr lang="en-US" altLang="ja-JP" sz="1400" dirty="0">
              <a:latin typeface="ＭＳ Ｐゴシック" panose="020B0600070205080204" pitchFamily="50" charset="-128"/>
            </a:endParaRPr>
          </a:p>
        </p:txBody>
      </p:sp>
      <p:sp>
        <p:nvSpPr>
          <p:cNvPr id="34" name="Rectangle 5"/>
          <p:cNvSpPr>
            <a:spLocks noChangeArrowheads="1"/>
          </p:cNvSpPr>
          <p:nvPr/>
        </p:nvSpPr>
        <p:spPr bwMode="auto">
          <a:xfrm>
            <a:off x="386746" y="3773461"/>
            <a:ext cx="7631955" cy="421435"/>
          </a:xfrm>
          <a:prstGeom prst="rect">
            <a:avLst/>
          </a:prstGeom>
          <a:noFill/>
          <a:ln w="9525">
            <a:noFill/>
            <a:miter lim="800000"/>
            <a:headEnd/>
            <a:tailEnd/>
          </a:ln>
        </p:spPr>
        <p:txBody>
          <a:bodyPr lIns="77929" tIns="38964" rIns="77929" bIns="38964"/>
          <a:lstStyle/>
          <a:p>
            <a:pPr marL="460375" indent="-285750" eaLnBrk="1" hangingPunct="1">
              <a:lnSpc>
                <a:spcPts val="1400"/>
              </a:lnSpc>
              <a:spcBef>
                <a:spcPts val="170"/>
              </a:spcBef>
              <a:spcAft>
                <a:spcPts val="170"/>
              </a:spcAft>
              <a:buFont typeface="Wingdings" panose="05000000000000000000" pitchFamily="2" charset="2"/>
              <a:buChar char="Ø"/>
              <a:defRPr/>
            </a:pPr>
            <a:r>
              <a:rPr lang="ja-JP" altLang="en-US" sz="1400" dirty="0">
                <a:latin typeface="ＭＳ Ｐゴシック" pitchFamily="50" charset="-128"/>
                <a:ea typeface="ＭＳ Ｐゴシック" charset="-128"/>
              </a:rPr>
              <a:t>必要となる保育士の確保に向け、認可保育所等への就職を促進するとともに、保育士の定着や働きやすい労働環境実現に向けて、国制度や本市独自の保育人材確保対策を実施</a:t>
            </a:r>
            <a:endParaRPr lang="en-US" altLang="ja-JP" sz="1400" dirty="0">
              <a:latin typeface="ＭＳ Ｐゴシック" pitchFamily="50" charset="-128"/>
              <a:ea typeface="ＭＳ Ｐゴシック" charset="-128"/>
            </a:endParaRPr>
          </a:p>
        </p:txBody>
      </p:sp>
      <p:sp>
        <p:nvSpPr>
          <p:cNvPr id="50" name="Rectangle 5"/>
          <p:cNvSpPr>
            <a:spLocks noChangeArrowheads="1"/>
          </p:cNvSpPr>
          <p:nvPr/>
        </p:nvSpPr>
        <p:spPr bwMode="auto">
          <a:xfrm>
            <a:off x="389806" y="2499323"/>
            <a:ext cx="8329632" cy="451038"/>
          </a:xfrm>
          <a:prstGeom prst="rect">
            <a:avLst/>
          </a:prstGeom>
          <a:noFill/>
          <a:ln w="9525">
            <a:noFill/>
            <a:miter lim="800000"/>
            <a:headEnd/>
            <a:tailEnd/>
          </a:ln>
        </p:spPr>
        <p:txBody>
          <a:bodyPr lIns="77929" tIns="38964" rIns="77929" bIns="38964"/>
          <a:lstStyle/>
          <a:p>
            <a:pPr marL="485775" lvl="0" indent="-311150" eaLnBrk="1" hangingPunct="1">
              <a:lnSpc>
                <a:spcPts val="1400"/>
              </a:lnSpc>
              <a:spcBef>
                <a:spcPts val="170"/>
              </a:spcBef>
              <a:spcAft>
                <a:spcPts val="170"/>
              </a:spcAft>
              <a:buFont typeface="Wingdings" panose="05000000000000000000" pitchFamily="2" charset="2"/>
              <a:buChar char="Ø"/>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一時預かり事業（幼稚園型</a:t>
            </a:r>
            <a:r>
              <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rPr>
              <a:t>Ⅱ</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）の開設を促進するとともに、令和７年４月からの事業開始に伴い　　　　　　 １歳児の積極的な受入れなどが可能となるよう、運営費</a:t>
            </a:r>
            <a:r>
              <a:rPr lang="ja-JP" altLang="en-US" sz="1400" dirty="0">
                <a:latin typeface="ＭＳ Ｐゴシック" pitchFamily="50" charset="-128"/>
                <a:ea typeface="ＭＳ Ｐゴシック" charset="-128"/>
              </a:rPr>
              <a:t>を拡充のうえ実施</a:t>
            </a:r>
            <a:endPar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endParaRPr>
          </a:p>
        </p:txBody>
      </p:sp>
      <p:sp>
        <p:nvSpPr>
          <p:cNvPr id="48" name="角丸四角形 47"/>
          <p:cNvSpPr/>
          <p:nvPr/>
        </p:nvSpPr>
        <p:spPr>
          <a:xfrm>
            <a:off x="294966" y="247304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5" name="Rectangle 4">
            <a:extLst>
              <a:ext uri="{FF2B5EF4-FFF2-40B4-BE49-F238E27FC236}">
                <a16:creationId xmlns:a16="http://schemas.microsoft.com/office/drawing/2014/main" id="{091150B3-ED63-FE8A-D0B1-5BB2B7D09869}"/>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6" name="Rectangle 5">
            <a:extLst>
              <a:ext uri="{FF2B5EF4-FFF2-40B4-BE49-F238E27FC236}">
                <a16:creationId xmlns:a16="http://schemas.microsoft.com/office/drawing/2014/main" id="{B778C660-1997-AE21-350E-8AD38A559ABF}"/>
              </a:ext>
            </a:extLst>
          </p:cNvPr>
          <p:cNvSpPr>
            <a:spLocks noChangeArrowheads="1"/>
          </p:cNvSpPr>
          <p:nvPr/>
        </p:nvSpPr>
        <p:spPr bwMode="auto">
          <a:xfrm>
            <a:off x="408201" y="2831792"/>
            <a:ext cx="8271347" cy="406959"/>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tabLst>
                <a:tab pos="5111750" algn="l"/>
                <a:tab pos="6542088" algn="l"/>
                <a:tab pos="6635750" algn="l"/>
                <a:tab pos="6729413"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地域型保育事業（連携支援事業）　　　　　　　　　　　　　　　（　 　　１，４００万円）</a:t>
            </a:r>
            <a:endParaRPr lang="en-US" altLang="ja-JP" sz="1600" dirty="0">
              <a:latin typeface="ＭＳ Ｐゴシック" pitchFamily="50" charset="-128"/>
              <a:ea typeface="ＭＳ Ｐゴシック" charset="-128"/>
            </a:endParaRPr>
          </a:p>
        </p:txBody>
      </p:sp>
      <p:sp>
        <p:nvSpPr>
          <p:cNvPr id="17" name="Rectangle 5">
            <a:extLst>
              <a:ext uri="{FF2B5EF4-FFF2-40B4-BE49-F238E27FC236}">
                <a16:creationId xmlns:a16="http://schemas.microsoft.com/office/drawing/2014/main" id="{D48AF65B-FFCC-B787-3CDE-3300C86AC9AF}"/>
              </a:ext>
            </a:extLst>
          </p:cNvPr>
          <p:cNvSpPr>
            <a:spLocks noChangeArrowheads="1"/>
          </p:cNvSpPr>
          <p:nvPr/>
        </p:nvSpPr>
        <p:spPr bwMode="auto">
          <a:xfrm>
            <a:off x="411877" y="3206616"/>
            <a:ext cx="7332697" cy="262592"/>
          </a:xfrm>
          <a:prstGeom prst="rect">
            <a:avLst/>
          </a:prstGeom>
          <a:noFill/>
          <a:ln w="9525">
            <a:noFill/>
            <a:miter lim="800000"/>
            <a:headEnd/>
            <a:tailEnd/>
          </a:ln>
        </p:spPr>
        <p:txBody>
          <a:bodyPr lIns="77929" tIns="38964" rIns="77929" bIns="38964"/>
          <a:lstStyle/>
          <a:p>
            <a:pPr marL="485775" marR="0" lvl="0" indent="-31115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defRPr/>
            </a:pPr>
            <a:r>
              <a:rPr kumimoji="1" lang="ja-JP" altLang="en-US" sz="1400" b="0" i="0" u="none" kern="1200" cap="none" spc="0" normalizeH="0" baseline="0" noProof="0" dirty="0">
                <a:ln>
                  <a:noFill/>
                </a:ln>
                <a:effectLst/>
                <a:uLnTx/>
                <a:uFillTx/>
                <a:latin typeface="ＭＳ Ｐゴシック" pitchFamily="50" charset="-128"/>
                <a:ea typeface="ＭＳ Ｐゴシック" charset="-128"/>
                <a:cs typeface="+mn-cs"/>
              </a:rPr>
              <a:t>卒園後の３歳児の受け皿確保などを</a:t>
            </a:r>
            <a:r>
              <a:rPr lang="ja-JP" altLang="en-US" sz="1400" dirty="0">
                <a:latin typeface="ＭＳ Ｐゴシック" pitchFamily="50" charset="-128"/>
                <a:ea typeface="ＭＳ Ｐゴシック" charset="-128"/>
              </a:rPr>
              <a:t>促進するため、連携施設に対し交付金を支給</a:t>
            </a:r>
            <a:endParaRPr kumimoji="1" lang="en-US" altLang="ja-JP"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grpSp>
        <p:nvGrpSpPr>
          <p:cNvPr id="9" name="グループ化 8">
            <a:extLst>
              <a:ext uri="{FF2B5EF4-FFF2-40B4-BE49-F238E27FC236}">
                <a16:creationId xmlns:a16="http://schemas.microsoft.com/office/drawing/2014/main" id="{7A62EDD4-816B-55D6-E85B-72848ED4F8BD}"/>
              </a:ext>
            </a:extLst>
          </p:cNvPr>
          <p:cNvGrpSpPr/>
          <p:nvPr/>
        </p:nvGrpSpPr>
        <p:grpSpPr>
          <a:xfrm>
            <a:off x="7734318" y="2756055"/>
            <a:ext cx="1438261" cy="1573250"/>
            <a:chOff x="7657361" y="2814926"/>
            <a:chExt cx="1438261" cy="1573250"/>
          </a:xfrm>
        </p:grpSpPr>
        <p:pic>
          <p:nvPicPr>
            <p:cNvPr id="3" name="図 2">
              <a:extLst>
                <a:ext uri="{FF2B5EF4-FFF2-40B4-BE49-F238E27FC236}">
                  <a16:creationId xmlns:a16="http://schemas.microsoft.com/office/drawing/2014/main" id="{C08C4F35-6C8A-2FB8-04A7-60FF7100FB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7361" y="2829866"/>
              <a:ext cx="831748" cy="1558310"/>
            </a:xfrm>
            <a:prstGeom prst="rect">
              <a:avLst/>
            </a:prstGeom>
          </p:spPr>
        </p:pic>
        <p:pic>
          <p:nvPicPr>
            <p:cNvPr id="4" name="図 3">
              <a:extLst>
                <a:ext uri="{FF2B5EF4-FFF2-40B4-BE49-F238E27FC236}">
                  <a16:creationId xmlns:a16="http://schemas.microsoft.com/office/drawing/2014/main" id="{CEDAC676-1709-5E2C-CEDC-EB621CED03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0648" y="2814926"/>
              <a:ext cx="934974" cy="1569919"/>
            </a:xfrm>
            <a:prstGeom prst="rect">
              <a:avLst/>
            </a:prstGeom>
          </p:spPr>
        </p:pic>
      </p:grpSp>
      <p:sp>
        <p:nvSpPr>
          <p:cNvPr id="13" name="Rectangle 5">
            <a:extLst>
              <a:ext uri="{FF2B5EF4-FFF2-40B4-BE49-F238E27FC236}">
                <a16:creationId xmlns:a16="http://schemas.microsoft.com/office/drawing/2014/main" id="{60595B9D-5E54-B957-7FA3-7A8AA6C14B01}"/>
              </a:ext>
            </a:extLst>
          </p:cNvPr>
          <p:cNvSpPr>
            <a:spLocks noChangeArrowheads="1"/>
          </p:cNvSpPr>
          <p:nvPr/>
        </p:nvSpPr>
        <p:spPr bwMode="auto">
          <a:xfrm>
            <a:off x="340531" y="4699805"/>
            <a:ext cx="7919238" cy="430995"/>
          </a:xfrm>
          <a:prstGeom prst="rect">
            <a:avLst/>
          </a:prstGeom>
          <a:noFill/>
          <a:ln w="9525">
            <a:noFill/>
            <a:miter lim="800000"/>
            <a:headEnd/>
            <a:tailEnd/>
          </a:ln>
        </p:spPr>
        <p:txBody>
          <a:bodyPr lIns="77929" tIns="38964" rIns="77929" bIns="38964"/>
          <a:lstStyle/>
          <a:p>
            <a:pPr marL="536575" indent="-85725" eaLnBrk="1" hangingPunct="1">
              <a:lnSpc>
                <a:spcPts val="1300"/>
              </a:lnSpc>
              <a:spcBef>
                <a:spcPts val="170"/>
              </a:spcBef>
              <a:spcAft>
                <a:spcPts val="170"/>
              </a:spcAft>
            </a:pPr>
            <a:r>
              <a:rPr lang="ja-JP" altLang="en-US" sz="1400" dirty="0">
                <a:latin typeface="ＭＳ Ｐゴシック" pitchFamily="50" charset="-128"/>
                <a:ea typeface="ＭＳ Ｐゴシック" charset="-128"/>
              </a:rPr>
              <a:t>・障害者差別解消法改正等を踏まえ、診断書の病名が疑いとなっている場合や通所受給者証のみの場合も助成対象へ追加</a:t>
            </a:r>
            <a:endParaRPr lang="en-US" altLang="ja-JP" sz="1400" dirty="0">
              <a:latin typeface="ＭＳ Ｐゴシック" pitchFamily="50" charset="-128"/>
              <a:ea typeface="ＭＳ Ｐゴシック" charset="-128"/>
            </a:endParaRPr>
          </a:p>
        </p:txBody>
      </p:sp>
    </p:spTree>
    <p:extLst>
      <p:ext uri="{BB962C8B-B14F-4D97-AF65-F5344CB8AC3E}">
        <p14:creationId xmlns:p14="http://schemas.microsoft.com/office/powerpoint/2010/main" val="41029073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3188"/>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在宅等育児への支援</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18</a:t>
            </a:fld>
            <a:endParaRPr lang="en-US" altLang="ja-JP" sz="2000" b="1" dirty="0">
              <a:effectLst>
                <a:outerShdw blurRad="38100" dist="38100" dir="2700000" algn="tl">
                  <a:srgbClr val="000000">
                    <a:alpha val="43137"/>
                  </a:srgbClr>
                </a:outerShdw>
              </a:effectLst>
            </a:endParaRPr>
          </a:p>
        </p:txBody>
      </p:sp>
      <p:sp>
        <p:nvSpPr>
          <p:cNvPr id="8" name="Rectangle 5">
            <a:extLst>
              <a:ext uri="{FF2B5EF4-FFF2-40B4-BE49-F238E27FC236}">
                <a16:creationId xmlns:a16="http://schemas.microsoft.com/office/drawing/2014/main" id="{9117D4C3-8119-0638-064B-9E1108EF4FF5}"/>
              </a:ext>
            </a:extLst>
          </p:cNvPr>
          <p:cNvSpPr>
            <a:spLocks noChangeArrowheads="1"/>
          </p:cNvSpPr>
          <p:nvPr/>
        </p:nvSpPr>
        <p:spPr bwMode="auto">
          <a:xfrm>
            <a:off x="422483" y="3745056"/>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病児・病後児保育事業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５億６，６００万円</a:t>
            </a:r>
            <a:r>
              <a:rPr lang="ja-JP" altLang="en-US" sz="1600" b="1" dirty="0">
                <a:latin typeface="ＭＳ Ｐゴシック" panose="020B0600070205080204" pitchFamily="50" charset="-128"/>
              </a:rPr>
              <a:t>）</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0" name="Rectangle 5">
            <a:extLst>
              <a:ext uri="{FF2B5EF4-FFF2-40B4-BE49-F238E27FC236}">
                <a16:creationId xmlns:a16="http://schemas.microsoft.com/office/drawing/2014/main" id="{EE093343-7BDF-6017-F9EE-8764CE755D77}"/>
              </a:ext>
            </a:extLst>
          </p:cNvPr>
          <p:cNvSpPr>
            <a:spLocks noChangeArrowheads="1"/>
          </p:cNvSpPr>
          <p:nvPr/>
        </p:nvSpPr>
        <p:spPr bwMode="auto">
          <a:xfrm>
            <a:off x="422483" y="4006342"/>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産後ケア事業　　　　　　　　　　　 　　  （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５億７，９００万円</a:t>
            </a:r>
            <a:r>
              <a:rPr lang="ja-JP" altLang="en-US" sz="1600" b="1" dirty="0">
                <a:latin typeface="ＭＳ Ｐゴシック" panose="020B0600070205080204" pitchFamily="50" charset="-128"/>
              </a:rPr>
              <a:t>）</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後掲</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　　など</a:t>
            </a:r>
            <a:r>
              <a:rPr lang="ja-JP" altLang="en-US" sz="1400" b="1" dirty="0">
                <a:latin typeface="ＭＳ Ｐゴシック" pitchFamily="50" charset="-128"/>
                <a:ea typeface="ＭＳ Ｐゴシック" charset="-128"/>
              </a:rPr>
              <a:t>　　</a:t>
            </a:r>
            <a:endParaRPr lang="en-US" altLang="ja-JP" sz="1400" b="1"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2" name="Rectangle 5">
            <a:extLst>
              <a:ext uri="{FF2B5EF4-FFF2-40B4-BE49-F238E27FC236}">
                <a16:creationId xmlns:a16="http://schemas.microsoft.com/office/drawing/2014/main" id="{86F32496-C336-E95C-FFFF-6961927233CF}"/>
              </a:ext>
            </a:extLst>
          </p:cNvPr>
          <p:cNvSpPr>
            <a:spLocks noChangeArrowheads="1"/>
          </p:cNvSpPr>
          <p:nvPr/>
        </p:nvSpPr>
        <p:spPr bwMode="auto">
          <a:xfrm>
            <a:off x="422483" y="4538523"/>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子育てサポートアプリ事業　　 　  　　（  ６億４，３００万円）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3" name="Rectangle 5">
            <a:extLst>
              <a:ext uri="{FF2B5EF4-FFF2-40B4-BE49-F238E27FC236}">
                <a16:creationId xmlns:a16="http://schemas.microsoft.com/office/drawing/2014/main" id="{8CE296F4-CEBE-D99B-D823-87636D4E9B82}"/>
              </a:ext>
            </a:extLst>
          </p:cNvPr>
          <p:cNvSpPr>
            <a:spLocks noChangeArrowheads="1"/>
          </p:cNvSpPr>
          <p:nvPr/>
        </p:nvSpPr>
        <p:spPr bwMode="auto">
          <a:xfrm>
            <a:off x="549878" y="4805156"/>
            <a:ext cx="79146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8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在宅等子育て支援メニューの利用者の負担を軽減するため、アプリの開発に着手</a:t>
            </a:r>
            <a:endParaRPr lang="en-US" altLang="ja-JP" sz="1400" dirty="0">
              <a:latin typeface="ＭＳ Ｐゴシック" panose="020B0600070205080204" pitchFamily="50" charset="-128"/>
            </a:endParaRPr>
          </a:p>
        </p:txBody>
      </p:sp>
      <p:grpSp>
        <p:nvGrpSpPr>
          <p:cNvPr id="11" name="グループ化 10">
            <a:extLst>
              <a:ext uri="{FF2B5EF4-FFF2-40B4-BE49-F238E27FC236}">
                <a16:creationId xmlns:a16="http://schemas.microsoft.com/office/drawing/2014/main" id="{6164E564-34F3-B2B0-FC8F-34343A156A04}"/>
              </a:ext>
            </a:extLst>
          </p:cNvPr>
          <p:cNvGrpSpPr/>
          <p:nvPr/>
        </p:nvGrpSpPr>
        <p:grpSpPr>
          <a:xfrm>
            <a:off x="427006" y="1330091"/>
            <a:ext cx="8257651" cy="531957"/>
            <a:chOff x="427006" y="1207231"/>
            <a:chExt cx="8257651" cy="531957"/>
          </a:xfrm>
        </p:grpSpPr>
        <p:sp>
          <p:nvSpPr>
            <p:cNvPr id="14" name="Rectangle 5">
              <a:extLst>
                <a:ext uri="{FF2B5EF4-FFF2-40B4-BE49-F238E27FC236}">
                  <a16:creationId xmlns:a16="http://schemas.microsoft.com/office/drawing/2014/main" id="{76F56F3F-5FA9-A973-F721-4A54C834454B}"/>
                </a:ext>
              </a:extLst>
            </p:cNvPr>
            <p:cNvSpPr>
              <a:spLocks noChangeArrowheads="1"/>
            </p:cNvSpPr>
            <p:nvPr/>
          </p:nvSpPr>
          <p:spPr bwMode="auto">
            <a:xfrm>
              <a:off x="427006" y="1207231"/>
              <a:ext cx="805859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子育て応援ヘルパー派遣事業　　　　　　　　　　　　　　　　（４億１，０００万円）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5" name="Rectangle 5">
              <a:extLst>
                <a:ext uri="{FF2B5EF4-FFF2-40B4-BE49-F238E27FC236}">
                  <a16:creationId xmlns:a16="http://schemas.microsoft.com/office/drawing/2014/main" id="{BF2F3AD4-553D-3A59-573E-D5BB8A4AE7B2}"/>
                </a:ext>
              </a:extLst>
            </p:cNvPr>
            <p:cNvSpPr>
              <a:spLocks noChangeArrowheads="1"/>
            </p:cNvSpPr>
            <p:nvPr/>
          </p:nvSpPr>
          <p:spPr bwMode="auto">
            <a:xfrm>
              <a:off x="555933" y="1477609"/>
              <a:ext cx="8128724" cy="26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０～２歳児を養育する全ての家庭が利用できる家事・育児支援の訪問サービスを令和７年４月から実施</a:t>
              </a:r>
              <a:endParaRPr lang="en-US" altLang="ja-JP" sz="1400" dirty="0">
                <a:latin typeface="ＭＳ Ｐゴシック" panose="020B0600070205080204" pitchFamily="50" charset="-128"/>
              </a:endParaRPr>
            </a:p>
          </p:txBody>
        </p:sp>
      </p:grpSp>
      <p:sp>
        <p:nvSpPr>
          <p:cNvPr id="16" name="AutoShape 6">
            <a:extLst>
              <a:ext uri="{FF2B5EF4-FFF2-40B4-BE49-F238E27FC236}">
                <a16:creationId xmlns:a16="http://schemas.microsoft.com/office/drawing/2014/main" id="{5E14FB75-C795-6FB0-3098-0A978C3FA2FA}"/>
              </a:ext>
            </a:extLst>
          </p:cNvPr>
          <p:cNvSpPr>
            <a:spLocks noChangeArrowheads="1"/>
          </p:cNvSpPr>
          <p:nvPr/>
        </p:nvSpPr>
        <p:spPr bwMode="auto">
          <a:xfrm>
            <a:off x="58935" y="1004063"/>
            <a:ext cx="8785688" cy="4097348"/>
          </a:xfrm>
          <a:prstGeom prst="roundRect">
            <a:avLst>
              <a:gd name="adj" fmla="val 3899"/>
            </a:avLst>
          </a:prstGeom>
          <a:noFill/>
          <a:ln w="22225">
            <a:solidFill>
              <a:schemeClr val="accent6">
                <a:lumMod val="75000"/>
              </a:schemeClr>
            </a:solidFill>
            <a:round/>
            <a:headEnd/>
            <a:tailEnd/>
          </a:ln>
          <a:effectLst/>
        </p:spPr>
        <p:txBody>
          <a:bodyPr lIns="77929" tIns="38964" rIns="77929" bIns="38964" anchor="ctr"/>
          <a:lstStyle/>
          <a:p>
            <a:pPr algn="ctr">
              <a:defRPr/>
            </a:pPr>
            <a:endParaRPr lang="en-US" altLang="ja-JP" b="1" spc="-100" dirty="0">
              <a:latin typeface="ＭＳ Ｐゴシック" panose="020B0600070205080204" pitchFamily="50" charset="-128"/>
              <a:ea typeface="ＭＳ Ｐゴシック" charset="-128"/>
            </a:endParaRPr>
          </a:p>
        </p:txBody>
      </p:sp>
      <p:sp>
        <p:nvSpPr>
          <p:cNvPr id="17" name="Rectangle 5">
            <a:extLst>
              <a:ext uri="{FF2B5EF4-FFF2-40B4-BE49-F238E27FC236}">
                <a16:creationId xmlns:a16="http://schemas.microsoft.com/office/drawing/2014/main" id="{0E25129B-651B-B838-D5F7-31A182C15023}"/>
              </a:ext>
            </a:extLst>
          </p:cNvPr>
          <p:cNvSpPr>
            <a:spLocks noChangeArrowheads="1"/>
          </p:cNvSpPr>
          <p:nvPr/>
        </p:nvSpPr>
        <p:spPr bwMode="auto">
          <a:xfrm>
            <a:off x="-140123" y="415178"/>
            <a:ext cx="9074455" cy="588885"/>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sz="1600" b="1" dirty="0">
                <a:latin typeface="ＭＳ Ｐゴシック" pitchFamily="50" charset="-128"/>
                <a:ea typeface="ＭＳ Ｐゴシック" charset="-128"/>
              </a:rPr>
              <a:t>　 </a:t>
            </a:r>
            <a:r>
              <a:rPr lang="ja-JP" altLang="en-US" sz="1600" b="1" dirty="0">
                <a:latin typeface="ＭＳ Ｐゴシック"/>
                <a:ea typeface="ＭＳ Ｐゴシック"/>
              </a:rPr>
              <a:t>〇　在宅等子育て家庭の負担を軽減し、安心して子育てできるよう、</a:t>
            </a:r>
            <a:endParaRPr lang="en-US" altLang="ja-JP" sz="1600" b="1" dirty="0">
              <a:latin typeface="ＭＳ Ｐゴシック"/>
              <a:ea typeface="ＭＳ Ｐゴシック"/>
            </a:endParaRPr>
          </a:p>
          <a:p>
            <a:pPr eaLnBrk="1" hangingPunct="1">
              <a:spcBef>
                <a:spcPts val="101"/>
              </a:spcBef>
              <a:spcAft>
                <a:spcPts val="101"/>
              </a:spcAft>
              <a:defRPr/>
            </a:pPr>
            <a:r>
              <a:rPr lang="ja-JP" altLang="en-US" sz="1600" b="1" dirty="0">
                <a:latin typeface="ＭＳ Ｐゴシック"/>
                <a:ea typeface="ＭＳ Ｐゴシック"/>
              </a:rPr>
              <a:t>　　　　</a:t>
            </a:r>
            <a:r>
              <a:rPr lang="ja-JP" altLang="en-US" sz="1600" b="1" i="0" u="none" strike="noStrike" baseline="0" dirty="0">
                <a:latin typeface="ＭＳ Ｐゴシック" panose="020B0600070205080204" pitchFamily="50" charset="-128"/>
              </a:rPr>
              <a:t>新たな</a:t>
            </a:r>
            <a:r>
              <a:rPr lang="ja-JP" altLang="en-US" sz="1600" b="1" dirty="0">
                <a:latin typeface="ＭＳ Ｐゴシック" panose="020B0600070205080204" pitchFamily="50" charset="-128"/>
              </a:rPr>
              <a:t>在宅等</a:t>
            </a:r>
            <a:r>
              <a:rPr lang="ja-JP" altLang="en-US" sz="1600" b="1" i="0" u="none" strike="noStrike" baseline="0" dirty="0">
                <a:latin typeface="ＭＳ Ｐゴシック" panose="020B0600070205080204" pitchFamily="50" charset="-128"/>
              </a:rPr>
              <a:t>支援を実施するとともに、子育て支援メニューの受け皿を拡大</a:t>
            </a:r>
            <a:endParaRPr lang="en-US" altLang="ja-JP" sz="1600" b="1" u="sng" dirty="0">
              <a:latin typeface="ＭＳ Ｐゴシック"/>
              <a:ea typeface="ＭＳ Ｐゴシック"/>
            </a:endParaRPr>
          </a:p>
        </p:txBody>
      </p:sp>
      <p:sp>
        <p:nvSpPr>
          <p:cNvPr id="19" name="Rectangle 5">
            <a:extLst>
              <a:ext uri="{FF2B5EF4-FFF2-40B4-BE49-F238E27FC236}">
                <a16:creationId xmlns:a16="http://schemas.microsoft.com/office/drawing/2014/main" id="{CB7D607C-5E6D-D216-C320-4B570E5091C9}"/>
              </a:ext>
            </a:extLst>
          </p:cNvPr>
          <p:cNvSpPr>
            <a:spLocks noChangeArrowheads="1"/>
          </p:cNvSpPr>
          <p:nvPr/>
        </p:nvSpPr>
        <p:spPr bwMode="auto">
          <a:xfrm>
            <a:off x="479872" y="1063678"/>
            <a:ext cx="805859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≪新たな在宅等支援の実施≫</a:t>
            </a:r>
            <a:endParaRPr lang="en-US" altLang="ja-JP" sz="1400" dirty="0">
              <a:latin typeface="ＭＳ Ｐゴシック" pitchFamily="50" charset="-128"/>
              <a:ea typeface="ＭＳ Ｐゴシック" charset="-128"/>
            </a:endParaRPr>
          </a:p>
        </p:txBody>
      </p:sp>
      <p:grpSp>
        <p:nvGrpSpPr>
          <p:cNvPr id="30" name="グループ化 29">
            <a:extLst>
              <a:ext uri="{FF2B5EF4-FFF2-40B4-BE49-F238E27FC236}">
                <a16:creationId xmlns:a16="http://schemas.microsoft.com/office/drawing/2014/main" id="{B82677D7-85D4-99BF-4794-A0029C3635CF}"/>
              </a:ext>
            </a:extLst>
          </p:cNvPr>
          <p:cNvGrpSpPr/>
          <p:nvPr/>
        </p:nvGrpSpPr>
        <p:grpSpPr>
          <a:xfrm>
            <a:off x="159267" y="2571597"/>
            <a:ext cx="8819090" cy="346891"/>
            <a:chOff x="159267" y="2600238"/>
            <a:chExt cx="8819090" cy="346891"/>
          </a:xfrm>
        </p:grpSpPr>
        <p:sp>
          <p:nvSpPr>
            <p:cNvPr id="4" name="角丸四角形 43">
              <a:extLst>
                <a:ext uri="{FF2B5EF4-FFF2-40B4-BE49-F238E27FC236}">
                  <a16:creationId xmlns:a16="http://schemas.microsoft.com/office/drawing/2014/main" id="{E0151347-F66D-E720-1EFC-3FBA060AC7CD}"/>
                </a:ext>
              </a:extLst>
            </p:cNvPr>
            <p:cNvSpPr/>
            <p:nvPr/>
          </p:nvSpPr>
          <p:spPr>
            <a:xfrm>
              <a:off x="159267" y="263718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0" name="Rectangle 5">
              <a:extLst>
                <a:ext uri="{FF2B5EF4-FFF2-40B4-BE49-F238E27FC236}">
                  <a16:creationId xmlns:a16="http://schemas.microsoft.com/office/drawing/2014/main" id="{D1DF02BE-A517-633C-ED81-5501718D9714}"/>
                </a:ext>
              </a:extLst>
            </p:cNvPr>
            <p:cNvSpPr>
              <a:spLocks noChangeArrowheads="1"/>
            </p:cNvSpPr>
            <p:nvPr/>
          </p:nvSpPr>
          <p:spPr bwMode="auto">
            <a:xfrm>
              <a:off x="520384" y="2600238"/>
              <a:ext cx="845797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≪在宅等子育て支援メニューの受け皿の拡大≫</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grpSp>
      <p:sp>
        <p:nvSpPr>
          <p:cNvPr id="22" name="Rectangle 5">
            <a:extLst>
              <a:ext uri="{FF2B5EF4-FFF2-40B4-BE49-F238E27FC236}">
                <a16:creationId xmlns:a16="http://schemas.microsoft.com/office/drawing/2014/main" id="{5695D63C-6884-9954-88C6-33AC3C2C8707}"/>
              </a:ext>
            </a:extLst>
          </p:cNvPr>
          <p:cNvSpPr>
            <a:spLocks noChangeArrowheads="1"/>
          </p:cNvSpPr>
          <p:nvPr/>
        </p:nvSpPr>
        <p:spPr bwMode="auto">
          <a:xfrm>
            <a:off x="427007" y="1798735"/>
            <a:ext cx="805859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乳児等通園支援事業（こども誰でも通園制度）　　　　　　 （５億４，７００万円）</a:t>
            </a:r>
            <a:endParaRPr lang="en-US" altLang="ja-JP" sz="1400" dirty="0">
              <a:latin typeface="ＭＳ Ｐゴシック" pitchFamily="50" charset="-128"/>
              <a:ea typeface="ＭＳ Ｐゴシック" charset="-128"/>
            </a:endParaRPr>
          </a:p>
        </p:txBody>
      </p:sp>
      <p:sp>
        <p:nvSpPr>
          <p:cNvPr id="23" name="Rectangle 5">
            <a:extLst>
              <a:ext uri="{FF2B5EF4-FFF2-40B4-BE49-F238E27FC236}">
                <a16:creationId xmlns:a16="http://schemas.microsoft.com/office/drawing/2014/main" id="{96E95585-1B63-164F-2DE1-27C538BEB580}"/>
              </a:ext>
            </a:extLst>
          </p:cNvPr>
          <p:cNvSpPr>
            <a:spLocks noChangeArrowheads="1"/>
          </p:cNvSpPr>
          <p:nvPr/>
        </p:nvSpPr>
        <p:spPr bwMode="auto">
          <a:xfrm>
            <a:off x="555933" y="2086204"/>
            <a:ext cx="8058593" cy="46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０歳６か月から満３歳未満の未就園児を対象に、就労要件を問わず月</a:t>
            </a:r>
            <a:r>
              <a:rPr lang="en-US" altLang="ja-JP" sz="1400" dirty="0">
                <a:latin typeface="ＭＳ Ｐゴシック" panose="020B0600070205080204" pitchFamily="50" charset="-128"/>
              </a:rPr>
              <a:t>10</a:t>
            </a:r>
            <a:r>
              <a:rPr lang="ja-JP" altLang="en-US" sz="1400" dirty="0">
                <a:latin typeface="ＭＳ Ｐゴシック" panose="020B0600070205080204" pitchFamily="50" charset="-128"/>
              </a:rPr>
              <a:t>時間まで定期的に保育所・</a:t>
            </a:r>
            <a:endParaRPr lang="en-US" altLang="ja-JP" sz="1400" dirty="0">
              <a:latin typeface="ＭＳ Ｐゴシック" panose="020B0600070205080204" pitchFamily="50" charset="-128"/>
            </a:endParaRPr>
          </a:p>
          <a:p>
            <a:pPr algn="just" eaLnBrk="1" hangingPunct="1">
              <a:lnSpc>
                <a:spcPts val="1500"/>
              </a:lnSpc>
              <a:spcBef>
                <a:spcPts val="175"/>
              </a:spcBef>
              <a:spcAft>
                <a:spcPts val="175"/>
              </a:spcAft>
            </a:pPr>
            <a:r>
              <a:rPr lang="ja-JP" altLang="en-US" sz="1400" dirty="0">
                <a:latin typeface="ＭＳ Ｐゴシック" panose="020B0600070205080204" pitchFamily="50" charset="-128"/>
              </a:rPr>
              <a:t>　　 幼稚園・認定こども園等を利用できる「こども誰でも通園制度」が法律上制度化され実施</a:t>
            </a:r>
          </a:p>
        </p:txBody>
      </p:sp>
      <p:sp>
        <p:nvSpPr>
          <p:cNvPr id="21" name="Rectangle 5">
            <a:extLst>
              <a:ext uri="{FF2B5EF4-FFF2-40B4-BE49-F238E27FC236}">
                <a16:creationId xmlns:a16="http://schemas.microsoft.com/office/drawing/2014/main" id="{21EE31FE-8611-560F-E165-6C13C0D8FCC8}"/>
              </a:ext>
            </a:extLst>
          </p:cNvPr>
          <p:cNvSpPr>
            <a:spLocks noChangeArrowheads="1"/>
          </p:cNvSpPr>
          <p:nvPr/>
        </p:nvSpPr>
        <p:spPr bwMode="auto">
          <a:xfrm>
            <a:off x="495933" y="4291263"/>
            <a:ext cx="4271139"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≪利用者の負担軽減に向けた取組≫</a:t>
            </a:r>
            <a:endParaRPr lang="en-US" altLang="ja-JP" sz="1400" dirty="0">
              <a:latin typeface="ＭＳ Ｐゴシック" pitchFamily="50" charset="-128"/>
              <a:ea typeface="ＭＳ Ｐゴシック" charset="-128"/>
            </a:endParaRPr>
          </a:p>
        </p:txBody>
      </p:sp>
      <p:sp>
        <p:nvSpPr>
          <p:cNvPr id="26" name="Rectangle 5">
            <a:extLst>
              <a:ext uri="{FF2B5EF4-FFF2-40B4-BE49-F238E27FC236}">
                <a16:creationId xmlns:a16="http://schemas.microsoft.com/office/drawing/2014/main" id="{4DEF7539-FFC3-F44E-5ADA-0FA2C8F3CF94}"/>
              </a:ext>
            </a:extLst>
          </p:cNvPr>
          <p:cNvSpPr>
            <a:spLocks noChangeArrowheads="1"/>
          </p:cNvSpPr>
          <p:nvPr/>
        </p:nvSpPr>
        <p:spPr bwMode="auto">
          <a:xfrm>
            <a:off x="537260" y="2862251"/>
            <a:ext cx="6985204" cy="49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1500"/>
              </a:lnSpc>
              <a:spcBef>
                <a:spcPts val="175"/>
              </a:spcBef>
              <a:spcAft>
                <a:spcPts val="175"/>
              </a:spcAft>
            </a:pPr>
            <a:r>
              <a:rPr lang="ja-JP" altLang="en-US" sz="1400" dirty="0">
                <a:latin typeface="ＭＳ Ｐゴシック" panose="020B0600070205080204" pitchFamily="50" charset="-128"/>
              </a:rPr>
              <a:t>新規事業者の参入促進や既存施設の安定的な運営の確保に取り組み、在宅等子育て支援メニューの受け皿を拡大</a:t>
            </a:r>
          </a:p>
        </p:txBody>
      </p:sp>
      <p:sp>
        <p:nvSpPr>
          <p:cNvPr id="9" name="Rectangle 4">
            <a:extLst>
              <a:ext uri="{FF2B5EF4-FFF2-40B4-BE49-F238E27FC236}">
                <a16:creationId xmlns:a16="http://schemas.microsoft.com/office/drawing/2014/main" id="{9C8E9C69-F2A7-2483-2B4C-82A29A1AB709}"/>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27" name="図 26">
            <a:extLst>
              <a:ext uri="{FF2B5EF4-FFF2-40B4-BE49-F238E27FC236}">
                <a16:creationId xmlns:a16="http://schemas.microsoft.com/office/drawing/2014/main" id="{0AE06D2E-D6B5-B0D9-BD2F-1DD6246B55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0482" y="3384521"/>
            <a:ext cx="1301315" cy="1306484"/>
          </a:xfrm>
          <a:prstGeom prst="rect">
            <a:avLst/>
          </a:prstGeom>
        </p:spPr>
      </p:pic>
      <p:sp>
        <p:nvSpPr>
          <p:cNvPr id="33" name="Rectangle 5">
            <a:extLst>
              <a:ext uri="{FF2B5EF4-FFF2-40B4-BE49-F238E27FC236}">
                <a16:creationId xmlns:a16="http://schemas.microsoft.com/office/drawing/2014/main" id="{98A2177D-26CE-B8F0-5E0C-C0FB0B827E83}"/>
              </a:ext>
            </a:extLst>
          </p:cNvPr>
          <p:cNvSpPr>
            <a:spLocks noChangeArrowheads="1"/>
          </p:cNvSpPr>
          <p:nvPr/>
        </p:nvSpPr>
        <p:spPr bwMode="auto">
          <a:xfrm>
            <a:off x="422483" y="3257176"/>
            <a:ext cx="6578055"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地域子育て支援拠点事業　　　 　　   （</a:t>
            </a:r>
            <a:r>
              <a:rPr lang="zh-TW" altLang="en-US" sz="1600" b="1" dirty="0">
                <a:latin typeface="ＭＳ Ｐゴシック" panose="020B0600070205080204" pitchFamily="50" charset="-128"/>
              </a:rPr>
              <a:t>１１億</a:t>
            </a:r>
            <a:r>
              <a:rPr lang="ja-JP" altLang="en-US" sz="1600" b="1" dirty="0">
                <a:latin typeface="ＭＳ Ｐゴシック" panose="020B0600070205080204" pitchFamily="50" charset="-128"/>
              </a:rPr>
              <a:t>６</a:t>
            </a:r>
            <a:r>
              <a:rPr lang="zh-TW" altLang="en-US" sz="1600" b="1" dirty="0">
                <a:latin typeface="ＭＳ Ｐゴシック" panose="020B0600070205080204" pitchFamily="50" charset="-128"/>
              </a:rPr>
              <a:t>，４００万円</a:t>
            </a:r>
            <a:r>
              <a:rPr lang="ja-JP" altLang="en-US" sz="1600" b="1" dirty="0">
                <a:latin typeface="ＭＳ Ｐゴシック" panose="020B0600070205080204" pitchFamily="50" charset="-128"/>
              </a:rPr>
              <a:t>）</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5" name="角丸四角形 21">
            <a:extLst>
              <a:ext uri="{FF2B5EF4-FFF2-40B4-BE49-F238E27FC236}">
                <a16:creationId xmlns:a16="http://schemas.microsoft.com/office/drawing/2014/main" id="{4200C36C-2944-FAEE-7FFE-BBE039D78F05}"/>
              </a:ext>
            </a:extLst>
          </p:cNvPr>
          <p:cNvSpPr/>
          <p:nvPr/>
        </p:nvSpPr>
        <p:spPr>
          <a:xfrm>
            <a:off x="159267" y="1076740"/>
            <a:ext cx="288925" cy="305092"/>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4" name="角丸四角形 43">
            <a:extLst>
              <a:ext uri="{FF2B5EF4-FFF2-40B4-BE49-F238E27FC236}">
                <a16:creationId xmlns:a16="http://schemas.microsoft.com/office/drawing/2014/main" id="{1D650CCB-1213-12EC-B764-D57CA28ED871}"/>
              </a:ext>
            </a:extLst>
          </p:cNvPr>
          <p:cNvSpPr/>
          <p:nvPr/>
        </p:nvSpPr>
        <p:spPr>
          <a:xfrm>
            <a:off x="169697" y="434501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5" name="Rectangle 5">
            <a:extLst>
              <a:ext uri="{FF2B5EF4-FFF2-40B4-BE49-F238E27FC236}">
                <a16:creationId xmlns:a16="http://schemas.microsoft.com/office/drawing/2014/main" id="{C5CAC665-B4CB-8770-06B3-92E61841A6A0}"/>
              </a:ext>
            </a:extLst>
          </p:cNvPr>
          <p:cNvSpPr>
            <a:spLocks noChangeArrowheads="1"/>
          </p:cNvSpPr>
          <p:nvPr/>
        </p:nvSpPr>
        <p:spPr bwMode="auto">
          <a:xfrm>
            <a:off x="422483" y="3498607"/>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一時預かり事業（一般型）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５億３，６００万円</a:t>
            </a:r>
            <a:r>
              <a:rPr lang="ja-JP" altLang="en-US" sz="1600" b="1" dirty="0">
                <a:latin typeface="ＭＳ Ｐゴシック" panose="020B0600070205080204" pitchFamily="50" charset="-128"/>
              </a:rPr>
              <a:t>）</a:t>
            </a:r>
            <a:endParaRPr lang="en-US" altLang="ja-JP" sz="1400" dirty="0">
              <a:latin typeface="ＭＳ Ｐゴシック" pitchFamily="50" charset="-128"/>
              <a:ea typeface="ＭＳ Ｐゴシック" charset="-128"/>
            </a:endParaRPr>
          </a:p>
        </p:txBody>
      </p:sp>
    </p:spTree>
    <p:extLst>
      <p:ext uri="{BB962C8B-B14F-4D97-AF65-F5344CB8AC3E}">
        <p14:creationId xmlns:p14="http://schemas.microsoft.com/office/powerpoint/2010/main" val="30580147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2"/>
            <a:ext cx="9145588" cy="495446"/>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19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安心してこどもを生み、育てられるよう支</a:t>
            </a:r>
            <a:r>
              <a:rPr lang="ja-JP" altLang="en-US" sz="1900" dirty="0">
                <a:solidFill>
                  <a:srgbClr val="FFFFFF"/>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援する仕組みの充実</a:t>
            </a:r>
          </a:p>
        </p:txBody>
      </p:sp>
      <p:sp>
        <p:nvSpPr>
          <p:cNvPr id="3" name="スライド番号プレースホルダー 2"/>
          <p:cNvSpPr>
            <a:spLocks noGrp="1"/>
          </p:cNvSpPr>
          <p:nvPr>
            <p:ph type="sldNum" sz="quarter" idx="12"/>
          </p:nvPr>
        </p:nvSpPr>
        <p:spPr>
          <a:xfrm>
            <a:off x="6986336" y="4791818"/>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19</a:t>
            </a:fld>
            <a:endParaRPr lang="en-US" altLang="ja-JP" sz="2000" b="1" dirty="0">
              <a:effectLst>
                <a:outerShdw blurRad="38100" dist="38100" dir="2700000" algn="tl">
                  <a:srgbClr val="000000">
                    <a:alpha val="43137"/>
                  </a:srgbClr>
                </a:outerShdw>
              </a:effectLst>
            </a:endParaRPr>
          </a:p>
        </p:txBody>
      </p:sp>
      <p:sp>
        <p:nvSpPr>
          <p:cNvPr id="24" name="Rectangle 5"/>
          <p:cNvSpPr>
            <a:spLocks noChangeArrowheads="1"/>
          </p:cNvSpPr>
          <p:nvPr/>
        </p:nvSpPr>
        <p:spPr bwMode="auto">
          <a:xfrm>
            <a:off x="-191715" y="452869"/>
            <a:ext cx="7365402" cy="376026"/>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全ての妊産婦・子育て世帯等への包括的な支援の推進</a:t>
            </a:r>
            <a:endParaRPr lang="en-US" altLang="ja-JP" b="1" u="sng" dirty="0">
              <a:latin typeface="ＭＳ Ｐゴシック"/>
              <a:ea typeface="ＭＳ Ｐゴシック"/>
            </a:endParaRPr>
          </a:p>
        </p:txBody>
      </p:sp>
      <p:pic>
        <p:nvPicPr>
          <p:cNvPr id="37" name="図 3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2015" y="641189"/>
            <a:ext cx="982688" cy="1056653"/>
          </a:xfrm>
          <a:prstGeom prst="rect">
            <a:avLst/>
          </a:prstGeom>
        </p:spPr>
      </p:pic>
      <p:grpSp>
        <p:nvGrpSpPr>
          <p:cNvPr id="2" name="グループ化 1">
            <a:extLst>
              <a:ext uri="{FF2B5EF4-FFF2-40B4-BE49-F238E27FC236}">
                <a16:creationId xmlns:a16="http://schemas.microsoft.com/office/drawing/2014/main" id="{8BE7AB0A-C5FF-708D-9CA3-89F188D78785}"/>
              </a:ext>
            </a:extLst>
          </p:cNvPr>
          <p:cNvGrpSpPr/>
          <p:nvPr/>
        </p:nvGrpSpPr>
        <p:grpSpPr>
          <a:xfrm>
            <a:off x="312600" y="4389433"/>
            <a:ext cx="7741031" cy="752022"/>
            <a:chOff x="320200" y="4030228"/>
            <a:chExt cx="7741031" cy="752022"/>
          </a:xfrm>
        </p:grpSpPr>
        <p:sp>
          <p:nvSpPr>
            <p:cNvPr id="30" name="Rectangle 5"/>
            <p:cNvSpPr>
              <a:spLocks noChangeArrowheads="1"/>
            </p:cNvSpPr>
            <p:nvPr/>
          </p:nvSpPr>
          <p:spPr bwMode="auto">
            <a:xfrm>
              <a:off x="320200" y="4030228"/>
              <a:ext cx="7741031" cy="26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a:ea typeface="ＭＳ Ｐゴシック"/>
                </a:rPr>
                <a:t>保育所等における事故防止の取組強化</a:t>
              </a:r>
              <a:r>
                <a:rPr lang="ja-JP" altLang="en-US" sz="1600" b="1" dirty="0">
                  <a:latin typeface="ＭＳ Ｐゴシック" panose="020B0600070205080204" pitchFamily="50" charset="-128"/>
                </a:rPr>
                <a:t>       　　　　　　　　　　（</a:t>
              </a:r>
              <a:r>
                <a:rPr lang="zh-TW" altLang="en-US" sz="1600" b="1" dirty="0">
                  <a:latin typeface="ＭＳ Ｐゴシック" panose="020B0600070205080204" pitchFamily="50" charset="-128"/>
                </a:rPr>
                <a:t>１</a:t>
              </a:r>
              <a:r>
                <a:rPr lang="ja-JP" altLang="en-US" sz="1600" b="1" dirty="0">
                  <a:latin typeface="ＭＳ Ｐゴシック" panose="020B0600070205080204" pitchFamily="50" charset="-128"/>
                </a:rPr>
                <a:t>４</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３</a:t>
              </a:r>
              <a:r>
                <a:rPr lang="zh-TW" altLang="en-US" sz="1600" b="1" dirty="0">
                  <a:latin typeface="ＭＳ Ｐゴシック" panose="020B0600070205080204" pitchFamily="50" charset="-128"/>
                </a:rPr>
                <a:t>，</a:t>
              </a:r>
              <a:r>
                <a:rPr lang="ja-JP" altLang="en-US" sz="1600" b="1" dirty="0">
                  <a:latin typeface="ＭＳ Ｐゴシック" panose="020B0600070205080204" pitchFamily="50" charset="-128"/>
                </a:rPr>
                <a:t>０</a:t>
              </a:r>
              <a:r>
                <a:rPr lang="zh-TW" altLang="en-US" sz="1600" b="1" dirty="0">
                  <a:latin typeface="ＭＳ Ｐゴシック" panose="020B0600070205080204" pitchFamily="50" charset="-128"/>
                </a:rPr>
                <a:t>００万円</a:t>
              </a:r>
              <a:r>
                <a:rPr lang="ja-JP" altLang="en-US" sz="1600" b="1" dirty="0">
                  <a:latin typeface="ＭＳ Ｐゴシック" panose="020B0600070205080204" pitchFamily="50" charset="-128"/>
                </a:rPr>
                <a:t>）</a:t>
              </a:r>
              <a:endParaRPr lang="en-US" altLang="ja-JP" sz="1600" dirty="0">
                <a:latin typeface="ＭＳ Ｐゴシック" pitchFamily="50" charset="-128"/>
                <a:ea typeface="ＭＳ Ｐゴシック" charset="-128"/>
              </a:endParaRPr>
            </a:p>
            <a:p>
              <a:pPr eaLnBrk="1" hangingPunct="1">
                <a:spcBef>
                  <a:spcPts val="175"/>
                </a:spcBef>
                <a:spcAft>
                  <a:spcPts val="175"/>
                </a:spcAft>
                <a:defRPr/>
              </a:pPr>
              <a:endParaRPr lang="ja-JP" altLang="en-US" sz="1600" b="1" dirty="0">
                <a:latin typeface="ＭＳ Ｐゴシック" panose="020B0600070205080204" pitchFamily="50" charset="-128"/>
              </a:endParaRPr>
            </a:p>
          </p:txBody>
        </p:sp>
        <p:sp>
          <p:nvSpPr>
            <p:cNvPr id="47" name="Rectangle 5"/>
            <p:cNvSpPr>
              <a:spLocks noChangeArrowheads="1"/>
            </p:cNvSpPr>
            <p:nvPr/>
          </p:nvSpPr>
          <p:spPr bwMode="auto">
            <a:xfrm>
              <a:off x="532131" y="4328232"/>
              <a:ext cx="7441703" cy="45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看護師等の配置に要する人件費の助成や、本市指導員による事前通告なしの巡回指導及び保育士等を対象にした出前ミニ講座の実施</a:t>
              </a:r>
              <a:endParaRPr lang="en-US" altLang="ja-JP" sz="1400" dirty="0">
                <a:latin typeface="ＭＳ Ｐゴシック" panose="020B0600070205080204" pitchFamily="50" charset="-128"/>
              </a:endParaRPr>
            </a:p>
            <a:p>
              <a:pPr eaLnBrk="1" hangingPunct="1">
                <a:spcBef>
                  <a:spcPts val="175"/>
                </a:spcBef>
                <a:spcAft>
                  <a:spcPts val="175"/>
                </a:spcAft>
              </a:pPr>
              <a:endParaRPr lang="en-US" altLang="ja-JP" sz="1400" dirty="0">
                <a:latin typeface="ＭＳ Ｐゴシック" panose="020B0600070205080204" pitchFamily="50" charset="-128"/>
              </a:endParaRPr>
            </a:p>
          </p:txBody>
        </p:sp>
      </p:grpSp>
      <p:grpSp>
        <p:nvGrpSpPr>
          <p:cNvPr id="26" name="グループ化 25">
            <a:extLst>
              <a:ext uri="{FF2B5EF4-FFF2-40B4-BE49-F238E27FC236}">
                <a16:creationId xmlns:a16="http://schemas.microsoft.com/office/drawing/2014/main" id="{CDC6A8F0-9471-7299-6659-53F7A286A903}"/>
              </a:ext>
            </a:extLst>
          </p:cNvPr>
          <p:cNvGrpSpPr/>
          <p:nvPr/>
        </p:nvGrpSpPr>
        <p:grpSpPr>
          <a:xfrm>
            <a:off x="312580" y="765352"/>
            <a:ext cx="7608821" cy="851966"/>
            <a:chOff x="312580" y="743050"/>
            <a:chExt cx="7608821" cy="851966"/>
          </a:xfrm>
        </p:grpSpPr>
        <p:sp>
          <p:nvSpPr>
            <p:cNvPr id="33" name="Rectangle 5"/>
            <p:cNvSpPr>
              <a:spLocks noChangeArrowheads="1"/>
            </p:cNvSpPr>
            <p:nvPr/>
          </p:nvSpPr>
          <p:spPr bwMode="auto">
            <a:xfrm>
              <a:off x="312580" y="743050"/>
              <a:ext cx="7608821"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tabLst>
                  <a:tab pos="446088" algn="l"/>
                  <a:tab pos="4668838" algn="l"/>
                  <a:tab pos="4848225" algn="l"/>
                  <a:tab pos="4933950" algn="l"/>
                  <a:tab pos="6369050" algn="l"/>
                  <a:tab pos="6453188" algn="l"/>
                </a:tabLs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不妊治療費等助成事業　  　　　　　 　　　 　　　　　　　　　 　　 （  ２億４，９００万円）</a:t>
              </a:r>
              <a:endParaRPr lang="en-US" altLang="ja-JP" sz="1600" b="1" dirty="0">
                <a:latin typeface="ＭＳ Ｐゴシック" panose="020B0600070205080204" pitchFamily="50" charset="-128"/>
              </a:endParaRPr>
            </a:p>
          </p:txBody>
        </p:sp>
        <p:sp>
          <p:nvSpPr>
            <p:cNvPr id="48" name="Rectangle 5"/>
            <p:cNvSpPr>
              <a:spLocks noChangeArrowheads="1"/>
            </p:cNvSpPr>
            <p:nvPr/>
          </p:nvSpPr>
          <p:spPr bwMode="auto">
            <a:xfrm>
              <a:off x="525012" y="1010934"/>
              <a:ext cx="7016670" cy="3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itchFamily="50" charset="-128"/>
                  <a:ea typeface="ＭＳ Ｐゴシック" charset="-128"/>
                </a:rPr>
                <a:t>早期に検査を受け、適切な時期の治療につなげられるよう、不妊検査費用の一部を助成</a:t>
              </a:r>
              <a:endParaRPr lang="en-US" altLang="ja-JP" sz="1400" dirty="0">
                <a:latin typeface="ＭＳ Ｐゴシック" pitchFamily="50" charset="-128"/>
                <a:ea typeface="ＭＳ Ｐゴシック" charset="-128"/>
              </a:endParaRPr>
            </a:p>
          </p:txBody>
        </p:sp>
        <p:sp>
          <p:nvSpPr>
            <p:cNvPr id="49" name="Rectangle 5"/>
            <p:cNvSpPr>
              <a:spLocks noChangeArrowheads="1"/>
            </p:cNvSpPr>
            <p:nvPr/>
          </p:nvSpPr>
          <p:spPr bwMode="auto">
            <a:xfrm>
              <a:off x="525012" y="1237822"/>
              <a:ext cx="6826102" cy="35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itchFamily="50" charset="-128"/>
                  <a:ea typeface="ＭＳ Ｐゴシック" charset="-128"/>
                </a:rPr>
                <a:t>保険適用されるまでの間、国に先駆け、先進医療にかかる治療費の一部を助成</a:t>
              </a:r>
              <a:endParaRPr lang="ja-JP" altLang="en-US" sz="1400" dirty="0">
                <a:latin typeface="ＭＳ Ｐゴシック" panose="020B0600070205080204" pitchFamily="50" charset="-128"/>
              </a:endParaRPr>
            </a:p>
          </p:txBody>
        </p:sp>
      </p:grpSp>
      <p:grpSp>
        <p:nvGrpSpPr>
          <p:cNvPr id="25" name="グループ化 24">
            <a:extLst>
              <a:ext uri="{FF2B5EF4-FFF2-40B4-BE49-F238E27FC236}">
                <a16:creationId xmlns:a16="http://schemas.microsoft.com/office/drawing/2014/main" id="{3DE0AB02-56D9-BDB0-772F-1817D57DEA95}"/>
              </a:ext>
            </a:extLst>
          </p:cNvPr>
          <p:cNvGrpSpPr/>
          <p:nvPr/>
        </p:nvGrpSpPr>
        <p:grpSpPr>
          <a:xfrm>
            <a:off x="220346" y="1525151"/>
            <a:ext cx="8154615" cy="1038990"/>
            <a:chOff x="220346" y="1502849"/>
            <a:chExt cx="8154615" cy="1038990"/>
          </a:xfrm>
        </p:grpSpPr>
        <p:sp>
          <p:nvSpPr>
            <p:cNvPr id="17" name="Rectangle 5"/>
            <p:cNvSpPr>
              <a:spLocks noChangeArrowheads="1"/>
            </p:cNvSpPr>
            <p:nvPr/>
          </p:nvSpPr>
          <p:spPr bwMode="auto">
            <a:xfrm>
              <a:off x="316368" y="1502849"/>
              <a:ext cx="8058593" cy="35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産後ケア事業　　　　　　　　　　　　　　　　　　　　 　　 　　　　 　 （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５</a:t>
              </a:r>
              <a:r>
                <a:rPr kumimoji="1" lang="zh-TW"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億</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７，９００</a:t>
              </a:r>
              <a:r>
                <a:rPr kumimoji="1" lang="zh-TW"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万円</a:t>
              </a:r>
              <a:r>
                <a:rPr lang="ja-JP" altLang="en-US" sz="1600" b="1" dirty="0">
                  <a:latin typeface="ＭＳ Ｐゴシック" panose="020B0600070205080204" pitchFamily="50" charset="-128"/>
                </a:rPr>
                <a:t>）</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44" name="角丸四角形 43"/>
            <p:cNvSpPr/>
            <p:nvPr/>
          </p:nvSpPr>
          <p:spPr>
            <a:xfrm>
              <a:off x="220346" y="2010746"/>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5" name="Rectangle 5"/>
            <p:cNvSpPr>
              <a:spLocks noChangeArrowheads="1"/>
            </p:cNvSpPr>
            <p:nvPr/>
          </p:nvSpPr>
          <p:spPr bwMode="auto">
            <a:xfrm>
              <a:off x="525012" y="1748823"/>
              <a:ext cx="7315900" cy="35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産後の疲れや体調不良、育児への不安を解消するため、心身のケアと育児サポートを実施</a:t>
              </a:r>
            </a:p>
          </p:txBody>
        </p:sp>
        <p:sp>
          <p:nvSpPr>
            <p:cNvPr id="4" name="Rectangle 5">
              <a:extLst>
                <a:ext uri="{FF2B5EF4-FFF2-40B4-BE49-F238E27FC236}">
                  <a16:creationId xmlns:a16="http://schemas.microsoft.com/office/drawing/2014/main" id="{47D950D8-9A03-A55B-D480-E01E9ACBFC1A}"/>
                </a:ext>
              </a:extLst>
            </p:cNvPr>
            <p:cNvSpPr>
              <a:spLocks noChangeArrowheads="1"/>
            </p:cNvSpPr>
            <p:nvPr/>
          </p:nvSpPr>
          <p:spPr bwMode="auto">
            <a:xfrm>
              <a:off x="521794" y="2023278"/>
              <a:ext cx="7019888" cy="51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アウトリーチ（訪問型）の利用可能回数を通算５回まで拡充するとともに、実施施設での多胎児受入にかかる加算額を増額</a:t>
              </a:r>
            </a:p>
          </p:txBody>
        </p:sp>
      </p:grpSp>
      <p:sp>
        <p:nvSpPr>
          <p:cNvPr id="7" name="Rectangle 4">
            <a:extLst>
              <a:ext uri="{FF2B5EF4-FFF2-40B4-BE49-F238E27FC236}">
                <a16:creationId xmlns:a16="http://schemas.microsoft.com/office/drawing/2014/main" id="{06959C47-2D93-7193-58B3-2D14C94A6F95}"/>
              </a:ext>
            </a:extLst>
          </p:cNvPr>
          <p:cNvSpPr>
            <a:spLocks noChangeArrowheads="1"/>
          </p:cNvSpPr>
          <p:nvPr/>
        </p:nvSpPr>
        <p:spPr bwMode="auto">
          <a:xfrm>
            <a:off x="7027693" y="12446"/>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grpSp>
        <p:nvGrpSpPr>
          <p:cNvPr id="8" name="グループ化 7">
            <a:extLst>
              <a:ext uri="{FF2B5EF4-FFF2-40B4-BE49-F238E27FC236}">
                <a16:creationId xmlns:a16="http://schemas.microsoft.com/office/drawing/2014/main" id="{0CD7A1B9-5E3D-4235-36DF-4FB78E78F497}"/>
              </a:ext>
            </a:extLst>
          </p:cNvPr>
          <p:cNvGrpSpPr/>
          <p:nvPr/>
        </p:nvGrpSpPr>
        <p:grpSpPr>
          <a:xfrm>
            <a:off x="7921402" y="1744231"/>
            <a:ext cx="931553" cy="752046"/>
            <a:chOff x="7969108" y="2113351"/>
            <a:chExt cx="931553" cy="752046"/>
          </a:xfrm>
        </p:grpSpPr>
        <p:pic>
          <p:nvPicPr>
            <p:cNvPr id="9" name="図 8">
              <a:extLst>
                <a:ext uri="{FF2B5EF4-FFF2-40B4-BE49-F238E27FC236}">
                  <a16:creationId xmlns:a16="http://schemas.microsoft.com/office/drawing/2014/main" id="{2E854A31-F393-4E50-F584-A36C75FB1E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969108" y="2113351"/>
              <a:ext cx="531551" cy="717005"/>
            </a:xfrm>
            <a:prstGeom prst="rect">
              <a:avLst/>
            </a:prstGeom>
          </p:spPr>
        </p:pic>
        <p:pic>
          <p:nvPicPr>
            <p:cNvPr id="10" name="図 9">
              <a:extLst>
                <a:ext uri="{FF2B5EF4-FFF2-40B4-BE49-F238E27FC236}">
                  <a16:creationId xmlns:a16="http://schemas.microsoft.com/office/drawing/2014/main" id="{DCCE621B-DAD1-8287-6AAE-87C3A4D4E4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370761" y="2135015"/>
              <a:ext cx="529900" cy="730382"/>
            </a:xfrm>
            <a:prstGeom prst="rect">
              <a:avLst/>
            </a:prstGeom>
          </p:spPr>
        </p:pic>
      </p:grpSp>
      <p:sp>
        <p:nvSpPr>
          <p:cNvPr id="5" name="Rectangle 5">
            <a:extLst>
              <a:ext uri="{FF2B5EF4-FFF2-40B4-BE49-F238E27FC236}">
                <a16:creationId xmlns:a16="http://schemas.microsoft.com/office/drawing/2014/main" id="{0735DEFD-B0C6-F5B8-15E7-2613A60C7443}"/>
              </a:ext>
            </a:extLst>
          </p:cNvPr>
          <p:cNvSpPr>
            <a:spLocks noChangeArrowheads="1"/>
          </p:cNvSpPr>
          <p:nvPr/>
        </p:nvSpPr>
        <p:spPr bwMode="auto">
          <a:xfrm>
            <a:off x="321176" y="2453658"/>
            <a:ext cx="8058593" cy="40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休日保育支援事業　　　　　　　　　　　　　　　　　　　　　　　　 　 （ 　　　６，９００</a:t>
            </a:r>
            <a:r>
              <a:rPr lang="zh-TW" altLang="en-US" sz="1600" b="1" dirty="0">
                <a:latin typeface="ＭＳ Ｐゴシック" panose="020B0600070205080204" pitchFamily="50" charset="-128"/>
              </a:rPr>
              <a:t>万円</a:t>
            </a:r>
            <a:r>
              <a:rPr lang="ja-JP" altLang="en-US" sz="1600" b="1" dirty="0">
                <a:latin typeface="ＭＳ Ｐゴシック" panose="020B0600070205080204" pitchFamily="50" charset="-128"/>
              </a:rPr>
              <a:t>）</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2" name="Rectangle 5">
            <a:extLst>
              <a:ext uri="{FF2B5EF4-FFF2-40B4-BE49-F238E27FC236}">
                <a16:creationId xmlns:a16="http://schemas.microsoft.com/office/drawing/2014/main" id="{2CBA99F9-2CDD-C8DB-0D55-117FC17FCB50}"/>
              </a:ext>
            </a:extLst>
          </p:cNvPr>
          <p:cNvSpPr>
            <a:spLocks noChangeArrowheads="1"/>
          </p:cNvSpPr>
          <p:nvPr/>
        </p:nvSpPr>
        <p:spPr bwMode="auto">
          <a:xfrm>
            <a:off x="545059" y="2732078"/>
            <a:ext cx="8053883" cy="2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就労形態の多様化などによる休日保育ニーズへ対応するため、保育士の確保に必要な経費を補助</a:t>
            </a:r>
          </a:p>
        </p:txBody>
      </p:sp>
      <p:sp>
        <p:nvSpPr>
          <p:cNvPr id="16" name="Rectangle 5">
            <a:extLst>
              <a:ext uri="{FF2B5EF4-FFF2-40B4-BE49-F238E27FC236}">
                <a16:creationId xmlns:a16="http://schemas.microsoft.com/office/drawing/2014/main" id="{F01CF41C-D2BA-F147-2F16-F0A202DE911D}"/>
              </a:ext>
            </a:extLst>
          </p:cNvPr>
          <p:cNvSpPr>
            <a:spLocks noChangeArrowheads="1"/>
          </p:cNvSpPr>
          <p:nvPr/>
        </p:nvSpPr>
        <p:spPr bwMode="auto">
          <a:xfrm>
            <a:off x="545058" y="2976461"/>
            <a:ext cx="8220990" cy="2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安定的な運営の確保のため、保育士配置の実情に応じた加算や給食調理員に対する補助を創設</a:t>
            </a:r>
          </a:p>
        </p:txBody>
      </p:sp>
      <p:sp>
        <p:nvSpPr>
          <p:cNvPr id="18" name="角丸四角形 43">
            <a:extLst>
              <a:ext uri="{FF2B5EF4-FFF2-40B4-BE49-F238E27FC236}">
                <a16:creationId xmlns:a16="http://schemas.microsoft.com/office/drawing/2014/main" id="{1D0E92EF-C654-39FC-1F4F-859E94C2A1CA}"/>
              </a:ext>
            </a:extLst>
          </p:cNvPr>
          <p:cNvSpPr/>
          <p:nvPr/>
        </p:nvSpPr>
        <p:spPr>
          <a:xfrm>
            <a:off x="227158" y="297073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grpSp>
        <p:nvGrpSpPr>
          <p:cNvPr id="11" name="グループ化 10">
            <a:extLst>
              <a:ext uri="{FF2B5EF4-FFF2-40B4-BE49-F238E27FC236}">
                <a16:creationId xmlns:a16="http://schemas.microsoft.com/office/drawing/2014/main" id="{FFC6FCE3-203F-9DC1-DDBE-8AE4022CA545}"/>
              </a:ext>
            </a:extLst>
          </p:cNvPr>
          <p:cNvGrpSpPr/>
          <p:nvPr/>
        </p:nvGrpSpPr>
        <p:grpSpPr>
          <a:xfrm>
            <a:off x="321176" y="3250531"/>
            <a:ext cx="8562538" cy="781867"/>
            <a:chOff x="320201" y="3976574"/>
            <a:chExt cx="8562538" cy="781867"/>
          </a:xfrm>
        </p:grpSpPr>
        <p:sp>
          <p:nvSpPr>
            <p:cNvPr id="15" name="Rectangle 5">
              <a:extLst>
                <a:ext uri="{FF2B5EF4-FFF2-40B4-BE49-F238E27FC236}">
                  <a16:creationId xmlns:a16="http://schemas.microsoft.com/office/drawing/2014/main" id="{0CC0BEC8-3214-B224-9D68-A00E221ECC76}"/>
                </a:ext>
              </a:extLst>
            </p:cNvPr>
            <p:cNvSpPr>
              <a:spLocks noChangeArrowheads="1"/>
            </p:cNvSpPr>
            <p:nvPr/>
          </p:nvSpPr>
          <p:spPr bwMode="auto">
            <a:xfrm>
              <a:off x="320201" y="3976574"/>
              <a:ext cx="7776000" cy="26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a:ea typeface="ＭＳ Ｐゴシック"/>
                </a:rPr>
                <a:t>新婚・子育て世帯向け分譲住宅購入融資利子補給制度　　　</a:t>
              </a:r>
              <a:r>
                <a:rPr lang="ja-JP" altLang="en-US" sz="1600" b="1" dirty="0">
                  <a:latin typeface="ＭＳ Ｐゴシック" panose="020B0600070205080204" pitchFamily="50" charset="-128"/>
                </a:rPr>
                <a:t>（１１億７，８００</a:t>
              </a:r>
              <a:r>
                <a:rPr lang="zh-TW" altLang="en-US" sz="1600" b="1" dirty="0">
                  <a:latin typeface="ＭＳ Ｐゴシック" panose="020B0600070205080204" pitchFamily="50" charset="-128"/>
                </a:rPr>
                <a:t>万円</a:t>
              </a:r>
              <a:r>
                <a:rPr lang="ja-JP" altLang="en-US" sz="1600" b="1" dirty="0">
                  <a:latin typeface="ＭＳ Ｐゴシック" panose="020B0600070205080204" pitchFamily="50" charset="-128"/>
                </a:rPr>
                <a:t>）</a:t>
              </a:r>
              <a:endParaRPr lang="en-US" altLang="ja-JP" sz="1600" dirty="0">
                <a:latin typeface="ＭＳ Ｐゴシック" pitchFamily="50" charset="-128"/>
                <a:ea typeface="ＭＳ Ｐゴシック" charset="-128"/>
              </a:endParaRPr>
            </a:p>
            <a:p>
              <a:pPr eaLnBrk="1" hangingPunct="1">
                <a:spcBef>
                  <a:spcPts val="175"/>
                </a:spcBef>
                <a:spcAft>
                  <a:spcPts val="175"/>
                </a:spcAft>
                <a:defRPr/>
              </a:pPr>
              <a:endParaRPr lang="ja-JP" altLang="en-US" sz="1600" b="1" dirty="0">
                <a:highlight>
                  <a:srgbClr val="FFFF00"/>
                </a:highlight>
                <a:latin typeface="ＭＳ Ｐゴシック" panose="020B0600070205080204" pitchFamily="50" charset="-128"/>
              </a:endParaRPr>
            </a:p>
          </p:txBody>
        </p:sp>
        <p:sp>
          <p:nvSpPr>
            <p:cNvPr id="19" name="Rectangle 5">
              <a:extLst>
                <a:ext uri="{FF2B5EF4-FFF2-40B4-BE49-F238E27FC236}">
                  <a16:creationId xmlns:a16="http://schemas.microsoft.com/office/drawing/2014/main" id="{DE8105E6-CD81-BFDB-12C2-8ED563645F38}"/>
                </a:ext>
              </a:extLst>
            </p:cNvPr>
            <p:cNvSpPr>
              <a:spLocks noChangeArrowheads="1"/>
            </p:cNvSpPr>
            <p:nvPr/>
          </p:nvSpPr>
          <p:spPr bwMode="auto">
            <a:xfrm>
              <a:off x="532131" y="4304423"/>
              <a:ext cx="8350608" cy="45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3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初めて住宅を取得する新婚・子育て世帯を対象に、住宅ローンの利子の一部を補助</a:t>
              </a:r>
              <a:endParaRPr lang="en-US" altLang="ja-JP" sz="1400" dirty="0">
                <a:latin typeface="ＭＳ Ｐゴシック" panose="020B0600070205080204" pitchFamily="50" charset="-128"/>
              </a:endParaRPr>
            </a:p>
            <a:p>
              <a:pPr marL="285750" indent="-285750" eaLnBrk="1" hangingPunct="1">
                <a:lnSpc>
                  <a:spcPts val="13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令和７年４月から所得制限を撤廃し、新婚・子育て世帯の市内定住をより一層促進</a:t>
              </a:r>
              <a:endParaRPr lang="en-US" altLang="ja-JP" sz="1400" dirty="0">
                <a:latin typeface="ＭＳ Ｐゴシック" panose="020B0600070205080204" pitchFamily="50" charset="-128"/>
              </a:endParaRPr>
            </a:p>
          </p:txBody>
        </p:sp>
      </p:grpSp>
      <p:sp>
        <p:nvSpPr>
          <p:cNvPr id="20" name="角丸四角形 43">
            <a:extLst>
              <a:ext uri="{FF2B5EF4-FFF2-40B4-BE49-F238E27FC236}">
                <a16:creationId xmlns:a16="http://schemas.microsoft.com/office/drawing/2014/main" id="{61CB0C66-A1EE-858E-9681-E39AADB3B56D}"/>
              </a:ext>
            </a:extLst>
          </p:cNvPr>
          <p:cNvSpPr/>
          <p:nvPr/>
        </p:nvSpPr>
        <p:spPr>
          <a:xfrm>
            <a:off x="236087" y="373893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3" name="Rectangle 5">
            <a:extLst>
              <a:ext uri="{FF2B5EF4-FFF2-40B4-BE49-F238E27FC236}">
                <a16:creationId xmlns:a16="http://schemas.microsoft.com/office/drawing/2014/main" id="{200D4D26-6AEA-AD2B-DBC4-3E0C311A1A5F}"/>
              </a:ext>
            </a:extLst>
          </p:cNvPr>
          <p:cNvSpPr>
            <a:spLocks noChangeArrowheads="1"/>
          </p:cNvSpPr>
          <p:nvPr/>
        </p:nvSpPr>
        <p:spPr bwMode="auto">
          <a:xfrm>
            <a:off x="-191715" y="4099050"/>
            <a:ext cx="7365402" cy="376026"/>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安全・安心な保育環境の向上</a:t>
            </a:r>
            <a:endParaRPr lang="en-US" altLang="ja-JP" b="1" u="sng" dirty="0">
              <a:latin typeface="ＭＳ Ｐゴシック"/>
              <a:ea typeface="ＭＳ Ｐゴシック"/>
            </a:endParaRPr>
          </a:p>
        </p:txBody>
      </p:sp>
    </p:spTree>
    <p:extLst>
      <p:ext uri="{BB962C8B-B14F-4D97-AF65-F5344CB8AC3E}">
        <p14:creationId xmlns:p14="http://schemas.microsoft.com/office/powerpoint/2010/main" val="40851919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179513"/>
            <a:ext cx="9144000" cy="1830387"/>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rgbClr val="FFFFFF"/>
              </a:solidFill>
              <a:latin typeface="ＭＳ Ｐゴシック" panose="020B0600070205080204" pitchFamily="50" charset="-128"/>
              <a:ea typeface="HG創英角ｺﾞｼｯｸUB" pitchFamily="49" charset="-128"/>
            </a:endParaRPr>
          </a:p>
        </p:txBody>
      </p:sp>
      <p:sp>
        <p:nvSpPr>
          <p:cNvPr id="3075" name="Text Box 4"/>
          <p:cNvSpPr txBox="1">
            <a:spLocks noChangeArrowheads="1"/>
          </p:cNvSpPr>
          <p:nvPr/>
        </p:nvSpPr>
        <p:spPr bwMode="auto">
          <a:xfrm>
            <a:off x="0" y="1639863"/>
            <a:ext cx="8856663" cy="779843"/>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6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１．令和７</a:t>
            </a:r>
            <a:r>
              <a:rPr lang="ja-JP" altLang="en-US" sz="36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年</a:t>
            </a:r>
            <a:r>
              <a:rPr lang="ja-JP" altLang="en-US" sz="36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度市政運営の基本方針</a:t>
            </a:r>
          </a:p>
        </p:txBody>
      </p:sp>
    </p:spTree>
    <p:extLst>
      <p:ext uri="{BB962C8B-B14F-4D97-AF65-F5344CB8AC3E}">
        <p14:creationId xmlns:p14="http://schemas.microsoft.com/office/powerpoint/2010/main" val="25350783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1768" y="1852"/>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きめ細やかな質の高い学校教育の推進①</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33" name="スライド番号プレースホルダ 3"/>
          <p:cNvSpPr txBox="1">
            <a:spLocks noGrp="1"/>
          </p:cNvSpPr>
          <p:nvPr/>
        </p:nvSpPr>
        <p:spPr bwMode="auto">
          <a:xfrm>
            <a:off x="7006884" y="4786313"/>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latin typeface="ＭＳ Ｐゴシック" panose="020B0600070205080204" pitchFamily="50" charset="-128"/>
              </a:rPr>
              <a:pPr algn="r" eaLnBrk="1" hangingPunct="1">
                <a:defRPr/>
              </a:pPr>
              <a:t>20</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40" name="Rectangle 5"/>
          <p:cNvSpPr>
            <a:spLocks noChangeArrowheads="1"/>
          </p:cNvSpPr>
          <p:nvPr/>
        </p:nvSpPr>
        <p:spPr bwMode="auto">
          <a:xfrm>
            <a:off x="659162" y="867839"/>
            <a:ext cx="6681637" cy="56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endParaRPr lang="en-US" altLang="ja-JP" sz="1400" dirty="0">
              <a:latin typeface="ＭＳ Ｐゴシック" panose="020B0600070205080204" pitchFamily="50" charset="-128"/>
            </a:endParaRPr>
          </a:p>
        </p:txBody>
      </p:sp>
      <p:sp>
        <p:nvSpPr>
          <p:cNvPr id="44" name="Rectangle 5"/>
          <p:cNvSpPr>
            <a:spLocks noChangeArrowheads="1"/>
          </p:cNvSpPr>
          <p:nvPr/>
        </p:nvSpPr>
        <p:spPr bwMode="auto">
          <a:xfrm>
            <a:off x="293387" y="584493"/>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 pos="6284913" algn="l"/>
                <a:tab pos="7534275" algn="l"/>
              </a:tabLst>
            </a:pPr>
            <a:r>
              <a:rPr lang="ja-JP" altLang="en-US" sz="1600" b="1" dirty="0">
                <a:latin typeface="ＭＳ Ｐゴシック" panose="020B0600070205080204" pitchFamily="50" charset="-128"/>
              </a:rPr>
              <a:t>■　ブロック化による学校支援事業　　　　　　　　　　　　　　　　　　　　　 　</a:t>
            </a:r>
            <a:r>
              <a:rPr lang="ja-JP" altLang="en-US" sz="1600" b="1" dirty="0">
                <a:latin typeface="ＭＳ Ｐゴシック" pitchFamily="50" charset="-128"/>
                <a:ea typeface="ＭＳ Ｐゴシック" charset="-128"/>
              </a:rPr>
              <a:t>（８億６，１００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ja-JP" altLang="en-US" sz="1600" b="1" dirty="0">
              <a:latin typeface="ＭＳ Ｐゴシック" panose="020B0600070205080204" pitchFamily="50" charset="-128"/>
            </a:endParaRPr>
          </a:p>
        </p:txBody>
      </p:sp>
      <p:sp>
        <p:nvSpPr>
          <p:cNvPr id="45" name="Rectangle 5"/>
          <p:cNvSpPr>
            <a:spLocks noChangeArrowheads="1"/>
          </p:cNvSpPr>
          <p:nvPr/>
        </p:nvSpPr>
        <p:spPr bwMode="auto">
          <a:xfrm>
            <a:off x="281619" y="1233543"/>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学習動画コンテンツ配信モデル事業　　　　　　　　　　　　　　　　　  　 （　　 ６，５００万円）</a:t>
            </a:r>
          </a:p>
        </p:txBody>
      </p:sp>
      <p:sp>
        <p:nvSpPr>
          <p:cNvPr id="22" name="Rectangle 5"/>
          <p:cNvSpPr>
            <a:spLocks noChangeArrowheads="1"/>
          </p:cNvSpPr>
          <p:nvPr/>
        </p:nvSpPr>
        <p:spPr bwMode="auto">
          <a:xfrm>
            <a:off x="570544" y="1572287"/>
            <a:ext cx="6787740" cy="52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学習理解の更なる定着を図るため、学校や家庭で豊富な学習動画を視聴できる環境をモデル校（４９校）に整備し、 在籍する児童生徒等を対象に配信</a:t>
            </a:r>
            <a:endParaRPr lang="en-US" altLang="ja-JP" sz="1400" dirty="0">
              <a:latin typeface="ＭＳ Ｐゴシック" panose="020B0600070205080204" pitchFamily="50" charset="-128"/>
            </a:endParaRPr>
          </a:p>
        </p:txBody>
      </p:sp>
      <p:sp>
        <p:nvSpPr>
          <p:cNvPr id="4" name="Rectangle 5">
            <a:extLst>
              <a:ext uri="{FF2B5EF4-FFF2-40B4-BE49-F238E27FC236}">
                <a16:creationId xmlns:a16="http://schemas.microsoft.com/office/drawing/2014/main" id="{CA2B4CC0-9449-AAB4-2A81-69B5853B2F2B}"/>
              </a:ext>
            </a:extLst>
          </p:cNvPr>
          <p:cNvSpPr>
            <a:spLocks noChangeArrowheads="1"/>
          </p:cNvSpPr>
          <p:nvPr/>
        </p:nvSpPr>
        <p:spPr bwMode="auto">
          <a:xfrm>
            <a:off x="309553" y="3110432"/>
            <a:ext cx="8803828"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外国につながる児童生徒の受入れ・共生のための教育推進事業   </a:t>
            </a:r>
            <a:r>
              <a:rPr lang="ja-JP" altLang="en-US" sz="1600" b="1" dirty="0">
                <a:latin typeface="ＭＳ Ｐゴシック" pitchFamily="50" charset="-128"/>
                <a:ea typeface="ＭＳ Ｐゴシック" charset="-128"/>
              </a:rPr>
              <a:t>（３億９，３００万</a:t>
            </a:r>
            <a:r>
              <a:rPr lang="zh-TW" altLang="en-US" sz="1600" b="1" dirty="0">
                <a:latin typeface="ＭＳ Ｐゴシック" pitchFamily="50" charset="-128"/>
                <a:ea typeface="ＭＳ Ｐゴシック" charset="-128"/>
              </a:rPr>
              <a:t>円</a:t>
            </a:r>
            <a:r>
              <a:rPr lang="ja-JP" altLang="en-US" sz="1600" b="1" dirty="0">
                <a:latin typeface="ＭＳ Ｐゴシック" pitchFamily="50" charset="-128"/>
                <a:ea typeface="ＭＳ Ｐゴシック" charset="-128"/>
              </a:rPr>
              <a:t>）</a:t>
            </a:r>
            <a:r>
              <a:rPr lang="en-US" altLang="ja-JP" sz="1600" b="1" dirty="0">
                <a:latin typeface="ＭＳ Ｐゴシック" pitchFamily="50" charset="-128"/>
                <a:ea typeface="ＭＳ Ｐゴシック" charset="-128"/>
              </a:rPr>
              <a:t>【</a:t>
            </a:r>
            <a:r>
              <a:rPr lang="ja-JP" altLang="en-US" sz="1600" b="1" dirty="0">
                <a:latin typeface="ＭＳ Ｐゴシック" pitchFamily="50" charset="-128"/>
                <a:ea typeface="ＭＳ Ｐゴシック" charset="-128"/>
              </a:rPr>
              <a:t>後掲</a:t>
            </a:r>
            <a:r>
              <a:rPr lang="en-US" altLang="ja-JP" sz="1600" b="1" dirty="0">
                <a:latin typeface="ＭＳ Ｐゴシック" pitchFamily="50" charset="-128"/>
                <a:ea typeface="ＭＳ Ｐゴシック" charset="-128"/>
              </a:rPr>
              <a:t>】</a:t>
            </a:r>
            <a:endParaRPr lang="ja-JP" altLang="en-US" sz="1600" b="1" dirty="0">
              <a:latin typeface="ＭＳ Ｐゴシック" panose="020B0600070205080204" pitchFamily="50" charset="-128"/>
            </a:endParaRPr>
          </a:p>
        </p:txBody>
      </p:sp>
      <p:sp>
        <p:nvSpPr>
          <p:cNvPr id="29" name="角丸四角形 25">
            <a:extLst>
              <a:ext uri="{FF2B5EF4-FFF2-40B4-BE49-F238E27FC236}">
                <a16:creationId xmlns:a16="http://schemas.microsoft.com/office/drawing/2014/main" id="{6454001A-83D7-84C2-6C57-EC2312895767}"/>
              </a:ext>
            </a:extLst>
          </p:cNvPr>
          <p:cNvSpPr/>
          <p:nvPr/>
        </p:nvSpPr>
        <p:spPr>
          <a:xfrm>
            <a:off x="67855" y="3132204"/>
            <a:ext cx="288925" cy="288925"/>
          </a:xfrm>
          <a:prstGeom prst="roundRect">
            <a:avLst/>
          </a:prstGeom>
          <a:ln/>
        </p:spPr>
        <p:style>
          <a:lnRef idx="2">
            <a:schemeClr val="dk1"/>
          </a:lnRef>
          <a:fillRef idx="1">
            <a:schemeClr val="lt1"/>
          </a:fillRef>
          <a:effectRef idx="0">
            <a:schemeClr val="dk1"/>
          </a:effectRef>
          <a:fontRef idx="minor">
            <a:schemeClr val="dk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9" name="Rectangle 5">
            <a:extLst>
              <a:ext uri="{FF2B5EF4-FFF2-40B4-BE49-F238E27FC236}">
                <a16:creationId xmlns:a16="http://schemas.microsoft.com/office/drawing/2014/main" id="{0FFCD789-C0D0-3F50-788B-25A449AC49F3}"/>
              </a:ext>
            </a:extLst>
          </p:cNvPr>
          <p:cNvSpPr>
            <a:spLocks noChangeArrowheads="1"/>
          </p:cNvSpPr>
          <p:nvPr/>
        </p:nvSpPr>
        <p:spPr bwMode="auto">
          <a:xfrm>
            <a:off x="317633" y="3560326"/>
            <a:ext cx="8712322" cy="3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国際バカロレア教育の導入に向けた取組　　　　　　　　　　 　　  　　　（　　 　　３００万円）</a:t>
            </a:r>
          </a:p>
        </p:txBody>
      </p:sp>
      <p:sp>
        <p:nvSpPr>
          <p:cNvPr id="10" name="Rectangle 5">
            <a:extLst>
              <a:ext uri="{FF2B5EF4-FFF2-40B4-BE49-F238E27FC236}">
                <a16:creationId xmlns:a16="http://schemas.microsoft.com/office/drawing/2014/main" id="{DA55EB28-D5F4-6477-2B64-23F27A22B426}"/>
              </a:ext>
            </a:extLst>
          </p:cNvPr>
          <p:cNvSpPr>
            <a:spLocks noChangeArrowheads="1"/>
          </p:cNvSpPr>
          <p:nvPr/>
        </p:nvSpPr>
        <p:spPr bwMode="auto">
          <a:xfrm>
            <a:off x="553059" y="3877145"/>
            <a:ext cx="7951316" cy="1205640"/>
          </a:xfrm>
          <a:prstGeom prst="rect">
            <a:avLst/>
          </a:prstGeom>
          <a:noFill/>
          <a:ln w="9525">
            <a:noFill/>
            <a:miter lim="800000"/>
            <a:headEnd/>
            <a:tailEnd/>
          </a:ln>
        </p:spPr>
        <p:txBody>
          <a:bodyPr lIns="77929" tIns="38964" rIns="77929" bIns="38964"/>
          <a:lstStyle/>
          <a:p>
            <a:pPr marL="285750" indent="-285750" defTabSz="919163" eaLnBrk="1" hangingPunct="1">
              <a:lnSpc>
                <a:spcPts val="2000"/>
              </a:lnSpc>
              <a:spcBef>
                <a:spcPts val="175"/>
              </a:spcBef>
              <a:spcAft>
                <a:spcPts val="175"/>
              </a:spcAft>
              <a:buFont typeface="Wingdings" panose="05000000000000000000" pitchFamily="2" charset="2"/>
              <a:buChar char="Ø"/>
              <a:tabLst>
                <a:tab pos="4659313" algn="l"/>
                <a:tab pos="4757738" algn="l"/>
                <a:tab pos="6459538" algn="l"/>
                <a:tab pos="6635750" algn="l"/>
                <a:tab pos="6905625" algn="l"/>
                <a:tab pos="6999288" algn="l"/>
                <a:tab pos="7173913" algn="l"/>
                <a:tab pos="7983538" algn="l"/>
                <a:tab pos="8253413" algn="l"/>
              </a:tabLst>
              <a:defRPr/>
            </a:pPr>
            <a:r>
              <a:rPr lang="ja-JP" altLang="en-US" sz="1400" dirty="0">
                <a:latin typeface="ＭＳ Ｐゴシック" panose="020B0600070205080204" pitchFamily="50" charset="-128"/>
              </a:rPr>
              <a:t>個性を生かし多様な人々との協働を促す教育を充実させ、グローバル人材の育成をめざすため、　　新たに児童生徒の全市募集を行っている施設一体型小中一貫校１校への国際バカロレア教育の　　導入に向けて取り組む</a:t>
            </a:r>
            <a:endParaRPr lang="en-US" altLang="ja-JP" sz="1400" dirty="0">
              <a:latin typeface="ＭＳ Ｐゴシック" panose="020B0600070205080204" pitchFamily="50" charset="-128"/>
            </a:endParaRPr>
          </a:p>
          <a:p>
            <a:pPr marL="285750" indent="-285750" defTabSz="919163" eaLnBrk="1" hangingPunct="1">
              <a:lnSpc>
                <a:spcPts val="2000"/>
              </a:lnSpc>
              <a:spcBef>
                <a:spcPts val="175"/>
              </a:spcBef>
              <a:spcAft>
                <a:spcPts val="175"/>
              </a:spcAft>
              <a:buFont typeface="Wingdings" panose="05000000000000000000" pitchFamily="2" charset="2"/>
              <a:buChar char="Ø"/>
              <a:tabLst>
                <a:tab pos="4659313" algn="l"/>
                <a:tab pos="4757738" algn="l"/>
                <a:tab pos="6459538" algn="l"/>
                <a:tab pos="6635750" algn="l"/>
                <a:tab pos="6905625" algn="l"/>
                <a:tab pos="6999288" algn="l"/>
                <a:tab pos="7173913" algn="l"/>
                <a:tab pos="7983538" algn="l"/>
                <a:tab pos="8253413" algn="l"/>
              </a:tabLst>
              <a:defRPr/>
            </a:pPr>
            <a:r>
              <a:rPr lang="ja-JP" altLang="en-US" sz="1400" dirty="0">
                <a:latin typeface="ＭＳ Ｐゴシック" panose="020B0600070205080204" pitchFamily="50" charset="-128"/>
              </a:rPr>
              <a:t>令和１</a:t>
            </a:r>
            <a:r>
              <a:rPr lang="en-US" altLang="ja-JP" sz="1400" dirty="0">
                <a:latin typeface="ＭＳ Ｐゴシック" panose="020B0600070205080204" pitchFamily="50" charset="-128"/>
              </a:rPr>
              <a:t>0</a:t>
            </a:r>
            <a:r>
              <a:rPr lang="ja-JP" altLang="en-US" sz="1400" dirty="0">
                <a:latin typeface="ＭＳ Ｐゴシック" panose="020B0600070205080204" pitchFamily="50" charset="-128"/>
              </a:rPr>
              <a:t>年度中に国際バカロレア機構からの認定を取得できるよう、候補校申請や教員研修等を実施</a:t>
            </a:r>
            <a:endParaRPr lang="en-US" altLang="ja-JP" sz="1400" dirty="0">
              <a:latin typeface="ＭＳ Ｐゴシック" panose="020B0600070205080204" pitchFamily="50" charset="-128"/>
            </a:endParaRPr>
          </a:p>
        </p:txBody>
      </p:sp>
      <p:sp>
        <p:nvSpPr>
          <p:cNvPr id="15" name="Rectangle 5">
            <a:extLst>
              <a:ext uri="{FF2B5EF4-FFF2-40B4-BE49-F238E27FC236}">
                <a16:creationId xmlns:a16="http://schemas.microsoft.com/office/drawing/2014/main" id="{A34D93D7-D04C-6872-71B8-CC845609C326}"/>
              </a:ext>
            </a:extLst>
          </p:cNvPr>
          <p:cNvSpPr>
            <a:spLocks noChangeArrowheads="1"/>
          </p:cNvSpPr>
          <p:nvPr/>
        </p:nvSpPr>
        <p:spPr bwMode="auto">
          <a:xfrm>
            <a:off x="35197" y="2173275"/>
            <a:ext cx="8519254" cy="325315"/>
          </a:xfrm>
          <a:prstGeom prst="rect">
            <a:avLst/>
          </a:prstGeom>
          <a:noFill/>
          <a:ln w="9525">
            <a:noFill/>
            <a:miter lim="800000"/>
            <a:headEnd/>
            <a:tailEnd/>
          </a:ln>
        </p:spPr>
        <p:txBody>
          <a:bodyPr lIns="77929" tIns="38964" rIns="77929" bIns="38964"/>
          <a:lstStyle/>
          <a:p>
            <a:pPr>
              <a:lnSpc>
                <a:spcPts val="2000"/>
              </a:lnSpc>
              <a:spcBef>
                <a:spcPts val="170"/>
              </a:spcBef>
              <a:spcAft>
                <a:spcPts val="170"/>
              </a:spcAft>
              <a:tabLst>
                <a:tab pos="176213" algn="l"/>
                <a:tab pos="269875" algn="l"/>
                <a:tab pos="446088" algn="l"/>
                <a:tab pos="714375" algn="l"/>
                <a:tab pos="4843463" algn="l"/>
                <a:tab pos="5018088" algn="l"/>
                <a:tab pos="5286375" algn="l"/>
                <a:tab pos="5381625" algn="l"/>
                <a:tab pos="5556250" algn="l"/>
                <a:tab pos="5562600" algn="l"/>
                <a:tab pos="6640513" algn="l"/>
              </a:tabLst>
              <a:defRPr/>
            </a:pPr>
            <a:r>
              <a:rPr lang="ja-JP" altLang="en-US" sz="1400" b="1" dirty="0">
                <a:latin typeface="ＭＳ Ｐゴシック" panose="020B0600070205080204" pitchFamily="50" charset="-128"/>
              </a:rPr>
              <a:t>　</a:t>
            </a:r>
            <a:r>
              <a:rPr lang="ja-JP" altLang="en-US" sz="1600" b="1" dirty="0">
                <a:latin typeface="ＭＳ Ｐゴシック" pitchFamily="50" charset="-128"/>
                <a:ea typeface="ＭＳ Ｐゴシック"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校内教育支援センター（スペシャルサポートルーム）のモデル設置  （１億　　６００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p:txBody>
      </p:sp>
      <p:sp>
        <p:nvSpPr>
          <p:cNvPr id="17" name="角丸四角形 19">
            <a:extLst>
              <a:ext uri="{FF2B5EF4-FFF2-40B4-BE49-F238E27FC236}">
                <a16:creationId xmlns:a16="http://schemas.microsoft.com/office/drawing/2014/main" id="{93A15C0C-E76E-FA25-2729-1F985105E465}"/>
              </a:ext>
            </a:extLst>
          </p:cNvPr>
          <p:cNvSpPr/>
          <p:nvPr/>
        </p:nvSpPr>
        <p:spPr>
          <a:xfrm>
            <a:off x="65130" y="3588084"/>
            <a:ext cx="288925" cy="288925"/>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3" name="Rectangle 4">
            <a:extLst>
              <a:ext uri="{FF2B5EF4-FFF2-40B4-BE49-F238E27FC236}">
                <a16:creationId xmlns:a16="http://schemas.microsoft.com/office/drawing/2014/main" id="{C7094EA6-5129-AB7A-C77D-4737B8C07AD5}"/>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2" name="Rectangle 5">
            <a:extLst>
              <a:ext uri="{FF2B5EF4-FFF2-40B4-BE49-F238E27FC236}">
                <a16:creationId xmlns:a16="http://schemas.microsoft.com/office/drawing/2014/main" id="{A1006125-7E19-7F8D-4A8D-19F7D6062CE5}"/>
              </a:ext>
            </a:extLst>
          </p:cNvPr>
          <p:cNvSpPr>
            <a:spLocks noChangeArrowheads="1"/>
          </p:cNvSpPr>
          <p:nvPr/>
        </p:nvSpPr>
        <p:spPr bwMode="auto">
          <a:xfrm>
            <a:off x="575177" y="2473509"/>
            <a:ext cx="7532024" cy="56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不登校児童生徒や登校しても自分の教室に入りづらい児童生徒の社会的自立に向けた　　　　支援として、スペシャルサポートルームをモデル校（２４校）に設置し、支援員を各校１人配置</a:t>
            </a:r>
            <a:endParaRPr lang="en-US" altLang="ja-JP" sz="1400" dirty="0">
              <a:latin typeface="ＭＳ Ｐゴシック" panose="020B0600070205080204" pitchFamily="50" charset="-128"/>
            </a:endParaRPr>
          </a:p>
        </p:txBody>
      </p:sp>
      <p:pic>
        <p:nvPicPr>
          <p:cNvPr id="5" name="図 4" descr="クマの人形の写真と文字の加工写真&#10;&#10;中程度の精度で">
            <a:extLst>
              <a:ext uri="{FF2B5EF4-FFF2-40B4-BE49-F238E27FC236}">
                <a16:creationId xmlns:a16="http://schemas.microsoft.com/office/drawing/2014/main" id="{4F24861A-21AE-0B96-60C6-BD8BA6FE31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2158" y="1360410"/>
            <a:ext cx="1148217" cy="1002957"/>
          </a:xfrm>
          <a:prstGeom prst="rect">
            <a:avLst/>
          </a:prstGeom>
        </p:spPr>
      </p:pic>
      <p:sp>
        <p:nvSpPr>
          <p:cNvPr id="6" name="Rectangle 5">
            <a:extLst>
              <a:ext uri="{FF2B5EF4-FFF2-40B4-BE49-F238E27FC236}">
                <a16:creationId xmlns:a16="http://schemas.microsoft.com/office/drawing/2014/main" id="{4AE48502-905C-940A-B64E-22C984EC6E84}"/>
              </a:ext>
            </a:extLst>
          </p:cNvPr>
          <p:cNvSpPr>
            <a:spLocks noChangeArrowheads="1"/>
          </p:cNvSpPr>
          <p:nvPr/>
        </p:nvSpPr>
        <p:spPr bwMode="auto">
          <a:xfrm>
            <a:off x="581648" y="881670"/>
            <a:ext cx="7922727" cy="35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４つの教育ブロックにおいて、 各校の課題に対応したきめ細やかな支援等を実施</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14617742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1768" y="1852"/>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きめ細やかな質の高い学校教育の推進②</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33" name="スライド番号プレースホルダ 3"/>
          <p:cNvSpPr txBox="1">
            <a:spLocks noGrp="1"/>
          </p:cNvSpPr>
          <p:nvPr/>
        </p:nvSpPr>
        <p:spPr bwMode="auto">
          <a:xfrm>
            <a:off x="7006884" y="4786313"/>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latin typeface="ＭＳ Ｐゴシック" panose="020B0600070205080204" pitchFamily="50" charset="-128"/>
              </a:rPr>
              <a:pPr algn="r" eaLnBrk="1" hangingPunct="1">
                <a:defRPr/>
              </a:pPr>
              <a:t>21</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15" name="Rectangle 5"/>
          <p:cNvSpPr>
            <a:spLocks noChangeArrowheads="1"/>
          </p:cNvSpPr>
          <p:nvPr/>
        </p:nvSpPr>
        <p:spPr bwMode="auto">
          <a:xfrm>
            <a:off x="77357" y="491861"/>
            <a:ext cx="8808912" cy="325315"/>
          </a:xfrm>
          <a:prstGeom prst="rect">
            <a:avLst/>
          </a:prstGeom>
          <a:noFill/>
          <a:ln w="9525">
            <a:noFill/>
            <a:miter lim="800000"/>
            <a:headEnd/>
            <a:tailEnd/>
          </a:ln>
        </p:spPr>
        <p:txBody>
          <a:bodyPr lIns="77929" tIns="38964" rIns="77929" bIns="38964"/>
          <a:lstStyle/>
          <a:p>
            <a:pPr>
              <a:lnSpc>
                <a:spcPts val="2000"/>
              </a:lnSpc>
              <a:spcBef>
                <a:spcPts val="170"/>
              </a:spcBef>
              <a:spcAft>
                <a:spcPts val="170"/>
              </a:spcAft>
              <a:tabLst>
                <a:tab pos="176213" algn="l"/>
                <a:tab pos="269875" algn="l"/>
                <a:tab pos="446088" algn="l"/>
                <a:tab pos="714375" algn="l"/>
                <a:tab pos="4843463" algn="l"/>
                <a:tab pos="5018088" algn="l"/>
                <a:tab pos="5286375" algn="l"/>
                <a:tab pos="5381625" algn="l"/>
                <a:tab pos="5556250" algn="l"/>
                <a:tab pos="5562600" algn="l"/>
                <a:tab pos="6640513" algn="l"/>
              </a:tabLst>
              <a:defRPr/>
            </a:pPr>
            <a:r>
              <a:rPr lang="ja-JP" altLang="en-US" sz="1400" b="1" dirty="0">
                <a:latin typeface="ＭＳ Ｐゴシック" panose="020B0600070205080204" pitchFamily="50" charset="-128"/>
              </a:rPr>
              <a:t>　</a:t>
            </a:r>
            <a:r>
              <a:rPr lang="ja-JP" altLang="en-US" sz="1600" b="1" dirty="0">
                <a:latin typeface="ＭＳ Ｐゴシック" pitchFamily="50" charset="-128"/>
                <a:ea typeface="ＭＳ Ｐゴシック"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総合教育センターを活用した教員の資質・教職の魅力向上事業 　（  １億３，４００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p:txBody>
      </p:sp>
      <p:sp>
        <p:nvSpPr>
          <p:cNvPr id="39" name="Rectangle 5"/>
          <p:cNvSpPr>
            <a:spLocks noChangeArrowheads="1"/>
          </p:cNvSpPr>
          <p:nvPr/>
        </p:nvSpPr>
        <p:spPr bwMode="auto">
          <a:xfrm>
            <a:off x="346075" y="1228822"/>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ワークライフバランス支援員の配置　　　　　　　　　　　　　　　　　　　</a:t>
            </a:r>
            <a:r>
              <a:rPr lang="ja-JP" altLang="en-US" sz="1600" b="1" dirty="0">
                <a:latin typeface="ＭＳ Ｐゴシック" pitchFamily="50" charset="-128"/>
                <a:ea typeface="ＭＳ Ｐゴシック" charset="-128"/>
              </a:rPr>
              <a:t>（  ４億９，２００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ja-JP" altLang="en-US" sz="1600" b="1" dirty="0">
              <a:latin typeface="ＭＳ Ｐゴシック" panose="020B0600070205080204" pitchFamily="50" charset="-128"/>
            </a:endParaRPr>
          </a:p>
        </p:txBody>
      </p:sp>
      <p:sp>
        <p:nvSpPr>
          <p:cNvPr id="40" name="Rectangle 5"/>
          <p:cNvSpPr>
            <a:spLocks noChangeArrowheads="1"/>
          </p:cNvSpPr>
          <p:nvPr/>
        </p:nvSpPr>
        <p:spPr bwMode="auto">
          <a:xfrm>
            <a:off x="619199" y="786391"/>
            <a:ext cx="7409434" cy="5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7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「教員の資質向上」、「新時代に求められる教育内容の研究・開発、エビデンスに基づいた教育施策の推進」、「教職の魅力向上」のための事業を実施</a:t>
            </a:r>
            <a:endParaRPr lang="en-US" altLang="ja-JP" sz="1400" dirty="0">
              <a:latin typeface="ＭＳ Ｐゴシック" panose="020B0600070205080204" pitchFamily="50" charset="-128"/>
            </a:endParaRPr>
          </a:p>
        </p:txBody>
      </p:sp>
      <p:sp>
        <p:nvSpPr>
          <p:cNvPr id="18" name="Rectangle 5"/>
          <p:cNvSpPr>
            <a:spLocks noChangeArrowheads="1"/>
          </p:cNvSpPr>
          <p:nvPr/>
        </p:nvSpPr>
        <p:spPr bwMode="auto">
          <a:xfrm>
            <a:off x="364788" y="4096797"/>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本務教員による欠員補充制度（特別専科教諭の配置） 　　　　　 　（  ８億６，５００万円）</a:t>
            </a:r>
          </a:p>
        </p:txBody>
      </p:sp>
      <p:sp>
        <p:nvSpPr>
          <p:cNvPr id="19" name="Rectangle 5"/>
          <p:cNvSpPr>
            <a:spLocks noChangeArrowheads="1"/>
          </p:cNvSpPr>
          <p:nvPr/>
        </p:nvSpPr>
        <p:spPr bwMode="auto">
          <a:xfrm>
            <a:off x="619199" y="4442568"/>
            <a:ext cx="8170676" cy="57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全国的な教員不足のなか、年度途中からの産休・育休取得者等の代替講師に欠員が生じている</a:t>
            </a:r>
            <a:endParaRPr lang="en-US" altLang="ja-JP" sz="1400" dirty="0">
              <a:latin typeface="ＭＳ Ｐゴシック" panose="020B0600070205080204" pitchFamily="50" charset="-128"/>
            </a:endParaRPr>
          </a:p>
          <a:p>
            <a:pPr eaLnBrk="1" hangingPunct="1">
              <a:spcBef>
                <a:spcPts val="175"/>
              </a:spcBef>
              <a:spcAft>
                <a:spcPts val="175"/>
              </a:spcAft>
            </a:pP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状況を解消するため、本務教員（特別専科教諭）の配置数を６５人から１３０人に拡充</a:t>
            </a:r>
            <a:endParaRPr lang="en-US" altLang="ja-JP" sz="1400" dirty="0">
              <a:latin typeface="ＭＳ Ｐゴシック" panose="020B0600070205080204" pitchFamily="50" charset="-128"/>
            </a:endParaRPr>
          </a:p>
        </p:txBody>
      </p:sp>
      <p:sp>
        <p:nvSpPr>
          <p:cNvPr id="30" name="Rectangle 5"/>
          <p:cNvSpPr>
            <a:spLocks noChangeArrowheads="1"/>
          </p:cNvSpPr>
          <p:nvPr/>
        </p:nvSpPr>
        <p:spPr bwMode="auto">
          <a:xfrm>
            <a:off x="188869" y="1482852"/>
            <a:ext cx="8285749" cy="55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731837" indent="-285750">
              <a:spcBef>
                <a:spcPts val="175"/>
              </a:spcBef>
              <a:spcAft>
                <a:spcPts val="175"/>
              </a:spcAft>
              <a:buFont typeface="Wingdings" panose="05000000000000000000" pitchFamily="2" charset="2"/>
              <a:buChar char="Ø"/>
              <a:tabLst>
                <a:tab pos="714375" algn="l"/>
                <a:tab pos="809625" algn="l"/>
              </a:tabLst>
              <a:defRPr/>
            </a:pPr>
            <a:r>
              <a:rPr lang="ja-JP" altLang="en-US" sz="1400" dirty="0">
                <a:latin typeface="ＭＳ Ｐゴシック" panose="020B0600070205080204" pitchFamily="50" charset="-128"/>
              </a:rPr>
              <a:t>教頭職の業務負担を軽減し、働きやすい環境を整備するため、ワークライフバランス支援員の</a:t>
            </a:r>
            <a:endParaRPr lang="en-US" altLang="ja-JP" sz="1400" dirty="0">
              <a:latin typeface="ＭＳ Ｐゴシック" panose="020B0600070205080204" pitchFamily="50" charset="-128"/>
            </a:endParaRPr>
          </a:p>
          <a:p>
            <a:pPr marL="446087">
              <a:spcBef>
                <a:spcPts val="175"/>
              </a:spcBef>
              <a:spcAft>
                <a:spcPts val="175"/>
              </a:spcAft>
              <a:tabLst>
                <a:tab pos="714375" algn="l"/>
                <a:tab pos="809625" algn="l"/>
              </a:tabLst>
              <a:defRPr/>
            </a:pPr>
            <a:r>
              <a:rPr lang="ja-JP" altLang="en-US" sz="1400" dirty="0">
                <a:latin typeface="ＭＳ Ｐゴシック" panose="020B0600070205080204" pitchFamily="50" charset="-128"/>
              </a:rPr>
              <a:t>　　 配置校を１００校から１３０校に拡充</a:t>
            </a:r>
            <a:endParaRPr lang="en-US" altLang="ja-JP" sz="1400" dirty="0">
              <a:latin typeface="ＭＳ Ｐゴシック" panose="020B0600070205080204" pitchFamily="50" charset="-128"/>
            </a:endParaRPr>
          </a:p>
        </p:txBody>
      </p:sp>
      <p:sp>
        <p:nvSpPr>
          <p:cNvPr id="6" name="Rectangle 4">
            <a:extLst>
              <a:ext uri="{FF2B5EF4-FFF2-40B4-BE49-F238E27FC236}">
                <a16:creationId xmlns:a16="http://schemas.microsoft.com/office/drawing/2014/main" id="{1FF7B86E-CCFD-3AD9-EFE4-EABE77628D1F}"/>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7" name="Rectangle 5">
            <a:extLst>
              <a:ext uri="{FF2B5EF4-FFF2-40B4-BE49-F238E27FC236}">
                <a16:creationId xmlns:a16="http://schemas.microsoft.com/office/drawing/2014/main" id="{917E0E8D-510A-C16D-F561-B8C6F85EB315}"/>
              </a:ext>
            </a:extLst>
          </p:cNvPr>
          <p:cNvSpPr>
            <a:spLocks noChangeArrowheads="1"/>
          </p:cNvSpPr>
          <p:nvPr/>
        </p:nvSpPr>
        <p:spPr bwMode="auto">
          <a:xfrm>
            <a:off x="360926" y="1970772"/>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スクールサポートスタッフ配置事業　　　　　　　　　　　　　　　　　　　 </a:t>
            </a:r>
            <a:r>
              <a:rPr lang="ja-JP" altLang="en-US" sz="1600" b="1" dirty="0">
                <a:latin typeface="ＭＳ Ｐゴシック" pitchFamily="50" charset="-128"/>
                <a:ea typeface="ＭＳ Ｐゴシック" charset="-128"/>
              </a:rPr>
              <a:t>（１５億５，０００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ja-JP" altLang="en-US" sz="1600" b="1" dirty="0">
              <a:latin typeface="ＭＳ Ｐゴシック" panose="020B0600070205080204" pitchFamily="50" charset="-128"/>
            </a:endParaRPr>
          </a:p>
        </p:txBody>
      </p:sp>
      <p:sp>
        <p:nvSpPr>
          <p:cNvPr id="9" name="Rectangle 5">
            <a:extLst>
              <a:ext uri="{FF2B5EF4-FFF2-40B4-BE49-F238E27FC236}">
                <a16:creationId xmlns:a16="http://schemas.microsoft.com/office/drawing/2014/main" id="{BFFA4DC1-114E-888C-3EF7-E6AC93807F04}"/>
              </a:ext>
            </a:extLst>
          </p:cNvPr>
          <p:cNvSpPr>
            <a:spLocks noChangeArrowheads="1"/>
          </p:cNvSpPr>
          <p:nvPr/>
        </p:nvSpPr>
        <p:spPr bwMode="auto">
          <a:xfrm>
            <a:off x="364938" y="2588390"/>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部活動指導の負担軽減　　　　　　　　　　　　　 　　　　　　　　　　　 　</a:t>
            </a:r>
            <a:r>
              <a:rPr lang="ja-JP" altLang="en-US" sz="1600" b="1" dirty="0">
                <a:latin typeface="ＭＳ Ｐゴシック" pitchFamily="50" charset="-128"/>
                <a:ea typeface="ＭＳ Ｐゴシック" charset="-128"/>
              </a:rPr>
              <a:t>（１１億１，８００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ja-JP" altLang="en-US" sz="1600" b="1" dirty="0">
              <a:latin typeface="ＭＳ Ｐゴシック" panose="020B0600070205080204" pitchFamily="50" charset="-128"/>
            </a:endParaRPr>
          </a:p>
        </p:txBody>
      </p:sp>
      <p:sp>
        <p:nvSpPr>
          <p:cNvPr id="13" name="角丸四角形 25">
            <a:extLst>
              <a:ext uri="{FF2B5EF4-FFF2-40B4-BE49-F238E27FC236}">
                <a16:creationId xmlns:a16="http://schemas.microsoft.com/office/drawing/2014/main" id="{7C4457FD-B0CE-7177-926A-7C7F377AAE97}"/>
              </a:ext>
            </a:extLst>
          </p:cNvPr>
          <p:cNvSpPr/>
          <p:nvPr/>
        </p:nvSpPr>
        <p:spPr>
          <a:xfrm>
            <a:off x="68432" y="2613335"/>
            <a:ext cx="288925" cy="288925"/>
          </a:xfrm>
          <a:prstGeom prst="roundRect">
            <a:avLst/>
          </a:prstGeom>
          <a:ln/>
        </p:spPr>
        <p:style>
          <a:lnRef idx="2">
            <a:schemeClr val="dk1"/>
          </a:lnRef>
          <a:fillRef idx="1">
            <a:schemeClr val="lt1"/>
          </a:fillRef>
          <a:effectRef idx="0">
            <a:schemeClr val="dk1"/>
          </a:effectRef>
          <a:fontRef idx="minor">
            <a:schemeClr val="dk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6" name="角丸四角形 25">
            <a:extLst>
              <a:ext uri="{FF2B5EF4-FFF2-40B4-BE49-F238E27FC236}">
                <a16:creationId xmlns:a16="http://schemas.microsoft.com/office/drawing/2014/main" id="{D85A12A5-6292-8FAC-2B38-C7BF49F7965E}"/>
              </a:ext>
            </a:extLst>
          </p:cNvPr>
          <p:cNvSpPr/>
          <p:nvPr/>
        </p:nvSpPr>
        <p:spPr>
          <a:xfrm>
            <a:off x="75402" y="1979412"/>
            <a:ext cx="288925" cy="288925"/>
          </a:xfrm>
          <a:prstGeom prst="roundRect">
            <a:avLst/>
          </a:prstGeom>
          <a:ln/>
        </p:spPr>
        <p:style>
          <a:lnRef idx="2">
            <a:schemeClr val="dk1"/>
          </a:lnRef>
          <a:fillRef idx="1">
            <a:schemeClr val="lt1"/>
          </a:fillRef>
          <a:effectRef idx="0">
            <a:schemeClr val="dk1"/>
          </a:effectRef>
          <a:fontRef idx="minor">
            <a:schemeClr val="dk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3" name="Rectangle 5">
            <a:extLst>
              <a:ext uri="{FF2B5EF4-FFF2-40B4-BE49-F238E27FC236}">
                <a16:creationId xmlns:a16="http://schemas.microsoft.com/office/drawing/2014/main" id="{B32614AD-8EC9-1B60-F846-6C1B663FCD23}"/>
              </a:ext>
            </a:extLst>
          </p:cNvPr>
          <p:cNvSpPr>
            <a:spLocks noChangeArrowheads="1"/>
          </p:cNvSpPr>
          <p:nvPr/>
        </p:nvSpPr>
        <p:spPr bwMode="auto">
          <a:xfrm>
            <a:off x="619199" y="2251434"/>
            <a:ext cx="7501544" cy="28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7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教員の事務作業等の負担を軽減するスクールサポートスタッフの配置を全校週３０時間に拡充</a:t>
            </a:r>
            <a:endParaRPr lang="en-US" altLang="ja-JP" sz="1400" dirty="0">
              <a:latin typeface="ＭＳ Ｐゴシック" panose="020B0600070205080204" pitchFamily="50" charset="-128"/>
            </a:endParaRPr>
          </a:p>
        </p:txBody>
      </p:sp>
      <p:sp>
        <p:nvSpPr>
          <p:cNvPr id="25" name="Rectangle 5">
            <a:extLst>
              <a:ext uri="{FF2B5EF4-FFF2-40B4-BE49-F238E27FC236}">
                <a16:creationId xmlns:a16="http://schemas.microsoft.com/office/drawing/2014/main" id="{D6DF10D3-58B1-F3A6-03B1-AC10A71DC2DE}"/>
              </a:ext>
            </a:extLst>
          </p:cNvPr>
          <p:cNvSpPr>
            <a:spLocks noChangeArrowheads="1"/>
          </p:cNvSpPr>
          <p:nvPr/>
        </p:nvSpPr>
        <p:spPr bwMode="auto">
          <a:xfrm>
            <a:off x="619199" y="2883009"/>
            <a:ext cx="7501544" cy="51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7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部活動指導体制の充実とともに、教員の長時間勤務の解消を図るため、部活動指導員の配置を５８０人から６５０人に増員</a:t>
            </a:r>
            <a:endParaRPr lang="en-US" altLang="ja-JP" sz="1400" dirty="0">
              <a:latin typeface="ＭＳ Ｐゴシック" panose="020B0600070205080204" pitchFamily="50" charset="-128"/>
            </a:endParaRPr>
          </a:p>
        </p:txBody>
      </p:sp>
      <p:sp>
        <p:nvSpPr>
          <p:cNvPr id="27" name="Rectangle 5">
            <a:extLst>
              <a:ext uri="{FF2B5EF4-FFF2-40B4-BE49-F238E27FC236}">
                <a16:creationId xmlns:a16="http://schemas.microsoft.com/office/drawing/2014/main" id="{68BCC55E-3E74-143B-FA6B-DD827A3B43B6}"/>
              </a:ext>
            </a:extLst>
          </p:cNvPr>
          <p:cNvSpPr>
            <a:spLocks noChangeArrowheads="1"/>
          </p:cNvSpPr>
          <p:nvPr/>
        </p:nvSpPr>
        <p:spPr bwMode="auto">
          <a:xfrm>
            <a:off x="619199" y="3331035"/>
            <a:ext cx="7262058" cy="51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7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今後の部活動のあり方を検討するため、各教育ブロックに拠点を設置し、休日の部活動の地域移行モデル事業を実施</a:t>
            </a:r>
            <a:endParaRPr lang="en-US" altLang="ja-JP" sz="1400" dirty="0">
              <a:latin typeface="ＭＳ Ｐゴシック" panose="020B0600070205080204" pitchFamily="50" charset="-128"/>
            </a:endParaRPr>
          </a:p>
        </p:txBody>
      </p:sp>
      <p:sp>
        <p:nvSpPr>
          <p:cNvPr id="5" name="角丸四角形 25">
            <a:extLst>
              <a:ext uri="{FF2B5EF4-FFF2-40B4-BE49-F238E27FC236}">
                <a16:creationId xmlns:a16="http://schemas.microsoft.com/office/drawing/2014/main" id="{86FC934A-5C30-8489-74F2-D96944C49DF5}"/>
              </a:ext>
            </a:extLst>
          </p:cNvPr>
          <p:cNvSpPr/>
          <p:nvPr/>
        </p:nvSpPr>
        <p:spPr>
          <a:xfrm>
            <a:off x="65199" y="4125145"/>
            <a:ext cx="288925" cy="288925"/>
          </a:xfrm>
          <a:prstGeom prst="roundRect">
            <a:avLst/>
          </a:prstGeom>
          <a:ln/>
        </p:spPr>
        <p:style>
          <a:lnRef idx="2">
            <a:schemeClr val="dk1"/>
          </a:lnRef>
          <a:fillRef idx="1">
            <a:schemeClr val="lt1"/>
          </a:fillRef>
          <a:effectRef idx="0">
            <a:schemeClr val="dk1"/>
          </a:effectRef>
          <a:fontRef idx="minor">
            <a:schemeClr val="dk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 name="角丸四角形 25">
            <a:extLst>
              <a:ext uri="{FF2B5EF4-FFF2-40B4-BE49-F238E27FC236}">
                <a16:creationId xmlns:a16="http://schemas.microsoft.com/office/drawing/2014/main" id="{40C23EB7-6355-A069-610A-BDB67A345809}"/>
              </a:ext>
            </a:extLst>
          </p:cNvPr>
          <p:cNvSpPr/>
          <p:nvPr/>
        </p:nvSpPr>
        <p:spPr>
          <a:xfrm>
            <a:off x="75402" y="1253663"/>
            <a:ext cx="288925" cy="288925"/>
          </a:xfrm>
          <a:prstGeom prst="roundRect">
            <a:avLst/>
          </a:prstGeom>
          <a:ln/>
        </p:spPr>
        <p:style>
          <a:lnRef idx="2">
            <a:schemeClr val="dk1"/>
          </a:lnRef>
          <a:fillRef idx="1">
            <a:schemeClr val="lt1"/>
          </a:fillRef>
          <a:effectRef idx="0">
            <a:schemeClr val="dk1"/>
          </a:effectRef>
          <a:fontRef idx="minor">
            <a:schemeClr val="dk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 name="Rectangle 5">
            <a:extLst>
              <a:ext uri="{FF2B5EF4-FFF2-40B4-BE49-F238E27FC236}">
                <a16:creationId xmlns:a16="http://schemas.microsoft.com/office/drawing/2014/main" id="{CB354BC2-8101-C6C3-0A69-22E56F3F476A}"/>
              </a:ext>
            </a:extLst>
          </p:cNvPr>
          <p:cNvSpPr>
            <a:spLocks noChangeArrowheads="1"/>
          </p:cNvSpPr>
          <p:nvPr/>
        </p:nvSpPr>
        <p:spPr bwMode="auto">
          <a:xfrm>
            <a:off x="780479" y="3825671"/>
            <a:ext cx="5391720" cy="34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700"/>
              </a:lnSpc>
              <a:spcBef>
                <a:spcPts val="175"/>
              </a:spcBef>
              <a:spcAft>
                <a:spcPts val="175"/>
              </a:spcAft>
            </a:pPr>
            <a:r>
              <a:rPr lang="ja-JP" altLang="en-US" sz="1400" dirty="0">
                <a:latin typeface="ＭＳ Ｐゴシック" panose="020B0600070205080204" pitchFamily="50" charset="-128"/>
              </a:rPr>
              <a:t>・　各拠点を超えて、広域で活動した際の課題等の検証を実施</a:t>
            </a:r>
          </a:p>
        </p:txBody>
      </p:sp>
    </p:spTree>
    <p:extLst>
      <p:ext uri="{BB962C8B-B14F-4D97-AF65-F5344CB8AC3E}">
        <p14:creationId xmlns:p14="http://schemas.microsoft.com/office/powerpoint/2010/main" val="35112459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7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こどもたちへの学び・体験の機会等の提供</a:t>
            </a:r>
            <a:endParaRPr lang="en-US" altLang="ja-JP" sz="27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4" name="スライド番号プレースホルダ 3"/>
          <p:cNvSpPr txBox="1">
            <a:spLocks noGrp="1"/>
          </p:cNvSpPr>
          <p:nvPr/>
        </p:nvSpPr>
        <p:spPr bwMode="auto">
          <a:xfrm>
            <a:off x="6986620" y="4793562"/>
            <a:ext cx="2160000" cy="360000"/>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E50E85C-407C-49E2-97AD-16FB6D449C62}" type="slidenum">
              <a:rPr lang="en-US" altLang="ja-JP" sz="2000" b="1" smtClean="0">
                <a:effectLst>
                  <a:outerShdw blurRad="38100" dist="38100" dir="2700000" algn="tl">
                    <a:srgbClr val="C0C0C0"/>
                  </a:outerShdw>
                </a:effectLst>
                <a:latin typeface="ＭＳ Ｐゴシック" panose="020B0600070205080204" pitchFamily="50" charset="-128"/>
              </a:rPr>
              <a:pPr algn="r" eaLnBrk="1" hangingPunct="1">
                <a:defRPr/>
              </a:pPr>
              <a:t>22</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11" name="Rectangle 5"/>
          <p:cNvSpPr>
            <a:spLocks noChangeArrowheads="1"/>
          </p:cNvSpPr>
          <p:nvPr/>
        </p:nvSpPr>
        <p:spPr bwMode="auto">
          <a:xfrm>
            <a:off x="521639" y="934237"/>
            <a:ext cx="6822395" cy="1369033"/>
          </a:xfrm>
          <a:prstGeom prst="rect">
            <a:avLst/>
          </a:prstGeom>
          <a:noFill/>
          <a:ln w="9525">
            <a:noFill/>
            <a:miter lim="800000"/>
            <a:headEnd/>
            <a:tailEnd/>
          </a:ln>
        </p:spPr>
        <p:txBody>
          <a:bodyPr lIns="77929" tIns="38964" rIns="77929" bIns="38964"/>
          <a:lstStyle/>
          <a:p>
            <a:pPr eaLnBrk="1" hangingPunct="1">
              <a:lnSpc>
                <a:spcPts val="23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習い事・塾代助成事業　　　　　　　　　　　　　　　（９８億４，７００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r>
              <a:rPr lang="ja-JP" altLang="en-US" sz="1600" dirty="0">
                <a:latin typeface="ＭＳ Ｐゴシック" pitchFamily="50" charset="-128"/>
                <a:ea typeface="ＭＳ Ｐゴシック" charset="-128"/>
              </a:rPr>
              <a:t> </a:t>
            </a:r>
            <a:endParaRPr lang="en-US" altLang="ja-JP" sz="16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子育て世帯の経済的負担を軽減し、こどもたちが学力や学習意欲、個性や才能を伸ばす機会を提供</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市内在住の全ての小学５・６年生、中学生を対象に、「大阪市 習い事・塾代助成カード」を交付し、月額１万円を上限に助成</a:t>
            </a:r>
            <a:endParaRPr lang="en-US" altLang="ja-JP" sz="1400" dirty="0">
              <a:latin typeface="ＭＳ Ｐゴシック" pitchFamily="50" charset="-128"/>
              <a:ea typeface="ＭＳ Ｐゴシック" charset="-128"/>
            </a:endParaRPr>
          </a:p>
        </p:txBody>
      </p:sp>
      <p:sp>
        <p:nvSpPr>
          <p:cNvPr id="4" name="Rectangle 5">
            <a:extLst>
              <a:ext uri="{FF2B5EF4-FFF2-40B4-BE49-F238E27FC236}">
                <a16:creationId xmlns:a16="http://schemas.microsoft.com/office/drawing/2014/main" id="{D1ACE955-EC1A-692C-6D64-85EE2EBA33B6}"/>
              </a:ext>
            </a:extLst>
          </p:cNvPr>
          <p:cNvSpPr>
            <a:spLocks noChangeArrowheads="1"/>
          </p:cNvSpPr>
          <p:nvPr/>
        </p:nvSpPr>
        <p:spPr bwMode="auto">
          <a:xfrm>
            <a:off x="548950" y="2646464"/>
            <a:ext cx="7058857" cy="1340730"/>
          </a:xfrm>
          <a:prstGeom prst="rect">
            <a:avLst/>
          </a:prstGeom>
          <a:noFill/>
          <a:ln w="9525">
            <a:noFill/>
            <a:miter lim="800000"/>
            <a:headEnd/>
            <a:tailEnd/>
          </a:ln>
        </p:spPr>
        <p:txBody>
          <a:bodyPr lIns="77929" tIns="38964" rIns="77929" bIns="38964"/>
          <a:lstStyle/>
          <a:p>
            <a:pPr eaLnBrk="1" hangingPunct="1">
              <a:lnSpc>
                <a:spcPts val="23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児童いきいき放課後事業　　　　　　　　　　　　　（６１億１，１００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r>
              <a:rPr lang="ja-JP" altLang="en-US" sz="1600" dirty="0">
                <a:latin typeface="ＭＳ Ｐゴシック" pitchFamily="50" charset="-128"/>
                <a:ea typeface="ＭＳ Ｐゴシック" charset="-128"/>
              </a:rPr>
              <a:t> </a:t>
            </a:r>
            <a:endParaRPr lang="en-US" altLang="ja-JP" sz="16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小学校の余裕教室等において、放課後等における児童の安全安心な居場所を提供　するとともに、遊びやスポーツ等の様々な活動を通じて児童の健全育成を推進</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活動時間延長の充実（利用人数要件の廃止やスポット利用の新設）や入退室管理　　アプリの本格導入、支援員の処遇改善などにより事業を再構築</a:t>
            </a:r>
            <a:endParaRPr lang="en-US" altLang="ja-JP" sz="1400" dirty="0">
              <a:latin typeface="ＭＳ Ｐゴシック" pitchFamily="50" charset="-128"/>
              <a:ea typeface="ＭＳ Ｐゴシック" charset="-128"/>
            </a:endParaRPr>
          </a:p>
        </p:txBody>
      </p:sp>
      <p:sp>
        <p:nvSpPr>
          <p:cNvPr id="5" name="角丸四角形 19">
            <a:extLst>
              <a:ext uri="{FF2B5EF4-FFF2-40B4-BE49-F238E27FC236}">
                <a16:creationId xmlns:a16="http://schemas.microsoft.com/office/drawing/2014/main" id="{8DF5A98D-B940-38FE-70E4-F74CC05F6474}"/>
              </a:ext>
            </a:extLst>
          </p:cNvPr>
          <p:cNvSpPr/>
          <p:nvPr/>
        </p:nvSpPr>
        <p:spPr>
          <a:xfrm>
            <a:off x="507402" y="3432384"/>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6" name="Rectangle 5">
            <a:extLst>
              <a:ext uri="{FF2B5EF4-FFF2-40B4-BE49-F238E27FC236}">
                <a16:creationId xmlns:a16="http://schemas.microsoft.com/office/drawing/2014/main" id="{B2C2CE5F-8F02-20C3-8561-0C508A9A11DD}"/>
              </a:ext>
            </a:extLst>
          </p:cNvPr>
          <p:cNvSpPr>
            <a:spLocks noChangeArrowheads="1"/>
          </p:cNvSpPr>
          <p:nvPr/>
        </p:nvSpPr>
        <p:spPr bwMode="auto">
          <a:xfrm>
            <a:off x="539985" y="4050223"/>
            <a:ext cx="7348239" cy="1134246"/>
          </a:xfrm>
          <a:prstGeom prst="rect">
            <a:avLst/>
          </a:prstGeom>
          <a:noFill/>
          <a:ln w="9525">
            <a:noFill/>
            <a:miter lim="800000"/>
            <a:headEnd/>
            <a:tailEnd/>
          </a:ln>
        </p:spPr>
        <p:txBody>
          <a:bodyPr lIns="77929" tIns="38964" rIns="77929" bIns="38964"/>
          <a:lstStyle/>
          <a:p>
            <a:pPr eaLnBrk="1" hangingPunct="1">
              <a:lnSpc>
                <a:spcPts val="23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留守家庭児童対策事業　　 　　　　　　　　　　　（１３億７，１００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r>
              <a:rPr lang="ja-JP" altLang="en-US" sz="1600" dirty="0">
                <a:latin typeface="ＭＳ Ｐゴシック" pitchFamily="50" charset="-128"/>
                <a:ea typeface="ＭＳ Ｐゴシック" charset="-128"/>
              </a:rPr>
              <a:t> </a:t>
            </a:r>
            <a:endParaRPr lang="en-US" altLang="ja-JP" sz="16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放課後児童クラブを対象に、看護師等の配置に要する人件費及び環境備品購入費を補助</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医療的ケア児受入れ促進のため、送迎支援に要する経費を補助</a:t>
            </a:r>
            <a:endParaRPr lang="en-US" altLang="ja-JP" sz="1400" dirty="0">
              <a:latin typeface="ＭＳ Ｐゴシック" pitchFamily="50" charset="-128"/>
              <a:ea typeface="ＭＳ Ｐゴシック" charset="-128"/>
            </a:endParaRPr>
          </a:p>
        </p:txBody>
      </p:sp>
      <p:sp>
        <p:nvSpPr>
          <p:cNvPr id="8" name="Rectangle 5">
            <a:extLst>
              <a:ext uri="{FF2B5EF4-FFF2-40B4-BE49-F238E27FC236}">
                <a16:creationId xmlns:a16="http://schemas.microsoft.com/office/drawing/2014/main" id="{DCBE4AFA-9D2D-BEF1-735D-8429391FB249}"/>
              </a:ext>
            </a:extLst>
          </p:cNvPr>
          <p:cNvSpPr>
            <a:spLocks noChangeArrowheads="1"/>
          </p:cNvSpPr>
          <p:nvPr/>
        </p:nvSpPr>
        <p:spPr bwMode="auto">
          <a:xfrm>
            <a:off x="-188892" y="582676"/>
            <a:ext cx="9074455" cy="376026"/>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こどもたちへの学び・体験の機会提供</a:t>
            </a:r>
            <a:endParaRPr lang="en-US" altLang="ja-JP" b="1" u="sng" dirty="0">
              <a:latin typeface="ＭＳ Ｐゴシック"/>
              <a:ea typeface="ＭＳ Ｐゴシック"/>
            </a:endParaRPr>
          </a:p>
        </p:txBody>
      </p:sp>
      <p:sp>
        <p:nvSpPr>
          <p:cNvPr id="9" name="Rectangle 5">
            <a:extLst>
              <a:ext uri="{FF2B5EF4-FFF2-40B4-BE49-F238E27FC236}">
                <a16:creationId xmlns:a16="http://schemas.microsoft.com/office/drawing/2014/main" id="{1A1F3C34-1FD1-35AB-E780-20FF762C2DA5}"/>
              </a:ext>
            </a:extLst>
          </p:cNvPr>
          <p:cNvSpPr>
            <a:spLocks noChangeArrowheads="1"/>
          </p:cNvSpPr>
          <p:nvPr/>
        </p:nvSpPr>
        <p:spPr bwMode="auto">
          <a:xfrm>
            <a:off x="-188892" y="2303270"/>
            <a:ext cx="9074455" cy="376026"/>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放課後施策の充実</a:t>
            </a:r>
            <a:endParaRPr lang="en-US" altLang="ja-JP" b="1" u="sng" dirty="0">
              <a:latin typeface="ＭＳ Ｐゴシック"/>
              <a:ea typeface="ＭＳ Ｐゴシック"/>
            </a:endParaRPr>
          </a:p>
        </p:txBody>
      </p:sp>
      <p:sp>
        <p:nvSpPr>
          <p:cNvPr id="13" name="Rectangle 4">
            <a:extLst>
              <a:ext uri="{FF2B5EF4-FFF2-40B4-BE49-F238E27FC236}">
                <a16:creationId xmlns:a16="http://schemas.microsoft.com/office/drawing/2014/main" id="{36E5E117-743D-2FF4-7F0C-40E502EFE92E}"/>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2" name="図 1" descr="時計, 写真, 記号, 皿 が含まれている画像&#10;&#10;自動的に生成された説明">
            <a:extLst>
              <a:ext uri="{FF2B5EF4-FFF2-40B4-BE49-F238E27FC236}">
                <a16:creationId xmlns:a16="http://schemas.microsoft.com/office/drawing/2014/main" id="{2610419D-19E4-8A9E-6661-4DF417CA27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54492" y="789725"/>
            <a:ext cx="1541529" cy="1505512"/>
          </a:xfrm>
          <a:prstGeom prst="rect">
            <a:avLst/>
          </a:prstGeom>
        </p:spPr>
      </p:pic>
      <p:pic>
        <p:nvPicPr>
          <p:cNvPr id="14" name="図 13" descr="部屋, ベッド が含まれている画像&#10;&#10;自動的に生成された説明">
            <a:extLst>
              <a:ext uri="{FF2B5EF4-FFF2-40B4-BE49-F238E27FC236}">
                <a16:creationId xmlns:a16="http://schemas.microsoft.com/office/drawing/2014/main" id="{73A33B0B-A750-0A25-C540-0EA3C23181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4492" y="2770942"/>
            <a:ext cx="1523064" cy="1142298"/>
          </a:xfrm>
          <a:prstGeom prst="rect">
            <a:avLst/>
          </a:prstGeom>
        </p:spPr>
      </p:pic>
    </p:spTree>
    <p:extLst>
      <p:ext uri="{BB962C8B-B14F-4D97-AF65-F5344CB8AC3E}">
        <p14:creationId xmlns:p14="http://schemas.microsoft.com/office/powerpoint/2010/main" val="35778315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児童虐待防止対策の充実</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23</a:t>
            </a:fld>
            <a:endParaRPr lang="en-US" altLang="ja-JP" sz="2000" b="1" dirty="0">
              <a:effectLst>
                <a:outerShdw blurRad="38100" dist="38100" dir="2700000" algn="tl">
                  <a:srgbClr val="000000">
                    <a:alpha val="43137"/>
                  </a:srgbClr>
                </a:outerShdw>
              </a:effectLst>
            </a:endParaRPr>
          </a:p>
        </p:txBody>
      </p:sp>
      <p:sp>
        <p:nvSpPr>
          <p:cNvPr id="21" name="Rectangle 5"/>
          <p:cNvSpPr>
            <a:spLocks noChangeArrowheads="1"/>
          </p:cNvSpPr>
          <p:nvPr/>
        </p:nvSpPr>
        <p:spPr bwMode="auto">
          <a:xfrm>
            <a:off x="336101" y="2773518"/>
            <a:ext cx="8751134" cy="37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こども相談センターの機能強化　　 　　　　　　　　　　　 （３１億１，７００万円）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14" name="Rectangle 5"/>
          <p:cNvSpPr>
            <a:spLocks noChangeArrowheads="1"/>
          </p:cNvSpPr>
          <p:nvPr/>
        </p:nvSpPr>
        <p:spPr bwMode="auto">
          <a:xfrm>
            <a:off x="511594" y="3041745"/>
            <a:ext cx="6296484" cy="4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mn-ea"/>
                <a:ea typeface="+mn-ea"/>
              </a:rPr>
              <a:t>市内に</a:t>
            </a:r>
            <a:r>
              <a:rPr lang="ja-JP" altLang="ja-JP" sz="1400" dirty="0">
                <a:latin typeface="+mn-ea"/>
                <a:ea typeface="+mn-ea"/>
              </a:rPr>
              <a:t>４か所</a:t>
            </a:r>
            <a:r>
              <a:rPr lang="ja-JP" altLang="en-US" sz="1400" dirty="0">
                <a:latin typeface="+mn-ea"/>
                <a:ea typeface="+mn-ea"/>
              </a:rPr>
              <a:t>目</a:t>
            </a:r>
            <a:r>
              <a:rPr lang="ja-JP" altLang="ja-JP" sz="1400" dirty="0">
                <a:latin typeface="+mn-ea"/>
                <a:ea typeface="+mn-ea"/>
              </a:rPr>
              <a:t>の児童相談所を</a:t>
            </a:r>
            <a:r>
              <a:rPr lang="ja-JP" altLang="en-US" sz="1400" dirty="0">
                <a:latin typeface="+mn-ea"/>
                <a:ea typeface="+mn-ea"/>
              </a:rPr>
              <a:t>設置するとともに</a:t>
            </a:r>
            <a:r>
              <a:rPr lang="ja-JP" altLang="en-US" sz="1400" dirty="0">
                <a:latin typeface="ＭＳ Ｐゴシック" panose="020B0600070205080204" pitchFamily="50" charset="-128"/>
              </a:rPr>
              <a:t>、</a:t>
            </a:r>
            <a:r>
              <a:rPr lang="ja-JP" altLang="ja-JP" sz="1400" dirty="0">
                <a:latin typeface="ＭＳ Ｐゴシック" panose="020B0600070205080204" pitchFamily="50" charset="-128"/>
              </a:rPr>
              <a:t>一時保護所</a:t>
            </a:r>
            <a:r>
              <a:rPr lang="ja-JP" altLang="en-US" sz="1400" dirty="0">
                <a:latin typeface="ＭＳ Ｐゴシック" panose="020B0600070205080204" pitchFamily="50" charset="-128"/>
              </a:rPr>
              <a:t>の個室化など</a:t>
            </a:r>
            <a:r>
              <a:rPr lang="ja-JP" altLang="ja-JP" sz="1400" dirty="0">
                <a:latin typeface="ＭＳ Ｐゴシック" panose="020B0600070205080204" pitchFamily="50" charset="-128"/>
              </a:rPr>
              <a:t>家庭的な環境</a:t>
            </a:r>
            <a:r>
              <a:rPr lang="ja-JP" altLang="en-US" sz="1400" dirty="0">
                <a:latin typeface="ＭＳ Ｐゴシック" panose="020B0600070205080204" pitchFamily="50" charset="-128"/>
              </a:rPr>
              <a:t>の確保に向け、現施設の建替等を実施</a:t>
            </a:r>
            <a:endParaRPr lang="en-US" altLang="ja-JP" sz="1400" dirty="0">
              <a:latin typeface="ＭＳ Ｐゴシック" panose="020B0600070205080204" pitchFamily="50" charset="-128"/>
            </a:endParaRPr>
          </a:p>
        </p:txBody>
      </p:sp>
      <p:grpSp>
        <p:nvGrpSpPr>
          <p:cNvPr id="30" name="グループ化 29"/>
          <p:cNvGrpSpPr/>
          <p:nvPr/>
        </p:nvGrpSpPr>
        <p:grpSpPr>
          <a:xfrm>
            <a:off x="7420787" y="667331"/>
            <a:ext cx="1623861" cy="754467"/>
            <a:chOff x="7278021" y="1868311"/>
            <a:chExt cx="1746197" cy="754467"/>
          </a:xfrm>
        </p:grpSpPr>
        <p:pic>
          <p:nvPicPr>
            <p:cNvPr id="31" name="図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278021" y="1906235"/>
              <a:ext cx="792226" cy="665807"/>
            </a:xfrm>
            <a:prstGeom prst="rect">
              <a:avLst/>
            </a:prstGeom>
          </p:spPr>
        </p:pic>
        <p:pic>
          <p:nvPicPr>
            <p:cNvPr id="32" name="図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40001" y="1868311"/>
              <a:ext cx="984217" cy="754467"/>
            </a:xfrm>
            <a:prstGeom prst="rect">
              <a:avLst/>
            </a:prstGeom>
          </p:spPr>
        </p:pic>
      </p:grpSp>
      <p:sp>
        <p:nvSpPr>
          <p:cNvPr id="33" name="Rectangle 5"/>
          <p:cNvSpPr>
            <a:spLocks noChangeArrowheads="1"/>
          </p:cNvSpPr>
          <p:nvPr/>
        </p:nvSpPr>
        <p:spPr bwMode="auto">
          <a:xfrm>
            <a:off x="366337" y="459839"/>
            <a:ext cx="8775688" cy="32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家事・育児訪問支援事業　　　　　　　 　　　　　　 　　　　（　　  ５，７００万円）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34" name="Rectangle 5"/>
          <p:cNvSpPr>
            <a:spLocks noChangeArrowheads="1"/>
          </p:cNvSpPr>
          <p:nvPr/>
        </p:nvSpPr>
        <p:spPr bwMode="auto">
          <a:xfrm>
            <a:off x="522543" y="734494"/>
            <a:ext cx="6898244" cy="45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子育てに対して不安や負担を抱えている要支援家庭等やヤングケアラーのいる家庭の居宅を訪問し、家事・育児を支援することで、虐待リスク等の高まりを未然に防止</a:t>
            </a:r>
            <a:endParaRPr lang="en-US" altLang="ja-JP" sz="1400" dirty="0">
              <a:latin typeface="ＭＳ Ｐゴシック" panose="020B0600070205080204" pitchFamily="50" charset="-128"/>
            </a:endParaRPr>
          </a:p>
          <a:p>
            <a:pPr eaLnBrk="1" hangingPunct="1">
              <a:spcBef>
                <a:spcPts val="175"/>
              </a:spcBef>
              <a:spcAft>
                <a:spcPts val="175"/>
              </a:spcAft>
            </a:pPr>
            <a:endParaRPr lang="en-US" altLang="ja-JP" sz="1400" dirty="0">
              <a:latin typeface="ＭＳ Ｐゴシック" panose="020B0600070205080204" pitchFamily="50" charset="-128"/>
            </a:endParaRPr>
          </a:p>
        </p:txBody>
      </p:sp>
      <p:sp>
        <p:nvSpPr>
          <p:cNvPr id="4" name="Rectangle 5">
            <a:extLst>
              <a:ext uri="{FF2B5EF4-FFF2-40B4-BE49-F238E27FC236}">
                <a16:creationId xmlns:a16="http://schemas.microsoft.com/office/drawing/2014/main" id="{EB69249B-B145-6D74-BF63-1B2A1B80A4DB}"/>
              </a:ext>
            </a:extLst>
          </p:cNvPr>
          <p:cNvSpPr>
            <a:spLocks noChangeArrowheads="1"/>
          </p:cNvSpPr>
          <p:nvPr/>
        </p:nvSpPr>
        <p:spPr bwMode="auto">
          <a:xfrm>
            <a:off x="349914" y="1896068"/>
            <a:ext cx="7599988" cy="4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a:t>
            </a:r>
            <a:r>
              <a:rPr lang="ja-JP" altLang="en-US" sz="1600" b="1" dirty="0">
                <a:solidFill>
                  <a:srgbClr val="FF0000"/>
                </a:solidFill>
                <a:latin typeface="ＭＳ Ｐゴシック" panose="020B0600070205080204" pitchFamily="50" charset="-128"/>
              </a:rPr>
              <a:t>　</a:t>
            </a:r>
            <a:r>
              <a:rPr lang="ja-JP" altLang="en-US" sz="1600" b="1" dirty="0">
                <a:latin typeface="ＭＳ Ｐゴシック" panose="020B0600070205080204" pitchFamily="50" charset="-128"/>
              </a:rPr>
              <a:t>児童養護施設等における負担軽減・定着支援事業　 （　３億９，１００万円）</a:t>
            </a:r>
          </a:p>
          <a:p>
            <a:pPr eaLnBrk="1" hangingPunct="1">
              <a:spcBef>
                <a:spcPts val="175"/>
              </a:spcBef>
              <a:spcAft>
                <a:spcPts val="175"/>
              </a:spcAft>
            </a:pPr>
            <a:r>
              <a:rPr lang="ja-JP" altLang="en-US" sz="1600" b="1" dirty="0">
                <a:solidFill>
                  <a:srgbClr val="FF0000"/>
                </a:solidFill>
                <a:latin typeface="ＭＳ Ｐゴシック" panose="020B0600070205080204" pitchFamily="50" charset="-128"/>
              </a:rPr>
              <a:t>　</a:t>
            </a:r>
            <a:endParaRPr lang="en-US" altLang="ja-JP" sz="1600" b="1" dirty="0">
              <a:solidFill>
                <a:srgbClr val="FF0000"/>
              </a:solidFill>
              <a:latin typeface="ＭＳ Ｐゴシック" panose="020B0600070205080204" pitchFamily="50" charset="-128"/>
            </a:endParaRPr>
          </a:p>
        </p:txBody>
      </p:sp>
      <p:sp>
        <p:nvSpPr>
          <p:cNvPr id="5" name="Rectangle 5">
            <a:extLst>
              <a:ext uri="{FF2B5EF4-FFF2-40B4-BE49-F238E27FC236}">
                <a16:creationId xmlns:a16="http://schemas.microsoft.com/office/drawing/2014/main" id="{F1BD7747-C29E-3F16-762E-7A89E525187B}"/>
              </a:ext>
            </a:extLst>
          </p:cNvPr>
          <p:cNvSpPr>
            <a:spLocks noChangeArrowheads="1"/>
          </p:cNvSpPr>
          <p:nvPr/>
        </p:nvSpPr>
        <p:spPr bwMode="auto">
          <a:xfrm>
            <a:off x="513874" y="2186688"/>
            <a:ext cx="7436028" cy="60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虐待を受けたこども等を安定的に受け入れることができるよう、児童指導員等の体制を強化し業務負担を軽減するため、夜間業務等への補助者雇上げに必要な経費を補助するとともに、職員の定着を促進するため、一時金の支給等を実施</a:t>
            </a:r>
            <a:endParaRPr lang="en-US" altLang="ja-JP" sz="1400" dirty="0">
              <a:latin typeface="ＭＳ Ｐゴシック" panose="020B0600070205080204" pitchFamily="50" charset="-128"/>
            </a:endParaRPr>
          </a:p>
        </p:txBody>
      </p:sp>
      <p:grpSp>
        <p:nvGrpSpPr>
          <p:cNvPr id="17" name="グループ化 16">
            <a:extLst>
              <a:ext uri="{FF2B5EF4-FFF2-40B4-BE49-F238E27FC236}">
                <a16:creationId xmlns:a16="http://schemas.microsoft.com/office/drawing/2014/main" id="{CC8207CB-7867-93A0-13F2-2C97CC63C210}"/>
              </a:ext>
            </a:extLst>
          </p:cNvPr>
          <p:cNvGrpSpPr/>
          <p:nvPr/>
        </p:nvGrpSpPr>
        <p:grpSpPr>
          <a:xfrm>
            <a:off x="336101" y="1160072"/>
            <a:ext cx="8684163" cy="778888"/>
            <a:chOff x="369053" y="2062560"/>
            <a:chExt cx="8775688" cy="778888"/>
          </a:xfrm>
        </p:grpSpPr>
        <p:sp>
          <p:nvSpPr>
            <p:cNvPr id="8" name="Rectangle 5">
              <a:extLst>
                <a:ext uri="{FF2B5EF4-FFF2-40B4-BE49-F238E27FC236}">
                  <a16:creationId xmlns:a16="http://schemas.microsoft.com/office/drawing/2014/main" id="{97A20E00-8318-DCB0-B751-CD955814E2D8}"/>
                </a:ext>
              </a:extLst>
            </p:cNvPr>
            <p:cNvSpPr>
              <a:spLocks noChangeArrowheads="1"/>
            </p:cNvSpPr>
            <p:nvPr/>
          </p:nvSpPr>
          <p:spPr bwMode="auto">
            <a:xfrm>
              <a:off x="369053" y="2062560"/>
              <a:ext cx="8775688" cy="32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妊産婦等生活援助事業　　 　　　　　　　　　　　　 　　　　（　　　３，７００万円）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9" name="Rectangle 5">
              <a:extLst>
                <a:ext uri="{FF2B5EF4-FFF2-40B4-BE49-F238E27FC236}">
                  <a16:creationId xmlns:a16="http://schemas.microsoft.com/office/drawing/2014/main" id="{545C2E90-A6BE-3EDD-9707-7D5E9B7ADBE8}"/>
                </a:ext>
              </a:extLst>
            </p:cNvPr>
            <p:cNvSpPr>
              <a:spLocks noChangeArrowheads="1"/>
            </p:cNvSpPr>
            <p:nvPr/>
          </p:nvSpPr>
          <p:spPr bwMode="auto">
            <a:xfrm>
              <a:off x="535007" y="2353054"/>
              <a:ext cx="7403721"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支援が必要な特定妊婦等が安心して生活できるよう、入所又は通所による居場所の提供や休日も含めた相談支援、法律相談や心理療法への連携支援などを実施</a:t>
              </a:r>
              <a:endParaRPr lang="en-US" altLang="ja-JP" sz="1400" dirty="0">
                <a:latin typeface="ＭＳ Ｐゴシック" panose="020B0600070205080204" pitchFamily="50" charset="-128"/>
              </a:endParaRPr>
            </a:p>
          </p:txBody>
        </p:sp>
      </p:grpSp>
      <p:sp>
        <p:nvSpPr>
          <p:cNvPr id="13" name="Rectangle 4">
            <a:extLst>
              <a:ext uri="{FF2B5EF4-FFF2-40B4-BE49-F238E27FC236}">
                <a16:creationId xmlns:a16="http://schemas.microsoft.com/office/drawing/2014/main" id="{32D0C754-69EF-73B2-D1A2-7ACCBD8E58BF}"/>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graphicFrame>
        <p:nvGraphicFramePr>
          <p:cNvPr id="20" name="表 19">
            <a:extLst>
              <a:ext uri="{FF2B5EF4-FFF2-40B4-BE49-F238E27FC236}">
                <a16:creationId xmlns:a16="http://schemas.microsoft.com/office/drawing/2014/main" id="{9F51CACB-1B82-D118-8E18-4045D743A56B}"/>
              </a:ext>
            </a:extLst>
          </p:cNvPr>
          <p:cNvGraphicFramePr>
            <a:graphicFrameLocks noGrp="1"/>
          </p:cNvGraphicFramePr>
          <p:nvPr/>
        </p:nvGraphicFramePr>
        <p:xfrm>
          <a:off x="929245" y="3494334"/>
          <a:ext cx="6054326" cy="822960"/>
        </p:xfrm>
        <a:graphic>
          <a:graphicData uri="http://schemas.openxmlformats.org/drawingml/2006/table">
            <a:tbl>
              <a:tblPr firstRow="1" bandRow="1">
                <a:tableStyleId>{5C22544A-7EE6-4342-B048-85BDC9FD1C3A}</a:tableStyleId>
              </a:tblPr>
              <a:tblGrid>
                <a:gridCol w="1730066">
                  <a:extLst>
                    <a:ext uri="{9D8B030D-6E8A-4147-A177-3AD203B41FA5}">
                      <a16:colId xmlns:a16="http://schemas.microsoft.com/office/drawing/2014/main" val="3712343975"/>
                    </a:ext>
                  </a:extLst>
                </a:gridCol>
                <a:gridCol w="882127">
                  <a:extLst>
                    <a:ext uri="{9D8B030D-6E8A-4147-A177-3AD203B41FA5}">
                      <a16:colId xmlns:a16="http://schemas.microsoft.com/office/drawing/2014/main" val="494518660"/>
                    </a:ext>
                  </a:extLst>
                </a:gridCol>
                <a:gridCol w="860612">
                  <a:extLst>
                    <a:ext uri="{9D8B030D-6E8A-4147-A177-3AD203B41FA5}">
                      <a16:colId xmlns:a16="http://schemas.microsoft.com/office/drawing/2014/main" val="2531758775"/>
                    </a:ext>
                  </a:extLst>
                </a:gridCol>
                <a:gridCol w="1204857">
                  <a:extLst>
                    <a:ext uri="{9D8B030D-6E8A-4147-A177-3AD203B41FA5}">
                      <a16:colId xmlns:a16="http://schemas.microsoft.com/office/drawing/2014/main" val="2876826941"/>
                    </a:ext>
                  </a:extLst>
                </a:gridCol>
                <a:gridCol w="1376664">
                  <a:extLst>
                    <a:ext uri="{9D8B030D-6E8A-4147-A177-3AD203B41FA5}">
                      <a16:colId xmlns:a16="http://schemas.microsoft.com/office/drawing/2014/main" val="3449723874"/>
                    </a:ext>
                  </a:extLst>
                </a:gridCol>
              </a:tblGrid>
              <a:tr h="0">
                <a:tc>
                  <a:txBody>
                    <a:bodyPr/>
                    <a:lstStyle/>
                    <a:p>
                      <a:pPr algn="ctr"/>
                      <a:r>
                        <a:rPr kumimoji="1" lang="ja-JP" altLang="en-US" sz="1200" b="0" dirty="0">
                          <a:solidFill>
                            <a:schemeClr val="tx1"/>
                          </a:solidFill>
                          <a:latin typeface="+mn-ea"/>
                          <a:ea typeface="+mn-ea"/>
                        </a:rPr>
                        <a:t>施設名</a:t>
                      </a:r>
                    </a:p>
                  </a:txBody>
                  <a:tcPr/>
                </a:tc>
                <a:tc>
                  <a:txBody>
                    <a:bodyPr/>
                    <a:lstStyle/>
                    <a:p>
                      <a:pPr algn="ctr"/>
                      <a:r>
                        <a:rPr kumimoji="1" lang="ja-JP" altLang="en-US" sz="1200" b="0" dirty="0">
                          <a:solidFill>
                            <a:schemeClr val="tx1"/>
                          </a:solidFill>
                          <a:latin typeface="+mn-ea"/>
                          <a:ea typeface="+mn-ea"/>
                        </a:rPr>
                        <a:t>整備内容</a:t>
                      </a:r>
                    </a:p>
                  </a:txBody>
                  <a:tcPr/>
                </a:tc>
                <a:tc>
                  <a:txBody>
                    <a:bodyPr/>
                    <a:lstStyle/>
                    <a:p>
                      <a:pPr algn="ctr"/>
                      <a:r>
                        <a:rPr kumimoji="1" lang="ja-JP" altLang="en-US" sz="1200" b="0" dirty="0">
                          <a:solidFill>
                            <a:schemeClr val="tx1"/>
                          </a:solidFill>
                          <a:latin typeface="+mn-ea"/>
                          <a:ea typeface="+mn-ea"/>
                        </a:rPr>
                        <a:t>設置場所</a:t>
                      </a:r>
                    </a:p>
                  </a:txBody>
                  <a:tcPr/>
                </a:tc>
                <a:tc>
                  <a:txBody>
                    <a:bodyPr/>
                    <a:lstStyle/>
                    <a:p>
                      <a:pPr algn="ctr"/>
                      <a:r>
                        <a:rPr kumimoji="1" lang="ja-JP" altLang="en-US" sz="1200" b="0" dirty="0">
                          <a:solidFill>
                            <a:schemeClr val="tx1"/>
                          </a:solidFill>
                          <a:latin typeface="+mn-ea"/>
                          <a:ea typeface="+mn-ea"/>
                        </a:rPr>
                        <a:t>令和７年度</a:t>
                      </a:r>
                    </a:p>
                  </a:txBody>
                  <a:tcPr/>
                </a:tc>
                <a:tc>
                  <a:txBody>
                    <a:bodyPr/>
                    <a:lstStyle/>
                    <a:p>
                      <a:pPr algn="ctr"/>
                      <a:r>
                        <a:rPr kumimoji="1" lang="ja-JP" altLang="en-US" sz="1200" b="0" dirty="0">
                          <a:solidFill>
                            <a:schemeClr val="tx1"/>
                          </a:solidFill>
                          <a:latin typeface="+mn-ea"/>
                          <a:ea typeface="+mn-ea"/>
                        </a:rPr>
                        <a:t>移転・開設（予定）</a:t>
                      </a:r>
                    </a:p>
                  </a:txBody>
                  <a:tcPr/>
                </a:tc>
                <a:extLst>
                  <a:ext uri="{0D108BD9-81ED-4DB2-BD59-A6C34878D82A}">
                    <a16:rowId xmlns:a16="http://schemas.microsoft.com/office/drawing/2014/main" val="4278608080"/>
                  </a:ext>
                </a:extLst>
              </a:tr>
              <a:tr h="208289">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東部こども相談センター</a:t>
                      </a:r>
                      <a:endParaRPr kumimoji="1" lang="ja-JP" altLang="en-US" sz="1200" b="0" dirty="0">
                        <a:solidFill>
                          <a:schemeClr val="tx1"/>
                        </a:solidFill>
                        <a:latin typeface="+mn-ea"/>
                        <a:ea typeface="+mn-ea"/>
                      </a:endParaRPr>
                    </a:p>
                  </a:txBody>
                  <a:tcPr/>
                </a:tc>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n-ea"/>
                          <a:ea typeface="+mn-ea"/>
                          <a:cs typeface="+mn-cs"/>
                        </a:rPr>
                        <a:t>新設</a:t>
                      </a:r>
                      <a:endParaRPr kumimoji="1" lang="ja-JP" altLang="en-US" sz="1200" b="0" dirty="0">
                        <a:solidFill>
                          <a:schemeClr val="tx1"/>
                        </a:solidFill>
                        <a:latin typeface="+mn-ea"/>
                        <a:ea typeface="+mn-ea"/>
                      </a:endParaRPr>
                    </a:p>
                  </a:txBody>
                  <a:tcPr/>
                </a:tc>
                <a:tc>
                  <a:txBody>
                    <a:bodyPr/>
                    <a:lstStyle/>
                    <a:p>
                      <a:pPr algn="ctr"/>
                      <a:r>
                        <a:rPr kumimoji="1" lang="ja-JP" altLang="en-US" sz="1200" b="0" dirty="0">
                          <a:solidFill>
                            <a:schemeClr val="tx1"/>
                          </a:solidFill>
                          <a:latin typeface="+mn-ea"/>
                          <a:ea typeface="+mn-ea"/>
                        </a:rPr>
                        <a:t>鶴見区</a:t>
                      </a:r>
                    </a:p>
                  </a:txBody>
                  <a:tcPr/>
                </a:tc>
                <a:tc>
                  <a:txBody>
                    <a:bodyPr/>
                    <a:lstStyle/>
                    <a:p>
                      <a:pPr algn="ctr"/>
                      <a:r>
                        <a:rPr kumimoji="1" lang="ja-JP" altLang="en-US" sz="1200" b="0" dirty="0">
                          <a:solidFill>
                            <a:schemeClr val="tx1"/>
                          </a:solidFill>
                          <a:latin typeface="+mn-ea"/>
                          <a:ea typeface="+mn-ea"/>
                        </a:rPr>
                        <a:t>建設工事</a:t>
                      </a:r>
                    </a:p>
                  </a:txBody>
                  <a:tcPr/>
                </a:tc>
                <a:tc>
                  <a:txBody>
                    <a:bodyPr/>
                    <a:lstStyle/>
                    <a:p>
                      <a:pPr algn="ctr"/>
                      <a:r>
                        <a:rPr kumimoji="1" lang="ja-JP" altLang="en-US" sz="1200" b="0" dirty="0">
                          <a:solidFill>
                            <a:schemeClr val="tx1"/>
                          </a:solidFill>
                          <a:latin typeface="+mn-ea"/>
                          <a:ea typeface="+mn-ea"/>
                        </a:rPr>
                        <a:t>令和９年度</a:t>
                      </a:r>
                    </a:p>
                  </a:txBody>
                  <a:tcPr/>
                </a:tc>
                <a:extLst>
                  <a:ext uri="{0D108BD9-81ED-4DB2-BD59-A6C34878D82A}">
                    <a16:rowId xmlns:a16="http://schemas.microsoft.com/office/drawing/2014/main" val="852316777"/>
                  </a:ext>
                </a:extLst>
              </a:tr>
              <a:tr h="208289">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南部こども相談センター</a:t>
                      </a:r>
                      <a:endParaRPr kumimoji="1" lang="ja-JP" altLang="en-US" sz="1200" b="0" dirty="0">
                        <a:solidFill>
                          <a:schemeClr val="tx1"/>
                        </a:solidFill>
                        <a:latin typeface="+mn-ea"/>
                        <a:ea typeface="+mn-ea"/>
                      </a:endParaRPr>
                    </a:p>
                  </a:txBody>
                  <a:tcPr/>
                </a:tc>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n-ea"/>
                          <a:ea typeface="+mn-ea"/>
                          <a:cs typeface="+mn-cs"/>
                        </a:rPr>
                        <a:t>建替等</a:t>
                      </a:r>
                      <a:endParaRPr kumimoji="1" lang="ja-JP" altLang="en-US" sz="1200" b="0" dirty="0">
                        <a:solidFill>
                          <a:schemeClr val="tx1"/>
                        </a:solidFill>
                        <a:latin typeface="+mn-ea"/>
                        <a:ea typeface="+mn-ea"/>
                      </a:endParaRPr>
                    </a:p>
                  </a:txBody>
                  <a:tcPr/>
                </a:tc>
                <a:tc>
                  <a:txBody>
                    <a:bodyPr/>
                    <a:lstStyle/>
                    <a:p>
                      <a:pPr algn="ctr"/>
                      <a:r>
                        <a:rPr kumimoji="1" lang="ja-JP" altLang="en-US" sz="1200" b="0" dirty="0">
                          <a:solidFill>
                            <a:schemeClr val="tx1"/>
                          </a:solidFill>
                          <a:latin typeface="+mn-ea"/>
                          <a:ea typeface="+mn-ea"/>
                        </a:rPr>
                        <a:t>平野区</a:t>
                      </a:r>
                    </a:p>
                  </a:txBody>
                  <a:tcPr/>
                </a:tc>
                <a:tc>
                  <a:txBody>
                    <a:bodyPr/>
                    <a:lstStyle/>
                    <a:p>
                      <a:pPr algn="ctr"/>
                      <a:r>
                        <a:rPr kumimoji="1" lang="ja-JP" altLang="en-US" sz="1200" b="0" dirty="0">
                          <a:solidFill>
                            <a:schemeClr val="tx1"/>
                          </a:solidFill>
                          <a:latin typeface="+mn-ea"/>
                          <a:ea typeface="+mn-ea"/>
                        </a:rPr>
                        <a:t>建設・改修工事</a:t>
                      </a:r>
                    </a:p>
                  </a:txBody>
                  <a:tcPr/>
                </a:tc>
                <a:tc>
                  <a:txBody>
                    <a:bodyPr/>
                    <a:lstStyle/>
                    <a:p>
                      <a:pPr algn="ctr"/>
                      <a:r>
                        <a:rPr kumimoji="1" lang="ja-JP" altLang="en-US" sz="1200" b="0" dirty="0">
                          <a:solidFill>
                            <a:schemeClr val="tx1"/>
                          </a:solidFill>
                          <a:latin typeface="+mn-ea"/>
                          <a:ea typeface="+mn-ea"/>
                        </a:rPr>
                        <a:t>令和８年度</a:t>
                      </a:r>
                    </a:p>
                  </a:txBody>
                  <a:tcPr/>
                </a:tc>
                <a:extLst>
                  <a:ext uri="{0D108BD9-81ED-4DB2-BD59-A6C34878D82A}">
                    <a16:rowId xmlns:a16="http://schemas.microsoft.com/office/drawing/2014/main" val="1896164346"/>
                  </a:ext>
                </a:extLst>
              </a:tr>
            </a:tbl>
          </a:graphicData>
        </a:graphic>
      </p:graphicFrame>
      <p:pic>
        <p:nvPicPr>
          <p:cNvPr id="11" name="図 10">
            <a:extLst>
              <a:ext uri="{FF2B5EF4-FFF2-40B4-BE49-F238E27FC236}">
                <a16:creationId xmlns:a16="http://schemas.microsoft.com/office/drawing/2014/main" id="{B19FF040-876D-BE91-E981-0D29102A73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16524" y="2590311"/>
            <a:ext cx="1903740" cy="1744638"/>
          </a:xfrm>
          <a:prstGeom prst="rect">
            <a:avLst/>
          </a:prstGeom>
        </p:spPr>
      </p:pic>
      <p:sp>
        <p:nvSpPr>
          <p:cNvPr id="12" name="テキスト ボックス 37">
            <a:extLst>
              <a:ext uri="{FF2B5EF4-FFF2-40B4-BE49-F238E27FC236}">
                <a16:creationId xmlns:a16="http://schemas.microsoft.com/office/drawing/2014/main" id="{C8A488FA-DD29-B8D9-F064-915A247EC98D}"/>
              </a:ext>
            </a:extLst>
          </p:cNvPr>
          <p:cNvSpPr txBox="1">
            <a:spLocks noChangeArrowheads="1"/>
          </p:cNvSpPr>
          <p:nvPr/>
        </p:nvSpPr>
        <p:spPr bwMode="auto">
          <a:xfrm>
            <a:off x="6900129" y="4318922"/>
            <a:ext cx="26505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dirty="0">
                <a:latin typeface="ＭＳ Ｐゴシック" panose="020B0600070205080204" pitchFamily="50" charset="-128"/>
              </a:rPr>
              <a:t>４か所整備後の管轄区域</a:t>
            </a:r>
            <a:endParaRPr lang="en-US" altLang="ja-JP" sz="1100" dirty="0">
              <a:latin typeface="ＭＳ Ｐゴシック" panose="020B0600070205080204" pitchFamily="50" charset="-128"/>
            </a:endParaRPr>
          </a:p>
        </p:txBody>
      </p:sp>
      <p:sp>
        <p:nvSpPr>
          <p:cNvPr id="10" name="Rectangle 5">
            <a:extLst>
              <a:ext uri="{FF2B5EF4-FFF2-40B4-BE49-F238E27FC236}">
                <a16:creationId xmlns:a16="http://schemas.microsoft.com/office/drawing/2014/main" id="{70AB1757-714F-823C-5B3F-E9072A81F35D}"/>
              </a:ext>
            </a:extLst>
          </p:cNvPr>
          <p:cNvSpPr>
            <a:spLocks noChangeArrowheads="1"/>
          </p:cNvSpPr>
          <p:nvPr/>
        </p:nvSpPr>
        <p:spPr bwMode="auto">
          <a:xfrm>
            <a:off x="459655" y="4343329"/>
            <a:ext cx="639158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500"/>
              </a:lnSpc>
              <a:spcBef>
                <a:spcPts val="175"/>
              </a:spcBef>
              <a:spcAft>
                <a:spcPts val="175"/>
              </a:spcAft>
            </a:pPr>
            <a:r>
              <a:rPr lang="ja-JP" altLang="en-US" sz="1400" dirty="0">
                <a:latin typeface="+mn-ea"/>
                <a:ea typeface="+mn-ea"/>
              </a:rPr>
              <a:t>　　　・中央こども相談センターについては、令和７年３月に浪速区へ移転</a:t>
            </a:r>
            <a:endParaRPr lang="en-US" altLang="ja-JP" sz="1400" dirty="0">
              <a:latin typeface="+mn-ea"/>
              <a:ea typeface="+mn-ea"/>
            </a:endParaRPr>
          </a:p>
        </p:txBody>
      </p:sp>
      <p:sp>
        <p:nvSpPr>
          <p:cNvPr id="16" name="角丸四角形 21">
            <a:extLst>
              <a:ext uri="{FF2B5EF4-FFF2-40B4-BE49-F238E27FC236}">
                <a16:creationId xmlns:a16="http://schemas.microsoft.com/office/drawing/2014/main" id="{B1B9EDA4-C4C2-CFC1-D93B-6E1F10B5BBA7}"/>
              </a:ext>
            </a:extLst>
          </p:cNvPr>
          <p:cNvSpPr/>
          <p:nvPr/>
        </p:nvSpPr>
        <p:spPr>
          <a:xfrm>
            <a:off x="83986" y="191767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6" name="Rectangle 5">
            <a:extLst>
              <a:ext uri="{FF2B5EF4-FFF2-40B4-BE49-F238E27FC236}">
                <a16:creationId xmlns:a16="http://schemas.microsoft.com/office/drawing/2014/main" id="{CD2D10BD-1FAC-8CEC-F75D-B68DFAC1FC96}"/>
              </a:ext>
            </a:extLst>
          </p:cNvPr>
          <p:cNvSpPr>
            <a:spLocks noChangeArrowheads="1"/>
          </p:cNvSpPr>
          <p:nvPr/>
        </p:nvSpPr>
        <p:spPr bwMode="auto">
          <a:xfrm>
            <a:off x="522543" y="4619270"/>
            <a:ext cx="8133778" cy="4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mn-ea"/>
                <a:ea typeface="+mn-ea"/>
              </a:rPr>
              <a:t>一時保護所の入所児童が安全で安心して生活できるよう、アプリ等を活用した服薬・アレルギー管理を実施するとともに、タブレット端末を用いた学習支援や余暇時間の充実など生活環境を改善</a:t>
            </a:r>
            <a:endParaRPr lang="en-US" altLang="ja-JP" sz="1400" dirty="0">
              <a:latin typeface="ＭＳ Ｐゴシック" panose="020B0600070205080204" pitchFamily="50" charset="-128"/>
            </a:endParaRPr>
          </a:p>
        </p:txBody>
      </p:sp>
      <p:sp>
        <p:nvSpPr>
          <p:cNvPr id="7" name="角丸四角形 21">
            <a:extLst>
              <a:ext uri="{FF2B5EF4-FFF2-40B4-BE49-F238E27FC236}">
                <a16:creationId xmlns:a16="http://schemas.microsoft.com/office/drawing/2014/main" id="{6B7FD205-BE6C-B7FE-BF27-E672E7726EFD}"/>
              </a:ext>
            </a:extLst>
          </p:cNvPr>
          <p:cNvSpPr/>
          <p:nvPr/>
        </p:nvSpPr>
        <p:spPr>
          <a:xfrm>
            <a:off x="258437" y="4600660"/>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Tree>
    <p:extLst>
      <p:ext uri="{BB962C8B-B14F-4D97-AF65-F5344CB8AC3E}">
        <p14:creationId xmlns:p14="http://schemas.microsoft.com/office/powerpoint/2010/main" val="15205594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a:defRPr/>
            </a:pPr>
            <a:r>
              <a:rPr lang="ja-JP" altLang="en-US" sz="28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ヤングケアラーの支援</a:t>
            </a:r>
          </a:p>
        </p:txBody>
      </p:sp>
      <p:sp>
        <p:nvSpPr>
          <p:cNvPr id="24" name="スライド番号プレースホルダ 3"/>
          <p:cNvSpPr txBox="1">
            <a:spLocks noGrp="1"/>
          </p:cNvSpPr>
          <p:nvPr/>
        </p:nvSpPr>
        <p:spPr bwMode="auto">
          <a:xfrm>
            <a:off x="6984000" y="4746758"/>
            <a:ext cx="2160000" cy="396742"/>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E50E85C-407C-49E2-97AD-16FB6D449C62}" type="slidenum">
              <a:rPr lang="en-US" altLang="ja-JP" sz="2000" b="1" smtClean="0">
                <a:effectLst>
                  <a:outerShdw blurRad="38100" dist="38100" dir="2700000" algn="tl">
                    <a:srgbClr val="C0C0C0"/>
                  </a:outerShdw>
                </a:effectLst>
                <a:latin typeface="ＭＳ Ｐゴシック" panose="020B0600070205080204" pitchFamily="50" charset="-128"/>
              </a:rPr>
              <a:pPr algn="r" eaLnBrk="1" hangingPunct="1">
                <a:defRPr/>
              </a:pPr>
              <a:t>24</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29" name="角丸四角形 28"/>
          <p:cNvSpPr/>
          <p:nvPr/>
        </p:nvSpPr>
        <p:spPr>
          <a:xfrm>
            <a:off x="387586" y="682101"/>
            <a:ext cx="8497978" cy="32801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sz="1400" b="1" dirty="0">
                <a:solidFill>
                  <a:schemeClr val="tx1"/>
                </a:solidFill>
                <a:latin typeface="ＭＳ Ｐゴシック" panose="020B0600070205080204" pitchFamily="50" charset="-128"/>
              </a:rPr>
              <a:t>　</a:t>
            </a:r>
            <a:r>
              <a:rPr lang="ja-JP" altLang="en-US" sz="1600" b="1" dirty="0">
                <a:solidFill>
                  <a:schemeClr val="tx1"/>
                </a:solidFill>
                <a:latin typeface="ＭＳ Ｐゴシック" panose="020B0600070205080204" pitchFamily="50" charset="-128"/>
              </a:rPr>
              <a:t>■　スクールカウンセラー事業　　　　　　　　　　　　　　 （</a:t>
            </a:r>
            <a:r>
              <a:rPr lang="zh-TW" altLang="en-US" sz="1600" b="1" dirty="0">
                <a:solidFill>
                  <a:schemeClr val="tx1"/>
                </a:solidFill>
                <a:latin typeface="ＭＳ Ｐゴシック" panose="020B0600070205080204" pitchFamily="50" charset="-128"/>
              </a:rPr>
              <a:t>４億２，１００万円</a:t>
            </a:r>
            <a:r>
              <a:rPr lang="ja-JP" altLang="en-US" sz="1600" b="1" dirty="0">
                <a:solidFill>
                  <a:schemeClr val="tx1"/>
                </a:solidFill>
                <a:latin typeface="ＭＳ Ｐゴシック" panose="020B0600070205080204" pitchFamily="50" charset="-128"/>
              </a:rPr>
              <a:t>）</a:t>
            </a:r>
            <a:r>
              <a:rPr lang="en-US" altLang="ja-JP" sz="1600" b="1" dirty="0">
                <a:solidFill>
                  <a:schemeClr val="tx1"/>
                </a:solidFill>
                <a:latin typeface="ＭＳ Ｐゴシック" panose="020B0600070205080204" pitchFamily="50" charset="-128"/>
              </a:rPr>
              <a:t>【</a:t>
            </a:r>
            <a:r>
              <a:rPr lang="ja-JP" altLang="en-US" sz="1600" b="1" dirty="0">
                <a:solidFill>
                  <a:schemeClr val="tx1"/>
                </a:solidFill>
                <a:latin typeface="ＭＳ Ｐゴシック" panose="020B0600070205080204" pitchFamily="50" charset="-128"/>
              </a:rPr>
              <a:t>一部後掲</a:t>
            </a:r>
            <a:r>
              <a:rPr lang="en-US" altLang="ja-JP" sz="1600" b="1" dirty="0">
                <a:solidFill>
                  <a:schemeClr val="tx1"/>
                </a:solidFill>
                <a:latin typeface="ＭＳ Ｐゴシック" panose="020B0600070205080204" pitchFamily="50" charset="-128"/>
              </a:rPr>
              <a:t>】</a:t>
            </a:r>
          </a:p>
        </p:txBody>
      </p:sp>
      <p:sp>
        <p:nvSpPr>
          <p:cNvPr id="30" name="Rectangle 5"/>
          <p:cNvSpPr>
            <a:spLocks noChangeArrowheads="1"/>
          </p:cNvSpPr>
          <p:nvPr/>
        </p:nvSpPr>
        <p:spPr bwMode="auto">
          <a:xfrm>
            <a:off x="555219" y="965839"/>
            <a:ext cx="7076991" cy="78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tabLst>
                <a:tab pos="355600" algn="l"/>
              </a:tabLst>
            </a:pPr>
            <a:r>
              <a:rPr lang="ja-JP" altLang="en-US" sz="1400" dirty="0">
                <a:latin typeface="ＭＳ Ｐゴシック" panose="020B0600070205080204" pitchFamily="50" charset="-128"/>
              </a:rPr>
              <a:t>学校で</a:t>
            </a:r>
            <a:r>
              <a:rPr lang="ja-JP" altLang="ja-JP" sz="1400" dirty="0">
                <a:latin typeface="ＭＳ Ｐゴシック" panose="020B0600070205080204" pitchFamily="50" charset="-128"/>
              </a:rPr>
              <a:t>家庭のことを相談しやすい環境を整備するため、</a:t>
            </a:r>
            <a:r>
              <a:rPr lang="ja-JP" altLang="en-US" sz="1400" spc="-50" dirty="0">
                <a:latin typeface="ＭＳ Ｐゴシック" panose="020B0600070205080204" pitchFamily="50" charset="-128"/>
              </a:rPr>
              <a:t>スクールカウンセラーを配置し、　全ての市立小中学校等において、</a:t>
            </a:r>
            <a:r>
              <a:rPr lang="ja-JP" altLang="en-US" sz="1400" spc="-50" dirty="0">
                <a:latin typeface="ＭＳ ゴシック" panose="020B0609070205080204" pitchFamily="49" charset="-128"/>
                <a:ea typeface="ＭＳ ゴシック" panose="020B0609070205080204" pitchFamily="49" charset="-128"/>
              </a:rPr>
              <a:t>概ね２週間に１回</a:t>
            </a:r>
            <a:r>
              <a:rPr lang="ja-JP" altLang="en-US" sz="1400" spc="-50" dirty="0">
                <a:latin typeface="ＭＳ Ｐゴシック" panose="020B0600070205080204" pitchFamily="50" charset="-128"/>
              </a:rPr>
              <a:t>以上相談支援ができる体制を構築　　するとともに、スクールカウンセラーの資質を向上させるため新たにスーパーバイザーを配置</a:t>
            </a:r>
            <a:endParaRPr lang="en-US" altLang="ja-JP" sz="1400" spc="-50" dirty="0">
              <a:latin typeface="ＭＳ Ｐゴシック" panose="020B0600070205080204" pitchFamily="50" charset="-128"/>
            </a:endParaRPr>
          </a:p>
        </p:txBody>
      </p:sp>
      <p:pic>
        <p:nvPicPr>
          <p:cNvPr id="42" name="図 4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32289" y="596183"/>
            <a:ext cx="1237712" cy="1165142"/>
          </a:xfrm>
          <a:prstGeom prst="rect">
            <a:avLst/>
          </a:prstGeom>
        </p:spPr>
      </p:pic>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2211" y="3306774"/>
            <a:ext cx="1308771" cy="1168112"/>
          </a:xfrm>
          <a:prstGeom prst="rect">
            <a:avLst/>
          </a:prstGeom>
        </p:spPr>
      </p:pic>
      <p:pic>
        <p:nvPicPr>
          <p:cNvPr id="34" name="図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5869" y="1943834"/>
            <a:ext cx="1368635" cy="1180321"/>
          </a:xfrm>
          <a:prstGeom prst="rect">
            <a:avLst/>
          </a:prstGeom>
        </p:spPr>
      </p:pic>
      <p:grpSp>
        <p:nvGrpSpPr>
          <p:cNvPr id="3" name="グループ化 2">
            <a:extLst>
              <a:ext uri="{FF2B5EF4-FFF2-40B4-BE49-F238E27FC236}">
                <a16:creationId xmlns:a16="http://schemas.microsoft.com/office/drawing/2014/main" id="{41D51D53-A075-A473-F927-293F6E02DB8D}"/>
              </a:ext>
            </a:extLst>
          </p:cNvPr>
          <p:cNvGrpSpPr/>
          <p:nvPr/>
        </p:nvGrpSpPr>
        <p:grpSpPr>
          <a:xfrm>
            <a:off x="387626" y="1824232"/>
            <a:ext cx="8756374" cy="1320270"/>
            <a:chOff x="383610" y="1569533"/>
            <a:chExt cx="8756374" cy="1320270"/>
          </a:xfrm>
        </p:grpSpPr>
        <p:sp>
          <p:nvSpPr>
            <p:cNvPr id="35" name="Rectangle 5"/>
            <p:cNvSpPr>
              <a:spLocks noChangeArrowheads="1"/>
            </p:cNvSpPr>
            <p:nvPr/>
          </p:nvSpPr>
          <p:spPr bwMode="auto">
            <a:xfrm>
              <a:off x="555260" y="1822173"/>
              <a:ext cx="6761248" cy="56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spc="-50" dirty="0">
                  <a:latin typeface="ＭＳ Ｐゴシック" panose="020B0600070205080204" pitchFamily="50" charset="-128"/>
                </a:rPr>
                <a:t>表面化しにくいヤングケアラーを早期に発見し、支援の必要なこどもや世帯を見逃さない仕組みを構築するため、スクールソーシャルワーカーを各区役所に配置　</a:t>
              </a:r>
            </a:p>
          </p:txBody>
        </p:sp>
        <p:sp>
          <p:nvSpPr>
            <p:cNvPr id="44" name="Rectangle 5"/>
            <p:cNvSpPr>
              <a:spLocks noChangeArrowheads="1"/>
            </p:cNvSpPr>
            <p:nvPr/>
          </p:nvSpPr>
          <p:spPr bwMode="auto">
            <a:xfrm>
              <a:off x="899631" y="2341794"/>
              <a:ext cx="6941933" cy="28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2000"/>
                </a:lnSpc>
                <a:spcBef>
                  <a:spcPts val="175"/>
                </a:spcBef>
                <a:spcAft>
                  <a:spcPts val="175"/>
                </a:spcAft>
              </a:pPr>
              <a:r>
                <a:rPr lang="ja-JP" altLang="en-US" sz="1400" spc="-50" dirty="0">
                  <a:latin typeface="ＭＳ Ｐゴシック" panose="020B0600070205080204" pitchFamily="50" charset="-128"/>
                </a:rPr>
                <a:t>・児童生徒のアセスメント及び支援方針の検討、教員への助言を実施　</a:t>
              </a:r>
              <a:endParaRPr lang="en-US" altLang="ja-JP" sz="1400" dirty="0">
                <a:latin typeface="ＭＳ Ｐゴシック" panose="020B0600070205080204" pitchFamily="50" charset="-128"/>
              </a:endParaRPr>
            </a:p>
          </p:txBody>
        </p:sp>
        <p:sp>
          <p:nvSpPr>
            <p:cNvPr id="45" name="Rectangle 5"/>
            <p:cNvSpPr>
              <a:spLocks noChangeArrowheads="1"/>
            </p:cNvSpPr>
            <p:nvPr/>
          </p:nvSpPr>
          <p:spPr bwMode="auto">
            <a:xfrm>
              <a:off x="899631" y="2612393"/>
              <a:ext cx="6941933" cy="2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2000"/>
                </a:lnSpc>
                <a:spcBef>
                  <a:spcPts val="175"/>
                </a:spcBef>
                <a:spcAft>
                  <a:spcPts val="175"/>
                </a:spcAft>
              </a:pPr>
              <a:r>
                <a:rPr lang="ja-JP" altLang="en-US" sz="1400" spc="-50" dirty="0">
                  <a:latin typeface="ＭＳ Ｐゴシック" panose="020B0600070205080204" pitchFamily="50" charset="-128"/>
                </a:rPr>
                <a:t>・スクールカウンセラーと連携し、早期発見・課題解決を実現</a:t>
              </a:r>
              <a:endParaRPr lang="en-US" altLang="ja-JP" sz="1400" dirty="0">
                <a:latin typeface="ＭＳ Ｐゴシック" panose="020B0600070205080204" pitchFamily="50" charset="-128"/>
              </a:endParaRPr>
            </a:p>
          </p:txBody>
        </p:sp>
        <p:sp>
          <p:nvSpPr>
            <p:cNvPr id="37" name="角丸四角形 36"/>
            <p:cNvSpPr/>
            <p:nvPr/>
          </p:nvSpPr>
          <p:spPr>
            <a:xfrm>
              <a:off x="383610" y="1569533"/>
              <a:ext cx="8756374" cy="288748"/>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sz="1400" b="1" dirty="0">
                  <a:solidFill>
                    <a:schemeClr val="tx1"/>
                  </a:solidFill>
                  <a:latin typeface="ＭＳ Ｐゴシック" panose="020B0600070205080204" pitchFamily="50" charset="-128"/>
                </a:rPr>
                <a:t>　</a:t>
              </a:r>
              <a:r>
                <a:rPr lang="ja-JP" altLang="en-US" sz="1600" b="1" dirty="0">
                  <a:solidFill>
                    <a:schemeClr val="tx1"/>
                  </a:solidFill>
                  <a:latin typeface="ＭＳ Ｐゴシック" panose="020B0600070205080204" pitchFamily="50" charset="-128"/>
                </a:rPr>
                <a:t>■　スクールソーシャルワーカーの配置 　　　　　　　  （２億　　４００万円）　</a:t>
              </a:r>
              <a:endParaRPr lang="en-US" altLang="ja-JP" sz="1600" b="1" dirty="0">
                <a:solidFill>
                  <a:schemeClr val="tx1"/>
                </a:solidFill>
                <a:latin typeface="ＭＳ Ｐゴシック" panose="020B0600070205080204" pitchFamily="50" charset="-128"/>
              </a:endParaRPr>
            </a:p>
          </p:txBody>
        </p:sp>
      </p:grpSp>
      <p:sp>
        <p:nvSpPr>
          <p:cNvPr id="46" name="Rectangle 5"/>
          <p:cNvSpPr>
            <a:spLocks noChangeArrowheads="1"/>
          </p:cNvSpPr>
          <p:nvPr/>
        </p:nvSpPr>
        <p:spPr bwMode="auto">
          <a:xfrm>
            <a:off x="435512" y="4568178"/>
            <a:ext cx="8775688" cy="41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家事・育児訪問支援事業　　　　　　　 　　　　　　　 （　　 ５，７００万円）</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再掲</a:t>
            </a:r>
            <a:r>
              <a:rPr lang="en-US" altLang="ja-JP" sz="1600" b="1" dirty="0">
                <a:latin typeface="ＭＳ Ｐゴシック" panose="020B0600070205080204" pitchFamily="50" charset="-128"/>
              </a:rPr>
              <a:t>】</a:t>
            </a:r>
            <a:endParaRPr lang="ja-JP" altLang="en-US" sz="1600" b="1" dirty="0">
              <a:latin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01E9ACAD-1D69-EE8B-9202-80F82B2D59C8}"/>
              </a:ext>
            </a:extLst>
          </p:cNvPr>
          <p:cNvGrpSpPr/>
          <p:nvPr/>
        </p:nvGrpSpPr>
        <p:grpSpPr>
          <a:xfrm>
            <a:off x="387586" y="3393891"/>
            <a:ext cx="8578873" cy="1012936"/>
            <a:chOff x="387586" y="3075490"/>
            <a:chExt cx="8578873" cy="1079874"/>
          </a:xfrm>
        </p:grpSpPr>
        <p:sp>
          <p:nvSpPr>
            <p:cNvPr id="28" name="角丸四角形 27"/>
            <p:cNvSpPr/>
            <p:nvPr/>
          </p:nvSpPr>
          <p:spPr>
            <a:xfrm>
              <a:off x="387586" y="3075490"/>
              <a:ext cx="8578873" cy="363536"/>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tabLst>
                  <a:tab pos="623888" algn="l"/>
                </a:tabLst>
                <a:defRPr/>
              </a:pPr>
              <a:r>
                <a:rPr lang="ja-JP" altLang="en-US" sz="1400" b="1" dirty="0">
                  <a:solidFill>
                    <a:schemeClr val="tx1"/>
                  </a:solidFill>
                  <a:latin typeface="ＭＳ Ｐゴシック" panose="020B0600070205080204" pitchFamily="50" charset="-128"/>
                </a:rPr>
                <a:t>　</a:t>
              </a:r>
              <a:r>
                <a:rPr lang="ja-JP" altLang="en-US" sz="1600" b="1" dirty="0">
                  <a:solidFill>
                    <a:schemeClr val="tx1"/>
                  </a:solidFill>
                  <a:latin typeface="ＭＳ Ｐゴシック" panose="020B0600070205080204" pitchFamily="50" charset="-128"/>
                </a:rPr>
                <a:t>■　ヤングケアラーへの寄り添い型相談支援事業　  （　　　４，１００万円）　</a:t>
              </a:r>
              <a:endParaRPr lang="en-US" altLang="ja-JP" sz="1600" b="1" dirty="0">
                <a:solidFill>
                  <a:schemeClr val="tx1"/>
                </a:solidFill>
                <a:latin typeface="ＭＳ Ｐゴシック" panose="020B0600070205080204" pitchFamily="50" charset="-128"/>
              </a:endParaRPr>
            </a:p>
          </p:txBody>
        </p:sp>
        <p:sp>
          <p:nvSpPr>
            <p:cNvPr id="23" name="Rectangle 5"/>
            <p:cNvSpPr>
              <a:spLocks noChangeArrowheads="1"/>
            </p:cNvSpPr>
            <p:nvPr/>
          </p:nvSpPr>
          <p:spPr bwMode="auto">
            <a:xfrm>
              <a:off x="565757" y="3385296"/>
              <a:ext cx="6863438" cy="77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spc="-50" dirty="0">
                  <a:latin typeface="+mn-ea"/>
                  <a:ea typeface="+mn-ea"/>
                </a:rPr>
                <a:t>もと当事者も参加するオンラインサロンやレスパイトイベントのほか、市内に拠点を構えたピアサポートを行うとともに、希望に応じて関係機関（区役所等）への同行支援などを実施</a:t>
              </a:r>
              <a:endParaRPr lang="en-US" altLang="ja-JP" sz="1400" strike="sngStrike" spc="-50" dirty="0">
                <a:latin typeface="+mn-ea"/>
                <a:ea typeface="+mn-ea"/>
              </a:endParaRPr>
            </a:p>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spc="-50" dirty="0">
                  <a:latin typeface="+mn-ea"/>
                  <a:ea typeface="+mn-ea"/>
                </a:rPr>
                <a:t>外国語対応が必要な家庭に対し、通訳派遣を実施</a:t>
              </a:r>
              <a:endParaRPr lang="en-US" altLang="ja-JP" sz="1400" dirty="0">
                <a:latin typeface="+mn-ea"/>
                <a:ea typeface="+mn-ea"/>
              </a:endParaRPr>
            </a:p>
          </p:txBody>
        </p:sp>
      </p:grpSp>
      <p:sp>
        <p:nvSpPr>
          <p:cNvPr id="4" name="Rectangle 4">
            <a:extLst>
              <a:ext uri="{FF2B5EF4-FFF2-40B4-BE49-F238E27FC236}">
                <a16:creationId xmlns:a16="http://schemas.microsoft.com/office/drawing/2014/main" id="{4FB3C990-C6CA-6B19-8F7D-C14870ABAF3D}"/>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Tree>
    <p:extLst>
      <p:ext uri="{BB962C8B-B14F-4D97-AF65-F5344CB8AC3E}">
        <p14:creationId xmlns:p14="http://schemas.microsoft.com/office/powerpoint/2010/main" val="384785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itchFamily="49" charset="-128"/>
                <a:ea typeface="HG創英角ｺﾞｼｯｸUB" pitchFamily="49" charset="-128"/>
                <a:cs typeface="+mn-cs"/>
              </a:rPr>
              <a:t>こどもの貧困に対する取組</a:t>
            </a:r>
          </a:p>
        </p:txBody>
      </p:sp>
      <p:sp>
        <p:nvSpPr>
          <p:cNvPr id="14" name="角丸四角形 13"/>
          <p:cNvSpPr/>
          <p:nvPr/>
        </p:nvSpPr>
        <p:spPr>
          <a:xfrm>
            <a:off x="342828" y="512101"/>
            <a:ext cx="8458344" cy="412662"/>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marL="0" marR="0" lvl="0" indent="0" algn="ctr" defTabSz="914400" rtl="0" eaLnBrk="1" fontAlgn="base" latinLnBrk="0" hangingPunct="1">
              <a:lnSpc>
                <a:spcPts val="2284"/>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HGP創英角ｺﾞｼｯｸUB" pitchFamily="50" charset="-128"/>
                <a:cs typeface="+mn-cs"/>
              </a:rPr>
              <a:t>　</a:t>
            </a:r>
            <a:r>
              <a:rPr kumimoji="1" lang="ja-JP"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令和７</a:t>
            </a:r>
            <a:r>
              <a:rPr kumimoji="1" lang="ja-JP" altLang="ja-JP"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年度　</a:t>
            </a:r>
            <a:r>
              <a:rPr kumimoji="1" lang="ja-JP"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こどもの貧困対策</a:t>
            </a:r>
            <a:r>
              <a:rPr kumimoji="1" lang="zh-TW"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関連</a:t>
            </a:r>
            <a:r>
              <a:rPr kumimoji="1" lang="ja-JP"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事業　１６億６，０００</a:t>
            </a:r>
            <a:r>
              <a:rPr kumimoji="1" lang="zh-TW"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万円</a:t>
            </a:r>
            <a:endParaRPr kumimoji="1" lang="ja-JP" altLang="en-US" sz="12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3" name="角丸四角形 12"/>
          <p:cNvSpPr/>
          <p:nvPr/>
        </p:nvSpPr>
        <p:spPr>
          <a:xfrm>
            <a:off x="95900" y="1991890"/>
            <a:ext cx="3356526" cy="394077"/>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家庭生活の支援の充実</a:t>
            </a:r>
            <a:endParaRPr kumimoji="1" lang="en-US" altLang="ja-JP" sz="1200" b="0" i="0" u="none" strike="noStrike" kern="1200" cap="none" spc="0" normalizeH="0" baseline="0" noProof="0" dirty="0">
              <a:ln>
                <a:noFill/>
              </a:ln>
              <a:solidFill>
                <a:schemeClr val="tx1"/>
              </a:solidFill>
              <a:effectLst/>
              <a:uLnTx/>
              <a:uFillTx/>
              <a:latin typeface="ＭＳ ゴシック" pitchFamily="49" charset="-128"/>
              <a:ea typeface="ＭＳ ゴシック" pitchFamily="49" charset="-128"/>
              <a:cs typeface="+mn-cs"/>
            </a:endParaRPr>
          </a:p>
          <a:p>
            <a:pPr marL="18000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itchFamily="49" charset="-128"/>
                <a:ea typeface="ＭＳ ゴシック" pitchFamily="49" charset="-128"/>
                <a:cs typeface="+mn-cs"/>
              </a:rPr>
              <a:t>　　</a:t>
            </a:r>
            <a:endParaRPr kumimoji="1" lang="ja-JP" altLang="en-US" sz="18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18" name="角丸四角形 17"/>
          <p:cNvSpPr/>
          <p:nvPr/>
        </p:nvSpPr>
        <p:spPr>
          <a:xfrm>
            <a:off x="87055" y="943170"/>
            <a:ext cx="3629574" cy="39113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学びの支援の</a:t>
            </a:r>
            <a:r>
              <a:rPr lang="ja-JP" altLang="en-US" b="1" dirty="0">
                <a:solidFill>
                  <a:schemeClr val="tx1"/>
                </a:solidFill>
                <a:latin typeface="ＭＳ Ｐゴシック" panose="020B0600070205080204" pitchFamily="50" charset="-128"/>
                <a:ea typeface="ＭＳ Ｐゴシック"/>
              </a:rPr>
              <a:t>充実</a:t>
            </a:r>
            <a:endParaRPr kumimoji="1" lang="ja-JP" altLang="en-US" sz="1800" b="1" i="0" u="none" strike="noStrike" kern="1200" cap="none" spc="-6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24" name="スライド番号プレースホルダ 3"/>
          <p:cNvSpPr txBox="1">
            <a:spLocks noGrp="1"/>
          </p:cNvSpPr>
          <p:nvPr/>
        </p:nvSpPr>
        <p:spPr bwMode="auto">
          <a:xfrm>
            <a:off x="6986620" y="4793562"/>
            <a:ext cx="2160000" cy="360000"/>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50E85C-407C-49E2-97AD-16FB6D449C62}"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mn-cs"/>
            </a:endParaRPr>
          </a:p>
        </p:txBody>
      </p:sp>
      <p:grpSp>
        <p:nvGrpSpPr>
          <p:cNvPr id="9" name="グループ化 8">
            <a:extLst>
              <a:ext uri="{FF2B5EF4-FFF2-40B4-BE49-F238E27FC236}">
                <a16:creationId xmlns:a16="http://schemas.microsoft.com/office/drawing/2014/main" id="{44605A11-D889-27A2-1F37-1BF8FF060862}"/>
              </a:ext>
            </a:extLst>
          </p:cNvPr>
          <p:cNvGrpSpPr/>
          <p:nvPr/>
        </p:nvGrpSpPr>
        <p:grpSpPr>
          <a:xfrm>
            <a:off x="314993" y="1199580"/>
            <a:ext cx="8900079" cy="744898"/>
            <a:chOff x="255954" y="3328300"/>
            <a:chExt cx="8900079" cy="533570"/>
          </a:xfrm>
        </p:grpSpPr>
        <p:sp>
          <p:nvSpPr>
            <p:cNvPr id="30" name="角丸四角形 29"/>
            <p:cNvSpPr/>
            <p:nvPr/>
          </p:nvSpPr>
          <p:spPr>
            <a:xfrm>
              <a:off x="255954" y="3328300"/>
              <a:ext cx="8900079" cy="337644"/>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tab pos="5919788" algn="l"/>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不登校児童生徒への支援　　　　　　　　　　　　　　　　　　　　　 　 　   （１億９，７００万円） </a:t>
              </a:r>
              <a:r>
                <a:rPr kumimoji="1" lang="ja-JP" altLang="en-US" sz="1600" b="1" i="0" u="none" strike="noStrike" kern="1200" cap="none" spc="0" normalizeH="0" baseline="0" noProof="0" dirty="0">
                  <a:ln>
                    <a:noFill/>
                  </a:ln>
                  <a:solidFill>
                    <a:schemeClr val="tx1"/>
                  </a:solidFill>
                  <a:effectLst/>
                  <a:uLnTx/>
                  <a:uFillTx/>
                  <a:latin typeface="ＭＳ Ｐゴシック" pitchFamily="50" charset="-128"/>
                  <a:ea typeface="ＭＳ Ｐゴシック" charset="-128"/>
                  <a:cs typeface="+mn-cs"/>
                </a:rPr>
                <a:t>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25" name="Rectangle 5">
              <a:extLst>
                <a:ext uri="{FF2B5EF4-FFF2-40B4-BE49-F238E27FC236}">
                  <a16:creationId xmlns:a16="http://schemas.microsoft.com/office/drawing/2014/main" id="{FB2207AA-6FA5-428E-9421-6C67BE43331E}"/>
                </a:ext>
              </a:extLst>
            </p:cNvPr>
            <p:cNvSpPr>
              <a:spLocks noChangeArrowheads="1"/>
            </p:cNvSpPr>
            <p:nvPr/>
          </p:nvSpPr>
          <p:spPr bwMode="auto">
            <a:xfrm>
              <a:off x="468026" y="3535957"/>
              <a:ext cx="8301942" cy="3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defRPr/>
              </a:pPr>
              <a:r>
                <a:rPr kumimoji="1" lang="ja-JP" altLang="en-US" sz="1400" b="0" i="0" u="none" strike="noStrike" kern="1200" cap="none" spc="-50" normalizeH="0" baseline="0" noProof="0" dirty="0">
                  <a:ln>
                    <a:noFill/>
                  </a:ln>
                  <a:effectLst/>
                  <a:uLnTx/>
                  <a:uFillTx/>
                  <a:latin typeface="ＭＳ Ｐゴシック" panose="020B0600070205080204" pitchFamily="50" charset="-128"/>
                </a:rPr>
                <a:t>不登校の児童生徒が一歩踏み出せるよう、登校支援のためのサポーターを配置するなど、新たな取組を実施（福島区・西区・浪速区）</a:t>
              </a:r>
            </a:p>
            <a:p>
              <a:pPr marL="285750" marR="0" lvl="0" indent="-285750" algn="l" defTabSz="914400" rtl="0" eaLnBrk="1" fontAlgn="base" latinLnBrk="0" hangingPunct="1">
                <a:lnSpc>
                  <a:spcPts val="2000"/>
                </a:lnSpc>
                <a:spcBef>
                  <a:spcPts val="175"/>
                </a:spcBef>
                <a:spcAft>
                  <a:spcPts val="175"/>
                </a:spcAft>
                <a:buClrTx/>
                <a:buSzTx/>
                <a:buFont typeface="Wingdings" panose="05000000000000000000" pitchFamily="2" charset="2"/>
                <a:buChar char="Ø"/>
                <a:tabLst/>
                <a:defRPr/>
              </a:pPr>
              <a:endParaRPr kumimoji="1" lang="ja-JP" altLang="en-US" sz="1400" b="0" i="0" u="none" strike="noStrike" kern="1200" cap="none" spc="-50" normalizeH="0" baseline="0" noProof="0" dirty="0">
                <a:ln>
                  <a:noFill/>
                </a:ln>
                <a:effectLst/>
                <a:uLnTx/>
                <a:uFillTx/>
                <a:latin typeface="ＭＳ Ｐゴシック" panose="020B0600070205080204" pitchFamily="50" charset="-128"/>
              </a:endParaRPr>
            </a:p>
          </p:txBody>
        </p:sp>
      </p:grpSp>
      <p:sp>
        <p:nvSpPr>
          <p:cNvPr id="4" name="角丸四角形 30">
            <a:extLst>
              <a:ext uri="{FF2B5EF4-FFF2-40B4-BE49-F238E27FC236}">
                <a16:creationId xmlns:a16="http://schemas.microsoft.com/office/drawing/2014/main" id="{1DE5612C-7FA5-877D-157D-D6DE23204618}"/>
              </a:ext>
            </a:extLst>
          </p:cNvPr>
          <p:cNvSpPr/>
          <p:nvPr/>
        </p:nvSpPr>
        <p:spPr>
          <a:xfrm>
            <a:off x="149266" y="284689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grpSp>
        <p:nvGrpSpPr>
          <p:cNvPr id="5" name="グループ化 4">
            <a:extLst>
              <a:ext uri="{FF2B5EF4-FFF2-40B4-BE49-F238E27FC236}">
                <a16:creationId xmlns:a16="http://schemas.microsoft.com/office/drawing/2014/main" id="{AD4E3C94-DED4-F381-1E60-92A219BDEC16}"/>
              </a:ext>
            </a:extLst>
          </p:cNvPr>
          <p:cNvGrpSpPr/>
          <p:nvPr/>
        </p:nvGrpSpPr>
        <p:grpSpPr>
          <a:xfrm>
            <a:off x="360603" y="2287632"/>
            <a:ext cx="8542535" cy="571682"/>
            <a:chOff x="304085" y="2179994"/>
            <a:chExt cx="8216561" cy="447049"/>
          </a:xfrm>
        </p:grpSpPr>
        <p:sp>
          <p:nvSpPr>
            <p:cNvPr id="6" name="角丸四角形 22">
              <a:extLst>
                <a:ext uri="{FF2B5EF4-FFF2-40B4-BE49-F238E27FC236}">
                  <a16:creationId xmlns:a16="http://schemas.microsoft.com/office/drawing/2014/main" id="{EF8D4A6C-CB6D-0403-F0AE-E8BA8111310C}"/>
                </a:ext>
              </a:extLst>
            </p:cNvPr>
            <p:cNvSpPr/>
            <p:nvPr/>
          </p:nvSpPr>
          <p:spPr>
            <a:xfrm>
              <a:off x="304085" y="2179994"/>
              <a:ext cx="8216561" cy="37609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若年ひとり親家庭等支援事業　　　　　　　　　　　　　　　　　　　　　　　（　　  １，０００万円）</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7" name="Rectangle 5">
              <a:extLst>
                <a:ext uri="{FF2B5EF4-FFF2-40B4-BE49-F238E27FC236}">
                  <a16:creationId xmlns:a16="http://schemas.microsoft.com/office/drawing/2014/main" id="{6744AB14-3542-EC14-0A0F-E1B408A64128}"/>
                </a:ext>
              </a:extLst>
            </p:cNvPr>
            <p:cNvSpPr>
              <a:spLocks noChangeArrowheads="1"/>
            </p:cNvSpPr>
            <p:nvPr/>
          </p:nvSpPr>
          <p:spPr bwMode="auto">
            <a:xfrm>
              <a:off x="488184" y="2401107"/>
              <a:ext cx="7548225" cy="22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70000" indent="-285750" eaLnBrk="1" hangingPunct="1">
                <a:lnSpc>
                  <a:spcPts val="1800"/>
                </a:lnSpc>
                <a:spcBef>
                  <a:spcPts val="175"/>
                </a:spcBef>
                <a:spcAft>
                  <a:spcPts val="175"/>
                </a:spcAft>
                <a:buFont typeface="Wingdings" panose="05000000000000000000" pitchFamily="2" charset="2"/>
                <a:buChar char="Ø"/>
              </a:pPr>
              <a:r>
                <a:rPr lang="ja-JP" altLang="en-US" sz="1400" spc="-50" dirty="0">
                  <a:latin typeface="ＭＳ ゴシック" panose="020B0609070205080204" pitchFamily="49" charset="-128"/>
                  <a:ea typeface="ＭＳ ゴシック" panose="020B0609070205080204" pitchFamily="49" charset="-128"/>
                </a:rPr>
                <a:t>若年ひとり親家庭を対象に交流事業などを実施し、各種支援制度の周知や必要な支援につなげる</a:t>
              </a:r>
              <a:endParaRPr lang="en-US" altLang="ja-JP" sz="1400" spc="-50" dirty="0">
                <a:latin typeface="ＭＳ ゴシック" panose="020B0609070205080204" pitchFamily="49" charset="-128"/>
                <a:ea typeface="ＭＳ ゴシック" panose="020B0609070205080204" pitchFamily="49" charset="-128"/>
              </a:endParaRPr>
            </a:p>
          </p:txBody>
        </p:sp>
      </p:grpSp>
      <p:sp>
        <p:nvSpPr>
          <p:cNvPr id="8" name="角丸四角形 21">
            <a:extLst>
              <a:ext uri="{FF2B5EF4-FFF2-40B4-BE49-F238E27FC236}">
                <a16:creationId xmlns:a16="http://schemas.microsoft.com/office/drawing/2014/main" id="{CAB6221A-4DD4-CE53-87C2-C04C5FCB10EC}"/>
              </a:ext>
            </a:extLst>
          </p:cNvPr>
          <p:cNvSpPr/>
          <p:nvPr/>
        </p:nvSpPr>
        <p:spPr>
          <a:xfrm>
            <a:off x="148534" y="2308662"/>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0" name="Rectangle 4">
            <a:extLst>
              <a:ext uri="{FF2B5EF4-FFF2-40B4-BE49-F238E27FC236}">
                <a16:creationId xmlns:a16="http://schemas.microsoft.com/office/drawing/2014/main" id="{71BF6A15-91D5-10BF-4B7F-9FB11633CE97}"/>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grpSp>
        <p:nvGrpSpPr>
          <p:cNvPr id="12" name="グループ化 11">
            <a:extLst>
              <a:ext uri="{FF2B5EF4-FFF2-40B4-BE49-F238E27FC236}">
                <a16:creationId xmlns:a16="http://schemas.microsoft.com/office/drawing/2014/main" id="{EED8627D-74D8-E6AB-2B8F-22DDDE905C7B}"/>
              </a:ext>
            </a:extLst>
          </p:cNvPr>
          <p:cNvGrpSpPr/>
          <p:nvPr/>
        </p:nvGrpSpPr>
        <p:grpSpPr>
          <a:xfrm>
            <a:off x="360602" y="2826159"/>
            <a:ext cx="8331071" cy="593482"/>
            <a:chOff x="304085" y="2184774"/>
            <a:chExt cx="8985250" cy="593482"/>
          </a:xfrm>
        </p:grpSpPr>
        <p:sp>
          <p:nvSpPr>
            <p:cNvPr id="15" name="角丸四角形 22">
              <a:extLst>
                <a:ext uri="{FF2B5EF4-FFF2-40B4-BE49-F238E27FC236}">
                  <a16:creationId xmlns:a16="http://schemas.microsoft.com/office/drawing/2014/main" id="{DBC33379-CBD0-D41A-49E9-3A4DCF16933F}"/>
                </a:ext>
              </a:extLst>
            </p:cNvPr>
            <p:cNvSpPr/>
            <p:nvPr/>
          </p:nvSpPr>
          <p:spPr>
            <a:xfrm>
              <a:off x="304085" y="2184774"/>
              <a:ext cx="8985250" cy="37609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養育費確保のトータルサポート事業　　　　　　　　　　　　　　　　　 　　（　　  ３，６００万円）</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16" name="Rectangle 5">
              <a:extLst>
                <a:ext uri="{FF2B5EF4-FFF2-40B4-BE49-F238E27FC236}">
                  <a16:creationId xmlns:a16="http://schemas.microsoft.com/office/drawing/2014/main" id="{CE0C60CB-E03A-A880-D149-C82C82BE9EB7}"/>
                </a:ext>
              </a:extLst>
            </p:cNvPr>
            <p:cNvSpPr>
              <a:spLocks noChangeArrowheads="1"/>
            </p:cNvSpPr>
            <p:nvPr/>
          </p:nvSpPr>
          <p:spPr bwMode="auto">
            <a:xfrm>
              <a:off x="473884" y="2440611"/>
              <a:ext cx="8240167" cy="33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70000" indent="-285750" eaLnBrk="1" hangingPunct="1">
                <a:lnSpc>
                  <a:spcPts val="1800"/>
                </a:lnSpc>
                <a:spcBef>
                  <a:spcPts val="175"/>
                </a:spcBef>
                <a:spcAft>
                  <a:spcPts val="175"/>
                </a:spcAft>
                <a:buFont typeface="Wingdings" panose="05000000000000000000" pitchFamily="2" charset="2"/>
                <a:buChar char="Ø"/>
              </a:pPr>
              <a:r>
                <a:rPr lang="ja-JP" altLang="en-US" sz="1400" spc="-50" dirty="0">
                  <a:latin typeface="ＭＳ ゴシック" panose="020B0609070205080204" pitchFamily="49" charset="-128"/>
                  <a:ea typeface="ＭＳ ゴシック" panose="020B0609070205080204" pitchFamily="49" charset="-128"/>
                </a:rPr>
                <a:t>養育費の受領率を向上させるため、強制執行着手金に対する補助を創設するなど支援を拡充</a:t>
              </a:r>
              <a:endParaRPr lang="en-US" altLang="ja-JP" sz="1400" dirty="0">
                <a:uFill>
                  <a:solidFill>
                    <a:srgbClr val="FF0000"/>
                  </a:solidFill>
                </a:uFill>
                <a:latin typeface="ＭＳ Ｐゴシック" panose="020B0600070205080204" pitchFamily="50" charset="-128"/>
              </a:endParaRPr>
            </a:p>
          </p:txBody>
        </p:sp>
      </p:grpSp>
      <p:grpSp>
        <p:nvGrpSpPr>
          <p:cNvPr id="11" name="グループ化 10">
            <a:extLst>
              <a:ext uri="{FF2B5EF4-FFF2-40B4-BE49-F238E27FC236}">
                <a16:creationId xmlns:a16="http://schemas.microsoft.com/office/drawing/2014/main" id="{1ECD2785-DECE-8B13-84A2-E6228C366438}"/>
              </a:ext>
            </a:extLst>
          </p:cNvPr>
          <p:cNvGrpSpPr/>
          <p:nvPr/>
        </p:nvGrpSpPr>
        <p:grpSpPr>
          <a:xfrm>
            <a:off x="153634" y="3621748"/>
            <a:ext cx="8880867" cy="582596"/>
            <a:chOff x="153634" y="3621108"/>
            <a:chExt cx="8880867" cy="582596"/>
          </a:xfrm>
        </p:grpSpPr>
        <p:sp>
          <p:nvSpPr>
            <p:cNvPr id="17" name="角丸四角形 30">
              <a:extLst>
                <a:ext uri="{FF2B5EF4-FFF2-40B4-BE49-F238E27FC236}">
                  <a16:creationId xmlns:a16="http://schemas.microsoft.com/office/drawing/2014/main" id="{41100A1A-3168-E021-0547-9DED0AB2C123}"/>
                </a:ext>
              </a:extLst>
            </p:cNvPr>
            <p:cNvSpPr/>
            <p:nvPr/>
          </p:nvSpPr>
          <p:spPr>
            <a:xfrm>
              <a:off x="153634" y="3645944"/>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grpSp>
          <p:nvGrpSpPr>
            <p:cNvPr id="19" name="グループ化 18">
              <a:extLst>
                <a:ext uri="{FF2B5EF4-FFF2-40B4-BE49-F238E27FC236}">
                  <a16:creationId xmlns:a16="http://schemas.microsoft.com/office/drawing/2014/main" id="{E837974F-4416-18FC-921A-42912E7D0946}"/>
                </a:ext>
              </a:extLst>
            </p:cNvPr>
            <p:cNvGrpSpPr/>
            <p:nvPr/>
          </p:nvGrpSpPr>
          <p:grpSpPr>
            <a:xfrm>
              <a:off x="360602" y="3621108"/>
              <a:ext cx="8673899" cy="582596"/>
              <a:chOff x="304085" y="2195660"/>
              <a:chExt cx="8985250" cy="582596"/>
            </a:xfrm>
          </p:grpSpPr>
          <p:sp>
            <p:nvSpPr>
              <p:cNvPr id="20" name="角丸四角形 22">
                <a:extLst>
                  <a:ext uri="{FF2B5EF4-FFF2-40B4-BE49-F238E27FC236}">
                    <a16:creationId xmlns:a16="http://schemas.microsoft.com/office/drawing/2014/main" id="{55DBDF0F-F994-8C0F-9B20-670C918D29D9}"/>
                  </a:ext>
                </a:extLst>
              </p:cNvPr>
              <p:cNvSpPr/>
              <p:nvPr/>
            </p:nvSpPr>
            <p:spPr>
              <a:xfrm>
                <a:off x="304085" y="2195660"/>
                <a:ext cx="8985250" cy="37609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rPr>
                  <a:t>■　ひとり親家庭専門学校等受験対策事業　　　　　　　　　　　　　　　　　（</a:t>
                </a:r>
                <a:r>
                  <a:rPr lang="ja-JP" altLang="en-US" sz="1600" b="1" dirty="0">
                    <a:solidFill>
                      <a:schemeClr val="tx1"/>
                    </a:solidFill>
                    <a:latin typeface="ＭＳ Ｐゴシック" panose="020B0600070205080204" pitchFamily="50" charset="-128"/>
                    <a:ea typeface="ＭＳ Ｐゴシック"/>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rPr>
                  <a:t>２，０００万円）</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rPr>
                  <a:t>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endParaRPr>
              </a:p>
            </p:txBody>
          </p:sp>
          <p:sp>
            <p:nvSpPr>
              <p:cNvPr id="21" name="Rectangle 5">
                <a:extLst>
                  <a:ext uri="{FF2B5EF4-FFF2-40B4-BE49-F238E27FC236}">
                    <a16:creationId xmlns:a16="http://schemas.microsoft.com/office/drawing/2014/main" id="{33B871D1-56EF-F75A-3EBF-47DE37E660C0}"/>
                  </a:ext>
                </a:extLst>
              </p:cNvPr>
              <p:cNvSpPr>
                <a:spLocks noChangeArrowheads="1"/>
              </p:cNvSpPr>
              <p:nvPr/>
            </p:nvSpPr>
            <p:spPr bwMode="auto">
              <a:xfrm>
                <a:off x="473884" y="2440611"/>
                <a:ext cx="8330663" cy="33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70000" indent="-285750" eaLnBrk="1" hangingPunct="1">
                  <a:lnSpc>
                    <a:spcPts val="1800"/>
                  </a:lnSpc>
                  <a:spcBef>
                    <a:spcPts val="175"/>
                  </a:spcBef>
                  <a:spcAft>
                    <a:spcPts val="175"/>
                  </a:spcAft>
                  <a:buFont typeface="Wingdings" panose="05000000000000000000" pitchFamily="2" charset="2"/>
                  <a:buChar char="Ø"/>
                </a:pPr>
                <a:r>
                  <a:rPr lang="ja-JP" altLang="en-US" sz="1400" spc="-50" dirty="0">
                    <a:uFill>
                      <a:solidFill>
                        <a:srgbClr val="FF0000"/>
                      </a:solidFill>
                    </a:uFill>
                    <a:latin typeface="ＭＳ ゴシック" panose="020B0609070205080204" pitchFamily="49" charset="-128"/>
                    <a:ea typeface="ＭＳ ゴシック" panose="020B0609070205080204" pitchFamily="49" charset="-128"/>
                  </a:rPr>
                  <a:t>ひとり親家庭の自立に向け、就職に有利な資格取得にかかる経費の補助について、所得要件を撤廃</a:t>
                </a:r>
                <a:endParaRPr lang="en-US" altLang="ja-JP" sz="1400" dirty="0">
                  <a:uFill>
                    <a:solidFill>
                      <a:srgbClr val="FF0000"/>
                    </a:solidFill>
                  </a:uFill>
                  <a:latin typeface="ＭＳ Ｐゴシック" panose="020B0600070205080204" pitchFamily="50" charset="-128"/>
                </a:endParaRPr>
              </a:p>
            </p:txBody>
          </p:sp>
        </p:grpSp>
      </p:grpSp>
      <p:sp>
        <p:nvSpPr>
          <p:cNvPr id="22" name="角丸四角形 12">
            <a:extLst>
              <a:ext uri="{FF2B5EF4-FFF2-40B4-BE49-F238E27FC236}">
                <a16:creationId xmlns:a16="http://schemas.microsoft.com/office/drawing/2014/main" id="{0CF10D37-2956-99D0-BC61-70941CCE7C22}"/>
              </a:ext>
            </a:extLst>
          </p:cNvPr>
          <p:cNvSpPr/>
          <p:nvPr/>
        </p:nvSpPr>
        <p:spPr>
          <a:xfrm>
            <a:off x="87055" y="3323024"/>
            <a:ext cx="5674274" cy="394077"/>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生活基盤の確立支援の充実</a:t>
            </a:r>
            <a:endParaRPr kumimoji="1" lang="en-US" altLang="ja-JP" sz="1200" b="0" i="0" u="none" strike="noStrike" kern="1200" cap="none" spc="0" normalizeH="0" baseline="0" noProof="0" dirty="0">
              <a:ln>
                <a:noFill/>
              </a:ln>
              <a:solidFill>
                <a:schemeClr val="tx1"/>
              </a:solidFill>
              <a:effectLst/>
              <a:uLnTx/>
              <a:uFillTx/>
              <a:latin typeface="ＭＳ ゴシック" pitchFamily="49" charset="-128"/>
              <a:ea typeface="ＭＳ ゴシック" pitchFamily="49" charset="-128"/>
              <a:cs typeface="+mn-cs"/>
            </a:endParaRPr>
          </a:p>
        </p:txBody>
      </p:sp>
      <p:sp>
        <p:nvSpPr>
          <p:cNvPr id="27" name="角丸四角形 30">
            <a:extLst>
              <a:ext uri="{FF2B5EF4-FFF2-40B4-BE49-F238E27FC236}">
                <a16:creationId xmlns:a16="http://schemas.microsoft.com/office/drawing/2014/main" id="{415C3104-74EE-99B2-51E0-CD93FCBB5597}"/>
              </a:ext>
            </a:extLst>
          </p:cNvPr>
          <p:cNvSpPr/>
          <p:nvPr/>
        </p:nvSpPr>
        <p:spPr>
          <a:xfrm>
            <a:off x="148533" y="125544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grpSp>
        <p:nvGrpSpPr>
          <p:cNvPr id="29" name="グループ化 28">
            <a:extLst>
              <a:ext uri="{FF2B5EF4-FFF2-40B4-BE49-F238E27FC236}">
                <a16:creationId xmlns:a16="http://schemas.microsoft.com/office/drawing/2014/main" id="{4A746EDE-2FFE-1B6A-049F-5D9CD044BFE7}"/>
              </a:ext>
            </a:extLst>
          </p:cNvPr>
          <p:cNvGrpSpPr/>
          <p:nvPr/>
        </p:nvGrpSpPr>
        <p:grpSpPr>
          <a:xfrm>
            <a:off x="95900" y="4103266"/>
            <a:ext cx="8789663" cy="1054168"/>
            <a:chOff x="95900" y="4135540"/>
            <a:chExt cx="8789663" cy="1054168"/>
          </a:xfrm>
        </p:grpSpPr>
        <p:sp>
          <p:nvSpPr>
            <p:cNvPr id="28" name="角丸四角形 27"/>
            <p:cNvSpPr/>
            <p:nvPr/>
          </p:nvSpPr>
          <p:spPr>
            <a:xfrm>
              <a:off x="357696" y="4420388"/>
              <a:ext cx="8041994" cy="360001"/>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tab pos="268288" algn="l"/>
                  <a:tab pos="5556250" algn="l"/>
                  <a:tab pos="5649913" algn="l"/>
                  <a:tab pos="5916613" algn="l"/>
                  <a:tab pos="6013450" algn="l"/>
                  <a:tab pos="6283325" algn="l"/>
                  <a:tab pos="7443788" algn="l"/>
                </a:tabLst>
                <a:defRPr/>
              </a:pPr>
              <a:r>
                <a:rPr kumimoji="1"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大阪市こどもサポートネットの取組　　　　　　　　　　　　　　　　 　　　　</a:t>
              </a:r>
              <a:r>
                <a:rPr kumimoji="1" lang="ja-JP" altLang="en-US" sz="1600" b="1" i="0" u="none" strike="noStrike" kern="1200" cap="none" spc="0" normalizeH="0" baseline="0" noProof="0" dirty="0">
                  <a:ln>
                    <a:noFill/>
                  </a:ln>
                  <a:solidFill>
                    <a:schemeClr val="tx1"/>
                  </a:solidFill>
                  <a:effectLst/>
                  <a:uLnTx/>
                  <a:uFillTx/>
                  <a:latin typeface="ＭＳ Ｐゴシック"/>
                  <a:ea typeface="ＭＳ Ｐゴシック"/>
                  <a:cs typeface="+mn-cs"/>
                </a:rPr>
                <a:t>（</a:t>
              </a:r>
              <a:r>
                <a:rPr lang="ja-JP" altLang="en-US" sz="1600" b="1" dirty="0">
                  <a:solidFill>
                    <a:schemeClr val="tx1"/>
                  </a:solidFill>
                  <a:latin typeface="ＭＳ Ｐゴシック"/>
                  <a:ea typeface="ＭＳ Ｐゴシック"/>
                </a:rPr>
                <a:t>７</a:t>
              </a:r>
              <a:r>
                <a:rPr kumimoji="1" lang="ja-JP" altLang="en-US" sz="1600" b="1" i="0" u="none" strike="noStrike" kern="1200" cap="none" spc="0" normalizeH="0" baseline="0" noProof="0" dirty="0">
                  <a:ln>
                    <a:noFill/>
                  </a:ln>
                  <a:solidFill>
                    <a:schemeClr val="tx1"/>
                  </a:solidFill>
                  <a:effectLst/>
                  <a:uLnTx/>
                  <a:uFillTx/>
                  <a:latin typeface="ＭＳ Ｐゴシック"/>
                  <a:ea typeface="ＭＳ Ｐゴシック"/>
                  <a:cs typeface="+mn-cs"/>
                </a:rPr>
                <a:t>億３，７００万円）</a:t>
              </a:r>
              <a:endParaRPr kumimoji="1" lang="en-US" altLang="ja-JP" sz="1600" b="1" i="0" u="none" strike="noStrike" kern="1200" cap="none" spc="0" normalizeH="0" baseline="0" noProof="0" dirty="0">
                <a:ln>
                  <a:noFill/>
                </a:ln>
                <a:solidFill>
                  <a:schemeClr val="tx1"/>
                </a:solidFill>
                <a:effectLst/>
                <a:uLnTx/>
                <a:uFillTx/>
                <a:latin typeface="ＭＳ Ｐゴシック"/>
                <a:ea typeface="ＭＳ Ｐゴシック"/>
                <a:cs typeface="+mn-cs"/>
              </a:endParaRPr>
            </a:p>
            <a:p>
              <a:pPr marL="0" marR="0" lvl="0" indent="0" algn="l" defTabSz="914400" rtl="0" eaLnBrk="0" fontAlgn="base" latinLnBrk="0" hangingPunct="0">
                <a:lnSpc>
                  <a:spcPts val="2000"/>
                </a:lnSpc>
                <a:spcBef>
                  <a:spcPct val="0"/>
                </a:spcBef>
                <a:spcAft>
                  <a:spcPct val="0"/>
                </a:spcAft>
                <a:buClrTx/>
                <a:buSzTx/>
                <a:buFontTx/>
                <a:buNone/>
                <a:tabLst>
                  <a:tab pos="268288" algn="l"/>
                  <a:tab pos="5556250" algn="l"/>
                  <a:tab pos="5649913" algn="l"/>
                  <a:tab pos="5916613" algn="l"/>
                  <a:tab pos="6013450" algn="l"/>
                  <a:tab pos="6283325" algn="l"/>
                  <a:tab pos="7443788" algn="l"/>
                </a:tabLst>
                <a:defRPr/>
              </a:pPr>
              <a:endParaRPr kumimoji="1" lang="ja-JP" altLang="en-US" sz="1600" b="1" i="0" u="none" strike="noStrike" kern="1200" cap="none" spc="0" normalizeH="0" baseline="0" noProof="0" dirty="0">
                <a:ln>
                  <a:noFill/>
                </a:ln>
                <a:solidFill>
                  <a:schemeClr val="tx1"/>
                </a:solidFill>
                <a:effectLst/>
                <a:uLnTx/>
                <a:uFillTx/>
                <a:latin typeface="ＭＳ Ｐゴシック"/>
                <a:ea typeface="ＭＳ Ｐゴシック"/>
                <a:cs typeface="+mn-cs"/>
              </a:endParaRPr>
            </a:p>
          </p:txBody>
        </p:sp>
        <p:sp>
          <p:nvSpPr>
            <p:cNvPr id="23" name="角丸四角形 12">
              <a:extLst>
                <a:ext uri="{FF2B5EF4-FFF2-40B4-BE49-F238E27FC236}">
                  <a16:creationId xmlns:a16="http://schemas.microsoft.com/office/drawing/2014/main" id="{DAB4FD39-EB0D-3B66-F4E2-22DE27539624}"/>
                </a:ext>
              </a:extLst>
            </p:cNvPr>
            <p:cNvSpPr/>
            <p:nvPr/>
          </p:nvSpPr>
          <p:spPr>
            <a:xfrm>
              <a:off x="95900" y="4135540"/>
              <a:ext cx="8445500" cy="394077"/>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つながり・見守りの仕組みの充実</a:t>
              </a:r>
              <a:endParaRPr kumimoji="1" lang="ja-JP" altLang="en-US" sz="18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32" name="角丸四角形 30">
              <a:extLst>
                <a:ext uri="{FF2B5EF4-FFF2-40B4-BE49-F238E27FC236}">
                  <a16:creationId xmlns:a16="http://schemas.microsoft.com/office/drawing/2014/main" id="{EAA1296C-C039-7B52-69D8-BFC1AB88503F}"/>
                </a:ext>
              </a:extLst>
            </p:cNvPr>
            <p:cNvSpPr/>
            <p:nvPr/>
          </p:nvSpPr>
          <p:spPr>
            <a:xfrm>
              <a:off x="272485" y="4850262"/>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3" name="Rectangle 5">
              <a:extLst>
                <a:ext uri="{FF2B5EF4-FFF2-40B4-BE49-F238E27FC236}">
                  <a16:creationId xmlns:a16="http://schemas.microsoft.com/office/drawing/2014/main" id="{7BDBB0E0-393A-C5B6-736E-39665E859E2F}"/>
                </a:ext>
              </a:extLst>
            </p:cNvPr>
            <p:cNvSpPr>
              <a:spLocks noChangeArrowheads="1"/>
            </p:cNvSpPr>
            <p:nvPr/>
          </p:nvSpPr>
          <p:spPr bwMode="auto">
            <a:xfrm>
              <a:off x="519094" y="4679740"/>
              <a:ext cx="8366469" cy="50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400"/>
                </a:lnSpc>
                <a:spcBef>
                  <a:spcPts val="150"/>
                </a:spcBef>
                <a:spcAft>
                  <a:spcPts val="150"/>
                </a:spcAft>
                <a:buFont typeface="Wingdings" panose="05000000000000000000" pitchFamily="2" charset="2"/>
                <a:buChar char="Ø"/>
                <a:tabLst>
                  <a:tab pos="355600" algn="l"/>
                </a:tabLst>
              </a:pPr>
              <a:r>
                <a:rPr lang="ja-JP" altLang="en-US" sz="1400" dirty="0">
                  <a:latin typeface="ＭＳ Ｐゴシック" panose="020B0600070205080204" pitchFamily="50" charset="-128"/>
                </a:rPr>
                <a:t>チーム学校を中心として、区役所や地域につなぎ、社会全体で課題を抱えるこどもやその世帯をサポート</a:t>
              </a:r>
              <a:endParaRPr lang="en-US" altLang="ja-JP" sz="1400" dirty="0">
                <a:latin typeface="ＭＳ Ｐゴシック" panose="020B0600070205080204" pitchFamily="50" charset="-128"/>
              </a:endParaRPr>
            </a:p>
            <a:p>
              <a:pPr marL="285750" indent="-285750" eaLnBrk="1" hangingPunct="1">
                <a:lnSpc>
                  <a:spcPts val="1400"/>
                </a:lnSpc>
                <a:spcBef>
                  <a:spcPts val="150"/>
                </a:spcBef>
                <a:spcAft>
                  <a:spcPts val="150"/>
                </a:spcAft>
                <a:buFont typeface="Wingdings" panose="05000000000000000000" pitchFamily="2" charset="2"/>
                <a:buChar char="Ø"/>
                <a:tabLst>
                  <a:tab pos="355600" algn="l"/>
                </a:tabLst>
              </a:pPr>
              <a:r>
                <a:rPr lang="ja-JP" altLang="en-US" sz="1400" dirty="0">
                  <a:latin typeface="ＭＳ Ｐゴシック" panose="020B0600070205080204" pitchFamily="50" charset="-128"/>
                </a:rPr>
                <a:t>スクールカウンセラーの資質を向上させ、こどものアセスメントを充実させるため、スーパーバイザーを配置</a:t>
              </a:r>
              <a:endParaRPr lang="en-US" altLang="ja-JP" sz="1400" dirty="0">
                <a:latin typeface="ＭＳ Ｐゴシック" panose="020B0600070205080204" pitchFamily="50" charset="-128"/>
              </a:endParaRPr>
            </a:p>
          </p:txBody>
        </p:sp>
      </p:grpSp>
    </p:spTree>
    <p:extLst>
      <p:ext uri="{BB962C8B-B14F-4D97-AF65-F5344CB8AC3E}">
        <p14:creationId xmlns:p14="http://schemas.microsoft.com/office/powerpoint/2010/main" val="1511510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52844"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真に支援を必要とする人々のための施策</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6" name="Rectangle 4"/>
          <p:cNvSpPr>
            <a:spLocks noChangeArrowheads="1"/>
          </p:cNvSpPr>
          <p:nvPr/>
        </p:nvSpPr>
        <p:spPr bwMode="auto">
          <a:xfrm>
            <a:off x="7444409" y="18477"/>
            <a:ext cx="168252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暮らしを守る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福祉等の向上</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0" name="スライド番号プレースホルダ 3"/>
          <p:cNvSpPr txBox="1">
            <a:spLocks noGrp="1"/>
          </p:cNvSpPr>
          <p:nvPr/>
        </p:nvSpPr>
        <p:spPr bwMode="auto">
          <a:xfrm>
            <a:off x="6984000" y="4754880"/>
            <a:ext cx="2160000" cy="388620"/>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0122D6CC-8F4B-4EBF-AA51-5DE833A80D27}" type="slidenum">
              <a:rPr lang="en-US" altLang="ja-JP" sz="2000" b="1" smtClean="0">
                <a:solidFill>
                  <a:srgbClr val="000000"/>
                </a:solidFill>
                <a:effectLst>
                  <a:outerShdw blurRad="38100" dist="38100" dir="2700000" algn="tl">
                    <a:srgbClr val="C0C0C0"/>
                  </a:outerShdw>
                </a:effectLst>
                <a:latin typeface="ＭＳ Ｐゴシック" panose="020B0600070205080204" pitchFamily="50" charset="-128"/>
              </a:rPr>
              <a:pPr algn="r" eaLnBrk="1" hangingPunct="1">
                <a:defRPr/>
              </a:pPr>
              <a:t>26</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endParaRPr>
          </a:p>
        </p:txBody>
      </p:sp>
      <p:sp>
        <p:nvSpPr>
          <p:cNvPr id="42" name="テキスト ボックス 49"/>
          <p:cNvSpPr txBox="1">
            <a:spLocks noChangeArrowheads="1"/>
          </p:cNvSpPr>
          <p:nvPr/>
        </p:nvSpPr>
        <p:spPr bwMode="auto">
          <a:xfrm>
            <a:off x="427927" y="2221203"/>
            <a:ext cx="8516028" cy="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lvl="0" eaLnBrk="1" hangingPunct="1">
              <a:lnSpc>
                <a:spcPct val="150000"/>
              </a:lnSpc>
              <a:spcBef>
                <a:spcPts val="150"/>
              </a:spcBef>
              <a:spcAft>
                <a:spcPts val="150"/>
              </a:spcAft>
              <a:buNone/>
              <a:tabLst>
                <a:tab pos="3141663" algn="l"/>
                <a:tab pos="3317875" algn="l"/>
                <a:tab pos="3587750" algn="l"/>
                <a:tab pos="3681413" algn="l"/>
                <a:tab pos="3762375" algn="l"/>
                <a:tab pos="3951288" algn="l"/>
                <a:tab pos="4032250" algn="l"/>
                <a:tab pos="4665663"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charset="-128"/>
              </a:rPr>
              <a:t>■　長居障がい者</a:t>
            </a:r>
            <a:r>
              <a:rPr kumimoji="1" lang="ja-JP" altLang="en-US" sz="1600" b="1" i="0" strike="noStrike" kern="1200" cap="none" spc="0" normalizeH="0" baseline="0" noProof="0" dirty="0">
                <a:ln>
                  <a:noFill/>
                </a:ln>
                <a:effectLst/>
                <a:uLnTx/>
                <a:uFillTx/>
                <a:latin typeface="ＭＳ Ｐゴシック" charset="-128"/>
              </a:rPr>
              <a:t>スポーツセンター建替整備 　　　　　　　　</a:t>
            </a:r>
            <a:r>
              <a:rPr lang="ja-JP" altLang="en-US" sz="1600" b="1" dirty="0">
                <a:latin typeface="ＭＳ Ｐゴシック" charset="-128"/>
              </a:rPr>
              <a:t>　</a:t>
            </a:r>
            <a:r>
              <a:rPr kumimoji="1" lang="ja-JP" altLang="en-US" sz="1600" b="1" i="0" u="none" strike="noStrike" kern="1200" cap="none" spc="0" normalizeH="0" baseline="0" noProof="0" dirty="0">
                <a:ln>
                  <a:noFill/>
                </a:ln>
                <a:solidFill>
                  <a:srgbClr val="000000"/>
                </a:solidFill>
                <a:effectLst/>
                <a:uLnTx/>
                <a:uFillTx/>
                <a:latin typeface="ＭＳ Ｐゴシック" charset="-128"/>
              </a:rPr>
              <a:t>　　　　</a:t>
            </a:r>
            <a:r>
              <a:rPr lang="ja-JP" altLang="en-US" sz="1600" b="1" dirty="0">
                <a:solidFill>
                  <a:srgbClr val="000000"/>
                </a:solidFill>
                <a:latin typeface="ＭＳ Ｐゴシック" charset="-128"/>
              </a:rPr>
              <a:t> </a:t>
            </a:r>
            <a:r>
              <a:rPr kumimoji="1" lang="ja-JP" altLang="en-US" sz="1600" b="1" i="0" u="none" strike="noStrike" kern="1200" cap="none" spc="0" normalizeH="0" baseline="0" noProof="0" dirty="0">
                <a:ln>
                  <a:noFill/>
                </a:ln>
                <a:solidFill>
                  <a:srgbClr val="000000"/>
                </a:solidFill>
                <a:effectLst/>
                <a:uLnTx/>
                <a:uFillTx/>
                <a:latin typeface="ＭＳ Ｐゴシック" charset="-128"/>
              </a:rPr>
              <a:t>　　　　 （　　　 ２</a:t>
            </a:r>
            <a:r>
              <a:rPr lang="ja-JP" altLang="en-US" sz="1600" b="1" dirty="0">
                <a:solidFill>
                  <a:srgbClr val="000000"/>
                </a:solidFill>
                <a:latin typeface="ＭＳ Ｐゴシック" charset="-128"/>
              </a:rPr>
              <a:t>，１００</a:t>
            </a:r>
            <a:r>
              <a:rPr lang="ja-JP" altLang="en-US" sz="1600" b="1" dirty="0">
                <a:latin typeface="ＭＳ Ｐゴシック" charset="-128"/>
              </a:rPr>
              <a:t>万円</a:t>
            </a:r>
            <a:r>
              <a:rPr kumimoji="1" lang="ja-JP" altLang="en-US" sz="1600" b="1" i="0" u="none" strike="noStrike" kern="1200" cap="none" spc="0" normalizeH="0" baseline="0" noProof="0" dirty="0">
                <a:ln>
                  <a:noFill/>
                </a:ln>
                <a:solidFill>
                  <a:srgbClr val="000000"/>
                </a:solidFill>
                <a:effectLst/>
                <a:uLnTx/>
                <a:uFillTx/>
                <a:latin typeface="ＭＳ Ｐゴシック" charset="-128"/>
              </a:rPr>
              <a:t>）</a:t>
            </a:r>
          </a:p>
        </p:txBody>
      </p:sp>
      <p:sp>
        <p:nvSpPr>
          <p:cNvPr id="19" name="テキスト ボックス 49"/>
          <p:cNvSpPr txBox="1">
            <a:spLocks noChangeArrowheads="1"/>
          </p:cNvSpPr>
          <p:nvPr/>
        </p:nvSpPr>
        <p:spPr bwMode="auto">
          <a:xfrm>
            <a:off x="417551" y="1504863"/>
            <a:ext cx="8516028" cy="32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lvl="0">
              <a:buNone/>
              <a:tabLst>
                <a:tab pos="5649913" algn="l"/>
              </a:tabLst>
              <a:defRPr/>
            </a:pPr>
            <a:r>
              <a:rPr lang="ja-JP" altLang="en-US" sz="1600" b="1" dirty="0">
                <a:latin typeface="ＭＳ Ｐゴシック" panose="020B0600070205080204" pitchFamily="50" charset="-128"/>
              </a:rPr>
              <a:t>■　弘済院の認知症医療・介護機能を継承・発展させる新施設の整備</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kumimoji="1" lang="ja-JP" altLang="en-US" sz="1600" b="1" i="0" u="none" strike="noStrike" kern="1200" cap="none" spc="0" normalizeH="0" noProof="0" dirty="0">
                <a:ln>
                  <a:noFill/>
                </a:ln>
                <a:effectLst/>
                <a:uLnTx/>
                <a:uFillTx/>
                <a:latin typeface="ＭＳ Ｐゴシック" charset="-128"/>
              </a:rPr>
              <a:t>３６億７，３００</a:t>
            </a:r>
            <a:r>
              <a:rPr lang="ja-JP" altLang="en-US" sz="1600" b="1" dirty="0">
                <a:latin typeface="ＭＳ Ｐゴシック" charset="-128"/>
              </a:rPr>
              <a:t>万円</a:t>
            </a:r>
            <a:r>
              <a:rPr lang="ja-JP" altLang="en-US" sz="1600" b="1" dirty="0">
                <a:latin typeface="ＭＳ Ｐゴシック" panose="020B0600070205080204" pitchFamily="50" charset="-128"/>
              </a:rPr>
              <a:t>）</a:t>
            </a:r>
            <a:endParaRPr kumimoji="1" lang="ja-JP" altLang="en-US" sz="1600" b="1" i="0" u="none" strike="noStrike" kern="1200" cap="none" spc="0" normalizeH="0" baseline="0" noProof="0" dirty="0">
              <a:ln>
                <a:noFill/>
              </a:ln>
              <a:effectLst/>
              <a:uLnTx/>
              <a:uFillTx/>
              <a:latin typeface="ＭＳ Ｐゴシック" panose="020B0600070205080204" pitchFamily="50" charset="-128"/>
            </a:endParaRPr>
          </a:p>
        </p:txBody>
      </p:sp>
      <p:sp>
        <p:nvSpPr>
          <p:cNvPr id="22" name="テキスト ボックス 21"/>
          <p:cNvSpPr txBox="1">
            <a:spLocks noChangeArrowheads="1"/>
          </p:cNvSpPr>
          <p:nvPr/>
        </p:nvSpPr>
        <p:spPr bwMode="auto">
          <a:xfrm>
            <a:off x="592389" y="1806323"/>
            <a:ext cx="7626325" cy="490531"/>
          </a:xfrm>
          <a:prstGeom prst="rect">
            <a:avLst/>
          </a:prstGeom>
          <a:noFill/>
          <a:ln w="9525">
            <a:noFill/>
            <a:miter lim="800000"/>
            <a:headEnd/>
            <a:tailEnd/>
          </a:ln>
        </p:spPr>
        <p:txBody>
          <a:bodyPr wrap="square" lIns="77925" tIns="38963" rIns="77925" bIns="38963">
            <a:spAutoFit/>
          </a:bodyPr>
          <a:lstStyle/>
          <a:p>
            <a:pPr marL="285750" lvl="0" indent="-285750">
              <a:lnSpc>
                <a:spcPts val="1700"/>
              </a:lnSpc>
              <a:spcBef>
                <a:spcPts val="200"/>
              </a:spcBef>
              <a:spcAft>
                <a:spcPts val="200"/>
              </a:spcAft>
              <a:buFont typeface="Wingdings" panose="05000000000000000000" pitchFamily="2" charset="2"/>
              <a:buChar char="Ø"/>
              <a:tabLst>
                <a:tab pos="3224213" algn="l"/>
                <a:tab pos="3681413" algn="l"/>
              </a:tabLst>
              <a:defRPr/>
            </a:pPr>
            <a:r>
              <a:rPr lang="ja-JP" altLang="en-US" sz="1400" dirty="0">
                <a:latin typeface="ＭＳ Ｐゴシック" panose="020B0600070205080204" pitchFamily="50" charset="-128"/>
              </a:rPr>
              <a:t>大阪公立大学のもとで先進的な認知症研究に取り組み、専門的な認知症医療・介護を行うため、住吉市民病院跡地において新施設の建設工事等を実施（令和９年度当初開設予定）</a:t>
            </a:r>
          </a:p>
        </p:txBody>
      </p:sp>
      <p:sp>
        <p:nvSpPr>
          <p:cNvPr id="7" name="テキスト ボックス 49">
            <a:extLst>
              <a:ext uri="{FF2B5EF4-FFF2-40B4-BE49-F238E27FC236}">
                <a16:creationId xmlns:a16="http://schemas.microsoft.com/office/drawing/2014/main" id="{790EC143-7BA7-8DE9-7917-2B674ACF7E4A}"/>
              </a:ext>
            </a:extLst>
          </p:cNvPr>
          <p:cNvSpPr txBox="1">
            <a:spLocks noChangeArrowheads="1"/>
          </p:cNvSpPr>
          <p:nvPr/>
        </p:nvSpPr>
        <p:spPr bwMode="auto">
          <a:xfrm>
            <a:off x="417551" y="385036"/>
            <a:ext cx="8516028" cy="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lvl="0" eaLnBrk="1" hangingPunct="1">
              <a:lnSpc>
                <a:spcPct val="150000"/>
              </a:lnSpc>
              <a:spcBef>
                <a:spcPts val="150"/>
              </a:spcBef>
              <a:spcAft>
                <a:spcPts val="150"/>
              </a:spcAft>
              <a:buNone/>
              <a:tabLst>
                <a:tab pos="3141663" algn="l"/>
                <a:tab pos="3317875" algn="l"/>
                <a:tab pos="3587750" algn="l"/>
                <a:tab pos="3681413" algn="l"/>
                <a:tab pos="3762375" algn="l"/>
                <a:tab pos="3951288" algn="l"/>
                <a:tab pos="4032250" algn="l"/>
                <a:tab pos="4665663" algn="l"/>
              </a:tabLst>
              <a:defRPr/>
            </a:pPr>
            <a:r>
              <a:rPr kumimoji="1" lang="ja-JP" altLang="en-US" sz="1600" b="1" i="0" u="none" strike="noStrike" kern="1200" cap="none" spc="0" normalizeH="0" baseline="0" noProof="0" dirty="0">
                <a:ln>
                  <a:noFill/>
                </a:ln>
                <a:effectLst/>
                <a:uLnTx/>
                <a:uFillTx/>
                <a:latin typeface="ＭＳ Ｐゴシック" charset="-128"/>
              </a:rPr>
              <a:t>■　特別養護老人ホームの新設及び大規模修繕への助成　　　　　　　　　　 （　</a:t>
            </a:r>
            <a:r>
              <a:rPr kumimoji="1" lang="ja-JP" altLang="en-US" sz="1600" b="1" i="0" u="none" strike="noStrike" kern="1200" cap="none" spc="0" normalizeH="0" noProof="0" dirty="0">
                <a:ln>
                  <a:noFill/>
                </a:ln>
                <a:effectLst/>
                <a:uLnTx/>
                <a:uFillTx/>
                <a:latin typeface="ＭＳ Ｐゴシック" charset="-128"/>
              </a:rPr>
              <a:t>４億７，８００</a:t>
            </a:r>
            <a:r>
              <a:rPr lang="ja-JP" altLang="en-US" sz="1600" b="1" dirty="0">
                <a:latin typeface="ＭＳ Ｐゴシック" charset="-128"/>
              </a:rPr>
              <a:t>万円）</a:t>
            </a:r>
            <a:endParaRPr kumimoji="1" lang="ja-JP" altLang="en-US" sz="1600" b="1" i="0" u="none" strike="noStrike" kern="1200" cap="none" spc="0" normalizeH="0" baseline="0" noProof="0" dirty="0">
              <a:ln>
                <a:noFill/>
              </a:ln>
              <a:effectLst/>
              <a:uLnTx/>
              <a:uFillTx/>
              <a:latin typeface="ＭＳ Ｐゴシック" charset="-128"/>
            </a:endParaRPr>
          </a:p>
        </p:txBody>
      </p:sp>
      <p:sp>
        <p:nvSpPr>
          <p:cNvPr id="13" name="テキスト ボックス 33">
            <a:extLst>
              <a:ext uri="{FF2B5EF4-FFF2-40B4-BE49-F238E27FC236}">
                <a16:creationId xmlns:a16="http://schemas.microsoft.com/office/drawing/2014/main" id="{AAEAE431-A5A6-2C07-1D4A-A264553E2507}"/>
              </a:ext>
            </a:extLst>
          </p:cNvPr>
          <p:cNvSpPr txBox="1">
            <a:spLocks noChangeArrowheads="1"/>
          </p:cNvSpPr>
          <p:nvPr/>
        </p:nvSpPr>
        <p:spPr bwMode="auto">
          <a:xfrm>
            <a:off x="592389" y="752784"/>
            <a:ext cx="8121869" cy="514704"/>
          </a:xfrm>
          <a:prstGeom prst="rect">
            <a:avLst/>
          </a:prstGeom>
          <a:noFill/>
          <a:ln w="9525">
            <a:noFill/>
            <a:miter lim="800000"/>
            <a:headEnd/>
            <a:tailEnd/>
          </a:ln>
        </p:spPr>
        <p:txBody>
          <a:bodyPr wrap="square" lIns="77925" tIns="38963" rIns="77925" bIns="38963">
            <a:spAutoFit/>
          </a:bodyPr>
          <a:lstStyle/>
          <a:p>
            <a:pPr marL="285750" lvl="0" indent="-285750">
              <a:lnSpc>
                <a:spcPts val="1500"/>
              </a:lnSpc>
              <a:spcBef>
                <a:spcPts val="200"/>
              </a:spcBef>
              <a:spcAft>
                <a:spcPts val="200"/>
              </a:spcAft>
              <a:buFont typeface="Wingdings" panose="05000000000000000000" pitchFamily="2" charset="2"/>
              <a:buChar char="Ø"/>
              <a:defRPr/>
            </a:pPr>
            <a:r>
              <a:rPr lang="ja-JP" altLang="ja-JP" sz="1400" kern="100" dirty="0">
                <a:latin typeface="ＭＳ Ｐゴシック"/>
                <a:cs typeface="Times New Roman"/>
              </a:rPr>
              <a:t>必要性</a:t>
            </a:r>
            <a:r>
              <a:rPr lang="ja-JP" altLang="en-US" sz="1400" kern="100" dirty="0">
                <a:latin typeface="ＭＳ Ｐゴシック"/>
                <a:cs typeface="Times New Roman"/>
              </a:rPr>
              <a:t>・</a:t>
            </a:r>
            <a:r>
              <a:rPr lang="ja-JP" altLang="ja-JP" sz="1400" kern="100" dirty="0">
                <a:latin typeface="ＭＳ Ｐゴシック"/>
                <a:cs typeface="Times New Roman"/>
              </a:rPr>
              <a:t>緊急性</a:t>
            </a:r>
            <a:r>
              <a:rPr lang="ja-JP" altLang="en-US" sz="1400" kern="100" dirty="0">
                <a:latin typeface="ＭＳ Ｐゴシック"/>
                <a:cs typeface="Times New Roman"/>
              </a:rPr>
              <a:t>の</a:t>
            </a:r>
            <a:r>
              <a:rPr lang="ja-JP" altLang="ja-JP" sz="1400" kern="100" dirty="0">
                <a:latin typeface="ＭＳ Ｐゴシック"/>
                <a:cs typeface="Times New Roman"/>
              </a:rPr>
              <a:t>高い</a:t>
            </a:r>
            <a:r>
              <a:rPr lang="ja-JP" altLang="en-US" sz="1400" kern="100" dirty="0">
                <a:latin typeface="ＭＳ Ｐゴシック"/>
                <a:cs typeface="Times New Roman"/>
              </a:rPr>
              <a:t>方が引き続き</a:t>
            </a:r>
            <a:r>
              <a:rPr lang="ja-JP" altLang="ja-JP" sz="1400" kern="100" dirty="0">
                <a:latin typeface="ＭＳ Ｐゴシック"/>
                <a:cs typeface="Times New Roman"/>
              </a:rPr>
              <a:t>概ね</a:t>
            </a:r>
            <a:r>
              <a:rPr lang="ja-JP" altLang="en-US" sz="1400" kern="100" dirty="0">
                <a:latin typeface="ＭＳ Ｐゴシック"/>
                <a:cs typeface="Times New Roman"/>
              </a:rPr>
              <a:t>１</a:t>
            </a:r>
            <a:r>
              <a:rPr lang="ja-JP" altLang="ja-JP" sz="1400" kern="100" dirty="0">
                <a:latin typeface="ＭＳ Ｐゴシック"/>
                <a:cs typeface="Times New Roman"/>
              </a:rPr>
              <a:t>年以内に入所</a:t>
            </a:r>
            <a:r>
              <a:rPr lang="ja-JP" altLang="en-US" sz="1400" kern="100" dirty="0">
                <a:latin typeface="ＭＳ Ｐゴシック"/>
                <a:cs typeface="Times New Roman"/>
              </a:rPr>
              <a:t>できる</a:t>
            </a:r>
            <a:r>
              <a:rPr lang="ja-JP" altLang="ja-JP" sz="1400" kern="100" dirty="0">
                <a:latin typeface="ＭＳ Ｐゴシック"/>
                <a:cs typeface="Times New Roman"/>
              </a:rPr>
              <a:t>よう</a:t>
            </a:r>
            <a:r>
              <a:rPr lang="ja-JP" altLang="en-US" sz="1400" kern="100" dirty="0">
                <a:latin typeface="ＭＳ Ｐゴシック"/>
                <a:cs typeface="Times New Roman"/>
              </a:rPr>
              <a:t>計画的に整備 </a:t>
            </a:r>
            <a:endParaRPr lang="en-US" altLang="ja-JP" sz="1400" kern="100" dirty="0">
              <a:latin typeface="ＭＳ Ｐゴシック"/>
              <a:cs typeface="Times New Roman"/>
            </a:endParaRPr>
          </a:p>
          <a:p>
            <a:pPr>
              <a:lnSpc>
                <a:spcPts val="1500"/>
              </a:lnSpc>
              <a:spcBef>
                <a:spcPts val="200"/>
              </a:spcBef>
              <a:spcAft>
                <a:spcPts val="200"/>
              </a:spcAft>
              <a:defRPr/>
            </a:pPr>
            <a:r>
              <a:rPr lang="ja-JP" altLang="en-US" sz="1400" kern="100" dirty="0">
                <a:latin typeface="ＭＳ Ｐゴシック"/>
                <a:cs typeface="Times New Roman"/>
              </a:rPr>
              <a:t>　　</a:t>
            </a:r>
            <a:r>
              <a:rPr kumimoji="1" lang="ja-JP" altLang="en-US" sz="1400" b="0" i="0" u="none" strike="noStrike" kern="100" cap="none" spc="0" normalizeH="0" baseline="0" noProof="0" dirty="0">
                <a:ln>
                  <a:noFill/>
                </a:ln>
                <a:effectLst/>
                <a:uLnTx/>
                <a:uFillTx/>
                <a:latin typeface="ＭＳ Ｐゴシック"/>
                <a:ea typeface="ＭＳ Ｐゴシック" panose="020B0600070205080204" pitchFamily="50" charset="-128"/>
                <a:cs typeface="Times New Roman"/>
              </a:rPr>
              <a:t>　</a:t>
            </a:r>
            <a:r>
              <a:rPr lang="ja-JP" altLang="en-US" sz="1400" kern="100" dirty="0">
                <a:latin typeface="ＭＳ Ｐゴシック"/>
                <a:cs typeface="Times New Roman"/>
              </a:rPr>
              <a:t> ・　新たに１００人分を整備　（令和８年度までの目標数１４，９００人分）　　</a:t>
            </a:r>
            <a:endParaRPr lang="en-US" altLang="ja-JP" sz="1400" kern="100" dirty="0">
              <a:latin typeface="ＭＳ Ｐゴシック"/>
              <a:cs typeface="Times New Roman"/>
            </a:endParaRPr>
          </a:p>
        </p:txBody>
      </p:sp>
      <p:sp>
        <p:nvSpPr>
          <p:cNvPr id="14" name="テキスト ボックス 33">
            <a:extLst>
              <a:ext uri="{FF2B5EF4-FFF2-40B4-BE49-F238E27FC236}">
                <a16:creationId xmlns:a16="http://schemas.microsoft.com/office/drawing/2014/main" id="{9D584594-3B81-D5B2-36F2-6F5587CB4F7D}"/>
              </a:ext>
            </a:extLst>
          </p:cNvPr>
          <p:cNvSpPr txBox="1">
            <a:spLocks noChangeArrowheads="1"/>
          </p:cNvSpPr>
          <p:nvPr/>
        </p:nvSpPr>
        <p:spPr bwMode="auto">
          <a:xfrm>
            <a:off x="592389" y="1256637"/>
            <a:ext cx="8232372" cy="271047"/>
          </a:xfrm>
          <a:prstGeom prst="rect">
            <a:avLst/>
          </a:prstGeom>
          <a:noFill/>
          <a:ln w="9525">
            <a:noFill/>
            <a:miter lim="800000"/>
            <a:headEnd/>
            <a:tailEnd/>
          </a:ln>
        </p:spPr>
        <p:txBody>
          <a:bodyPr wrap="square" lIns="77925" tIns="38963" rIns="77925" bIns="38963">
            <a:spAutoFit/>
          </a:bodyPr>
          <a:lstStyle/>
          <a:p>
            <a:pPr marL="285750" lvl="0" indent="-285750">
              <a:lnSpc>
                <a:spcPts val="1500"/>
              </a:lnSpc>
              <a:spcBef>
                <a:spcPts val="200"/>
              </a:spcBef>
              <a:spcAft>
                <a:spcPts val="200"/>
              </a:spcAft>
              <a:buFont typeface="Wingdings" panose="05000000000000000000" pitchFamily="2" charset="2"/>
              <a:buChar char="Ø"/>
              <a:defRPr/>
            </a:pPr>
            <a:r>
              <a:rPr lang="ja-JP" altLang="en-US" sz="1400" kern="100" dirty="0">
                <a:latin typeface="ＭＳ Ｐゴシック"/>
                <a:cs typeface="Times New Roman"/>
              </a:rPr>
              <a:t>老朽化が進む施設の維持・長寿命化を図るため、大規模修繕費用の一部を助成</a:t>
            </a:r>
            <a:endParaRPr lang="en-US" altLang="ja-JP" sz="1400" kern="100" dirty="0">
              <a:latin typeface="ＭＳ Ｐゴシック"/>
              <a:cs typeface="Times New Roman"/>
            </a:endParaRPr>
          </a:p>
        </p:txBody>
      </p:sp>
      <p:sp>
        <p:nvSpPr>
          <p:cNvPr id="5" name="テキスト ボックス 49">
            <a:extLst>
              <a:ext uri="{FF2B5EF4-FFF2-40B4-BE49-F238E27FC236}">
                <a16:creationId xmlns:a16="http://schemas.microsoft.com/office/drawing/2014/main" id="{9200367E-85DB-164D-3DA3-343579F96ACD}"/>
              </a:ext>
            </a:extLst>
          </p:cNvPr>
          <p:cNvSpPr txBox="1">
            <a:spLocks noChangeArrowheads="1"/>
          </p:cNvSpPr>
          <p:nvPr/>
        </p:nvSpPr>
        <p:spPr bwMode="auto">
          <a:xfrm>
            <a:off x="417551" y="4547707"/>
            <a:ext cx="850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tabLst>
                <a:tab pos="3762375" algn="l"/>
                <a:tab pos="5475288" algn="l"/>
                <a:tab pos="5562600" algn="l"/>
              </a:tabLst>
            </a:pPr>
            <a:r>
              <a:rPr lang="ja-JP" altLang="en-US" sz="1600" b="1" dirty="0">
                <a:latin typeface="ＭＳ Ｐゴシック" charset="-128"/>
              </a:rPr>
              <a:t>■　生活困窮者自立支援事業　　　　　　　　　    　（</a:t>
            </a:r>
            <a:r>
              <a:rPr kumimoji="1" lang="ja-JP" altLang="en-US" sz="1600" b="1" i="0" u="none" strike="noStrike" kern="1200" cap="none" spc="0" normalizeH="0" noProof="0" dirty="0">
                <a:ln>
                  <a:noFill/>
                </a:ln>
                <a:effectLst/>
                <a:uLnTx/>
                <a:uFillTx/>
                <a:latin typeface="ＭＳ Ｐゴシック" charset="-128"/>
              </a:rPr>
              <a:t>８億　６００</a:t>
            </a:r>
            <a:r>
              <a:rPr lang="ja-JP" altLang="en-US" sz="1600" b="1" dirty="0">
                <a:latin typeface="ＭＳ Ｐゴシック" charset="-128"/>
              </a:rPr>
              <a:t>万円）</a:t>
            </a:r>
            <a:endParaRPr lang="en-US" altLang="ja-JP" sz="1600" b="1" dirty="0">
              <a:latin typeface="ＭＳ Ｐゴシック" charset="-128"/>
            </a:endParaRPr>
          </a:p>
        </p:txBody>
      </p:sp>
      <p:sp>
        <p:nvSpPr>
          <p:cNvPr id="10" name="テキスト ボックス 49">
            <a:extLst>
              <a:ext uri="{FF2B5EF4-FFF2-40B4-BE49-F238E27FC236}">
                <a16:creationId xmlns:a16="http://schemas.microsoft.com/office/drawing/2014/main" id="{7A55E065-41AE-CE5B-F026-D637B19A7BBA}"/>
              </a:ext>
            </a:extLst>
          </p:cNvPr>
          <p:cNvSpPr txBox="1">
            <a:spLocks noChangeArrowheads="1"/>
          </p:cNvSpPr>
          <p:nvPr/>
        </p:nvSpPr>
        <p:spPr bwMode="auto">
          <a:xfrm>
            <a:off x="427927" y="3741572"/>
            <a:ext cx="8516028" cy="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lvl="0" eaLnBrk="1" hangingPunct="1">
              <a:lnSpc>
                <a:spcPct val="150000"/>
              </a:lnSpc>
              <a:spcBef>
                <a:spcPts val="150"/>
              </a:spcBef>
              <a:spcAft>
                <a:spcPts val="150"/>
              </a:spcAft>
              <a:buNone/>
              <a:tabLst>
                <a:tab pos="3141663" algn="l"/>
                <a:tab pos="3317875" algn="l"/>
                <a:tab pos="3587750" algn="l"/>
                <a:tab pos="3681413" algn="l"/>
                <a:tab pos="3762375" algn="l"/>
                <a:tab pos="3951288" algn="l"/>
                <a:tab pos="4032250" algn="l"/>
                <a:tab pos="4665663" algn="l"/>
              </a:tabLst>
              <a:defRPr/>
            </a:pPr>
            <a:r>
              <a:rPr kumimoji="1" lang="ja-JP" altLang="en-US" sz="1600" b="1" i="0" u="none" strike="noStrike" kern="1200" cap="none" spc="0" normalizeH="0" baseline="0" noProof="0" dirty="0">
                <a:ln>
                  <a:noFill/>
                </a:ln>
                <a:effectLst/>
                <a:uLnTx/>
                <a:uFillTx/>
                <a:latin typeface="ＭＳ Ｐゴシック" charset="-128"/>
              </a:rPr>
              <a:t>■　困難な問題を抱える女性支援推進等事業  　（　 </a:t>
            </a:r>
            <a:r>
              <a:rPr lang="ja-JP" altLang="en-US" sz="1600" b="1" dirty="0">
                <a:latin typeface="ＭＳ Ｐゴシック" charset="-128"/>
              </a:rPr>
              <a:t>３，４００万円</a:t>
            </a:r>
            <a:r>
              <a:rPr kumimoji="1" lang="ja-JP" altLang="en-US" sz="1600" b="1" i="0" u="none" strike="noStrike" kern="1200" cap="none" spc="0" normalizeH="0" baseline="0" noProof="0" dirty="0">
                <a:ln>
                  <a:noFill/>
                </a:ln>
                <a:effectLst/>
                <a:uLnTx/>
                <a:uFillTx/>
                <a:latin typeface="ＭＳ Ｐゴシック" charset="-128"/>
              </a:rPr>
              <a:t>）</a:t>
            </a:r>
          </a:p>
        </p:txBody>
      </p:sp>
      <p:sp>
        <p:nvSpPr>
          <p:cNvPr id="12" name="Rectangle 5">
            <a:extLst>
              <a:ext uri="{FF2B5EF4-FFF2-40B4-BE49-F238E27FC236}">
                <a16:creationId xmlns:a16="http://schemas.microsoft.com/office/drawing/2014/main" id="{D8F26E20-74AE-BFDE-0674-F88B733A6B92}"/>
              </a:ext>
            </a:extLst>
          </p:cNvPr>
          <p:cNvSpPr>
            <a:spLocks noChangeArrowheads="1"/>
          </p:cNvSpPr>
          <p:nvPr/>
        </p:nvSpPr>
        <p:spPr bwMode="auto">
          <a:xfrm>
            <a:off x="592389" y="4085184"/>
            <a:ext cx="8351567" cy="38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200"/>
              </a:spcBef>
              <a:spcAft>
                <a:spcPts val="200"/>
              </a:spcAft>
              <a:buFont typeface="Wingdings" panose="05000000000000000000" pitchFamily="2" charset="2"/>
              <a:buChar char="Ø"/>
            </a:pPr>
            <a:r>
              <a:rPr lang="ja-JP" altLang="en-US" sz="1400" spc="-50" dirty="0">
                <a:latin typeface="+mn-ea"/>
              </a:rPr>
              <a:t>女性相談支援員による困難な問題を抱える女性を対象とした自立までの伴走型支援を実施</a:t>
            </a:r>
            <a:endParaRPr lang="en-US" altLang="ja-JP" sz="1400" dirty="0">
              <a:latin typeface="+mn-ea"/>
            </a:endParaRPr>
          </a:p>
        </p:txBody>
      </p:sp>
      <p:sp>
        <p:nvSpPr>
          <p:cNvPr id="16" name="Rectangle 5">
            <a:extLst>
              <a:ext uri="{FF2B5EF4-FFF2-40B4-BE49-F238E27FC236}">
                <a16:creationId xmlns:a16="http://schemas.microsoft.com/office/drawing/2014/main" id="{AAFCC765-77DB-85AE-E605-6ACBF4893840}"/>
              </a:ext>
            </a:extLst>
          </p:cNvPr>
          <p:cNvSpPr>
            <a:spLocks noChangeArrowheads="1"/>
          </p:cNvSpPr>
          <p:nvPr/>
        </p:nvSpPr>
        <p:spPr bwMode="auto">
          <a:xfrm>
            <a:off x="1006432" y="4302833"/>
            <a:ext cx="7523480" cy="34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75"/>
              </a:spcBef>
              <a:spcAft>
                <a:spcPts val="175"/>
              </a:spcAft>
            </a:pPr>
            <a:r>
              <a:rPr lang="ja-JP" altLang="en-US" sz="1400" dirty="0">
                <a:latin typeface="ＭＳ Ｐゴシック" panose="020B0600070205080204" pitchFamily="50" charset="-128"/>
              </a:rPr>
              <a:t>・　</a:t>
            </a:r>
            <a:r>
              <a:rPr lang="ja-JP" altLang="en-US" sz="1400" spc="-50" dirty="0">
                <a:latin typeface="+mn-ea"/>
              </a:rPr>
              <a:t>相談支援、各種社会福祉サービスとの連携・調整、同行支援　など</a:t>
            </a:r>
            <a:endParaRPr lang="en-US" altLang="ja-JP" sz="1400" dirty="0">
              <a:latin typeface="ＭＳ Ｐゴシック" panose="020B0600070205080204" pitchFamily="50" charset="-128"/>
            </a:endParaRPr>
          </a:p>
        </p:txBody>
      </p:sp>
      <p:sp>
        <p:nvSpPr>
          <p:cNvPr id="24" name="Rectangle 5">
            <a:extLst>
              <a:ext uri="{FF2B5EF4-FFF2-40B4-BE49-F238E27FC236}">
                <a16:creationId xmlns:a16="http://schemas.microsoft.com/office/drawing/2014/main" id="{5CDB73C9-8B49-5175-82B8-9475F01B5276}"/>
              </a:ext>
            </a:extLst>
          </p:cNvPr>
          <p:cNvSpPr>
            <a:spLocks noChangeArrowheads="1"/>
          </p:cNvSpPr>
          <p:nvPr/>
        </p:nvSpPr>
        <p:spPr bwMode="auto">
          <a:xfrm>
            <a:off x="592389" y="4863398"/>
            <a:ext cx="8059880" cy="30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spc="-50" dirty="0">
                <a:latin typeface="+mn-ea"/>
              </a:rPr>
              <a:t>全区役所</a:t>
            </a:r>
            <a:r>
              <a:rPr lang="ja-JP" altLang="en-US" sz="1400" dirty="0">
                <a:latin typeface="+mn-ea"/>
              </a:rPr>
              <a:t>に設置している相談窓口において、相談者の状況に応じた包括的・継続的な支援を実施</a:t>
            </a:r>
            <a:endParaRPr lang="en-US" altLang="ja-JP" sz="1400" dirty="0">
              <a:latin typeface="+mn-ea"/>
            </a:endParaRPr>
          </a:p>
        </p:txBody>
      </p:sp>
      <p:sp>
        <p:nvSpPr>
          <p:cNvPr id="15" name="テキスト ボックス 49">
            <a:extLst>
              <a:ext uri="{FF2B5EF4-FFF2-40B4-BE49-F238E27FC236}">
                <a16:creationId xmlns:a16="http://schemas.microsoft.com/office/drawing/2014/main" id="{E3F6303A-C6F0-5219-06C3-C2E62484E5DF}"/>
              </a:ext>
            </a:extLst>
          </p:cNvPr>
          <p:cNvSpPr txBox="1">
            <a:spLocks noChangeArrowheads="1"/>
          </p:cNvSpPr>
          <p:nvPr/>
        </p:nvSpPr>
        <p:spPr bwMode="auto">
          <a:xfrm>
            <a:off x="427927" y="2965796"/>
            <a:ext cx="8699004" cy="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eaLnBrk="1" hangingPunct="1">
              <a:lnSpc>
                <a:spcPct val="150000"/>
              </a:lnSpc>
              <a:spcBef>
                <a:spcPts val="150"/>
              </a:spcBef>
              <a:spcAft>
                <a:spcPts val="150"/>
              </a:spcAft>
              <a:buNone/>
              <a:tabLst>
                <a:tab pos="3141663" algn="l"/>
                <a:tab pos="3317875" algn="l"/>
                <a:tab pos="3587750" algn="l"/>
                <a:tab pos="3681413" algn="l"/>
                <a:tab pos="3762375" algn="l"/>
                <a:tab pos="3951288" algn="l"/>
                <a:tab pos="4032250" algn="l"/>
                <a:tab pos="4665663" algn="l"/>
              </a:tabLst>
              <a:defRPr/>
            </a:pPr>
            <a:r>
              <a:rPr kumimoji="1" lang="ja-JP" altLang="en-US" sz="1600" b="1" i="0" u="none" strike="noStrike" kern="1200" cap="none" spc="0" normalizeH="0" baseline="0" noProof="0" dirty="0">
                <a:ln>
                  <a:noFill/>
                </a:ln>
                <a:effectLst/>
                <a:uLnTx/>
                <a:uFillTx/>
                <a:latin typeface="+mj-ea"/>
                <a:ea typeface="+mj-ea"/>
              </a:rPr>
              <a:t>■　</a:t>
            </a:r>
            <a:r>
              <a:rPr lang="ja-JP" altLang="ja-JP" sz="1600" b="1" dirty="0">
                <a:effectLst/>
                <a:latin typeface="+mj-ea"/>
                <a:ea typeface="+mj-ea"/>
                <a:cs typeface="ＭＳ Ｐゴシック" panose="020B0600070205080204" pitchFamily="50" charset="-128"/>
              </a:rPr>
              <a:t>障がい者の地下鉄等福祉乗車証の</a:t>
            </a:r>
            <a:r>
              <a:rPr lang="en-US" altLang="ja-JP" sz="1600" b="1" dirty="0">
                <a:effectLst/>
                <a:latin typeface="+mj-ea"/>
                <a:ea typeface="+mj-ea"/>
                <a:cs typeface="ＭＳ Ｐゴシック" panose="020B0600070205080204" pitchFamily="50" charset="-128"/>
              </a:rPr>
              <a:t>IC</a:t>
            </a:r>
            <a:r>
              <a:rPr lang="ja-JP" altLang="ja-JP" sz="1600" b="1" dirty="0">
                <a:effectLst/>
                <a:latin typeface="+mj-ea"/>
                <a:ea typeface="+mj-ea"/>
                <a:cs typeface="ＭＳ Ｐゴシック" panose="020B0600070205080204" pitchFamily="50" charset="-128"/>
              </a:rPr>
              <a:t>カード化</a:t>
            </a:r>
            <a:r>
              <a:rPr lang="en-US" altLang="ja-JP" sz="1600" b="1" dirty="0">
                <a:effectLst/>
                <a:latin typeface="+mj-ea"/>
                <a:ea typeface="+mj-ea"/>
                <a:cs typeface="ＭＳ Ｐゴシック" panose="020B0600070205080204" pitchFamily="50" charset="-128"/>
              </a:rPr>
              <a:t> </a:t>
            </a:r>
            <a:r>
              <a:rPr lang="ja-JP" altLang="en-US" sz="1600" b="1" dirty="0">
                <a:latin typeface="+mj-ea"/>
                <a:ea typeface="+mj-ea"/>
              </a:rPr>
              <a:t>　　　　　　　　 　　　　　  </a:t>
            </a:r>
            <a:r>
              <a:rPr kumimoji="1" lang="ja-JP" altLang="en-US" sz="1600" b="1" i="0" u="none" strike="noStrike" kern="1200" cap="none" spc="0" normalizeH="0" baseline="0" noProof="0" dirty="0">
                <a:ln>
                  <a:noFill/>
                </a:ln>
                <a:effectLst/>
                <a:uLnTx/>
                <a:uFillTx/>
                <a:latin typeface="+mj-ea"/>
                <a:ea typeface="+mj-ea"/>
              </a:rPr>
              <a:t>（　</a:t>
            </a:r>
            <a:r>
              <a:rPr kumimoji="1" lang="ja-JP" altLang="en-US" sz="1600" b="1" i="0" u="none" strike="noStrike" kern="1200" cap="none" spc="0" normalizeH="0" noProof="0" dirty="0">
                <a:ln>
                  <a:noFill/>
                </a:ln>
                <a:effectLst/>
                <a:uLnTx/>
                <a:uFillTx/>
                <a:latin typeface="+mj-ea"/>
                <a:ea typeface="+mj-ea"/>
              </a:rPr>
              <a:t>４億７，３００</a:t>
            </a:r>
            <a:r>
              <a:rPr lang="ja-JP" altLang="en-US" sz="1600" b="1" dirty="0">
                <a:latin typeface="+mj-ea"/>
                <a:ea typeface="+mj-ea"/>
              </a:rPr>
              <a:t>万円</a:t>
            </a:r>
            <a:r>
              <a:rPr kumimoji="1" lang="ja-JP" altLang="en-US" sz="1600" b="1" i="0" u="none" strike="noStrike" kern="1200" cap="none" spc="0" normalizeH="0" baseline="0" noProof="0" dirty="0">
                <a:ln>
                  <a:noFill/>
                </a:ln>
                <a:effectLst/>
                <a:uLnTx/>
                <a:uFillTx/>
                <a:latin typeface="+mj-ea"/>
                <a:ea typeface="+mj-ea"/>
              </a:rPr>
              <a:t>）</a:t>
            </a:r>
          </a:p>
        </p:txBody>
      </p:sp>
      <p:sp>
        <p:nvSpPr>
          <p:cNvPr id="20" name="テキスト ボックス 33">
            <a:extLst>
              <a:ext uri="{FF2B5EF4-FFF2-40B4-BE49-F238E27FC236}">
                <a16:creationId xmlns:a16="http://schemas.microsoft.com/office/drawing/2014/main" id="{EC57C7B6-3AC8-3129-02D2-68F10C2DD73E}"/>
              </a:ext>
            </a:extLst>
          </p:cNvPr>
          <p:cNvSpPr txBox="1">
            <a:spLocks noChangeArrowheads="1"/>
          </p:cNvSpPr>
          <p:nvPr/>
        </p:nvSpPr>
        <p:spPr bwMode="auto">
          <a:xfrm>
            <a:off x="592389" y="3332605"/>
            <a:ext cx="8232372" cy="514704"/>
          </a:xfrm>
          <a:prstGeom prst="rect">
            <a:avLst/>
          </a:prstGeom>
          <a:noFill/>
          <a:ln w="9525">
            <a:noFill/>
            <a:miter lim="800000"/>
            <a:headEnd/>
            <a:tailEnd/>
          </a:ln>
        </p:spPr>
        <p:txBody>
          <a:bodyPr wrap="square" lIns="77925" tIns="38963" rIns="77925" bIns="38963">
            <a:spAutoFit/>
          </a:bodyPr>
          <a:lstStyle/>
          <a:p>
            <a:pPr marL="285750" lvl="0" indent="-285750">
              <a:lnSpc>
                <a:spcPts val="1500"/>
              </a:lnSpc>
              <a:spcBef>
                <a:spcPts val="200"/>
              </a:spcBef>
              <a:spcAft>
                <a:spcPts val="200"/>
              </a:spcAft>
              <a:buFont typeface="Wingdings" panose="05000000000000000000" pitchFamily="2" charset="2"/>
              <a:buChar char="Ø"/>
              <a:tabLst>
                <a:tab pos="3224213" algn="l"/>
                <a:tab pos="3681413" algn="l"/>
              </a:tabLst>
              <a:defRPr/>
            </a:pPr>
            <a:r>
              <a:rPr lang="ja-JP" altLang="en-US" sz="1400" kern="100" dirty="0">
                <a:latin typeface="ＭＳ Ｐゴシック"/>
                <a:cs typeface="Times New Roman"/>
              </a:rPr>
              <a:t>利用者の利便性向上等のため、無料乗車証のＩＣカード化に向けたシステム改修を実施</a:t>
            </a:r>
            <a:endParaRPr lang="en-US" altLang="ja-JP" sz="1400" kern="100" dirty="0">
              <a:latin typeface="ＭＳ Ｐゴシック"/>
              <a:cs typeface="Times New Roman"/>
            </a:endParaRPr>
          </a:p>
          <a:p>
            <a:pPr lvl="0">
              <a:lnSpc>
                <a:spcPts val="1500"/>
              </a:lnSpc>
              <a:spcBef>
                <a:spcPts val="200"/>
              </a:spcBef>
              <a:spcAft>
                <a:spcPts val="200"/>
              </a:spcAft>
              <a:tabLst>
                <a:tab pos="3224213" algn="l"/>
                <a:tab pos="3681413" algn="l"/>
              </a:tabLst>
              <a:defRPr/>
            </a:pPr>
            <a:r>
              <a:rPr lang="ja-JP" altLang="en-US" sz="1400" kern="100" dirty="0">
                <a:latin typeface="ＭＳ Ｐゴシック" panose="020B0600070205080204" pitchFamily="50" charset="-128"/>
                <a:cs typeface="Times New Roman" panose="02020603050405020304" pitchFamily="18" charset="0"/>
              </a:rPr>
              <a:t>　　</a:t>
            </a:r>
            <a:r>
              <a:rPr lang="ja-JP" altLang="en-US" sz="1400" kern="100" dirty="0">
                <a:effectLst/>
                <a:latin typeface="ＭＳ Ｐゴシック" panose="020B0600070205080204" pitchFamily="50" charset="-128"/>
                <a:cs typeface="Times New Roman" panose="02020603050405020304" pitchFamily="18" charset="0"/>
              </a:rPr>
              <a:t>　</a:t>
            </a:r>
            <a:r>
              <a:rPr lang="ja-JP" altLang="ja-JP" sz="1400" kern="100" dirty="0">
                <a:effectLst/>
                <a:latin typeface="ＭＳ Ｐゴシック" panose="020B0600070205080204" pitchFamily="50" charset="-128"/>
                <a:cs typeface="Times New Roman" panose="02020603050405020304" pitchFamily="18" charset="0"/>
              </a:rPr>
              <a:t>（令和９年度</a:t>
            </a:r>
            <a:r>
              <a:rPr lang="ja-JP" altLang="en-US" sz="1400" kern="100" dirty="0">
                <a:effectLst/>
                <a:latin typeface="ＭＳ Ｐゴシック" panose="020B0600070205080204" pitchFamily="50" charset="-128"/>
                <a:cs typeface="Times New Roman" panose="02020603050405020304" pitchFamily="18" charset="0"/>
              </a:rPr>
              <a:t>から</a:t>
            </a:r>
            <a:r>
              <a:rPr lang="ja-JP" altLang="en-US" sz="1400" kern="100" dirty="0">
                <a:latin typeface="ＭＳ Ｐゴシック"/>
                <a:cs typeface="Times New Roman"/>
              </a:rPr>
              <a:t>導入</a:t>
            </a:r>
            <a:r>
              <a:rPr lang="ja-JP" altLang="ja-JP" sz="1400" kern="100" dirty="0">
                <a:effectLst/>
                <a:latin typeface="ＭＳ Ｐゴシック" panose="020B0600070205080204" pitchFamily="50" charset="-128"/>
                <a:cs typeface="Times New Roman" panose="02020603050405020304" pitchFamily="18" charset="0"/>
              </a:rPr>
              <a:t>予定）</a:t>
            </a:r>
            <a:endParaRPr kumimoji="1" lang="en-US" altLang="ja-JP" sz="1400" b="0" i="0" strike="noStrike" kern="100" cap="none" spc="0" normalizeH="0" baseline="0" noProof="0" dirty="0">
              <a:ln>
                <a:noFill/>
              </a:ln>
              <a:effectLst/>
              <a:uLnTx/>
              <a:uFillTx/>
              <a:latin typeface="ＭＳ Ｐゴシック" panose="020B0600070205080204" pitchFamily="50" charset="-128"/>
              <a:cs typeface="Times New Roman"/>
            </a:endParaRPr>
          </a:p>
        </p:txBody>
      </p:sp>
      <p:sp>
        <p:nvSpPr>
          <p:cNvPr id="23" name="角丸四角形 21">
            <a:extLst>
              <a:ext uri="{FF2B5EF4-FFF2-40B4-BE49-F238E27FC236}">
                <a16:creationId xmlns:a16="http://schemas.microsoft.com/office/drawing/2014/main" id="{B8C7C864-8EC4-07C4-4D41-FDF3E6AE64DB}"/>
              </a:ext>
            </a:extLst>
          </p:cNvPr>
          <p:cNvSpPr/>
          <p:nvPr/>
        </p:nvSpPr>
        <p:spPr>
          <a:xfrm>
            <a:off x="89429" y="305629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pic>
        <p:nvPicPr>
          <p:cNvPr id="9" name="図 8">
            <a:extLst>
              <a:ext uri="{FF2B5EF4-FFF2-40B4-BE49-F238E27FC236}">
                <a16:creationId xmlns:a16="http://schemas.microsoft.com/office/drawing/2014/main" id="{BF09C0C1-D2F2-01B0-BBC2-73856A236B7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24329" y="3690188"/>
            <a:ext cx="1109250" cy="1092042"/>
          </a:xfrm>
          <a:prstGeom prst="rect">
            <a:avLst/>
          </a:prstGeom>
          <a:noFill/>
          <a:ln>
            <a:noFill/>
          </a:ln>
        </p:spPr>
      </p:pic>
      <p:sp>
        <p:nvSpPr>
          <p:cNvPr id="2" name="テキスト ボックス 33">
            <a:extLst>
              <a:ext uri="{FF2B5EF4-FFF2-40B4-BE49-F238E27FC236}">
                <a16:creationId xmlns:a16="http://schemas.microsoft.com/office/drawing/2014/main" id="{6388110B-4A54-50B3-781F-2D569AF7A5ED}"/>
              </a:ext>
            </a:extLst>
          </p:cNvPr>
          <p:cNvSpPr txBox="1">
            <a:spLocks noChangeArrowheads="1"/>
          </p:cNvSpPr>
          <p:nvPr/>
        </p:nvSpPr>
        <p:spPr bwMode="auto">
          <a:xfrm>
            <a:off x="592389" y="2584436"/>
            <a:ext cx="8413798" cy="514704"/>
          </a:xfrm>
          <a:prstGeom prst="rect">
            <a:avLst/>
          </a:prstGeom>
          <a:noFill/>
          <a:ln w="9525">
            <a:noFill/>
            <a:miter lim="800000"/>
            <a:headEnd/>
            <a:tailEnd/>
          </a:ln>
        </p:spPr>
        <p:txBody>
          <a:bodyPr wrap="square" lIns="77925" tIns="38963" rIns="77925" bIns="38963">
            <a:spAutoFit/>
          </a:bodyPr>
          <a:lstStyle/>
          <a:p>
            <a:pPr marL="285750" lvl="0" indent="-285750">
              <a:lnSpc>
                <a:spcPts val="1500"/>
              </a:lnSpc>
              <a:spcBef>
                <a:spcPts val="200"/>
              </a:spcBef>
              <a:spcAft>
                <a:spcPts val="200"/>
              </a:spcAft>
              <a:buFont typeface="Wingdings" panose="05000000000000000000" pitchFamily="2" charset="2"/>
              <a:buChar char="Ø"/>
              <a:tabLst>
                <a:tab pos="3224213" algn="l"/>
                <a:tab pos="3681413" algn="l"/>
              </a:tabLst>
              <a:defRPr/>
            </a:pPr>
            <a:r>
              <a:rPr lang="ja-JP" altLang="en-US" sz="1400" dirty="0">
                <a:latin typeface="ＭＳ Ｐゴシック" panose="020B0600070205080204" pitchFamily="50" charset="-128"/>
              </a:rPr>
              <a:t>障がい者スポーツ振興の中核的な拠点施設として機能強化を図るため、</a:t>
            </a:r>
            <a:r>
              <a:rPr lang="en-US" altLang="ja-JP" sz="1400" dirty="0">
                <a:latin typeface="ＭＳ Ｐゴシック" panose="020B0600070205080204" pitchFamily="50" charset="-128"/>
              </a:rPr>
              <a:t> PFI</a:t>
            </a:r>
            <a:r>
              <a:rPr lang="ja-JP" altLang="en-US" sz="1400" dirty="0">
                <a:latin typeface="ＭＳ Ｐゴシック" panose="020B0600070205080204" pitchFamily="50" charset="-128"/>
              </a:rPr>
              <a:t>方式により新たな施設を整備</a:t>
            </a:r>
            <a:endParaRPr lang="en-US" altLang="ja-JP" sz="1400" dirty="0">
              <a:latin typeface="ＭＳ Ｐゴシック" panose="020B0600070205080204" pitchFamily="50" charset="-128"/>
            </a:endParaRPr>
          </a:p>
          <a:p>
            <a:pPr lvl="0">
              <a:lnSpc>
                <a:spcPts val="1500"/>
              </a:lnSpc>
              <a:spcBef>
                <a:spcPts val="200"/>
              </a:spcBef>
              <a:spcAft>
                <a:spcPts val="200"/>
              </a:spcAft>
              <a:tabLst>
                <a:tab pos="3224213" algn="l"/>
                <a:tab pos="3681413" algn="l"/>
              </a:tabLst>
              <a:defRPr/>
            </a:pPr>
            <a:r>
              <a:rPr lang="ja-JP" altLang="en-US" sz="1400" dirty="0">
                <a:latin typeface="ＭＳ Ｐゴシック" panose="020B0600070205080204" pitchFamily="50" charset="-128"/>
              </a:rPr>
              <a:t>　　 　・　障がいのある方にとって使いやすい施設とするため、先行して運営予定事業者を選定</a:t>
            </a:r>
            <a:endParaRPr kumimoji="1" lang="en-US" altLang="ja-JP" sz="1400" b="0" i="0" strike="noStrike" kern="100" cap="none" spc="0" normalizeH="0" baseline="0" noProof="0" dirty="0">
              <a:ln>
                <a:noFill/>
              </a:ln>
              <a:effectLst/>
              <a:uLnTx/>
              <a:uFillTx/>
              <a:latin typeface="ＭＳ Ｐゴシック"/>
              <a:cs typeface="Times New Roman"/>
            </a:endParaRPr>
          </a:p>
        </p:txBody>
      </p:sp>
    </p:spTree>
    <p:extLst>
      <p:ext uri="{BB962C8B-B14F-4D97-AF65-F5344CB8AC3E}">
        <p14:creationId xmlns:p14="http://schemas.microsoft.com/office/powerpoint/2010/main" val="60163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6076"/>
            <a:ext cx="9144000" cy="47087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69101" tIns="34550" rIns="69101" bIns="34550" anchor="ctr"/>
          <a:lstStyle/>
          <a:p>
            <a:pPr>
              <a:defRPr/>
            </a:pPr>
            <a:r>
              <a:rPr lang="ja-JP" altLang="en-US" sz="258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すこやかでこころ豊かに暮らすための施策</a:t>
            </a:r>
            <a:endParaRPr lang="en-US" altLang="ja-JP" sz="1844"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32" name="スライド番号プレースホルダー 1"/>
          <p:cNvSpPr>
            <a:spLocks noGrp="1"/>
          </p:cNvSpPr>
          <p:nvPr>
            <p:ph type="sldNum" sz="quarter" idx="12"/>
          </p:nvPr>
        </p:nvSpPr>
        <p:spPr>
          <a:xfrm>
            <a:off x="6986653" y="4778802"/>
            <a:ext cx="2160000" cy="358775"/>
          </a:xfrm>
        </p:spPr>
        <p:txBody>
          <a:bodyPr/>
          <a:lstStyle/>
          <a:p>
            <a:pPr>
              <a:defRPr/>
            </a:pPr>
            <a:fld id="{A2B66F92-5B6F-40D4-B1D3-96B798ADC06F}" type="slidenum">
              <a:rPr lang="en-US" altLang="ja-JP" sz="2000" b="1" smtClean="0">
                <a:solidFill>
                  <a:srgbClr val="000000"/>
                </a:solidFill>
                <a:effectLst>
                  <a:outerShdw blurRad="38100" dist="38100" dir="2700000" algn="tl">
                    <a:srgbClr val="000000">
                      <a:alpha val="43137"/>
                    </a:srgbClr>
                  </a:outerShdw>
                </a:effectLst>
              </a:rPr>
              <a:pPr>
                <a:defRPr/>
              </a:pPr>
              <a:t>27</a:t>
            </a:fld>
            <a:endParaRPr lang="en-US" altLang="ja-JP" sz="2000" b="1" dirty="0">
              <a:solidFill>
                <a:srgbClr val="000000"/>
              </a:solidFill>
              <a:effectLst>
                <a:outerShdw blurRad="38100" dist="38100" dir="2700000" algn="tl">
                  <a:srgbClr val="000000">
                    <a:alpha val="43137"/>
                  </a:srgbClr>
                </a:outerShdw>
              </a:effectLst>
            </a:endParaRPr>
          </a:p>
        </p:txBody>
      </p:sp>
      <p:sp>
        <p:nvSpPr>
          <p:cNvPr id="27" name="Rectangle 5"/>
          <p:cNvSpPr>
            <a:spLocks noChangeArrowheads="1"/>
          </p:cNvSpPr>
          <p:nvPr/>
        </p:nvSpPr>
        <p:spPr bwMode="auto">
          <a:xfrm>
            <a:off x="726863" y="1587008"/>
            <a:ext cx="7527654" cy="334102"/>
          </a:xfrm>
          <a:prstGeom prst="rect">
            <a:avLst/>
          </a:prstGeom>
          <a:noFill/>
          <a:ln w="9525">
            <a:noFill/>
            <a:miter lim="800000"/>
            <a:headEnd/>
            <a:tailEnd/>
          </a:ln>
        </p:spPr>
        <p:txBody>
          <a:bodyPr lIns="69595" tIns="34797" rIns="69595" bIns="34797"/>
          <a:lstStyle/>
          <a:p>
            <a:pPr marL="155994" eaLnBrk="1" hangingPunct="1">
              <a:spcBef>
                <a:spcPts val="152"/>
              </a:spcBef>
              <a:spcAft>
                <a:spcPts val="152"/>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155994" eaLnBrk="1" hangingPunct="1">
              <a:spcBef>
                <a:spcPts val="152"/>
              </a:spcBef>
              <a:spcAft>
                <a:spcPts val="152"/>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grpSp>
        <p:nvGrpSpPr>
          <p:cNvPr id="17" name="グループ化 16">
            <a:extLst>
              <a:ext uri="{FF2B5EF4-FFF2-40B4-BE49-F238E27FC236}">
                <a16:creationId xmlns:a16="http://schemas.microsoft.com/office/drawing/2014/main" id="{38B584E9-0E58-24E4-582C-611483BF6493}"/>
              </a:ext>
            </a:extLst>
          </p:cNvPr>
          <p:cNvGrpSpPr/>
          <p:nvPr/>
        </p:nvGrpSpPr>
        <p:grpSpPr>
          <a:xfrm>
            <a:off x="371800" y="1957995"/>
            <a:ext cx="7573519" cy="1137575"/>
            <a:chOff x="371800" y="592295"/>
            <a:chExt cx="7573519" cy="1137575"/>
          </a:xfrm>
        </p:grpSpPr>
        <p:sp>
          <p:nvSpPr>
            <p:cNvPr id="23" name="Rectangle 5"/>
            <p:cNvSpPr>
              <a:spLocks noChangeArrowheads="1"/>
            </p:cNvSpPr>
            <p:nvPr/>
          </p:nvSpPr>
          <p:spPr bwMode="auto">
            <a:xfrm>
              <a:off x="371800" y="592295"/>
              <a:ext cx="7478668" cy="294811"/>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4927600" algn="l"/>
                  <a:tab pos="5024438" algn="l"/>
                  <a:tab pos="5475288" algn="l"/>
                  <a:tab pos="5610225" algn="l"/>
                </a:tabLst>
                <a:defRPr/>
              </a:pPr>
              <a:r>
                <a:rPr lang="ja-JP" altLang="en-US" sz="1600" b="1" dirty="0">
                  <a:latin typeface="ＭＳ Ｐゴシック" pitchFamily="50" charset="-128"/>
                  <a:ea typeface="ＭＳ Ｐゴシック" charset="-128"/>
                </a:rPr>
                <a:t>■</a:t>
              </a:r>
              <a:r>
                <a:rPr lang="ja-JP" altLang="en-US" sz="1600" b="1" dirty="0">
                  <a:latin typeface="ＭＳ Ｐゴシック" pitchFamily="50"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がん患者支援事業　　　　　　　　　　　　　　　　　　　　　（ 　  　５，０００万円） </a:t>
              </a:r>
              <a:endParaRPr lang="en-US" altLang="ja-JP" sz="1600" b="1" dirty="0">
                <a:latin typeface="ＭＳ Ｐゴシック" pitchFamily="50" charset="-128"/>
                <a:ea typeface="ＭＳ Ｐゴシック" charset="-128"/>
              </a:endParaRPr>
            </a:p>
          </p:txBody>
        </p:sp>
        <p:sp>
          <p:nvSpPr>
            <p:cNvPr id="30" name="Rectangle 5"/>
            <p:cNvSpPr>
              <a:spLocks noChangeArrowheads="1"/>
            </p:cNvSpPr>
            <p:nvPr/>
          </p:nvSpPr>
          <p:spPr bwMode="auto">
            <a:xfrm>
              <a:off x="414943" y="1181585"/>
              <a:ext cx="7527654" cy="548285"/>
            </a:xfrm>
            <a:prstGeom prst="rect">
              <a:avLst/>
            </a:prstGeom>
            <a:noFill/>
            <a:ln w="9525">
              <a:noFill/>
              <a:miter lim="800000"/>
              <a:headEnd/>
              <a:tailEnd/>
            </a:ln>
          </p:spPr>
          <p:txBody>
            <a:bodyPr lIns="69595" tIns="34797" rIns="69595" bIns="34797"/>
            <a:lstStyle/>
            <a:p>
              <a:pPr marL="433943" indent="-277949" eaLnBrk="1" hangingPunct="1">
                <a:lnSpc>
                  <a:spcPts val="1500"/>
                </a:lnSpc>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若年がん患者のターミナルケア支援として、在宅介護サービス経費、福祉用具の</a:t>
              </a:r>
              <a:br>
                <a:rPr lang="en-US" altLang="ja-JP" sz="1400" dirty="0">
                  <a:latin typeface="ＭＳ Ｐゴシック" pitchFamily="50" charset="-128"/>
                  <a:ea typeface="ＭＳ Ｐゴシック" charset="-128"/>
                </a:rPr>
              </a:br>
              <a:r>
                <a:rPr lang="ja-JP" altLang="en-US" sz="1400" dirty="0">
                  <a:latin typeface="ＭＳ Ｐゴシック" pitchFamily="50" charset="-128"/>
                  <a:ea typeface="ＭＳ Ｐゴシック" charset="-128"/>
                </a:rPr>
                <a:t>貸与・購入経費を助成　</a:t>
              </a:r>
              <a:endParaRPr lang="en-US" altLang="ja-JP" sz="1400" dirty="0">
                <a:latin typeface="ＭＳ Ｐゴシック" pitchFamily="50" charset="-128"/>
                <a:ea typeface="ＭＳ Ｐゴシック" charset="-128"/>
              </a:endParaRPr>
            </a:p>
            <a:p>
              <a:pPr marL="155994" eaLnBrk="1" hangingPunct="1">
                <a:spcBef>
                  <a:spcPts val="152"/>
                </a:spcBef>
                <a:spcAft>
                  <a:spcPts val="152"/>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33" name="Rectangle 5"/>
            <p:cNvSpPr>
              <a:spLocks noChangeArrowheads="1"/>
            </p:cNvSpPr>
            <p:nvPr/>
          </p:nvSpPr>
          <p:spPr bwMode="auto">
            <a:xfrm>
              <a:off x="417665" y="892217"/>
              <a:ext cx="7527654" cy="279369"/>
            </a:xfrm>
            <a:prstGeom prst="rect">
              <a:avLst/>
            </a:prstGeom>
            <a:noFill/>
            <a:ln w="9525">
              <a:noFill/>
              <a:miter lim="800000"/>
              <a:headEnd/>
              <a:tailEnd/>
            </a:ln>
          </p:spPr>
          <p:txBody>
            <a:bodyPr lIns="69595" tIns="34797" rIns="69595" bIns="34797"/>
            <a:lstStyle/>
            <a:p>
              <a:pPr marL="433943" indent="-277949" eaLnBrk="1" hangingPunct="1">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がん患者のアピアランスケア支援として、 ウイッグ・乳房補整具等の購入経費を助成　　</a:t>
              </a:r>
              <a:endParaRPr lang="en-US" altLang="ja-JP" sz="1400" dirty="0">
                <a:latin typeface="ＭＳ Ｐゴシック" pitchFamily="50" charset="-128"/>
                <a:ea typeface="ＭＳ Ｐゴシック" charset="-128"/>
              </a:endParaRPr>
            </a:p>
            <a:p>
              <a:pPr marL="155994" eaLnBrk="1" hangingPunct="1">
                <a:spcBef>
                  <a:spcPts val="152"/>
                </a:spcBef>
                <a:spcAft>
                  <a:spcPts val="152"/>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gr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3508" y="1936341"/>
            <a:ext cx="1380100" cy="1221233"/>
          </a:xfrm>
          <a:prstGeom prst="rect">
            <a:avLst/>
          </a:prstGeom>
        </p:spPr>
      </p:pic>
      <p:sp>
        <p:nvSpPr>
          <p:cNvPr id="2" name="Rectangle 5">
            <a:extLst>
              <a:ext uri="{FF2B5EF4-FFF2-40B4-BE49-F238E27FC236}">
                <a16:creationId xmlns:a16="http://schemas.microsoft.com/office/drawing/2014/main" id="{12BB78CF-7A84-27A4-FE51-683806250496}"/>
              </a:ext>
            </a:extLst>
          </p:cNvPr>
          <p:cNvSpPr>
            <a:spLocks noChangeArrowheads="1"/>
          </p:cNvSpPr>
          <p:nvPr/>
        </p:nvSpPr>
        <p:spPr bwMode="auto">
          <a:xfrm>
            <a:off x="369873" y="3139267"/>
            <a:ext cx="7522124" cy="390440"/>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4927600" algn="l"/>
                <a:tab pos="5475288" algn="l"/>
                <a:tab pos="5610225" algn="l"/>
                <a:tab pos="6551613" algn="l"/>
              </a:tabLst>
              <a:defRPr/>
            </a:pPr>
            <a:r>
              <a:rPr lang="ja-JP" altLang="en-US" sz="1600" b="1" dirty="0">
                <a:latin typeface="ＭＳ Ｐゴシック" pitchFamily="50" charset="-128"/>
                <a:ea typeface="ＭＳ Ｐゴシック" charset="-128"/>
              </a:rPr>
              <a:t>■</a:t>
            </a:r>
            <a:r>
              <a:rPr lang="ja-JP" altLang="en-US" sz="1600" b="1" dirty="0">
                <a:latin typeface="ＭＳ Ｐゴシック" pitchFamily="50"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依存症対策支援事業　　　　　　　　　　　　　　　　　　　 （ 　 　 ６，８００万円） </a:t>
            </a:r>
            <a:endParaRPr lang="en-US" altLang="ja-JP" sz="1600" b="1" dirty="0">
              <a:latin typeface="ＭＳ Ｐゴシック" pitchFamily="50" charset="-128"/>
              <a:ea typeface="ＭＳ Ｐゴシック" charset="-128"/>
            </a:endParaRPr>
          </a:p>
        </p:txBody>
      </p:sp>
      <p:grpSp>
        <p:nvGrpSpPr>
          <p:cNvPr id="6" name="グループ化 5">
            <a:extLst>
              <a:ext uri="{FF2B5EF4-FFF2-40B4-BE49-F238E27FC236}">
                <a16:creationId xmlns:a16="http://schemas.microsoft.com/office/drawing/2014/main" id="{398F570C-A51B-6581-4993-F5AC63693AA3}"/>
              </a:ext>
            </a:extLst>
          </p:cNvPr>
          <p:cNvGrpSpPr/>
          <p:nvPr/>
        </p:nvGrpSpPr>
        <p:grpSpPr>
          <a:xfrm>
            <a:off x="351247" y="4205103"/>
            <a:ext cx="8494063" cy="836007"/>
            <a:chOff x="351247" y="3969537"/>
            <a:chExt cx="8494063" cy="836007"/>
          </a:xfrm>
        </p:grpSpPr>
        <p:sp>
          <p:nvSpPr>
            <p:cNvPr id="11" name="Rectangle 5">
              <a:extLst>
                <a:ext uri="{FF2B5EF4-FFF2-40B4-BE49-F238E27FC236}">
                  <a16:creationId xmlns:a16="http://schemas.microsoft.com/office/drawing/2014/main" id="{2ED74FC7-7538-6689-6FBA-0FE227185593}"/>
                </a:ext>
              </a:extLst>
            </p:cNvPr>
            <p:cNvSpPr>
              <a:spLocks noChangeArrowheads="1"/>
            </p:cNvSpPr>
            <p:nvPr/>
          </p:nvSpPr>
          <p:spPr bwMode="auto">
            <a:xfrm>
              <a:off x="351247" y="3969537"/>
              <a:ext cx="8494063" cy="395501"/>
            </a:xfrm>
            <a:prstGeom prst="rect">
              <a:avLst/>
            </a:prstGeom>
            <a:noFill/>
            <a:ln w="9525">
              <a:noFill/>
              <a:miter lim="800000"/>
              <a:headEnd/>
              <a:tailEnd/>
            </a:ln>
          </p:spPr>
          <p:txBody>
            <a:bodyPr lIns="77929" tIns="38964" rIns="77929" bIns="38964"/>
            <a:lstStyle/>
            <a:p>
              <a:pPr eaLnBrk="1" hangingPunct="1">
                <a:lnSpc>
                  <a:spcPts val="2500"/>
                </a:lnSpc>
                <a:spcBef>
                  <a:spcPts val="170"/>
                </a:spcBef>
                <a:spcAft>
                  <a:spcPts val="170"/>
                </a:spcAft>
                <a:tabLst>
                  <a:tab pos="269875" algn="l"/>
                  <a:tab pos="3852863" algn="l"/>
                  <a:tab pos="3951288" algn="l"/>
                  <a:tab pos="4572000" algn="l"/>
                  <a:tab pos="4843463" algn="l"/>
                  <a:tab pos="6281738" algn="l"/>
                </a:tabLst>
                <a:defRPr/>
              </a:pPr>
              <a:r>
                <a:rPr lang="ja-JP" altLang="en-US" sz="1600" b="1" dirty="0">
                  <a:latin typeface="ＭＳ Ｐゴシック" pitchFamily="50" charset="-128"/>
                  <a:ea typeface="ＭＳ Ｐゴシック" charset="-128"/>
                </a:rPr>
                <a:t>■</a:t>
              </a:r>
              <a:r>
                <a:rPr lang="ja-JP" altLang="en-US" sz="1600" b="1" dirty="0">
                  <a:latin typeface="ＭＳ Ｐゴシック" pitchFamily="50"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保健所庁舎整備事業　　　　　　　　　　　　　　　　　　   （１５</a:t>
              </a:r>
              <a:r>
                <a:rPr lang="zh-TW" altLang="en-US" sz="1600" b="1" dirty="0">
                  <a:latin typeface="ＭＳ Ｐゴシック" pitchFamily="50" charset="-128"/>
                  <a:ea typeface="ＭＳ Ｐゴシック" charset="-128"/>
                </a:rPr>
                <a:t>億</a:t>
              </a:r>
              <a:r>
                <a:rPr lang="ja-JP" altLang="en-US" sz="1600" b="1" dirty="0">
                  <a:latin typeface="ＭＳ Ｐゴシック" pitchFamily="50" charset="-128"/>
                  <a:ea typeface="ＭＳ Ｐゴシック" charset="-128"/>
                </a:rPr>
                <a:t>１，１００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 </a:t>
              </a:r>
              <a:endParaRPr lang="en-US" altLang="ja-JP" sz="1400" b="1" dirty="0">
                <a:latin typeface="ＭＳ Ｐゴシック" pitchFamily="50" charset="-128"/>
                <a:ea typeface="ＭＳ Ｐゴシック" charset="-128"/>
              </a:endParaRPr>
            </a:p>
          </p:txBody>
        </p:sp>
        <p:sp>
          <p:nvSpPr>
            <p:cNvPr id="15" name="Rectangle 5">
              <a:extLst>
                <a:ext uri="{FF2B5EF4-FFF2-40B4-BE49-F238E27FC236}">
                  <a16:creationId xmlns:a16="http://schemas.microsoft.com/office/drawing/2014/main" id="{A68CC4FA-0D96-7CC9-C4FB-B3B4F06536F0}"/>
                </a:ext>
              </a:extLst>
            </p:cNvPr>
            <p:cNvSpPr>
              <a:spLocks noChangeArrowheads="1"/>
            </p:cNvSpPr>
            <p:nvPr/>
          </p:nvSpPr>
          <p:spPr bwMode="auto">
            <a:xfrm>
              <a:off x="371398" y="4303355"/>
              <a:ext cx="7228277" cy="502189"/>
            </a:xfrm>
            <a:prstGeom prst="rect">
              <a:avLst/>
            </a:prstGeom>
            <a:noFill/>
            <a:ln w="9525">
              <a:noFill/>
              <a:miter lim="800000"/>
              <a:headEnd/>
              <a:tailEnd/>
            </a:ln>
          </p:spPr>
          <p:txBody>
            <a:bodyPr lIns="77929" tIns="38964" rIns="77929" bIns="38964"/>
            <a:lstStyle/>
            <a:p>
              <a:pPr marL="485775" indent="-311150" eaLnBrk="1" hangingPunct="1">
                <a:lnSpc>
                  <a:spcPts val="1500"/>
                </a:lnSpc>
                <a:spcBef>
                  <a:spcPts val="170"/>
                </a:spcBef>
                <a:spcAft>
                  <a:spcPts val="170"/>
                </a:spcAft>
                <a:buFont typeface="Wingdings" panose="05000000000000000000" pitchFamily="2" charset="2"/>
                <a:buChar char="Ø"/>
                <a:defRPr/>
              </a:pPr>
              <a:r>
                <a:rPr lang="ja-JP" altLang="en-US" sz="1400" dirty="0">
                  <a:latin typeface="ＭＳ Ｐゴシック" panose="020B0600070205080204" pitchFamily="50" charset="-128"/>
                </a:rPr>
                <a:t>将来の大規模感染症発生時も想定し、一元的な対応を効果的かつ機動的に行うことができる保健所施設として、もとヴィアーレ大阪を改修</a:t>
              </a:r>
              <a:endParaRPr lang="en-US" altLang="ja-JP" sz="1400" dirty="0">
                <a:latin typeface="ＭＳ Ｐゴシック" panose="020B0600070205080204" pitchFamily="50" charset="-128"/>
              </a:endParaRPr>
            </a:p>
          </p:txBody>
        </p:sp>
      </p:grpSp>
      <p:sp>
        <p:nvSpPr>
          <p:cNvPr id="3" name="Rectangle 4">
            <a:extLst>
              <a:ext uri="{FF2B5EF4-FFF2-40B4-BE49-F238E27FC236}">
                <a16:creationId xmlns:a16="http://schemas.microsoft.com/office/drawing/2014/main" id="{16F545BB-D56E-2299-9D61-795EA084477B}"/>
              </a:ext>
            </a:extLst>
          </p:cNvPr>
          <p:cNvSpPr>
            <a:spLocks noChangeArrowheads="1"/>
          </p:cNvSpPr>
          <p:nvPr/>
        </p:nvSpPr>
        <p:spPr bwMode="auto">
          <a:xfrm>
            <a:off x="7444409" y="18477"/>
            <a:ext cx="168252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暮らしを守る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福祉等の向上</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grpSp>
        <p:nvGrpSpPr>
          <p:cNvPr id="29" name="グループ化 28">
            <a:extLst>
              <a:ext uri="{FF2B5EF4-FFF2-40B4-BE49-F238E27FC236}">
                <a16:creationId xmlns:a16="http://schemas.microsoft.com/office/drawing/2014/main" id="{AEB538CA-4BDF-13BB-510D-5DAD909D9D8D}"/>
              </a:ext>
            </a:extLst>
          </p:cNvPr>
          <p:cNvGrpSpPr/>
          <p:nvPr/>
        </p:nvGrpSpPr>
        <p:grpSpPr>
          <a:xfrm>
            <a:off x="7787183" y="519831"/>
            <a:ext cx="1189577" cy="1352512"/>
            <a:chOff x="9497567" y="629288"/>
            <a:chExt cx="1326015" cy="1445463"/>
          </a:xfrm>
        </p:grpSpPr>
        <p:pic>
          <p:nvPicPr>
            <p:cNvPr id="24" name="図 23">
              <a:extLst>
                <a:ext uri="{FF2B5EF4-FFF2-40B4-BE49-F238E27FC236}">
                  <a16:creationId xmlns:a16="http://schemas.microsoft.com/office/drawing/2014/main" id="{B3083D1D-93C5-5AC4-171B-865DA980D5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97567" y="629288"/>
              <a:ext cx="866519" cy="1207692"/>
            </a:xfrm>
            <a:prstGeom prst="rect">
              <a:avLst/>
            </a:prstGeom>
          </p:spPr>
        </p:pic>
        <p:pic>
          <p:nvPicPr>
            <p:cNvPr id="26" name="図 25">
              <a:extLst>
                <a:ext uri="{FF2B5EF4-FFF2-40B4-BE49-F238E27FC236}">
                  <a16:creationId xmlns:a16="http://schemas.microsoft.com/office/drawing/2014/main" id="{490B87D8-90C4-702D-619F-4D99145603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1616" y="740985"/>
              <a:ext cx="921966" cy="1333766"/>
            </a:xfrm>
            <a:prstGeom prst="rect">
              <a:avLst/>
            </a:prstGeom>
          </p:spPr>
        </p:pic>
      </p:grpSp>
      <p:sp>
        <p:nvSpPr>
          <p:cNvPr id="5" name="Rectangle 5">
            <a:extLst>
              <a:ext uri="{FF2B5EF4-FFF2-40B4-BE49-F238E27FC236}">
                <a16:creationId xmlns:a16="http://schemas.microsoft.com/office/drawing/2014/main" id="{3F31BADF-4718-E50D-E27F-EE4590209C3A}"/>
              </a:ext>
            </a:extLst>
          </p:cNvPr>
          <p:cNvSpPr>
            <a:spLocks noChangeArrowheads="1"/>
          </p:cNvSpPr>
          <p:nvPr/>
        </p:nvSpPr>
        <p:spPr bwMode="auto">
          <a:xfrm>
            <a:off x="388734" y="1205568"/>
            <a:ext cx="7475362" cy="597511"/>
          </a:xfrm>
          <a:prstGeom prst="rect">
            <a:avLst/>
          </a:prstGeom>
          <a:noFill/>
          <a:ln w="9525">
            <a:noFill/>
            <a:miter lim="800000"/>
            <a:headEnd/>
            <a:tailEnd/>
          </a:ln>
        </p:spPr>
        <p:txBody>
          <a:bodyPr lIns="69595" tIns="34797" rIns="69595" bIns="34797"/>
          <a:lstStyle/>
          <a:p>
            <a:pPr marL="433943" indent="-277949" eaLnBrk="1" hangingPunct="1">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介護予防活動への参加を促進するために、「これまで介護予防にあまり関心がなかった人」等に対して、介護予防を「知る」「始めてみる」「楽しむ」「広げる」の４つの柱を基に更なる取組を推進</a:t>
            </a:r>
          </a:p>
        </p:txBody>
      </p:sp>
      <p:sp>
        <p:nvSpPr>
          <p:cNvPr id="7" name="Rectangle 5">
            <a:extLst>
              <a:ext uri="{FF2B5EF4-FFF2-40B4-BE49-F238E27FC236}">
                <a16:creationId xmlns:a16="http://schemas.microsoft.com/office/drawing/2014/main" id="{B32BED50-C914-823E-7535-F9AD2B9AD1A5}"/>
              </a:ext>
            </a:extLst>
          </p:cNvPr>
          <p:cNvSpPr>
            <a:spLocks noChangeArrowheads="1"/>
          </p:cNvSpPr>
          <p:nvPr/>
        </p:nvSpPr>
        <p:spPr bwMode="auto">
          <a:xfrm>
            <a:off x="663932" y="893131"/>
            <a:ext cx="6752068" cy="441815"/>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4927600" algn="l"/>
                <a:tab pos="5024438" algn="l"/>
                <a:tab pos="5475288" algn="l"/>
                <a:tab pos="5610225" algn="l"/>
              </a:tabLst>
              <a:defRPr/>
            </a:pPr>
            <a:r>
              <a:rPr lang="ja-JP" altLang="en-US" sz="1600" b="1" dirty="0">
                <a:latin typeface="+mj-ea"/>
                <a:ea typeface="+mj-ea"/>
              </a:rPr>
              <a:t>～  す  こやかに　か  いご予防で　い  い人生 ～</a:t>
            </a:r>
          </a:p>
        </p:txBody>
      </p:sp>
      <p:sp>
        <p:nvSpPr>
          <p:cNvPr id="9" name="楕円 8">
            <a:extLst>
              <a:ext uri="{FF2B5EF4-FFF2-40B4-BE49-F238E27FC236}">
                <a16:creationId xmlns:a16="http://schemas.microsoft.com/office/drawing/2014/main" id="{00023756-9DEE-6260-740B-FFF473082291}"/>
              </a:ext>
            </a:extLst>
          </p:cNvPr>
          <p:cNvSpPr/>
          <p:nvPr/>
        </p:nvSpPr>
        <p:spPr>
          <a:xfrm>
            <a:off x="988955" y="881815"/>
            <a:ext cx="324000" cy="324000"/>
          </a:xfrm>
          <a:prstGeom prst="ellipse">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3" name="楕円 12">
            <a:extLst>
              <a:ext uri="{FF2B5EF4-FFF2-40B4-BE49-F238E27FC236}">
                <a16:creationId xmlns:a16="http://schemas.microsoft.com/office/drawing/2014/main" id="{8B76570A-4B9A-A16D-731F-EB7ACC7C8243}"/>
              </a:ext>
            </a:extLst>
          </p:cNvPr>
          <p:cNvSpPr/>
          <p:nvPr/>
        </p:nvSpPr>
        <p:spPr>
          <a:xfrm>
            <a:off x="2203241" y="900042"/>
            <a:ext cx="324000" cy="324000"/>
          </a:xfrm>
          <a:prstGeom prst="ellipse">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6" name="楕円 15">
            <a:extLst>
              <a:ext uri="{FF2B5EF4-FFF2-40B4-BE49-F238E27FC236}">
                <a16:creationId xmlns:a16="http://schemas.microsoft.com/office/drawing/2014/main" id="{FE761411-350A-9E0D-687E-780DA9EB62C1}"/>
              </a:ext>
            </a:extLst>
          </p:cNvPr>
          <p:cNvSpPr/>
          <p:nvPr/>
        </p:nvSpPr>
        <p:spPr>
          <a:xfrm>
            <a:off x="3645626" y="901858"/>
            <a:ext cx="324000" cy="324000"/>
          </a:xfrm>
          <a:prstGeom prst="ellipse">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8" name="Rectangle 5">
            <a:extLst>
              <a:ext uri="{FF2B5EF4-FFF2-40B4-BE49-F238E27FC236}">
                <a16:creationId xmlns:a16="http://schemas.microsoft.com/office/drawing/2014/main" id="{8600AE97-A75B-E42A-473F-DD5A463416D3}"/>
              </a:ext>
            </a:extLst>
          </p:cNvPr>
          <p:cNvSpPr>
            <a:spLocks noChangeArrowheads="1"/>
          </p:cNvSpPr>
          <p:nvPr/>
        </p:nvSpPr>
        <p:spPr bwMode="auto">
          <a:xfrm>
            <a:off x="397112" y="542490"/>
            <a:ext cx="7478668" cy="294811"/>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4927600" algn="l"/>
                <a:tab pos="5024438" algn="l"/>
                <a:tab pos="5475288" algn="l"/>
                <a:tab pos="5610225" algn="l"/>
              </a:tabLst>
              <a:defRPr/>
            </a:pPr>
            <a:r>
              <a:rPr lang="ja-JP" altLang="en-US" sz="1600" b="1" dirty="0">
                <a:latin typeface="+mj-ea"/>
                <a:ea typeface="+mj-ea"/>
              </a:rPr>
              <a:t>■ </a:t>
            </a:r>
            <a:r>
              <a:rPr lang="ja-JP" altLang="ja-JP" sz="1600" b="1" dirty="0">
                <a:latin typeface="+mj-ea"/>
                <a:ea typeface="+mj-ea"/>
              </a:rPr>
              <a:t>　</a:t>
            </a:r>
            <a:r>
              <a:rPr lang="ja-JP" altLang="en-US" sz="1600" b="1" dirty="0">
                <a:latin typeface="+mj-ea"/>
                <a:ea typeface="+mj-ea"/>
              </a:rPr>
              <a:t>介護予防の更なる推進　“すかい”プロジェクト　　　 （　 ４億９，４００万円） </a:t>
            </a:r>
            <a:endParaRPr lang="en-US" altLang="ja-JP" sz="1600" b="1" dirty="0">
              <a:latin typeface="+mj-ea"/>
              <a:ea typeface="+mj-ea"/>
            </a:endParaRPr>
          </a:p>
        </p:txBody>
      </p:sp>
      <p:sp>
        <p:nvSpPr>
          <p:cNvPr id="22" name="角丸四角形 21">
            <a:extLst>
              <a:ext uri="{FF2B5EF4-FFF2-40B4-BE49-F238E27FC236}">
                <a16:creationId xmlns:a16="http://schemas.microsoft.com/office/drawing/2014/main" id="{54D5CDDA-CF9C-9C25-811E-6ACE3B08F41E}"/>
              </a:ext>
            </a:extLst>
          </p:cNvPr>
          <p:cNvSpPr/>
          <p:nvPr/>
        </p:nvSpPr>
        <p:spPr>
          <a:xfrm>
            <a:off x="92778" y="572787"/>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9" name="Rectangle 5">
            <a:extLst>
              <a:ext uri="{FF2B5EF4-FFF2-40B4-BE49-F238E27FC236}">
                <a16:creationId xmlns:a16="http://schemas.microsoft.com/office/drawing/2014/main" id="{C9BB5CE0-0D19-9331-CA7A-8A254F70D09E}"/>
              </a:ext>
            </a:extLst>
          </p:cNvPr>
          <p:cNvSpPr>
            <a:spLocks noChangeArrowheads="1"/>
          </p:cNvSpPr>
          <p:nvPr/>
        </p:nvSpPr>
        <p:spPr bwMode="auto">
          <a:xfrm>
            <a:off x="414943" y="3447167"/>
            <a:ext cx="7239162" cy="898132"/>
          </a:xfrm>
          <a:prstGeom prst="rect">
            <a:avLst/>
          </a:prstGeom>
          <a:noFill/>
          <a:ln w="9525">
            <a:noFill/>
            <a:miter lim="800000"/>
            <a:headEnd/>
            <a:tailEnd/>
          </a:ln>
        </p:spPr>
        <p:txBody>
          <a:bodyPr lIns="69595" tIns="34797" rIns="69595" bIns="34797"/>
          <a:lstStyle/>
          <a:p>
            <a:pPr marL="433943" indent="-277949" eaLnBrk="1" hangingPunct="1">
              <a:lnSpc>
                <a:spcPts val="1500"/>
              </a:lnSpc>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依存症に悩む方への</a:t>
            </a:r>
            <a:r>
              <a:rPr lang="en-US" altLang="ja-JP" sz="1400" dirty="0">
                <a:latin typeface="ＭＳ Ｐゴシック" pitchFamily="50" charset="-128"/>
                <a:ea typeface="ＭＳ Ｐゴシック" charset="-128"/>
              </a:rPr>
              <a:t>SNS</a:t>
            </a:r>
            <a:r>
              <a:rPr lang="ja-JP" altLang="en-US" sz="1400" dirty="0">
                <a:latin typeface="ＭＳ Ｐゴシック" pitchFamily="50" charset="-128"/>
                <a:ea typeface="ＭＳ Ｐゴシック" charset="-128"/>
              </a:rPr>
              <a:t>相談、ギャンブル等依存症に関する啓発イベントや実態調査、</a:t>
            </a:r>
            <a:r>
              <a:rPr lang="en-US" altLang="ja-JP" sz="1400" dirty="0">
                <a:latin typeface="ＭＳ Ｐゴシック" pitchFamily="50" charset="-128"/>
                <a:ea typeface="ＭＳ Ｐゴシック" charset="-128"/>
              </a:rPr>
              <a:t> IR</a:t>
            </a:r>
            <a:r>
              <a:rPr lang="ja-JP" altLang="en-US" sz="1400" dirty="0">
                <a:latin typeface="ＭＳ Ｐゴシック" pitchFamily="50" charset="-128"/>
                <a:ea typeface="ＭＳ Ｐゴシック" charset="-128"/>
              </a:rPr>
              <a:t>開業までの「（仮称）大阪依存症センター」設置に向けて、機能の具体化をはじめとした　検討等を大阪府と共同で実施</a:t>
            </a:r>
            <a:endParaRPr lang="en-US" altLang="ja-JP" sz="1400" dirty="0">
              <a:latin typeface="ＭＳ Ｐゴシック" pitchFamily="50" charset="-128"/>
              <a:ea typeface="ＭＳ Ｐゴシック" charset="-128"/>
            </a:endParaRPr>
          </a:p>
        </p:txBody>
      </p:sp>
      <p:sp>
        <p:nvSpPr>
          <p:cNvPr id="8" name="Rectangle 5">
            <a:extLst>
              <a:ext uri="{FF2B5EF4-FFF2-40B4-BE49-F238E27FC236}">
                <a16:creationId xmlns:a16="http://schemas.microsoft.com/office/drawing/2014/main" id="{89576A0C-672B-BB7F-495E-D90C49D2DF35}"/>
              </a:ext>
            </a:extLst>
          </p:cNvPr>
          <p:cNvSpPr>
            <a:spLocks noChangeArrowheads="1"/>
          </p:cNvSpPr>
          <p:nvPr/>
        </p:nvSpPr>
        <p:spPr bwMode="auto">
          <a:xfrm>
            <a:off x="5302518" y="845641"/>
            <a:ext cx="2346339" cy="283283"/>
          </a:xfrm>
          <a:prstGeom prst="rect">
            <a:avLst/>
          </a:prstGeom>
          <a:noFill/>
          <a:ln w="9525">
            <a:noFill/>
            <a:miter lim="800000"/>
            <a:headEnd/>
            <a:tailEnd/>
          </a:ln>
        </p:spPr>
        <p:txBody>
          <a:bodyPr lIns="69595" tIns="34797" rIns="69595" bIns="34797"/>
          <a:lstStyle/>
          <a:p>
            <a:pPr marL="155994" eaLnBrk="1" hangingPunct="1">
              <a:spcBef>
                <a:spcPts val="152"/>
              </a:spcBef>
              <a:spcAft>
                <a:spcPts val="152"/>
              </a:spcAft>
              <a:defRPr/>
            </a:pPr>
            <a:r>
              <a:rPr lang="ja-JP" altLang="en-US" sz="1200" dirty="0">
                <a:latin typeface="ＭＳ Ｐゴシック" pitchFamily="50" charset="-128"/>
                <a:ea typeface="ＭＳ Ｐゴシック" charset="-128"/>
              </a:rPr>
              <a:t>（うち、一般会計：３億円）</a:t>
            </a:r>
          </a:p>
        </p:txBody>
      </p:sp>
    </p:spTree>
    <p:extLst>
      <p:ext uri="{BB962C8B-B14F-4D97-AF65-F5344CB8AC3E}">
        <p14:creationId xmlns:p14="http://schemas.microsoft.com/office/powerpoint/2010/main" val="18888621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多文化共生社会の実現</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28</a:t>
            </a:fld>
            <a:endParaRPr lang="en-US" altLang="ja-JP" sz="2000" b="1" dirty="0">
              <a:effectLst>
                <a:outerShdw blurRad="38100" dist="38100" dir="2700000" algn="tl">
                  <a:srgbClr val="000000">
                    <a:alpha val="43137"/>
                  </a:srgbClr>
                </a:outerShdw>
              </a:effectLst>
            </a:endParaRPr>
          </a:p>
        </p:txBody>
      </p:sp>
      <p:sp>
        <p:nvSpPr>
          <p:cNvPr id="9" name="Rectangle 5">
            <a:extLst>
              <a:ext uri="{FF2B5EF4-FFF2-40B4-BE49-F238E27FC236}">
                <a16:creationId xmlns:a16="http://schemas.microsoft.com/office/drawing/2014/main" id="{CDDFFBA0-3C8D-9F26-3CE6-7C7E352D279F}"/>
              </a:ext>
            </a:extLst>
          </p:cNvPr>
          <p:cNvSpPr>
            <a:spLocks noChangeArrowheads="1"/>
          </p:cNvSpPr>
          <p:nvPr/>
        </p:nvSpPr>
        <p:spPr bwMode="auto">
          <a:xfrm>
            <a:off x="422162" y="2863892"/>
            <a:ext cx="5990615" cy="548285"/>
          </a:xfrm>
          <a:prstGeom prst="rect">
            <a:avLst/>
          </a:prstGeom>
          <a:noFill/>
          <a:ln w="9525">
            <a:noFill/>
            <a:miter lim="800000"/>
            <a:headEnd/>
            <a:tailEnd/>
          </a:ln>
        </p:spPr>
        <p:txBody>
          <a:bodyPr lIns="69595" tIns="34797" rIns="69595" bIns="34797"/>
          <a:lstStyle/>
          <a:p>
            <a:pPr marL="433943" indent="-277949" eaLnBrk="1" hangingPunct="1">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市内４つの共生支援拠点において、日本語指導及び母語･母文化の保障の取組、多文化共生教育の取組を支援</a:t>
            </a:r>
            <a:endParaRPr lang="en-US" altLang="ja-JP" sz="1400" dirty="0">
              <a:latin typeface="ＭＳ Ｐゴシック" pitchFamily="50" charset="-128"/>
              <a:ea typeface="ＭＳ Ｐゴシック" charset="-128"/>
            </a:endParaRPr>
          </a:p>
        </p:txBody>
      </p:sp>
      <p:sp>
        <p:nvSpPr>
          <p:cNvPr id="15" name="Rectangle 5">
            <a:extLst>
              <a:ext uri="{FF2B5EF4-FFF2-40B4-BE49-F238E27FC236}">
                <a16:creationId xmlns:a16="http://schemas.microsoft.com/office/drawing/2014/main" id="{66584248-14BF-2F7C-26BA-1B873DDD270A}"/>
              </a:ext>
            </a:extLst>
          </p:cNvPr>
          <p:cNvSpPr>
            <a:spLocks noChangeArrowheads="1"/>
          </p:cNvSpPr>
          <p:nvPr/>
        </p:nvSpPr>
        <p:spPr bwMode="auto">
          <a:xfrm>
            <a:off x="253802" y="4402698"/>
            <a:ext cx="8633470" cy="358775"/>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4927600" algn="l"/>
                <a:tab pos="5024438" algn="l"/>
                <a:tab pos="5475288" algn="l"/>
                <a:tab pos="5610225" algn="l"/>
                <a:tab pos="6015038" algn="l"/>
                <a:tab pos="7534275" algn="l"/>
                <a:tab pos="7624763" algn="l"/>
              </a:tabLst>
              <a:defRPr/>
            </a:pPr>
            <a:r>
              <a:rPr lang="ja-JP" altLang="en-US" sz="1600" b="1" dirty="0">
                <a:solidFill>
                  <a:schemeClr val="accent4"/>
                </a:solidFill>
                <a:latin typeface="ＭＳ Ｐゴシック" pitchFamily="50" charset="-128"/>
                <a:ea typeface="ＭＳ Ｐゴシック" charset="-128"/>
              </a:rPr>
              <a:t>■</a:t>
            </a:r>
            <a:r>
              <a:rPr lang="ja-JP" altLang="en-US" sz="1600" b="1" dirty="0">
                <a:solidFill>
                  <a:schemeClr val="accent4"/>
                </a:solidFill>
                <a:latin typeface="ＭＳ Ｐゴシック" pitchFamily="50" charset="-128"/>
              </a:rPr>
              <a:t> </a:t>
            </a:r>
            <a:r>
              <a:rPr lang="ja-JP" altLang="ja-JP" sz="1600" b="1" dirty="0">
                <a:solidFill>
                  <a:schemeClr val="accent4"/>
                </a:solidFill>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外国につながる児童生徒の学習言語定着支援事業                  （　  　    ９００万円）</a:t>
            </a:r>
            <a:r>
              <a:rPr lang="en-US"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後掲</a:t>
            </a:r>
            <a:r>
              <a:rPr lang="en-US" altLang="ja-JP" sz="1600" b="1" dirty="0">
                <a:latin typeface="ＭＳ Ｐゴシック" pitchFamily="50" charset="-128"/>
                <a:ea typeface="ＭＳ Ｐゴシック" charset="-128"/>
              </a:rPr>
              <a:t>】</a:t>
            </a:r>
            <a:r>
              <a:rPr lang="ja-JP" altLang="en-US" sz="1600" b="1" dirty="0">
                <a:latin typeface="ＭＳ Ｐゴシック" pitchFamily="50" charset="-128"/>
                <a:ea typeface="ＭＳ Ｐゴシック" charset="-128"/>
              </a:rPr>
              <a:t> </a:t>
            </a:r>
            <a:endParaRPr lang="en-US" altLang="ja-JP" sz="1600" b="1" dirty="0">
              <a:latin typeface="ＭＳ Ｐゴシック" pitchFamily="50" charset="-128"/>
              <a:ea typeface="ＭＳ Ｐゴシック" charset="-128"/>
            </a:endParaRPr>
          </a:p>
        </p:txBody>
      </p:sp>
      <p:sp>
        <p:nvSpPr>
          <p:cNvPr id="20" name="Rectangle 4">
            <a:extLst>
              <a:ext uri="{FF2B5EF4-FFF2-40B4-BE49-F238E27FC236}">
                <a16:creationId xmlns:a16="http://schemas.microsoft.com/office/drawing/2014/main" id="{1AA7102D-B3C1-1A62-15AE-22E3E3EB90AC}"/>
              </a:ext>
            </a:extLst>
          </p:cNvPr>
          <p:cNvSpPr>
            <a:spLocks noChangeArrowheads="1"/>
          </p:cNvSpPr>
          <p:nvPr/>
        </p:nvSpPr>
        <p:spPr bwMode="auto">
          <a:xfrm>
            <a:off x="7444409" y="18477"/>
            <a:ext cx="168252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暮らしを守る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福祉等の向上</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3" name="図 2" descr="挿絵, 抽象 が含まれている画像&#10;&#10;自動的に生成された説明">
            <a:extLst>
              <a:ext uri="{FF2B5EF4-FFF2-40B4-BE49-F238E27FC236}">
                <a16:creationId xmlns:a16="http://schemas.microsoft.com/office/drawing/2014/main" id="{167B440B-B41D-B900-4AF5-CC342D909B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3365" y="3143160"/>
            <a:ext cx="2386584" cy="1193292"/>
          </a:xfrm>
          <a:prstGeom prst="rect">
            <a:avLst/>
          </a:prstGeom>
        </p:spPr>
      </p:pic>
      <p:sp>
        <p:nvSpPr>
          <p:cNvPr id="12" name="角丸四角形 25">
            <a:extLst>
              <a:ext uri="{FF2B5EF4-FFF2-40B4-BE49-F238E27FC236}">
                <a16:creationId xmlns:a16="http://schemas.microsoft.com/office/drawing/2014/main" id="{B7DC5E2A-4102-5EF4-139C-609F61CB41A8}"/>
              </a:ext>
            </a:extLst>
          </p:cNvPr>
          <p:cNvSpPr/>
          <p:nvPr/>
        </p:nvSpPr>
        <p:spPr>
          <a:xfrm>
            <a:off x="285139" y="3463537"/>
            <a:ext cx="288925" cy="288925"/>
          </a:xfrm>
          <a:prstGeom prst="roundRect">
            <a:avLst/>
          </a:prstGeom>
          <a:ln/>
        </p:spPr>
        <p:style>
          <a:lnRef idx="2">
            <a:schemeClr val="dk1"/>
          </a:lnRef>
          <a:fillRef idx="1">
            <a:schemeClr val="lt1"/>
          </a:fillRef>
          <a:effectRef idx="0">
            <a:schemeClr val="dk1"/>
          </a:effectRef>
          <a:fontRef idx="minor">
            <a:schemeClr val="dk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6" name="Rectangle 5">
            <a:extLst>
              <a:ext uri="{FF2B5EF4-FFF2-40B4-BE49-F238E27FC236}">
                <a16:creationId xmlns:a16="http://schemas.microsoft.com/office/drawing/2014/main" id="{6DB90DED-21E0-D1ED-E855-278303EA94F7}"/>
              </a:ext>
            </a:extLst>
          </p:cNvPr>
          <p:cNvSpPr>
            <a:spLocks noChangeArrowheads="1"/>
          </p:cNvSpPr>
          <p:nvPr/>
        </p:nvSpPr>
        <p:spPr bwMode="auto">
          <a:xfrm>
            <a:off x="275574" y="597254"/>
            <a:ext cx="8038977" cy="358775"/>
          </a:xfrm>
          <a:prstGeom prst="rect">
            <a:avLst/>
          </a:prstGeom>
          <a:noFill/>
          <a:ln w="9525">
            <a:noFill/>
            <a:miter lim="800000"/>
            <a:headEnd/>
            <a:tailEnd/>
          </a:ln>
        </p:spPr>
        <p:txBody>
          <a:bodyPr lIns="69595" tIns="34797" rIns="69595" bIns="34797"/>
          <a:lstStyle/>
          <a:p>
            <a:pPr defTabSz="920750" eaLnBrk="1" hangingPunct="1">
              <a:lnSpc>
                <a:spcPts val="2234"/>
              </a:lnSpc>
              <a:spcBef>
                <a:spcPts val="152"/>
              </a:spcBef>
              <a:spcAft>
                <a:spcPts val="152"/>
              </a:spcAft>
              <a:tabLst>
                <a:tab pos="239713" algn="l"/>
                <a:tab pos="3441700" algn="l"/>
                <a:tab pos="3529013" algn="l"/>
                <a:tab pos="4083050" algn="l"/>
                <a:tab pos="4325938" algn="l"/>
                <a:tab pos="4927600" algn="l"/>
                <a:tab pos="5024438" algn="l"/>
                <a:tab pos="5475288" algn="l"/>
                <a:tab pos="5610225" algn="l"/>
                <a:tab pos="6103938" algn="l"/>
                <a:tab pos="6362700" algn="l"/>
              </a:tabLst>
              <a:defRPr/>
            </a:pPr>
            <a:r>
              <a:rPr lang="ja-JP" altLang="en-US" sz="1600" b="1" dirty="0">
                <a:solidFill>
                  <a:schemeClr val="accent4"/>
                </a:solidFill>
                <a:latin typeface="ＭＳ Ｐゴシック" pitchFamily="50" charset="-128"/>
                <a:ea typeface="ＭＳ Ｐゴシック" charset="-128"/>
              </a:rPr>
              <a:t>■</a:t>
            </a:r>
            <a:r>
              <a:rPr lang="ja-JP" altLang="en-US" sz="1600" b="1" dirty="0">
                <a:solidFill>
                  <a:schemeClr val="accent4"/>
                </a:solidFill>
                <a:latin typeface="ＭＳ Ｐゴシック" pitchFamily="50" charset="-128"/>
              </a:rPr>
              <a:t> </a:t>
            </a:r>
            <a:r>
              <a:rPr lang="ja-JP" altLang="ja-JP" sz="1600" b="1" dirty="0">
                <a:solidFill>
                  <a:schemeClr val="accent4"/>
                </a:solidFill>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多文化共生施策の推進　</a:t>
            </a:r>
            <a:r>
              <a:rPr lang="ja-JP" altLang="en-US" sz="1600" b="1" dirty="0">
                <a:solidFill>
                  <a:srgbClr val="FF0000"/>
                </a:solidFill>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　      （ 　　　　３００万円） </a:t>
            </a:r>
            <a:endParaRPr lang="en-US" altLang="ja-JP" sz="1600" b="1" dirty="0">
              <a:latin typeface="ＭＳ Ｐゴシック" pitchFamily="50" charset="-128"/>
              <a:ea typeface="ＭＳ Ｐゴシック" charset="-128"/>
            </a:endParaRPr>
          </a:p>
        </p:txBody>
      </p:sp>
      <p:sp>
        <p:nvSpPr>
          <p:cNvPr id="7" name="Rectangle 5">
            <a:extLst>
              <a:ext uri="{FF2B5EF4-FFF2-40B4-BE49-F238E27FC236}">
                <a16:creationId xmlns:a16="http://schemas.microsoft.com/office/drawing/2014/main" id="{0030007B-3580-2EB3-B2E2-E17C63648E8D}"/>
              </a:ext>
            </a:extLst>
          </p:cNvPr>
          <p:cNvSpPr>
            <a:spLocks noChangeArrowheads="1"/>
          </p:cNvSpPr>
          <p:nvPr/>
        </p:nvSpPr>
        <p:spPr bwMode="auto">
          <a:xfrm>
            <a:off x="422162" y="964888"/>
            <a:ext cx="6248814" cy="1479887"/>
          </a:xfrm>
          <a:prstGeom prst="rect">
            <a:avLst/>
          </a:prstGeom>
          <a:noFill/>
          <a:ln w="9525">
            <a:noFill/>
            <a:miter lim="800000"/>
            <a:headEnd/>
            <a:tailEnd/>
          </a:ln>
        </p:spPr>
        <p:txBody>
          <a:bodyPr lIns="69595" tIns="34797" rIns="69595" bIns="34797"/>
          <a:lstStyle/>
          <a:p>
            <a:pPr marL="433943" indent="-277949" eaLnBrk="1" hangingPunct="1">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外国につながる市民が、様々な分野において行政サービスを着実に受け、地域社会の一員として安心して生活するとともに、自分らしく暮らせるよう、様々な取組を実施　</a:t>
            </a:r>
            <a:endParaRPr lang="en-US" altLang="ja-JP" sz="1400" dirty="0">
              <a:latin typeface="ＭＳ Ｐゴシック" pitchFamily="50" charset="-128"/>
              <a:ea typeface="ＭＳ Ｐゴシック" charset="-128"/>
            </a:endParaRPr>
          </a:p>
          <a:p>
            <a:pPr marL="155994" eaLnBrk="1" hangingPunct="1">
              <a:spcBef>
                <a:spcPts val="152"/>
              </a:spcBef>
              <a:spcAft>
                <a:spcPts val="152"/>
              </a:spcAft>
              <a:defRPr/>
            </a:pPr>
            <a:r>
              <a:rPr lang="ja-JP" altLang="en-US" sz="1400" dirty="0">
                <a:latin typeface="ＭＳ Ｐゴシック" pitchFamily="50" charset="-128"/>
                <a:ea typeface="ＭＳ Ｐゴシック" charset="-128"/>
              </a:rPr>
              <a:t>　　 ・　多文化共生のまちづくりに向けた地域サポート</a:t>
            </a:r>
            <a:endParaRPr lang="en-US" altLang="ja-JP" sz="1400" dirty="0">
              <a:latin typeface="ＭＳ Ｐゴシック" pitchFamily="50" charset="-128"/>
              <a:ea typeface="ＭＳ Ｐゴシック" charset="-128"/>
            </a:endParaRPr>
          </a:p>
          <a:p>
            <a:pPr marL="155994" eaLnBrk="1" hangingPunct="1">
              <a:spcBef>
                <a:spcPts val="152"/>
              </a:spcBef>
              <a:spcAft>
                <a:spcPts val="152"/>
              </a:spcAft>
              <a:defRPr/>
            </a:pPr>
            <a:r>
              <a:rPr lang="ja-JP" altLang="en-US" sz="1400" dirty="0">
                <a:latin typeface="ＭＳ Ｐゴシック" pitchFamily="50" charset="-128"/>
                <a:ea typeface="ＭＳ Ｐゴシック" charset="-128"/>
              </a:rPr>
              <a:t>　　 ・　知識を深める市民向け講座の実施</a:t>
            </a:r>
            <a:endParaRPr lang="en-US" altLang="ja-JP" sz="1400" dirty="0">
              <a:latin typeface="ＭＳ Ｐゴシック" pitchFamily="50" charset="-128"/>
              <a:ea typeface="ＭＳ Ｐゴシック" charset="-128"/>
            </a:endParaRPr>
          </a:p>
          <a:p>
            <a:pPr marL="155994" eaLnBrk="1" hangingPunct="1">
              <a:spcBef>
                <a:spcPts val="152"/>
              </a:spcBef>
              <a:spcAft>
                <a:spcPts val="152"/>
              </a:spcAft>
              <a:defRPr/>
            </a:pPr>
            <a:r>
              <a:rPr lang="ja-JP" altLang="en-US" sz="1400" dirty="0">
                <a:latin typeface="ＭＳ Ｐゴシック" pitchFamily="50" charset="-128"/>
                <a:ea typeface="ＭＳ Ｐゴシック" charset="-128"/>
              </a:rPr>
              <a:t>　　 ・　多言語や「やさしい日本語」による情報発信　　　　など</a:t>
            </a:r>
            <a:endParaRPr lang="en-US" altLang="ja-JP" sz="1400" dirty="0">
              <a:latin typeface="ＭＳ Ｐゴシック" pitchFamily="50" charset="-128"/>
              <a:ea typeface="ＭＳ Ｐゴシック" charset="-128"/>
            </a:endParaRPr>
          </a:p>
        </p:txBody>
      </p:sp>
      <p:sp>
        <p:nvSpPr>
          <p:cNvPr id="4" name="Rectangle 5">
            <a:extLst>
              <a:ext uri="{FF2B5EF4-FFF2-40B4-BE49-F238E27FC236}">
                <a16:creationId xmlns:a16="http://schemas.microsoft.com/office/drawing/2014/main" id="{618F1016-ED8D-E2F9-C925-F5EF74AC1C3F}"/>
              </a:ext>
            </a:extLst>
          </p:cNvPr>
          <p:cNvSpPr>
            <a:spLocks noChangeArrowheads="1"/>
          </p:cNvSpPr>
          <p:nvPr/>
        </p:nvSpPr>
        <p:spPr bwMode="auto">
          <a:xfrm>
            <a:off x="263367" y="2496135"/>
            <a:ext cx="8389306" cy="358775"/>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4927600" algn="l"/>
                <a:tab pos="5024438" algn="l"/>
                <a:tab pos="5475288" algn="l"/>
                <a:tab pos="5610225" algn="l"/>
              </a:tabLst>
              <a:defRPr/>
            </a:pPr>
            <a:r>
              <a:rPr lang="ja-JP" altLang="en-US" sz="1600" b="1" dirty="0">
                <a:solidFill>
                  <a:schemeClr val="accent4"/>
                </a:solidFill>
                <a:latin typeface="ＭＳ Ｐゴシック" pitchFamily="50" charset="-128"/>
                <a:ea typeface="ＭＳ Ｐゴシック" charset="-128"/>
              </a:rPr>
              <a:t>■</a:t>
            </a:r>
            <a:r>
              <a:rPr lang="ja-JP" altLang="en-US" sz="1600" b="1" dirty="0">
                <a:solidFill>
                  <a:schemeClr val="accent4"/>
                </a:solidFill>
                <a:latin typeface="ＭＳ Ｐゴシック" pitchFamily="50" charset="-128"/>
              </a:rPr>
              <a:t> </a:t>
            </a:r>
            <a:r>
              <a:rPr lang="ja-JP" altLang="ja-JP" sz="1600" b="1" dirty="0">
                <a:solidFill>
                  <a:schemeClr val="accent4"/>
                </a:solidFill>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外国につながる児童生徒の受入れ・共生のための教育推進事業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（３</a:t>
            </a:r>
            <a:r>
              <a:rPr lang="ja-JP" altLang="en-US" sz="1600" b="1" dirty="0">
                <a:latin typeface="+mn-ea"/>
                <a:ea typeface="+mn-ea"/>
              </a:rPr>
              <a:t>億９，３００万円</a:t>
            </a:r>
            <a:r>
              <a:rPr lang="ja-JP" altLang="en-US" sz="1600" b="1" dirty="0">
                <a:latin typeface="ＭＳ Ｐゴシック" panose="020B0600070205080204" pitchFamily="50" charset="-128"/>
              </a:rPr>
              <a:t>）</a:t>
            </a:r>
            <a:endParaRPr lang="en-US" altLang="ja-JP" sz="1600" b="1" dirty="0">
              <a:latin typeface="ＭＳ Ｐゴシック" pitchFamily="50" charset="-128"/>
              <a:ea typeface="ＭＳ Ｐゴシック" charset="-128"/>
            </a:endParaRPr>
          </a:p>
        </p:txBody>
      </p:sp>
      <p:sp>
        <p:nvSpPr>
          <p:cNvPr id="5" name="Rectangle 5">
            <a:extLst>
              <a:ext uri="{FF2B5EF4-FFF2-40B4-BE49-F238E27FC236}">
                <a16:creationId xmlns:a16="http://schemas.microsoft.com/office/drawing/2014/main" id="{D632F839-2751-E4E6-C404-818745BE0D90}"/>
              </a:ext>
            </a:extLst>
          </p:cNvPr>
          <p:cNvSpPr>
            <a:spLocks noChangeArrowheads="1"/>
          </p:cNvSpPr>
          <p:nvPr/>
        </p:nvSpPr>
        <p:spPr bwMode="auto">
          <a:xfrm>
            <a:off x="574063" y="3408319"/>
            <a:ext cx="5990615" cy="660998"/>
          </a:xfrm>
          <a:prstGeom prst="rect">
            <a:avLst/>
          </a:prstGeom>
          <a:noFill/>
          <a:ln w="9525">
            <a:noFill/>
            <a:miter lim="800000"/>
            <a:headEnd/>
            <a:tailEnd/>
          </a:ln>
        </p:spPr>
        <p:txBody>
          <a:bodyPr lIns="77929" tIns="38964" rIns="77929" bIns="38964"/>
          <a:lstStyle/>
          <a:p>
            <a:pPr marL="285750" indent="-285750" defTabSz="919163" eaLnBrk="1" hangingPunct="1">
              <a:lnSpc>
                <a:spcPts val="2000"/>
              </a:lnSpc>
              <a:spcBef>
                <a:spcPts val="175"/>
              </a:spcBef>
              <a:spcAft>
                <a:spcPts val="175"/>
              </a:spcAft>
              <a:buFont typeface="Wingdings" panose="05000000000000000000" pitchFamily="2" charset="2"/>
              <a:buChar char="Ø"/>
              <a:tabLst>
                <a:tab pos="4659313" algn="l"/>
                <a:tab pos="4757738" algn="l"/>
                <a:tab pos="6459538" algn="l"/>
                <a:tab pos="6635750" algn="l"/>
                <a:tab pos="6905625" algn="l"/>
                <a:tab pos="6999288" algn="l"/>
                <a:tab pos="7173913" algn="l"/>
                <a:tab pos="7983538" algn="l"/>
                <a:tab pos="8253413" algn="l"/>
              </a:tabLst>
              <a:defRPr/>
            </a:pPr>
            <a:r>
              <a:rPr lang="ja-JP" altLang="en-US" sz="1400" dirty="0">
                <a:latin typeface="ＭＳ Ｐゴシック" panose="020B0600070205080204" pitchFamily="50" charset="-128"/>
              </a:rPr>
              <a:t>日本語指導が必要な児童生徒に対して、新たに学習者用端末へ</a:t>
            </a:r>
            <a:r>
              <a:rPr lang="en-US" altLang="ja-JP" sz="1400" dirty="0">
                <a:latin typeface="ＭＳ Ｐゴシック" panose="020B0600070205080204" pitchFamily="50" charset="-128"/>
              </a:rPr>
              <a:t>AI</a:t>
            </a:r>
            <a:r>
              <a:rPr lang="ja-JP" altLang="en-US" sz="1400" dirty="0">
                <a:latin typeface="ＭＳ Ｐゴシック" panose="020B0600070205080204" pitchFamily="50" charset="-128"/>
              </a:rPr>
              <a:t>（機械）翻訳を導入することで、授業や日々の学校生活への支援を充実</a:t>
            </a:r>
            <a:endParaRPr lang="en-US" altLang="ja-JP" sz="1400" dirty="0">
              <a:latin typeface="ＭＳ Ｐゴシック" panose="020B0600070205080204" pitchFamily="50" charset="-128"/>
            </a:endParaRPr>
          </a:p>
        </p:txBody>
      </p:sp>
      <p:sp>
        <p:nvSpPr>
          <p:cNvPr id="8" name="Rectangle 5">
            <a:extLst>
              <a:ext uri="{FF2B5EF4-FFF2-40B4-BE49-F238E27FC236}">
                <a16:creationId xmlns:a16="http://schemas.microsoft.com/office/drawing/2014/main" id="{FBDEC37F-6EDF-7083-2462-AB8EF02A2824}"/>
              </a:ext>
            </a:extLst>
          </p:cNvPr>
          <p:cNvSpPr>
            <a:spLocks noChangeArrowheads="1"/>
          </p:cNvSpPr>
          <p:nvPr/>
        </p:nvSpPr>
        <p:spPr bwMode="auto">
          <a:xfrm>
            <a:off x="6903186" y="2301766"/>
            <a:ext cx="2098924" cy="23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None/>
              <a:defRPr/>
            </a:pPr>
            <a:r>
              <a:rPr lang="ja-JP" altLang="en-US" sz="1000" dirty="0">
                <a:latin typeface="ＭＳ Ｐゴシック" pitchFamily="50" charset="-128"/>
                <a:ea typeface="ＭＳ Ｐゴシック" charset="-128"/>
              </a:rPr>
              <a:t>多文化共生のまちづくりのイメージ</a:t>
            </a:r>
            <a:endParaRPr lang="en-US" altLang="ja-JP" sz="1000" dirty="0">
              <a:latin typeface="ＭＳ Ｐゴシック" pitchFamily="50" charset="-128"/>
              <a:ea typeface="ＭＳ Ｐゴシック" charset="-128"/>
            </a:endParaRPr>
          </a:p>
        </p:txBody>
      </p:sp>
      <p:pic>
        <p:nvPicPr>
          <p:cNvPr id="11" name="図 10" descr="人, 民衆, テーブル, グループ が含まれている画像&#10;&#10;自動的に生成された説明">
            <a:extLst>
              <a:ext uri="{FF2B5EF4-FFF2-40B4-BE49-F238E27FC236}">
                <a16:creationId xmlns:a16="http://schemas.microsoft.com/office/drawing/2014/main" id="{6CA4BBEF-3300-0DB3-9E9D-7602E69E3E23}"/>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t="-459"/>
          <a:stretch/>
        </p:blipFill>
        <p:spPr>
          <a:xfrm>
            <a:off x="7008554" y="995648"/>
            <a:ext cx="1682522" cy="1306118"/>
          </a:xfrm>
          <a:prstGeom prst="roundRect">
            <a:avLst>
              <a:gd name="adj" fmla="val 5961"/>
            </a:avLst>
          </a:prstGeom>
        </p:spPr>
      </p:pic>
    </p:spTree>
    <p:extLst>
      <p:ext uri="{BB962C8B-B14F-4D97-AF65-F5344CB8AC3E}">
        <p14:creationId xmlns:p14="http://schemas.microsoft.com/office/powerpoint/2010/main" val="366249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115888" y="232604"/>
            <a:ext cx="8855075" cy="4591050"/>
          </a:xfrm>
          <a:prstGeom prst="rect">
            <a:avLst/>
          </a:prstGeom>
          <a:noFill/>
          <a:ln w="9525">
            <a:noFill/>
            <a:miter lim="800000"/>
            <a:headEnd/>
            <a:tailEnd/>
          </a:ln>
        </p:spPr>
        <p:txBody>
          <a:bodyPr wrap="none" lIns="77929" tIns="38964" rIns="77929" bIns="38964"/>
          <a:lstStyle/>
          <a:p>
            <a:pPr eaLnBrk="1" hangingPunct="1">
              <a:lnSpc>
                <a:spcPct val="120000"/>
              </a:lnSpc>
              <a:buFont typeface="Wingdings" pitchFamily="2" charset="2"/>
              <a:buNone/>
              <a:defRPr/>
            </a:pPr>
            <a:endParaRPr lang="en-US" altLang="ja-JP" dirty="0">
              <a:ea typeface="ＭＳ Ｐゴシック" charset="-128"/>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r>
              <a:rPr lang="ja-JP" altLang="en-US" sz="1200" dirty="0">
                <a:ea typeface="ＭＳ Ｐゴシック" charset="-128"/>
              </a:rPr>
              <a:t>　</a:t>
            </a:r>
          </a:p>
        </p:txBody>
      </p:sp>
      <p:pic>
        <p:nvPicPr>
          <p:cNvPr id="30724" name="図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7676" y="1112079"/>
            <a:ext cx="8077200" cy="3841750"/>
          </a:xfrm>
          <a:prstGeom prst="rect">
            <a:avLst/>
          </a:prstGeom>
          <a:noFill/>
          <a:ln>
            <a:noFill/>
          </a:ln>
          <a:effectLst>
            <a:outerShdw blurRad="50800" dist="38100" dir="13500000" algn="br" rotWithShape="0">
              <a:prstClr val="black">
                <a:alpha val="40000"/>
              </a:prstClr>
            </a:outerShdw>
          </a:effectLst>
        </p:spPr>
      </p:pic>
      <p:pic>
        <p:nvPicPr>
          <p:cNvPr id="4101" name="図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8351" y="3075816"/>
            <a:ext cx="7350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図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551" y="3382204"/>
            <a:ext cx="5746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図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36663" y="4169604"/>
            <a:ext cx="6889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円/楕円 36"/>
          <p:cNvSpPr>
            <a:spLocks/>
          </p:cNvSpPr>
          <p:nvPr/>
        </p:nvSpPr>
        <p:spPr>
          <a:xfrm>
            <a:off x="340851" y="2317097"/>
            <a:ext cx="1440000" cy="720000"/>
          </a:xfrm>
          <a:prstGeom prst="ellipse">
            <a:avLst/>
          </a:prstGeom>
          <a:solidFill>
            <a:srgbClr val="33FBBD">
              <a:alpha val="66000"/>
            </a:srgb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endParaRPr lang="ja-JP" altLang="en-US" sz="700" b="1" dirty="0">
              <a:latin typeface="Meiryo UI" pitchFamily="50" charset="-128"/>
              <a:ea typeface="Meiryo UI" pitchFamily="50" charset="-128"/>
              <a:cs typeface="Meiryo UI" pitchFamily="50" charset="-128"/>
            </a:endParaRPr>
          </a:p>
        </p:txBody>
      </p:sp>
      <p:sp>
        <p:nvSpPr>
          <p:cNvPr id="40" name="円/楕円 39"/>
          <p:cNvSpPr>
            <a:spLocks/>
          </p:cNvSpPr>
          <p:nvPr/>
        </p:nvSpPr>
        <p:spPr>
          <a:xfrm>
            <a:off x="3016722" y="4058383"/>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47" name="円/楕円 46"/>
          <p:cNvSpPr>
            <a:spLocks/>
          </p:cNvSpPr>
          <p:nvPr/>
        </p:nvSpPr>
        <p:spPr>
          <a:xfrm>
            <a:off x="7498388" y="1614159"/>
            <a:ext cx="1440000" cy="720000"/>
          </a:xfrm>
          <a:prstGeom prst="ellipse">
            <a:avLst/>
          </a:prstGeom>
          <a:solidFill>
            <a:srgbClr val="8DE47E">
              <a:alpha val="71765"/>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30746" name="正方形/長方形 49"/>
          <p:cNvSpPr>
            <a:spLocks noChangeArrowheads="1"/>
          </p:cNvSpPr>
          <p:nvPr/>
        </p:nvSpPr>
        <p:spPr bwMode="auto">
          <a:xfrm>
            <a:off x="127102" y="519009"/>
            <a:ext cx="6249988" cy="834798"/>
          </a:xfrm>
          <a:prstGeom prst="rect">
            <a:avLst/>
          </a:prstGeom>
          <a:noFill/>
          <a:ln>
            <a:noFill/>
          </a:ln>
        </p:spPr>
        <p:txBody>
          <a:bodyPr lIns="68233" tIns="34116" rIns="68233" bIns="34116"/>
          <a:lstStyle>
            <a:lvl1pPr marL="342900" indent="-342900"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lvl="1" eaLnBrk="1" hangingPunct="1">
              <a:spcBef>
                <a:spcPts val="225"/>
              </a:spcBef>
              <a:spcAft>
                <a:spcPts val="225"/>
              </a:spcAft>
              <a:defRPr/>
            </a:pPr>
            <a:r>
              <a:rPr lang="ja-JP" altLang="en-US" sz="1600" b="1" dirty="0">
                <a:latin typeface="ＭＳ Ｐゴシック" panose="020B0600070205080204" pitchFamily="50" charset="-128"/>
                <a:ea typeface="ＭＳ Ｐゴシック" panose="020B0600070205080204" pitchFamily="50" charset="-128"/>
                <a:cs typeface="Meiryo UI" pitchFamily="50" charset="-128"/>
              </a:rPr>
              <a:t>■　区長（区</a:t>
            </a:r>
            <a:r>
              <a:rPr lang="en-US" altLang="ja-JP" sz="1600" b="1" dirty="0">
                <a:latin typeface="ＭＳ Ｐゴシック" panose="020B0600070205080204" pitchFamily="50" charset="-128"/>
                <a:ea typeface="ＭＳ Ｐゴシック" panose="020B0600070205080204" pitchFamily="50" charset="-128"/>
                <a:cs typeface="Meiryo UI" pitchFamily="50" charset="-128"/>
              </a:rPr>
              <a:t>CM</a:t>
            </a:r>
            <a:r>
              <a:rPr lang="ja-JP" altLang="en-US" sz="1600" b="1" dirty="0">
                <a:latin typeface="ＭＳ Ｐゴシック" panose="020B0600070205080204" pitchFamily="50" charset="-128"/>
                <a:ea typeface="ＭＳ Ｐゴシック" panose="020B0600070205080204" pitchFamily="50" charset="-128"/>
                <a:cs typeface="Meiryo UI" pitchFamily="50" charset="-128"/>
              </a:rPr>
              <a:t>）編成にかかる予算　（２６４億５，１００万円）</a:t>
            </a:r>
            <a:endParaRPr lang="en-US" altLang="ja-JP" sz="1600" b="1" dirty="0">
              <a:latin typeface="ＭＳ Ｐゴシック" panose="020B0600070205080204" pitchFamily="50" charset="-128"/>
              <a:ea typeface="ＭＳ Ｐゴシック" panose="020B0600070205080204" pitchFamily="50" charset="-128"/>
              <a:cs typeface="Meiryo UI" pitchFamily="50" charset="-128"/>
            </a:endParaRPr>
          </a:p>
          <a:p>
            <a:pPr marL="504000" lvl="1" indent="-171450" eaLnBrk="1" hangingPunct="1">
              <a:buFont typeface="Wingdings" panose="05000000000000000000" pitchFamily="2" charset="2"/>
              <a:buChar char="Ø"/>
              <a:defRPr/>
            </a:pPr>
            <a:r>
              <a:rPr lang="ja-JP" altLang="en-US" sz="1400" dirty="0">
                <a:latin typeface="ＭＳ Ｐゴシック" panose="020B0600070205080204" pitchFamily="50" charset="-128"/>
                <a:ea typeface="ＭＳ Ｐゴシック" panose="020B0600070205080204" pitchFamily="50" charset="-128"/>
                <a:cs typeface="Meiryo UI" pitchFamily="50" charset="-128"/>
              </a:rPr>
              <a:t>　区長自由経費　　　１３０億９，２００万円</a:t>
            </a:r>
            <a:endParaRPr lang="en-US" altLang="ja-JP" sz="1400" dirty="0">
              <a:latin typeface="ＭＳ Ｐゴシック" panose="020B0600070205080204" pitchFamily="50" charset="-128"/>
              <a:ea typeface="ＭＳ Ｐゴシック" panose="020B0600070205080204" pitchFamily="50" charset="-128"/>
              <a:cs typeface="Meiryo UI" pitchFamily="50" charset="-128"/>
            </a:endParaRPr>
          </a:p>
          <a:p>
            <a:pPr marL="504000" lvl="1" indent="-171450" eaLnBrk="1" hangingPunct="1">
              <a:buFont typeface="Wingdings" panose="05000000000000000000" pitchFamily="2" charset="2"/>
              <a:buChar char="Ø"/>
              <a:defRPr/>
            </a:pPr>
            <a:r>
              <a:rPr lang="ja-JP" altLang="en-US" sz="1400" dirty="0">
                <a:latin typeface="ＭＳ Ｐゴシック" panose="020B0600070205080204" pitchFamily="50" charset="-128"/>
                <a:ea typeface="ＭＳ Ｐゴシック" panose="020B0600070205080204" pitchFamily="50" charset="-128"/>
                <a:cs typeface="Meiryo UI" pitchFamily="50" charset="-128"/>
              </a:rPr>
              <a:t>　区ＣＭ自由経費  　１３３億５，８００万円</a:t>
            </a:r>
            <a:endParaRPr lang="en-US" altLang="ja-JP" sz="1400" dirty="0">
              <a:latin typeface="ＭＳ Ｐゴシック" panose="020B0600070205080204" pitchFamily="50" charset="-128"/>
              <a:ea typeface="ＭＳ Ｐゴシック" panose="020B0600070205080204" pitchFamily="50" charset="-128"/>
              <a:cs typeface="Meiryo UI" pitchFamily="50" charset="-128"/>
            </a:endParaRPr>
          </a:p>
          <a:p>
            <a:pPr marL="332550" lvl="1" indent="0" eaLnBrk="1" hangingPunct="1">
              <a:defRPr/>
            </a:pPr>
            <a:r>
              <a:rPr lang="ja-JP" altLang="en-US" sz="1200" dirty="0">
                <a:latin typeface="Meiryo UI" pitchFamily="50" charset="-128"/>
                <a:ea typeface="Meiryo UI" pitchFamily="50" charset="-128"/>
                <a:cs typeface="Meiryo UI" pitchFamily="50" charset="-128"/>
              </a:rPr>
              <a:t>　</a:t>
            </a:r>
            <a:endParaRPr lang="en-US" altLang="ja-JP" sz="1200" dirty="0">
              <a:latin typeface="Meiryo UI" pitchFamily="50" charset="-128"/>
              <a:ea typeface="Meiryo UI" pitchFamily="50" charset="-128"/>
              <a:cs typeface="Meiryo UI" pitchFamily="50" charset="-128"/>
            </a:endParaRPr>
          </a:p>
        </p:txBody>
      </p:sp>
      <p:sp>
        <p:nvSpPr>
          <p:cNvPr id="53" name="円/楕円 52"/>
          <p:cNvSpPr>
            <a:spLocks/>
          </p:cNvSpPr>
          <p:nvPr/>
        </p:nvSpPr>
        <p:spPr bwMode="auto">
          <a:xfrm>
            <a:off x="1533186" y="4106422"/>
            <a:ext cx="1440000" cy="720000"/>
          </a:xfrm>
          <a:prstGeom prst="ellipse">
            <a:avLst/>
          </a:prstGeom>
          <a:solidFill>
            <a:srgbClr val="8DE47E">
              <a:alpha val="71765"/>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56" name="円/楕円 55"/>
          <p:cNvSpPr>
            <a:spLocks/>
          </p:cNvSpPr>
          <p:nvPr/>
        </p:nvSpPr>
        <p:spPr>
          <a:xfrm>
            <a:off x="5104866" y="2963268"/>
            <a:ext cx="1440000" cy="720000"/>
          </a:xfrm>
          <a:prstGeom prst="ellipse">
            <a:avLst/>
          </a:prstGeom>
          <a:solidFill>
            <a:srgbClr val="EEAAD6">
              <a:alpha val="87000"/>
            </a:srgb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endParaRPr lang="ja-JP" altLang="en-US" sz="700" b="1" dirty="0">
              <a:solidFill>
                <a:schemeClr val="tx1"/>
              </a:solidFill>
              <a:latin typeface="Meiryo UI" pitchFamily="50" charset="-128"/>
              <a:ea typeface="Meiryo UI" pitchFamily="50" charset="-128"/>
              <a:cs typeface="Meiryo UI" pitchFamily="50" charset="-128"/>
            </a:endParaRPr>
          </a:p>
        </p:txBody>
      </p:sp>
      <p:sp>
        <p:nvSpPr>
          <p:cNvPr id="57" name="円/楕円 56"/>
          <p:cNvSpPr>
            <a:spLocks/>
          </p:cNvSpPr>
          <p:nvPr/>
        </p:nvSpPr>
        <p:spPr>
          <a:xfrm>
            <a:off x="3922286" y="2535613"/>
            <a:ext cx="1440000" cy="720000"/>
          </a:xfrm>
          <a:prstGeom prst="ellipse">
            <a:avLst/>
          </a:prstGeom>
          <a:solidFill>
            <a:srgbClr val="8BB5F9">
              <a:alpha val="69804"/>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60" name="円/楕円 59"/>
          <p:cNvSpPr>
            <a:spLocks/>
          </p:cNvSpPr>
          <p:nvPr/>
        </p:nvSpPr>
        <p:spPr>
          <a:xfrm>
            <a:off x="2829659" y="1364874"/>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27" name="円/楕円 26"/>
          <p:cNvSpPr>
            <a:spLocks/>
          </p:cNvSpPr>
          <p:nvPr/>
        </p:nvSpPr>
        <p:spPr>
          <a:xfrm>
            <a:off x="2973186" y="3040029"/>
            <a:ext cx="1440000"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44" name="円/楕円 43"/>
          <p:cNvSpPr>
            <a:spLocks/>
          </p:cNvSpPr>
          <p:nvPr/>
        </p:nvSpPr>
        <p:spPr>
          <a:xfrm>
            <a:off x="4844343" y="4162554"/>
            <a:ext cx="1440000"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49" name="円/楕円 48"/>
          <p:cNvSpPr>
            <a:spLocks/>
          </p:cNvSpPr>
          <p:nvPr/>
        </p:nvSpPr>
        <p:spPr>
          <a:xfrm>
            <a:off x="2781098" y="2138440"/>
            <a:ext cx="1440000" cy="720000"/>
          </a:xfrm>
          <a:prstGeom prst="ellipse">
            <a:avLst/>
          </a:prstGeom>
          <a:solidFill>
            <a:srgbClr val="EEAAD6">
              <a:alpha val="87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52" name="円/楕円 51"/>
          <p:cNvSpPr>
            <a:spLocks/>
          </p:cNvSpPr>
          <p:nvPr/>
        </p:nvSpPr>
        <p:spPr>
          <a:xfrm>
            <a:off x="6527322" y="872192"/>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63" name="円/楕円 62"/>
          <p:cNvSpPr>
            <a:spLocks/>
          </p:cNvSpPr>
          <p:nvPr/>
        </p:nvSpPr>
        <p:spPr>
          <a:xfrm>
            <a:off x="6061204" y="1590479"/>
            <a:ext cx="1440000" cy="720000"/>
          </a:xfrm>
          <a:prstGeom prst="ellipse">
            <a:avLst/>
          </a:prstGeom>
          <a:solidFill>
            <a:srgbClr val="8BB5F9">
              <a:alpha val="69804"/>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66" name="円/楕円 65"/>
          <p:cNvSpPr>
            <a:spLocks/>
          </p:cNvSpPr>
          <p:nvPr/>
        </p:nvSpPr>
        <p:spPr>
          <a:xfrm>
            <a:off x="5606383" y="2291622"/>
            <a:ext cx="1440000"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70" name="円/楕円 69"/>
          <p:cNvSpPr>
            <a:spLocks/>
          </p:cNvSpPr>
          <p:nvPr/>
        </p:nvSpPr>
        <p:spPr>
          <a:xfrm>
            <a:off x="1549952" y="3338383"/>
            <a:ext cx="1440000" cy="720000"/>
          </a:xfrm>
          <a:prstGeom prst="ellipse">
            <a:avLst/>
          </a:prstGeom>
          <a:solidFill>
            <a:srgbClr val="EEAAD6">
              <a:alpha val="87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72" name="円/楕円 71"/>
          <p:cNvSpPr>
            <a:spLocks/>
          </p:cNvSpPr>
          <p:nvPr/>
        </p:nvSpPr>
        <p:spPr>
          <a:xfrm>
            <a:off x="4484538" y="1845535"/>
            <a:ext cx="1440000" cy="720000"/>
          </a:xfrm>
          <a:prstGeom prst="ellipse">
            <a:avLst/>
          </a:prstGeom>
          <a:solidFill>
            <a:srgbClr val="EEAAD6">
              <a:alpha val="87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74" name="円/楕円 73"/>
          <p:cNvSpPr>
            <a:spLocks/>
          </p:cNvSpPr>
          <p:nvPr/>
        </p:nvSpPr>
        <p:spPr>
          <a:xfrm>
            <a:off x="5760361" y="3598388"/>
            <a:ext cx="1440000" cy="720000"/>
          </a:xfrm>
          <a:prstGeom prst="ellipse">
            <a:avLst/>
          </a:prstGeom>
          <a:solidFill>
            <a:srgbClr val="33FBBD">
              <a:alpha val="66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pic>
        <p:nvPicPr>
          <p:cNvPr id="4153" name="図 1"/>
          <p:cNvPicPr>
            <a:picLocks/>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54476" y="3482216"/>
            <a:ext cx="1441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4" name="図 2"/>
          <p:cNvPicPr>
            <a:picLocks/>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27801" y="4193416"/>
            <a:ext cx="14398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円/楕円 67"/>
          <p:cNvSpPr>
            <a:spLocks/>
          </p:cNvSpPr>
          <p:nvPr/>
        </p:nvSpPr>
        <p:spPr>
          <a:xfrm>
            <a:off x="7122254" y="2308988"/>
            <a:ext cx="1440000" cy="720000"/>
          </a:xfrm>
          <a:prstGeom prst="ellipse">
            <a:avLst/>
          </a:prstGeom>
          <a:solidFill>
            <a:srgbClr val="33FBBD">
              <a:alpha val="66000"/>
            </a:srgbClr>
          </a:solid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700" b="1" dirty="0">
              <a:solidFill>
                <a:sysClr val="window" lastClr="FFFFFF"/>
              </a:solidFill>
              <a:latin typeface="Meiryo UI" pitchFamily="50" charset="-128"/>
              <a:ea typeface="Meiryo UI" pitchFamily="50" charset="-128"/>
              <a:cs typeface="Meiryo UI" pitchFamily="50" charset="-128"/>
            </a:endParaRPr>
          </a:p>
        </p:txBody>
      </p:sp>
      <p:pic>
        <p:nvPicPr>
          <p:cNvPr id="4158" name="図 4"/>
          <p:cNvPicPr>
            <a:picLocks/>
          </p:cNvPicPr>
          <p:nvPr/>
        </p:nvPicPr>
        <p:blipFill>
          <a:blip r:embed="rId9" cstate="screen">
            <a:extLst>
              <a:ext uri="{28A0092B-C50C-407E-A947-70E740481C1C}">
                <a14:useLocalDpi xmlns:a14="http://schemas.microsoft.com/office/drawing/2010/main"/>
              </a:ext>
            </a:extLst>
          </a:blip>
          <a:srcRect/>
          <a:stretch>
            <a:fillRect/>
          </a:stretch>
        </p:blipFill>
        <p:spPr bwMode="auto">
          <a:xfrm>
            <a:off x="4354513" y="1154941"/>
            <a:ext cx="1439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9" name="図 5"/>
          <p:cNvPicPr>
            <a:picLocks/>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207251" y="3575879"/>
            <a:ext cx="1536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0" name="図 6"/>
          <p:cNvPicPr>
            <a:picLocks/>
          </p:cNvPicPr>
          <p:nvPr/>
        </p:nvPicPr>
        <p:blipFill>
          <a:blip r:embed="rId11">
            <a:extLst>
              <a:ext uri="{28A0092B-C50C-407E-A947-70E740481C1C}">
                <a14:useLocalDpi xmlns:a14="http://schemas.microsoft.com/office/drawing/2010/main"/>
              </a:ext>
            </a:extLst>
          </a:blip>
          <a:srcRect/>
          <a:stretch>
            <a:fillRect/>
          </a:stretch>
        </p:blipFill>
        <p:spPr bwMode="auto">
          <a:xfrm>
            <a:off x="1612901" y="2621791"/>
            <a:ext cx="14398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円/楕円 81"/>
          <p:cNvSpPr>
            <a:spLocks/>
          </p:cNvSpPr>
          <p:nvPr/>
        </p:nvSpPr>
        <p:spPr>
          <a:xfrm>
            <a:off x="1450688" y="1854877"/>
            <a:ext cx="1439862"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800" dirty="0">
              <a:solidFill>
                <a:sysClr val="window" lastClr="FFFFFF"/>
              </a:solidFill>
              <a:latin typeface="Meiryo UI" pitchFamily="50" charset="-128"/>
              <a:ea typeface="Meiryo UI" pitchFamily="50" charset="-128"/>
              <a:cs typeface="Meiryo UI" pitchFamily="50" charset="-128"/>
            </a:endParaRPr>
          </a:p>
        </p:txBody>
      </p:sp>
      <p:sp>
        <p:nvSpPr>
          <p:cNvPr id="83" name="正方形/長方形 82"/>
          <p:cNvSpPr/>
          <p:nvPr/>
        </p:nvSpPr>
        <p:spPr>
          <a:xfrm>
            <a:off x="382384" y="2514286"/>
            <a:ext cx="1358150" cy="358961"/>
          </a:xfrm>
          <a:prstGeom prst="rect">
            <a:avLst/>
          </a:prstGeom>
          <a:no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「共創」による</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ウェルビーイングな街づくり</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（此花区）</a:t>
            </a:r>
          </a:p>
        </p:txBody>
      </p:sp>
      <p:sp>
        <p:nvSpPr>
          <p:cNvPr id="84" name="正方形/長方形 83"/>
          <p:cNvSpPr/>
          <p:nvPr/>
        </p:nvSpPr>
        <p:spPr>
          <a:xfrm>
            <a:off x="3117084" y="4199781"/>
            <a:ext cx="1232624" cy="48260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西成版サービスハブ</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構築・運営事業</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（西成区）</a:t>
            </a:r>
            <a:endParaRPr kumimoji="0" lang="ja-JP" altLang="en-US" sz="800" kern="0" dirty="0">
              <a:solidFill>
                <a:prstClr val="white"/>
              </a:solidFill>
              <a:latin typeface="Meiryo UI" pitchFamily="50" charset="-128"/>
              <a:ea typeface="Meiryo UI" pitchFamily="50" charset="-128"/>
              <a:cs typeface="Meiryo UI" pitchFamily="50" charset="-128"/>
            </a:endParaRPr>
          </a:p>
        </p:txBody>
      </p:sp>
      <p:sp>
        <p:nvSpPr>
          <p:cNvPr id="85" name="正方形/長方形 84"/>
          <p:cNvSpPr/>
          <p:nvPr/>
        </p:nvSpPr>
        <p:spPr>
          <a:xfrm>
            <a:off x="7552649" y="1811598"/>
            <a:ext cx="1418313"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鶴見区　こどもの学習支援事業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（鶴見区）</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86" name="正方形/長方形 85"/>
          <p:cNvSpPr/>
          <p:nvPr/>
        </p:nvSpPr>
        <p:spPr bwMode="auto">
          <a:xfrm>
            <a:off x="1406016" y="4318388"/>
            <a:ext cx="1686093" cy="30783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すみのえ運動遊びプログラム事業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（住之江区）</a:t>
            </a:r>
            <a:r>
              <a:rPr kumimoji="0" lang="ja-JP" altLang="en-US" sz="800" kern="0" dirty="0">
                <a:solidFill>
                  <a:prstClr val="black"/>
                </a:solidFill>
                <a:latin typeface="Meiryo UI" pitchFamily="50" charset="-128"/>
                <a:ea typeface="Meiryo UI" pitchFamily="50" charset="-128"/>
                <a:cs typeface="Meiryo UI" pitchFamily="50" charset="-128"/>
              </a:rPr>
              <a:t>　</a:t>
            </a:r>
            <a:endParaRPr kumimoji="0" lang="ja-JP" altLang="en-US" sz="800" kern="0" dirty="0">
              <a:solidFill>
                <a:prstClr val="white"/>
              </a:solidFill>
              <a:latin typeface="Meiryo UI" pitchFamily="50" charset="-128"/>
              <a:ea typeface="Meiryo UI" pitchFamily="50" charset="-128"/>
              <a:cs typeface="Meiryo UI" pitchFamily="50" charset="-128"/>
            </a:endParaRPr>
          </a:p>
        </p:txBody>
      </p:sp>
      <p:sp>
        <p:nvSpPr>
          <p:cNvPr id="87" name="正方形/長方形 86"/>
          <p:cNvSpPr/>
          <p:nvPr/>
        </p:nvSpPr>
        <p:spPr>
          <a:xfrm>
            <a:off x="5114088" y="3138830"/>
            <a:ext cx="1421555"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区制</a:t>
            </a:r>
            <a:r>
              <a:rPr kumimoji="0" lang="en-US" altLang="zh-TW" sz="800" kern="0" dirty="0">
                <a:latin typeface="Meiryo UI" pitchFamily="50" charset="-128"/>
                <a:ea typeface="Meiryo UI" pitchFamily="50" charset="-128"/>
                <a:cs typeface="Meiryo UI" pitchFamily="50" charset="-128"/>
              </a:rPr>
              <a:t>100</a:t>
            </a:r>
            <a:r>
              <a:rPr kumimoji="0" lang="zh-TW" altLang="en-US" sz="800" kern="0" dirty="0">
                <a:latin typeface="Meiryo UI" pitchFamily="50" charset="-128"/>
                <a:ea typeface="Meiryo UI" pitchFamily="50" charset="-128"/>
                <a:cs typeface="Meiryo UI" pitchFamily="50" charset="-128"/>
              </a:rPr>
              <a:t>周年記念事業</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（天王寺区）</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88" name="正方形/長方形 87"/>
          <p:cNvSpPr/>
          <p:nvPr/>
        </p:nvSpPr>
        <p:spPr>
          <a:xfrm>
            <a:off x="3984142" y="2751147"/>
            <a:ext cx="1321815"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生徒が考える</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学校活性化・夢事業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（西区）</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89" name="正方形/長方形 88"/>
          <p:cNvSpPr/>
          <p:nvPr/>
        </p:nvSpPr>
        <p:spPr>
          <a:xfrm>
            <a:off x="2625075" y="1498577"/>
            <a:ext cx="1800000" cy="481821"/>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教育活動支援事業</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北区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0" name="正方形/長方形 89"/>
          <p:cNvSpPr/>
          <p:nvPr/>
        </p:nvSpPr>
        <p:spPr>
          <a:xfrm>
            <a:off x="2930548" y="3228916"/>
            <a:ext cx="1451133"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災害対策事業</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浪速区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91" name="正方形/長方形 90"/>
          <p:cNvSpPr/>
          <p:nvPr/>
        </p:nvSpPr>
        <p:spPr>
          <a:xfrm>
            <a:off x="4797634" y="4279907"/>
            <a:ext cx="1550506" cy="467408"/>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大規模災害時における</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医療救護体制の構築</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（東住吉区）　</a:t>
            </a:r>
          </a:p>
        </p:txBody>
      </p:sp>
      <p:sp>
        <p:nvSpPr>
          <p:cNvPr id="92" name="正方形/長方形 91"/>
          <p:cNvSpPr/>
          <p:nvPr/>
        </p:nvSpPr>
        <p:spPr>
          <a:xfrm>
            <a:off x="2706654" y="2272677"/>
            <a:ext cx="1573300" cy="403618"/>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地域福祉推進事業</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福島区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3" name="正方形/長方形 92"/>
          <p:cNvSpPr/>
          <p:nvPr/>
        </p:nvSpPr>
        <p:spPr>
          <a:xfrm>
            <a:off x="6516901" y="972403"/>
            <a:ext cx="1440896" cy="53501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区創設</a:t>
            </a:r>
            <a:r>
              <a:rPr kumimoji="0" lang="en-US" altLang="zh-TW" sz="800" kern="0" dirty="0">
                <a:latin typeface="Meiryo UI" pitchFamily="50" charset="-128"/>
                <a:ea typeface="Meiryo UI" pitchFamily="50" charset="-128"/>
                <a:cs typeface="Meiryo UI" pitchFamily="50" charset="-128"/>
              </a:rPr>
              <a:t>100</a:t>
            </a:r>
            <a:r>
              <a:rPr kumimoji="0" lang="zh-TW" altLang="en-US" sz="800" kern="0" dirty="0">
                <a:latin typeface="Meiryo UI" pitchFamily="50" charset="-128"/>
                <a:ea typeface="Meiryo UI" pitchFamily="50" charset="-128"/>
                <a:cs typeface="Meiryo UI" pitchFamily="50" charset="-128"/>
              </a:rPr>
              <a:t>周年記念事業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東淀川区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94" name="正方形/長方形 93"/>
          <p:cNvSpPr/>
          <p:nvPr/>
        </p:nvSpPr>
        <p:spPr>
          <a:xfrm>
            <a:off x="6108725" y="1784192"/>
            <a:ext cx="1357088" cy="376854"/>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旭区魅力づくり事業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旭区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5" name="正方形/長方形 94"/>
          <p:cNvSpPr/>
          <p:nvPr/>
        </p:nvSpPr>
        <p:spPr>
          <a:xfrm>
            <a:off x="5615908" y="2475175"/>
            <a:ext cx="1386679" cy="390683"/>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市民協働で環境浄化に</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取り組む「みんなでクリーン！</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ゆめちゅうおう」</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中央区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6" name="正方形/長方形 95"/>
          <p:cNvSpPr/>
          <p:nvPr/>
        </p:nvSpPr>
        <p:spPr>
          <a:xfrm>
            <a:off x="1531072" y="3529131"/>
            <a:ext cx="1479306" cy="40147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国産木材を活用した</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窓口サービス課フロア整備事業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（大正区）</a:t>
            </a:r>
            <a:endParaRPr kumimoji="0" lang="en-US" altLang="ja-JP" sz="800" kern="0" dirty="0">
              <a:latin typeface="Meiryo UI" pitchFamily="50" charset="-128"/>
              <a:ea typeface="Meiryo UI" pitchFamily="50" charset="-128"/>
              <a:cs typeface="Meiryo UI" pitchFamily="50" charset="-128"/>
            </a:endParaRPr>
          </a:p>
        </p:txBody>
      </p:sp>
      <p:sp>
        <p:nvSpPr>
          <p:cNvPr id="97" name="正方形/長方形 96"/>
          <p:cNvSpPr/>
          <p:nvPr/>
        </p:nvSpPr>
        <p:spPr>
          <a:xfrm>
            <a:off x="4443848" y="2070099"/>
            <a:ext cx="1491674"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都島区魅力創出発信事業</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都島区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8" name="正方形/長方形 97"/>
          <p:cNvSpPr/>
          <p:nvPr/>
        </p:nvSpPr>
        <p:spPr>
          <a:xfrm>
            <a:off x="5744243" y="3771906"/>
            <a:ext cx="1478462" cy="395042"/>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solidFill>
                  <a:prstClr val="black"/>
                </a:solidFill>
                <a:latin typeface="Meiryo UI" pitchFamily="50" charset="-128"/>
                <a:ea typeface="Meiryo UI" pitchFamily="50" charset="-128"/>
                <a:cs typeface="Meiryo UI" pitchFamily="50" charset="-128"/>
              </a:rPr>
              <a:t>阿倍野区魅力創造・</a:t>
            </a:r>
            <a:endParaRPr kumimoji="0" lang="en-US" altLang="ja-JP" sz="800" kern="0" dirty="0">
              <a:solidFill>
                <a:prstClr val="black"/>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solidFill>
                  <a:prstClr val="black"/>
                </a:solidFill>
                <a:latin typeface="Meiryo UI" pitchFamily="50" charset="-128"/>
                <a:ea typeface="Meiryo UI" pitchFamily="50" charset="-128"/>
                <a:cs typeface="Meiryo UI" pitchFamily="50" charset="-128"/>
              </a:rPr>
              <a:t>商業魅力向上事業</a:t>
            </a:r>
            <a:endParaRPr kumimoji="0" lang="en-US" altLang="ja-JP" sz="800" kern="0" dirty="0">
              <a:solidFill>
                <a:prstClr val="black"/>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solidFill>
                  <a:prstClr val="black"/>
                </a:solidFill>
                <a:latin typeface="Meiryo UI" pitchFamily="50" charset="-128"/>
                <a:ea typeface="Meiryo UI" pitchFamily="50" charset="-128"/>
                <a:cs typeface="Meiryo UI" pitchFamily="50" charset="-128"/>
              </a:rPr>
              <a:t>(</a:t>
            </a:r>
            <a:r>
              <a:rPr kumimoji="0" lang="ja-JP" altLang="en-US" sz="800" kern="0" dirty="0">
                <a:solidFill>
                  <a:prstClr val="black"/>
                </a:solidFill>
                <a:latin typeface="Meiryo UI" pitchFamily="50" charset="-128"/>
                <a:ea typeface="Meiryo UI" pitchFamily="50" charset="-128"/>
                <a:cs typeface="Meiryo UI" pitchFamily="50" charset="-128"/>
              </a:rPr>
              <a:t>阿倍野区</a:t>
            </a:r>
            <a:r>
              <a:rPr kumimoji="0" lang="en-US" altLang="ja-JP" sz="800" kern="0" dirty="0">
                <a:solidFill>
                  <a:prstClr val="black"/>
                </a:solidFill>
                <a:latin typeface="Meiryo UI" pitchFamily="50" charset="-128"/>
                <a:ea typeface="Meiryo UI" pitchFamily="50" charset="-128"/>
                <a:cs typeface="Meiryo UI" pitchFamily="50" charset="-128"/>
              </a:rPr>
              <a:t>)</a:t>
            </a:r>
            <a:r>
              <a:rPr kumimoji="0" lang="ja-JP" altLang="en-US" sz="800" kern="0" dirty="0">
                <a:solidFill>
                  <a:prstClr val="black"/>
                </a:solidFill>
                <a:latin typeface="Meiryo UI" pitchFamily="50" charset="-128"/>
                <a:ea typeface="Meiryo UI" pitchFamily="50" charset="-128"/>
                <a:cs typeface="Meiryo UI" pitchFamily="50" charset="-128"/>
              </a:rPr>
              <a:t>　</a:t>
            </a:r>
            <a:endParaRPr kumimoji="0" lang="ja-JP" altLang="en-US" sz="800" kern="0" dirty="0">
              <a:solidFill>
                <a:prstClr val="white"/>
              </a:solidFill>
              <a:latin typeface="Meiryo UI" pitchFamily="50" charset="-128"/>
              <a:ea typeface="Meiryo UI" pitchFamily="50" charset="-128"/>
              <a:cs typeface="Meiryo UI" pitchFamily="50" charset="-128"/>
            </a:endParaRPr>
          </a:p>
        </p:txBody>
      </p:sp>
      <p:sp>
        <p:nvSpPr>
          <p:cNvPr id="99" name="正方形/長方形 98"/>
          <p:cNvSpPr/>
          <p:nvPr/>
        </p:nvSpPr>
        <p:spPr>
          <a:xfrm>
            <a:off x="4106562" y="3687551"/>
            <a:ext cx="1329941"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災害に備えた自助・共助・</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公助の対策事業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住吉区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100" name="正方形/長方形 99"/>
          <p:cNvSpPr/>
          <p:nvPr/>
        </p:nvSpPr>
        <p:spPr>
          <a:xfrm>
            <a:off x="6554119" y="4343078"/>
            <a:ext cx="1379490" cy="450801"/>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各地域の特性に応じた</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地域福祉支援体制の構築</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平野区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101" name="正方形/長方形 100"/>
          <p:cNvSpPr/>
          <p:nvPr/>
        </p:nvSpPr>
        <p:spPr>
          <a:xfrm>
            <a:off x="7019926" y="2510016"/>
            <a:ext cx="1643565"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０歳児家庭見守り支援事業</a:t>
            </a:r>
            <a:endParaRPr lang="en-US" altLang="zh-TW" sz="800" dirty="0">
              <a:solidFill>
                <a:schemeClr val="tx1"/>
              </a:solidFill>
              <a:latin typeface="Meiryo UI" pitchFamily="50" charset="-128"/>
              <a:ea typeface="Meiryo UI" pitchFamily="50" charset="-128"/>
              <a:cs typeface="Meiryo UI" pitchFamily="50" charset="-128"/>
            </a:endParaRPr>
          </a:p>
          <a:p>
            <a:pPr algn="ctr" eaLnBrk="1" hangingPunct="1">
              <a:defRPr/>
            </a:pP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城東区</a:t>
            </a: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　</a:t>
            </a:r>
          </a:p>
        </p:txBody>
      </p:sp>
      <p:sp>
        <p:nvSpPr>
          <p:cNvPr id="102" name="正方形/長方形 101"/>
          <p:cNvSpPr/>
          <p:nvPr/>
        </p:nvSpPr>
        <p:spPr>
          <a:xfrm>
            <a:off x="4330658" y="1373069"/>
            <a:ext cx="1492421" cy="336797"/>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淀川河川敷十三エリア</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魅力向上事業</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淀川区</a:t>
            </a: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　</a:t>
            </a:r>
          </a:p>
        </p:txBody>
      </p:sp>
      <p:sp>
        <p:nvSpPr>
          <p:cNvPr id="4230" name="正方形/長方形 4"/>
          <p:cNvSpPr>
            <a:spLocks noChangeArrowheads="1"/>
          </p:cNvSpPr>
          <p:nvPr/>
        </p:nvSpPr>
        <p:spPr bwMode="auto">
          <a:xfrm>
            <a:off x="7186283" y="3706864"/>
            <a:ext cx="1600200" cy="43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Meiryo UI" panose="020B0604030504040204" pitchFamily="50" charset="-128"/>
                <a:ea typeface="Meiryo UI" panose="020B0604030504040204" pitchFamily="50" charset="-128"/>
              </a:rPr>
              <a:t>外国人住民との</a:t>
            </a:r>
            <a:endParaRPr lang="en-US" altLang="ja-JP" sz="800" dirty="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800" dirty="0">
                <a:latin typeface="Meiryo UI" panose="020B0604030504040204" pitchFamily="50" charset="-128"/>
                <a:ea typeface="Meiryo UI" panose="020B0604030504040204" pitchFamily="50" charset="-128"/>
              </a:rPr>
              <a:t>共生社会実現に向けた支援事業</a:t>
            </a:r>
            <a:endParaRPr lang="en-US" altLang="ja-JP" sz="800" dirty="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800" dirty="0">
                <a:latin typeface="Meiryo UI" panose="020B0604030504040204" pitchFamily="50" charset="-128"/>
                <a:ea typeface="Meiryo UI" panose="020B0604030504040204" pitchFamily="50" charset="-128"/>
              </a:rPr>
              <a:t>（生野区）　</a:t>
            </a:r>
          </a:p>
        </p:txBody>
      </p:sp>
      <p:sp>
        <p:nvSpPr>
          <p:cNvPr id="104" name="正方形/長方形 103"/>
          <p:cNvSpPr/>
          <p:nvPr/>
        </p:nvSpPr>
        <p:spPr>
          <a:xfrm>
            <a:off x="1533498" y="2807564"/>
            <a:ext cx="1625893" cy="397020"/>
          </a:xfrm>
          <a:prstGeom prst="rect">
            <a:avLst/>
          </a:prstGeom>
          <a:no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区の広報事業</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（港区）</a:t>
            </a:r>
          </a:p>
        </p:txBody>
      </p:sp>
      <p:sp>
        <p:nvSpPr>
          <p:cNvPr id="106" name="円/楕円 105"/>
          <p:cNvSpPr/>
          <p:nvPr/>
        </p:nvSpPr>
        <p:spPr>
          <a:xfrm>
            <a:off x="972212" y="2028903"/>
            <a:ext cx="2396814" cy="444705"/>
          </a:xfrm>
          <a:prstGeom prst="ellipse">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zh-TW" altLang="en-US" sz="800" dirty="0">
                <a:solidFill>
                  <a:schemeClr val="tx1"/>
                </a:solidFill>
                <a:latin typeface="Meiryo UI" pitchFamily="50" charset="-128"/>
                <a:ea typeface="Meiryo UI" pitchFamily="50" charset="-128"/>
                <a:cs typeface="Meiryo UI" pitchFamily="50" charset="-128"/>
              </a:rPr>
              <a:t>地域防災事業</a:t>
            </a:r>
            <a:endParaRPr lang="en-US" altLang="zh-TW" sz="800" dirty="0">
              <a:solidFill>
                <a:schemeClr val="tx1"/>
              </a:solidFill>
              <a:latin typeface="Meiryo UI" pitchFamily="50" charset="-128"/>
              <a:ea typeface="Meiryo UI" pitchFamily="50" charset="-128"/>
              <a:cs typeface="Meiryo UI" pitchFamily="50" charset="-128"/>
            </a:endParaRPr>
          </a:p>
          <a:p>
            <a:pPr algn="ctr" eaLnBrk="1" hangingPunct="1">
              <a:defRPr/>
            </a:pP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西淀川区</a:t>
            </a: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rgbClr val="FF0000"/>
                </a:solidFill>
                <a:latin typeface="Meiryo UI" pitchFamily="50" charset="-128"/>
                <a:ea typeface="Meiryo UI" pitchFamily="50" charset="-128"/>
                <a:cs typeface="Meiryo UI" pitchFamily="50" charset="-128"/>
              </a:rPr>
              <a:t>　</a:t>
            </a:r>
          </a:p>
        </p:txBody>
      </p:sp>
      <p:sp>
        <p:nvSpPr>
          <p:cNvPr id="108" name="円/楕円 107"/>
          <p:cNvSpPr>
            <a:spLocks/>
          </p:cNvSpPr>
          <p:nvPr/>
        </p:nvSpPr>
        <p:spPr>
          <a:xfrm>
            <a:off x="6582621" y="2938702"/>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105" name="正方形/長方形 104"/>
          <p:cNvSpPr/>
          <p:nvPr/>
        </p:nvSpPr>
        <p:spPr>
          <a:xfrm>
            <a:off x="6505576" y="3114319"/>
            <a:ext cx="1598713" cy="386731"/>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コミュニティ育成事業</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（東成区</a:t>
            </a:r>
            <a:r>
              <a:rPr lang="en-US" altLang="ja-JP" sz="800" dirty="0">
                <a:solidFill>
                  <a:schemeClr val="tx1"/>
                </a:solidFill>
                <a:latin typeface="Meiryo UI" pitchFamily="50" charset="-128"/>
                <a:ea typeface="Meiryo UI" pitchFamily="50" charset="-128"/>
                <a:cs typeface="Meiryo UI" pitchFamily="50" charset="-128"/>
              </a:rPr>
              <a:t>100</a:t>
            </a:r>
            <a:r>
              <a:rPr lang="ja-JP" altLang="en-US" sz="800" dirty="0">
                <a:solidFill>
                  <a:schemeClr val="tx1"/>
                </a:solidFill>
                <a:latin typeface="Meiryo UI" pitchFamily="50" charset="-128"/>
                <a:ea typeface="Meiryo UI" pitchFamily="50" charset="-128"/>
                <a:cs typeface="Meiryo UI" pitchFamily="50" charset="-128"/>
              </a:rPr>
              <a:t>周年事業）</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（東成区）</a:t>
            </a:r>
            <a:endParaRPr lang="ja-JP" altLang="en-US" sz="800" dirty="0">
              <a:solidFill>
                <a:sysClr val="window" lastClr="FFFFFF"/>
              </a:solidFill>
              <a:latin typeface="Meiryo UI" pitchFamily="50" charset="-128"/>
              <a:ea typeface="Meiryo UI" pitchFamily="50" charset="-128"/>
              <a:cs typeface="Meiryo UI" pitchFamily="50" charset="-128"/>
            </a:endParaRPr>
          </a:p>
        </p:txBody>
      </p:sp>
      <p:sp>
        <p:nvSpPr>
          <p:cNvPr id="62" name="Rectangle 4"/>
          <p:cNvSpPr>
            <a:spLocks noChangeArrowheads="1"/>
          </p:cNvSpPr>
          <p:nvPr/>
        </p:nvSpPr>
        <p:spPr bwMode="auto">
          <a:xfrm>
            <a:off x="-1588" y="-3934"/>
            <a:ext cx="9145588" cy="476250"/>
          </a:xfrm>
          <a:prstGeom prst="rect">
            <a:avLst/>
          </a:prstGeom>
          <a:gradFill flip="none" rotWithShape="1">
            <a:gsLst>
              <a:gs pos="50000">
                <a:srgbClr val="000099"/>
              </a:gs>
              <a:gs pos="92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区の特性や地域の実情に即した施策の展開</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3" name="角丸四角形 1">
            <a:extLst>
              <a:ext uri="{FF2B5EF4-FFF2-40B4-BE49-F238E27FC236}">
                <a16:creationId xmlns:a16="http://schemas.microsoft.com/office/drawing/2014/main" id="{66F4E84B-C1DB-32E6-17EC-F5AB4C77BA5D}"/>
              </a:ext>
            </a:extLst>
          </p:cNvPr>
          <p:cNvSpPr/>
          <p:nvPr/>
        </p:nvSpPr>
        <p:spPr>
          <a:xfrm>
            <a:off x="5466107" y="560430"/>
            <a:ext cx="1798637" cy="2190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000" b="1" dirty="0">
                <a:latin typeface="Meiryo UI" panose="020B0604030504040204" pitchFamily="50" charset="-128"/>
                <a:ea typeface="Meiryo UI" panose="020B0604030504040204" pitchFamily="50" charset="-128"/>
              </a:rPr>
              <a:t>各区の主な特色ある取組</a:t>
            </a:r>
          </a:p>
        </p:txBody>
      </p:sp>
      <p:sp>
        <p:nvSpPr>
          <p:cNvPr id="2" name="Rectangle 4">
            <a:extLst>
              <a:ext uri="{FF2B5EF4-FFF2-40B4-BE49-F238E27FC236}">
                <a16:creationId xmlns:a16="http://schemas.microsoft.com/office/drawing/2014/main" id="{E99E358D-8C7B-7AB2-B637-F6F61C03C051}"/>
              </a:ext>
            </a:extLst>
          </p:cNvPr>
          <p:cNvSpPr>
            <a:spLocks noChangeArrowheads="1"/>
          </p:cNvSpPr>
          <p:nvPr/>
        </p:nvSpPr>
        <p:spPr bwMode="auto">
          <a:xfrm>
            <a:off x="7420544" y="5388"/>
            <a:ext cx="168252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各区の特色ある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施策の展開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4" name="スライド番号プレースホルダー 1">
            <a:extLst>
              <a:ext uri="{FF2B5EF4-FFF2-40B4-BE49-F238E27FC236}">
                <a16:creationId xmlns:a16="http://schemas.microsoft.com/office/drawing/2014/main" id="{D9B478D6-7DFA-4C37-77EA-A6AC387C7441}"/>
              </a:ext>
            </a:extLst>
          </p:cNvPr>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29</a:t>
            </a:fld>
            <a:endParaRPr lang="en-US" altLang="ja-JP"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92175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a:off x="4219321" y="4184411"/>
            <a:ext cx="703770" cy="245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latin typeface="ＭＳ Ｐゴシック" panose="020B0600070205080204" pitchFamily="50" charset="-128"/>
            </a:endParaRPr>
          </a:p>
        </p:txBody>
      </p:sp>
      <p:sp>
        <p:nvSpPr>
          <p:cNvPr id="14" name="Rectangle 4"/>
          <p:cNvSpPr>
            <a:spLocks noChangeArrowheads="1"/>
          </p:cNvSpPr>
          <p:nvPr/>
        </p:nvSpPr>
        <p:spPr bwMode="auto">
          <a:xfrm>
            <a:off x="-1588" y="0"/>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令和７年度市政運営の基本方針</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16390" name="テキスト ボックス 7"/>
          <p:cNvSpPr txBox="1">
            <a:spLocks noChangeAspect="1" noChangeArrowheads="1"/>
          </p:cNvSpPr>
          <p:nvPr/>
        </p:nvSpPr>
        <p:spPr bwMode="auto">
          <a:xfrm>
            <a:off x="466141" y="3037779"/>
            <a:ext cx="8343048" cy="413230"/>
          </a:xfrm>
          <a:prstGeom prst="rect">
            <a:avLst/>
          </a:prstGeom>
          <a:solidFill>
            <a:srgbClr val="FFC000"/>
          </a:solidFill>
          <a:ln w="38100" cmpd="sng">
            <a:solidFill>
              <a:schemeClr val="tx1"/>
            </a:solidFill>
            <a:miter lim="800000"/>
            <a:headEnd/>
            <a:tailEnd/>
          </a:ln>
        </p:spPr>
        <p:txBody>
          <a:bodyPr wrap="square" lIns="104434" tIns="52217" rIns="104434" bIns="52217">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000000"/>
                </a:solidFill>
                <a:latin typeface="ＭＳ Ｐゴシック" panose="020B0600070205080204" pitchFamily="50" charset="-128"/>
              </a:rPr>
              <a:t>新たな自治の仕組みの構築</a:t>
            </a:r>
            <a:endParaRPr lang="en-US" altLang="ja-JP" sz="2000" b="1" dirty="0">
              <a:solidFill>
                <a:srgbClr val="000000"/>
              </a:solidFill>
              <a:latin typeface="ＭＳ Ｐゴシック" panose="020B0600070205080204" pitchFamily="50" charset="-128"/>
            </a:endParaRPr>
          </a:p>
        </p:txBody>
      </p:sp>
      <p:sp>
        <p:nvSpPr>
          <p:cNvPr id="3" name="正方形/長方形 2"/>
          <p:cNvSpPr/>
          <p:nvPr/>
        </p:nvSpPr>
        <p:spPr>
          <a:xfrm>
            <a:off x="499103" y="4518350"/>
            <a:ext cx="8343048" cy="48264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600" b="1" dirty="0">
                <a:solidFill>
                  <a:srgbClr val="000000"/>
                </a:solidFill>
                <a:latin typeface="ＭＳ Ｐゴシック" panose="020B0600070205080204" pitchFamily="50" charset="-128"/>
              </a:rPr>
              <a:t>「にぎやかで活気あふれるまち大阪」の実現をめざす</a:t>
            </a:r>
          </a:p>
        </p:txBody>
      </p:sp>
      <p:sp>
        <p:nvSpPr>
          <p:cNvPr id="11" name="スライド番号プレースホルダ 3"/>
          <p:cNvSpPr txBox="1">
            <a:spLocks noGrp="1"/>
          </p:cNvSpPr>
          <p:nvPr/>
        </p:nvSpPr>
        <p:spPr bwMode="auto">
          <a:xfrm>
            <a:off x="6984000" y="4783500"/>
            <a:ext cx="2160000" cy="360000"/>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E50E85C-407C-49E2-97AD-16FB6D449C62}" type="slidenum">
              <a:rPr lang="en-US" altLang="ja-JP" sz="2000" b="1" smtClean="0">
                <a:effectLst>
                  <a:outerShdw blurRad="38100" dist="38100" dir="2700000" algn="tl">
                    <a:srgbClr val="C0C0C0"/>
                  </a:outerShdw>
                </a:effectLst>
                <a:latin typeface="ＭＳ Ｐゴシック" panose="020B0600070205080204" pitchFamily="50" charset="-128"/>
              </a:rPr>
              <a:pPr algn="r" eaLnBrk="1" hangingPunct="1">
                <a:defRPr/>
              </a:pPr>
              <a:t>3</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16" name="テキスト ボックス 7"/>
          <p:cNvSpPr txBox="1">
            <a:spLocks noChangeAspect="1" noChangeArrowheads="1"/>
          </p:cNvSpPr>
          <p:nvPr/>
        </p:nvSpPr>
        <p:spPr bwMode="auto">
          <a:xfrm>
            <a:off x="466141" y="3624811"/>
            <a:ext cx="8343048" cy="413230"/>
          </a:xfrm>
          <a:prstGeom prst="rect">
            <a:avLst/>
          </a:prstGeom>
          <a:solidFill>
            <a:srgbClr val="FFC000"/>
          </a:solidFill>
          <a:ln w="38100" cmpd="sng">
            <a:solidFill>
              <a:schemeClr val="tx1"/>
            </a:solidFill>
            <a:prstDash val="solid"/>
            <a:miter lim="800000"/>
            <a:headEnd/>
            <a:tailEnd/>
          </a:ln>
        </p:spPr>
        <p:txBody>
          <a:bodyPr wrap="square" lIns="104434" tIns="52217" rIns="104434" bIns="52217">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ＭＳ Ｐゴシック" panose="020B0600070205080204" pitchFamily="50" charset="-128"/>
              </a:rPr>
              <a:t>　　　未来へつなぐ</a:t>
            </a:r>
            <a:r>
              <a:rPr lang="ja-JP" altLang="ja-JP" sz="2000" b="1" dirty="0">
                <a:latin typeface="ＭＳ Ｐゴシック" panose="020B0600070205080204" pitchFamily="50" charset="-128"/>
              </a:rPr>
              <a:t>市政改革</a:t>
            </a:r>
            <a:endParaRPr lang="en-US" altLang="ja-JP" sz="2000" b="1" dirty="0">
              <a:solidFill>
                <a:srgbClr val="FF0000"/>
              </a:solidFill>
              <a:latin typeface="ＭＳ Ｐゴシック" panose="020B0600070205080204" pitchFamily="50" charset="-128"/>
            </a:endParaRPr>
          </a:p>
        </p:txBody>
      </p:sp>
      <p:sp>
        <p:nvSpPr>
          <p:cNvPr id="5" name="正方形/長方形 4"/>
          <p:cNvSpPr/>
          <p:nvPr/>
        </p:nvSpPr>
        <p:spPr>
          <a:xfrm>
            <a:off x="466141" y="547347"/>
            <a:ext cx="4023910" cy="2316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7" name="正方形/長方形 6">
            <a:extLst>
              <a:ext uri="{FF2B5EF4-FFF2-40B4-BE49-F238E27FC236}">
                <a16:creationId xmlns:a16="http://schemas.microsoft.com/office/drawing/2014/main" id="{5CA99F5F-27A8-2A6F-957B-F3E04A7BE674}"/>
              </a:ext>
            </a:extLst>
          </p:cNvPr>
          <p:cNvSpPr/>
          <p:nvPr/>
        </p:nvSpPr>
        <p:spPr>
          <a:xfrm>
            <a:off x="4758168" y="531659"/>
            <a:ext cx="4045279" cy="233231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9" name="正方形/長方形 8">
            <a:extLst>
              <a:ext uri="{FF2B5EF4-FFF2-40B4-BE49-F238E27FC236}">
                <a16:creationId xmlns:a16="http://schemas.microsoft.com/office/drawing/2014/main" id="{AF40D90F-F22E-9EA5-26A7-10C2D4A88FCA}"/>
              </a:ext>
            </a:extLst>
          </p:cNvPr>
          <p:cNvSpPr/>
          <p:nvPr/>
        </p:nvSpPr>
        <p:spPr>
          <a:xfrm>
            <a:off x="462991" y="531660"/>
            <a:ext cx="4023910" cy="678221"/>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D32B78AD-CD45-CD63-9AFB-E4921C3D7493}"/>
              </a:ext>
            </a:extLst>
          </p:cNvPr>
          <p:cNvSpPr txBox="1"/>
          <p:nvPr/>
        </p:nvSpPr>
        <p:spPr>
          <a:xfrm>
            <a:off x="609838" y="651050"/>
            <a:ext cx="3889009" cy="461665"/>
          </a:xfrm>
          <a:prstGeom prst="rect">
            <a:avLst/>
          </a:prstGeom>
          <a:noFill/>
        </p:spPr>
        <p:txBody>
          <a:bodyPr wrap="square" rtlCol="0">
            <a:spAutoFit/>
          </a:bodyPr>
          <a:lstStyle/>
          <a:p>
            <a:pPr algn="ctr" eaLnBrk="1" hangingPunct="1">
              <a:spcBef>
                <a:spcPct val="0"/>
              </a:spcBef>
              <a:buFontTx/>
              <a:buNone/>
            </a:pPr>
            <a:r>
              <a:rPr lang="ja-JP" altLang="en-US" sz="2400" b="1" dirty="0">
                <a:latin typeface="ＭＳ Ｐゴシック" panose="020B0600070205080204" pitchFamily="50" charset="-128"/>
              </a:rPr>
              <a:t>市民サービスの充実</a:t>
            </a:r>
            <a:endParaRPr lang="en-US" altLang="ja-JP" sz="2400" b="1" dirty="0">
              <a:latin typeface="ＭＳ Ｐゴシック" panose="020B0600070205080204" pitchFamily="50" charset="-128"/>
            </a:endParaRPr>
          </a:p>
        </p:txBody>
      </p:sp>
      <p:sp>
        <p:nvSpPr>
          <p:cNvPr id="12" name="正方形/長方形 11">
            <a:extLst>
              <a:ext uri="{FF2B5EF4-FFF2-40B4-BE49-F238E27FC236}">
                <a16:creationId xmlns:a16="http://schemas.microsoft.com/office/drawing/2014/main" id="{9B38735C-BFF6-95B0-6B97-5F28DAC7D312}"/>
              </a:ext>
            </a:extLst>
          </p:cNvPr>
          <p:cNvSpPr/>
          <p:nvPr/>
        </p:nvSpPr>
        <p:spPr>
          <a:xfrm>
            <a:off x="4755017" y="521682"/>
            <a:ext cx="4045279" cy="671833"/>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299FF423-3B38-3E86-5348-5572AAAD7124}"/>
              </a:ext>
            </a:extLst>
          </p:cNvPr>
          <p:cNvSpPr txBox="1"/>
          <p:nvPr/>
        </p:nvSpPr>
        <p:spPr>
          <a:xfrm>
            <a:off x="4755017" y="1248924"/>
            <a:ext cx="4045279" cy="1015663"/>
          </a:xfrm>
          <a:prstGeom prst="rect">
            <a:avLst/>
          </a:prstGeom>
          <a:noFill/>
        </p:spPr>
        <p:txBody>
          <a:bodyPr wrap="square" rtlCol="0">
            <a:spAutoFit/>
          </a:bodyPr>
          <a:lstStyle/>
          <a:p>
            <a:pPr marL="285750" indent="-285750" eaLnBrk="1" hangingPunct="1">
              <a:buFont typeface="Wingdings" panose="05000000000000000000" pitchFamily="2" charset="2"/>
              <a:buChar char="n"/>
              <a:defRPr/>
            </a:pPr>
            <a:r>
              <a:rPr lang="ja-JP" altLang="en-US" sz="2000" b="1" dirty="0">
                <a:latin typeface="ＭＳ Ｐゴシック" pitchFamily="50" charset="-128"/>
              </a:rPr>
              <a:t>経済成長に向けた戦略の実行</a:t>
            </a:r>
            <a:endParaRPr lang="en-US" altLang="ja-JP" sz="2000" b="1" dirty="0">
              <a:latin typeface="ＭＳ Ｐゴシック" pitchFamily="50" charset="-128"/>
            </a:endParaRPr>
          </a:p>
          <a:p>
            <a:pPr marL="285750" indent="-285750" eaLnBrk="1" hangingPunct="1">
              <a:buFont typeface="Wingdings" panose="05000000000000000000" pitchFamily="2" charset="2"/>
              <a:buChar char="n"/>
              <a:defRPr/>
            </a:pPr>
            <a:r>
              <a:rPr lang="ja-JP" altLang="en-US" sz="2000" b="1" dirty="0">
                <a:latin typeface="ＭＳ Ｐゴシック" pitchFamily="50" charset="-128"/>
              </a:rPr>
              <a:t>都市インフラの充実</a:t>
            </a:r>
            <a:endParaRPr lang="en-US" altLang="ja-JP" sz="2000" b="1" dirty="0">
              <a:latin typeface="ＭＳ Ｐゴシック" pitchFamily="50" charset="-128"/>
            </a:endParaRPr>
          </a:p>
          <a:p>
            <a:pPr marL="285750" indent="-285750" eaLnBrk="1" hangingPunct="1">
              <a:buFont typeface="Wingdings" panose="05000000000000000000" pitchFamily="2" charset="2"/>
              <a:buChar char="n"/>
              <a:defRPr/>
            </a:pPr>
            <a:r>
              <a:rPr lang="ja-JP" altLang="en-US" sz="2000" b="1" dirty="0">
                <a:latin typeface="ＭＳ Ｐゴシック" pitchFamily="50" charset="-128"/>
              </a:rPr>
              <a:t>防災力の強化</a:t>
            </a:r>
            <a:endParaRPr lang="en-US" altLang="ja-JP" sz="2000" b="1" dirty="0">
              <a:latin typeface="ＭＳ Ｐゴシック" pitchFamily="50" charset="-128"/>
            </a:endParaRPr>
          </a:p>
        </p:txBody>
      </p:sp>
      <p:sp>
        <p:nvSpPr>
          <p:cNvPr id="8" name="テキスト ボックス 7">
            <a:extLst>
              <a:ext uri="{FF2B5EF4-FFF2-40B4-BE49-F238E27FC236}">
                <a16:creationId xmlns:a16="http://schemas.microsoft.com/office/drawing/2014/main" id="{884130DE-59DE-A1F1-6949-A607D9EBA2F0}"/>
              </a:ext>
            </a:extLst>
          </p:cNvPr>
          <p:cNvSpPr txBox="1">
            <a:spLocks noChangeAspect="1" noChangeArrowheads="1"/>
          </p:cNvSpPr>
          <p:nvPr/>
        </p:nvSpPr>
        <p:spPr bwMode="auto">
          <a:xfrm>
            <a:off x="609839" y="2271409"/>
            <a:ext cx="8068020" cy="457191"/>
          </a:xfrm>
          <a:prstGeom prst="roundRect">
            <a:avLst/>
          </a:prstGeom>
          <a:solidFill>
            <a:schemeClr val="bg1"/>
          </a:solidFill>
          <a:ln w="38100" cmpd="sng">
            <a:solidFill>
              <a:schemeClr val="tx1"/>
            </a:solidFill>
            <a:prstDash val="solid"/>
            <a:miter lim="800000"/>
            <a:headEnd/>
            <a:tailEnd/>
          </a:ln>
        </p:spPr>
        <p:txBody>
          <a:bodyPr wrap="square" lIns="104434" tIns="52217" rIns="104434" bIns="52217">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ＭＳ Ｐゴシック" panose="020B0600070205080204" pitchFamily="50" charset="-128"/>
              </a:rPr>
              <a:t>　　　</a:t>
            </a:r>
            <a:r>
              <a:rPr lang="en-US" altLang="ja-JP" sz="2000" b="1" dirty="0">
                <a:latin typeface="ＭＳ Ｐゴシック" panose="020B0600070205080204" pitchFamily="50" charset="-128"/>
              </a:rPr>
              <a:t>Re-Design</a:t>
            </a:r>
            <a:r>
              <a:rPr lang="ja-JP" altLang="en-US" sz="2000" b="1" dirty="0">
                <a:latin typeface="ＭＳ Ｐゴシック" panose="020B0600070205080204" pitchFamily="50" charset="-128"/>
              </a:rPr>
              <a:t>おおさか～大阪市</a:t>
            </a:r>
            <a:r>
              <a:rPr lang="en-US" altLang="ja-JP" sz="2000" b="1" dirty="0">
                <a:latin typeface="ＭＳ Ｐゴシック" panose="020B0600070205080204" pitchFamily="50" charset="-128"/>
              </a:rPr>
              <a:t>DX</a:t>
            </a:r>
            <a:r>
              <a:rPr lang="ja-JP" altLang="en-US" sz="2000" b="1" dirty="0">
                <a:latin typeface="ＭＳ Ｐゴシック" panose="020B0600070205080204" pitchFamily="50" charset="-128"/>
              </a:rPr>
              <a:t>戦略～の推進</a:t>
            </a:r>
          </a:p>
        </p:txBody>
      </p:sp>
      <p:sp>
        <p:nvSpPr>
          <p:cNvPr id="15" name="テキスト ボックス 14"/>
          <p:cNvSpPr txBox="1"/>
          <p:nvPr/>
        </p:nvSpPr>
        <p:spPr>
          <a:xfrm>
            <a:off x="462991" y="1223009"/>
            <a:ext cx="4051582" cy="1015663"/>
          </a:xfrm>
          <a:prstGeom prst="rect">
            <a:avLst/>
          </a:prstGeom>
          <a:noFill/>
        </p:spPr>
        <p:txBody>
          <a:bodyPr wrap="square" rtlCol="0">
            <a:spAutoFit/>
          </a:bodyPr>
          <a:lstStyle/>
          <a:p>
            <a:pPr marL="285750" indent="-285750" eaLnBrk="1" hangingPunct="1">
              <a:buFont typeface="Wingdings" panose="05000000000000000000" pitchFamily="2" charset="2"/>
              <a:buChar char="n"/>
              <a:defRPr/>
            </a:pPr>
            <a:r>
              <a:rPr lang="ja-JP" altLang="en-US" sz="2000" b="1" dirty="0">
                <a:latin typeface="ＭＳ Ｐゴシック" pitchFamily="50" charset="-128"/>
              </a:rPr>
              <a:t>子育て・教育環境の充実</a:t>
            </a:r>
            <a:endParaRPr lang="en-US" altLang="ja-JP" sz="2000" b="1" dirty="0">
              <a:latin typeface="ＭＳ Ｐゴシック" pitchFamily="50" charset="-128"/>
            </a:endParaRPr>
          </a:p>
          <a:p>
            <a:pPr marL="285750" indent="-285750" eaLnBrk="1" hangingPunct="1">
              <a:buFont typeface="Wingdings" panose="05000000000000000000" pitchFamily="2" charset="2"/>
              <a:buChar char="n"/>
              <a:defRPr/>
            </a:pPr>
            <a:r>
              <a:rPr lang="ja-JP" altLang="en-US" sz="2000" b="1" dirty="0">
                <a:latin typeface="ＭＳ Ｐゴシック" pitchFamily="50" charset="-128"/>
              </a:rPr>
              <a:t>暮らしを守る福祉等の向上</a:t>
            </a:r>
            <a:endParaRPr lang="en-US" altLang="ja-JP" sz="2000" b="1" dirty="0">
              <a:latin typeface="ＭＳ Ｐゴシック" pitchFamily="50" charset="-128"/>
            </a:endParaRPr>
          </a:p>
          <a:p>
            <a:pPr marL="285750" indent="-285750" eaLnBrk="1" hangingPunct="1">
              <a:buFont typeface="Wingdings" panose="05000000000000000000" pitchFamily="2" charset="2"/>
              <a:buChar char="n"/>
              <a:defRPr/>
            </a:pPr>
            <a:r>
              <a:rPr lang="ja-JP" altLang="en-US" sz="2000" b="1" dirty="0">
                <a:latin typeface="ＭＳ Ｐゴシック" pitchFamily="50" charset="-128"/>
              </a:rPr>
              <a:t>各区の特色ある施策の展開</a:t>
            </a:r>
            <a:endParaRPr lang="en-US" altLang="ja-JP" sz="2000" b="1" dirty="0">
              <a:latin typeface="ＭＳ Ｐゴシック" pitchFamily="50" charset="-128"/>
            </a:endParaRPr>
          </a:p>
        </p:txBody>
      </p:sp>
      <p:sp>
        <p:nvSpPr>
          <p:cNvPr id="4" name="テキスト ボックス 3">
            <a:extLst>
              <a:ext uri="{FF2B5EF4-FFF2-40B4-BE49-F238E27FC236}">
                <a16:creationId xmlns:a16="http://schemas.microsoft.com/office/drawing/2014/main" id="{484A1E64-41C7-FC15-5839-32103371CD88}"/>
              </a:ext>
            </a:extLst>
          </p:cNvPr>
          <p:cNvSpPr txBox="1"/>
          <p:nvPr/>
        </p:nvSpPr>
        <p:spPr>
          <a:xfrm>
            <a:off x="4727345" y="649353"/>
            <a:ext cx="3889009" cy="461665"/>
          </a:xfrm>
          <a:prstGeom prst="rect">
            <a:avLst/>
          </a:prstGeom>
          <a:noFill/>
        </p:spPr>
        <p:txBody>
          <a:bodyPr wrap="square" rtlCol="0">
            <a:spAutoFit/>
          </a:bodyPr>
          <a:lstStyle/>
          <a:p>
            <a:pPr algn="ctr" eaLnBrk="1" hangingPunct="1">
              <a:spcBef>
                <a:spcPct val="0"/>
              </a:spcBef>
              <a:buFontTx/>
              <a:buNone/>
            </a:pPr>
            <a:r>
              <a:rPr lang="ja-JP" altLang="en-US" sz="2400" b="1" dirty="0">
                <a:latin typeface="ＭＳ Ｐゴシック" panose="020B0600070205080204" pitchFamily="50" charset="-128"/>
              </a:rPr>
              <a:t>大阪の成長の実現</a:t>
            </a:r>
            <a:endParaRPr lang="en-US" altLang="ja-JP" sz="2400" b="1" dirty="0">
              <a:latin typeface="ＭＳ Ｐゴシック" panose="020B0600070205080204" pitchFamily="50" charset="-128"/>
            </a:endParaRPr>
          </a:p>
        </p:txBody>
      </p:sp>
    </p:spTree>
    <p:extLst>
      <p:ext uri="{BB962C8B-B14F-4D97-AF65-F5344CB8AC3E}">
        <p14:creationId xmlns:p14="http://schemas.microsoft.com/office/powerpoint/2010/main" val="194754950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11">
            <a:extLst>
              <a:ext uri="{FF2B5EF4-FFF2-40B4-BE49-F238E27FC236}">
                <a16:creationId xmlns:a16="http://schemas.microsoft.com/office/drawing/2014/main" id="{E55A3FFE-DDC6-0AE5-7758-71CEB36DB57E}"/>
              </a:ext>
            </a:extLst>
          </p:cNvPr>
          <p:cNvSpPr>
            <a:spLocks noChangeArrowheads="1"/>
          </p:cNvSpPr>
          <p:nvPr/>
        </p:nvSpPr>
        <p:spPr bwMode="auto">
          <a:xfrm>
            <a:off x="306020" y="3171425"/>
            <a:ext cx="8051348" cy="82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756150" algn="l"/>
                <a:tab pos="4932363" algn="l"/>
                <a:tab pos="5291138" algn="l"/>
                <a:tab pos="5557838" algn="l"/>
                <a:tab pos="5743575" algn="l"/>
                <a:tab pos="6367463" algn="l"/>
                <a:tab pos="8166100" algn="l"/>
              </a:tabLst>
            </a:pPr>
            <a:r>
              <a:rPr lang="ja-JP" altLang="en-US" sz="1600" b="1" dirty="0">
                <a:latin typeface="ＭＳ Ｐゴシック" panose="020B0600070205080204" pitchFamily="50" charset="-128"/>
              </a:rPr>
              <a:t>　■　発展型学習支援事業                                               （</a:t>
            </a:r>
            <a:r>
              <a:rPr lang="ja-JP" altLang="en-US" sz="1600" b="1" dirty="0">
                <a:solidFill>
                  <a:srgbClr val="FF0000"/>
                </a:solidFill>
                <a:latin typeface="ＭＳ Ｐゴシック" panose="020B0600070205080204" pitchFamily="50" charset="-128"/>
              </a:rPr>
              <a:t>　　 </a:t>
            </a:r>
            <a:r>
              <a:rPr lang="ja-JP" altLang="en-US" sz="1600" b="1" dirty="0">
                <a:latin typeface="ＭＳ Ｐゴシック" panose="020B0600070205080204" pitchFamily="50" charset="-128"/>
              </a:rPr>
              <a:t>２，３００万円</a:t>
            </a:r>
            <a:r>
              <a:rPr lang="ja-JP" altLang="ja-JP" sz="1600" b="1" dirty="0">
                <a:latin typeface="ＭＳ Ｐゴシック" panose="020B0600070205080204" pitchFamily="50" charset="-128"/>
              </a:rPr>
              <a:t>）</a:t>
            </a:r>
            <a:endParaRPr lang="en-US" altLang="ja-JP" sz="1400" b="1" dirty="0">
              <a:latin typeface="ＭＳ Ｐゴシック" panose="020B0600070205080204" pitchFamily="50" charset="-128"/>
            </a:endParaRPr>
          </a:p>
          <a:p>
            <a:pPr marL="644525" lvl="1" indent="-285750"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成績中上位層を中心に進学に向けた発展的な内容の課外学習を実施</a:t>
            </a:r>
            <a:endParaRPr lang="en-US" altLang="ja-JP" sz="1400" dirty="0">
              <a:latin typeface="ＭＳ Ｐゴシック" panose="020B0600070205080204" pitchFamily="50" charset="-128"/>
            </a:endParaRPr>
          </a:p>
          <a:p>
            <a:pPr marL="644525" lvl="1" indent="-285750"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実施場所を区内全小学校と中学校２か所に拡充</a:t>
            </a:r>
            <a:endParaRPr lang="en-US" altLang="ja-JP" sz="1400" dirty="0">
              <a:latin typeface="ＭＳ Ｐゴシック" panose="020B0600070205080204" pitchFamily="50" charset="-128"/>
            </a:endParaRPr>
          </a:p>
        </p:txBody>
      </p:sp>
      <p:sp>
        <p:nvSpPr>
          <p:cNvPr id="14" name="Rectangle 4"/>
          <p:cNvSpPr>
            <a:spLocks noChangeArrowheads="1"/>
          </p:cNvSpPr>
          <p:nvPr/>
        </p:nvSpPr>
        <p:spPr bwMode="auto">
          <a:xfrm>
            <a:off x="-1588" y="1684"/>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ja-JP" sz="2800" dirty="0">
                <a:solidFill>
                  <a:srgbClr val="FFFFFF"/>
                </a:solidFill>
                <a:latin typeface="ＭＳ Ｐゴシック" panose="020B0600070205080204" pitchFamily="50" charset="-128"/>
                <a:ea typeface="HG創英角ｺﾞｼｯｸUB" pitchFamily="49" charset="-128"/>
              </a:rPr>
              <a:t>西成特区構想</a:t>
            </a:r>
            <a:endPar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6984000" y="4756545"/>
            <a:ext cx="2160000" cy="358775"/>
          </a:xfrm>
        </p:spPr>
        <p:txBody>
          <a:bodyPr/>
          <a:lstStyle/>
          <a:p>
            <a:pPr>
              <a:defRPr/>
            </a:pPr>
            <a:fld id="{A2B66F92-5B6F-40D4-B1D3-96B798ADC06F}" type="slidenum">
              <a:rPr lang="en-US" altLang="ja-JP" sz="2000" b="1" smtClean="0">
                <a:solidFill>
                  <a:srgbClr val="000000"/>
                </a:solidFill>
                <a:effectLst>
                  <a:outerShdw blurRad="38100" dist="38100" dir="2700000" algn="tl">
                    <a:srgbClr val="000000">
                      <a:alpha val="43137"/>
                    </a:srgbClr>
                  </a:outerShdw>
                </a:effectLst>
              </a:rPr>
              <a:pPr>
                <a:defRPr/>
              </a:pPr>
              <a:t>30</a:t>
            </a:fld>
            <a:endParaRPr lang="en-US" altLang="ja-JP" sz="2000" b="1" dirty="0">
              <a:solidFill>
                <a:srgbClr val="000000"/>
              </a:solidFill>
              <a:effectLst>
                <a:outerShdw blurRad="38100" dist="38100" dir="2700000" algn="tl">
                  <a:srgbClr val="000000">
                    <a:alpha val="43137"/>
                  </a:srgbClr>
                </a:outerShdw>
              </a:effectLst>
            </a:endParaRPr>
          </a:p>
        </p:txBody>
      </p:sp>
      <p:sp>
        <p:nvSpPr>
          <p:cNvPr id="24" name="正方形/長方形 11"/>
          <p:cNvSpPr>
            <a:spLocks noChangeArrowheads="1"/>
          </p:cNvSpPr>
          <p:nvPr/>
        </p:nvSpPr>
        <p:spPr bwMode="auto">
          <a:xfrm>
            <a:off x="302191" y="4316615"/>
            <a:ext cx="8407966" cy="82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932363" algn="l"/>
                <a:tab pos="5286375" algn="l"/>
                <a:tab pos="5475288" algn="l"/>
                <a:tab pos="5556250" algn="l"/>
                <a:tab pos="5743575" algn="l"/>
                <a:tab pos="5919788" algn="l"/>
                <a:tab pos="6365875" algn="l"/>
              </a:tabLst>
            </a:pPr>
            <a:r>
              <a:rPr lang="ja-JP" altLang="en-US" sz="1600" b="1" dirty="0">
                <a:latin typeface="ＭＳ Ｐゴシック" panose="020B0600070205080204" pitchFamily="50" charset="-128"/>
              </a:rPr>
              <a:t>　■　天下茶屋駅周辺地域のまちづくり検討調査　　　　          </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　　 ２，２００万円</a:t>
            </a:r>
            <a:r>
              <a:rPr lang="ja-JP" altLang="ja-JP" sz="1600" b="1" dirty="0">
                <a:latin typeface="ＭＳ Ｐゴシック" panose="020B0600070205080204" pitchFamily="50" charset="-128"/>
              </a:rPr>
              <a:t>）</a:t>
            </a:r>
            <a:endParaRPr lang="en-US" altLang="ja-JP" sz="1400" b="1" dirty="0">
              <a:latin typeface="ＭＳ Ｐゴシック" panose="020B0600070205080204" pitchFamily="50" charset="-128"/>
            </a:endParaRPr>
          </a:p>
          <a:p>
            <a:pPr marL="644525" lvl="1" indent="-285750"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駅周辺地域が若者や子育て世帯から選ばれる「住みたい・住み続けたいまち」となるよう、天下茶屋のエリアイメージと価値を高める取組や駅前市有地の活用などのまちづくり検討調査を実施</a:t>
            </a:r>
            <a:endParaRPr lang="en-US" altLang="ja-JP" sz="1400" dirty="0">
              <a:latin typeface="ＭＳ Ｐゴシック" panose="020B0600070205080204" pitchFamily="50" charset="-128"/>
            </a:endParaRPr>
          </a:p>
        </p:txBody>
      </p:sp>
      <p:sp>
        <p:nvSpPr>
          <p:cNvPr id="13" name="角丸四角形 12"/>
          <p:cNvSpPr/>
          <p:nvPr/>
        </p:nvSpPr>
        <p:spPr>
          <a:xfrm>
            <a:off x="398142" y="523297"/>
            <a:ext cx="8334375" cy="457200"/>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tIns="52199" rIns="104395" bIns="52199"/>
          <a:lstStyle/>
          <a:p>
            <a:pPr algn="ctr" eaLnBrk="1" hangingPunct="1">
              <a:lnSpc>
                <a:spcPts val="2284"/>
              </a:lnSpc>
              <a:defRPr/>
            </a:pPr>
            <a:r>
              <a:rPr lang="ja-JP" altLang="en-US" sz="1600" dirty="0">
                <a:solidFill>
                  <a:srgbClr val="000000"/>
                </a:solidFill>
                <a:latin typeface="ＭＳ Ｐゴシック" panose="020B0600070205080204" pitchFamily="50" charset="-128"/>
                <a:ea typeface="HGP創英角ｺﾞｼｯｸUB" pitchFamily="50" charset="-128"/>
              </a:rPr>
              <a:t>　令和</a:t>
            </a:r>
            <a:r>
              <a:rPr lang="ja-JP" altLang="en-US" sz="1600" dirty="0">
                <a:solidFill>
                  <a:schemeClr val="tx1"/>
                </a:solidFill>
                <a:latin typeface="ＭＳ Ｐゴシック" panose="020B0600070205080204" pitchFamily="50" charset="-128"/>
                <a:ea typeface="HGP創英角ｺﾞｼｯｸUB" pitchFamily="50" charset="-128"/>
              </a:rPr>
              <a:t>７</a:t>
            </a:r>
            <a:r>
              <a:rPr lang="ja-JP" altLang="ja-JP" sz="1600" dirty="0">
                <a:solidFill>
                  <a:srgbClr val="000000"/>
                </a:solidFill>
                <a:latin typeface="ＭＳ Ｐゴシック" panose="020B0600070205080204" pitchFamily="50" charset="-128"/>
                <a:ea typeface="HGP創英角ｺﾞｼｯｸUB" pitchFamily="50" charset="-128"/>
              </a:rPr>
              <a:t>年度　西成特区構想関連事業</a:t>
            </a:r>
            <a:r>
              <a:rPr lang="ja-JP" altLang="en-US" sz="1600" dirty="0">
                <a:solidFill>
                  <a:srgbClr val="000000"/>
                </a:solidFill>
                <a:latin typeface="ＭＳ Ｐゴシック" panose="020B0600070205080204" pitchFamily="50" charset="-128"/>
                <a:ea typeface="HGP創英角ｺﾞｼｯｸUB" pitchFamily="50" charset="-128"/>
              </a:rPr>
              <a:t>　 </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１０億４，１００万</a:t>
            </a:r>
            <a:r>
              <a:rPr lang="ja-JP" altLang="ja-JP" sz="1600" dirty="0">
                <a:solidFill>
                  <a:srgbClr val="000000"/>
                </a:solidFill>
                <a:latin typeface="ＭＳ Ｐゴシック" panose="020B0600070205080204" pitchFamily="50" charset="-128"/>
                <a:ea typeface="HGP創英角ｺﾞｼｯｸUB" pitchFamily="50" charset="-128"/>
              </a:rPr>
              <a:t>円</a:t>
            </a:r>
            <a:endParaRPr lang="en-US" altLang="ja-JP" sz="1600" dirty="0">
              <a:solidFill>
                <a:srgbClr val="000000"/>
              </a:solidFill>
              <a:latin typeface="ＭＳ Ｐゴシック" panose="020B0600070205080204" pitchFamily="50" charset="-128"/>
              <a:ea typeface="HGP創英角ｺﾞｼｯｸUB" pitchFamily="50" charset="-128"/>
            </a:endParaRPr>
          </a:p>
        </p:txBody>
      </p:sp>
      <p:sp>
        <p:nvSpPr>
          <p:cNvPr id="17" name="正方形/長方形 11"/>
          <p:cNvSpPr>
            <a:spLocks noChangeArrowheads="1"/>
          </p:cNvSpPr>
          <p:nvPr/>
        </p:nvSpPr>
        <p:spPr bwMode="auto">
          <a:xfrm>
            <a:off x="301658" y="2088026"/>
            <a:ext cx="8801408" cy="5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756150" algn="l"/>
                <a:tab pos="4932363" algn="l"/>
                <a:tab pos="5291138" algn="l"/>
                <a:tab pos="5557838" algn="l"/>
                <a:tab pos="5743575" algn="l"/>
                <a:tab pos="6367463" algn="l"/>
                <a:tab pos="8166100" algn="l"/>
              </a:tabLst>
            </a:pPr>
            <a:r>
              <a:rPr lang="ja-JP" altLang="en-US" sz="1600" b="1" dirty="0">
                <a:latin typeface="ＭＳ Ｐゴシック" panose="020B0600070205080204" pitchFamily="50" charset="-128"/>
              </a:rPr>
              <a:t>　■　外国につながる児童生徒の学習言語定着支援事業　　  </a:t>
            </a:r>
            <a:r>
              <a:rPr lang="ja-JP" altLang="ja-JP" sz="1600" b="1" dirty="0">
                <a:latin typeface="ＭＳ Ｐゴシック" panose="020B0600070205080204" pitchFamily="50" charset="-128"/>
              </a:rPr>
              <a:t>（</a:t>
            </a:r>
            <a:r>
              <a:rPr lang="ja-JP" altLang="en-US" sz="1600" b="1" dirty="0">
                <a:solidFill>
                  <a:srgbClr val="FF0000"/>
                </a:solidFill>
                <a:latin typeface="ＭＳ Ｐゴシック" panose="020B0600070205080204" pitchFamily="50" charset="-128"/>
              </a:rPr>
              <a:t>　　 　　</a:t>
            </a:r>
            <a:r>
              <a:rPr lang="ja-JP" altLang="en-US" sz="1600" b="1" dirty="0">
                <a:latin typeface="ＭＳ Ｐゴシック" panose="020B0600070205080204" pitchFamily="50" charset="-128"/>
              </a:rPr>
              <a:t>９００万円</a:t>
            </a:r>
            <a:r>
              <a:rPr lang="en-US" altLang="ja-JP" sz="1600" b="1" dirty="0">
                <a:latin typeface="ＭＳ Ｐゴシック" panose="020B0600070205080204" pitchFamily="50" charset="-128"/>
              </a:rPr>
              <a:t>)</a:t>
            </a:r>
            <a:endParaRPr lang="en-US" altLang="ja-JP" sz="1400" b="1" dirty="0">
              <a:latin typeface="ＭＳ Ｐゴシック" panose="020B0600070205080204" pitchFamily="50" charset="-128"/>
            </a:endParaRPr>
          </a:p>
          <a:p>
            <a:pPr marL="644525" lvl="1" indent="-285750"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生活言語習得までに受けられていない授業内容の補充などの課外学習を実施し、学習言語の定着を促進</a:t>
            </a:r>
            <a:endParaRPr lang="en-US" altLang="ja-JP" sz="1400" dirty="0">
              <a:latin typeface="ＭＳ Ｐゴシック" panose="020B0600070205080204" pitchFamily="50" charset="-128"/>
            </a:endParaRPr>
          </a:p>
        </p:txBody>
      </p:sp>
      <p:sp>
        <p:nvSpPr>
          <p:cNvPr id="4" name="角丸四角形 30">
            <a:extLst>
              <a:ext uri="{FF2B5EF4-FFF2-40B4-BE49-F238E27FC236}">
                <a16:creationId xmlns:a16="http://schemas.microsoft.com/office/drawing/2014/main" id="{F27E166A-2846-BB48-8999-4D2A185C60AB}"/>
              </a:ext>
            </a:extLst>
          </p:cNvPr>
          <p:cNvSpPr/>
          <p:nvPr/>
        </p:nvSpPr>
        <p:spPr>
          <a:xfrm>
            <a:off x="379273" y="369399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5" name="正方形/長方形 11">
            <a:extLst>
              <a:ext uri="{FF2B5EF4-FFF2-40B4-BE49-F238E27FC236}">
                <a16:creationId xmlns:a16="http://schemas.microsoft.com/office/drawing/2014/main" id="{7C7DEFAB-E125-5EAE-9D01-ED44D0C82AD1}"/>
              </a:ext>
            </a:extLst>
          </p:cNvPr>
          <p:cNvSpPr>
            <a:spLocks noChangeArrowheads="1"/>
          </p:cNvSpPr>
          <p:nvPr/>
        </p:nvSpPr>
        <p:spPr bwMode="auto">
          <a:xfrm>
            <a:off x="306020" y="2630839"/>
            <a:ext cx="8404137" cy="5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756150" algn="l"/>
                <a:tab pos="4932363" algn="l"/>
                <a:tab pos="5291138" algn="l"/>
                <a:tab pos="5557838" algn="l"/>
                <a:tab pos="5743575" algn="l"/>
                <a:tab pos="6367463" algn="l"/>
                <a:tab pos="8166100" algn="l"/>
              </a:tabLst>
            </a:pPr>
            <a:r>
              <a:rPr lang="ja-JP" altLang="en-US" sz="1600" b="1" dirty="0">
                <a:latin typeface="ＭＳ Ｐゴシック" panose="020B0600070205080204" pitchFamily="50" charset="-128"/>
              </a:rPr>
              <a:t>　■　学力分析に基づく演習を活用した苦手分野克服事業　　 </a:t>
            </a:r>
            <a:r>
              <a:rPr lang="en-US" altLang="ja-JP" sz="1600" b="1" dirty="0">
                <a:latin typeface="ＭＳ Ｐゴシック" panose="020B0600070205080204" pitchFamily="50" charset="-128"/>
              </a:rPr>
              <a:t>(</a:t>
            </a:r>
            <a:r>
              <a:rPr lang="ja-JP" altLang="en-US" sz="1600" b="1" dirty="0">
                <a:solidFill>
                  <a:srgbClr val="FF0000"/>
                </a:solidFill>
                <a:latin typeface="ＭＳ Ｐゴシック" panose="020B0600070205080204" pitchFamily="50" charset="-128"/>
              </a:rPr>
              <a:t>　　　 　</a:t>
            </a:r>
            <a:r>
              <a:rPr lang="ja-JP" altLang="en-US" sz="1600" b="1" dirty="0">
                <a:latin typeface="ＭＳ Ｐゴシック" panose="020B0600070205080204" pitchFamily="50" charset="-128"/>
              </a:rPr>
              <a:t>８００万円</a:t>
            </a:r>
            <a:r>
              <a:rPr lang="ja-JP" altLang="ja-JP" sz="1600" b="1" dirty="0">
                <a:latin typeface="ＭＳ Ｐゴシック" panose="020B0600070205080204" pitchFamily="50" charset="-128"/>
              </a:rPr>
              <a:t>）</a:t>
            </a:r>
            <a:endParaRPr lang="en-US" altLang="ja-JP" sz="1400" b="1" dirty="0">
              <a:latin typeface="ＭＳ Ｐゴシック" panose="020B0600070205080204" pitchFamily="50" charset="-128"/>
            </a:endParaRPr>
          </a:p>
          <a:p>
            <a:pPr marL="644525" lvl="1" indent="-285750"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区内全中学校で模擬テストを実施し、苦手分野の分析や反復演習を実施</a:t>
            </a:r>
            <a:endParaRPr lang="en-US" altLang="ja-JP" sz="1400" dirty="0">
              <a:latin typeface="ＭＳ Ｐゴシック" panose="020B0600070205080204" pitchFamily="50" charset="-128"/>
            </a:endParaRPr>
          </a:p>
        </p:txBody>
      </p:sp>
      <p:sp>
        <p:nvSpPr>
          <p:cNvPr id="9" name="角丸四角形 17">
            <a:extLst>
              <a:ext uri="{FF2B5EF4-FFF2-40B4-BE49-F238E27FC236}">
                <a16:creationId xmlns:a16="http://schemas.microsoft.com/office/drawing/2014/main" id="{6B210720-60AC-8456-4178-9D05B765E3E0}"/>
              </a:ext>
            </a:extLst>
          </p:cNvPr>
          <p:cNvSpPr/>
          <p:nvPr/>
        </p:nvSpPr>
        <p:spPr>
          <a:xfrm>
            <a:off x="273682" y="1011256"/>
            <a:ext cx="8334375" cy="380776"/>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lvl="0">
              <a:defRPr/>
            </a:pPr>
            <a:r>
              <a:rPr kumimoji="1" lang="ja-JP" altLang="en-US"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lang="ja-JP" altLang="en-US" b="1" spc="-60" dirty="0">
                <a:solidFill>
                  <a:schemeClr val="tx1"/>
                </a:solidFill>
                <a:latin typeface="ＭＳ Ｐゴシック" panose="020B0600070205080204" pitchFamily="50" charset="-128"/>
                <a:ea typeface="ＭＳ Ｐゴシック"/>
              </a:rPr>
              <a:t>魅力ある子育て・教育環境の創出に向けた取組</a:t>
            </a:r>
            <a:endParaRPr lang="ja-JP" altLang="en-US" sz="1600" spc="-60" dirty="0">
              <a:solidFill>
                <a:schemeClr val="tx1"/>
              </a:solidFill>
              <a:latin typeface="ＭＳ Ｐゴシック" panose="020B0600070205080204" pitchFamily="50" charset="-128"/>
              <a:ea typeface="ＭＳ Ｐゴシック"/>
            </a:endParaRPr>
          </a:p>
        </p:txBody>
      </p:sp>
      <p:sp>
        <p:nvSpPr>
          <p:cNvPr id="19" name="角丸四角形 17">
            <a:extLst>
              <a:ext uri="{FF2B5EF4-FFF2-40B4-BE49-F238E27FC236}">
                <a16:creationId xmlns:a16="http://schemas.microsoft.com/office/drawing/2014/main" id="{1B6EE899-5538-2ED7-43C0-90DCB23756EE}"/>
              </a:ext>
            </a:extLst>
          </p:cNvPr>
          <p:cNvSpPr/>
          <p:nvPr/>
        </p:nvSpPr>
        <p:spPr>
          <a:xfrm>
            <a:off x="270283" y="4000654"/>
            <a:ext cx="5978117" cy="39113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a:t>
            </a:r>
            <a:r>
              <a:rPr kumimoji="1"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a:cs typeface="+mn-cs"/>
              </a:rPr>
              <a:t>　</a:t>
            </a:r>
            <a:r>
              <a:rPr kumimoji="1" lang="ja-JP" altLang="en-US" sz="1800" b="1" i="0" u="none" strike="noStrike" kern="1200" cap="none" spc="-60" normalizeH="0" baseline="0" noProof="0" dirty="0">
                <a:ln>
                  <a:noFill/>
                </a:ln>
                <a:solidFill>
                  <a:schemeClr val="tx1"/>
                </a:solidFill>
                <a:effectLst/>
                <a:uLnTx/>
                <a:uFillTx/>
                <a:latin typeface="ＭＳ Ｐゴシック" panose="020B0600070205080204" pitchFamily="50" charset="-128"/>
                <a:ea typeface="ＭＳ Ｐゴシック"/>
                <a:cs typeface="+mn-cs"/>
              </a:rPr>
              <a:t>将来のための投資的プロジェクトや大規模事業</a:t>
            </a:r>
            <a:r>
              <a:rPr lang="ja-JP" altLang="en-US" b="1" spc="-60" dirty="0">
                <a:solidFill>
                  <a:schemeClr val="tx1"/>
                </a:solidFill>
                <a:latin typeface="ＭＳ Ｐゴシック" panose="020B0600070205080204" pitchFamily="50" charset="-128"/>
                <a:ea typeface="ＭＳ Ｐゴシック"/>
              </a:rPr>
              <a:t>等の取組</a:t>
            </a:r>
            <a:endParaRPr kumimoji="1" lang="ja-JP" altLang="en-US" sz="1800" b="1" i="0" u="none" strike="dblStrike" kern="1200" cap="none" spc="-60" normalizeH="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18" name="Rectangle 4">
            <a:extLst>
              <a:ext uri="{FF2B5EF4-FFF2-40B4-BE49-F238E27FC236}">
                <a16:creationId xmlns:a16="http://schemas.microsoft.com/office/drawing/2014/main" id="{D89AD770-EE2D-2A86-59BA-6290CD350020}"/>
              </a:ext>
            </a:extLst>
          </p:cNvPr>
          <p:cNvSpPr>
            <a:spLocks noChangeArrowheads="1"/>
          </p:cNvSpPr>
          <p:nvPr/>
        </p:nvSpPr>
        <p:spPr bwMode="auto">
          <a:xfrm>
            <a:off x="7420544" y="5388"/>
            <a:ext cx="168252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各区の特色ある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施策の展開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21" name="図 20" descr="時計, 部屋 が含まれている画像&#10;&#10;自動的に生成された説明">
            <a:extLst>
              <a:ext uri="{FF2B5EF4-FFF2-40B4-BE49-F238E27FC236}">
                <a16:creationId xmlns:a16="http://schemas.microsoft.com/office/drawing/2014/main" id="{8544D34F-5EA2-80D8-BDEF-EE9D6A3244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0000" y="2790727"/>
            <a:ext cx="1679300" cy="1205737"/>
          </a:xfrm>
          <a:prstGeom prst="rect">
            <a:avLst/>
          </a:prstGeom>
        </p:spPr>
      </p:pic>
      <p:sp>
        <p:nvSpPr>
          <p:cNvPr id="28" name="正方形/長方形 11">
            <a:extLst>
              <a:ext uri="{FF2B5EF4-FFF2-40B4-BE49-F238E27FC236}">
                <a16:creationId xmlns:a16="http://schemas.microsoft.com/office/drawing/2014/main" id="{F4CBA2A6-F5F5-17E0-483D-9AFE2694E108}"/>
              </a:ext>
            </a:extLst>
          </p:cNvPr>
          <p:cNvSpPr>
            <a:spLocks noChangeArrowheads="1"/>
          </p:cNvSpPr>
          <p:nvPr/>
        </p:nvSpPr>
        <p:spPr bwMode="auto">
          <a:xfrm>
            <a:off x="301659" y="1317296"/>
            <a:ext cx="7263912" cy="82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756150" algn="l"/>
                <a:tab pos="4932363" algn="l"/>
                <a:tab pos="5291138" algn="l"/>
                <a:tab pos="5557838" algn="l"/>
                <a:tab pos="5743575" algn="l"/>
                <a:tab pos="6367463" algn="l"/>
                <a:tab pos="8166100" algn="l"/>
              </a:tabLst>
            </a:pPr>
            <a:r>
              <a:rPr lang="ja-JP" altLang="en-US" sz="1600" b="1" dirty="0">
                <a:latin typeface="ＭＳ Ｐゴシック" panose="020B0600070205080204" pitchFamily="50" charset="-128"/>
              </a:rPr>
              <a:t>　■　西成区こども生活・まなびサポート事業　　　　　　　　　　  </a:t>
            </a:r>
            <a:r>
              <a:rPr lang="ja-JP" altLang="ja-JP" sz="1600" b="1" dirty="0">
                <a:latin typeface="ＭＳ Ｐゴシック" panose="020B0600070205080204" pitchFamily="50" charset="-128"/>
              </a:rPr>
              <a:t>（</a:t>
            </a:r>
            <a:r>
              <a:rPr lang="ja-JP" altLang="en-US" sz="1600" b="1" dirty="0">
                <a:latin typeface="ＭＳ Ｐゴシック" panose="020B0600070205080204" pitchFamily="50" charset="-128"/>
              </a:rPr>
              <a:t>１億４，６００万円</a:t>
            </a:r>
            <a:r>
              <a:rPr lang="en-US" altLang="ja-JP" sz="1600" b="1" dirty="0">
                <a:latin typeface="ＭＳ Ｐゴシック" panose="020B0600070205080204" pitchFamily="50" charset="-128"/>
              </a:rPr>
              <a:t>)</a:t>
            </a:r>
            <a:endParaRPr lang="en-US" altLang="ja-JP" sz="1400" b="1" dirty="0">
              <a:latin typeface="ＭＳ Ｐゴシック" panose="020B0600070205080204" pitchFamily="50" charset="-128"/>
            </a:endParaRPr>
          </a:p>
          <a:p>
            <a:pPr marL="644525" lvl="1" indent="-285750"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学習姿勢に課題がある児童や不登校等児童生徒へ寄り添い型の支援を行うため、　区内全小中学校に支援員を配置</a:t>
            </a:r>
          </a:p>
        </p:txBody>
      </p:sp>
    </p:spTree>
    <p:extLst>
      <p:ext uri="{BB962C8B-B14F-4D97-AF65-F5344CB8AC3E}">
        <p14:creationId xmlns:p14="http://schemas.microsoft.com/office/powerpoint/2010/main" val="393313574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277815"/>
            <a:ext cx="9144000" cy="1934308"/>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7171" name="Text Box 4"/>
          <p:cNvSpPr txBox="1">
            <a:spLocks noChangeArrowheads="1"/>
          </p:cNvSpPr>
          <p:nvPr/>
        </p:nvSpPr>
        <p:spPr bwMode="auto">
          <a:xfrm>
            <a:off x="0" y="1830892"/>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５．府市一体による大阪の成長の実現</a:t>
            </a:r>
          </a:p>
        </p:txBody>
      </p:sp>
    </p:spTree>
    <p:extLst>
      <p:ext uri="{BB962C8B-B14F-4D97-AF65-F5344CB8AC3E}">
        <p14:creationId xmlns:p14="http://schemas.microsoft.com/office/powerpoint/2010/main" val="4030741443"/>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図 154">
            <a:extLst>
              <a:ext uri="{FF2B5EF4-FFF2-40B4-BE49-F238E27FC236}">
                <a16:creationId xmlns:a16="http://schemas.microsoft.com/office/drawing/2014/main" id="{E94197F5-051B-5560-7AB2-E71FDC4F83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0211" y="653140"/>
            <a:ext cx="3475990" cy="2671959"/>
          </a:xfrm>
          <a:prstGeom prst="rect">
            <a:avLst/>
          </a:prstGeom>
        </p:spPr>
      </p:pic>
      <p:sp>
        <p:nvSpPr>
          <p:cNvPr id="7" name="スライド番号プレースホルダ 3"/>
          <p:cNvSpPr txBox="1">
            <a:spLocks noGrp="1"/>
          </p:cNvSpPr>
          <p:nvPr/>
        </p:nvSpPr>
        <p:spPr bwMode="auto">
          <a:xfrm>
            <a:off x="7010400" y="4816750"/>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32</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6" name="Rectangle 4">
            <a:extLst>
              <a:ext uri="{FF2B5EF4-FFF2-40B4-BE49-F238E27FC236}">
                <a16:creationId xmlns:a16="http://schemas.microsoft.com/office/drawing/2014/main" id="{FC989897-FB32-C225-BD98-1AB195A8473D}"/>
              </a:ext>
            </a:extLst>
          </p:cNvPr>
          <p:cNvSpPr>
            <a:spLocks noChangeArrowheads="1"/>
          </p:cNvSpPr>
          <p:nvPr/>
        </p:nvSpPr>
        <p:spPr bwMode="auto">
          <a:xfrm>
            <a:off x="0" y="2692"/>
            <a:ext cx="9140826" cy="476250"/>
          </a:xfrm>
          <a:prstGeom prst="rect">
            <a:avLst/>
          </a:prstGeom>
          <a:gradFill rotWithShape="1">
            <a:gsLst>
              <a:gs pos="40000">
                <a:srgbClr val="000099"/>
              </a:gs>
              <a:gs pos="40000">
                <a:srgbClr val="000099"/>
              </a:gs>
              <a:gs pos="90000">
                <a:srgbClr val="FFFFFF"/>
              </a:gs>
            </a:gsLst>
            <a:lin ang="0"/>
          </a:gradFill>
          <a:ln>
            <a:noFill/>
          </a:ln>
          <a:effectLst/>
        </p:spPr>
        <p:txBody>
          <a:bodyPr wrap="none" lIns="77929" tIns="38964" rIns="77929" bIns="38964"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buNone/>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夢洲におけるインフラ整備</a:t>
            </a:r>
            <a:endParaRPr lang="en-US" altLang="ja-JP"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18" name="Rectangle 4"/>
          <p:cNvSpPr>
            <a:spLocks noChangeArrowheads="1"/>
          </p:cNvSpPr>
          <p:nvPr/>
        </p:nvSpPr>
        <p:spPr bwMode="auto">
          <a:xfrm>
            <a:off x="7483321"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21" name="Rectangle 5"/>
          <p:cNvSpPr>
            <a:spLocks noChangeArrowheads="1"/>
          </p:cNvSpPr>
          <p:nvPr/>
        </p:nvSpPr>
        <p:spPr bwMode="auto">
          <a:xfrm>
            <a:off x="25400" y="640256"/>
            <a:ext cx="7822599" cy="2130533"/>
          </a:xfrm>
          <a:prstGeom prst="rect">
            <a:avLst/>
          </a:prstGeom>
          <a:noFill/>
          <a:ln w="9525">
            <a:noFill/>
            <a:miter lim="800000"/>
            <a:headEnd/>
            <a:tailEnd/>
          </a:ln>
        </p:spPr>
        <p:txBody>
          <a:bodyPr wrap="square" lIns="77929" tIns="38964" rIns="77929" bIns="38964">
            <a:spAutoFit/>
          </a:bodyPr>
          <a:lstStyle/>
          <a:p>
            <a:pPr marL="288000" eaLnBrk="1" hangingPunct="1">
              <a:lnSpc>
                <a:spcPts val="1600"/>
              </a:lnSpc>
              <a:spcBef>
                <a:spcPts val="170"/>
              </a:spcBef>
              <a:spcAft>
                <a:spcPts val="170"/>
              </a:spcAft>
              <a:tabLst>
                <a:tab pos="4489450" algn="l"/>
              </a:tabLst>
              <a:defRPr/>
            </a:pPr>
            <a:r>
              <a:rPr lang="ja-JP" altLang="en-US" sz="1600" b="1" dirty="0">
                <a:latin typeface="ＭＳ Ｐゴシック" pitchFamily="50" charset="-128"/>
                <a:ea typeface="ＭＳ Ｐゴシック" charset="-128"/>
              </a:rPr>
              <a:t>■　夢洲地区の土地造成・基盤整備事業　　　　（２４９億８，６００万円）</a:t>
            </a:r>
            <a:endParaRPr lang="en-US" altLang="ja-JP" sz="1600" b="1" dirty="0">
              <a:latin typeface="ＭＳ Ｐゴシック" pitchFamily="50" charset="-128"/>
              <a:ea typeface="ＭＳ Ｐゴシック" charset="-128"/>
            </a:endParaRPr>
          </a:p>
          <a:p>
            <a:pPr marL="288000" eaLnBrk="1" hangingPunct="1">
              <a:lnSpc>
                <a:spcPts val="1600"/>
              </a:lnSpc>
              <a:spcBef>
                <a:spcPts val="170"/>
              </a:spcBef>
              <a:spcAft>
                <a:spcPts val="170"/>
              </a:spcAft>
              <a:tabLst>
                <a:tab pos="4489450" algn="l"/>
              </a:tabLst>
              <a:defRPr/>
            </a:pPr>
            <a:r>
              <a:rPr lang="ja-JP" altLang="en-US" sz="1200" b="1" dirty="0">
                <a:latin typeface="ＭＳ Ｐゴシック" pitchFamily="50" charset="-128"/>
                <a:ea typeface="ＭＳ Ｐゴシック" charset="-128"/>
              </a:rPr>
              <a:t>　　　　　　　　　　　　　　　　　　　　　　　　　　　　　　　　　　　</a:t>
            </a:r>
            <a:r>
              <a:rPr lang="ja-JP" altLang="en-US" sz="1200" dirty="0">
                <a:latin typeface="ＭＳ Ｐゴシック" pitchFamily="50" charset="-128"/>
                <a:ea typeface="ＭＳ Ｐゴシック" charset="-128"/>
              </a:rPr>
              <a:t>　 （うち、一般会計： １億８，６００万円）　</a:t>
            </a:r>
            <a:endParaRPr lang="en-US" altLang="ja-JP" sz="1200" dirty="0">
              <a:latin typeface="ＭＳ Ｐゴシック" pitchFamily="50" charset="-128"/>
              <a:ea typeface="ＭＳ Ｐゴシック" charset="-128"/>
            </a:endParaRPr>
          </a:p>
          <a:p>
            <a:pPr marL="756000" indent="-236538" eaLnBrk="1" hangingPunct="1">
              <a:lnSpc>
                <a:spcPts val="1600"/>
              </a:lnSpc>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鉄道アクセス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夢洲駅南西出入口通路の整備工事</a:t>
            </a:r>
            <a:endParaRPr lang="en-US" altLang="ja-JP" sz="1400" dirty="0">
              <a:latin typeface="ＭＳ Ｐゴシック" pitchFamily="50" charset="-128"/>
              <a:ea typeface="ＭＳ Ｐゴシック" charset="-128"/>
            </a:endParaRPr>
          </a:p>
          <a:p>
            <a:pPr marL="756000" indent="-236538" eaLnBrk="1" hangingPunct="1">
              <a:lnSpc>
                <a:spcPts val="1600"/>
              </a:lnSpc>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道路アクセス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夢洲幹線道路の雨水管整備工事</a:t>
            </a:r>
            <a:endParaRPr lang="en-US" altLang="ja-JP" sz="1400" dirty="0">
              <a:latin typeface="ＭＳ Ｐゴシック" pitchFamily="50" charset="-128"/>
              <a:ea typeface="ＭＳ Ｐゴシック" charset="-128"/>
            </a:endParaRPr>
          </a:p>
          <a:p>
            <a:pPr marL="756000" eaLnBrk="1" hangingPunct="1">
              <a:lnSpc>
                <a:spcPts val="1600"/>
              </a:lnSpc>
              <a:spcBef>
                <a:spcPts val="170"/>
              </a:spcBef>
              <a:spcAft>
                <a:spcPts val="170"/>
              </a:spcAft>
              <a:defRPr/>
            </a:pPr>
            <a:r>
              <a:rPr lang="ja-JP" altLang="en-US" sz="1400" dirty="0">
                <a:latin typeface="ＭＳ Ｐゴシック" pitchFamily="50" charset="-128"/>
                <a:ea typeface="ＭＳ Ｐゴシック" charset="-128"/>
              </a:rPr>
              <a:t>　　　　　　　　　　　　　　此花大橋の歩道設計など</a:t>
            </a:r>
            <a:endParaRPr lang="en-US" altLang="ja-JP" sz="1400" dirty="0">
              <a:latin typeface="ＭＳ Ｐゴシック" pitchFamily="50" charset="-128"/>
              <a:ea typeface="ＭＳ Ｐゴシック" charset="-128"/>
            </a:endParaRPr>
          </a:p>
          <a:p>
            <a:pPr marL="756000" indent="-236538" eaLnBrk="1" hangingPunct="1">
              <a:lnSpc>
                <a:spcPts val="1600"/>
              </a:lnSpc>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海上アクセス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係留施設の周辺環境整備に係る設計</a:t>
            </a:r>
            <a:endParaRPr lang="en-US" altLang="ja-JP" sz="1400" dirty="0">
              <a:latin typeface="ＭＳ Ｐゴシック" pitchFamily="50" charset="-128"/>
              <a:ea typeface="ＭＳ Ｐゴシック" charset="-128"/>
            </a:endParaRPr>
          </a:p>
          <a:p>
            <a:pPr marL="756000" indent="-236538" eaLnBrk="1" hangingPunct="1">
              <a:lnSpc>
                <a:spcPts val="1600"/>
              </a:lnSpc>
              <a:spcBef>
                <a:spcPts val="800"/>
              </a:spcBef>
              <a:spcAft>
                <a:spcPts val="170"/>
              </a:spcAft>
              <a:buFont typeface="Wingdings" pitchFamily="2" charset="2"/>
              <a:buChar char="Ø"/>
              <a:defRPr/>
            </a:pPr>
            <a:r>
              <a:rPr lang="ja-JP" altLang="en-US" sz="1400" dirty="0">
                <a:latin typeface="ＭＳ Ｐゴシック" panose="020B0600070205080204" pitchFamily="50" charset="-128"/>
              </a:rPr>
              <a:t>土地改良（</a:t>
            </a:r>
            <a:r>
              <a:rPr lang="en-US" altLang="ja-JP" sz="1400" dirty="0">
                <a:latin typeface="ＭＳ Ｐゴシック" panose="020B0600070205080204" pitchFamily="50" charset="-128"/>
              </a:rPr>
              <a:t>IR</a:t>
            </a:r>
            <a:r>
              <a:rPr lang="ja-JP" altLang="en-US" sz="1400" dirty="0">
                <a:latin typeface="ＭＳ Ｐゴシック" panose="020B0600070205080204" pitchFamily="50" charset="-128"/>
              </a:rPr>
              <a:t>用地） </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液状化対策</a:t>
            </a:r>
            <a:r>
              <a:rPr lang="ja-JP" altLang="en-US" sz="1400" dirty="0">
                <a:latin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地中障害物撤去</a:t>
            </a:r>
            <a:endParaRPr lang="en-US" altLang="ja-JP" sz="1400" dirty="0">
              <a:latin typeface="ＭＳ Ｐゴシック" pitchFamily="50" charset="-128"/>
              <a:ea typeface="ＭＳ Ｐゴシック" charset="-128"/>
            </a:endParaRPr>
          </a:p>
        </p:txBody>
      </p:sp>
      <p:sp>
        <p:nvSpPr>
          <p:cNvPr id="3" name="Rectangle 5">
            <a:extLst>
              <a:ext uri="{FF2B5EF4-FFF2-40B4-BE49-F238E27FC236}">
                <a16:creationId xmlns:a16="http://schemas.microsoft.com/office/drawing/2014/main" id="{8871E0F6-15DE-A0D0-36CD-E2189DA43DC5}"/>
              </a:ext>
            </a:extLst>
          </p:cNvPr>
          <p:cNvSpPr>
            <a:spLocks noChangeArrowheads="1"/>
          </p:cNvSpPr>
          <p:nvPr/>
        </p:nvSpPr>
        <p:spPr bwMode="auto">
          <a:xfrm>
            <a:off x="25400" y="3157957"/>
            <a:ext cx="9135268" cy="1047405"/>
          </a:xfrm>
          <a:prstGeom prst="rect">
            <a:avLst/>
          </a:prstGeom>
          <a:noFill/>
          <a:ln w="9525">
            <a:noFill/>
            <a:miter lim="800000"/>
            <a:headEnd/>
            <a:tailEnd/>
          </a:ln>
        </p:spPr>
        <p:txBody>
          <a:bodyPr lIns="77929" tIns="38964" rIns="77929" bIns="38964"/>
          <a:lstStyle/>
          <a:p>
            <a:pPr marL="288000" eaLnBrk="1" hangingPunct="1">
              <a:lnSpc>
                <a:spcPts val="1600"/>
              </a:lnSpc>
              <a:spcBef>
                <a:spcPts val="170"/>
              </a:spcBef>
              <a:spcAft>
                <a:spcPts val="170"/>
              </a:spcAft>
              <a:tabLst>
                <a:tab pos="4489450" algn="l"/>
                <a:tab pos="6543675" algn="l"/>
              </a:tabLst>
              <a:defRPr/>
            </a:pPr>
            <a:r>
              <a:rPr lang="ja-JP" altLang="en-US" sz="1600" b="1" dirty="0">
                <a:latin typeface="ＭＳ Ｐゴシック" panose="020B0600070205080204" pitchFamily="50" charset="-128"/>
                <a:ea typeface="ＭＳ Ｐゴシック" panose="020B0600070205080204" pitchFamily="50" charset="-128"/>
              </a:rPr>
              <a:t>■　夢洲物流車両の交通円滑化に向けた対策</a:t>
            </a:r>
            <a:r>
              <a:rPr lang="en-US" altLang="ja-JP"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１３</a:t>
            </a:r>
            <a:r>
              <a:rPr lang="ja-JP" altLang="en-US" sz="1600" b="1" dirty="0">
                <a:latin typeface="ＭＳ Ｐゴシック" panose="020B0600070205080204" pitchFamily="50" charset="-128"/>
              </a:rPr>
              <a:t>億９，９００万円）</a:t>
            </a:r>
            <a:endParaRPr lang="en-US" altLang="ja-JP" sz="1600" b="1" dirty="0">
              <a:latin typeface="ＭＳ Ｐゴシック" panose="020B0600070205080204" pitchFamily="50" charset="-128"/>
            </a:endParaRPr>
          </a:p>
          <a:p>
            <a:pPr marL="756000" indent="-285750" eaLnBrk="1" hangingPunct="1">
              <a:lnSpc>
                <a:spcPts val="1600"/>
              </a:lnSpc>
              <a:spcBef>
                <a:spcPts val="600"/>
              </a:spcBef>
              <a:spcAft>
                <a:spcPts val="600"/>
              </a:spcAft>
              <a:buFont typeface="Wingdings" panose="05000000000000000000" pitchFamily="2" charset="2"/>
              <a:buChar char="Ø"/>
              <a:tabLst>
                <a:tab pos="4935538" algn="l"/>
                <a:tab pos="6543675" algn="l"/>
              </a:tabLst>
              <a:defRPr/>
            </a:pPr>
            <a:r>
              <a:rPr lang="ja-JP" altLang="en-US" sz="1400" dirty="0">
                <a:latin typeface="ＭＳ Ｐゴシック" panose="020B0600070205080204" pitchFamily="50" charset="-128"/>
              </a:rPr>
              <a:t>夢洲地区での物流関連車両の円滑な交通を確保するための対策を実施</a:t>
            </a:r>
            <a:endParaRPr lang="en-US" altLang="ja-JP" sz="1400" dirty="0">
              <a:latin typeface="ＭＳ Ｐゴシック" panose="020B0600070205080204" pitchFamily="50" charset="-128"/>
            </a:endParaRPr>
          </a:p>
          <a:p>
            <a:pPr marL="470250" eaLnBrk="1" hangingPunct="1">
              <a:lnSpc>
                <a:spcPts val="1600"/>
              </a:lnSpc>
              <a:spcBef>
                <a:spcPts val="170"/>
              </a:spcBef>
              <a:spcAft>
                <a:spcPts val="170"/>
              </a:spcAft>
              <a:tabLst>
                <a:tab pos="4935538" algn="l"/>
                <a:tab pos="6543675" algn="l"/>
              </a:tabLst>
              <a:defRPr/>
            </a:pPr>
            <a:r>
              <a:rPr lang="ja-JP" altLang="en-US" sz="1400" dirty="0">
                <a:latin typeface="ＭＳ Ｐゴシック" panose="020B0600070205080204" pitchFamily="50" charset="-128"/>
              </a:rPr>
              <a:t>　・　港湾情報システム「ＣＯＮＰＡＳ」の利用促進、空コンテナ返却場所の一時移転</a:t>
            </a:r>
            <a:r>
              <a:rPr lang="ja-JP" altLang="en-US" sz="1400" dirty="0">
                <a:latin typeface="ＭＳ Ｐゴシック" pitchFamily="50" charset="-128"/>
                <a:ea typeface="ＭＳ Ｐゴシック" charset="-128"/>
              </a:rPr>
              <a:t>など</a:t>
            </a:r>
            <a:endParaRPr lang="en-US" altLang="ja-JP" sz="1400" dirty="0">
              <a:latin typeface="ＭＳ Ｐゴシック" panose="020B0600070205080204" pitchFamily="50" charset="-128"/>
            </a:endParaRPr>
          </a:p>
        </p:txBody>
      </p:sp>
      <p:sp>
        <p:nvSpPr>
          <p:cNvPr id="5" name="Rectangle 5">
            <a:extLst>
              <a:ext uri="{FF2B5EF4-FFF2-40B4-BE49-F238E27FC236}">
                <a16:creationId xmlns:a16="http://schemas.microsoft.com/office/drawing/2014/main" id="{67DB3971-15CC-C772-274C-2AE750E3340C}"/>
              </a:ext>
            </a:extLst>
          </p:cNvPr>
          <p:cNvSpPr>
            <a:spLocks noChangeArrowheads="1"/>
          </p:cNvSpPr>
          <p:nvPr/>
        </p:nvSpPr>
        <p:spPr bwMode="auto">
          <a:xfrm>
            <a:off x="25400" y="4285847"/>
            <a:ext cx="9135268" cy="852858"/>
          </a:xfrm>
          <a:prstGeom prst="rect">
            <a:avLst/>
          </a:prstGeom>
          <a:noFill/>
          <a:ln w="9525">
            <a:noFill/>
            <a:miter lim="800000"/>
            <a:headEnd/>
            <a:tailEnd/>
          </a:ln>
        </p:spPr>
        <p:txBody>
          <a:bodyPr lIns="77929" tIns="38964" rIns="77929" bIns="38964"/>
          <a:lstStyle/>
          <a:p>
            <a:pPr marL="288000" eaLnBrk="1" hangingPunct="1">
              <a:lnSpc>
                <a:spcPts val="1600"/>
              </a:lnSpc>
              <a:spcBef>
                <a:spcPts val="170"/>
              </a:spcBef>
              <a:spcAft>
                <a:spcPts val="170"/>
              </a:spcAft>
              <a:tabLst>
                <a:tab pos="4489450" algn="l"/>
                <a:tab pos="6543675" algn="l"/>
              </a:tabLst>
              <a:defRPr/>
            </a:pPr>
            <a:r>
              <a:rPr lang="ja-JP" altLang="en-US" sz="1600" b="1" dirty="0">
                <a:latin typeface="ＭＳ Ｐゴシック" panose="020B0600070205080204" pitchFamily="50" charset="-128"/>
                <a:ea typeface="ＭＳ Ｐゴシック" panose="020B0600070205080204" pitchFamily="50" charset="-128"/>
              </a:rPr>
              <a:t>■　夢洲消防出張所の整備事業</a:t>
            </a:r>
            <a:r>
              <a:rPr lang="en-US" altLang="ja-JP"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　３，０００</a:t>
            </a:r>
            <a:r>
              <a:rPr lang="ja-JP" altLang="en-US" sz="1600" b="1" dirty="0">
                <a:latin typeface="ＭＳ Ｐゴシック" panose="020B0600070205080204" pitchFamily="50" charset="-128"/>
                <a:ea typeface="ＭＳ Ｐゴシック" panose="020B0600070205080204" pitchFamily="50" charset="-128"/>
              </a:rPr>
              <a:t>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756000" indent="-285750" eaLnBrk="1" hangingPunct="1">
              <a:lnSpc>
                <a:spcPts val="1600"/>
              </a:lnSpc>
              <a:spcBef>
                <a:spcPts val="600"/>
              </a:spcBef>
              <a:spcAft>
                <a:spcPts val="600"/>
              </a:spcAft>
              <a:buFont typeface="Wingdings" panose="05000000000000000000" pitchFamily="2" charset="2"/>
              <a:buChar char="Ø"/>
              <a:tabLst>
                <a:tab pos="4935538" algn="l"/>
                <a:tab pos="6543675" algn="l"/>
              </a:tabLst>
              <a:defRPr/>
            </a:pPr>
            <a:r>
              <a:rPr lang="ja-JP" altLang="en-US" sz="1400" dirty="0">
                <a:latin typeface="ＭＳ Ｐゴシック" panose="020B0600070205080204" pitchFamily="50" charset="-128"/>
              </a:rPr>
              <a:t>夢洲地区における災害対策の中枢機能を担う消防出張所整備に係る設計</a:t>
            </a:r>
            <a:endParaRPr lang="en-US" altLang="ja-JP" sz="1400" dirty="0">
              <a:latin typeface="ＭＳ Ｐゴシック" panose="020B0600070205080204" pitchFamily="50" charset="-128"/>
            </a:endParaRPr>
          </a:p>
        </p:txBody>
      </p:sp>
      <p:sp>
        <p:nvSpPr>
          <p:cNvPr id="4" name="角丸四角形 20">
            <a:extLst>
              <a:ext uri="{FF2B5EF4-FFF2-40B4-BE49-F238E27FC236}">
                <a16:creationId xmlns:a16="http://schemas.microsoft.com/office/drawing/2014/main" id="{60101D31-B882-D519-D4BC-48E2607B9C2D}"/>
              </a:ext>
            </a:extLst>
          </p:cNvPr>
          <p:cNvSpPr/>
          <p:nvPr/>
        </p:nvSpPr>
        <p:spPr>
          <a:xfrm>
            <a:off x="63688" y="4267141"/>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Tree>
    <p:extLst>
      <p:ext uri="{BB962C8B-B14F-4D97-AF65-F5344CB8AC3E}">
        <p14:creationId xmlns:p14="http://schemas.microsoft.com/office/powerpoint/2010/main" val="11064683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p:cNvSpPr>
            <a:spLocks noChangeArrowheads="1"/>
          </p:cNvSpPr>
          <p:nvPr/>
        </p:nvSpPr>
        <p:spPr bwMode="auto">
          <a:xfrm>
            <a:off x="-1588" y="4763"/>
            <a:ext cx="9140826" cy="476250"/>
          </a:xfrm>
          <a:prstGeom prst="rect">
            <a:avLst/>
          </a:prstGeom>
          <a:gradFill rotWithShape="1">
            <a:gsLst>
              <a:gs pos="40000">
                <a:srgbClr val="000099"/>
              </a:gs>
              <a:gs pos="40000">
                <a:srgbClr val="000099"/>
              </a:gs>
              <a:gs pos="90000">
                <a:srgbClr val="FFFFFF"/>
              </a:gs>
            </a:gsLst>
            <a:lin ang="0"/>
          </a:gradFill>
          <a:ln>
            <a:noFill/>
          </a:ln>
          <a:effectLst/>
        </p:spPr>
        <p:txBody>
          <a:bodyPr wrap="none" lIns="77929" tIns="38964" rIns="77929" bIns="38964"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HG創英角ｺﾞｼｯｸUB" panose="020B0909000000000000" pitchFamily="49" charset="-128"/>
                <a:cs typeface="+mn-cs"/>
              </a:rPr>
              <a:t>ＩＲを含む国際観光拠点の形成</a:t>
            </a:r>
          </a:p>
        </p:txBody>
      </p:sp>
      <p:sp>
        <p:nvSpPr>
          <p:cNvPr id="76" name="正方形/長方形 25"/>
          <p:cNvSpPr>
            <a:spLocks noChangeArrowheads="1"/>
          </p:cNvSpPr>
          <p:nvPr/>
        </p:nvSpPr>
        <p:spPr bwMode="auto">
          <a:xfrm>
            <a:off x="161996" y="483052"/>
            <a:ext cx="474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rPr>
              <a:t>○</a:t>
            </a:r>
            <a:r>
              <a:rPr kumimoji="1" lang="ja-JP" altLang="ja-JP" sz="1800" b="1" i="0" u="none" strike="noStrike" kern="1200" cap="none" spc="0" normalizeH="0" baseline="0" noProof="0" dirty="0">
                <a:ln>
                  <a:noFill/>
                </a:ln>
                <a:effectLst/>
                <a:uLnTx/>
                <a:uFillTx/>
                <a:latin typeface="ＭＳ Ｐゴシック" panose="020B0600070205080204" pitchFamily="50" charset="-128"/>
              </a:rPr>
              <a:t>　</a:t>
            </a:r>
            <a:r>
              <a:rPr kumimoji="1" lang="ja-JP" altLang="en-US" sz="1800" b="1" i="0" u="none" strike="noStrike" kern="1200" cap="none" spc="0" normalizeH="0" baseline="0" noProof="0" dirty="0">
                <a:ln>
                  <a:noFill/>
                </a:ln>
                <a:effectLst/>
                <a:uLnTx/>
                <a:uFillTx/>
                <a:latin typeface="ＭＳ Ｐゴシック" panose="020B0600070205080204" pitchFamily="50" charset="-128"/>
              </a:rPr>
              <a:t>府市が一体となった大阪</a:t>
            </a:r>
            <a:r>
              <a:rPr kumimoji="1" lang="en-US" altLang="ja-JP" sz="1800" b="1" i="0" u="none" strike="noStrike" kern="1200" cap="none" spc="0" normalizeH="0" baseline="0" noProof="0" dirty="0">
                <a:ln>
                  <a:noFill/>
                </a:ln>
                <a:effectLst/>
                <a:uLnTx/>
                <a:uFillTx/>
                <a:latin typeface="ＭＳ Ｐゴシック" panose="020B0600070205080204" pitchFamily="50" charset="-128"/>
              </a:rPr>
              <a:t>IR</a:t>
            </a:r>
            <a:r>
              <a:rPr kumimoji="1" lang="ja-JP" altLang="en-US" sz="1800" b="1" i="0" u="none" strike="noStrike" kern="1200" cap="none" spc="0" normalizeH="0" baseline="0" noProof="0" dirty="0">
                <a:ln>
                  <a:noFill/>
                </a:ln>
                <a:effectLst/>
                <a:uLnTx/>
                <a:uFillTx/>
                <a:latin typeface="ＭＳ Ｐゴシック" panose="020B0600070205080204" pitchFamily="50" charset="-128"/>
              </a:rPr>
              <a:t>の</a:t>
            </a:r>
            <a:r>
              <a:rPr lang="ja-JP" altLang="en-US" sz="1800" b="1" dirty="0">
                <a:latin typeface="ＭＳ Ｐゴシック" panose="020B0600070205080204" pitchFamily="50" charset="-128"/>
              </a:rPr>
              <a:t>実現</a:t>
            </a:r>
            <a:endParaRPr kumimoji="1" lang="ja-JP" altLang="en-US" sz="1800" b="1" i="0" u="none" strike="noStrike" kern="1200" cap="none" spc="0" normalizeH="0" baseline="0" noProof="0" dirty="0">
              <a:ln>
                <a:noFill/>
              </a:ln>
              <a:effectLst/>
              <a:uLnTx/>
              <a:uFillTx/>
              <a:latin typeface="ＭＳ Ｐゴシック" panose="020B0600070205080204" pitchFamily="50" charset="-128"/>
            </a:endParaRPr>
          </a:p>
        </p:txBody>
      </p:sp>
      <p:sp>
        <p:nvSpPr>
          <p:cNvPr id="77" name="正方形/長方形 25"/>
          <p:cNvSpPr>
            <a:spLocks noChangeArrowheads="1"/>
          </p:cNvSpPr>
          <p:nvPr/>
        </p:nvSpPr>
        <p:spPr bwMode="auto">
          <a:xfrm>
            <a:off x="162786" y="4258458"/>
            <a:ext cx="59277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総合的な依存症対策の推進</a:t>
            </a:r>
          </a:p>
        </p:txBody>
      </p:sp>
      <p:sp>
        <p:nvSpPr>
          <p:cNvPr id="36" name="Rectangle 5"/>
          <p:cNvSpPr>
            <a:spLocks noChangeArrowheads="1"/>
          </p:cNvSpPr>
          <p:nvPr/>
        </p:nvSpPr>
        <p:spPr bwMode="auto">
          <a:xfrm>
            <a:off x="25400" y="801567"/>
            <a:ext cx="8063888" cy="105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924550" algn="l"/>
              </a:tabLst>
              <a:defRPr/>
            </a:pPr>
            <a:r>
              <a:rPr kumimoji="1" lang="ja-JP" altLang="en-US" sz="1600" b="1" i="0" u="none" strike="noStrike" kern="1200" cap="none" spc="0" normalizeH="0" baseline="0" noProof="0" dirty="0">
                <a:ln>
                  <a:noFill/>
                </a:ln>
                <a:effectLst/>
                <a:uLnTx/>
                <a:uFillTx/>
                <a:latin typeface="ＭＳ Ｐゴシック"/>
                <a:ea typeface="ＭＳ Ｐゴシック"/>
                <a:cs typeface="+mn-cs"/>
              </a:rPr>
              <a:t>■　ＩＲ</a:t>
            </a:r>
            <a:r>
              <a:rPr kumimoji="1" lang="ja-JP" altLang="en-US" sz="1600" b="1" i="0" u="none" strike="noStrike" kern="1200" cap="none" spc="-10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を含む国際観光拠点の形成に向けた立地推進事業</a:t>
            </a:r>
            <a:r>
              <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（６，０００万円）</a:t>
            </a:r>
            <a:endParaRPr kumimoji="1" lang="en-US" altLang="ja-JP" sz="1600" b="1" i="0" u="none" strike="noStrike" kern="1200" cap="none" spc="0" normalizeH="0" baseline="0" noProof="0" dirty="0">
              <a:ln>
                <a:noFill/>
              </a:ln>
              <a:effectLst/>
              <a:uLnTx/>
              <a:uFillTx/>
              <a:latin typeface="ＭＳ Ｐゴシック"/>
              <a:ea typeface="ＭＳ Ｐゴシック"/>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ＩＲの実現に向けた取組</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ＩＲの理解促進に向けた取組</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ＩＲ立地に伴う懸念事項（ギャンブル等依存症など）の最小化に向けた取組</a:t>
            </a:r>
          </a:p>
        </p:txBody>
      </p:sp>
      <p:sp>
        <p:nvSpPr>
          <p:cNvPr id="37" name="Rectangle 5"/>
          <p:cNvSpPr>
            <a:spLocks noChangeArrowheads="1"/>
          </p:cNvSpPr>
          <p:nvPr/>
        </p:nvSpPr>
        <p:spPr bwMode="auto">
          <a:xfrm>
            <a:off x="25400" y="4622671"/>
            <a:ext cx="8570985" cy="60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924550"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依存症対策支援事業　　　　　　　　　　　　　　　　　　　　　　　　　（</a:t>
            </a:r>
            <a:r>
              <a:rPr lang="ja-JP" altLang="en-US" sz="1600" b="1" dirty="0">
                <a:latin typeface="ＭＳ Ｐゴシック" pitchFamily="50" charset="-128"/>
                <a:ea typeface="ＭＳ Ｐゴシック" charset="-128"/>
              </a:rPr>
              <a:t>６，８００</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万円</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r>
              <a:rPr kumimoji="1" lang="en-US" altLang="ja-JP"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再掲</a:t>
            </a:r>
            <a:r>
              <a:rPr kumimoji="1" lang="en-US" altLang="ja-JP"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3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4"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経済成長に向けた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戦略の実行</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50" name="スライド番号プレースホルダ 3"/>
          <p:cNvSpPr txBox="1">
            <a:spLocks noGrp="1"/>
          </p:cNvSpPr>
          <p:nvPr/>
        </p:nvSpPr>
        <p:spPr bwMode="auto">
          <a:xfrm>
            <a:off x="7010400" y="4816750"/>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35FC52D2-EDA1-81D5-0340-C03D153D6456}"/>
              </a:ext>
            </a:extLst>
          </p:cNvPr>
          <p:cNvSpPr>
            <a:spLocks noChangeArrowheads="1"/>
          </p:cNvSpPr>
          <p:nvPr/>
        </p:nvSpPr>
        <p:spPr bwMode="auto">
          <a:xfrm>
            <a:off x="25400" y="2182778"/>
            <a:ext cx="5164786" cy="192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（参考）</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２０２３年４月　　　　　　　区域認定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２０２３年９月　　　　　　  協定等締結</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２０２４年</a:t>
            </a:r>
            <a: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10</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月　　　　　　</a:t>
            </a:r>
            <a:r>
              <a:rPr lang="ja-JP" altLang="en-US" sz="1400" dirty="0">
                <a:latin typeface="ＭＳ Ｐゴシック" panose="020B0600070205080204" pitchFamily="50" charset="-128"/>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準備工事着手</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eaLnBrk="1" hangingPunct="1">
              <a:spcBef>
                <a:spcPts val="170"/>
              </a:spcBef>
              <a:spcAft>
                <a:spcPts val="170"/>
              </a:spcAft>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a:t>
            </a:r>
            <a:r>
              <a:rPr lang="ja-JP" altLang="en-US" sz="1400" dirty="0">
                <a:latin typeface="ＭＳ Ｐゴシック" panose="020B0600070205080204" pitchFamily="50" charset="-128"/>
              </a:rPr>
              <a:t>５</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年春頃　　　　　　 </a:t>
            </a:r>
            <a:r>
              <a:rPr lang="ja-JP" altLang="en-US" sz="1400" dirty="0">
                <a:latin typeface="ＭＳ Ｐゴシック" panose="020B0600070205080204" pitchFamily="50" charset="-128"/>
              </a:rPr>
              <a:t>建設工事（想定）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a:p>
            <a:pPr marL="471600" eaLnBrk="1" hangingPunct="1">
              <a:spcBef>
                <a:spcPts val="170"/>
              </a:spcBef>
              <a:spcAft>
                <a:spcPts val="170"/>
              </a:spcAft>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～２０３０年夏頃　　　　  </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２０３０年秋頃            　開業（想定）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a:extLst>
              <a:ext uri="{FF2B5EF4-FFF2-40B4-BE49-F238E27FC236}">
                <a16:creationId xmlns:a16="http://schemas.microsoft.com/office/drawing/2014/main" id="{7A793AE9-5184-919A-49FA-345EFEEA30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11795" y="1857117"/>
            <a:ext cx="3684589" cy="2227401"/>
          </a:xfrm>
          <a:prstGeom prst="rect">
            <a:avLst/>
          </a:prstGeom>
        </p:spPr>
      </p:pic>
      <p:sp>
        <p:nvSpPr>
          <p:cNvPr id="3" name="テキスト ボックス 2">
            <a:extLst>
              <a:ext uri="{FF2B5EF4-FFF2-40B4-BE49-F238E27FC236}">
                <a16:creationId xmlns:a16="http://schemas.microsoft.com/office/drawing/2014/main" id="{D5E19A12-25A1-B8D5-C49B-2E7731F069C6}"/>
              </a:ext>
            </a:extLst>
          </p:cNvPr>
          <p:cNvSpPr txBox="1"/>
          <p:nvPr/>
        </p:nvSpPr>
        <p:spPr>
          <a:xfrm>
            <a:off x="7257523" y="4096093"/>
            <a:ext cx="1441893"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000" b="0" i="0" u="none" strike="noStrike" kern="1200" cap="none" spc="0" normalizeH="0" baseline="0" noProof="0" dirty="0">
                <a:ln>
                  <a:noFill/>
                </a:ln>
                <a:solidFill>
                  <a:srgbClr val="000000"/>
                </a:solidFill>
                <a:effectLst/>
                <a:uLnTx/>
                <a:uFillTx/>
                <a:latin typeface="ＭＳ Ｐゴシック"/>
                <a:ea typeface="ＭＳ Ｐゴシック"/>
                <a:cs typeface="ＭＳ Ｐゴシック" panose="020B0600070205080204" pitchFamily="50" charset="-128"/>
              </a:rPr>
              <a:t>提供：大阪ＩＲ株式会社</a:t>
            </a:r>
          </a:p>
        </p:txBody>
      </p:sp>
    </p:spTree>
    <p:extLst>
      <p:ext uri="{BB962C8B-B14F-4D97-AF65-F5344CB8AC3E}">
        <p14:creationId xmlns:p14="http://schemas.microsoft.com/office/powerpoint/2010/main" val="2745391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E17580-FA9A-3EAA-8BFF-5FBAADBBB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228" y="615606"/>
            <a:ext cx="2287209" cy="1528553"/>
          </a:xfrm>
          <a:prstGeom prst="rect">
            <a:avLst/>
          </a:prstGeom>
        </p:spPr>
      </p:pic>
      <p:sp>
        <p:nvSpPr>
          <p:cNvPr id="10" name="Rectangle 5">
            <a:extLst>
              <a:ext uri="{FF2B5EF4-FFF2-40B4-BE49-F238E27FC236}">
                <a16:creationId xmlns:a16="http://schemas.microsoft.com/office/drawing/2014/main" id="{1294E849-7858-D6B3-48B2-F49DFC3878AB}"/>
              </a:ext>
            </a:extLst>
          </p:cNvPr>
          <p:cNvSpPr>
            <a:spLocks noChangeArrowheads="1"/>
          </p:cNvSpPr>
          <p:nvPr/>
        </p:nvSpPr>
        <p:spPr bwMode="auto">
          <a:xfrm>
            <a:off x="51590" y="2461408"/>
            <a:ext cx="6922336" cy="104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大阪駅前ダイヤモンド地区における道路空間形成にかかる検討調査</a:t>
            </a:r>
            <a:endParaRPr lang="en-US" altLang="ja-JP" sz="1600" b="1" dirty="0">
              <a:latin typeface="ＭＳ Ｐゴシック" panose="020B0600070205080204" pitchFamily="50" charset="-128"/>
            </a:endParaRPr>
          </a:p>
          <a:p>
            <a:pPr marL="288000" eaLnBrk="1" hangingPunct="1">
              <a:spcBef>
                <a:spcPts val="170"/>
              </a:spcBef>
              <a:spcAft>
                <a:spcPts val="170"/>
              </a:spcAft>
              <a:tabLst>
                <a:tab pos="4838700" algn="l"/>
              </a:tabLst>
              <a:defRPr/>
            </a:pP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３，０００万円）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「居心地よく歩きたくなるまちなか」の更なる創出に向けて、めざすべき将来像の検討など、人中心の道路空間の実現に向けた検討調査を実施</a:t>
            </a:r>
          </a:p>
        </p:txBody>
      </p:sp>
      <p:sp>
        <p:nvSpPr>
          <p:cNvPr id="34" name="Rectangle 5"/>
          <p:cNvSpPr>
            <a:spLocks noChangeArrowheads="1"/>
          </p:cNvSpPr>
          <p:nvPr/>
        </p:nvSpPr>
        <p:spPr bwMode="auto">
          <a:xfrm>
            <a:off x="34508" y="580239"/>
            <a:ext cx="6609749" cy="103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御堂筋活性化事業</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４，７００万円）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大阪の魅力を国内外に広く発信し、観光誘客の促進につなげるため、御堂筋を歩行者に開放し、にぎわいを創出する「御堂筋オータムパーティー」を開催</a:t>
            </a:r>
            <a:endParaRPr lang="en-US" altLang="ja-JP" sz="1400" dirty="0">
              <a:latin typeface="ＭＳ Ｐゴシック" panose="020B0600070205080204" pitchFamily="50" charset="-128"/>
            </a:endParaRPr>
          </a:p>
        </p:txBody>
      </p:sp>
      <p:sp>
        <p:nvSpPr>
          <p:cNvPr id="22" name="Rectangle 4"/>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都市魅力の向上</a:t>
            </a:r>
          </a:p>
        </p:txBody>
      </p:sp>
      <p:sp>
        <p:nvSpPr>
          <p:cNvPr id="17"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2" name="スライド番号プレースホルダ 3"/>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34</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7" name="角丸四角形 20">
            <a:extLst>
              <a:ext uri="{FF2B5EF4-FFF2-40B4-BE49-F238E27FC236}">
                <a16:creationId xmlns:a16="http://schemas.microsoft.com/office/drawing/2014/main" id="{BC041128-8087-5DA7-2C1D-7C5B190B2AB6}"/>
              </a:ext>
            </a:extLst>
          </p:cNvPr>
          <p:cNvSpPr/>
          <p:nvPr/>
        </p:nvSpPr>
        <p:spPr>
          <a:xfrm>
            <a:off x="85460" y="2492764"/>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pic>
        <p:nvPicPr>
          <p:cNvPr id="4" name="図 3" descr="建物, テーブル, グリーン, 男 が含まれている画像">
            <a:extLst>
              <a:ext uri="{FF2B5EF4-FFF2-40B4-BE49-F238E27FC236}">
                <a16:creationId xmlns:a16="http://schemas.microsoft.com/office/drawing/2014/main" id="{058DCC59-0C92-B234-1DD2-0D5F52998F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886231" y="2893554"/>
            <a:ext cx="2125772" cy="1594329"/>
          </a:xfrm>
          <a:prstGeom prst="rect">
            <a:avLst/>
          </a:prstGeom>
        </p:spPr>
      </p:pic>
      <p:sp>
        <p:nvSpPr>
          <p:cNvPr id="5" name="テキスト ボックス 4">
            <a:extLst>
              <a:ext uri="{FF2B5EF4-FFF2-40B4-BE49-F238E27FC236}">
                <a16:creationId xmlns:a16="http://schemas.microsoft.com/office/drawing/2014/main" id="{643A9C24-861F-79C6-55A2-A08BE6A316FB}"/>
              </a:ext>
            </a:extLst>
          </p:cNvPr>
          <p:cNvSpPr txBox="1"/>
          <p:nvPr/>
        </p:nvSpPr>
        <p:spPr>
          <a:xfrm>
            <a:off x="7010400" y="4711712"/>
            <a:ext cx="1877437" cy="261610"/>
          </a:xfrm>
          <a:prstGeom prst="rect">
            <a:avLst/>
          </a:prstGeom>
          <a:noFill/>
        </p:spPr>
        <p:txBody>
          <a:bodyPr wrap="none" rtlCol="0">
            <a:spAutoFit/>
          </a:bodyPr>
          <a:lstStyle/>
          <a:p>
            <a:r>
              <a:rPr kumimoji="1" lang="ja-JP" altLang="en-US" sz="1100" dirty="0"/>
              <a:t>御堂筋の側道歩行者空間化</a:t>
            </a:r>
          </a:p>
        </p:txBody>
      </p:sp>
      <p:sp>
        <p:nvSpPr>
          <p:cNvPr id="6" name="Rectangle 5">
            <a:extLst>
              <a:ext uri="{FF2B5EF4-FFF2-40B4-BE49-F238E27FC236}">
                <a16:creationId xmlns:a16="http://schemas.microsoft.com/office/drawing/2014/main" id="{64993973-D020-3800-DD04-CCF240B1E972}"/>
              </a:ext>
            </a:extLst>
          </p:cNvPr>
          <p:cNvSpPr>
            <a:spLocks noChangeArrowheads="1"/>
          </p:cNvSpPr>
          <p:nvPr/>
        </p:nvSpPr>
        <p:spPr bwMode="auto">
          <a:xfrm>
            <a:off x="34508" y="3649960"/>
            <a:ext cx="6656721" cy="147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都心部のエリアマネジメント活動支援事業</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７，０００万円）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都市魅力の向上をめざし、高質な公共空間の維持管理等を促進するため、 エリアマネジメント活動への支援を実施</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エリアブランドの一層の向上をめざし、地域特性に応じた質の高い活動への支援制度の充実に向けた検討調査を実施</a:t>
            </a:r>
            <a:endParaRPr lang="en-US" altLang="ja-JP" sz="1400" dirty="0">
              <a:latin typeface="ＭＳ Ｐゴシック" panose="020B0600070205080204" pitchFamily="50" charset="-128"/>
            </a:endParaRPr>
          </a:p>
        </p:txBody>
      </p:sp>
      <p:sp>
        <p:nvSpPr>
          <p:cNvPr id="9" name="角丸四角形 14">
            <a:extLst>
              <a:ext uri="{FF2B5EF4-FFF2-40B4-BE49-F238E27FC236}">
                <a16:creationId xmlns:a16="http://schemas.microsoft.com/office/drawing/2014/main" id="{58502996-88A9-6FE2-15BF-60370D090846}"/>
              </a:ext>
            </a:extLst>
          </p:cNvPr>
          <p:cNvSpPr/>
          <p:nvPr/>
        </p:nvSpPr>
        <p:spPr>
          <a:xfrm>
            <a:off x="253255" y="444153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3" name="Rectangle 5">
            <a:extLst>
              <a:ext uri="{FF2B5EF4-FFF2-40B4-BE49-F238E27FC236}">
                <a16:creationId xmlns:a16="http://schemas.microsoft.com/office/drawing/2014/main" id="{36750943-289D-F3CB-C21D-D63AD78C2CB9}"/>
              </a:ext>
            </a:extLst>
          </p:cNvPr>
          <p:cNvSpPr>
            <a:spLocks noChangeArrowheads="1"/>
          </p:cNvSpPr>
          <p:nvPr/>
        </p:nvSpPr>
        <p:spPr bwMode="auto">
          <a:xfrm>
            <a:off x="7020898" y="2104221"/>
            <a:ext cx="173588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None/>
              <a:defRPr/>
            </a:pPr>
            <a:r>
              <a:rPr lang="ja-JP" altLang="en-US" sz="1000" dirty="0">
                <a:latin typeface="ＭＳ Ｐゴシック" pitchFamily="50" charset="-128"/>
                <a:ea typeface="ＭＳ Ｐゴシック" charset="-128"/>
              </a:rPr>
              <a:t>御堂筋活性化事業のイメージ</a:t>
            </a:r>
            <a:endParaRPr lang="en-US" altLang="ja-JP" sz="1000" dirty="0">
              <a:latin typeface="ＭＳ Ｐゴシック" pitchFamily="50" charset="-128"/>
              <a:ea typeface="ＭＳ Ｐゴシック" charset="-128"/>
            </a:endParaRPr>
          </a:p>
        </p:txBody>
      </p:sp>
      <p:sp>
        <p:nvSpPr>
          <p:cNvPr id="2" name="Rectangle 5">
            <a:extLst>
              <a:ext uri="{FF2B5EF4-FFF2-40B4-BE49-F238E27FC236}">
                <a16:creationId xmlns:a16="http://schemas.microsoft.com/office/drawing/2014/main" id="{477805AA-0941-EB75-1F5C-FEEAAB832015}"/>
              </a:ext>
            </a:extLst>
          </p:cNvPr>
          <p:cNvSpPr>
            <a:spLocks noChangeArrowheads="1"/>
          </p:cNvSpPr>
          <p:nvPr/>
        </p:nvSpPr>
        <p:spPr bwMode="auto">
          <a:xfrm>
            <a:off x="34507" y="1443964"/>
            <a:ext cx="6656721" cy="104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125913" algn="l"/>
              </a:tabLst>
              <a:defRPr/>
            </a:pPr>
            <a:r>
              <a:rPr lang="ja-JP" altLang="en-US" sz="1600" b="1" dirty="0">
                <a:solidFill>
                  <a:schemeClr val="tx1">
                    <a:lumMod val="95000"/>
                    <a:lumOff val="5000"/>
                  </a:schemeClr>
                </a:solidFill>
                <a:latin typeface="ＭＳ Ｐゴシック" panose="020B0600070205080204" pitchFamily="50" charset="-128"/>
                <a:ea typeface="ＭＳ Ｐゴシック" panose="020B0600070205080204" pitchFamily="50" charset="-128"/>
              </a:rPr>
              <a:t>■　御堂筋の道路空間再編　　　　　　　　　　　 </a:t>
            </a:r>
            <a:r>
              <a:rPr lang="ja-JP" altLang="en-US" sz="1600" b="1" dirty="0">
                <a:solidFill>
                  <a:schemeClr val="tx1">
                    <a:lumMod val="95000"/>
                    <a:lumOff val="5000"/>
                  </a:schemeClr>
                </a:solidFill>
                <a:latin typeface="ＭＳ Ｐゴシック" panose="020B0600070205080204" pitchFamily="50" charset="-128"/>
              </a:rPr>
              <a:t>　　　　</a:t>
            </a:r>
            <a:r>
              <a:rPr lang="ja-JP" altLang="en-US" sz="1600" b="1" dirty="0">
                <a:latin typeface="ＭＳ Ｐゴシック" panose="020B0600070205080204" pitchFamily="50" charset="-128"/>
              </a:rPr>
              <a:t>（３億２，８００</a:t>
            </a:r>
            <a:r>
              <a:rPr lang="zh-TW" altLang="en-US" sz="1600" b="1" dirty="0">
                <a:latin typeface="ＭＳ Ｐゴシック" panose="020B0600070205080204" pitchFamily="50" charset="-128"/>
              </a:rPr>
              <a:t>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a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みちの未来体験</a:t>
            </a:r>
            <a:r>
              <a:rPr lang="en-US" altLang="ja-JP" sz="1400" dirty="0">
                <a:latin typeface="ＭＳ Ｐゴシック" panose="020B0600070205080204" pitchFamily="50" charset="-128"/>
              </a:rPr>
              <a:t>EXPO</a:t>
            </a:r>
            <a:r>
              <a:rPr lang="ja-JP" altLang="en-US" sz="1400" dirty="0">
                <a:latin typeface="ＭＳ Ｐゴシック" panose="020B0600070205080204" pitchFamily="50" charset="-128"/>
              </a:rPr>
              <a:t>として万博時に御堂筋などで実施する、みちの未来を体験してもらえるような新たな取組等を踏まえ、人中心の道路空間の実現に向けた実証事業や調査・検討等を実施</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10601079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アイコン&#10;&#10;自動的に生成された説明">
            <a:extLst>
              <a:ext uri="{FF2B5EF4-FFF2-40B4-BE49-F238E27FC236}">
                <a16:creationId xmlns:a16="http://schemas.microsoft.com/office/drawing/2014/main" id="{42606C32-7A8D-0597-E6CB-DF016C4DA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0397" y="587050"/>
            <a:ext cx="904932" cy="971612"/>
          </a:xfrm>
          <a:prstGeom prst="rect">
            <a:avLst/>
          </a:prstGeom>
        </p:spPr>
      </p:pic>
      <p:sp>
        <p:nvSpPr>
          <p:cNvPr id="9"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「ゼロカーボン おおさか」の実現</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5" name="Rectangle 5"/>
          <p:cNvSpPr>
            <a:spLocks noChangeArrowheads="1"/>
          </p:cNvSpPr>
          <p:nvPr/>
        </p:nvSpPr>
        <p:spPr bwMode="auto">
          <a:xfrm>
            <a:off x="155575" y="663000"/>
            <a:ext cx="6832652" cy="390172"/>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solidFill>
                  <a:schemeClr val="accent4"/>
                </a:solidFill>
                <a:latin typeface="ＭＳ Ｐゴシック" pitchFamily="50" charset="-128"/>
                <a:ea typeface="ＭＳ Ｐゴシック" charset="-128"/>
              </a:rPr>
              <a:t>　　　　　　　　　　　　　　　　　</a:t>
            </a:r>
            <a:endParaRPr lang="en-US" altLang="ja-JP" sz="1600" b="1" dirty="0">
              <a:solidFill>
                <a:schemeClr val="accent4"/>
              </a:solidFill>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r>
              <a:rPr lang="ja-JP" altLang="en-US" sz="1600" b="1" dirty="0">
                <a:solidFill>
                  <a:schemeClr val="accent4"/>
                </a:solidFill>
                <a:latin typeface="ＭＳ Ｐゴシック" pitchFamily="50" charset="-128"/>
                <a:ea typeface="ＭＳ Ｐゴシック" charset="-128"/>
              </a:rPr>
              <a:t>　　　　　　　　　　　　　　　　　　　　　　　　　　　　　　　　　　　　　　　　　　　</a:t>
            </a:r>
            <a:endParaRPr lang="en-US" altLang="ja-JP" sz="1400" dirty="0">
              <a:solidFill>
                <a:srgbClr val="0070C0"/>
              </a:solidFill>
              <a:latin typeface="ＭＳ Ｐゴシック" pitchFamily="50" charset="-128"/>
              <a:ea typeface="ＭＳ Ｐゴシック" charset="-128"/>
            </a:endParaRPr>
          </a:p>
        </p:txBody>
      </p:sp>
      <p:sp>
        <p:nvSpPr>
          <p:cNvPr id="14"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 name="AutoShape 2" descr="https://1.bp.blogspot.com/-ToH0YELnPAA/Whu1-U4b-5I/AAAAAAABIeY/f-qTWRzaC2APP7vmLdBd0p3JZx5bZfj_gCLcBGAs/s800/car_bus_j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sp>
        <p:nvSpPr>
          <p:cNvPr id="50" name="スライド番号プレースホルダ 3"/>
          <p:cNvSpPr txBox="1">
            <a:spLocks noGrp="1"/>
          </p:cNvSpPr>
          <p:nvPr/>
        </p:nvSpPr>
        <p:spPr bwMode="auto">
          <a:xfrm>
            <a:off x="7010400" y="4643135"/>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35</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4" name="Rectangle 5">
            <a:extLst>
              <a:ext uri="{FF2B5EF4-FFF2-40B4-BE49-F238E27FC236}">
                <a16:creationId xmlns:a16="http://schemas.microsoft.com/office/drawing/2014/main" id="{E8BB1D05-6FEA-4BFE-D20E-202E98B2E1EF}"/>
              </a:ext>
            </a:extLst>
          </p:cNvPr>
          <p:cNvSpPr>
            <a:spLocks noChangeArrowheads="1"/>
          </p:cNvSpPr>
          <p:nvPr/>
        </p:nvSpPr>
        <p:spPr bwMode="auto">
          <a:xfrm>
            <a:off x="-3078" y="3959759"/>
            <a:ext cx="8904288" cy="321029"/>
          </a:xfrm>
          <a:prstGeom prst="rect">
            <a:avLst/>
          </a:prstGeom>
          <a:noFill/>
          <a:ln w="9525">
            <a:noFill/>
            <a:miter lim="800000"/>
            <a:headEnd/>
            <a:tailEnd/>
          </a:ln>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新たな脱炭素技術の実証・事業化支援事業　　　　　　　   （　　　 　３，０００万円）</a:t>
            </a:r>
          </a:p>
        </p:txBody>
      </p:sp>
      <p:sp>
        <p:nvSpPr>
          <p:cNvPr id="5" name="Rectangle 5">
            <a:extLst>
              <a:ext uri="{FF2B5EF4-FFF2-40B4-BE49-F238E27FC236}">
                <a16:creationId xmlns:a16="http://schemas.microsoft.com/office/drawing/2014/main" id="{1E37212D-A956-7B46-AA40-1B9C2767DAF0}"/>
              </a:ext>
            </a:extLst>
          </p:cNvPr>
          <p:cNvSpPr>
            <a:spLocks noChangeArrowheads="1"/>
          </p:cNvSpPr>
          <p:nvPr/>
        </p:nvSpPr>
        <p:spPr bwMode="auto">
          <a:xfrm>
            <a:off x="277200" y="2150155"/>
            <a:ext cx="7359491"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　大阪“みなと”カーボンニュートラルポート形成事業　　　　 （　　　　 ７，１００万円）</a:t>
            </a:r>
          </a:p>
          <a:p>
            <a:pPr eaLnBrk="1" hangingPunct="1">
              <a:lnSpc>
                <a:spcPts val="1700"/>
              </a:lnSpc>
              <a:spcBef>
                <a:spcPts val="170"/>
              </a:spcBef>
              <a:spcAft>
                <a:spcPts val="170"/>
              </a:spcAft>
              <a:tabLst>
                <a:tab pos="5289550" algn="l"/>
              </a:tabLst>
              <a:defRPr/>
            </a:pPr>
            <a:endParaRPr lang="en-US" altLang="ja-JP" sz="1400" dirty="0">
              <a:latin typeface="ＭＳ Ｐゴシック" pitchFamily="50" charset="-128"/>
              <a:ea typeface="ＭＳ Ｐゴシック" charset="-128"/>
            </a:endParaRPr>
          </a:p>
        </p:txBody>
      </p:sp>
      <p:sp>
        <p:nvSpPr>
          <p:cNvPr id="6" name="Rectangle 5">
            <a:extLst>
              <a:ext uri="{FF2B5EF4-FFF2-40B4-BE49-F238E27FC236}">
                <a16:creationId xmlns:a16="http://schemas.microsoft.com/office/drawing/2014/main" id="{E43C041A-F750-2521-9B87-74B9757E0C76}"/>
              </a:ext>
            </a:extLst>
          </p:cNvPr>
          <p:cNvSpPr>
            <a:spLocks noChangeArrowheads="1"/>
          </p:cNvSpPr>
          <p:nvPr/>
        </p:nvSpPr>
        <p:spPr bwMode="auto">
          <a:xfrm>
            <a:off x="532757" y="2438489"/>
            <a:ext cx="8294370" cy="73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「大阪港・堺泉北港・阪南港港湾脱炭素化推進計画」に基づき、大阪“みなと”での</a:t>
            </a:r>
            <a:r>
              <a:rPr lang="en-US" altLang="ja-JP" sz="1400" dirty="0">
                <a:latin typeface="ＭＳ Ｐゴシック" pitchFamily="50" charset="-128"/>
                <a:ea typeface="ＭＳ Ｐゴシック" charset="-128"/>
              </a:rPr>
              <a:t>CO</a:t>
            </a:r>
            <a:r>
              <a:rPr lang="en-US" altLang="ja-JP" sz="1400" baseline="-25000" dirty="0">
                <a:latin typeface="ＭＳ Ｐゴシック" pitchFamily="50" charset="-128"/>
                <a:ea typeface="ＭＳ Ｐゴシック" charset="-128"/>
              </a:rPr>
              <a:t>2</a:t>
            </a:r>
            <a:r>
              <a:rPr lang="ja-JP" altLang="en-US" sz="1400" dirty="0">
                <a:latin typeface="ＭＳ Ｐゴシック" pitchFamily="50" charset="-128"/>
                <a:ea typeface="ＭＳ Ｐゴシック" charset="-128"/>
              </a:rPr>
              <a:t>排出量削減に      向けた戦略案の策定や脱炭素化の取組を検討・実施</a:t>
            </a:r>
            <a:endParaRPr lang="en-US" altLang="ja-JP" sz="1400" dirty="0">
              <a:latin typeface="ＭＳ Ｐゴシック" pitchFamily="50" charset="-128"/>
              <a:ea typeface="ＭＳ Ｐゴシック" charset="-128"/>
            </a:endParaRPr>
          </a:p>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大阪港における荷役機械をニア・ゼロ・エミッション型（</a:t>
            </a:r>
            <a:r>
              <a:rPr lang="en-US" altLang="ja-JP" sz="1400" dirty="0">
                <a:latin typeface="ＭＳ Ｐゴシック" pitchFamily="50" charset="-128"/>
                <a:ea typeface="ＭＳ Ｐゴシック" charset="-128"/>
              </a:rPr>
              <a:t>FC</a:t>
            </a:r>
            <a:r>
              <a:rPr lang="ja-JP" altLang="en-US" sz="1400" dirty="0">
                <a:latin typeface="ＭＳ Ｐゴシック" pitchFamily="50" charset="-128"/>
                <a:ea typeface="ＭＳ Ｐゴシック" charset="-128"/>
              </a:rPr>
              <a:t>換装型）等に改造する経費の一部を助成　など</a:t>
            </a:r>
            <a:endParaRPr lang="en-US" altLang="ja-JP" sz="1400" strike="sngStrike" dirty="0">
              <a:latin typeface="ＭＳ Ｐゴシック" pitchFamily="50" charset="-128"/>
              <a:ea typeface="ＭＳ Ｐゴシック" charset="-128"/>
            </a:endParaRPr>
          </a:p>
        </p:txBody>
      </p:sp>
      <p:sp>
        <p:nvSpPr>
          <p:cNvPr id="7" name="角丸四角形 33">
            <a:extLst>
              <a:ext uri="{FF2B5EF4-FFF2-40B4-BE49-F238E27FC236}">
                <a16:creationId xmlns:a16="http://schemas.microsoft.com/office/drawing/2014/main" id="{87FC050A-9007-C95B-6812-F1E85E0D8CA0}"/>
              </a:ext>
            </a:extLst>
          </p:cNvPr>
          <p:cNvSpPr/>
          <p:nvPr/>
        </p:nvSpPr>
        <p:spPr>
          <a:xfrm>
            <a:off x="258819" y="284481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8" name="Rectangle 5">
            <a:extLst>
              <a:ext uri="{FF2B5EF4-FFF2-40B4-BE49-F238E27FC236}">
                <a16:creationId xmlns:a16="http://schemas.microsoft.com/office/drawing/2014/main" id="{C2DDA993-A704-4294-E1F7-8B36983CED87}"/>
              </a:ext>
            </a:extLst>
          </p:cNvPr>
          <p:cNvSpPr>
            <a:spLocks noChangeArrowheads="1"/>
          </p:cNvSpPr>
          <p:nvPr/>
        </p:nvSpPr>
        <p:spPr bwMode="auto">
          <a:xfrm>
            <a:off x="5595753" y="2939209"/>
            <a:ext cx="1898084" cy="354576"/>
          </a:xfrm>
          <a:prstGeom prst="rect">
            <a:avLst/>
          </a:prstGeom>
          <a:noFill/>
          <a:ln w="9525">
            <a:noFill/>
            <a:miter lim="800000"/>
            <a:headEnd/>
            <a:tailEnd/>
          </a:ln>
        </p:spPr>
        <p:txBody>
          <a:bodyPr lIns="77929" tIns="38964" rIns="77929" bIns="38964"/>
          <a:lstStyle/>
          <a:p>
            <a:pPr algn="just" eaLnBrk="1" hangingPunct="1">
              <a:lnSpc>
                <a:spcPts val="1700"/>
              </a:lnSpc>
              <a:spcBef>
                <a:spcPts val="170"/>
              </a:spcBef>
              <a:spcAft>
                <a:spcPts val="170"/>
              </a:spcAft>
              <a:tabLst>
                <a:tab pos="1519238" algn="l"/>
                <a:tab pos="5289550" algn="l"/>
              </a:tabLst>
              <a:defRPr/>
            </a:pPr>
            <a:endParaRPr lang="en-US" altLang="ja-JP" sz="1400" dirty="0">
              <a:solidFill>
                <a:srgbClr val="FF0000"/>
              </a:solidFill>
              <a:latin typeface="ＭＳ Ｐゴシック" pitchFamily="50" charset="-128"/>
              <a:ea typeface="ＭＳ Ｐゴシック" charset="-128"/>
            </a:endParaRPr>
          </a:p>
        </p:txBody>
      </p:sp>
      <p:sp>
        <p:nvSpPr>
          <p:cNvPr id="13" name="Rectangle 5">
            <a:extLst>
              <a:ext uri="{FF2B5EF4-FFF2-40B4-BE49-F238E27FC236}">
                <a16:creationId xmlns:a16="http://schemas.microsoft.com/office/drawing/2014/main" id="{9DD44D36-AF73-DC62-B82E-06A958BE2042}"/>
              </a:ext>
            </a:extLst>
          </p:cNvPr>
          <p:cNvSpPr>
            <a:spLocks noChangeArrowheads="1"/>
          </p:cNvSpPr>
          <p:nvPr/>
        </p:nvSpPr>
        <p:spPr bwMode="auto">
          <a:xfrm>
            <a:off x="277200" y="3212647"/>
            <a:ext cx="7359491"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電気自動車用充電設備設置費補助事業　　　　　　　　　　 （  　 　　１，０００</a:t>
            </a:r>
            <a:r>
              <a:rPr lang="ja-JP" altLang="en-US" sz="1600" b="1" dirty="0">
                <a:latin typeface="+mj-ea"/>
              </a:rPr>
              <a:t>万円</a:t>
            </a:r>
            <a:r>
              <a:rPr lang="ja-JP" altLang="en-US" sz="1600" b="1" dirty="0">
                <a:latin typeface="ＭＳ Ｐゴシック" pitchFamily="50" charset="-128"/>
                <a:ea typeface="ＭＳ Ｐゴシック" charset="-128"/>
              </a:rPr>
              <a:t>）</a:t>
            </a:r>
            <a:endParaRPr lang="en-US" altLang="ja-JP" sz="1600" dirty="0">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6" name="Rectangle 5">
            <a:extLst>
              <a:ext uri="{FF2B5EF4-FFF2-40B4-BE49-F238E27FC236}">
                <a16:creationId xmlns:a16="http://schemas.microsoft.com/office/drawing/2014/main" id="{F0EA49B8-9515-047B-00FB-6E2D4AE9EA6F}"/>
              </a:ext>
            </a:extLst>
          </p:cNvPr>
          <p:cNvSpPr>
            <a:spLocks noChangeArrowheads="1"/>
          </p:cNvSpPr>
          <p:nvPr/>
        </p:nvSpPr>
        <p:spPr bwMode="auto">
          <a:xfrm>
            <a:off x="532757" y="3490086"/>
            <a:ext cx="8132272" cy="5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en-US" altLang="ja-JP" sz="1400" dirty="0">
                <a:latin typeface="ＭＳ Ｐゴシック" pitchFamily="50" charset="-128"/>
                <a:ea typeface="ＭＳ Ｐゴシック" charset="-128"/>
              </a:rPr>
              <a:t>EV</a:t>
            </a:r>
            <a:r>
              <a:rPr lang="ja-JP" altLang="en-US" sz="1400" dirty="0">
                <a:latin typeface="ＭＳ Ｐゴシック" pitchFamily="50" charset="-128"/>
                <a:ea typeface="ＭＳ Ｐゴシック" charset="-128"/>
              </a:rPr>
              <a:t>等の普及促進に向けて、プライベート充電環境を充実させるために、集合住宅における充電設備の設置費用の一部を助成</a:t>
            </a:r>
            <a:endParaRPr lang="en-US" altLang="ja-JP" sz="1400" dirty="0">
              <a:latin typeface="ＭＳ Ｐゴシック" pitchFamily="50" charset="-128"/>
              <a:ea typeface="ＭＳ Ｐゴシック" charset="-128"/>
            </a:endParaRPr>
          </a:p>
        </p:txBody>
      </p:sp>
      <p:sp>
        <p:nvSpPr>
          <p:cNvPr id="17" name="Rectangle 5">
            <a:extLst>
              <a:ext uri="{FF2B5EF4-FFF2-40B4-BE49-F238E27FC236}">
                <a16:creationId xmlns:a16="http://schemas.microsoft.com/office/drawing/2014/main" id="{4D808961-CC88-9FFC-FD3F-75A11F5F85DE}"/>
              </a:ext>
            </a:extLst>
          </p:cNvPr>
          <p:cNvSpPr>
            <a:spLocks noChangeArrowheads="1"/>
          </p:cNvSpPr>
          <p:nvPr/>
        </p:nvSpPr>
        <p:spPr bwMode="auto">
          <a:xfrm>
            <a:off x="541658" y="1563630"/>
            <a:ext cx="6944837" cy="48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ＡＲ技術等を活用した体験型環境学習</a:t>
            </a:r>
            <a:endParaRPr lang="en-US" altLang="ja-JP" sz="1400" dirty="0">
              <a:latin typeface="ＭＳ Ｐゴシック" pitchFamily="50" charset="-128"/>
              <a:ea typeface="ＭＳ Ｐゴシック" charset="-128"/>
            </a:endParaRPr>
          </a:p>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万博を契機として観光分野における温室効果ガス排出量の可視化・脱炭素化を促進</a:t>
            </a:r>
            <a:br>
              <a:rPr lang="en-US" altLang="ja-JP" sz="1400" dirty="0">
                <a:latin typeface="ＭＳ Ｐゴシック" pitchFamily="50" charset="-128"/>
                <a:ea typeface="ＭＳ Ｐゴシック" charset="-128"/>
              </a:rPr>
            </a:b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22" name="Rectangle 5">
            <a:extLst>
              <a:ext uri="{FF2B5EF4-FFF2-40B4-BE49-F238E27FC236}">
                <a16:creationId xmlns:a16="http://schemas.microsoft.com/office/drawing/2014/main" id="{11385F79-9E14-A57C-D974-65057F48DACB}"/>
              </a:ext>
            </a:extLst>
          </p:cNvPr>
          <p:cNvSpPr>
            <a:spLocks noChangeArrowheads="1"/>
          </p:cNvSpPr>
          <p:nvPr/>
        </p:nvSpPr>
        <p:spPr bwMode="auto">
          <a:xfrm>
            <a:off x="268671" y="537892"/>
            <a:ext cx="7651836"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大阪市地域脱炭素化推進事業                                     （１５億９，１００</a:t>
            </a:r>
            <a:r>
              <a:rPr lang="ja-JP" altLang="en-US" sz="1600" b="1" dirty="0">
                <a:latin typeface="+mj-ea"/>
              </a:rPr>
              <a:t>万円</a:t>
            </a:r>
            <a:r>
              <a:rPr lang="ja-JP" altLang="en-US" sz="1600" b="1" dirty="0">
                <a:latin typeface="ＭＳ Ｐゴシック" pitchFamily="50" charset="-128"/>
                <a:ea typeface="ＭＳ Ｐゴシック" charset="-128"/>
              </a:rPr>
              <a:t>）</a:t>
            </a:r>
            <a:endParaRPr lang="en-US" altLang="ja-JP" sz="1600" dirty="0">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endParaRPr lang="en-US" altLang="ja-JP" sz="1400" dirty="0">
              <a:latin typeface="ＭＳ Ｐゴシック" pitchFamily="50" charset="-128"/>
              <a:ea typeface="ＭＳ Ｐゴシック" charset="-128"/>
            </a:endParaRPr>
          </a:p>
        </p:txBody>
      </p:sp>
      <p:sp>
        <p:nvSpPr>
          <p:cNvPr id="23" name="Rectangle 5">
            <a:extLst>
              <a:ext uri="{FF2B5EF4-FFF2-40B4-BE49-F238E27FC236}">
                <a16:creationId xmlns:a16="http://schemas.microsoft.com/office/drawing/2014/main" id="{137C9357-9C76-7E17-BA85-054B3FA6ACCF}"/>
              </a:ext>
            </a:extLst>
          </p:cNvPr>
          <p:cNvSpPr>
            <a:spLocks noChangeArrowheads="1"/>
          </p:cNvSpPr>
          <p:nvPr/>
        </p:nvSpPr>
        <p:spPr bwMode="auto">
          <a:xfrm>
            <a:off x="532758" y="854863"/>
            <a:ext cx="7103934" cy="73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脱炭素先行地域である御堂筋エリアにおいて、民間事業者と共同し、徹底した省エネと</a:t>
            </a:r>
            <a:br>
              <a:rPr lang="en-US" altLang="ja-JP" sz="1400" dirty="0">
                <a:latin typeface="ＭＳ Ｐゴシック" pitchFamily="50" charset="-128"/>
                <a:ea typeface="ＭＳ Ｐゴシック" charset="-128"/>
              </a:rPr>
            </a:br>
            <a:r>
              <a:rPr lang="ja-JP" altLang="en-US" sz="1400" dirty="0">
                <a:latin typeface="ＭＳ Ｐゴシック" pitchFamily="50" charset="-128"/>
                <a:ea typeface="ＭＳ Ｐゴシック" charset="-128"/>
              </a:rPr>
              <a:t>最大限の再エネ導入等による全国に先駆けたカーボンニュートラルなビジネス地区を形成</a:t>
            </a:r>
            <a:endParaRPr lang="en-US" altLang="ja-JP" sz="1400" dirty="0">
              <a:latin typeface="ＭＳ Ｐゴシック" pitchFamily="50" charset="-128"/>
              <a:ea typeface="ＭＳ Ｐゴシック" charset="-128"/>
            </a:endParaRPr>
          </a:p>
          <a:p>
            <a:pPr eaLnBrk="1" hangingPunct="1">
              <a:lnSpc>
                <a:spcPts val="1500"/>
              </a:lnSpc>
              <a:spcBef>
                <a:spcPts val="200"/>
              </a:spcBef>
              <a:spcAft>
                <a:spcPts val="200"/>
              </a:spcAft>
            </a:pPr>
            <a:r>
              <a:rPr lang="ja-JP" altLang="en-US" sz="1400" dirty="0">
                <a:latin typeface="ＭＳ Ｐゴシック" pitchFamily="50" charset="-128"/>
                <a:ea typeface="ＭＳ Ｐゴシック" charset="-128"/>
              </a:rPr>
              <a:t>　　　・国の交付金を活用してＺＥＢ化等に要する経費の一部を補助</a:t>
            </a:r>
          </a:p>
        </p:txBody>
      </p:sp>
      <p:sp>
        <p:nvSpPr>
          <p:cNvPr id="28" name="Rectangle 5">
            <a:extLst>
              <a:ext uri="{FF2B5EF4-FFF2-40B4-BE49-F238E27FC236}">
                <a16:creationId xmlns:a16="http://schemas.microsoft.com/office/drawing/2014/main" id="{AE0718E2-DEE1-23D6-AD31-5CDB03DA194E}"/>
              </a:ext>
            </a:extLst>
          </p:cNvPr>
          <p:cNvSpPr>
            <a:spLocks noChangeArrowheads="1"/>
          </p:cNvSpPr>
          <p:nvPr/>
        </p:nvSpPr>
        <p:spPr bwMode="auto">
          <a:xfrm>
            <a:off x="5596440" y="2266766"/>
            <a:ext cx="1898084" cy="354576"/>
          </a:xfrm>
          <a:prstGeom prst="rect">
            <a:avLst/>
          </a:prstGeom>
          <a:noFill/>
          <a:ln w="9525">
            <a:noFill/>
            <a:miter lim="800000"/>
            <a:headEnd/>
            <a:tailEnd/>
          </a:ln>
        </p:spPr>
        <p:txBody>
          <a:bodyPr lIns="77929" tIns="38964" rIns="77929" bIns="38964"/>
          <a:lstStyle/>
          <a:p>
            <a:pPr algn="just" eaLnBrk="1" hangingPunct="1">
              <a:lnSpc>
                <a:spcPts val="1700"/>
              </a:lnSpc>
              <a:spcBef>
                <a:spcPts val="170"/>
              </a:spcBef>
              <a:spcAft>
                <a:spcPts val="170"/>
              </a:spcAft>
              <a:tabLst>
                <a:tab pos="1519238" algn="l"/>
                <a:tab pos="5289550" algn="l"/>
              </a:tabLst>
              <a:defRPr/>
            </a:pPr>
            <a:endParaRPr lang="en-US" altLang="ja-JP" sz="1400" dirty="0">
              <a:latin typeface="ＭＳ Ｐゴシック" pitchFamily="50" charset="-128"/>
              <a:ea typeface="ＭＳ Ｐゴシック" charset="-128"/>
            </a:endParaRPr>
          </a:p>
        </p:txBody>
      </p:sp>
      <p:grpSp>
        <p:nvGrpSpPr>
          <p:cNvPr id="35" name="グループ化 34">
            <a:extLst>
              <a:ext uri="{FF2B5EF4-FFF2-40B4-BE49-F238E27FC236}">
                <a16:creationId xmlns:a16="http://schemas.microsoft.com/office/drawing/2014/main" id="{58AE6D47-3CF1-8656-72B1-F3A1B2190505}"/>
              </a:ext>
            </a:extLst>
          </p:cNvPr>
          <p:cNvGrpSpPr/>
          <p:nvPr/>
        </p:nvGrpSpPr>
        <p:grpSpPr>
          <a:xfrm>
            <a:off x="7683855" y="1644523"/>
            <a:ext cx="805683" cy="650788"/>
            <a:chOff x="8209081" y="516362"/>
            <a:chExt cx="964011" cy="777801"/>
          </a:xfrm>
        </p:grpSpPr>
        <p:sp>
          <p:nvSpPr>
            <p:cNvPr id="26" name="矢印: 下 25">
              <a:extLst>
                <a:ext uri="{FF2B5EF4-FFF2-40B4-BE49-F238E27FC236}">
                  <a16:creationId xmlns:a16="http://schemas.microsoft.com/office/drawing/2014/main" id="{AE1769C7-5BB3-196B-C7C8-4F4E3747F9A6}"/>
                </a:ext>
              </a:extLst>
            </p:cNvPr>
            <p:cNvSpPr/>
            <p:nvPr/>
          </p:nvSpPr>
          <p:spPr>
            <a:xfrm>
              <a:off x="8916453" y="891505"/>
              <a:ext cx="197077" cy="311163"/>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0C4C5D40-3B6D-E961-475E-8BF2DAE0F5C5}"/>
                </a:ext>
              </a:extLst>
            </p:cNvPr>
            <p:cNvSpPr/>
            <p:nvPr/>
          </p:nvSpPr>
          <p:spPr>
            <a:xfrm>
              <a:off x="8613202" y="983000"/>
              <a:ext cx="197077" cy="311163"/>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雲 9">
              <a:extLst>
                <a:ext uri="{FF2B5EF4-FFF2-40B4-BE49-F238E27FC236}">
                  <a16:creationId xmlns:a16="http://schemas.microsoft.com/office/drawing/2014/main" id="{FD8923CE-EDD5-3E35-F182-DA70C0AF7856}"/>
                </a:ext>
              </a:extLst>
            </p:cNvPr>
            <p:cNvSpPr/>
            <p:nvPr/>
          </p:nvSpPr>
          <p:spPr>
            <a:xfrm>
              <a:off x="8209081" y="516362"/>
              <a:ext cx="964011" cy="537087"/>
            </a:xfrm>
            <a:prstGeom prst="clou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kern="0" dirty="0">
                  <a:solidFill>
                    <a:schemeClr val="bg1"/>
                  </a:solidFill>
                  <a:effectLst/>
                  <a:latin typeface="游ゴシック" panose="020B0400000000000000" pitchFamily="50" charset="-128"/>
                  <a:ea typeface="游ゴシック" panose="020B0400000000000000" pitchFamily="50" charset="-128"/>
                  <a:cs typeface="ＭＳ 明朝" panose="02020609040205080304" pitchFamily="17" charset="-128"/>
                </a:rPr>
                <a:t>CO</a:t>
              </a:r>
              <a:r>
                <a:rPr lang="en-US" altLang="ja-JP" sz="1600" b="1" kern="0" baseline="-25000" dirty="0">
                  <a:solidFill>
                    <a:schemeClr val="bg1"/>
                  </a:solidFill>
                  <a:effectLst/>
                  <a:latin typeface="游ゴシック" panose="020B0400000000000000" pitchFamily="50" charset="-128"/>
                  <a:ea typeface="游ゴシック" panose="020B0400000000000000" pitchFamily="50" charset="-128"/>
                  <a:cs typeface="ＭＳ 明朝" panose="02020609040205080304" pitchFamily="17" charset="-128"/>
                </a:rPr>
                <a:t>2</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34" name="矢印: 下 33">
              <a:extLst>
                <a:ext uri="{FF2B5EF4-FFF2-40B4-BE49-F238E27FC236}">
                  <a16:creationId xmlns:a16="http://schemas.microsoft.com/office/drawing/2014/main" id="{BE280927-BDE4-D806-1BCF-0A59D2975EBE}"/>
                </a:ext>
              </a:extLst>
            </p:cNvPr>
            <p:cNvSpPr/>
            <p:nvPr/>
          </p:nvSpPr>
          <p:spPr>
            <a:xfrm>
              <a:off x="8337435" y="840058"/>
              <a:ext cx="197077" cy="311163"/>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角丸四角形 82">
            <a:extLst>
              <a:ext uri="{FF2B5EF4-FFF2-40B4-BE49-F238E27FC236}">
                <a16:creationId xmlns:a16="http://schemas.microsoft.com/office/drawing/2014/main" id="{435FDEE3-C303-226D-FAB3-F111CC42B072}"/>
              </a:ext>
            </a:extLst>
          </p:cNvPr>
          <p:cNvSpPr/>
          <p:nvPr/>
        </p:nvSpPr>
        <p:spPr>
          <a:xfrm>
            <a:off x="23144" y="3212647"/>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新</a:t>
            </a:r>
          </a:p>
        </p:txBody>
      </p:sp>
      <p:sp>
        <p:nvSpPr>
          <p:cNvPr id="20" name="角丸四角形 82">
            <a:extLst>
              <a:ext uri="{FF2B5EF4-FFF2-40B4-BE49-F238E27FC236}">
                <a16:creationId xmlns:a16="http://schemas.microsoft.com/office/drawing/2014/main" id="{4361C42A-592C-A516-FBB7-627CFE1E2E60}"/>
              </a:ext>
            </a:extLst>
          </p:cNvPr>
          <p:cNvSpPr/>
          <p:nvPr/>
        </p:nvSpPr>
        <p:spPr>
          <a:xfrm>
            <a:off x="19050" y="3975810"/>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新</a:t>
            </a:r>
          </a:p>
        </p:txBody>
      </p:sp>
      <p:sp>
        <p:nvSpPr>
          <p:cNvPr id="11" name="Rectangle 5">
            <a:extLst>
              <a:ext uri="{FF2B5EF4-FFF2-40B4-BE49-F238E27FC236}">
                <a16:creationId xmlns:a16="http://schemas.microsoft.com/office/drawing/2014/main" id="{9057CD20-20CA-6520-EA80-B671005BF3B6}"/>
              </a:ext>
            </a:extLst>
          </p:cNvPr>
          <p:cNvSpPr>
            <a:spLocks noChangeArrowheads="1"/>
          </p:cNvSpPr>
          <p:nvPr/>
        </p:nvSpPr>
        <p:spPr bwMode="auto">
          <a:xfrm>
            <a:off x="532756" y="4280071"/>
            <a:ext cx="7653557" cy="91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事業化に至っていない都市部で有効な脱炭素技術について、実証にかかる経費を助成</a:t>
            </a:r>
            <a:endParaRPr lang="en-US" altLang="ja-JP" sz="1400" dirty="0">
              <a:latin typeface="ＭＳ Ｐゴシック" pitchFamily="50" charset="-128"/>
              <a:ea typeface="ＭＳ Ｐゴシック" charset="-128"/>
            </a:endParaRPr>
          </a:p>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実証フィールドとして公共施設を利用可能とする等、実証の取組を広く情報発信することにより、社会実装を後押しするとともに、当該技術の市域での普及拡大を加速化</a:t>
            </a:r>
            <a:endParaRPr lang="en-US" altLang="ja-JP" sz="1400" dirty="0">
              <a:latin typeface="ＭＳ Ｐゴシック" pitchFamily="50" charset="-128"/>
              <a:ea typeface="ＭＳ Ｐゴシック" charset="-128"/>
            </a:endParaRPr>
          </a:p>
        </p:txBody>
      </p:sp>
    </p:spTree>
    <p:extLst>
      <p:ext uri="{BB962C8B-B14F-4D97-AF65-F5344CB8AC3E}">
        <p14:creationId xmlns:p14="http://schemas.microsoft.com/office/powerpoint/2010/main" val="2683557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C327DFBB-5D02-49F9-0FA4-8B08934449E8}"/>
              </a:ext>
            </a:extLst>
          </p:cNvPr>
          <p:cNvSpPr>
            <a:spLocks noChangeArrowheads="1"/>
          </p:cNvSpPr>
          <p:nvPr/>
        </p:nvSpPr>
        <p:spPr bwMode="auto">
          <a:xfrm>
            <a:off x="7018" y="546736"/>
            <a:ext cx="8711999" cy="1658609"/>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イノベーション創出や中小企業の総合的支援　　　　　　　　　　　　　</a:t>
            </a:r>
            <a:r>
              <a:rPr lang="ja-JP" altLang="en-US" sz="1600" b="1" dirty="0">
                <a:latin typeface="+mn-ea"/>
              </a:rPr>
              <a:t>（９</a:t>
            </a:r>
            <a:r>
              <a:rPr lang="zh-TW" altLang="en-US" sz="1600" b="1" dirty="0">
                <a:latin typeface="+mn-ea"/>
              </a:rPr>
              <a:t>億</a:t>
            </a:r>
            <a:r>
              <a:rPr lang="ja-JP" altLang="en-US" sz="1600" b="1" dirty="0">
                <a:latin typeface="+mn-ea"/>
              </a:rPr>
              <a:t>２，３００</a:t>
            </a:r>
            <a:r>
              <a:rPr lang="zh-TW" altLang="en-US" sz="1600" b="1" dirty="0">
                <a:latin typeface="+mn-ea"/>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大阪イノベーションハブ（ＯＩＨ）を中心に、スタートアップの創出・成長に向けた支援プログラム等を展開</a:t>
            </a:r>
            <a:endParaRPr lang="en-US" altLang="ja-JP" sz="1400" dirty="0">
              <a:latin typeface="ＭＳ Ｐゴシック" pitchFamily="50" charset="-128"/>
              <a:ea typeface="ＭＳ Ｐゴシック" charset="-128"/>
            </a:endParaRPr>
          </a:p>
          <a:p>
            <a:pPr marL="1152000" lvl="1" indent="-180000">
              <a:spcBef>
                <a:spcPts val="170"/>
              </a:spcBef>
              <a:spcAft>
                <a:spcPts val="170"/>
              </a:spcAft>
              <a:buFont typeface="Arial" panose="020B0604020202020204" pitchFamily="34" charset="0"/>
              <a:buChar char="•"/>
              <a:tabLst>
                <a:tab pos="3857625" algn="l"/>
                <a:tab pos="5651500" algn="l"/>
              </a:tabLst>
              <a:defRPr/>
            </a:pPr>
            <a:r>
              <a:rPr lang="ja-JP" altLang="en-US" sz="1400" dirty="0">
                <a:latin typeface="ＭＳ Ｐゴシック" pitchFamily="50" charset="-128"/>
                <a:ea typeface="ＭＳ Ｐゴシック" charset="-128"/>
              </a:rPr>
              <a:t>ＯＩＨの面積拡充・リニューアルや支援体制・メニューの充実による交流・支援機能の向上を図り、</a:t>
            </a:r>
            <a:endParaRPr lang="en-US" altLang="ja-JP" sz="1400" dirty="0">
              <a:latin typeface="ＭＳ Ｐゴシック" pitchFamily="50" charset="-128"/>
              <a:ea typeface="ＭＳ Ｐゴシック" charset="-128"/>
            </a:endParaRPr>
          </a:p>
          <a:p>
            <a:pPr marL="972000" lvl="1" indent="0">
              <a:spcBef>
                <a:spcPts val="170"/>
              </a:spcBef>
              <a:spcAft>
                <a:spcPts val="170"/>
              </a:spcAft>
              <a:tabLst>
                <a:tab pos="3857625" algn="l"/>
                <a:tab pos="5651500" algn="l"/>
              </a:tabLst>
              <a:defRPr/>
            </a:pPr>
            <a:r>
              <a:rPr lang="ja-JP" altLang="en-US" sz="1400" dirty="0">
                <a:latin typeface="ＭＳ Ｐゴシック" pitchFamily="50" charset="-128"/>
                <a:ea typeface="ＭＳ Ｐゴシック" charset="-128"/>
              </a:rPr>
              <a:t>　　スタートアップ支援を強化</a:t>
            </a:r>
            <a:endParaRPr lang="en-US" altLang="ja-JP" sz="1400" dirty="0">
              <a:latin typeface="ＭＳ Ｐゴシック" pitchFamily="50" charset="-128"/>
              <a:ea typeface="ＭＳ Ｐゴシック" charset="-128"/>
            </a:endParaRPr>
          </a:p>
          <a:p>
            <a:pPr marL="1152000" lvl="1" indent="-180000">
              <a:spcBef>
                <a:spcPts val="170"/>
              </a:spcBef>
              <a:spcAft>
                <a:spcPts val="170"/>
              </a:spcAft>
              <a:buFont typeface="Arial" panose="020B0604020202020204" pitchFamily="34" charset="0"/>
              <a:buChar char="•"/>
              <a:tabLst>
                <a:tab pos="3857625" algn="l"/>
                <a:tab pos="5651500" algn="l"/>
              </a:tabLst>
              <a:defRPr/>
            </a:pPr>
            <a:r>
              <a:rPr lang="ja-JP" altLang="en-US" sz="1400" dirty="0">
                <a:latin typeface="ＭＳ Ｐゴシック" pitchFamily="50" charset="-128"/>
                <a:ea typeface="ＭＳ Ｐゴシック" charset="-128"/>
              </a:rPr>
              <a:t>京阪神での連携を図ることで、より強力なエコシステムを形成し、スタートアップの成長を加速化</a:t>
            </a: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大阪産業創造館における中小企業の多様な経営課題の解決や新規事業創出の支援　など</a:t>
            </a:r>
          </a:p>
        </p:txBody>
      </p:sp>
      <p:sp>
        <p:nvSpPr>
          <p:cNvPr id="22" name="Rectangle 4"/>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2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イノベーションを生み出すビジネス環境づくりと中小企業の振興</a:t>
            </a:r>
          </a:p>
        </p:txBody>
      </p:sp>
      <p:sp>
        <p:nvSpPr>
          <p:cNvPr id="12" name="スライド番号プレースホルダ 3"/>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36</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3" name="Rectangle 5"/>
          <p:cNvSpPr>
            <a:spLocks noChangeArrowheads="1"/>
          </p:cNvSpPr>
          <p:nvPr/>
        </p:nvSpPr>
        <p:spPr bwMode="auto">
          <a:xfrm>
            <a:off x="7019" y="2239578"/>
            <a:ext cx="8640000" cy="85839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５</a:t>
            </a:r>
            <a:r>
              <a:rPr lang="ja-JP" altLang="en-US" sz="1600" b="1" dirty="0">
                <a:latin typeface="ＭＳ Ｐゴシック" panose="020B0600070205080204" pitchFamily="50" charset="-128"/>
              </a:rPr>
              <a:t>Ｇ</a:t>
            </a:r>
            <a:r>
              <a:rPr lang="ja-JP" altLang="en-US" sz="1600" b="1" dirty="0">
                <a:latin typeface="ＭＳ Ｐゴシック" panose="020B0600070205080204" pitchFamily="50" charset="-128"/>
                <a:ea typeface="ＭＳ Ｐゴシック" panose="020B0600070205080204" pitchFamily="50" charset="-128"/>
              </a:rPr>
              <a:t>ビジネス創出プロジェクト</a:t>
            </a:r>
            <a:r>
              <a:rPr lang="en-US" altLang="ja-JP"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mn-ea"/>
              </a:rPr>
              <a:t>（ 　　５，７００万円</a:t>
            </a:r>
            <a:r>
              <a:rPr lang="ja-JP" altLang="en-US" sz="1600" b="1" dirty="0">
                <a:latin typeface="ＭＳ Ｐゴシック" pitchFamily="50" charset="-128"/>
                <a:ea typeface="ＭＳ Ｐゴシック" charset="-128"/>
              </a:rPr>
              <a:t>）</a:t>
            </a:r>
            <a:endParaRPr lang="en-US" altLang="ja-JP" sz="1400" b="1" dirty="0">
              <a:latin typeface="ＭＳ Ｐゴシック" panose="020B0600070205080204"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anose="020B0600070205080204" pitchFamily="50" charset="-128"/>
              </a:rPr>
              <a:t>官民連携により設置した「５Ｇ</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Ｘ</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ＬＡＢ</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ＯＳＡＫＡ」を拠点に、５Ｇを活用した新製品・サービスの開発や</a:t>
            </a:r>
            <a:endParaRPr lang="en-US" altLang="ja-JP" sz="1400" dirty="0">
              <a:latin typeface="ＭＳ Ｐゴシック" panose="020B0600070205080204" pitchFamily="50" charset="-128"/>
            </a:endParaRPr>
          </a:p>
          <a:p>
            <a:pPr marL="670588" lvl="1" indent="0">
              <a:spcBef>
                <a:spcPts val="0"/>
              </a:spcBef>
              <a:spcAft>
                <a:spcPts val="170"/>
              </a:spcAft>
              <a:tabLst>
                <a:tab pos="3857625" algn="l"/>
                <a:tab pos="5651500" algn="l"/>
              </a:tabLst>
              <a:defRPr/>
            </a:pP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事業検証、試行導入を支援</a:t>
            </a:r>
            <a:endParaRPr lang="en-US" altLang="ja-JP" sz="1400" strike="sngStrike" dirty="0">
              <a:latin typeface="ＭＳ Ｐゴシック" panose="020B0600070205080204" pitchFamily="50" charset="-128"/>
            </a:endParaRPr>
          </a:p>
        </p:txBody>
      </p:sp>
      <p:sp>
        <p:nvSpPr>
          <p:cNvPr id="17" name="Rectangle 4"/>
          <p:cNvSpPr>
            <a:spLocks noChangeArrowheads="1"/>
          </p:cNvSpPr>
          <p:nvPr/>
        </p:nvSpPr>
        <p:spPr bwMode="auto">
          <a:xfrm>
            <a:off x="7581091"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4" name="角丸四角形 20">
            <a:extLst>
              <a:ext uri="{FF2B5EF4-FFF2-40B4-BE49-F238E27FC236}">
                <a16:creationId xmlns:a16="http://schemas.microsoft.com/office/drawing/2014/main" id="{63FAB3C1-DF52-7C84-B6FA-73C3C39FDAEA}"/>
              </a:ext>
            </a:extLst>
          </p:cNvPr>
          <p:cNvSpPr/>
          <p:nvPr/>
        </p:nvSpPr>
        <p:spPr>
          <a:xfrm>
            <a:off x="666720" y="113605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5" name="Rectangle 5">
            <a:extLst>
              <a:ext uri="{FF2B5EF4-FFF2-40B4-BE49-F238E27FC236}">
                <a16:creationId xmlns:a16="http://schemas.microsoft.com/office/drawing/2014/main" id="{7DC99FC2-A0E3-0700-4A0D-36F981639633}"/>
              </a:ext>
            </a:extLst>
          </p:cNvPr>
          <p:cNvSpPr>
            <a:spLocks noChangeArrowheads="1"/>
          </p:cNvSpPr>
          <p:nvPr/>
        </p:nvSpPr>
        <p:spPr bwMode="auto">
          <a:xfrm>
            <a:off x="7017" y="4060601"/>
            <a:ext cx="8712000" cy="807094"/>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市内拠点投資促進事業　　　　　　　　　　　　　　　　　　　　　　　　　　</a:t>
            </a:r>
            <a:r>
              <a:rPr lang="ja-JP" altLang="en-US" sz="1600" b="1" dirty="0">
                <a:latin typeface="+mn-ea"/>
              </a:rPr>
              <a:t>（５</a:t>
            </a:r>
            <a:r>
              <a:rPr lang="zh-TW" altLang="en-US" sz="1600" b="1" dirty="0">
                <a:latin typeface="+mn-ea"/>
              </a:rPr>
              <a:t>億円</a:t>
            </a:r>
            <a:r>
              <a:rPr lang="ja-JP" altLang="en-US" sz="1600" b="1" dirty="0">
                <a:latin typeface="+mn-ea"/>
              </a:rPr>
              <a:t>　　　　　　</a:t>
            </a:r>
            <a:r>
              <a:rPr lang="zh-TW" altLang="en-US" sz="1600" b="1" dirty="0">
                <a:latin typeface="+mn-ea"/>
              </a:rPr>
              <a:t> </a:t>
            </a:r>
            <a:r>
              <a:rPr lang="ja-JP" altLang="en-US" sz="1600" b="1" dirty="0">
                <a:latin typeface="ＭＳ Ｐゴシック" pitchFamily="50" charset="-128"/>
                <a:ea typeface="ＭＳ Ｐゴシック" charset="-128"/>
              </a:rPr>
              <a:t>）</a:t>
            </a: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成長産業分野の大阪への大規模投資を促進するため、市内拠点の新増設等に要する経費の一部を助成</a:t>
            </a:r>
            <a:endParaRPr lang="ja-JP" altLang="en-US" sz="1400" strike="sngStrike" dirty="0">
              <a:latin typeface="ＭＳ Ｐゴシック" pitchFamily="50" charset="-128"/>
              <a:ea typeface="ＭＳ Ｐゴシック" charset="-128"/>
            </a:endParaRPr>
          </a:p>
        </p:txBody>
      </p:sp>
      <p:sp>
        <p:nvSpPr>
          <p:cNvPr id="6" name="角丸四角形 20">
            <a:extLst>
              <a:ext uri="{FF2B5EF4-FFF2-40B4-BE49-F238E27FC236}">
                <a16:creationId xmlns:a16="http://schemas.microsoft.com/office/drawing/2014/main" id="{38E969C9-6267-E3DA-FF61-C420616D6288}"/>
              </a:ext>
            </a:extLst>
          </p:cNvPr>
          <p:cNvSpPr/>
          <p:nvPr/>
        </p:nvSpPr>
        <p:spPr>
          <a:xfrm>
            <a:off x="57819" y="409301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7" name="角丸四角形 33">
            <a:extLst>
              <a:ext uri="{FF2B5EF4-FFF2-40B4-BE49-F238E27FC236}">
                <a16:creationId xmlns:a16="http://schemas.microsoft.com/office/drawing/2014/main" id="{32BED3EB-983D-CCF0-233C-56FD3B7C47BE}"/>
              </a:ext>
            </a:extLst>
          </p:cNvPr>
          <p:cNvSpPr/>
          <p:nvPr/>
        </p:nvSpPr>
        <p:spPr>
          <a:xfrm>
            <a:off x="57818" y="3145897"/>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 name="Rectangle 5">
            <a:extLst>
              <a:ext uri="{FF2B5EF4-FFF2-40B4-BE49-F238E27FC236}">
                <a16:creationId xmlns:a16="http://schemas.microsoft.com/office/drawing/2014/main" id="{35A78765-CA9E-588A-B920-A4CFE9DDEA13}"/>
              </a:ext>
            </a:extLst>
          </p:cNvPr>
          <p:cNvSpPr>
            <a:spLocks noChangeArrowheads="1"/>
          </p:cNvSpPr>
          <p:nvPr/>
        </p:nvSpPr>
        <p:spPr bwMode="auto">
          <a:xfrm>
            <a:off x="7019" y="3132594"/>
            <a:ext cx="8712000" cy="807094"/>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zh-TW" altLang="en-US" sz="1600" b="1" dirty="0">
                <a:latin typeface="ＭＳ Ｐゴシック" panose="020B0600070205080204" pitchFamily="50" charset="-128"/>
              </a:rPr>
              <a:t>国際金融都市推進事業　　</a:t>
            </a:r>
            <a:r>
              <a:rPr lang="en-US" altLang="ja-JP"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                      </a:t>
            </a:r>
            <a:r>
              <a:rPr lang="ja-JP" altLang="en-US" sz="1600" b="1" dirty="0">
                <a:latin typeface="+mn-ea"/>
              </a:rPr>
              <a:t>（１</a:t>
            </a:r>
            <a:r>
              <a:rPr lang="zh-TW" altLang="en-US" sz="1600" b="1" dirty="0">
                <a:latin typeface="+mn-ea"/>
              </a:rPr>
              <a:t>億</a:t>
            </a:r>
            <a:r>
              <a:rPr lang="ja-JP" altLang="en-US" sz="1600" b="1" dirty="0">
                <a:latin typeface="+mn-ea"/>
              </a:rPr>
              <a:t>３，９００</a:t>
            </a:r>
            <a:r>
              <a:rPr lang="zh-TW" altLang="en-US" sz="1600" b="1" dirty="0">
                <a:latin typeface="+mn-ea"/>
              </a:rPr>
              <a:t>万円</a:t>
            </a:r>
            <a:r>
              <a:rPr lang="ja-JP" altLang="en-US" sz="1600" b="1" dirty="0">
                <a:latin typeface="ＭＳ Ｐゴシック" pitchFamily="50" charset="-128"/>
                <a:ea typeface="ＭＳ Ｐゴシック" charset="-128"/>
              </a:rPr>
              <a:t>）</a:t>
            </a:r>
            <a:endParaRPr lang="en-US" altLang="ja-JP" sz="1400" b="1" dirty="0">
              <a:latin typeface="ＭＳ Ｐゴシック" panose="020B0600070205080204" pitchFamily="50"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金融系外国企業等の誘致に向けて、地方税軽減制度や拠点設立補助、金融・資産運用特区の取組、万博期間中の来阪機会に合わせたプロモーション等を実施</a:t>
            </a:r>
          </a:p>
        </p:txBody>
      </p:sp>
    </p:spTree>
    <p:extLst>
      <p:ext uri="{BB962C8B-B14F-4D97-AF65-F5344CB8AC3E}">
        <p14:creationId xmlns:p14="http://schemas.microsoft.com/office/powerpoint/2010/main" val="26118373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大阪公立大学設置による「知の拠点」の形成</a:t>
            </a:r>
          </a:p>
        </p:txBody>
      </p:sp>
      <p:sp>
        <p:nvSpPr>
          <p:cNvPr id="34"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7"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経済成長に向けた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戦略の実行</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60" name="Rectangle 5"/>
          <p:cNvSpPr>
            <a:spLocks noChangeArrowheads="1"/>
          </p:cNvSpPr>
          <p:nvPr/>
        </p:nvSpPr>
        <p:spPr bwMode="auto">
          <a:xfrm>
            <a:off x="23205" y="1305515"/>
            <a:ext cx="4872054" cy="22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118100" algn="l"/>
              </a:tabLst>
              <a:defRPr/>
            </a:pPr>
            <a:r>
              <a:rPr kumimoji="1" lang="ja-JP" altLang="en-US" sz="1600" b="1" i="0" u="none" strike="noStrike" kern="1200" cap="none" spc="0" normalizeH="0" baseline="0" noProof="0" dirty="0">
                <a:ln>
                  <a:noFill/>
                </a:ln>
                <a:effectLst/>
                <a:uLnTx/>
                <a:uFillTx/>
                <a:latin typeface="ＭＳ Ｐゴシック"/>
                <a:ea typeface="ＭＳ Ｐゴシック"/>
                <a:cs typeface="+mn-cs"/>
              </a:rPr>
              <a:t>■　</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新大学キャンパス整備事業</a:t>
            </a:r>
            <a:endParaRPr kumimoji="1" lang="en-US" altLang="ja-JP"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endParaRPr>
          </a:p>
          <a:p>
            <a:pPr marL="288000" lvl="0" algn="r" eaLnBrk="1" hangingPunct="1">
              <a:spcBef>
                <a:spcPts val="170"/>
              </a:spcBef>
              <a:spcAft>
                <a:spcPts val="170"/>
              </a:spcAft>
              <a:buNone/>
              <a:tabLst>
                <a:tab pos="2686050" algn="l"/>
              </a:tabLst>
              <a:defRPr/>
            </a:pP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a:t>
            </a:r>
            <a:r>
              <a:rPr lang="ja-JP" altLang="en-US" sz="1600" b="1" dirty="0">
                <a:latin typeface="ＭＳ Ｐゴシック"/>
              </a:rPr>
              <a:t>３５</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億７，１００万円</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a:t>
            </a:r>
            <a:endParaRPr kumimoji="1" lang="en-US" altLang="ja-JP" sz="1600" b="1" i="0" u="none" strike="noStrike" kern="1200" cap="none" spc="0" normalizeH="0" baseline="0" noProof="0" dirty="0">
              <a:ln>
                <a:noFill/>
              </a:ln>
              <a:effectLst/>
              <a:uLnTx/>
              <a:uFillTx/>
              <a:latin typeface="ＭＳ Ｐゴシック"/>
              <a:ea typeface="ＭＳ Ｐゴシック"/>
              <a:cs typeface="+mn-cs"/>
            </a:endParaRPr>
          </a:p>
          <a:p>
            <a:pPr marL="756000" marR="0" lvl="0" indent="-2844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i="0" u="none" strike="noStrike" kern="1200" cap="none" spc="0" normalizeH="0" baseline="0" noProof="0" dirty="0">
                <a:ln>
                  <a:noFill/>
                </a:ln>
                <a:effectLst/>
                <a:uLnTx/>
                <a:uFillTx/>
                <a:latin typeface="ＭＳ Ｐゴシック" pitchFamily="50" charset="-128"/>
                <a:ea typeface="ＭＳ Ｐゴシック" charset="-128"/>
              </a:rPr>
              <a:t>令和７年</a:t>
            </a:r>
            <a:r>
              <a:rPr lang="ja-JP" altLang="en-US" sz="1400" dirty="0">
                <a:latin typeface="ＭＳ Ｐゴシック" pitchFamily="50" charset="-128"/>
                <a:ea typeface="ＭＳ Ｐゴシック" charset="-128"/>
              </a:rPr>
              <a:t>９月に</a:t>
            </a:r>
            <a:r>
              <a:rPr kumimoji="1" lang="ja-JP" altLang="en-US" sz="1400"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森之宮</a:t>
            </a:r>
            <a:r>
              <a:rPr lang="ja-JP" altLang="en-US" sz="1400" dirty="0">
                <a:latin typeface="ＭＳ Ｐゴシック"/>
              </a:rPr>
              <a:t>に</a:t>
            </a:r>
            <a:r>
              <a:rPr kumimoji="1" lang="ja-JP" altLang="en-US" sz="1400"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新キャンパスを</a:t>
            </a:r>
            <a:r>
              <a:rPr lang="ja-JP" altLang="en-US" sz="1400" dirty="0">
                <a:latin typeface="ＭＳ Ｐゴシック" pitchFamily="50" charset="-128"/>
                <a:ea typeface="ＭＳ Ｐゴシック" charset="-128"/>
              </a:rPr>
              <a:t>開設</a:t>
            </a:r>
            <a:endParaRPr kumimoji="1" lang="en-US" altLang="ja-JP" sz="1400" b="0" i="0" u="none" strike="noStrike" kern="1200" cap="none" spc="0" normalizeH="0" baseline="0" noProof="0" dirty="0">
              <a:ln>
                <a:noFill/>
              </a:ln>
              <a:effectLst/>
              <a:uLnTx/>
              <a:uFillTx/>
              <a:latin typeface="ＭＳ Ｐゴシック"/>
              <a:ea typeface="ＭＳ Ｐゴシック" panose="020B0600070205080204" pitchFamily="50" charset="-128"/>
              <a:cs typeface="+mn-cs"/>
            </a:endParaRPr>
          </a:p>
          <a:p>
            <a:pPr marL="756000" marR="0" lvl="0" indent="-284400" algn="l" defTabSz="914400" rtl="0" eaLnBrk="0" fontAlgn="base" latinLnBrk="0" hangingPunct="0">
              <a:lnSpc>
                <a:spcPct val="100000"/>
              </a:lnSpc>
              <a:spcBef>
                <a:spcPts val="120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同種分野の学部等の集約化に向け、既存キャンパス（杉本・中百舌鳥）を整備</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600" b="0" i="0" u="none" strike="noStrike" kern="1200" cap="none" spc="0" normalizeH="0" baseline="0" noProof="0" dirty="0">
                <a:ln>
                  <a:noFill/>
                </a:ln>
                <a:effectLst/>
                <a:uLnTx/>
                <a:uFillTx/>
                <a:latin typeface="ＭＳ Ｐゴシック" pitchFamily="50" charset="-128"/>
                <a:ea typeface="ＭＳ Ｐゴシック" charset="-128"/>
                <a:cs typeface="+mn-cs"/>
              </a:rPr>
              <a:t>　</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各キャンパスの基本設計、実施設計、整備工事</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61" name="Rectangle 5"/>
          <p:cNvSpPr>
            <a:spLocks noChangeArrowheads="1"/>
          </p:cNvSpPr>
          <p:nvPr/>
        </p:nvSpPr>
        <p:spPr bwMode="auto">
          <a:xfrm>
            <a:off x="23205" y="3686504"/>
            <a:ext cx="8833566" cy="138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686050" marR="0" lvl="0" indent="-2398713" algn="l" defTabSz="914400" rtl="0" eaLnBrk="1" fontAlgn="base" latinLnBrk="0" hangingPunct="1">
              <a:lnSpc>
                <a:spcPct val="100000"/>
              </a:lnSpc>
              <a:spcBef>
                <a:spcPts val="170"/>
              </a:spcBef>
              <a:spcAft>
                <a:spcPts val="170"/>
              </a:spcAft>
              <a:buClrTx/>
              <a:buSzTx/>
              <a:buFontTx/>
              <a:buNone/>
              <a:tabLst>
                <a:tab pos="5118100"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国際感染症研究センター事業</a:t>
            </a:r>
            <a:endParaRPr lang="en-US" altLang="ja-JP" sz="1600" b="1" noProof="0" dirty="0">
              <a:latin typeface="ＭＳ Ｐゴシック" panose="020B0600070205080204" pitchFamily="50" charset="-128"/>
            </a:endParaRPr>
          </a:p>
          <a:p>
            <a:pPr marL="2686050" marR="0" lvl="0" indent="-2398713" algn="l" defTabSz="914400" rtl="0" eaLnBrk="1" fontAlgn="base" latinLnBrk="0" hangingPunct="1">
              <a:lnSpc>
                <a:spcPct val="100000"/>
              </a:lnSpc>
              <a:spcBef>
                <a:spcPts val="170"/>
              </a:spcBef>
              <a:spcAft>
                <a:spcPts val="170"/>
              </a:spcAft>
              <a:buClrTx/>
              <a:buSzTx/>
              <a:buFontTx/>
              <a:buNone/>
              <a:tabLst>
                <a:tab pos="5118100" algn="l"/>
              </a:tabLst>
              <a:defRPr/>
            </a:pPr>
            <a:r>
              <a:rPr kumimoji="1" lang="ja-JP" altLang="en-US" sz="1600" b="1" i="0" u="none" strike="noStrike" kern="1200" cap="none" spc="0" normalizeH="0" baseline="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 　　　　</a:t>
            </a:r>
            <a:r>
              <a:rPr lang="ja-JP" altLang="en-US" sz="1600" b="1" dirty="0">
                <a:latin typeface="ＭＳ Ｐゴシック"/>
              </a:rPr>
              <a:t>２，６００</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万円</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a:t>
            </a:r>
            <a:endParaRPr kumimoji="1" lang="en-US" altLang="ja-JP" sz="1600" b="1" i="0" u="none" strike="noStrike" kern="1200" cap="none" spc="0" normalizeH="0" baseline="0" noProof="0" dirty="0">
              <a:ln>
                <a:noFill/>
              </a:ln>
              <a:effectLst/>
              <a:uLnTx/>
              <a:uFillTx/>
              <a:latin typeface="ＭＳ Ｐゴシック"/>
              <a:ea typeface="ＭＳ Ｐゴシック"/>
              <a:cs typeface="+mn-cs"/>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kern="1200" cap="none" spc="0" normalizeH="0" baseline="0" noProof="0" dirty="0">
                <a:ln>
                  <a:noFill/>
                </a:ln>
                <a:effectLst/>
                <a:uLnTx/>
                <a:uFillTx/>
                <a:latin typeface="ＭＳ Ｐゴシック" pitchFamily="50" charset="-128"/>
                <a:ea typeface="ＭＳ Ｐゴシック" charset="-128"/>
                <a:cs typeface="+mn-cs"/>
              </a:rPr>
              <a:t>大阪公立大学</a:t>
            </a:r>
            <a:r>
              <a:rPr kumimoji="1" lang="ja-JP" altLang="en-US" sz="1400" i="0" u="none" kern="1200" cap="none" spc="0" normalizeH="0" baseline="0" noProof="0" dirty="0">
                <a:ln>
                  <a:noFill/>
                </a:ln>
                <a:effectLst/>
                <a:uLnTx/>
                <a:uFillTx/>
                <a:latin typeface="ＭＳ Ｐゴシック" pitchFamily="50" charset="-128"/>
                <a:ea typeface="ＭＳ Ｐゴシック" charset="-128"/>
                <a:cs typeface="+mn-cs"/>
              </a:rPr>
              <a:t>の</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大阪国際感染症研究センター</a:t>
            </a:r>
            <a:r>
              <a:rPr lang="ja-JP" altLang="en-US" sz="1400" dirty="0">
                <a:latin typeface="ＭＳ Ｐゴシック" pitchFamily="50" charset="-128"/>
                <a:ea typeface="ＭＳ Ｐゴシック" charset="-128"/>
              </a:rPr>
              <a:t>で、</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大阪の感染症対策に貢献する研究を</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rPr>
              <a:t>推進</a:t>
            </a:r>
            <a:endParaRPr lang="en-US" altLang="ja-JP" sz="1400" dirty="0">
              <a:latin typeface="ＭＳ Ｐゴシック" pitchFamily="50" charset="-128"/>
              <a:ea typeface="ＭＳ Ｐゴシック" charset="-128"/>
            </a:endParaRPr>
          </a:p>
        </p:txBody>
      </p:sp>
      <p:sp>
        <p:nvSpPr>
          <p:cNvPr id="2" name="テキスト ボックス 1"/>
          <p:cNvSpPr txBox="1"/>
          <p:nvPr/>
        </p:nvSpPr>
        <p:spPr>
          <a:xfrm>
            <a:off x="5057356" y="3679046"/>
            <a:ext cx="43338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a:defRPr sz="1000" b="1">
                <a:ln w="0">
                  <a:noFill/>
                </a:ln>
                <a:latin typeface="ＭＳ Ｐゴシック" panose="020B0600070205080204" pitchFamily="50" charset="-128"/>
              </a:defRPr>
            </a:lvl1pPr>
          </a:lstStyle>
          <a:p>
            <a:pPr algn="l"/>
            <a:r>
              <a:rPr lang="ja-JP" altLang="en-US" b="0" dirty="0"/>
              <a:t>森之宮キャンパスの完成イメージ　（出典：公立大学法人大阪</a:t>
            </a:r>
            <a:r>
              <a:rPr lang="en-US" altLang="ja-JP" b="0" dirty="0"/>
              <a:t>HP</a:t>
            </a:r>
            <a:r>
              <a:rPr lang="ja-JP" altLang="en-US" b="0" dirty="0"/>
              <a:t>）</a:t>
            </a:r>
          </a:p>
        </p:txBody>
      </p:sp>
      <p:pic>
        <p:nvPicPr>
          <p:cNvPr id="9" name="図 8" descr="建物の上にある広場&#10;&#10;中程度の精度で自動的に生成された説明">
            <a:extLst>
              <a:ext uri="{FF2B5EF4-FFF2-40B4-BE49-F238E27FC236}">
                <a16:creationId xmlns:a16="http://schemas.microsoft.com/office/drawing/2014/main" id="{754EE64F-E929-7ACB-FE32-E24708D4EB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1399" y="1422440"/>
            <a:ext cx="4058029" cy="2282641"/>
          </a:xfrm>
          <a:prstGeom prst="rect">
            <a:avLst/>
          </a:prstGeom>
        </p:spPr>
      </p:pic>
      <p:sp>
        <p:nvSpPr>
          <p:cNvPr id="3" name="Rectangle 5">
            <a:extLst>
              <a:ext uri="{FF2B5EF4-FFF2-40B4-BE49-F238E27FC236}">
                <a16:creationId xmlns:a16="http://schemas.microsoft.com/office/drawing/2014/main" id="{276A4716-5FA5-4E01-13DC-A3E8B28A46A0}"/>
              </a:ext>
            </a:extLst>
          </p:cNvPr>
          <p:cNvSpPr>
            <a:spLocks noChangeArrowheads="1"/>
          </p:cNvSpPr>
          <p:nvPr/>
        </p:nvSpPr>
        <p:spPr bwMode="auto">
          <a:xfrm>
            <a:off x="177792" y="580983"/>
            <a:ext cx="8306671" cy="588019"/>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sz="1600" b="1" dirty="0">
                <a:latin typeface="ＭＳ Ｐゴシック"/>
                <a:ea typeface="ＭＳ Ｐゴシック"/>
              </a:rPr>
              <a:t>〇　大阪の成長に貢献し、グローバルに発展する 「知の拠点」をめざして</a:t>
            </a:r>
          </a:p>
          <a:p>
            <a:pPr eaLnBrk="1" hangingPunct="1">
              <a:spcBef>
                <a:spcPts val="101"/>
              </a:spcBef>
              <a:spcAft>
                <a:spcPts val="101"/>
              </a:spcAft>
              <a:defRPr/>
            </a:pPr>
            <a:r>
              <a:rPr lang="ja-JP" altLang="en-US" sz="1600" b="1" dirty="0">
                <a:latin typeface="ＭＳ Ｐゴシック"/>
                <a:ea typeface="ＭＳ Ｐゴシック"/>
              </a:rPr>
              <a:t>　　 令和７年度からの「第２期中期目標」の達成に向けた大阪公立大学の取組を支援</a:t>
            </a:r>
          </a:p>
        </p:txBody>
      </p:sp>
    </p:spTree>
    <p:extLst>
      <p:ext uri="{BB962C8B-B14F-4D97-AF65-F5344CB8AC3E}">
        <p14:creationId xmlns:p14="http://schemas.microsoft.com/office/powerpoint/2010/main" val="2364499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4"/>
          <p:cNvSpPr>
            <a:spLocks noChangeArrowheads="1"/>
          </p:cNvSpPr>
          <p:nvPr/>
        </p:nvSpPr>
        <p:spPr bwMode="auto">
          <a:xfrm>
            <a:off x="-1589" y="2611"/>
            <a:ext cx="8103032"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b"/>
          <a:lstStyle/>
          <a:p>
            <a:pPr marL="0" marR="0" lvl="0" indent="0" algn="l" defTabSz="914400" rtl="0" eaLnBrk="0" fontAlgn="base" latinLnBrk="0" hangingPunct="0">
              <a:lnSpc>
                <a:spcPct val="100000"/>
              </a:lnSpc>
              <a:spcBef>
                <a:spcPct val="0"/>
              </a:spcBef>
              <a:spcAft>
                <a:spcPct val="0"/>
              </a:spcAft>
              <a:buClrTx/>
              <a:buSzTx/>
              <a:buFontTx/>
              <a:buNone/>
              <a:tabLst>
                <a:tab pos="3951288" algn="l"/>
                <a:tab pos="4032250" algn="l"/>
                <a:tab pos="4219575" algn="l"/>
                <a:tab pos="5556250" algn="l"/>
                <a:tab pos="5649913"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 関西経済をけん引するまちづくり①</a:t>
            </a:r>
          </a:p>
        </p:txBody>
      </p:sp>
      <p:sp>
        <p:nvSpPr>
          <p:cNvPr id="96" name="Rectangle 5"/>
          <p:cNvSpPr>
            <a:spLocks noChangeArrowheads="1"/>
          </p:cNvSpPr>
          <p:nvPr/>
        </p:nvSpPr>
        <p:spPr bwMode="auto">
          <a:xfrm>
            <a:off x="163979" y="1558032"/>
            <a:ext cx="6480000"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うめきた２期区域のまちづくり</a:t>
            </a:r>
            <a:endPar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2" name="Rectangle 5"/>
          <p:cNvSpPr>
            <a:spLocks noChangeArrowheads="1"/>
          </p:cNvSpPr>
          <p:nvPr/>
        </p:nvSpPr>
        <p:spPr bwMode="auto">
          <a:xfrm>
            <a:off x="157759" y="388696"/>
            <a:ext cx="6480000" cy="47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大阪のまちづくりグランドデザイン</a:t>
            </a:r>
            <a:endPar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3" name="Rectangle 5"/>
          <p:cNvSpPr>
            <a:spLocks noChangeArrowheads="1"/>
          </p:cNvSpPr>
          <p:nvPr/>
        </p:nvSpPr>
        <p:spPr bwMode="auto">
          <a:xfrm>
            <a:off x="79569" y="824926"/>
            <a:ext cx="6480000" cy="795588"/>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83100" algn="l"/>
                <a:tab pos="60991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グランドデザイン推進事業　　　　　　　　　　</a:t>
            </a:r>
            <a:r>
              <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３００万円</a:t>
            </a:r>
            <a:r>
              <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グランドデザインの推進に向けたプロモーションやまちづくり指針の</a:t>
            </a:r>
            <a:b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b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充実</a:t>
            </a:r>
            <a:r>
              <a:rPr kumimoji="1" lang="ja-JP" altLang="en-US"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等</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を大阪府・大阪市・堺市が共同で実施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5" name="テキスト ボックス 14">
            <a:extLst>
              <a:ext uri="{FF2B5EF4-FFF2-40B4-BE49-F238E27FC236}">
                <a16:creationId xmlns:a16="http://schemas.microsoft.com/office/drawing/2014/main" id="{B956709B-C266-47B3-80B4-742F3508AEE0}"/>
              </a:ext>
            </a:extLst>
          </p:cNvPr>
          <p:cNvSpPr txBox="1"/>
          <p:nvPr/>
        </p:nvSpPr>
        <p:spPr>
          <a:xfrm>
            <a:off x="6590145" y="2494369"/>
            <a:ext cx="2182803" cy="20005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うめきた２期区域のまちづくり　（提供：</a:t>
            </a:r>
            <a:r>
              <a:rPr kumimoji="1" lang="en-US" altLang="ja-JP" sz="7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UR</a:t>
            </a:r>
            <a:r>
              <a:rPr kumimoji="1" lang="ja-JP" altLang="en-US" sz="7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都市機構）</a:t>
            </a:r>
          </a:p>
        </p:txBody>
      </p:sp>
      <p:sp>
        <p:nvSpPr>
          <p:cNvPr id="59" name="Rectangle 5">
            <a:extLst>
              <a:ext uri="{FF2B5EF4-FFF2-40B4-BE49-F238E27FC236}">
                <a16:creationId xmlns:a16="http://schemas.microsoft.com/office/drawing/2014/main" id="{DB162764-E474-451D-B932-FF6D4E09E171}"/>
              </a:ext>
            </a:extLst>
          </p:cNvPr>
          <p:cNvSpPr>
            <a:spLocks noChangeArrowheads="1"/>
          </p:cNvSpPr>
          <p:nvPr/>
        </p:nvSpPr>
        <p:spPr bwMode="auto">
          <a:xfrm>
            <a:off x="79569" y="1949639"/>
            <a:ext cx="6480000" cy="795587"/>
          </a:xfrm>
          <a:prstGeom prst="rect">
            <a:avLst/>
          </a:prstGeom>
          <a:noFill/>
          <a:ln w="9525">
            <a:noFill/>
            <a:miter lim="800000"/>
            <a:headEnd/>
            <a:tailEnd/>
          </a:ln>
        </p:spPr>
        <p:txBody>
          <a:bodyPr lIns="77929" tIns="38964" rIns="77929" bIns="38964"/>
          <a:lstStyle/>
          <a:p>
            <a:pPr marL="288000" lvl="0">
              <a:spcBef>
                <a:spcPts val="170"/>
              </a:spcBef>
              <a:spcAft>
                <a:spcPts val="170"/>
              </a:spcAft>
              <a:tabLst>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大深町地区防災公園街区整備事業</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１３</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１，２００</a:t>
            </a:r>
            <a:r>
              <a:rPr lang="zh-TW" altLang="en-US" sz="1600" b="1" dirty="0">
                <a:latin typeface="ＭＳ Ｐゴシック" panose="020B0600070205080204" pitchFamily="50" charset="-128"/>
              </a:rPr>
              <a:t>万円</a:t>
            </a:r>
            <a:r>
              <a:rPr lang="en-US" altLang="ja-JP" sz="1600" b="1" dirty="0">
                <a:latin typeface="ＭＳ Ｐゴシック" panose="020B0600070205080204" pitchFamily="50" charset="-128"/>
              </a:rPr>
              <a:t>)</a:t>
            </a:r>
            <a:endParaRPr kumimoji="1" lang="ja-JP" altLang="en-US" sz="1600" b="1" i="0" u="none" strike="noStrike" kern="1200" cap="none" spc="0" normalizeH="0" baseline="0" noProof="0" dirty="0">
              <a:ln>
                <a:noFill/>
              </a:ln>
              <a:effectLst/>
              <a:uLnTx/>
              <a:uFillTx/>
              <a:latin typeface="ＭＳ Ｐゴシック" panose="020B0600070205080204" pitchFamily="50" charset="-128"/>
            </a:endParaRPr>
          </a:p>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rPr>
              <a:t>令和</a:t>
            </a:r>
            <a:r>
              <a:rPr lang="ja-JP" altLang="en-US" sz="1400" dirty="0">
                <a:latin typeface="ＭＳ Ｐゴシック" panose="020B0600070205080204" pitchFamily="50" charset="-128"/>
              </a:rPr>
              <a:t>９</a:t>
            </a:r>
            <a:r>
              <a:rPr kumimoji="1" lang="ja-JP" altLang="en-US" sz="1400" b="0" i="0" u="none" strike="noStrike" kern="1200" cap="none" spc="0" normalizeH="0" baseline="0" noProof="0" dirty="0">
                <a:ln>
                  <a:noFill/>
                </a:ln>
                <a:effectLst/>
                <a:uLnTx/>
                <a:uFillTx/>
                <a:latin typeface="ＭＳ Ｐゴシック" panose="020B0600070205080204" pitchFamily="50" charset="-128"/>
              </a:rPr>
              <a:t>年度の全体まちびらきに向けた</a:t>
            </a:r>
            <a:r>
              <a:rPr lang="ja-JP" altLang="en-US" sz="1400" dirty="0">
                <a:latin typeface="ＭＳ Ｐゴシック" panose="020B0600070205080204" pitchFamily="50" charset="-128"/>
              </a:rPr>
              <a:t>うめきた</a:t>
            </a:r>
            <a:r>
              <a:rPr kumimoji="1" lang="ja-JP" altLang="en-US" sz="1400" b="0" i="0" u="none" strike="noStrike" kern="1200" cap="none" spc="0" normalizeH="0" baseline="0" noProof="0" dirty="0">
                <a:ln>
                  <a:noFill/>
                </a:ln>
                <a:effectLst/>
                <a:uLnTx/>
                <a:uFillTx/>
                <a:latin typeface="ＭＳ Ｐゴシック" panose="020B0600070205080204" pitchFamily="50" charset="-128"/>
              </a:rPr>
              <a:t>公園の整備</a:t>
            </a:r>
            <a:r>
              <a:rPr lang="ja-JP" altLang="en-US" sz="1400" dirty="0">
                <a:latin typeface="ＭＳ Ｐゴシック" panose="020B0600070205080204" pitchFamily="50" charset="-128"/>
              </a:rPr>
              <a:t>、</a:t>
            </a:r>
            <a:br>
              <a:rPr lang="en-US" altLang="ja-JP" sz="1400" dirty="0">
                <a:latin typeface="ＭＳ Ｐゴシック" panose="020B0600070205080204" pitchFamily="50" charset="-128"/>
              </a:rPr>
            </a:br>
            <a:r>
              <a:rPr kumimoji="1" lang="ja-JP" altLang="en-US" sz="1400" b="0" i="0" u="none" strike="noStrike" kern="1200" cap="none" spc="0" normalizeH="0" baseline="0" noProof="0" dirty="0">
                <a:ln>
                  <a:noFill/>
                </a:ln>
                <a:effectLst/>
                <a:uLnTx/>
                <a:uFillTx/>
                <a:latin typeface="ＭＳ Ｐゴシック" panose="020B0600070205080204" pitchFamily="50" charset="-128"/>
              </a:rPr>
              <a:t>用地取得等を実施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p:txBody>
      </p:sp>
      <p:sp>
        <p:nvSpPr>
          <p:cNvPr id="102" name="Rectangle 4"/>
          <p:cNvSpPr>
            <a:spLocks noChangeArrowheads="1"/>
          </p:cNvSpPr>
          <p:nvPr/>
        </p:nvSpPr>
        <p:spPr bwMode="auto">
          <a:xfrm>
            <a:off x="6922222" y="0"/>
            <a:ext cx="2221778" cy="468313"/>
          </a:xfrm>
          <a:prstGeom prst="rect">
            <a:avLst/>
          </a:prstGeom>
          <a:noFill/>
          <a:ln w="38100" algn="ctr">
            <a:noFill/>
            <a:miter lim="800000"/>
            <a:headEnd/>
            <a:tailEnd/>
          </a:ln>
        </p:spPr>
        <p:txBody>
          <a:bodyPr wrap="none" lIns="77929" tIns="38964" rIns="77929" bIns="3896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endParaRPr>
          </a:p>
        </p:txBody>
      </p:sp>
      <p:grpSp>
        <p:nvGrpSpPr>
          <p:cNvPr id="20" name="グループ化 19">
            <a:extLst>
              <a:ext uri="{FF2B5EF4-FFF2-40B4-BE49-F238E27FC236}">
                <a16:creationId xmlns:a16="http://schemas.microsoft.com/office/drawing/2014/main" id="{DC8C5F90-0A7D-41CB-8D28-06445E524932}"/>
              </a:ext>
            </a:extLst>
          </p:cNvPr>
          <p:cNvGrpSpPr>
            <a:grpSpLocks noChangeAspect="1"/>
          </p:cNvGrpSpPr>
          <p:nvPr/>
        </p:nvGrpSpPr>
        <p:grpSpPr>
          <a:xfrm>
            <a:off x="6098417" y="2774480"/>
            <a:ext cx="2928903" cy="2341380"/>
            <a:chOff x="5870103" y="2665694"/>
            <a:chExt cx="3083058" cy="2464611"/>
          </a:xfrm>
        </p:grpSpPr>
        <p:pic>
          <p:nvPicPr>
            <p:cNvPr id="41" name="図 40">
              <a:extLst>
                <a:ext uri="{FF2B5EF4-FFF2-40B4-BE49-F238E27FC236}">
                  <a16:creationId xmlns:a16="http://schemas.microsoft.com/office/drawing/2014/main" id="{9169A778-8061-4F60-8EDD-B50B305046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0392"/>
            <a:stretch/>
          </p:blipFill>
          <p:spPr>
            <a:xfrm>
              <a:off x="6372672" y="2840431"/>
              <a:ext cx="2320281" cy="2062150"/>
            </a:xfrm>
            <a:prstGeom prst="rect">
              <a:avLst/>
            </a:prstGeom>
            <a:ln w="9525">
              <a:solidFill>
                <a:schemeClr val="bg2">
                  <a:lumMod val="60000"/>
                  <a:lumOff val="40000"/>
                </a:schemeClr>
              </a:solidFill>
            </a:ln>
            <a:effectLst/>
          </p:spPr>
        </p:pic>
        <p:sp>
          <p:nvSpPr>
            <p:cNvPr id="52" name="テキスト ボックス 51">
              <a:extLst>
                <a:ext uri="{FF2B5EF4-FFF2-40B4-BE49-F238E27FC236}">
                  <a16:creationId xmlns:a16="http://schemas.microsoft.com/office/drawing/2014/main" id="{E034069A-C83E-4AB5-880C-3A8FB73D533E}"/>
                </a:ext>
              </a:extLst>
            </p:cNvPr>
            <p:cNvSpPr txBox="1"/>
            <p:nvPr/>
          </p:nvSpPr>
          <p:spPr>
            <a:xfrm>
              <a:off x="7045266" y="4578555"/>
              <a:ext cx="333565" cy="12210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lumMod val="50000"/>
                      <a:lumOff val="50000"/>
                    </a:srgbClr>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淀川</a:t>
              </a:r>
            </a:p>
          </p:txBody>
        </p:sp>
        <p:sp>
          <p:nvSpPr>
            <p:cNvPr id="57" name="フリーフォーム 61">
              <a:extLst>
                <a:ext uri="{FF2B5EF4-FFF2-40B4-BE49-F238E27FC236}">
                  <a16:creationId xmlns:a16="http://schemas.microsoft.com/office/drawing/2014/main" id="{76F0D356-B9A2-4A5D-90CB-EE8D83643703}"/>
                </a:ext>
              </a:extLst>
            </p:cNvPr>
            <p:cNvSpPr/>
            <p:nvPr/>
          </p:nvSpPr>
          <p:spPr>
            <a:xfrm>
              <a:off x="7089009" y="3188871"/>
              <a:ext cx="831818" cy="774724"/>
            </a:xfrm>
            <a:custGeom>
              <a:avLst/>
              <a:gdLst>
                <a:gd name="connsiteX0" fmla="*/ 812800 w 5232400"/>
                <a:gd name="connsiteY0" fmla="*/ 11049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812800 w 5232400"/>
                <a:gd name="connsiteY17" fmla="*/ 1104900 h 4914900"/>
                <a:gd name="connsiteX0" fmla="*/ 565150 w 5232400"/>
                <a:gd name="connsiteY0" fmla="*/ 11303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565150 w 5232400"/>
                <a:gd name="connsiteY17" fmla="*/ 1130300 h 4914900"/>
                <a:gd name="connsiteX0" fmla="*/ 571500 w 5238750"/>
                <a:gd name="connsiteY0" fmla="*/ 1130300 h 4914900"/>
                <a:gd name="connsiteX1" fmla="*/ 768350 w 5238750"/>
                <a:gd name="connsiteY1" fmla="*/ 4826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43412 w 5238750"/>
                <a:gd name="connsiteY5" fmla="*/ 9525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25538 h 4910138"/>
                <a:gd name="connsiteX1" fmla="*/ 495300 w 5238750"/>
                <a:gd name="connsiteY1" fmla="*/ 503238 h 4910138"/>
                <a:gd name="connsiteX2" fmla="*/ 2330450 w 5238750"/>
                <a:gd name="connsiteY2" fmla="*/ 211138 h 4910138"/>
                <a:gd name="connsiteX3" fmla="*/ 2597150 w 5238750"/>
                <a:gd name="connsiteY3" fmla="*/ 198438 h 4910138"/>
                <a:gd name="connsiteX4" fmla="*/ 4083844 w 5238750"/>
                <a:gd name="connsiteY4" fmla="*/ 0 h 4910138"/>
                <a:gd name="connsiteX5" fmla="*/ 4443412 w 5238750"/>
                <a:gd name="connsiteY5" fmla="*/ 90488 h 4910138"/>
                <a:gd name="connsiteX6" fmla="*/ 5238750 w 5238750"/>
                <a:gd name="connsiteY6" fmla="*/ 427038 h 4910138"/>
                <a:gd name="connsiteX7" fmla="*/ 4425950 w 5238750"/>
                <a:gd name="connsiteY7" fmla="*/ 3297238 h 4910138"/>
                <a:gd name="connsiteX8" fmla="*/ 4324350 w 5238750"/>
                <a:gd name="connsiteY8" fmla="*/ 3716338 h 4910138"/>
                <a:gd name="connsiteX9" fmla="*/ 4298950 w 5238750"/>
                <a:gd name="connsiteY9" fmla="*/ 4592638 h 4910138"/>
                <a:gd name="connsiteX10" fmla="*/ 2444750 w 5238750"/>
                <a:gd name="connsiteY10" fmla="*/ 4656138 h 4910138"/>
                <a:gd name="connsiteX11" fmla="*/ 819150 w 5238750"/>
                <a:gd name="connsiteY11" fmla="*/ 4910138 h 4910138"/>
                <a:gd name="connsiteX12" fmla="*/ 781050 w 5238750"/>
                <a:gd name="connsiteY12" fmla="*/ 4186238 h 4910138"/>
                <a:gd name="connsiteX13" fmla="*/ 615950 w 5238750"/>
                <a:gd name="connsiteY13" fmla="*/ 3589338 h 4910138"/>
                <a:gd name="connsiteX14" fmla="*/ 374650 w 5238750"/>
                <a:gd name="connsiteY14" fmla="*/ 2928938 h 4910138"/>
                <a:gd name="connsiteX15" fmla="*/ 146050 w 5238750"/>
                <a:gd name="connsiteY15" fmla="*/ 2395538 h 4910138"/>
                <a:gd name="connsiteX16" fmla="*/ 0 w 5238750"/>
                <a:gd name="connsiteY16" fmla="*/ 1189038 h 4910138"/>
                <a:gd name="connsiteX17" fmla="*/ 571500 w 5238750"/>
                <a:gd name="connsiteY17" fmla="*/ 1125538 h 4910138"/>
                <a:gd name="connsiteX0" fmla="*/ 571500 w 5238750"/>
                <a:gd name="connsiteY0" fmla="*/ 1116013 h 4900613"/>
                <a:gd name="connsiteX1" fmla="*/ 495300 w 5238750"/>
                <a:gd name="connsiteY1" fmla="*/ 493713 h 4900613"/>
                <a:gd name="connsiteX2" fmla="*/ 2330450 w 5238750"/>
                <a:gd name="connsiteY2" fmla="*/ 201613 h 4900613"/>
                <a:gd name="connsiteX3" fmla="*/ 2597150 w 5238750"/>
                <a:gd name="connsiteY3" fmla="*/ 188913 h 4900613"/>
                <a:gd name="connsiteX4" fmla="*/ 4083844 w 5238750"/>
                <a:gd name="connsiteY4" fmla="*/ 0 h 4900613"/>
                <a:gd name="connsiteX5" fmla="*/ 4443412 w 5238750"/>
                <a:gd name="connsiteY5" fmla="*/ 80963 h 4900613"/>
                <a:gd name="connsiteX6" fmla="*/ 5238750 w 5238750"/>
                <a:gd name="connsiteY6" fmla="*/ 417513 h 4900613"/>
                <a:gd name="connsiteX7" fmla="*/ 4425950 w 5238750"/>
                <a:gd name="connsiteY7" fmla="*/ 3287713 h 4900613"/>
                <a:gd name="connsiteX8" fmla="*/ 4324350 w 5238750"/>
                <a:gd name="connsiteY8" fmla="*/ 3706813 h 4900613"/>
                <a:gd name="connsiteX9" fmla="*/ 4298950 w 5238750"/>
                <a:gd name="connsiteY9" fmla="*/ 4583113 h 4900613"/>
                <a:gd name="connsiteX10" fmla="*/ 2444750 w 5238750"/>
                <a:gd name="connsiteY10" fmla="*/ 4646613 h 4900613"/>
                <a:gd name="connsiteX11" fmla="*/ 819150 w 5238750"/>
                <a:gd name="connsiteY11" fmla="*/ 4900613 h 4900613"/>
                <a:gd name="connsiteX12" fmla="*/ 781050 w 5238750"/>
                <a:gd name="connsiteY12" fmla="*/ 4176713 h 4900613"/>
                <a:gd name="connsiteX13" fmla="*/ 615950 w 5238750"/>
                <a:gd name="connsiteY13" fmla="*/ 3579813 h 4900613"/>
                <a:gd name="connsiteX14" fmla="*/ 374650 w 5238750"/>
                <a:gd name="connsiteY14" fmla="*/ 2919413 h 4900613"/>
                <a:gd name="connsiteX15" fmla="*/ 146050 w 5238750"/>
                <a:gd name="connsiteY15" fmla="*/ 2386013 h 4900613"/>
                <a:gd name="connsiteX16" fmla="*/ 0 w 5238750"/>
                <a:gd name="connsiteY16" fmla="*/ 1179513 h 4900613"/>
                <a:gd name="connsiteX17" fmla="*/ 571500 w 5238750"/>
                <a:gd name="connsiteY17" fmla="*/ 1116013 h 4900613"/>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4188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303713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303713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883944"/>
                <a:gd name="connsiteX1" fmla="*/ 495300 w 5238750"/>
                <a:gd name="connsiteY1" fmla="*/ 496094 h 4883944"/>
                <a:gd name="connsiteX2" fmla="*/ 2330450 w 5238750"/>
                <a:gd name="connsiteY2" fmla="*/ 203994 h 4883944"/>
                <a:gd name="connsiteX3" fmla="*/ 2597150 w 5238750"/>
                <a:gd name="connsiteY3" fmla="*/ 191294 h 4883944"/>
                <a:gd name="connsiteX4" fmla="*/ 4083844 w 5238750"/>
                <a:gd name="connsiteY4" fmla="*/ 0 h 4883944"/>
                <a:gd name="connsiteX5" fmla="*/ 4443412 w 5238750"/>
                <a:gd name="connsiteY5" fmla="*/ 83344 h 4883944"/>
                <a:gd name="connsiteX6" fmla="*/ 5238750 w 5238750"/>
                <a:gd name="connsiteY6" fmla="*/ 419894 h 4883944"/>
                <a:gd name="connsiteX7" fmla="*/ 4425950 w 5238750"/>
                <a:gd name="connsiteY7" fmla="*/ 3290094 h 4883944"/>
                <a:gd name="connsiteX8" fmla="*/ 4324350 w 5238750"/>
                <a:gd name="connsiteY8" fmla="*/ 3709194 h 4883944"/>
                <a:gd name="connsiteX9" fmla="*/ 4303713 w 5238750"/>
                <a:gd name="connsiteY9" fmla="*/ 4604544 h 4883944"/>
                <a:gd name="connsiteX10" fmla="*/ 2444750 w 5238750"/>
                <a:gd name="connsiteY10" fmla="*/ 4648994 h 4883944"/>
                <a:gd name="connsiteX11" fmla="*/ 819150 w 5238750"/>
                <a:gd name="connsiteY11" fmla="*/ 4883944 h 4883944"/>
                <a:gd name="connsiteX12" fmla="*/ 781050 w 5238750"/>
                <a:gd name="connsiteY12" fmla="*/ 4179094 h 4883944"/>
                <a:gd name="connsiteX13" fmla="*/ 615950 w 5238750"/>
                <a:gd name="connsiteY13" fmla="*/ 3582194 h 4883944"/>
                <a:gd name="connsiteX14" fmla="*/ 374650 w 5238750"/>
                <a:gd name="connsiteY14" fmla="*/ 2921794 h 4883944"/>
                <a:gd name="connsiteX15" fmla="*/ 146050 w 5238750"/>
                <a:gd name="connsiteY15" fmla="*/ 2388394 h 4883944"/>
                <a:gd name="connsiteX16" fmla="*/ 0 w 5238750"/>
                <a:gd name="connsiteY16" fmla="*/ 1181894 h 4883944"/>
                <a:gd name="connsiteX17" fmla="*/ 571500 w 5238750"/>
                <a:gd name="connsiteY17" fmla="*/ 1118394 h 4883944"/>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8105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71525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10063 w 5238750"/>
                <a:gd name="connsiteY8" fmla="*/ 3680619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0" h="4879181">
                  <a:moveTo>
                    <a:pt x="571500" y="1118394"/>
                  </a:moveTo>
                  <a:lnTo>
                    <a:pt x="495300" y="496094"/>
                  </a:lnTo>
                  <a:lnTo>
                    <a:pt x="2330450" y="203994"/>
                  </a:lnTo>
                  <a:lnTo>
                    <a:pt x="2597150" y="191294"/>
                  </a:lnTo>
                  <a:lnTo>
                    <a:pt x="4083844" y="0"/>
                  </a:lnTo>
                  <a:lnTo>
                    <a:pt x="4443412" y="83344"/>
                  </a:lnTo>
                  <a:lnTo>
                    <a:pt x="5238750" y="419894"/>
                  </a:lnTo>
                  <a:lnTo>
                    <a:pt x="4425950" y="3290094"/>
                  </a:lnTo>
                  <a:lnTo>
                    <a:pt x="4310063" y="3680619"/>
                  </a:lnTo>
                  <a:cubicBezTo>
                    <a:pt x="4307946" y="3988594"/>
                    <a:pt x="4305830" y="4296569"/>
                    <a:pt x="4303713" y="4604544"/>
                  </a:cubicBezTo>
                  <a:lnTo>
                    <a:pt x="2444750" y="4648994"/>
                  </a:lnTo>
                  <a:lnTo>
                    <a:pt x="823913" y="4879181"/>
                  </a:lnTo>
                  <a:cubicBezTo>
                    <a:pt x="803275" y="4645819"/>
                    <a:pt x="796926" y="4412456"/>
                    <a:pt x="762000" y="4179094"/>
                  </a:cubicBezTo>
                  <a:cubicBezTo>
                    <a:pt x="713317" y="3980127"/>
                    <a:pt x="693208" y="3766873"/>
                    <a:pt x="615950" y="3582194"/>
                  </a:cubicBezTo>
                  <a:lnTo>
                    <a:pt x="365125" y="2931319"/>
                  </a:lnTo>
                  <a:cubicBezTo>
                    <a:pt x="292100" y="2750344"/>
                    <a:pt x="228600" y="2569369"/>
                    <a:pt x="160338" y="2388394"/>
                  </a:cubicBezTo>
                  <a:lnTo>
                    <a:pt x="0" y="1181894"/>
                  </a:lnTo>
                  <a:lnTo>
                    <a:pt x="571500" y="1118394"/>
                  </a:lnTo>
                  <a:close/>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nvGrpSpPr>
            <p:cNvPr id="11" name="グループ化 10">
              <a:extLst>
                <a:ext uri="{FF2B5EF4-FFF2-40B4-BE49-F238E27FC236}">
                  <a16:creationId xmlns:a16="http://schemas.microsoft.com/office/drawing/2014/main" id="{5A8F78D6-3F80-4119-9F90-138E81B37485}"/>
                </a:ext>
              </a:extLst>
            </p:cNvPr>
            <p:cNvGrpSpPr/>
            <p:nvPr/>
          </p:nvGrpSpPr>
          <p:grpSpPr>
            <a:xfrm>
              <a:off x="7222801" y="4587978"/>
              <a:ext cx="1457808" cy="299981"/>
              <a:chOff x="7330148" y="4608639"/>
              <a:chExt cx="1532831" cy="315419"/>
            </a:xfrm>
          </p:grpSpPr>
          <p:sp>
            <p:nvSpPr>
              <p:cNvPr id="74" name="フリーフォーム 67">
                <a:extLst>
                  <a:ext uri="{FF2B5EF4-FFF2-40B4-BE49-F238E27FC236}">
                    <a16:creationId xmlns:a16="http://schemas.microsoft.com/office/drawing/2014/main" id="{A3699C98-7341-4318-BCDC-8920447EDA5F}"/>
                  </a:ext>
                </a:extLst>
              </p:cNvPr>
              <p:cNvSpPr/>
              <p:nvPr/>
            </p:nvSpPr>
            <p:spPr bwMode="auto">
              <a:xfrm>
                <a:off x="7330148" y="4608639"/>
                <a:ext cx="1532831" cy="31541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232194 h 286979"/>
                  <a:gd name="connsiteX1" fmla="*/ 50006 w 797718"/>
                  <a:gd name="connsiteY1" fmla="*/ 222668 h 286979"/>
                  <a:gd name="connsiteX2" fmla="*/ 604626 w 797718"/>
                  <a:gd name="connsiteY2" fmla="*/ 326 h 286979"/>
                  <a:gd name="connsiteX3" fmla="*/ 797718 w 797718"/>
                  <a:gd name="connsiteY3" fmla="*/ 277438 h 286979"/>
                  <a:gd name="connsiteX0" fmla="*/ 0 w 797718"/>
                  <a:gd name="connsiteY0" fmla="*/ 232229 h 252130"/>
                  <a:gd name="connsiteX1" fmla="*/ 50006 w 797718"/>
                  <a:gd name="connsiteY1" fmla="*/ 222703 h 252130"/>
                  <a:gd name="connsiteX2" fmla="*/ 604626 w 797718"/>
                  <a:gd name="connsiteY2" fmla="*/ 361 h 252130"/>
                  <a:gd name="connsiteX3" fmla="*/ 797718 w 797718"/>
                  <a:gd name="connsiteY3" fmla="*/ 241679 h 252130"/>
                  <a:gd name="connsiteX0" fmla="*/ 0 w 797718"/>
                  <a:gd name="connsiteY0" fmla="*/ 232854 h 242305"/>
                  <a:gd name="connsiteX1" fmla="*/ 50006 w 797718"/>
                  <a:gd name="connsiteY1" fmla="*/ 223328 h 242305"/>
                  <a:gd name="connsiteX2" fmla="*/ 604626 w 797718"/>
                  <a:gd name="connsiteY2" fmla="*/ 986 h 242305"/>
                  <a:gd name="connsiteX3" fmla="*/ 797718 w 797718"/>
                  <a:gd name="connsiteY3" fmla="*/ 242304 h 242305"/>
                  <a:gd name="connsiteX0" fmla="*/ 0 w 797718"/>
                  <a:gd name="connsiteY0" fmla="*/ 231877 h 241326"/>
                  <a:gd name="connsiteX1" fmla="*/ 50006 w 797718"/>
                  <a:gd name="connsiteY1" fmla="*/ 222351 h 241326"/>
                  <a:gd name="connsiteX2" fmla="*/ 604626 w 797718"/>
                  <a:gd name="connsiteY2" fmla="*/ 9 h 241326"/>
                  <a:gd name="connsiteX3" fmla="*/ 797718 w 797718"/>
                  <a:gd name="connsiteY3" fmla="*/ 241327 h 241326"/>
                  <a:gd name="connsiteX0" fmla="*/ 0 w 797718"/>
                  <a:gd name="connsiteY0" fmla="*/ 231868 h 241318"/>
                  <a:gd name="connsiteX1" fmla="*/ 50006 w 797718"/>
                  <a:gd name="connsiteY1" fmla="*/ 222342 h 241318"/>
                  <a:gd name="connsiteX2" fmla="*/ 604626 w 797718"/>
                  <a:gd name="connsiteY2" fmla="*/ 0 h 241318"/>
                  <a:gd name="connsiteX3" fmla="*/ 797718 w 797718"/>
                  <a:gd name="connsiteY3" fmla="*/ 241318 h 241318"/>
                  <a:gd name="connsiteX0" fmla="*/ 0 w 797718"/>
                  <a:gd name="connsiteY0" fmla="*/ 234100 h 243550"/>
                  <a:gd name="connsiteX1" fmla="*/ 50006 w 797718"/>
                  <a:gd name="connsiteY1" fmla="*/ 224574 h 243550"/>
                  <a:gd name="connsiteX2" fmla="*/ 289976 w 797718"/>
                  <a:gd name="connsiteY2" fmla="*/ 128916 h 243550"/>
                  <a:gd name="connsiteX3" fmla="*/ 604626 w 797718"/>
                  <a:gd name="connsiteY3" fmla="*/ 2232 h 243550"/>
                  <a:gd name="connsiteX4" fmla="*/ 797718 w 797718"/>
                  <a:gd name="connsiteY4" fmla="*/ 243550 h 243550"/>
                  <a:gd name="connsiteX0" fmla="*/ 0 w 797718"/>
                  <a:gd name="connsiteY0" fmla="*/ 233061 h 246710"/>
                  <a:gd name="connsiteX1" fmla="*/ 50006 w 797718"/>
                  <a:gd name="connsiteY1" fmla="*/ 223535 h 246710"/>
                  <a:gd name="connsiteX2" fmla="*/ 398491 w 797718"/>
                  <a:gd name="connsiteY2" fmla="*/ 235263 h 246710"/>
                  <a:gd name="connsiteX3" fmla="*/ 604626 w 797718"/>
                  <a:gd name="connsiteY3" fmla="*/ 1193 h 246710"/>
                  <a:gd name="connsiteX4" fmla="*/ 797718 w 797718"/>
                  <a:gd name="connsiteY4" fmla="*/ 242511 h 246710"/>
                  <a:gd name="connsiteX0" fmla="*/ 0 w 797718"/>
                  <a:gd name="connsiteY0" fmla="*/ 232649 h 361404"/>
                  <a:gd name="connsiteX1" fmla="*/ 50006 w 797718"/>
                  <a:gd name="connsiteY1" fmla="*/ 223123 h 361404"/>
                  <a:gd name="connsiteX2" fmla="*/ 465515 w 797718"/>
                  <a:gd name="connsiteY2" fmla="*/ 356555 h 361404"/>
                  <a:gd name="connsiteX3" fmla="*/ 604626 w 797718"/>
                  <a:gd name="connsiteY3" fmla="*/ 781 h 361404"/>
                  <a:gd name="connsiteX4" fmla="*/ 797718 w 797718"/>
                  <a:gd name="connsiteY4" fmla="*/ 242099 h 361404"/>
                  <a:gd name="connsiteX0" fmla="*/ 0 w 797718"/>
                  <a:gd name="connsiteY0" fmla="*/ 233978 h 243428"/>
                  <a:gd name="connsiteX1" fmla="*/ 50006 w 797718"/>
                  <a:gd name="connsiteY1" fmla="*/ 224452 h 243428"/>
                  <a:gd name="connsiteX2" fmla="*/ 439982 w 797718"/>
                  <a:gd name="connsiteY2" fmla="*/ 135956 h 243428"/>
                  <a:gd name="connsiteX3" fmla="*/ 604626 w 797718"/>
                  <a:gd name="connsiteY3" fmla="*/ 2110 h 243428"/>
                  <a:gd name="connsiteX4" fmla="*/ 797718 w 797718"/>
                  <a:gd name="connsiteY4" fmla="*/ 243428 h 243428"/>
                  <a:gd name="connsiteX0" fmla="*/ 0 w 797718"/>
                  <a:gd name="connsiteY0" fmla="*/ 233936 h 243386"/>
                  <a:gd name="connsiteX1" fmla="*/ 50006 w 797718"/>
                  <a:gd name="connsiteY1" fmla="*/ 224410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205319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205319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4900 w 797718"/>
                  <a:gd name="connsiteY1" fmla="*/ 191001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4900 w 797718"/>
                  <a:gd name="connsiteY1" fmla="*/ 191001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817 h 243267"/>
                  <a:gd name="connsiteX1" fmla="*/ 64900 w 797718"/>
                  <a:gd name="connsiteY1" fmla="*/ 190882 h 243267"/>
                  <a:gd name="connsiteX2" fmla="*/ 153800 w 797718"/>
                  <a:gd name="connsiteY2" fmla="*/ 176360 h 243267"/>
                  <a:gd name="connsiteX3" fmla="*/ 308062 w 797718"/>
                  <a:gd name="connsiteY3" fmla="*/ 185905 h 243267"/>
                  <a:gd name="connsiteX4" fmla="*/ 439982 w 797718"/>
                  <a:gd name="connsiteY4" fmla="*/ 135795 h 243267"/>
                  <a:gd name="connsiteX5" fmla="*/ 604626 w 797718"/>
                  <a:gd name="connsiteY5" fmla="*/ 1949 h 243267"/>
                  <a:gd name="connsiteX6" fmla="*/ 797718 w 797718"/>
                  <a:gd name="connsiteY6" fmla="*/ 243267 h 243267"/>
                  <a:gd name="connsiteX0" fmla="*/ 0 w 797718"/>
                  <a:gd name="connsiteY0" fmla="*/ 238524 h 247974"/>
                  <a:gd name="connsiteX1" fmla="*/ 64900 w 797718"/>
                  <a:gd name="connsiteY1" fmla="*/ 195589 h 247974"/>
                  <a:gd name="connsiteX2" fmla="*/ 153800 w 797718"/>
                  <a:gd name="connsiteY2" fmla="*/ 181067 h 247974"/>
                  <a:gd name="connsiteX3" fmla="*/ 308062 w 797718"/>
                  <a:gd name="connsiteY3" fmla="*/ 190612 h 247974"/>
                  <a:gd name="connsiteX4" fmla="*/ 439982 w 797718"/>
                  <a:gd name="connsiteY4" fmla="*/ 140502 h 247974"/>
                  <a:gd name="connsiteX5" fmla="*/ 570582 w 797718"/>
                  <a:gd name="connsiteY5" fmla="*/ 1884 h 247974"/>
                  <a:gd name="connsiteX6" fmla="*/ 797718 w 797718"/>
                  <a:gd name="connsiteY6" fmla="*/ 247974 h 247974"/>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844529"/>
                  <a:gd name="connsiteY0" fmla="*/ 236640 h 236639"/>
                  <a:gd name="connsiteX1" fmla="*/ 64900 w 844529"/>
                  <a:gd name="connsiteY1" fmla="*/ 193705 h 236639"/>
                  <a:gd name="connsiteX2" fmla="*/ 153800 w 844529"/>
                  <a:gd name="connsiteY2" fmla="*/ 179183 h 236639"/>
                  <a:gd name="connsiteX3" fmla="*/ 308062 w 844529"/>
                  <a:gd name="connsiteY3" fmla="*/ 188728 h 236639"/>
                  <a:gd name="connsiteX4" fmla="*/ 439982 w 844529"/>
                  <a:gd name="connsiteY4" fmla="*/ 138618 h 236639"/>
                  <a:gd name="connsiteX5" fmla="*/ 570582 w 844529"/>
                  <a:gd name="connsiteY5" fmla="*/ 0 h 236639"/>
                  <a:gd name="connsiteX6" fmla="*/ 844529 w 844529"/>
                  <a:gd name="connsiteY6" fmla="*/ 179273 h 236639"/>
                  <a:gd name="connsiteX0" fmla="*/ 0 w 844529"/>
                  <a:gd name="connsiteY0" fmla="*/ 236700 h 236701"/>
                  <a:gd name="connsiteX1" fmla="*/ 64900 w 844529"/>
                  <a:gd name="connsiteY1" fmla="*/ 193765 h 236701"/>
                  <a:gd name="connsiteX2" fmla="*/ 153800 w 844529"/>
                  <a:gd name="connsiteY2" fmla="*/ 179243 h 236701"/>
                  <a:gd name="connsiteX3" fmla="*/ 308062 w 844529"/>
                  <a:gd name="connsiteY3" fmla="*/ 188788 h 236701"/>
                  <a:gd name="connsiteX4" fmla="*/ 439982 w 844529"/>
                  <a:gd name="connsiteY4" fmla="*/ 138678 h 236701"/>
                  <a:gd name="connsiteX5" fmla="*/ 570582 w 844529"/>
                  <a:gd name="connsiteY5" fmla="*/ 60 h 236701"/>
                  <a:gd name="connsiteX6" fmla="*/ 803830 w 844529"/>
                  <a:gd name="connsiteY6" fmla="*/ 121971 h 236701"/>
                  <a:gd name="connsiteX7" fmla="*/ 844529 w 844529"/>
                  <a:gd name="connsiteY7" fmla="*/ 179333 h 236701"/>
                  <a:gd name="connsiteX0" fmla="*/ 0 w 803830"/>
                  <a:gd name="connsiteY0" fmla="*/ 236700 h 236699"/>
                  <a:gd name="connsiteX1" fmla="*/ 64900 w 803830"/>
                  <a:gd name="connsiteY1" fmla="*/ 193765 h 236699"/>
                  <a:gd name="connsiteX2" fmla="*/ 153800 w 803830"/>
                  <a:gd name="connsiteY2" fmla="*/ 179243 h 236699"/>
                  <a:gd name="connsiteX3" fmla="*/ 308062 w 803830"/>
                  <a:gd name="connsiteY3" fmla="*/ 188788 h 236699"/>
                  <a:gd name="connsiteX4" fmla="*/ 439982 w 803830"/>
                  <a:gd name="connsiteY4" fmla="*/ 138678 h 236699"/>
                  <a:gd name="connsiteX5" fmla="*/ 570582 w 803830"/>
                  <a:gd name="connsiteY5" fmla="*/ 60 h 236699"/>
                  <a:gd name="connsiteX6" fmla="*/ 803830 w 803830"/>
                  <a:gd name="connsiteY6" fmla="*/ 121971 h 236699"/>
                  <a:gd name="connsiteX0" fmla="*/ 0 w 805958"/>
                  <a:gd name="connsiteY0" fmla="*/ 236695 h 236696"/>
                  <a:gd name="connsiteX1" fmla="*/ 64900 w 805958"/>
                  <a:gd name="connsiteY1" fmla="*/ 193760 h 236696"/>
                  <a:gd name="connsiteX2" fmla="*/ 153800 w 805958"/>
                  <a:gd name="connsiteY2" fmla="*/ 179238 h 236696"/>
                  <a:gd name="connsiteX3" fmla="*/ 308062 w 805958"/>
                  <a:gd name="connsiteY3" fmla="*/ 188783 h 236696"/>
                  <a:gd name="connsiteX4" fmla="*/ 439982 w 805958"/>
                  <a:gd name="connsiteY4" fmla="*/ 138673 h 236696"/>
                  <a:gd name="connsiteX5" fmla="*/ 570582 w 805958"/>
                  <a:gd name="connsiteY5" fmla="*/ 55 h 236696"/>
                  <a:gd name="connsiteX6" fmla="*/ 805958 w 805958"/>
                  <a:gd name="connsiteY6" fmla="*/ 131511 h 236696"/>
                  <a:gd name="connsiteX0" fmla="*/ 0 w 1046395"/>
                  <a:gd name="connsiteY0" fmla="*/ 499190 h 499190"/>
                  <a:gd name="connsiteX1" fmla="*/ 305337 w 1046395"/>
                  <a:gd name="connsiteY1" fmla="*/ 193760 h 499190"/>
                  <a:gd name="connsiteX2" fmla="*/ 394237 w 1046395"/>
                  <a:gd name="connsiteY2" fmla="*/ 179238 h 499190"/>
                  <a:gd name="connsiteX3" fmla="*/ 548499 w 1046395"/>
                  <a:gd name="connsiteY3" fmla="*/ 188783 h 499190"/>
                  <a:gd name="connsiteX4" fmla="*/ 680419 w 1046395"/>
                  <a:gd name="connsiteY4" fmla="*/ 138673 h 499190"/>
                  <a:gd name="connsiteX5" fmla="*/ 811019 w 1046395"/>
                  <a:gd name="connsiteY5" fmla="*/ 55 h 499190"/>
                  <a:gd name="connsiteX6" fmla="*/ 1046395 w 1046395"/>
                  <a:gd name="connsiteY6" fmla="*/ 131511 h 499190"/>
                  <a:gd name="connsiteX0" fmla="*/ 0 w 1046395"/>
                  <a:gd name="connsiteY0" fmla="*/ 499190 h 499190"/>
                  <a:gd name="connsiteX1" fmla="*/ 165502 w 1046395"/>
                  <a:gd name="connsiteY1" fmla="*/ 303325 h 499190"/>
                  <a:gd name="connsiteX2" fmla="*/ 305337 w 1046395"/>
                  <a:gd name="connsiteY2" fmla="*/ 193760 h 499190"/>
                  <a:gd name="connsiteX3" fmla="*/ 394237 w 1046395"/>
                  <a:gd name="connsiteY3" fmla="*/ 179238 h 499190"/>
                  <a:gd name="connsiteX4" fmla="*/ 548499 w 1046395"/>
                  <a:gd name="connsiteY4" fmla="*/ 188783 h 499190"/>
                  <a:gd name="connsiteX5" fmla="*/ 680419 w 1046395"/>
                  <a:gd name="connsiteY5" fmla="*/ 138673 h 499190"/>
                  <a:gd name="connsiteX6" fmla="*/ 811019 w 1046395"/>
                  <a:gd name="connsiteY6" fmla="*/ 55 h 499190"/>
                  <a:gd name="connsiteX7" fmla="*/ 1046395 w 1046395"/>
                  <a:gd name="connsiteY7" fmla="*/ 131511 h 499190"/>
                  <a:gd name="connsiteX0" fmla="*/ 0 w 1044799"/>
                  <a:gd name="connsiteY0" fmla="*/ 488451 h 488451"/>
                  <a:gd name="connsiteX1" fmla="*/ 163906 w 1044799"/>
                  <a:gd name="connsiteY1" fmla="*/ 303325 h 488451"/>
                  <a:gd name="connsiteX2" fmla="*/ 303741 w 1044799"/>
                  <a:gd name="connsiteY2" fmla="*/ 193760 h 488451"/>
                  <a:gd name="connsiteX3" fmla="*/ 392641 w 1044799"/>
                  <a:gd name="connsiteY3" fmla="*/ 179238 h 488451"/>
                  <a:gd name="connsiteX4" fmla="*/ 546903 w 1044799"/>
                  <a:gd name="connsiteY4" fmla="*/ 188783 h 488451"/>
                  <a:gd name="connsiteX5" fmla="*/ 678823 w 1044799"/>
                  <a:gd name="connsiteY5" fmla="*/ 138673 h 488451"/>
                  <a:gd name="connsiteX6" fmla="*/ 809423 w 1044799"/>
                  <a:gd name="connsiteY6" fmla="*/ 55 h 488451"/>
                  <a:gd name="connsiteX7" fmla="*/ 1044799 w 1044799"/>
                  <a:gd name="connsiteY7" fmla="*/ 131511 h 488451"/>
                  <a:gd name="connsiteX0" fmla="*/ 0 w 1040011"/>
                  <a:gd name="connsiteY0" fmla="*/ 474133 h 474133"/>
                  <a:gd name="connsiteX1" fmla="*/ 159118 w 1040011"/>
                  <a:gd name="connsiteY1" fmla="*/ 303325 h 474133"/>
                  <a:gd name="connsiteX2" fmla="*/ 298953 w 1040011"/>
                  <a:gd name="connsiteY2" fmla="*/ 193760 h 474133"/>
                  <a:gd name="connsiteX3" fmla="*/ 387853 w 1040011"/>
                  <a:gd name="connsiteY3" fmla="*/ 179238 h 474133"/>
                  <a:gd name="connsiteX4" fmla="*/ 542115 w 1040011"/>
                  <a:gd name="connsiteY4" fmla="*/ 188783 h 474133"/>
                  <a:gd name="connsiteX5" fmla="*/ 674035 w 1040011"/>
                  <a:gd name="connsiteY5" fmla="*/ 138673 h 474133"/>
                  <a:gd name="connsiteX6" fmla="*/ 804635 w 1040011"/>
                  <a:gd name="connsiteY6" fmla="*/ 55 h 474133"/>
                  <a:gd name="connsiteX7" fmla="*/ 1040011 w 1040011"/>
                  <a:gd name="connsiteY7" fmla="*/ 131511 h 474133"/>
                  <a:gd name="connsiteX0" fmla="*/ 0 w 1027244"/>
                  <a:gd name="connsiteY0" fmla="*/ 474136 h 474136"/>
                  <a:gd name="connsiteX1" fmla="*/ 159118 w 1027244"/>
                  <a:gd name="connsiteY1" fmla="*/ 303328 h 474136"/>
                  <a:gd name="connsiteX2" fmla="*/ 298953 w 1027244"/>
                  <a:gd name="connsiteY2" fmla="*/ 193763 h 474136"/>
                  <a:gd name="connsiteX3" fmla="*/ 387853 w 1027244"/>
                  <a:gd name="connsiteY3" fmla="*/ 179241 h 474136"/>
                  <a:gd name="connsiteX4" fmla="*/ 542115 w 1027244"/>
                  <a:gd name="connsiteY4" fmla="*/ 188786 h 474136"/>
                  <a:gd name="connsiteX5" fmla="*/ 674035 w 1027244"/>
                  <a:gd name="connsiteY5" fmla="*/ 138676 h 474136"/>
                  <a:gd name="connsiteX6" fmla="*/ 804635 w 1027244"/>
                  <a:gd name="connsiteY6" fmla="*/ 58 h 474136"/>
                  <a:gd name="connsiteX7" fmla="*/ 1027244 w 1027244"/>
                  <a:gd name="connsiteY7" fmla="*/ 124356 h 47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244" h="474136">
                    <a:moveTo>
                      <a:pt x="0" y="474136"/>
                    </a:moveTo>
                    <a:cubicBezTo>
                      <a:pt x="29357" y="443878"/>
                      <a:pt x="108229" y="354233"/>
                      <a:pt x="159118" y="303328"/>
                    </a:cubicBezTo>
                    <a:cubicBezTo>
                      <a:pt x="210007" y="252423"/>
                      <a:pt x="262604" y="216830"/>
                      <a:pt x="298953" y="193763"/>
                    </a:cubicBezTo>
                    <a:cubicBezTo>
                      <a:pt x="353134" y="175039"/>
                      <a:pt x="322857" y="193990"/>
                      <a:pt x="387853" y="179241"/>
                    </a:cubicBezTo>
                    <a:cubicBezTo>
                      <a:pt x="428380" y="173639"/>
                      <a:pt x="494418" y="195547"/>
                      <a:pt x="542115" y="188786"/>
                    </a:cubicBezTo>
                    <a:cubicBezTo>
                      <a:pt x="589812" y="182025"/>
                      <a:pt x="624608" y="164563"/>
                      <a:pt x="674035" y="138676"/>
                    </a:cubicBezTo>
                    <a:cubicBezTo>
                      <a:pt x="723462" y="112789"/>
                      <a:pt x="743994" y="2842"/>
                      <a:pt x="804635" y="58"/>
                    </a:cubicBezTo>
                    <a:cubicBezTo>
                      <a:pt x="865276" y="-2726"/>
                      <a:pt x="981586" y="94477"/>
                      <a:pt x="1027244" y="124356"/>
                    </a:cubicBezTo>
                  </a:path>
                </a:pathLst>
              </a:custGeom>
              <a:noFill/>
              <a:ln w="22225">
                <a:solidFill>
                  <a:srgbClr val="FF33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5" name="テキスト ボックス 74">
                <a:extLst>
                  <a:ext uri="{FF2B5EF4-FFF2-40B4-BE49-F238E27FC236}">
                    <a16:creationId xmlns:a16="http://schemas.microsoft.com/office/drawing/2014/main" id="{18BC61C6-5FD8-4078-946D-84BAFBE3E278}"/>
                  </a:ext>
                </a:extLst>
              </p:cNvPr>
              <p:cNvSpPr txBox="1"/>
              <p:nvPr/>
            </p:nvSpPr>
            <p:spPr>
              <a:xfrm>
                <a:off x="7627716" y="4754885"/>
                <a:ext cx="976832" cy="107722"/>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淀川左岸線</a:t>
                </a:r>
              </a:p>
            </p:txBody>
          </p:sp>
          <p:sp>
            <p:nvSpPr>
              <p:cNvPr id="76" name="楕円 75">
                <a:extLst>
                  <a:ext uri="{FF2B5EF4-FFF2-40B4-BE49-F238E27FC236}">
                    <a16:creationId xmlns:a16="http://schemas.microsoft.com/office/drawing/2014/main" id="{0A5C4ABF-28C7-4CAA-9F53-142BD12850EF}"/>
                  </a:ext>
                </a:extLst>
              </p:cNvPr>
              <p:cNvSpPr/>
              <p:nvPr/>
            </p:nvSpPr>
            <p:spPr>
              <a:xfrm>
                <a:off x="7658110" y="4762126"/>
                <a:ext cx="36000" cy="36000"/>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7" name="テキスト ボックス 76">
                <a:extLst>
                  <a:ext uri="{FF2B5EF4-FFF2-40B4-BE49-F238E27FC236}">
                    <a16:creationId xmlns:a16="http://schemas.microsoft.com/office/drawing/2014/main" id="{D4BCDFB7-48F5-4884-9030-8FAB8951AC50}"/>
                  </a:ext>
                </a:extLst>
              </p:cNvPr>
              <p:cNvSpPr txBox="1"/>
              <p:nvPr/>
            </p:nvSpPr>
            <p:spPr>
              <a:xfrm>
                <a:off x="7553245" y="4836410"/>
                <a:ext cx="339790" cy="769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豊崎ＪＣ</a:t>
                </a:r>
              </a:p>
            </p:txBody>
          </p:sp>
        </p:grpSp>
        <p:sp>
          <p:nvSpPr>
            <p:cNvPr id="80" name="テキスト ボックス 79">
              <a:extLst>
                <a:ext uri="{FF2B5EF4-FFF2-40B4-BE49-F238E27FC236}">
                  <a16:creationId xmlns:a16="http://schemas.microsoft.com/office/drawing/2014/main" id="{1E7758ED-AADE-4EEE-BE62-AC8056F96C17}"/>
                </a:ext>
              </a:extLst>
            </p:cNvPr>
            <p:cNvSpPr txBox="1"/>
            <p:nvPr/>
          </p:nvSpPr>
          <p:spPr>
            <a:xfrm>
              <a:off x="6678316" y="4910245"/>
              <a:ext cx="1708993" cy="22006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新大阪駅周辺のまちづくり　エリア図</a:t>
              </a:r>
            </a:p>
          </p:txBody>
        </p:sp>
        <p:sp>
          <p:nvSpPr>
            <p:cNvPr id="44" name="円/楕円 16">
              <a:extLst>
                <a:ext uri="{FF2B5EF4-FFF2-40B4-BE49-F238E27FC236}">
                  <a16:creationId xmlns:a16="http://schemas.microsoft.com/office/drawing/2014/main" id="{4056279C-9938-4C47-BD80-59C032AAB827}"/>
                </a:ext>
              </a:extLst>
            </p:cNvPr>
            <p:cNvSpPr/>
            <p:nvPr/>
          </p:nvSpPr>
          <p:spPr>
            <a:xfrm rot="19756154">
              <a:off x="5870103" y="3011975"/>
              <a:ext cx="3083058" cy="1593323"/>
            </a:xfrm>
            <a:custGeom>
              <a:avLst/>
              <a:gdLst>
                <a:gd name="connsiteX0" fmla="*/ 0 w 3512287"/>
                <a:gd name="connsiteY0" fmla="*/ 767235 h 1534470"/>
                <a:gd name="connsiteX1" fmla="*/ 1756144 w 3512287"/>
                <a:gd name="connsiteY1" fmla="*/ 0 h 1534470"/>
                <a:gd name="connsiteX2" fmla="*/ 3512288 w 3512287"/>
                <a:gd name="connsiteY2" fmla="*/ 767235 h 1534470"/>
                <a:gd name="connsiteX3" fmla="*/ 1756144 w 3512287"/>
                <a:gd name="connsiteY3" fmla="*/ 1534470 h 1534470"/>
                <a:gd name="connsiteX4" fmla="*/ 0 w 3512287"/>
                <a:gd name="connsiteY4" fmla="*/ 767235 h 1534470"/>
                <a:gd name="connsiteX0" fmla="*/ 0 w 3512288"/>
                <a:gd name="connsiteY0" fmla="*/ 767235 h 1534470"/>
                <a:gd name="connsiteX1" fmla="*/ 1756144 w 3512288"/>
                <a:gd name="connsiteY1" fmla="*/ 0 h 1534470"/>
                <a:gd name="connsiteX2" fmla="*/ 3512288 w 3512288"/>
                <a:gd name="connsiteY2" fmla="*/ 767235 h 1534470"/>
                <a:gd name="connsiteX3" fmla="*/ 1756144 w 3512288"/>
                <a:gd name="connsiteY3" fmla="*/ 1534470 h 1534470"/>
                <a:gd name="connsiteX4" fmla="*/ 0 w 3512288"/>
                <a:gd name="connsiteY4" fmla="*/ 767235 h 153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288" h="1534470">
                  <a:moveTo>
                    <a:pt x="0" y="767235"/>
                  </a:moveTo>
                  <a:cubicBezTo>
                    <a:pt x="0" y="343503"/>
                    <a:pt x="786252" y="0"/>
                    <a:pt x="1756144" y="0"/>
                  </a:cubicBezTo>
                  <a:cubicBezTo>
                    <a:pt x="2726036" y="0"/>
                    <a:pt x="3512288" y="343503"/>
                    <a:pt x="3512288" y="767235"/>
                  </a:cubicBezTo>
                  <a:cubicBezTo>
                    <a:pt x="3512288" y="1190967"/>
                    <a:pt x="2726036" y="1534470"/>
                    <a:pt x="1756144" y="1534470"/>
                  </a:cubicBezTo>
                  <a:cubicBezTo>
                    <a:pt x="786252" y="1534470"/>
                    <a:pt x="0" y="1190967"/>
                    <a:pt x="0" y="767235"/>
                  </a:cubicBezTo>
                  <a:close/>
                </a:path>
              </a:pathLst>
            </a:custGeom>
            <a:solidFill>
              <a:srgbClr val="FF0000">
                <a:alpha val="16000"/>
              </a:srgbClr>
            </a:solidFill>
            <a:ln>
              <a:noFill/>
              <a:prstDash val="sysDash"/>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6" name="円/楕円 15">
              <a:extLst>
                <a:ext uri="{FF2B5EF4-FFF2-40B4-BE49-F238E27FC236}">
                  <a16:creationId xmlns:a16="http://schemas.microsoft.com/office/drawing/2014/main" id="{4A3A4716-82B3-4CD9-AD08-A96FC27AB092}"/>
                </a:ext>
              </a:extLst>
            </p:cNvPr>
            <p:cNvSpPr/>
            <p:nvPr/>
          </p:nvSpPr>
          <p:spPr>
            <a:xfrm>
              <a:off x="7511404" y="3482216"/>
              <a:ext cx="100722" cy="9922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5" name="テキスト ボックス 44">
              <a:extLst>
                <a:ext uri="{FF2B5EF4-FFF2-40B4-BE49-F238E27FC236}">
                  <a16:creationId xmlns:a16="http://schemas.microsoft.com/office/drawing/2014/main" id="{977FCDF9-888A-494B-832A-EDD9705AD801}"/>
                </a:ext>
              </a:extLst>
            </p:cNvPr>
            <p:cNvSpPr txBox="1"/>
            <p:nvPr/>
          </p:nvSpPr>
          <p:spPr>
            <a:xfrm>
              <a:off x="7277010" y="3619584"/>
              <a:ext cx="622724" cy="18620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新大阪駅</a:t>
              </a:r>
            </a:p>
          </p:txBody>
        </p:sp>
        <p:sp>
          <p:nvSpPr>
            <p:cNvPr id="50" name="テキスト ボックス 49">
              <a:extLst>
                <a:ext uri="{FF2B5EF4-FFF2-40B4-BE49-F238E27FC236}">
                  <a16:creationId xmlns:a16="http://schemas.microsoft.com/office/drawing/2014/main" id="{0679E5FC-80ED-4935-8AAF-B2AA68B6AAB6}"/>
                </a:ext>
              </a:extLst>
            </p:cNvPr>
            <p:cNvSpPr txBox="1"/>
            <p:nvPr/>
          </p:nvSpPr>
          <p:spPr>
            <a:xfrm>
              <a:off x="8308724" y="3175420"/>
              <a:ext cx="622724" cy="162809"/>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淡路駅</a:t>
              </a:r>
            </a:p>
          </p:txBody>
        </p:sp>
        <p:sp>
          <p:nvSpPr>
            <p:cNvPr id="51" name="円/楕円 56">
              <a:extLst>
                <a:ext uri="{FF2B5EF4-FFF2-40B4-BE49-F238E27FC236}">
                  <a16:creationId xmlns:a16="http://schemas.microsoft.com/office/drawing/2014/main" id="{732ED2DA-EDB3-42BF-B8E2-F70FAEC5A8D4}"/>
                </a:ext>
              </a:extLst>
            </p:cNvPr>
            <p:cNvSpPr/>
            <p:nvPr/>
          </p:nvSpPr>
          <p:spPr>
            <a:xfrm>
              <a:off x="8502133" y="3054596"/>
              <a:ext cx="100722" cy="9922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8" name="円/楕円 53">
              <a:extLst>
                <a:ext uri="{FF2B5EF4-FFF2-40B4-BE49-F238E27FC236}">
                  <a16:creationId xmlns:a16="http://schemas.microsoft.com/office/drawing/2014/main" id="{D728CF4A-79BA-4662-8DF0-097955C72B4E}"/>
                </a:ext>
              </a:extLst>
            </p:cNvPr>
            <p:cNvSpPr/>
            <p:nvPr/>
          </p:nvSpPr>
          <p:spPr>
            <a:xfrm>
              <a:off x="6477204" y="4452860"/>
              <a:ext cx="100722" cy="9922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9" name="テキスト ボックス 48">
              <a:extLst>
                <a:ext uri="{FF2B5EF4-FFF2-40B4-BE49-F238E27FC236}">
                  <a16:creationId xmlns:a16="http://schemas.microsoft.com/office/drawing/2014/main" id="{DF65E617-4D04-4D10-9869-3080F2E8AA77}"/>
                </a:ext>
              </a:extLst>
            </p:cNvPr>
            <p:cNvSpPr txBox="1"/>
            <p:nvPr/>
          </p:nvSpPr>
          <p:spPr>
            <a:xfrm>
              <a:off x="6382920" y="4569863"/>
              <a:ext cx="636302" cy="18620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十三駅</a:t>
              </a:r>
            </a:p>
          </p:txBody>
        </p:sp>
        <p:sp>
          <p:nvSpPr>
            <p:cNvPr id="9" name="正方形/長方形 8"/>
            <p:cNvSpPr/>
            <p:nvPr/>
          </p:nvSpPr>
          <p:spPr>
            <a:xfrm>
              <a:off x="7335420" y="4137740"/>
              <a:ext cx="1232569" cy="239666"/>
            </a:xfrm>
            <a:prstGeom prst="rect">
              <a:avLst/>
            </a:prstGeom>
            <a:solidFill>
              <a:schemeClr val="bg1">
                <a:alpha val="9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都市再生緊急整備地域</a:t>
              </a:r>
              <a:endParaRPr kumimoji="1" lang="en-US" altLang="ja-JP"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a:t>
              </a:r>
              <a:r>
                <a:rPr kumimoji="1" lang="en-US" altLang="ja-JP"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114ha</a:t>
              </a:r>
              <a:r>
                <a:rPr kumimoji="1" lang="ja-JP" altLang="en-US"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a:t>
              </a:r>
              <a:endParaRPr kumimoji="1" lang="en-US" altLang="ja-JP"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endParaRPr>
            </a:p>
          </p:txBody>
        </p:sp>
        <p:cxnSp>
          <p:nvCxnSpPr>
            <p:cNvPr id="7" name="直線コネクタ 6">
              <a:extLst>
                <a:ext uri="{FF2B5EF4-FFF2-40B4-BE49-F238E27FC236}">
                  <a16:creationId xmlns:a16="http://schemas.microsoft.com/office/drawing/2014/main" id="{0F6FD632-FE9C-4663-9403-5CD1F40E522D}"/>
                </a:ext>
              </a:extLst>
            </p:cNvPr>
            <p:cNvCxnSpPr>
              <a:stCxn id="9" idx="0"/>
            </p:cNvCxnSpPr>
            <p:nvPr/>
          </p:nvCxnSpPr>
          <p:spPr>
            <a:xfrm flipH="1" flipV="1">
              <a:off x="7738023" y="3871506"/>
              <a:ext cx="213682" cy="26623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5" name="左矢印 65">
              <a:extLst>
                <a:ext uri="{FF2B5EF4-FFF2-40B4-BE49-F238E27FC236}">
                  <a16:creationId xmlns:a16="http://schemas.microsoft.com/office/drawing/2014/main" id="{8002F045-D77E-434A-84BD-184D759F7806}"/>
                </a:ext>
              </a:extLst>
            </p:cNvPr>
            <p:cNvSpPr/>
            <p:nvPr/>
          </p:nvSpPr>
          <p:spPr>
            <a:xfrm rot="19967528">
              <a:off x="7820763" y="2665694"/>
              <a:ext cx="935393" cy="563902"/>
            </a:xfrm>
            <a:prstGeom prst="leftArrow">
              <a:avLst>
                <a:gd name="adj1" fmla="val 65225"/>
                <a:gd name="adj2" fmla="val 27753"/>
              </a:avLst>
            </a:prstGeom>
            <a:solidFill>
              <a:srgbClr val="FFC000"/>
            </a:solidFill>
            <a:ln w="158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56" name="テキスト ボックス 55">
              <a:extLst>
                <a:ext uri="{FF2B5EF4-FFF2-40B4-BE49-F238E27FC236}">
                  <a16:creationId xmlns:a16="http://schemas.microsoft.com/office/drawing/2014/main" id="{A113C455-C14E-4C29-8A1A-48F50D2B6F22}"/>
                </a:ext>
              </a:extLst>
            </p:cNvPr>
            <p:cNvSpPr txBox="1"/>
            <p:nvPr/>
          </p:nvSpPr>
          <p:spPr>
            <a:xfrm rot="19967528">
              <a:off x="7697204" y="2817281"/>
              <a:ext cx="1182834" cy="2708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rPr>
                <a:t>リニア中央新幹線</a:t>
              </a:r>
              <a:endParaRPr kumimoji="1" lang="en-US" altLang="ja-JP" sz="8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rPr>
                <a:t>北陸新幹線</a:t>
              </a:r>
            </a:p>
          </p:txBody>
        </p:sp>
      </p:grpSp>
      <p:sp>
        <p:nvSpPr>
          <p:cNvPr id="38" name="スライド番号プレースホルダ 3">
            <a:extLst>
              <a:ext uri="{FF2B5EF4-FFF2-40B4-BE49-F238E27FC236}">
                <a16:creationId xmlns:a16="http://schemas.microsoft.com/office/drawing/2014/main" id="{9602322E-67A0-4F01-A91E-6D478159F0F2}"/>
              </a:ext>
            </a:extLst>
          </p:cNvPr>
          <p:cNvSpPr txBox="1">
            <a:spLocks noGrp="1"/>
          </p:cNvSpPr>
          <p:nvPr/>
        </p:nvSpPr>
        <p:spPr bwMode="auto">
          <a:xfrm>
            <a:off x="7007557" y="478675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 name="Rectangle 5">
            <a:extLst>
              <a:ext uri="{FF2B5EF4-FFF2-40B4-BE49-F238E27FC236}">
                <a16:creationId xmlns:a16="http://schemas.microsoft.com/office/drawing/2014/main" id="{2E263190-5FB9-4590-C5B8-127842F38D7F}"/>
              </a:ext>
            </a:extLst>
          </p:cNvPr>
          <p:cNvSpPr>
            <a:spLocks noChangeArrowheads="1"/>
          </p:cNvSpPr>
          <p:nvPr/>
        </p:nvSpPr>
        <p:spPr bwMode="auto">
          <a:xfrm>
            <a:off x="157759" y="2689263"/>
            <a:ext cx="6480000" cy="43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tab pos="539750" algn="l"/>
                <a:tab pos="984250" algn="l"/>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新大阪駅周辺のまちづくり</a:t>
            </a:r>
            <a:endPar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3" name="Rectangle 5">
            <a:extLst>
              <a:ext uri="{FF2B5EF4-FFF2-40B4-BE49-F238E27FC236}">
                <a16:creationId xmlns:a16="http://schemas.microsoft.com/office/drawing/2014/main" id="{3AB35FEE-C695-88FB-5CF1-4D01AB0B4E95}"/>
              </a:ext>
            </a:extLst>
          </p:cNvPr>
          <p:cNvSpPr>
            <a:spLocks noChangeArrowheads="1"/>
          </p:cNvSpPr>
          <p:nvPr/>
        </p:nvSpPr>
        <p:spPr bwMode="auto">
          <a:xfrm>
            <a:off x="75255" y="3092698"/>
            <a:ext cx="6480000" cy="637547"/>
          </a:xfrm>
          <a:prstGeom prst="rect">
            <a:avLst/>
          </a:prstGeom>
          <a:noFill/>
          <a:ln w="9525">
            <a:noFill/>
            <a:miter lim="800000"/>
            <a:headEnd/>
            <a:tailEnd/>
          </a:ln>
        </p:spPr>
        <p:txBody>
          <a:bodyPr lIns="77929" tIns="38964" rIns="77929" bIns="38964"/>
          <a:lstStyle/>
          <a:p>
            <a:pPr marL="288000" lvl="0">
              <a:spcBef>
                <a:spcPts val="170"/>
              </a:spcBef>
              <a:spcAft>
                <a:spcPts val="170"/>
              </a:spcAft>
              <a:tabLst>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新大阪駅周辺地域のまちづくり検討調査　</a:t>
            </a:r>
            <a:r>
              <a:rPr kumimoji="1" lang="en-US" altLang="ja-JP" sz="1600" b="1" i="0" u="none" strike="noStrike" kern="1200" cap="none" spc="0" normalizeH="0" baseline="0" noProof="0" dirty="0">
                <a:ln>
                  <a:noFill/>
                </a:ln>
                <a:effectLst/>
                <a:uLnTx/>
                <a:uFillTx/>
                <a:latin typeface="ＭＳ Ｐゴシック" panose="020B0600070205080204" pitchFamily="50" charset="-128"/>
              </a:rPr>
              <a:t>(</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１，８００</a:t>
            </a:r>
            <a:r>
              <a:rPr kumimoji="1" lang="zh-TW" altLang="en-US" sz="1600" b="1" i="0" u="none" strike="noStrike" kern="1200" cap="none" spc="0" normalizeH="0" baseline="0" noProof="0" dirty="0">
                <a:ln>
                  <a:noFill/>
                </a:ln>
                <a:effectLst/>
                <a:uLnTx/>
                <a:uFillTx/>
                <a:latin typeface="ＭＳ Ｐゴシック" panose="020B0600070205080204" pitchFamily="50" charset="-128"/>
              </a:rPr>
              <a:t>万円</a:t>
            </a:r>
            <a:r>
              <a:rPr lang="en-US" altLang="ja-JP" sz="1600" b="1" dirty="0">
                <a:latin typeface="ＭＳ Ｐゴシック" panose="020B0600070205080204" pitchFamily="50" charset="-128"/>
              </a:rPr>
              <a:t>)</a:t>
            </a:r>
            <a:endParaRPr kumimoji="1" lang="ja-JP" altLang="en-US" sz="1600" b="1" i="0" u="none" strike="noStrike" kern="1200" cap="none" spc="0" normalizeH="0" baseline="0" noProof="0" dirty="0">
              <a:ln>
                <a:noFill/>
              </a:ln>
              <a:effectLst/>
              <a:uLnTx/>
              <a:uFillTx/>
              <a:latin typeface="ＭＳ Ｐゴシック" panose="020B0600070205080204" pitchFamily="50" charset="-128"/>
            </a:endParaRPr>
          </a:p>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i="0" u="none" strike="noStrike" kern="1200" cap="none" spc="0" normalizeH="0" baseline="0" noProof="0" dirty="0">
                <a:ln>
                  <a:noFill/>
                </a:ln>
                <a:effectLst/>
                <a:uLnTx/>
                <a:uFillTx/>
                <a:latin typeface="ＭＳ Ｐゴシック" panose="020B0600070205080204" pitchFamily="50" charset="-128"/>
              </a:rPr>
              <a:t>新大阪駅エリア</a:t>
            </a:r>
            <a:endParaRPr kumimoji="1" lang="ja-JP" altLang="en-US" sz="1400" b="1" i="0" u="none" strike="noStrike" kern="1200" cap="none" spc="0" normalizeH="0" baseline="0" noProof="0" dirty="0">
              <a:ln>
                <a:noFill/>
              </a:ln>
              <a:effectLst/>
              <a:uLnTx/>
              <a:uFillTx/>
              <a:latin typeface="ＭＳ Ｐゴシック" panose="020B0600070205080204" pitchFamily="50" charset="-128"/>
            </a:endParaRPr>
          </a:p>
        </p:txBody>
      </p:sp>
      <p:sp>
        <p:nvSpPr>
          <p:cNvPr id="6" name="Rectangle 5">
            <a:extLst>
              <a:ext uri="{FF2B5EF4-FFF2-40B4-BE49-F238E27FC236}">
                <a16:creationId xmlns:a16="http://schemas.microsoft.com/office/drawing/2014/main" id="{F57833FD-5E19-7B81-BFB5-B48F736F39CB}"/>
              </a:ext>
            </a:extLst>
          </p:cNvPr>
          <p:cNvSpPr>
            <a:spLocks noChangeArrowheads="1"/>
          </p:cNvSpPr>
          <p:nvPr/>
        </p:nvSpPr>
        <p:spPr bwMode="auto">
          <a:xfrm>
            <a:off x="690645" y="3627150"/>
            <a:ext cx="5832214" cy="474826"/>
          </a:xfrm>
          <a:prstGeom prst="rect">
            <a:avLst/>
          </a:prstGeom>
          <a:noFill/>
          <a:ln w="9525">
            <a:noFill/>
            <a:miter lim="800000"/>
            <a:headEnd/>
            <a:tailEnd/>
          </a:ln>
        </p:spPr>
        <p:txBody>
          <a:bodyPr lIns="69595" tIns="34797" rIns="69595" bIns="34797"/>
          <a:lstStyle/>
          <a:p>
            <a:pPr eaLnBrk="1" hangingPunct="1">
              <a:lnSpc>
                <a:spcPts val="1400"/>
              </a:lnSpc>
              <a:spcBef>
                <a:spcPts val="170"/>
              </a:spcBef>
              <a:spcAft>
                <a:spcPts val="170"/>
              </a:spcAft>
              <a:defRPr/>
            </a:pPr>
            <a:r>
              <a:rPr lang="ja-JP" altLang="en-US" sz="1400" dirty="0">
                <a:latin typeface="ＭＳ Ｐゴシック" panose="020B0600070205080204" pitchFamily="50" charset="-128"/>
              </a:rPr>
              <a:t>・　駅とまちが一体となった広域交通ターミナルのまちづくりの実現をめざした</a:t>
            </a:r>
            <a:endParaRPr lang="en-US" altLang="ja-JP" sz="1400" dirty="0">
              <a:latin typeface="ＭＳ Ｐゴシック" panose="020B0600070205080204" pitchFamily="50" charset="-128"/>
            </a:endParaRPr>
          </a:p>
          <a:p>
            <a:pPr eaLnBrk="1" hangingPunct="1">
              <a:lnSpc>
                <a:spcPts val="1400"/>
              </a:lnSpc>
              <a:spcBef>
                <a:spcPts val="170"/>
              </a:spcBef>
              <a:spcAft>
                <a:spcPts val="170"/>
              </a:spcAft>
              <a:defRPr/>
            </a:pP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検討調査を府市共同で実施　　　　　</a:t>
            </a:r>
            <a:endParaRPr lang="en-US" altLang="ja-JP" sz="1400" dirty="0">
              <a:latin typeface="ＭＳ Ｐゴシック" panose="020B0600070205080204" pitchFamily="50" charset="-128"/>
            </a:endParaRPr>
          </a:p>
        </p:txBody>
      </p:sp>
      <p:sp>
        <p:nvSpPr>
          <p:cNvPr id="8" name="Rectangle 5">
            <a:extLst>
              <a:ext uri="{FF2B5EF4-FFF2-40B4-BE49-F238E27FC236}">
                <a16:creationId xmlns:a16="http://schemas.microsoft.com/office/drawing/2014/main" id="{55D94773-992C-76EF-CD40-010FDF0F0F2E}"/>
              </a:ext>
            </a:extLst>
          </p:cNvPr>
          <p:cNvSpPr>
            <a:spLocks noChangeArrowheads="1"/>
          </p:cNvSpPr>
          <p:nvPr/>
        </p:nvSpPr>
        <p:spPr bwMode="auto">
          <a:xfrm>
            <a:off x="696874" y="4358088"/>
            <a:ext cx="5975945" cy="914394"/>
          </a:xfrm>
          <a:prstGeom prst="rect">
            <a:avLst/>
          </a:prstGeom>
          <a:noFill/>
          <a:ln w="9525">
            <a:noFill/>
            <a:miter lim="800000"/>
            <a:headEnd/>
            <a:tailEnd/>
          </a:ln>
        </p:spPr>
        <p:txBody>
          <a:bodyPr lIns="69595" tIns="34797" rIns="69595" bIns="34797"/>
          <a:lstStyle/>
          <a:p>
            <a:pPr marR="0" lvl="0" algn="l" defTabSz="914400" rtl="0" eaLnBrk="1" fontAlgn="base" latinLnBrk="0" hangingPunct="1">
              <a:lnSpc>
                <a:spcPts val="1300"/>
              </a:lnSpc>
              <a:spcBef>
                <a:spcPts val="170"/>
              </a:spcBef>
              <a:spcAft>
                <a:spcPts val="170"/>
              </a:spcAft>
              <a:buClrTx/>
              <a:buSzTx/>
              <a:tabLst/>
              <a:defRPr/>
            </a:pPr>
            <a:r>
              <a:rPr kumimoji="1" lang="ja-JP" altLang="en-US" sz="1400" b="0" i="0" u="none" strike="noStrike" kern="1200" cap="none" normalizeH="0" baseline="0" noProof="0" dirty="0">
                <a:ln>
                  <a:noFill/>
                </a:ln>
                <a:effectLst/>
                <a:uLnTx/>
                <a:uFillTx/>
                <a:latin typeface="ＭＳ Ｐゴシック" panose="020B0600070205080204" pitchFamily="50" charset="-128"/>
                <a:cs typeface="+mn-cs"/>
              </a:rPr>
              <a:t>・　新大阪駅周辺地域のサブ拠点であるとともに、それぞれの地域の</a:t>
            </a:r>
            <a:endParaRPr kumimoji="1" lang="en-US" altLang="ja-JP" sz="1400" b="0" i="0" u="none" strike="noStrike" kern="1200" cap="none" normalizeH="0" baseline="0" noProof="0" dirty="0">
              <a:ln>
                <a:noFill/>
              </a:ln>
              <a:effectLst/>
              <a:uLnTx/>
              <a:uFillTx/>
              <a:latin typeface="ＭＳ Ｐゴシック" panose="020B0600070205080204" pitchFamily="50" charset="-128"/>
              <a:cs typeface="+mn-cs"/>
            </a:endParaRPr>
          </a:p>
          <a:p>
            <a:pPr marR="0" lvl="0" algn="l" defTabSz="914400" rtl="0" eaLnBrk="1" fontAlgn="base" latinLnBrk="0" hangingPunct="1">
              <a:lnSpc>
                <a:spcPts val="1300"/>
              </a:lnSpc>
              <a:spcBef>
                <a:spcPts val="170"/>
              </a:spcBef>
              <a:spcAft>
                <a:spcPts val="170"/>
              </a:spcAft>
              <a:buClrTx/>
              <a:buSzTx/>
              <a:tabLst/>
              <a:defRPr/>
            </a:pPr>
            <a:r>
              <a:rPr lang="ja-JP" altLang="en-US" sz="1400" dirty="0">
                <a:latin typeface="ＭＳ Ｐゴシック" panose="020B0600070205080204" pitchFamily="50" charset="-128"/>
              </a:rPr>
              <a:t>　  </a:t>
            </a:r>
            <a:r>
              <a:rPr kumimoji="1" lang="ja-JP" altLang="en-US" sz="1400" b="0" i="0" u="none" strike="noStrike" kern="1200" cap="none" normalizeH="0" baseline="0" noProof="0" dirty="0">
                <a:ln>
                  <a:noFill/>
                </a:ln>
                <a:effectLst/>
                <a:uLnTx/>
                <a:uFillTx/>
                <a:latin typeface="ＭＳ Ｐゴシック" panose="020B0600070205080204" pitchFamily="50" charset="-128"/>
                <a:cs typeface="+mn-cs"/>
              </a:rPr>
              <a:t>まちづくりの中心的な拠点として、来訪者や地域住民にとって</a:t>
            </a:r>
            <a:endParaRPr kumimoji="1" lang="en-US" altLang="ja-JP" sz="1400" b="0" i="0" u="none" strike="noStrike" kern="1200" cap="none" normalizeH="0" baseline="0" noProof="0" dirty="0">
              <a:ln>
                <a:noFill/>
              </a:ln>
              <a:effectLst/>
              <a:uLnTx/>
              <a:uFillTx/>
              <a:latin typeface="ＭＳ Ｐゴシック" panose="020B0600070205080204" pitchFamily="50" charset="-128"/>
              <a:cs typeface="+mn-cs"/>
            </a:endParaRPr>
          </a:p>
          <a:p>
            <a:pPr marR="0" lvl="0" algn="l" defTabSz="914400" rtl="0" eaLnBrk="1" fontAlgn="base" latinLnBrk="0" hangingPunct="1">
              <a:lnSpc>
                <a:spcPts val="1300"/>
              </a:lnSpc>
              <a:spcBef>
                <a:spcPts val="170"/>
              </a:spcBef>
              <a:spcAft>
                <a:spcPts val="170"/>
              </a:spcAft>
              <a:buClrTx/>
              <a:buSzTx/>
              <a:tabLst/>
              <a:defRPr/>
            </a:pPr>
            <a:r>
              <a:rPr lang="ja-JP" altLang="en-US" sz="1400" dirty="0">
                <a:latin typeface="ＭＳ Ｐゴシック" panose="020B0600070205080204" pitchFamily="50" charset="-128"/>
              </a:rPr>
              <a:t>　　</a:t>
            </a:r>
            <a:r>
              <a:rPr kumimoji="1" lang="ja-JP" altLang="en-US" sz="1400" b="0" i="0" u="none" strike="noStrike" kern="1200" cap="none" normalizeH="0" baseline="0" noProof="0" dirty="0">
                <a:ln>
                  <a:noFill/>
                </a:ln>
                <a:effectLst/>
                <a:uLnTx/>
                <a:uFillTx/>
                <a:latin typeface="ＭＳ Ｐゴシック" panose="020B0600070205080204" pitchFamily="50" charset="-128"/>
                <a:cs typeface="+mn-cs"/>
              </a:rPr>
              <a:t>魅力あるまちづくりの実現をめざした検討調査を実施　　</a:t>
            </a:r>
          </a:p>
        </p:txBody>
      </p:sp>
      <p:sp>
        <p:nvSpPr>
          <p:cNvPr id="10" name="Rectangle 5">
            <a:extLst>
              <a:ext uri="{FF2B5EF4-FFF2-40B4-BE49-F238E27FC236}">
                <a16:creationId xmlns:a16="http://schemas.microsoft.com/office/drawing/2014/main" id="{5A7F1EEE-C375-1BA3-CFFE-CC2E5BCF65C9}"/>
              </a:ext>
            </a:extLst>
          </p:cNvPr>
          <p:cNvSpPr>
            <a:spLocks noChangeArrowheads="1"/>
          </p:cNvSpPr>
          <p:nvPr/>
        </p:nvSpPr>
        <p:spPr bwMode="auto">
          <a:xfrm>
            <a:off x="75255" y="4090887"/>
            <a:ext cx="6480000" cy="414095"/>
          </a:xfrm>
          <a:prstGeom prst="rect">
            <a:avLst/>
          </a:prstGeom>
          <a:noFill/>
          <a:ln w="9525">
            <a:noFill/>
            <a:miter lim="800000"/>
            <a:headEnd/>
            <a:tailEnd/>
          </a:ln>
        </p:spPr>
        <p:txBody>
          <a:bodyPr lIns="77929" tIns="38964" rIns="77929" bIns="38964"/>
          <a:lstStyle/>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i="0" u="none" strike="noStrike" kern="1200" cap="none" spc="0" normalizeH="0" baseline="0" noProof="0" dirty="0">
                <a:ln>
                  <a:noFill/>
                </a:ln>
                <a:effectLst/>
                <a:uLnTx/>
                <a:uFillTx/>
                <a:latin typeface="ＭＳ Ｐゴシック" panose="020B0600070205080204" pitchFamily="50" charset="-128"/>
                <a:ea typeface="ＭＳ Ｐゴシック" charset="-128"/>
              </a:rPr>
              <a:t>淡路駅エリア・十三駅エリア</a:t>
            </a:r>
            <a:endParaRPr kumimoji="1" lang="ja-JP" altLang="en-US" sz="1400" b="1" i="0" u="none" strike="noStrike" kern="1200" cap="none" spc="0" normalizeH="0" baseline="0" noProof="0" dirty="0">
              <a:ln>
                <a:noFill/>
              </a:ln>
              <a:effectLst/>
              <a:uLnTx/>
              <a:uFillTx/>
              <a:latin typeface="ＭＳ Ｐゴシック" panose="020B0600070205080204" pitchFamily="50" charset="-128"/>
            </a:endParaRPr>
          </a:p>
        </p:txBody>
      </p:sp>
      <p:pic>
        <p:nvPicPr>
          <p:cNvPr id="12" name="図 11" descr="道路 が含まれている画像&#10;&#10;自動的に生成された説明">
            <a:extLst>
              <a:ext uri="{FF2B5EF4-FFF2-40B4-BE49-F238E27FC236}">
                <a16:creationId xmlns:a16="http://schemas.microsoft.com/office/drawing/2014/main" id="{4E71EE12-9DA2-F257-BAD6-578E793420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3351" y="672173"/>
            <a:ext cx="2776391" cy="1836000"/>
          </a:xfrm>
          <a:prstGeom prst="rect">
            <a:avLst/>
          </a:prstGeom>
        </p:spPr>
      </p:pic>
    </p:spTree>
    <p:extLst>
      <p:ext uri="{BB962C8B-B14F-4D97-AF65-F5344CB8AC3E}">
        <p14:creationId xmlns:p14="http://schemas.microsoft.com/office/powerpoint/2010/main" val="290522912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5"/>
          <p:cNvSpPr>
            <a:spLocks noChangeArrowheads="1"/>
          </p:cNvSpPr>
          <p:nvPr/>
        </p:nvSpPr>
        <p:spPr bwMode="auto">
          <a:xfrm>
            <a:off x="85567" y="4012774"/>
            <a:ext cx="6480000" cy="4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buFontTx/>
              <a:buNone/>
            </a:pPr>
            <a:r>
              <a:rPr lang="ja-JP" altLang="en-US" sz="1800" b="1" dirty="0">
                <a:latin typeface="ＭＳ Ｐゴシック" panose="020B0600070205080204" pitchFamily="50" charset="-128"/>
              </a:rPr>
              <a:t>○　夢洲のまちづくり</a:t>
            </a:r>
          </a:p>
        </p:txBody>
      </p:sp>
      <p:sp>
        <p:nvSpPr>
          <p:cNvPr id="94" name="Rectangle 5"/>
          <p:cNvSpPr>
            <a:spLocks noChangeArrowheads="1"/>
          </p:cNvSpPr>
          <p:nvPr/>
        </p:nvSpPr>
        <p:spPr bwMode="auto">
          <a:xfrm>
            <a:off x="12586" y="4399417"/>
            <a:ext cx="7491317" cy="945855"/>
          </a:xfrm>
          <a:prstGeom prst="rect">
            <a:avLst/>
          </a:prstGeom>
          <a:noFill/>
          <a:ln w="9525">
            <a:noFill/>
            <a:miter lim="800000"/>
            <a:headEnd/>
            <a:tailEnd/>
          </a:ln>
        </p:spPr>
        <p:txBody>
          <a:bodyPr lIns="77929" tIns="38964" rIns="77929" bIns="38964"/>
          <a:lstStyle/>
          <a:p>
            <a:pPr marL="288000">
              <a:spcBef>
                <a:spcPts val="170"/>
              </a:spcBef>
              <a:spcAft>
                <a:spcPts val="0"/>
              </a:spcAft>
              <a:tabLst>
                <a:tab pos="93663" algn="l"/>
                <a:tab pos="4479925" algn="l"/>
              </a:tabLst>
              <a:defRPr/>
            </a:pPr>
            <a:r>
              <a:rPr lang="ja-JP" altLang="en-US" sz="1600" b="1" dirty="0">
                <a:latin typeface="ＭＳ Ｐゴシック" panose="020B0600070205080204" pitchFamily="50" charset="-128"/>
              </a:rPr>
              <a:t>■　夢洲第２期区域のまちづくりに向けた検討 　　 （　 　　    ４００万円）</a:t>
            </a:r>
            <a:endParaRPr lang="en-US" altLang="ja-JP" sz="1600" b="1" dirty="0">
              <a:latin typeface="ＭＳ Ｐゴシック" panose="020B0600070205080204" pitchFamily="50" charset="-128"/>
            </a:endParaRPr>
          </a:p>
          <a:p>
            <a:pPr marL="756000" indent="-269875">
              <a:spcBef>
                <a:spcPts val="0"/>
              </a:spcBef>
              <a:spcAft>
                <a:spcPts val="170"/>
              </a:spcAft>
              <a:buFont typeface="Wingdings" pitchFamily="2" charset="2"/>
              <a:buChar char="Ø"/>
              <a:defRPr/>
            </a:pPr>
            <a:r>
              <a:rPr lang="ja-JP" altLang="en-US" sz="1400" dirty="0">
                <a:latin typeface="ＭＳ Ｐゴシック" panose="020B0600070205080204" pitchFamily="50" charset="-128"/>
              </a:rPr>
              <a:t>万博後の円滑な跡地の活用を見据え、まちづくりに向けた検討を</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府市共同で実施（令和７年度後半に開発事業者募集を開始予定）</a:t>
            </a:r>
            <a:endParaRPr lang="en-US" altLang="ja-JP" sz="1400" dirty="0">
              <a:latin typeface="ＭＳ Ｐゴシック" panose="020B0600070205080204" pitchFamily="50" charset="-128"/>
            </a:endParaRPr>
          </a:p>
        </p:txBody>
      </p:sp>
      <p:sp>
        <p:nvSpPr>
          <p:cNvPr id="48" name="Rectangle 5">
            <a:extLst>
              <a:ext uri="{FF2B5EF4-FFF2-40B4-BE49-F238E27FC236}">
                <a16:creationId xmlns:a16="http://schemas.microsoft.com/office/drawing/2014/main" id="{1BD15737-4F44-4E01-BA7C-B0D9C685E013}"/>
              </a:ext>
            </a:extLst>
          </p:cNvPr>
          <p:cNvSpPr>
            <a:spLocks noChangeArrowheads="1"/>
          </p:cNvSpPr>
          <p:nvPr/>
        </p:nvSpPr>
        <p:spPr bwMode="auto">
          <a:xfrm>
            <a:off x="7377" y="1488767"/>
            <a:ext cx="8320334" cy="371904"/>
          </a:xfrm>
          <a:prstGeom prst="rect">
            <a:avLst/>
          </a:prstGeom>
          <a:noFill/>
          <a:ln w="9525">
            <a:noFill/>
            <a:miter lim="800000"/>
            <a:headEnd/>
            <a:tailEnd/>
          </a:ln>
        </p:spPr>
        <p:txBody>
          <a:bodyPr lIns="77929" tIns="38964" rIns="77929" bIns="38964"/>
          <a:lstStyle/>
          <a:p>
            <a:pPr marL="288000">
              <a:spcBef>
                <a:spcPts val="170"/>
              </a:spcBef>
              <a:spcAft>
                <a:spcPts val="170"/>
              </a:spcAft>
              <a:tabLst>
                <a:tab pos="93663" algn="l"/>
                <a:tab pos="4479925" algn="l"/>
              </a:tabLst>
              <a:defRPr/>
            </a:pPr>
            <a:r>
              <a:rPr lang="ja-JP" altLang="en-US" sz="1600" b="1" dirty="0">
                <a:latin typeface="ＭＳ Ｐゴシック" panose="020B0600070205080204" pitchFamily="50" charset="-128"/>
              </a:rPr>
              <a:t>■　新大学キャンパス整備事業　　　　 　　　　　　　（</a:t>
            </a:r>
            <a:r>
              <a:rPr lang="ja-JP" altLang="en-US" sz="1600" b="1" dirty="0">
                <a:latin typeface="ＭＳ Ｐゴシック"/>
              </a:rPr>
              <a:t>３５</a:t>
            </a:r>
            <a:r>
              <a:rPr kumimoji="1" lang="ja-JP" altLang="en-US" sz="1600" b="1" i="0" u="none" strike="noStrike" kern="1200" cap="none" spc="0" normalizeH="0" baseline="0" noProof="0" dirty="0">
                <a:ln>
                  <a:noFill/>
                </a:ln>
                <a:effectLst/>
                <a:uLnTx/>
                <a:uFillTx/>
                <a:latin typeface="ＭＳ Ｐゴシック"/>
              </a:rPr>
              <a:t>億７，１００万円</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再掲</a:t>
            </a:r>
            <a:r>
              <a:rPr lang="en-US" altLang="ja-JP" sz="1600" b="1" dirty="0">
                <a:latin typeface="ＭＳ Ｐゴシック" panose="020B0600070205080204" pitchFamily="50" charset="-128"/>
              </a:rPr>
              <a:t>】</a:t>
            </a:r>
          </a:p>
        </p:txBody>
      </p:sp>
      <p:sp>
        <p:nvSpPr>
          <p:cNvPr id="6" name="Rectangle 5">
            <a:extLst>
              <a:ext uri="{FF2B5EF4-FFF2-40B4-BE49-F238E27FC236}">
                <a16:creationId xmlns:a16="http://schemas.microsoft.com/office/drawing/2014/main" id="{6370A803-8D31-7938-6970-0E263F5FC073}"/>
              </a:ext>
            </a:extLst>
          </p:cNvPr>
          <p:cNvSpPr>
            <a:spLocks noChangeArrowheads="1"/>
          </p:cNvSpPr>
          <p:nvPr/>
        </p:nvSpPr>
        <p:spPr bwMode="auto">
          <a:xfrm>
            <a:off x="12937" y="2452436"/>
            <a:ext cx="6653159" cy="949455"/>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ts val="1800"/>
              </a:lnSpc>
              <a:spcBef>
                <a:spcPts val="0"/>
              </a:spcBef>
              <a:spcAft>
                <a:spcPts val="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カーボンニュートラルを見据えた</a:t>
            </a:r>
            <a:r>
              <a:rPr lang="ja-JP" altLang="en-US" sz="1600" b="1" dirty="0">
                <a:latin typeface="ＭＳ Ｐゴシック" panose="020B0600070205080204" pitchFamily="50" charset="-128"/>
              </a:rPr>
              <a:t>中浜西下水処理場の再構築事業</a:t>
            </a:r>
            <a:endParaRPr lang="en-US" altLang="ja-JP" sz="1600" b="1" dirty="0">
              <a:latin typeface="ＭＳ Ｐゴシック" panose="020B0600070205080204" pitchFamily="50" charset="-128"/>
            </a:endParaRPr>
          </a:p>
          <a:p>
            <a:pPr marL="288000" marR="0" lvl="0" indent="0" algn="l" defTabSz="914400" rtl="0" eaLnBrk="0" fontAlgn="base" latinLnBrk="0" hangingPunct="0">
              <a:lnSpc>
                <a:spcPts val="1800"/>
              </a:lnSpc>
              <a:spcBef>
                <a:spcPts val="0"/>
              </a:spcBef>
              <a:spcAft>
                <a:spcPts val="0"/>
              </a:spcAft>
              <a:buClrTx/>
              <a:buSzTx/>
              <a:buFontTx/>
              <a:buNone/>
              <a:tabLst>
                <a:tab pos="93663" algn="l"/>
                <a:tab pos="4479925" algn="l"/>
              </a:tabLst>
              <a:defRPr/>
            </a:pP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６，</a:t>
            </a:r>
            <a:r>
              <a:rPr lang="ja-JP" altLang="en-US" sz="1600" b="1" dirty="0">
                <a:latin typeface="ＭＳ Ｐゴシック" panose="020B0600070205080204" pitchFamily="50" charset="-128"/>
              </a:rPr>
              <a:t>５</a:t>
            </a:r>
            <a:r>
              <a:rPr kumimoji="1" lang="ja-JP" altLang="en-US" sz="1600" b="1" i="0" u="none" strike="noStrike" kern="1200" cap="none" spc="0" normalizeH="0" baseline="0" noProof="0" dirty="0">
                <a:ln>
                  <a:noFill/>
                </a:ln>
                <a:effectLst/>
                <a:uLnTx/>
                <a:uFillTx/>
                <a:latin typeface="ＭＳ Ｐゴシック" panose="020B0600070205080204" pitchFamily="50" charset="-128"/>
              </a:rPr>
              <a:t>００</a:t>
            </a:r>
            <a:r>
              <a:rPr lang="ja-JP" altLang="en-US" sz="1600" b="1" dirty="0">
                <a:latin typeface="ＭＳ Ｐゴシック" panose="020B0600070205080204" pitchFamily="50" charset="-128"/>
              </a:rPr>
              <a:t>万円</a:t>
            </a:r>
            <a:r>
              <a:rPr kumimoji="1" lang="ja-JP" altLang="en-US" sz="1600" b="1" i="0" u="none" strike="noStrike" kern="1200" cap="none" spc="0" normalizeH="0" baseline="0" noProof="0" dirty="0">
                <a:ln>
                  <a:noFill/>
                </a:ln>
                <a:effectLst/>
                <a:uLnTx/>
                <a:uFillTx/>
                <a:latin typeface="ＭＳ Ｐゴシック" panose="020B0600070205080204" pitchFamily="50" charset="-128"/>
              </a:rPr>
              <a:t>）</a:t>
            </a:r>
            <a:endParaRPr kumimoji="1" lang="en-US" altLang="ja-JP" sz="1600" b="1" i="0" u="none" strike="noStrike" kern="1200" cap="none" spc="0" normalizeH="0" baseline="0" noProof="0" dirty="0">
              <a:ln>
                <a:noFill/>
              </a:ln>
              <a:effectLst/>
              <a:uLnTx/>
              <a:uFillTx/>
              <a:latin typeface="ＭＳ Ｐゴシック" panose="020B0600070205080204" pitchFamily="50" charset="-128"/>
            </a:endParaRPr>
          </a:p>
        </p:txBody>
      </p:sp>
      <p:sp>
        <p:nvSpPr>
          <p:cNvPr id="35" name="Rectangle 4">
            <a:extLst>
              <a:ext uri="{FF2B5EF4-FFF2-40B4-BE49-F238E27FC236}">
                <a16:creationId xmlns:a16="http://schemas.microsoft.com/office/drawing/2014/main" id="{85A51CFE-B010-4622-B9D1-11091ACCCBED}"/>
              </a:ext>
            </a:extLst>
          </p:cNvPr>
          <p:cNvSpPr>
            <a:spLocks noChangeArrowheads="1"/>
          </p:cNvSpPr>
          <p:nvPr/>
        </p:nvSpPr>
        <p:spPr bwMode="auto">
          <a:xfrm>
            <a:off x="-1589" y="2611"/>
            <a:ext cx="8103032"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b"/>
          <a:lstStyle/>
          <a:p>
            <a:pPr marL="0" marR="0" lvl="0" indent="0" algn="l" defTabSz="914400" rtl="0" eaLnBrk="0" fontAlgn="base" latinLnBrk="0" hangingPunct="0">
              <a:lnSpc>
                <a:spcPct val="100000"/>
              </a:lnSpc>
              <a:spcBef>
                <a:spcPct val="0"/>
              </a:spcBef>
              <a:spcAft>
                <a:spcPct val="0"/>
              </a:spcAft>
              <a:buClrTx/>
              <a:buSzTx/>
              <a:buFontTx/>
              <a:buNone/>
              <a:tabLst>
                <a:tab pos="3951288" algn="l"/>
                <a:tab pos="4032250" algn="l"/>
                <a:tab pos="4219575" algn="l"/>
                <a:tab pos="5556250" algn="l"/>
                <a:tab pos="5649913"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 関西経済をけん引するまちづくり②</a:t>
            </a:r>
          </a:p>
        </p:txBody>
      </p:sp>
      <p:sp>
        <p:nvSpPr>
          <p:cNvPr id="36" name="Rectangle 4">
            <a:extLst>
              <a:ext uri="{FF2B5EF4-FFF2-40B4-BE49-F238E27FC236}">
                <a16:creationId xmlns:a16="http://schemas.microsoft.com/office/drawing/2014/main" id="{CCA55CC3-5D22-479A-B80D-4AAE6AB0233F}"/>
              </a:ext>
            </a:extLst>
          </p:cNvPr>
          <p:cNvSpPr>
            <a:spLocks noChangeArrowheads="1"/>
          </p:cNvSpPr>
          <p:nvPr/>
        </p:nvSpPr>
        <p:spPr bwMode="auto">
          <a:xfrm>
            <a:off x="6922222" y="0"/>
            <a:ext cx="2221778" cy="468313"/>
          </a:xfrm>
          <a:prstGeom prst="rect">
            <a:avLst/>
          </a:prstGeom>
          <a:noFill/>
          <a:ln w="38100" algn="ctr">
            <a:noFill/>
            <a:miter lim="800000"/>
            <a:headEnd/>
            <a:tailEnd/>
          </a:ln>
        </p:spPr>
        <p:txBody>
          <a:bodyPr wrap="none" lIns="77929" tIns="38964" rIns="77929" bIns="3896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endParaRPr>
          </a:p>
        </p:txBody>
      </p:sp>
      <p:sp>
        <p:nvSpPr>
          <p:cNvPr id="37" name="Rectangle 5">
            <a:extLst>
              <a:ext uri="{FF2B5EF4-FFF2-40B4-BE49-F238E27FC236}">
                <a16:creationId xmlns:a16="http://schemas.microsoft.com/office/drawing/2014/main" id="{88F0B168-08D1-4CD4-9B5F-0CD7C301DB66}"/>
              </a:ext>
            </a:extLst>
          </p:cNvPr>
          <p:cNvSpPr>
            <a:spLocks noChangeArrowheads="1"/>
          </p:cNvSpPr>
          <p:nvPr/>
        </p:nvSpPr>
        <p:spPr bwMode="auto">
          <a:xfrm>
            <a:off x="85567" y="386416"/>
            <a:ext cx="6480000" cy="47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rPr>
              <a:t>○　</a:t>
            </a:r>
            <a:r>
              <a:rPr lang="ja-JP" altLang="en-US" sz="1800" b="1" dirty="0">
                <a:latin typeface="ＭＳ Ｐゴシック" panose="020B0600070205080204" pitchFamily="50" charset="-128"/>
              </a:rPr>
              <a:t>大阪城公園周辺地域</a:t>
            </a:r>
            <a:r>
              <a:rPr kumimoji="1" lang="ja-JP" altLang="en-US" sz="1800" b="1" i="0" u="none" strike="noStrike" kern="1200" cap="none" spc="0" normalizeH="0" baseline="0" noProof="0" dirty="0">
                <a:ln>
                  <a:noFill/>
                </a:ln>
                <a:effectLst/>
                <a:uLnTx/>
                <a:uFillTx/>
                <a:latin typeface="ＭＳ Ｐゴシック" panose="020B0600070205080204" pitchFamily="50" charset="-128"/>
              </a:rPr>
              <a:t>のまちづくり</a:t>
            </a:r>
            <a:endParaRPr kumimoji="1" lang="en-US" altLang="ja-JP" sz="1800" b="0" i="0" u="none" strike="noStrike" kern="1200" cap="none" spc="0" normalizeH="0" baseline="0" noProof="0" dirty="0">
              <a:ln>
                <a:noFill/>
              </a:ln>
              <a:effectLst/>
              <a:uLnTx/>
              <a:uFillTx/>
              <a:latin typeface="ＭＳ Ｐゴシック" panose="020B0600070205080204" pitchFamily="50" charset="-128"/>
            </a:endParaRPr>
          </a:p>
        </p:txBody>
      </p:sp>
      <p:sp>
        <p:nvSpPr>
          <p:cNvPr id="38" name="Rectangle 5">
            <a:extLst>
              <a:ext uri="{FF2B5EF4-FFF2-40B4-BE49-F238E27FC236}">
                <a16:creationId xmlns:a16="http://schemas.microsoft.com/office/drawing/2014/main" id="{FFB3A8A9-38B2-4ED8-A215-9ED110063DCC}"/>
              </a:ext>
            </a:extLst>
          </p:cNvPr>
          <p:cNvSpPr>
            <a:spLocks noChangeArrowheads="1"/>
          </p:cNvSpPr>
          <p:nvPr/>
        </p:nvSpPr>
        <p:spPr bwMode="auto">
          <a:xfrm>
            <a:off x="7377" y="793267"/>
            <a:ext cx="7326523" cy="830109"/>
          </a:xfrm>
          <a:prstGeom prst="rect">
            <a:avLst/>
          </a:prstGeom>
          <a:noFill/>
          <a:ln w="9525">
            <a:noFill/>
            <a:miter lim="800000"/>
            <a:headEnd/>
            <a:tailEnd/>
          </a:ln>
        </p:spPr>
        <p:txBody>
          <a:bodyPr lIns="77929" tIns="38964" rIns="77929" bIns="38964"/>
          <a:lstStyle/>
          <a:p>
            <a:pPr marL="288000">
              <a:spcBef>
                <a:spcPts val="0"/>
              </a:spcBef>
              <a:spcAft>
                <a:spcPts val="0"/>
              </a:spcAft>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a:t>
            </a:r>
            <a:r>
              <a:rPr kumimoji="1" lang="ja-JP" altLang="ja-JP"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大阪城東部地区のまちづくり検討調査 　　　  （ 　　 　　　４００万円）</a:t>
            </a:r>
            <a:endParaRPr lang="en-US" altLang="ja-JP" sz="1600" b="1" dirty="0">
              <a:latin typeface="ＭＳ Ｐゴシック" panose="020B0600070205080204" pitchFamily="50" charset="-128"/>
            </a:endParaRPr>
          </a:p>
          <a:p>
            <a:pPr marL="756000" indent="-269875">
              <a:lnSpc>
                <a:spcPts val="1600"/>
              </a:lnSpc>
              <a:spcBef>
                <a:spcPts val="0"/>
              </a:spcBef>
              <a:spcAft>
                <a:spcPts val="170"/>
              </a:spcAft>
              <a:buFont typeface="Wingdings" pitchFamily="2" charset="2"/>
              <a:buChar char="Ø"/>
              <a:defRPr/>
            </a:pPr>
            <a:r>
              <a:rPr lang="ja-JP" altLang="en-US" sz="1400" dirty="0">
                <a:latin typeface="ＭＳ Ｐゴシック" panose="020B0600070205080204" pitchFamily="50" charset="-128"/>
              </a:rPr>
              <a:t>令和１０年春からのまちびらきをめざし、１．５期開発を推進するとともに、</a:t>
            </a:r>
            <a:br>
              <a:rPr lang="ja-JP" altLang="en-US" sz="1400" dirty="0">
                <a:latin typeface="ＭＳ Ｐゴシック" panose="020B0600070205080204" pitchFamily="50" charset="-128"/>
              </a:rPr>
            </a:br>
            <a:r>
              <a:rPr lang="ja-JP" altLang="en-US" sz="1400" dirty="0">
                <a:latin typeface="ＭＳ Ｐゴシック" panose="020B0600070205080204" pitchFamily="50" charset="-128"/>
              </a:rPr>
              <a:t>地区のより一層の活性化に資するまちづくりの検討調査を府市共同で実施</a:t>
            </a:r>
          </a:p>
        </p:txBody>
      </p:sp>
      <p:sp>
        <p:nvSpPr>
          <p:cNvPr id="40" name="Rectangle 5">
            <a:extLst>
              <a:ext uri="{FF2B5EF4-FFF2-40B4-BE49-F238E27FC236}">
                <a16:creationId xmlns:a16="http://schemas.microsoft.com/office/drawing/2014/main" id="{FE93CC60-347A-44E9-B366-FBCBE3AFC6AC}"/>
              </a:ext>
            </a:extLst>
          </p:cNvPr>
          <p:cNvSpPr>
            <a:spLocks noChangeArrowheads="1"/>
          </p:cNvSpPr>
          <p:nvPr/>
        </p:nvSpPr>
        <p:spPr bwMode="auto">
          <a:xfrm>
            <a:off x="12585" y="2887685"/>
            <a:ext cx="6660482" cy="548922"/>
          </a:xfrm>
          <a:prstGeom prst="rect">
            <a:avLst/>
          </a:prstGeom>
          <a:noFill/>
          <a:ln w="9525">
            <a:noFill/>
            <a:miter lim="800000"/>
            <a:headEnd/>
            <a:tailEnd/>
          </a:ln>
        </p:spPr>
        <p:txBody>
          <a:bodyPr lIns="77929" tIns="38964" rIns="77929" bIns="38964"/>
          <a:lstStyle/>
          <a:p>
            <a:pPr marL="756000" indent="-269875">
              <a:spcBef>
                <a:spcPts val="170"/>
              </a:spcBef>
              <a:spcAft>
                <a:spcPts val="170"/>
              </a:spcAft>
              <a:buFont typeface="Wingdings" pitchFamily="2" charset="2"/>
              <a:buChar char="Ø"/>
              <a:defRPr/>
            </a:pPr>
            <a:r>
              <a:rPr lang="ja-JP" altLang="en-US" sz="1400" dirty="0">
                <a:latin typeface="ＭＳ Ｐゴシック" panose="020B0600070205080204" pitchFamily="50" charset="-128"/>
              </a:rPr>
              <a:t>まちづくりと連携した上部空間の活用や、資源・エネルギーの循環拠点となる次世代の都市型下水処理場への再構築に向けた概略・基本設計</a:t>
            </a:r>
          </a:p>
        </p:txBody>
      </p:sp>
      <p:sp>
        <p:nvSpPr>
          <p:cNvPr id="29" name="Rectangle 5">
            <a:extLst>
              <a:ext uri="{FF2B5EF4-FFF2-40B4-BE49-F238E27FC236}">
                <a16:creationId xmlns:a16="http://schemas.microsoft.com/office/drawing/2014/main" id="{2DE8D634-E7F9-4BB6-8905-6349567B031A}"/>
              </a:ext>
            </a:extLst>
          </p:cNvPr>
          <p:cNvSpPr>
            <a:spLocks noChangeArrowheads="1"/>
          </p:cNvSpPr>
          <p:nvPr/>
        </p:nvSpPr>
        <p:spPr bwMode="auto">
          <a:xfrm>
            <a:off x="12586" y="3339711"/>
            <a:ext cx="7321314" cy="806327"/>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京橋駅周辺のまちづくり検討調査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１，２００万円）</a:t>
            </a:r>
            <a:endParaRPr kumimoji="1" lang="en-US" altLang="ja-JP" sz="1600" b="1" i="0" u="none" strike="noStrike" kern="1200" cap="none" spc="0" normalizeH="0" baseline="0" noProof="0" dirty="0">
              <a:ln>
                <a:noFill/>
              </a:ln>
              <a:effectLst/>
              <a:uLnTx/>
              <a:uFillTx/>
              <a:latin typeface="ＭＳ Ｐゴシック" panose="020B0600070205080204" pitchFamily="50" charset="-128"/>
            </a:endParaRPr>
          </a:p>
          <a:p>
            <a:pPr marL="756000" marR="0" lvl="0" indent="-269875" algn="l" defTabSz="914400" rtl="0" eaLnBrk="0" fontAlgn="base" latinLnBrk="0" hangingPunct="0">
              <a:lnSpc>
                <a:spcPts val="1600"/>
              </a:lnSpc>
              <a:spcBef>
                <a:spcPts val="170"/>
              </a:spcBef>
              <a:spcAft>
                <a:spcPts val="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rPr>
              <a:t>国際競争力の強化に資する都市再生の推進や民間都市開発等を促進するため、</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a:p>
            <a:pPr marL="486125" marR="0" lvl="0" algn="l" defTabSz="914400" rtl="0" eaLnBrk="0" fontAlgn="base" latinLnBrk="0" hangingPunct="0">
              <a:lnSpc>
                <a:spcPts val="1600"/>
              </a:lnSpc>
              <a:spcBef>
                <a:spcPts val="170"/>
              </a:spcBef>
              <a:spcAft>
                <a:spcPts val="0"/>
              </a:spcAft>
              <a:buClrTx/>
              <a:buSzTx/>
              <a:tabLst/>
              <a:defRPr/>
            </a:pPr>
            <a:r>
              <a:rPr lang="en-US" altLang="ja-JP" sz="1400" dirty="0">
                <a:latin typeface="ＭＳ Ｐゴシック" panose="020B0600070205080204" pitchFamily="50" charset="-128"/>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rPr>
              <a:t>まちづくりの検討調査を実施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p:txBody>
      </p:sp>
      <p:sp>
        <p:nvSpPr>
          <p:cNvPr id="23" name="Rectangle 5">
            <a:extLst>
              <a:ext uri="{FF2B5EF4-FFF2-40B4-BE49-F238E27FC236}">
                <a16:creationId xmlns:a16="http://schemas.microsoft.com/office/drawing/2014/main" id="{39376776-4EA9-4D7A-B731-8E8D0A68E23E}"/>
              </a:ext>
            </a:extLst>
          </p:cNvPr>
          <p:cNvSpPr>
            <a:spLocks noChangeArrowheads="1"/>
          </p:cNvSpPr>
          <p:nvPr/>
        </p:nvSpPr>
        <p:spPr bwMode="auto">
          <a:xfrm>
            <a:off x="5966" y="1750964"/>
            <a:ext cx="7604512" cy="792617"/>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大阪城公園接続デッキ整備事業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１</a:t>
            </a:r>
            <a:r>
              <a:rPr kumimoji="1" lang="ja-JP" altLang="en-US" sz="1600" b="1" i="0" u="none" strike="noStrike" kern="1200" cap="none" spc="0" normalizeH="0" baseline="0" noProof="0" dirty="0">
                <a:ln>
                  <a:noFill/>
                </a:ln>
                <a:effectLst/>
                <a:uLnTx/>
                <a:uFillTx/>
                <a:latin typeface="ＭＳ Ｐゴシック" panose="020B0600070205080204" pitchFamily="50" charset="-128"/>
              </a:rPr>
              <a:t>億</a:t>
            </a:r>
            <a:r>
              <a:rPr lang="ja-JP" altLang="en-US" sz="1600" b="1" dirty="0">
                <a:latin typeface="ＭＳ Ｐゴシック" panose="020B0600070205080204" pitchFamily="50" charset="-128"/>
              </a:rPr>
              <a:t>４，７００</a:t>
            </a:r>
            <a:r>
              <a:rPr kumimoji="1" lang="ja-JP" altLang="en-US" sz="1600" b="1" i="0" u="none" strike="noStrike" kern="1200" cap="none" spc="0" normalizeH="0" baseline="0" noProof="0" dirty="0">
                <a:ln>
                  <a:noFill/>
                </a:ln>
                <a:effectLst/>
                <a:uLnTx/>
                <a:uFillTx/>
                <a:latin typeface="ＭＳ Ｐゴシック" panose="020B0600070205080204" pitchFamily="50" charset="-128"/>
              </a:rPr>
              <a:t>万円）</a:t>
            </a:r>
            <a:endParaRPr kumimoji="1" lang="en-US" altLang="ja-JP" sz="1600" b="1" i="0" u="none" strike="noStrike" kern="1200" cap="none" spc="0" normalizeH="0" baseline="0" noProof="0" dirty="0">
              <a:ln>
                <a:noFill/>
              </a:ln>
              <a:effectLst/>
              <a:uLnTx/>
              <a:uFillTx/>
              <a:latin typeface="ＭＳ Ｐゴシック" panose="020B0600070205080204" pitchFamily="50" charset="-128"/>
            </a:endParaRPr>
          </a:p>
        </p:txBody>
      </p:sp>
      <p:sp>
        <p:nvSpPr>
          <p:cNvPr id="3" name="角丸四角形 20">
            <a:extLst>
              <a:ext uri="{FF2B5EF4-FFF2-40B4-BE49-F238E27FC236}">
                <a16:creationId xmlns:a16="http://schemas.microsoft.com/office/drawing/2014/main" id="{B5ACE321-B171-2617-210E-5B6B1E521A0B}"/>
              </a:ext>
            </a:extLst>
          </p:cNvPr>
          <p:cNvSpPr/>
          <p:nvPr/>
        </p:nvSpPr>
        <p:spPr>
          <a:xfrm>
            <a:off x="49364" y="1780275"/>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5" name="Rectangle 5">
            <a:extLst>
              <a:ext uri="{FF2B5EF4-FFF2-40B4-BE49-F238E27FC236}">
                <a16:creationId xmlns:a16="http://schemas.microsoft.com/office/drawing/2014/main" id="{2DA2A476-06F8-A9E0-DD93-ACF76CF37B67}"/>
              </a:ext>
            </a:extLst>
          </p:cNvPr>
          <p:cNvSpPr>
            <a:spLocks noChangeArrowheads="1"/>
          </p:cNvSpPr>
          <p:nvPr/>
        </p:nvSpPr>
        <p:spPr bwMode="auto">
          <a:xfrm>
            <a:off x="12585" y="2000912"/>
            <a:ext cx="6538029" cy="548922"/>
          </a:xfrm>
          <a:prstGeom prst="rect">
            <a:avLst/>
          </a:prstGeom>
          <a:noFill/>
          <a:ln w="9525">
            <a:noFill/>
            <a:miter lim="800000"/>
            <a:headEnd/>
            <a:tailEnd/>
          </a:ln>
        </p:spPr>
        <p:txBody>
          <a:bodyPr lIns="77929" tIns="38964" rIns="77929" bIns="38964"/>
          <a:lstStyle/>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rPr>
              <a:t>大阪府や民間事業者と協働し、大阪城東部地区における歩行者空間の</a:t>
            </a:r>
            <a:br>
              <a:rPr kumimoji="1" lang="en-US" altLang="ja-JP" sz="1400" b="0" i="0" u="none" strike="noStrike" kern="1200" cap="none" spc="0" normalizeH="0" baseline="0" noProof="0" dirty="0">
                <a:ln>
                  <a:noFill/>
                </a:ln>
                <a:effectLst/>
                <a:uLnTx/>
                <a:uFillTx/>
                <a:latin typeface="ＭＳ Ｐゴシック" panose="020B0600070205080204" pitchFamily="50" charset="-128"/>
              </a:rPr>
            </a:br>
            <a:r>
              <a:rPr kumimoji="1" lang="ja-JP" altLang="en-US" sz="1400" b="0" i="0" u="none" strike="noStrike" kern="1200" cap="none" spc="0" normalizeH="0" baseline="0" noProof="0" dirty="0">
                <a:ln>
                  <a:noFill/>
                </a:ln>
                <a:effectLst/>
                <a:uLnTx/>
                <a:uFillTx/>
                <a:latin typeface="ＭＳ Ｐゴシック" panose="020B0600070205080204" pitchFamily="50" charset="-128"/>
              </a:rPr>
              <a:t>ネットワーク化に向け、観光拠点の形成に資する歩行者デッキを整備</a:t>
            </a:r>
          </a:p>
        </p:txBody>
      </p:sp>
      <p:grpSp>
        <p:nvGrpSpPr>
          <p:cNvPr id="7" name="グループ化 6">
            <a:extLst>
              <a:ext uri="{FF2B5EF4-FFF2-40B4-BE49-F238E27FC236}">
                <a16:creationId xmlns:a16="http://schemas.microsoft.com/office/drawing/2014/main" id="{FE559FE2-2C2B-E7C8-937E-F2BE1965E8A0}"/>
              </a:ext>
            </a:extLst>
          </p:cNvPr>
          <p:cNvGrpSpPr/>
          <p:nvPr/>
        </p:nvGrpSpPr>
        <p:grpSpPr>
          <a:xfrm>
            <a:off x="6758996" y="473611"/>
            <a:ext cx="2265343" cy="4588484"/>
            <a:chOff x="6758996" y="473611"/>
            <a:chExt cx="2265343" cy="4588484"/>
          </a:xfrm>
        </p:grpSpPr>
        <p:pic>
          <p:nvPicPr>
            <p:cNvPr id="10" name="図 9">
              <a:extLst>
                <a:ext uri="{FF2B5EF4-FFF2-40B4-BE49-F238E27FC236}">
                  <a16:creationId xmlns:a16="http://schemas.microsoft.com/office/drawing/2014/main" id="{750173FD-3A2A-761D-86ED-F9505DAC5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5208" y="538966"/>
              <a:ext cx="1705538" cy="2495826"/>
            </a:xfrm>
            <a:prstGeom prst="rect">
              <a:avLst/>
            </a:prstGeom>
          </p:spPr>
        </p:pic>
        <p:sp>
          <p:nvSpPr>
            <p:cNvPr id="11" name="正方形/長方形 10">
              <a:extLst>
                <a:ext uri="{FF2B5EF4-FFF2-40B4-BE49-F238E27FC236}">
                  <a16:creationId xmlns:a16="http://schemas.microsoft.com/office/drawing/2014/main" id="{F91DE0A9-92E6-649A-321F-B0361C16FF58}"/>
                </a:ext>
              </a:extLst>
            </p:cNvPr>
            <p:cNvSpPr/>
            <p:nvPr/>
          </p:nvSpPr>
          <p:spPr>
            <a:xfrm>
              <a:off x="6844279" y="482043"/>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2" name="正方形/長方形 11">
              <a:extLst>
                <a:ext uri="{FF2B5EF4-FFF2-40B4-BE49-F238E27FC236}">
                  <a16:creationId xmlns:a16="http://schemas.microsoft.com/office/drawing/2014/main" id="{76245064-2A7E-4790-742B-01BBEC3EC40F}"/>
                </a:ext>
              </a:extLst>
            </p:cNvPr>
            <p:cNvSpPr/>
            <p:nvPr/>
          </p:nvSpPr>
          <p:spPr>
            <a:xfrm>
              <a:off x="6819203" y="518967"/>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3" name="正方形/長方形 12">
              <a:extLst>
                <a:ext uri="{FF2B5EF4-FFF2-40B4-BE49-F238E27FC236}">
                  <a16:creationId xmlns:a16="http://schemas.microsoft.com/office/drawing/2014/main" id="{7F646E12-9FD8-2B92-D026-7B09B0EED14A}"/>
                </a:ext>
              </a:extLst>
            </p:cNvPr>
            <p:cNvSpPr/>
            <p:nvPr/>
          </p:nvSpPr>
          <p:spPr>
            <a:xfrm>
              <a:off x="6758996" y="473611"/>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4" name="四角形: 角を丸くする 13">
              <a:extLst>
                <a:ext uri="{FF2B5EF4-FFF2-40B4-BE49-F238E27FC236}">
                  <a16:creationId xmlns:a16="http://schemas.microsoft.com/office/drawing/2014/main" id="{BCBC6284-B9B7-CD55-AFB7-DD7D0794F65C}"/>
                </a:ext>
              </a:extLst>
            </p:cNvPr>
            <p:cNvSpPr/>
            <p:nvPr/>
          </p:nvSpPr>
          <p:spPr>
            <a:xfrm>
              <a:off x="7264199" y="483810"/>
              <a:ext cx="1185863" cy="15681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大阪城公園周辺地域</a:t>
              </a:r>
            </a:p>
          </p:txBody>
        </p:sp>
        <p:sp>
          <p:nvSpPr>
            <p:cNvPr id="15" name="正方形/長方形 14">
              <a:extLst>
                <a:ext uri="{FF2B5EF4-FFF2-40B4-BE49-F238E27FC236}">
                  <a16:creationId xmlns:a16="http://schemas.microsoft.com/office/drawing/2014/main" id="{24AFDE4E-93A8-C73F-089A-42EF33E1AF70}"/>
                </a:ext>
              </a:extLst>
            </p:cNvPr>
            <p:cNvSpPr/>
            <p:nvPr/>
          </p:nvSpPr>
          <p:spPr>
            <a:xfrm>
              <a:off x="7348633" y="2799339"/>
              <a:ext cx="568960" cy="200215"/>
            </a:xfrm>
            <a:prstGeom prst="rect">
              <a:avLst/>
            </a:prstGeom>
            <a:solidFill>
              <a:schemeClr val="bg1">
                <a:alpha val="7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b="1" dirty="0">
                  <a:solidFill>
                    <a:srgbClr val="FF0000"/>
                  </a:solidFill>
                  <a:latin typeface="BIZ UDゴシック" panose="020B0400000000000000" pitchFamily="49" charset="-128"/>
                  <a:ea typeface="BIZ UDゴシック" panose="020B0400000000000000" pitchFamily="49" charset="-128"/>
                </a:rPr>
                <a:t>都市再生緊急</a:t>
              </a:r>
              <a:br>
                <a:rPr kumimoji="1" lang="en-US" altLang="ja-JP" sz="500" b="1" dirty="0">
                  <a:solidFill>
                    <a:srgbClr val="FF0000"/>
                  </a:solidFill>
                  <a:latin typeface="BIZ UDゴシック" panose="020B0400000000000000" pitchFamily="49" charset="-128"/>
                  <a:ea typeface="BIZ UDゴシック" panose="020B0400000000000000" pitchFamily="49" charset="-128"/>
                </a:rPr>
              </a:br>
              <a:r>
                <a:rPr kumimoji="1" lang="ja-JP" altLang="en-US" sz="500" b="1" dirty="0">
                  <a:solidFill>
                    <a:srgbClr val="FF0000"/>
                  </a:solidFill>
                  <a:latin typeface="BIZ UDゴシック" panose="020B0400000000000000" pitchFamily="49" charset="-128"/>
                  <a:ea typeface="BIZ UDゴシック" panose="020B0400000000000000" pitchFamily="49" charset="-128"/>
                </a:rPr>
                <a:t>整備地域</a:t>
              </a:r>
            </a:p>
          </p:txBody>
        </p:sp>
        <p:cxnSp>
          <p:nvCxnSpPr>
            <p:cNvPr id="17" name="直線コネクタ 16">
              <a:extLst>
                <a:ext uri="{FF2B5EF4-FFF2-40B4-BE49-F238E27FC236}">
                  <a16:creationId xmlns:a16="http://schemas.microsoft.com/office/drawing/2014/main" id="{7418787C-2B0B-39E7-BA7D-D0938495793F}"/>
                </a:ext>
              </a:extLst>
            </p:cNvPr>
            <p:cNvCxnSpPr>
              <a:cxnSpLocks/>
            </p:cNvCxnSpPr>
            <p:nvPr/>
          </p:nvCxnSpPr>
          <p:spPr>
            <a:xfrm flipH="1">
              <a:off x="6890739" y="1718435"/>
              <a:ext cx="1331241" cy="1563322"/>
            </a:xfrm>
            <a:prstGeom prst="line">
              <a:avLst/>
            </a:prstGeom>
            <a:ln w="9525"/>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E4186A44-E354-C5F0-17D0-BFA2400E3F00}"/>
                </a:ext>
              </a:extLst>
            </p:cNvPr>
            <p:cNvCxnSpPr>
              <a:cxnSpLocks/>
            </p:cNvCxnSpPr>
            <p:nvPr/>
          </p:nvCxnSpPr>
          <p:spPr>
            <a:xfrm>
              <a:off x="8920085" y="1876279"/>
              <a:ext cx="104254" cy="1405478"/>
            </a:xfrm>
            <a:prstGeom prst="line">
              <a:avLst/>
            </a:prstGeom>
            <a:ln w="9525"/>
          </p:spPr>
          <p:style>
            <a:lnRef idx="1">
              <a:schemeClr val="dk1"/>
            </a:lnRef>
            <a:fillRef idx="0">
              <a:schemeClr val="dk1"/>
            </a:fillRef>
            <a:effectRef idx="0">
              <a:schemeClr val="dk1"/>
            </a:effectRef>
            <a:fontRef idx="minor">
              <a:schemeClr val="tx1"/>
            </a:fontRef>
          </p:style>
        </p:cxnSp>
        <p:pic>
          <p:nvPicPr>
            <p:cNvPr id="19" name="図 18">
              <a:extLst>
                <a:ext uri="{FF2B5EF4-FFF2-40B4-BE49-F238E27FC236}">
                  <a16:creationId xmlns:a16="http://schemas.microsoft.com/office/drawing/2014/main" id="{CDE70F53-0B51-6A03-E682-2EE23E77E5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0739" y="3286538"/>
              <a:ext cx="2133600" cy="1775557"/>
            </a:xfrm>
            <a:prstGeom prst="rect">
              <a:avLst/>
            </a:prstGeom>
            <a:ln>
              <a:solidFill>
                <a:schemeClr val="bg2">
                  <a:lumMod val="75000"/>
                </a:schemeClr>
              </a:solidFill>
            </a:ln>
          </p:spPr>
        </p:pic>
        <p:sp>
          <p:nvSpPr>
            <p:cNvPr id="20" name="四角形: 角を丸くする 19">
              <a:extLst>
                <a:ext uri="{FF2B5EF4-FFF2-40B4-BE49-F238E27FC236}">
                  <a16:creationId xmlns:a16="http://schemas.microsoft.com/office/drawing/2014/main" id="{78A905D0-8F97-9115-8129-EDCC229E7FB0}"/>
                </a:ext>
              </a:extLst>
            </p:cNvPr>
            <p:cNvSpPr/>
            <p:nvPr/>
          </p:nvSpPr>
          <p:spPr>
            <a:xfrm>
              <a:off x="6843674" y="3137818"/>
              <a:ext cx="851928" cy="15681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大阪城東部地区</a:t>
              </a:r>
            </a:p>
          </p:txBody>
        </p:sp>
      </p:grpSp>
      <p:sp>
        <p:nvSpPr>
          <p:cNvPr id="42" name="スライド番号プレースホルダ 3">
            <a:extLst>
              <a:ext uri="{FF2B5EF4-FFF2-40B4-BE49-F238E27FC236}">
                <a16:creationId xmlns:a16="http://schemas.microsoft.com/office/drawing/2014/main" id="{BB601CD0-138B-49AF-B5F6-D4978C23C47D}"/>
              </a:ext>
            </a:extLst>
          </p:cNvPr>
          <p:cNvSpPr txBox="1">
            <a:spLocks noGrp="1"/>
          </p:cNvSpPr>
          <p:nvPr/>
        </p:nvSpPr>
        <p:spPr bwMode="auto">
          <a:xfrm>
            <a:off x="7007557" y="478675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775125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1733550"/>
            <a:ext cx="9144000" cy="939800"/>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algn="ctr" eaLnBrk="1" hangingPunct="1">
              <a:defRPr/>
            </a:pPr>
            <a:r>
              <a:rPr lang="ja-JP" altLang="en-US" sz="3600" dirty="0">
                <a:solidFill>
                  <a:schemeClr val="bg1"/>
                </a:solidFill>
                <a:ea typeface="HG創英角ｺﾞｼｯｸUB" pitchFamily="49" charset="-128"/>
              </a:rPr>
              <a:t>２．令和７</a:t>
            </a:r>
            <a:r>
              <a:rPr lang="ja-JP" altLang="en-US" sz="36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年度</a:t>
            </a:r>
            <a:r>
              <a:rPr lang="ja-JP" altLang="en-US" sz="3600" dirty="0">
                <a:solidFill>
                  <a:schemeClr val="bg1"/>
                </a:solidFill>
                <a:ea typeface="HG創英角ｺﾞｼｯｸUB" pitchFamily="49" charset="-128"/>
              </a:rPr>
              <a:t>予算の姿</a:t>
            </a:r>
          </a:p>
        </p:txBody>
      </p:sp>
    </p:spTree>
    <p:extLst>
      <p:ext uri="{BB962C8B-B14F-4D97-AF65-F5344CB8AC3E}">
        <p14:creationId xmlns:p14="http://schemas.microsoft.com/office/powerpoint/2010/main" val="1516013553"/>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鉄道ネットワークの充実</a:t>
            </a:r>
          </a:p>
        </p:txBody>
      </p:sp>
      <p:sp>
        <p:nvSpPr>
          <p:cNvPr id="63"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8"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鉄道ネットワークや交通環境の充実</a:t>
            </a:r>
          </a:p>
        </p:txBody>
      </p:sp>
      <p:sp>
        <p:nvSpPr>
          <p:cNvPr id="39"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0" name="Rectangle 5"/>
          <p:cNvSpPr>
            <a:spLocks noChangeArrowheads="1"/>
          </p:cNvSpPr>
          <p:nvPr/>
        </p:nvSpPr>
        <p:spPr bwMode="auto">
          <a:xfrm>
            <a:off x="62440" y="745367"/>
            <a:ext cx="6905119" cy="827612"/>
          </a:xfrm>
          <a:prstGeom prst="rect">
            <a:avLst/>
          </a:prstGeom>
          <a:noFill/>
          <a:ln>
            <a:noFill/>
          </a:ln>
        </p:spPr>
        <p:txBody>
          <a:bodyPr lIns="77929" tIns="38964" rIns="77929" bIns="38964">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 pos="5745163" algn="l"/>
              </a:tabLst>
              <a:defRPr/>
            </a:pPr>
            <a:r>
              <a:rPr lang="ja-JP" altLang="en-US" sz="1600" b="1" dirty="0">
                <a:latin typeface="ＭＳ Ｐゴシック" panose="020B0600070205080204" pitchFamily="50" charset="-128"/>
              </a:rPr>
              <a:t>■　なにわ筋線事業の促進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（９４億４，２００万円）</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3949700" algn="l"/>
              </a:tabLst>
              <a:defRPr/>
            </a:pPr>
            <a:r>
              <a:rPr lang="ja-JP" altLang="en-US" sz="1200" dirty="0">
                <a:latin typeface="ＭＳ Ｐゴシック" panose="020B0600070205080204" pitchFamily="50" charset="-128"/>
              </a:rPr>
              <a:t>　　　　　　　　　　　　　　　</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令和６年度補正予算の繰越分（１０億５，１００万円）を含む</a:t>
            </a:r>
            <a:endParaRPr lang="en-US" altLang="ja-JP" sz="1200"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なにわ筋線の整備主体が実施する用地補償や工事等への出資・補助</a:t>
            </a:r>
            <a:endParaRPr lang="en-US" altLang="ja-JP" sz="1400" dirty="0">
              <a:latin typeface="ＭＳ Ｐゴシック" panose="020B0600070205080204" pitchFamily="50" charset="-128"/>
            </a:endParaRPr>
          </a:p>
        </p:txBody>
      </p:sp>
      <p:sp>
        <p:nvSpPr>
          <p:cNvPr id="35" name="Rectangle 5"/>
          <p:cNvSpPr>
            <a:spLocks noChangeArrowheads="1"/>
          </p:cNvSpPr>
          <p:nvPr/>
        </p:nvSpPr>
        <p:spPr bwMode="auto">
          <a:xfrm>
            <a:off x="62440" y="1785463"/>
            <a:ext cx="6905119" cy="799803"/>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Lst>
              <a:defRPr/>
            </a:pPr>
            <a:r>
              <a:rPr lang="ja-JP" altLang="en-US" sz="1600" b="1" dirty="0">
                <a:latin typeface="ＭＳ Ｐゴシック" panose="020B0600070205080204" pitchFamily="50" charset="-128"/>
              </a:rPr>
              <a:t>■　リニア中央新幹線等整備促進の検討　  （　　　　　３００万円）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リニア中央新幹線・北陸新幹線の早期全線開業の実現に向けた検討、</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国等への働きかけ</a:t>
            </a:r>
            <a:endParaRPr lang="en-US" altLang="ja-JP" sz="1400" dirty="0">
              <a:latin typeface="ＭＳ Ｐゴシック" panose="020B0600070205080204" pitchFamily="50" charset="-128"/>
            </a:endParaRPr>
          </a:p>
        </p:txBody>
      </p:sp>
      <p:sp>
        <p:nvSpPr>
          <p:cNvPr id="37" name="Rectangle 5"/>
          <p:cNvSpPr>
            <a:spLocks noChangeArrowheads="1"/>
          </p:cNvSpPr>
          <p:nvPr/>
        </p:nvSpPr>
        <p:spPr bwMode="auto">
          <a:xfrm>
            <a:off x="62439" y="2797750"/>
            <a:ext cx="6905119" cy="858390"/>
          </a:xfrm>
          <a:prstGeom prst="rect">
            <a:avLst/>
          </a:prstGeom>
          <a:noFill/>
          <a:ln>
            <a:noFill/>
          </a:ln>
        </p:spPr>
        <p:txBody>
          <a:bodyPr lIns="77929" tIns="38964" rIns="77929" bIns="38964">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9700" algn="l"/>
                <a:tab pos="5561013" algn="l"/>
                <a:tab pos="5745163" algn="l"/>
              </a:tabLst>
              <a:defRPr/>
            </a:pPr>
            <a:r>
              <a:rPr lang="ja-JP" altLang="en-US" sz="1600" b="1" dirty="0">
                <a:latin typeface="ＭＳ Ｐゴシック" panose="020B0600070205080204" pitchFamily="50" charset="-128"/>
              </a:rPr>
              <a:t>■　大阪モノレール延伸事業</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（４億４，６００万円）</a:t>
            </a: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広域的な鉄道ネットワークの形成や沿道地域の活性化に向けた</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5740400" algn="l"/>
              </a:tabLst>
              <a:defRPr/>
            </a:pPr>
            <a:r>
              <a:rPr lang="ja-JP" altLang="en-US" sz="1400" dirty="0">
                <a:latin typeface="ＭＳ Ｐゴシック" panose="020B0600070205080204" pitchFamily="50" charset="-128"/>
              </a:rPr>
              <a:t>     大阪モノレールの延伸にかかる本体工事を実施</a:t>
            </a:r>
            <a:endParaRPr lang="en-US" altLang="ja-JP" sz="1400" strike="sngStrike" dirty="0">
              <a:latin typeface="ＭＳ Ｐゴシック" panose="020B0600070205080204" pitchFamily="50" charset="-128"/>
            </a:endParaRPr>
          </a:p>
        </p:txBody>
      </p:sp>
      <p:sp>
        <p:nvSpPr>
          <p:cNvPr id="57" name="スライド番号プレースホルダー 12"/>
          <p:cNvSpPr>
            <a:spLocks noGrp="1"/>
          </p:cNvSpPr>
          <p:nvPr>
            <p:ph type="sldNum" sz="quarter" idx="12"/>
          </p:nvPr>
        </p:nvSpPr>
        <p:spPr>
          <a:xfrm>
            <a:off x="6908801" y="4729117"/>
            <a:ext cx="2133600" cy="358775"/>
          </a:xfrm>
        </p:spPr>
        <p:txBody>
          <a:bodyPr/>
          <a:lstStyle/>
          <a:p>
            <a:pPr>
              <a:defRPr/>
            </a:pPr>
            <a:fld id="{DEFA87D7-D11D-49EA-BD5A-1FA0DBA809B8}" type="slidenum">
              <a:rPr lang="en-US" altLang="ja-JP" sz="2000" b="1" smtClean="0">
                <a:effectLst>
                  <a:outerShdw blurRad="38100" dist="38100" dir="2700000" algn="tl">
                    <a:srgbClr val="000000">
                      <a:alpha val="43137"/>
                    </a:srgbClr>
                  </a:outerShdw>
                </a:effectLst>
              </a:rPr>
              <a:t>40</a:t>
            </a:fld>
            <a:endParaRPr lang="en-US" altLang="ja-JP" sz="2000" b="1" dirty="0">
              <a:effectLst>
                <a:outerShdw blurRad="38100" dist="38100" dir="2700000" algn="tl">
                  <a:srgbClr val="000000">
                    <a:alpha val="43137"/>
                  </a:srgbClr>
                </a:outerShdw>
              </a:effectLst>
            </a:endParaRPr>
          </a:p>
        </p:txBody>
      </p:sp>
      <p:pic>
        <p:nvPicPr>
          <p:cNvPr id="59" name="図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6174" y="916210"/>
            <a:ext cx="257016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テキスト ボックス 3"/>
          <p:cNvSpPr txBox="1">
            <a:spLocks noChangeArrowheads="1"/>
          </p:cNvSpPr>
          <p:nvPr/>
        </p:nvSpPr>
        <p:spPr bwMode="auto">
          <a:xfrm>
            <a:off x="8087632" y="3979859"/>
            <a:ext cx="105636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新たに整備する</a:t>
            </a:r>
            <a:endParaRPr lang="en-US" altLang="ja-JP" sz="800" dirty="0">
              <a:latin typeface="ＭＳ ゴシック" panose="020B0609070205080204" pitchFamily="49" charset="-128"/>
              <a:ea typeface="ＭＳ ゴシック" panose="020B0609070205080204" pitchFamily="49" charset="-128"/>
            </a:endParaRPr>
          </a:p>
          <a:p>
            <a:pPr eaLnBrk="1" hangingPunct="1"/>
            <a:r>
              <a:rPr lang="ja-JP" altLang="en-US" sz="800" dirty="0">
                <a:latin typeface="ＭＳ ゴシック" panose="020B0609070205080204" pitchFamily="49" charset="-128"/>
                <a:ea typeface="ＭＳ ゴシック" panose="020B0609070205080204" pitchFamily="49" charset="-128"/>
              </a:rPr>
              <a:t>　駅の名称は仮称</a:t>
            </a:r>
          </a:p>
        </p:txBody>
      </p:sp>
      <p:sp>
        <p:nvSpPr>
          <p:cNvPr id="64" name="四角形吹き出し 63"/>
          <p:cNvSpPr/>
          <p:nvPr/>
        </p:nvSpPr>
        <p:spPr>
          <a:xfrm>
            <a:off x="6539065" y="1780234"/>
            <a:ext cx="1057121" cy="357080"/>
          </a:xfrm>
          <a:prstGeom prst="wedgeRectCallout">
            <a:avLst>
              <a:gd name="adj1" fmla="val 44475"/>
              <a:gd name="adj2" fmla="val 86081"/>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000" dirty="0">
                <a:solidFill>
                  <a:schemeClr val="tx1"/>
                </a:solidFill>
                <a:latin typeface="ＭＳ Ｐゴシック" panose="020B0600070205080204" pitchFamily="50" charset="-128"/>
              </a:rPr>
              <a:t>大阪駅</a:t>
            </a:r>
            <a:endParaRPr lang="en-US" altLang="ja-JP" sz="1000" dirty="0">
              <a:solidFill>
                <a:schemeClr val="tx1"/>
              </a:solidFill>
              <a:latin typeface="ＭＳ Ｐゴシック" panose="020B0600070205080204" pitchFamily="50" charset="-128"/>
            </a:endParaRPr>
          </a:p>
          <a:p>
            <a:pPr algn="ctr">
              <a:defRPr/>
            </a:pPr>
            <a:r>
              <a:rPr lang="ja-JP" altLang="en-US" sz="1000" dirty="0">
                <a:solidFill>
                  <a:schemeClr val="tx1"/>
                </a:solidFill>
                <a:latin typeface="ＭＳ Ｐゴシック" panose="020B0600070205080204" pitchFamily="50" charset="-128"/>
              </a:rPr>
              <a:t>（うめきたエリア）</a:t>
            </a:r>
          </a:p>
        </p:txBody>
      </p:sp>
      <p:sp>
        <p:nvSpPr>
          <p:cNvPr id="65" name="四角形吹き出し 64"/>
          <p:cNvSpPr/>
          <p:nvPr/>
        </p:nvSpPr>
        <p:spPr>
          <a:xfrm>
            <a:off x="6507162" y="2687860"/>
            <a:ext cx="649287" cy="201613"/>
          </a:xfrm>
          <a:prstGeom prst="wedgeRectCallout">
            <a:avLst>
              <a:gd name="adj1" fmla="val 86935"/>
              <a:gd name="adj2" fmla="val -1313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中之島</a:t>
            </a:r>
          </a:p>
        </p:txBody>
      </p:sp>
      <p:sp>
        <p:nvSpPr>
          <p:cNvPr id="66" name="四角形吹き出し 65"/>
          <p:cNvSpPr/>
          <p:nvPr/>
        </p:nvSpPr>
        <p:spPr>
          <a:xfrm>
            <a:off x="6508749" y="3119660"/>
            <a:ext cx="647700" cy="200025"/>
          </a:xfrm>
          <a:prstGeom prst="wedgeRectCallout">
            <a:avLst>
              <a:gd name="adj1" fmla="val 100106"/>
              <a:gd name="adj2" fmla="val 3883"/>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西本町</a:t>
            </a:r>
          </a:p>
        </p:txBody>
      </p:sp>
      <p:sp>
        <p:nvSpPr>
          <p:cNvPr id="67" name="四角形吹き出し 66"/>
          <p:cNvSpPr/>
          <p:nvPr/>
        </p:nvSpPr>
        <p:spPr>
          <a:xfrm>
            <a:off x="6596062" y="3570510"/>
            <a:ext cx="646112" cy="200025"/>
          </a:xfrm>
          <a:prstGeom prst="wedgeRectCallout">
            <a:avLst>
              <a:gd name="adj1" fmla="val 100749"/>
              <a:gd name="adj2" fmla="val 5741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dirty="0">
                <a:solidFill>
                  <a:schemeClr val="tx1"/>
                </a:solidFill>
                <a:latin typeface="ＭＳ Ｐゴシック" panose="020B0600070205080204" pitchFamily="50" charset="-128"/>
              </a:rPr>
              <a:t>JR</a:t>
            </a:r>
            <a:r>
              <a:rPr lang="ja-JP" altLang="en-US" sz="1000" dirty="0">
                <a:solidFill>
                  <a:schemeClr val="tx1"/>
                </a:solidFill>
                <a:latin typeface="ＭＳ Ｐゴシック" panose="020B0600070205080204" pitchFamily="50" charset="-128"/>
              </a:rPr>
              <a:t>難波</a:t>
            </a:r>
          </a:p>
        </p:txBody>
      </p:sp>
      <p:sp>
        <p:nvSpPr>
          <p:cNvPr id="68" name="四角形吹き出し 67"/>
          <p:cNvSpPr/>
          <p:nvPr/>
        </p:nvSpPr>
        <p:spPr>
          <a:xfrm>
            <a:off x="7900987" y="3392710"/>
            <a:ext cx="877887" cy="236538"/>
          </a:xfrm>
          <a:prstGeom prst="wedgeRectCallout">
            <a:avLst>
              <a:gd name="adj1" fmla="val -64848"/>
              <a:gd name="adj2" fmla="val 112892"/>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南海新難波</a:t>
            </a:r>
          </a:p>
        </p:txBody>
      </p:sp>
      <p:sp>
        <p:nvSpPr>
          <p:cNvPr id="69" name="四角形吹き出し 68"/>
          <p:cNvSpPr/>
          <p:nvPr/>
        </p:nvSpPr>
        <p:spPr>
          <a:xfrm>
            <a:off x="6672262" y="4118198"/>
            <a:ext cx="647700" cy="200025"/>
          </a:xfrm>
          <a:prstGeom prst="wedgeRectCallout">
            <a:avLst>
              <a:gd name="adj1" fmla="val 113092"/>
              <a:gd name="adj2" fmla="val 92429"/>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anose="020B0600070205080204" pitchFamily="50" charset="-128"/>
              </a:rPr>
              <a:t>新今宮</a:t>
            </a:r>
          </a:p>
        </p:txBody>
      </p:sp>
      <p:sp>
        <p:nvSpPr>
          <p:cNvPr id="70" name="四角形吹き出し 69"/>
          <p:cNvSpPr/>
          <p:nvPr/>
        </p:nvSpPr>
        <p:spPr>
          <a:xfrm>
            <a:off x="6973887" y="1182910"/>
            <a:ext cx="647700" cy="201613"/>
          </a:xfrm>
          <a:prstGeom prst="wedgeRectCallout">
            <a:avLst>
              <a:gd name="adj1" fmla="val 72252"/>
              <a:gd name="adj2" fmla="val -7027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anose="020B0600070205080204" pitchFamily="50" charset="-128"/>
              </a:rPr>
              <a:t>新大阪</a:t>
            </a:r>
          </a:p>
        </p:txBody>
      </p:sp>
      <p:sp>
        <p:nvSpPr>
          <p:cNvPr id="71" name="テキスト ボックス 11"/>
          <p:cNvSpPr txBox="1">
            <a:spLocks noChangeArrowheads="1"/>
          </p:cNvSpPr>
          <p:nvPr/>
        </p:nvSpPr>
        <p:spPr bwMode="auto">
          <a:xfrm>
            <a:off x="8377254" y="2510060"/>
            <a:ext cx="7551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700" dirty="0">
                <a:latin typeface="ＭＳ Ｐゴシック" panose="020B0600070205080204" pitchFamily="50" charset="-128"/>
              </a:rPr>
              <a:t>京阪中之島線</a:t>
            </a:r>
          </a:p>
        </p:txBody>
      </p:sp>
      <p:sp>
        <p:nvSpPr>
          <p:cNvPr id="72" name="テキスト ボックス 13"/>
          <p:cNvSpPr txBox="1">
            <a:spLocks noChangeArrowheads="1"/>
          </p:cNvSpPr>
          <p:nvPr/>
        </p:nvSpPr>
        <p:spPr bwMode="auto">
          <a:xfrm>
            <a:off x="7758112" y="3156173"/>
            <a:ext cx="10429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地下鉄中央線</a:t>
            </a:r>
          </a:p>
        </p:txBody>
      </p:sp>
      <p:sp>
        <p:nvSpPr>
          <p:cNvPr id="73" name="テキスト ボックス 15"/>
          <p:cNvSpPr txBox="1">
            <a:spLocks noChangeArrowheads="1"/>
          </p:cNvSpPr>
          <p:nvPr/>
        </p:nvSpPr>
        <p:spPr bwMode="auto">
          <a:xfrm>
            <a:off x="7869237" y="3748310"/>
            <a:ext cx="10525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近鉄奈良線・大阪線</a:t>
            </a:r>
          </a:p>
        </p:txBody>
      </p:sp>
      <p:sp>
        <p:nvSpPr>
          <p:cNvPr id="74" name="テキスト ボックス 123"/>
          <p:cNvSpPr txBox="1">
            <a:spLocks noChangeArrowheads="1"/>
          </p:cNvSpPr>
          <p:nvPr/>
        </p:nvSpPr>
        <p:spPr bwMode="auto">
          <a:xfrm rot="3179232">
            <a:off x="6434137" y="1252760"/>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阪急神戸線</a:t>
            </a:r>
          </a:p>
        </p:txBody>
      </p:sp>
      <p:sp>
        <p:nvSpPr>
          <p:cNvPr id="75" name="線吹き出し 1 (枠付き) 74"/>
          <p:cNvSpPr/>
          <p:nvPr/>
        </p:nvSpPr>
        <p:spPr>
          <a:xfrm>
            <a:off x="7861299" y="2835498"/>
            <a:ext cx="1139825" cy="269875"/>
          </a:xfrm>
          <a:prstGeom prst="borderCallout1">
            <a:avLst>
              <a:gd name="adj1" fmla="val 31617"/>
              <a:gd name="adj2" fmla="val -209"/>
              <a:gd name="adj3" fmla="val 95344"/>
              <a:gd name="adj4" fmla="val -271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ＭＳ Ｐゴシック" panose="020B0600070205080204" pitchFamily="50" charset="-128"/>
              </a:rPr>
              <a:t>なにわ筋線</a:t>
            </a:r>
          </a:p>
        </p:txBody>
      </p:sp>
      <p:sp>
        <p:nvSpPr>
          <p:cNvPr id="76" name="テキスト ボックス 123"/>
          <p:cNvSpPr txBox="1">
            <a:spLocks noChangeArrowheads="1"/>
          </p:cNvSpPr>
          <p:nvPr/>
        </p:nvSpPr>
        <p:spPr bwMode="auto">
          <a:xfrm>
            <a:off x="7596187" y="2340198"/>
            <a:ext cx="730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latin typeface="ＭＳ Ｐゴシック" panose="020B0600070205080204" pitchFamily="50" charset="-128"/>
              </a:rPr>
              <a:t>JR</a:t>
            </a:r>
            <a:r>
              <a:rPr lang="ja-JP" altLang="en-US" sz="700" dirty="0">
                <a:latin typeface="ＭＳ Ｐゴシック" panose="020B0600070205080204" pitchFamily="50" charset="-128"/>
              </a:rPr>
              <a:t>東西線</a:t>
            </a:r>
          </a:p>
        </p:txBody>
      </p:sp>
      <p:sp>
        <p:nvSpPr>
          <p:cNvPr id="77" name="テキスト ボックス 123"/>
          <p:cNvSpPr txBox="1">
            <a:spLocks noChangeArrowheads="1"/>
          </p:cNvSpPr>
          <p:nvPr/>
        </p:nvSpPr>
        <p:spPr bwMode="auto">
          <a:xfrm>
            <a:off x="8000999" y="2279873"/>
            <a:ext cx="935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latin typeface="ＭＳ Ｐゴシック" panose="020B0600070205080204" pitchFamily="50" charset="-128"/>
              </a:rPr>
              <a:t>JR</a:t>
            </a:r>
            <a:r>
              <a:rPr lang="ja-JP" altLang="en-US" sz="700" dirty="0">
                <a:latin typeface="ＭＳ Ｐゴシック" panose="020B0600070205080204" pitchFamily="50" charset="-128"/>
              </a:rPr>
              <a:t>大阪環状線</a:t>
            </a:r>
          </a:p>
        </p:txBody>
      </p:sp>
      <p:sp>
        <p:nvSpPr>
          <p:cNvPr id="78" name="テキスト ボックス 123"/>
          <p:cNvSpPr txBox="1">
            <a:spLocks noChangeArrowheads="1"/>
          </p:cNvSpPr>
          <p:nvPr/>
        </p:nvSpPr>
        <p:spPr bwMode="auto">
          <a:xfrm>
            <a:off x="7142162" y="920973"/>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阪急宝塚線</a:t>
            </a:r>
          </a:p>
        </p:txBody>
      </p:sp>
      <p:sp>
        <p:nvSpPr>
          <p:cNvPr id="79" name="テキスト ボックス 123"/>
          <p:cNvSpPr txBox="1">
            <a:spLocks noChangeArrowheads="1"/>
          </p:cNvSpPr>
          <p:nvPr/>
        </p:nvSpPr>
        <p:spPr bwMode="auto">
          <a:xfrm>
            <a:off x="6129337" y="2503710"/>
            <a:ext cx="731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阪神本線</a:t>
            </a:r>
          </a:p>
        </p:txBody>
      </p:sp>
      <p:sp>
        <p:nvSpPr>
          <p:cNvPr id="81" name="左矢印 80"/>
          <p:cNvSpPr/>
          <p:nvPr/>
        </p:nvSpPr>
        <p:spPr>
          <a:xfrm>
            <a:off x="8161916" y="982018"/>
            <a:ext cx="919644" cy="495921"/>
          </a:xfrm>
          <a:prstGeom prst="leftArrow">
            <a:avLst>
              <a:gd name="adj1" fmla="val 65225"/>
              <a:gd name="adj2" fmla="val 22638"/>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en-US" sz="1050" kern="1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endParaRPr lang="ja-JP" sz="105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p:txBody>
      </p:sp>
      <p:sp>
        <p:nvSpPr>
          <p:cNvPr id="82" name="テキスト ボックス 118"/>
          <p:cNvSpPr txBox="1"/>
          <p:nvPr/>
        </p:nvSpPr>
        <p:spPr>
          <a:xfrm>
            <a:off x="8232910" y="1114460"/>
            <a:ext cx="881080" cy="2308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36000" bIns="0" numCol="1" spcCol="0" rtlCol="0" fromWordArt="0" anchor="t" anchorCtr="0" forceAA="0" compatLnSpc="1">
            <a:prstTxWarp prst="textNoShape">
              <a:avLst/>
            </a:prstTxWarp>
            <a:spAutoFit/>
          </a:bodyPr>
          <a:lstStyle/>
          <a:p>
            <a:pPr algn="just">
              <a:lnSpc>
                <a:spcPts val="900"/>
              </a:lnSpc>
              <a:spcAft>
                <a:spcPts val="0"/>
              </a:spcAft>
            </a:pPr>
            <a:r>
              <a:rPr lang="ja-JP" sz="800" kern="100" dirty="0">
                <a:effectLst>
                  <a:glow rad="101600">
                    <a:schemeClr val="bg1"/>
                  </a:glow>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リニア中央新幹線</a:t>
            </a:r>
            <a:endParaRPr lang="ja-JP" sz="80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a:p>
            <a:pPr algn="just">
              <a:lnSpc>
                <a:spcPts val="900"/>
              </a:lnSpc>
              <a:spcAft>
                <a:spcPts val="0"/>
              </a:spcAft>
            </a:pPr>
            <a:r>
              <a:rPr lang="ja-JP" sz="800" kern="100" dirty="0">
                <a:effectLst>
                  <a:glow rad="101600">
                    <a:schemeClr val="bg1"/>
                  </a:glow>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北陸新幹線</a:t>
            </a:r>
            <a:endParaRPr lang="ja-JP" sz="80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p:txBody>
      </p:sp>
      <p:sp>
        <p:nvSpPr>
          <p:cNvPr id="41" name="Rectangle 5"/>
          <p:cNvSpPr>
            <a:spLocks noChangeArrowheads="1"/>
          </p:cNvSpPr>
          <p:nvPr/>
        </p:nvSpPr>
        <p:spPr bwMode="auto">
          <a:xfrm>
            <a:off x="52391" y="3875943"/>
            <a:ext cx="6651623" cy="114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9700" algn="l"/>
              </a:tabLst>
              <a:defRPr/>
            </a:pPr>
            <a:r>
              <a:rPr lang="ja-JP" altLang="en-US" sz="1600" b="1" dirty="0">
                <a:latin typeface="ＭＳ Ｐゴシック" panose="020B0600070205080204" pitchFamily="50" charset="-128"/>
              </a:rPr>
              <a:t>■　ユニバーサルデザイン（ＵＤ）タクシーの普及促進</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3948113" algn="l"/>
                <a:tab pos="5745163" algn="l"/>
              </a:tabLst>
              <a:defRPr/>
            </a:pPr>
            <a:r>
              <a:rPr lang="ja-JP" altLang="en-US" sz="1600" b="1" dirty="0">
                <a:latin typeface="ＭＳ Ｐゴシック" panose="020B0600070205080204" pitchFamily="50" charset="-128"/>
              </a:rPr>
              <a:t>　　　　　　　　　　　　　　　　　　　　　　　　　　　 </a:t>
            </a:r>
            <a:r>
              <a:rPr lang="ja-JP" altLang="en-US" sz="1600" b="1" dirty="0">
                <a:latin typeface="+mn-ea"/>
              </a:rPr>
              <a:t> </a:t>
            </a:r>
            <a:r>
              <a:rPr lang="ja-JP" altLang="en-US" sz="1600" b="1" dirty="0">
                <a:latin typeface="ＭＳ Ｐゴシック" panose="020B0600070205080204" pitchFamily="50" charset="-128"/>
              </a:rPr>
              <a:t>（　　 ６，０００万円）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誰もが安全・安心で快適に移動できるＵＤタクシーの導入に対する補助</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13884212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高速道路ネットワークの充実</a:t>
            </a:r>
          </a:p>
        </p:txBody>
      </p:sp>
      <p:sp>
        <p:nvSpPr>
          <p:cNvPr id="264"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28" name="スライド番号プレースホルダ 3"/>
          <p:cNvSpPr txBox="1">
            <a:spLocks noGrp="1"/>
          </p:cNvSpPr>
          <p:nvPr/>
        </p:nvSpPr>
        <p:spPr bwMode="auto">
          <a:xfrm>
            <a:off x="7010819" y="4808800"/>
            <a:ext cx="2133600" cy="357187"/>
          </a:xfrm>
          <a:prstGeom prst="rect">
            <a:avLst/>
          </a:prstGeom>
          <a:noFill/>
          <a:ln>
            <a:miter lim="800000"/>
            <a:headEnd/>
            <a:tailEnd/>
          </a:ln>
        </p:spPr>
        <p:txBody>
          <a:bodyPr lIns="77929" tIns="38964" rIns="77929" bIns="38964"/>
          <a:lstStyle/>
          <a:p>
            <a:pPr algn="r" eaLnBrk="1" hangingPunct="1">
              <a:defRPr/>
            </a:pPr>
            <a:fld id="{FEE22E6E-F706-4E10-B99F-B6E214B3843D}" type="slidenum">
              <a:rPr lang="en-US" altLang="ja-JP" sz="2000" b="1" smtClean="0">
                <a:effectLst>
                  <a:outerShdw blurRad="38100" dist="38100" dir="2700000" algn="tl">
                    <a:srgbClr val="C0C0C0"/>
                  </a:outerShdw>
                </a:effectLst>
                <a:latin typeface="ＭＳ Ｐゴシック" panose="020B0600070205080204" pitchFamily="50" charset="-128"/>
                <a:ea typeface="ＭＳ Ｐゴシック" charset="-128"/>
              </a:rPr>
              <a:t>41</a:t>
            </a:fld>
            <a:endParaRPr lang="en-US" altLang="ja-JP" sz="2000" b="1" dirty="0">
              <a:effectLst>
                <a:outerShdw blurRad="38100" dist="38100" dir="2700000" algn="tl">
                  <a:srgbClr val="C0C0C0"/>
                </a:outerShdw>
              </a:effectLst>
              <a:latin typeface="ＭＳ Ｐゴシック" panose="020B0600070205080204" pitchFamily="50" charset="-128"/>
              <a:ea typeface="ＭＳ Ｐゴシック" charset="-128"/>
            </a:endParaRPr>
          </a:p>
        </p:txBody>
      </p:sp>
      <p:sp>
        <p:nvSpPr>
          <p:cNvPr id="72" name="テキスト ボックス 9"/>
          <p:cNvSpPr txBox="1">
            <a:spLocks noChangeArrowheads="1"/>
          </p:cNvSpPr>
          <p:nvPr/>
        </p:nvSpPr>
        <p:spPr bwMode="auto">
          <a:xfrm>
            <a:off x="60436" y="3566148"/>
            <a:ext cx="4893804" cy="1061829"/>
          </a:xfrm>
          <a:prstGeom prst="rect">
            <a:avLst/>
          </a:prstGeom>
          <a:noFill/>
          <a:ln>
            <a:noFill/>
          </a:ln>
        </p:spPr>
        <p:txBody>
          <a:bodyPr wrap="square">
            <a:spAutoFit/>
          </a:bodyPr>
          <a:lstStyle>
            <a:lvl1pPr>
              <a:tabLst>
                <a:tab pos="3852863" algn="l"/>
              </a:tabLst>
              <a:defRPr kumimoji="1">
                <a:solidFill>
                  <a:schemeClr val="tx1"/>
                </a:solidFill>
                <a:latin typeface="Arial" charset="0"/>
                <a:ea typeface="ＭＳ Ｐゴシック" charset="-128"/>
              </a:defRPr>
            </a:lvl1pPr>
            <a:lvl2pPr>
              <a:tabLst>
                <a:tab pos="3852863" algn="l"/>
              </a:tabLst>
              <a:defRPr kumimoji="1">
                <a:solidFill>
                  <a:schemeClr val="tx1"/>
                </a:solidFill>
                <a:latin typeface="Arial" charset="0"/>
                <a:ea typeface="ＭＳ Ｐゴシック" charset="-128"/>
              </a:defRPr>
            </a:lvl2pPr>
            <a:lvl3pPr>
              <a:tabLst>
                <a:tab pos="3852863" algn="l"/>
              </a:tabLst>
              <a:defRPr kumimoji="1">
                <a:solidFill>
                  <a:schemeClr val="tx1"/>
                </a:solidFill>
                <a:latin typeface="Arial" charset="0"/>
                <a:ea typeface="ＭＳ Ｐゴシック" charset="-128"/>
              </a:defRPr>
            </a:lvl3pPr>
            <a:lvl4pPr>
              <a:tabLst>
                <a:tab pos="3852863" algn="l"/>
              </a:tabLst>
              <a:defRPr kumimoji="1">
                <a:solidFill>
                  <a:schemeClr val="tx1"/>
                </a:solidFill>
                <a:latin typeface="Arial" charset="0"/>
                <a:ea typeface="ＭＳ Ｐゴシック" charset="-128"/>
              </a:defRPr>
            </a:lvl4pPr>
            <a:lvl5pPr>
              <a:tabLst>
                <a:tab pos="3852863" algn="l"/>
              </a:tabLst>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9pPr>
          </a:lstStyle>
          <a:p>
            <a:pPr eaLnBrk="1" hangingPunct="1">
              <a:spcBef>
                <a:spcPts val="200"/>
              </a:spcBef>
              <a:spcAft>
                <a:spcPts val="0"/>
              </a:spcAft>
              <a:tabLst>
                <a:tab pos="2598738" algn="l"/>
              </a:tabLst>
              <a:defRPr/>
            </a:pPr>
            <a:r>
              <a:rPr lang="ja-JP" altLang="en-US" sz="1600" b="1" dirty="0">
                <a:latin typeface="+mn-ea"/>
                <a:ea typeface="+mn-ea"/>
              </a:rPr>
              <a:t>■ 淀川左岸線延伸部事業</a:t>
            </a:r>
            <a:r>
              <a:rPr lang="en-US" altLang="ja-JP" sz="1600" b="1" dirty="0">
                <a:latin typeface="+mn-ea"/>
                <a:ea typeface="+mn-ea"/>
              </a:rPr>
              <a:t>	</a:t>
            </a:r>
            <a:r>
              <a:rPr lang="ja-JP" altLang="en-US" sz="1600" b="1" dirty="0">
                <a:latin typeface="+mn-ea"/>
                <a:ea typeface="+mn-ea"/>
              </a:rPr>
              <a:t>（    ２億４，０００万円）</a:t>
            </a:r>
            <a:endParaRPr lang="en-US" altLang="ja-JP" sz="1600" b="1" dirty="0">
              <a:latin typeface="+mn-ea"/>
              <a:ea typeface="+mn-ea"/>
            </a:endParaRPr>
          </a:p>
          <a:p>
            <a:pPr marL="84138" eaLnBrk="1" hangingPunct="1">
              <a:spcBef>
                <a:spcPts val="200"/>
              </a:spcBef>
              <a:spcAft>
                <a:spcPts val="0"/>
              </a:spcAft>
              <a:buFont typeface="Wingdings" pitchFamily="2" charset="2"/>
              <a:buChar char="Ø"/>
              <a:tabLst>
                <a:tab pos="357188" algn="l"/>
                <a:tab pos="3852863" algn="l"/>
              </a:tabLst>
              <a:defRPr/>
            </a:pPr>
            <a:r>
              <a:rPr lang="ja-JP" altLang="en-US" sz="1400" dirty="0">
                <a:latin typeface="+mn-ea"/>
                <a:ea typeface="+mn-ea"/>
              </a:rPr>
              <a:t>　道路詳細設計及び支障物件移設準備工事等を実施</a:t>
            </a:r>
            <a:endParaRPr lang="en-US" altLang="ja-JP" sz="1400" dirty="0">
              <a:latin typeface="+mn-ea"/>
              <a:ea typeface="+mn-ea"/>
            </a:endParaRPr>
          </a:p>
          <a:p>
            <a:pPr eaLnBrk="1" hangingPunct="1">
              <a:spcBef>
                <a:spcPts val="200"/>
              </a:spcBef>
              <a:spcAft>
                <a:spcPts val="0"/>
              </a:spcAft>
              <a:defRPr/>
            </a:pPr>
            <a:r>
              <a:rPr lang="ja-JP" altLang="en-US" sz="1400" dirty="0">
                <a:latin typeface="+mn-ea"/>
                <a:ea typeface="+mn-ea"/>
              </a:rPr>
              <a:t>　　・区　　　間：新御堂筋～</a:t>
            </a:r>
            <a:r>
              <a:rPr lang="zh-TW" altLang="en-US" sz="1400" dirty="0">
                <a:latin typeface="+mn-ea"/>
                <a:ea typeface="+mn-ea"/>
              </a:rPr>
              <a:t>近畿自動車道</a:t>
            </a:r>
            <a:endParaRPr lang="en-US" altLang="ja-JP" sz="1400" strike="sngStrike" dirty="0">
              <a:latin typeface="+mn-ea"/>
              <a:ea typeface="+mn-ea"/>
            </a:endParaRPr>
          </a:p>
          <a:p>
            <a:pPr eaLnBrk="1" hangingPunct="1">
              <a:spcBef>
                <a:spcPts val="200"/>
              </a:spcBef>
              <a:spcAft>
                <a:spcPts val="0"/>
              </a:spcAft>
              <a:defRPr/>
            </a:pPr>
            <a:r>
              <a:rPr lang="ja-JP" altLang="en-US" sz="1400" dirty="0">
                <a:latin typeface="+mn-ea"/>
                <a:ea typeface="+mn-ea"/>
              </a:rPr>
              <a:t>　　・事業主体：国、阪神高速道路㈱ 、西日本高速道路㈱ </a:t>
            </a:r>
            <a:r>
              <a:rPr lang="ja-JP" altLang="en-US" sz="1400" b="1" dirty="0">
                <a:latin typeface="+mj-ea"/>
                <a:ea typeface="+mj-ea"/>
              </a:rPr>
              <a:t>　</a:t>
            </a:r>
            <a:endParaRPr lang="en-US" altLang="ja-JP" sz="1400" b="1" dirty="0">
              <a:latin typeface="+mj-ea"/>
              <a:ea typeface="+mj-ea"/>
            </a:endParaRPr>
          </a:p>
        </p:txBody>
      </p:sp>
      <p:sp>
        <p:nvSpPr>
          <p:cNvPr id="94" name="テキスト ボックス 9"/>
          <p:cNvSpPr txBox="1">
            <a:spLocks noChangeArrowheads="1"/>
          </p:cNvSpPr>
          <p:nvPr/>
        </p:nvSpPr>
        <p:spPr bwMode="auto">
          <a:xfrm>
            <a:off x="60436" y="789050"/>
            <a:ext cx="4873862" cy="2236510"/>
          </a:xfrm>
          <a:prstGeom prst="rect">
            <a:avLst/>
          </a:prstGeom>
          <a:noFill/>
          <a:ln>
            <a:noFill/>
          </a:ln>
        </p:spPr>
        <p:txBody>
          <a:bodyPr wrap="square">
            <a:spAutoFit/>
          </a:bodyPr>
          <a:lstStyle>
            <a:lvl1pPr>
              <a:tabLst>
                <a:tab pos="3852863" algn="l"/>
              </a:tabLst>
              <a:defRPr kumimoji="1">
                <a:solidFill>
                  <a:schemeClr val="tx1"/>
                </a:solidFill>
                <a:latin typeface="Arial" charset="0"/>
                <a:ea typeface="ＭＳ Ｐゴシック" charset="-128"/>
              </a:defRPr>
            </a:lvl1pPr>
            <a:lvl2pPr>
              <a:tabLst>
                <a:tab pos="3852863" algn="l"/>
              </a:tabLst>
              <a:defRPr kumimoji="1">
                <a:solidFill>
                  <a:schemeClr val="tx1"/>
                </a:solidFill>
                <a:latin typeface="Arial" charset="0"/>
                <a:ea typeface="ＭＳ Ｐゴシック" charset="-128"/>
              </a:defRPr>
            </a:lvl2pPr>
            <a:lvl3pPr>
              <a:tabLst>
                <a:tab pos="3852863" algn="l"/>
              </a:tabLst>
              <a:defRPr kumimoji="1">
                <a:solidFill>
                  <a:schemeClr val="tx1"/>
                </a:solidFill>
                <a:latin typeface="Arial" charset="0"/>
                <a:ea typeface="ＭＳ Ｐゴシック" charset="-128"/>
              </a:defRPr>
            </a:lvl3pPr>
            <a:lvl4pPr>
              <a:tabLst>
                <a:tab pos="3852863" algn="l"/>
              </a:tabLst>
              <a:defRPr kumimoji="1">
                <a:solidFill>
                  <a:schemeClr val="tx1"/>
                </a:solidFill>
                <a:latin typeface="Arial" charset="0"/>
                <a:ea typeface="ＭＳ Ｐゴシック" charset="-128"/>
              </a:defRPr>
            </a:lvl4pPr>
            <a:lvl5pPr>
              <a:tabLst>
                <a:tab pos="3852863" algn="l"/>
              </a:tabLst>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9pPr>
          </a:lstStyle>
          <a:p>
            <a:pPr eaLnBrk="1" hangingPunct="1">
              <a:spcBef>
                <a:spcPts val="200"/>
              </a:spcBef>
              <a:spcAft>
                <a:spcPts val="0"/>
              </a:spcAft>
              <a:tabLst>
                <a:tab pos="2598738" algn="l"/>
              </a:tabLst>
              <a:defRPr/>
            </a:pPr>
            <a:r>
              <a:rPr lang="ja-JP" altLang="en-US" sz="1600" b="1" dirty="0">
                <a:latin typeface="+mn-ea"/>
                <a:ea typeface="+mn-ea"/>
              </a:rPr>
              <a:t>■ 淀川左岸線（２期）事業</a:t>
            </a:r>
            <a:r>
              <a:rPr lang="en-US" altLang="ja-JP" sz="1600" b="1" dirty="0">
                <a:latin typeface="+mn-ea"/>
                <a:ea typeface="+mn-ea"/>
              </a:rPr>
              <a:t>	</a:t>
            </a:r>
            <a:r>
              <a:rPr lang="zh-TW" altLang="en-US" sz="1600" b="1" dirty="0">
                <a:latin typeface="+mn-ea"/>
                <a:ea typeface="+mn-ea"/>
              </a:rPr>
              <a:t>（</a:t>
            </a:r>
            <a:r>
              <a:rPr lang="ja-JP" altLang="en-US" sz="1600" b="1" dirty="0">
                <a:latin typeface="+mn-ea"/>
                <a:ea typeface="+mn-ea"/>
              </a:rPr>
              <a:t>２５２億４，６００万円）</a:t>
            </a:r>
            <a:endParaRPr lang="en-US" altLang="ja-JP" sz="1600" b="1" dirty="0">
              <a:latin typeface="+mn-ea"/>
              <a:ea typeface="+mn-ea"/>
            </a:endParaRPr>
          </a:p>
          <a:p>
            <a:pPr algn="r" eaLnBrk="1" hangingPunct="1">
              <a:spcBef>
                <a:spcPts val="200"/>
              </a:spcBef>
              <a:spcAft>
                <a:spcPts val="0"/>
              </a:spcAft>
              <a:tabLst>
                <a:tab pos="2598738"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a:t>
            </a:r>
            <a:r>
              <a:rPr lang="ja-JP" altLang="en-US" sz="1200" dirty="0">
                <a:latin typeface="+mn-ea"/>
                <a:ea typeface="+mn-ea"/>
              </a:rPr>
              <a:t>６</a:t>
            </a:r>
            <a:r>
              <a:rPr lang="ja-JP" altLang="en-US" sz="1200" dirty="0">
                <a:latin typeface="ＭＳ Ｐゴシック" panose="020B0600070205080204" pitchFamily="50" charset="-128"/>
              </a:rPr>
              <a:t>年度補正予算の繰越分（</a:t>
            </a:r>
            <a:r>
              <a:rPr lang="ja-JP" altLang="en-US" sz="1200" dirty="0">
                <a:latin typeface="+mn-ea"/>
                <a:ea typeface="+mn-ea"/>
              </a:rPr>
              <a:t>７，０００万円</a:t>
            </a:r>
            <a:r>
              <a:rPr lang="ja-JP" altLang="en-US" sz="1200" dirty="0">
                <a:latin typeface="ＭＳ Ｐゴシック" panose="020B0600070205080204" pitchFamily="50" charset="-128"/>
              </a:rPr>
              <a:t>）を含む</a:t>
            </a:r>
            <a:r>
              <a:rPr lang="ja-JP" altLang="en-US" sz="1200" dirty="0">
                <a:latin typeface="+mn-ea"/>
                <a:ea typeface="+mn-ea"/>
              </a:rPr>
              <a:t>　　　　　　　　　　　　　　　　</a:t>
            </a:r>
            <a:endParaRPr lang="en-US" altLang="ja-JP" sz="1200" dirty="0">
              <a:latin typeface="+mn-ea"/>
              <a:ea typeface="+mn-ea"/>
            </a:endParaRPr>
          </a:p>
          <a:p>
            <a:pPr marL="357188" indent="-273050" eaLnBrk="1" hangingPunct="1">
              <a:spcBef>
                <a:spcPts val="200"/>
              </a:spcBef>
              <a:spcAft>
                <a:spcPts val="0"/>
              </a:spcAft>
              <a:buFont typeface="Wingdings" pitchFamily="2" charset="2"/>
              <a:buChar char="Ø"/>
              <a:defRPr/>
            </a:pPr>
            <a:r>
              <a:rPr lang="ja-JP" altLang="en-US" sz="1400" dirty="0">
                <a:latin typeface="+mn-ea"/>
                <a:ea typeface="+mn-ea"/>
              </a:rPr>
              <a:t>トンネル本体工事及び橋梁工事等を推進</a:t>
            </a:r>
            <a:endParaRPr lang="en-US" altLang="ja-JP" sz="1400" dirty="0">
              <a:latin typeface="+mn-ea"/>
              <a:ea typeface="+mn-ea"/>
            </a:endParaRPr>
          </a:p>
          <a:p>
            <a:pPr marL="84138" eaLnBrk="1" hangingPunct="1">
              <a:spcBef>
                <a:spcPts val="200"/>
              </a:spcBef>
              <a:spcAft>
                <a:spcPts val="0"/>
              </a:spcAft>
              <a:defRPr/>
            </a:pPr>
            <a:r>
              <a:rPr lang="en-US" altLang="ja-JP" sz="1400" dirty="0">
                <a:latin typeface="+mn-ea"/>
                <a:ea typeface="+mn-ea"/>
              </a:rPr>
              <a:t>    </a:t>
            </a:r>
            <a:r>
              <a:rPr lang="ja-JP" altLang="en-US" sz="1400" dirty="0">
                <a:latin typeface="+mn-ea"/>
                <a:ea typeface="+mn-ea"/>
              </a:rPr>
              <a:t>（２０３２（令和１４）年度の事業完了に向けて整備を推進</a:t>
            </a:r>
            <a:r>
              <a:rPr lang="ja-JP" altLang="en-US" sz="1400" spc="-50" dirty="0">
                <a:latin typeface="+mn-ea"/>
                <a:ea typeface="+mn-ea"/>
              </a:rPr>
              <a:t>）</a:t>
            </a:r>
            <a:endParaRPr lang="en-US" altLang="ja-JP" sz="1400" spc="-50" dirty="0">
              <a:latin typeface="+mn-ea"/>
              <a:ea typeface="+mn-ea"/>
            </a:endParaRPr>
          </a:p>
          <a:p>
            <a:pPr marL="84138" eaLnBrk="1" hangingPunct="1">
              <a:spcBef>
                <a:spcPts val="200"/>
              </a:spcBef>
              <a:spcAft>
                <a:spcPts val="0"/>
              </a:spcAft>
              <a:defRPr/>
            </a:pPr>
            <a:r>
              <a:rPr lang="ja-JP" altLang="en-US" sz="1400" dirty="0">
                <a:latin typeface="+mn-ea"/>
                <a:ea typeface="+mn-ea"/>
              </a:rPr>
              <a:t>　・区　　　間：</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阪神高速神戸線</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～新御堂筋</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・事業主体：</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大阪市、阪神高速道路㈱</a:t>
            </a:r>
            <a:endParaRPr lang="en-US" altLang="ja-JP" sz="1400" dirty="0">
              <a:latin typeface="+mn-ea"/>
              <a:ea typeface="+mn-ea"/>
            </a:endParaRPr>
          </a:p>
        </p:txBody>
      </p:sp>
      <p:grpSp>
        <p:nvGrpSpPr>
          <p:cNvPr id="95" name="グループ化 94"/>
          <p:cNvGrpSpPr/>
          <p:nvPr/>
        </p:nvGrpSpPr>
        <p:grpSpPr>
          <a:xfrm>
            <a:off x="2944678" y="1920981"/>
            <a:ext cx="1896145" cy="1276668"/>
            <a:chOff x="-2209893" y="1703955"/>
            <a:chExt cx="2652094" cy="1675810"/>
          </a:xfrm>
        </p:grpSpPr>
        <p:grpSp>
          <p:nvGrpSpPr>
            <p:cNvPr id="96" name="グループ化 95"/>
            <p:cNvGrpSpPr/>
            <p:nvPr/>
          </p:nvGrpSpPr>
          <p:grpSpPr>
            <a:xfrm>
              <a:off x="-2209892" y="1703955"/>
              <a:ext cx="2652093" cy="1674793"/>
              <a:chOff x="4784187" y="1414984"/>
              <a:chExt cx="4076614" cy="2552488"/>
            </a:xfrm>
          </p:grpSpPr>
          <p:pic>
            <p:nvPicPr>
              <p:cNvPr id="98" name="図 9"/>
              <p:cNvPicPr>
                <a:picLocks/>
              </p:cNvPicPr>
              <p:nvPr/>
            </p:nvPicPr>
            <p:blipFill>
              <a:blip r:embed="rId3" cstate="screen">
                <a:extLst>
                  <a:ext uri="{28A0092B-C50C-407E-A947-70E740481C1C}">
                    <a14:useLocalDpi xmlns:a14="http://schemas.microsoft.com/office/drawing/2010/main"/>
                  </a:ext>
                </a:extLst>
              </a:blip>
              <a:stretch>
                <a:fillRect/>
              </a:stretch>
            </p:blipFill>
            <p:spPr bwMode="auto">
              <a:xfrm>
                <a:off x="4784187" y="1438584"/>
                <a:ext cx="4076614" cy="2528888"/>
              </a:xfrm>
              <a:prstGeom prst="roundRect">
                <a:avLst>
                  <a:gd name="adj" fmla="val 16667"/>
                </a:avLst>
              </a:prstGeom>
              <a:ln w="0">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1" name="フリーフォーム 110"/>
              <p:cNvSpPr/>
              <p:nvPr/>
            </p:nvSpPr>
            <p:spPr>
              <a:xfrm>
                <a:off x="5854700" y="2984500"/>
                <a:ext cx="2949575" cy="600075"/>
              </a:xfrm>
              <a:custGeom>
                <a:avLst/>
                <a:gdLst>
                  <a:gd name="connsiteX0" fmla="*/ 2728913 w 2728913"/>
                  <a:gd name="connsiteY0" fmla="*/ 0 h 623887"/>
                  <a:gd name="connsiteX1" fmla="*/ 1900238 w 2728913"/>
                  <a:gd name="connsiteY1" fmla="*/ 309562 h 623887"/>
                  <a:gd name="connsiteX2" fmla="*/ 1633538 w 2728913"/>
                  <a:gd name="connsiteY2" fmla="*/ 314325 h 623887"/>
                  <a:gd name="connsiteX3" fmla="*/ 1328738 w 2728913"/>
                  <a:gd name="connsiteY3" fmla="*/ 485775 h 623887"/>
                  <a:gd name="connsiteX4" fmla="*/ 357188 w 2728913"/>
                  <a:gd name="connsiteY4" fmla="*/ 514350 h 623887"/>
                  <a:gd name="connsiteX5" fmla="*/ 180975 w 2728913"/>
                  <a:gd name="connsiteY5" fmla="*/ 619125 h 623887"/>
                  <a:gd name="connsiteX6" fmla="*/ 0 w 2728913"/>
                  <a:gd name="connsiteY6" fmla="*/ 623887 h 623887"/>
                  <a:gd name="connsiteX0" fmla="*/ 2728913 w 2731770"/>
                  <a:gd name="connsiteY0" fmla="*/ 0 h 623887"/>
                  <a:gd name="connsiteX1" fmla="*/ 2731770 w 2731770"/>
                  <a:gd name="connsiteY1" fmla="*/ 4762 h 623887"/>
                  <a:gd name="connsiteX2" fmla="*/ 1900238 w 2731770"/>
                  <a:gd name="connsiteY2" fmla="*/ 309562 h 623887"/>
                  <a:gd name="connsiteX3" fmla="*/ 1633538 w 2731770"/>
                  <a:gd name="connsiteY3" fmla="*/ 314325 h 623887"/>
                  <a:gd name="connsiteX4" fmla="*/ 1328738 w 2731770"/>
                  <a:gd name="connsiteY4" fmla="*/ 485775 h 623887"/>
                  <a:gd name="connsiteX5" fmla="*/ 357188 w 2731770"/>
                  <a:gd name="connsiteY5" fmla="*/ 514350 h 623887"/>
                  <a:gd name="connsiteX6" fmla="*/ 180975 w 2731770"/>
                  <a:gd name="connsiteY6" fmla="*/ 619125 h 623887"/>
                  <a:gd name="connsiteX7" fmla="*/ 0 w 2731770"/>
                  <a:gd name="connsiteY7" fmla="*/ 623887 h 623887"/>
                  <a:gd name="connsiteX0" fmla="*/ 2728913 w 2728913"/>
                  <a:gd name="connsiteY0" fmla="*/ 2858 h 626745"/>
                  <a:gd name="connsiteX1" fmla="*/ 2663190 w 2728913"/>
                  <a:gd name="connsiteY1" fmla="*/ 0 h 626745"/>
                  <a:gd name="connsiteX2" fmla="*/ 1900238 w 2728913"/>
                  <a:gd name="connsiteY2" fmla="*/ 312420 h 626745"/>
                  <a:gd name="connsiteX3" fmla="*/ 1633538 w 2728913"/>
                  <a:gd name="connsiteY3" fmla="*/ 317183 h 626745"/>
                  <a:gd name="connsiteX4" fmla="*/ 1328738 w 2728913"/>
                  <a:gd name="connsiteY4" fmla="*/ 488633 h 626745"/>
                  <a:gd name="connsiteX5" fmla="*/ 357188 w 2728913"/>
                  <a:gd name="connsiteY5" fmla="*/ 517208 h 626745"/>
                  <a:gd name="connsiteX6" fmla="*/ 180975 w 2728913"/>
                  <a:gd name="connsiteY6" fmla="*/ 621983 h 626745"/>
                  <a:gd name="connsiteX7" fmla="*/ 0 w 2728913"/>
                  <a:gd name="connsiteY7" fmla="*/ 626745 h 626745"/>
                  <a:gd name="connsiteX0" fmla="*/ 3201353 w 3201353"/>
                  <a:gd name="connsiteY0" fmla="*/ 0 h 661987"/>
                  <a:gd name="connsiteX1" fmla="*/ 2663190 w 3201353"/>
                  <a:gd name="connsiteY1" fmla="*/ 3524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 name="connsiteX0" fmla="*/ 3201353 w 3201353"/>
                  <a:gd name="connsiteY0" fmla="*/ 0 h 661987"/>
                  <a:gd name="connsiteX1" fmla="*/ 2708910 w 3201353"/>
                  <a:gd name="connsiteY1" fmla="*/ 2762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1353" h="661987">
                    <a:moveTo>
                      <a:pt x="3201353" y="0"/>
                    </a:moveTo>
                    <a:lnTo>
                      <a:pt x="2708910" y="27622"/>
                    </a:lnTo>
                    <a:lnTo>
                      <a:pt x="1900238" y="347662"/>
                    </a:lnTo>
                    <a:lnTo>
                      <a:pt x="1633538" y="352425"/>
                    </a:lnTo>
                    <a:lnTo>
                      <a:pt x="1328738" y="523875"/>
                    </a:lnTo>
                    <a:lnTo>
                      <a:pt x="357188" y="552450"/>
                    </a:lnTo>
                    <a:lnTo>
                      <a:pt x="180975" y="657225"/>
                    </a:lnTo>
                    <a:lnTo>
                      <a:pt x="0" y="661987"/>
                    </a:lnTo>
                  </a:path>
                </a:pathLst>
              </a:custGeom>
              <a:no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chemeClr val="tx1"/>
                  </a:solidFill>
                  <a:latin typeface="ＭＳ Ｐゴシック" panose="020B0600070205080204" pitchFamily="50" charset="-128"/>
                </a:endParaRPr>
              </a:p>
            </p:txBody>
          </p:sp>
          <p:cxnSp>
            <p:nvCxnSpPr>
              <p:cNvPr id="112" name="直線矢印コネクタ 111"/>
              <p:cNvCxnSpPr/>
              <p:nvPr/>
            </p:nvCxnSpPr>
            <p:spPr>
              <a:xfrm flipH="1" flipV="1">
                <a:off x="7834313" y="3219450"/>
                <a:ext cx="133350" cy="106363"/>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27"/>
              <p:cNvSpPr txBox="1">
                <a:spLocks noChangeArrowheads="1"/>
              </p:cNvSpPr>
              <p:nvPr/>
            </p:nvSpPr>
            <p:spPr bwMode="auto">
              <a:xfrm>
                <a:off x="5081403" y="3196755"/>
                <a:ext cx="735534"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500" dirty="0"/>
                  <a:t>淀川南岸線</a:t>
                </a:r>
              </a:p>
            </p:txBody>
          </p:sp>
          <p:sp>
            <p:nvSpPr>
              <p:cNvPr id="117" name="テキスト ボックス 116"/>
              <p:cNvSpPr txBox="1"/>
              <p:nvPr/>
            </p:nvSpPr>
            <p:spPr>
              <a:xfrm>
                <a:off x="4958511" y="1414984"/>
                <a:ext cx="3667051" cy="3968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ctr">
                  <a:defRPr sz="1600">
                    <a:latin typeface="HG丸ｺﾞｼｯｸM-PRO" panose="020F0600000000000000" pitchFamily="50" charset="-128"/>
                    <a:ea typeface="HG丸ｺﾞｼｯｸM-PRO" panose="020F0600000000000000"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defRPr/>
                </a:pPr>
                <a:r>
                  <a:rPr lang="ja-JP" altLang="en-US" sz="900" b="1" dirty="0">
                    <a:solidFill>
                      <a:schemeClr val="tx1"/>
                    </a:solidFill>
                    <a:latin typeface="+mj-ea"/>
                    <a:ea typeface="+mj-ea"/>
                  </a:rPr>
                  <a:t>整備イメージ</a:t>
                </a:r>
              </a:p>
            </p:txBody>
          </p:sp>
          <p:sp>
            <p:nvSpPr>
              <p:cNvPr id="118" name="テキスト ボックス 25"/>
              <p:cNvSpPr txBox="1">
                <a:spLocks noChangeArrowheads="1"/>
              </p:cNvSpPr>
              <p:nvPr/>
            </p:nvSpPr>
            <p:spPr bwMode="auto">
              <a:xfrm>
                <a:off x="6233576" y="3628813"/>
                <a:ext cx="1212253" cy="184717"/>
              </a:xfrm>
              <a:prstGeom prst="rect">
                <a:avLst/>
              </a:prstGeom>
              <a:solidFill>
                <a:schemeClr val="tx1">
                  <a:alpha val="10196"/>
                </a:scheme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600" dirty="0"/>
                  <a:t>淀川左岸線</a:t>
                </a:r>
                <a:r>
                  <a:rPr lang="en-US" altLang="ja-JP" sz="600" dirty="0"/>
                  <a:t>(2</a:t>
                </a:r>
                <a:r>
                  <a:rPr lang="ja-JP" altLang="en-US" sz="600" dirty="0"/>
                  <a:t>期</a:t>
                </a:r>
                <a:r>
                  <a:rPr lang="en-US" altLang="ja-JP" sz="600" dirty="0"/>
                  <a:t>)</a:t>
                </a:r>
                <a:endParaRPr lang="ja-JP" altLang="en-US" sz="600" dirty="0"/>
              </a:p>
            </p:txBody>
          </p:sp>
          <p:sp>
            <p:nvSpPr>
              <p:cNvPr id="119" name="テキスト ボックス 27"/>
              <p:cNvSpPr txBox="1">
                <a:spLocks noChangeArrowheads="1"/>
              </p:cNvSpPr>
              <p:nvPr/>
            </p:nvSpPr>
            <p:spPr bwMode="auto">
              <a:xfrm>
                <a:off x="8264276" y="2112154"/>
                <a:ext cx="315980"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500" dirty="0"/>
                  <a:t>淀川</a:t>
                </a:r>
              </a:p>
            </p:txBody>
          </p:sp>
        </p:grpSp>
        <p:sp>
          <p:nvSpPr>
            <p:cNvPr id="97" name="角丸四角形 96"/>
            <p:cNvSpPr/>
            <p:nvPr/>
          </p:nvSpPr>
          <p:spPr>
            <a:xfrm>
              <a:off x="-2209893" y="1730068"/>
              <a:ext cx="2652094" cy="1649697"/>
            </a:xfrm>
            <a:prstGeom prst="roundRect">
              <a:avLst>
                <a:gd name="adj" fmla="val 1472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ndParaRPr>
            </a:p>
          </p:txBody>
        </p:sp>
      </p:grpSp>
      <p:grpSp>
        <p:nvGrpSpPr>
          <p:cNvPr id="3" name="グループ化 2">
            <a:extLst>
              <a:ext uri="{FF2B5EF4-FFF2-40B4-BE49-F238E27FC236}">
                <a16:creationId xmlns:a16="http://schemas.microsoft.com/office/drawing/2014/main" id="{3AA1B829-7CA1-64C5-9E84-7DE1CA3ECB90}"/>
              </a:ext>
            </a:extLst>
          </p:cNvPr>
          <p:cNvGrpSpPr/>
          <p:nvPr/>
        </p:nvGrpSpPr>
        <p:grpSpPr>
          <a:xfrm>
            <a:off x="4996802" y="794550"/>
            <a:ext cx="4028033" cy="4011076"/>
            <a:chOff x="4868443" y="1279112"/>
            <a:chExt cx="4028033" cy="3707006"/>
          </a:xfrm>
        </p:grpSpPr>
        <p:pic>
          <p:nvPicPr>
            <p:cNvPr id="4" name="図 3">
              <a:extLst>
                <a:ext uri="{FF2B5EF4-FFF2-40B4-BE49-F238E27FC236}">
                  <a16:creationId xmlns:a16="http://schemas.microsoft.com/office/drawing/2014/main" id="{A3F15878-C371-D711-304E-1ABDC8D57E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17162" y="1282209"/>
              <a:ext cx="3524025" cy="3473873"/>
            </a:xfrm>
            <a:prstGeom prst="rect">
              <a:avLst/>
            </a:prstGeom>
            <a:ln w="3175">
              <a:solidFill>
                <a:schemeClr val="tx1"/>
              </a:solidFill>
            </a:ln>
          </p:spPr>
        </p:pic>
        <p:grpSp>
          <p:nvGrpSpPr>
            <p:cNvPr id="7" name="グループ化 6">
              <a:extLst>
                <a:ext uri="{FF2B5EF4-FFF2-40B4-BE49-F238E27FC236}">
                  <a16:creationId xmlns:a16="http://schemas.microsoft.com/office/drawing/2014/main" id="{F9FF2015-B190-CFEE-8C1E-AC1C89FC77D2}"/>
                </a:ext>
              </a:extLst>
            </p:cNvPr>
            <p:cNvGrpSpPr/>
            <p:nvPr/>
          </p:nvGrpSpPr>
          <p:grpSpPr>
            <a:xfrm>
              <a:off x="6157913" y="2452688"/>
              <a:ext cx="1012031" cy="916781"/>
              <a:chOff x="6157913" y="2452688"/>
              <a:chExt cx="1012031" cy="916781"/>
            </a:xfrm>
            <a:effectLst>
              <a:glow rad="63500">
                <a:schemeClr val="tx1">
                  <a:alpha val="40000"/>
                </a:schemeClr>
              </a:glow>
            </a:effectLst>
          </p:grpSpPr>
          <p:sp>
            <p:nvSpPr>
              <p:cNvPr id="281" name="フリーフォーム 148">
                <a:extLst>
                  <a:ext uri="{FF2B5EF4-FFF2-40B4-BE49-F238E27FC236}">
                    <a16:creationId xmlns:a16="http://schemas.microsoft.com/office/drawing/2014/main" id="{9388D0FF-CE2D-3FFB-6590-598B3F06D5C4}"/>
                  </a:ext>
                </a:extLst>
              </p:cNvPr>
              <p:cNvSpPr/>
              <p:nvPr/>
            </p:nvSpPr>
            <p:spPr>
              <a:xfrm>
                <a:off x="6157913" y="2805113"/>
                <a:ext cx="1012031" cy="564356"/>
              </a:xfrm>
              <a:custGeom>
                <a:avLst/>
                <a:gdLst>
                  <a:gd name="connsiteX0" fmla="*/ 0 w 1012031"/>
                  <a:gd name="connsiteY0" fmla="*/ 16668 h 564356"/>
                  <a:gd name="connsiteX1" fmla="*/ 116681 w 1012031"/>
                  <a:gd name="connsiteY1" fmla="*/ 111918 h 564356"/>
                  <a:gd name="connsiteX2" fmla="*/ 80962 w 1012031"/>
                  <a:gd name="connsiteY2" fmla="*/ 197643 h 564356"/>
                  <a:gd name="connsiteX3" fmla="*/ 83343 w 1012031"/>
                  <a:gd name="connsiteY3" fmla="*/ 261937 h 564356"/>
                  <a:gd name="connsiteX4" fmla="*/ 52387 w 1012031"/>
                  <a:gd name="connsiteY4" fmla="*/ 278606 h 564356"/>
                  <a:gd name="connsiteX5" fmla="*/ 95250 w 1012031"/>
                  <a:gd name="connsiteY5" fmla="*/ 378618 h 564356"/>
                  <a:gd name="connsiteX6" fmla="*/ 154781 w 1012031"/>
                  <a:gd name="connsiteY6" fmla="*/ 400050 h 564356"/>
                  <a:gd name="connsiteX7" fmla="*/ 209550 w 1012031"/>
                  <a:gd name="connsiteY7" fmla="*/ 428625 h 564356"/>
                  <a:gd name="connsiteX8" fmla="*/ 230981 w 1012031"/>
                  <a:gd name="connsiteY8" fmla="*/ 464343 h 564356"/>
                  <a:gd name="connsiteX9" fmla="*/ 350043 w 1012031"/>
                  <a:gd name="connsiteY9" fmla="*/ 495300 h 564356"/>
                  <a:gd name="connsiteX10" fmla="*/ 402431 w 1012031"/>
                  <a:gd name="connsiteY10" fmla="*/ 509587 h 564356"/>
                  <a:gd name="connsiteX11" fmla="*/ 471487 w 1012031"/>
                  <a:gd name="connsiteY11" fmla="*/ 564356 h 564356"/>
                  <a:gd name="connsiteX12" fmla="*/ 497681 w 1012031"/>
                  <a:gd name="connsiteY12" fmla="*/ 564356 h 564356"/>
                  <a:gd name="connsiteX13" fmla="*/ 578643 w 1012031"/>
                  <a:gd name="connsiteY13" fmla="*/ 528637 h 564356"/>
                  <a:gd name="connsiteX14" fmla="*/ 700087 w 1012031"/>
                  <a:gd name="connsiteY14" fmla="*/ 516731 h 564356"/>
                  <a:gd name="connsiteX15" fmla="*/ 762000 w 1012031"/>
                  <a:gd name="connsiteY15" fmla="*/ 521493 h 564356"/>
                  <a:gd name="connsiteX16" fmla="*/ 888206 w 1012031"/>
                  <a:gd name="connsiteY16" fmla="*/ 540543 h 564356"/>
                  <a:gd name="connsiteX17" fmla="*/ 873918 w 1012031"/>
                  <a:gd name="connsiteY17" fmla="*/ 445293 h 564356"/>
                  <a:gd name="connsiteX18" fmla="*/ 883443 w 1012031"/>
                  <a:gd name="connsiteY18" fmla="*/ 319087 h 564356"/>
                  <a:gd name="connsiteX19" fmla="*/ 919162 w 1012031"/>
                  <a:gd name="connsiteY19" fmla="*/ 252412 h 564356"/>
                  <a:gd name="connsiteX20" fmla="*/ 985837 w 1012031"/>
                  <a:gd name="connsiteY20" fmla="*/ 202406 h 564356"/>
                  <a:gd name="connsiteX21" fmla="*/ 1012031 w 1012031"/>
                  <a:gd name="connsiteY21" fmla="*/ 107156 h 564356"/>
                  <a:gd name="connsiteX22" fmla="*/ 1012031 w 1012031"/>
                  <a:gd name="connsiteY22" fmla="*/ 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031" h="564356">
                    <a:moveTo>
                      <a:pt x="0" y="16668"/>
                    </a:moveTo>
                    <a:lnTo>
                      <a:pt x="116681" y="111918"/>
                    </a:lnTo>
                    <a:lnTo>
                      <a:pt x="80962" y="197643"/>
                    </a:lnTo>
                    <a:cubicBezTo>
                      <a:pt x="81756" y="219074"/>
                      <a:pt x="82549" y="240506"/>
                      <a:pt x="83343" y="261937"/>
                    </a:cubicBezTo>
                    <a:lnTo>
                      <a:pt x="52387" y="278606"/>
                    </a:lnTo>
                    <a:lnTo>
                      <a:pt x="95250" y="378618"/>
                    </a:lnTo>
                    <a:lnTo>
                      <a:pt x="154781" y="400050"/>
                    </a:lnTo>
                    <a:lnTo>
                      <a:pt x="209550" y="428625"/>
                    </a:lnTo>
                    <a:lnTo>
                      <a:pt x="230981" y="464343"/>
                    </a:lnTo>
                    <a:lnTo>
                      <a:pt x="350043" y="495300"/>
                    </a:lnTo>
                    <a:lnTo>
                      <a:pt x="402431" y="509587"/>
                    </a:lnTo>
                    <a:lnTo>
                      <a:pt x="471487" y="564356"/>
                    </a:lnTo>
                    <a:lnTo>
                      <a:pt x="497681" y="564356"/>
                    </a:lnTo>
                    <a:lnTo>
                      <a:pt x="578643" y="528637"/>
                    </a:lnTo>
                    <a:lnTo>
                      <a:pt x="700087" y="516731"/>
                    </a:lnTo>
                    <a:lnTo>
                      <a:pt x="762000" y="521493"/>
                    </a:lnTo>
                    <a:lnTo>
                      <a:pt x="888206" y="540543"/>
                    </a:lnTo>
                    <a:lnTo>
                      <a:pt x="873918" y="445293"/>
                    </a:lnTo>
                    <a:lnTo>
                      <a:pt x="883443" y="319087"/>
                    </a:lnTo>
                    <a:lnTo>
                      <a:pt x="919162" y="252412"/>
                    </a:lnTo>
                    <a:lnTo>
                      <a:pt x="985837" y="202406"/>
                    </a:lnTo>
                    <a:lnTo>
                      <a:pt x="1012031" y="107156"/>
                    </a:lnTo>
                    <a:lnTo>
                      <a:pt x="1012031" y="0"/>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82" name="フリーフォーム 149">
                <a:extLst>
                  <a:ext uri="{FF2B5EF4-FFF2-40B4-BE49-F238E27FC236}">
                    <a16:creationId xmlns:a16="http://schemas.microsoft.com/office/drawing/2014/main" id="{AF1366EF-EB45-FB5A-2363-608CD9DEE05A}"/>
                  </a:ext>
                </a:extLst>
              </p:cNvPr>
              <p:cNvSpPr/>
              <p:nvPr/>
            </p:nvSpPr>
            <p:spPr>
              <a:xfrm>
                <a:off x="6157913" y="2452688"/>
                <a:ext cx="1012031" cy="364331"/>
              </a:xfrm>
              <a:custGeom>
                <a:avLst/>
                <a:gdLst>
                  <a:gd name="connsiteX0" fmla="*/ 1012031 w 1012031"/>
                  <a:gd name="connsiteY0" fmla="*/ 352425 h 364331"/>
                  <a:gd name="connsiteX1" fmla="*/ 1004887 w 1012031"/>
                  <a:gd name="connsiteY1" fmla="*/ 271462 h 364331"/>
                  <a:gd name="connsiteX2" fmla="*/ 988218 w 1012031"/>
                  <a:gd name="connsiteY2" fmla="*/ 207168 h 364331"/>
                  <a:gd name="connsiteX3" fmla="*/ 971550 w 1012031"/>
                  <a:gd name="connsiteY3" fmla="*/ 78581 h 364331"/>
                  <a:gd name="connsiteX4" fmla="*/ 962025 w 1012031"/>
                  <a:gd name="connsiteY4" fmla="*/ 64293 h 364331"/>
                  <a:gd name="connsiteX5" fmla="*/ 859631 w 1012031"/>
                  <a:gd name="connsiteY5" fmla="*/ 119062 h 364331"/>
                  <a:gd name="connsiteX6" fmla="*/ 752475 w 1012031"/>
                  <a:gd name="connsiteY6" fmla="*/ 130968 h 364331"/>
                  <a:gd name="connsiteX7" fmla="*/ 623887 w 1012031"/>
                  <a:gd name="connsiteY7" fmla="*/ 80962 h 364331"/>
                  <a:gd name="connsiteX8" fmla="*/ 521493 w 1012031"/>
                  <a:gd name="connsiteY8" fmla="*/ 26193 h 364331"/>
                  <a:gd name="connsiteX9" fmla="*/ 485775 w 1012031"/>
                  <a:gd name="connsiteY9" fmla="*/ 0 h 364331"/>
                  <a:gd name="connsiteX10" fmla="*/ 347662 w 1012031"/>
                  <a:gd name="connsiteY10" fmla="*/ 61912 h 364331"/>
                  <a:gd name="connsiteX11" fmla="*/ 261937 w 1012031"/>
                  <a:gd name="connsiteY11" fmla="*/ 133350 h 364331"/>
                  <a:gd name="connsiteX12" fmla="*/ 240506 w 1012031"/>
                  <a:gd name="connsiteY12" fmla="*/ 147637 h 364331"/>
                  <a:gd name="connsiteX13" fmla="*/ 211931 w 1012031"/>
                  <a:gd name="connsiteY13" fmla="*/ 235743 h 364331"/>
                  <a:gd name="connsiteX14" fmla="*/ 183356 w 1012031"/>
                  <a:gd name="connsiteY14" fmla="*/ 261937 h 364331"/>
                  <a:gd name="connsiteX15" fmla="*/ 123825 w 1012031"/>
                  <a:gd name="connsiteY15" fmla="*/ 297656 h 364331"/>
                  <a:gd name="connsiteX16" fmla="*/ 47625 w 1012031"/>
                  <a:gd name="connsiteY16" fmla="*/ 333375 h 364331"/>
                  <a:gd name="connsiteX17" fmla="*/ 19050 w 1012031"/>
                  <a:gd name="connsiteY17" fmla="*/ 354806 h 364331"/>
                  <a:gd name="connsiteX18" fmla="*/ 0 w 1012031"/>
                  <a:gd name="connsiteY18" fmla="*/ 364331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2031" h="364331">
                    <a:moveTo>
                      <a:pt x="1012031" y="352425"/>
                    </a:moveTo>
                    <a:lnTo>
                      <a:pt x="1004887" y="271462"/>
                    </a:lnTo>
                    <a:lnTo>
                      <a:pt x="988218" y="207168"/>
                    </a:lnTo>
                    <a:lnTo>
                      <a:pt x="971550" y="78581"/>
                    </a:lnTo>
                    <a:lnTo>
                      <a:pt x="962025" y="64293"/>
                    </a:lnTo>
                    <a:lnTo>
                      <a:pt x="859631" y="119062"/>
                    </a:lnTo>
                    <a:lnTo>
                      <a:pt x="752475" y="130968"/>
                    </a:lnTo>
                    <a:lnTo>
                      <a:pt x="623887" y="80962"/>
                    </a:lnTo>
                    <a:lnTo>
                      <a:pt x="521493" y="26193"/>
                    </a:lnTo>
                    <a:lnTo>
                      <a:pt x="485775" y="0"/>
                    </a:lnTo>
                    <a:lnTo>
                      <a:pt x="347662" y="61912"/>
                    </a:lnTo>
                    <a:lnTo>
                      <a:pt x="261937" y="133350"/>
                    </a:lnTo>
                    <a:lnTo>
                      <a:pt x="240506" y="147637"/>
                    </a:lnTo>
                    <a:lnTo>
                      <a:pt x="211931" y="235743"/>
                    </a:lnTo>
                    <a:lnTo>
                      <a:pt x="183356" y="261937"/>
                    </a:lnTo>
                    <a:lnTo>
                      <a:pt x="123825" y="297656"/>
                    </a:lnTo>
                    <a:lnTo>
                      <a:pt x="47625" y="333375"/>
                    </a:lnTo>
                    <a:lnTo>
                      <a:pt x="19050" y="354806"/>
                    </a:lnTo>
                    <a:lnTo>
                      <a:pt x="0" y="364331"/>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8" name="フリーフォーム 86">
              <a:extLst>
                <a:ext uri="{FF2B5EF4-FFF2-40B4-BE49-F238E27FC236}">
                  <a16:creationId xmlns:a16="http://schemas.microsoft.com/office/drawing/2014/main" id="{8BD22137-34AA-8F2D-BBC9-2CA9D5218719}"/>
                </a:ext>
              </a:extLst>
            </p:cNvPr>
            <p:cNvSpPr/>
            <p:nvPr/>
          </p:nvSpPr>
          <p:spPr bwMode="auto">
            <a:xfrm>
              <a:off x="6604736" y="2473269"/>
              <a:ext cx="535768" cy="12833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Lst>
              <a:ahLst/>
              <a:cxnLst>
                <a:cxn ang="0">
                  <a:pos x="connsiteX0" y="connsiteY0"/>
                </a:cxn>
                <a:cxn ang="0">
                  <a:pos x="connsiteX1" y="connsiteY1"/>
                </a:cxn>
                <a:cxn ang="0">
                  <a:pos x="connsiteX2" y="connsiteY2"/>
                </a:cxn>
                <a:cxn ang="0">
                  <a:pos x="connsiteX3" y="connsiteY3"/>
                </a:cxn>
              </a:cxnLst>
              <a:rect l="l" t="t" r="r" b="b"/>
              <a:pathLst>
                <a:path w="797718" h="192920">
                  <a:moveTo>
                    <a:pt x="0" y="9565"/>
                  </a:moveTo>
                  <a:lnTo>
                    <a:pt x="50006" y="39"/>
                  </a:lnTo>
                  <a:cubicBezTo>
                    <a:pt x="80962" y="-3136"/>
                    <a:pt x="357187" y="191332"/>
                    <a:pt x="492918" y="192920"/>
                  </a:cubicBezTo>
                  <a:cubicBezTo>
                    <a:pt x="630238" y="180221"/>
                    <a:pt x="710405" y="127041"/>
                    <a:pt x="797718" y="54809"/>
                  </a:cubicBezTo>
                </a:path>
              </a:pathLst>
            </a:custGeom>
            <a:noFill/>
            <a:ln w="57150">
              <a:solidFill>
                <a:srgbClr val="FF00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1200" dirty="0">
                <a:latin typeface="ＭＳ Ｐゴシック" panose="020B0600070205080204" pitchFamily="50" charset="-128"/>
              </a:endParaRPr>
            </a:p>
          </p:txBody>
        </p:sp>
        <p:sp>
          <p:nvSpPr>
            <p:cNvPr id="9" name="フリーフォーム 87">
              <a:extLst>
                <a:ext uri="{FF2B5EF4-FFF2-40B4-BE49-F238E27FC236}">
                  <a16:creationId xmlns:a16="http://schemas.microsoft.com/office/drawing/2014/main" id="{B28C1882-F21F-FCDF-878B-19EA967DF984}"/>
                </a:ext>
              </a:extLst>
            </p:cNvPr>
            <p:cNvSpPr/>
            <p:nvPr/>
          </p:nvSpPr>
          <p:spPr>
            <a:xfrm>
              <a:off x="6421169" y="2466994"/>
              <a:ext cx="215901" cy="125413"/>
            </a:xfrm>
            <a:custGeom>
              <a:avLst/>
              <a:gdLst>
                <a:gd name="connsiteX0" fmla="*/ 245269 w 245269"/>
                <a:gd name="connsiteY0" fmla="*/ 0 h 138113"/>
                <a:gd name="connsiteX1" fmla="*/ 116682 w 245269"/>
                <a:gd name="connsiteY1" fmla="*/ 61913 h 138113"/>
                <a:gd name="connsiteX2" fmla="*/ 0 w 245269"/>
                <a:gd name="connsiteY2" fmla="*/ 138113 h 138113"/>
                <a:gd name="connsiteX0" fmla="*/ 245269 w 245269"/>
                <a:gd name="connsiteY0" fmla="*/ 0 h 138113"/>
                <a:gd name="connsiteX1" fmla="*/ 129382 w 245269"/>
                <a:gd name="connsiteY1" fmla="*/ 68263 h 138113"/>
                <a:gd name="connsiteX2" fmla="*/ 0 w 245269"/>
                <a:gd name="connsiteY2" fmla="*/ 138113 h 1381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15901 w 215901"/>
                <a:gd name="connsiteY0" fmla="*/ 0 h 115888"/>
                <a:gd name="connsiteX1" fmla="*/ 93664 w 215901"/>
                <a:gd name="connsiteY1" fmla="*/ 55563 h 115888"/>
                <a:gd name="connsiteX2" fmla="*/ 0 w 215901"/>
                <a:gd name="connsiteY2" fmla="*/ 115888 h 115888"/>
                <a:gd name="connsiteX0" fmla="*/ 218282 w 218282"/>
                <a:gd name="connsiteY0" fmla="*/ 0 h 115888"/>
                <a:gd name="connsiteX1" fmla="*/ 96045 w 218282"/>
                <a:gd name="connsiteY1" fmla="*/ 55563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Lst>
              <a:ahLst/>
              <a:cxnLst>
                <a:cxn ang="0">
                  <a:pos x="connsiteX0" y="connsiteY0"/>
                </a:cxn>
                <a:cxn ang="0">
                  <a:pos x="connsiteX1" y="connsiteY1"/>
                </a:cxn>
                <a:cxn ang="0">
                  <a:pos x="connsiteX2" y="connsiteY2"/>
                </a:cxn>
              </a:cxnLst>
              <a:rect l="l" t="t" r="r" b="b"/>
              <a:pathLst>
                <a:path w="215901" h="125413">
                  <a:moveTo>
                    <a:pt x="215901" y="0"/>
                  </a:moveTo>
                  <a:cubicBezTo>
                    <a:pt x="160140" y="2778"/>
                    <a:pt x="139304" y="17463"/>
                    <a:pt x="84139" y="53182"/>
                  </a:cubicBezTo>
                  <a:cubicBezTo>
                    <a:pt x="43261" y="85726"/>
                    <a:pt x="37902" y="98822"/>
                    <a:pt x="0" y="125413"/>
                  </a:cubicBezTo>
                </a:path>
              </a:pathLst>
            </a:custGeom>
            <a:noFill/>
            <a:ln w="57150">
              <a:solidFill>
                <a:srgbClr val="FF33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latin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F0A03AFA-3D03-1B7D-4A06-E1298F69E921}"/>
                </a:ext>
              </a:extLst>
            </p:cNvPr>
            <p:cNvGrpSpPr/>
            <p:nvPr/>
          </p:nvGrpSpPr>
          <p:grpSpPr>
            <a:xfrm>
              <a:off x="4868443" y="1279112"/>
              <a:ext cx="3572744" cy="3420364"/>
              <a:chOff x="4866789" y="1446708"/>
              <a:chExt cx="3572744" cy="3420364"/>
            </a:xfrm>
          </p:grpSpPr>
          <p:sp>
            <p:nvSpPr>
              <p:cNvPr id="265" name="下矢印 15">
                <a:extLst>
                  <a:ext uri="{FF2B5EF4-FFF2-40B4-BE49-F238E27FC236}">
                    <a16:creationId xmlns:a16="http://schemas.microsoft.com/office/drawing/2014/main" id="{2534EE74-85A9-3A62-5B6B-79F262AAED5C}"/>
                  </a:ext>
                </a:extLst>
              </p:cNvPr>
              <p:cNvSpPr/>
              <p:nvPr/>
            </p:nvSpPr>
            <p:spPr bwMode="auto">
              <a:xfrm rot="2798446">
                <a:off x="7551621" y="1607738"/>
                <a:ext cx="268392" cy="1076992"/>
              </a:xfrm>
              <a:custGeom>
                <a:avLst/>
                <a:gdLst>
                  <a:gd name="connsiteX0" fmla="*/ 0 w 211829"/>
                  <a:gd name="connsiteY0" fmla="*/ 872520 h 978434"/>
                  <a:gd name="connsiteX1" fmla="*/ 0 w 211829"/>
                  <a:gd name="connsiteY1" fmla="*/ 872520 h 978434"/>
                  <a:gd name="connsiteX2" fmla="*/ 0 w 211829"/>
                  <a:gd name="connsiteY2" fmla="*/ 0 h 978434"/>
                  <a:gd name="connsiteX3" fmla="*/ 211829 w 211829"/>
                  <a:gd name="connsiteY3" fmla="*/ 0 h 978434"/>
                  <a:gd name="connsiteX4" fmla="*/ 211829 w 211829"/>
                  <a:gd name="connsiteY4" fmla="*/ 872520 h 978434"/>
                  <a:gd name="connsiteX5" fmla="*/ 211829 w 211829"/>
                  <a:gd name="connsiteY5" fmla="*/ 872520 h 978434"/>
                  <a:gd name="connsiteX6" fmla="*/ 105915 w 211829"/>
                  <a:gd name="connsiteY6" fmla="*/ 978434 h 978434"/>
                  <a:gd name="connsiteX7" fmla="*/ 0 w 211829"/>
                  <a:gd name="connsiteY7" fmla="*/ 872520 h 978434"/>
                  <a:gd name="connsiteX0" fmla="*/ 0 w 211829"/>
                  <a:gd name="connsiteY0" fmla="*/ 875364 h 981278"/>
                  <a:gd name="connsiteX1" fmla="*/ 0 w 211829"/>
                  <a:gd name="connsiteY1" fmla="*/ 875364 h 981278"/>
                  <a:gd name="connsiteX2" fmla="*/ 0 w 211829"/>
                  <a:gd name="connsiteY2" fmla="*/ 2844 h 981278"/>
                  <a:gd name="connsiteX3" fmla="*/ 72708 w 211829"/>
                  <a:gd name="connsiteY3" fmla="*/ 0 h 981278"/>
                  <a:gd name="connsiteX4" fmla="*/ 211829 w 211829"/>
                  <a:gd name="connsiteY4" fmla="*/ 2844 h 981278"/>
                  <a:gd name="connsiteX5" fmla="*/ 211829 w 211829"/>
                  <a:gd name="connsiteY5" fmla="*/ 875364 h 981278"/>
                  <a:gd name="connsiteX6" fmla="*/ 211829 w 211829"/>
                  <a:gd name="connsiteY6" fmla="*/ 875364 h 981278"/>
                  <a:gd name="connsiteX7" fmla="*/ 105915 w 211829"/>
                  <a:gd name="connsiteY7" fmla="*/ 981278 h 981278"/>
                  <a:gd name="connsiteX8" fmla="*/ 0 w 211829"/>
                  <a:gd name="connsiteY8" fmla="*/ 875364 h 981278"/>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304744 w 304744"/>
                  <a:gd name="connsiteY4" fmla="*/ 80640 h 1059074"/>
                  <a:gd name="connsiteX5" fmla="*/ 304744 w 304744"/>
                  <a:gd name="connsiteY5" fmla="*/ 953160 h 1059074"/>
                  <a:gd name="connsiteX6" fmla="*/ 304744 w 304744"/>
                  <a:gd name="connsiteY6" fmla="*/ 953160 h 1059074"/>
                  <a:gd name="connsiteX7" fmla="*/ 198830 w 304744"/>
                  <a:gd name="connsiteY7" fmla="*/ 1059074 h 1059074"/>
                  <a:gd name="connsiteX8" fmla="*/ 92915 w 304744"/>
                  <a:gd name="connsiteY8" fmla="*/ 953160 h 1059074"/>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210535 w 304744"/>
                  <a:gd name="connsiteY4" fmla="*/ 57981 h 1059074"/>
                  <a:gd name="connsiteX5" fmla="*/ 304744 w 304744"/>
                  <a:gd name="connsiteY5" fmla="*/ 80640 h 1059074"/>
                  <a:gd name="connsiteX6" fmla="*/ 304744 w 304744"/>
                  <a:gd name="connsiteY6" fmla="*/ 953160 h 1059074"/>
                  <a:gd name="connsiteX7" fmla="*/ 304744 w 304744"/>
                  <a:gd name="connsiteY7" fmla="*/ 953160 h 1059074"/>
                  <a:gd name="connsiteX8" fmla="*/ 198830 w 304744"/>
                  <a:gd name="connsiteY8" fmla="*/ 1059074 h 1059074"/>
                  <a:gd name="connsiteX9" fmla="*/ 92915 w 304744"/>
                  <a:gd name="connsiteY9" fmla="*/ 953160 h 1059074"/>
                  <a:gd name="connsiteX0" fmla="*/ 92915 w 304744"/>
                  <a:gd name="connsiteY0" fmla="*/ 1110902 h 1216816"/>
                  <a:gd name="connsiteX1" fmla="*/ 92915 w 304744"/>
                  <a:gd name="connsiteY1" fmla="*/ 1110902 h 1216816"/>
                  <a:gd name="connsiteX2" fmla="*/ 92915 w 304744"/>
                  <a:gd name="connsiteY2" fmla="*/ 238382 h 1216816"/>
                  <a:gd name="connsiteX3" fmla="*/ 0 w 304744"/>
                  <a:gd name="connsiteY3" fmla="*/ 157742 h 1216816"/>
                  <a:gd name="connsiteX4" fmla="*/ 155506 w 304744"/>
                  <a:gd name="connsiteY4" fmla="*/ 0 h 1216816"/>
                  <a:gd name="connsiteX5" fmla="*/ 304744 w 304744"/>
                  <a:gd name="connsiteY5" fmla="*/ 238382 h 1216816"/>
                  <a:gd name="connsiteX6" fmla="*/ 304744 w 304744"/>
                  <a:gd name="connsiteY6" fmla="*/ 1110902 h 1216816"/>
                  <a:gd name="connsiteX7" fmla="*/ 304744 w 304744"/>
                  <a:gd name="connsiteY7" fmla="*/ 1110902 h 1216816"/>
                  <a:gd name="connsiteX8" fmla="*/ 198830 w 304744"/>
                  <a:gd name="connsiteY8" fmla="*/ 1216816 h 1216816"/>
                  <a:gd name="connsiteX9" fmla="*/ 92915 w 304744"/>
                  <a:gd name="connsiteY9" fmla="*/ 1110902 h 1216816"/>
                  <a:gd name="connsiteX0" fmla="*/ 56755 w 268584"/>
                  <a:gd name="connsiteY0" fmla="*/ 1110902 h 1216816"/>
                  <a:gd name="connsiteX1" fmla="*/ 56755 w 268584"/>
                  <a:gd name="connsiteY1" fmla="*/ 1110902 h 1216816"/>
                  <a:gd name="connsiteX2" fmla="*/ 56755 w 268584"/>
                  <a:gd name="connsiteY2" fmla="*/ 238382 h 1216816"/>
                  <a:gd name="connsiteX3" fmla="*/ 0 w 268584"/>
                  <a:gd name="connsiteY3" fmla="*/ 126385 h 1216816"/>
                  <a:gd name="connsiteX4" fmla="*/ 119346 w 268584"/>
                  <a:gd name="connsiteY4" fmla="*/ 0 h 1216816"/>
                  <a:gd name="connsiteX5" fmla="*/ 268584 w 268584"/>
                  <a:gd name="connsiteY5" fmla="*/ 238382 h 1216816"/>
                  <a:gd name="connsiteX6" fmla="*/ 268584 w 268584"/>
                  <a:gd name="connsiteY6" fmla="*/ 1110902 h 1216816"/>
                  <a:gd name="connsiteX7" fmla="*/ 268584 w 268584"/>
                  <a:gd name="connsiteY7" fmla="*/ 1110902 h 1216816"/>
                  <a:gd name="connsiteX8" fmla="*/ 162670 w 268584"/>
                  <a:gd name="connsiteY8" fmla="*/ 1216816 h 1216816"/>
                  <a:gd name="connsiteX9" fmla="*/ 56755 w 268584"/>
                  <a:gd name="connsiteY9" fmla="*/ 1110902 h 1216816"/>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8584 w 268584"/>
                  <a:gd name="connsiteY5" fmla="*/ 234920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7808 w 268584"/>
                  <a:gd name="connsiteY5" fmla="*/ 149033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8584 w 268584"/>
                  <a:gd name="connsiteY7" fmla="*/ 1148992 h 1254906"/>
                  <a:gd name="connsiteX8" fmla="*/ 162670 w 268584"/>
                  <a:gd name="connsiteY8" fmla="*/ 1254906 h 1254906"/>
                  <a:gd name="connsiteX9" fmla="*/ 56755 w 268584"/>
                  <a:gd name="connsiteY9" fmla="*/ 1148992 h 1254906"/>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6755 w 268584"/>
                  <a:gd name="connsiteY9" fmla="*/ 1148992 h 1254906"/>
                  <a:gd name="connsiteX0" fmla="*/ 53866 w 268584"/>
                  <a:gd name="connsiteY0" fmla="*/ 1106963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3866 w 268584"/>
                  <a:gd name="connsiteY9" fmla="*/ 1106963 h 1254906"/>
                  <a:gd name="connsiteX0" fmla="*/ 53866 w 268584"/>
                  <a:gd name="connsiteY0" fmla="*/ 1106963 h 1254906"/>
                  <a:gd name="connsiteX1" fmla="*/ 56755 w 268584"/>
                  <a:gd name="connsiteY1" fmla="*/ 276472 h 1254906"/>
                  <a:gd name="connsiteX2" fmla="*/ 0 w 268584"/>
                  <a:gd name="connsiteY2" fmla="*/ 164475 h 1254906"/>
                  <a:gd name="connsiteX3" fmla="*/ 155314 w 268584"/>
                  <a:gd name="connsiteY3" fmla="*/ 0 h 1254906"/>
                  <a:gd name="connsiteX4" fmla="*/ 267808 w 268584"/>
                  <a:gd name="connsiteY4" fmla="*/ 190585 h 1254906"/>
                  <a:gd name="connsiteX5" fmla="*/ 268584 w 268584"/>
                  <a:gd name="connsiteY5" fmla="*/ 1148992 h 1254906"/>
                  <a:gd name="connsiteX6" fmla="*/ 267715 w 268584"/>
                  <a:gd name="connsiteY6" fmla="*/ 1118697 h 1254906"/>
                  <a:gd name="connsiteX7" fmla="*/ 162670 w 268584"/>
                  <a:gd name="connsiteY7" fmla="*/ 1254906 h 1254906"/>
                  <a:gd name="connsiteX8" fmla="*/ 53866 w 268584"/>
                  <a:gd name="connsiteY8" fmla="*/ 1106963 h 1254906"/>
                  <a:gd name="connsiteX0" fmla="*/ 53866 w 281362"/>
                  <a:gd name="connsiteY0" fmla="*/ 1106963 h 1254906"/>
                  <a:gd name="connsiteX1" fmla="*/ 56755 w 281362"/>
                  <a:gd name="connsiteY1" fmla="*/ 276472 h 1254906"/>
                  <a:gd name="connsiteX2" fmla="*/ 0 w 281362"/>
                  <a:gd name="connsiteY2" fmla="*/ 164475 h 1254906"/>
                  <a:gd name="connsiteX3" fmla="*/ 155314 w 281362"/>
                  <a:gd name="connsiteY3" fmla="*/ 0 h 1254906"/>
                  <a:gd name="connsiteX4" fmla="*/ 267808 w 281362"/>
                  <a:gd name="connsiteY4" fmla="*/ 190585 h 1254906"/>
                  <a:gd name="connsiteX5" fmla="*/ 267715 w 281362"/>
                  <a:gd name="connsiteY5" fmla="*/ 1118697 h 1254906"/>
                  <a:gd name="connsiteX6" fmla="*/ 162670 w 281362"/>
                  <a:gd name="connsiteY6" fmla="*/ 1254906 h 1254906"/>
                  <a:gd name="connsiteX7" fmla="*/ 53866 w 281362"/>
                  <a:gd name="connsiteY7" fmla="*/ 1106963 h 12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62" h="1254906">
                    <a:moveTo>
                      <a:pt x="53866" y="1106963"/>
                    </a:moveTo>
                    <a:lnTo>
                      <a:pt x="56755" y="276472"/>
                    </a:lnTo>
                    <a:cubicBezTo>
                      <a:pt x="52648" y="226924"/>
                      <a:pt x="32382" y="201422"/>
                      <a:pt x="0" y="164475"/>
                    </a:cubicBezTo>
                    <a:lnTo>
                      <a:pt x="155314" y="0"/>
                    </a:lnTo>
                    <a:cubicBezTo>
                      <a:pt x="199448" y="59970"/>
                      <a:pt x="265029" y="104164"/>
                      <a:pt x="267808" y="190585"/>
                    </a:cubicBezTo>
                    <a:cubicBezTo>
                      <a:pt x="286541" y="377034"/>
                      <a:pt x="285238" y="941310"/>
                      <a:pt x="267715" y="1118697"/>
                    </a:cubicBezTo>
                    <a:lnTo>
                      <a:pt x="162670" y="1254906"/>
                    </a:lnTo>
                    <a:lnTo>
                      <a:pt x="53866" y="1106963"/>
                    </a:lnTo>
                    <a:close/>
                  </a:path>
                </a:pathLst>
              </a:cu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dirty="0">
                  <a:ln w="3175">
                    <a:noFill/>
                  </a:ln>
                  <a:solidFill>
                    <a:schemeClr val="accent2">
                      <a:lumMod val="50000"/>
                    </a:schemeClr>
                  </a:solidFill>
                  <a:latin typeface="ＭＳ Ｐゴシック" panose="020B0600070205080204" pitchFamily="50" charset="-128"/>
                </a:endParaRPr>
              </a:p>
            </p:txBody>
          </p:sp>
          <p:sp>
            <p:nvSpPr>
              <p:cNvPr id="266" name="フリーフォーム 133">
                <a:extLst>
                  <a:ext uri="{FF2B5EF4-FFF2-40B4-BE49-F238E27FC236}">
                    <a16:creationId xmlns:a16="http://schemas.microsoft.com/office/drawing/2014/main" id="{15ACB1B7-5E6E-8B96-BCC0-FEA4EEC9E59A}"/>
                  </a:ext>
                </a:extLst>
              </p:cNvPr>
              <p:cNvSpPr/>
              <p:nvPr/>
            </p:nvSpPr>
            <p:spPr bwMode="auto">
              <a:xfrm>
                <a:off x="6570660" y="1853972"/>
                <a:ext cx="75290" cy="575195"/>
              </a:xfrm>
              <a:custGeom>
                <a:avLst/>
                <a:gdLst>
                  <a:gd name="connsiteX0" fmla="*/ 63500 w 63500"/>
                  <a:gd name="connsiteY0" fmla="*/ 911225 h 911225"/>
                  <a:gd name="connsiteX1" fmla="*/ 63500 w 63500"/>
                  <a:gd name="connsiteY1" fmla="*/ 911225 h 911225"/>
                  <a:gd name="connsiteX2" fmla="*/ 57150 w 63500"/>
                  <a:gd name="connsiteY2" fmla="*/ 857250 h 911225"/>
                  <a:gd name="connsiteX3" fmla="*/ 53975 w 63500"/>
                  <a:gd name="connsiteY3" fmla="*/ 847725 h 911225"/>
                  <a:gd name="connsiteX4" fmla="*/ 47625 w 63500"/>
                  <a:gd name="connsiteY4" fmla="*/ 838200 h 911225"/>
                  <a:gd name="connsiteX5" fmla="*/ 47625 w 63500"/>
                  <a:gd name="connsiteY5" fmla="*/ 688975 h 911225"/>
                  <a:gd name="connsiteX6" fmla="*/ 38100 w 63500"/>
                  <a:gd name="connsiteY6" fmla="*/ 508000 h 911225"/>
                  <a:gd name="connsiteX7" fmla="*/ 31750 w 63500"/>
                  <a:gd name="connsiteY7" fmla="*/ 498475 h 911225"/>
                  <a:gd name="connsiteX8" fmla="*/ 34925 w 63500"/>
                  <a:gd name="connsiteY8" fmla="*/ 469900 h 911225"/>
                  <a:gd name="connsiteX9" fmla="*/ 38100 w 63500"/>
                  <a:gd name="connsiteY9" fmla="*/ 460375 h 911225"/>
                  <a:gd name="connsiteX10" fmla="*/ 44450 w 63500"/>
                  <a:gd name="connsiteY10" fmla="*/ 393700 h 911225"/>
                  <a:gd name="connsiteX11" fmla="*/ 41275 w 63500"/>
                  <a:gd name="connsiteY11" fmla="*/ 333375 h 911225"/>
                  <a:gd name="connsiteX12" fmla="*/ 38100 w 63500"/>
                  <a:gd name="connsiteY12" fmla="*/ 317500 h 911225"/>
                  <a:gd name="connsiteX13" fmla="*/ 34925 w 63500"/>
                  <a:gd name="connsiteY13" fmla="*/ 257175 h 911225"/>
                  <a:gd name="connsiteX14" fmla="*/ 28575 w 63500"/>
                  <a:gd name="connsiteY14" fmla="*/ 238125 h 911225"/>
                  <a:gd name="connsiteX15" fmla="*/ 25400 w 63500"/>
                  <a:gd name="connsiteY15" fmla="*/ 228600 h 911225"/>
                  <a:gd name="connsiteX16" fmla="*/ 22225 w 63500"/>
                  <a:gd name="connsiteY16" fmla="*/ 219075 h 911225"/>
                  <a:gd name="connsiteX17" fmla="*/ 25400 w 63500"/>
                  <a:gd name="connsiteY17" fmla="*/ 180975 h 911225"/>
                  <a:gd name="connsiteX18" fmla="*/ 25400 w 63500"/>
                  <a:gd name="connsiteY18" fmla="*/ 152400 h 911225"/>
                  <a:gd name="connsiteX19" fmla="*/ 19050 w 63500"/>
                  <a:gd name="connsiteY19" fmla="*/ 133350 h 911225"/>
                  <a:gd name="connsiteX20" fmla="*/ 15875 w 63500"/>
                  <a:gd name="connsiteY20" fmla="*/ 123825 h 911225"/>
                  <a:gd name="connsiteX21" fmla="*/ 12700 w 63500"/>
                  <a:gd name="connsiteY21" fmla="*/ 82550 h 911225"/>
                  <a:gd name="connsiteX22" fmla="*/ 6350 w 63500"/>
                  <a:gd name="connsiteY22" fmla="*/ 63500 h 911225"/>
                  <a:gd name="connsiteX23" fmla="*/ 3175 w 63500"/>
                  <a:gd name="connsiteY23" fmla="*/ 53975 h 911225"/>
                  <a:gd name="connsiteX24" fmla="*/ 6350 w 63500"/>
                  <a:gd name="connsiteY24" fmla="*/ 25400 h 911225"/>
                  <a:gd name="connsiteX25" fmla="*/ 0 w 63500"/>
                  <a:gd name="connsiteY25" fmla="*/ 0 h 911225"/>
                  <a:gd name="connsiteX0" fmla="*/ 92695 w 92695"/>
                  <a:gd name="connsiteY0" fmla="*/ 886376 h 886376"/>
                  <a:gd name="connsiteX1" fmla="*/ 92695 w 92695"/>
                  <a:gd name="connsiteY1" fmla="*/ 886376 h 886376"/>
                  <a:gd name="connsiteX2" fmla="*/ 86345 w 92695"/>
                  <a:gd name="connsiteY2" fmla="*/ 832401 h 886376"/>
                  <a:gd name="connsiteX3" fmla="*/ 83170 w 92695"/>
                  <a:gd name="connsiteY3" fmla="*/ 822876 h 886376"/>
                  <a:gd name="connsiteX4" fmla="*/ 76820 w 92695"/>
                  <a:gd name="connsiteY4" fmla="*/ 813351 h 886376"/>
                  <a:gd name="connsiteX5" fmla="*/ 76820 w 92695"/>
                  <a:gd name="connsiteY5" fmla="*/ 664126 h 886376"/>
                  <a:gd name="connsiteX6" fmla="*/ 67295 w 92695"/>
                  <a:gd name="connsiteY6" fmla="*/ 483151 h 886376"/>
                  <a:gd name="connsiteX7" fmla="*/ 60945 w 92695"/>
                  <a:gd name="connsiteY7" fmla="*/ 473626 h 886376"/>
                  <a:gd name="connsiteX8" fmla="*/ 64120 w 92695"/>
                  <a:gd name="connsiteY8" fmla="*/ 445051 h 886376"/>
                  <a:gd name="connsiteX9" fmla="*/ 67295 w 92695"/>
                  <a:gd name="connsiteY9" fmla="*/ 435526 h 886376"/>
                  <a:gd name="connsiteX10" fmla="*/ 73645 w 92695"/>
                  <a:gd name="connsiteY10" fmla="*/ 368851 h 886376"/>
                  <a:gd name="connsiteX11" fmla="*/ 70470 w 92695"/>
                  <a:gd name="connsiteY11" fmla="*/ 308526 h 886376"/>
                  <a:gd name="connsiteX12" fmla="*/ 67295 w 92695"/>
                  <a:gd name="connsiteY12" fmla="*/ 292651 h 886376"/>
                  <a:gd name="connsiteX13" fmla="*/ 64120 w 92695"/>
                  <a:gd name="connsiteY13" fmla="*/ 232326 h 886376"/>
                  <a:gd name="connsiteX14" fmla="*/ 57770 w 92695"/>
                  <a:gd name="connsiteY14" fmla="*/ 213276 h 886376"/>
                  <a:gd name="connsiteX15" fmla="*/ 54595 w 92695"/>
                  <a:gd name="connsiteY15" fmla="*/ 203751 h 886376"/>
                  <a:gd name="connsiteX16" fmla="*/ 51420 w 92695"/>
                  <a:gd name="connsiteY16" fmla="*/ 194226 h 886376"/>
                  <a:gd name="connsiteX17" fmla="*/ 54595 w 92695"/>
                  <a:gd name="connsiteY17" fmla="*/ 156126 h 886376"/>
                  <a:gd name="connsiteX18" fmla="*/ 54595 w 92695"/>
                  <a:gd name="connsiteY18" fmla="*/ 127551 h 886376"/>
                  <a:gd name="connsiteX19" fmla="*/ 48245 w 92695"/>
                  <a:gd name="connsiteY19" fmla="*/ 108501 h 886376"/>
                  <a:gd name="connsiteX20" fmla="*/ 45070 w 92695"/>
                  <a:gd name="connsiteY20" fmla="*/ 98976 h 886376"/>
                  <a:gd name="connsiteX21" fmla="*/ 41895 w 92695"/>
                  <a:gd name="connsiteY21" fmla="*/ 57701 h 886376"/>
                  <a:gd name="connsiteX22" fmla="*/ 35545 w 92695"/>
                  <a:gd name="connsiteY22" fmla="*/ 38651 h 886376"/>
                  <a:gd name="connsiteX23" fmla="*/ 32370 w 92695"/>
                  <a:gd name="connsiteY23" fmla="*/ 29126 h 886376"/>
                  <a:gd name="connsiteX24" fmla="*/ 35545 w 92695"/>
                  <a:gd name="connsiteY24" fmla="*/ 551 h 886376"/>
                  <a:gd name="connsiteX25" fmla="*/ 0 w 92695"/>
                  <a:gd name="connsiteY25" fmla="*/ 76012 h 886376"/>
                  <a:gd name="connsiteX0" fmla="*/ 60324 w 60324"/>
                  <a:gd name="connsiteY0" fmla="*/ 885825 h 885825"/>
                  <a:gd name="connsiteX1" fmla="*/ 60324 w 60324"/>
                  <a:gd name="connsiteY1" fmla="*/ 885825 h 885825"/>
                  <a:gd name="connsiteX2" fmla="*/ 53974 w 60324"/>
                  <a:gd name="connsiteY2" fmla="*/ 831850 h 885825"/>
                  <a:gd name="connsiteX3" fmla="*/ 50799 w 60324"/>
                  <a:gd name="connsiteY3" fmla="*/ 822325 h 885825"/>
                  <a:gd name="connsiteX4" fmla="*/ 44449 w 60324"/>
                  <a:gd name="connsiteY4" fmla="*/ 812800 h 885825"/>
                  <a:gd name="connsiteX5" fmla="*/ 44449 w 60324"/>
                  <a:gd name="connsiteY5" fmla="*/ 663575 h 885825"/>
                  <a:gd name="connsiteX6" fmla="*/ 34924 w 60324"/>
                  <a:gd name="connsiteY6" fmla="*/ 482600 h 885825"/>
                  <a:gd name="connsiteX7" fmla="*/ 28574 w 60324"/>
                  <a:gd name="connsiteY7" fmla="*/ 473075 h 885825"/>
                  <a:gd name="connsiteX8" fmla="*/ 31749 w 60324"/>
                  <a:gd name="connsiteY8" fmla="*/ 444500 h 885825"/>
                  <a:gd name="connsiteX9" fmla="*/ 34924 w 60324"/>
                  <a:gd name="connsiteY9" fmla="*/ 434975 h 885825"/>
                  <a:gd name="connsiteX10" fmla="*/ 41274 w 60324"/>
                  <a:gd name="connsiteY10" fmla="*/ 368300 h 885825"/>
                  <a:gd name="connsiteX11" fmla="*/ 38099 w 60324"/>
                  <a:gd name="connsiteY11" fmla="*/ 307975 h 885825"/>
                  <a:gd name="connsiteX12" fmla="*/ 34924 w 60324"/>
                  <a:gd name="connsiteY12" fmla="*/ 292100 h 885825"/>
                  <a:gd name="connsiteX13" fmla="*/ 31749 w 60324"/>
                  <a:gd name="connsiteY13" fmla="*/ 231775 h 885825"/>
                  <a:gd name="connsiteX14" fmla="*/ 25399 w 60324"/>
                  <a:gd name="connsiteY14" fmla="*/ 212725 h 885825"/>
                  <a:gd name="connsiteX15" fmla="*/ 22224 w 60324"/>
                  <a:gd name="connsiteY15" fmla="*/ 203200 h 885825"/>
                  <a:gd name="connsiteX16" fmla="*/ 19049 w 60324"/>
                  <a:gd name="connsiteY16" fmla="*/ 193675 h 885825"/>
                  <a:gd name="connsiteX17" fmla="*/ 22224 w 60324"/>
                  <a:gd name="connsiteY17" fmla="*/ 155575 h 885825"/>
                  <a:gd name="connsiteX18" fmla="*/ 22224 w 60324"/>
                  <a:gd name="connsiteY18" fmla="*/ 127000 h 885825"/>
                  <a:gd name="connsiteX19" fmla="*/ 15874 w 60324"/>
                  <a:gd name="connsiteY19" fmla="*/ 107950 h 885825"/>
                  <a:gd name="connsiteX20" fmla="*/ 12699 w 60324"/>
                  <a:gd name="connsiteY20" fmla="*/ 98425 h 885825"/>
                  <a:gd name="connsiteX21" fmla="*/ 9524 w 60324"/>
                  <a:gd name="connsiteY21" fmla="*/ 57150 h 885825"/>
                  <a:gd name="connsiteX22" fmla="*/ 3174 w 60324"/>
                  <a:gd name="connsiteY22" fmla="*/ 38100 h 885825"/>
                  <a:gd name="connsiteX23" fmla="*/ -1 w 60324"/>
                  <a:gd name="connsiteY23" fmla="*/ 28575 h 885825"/>
                  <a:gd name="connsiteX24" fmla="*/ 3174 w 60324"/>
                  <a:gd name="connsiteY24" fmla="*/ 0 h 885825"/>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12700 w 60325"/>
                  <a:gd name="connsiteY20" fmla="*/ 69850 h 857250"/>
                  <a:gd name="connsiteX21" fmla="*/ 9525 w 60325"/>
                  <a:gd name="connsiteY21" fmla="*/ 28575 h 857250"/>
                  <a:gd name="connsiteX22" fmla="*/ 3175 w 60325"/>
                  <a:gd name="connsiteY22" fmla="*/ 9525 h 857250"/>
                  <a:gd name="connsiteX23" fmla="*/ 0 w 60325"/>
                  <a:gd name="connsiteY23"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9525 w 60325"/>
                  <a:gd name="connsiteY20" fmla="*/ 28575 h 857250"/>
                  <a:gd name="connsiteX21" fmla="*/ 3175 w 60325"/>
                  <a:gd name="connsiteY21" fmla="*/ 9525 h 857250"/>
                  <a:gd name="connsiteX22" fmla="*/ 0 w 60325"/>
                  <a:gd name="connsiteY22"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98425 h 857250"/>
                  <a:gd name="connsiteX18" fmla="*/ 15875 w 60325"/>
                  <a:gd name="connsiteY18" fmla="*/ 79375 h 857250"/>
                  <a:gd name="connsiteX19" fmla="*/ 9525 w 60325"/>
                  <a:gd name="connsiteY19" fmla="*/ 28575 h 857250"/>
                  <a:gd name="connsiteX20" fmla="*/ 3175 w 60325"/>
                  <a:gd name="connsiteY20" fmla="*/ 9525 h 857250"/>
                  <a:gd name="connsiteX21" fmla="*/ 0 w 60325"/>
                  <a:gd name="connsiteY21"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2225 w 60325"/>
                  <a:gd name="connsiteY14" fmla="*/ 174625 h 857250"/>
                  <a:gd name="connsiteX15" fmla="*/ 19050 w 60325"/>
                  <a:gd name="connsiteY15" fmla="*/ 165100 h 857250"/>
                  <a:gd name="connsiteX16" fmla="*/ 22225 w 60325"/>
                  <a:gd name="connsiteY16" fmla="*/ 98425 h 857250"/>
                  <a:gd name="connsiteX17" fmla="*/ 15875 w 60325"/>
                  <a:gd name="connsiteY17" fmla="*/ 79375 h 857250"/>
                  <a:gd name="connsiteX18" fmla="*/ 9525 w 60325"/>
                  <a:gd name="connsiteY18" fmla="*/ 28575 h 857250"/>
                  <a:gd name="connsiteX19" fmla="*/ 3175 w 60325"/>
                  <a:gd name="connsiteY19" fmla="*/ 9525 h 857250"/>
                  <a:gd name="connsiteX20" fmla="*/ 0 w 60325"/>
                  <a:gd name="connsiteY20" fmla="*/ 0 h 857250"/>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6350 w 57150"/>
                  <a:gd name="connsiteY18" fmla="*/ 19050 h 847725"/>
                  <a:gd name="connsiteX19" fmla="*/ 0 w 57150"/>
                  <a:gd name="connsiteY19"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0 w 57150"/>
                  <a:gd name="connsiteY18"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0 w 57150"/>
                  <a:gd name="connsiteY17" fmla="*/ 0 h 847725"/>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4465 w 102565"/>
                  <a:gd name="connsiteY16" fmla="*/ 27082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076 w 102565"/>
                  <a:gd name="connsiteY16" fmla="*/ 88900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076 w 102565"/>
                  <a:gd name="connsiteY15" fmla="*/ 88900 h 785907"/>
                  <a:gd name="connsiteX16" fmla="*/ 0 w 102565"/>
                  <a:gd name="connsiteY16"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64465 w 102565"/>
                  <a:gd name="connsiteY13" fmla="*/ 103282 h 785907"/>
                  <a:gd name="connsiteX14" fmla="*/ 6076 w 102565"/>
                  <a:gd name="connsiteY14" fmla="*/ 88900 h 785907"/>
                  <a:gd name="connsiteX15" fmla="*/ 0 w 102565"/>
                  <a:gd name="connsiteY15" fmla="*/ 0 h 785907"/>
                  <a:gd name="connsiteX0" fmla="*/ 103040 w 103040"/>
                  <a:gd name="connsiteY0" fmla="*/ 785907 h 785907"/>
                  <a:gd name="connsiteX1" fmla="*/ 103040 w 103040"/>
                  <a:gd name="connsiteY1" fmla="*/ 785907 h 785907"/>
                  <a:gd name="connsiteX2" fmla="*/ 96690 w 103040"/>
                  <a:gd name="connsiteY2" fmla="*/ 731932 h 785907"/>
                  <a:gd name="connsiteX3" fmla="*/ 93515 w 103040"/>
                  <a:gd name="connsiteY3" fmla="*/ 722407 h 785907"/>
                  <a:gd name="connsiteX4" fmla="*/ 87165 w 103040"/>
                  <a:gd name="connsiteY4" fmla="*/ 712882 h 785907"/>
                  <a:gd name="connsiteX5" fmla="*/ 87165 w 103040"/>
                  <a:gd name="connsiteY5" fmla="*/ 563657 h 785907"/>
                  <a:gd name="connsiteX6" fmla="*/ 77640 w 103040"/>
                  <a:gd name="connsiteY6" fmla="*/ 382682 h 785907"/>
                  <a:gd name="connsiteX7" fmla="*/ 71290 w 103040"/>
                  <a:gd name="connsiteY7" fmla="*/ 373157 h 785907"/>
                  <a:gd name="connsiteX8" fmla="*/ 74465 w 103040"/>
                  <a:gd name="connsiteY8" fmla="*/ 344582 h 785907"/>
                  <a:gd name="connsiteX9" fmla="*/ 77640 w 103040"/>
                  <a:gd name="connsiteY9" fmla="*/ 335057 h 785907"/>
                  <a:gd name="connsiteX10" fmla="*/ 83990 w 103040"/>
                  <a:gd name="connsiteY10" fmla="*/ 268382 h 785907"/>
                  <a:gd name="connsiteX11" fmla="*/ 80815 w 103040"/>
                  <a:gd name="connsiteY11" fmla="*/ 208057 h 785907"/>
                  <a:gd name="connsiteX12" fmla="*/ 77640 w 103040"/>
                  <a:gd name="connsiteY12" fmla="*/ 192182 h 785907"/>
                  <a:gd name="connsiteX13" fmla="*/ 6551 w 103040"/>
                  <a:gd name="connsiteY13" fmla="*/ 88900 h 785907"/>
                  <a:gd name="connsiteX14" fmla="*/ 475 w 103040"/>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25192 w 102565"/>
                  <a:gd name="connsiteY11" fmla="*/ 276382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54458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565" h="785907">
                    <a:moveTo>
                      <a:pt x="102565" y="785907"/>
                    </a:moveTo>
                    <a:lnTo>
                      <a:pt x="102565" y="785907"/>
                    </a:lnTo>
                    <a:cubicBezTo>
                      <a:pt x="100141" y="754392"/>
                      <a:pt x="102393" y="753557"/>
                      <a:pt x="96215" y="731932"/>
                    </a:cubicBezTo>
                    <a:cubicBezTo>
                      <a:pt x="95296" y="728714"/>
                      <a:pt x="94537" y="725400"/>
                      <a:pt x="93040" y="722407"/>
                    </a:cubicBezTo>
                    <a:cubicBezTo>
                      <a:pt x="91333" y="718994"/>
                      <a:pt x="88807" y="716057"/>
                      <a:pt x="86690" y="712882"/>
                    </a:cubicBezTo>
                    <a:cubicBezTo>
                      <a:pt x="92857" y="632714"/>
                      <a:pt x="89669" y="693227"/>
                      <a:pt x="86690" y="563657"/>
                    </a:cubicBezTo>
                    <a:cubicBezTo>
                      <a:pt x="84914" y="486420"/>
                      <a:pt x="108479" y="437481"/>
                      <a:pt x="77165" y="382682"/>
                    </a:cubicBezTo>
                    <a:cubicBezTo>
                      <a:pt x="75272" y="379369"/>
                      <a:pt x="72932" y="376332"/>
                      <a:pt x="70815" y="373157"/>
                    </a:cubicBezTo>
                    <a:cubicBezTo>
                      <a:pt x="71873" y="363632"/>
                      <a:pt x="76716" y="350932"/>
                      <a:pt x="73990" y="344582"/>
                    </a:cubicBezTo>
                    <a:cubicBezTo>
                      <a:pt x="71264" y="338232"/>
                      <a:pt x="62591" y="346424"/>
                      <a:pt x="54458" y="335057"/>
                    </a:cubicBezTo>
                    <a:cubicBezTo>
                      <a:pt x="46325" y="323690"/>
                      <a:pt x="28977" y="300195"/>
                      <a:pt x="25192" y="276382"/>
                    </a:cubicBezTo>
                    <a:cubicBezTo>
                      <a:pt x="21408" y="252569"/>
                      <a:pt x="34937" y="223428"/>
                      <a:pt x="31751" y="192181"/>
                    </a:cubicBezTo>
                    <a:cubicBezTo>
                      <a:pt x="28565" y="160934"/>
                      <a:pt x="11368" y="120930"/>
                      <a:pt x="6076" y="88900"/>
                    </a:cubicBezTo>
                    <a:cubicBezTo>
                      <a:pt x="784" y="56870"/>
                      <a:pt x="3969" y="18521"/>
                      <a:pt x="0" y="0"/>
                    </a:cubicBezTo>
                  </a:path>
                </a:pathLst>
              </a:custGeom>
              <a:noFill/>
              <a:ln w="19050">
                <a:solidFill>
                  <a:srgbClr val="F7B5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200" dirty="0">
                  <a:latin typeface="ＭＳ Ｐゴシック" panose="020B0600070205080204" pitchFamily="50" charset="-128"/>
                </a:endParaRPr>
              </a:p>
            </p:txBody>
          </p:sp>
          <p:cxnSp>
            <p:nvCxnSpPr>
              <p:cNvPr id="267" name="直線コネクタ 266">
                <a:extLst>
                  <a:ext uri="{FF2B5EF4-FFF2-40B4-BE49-F238E27FC236}">
                    <a16:creationId xmlns:a16="http://schemas.microsoft.com/office/drawing/2014/main" id="{45DE6F72-9CB0-5F1C-77F6-903C701E8A9A}"/>
                  </a:ext>
                </a:extLst>
              </p:cNvPr>
              <p:cNvCxnSpPr/>
              <p:nvPr/>
            </p:nvCxnSpPr>
            <p:spPr bwMode="auto">
              <a:xfrm flipH="1" flipV="1">
                <a:off x="5006690" y="2442632"/>
                <a:ext cx="1364806" cy="3146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a:extLst>
                  <a:ext uri="{FF2B5EF4-FFF2-40B4-BE49-F238E27FC236}">
                    <a16:creationId xmlns:a16="http://schemas.microsoft.com/office/drawing/2014/main" id="{893F9A10-89FC-ECC6-5C58-8B584DFD430D}"/>
                  </a:ext>
                </a:extLst>
              </p:cNvPr>
              <p:cNvCxnSpPr/>
              <p:nvPr/>
            </p:nvCxnSpPr>
            <p:spPr bwMode="auto">
              <a:xfrm flipV="1">
                <a:off x="7147016" y="2276070"/>
                <a:ext cx="876148" cy="3808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角丸四角形 136">
                <a:extLst>
                  <a:ext uri="{FF2B5EF4-FFF2-40B4-BE49-F238E27FC236}">
                    <a16:creationId xmlns:a16="http://schemas.microsoft.com/office/drawing/2014/main" id="{9336B5AD-CEDF-9431-56F0-2D0CEC736840}"/>
                  </a:ext>
                </a:extLst>
              </p:cNvPr>
              <p:cNvSpPr/>
              <p:nvPr/>
            </p:nvSpPr>
            <p:spPr bwMode="auto">
              <a:xfrm>
                <a:off x="4956354" y="2233705"/>
                <a:ext cx="1124601" cy="207062"/>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淀川左岸線（２期）</a:t>
                </a:r>
              </a:p>
            </p:txBody>
          </p:sp>
          <p:sp>
            <p:nvSpPr>
              <p:cNvPr id="270" name="正方形/長方形 269">
                <a:extLst>
                  <a:ext uri="{FF2B5EF4-FFF2-40B4-BE49-F238E27FC236}">
                    <a16:creationId xmlns:a16="http://schemas.microsoft.com/office/drawing/2014/main" id="{343A4CBB-8D35-96C9-B233-A7EA7B62F8C9}"/>
                  </a:ext>
                </a:extLst>
              </p:cNvPr>
              <p:cNvSpPr/>
              <p:nvPr/>
            </p:nvSpPr>
            <p:spPr bwMode="auto">
              <a:xfrm>
                <a:off x="4906724" y="3521632"/>
                <a:ext cx="1245047" cy="1749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ja-JP" altLang="en-US" sz="900" b="1" dirty="0">
                    <a:ln w="6350">
                      <a:noFill/>
                      <a:prstDash val="solid"/>
                    </a:ln>
                    <a:solidFill>
                      <a:schemeClr val="tx1"/>
                    </a:solidFill>
                    <a:latin typeface="ＭＳ Ｐゴシック" panose="020B0600070205080204" pitchFamily="50" charset="-128"/>
                  </a:rPr>
                  <a:t>大阪都市再生環状道路</a:t>
                </a:r>
              </a:p>
            </p:txBody>
          </p:sp>
          <p:sp>
            <p:nvSpPr>
              <p:cNvPr id="271" name="角丸四角形 138">
                <a:extLst>
                  <a:ext uri="{FF2B5EF4-FFF2-40B4-BE49-F238E27FC236}">
                    <a16:creationId xmlns:a16="http://schemas.microsoft.com/office/drawing/2014/main" id="{33DF5649-FAF9-3AF8-00A5-84E98DD3F511}"/>
                  </a:ext>
                </a:extLst>
              </p:cNvPr>
              <p:cNvSpPr/>
              <p:nvPr/>
            </p:nvSpPr>
            <p:spPr bwMode="auto">
              <a:xfrm>
                <a:off x="6794451" y="2069008"/>
                <a:ext cx="1296942" cy="20706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淀川左岸線延伸部</a:t>
                </a:r>
              </a:p>
            </p:txBody>
          </p:sp>
          <p:sp>
            <p:nvSpPr>
              <p:cNvPr id="272" name="テキスト ボックス 271">
                <a:extLst>
                  <a:ext uri="{FF2B5EF4-FFF2-40B4-BE49-F238E27FC236}">
                    <a16:creationId xmlns:a16="http://schemas.microsoft.com/office/drawing/2014/main" id="{BB3A231A-E353-7117-EFE2-7CCEE4139EB7}"/>
                  </a:ext>
                </a:extLst>
              </p:cNvPr>
              <p:cNvSpPr txBox="1"/>
              <p:nvPr/>
            </p:nvSpPr>
            <p:spPr bwMode="auto">
              <a:xfrm rot="19053615">
                <a:off x="7135716" y="2449914"/>
                <a:ext cx="582164" cy="92333"/>
              </a:xfrm>
              <a:prstGeom prst="rect">
                <a:avLst/>
              </a:prstGeom>
              <a:noFill/>
            </p:spPr>
            <p:txBody>
              <a:bodyPr lIns="0" tIns="0" rIns="0" bIns="0">
                <a:spAutoFit/>
              </a:bodyPr>
              <a:lstStyle/>
              <a:p>
                <a:pP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第二京阪道路</a:t>
                </a:r>
              </a:p>
            </p:txBody>
          </p:sp>
          <p:sp>
            <p:nvSpPr>
              <p:cNvPr id="273" name="左右矢印 140">
                <a:extLst>
                  <a:ext uri="{FF2B5EF4-FFF2-40B4-BE49-F238E27FC236}">
                    <a16:creationId xmlns:a16="http://schemas.microsoft.com/office/drawing/2014/main" id="{0C42B233-5EA5-2D54-9F4B-7468B1A6173B}"/>
                  </a:ext>
                </a:extLst>
              </p:cNvPr>
              <p:cNvSpPr/>
              <p:nvPr/>
            </p:nvSpPr>
            <p:spPr bwMode="auto">
              <a:xfrm>
                <a:off x="4915508" y="1446708"/>
                <a:ext cx="3524025" cy="366720"/>
              </a:xfrm>
              <a:prstGeom prst="leftRightArrow">
                <a:avLst>
                  <a:gd name="adj1" fmla="val 100000"/>
                  <a:gd name="adj2" fmla="val 55494"/>
                </a:avLst>
              </a:pr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ln w="3175">
                      <a:noFill/>
                    </a:ln>
                    <a:solidFill>
                      <a:schemeClr val="accent2">
                        <a:lumMod val="50000"/>
                      </a:schemeClr>
                    </a:solidFill>
                    <a:latin typeface="ＭＳ Ｐゴシック" panose="020B0600070205080204" pitchFamily="50" charset="-128"/>
                  </a:rPr>
                  <a:t>国　　土　　軸</a:t>
                </a:r>
              </a:p>
            </p:txBody>
          </p:sp>
          <p:sp>
            <p:nvSpPr>
              <p:cNvPr id="274" name="フリーフォーム 141">
                <a:extLst>
                  <a:ext uri="{FF2B5EF4-FFF2-40B4-BE49-F238E27FC236}">
                    <a16:creationId xmlns:a16="http://schemas.microsoft.com/office/drawing/2014/main" id="{66F0CCFC-E0BD-CA9E-E8DE-76CF06F5DBF6}"/>
                  </a:ext>
                </a:extLst>
              </p:cNvPr>
              <p:cNvSpPr/>
              <p:nvPr/>
            </p:nvSpPr>
            <p:spPr>
              <a:xfrm>
                <a:off x="6067451" y="2448514"/>
                <a:ext cx="578416" cy="593141"/>
              </a:xfrm>
              <a:custGeom>
                <a:avLst/>
                <a:gdLst>
                  <a:gd name="connsiteX0" fmla="*/ 0 w 2457450"/>
                  <a:gd name="connsiteY0" fmla="*/ 2190750 h 2190750"/>
                  <a:gd name="connsiteX1" fmla="*/ 241300 w 2457450"/>
                  <a:gd name="connsiteY1" fmla="*/ 183515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457450"/>
                  <a:gd name="connsiteY0" fmla="*/ 2190750 h 2190750"/>
                  <a:gd name="connsiteX1" fmla="*/ 292100 w 2457450"/>
                  <a:gd name="connsiteY1" fmla="*/ 180340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330450"/>
                  <a:gd name="connsiteY0" fmla="*/ 2139950 h 2139950"/>
                  <a:gd name="connsiteX1" fmla="*/ 165100 w 2330450"/>
                  <a:gd name="connsiteY1" fmla="*/ 1803400 h 2139950"/>
                  <a:gd name="connsiteX2" fmla="*/ 457200 w 2330450"/>
                  <a:gd name="connsiteY2" fmla="*/ 1860550 h 2139950"/>
                  <a:gd name="connsiteX3" fmla="*/ 660400 w 2330450"/>
                  <a:gd name="connsiteY3" fmla="*/ 1746250 h 2139950"/>
                  <a:gd name="connsiteX4" fmla="*/ 1035050 w 2330450"/>
                  <a:gd name="connsiteY4" fmla="*/ 1555750 h 2139950"/>
                  <a:gd name="connsiteX5" fmla="*/ 1270000 w 2330450"/>
                  <a:gd name="connsiteY5" fmla="*/ 1365250 h 2139950"/>
                  <a:gd name="connsiteX6" fmla="*/ 1308100 w 2330450"/>
                  <a:gd name="connsiteY6" fmla="*/ 1244600 h 2139950"/>
                  <a:gd name="connsiteX7" fmla="*/ 1320800 w 2330450"/>
                  <a:gd name="connsiteY7" fmla="*/ 1085850 h 2139950"/>
                  <a:gd name="connsiteX8" fmla="*/ 1790700 w 2330450"/>
                  <a:gd name="connsiteY8" fmla="*/ 685800 h 2139950"/>
                  <a:gd name="connsiteX9" fmla="*/ 2076450 w 2330450"/>
                  <a:gd name="connsiteY9" fmla="*/ 527050 h 2139950"/>
                  <a:gd name="connsiteX10" fmla="*/ 2330450 w 2330450"/>
                  <a:gd name="connsiteY10" fmla="*/ 469900 h 2139950"/>
                  <a:gd name="connsiteX11" fmla="*/ 2305050 w 2330450"/>
                  <a:gd name="connsiteY11" fmla="*/ 0 h 2139950"/>
                  <a:gd name="connsiteX0" fmla="*/ 0 w 2406650"/>
                  <a:gd name="connsiteY0" fmla="*/ 2273300 h 2273300"/>
                  <a:gd name="connsiteX1" fmla="*/ 241300 w 2406650"/>
                  <a:gd name="connsiteY1" fmla="*/ 1803400 h 2273300"/>
                  <a:gd name="connsiteX2" fmla="*/ 533400 w 2406650"/>
                  <a:gd name="connsiteY2" fmla="*/ 1860550 h 2273300"/>
                  <a:gd name="connsiteX3" fmla="*/ 736600 w 2406650"/>
                  <a:gd name="connsiteY3" fmla="*/ 1746250 h 2273300"/>
                  <a:gd name="connsiteX4" fmla="*/ 1111250 w 2406650"/>
                  <a:gd name="connsiteY4" fmla="*/ 1555750 h 2273300"/>
                  <a:gd name="connsiteX5" fmla="*/ 1346200 w 2406650"/>
                  <a:gd name="connsiteY5" fmla="*/ 1365250 h 2273300"/>
                  <a:gd name="connsiteX6" fmla="*/ 1384300 w 2406650"/>
                  <a:gd name="connsiteY6" fmla="*/ 1244600 h 2273300"/>
                  <a:gd name="connsiteX7" fmla="*/ 1397000 w 2406650"/>
                  <a:gd name="connsiteY7" fmla="*/ 1085850 h 2273300"/>
                  <a:gd name="connsiteX8" fmla="*/ 1866900 w 2406650"/>
                  <a:gd name="connsiteY8" fmla="*/ 685800 h 2273300"/>
                  <a:gd name="connsiteX9" fmla="*/ 2152650 w 2406650"/>
                  <a:gd name="connsiteY9" fmla="*/ 527050 h 2273300"/>
                  <a:gd name="connsiteX10" fmla="*/ 2406650 w 2406650"/>
                  <a:gd name="connsiteY10" fmla="*/ 469900 h 2273300"/>
                  <a:gd name="connsiteX11" fmla="*/ 2381250 w 2406650"/>
                  <a:gd name="connsiteY11" fmla="*/ 0 h 2273300"/>
                  <a:gd name="connsiteX0" fmla="*/ 0 w 2406650"/>
                  <a:gd name="connsiteY0" fmla="*/ 1935163 h 1935163"/>
                  <a:gd name="connsiteX1" fmla="*/ 241300 w 2406650"/>
                  <a:gd name="connsiteY1" fmla="*/ 1465263 h 1935163"/>
                  <a:gd name="connsiteX2" fmla="*/ 533400 w 2406650"/>
                  <a:gd name="connsiteY2" fmla="*/ 1522413 h 1935163"/>
                  <a:gd name="connsiteX3" fmla="*/ 736600 w 2406650"/>
                  <a:gd name="connsiteY3" fmla="*/ 1408113 h 1935163"/>
                  <a:gd name="connsiteX4" fmla="*/ 1111250 w 2406650"/>
                  <a:gd name="connsiteY4" fmla="*/ 1217613 h 1935163"/>
                  <a:gd name="connsiteX5" fmla="*/ 1346200 w 2406650"/>
                  <a:gd name="connsiteY5" fmla="*/ 1027113 h 1935163"/>
                  <a:gd name="connsiteX6" fmla="*/ 1384300 w 2406650"/>
                  <a:gd name="connsiteY6" fmla="*/ 906463 h 1935163"/>
                  <a:gd name="connsiteX7" fmla="*/ 1397000 w 2406650"/>
                  <a:gd name="connsiteY7" fmla="*/ 747713 h 1935163"/>
                  <a:gd name="connsiteX8" fmla="*/ 1866900 w 2406650"/>
                  <a:gd name="connsiteY8" fmla="*/ 347663 h 1935163"/>
                  <a:gd name="connsiteX9" fmla="*/ 2152650 w 2406650"/>
                  <a:gd name="connsiteY9" fmla="*/ 188913 h 1935163"/>
                  <a:gd name="connsiteX10" fmla="*/ 2406650 w 2406650"/>
                  <a:gd name="connsiteY10" fmla="*/ 131763 h 1935163"/>
                  <a:gd name="connsiteX11" fmla="*/ 2402682 w 2406650"/>
                  <a:gd name="connsiteY11" fmla="*/ 0 h 1935163"/>
                  <a:gd name="connsiteX0" fmla="*/ 0 w 2407444"/>
                  <a:gd name="connsiteY0" fmla="*/ 2135188 h 2135188"/>
                  <a:gd name="connsiteX1" fmla="*/ 241300 w 2407444"/>
                  <a:gd name="connsiteY1" fmla="*/ 1665288 h 2135188"/>
                  <a:gd name="connsiteX2" fmla="*/ 533400 w 2407444"/>
                  <a:gd name="connsiteY2" fmla="*/ 1722438 h 2135188"/>
                  <a:gd name="connsiteX3" fmla="*/ 736600 w 2407444"/>
                  <a:gd name="connsiteY3" fmla="*/ 1608138 h 2135188"/>
                  <a:gd name="connsiteX4" fmla="*/ 1111250 w 2407444"/>
                  <a:gd name="connsiteY4" fmla="*/ 1417638 h 2135188"/>
                  <a:gd name="connsiteX5" fmla="*/ 1346200 w 2407444"/>
                  <a:gd name="connsiteY5" fmla="*/ 1227138 h 2135188"/>
                  <a:gd name="connsiteX6" fmla="*/ 1384300 w 2407444"/>
                  <a:gd name="connsiteY6" fmla="*/ 1106488 h 2135188"/>
                  <a:gd name="connsiteX7" fmla="*/ 1397000 w 2407444"/>
                  <a:gd name="connsiteY7" fmla="*/ 947738 h 2135188"/>
                  <a:gd name="connsiteX8" fmla="*/ 1866900 w 2407444"/>
                  <a:gd name="connsiteY8" fmla="*/ 547688 h 2135188"/>
                  <a:gd name="connsiteX9" fmla="*/ 2152650 w 2407444"/>
                  <a:gd name="connsiteY9" fmla="*/ 388938 h 2135188"/>
                  <a:gd name="connsiteX10" fmla="*/ 2406650 w 2407444"/>
                  <a:gd name="connsiteY10" fmla="*/ 331788 h 2135188"/>
                  <a:gd name="connsiteX11" fmla="*/ 2407444 w 2407444"/>
                  <a:gd name="connsiteY11" fmla="*/ 0 h 2135188"/>
                  <a:gd name="connsiteX0" fmla="*/ 0 w 2407444"/>
                  <a:gd name="connsiteY0" fmla="*/ 2344738 h 2344738"/>
                  <a:gd name="connsiteX1" fmla="*/ 241300 w 2407444"/>
                  <a:gd name="connsiteY1" fmla="*/ 1874838 h 2344738"/>
                  <a:gd name="connsiteX2" fmla="*/ 533400 w 2407444"/>
                  <a:gd name="connsiteY2" fmla="*/ 1931988 h 2344738"/>
                  <a:gd name="connsiteX3" fmla="*/ 736600 w 2407444"/>
                  <a:gd name="connsiteY3" fmla="*/ 1817688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58716 w 2407444"/>
                  <a:gd name="connsiteY4" fmla="*/ 1627186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80944 w 2407444"/>
                  <a:gd name="connsiteY1" fmla="*/ 184659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370143 w 2407444"/>
                  <a:gd name="connsiteY1" fmla="*/ 1808944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152097 w 2407444"/>
                  <a:gd name="connsiteY1" fmla="*/ 1978386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7444" h="2344738">
                    <a:moveTo>
                      <a:pt x="0" y="2344738"/>
                    </a:moveTo>
                    <a:lnTo>
                      <a:pt x="152097" y="1978386"/>
                    </a:lnTo>
                    <a:lnTo>
                      <a:pt x="513574" y="2073185"/>
                    </a:lnTo>
                    <a:lnTo>
                      <a:pt x="918770" y="1889153"/>
                    </a:lnTo>
                    <a:lnTo>
                      <a:pt x="1228095" y="1683663"/>
                    </a:lnTo>
                    <a:lnTo>
                      <a:pt x="1346200" y="1436688"/>
                    </a:lnTo>
                    <a:lnTo>
                      <a:pt x="1384300" y="1316038"/>
                    </a:lnTo>
                    <a:lnTo>
                      <a:pt x="1397000" y="1157288"/>
                    </a:lnTo>
                    <a:lnTo>
                      <a:pt x="1866900" y="757238"/>
                    </a:lnTo>
                    <a:lnTo>
                      <a:pt x="2152650" y="598488"/>
                    </a:lnTo>
                    <a:lnTo>
                      <a:pt x="2406650" y="541338"/>
                    </a:lnTo>
                    <a:cubicBezTo>
                      <a:pt x="2406915" y="430742"/>
                      <a:pt x="2407179" y="110596"/>
                      <a:pt x="2407444" y="0"/>
                    </a:cubicBezTo>
                  </a:path>
                </a:pathLst>
              </a:custGeom>
              <a:noFill/>
              <a:ln w="28575">
                <a:solidFill>
                  <a:srgbClr val="000099"/>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75" name="テキスト ボックス 274">
                <a:extLst>
                  <a:ext uri="{FF2B5EF4-FFF2-40B4-BE49-F238E27FC236}">
                    <a16:creationId xmlns:a16="http://schemas.microsoft.com/office/drawing/2014/main" id="{7C4CFE62-3D08-6E9B-E5CE-361C515FFF0A}"/>
                  </a:ext>
                </a:extLst>
              </p:cNvPr>
              <p:cNvSpPr txBox="1"/>
              <p:nvPr/>
            </p:nvSpPr>
            <p:spPr bwMode="auto">
              <a:xfrm rot="20950755">
                <a:off x="5331637" y="1485178"/>
                <a:ext cx="582164" cy="92333"/>
              </a:xfrm>
              <a:prstGeom prst="rect">
                <a:avLst/>
              </a:prstGeom>
              <a:noFill/>
            </p:spPr>
            <p:txBody>
              <a:bodyPr lIns="0" tIns="0" rIns="0" bIns="0">
                <a:spAutoFit/>
              </a:bodyPr>
              <a:lstStyle/>
              <a:p>
                <a:pPr algn="ct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新名神高速道路</a:t>
                </a:r>
              </a:p>
            </p:txBody>
          </p:sp>
          <p:cxnSp>
            <p:nvCxnSpPr>
              <p:cNvPr id="276" name="直線コネクタ 275">
                <a:extLst>
                  <a:ext uri="{FF2B5EF4-FFF2-40B4-BE49-F238E27FC236}">
                    <a16:creationId xmlns:a16="http://schemas.microsoft.com/office/drawing/2014/main" id="{B11CC187-0FD9-9EBF-C447-354B244298A0}"/>
                  </a:ext>
                </a:extLst>
              </p:cNvPr>
              <p:cNvCxnSpPr/>
              <p:nvPr/>
            </p:nvCxnSpPr>
            <p:spPr bwMode="auto">
              <a:xfrm flipV="1">
                <a:off x="6653334" y="2263116"/>
                <a:ext cx="188750" cy="3492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角丸四角形 144">
                <a:extLst>
                  <a:ext uri="{FF2B5EF4-FFF2-40B4-BE49-F238E27FC236}">
                    <a16:creationId xmlns:a16="http://schemas.microsoft.com/office/drawing/2014/main" id="{BBF36B1D-FAE0-5437-E59A-E3FCFD019B0B}"/>
                  </a:ext>
                </a:extLst>
              </p:cNvPr>
              <p:cNvSpPr/>
              <p:nvPr/>
            </p:nvSpPr>
            <p:spPr bwMode="auto">
              <a:xfrm>
                <a:off x="4866789" y="4631782"/>
                <a:ext cx="906642" cy="23529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dirty="0">
                    <a:ln w="6350">
                      <a:noFill/>
                      <a:prstDash val="solid"/>
                    </a:ln>
                    <a:solidFill>
                      <a:schemeClr val="bg1"/>
                    </a:solidFill>
                    <a:latin typeface="ＭＳ Ｐゴシック" panose="020B0600070205080204" pitchFamily="50" charset="-128"/>
                  </a:rPr>
                  <a:t>関西国際空港</a:t>
                </a:r>
              </a:p>
            </p:txBody>
          </p:sp>
          <p:cxnSp>
            <p:nvCxnSpPr>
              <p:cNvPr id="278" name="直線コネクタ 277">
                <a:extLst>
                  <a:ext uri="{FF2B5EF4-FFF2-40B4-BE49-F238E27FC236}">
                    <a16:creationId xmlns:a16="http://schemas.microsoft.com/office/drawing/2014/main" id="{5A250726-A195-D82E-A585-E2876202BE0E}"/>
                  </a:ext>
                </a:extLst>
              </p:cNvPr>
              <p:cNvCxnSpPr/>
              <p:nvPr/>
            </p:nvCxnSpPr>
            <p:spPr bwMode="auto">
              <a:xfrm flipH="1" flipV="1">
                <a:off x="6076321" y="2423777"/>
                <a:ext cx="556714" cy="1893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円/楕円 284">
                <a:extLst>
                  <a:ext uri="{FF2B5EF4-FFF2-40B4-BE49-F238E27FC236}">
                    <a16:creationId xmlns:a16="http://schemas.microsoft.com/office/drawing/2014/main" id="{0062F0D9-8C14-3965-830E-AD2944CB749C}"/>
                  </a:ext>
                </a:extLst>
              </p:cNvPr>
              <p:cNvSpPr/>
              <p:nvPr/>
            </p:nvSpPr>
            <p:spPr>
              <a:xfrm>
                <a:off x="6609690" y="2387338"/>
                <a:ext cx="75078" cy="68279"/>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0" name="円/楕円 293">
                <a:extLst>
                  <a:ext uri="{FF2B5EF4-FFF2-40B4-BE49-F238E27FC236}">
                    <a16:creationId xmlns:a16="http://schemas.microsoft.com/office/drawing/2014/main" id="{0E447EBF-CA63-F777-72C0-10EEE64DE324}"/>
                  </a:ext>
                </a:extLst>
              </p:cNvPr>
              <p:cNvSpPr/>
              <p:nvPr/>
            </p:nvSpPr>
            <p:spPr>
              <a:xfrm>
                <a:off x="6609890" y="2645304"/>
                <a:ext cx="67631" cy="61507"/>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a:extLst>
                <a:ext uri="{FF2B5EF4-FFF2-40B4-BE49-F238E27FC236}">
                  <a16:creationId xmlns:a16="http://schemas.microsoft.com/office/drawing/2014/main" id="{CD1C68F4-8F3C-629C-1997-DA497BEBB733}"/>
                </a:ext>
              </a:extLst>
            </p:cNvPr>
            <p:cNvGrpSpPr/>
            <p:nvPr/>
          </p:nvGrpSpPr>
          <p:grpSpPr>
            <a:xfrm>
              <a:off x="7401531" y="2360934"/>
              <a:ext cx="1494945" cy="2625184"/>
              <a:chOff x="10247717" y="2215336"/>
              <a:chExt cx="1494945" cy="2625184"/>
            </a:xfrm>
          </p:grpSpPr>
          <p:sp>
            <p:nvSpPr>
              <p:cNvPr id="19" name="角丸四角形 102">
                <a:extLst>
                  <a:ext uri="{FF2B5EF4-FFF2-40B4-BE49-F238E27FC236}">
                    <a16:creationId xmlns:a16="http://schemas.microsoft.com/office/drawing/2014/main" id="{B84EE90B-C3EC-E416-0A1F-1E6D5917BD4A}"/>
                  </a:ext>
                </a:extLst>
              </p:cNvPr>
              <p:cNvSpPr/>
              <p:nvPr/>
            </p:nvSpPr>
            <p:spPr bwMode="auto">
              <a:xfrm>
                <a:off x="10247717" y="2215336"/>
                <a:ext cx="1494945" cy="2625184"/>
              </a:xfrm>
              <a:prstGeom prst="roundRect">
                <a:avLst>
                  <a:gd name="adj" fmla="val 6646"/>
                </a:avLst>
              </a:prstGeom>
              <a:solidFill>
                <a:srgbClr val="FE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ＭＳ Ｐゴシック" panose="020B0600070205080204" pitchFamily="50" charset="-128"/>
                </a:endParaRPr>
              </a:p>
            </p:txBody>
          </p:sp>
          <p:sp>
            <p:nvSpPr>
              <p:cNvPr id="20" name="テキスト ボックス 14">
                <a:extLst>
                  <a:ext uri="{FF2B5EF4-FFF2-40B4-BE49-F238E27FC236}">
                    <a16:creationId xmlns:a16="http://schemas.microsoft.com/office/drawing/2014/main" id="{4A547AE5-1E6D-32E2-0630-410A35AF786D}"/>
                  </a:ext>
                </a:extLst>
              </p:cNvPr>
              <p:cNvSpPr txBox="1">
                <a:spLocks noChangeArrowheads="1"/>
              </p:cNvSpPr>
              <p:nvPr/>
            </p:nvSpPr>
            <p:spPr bwMode="auto">
              <a:xfrm>
                <a:off x="10271674" y="2230793"/>
                <a:ext cx="1470987" cy="15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latin typeface="ＭＳ Ｐゴシック" panose="020B0600070205080204" pitchFamily="50" charset="-128"/>
                  </a:rPr>
                  <a:t>環状道路の役割</a:t>
                </a:r>
              </a:p>
            </p:txBody>
          </p:sp>
          <p:grpSp>
            <p:nvGrpSpPr>
              <p:cNvPr id="21" name="グループ化 20">
                <a:extLst>
                  <a:ext uri="{FF2B5EF4-FFF2-40B4-BE49-F238E27FC236}">
                    <a16:creationId xmlns:a16="http://schemas.microsoft.com/office/drawing/2014/main" id="{25287F3C-E952-87A4-E890-92E6C8FE9CDA}"/>
                  </a:ext>
                </a:extLst>
              </p:cNvPr>
              <p:cNvGrpSpPr/>
              <p:nvPr/>
            </p:nvGrpSpPr>
            <p:grpSpPr>
              <a:xfrm>
                <a:off x="10282782" y="4039296"/>
                <a:ext cx="1438002" cy="739561"/>
                <a:chOff x="7605659" y="4039296"/>
                <a:chExt cx="1438002" cy="739561"/>
              </a:xfrm>
            </p:grpSpPr>
            <p:pic>
              <p:nvPicPr>
                <p:cNvPr id="259" name="図 258">
                  <a:extLst>
                    <a:ext uri="{FF2B5EF4-FFF2-40B4-BE49-F238E27FC236}">
                      <a16:creationId xmlns:a16="http://schemas.microsoft.com/office/drawing/2014/main" id="{B9965DD8-4244-6FA2-888B-86C223D5FB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7605659" y="4052031"/>
                  <a:ext cx="1438002" cy="726826"/>
                </a:xfrm>
                <a:prstGeom prst="roundRect">
                  <a:avLst>
                    <a:gd name="adj" fmla="val 12775"/>
                  </a:avLst>
                </a:prstGeom>
                <a:solidFill>
                  <a:srgbClr val="FFFFFF">
                    <a:shade val="85000"/>
                  </a:srgbClr>
                </a:solidFill>
                <a:ln w="3175">
                  <a:solidFill>
                    <a:schemeClr val="tx1"/>
                  </a:solidFill>
                </a:ln>
                <a:effectLst/>
              </p:spPr>
            </p:pic>
            <p:sp>
              <p:nvSpPr>
                <p:cNvPr id="260" name="正方形/長方形 46">
                  <a:extLst>
                    <a:ext uri="{FF2B5EF4-FFF2-40B4-BE49-F238E27FC236}">
                      <a16:creationId xmlns:a16="http://schemas.microsoft.com/office/drawing/2014/main" id="{55F4762C-B6BD-3D10-D4D1-8C10DAF67A50}"/>
                    </a:ext>
                  </a:extLst>
                </p:cNvPr>
                <p:cNvSpPr>
                  <a:spLocks noChangeArrowheads="1"/>
                </p:cNvSpPr>
                <p:nvPr/>
              </p:nvSpPr>
              <p:spPr bwMode="auto">
                <a:xfrm>
                  <a:off x="8096050" y="4060215"/>
                  <a:ext cx="503080" cy="93179"/>
                </a:xfrm>
                <a:prstGeom prst="rect">
                  <a:avLst/>
                </a:prstGeom>
                <a:solidFill>
                  <a:srgbClr val="9EC5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61" name="テキスト ボックス 47">
                  <a:extLst>
                    <a:ext uri="{FF2B5EF4-FFF2-40B4-BE49-F238E27FC236}">
                      <a16:creationId xmlns:a16="http://schemas.microsoft.com/office/drawing/2014/main" id="{86F7B7D1-7D0D-BB0F-E2C9-E228ED391888}"/>
                    </a:ext>
                  </a:extLst>
                </p:cNvPr>
                <p:cNvSpPr txBox="1">
                  <a:spLocks noChangeArrowheads="1"/>
                </p:cNvSpPr>
                <p:nvPr/>
              </p:nvSpPr>
              <p:spPr bwMode="auto">
                <a:xfrm>
                  <a:off x="7615090" y="4039296"/>
                  <a:ext cx="1407887" cy="12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アクセス機能</a:t>
                  </a:r>
                </a:p>
              </p:txBody>
            </p:sp>
            <p:sp>
              <p:nvSpPr>
                <p:cNvPr id="262" name="テキスト ボックス 261">
                  <a:extLst>
                    <a:ext uri="{FF2B5EF4-FFF2-40B4-BE49-F238E27FC236}">
                      <a16:creationId xmlns:a16="http://schemas.microsoft.com/office/drawing/2014/main" id="{B2EEDD7C-9AE4-06B7-3E96-B1B166BFA330}"/>
                    </a:ext>
                  </a:extLst>
                </p:cNvPr>
                <p:cNvSpPr txBox="1"/>
                <p:nvPr/>
              </p:nvSpPr>
              <p:spPr bwMode="auto">
                <a:xfrm>
                  <a:off x="7638590" y="4178082"/>
                  <a:ext cx="1399758" cy="92333"/>
                </a:xfrm>
                <a:prstGeom prst="rect">
                  <a:avLst/>
                </a:prstGeom>
                <a:solidFill>
                  <a:srgbClr val="CCECFC"/>
                </a:solidFill>
              </p:spPr>
              <p:txBody>
                <a:bodyPr wrap="square" lIns="0" tIns="0" rIns="0" bIns="0">
                  <a:spAutoFit/>
                </a:bodyPr>
                <a:lstStyle/>
                <a:p>
                  <a:pPr algn="ctr" eaLnBrk="1" hangingPunct="1">
                    <a:defRPr/>
                  </a:pPr>
                  <a:r>
                    <a:rPr lang="ja-JP" altLang="en-US" sz="600" b="1" spc="-50" dirty="0">
                      <a:latin typeface="Meiryo UI" panose="020B0604030504040204" pitchFamily="50" charset="-128"/>
                      <a:ea typeface="Meiryo UI" panose="020B0604030504040204" pitchFamily="50" charset="-128"/>
                    </a:rPr>
                    <a:t>環状道路周辺の地域間の移動が便利になります。</a:t>
                  </a:r>
                </a:p>
              </p:txBody>
            </p:sp>
            <p:sp>
              <p:nvSpPr>
                <p:cNvPr id="263" name="角丸四角形 131">
                  <a:extLst>
                    <a:ext uri="{FF2B5EF4-FFF2-40B4-BE49-F238E27FC236}">
                      <a16:creationId xmlns:a16="http://schemas.microsoft.com/office/drawing/2014/main" id="{306A160D-1141-2559-C231-49AF1D1ECC67}"/>
                    </a:ext>
                  </a:extLst>
                </p:cNvPr>
                <p:cNvSpPr/>
                <p:nvPr/>
              </p:nvSpPr>
              <p:spPr bwMode="auto">
                <a:xfrm>
                  <a:off x="8152967" y="4285568"/>
                  <a:ext cx="833871" cy="93550"/>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東大阪市～大阪市南部</a:t>
                  </a:r>
                </a:p>
              </p:txBody>
            </p:sp>
          </p:grpSp>
          <p:grpSp>
            <p:nvGrpSpPr>
              <p:cNvPr id="22" name="グループ化 21">
                <a:extLst>
                  <a:ext uri="{FF2B5EF4-FFF2-40B4-BE49-F238E27FC236}">
                    <a16:creationId xmlns:a16="http://schemas.microsoft.com/office/drawing/2014/main" id="{3A967E0A-E5D1-2A82-8DB3-F95D523B3E1C}"/>
                  </a:ext>
                </a:extLst>
              </p:cNvPr>
              <p:cNvGrpSpPr/>
              <p:nvPr/>
            </p:nvGrpSpPr>
            <p:grpSpPr>
              <a:xfrm>
                <a:off x="10282790" y="3264740"/>
                <a:ext cx="1437986" cy="729737"/>
                <a:chOff x="7605667" y="3264740"/>
                <a:chExt cx="1437986" cy="729737"/>
              </a:xfrm>
            </p:grpSpPr>
            <p:pic>
              <p:nvPicPr>
                <p:cNvPr id="30" name="図 12">
                  <a:extLst>
                    <a:ext uri="{FF2B5EF4-FFF2-40B4-BE49-F238E27FC236}">
                      <a16:creationId xmlns:a16="http://schemas.microsoft.com/office/drawing/2014/main" id="{D432DD2F-3CDE-5630-074E-A683DF4C36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7605667" y="3273979"/>
                  <a:ext cx="1437986" cy="720498"/>
                </a:xfrm>
                <a:prstGeom prst="roundRect">
                  <a:avLst>
                    <a:gd name="adj" fmla="val 13662"/>
                  </a:avLst>
                </a:prstGeom>
                <a:solidFill>
                  <a:srgbClr val="FFFFFF">
                    <a:shade val="85000"/>
                  </a:srgbClr>
                </a:solidFill>
                <a:ln w="3175">
                  <a:solidFill>
                    <a:schemeClr val="tx1"/>
                  </a:solidFill>
                </a:ln>
                <a:effectLst/>
              </p:spPr>
            </p:pic>
            <p:sp>
              <p:nvSpPr>
                <p:cNvPr id="31" name="正方形/長方形 44">
                  <a:extLst>
                    <a:ext uri="{FF2B5EF4-FFF2-40B4-BE49-F238E27FC236}">
                      <a16:creationId xmlns:a16="http://schemas.microsoft.com/office/drawing/2014/main" id="{8172A4B9-9944-5D4A-E541-C7DFD7FF7833}"/>
                    </a:ext>
                  </a:extLst>
                </p:cNvPr>
                <p:cNvSpPr>
                  <a:spLocks noChangeArrowheads="1"/>
                </p:cNvSpPr>
                <p:nvPr/>
              </p:nvSpPr>
              <p:spPr bwMode="auto">
                <a:xfrm>
                  <a:off x="8096047" y="3278051"/>
                  <a:ext cx="503080" cy="93180"/>
                </a:xfrm>
                <a:prstGeom prst="rect">
                  <a:avLst/>
                </a:prstGeom>
                <a:solidFill>
                  <a:srgbClr val="BF80A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56" name="テキスト ボックス 45">
                  <a:extLst>
                    <a:ext uri="{FF2B5EF4-FFF2-40B4-BE49-F238E27FC236}">
                      <a16:creationId xmlns:a16="http://schemas.microsoft.com/office/drawing/2014/main" id="{D35537FA-2490-091F-21D3-F0BBBDD6036D}"/>
                    </a:ext>
                  </a:extLst>
                </p:cNvPr>
                <p:cNvSpPr txBox="1">
                  <a:spLocks noChangeArrowheads="1"/>
                </p:cNvSpPr>
                <p:nvPr/>
              </p:nvSpPr>
              <p:spPr bwMode="auto">
                <a:xfrm>
                  <a:off x="7615084" y="3264740"/>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分散導入機能</a:t>
                  </a:r>
                </a:p>
              </p:txBody>
            </p:sp>
            <p:sp>
              <p:nvSpPr>
                <p:cNvPr id="257" name="テキスト ボックス 256">
                  <a:extLst>
                    <a:ext uri="{FF2B5EF4-FFF2-40B4-BE49-F238E27FC236}">
                      <a16:creationId xmlns:a16="http://schemas.microsoft.com/office/drawing/2014/main" id="{57737BBD-05E2-8EF9-1770-961C2462BD7D}"/>
                    </a:ext>
                  </a:extLst>
                </p:cNvPr>
                <p:cNvSpPr txBox="1"/>
                <p:nvPr/>
              </p:nvSpPr>
              <p:spPr bwMode="auto">
                <a:xfrm>
                  <a:off x="7627478" y="3385453"/>
                  <a:ext cx="1394991" cy="92333"/>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郊外から都心部へ向かう交通を分散します。</a:t>
                  </a:r>
                </a:p>
              </p:txBody>
            </p:sp>
            <p:sp>
              <p:nvSpPr>
                <p:cNvPr id="258" name="角丸四角形 124">
                  <a:extLst>
                    <a:ext uri="{FF2B5EF4-FFF2-40B4-BE49-F238E27FC236}">
                      <a16:creationId xmlns:a16="http://schemas.microsoft.com/office/drawing/2014/main" id="{23BC141F-7199-3749-4206-0AD964856E49}"/>
                    </a:ext>
                  </a:extLst>
                </p:cNvPr>
                <p:cNvSpPr/>
                <p:nvPr/>
              </p:nvSpPr>
              <p:spPr bwMode="auto">
                <a:xfrm>
                  <a:off x="8193881" y="3485900"/>
                  <a:ext cx="825411" cy="92277"/>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奈良方面～大阪都心部</a:t>
                  </a:r>
                </a:p>
              </p:txBody>
            </p:sp>
          </p:grpSp>
          <p:grpSp>
            <p:nvGrpSpPr>
              <p:cNvPr id="23" name="グループ化 22">
                <a:extLst>
                  <a:ext uri="{FF2B5EF4-FFF2-40B4-BE49-F238E27FC236}">
                    <a16:creationId xmlns:a16="http://schemas.microsoft.com/office/drawing/2014/main" id="{9BED3F34-219C-DBCC-A97F-AF9BB5D9D7C0}"/>
                  </a:ext>
                </a:extLst>
              </p:cNvPr>
              <p:cNvGrpSpPr/>
              <p:nvPr/>
            </p:nvGrpSpPr>
            <p:grpSpPr>
              <a:xfrm>
                <a:off x="10282741" y="2409307"/>
                <a:ext cx="1438085" cy="803265"/>
                <a:chOff x="7615081" y="2409307"/>
                <a:chExt cx="1438085" cy="803265"/>
              </a:xfrm>
            </p:grpSpPr>
            <p:pic>
              <p:nvPicPr>
                <p:cNvPr id="24" name="図 23">
                  <a:extLst>
                    <a:ext uri="{FF2B5EF4-FFF2-40B4-BE49-F238E27FC236}">
                      <a16:creationId xmlns:a16="http://schemas.microsoft.com/office/drawing/2014/main" id="{87C030FC-ED5C-0D96-CE8F-521988F1102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7615186" y="2412482"/>
                  <a:ext cx="1437980" cy="800090"/>
                </a:xfrm>
                <a:prstGeom prst="roundRect">
                  <a:avLst>
                    <a:gd name="adj" fmla="val 12810"/>
                  </a:avLst>
                </a:prstGeom>
                <a:solidFill>
                  <a:srgbClr val="FFFFFF">
                    <a:shade val="85000"/>
                  </a:srgbClr>
                </a:solidFill>
                <a:ln w="3175">
                  <a:solidFill>
                    <a:schemeClr val="tx1"/>
                  </a:solidFill>
                </a:ln>
                <a:effectLst/>
              </p:spPr>
            </p:pic>
            <p:sp>
              <p:nvSpPr>
                <p:cNvPr id="25" name="正方形/長方形 19">
                  <a:extLst>
                    <a:ext uri="{FF2B5EF4-FFF2-40B4-BE49-F238E27FC236}">
                      <a16:creationId xmlns:a16="http://schemas.microsoft.com/office/drawing/2014/main" id="{4976747A-15C8-3A4E-703A-598F0866150E}"/>
                    </a:ext>
                  </a:extLst>
                </p:cNvPr>
                <p:cNvSpPr>
                  <a:spLocks noChangeArrowheads="1"/>
                </p:cNvSpPr>
                <p:nvPr/>
              </p:nvSpPr>
              <p:spPr bwMode="auto">
                <a:xfrm>
                  <a:off x="8077619" y="2419115"/>
                  <a:ext cx="503080" cy="93180"/>
                </a:xfrm>
                <a:prstGeom prst="rect">
                  <a:avLst/>
                </a:prstGeom>
                <a:solidFill>
                  <a:srgbClr val="22A8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17">
                  <a:extLst>
                    <a:ext uri="{FF2B5EF4-FFF2-40B4-BE49-F238E27FC236}">
                      <a16:creationId xmlns:a16="http://schemas.microsoft.com/office/drawing/2014/main" id="{86BE6418-A64D-33D3-7E1A-F93E18815A9C}"/>
                    </a:ext>
                  </a:extLst>
                </p:cNvPr>
                <p:cNvSpPr txBox="1">
                  <a:spLocks noChangeArrowheads="1"/>
                </p:cNvSpPr>
                <p:nvPr/>
              </p:nvSpPr>
              <p:spPr bwMode="auto">
                <a:xfrm>
                  <a:off x="7615081" y="2409307"/>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バイパス機能</a:t>
                  </a:r>
                </a:p>
              </p:txBody>
            </p:sp>
            <p:pic>
              <p:nvPicPr>
                <p:cNvPr id="27" name="図 26">
                  <a:extLst>
                    <a:ext uri="{FF2B5EF4-FFF2-40B4-BE49-F238E27FC236}">
                      <a16:creationId xmlns:a16="http://schemas.microsoft.com/office/drawing/2014/main" id="{05A789D4-C767-9B35-06E0-5E1EF60F274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7642948" y="2707482"/>
                  <a:ext cx="1381126" cy="461050"/>
                </a:xfrm>
                <a:prstGeom prst="roundRect">
                  <a:avLst>
                    <a:gd name="adj" fmla="val 0"/>
                  </a:avLst>
                </a:prstGeom>
                <a:solidFill>
                  <a:srgbClr val="FFFFFF">
                    <a:shade val="85000"/>
                  </a:srgbClr>
                </a:solidFill>
                <a:ln w="3175">
                  <a:noFill/>
                </a:ln>
                <a:effectLst/>
              </p:spPr>
            </p:pic>
            <p:sp>
              <p:nvSpPr>
                <p:cNvPr id="28" name="テキスト ボックス 27">
                  <a:extLst>
                    <a:ext uri="{FF2B5EF4-FFF2-40B4-BE49-F238E27FC236}">
                      <a16:creationId xmlns:a16="http://schemas.microsoft.com/office/drawing/2014/main" id="{ADB1CBBF-7556-2EC4-C3A8-C3F4396ED5C3}"/>
                    </a:ext>
                  </a:extLst>
                </p:cNvPr>
                <p:cNvSpPr txBox="1"/>
                <p:nvPr/>
              </p:nvSpPr>
              <p:spPr bwMode="auto">
                <a:xfrm>
                  <a:off x="7638590" y="2527085"/>
                  <a:ext cx="1394991" cy="184666"/>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都心部を通過する必要がなくなり、</a:t>
                  </a:r>
                  <a:endParaRPr lang="en-US" altLang="ja-JP" sz="600" b="1" dirty="0">
                    <a:latin typeface="Meiryo UI" panose="020B0604030504040204" pitchFamily="50" charset="-128"/>
                    <a:ea typeface="Meiryo UI" panose="020B0604030504040204" pitchFamily="50" charset="-128"/>
                  </a:endParaRPr>
                </a:p>
                <a:p>
                  <a:pPr algn="ctr" eaLnBrk="1" hangingPunct="1">
                    <a:defRPr/>
                  </a:pPr>
                  <a:r>
                    <a:rPr lang="ja-JP" altLang="en-US" sz="600" b="1" dirty="0">
                      <a:latin typeface="Meiryo UI" panose="020B0604030504040204" pitchFamily="50" charset="-128"/>
                      <a:ea typeface="Meiryo UI" panose="020B0604030504040204" pitchFamily="50" charset="-128"/>
                    </a:rPr>
                    <a:t>スムーズに移動できます。</a:t>
                  </a:r>
                </a:p>
              </p:txBody>
            </p:sp>
            <p:sp>
              <p:nvSpPr>
                <p:cNvPr id="29" name="角丸四角形 114">
                  <a:extLst>
                    <a:ext uri="{FF2B5EF4-FFF2-40B4-BE49-F238E27FC236}">
                      <a16:creationId xmlns:a16="http://schemas.microsoft.com/office/drawing/2014/main" id="{25C8B0C2-655E-13D2-2802-68AA5FD9D3F0}"/>
                    </a:ext>
                  </a:extLst>
                </p:cNvPr>
                <p:cNvSpPr/>
                <p:nvPr/>
              </p:nvSpPr>
              <p:spPr bwMode="auto">
                <a:xfrm>
                  <a:off x="8100810" y="2713981"/>
                  <a:ext cx="724964" cy="94093"/>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京都方面～神戸方面</a:t>
                  </a:r>
                </a:p>
              </p:txBody>
            </p:sp>
          </p:grpSp>
        </p:grpSp>
        <p:sp>
          <p:nvSpPr>
            <p:cNvPr id="12" name="正方形/長方形 11">
              <a:extLst>
                <a:ext uri="{FF2B5EF4-FFF2-40B4-BE49-F238E27FC236}">
                  <a16:creationId xmlns:a16="http://schemas.microsoft.com/office/drawing/2014/main" id="{8F0D0874-0F65-960A-BEA1-D809732FCC6E}"/>
                </a:ext>
              </a:extLst>
            </p:cNvPr>
            <p:cNvSpPr/>
            <p:nvPr/>
          </p:nvSpPr>
          <p:spPr>
            <a:xfrm>
              <a:off x="5809391" y="2967682"/>
              <a:ext cx="229459" cy="229449"/>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3" name="正方形/長方形 12">
              <a:extLst>
                <a:ext uri="{FF2B5EF4-FFF2-40B4-BE49-F238E27FC236}">
                  <a16:creationId xmlns:a16="http://schemas.microsoft.com/office/drawing/2014/main" id="{490EC2F8-374F-B45A-9863-E38836B10DA4}"/>
                </a:ext>
              </a:extLst>
            </p:cNvPr>
            <p:cNvSpPr/>
            <p:nvPr/>
          </p:nvSpPr>
          <p:spPr>
            <a:xfrm>
              <a:off x="5771744" y="2685455"/>
              <a:ext cx="229459" cy="107904"/>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4" name="フリーフォーム 92">
              <a:extLst>
                <a:ext uri="{FF2B5EF4-FFF2-40B4-BE49-F238E27FC236}">
                  <a16:creationId xmlns:a16="http://schemas.microsoft.com/office/drawing/2014/main" id="{3C41B228-A4EB-88A2-6821-839DCF3A747A}"/>
                </a:ext>
              </a:extLst>
            </p:cNvPr>
            <p:cNvSpPr/>
            <p:nvPr/>
          </p:nvSpPr>
          <p:spPr>
            <a:xfrm>
              <a:off x="5903646" y="2850648"/>
              <a:ext cx="171378" cy="139245"/>
            </a:xfrm>
            <a:custGeom>
              <a:avLst/>
              <a:gdLst>
                <a:gd name="connsiteX0" fmla="*/ 38100 w 152400"/>
                <a:gd name="connsiteY0" fmla="*/ 0 h 123825"/>
                <a:gd name="connsiteX1" fmla="*/ 152400 w 152400"/>
                <a:gd name="connsiteY1" fmla="*/ 47625 h 123825"/>
                <a:gd name="connsiteX2" fmla="*/ 123825 w 152400"/>
                <a:gd name="connsiteY2" fmla="*/ 123825 h 123825"/>
                <a:gd name="connsiteX3" fmla="*/ 42862 w 152400"/>
                <a:gd name="connsiteY3" fmla="*/ 114300 h 123825"/>
                <a:gd name="connsiteX4" fmla="*/ 0 w 152400"/>
                <a:gd name="connsiteY4" fmla="*/ 47625 h 123825"/>
                <a:gd name="connsiteX5" fmla="*/ 38100 w 152400"/>
                <a:gd name="connsiteY5"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23825">
                  <a:moveTo>
                    <a:pt x="38100" y="0"/>
                  </a:moveTo>
                  <a:lnTo>
                    <a:pt x="152400" y="47625"/>
                  </a:lnTo>
                  <a:lnTo>
                    <a:pt x="123825" y="123825"/>
                  </a:lnTo>
                  <a:lnTo>
                    <a:pt x="42862" y="114300"/>
                  </a:lnTo>
                  <a:lnTo>
                    <a:pt x="0" y="47625"/>
                  </a:lnTo>
                  <a:lnTo>
                    <a:pt x="38100" y="0"/>
                  </a:lnTo>
                  <a:close/>
                </a:path>
              </a:pathLst>
            </a:custGeom>
            <a:solidFill>
              <a:srgbClr val="F9907B"/>
            </a:solidFill>
            <a:ln w="63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5" name="角丸四角形 98">
              <a:extLst>
                <a:ext uri="{FF2B5EF4-FFF2-40B4-BE49-F238E27FC236}">
                  <a16:creationId xmlns:a16="http://schemas.microsoft.com/office/drawing/2014/main" id="{82E79D3C-FC3E-0968-D845-0051979DE5BD}"/>
                </a:ext>
              </a:extLst>
            </p:cNvPr>
            <p:cNvSpPr/>
            <p:nvPr/>
          </p:nvSpPr>
          <p:spPr bwMode="auto">
            <a:xfrm>
              <a:off x="5254732" y="2716437"/>
              <a:ext cx="607458" cy="339990"/>
            </a:xfrm>
            <a:prstGeom prst="roundRect">
              <a:avLst/>
            </a:prstGeom>
            <a:solidFill>
              <a:srgbClr val="F990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万博会場（夢洲）</a:t>
              </a:r>
            </a:p>
          </p:txBody>
        </p:sp>
        <p:sp>
          <p:nvSpPr>
            <p:cNvPr id="16" name="テキスト ボックス 15">
              <a:extLst>
                <a:ext uri="{FF2B5EF4-FFF2-40B4-BE49-F238E27FC236}">
                  <a16:creationId xmlns:a16="http://schemas.microsoft.com/office/drawing/2014/main" id="{BF5B96F6-6733-B2E0-F38A-A6A570DC817D}"/>
                </a:ext>
              </a:extLst>
            </p:cNvPr>
            <p:cNvSpPr txBox="1"/>
            <p:nvPr/>
          </p:nvSpPr>
          <p:spPr bwMode="auto">
            <a:xfrm>
              <a:off x="6153425" y="2540203"/>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大阪駅</a:t>
              </a:r>
            </a:p>
          </p:txBody>
        </p:sp>
        <p:sp>
          <p:nvSpPr>
            <p:cNvPr id="17" name="テキスト ボックス 16">
              <a:extLst>
                <a:ext uri="{FF2B5EF4-FFF2-40B4-BE49-F238E27FC236}">
                  <a16:creationId xmlns:a16="http://schemas.microsoft.com/office/drawing/2014/main" id="{60FBE5FC-0C9F-61FD-FD92-43852C74847D}"/>
                </a:ext>
              </a:extLst>
            </p:cNvPr>
            <p:cNvSpPr txBox="1"/>
            <p:nvPr/>
          </p:nvSpPr>
          <p:spPr bwMode="auto">
            <a:xfrm>
              <a:off x="6201651" y="2129462"/>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新大阪駅</a:t>
              </a:r>
            </a:p>
          </p:txBody>
        </p:sp>
        <p:cxnSp>
          <p:nvCxnSpPr>
            <p:cNvPr id="18" name="直線コネクタ 17">
              <a:extLst>
                <a:ext uri="{FF2B5EF4-FFF2-40B4-BE49-F238E27FC236}">
                  <a16:creationId xmlns:a16="http://schemas.microsoft.com/office/drawing/2014/main" id="{D95E516C-13DC-7404-B665-A6ED6F1CBDBE}"/>
                </a:ext>
              </a:extLst>
            </p:cNvPr>
            <p:cNvCxnSpPr/>
            <p:nvPr/>
          </p:nvCxnSpPr>
          <p:spPr>
            <a:xfrm flipV="1">
              <a:off x="6007894" y="3138489"/>
              <a:ext cx="204787" cy="219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93696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図 6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3736" y="3819943"/>
            <a:ext cx="1200588" cy="900440"/>
          </a:xfrm>
          <a:prstGeom prst="rect">
            <a:avLst/>
          </a:prstGeom>
          <a:effectLst/>
        </p:spPr>
      </p:pic>
      <p:pic>
        <p:nvPicPr>
          <p:cNvPr id="62" name="図 6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59945" y="3814212"/>
            <a:ext cx="1200588" cy="900440"/>
          </a:xfrm>
          <a:prstGeom prst="rect">
            <a:avLst/>
          </a:prstGeom>
          <a:effectLst/>
        </p:spPr>
      </p:pic>
      <p:sp>
        <p:nvSpPr>
          <p:cNvPr id="61" name="Rectangle 4"/>
          <p:cNvSpPr>
            <a:spLocks noChangeArrowheads="1"/>
          </p:cNvSpPr>
          <p:nvPr/>
        </p:nvSpPr>
        <p:spPr bwMode="auto">
          <a:xfrm>
            <a:off x="1" y="2"/>
            <a:ext cx="913787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defTabSz="914378">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公共施設の維持管理の推進</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65" name="Rectangle 4"/>
          <p:cNvSpPr>
            <a:spLocks noChangeArrowheads="1"/>
          </p:cNvSpPr>
          <p:nvPr/>
        </p:nvSpPr>
        <p:spPr bwMode="auto">
          <a:xfrm>
            <a:off x="7289800" y="2"/>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defTabSz="914378">
              <a:spcBef>
                <a:spcPct val="0"/>
              </a:spcBef>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3" name="スライド番号プレースホルダ 3"/>
          <p:cNvSpPr txBox="1">
            <a:spLocks noGrp="1"/>
          </p:cNvSpPr>
          <p:nvPr/>
        </p:nvSpPr>
        <p:spPr bwMode="auto">
          <a:xfrm>
            <a:off x="7010400" y="4786314"/>
            <a:ext cx="2133600" cy="357187"/>
          </a:xfrm>
          <a:prstGeom prst="rect">
            <a:avLst/>
          </a:prstGeom>
          <a:noFill/>
          <a:ln>
            <a:miter lim="800000"/>
            <a:headEnd/>
            <a:tailEnd/>
          </a:ln>
        </p:spPr>
        <p:txBody>
          <a:bodyPr lIns="77928" tIns="38964" rIns="77928" bIns="38964"/>
          <a:lstStyle/>
          <a:p>
            <a:pPr algn="r" defTabSz="914378">
              <a:defRPr/>
            </a:pPr>
            <a:fld id="{8FFDCF82-61BD-41EF-A490-9375BDA4C9D1}" type="slidenum">
              <a:rPr lang="en-US" altLang="ja-JP" sz="2000" b="1">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rPr>
              <a:pPr algn="r" defTabSz="914378">
                <a:defRPr/>
              </a:pPr>
              <a:t>42</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56" name="正方形/長方形 155"/>
          <p:cNvSpPr/>
          <p:nvPr/>
        </p:nvSpPr>
        <p:spPr>
          <a:xfrm>
            <a:off x="6157678" y="3101853"/>
            <a:ext cx="2938916"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市民利用施設等の緊急的な安全対策</a:t>
            </a:r>
            <a:endParaRPr lang="en-US" altLang="ja-JP" sz="11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57" name="正方形/長方形 156"/>
          <p:cNvSpPr/>
          <p:nvPr/>
        </p:nvSpPr>
        <p:spPr>
          <a:xfrm>
            <a:off x="767878" y="3111724"/>
            <a:ext cx="3465514"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長寿命化による維持管理費の縮減・平準化例（橋梁）</a:t>
            </a:r>
            <a:endParaRPr lang="en-US" altLang="ja-JP" sz="1100" b="1" dirty="0">
              <a:solidFill>
                <a:srgbClr val="000000"/>
              </a:solidFill>
              <a:latin typeface="ＭＳ Ｐゴシック" panose="020B0600070205080204" pitchFamily="50" charset="-128"/>
              <a:ea typeface="ＭＳ Ｐゴシック" panose="020B0600070205080204" pitchFamily="50" charset="-128"/>
            </a:endParaRPr>
          </a:p>
        </p:txBody>
      </p:sp>
      <p:grpSp>
        <p:nvGrpSpPr>
          <p:cNvPr id="158" name="グループ化 157"/>
          <p:cNvGrpSpPr/>
          <p:nvPr/>
        </p:nvGrpSpPr>
        <p:grpSpPr>
          <a:xfrm>
            <a:off x="987899" y="1748285"/>
            <a:ext cx="1430979" cy="1368417"/>
            <a:chOff x="621787" y="1718789"/>
            <a:chExt cx="1430979" cy="1368417"/>
          </a:xfrm>
        </p:grpSpPr>
        <p:pic>
          <p:nvPicPr>
            <p:cNvPr id="159" name="図 15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225" y="1718789"/>
              <a:ext cx="1387579" cy="136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角丸四角形 159"/>
            <p:cNvSpPr/>
            <p:nvPr/>
          </p:nvSpPr>
          <p:spPr>
            <a:xfrm>
              <a:off x="621788" y="1741038"/>
              <a:ext cx="1008000" cy="111600"/>
            </a:xfrm>
            <a:prstGeom prst="roundRect">
              <a:avLst/>
            </a:prstGeom>
            <a:solidFill>
              <a:srgbClr val="FFC000"/>
            </a:solid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従来の維持管理（事後保全）</a:t>
              </a:r>
            </a:p>
          </p:txBody>
        </p:sp>
        <p:sp>
          <p:nvSpPr>
            <p:cNvPr id="161" name="角丸四角形 160"/>
            <p:cNvSpPr/>
            <p:nvPr/>
          </p:nvSpPr>
          <p:spPr>
            <a:xfrm>
              <a:off x="621787" y="2376864"/>
              <a:ext cx="1008553" cy="113196"/>
            </a:xfrm>
            <a:prstGeom prst="roundRect">
              <a:avLst/>
            </a:prstGeom>
            <a:solidFill>
              <a:srgbClr val="99CCFF"/>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今後の維持管理（予防保全）</a:t>
              </a:r>
            </a:p>
          </p:txBody>
        </p:sp>
        <p:sp>
          <p:nvSpPr>
            <p:cNvPr id="162" name="右矢印 161"/>
            <p:cNvSpPr/>
            <p:nvPr/>
          </p:nvSpPr>
          <p:spPr>
            <a:xfrm>
              <a:off x="687195" y="2187484"/>
              <a:ext cx="1348906" cy="196344"/>
            </a:xfrm>
            <a:prstGeom prst="rightArrow">
              <a:avLst>
                <a:gd name="adj1" fmla="val 50000"/>
                <a:gd name="adj2" fmla="val 43938"/>
              </a:avLst>
            </a:prstGeom>
            <a:solidFill>
              <a:srgbClr val="FFC000"/>
            </a:solid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63" name="正方形/長方形 162"/>
            <p:cNvSpPr/>
            <p:nvPr/>
          </p:nvSpPr>
          <p:spPr>
            <a:xfrm>
              <a:off x="632497" y="2239547"/>
              <a:ext cx="444500"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橋の完成</a:t>
              </a:r>
            </a:p>
          </p:txBody>
        </p:sp>
        <p:sp>
          <p:nvSpPr>
            <p:cNvPr id="164" name="正方形/長方形 163"/>
            <p:cNvSpPr/>
            <p:nvPr/>
          </p:nvSpPr>
          <p:spPr>
            <a:xfrm>
              <a:off x="1004766" y="2239547"/>
              <a:ext cx="534988"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徐々に劣化</a:t>
              </a:r>
            </a:p>
          </p:txBody>
        </p:sp>
        <p:sp>
          <p:nvSpPr>
            <p:cNvPr id="165" name="正方形/長方形 164"/>
            <p:cNvSpPr/>
            <p:nvPr/>
          </p:nvSpPr>
          <p:spPr>
            <a:xfrm>
              <a:off x="1483397" y="2239547"/>
              <a:ext cx="508000"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新橋へ架替</a:t>
              </a:r>
            </a:p>
          </p:txBody>
        </p:sp>
        <p:sp>
          <p:nvSpPr>
            <p:cNvPr id="166" name="右矢印 165"/>
            <p:cNvSpPr/>
            <p:nvPr/>
          </p:nvSpPr>
          <p:spPr>
            <a:xfrm>
              <a:off x="694276" y="2903606"/>
              <a:ext cx="1358490" cy="183600"/>
            </a:xfrm>
            <a:prstGeom prst="rightArrow">
              <a:avLst>
                <a:gd name="adj1" fmla="val 60583"/>
                <a:gd name="adj2" fmla="val 43938"/>
              </a:avLst>
            </a:prstGeom>
            <a:solidFill>
              <a:srgbClr val="99CCFF"/>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67" name="正方形/長方形 166"/>
            <p:cNvSpPr/>
            <p:nvPr/>
          </p:nvSpPr>
          <p:spPr>
            <a:xfrm>
              <a:off x="679445" y="2947261"/>
              <a:ext cx="348991"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橋の完成</a:t>
              </a:r>
            </a:p>
          </p:txBody>
        </p:sp>
        <p:sp>
          <p:nvSpPr>
            <p:cNvPr id="168" name="正方形/長方形 167"/>
            <p:cNvSpPr/>
            <p:nvPr/>
          </p:nvSpPr>
          <p:spPr>
            <a:xfrm>
              <a:off x="975703" y="2947261"/>
              <a:ext cx="379671"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点検・維持</a:t>
              </a:r>
            </a:p>
          </p:txBody>
        </p:sp>
        <p:sp>
          <p:nvSpPr>
            <p:cNvPr id="169" name="正方形/長方形 168"/>
            <p:cNvSpPr/>
            <p:nvPr/>
          </p:nvSpPr>
          <p:spPr>
            <a:xfrm>
              <a:off x="1244249" y="2947261"/>
              <a:ext cx="515937"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維持・補修</a:t>
              </a:r>
            </a:p>
          </p:txBody>
        </p:sp>
        <p:sp>
          <p:nvSpPr>
            <p:cNvPr id="170" name="正方形/長方形 169"/>
            <p:cNvSpPr/>
            <p:nvPr/>
          </p:nvSpPr>
          <p:spPr>
            <a:xfrm>
              <a:off x="1633287" y="2947261"/>
              <a:ext cx="385099"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点検・維持</a:t>
              </a:r>
            </a:p>
          </p:txBody>
        </p:sp>
      </p:grpSp>
      <p:grpSp>
        <p:nvGrpSpPr>
          <p:cNvPr id="8" name="グループ化 7">
            <a:extLst>
              <a:ext uri="{FF2B5EF4-FFF2-40B4-BE49-F238E27FC236}">
                <a16:creationId xmlns:a16="http://schemas.microsoft.com/office/drawing/2014/main" id="{F3E6E4F3-732B-1091-3C3F-CE988B0E89A6}"/>
              </a:ext>
            </a:extLst>
          </p:cNvPr>
          <p:cNvGrpSpPr/>
          <p:nvPr/>
        </p:nvGrpSpPr>
        <p:grpSpPr>
          <a:xfrm>
            <a:off x="2626881" y="1726329"/>
            <a:ext cx="3653476" cy="1455382"/>
            <a:chOff x="9267220" y="3049202"/>
            <a:chExt cx="3653476" cy="1455381"/>
          </a:xfrm>
        </p:grpSpPr>
        <p:pic>
          <p:nvPicPr>
            <p:cNvPr id="7" name="図 6">
              <a:extLst>
                <a:ext uri="{FF2B5EF4-FFF2-40B4-BE49-F238E27FC236}">
                  <a16:creationId xmlns:a16="http://schemas.microsoft.com/office/drawing/2014/main" id="{89DE78D8-9A25-CA79-3DC1-4563F73325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49572" y="3049202"/>
              <a:ext cx="2171124" cy="1327538"/>
            </a:xfrm>
            <a:prstGeom prst="rect">
              <a:avLst/>
            </a:prstGeom>
          </p:spPr>
        </p:pic>
        <p:sp>
          <p:nvSpPr>
            <p:cNvPr id="172" name="下矢印 171"/>
            <p:cNvSpPr/>
            <p:nvPr/>
          </p:nvSpPr>
          <p:spPr>
            <a:xfrm>
              <a:off x="9547285" y="3506020"/>
              <a:ext cx="331535" cy="516672"/>
            </a:xfrm>
            <a:prstGeom prst="downArrow">
              <a:avLst>
                <a:gd name="adj1" fmla="val 31612"/>
                <a:gd name="adj2" fmla="val 50000"/>
              </a:avLst>
            </a:prstGeom>
            <a:gradFill flip="none" rotWithShape="1">
              <a:gsLst>
                <a:gs pos="0">
                  <a:schemeClr val="accent2">
                    <a:lumMod val="0"/>
                    <a:lumOff val="100000"/>
                  </a:schemeClr>
                </a:gs>
                <a:gs pos="35000">
                  <a:schemeClr val="accent2">
                    <a:lumMod val="0"/>
                    <a:lumOff val="100000"/>
                  </a:schemeClr>
                </a:gs>
                <a:gs pos="100000">
                  <a:srgbClr val="3366CC"/>
                </a:gs>
              </a:gsLst>
              <a:path path="circle">
                <a:fillToRect l="50000" t="-80000" r="50000" b="180000"/>
              </a:path>
              <a:tileRect/>
            </a:gradFill>
            <a:ln w="3175">
              <a:solidFill>
                <a:srgbClr val="6B7CC3"/>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74" name="角丸四角形 173"/>
            <p:cNvSpPr/>
            <p:nvPr/>
          </p:nvSpPr>
          <p:spPr>
            <a:xfrm>
              <a:off x="9276672" y="3101026"/>
              <a:ext cx="1404634" cy="396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寿命が来たら架替</a:t>
              </a:r>
              <a:endParaRPr lang="en-US" altLang="ja-JP" sz="10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（事後保全）</a:t>
              </a:r>
            </a:p>
          </p:txBody>
        </p:sp>
        <p:sp>
          <p:nvSpPr>
            <p:cNvPr id="175" name="角丸四角形 174"/>
            <p:cNvSpPr/>
            <p:nvPr/>
          </p:nvSpPr>
          <p:spPr>
            <a:xfrm>
              <a:off x="9267220" y="4039149"/>
              <a:ext cx="1404635" cy="396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予防的な補修による</a:t>
              </a:r>
              <a:endParaRPr lang="en-US" altLang="ja-JP" sz="1000"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長寿命化</a:t>
              </a:r>
              <a:r>
                <a:rPr lang="ja-JP" altLang="en-US" sz="1000" dirty="0">
                  <a:solidFill>
                    <a:srgbClr val="000000"/>
                  </a:solidFill>
                  <a:latin typeface="ＭＳ Ｐゴシック" panose="020B0600070205080204" pitchFamily="50" charset="-128"/>
                  <a:ea typeface="ＭＳ Ｐゴシック" panose="020B0600070205080204" pitchFamily="50" charset="-128"/>
                </a:rPr>
                <a:t>（予防保全）</a:t>
              </a:r>
            </a:p>
          </p:txBody>
        </p:sp>
        <p:sp>
          <p:nvSpPr>
            <p:cNvPr id="176" name="正方形/長方形 175"/>
            <p:cNvSpPr/>
            <p:nvPr/>
          </p:nvSpPr>
          <p:spPr>
            <a:xfrm>
              <a:off x="9817028" y="3589303"/>
              <a:ext cx="879807" cy="266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トータルコスト</a:t>
              </a:r>
              <a:endParaRPr lang="en-US" altLang="ja-JP" sz="10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約</a:t>
              </a:r>
              <a:r>
                <a:rPr lang="en-US" altLang="ja-JP" sz="1000" b="1" dirty="0">
                  <a:solidFill>
                    <a:srgbClr val="000000"/>
                  </a:solidFill>
                  <a:latin typeface="ＭＳ Ｐゴシック" panose="020B0600070205080204" pitchFamily="50" charset="-128"/>
                  <a:ea typeface="ＭＳ Ｐゴシック" panose="020B0600070205080204" pitchFamily="50" charset="-128"/>
                </a:rPr>
                <a:t>50</a:t>
              </a:r>
              <a:r>
                <a:rPr lang="ja-JP" altLang="en-US" sz="1000" b="1" dirty="0">
                  <a:solidFill>
                    <a:srgbClr val="000000"/>
                  </a:solidFill>
                  <a:latin typeface="ＭＳ Ｐゴシック" panose="020B0600070205080204" pitchFamily="50" charset="-128"/>
                  <a:ea typeface="ＭＳ Ｐゴシック" panose="020B0600070205080204" pitchFamily="50" charset="-128"/>
                </a:rPr>
                <a:t>％のダウン</a:t>
              </a:r>
            </a:p>
          </p:txBody>
        </p:sp>
        <p:sp>
          <p:nvSpPr>
            <p:cNvPr id="177" name="正方形/長方形 176"/>
            <p:cNvSpPr/>
            <p:nvPr/>
          </p:nvSpPr>
          <p:spPr>
            <a:xfrm>
              <a:off x="10819851" y="4415854"/>
              <a:ext cx="1973098" cy="88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en-US" altLang="ja-JP" sz="700" b="1" dirty="0">
                  <a:solidFill>
                    <a:srgbClr val="000000"/>
                  </a:solidFill>
                  <a:latin typeface="ＭＳ Ｐゴシック" panose="020B0600070205080204" pitchFamily="50" charset="-128"/>
                  <a:ea typeface="ＭＳ Ｐゴシック" panose="020B0600070205080204" pitchFamily="50" charset="-128"/>
                </a:rPr>
                <a:t>30</a:t>
              </a:r>
              <a:r>
                <a:rPr lang="ja-JP" altLang="en-US" sz="700" b="1" dirty="0">
                  <a:solidFill>
                    <a:srgbClr val="000000"/>
                  </a:solidFill>
                  <a:latin typeface="ＭＳ Ｐゴシック" panose="020B0600070205080204" pitchFamily="50" charset="-128"/>
                  <a:ea typeface="ＭＳ Ｐゴシック" panose="020B0600070205080204" pitchFamily="50" charset="-128"/>
                </a:rPr>
                <a:t>年間のＬＣＣの推計（建設局所管分）</a:t>
              </a:r>
            </a:p>
            <a:p>
              <a:pPr algn="ctr" defTabSz="914378" eaLnBrk="1" hangingPunct="1">
                <a:defRPr/>
              </a:pPr>
              <a:endParaRPr lang="ja-JP" altLang="en-US" sz="7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80" name="正方形/長方形 179"/>
            <p:cNvSpPr/>
            <p:nvPr/>
          </p:nvSpPr>
          <p:spPr>
            <a:xfrm>
              <a:off x="11171960" y="4131871"/>
              <a:ext cx="638175" cy="1908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従来の維持管理</a:t>
              </a:r>
              <a:endParaRPr lang="en-US" altLang="ja-JP" sz="6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（事後保全）</a:t>
              </a:r>
            </a:p>
          </p:txBody>
        </p:sp>
        <p:sp>
          <p:nvSpPr>
            <p:cNvPr id="181" name="正方形/長方形 180"/>
            <p:cNvSpPr/>
            <p:nvPr/>
          </p:nvSpPr>
          <p:spPr>
            <a:xfrm>
              <a:off x="11906032" y="4135335"/>
              <a:ext cx="639763" cy="190800"/>
            </a:xfrm>
            <a:prstGeom prst="rect">
              <a:avLst/>
            </a:prstGeom>
            <a:solidFill>
              <a:schemeClr val="bg1"/>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今後の維持管理</a:t>
              </a:r>
              <a:endParaRPr lang="en-US" altLang="ja-JP" sz="6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（予防保全）</a:t>
              </a:r>
            </a:p>
          </p:txBody>
        </p:sp>
      </p:grpSp>
      <p:sp>
        <p:nvSpPr>
          <p:cNvPr id="182" name="正方形/長方形 181"/>
          <p:cNvSpPr/>
          <p:nvPr/>
        </p:nvSpPr>
        <p:spPr>
          <a:xfrm>
            <a:off x="5630721" y="4866512"/>
            <a:ext cx="2938916"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市民利用施設等の緊急的な安全対策</a:t>
            </a:r>
          </a:p>
        </p:txBody>
      </p:sp>
      <p:sp>
        <p:nvSpPr>
          <p:cNvPr id="183" name="正方形/長方形 182"/>
          <p:cNvSpPr/>
          <p:nvPr/>
        </p:nvSpPr>
        <p:spPr>
          <a:xfrm>
            <a:off x="6771977" y="2750602"/>
            <a:ext cx="16560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劣化が進行している係留施設</a:t>
            </a:r>
            <a:endParaRPr lang="en-US" altLang="ja-JP" sz="1000"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zh-TW" altLang="en-US" sz="1000" dirty="0">
                <a:solidFill>
                  <a:srgbClr val="000000"/>
                </a:solidFill>
                <a:latin typeface="ＭＳ Ｐゴシック" panose="020B0600070205080204" pitchFamily="50" charset="-128"/>
                <a:ea typeface="ＭＳ Ｐゴシック" panose="020B0600070205080204" pitchFamily="50" charset="-128"/>
              </a:rPr>
              <a:t>岸壁、物揚場</a:t>
            </a: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zh-TW" altLang="en-US" sz="1000" dirty="0">
                <a:solidFill>
                  <a:srgbClr val="000000"/>
                </a:solidFill>
                <a:latin typeface="ＭＳ Ｐゴシック" panose="020B0600070205080204" pitchFamily="50" charset="-128"/>
                <a:ea typeface="ＭＳ Ｐゴシック" panose="020B0600070205080204" pitchFamily="50" charset="-128"/>
              </a:rPr>
              <a:t>等</a:t>
            </a:r>
            <a:r>
              <a:rPr lang="ja-JP" altLang="en-US" sz="1000" dirty="0">
                <a:solidFill>
                  <a:srgbClr val="000000"/>
                </a:solidFill>
                <a:latin typeface="ＭＳ Ｐゴシック" panose="020B0600070205080204" pitchFamily="50" charset="-128"/>
                <a:ea typeface="ＭＳ Ｐゴシック" panose="020B0600070205080204" pitchFamily="50" charset="-128"/>
              </a:rPr>
              <a:t>の補修</a:t>
            </a:r>
          </a:p>
        </p:txBody>
      </p:sp>
      <p:sp>
        <p:nvSpPr>
          <p:cNvPr id="184" name="正方形/長方形 183"/>
          <p:cNvSpPr/>
          <p:nvPr/>
        </p:nvSpPr>
        <p:spPr>
          <a:xfrm>
            <a:off x="5900056" y="4645817"/>
            <a:ext cx="2268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900" dirty="0">
                <a:solidFill>
                  <a:srgbClr val="000000"/>
                </a:solidFill>
                <a:latin typeface="ＭＳ Ｐゴシック" panose="020B0600070205080204" pitchFamily="50" charset="-128"/>
                <a:ea typeface="ＭＳ Ｐゴシック" panose="020B0600070205080204" pitchFamily="50" charset="-128"/>
              </a:rPr>
              <a:t>劣化が進行している設備（ポンプ）の事例</a:t>
            </a:r>
          </a:p>
        </p:txBody>
      </p:sp>
      <p:pic>
        <p:nvPicPr>
          <p:cNvPr id="185" name="Picture 25" descr="西淀川区民ホール(冷却水ポンプ)"/>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43516" y="3817755"/>
            <a:ext cx="1211605" cy="90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正方形/長方形 185"/>
          <p:cNvSpPr/>
          <p:nvPr/>
        </p:nvSpPr>
        <p:spPr>
          <a:xfrm>
            <a:off x="1409178" y="4902488"/>
            <a:ext cx="2788363"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78">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市設建築物における長寿命化の推進</a:t>
            </a:r>
          </a:p>
        </p:txBody>
      </p:sp>
      <p:sp>
        <p:nvSpPr>
          <p:cNvPr id="187" name="Rectangle 5"/>
          <p:cNvSpPr>
            <a:spLocks noChangeArrowheads="1"/>
          </p:cNvSpPr>
          <p:nvPr/>
        </p:nvSpPr>
        <p:spPr bwMode="auto">
          <a:xfrm>
            <a:off x="-190500" y="500983"/>
            <a:ext cx="8115299" cy="324910"/>
          </a:xfrm>
          <a:prstGeom prst="rect">
            <a:avLst/>
          </a:prstGeom>
          <a:noFill/>
          <a:ln w="9525">
            <a:noFill/>
            <a:miter lim="800000"/>
            <a:headEnd/>
            <a:tailEnd/>
          </a:ln>
        </p:spPr>
        <p:txBody>
          <a:bodyPr wrap="square" lIns="77929" tIns="38964" rIns="77929" bIns="38964">
            <a:spAutoFit/>
          </a:bodyPr>
          <a:lstStyle/>
          <a:p>
            <a:pPr marL="287993" defTabSz="914378">
              <a:spcBef>
                <a:spcPts val="170"/>
              </a:spcBef>
              <a:spcAft>
                <a:spcPts val="170"/>
              </a:spcAft>
              <a:tabLst>
                <a:tab pos="3857528" algn="l"/>
              </a:tabLst>
              <a:defRPr/>
            </a:pPr>
            <a:r>
              <a:rPr lang="ja-JP" altLang="en-US" sz="1600" b="1" dirty="0">
                <a:latin typeface="ＭＳ Ｐゴシック" panose="020B0600070205080204" pitchFamily="50" charset="-128"/>
              </a:rPr>
              <a:t>■　インフラ施設・市設建築物の維持管理</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zh-TW" altLang="en-US" sz="1600" b="1" dirty="0">
                <a:latin typeface="ＭＳ Ｐゴシック" pitchFamily="50" charset="-128"/>
                <a:ea typeface="ＭＳ Ｐゴシック" charset="-128"/>
              </a:rPr>
              <a:t>１，４</a:t>
            </a:r>
            <a:r>
              <a:rPr lang="ja-JP" altLang="en-US" sz="1600" b="1" dirty="0">
                <a:latin typeface="ＭＳ Ｐゴシック" pitchFamily="50" charset="-128"/>
                <a:ea typeface="ＭＳ Ｐゴシック" charset="-128"/>
              </a:rPr>
              <a:t>８９</a:t>
            </a:r>
            <a:r>
              <a:rPr lang="zh-TW" altLang="en-US" sz="1600" b="1" dirty="0">
                <a:latin typeface="ＭＳ Ｐゴシック" pitchFamily="50" charset="-128"/>
                <a:ea typeface="ＭＳ Ｐゴシック" charset="-128"/>
              </a:rPr>
              <a:t>億</a:t>
            </a:r>
            <a:r>
              <a:rPr lang="ja-JP" altLang="en-US" sz="1600" b="1" dirty="0">
                <a:latin typeface="ＭＳ Ｐゴシック" pitchFamily="50" charset="-128"/>
                <a:ea typeface="ＭＳ Ｐゴシック" charset="-128"/>
              </a:rPr>
              <a:t>２</a:t>
            </a:r>
            <a:r>
              <a:rPr lang="zh-TW" altLang="en-US" sz="1600" b="1" dirty="0">
                <a:latin typeface="ＭＳ Ｐゴシック" pitchFamily="50" charset="-128"/>
                <a:ea typeface="ＭＳ Ｐゴシック" charset="-128"/>
              </a:rPr>
              <a:t>，</a:t>
            </a:r>
            <a:r>
              <a:rPr lang="ja-JP" altLang="en-US" sz="1600" b="1" dirty="0">
                <a:latin typeface="ＭＳ Ｐゴシック" pitchFamily="50" charset="-128"/>
                <a:ea typeface="ＭＳ Ｐゴシック" charset="-128"/>
              </a:rPr>
              <a:t>１</a:t>
            </a:r>
            <a:r>
              <a:rPr lang="zh-TW" altLang="en-US" sz="1600" b="1" dirty="0">
                <a:latin typeface="ＭＳ Ｐゴシック" pitchFamily="50" charset="-128"/>
                <a:ea typeface="ＭＳ Ｐゴシック" charset="-128"/>
              </a:rPr>
              <a:t>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p:txBody>
      </p:sp>
      <p:sp>
        <p:nvSpPr>
          <p:cNvPr id="188" name="Rectangle 5"/>
          <p:cNvSpPr>
            <a:spLocks noChangeArrowheads="1"/>
          </p:cNvSpPr>
          <p:nvPr/>
        </p:nvSpPr>
        <p:spPr bwMode="auto">
          <a:xfrm>
            <a:off x="2" y="3346718"/>
            <a:ext cx="7590970"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市設建築物（一般施設、学校施設、市営住宅）の維持管理  （</a:t>
            </a:r>
            <a:r>
              <a:rPr lang="zh-TW" altLang="en-US" sz="1400" dirty="0">
                <a:latin typeface="ＭＳ Ｐゴシック" panose="020B0600070205080204" pitchFamily="50" charset="-128"/>
              </a:rPr>
              <a:t>１，２７０億７，８００万円</a:t>
            </a:r>
            <a:r>
              <a:rPr lang="ja-JP" altLang="en-US" sz="1400" dirty="0">
                <a:latin typeface="ＭＳ Ｐゴシック" panose="020B0600070205080204" pitchFamily="50" charset="-128"/>
              </a:rPr>
              <a:t>）</a:t>
            </a:r>
            <a:endParaRPr lang="en-US" altLang="ja-JP" sz="1400" dirty="0">
              <a:latin typeface="ＭＳ Ｐゴシック" panose="020B0600070205080204" pitchFamily="50" charset="-128"/>
            </a:endParaRPr>
          </a:p>
        </p:txBody>
      </p:sp>
      <p:sp>
        <p:nvSpPr>
          <p:cNvPr id="191" name="下矢印 190"/>
          <p:cNvSpPr/>
          <p:nvPr/>
        </p:nvSpPr>
        <p:spPr bwMode="auto">
          <a:xfrm rot="16200000">
            <a:off x="3844347" y="4150592"/>
            <a:ext cx="341136" cy="214689"/>
          </a:xfrm>
          <a:prstGeom prst="downArrow">
            <a:avLst/>
          </a:prstGeom>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defRPr/>
            </a:pPr>
            <a:endParaRPr lang="ja-JP" altLang="en-US" dirty="0">
              <a:solidFill>
                <a:srgbClr val="FFFFFF"/>
              </a:solidFill>
              <a:latin typeface="ＭＳ Ｐゴシック" panose="020B0600070205080204" pitchFamily="50" charset="-128"/>
              <a:ea typeface="ＭＳ Ｐゴシック"/>
            </a:endParaRPr>
          </a:p>
        </p:txBody>
      </p:sp>
      <p:sp>
        <p:nvSpPr>
          <p:cNvPr id="192" name="テキスト ボックス 26"/>
          <p:cNvSpPr txBox="1">
            <a:spLocks noChangeArrowheads="1"/>
          </p:cNvSpPr>
          <p:nvPr/>
        </p:nvSpPr>
        <p:spPr bwMode="auto">
          <a:xfrm>
            <a:off x="2655522" y="3813973"/>
            <a:ext cx="432000" cy="195814"/>
          </a:xfrm>
          <a:prstGeom prst="rect">
            <a:avLst/>
          </a:prstGeom>
          <a:solidFill>
            <a:srgbClr val="6B7CC3"/>
          </a:solidFill>
          <a:ln w="9525">
            <a:noFill/>
            <a:miter lim="800000"/>
            <a:headEnd/>
            <a:tailEnd/>
          </a:ln>
        </p:spPr>
        <p:txBody>
          <a:bodyPr lIns="36000" tIns="36000" rIns="36000" bIns="36000" anchor="ctr" anchorCtr="1">
            <a:spAutoFit/>
          </a:bodyPr>
          <a:lstStyle/>
          <a:p>
            <a:pPr algn="ctr" defTabSz="914378">
              <a:defRPr/>
            </a:pPr>
            <a:r>
              <a:rPr lang="ja-JP" altLang="en-US" sz="800" dirty="0">
                <a:solidFill>
                  <a:srgbClr val="FFFFFF"/>
                </a:solidFill>
                <a:latin typeface="ＭＳ Ｐゴシック" panose="020B0600070205080204" pitchFamily="50" charset="-128"/>
              </a:rPr>
              <a:t>改修前</a:t>
            </a:r>
          </a:p>
        </p:txBody>
      </p:sp>
      <p:sp>
        <p:nvSpPr>
          <p:cNvPr id="193" name="テキスト ボックス 26"/>
          <p:cNvSpPr txBox="1">
            <a:spLocks noChangeArrowheads="1"/>
          </p:cNvSpPr>
          <p:nvPr/>
        </p:nvSpPr>
        <p:spPr bwMode="auto">
          <a:xfrm>
            <a:off x="4165681" y="3822845"/>
            <a:ext cx="432000" cy="195814"/>
          </a:xfrm>
          <a:prstGeom prst="rect">
            <a:avLst/>
          </a:prstGeom>
          <a:solidFill>
            <a:srgbClr val="6B7CC3"/>
          </a:solidFill>
          <a:ln w="9525">
            <a:noFill/>
            <a:miter lim="800000"/>
            <a:headEnd/>
            <a:tailEnd/>
          </a:ln>
        </p:spPr>
        <p:txBody>
          <a:bodyPr lIns="36000" tIns="36000" rIns="36000" bIns="36000" anchor="ctr" anchorCtr="1">
            <a:spAutoFit/>
          </a:bodyPr>
          <a:lstStyle/>
          <a:p>
            <a:pPr algn="ctr" defTabSz="914378">
              <a:defRPr/>
            </a:pPr>
            <a:r>
              <a:rPr lang="ja-JP" altLang="en-US" sz="800" dirty="0">
                <a:solidFill>
                  <a:srgbClr val="FFFFFF"/>
                </a:solidFill>
                <a:latin typeface="ＭＳ Ｐゴシック" panose="020B0600070205080204" pitchFamily="50" charset="-128"/>
              </a:rPr>
              <a:t>改修後</a:t>
            </a:r>
          </a:p>
        </p:txBody>
      </p:sp>
      <p:pic>
        <p:nvPicPr>
          <p:cNvPr id="58" name="図 5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9383" y="3794792"/>
            <a:ext cx="1511695" cy="1118925"/>
          </a:xfrm>
          <a:prstGeom prst="rect">
            <a:avLst/>
          </a:prstGeom>
        </p:spPr>
      </p:pic>
      <p:sp>
        <p:nvSpPr>
          <p:cNvPr id="59" name="角丸四角形吹き出し 58"/>
          <p:cNvSpPr/>
          <p:nvPr/>
        </p:nvSpPr>
        <p:spPr>
          <a:xfrm>
            <a:off x="1469073" y="4702719"/>
            <a:ext cx="763824" cy="189050"/>
          </a:xfrm>
          <a:prstGeom prst="wedgeRoundRectCallout">
            <a:avLst>
              <a:gd name="adj1" fmla="val -4722"/>
              <a:gd name="adj2" fmla="val -157901"/>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8"/>
            <a:r>
              <a:rPr lang="ja-JP" altLang="en-US" sz="600" dirty="0">
                <a:solidFill>
                  <a:srgbClr val="000000"/>
                </a:solidFill>
                <a:latin typeface="Meiryo UI" panose="020B0604030504040204" pitchFamily="50" charset="-128"/>
                <a:ea typeface="Meiryo UI" panose="020B0604030504040204" pitchFamily="50" charset="-128"/>
              </a:rPr>
              <a:t>着実な点検・修繕等</a:t>
            </a:r>
            <a:endParaRPr lang="en-US" altLang="ja-JP" sz="600" dirty="0">
              <a:solidFill>
                <a:srgbClr val="000000"/>
              </a:solidFill>
              <a:latin typeface="Meiryo UI" panose="020B0604030504040204" pitchFamily="50" charset="-128"/>
              <a:ea typeface="Meiryo UI" panose="020B0604030504040204" pitchFamily="50" charset="-128"/>
            </a:endParaRPr>
          </a:p>
          <a:p>
            <a:pPr algn="ctr" defTabSz="914378"/>
            <a:r>
              <a:rPr lang="ja-JP" altLang="en-US" sz="600" dirty="0">
                <a:solidFill>
                  <a:srgbClr val="000000"/>
                </a:solidFill>
                <a:latin typeface="Meiryo UI" panose="020B0604030504040204" pitchFamily="50" charset="-128"/>
                <a:ea typeface="Meiryo UI" panose="020B0604030504040204" pitchFamily="50" charset="-128"/>
              </a:rPr>
              <a:t>による長期利用</a:t>
            </a:r>
          </a:p>
        </p:txBody>
      </p:sp>
      <p:sp>
        <p:nvSpPr>
          <p:cNvPr id="64" name="テキスト ボックス 26"/>
          <p:cNvSpPr txBox="1">
            <a:spLocks noChangeArrowheads="1"/>
          </p:cNvSpPr>
          <p:nvPr/>
        </p:nvSpPr>
        <p:spPr bwMode="auto">
          <a:xfrm>
            <a:off x="1035317" y="3803061"/>
            <a:ext cx="1505760" cy="165036"/>
          </a:xfrm>
          <a:prstGeom prst="rect">
            <a:avLst/>
          </a:prstGeom>
          <a:solidFill>
            <a:srgbClr val="6B7CC3"/>
          </a:solidFill>
          <a:ln w="9525">
            <a:noFill/>
            <a:miter lim="800000"/>
            <a:headEnd/>
            <a:tailEnd/>
          </a:ln>
        </p:spPr>
        <p:txBody>
          <a:bodyPr wrap="square" lIns="36000" tIns="36000" rIns="36000" bIns="36000" anchor="ctr" anchorCtr="1">
            <a:spAutoFit/>
          </a:bodyPr>
          <a:lstStyle/>
          <a:p>
            <a:pPr algn="ctr" defTabSz="914378">
              <a:defRPr/>
            </a:pPr>
            <a:r>
              <a:rPr lang="ja-JP" altLang="en-US" sz="600" b="1" dirty="0">
                <a:solidFill>
                  <a:srgbClr val="FFFFFF"/>
                </a:solidFill>
                <a:latin typeface="ＭＳ Ｐゴシック" panose="020B0600070205080204" pitchFamily="50" charset="-128"/>
              </a:rPr>
              <a:t>各部位の予防保全の効果（状態監視型）</a:t>
            </a:r>
          </a:p>
        </p:txBody>
      </p:sp>
      <p:sp>
        <p:nvSpPr>
          <p:cNvPr id="52" name="正方形/長方形 51"/>
          <p:cNvSpPr/>
          <p:nvPr/>
        </p:nvSpPr>
        <p:spPr>
          <a:xfrm>
            <a:off x="2762934" y="4650925"/>
            <a:ext cx="2553568"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900" dirty="0">
                <a:solidFill>
                  <a:srgbClr val="000000"/>
                </a:solidFill>
                <a:latin typeface="ＭＳ Ｐゴシック" panose="020B0600070205080204" pitchFamily="50" charset="-128"/>
                <a:ea typeface="ＭＳ Ｐゴシック" panose="020B0600070205080204" pitchFamily="50" charset="-128"/>
              </a:rPr>
              <a:t>長寿命化事例（外壁改修等）</a:t>
            </a:r>
          </a:p>
        </p:txBody>
      </p:sp>
      <p:sp>
        <p:nvSpPr>
          <p:cNvPr id="3" name="テキスト ボックス 2"/>
          <p:cNvSpPr txBox="1"/>
          <p:nvPr/>
        </p:nvSpPr>
        <p:spPr>
          <a:xfrm>
            <a:off x="592570" y="3570001"/>
            <a:ext cx="4073551" cy="261610"/>
          </a:xfrm>
          <a:prstGeom prst="rect">
            <a:avLst/>
          </a:prstGeom>
          <a:noFill/>
        </p:spPr>
        <p:txBody>
          <a:bodyPr wrap="none" rtlCol="0">
            <a:spAutoFit/>
          </a:bodyPr>
          <a:lstStyle/>
          <a:p>
            <a:pPr defTabSz="914378"/>
            <a:r>
              <a:rPr lang="ja-JP" altLang="en-US" sz="1100" dirty="0">
                <a:solidFill>
                  <a:srgbClr val="000000"/>
                </a:solidFill>
                <a:latin typeface="ＭＳ Ｐゴシック" panose="020B0600070205080204" pitchFamily="50" charset="-128"/>
              </a:rPr>
              <a:t>　　</a:t>
            </a:r>
            <a:r>
              <a:rPr lang="en-US" altLang="ja-JP" sz="1100" dirty="0">
                <a:latin typeface="ＭＳ Ｐゴシック" panose="020B0600070205080204" pitchFamily="50" charset="-128"/>
              </a:rPr>
              <a:t> ※</a:t>
            </a:r>
            <a:r>
              <a:rPr lang="ja-JP" altLang="en-US" sz="1100" dirty="0">
                <a:latin typeface="ＭＳ Ｐゴシック"/>
              </a:rPr>
              <a:t>令和６年度補正予算の繰越分（</a:t>
            </a:r>
            <a:r>
              <a:rPr lang="zh-TW" altLang="en-US" sz="1100" dirty="0">
                <a:latin typeface="ＭＳ Ｐゴシック"/>
              </a:rPr>
              <a:t>２４８億１，２００万円</a:t>
            </a:r>
            <a:r>
              <a:rPr lang="ja-JP" altLang="en-US" sz="1100" dirty="0">
                <a:latin typeface="ＭＳ Ｐゴシック"/>
              </a:rPr>
              <a:t>）</a:t>
            </a:r>
            <a:r>
              <a:rPr lang="ja-JP" altLang="en-US" sz="1100" dirty="0">
                <a:solidFill>
                  <a:srgbClr val="000000"/>
                </a:solidFill>
                <a:latin typeface="ＭＳ Ｐゴシック" panose="020B0600070205080204" pitchFamily="50" charset="-128"/>
              </a:rPr>
              <a:t>を含む</a:t>
            </a:r>
            <a:endParaRPr lang="en-US" altLang="ja-JP" sz="1100" dirty="0">
              <a:solidFill>
                <a:srgbClr val="000000"/>
              </a:solidFill>
              <a:latin typeface="ＭＳ Ｐゴシック" panose="020B0600070205080204" pitchFamily="50" charset="-128"/>
            </a:endParaRPr>
          </a:p>
        </p:txBody>
      </p:sp>
      <p:sp>
        <p:nvSpPr>
          <p:cNvPr id="54" name="Rectangle 5"/>
          <p:cNvSpPr>
            <a:spLocks noChangeArrowheads="1"/>
          </p:cNvSpPr>
          <p:nvPr/>
        </p:nvSpPr>
        <p:spPr bwMode="auto">
          <a:xfrm>
            <a:off x="20648" y="1257504"/>
            <a:ext cx="7590970"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インフラ施設（道路、岸壁等</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の維持管理　（</a:t>
            </a:r>
            <a:r>
              <a:rPr lang="zh-TW" altLang="en-US" sz="1400" dirty="0">
                <a:latin typeface="ＭＳ Ｐゴシック" panose="020B0600070205080204" pitchFamily="50" charset="-128"/>
              </a:rPr>
              <a:t>２１８億４，３００万円</a:t>
            </a:r>
            <a:r>
              <a:rPr lang="ja-JP" altLang="en-US" sz="1400" dirty="0">
                <a:latin typeface="ＭＳ Ｐゴシック" panose="020B0600070205080204" pitchFamily="50" charset="-128"/>
              </a:rPr>
              <a:t>）</a:t>
            </a:r>
            <a:endParaRPr lang="en-US" altLang="ja-JP" sz="1400" dirty="0">
              <a:latin typeface="ＭＳ Ｐゴシック" panose="020B0600070205080204" pitchFamily="50" charset="-128"/>
            </a:endParaRPr>
          </a:p>
        </p:txBody>
      </p:sp>
      <p:sp>
        <p:nvSpPr>
          <p:cNvPr id="56" name="テキスト ボックス 55"/>
          <p:cNvSpPr txBox="1"/>
          <p:nvPr/>
        </p:nvSpPr>
        <p:spPr>
          <a:xfrm>
            <a:off x="573441" y="1482301"/>
            <a:ext cx="3828292" cy="261610"/>
          </a:xfrm>
          <a:prstGeom prst="rect">
            <a:avLst/>
          </a:prstGeom>
          <a:noFill/>
        </p:spPr>
        <p:txBody>
          <a:bodyPr wrap="none" rtlCol="0">
            <a:spAutoFit/>
          </a:bodyPr>
          <a:lstStyle/>
          <a:p>
            <a:pPr defTabSz="914378"/>
            <a:r>
              <a:rPr lang="ja-JP" altLang="en-US" sz="1100" dirty="0">
                <a:latin typeface="ＭＳ Ｐゴシック" panose="020B0600070205080204" pitchFamily="50" charset="-128"/>
              </a:rPr>
              <a:t>　　</a:t>
            </a:r>
            <a:r>
              <a:rPr lang="en-US" altLang="ja-JP" sz="1100" dirty="0">
                <a:latin typeface="ＭＳ Ｐゴシック" panose="020B0600070205080204" pitchFamily="50" charset="-128"/>
              </a:rPr>
              <a:t>※</a:t>
            </a:r>
            <a:r>
              <a:rPr lang="ja-JP" altLang="en-US" sz="1100" dirty="0">
                <a:latin typeface="ＭＳ Ｐゴシック"/>
              </a:rPr>
              <a:t>令和６年度補正予算の繰越分（</a:t>
            </a:r>
            <a:r>
              <a:rPr lang="zh-TW" altLang="en-US" sz="1100" dirty="0">
                <a:latin typeface="ＭＳ Ｐゴシック"/>
              </a:rPr>
              <a:t>１億６，４００万円</a:t>
            </a:r>
            <a:r>
              <a:rPr lang="ja-JP" altLang="en-US" sz="1100" dirty="0">
                <a:latin typeface="ＭＳ Ｐゴシック"/>
              </a:rPr>
              <a:t>）</a:t>
            </a:r>
            <a:r>
              <a:rPr lang="ja-JP" altLang="en-US" sz="1100" dirty="0">
                <a:latin typeface="ＭＳ Ｐゴシック" panose="020B0600070205080204" pitchFamily="50" charset="-128"/>
              </a:rPr>
              <a:t>を含む</a:t>
            </a:r>
            <a:endParaRPr lang="en-US" altLang="ja-JP" sz="1100" dirty="0">
              <a:latin typeface="ＭＳ Ｐゴシック" panose="020B0600070205080204" pitchFamily="50" charset="-128"/>
            </a:endParaRPr>
          </a:p>
        </p:txBody>
      </p:sp>
      <p:sp>
        <p:nvSpPr>
          <p:cNvPr id="55" name="Rectangle 5"/>
          <p:cNvSpPr>
            <a:spLocks noChangeArrowheads="1"/>
          </p:cNvSpPr>
          <p:nvPr/>
        </p:nvSpPr>
        <p:spPr bwMode="auto">
          <a:xfrm>
            <a:off x="-192580" y="901846"/>
            <a:ext cx="8003080" cy="294133"/>
          </a:xfrm>
          <a:prstGeom prst="rect">
            <a:avLst/>
          </a:prstGeom>
          <a:noFill/>
          <a:ln w="9525">
            <a:noFill/>
            <a:miter lim="800000"/>
            <a:headEnd/>
            <a:tailEnd/>
          </a:ln>
        </p:spPr>
        <p:txBody>
          <a:bodyPr wrap="square" lIns="77929" tIns="38964" rIns="77929" bIns="38964">
            <a:spAutoFit/>
          </a:bodyPr>
          <a:lstStyle/>
          <a:p>
            <a:pPr marL="755981" indent="-231770" defTabSz="914378">
              <a:spcBef>
                <a:spcPts val="170"/>
              </a:spcBef>
              <a:spcAft>
                <a:spcPts val="170"/>
              </a:spcAft>
              <a:buFont typeface="Wingdings" pitchFamily="2" charset="2"/>
              <a:buChar char="Ø"/>
              <a:defRPr/>
            </a:pPr>
            <a:r>
              <a:rPr lang="ja-JP" altLang="en-US" sz="1400" dirty="0">
                <a:solidFill>
                  <a:srgbClr val="000000"/>
                </a:solidFill>
                <a:latin typeface="ＭＳ Ｐゴシック" panose="020B0600070205080204" pitchFamily="50" charset="-128"/>
              </a:rPr>
              <a:t>長寿命化を基本とする計画的な維持管理の推進と、安全確保のために必要な修繕等を実施</a:t>
            </a:r>
            <a:endParaRPr lang="en-US" altLang="ja-JP" sz="1400" dirty="0">
              <a:solidFill>
                <a:srgbClr val="000000"/>
              </a:solidFill>
              <a:latin typeface="ＭＳ Ｐゴシック" panose="020B0600070205080204" pitchFamily="50" charset="-128"/>
            </a:endParaRPr>
          </a:p>
        </p:txBody>
      </p:sp>
      <p:grpSp>
        <p:nvGrpSpPr>
          <p:cNvPr id="16" name="グループ化 15">
            <a:extLst>
              <a:ext uri="{FF2B5EF4-FFF2-40B4-BE49-F238E27FC236}">
                <a16:creationId xmlns:a16="http://schemas.microsoft.com/office/drawing/2014/main" id="{8AF8153F-F465-E736-A209-58B167C05CDC}"/>
              </a:ext>
            </a:extLst>
          </p:cNvPr>
          <p:cNvGrpSpPr/>
          <p:nvPr/>
        </p:nvGrpSpPr>
        <p:grpSpPr>
          <a:xfrm>
            <a:off x="4104836" y="1728541"/>
            <a:ext cx="271193" cy="1342042"/>
            <a:chOff x="12560898" y="2801334"/>
            <a:chExt cx="361590" cy="1789389"/>
          </a:xfrm>
        </p:grpSpPr>
        <p:sp>
          <p:nvSpPr>
            <p:cNvPr id="9" name="正方形/長方形 8">
              <a:extLst>
                <a:ext uri="{FF2B5EF4-FFF2-40B4-BE49-F238E27FC236}">
                  <a16:creationId xmlns:a16="http://schemas.microsoft.com/office/drawing/2014/main" id="{E64CA289-BDE6-2FEC-9F26-26EABE6C6CFB}"/>
                </a:ext>
              </a:extLst>
            </p:cNvPr>
            <p:cNvSpPr/>
            <p:nvPr/>
          </p:nvSpPr>
          <p:spPr>
            <a:xfrm rot="16200000">
              <a:off x="11874428" y="3650724"/>
              <a:ext cx="1662436" cy="8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sz="6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D5795C90-171E-923B-FE25-94A9A0656EF2}"/>
                </a:ext>
              </a:extLst>
            </p:cNvPr>
            <p:cNvSpPr txBox="1"/>
            <p:nvPr/>
          </p:nvSpPr>
          <p:spPr>
            <a:xfrm>
              <a:off x="12568545" y="4194904"/>
              <a:ext cx="353943" cy="395819"/>
            </a:xfrm>
            <a:prstGeom prst="rect">
              <a:avLst/>
            </a:prstGeom>
            <a:noFill/>
          </p:spPr>
          <p:txBody>
            <a:bodyPr vert="eaVert" wrap="square" rtlCol="0">
              <a:spAutoFit/>
            </a:bodyPr>
            <a:lstStyle/>
            <a:p>
              <a:r>
                <a:rPr lang="en-US" altLang="ja-JP" sz="525" dirty="0"/>
                <a:t>(</a:t>
              </a:r>
              <a:r>
                <a:rPr lang="ja-JP" altLang="en-US" sz="525" dirty="0"/>
                <a:t>　 　　</a:t>
              </a:r>
              <a:r>
                <a:rPr lang="en-US" altLang="ja-JP" sz="525" dirty="0"/>
                <a:t>)</a:t>
              </a:r>
              <a:endParaRPr lang="ja-JP" altLang="en-US" sz="525" dirty="0"/>
            </a:p>
          </p:txBody>
        </p:sp>
        <p:grpSp>
          <p:nvGrpSpPr>
            <p:cNvPr id="15" name="グループ化 14">
              <a:extLst>
                <a:ext uri="{FF2B5EF4-FFF2-40B4-BE49-F238E27FC236}">
                  <a16:creationId xmlns:a16="http://schemas.microsoft.com/office/drawing/2014/main" id="{C1E716F1-CD29-D1B1-79A7-E9FF2779B7CC}"/>
                </a:ext>
              </a:extLst>
            </p:cNvPr>
            <p:cNvGrpSpPr/>
            <p:nvPr/>
          </p:nvGrpSpPr>
          <p:grpSpPr>
            <a:xfrm>
              <a:off x="12560898" y="2801334"/>
              <a:ext cx="353942" cy="1753546"/>
              <a:chOff x="12838954" y="2790753"/>
              <a:chExt cx="353942" cy="1753546"/>
            </a:xfrm>
          </p:grpSpPr>
          <p:sp>
            <p:nvSpPr>
              <p:cNvPr id="6" name="テキスト ボックス 5">
                <a:extLst>
                  <a:ext uri="{FF2B5EF4-FFF2-40B4-BE49-F238E27FC236}">
                    <a16:creationId xmlns:a16="http://schemas.microsoft.com/office/drawing/2014/main" id="{74DB112A-95AF-F5DF-6F4B-ACB94F4AFC1F}"/>
                  </a:ext>
                </a:extLst>
              </p:cNvPr>
              <p:cNvSpPr txBox="1"/>
              <p:nvPr/>
            </p:nvSpPr>
            <p:spPr>
              <a:xfrm>
                <a:off x="12842482" y="2790753"/>
                <a:ext cx="244649" cy="1631216"/>
              </a:xfrm>
              <a:prstGeom prst="rect">
                <a:avLst/>
              </a:prstGeom>
              <a:noFill/>
            </p:spPr>
            <p:txBody>
              <a:bodyPr wrap="square" rtlCol="0">
                <a:spAutoFit/>
              </a:bodyPr>
              <a:lstStyle/>
              <a:p>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年</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間</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の</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累</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積</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補</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修</a:t>
                </a:r>
                <a:endParaRPr lang="en-US" altLang="ja-JP" sz="525" b="1" dirty="0">
                  <a:solidFill>
                    <a:srgbClr val="000000"/>
                  </a:solidFill>
                  <a:latin typeface="ＭＳ Ｐゴシック" panose="020B0600070205080204" pitchFamily="50" charset="-128"/>
                </a:endParaRPr>
              </a:p>
              <a:p>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架</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替</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費</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用</a:t>
                </a:r>
                <a:endParaRPr lang="en-US" altLang="ja-JP" sz="525" b="1" dirty="0">
                  <a:solidFill>
                    <a:srgbClr val="000000"/>
                  </a:solidFill>
                  <a:latin typeface="ＭＳ Ｐゴシック" panose="020B0600070205080204" pitchFamily="50" charset="-128"/>
                </a:endParaRPr>
              </a:p>
              <a:p>
                <a:endParaRPr lang="ja-JP" altLang="en-US" sz="525" dirty="0"/>
              </a:p>
            </p:txBody>
          </p:sp>
          <p:sp>
            <p:nvSpPr>
              <p:cNvPr id="11" name="テキスト ボックス 10">
                <a:extLst>
                  <a:ext uri="{FF2B5EF4-FFF2-40B4-BE49-F238E27FC236}">
                    <a16:creationId xmlns:a16="http://schemas.microsoft.com/office/drawing/2014/main" id="{C362761D-04AB-4A3C-8CC2-ACC349BBB647}"/>
                  </a:ext>
                </a:extLst>
              </p:cNvPr>
              <p:cNvSpPr txBox="1"/>
              <p:nvPr/>
            </p:nvSpPr>
            <p:spPr>
              <a:xfrm>
                <a:off x="12838954" y="2817162"/>
                <a:ext cx="353942" cy="230832"/>
              </a:xfrm>
              <a:prstGeom prst="rect">
                <a:avLst/>
              </a:prstGeom>
              <a:noFill/>
            </p:spPr>
            <p:txBody>
              <a:bodyPr wrap="square" rtlCol="0">
                <a:spAutoFit/>
              </a:bodyPr>
              <a:lstStyle/>
              <a:p>
                <a:r>
                  <a:rPr lang="en-US" altLang="ja-JP" sz="525" b="1" dirty="0"/>
                  <a:t>30</a:t>
                </a:r>
                <a:endParaRPr lang="ja-JP" altLang="en-US" sz="525" b="1" dirty="0"/>
              </a:p>
            </p:txBody>
          </p:sp>
          <p:sp>
            <p:nvSpPr>
              <p:cNvPr id="12" name="テキスト ボックス 11">
                <a:extLst>
                  <a:ext uri="{FF2B5EF4-FFF2-40B4-BE49-F238E27FC236}">
                    <a16:creationId xmlns:a16="http://schemas.microsoft.com/office/drawing/2014/main" id="{863EF604-5CBF-38D8-DD96-FD44A0D2FA7A}"/>
                  </a:ext>
                </a:extLst>
              </p:cNvPr>
              <p:cNvSpPr txBox="1"/>
              <p:nvPr/>
            </p:nvSpPr>
            <p:spPr>
              <a:xfrm>
                <a:off x="12864535" y="3652811"/>
                <a:ext cx="291106" cy="230832"/>
              </a:xfrm>
              <a:prstGeom prst="rect">
                <a:avLst/>
              </a:prstGeom>
              <a:noFill/>
            </p:spPr>
            <p:txBody>
              <a:bodyPr wrap="none" rtlCol="0">
                <a:spAutoFit/>
              </a:bodyPr>
              <a:lstStyle/>
              <a:p>
                <a:r>
                  <a:rPr lang="ja-JP" altLang="en-US" sz="525" dirty="0"/>
                  <a:t>・</a:t>
                </a:r>
                <a:endParaRPr lang="en-US" altLang="ja-JP" sz="525" dirty="0"/>
              </a:p>
            </p:txBody>
          </p:sp>
          <p:sp>
            <p:nvSpPr>
              <p:cNvPr id="14" name="テキスト ボックス 13">
                <a:extLst>
                  <a:ext uri="{FF2B5EF4-FFF2-40B4-BE49-F238E27FC236}">
                    <a16:creationId xmlns:a16="http://schemas.microsoft.com/office/drawing/2014/main" id="{C9917BAF-B11C-36E8-47DB-4DC4A3F7F430}"/>
                  </a:ext>
                </a:extLst>
              </p:cNvPr>
              <p:cNvSpPr txBox="1"/>
              <p:nvPr/>
            </p:nvSpPr>
            <p:spPr>
              <a:xfrm>
                <a:off x="12847882" y="4205744"/>
                <a:ext cx="335990" cy="338555"/>
              </a:xfrm>
              <a:prstGeom prst="rect">
                <a:avLst/>
              </a:prstGeom>
              <a:noFill/>
            </p:spPr>
            <p:txBody>
              <a:bodyPr wrap="none" rtlCol="0">
                <a:spAutoFit/>
              </a:bodyPr>
              <a:lstStyle/>
              <a:p>
                <a:r>
                  <a:rPr lang="ja-JP" altLang="en-US" sz="525" b="1" dirty="0">
                    <a:latin typeface="+mj-ea"/>
                    <a:ea typeface="+mj-ea"/>
                  </a:rPr>
                  <a:t>億</a:t>
                </a:r>
                <a:endParaRPr lang="en-US" altLang="ja-JP" sz="525" b="1" dirty="0">
                  <a:latin typeface="+mj-ea"/>
                  <a:ea typeface="+mj-ea"/>
                </a:endParaRPr>
              </a:p>
              <a:p>
                <a:r>
                  <a:rPr lang="ja-JP" altLang="en-US" sz="525" b="1" dirty="0">
                    <a:latin typeface="+mj-ea"/>
                    <a:ea typeface="+mj-ea"/>
                  </a:rPr>
                  <a:t>円</a:t>
                </a:r>
                <a:endParaRPr lang="en-US" altLang="ja-JP" sz="525" b="1" dirty="0">
                  <a:latin typeface="+mj-ea"/>
                  <a:ea typeface="+mj-ea"/>
                </a:endParaRPr>
              </a:p>
            </p:txBody>
          </p:sp>
        </p:grpSp>
      </p:grpSp>
      <p:sp>
        <p:nvSpPr>
          <p:cNvPr id="17" name="テキスト ボックス 16">
            <a:extLst>
              <a:ext uri="{FF2B5EF4-FFF2-40B4-BE49-F238E27FC236}">
                <a16:creationId xmlns:a16="http://schemas.microsoft.com/office/drawing/2014/main" id="{68FC38C0-CE99-260A-383B-5E15D7DE1A95}"/>
              </a:ext>
            </a:extLst>
          </p:cNvPr>
          <p:cNvSpPr txBox="1"/>
          <p:nvPr/>
        </p:nvSpPr>
        <p:spPr>
          <a:xfrm>
            <a:off x="4324726" y="3094458"/>
            <a:ext cx="2208001" cy="276999"/>
          </a:xfrm>
          <a:prstGeom prst="rect">
            <a:avLst/>
          </a:prstGeom>
          <a:noFill/>
        </p:spPr>
        <p:txBody>
          <a:bodyPr wrap="square" rtlCol="0">
            <a:spAutoFit/>
          </a:bodyPr>
          <a:lstStyle/>
          <a:p>
            <a:r>
              <a:rPr kumimoji="1" lang="en-US" altLang="ja-JP" sz="600" b="1" dirty="0"/>
              <a:t>※</a:t>
            </a:r>
            <a:r>
              <a:rPr kumimoji="1" lang="ja-JP" altLang="en-US" sz="600" b="1" dirty="0"/>
              <a:t>本シミュレーションは、「大阪市橋梁保全更新計画」の</a:t>
            </a:r>
            <a:endParaRPr kumimoji="1" lang="en-US" altLang="ja-JP" sz="600" b="1" dirty="0"/>
          </a:p>
          <a:p>
            <a:r>
              <a:rPr lang="en-US" altLang="ja-JP" sz="600" b="1" dirty="0"/>
              <a:t>    </a:t>
            </a:r>
            <a:r>
              <a:rPr kumimoji="1" lang="ja-JP" altLang="en-US" sz="600" b="1" dirty="0"/>
              <a:t>策定当初</a:t>
            </a:r>
            <a:r>
              <a:rPr kumimoji="1" lang="en-US" altLang="ja-JP" sz="600" b="1" dirty="0"/>
              <a:t>(H20)</a:t>
            </a:r>
            <a:r>
              <a:rPr kumimoji="1" lang="ja-JP" altLang="en-US" sz="600" b="1" dirty="0"/>
              <a:t>の試算値です。</a:t>
            </a:r>
            <a:endParaRPr kumimoji="1" lang="ja-JP" altLang="en-US" sz="800" dirty="0"/>
          </a:p>
        </p:txBody>
      </p:sp>
      <p:pic>
        <p:nvPicPr>
          <p:cNvPr id="18" name="図 17">
            <a:extLst>
              <a:ext uri="{FF2B5EF4-FFF2-40B4-BE49-F238E27FC236}">
                <a16:creationId xmlns:a16="http://schemas.microsoft.com/office/drawing/2014/main" id="{84423AD1-2175-95C6-33EE-31E3EE3E773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58850" y="1553498"/>
            <a:ext cx="1605504" cy="1253934"/>
          </a:xfrm>
          <a:prstGeom prst="rect">
            <a:avLst/>
          </a:prstGeom>
        </p:spPr>
      </p:pic>
    </p:spTree>
    <p:extLst>
      <p:ext uri="{BB962C8B-B14F-4D97-AF65-F5344CB8AC3E}">
        <p14:creationId xmlns:p14="http://schemas.microsoft.com/office/powerpoint/2010/main" val="22088423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09FA6B6-D1AB-4697-CCEC-DC7DD9D0611C}"/>
              </a:ext>
            </a:extLst>
          </p:cNvPr>
          <p:cNvSpPr>
            <a:spLocks noChangeArrowheads="1"/>
          </p:cNvSpPr>
          <p:nvPr/>
        </p:nvSpPr>
        <p:spPr bwMode="auto">
          <a:xfrm>
            <a:off x="3414" y="3136714"/>
            <a:ext cx="6834827" cy="8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42576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災害に強く持続可能な上下水道システムの構築（</a:t>
            </a:r>
            <a:r>
              <a:rPr lang="zh-TW" altLang="en-US" sz="1600" b="1" dirty="0">
                <a:latin typeface="ＭＳ Ｐゴシック" panose="020B0600070205080204" pitchFamily="50" charset="-128"/>
              </a:rPr>
              <a:t>２</a:t>
            </a:r>
            <a:r>
              <a:rPr lang="ja-JP" altLang="en-US" sz="1600" b="1" dirty="0">
                <a:latin typeface="ＭＳ Ｐゴシック" panose="020B0600070205080204" pitchFamily="50" charset="-128"/>
              </a:rPr>
              <a:t>９</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８</a:t>
            </a:r>
            <a:r>
              <a:rPr lang="zh-TW" altLang="en-US" sz="1600" b="1" dirty="0">
                <a:latin typeface="ＭＳ Ｐゴシック" panose="020B0600070205080204" pitchFamily="50" charset="-128"/>
              </a:rPr>
              <a:t>，</a:t>
            </a:r>
            <a:r>
              <a:rPr lang="ja-JP" altLang="en-US" sz="1600" b="1" dirty="0">
                <a:latin typeface="ＭＳ Ｐゴシック" panose="020B0600070205080204" pitchFamily="50" charset="-128"/>
              </a:rPr>
              <a:t>００</a:t>
            </a:r>
            <a:r>
              <a:rPr lang="zh-TW" altLang="en-US" sz="1600" b="1" dirty="0">
                <a:latin typeface="ＭＳ Ｐゴシック" panose="020B0600070205080204" pitchFamily="50" charset="-128"/>
              </a:rPr>
              <a:t>０万円</a:t>
            </a:r>
            <a:r>
              <a:rPr lang="ja-JP" altLang="en-US" sz="1600" b="1" dirty="0">
                <a:latin typeface="ＭＳ Ｐゴシック" panose="020B0600070205080204" pitchFamily="50" charset="-128"/>
              </a:rPr>
              <a:t>） </a:t>
            </a:r>
            <a:r>
              <a:rPr lang="ja-JP" altLang="en-US" sz="1600" b="1" dirty="0">
                <a:highlight>
                  <a:srgbClr val="FFFF00"/>
                </a:highlight>
                <a:latin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rPr>
              <a:t>　　　　   </a:t>
            </a:r>
            <a:endParaRPr lang="ja-JP" altLang="en-US" sz="1200" dirty="0">
              <a:latin typeface="ＭＳ Ｐゴシック" panose="020B0600070205080204" pitchFamily="50" charset="-128"/>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上下水道の</a:t>
            </a:r>
            <a:r>
              <a:rPr lang="ja-JP" altLang="en-US" sz="1400" dirty="0">
                <a:latin typeface="ＭＳ Ｐゴシック" panose="020B0600070205080204" pitchFamily="50" charset="-128"/>
              </a:rPr>
              <a:t>急所施設（浄水場・下水処理場等）や</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医療機関等</a:t>
            </a:r>
            <a:r>
              <a:rPr lang="ja-JP" altLang="en-US" sz="1400" dirty="0">
                <a:latin typeface="ＭＳ Ｐゴシック" panose="020B0600070205080204" pitchFamily="50" charset="-128"/>
              </a:rPr>
              <a:t>の</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重要施設に接続する上下水道管路の耐震化を実施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p:txBody>
      </p:sp>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防災体制の更なる充実・震災対策の推進①</a:t>
            </a:r>
          </a:p>
        </p:txBody>
      </p:sp>
      <p:sp>
        <p:nvSpPr>
          <p:cNvPr id="28" name="Rectangle 4"/>
          <p:cNvSpPr>
            <a:spLocks noChangeArrowheads="1"/>
          </p:cNvSpPr>
          <p:nvPr/>
        </p:nvSpPr>
        <p:spPr bwMode="auto">
          <a:xfrm>
            <a:off x="7302500" y="0"/>
            <a:ext cx="184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防災力の強化</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89" name="Rectangle 5"/>
          <p:cNvSpPr>
            <a:spLocks noChangeArrowheads="1"/>
          </p:cNvSpPr>
          <p:nvPr/>
        </p:nvSpPr>
        <p:spPr bwMode="auto">
          <a:xfrm>
            <a:off x="9436" y="455126"/>
            <a:ext cx="8311227" cy="117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南海トラフ巨大地震など切迫する大規模地震に対する耐震対策</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4238625" algn="l"/>
              </a:tabLst>
              <a:defRPr/>
            </a:pP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（１１億６，０００万円） </a:t>
            </a:r>
            <a:endParaRPr lang="ja-JP" altLang="en-US" sz="1200" dirty="0">
              <a:latin typeface="ＭＳ Ｐゴシック" panose="020B0600070205080204" pitchFamily="50" charset="-128"/>
            </a:endParaRPr>
          </a:p>
          <a:p>
            <a:pPr marL="757350" indent="-285750" eaLnBrk="1" hangingPunct="1">
              <a:spcBef>
                <a:spcPts val="170"/>
              </a:spcBef>
              <a:spcAft>
                <a:spcPts val="170"/>
              </a:spcAft>
              <a:buFont typeface="Wingdings" panose="05000000000000000000" pitchFamily="2" charset="2"/>
              <a:buChar char="Ø"/>
              <a:tabLst>
                <a:tab pos="4483100" algn="l"/>
              </a:tabLst>
              <a:defRPr/>
            </a:pPr>
            <a:r>
              <a:rPr lang="ja-JP" altLang="en-US" sz="1400" dirty="0">
                <a:latin typeface="ＭＳ Ｐゴシック" panose="020B0600070205080204" pitchFamily="50" charset="-128"/>
              </a:rPr>
              <a:t>海岸堤防・河川護岸の耐震対策を実施</a:t>
            </a:r>
            <a:endParaRPr lang="en-US" altLang="ja-JP" sz="1400" strike="sngStrike" dirty="0">
              <a:highlight>
                <a:srgbClr val="FFFF00"/>
              </a:highlight>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4483100" algn="l"/>
              </a:tabLst>
              <a:defRPr/>
            </a:pPr>
            <a:r>
              <a:rPr lang="ja-JP" altLang="en-US" sz="1400" dirty="0">
                <a:latin typeface="ＭＳ Ｐゴシック" panose="020B0600070205080204" pitchFamily="50" charset="-128"/>
              </a:rPr>
              <a:t>民間鉄道事業者が行う高架橋及び駅の耐震補強に対する補助</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4483100" algn="l"/>
              </a:tabLst>
              <a:defRPr/>
            </a:pPr>
            <a:r>
              <a:rPr lang="ja-JP" altLang="en-US" sz="1400" dirty="0">
                <a:latin typeface="ＭＳ Ｐゴシック" panose="020B0600070205080204" pitchFamily="50" charset="-128"/>
              </a:rPr>
              <a:t>　</a:t>
            </a:r>
            <a:endParaRPr lang="en-US" altLang="ja-JP" sz="1400" dirty="0">
              <a:latin typeface="ＭＳ Ｐゴシック" panose="020B0600070205080204" pitchFamily="50" charset="-128"/>
              <a:cs typeface="Times New Roman" pitchFamily="18" charset="0"/>
            </a:endParaRPr>
          </a:p>
        </p:txBody>
      </p:sp>
      <p:sp>
        <p:nvSpPr>
          <p:cNvPr id="70" name="スライド番号プレースホルダ 3">
            <a:extLst>
              <a:ext uri="{FF2B5EF4-FFF2-40B4-BE49-F238E27FC236}">
                <a16:creationId xmlns:a16="http://schemas.microsoft.com/office/drawing/2014/main" id="{2B3D8ABF-5361-F834-0AE2-01D1E3540368}"/>
              </a:ext>
            </a:extLst>
          </p:cNvPr>
          <p:cNvSpPr txBox="1">
            <a:spLocks noGrp="1"/>
          </p:cNvSpPr>
          <p:nvPr/>
        </p:nvSpPr>
        <p:spPr bwMode="auto">
          <a:xfrm>
            <a:off x="7010400" y="4786314"/>
            <a:ext cx="2133600" cy="357187"/>
          </a:xfrm>
          <a:prstGeom prst="rect">
            <a:avLst/>
          </a:prstGeom>
          <a:noFill/>
          <a:ln>
            <a:miter lim="800000"/>
            <a:headEnd/>
            <a:tailEnd/>
          </a:ln>
        </p:spPr>
        <p:txBody>
          <a:bodyPr lIns="77928" tIns="38964" rIns="77928" bIns="38964"/>
          <a:lstStyle/>
          <a:p>
            <a:pPr algn="r" defTabSz="914378">
              <a:defRPr/>
            </a:pPr>
            <a:fld id="{8FFDCF82-61BD-41EF-A490-9375BDA4C9D1}" type="slidenum">
              <a:rPr lang="en-US" altLang="ja-JP" sz="2000" b="1">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rPr>
              <a:pPr algn="r" defTabSz="914378">
                <a:defRPr/>
              </a:pPr>
              <a:t>43</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62" name="角丸四角形 37">
            <a:extLst>
              <a:ext uri="{FF2B5EF4-FFF2-40B4-BE49-F238E27FC236}">
                <a16:creationId xmlns:a16="http://schemas.microsoft.com/office/drawing/2014/main" id="{51155133-D94E-184B-4947-25BCE01FC2EC}"/>
              </a:ext>
            </a:extLst>
          </p:cNvPr>
          <p:cNvSpPr/>
          <p:nvPr/>
        </p:nvSpPr>
        <p:spPr>
          <a:xfrm>
            <a:off x="227458" y="1310291"/>
            <a:ext cx="288925" cy="288000"/>
          </a:xfrm>
          <a:prstGeom prst="round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sp>
        <p:nvSpPr>
          <p:cNvPr id="83" name="Rectangle 5">
            <a:extLst>
              <a:ext uri="{FF2B5EF4-FFF2-40B4-BE49-F238E27FC236}">
                <a16:creationId xmlns:a16="http://schemas.microsoft.com/office/drawing/2014/main" id="{EED1BA91-EEC2-14B2-F999-BCF5AC168D2A}"/>
              </a:ext>
            </a:extLst>
          </p:cNvPr>
          <p:cNvSpPr>
            <a:spLocks noChangeArrowheads="1"/>
          </p:cNvSpPr>
          <p:nvPr/>
        </p:nvSpPr>
        <p:spPr bwMode="auto">
          <a:xfrm>
            <a:off x="-4712" y="1678597"/>
            <a:ext cx="6817382" cy="13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42576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緊急交通路の通行機能確保　　　　　　　　　　　　 （</a:t>
            </a:r>
            <a:r>
              <a:rPr lang="ja-JP" altLang="en-US" sz="1600" b="1" dirty="0">
                <a:latin typeface="ＭＳ Ｐゴシック" panose="020B0600070205080204" pitchFamily="50" charset="-128"/>
              </a:rPr>
              <a:t>２６億６，３００万円</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緊急交通路の無電柱化</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anose="020B0600070205080204" pitchFamily="50" charset="-128"/>
              </a:rPr>
              <a:t>　・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重点１４路線</a:t>
            </a:r>
            <a:r>
              <a:rPr lang="ja-JP" altLang="en-US" sz="1400" dirty="0">
                <a:latin typeface="ＭＳ Ｐゴシック" panose="020B0600070205080204" pitchFamily="50" charset="-128"/>
              </a:rPr>
              <a:t>において</a:t>
            </a:r>
            <a:r>
              <a:rPr kumimoji="1" lang="ja-JP" altLang="en-US"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、広域ネットワークの形成</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に加え、</a:t>
            </a:r>
            <a:r>
              <a:rPr lang="ja-JP" altLang="en-US" sz="1400" dirty="0">
                <a:latin typeface="ＭＳ Ｐゴシック" panose="020B0600070205080204" pitchFamily="50" charset="-128"/>
              </a:rPr>
              <a:t>密集市街地や防災</a:t>
            </a:r>
            <a:endParaRPr lang="en-US" altLang="ja-JP" sz="1400" dirty="0">
              <a:latin typeface="ＭＳ Ｐゴシック" panose="020B0600070205080204" pitchFamily="50" charset="-128"/>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anose="020B0600070205080204" pitchFamily="50" charset="-128"/>
              </a:rPr>
              <a:t>　　 拠点へのアクセスルートの確保などの観点から</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電線共同溝整備等を実施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lvl="0" indent="-284400" eaLnBrk="1" hangingPunct="1">
              <a:spcBef>
                <a:spcPts val="170"/>
              </a:spcBef>
              <a:spcAft>
                <a:spcPts val="170"/>
              </a:spcAft>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無電柱化の推進と連携した下水管渠の耐震化を実施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 name="Rectangle 5">
            <a:extLst>
              <a:ext uri="{FF2B5EF4-FFF2-40B4-BE49-F238E27FC236}">
                <a16:creationId xmlns:a16="http://schemas.microsoft.com/office/drawing/2014/main" id="{F0CE96A8-271C-44C1-40C4-065902ED1562}"/>
              </a:ext>
            </a:extLst>
          </p:cNvPr>
          <p:cNvSpPr>
            <a:spLocks noChangeArrowheads="1"/>
          </p:cNvSpPr>
          <p:nvPr/>
        </p:nvSpPr>
        <p:spPr bwMode="auto">
          <a:xfrm>
            <a:off x="0" y="4184742"/>
            <a:ext cx="6834827" cy="91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42576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小学校の体育館への空調機整備　　　　　　　　　（  　    ２，９００万円） </a:t>
            </a:r>
            <a:r>
              <a:rPr lang="ja-JP" altLang="en-US" sz="1600" b="1" dirty="0">
                <a:highlight>
                  <a:srgbClr val="FFFF00"/>
                </a:highlight>
                <a:latin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rPr>
              <a:t>　　　　   </a:t>
            </a:r>
            <a:endParaRPr lang="ja-JP" altLang="en-US" sz="1200" dirty="0">
              <a:latin typeface="ＭＳ Ｐゴシック" panose="020B0600070205080204" pitchFamily="50" charset="-128"/>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災害時に避難所ともなる小学校の体育館への空調機整備に向けた、</a:t>
            </a:r>
            <a:r>
              <a:rPr lang="en-US" altLang="ja-JP" sz="1400" dirty="0">
                <a:latin typeface="ＭＳ Ｐゴシック" panose="020B0600070205080204" pitchFamily="50" charset="-128"/>
              </a:rPr>
              <a:t>PFI</a:t>
            </a:r>
            <a:r>
              <a:rPr lang="ja-JP" altLang="en-US" sz="1400" dirty="0">
                <a:latin typeface="ＭＳ Ｐゴシック" panose="020B0600070205080204" pitchFamily="50" charset="-128"/>
              </a:rPr>
              <a:t>手法に　かかるコンサルタント業務委託（市場調査等、アドバイザリー業務）を実施</a:t>
            </a:r>
            <a:endParaRPr lang="en-US" altLang="ja-JP" sz="1400" dirty="0">
              <a:latin typeface="ＭＳ Ｐゴシック" panose="020B0600070205080204" pitchFamily="50" charset="-128"/>
            </a:endParaRPr>
          </a:p>
        </p:txBody>
      </p:sp>
      <p:sp>
        <p:nvSpPr>
          <p:cNvPr id="5" name="Rectangle 5">
            <a:extLst>
              <a:ext uri="{FF2B5EF4-FFF2-40B4-BE49-F238E27FC236}">
                <a16:creationId xmlns:a16="http://schemas.microsoft.com/office/drawing/2014/main" id="{5243DE22-1133-6203-79F0-706BD237B5CB}"/>
              </a:ext>
            </a:extLst>
          </p:cNvPr>
          <p:cNvSpPr>
            <a:spLocks noChangeArrowheads="1"/>
          </p:cNvSpPr>
          <p:nvPr/>
        </p:nvSpPr>
        <p:spPr bwMode="auto">
          <a:xfrm>
            <a:off x="3997653" y="1968517"/>
            <a:ext cx="2818553" cy="24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うち、一般会計：２０億８，２００万円）</a:t>
            </a:r>
            <a:endParaRPr lang="en-US" altLang="ja-JP" sz="1200" b="1" dirty="0">
              <a:latin typeface="ＭＳ Ｐゴシック" panose="020B0600070205080204" pitchFamily="50" charset="-128"/>
            </a:endParaRPr>
          </a:p>
        </p:txBody>
      </p:sp>
      <p:sp>
        <p:nvSpPr>
          <p:cNvPr id="9" name="角丸四角形 37">
            <a:extLst>
              <a:ext uri="{FF2B5EF4-FFF2-40B4-BE49-F238E27FC236}">
                <a16:creationId xmlns:a16="http://schemas.microsoft.com/office/drawing/2014/main" id="{CFF6A4BB-6A2A-0780-0854-C24D35CFA9AA}"/>
              </a:ext>
            </a:extLst>
          </p:cNvPr>
          <p:cNvSpPr/>
          <p:nvPr/>
        </p:nvSpPr>
        <p:spPr>
          <a:xfrm>
            <a:off x="42398" y="3147337"/>
            <a:ext cx="288925" cy="288000"/>
          </a:xfrm>
          <a:prstGeom prst="round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grpSp>
        <p:nvGrpSpPr>
          <p:cNvPr id="8" name="グループ化 7">
            <a:extLst>
              <a:ext uri="{FF2B5EF4-FFF2-40B4-BE49-F238E27FC236}">
                <a16:creationId xmlns:a16="http://schemas.microsoft.com/office/drawing/2014/main" id="{8498FEBD-9D8F-7F42-60DF-AB716347E1E0}"/>
              </a:ext>
            </a:extLst>
          </p:cNvPr>
          <p:cNvGrpSpPr/>
          <p:nvPr/>
        </p:nvGrpSpPr>
        <p:grpSpPr>
          <a:xfrm>
            <a:off x="6745581" y="586775"/>
            <a:ext cx="2351867" cy="2066810"/>
            <a:chOff x="6470764" y="569072"/>
            <a:chExt cx="2657525" cy="2335422"/>
          </a:xfrm>
        </p:grpSpPr>
        <p:grpSp>
          <p:nvGrpSpPr>
            <p:cNvPr id="10" name="グループ化 9">
              <a:extLst>
                <a:ext uri="{FF2B5EF4-FFF2-40B4-BE49-F238E27FC236}">
                  <a16:creationId xmlns:a16="http://schemas.microsoft.com/office/drawing/2014/main" id="{3EFED209-33F5-51F1-6334-33D8E13AC30C}"/>
                </a:ext>
              </a:extLst>
            </p:cNvPr>
            <p:cNvGrpSpPr/>
            <p:nvPr/>
          </p:nvGrpSpPr>
          <p:grpSpPr>
            <a:xfrm>
              <a:off x="6470764" y="569072"/>
              <a:ext cx="2197019" cy="2330764"/>
              <a:chOff x="931719" y="5501146"/>
              <a:chExt cx="6591300" cy="7150100"/>
            </a:xfrm>
          </p:grpSpPr>
          <p:pic>
            <p:nvPicPr>
              <p:cNvPr id="72" name="Picture 156">
                <a:extLst>
                  <a:ext uri="{FF2B5EF4-FFF2-40B4-BE49-F238E27FC236}">
                    <a16:creationId xmlns:a16="http://schemas.microsoft.com/office/drawing/2014/main" id="{99932D3D-D341-4A22-4F3D-B25C7D6707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0769" y="5501146"/>
                <a:ext cx="6572250" cy="715010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155">
                <a:extLst>
                  <a:ext uri="{FF2B5EF4-FFF2-40B4-BE49-F238E27FC236}">
                    <a16:creationId xmlns:a16="http://schemas.microsoft.com/office/drawing/2014/main" id="{D704A3A2-C89B-D73C-A304-FE0AFD4CE0DC}"/>
                  </a:ext>
                </a:extLst>
              </p:cNvPr>
              <p:cNvSpPr>
                <a:spLocks/>
              </p:cNvSpPr>
              <p:nvPr/>
            </p:nvSpPr>
            <p:spPr bwMode="auto">
              <a:xfrm>
                <a:off x="1867571" y="6577712"/>
                <a:ext cx="374648" cy="323934"/>
              </a:xfrm>
              <a:custGeom>
                <a:avLst/>
                <a:gdLst>
                  <a:gd name="T0" fmla="*/ 147 w 147"/>
                  <a:gd name="T1" fmla="*/ 174 h 174"/>
                  <a:gd name="T2" fmla="*/ 74 w 147"/>
                  <a:gd name="T3" fmla="*/ 0 h 174"/>
                  <a:gd name="T4" fmla="*/ 0 w 147"/>
                  <a:gd name="T5" fmla="*/ 174 h 174"/>
                  <a:gd name="T6" fmla="*/ 147 w 147"/>
                  <a:gd name="T7" fmla="*/ 174 h 174"/>
                </a:gdLst>
                <a:ahLst/>
                <a:cxnLst>
                  <a:cxn ang="0">
                    <a:pos x="T0" y="T1"/>
                  </a:cxn>
                  <a:cxn ang="0">
                    <a:pos x="T2" y="T3"/>
                  </a:cxn>
                  <a:cxn ang="0">
                    <a:pos x="T4" y="T5"/>
                  </a:cxn>
                  <a:cxn ang="0">
                    <a:pos x="T6" y="T7"/>
                  </a:cxn>
                </a:cxnLst>
                <a:rect l="0" t="0" r="r" b="b"/>
                <a:pathLst>
                  <a:path w="147" h="174">
                    <a:moveTo>
                      <a:pt x="147" y="174"/>
                    </a:moveTo>
                    <a:lnTo>
                      <a:pt x="74" y="0"/>
                    </a:lnTo>
                    <a:lnTo>
                      <a:pt x="0" y="174"/>
                    </a:lnTo>
                    <a:lnTo>
                      <a:pt x="147" y="174"/>
                    </a:lnTo>
                    <a:close/>
                  </a:path>
                </a:pathLst>
              </a:custGeom>
              <a:solidFill>
                <a:srgbClr val="000000"/>
              </a:solidFill>
              <a:ln w="26988">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Text Box 138">
                <a:extLst>
                  <a:ext uri="{FF2B5EF4-FFF2-40B4-BE49-F238E27FC236}">
                    <a16:creationId xmlns:a16="http://schemas.microsoft.com/office/drawing/2014/main" id="{3009FFF0-0794-37B2-DD0C-13526BC7AF92}"/>
                  </a:ext>
                </a:extLst>
              </p:cNvPr>
              <p:cNvSpPr txBox="1">
                <a:spLocks noChangeArrowheads="1"/>
              </p:cNvSpPr>
              <p:nvPr/>
            </p:nvSpPr>
            <p:spPr bwMode="auto">
              <a:xfrm>
                <a:off x="1735792" y="5893331"/>
                <a:ext cx="398463" cy="54927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N</a:t>
                </a:r>
                <a:endParaRPr kumimoji="0" lang="en-US" altLang="ja-JP" sz="1000" b="0" i="0" u="none" strike="noStrike" cap="none" normalizeH="0" baseline="0" dirty="0">
                  <a:ln>
                    <a:noFill/>
                  </a:ln>
                  <a:solidFill>
                    <a:schemeClr val="tx1"/>
                  </a:solidFill>
                  <a:effectLst/>
                  <a:latin typeface="Arial" panose="020B0604020202020204" pitchFamily="34" charset="0"/>
                </a:endParaRPr>
              </a:p>
            </p:txBody>
          </p:sp>
          <p:sp>
            <p:nvSpPr>
              <p:cNvPr id="75" name="Freeform 130">
                <a:extLst>
                  <a:ext uri="{FF2B5EF4-FFF2-40B4-BE49-F238E27FC236}">
                    <a16:creationId xmlns:a16="http://schemas.microsoft.com/office/drawing/2014/main" id="{5D9092DE-A176-6AED-127E-5791F19E02BF}"/>
                  </a:ext>
                </a:extLst>
              </p:cNvPr>
              <p:cNvSpPr>
                <a:spLocks/>
              </p:cNvSpPr>
              <p:nvPr/>
            </p:nvSpPr>
            <p:spPr bwMode="auto">
              <a:xfrm>
                <a:off x="2163619" y="5848808"/>
                <a:ext cx="4051300" cy="2997200"/>
              </a:xfrm>
              <a:custGeom>
                <a:avLst/>
                <a:gdLst>
                  <a:gd name="T0" fmla="*/ 136 w 2552"/>
                  <a:gd name="T1" fmla="*/ 1656 h 1888"/>
                  <a:gd name="T2" fmla="*/ 171 w 2552"/>
                  <a:gd name="T3" fmla="*/ 1653 h 1888"/>
                  <a:gd name="T4" fmla="*/ 420 w 2552"/>
                  <a:gd name="T5" fmla="*/ 1520 h 1888"/>
                  <a:gd name="T6" fmla="*/ 562 w 2552"/>
                  <a:gd name="T7" fmla="*/ 1419 h 1888"/>
                  <a:gd name="T8" fmla="*/ 882 w 2552"/>
                  <a:gd name="T9" fmla="*/ 1197 h 1888"/>
                  <a:gd name="T10" fmla="*/ 932 w 2552"/>
                  <a:gd name="T11" fmla="*/ 1164 h 1888"/>
                  <a:gd name="T12" fmla="*/ 1185 w 2552"/>
                  <a:gd name="T13" fmla="*/ 1027 h 1888"/>
                  <a:gd name="T14" fmla="*/ 1392 w 2552"/>
                  <a:gd name="T15" fmla="*/ 816 h 1888"/>
                  <a:gd name="T16" fmla="*/ 1476 w 2552"/>
                  <a:gd name="T17" fmla="*/ 780 h 1888"/>
                  <a:gd name="T18" fmla="*/ 1692 w 2552"/>
                  <a:gd name="T19" fmla="*/ 776 h 1888"/>
                  <a:gd name="T20" fmla="*/ 1735 w 2552"/>
                  <a:gd name="T21" fmla="*/ 691 h 1888"/>
                  <a:gd name="T22" fmla="*/ 1776 w 2552"/>
                  <a:gd name="T23" fmla="*/ 596 h 1888"/>
                  <a:gd name="T24" fmla="*/ 1840 w 2552"/>
                  <a:gd name="T25" fmla="*/ 500 h 1888"/>
                  <a:gd name="T26" fmla="*/ 1972 w 2552"/>
                  <a:gd name="T27" fmla="*/ 444 h 1888"/>
                  <a:gd name="T28" fmla="*/ 2092 w 2552"/>
                  <a:gd name="T29" fmla="*/ 440 h 1888"/>
                  <a:gd name="T30" fmla="*/ 2200 w 2552"/>
                  <a:gd name="T31" fmla="*/ 444 h 1888"/>
                  <a:gd name="T32" fmla="*/ 2372 w 2552"/>
                  <a:gd name="T33" fmla="*/ 380 h 1888"/>
                  <a:gd name="T34" fmla="*/ 2428 w 2552"/>
                  <a:gd name="T35" fmla="*/ 192 h 1888"/>
                  <a:gd name="T36" fmla="*/ 2452 w 2552"/>
                  <a:gd name="T37" fmla="*/ 96 h 1888"/>
                  <a:gd name="T38" fmla="*/ 2552 w 2552"/>
                  <a:gd name="T39" fmla="*/ 52 h 1888"/>
                  <a:gd name="T40" fmla="*/ 2524 w 2552"/>
                  <a:gd name="T41" fmla="*/ 212 h 1888"/>
                  <a:gd name="T42" fmla="*/ 2540 w 2552"/>
                  <a:gd name="T43" fmla="*/ 280 h 1888"/>
                  <a:gd name="T44" fmla="*/ 2512 w 2552"/>
                  <a:gd name="T45" fmla="*/ 373 h 1888"/>
                  <a:gd name="T46" fmla="*/ 2460 w 2552"/>
                  <a:gd name="T47" fmla="*/ 424 h 1888"/>
                  <a:gd name="T48" fmla="*/ 2386 w 2552"/>
                  <a:gd name="T49" fmla="*/ 456 h 1888"/>
                  <a:gd name="T50" fmla="*/ 2329 w 2552"/>
                  <a:gd name="T51" fmla="*/ 496 h 1888"/>
                  <a:gd name="T52" fmla="*/ 2257 w 2552"/>
                  <a:gd name="T53" fmla="*/ 525 h 1888"/>
                  <a:gd name="T54" fmla="*/ 2089 w 2552"/>
                  <a:gd name="T55" fmla="*/ 510 h 1888"/>
                  <a:gd name="T56" fmla="*/ 2026 w 2552"/>
                  <a:gd name="T57" fmla="*/ 505 h 1888"/>
                  <a:gd name="T58" fmla="*/ 1968 w 2552"/>
                  <a:gd name="T59" fmla="*/ 528 h 1888"/>
                  <a:gd name="T60" fmla="*/ 1909 w 2552"/>
                  <a:gd name="T61" fmla="*/ 558 h 1888"/>
                  <a:gd name="T62" fmla="*/ 1864 w 2552"/>
                  <a:gd name="T63" fmla="*/ 582 h 1888"/>
                  <a:gd name="T64" fmla="*/ 1849 w 2552"/>
                  <a:gd name="T65" fmla="*/ 687 h 1888"/>
                  <a:gd name="T66" fmla="*/ 1816 w 2552"/>
                  <a:gd name="T67" fmla="*/ 760 h 1888"/>
                  <a:gd name="T68" fmla="*/ 1736 w 2552"/>
                  <a:gd name="T69" fmla="*/ 852 h 1888"/>
                  <a:gd name="T70" fmla="*/ 1684 w 2552"/>
                  <a:gd name="T71" fmla="*/ 865 h 1888"/>
                  <a:gd name="T72" fmla="*/ 1608 w 2552"/>
                  <a:gd name="T73" fmla="*/ 868 h 1888"/>
                  <a:gd name="T74" fmla="*/ 1528 w 2552"/>
                  <a:gd name="T75" fmla="*/ 892 h 1888"/>
                  <a:gd name="T76" fmla="*/ 1392 w 2552"/>
                  <a:gd name="T77" fmla="*/ 936 h 1888"/>
                  <a:gd name="T78" fmla="*/ 1344 w 2552"/>
                  <a:gd name="T79" fmla="*/ 1008 h 1888"/>
                  <a:gd name="T80" fmla="*/ 1276 w 2552"/>
                  <a:gd name="T81" fmla="*/ 1064 h 1888"/>
                  <a:gd name="T82" fmla="*/ 1204 w 2552"/>
                  <a:gd name="T83" fmla="*/ 1117 h 1888"/>
                  <a:gd name="T84" fmla="*/ 1153 w 2552"/>
                  <a:gd name="T85" fmla="*/ 1164 h 1888"/>
                  <a:gd name="T86" fmla="*/ 1098 w 2552"/>
                  <a:gd name="T87" fmla="*/ 1195 h 1888"/>
                  <a:gd name="T88" fmla="*/ 1032 w 2552"/>
                  <a:gd name="T89" fmla="*/ 1248 h 1888"/>
                  <a:gd name="T90" fmla="*/ 882 w 2552"/>
                  <a:gd name="T91" fmla="*/ 1405 h 1888"/>
                  <a:gd name="T92" fmla="*/ 657 w 2552"/>
                  <a:gd name="T93" fmla="*/ 1560 h 1888"/>
                  <a:gd name="T94" fmla="*/ 571 w 2552"/>
                  <a:gd name="T95" fmla="*/ 1618 h 1888"/>
                  <a:gd name="T96" fmla="*/ 510 w 2552"/>
                  <a:gd name="T97" fmla="*/ 1653 h 1888"/>
                  <a:gd name="T98" fmla="*/ 180 w 2552"/>
                  <a:gd name="T99" fmla="*/ 1804 h 1888"/>
                  <a:gd name="T100" fmla="*/ 108 w 2552"/>
                  <a:gd name="T101" fmla="*/ 1672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2" h="1888">
                    <a:moveTo>
                      <a:pt x="108" y="1672"/>
                    </a:moveTo>
                    <a:lnTo>
                      <a:pt x="136" y="1656"/>
                    </a:lnTo>
                    <a:lnTo>
                      <a:pt x="153" y="1653"/>
                    </a:lnTo>
                    <a:lnTo>
                      <a:pt x="171" y="1653"/>
                    </a:lnTo>
                    <a:lnTo>
                      <a:pt x="199" y="1639"/>
                    </a:lnTo>
                    <a:lnTo>
                      <a:pt x="420" y="1520"/>
                    </a:lnTo>
                    <a:lnTo>
                      <a:pt x="444" y="1497"/>
                    </a:lnTo>
                    <a:lnTo>
                      <a:pt x="562" y="1419"/>
                    </a:lnTo>
                    <a:lnTo>
                      <a:pt x="680" y="1332"/>
                    </a:lnTo>
                    <a:lnTo>
                      <a:pt x="882" y="1197"/>
                    </a:lnTo>
                    <a:lnTo>
                      <a:pt x="892" y="1196"/>
                    </a:lnTo>
                    <a:lnTo>
                      <a:pt x="932" y="1164"/>
                    </a:lnTo>
                    <a:lnTo>
                      <a:pt x="972" y="1164"/>
                    </a:lnTo>
                    <a:lnTo>
                      <a:pt x="1185" y="1027"/>
                    </a:lnTo>
                    <a:lnTo>
                      <a:pt x="1364" y="836"/>
                    </a:lnTo>
                    <a:lnTo>
                      <a:pt x="1392" y="816"/>
                    </a:lnTo>
                    <a:lnTo>
                      <a:pt x="1420" y="812"/>
                    </a:lnTo>
                    <a:lnTo>
                      <a:pt x="1476" y="780"/>
                    </a:lnTo>
                    <a:lnTo>
                      <a:pt x="1664" y="788"/>
                    </a:lnTo>
                    <a:lnTo>
                      <a:pt x="1692" y="776"/>
                    </a:lnTo>
                    <a:lnTo>
                      <a:pt x="1708" y="732"/>
                    </a:lnTo>
                    <a:lnTo>
                      <a:pt x="1735" y="691"/>
                    </a:lnTo>
                    <a:lnTo>
                      <a:pt x="1740" y="679"/>
                    </a:lnTo>
                    <a:lnTo>
                      <a:pt x="1776" y="596"/>
                    </a:lnTo>
                    <a:lnTo>
                      <a:pt x="1808" y="528"/>
                    </a:lnTo>
                    <a:lnTo>
                      <a:pt x="1840" y="500"/>
                    </a:lnTo>
                    <a:lnTo>
                      <a:pt x="1908" y="456"/>
                    </a:lnTo>
                    <a:lnTo>
                      <a:pt x="1972" y="444"/>
                    </a:lnTo>
                    <a:lnTo>
                      <a:pt x="2032" y="436"/>
                    </a:lnTo>
                    <a:lnTo>
                      <a:pt x="2092" y="440"/>
                    </a:lnTo>
                    <a:lnTo>
                      <a:pt x="2140" y="444"/>
                    </a:lnTo>
                    <a:lnTo>
                      <a:pt x="2200" y="444"/>
                    </a:lnTo>
                    <a:lnTo>
                      <a:pt x="2284" y="412"/>
                    </a:lnTo>
                    <a:lnTo>
                      <a:pt x="2372" y="380"/>
                    </a:lnTo>
                    <a:lnTo>
                      <a:pt x="2422" y="318"/>
                    </a:lnTo>
                    <a:lnTo>
                      <a:pt x="2428" y="192"/>
                    </a:lnTo>
                    <a:lnTo>
                      <a:pt x="2440" y="148"/>
                    </a:lnTo>
                    <a:lnTo>
                      <a:pt x="2452" y="96"/>
                    </a:lnTo>
                    <a:lnTo>
                      <a:pt x="2516" y="0"/>
                    </a:lnTo>
                    <a:lnTo>
                      <a:pt x="2552" y="52"/>
                    </a:lnTo>
                    <a:lnTo>
                      <a:pt x="2508" y="156"/>
                    </a:lnTo>
                    <a:lnTo>
                      <a:pt x="2524" y="212"/>
                    </a:lnTo>
                    <a:lnTo>
                      <a:pt x="2536" y="236"/>
                    </a:lnTo>
                    <a:lnTo>
                      <a:pt x="2540" y="280"/>
                    </a:lnTo>
                    <a:lnTo>
                      <a:pt x="2536" y="320"/>
                    </a:lnTo>
                    <a:lnTo>
                      <a:pt x="2512" y="373"/>
                    </a:lnTo>
                    <a:lnTo>
                      <a:pt x="2487" y="409"/>
                    </a:lnTo>
                    <a:lnTo>
                      <a:pt x="2460" y="424"/>
                    </a:lnTo>
                    <a:lnTo>
                      <a:pt x="2420" y="444"/>
                    </a:lnTo>
                    <a:lnTo>
                      <a:pt x="2386" y="456"/>
                    </a:lnTo>
                    <a:lnTo>
                      <a:pt x="2361" y="468"/>
                    </a:lnTo>
                    <a:lnTo>
                      <a:pt x="2329" y="496"/>
                    </a:lnTo>
                    <a:lnTo>
                      <a:pt x="2293" y="516"/>
                    </a:lnTo>
                    <a:lnTo>
                      <a:pt x="2257" y="525"/>
                    </a:lnTo>
                    <a:lnTo>
                      <a:pt x="2112" y="532"/>
                    </a:lnTo>
                    <a:lnTo>
                      <a:pt x="2089" y="510"/>
                    </a:lnTo>
                    <a:lnTo>
                      <a:pt x="2061" y="502"/>
                    </a:lnTo>
                    <a:lnTo>
                      <a:pt x="2026" y="505"/>
                    </a:lnTo>
                    <a:lnTo>
                      <a:pt x="1993" y="517"/>
                    </a:lnTo>
                    <a:lnTo>
                      <a:pt x="1968" y="528"/>
                    </a:lnTo>
                    <a:lnTo>
                      <a:pt x="1936" y="543"/>
                    </a:lnTo>
                    <a:lnTo>
                      <a:pt x="1909" y="558"/>
                    </a:lnTo>
                    <a:lnTo>
                      <a:pt x="1888" y="573"/>
                    </a:lnTo>
                    <a:lnTo>
                      <a:pt x="1864" y="582"/>
                    </a:lnTo>
                    <a:lnTo>
                      <a:pt x="1861" y="616"/>
                    </a:lnTo>
                    <a:lnTo>
                      <a:pt x="1849" y="687"/>
                    </a:lnTo>
                    <a:lnTo>
                      <a:pt x="1837" y="708"/>
                    </a:lnTo>
                    <a:lnTo>
                      <a:pt x="1816" y="760"/>
                    </a:lnTo>
                    <a:lnTo>
                      <a:pt x="1806" y="793"/>
                    </a:lnTo>
                    <a:lnTo>
                      <a:pt x="1736" y="852"/>
                    </a:lnTo>
                    <a:lnTo>
                      <a:pt x="1714" y="859"/>
                    </a:lnTo>
                    <a:lnTo>
                      <a:pt x="1684" y="865"/>
                    </a:lnTo>
                    <a:lnTo>
                      <a:pt x="1644" y="864"/>
                    </a:lnTo>
                    <a:lnTo>
                      <a:pt x="1608" y="868"/>
                    </a:lnTo>
                    <a:lnTo>
                      <a:pt x="1572" y="872"/>
                    </a:lnTo>
                    <a:lnTo>
                      <a:pt x="1528" y="892"/>
                    </a:lnTo>
                    <a:lnTo>
                      <a:pt x="1480" y="900"/>
                    </a:lnTo>
                    <a:lnTo>
                      <a:pt x="1392" y="936"/>
                    </a:lnTo>
                    <a:lnTo>
                      <a:pt x="1362" y="979"/>
                    </a:lnTo>
                    <a:lnTo>
                      <a:pt x="1344" y="1008"/>
                    </a:lnTo>
                    <a:lnTo>
                      <a:pt x="1309" y="1038"/>
                    </a:lnTo>
                    <a:lnTo>
                      <a:pt x="1276" y="1064"/>
                    </a:lnTo>
                    <a:lnTo>
                      <a:pt x="1244" y="1088"/>
                    </a:lnTo>
                    <a:lnTo>
                      <a:pt x="1204" y="1117"/>
                    </a:lnTo>
                    <a:lnTo>
                      <a:pt x="1182" y="1131"/>
                    </a:lnTo>
                    <a:lnTo>
                      <a:pt x="1153" y="1164"/>
                    </a:lnTo>
                    <a:lnTo>
                      <a:pt x="1124" y="1184"/>
                    </a:lnTo>
                    <a:lnTo>
                      <a:pt x="1098" y="1195"/>
                    </a:lnTo>
                    <a:lnTo>
                      <a:pt x="1053" y="1222"/>
                    </a:lnTo>
                    <a:cubicBezTo>
                      <a:pt x="1035" y="1248"/>
                      <a:pt x="1039" y="1235"/>
                      <a:pt x="1032" y="1248"/>
                    </a:cubicBezTo>
                    <a:lnTo>
                      <a:pt x="1014" y="1287"/>
                    </a:lnTo>
                    <a:lnTo>
                      <a:pt x="882" y="1405"/>
                    </a:lnTo>
                    <a:lnTo>
                      <a:pt x="810" y="1458"/>
                    </a:lnTo>
                    <a:lnTo>
                      <a:pt x="657" y="1560"/>
                    </a:lnTo>
                    <a:lnTo>
                      <a:pt x="631" y="1579"/>
                    </a:lnTo>
                    <a:lnTo>
                      <a:pt x="571" y="1618"/>
                    </a:lnTo>
                    <a:lnTo>
                      <a:pt x="537" y="1630"/>
                    </a:lnTo>
                    <a:lnTo>
                      <a:pt x="510" y="1653"/>
                    </a:lnTo>
                    <a:lnTo>
                      <a:pt x="388" y="1716"/>
                    </a:lnTo>
                    <a:lnTo>
                      <a:pt x="180" y="1804"/>
                    </a:lnTo>
                    <a:lnTo>
                      <a:pt x="0" y="1888"/>
                    </a:lnTo>
                    <a:lnTo>
                      <a:pt x="108" y="1672"/>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76" name="Freeform 129">
                <a:extLst>
                  <a:ext uri="{FF2B5EF4-FFF2-40B4-BE49-F238E27FC236}">
                    <a16:creationId xmlns:a16="http://schemas.microsoft.com/office/drawing/2014/main" id="{6D9C8629-80FF-ACC6-C650-66544D1F7716}"/>
                  </a:ext>
                </a:extLst>
              </p:cNvPr>
              <p:cNvSpPr>
                <a:spLocks/>
              </p:cNvSpPr>
              <p:nvPr/>
            </p:nvSpPr>
            <p:spPr bwMode="auto">
              <a:xfrm>
                <a:off x="3330432" y="10998658"/>
                <a:ext cx="3749675" cy="747713"/>
              </a:xfrm>
              <a:custGeom>
                <a:avLst/>
                <a:gdLst>
                  <a:gd name="T0" fmla="*/ 232 w 2362"/>
                  <a:gd name="T1" fmla="*/ 78 h 471"/>
                  <a:gd name="T2" fmla="*/ 409 w 2362"/>
                  <a:gd name="T3" fmla="*/ 138 h 471"/>
                  <a:gd name="T4" fmla="*/ 529 w 2362"/>
                  <a:gd name="T5" fmla="*/ 177 h 471"/>
                  <a:gd name="T6" fmla="*/ 643 w 2362"/>
                  <a:gd name="T7" fmla="*/ 213 h 471"/>
                  <a:gd name="T8" fmla="*/ 733 w 2362"/>
                  <a:gd name="T9" fmla="*/ 243 h 471"/>
                  <a:gd name="T10" fmla="*/ 892 w 2362"/>
                  <a:gd name="T11" fmla="*/ 258 h 471"/>
                  <a:gd name="T12" fmla="*/ 931 w 2362"/>
                  <a:gd name="T13" fmla="*/ 324 h 471"/>
                  <a:gd name="T14" fmla="*/ 982 w 2362"/>
                  <a:gd name="T15" fmla="*/ 399 h 471"/>
                  <a:gd name="T16" fmla="*/ 1048 w 2362"/>
                  <a:gd name="T17" fmla="*/ 417 h 471"/>
                  <a:gd name="T18" fmla="*/ 1261 w 2362"/>
                  <a:gd name="T19" fmla="*/ 303 h 471"/>
                  <a:gd name="T20" fmla="*/ 1414 w 2362"/>
                  <a:gd name="T21" fmla="*/ 201 h 471"/>
                  <a:gd name="T22" fmla="*/ 1489 w 2362"/>
                  <a:gd name="T23" fmla="*/ 162 h 471"/>
                  <a:gd name="T24" fmla="*/ 1563 w 2362"/>
                  <a:gd name="T25" fmla="*/ 132 h 471"/>
                  <a:gd name="T26" fmla="*/ 1690 w 2362"/>
                  <a:gd name="T27" fmla="*/ 111 h 471"/>
                  <a:gd name="T28" fmla="*/ 1903 w 2362"/>
                  <a:gd name="T29" fmla="*/ 102 h 471"/>
                  <a:gd name="T30" fmla="*/ 2068 w 2362"/>
                  <a:gd name="T31" fmla="*/ 132 h 471"/>
                  <a:gd name="T32" fmla="*/ 2209 w 2362"/>
                  <a:gd name="T33" fmla="*/ 165 h 471"/>
                  <a:gd name="T34" fmla="*/ 2362 w 2362"/>
                  <a:gd name="T35" fmla="*/ 216 h 471"/>
                  <a:gd name="T36" fmla="*/ 2254 w 2362"/>
                  <a:gd name="T37" fmla="*/ 195 h 471"/>
                  <a:gd name="T38" fmla="*/ 2101 w 2362"/>
                  <a:gd name="T39" fmla="*/ 165 h 471"/>
                  <a:gd name="T40" fmla="*/ 2008 w 2362"/>
                  <a:gd name="T41" fmla="*/ 147 h 471"/>
                  <a:gd name="T42" fmla="*/ 1915 w 2362"/>
                  <a:gd name="T43" fmla="*/ 132 h 471"/>
                  <a:gd name="T44" fmla="*/ 1848 w 2362"/>
                  <a:gd name="T45" fmla="*/ 137 h 471"/>
                  <a:gd name="T46" fmla="*/ 1771 w 2362"/>
                  <a:gd name="T47" fmla="*/ 135 h 471"/>
                  <a:gd name="T48" fmla="*/ 1627 w 2362"/>
                  <a:gd name="T49" fmla="*/ 162 h 471"/>
                  <a:gd name="T50" fmla="*/ 1516 w 2362"/>
                  <a:gd name="T51" fmla="*/ 189 h 471"/>
                  <a:gd name="T52" fmla="*/ 1381 w 2362"/>
                  <a:gd name="T53" fmla="*/ 273 h 471"/>
                  <a:gd name="T54" fmla="*/ 1245 w 2362"/>
                  <a:gd name="T55" fmla="*/ 375 h 471"/>
                  <a:gd name="T56" fmla="*/ 1093 w 2362"/>
                  <a:gd name="T57" fmla="*/ 459 h 471"/>
                  <a:gd name="T58" fmla="*/ 1015 w 2362"/>
                  <a:gd name="T59" fmla="*/ 471 h 471"/>
                  <a:gd name="T60" fmla="*/ 919 w 2362"/>
                  <a:gd name="T61" fmla="*/ 399 h 471"/>
                  <a:gd name="T62" fmla="*/ 856 w 2362"/>
                  <a:gd name="T63" fmla="*/ 306 h 471"/>
                  <a:gd name="T64" fmla="*/ 703 w 2362"/>
                  <a:gd name="T65" fmla="*/ 300 h 471"/>
                  <a:gd name="T66" fmla="*/ 535 w 2362"/>
                  <a:gd name="T67" fmla="*/ 237 h 471"/>
                  <a:gd name="T68" fmla="*/ 424 w 2362"/>
                  <a:gd name="T69" fmla="*/ 201 h 471"/>
                  <a:gd name="T70" fmla="*/ 352 w 2362"/>
                  <a:gd name="T71" fmla="*/ 188 h 471"/>
                  <a:gd name="T72" fmla="*/ 250 w 2362"/>
                  <a:gd name="T73" fmla="*/ 171 h 471"/>
                  <a:gd name="T74" fmla="*/ 171 w 2362"/>
                  <a:gd name="T75" fmla="*/ 167 h 471"/>
                  <a:gd name="T76" fmla="*/ 115 w 2362"/>
                  <a:gd name="T77" fmla="*/ 156 h 471"/>
                  <a:gd name="T78" fmla="*/ 58 w 2362"/>
                  <a:gd name="T79" fmla="*/ 143 h 471"/>
                  <a:gd name="T80" fmla="*/ 1 w 2362"/>
                  <a:gd name="T81"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471">
                    <a:moveTo>
                      <a:pt x="1" y="0"/>
                    </a:moveTo>
                    <a:lnTo>
                      <a:pt x="232" y="78"/>
                    </a:lnTo>
                    <a:lnTo>
                      <a:pt x="328" y="111"/>
                    </a:lnTo>
                    <a:lnTo>
                      <a:pt x="409" y="138"/>
                    </a:lnTo>
                    <a:lnTo>
                      <a:pt x="484" y="165"/>
                    </a:lnTo>
                    <a:lnTo>
                      <a:pt x="529" y="177"/>
                    </a:lnTo>
                    <a:lnTo>
                      <a:pt x="577" y="195"/>
                    </a:lnTo>
                    <a:lnTo>
                      <a:pt x="643" y="213"/>
                    </a:lnTo>
                    <a:lnTo>
                      <a:pt x="679" y="228"/>
                    </a:lnTo>
                    <a:lnTo>
                      <a:pt x="733" y="243"/>
                    </a:lnTo>
                    <a:lnTo>
                      <a:pt x="874" y="249"/>
                    </a:lnTo>
                    <a:lnTo>
                      <a:pt x="892" y="258"/>
                    </a:lnTo>
                    <a:lnTo>
                      <a:pt x="910" y="285"/>
                    </a:lnTo>
                    <a:lnTo>
                      <a:pt x="931" y="324"/>
                    </a:lnTo>
                    <a:lnTo>
                      <a:pt x="946" y="372"/>
                    </a:lnTo>
                    <a:lnTo>
                      <a:pt x="982" y="399"/>
                    </a:lnTo>
                    <a:lnTo>
                      <a:pt x="1009" y="420"/>
                    </a:lnTo>
                    <a:lnTo>
                      <a:pt x="1048" y="417"/>
                    </a:lnTo>
                    <a:lnTo>
                      <a:pt x="1171" y="360"/>
                    </a:lnTo>
                    <a:lnTo>
                      <a:pt x="1261" y="303"/>
                    </a:lnTo>
                    <a:lnTo>
                      <a:pt x="1321" y="264"/>
                    </a:lnTo>
                    <a:lnTo>
                      <a:pt x="1414" y="201"/>
                    </a:lnTo>
                    <a:lnTo>
                      <a:pt x="1450" y="177"/>
                    </a:lnTo>
                    <a:lnTo>
                      <a:pt x="1489" y="162"/>
                    </a:lnTo>
                    <a:lnTo>
                      <a:pt x="1552" y="138"/>
                    </a:lnTo>
                    <a:lnTo>
                      <a:pt x="1563" y="132"/>
                    </a:lnTo>
                    <a:lnTo>
                      <a:pt x="1587" y="128"/>
                    </a:lnTo>
                    <a:lnTo>
                      <a:pt x="1690" y="111"/>
                    </a:lnTo>
                    <a:lnTo>
                      <a:pt x="1741" y="99"/>
                    </a:lnTo>
                    <a:lnTo>
                      <a:pt x="1903" y="102"/>
                    </a:lnTo>
                    <a:lnTo>
                      <a:pt x="1939" y="102"/>
                    </a:lnTo>
                    <a:lnTo>
                      <a:pt x="2068" y="132"/>
                    </a:lnTo>
                    <a:lnTo>
                      <a:pt x="2125" y="147"/>
                    </a:lnTo>
                    <a:lnTo>
                      <a:pt x="2209" y="165"/>
                    </a:lnTo>
                    <a:lnTo>
                      <a:pt x="2314" y="198"/>
                    </a:lnTo>
                    <a:lnTo>
                      <a:pt x="2362" y="216"/>
                    </a:lnTo>
                    <a:lnTo>
                      <a:pt x="2308" y="216"/>
                    </a:lnTo>
                    <a:lnTo>
                      <a:pt x="2254" y="195"/>
                    </a:lnTo>
                    <a:lnTo>
                      <a:pt x="2173" y="177"/>
                    </a:lnTo>
                    <a:lnTo>
                      <a:pt x="2101" y="165"/>
                    </a:lnTo>
                    <a:lnTo>
                      <a:pt x="2044" y="156"/>
                    </a:lnTo>
                    <a:lnTo>
                      <a:pt x="2008" y="147"/>
                    </a:lnTo>
                    <a:lnTo>
                      <a:pt x="1969" y="138"/>
                    </a:lnTo>
                    <a:lnTo>
                      <a:pt x="1915" y="132"/>
                    </a:lnTo>
                    <a:lnTo>
                      <a:pt x="1870" y="135"/>
                    </a:lnTo>
                    <a:lnTo>
                      <a:pt x="1848" y="137"/>
                    </a:lnTo>
                    <a:lnTo>
                      <a:pt x="1831" y="138"/>
                    </a:lnTo>
                    <a:lnTo>
                      <a:pt x="1771" y="135"/>
                    </a:lnTo>
                    <a:lnTo>
                      <a:pt x="1693" y="150"/>
                    </a:lnTo>
                    <a:lnTo>
                      <a:pt x="1627" y="162"/>
                    </a:lnTo>
                    <a:lnTo>
                      <a:pt x="1558" y="174"/>
                    </a:lnTo>
                    <a:lnTo>
                      <a:pt x="1516" y="189"/>
                    </a:lnTo>
                    <a:lnTo>
                      <a:pt x="1453" y="219"/>
                    </a:lnTo>
                    <a:lnTo>
                      <a:pt x="1381" y="273"/>
                    </a:lnTo>
                    <a:lnTo>
                      <a:pt x="1312" y="324"/>
                    </a:lnTo>
                    <a:lnTo>
                      <a:pt x="1245" y="375"/>
                    </a:lnTo>
                    <a:lnTo>
                      <a:pt x="1150" y="431"/>
                    </a:lnTo>
                    <a:lnTo>
                      <a:pt x="1093" y="459"/>
                    </a:lnTo>
                    <a:lnTo>
                      <a:pt x="1063" y="468"/>
                    </a:lnTo>
                    <a:lnTo>
                      <a:pt x="1015" y="471"/>
                    </a:lnTo>
                    <a:lnTo>
                      <a:pt x="964" y="450"/>
                    </a:lnTo>
                    <a:lnTo>
                      <a:pt x="919" y="399"/>
                    </a:lnTo>
                    <a:lnTo>
                      <a:pt x="880" y="345"/>
                    </a:lnTo>
                    <a:lnTo>
                      <a:pt x="856" y="306"/>
                    </a:lnTo>
                    <a:lnTo>
                      <a:pt x="763" y="306"/>
                    </a:lnTo>
                    <a:lnTo>
                      <a:pt x="703" y="300"/>
                    </a:lnTo>
                    <a:lnTo>
                      <a:pt x="595" y="261"/>
                    </a:lnTo>
                    <a:lnTo>
                      <a:pt x="535" y="237"/>
                    </a:lnTo>
                    <a:lnTo>
                      <a:pt x="483" y="218"/>
                    </a:lnTo>
                    <a:lnTo>
                      <a:pt x="424" y="201"/>
                    </a:lnTo>
                    <a:lnTo>
                      <a:pt x="388" y="194"/>
                    </a:lnTo>
                    <a:lnTo>
                      <a:pt x="352" y="188"/>
                    </a:lnTo>
                    <a:lnTo>
                      <a:pt x="318" y="182"/>
                    </a:lnTo>
                    <a:lnTo>
                      <a:pt x="250" y="171"/>
                    </a:lnTo>
                    <a:lnTo>
                      <a:pt x="219" y="170"/>
                    </a:lnTo>
                    <a:cubicBezTo>
                      <a:pt x="203" y="170"/>
                      <a:pt x="185" y="168"/>
                      <a:pt x="171" y="167"/>
                    </a:cubicBezTo>
                    <a:lnTo>
                      <a:pt x="136" y="162"/>
                    </a:lnTo>
                    <a:lnTo>
                      <a:pt x="115" y="156"/>
                    </a:lnTo>
                    <a:lnTo>
                      <a:pt x="82" y="149"/>
                    </a:lnTo>
                    <a:lnTo>
                      <a:pt x="58" y="143"/>
                    </a:lnTo>
                    <a:lnTo>
                      <a:pt x="0" y="140"/>
                    </a:lnTo>
                    <a:lnTo>
                      <a:pt x="1" y="0"/>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77" name="Freeform 128">
                <a:extLst>
                  <a:ext uri="{FF2B5EF4-FFF2-40B4-BE49-F238E27FC236}">
                    <a16:creationId xmlns:a16="http://schemas.microsoft.com/office/drawing/2014/main" id="{19ACF36F-0446-EA33-3E7F-A39B3BAC17DA}"/>
                  </a:ext>
                </a:extLst>
              </p:cNvPr>
              <p:cNvSpPr>
                <a:spLocks/>
              </p:cNvSpPr>
              <p:nvPr/>
            </p:nvSpPr>
            <p:spPr bwMode="auto">
              <a:xfrm>
                <a:off x="5376719" y="5588458"/>
                <a:ext cx="419100" cy="374650"/>
              </a:xfrm>
              <a:custGeom>
                <a:avLst/>
                <a:gdLst>
                  <a:gd name="T0" fmla="*/ 0 w 264"/>
                  <a:gd name="T1" fmla="*/ 236 h 236"/>
                  <a:gd name="T2" fmla="*/ 48 w 264"/>
                  <a:gd name="T3" fmla="*/ 160 h 236"/>
                  <a:gd name="T4" fmla="*/ 80 w 264"/>
                  <a:gd name="T5" fmla="*/ 124 h 236"/>
                  <a:gd name="T6" fmla="*/ 176 w 264"/>
                  <a:gd name="T7" fmla="*/ 88 h 236"/>
                  <a:gd name="T8" fmla="*/ 192 w 264"/>
                  <a:gd name="T9" fmla="*/ 56 h 236"/>
                  <a:gd name="T10" fmla="*/ 212 w 264"/>
                  <a:gd name="T11" fmla="*/ 20 h 236"/>
                  <a:gd name="T12" fmla="*/ 264 w 264"/>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64" h="236">
                    <a:moveTo>
                      <a:pt x="0" y="236"/>
                    </a:moveTo>
                    <a:lnTo>
                      <a:pt x="48" y="160"/>
                    </a:lnTo>
                    <a:lnTo>
                      <a:pt x="80" y="124"/>
                    </a:lnTo>
                    <a:lnTo>
                      <a:pt x="176" y="88"/>
                    </a:lnTo>
                    <a:lnTo>
                      <a:pt x="192" y="56"/>
                    </a:lnTo>
                    <a:lnTo>
                      <a:pt x="212" y="20"/>
                    </a:lnTo>
                    <a:lnTo>
                      <a:pt x="264" y="0"/>
                    </a:lnTo>
                  </a:path>
                </a:pathLst>
              </a:custGeom>
              <a:noFill/>
              <a:ln w="38100">
                <a:solidFill>
                  <a:srgbClr val="99CC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8" name="Freeform 127">
                <a:extLst>
                  <a:ext uri="{FF2B5EF4-FFF2-40B4-BE49-F238E27FC236}">
                    <a16:creationId xmlns:a16="http://schemas.microsoft.com/office/drawing/2014/main" id="{EA378756-B382-C04D-7E1C-2AF2ED4DF938}"/>
                  </a:ext>
                </a:extLst>
              </p:cNvPr>
              <p:cNvSpPr>
                <a:spLocks/>
              </p:cNvSpPr>
              <p:nvPr/>
            </p:nvSpPr>
            <p:spPr bwMode="auto">
              <a:xfrm>
                <a:off x="7180119" y="10712908"/>
                <a:ext cx="69850" cy="209550"/>
              </a:xfrm>
              <a:custGeom>
                <a:avLst/>
                <a:gdLst>
                  <a:gd name="T0" fmla="*/ 0 w 44"/>
                  <a:gd name="T1" fmla="*/ 0 h 132"/>
                  <a:gd name="T2" fmla="*/ 24 w 44"/>
                  <a:gd name="T3" fmla="*/ 56 h 132"/>
                  <a:gd name="T4" fmla="*/ 36 w 44"/>
                  <a:gd name="T5" fmla="*/ 88 h 132"/>
                  <a:gd name="T6" fmla="*/ 44 w 44"/>
                  <a:gd name="T7" fmla="*/ 132 h 132"/>
                </a:gdLst>
                <a:ahLst/>
                <a:cxnLst>
                  <a:cxn ang="0">
                    <a:pos x="T0" y="T1"/>
                  </a:cxn>
                  <a:cxn ang="0">
                    <a:pos x="T2" y="T3"/>
                  </a:cxn>
                  <a:cxn ang="0">
                    <a:pos x="T4" y="T5"/>
                  </a:cxn>
                  <a:cxn ang="0">
                    <a:pos x="T6" y="T7"/>
                  </a:cxn>
                </a:cxnLst>
                <a:rect l="0" t="0" r="r" b="b"/>
                <a:pathLst>
                  <a:path w="44" h="132">
                    <a:moveTo>
                      <a:pt x="0" y="0"/>
                    </a:moveTo>
                    <a:lnTo>
                      <a:pt x="24" y="56"/>
                    </a:lnTo>
                    <a:lnTo>
                      <a:pt x="36" y="88"/>
                    </a:lnTo>
                    <a:lnTo>
                      <a:pt x="44" y="132"/>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 name="Line 126">
                <a:extLst>
                  <a:ext uri="{FF2B5EF4-FFF2-40B4-BE49-F238E27FC236}">
                    <a16:creationId xmlns:a16="http://schemas.microsoft.com/office/drawing/2014/main" id="{AE19DD3B-54C4-05EB-DA09-492784CF6344}"/>
                  </a:ext>
                </a:extLst>
              </p:cNvPr>
              <p:cNvSpPr>
                <a:spLocks noChangeShapeType="1"/>
              </p:cNvSpPr>
              <p:nvPr/>
            </p:nvSpPr>
            <p:spPr bwMode="auto">
              <a:xfrm>
                <a:off x="6113319" y="9354008"/>
                <a:ext cx="406400" cy="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 name="Freeform 125">
                <a:extLst>
                  <a:ext uri="{FF2B5EF4-FFF2-40B4-BE49-F238E27FC236}">
                    <a16:creationId xmlns:a16="http://schemas.microsoft.com/office/drawing/2014/main" id="{88A38197-DF9A-9164-67AB-E2EDF9DC8912}"/>
                  </a:ext>
                </a:extLst>
              </p:cNvPr>
              <p:cNvSpPr>
                <a:spLocks/>
              </p:cNvSpPr>
              <p:nvPr/>
            </p:nvSpPr>
            <p:spPr bwMode="auto">
              <a:xfrm>
                <a:off x="4352782" y="10858958"/>
                <a:ext cx="679450" cy="74613"/>
              </a:xfrm>
              <a:custGeom>
                <a:avLst/>
                <a:gdLst>
                  <a:gd name="T0" fmla="*/ 0 w 416"/>
                  <a:gd name="T1" fmla="*/ 0 h 44"/>
                  <a:gd name="T2" fmla="*/ 140 w 416"/>
                  <a:gd name="T3" fmla="*/ 8 h 44"/>
                  <a:gd name="T4" fmla="*/ 184 w 416"/>
                  <a:gd name="T5" fmla="*/ 44 h 44"/>
                  <a:gd name="T6" fmla="*/ 240 w 416"/>
                  <a:gd name="T7" fmla="*/ 40 h 44"/>
                  <a:gd name="T8" fmla="*/ 292 w 416"/>
                  <a:gd name="T9" fmla="*/ 12 h 44"/>
                  <a:gd name="T10" fmla="*/ 360 w 416"/>
                  <a:gd name="T11" fmla="*/ 36 h 44"/>
                  <a:gd name="T12" fmla="*/ 416 w 416"/>
                  <a:gd name="T13" fmla="*/ 24 h 44"/>
                </a:gdLst>
                <a:ahLst/>
                <a:cxnLst>
                  <a:cxn ang="0">
                    <a:pos x="T0" y="T1"/>
                  </a:cxn>
                  <a:cxn ang="0">
                    <a:pos x="T2" y="T3"/>
                  </a:cxn>
                  <a:cxn ang="0">
                    <a:pos x="T4" y="T5"/>
                  </a:cxn>
                  <a:cxn ang="0">
                    <a:pos x="T6" y="T7"/>
                  </a:cxn>
                  <a:cxn ang="0">
                    <a:pos x="T8" y="T9"/>
                  </a:cxn>
                  <a:cxn ang="0">
                    <a:pos x="T10" y="T11"/>
                  </a:cxn>
                  <a:cxn ang="0">
                    <a:pos x="T12" y="T13"/>
                  </a:cxn>
                </a:cxnLst>
                <a:rect l="0" t="0" r="r" b="b"/>
                <a:pathLst>
                  <a:path w="416" h="44">
                    <a:moveTo>
                      <a:pt x="0" y="0"/>
                    </a:moveTo>
                    <a:lnTo>
                      <a:pt x="140" y="8"/>
                    </a:lnTo>
                    <a:lnTo>
                      <a:pt x="184" y="44"/>
                    </a:lnTo>
                    <a:lnTo>
                      <a:pt x="240" y="40"/>
                    </a:lnTo>
                    <a:lnTo>
                      <a:pt x="292" y="12"/>
                    </a:lnTo>
                    <a:lnTo>
                      <a:pt x="360" y="36"/>
                    </a:lnTo>
                    <a:lnTo>
                      <a:pt x="416" y="24"/>
                    </a:lnTo>
                  </a:path>
                </a:pathLst>
              </a:custGeom>
              <a:noFill/>
              <a:ln w="3175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1" name="Line 124">
                <a:extLst>
                  <a:ext uri="{FF2B5EF4-FFF2-40B4-BE49-F238E27FC236}">
                    <a16:creationId xmlns:a16="http://schemas.microsoft.com/office/drawing/2014/main" id="{4E959D57-6393-F900-F0E4-795953AE39E8}"/>
                  </a:ext>
                </a:extLst>
              </p:cNvPr>
              <p:cNvSpPr>
                <a:spLocks noChangeShapeType="1"/>
              </p:cNvSpPr>
              <p:nvPr/>
            </p:nvSpPr>
            <p:spPr bwMode="auto">
              <a:xfrm flipH="1">
                <a:off x="4360719" y="10878008"/>
                <a:ext cx="6350" cy="47625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2" name="Oval 123">
                <a:extLst>
                  <a:ext uri="{FF2B5EF4-FFF2-40B4-BE49-F238E27FC236}">
                    <a16:creationId xmlns:a16="http://schemas.microsoft.com/office/drawing/2014/main" id="{A8508F28-E5A2-5405-BAC0-E67738E59684}"/>
                  </a:ext>
                </a:extLst>
              </p:cNvPr>
              <p:cNvSpPr>
                <a:spLocks noChangeArrowheads="1"/>
              </p:cNvSpPr>
              <p:nvPr/>
            </p:nvSpPr>
            <p:spPr bwMode="auto">
              <a:xfrm>
                <a:off x="1779461" y="6500789"/>
                <a:ext cx="544511" cy="549159"/>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5" name="Freeform 122">
                <a:extLst>
                  <a:ext uri="{FF2B5EF4-FFF2-40B4-BE49-F238E27FC236}">
                    <a16:creationId xmlns:a16="http://schemas.microsoft.com/office/drawing/2014/main" id="{9904950F-0DAE-4150-399A-C4B4E956F6E2}"/>
                  </a:ext>
                </a:extLst>
              </p:cNvPr>
              <p:cNvSpPr>
                <a:spLocks/>
              </p:cNvSpPr>
              <p:nvPr/>
            </p:nvSpPr>
            <p:spPr bwMode="auto">
              <a:xfrm>
                <a:off x="974582" y="7774446"/>
                <a:ext cx="2481262" cy="2643187"/>
              </a:xfrm>
              <a:custGeom>
                <a:avLst/>
                <a:gdLst>
                  <a:gd name="T0" fmla="*/ 519 w 1563"/>
                  <a:gd name="T1" fmla="*/ 21 h 1665"/>
                  <a:gd name="T2" fmla="*/ 780 w 1563"/>
                  <a:gd name="T3" fmla="*/ 405 h 1665"/>
                  <a:gd name="T4" fmla="*/ 855 w 1563"/>
                  <a:gd name="T5" fmla="*/ 468 h 1665"/>
                  <a:gd name="T6" fmla="*/ 720 w 1563"/>
                  <a:gd name="T7" fmla="*/ 807 h 1665"/>
                  <a:gd name="T8" fmla="*/ 1074 w 1563"/>
                  <a:gd name="T9" fmla="*/ 684 h 1665"/>
                  <a:gd name="T10" fmla="*/ 879 w 1563"/>
                  <a:gd name="T11" fmla="*/ 789 h 1665"/>
                  <a:gd name="T12" fmla="*/ 843 w 1563"/>
                  <a:gd name="T13" fmla="*/ 873 h 1665"/>
                  <a:gd name="T14" fmla="*/ 621 w 1563"/>
                  <a:gd name="T15" fmla="*/ 780 h 1665"/>
                  <a:gd name="T16" fmla="*/ 333 w 1563"/>
                  <a:gd name="T17" fmla="*/ 1200 h 1665"/>
                  <a:gd name="T18" fmla="*/ 783 w 1563"/>
                  <a:gd name="T19" fmla="*/ 942 h 1665"/>
                  <a:gd name="T20" fmla="*/ 855 w 1563"/>
                  <a:gd name="T21" fmla="*/ 960 h 1665"/>
                  <a:gd name="T22" fmla="*/ 960 w 1563"/>
                  <a:gd name="T23" fmla="*/ 945 h 1665"/>
                  <a:gd name="T24" fmla="*/ 861 w 1563"/>
                  <a:gd name="T25" fmla="*/ 993 h 1665"/>
                  <a:gd name="T26" fmla="*/ 813 w 1563"/>
                  <a:gd name="T27" fmla="*/ 1233 h 1665"/>
                  <a:gd name="T28" fmla="*/ 909 w 1563"/>
                  <a:gd name="T29" fmla="*/ 1068 h 1665"/>
                  <a:gd name="T30" fmla="*/ 969 w 1563"/>
                  <a:gd name="T31" fmla="*/ 1137 h 1665"/>
                  <a:gd name="T32" fmla="*/ 1089 w 1563"/>
                  <a:gd name="T33" fmla="*/ 1059 h 1665"/>
                  <a:gd name="T34" fmla="*/ 1083 w 1563"/>
                  <a:gd name="T35" fmla="*/ 1170 h 1665"/>
                  <a:gd name="T36" fmla="*/ 1077 w 1563"/>
                  <a:gd name="T37" fmla="*/ 1233 h 1665"/>
                  <a:gd name="T38" fmla="*/ 1191 w 1563"/>
                  <a:gd name="T39" fmla="*/ 1233 h 1665"/>
                  <a:gd name="T40" fmla="*/ 1272 w 1563"/>
                  <a:gd name="T41" fmla="*/ 1191 h 1665"/>
                  <a:gd name="T42" fmla="*/ 1218 w 1563"/>
                  <a:gd name="T43" fmla="*/ 1230 h 1665"/>
                  <a:gd name="T44" fmla="*/ 1287 w 1563"/>
                  <a:gd name="T45" fmla="*/ 1263 h 1665"/>
                  <a:gd name="T46" fmla="*/ 1407 w 1563"/>
                  <a:gd name="T47" fmla="*/ 1236 h 1665"/>
                  <a:gd name="T48" fmla="*/ 1359 w 1563"/>
                  <a:gd name="T49" fmla="*/ 1269 h 1665"/>
                  <a:gd name="T50" fmla="*/ 1419 w 1563"/>
                  <a:gd name="T51" fmla="*/ 1320 h 1665"/>
                  <a:gd name="T52" fmla="*/ 1509 w 1563"/>
                  <a:gd name="T53" fmla="*/ 1275 h 1665"/>
                  <a:gd name="T54" fmla="*/ 1560 w 1563"/>
                  <a:gd name="T55" fmla="*/ 1611 h 1665"/>
                  <a:gd name="T56" fmla="*/ 1482 w 1563"/>
                  <a:gd name="T57" fmla="*/ 1650 h 1665"/>
                  <a:gd name="T58" fmla="*/ 1359 w 1563"/>
                  <a:gd name="T59" fmla="*/ 1611 h 1665"/>
                  <a:gd name="T60" fmla="*/ 1206 w 1563"/>
                  <a:gd name="T61" fmla="*/ 1341 h 1665"/>
                  <a:gd name="T62" fmla="*/ 570 w 1563"/>
                  <a:gd name="T63" fmla="*/ 1641 h 1665"/>
                  <a:gd name="T64" fmla="*/ 798 w 1563"/>
                  <a:gd name="T65" fmla="*/ 1503 h 1665"/>
                  <a:gd name="T66" fmla="*/ 744 w 1563"/>
                  <a:gd name="T67" fmla="*/ 1665 h 1665"/>
                  <a:gd name="T68" fmla="*/ 0 w 1563"/>
                  <a:gd name="T69"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3" h="1665">
                    <a:moveTo>
                      <a:pt x="0" y="0"/>
                    </a:moveTo>
                    <a:lnTo>
                      <a:pt x="519" y="21"/>
                    </a:lnTo>
                    <a:lnTo>
                      <a:pt x="606" y="246"/>
                    </a:lnTo>
                    <a:lnTo>
                      <a:pt x="780" y="405"/>
                    </a:lnTo>
                    <a:lnTo>
                      <a:pt x="831" y="426"/>
                    </a:lnTo>
                    <a:lnTo>
                      <a:pt x="855" y="468"/>
                    </a:lnTo>
                    <a:lnTo>
                      <a:pt x="753" y="666"/>
                    </a:lnTo>
                    <a:lnTo>
                      <a:pt x="720" y="807"/>
                    </a:lnTo>
                    <a:lnTo>
                      <a:pt x="1080" y="642"/>
                    </a:lnTo>
                    <a:lnTo>
                      <a:pt x="1074" y="684"/>
                    </a:lnTo>
                    <a:lnTo>
                      <a:pt x="906" y="762"/>
                    </a:lnTo>
                    <a:lnTo>
                      <a:pt x="879" y="789"/>
                    </a:lnTo>
                    <a:lnTo>
                      <a:pt x="855" y="822"/>
                    </a:lnTo>
                    <a:lnTo>
                      <a:pt x="843" y="873"/>
                    </a:lnTo>
                    <a:lnTo>
                      <a:pt x="759" y="900"/>
                    </a:lnTo>
                    <a:lnTo>
                      <a:pt x="621" y="780"/>
                    </a:lnTo>
                    <a:lnTo>
                      <a:pt x="318" y="936"/>
                    </a:lnTo>
                    <a:lnTo>
                      <a:pt x="333" y="1200"/>
                    </a:lnTo>
                    <a:lnTo>
                      <a:pt x="765" y="1197"/>
                    </a:lnTo>
                    <a:lnTo>
                      <a:pt x="783" y="942"/>
                    </a:lnTo>
                    <a:lnTo>
                      <a:pt x="855" y="921"/>
                    </a:lnTo>
                    <a:lnTo>
                      <a:pt x="855" y="960"/>
                    </a:lnTo>
                    <a:lnTo>
                      <a:pt x="981" y="894"/>
                    </a:lnTo>
                    <a:lnTo>
                      <a:pt x="960" y="945"/>
                    </a:lnTo>
                    <a:lnTo>
                      <a:pt x="882" y="975"/>
                    </a:lnTo>
                    <a:lnTo>
                      <a:pt x="861" y="993"/>
                    </a:lnTo>
                    <a:lnTo>
                      <a:pt x="840" y="1029"/>
                    </a:lnTo>
                    <a:lnTo>
                      <a:pt x="813" y="1233"/>
                    </a:lnTo>
                    <a:lnTo>
                      <a:pt x="894" y="1185"/>
                    </a:lnTo>
                    <a:lnTo>
                      <a:pt x="909" y="1068"/>
                    </a:lnTo>
                    <a:lnTo>
                      <a:pt x="912" y="1167"/>
                    </a:lnTo>
                    <a:lnTo>
                      <a:pt x="969" y="1137"/>
                    </a:lnTo>
                    <a:lnTo>
                      <a:pt x="990" y="1077"/>
                    </a:lnTo>
                    <a:lnTo>
                      <a:pt x="1089" y="1059"/>
                    </a:lnTo>
                    <a:lnTo>
                      <a:pt x="1083" y="1092"/>
                    </a:lnTo>
                    <a:lnTo>
                      <a:pt x="1083" y="1170"/>
                    </a:lnTo>
                    <a:lnTo>
                      <a:pt x="1047" y="1191"/>
                    </a:lnTo>
                    <a:lnTo>
                      <a:pt x="1077" y="1233"/>
                    </a:lnTo>
                    <a:lnTo>
                      <a:pt x="1128" y="1212"/>
                    </a:lnTo>
                    <a:lnTo>
                      <a:pt x="1191" y="1233"/>
                    </a:lnTo>
                    <a:lnTo>
                      <a:pt x="1272" y="1167"/>
                    </a:lnTo>
                    <a:lnTo>
                      <a:pt x="1272" y="1191"/>
                    </a:lnTo>
                    <a:lnTo>
                      <a:pt x="1296" y="1206"/>
                    </a:lnTo>
                    <a:lnTo>
                      <a:pt x="1218" y="1230"/>
                    </a:lnTo>
                    <a:lnTo>
                      <a:pt x="1257" y="1263"/>
                    </a:lnTo>
                    <a:lnTo>
                      <a:pt x="1287" y="1263"/>
                    </a:lnTo>
                    <a:lnTo>
                      <a:pt x="1317" y="1290"/>
                    </a:lnTo>
                    <a:lnTo>
                      <a:pt x="1407" y="1236"/>
                    </a:lnTo>
                    <a:lnTo>
                      <a:pt x="1407" y="1254"/>
                    </a:lnTo>
                    <a:lnTo>
                      <a:pt x="1359" y="1269"/>
                    </a:lnTo>
                    <a:lnTo>
                      <a:pt x="1344" y="1311"/>
                    </a:lnTo>
                    <a:lnTo>
                      <a:pt x="1419" y="1320"/>
                    </a:lnTo>
                    <a:lnTo>
                      <a:pt x="1452" y="1275"/>
                    </a:lnTo>
                    <a:lnTo>
                      <a:pt x="1509" y="1275"/>
                    </a:lnTo>
                    <a:lnTo>
                      <a:pt x="1563" y="1548"/>
                    </a:lnTo>
                    <a:lnTo>
                      <a:pt x="1560" y="1611"/>
                    </a:lnTo>
                    <a:lnTo>
                      <a:pt x="1482" y="1590"/>
                    </a:lnTo>
                    <a:lnTo>
                      <a:pt x="1482" y="1650"/>
                    </a:lnTo>
                    <a:lnTo>
                      <a:pt x="1353" y="1644"/>
                    </a:lnTo>
                    <a:lnTo>
                      <a:pt x="1359" y="1611"/>
                    </a:lnTo>
                    <a:lnTo>
                      <a:pt x="1284" y="1365"/>
                    </a:lnTo>
                    <a:lnTo>
                      <a:pt x="1206" y="1341"/>
                    </a:lnTo>
                    <a:lnTo>
                      <a:pt x="564" y="1500"/>
                    </a:lnTo>
                    <a:lnTo>
                      <a:pt x="570" y="1641"/>
                    </a:lnTo>
                    <a:lnTo>
                      <a:pt x="684" y="1641"/>
                    </a:lnTo>
                    <a:lnTo>
                      <a:pt x="798" y="1503"/>
                    </a:lnTo>
                    <a:lnTo>
                      <a:pt x="846" y="1560"/>
                    </a:lnTo>
                    <a:lnTo>
                      <a:pt x="744" y="1665"/>
                    </a:lnTo>
                    <a:lnTo>
                      <a:pt x="0" y="165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7" name="Freeform 121">
                <a:extLst>
                  <a:ext uri="{FF2B5EF4-FFF2-40B4-BE49-F238E27FC236}">
                    <a16:creationId xmlns:a16="http://schemas.microsoft.com/office/drawing/2014/main" id="{821EB112-242B-B3C8-3851-0AB03F73D38A}"/>
                  </a:ext>
                </a:extLst>
              </p:cNvPr>
              <p:cNvSpPr>
                <a:spLocks/>
              </p:cNvSpPr>
              <p:nvPr/>
            </p:nvSpPr>
            <p:spPr bwMode="auto">
              <a:xfrm>
                <a:off x="979344" y="10414458"/>
                <a:ext cx="2933700" cy="2219325"/>
              </a:xfrm>
              <a:custGeom>
                <a:avLst/>
                <a:gdLst>
                  <a:gd name="T0" fmla="*/ 0 w 1848"/>
                  <a:gd name="T1" fmla="*/ 0 h 1398"/>
                  <a:gd name="T2" fmla="*/ 0 w 1848"/>
                  <a:gd name="T3" fmla="*/ 1398 h 1398"/>
                  <a:gd name="T4" fmla="*/ 894 w 1848"/>
                  <a:gd name="T5" fmla="*/ 1398 h 1398"/>
                  <a:gd name="T6" fmla="*/ 702 w 1848"/>
                  <a:gd name="T7" fmla="*/ 813 h 1398"/>
                  <a:gd name="T8" fmla="*/ 921 w 1848"/>
                  <a:gd name="T9" fmla="*/ 849 h 1398"/>
                  <a:gd name="T10" fmla="*/ 1056 w 1848"/>
                  <a:gd name="T11" fmla="*/ 1305 h 1398"/>
                  <a:gd name="T12" fmla="*/ 1254 w 1848"/>
                  <a:gd name="T13" fmla="*/ 1272 h 1398"/>
                  <a:gd name="T14" fmla="*/ 1608 w 1848"/>
                  <a:gd name="T15" fmla="*/ 1329 h 1398"/>
                  <a:gd name="T16" fmla="*/ 1635 w 1848"/>
                  <a:gd name="T17" fmla="*/ 969 h 1398"/>
                  <a:gd name="T18" fmla="*/ 1848 w 1848"/>
                  <a:gd name="T19" fmla="*/ 873 h 1398"/>
                  <a:gd name="T20" fmla="*/ 1524 w 1848"/>
                  <a:gd name="T21" fmla="*/ 678 h 1398"/>
                  <a:gd name="T22" fmla="*/ 1476 w 1848"/>
                  <a:gd name="T23" fmla="*/ 510 h 1398"/>
                  <a:gd name="T24" fmla="*/ 1479 w 1848"/>
                  <a:gd name="T25" fmla="*/ 375 h 1398"/>
                  <a:gd name="T26" fmla="*/ 972 w 1848"/>
                  <a:gd name="T27" fmla="*/ 408 h 1398"/>
                  <a:gd name="T28" fmla="*/ 948 w 1848"/>
                  <a:gd name="T29" fmla="*/ 387 h 1398"/>
                  <a:gd name="T30" fmla="*/ 699 w 1848"/>
                  <a:gd name="T31" fmla="*/ 408 h 1398"/>
                  <a:gd name="T32" fmla="*/ 606 w 1848"/>
                  <a:gd name="T33" fmla="*/ 222 h 1398"/>
                  <a:gd name="T34" fmla="*/ 690 w 1848"/>
                  <a:gd name="T35" fmla="*/ 216 h 1398"/>
                  <a:gd name="T36" fmla="*/ 705 w 1848"/>
                  <a:gd name="T37" fmla="*/ 237 h 1398"/>
                  <a:gd name="T38" fmla="*/ 939 w 1848"/>
                  <a:gd name="T39" fmla="*/ 219 h 1398"/>
                  <a:gd name="T40" fmla="*/ 999 w 1848"/>
                  <a:gd name="T41" fmla="*/ 360 h 1398"/>
                  <a:gd name="T42" fmla="*/ 1038 w 1848"/>
                  <a:gd name="T43" fmla="*/ 360 h 1398"/>
                  <a:gd name="T44" fmla="*/ 1041 w 1848"/>
                  <a:gd name="T45" fmla="*/ 225 h 1398"/>
                  <a:gd name="T46" fmla="*/ 1107 w 1848"/>
                  <a:gd name="T47" fmla="*/ 231 h 1398"/>
                  <a:gd name="T48" fmla="*/ 1116 w 1848"/>
                  <a:gd name="T49" fmla="*/ 324 h 1398"/>
                  <a:gd name="T50" fmla="*/ 1143 w 1848"/>
                  <a:gd name="T51" fmla="*/ 324 h 1398"/>
                  <a:gd name="T52" fmla="*/ 1167 w 1848"/>
                  <a:gd name="T53" fmla="*/ 324 h 1398"/>
                  <a:gd name="T54" fmla="*/ 1206 w 1848"/>
                  <a:gd name="T55" fmla="*/ 321 h 1398"/>
                  <a:gd name="T56" fmla="*/ 1206 w 1848"/>
                  <a:gd name="T57" fmla="*/ 300 h 1398"/>
                  <a:gd name="T58" fmla="*/ 1161 w 1848"/>
                  <a:gd name="T59" fmla="*/ 252 h 1398"/>
                  <a:gd name="T60" fmla="*/ 1188 w 1848"/>
                  <a:gd name="T61" fmla="*/ 234 h 1398"/>
                  <a:gd name="T62" fmla="*/ 1170 w 1848"/>
                  <a:gd name="T63" fmla="*/ 150 h 1398"/>
                  <a:gd name="T64" fmla="*/ 1185 w 1848"/>
                  <a:gd name="T65" fmla="*/ 135 h 1398"/>
                  <a:gd name="T66" fmla="*/ 1179 w 1848"/>
                  <a:gd name="T67" fmla="*/ 111 h 1398"/>
                  <a:gd name="T68" fmla="*/ 1008 w 1848"/>
                  <a:gd name="T69" fmla="*/ 153 h 1398"/>
                  <a:gd name="T70" fmla="*/ 984 w 1848"/>
                  <a:gd name="T71" fmla="*/ 105 h 1398"/>
                  <a:gd name="T72" fmla="*/ 795 w 1848"/>
                  <a:gd name="T73" fmla="*/ 126 h 1398"/>
                  <a:gd name="T74" fmla="*/ 735 w 1848"/>
                  <a:gd name="T75" fmla="*/ 3 h 1398"/>
                  <a:gd name="T76" fmla="*/ 0 w 1848"/>
                  <a:gd name="T77" fmla="*/ 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48" h="1398">
                    <a:moveTo>
                      <a:pt x="0" y="0"/>
                    </a:moveTo>
                    <a:lnTo>
                      <a:pt x="0" y="1398"/>
                    </a:lnTo>
                    <a:lnTo>
                      <a:pt x="894" y="1398"/>
                    </a:lnTo>
                    <a:lnTo>
                      <a:pt x="702" y="813"/>
                    </a:lnTo>
                    <a:lnTo>
                      <a:pt x="921" y="849"/>
                    </a:lnTo>
                    <a:lnTo>
                      <a:pt x="1056" y="1305"/>
                    </a:lnTo>
                    <a:lnTo>
                      <a:pt x="1254" y="1272"/>
                    </a:lnTo>
                    <a:lnTo>
                      <a:pt x="1608" y="1329"/>
                    </a:lnTo>
                    <a:lnTo>
                      <a:pt x="1635" y="969"/>
                    </a:lnTo>
                    <a:lnTo>
                      <a:pt x="1848" y="873"/>
                    </a:lnTo>
                    <a:lnTo>
                      <a:pt x="1524" y="678"/>
                    </a:lnTo>
                    <a:lnTo>
                      <a:pt x="1476" y="510"/>
                    </a:lnTo>
                    <a:lnTo>
                      <a:pt x="1479" y="375"/>
                    </a:lnTo>
                    <a:lnTo>
                      <a:pt x="972" y="408"/>
                    </a:lnTo>
                    <a:lnTo>
                      <a:pt x="948" y="387"/>
                    </a:lnTo>
                    <a:lnTo>
                      <a:pt x="699" y="408"/>
                    </a:lnTo>
                    <a:lnTo>
                      <a:pt x="606" y="222"/>
                    </a:lnTo>
                    <a:lnTo>
                      <a:pt x="690" y="216"/>
                    </a:lnTo>
                    <a:lnTo>
                      <a:pt x="705" y="237"/>
                    </a:lnTo>
                    <a:lnTo>
                      <a:pt x="939" y="219"/>
                    </a:lnTo>
                    <a:lnTo>
                      <a:pt x="999" y="360"/>
                    </a:lnTo>
                    <a:lnTo>
                      <a:pt x="1038" y="360"/>
                    </a:lnTo>
                    <a:lnTo>
                      <a:pt x="1041" y="225"/>
                    </a:lnTo>
                    <a:lnTo>
                      <a:pt x="1107" y="231"/>
                    </a:lnTo>
                    <a:lnTo>
                      <a:pt x="1116" y="324"/>
                    </a:lnTo>
                    <a:lnTo>
                      <a:pt x="1143" y="324"/>
                    </a:lnTo>
                    <a:lnTo>
                      <a:pt x="1167" y="324"/>
                    </a:lnTo>
                    <a:lnTo>
                      <a:pt x="1206" y="321"/>
                    </a:lnTo>
                    <a:lnTo>
                      <a:pt x="1206" y="300"/>
                    </a:lnTo>
                    <a:lnTo>
                      <a:pt x="1161" y="252"/>
                    </a:lnTo>
                    <a:lnTo>
                      <a:pt x="1188" y="234"/>
                    </a:lnTo>
                    <a:lnTo>
                      <a:pt x="1170" y="150"/>
                    </a:lnTo>
                    <a:lnTo>
                      <a:pt x="1185" y="135"/>
                    </a:lnTo>
                    <a:lnTo>
                      <a:pt x="1179" y="111"/>
                    </a:lnTo>
                    <a:lnTo>
                      <a:pt x="1008" y="153"/>
                    </a:lnTo>
                    <a:lnTo>
                      <a:pt x="984" y="105"/>
                    </a:lnTo>
                    <a:lnTo>
                      <a:pt x="795" y="126"/>
                    </a:lnTo>
                    <a:lnTo>
                      <a:pt x="735"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8" name="Freeform 120">
                <a:extLst>
                  <a:ext uri="{FF2B5EF4-FFF2-40B4-BE49-F238E27FC236}">
                    <a16:creationId xmlns:a16="http://schemas.microsoft.com/office/drawing/2014/main" id="{53FA9FD9-3F33-8B09-9E52-5C88F3B35ED9}"/>
                  </a:ext>
                </a:extLst>
              </p:cNvPr>
              <p:cNvSpPr>
                <a:spLocks/>
              </p:cNvSpPr>
              <p:nvPr/>
            </p:nvSpPr>
            <p:spPr bwMode="auto">
              <a:xfrm>
                <a:off x="2898632" y="10379533"/>
                <a:ext cx="428625" cy="466725"/>
              </a:xfrm>
              <a:custGeom>
                <a:avLst/>
                <a:gdLst>
                  <a:gd name="T0" fmla="*/ 264 w 270"/>
                  <a:gd name="T1" fmla="*/ 12 h 294"/>
                  <a:gd name="T2" fmla="*/ 261 w 270"/>
                  <a:gd name="T3" fmla="*/ 114 h 294"/>
                  <a:gd name="T4" fmla="*/ 270 w 270"/>
                  <a:gd name="T5" fmla="*/ 201 h 294"/>
                  <a:gd name="T6" fmla="*/ 270 w 270"/>
                  <a:gd name="T7" fmla="*/ 246 h 294"/>
                  <a:gd name="T8" fmla="*/ 267 w 270"/>
                  <a:gd name="T9" fmla="*/ 288 h 294"/>
                  <a:gd name="T10" fmla="*/ 249 w 270"/>
                  <a:gd name="T11" fmla="*/ 294 h 294"/>
                  <a:gd name="T12" fmla="*/ 189 w 270"/>
                  <a:gd name="T13" fmla="*/ 234 h 294"/>
                  <a:gd name="T14" fmla="*/ 156 w 270"/>
                  <a:gd name="T15" fmla="*/ 66 h 294"/>
                  <a:gd name="T16" fmla="*/ 72 w 270"/>
                  <a:gd name="T17" fmla="*/ 129 h 294"/>
                  <a:gd name="T18" fmla="*/ 15 w 270"/>
                  <a:gd name="T19" fmla="*/ 144 h 294"/>
                  <a:gd name="T20" fmla="*/ 0 w 270"/>
                  <a:gd name="T21" fmla="*/ 123 h 294"/>
                  <a:gd name="T22" fmla="*/ 132 w 270"/>
                  <a:gd name="T23" fmla="*/ 45 h 294"/>
                  <a:gd name="T24" fmla="*/ 141 w 270"/>
                  <a:gd name="T25" fmla="*/ 0 h 294"/>
                  <a:gd name="T26" fmla="*/ 264 w 270"/>
                  <a:gd name="T27" fmla="*/ 1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294">
                    <a:moveTo>
                      <a:pt x="264" y="12"/>
                    </a:moveTo>
                    <a:lnTo>
                      <a:pt x="261" y="114"/>
                    </a:lnTo>
                    <a:lnTo>
                      <a:pt x="270" y="201"/>
                    </a:lnTo>
                    <a:lnTo>
                      <a:pt x="270" y="246"/>
                    </a:lnTo>
                    <a:lnTo>
                      <a:pt x="267" y="288"/>
                    </a:lnTo>
                    <a:lnTo>
                      <a:pt x="249" y="294"/>
                    </a:lnTo>
                    <a:lnTo>
                      <a:pt x="189" y="234"/>
                    </a:lnTo>
                    <a:lnTo>
                      <a:pt x="156" y="66"/>
                    </a:lnTo>
                    <a:lnTo>
                      <a:pt x="72" y="129"/>
                    </a:lnTo>
                    <a:lnTo>
                      <a:pt x="15" y="144"/>
                    </a:lnTo>
                    <a:lnTo>
                      <a:pt x="0" y="123"/>
                    </a:lnTo>
                    <a:lnTo>
                      <a:pt x="132" y="45"/>
                    </a:lnTo>
                    <a:lnTo>
                      <a:pt x="141" y="0"/>
                    </a:lnTo>
                    <a:lnTo>
                      <a:pt x="26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56" name="Freeform 119">
                <a:extLst>
                  <a:ext uri="{FF2B5EF4-FFF2-40B4-BE49-F238E27FC236}">
                    <a16:creationId xmlns:a16="http://schemas.microsoft.com/office/drawing/2014/main" id="{4A77BCC5-F331-AC2D-5246-7A452A8FA0A1}"/>
                  </a:ext>
                </a:extLst>
              </p:cNvPr>
              <p:cNvSpPr>
                <a:spLocks/>
              </p:cNvSpPr>
              <p:nvPr/>
            </p:nvSpPr>
            <p:spPr bwMode="auto">
              <a:xfrm>
                <a:off x="1889699" y="9862330"/>
                <a:ext cx="1448669" cy="1187126"/>
              </a:xfrm>
              <a:custGeom>
                <a:avLst/>
                <a:gdLst>
                  <a:gd name="T0" fmla="*/ 920 w 920"/>
                  <a:gd name="T1" fmla="*/ 600 h 796"/>
                  <a:gd name="T2" fmla="*/ 920 w 920"/>
                  <a:gd name="T3" fmla="*/ 656 h 796"/>
                  <a:gd name="T4" fmla="*/ 896 w 920"/>
                  <a:gd name="T5" fmla="*/ 664 h 796"/>
                  <a:gd name="T6" fmla="*/ 824 w 920"/>
                  <a:gd name="T7" fmla="*/ 568 h 796"/>
                  <a:gd name="T8" fmla="*/ 796 w 920"/>
                  <a:gd name="T9" fmla="*/ 408 h 796"/>
                  <a:gd name="T10" fmla="*/ 720 w 920"/>
                  <a:gd name="T11" fmla="*/ 476 h 796"/>
                  <a:gd name="T12" fmla="*/ 648 w 920"/>
                  <a:gd name="T13" fmla="*/ 496 h 796"/>
                  <a:gd name="T14" fmla="*/ 640 w 920"/>
                  <a:gd name="T15" fmla="*/ 460 h 796"/>
                  <a:gd name="T16" fmla="*/ 768 w 920"/>
                  <a:gd name="T17" fmla="*/ 372 h 796"/>
                  <a:gd name="T18" fmla="*/ 780 w 920"/>
                  <a:gd name="T19" fmla="*/ 296 h 796"/>
                  <a:gd name="T20" fmla="*/ 708 w 920"/>
                  <a:gd name="T21" fmla="*/ 28 h 796"/>
                  <a:gd name="T22" fmla="*/ 636 w 920"/>
                  <a:gd name="T23" fmla="*/ 0 h 796"/>
                  <a:gd name="T24" fmla="*/ 0 w 920"/>
                  <a:gd name="T25" fmla="*/ 176 h 796"/>
                  <a:gd name="T26" fmla="*/ 8 w 920"/>
                  <a:gd name="T27" fmla="*/ 316 h 796"/>
                  <a:gd name="T28" fmla="*/ 108 w 920"/>
                  <a:gd name="T29" fmla="*/ 320 h 796"/>
                  <a:gd name="T30" fmla="*/ 228 w 920"/>
                  <a:gd name="T31" fmla="*/ 164 h 796"/>
                  <a:gd name="T32" fmla="*/ 284 w 920"/>
                  <a:gd name="T33" fmla="*/ 236 h 796"/>
                  <a:gd name="T34" fmla="*/ 180 w 920"/>
                  <a:gd name="T35" fmla="*/ 356 h 796"/>
                  <a:gd name="T36" fmla="*/ 236 w 920"/>
                  <a:gd name="T37" fmla="*/ 480 h 796"/>
                  <a:gd name="T38" fmla="*/ 428 w 920"/>
                  <a:gd name="T39" fmla="*/ 456 h 796"/>
                  <a:gd name="T40" fmla="*/ 452 w 920"/>
                  <a:gd name="T41" fmla="*/ 516 h 796"/>
                  <a:gd name="T42" fmla="*/ 620 w 920"/>
                  <a:gd name="T43" fmla="*/ 468 h 796"/>
                  <a:gd name="T44" fmla="*/ 632 w 920"/>
                  <a:gd name="T45" fmla="*/ 500 h 796"/>
                  <a:gd name="T46" fmla="*/ 612 w 920"/>
                  <a:gd name="T47" fmla="*/ 516 h 796"/>
                  <a:gd name="T48" fmla="*/ 632 w 920"/>
                  <a:gd name="T49" fmla="*/ 612 h 796"/>
                  <a:gd name="T50" fmla="*/ 608 w 920"/>
                  <a:gd name="T51" fmla="*/ 636 h 796"/>
                  <a:gd name="T52" fmla="*/ 648 w 920"/>
                  <a:gd name="T53" fmla="*/ 684 h 796"/>
                  <a:gd name="T54" fmla="*/ 648 w 920"/>
                  <a:gd name="T55" fmla="*/ 708 h 796"/>
                  <a:gd name="T56" fmla="*/ 588 w 920"/>
                  <a:gd name="T57" fmla="*/ 720 h 796"/>
                  <a:gd name="T58" fmla="*/ 544 w 920"/>
                  <a:gd name="T59" fmla="*/ 716 h 796"/>
                  <a:gd name="T60" fmla="*/ 532 w 920"/>
                  <a:gd name="T61" fmla="*/ 612 h 796"/>
                  <a:gd name="T62" fmla="*/ 480 w 920"/>
                  <a:gd name="T63" fmla="*/ 608 h 796"/>
                  <a:gd name="T64" fmla="*/ 480 w 920"/>
                  <a:gd name="T65" fmla="*/ 756 h 796"/>
                  <a:gd name="T66" fmla="*/ 428 w 920"/>
                  <a:gd name="T67" fmla="*/ 756 h 796"/>
                  <a:gd name="T68" fmla="*/ 364 w 920"/>
                  <a:gd name="T69" fmla="*/ 600 h 796"/>
                  <a:gd name="T70" fmla="*/ 140 w 920"/>
                  <a:gd name="T71" fmla="*/ 620 h 796"/>
                  <a:gd name="T72" fmla="*/ 112 w 920"/>
                  <a:gd name="T73" fmla="*/ 596 h 796"/>
                  <a:gd name="T74" fmla="*/ 48 w 920"/>
                  <a:gd name="T75" fmla="*/ 604 h 796"/>
                  <a:gd name="T76" fmla="*/ 140 w 920"/>
                  <a:gd name="T77" fmla="*/ 796 h 796"/>
                  <a:gd name="T78" fmla="*/ 388 w 920"/>
                  <a:gd name="T79" fmla="*/ 772 h 796"/>
                  <a:gd name="T80" fmla="*/ 408 w 920"/>
                  <a:gd name="T81" fmla="*/ 796 h 796"/>
                  <a:gd name="T82" fmla="*/ 920 w 920"/>
                  <a:gd name="T83" fmla="*/ 764 h 796"/>
                  <a:gd name="connsiteX0" fmla="*/ 10000 w 10000"/>
                  <a:gd name="connsiteY0" fmla="*/ 7538 h 10000"/>
                  <a:gd name="connsiteX1" fmla="*/ 10000 w 10000"/>
                  <a:gd name="connsiteY1" fmla="*/ 8241 h 10000"/>
                  <a:gd name="connsiteX2" fmla="*/ 9739 w 10000"/>
                  <a:gd name="connsiteY2" fmla="*/ 8342 h 10000"/>
                  <a:gd name="connsiteX3" fmla="*/ 8957 w 10000"/>
                  <a:gd name="connsiteY3" fmla="*/ 7136 h 10000"/>
                  <a:gd name="connsiteX4" fmla="*/ 8652 w 10000"/>
                  <a:gd name="connsiteY4" fmla="*/ 5126 h 10000"/>
                  <a:gd name="connsiteX5" fmla="*/ 7826 w 10000"/>
                  <a:gd name="connsiteY5" fmla="*/ 5980 h 10000"/>
                  <a:gd name="connsiteX6" fmla="*/ 7043 w 10000"/>
                  <a:gd name="connsiteY6" fmla="*/ 6231 h 10000"/>
                  <a:gd name="connsiteX7" fmla="*/ 6957 w 10000"/>
                  <a:gd name="connsiteY7" fmla="*/ 5779 h 10000"/>
                  <a:gd name="connsiteX8" fmla="*/ 8348 w 10000"/>
                  <a:gd name="connsiteY8" fmla="*/ 4673 h 10000"/>
                  <a:gd name="connsiteX9" fmla="*/ 8478 w 10000"/>
                  <a:gd name="connsiteY9" fmla="*/ 3719 h 10000"/>
                  <a:gd name="connsiteX10" fmla="*/ 7696 w 10000"/>
                  <a:gd name="connsiteY10" fmla="*/ 352 h 10000"/>
                  <a:gd name="connsiteX11" fmla="*/ 6913 w 10000"/>
                  <a:gd name="connsiteY11" fmla="*/ 0 h 10000"/>
                  <a:gd name="connsiteX12" fmla="*/ 5194 w 10000"/>
                  <a:gd name="connsiteY12" fmla="*/ 303 h 10000"/>
                  <a:gd name="connsiteX13" fmla="*/ 0 w 10000"/>
                  <a:gd name="connsiteY13" fmla="*/ 2211 h 10000"/>
                  <a:gd name="connsiteX14" fmla="*/ 87 w 10000"/>
                  <a:gd name="connsiteY14" fmla="*/ 3970 h 10000"/>
                  <a:gd name="connsiteX15" fmla="*/ 1174 w 10000"/>
                  <a:gd name="connsiteY15" fmla="*/ 4020 h 10000"/>
                  <a:gd name="connsiteX16" fmla="*/ 2478 w 10000"/>
                  <a:gd name="connsiteY16" fmla="*/ 2060 h 10000"/>
                  <a:gd name="connsiteX17" fmla="*/ 3087 w 10000"/>
                  <a:gd name="connsiteY17" fmla="*/ 2965 h 10000"/>
                  <a:gd name="connsiteX18" fmla="*/ 1957 w 10000"/>
                  <a:gd name="connsiteY18" fmla="*/ 4472 h 10000"/>
                  <a:gd name="connsiteX19" fmla="*/ 2565 w 10000"/>
                  <a:gd name="connsiteY19" fmla="*/ 6030 h 10000"/>
                  <a:gd name="connsiteX20" fmla="*/ 4652 w 10000"/>
                  <a:gd name="connsiteY20" fmla="*/ 5729 h 10000"/>
                  <a:gd name="connsiteX21" fmla="*/ 4913 w 10000"/>
                  <a:gd name="connsiteY21" fmla="*/ 6482 h 10000"/>
                  <a:gd name="connsiteX22" fmla="*/ 6739 w 10000"/>
                  <a:gd name="connsiteY22" fmla="*/ 5879 h 10000"/>
                  <a:gd name="connsiteX23" fmla="*/ 6870 w 10000"/>
                  <a:gd name="connsiteY23" fmla="*/ 6281 h 10000"/>
                  <a:gd name="connsiteX24" fmla="*/ 6652 w 10000"/>
                  <a:gd name="connsiteY24" fmla="*/ 6482 h 10000"/>
                  <a:gd name="connsiteX25" fmla="*/ 6870 w 10000"/>
                  <a:gd name="connsiteY25" fmla="*/ 7688 h 10000"/>
                  <a:gd name="connsiteX26" fmla="*/ 6609 w 10000"/>
                  <a:gd name="connsiteY26" fmla="*/ 7990 h 10000"/>
                  <a:gd name="connsiteX27" fmla="*/ 7043 w 10000"/>
                  <a:gd name="connsiteY27" fmla="*/ 8593 h 10000"/>
                  <a:gd name="connsiteX28" fmla="*/ 7043 w 10000"/>
                  <a:gd name="connsiteY28" fmla="*/ 8894 h 10000"/>
                  <a:gd name="connsiteX29" fmla="*/ 6391 w 10000"/>
                  <a:gd name="connsiteY29" fmla="*/ 9045 h 10000"/>
                  <a:gd name="connsiteX30" fmla="*/ 5913 w 10000"/>
                  <a:gd name="connsiteY30" fmla="*/ 8995 h 10000"/>
                  <a:gd name="connsiteX31" fmla="*/ 5783 w 10000"/>
                  <a:gd name="connsiteY31" fmla="*/ 7688 h 10000"/>
                  <a:gd name="connsiteX32" fmla="*/ 5217 w 10000"/>
                  <a:gd name="connsiteY32" fmla="*/ 7638 h 10000"/>
                  <a:gd name="connsiteX33" fmla="*/ 5217 w 10000"/>
                  <a:gd name="connsiteY33" fmla="*/ 9497 h 10000"/>
                  <a:gd name="connsiteX34" fmla="*/ 4652 w 10000"/>
                  <a:gd name="connsiteY34" fmla="*/ 9497 h 10000"/>
                  <a:gd name="connsiteX35" fmla="*/ 3957 w 10000"/>
                  <a:gd name="connsiteY35" fmla="*/ 7538 h 10000"/>
                  <a:gd name="connsiteX36" fmla="*/ 1522 w 10000"/>
                  <a:gd name="connsiteY36" fmla="*/ 7789 h 10000"/>
                  <a:gd name="connsiteX37" fmla="*/ 1217 w 10000"/>
                  <a:gd name="connsiteY37" fmla="*/ 7487 h 10000"/>
                  <a:gd name="connsiteX38" fmla="*/ 522 w 10000"/>
                  <a:gd name="connsiteY38" fmla="*/ 7588 h 10000"/>
                  <a:gd name="connsiteX39" fmla="*/ 1522 w 10000"/>
                  <a:gd name="connsiteY39" fmla="*/ 10000 h 10000"/>
                  <a:gd name="connsiteX40" fmla="*/ 4217 w 10000"/>
                  <a:gd name="connsiteY40" fmla="*/ 9698 h 10000"/>
                  <a:gd name="connsiteX41" fmla="*/ 4435 w 10000"/>
                  <a:gd name="connsiteY41" fmla="*/ 10000 h 10000"/>
                  <a:gd name="connsiteX42" fmla="*/ 10000 w 10000"/>
                  <a:gd name="connsiteY42" fmla="*/ 9598 h 10000"/>
                  <a:gd name="connsiteX0" fmla="*/ 10000 w 10000"/>
                  <a:gd name="connsiteY0" fmla="*/ 7999 h 10461"/>
                  <a:gd name="connsiteX1" fmla="*/ 10000 w 10000"/>
                  <a:gd name="connsiteY1" fmla="*/ 8702 h 10461"/>
                  <a:gd name="connsiteX2" fmla="*/ 9739 w 10000"/>
                  <a:gd name="connsiteY2" fmla="*/ 8803 h 10461"/>
                  <a:gd name="connsiteX3" fmla="*/ 8957 w 10000"/>
                  <a:gd name="connsiteY3" fmla="*/ 7597 h 10461"/>
                  <a:gd name="connsiteX4" fmla="*/ 8652 w 10000"/>
                  <a:gd name="connsiteY4" fmla="*/ 5587 h 10461"/>
                  <a:gd name="connsiteX5" fmla="*/ 7826 w 10000"/>
                  <a:gd name="connsiteY5" fmla="*/ 6441 h 10461"/>
                  <a:gd name="connsiteX6" fmla="*/ 7043 w 10000"/>
                  <a:gd name="connsiteY6" fmla="*/ 6692 h 10461"/>
                  <a:gd name="connsiteX7" fmla="*/ 6957 w 10000"/>
                  <a:gd name="connsiteY7" fmla="*/ 6240 h 10461"/>
                  <a:gd name="connsiteX8" fmla="*/ 8348 w 10000"/>
                  <a:gd name="connsiteY8" fmla="*/ 5134 h 10461"/>
                  <a:gd name="connsiteX9" fmla="*/ 8478 w 10000"/>
                  <a:gd name="connsiteY9" fmla="*/ 4180 h 10461"/>
                  <a:gd name="connsiteX10" fmla="*/ 7696 w 10000"/>
                  <a:gd name="connsiteY10" fmla="*/ 813 h 10461"/>
                  <a:gd name="connsiteX11" fmla="*/ 6913 w 10000"/>
                  <a:gd name="connsiteY11" fmla="*/ 461 h 10461"/>
                  <a:gd name="connsiteX12" fmla="*/ 5194 w 10000"/>
                  <a:gd name="connsiteY12" fmla="*/ 764 h 10461"/>
                  <a:gd name="connsiteX13" fmla="*/ 3472 w 10000"/>
                  <a:gd name="connsiteY13" fmla="*/ 46 h 10461"/>
                  <a:gd name="connsiteX14" fmla="*/ 0 w 10000"/>
                  <a:gd name="connsiteY14" fmla="*/ 2672 h 10461"/>
                  <a:gd name="connsiteX15" fmla="*/ 87 w 10000"/>
                  <a:gd name="connsiteY15" fmla="*/ 4431 h 10461"/>
                  <a:gd name="connsiteX16" fmla="*/ 1174 w 10000"/>
                  <a:gd name="connsiteY16" fmla="*/ 4481 h 10461"/>
                  <a:gd name="connsiteX17" fmla="*/ 2478 w 10000"/>
                  <a:gd name="connsiteY17" fmla="*/ 2521 h 10461"/>
                  <a:gd name="connsiteX18" fmla="*/ 3087 w 10000"/>
                  <a:gd name="connsiteY18" fmla="*/ 3426 h 10461"/>
                  <a:gd name="connsiteX19" fmla="*/ 1957 w 10000"/>
                  <a:gd name="connsiteY19" fmla="*/ 4933 h 10461"/>
                  <a:gd name="connsiteX20" fmla="*/ 2565 w 10000"/>
                  <a:gd name="connsiteY20" fmla="*/ 6491 h 10461"/>
                  <a:gd name="connsiteX21" fmla="*/ 4652 w 10000"/>
                  <a:gd name="connsiteY21" fmla="*/ 6190 h 10461"/>
                  <a:gd name="connsiteX22" fmla="*/ 4913 w 10000"/>
                  <a:gd name="connsiteY22" fmla="*/ 6943 h 10461"/>
                  <a:gd name="connsiteX23" fmla="*/ 6739 w 10000"/>
                  <a:gd name="connsiteY23" fmla="*/ 6340 h 10461"/>
                  <a:gd name="connsiteX24" fmla="*/ 6870 w 10000"/>
                  <a:gd name="connsiteY24" fmla="*/ 6742 h 10461"/>
                  <a:gd name="connsiteX25" fmla="*/ 6652 w 10000"/>
                  <a:gd name="connsiteY25" fmla="*/ 6943 h 10461"/>
                  <a:gd name="connsiteX26" fmla="*/ 6870 w 10000"/>
                  <a:gd name="connsiteY26" fmla="*/ 8149 h 10461"/>
                  <a:gd name="connsiteX27" fmla="*/ 6609 w 10000"/>
                  <a:gd name="connsiteY27" fmla="*/ 8451 h 10461"/>
                  <a:gd name="connsiteX28" fmla="*/ 7043 w 10000"/>
                  <a:gd name="connsiteY28" fmla="*/ 9054 h 10461"/>
                  <a:gd name="connsiteX29" fmla="*/ 7043 w 10000"/>
                  <a:gd name="connsiteY29" fmla="*/ 9355 h 10461"/>
                  <a:gd name="connsiteX30" fmla="*/ 6391 w 10000"/>
                  <a:gd name="connsiteY30" fmla="*/ 9506 h 10461"/>
                  <a:gd name="connsiteX31" fmla="*/ 5913 w 10000"/>
                  <a:gd name="connsiteY31" fmla="*/ 9456 h 10461"/>
                  <a:gd name="connsiteX32" fmla="*/ 5783 w 10000"/>
                  <a:gd name="connsiteY32" fmla="*/ 8149 h 10461"/>
                  <a:gd name="connsiteX33" fmla="*/ 5217 w 10000"/>
                  <a:gd name="connsiteY33" fmla="*/ 8099 h 10461"/>
                  <a:gd name="connsiteX34" fmla="*/ 5217 w 10000"/>
                  <a:gd name="connsiteY34" fmla="*/ 9958 h 10461"/>
                  <a:gd name="connsiteX35" fmla="*/ 4652 w 10000"/>
                  <a:gd name="connsiteY35" fmla="*/ 9958 h 10461"/>
                  <a:gd name="connsiteX36" fmla="*/ 3957 w 10000"/>
                  <a:gd name="connsiteY36" fmla="*/ 7999 h 10461"/>
                  <a:gd name="connsiteX37" fmla="*/ 1522 w 10000"/>
                  <a:gd name="connsiteY37" fmla="*/ 8250 h 10461"/>
                  <a:gd name="connsiteX38" fmla="*/ 1217 w 10000"/>
                  <a:gd name="connsiteY38" fmla="*/ 7948 h 10461"/>
                  <a:gd name="connsiteX39" fmla="*/ 522 w 10000"/>
                  <a:gd name="connsiteY39" fmla="*/ 8049 h 10461"/>
                  <a:gd name="connsiteX40" fmla="*/ 1522 w 10000"/>
                  <a:gd name="connsiteY40" fmla="*/ 10461 h 10461"/>
                  <a:gd name="connsiteX41" fmla="*/ 4217 w 10000"/>
                  <a:gd name="connsiteY41" fmla="*/ 10159 h 10461"/>
                  <a:gd name="connsiteX42" fmla="*/ 4435 w 10000"/>
                  <a:gd name="connsiteY42" fmla="*/ 10461 h 10461"/>
                  <a:gd name="connsiteX43" fmla="*/ 10000 w 10000"/>
                  <a:gd name="connsiteY43" fmla="*/ 10059 h 10461"/>
                  <a:gd name="connsiteX0" fmla="*/ 9919 w 9919"/>
                  <a:gd name="connsiteY0" fmla="*/ 7999 h 10461"/>
                  <a:gd name="connsiteX1" fmla="*/ 9919 w 9919"/>
                  <a:gd name="connsiteY1" fmla="*/ 8702 h 10461"/>
                  <a:gd name="connsiteX2" fmla="*/ 9658 w 9919"/>
                  <a:gd name="connsiteY2" fmla="*/ 8803 h 10461"/>
                  <a:gd name="connsiteX3" fmla="*/ 8876 w 9919"/>
                  <a:gd name="connsiteY3" fmla="*/ 7597 h 10461"/>
                  <a:gd name="connsiteX4" fmla="*/ 8571 w 9919"/>
                  <a:gd name="connsiteY4" fmla="*/ 5587 h 10461"/>
                  <a:gd name="connsiteX5" fmla="*/ 7745 w 9919"/>
                  <a:gd name="connsiteY5" fmla="*/ 6441 h 10461"/>
                  <a:gd name="connsiteX6" fmla="*/ 6962 w 9919"/>
                  <a:gd name="connsiteY6" fmla="*/ 6692 h 10461"/>
                  <a:gd name="connsiteX7" fmla="*/ 6876 w 9919"/>
                  <a:gd name="connsiteY7" fmla="*/ 6240 h 10461"/>
                  <a:gd name="connsiteX8" fmla="*/ 8267 w 9919"/>
                  <a:gd name="connsiteY8" fmla="*/ 5134 h 10461"/>
                  <a:gd name="connsiteX9" fmla="*/ 8397 w 9919"/>
                  <a:gd name="connsiteY9" fmla="*/ 4180 h 10461"/>
                  <a:gd name="connsiteX10" fmla="*/ 7615 w 9919"/>
                  <a:gd name="connsiteY10" fmla="*/ 813 h 10461"/>
                  <a:gd name="connsiteX11" fmla="*/ 6832 w 9919"/>
                  <a:gd name="connsiteY11" fmla="*/ 461 h 10461"/>
                  <a:gd name="connsiteX12" fmla="*/ 5113 w 9919"/>
                  <a:gd name="connsiteY12" fmla="*/ 764 h 10461"/>
                  <a:gd name="connsiteX13" fmla="*/ 3391 w 9919"/>
                  <a:gd name="connsiteY13" fmla="*/ 46 h 10461"/>
                  <a:gd name="connsiteX14" fmla="*/ 36 w 9919"/>
                  <a:gd name="connsiteY14" fmla="*/ 2416 h 10461"/>
                  <a:gd name="connsiteX15" fmla="*/ 6 w 9919"/>
                  <a:gd name="connsiteY15" fmla="*/ 4431 h 10461"/>
                  <a:gd name="connsiteX16" fmla="*/ 1093 w 9919"/>
                  <a:gd name="connsiteY16" fmla="*/ 4481 h 10461"/>
                  <a:gd name="connsiteX17" fmla="*/ 2397 w 9919"/>
                  <a:gd name="connsiteY17" fmla="*/ 2521 h 10461"/>
                  <a:gd name="connsiteX18" fmla="*/ 3006 w 9919"/>
                  <a:gd name="connsiteY18" fmla="*/ 3426 h 10461"/>
                  <a:gd name="connsiteX19" fmla="*/ 1876 w 9919"/>
                  <a:gd name="connsiteY19" fmla="*/ 4933 h 10461"/>
                  <a:gd name="connsiteX20" fmla="*/ 2484 w 9919"/>
                  <a:gd name="connsiteY20" fmla="*/ 6491 h 10461"/>
                  <a:gd name="connsiteX21" fmla="*/ 4571 w 9919"/>
                  <a:gd name="connsiteY21" fmla="*/ 6190 h 10461"/>
                  <a:gd name="connsiteX22" fmla="*/ 4832 w 9919"/>
                  <a:gd name="connsiteY22" fmla="*/ 6943 h 10461"/>
                  <a:gd name="connsiteX23" fmla="*/ 6658 w 9919"/>
                  <a:gd name="connsiteY23" fmla="*/ 6340 h 10461"/>
                  <a:gd name="connsiteX24" fmla="*/ 6789 w 9919"/>
                  <a:gd name="connsiteY24" fmla="*/ 6742 h 10461"/>
                  <a:gd name="connsiteX25" fmla="*/ 6571 w 9919"/>
                  <a:gd name="connsiteY25" fmla="*/ 6943 h 10461"/>
                  <a:gd name="connsiteX26" fmla="*/ 6789 w 9919"/>
                  <a:gd name="connsiteY26" fmla="*/ 8149 h 10461"/>
                  <a:gd name="connsiteX27" fmla="*/ 6528 w 9919"/>
                  <a:gd name="connsiteY27" fmla="*/ 8451 h 10461"/>
                  <a:gd name="connsiteX28" fmla="*/ 6962 w 9919"/>
                  <a:gd name="connsiteY28" fmla="*/ 9054 h 10461"/>
                  <a:gd name="connsiteX29" fmla="*/ 6962 w 9919"/>
                  <a:gd name="connsiteY29" fmla="*/ 9355 h 10461"/>
                  <a:gd name="connsiteX30" fmla="*/ 6310 w 9919"/>
                  <a:gd name="connsiteY30" fmla="*/ 9506 h 10461"/>
                  <a:gd name="connsiteX31" fmla="*/ 5832 w 9919"/>
                  <a:gd name="connsiteY31" fmla="*/ 9456 h 10461"/>
                  <a:gd name="connsiteX32" fmla="*/ 5702 w 9919"/>
                  <a:gd name="connsiteY32" fmla="*/ 8149 h 10461"/>
                  <a:gd name="connsiteX33" fmla="*/ 5136 w 9919"/>
                  <a:gd name="connsiteY33" fmla="*/ 8099 h 10461"/>
                  <a:gd name="connsiteX34" fmla="*/ 5136 w 9919"/>
                  <a:gd name="connsiteY34" fmla="*/ 9958 h 10461"/>
                  <a:gd name="connsiteX35" fmla="*/ 4571 w 9919"/>
                  <a:gd name="connsiteY35" fmla="*/ 9958 h 10461"/>
                  <a:gd name="connsiteX36" fmla="*/ 3876 w 9919"/>
                  <a:gd name="connsiteY36" fmla="*/ 7999 h 10461"/>
                  <a:gd name="connsiteX37" fmla="*/ 1441 w 9919"/>
                  <a:gd name="connsiteY37" fmla="*/ 8250 h 10461"/>
                  <a:gd name="connsiteX38" fmla="*/ 1136 w 9919"/>
                  <a:gd name="connsiteY38" fmla="*/ 7948 h 10461"/>
                  <a:gd name="connsiteX39" fmla="*/ 441 w 9919"/>
                  <a:gd name="connsiteY39" fmla="*/ 8049 h 10461"/>
                  <a:gd name="connsiteX40" fmla="*/ 1441 w 9919"/>
                  <a:gd name="connsiteY40" fmla="*/ 10461 h 10461"/>
                  <a:gd name="connsiteX41" fmla="*/ 4136 w 9919"/>
                  <a:gd name="connsiteY41" fmla="*/ 10159 h 10461"/>
                  <a:gd name="connsiteX42" fmla="*/ 4354 w 9919"/>
                  <a:gd name="connsiteY42" fmla="*/ 10461 h 10461"/>
                  <a:gd name="connsiteX43" fmla="*/ 9919 w 9919"/>
                  <a:gd name="connsiteY43" fmla="*/ 10059 h 10461"/>
                  <a:gd name="connsiteX0" fmla="*/ 10000 w 10000"/>
                  <a:gd name="connsiteY0" fmla="*/ 7602 h 9956"/>
                  <a:gd name="connsiteX1" fmla="*/ 10000 w 10000"/>
                  <a:gd name="connsiteY1" fmla="*/ 8275 h 9956"/>
                  <a:gd name="connsiteX2" fmla="*/ 9737 w 10000"/>
                  <a:gd name="connsiteY2" fmla="*/ 8371 h 9956"/>
                  <a:gd name="connsiteX3" fmla="*/ 8948 w 10000"/>
                  <a:gd name="connsiteY3" fmla="*/ 7218 h 9956"/>
                  <a:gd name="connsiteX4" fmla="*/ 8641 w 10000"/>
                  <a:gd name="connsiteY4" fmla="*/ 5297 h 9956"/>
                  <a:gd name="connsiteX5" fmla="*/ 7808 w 10000"/>
                  <a:gd name="connsiteY5" fmla="*/ 6113 h 9956"/>
                  <a:gd name="connsiteX6" fmla="*/ 7019 w 10000"/>
                  <a:gd name="connsiteY6" fmla="*/ 6353 h 9956"/>
                  <a:gd name="connsiteX7" fmla="*/ 6932 w 10000"/>
                  <a:gd name="connsiteY7" fmla="*/ 5921 h 9956"/>
                  <a:gd name="connsiteX8" fmla="*/ 8335 w 10000"/>
                  <a:gd name="connsiteY8" fmla="*/ 4864 h 9956"/>
                  <a:gd name="connsiteX9" fmla="*/ 8466 w 10000"/>
                  <a:gd name="connsiteY9" fmla="*/ 3952 h 9956"/>
                  <a:gd name="connsiteX10" fmla="*/ 7677 w 10000"/>
                  <a:gd name="connsiteY10" fmla="*/ 733 h 9956"/>
                  <a:gd name="connsiteX11" fmla="*/ 6888 w 10000"/>
                  <a:gd name="connsiteY11" fmla="*/ 397 h 9956"/>
                  <a:gd name="connsiteX12" fmla="*/ 5155 w 10000"/>
                  <a:gd name="connsiteY12" fmla="*/ 686 h 9956"/>
                  <a:gd name="connsiteX13" fmla="*/ 3419 w 10000"/>
                  <a:gd name="connsiteY13" fmla="*/ 0 h 9956"/>
                  <a:gd name="connsiteX14" fmla="*/ 36 w 10000"/>
                  <a:gd name="connsiteY14" fmla="*/ 2266 h 9956"/>
                  <a:gd name="connsiteX15" fmla="*/ 6 w 10000"/>
                  <a:gd name="connsiteY15" fmla="*/ 4192 h 9956"/>
                  <a:gd name="connsiteX16" fmla="*/ 1102 w 10000"/>
                  <a:gd name="connsiteY16" fmla="*/ 4240 h 9956"/>
                  <a:gd name="connsiteX17" fmla="*/ 2417 w 10000"/>
                  <a:gd name="connsiteY17" fmla="*/ 2366 h 9956"/>
                  <a:gd name="connsiteX18" fmla="*/ 3031 w 10000"/>
                  <a:gd name="connsiteY18" fmla="*/ 3231 h 9956"/>
                  <a:gd name="connsiteX19" fmla="*/ 1891 w 10000"/>
                  <a:gd name="connsiteY19" fmla="*/ 4672 h 9956"/>
                  <a:gd name="connsiteX20" fmla="*/ 2504 w 10000"/>
                  <a:gd name="connsiteY20" fmla="*/ 6161 h 9956"/>
                  <a:gd name="connsiteX21" fmla="*/ 4608 w 10000"/>
                  <a:gd name="connsiteY21" fmla="*/ 5873 h 9956"/>
                  <a:gd name="connsiteX22" fmla="*/ 4871 w 10000"/>
                  <a:gd name="connsiteY22" fmla="*/ 6593 h 9956"/>
                  <a:gd name="connsiteX23" fmla="*/ 6712 w 10000"/>
                  <a:gd name="connsiteY23" fmla="*/ 6017 h 9956"/>
                  <a:gd name="connsiteX24" fmla="*/ 6844 w 10000"/>
                  <a:gd name="connsiteY24" fmla="*/ 6401 h 9956"/>
                  <a:gd name="connsiteX25" fmla="*/ 6625 w 10000"/>
                  <a:gd name="connsiteY25" fmla="*/ 6593 h 9956"/>
                  <a:gd name="connsiteX26" fmla="*/ 6844 w 10000"/>
                  <a:gd name="connsiteY26" fmla="*/ 7746 h 9956"/>
                  <a:gd name="connsiteX27" fmla="*/ 6581 w 10000"/>
                  <a:gd name="connsiteY27" fmla="*/ 8035 h 9956"/>
                  <a:gd name="connsiteX28" fmla="*/ 7019 w 10000"/>
                  <a:gd name="connsiteY28" fmla="*/ 8611 h 9956"/>
                  <a:gd name="connsiteX29" fmla="*/ 7019 w 10000"/>
                  <a:gd name="connsiteY29" fmla="*/ 8899 h 9956"/>
                  <a:gd name="connsiteX30" fmla="*/ 6362 w 10000"/>
                  <a:gd name="connsiteY30" fmla="*/ 9043 h 9956"/>
                  <a:gd name="connsiteX31" fmla="*/ 5880 w 10000"/>
                  <a:gd name="connsiteY31" fmla="*/ 8995 h 9956"/>
                  <a:gd name="connsiteX32" fmla="*/ 5749 w 10000"/>
                  <a:gd name="connsiteY32" fmla="*/ 7746 h 9956"/>
                  <a:gd name="connsiteX33" fmla="*/ 5178 w 10000"/>
                  <a:gd name="connsiteY33" fmla="*/ 7698 h 9956"/>
                  <a:gd name="connsiteX34" fmla="*/ 5178 w 10000"/>
                  <a:gd name="connsiteY34" fmla="*/ 9475 h 9956"/>
                  <a:gd name="connsiteX35" fmla="*/ 4608 w 10000"/>
                  <a:gd name="connsiteY35" fmla="*/ 9475 h 9956"/>
                  <a:gd name="connsiteX36" fmla="*/ 3908 w 10000"/>
                  <a:gd name="connsiteY36" fmla="*/ 7602 h 9956"/>
                  <a:gd name="connsiteX37" fmla="*/ 1453 w 10000"/>
                  <a:gd name="connsiteY37" fmla="*/ 7842 h 9956"/>
                  <a:gd name="connsiteX38" fmla="*/ 1145 w 10000"/>
                  <a:gd name="connsiteY38" fmla="*/ 7554 h 9956"/>
                  <a:gd name="connsiteX39" fmla="*/ 445 w 10000"/>
                  <a:gd name="connsiteY39" fmla="*/ 7650 h 9956"/>
                  <a:gd name="connsiteX40" fmla="*/ 1453 w 10000"/>
                  <a:gd name="connsiteY40" fmla="*/ 9956 h 9956"/>
                  <a:gd name="connsiteX41" fmla="*/ 4170 w 10000"/>
                  <a:gd name="connsiteY41" fmla="*/ 9667 h 9956"/>
                  <a:gd name="connsiteX42" fmla="*/ 4390 w 10000"/>
                  <a:gd name="connsiteY42" fmla="*/ 9956 h 9956"/>
                  <a:gd name="connsiteX43" fmla="*/ 10000 w 10000"/>
                  <a:gd name="connsiteY43" fmla="*/ 9572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00" h="9956">
                    <a:moveTo>
                      <a:pt x="10000" y="7602"/>
                    </a:moveTo>
                    <a:lnTo>
                      <a:pt x="10000" y="8275"/>
                    </a:lnTo>
                    <a:lnTo>
                      <a:pt x="9737" y="8371"/>
                    </a:lnTo>
                    <a:cubicBezTo>
                      <a:pt x="8937" y="7254"/>
                      <a:pt x="8948" y="7734"/>
                      <a:pt x="8948" y="7218"/>
                    </a:cubicBezTo>
                    <a:cubicBezTo>
                      <a:pt x="8846" y="6578"/>
                      <a:pt x="8744" y="5937"/>
                      <a:pt x="8641" y="5297"/>
                    </a:cubicBezTo>
                    <a:lnTo>
                      <a:pt x="7808" y="6113"/>
                    </a:lnTo>
                    <a:lnTo>
                      <a:pt x="7019" y="6353"/>
                    </a:lnTo>
                    <a:lnTo>
                      <a:pt x="6932" y="5921"/>
                    </a:lnTo>
                    <a:lnTo>
                      <a:pt x="8335" y="4864"/>
                    </a:lnTo>
                    <a:cubicBezTo>
                      <a:pt x="8378" y="4560"/>
                      <a:pt x="8422" y="4256"/>
                      <a:pt x="8466" y="3952"/>
                    </a:cubicBezTo>
                    <a:lnTo>
                      <a:pt x="7677" y="733"/>
                    </a:lnTo>
                    <a:lnTo>
                      <a:pt x="6888" y="397"/>
                    </a:lnTo>
                    <a:cubicBezTo>
                      <a:pt x="6245" y="574"/>
                      <a:pt x="5798" y="509"/>
                      <a:pt x="5155" y="686"/>
                    </a:cubicBezTo>
                    <a:lnTo>
                      <a:pt x="3419" y="0"/>
                    </a:lnTo>
                    <a:lnTo>
                      <a:pt x="36" y="2266"/>
                    </a:lnTo>
                    <a:cubicBezTo>
                      <a:pt x="66" y="2826"/>
                      <a:pt x="-23" y="3632"/>
                      <a:pt x="6" y="4192"/>
                    </a:cubicBezTo>
                    <a:lnTo>
                      <a:pt x="1102" y="4240"/>
                    </a:lnTo>
                    <a:lnTo>
                      <a:pt x="2417" y="2366"/>
                    </a:lnTo>
                    <a:lnTo>
                      <a:pt x="3031" y="3231"/>
                    </a:lnTo>
                    <a:lnTo>
                      <a:pt x="1891" y="4672"/>
                    </a:lnTo>
                    <a:lnTo>
                      <a:pt x="2504" y="6161"/>
                    </a:lnTo>
                    <a:lnTo>
                      <a:pt x="4608" y="5873"/>
                    </a:lnTo>
                    <a:cubicBezTo>
                      <a:pt x="4696" y="6113"/>
                      <a:pt x="4783" y="6353"/>
                      <a:pt x="4871" y="6593"/>
                    </a:cubicBezTo>
                    <a:lnTo>
                      <a:pt x="6712" y="6017"/>
                    </a:lnTo>
                    <a:cubicBezTo>
                      <a:pt x="6757" y="6145"/>
                      <a:pt x="6800" y="6273"/>
                      <a:pt x="6844" y="6401"/>
                    </a:cubicBezTo>
                    <a:lnTo>
                      <a:pt x="6625" y="6593"/>
                    </a:lnTo>
                    <a:lnTo>
                      <a:pt x="6844" y="7746"/>
                    </a:lnTo>
                    <a:lnTo>
                      <a:pt x="6581" y="8035"/>
                    </a:lnTo>
                    <a:lnTo>
                      <a:pt x="7019" y="8611"/>
                    </a:lnTo>
                    <a:lnTo>
                      <a:pt x="7019" y="8899"/>
                    </a:lnTo>
                    <a:lnTo>
                      <a:pt x="6362" y="9043"/>
                    </a:lnTo>
                    <a:lnTo>
                      <a:pt x="5880" y="8995"/>
                    </a:lnTo>
                    <a:cubicBezTo>
                      <a:pt x="5836" y="8579"/>
                      <a:pt x="5792" y="8163"/>
                      <a:pt x="5749" y="7746"/>
                    </a:cubicBezTo>
                    <a:lnTo>
                      <a:pt x="5178" y="7698"/>
                    </a:lnTo>
                    <a:lnTo>
                      <a:pt x="5178" y="9475"/>
                    </a:lnTo>
                    <a:lnTo>
                      <a:pt x="4608" y="9475"/>
                    </a:lnTo>
                    <a:lnTo>
                      <a:pt x="3908" y="7602"/>
                    </a:lnTo>
                    <a:lnTo>
                      <a:pt x="1453" y="7842"/>
                    </a:lnTo>
                    <a:lnTo>
                      <a:pt x="1145" y="7554"/>
                    </a:lnTo>
                    <a:lnTo>
                      <a:pt x="445" y="7650"/>
                    </a:lnTo>
                    <a:lnTo>
                      <a:pt x="1453" y="9956"/>
                    </a:lnTo>
                    <a:lnTo>
                      <a:pt x="4170" y="9667"/>
                    </a:lnTo>
                    <a:lnTo>
                      <a:pt x="4390" y="9956"/>
                    </a:lnTo>
                    <a:lnTo>
                      <a:pt x="10000" y="9572"/>
                    </a:lnTo>
                  </a:path>
                </a:pathLst>
              </a:custGeom>
              <a:solidFill>
                <a:schemeClr val="bg1"/>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57" name="Freeform 118">
                <a:extLst>
                  <a:ext uri="{FF2B5EF4-FFF2-40B4-BE49-F238E27FC236}">
                    <a16:creationId xmlns:a16="http://schemas.microsoft.com/office/drawing/2014/main" id="{527A2757-6F3C-A5EA-BF2F-F016DE3B3725}"/>
                  </a:ext>
                </a:extLst>
              </p:cNvPr>
              <p:cNvSpPr>
                <a:spLocks/>
              </p:cNvSpPr>
              <p:nvPr/>
            </p:nvSpPr>
            <p:spPr bwMode="auto">
              <a:xfrm>
                <a:off x="3333607" y="10227133"/>
                <a:ext cx="139700" cy="166688"/>
              </a:xfrm>
              <a:custGeom>
                <a:avLst/>
                <a:gdLst>
                  <a:gd name="T0" fmla="*/ 88 w 88"/>
                  <a:gd name="T1" fmla="*/ 0 h 116"/>
                  <a:gd name="T2" fmla="*/ 80 w 88"/>
                  <a:gd name="T3" fmla="*/ 76 h 116"/>
                  <a:gd name="T4" fmla="*/ 0 w 88"/>
                  <a:gd name="T5" fmla="*/ 56 h 116"/>
                  <a:gd name="T6" fmla="*/ 4 w 88"/>
                  <a:gd name="T7" fmla="*/ 116 h 116"/>
                </a:gdLst>
                <a:ahLst/>
                <a:cxnLst>
                  <a:cxn ang="0">
                    <a:pos x="T0" y="T1"/>
                  </a:cxn>
                  <a:cxn ang="0">
                    <a:pos x="T2" y="T3"/>
                  </a:cxn>
                  <a:cxn ang="0">
                    <a:pos x="T4" y="T5"/>
                  </a:cxn>
                  <a:cxn ang="0">
                    <a:pos x="T6" y="T7"/>
                  </a:cxn>
                </a:cxnLst>
                <a:rect l="0" t="0" r="r" b="b"/>
                <a:pathLst>
                  <a:path w="88" h="116">
                    <a:moveTo>
                      <a:pt x="88" y="0"/>
                    </a:moveTo>
                    <a:lnTo>
                      <a:pt x="80" y="76"/>
                    </a:lnTo>
                    <a:lnTo>
                      <a:pt x="0" y="56"/>
                    </a:lnTo>
                    <a:lnTo>
                      <a:pt x="4" y="116"/>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8" name="Freeform 117">
                <a:extLst>
                  <a:ext uri="{FF2B5EF4-FFF2-40B4-BE49-F238E27FC236}">
                    <a16:creationId xmlns:a16="http://schemas.microsoft.com/office/drawing/2014/main" id="{23EB0FDF-F13C-4864-701E-1575C3095AD1}"/>
                  </a:ext>
                </a:extLst>
              </p:cNvPr>
              <p:cNvSpPr>
                <a:spLocks/>
              </p:cNvSpPr>
              <p:nvPr/>
            </p:nvSpPr>
            <p:spPr bwMode="auto">
              <a:xfrm>
                <a:off x="1496869" y="8868233"/>
                <a:ext cx="1193800" cy="847725"/>
              </a:xfrm>
              <a:custGeom>
                <a:avLst/>
                <a:gdLst>
                  <a:gd name="T0" fmla="*/ 748 w 752"/>
                  <a:gd name="T1" fmla="*/ 0 h 592"/>
                  <a:gd name="T2" fmla="*/ 580 w 752"/>
                  <a:gd name="T3" fmla="*/ 88 h 592"/>
                  <a:gd name="T4" fmla="*/ 564 w 752"/>
                  <a:gd name="T5" fmla="*/ 108 h 592"/>
                  <a:gd name="T6" fmla="*/ 540 w 752"/>
                  <a:gd name="T7" fmla="*/ 136 h 592"/>
                  <a:gd name="T8" fmla="*/ 528 w 752"/>
                  <a:gd name="T9" fmla="*/ 160 h 592"/>
                  <a:gd name="T10" fmla="*/ 520 w 752"/>
                  <a:gd name="T11" fmla="*/ 212 h 592"/>
                  <a:gd name="T12" fmla="*/ 428 w 752"/>
                  <a:gd name="T13" fmla="*/ 244 h 592"/>
                  <a:gd name="T14" fmla="*/ 292 w 752"/>
                  <a:gd name="T15" fmla="*/ 108 h 592"/>
                  <a:gd name="T16" fmla="*/ 0 w 752"/>
                  <a:gd name="T17" fmla="*/ 276 h 592"/>
                  <a:gd name="T18" fmla="*/ 12 w 752"/>
                  <a:gd name="T19" fmla="*/ 556 h 592"/>
                  <a:gd name="T20" fmla="*/ 428 w 752"/>
                  <a:gd name="T21" fmla="*/ 556 h 592"/>
                  <a:gd name="T22" fmla="*/ 444 w 752"/>
                  <a:gd name="T23" fmla="*/ 272 h 592"/>
                  <a:gd name="T24" fmla="*/ 532 w 752"/>
                  <a:gd name="T25" fmla="*/ 244 h 592"/>
                  <a:gd name="T26" fmla="*/ 532 w 752"/>
                  <a:gd name="T27" fmla="*/ 292 h 592"/>
                  <a:gd name="T28" fmla="*/ 652 w 752"/>
                  <a:gd name="T29" fmla="*/ 220 h 592"/>
                  <a:gd name="T30" fmla="*/ 684 w 752"/>
                  <a:gd name="T31" fmla="*/ 160 h 592"/>
                  <a:gd name="T32" fmla="*/ 640 w 752"/>
                  <a:gd name="T33" fmla="*/ 288 h 592"/>
                  <a:gd name="T34" fmla="*/ 580 w 752"/>
                  <a:gd name="T35" fmla="*/ 312 h 592"/>
                  <a:gd name="T36" fmla="*/ 548 w 752"/>
                  <a:gd name="T37" fmla="*/ 328 h 592"/>
                  <a:gd name="T38" fmla="*/ 524 w 752"/>
                  <a:gd name="T39" fmla="*/ 368 h 592"/>
                  <a:gd name="T40" fmla="*/ 516 w 752"/>
                  <a:gd name="T41" fmla="*/ 396 h 592"/>
                  <a:gd name="T42" fmla="*/ 492 w 752"/>
                  <a:gd name="T43" fmla="*/ 592 h 592"/>
                  <a:gd name="T44" fmla="*/ 556 w 752"/>
                  <a:gd name="T45" fmla="*/ 548 h 592"/>
                  <a:gd name="T46" fmla="*/ 580 w 752"/>
                  <a:gd name="T47" fmla="*/ 376 h 592"/>
                  <a:gd name="T48" fmla="*/ 588 w 752"/>
                  <a:gd name="T49" fmla="*/ 516 h 592"/>
                  <a:gd name="T50" fmla="*/ 628 w 752"/>
                  <a:gd name="T51" fmla="*/ 496 h 592"/>
                  <a:gd name="T52" fmla="*/ 656 w 752"/>
                  <a:gd name="T53" fmla="*/ 428 h 592"/>
                  <a:gd name="T54" fmla="*/ 752 w 752"/>
                  <a:gd name="T55" fmla="*/ 40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2" h="592">
                    <a:moveTo>
                      <a:pt x="748" y="0"/>
                    </a:moveTo>
                    <a:lnTo>
                      <a:pt x="580" y="88"/>
                    </a:lnTo>
                    <a:lnTo>
                      <a:pt x="564" y="108"/>
                    </a:lnTo>
                    <a:lnTo>
                      <a:pt x="540" y="136"/>
                    </a:lnTo>
                    <a:lnTo>
                      <a:pt x="528" y="160"/>
                    </a:lnTo>
                    <a:lnTo>
                      <a:pt x="520" y="212"/>
                    </a:lnTo>
                    <a:lnTo>
                      <a:pt x="428" y="244"/>
                    </a:lnTo>
                    <a:lnTo>
                      <a:pt x="292" y="108"/>
                    </a:lnTo>
                    <a:lnTo>
                      <a:pt x="0" y="276"/>
                    </a:lnTo>
                    <a:lnTo>
                      <a:pt x="12" y="556"/>
                    </a:lnTo>
                    <a:lnTo>
                      <a:pt x="428" y="556"/>
                    </a:lnTo>
                    <a:lnTo>
                      <a:pt x="444" y="272"/>
                    </a:lnTo>
                    <a:lnTo>
                      <a:pt x="532" y="244"/>
                    </a:lnTo>
                    <a:lnTo>
                      <a:pt x="532" y="292"/>
                    </a:lnTo>
                    <a:lnTo>
                      <a:pt x="652" y="220"/>
                    </a:lnTo>
                    <a:lnTo>
                      <a:pt x="684" y="160"/>
                    </a:lnTo>
                    <a:lnTo>
                      <a:pt x="640" y="288"/>
                    </a:lnTo>
                    <a:lnTo>
                      <a:pt x="580" y="312"/>
                    </a:lnTo>
                    <a:lnTo>
                      <a:pt x="548" y="328"/>
                    </a:lnTo>
                    <a:lnTo>
                      <a:pt x="524" y="368"/>
                    </a:lnTo>
                    <a:lnTo>
                      <a:pt x="516" y="396"/>
                    </a:lnTo>
                    <a:lnTo>
                      <a:pt x="492" y="592"/>
                    </a:lnTo>
                    <a:lnTo>
                      <a:pt x="556" y="548"/>
                    </a:lnTo>
                    <a:lnTo>
                      <a:pt x="580" y="376"/>
                    </a:lnTo>
                    <a:lnTo>
                      <a:pt x="588" y="516"/>
                    </a:lnTo>
                    <a:lnTo>
                      <a:pt x="628" y="496"/>
                    </a:lnTo>
                    <a:lnTo>
                      <a:pt x="656" y="428"/>
                    </a:lnTo>
                    <a:lnTo>
                      <a:pt x="752" y="40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1" name="Freeform 116">
                <a:extLst>
                  <a:ext uri="{FF2B5EF4-FFF2-40B4-BE49-F238E27FC236}">
                    <a16:creationId xmlns:a16="http://schemas.microsoft.com/office/drawing/2014/main" id="{A05DFA20-3C10-EDEB-A2E4-6467FEACAD61}"/>
                  </a:ext>
                </a:extLst>
              </p:cNvPr>
              <p:cNvSpPr>
                <a:spLocks/>
              </p:cNvSpPr>
              <p:nvPr/>
            </p:nvSpPr>
            <p:spPr bwMode="auto">
              <a:xfrm>
                <a:off x="2131869" y="8782508"/>
                <a:ext cx="552450" cy="263525"/>
              </a:xfrm>
              <a:custGeom>
                <a:avLst/>
                <a:gdLst>
                  <a:gd name="T0" fmla="*/ 32 w 348"/>
                  <a:gd name="T1" fmla="*/ 36 h 184"/>
                  <a:gd name="T2" fmla="*/ 0 w 348"/>
                  <a:gd name="T3" fmla="*/ 184 h 184"/>
                  <a:gd name="T4" fmla="*/ 348 w 348"/>
                  <a:gd name="T5" fmla="*/ 0 h 184"/>
                </a:gdLst>
                <a:ahLst/>
                <a:cxnLst>
                  <a:cxn ang="0">
                    <a:pos x="T0" y="T1"/>
                  </a:cxn>
                  <a:cxn ang="0">
                    <a:pos x="T2" y="T3"/>
                  </a:cxn>
                  <a:cxn ang="0">
                    <a:pos x="T4" y="T5"/>
                  </a:cxn>
                </a:cxnLst>
                <a:rect l="0" t="0" r="r" b="b"/>
                <a:pathLst>
                  <a:path w="348" h="184">
                    <a:moveTo>
                      <a:pt x="32" y="36"/>
                    </a:moveTo>
                    <a:lnTo>
                      <a:pt x="0" y="184"/>
                    </a:lnTo>
                    <a:lnTo>
                      <a:pt x="348" y="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2" name="Line 115">
                <a:extLst>
                  <a:ext uri="{FF2B5EF4-FFF2-40B4-BE49-F238E27FC236}">
                    <a16:creationId xmlns:a16="http://schemas.microsoft.com/office/drawing/2014/main" id="{52DE8092-3022-7E3A-A980-74AB06BB40F1}"/>
                  </a:ext>
                </a:extLst>
              </p:cNvPr>
              <p:cNvSpPr>
                <a:spLocks noChangeShapeType="1"/>
              </p:cNvSpPr>
              <p:nvPr/>
            </p:nvSpPr>
            <p:spPr bwMode="auto">
              <a:xfrm>
                <a:off x="2296969" y="8444371"/>
                <a:ext cx="38100" cy="57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3" name="Freeform 114">
                <a:extLst>
                  <a:ext uri="{FF2B5EF4-FFF2-40B4-BE49-F238E27FC236}">
                    <a16:creationId xmlns:a16="http://schemas.microsoft.com/office/drawing/2014/main" id="{A2B1A36B-061B-D008-9C49-EF2C2BFA4AA6}"/>
                  </a:ext>
                </a:extLst>
              </p:cNvPr>
              <p:cNvSpPr>
                <a:spLocks/>
              </p:cNvSpPr>
              <p:nvPr/>
            </p:nvSpPr>
            <p:spPr bwMode="auto">
              <a:xfrm>
                <a:off x="2652569" y="9504821"/>
                <a:ext cx="704850" cy="354012"/>
              </a:xfrm>
              <a:custGeom>
                <a:avLst/>
                <a:gdLst>
                  <a:gd name="T0" fmla="*/ 32 w 444"/>
                  <a:gd name="T1" fmla="*/ 0 h 248"/>
                  <a:gd name="T2" fmla="*/ 36 w 444"/>
                  <a:gd name="T3" fmla="*/ 56 h 248"/>
                  <a:gd name="T4" fmla="*/ 32 w 444"/>
                  <a:gd name="T5" fmla="*/ 92 h 248"/>
                  <a:gd name="T6" fmla="*/ 0 w 444"/>
                  <a:gd name="T7" fmla="*/ 116 h 248"/>
                  <a:gd name="T8" fmla="*/ 20 w 444"/>
                  <a:gd name="T9" fmla="*/ 152 h 248"/>
                  <a:gd name="T10" fmla="*/ 68 w 444"/>
                  <a:gd name="T11" fmla="*/ 128 h 248"/>
                  <a:gd name="T12" fmla="*/ 132 w 444"/>
                  <a:gd name="T13" fmla="*/ 148 h 248"/>
                  <a:gd name="T14" fmla="*/ 224 w 444"/>
                  <a:gd name="T15" fmla="*/ 72 h 248"/>
                  <a:gd name="T16" fmla="*/ 220 w 444"/>
                  <a:gd name="T17" fmla="*/ 108 h 248"/>
                  <a:gd name="T18" fmla="*/ 256 w 444"/>
                  <a:gd name="T19" fmla="*/ 132 h 248"/>
                  <a:gd name="T20" fmla="*/ 232 w 444"/>
                  <a:gd name="T21" fmla="*/ 140 h 248"/>
                  <a:gd name="T22" fmla="*/ 176 w 444"/>
                  <a:gd name="T23" fmla="*/ 156 h 248"/>
                  <a:gd name="T24" fmla="*/ 196 w 444"/>
                  <a:gd name="T25" fmla="*/ 184 h 248"/>
                  <a:gd name="T26" fmla="*/ 232 w 444"/>
                  <a:gd name="T27" fmla="*/ 180 h 248"/>
                  <a:gd name="T28" fmla="*/ 260 w 444"/>
                  <a:gd name="T29" fmla="*/ 220 h 248"/>
                  <a:gd name="T30" fmla="*/ 352 w 444"/>
                  <a:gd name="T31" fmla="*/ 148 h 248"/>
                  <a:gd name="T32" fmla="*/ 356 w 444"/>
                  <a:gd name="T33" fmla="*/ 180 h 248"/>
                  <a:gd name="T34" fmla="*/ 308 w 444"/>
                  <a:gd name="T35" fmla="*/ 208 h 248"/>
                  <a:gd name="T36" fmla="*/ 296 w 444"/>
                  <a:gd name="T37" fmla="*/ 240 h 248"/>
                  <a:gd name="T38" fmla="*/ 360 w 444"/>
                  <a:gd name="T39" fmla="*/ 248 h 248"/>
                  <a:gd name="T40" fmla="*/ 388 w 444"/>
                  <a:gd name="T41" fmla="*/ 204 h 248"/>
                  <a:gd name="T42" fmla="*/ 444 w 444"/>
                  <a:gd name="T43"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248">
                    <a:moveTo>
                      <a:pt x="32" y="0"/>
                    </a:moveTo>
                    <a:lnTo>
                      <a:pt x="36" y="56"/>
                    </a:lnTo>
                    <a:lnTo>
                      <a:pt x="32" y="92"/>
                    </a:lnTo>
                    <a:lnTo>
                      <a:pt x="0" y="116"/>
                    </a:lnTo>
                    <a:lnTo>
                      <a:pt x="20" y="152"/>
                    </a:lnTo>
                    <a:lnTo>
                      <a:pt x="68" y="128"/>
                    </a:lnTo>
                    <a:lnTo>
                      <a:pt x="132" y="148"/>
                    </a:lnTo>
                    <a:lnTo>
                      <a:pt x="224" y="72"/>
                    </a:lnTo>
                    <a:lnTo>
                      <a:pt x="220" y="108"/>
                    </a:lnTo>
                    <a:lnTo>
                      <a:pt x="256" y="132"/>
                    </a:lnTo>
                    <a:lnTo>
                      <a:pt x="232" y="140"/>
                    </a:lnTo>
                    <a:lnTo>
                      <a:pt x="176" y="156"/>
                    </a:lnTo>
                    <a:lnTo>
                      <a:pt x="196" y="184"/>
                    </a:lnTo>
                    <a:lnTo>
                      <a:pt x="232" y="180"/>
                    </a:lnTo>
                    <a:lnTo>
                      <a:pt x="260" y="220"/>
                    </a:lnTo>
                    <a:lnTo>
                      <a:pt x="352" y="148"/>
                    </a:lnTo>
                    <a:lnTo>
                      <a:pt x="356" y="180"/>
                    </a:lnTo>
                    <a:lnTo>
                      <a:pt x="308" y="208"/>
                    </a:lnTo>
                    <a:lnTo>
                      <a:pt x="296" y="240"/>
                    </a:lnTo>
                    <a:lnTo>
                      <a:pt x="360" y="248"/>
                    </a:lnTo>
                    <a:lnTo>
                      <a:pt x="388" y="204"/>
                    </a:lnTo>
                    <a:lnTo>
                      <a:pt x="444" y="192"/>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4" name="Rectangle 113">
                <a:extLst>
                  <a:ext uri="{FF2B5EF4-FFF2-40B4-BE49-F238E27FC236}">
                    <a16:creationId xmlns:a16="http://schemas.microsoft.com/office/drawing/2014/main" id="{ECC6A2E1-8EAC-F029-A3DF-77E0052AF9DA}"/>
                  </a:ext>
                </a:extLst>
              </p:cNvPr>
              <p:cNvSpPr>
                <a:spLocks noChangeArrowheads="1"/>
              </p:cNvSpPr>
              <p:nvPr/>
            </p:nvSpPr>
            <p:spPr bwMode="auto">
              <a:xfrm>
                <a:off x="3189144" y="10246183"/>
                <a:ext cx="1143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65" name="Freeform 112">
                <a:extLst>
                  <a:ext uri="{FF2B5EF4-FFF2-40B4-BE49-F238E27FC236}">
                    <a16:creationId xmlns:a16="http://schemas.microsoft.com/office/drawing/2014/main" id="{2E364FAF-F5A2-D309-C822-6CA98E72C978}"/>
                  </a:ext>
                </a:extLst>
              </p:cNvPr>
              <p:cNvSpPr>
                <a:spLocks/>
              </p:cNvSpPr>
              <p:nvPr/>
            </p:nvSpPr>
            <p:spPr bwMode="auto">
              <a:xfrm>
                <a:off x="3312969" y="8215771"/>
                <a:ext cx="4006850" cy="3494087"/>
              </a:xfrm>
              <a:custGeom>
                <a:avLst/>
                <a:gdLst>
                  <a:gd name="T0" fmla="*/ 100 w 2524"/>
                  <a:gd name="T1" fmla="*/ 2028 h 2440"/>
                  <a:gd name="T2" fmla="*/ 888 w 2524"/>
                  <a:gd name="T3" fmla="*/ 2256 h 2440"/>
                  <a:gd name="T4" fmla="*/ 1040 w 2524"/>
                  <a:gd name="T5" fmla="*/ 2440 h 2440"/>
                  <a:gd name="T6" fmla="*/ 1236 w 2524"/>
                  <a:gd name="T7" fmla="*/ 2340 h 2440"/>
                  <a:gd name="T8" fmla="*/ 1516 w 2524"/>
                  <a:gd name="T9" fmla="*/ 2188 h 2440"/>
                  <a:gd name="T10" fmla="*/ 1588 w 2524"/>
                  <a:gd name="T11" fmla="*/ 2112 h 2440"/>
                  <a:gd name="T12" fmla="*/ 1780 w 2524"/>
                  <a:gd name="T13" fmla="*/ 2124 h 2440"/>
                  <a:gd name="T14" fmla="*/ 1872 w 2524"/>
                  <a:gd name="T15" fmla="*/ 2160 h 2440"/>
                  <a:gd name="T16" fmla="*/ 1956 w 2524"/>
                  <a:gd name="T17" fmla="*/ 2168 h 2440"/>
                  <a:gd name="T18" fmla="*/ 2120 w 2524"/>
                  <a:gd name="T19" fmla="*/ 2160 h 2440"/>
                  <a:gd name="T20" fmla="*/ 2144 w 2524"/>
                  <a:gd name="T21" fmla="*/ 2116 h 2440"/>
                  <a:gd name="T22" fmla="*/ 2208 w 2524"/>
                  <a:gd name="T23" fmla="*/ 2176 h 2440"/>
                  <a:gd name="T24" fmla="*/ 2232 w 2524"/>
                  <a:gd name="T25" fmla="*/ 2244 h 2440"/>
                  <a:gd name="T26" fmla="*/ 2268 w 2524"/>
                  <a:gd name="T27" fmla="*/ 2216 h 2440"/>
                  <a:gd name="T28" fmla="*/ 2304 w 2524"/>
                  <a:gd name="T29" fmla="*/ 2168 h 2440"/>
                  <a:gd name="T30" fmla="*/ 2368 w 2524"/>
                  <a:gd name="T31" fmla="*/ 2168 h 2440"/>
                  <a:gd name="T32" fmla="*/ 2400 w 2524"/>
                  <a:gd name="T33" fmla="*/ 1980 h 2440"/>
                  <a:gd name="T34" fmla="*/ 2464 w 2524"/>
                  <a:gd name="T35" fmla="*/ 1940 h 2440"/>
                  <a:gd name="T36" fmla="*/ 2524 w 2524"/>
                  <a:gd name="T37" fmla="*/ 1848 h 2440"/>
                  <a:gd name="T38" fmla="*/ 2464 w 2524"/>
                  <a:gd name="T39" fmla="*/ 1772 h 2440"/>
                  <a:gd name="T40" fmla="*/ 2380 w 2524"/>
                  <a:gd name="T41" fmla="*/ 1724 h 2440"/>
                  <a:gd name="T42" fmla="*/ 2348 w 2524"/>
                  <a:gd name="T43" fmla="*/ 1664 h 2440"/>
                  <a:gd name="T44" fmla="*/ 2280 w 2524"/>
                  <a:gd name="T45" fmla="*/ 1616 h 2440"/>
                  <a:gd name="T46" fmla="*/ 2248 w 2524"/>
                  <a:gd name="T47" fmla="*/ 1696 h 2440"/>
                  <a:gd name="T48" fmla="*/ 2180 w 2524"/>
                  <a:gd name="T49" fmla="*/ 1656 h 2440"/>
                  <a:gd name="T50" fmla="*/ 2080 w 2524"/>
                  <a:gd name="T51" fmla="*/ 1576 h 2440"/>
                  <a:gd name="T52" fmla="*/ 2084 w 2524"/>
                  <a:gd name="T53" fmla="*/ 1488 h 2440"/>
                  <a:gd name="T54" fmla="*/ 2308 w 2524"/>
                  <a:gd name="T55" fmla="*/ 1380 h 2440"/>
                  <a:gd name="T56" fmla="*/ 2176 w 2524"/>
                  <a:gd name="T57" fmla="*/ 1200 h 2440"/>
                  <a:gd name="T58" fmla="*/ 2116 w 2524"/>
                  <a:gd name="T59" fmla="*/ 1104 h 2440"/>
                  <a:gd name="T60" fmla="*/ 2016 w 2524"/>
                  <a:gd name="T61" fmla="*/ 1040 h 2440"/>
                  <a:gd name="T62" fmla="*/ 2024 w 2524"/>
                  <a:gd name="T63" fmla="*/ 800 h 2440"/>
                  <a:gd name="T64" fmla="*/ 1968 w 2524"/>
                  <a:gd name="T65" fmla="*/ 696 h 2440"/>
                  <a:gd name="T66" fmla="*/ 2040 w 2524"/>
                  <a:gd name="T67" fmla="*/ 652 h 2440"/>
                  <a:gd name="T68" fmla="*/ 1984 w 2524"/>
                  <a:gd name="T69" fmla="*/ 576 h 2440"/>
                  <a:gd name="T70" fmla="*/ 1924 w 2524"/>
                  <a:gd name="T71" fmla="*/ 548 h 2440"/>
                  <a:gd name="T72" fmla="*/ 1912 w 2524"/>
                  <a:gd name="T73" fmla="*/ 428 h 2440"/>
                  <a:gd name="T74" fmla="*/ 2012 w 2524"/>
                  <a:gd name="T75" fmla="*/ 13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4" h="2440">
                    <a:moveTo>
                      <a:pt x="0" y="2040"/>
                    </a:moveTo>
                    <a:lnTo>
                      <a:pt x="100" y="2028"/>
                    </a:lnTo>
                    <a:lnTo>
                      <a:pt x="740" y="2240"/>
                    </a:lnTo>
                    <a:lnTo>
                      <a:pt x="888" y="2256"/>
                    </a:lnTo>
                    <a:lnTo>
                      <a:pt x="996" y="2436"/>
                    </a:lnTo>
                    <a:lnTo>
                      <a:pt x="1040" y="2440"/>
                    </a:lnTo>
                    <a:lnTo>
                      <a:pt x="1140" y="2392"/>
                    </a:lnTo>
                    <a:lnTo>
                      <a:pt x="1236" y="2340"/>
                    </a:lnTo>
                    <a:lnTo>
                      <a:pt x="1452" y="2176"/>
                    </a:lnTo>
                    <a:lnTo>
                      <a:pt x="1516" y="2188"/>
                    </a:lnTo>
                    <a:lnTo>
                      <a:pt x="1548" y="2180"/>
                    </a:lnTo>
                    <a:lnTo>
                      <a:pt x="1588" y="2112"/>
                    </a:lnTo>
                    <a:lnTo>
                      <a:pt x="1772" y="2068"/>
                    </a:lnTo>
                    <a:lnTo>
                      <a:pt x="1780" y="2124"/>
                    </a:lnTo>
                    <a:lnTo>
                      <a:pt x="1804" y="2160"/>
                    </a:lnTo>
                    <a:lnTo>
                      <a:pt x="1872" y="2160"/>
                    </a:lnTo>
                    <a:lnTo>
                      <a:pt x="1900" y="2152"/>
                    </a:lnTo>
                    <a:lnTo>
                      <a:pt x="1956" y="2168"/>
                    </a:lnTo>
                    <a:lnTo>
                      <a:pt x="2096" y="2156"/>
                    </a:lnTo>
                    <a:lnTo>
                      <a:pt x="2120" y="2160"/>
                    </a:lnTo>
                    <a:lnTo>
                      <a:pt x="2144" y="2152"/>
                    </a:lnTo>
                    <a:lnTo>
                      <a:pt x="2144" y="2116"/>
                    </a:lnTo>
                    <a:lnTo>
                      <a:pt x="2196" y="2136"/>
                    </a:lnTo>
                    <a:lnTo>
                      <a:pt x="2208" y="2176"/>
                    </a:lnTo>
                    <a:lnTo>
                      <a:pt x="2208" y="2204"/>
                    </a:lnTo>
                    <a:lnTo>
                      <a:pt x="2232" y="2244"/>
                    </a:lnTo>
                    <a:lnTo>
                      <a:pt x="2260" y="2332"/>
                    </a:lnTo>
                    <a:lnTo>
                      <a:pt x="2268" y="2216"/>
                    </a:lnTo>
                    <a:lnTo>
                      <a:pt x="2272" y="2192"/>
                    </a:lnTo>
                    <a:lnTo>
                      <a:pt x="2304" y="2168"/>
                    </a:lnTo>
                    <a:lnTo>
                      <a:pt x="2336" y="2168"/>
                    </a:lnTo>
                    <a:lnTo>
                      <a:pt x="2368" y="2168"/>
                    </a:lnTo>
                    <a:lnTo>
                      <a:pt x="2416" y="2128"/>
                    </a:lnTo>
                    <a:lnTo>
                      <a:pt x="2400" y="1980"/>
                    </a:lnTo>
                    <a:lnTo>
                      <a:pt x="2428" y="1940"/>
                    </a:lnTo>
                    <a:lnTo>
                      <a:pt x="2464" y="1940"/>
                    </a:lnTo>
                    <a:lnTo>
                      <a:pt x="2480" y="1896"/>
                    </a:lnTo>
                    <a:lnTo>
                      <a:pt x="2524" y="1848"/>
                    </a:lnTo>
                    <a:lnTo>
                      <a:pt x="2516" y="1776"/>
                    </a:lnTo>
                    <a:lnTo>
                      <a:pt x="2464" y="1772"/>
                    </a:lnTo>
                    <a:lnTo>
                      <a:pt x="2400" y="1692"/>
                    </a:lnTo>
                    <a:lnTo>
                      <a:pt x="2380" y="1724"/>
                    </a:lnTo>
                    <a:lnTo>
                      <a:pt x="2344" y="1716"/>
                    </a:lnTo>
                    <a:lnTo>
                      <a:pt x="2348" y="1664"/>
                    </a:lnTo>
                    <a:lnTo>
                      <a:pt x="2304" y="1644"/>
                    </a:lnTo>
                    <a:lnTo>
                      <a:pt x="2280" y="1616"/>
                    </a:lnTo>
                    <a:lnTo>
                      <a:pt x="2280" y="1684"/>
                    </a:lnTo>
                    <a:lnTo>
                      <a:pt x="2248" y="1696"/>
                    </a:lnTo>
                    <a:lnTo>
                      <a:pt x="2208" y="1684"/>
                    </a:lnTo>
                    <a:lnTo>
                      <a:pt x="2180" y="1656"/>
                    </a:lnTo>
                    <a:lnTo>
                      <a:pt x="2104" y="1636"/>
                    </a:lnTo>
                    <a:lnTo>
                      <a:pt x="2080" y="1576"/>
                    </a:lnTo>
                    <a:lnTo>
                      <a:pt x="2060" y="1532"/>
                    </a:lnTo>
                    <a:lnTo>
                      <a:pt x="2084" y="1488"/>
                    </a:lnTo>
                    <a:lnTo>
                      <a:pt x="2276" y="1568"/>
                    </a:lnTo>
                    <a:lnTo>
                      <a:pt x="2308" y="1380"/>
                    </a:lnTo>
                    <a:lnTo>
                      <a:pt x="2260" y="1220"/>
                    </a:lnTo>
                    <a:lnTo>
                      <a:pt x="2176" y="1200"/>
                    </a:lnTo>
                    <a:lnTo>
                      <a:pt x="2152" y="1116"/>
                    </a:lnTo>
                    <a:lnTo>
                      <a:pt x="2116" y="1104"/>
                    </a:lnTo>
                    <a:lnTo>
                      <a:pt x="2092" y="1052"/>
                    </a:lnTo>
                    <a:cubicBezTo>
                      <a:pt x="2013" y="1048"/>
                      <a:pt x="2016" y="1073"/>
                      <a:pt x="2016" y="1040"/>
                    </a:cubicBezTo>
                    <a:lnTo>
                      <a:pt x="1996" y="864"/>
                    </a:lnTo>
                    <a:lnTo>
                      <a:pt x="2024" y="800"/>
                    </a:lnTo>
                    <a:lnTo>
                      <a:pt x="1948" y="720"/>
                    </a:lnTo>
                    <a:lnTo>
                      <a:pt x="1968" y="696"/>
                    </a:lnTo>
                    <a:lnTo>
                      <a:pt x="2020" y="684"/>
                    </a:lnTo>
                    <a:lnTo>
                      <a:pt x="2040" y="652"/>
                    </a:lnTo>
                    <a:lnTo>
                      <a:pt x="1988" y="616"/>
                    </a:lnTo>
                    <a:lnTo>
                      <a:pt x="1984" y="576"/>
                    </a:lnTo>
                    <a:lnTo>
                      <a:pt x="1972" y="548"/>
                    </a:lnTo>
                    <a:lnTo>
                      <a:pt x="1924" y="548"/>
                    </a:lnTo>
                    <a:lnTo>
                      <a:pt x="1904" y="488"/>
                    </a:lnTo>
                    <a:lnTo>
                      <a:pt x="1912" y="428"/>
                    </a:lnTo>
                    <a:lnTo>
                      <a:pt x="1984" y="408"/>
                    </a:lnTo>
                    <a:lnTo>
                      <a:pt x="2012" y="132"/>
                    </a:lnTo>
                    <a:lnTo>
                      <a:pt x="1992" y="0"/>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6" name="Freeform 111">
                <a:extLst>
                  <a:ext uri="{FF2B5EF4-FFF2-40B4-BE49-F238E27FC236}">
                    <a16:creationId xmlns:a16="http://schemas.microsoft.com/office/drawing/2014/main" id="{21B4E18D-516F-07C7-F945-5D16EEC3A066}"/>
                  </a:ext>
                </a:extLst>
              </p:cNvPr>
              <p:cNvSpPr>
                <a:spLocks/>
              </p:cNvSpPr>
              <p:nvPr/>
            </p:nvSpPr>
            <p:spPr bwMode="auto">
              <a:xfrm>
                <a:off x="3322494" y="10684333"/>
                <a:ext cx="509588" cy="366713"/>
              </a:xfrm>
              <a:custGeom>
                <a:avLst/>
                <a:gdLst>
                  <a:gd name="T0" fmla="*/ 0 w 321"/>
                  <a:gd name="T1" fmla="*/ 0 h 231"/>
                  <a:gd name="T2" fmla="*/ 228 w 321"/>
                  <a:gd name="T3" fmla="*/ 42 h 231"/>
                  <a:gd name="T4" fmla="*/ 237 w 321"/>
                  <a:gd name="T5" fmla="*/ 87 h 231"/>
                  <a:gd name="T6" fmla="*/ 276 w 321"/>
                  <a:gd name="T7" fmla="*/ 87 h 231"/>
                  <a:gd name="T8" fmla="*/ 321 w 321"/>
                  <a:gd name="T9" fmla="*/ 168 h 231"/>
                  <a:gd name="T10" fmla="*/ 258 w 321"/>
                  <a:gd name="T11" fmla="*/ 231 h 231"/>
                  <a:gd name="T12" fmla="*/ 165 w 321"/>
                  <a:gd name="T13" fmla="*/ 183 h 231"/>
                  <a:gd name="T14" fmla="*/ 3 w 321"/>
                  <a:gd name="T15" fmla="*/ 51 h 231"/>
                  <a:gd name="T16" fmla="*/ 0 w 321"/>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231">
                    <a:moveTo>
                      <a:pt x="0" y="0"/>
                    </a:moveTo>
                    <a:lnTo>
                      <a:pt x="228" y="42"/>
                    </a:lnTo>
                    <a:lnTo>
                      <a:pt x="237" y="87"/>
                    </a:lnTo>
                    <a:lnTo>
                      <a:pt x="276" y="87"/>
                    </a:lnTo>
                    <a:lnTo>
                      <a:pt x="321" y="168"/>
                    </a:lnTo>
                    <a:lnTo>
                      <a:pt x="258" y="231"/>
                    </a:lnTo>
                    <a:lnTo>
                      <a:pt x="165" y="183"/>
                    </a:lnTo>
                    <a:lnTo>
                      <a:pt x="3"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67" name="Freeform 110">
                <a:extLst>
                  <a:ext uri="{FF2B5EF4-FFF2-40B4-BE49-F238E27FC236}">
                    <a16:creationId xmlns:a16="http://schemas.microsoft.com/office/drawing/2014/main" id="{1BA9244C-9D1A-AE07-E653-FBE041C9CAFD}"/>
                  </a:ext>
                </a:extLst>
              </p:cNvPr>
              <p:cNvSpPr>
                <a:spLocks/>
              </p:cNvSpPr>
              <p:nvPr/>
            </p:nvSpPr>
            <p:spPr bwMode="auto">
              <a:xfrm>
                <a:off x="2679557" y="8774571"/>
                <a:ext cx="276225" cy="457200"/>
              </a:xfrm>
              <a:custGeom>
                <a:avLst/>
                <a:gdLst>
                  <a:gd name="T0" fmla="*/ 84 w 174"/>
                  <a:gd name="T1" fmla="*/ 6 h 288"/>
                  <a:gd name="T2" fmla="*/ 174 w 174"/>
                  <a:gd name="T3" fmla="*/ 240 h 288"/>
                  <a:gd name="T4" fmla="*/ 162 w 174"/>
                  <a:gd name="T5" fmla="*/ 288 h 288"/>
                  <a:gd name="T6" fmla="*/ 0 w 174"/>
                  <a:gd name="T7" fmla="*/ 261 h 288"/>
                  <a:gd name="T8" fmla="*/ 0 w 174"/>
                  <a:gd name="T9" fmla="*/ 15 h 288"/>
                  <a:gd name="T10" fmla="*/ 39 w 174"/>
                  <a:gd name="T11" fmla="*/ 0 h 288"/>
                  <a:gd name="T12" fmla="*/ 84 w 174"/>
                  <a:gd name="T13" fmla="*/ 6 h 288"/>
                </a:gdLst>
                <a:ahLst/>
                <a:cxnLst>
                  <a:cxn ang="0">
                    <a:pos x="T0" y="T1"/>
                  </a:cxn>
                  <a:cxn ang="0">
                    <a:pos x="T2" y="T3"/>
                  </a:cxn>
                  <a:cxn ang="0">
                    <a:pos x="T4" y="T5"/>
                  </a:cxn>
                  <a:cxn ang="0">
                    <a:pos x="T6" y="T7"/>
                  </a:cxn>
                  <a:cxn ang="0">
                    <a:pos x="T8" y="T9"/>
                  </a:cxn>
                  <a:cxn ang="0">
                    <a:pos x="T10" y="T11"/>
                  </a:cxn>
                  <a:cxn ang="0">
                    <a:pos x="T12" y="T13"/>
                  </a:cxn>
                </a:cxnLst>
                <a:rect l="0" t="0" r="r" b="b"/>
                <a:pathLst>
                  <a:path w="174" h="288">
                    <a:moveTo>
                      <a:pt x="84" y="6"/>
                    </a:moveTo>
                    <a:lnTo>
                      <a:pt x="174" y="240"/>
                    </a:lnTo>
                    <a:lnTo>
                      <a:pt x="162" y="288"/>
                    </a:lnTo>
                    <a:lnTo>
                      <a:pt x="0" y="261"/>
                    </a:lnTo>
                    <a:lnTo>
                      <a:pt x="0" y="15"/>
                    </a:lnTo>
                    <a:lnTo>
                      <a:pt x="39" y="0"/>
                    </a:lnTo>
                    <a:lnTo>
                      <a:pt x="8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68" name="Freeform 109">
                <a:extLst>
                  <a:ext uri="{FF2B5EF4-FFF2-40B4-BE49-F238E27FC236}">
                    <a16:creationId xmlns:a16="http://schemas.microsoft.com/office/drawing/2014/main" id="{18514B69-4683-410E-CC0B-ECEC88D80C90}"/>
                  </a:ext>
                </a:extLst>
              </p:cNvPr>
              <p:cNvSpPr>
                <a:spLocks/>
              </p:cNvSpPr>
              <p:nvPr/>
            </p:nvSpPr>
            <p:spPr bwMode="auto">
              <a:xfrm>
                <a:off x="3328844" y="10541458"/>
                <a:ext cx="3175" cy="234950"/>
              </a:xfrm>
              <a:custGeom>
                <a:avLst/>
                <a:gdLst>
                  <a:gd name="T0" fmla="*/ 0 w 2"/>
                  <a:gd name="T1" fmla="*/ 0 h 148"/>
                  <a:gd name="T2" fmla="*/ 2 w 2"/>
                  <a:gd name="T3" fmla="*/ 148 h 148"/>
                </a:gdLst>
                <a:ahLst/>
                <a:cxnLst>
                  <a:cxn ang="0">
                    <a:pos x="T0" y="T1"/>
                  </a:cxn>
                  <a:cxn ang="0">
                    <a:pos x="T2" y="T3"/>
                  </a:cxn>
                </a:cxnLst>
                <a:rect l="0" t="0" r="r" b="b"/>
                <a:pathLst>
                  <a:path w="2" h="148">
                    <a:moveTo>
                      <a:pt x="0" y="0"/>
                    </a:moveTo>
                    <a:lnTo>
                      <a:pt x="2" y="1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9" name="Freeform 108">
                <a:extLst>
                  <a:ext uri="{FF2B5EF4-FFF2-40B4-BE49-F238E27FC236}">
                    <a16:creationId xmlns:a16="http://schemas.microsoft.com/office/drawing/2014/main" id="{69D21A7D-45F7-7239-0C1F-131A0E40BEE2}"/>
                  </a:ext>
                </a:extLst>
              </p:cNvPr>
              <p:cNvSpPr>
                <a:spLocks/>
              </p:cNvSpPr>
              <p:nvPr/>
            </p:nvSpPr>
            <p:spPr bwMode="auto">
              <a:xfrm>
                <a:off x="3271694" y="9808033"/>
                <a:ext cx="188913" cy="428625"/>
              </a:xfrm>
              <a:custGeom>
                <a:avLst/>
                <a:gdLst>
                  <a:gd name="T0" fmla="*/ 175 w 297"/>
                  <a:gd name="T1" fmla="*/ 0 h 675"/>
                  <a:gd name="T2" fmla="*/ 187 w 297"/>
                  <a:gd name="T3" fmla="*/ 148 h 675"/>
                  <a:gd name="T4" fmla="*/ 0 w 297"/>
                  <a:gd name="T5" fmla="*/ 185 h 675"/>
                  <a:gd name="T6" fmla="*/ 82 w 297"/>
                  <a:gd name="T7" fmla="*/ 583 h 675"/>
                  <a:gd name="T8" fmla="*/ 277 w 297"/>
                  <a:gd name="T9" fmla="*/ 590 h 675"/>
                  <a:gd name="T10" fmla="*/ 297 w 297"/>
                  <a:gd name="T11" fmla="*/ 675 h 675"/>
                </a:gdLst>
                <a:ahLst/>
                <a:cxnLst>
                  <a:cxn ang="0">
                    <a:pos x="T0" y="T1"/>
                  </a:cxn>
                  <a:cxn ang="0">
                    <a:pos x="T2" y="T3"/>
                  </a:cxn>
                  <a:cxn ang="0">
                    <a:pos x="T4" y="T5"/>
                  </a:cxn>
                  <a:cxn ang="0">
                    <a:pos x="T6" y="T7"/>
                  </a:cxn>
                  <a:cxn ang="0">
                    <a:pos x="T8" y="T9"/>
                  </a:cxn>
                  <a:cxn ang="0">
                    <a:pos x="T10" y="T11"/>
                  </a:cxn>
                </a:cxnLst>
                <a:rect l="0" t="0" r="r" b="b"/>
                <a:pathLst>
                  <a:path w="297" h="675">
                    <a:moveTo>
                      <a:pt x="175" y="0"/>
                    </a:moveTo>
                    <a:lnTo>
                      <a:pt x="187" y="148"/>
                    </a:lnTo>
                    <a:lnTo>
                      <a:pt x="0" y="185"/>
                    </a:lnTo>
                    <a:lnTo>
                      <a:pt x="82" y="583"/>
                    </a:lnTo>
                    <a:lnTo>
                      <a:pt x="277" y="590"/>
                    </a:lnTo>
                    <a:lnTo>
                      <a:pt x="297" y="675"/>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0" name="Rectangle 107">
                <a:extLst>
                  <a:ext uri="{FF2B5EF4-FFF2-40B4-BE49-F238E27FC236}">
                    <a16:creationId xmlns:a16="http://schemas.microsoft.com/office/drawing/2014/main" id="{56DA9424-6E99-FF2D-F88E-0FA5BA0FE213}"/>
                  </a:ext>
                </a:extLst>
              </p:cNvPr>
              <p:cNvSpPr>
                <a:spLocks noChangeArrowheads="1"/>
              </p:cNvSpPr>
              <p:nvPr/>
            </p:nvSpPr>
            <p:spPr bwMode="auto">
              <a:xfrm>
                <a:off x="931719" y="10312858"/>
                <a:ext cx="723900"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71" name="Freeform 106">
                <a:extLst>
                  <a:ext uri="{FF2B5EF4-FFF2-40B4-BE49-F238E27FC236}">
                    <a16:creationId xmlns:a16="http://schemas.microsoft.com/office/drawing/2014/main" id="{24A3EE9A-15CE-D9A3-B9F2-70F0C9215C2C}"/>
                  </a:ext>
                </a:extLst>
              </p:cNvPr>
              <p:cNvSpPr>
                <a:spLocks/>
              </p:cNvSpPr>
              <p:nvPr/>
            </p:nvSpPr>
            <p:spPr bwMode="auto">
              <a:xfrm>
                <a:off x="2674794" y="8668208"/>
                <a:ext cx="244475" cy="212725"/>
              </a:xfrm>
              <a:custGeom>
                <a:avLst/>
                <a:gdLst>
                  <a:gd name="T0" fmla="*/ 8 w 386"/>
                  <a:gd name="T1" fmla="*/ 200 h 335"/>
                  <a:gd name="T2" fmla="*/ 0 w 386"/>
                  <a:gd name="T3" fmla="*/ 335 h 335"/>
                  <a:gd name="T4" fmla="*/ 255 w 386"/>
                  <a:gd name="T5" fmla="*/ 155 h 335"/>
                  <a:gd name="T6" fmla="*/ 386 w 386"/>
                  <a:gd name="T7" fmla="*/ 0 h 335"/>
                  <a:gd name="T8" fmla="*/ 8 w 386"/>
                  <a:gd name="T9" fmla="*/ 200 h 335"/>
                </a:gdLst>
                <a:ahLst/>
                <a:cxnLst>
                  <a:cxn ang="0">
                    <a:pos x="T0" y="T1"/>
                  </a:cxn>
                  <a:cxn ang="0">
                    <a:pos x="T2" y="T3"/>
                  </a:cxn>
                  <a:cxn ang="0">
                    <a:pos x="T4" y="T5"/>
                  </a:cxn>
                  <a:cxn ang="0">
                    <a:pos x="T6" y="T7"/>
                  </a:cxn>
                  <a:cxn ang="0">
                    <a:pos x="T8" y="T9"/>
                  </a:cxn>
                </a:cxnLst>
                <a:rect l="0" t="0" r="r" b="b"/>
                <a:pathLst>
                  <a:path w="386" h="335">
                    <a:moveTo>
                      <a:pt x="8" y="200"/>
                    </a:moveTo>
                    <a:lnTo>
                      <a:pt x="0" y="335"/>
                    </a:lnTo>
                    <a:lnTo>
                      <a:pt x="255" y="155"/>
                    </a:lnTo>
                    <a:lnTo>
                      <a:pt x="386" y="0"/>
                    </a:lnTo>
                    <a:lnTo>
                      <a:pt x="8" y="20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72" name="Freeform 105">
                <a:extLst>
                  <a:ext uri="{FF2B5EF4-FFF2-40B4-BE49-F238E27FC236}">
                    <a16:creationId xmlns:a16="http://schemas.microsoft.com/office/drawing/2014/main" id="{E65109E9-6A77-0218-2893-B7CAC7D346BB}"/>
                  </a:ext>
                </a:extLst>
              </p:cNvPr>
              <p:cNvSpPr>
                <a:spLocks/>
              </p:cNvSpPr>
              <p:nvPr/>
            </p:nvSpPr>
            <p:spPr bwMode="auto">
              <a:xfrm>
                <a:off x="6764194" y="7312483"/>
                <a:ext cx="444500" cy="508000"/>
              </a:xfrm>
              <a:custGeom>
                <a:avLst/>
                <a:gdLst>
                  <a:gd name="T0" fmla="*/ 144 w 280"/>
                  <a:gd name="T1" fmla="*/ 0 h 320"/>
                  <a:gd name="T2" fmla="*/ 280 w 280"/>
                  <a:gd name="T3" fmla="*/ 12 h 320"/>
                  <a:gd name="T4" fmla="*/ 112 w 280"/>
                  <a:gd name="T5" fmla="*/ 320 h 320"/>
                  <a:gd name="T6" fmla="*/ 0 w 280"/>
                  <a:gd name="T7" fmla="*/ 320 h 320"/>
                  <a:gd name="T8" fmla="*/ 144 w 280"/>
                  <a:gd name="T9" fmla="*/ 0 h 320"/>
                </a:gdLst>
                <a:ahLst/>
                <a:cxnLst>
                  <a:cxn ang="0">
                    <a:pos x="T0" y="T1"/>
                  </a:cxn>
                  <a:cxn ang="0">
                    <a:pos x="T2" y="T3"/>
                  </a:cxn>
                  <a:cxn ang="0">
                    <a:pos x="T4" y="T5"/>
                  </a:cxn>
                  <a:cxn ang="0">
                    <a:pos x="T6" y="T7"/>
                  </a:cxn>
                  <a:cxn ang="0">
                    <a:pos x="T8" y="T9"/>
                  </a:cxn>
                </a:cxnLst>
                <a:rect l="0" t="0" r="r" b="b"/>
                <a:pathLst>
                  <a:path w="280" h="320">
                    <a:moveTo>
                      <a:pt x="144" y="0"/>
                    </a:moveTo>
                    <a:lnTo>
                      <a:pt x="280" y="12"/>
                    </a:lnTo>
                    <a:lnTo>
                      <a:pt x="112" y="320"/>
                    </a:lnTo>
                    <a:lnTo>
                      <a:pt x="0" y="320"/>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73" name="Freeform 102">
                <a:extLst>
                  <a:ext uri="{FF2B5EF4-FFF2-40B4-BE49-F238E27FC236}">
                    <a16:creationId xmlns:a16="http://schemas.microsoft.com/office/drawing/2014/main" id="{316E5AAF-0CDB-E8BE-21E4-E94879D403B9}"/>
                  </a:ext>
                </a:extLst>
              </p:cNvPr>
              <p:cNvSpPr>
                <a:spLocks/>
              </p:cNvSpPr>
              <p:nvPr/>
            </p:nvSpPr>
            <p:spPr bwMode="auto">
              <a:xfrm>
                <a:off x="973310" y="9776918"/>
                <a:ext cx="893499" cy="627978"/>
              </a:xfrm>
              <a:custGeom>
                <a:avLst/>
                <a:gdLst>
                  <a:gd name="T0" fmla="*/ 114 w 588"/>
                  <a:gd name="T1" fmla="*/ 0 h 480"/>
                  <a:gd name="T2" fmla="*/ 474 w 588"/>
                  <a:gd name="T3" fmla="*/ 18 h 480"/>
                  <a:gd name="T4" fmla="*/ 588 w 588"/>
                  <a:gd name="T5" fmla="*/ 84 h 480"/>
                  <a:gd name="T6" fmla="*/ 456 w 588"/>
                  <a:gd name="T7" fmla="*/ 414 h 480"/>
                  <a:gd name="T8" fmla="*/ 114 w 588"/>
                  <a:gd name="T9" fmla="*/ 480 h 480"/>
                  <a:gd name="T10" fmla="*/ 0 w 588"/>
                  <a:gd name="T11" fmla="*/ 300 h 480"/>
                  <a:gd name="T12" fmla="*/ 114 w 588"/>
                  <a:gd name="T13" fmla="*/ 0 h 480"/>
                  <a:gd name="connsiteX0" fmla="*/ 1327 w 9388"/>
                  <a:gd name="connsiteY0" fmla="*/ 0 h 10000"/>
                  <a:gd name="connsiteX1" fmla="*/ 7449 w 9388"/>
                  <a:gd name="connsiteY1" fmla="*/ 375 h 10000"/>
                  <a:gd name="connsiteX2" fmla="*/ 9388 w 9388"/>
                  <a:gd name="connsiteY2" fmla="*/ 1750 h 10000"/>
                  <a:gd name="connsiteX3" fmla="*/ 7143 w 9388"/>
                  <a:gd name="connsiteY3" fmla="*/ 8625 h 10000"/>
                  <a:gd name="connsiteX4" fmla="*/ 1327 w 9388"/>
                  <a:gd name="connsiteY4" fmla="*/ 10000 h 10000"/>
                  <a:gd name="connsiteX5" fmla="*/ 0 w 9388"/>
                  <a:gd name="connsiteY5" fmla="*/ 3029 h 10000"/>
                  <a:gd name="connsiteX6" fmla="*/ 1327 w 9388"/>
                  <a:gd name="connsiteY6" fmla="*/ 0 h 10000"/>
                  <a:gd name="connsiteX0" fmla="*/ 1414 w 10000"/>
                  <a:gd name="connsiteY0" fmla="*/ 0 h 8625"/>
                  <a:gd name="connsiteX1" fmla="*/ 7935 w 10000"/>
                  <a:gd name="connsiteY1" fmla="*/ 375 h 8625"/>
                  <a:gd name="connsiteX2" fmla="*/ 10000 w 10000"/>
                  <a:gd name="connsiteY2" fmla="*/ 1750 h 8625"/>
                  <a:gd name="connsiteX3" fmla="*/ 7609 w 10000"/>
                  <a:gd name="connsiteY3" fmla="*/ 8625 h 8625"/>
                  <a:gd name="connsiteX4" fmla="*/ 1936 w 10000"/>
                  <a:gd name="connsiteY4" fmla="*/ 7853 h 8625"/>
                  <a:gd name="connsiteX5" fmla="*/ 0 w 10000"/>
                  <a:gd name="connsiteY5" fmla="*/ 3029 h 8625"/>
                  <a:gd name="connsiteX6" fmla="*/ 1414 w 10000"/>
                  <a:gd name="connsiteY6" fmla="*/ 0 h 8625"/>
                  <a:gd name="connsiteX0" fmla="*/ 1414 w 10000"/>
                  <a:gd name="connsiteY0" fmla="*/ 0 h 9555"/>
                  <a:gd name="connsiteX1" fmla="*/ 7935 w 10000"/>
                  <a:gd name="connsiteY1" fmla="*/ 435 h 9555"/>
                  <a:gd name="connsiteX2" fmla="*/ 10000 w 10000"/>
                  <a:gd name="connsiteY2" fmla="*/ 2029 h 9555"/>
                  <a:gd name="connsiteX3" fmla="*/ 7674 w 10000"/>
                  <a:gd name="connsiteY3" fmla="*/ 9555 h 9555"/>
                  <a:gd name="connsiteX4" fmla="*/ 1936 w 10000"/>
                  <a:gd name="connsiteY4" fmla="*/ 9105 h 9555"/>
                  <a:gd name="connsiteX5" fmla="*/ 0 w 10000"/>
                  <a:gd name="connsiteY5" fmla="*/ 3512 h 9555"/>
                  <a:gd name="connsiteX6" fmla="*/ 1414 w 10000"/>
                  <a:gd name="connsiteY6" fmla="*/ 0 h 9555"/>
                  <a:gd name="connsiteX0" fmla="*/ 1414 w 10000"/>
                  <a:gd name="connsiteY0" fmla="*/ 0 h 10000"/>
                  <a:gd name="connsiteX1" fmla="*/ 7544 w 10000"/>
                  <a:gd name="connsiteY1" fmla="*/ 548 h 10000"/>
                  <a:gd name="connsiteX2" fmla="*/ 10000 w 10000"/>
                  <a:gd name="connsiteY2" fmla="*/ 2123 h 10000"/>
                  <a:gd name="connsiteX3" fmla="*/ 7674 w 10000"/>
                  <a:gd name="connsiteY3" fmla="*/ 10000 h 10000"/>
                  <a:gd name="connsiteX4" fmla="*/ 1936 w 10000"/>
                  <a:gd name="connsiteY4" fmla="*/ 9529 h 10000"/>
                  <a:gd name="connsiteX5" fmla="*/ 0 w 10000"/>
                  <a:gd name="connsiteY5" fmla="*/ 3676 h 10000"/>
                  <a:gd name="connsiteX6" fmla="*/ 1414 w 10000"/>
                  <a:gd name="connsiteY6" fmla="*/ 0 h 10000"/>
                  <a:gd name="connsiteX0" fmla="*/ 1414 w 10196"/>
                  <a:gd name="connsiteY0" fmla="*/ 0 h 10000"/>
                  <a:gd name="connsiteX1" fmla="*/ 7544 w 10196"/>
                  <a:gd name="connsiteY1" fmla="*/ 548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 name="connsiteX0" fmla="*/ 1414 w 10196"/>
                  <a:gd name="connsiteY0" fmla="*/ 0 h 10000"/>
                  <a:gd name="connsiteX1" fmla="*/ 8261 w 10196"/>
                  <a:gd name="connsiteY1" fmla="*/ 734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 h="10000">
                    <a:moveTo>
                      <a:pt x="1414" y="0"/>
                    </a:moveTo>
                    <a:lnTo>
                      <a:pt x="8261" y="734"/>
                    </a:lnTo>
                    <a:lnTo>
                      <a:pt x="10196" y="2961"/>
                    </a:lnTo>
                    <a:lnTo>
                      <a:pt x="7674" y="10000"/>
                    </a:lnTo>
                    <a:lnTo>
                      <a:pt x="1936" y="9529"/>
                    </a:lnTo>
                    <a:lnTo>
                      <a:pt x="0" y="3676"/>
                    </a:lnTo>
                    <a:lnTo>
                      <a:pt x="1414" y="0"/>
                    </a:lnTo>
                    <a:close/>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4" name="Freeform 101">
                <a:extLst>
                  <a:ext uri="{FF2B5EF4-FFF2-40B4-BE49-F238E27FC236}">
                    <a16:creationId xmlns:a16="http://schemas.microsoft.com/office/drawing/2014/main" id="{29CC0571-AA52-AA77-E4B4-74C265772CAB}"/>
                  </a:ext>
                </a:extLst>
              </p:cNvPr>
              <p:cNvSpPr>
                <a:spLocks/>
              </p:cNvSpPr>
              <p:nvPr/>
            </p:nvSpPr>
            <p:spPr bwMode="auto">
              <a:xfrm>
                <a:off x="2466832" y="7725233"/>
                <a:ext cx="304800" cy="61913"/>
              </a:xfrm>
              <a:custGeom>
                <a:avLst/>
                <a:gdLst>
                  <a:gd name="T0" fmla="*/ 0 w 480"/>
                  <a:gd name="T1" fmla="*/ 98 h 98"/>
                  <a:gd name="T2" fmla="*/ 283 w 480"/>
                  <a:gd name="T3" fmla="*/ 50 h 98"/>
                  <a:gd name="T4" fmla="*/ 480 w 480"/>
                  <a:gd name="T5" fmla="*/ 0 h 98"/>
                </a:gdLst>
                <a:ahLst/>
                <a:cxnLst>
                  <a:cxn ang="0">
                    <a:pos x="T0" y="T1"/>
                  </a:cxn>
                  <a:cxn ang="0">
                    <a:pos x="T2" y="T3"/>
                  </a:cxn>
                  <a:cxn ang="0">
                    <a:pos x="T4" y="T5"/>
                  </a:cxn>
                </a:cxnLst>
                <a:rect l="0" t="0" r="r" b="b"/>
                <a:pathLst>
                  <a:path w="480" h="98">
                    <a:moveTo>
                      <a:pt x="0" y="98"/>
                    </a:moveTo>
                    <a:lnTo>
                      <a:pt x="283" y="50"/>
                    </a:lnTo>
                    <a:lnTo>
                      <a:pt x="48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5" name="Freeform 100">
                <a:extLst>
                  <a:ext uri="{FF2B5EF4-FFF2-40B4-BE49-F238E27FC236}">
                    <a16:creationId xmlns:a16="http://schemas.microsoft.com/office/drawing/2014/main" id="{5E5771CE-CC13-90A2-40AD-08B0BEA43D36}"/>
                  </a:ext>
                </a:extLst>
              </p:cNvPr>
              <p:cNvSpPr>
                <a:spLocks/>
              </p:cNvSpPr>
              <p:nvPr/>
            </p:nvSpPr>
            <p:spPr bwMode="auto">
              <a:xfrm>
                <a:off x="2192194" y="8099883"/>
                <a:ext cx="369888" cy="361950"/>
              </a:xfrm>
              <a:custGeom>
                <a:avLst/>
                <a:gdLst>
                  <a:gd name="T0" fmla="*/ 517 w 583"/>
                  <a:gd name="T1" fmla="*/ 0 h 569"/>
                  <a:gd name="T2" fmla="*/ 0 w 583"/>
                  <a:gd name="T3" fmla="*/ 509 h 569"/>
                  <a:gd name="T4" fmla="*/ 172 w 583"/>
                  <a:gd name="T5" fmla="*/ 569 h 569"/>
                  <a:gd name="T6" fmla="*/ 547 w 583"/>
                  <a:gd name="T7" fmla="*/ 180 h 569"/>
                  <a:gd name="T8" fmla="*/ 583 w 583"/>
                  <a:gd name="T9" fmla="*/ 78 h 569"/>
                  <a:gd name="T10" fmla="*/ 583 w 583"/>
                  <a:gd name="T11" fmla="*/ 18 h 569"/>
                  <a:gd name="T12" fmla="*/ 517 w 583"/>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583" h="569">
                    <a:moveTo>
                      <a:pt x="517" y="0"/>
                    </a:moveTo>
                    <a:lnTo>
                      <a:pt x="0" y="509"/>
                    </a:lnTo>
                    <a:lnTo>
                      <a:pt x="172" y="569"/>
                    </a:lnTo>
                    <a:lnTo>
                      <a:pt x="547" y="180"/>
                    </a:lnTo>
                    <a:lnTo>
                      <a:pt x="583" y="78"/>
                    </a:lnTo>
                    <a:lnTo>
                      <a:pt x="583" y="18"/>
                    </a:lnTo>
                    <a:lnTo>
                      <a:pt x="517" y="0"/>
                    </a:lnTo>
                    <a:close/>
                  </a:path>
                </a:pathLst>
              </a:custGeom>
              <a:solidFill>
                <a:srgbClr val="00FFFF"/>
              </a:solidFill>
              <a:ln w="9525">
                <a:solidFill>
                  <a:srgbClr val="00FFFF"/>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76" name="Freeform 99">
                <a:extLst>
                  <a:ext uri="{FF2B5EF4-FFF2-40B4-BE49-F238E27FC236}">
                    <a16:creationId xmlns:a16="http://schemas.microsoft.com/office/drawing/2014/main" id="{D5F2D503-08AC-037C-4549-291EB78FD244}"/>
                  </a:ext>
                </a:extLst>
              </p:cNvPr>
              <p:cNvSpPr>
                <a:spLocks/>
              </p:cNvSpPr>
              <p:nvPr/>
            </p:nvSpPr>
            <p:spPr bwMode="auto">
              <a:xfrm>
                <a:off x="5371957" y="8120521"/>
                <a:ext cx="923925" cy="47625"/>
              </a:xfrm>
              <a:custGeom>
                <a:avLst/>
                <a:gdLst>
                  <a:gd name="T0" fmla="*/ 0 w 1455"/>
                  <a:gd name="T1" fmla="*/ 0 h 75"/>
                  <a:gd name="T2" fmla="*/ 665 w 1455"/>
                  <a:gd name="T3" fmla="*/ 43 h 75"/>
                  <a:gd name="T4" fmla="*/ 1455 w 1455"/>
                  <a:gd name="T5" fmla="*/ 75 h 75"/>
                </a:gdLst>
                <a:ahLst/>
                <a:cxnLst>
                  <a:cxn ang="0">
                    <a:pos x="T0" y="T1"/>
                  </a:cxn>
                  <a:cxn ang="0">
                    <a:pos x="T2" y="T3"/>
                  </a:cxn>
                  <a:cxn ang="0">
                    <a:pos x="T4" y="T5"/>
                  </a:cxn>
                </a:cxnLst>
                <a:rect l="0" t="0" r="r" b="b"/>
                <a:pathLst>
                  <a:path w="1455" h="75">
                    <a:moveTo>
                      <a:pt x="0" y="0"/>
                    </a:moveTo>
                    <a:lnTo>
                      <a:pt x="665" y="43"/>
                    </a:lnTo>
                    <a:lnTo>
                      <a:pt x="1455" y="75"/>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7" name="Freeform 98">
                <a:extLst>
                  <a:ext uri="{FF2B5EF4-FFF2-40B4-BE49-F238E27FC236}">
                    <a16:creationId xmlns:a16="http://schemas.microsoft.com/office/drawing/2014/main" id="{0DD0B5A9-154B-3A22-1BEC-586E5F7C1933}"/>
                  </a:ext>
                </a:extLst>
              </p:cNvPr>
              <p:cNvSpPr>
                <a:spLocks/>
              </p:cNvSpPr>
              <p:nvPr/>
            </p:nvSpPr>
            <p:spPr bwMode="auto">
              <a:xfrm>
                <a:off x="6586394" y="7431546"/>
                <a:ext cx="84138" cy="417512"/>
              </a:xfrm>
              <a:custGeom>
                <a:avLst/>
                <a:gdLst>
                  <a:gd name="T0" fmla="*/ 0 w 131"/>
                  <a:gd name="T1" fmla="*/ 656 h 656"/>
                  <a:gd name="T2" fmla="*/ 131 w 131"/>
                  <a:gd name="T3" fmla="*/ 187 h 656"/>
                  <a:gd name="T4" fmla="*/ 131 w 131"/>
                  <a:gd name="T5" fmla="*/ 0 h 656"/>
                </a:gdLst>
                <a:ahLst/>
                <a:cxnLst>
                  <a:cxn ang="0">
                    <a:pos x="T0" y="T1"/>
                  </a:cxn>
                  <a:cxn ang="0">
                    <a:pos x="T2" y="T3"/>
                  </a:cxn>
                  <a:cxn ang="0">
                    <a:pos x="T4" y="T5"/>
                  </a:cxn>
                </a:cxnLst>
                <a:rect l="0" t="0" r="r" b="b"/>
                <a:pathLst>
                  <a:path w="131" h="656">
                    <a:moveTo>
                      <a:pt x="0" y="656"/>
                    </a:moveTo>
                    <a:lnTo>
                      <a:pt x="131" y="187"/>
                    </a:lnTo>
                    <a:lnTo>
                      <a:pt x="131"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8" name="Freeform 96">
                <a:extLst>
                  <a:ext uri="{FF2B5EF4-FFF2-40B4-BE49-F238E27FC236}">
                    <a16:creationId xmlns:a16="http://schemas.microsoft.com/office/drawing/2014/main" id="{3AB8AA84-8821-3B62-9D79-5CF7AFA0BD11}"/>
                  </a:ext>
                </a:extLst>
              </p:cNvPr>
              <p:cNvSpPr>
                <a:spLocks/>
              </p:cNvSpPr>
              <p:nvPr/>
            </p:nvSpPr>
            <p:spPr bwMode="auto">
              <a:xfrm>
                <a:off x="6116494" y="7901446"/>
                <a:ext cx="85725" cy="2014537"/>
              </a:xfrm>
              <a:custGeom>
                <a:avLst/>
                <a:gdLst>
                  <a:gd name="T0" fmla="*/ 90 w 136"/>
                  <a:gd name="T1" fmla="*/ 0 h 3172"/>
                  <a:gd name="T2" fmla="*/ 135 w 136"/>
                  <a:gd name="T3" fmla="*/ 390 h 3172"/>
                  <a:gd name="T4" fmla="*/ 98 w 136"/>
                  <a:gd name="T5" fmla="*/ 1537 h 3172"/>
                  <a:gd name="T6" fmla="*/ 0 w 136"/>
                  <a:gd name="T7" fmla="*/ 2190 h 3172"/>
                  <a:gd name="T8" fmla="*/ 98 w 136"/>
                  <a:gd name="T9" fmla="*/ 2670 h 3172"/>
                  <a:gd name="T10" fmla="*/ 128 w 136"/>
                  <a:gd name="T11" fmla="*/ 3172 h 3172"/>
                </a:gdLst>
                <a:ahLst/>
                <a:cxnLst>
                  <a:cxn ang="0">
                    <a:pos x="T0" y="T1"/>
                  </a:cxn>
                  <a:cxn ang="0">
                    <a:pos x="T2" y="T3"/>
                  </a:cxn>
                  <a:cxn ang="0">
                    <a:pos x="T4" y="T5"/>
                  </a:cxn>
                  <a:cxn ang="0">
                    <a:pos x="T6" y="T7"/>
                  </a:cxn>
                  <a:cxn ang="0">
                    <a:pos x="T8" y="T9"/>
                  </a:cxn>
                  <a:cxn ang="0">
                    <a:pos x="T10" y="T11"/>
                  </a:cxn>
                </a:cxnLst>
                <a:rect l="0" t="0" r="r" b="b"/>
                <a:pathLst>
                  <a:path w="136" h="3172">
                    <a:moveTo>
                      <a:pt x="90" y="0"/>
                    </a:moveTo>
                    <a:lnTo>
                      <a:pt x="135" y="390"/>
                    </a:lnTo>
                    <a:cubicBezTo>
                      <a:pt x="136" y="646"/>
                      <a:pt x="120" y="1237"/>
                      <a:pt x="98" y="1537"/>
                    </a:cubicBezTo>
                    <a:cubicBezTo>
                      <a:pt x="76" y="1837"/>
                      <a:pt x="0" y="2001"/>
                      <a:pt x="0" y="2190"/>
                    </a:cubicBezTo>
                    <a:cubicBezTo>
                      <a:pt x="0" y="2379"/>
                      <a:pt x="77" y="2506"/>
                      <a:pt x="98" y="2670"/>
                    </a:cubicBezTo>
                    <a:cubicBezTo>
                      <a:pt x="119" y="2834"/>
                      <a:pt x="122" y="3068"/>
                      <a:pt x="128" y="3172"/>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95">
                <a:extLst>
                  <a:ext uri="{FF2B5EF4-FFF2-40B4-BE49-F238E27FC236}">
                    <a16:creationId xmlns:a16="http://schemas.microsoft.com/office/drawing/2014/main" id="{14412D43-1BC7-BD3F-2428-20D660F8432F}"/>
                  </a:ext>
                </a:extLst>
              </p:cNvPr>
              <p:cNvSpPr>
                <a:spLocks/>
              </p:cNvSpPr>
              <p:nvPr/>
            </p:nvSpPr>
            <p:spPr bwMode="auto">
              <a:xfrm>
                <a:off x="5792644" y="8149096"/>
                <a:ext cx="817563" cy="2214562"/>
              </a:xfrm>
              <a:custGeom>
                <a:avLst/>
                <a:gdLst>
                  <a:gd name="T0" fmla="*/ 111 w 1288"/>
                  <a:gd name="T1" fmla="*/ 0 h 3487"/>
                  <a:gd name="T2" fmla="*/ 66 w 1288"/>
                  <a:gd name="T3" fmla="*/ 157 h 3487"/>
                  <a:gd name="T4" fmla="*/ 66 w 1288"/>
                  <a:gd name="T5" fmla="*/ 502 h 3487"/>
                  <a:gd name="T6" fmla="*/ 13 w 1288"/>
                  <a:gd name="T7" fmla="*/ 592 h 3487"/>
                  <a:gd name="T8" fmla="*/ 6 w 1288"/>
                  <a:gd name="T9" fmla="*/ 682 h 3487"/>
                  <a:gd name="T10" fmla="*/ 51 w 1288"/>
                  <a:gd name="T11" fmla="*/ 870 h 3487"/>
                  <a:gd name="T12" fmla="*/ 156 w 1288"/>
                  <a:gd name="T13" fmla="*/ 1717 h 3487"/>
                  <a:gd name="T14" fmla="*/ 96 w 1288"/>
                  <a:gd name="T15" fmla="*/ 2115 h 3487"/>
                  <a:gd name="T16" fmla="*/ 126 w 1288"/>
                  <a:gd name="T17" fmla="*/ 2527 h 3487"/>
                  <a:gd name="T18" fmla="*/ 403 w 1288"/>
                  <a:gd name="T19" fmla="*/ 2580 h 3487"/>
                  <a:gd name="T20" fmla="*/ 448 w 1288"/>
                  <a:gd name="T21" fmla="*/ 2685 h 3487"/>
                  <a:gd name="T22" fmla="*/ 493 w 1288"/>
                  <a:gd name="T23" fmla="*/ 2752 h 3487"/>
                  <a:gd name="T24" fmla="*/ 651 w 1288"/>
                  <a:gd name="T25" fmla="*/ 2812 h 3487"/>
                  <a:gd name="T26" fmla="*/ 906 w 1288"/>
                  <a:gd name="T27" fmla="*/ 2985 h 3487"/>
                  <a:gd name="T28" fmla="*/ 913 w 1288"/>
                  <a:gd name="T29" fmla="*/ 3165 h 3487"/>
                  <a:gd name="T30" fmla="*/ 1288 w 1288"/>
                  <a:gd name="T31" fmla="*/ 3487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8" h="3487">
                    <a:moveTo>
                      <a:pt x="111" y="0"/>
                    </a:moveTo>
                    <a:cubicBezTo>
                      <a:pt x="104" y="26"/>
                      <a:pt x="73" y="73"/>
                      <a:pt x="66" y="157"/>
                    </a:cubicBezTo>
                    <a:cubicBezTo>
                      <a:pt x="59" y="241"/>
                      <a:pt x="75" y="430"/>
                      <a:pt x="66" y="502"/>
                    </a:cubicBezTo>
                    <a:cubicBezTo>
                      <a:pt x="57" y="574"/>
                      <a:pt x="23" y="562"/>
                      <a:pt x="13" y="592"/>
                    </a:cubicBezTo>
                    <a:cubicBezTo>
                      <a:pt x="3" y="622"/>
                      <a:pt x="0" y="636"/>
                      <a:pt x="6" y="682"/>
                    </a:cubicBezTo>
                    <a:cubicBezTo>
                      <a:pt x="12" y="728"/>
                      <a:pt x="26" y="697"/>
                      <a:pt x="51" y="870"/>
                    </a:cubicBezTo>
                    <a:cubicBezTo>
                      <a:pt x="76" y="1043"/>
                      <a:pt x="149" y="1509"/>
                      <a:pt x="156" y="1717"/>
                    </a:cubicBezTo>
                    <a:cubicBezTo>
                      <a:pt x="163" y="1925"/>
                      <a:pt x="101" y="1980"/>
                      <a:pt x="96" y="2115"/>
                    </a:cubicBezTo>
                    <a:cubicBezTo>
                      <a:pt x="91" y="2250"/>
                      <a:pt x="75" y="2450"/>
                      <a:pt x="126" y="2527"/>
                    </a:cubicBezTo>
                    <a:lnTo>
                      <a:pt x="403" y="2580"/>
                    </a:lnTo>
                    <a:cubicBezTo>
                      <a:pt x="457" y="2606"/>
                      <a:pt x="433" y="2656"/>
                      <a:pt x="448" y="2685"/>
                    </a:cubicBezTo>
                    <a:cubicBezTo>
                      <a:pt x="463" y="2714"/>
                      <a:pt x="459" y="2731"/>
                      <a:pt x="493" y="2752"/>
                    </a:cubicBezTo>
                    <a:cubicBezTo>
                      <a:pt x="527" y="2773"/>
                      <a:pt x="582" y="2773"/>
                      <a:pt x="651" y="2812"/>
                    </a:cubicBezTo>
                    <a:cubicBezTo>
                      <a:pt x="720" y="2851"/>
                      <a:pt x="862" y="2926"/>
                      <a:pt x="906" y="2985"/>
                    </a:cubicBezTo>
                    <a:lnTo>
                      <a:pt x="913" y="3165"/>
                    </a:lnTo>
                    <a:cubicBezTo>
                      <a:pt x="977" y="3249"/>
                      <a:pt x="1210" y="3420"/>
                      <a:pt x="1288" y="348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94">
                <a:extLst>
                  <a:ext uri="{FF2B5EF4-FFF2-40B4-BE49-F238E27FC236}">
                    <a16:creationId xmlns:a16="http://schemas.microsoft.com/office/drawing/2014/main" id="{94E8E016-1B56-350E-A870-59ACAD7236E8}"/>
                  </a:ext>
                </a:extLst>
              </p:cNvPr>
              <p:cNvSpPr>
                <a:spLocks/>
              </p:cNvSpPr>
              <p:nvPr/>
            </p:nvSpPr>
            <p:spPr bwMode="auto">
              <a:xfrm>
                <a:off x="5754544" y="9744533"/>
                <a:ext cx="250825" cy="1095375"/>
              </a:xfrm>
              <a:custGeom>
                <a:avLst/>
                <a:gdLst>
                  <a:gd name="T0" fmla="*/ 396 w 396"/>
                  <a:gd name="T1" fmla="*/ 1725 h 1725"/>
                  <a:gd name="T2" fmla="*/ 381 w 396"/>
                  <a:gd name="T3" fmla="*/ 1448 h 1725"/>
                  <a:gd name="T4" fmla="*/ 276 w 396"/>
                  <a:gd name="T5" fmla="*/ 1335 h 1725"/>
                  <a:gd name="T6" fmla="*/ 201 w 396"/>
                  <a:gd name="T7" fmla="*/ 1208 h 1725"/>
                  <a:gd name="T8" fmla="*/ 171 w 396"/>
                  <a:gd name="T9" fmla="*/ 1103 h 1725"/>
                  <a:gd name="T10" fmla="*/ 28 w 396"/>
                  <a:gd name="T11" fmla="*/ 983 h 1725"/>
                  <a:gd name="T12" fmla="*/ 6 w 396"/>
                  <a:gd name="T13" fmla="*/ 848 h 1725"/>
                  <a:gd name="T14" fmla="*/ 66 w 396"/>
                  <a:gd name="T15" fmla="*/ 653 h 1725"/>
                  <a:gd name="T16" fmla="*/ 66 w 396"/>
                  <a:gd name="T17" fmla="*/ 83 h 1725"/>
                  <a:gd name="T18" fmla="*/ 163 w 396"/>
                  <a:gd name="T19"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1725">
                    <a:moveTo>
                      <a:pt x="396" y="1725"/>
                    </a:moveTo>
                    <a:lnTo>
                      <a:pt x="381" y="1448"/>
                    </a:lnTo>
                    <a:cubicBezTo>
                      <a:pt x="361" y="1383"/>
                      <a:pt x="306" y="1375"/>
                      <a:pt x="276" y="1335"/>
                    </a:cubicBezTo>
                    <a:cubicBezTo>
                      <a:pt x="246" y="1295"/>
                      <a:pt x="219" y="1247"/>
                      <a:pt x="201" y="1208"/>
                    </a:cubicBezTo>
                    <a:cubicBezTo>
                      <a:pt x="183" y="1169"/>
                      <a:pt x="200" y="1141"/>
                      <a:pt x="171" y="1103"/>
                    </a:cubicBezTo>
                    <a:cubicBezTo>
                      <a:pt x="142" y="1065"/>
                      <a:pt x="55" y="1025"/>
                      <a:pt x="28" y="983"/>
                    </a:cubicBezTo>
                    <a:cubicBezTo>
                      <a:pt x="1" y="941"/>
                      <a:pt x="0" y="903"/>
                      <a:pt x="6" y="848"/>
                    </a:cubicBezTo>
                    <a:cubicBezTo>
                      <a:pt x="12" y="793"/>
                      <a:pt x="56" y="780"/>
                      <a:pt x="66" y="653"/>
                    </a:cubicBezTo>
                    <a:lnTo>
                      <a:pt x="66" y="83"/>
                    </a:lnTo>
                    <a:lnTo>
                      <a:pt x="163"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93">
                <a:extLst>
                  <a:ext uri="{FF2B5EF4-FFF2-40B4-BE49-F238E27FC236}">
                    <a16:creationId xmlns:a16="http://schemas.microsoft.com/office/drawing/2014/main" id="{28D47103-E5B8-1A6A-3614-CF1A835B08AC}"/>
                  </a:ext>
                </a:extLst>
              </p:cNvPr>
              <p:cNvSpPr>
                <a:spLocks/>
              </p:cNvSpPr>
              <p:nvPr/>
            </p:nvSpPr>
            <p:spPr bwMode="auto">
              <a:xfrm>
                <a:off x="5791057" y="10195383"/>
                <a:ext cx="57150" cy="223838"/>
              </a:xfrm>
              <a:custGeom>
                <a:avLst/>
                <a:gdLst>
                  <a:gd name="T0" fmla="*/ 90 w 90"/>
                  <a:gd name="T1" fmla="*/ 352 h 352"/>
                  <a:gd name="T2" fmla="*/ 23 w 90"/>
                  <a:gd name="T3" fmla="*/ 150 h 352"/>
                  <a:gd name="T4" fmla="*/ 0 w 90"/>
                  <a:gd name="T5" fmla="*/ 0 h 352"/>
                </a:gdLst>
                <a:ahLst/>
                <a:cxnLst>
                  <a:cxn ang="0">
                    <a:pos x="T0" y="T1"/>
                  </a:cxn>
                  <a:cxn ang="0">
                    <a:pos x="T2" y="T3"/>
                  </a:cxn>
                  <a:cxn ang="0">
                    <a:pos x="T4" y="T5"/>
                  </a:cxn>
                </a:cxnLst>
                <a:rect l="0" t="0" r="r" b="b"/>
                <a:pathLst>
                  <a:path w="90" h="352">
                    <a:moveTo>
                      <a:pt x="90" y="352"/>
                    </a:moveTo>
                    <a:cubicBezTo>
                      <a:pt x="79" y="318"/>
                      <a:pt x="38" y="209"/>
                      <a:pt x="23" y="150"/>
                    </a:cubicBezTo>
                    <a:cubicBezTo>
                      <a:pt x="8" y="91"/>
                      <a:pt x="5" y="31"/>
                      <a:pt x="0"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92">
                <a:extLst>
                  <a:ext uri="{FF2B5EF4-FFF2-40B4-BE49-F238E27FC236}">
                    <a16:creationId xmlns:a16="http://schemas.microsoft.com/office/drawing/2014/main" id="{A1A018A0-D3B7-68D0-9D11-FB9373E23F33}"/>
                  </a:ext>
                </a:extLst>
              </p:cNvPr>
              <p:cNvSpPr>
                <a:spLocks/>
              </p:cNvSpPr>
              <p:nvPr/>
            </p:nvSpPr>
            <p:spPr bwMode="auto">
              <a:xfrm>
                <a:off x="5681519" y="9782633"/>
                <a:ext cx="119063" cy="1062038"/>
              </a:xfrm>
              <a:custGeom>
                <a:avLst/>
                <a:gdLst>
                  <a:gd name="T0" fmla="*/ 1 w 188"/>
                  <a:gd name="T1" fmla="*/ 1673 h 1673"/>
                  <a:gd name="T2" fmla="*/ 31 w 188"/>
                  <a:gd name="T3" fmla="*/ 300 h 1673"/>
                  <a:gd name="T4" fmla="*/ 188 w 188"/>
                  <a:gd name="T5" fmla="*/ 0 h 1673"/>
                </a:gdLst>
                <a:ahLst/>
                <a:cxnLst>
                  <a:cxn ang="0">
                    <a:pos x="T0" y="T1"/>
                  </a:cxn>
                  <a:cxn ang="0">
                    <a:pos x="T2" y="T3"/>
                  </a:cxn>
                  <a:cxn ang="0">
                    <a:pos x="T4" y="T5"/>
                  </a:cxn>
                </a:cxnLst>
                <a:rect l="0" t="0" r="r" b="b"/>
                <a:pathLst>
                  <a:path w="188" h="1673">
                    <a:moveTo>
                      <a:pt x="1" y="1673"/>
                    </a:moveTo>
                    <a:cubicBezTo>
                      <a:pt x="6" y="1444"/>
                      <a:pt x="0" y="579"/>
                      <a:pt x="31" y="300"/>
                    </a:cubicBezTo>
                    <a:cubicBezTo>
                      <a:pt x="62" y="21"/>
                      <a:pt x="155" y="62"/>
                      <a:pt x="188"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91">
                <a:extLst>
                  <a:ext uri="{FF2B5EF4-FFF2-40B4-BE49-F238E27FC236}">
                    <a16:creationId xmlns:a16="http://schemas.microsoft.com/office/drawing/2014/main" id="{28EF8BA5-458C-B582-D078-E83F9C0BA2B0}"/>
                  </a:ext>
                </a:extLst>
              </p:cNvPr>
              <p:cNvSpPr>
                <a:spLocks/>
              </p:cNvSpPr>
              <p:nvPr/>
            </p:nvSpPr>
            <p:spPr bwMode="auto">
              <a:xfrm>
                <a:off x="4171807" y="8018921"/>
                <a:ext cx="919162" cy="368300"/>
              </a:xfrm>
              <a:custGeom>
                <a:avLst/>
                <a:gdLst>
                  <a:gd name="T0" fmla="*/ 1448 w 1448"/>
                  <a:gd name="T1" fmla="*/ 166 h 579"/>
                  <a:gd name="T2" fmla="*/ 1283 w 1448"/>
                  <a:gd name="T3" fmla="*/ 121 h 579"/>
                  <a:gd name="T4" fmla="*/ 1080 w 1448"/>
                  <a:gd name="T5" fmla="*/ 31 h 579"/>
                  <a:gd name="T6" fmla="*/ 675 w 1448"/>
                  <a:gd name="T7" fmla="*/ 24 h 579"/>
                  <a:gd name="T8" fmla="*/ 270 w 1448"/>
                  <a:gd name="T9" fmla="*/ 174 h 579"/>
                  <a:gd name="T10" fmla="*/ 0 w 1448"/>
                  <a:gd name="T11" fmla="*/ 474 h 579"/>
                  <a:gd name="T12" fmla="*/ 15 w 1448"/>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1448" h="579">
                    <a:moveTo>
                      <a:pt x="1448" y="166"/>
                    </a:moveTo>
                    <a:cubicBezTo>
                      <a:pt x="1421" y="159"/>
                      <a:pt x="1344" y="143"/>
                      <a:pt x="1283" y="121"/>
                    </a:cubicBezTo>
                    <a:cubicBezTo>
                      <a:pt x="1222" y="99"/>
                      <a:pt x="1181" y="47"/>
                      <a:pt x="1080" y="31"/>
                    </a:cubicBezTo>
                    <a:cubicBezTo>
                      <a:pt x="979" y="15"/>
                      <a:pt x="810" y="0"/>
                      <a:pt x="675" y="24"/>
                    </a:cubicBezTo>
                    <a:cubicBezTo>
                      <a:pt x="540" y="48"/>
                      <a:pt x="383" y="99"/>
                      <a:pt x="270" y="174"/>
                    </a:cubicBezTo>
                    <a:cubicBezTo>
                      <a:pt x="157" y="249"/>
                      <a:pt x="42" y="407"/>
                      <a:pt x="0" y="474"/>
                    </a:cubicBezTo>
                    <a:lnTo>
                      <a:pt x="15" y="57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90">
                <a:extLst>
                  <a:ext uri="{FF2B5EF4-FFF2-40B4-BE49-F238E27FC236}">
                    <a16:creationId xmlns:a16="http://schemas.microsoft.com/office/drawing/2014/main" id="{7181378F-750A-D009-591A-8F2EF7ACAB3E}"/>
                  </a:ext>
                </a:extLst>
              </p:cNvPr>
              <p:cNvSpPr>
                <a:spLocks/>
              </p:cNvSpPr>
              <p:nvPr/>
            </p:nvSpPr>
            <p:spPr bwMode="auto">
              <a:xfrm>
                <a:off x="3676507" y="8996821"/>
                <a:ext cx="471487" cy="419100"/>
              </a:xfrm>
              <a:custGeom>
                <a:avLst/>
                <a:gdLst>
                  <a:gd name="T0" fmla="*/ 743 w 743"/>
                  <a:gd name="T1" fmla="*/ 0 h 660"/>
                  <a:gd name="T2" fmla="*/ 435 w 743"/>
                  <a:gd name="T3" fmla="*/ 67 h 660"/>
                  <a:gd name="T4" fmla="*/ 180 w 743"/>
                  <a:gd name="T5" fmla="*/ 367 h 660"/>
                  <a:gd name="T6" fmla="*/ 0 w 743"/>
                  <a:gd name="T7" fmla="*/ 660 h 660"/>
                </a:gdLst>
                <a:ahLst/>
                <a:cxnLst>
                  <a:cxn ang="0">
                    <a:pos x="T0" y="T1"/>
                  </a:cxn>
                  <a:cxn ang="0">
                    <a:pos x="T2" y="T3"/>
                  </a:cxn>
                  <a:cxn ang="0">
                    <a:pos x="T4" y="T5"/>
                  </a:cxn>
                  <a:cxn ang="0">
                    <a:pos x="T6" y="T7"/>
                  </a:cxn>
                </a:cxnLst>
                <a:rect l="0" t="0" r="r" b="b"/>
                <a:pathLst>
                  <a:path w="743" h="660">
                    <a:moveTo>
                      <a:pt x="743" y="0"/>
                    </a:moveTo>
                    <a:lnTo>
                      <a:pt x="435" y="67"/>
                    </a:lnTo>
                    <a:cubicBezTo>
                      <a:pt x="341" y="128"/>
                      <a:pt x="253" y="268"/>
                      <a:pt x="180" y="367"/>
                    </a:cubicBezTo>
                    <a:cubicBezTo>
                      <a:pt x="107" y="466"/>
                      <a:pt x="37" y="599"/>
                      <a:pt x="0" y="66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89">
                <a:extLst>
                  <a:ext uri="{FF2B5EF4-FFF2-40B4-BE49-F238E27FC236}">
                    <a16:creationId xmlns:a16="http://schemas.microsoft.com/office/drawing/2014/main" id="{1D27CBF2-038A-D82F-1055-6D93246A1059}"/>
                  </a:ext>
                </a:extLst>
              </p:cNvPr>
              <p:cNvSpPr>
                <a:spLocks/>
              </p:cNvSpPr>
              <p:nvPr/>
            </p:nvSpPr>
            <p:spPr bwMode="auto">
              <a:xfrm>
                <a:off x="3352657" y="9396871"/>
                <a:ext cx="352425" cy="411162"/>
              </a:xfrm>
              <a:custGeom>
                <a:avLst/>
                <a:gdLst>
                  <a:gd name="T0" fmla="*/ 0 w 555"/>
                  <a:gd name="T1" fmla="*/ 558 h 648"/>
                  <a:gd name="T2" fmla="*/ 105 w 555"/>
                  <a:gd name="T3" fmla="*/ 468 h 648"/>
                  <a:gd name="T4" fmla="*/ 240 w 555"/>
                  <a:gd name="T5" fmla="*/ 378 h 648"/>
                  <a:gd name="T6" fmla="*/ 405 w 555"/>
                  <a:gd name="T7" fmla="*/ 93 h 648"/>
                  <a:gd name="T8" fmla="*/ 503 w 555"/>
                  <a:gd name="T9" fmla="*/ 0 h 648"/>
                  <a:gd name="T10" fmla="*/ 533 w 555"/>
                  <a:gd name="T11" fmla="*/ 33 h 648"/>
                  <a:gd name="T12" fmla="*/ 555 w 555"/>
                  <a:gd name="T13" fmla="*/ 160 h 648"/>
                  <a:gd name="T14" fmla="*/ 405 w 555"/>
                  <a:gd name="T15" fmla="*/ 460 h 648"/>
                  <a:gd name="T16" fmla="*/ 38 w 555"/>
                  <a:gd name="T17" fmla="*/ 648 h 648"/>
                  <a:gd name="T18" fmla="*/ 0 w 555"/>
                  <a:gd name="T19" fmla="*/ 55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648">
                    <a:moveTo>
                      <a:pt x="0" y="558"/>
                    </a:moveTo>
                    <a:cubicBezTo>
                      <a:pt x="11" y="528"/>
                      <a:pt x="65" y="498"/>
                      <a:pt x="105" y="468"/>
                    </a:cubicBezTo>
                    <a:cubicBezTo>
                      <a:pt x="145" y="438"/>
                      <a:pt x="190" y="440"/>
                      <a:pt x="240" y="378"/>
                    </a:cubicBezTo>
                    <a:cubicBezTo>
                      <a:pt x="290" y="316"/>
                      <a:pt x="361" y="156"/>
                      <a:pt x="405" y="93"/>
                    </a:cubicBezTo>
                    <a:cubicBezTo>
                      <a:pt x="449" y="30"/>
                      <a:pt x="482" y="10"/>
                      <a:pt x="503" y="0"/>
                    </a:cubicBezTo>
                    <a:lnTo>
                      <a:pt x="533" y="33"/>
                    </a:lnTo>
                    <a:lnTo>
                      <a:pt x="555" y="160"/>
                    </a:lnTo>
                    <a:lnTo>
                      <a:pt x="405" y="460"/>
                    </a:lnTo>
                    <a:lnTo>
                      <a:pt x="38" y="648"/>
                    </a:lnTo>
                    <a:lnTo>
                      <a:pt x="0" y="55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88">
                <a:extLst>
                  <a:ext uri="{FF2B5EF4-FFF2-40B4-BE49-F238E27FC236}">
                    <a16:creationId xmlns:a16="http://schemas.microsoft.com/office/drawing/2014/main" id="{39189AC6-2E52-064E-08D0-72866FBE45F1}"/>
                  </a:ext>
                </a:extLst>
              </p:cNvPr>
              <p:cNvSpPr>
                <a:spLocks/>
              </p:cNvSpPr>
              <p:nvPr/>
            </p:nvSpPr>
            <p:spPr bwMode="auto">
              <a:xfrm>
                <a:off x="1962007" y="7129921"/>
                <a:ext cx="1090612" cy="1017587"/>
              </a:xfrm>
              <a:custGeom>
                <a:avLst/>
                <a:gdLst>
                  <a:gd name="T0" fmla="*/ 1718 w 1718"/>
                  <a:gd name="T1" fmla="*/ 0 h 1604"/>
                  <a:gd name="T2" fmla="*/ 1680 w 1718"/>
                  <a:gd name="T3" fmla="*/ 263 h 1604"/>
                  <a:gd name="T4" fmla="*/ 1620 w 1718"/>
                  <a:gd name="T5" fmla="*/ 333 h 1604"/>
                  <a:gd name="T6" fmla="*/ 1530 w 1718"/>
                  <a:gd name="T7" fmla="*/ 383 h 1604"/>
                  <a:gd name="T8" fmla="*/ 1410 w 1718"/>
                  <a:gd name="T9" fmla="*/ 463 h 1604"/>
                  <a:gd name="T10" fmla="*/ 1060 w 1718"/>
                  <a:gd name="T11" fmla="*/ 603 h 1604"/>
                  <a:gd name="T12" fmla="*/ 1020 w 1718"/>
                  <a:gd name="T13" fmla="*/ 693 h 1604"/>
                  <a:gd name="T14" fmla="*/ 770 w 1718"/>
                  <a:gd name="T15" fmla="*/ 1063 h 1604"/>
                  <a:gd name="T16" fmla="*/ 710 w 1718"/>
                  <a:gd name="T17" fmla="*/ 1144 h 1604"/>
                  <a:gd name="T18" fmla="*/ 610 w 1718"/>
                  <a:gd name="T19" fmla="*/ 1194 h 1604"/>
                  <a:gd name="T20" fmla="*/ 270 w 1718"/>
                  <a:gd name="T21" fmla="*/ 1304 h 1604"/>
                  <a:gd name="T22" fmla="*/ 140 w 1718"/>
                  <a:gd name="T23" fmla="*/ 1394 h 1604"/>
                  <a:gd name="T24" fmla="*/ 0 w 1718"/>
                  <a:gd name="T25" fmla="*/ 1604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8" h="1604">
                    <a:moveTo>
                      <a:pt x="1718" y="0"/>
                    </a:moveTo>
                    <a:lnTo>
                      <a:pt x="1680" y="263"/>
                    </a:lnTo>
                    <a:lnTo>
                      <a:pt x="1620" y="333"/>
                    </a:lnTo>
                    <a:lnTo>
                      <a:pt x="1530" y="383"/>
                    </a:lnTo>
                    <a:lnTo>
                      <a:pt x="1410" y="463"/>
                    </a:lnTo>
                    <a:lnTo>
                      <a:pt x="1060" y="603"/>
                    </a:lnTo>
                    <a:lnTo>
                      <a:pt x="1020" y="693"/>
                    </a:lnTo>
                    <a:lnTo>
                      <a:pt x="770" y="1063"/>
                    </a:lnTo>
                    <a:lnTo>
                      <a:pt x="710" y="1144"/>
                    </a:lnTo>
                    <a:lnTo>
                      <a:pt x="610" y="1194"/>
                    </a:lnTo>
                    <a:lnTo>
                      <a:pt x="270" y="1304"/>
                    </a:lnTo>
                    <a:lnTo>
                      <a:pt x="140" y="1394"/>
                    </a:lnTo>
                    <a:lnTo>
                      <a:pt x="0" y="1604"/>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9" name="Freeform 87">
                <a:extLst>
                  <a:ext uri="{FF2B5EF4-FFF2-40B4-BE49-F238E27FC236}">
                    <a16:creationId xmlns:a16="http://schemas.microsoft.com/office/drawing/2014/main" id="{CBBD47B0-8431-6A1D-3444-DE52F7537775}"/>
                  </a:ext>
                </a:extLst>
              </p:cNvPr>
              <p:cNvSpPr>
                <a:spLocks/>
              </p:cNvSpPr>
              <p:nvPr/>
            </p:nvSpPr>
            <p:spPr bwMode="auto">
              <a:xfrm>
                <a:off x="2544619" y="5817058"/>
                <a:ext cx="3467100" cy="2286000"/>
              </a:xfrm>
              <a:custGeom>
                <a:avLst/>
                <a:gdLst>
                  <a:gd name="T0" fmla="*/ 2184 w 2184"/>
                  <a:gd name="T1" fmla="*/ 0 h 1440"/>
                  <a:gd name="T2" fmla="*/ 2020 w 2184"/>
                  <a:gd name="T3" fmla="*/ 16 h 1440"/>
                  <a:gd name="T4" fmla="*/ 1876 w 2184"/>
                  <a:gd name="T5" fmla="*/ 48 h 1440"/>
                  <a:gd name="T6" fmla="*/ 1796 w 2184"/>
                  <a:gd name="T7" fmla="*/ 96 h 1440"/>
                  <a:gd name="T8" fmla="*/ 1808 w 2184"/>
                  <a:gd name="T9" fmla="*/ 132 h 1440"/>
                  <a:gd name="T10" fmla="*/ 1796 w 2184"/>
                  <a:gd name="T11" fmla="*/ 180 h 1440"/>
                  <a:gd name="T12" fmla="*/ 1752 w 2184"/>
                  <a:gd name="T13" fmla="*/ 216 h 1440"/>
                  <a:gd name="T14" fmla="*/ 1544 w 2184"/>
                  <a:gd name="T15" fmla="*/ 220 h 1440"/>
                  <a:gd name="T16" fmla="*/ 1404 w 2184"/>
                  <a:gd name="T17" fmla="*/ 336 h 1440"/>
                  <a:gd name="T18" fmla="*/ 1376 w 2184"/>
                  <a:gd name="T19" fmla="*/ 340 h 1440"/>
                  <a:gd name="T20" fmla="*/ 1340 w 2184"/>
                  <a:gd name="T21" fmla="*/ 324 h 1440"/>
                  <a:gd name="T22" fmla="*/ 1128 w 2184"/>
                  <a:gd name="T23" fmla="*/ 176 h 1440"/>
                  <a:gd name="T24" fmla="*/ 1080 w 2184"/>
                  <a:gd name="T25" fmla="*/ 180 h 1440"/>
                  <a:gd name="T26" fmla="*/ 976 w 2184"/>
                  <a:gd name="T27" fmla="*/ 252 h 1440"/>
                  <a:gd name="T28" fmla="*/ 976 w 2184"/>
                  <a:gd name="T29" fmla="*/ 280 h 1440"/>
                  <a:gd name="T30" fmla="*/ 972 w 2184"/>
                  <a:gd name="T31" fmla="*/ 344 h 1440"/>
                  <a:gd name="T32" fmla="*/ 916 w 2184"/>
                  <a:gd name="T33" fmla="*/ 504 h 1440"/>
                  <a:gd name="T34" fmla="*/ 884 w 2184"/>
                  <a:gd name="T35" fmla="*/ 520 h 1440"/>
                  <a:gd name="T36" fmla="*/ 820 w 2184"/>
                  <a:gd name="T37" fmla="*/ 516 h 1440"/>
                  <a:gd name="T38" fmla="*/ 764 w 2184"/>
                  <a:gd name="T39" fmla="*/ 600 h 1440"/>
                  <a:gd name="T40" fmla="*/ 716 w 2184"/>
                  <a:gd name="T41" fmla="*/ 624 h 1440"/>
                  <a:gd name="T42" fmla="*/ 692 w 2184"/>
                  <a:gd name="T43" fmla="*/ 624 h 1440"/>
                  <a:gd name="T44" fmla="*/ 664 w 2184"/>
                  <a:gd name="T45" fmla="*/ 624 h 1440"/>
                  <a:gd name="T46" fmla="*/ 588 w 2184"/>
                  <a:gd name="T47" fmla="*/ 620 h 1440"/>
                  <a:gd name="T48" fmla="*/ 424 w 2184"/>
                  <a:gd name="T49" fmla="*/ 584 h 1440"/>
                  <a:gd name="T50" fmla="*/ 400 w 2184"/>
                  <a:gd name="T51" fmla="*/ 576 h 1440"/>
                  <a:gd name="T52" fmla="*/ 308 w 2184"/>
                  <a:gd name="T53" fmla="*/ 640 h 1440"/>
                  <a:gd name="T54" fmla="*/ 292 w 2184"/>
                  <a:gd name="T55" fmla="*/ 676 h 1440"/>
                  <a:gd name="T56" fmla="*/ 296 w 2184"/>
                  <a:gd name="T57" fmla="*/ 704 h 1440"/>
                  <a:gd name="T58" fmla="*/ 296 w 2184"/>
                  <a:gd name="T59" fmla="*/ 780 h 1440"/>
                  <a:gd name="T60" fmla="*/ 308 w 2184"/>
                  <a:gd name="T61" fmla="*/ 808 h 1440"/>
                  <a:gd name="T62" fmla="*/ 348 w 2184"/>
                  <a:gd name="T63" fmla="*/ 848 h 1440"/>
                  <a:gd name="T64" fmla="*/ 392 w 2184"/>
                  <a:gd name="T65" fmla="*/ 912 h 1440"/>
                  <a:gd name="T66" fmla="*/ 408 w 2184"/>
                  <a:gd name="T67" fmla="*/ 964 h 1440"/>
                  <a:gd name="T68" fmla="*/ 400 w 2184"/>
                  <a:gd name="T69" fmla="*/ 1016 h 1440"/>
                  <a:gd name="T70" fmla="*/ 368 w 2184"/>
                  <a:gd name="T71" fmla="*/ 1072 h 1440"/>
                  <a:gd name="T72" fmla="*/ 352 w 2184"/>
                  <a:gd name="T73" fmla="*/ 1100 h 1440"/>
                  <a:gd name="T74" fmla="*/ 296 w 2184"/>
                  <a:gd name="T75" fmla="*/ 1132 h 1440"/>
                  <a:gd name="T76" fmla="*/ 252 w 2184"/>
                  <a:gd name="T77" fmla="*/ 1132 h 1440"/>
                  <a:gd name="T78" fmla="*/ 228 w 2184"/>
                  <a:gd name="T79" fmla="*/ 1136 h 1440"/>
                  <a:gd name="T80" fmla="*/ 164 w 2184"/>
                  <a:gd name="T81" fmla="*/ 1184 h 1440"/>
                  <a:gd name="T82" fmla="*/ 140 w 2184"/>
                  <a:gd name="T83" fmla="*/ 1208 h 1440"/>
                  <a:gd name="T84" fmla="*/ 96 w 2184"/>
                  <a:gd name="T85" fmla="*/ 1276 h 1440"/>
                  <a:gd name="T86" fmla="*/ 36 w 2184"/>
                  <a:gd name="T87" fmla="*/ 1352 h 1440"/>
                  <a:gd name="T88" fmla="*/ 16 w 2184"/>
                  <a:gd name="T89" fmla="*/ 1372 h 1440"/>
                  <a:gd name="T90" fmla="*/ 0 w 2184"/>
                  <a:gd name="T91" fmla="*/ 144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4" h="1440">
                    <a:moveTo>
                      <a:pt x="2184" y="0"/>
                    </a:moveTo>
                    <a:lnTo>
                      <a:pt x="2020" y="16"/>
                    </a:lnTo>
                    <a:lnTo>
                      <a:pt x="1876" y="48"/>
                    </a:lnTo>
                    <a:lnTo>
                      <a:pt x="1796" y="96"/>
                    </a:lnTo>
                    <a:lnTo>
                      <a:pt x="1808" y="132"/>
                    </a:lnTo>
                    <a:lnTo>
                      <a:pt x="1796" y="180"/>
                    </a:lnTo>
                    <a:lnTo>
                      <a:pt x="1752" y="216"/>
                    </a:lnTo>
                    <a:lnTo>
                      <a:pt x="1544" y="220"/>
                    </a:lnTo>
                    <a:lnTo>
                      <a:pt x="1404" y="336"/>
                    </a:lnTo>
                    <a:lnTo>
                      <a:pt x="1376" y="340"/>
                    </a:lnTo>
                    <a:lnTo>
                      <a:pt x="1340" y="324"/>
                    </a:lnTo>
                    <a:lnTo>
                      <a:pt x="1128" y="176"/>
                    </a:lnTo>
                    <a:lnTo>
                      <a:pt x="1080" y="180"/>
                    </a:lnTo>
                    <a:lnTo>
                      <a:pt x="976" y="252"/>
                    </a:lnTo>
                    <a:lnTo>
                      <a:pt x="976" y="280"/>
                    </a:lnTo>
                    <a:lnTo>
                      <a:pt x="972" y="344"/>
                    </a:lnTo>
                    <a:lnTo>
                      <a:pt x="916" y="504"/>
                    </a:lnTo>
                    <a:lnTo>
                      <a:pt x="884" y="520"/>
                    </a:lnTo>
                    <a:lnTo>
                      <a:pt x="820" y="516"/>
                    </a:lnTo>
                    <a:lnTo>
                      <a:pt x="764" y="600"/>
                    </a:lnTo>
                    <a:lnTo>
                      <a:pt x="716" y="624"/>
                    </a:lnTo>
                    <a:lnTo>
                      <a:pt x="692" y="624"/>
                    </a:lnTo>
                    <a:lnTo>
                      <a:pt x="664" y="624"/>
                    </a:lnTo>
                    <a:lnTo>
                      <a:pt x="588" y="620"/>
                    </a:lnTo>
                    <a:lnTo>
                      <a:pt x="424" y="584"/>
                    </a:lnTo>
                    <a:lnTo>
                      <a:pt x="400" y="576"/>
                    </a:lnTo>
                    <a:lnTo>
                      <a:pt x="308" y="640"/>
                    </a:lnTo>
                    <a:lnTo>
                      <a:pt x="292" y="676"/>
                    </a:lnTo>
                    <a:lnTo>
                      <a:pt x="296" y="704"/>
                    </a:lnTo>
                    <a:cubicBezTo>
                      <a:pt x="293" y="743"/>
                      <a:pt x="295" y="757"/>
                      <a:pt x="296" y="780"/>
                    </a:cubicBezTo>
                    <a:lnTo>
                      <a:pt x="308" y="808"/>
                    </a:lnTo>
                    <a:lnTo>
                      <a:pt x="348" y="848"/>
                    </a:lnTo>
                    <a:lnTo>
                      <a:pt x="392" y="912"/>
                    </a:lnTo>
                    <a:lnTo>
                      <a:pt x="408" y="964"/>
                    </a:lnTo>
                    <a:lnTo>
                      <a:pt x="400" y="1016"/>
                    </a:lnTo>
                    <a:lnTo>
                      <a:pt x="368" y="1072"/>
                    </a:lnTo>
                    <a:lnTo>
                      <a:pt x="352" y="1100"/>
                    </a:lnTo>
                    <a:lnTo>
                      <a:pt x="296" y="1132"/>
                    </a:lnTo>
                    <a:lnTo>
                      <a:pt x="252" y="1132"/>
                    </a:lnTo>
                    <a:lnTo>
                      <a:pt x="228" y="1136"/>
                    </a:lnTo>
                    <a:lnTo>
                      <a:pt x="164" y="1184"/>
                    </a:lnTo>
                    <a:lnTo>
                      <a:pt x="140" y="1208"/>
                    </a:lnTo>
                    <a:lnTo>
                      <a:pt x="96" y="1276"/>
                    </a:lnTo>
                    <a:lnTo>
                      <a:pt x="36" y="1352"/>
                    </a:lnTo>
                    <a:lnTo>
                      <a:pt x="16" y="1372"/>
                    </a:lnTo>
                    <a:lnTo>
                      <a:pt x="0" y="1440"/>
                    </a:lnTo>
                  </a:path>
                </a:pathLst>
              </a:custGeom>
              <a:noFill/>
              <a:ln w="53975">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0" name="Freeform 86">
                <a:extLst>
                  <a:ext uri="{FF2B5EF4-FFF2-40B4-BE49-F238E27FC236}">
                    <a16:creationId xmlns:a16="http://schemas.microsoft.com/office/drawing/2014/main" id="{A3ACEF83-1D53-68A7-F9AF-6DAA59F406AD}"/>
                  </a:ext>
                </a:extLst>
              </p:cNvPr>
              <p:cNvSpPr>
                <a:spLocks/>
              </p:cNvSpPr>
              <p:nvPr/>
            </p:nvSpPr>
            <p:spPr bwMode="auto">
              <a:xfrm>
                <a:off x="5389419" y="5582108"/>
                <a:ext cx="414338" cy="390525"/>
              </a:xfrm>
              <a:custGeom>
                <a:avLst/>
                <a:gdLst>
                  <a:gd name="T0" fmla="*/ 0 w 653"/>
                  <a:gd name="T1" fmla="*/ 615 h 615"/>
                  <a:gd name="T2" fmla="*/ 135 w 653"/>
                  <a:gd name="T3" fmla="*/ 353 h 615"/>
                  <a:gd name="T4" fmla="*/ 405 w 653"/>
                  <a:gd name="T5" fmla="*/ 233 h 615"/>
                  <a:gd name="T6" fmla="*/ 518 w 653"/>
                  <a:gd name="T7" fmla="*/ 53 h 615"/>
                  <a:gd name="T8" fmla="*/ 653 w 653"/>
                  <a:gd name="T9" fmla="*/ 0 h 615"/>
                </a:gdLst>
                <a:ahLst/>
                <a:cxnLst>
                  <a:cxn ang="0">
                    <a:pos x="T0" y="T1"/>
                  </a:cxn>
                  <a:cxn ang="0">
                    <a:pos x="T2" y="T3"/>
                  </a:cxn>
                  <a:cxn ang="0">
                    <a:pos x="T4" y="T5"/>
                  </a:cxn>
                  <a:cxn ang="0">
                    <a:pos x="T6" y="T7"/>
                  </a:cxn>
                  <a:cxn ang="0">
                    <a:pos x="T8" y="T9"/>
                  </a:cxn>
                </a:cxnLst>
                <a:rect l="0" t="0" r="r" b="b"/>
                <a:pathLst>
                  <a:path w="653" h="615">
                    <a:moveTo>
                      <a:pt x="0" y="615"/>
                    </a:moveTo>
                    <a:cubicBezTo>
                      <a:pt x="21" y="571"/>
                      <a:pt x="67" y="417"/>
                      <a:pt x="135" y="353"/>
                    </a:cubicBezTo>
                    <a:cubicBezTo>
                      <a:pt x="203" y="289"/>
                      <a:pt x="341" y="283"/>
                      <a:pt x="405" y="233"/>
                    </a:cubicBezTo>
                    <a:cubicBezTo>
                      <a:pt x="469" y="183"/>
                      <a:pt x="477" y="92"/>
                      <a:pt x="518" y="53"/>
                    </a:cubicBezTo>
                    <a:lnTo>
                      <a:pt x="653"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85">
                <a:extLst>
                  <a:ext uri="{FF2B5EF4-FFF2-40B4-BE49-F238E27FC236}">
                    <a16:creationId xmlns:a16="http://schemas.microsoft.com/office/drawing/2014/main" id="{A1F87D13-4507-D6AF-A9DE-5082276E53F6}"/>
                  </a:ext>
                </a:extLst>
              </p:cNvPr>
              <p:cNvSpPr>
                <a:spLocks/>
              </p:cNvSpPr>
              <p:nvPr/>
            </p:nvSpPr>
            <p:spPr bwMode="auto">
              <a:xfrm>
                <a:off x="2693844" y="7872871"/>
                <a:ext cx="60325" cy="423862"/>
              </a:xfrm>
              <a:custGeom>
                <a:avLst/>
                <a:gdLst>
                  <a:gd name="T0" fmla="*/ 0 w 94"/>
                  <a:gd name="T1" fmla="*/ 0 h 667"/>
                  <a:gd name="T2" fmla="*/ 37 w 94"/>
                  <a:gd name="T3" fmla="*/ 510 h 667"/>
                  <a:gd name="T4" fmla="*/ 94 w 94"/>
                  <a:gd name="T5" fmla="*/ 667 h 667"/>
                </a:gdLst>
                <a:ahLst/>
                <a:cxnLst>
                  <a:cxn ang="0">
                    <a:pos x="T0" y="T1"/>
                  </a:cxn>
                  <a:cxn ang="0">
                    <a:pos x="T2" y="T3"/>
                  </a:cxn>
                  <a:cxn ang="0">
                    <a:pos x="T4" y="T5"/>
                  </a:cxn>
                </a:cxnLst>
                <a:rect l="0" t="0" r="r" b="b"/>
                <a:pathLst>
                  <a:path w="94" h="667">
                    <a:moveTo>
                      <a:pt x="0" y="0"/>
                    </a:moveTo>
                    <a:cubicBezTo>
                      <a:pt x="6" y="85"/>
                      <a:pt x="21" y="399"/>
                      <a:pt x="37" y="510"/>
                    </a:cubicBezTo>
                    <a:cubicBezTo>
                      <a:pt x="53" y="621"/>
                      <a:pt x="82" y="634"/>
                      <a:pt x="94" y="66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84">
                <a:extLst>
                  <a:ext uri="{FF2B5EF4-FFF2-40B4-BE49-F238E27FC236}">
                    <a16:creationId xmlns:a16="http://schemas.microsoft.com/office/drawing/2014/main" id="{ACC42230-D779-7732-0D8C-3780C3407090}"/>
                  </a:ext>
                </a:extLst>
              </p:cNvPr>
              <p:cNvSpPr>
                <a:spLocks/>
              </p:cNvSpPr>
              <p:nvPr/>
            </p:nvSpPr>
            <p:spPr bwMode="auto">
              <a:xfrm>
                <a:off x="2914507" y="8372933"/>
                <a:ext cx="738187" cy="395288"/>
              </a:xfrm>
              <a:custGeom>
                <a:avLst/>
                <a:gdLst>
                  <a:gd name="T0" fmla="*/ 0 w 1163"/>
                  <a:gd name="T1" fmla="*/ 450 h 623"/>
                  <a:gd name="T2" fmla="*/ 563 w 1163"/>
                  <a:gd name="T3" fmla="*/ 135 h 623"/>
                  <a:gd name="T4" fmla="*/ 833 w 1163"/>
                  <a:gd name="T5" fmla="*/ 105 h 623"/>
                  <a:gd name="T6" fmla="*/ 1133 w 1163"/>
                  <a:gd name="T7" fmla="*/ 0 h 623"/>
                  <a:gd name="T8" fmla="*/ 1013 w 1163"/>
                  <a:gd name="T9" fmla="*/ 338 h 623"/>
                  <a:gd name="T10" fmla="*/ 743 w 1163"/>
                  <a:gd name="T11" fmla="*/ 623 h 623"/>
                </a:gdLst>
                <a:ahLst/>
                <a:cxnLst>
                  <a:cxn ang="0">
                    <a:pos x="T0" y="T1"/>
                  </a:cxn>
                  <a:cxn ang="0">
                    <a:pos x="T2" y="T3"/>
                  </a:cxn>
                  <a:cxn ang="0">
                    <a:pos x="T4" y="T5"/>
                  </a:cxn>
                  <a:cxn ang="0">
                    <a:pos x="T6" y="T7"/>
                  </a:cxn>
                  <a:cxn ang="0">
                    <a:pos x="T8" y="T9"/>
                  </a:cxn>
                  <a:cxn ang="0">
                    <a:pos x="T10" y="T11"/>
                  </a:cxn>
                </a:cxnLst>
                <a:rect l="0" t="0" r="r" b="b"/>
                <a:pathLst>
                  <a:path w="1163" h="623">
                    <a:moveTo>
                      <a:pt x="0" y="450"/>
                    </a:moveTo>
                    <a:cubicBezTo>
                      <a:pt x="94" y="397"/>
                      <a:pt x="424" y="193"/>
                      <a:pt x="563" y="135"/>
                    </a:cubicBezTo>
                    <a:cubicBezTo>
                      <a:pt x="702" y="77"/>
                      <a:pt x="738" y="127"/>
                      <a:pt x="833" y="105"/>
                    </a:cubicBezTo>
                    <a:lnTo>
                      <a:pt x="1133" y="0"/>
                    </a:lnTo>
                    <a:cubicBezTo>
                      <a:pt x="1163" y="39"/>
                      <a:pt x="1078" y="234"/>
                      <a:pt x="1013" y="338"/>
                    </a:cubicBezTo>
                    <a:cubicBezTo>
                      <a:pt x="948" y="442"/>
                      <a:pt x="799" y="564"/>
                      <a:pt x="743" y="623"/>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83">
                <a:extLst>
                  <a:ext uri="{FF2B5EF4-FFF2-40B4-BE49-F238E27FC236}">
                    <a16:creationId xmlns:a16="http://schemas.microsoft.com/office/drawing/2014/main" id="{E9301FD4-A97F-DC8A-10C2-AF81DE71601F}"/>
                  </a:ext>
                </a:extLst>
              </p:cNvPr>
              <p:cNvSpPr>
                <a:spLocks/>
              </p:cNvSpPr>
              <p:nvPr/>
            </p:nvSpPr>
            <p:spPr bwMode="auto">
              <a:xfrm>
                <a:off x="2371582" y="8639633"/>
                <a:ext cx="547687" cy="361950"/>
              </a:xfrm>
              <a:custGeom>
                <a:avLst/>
                <a:gdLst>
                  <a:gd name="T0" fmla="*/ 488 w 863"/>
                  <a:gd name="T1" fmla="*/ 218 h 570"/>
                  <a:gd name="T2" fmla="*/ 855 w 863"/>
                  <a:gd name="T3" fmla="*/ 0 h 570"/>
                  <a:gd name="T4" fmla="*/ 863 w 863"/>
                  <a:gd name="T5" fmla="*/ 53 h 570"/>
                  <a:gd name="T6" fmla="*/ 825 w 863"/>
                  <a:gd name="T7" fmla="*/ 90 h 570"/>
                  <a:gd name="T8" fmla="*/ 743 w 863"/>
                  <a:gd name="T9" fmla="*/ 195 h 570"/>
                  <a:gd name="T10" fmla="*/ 458 w 863"/>
                  <a:gd name="T11" fmla="*/ 360 h 570"/>
                  <a:gd name="T12" fmla="*/ 53 w 863"/>
                  <a:gd name="T13" fmla="*/ 570 h 570"/>
                  <a:gd name="T14" fmla="*/ 0 w 863"/>
                  <a:gd name="T15" fmla="*/ 458 h 570"/>
                  <a:gd name="T16" fmla="*/ 488 w 863"/>
                  <a:gd name="T17" fmla="*/ 21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570">
                    <a:moveTo>
                      <a:pt x="488" y="218"/>
                    </a:moveTo>
                    <a:lnTo>
                      <a:pt x="855" y="0"/>
                    </a:lnTo>
                    <a:lnTo>
                      <a:pt x="863" y="53"/>
                    </a:lnTo>
                    <a:lnTo>
                      <a:pt x="825" y="90"/>
                    </a:lnTo>
                    <a:lnTo>
                      <a:pt x="743" y="195"/>
                    </a:lnTo>
                    <a:lnTo>
                      <a:pt x="458" y="360"/>
                    </a:lnTo>
                    <a:lnTo>
                      <a:pt x="53" y="570"/>
                    </a:lnTo>
                    <a:lnTo>
                      <a:pt x="0" y="458"/>
                    </a:lnTo>
                    <a:lnTo>
                      <a:pt x="488" y="21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81">
                <a:extLst>
                  <a:ext uri="{FF2B5EF4-FFF2-40B4-BE49-F238E27FC236}">
                    <a16:creationId xmlns:a16="http://schemas.microsoft.com/office/drawing/2014/main" id="{DF874800-6EC6-A01F-BEB0-49EC4E1AD2AB}"/>
                  </a:ext>
                </a:extLst>
              </p:cNvPr>
              <p:cNvSpPr>
                <a:spLocks/>
              </p:cNvSpPr>
              <p:nvPr/>
            </p:nvSpPr>
            <p:spPr bwMode="auto">
              <a:xfrm>
                <a:off x="2687494" y="8720596"/>
                <a:ext cx="782638" cy="779462"/>
              </a:xfrm>
              <a:custGeom>
                <a:avLst/>
                <a:gdLst>
                  <a:gd name="T0" fmla="*/ 0 w 1233"/>
                  <a:gd name="T1" fmla="*/ 1117 h 1228"/>
                  <a:gd name="T2" fmla="*/ 126 w 1233"/>
                  <a:gd name="T3" fmla="*/ 1012 h 1228"/>
                  <a:gd name="T4" fmla="*/ 207 w 1233"/>
                  <a:gd name="T5" fmla="*/ 1000 h 1228"/>
                  <a:gd name="T6" fmla="*/ 387 w 1233"/>
                  <a:gd name="T7" fmla="*/ 817 h 1228"/>
                  <a:gd name="T8" fmla="*/ 426 w 1233"/>
                  <a:gd name="T9" fmla="*/ 667 h 1228"/>
                  <a:gd name="T10" fmla="*/ 492 w 1233"/>
                  <a:gd name="T11" fmla="*/ 634 h 1228"/>
                  <a:gd name="T12" fmla="*/ 537 w 1233"/>
                  <a:gd name="T13" fmla="*/ 547 h 1228"/>
                  <a:gd name="T14" fmla="*/ 696 w 1233"/>
                  <a:gd name="T15" fmla="*/ 262 h 1228"/>
                  <a:gd name="T16" fmla="*/ 957 w 1233"/>
                  <a:gd name="T17" fmla="*/ 127 h 1228"/>
                  <a:gd name="T18" fmla="*/ 1160 w 1233"/>
                  <a:gd name="T19" fmla="*/ 0 h 1228"/>
                  <a:gd name="T20" fmla="*/ 1233 w 1233"/>
                  <a:gd name="T21" fmla="*/ 94 h 1228"/>
                  <a:gd name="T22" fmla="*/ 1077 w 1233"/>
                  <a:gd name="T23" fmla="*/ 178 h 1228"/>
                  <a:gd name="T24" fmla="*/ 864 w 1233"/>
                  <a:gd name="T25" fmla="*/ 358 h 1228"/>
                  <a:gd name="T26" fmla="*/ 858 w 1233"/>
                  <a:gd name="T27" fmla="*/ 403 h 1228"/>
                  <a:gd name="T28" fmla="*/ 873 w 1233"/>
                  <a:gd name="T29" fmla="*/ 433 h 1228"/>
                  <a:gd name="T30" fmla="*/ 930 w 1233"/>
                  <a:gd name="T31" fmla="*/ 421 h 1228"/>
                  <a:gd name="T32" fmla="*/ 1008 w 1233"/>
                  <a:gd name="T33" fmla="*/ 325 h 1228"/>
                  <a:gd name="T34" fmla="*/ 1044 w 1233"/>
                  <a:gd name="T35" fmla="*/ 391 h 1228"/>
                  <a:gd name="T36" fmla="*/ 855 w 1233"/>
                  <a:gd name="T37" fmla="*/ 658 h 1228"/>
                  <a:gd name="T38" fmla="*/ 771 w 1233"/>
                  <a:gd name="T39" fmla="*/ 691 h 1228"/>
                  <a:gd name="T40" fmla="*/ 768 w 1233"/>
                  <a:gd name="T41" fmla="*/ 790 h 1228"/>
                  <a:gd name="T42" fmla="*/ 606 w 1233"/>
                  <a:gd name="T43" fmla="*/ 922 h 1228"/>
                  <a:gd name="T44" fmla="*/ 543 w 1233"/>
                  <a:gd name="T45" fmla="*/ 922 h 1228"/>
                  <a:gd name="T46" fmla="*/ 492 w 1233"/>
                  <a:gd name="T47" fmla="*/ 1060 h 1228"/>
                  <a:gd name="T48" fmla="*/ 480 w 1233"/>
                  <a:gd name="T49" fmla="*/ 1141 h 1228"/>
                  <a:gd name="T50" fmla="*/ 414 w 1233"/>
                  <a:gd name="T51" fmla="*/ 1228 h 1228"/>
                  <a:gd name="T52" fmla="*/ 366 w 1233"/>
                  <a:gd name="T53" fmla="*/ 1225 h 1228"/>
                  <a:gd name="T54" fmla="*/ 240 w 1233"/>
                  <a:gd name="T55" fmla="*/ 1078 h 1228"/>
                  <a:gd name="T56" fmla="*/ 18 w 1233"/>
                  <a:gd name="T57" fmla="*/ 1225 h 1228"/>
                  <a:gd name="T58" fmla="*/ 0 w 1233"/>
                  <a:gd name="T59" fmla="*/ 1117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1228">
                    <a:moveTo>
                      <a:pt x="0" y="1117"/>
                    </a:moveTo>
                    <a:lnTo>
                      <a:pt x="126" y="1012"/>
                    </a:lnTo>
                    <a:lnTo>
                      <a:pt x="207" y="1000"/>
                    </a:lnTo>
                    <a:lnTo>
                      <a:pt x="387" y="817"/>
                    </a:lnTo>
                    <a:lnTo>
                      <a:pt x="426" y="667"/>
                    </a:lnTo>
                    <a:lnTo>
                      <a:pt x="492" y="634"/>
                    </a:lnTo>
                    <a:cubicBezTo>
                      <a:pt x="510" y="614"/>
                      <a:pt x="503" y="609"/>
                      <a:pt x="537" y="547"/>
                    </a:cubicBezTo>
                    <a:lnTo>
                      <a:pt x="696" y="262"/>
                    </a:lnTo>
                    <a:lnTo>
                      <a:pt x="957" y="127"/>
                    </a:lnTo>
                    <a:cubicBezTo>
                      <a:pt x="1034" y="83"/>
                      <a:pt x="1114" y="5"/>
                      <a:pt x="1160" y="0"/>
                    </a:cubicBezTo>
                    <a:lnTo>
                      <a:pt x="1233" y="94"/>
                    </a:lnTo>
                    <a:lnTo>
                      <a:pt x="1077" y="178"/>
                    </a:lnTo>
                    <a:lnTo>
                      <a:pt x="864" y="358"/>
                    </a:lnTo>
                    <a:lnTo>
                      <a:pt x="858" y="403"/>
                    </a:lnTo>
                    <a:lnTo>
                      <a:pt x="873" y="433"/>
                    </a:lnTo>
                    <a:lnTo>
                      <a:pt x="930" y="421"/>
                    </a:lnTo>
                    <a:lnTo>
                      <a:pt x="1008" y="325"/>
                    </a:lnTo>
                    <a:lnTo>
                      <a:pt x="1044" y="391"/>
                    </a:lnTo>
                    <a:lnTo>
                      <a:pt x="855" y="658"/>
                    </a:lnTo>
                    <a:lnTo>
                      <a:pt x="771" y="691"/>
                    </a:lnTo>
                    <a:lnTo>
                      <a:pt x="768" y="790"/>
                    </a:lnTo>
                    <a:lnTo>
                      <a:pt x="606" y="922"/>
                    </a:lnTo>
                    <a:lnTo>
                      <a:pt x="543" y="922"/>
                    </a:lnTo>
                    <a:lnTo>
                      <a:pt x="492" y="1060"/>
                    </a:lnTo>
                    <a:lnTo>
                      <a:pt x="480" y="1141"/>
                    </a:lnTo>
                    <a:lnTo>
                      <a:pt x="414" y="1228"/>
                    </a:lnTo>
                    <a:lnTo>
                      <a:pt x="366" y="1225"/>
                    </a:lnTo>
                    <a:lnTo>
                      <a:pt x="240" y="1078"/>
                    </a:lnTo>
                    <a:lnTo>
                      <a:pt x="18" y="1225"/>
                    </a:lnTo>
                    <a:lnTo>
                      <a:pt x="0" y="1117"/>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80">
                <a:extLst>
                  <a:ext uri="{FF2B5EF4-FFF2-40B4-BE49-F238E27FC236}">
                    <a16:creationId xmlns:a16="http://schemas.microsoft.com/office/drawing/2014/main" id="{F8AF853A-DADC-3B5D-10FA-C3F2FA9F014F}"/>
                  </a:ext>
                </a:extLst>
              </p:cNvPr>
              <p:cNvSpPr>
                <a:spLocks/>
              </p:cNvSpPr>
              <p:nvPr/>
            </p:nvSpPr>
            <p:spPr bwMode="auto">
              <a:xfrm>
                <a:off x="5176694" y="7044196"/>
                <a:ext cx="1000125" cy="862012"/>
              </a:xfrm>
              <a:custGeom>
                <a:avLst/>
                <a:gdLst>
                  <a:gd name="T0" fmla="*/ 0 w 1575"/>
                  <a:gd name="T1" fmla="*/ 277 h 1357"/>
                  <a:gd name="T2" fmla="*/ 278 w 1575"/>
                  <a:gd name="T3" fmla="*/ 67 h 1357"/>
                  <a:gd name="T4" fmla="*/ 1140 w 1575"/>
                  <a:gd name="T5" fmla="*/ 0 h 1357"/>
                  <a:gd name="T6" fmla="*/ 1485 w 1575"/>
                  <a:gd name="T7" fmla="*/ 240 h 1357"/>
                  <a:gd name="T8" fmla="*/ 1575 w 1575"/>
                  <a:gd name="T9" fmla="*/ 1357 h 1357"/>
                </a:gdLst>
                <a:ahLst/>
                <a:cxnLst>
                  <a:cxn ang="0">
                    <a:pos x="T0" y="T1"/>
                  </a:cxn>
                  <a:cxn ang="0">
                    <a:pos x="T2" y="T3"/>
                  </a:cxn>
                  <a:cxn ang="0">
                    <a:pos x="T4" y="T5"/>
                  </a:cxn>
                  <a:cxn ang="0">
                    <a:pos x="T6" y="T7"/>
                  </a:cxn>
                  <a:cxn ang="0">
                    <a:pos x="T8" y="T9"/>
                  </a:cxn>
                </a:cxnLst>
                <a:rect l="0" t="0" r="r" b="b"/>
                <a:pathLst>
                  <a:path w="1575" h="1357">
                    <a:moveTo>
                      <a:pt x="0" y="277"/>
                    </a:moveTo>
                    <a:lnTo>
                      <a:pt x="278" y="67"/>
                    </a:lnTo>
                    <a:lnTo>
                      <a:pt x="1140" y="0"/>
                    </a:lnTo>
                    <a:lnTo>
                      <a:pt x="1485" y="240"/>
                    </a:lnTo>
                    <a:lnTo>
                      <a:pt x="1575" y="1357"/>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79">
                <a:extLst>
                  <a:ext uri="{FF2B5EF4-FFF2-40B4-BE49-F238E27FC236}">
                    <a16:creationId xmlns:a16="http://schemas.microsoft.com/office/drawing/2014/main" id="{5A4ADCC0-72B5-EC3B-FC6B-87CC1905CE03}"/>
                  </a:ext>
                </a:extLst>
              </p:cNvPr>
              <p:cNvSpPr>
                <a:spLocks/>
              </p:cNvSpPr>
              <p:nvPr/>
            </p:nvSpPr>
            <p:spPr bwMode="auto">
              <a:xfrm>
                <a:off x="5024294" y="7072771"/>
                <a:ext cx="317500" cy="1082675"/>
              </a:xfrm>
              <a:custGeom>
                <a:avLst/>
                <a:gdLst>
                  <a:gd name="T0" fmla="*/ 30 w 499"/>
                  <a:gd name="T1" fmla="*/ 0 h 1706"/>
                  <a:gd name="T2" fmla="*/ 255 w 499"/>
                  <a:gd name="T3" fmla="*/ 187 h 1706"/>
                  <a:gd name="T4" fmla="*/ 337 w 499"/>
                  <a:gd name="T5" fmla="*/ 390 h 1706"/>
                  <a:gd name="T6" fmla="*/ 337 w 499"/>
                  <a:gd name="T7" fmla="*/ 525 h 1706"/>
                  <a:gd name="T8" fmla="*/ 202 w 499"/>
                  <a:gd name="T9" fmla="*/ 795 h 1706"/>
                  <a:gd name="T10" fmla="*/ 315 w 499"/>
                  <a:gd name="T11" fmla="*/ 982 h 1706"/>
                  <a:gd name="T12" fmla="*/ 495 w 499"/>
                  <a:gd name="T13" fmla="*/ 1417 h 1706"/>
                  <a:gd name="T14" fmla="*/ 337 w 499"/>
                  <a:gd name="T15" fmla="*/ 1657 h 1706"/>
                  <a:gd name="T16" fmla="*/ 97 w 499"/>
                  <a:gd name="T17" fmla="*/ 1702 h 1706"/>
                  <a:gd name="T18" fmla="*/ 97 w 499"/>
                  <a:gd name="T19" fmla="*/ 1635 h 1706"/>
                  <a:gd name="T20" fmla="*/ 187 w 499"/>
                  <a:gd name="T21" fmla="*/ 1627 h 1706"/>
                  <a:gd name="T22" fmla="*/ 375 w 499"/>
                  <a:gd name="T23" fmla="*/ 1500 h 1706"/>
                  <a:gd name="T24" fmla="*/ 390 w 499"/>
                  <a:gd name="T25" fmla="*/ 1395 h 1706"/>
                  <a:gd name="T26" fmla="*/ 322 w 499"/>
                  <a:gd name="T27" fmla="*/ 1215 h 1706"/>
                  <a:gd name="T28" fmla="*/ 262 w 499"/>
                  <a:gd name="T29" fmla="*/ 1065 h 1706"/>
                  <a:gd name="T30" fmla="*/ 120 w 499"/>
                  <a:gd name="T31" fmla="*/ 930 h 1706"/>
                  <a:gd name="T32" fmla="*/ 105 w 499"/>
                  <a:gd name="T33" fmla="*/ 765 h 1706"/>
                  <a:gd name="T34" fmla="*/ 232 w 499"/>
                  <a:gd name="T35" fmla="*/ 495 h 1706"/>
                  <a:gd name="T36" fmla="*/ 202 w 499"/>
                  <a:gd name="T37" fmla="*/ 270 h 1706"/>
                  <a:gd name="T38" fmla="*/ 0 w 499"/>
                  <a:gd name="T39" fmla="*/ 82 h 1706"/>
                  <a:gd name="T40" fmla="*/ 30 w 499"/>
                  <a:gd name="T41" fmla="*/ 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1706">
                    <a:moveTo>
                      <a:pt x="30" y="0"/>
                    </a:moveTo>
                    <a:cubicBezTo>
                      <a:pt x="72" y="17"/>
                      <a:pt x="204" y="122"/>
                      <a:pt x="255" y="187"/>
                    </a:cubicBezTo>
                    <a:cubicBezTo>
                      <a:pt x="306" y="252"/>
                      <a:pt x="323" y="334"/>
                      <a:pt x="337" y="390"/>
                    </a:cubicBezTo>
                    <a:cubicBezTo>
                      <a:pt x="351" y="446"/>
                      <a:pt x="360" y="458"/>
                      <a:pt x="337" y="525"/>
                    </a:cubicBezTo>
                    <a:cubicBezTo>
                      <a:pt x="314" y="592"/>
                      <a:pt x="206" y="719"/>
                      <a:pt x="202" y="795"/>
                    </a:cubicBezTo>
                    <a:cubicBezTo>
                      <a:pt x="198" y="871"/>
                      <a:pt x="266" y="878"/>
                      <a:pt x="315" y="982"/>
                    </a:cubicBezTo>
                    <a:cubicBezTo>
                      <a:pt x="364" y="1086"/>
                      <a:pt x="491" y="1305"/>
                      <a:pt x="495" y="1417"/>
                    </a:cubicBezTo>
                    <a:cubicBezTo>
                      <a:pt x="499" y="1529"/>
                      <a:pt x="403" y="1610"/>
                      <a:pt x="337" y="1657"/>
                    </a:cubicBezTo>
                    <a:cubicBezTo>
                      <a:pt x="271" y="1704"/>
                      <a:pt x="137" y="1706"/>
                      <a:pt x="97" y="1702"/>
                    </a:cubicBezTo>
                    <a:lnTo>
                      <a:pt x="97" y="1635"/>
                    </a:lnTo>
                    <a:cubicBezTo>
                      <a:pt x="112" y="1623"/>
                      <a:pt x="141" y="1649"/>
                      <a:pt x="187" y="1627"/>
                    </a:cubicBezTo>
                    <a:cubicBezTo>
                      <a:pt x="233" y="1605"/>
                      <a:pt x="341" y="1539"/>
                      <a:pt x="375" y="1500"/>
                    </a:cubicBezTo>
                    <a:lnTo>
                      <a:pt x="390" y="1395"/>
                    </a:lnTo>
                    <a:cubicBezTo>
                      <a:pt x="381" y="1348"/>
                      <a:pt x="343" y="1270"/>
                      <a:pt x="322" y="1215"/>
                    </a:cubicBezTo>
                    <a:cubicBezTo>
                      <a:pt x="301" y="1160"/>
                      <a:pt x="296" y="1112"/>
                      <a:pt x="262" y="1065"/>
                    </a:cubicBezTo>
                    <a:cubicBezTo>
                      <a:pt x="228" y="1018"/>
                      <a:pt x="146" y="980"/>
                      <a:pt x="120" y="930"/>
                    </a:cubicBezTo>
                    <a:cubicBezTo>
                      <a:pt x="94" y="880"/>
                      <a:pt x="86" y="837"/>
                      <a:pt x="105" y="765"/>
                    </a:cubicBezTo>
                    <a:cubicBezTo>
                      <a:pt x="124" y="693"/>
                      <a:pt x="216" y="577"/>
                      <a:pt x="232" y="495"/>
                    </a:cubicBezTo>
                    <a:cubicBezTo>
                      <a:pt x="248" y="413"/>
                      <a:pt x="241" y="339"/>
                      <a:pt x="202" y="270"/>
                    </a:cubicBezTo>
                    <a:cubicBezTo>
                      <a:pt x="163" y="201"/>
                      <a:pt x="29" y="127"/>
                      <a:pt x="0" y="82"/>
                    </a:cubicBezTo>
                    <a:lnTo>
                      <a:pt x="30" y="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78">
                <a:extLst>
                  <a:ext uri="{FF2B5EF4-FFF2-40B4-BE49-F238E27FC236}">
                    <a16:creationId xmlns:a16="http://schemas.microsoft.com/office/drawing/2014/main" id="{57579458-8BE2-F525-3F38-C2E9CA810AD3}"/>
                  </a:ext>
                </a:extLst>
              </p:cNvPr>
              <p:cNvSpPr>
                <a:spLocks/>
              </p:cNvSpPr>
              <p:nvPr/>
            </p:nvSpPr>
            <p:spPr bwMode="auto">
              <a:xfrm>
                <a:off x="5190982" y="7810958"/>
                <a:ext cx="1790700" cy="319088"/>
              </a:xfrm>
              <a:custGeom>
                <a:avLst/>
                <a:gdLst>
                  <a:gd name="T0" fmla="*/ 0 w 2820"/>
                  <a:gd name="T1" fmla="*/ 503 h 503"/>
                  <a:gd name="T2" fmla="*/ 305 w 2820"/>
                  <a:gd name="T3" fmla="*/ 490 h 503"/>
                  <a:gd name="T4" fmla="*/ 365 w 2820"/>
                  <a:gd name="T5" fmla="*/ 400 h 503"/>
                  <a:gd name="T6" fmla="*/ 703 w 2820"/>
                  <a:gd name="T7" fmla="*/ 275 h 503"/>
                  <a:gd name="T8" fmla="*/ 1108 w 2820"/>
                  <a:gd name="T9" fmla="*/ 140 h 503"/>
                  <a:gd name="T10" fmla="*/ 1558 w 2820"/>
                  <a:gd name="T11" fmla="*/ 155 h 503"/>
                  <a:gd name="T12" fmla="*/ 2820 w 2820"/>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2820" h="503">
                    <a:moveTo>
                      <a:pt x="0" y="503"/>
                    </a:moveTo>
                    <a:lnTo>
                      <a:pt x="305" y="490"/>
                    </a:lnTo>
                    <a:lnTo>
                      <a:pt x="365" y="400"/>
                    </a:lnTo>
                    <a:lnTo>
                      <a:pt x="703" y="275"/>
                    </a:lnTo>
                    <a:lnTo>
                      <a:pt x="1108" y="140"/>
                    </a:lnTo>
                    <a:lnTo>
                      <a:pt x="1558" y="155"/>
                    </a:lnTo>
                    <a:lnTo>
                      <a:pt x="282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8" name="Freeform 77">
                <a:extLst>
                  <a:ext uri="{FF2B5EF4-FFF2-40B4-BE49-F238E27FC236}">
                    <a16:creationId xmlns:a16="http://schemas.microsoft.com/office/drawing/2014/main" id="{A7427FA9-426F-F591-671F-ED32AE1CA782}"/>
                  </a:ext>
                </a:extLst>
              </p:cNvPr>
              <p:cNvSpPr>
                <a:spLocks/>
              </p:cNvSpPr>
              <p:nvPr/>
            </p:nvSpPr>
            <p:spPr bwMode="auto">
              <a:xfrm>
                <a:off x="4171807" y="8153858"/>
                <a:ext cx="838200" cy="819150"/>
              </a:xfrm>
              <a:custGeom>
                <a:avLst/>
                <a:gdLst>
                  <a:gd name="T0" fmla="*/ 1215 w 1320"/>
                  <a:gd name="T1" fmla="*/ 0 h 1290"/>
                  <a:gd name="T2" fmla="*/ 1208 w 1320"/>
                  <a:gd name="T3" fmla="*/ 285 h 1290"/>
                  <a:gd name="T4" fmla="*/ 1290 w 1320"/>
                  <a:gd name="T5" fmla="*/ 533 h 1290"/>
                  <a:gd name="T6" fmla="*/ 1320 w 1320"/>
                  <a:gd name="T7" fmla="*/ 1155 h 1290"/>
                  <a:gd name="T8" fmla="*/ 405 w 1320"/>
                  <a:gd name="T9" fmla="*/ 1163 h 1290"/>
                  <a:gd name="T10" fmla="*/ 0 w 1320"/>
                  <a:gd name="T11" fmla="*/ 1290 h 1290"/>
                </a:gdLst>
                <a:ahLst/>
                <a:cxnLst>
                  <a:cxn ang="0">
                    <a:pos x="T0" y="T1"/>
                  </a:cxn>
                  <a:cxn ang="0">
                    <a:pos x="T2" y="T3"/>
                  </a:cxn>
                  <a:cxn ang="0">
                    <a:pos x="T4" y="T5"/>
                  </a:cxn>
                  <a:cxn ang="0">
                    <a:pos x="T6" y="T7"/>
                  </a:cxn>
                  <a:cxn ang="0">
                    <a:pos x="T8" y="T9"/>
                  </a:cxn>
                  <a:cxn ang="0">
                    <a:pos x="T10" y="T11"/>
                  </a:cxn>
                </a:cxnLst>
                <a:rect l="0" t="0" r="r" b="b"/>
                <a:pathLst>
                  <a:path w="1320" h="1290">
                    <a:moveTo>
                      <a:pt x="1215" y="0"/>
                    </a:moveTo>
                    <a:lnTo>
                      <a:pt x="1208" y="285"/>
                    </a:lnTo>
                    <a:lnTo>
                      <a:pt x="1290" y="533"/>
                    </a:lnTo>
                    <a:lnTo>
                      <a:pt x="1320" y="1155"/>
                    </a:lnTo>
                    <a:lnTo>
                      <a:pt x="405" y="1163"/>
                    </a:lnTo>
                    <a:cubicBezTo>
                      <a:pt x="185" y="1185"/>
                      <a:pt x="84" y="1264"/>
                      <a:pt x="0" y="129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76">
                <a:extLst>
                  <a:ext uri="{FF2B5EF4-FFF2-40B4-BE49-F238E27FC236}">
                    <a16:creationId xmlns:a16="http://schemas.microsoft.com/office/drawing/2014/main" id="{DE187EFB-CF8E-6E7C-C318-14E755EE747E}"/>
                  </a:ext>
                </a:extLst>
              </p:cNvPr>
              <p:cNvSpPr>
                <a:spLocks/>
              </p:cNvSpPr>
              <p:nvPr/>
            </p:nvSpPr>
            <p:spPr bwMode="auto">
              <a:xfrm>
                <a:off x="3457432" y="8099883"/>
                <a:ext cx="1647825" cy="671513"/>
              </a:xfrm>
              <a:custGeom>
                <a:avLst/>
                <a:gdLst>
                  <a:gd name="T0" fmla="*/ 2595 w 2595"/>
                  <a:gd name="T1" fmla="*/ 61 h 1058"/>
                  <a:gd name="T2" fmla="*/ 2325 w 2595"/>
                  <a:gd name="T3" fmla="*/ 68 h 1058"/>
                  <a:gd name="T4" fmla="*/ 1973 w 2595"/>
                  <a:gd name="T5" fmla="*/ 1 h 1058"/>
                  <a:gd name="T6" fmla="*/ 1665 w 2595"/>
                  <a:gd name="T7" fmla="*/ 76 h 1058"/>
                  <a:gd name="T8" fmla="*/ 1358 w 2595"/>
                  <a:gd name="T9" fmla="*/ 331 h 1058"/>
                  <a:gd name="T10" fmla="*/ 1125 w 2595"/>
                  <a:gd name="T11" fmla="*/ 466 h 1058"/>
                  <a:gd name="T12" fmla="*/ 488 w 2595"/>
                  <a:gd name="T13" fmla="*/ 848 h 1058"/>
                  <a:gd name="T14" fmla="*/ 0 w 2595"/>
                  <a:gd name="T15" fmla="*/ 1058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1058">
                    <a:moveTo>
                      <a:pt x="2595" y="61"/>
                    </a:moveTo>
                    <a:cubicBezTo>
                      <a:pt x="2551" y="62"/>
                      <a:pt x="2429" y="78"/>
                      <a:pt x="2325" y="68"/>
                    </a:cubicBezTo>
                    <a:cubicBezTo>
                      <a:pt x="2221" y="58"/>
                      <a:pt x="2083" y="0"/>
                      <a:pt x="1973" y="1"/>
                    </a:cubicBezTo>
                    <a:cubicBezTo>
                      <a:pt x="1863" y="2"/>
                      <a:pt x="1767" y="21"/>
                      <a:pt x="1665" y="76"/>
                    </a:cubicBezTo>
                    <a:lnTo>
                      <a:pt x="1358" y="331"/>
                    </a:lnTo>
                    <a:lnTo>
                      <a:pt x="1125" y="466"/>
                    </a:lnTo>
                    <a:cubicBezTo>
                      <a:pt x="980" y="552"/>
                      <a:pt x="676" y="749"/>
                      <a:pt x="488" y="848"/>
                    </a:cubicBezTo>
                    <a:cubicBezTo>
                      <a:pt x="300" y="947"/>
                      <a:pt x="102" y="1014"/>
                      <a:pt x="0" y="105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75">
                <a:extLst>
                  <a:ext uri="{FF2B5EF4-FFF2-40B4-BE49-F238E27FC236}">
                    <a16:creationId xmlns:a16="http://schemas.microsoft.com/office/drawing/2014/main" id="{61232558-5691-CBF2-D5B1-726BB9DB3BA3}"/>
                  </a:ext>
                </a:extLst>
              </p:cNvPr>
              <p:cNvSpPr>
                <a:spLocks/>
              </p:cNvSpPr>
              <p:nvPr/>
            </p:nvSpPr>
            <p:spPr bwMode="auto">
              <a:xfrm>
                <a:off x="3719369" y="10801808"/>
                <a:ext cx="638175" cy="61913"/>
              </a:xfrm>
              <a:custGeom>
                <a:avLst/>
                <a:gdLst>
                  <a:gd name="T0" fmla="*/ 0 w 1005"/>
                  <a:gd name="T1" fmla="*/ 0 h 98"/>
                  <a:gd name="T2" fmla="*/ 1005 w 1005"/>
                  <a:gd name="T3" fmla="*/ 98 h 98"/>
                </a:gdLst>
                <a:ahLst/>
                <a:cxnLst>
                  <a:cxn ang="0">
                    <a:pos x="T0" y="T1"/>
                  </a:cxn>
                  <a:cxn ang="0">
                    <a:pos x="T2" y="T3"/>
                  </a:cxn>
                </a:cxnLst>
                <a:rect l="0" t="0" r="r" b="b"/>
                <a:pathLst>
                  <a:path w="1005" h="98">
                    <a:moveTo>
                      <a:pt x="0" y="0"/>
                    </a:moveTo>
                    <a:cubicBezTo>
                      <a:pt x="167" y="16"/>
                      <a:pt x="796" y="78"/>
                      <a:pt x="1005" y="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74">
                <a:extLst>
                  <a:ext uri="{FF2B5EF4-FFF2-40B4-BE49-F238E27FC236}">
                    <a16:creationId xmlns:a16="http://schemas.microsoft.com/office/drawing/2014/main" id="{7E2AA09B-F735-FEEE-4EAA-25F5E93B90E3}"/>
                  </a:ext>
                </a:extLst>
              </p:cNvPr>
              <p:cNvSpPr>
                <a:spLocks/>
              </p:cNvSpPr>
              <p:nvPr/>
            </p:nvSpPr>
            <p:spPr bwMode="auto">
              <a:xfrm>
                <a:off x="3714607" y="10511296"/>
                <a:ext cx="19050" cy="309562"/>
              </a:xfrm>
              <a:custGeom>
                <a:avLst/>
                <a:gdLst>
                  <a:gd name="T0" fmla="*/ 0 w 30"/>
                  <a:gd name="T1" fmla="*/ 487 h 487"/>
                  <a:gd name="T2" fmla="*/ 30 w 30"/>
                  <a:gd name="T3" fmla="*/ 0 h 487"/>
                </a:gdLst>
                <a:ahLst/>
                <a:cxnLst>
                  <a:cxn ang="0">
                    <a:pos x="T0" y="T1"/>
                  </a:cxn>
                  <a:cxn ang="0">
                    <a:pos x="T2" y="T3"/>
                  </a:cxn>
                </a:cxnLst>
                <a:rect l="0" t="0" r="r" b="b"/>
                <a:pathLst>
                  <a:path w="30" h="487">
                    <a:moveTo>
                      <a:pt x="0" y="487"/>
                    </a:moveTo>
                    <a:cubicBezTo>
                      <a:pt x="6" y="406"/>
                      <a:pt x="24" y="101"/>
                      <a:pt x="30" y="0"/>
                    </a:cubicBezTo>
                  </a:path>
                </a:pathLst>
              </a:custGeom>
              <a:noFill/>
              <a:ln w="508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73">
                <a:extLst>
                  <a:ext uri="{FF2B5EF4-FFF2-40B4-BE49-F238E27FC236}">
                    <a16:creationId xmlns:a16="http://schemas.microsoft.com/office/drawing/2014/main" id="{BA0D766C-5AF9-5023-EBB7-9A920D99E5C0}"/>
                  </a:ext>
                </a:extLst>
              </p:cNvPr>
              <p:cNvSpPr>
                <a:spLocks/>
              </p:cNvSpPr>
              <p:nvPr/>
            </p:nvSpPr>
            <p:spPr bwMode="auto">
              <a:xfrm>
                <a:off x="3322494" y="9785808"/>
                <a:ext cx="877888" cy="769938"/>
              </a:xfrm>
              <a:custGeom>
                <a:avLst/>
                <a:gdLst>
                  <a:gd name="T0" fmla="*/ 0 w 1382"/>
                  <a:gd name="T1" fmla="*/ 960 h 1212"/>
                  <a:gd name="T2" fmla="*/ 495 w 1382"/>
                  <a:gd name="T3" fmla="*/ 1068 h 1212"/>
                  <a:gd name="T4" fmla="*/ 573 w 1382"/>
                  <a:gd name="T5" fmla="*/ 1050 h 1212"/>
                  <a:gd name="T6" fmla="*/ 687 w 1382"/>
                  <a:gd name="T7" fmla="*/ 996 h 1212"/>
                  <a:gd name="T8" fmla="*/ 765 w 1382"/>
                  <a:gd name="T9" fmla="*/ 975 h 1212"/>
                  <a:gd name="T10" fmla="*/ 879 w 1382"/>
                  <a:gd name="T11" fmla="*/ 918 h 1212"/>
                  <a:gd name="T12" fmla="*/ 1026 w 1382"/>
                  <a:gd name="T13" fmla="*/ 831 h 1212"/>
                  <a:gd name="T14" fmla="*/ 1119 w 1382"/>
                  <a:gd name="T15" fmla="*/ 684 h 1212"/>
                  <a:gd name="T16" fmla="*/ 1200 w 1382"/>
                  <a:gd name="T17" fmla="*/ 585 h 1212"/>
                  <a:gd name="T18" fmla="*/ 1257 w 1382"/>
                  <a:gd name="T19" fmla="*/ 504 h 1212"/>
                  <a:gd name="T20" fmla="*/ 1272 w 1382"/>
                  <a:gd name="T21" fmla="*/ 354 h 1212"/>
                  <a:gd name="T22" fmla="*/ 1296 w 1382"/>
                  <a:gd name="T23" fmla="*/ 159 h 1212"/>
                  <a:gd name="T24" fmla="*/ 1329 w 1382"/>
                  <a:gd name="T25" fmla="*/ 0 h 1212"/>
                  <a:gd name="T26" fmla="*/ 1377 w 1382"/>
                  <a:gd name="T27" fmla="*/ 3 h 1212"/>
                  <a:gd name="T28" fmla="*/ 1359 w 1382"/>
                  <a:gd name="T29" fmla="*/ 507 h 1212"/>
                  <a:gd name="T30" fmla="*/ 1344 w 1382"/>
                  <a:gd name="T31" fmla="*/ 681 h 1212"/>
                  <a:gd name="T32" fmla="*/ 1314 w 1382"/>
                  <a:gd name="T33" fmla="*/ 798 h 1212"/>
                  <a:gd name="T34" fmla="*/ 1080 w 1382"/>
                  <a:gd name="T35" fmla="*/ 972 h 1212"/>
                  <a:gd name="T36" fmla="*/ 651 w 1382"/>
                  <a:gd name="T37" fmla="*/ 1140 h 1212"/>
                  <a:gd name="T38" fmla="*/ 534 w 1382"/>
                  <a:gd name="T39" fmla="*/ 1158 h 1212"/>
                  <a:gd name="T40" fmla="*/ 315 w 1382"/>
                  <a:gd name="T41" fmla="*/ 1212 h 1212"/>
                  <a:gd name="T42" fmla="*/ 0 w 1382"/>
                  <a:gd name="T43" fmla="*/ 1185 h 1212"/>
                  <a:gd name="T44" fmla="*/ 0 w 1382"/>
                  <a:gd name="T45" fmla="*/ 96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2" h="1212">
                    <a:moveTo>
                      <a:pt x="0" y="960"/>
                    </a:moveTo>
                    <a:lnTo>
                      <a:pt x="495" y="1068"/>
                    </a:lnTo>
                    <a:lnTo>
                      <a:pt x="573" y="1050"/>
                    </a:lnTo>
                    <a:lnTo>
                      <a:pt x="687" y="996"/>
                    </a:lnTo>
                    <a:cubicBezTo>
                      <a:pt x="719" y="984"/>
                      <a:pt x="733" y="988"/>
                      <a:pt x="765" y="975"/>
                    </a:cubicBezTo>
                    <a:cubicBezTo>
                      <a:pt x="797" y="962"/>
                      <a:pt x="836" y="942"/>
                      <a:pt x="879" y="918"/>
                    </a:cubicBezTo>
                    <a:cubicBezTo>
                      <a:pt x="922" y="894"/>
                      <a:pt x="986" y="870"/>
                      <a:pt x="1026" y="831"/>
                    </a:cubicBezTo>
                    <a:lnTo>
                      <a:pt x="1119" y="684"/>
                    </a:lnTo>
                    <a:cubicBezTo>
                      <a:pt x="1148" y="643"/>
                      <a:pt x="1177" y="615"/>
                      <a:pt x="1200" y="585"/>
                    </a:cubicBezTo>
                    <a:cubicBezTo>
                      <a:pt x="1223" y="555"/>
                      <a:pt x="1245" y="542"/>
                      <a:pt x="1257" y="504"/>
                    </a:cubicBezTo>
                    <a:lnTo>
                      <a:pt x="1272" y="354"/>
                    </a:lnTo>
                    <a:cubicBezTo>
                      <a:pt x="1278" y="297"/>
                      <a:pt x="1287" y="218"/>
                      <a:pt x="1296" y="159"/>
                    </a:cubicBezTo>
                    <a:cubicBezTo>
                      <a:pt x="1305" y="100"/>
                      <a:pt x="1316" y="26"/>
                      <a:pt x="1329" y="0"/>
                    </a:cubicBezTo>
                    <a:lnTo>
                      <a:pt x="1377" y="3"/>
                    </a:lnTo>
                    <a:cubicBezTo>
                      <a:pt x="1382" y="87"/>
                      <a:pt x="1365" y="394"/>
                      <a:pt x="1359" y="507"/>
                    </a:cubicBezTo>
                    <a:lnTo>
                      <a:pt x="1344" y="681"/>
                    </a:lnTo>
                    <a:lnTo>
                      <a:pt x="1314" y="798"/>
                    </a:lnTo>
                    <a:cubicBezTo>
                      <a:pt x="1270" y="847"/>
                      <a:pt x="1191" y="915"/>
                      <a:pt x="1080" y="972"/>
                    </a:cubicBezTo>
                    <a:cubicBezTo>
                      <a:pt x="969" y="1029"/>
                      <a:pt x="742" y="1109"/>
                      <a:pt x="651" y="1140"/>
                    </a:cubicBezTo>
                    <a:lnTo>
                      <a:pt x="534" y="1158"/>
                    </a:lnTo>
                    <a:cubicBezTo>
                      <a:pt x="478" y="1170"/>
                      <a:pt x="404" y="1207"/>
                      <a:pt x="315" y="1212"/>
                    </a:cubicBezTo>
                    <a:lnTo>
                      <a:pt x="0" y="1185"/>
                    </a:lnTo>
                    <a:lnTo>
                      <a:pt x="0" y="96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70">
                <a:extLst>
                  <a:ext uri="{FF2B5EF4-FFF2-40B4-BE49-F238E27FC236}">
                    <a16:creationId xmlns:a16="http://schemas.microsoft.com/office/drawing/2014/main" id="{8F96FC7E-F46A-187F-FB8F-28615A5CBCBD}"/>
                  </a:ext>
                </a:extLst>
              </p:cNvPr>
              <p:cNvSpPr>
                <a:spLocks/>
              </p:cNvSpPr>
              <p:nvPr/>
            </p:nvSpPr>
            <p:spPr bwMode="auto">
              <a:xfrm>
                <a:off x="6343507" y="8193546"/>
                <a:ext cx="138112" cy="80962"/>
              </a:xfrm>
              <a:custGeom>
                <a:avLst/>
                <a:gdLst>
                  <a:gd name="T0" fmla="*/ 0 w 218"/>
                  <a:gd name="T1" fmla="*/ 0 h 128"/>
                  <a:gd name="T2" fmla="*/ 218 w 218"/>
                  <a:gd name="T3" fmla="*/ 128 h 128"/>
                </a:gdLst>
                <a:ahLst/>
                <a:cxnLst>
                  <a:cxn ang="0">
                    <a:pos x="T0" y="T1"/>
                  </a:cxn>
                  <a:cxn ang="0">
                    <a:pos x="T2" y="T3"/>
                  </a:cxn>
                </a:cxnLst>
                <a:rect l="0" t="0" r="r" b="b"/>
                <a:pathLst>
                  <a:path w="218" h="128">
                    <a:moveTo>
                      <a:pt x="0" y="0"/>
                    </a:moveTo>
                    <a:cubicBezTo>
                      <a:pt x="36" y="21"/>
                      <a:pt x="173" y="101"/>
                      <a:pt x="218" y="128"/>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69">
                <a:extLst>
                  <a:ext uri="{FF2B5EF4-FFF2-40B4-BE49-F238E27FC236}">
                    <a16:creationId xmlns:a16="http://schemas.microsoft.com/office/drawing/2014/main" id="{5F7AAE59-86EC-F49B-9D84-836E8C9ABC68}"/>
                  </a:ext>
                </a:extLst>
              </p:cNvPr>
              <p:cNvSpPr>
                <a:spLocks/>
              </p:cNvSpPr>
              <p:nvPr/>
            </p:nvSpPr>
            <p:spPr bwMode="auto">
              <a:xfrm>
                <a:off x="4128944" y="9334958"/>
                <a:ext cx="42863" cy="266700"/>
              </a:xfrm>
              <a:custGeom>
                <a:avLst/>
                <a:gdLst>
                  <a:gd name="T0" fmla="*/ 67 w 67"/>
                  <a:gd name="T1" fmla="*/ 420 h 420"/>
                  <a:gd name="T2" fmla="*/ 0 w 67"/>
                  <a:gd name="T3" fmla="*/ 233 h 420"/>
                  <a:gd name="T4" fmla="*/ 15 w 67"/>
                  <a:gd name="T5" fmla="*/ 0 h 420"/>
                </a:gdLst>
                <a:ahLst/>
                <a:cxnLst>
                  <a:cxn ang="0">
                    <a:pos x="T0" y="T1"/>
                  </a:cxn>
                  <a:cxn ang="0">
                    <a:pos x="T2" y="T3"/>
                  </a:cxn>
                  <a:cxn ang="0">
                    <a:pos x="T4" y="T5"/>
                  </a:cxn>
                </a:cxnLst>
                <a:rect l="0" t="0" r="r" b="b"/>
                <a:pathLst>
                  <a:path w="67" h="420">
                    <a:moveTo>
                      <a:pt x="67" y="420"/>
                    </a:moveTo>
                    <a:lnTo>
                      <a:pt x="0" y="233"/>
                    </a:lnTo>
                    <a:lnTo>
                      <a:pt x="15"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68">
                <a:extLst>
                  <a:ext uri="{FF2B5EF4-FFF2-40B4-BE49-F238E27FC236}">
                    <a16:creationId xmlns:a16="http://schemas.microsoft.com/office/drawing/2014/main" id="{B00B032B-138C-6FDE-1068-5B714B78499C}"/>
                  </a:ext>
                </a:extLst>
              </p:cNvPr>
              <p:cNvSpPr>
                <a:spLocks/>
              </p:cNvSpPr>
              <p:nvPr/>
            </p:nvSpPr>
            <p:spPr bwMode="auto">
              <a:xfrm>
                <a:off x="4128944" y="8391983"/>
                <a:ext cx="77788" cy="1395413"/>
              </a:xfrm>
              <a:custGeom>
                <a:avLst/>
                <a:gdLst>
                  <a:gd name="T0" fmla="*/ 97 w 122"/>
                  <a:gd name="T1" fmla="*/ 0 h 2198"/>
                  <a:gd name="T2" fmla="*/ 82 w 122"/>
                  <a:gd name="T3" fmla="*/ 405 h 2198"/>
                  <a:gd name="T4" fmla="*/ 7 w 122"/>
                  <a:gd name="T5" fmla="*/ 690 h 2198"/>
                  <a:gd name="T6" fmla="*/ 37 w 122"/>
                  <a:gd name="T7" fmla="*/ 930 h 2198"/>
                  <a:gd name="T8" fmla="*/ 112 w 122"/>
                  <a:gd name="T9" fmla="*/ 1155 h 2198"/>
                  <a:gd name="T10" fmla="*/ 97 w 122"/>
                  <a:gd name="T11" fmla="*/ 1800 h 2198"/>
                  <a:gd name="T12" fmla="*/ 82 w 122"/>
                  <a:gd name="T13" fmla="*/ 2198 h 2198"/>
                </a:gdLst>
                <a:ahLst/>
                <a:cxnLst>
                  <a:cxn ang="0">
                    <a:pos x="T0" y="T1"/>
                  </a:cxn>
                  <a:cxn ang="0">
                    <a:pos x="T2" y="T3"/>
                  </a:cxn>
                  <a:cxn ang="0">
                    <a:pos x="T4" y="T5"/>
                  </a:cxn>
                  <a:cxn ang="0">
                    <a:pos x="T6" y="T7"/>
                  </a:cxn>
                  <a:cxn ang="0">
                    <a:pos x="T8" y="T9"/>
                  </a:cxn>
                  <a:cxn ang="0">
                    <a:pos x="T10" y="T11"/>
                  </a:cxn>
                  <a:cxn ang="0">
                    <a:pos x="T12" y="T13"/>
                  </a:cxn>
                </a:cxnLst>
                <a:rect l="0" t="0" r="r" b="b"/>
                <a:pathLst>
                  <a:path w="122" h="2198">
                    <a:moveTo>
                      <a:pt x="97" y="0"/>
                    </a:moveTo>
                    <a:cubicBezTo>
                      <a:pt x="95" y="67"/>
                      <a:pt x="97" y="290"/>
                      <a:pt x="82" y="405"/>
                    </a:cubicBezTo>
                    <a:cubicBezTo>
                      <a:pt x="67" y="520"/>
                      <a:pt x="14" y="603"/>
                      <a:pt x="7" y="690"/>
                    </a:cubicBezTo>
                    <a:cubicBezTo>
                      <a:pt x="0" y="777"/>
                      <a:pt x="20" y="853"/>
                      <a:pt x="37" y="930"/>
                    </a:cubicBezTo>
                    <a:cubicBezTo>
                      <a:pt x="54" y="1007"/>
                      <a:pt x="102" y="1010"/>
                      <a:pt x="112" y="1155"/>
                    </a:cubicBezTo>
                    <a:cubicBezTo>
                      <a:pt x="122" y="1300"/>
                      <a:pt x="102" y="1626"/>
                      <a:pt x="97" y="1800"/>
                    </a:cubicBezTo>
                    <a:cubicBezTo>
                      <a:pt x="92" y="1974"/>
                      <a:pt x="85" y="2115"/>
                      <a:pt x="82" y="21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65">
                <a:extLst>
                  <a:ext uri="{FF2B5EF4-FFF2-40B4-BE49-F238E27FC236}">
                    <a16:creationId xmlns:a16="http://schemas.microsoft.com/office/drawing/2014/main" id="{9A4FA820-FDC2-1BE3-F2AA-4F7E949E79FC}"/>
                  </a:ext>
                </a:extLst>
              </p:cNvPr>
              <p:cNvSpPr>
                <a:spLocks/>
              </p:cNvSpPr>
              <p:nvPr/>
            </p:nvSpPr>
            <p:spPr bwMode="auto">
              <a:xfrm>
                <a:off x="2747819" y="8182433"/>
                <a:ext cx="104775" cy="71438"/>
              </a:xfrm>
              <a:custGeom>
                <a:avLst/>
                <a:gdLst>
                  <a:gd name="T0" fmla="*/ 0 w 165"/>
                  <a:gd name="T1" fmla="*/ 113 h 113"/>
                  <a:gd name="T2" fmla="*/ 165 w 165"/>
                  <a:gd name="T3" fmla="*/ 0 h 113"/>
                </a:gdLst>
                <a:ahLst/>
                <a:cxnLst>
                  <a:cxn ang="0">
                    <a:pos x="T0" y="T1"/>
                  </a:cxn>
                  <a:cxn ang="0">
                    <a:pos x="T2" y="T3"/>
                  </a:cxn>
                </a:cxnLst>
                <a:rect l="0" t="0" r="r" b="b"/>
                <a:pathLst>
                  <a:path w="165" h="113">
                    <a:moveTo>
                      <a:pt x="0" y="113"/>
                    </a:moveTo>
                    <a:cubicBezTo>
                      <a:pt x="27" y="94"/>
                      <a:pt x="131" y="24"/>
                      <a:pt x="165"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63">
                <a:extLst>
                  <a:ext uri="{FF2B5EF4-FFF2-40B4-BE49-F238E27FC236}">
                    <a16:creationId xmlns:a16="http://schemas.microsoft.com/office/drawing/2014/main" id="{23BE51A1-1880-B516-4DC8-6D9A808F3F7C}"/>
                  </a:ext>
                </a:extLst>
              </p:cNvPr>
              <p:cNvSpPr>
                <a:spLocks/>
              </p:cNvSpPr>
              <p:nvPr/>
            </p:nvSpPr>
            <p:spPr bwMode="auto">
              <a:xfrm>
                <a:off x="1952482" y="8139571"/>
                <a:ext cx="247650" cy="266700"/>
              </a:xfrm>
              <a:custGeom>
                <a:avLst/>
                <a:gdLst>
                  <a:gd name="T0" fmla="*/ 0 w 390"/>
                  <a:gd name="T1" fmla="*/ 0 h 420"/>
                  <a:gd name="T2" fmla="*/ 390 w 390"/>
                  <a:gd name="T3" fmla="*/ 420 h 420"/>
                </a:gdLst>
                <a:ahLst/>
                <a:cxnLst>
                  <a:cxn ang="0">
                    <a:pos x="T0" y="T1"/>
                  </a:cxn>
                  <a:cxn ang="0">
                    <a:pos x="T2" y="T3"/>
                  </a:cxn>
                </a:cxnLst>
                <a:rect l="0" t="0" r="r" b="b"/>
                <a:pathLst>
                  <a:path w="390" h="420">
                    <a:moveTo>
                      <a:pt x="0" y="0"/>
                    </a:moveTo>
                    <a:cubicBezTo>
                      <a:pt x="65" y="71"/>
                      <a:pt x="309" y="332"/>
                      <a:pt x="390" y="4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36">
                <a:extLst>
                  <a:ext uri="{FF2B5EF4-FFF2-40B4-BE49-F238E27FC236}">
                    <a16:creationId xmlns:a16="http://schemas.microsoft.com/office/drawing/2014/main" id="{2EC0EE68-DA9A-9749-7CD2-82B594F960FC}"/>
                  </a:ext>
                </a:extLst>
              </p:cNvPr>
              <p:cNvSpPr>
                <a:spLocks/>
              </p:cNvSpPr>
              <p:nvPr/>
            </p:nvSpPr>
            <p:spPr bwMode="auto">
              <a:xfrm>
                <a:off x="3341544" y="10760533"/>
                <a:ext cx="354013" cy="30163"/>
              </a:xfrm>
              <a:custGeom>
                <a:avLst/>
                <a:gdLst>
                  <a:gd name="T0" fmla="*/ 558 w 558"/>
                  <a:gd name="T1" fmla="*/ 48 h 48"/>
                  <a:gd name="T2" fmla="*/ 0 w 558"/>
                  <a:gd name="T3" fmla="*/ 0 h 48"/>
                </a:gdLst>
                <a:ahLst/>
                <a:cxnLst>
                  <a:cxn ang="0">
                    <a:pos x="T0" y="T1"/>
                  </a:cxn>
                  <a:cxn ang="0">
                    <a:pos x="T2" y="T3"/>
                  </a:cxn>
                </a:cxnLst>
                <a:rect l="0" t="0" r="r" b="b"/>
                <a:pathLst>
                  <a:path w="558" h="48">
                    <a:moveTo>
                      <a:pt x="558" y="48"/>
                    </a:moveTo>
                    <a:cubicBezTo>
                      <a:pt x="464" y="40"/>
                      <a:pt x="116" y="10"/>
                      <a:pt x="0" y="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35">
                <a:extLst>
                  <a:ext uri="{FF2B5EF4-FFF2-40B4-BE49-F238E27FC236}">
                    <a16:creationId xmlns:a16="http://schemas.microsoft.com/office/drawing/2014/main" id="{045EF6A7-1EB5-4314-51E2-A6388CA5D8E7}"/>
                  </a:ext>
                </a:extLst>
              </p:cNvPr>
              <p:cNvSpPr>
                <a:spLocks/>
              </p:cNvSpPr>
              <p:nvPr/>
            </p:nvSpPr>
            <p:spPr bwMode="auto">
              <a:xfrm>
                <a:off x="3452669" y="9625471"/>
                <a:ext cx="561975" cy="666750"/>
              </a:xfrm>
              <a:custGeom>
                <a:avLst/>
                <a:gdLst>
                  <a:gd name="T0" fmla="*/ 840 w 885"/>
                  <a:gd name="T1" fmla="*/ 1050 h 1050"/>
                  <a:gd name="T2" fmla="*/ 15 w 885"/>
                  <a:gd name="T3" fmla="*/ 967 h 1050"/>
                  <a:gd name="T4" fmla="*/ 0 w 885"/>
                  <a:gd name="T5" fmla="*/ 885 h 1050"/>
                  <a:gd name="T6" fmla="*/ 435 w 885"/>
                  <a:gd name="T7" fmla="*/ 930 h 1050"/>
                  <a:gd name="T8" fmla="*/ 315 w 885"/>
                  <a:gd name="T9" fmla="*/ 712 h 1050"/>
                  <a:gd name="T10" fmla="*/ 240 w 885"/>
                  <a:gd name="T11" fmla="*/ 720 h 1050"/>
                  <a:gd name="T12" fmla="*/ 165 w 885"/>
                  <a:gd name="T13" fmla="*/ 547 h 1050"/>
                  <a:gd name="T14" fmla="*/ 135 w 885"/>
                  <a:gd name="T15" fmla="*/ 382 h 1050"/>
                  <a:gd name="T16" fmla="*/ 187 w 885"/>
                  <a:gd name="T17" fmla="*/ 322 h 1050"/>
                  <a:gd name="T18" fmla="*/ 37 w 885"/>
                  <a:gd name="T19" fmla="*/ 217 h 1050"/>
                  <a:gd name="T20" fmla="*/ 247 w 885"/>
                  <a:gd name="T21" fmla="*/ 105 h 1050"/>
                  <a:gd name="T22" fmla="*/ 577 w 885"/>
                  <a:gd name="T23" fmla="*/ 0 h 1050"/>
                  <a:gd name="T24" fmla="*/ 592 w 885"/>
                  <a:gd name="T25" fmla="*/ 67 h 1050"/>
                  <a:gd name="T26" fmla="*/ 442 w 885"/>
                  <a:gd name="T27" fmla="*/ 135 h 1050"/>
                  <a:gd name="T28" fmla="*/ 367 w 885"/>
                  <a:gd name="T29" fmla="*/ 225 h 1050"/>
                  <a:gd name="T30" fmla="*/ 405 w 885"/>
                  <a:gd name="T31" fmla="*/ 322 h 1050"/>
                  <a:gd name="T32" fmla="*/ 547 w 885"/>
                  <a:gd name="T33" fmla="*/ 277 h 1050"/>
                  <a:gd name="T34" fmla="*/ 570 w 885"/>
                  <a:gd name="T35" fmla="*/ 352 h 1050"/>
                  <a:gd name="T36" fmla="*/ 450 w 885"/>
                  <a:gd name="T37" fmla="*/ 390 h 1050"/>
                  <a:gd name="T38" fmla="*/ 472 w 885"/>
                  <a:gd name="T39" fmla="*/ 457 h 1050"/>
                  <a:gd name="T40" fmla="*/ 555 w 885"/>
                  <a:gd name="T41" fmla="*/ 442 h 1050"/>
                  <a:gd name="T42" fmla="*/ 562 w 885"/>
                  <a:gd name="T43" fmla="*/ 525 h 1050"/>
                  <a:gd name="T44" fmla="*/ 472 w 885"/>
                  <a:gd name="T45" fmla="*/ 547 h 1050"/>
                  <a:gd name="T46" fmla="*/ 427 w 885"/>
                  <a:gd name="T47" fmla="*/ 757 h 1050"/>
                  <a:gd name="T48" fmla="*/ 517 w 885"/>
                  <a:gd name="T49" fmla="*/ 937 h 1050"/>
                  <a:gd name="T50" fmla="*/ 885 w 885"/>
                  <a:gd name="T51" fmla="*/ 967 h 1050"/>
                  <a:gd name="T52" fmla="*/ 840 w 885"/>
                  <a:gd name="T53"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5" h="1050">
                    <a:moveTo>
                      <a:pt x="840" y="1050"/>
                    </a:moveTo>
                    <a:lnTo>
                      <a:pt x="15" y="967"/>
                    </a:lnTo>
                    <a:lnTo>
                      <a:pt x="0" y="885"/>
                    </a:lnTo>
                    <a:lnTo>
                      <a:pt x="435" y="930"/>
                    </a:lnTo>
                    <a:lnTo>
                      <a:pt x="315" y="712"/>
                    </a:lnTo>
                    <a:lnTo>
                      <a:pt x="240" y="720"/>
                    </a:lnTo>
                    <a:lnTo>
                      <a:pt x="165" y="547"/>
                    </a:lnTo>
                    <a:lnTo>
                      <a:pt x="135" y="382"/>
                    </a:lnTo>
                    <a:lnTo>
                      <a:pt x="187" y="322"/>
                    </a:lnTo>
                    <a:lnTo>
                      <a:pt x="37" y="217"/>
                    </a:lnTo>
                    <a:lnTo>
                      <a:pt x="247" y="105"/>
                    </a:lnTo>
                    <a:lnTo>
                      <a:pt x="577" y="0"/>
                    </a:lnTo>
                    <a:lnTo>
                      <a:pt x="592" y="67"/>
                    </a:lnTo>
                    <a:lnTo>
                      <a:pt x="442" y="135"/>
                    </a:lnTo>
                    <a:lnTo>
                      <a:pt x="367" y="225"/>
                    </a:lnTo>
                    <a:lnTo>
                      <a:pt x="405" y="322"/>
                    </a:lnTo>
                    <a:lnTo>
                      <a:pt x="547" y="277"/>
                    </a:lnTo>
                    <a:lnTo>
                      <a:pt x="570" y="352"/>
                    </a:lnTo>
                    <a:lnTo>
                      <a:pt x="450" y="390"/>
                    </a:lnTo>
                    <a:lnTo>
                      <a:pt x="472" y="457"/>
                    </a:lnTo>
                    <a:lnTo>
                      <a:pt x="555" y="442"/>
                    </a:lnTo>
                    <a:lnTo>
                      <a:pt x="562" y="525"/>
                    </a:lnTo>
                    <a:lnTo>
                      <a:pt x="472" y="547"/>
                    </a:lnTo>
                    <a:lnTo>
                      <a:pt x="427" y="757"/>
                    </a:lnTo>
                    <a:lnTo>
                      <a:pt x="517" y="937"/>
                    </a:lnTo>
                    <a:lnTo>
                      <a:pt x="885" y="967"/>
                    </a:lnTo>
                    <a:lnTo>
                      <a:pt x="840" y="1050"/>
                    </a:lnTo>
                    <a:close/>
                  </a:path>
                </a:pathLst>
              </a:custGeom>
              <a:pattFill prst="zigZ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34">
                <a:extLst>
                  <a:ext uri="{FF2B5EF4-FFF2-40B4-BE49-F238E27FC236}">
                    <a16:creationId xmlns:a16="http://schemas.microsoft.com/office/drawing/2014/main" id="{04953C5B-4E73-4959-753A-8DF11252C66A}"/>
                  </a:ext>
                </a:extLst>
              </p:cNvPr>
              <p:cNvSpPr>
                <a:spLocks/>
              </p:cNvSpPr>
              <p:nvPr/>
            </p:nvSpPr>
            <p:spPr bwMode="auto">
              <a:xfrm>
                <a:off x="3566969" y="9858833"/>
                <a:ext cx="104775" cy="195263"/>
              </a:xfrm>
              <a:custGeom>
                <a:avLst/>
                <a:gdLst>
                  <a:gd name="T0" fmla="*/ 0 w 165"/>
                  <a:gd name="T1" fmla="*/ 30 h 308"/>
                  <a:gd name="T2" fmla="*/ 30 w 165"/>
                  <a:gd name="T3" fmla="*/ 180 h 308"/>
                  <a:gd name="T4" fmla="*/ 90 w 165"/>
                  <a:gd name="T5" fmla="*/ 308 h 308"/>
                  <a:gd name="T6" fmla="*/ 142 w 165"/>
                  <a:gd name="T7" fmla="*/ 300 h 308"/>
                  <a:gd name="T8" fmla="*/ 165 w 165"/>
                  <a:gd name="T9" fmla="*/ 150 h 308"/>
                  <a:gd name="T10" fmla="*/ 37 w 165"/>
                  <a:gd name="T11" fmla="*/ 0 h 308"/>
                  <a:gd name="T12" fmla="*/ 0 w 165"/>
                  <a:gd name="T13" fmla="*/ 30 h 308"/>
                </a:gdLst>
                <a:ahLst/>
                <a:cxnLst>
                  <a:cxn ang="0">
                    <a:pos x="T0" y="T1"/>
                  </a:cxn>
                  <a:cxn ang="0">
                    <a:pos x="T2" y="T3"/>
                  </a:cxn>
                  <a:cxn ang="0">
                    <a:pos x="T4" y="T5"/>
                  </a:cxn>
                  <a:cxn ang="0">
                    <a:pos x="T6" y="T7"/>
                  </a:cxn>
                  <a:cxn ang="0">
                    <a:pos x="T8" y="T9"/>
                  </a:cxn>
                  <a:cxn ang="0">
                    <a:pos x="T10" y="T11"/>
                  </a:cxn>
                  <a:cxn ang="0">
                    <a:pos x="T12" y="T13"/>
                  </a:cxn>
                </a:cxnLst>
                <a:rect l="0" t="0" r="r" b="b"/>
                <a:pathLst>
                  <a:path w="165" h="308">
                    <a:moveTo>
                      <a:pt x="0" y="30"/>
                    </a:moveTo>
                    <a:lnTo>
                      <a:pt x="30" y="180"/>
                    </a:lnTo>
                    <a:lnTo>
                      <a:pt x="90" y="308"/>
                    </a:lnTo>
                    <a:lnTo>
                      <a:pt x="142" y="300"/>
                    </a:lnTo>
                    <a:lnTo>
                      <a:pt x="165" y="150"/>
                    </a:lnTo>
                    <a:lnTo>
                      <a:pt x="37" y="0"/>
                    </a:lnTo>
                    <a:lnTo>
                      <a:pt x="0" y="3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33">
                <a:extLst>
                  <a:ext uri="{FF2B5EF4-FFF2-40B4-BE49-F238E27FC236}">
                    <a16:creationId xmlns:a16="http://schemas.microsoft.com/office/drawing/2014/main" id="{2F13B278-9757-8384-86A9-F9F3EFAEFB0F}"/>
                  </a:ext>
                </a:extLst>
              </p:cNvPr>
              <p:cNvSpPr>
                <a:spLocks/>
              </p:cNvSpPr>
              <p:nvPr/>
            </p:nvSpPr>
            <p:spPr bwMode="auto">
              <a:xfrm>
                <a:off x="2973244" y="9477833"/>
                <a:ext cx="395288" cy="247650"/>
              </a:xfrm>
              <a:custGeom>
                <a:avLst/>
                <a:gdLst>
                  <a:gd name="T0" fmla="*/ 0 w 623"/>
                  <a:gd name="T1" fmla="*/ 0 h 390"/>
                  <a:gd name="T2" fmla="*/ 623 w 623"/>
                  <a:gd name="T3" fmla="*/ 390 h 390"/>
                </a:gdLst>
                <a:ahLst/>
                <a:cxnLst>
                  <a:cxn ang="0">
                    <a:pos x="T0" y="T1"/>
                  </a:cxn>
                  <a:cxn ang="0">
                    <a:pos x="T2" y="T3"/>
                  </a:cxn>
                </a:cxnLst>
                <a:rect l="0" t="0" r="r" b="b"/>
                <a:pathLst>
                  <a:path w="623" h="390">
                    <a:moveTo>
                      <a:pt x="0" y="0"/>
                    </a:moveTo>
                    <a:cubicBezTo>
                      <a:pt x="104" y="65"/>
                      <a:pt x="493" y="309"/>
                      <a:pt x="623" y="39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32">
                <a:extLst>
                  <a:ext uri="{FF2B5EF4-FFF2-40B4-BE49-F238E27FC236}">
                    <a16:creationId xmlns:a16="http://schemas.microsoft.com/office/drawing/2014/main" id="{7E70B8A4-30EA-B43D-8099-02AE9D9654E5}"/>
                  </a:ext>
                </a:extLst>
              </p:cNvPr>
              <p:cNvSpPr>
                <a:spLocks/>
              </p:cNvSpPr>
              <p:nvPr/>
            </p:nvSpPr>
            <p:spPr bwMode="auto">
              <a:xfrm>
                <a:off x="3252644" y="9382583"/>
                <a:ext cx="342900" cy="242888"/>
              </a:xfrm>
              <a:custGeom>
                <a:avLst/>
                <a:gdLst>
                  <a:gd name="T0" fmla="*/ 0 w 540"/>
                  <a:gd name="T1" fmla="*/ 383 h 383"/>
                  <a:gd name="T2" fmla="*/ 330 w 540"/>
                  <a:gd name="T3" fmla="*/ 0 h 383"/>
                  <a:gd name="T4" fmla="*/ 540 w 540"/>
                  <a:gd name="T5" fmla="*/ 128 h 383"/>
                </a:gdLst>
                <a:ahLst/>
                <a:cxnLst>
                  <a:cxn ang="0">
                    <a:pos x="T0" y="T1"/>
                  </a:cxn>
                  <a:cxn ang="0">
                    <a:pos x="T2" y="T3"/>
                  </a:cxn>
                  <a:cxn ang="0">
                    <a:pos x="T4" y="T5"/>
                  </a:cxn>
                </a:cxnLst>
                <a:rect l="0" t="0" r="r" b="b"/>
                <a:pathLst>
                  <a:path w="540" h="383">
                    <a:moveTo>
                      <a:pt x="0" y="383"/>
                    </a:moveTo>
                    <a:lnTo>
                      <a:pt x="330" y="0"/>
                    </a:lnTo>
                    <a:lnTo>
                      <a:pt x="540" y="128"/>
                    </a:ln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26">
                <a:extLst>
                  <a:ext uri="{FF2B5EF4-FFF2-40B4-BE49-F238E27FC236}">
                    <a16:creationId xmlns:a16="http://schemas.microsoft.com/office/drawing/2014/main" id="{EE3AF6AC-619C-ED5F-F12A-7616130EE72A}"/>
                  </a:ext>
                </a:extLst>
              </p:cNvPr>
              <p:cNvSpPr>
                <a:spLocks/>
              </p:cNvSpPr>
              <p:nvPr/>
            </p:nvSpPr>
            <p:spPr bwMode="auto">
              <a:xfrm>
                <a:off x="2995469" y="9354008"/>
                <a:ext cx="614363" cy="247650"/>
              </a:xfrm>
              <a:custGeom>
                <a:avLst/>
                <a:gdLst>
                  <a:gd name="T0" fmla="*/ 0 w 967"/>
                  <a:gd name="T1" fmla="*/ 165 h 390"/>
                  <a:gd name="T2" fmla="*/ 367 w 967"/>
                  <a:gd name="T3" fmla="*/ 390 h 390"/>
                  <a:gd name="T4" fmla="*/ 735 w 967"/>
                  <a:gd name="T5" fmla="*/ 0 h 390"/>
                  <a:gd name="T6" fmla="*/ 967 w 967"/>
                  <a:gd name="T7" fmla="*/ 143 h 390"/>
                </a:gdLst>
                <a:ahLst/>
                <a:cxnLst>
                  <a:cxn ang="0">
                    <a:pos x="T0" y="T1"/>
                  </a:cxn>
                  <a:cxn ang="0">
                    <a:pos x="T2" y="T3"/>
                  </a:cxn>
                  <a:cxn ang="0">
                    <a:pos x="T4" y="T5"/>
                  </a:cxn>
                  <a:cxn ang="0">
                    <a:pos x="T6" y="T7"/>
                  </a:cxn>
                </a:cxnLst>
                <a:rect l="0" t="0" r="r" b="b"/>
                <a:pathLst>
                  <a:path w="967" h="390">
                    <a:moveTo>
                      <a:pt x="0" y="165"/>
                    </a:moveTo>
                    <a:lnTo>
                      <a:pt x="367" y="390"/>
                    </a:lnTo>
                    <a:lnTo>
                      <a:pt x="735" y="0"/>
                    </a:lnTo>
                    <a:lnTo>
                      <a:pt x="967" y="1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25">
                <a:extLst>
                  <a:ext uri="{FF2B5EF4-FFF2-40B4-BE49-F238E27FC236}">
                    <a16:creationId xmlns:a16="http://schemas.microsoft.com/office/drawing/2014/main" id="{A686D4F1-5777-F150-AF86-72B9AB04DF48}"/>
                  </a:ext>
                </a:extLst>
              </p:cNvPr>
              <p:cNvSpPr>
                <a:spLocks/>
              </p:cNvSpPr>
              <p:nvPr/>
            </p:nvSpPr>
            <p:spPr bwMode="auto">
              <a:xfrm>
                <a:off x="2962132" y="9501646"/>
                <a:ext cx="414337" cy="257175"/>
              </a:xfrm>
              <a:custGeom>
                <a:avLst/>
                <a:gdLst>
                  <a:gd name="T0" fmla="*/ 0 w 653"/>
                  <a:gd name="T1" fmla="*/ 0 h 405"/>
                  <a:gd name="T2" fmla="*/ 653 w 653"/>
                  <a:gd name="T3" fmla="*/ 405 h 405"/>
                </a:gdLst>
                <a:ahLst/>
                <a:cxnLst>
                  <a:cxn ang="0">
                    <a:pos x="T0" y="T1"/>
                  </a:cxn>
                  <a:cxn ang="0">
                    <a:pos x="T2" y="T3"/>
                  </a:cxn>
                </a:cxnLst>
                <a:rect l="0" t="0" r="r" b="b"/>
                <a:pathLst>
                  <a:path w="653" h="405">
                    <a:moveTo>
                      <a:pt x="0" y="0"/>
                    </a:moveTo>
                    <a:cubicBezTo>
                      <a:pt x="109" y="67"/>
                      <a:pt x="517" y="321"/>
                      <a:pt x="653"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24">
                <a:extLst>
                  <a:ext uri="{FF2B5EF4-FFF2-40B4-BE49-F238E27FC236}">
                    <a16:creationId xmlns:a16="http://schemas.microsoft.com/office/drawing/2014/main" id="{E57F52EB-86D5-7D2C-25FE-E16F3D36501E}"/>
                  </a:ext>
                </a:extLst>
              </p:cNvPr>
              <p:cNvSpPr>
                <a:spLocks/>
              </p:cNvSpPr>
              <p:nvPr/>
            </p:nvSpPr>
            <p:spPr bwMode="auto">
              <a:xfrm>
                <a:off x="3276457" y="9420683"/>
                <a:ext cx="323850" cy="285750"/>
              </a:xfrm>
              <a:custGeom>
                <a:avLst/>
                <a:gdLst>
                  <a:gd name="T0" fmla="*/ 173 w 510"/>
                  <a:gd name="T1" fmla="*/ 450 h 450"/>
                  <a:gd name="T2" fmla="*/ 0 w 510"/>
                  <a:gd name="T3" fmla="*/ 338 h 450"/>
                  <a:gd name="T4" fmla="*/ 300 w 510"/>
                  <a:gd name="T5" fmla="*/ 0 h 450"/>
                  <a:gd name="T6" fmla="*/ 510 w 510"/>
                  <a:gd name="T7" fmla="*/ 135 h 450"/>
                </a:gdLst>
                <a:ahLst/>
                <a:cxnLst>
                  <a:cxn ang="0">
                    <a:pos x="T0" y="T1"/>
                  </a:cxn>
                  <a:cxn ang="0">
                    <a:pos x="T2" y="T3"/>
                  </a:cxn>
                  <a:cxn ang="0">
                    <a:pos x="T4" y="T5"/>
                  </a:cxn>
                  <a:cxn ang="0">
                    <a:pos x="T6" y="T7"/>
                  </a:cxn>
                </a:cxnLst>
                <a:rect l="0" t="0" r="r" b="b"/>
                <a:pathLst>
                  <a:path w="510" h="450">
                    <a:moveTo>
                      <a:pt x="173" y="450"/>
                    </a:moveTo>
                    <a:lnTo>
                      <a:pt x="0" y="338"/>
                    </a:lnTo>
                    <a:lnTo>
                      <a:pt x="300" y="0"/>
                    </a:lnTo>
                    <a:lnTo>
                      <a:pt x="510" y="13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23">
                <a:extLst>
                  <a:ext uri="{FF2B5EF4-FFF2-40B4-BE49-F238E27FC236}">
                    <a16:creationId xmlns:a16="http://schemas.microsoft.com/office/drawing/2014/main" id="{91078C5B-CA1F-C119-075B-59C02EF47539}"/>
                  </a:ext>
                </a:extLst>
              </p:cNvPr>
              <p:cNvSpPr>
                <a:spLocks/>
              </p:cNvSpPr>
              <p:nvPr/>
            </p:nvSpPr>
            <p:spPr bwMode="auto">
              <a:xfrm>
                <a:off x="3328844" y="10735133"/>
                <a:ext cx="357188" cy="33338"/>
              </a:xfrm>
              <a:custGeom>
                <a:avLst/>
                <a:gdLst>
                  <a:gd name="T0" fmla="*/ 0 w 562"/>
                  <a:gd name="T1" fmla="*/ 0 h 53"/>
                  <a:gd name="T2" fmla="*/ 562 w 562"/>
                  <a:gd name="T3" fmla="*/ 53 h 53"/>
                </a:gdLst>
                <a:ahLst/>
                <a:cxnLst>
                  <a:cxn ang="0">
                    <a:pos x="T0" y="T1"/>
                  </a:cxn>
                  <a:cxn ang="0">
                    <a:pos x="T2" y="T3"/>
                  </a:cxn>
                </a:cxnLst>
                <a:rect l="0" t="0" r="r" b="b"/>
                <a:pathLst>
                  <a:path w="562" h="53">
                    <a:moveTo>
                      <a:pt x="0" y="0"/>
                    </a:moveTo>
                    <a:cubicBezTo>
                      <a:pt x="94" y="9"/>
                      <a:pt x="445" y="42"/>
                      <a:pt x="562" y="5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22">
                <a:extLst>
                  <a:ext uri="{FF2B5EF4-FFF2-40B4-BE49-F238E27FC236}">
                    <a16:creationId xmlns:a16="http://schemas.microsoft.com/office/drawing/2014/main" id="{79A9B2AE-F67D-9E83-5260-B320282B08DF}"/>
                  </a:ext>
                </a:extLst>
              </p:cNvPr>
              <p:cNvSpPr>
                <a:spLocks/>
              </p:cNvSpPr>
              <p:nvPr/>
            </p:nvSpPr>
            <p:spPr bwMode="auto">
              <a:xfrm>
                <a:off x="3338369" y="10787521"/>
                <a:ext cx="352425" cy="33337"/>
              </a:xfrm>
              <a:custGeom>
                <a:avLst/>
                <a:gdLst>
                  <a:gd name="T0" fmla="*/ 0 w 555"/>
                  <a:gd name="T1" fmla="*/ 0 h 52"/>
                  <a:gd name="T2" fmla="*/ 555 w 555"/>
                  <a:gd name="T3" fmla="*/ 52 h 52"/>
                </a:gdLst>
                <a:ahLst/>
                <a:cxnLst>
                  <a:cxn ang="0">
                    <a:pos x="T0" y="T1"/>
                  </a:cxn>
                  <a:cxn ang="0">
                    <a:pos x="T2" y="T3"/>
                  </a:cxn>
                </a:cxnLst>
                <a:rect l="0" t="0" r="r" b="b"/>
                <a:pathLst>
                  <a:path w="555" h="52">
                    <a:moveTo>
                      <a:pt x="0" y="0"/>
                    </a:moveTo>
                    <a:lnTo>
                      <a:pt x="555" y="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17">
                <a:extLst>
                  <a:ext uri="{FF2B5EF4-FFF2-40B4-BE49-F238E27FC236}">
                    <a16:creationId xmlns:a16="http://schemas.microsoft.com/office/drawing/2014/main" id="{31ACB78D-67CB-6683-A1B4-EBBA528C6C34}"/>
                  </a:ext>
                </a:extLst>
              </p:cNvPr>
              <p:cNvSpPr>
                <a:spLocks/>
              </p:cNvSpPr>
              <p:nvPr/>
            </p:nvSpPr>
            <p:spPr bwMode="auto">
              <a:xfrm>
                <a:off x="4838557" y="10882771"/>
                <a:ext cx="204787" cy="34925"/>
              </a:xfrm>
              <a:custGeom>
                <a:avLst/>
                <a:gdLst>
                  <a:gd name="T0" fmla="*/ 0 w 323"/>
                  <a:gd name="T1" fmla="*/ 0 h 54"/>
                  <a:gd name="T2" fmla="*/ 150 w 323"/>
                  <a:gd name="T3" fmla="*/ 52 h 54"/>
                  <a:gd name="T4" fmla="*/ 323 w 323"/>
                  <a:gd name="T5" fmla="*/ 15 h 54"/>
                </a:gdLst>
                <a:ahLst/>
                <a:cxnLst>
                  <a:cxn ang="0">
                    <a:pos x="T0" y="T1"/>
                  </a:cxn>
                  <a:cxn ang="0">
                    <a:pos x="T2" y="T3"/>
                  </a:cxn>
                  <a:cxn ang="0">
                    <a:pos x="T4" y="T5"/>
                  </a:cxn>
                </a:cxnLst>
                <a:rect l="0" t="0" r="r" b="b"/>
                <a:pathLst>
                  <a:path w="323" h="54">
                    <a:moveTo>
                      <a:pt x="0" y="0"/>
                    </a:moveTo>
                    <a:cubicBezTo>
                      <a:pt x="25" y="9"/>
                      <a:pt x="96" y="50"/>
                      <a:pt x="150" y="52"/>
                    </a:cubicBezTo>
                    <a:cubicBezTo>
                      <a:pt x="204" y="54"/>
                      <a:pt x="287" y="23"/>
                      <a:pt x="323" y="15"/>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16">
                <a:extLst>
                  <a:ext uri="{FF2B5EF4-FFF2-40B4-BE49-F238E27FC236}">
                    <a16:creationId xmlns:a16="http://schemas.microsoft.com/office/drawing/2014/main" id="{C4812FE4-FC61-6521-567C-DC408FBE6E9F}"/>
                  </a:ext>
                </a:extLst>
              </p:cNvPr>
              <p:cNvSpPr>
                <a:spLocks/>
              </p:cNvSpPr>
              <p:nvPr/>
            </p:nvSpPr>
            <p:spPr bwMode="auto">
              <a:xfrm>
                <a:off x="1954069" y="5585283"/>
                <a:ext cx="5511800" cy="2630488"/>
              </a:xfrm>
              <a:custGeom>
                <a:avLst/>
                <a:gdLst>
                  <a:gd name="T0" fmla="*/ 7190 w 8680"/>
                  <a:gd name="T1" fmla="*/ 4105 h 4143"/>
                  <a:gd name="T2" fmla="*/ 6960 w 8680"/>
                  <a:gd name="T3" fmla="*/ 4015 h 4143"/>
                  <a:gd name="T4" fmla="*/ 7230 w 8680"/>
                  <a:gd name="T5" fmla="*/ 4025 h 4143"/>
                  <a:gd name="T6" fmla="*/ 7540 w 8680"/>
                  <a:gd name="T7" fmla="*/ 3935 h 4143"/>
                  <a:gd name="T8" fmla="*/ 7820 w 8680"/>
                  <a:gd name="T9" fmla="*/ 3880 h 4143"/>
                  <a:gd name="T10" fmla="*/ 8500 w 8680"/>
                  <a:gd name="T11" fmla="*/ 3050 h 4143"/>
                  <a:gd name="T12" fmla="*/ 8520 w 8680"/>
                  <a:gd name="T13" fmla="*/ 2860 h 4143"/>
                  <a:gd name="T14" fmla="*/ 8680 w 8680"/>
                  <a:gd name="T15" fmla="*/ 2510 h 4143"/>
                  <a:gd name="T16" fmla="*/ 8530 w 8680"/>
                  <a:gd name="T17" fmla="*/ 2473 h 4143"/>
                  <a:gd name="T18" fmla="*/ 8230 w 8680"/>
                  <a:gd name="T19" fmla="*/ 2490 h 4143"/>
                  <a:gd name="T20" fmla="*/ 8040 w 8680"/>
                  <a:gd name="T21" fmla="*/ 2653 h 4143"/>
                  <a:gd name="T22" fmla="*/ 8070 w 8680"/>
                  <a:gd name="T23" fmla="*/ 2300 h 4143"/>
                  <a:gd name="T24" fmla="*/ 7950 w 8680"/>
                  <a:gd name="T25" fmla="*/ 2093 h 4143"/>
                  <a:gd name="T26" fmla="*/ 7870 w 8680"/>
                  <a:gd name="T27" fmla="*/ 2348 h 4143"/>
                  <a:gd name="T28" fmla="*/ 7630 w 8680"/>
                  <a:gd name="T29" fmla="*/ 2573 h 4143"/>
                  <a:gd name="T30" fmla="*/ 7550 w 8680"/>
                  <a:gd name="T31" fmla="*/ 2853 h 4143"/>
                  <a:gd name="T32" fmla="*/ 7320 w 8680"/>
                  <a:gd name="T33" fmla="*/ 2763 h 4143"/>
                  <a:gd name="T34" fmla="*/ 7200 w 8680"/>
                  <a:gd name="T35" fmla="*/ 2438 h 4143"/>
                  <a:gd name="T36" fmla="*/ 7070 w 8680"/>
                  <a:gd name="T37" fmla="*/ 2193 h 4143"/>
                  <a:gd name="T38" fmla="*/ 6940 w 8680"/>
                  <a:gd name="T39" fmla="*/ 2013 h 4143"/>
                  <a:gd name="T40" fmla="*/ 6720 w 8680"/>
                  <a:gd name="T41" fmla="*/ 2058 h 4143"/>
                  <a:gd name="T42" fmla="*/ 6570 w 8680"/>
                  <a:gd name="T43" fmla="*/ 2023 h 4143"/>
                  <a:gd name="T44" fmla="*/ 6610 w 8680"/>
                  <a:gd name="T45" fmla="*/ 1470 h 4143"/>
                  <a:gd name="T46" fmla="*/ 6790 w 8680"/>
                  <a:gd name="T47" fmla="*/ 1453 h 4143"/>
                  <a:gd name="T48" fmla="*/ 6830 w 8680"/>
                  <a:gd name="T49" fmla="*/ 1255 h 4143"/>
                  <a:gd name="T50" fmla="*/ 6670 w 8680"/>
                  <a:gd name="T51" fmla="*/ 913 h 4143"/>
                  <a:gd name="T52" fmla="*/ 6750 w 8680"/>
                  <a:gd name="T53" fmla="*/ 533 h 4143"/>
                  <a:gd name="T54" fmla="*/ 6570 w 8680"/>
                  <a:gd name="T55" fmla="*/ 380 h 4143"/>
                  <a:gd name="T56" fmla="*/ 6350 w 8680"/>
                  <a:gd name="T57" fmla="*/ 308 h 4143"/>
                  <a:gd name="T58" fmla="*/ 6230 w 8680"/>
                  <a:gd name="T59" fmla="*/ 45 h 4143"/>
                  <a:gd name="T60" fmla="*/ 5930 w 8680"/>
                  <a:gd name="T61" fmla="*/ 35 h 4143"/>
                  <a:gd name="T62" fmla="*/ 5810 w 8680"/>
                  <a:gd name="T63" fmla="*/ 218 h 4143"/>
                  <a:gd name="T64" fmla="*/ 5560 w 8680"/>
                  <a:gd name="T65" fmla="*/ 353 h 4143"/>
                  <a:gd name="T66" fmla="*/ 5410 w 8680"/>
                  <a:gd name="T67" fmla="*/ 803 h 4143"/>
                  <a:gd name="T68" fmla="*/ 5160 w 8680"/>
                  <a:gd name="T69" fmla="*/ 913 h 4143"/>
                  <a:gd name="T70" fmla="*/ 4710 w 8680"/>
                  <a:gd name="T71" fmla="*/ 948 h 4143"/>
                  <a:gd name="T72" fmla="*/ 4330 w 8680"/>
                  <a:gd name="T73" fmla="*/ 1210 h 4143"/>
                  <a:gd name="T74" fmla="*/ 3650 w 8680"/>
                  <a:gd name="T75" fmla="*/ 820 h 4143"/>
                  <a:gd name="T76" fmla="*/ 3370 w 8680"/>
                  <a:gd name="T77" fmla="*/ 1010 h 4143"/>
                  <a:gd name="T78" fmla="*/ 3220 w 8680"/>
                  <a:gd name="T79" fmla="*/ 1643 h 4143"/>
                  <a:gd name="T80" fmla="*/ 2840 w 8680"/>
                  <a:gd name="T81" fmla="*/ 1878 h 4143"/>
                  <a:gd name="T82" fmla="*/ 2560 w 8680"/>
                  <a:gd name="T83" fmla="*/ 1950 h 4143"/>
                  <a:gd name="T84" fmla="*/ 1680 w 8680"/>
                  <a:gd name="T85" fmla="*/ 1985 h 4143"/>
                  <a:gd name="T86" fmla="*/ 1680 w 8680"/>
                  <a:gd name="T87" fmla="*/ 2425 h 4143"/>
                  <a:gd name="T88" fmla="*/ 1640 w 8680"/>
                  <a:gd name="T89" fmla="*/ 2645 h 4143"/>
                  <a:gd name="T90" fmla="*/ 1520 w 8680"/>
                  <a:gd name="T91" fmla="*/ 2825 h 4143"/>
                  <a:gd name="T92" fmla="*/ 1000 w 8680"/>
                  <a:gd name="T93" fmla="*/ 3140 h 4143"/>
                  <a:gd name="T94" fmla="*/ 840 w 8680"/>
                  <a:gd name="T95" fmla="*/ 3448 h 4143"/>
                  <a:gd name="T96" fmla="*/ 460 w 8680"/>
                  <a:gd name="T97" fmla="*/ 3683 h 4143"/>
                  <a:gd name="T98" fmla="*/ 170 w 8680"/>
                  <a:gd name="T99" fmla="*/ 383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80" h="4143">
                    <a:moveTo>
                      <a:pt x="7130" y="4143"/>
                    </a:moveTo>
                    <a:lnTo>
                      <a:pt x="7190" y="4105"/>
                    </a:lnTo>
                    <a:lnTo>
                      <a:pt x="6840" y="4080"/>
                    </a:lnTo>
                    <a:lnTo>
                      <a:pt x="6960" y="4015"/>
                    </a:lnTo>
                    <a:lnTo>
                      <a:pt x="7060" y="3998"/>
                    </a:lnTo>
                    <a:lnTo>
                      <a:pt x="7230" y="4025"/>
                    </a:lnTo>
                    <a:lnTo>
                      <a:pt x="7460" y="3943"/>
                    </a:lnTo>
                    <a:lnTo>
                      <a:pt x="7540" y="3935"/>
                    </a:lnTo>
                    <a:lnTo>
                      <a:pt x="7750" y="3935"/>
                    </a:lnTo>
                    <a:lnTo>
                      <a:pt x="7820" y="3880"/>
                    </a:lnTo>
                    <a:lnTo>
                      <a:pt x="7980" y="3375"/>
                    </a:lnTo>
                    <a:lnTo>
                      <a:pt x="8500" y="3050"/>
                    </a:lnTo>
                    <a:lnTo>
                      <a:pt x="8380" y="2843"/>
                    </a:lnTo>
                    <a:lnTo>
                      <a:pt x="8520" y="2860"/>
                    </a:lnTo>
                    <a:lnTo>
                      <a:pt x="8560" y="2788"/>
                    </a:lnTo>
                    <a:lnTo>
                      <a:pt x="8680" y="2510"/>
                    </a:lnTo>
                    <a:lnTo>
                      <a:pt x="8620" y="2463"/>
                    </a:lnTo>
                    <a:lnTo>
                      <a:pt x="8530" y="2473"/>
                    </a:lnTo>
                    <a:lnTo>
                      <a:pt x="8410" y="2535"/>
                    </a:lnTo>
                    <a:lnTo>
                      <a:pt x="8230" y="2490"/>
                    </a:lnTo>
                    <a:lnTo>
                      <a:pt x="8130" y="2653"/>
                    </a:lnTo>
                    <a:lnTo>
                      <a:pt x="8040" y="2653"/>
                    </a:lnTo>
                    <a:lnTo>
                      <a:pt x="8000" y="2580"/>
                    </a:lnTo>
                    <a:lnTo>
                      <a:pt x="8070" y="2300"/>
                    </a:lnTo>
                    <a:lnTo>
                      <a:pt x="8080" y="2193"/>
                    </a:lnTo>
                    <a:lnTo>
                      <a:pt x="7950" y="2093"/>
                    </a:lnTo>
                    <a:lnTo>
                      <a:pt x="7860" y="2175"/>
                    </a:lnTo>
                    <a:lnTo>
                      <a:pt x="7870" y="2348"/>
                    </a:lnTo>
                    <a:lnTo>
                      <a:pt x="7600" y="2393"/>
                    </a:lnTo>
                    <a:lnTo>
                      <a:pt x="7630" y="2573"/>
                    </a:lnTo>
                    <a:lnTo>
                      <a:pt x="7580" y="2690"/>
                    </a:lnTo>
                    <a:lnTo>
                      <a:pt x="7550" y="2853"/>
                    </a:lnTo>
                    <a:lnTo>
                      <a:pt x="7450" y="2860"/>
                    </a:lnTo>
                    <a:lnTo>
                      <a:pt x="7320" y="2763"/>
                    </a:lnTo>
                    <a:lnTo>
                      <a:pt x="7270" y="2580"/>
                    </a:lnTo>
                    <a:cubicBezTo>
                      <a:pt x="7208" y="2440"/>
                      <a:pt x="7248" y="2480"/>
                      <a:pt x="7200" y="2438"/>
                    </a:cubicBezTo>
                    <a:lnTo>
                      <a:pt x="7150" y="2293"/>
                    </a:lnTo>
                    <a:lnTo>
                      <a:pt x="7070" y="2193"/>
                    </a:lnTo>
                    <a:lnTo>
                      <a:pt x="7030" y="2048"/>
                    </a:lnTo>
                    <a:lnTo>
                      <a:pt x="6940" y="2013"/>
                    </a:lnTo>
                    <a:lnTo>
                      <a:pt x="6830" y="2013"/>
                    </a:lnTo>
                    <a:lnTo>
                      <a:pt x="6720" y="2058"/>
                    </a:lnTo>
                    <a:lnTo>
                      <a:pt x="6640" y="2068"/>
                    </a:lnTo>
                    <a:lnTo>
                      <a:pt x="6570" y="2023"/>
                    </a:lnTo>
                    <a:lnTo>
                      <a:pt x="6560" y="1543"/>
                    </a:lnTo>
                    <a:lnTo>
                      <a:pt x="6610" y="1470"/>
                    </a:lnTo>
                    <a:lnTo>
                      <a:pt x="6720" y="1453"/>
                    </a:lnTo>
                    <a:lnTo>
                      <a:pt x="6790" y="1453"/>
                    </a:lnTo>
                    <a:lnTo>
                      <a:pt x="6830" y="1345"/>
                    </a:lnTo>
                    <a:lnTo>
                      <a:pt x="6830" y="1255"/>
                    </a:lnTo>
                    <a:lnTo>
                      <a:pt x="6770" y="1093"/>
                    </a:lnTo>
                    <a:lnTo>
                      <a:pt x="6670" y="913"/>
                    </a:lnTo>
                    <a:lnTo>
                      <a:pt x="6630" y="820"/>
                    </a:lnTo>
                    <a:lnTo>
                      <a:pt x="6750" y="533"/>
                    </a:lnTo>
                    <a:lnTo>
                      <a:pt x="6650" y="415"/>
                    </a:lnTo>
                    <a:lnTo>
                      <a:pt x="6570" y="380"/>
                    </a:lnTo>
                    <a:lnTo>
                      <a:pt x="6440" y="353"/>
                    </a:lnTo>
                    <a:lnTo>
                      <a:pt x="6350" y="308"/>
                    </a:lnTo>
                    <a:lnTo>
                      <a:pt x="6240" y="208"/>
                    </a:lnTo>
                    <a:lnTo>
                      <a:pt x="6230" y="45"/>
                    </a:lnTo>
                    <a:lnTo>
                      <a:pt x="6080" y="0"/>
                    </a:lnTo>
                    <a:lnTo>
                      <a:pt x="5930" y="35"/>
                    </a:lnTo>
                    <a:lnTo>
                      <a:pt x="5870" y="145"/>
                    </a:lnTo>
                    <a:lnTo>
                      <a:pt x="5810" y="218"/>
                    </a:lnTo>
                    <a:lnTo>
                      <a:pt x="5650" y="298"/>
                    </a:lnTo>
                    <a:lnTo>
                      <a:pt x="5560" y="353"/>
                    </a:lnTo>
                    <a:lnTo>
                      <a:pt x="5400" y="588"/>
                    </a:lnTo>
                    <a:lnTo>
                      <a:pt x="5410" y="803"/>
                    </a:lnTo>
                    <a:lnTo>
                      <a:pt x="5320" y="903"/>
                    </a:lnTo>
                    <a:lnTo>
                      <a:pt x="5160" y="913"/>
                    </a:lnTo>
                    <a:lnTo>
                      <a:pt x="4800" y="913"/>
                    </a:lnTo>
                    <a:lnTo>
                      <a:pt x="4710" y="948"/>
                    </a:lnTo>
                    <a:lnTo>
                      <a:pt x="4400" y="1228"/>
                    </a:lnTo>
                    <a:lnTo>
                      <a:pt x="4330" y="1210"/>
                    </a:lnTo>
                    <a:lnTo>
                      <a:pt x="3710" y="775"/>
                    </a:lnTo>
                    <a:lnTo>
                      <a:pt x="3650" y="820"/>
                    </a:lnTo>
                    <a:lnTo>
                      <a:pt x="3590" y="840"/>
                    </a:lnTo>
                    <a:lnTo>
                      <a:pt x="3370" y="1010"/>
                    </a:lnTo>
                    <a:lnTo>
                      <a:pt x="3370" y="1200"/>
                    </a:lnTo>
                    <a:lnTo>
                      <a:pt x="3220" y="1643"/>
                    </a:lnTo>
                    <a:lnTo>
                      <a:pt x="2970" y="1653"/>
                    </a:lnTo>
                    <a:lnTo>
                      <a:pt x="2840" y="1878"/>
                    </a:lnTo>
                    <a:lnTo>
                      <a:pt x="2730" y="1905"/>
                    </a:lnTo>
                    <a:lnTo>
                      <a:pt x="2560" y="1950"/>
                    </a:lnTo>
                    <a:lnTo>
                      <a:pt x="1940" y="1805"/>
                    </a:lnTo>
                    <a:lnTo>
                      <a:pt x="1680" y="1985"/>
                    </a:lnTo>
                    <a:lnTo>
                      <a:pt x="1650" y="2165"/>
                    </a:lnTo>
                    <a:lnTo>
                      <a:pt x="1680" y="2425"/>
                    </a:lnTo>
                    <a:lnTo>
                      <a:pt x="1740" y="2565"/>
                    </a:lnTo>
                    <a:lnTo>
                      <a:pt x="1640" y="2645"/>
                    </a:lnTo>
                    <a:lnTo>
                      <a:pt x="1540" y="2765"/>
                    </a:lnTo>
                    <a:lnTo>
                      <a:pt x="1520" y="2825"/>
                    </a:lnTo>
                    <a:lnTo>
                      <a:pt x="1110" y="3023"/>
                    </a:lnTo>
                    <a:lnTo>
                      <a:pt x="1000" y="3140"/>
                    </a:lnTo>
                    <a:lnTo>
                      <a:pt x="920" y="3295"/>
                    </a:lnTo>
                    <a:lnTo>
                      <a:pt x="840" y="3448"/>
                    </a:lnTo>
                    <a:lnTo>
                      <a:pt x="660" y="3600"/>
                    </a:lnTo>
                    <a:lnTo>
                      <a:pt x="460" y="3683"/>
                    </a:lnTo>
                    <a:lnTo>
                      <a:pt x="310" y="3735"/>
                    </a:lnTo>
                    <a:lnTo>
                      <a:pt x="170" y="3835"/>
                    </a:lnTo>
                    <a:lnTo>
                      <a:pt x="0" y="4025"/>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3" name="直線コネクタ 2">
                <a:extLst>
                  <a:ext uri="{FF2B5EF4-FFF2-40B4-BE49-F238E27FC236}">
                    <a16:creationId xmlns:a16="http://schemas.microsoft.com/office/drawing/2014/main" id="{EF373E13-C992-C4CF-65BA-749A8006A0FB}"/>
                  </a:ext>
                </a:extLst>
              </p:cNvPr>
              <p:cNvSpPr>
                <a:spLocks/>
              </p:cNvSpPr>
              <p:nvPr/>
            </p:nvSpPr>
            <p:spPr bwMode="auto">
              <a:xfrm>
                <a:off x="2301732" y="7926846"/>
                <a:ext cx="211137" cy="182562"/>
              </a:xfrm>
              <a:custGeom>
                <a:avLst/>
                <a:gdLst>
                  <a:gd name="T0" fmla="*/ 0 w 332"/>
                  <a:gd name="T1" fmla="*/ 0 h 287"/>
                  <a:gd name="T2" fmla="*/ 267 w 332"/>
                  <a:gd name="T3" fmla="*/ 147 h 287"/>
                  <a:gd name="T4" fmla="*/ 332 w 332"/>
                  <a:gd name="T5" fmla="*/ 287 h 287"/>
                </a:gdLst>
                <a:ahLst/>
                <a:cxnLst>
                  <a:cxn ang="0">
                    <a:pos x="T0" y="T1"/>
                  </a:cxn>
                  <a:cxn ang="0">
                    <a:pos x="T2" y="T3"/>
                  </a:cxn>
                  <a:cxn ang="0">
                    <a:pos x="T4" y="T5"/>
                  </a:cxn>
                </a:cxnLst>
                <a:rect l="0" t="0" r="r" b="b"/>
                <a:pathLst>
                  <a:path w="332" h="287">
                    <a:moveTo>
                      <a:pt x="0" y="0"/>
                    </a:moveTo>
                    <a:lnTo>
                      <a:pt x="267" y="147"/>
                    </a:lnTo>
                    <a:lnTo>
                      <a:pt x="332" y="287"/>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直線コネクタ 346">
                <a:extLst>
                  <a:ext uri="{FF2B5EF4-FFF2-40B4-BE49-F238E27FC236}">
                    <a16:creationId xmlns:a16="http://schemas.microsoft.com/office/drawing/2014/main" id="{1DE266FE-136A-8207-423A-05341D627BB7}"/>
                  </a:ext>
                </a:extLst>
              </p:cNvPr>
              <p:cNvSpPr>
                <a:spLocks noChangeShapeType="1"/>
              </p:cNvSpPr>
              <p:nvPr/>
            </p:nvSpPr>
            <p:spPr bwMode="auto">
              <a:xfrm>
                <a:off x="2503344" y="8693608"/>
                <a:ext cx="58738" cy="13970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直線コネクタ 343">
                <a:extLst>
                  <a:ext uri="{FF2B5EF4-FFF2-40B4-BE49-F238E27FC236}">
                    <a16:creationId xmlns:a16="http://schemas.microsoft.com/office/drawing/2014/main" id="{A81EF10B-99A2-6EE0-0B21-7206810ADC01}"/>
                  </a:ext>
                </a:extLst>
              </p:cNvPr>
              <p:cNvSpPr>
                <a:spLocks/>
              </p:cNvSpPr>
              <p:nvPr/>
            </p:nvSpPr>
            <p:spPr bwMode="auto">
              <a:xfrm>
                <a:off x="2554144" y="8155446"/>
                <a:ext cx="104775" cy="185737"/>
              </a:xfrm>
              <a:custGeom>
                <a:avLst/>
                <a:gdLst>
                  <a:gd name="T0" fmla="*/ 0 w 167"/>
                  <a:gd name="T1" fmla="*/ 0 h 292"/>
                  <a:gd name="T2" fmla="*/ 73 w 167"/>
                  <a:gd name="T3" fmla="*/ 77 h 292"/>
                  <a:gd name="T4" fmla="*/ 139 w 167"/>
                  <a:gd name="T5" fmla="*/ 190 h 292"/>
                  <a:gd name="T6" fmla="*/ 167 w 167"/>
                  <a:gd name="T7" fmla="*/ 292 h 292"/>
                </a:gdLst>
                <a:ahLst/>
                <a:cxnLst>
                  <a:cxn ang="0">
                    <a:pos x="T0" y="T1"/>
                  </a:cxn>
                  <a:cxn ang="0">
                    <a:pos x="T2" y="T3"/>
                  </a:cxn>
                  <a:cxn ang="0">
                    <a:pos x="T4" y="T5"/>
                  </a:cxn>
                  <a:cxn ang="0">
                    <a:pos x="T6" y="T7"/>
                  </a:cxn>
                </a:cxnLst>
                <a:rect l="0" t="0" r="r" b="b"/>
                <a:pathLst>
                  <a:path w="167" h="292">
                    <a:moveTo>
                      <a:pt x="0" y="0"/>
                    </a:moveTo>
                    <a:lnTo>
                      <a:pt x="73" y="77"/>
                    </a:lnTo>
                    <a:lnTo>
                      <a:pt x="139" y="190"/>
                    </a:lnTo>
                    <a:lnTo>
                      <a:pt x="167" y="292"/>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4">
                <a:extLst>
                  <a:ext uri="{FF2B5EF4-FFF2-40B4-BE49-F238E27FC236}">
                    <a16:creationId xmlns:a16="http://schemas.microsoft.com/office/drawing/2014/main" id="{C07BD3B5-CFAC-C72E-64BC-AA9487B6CD2F}"/>
                  </a:ext>
                </a:extLst>
              </p:cNvPr>
              <p:cNvSpPr>
                <a:spLocks/>
              </p:cNvSpPr>
              <p:nvPr/>
            </p:nvSpPr>
            <p:spPr bwMode="auto">
              <a:xfrm>
                <a:off x="4022582" y="9165096"/>
                <a:ext cx="152400" cy="501650"/>
              </a:xfrm>
              <a:custGeom>
                <a:avLst/>
                <a:gdLst>
                  <a:gd name="T0" fmla="*/ 240 w 240"/>
                  <a:gd name="T1" fmla="*/ 0 h 790"/>
                  <a:gd name="T2" fmla="*/ 150 w 240"/>
                  <a:gd name="T3" fmla="*/ 0 h 790"/>
                  <a:gd name="T4" fmla="*/ 150 w 240"/>
                  <a:gd name="T5" fmla="*/ 190 h 790"/>
                  <a:gd name="T6" fmla="*/ 50 w 240"/>
                  <a:gd name="T7" fmla="*/ 150 h 790"/>
                  <a:gd name="T8" fmla="*/ 0 w 240"/>
                  <a:gd name="T9" fmla="*/ 390 h 790"/>
                  <a:gd name="T10" fmla="*/ 75 w 240"/>
                  <a:gd name="T11" fmla="*/ 668 h 790"/>
                  <a:gd name="T12" fmla="*/ 140 w 240"/>
                  <a:gd name="T13" fmla="*/ 778 h 790"/>
                  <a:gd name="T14" fmla="*/ 220 w 240"/>
                  <a:gd name="T15" fmla="*/ 790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790">
                    <a:moveTo>
                      <a:pt x="240" y="0"/>
                    </a:moveTo>
                    <a:lnTo>
                      <a:pt x="150" y="0"/>
                    </a:lnTo>
                    <a:lnTo>
                      <a:pt x="150" y="190"/>
                    </a:lnTo>
                    <a:lnTo>
                      <a:pt x="50" y="150"/>
                    </a:lnTo>
                    <a:lnTo>
                      <a:pt x="0" y="390"/>
                    </a:lnTo>
                    <a:lnTo>
                      <a:pt x="75" y="668"/>
                    </a:lnTo>
                    <a:lnTo>
                      <a:pt x="140" y="778"/>
                    </a:lnTo>
                    <a:lnTo>
                      <a:pt x="220" y="790"/>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 name="正方形/長方形 10">
              <a:extLst>
                <a:ext uri="{FF2B5EF4-FFF2-40B4-BE49-F238E27FC236}">
                  <a16:creationId xmlns:a16="http://schemas.microsoft.com/office/drawing/2014/main" id="{93ABF28A-556F-A45C-BC15-0A9A14A49450}"/>
                </a:ext>
              </a:extLst>
            </p:cNvPr>
            <p:cNvSpPr/>
            <p:nvPr/>
          </p:nvSpPr>
          <p:spPr>
            <a:xfrm>
              <a:off x="6492480" y="2628952"/>
              <a:ext cx="2635809" cy="275542"/>
            </a:xfrm>
            <a:prstGeom prst="rect">
              <a:avLst/>
            </a:prstGeom>
            <a:noFill/>
          </p:spPr>
          <p:txBody>
            <a:bodyPr wrap="square">
              <a:spAutoFit/>
            </a:bodyPr>
            <a:lstStyle/>
            <a:p>
              <a:r>
                <a:rPr lang="ja-JP" altLang="en-US" sz="1000" b="1" dirty="0">
                  <a:latin typeface="ＭＳ Ｐゴシック" panose="020B0600070205080204" pitchFamily="50" charset="-128"/>
                  <a:ea typeface="ＭＳ Ｐゴシック" panose="020B0600070205080204" pitchFamily="50" charset="-128"/>
                </a:rPr>
                <a:t>切迫する大規模地震に対する耐震対策  　　　　　　　　　　　　　　　</a:t>
              </a:r>
            </a:p>
          </p:txBody>
        </p:sp>
        <p:grpSp>
          <p:nvGrpSpPr>
            <p:cNvPr id="12" name="グループ化 38">
              <a:extLst>
                <a:ext uri="{FF2B5EF4-FFF2-40B4-BE49-F238E27FC236}">
                  <a16:creationId xmlns:a16="http://schemas.microsoft.com/office/drawing/2014/main" id="{BBBC4D19-7055-547C-3995-B0BE801AFB83}"/>
                </a:ext>
              </a:extLst>
            </p:cNvPr>
            <p:cNvGrpSpPr>
              <a:grpSpLocks/>
            </p:cNvGrpSpPr>
            <p:nvPr/>
          </p:nvGrpSpPr>
          <p:grpSpPr bwMode="auto">
            <a:xfrm>
              <a:off x="8041291" y="2112735"/>
              <a:ext cx="970420" cy="318924"/>
              <a:chOff x="8280582" y="2733169"/>
              <a:chExt cx="1106464" cy="348385"/>
            </a:xfrm>
          </p:grpSpPr>
          <p:sp>
            <p:nvSpPr>
              <p:cNvPr id="69" name="テキスト ボックス 68">
                <a:extLst>
                  <a:ext uri="{FF2B5EF4-FFF2-40B4-BE49-F238E27FC236}">
                    <a16:creationId xmlns:a16="http://schemas.microsoft.com/office/drawing/2014/main" id="{1B4F3C65-BA79-3DB6-6B3C-38644C16272E}"/>
                  </a:ext>
                </a:extLst>
              </p:cNvPr>
              <p:cNvSpPr txBox="1"/>
              <p:nvPr/>
            </p:nvSpPr>
            <p:spPr>
              <a:xfrm>
                <a:off x="8280582" y="2733169"/>
                <a:ext cx="1106464" cy="348385"/>
              </a:xfrm>
              <a:prstGeom prst="rect">
                <a:avLst/>
              </a:prstGeom>
              <a:solidFill>
                <a:schemeClr val="bg1"/>
              </a:solidFill>
              <a:ln w="3175">
                <a:solidFill>
                  <a:schemeClr val="tx1"/>
                </a:solidFill>
              </a:ln>
            </p:spPr>
            <p:txBody>
              <a:bodyPr wrap="square" lIns="36000" tIns="36000" rIns="36000" bIns="36000">
                <a:spAutoFit/>
              </a:bodyPr>
              <a:lstStyle/>
              <a:p>
                <a:pPr algn="ctr">
                  <a:defRPr/>
                </a:pPr>
                <a:r>
                  <a:rPr lang="ja-JP" altLang="en-US" sz="800" dirty="0">
                    <a:latin typeface="+mj-ea"/>
                  </a:rPr>
                  <a:t>Ｒ７工事実施箇所</a:t>
                </a:r>
                <a:endParaRPr lang="en-US" altLang="ja-JP" sz="800" dirty="0">
                  <a:latin typeface="+mj-ea"/>
                </a:endParaRPr>
              </a:p>
              <a:p>
                <a:pPr algn="ctr">
                  <a:defRPr/>
                </a:pPr>
                <a:r>
                  <a:rPr lang="ja-JP" altLang="en-US" sz="800" dirty="0">
                    <a:latin typeface="+mj-ea"/>
                    <a:ea typeface="+mj-ea"/>
                  </a:rPr>
                  <a:t>　　　堤防・護岸</a:t>
                </a:r>
                <a:endParaRPr lang="en-US" altLang="ja-JP" sz="800" dirty="0">
                  <a:latin typeface="+mj-ea"/>
                  <a:ea typeface="+mj-ea"/>
                </a:endParaRPr>
              </a:p>
            </p:txBody>
          </p:sp>
          <p:sp>
            <p:nvSpPr>
              <p:cNvPr id="71" name="円/楕円 116">
                <a:extLst>
                  <a:ext uri="{FF2B5EF4-FFF2-40B4-BE49-F238E27FC236}">
                    <a16:creationId xmlns:a16="http://schemas.microsoft.com/office/drawing/2014/main" id="{C39BD738-0D1E-FEF8-8DF7-6B424CFB1A2F}"/>
                  </a:ext>
                </a:extLst>
              </p:cNvPr>
              <p:cNvSpPr/>
              <p:nvPr/>
            </p:nvSpPr>
            <p:spPr>
              <a:xfrm>
                <a:off x="8386809" y="2953633"/>
                <a:ext cx="198707" cy="1041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16" name="円/楕円 116">
              <a:extLst>
                <a:ext uri="{FF2B5EF4-FFF2-40B4-BE49-F238E27FC236}">
                  <a16:creationId xmlns:a16="http://schemas.microsoft.com/office/drawing/2014/main" id="{A35FE594-D735-978F-4DBC-F09AA0BC89A5}"/>
                </a:ext>
              </a:extLst>
            </p:cNvPr>
            <p:cNvSpPr/>
            <p:nvPr/>
          </p:nvSpPr>
          <p:spPr bwMode="auto">
            <a:xfrm>
              <a:off x="7763816" y="1419304"/>
              <a:ext cx="105829" cy="1728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227" name="テキスト ボックス 226">
            <a:extLst>
              <a:ext uri="{FF2B5EF4-FFF2-40B4-BE49-F238E27FC236}">
                <a16:creationId xmlns:a16="http://schemas.microsoft.com/office/drawing/2014/main" id="{E6E30620-8474-3404-2D66-805DE5B6F27F}"/>
              </a:ext>
            </a:extLst>
          </p:cNvPr>
          <p:cNvSpPr txBox="1"/>
          <p:nvPr/>
        </p:nvSpPr>
        <p:spPr bwMode="auto">
          <a:xfrm>
            <a:off x="8009901" y="1366173"/>
            <a:ext cx="474115"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東横堀川</a:t>
            </a:r>
            <a:endParaRPr lang="en-US" altLang="ja-JP" sz="800" dirty="0">
              <a:latin typeface="+mj-ea"/>
              <a:ea typeface="+mj-ea"/>
            </a:endParaRPr>
          </a:p>
        </p:txBody>
      </p:sp>
      <p:sp>
        <p:nvSpPr>
          <p:cNvPr id="228" name="円/楕円 116">
            <a:extLst>
              <a:ext uri="{FF2B5EF4-FFF2-40B4-BE49-F238E27FC236}">
                <a16:creationId xmlns:a16="http://schemas.microsoft.com/office/drawing/2014/main" id="{C6853182-BF92-6C0B-333D-17B1CCFCE172}"/>
              </a:ext>
            </a:extLst>
          </p:cNvPr>
          <p:cNvSpPr/>
          <p:nvPr/>
        </p:nvSpPr>
        <p:spPr bwMode="auto">
          <a:xfrm rot="3348890">
            <a:off x="7371824" y="1745790"/>
            <a:ext cx="97442" cy="105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sp>
        <p:nvSpPr>
          <p:cNvPr id="229" name="テキスト ボックス 228">
            <a:extLst>
              <a:ext uri="{FF2B5EF4-FFF2-40B4-BE49-F238E27FC236}">
                <a16:creationId xmlns:a16="http://schemas.microsoft.com/office/drawing/2014/main" id="{9DACF971-DA58-92FB-C5E6-F191CDB4CA7F}"/>
              </a:ext>
            </a:extLst>
          </p:cNvPr>
          <p:cNvSpPr txBox="1"/>
          <p:nvPr/>
        </p:nvSpPr>
        <p:spPr bwMode="auto">
          <a:xfrm>
            <a:off x="7070185" y="1571646"/>
            <a:ext cx="557782"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港区堤防</a:t>
            </a:r>
            <a:endParaRPr lang="en-US" altLang="ja-JP" sz="800" dirty="0">
              <a:latin typeface="+mj-ea"/>
              <a:ea typeface="+mj-ea"/>
            </a:endParaRPr>
          </a:p>
        </p:txBody>
      </p:sp>
      <p:grpSp>
        <p:nvGrpSpPr>
          <p:cNvPr id="234" name="グループ化 233">
            <a:extLst>
              <a:ext uri="{FF2B5EF4-FFF2-40B4-BE49-F238E27FC236}">
                <a16:creationId xmlns:a16="http://schemas.microsoft.com/office/drawing/2014/main" id="{09AB8C12-369B-0795-2904-52496592324F}"/>
              </a:ext>
            </a:extLst>
          </p:cNvPr>
          <p:cNvGrpSpPr/>
          <p:nvPr/>
        </p:nvGrpSpPr>
        <p:grpSpPr>
          <a:xfrm>
            <a:off x="6287336" y="2813073"/>
            <a:ext cx="2735318" cy="1967450"/>
            <a:chOff x="6292686" y="2955441"/>
            <a:chExt cx="2735318" cy="1967450"/>
          </a:xfrm>
        </p:grpSpPr>
        <p:sp>
          <p:nvSpPr>
            <p:cNvPr id="235" name="正方形/長方形 234">
              <a:extLst>
                <a:ext uri="{FF2B5EF4-FFF2-40B4-BE49-F238E27FC236}">
                  <a16:creationId xmlns:a16="http://schemas.microsoft.com/office/drawing/2014/main" id="{ABC0B951-F78D-BEAF-9AAD-1A2541BD8AD2}"/>
                </a:ext>
              </a:extLst>
            </p:cNvPr>
            <p:cNvSpPr/>
            <p:nvPr/>
          </p:nvSpPr>
          <p:spPr>
            <a:xfrm>
              <a:off x="6786685" y="4676670"/>
              <a:ext cx="2241319" cy="246221"/>
            </a:xfrm>
            <a:prstGeom prst="rect">
              <a:avLst/>
            </a:prstGeom>
          </p:spPr>
          <p:txBody>
            <a:bodyPr wrap="none">
              <a:spAutoFit/>
            </a:bodyPr>
            <a:lstStyle/>
            <a:p>
              <a:r>
                <a:rPr lang="ja-JP" altLang="en-US" sz="1000" b="1" dirty="0">
                  <a:latin typeface="ＭＳ Ｐゴシック" panose="020B0600070205080204" pitchFamily="50" charset="-128"/>
                  <a:ea typeface="ＭＳ Ｐゴシック" panose="020B0600070205080204" pitchFamily="50" charset="-128"/>
                </a:rPr>
                <a:t>緊急交通路の無電柱化　重点１４路線</a:t>
              </a:r>
            </a:p>
          </p:txBody>
        </p:sp>
        <p:grpSp>
          <p:nvGrpSpPr>
            <p:cNvPr id="236" name="グループ化 235">
              <a:extLst>
                <a:ext uri="{FF2B5EF4-FFF2-40B4-BE49-F238E27FC236}">
                  <a16:creationId xmlns:a16="http://schemas.microsoft.com/office/drawing/2014/main" id="{D9245F4F-79DE-94B0-C57A-72422989B32E}"/>
                </a:ext>
              </a:extLst>
            </p:cNvPr>
            <p:cNvGrpSpPr/>
            <p:nvPr/>
          </p:nvGrpSpPr>
          <p:grpSpPr>
            <a:xfrm>
              <a:off x="6939015" y="2955441"/>
              <a:ext cx="2003438" cy="1757480"/>
              <a:chOff x="6845698" y="2758337"/>
              <a:chExt cx="2003438" cy="1757480"/>
            </a:xfrm>
          </p:grpSpPr>
          <p:pic>
            <p:nvPicPr>
              <p:cNvPr id="245" name="図 244">
                <a:extLst>
                  <a:ext uri="{FF2B5EF4-FFF2-40B4-BE49-F238E27FC236}">
                    <a16:creationId xmlns:a16="http://schemas.microsoft.com/office/drawing/2014/main" id="{F69A2962-A139-497F-996D-3626540DD7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122" t="2111" r="16498" b="2103"/>
              <a:stretch/>
            </p:blipFill>
            <p:spPr>
              <a:xfrm>
                <a:off x="6845698" y="2763490"/>
                <a:ext cx="1836791" cy="1752327"/>
              </a:xfrm>
              <a:prstGeom prst="rect">
                <a:avLst/>
              </a:prstGeom>
            </p:spPr>
          </p:pic>
          <p:grpSp>
            <p:nvGrpSpPr>
              <p:cNvPr id="246" name="グループ化 245">
                <a:extLst>
                  <a:ext uri="{FF2B5EF4-FFF2-40B4-BE49-F238E27FC236}">
                    <a16:creationId xmlns:a16="http://schemas.microsoft.com/office/drawing/2014/main" id="{784BFF76-5067-CA94-5F58-0AF1C6DFCECC}"/>
                  </a:ext>
                </a:extLst>
              </p:cNvPr>
              <p:cNvGrpSpPr/>
              <p:nvPr/>
            </p:nvGrpSpPr>
            <p:grpSpPr>
              <a:xfrm rot="20003149">
                <a:off x="7024653" y="3118127"/>
                <a:ext cx="599229" cy="284251"/>
                <a:chOff x="-10055" y="-3440"/>
                <a:chExt cx="599847" cy="284303"/>
              </a:xfrm>
            </p:grpSpPr>
            <p:sp>
              <p:nvSpPr>
                <p:cNvPr id="259" name="円/楕円 174">
                  <a:extLst>
                    <a:ext uri="{FF2B5EF4-FFF2-40B4-BE49-F238E27FC236}">
                      <a16:creationId xmlns:a16="http://schemas.microsoft.com/office/drawing/2014/main" id="{C5882036-675C-B1BC-AC76-AA02093B5C2E}"/>
                    </a:ext>
                  </a:extLst>
                </p:cNvPr>
                <p:cNvSpPr/>
                <p:nvPr/>
              </p:nvSpPr>
              <p:spPr>
                <a:xfrm>
                  <a:off x="58008" y="17229"/>
                  <a:ext cx="450387" cy="167928"/>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260" name="テキスト ボックス 1">
                  <a:extLst>
                    <a:ext uri="{FF2B5EF4-FFF2-40B4-BE49-F238E27FC236}">
                      <a16:creationId xmlns:a16="http://schemas.microsoft.com/office/drawing/2014/main" id="{91DC2FEF-5CE0-61A2-3BC5-BBB856535A1D}"/>
                    </a:ext>
                  </a:extLst>
                </p:cNvPr>
                <p:cNvSpPr txBox="1"/>
                <p:nvPr/>
              </p:nvSpPr>
              <p:spPr>
                <a:xfrm>
                  <a:off x="-10055" y="-3440"/>
                  <a:ext cx="599847" cy="2843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神戸方面</a:t>
                  </a:r>
                </a:p>
              </p:txBody>
            </p:sp>
          </p:grpSp>
          <p:grpSp>
            <p:nvGrpSpPr>
              <p:cNvPr id="247" name="グループ化 246">
                <a:extLst>
                  <a:ext uri="{FF2B5EF4-FFF2-40B4-BE49-F238E27FC236}">
                    <a16:creationId xmlns:a16="http://schemas.microsoft.com/office/drawing/2014/main" id="{12376D03-EEC9-00FD-111B-0483277618CF}"/>
                  </a:ext>
                </a:extLst>
              </p:cNvPr>
              <p:cNvGrpSpPr/>
              <p:nvPr/>
            </p:nvGrpSpPr>
            <p:grpSpPr>
              <a:xfrm>
                <a:off x="7553121" y="2758337"/>
                <a:ext cx="664950" cy="267335"/>
                <a:chOff x="-16697" y="1373"/>
                <a:chExt cx="665599" cy="267384"/>
              </a:xfrm>
            </p:grpSpPr>
            <p:sp>
              <p:nvSpPr>
                <p:cNvPr id="257" name="円/楕円 177">
                  <a:extLst>
                    <a:ext uri="{FF2B5EF4-FFF2-40B4-BE49-F238E27FC236}">
                      <a16:creationId xmlns:a16="http://schemas.microsoft.com/office/drawing/2014/main" id="{3EA3EAB8-12FC-0EAB-F584-68553C1CAA3E}"/>
                    </a:ext>
                  </a:extLst>
                </p:cNvPr>
                <p:cNvSpPr/>
                <p:nvPr/>
              </p:nvSpPr>
              <p:spPr>
                <a:xfrm>
                  <a:off x="50242" y="28936"/>
                  <a:ext cx="459100" cy="156824"/>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258" name="テキスト ボックス 49">
                  <a:extLst>
                    <a:ext uri="{FF2B5EF4-FFF2-40B4-BE49-F238E27FC236}">
                      <a16:creationId xmlns:a16="http://schemas.microsoft.com/office/drawing/2014/main" id="{E0210878-2CE2-9E04-2C27-4F6E5FD6E348}"/>
                    </a:ext>
                  </a:extLst>
                </p:cNvPr>
                <p:cNvSpPr txBox="1"/>
                <p:nvPr/>
              </p:nvSpPr>
              <p:spPr>
                <a:xfrm>
                  <a:off x="-16697" y="1373"/>
                  <a:ext cx="665599"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北摂方面</a:t>
                  </a:r>
                </a:p>
              </p:txBody>
            </p:sp>
          </p:grpSp>
          <p:grpSp>
            <p:nvGrpSpPr>
              <p:cNvPr id="248" name="グループ化 247">
                <a:extLst>
                  <a:ext uri="{FF2B5EF4-FFF2-40B4-BE49-F238E27FC236}">
                    <a16:creationId xmlns:a16="http://schemas.microsoft.com/office/drawing/2014/main" id="{464059BB-7228-45F7-38E1-2C12CB783B75}"/>
                  </a:ext>
                </a:extLst>
              </p:cNvPr>
              <p:cNvGrpSpPr/>
              <p:nvPr/>
            </p:nvGrpSpPr>
            <p:grpSpPr>
              <a:xfrm rot="3355478">
                <a:off x="8084957" y="2944105"/>
                <a:ext cx="604627" cy="267335"/>
                <a:chOff x="10602" y="-27467"/>
                <a:chExt cx="550983" cy="267384"/>
              </a:xfrm>
            </p:grpSpPr>
            <p:sp>
              <p:nvSpPr>
                <p:cNvPr id="255" name="円/楕円 180">
                  <a:extLst>
                    <a:ext uri="{FF2B5EF4-FFF2-40B4-BE49-F238E27FC236}">
                      <a16:creationId xmlns:a16="http://schemas.microsoft.com/office/drawing/2014/main" id="{CA3C80F1-CAF8-F418-61E5-D9A15DED2C84}"/>
                    </a:ext>
                  </a:extLst>
                </p:cNvPr>
                <p:cNvSpPr/>
                <p:nvPr/>
              </p:nvSpPr>
              <p:spPr>
                <a:xfrm>
                  <a:off x="46820" y="1774"/>
                  <a:ext cx="471775" cy="167937"/>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256" name="テキスト ボックス 52">
                  <a:extLst>
                    <a:ext uri="{FF2B5EF4-FFF2-40B4-BE49-F238E27FC236}">
                      <a16:creationId xmlns:a16="http://schemas.microsoft.com/office/drawing/2014/main" id="{1BDB2BF0-CE3B-27AF-005C-8BBED3951472}"/>
                    </a:ext>
                  </a:extLst>
                </p:cNvPr>
                <p:cNvSpPr txBox="1"/>
                <p:nvPr/>
              </p:nvSpPr>
              <p:spPr>
                <a:xfrm>
                  <a:off x="10602" y="-27467"/>
                  <a:ext cx="550983"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京都方面</a:t>
                  </a:r>
                </a:p>
              </p:txBody>
            </p:sp>
          </p:grpSp>
          <p:grpSp>
            <p:nvGrpSpPr>
              <p:cNvPr id="249" name="グループ化 248">
                <a:extLst>
                  <a:ext uri="{FF2B5EF4-FFF2-40B4-BE49-F238E27FC236}">
                    <a16:creationId xmlns:a16="http://schemas.microsoft.com/office/drawing/2014/main" id="{098DF81F-6728-F866-8AB1-D3F2A8B2B209}"/>
                  </a:ext>
                </a:extLst>
              </p:cNvPr>
              <p:cNvGrpSpPr/>
              <p:nvPr/>
            </p:nvGrpSpPr>
            <p:grpSpPr>
              <a:xfrm rot="5400000">
                <a:off x="8361959" y="3350979"/>
                <a:ext cx="616214" cy="358140"/>
                <a:chOff x="78854" y="41678"/>
                <a:chExt cx="616848" cy="358193"/>
              </a:xfrm>
            </p:grpSpPr>
            <p:sp>
              <p:nvSpPr>
                <p:cNvPr id="253" name="円/楕円 183">
                  <a:extLst>
                    <a:ext uri="{FF2B5EF4-FFF2-40B4-BE49-F238E27FC236}">
                      <a16:creationId xmlns:a16="http://schemas.microsoft.com/office/drawing/2014/main" id="{86BD39C9-F670-DD8F-30DE-6870EC1AA28C}"/>
                    </a:ext>
                  </a:extLst>
                </p:cNvPr>
                <p:cNvSpPr/>
                <p:nvPr/>
              </p:nvSpPr>
              <p:spPr>
                <a:xfrm>
                  <a:off x="146528" y="43777"/>
                  <a:ext cx="464530" cy="228249"/>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254" name="テキスト ボックス 55">
                  <a:extLst>
                    <a:ext uri="{FF2B5EF4-FFF2-40B4-BE49-F238E27FC236}">
                      <a16:creationId xmlns:a16="http://schemas.microsoft.com/office/drawing/2014/main" id="{6CDC409D-CE4D-F520-61CB-BB76EF2CDC6E}"/>
                    </a:ext>
                  </a:extLst>
                </p:cNvPr>
                <p:cNvSpPr txBox="1"/>
                <p:nvPr/>
              </p:nvSpPr>
              <p:spPr>
                <a:xfrm>
                  <a:off x="78854" y="41678"/>
                  <a:ext cx="616848" cy="3581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奈良生駒</a:t>
                  </a:r>
                </a:p>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方面</a:t>
                  </a:r>
                </a:p>
              </p:txBody>
            </p:sp>
          </p:grpSp>
          <p:grpSp>
            <p:nvGrpSpPr>
              <p:cNvPr id="250" name="グループ化 249">
                <a:extLst>
                  <a:ext uri="{FF2B5EF4-FFF2-40B4-BE49-F238E27FC236}">
                    <a16:creationId xmlns:a16="http://schemas.microsoft.com/office/drawing/2014/main" id="{EDBAC261-1456-06EB-0C9B-00DCDDD6F205}"/>
                  </a:ext>
                </a:extLst>
              </p:cNvPr>
              <p:cNvGrpSpPr/>
              <p:nvPr/>
            </p:nvGrpSpPr>
            <p:grpSpPr>
              <a:xfrm rot="1114259">
                <a:off x="7107840" y="4227198"/>
                <a:ext cx="722834" cy="267335"/>
                <a:chOff x="-78097" y="28678"/>
                <a:chExt cx="675396" cy="267384"/>
              </a:xfrm>
            </p:grpSpPr>
            <p:sp>
              <p:nvSpPr>
                <p:cNvPr id="251" name="円/楕円 186">
                  <a:extLst>
                    <a:ext uri="{FF2B5EF4-FFF2-40B4-BE49-F238E27FC236}">
                      <a16:creationId xmlns:a16="http://schemas.microsoft.com/office/drawing/2014/main" id="{601637EE-298D-8D1E-160A-B35AA9A58A66}"/>
                    </a:ext>
                  </a:extLst>
                </p:cNvPr>
                <p:cNvSpPr/>
                <p:nvPr/>
              </p:nvSpPr>
              <p:spPr>
                <a:xfrm>
                  <a:off x="-29481" y="50259"/>
                  <a:ext cx="555481" cy="165912"/>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252" name="テキスト ボックス 58">
                  <a:extLst>
                    <a:ext uri="{FF2B5EF4-FFF2-40B4-BE49-F238E27FC236}">
                      <a16:creationId xmlns:a16="http://schemas.microsoft.com/office/drawing/2014/main" id="{2565F15D-2D7B-8528-49D5-48D2696D95AE}"/>
                    </a:ext>
                  </a:extLst>
                </p:cNvPr>
                <p:cNvSpPr txBox="1"/>
                <p:nvPr/>
              </p:nvSpPr>
              <p:spPr>
                <a:xfrm>
                  <a:off x="-78097" y="28678"/>
                  <a:ext cx="675396"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南大阪方面</a:t>
                  </a:r>
                </a:p>
              </p:txBody>
            </p:sp>
          </p:grpSp>
        </p:grpSp>
        <p:grpSp>
          <p:nvGrpSpPr>
            <p:cNvPr id="237" name="グループ化 236">
              <a:extLst>
                <a:ext uri="{FF2B5EF4-FFF2-40B4-BE49-F238E27FC236}">
                  <a16:creationId xmlns:a16="http://schemas.microsoft.com/office/drawing/2014/main" id="{1BC25208-29A6-F5CF-DE69-E13F85EDB945}"/>
                </a:ext>
              </a:extLst>
            </p:cNvPr>
            <p:cNvGrpSpPr/>
            <p:nvPr/>
          </p:nvGrpSpPr>
          <p:grpSpPr>
            <a:xfrm>
              <a:off x="6292686" y="3885824"/>
              <a:ext cx="1051836" cy="537140"/>
              <a:chOff x="6299350" y="1481669"/>
              <a:chExt cx="1051836" cy="537140"/>
            </a:xfrm>
            <a:noFill/>
          </p:grpSpPr>
          <p:sp>
            <p:nvSpPr>
              <p:cNvPr id="239" name="角丸四角形 96">
                <a:extLst>
                  <a:ext uri="{FF2B5EF4-FFF2-40B4-BE49-F238E27FC236}">
                    <a16:creationId xmlns:a16="http://schemas.microsoft.com/office/drawing/2014/main" id="{A6A16F01-884B-7B40-6698-B6BD7770B705}"/>
                  </a:ext>
                </a:extLst>
              </p:cNvPr>
              <p:cNvSpPr/>
              <p:nvPr/>
            </p:nvSpPr>
            <p:spPr>
              <a:xfrm>
                <a:off x="6299350" y="1481669"/>
                <a:ext cx="948062" cy="50200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nvGrpSpPr>
              <p:cNvPr id="240" name="グループ化 239">
                <a:extLst>
                  <a:ext uri="{FF2B5EF4-FFF2-40B4-BE49-F238E27FC236}">
                    <a16:creationId xmlns:a16="http://schemas.microsoft.com/office/drawing/2014/main" id="{6CEF02CF-A07B-3A2D-C94F-9F967250782D}"/>
                  </a:ext>
                </a:extLst>
              </p:cNvPr>
              <p:cNvGrpSpPr/>
              <p:nvPr/>
            </p:nvGrpSpPr>
            <p:grpSpPr>
              <a:xfrm>
                <a:off x="6373953" y="1490435"/>
                <a:ext cx="977233" cy="528374"/>
                <a:chOff x="6251893" y="1587028"/>
                <a:chExt cx="977233" cy="528374"/>
              </a:xfrm>
              <a:grpFill/>
            </p:grpSpPr>
            <p:sp>
              <p:nvSpPr>
                <p:cNvPr id="241" name="テキスト ボックス 52">
                  <a:extLst>
                    <a:ext uri="{FF2B5EF4-FFF2-40B4-BE49-F238E27FC236}">
                      <a16:creationId xmlns:a16="http://schemas.microsoft.com/office/drawing/2014/main" id="{EAE1449A-7CBD-94AD-FF23-30057C962C85}"/>
                    </a:ext>
                  </a:extLst>
                </p:cNvPr>
                <p:cNvSpPr txBox="1"/>
                <p:nvPr/>
              </p:nvSpPr>
              <p:spPr>
                <a:xfrm>
                  <a:off x="6411118" y="1587028"/>
                  <a:ext cx="818008" cy="281534"/>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整備済区間</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（事業中含む）</a:t>
                  </a:r>
                </a:p>
              </p:txBody>
            </p:sp>
            <p:sp>
              <p:nvSpPr>
                <p:cNvPr id="242" name="テキスト ボックス 54">
                  <a:extLst>
                    <a:ext uri="{FF2B5EF4-FFF2-40B4-BE49-F238E27FC236}">
                      <a16:creationId xmlns:a16="http://schemas.microsoft.com/office/drawing/2014/main" id="{56DC39CE-46AB-6519-0275-415E492D109A}"/>
                    </a:ext>
                  </a:extLst>
                </p:cNvPr>
                <p:cNvSpPr txBox="1"/>
                <p:nvPr/>
              </p:nvSpPr>
              <p:spPr>
                <a:xfrm>
                  <a:off x="6411119" y="1825996"/>
                  <a:ext cx="745279" cy="289406"/>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未整備区間</a:t>
                  </a:r>
                </a:p>
              </p:txBody>
            </p:sp>
            <p:cxnSp>
              <p:nvCxnSpPr>
                <p:cNvPr id="243" name="直線コネクタ 242">
                  <a:extLst>
                    <a:ext uri="{FF2B5EF4-FFF2-40B4-BE49-F238E27FC236}">
                      <a16:creationId xmlns:a16="http://schemas.microsoft.com/office/drawing/2014/main" id="{B7EE09D3-0461-4BBB-CA01-15C3567F8ADF}"/>
                    </a:ext>
                  </a:extLst>
                </p:cNvPr>
                <p:cNvCxnSpPr/>
                <p:nvPr/>
              </p:nvCxnSpPr>
              <p:spPr>
                <a:xfrm>
                  <a:off x="6251893" y="1731730"/>
                  <a:ext cx="180000" cy="0"/>
                </a:xfrm>
                <a:prstGeom prst="line">
                  <a:avLst/>
                </a:prstGeom>
                <a:grpFill/>
                <a:ln w="222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a:extLst>
                    <a:ext uri="{FF2B5EF4-FFF2-40B4-BE49-F238E27FC236}">
                      <a16:creationId xmlns:a16="http://schemas.microsoft.com/office/drawing/2014/main" id="{CAB912FA-C302-7330-3F3E-AED2AEA1A334}"/>
                    </a:ext>
                  </a:extLst>
                </p:cNvPr>
                <p:cNvCxnSpPr/>
                <p:nvPr/>
              </p:nvCxnSpPr>
              <p:spPr>
                <a:xfrm>
                  <a:off x="6251893" y="1980223"/>
                  <a:ext cx="180000" cy="0"/>
                </a:xfrm>
                <a:prstGeom prst="line">
                  <a:avLst/>
                </a:prstGeom>
                <a:grpFill/>
                <a:ln w="22225"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
          <p:nvSpPr>
            <p:cNvPr id="238" name="Line 26">
              <a:extLst>
                <a:ext uri="{FF2B5EF4-FFF2-40B4-BE49-F238E27FC236}">
                  <a16:creationId xmlns:a16="http://schemas.microsoft.com/office/drawing/2014/main" id="{69CFBF0F-FB58-9D66-312B-BB410AD16E6D}"/>
                </a:ext>
              </a:extLst>
            </p:cNvPr>
            <p:cNvSpPr>
              <a:spLocks noChangeShapeType="1"/>
            </p:cNvSpPr>
            <p:nvPr/>
          </p:nvSpPr>
          <p:spPr bwMode="auto">
            <a:xfrm flipV="1">
              <a:off x="8066042" y="4102510"/>
              <a:ext cx="3749" cy="34641"/>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grpSp>
      <p:grpSp>
        <p:nvGrpSpPr>
          <p:cNvPr id="261" name="グループ化 260">
            <a:extLst>
              <a:ext uri="{FF2B5EF4-FFF2-40B4-BE49-F238E27FC236}">
                <a16:creationId xmlns:a16="http://schemas.microsoft.com/office/drawing/2014/main" id="{E666314F-C159-23A5-9DA8-B70B91E335FB}"/>
              </a:ext>
            </a:extLst>
          </p:cNvPr>
          <p:cNvGrpSpPr/>
          <p:nvPr/>
        </p:nvGrpSpPr>
        <p:grpSpPr>
          <a:xfrm>
            <a:off x="6287336" y="3473070"/>
            <a:ext cx="1074589" cy="179991"/>
            <a:chOff x="8041290" y="4507178"/>
            <a:chExt cx="1074589" cy="179991"/>
          </a:xfrm>
        </p:grpSpPr>
        <p:grpSp>
          <p:nvGrpSpPr>
            <p:cNvPr id="262" name="グループ化 261">
              <a:extLst>
                <a:ext uri="{FF2B5EF4-FFF2-40B4-BE49-F238E27FC236}">
                  <a16:creationId xmlns:a16="http://schemas.microsoft.com/office/drawing/2014/main" id="{0AB52061-5D8B-FD9F-6F60-4199E0DF1609}"/>
                </a:ext>
              </a:extLst>
            </p:cNvPr>
            <p:cNvGrpSpPr/>
            <p:nvPr/>
          </p:nvGrpSpPr>
          <p:grpSpPr>
            <a:xfrm>
              <a:off x="8041290" y="4507178"/>
              <a:ext cx="1074589" cy="179991"/>
              <a:chOff x="4797315" y="4181902"/>
              <a:chExt cx="895596" cy="139279"/>
            </a:xfrm>
          </p:grpSpPr>
          <p:sp>
            <p:nvSpPr>
              <p:cNvPr id="264" name="正方形/長方形 263">
                <a:extLst>
                  <a:ext uri="{FF2B5EF4-FFF2-40B4-BE49-F238E27FC236}">
                    <a16:creationId xmlns:a16="http://schemas.microsoft.com/office/drawing/2014/main" id="{9B09F8C4-BEE9-F823-CBAE-EA61AF6DE80E}"/>
                  </a:ext>
                </a:extLst>
              </p:cNvPr>
              <p:cNvSpPr/>
              <p:nvPr/>
            </p:nvSpPr>
            <p:spPr bwMode="gray">
              <a:xfrm>
                <a:off x="4797315" y="4183772"/>
                <a:ext cx="895596" cy="129034"/>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88" dirty="0">
                  <a:latin typeface="ＭＳ Ｐゴシック" panose="020B0600070205080204" pitchFamily="50" charset="-128"/>
                  <a:ea typeface="ＭＳ Ｐゴシック" panose="020B0600070205080204" pitchFamily="50" charset="-128"/>
                </a:endParaRPr>
              </a:p>
            </p:txBody>
          </p:sp>
          <p:sp>
            <p:nvSpPr>
              <p:cNvPr id="265" name="タイトル 1">
                <a:extLst>
                  <a:ext uri="{FF2B5EF4-FFF2-40B4-BE49-F238E27FC236}">
                    <a16:creationId xmlns:a16="http://schemas.microsoft.com/office/drawing/2014/main" id="{7DD305F8-B47B-5D8F-7ED2-D3977CCC0DDC}"/>
                  </a:ext>
                </a:extLst>
              </p:cNvPr>
              <p:cNvSpPr txBox="1">
                <a:spLocks/>
              </p:cNvSpPr>
              <p:nvPr/>
            </p:nvSpPr>
            <p:spPr bwMode="gray">
              <a:xfrm>
                <a:off x="4959973" y="4181902"/>
                <a:ext cx="732936" cy="139279"/>
              </a:xfrm>
              <a:prstGeom prst="rect">
                <a:avLst/>
              </a:prstGeom>
              <a:noFill/>
            </p:spPr>
            <p:txBody>
              <a:bodyPr vert="horz" lIns="60290" tIns="30144" rIns="60290" bIns="30144"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gn="l"/>
                <a:r>
                  <a:rPr lang="ja-JP" altLang="en-US" sz="800" dirty="0">
                    <a:latin typeface="ＭＳ Ｐゴシック" panose="020B0600070205080204" pitchFamily="50" charset="-128"/>
                    <a:ea typeface="ＭＳ Ｐゴシック" panose="020B0600070205080204" pitchFamily="50" charset="-128"/>
                  </a:rPr>
                  <a:t>Ｒ７事業実施箇所</a:t>
                </a:r>
              </a:p>
            </p:txBody>
          </p:sp>
        </p:grpSp>
        <p:sp>
          <p:nvSpPr>
            <p:cNvPr id="263" name="円/楕円 58">
              <a:extLst>
                <a:ext uri="{FF2B5EF4-FFF2-40B4-BE49-F238E27FC236}">
                  <a16:creationId xmlns:a16="http://schemas.microsoft.com/office/drawing/2014/main" id="{9E58B57C-D474-DD8F-9132-B8D861C9DC0E}"/>
                </a:ext>
              </a:extLst>
            </p:cNvPr>
            <p:cNvSpPr/>
            <p:nvPr/>
          </p:nvSpPr>
          <p:spPr>
            <a:xfrm>
              <a:off x="8090484" y="4556459"/>
              <a:ext cx="174466" cy="64714"/>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grpSp>
      <p:sp>
        <p:nvSpPr>
          <p:cNvPr id="266" name="円/楕円 58">
            <a:extLst>
              <a:ext uri="{FF2B5EF4-FFF2-40B4-BE49-F238E27FC236}">
                <a16:creationId xmlns:a16="http://schemas.microsoft.com/office/drawing/2014/main" id="{2EEC3D25-3E5E-BDE5-31B8-97B6DB6C40B5}"/>
              </a:ext>
            </a:extLst>
          </p:cNvPr>
          <p:cNvSpPr/>
          <p:nvPr/>
        </p:nvSpPr>
        <p:spPr>
          <a:xfrm rot="6562831">
            <a:off x="7668920" y="4132771"/>
            <a:ext cx="624498" cy="136014"/>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67" name="円/楕円 58">
            <a:extLst>
              <a:ext uri="{FF2B5EF4-FFF2-40B4-BE49-F238E27FC236}">
                <a16:creationId xmlns:a16="http://schemas.microsoft.com/office/drawing/2014/main" id="{52F9129C-B228-09D6-A169-A736C84E4EBF}"/>
              </a:ext>
            </a:extLst>
          </p:cNvPr>
          <p:cNvSpPr/>
          <p:nvPr/>
        </p:nvSpPr>
        <p:spPr>
          <a:xfrm rot="5400000">
            <a:off x="8317007" y="4251448"/>
            <a:ext cx="453246" cy="91732"/>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68" name="円/楕円 58">
            <a:extLst>
              <a:ext uri="{FF2B5EF4-FFF2-40B4-BE49-F238E27FC236}">
                <a16:creationId xmlns:a16="http://schemas.microsoft.com/office/drawing/2014/main" id="{2661A61A-4660-F0CA-41DA-225E21C58B3C}"/>
              </a:ext>
            </a:extLst>
          </p:cNvPr>
          <p:cNvSpPr/>
          <p:nvPr/>
        </p:nvSpPr>
        <p:spPr>
          <a:xfrm rot="5400000">
            <a:off x="8562273" y="3342466"/>
            <a:ext cx="217126" cy="8554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69" name="円/楕円 58">
            <a:extLst>
              <a:ext uri="{FF2B5EF4-FFF2-40B4-BE49-F238E27FC236}">
                <a16:creationId xmlns:a16="http://schemas.microsoft.com/office/drawing/2014/main" id="{596867BB-291B-2D23-9D96-49F5D273FA44}"/>
              </a:ext>
            </a:extLst>
          </p:cNvPr>
          <p:cNvSpPr/>
          <p:nvPr/>
        </p:nvSpPr>
        <p:spPr>
          <a:xfrm rot="3622451">
            <a:off x="7872711" y="3764288"/>
            <a:ext cx="140190" cy="6396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70" name="円/楕円 58">
            <a:extLst>
              <a:ext uri="{FF2B5EF4-FFF2-40B4-BE49-F238E27FC236}">
                <a16:creationId xmlns:a16="http://schemas.microsoft.com/office/drawing/2014/main" id="{B8BA5750-D4D8-26FD-D45C-5622CCCC1ACC}"/>
              </a:ext>
            </a:extLst>
          </p:cNvPr>
          <p:cNvSpPr/>
          <p:nvPr/>
        </p:nvSpPr>
        <p:spPr>
          <a:xfrm rot="6892221">
            <a:off x="7917755" y="3121941"/>
            <a:ext cx="381104" cy="124496"/>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71" name="円/楕円 58">
            <a:extLst>
              <a:ext uri="{FF2B5EF4-FFF2-40B4-BE49-F238E27FC236}">
                <a16:creationId xmlns:a16="http://schemas.microsoft.com/office/drawing/2014/main" id="{8FF2AF3E-A090-D1A5-5527-A27BCDA6D44A}"/>
              </a:ext>
            </a:extLst>
          </p:cNvPr>
          <p:cNvSpPr/>
          <p:nvPr/>
        </p:nvSpPr>
        <p:spPr>
          <a:xfrm rot="4185067">
            <a:off x="7684364" y="3207085"/>
            <a:ext cx="357222" cy="11922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72" name="円/楕円 58">
            <a:extLst>
              <a:ext uri="{FF2B5EF4-FFF2-40B4-BE49-F238E27FC236}">
                <a16:creationId xmlns:a16="http://schemas.microsoft.com/office/drawing/2014/main" id="{7D764D8B-20E7-B18D-5B12-6713D66793BF}"/>
              </a:ext>
            </a:extLst>
          </p:cNvPr>
          <p:cNvSpPr/>
          <p:nvPr/>
        </p:nvSpPr>
        <p:spPr>
          <a:xfrm rot="5822408">
            <a:off x="7490795" y="3234549"/>
            <a:ext cx="287849" cy="8164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73" name="円/楕円 58">
            <a:extLst>
              <a:ext uri="{FF2B5EF4-FFF2-40B4-BE49-F238E27FC236}">
                <a16:creationId xmlns:a16="http://schemas.microsoft.com/office/drawing/2014/main" id="{53385DB4-CCD0-27FC-9BAD-91EBB3F88BB8}"/>
              </a:ext>
            </a:extLst>
          </p:cNvPr>
          <p:cNvSpPr/>
          <p:nvPr/>
        </p:nvSpPr>
        <p:spPr>
          <a:xfrm rot="20272186">
            <a:off x="7564107" y="3595987"/>
            <a:ext cx="134699" cy="54801"/>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74" name="フリーフォーム: 図形 273">
            <a:extLst>
              <a:ext uri="{FF2B5EF4-FFF2-40B4-BE49-F238E27FC236}">
                <a16:creationId xmlns:a16="http://schemas.microsoft.com/office/drawing/2014/main" id="{51DA8ACB-8A26-2A69-199A-ECA3F132F1EC}"/>
              </a:ext>
            </a:extLst>
          </p:cNvPr>
          <p:cNvSpPr/>
          <p:nvPr/>
        </p:nvSpPr>
        <p:spPr>
          <a:xfrm>
            <a:off x="8319601" y="3447869"/>
            <a:ext cx="144000" cy="23813"/>
          </a:xfrm>
          <a:custGeom>
            <a:avLst/>
            <a:gdLst>
              <a:gd name="connsiteX0" fmla="*/ 0 w 178594"/>
              <a:gd name="connsiteY0" fmla="*/ 23813 h 23813"/>
              <a:gd name="connsiteX1" fmla="*/ 0 w 178594"/>
              <a:gd name="connsiteY1" fmla="*/ 23813 h 23813"/>
              <a:gd name="connsiteX2" fmla="*/ 154782 w 178594"/>
              <a:gd name="connsiteY2" fmla="*/ 0 h 23813"/>
              <a:gd name="connsiteX3" fmla="*/ 178594 w 178594"/>
              <a:gd name="connsiteY3" fmla="*/ 2381 h 23813"/>
              <a:gd name="connsiteX0" fmla="*/ 0 w 154782"/>
              <a:gd name="connsiteY0" fmla="*/ 23813 h 23813"/>
              <a:gd name="connsiteX1" fmla="*/ 0 w 154782"/>
              <a:gd name="connsiteY1" fmla="*/ 23813 h 23813"/>
              <a:gd name="connsiteX2" fmla="*/ 154782 w 154782"/>
              <a:gd name="connsiteY2" fmla="*/ 0 h 23813"/>
            </a:gdLst>
            <a:ahLst/>
            <a:cxnLst>
              <a:cxn ang="0">
                <a:pos x="connsiteX0" y="connsiteY0"/>
              </a:cxn>
              <a:cxn ang="0">
                <a:pos x="connsiteX1" y="connsiteY1"/>
              </a:cxn>
              <a:cxn ang="0">
                <a:pos x="connsiteX2" y="connsiteY2"/>
              </a:cxn>
            </a:cxnLst>
            <a:rect l="l" t="t" r="r" b="b"/>
            <a:pathLst>
              <a:path w="154782" h="23813">
                <a:moveTo>
                  <a:pt x="0" y="23813"/>
                </a:moveTo>
                <a:lnTo>
                  <a:pt x="0" y="23813"/>
                </a:lnTo>
                <a:lnTo>
                  <a:pt x="154782"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フリーフォーム: 図形 274">
            <a:extLst>
              <a:ext uri="{FF2B5EF4-FFF2-40B4-BE49-F238E27FC236}">
                <a16:creationId xmlns:a16="http://schemas.microsoft.com/office/drawing/2014/main" id="{57BFC2D2-551C-EEDC-B2FC-8B279803CC6F}"/>
              </a:ext>
            </a:extLst>
          </p:cNvPr>
          <p:cNvSpPr/>
          <p:nvPr/>
        </p:nvSpPr>
        <p:spPr>
          <a:xfrm>
            <a:off x="8312419" y="3446709"/>
            <a:ext cx="154782" cy="23813"/>
          </a:xfrm>
          <a:custGeom>
            <a:avLst/>
            <a:gdLst>
              <a:gd name="connsiteX0" fmla="*/ 0 w 178594"/>
              <a:gd name="connsiteY0" fmla="*/ 23813 h 23813"/>
              <a:gd name="connsiteX1" fmla="*/ 0 w 178594"/>
              <a:gd name="connsiteY1" fmla="*/ 23813 h 23813"/>
              <a:gd name="connsiteX2" fmla="*/ 154782 w 178594"/>
              <a:gd name="connsiteY2" fmla="*/ 0 h 23813"/>
              <a:gd name="connsiteX3" fmla="*/ 178594 w 178594"/>
              <a:gd name="connsiteY3" fmla="*/ 2381 h 23813"/>
              <a:gd name="connsiteX0" fmla="*/ 0 w 154782"/>
              <a:gd name="connsiteY0" fmla="*/ 23813 h 23813"/>
              <a:gd name="connsiteX1" fmla="*/ 0 w 154782"/>
              <a:gd name="connsiteY1" fmla="*/ 23813 h 23813"/>
              <a:gd name="connsiteX2" fmla="*/ 154782 w 154782"/>
              <a:gd name="connsiteY2" fmla="*/ 0 h 23813"/>
            </a:gdLst>
            <a:ahLst/>
            <a:cxnLst>
              <a:cxn ang="0">
                <a:pos x="connsiteX0" y="connsiteY0"/>
              </a:cxn>
              <a:cxn ang="0">
                <a:pos x="connsiteX1" y="connsiteY1"/>
              </a:cxn>
              <a:cxn ang="0">
                <a:pos x="connsiteX2" y="connsiteY2"/>
              </a:cxn>
            </a:cxnLst>
            <a:rect l="l" t="t" r="r" b="b"/>
            <a:pathLst>
              <a:path w="154782" h="23813">
                <a:moveTo>
                  <a:pt x="0" y="23813"/>
                </a:moveTo>
                <a:lnTo>
                  <a:pt x="0" y="23813"/>
                </a:lnTo>
                <a:lnTo>
                  <a:pt x="15478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329126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防災体制の更なる充実・震災対策の推進②</a:t>
            </a:r>
          </a:p>
        </p:txBody>
      </p:sp>
      <p:sp>
        <p:nvSpPr>
          <p:cNvPr id="28" name="Rectangle 4"/>
          <p:cNvSpPr>
            <a:spLocks noChangeArrowheads="1"/>
          </p:cNvSpPr>
          <p:nvPr/>
        </p:nvSpPr>
        <p:spPr bwMode="auto">
          <a:xfrm>
            <a:off x="7302500" y="0"/>
            <a:ext cx="184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防災力の強化</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76" name="スライド番号プレースホルダ 3"/>
          <p:cNvSpPr txBox="1">
            <a:spLocks noGrp="1"/>
          </p:cNvSpPr>
          <p:nvPr/>
        </p:nvSpPr>
        <p:spPr bwMode="auto">
          <a:xfrm>
            <a:off x="6969622" y="475680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44</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7" name="Rectangle 5"/>
          <p:cNvSpPr>
            <a:spLocks noChangeArrowheads="1"/>
          </p:cNvSpPr>
          <p:nvPr/>
        </p:nvSpPr>
        <p:spPr bwMode="auto">
          <a:xfrm>
            <a:off x="60344" y="2238491"/>
            <a:ext cx="6833170" cy="104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密集住宅市街地整備の推進　　　　　　 　 　　 　   （</a:t>
            </a:r>
            <a:r>
              <a:rPr lang="ja-JP" altLang="en-US" sz="1600" b="1" dirty="0">
                <a:latin typeface="ＭＳ Ｐゴシック" pitchFamily="50" charset="-128"/>
                <a:ea typeface="ＭＳ Ｐゴシック" charset="-128"/>
              </a:rPr>
              <a:t>２６億１，３００万円</a:t>
            </a:r>
            <a:r>
              <a:rPr lang="ja-JP" altLang="en-US" sz="1600" b="1" dirty="0">
                <a:latin typeface="ＭＳ Ｐゴシック" panose="020B0600070205080204" pitchFamily="50" charset="-128"/>
              </a:rPr>
              <a:t>）</a:t>
            </a:r>
            <a:endParaRPr lang="en-US" altLang="ja-JP" sz="105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「密集住宅市街地整備プログラム」に基づき、老朽木造住宅の除却・建替え等への支援により市街地の不燃化を促進するとともに、防災骨格の形成等に資する都市計画道路を整備</a:t>
            </a:r>
            <a:endParaRPr lang="en-US" altLang="ja-JP" sz="1400" dirty="0">
              <a:latin typeface="ＭＳ Ｐゴシック" panose="020B0600070205080204" pitchFamily="50" charset="-128"/>
              <a:cs typeface="Times New Roman" pitchFamily="18" charset="0"/>
            </a:endParaRPr>
          </a:p>
        </p:txBody>
      </p:sp>
      <p:sp>
        <p:nvSpPr>
          <p:cNvPr id="48" name="Rectangle 5"/>
          <p:cNvSpPr>
            <a:spLocks noChangeArrowheads="1"/>
          </p:cNvSpPr>
          <p:nvPr/>
        </p:nvSpPr>
        <p:spPr bwMode="auto">
          <a:xfrm>
            <a:off x="61537" y="3316321"/>
            <a:ext cx="7105710" cy="83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a:t>
            </a:r>
            <a:r>
              <a:rPr lang="zh-TW" altLang="en-US" sz="1600" b="1" dirty="0">
                <a:latin typeface="ＭＳ Ｐゴシック" panose="020B0600070205080204" pitchFamily="50" charset="-128"/>
              </a:rPr>
              <a:t>個別避難計画作成推進事業</a:t>
            </a:r>
            <a:r>
              <a:rPr lang="ja-JP" altLang="en-US" sz="1600" b="1" dirty="0">
                <a:latin typeface="ＭＳ Ｐゴシック" panose="020B0600070205080204" pitchFamily="50" charset="-128"/>
              </a:rPr>
              <a:t>　　　　　　　　　　      （  </a:t>
            </a:r>
            <a:r>
              <a:rPr lang="ja-JP" altLang="en-US" sz="1600" b="1" dirty="0">
                <a:latin typeface="ＭＳ Ｐゴシック" pitchFamily="50" charset="-128"/>
                <a:ea typeface="ＭＳ Ｐゴシック" charset="-128"/>
              </a:rPr>
              <a:t>１億  　５００万円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756000" indent="-28440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避難行動要支援者のうち、特に優先度の高い方の個別避難計画を</a:t>
            </a:r>
            <a:endParaRPr lang="en-US" altLang="ja-JP" sz="1400" dirty="0">
              <a:latin typeface="ＭＳ Ｐゴシック" panose="020B0600070205080204" pitchFamily="50" charset="-128"/>
            </a:endParaRPr>
          </a:p>
          <a:p>
            <a:pPr marL="471600" eaLnBrk="1" hangingPunct="1">
              <a:lnSpc>
                <a:spcPts val="1400"/>
              </a:lnSpc>
              <a:spcBef>
                <a:spcPts val="170"/>
              </a:spcBef>
              <a:spcAft>
                <a:spcPts val="170"/>
              </a:spcAft>
              <a:buNone/>
              <a:tabLst>
                <a:tab pos="5740400" algn="l"/>
              </a:tabLst>
              <a:defRPr/>
            </a:pPr>
            <a:r>
              <a:rPr lang="ja-JP" altLang="en-US" sz="1400" dirty="0">
                <a:latin typeface="ＭＳ Ｐゴシック" panose="020B0600070205080204" pitchFamily="50" charset="-128"/>
              </a:rPr>
              <a:t>　　 令和８年度末までに作成するため、区役所の業務執行体制を強化</a:t>
            </a:r>
            <a:endParaRPr lang="en-US" altLang="ja-JP" sz="1400" dirty="0">
              <a:latin typeface="ＭＳ Ｐゴシック" panose="020B0600070205080204" pitchFamily="50" charset="-128"/>
            </a:endParaRPr>
          </a:p>
        </p:txBody>
      </p:sp>
      <p:sp>
        <p:nvSpPr>
          <p:cNvPr id="43" name="Rectangle 5">
            <a:extLst>
              <a:ext uri="{FF2B5EF4-FFF2-40B4-BE49-F238E27FC236}">
                <a16:creationId xmlns:a16="http://schemas.microsoft.com/office/drawing/2014/main" id="{BA29A103-EA16-2461-A17D-D2115208ACD9}"/>
              </a:ext>
            </a:extLst>
          </p:cNvPr>
          <p:cNvSpPr>
            <a:spLocks noChangeArrowheads="1"/>
          </p:cNvSpPr>
          <p:nvPr/>
        </p:nvSpPr>
        <p:spPr bwMode="auto">
          <a:xfrm>
            <a:off x="59454" y="450297"/>
            <a:ext cx="7115335" cy="169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0"/>
              </a:spcAft>
              <a:buNone/>
              <a:tabLst>
                <a:tab pos="4303713" algn="l"/>
              </a:tabLst>
              <a:defRPr/>
            </a:pPr>
            <a:r>
              <a:rPr lang="ja-JP" altLang="en-US" sz="1600" b="1" dirty="0">
                <a:latin typeface="ＭＳ Ｐゴシック" panose="020B0600070205080204" pitchFamily="50" charset="-128"/>
              </a:rPr>
              <a:t>■　気候変動等を踏まえた水害への備え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a:t>
            </a:r>
            <a:r>
              <a:rPr lang="ja-JP" altLang="en-US" sz="1600" b="1" dirty="0">
                <a:latin typeface="ＭＳ Ｐゴシック" pitchFamily="50" charset="-128"/>
                <a:ea typeface="ＭＳ Ｐゴシック" charset="-128"/>
              </a:rPr>
              <a:t>２４億３，２００万円</a:t>
            </a:r>
            <a:r>
              <a:rPr lang="ja-JP" altLang="en-US" sz="1600" b="1" dirty="0">
                <a:latin typeface="ＭＳ Ｐゴシック" panose="020B0600070205080204" pitchFamily="50" charset="-128"/>
              </a:rPr>
              <a:t>）</a:t>
            </a:r>
            <a:endParaRPr lang="en-US" altLang="ja-JP" sz="1400" dirty="0">
              <a:latin typeface="ＭＳ Ｐゴシック" panose="020B0600070205080204" pitchFamily="50" charset="-128"/>
            </a:endParaRPr>
          </a:p>
          <a:p>
            <a:pPr marL="471600" eaLnBrk="1" hangingPunct="1">
              <a:spcBef>
                <a:spcPts val="0"/>
              </a:spcBef>
              <a:spcAft>
                <a:spcPts val="170"/>
              </a:spcAft>
              <a:buNone/>
              <a:tabLst>
                <a:tab pos="5740400" algn="l"/>
              </a:tabLst>
              <a:defRPr/>
            </a:pPr>
            <a:r>
              <a:rPr lang="ja-JP" altLang="en-US" sz="1200" dirty="0">
                <a:latin typeface="ＭＳ Ｐゴシック" panose="020B0600070205080204" pitchFamily="50" charset="-128"/>
              </a:rPr>
              <a:t>　　　　　　　　　　　　　　　　　　　　　　　  　　　　　　　　　　 　     （うち、一般会計：２２億６，２００万円）</a:t>
            </a:r>
            <a:endParaRPr lang="en-US" altLang="ja-JP" sz="1200" strike="sngStrike"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気候変動による降雨量の増大に対応した下水道施設（下水道幹線、雨水ポンプ等）の設計を実施</a:t>
            </a:r>
            <a:endParaRPr lang="en-US" altLang="ja-JP" sz="14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気候変動による海面上昇等に対応した海岸堤防の整備に向けた調査を実施</a:t>
            </a:r>
            <a:endParaRPr lang="en-US" altLang="ja-JP" sz="14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台風の高波等による浸水被害の最小化を図るため、過去最大規模の</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台風（伊勢湾台風級）を想定した埋立地の浸水対策</a:t>
            </a:r>
            <a:endParaRPr lang="en-US" altLang="ja-JP" sz="1400" dirty="0">
              <a:latin typeface="ＭＳ Ｐゴシック" panose="020B0600070205080204" pitchFamily="50" charset="-128"/>
            </a:endParaRPr>
          </a:p>
        </p:txBody>
      </p:sp>
      <p:sp>
        <p:nvSpPr>
          <p:cNvPr id="3" name="Rectangle 5">
            <a:extLst>
              <a:ext uri="{FF2B5EF4-FFF2-40B4-BE49-F238E27FC236}">
                <a16:creationId xmlns:a16="http://schemas.microsoft.com/office/drawing/2014/main" id="{D7EBBEAC-4E61-0258-F3E9-96293524C268}"/>
              </a:ext>
            </a:extLst>
          </p:cNvPr>
          <p:cNvSpPr>
            <a:spLocks noChangeArrowheads="1"/>
          </p:cNvSpPr>
          <p:nvPr/>
        </p:nvSpPr>
        <p:spPr bwMode="auto">
          <a:xfrm>
            <a:off x="60346" y="4106451"/>
            <a:ext cx="8490933" cy="104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消防防災施設の機能強化事業  （    　４，３００</a:t>
            </a:r>
            <a:r>
              <a:rPr lang="ja-JP" altLang="en-US" sz="1600" b="1" dirty="0">
                <a:latin typeface="ＭＳ Ｐゴシック" pitchFamily="50" charset="-128"/>
                <a:ea typeface="ＭＳ Ｐゴシック" charset="-128"/>
              </a:rPr>
              <a:t>万円</a:t>
            </a:r>
            <a:r>
              <a:rPr lang="ja-JP" altLang="en-US" sz="1600" b="1" dirty="0">
                <a:latin typeface="ＭＳ Ｐゴシック" panose="020B0600070205080204" pitchFamily="50" charset="-128"/>
              </a:rPr>
              <a:t>）</a:t>
            </a:r>
            <a:endParaRPr lang="en-US" altLang="ja-JP" sz="1400" dirty="0">
              <a:latin typeface="ＭＳ Ｐゴシック" panose="020B0600070205080204" pitchFamily="50" charset="-128"/>
            </a:endParaRPr>
          </a:p>
          <a:p>
            <a:pPr marL="757350" indent="-28575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複雑多様化する災害や社会環境の変化等に的確に対応し、災害に強い安全なまちづくりをめざして、新たな訓練機能も備えた総合的な消防防災施設整備に係る設計を実施</a:t>
            </a:r>
            <a:endParaRPr lang="en-US" altLang="ja-JP" sz="1400" strike="sngStrike" dirty="0">
              <a:latin typeface="ＭＳ Ｐゴシック" panose="020B0600070205080204" pitchFamily="50" charset="-128"/>
            </a:endParaRPr>
          </a:p>
        </p:txBody>
      </p:sp>
      <p:sp>
        <p:nvSpPr>
          <p:cNvPr id="94" name="角丸四角形 37">
            <a:extLst>
              <a:ext uri="{FF2B5EF4-FFF2-40B4-BE49-F238E27FC236}">
                <a16:creationId xmlns:a16="http://schemas.microsoft.com/office/drawing/2014/main" id="{9D88FC44-F9A8-BFA0-A759-CFB2632F97E5}"/>
              </a:ext>
            </a:extLst>
          </p:cNvPr>
          <p:cNvSpPr/>
          <p:nvPr/>
        </p:nvSpPr>
        <p:spPr>
          <a:xfrm>
            <a:off x="256691" y="919315"/>
            <a:ext cx="288925" cy="288000"/>
          </a:xfrm>
          <a:prstGeom prst="round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sp>
        <p:nvSpPr>
          <p:cNvPr id="95" name="角丸四角形 37">
            <a:extLst>
              <a:ext uri="{FF2B5EF4-FFF2-40B4-BE49-F238E27FC236}">
                <a16:creationId xmlns:a16="http://schemas.microsoft.com/office/drawing/2014/main" id="{47B3FA96-B6B9-F58E-C19C-069DD0ADD6CA}"/>
              </a:ext>
            </a:extLst>
          </p:cNvPr>
          <p:cNvSpPr/>
          <p:nvPr/>
        </p:nvSpPr>
        <p:spPr>
          <a:xfrm>
            <a:off x="256692" y="1379981"/>
            <a:ext cx="288925" cy="288000"/>
          </a:xfrm>
          <a:prstGeom prst="round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grpSp>
        <p:nvGrpSpPr>
          <p:cNvPr id="2" name="グループ化 1">
            <a:extLst>
              <a:ext uri="{FF2B5EF4-FFF2-40B4-BE49-F238E27FC236}">
                <a16:creationId xmlns:a16="http://schemas.microsoft.com/office/drawing/2014/main" id="{50C8CA16-0892-2904-A884-3308441C4A56}"/>
              </a:ext>
            </a:extLst>
          </p:cNvPr>
          <p:cNvGrpSpPr/>
          <p:nvPr/>
        </p:nvGrpSpPr>
        <p:grpSpPr>
          <a:xfrm>
            <a:off x="6656196" y="3107105"/>
            <a:ext cx="2600322" cy="1136705"/>
            <a:chOff x="6218697" y="3010148"/>
            <a:chExt cx="2600322" cy="1136705"/>
          </a:xfrm>
        </p:grpSpPr>
        <p:pic>
          <p:nvPicPr>
            <p:cNvPr id="4" name="図 3">
              <a:extLst>
                <a:ext uri="{FF2B5EF4-FFF2-40B4-BE49-F238E27FC236}">
                  <a16:creationId xmlns:a16="http://schemas.microsoft.com/office/drawing/2014/main" id="{D6AD5E60-48BB-F988-EE26-DFE2F3766E44}"/>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467549" y="3010148"/>
              <a:ext cx="917575" cy="919733"/>
            </a:xfrm>
            <a:prstGeom prst="rect">
              <a:avLst/>
            </a:prstGeom>
            <a:ln>
              <a:noFill/>
            </a:ln>
            <a:extLst>
              <a:ext uri="{53640926-AAD7-44D8-BBD7-CCE9431645EC}">
                <a14:shadowObscured xmlns:a14="http://schemas.microsoft.com/office/drawing/2010/main"/>
              </a:ext>
            </a:extLst>
          </p:spPr>
        </p:pic>
        <p:pic>
          <p:nvPicPr>
            <p:cNvPr id="5" name="図 4">
              <a:extLst>
                <a:ext uri="{FF2B5EF4-FFF2-40B4-BE49-F238E27FC236}">
                  <a16:creationId xmlns:a16="http://schemas.microsoft.com/office/drawing/2014/main" id="{56AAC017-05D9-5DE2-0D66-27FF15FC950D}"/>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571432" y="3043499"/>
              <a:ext cx="1053538" cy="899710"/>
            </a:xfrm>
            <a:prstGeom prst="rect">
              <a:avLst/>
            </a:prstGeom>
            <a:ln>
              <a:noFill/>
            </a:ln>
            <a:extLst>
              <a:ext uri="{53640926-AAD7-44D8-BBD7-CCE9431645EC}">
                <a14:shadowObscured xmlns:a14="http://schemas.microsoft.com/office/drawing/2010/main"/>
              </a:ext>
            </a:extLst>
          </p:spPr>
        </p:pic>
        <p:sp>
          <p:nvSpPr>
            <p:cNvPr id="6" name="AutoShape 500">
              <a:extLst>
                <a:ext uri="{FF2B5EF4-FFF2-40B4-BE49-F238E27FC236}">
                  <a16:creationId xmlns:a16="http://schemas.microsoft.com/office/drawing/2014/main" id="{82A51514-DA20-8E5C-C527-56CD065F2BE2}"/>
                </a:ext>
              </a:extLst>
            </p:cNvPr>
            <p:cNvSpPr>
              <a:spLocks noChangeArrowheads="1"/>
            </p:cNvSpPr>
            <p:nvPr/>
          </p:nvSpPr>
          <p:spPr bwMode="auto">
            <a:xfrm rot="5400000">
              <a:off x="7291798" y="3462031"/>
              <a:ext cx="398264" cy="102241"/>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ja-JP" altLang="en-US" dirty="0">
                <a:latin typeface="ＭＳ Ｐゴシック" panose="020B0600070205080204" pitchFamily="50" charset="-128"/>
              </a:endParaRPr>
            </a:p>
          </p:txBody>
        </p:sp>
        <p:sp>
          <p:nvSpPr>
            <p:cNvPr id="7" name="Rectangle 516">
              <a:extLst>
                <a:ext uri="{FF2B5EF4-FFF2-40B4-BE49-F238E27FC236}">
                  <a16:creationId xmlns:a16="http://schemas.microsoft.com/office/drawing/2014/main" id="{B653324E-A0AC-A56F-594F-0CA48769AA5F}"/>
                </a:ext>
              </a:extLst>
            </p:cNvPr>
            <p:cNvSpPr>
              <a:spLocks noChangeArrowheads="1"/>
            </p:cNvSpPr>
            <p:nvPr/>
          </p:nvSpPr>
          <p:spPr bwMode="auto">
            <a:xfrm>
              <a:off x="6466958" y="3771774"/>
              <a:ext cx="623039" cy="161024"/>
            </a:xfrm>
            <a:prstGeom prst="rect">
              <a:avLst/>
            </a:prstGeom>
            <a:solidFill>
              <a:srgbClr val="FFFFFF"/>
            </a:solidFill>
            <a:ln w="9525">
              <a:solidFill>
                <a:srgbClr val="000000"/>
              </a:solidFill>
              <a:miter lim="800000"/>
              <a:headEnd/>
              <a:tailEnd/>
            </a:ln>
          </p:spPr>
          <p:txBody>
            <a:bodyPr rot="0" vert="horz" wrap="square" lIns="36000" tIns="8890" rIns="36000" bIns="8890" anchor="t" anchorCtr="0" upright="1">
              <a:noAutofit/>
            </a:bodyPr>
            <a:lstStyle/>
            <a:p>
              <a:pPr marL="608013" indent="-614363" algn="ctr">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建替え前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516">
              <a:extLst>
                <a:ext uri="{FF2B5EF4-FFF2-40B4-BE49-F238E27FC236}">
                  <a16:creationId xmlns:a16="http://schemas.microsoft.com/office/drawing/2014/main" id="{43F5E368-376C-701B-D211-E2FA28FA86B3}"/>
                </a:ext>
              </a:extLst>
            </p:cNvPr>
            <p:cNvSpPr>
              <a:spLocks noChangeArrowheads="1"/>
            </p:cNvSpPr>
            <p:nvPr/>
          </p:nvSpPr>
          <p:spPr bwMode="auto">
            <a:xfrm>
              <a:off x="7758053" y="3771774"/>
              <a:ext cx="623039" cy="161024"/>
            </a:xfrm>
            <a:prstGeom prst="rect">
              <a:avLst/>
            </a:prstGeom>
            <a:solidFill>
              <a:srgbClr val="FFFFFF"/>
            </a:solidFill>
            <a:ln w="9525">
              <a:solidFill>
                <a:srgbClr val="000000"/>
              </a:solidFill>
              <a:miter lim="800000"/>
              <a:headEnd/>
              <a:tailEnd/>
            </a:ln>
          </p:spPr>
          <p:txBody>
            <a:bodyPr rot="0" vert="horz" wrap="square" lIns="36000" tIns="8890" rIns="36000" bIns="8890" anchor="t" anchorCtr="0" upright="1">
              <a:noAutofit/>
            </a:bodyPr>
            <a:lstStyle/>
            <a:p>
              <a:pPr marL="608013" indent="-614363" algn="ctr">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建替え</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後</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1F2C4A79-26D0-47A2-991A-8CEFD77FD4DA}"/>
                </a:ext>
              </a:extLst>
            </p:cNvPr>
            <p:cNvSpPr/>
            <p:nvPr/>
          </p:nvSpPr>
          <p:spPr>
            <a:xfrm>
              <a:off x="6218697" y="3900632"/>
              <a:ext cx="2600322" cy="246221"/>
            </a:xfrm>
            <a:prstGeom prst="rect">
              <a:avLst/>
            </a:prstGeom>
          </p:spPr>
          <p:txBody>
            <a:bodyPr wrap="square">
              <a:spAutoFit/>
            </a:bodyPr>
            <a:lstStyle/>
            <a:p>
              <a:pPr algn="ctr"/>
              <a:r>
                <a:rPr lang="ja-JP" altLang="en-US" sz="1000" b="1" dirty="0">
                  <a:latin typeface="ＭＳ Ｐゴシック" panose="020B0600070205080204" pitchFamily="50" charset="-128"/>
                </a:rPr>
                <a:t>市街地の不燃化促進の事例</a:t>
              </a:r>
              <a:endParaRPr lang="ja-JP" altLang="en-US" sz="1000" b="1" dirty="0">
                <a:latin typeface="ＭＳ Ｐゴシック" panose="020B0600070205080204" pitchFamily="50" charset="-128"/>
                <a:ea typeface="ＭＳ Ｐゴシック" panose="020B0600070205080204" pitchFamily="50" charset="-128"/>
              </a:endParaRPr>
            </a:p>
          </p:txBody>
        </p:sp>
      </p:grpSp>
      <p:pic>
        <p:nvPicPr>
          <p:cNvPr id="10" name="図 9">
            <a:extLst>
              <a:ext uri="{FF2B5EF4-FFF2-40B4-BE49-F238E27FC236}">
                <a16:creationId xmlns:a16="http://schemas.microsoft.com/office/drawing/2014/main" id="{073A3A3C-62EC-C243-0D17-35201D0A52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04823" y="494983"/>
            <a:ext cx="1657312" cy="983603"/>
          </a:xfrm>
          <a:prstGeom prst="rect">
            <a:avLst/>
          </a:prstGeom>
        </p:spPr>
      </p:pic>
      <p:sp>
        <p:nvSpPr>
          <p:cNvPr id="11" name="テキスト ボックス 10">
            <a:extLst>
              <a:ext uri="{FF2B5EF4-FFF2-40B4-BE49-F238E27FC236}">
                <a16:creationId xmlns:a16="http://schemas.microsoft.com/office/drawing/2014/main" id="{9EF899BF-3693-783A-3574-819A4449B6A6}"/>
              </a:ext>
            </a:extLst>
          </p:cNvPr>
          <p:cNvSpPr txBox="1"/>
          <p:nvPr/>
        </p:nvSpPr>
        <p:spPr>
          <a:xfrm>
            <a:off x="7172165" y="1453607"/>
            <a:ext cx="1863521" cy="246221"/>
          </a:xfrm>
          <a:prstGeom prst="rect">
            <a:avLst/>
          </a:prstGeom>
          <a:noFill/>
        </p:spPr>
        <p:txBody>
          <a:bodyPr wrap="square" rtlCol="0" anchor="b">
            <a:spAutoFit/>
          </a:bodyPr>
          <a:lstStyle/>
          <a:p>
            <a:pPr algn="ctr"/>
            <a:r>
              <a:rPr lang="ja-JP" altLang="en-US" sz="1000" b="1" dirty="0"/>
              <a:t>下水道幹線のイメージ</a:t>
            </a:r>
            <a:endParaRPr kumimoji="1" lang="ja-JP" altLang="en-US" sz="1000" b="1" dirty="0"/>
          </a:p>
        </p:txBody>
      </p:sp>
      <p:grpSp>
        <p:nvGrpSpPr>
          <p:cNvPr id="12" name="グループ化 11">
            <a:extLst>
              <a:ext uri="{FF2B5EF4-FFF2-40B4-BE49-F238E27FC236}">
                <a16:creationId xmlns:a16="http://schemas.microsoft.com/office/drawing/2014/main" id="{104DD9FF-1100-BC40-1449-E36ACB3A20A1}"/>
              </a:ext>
            </a:extLst>
          </p:cNvPr>
          <p:cNvGrpSpPr/>
          <p:nvPr/>
        </p:nvGrpSpPr>
        <p:grpSpPr>
          <a:xfrm>
            <a:off x="7100128" y="1678819"/>
            <a:ext cx="1991251" cy="1387330"/>
            <a:chOff x="6460695" y="1586578"/>
            <a:chExt cx="1467431" cy="896830"/>
          </a:xfrm>
        </p:grpSpPr>
        <p:sp>
          <p:nvSpPr>
            <p:cNvPr id="13" name="テキスト ボックス 12">
              <a:extLst>
                <a:ext uri="{FF2B5EF4-FFF2-40B4-BE49-F238E27FC236}">
                  <a16:creationId xmlns:a16="http://schemas.microsoft.com/office/drawing/2014/main" id="{1525FF85-24C1-E0A1-A87B-73A7B06E6554}"/>
                </a:ext>
              </a:extLst>
            </p:cNvPr>
            <p:cNvSpPr txBox="1"/>
            <p:nvPr/>
          </p:nvSpPr>
          <p:spPr>
            <a:xfrm>
              <a:off x="7628338" y="2227472"/>
              <a:ext cx="26850" cy="16257"/>
            </a:xfrm>
            <a:prstGeom prst="rect">
              <a:avLst/>
            </a:prstGeom>
            <a:solidFill>
              <a:schemeClr val="bg1"/>
            </a:solidFill>
          </p:spPr>
          <p:txBody>
            <a:bodyPr wrap="square" lIns="0" tIns="0" rIns="0" bIns="0" rtlCol="0">
              <a:spAutoFit/>
            </a:bodyPr>
            <a:lstStyle/>
            <a:p>
              <a:r>
                <a:rPr kumimoji="1" lang="en-US" altLang="ja-JP" sz="350" dirty="0"/>
                <a:t>※</a:t>
              </a:r>
            </a:p>
          </p:txBody>
        </p:sp>
        <p:sp useBgFill="1">
          <p:nvSpPr>
            <p:cNvPr id="15" name="フリーフォーム: 図形 14">
              <a:extLst>
                <a:ext uri="{FF2B5EF4-FFF2-40B4-BE49-F238E27FC236}">
                  <a16:creationId xmlns:a16="http://schemas.microsoft.com/office/drawing/2014/main" id="{34A740B8-0094-F61D-43BF-C51965BC5C1B}"/>
                </a:ext>
              </a:extLst>
            </p:cNvPr>
            <p:cNvSpPr/>
            <p:nvPr/>
          </p:nvSpPr>
          <p:spPr>
            <a:xfrm>
              <a:off x="6528189" y="1866580"/>
              <a:ext cx="1113574" cy="424799"/>
            </a:xfrm>
            <a:custGeom>
              <a:avLst/>
              <a:gdLst>
                <a:gd name="connsiteX0" fmla="*/ 0 w 3689405"/>
                <a:gd name="connsiteY0" fmla="*/ 1280160 h 1407403"/>
                <a:gd name="connsiteX1" fmla="*/ 206734 w 3689405"/>
                <a:gd name="connsiteY1" fmla="*/ 874644 h 1407403"/>
                <a:gd name="connsiteX2" fmla="*/ 421419 w 3689405"/>
                <a:gd name="connsiteY2" fmla="*/ 1359673 h 1407403"/>
                <a:gd name="connsiteX3" fmla="*/ 683812 w 3689405"/>
                <a:gd name="connsiteY3" fmla="*/ 890546 h 1407403"/>
                <a:gd name="connsiteX4" fmla="*/ 898497 w 3689405"/>
                <a:gd name="connsiteY4" fmla="*/ 1407381 h 1407403"/>
                <a:gd name="connsiteX5" fmla="*/ 1097280 w 3689405"/>
                <a:gd name="connsiteY5" fmla="*/ 866692 h 1407403"/>
                <a:gd name="connsiteX6" fmla="*/ 1375576 w 3689405"/>
                <a:gd name="connsiteY6" fmla="*/ 1280160 h 1407403"/>
                <a:gd name="connsiteX7" fmla="*/ 1582310 w 3689405"/>
                <a:gd name="connsiteY7" fmla="*/ 747423 h 1407403"/>
                <a:gd name="connsiteX8" fmla="*/ 1765190 w 3689405"/>
                <a:gd name="connsiteY8" fmla="*/ 1343771 h 1407403"/>
                <a:gd name="connsiteX9" fmla="*/ 2011680 w 3689405"/>
                <a:gd name="connsiteY9" fmla="*/ 548640 h 1407403"/>
                <a:gd name="connsiteX10" fmla="*/ 2297927 w 3689405"/>
                <a:gd name="connsiteY10" fmla="*/ 1240404 h 1407403"/>
                <a:gd name="connsiteX11" fmla="*/ 2512612 w 3689405"/>
                <a:gd name="connsiteY11" fmla="*/ 381663 h 1407403"/>
                <a:gd name="connsiteX12" fmla="*/ 2751151 w 3689405"/>
                <a:gd name="connsiteY12" fmla="*/ 1160891 h 1407403"/>
                <a:gd name="connsiteX13" fmla="*/ 3013544 w 3689405"/>
                <a:gd name="connsiteY13" fmla="*/ 230588 h 1407403"/>
                <a:gd name="connsiteX14" fmla="*/ 3252083 w 3689405"/>
                <a:gd name="connsiteY14" fmla="*/ 1017767 h 1407403"/>
                <a:gd name="connsiteX15" fmla="*/ 3689405 w 3689405"/>
                <a:gd name="connsiteY15" fmla="*/ 0 h 140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9405" h="1407403">
                  <a:moveTo>
                    <a:pt x="0" y="1280160"/>
                  </a:moveTo>
                  <a:cubicBezTo>
                    <a:pt x="68249" y="1070776"/>
                    <a:pt x="136498" y="861392"/>
                    <a:pt x="206734" y="874644"/>
                  </a:cubicBezTo>
                  <a:cubicBezTo>
                    <a:pt x="276970" y="887896"/>
                    <a:pt x="341906" y="1357023"/>
                    <a:pt x="421419" y="1359673"/>
                  </a:cubicBezTo>
                  <a:cubicBezTo>
                    <a:pt x="500932" y="1362323"/>
                    <a:pt x="604299" y="882595"/>
                    <a:pt x="683812" y="890546"/>
                  </a:cubicBezTo>
                  <a:cubicBezTo>
                    <a:pt x="763325" y="898497"/>
                    <a:pt x="829586" y="1411357"/>
                    <a:pt x="898497" y="1407381"/>
                  </a:cubicBezTo>
                  <a:cubicBezTo>
                    <a:pt x="967408" y="1403405"/>
                    <a:pt x="1017767" y="887895"/>
                    <a:pt x="1097280" y="866692"/>
                  </a:cubicBezTo>
                  <a:cubicBezTo>
                    <a:pt x="1176793" y="845489"/>
                    <a:pt x="1294738" y="1300038"/>
                    <a:pt x="1375576" y="1280160"/>
                  </a:cubicBezTo>
                  <a:cubicBezTo>
                    <a:pt x="1456414" y="1260282"/>
                    <a:pt x="1517375" y="736821"/>
                    <a:pt x="1582310" y="747423"/>
                  </a:cubicBezTo>
                  <a:cubicBezTo>
                    <a:pt x="1647245" y="758025"/>
                    <a:pt x="1693628" y="1376902"/>
                    <a:pt x="1765190" y="1343771"/>
                  </a:cubicBezTo>
                  <a:cubicBezTo>
                    <a:pt x="1836752" y="1310640"/>
                    <a:pt x="1922891" y="565868"/>
                    <a:pt x="2011680" y="548640"/>
                  </a:cubicBezTo>
                  <a:cubicBezTo>
                    <a:pt x="2100469" y="531412"/>
                    <a:pt x="2214438" y="1268234"/>
                    <a:pt x="2297927" y="1240404"/>
                  </a:cubicBezTo>
                  <a:cubicBezTo>
                    <a:pt x="2381416" y="1212574"/>
                    <a:pt x="2437075" y="394915"/>
                    <a:pt x="2512612" y="381663"/>
                  </a:cubicBezTo>
                  <a:cubicBezTo>
                    <a:pt x="2588149" y="368411"/>
                    <a:pt x="2667662" y="1186070"/>
                    <a:pt x="2751151" y="1160891"/>
                  </a:cubicBezTo>
                  <a:cubicBezTo>
                    <a:pt x="2834640" y="1135712"/>
                    <a:pt x="2930055" y="254442"/>
                    <a:pt x="3013544" y="230588"/>
                  </a:cubicBezTo>
                  <a:cubicBezTo>
                    <a:pt x="3097033" y="206734"/>
                    <a:pt x="3139440" y="1056198"/>
                    <a:pt x="3252083" y="1017767"/>
                  </a:cubicBezTo>
                  <a:cubicBezTo>
                    <a:pt x="3364726" y="979336"/>
                    <a:pt x="3527065" y="489668"/>
                    <a:pt x="3689405" y="0"/>
                  </a:cubicBezTo>
                </a:path>
              </a:pathLst>
            </a:custGeom>
            <a:ln w="12700">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台形 15">
              <a:extLst>
                <a:ext uri="{FF2B5EF4-FFF2-40B4-BE49-F238E27FC236}">
                  <a16:creationId xmlns:a16="http://schemas.microsoft.com/office/drawing/2014/main" id="{9BD7E7E1-B951-A08D-5674-E63C1D080C0A}"/>
                </a:ext>
              </a:extLst>
            </p:cNvPr>
            <p:cNvSpPr/>
            <p:nvPr/>
          </p:nvSpPr>
          <p:spPr>
            <a:xfrm>
              <a:off x="7608484" y="1761487"/>
              <a:ext cx="162879" cy="589481"/>
            </a:xfrm>
            <a:prstGeom prst="trapezoid">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0D11FAAF-BE74-88B0-C130-85DE43474CD3}"/>
                </a:ext>
              </a:extLst>
            </p:cNvPr>
            <p:cNvCxnSpPr>
              <a:cxnSpLocks/>
            </p:cNvCxnSpPr>
            <p:nvPr/>
          </p:nvCxnSpPr>
          <p:spPr>
            <a:xfrm flipV="1">
              <a:off x="7745267" y="1999182"/>
              <a:ext cx="108000" cy="9501"/>
            </a:xfrm>
            <a:prstGeom prst="line">
              <a:avLst/>
            </a:prstGeom>
          </p:spPr>
          <p:style>
            <a:lnRef idx="1">
              <a:schemeClr val="dk1"/>
            </a:lnRef>
            <a:fillRef idx="0">
              <a:schemeClr val="dk1"/>
            </a:fillRef>
            <a:effectRef idx="0">
              <a:schemeClr val="dk1"/>
            </a:effectRef>
            <a:fontRef idx="minor">
              <a:schemeClr val="tx1"/>
            </a:fontRef>
          </p:style>
        </p:cxnSp>
        <p:sp>
          <p:nvSpPr>
            <p:cNvPr id="19" name="矢印: 右 18">
              <a:extLst>
                <a:ext uri="{FF2B5EF4-FFF2-40B4-BE49-F238E27FC236}">
                  <a16:creationId xmlns:a16="http://schemas.microsoft.com/office/drawing/2014/main" id="{78C21235-6D49-1189-816B-8B69398EA88D}"/>
                </a:ext>
              </a:extLst>
            </p:cNvPr>
            <p:cNvSpPr/>
            <p:nvPr/>
          </p:nvSpPr>
          <p:spPr>
            <a:xfrm rot="16200000">
              <a:off x="7080687" y="1630757"/>
              <a:ext cx="93171" cy="21125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p>
          </p:txBody>
        </p:sp>
        <p:cxnSp>
          <p:nvCxnSpPr>
            <p:cNvPr id="20" name="直線コネクタ 19">
              <a:extLst>
                <a:ext uri="{FF2B5EF4-FFF2-40B4-BE49-F238E27FC236}">
                  <a16:creationId xmlns:a16="http://schemas.microsoft.com/office/drawing/2014/main" id="{6017BA63-2D1F-4130-9212-E3AA32C3A8F2}"/>
                </a:ext>
              </a:extLst>
            </p:cNvPr>
            <p:cNvCxnSpPr/>
            <p:nvPr/>
          </p:nvCxnSpPr>
          <p:spPr>
            <a:xfrm flipV="1">
              <a:off x="6527099" y="2184218"/>
              <a:ext cx="1098509" cy="2069"/>
            </a:xfrm>
            <a:prstGeom prst="line">
              <a:avLst/>
            </a:prstGeom>
          </p:spPr>
          <p:style>
            <a:lnRef idx="1">
              <a:schemeClr val="accent2"/>
            </a:lnRef>
            <a:fillRef idx="0">
              <a:schemeClr val="accent2"/>
            </a:fillRef>
            <a:effectRef idx="0">
              <a:schemeClr val="accent2"/>
            </a:effectRef>
            <a:fontRef idx="minor">
              <a:schemeClr val="tx1"/>
            </a:fontRef>
          </p:style>
        </p:cxnSp>
        <p:sp>
          <p:nvSpPr>
            <p:cNvPr id="21" name="テキスト ボックス 20">
              <a:extLst>
                <a:ext uri="{FF2B5EF4-FFF2-40B4-BE49-F238E27FC236}">
                  <a16:creationId xmlns:a16="http://schemas.microsoft.com/office/drawing/2014/main" id="{26B0213F-B877-085E-9E7D-36327F63DBED}"/>
                </a:ext>
              </a:extLst>
            </p:cNvPr>
            <p:cNvSpPr txBox="1"/>
            <p:nvPr/>
          </p:nvSpPr>
          <p:spPr>
            <a:xfrm>
              <a:off x="6836373" y="2216672"/>
              <a:ext cx="631450" cy="123111"/>
            </a:xfrm>
            <a:prstGeom prst="rect">
              <a:avLst/>
            </a:prstGeom>
            <a:solidFill>
              <a:schemeClr val="bg1">
                <a:alpha val="40000"/>
              </a:schemeClr>
            </a:solidFill>
          </p:spPr>
          <p:txBody>
            <a:bodyPr wrap="square" lIns="0" tIns="0" rIns="0" bIns="0" rtlCol="0">
              <a:spAutoFit/>
            </a:bodyPr>
            <a:lstStyle/>
            <a:p>
              <a:r>
                <a:rPr kumimoji="1" lang="ja-JP" altLang="en-US" sz="800" dirty="0"/>
                <a:t>平均海面水位</a:t>
              </a:r>
            </a:p>
          </p:txBody>
        </p:sp>
        <p:sp>
          <p:nvSpPr>
            <p:cNvPr id="22" name="テキスト ボックス 21">
              <a:extLst>
                <a:ext uri="{FF2B5EF4-FFF2-40B4-BE49-F238E27FC236}">
                  <a16:creationId xmlns:a16="http://schemas.microsoft.com/office/drawing/2014/main" id="{DBA09D92-2F8A-CF36-C30E-6CA1C92C8206}"/>
                </a:ext>
              </a:extLst>
            </p:cNvPr>
            <p:cNvSpPr txBox="1"/>
            <p:nvPr/>
          </p:nvSpPr>
          <p:spPr>
            <a:xfrm>
              <a:off x="6712591" y="1622080"/>
              <a:ext cx="221437" cy="123111"/>
            </a:xfrm>
            <a:prstGeom prst="rect">
              <a:avLst/>
            </a:prstGeom>
            <a:noFill/>
          </p:spPr>
          <p:txBody>
            <a:bodyPr wrap="square" lIns="0" tIns="0" rIns="0" bIns="0" rtlCol="0">
              <a:spAutoFit/>
            </a:bodyPr>
            <a:lstStyle/>
            <a:p>
              <a:r>
                <a:rPr kumimoji="1" lang="ja-JP" altLang="en-US" sz="800" dirty="0">
                  <a:solidFill>
                    <a:srgbClr val="FF0000"/>
                  </a:solidFill>
                </a:rPr>
                <a:t>高潮</a:t>
              </a:r>
            </a:p>
          </p:txBody>
        </p:sp>
        <p:cxnSp>
          <p:nvCxnSpPr>
            <p:cNvPr id="23" name="直線矢印コネクタ 22">
              <a:extLst>
                <a:ext uri="{FF2B5EF4-FFF2-40B4-BE49-F238E27FC236}">
                  <a16:creationId xmlns:a16="http://schemas.microsoft.com/office/drawing/2014/main" id="{742076D8-18B6-3874-37D3-2419B019F243}"/>
                </a:ext>
              </a:extLst>
            </p:cNvPr>
            <p:cNvCxnSpPr>
              <a:cxnSpLocks/>
            </p:cNvCxnSpPr>
            <p:nvPr/>
          </p:nvCxnSpPr>
          <p:spPr>
            <a:xfrm>
              <a:off x="6836373" y="1710469"/>
              <a:ext cx="40331" cy="137894"/>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4" name="正方形/長方形 23">
              <a:extLst>
                <a:ext uri="{FF2B5EF4-FFF2-40B4-BE49-F238E27FC236}">
                  <a16:creationId xmlns:a16="http://schemas.microsoft.com/office/drawing/2014/main" id="{3159BB1D-2C66-8050-8024-C92BECC680AC}"/>
                </a:ext>
              </a:extLst>
            </p:cNvPr>
            <p:cNvSpPr/>
            <p:nvPr/>
          </p:nvSpPr>
          <p:spPr>
            <a:xfrm>
              <a:off x="6460695" y="2324240"/>
              <a:ext cx="1467431" cy="159168"/>
            </a:xfrm>
            <a:prstGeom prst="rect">
              <a:avLst/>
            </a:prstGeom>
          </p:spPr>
          <p:txBody>
            <a:bodyPr wrap="none">
              <a:spAutoFit/>
            </a:bodyPr>
            <a:lstStyle/>
            <a:p>
              <a:pPr algn="ctr"/>
              <a:r>
                <a:rPr lang="ja-JP" altLang="en-US" sz="1000" b="1" dirty="0">
                  <a:latin typeface="ＭＳ Ｐゴシック" panose="020B0600070205080204" pitchFamily="50" charset="-128"/>
                </a:rPr>
                <a:t>気候変動による外力変化イメージ</a:t>
              </a:r>
              <a:endParaRPr lang="en-US" altLang="ja-JP" sz="1000" b="1" dirty="0">
                <a:latin typeface="ＭＳ Ｐゴシック" panose="020B0600070205080204" pitchFamily="50" charset="-128"/>
              </a:endParaRPr>
            </a:p>
          </p:txBody>
        </p:sp>
        <p:sp useBgFill="1">
          <p:nvSpPr>
            <p:cNvPr id="25" name="フリーフォーム: 図形 24">
              <a:extLst>
                <a:ext uri="{FF2B5EF4-FFF2-40B4-BE49-F238E27FC236}">
                  <a16:creationId xmlns:a16="http://schemas.microsoft.com/office/drawing/2014/main" id="{970F5CDB-7A30-4B21-9066-715CABFA0937}"/>
                </a:ext>
              </a:extLst>
            </p:cNvPr>
            <p:cNvSpPr/>
            <p:nvPr/>
          </p:nvSpPr>
          <p:spPr>
            <a:xfrm>
              <a:off x="6513132" y="1682278"/>
              <a:ext cx="1113574" cy="424799"/>
            </a:xfrm>
            <a:custGeom>
              <a:avLst/>
              <a:gdLst>
                <a:gd name="connsiteX0" fmla="*/ 0 w 3689405"/>
                <a:gd name="connsiteY0" fmla="*/ 1280160 h 1407403"/>
                <a:gd name="connsiteX1" fmla="*/ 206734 w 3689405"/>
                <a:gd name="connsiteY1" fmla="*/ 874644 h 1407403"/>
                <a:gd name="connsiteX2" fmla="*/ 421419 w 3689405"/>
                <a:gd name="connsiteY2" fmla="*/ 1359673 h 1407403"/>
                <a:gd name="connsiteX3" fmla="*/ 683812 w 3689405"/>
                <a:gd name="connsiteY3" fmla="*/ 890546 h 1407403"/>
                <a:gd name="connsiteX4" fmla="*/ 898497 w 3689405"/>
                <a:gd name="connsiteY4" fmla="*/ 1407381 h 1407403"/>
                <a:gd name="connsiteX5" fmla="*/ 1097280 w 3689405"/>
                <a:gd name="connsiteY5" fmla="*/ 866692 h 1407403"/>
                <a:gd name="connsiteX6" fmla="*/ 1375576 w 3689405"/>
                <a:gd name="connsiteY6" fmla="*/ 1280160 h 1407403"/>
                <a:gd name="connsiteX7" fmla="*/ 1582310 w 3689405"/>
                <a:gd name="connsiteY7" fmla="*/ 747423 h 1407403"/>
                <a:gd name="connsiteX8" fmla="*/ 1765190 w 3689405"/>
                <a:gd name="connsiteY8" fmla="*/ 1343771 h 1407403"/>
                <a:gd name="connsiteX9" fmla="*/ 2011680 w 3689405"/>
                <a:gd name="connsiteY9" fmla="*/ 548640 h 1407403"/>
                <a:gd name="connsiteX10" fmla="*/ 2297927 w 3689405"/>
                <a:gd name="connsiteY10" fmla="*/ 1240404 h 1407403"/>
                <a:gd name="connsiteX11" fmla="*/ 2512612 w 3689405"/>
                <a:gd name="connsiteY11" fmla="*/ 381663 h 1407403"/>
                <a:gd name="connsiteX12" fmla="*/ 2751151 w 3689405"/>
                <a:gd name="connsiteY12" fmla="*/ 1160891 h 1407403"/>
                <a:gd name="connsiteX13" fmla="*/ 3013544 w 3689405"/>
                <a:gd name="connsiteY13" fmla="*/ 230588 h 1407403"/>
                <a:gd name="connsiteX14" fmla="*/ 3252083 w 3689405"/>
                <a:gd name="connsiteY14" fmla="*/ 1017767 h 1407403"/>
                <a:gd name="connsiteX15" fmla="*/ 3689405 w 3689405"/>
                <a:gd name="connsiteY15" fmla="*/ 0 h 140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9405" h="1407403">
                  <a:moveTo>
                    <a:pt x="0" y="1280160"/>
                  </a:moveTo>
                  <a:cubicBezTo>
                    <a:pt x="68249" y="1070776"/>
                    <a:pt x="136498" y="861392"/>
                    <a:pt x="206734" y="874644"/>
                  </a:cubicBezTo>
                  <a:cubicBezTo>
                    <a:pt x="276970" y="887896"/>
                    <a:pt x="341906" y="1357023"/>
                    <a:pt x="421419" y="1359673"/>
                  </a:cubicBezTo>
                  <a:cubicBezTo>
                    <a:pt x="500932" y="1362323"/>
                    <a:pt x="604299" y="882595"/>
                    <a:pt x="683812" y="890546"/>
                  </a:cubicBezTo>
                  <a:cubicBezTo>
                    <a:pt x="763325" y="898497"/>
                    <a:pt x="829586" y="1411357"/>
                    <a:pt x="898497" y="1407381"/>
                  </a:cubicBezTo>
                  <a:cubicBezTo>
                    <a:pt x="967408" y="1403405"/>
                    <a:pt x="1017767" y="887895"/>
                    <a:pt x="1097280" y="866692"/>
                  </a:cubicBezTo>
                  <a:cubicBezTo>
                    <a:pt x="1176793" y="845489"/>
                    <a:pt x="1294738" y="1300038"/>
                    <a:pt x="1375576" y="1280160"/>
                  </a:cubicBezTo>
                  <a:cubicBezTo>
                    <a:pt x="1456414" y="1260282"/>
                    <a:pt x="1517375" y="736821"/>
                    <a:pt x="1582310" y="747423"/>
                  </a:cubicBezTo>
                  <a:cubicBezTo>
                    <a:pt x="1647245" y="758025"/>
                    <a:pt x="1693628" y="1376902"/>
                    <a:pt x="1765190" y="1343771"/>
                  </a:cubicBezTo>
                  <a:cubicBezTo>
                    <a:pt x="1836752" y="1310640"/>
                    <a:pt x="1922891" y="565868"/>
                    <a:pt x="2011680" y="548640"/>
                  </a:cubicBezTo>
                  <a:cubicBezTo>
                    <a:pt x="2100469" y="531412"/>
                    <a:pt x="2214438" y="1268234"/>
                    <a:pt x="2297927" y="1240404"/>
                  </a:cubicBezTo>
                  <a:cubicBezTo>
                    <a:pt x="2381416" y="1212574"/>
                    <a:pt x="2437075" y="394915"/>
                    <a:pt x="2512612" y="381663"/>
                  </a:cubicBezTo>
                  <a:cubicBezTo>
                    <a:pt x="2588149" y="368411"/>
                    <a:pt x="2667662" y="1186070"/>
                    <a:pt x="2751151" y="1160891"/>
                  </a:cubicBezTo>
                  <a:cubicBezTo>
                    <a:pt x="2834640" y="1135712"/>
                    <a:pt x="2930055" y="254442"/>
                    <a:pt x="3013544" y="230588"/>
                  </a:cubicBezTo>
                  <a:cubicBezTo>
                    <a:pt x="3097033" y="206734"/>
                    <a:pt x="3139440" y="1056198"/>
                    <a:pt x="3252083" y="1017767"/>
                  </a:cubicBezTo>
                  <a:cubicBezTo>
                    <a:pt x="3364726" y="979336"/>
                    <a:pt x="3527065" y="489668"/>
                    <a:pt x="3689405" y="0"/>
                  </a:cubicBezTo>
                </a:path>
              </a:pathLst>
            </a:cu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A68BE7D8-5312-7A1F-1D62-0891DDE1A90A}"/>
                </a:ext>
              </a:extLst>
            </p:cNvPr>
            <p:cNvSpPr/>
            <p:nvPr/>
          </p:nvSpPr>
          <p:spPr>
            <a:xfrm>
              <a:off x="6545202" y="1697802"/>
              <a:ext cx="1099175" cy="165597"/>
            </a:xfrm>
            <a:custGeom>
              <a:avLst/>
              <a:gdLst>
                <a:gd name="connsiteX0" fmla="*/ 0 w 3641698"/>
                <a:gd name="connsiteY0" fmla="*/ 548640 h 548640"/>
                <a:gd name="connsiteX1" fmla="*/ 2313830 w 3641698"/>
                <a:gd name="connsiteY1" fmla="*/ 397566 h 548640"/>
                <a:gd name="connsiteX2" fmla="*/ 3641698 w 3641698"/>
                <a:gd name="connsiteY2" fmla="*/ 0 h 548640"/>
              </a:gdLst>
              <a:ahLst/>
              <a:cxnLst>
                <a:cxn ang="0">
                  <a:pos x="connsiteX0" y="connsiteY0"/>
                </a:cxn>
                <a:cxn ang="0">
                  <a:pos x="connsiteX1" y="connsiteY1"/>
                </a:cxn>
                <a:cxn ang="0">
                  <a:pos x="connsiteX2" y="connsiteY2"/>
                </a:cxn>
              </a:cxnLst>
              <a:rect l="l" t="t" r="r" b="b"/>
              <a:pathLst>
                <a:path w="3641698" h="548640">
                  <a:moveTo>
                    <a:pt x="0" y="548640"/>
                  </a:moveTo>
                  <a:cubicBezTo>
                    <a:pt x="853440" y="518823"/>
                    <a:pt x="1706880" y="489006"/>
                    <a:pt x="2313830" y="397566"/>
                  </a:cubicBezTo>
                  <a:cubicBezTo>
                    <a:pt x="2920780" y="306126"/>
                    <a:pt x="3468095" y="125896"/>
                    <a:pt x="3641698" y="0"/>
                  </a:cubicBezTo>
                </a:path>
              </a:pathLst>
            </a:custGeom>
            <a:noFill/>
            <a:ln>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1BF8D2AB-EC8B-254D-6E84-26B8EA761BC0}"/>
                </a:ext>
              </a:extLst>
            </p:cNvPr>
            <p:cNvSpPr/>
            <p:nvPr/>
          </p:nvSpPr>
          <p:spPr>
            <a:xfrm>
              <a:off x="6547652" y="1935807"/>
              <a:ext cx="1099175" cy="165597"/>
            </a:xfrm>
            <a:custGeom>
              <a:avLst/>
              <a:gdLst>
                <a:gd name="connsiteX0" fmla="*/ 0 w 3641698"/>
                <a:gd name="connsiteY0" fmla="*/ 548640 h 548640"/>
                <a:gd name="connsiteX1" fmla="*/ 2313830 w 3641698"/>
                <a:gd name="connsiteY1" fmla="*/ 397566 h 548640"/>
                <a:gd name="connsiteX2" fmla="*/ 3641698 w 3641698"/>
                <a:gd name="connsiteY2" fmla="*/ 0 h 548640"/>
              </a:gdLst>
              <a:ahLst/>
              <a:cxnLst>
                <a:cxn ang="0">
                  <a:pos x="connsiteX0" y="connsiteY0"/>
                </a:cxn>
                <a:cxn ang="0">
                  <a:pos x="connsiteX1" y="connsiteY1"/>
                </a:cxn>
                <a:cxn ang="0">
                  <a:pos x="connsiteX2" y="connsiteY2"/>
                </a:cxn>
              </a:cxnLst>
              <a:rect l="l" t="t" r="r" b="b"/>
              <a:pathLst>
                <a:path w="3641698" h="548640">
                  <a:moveTo>
                    <a:pt x="0" y="548640"/>
                  </a:moveTo>
                  <a:cubicBezTo>
                    <a:pt x="853440" y="518823"/>
                    <a:pt x="1706880" y="489006"/>
                    <a:pt x="2313830" y="397566"/>
                  </a:cubicBezTo>
                  <a:cubicBezTo>
                    <a:pt x="2920780" y="306126"/>
                    <a:pt x="3468095" y="125896"/>
                    <a:pt x="3641698" y="0"/>
                  </a:cubicBezTo>
                </a:path>
              </a:pathLst>
            </a:custGeom>
            <a:noFill/>
            <a:ln w="127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4D29847B-C26C-A6CD-7CA6-59F5A0459C0F}"/>
                </a:ext>
              </a:extLst>
            </p:cNvPr>
            <p:cNvSpPr txBox="1"/>
            <p:nvPr/>
          </p:nvSpPr>
          <p:spPr>
            <a:xfrm>
              <a:off x="7445362" y="1586578"/>
              <a:ext cx="221437" cy="123111"/>
            </a:xfrm>
            <a:prstGeom prst="rect">
              <a:avLst/>
            </a:prstGeom>
            <a:noFill/>
          </p:spPr>
          <p:txBody>
            <a:bodyPr wrap="square" lIns="0" tIns="0" rIns="0" bIns="0" rtlCol="0">
              <a:spAutoFit/>
            </a:bodyPr>
            <a:lstStyle/>
            <a:p>
              <a:r>
                <a:rPr lang="ja-JP" altLang="en-US" sz="800" dirty="0">
                  <a:solidFill>
                    <a:srgbClr val="0070C0"/>
                  </a:solidFill>
                </a:rPr>
                <a:t>波浪</a:t>
              </a:r>
              <a:endParaRPr kumimoji="1" lang="ja-JP" altLang="en-US" sz="800" dirty="0">
                <a:solidFill>
                  <a:srgbClr val="0070C0"/>
                </a:solidFill>
              </a:endParaRPr>
            </a:p>
          </p:txBody>
        </p:sp>
        <p:cxnSp>
          <p:nvCxnSpPr>
            <p:cNvPr id="30" name="直線矢印コネクタ 29">
              <a:extLst>
                <a:ext uri="{FF2B5EF4-FFF2-40B4-BE49-F238E27FC236}">
                  <a16:creationId xmlns:a16="http://schemas.microsoft.com/office/drawing/2014/main" id="{9731D333-0820-EC11-2253-9B250A58B4AD}"/>
                </a:ext>
              </a:extLst>
            </p:cNvPr>
            <p:cNvCxnSpPr>
              <a:cxnSpLocks/>
            </p:cNvCxnSpPr>
            <p:nvPr/>
          </p:nvCxnSpPr>
          <p:spPr>
            <a:xfrm>
              <a:off x="7512793" y="1670807"/>
              <a:ext cx="36657" cy="208935"/>
            </a:xfrm>
            <a:prstGeom prst="straightConnector1">
              <a:avLst/>
            </a:prstGeom>
            <a:ln>
              <a:solidFill>
                <a:srgbClr val="0066BC"/>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047873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31938"/>
            <a:ext cx="9144000" cy="1189037"/>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25603" name="Text Box 4"/>
          <p:cNvSpPr txBox="1">
            <a:spLocks noChangeArrowheads="1"/>
          </p:cNvSpPr>
          <p:nvPr/>
        </p:nvSpPr>
        <p:spPr bwMode="auto">
          <a:xfrm>
            <a:off x="142875" y="1693863"/>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６．ＤＸの推進</a:t>
            </a:r>
          </a:p>
        </p:txBody>
      </p:sp>
    </p:spTree>
    <p:extLst>
      <p:ext uri="{BB962C8B-B14F-4D97-AF65-F5344CB8AC3E}">
        <p14:creationId xmlns:p14="http://schemas.microsoft.com/office/powerpoint/2010/main" val="3116110215"/>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4"/>
          <p:cNvSpPr>
            <a:spLocks noChangeArrowheads="1"/>
          </p:cNvSpPr>
          <p:nvPr/>
        </p:nvSpPr>
        <p:spPr bwMode="auto">
          <a:xfrm>
            <a:off x="-1588" y="4763"/>
            <a:ext cx="9145588" cy="476250"/>
          </a:xfrm>
          <a:prstGeom prst="rect">
            <a:avLst/>
          </a:prstGeom>
          <a:gradFill flip="none" rotWithShape="1">
            <a:gsLst>
              <a:gs pos="55000">
                <a:srgbClr val="000099"/>
              </a:gs>
              <a:gs pos="10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Re-Design</a:t>
            </a:r>
            <a:r>
              <a:rPr lang="ja-JP" altLang="en-US"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おおさか～大阪市ＤＸ戦略～</a:t>
            </a:r>
            <a:r>
              <a:rPr kumimoji="1" lang="ja-JP" altLang="en-US" sz="2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anose="020B0909000000000000" pitchFamily="49" charset="-128"/>
                <a:ea typeface="HG創英角ｺﾞｼｯｸUB" panose="020B0909000000000000" pitchFamily="49" charset="-128"/>
              </a:rPr>
              <a:t>の推進①</a:t>
            </a:r>
          </a:p>
        </p:txBody>
      </p:sp>
      <p:sp>
        <p:nvSpPr>
          <p:cNvPr id="11" name="角丸四角形 10"/>
          <p:cNvSpPr/>
          <p:nvPr/>
        </p:nvSpPr>
        <p:spPr>
          <a:xfrm>
            <a:off x="186582" y="624515"/>
            <a:ext cx="8795186" cy="368247"/>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spAutoFit/>
          </a:bodyPr>
          <a:lstStyle/>
          <a:p>
            <a:pPr marL="0" marR="0" lvl="0" indent="0" algn="ctr" defTabSz="914400" rtl="0" eaLnBrk="1" fontAlgn="base" latinLnBrk="0" hangingPunct="1">
              <a:lnSpc>
                <a:spcPts val="2284"/>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rPr>
              <a:t>　</a:t>
            </a:r>
            <a:r>
              <a:rPr kumimoji="1" lang="ja-JP" altLang="en-US" sz="16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令和７</a:t>
            </a:r>
            <a:r>
              <a:rPr kumimoji="1" lang="ja-JP" altLang="ja-JP" sz="16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年度　</a:t>
            </a:r>
            <a:r>
              <a:rPr kumimoji="1" lang="ja-JP" altLang="en-US" sz="16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ＤＸ推進事業　６３</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億８，</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２</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００万円</a:t>
            </a:r>
            <a:endParaRPr kumimoji="1" lang="ja-JP" altLang="en-US" sz="16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8" name="正方形/長方形 17"/>
          <p:cNvSpPr/>
          <p:nvPr/>
        </p:nvSpPr>
        <p:spPr>
          <a:xfrm>
            <a:off x="104231" y="1134054"/>
            <a:ext cx="4363501"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600" dirty="0">
                <a:solidFill>
                  <a:srgbClr val="000000"/>
                </a:solidFill>
                <a:latin typeface="+mn-ea"/>
              </a:rPr>
              <a:t>Re-Design</a:t>
            </a:r>
            <a:r>
              <a:rPr lang="ja-JP" altLang="en-US" sz="1600" dirty="0">
                <a:solidFill>
                  <a:srgbClr val="000000"/>
                </a:solidFill>
                <a:latin typeface="+mn-ea"/>
              </a:rPr>
              <a:t>おおさか～大阪市</a:t>
            </a:r>
            <a:r>
              <a:rPr lang="ja-JP" altLang="en-US" sz="1600" dirty="0">
                <a:solidFill>
                  <a:schemeClr val="tx1"/>
                </a:solidFill>
                <a:latin typeface="+mn-ea"/>
              </a:rPr>
              <a:t>ＤＸ戦</a:t>
            </a:r>
            <a:r>
              <a:rPr lang="ja-JP" altLang="en-US" sz="1600" dirty="0">
                <a:solidFill>
                  <a:srgbClr val="000000"/>
                </a:solidFill>
                <a:latin typeface="+mn-ea"/>
              </a:rPr>
              <a:t>略～</a:t>
            </a:r>
            <a:r>
              <a:rPr lang="ja-JP" altLang="en-US" sz="1600" dirty="0">
                <a:solidFill>
                  <a:srgbClr val="000000"/>
                </a:solidFill>
                <a:latin typeface="Arial"/>
                <a:ea typeface="ＭＳ Ｐゴシック"/>
              </a:rPr>
              <a:t>の推進</a:t>
            </a:r>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角丸四角形 1"/>
          <p:cNvSpPr/>
          <p:nvPr/>
        </p:nvSpPr>
        <p:spPr>
          <a:xfrm>
            <a:off x="198054" y="1625871"/>
            <a:ext cx="8539356" cy="503590"/>
          </a:xfrm>
          <a:prstGeom prst="roundRect">
            <a:avLst>
              <a:gd name="adj" fmla="val 35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108000" marR="0" lvl="0" indent="-1080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rPr>
              <a:t>データやデジタル技術の活用を前提に、サービス利用者の目線で行政サービスそのものやその提供スタイルを進化させ、一人ひとりが多様な幸せ（Ｗｅｌｌ－ｂｅｉｎｇ）を実感できる都市へと発展する</a:t>
            </a:r>
            <a:r>
              <a:rPr kumimoji="1" lang="ja-JP" altLang="en-US" sz="1400" b="0" i="0" u="none" strike="noStrike" kern="1200" cap="none" spc="0" normalizeH="0" baseline="0" noProof="0" dirty="0">
                <a:ln>
                  <a:noFill/>
                </a:ln>
                <a:solidFill>
                  <a:schemeClr val="tx1"/>
                </a:solidFill>
                <a:effectLst/>
                <a:uLnTx/>
                <a:uFillTx/>
                <a:latin typeface="ＭＳ Ｐゴシック"/>
                <a:ea typeface="ＭＳ Ｐゴシック"/>
              </a:rPr>
              <a:t>よう、</a:t>
            </a:r>
            <a:r>
              <a:rPr lang="ja-JP" altLang="en-US" sz="1400" dirty="0">
                <a:solidFill>
                  <a:schemeClr val="tx1"/>
                </a:solidFill>
                <a:latin typeface="ＭＳ Ｐゴシック"/>
                <a:ea typeface="ＭＳ Ｐゴシック"/>
              </a:rPr>
              <a:t>ＤＸ</a:t>
            </a:r>
            <a:r>
              <a:rPr kumimoji="1" lang="ja-JP" altLang="en-US" sz="1400" b="0" i="0" u="none" strike="noStrike" kern="1200" cap="none" spc="0" normalizeH="0" baseline="0" noProof="0" dirty="0">
                <a:ln>
                  <a:noFill/>
                </a:ln>
                <a:solidFill>
                  <a:schemeClr val="tx1"/>
                </a:solidFill>
                <a:effectLst/>
                <a:uLnTx/>
                <a:uFillTx/>
                <a:latin typeface="ＭＳ Ｐゴシック"/>
                <a:ea typeface="ＭＳ Ｐゴシック"/>
              </a:rPr>
              <a:t>を推進</a:t>
            </a:r>
            <a:endParaRPr kumimoji="1" lang="en-US" altLang="ja-JP" sz="1400" b="0" i="0" u="none" strike="noStrike" kern="1200" cap="none" spc="0" normalizeH="0" baseline="0" noProof="0" dirty="0">
              <a:ln>
                <a:noFill/>
              </a:ln>
              <a:solidFill>
                <a:schemeClr val="tx1"/>
              </a:solidFill>
              <a:effectLst/>
              <a:uLnTx/>
              <a:uFillTx/>
              <a:latin typeface="ＭＳ Ｐゴシック"/>
              <a:ea typeface="ＭＳ Ｐゴシック"/>
            </a:endParaRPr>
          </a:p>
        </p:txBody>
      </p:sp>
      <p:sp>
        <p:nvSpPr>
          <p:cNvPr id="5" name="スライド番号プレースホルダ 3">
            <a:extLst>
              <a:ext uri="{FF2B5EF4-FFF2-40B4-BE49-F238E27FC236}">
                <a16:creationId xmlns:a16="http://schemas.microsoft.com/office/drawing/2014/main" id="{F6D1919E-8D0D-2B17-338B-36DD82F76A77}"/>
              </a:ext>
            </a:extLst>
          </p:cNvPr>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46</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grpSp>
        <p:nvGrpSpPr>
          <p:cNvPr id="3" name="グループ化 2">
            <a:extLst>
              <a:ext uri="{FF2B5EF4-FFF2-40B4-BE49-F238E27FC236}">
                <a16:creationId xmlns:a16="http://schemas.microsoft.com/office/drawing/2014/main" id="{8EBC8ECD-1183-4E9B-B8BB-F7E4200CE753}"/>
              </a:ext>
            </a:extLst>
          </p:cNvPr>
          <p:cNvGrpSpPr/>
          <p:nvPr/>
        </p:nvGrpSpPr>
        <p:grpSpPr>
          <a:xfrm>
            <a:off x="3252324" y="2270977"/>
            <a:ext cx="2201905" cy="2084576"/>
            <a:chOff x="5255743" y="344637"/>
            <a:chExt cx="1535845" cy="1442148"/>
          </a:xfrm>
        </p:grpSpPr>
        <p:pic>
          <p:nvPicPr>
            <p:cNvPr id="16" name="グラフィックス 208">
              <a:extLst>
                <a:ext uri="{FF2B5EF4-FFF2-40B4-BE49-F238E27FC236}">
                  <a16:creationId xmlns:a16="http://schemas.microsoft.com/office/drawing/2014/main" id="{33D7F02D-BCC0-4B4A-82BF-26676AB769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5743" y="344637"/>
              <a:ext cx="1535845" cy="1442148"/>
            </a:xfrm>
            <a:prstGeom prst="rect">
              <a:avLst/>
            </a:prstGeom>
          </p:spPr>
        </p:pic>
        <p:pic>
          <p:nvPicPr>
            <p:cNvPr id="19" name="図 18" descr="アイコン&#10;&#10;自動的に生成された説明">
              <a:extLst>
                <a:ext uri="{FF2B5EF4-FFF2-40B4-BE49-F238E27FC236}">
                  <a16:creationId xmlns:a16="http://schemas.microsoft.com/office/drawing/2014/main" id="{8F1A51B5-4388-4949-AA16-3B215418C790}"/>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5869719" y="575550"/>
              <a:ext cx="307893" cy="307893"/>
            </a:xfrm>
            <a:prstGeom prst="rect">
              <a:avLst/>
            </a:prstGeom>
            <a:noFill/>
          </p:spPr>
        </p:pic>
        <p:pic>
          <p:nvPicPr>
            <p:cNvPr id="20" name="図 19" descr="QR コード&#10;&#10;自動的に生成された説明">
              <a:extLst>
                <a:ext uri="{FF2B5EF4-FFF2-40B4-BE49-F238E27FC236}">
                  <a16:creationId xmlns:a16="http://schemas.microsoft.com/office/drawing/2014/main" id="{469B4C6B-E076-4A2D-9175-04B8E40C4F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6981" y="1205023"/>
              <a:ext cx="310020" cy="310465"/>
            </a:xfrm>
            <a:prstGeom prst="rect">
              <a:avLst/>
            </a:prstGeom>
          </p:spPr>
        </p:pic>
        <p:pic>
          <p:nvPicPr>
            <p:cNvPr id="21" name="図 20" descr="アイコン&#10;&#10;自動的に生成された説明">
              <a:extLst>
                <a:ext uri="{FF2B5EF4-FFF2-40B4-BE49-F238E27FC236}">
                  <a16:creationId xmlns:a16="http://schemas.microsoft.com/office/drawing/2014/main" id="{A310BE90-9C95-44DB-BC5E-BE5CCE8966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7760" y="1244842"/>
              <a:ext cx="329257" cy="270646"/>
            </a:xfrm>
            <a:prstGeom prst="rect">
              <a:avLst/>
            </a:prstGeom>
          </p:spPr>
        </p:pic>
      </p:grpSp>
      <p:sp>
        <p:nvSpPr>
          <p:cNvPr id="4" name="角丸四角形 36">
            <a:extLst>
              <a:ext uri="{FF2B5EF4-FFF2-40B4-BE49-F238E27FC236}">
                <a16:creationId xmlns:a16="http://schemas.microsoft.com/office/drawing/2014/main" id="{6EEADBF9-BD35-4BBF-AA87-A1357CBFFF9B}"/>
              </a:ext>
            </a:extLst>
          </p:cNvPr>
          <p:cNvSpPr/>
          <p:nvPr/>
        </p:nvSpPr>
        <p:spPr>
          <a:xfrm>
            <a:off x="217562" y="2477230"/>
            <a:ext cx="1548063" cy="319879"/>
          </a:xfrm>
          <a:prstGeom prst="roundRect">
            <a:avLst>
              <a:gd name="adj" fmla="val 50000"/>
            </a:avLst>
          </a:prstGeom>
          <a:solidFill>
            <a:srgbClr val="AF1932"/>
          </a:solid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r>
              <a:rPr lang="ja-JP" altLang="en-US" sz="1867" b="1" spc="133" dirty="0">
                <a:solidFill>
                  <a:schemeClr val="bg1"/>
                </a:solidFill>
                <a:latin typeface="Yu Gothic UI" panose="020B0500000000000000" pitchFamily="50" charset="-128"/>
                <a:ea typeface="Yu Gothic UI" panose="020B0500000000000000" pitchFamily="50" charset="-128"/>
              </a:rPr>
              <a:t>サービス</a:t>
            </a:r>
            <a:r>
              <a:rPr lang="en-US" altLang="ja-JP" sz="1867" b="1" spc="133" dirty="0">
                <a:solidFill>
                  <a:schemeClr val="bg1"/>
                </a:solidFill>
                <a:latin typeface="Yu Gothic UI" panose="020B0500000000000000" pitchFamily="50" charset="-128"/>
                <a:ea typeface="Yu Gothic UI" panose="020B0500000000000000" pitchFamily="50" charset="-128"/>
              </a:rPr>
              <a:t>DX</a:t>
            </a:r>
            <a:endParaRPr lang="en-US" altLang="ja-JP" sz="1867" spc="133" dirty="0">
              <a:solidFill>
                <a:schemeClr val="bg1"/>
              </a:solidFill>
              <a:latin typeface="Yu Gothic UI" panose="020B0500000000000000" pitchFamily="50" charset="-128"/>
              <a:ea typeface="Yu Gothic UI" panose="020B0500000000000000" pitchFamily="50" charset="-128"/>
            </a:endParaRPr>
          </a:p>
        </p:txBody>
      </p:sp>
      <p:sp>
        <p:nvSpPr>
          <p:cNvPr id="14" name="角丸四角形 38">
            <a:extLst>
              <a:ext uri="{FF2B5EF4-FFF2-40B4-BE49-F238E27FC236}">
                <a16:creationId xmlns:a16="http://schemas.microsoft.com/office/drawing/2014/main" id="{C9B8238E-29AB-4085-9DB5-B6D0C7938981}"/>
              </a:ext>
            </a:extLst>
          </p:cNvPr>
          <p:cNvSpPr/>
          <p:nvPr/>
        </p:nvSpPr>
        <p:spPr>
          <a:xfrm>
            <a:off x="219663" y="4162422"/>
            <a:ext cx="1548063" cy="319879"/>
          </a:xfrm>
          <a:prstGeom prst="roundRect">
            <a:avLst>
              <a:gd name="adj" fmla="val 50000"/>
            </a:avLst>
          </a:prstGeom>
          <a:solidFill>
            <a:srgbClr val="AF1932"/>
          </a:solid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r>
              <a:rPr lang="ja-JP" altLang="en-US" sz="1867" b="1" spc="133" dirty="0">
                <a:solidFill>
                  <a:schemeClr val="bg1"/>
                </a:solidFill>
                <a:latin typeface="Yu Gothic UI" panose="020B0500000000000000" pitchFamily="50" charset="-128"/>
                <a:ea typeface="Yu Gothic UI" panose="020B0500000000000000" pitchFamily="50" charset="-128"/>
              </a:rPr>
              <a:t>都市・まち</a:t>
            </a:r>
            <a:r>
              <a:rPr lang="en-US" altLang="ja-JP" sz="1867" b="1" spc="133" dirty="0">
                <a:solidFill>
                  <a:schemeClr val="bg1"/>
                </a:solidFill>
                <a:latin typeface="Yu Gothic UI" panose="020B0500000000000000" pitchFamily="50" charset="-128"/>
                <a:ea typeface="Yu Gothic UI" panose="020B0500000000000000" pitchFamily="50" charset="-128"/>
              </a:rPr>
              <a:t>DX</a:t>
            </a:r>
            <a:endParaRPr lang="en-US" altLang="ja-JP" sz="1867" spc="133" dirty="0">
              <a:solidFill>
                <a:schemeClr val="bg1"/>
              </a:solidFill>
              <a:latin typeface="Yu Gothic UI" panose="020B0500000000000000" pitchFamily="50" charset="-128"/>
              <a:ea typeface="Yu Gothic UI" panose="020B0500000000000000" pitchFamily="50" charset="-128"/>
            </a:endParaRPr>
          </a:p>
        </p:txBody>
      </p:sp>
      <p:sp>
        <p:nvSpPr>
          <p:cNvPr id="15" name="角丸四角形 47">
            <a:extLst>
              <a:ext uri="{FF2B5EF4-FFF2-40B4-BE49-F238E27FC236}">
                <a16:creationId xmlns:a16="http://schemas.microsoft.com/office/drawing/2014/main" id="{5632783C-523E-485C-B66F-97059CA45797}"/>
              </a:ext>
            </a:extLst>
          </p:cNvPr>
          <p:cNvSpPr/>
          <p:nvPr/>
        </p:nvSpPr>
        <p:spPr>
          <a:xfrm>
            <a:off x="348375" y="4581240"/>
            <a:ext cx="6944080" cy="646331"/>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spAutoFit/>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defTabSz="1219170" eaLnBrk="1" fontAlgn="auto" hangingPunct="1">
              <a:spcBef>
                <a:spcPts val="0"/>
              </a:spcBef>
              <a:spcAft>
                <a:spcPts val="0"/>
              </a:spcAft>
              <a:defRPr/>
            </a:pPr>
            <a:r>
              <a:rPr lang="ja-JP" altLang="en-US" sz="1400" dirty="0">
                <a:solidFill>
                  <a:srgbClr val="000000"/>
                </a:solidFill>
                <a:latin typeface="+mn-ea"/>
              </a:rPr>
              <a:t>便</a:t>
            </a:r>
            <a:r>
              <a:rPr lang="ja-JP" altLang="en-US" sz="1400" dirty="0">
                <a:solidFill>
                  <a:schemeClr val="tx1"/>
                </a:solidFill>
                <a:latin typeface="+mn-ea"/>
              </a:rPr>
              <a:t>利・安心・安全に暮らせる魅力・活力のあるまちを実現</a:t>
            </a:r>
            <a:endParaRPr lang="en-US" altLang="ja-JP" sz="1400" dirty="0">
              <a:solidFill>
                <a:schemeClr val="tx1"/>
              </a:solidFill>
              <a:latin typeface="+mn-ea"/>
            </a:endParaRPr>
          </a:p>
          <a:p>
            <a:pPr defTabSz="1219170" eaLnBrk="1" fontAlgn="auto" hangingPunct="1">
              <a:spcBef>
                <a:spcPts val="0"/>
              </a:spcBef>
              <a:spcAft>
                <a:spcPts val="0"/>
              </a:spcAft>
              <a:defRPr/>
            </a:pPr>
            <a:r>
              <a:rPr lang="ja-JP" altLang="en-US" sz="1400" dirty="0">
                <a:solidFill>
                  <a:schemeClr val="tx1"/>
                </a:solidFill>
                <a:latin typeface="+mn-ea"/>
              </a:rPr>
              <a:t>（ＡＩの</a:t>
            </a:r>
            <a:r>
              <a:rPr lang="ja-JP" altLang="en-US" sz="1400" dirty="0">
                <a:solidFill>
                  <a:srgbClr val="000000"/>
                </a:solidFill>
                <a:latin typeface="+mn-ea"/>
              </a:rPr>
              <a:t>活用や建設生産プロセスの高度化による都市機能の高度化の取組など）</a:t>
            </a:r>
            <a:endParaRPr lang="en-US" altLang="ja-JP" sz="1400" dirty="0">
              <a:solidFill>
                <a:srgbClr val="000000"/>
              </a:solidFill>
              <a:latin typeface="+mn-ea"/>
            </a:endParaRPr>
          </a:p>
          <a:p>
            <a:pPr defTabSz="1219170" eaLnBrk="1" fontAlgn="auto" hangingPunct="1">
              <a:spcBef>
                <a:spcPts val="0"/>
              </a:spcBef>
              <a:spcAft>
                <a:spcPts val="0"/>
              </a:spcAft>
              <a:defRPr/>
            </a:pPr>
            <a:endParaRPr lang="en-US" altLang="ja-JP" sz="1400" b="1" dirty="0">
              <a:solidFill>
                <a:srgbClr val="000000"/>
              </a:solidFill>
              <a:latin typeface="Yu Gothic UI" panose="020B0500000000000000" pitchFamily="50" charset="-128"/>
              <a:ea typeface="Yu Gothic UI" panose="020B0500000000000000" pitchFamily="50" charset="-128"/>
            </a:endParaRPr>
          </a:p>
        </p:txBody>
      </p:sp>
      <p:sp>
        <p:nvSpPr>
          <p:cNvPr id="17" name="角丸四角形 27">
            <a:extLst>
              <a:ext uri="{FF2B5EF4-FFF2-40B4-BE49-F238E27FC236}">
                <a16:creationId xmlns:a16="http://schemas.microsoft.com/office/drawing/2014/main" id="{AB1BE911-5B2F-47D8-B783-602F3865D2AC}"/>
              </a:ext>
            </a:extLst>
          </p:cNvPr>
          <p:cNvSpPr/>
          <p:nvPr/>
        </p:nvSpPr>
        <p:spPr>
          <a:xfrm>
            <a:off x="5454229" y="2337002"/>
            <a:ext cx="1580600" cy="430887"/>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spAutoFit/>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defTabSz="1219170" eaLnBrk="1" fontAlgn="auto" hangingPunct="1">
              <a:spcBef>
                <a:spcPts val="0"/>
              </a:spcBef>
              <a:spcAft>
                <a:spcPts val="0"/>
              </a:spcAft>
              <a:defRPr/>
            </a:pPr>
            <a:r>
              <a:rPr lang="ja-JP" altLang="en-US" sz="1400" b="1" dirty="0">
                <a:solidFill>
                  <a:srgbClr val="000000"/>
                </a:solidFill>
                <a:latin typeface="ＭＳ Ｐゴシック"/>
                <a:ea typeface="ＭＳ Ｐゴシック"/>
              </a:rPr>
              <a:t>市民</a:t>
            </a:r>
            <a:r>
              <a:rPr lang="en-US" altLang="ja-JP" sz="1400" b="1" dirty="0">
                <a:solidFill>
                  <a:srgbClr val="000000"/>
                </a:solidFill>
                <a:latin typeface="ＭＳ Ｐゴシック"/>
                <a:ea typeface="ＭＳ Ｐゴシック"/>
              </a:rPr>
              <a:t>QoL</a:t>
            </a:r>
            <a:r>
              <a:rPr lang="ja-JP" altLang="en-US" sz="1400" b="1" dirty="0">
                <a:solidFill>
                  <a:srgbClr val="000000"/>
                </a:solidFill>
                <a:latin typeface="ＭＳ Ｐゴシック"/>
                <a:ea typeface="ＭＳ Ｐゴシック"/>
              </a:rPr>
              <a:t>の向上</a:t>
            </a:r>
          </a:p>
          <a:p>
            <a:pPr algn="ctr" defTabSz="1219170" eaLnBrk="1" fontAlgn="auto" hangingPunct="1">
              <a:spcBef>
                <a:spcPts val="0"/>
              </a:spcBef>
              <a:spcAft>
                <a:spcPts val="0"/>
              </a:spcAft>
              <a:defRPr/>
            </a:pPr>
            <a:r>
              <a:rPr lang="ja-JP" altLang="en-US" sz="1400" b="1" dirty="0">
                <a:solidFill>
                  <a:srgbClr val="000000"/>
                </a:solidFill>
                <a:latin typeface="ＭＳ Ｐゴシック"/>
                <a:ea typeface="ＭＳ Ｐゴシック"/>
              </a:rPr>
              <a:t>都市力の向上</a:t>
            </a:r>
          </a:p>
        </p:txBody>
      </p:sp>
      <p:sp>
        <p:nvSpPr>
          <p:cNvPr id="8" name="二等辺三角形 7">
            <a:extLst>
              <a:ext uri="{FF2B5EF4-FFF2-40B4-BE49-F238E27FC236}">
                <a16:creationId xmlns:a16="http://schemas.microsoft.com/office/drawing/2014/main" id="{047E2849-858B-62ED-7A2B-75999066EEB2}"/>
              </a:ext>
            </a:extLst>
          </p:cNvPr>
          <p:cNvSpPr/>
          <p:nvPr/>
        </p:nvSpPr>
        <p:spPr>
          <a:xfrm rot="3699258">
            <a:off x="4980644" y="2517635"/>
            <a:ext cx="810874" cy="192502"/>
          </a:xfrm>
          <a:prstGeom prst="triangle">
            <a:avLst>
              <a:gd name="adj" fmla="val 52920"/>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kumimoji="1" lang="ja-JP" altLang="en-US" sz="2400">
              <a:solidFill>
                <a:srgbClr val="FFFFFF"/>
              </a:solidFill>
              <a:latin typeface="Arial"/>
              <a:ea typeface="ＭＳ Ｐゴシック"/>
            </a:endParaRPr>
          </a:p>
        </p:txBody>
      </p:sp>
      <p:sp>
        <p:nvSpPr>
          <p:cNvPr id="22" name="角丸四角形 37">
            <a:extLst>
              <a:ext uri="{FF2B5EF4-FFF2-40B4-BE49-F238E27FC236}">
                <a16:creationId xmlns:a16="http://schemas.microsoft.com/office/drawing/2014/main" id="{ACF58591-8484-3529-539E-03B305D950A2}"/>
              </a:ext>
            </a:extLst>
          </p:cNvPr>
          <p:cNvSpPr/>
          <p:nvPr/>
        </p:nvSpPr>
        <p:spPr>
          <a:xfrm>
            <a:off x="5701138" y="3252314"/>
            <a:ext cx="1548063" cy="319879"/>
          </a:xfrm>
          <a:prstGeom prst="roundRect">
            <a:avLst>
              <a:gd name="adj" fmla="val 50000"/>
            </a:avLst>
          </a:prstGeom>
          <a:solidFill>
            <a:srgbClr val="AF1932"/>
          </a:solid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defTabSz="1219170">
              <a:defRPr/>
            </a:pPr>
            <a:r>
              <a:rPr lang="ja-JP" altLang="en-US" sz="1867" b="1" spc="133" dirty="0">
                <a:solidFill>
                  <a:prstClr val="white"/>
                </a:solidFill>
                <a:latin typeface="Yu Gothic UI" panose="020B0500000000000000" pitchFamily="50" charset="-128"/>
                <a:ea typeface="Yu Gothic UI" panose="020B0500000000000000" pitchFamily="50" charset="-128"/>
              </a:rPr>
              <a:t>行政</a:t>
            </a:r>
            <a:r>
              <a:rPr lang="en-US" altLang="ja-JP" sz="1867" b="1" spc="133" dirty="0">
                <a:solidFill>
                  <a:prstClr val="white"/>
                </a:solidFill>
                <a:latin typeface="Yu Gothic UI" panose="020B0500000000000000" pitchFamily="50" charset="-128"/>
                <a:ea typeface="Yu Gothic UI" panose="020B0500000000000000" pitchFamily="50" charset="-128"/>
              </a:rPr>
              <a:t>DX</a:t>
            </a:r>
          </a:p>
        </p:txBody>
      </p:sp>
      <p:sp>
        <p:nvSpPr>
          <p:cNvPr id="23" name="角丸四角形 52">
            <a:extLst>
              <a:ext uri="{FF2B5EF4-FFF2-40B4-BE49-F238E27FC236}">
                <a16:creationId xmlns:a16="http://schemas.microsoft.com/office/drawing/2014/main" id="{734C9166-F7CE-5578-0685-DCF3669BC035}"/>
              </a:ext>
            </a:extLst>
          </p:cNvPr>
          <p:cNvSpPr/>
          <p:nvPr/>
        </p:nvSpPr>
        <p:spPr>
          <a:xfrm>
            <a:off x="5590945" y="3709222"/>
            <a:ext cx="3703572" cy="646331"/>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defTabSz="1219170">
              <a:defRPr/>
            </a:pPr>
            <a:r>
              <a:rPr lang="ja-JP" altLang="en-US" sz="1400" dirty="0">
                <a:solidFill>
                  <a:srgbClr val="000000"/>
                </a:solidFill>
                <a:latin typeface="+mn-ea"/>
              </a:rPr>
              <a:t>効率的かつ質の高い組織・業務運営を実現</a:t>
            </a:r>
            <a:endParaRPr lang="en-US" altLang="ja-JP" sz="1400" dirty="0">
              <a:solidFill>
                <a:srgbClr val="000000"/>
              </a:solidFill>
              <a:latin typeface="+mn-ea"/>
            </a:endParaRPr>
          </a:p>
          <a:p>
            <a:pPr defTabSz="1219170">
              <a:defRPr/>
            </a:pPr>
            <a:r>
              <a:rPr lang="ja-JP" altLang="en-US" sz="1400" dirty="0">
                <a:solidFill>
                  <a:srgbClr val="000000"/>
                </a:solidFill>
                <a:latin typeface="+mn-ea"/>
              </a:rPr>
              <a:t>　　（</a:t>
            </a:r>
            <a:r>
              <a:rPr lang="ja-JP" altLang="en-US" sz="1400" dirty="0">
                <a:solidFill>
                  <a:schemeClr val="tx1"/>
                </a:solidFill>
                <a:latin typeface="+mn-ea"/>
              </a:rPr>
              <a:t>バックオフィスＤＸの取組</a:t>
            </a:r>
            <a:r>
              <a:rPr lang="ja-JP" altLang="en-US" sz="1400" dirty="0">
                <a:solidFill>
                  <a:srgbClr val="000000"/>
                </a:solidFill>
                <a:latin typeface="+mn-ea"/>
              </a:rPr>
              <a:t>など）</a:t>
            </a:r>
            <a:endParaRPr lang="en-US" altLang="ja-JP" sz="1400" dirty="0">
              <a:solidFill>
                <a:srgbClr val="000000"/>
              </a:solidFill>
              <a:latin typeface="+mn-ea"/>
            </a:endParaRPr>
          </a:p>
          <a:p>
            <a:pPr algn="ctr" defTabSz="1219170">
              <a:defRPr/>
            </a:pPr>
            <a:endParaRPr lang="en-US" altLang="ja-JP" sz="1400" b="1" dirty="0">
              <a:solidFill>
                <a:srgbClr val="000000"/>
              </a:solidFill>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F4A43076-A458-D729-C7B4-5F8BBEA09494}"/>
              </a:ext>
            </a:extLst>
          </p:cNvPr>
          <p:cNvSpPr txBox="1"/>
          <p:nvPr/>
        </p:nvSpPr>
        <p:spPr>
          <a:xfrm>
            <a:off x="165296" y="2965783"/>
            <a:ext cx="3749508" cy="738664"/>
          </a:xfrm>
          <a:prstGeom prst="rect">
            <a:avLst/>
          </a:prstGeom>
          <a:noFill/>
        </p:spPr>
        <p:txBody>
          <a:bodyPr wrap="square">
            <a:spAutoFit/>
          </a:bodyPr>
          <a:lstStyle/>
          <a:p>
            <a:pPr defTabSz="1219170" eaLnBrk="1" fontAlgn="auto" hangingPunct="1">
              <a:spcBef>
                <a:spcPts val="0"/>
              </a:spcBef>
              <a:spcAft>
                <a:spcPts val="0"/>
              </a:spcAft>
              <a:defRPr/>
            </a:pPr>
            <a:r>
              <a:rPr lang="ja-JP" altLang="en-US" sz="1400" dirty="0">
                <a:solidFill>
                  <a:srgbClr val="000000"/>
                </a:solidFill>
                <a:latin typeface="+mn-ea"/>
                <a:ea typeface="+mn-ea"/>
              </a:rPr>
              <a:t>利用者目線でデザインされた便利・快適な</a:t>
            </a:r>
            <a:br>
              <a:rPr lang="en-US" altLang="ja-JP" sz="1400" dirty="0">
                <a:solidFill>
                  <a:srgbClr val="000000"/>
                </a:solidFill>
                <a:latin typeface="+mn-ea"/>
                <a:ea typeface="+mn-ea"/>
              </a:rPr>
            </a:br>
            <a:r>
              <a:rPr lang="ja-JP" altLang="en-US" sz="1400" dirty="0">
                <a:solidFill>
                  <a:srgbClr val="000000"/>
                </a:solidFill>
                <a:latin typeface="+mn-ea"/>
                <a:ea typeface="+mn-ea"/>
              </a:rPr>
              <a:t>行政サービスをスピーディに提供</a:t>
            </a:r>
            <a:endParaRPr lang="en-US" altLang="ja-JP" sz="1400" dirty="0">
              <a:solidFill>
                <a:srgbClr val="000000"/>
              </a:solidFill>
              <a:latin typeface="+mn-ea"/>
              <a:ea typeface="+mn-ea"/>
            </a:endParaRPr>
          </a:p>
          <a:p>
            <a:pPr defTabSz="1219170" eaLnBrk="1" fontAlgn="auto" hangingPunct="1">
              <a:spcBef>
                <a:spcPts val="0"/>
              </a:spcBef>
              <a:spcAft>
                <a:spcPts val="0"/>
              </a:spcAft>
              <a:defRPr/>
            </a:pPr>
            <a:r>
              <a:rPr lang="ja-JP" altLang="en-US" sz="1400" dirty="0">
                <a:solidFill>
                  <a:srgbClr val="000000"/>
                </a:solidFill>
                <a:latin typeface="+mn-ea"/>
                <a:ea typeface="+mn-ea"/>
              </a:rPr>
              <a:t>（区</a:t>
            </a:r>
            <a:r>
              <a:rPr lang="ja-JP" altLang="en-US" sz="1400" dirty="0">
                <a:latin typeface="+mn-ea"/>
                <a:ea typeface="+mn-ea"/>
              </a:rPr>
              <a:t>役所ＤＸの取</a:t>
            </a:r>
            <a:r>
              <a:rPr lang="ja-JP" altLang="en-US" sz="1400" dirty="0">
                <a:solidFill>
                  <a:srgbClr val="000000"/>
                </a:solidFill>
                <a:latin typeface="+mn-ea"/>
                <a:ea typeface="+mn-ea"/>
              </a:rPr>
              <a:t>組など）</a:t>
            </a:r>
            <a:endParaRPr lang="en-US" altLang="ja-JP" sz="1400" dirty="0">
              <a:solidFill>
                <a:srgbClr val="000000"/>
              </a:solidFill>
              <a:latin typeface="+mn-ea"/>
              <a:ea typeface="+mn-ea"/>
            </a:endParaRPr>
          </a:p>
        </p:txBody>
      </p:sp>
      <p:sp>
        <p:nvSpPr>
          <p:cNvPr id="28" name="テキスト ボックス 27">
            <a:extLst>
              <a:ext uri="{FF2B5EF4-FFF2-40B4-BE49-F238E27FC236}">
                <a16:creationId xmlns:a16="http://schemas.microsoft.com/office/drawing/2014/main" id="{EAAA1F31-9D92-3F75-CFB9-1D14F262FC80}"/>
              </a:ext>
            </a:extLst>
          </p:cNvPr>
          <p:cNvSpPr txBox="1"/>
          <p:nvPr/>
        </p:nvSpPr>
        <p:spPr>
          <a:xfrm>
            <a:off x="1747846" y="2628393"/>
            <a:ext cx="1908600" cy="307777"/>
          </a:xfrm>
          <a:prstGeom prst="rect">
            <a:avLst/>
          </a:prstGeom>
          <a:noFill/>
        </p:spPr>
        <p:txBody>
          <a:bodyPr wrap="square">
            <a:spAutoFit/>
          </a:bodyPr>
          <a:lstStyle/>
          <a:p>
            <a:pPr defTabSz="1219170" eaLnBrk="1" fontAlgn="auto" hangingPunct="1">
              <a:spcBef>
                <a:spcPts val="0"/>
              </a:spcBef>
              <a:spcAft>
                <a:spcPts val="0"/>
              </a:spcAft>
              <a:defRPr/>
            </a:pPr>
            <a:r>
              <a:rPr lang="ja-JP" altLang="en-US" sz="1400" dirty="0">
                <a:solidFill>
                  <a:srgbClr val="000000"/>
                </a:solidFill>
                <a:latin typeface="+mn-ea"/>
                <a:ea typeface="+mn-ea"/>
              </a:rPr>
              <a:t>（２０億１，</a:t>
            </a:r>
            <a:r>
              <a:rPr lang="ja-JP" altLang="en-US" sz="1400" dirty="0">
                <a:latin typeface="+mn-ea"/>
                <a:ea typeface="+mn-ea"/>
              </a:rPr>
              <a:t>９</a:t>
            </a:r>
            <a:r>
              <a:rPr lang="ja-JP" altLang="en-US" sz="1400" dirty="0">
                <a:solidFill>
                  <a:srgbClr val="000000"/>
                </a:solidFill>
                <a:latin typeface="+mn-ea"/>
                <a:ea typeface="+mn-ea"/>
              </a:rPr>
              <a:t>００万円）</a:t>
            </a:r>
            <a:endParaRPr lang="en-US" altLang="ja-JP" sz="1400" dirty="0">
              <a:solidFill>
                <a:srgbClr val="000000"/>
              </a:solidFill>
              <a:latin typeface="+mn-ea"/>
              <a:ea typeface="+mn-ea"/>
            </a:endParaRPr>
          </a:p>
        </p:txBody>
      </p:sp>
      <p:sp>
        <p:nvSpPr>
          <p:cNvPr id="29" name="テキスト ボックス 28">
            <a:extLst>
              <a:ext uri="{FF2B5EF4-FFF2-40B4-BE49-F238E27FC236}">
                <a16:creationId xmlns:a16="http://schemas.microsoft.com/office/drawing/2014/main" id="{F0CDEE76-DF4A-82A5-785A-4F77F20D0A5F}"/>
              </a:ext>
            </a:extLst>
          </p:cNvPr>
          <p:cNvSpPr txBox="1"/>
          <p:nvPr/>
        </p:nvSpPr>
        <p:spPr>
          <a:xfrm>
            <a:off x="1867650" y="4243850"/>
            <a:ext cx="2174465" cy="307777"/>
          </a:xfrm>
          <a:prstGeom prst="rect">
            <a:avLst/>
          </a:prstGeom>
          <a:noFill/>
        </p:spPr>
        <p:txBody>
          <a:bodyPr wrap="square">
            <a:spAutoFit/>
          </a:bodyPr>
          <a:lstStyle/>
          <a:p>
            <a:pPr defTabSz="1219170" eaLnBrk="1" fontAlgn="auto" hangingPunct="1">
              <a:spcBef>
                <a:spcPts val="0"/>
              </a:spcBef>
              <a:spcAft>
                <a:spcPts val="0"/>
              </a:spcAft>
              <a:defRPr/>
            </a:pPr>
            <a:r>
              <a:rPr lang="ja-JP" altLang="en-US" sz="1400" dirty="0">
                <a:solidFill>
                  <a:srgbClr val="000000"/>
                </a:solidFill>
                <a:latin typeface="+mn-ea"/>
                <a:ea typeface="+mn-ea"/>
              </a:rPr>
              <a:t>（８億４，３００万円）</a:t>
            </a:r>
            <a:endParaRPr lang="en-US" altLang="ja-JP" sz="1400" dirty="0">
              <a:solidFill>
                <a:srgbClr val="000000"/>
              </a:solidFill>
              <a:latin typeface="+mn-ea"/>
              <a:ea typeface="+mn-ea"/>
            </a:endParaRPr>
          </a:p>
        </p:txBody>
      </p:sp>
      <p:sp>
        <p:nvSpPr>
          <p:cNvPr id="31" name="テキスト ボックス 30">
            <a:extLst>
              <a:ext uri="{FF2B5EF4-FFF2-40B4-BE49-F238E27FC236}">
                <a16:creationId xmlns:a16="http://schemas.microsoft.com/office/drawing/2014/main" id="{8D50C1A9-F8F1-EBB8-D1F2-4D3DF6004247}"/>
              </a:ext>
            </a:extLst>
          </p:cNvPr>
          <p:cNvSpPr txBox="1"/>
          <p:nvPr/>
        </p:nvSpPr>
        <p:spPr>
          <a:xfrm>
            <a:off x="7249201" y="3274448"/>
            <a:ext cx="2623749" cy="307777"/>
          </a:xfrm>
          <a:prstGeom prst="rect">
            <a:avLst/>
          </a:prstGeom>
          <a:noFill/>
        </p:spPr>
        <p:txBody>
          <a:bodyPr wrap="square">
            <a:spAutoFit/>
          </a:bodyPr>
          <a:lstStyle/>
          <a:p>
            <a:pPr defTabSz="1219170" eaLnBrk="1" fontAlgn="auto" hangingPunct="1">
              <a:spcBef>
                <a:spcPts val="0"/>
              </a:spcBef>
              <a:spcAft>
                <a:spcPts val="0"/>
              </a:spcAft>
              <a:defRPr/>
            </a:pPr>
            <a:r>
              <a:rPr lang="ja-JP" altLang="en-US" sz="1400" dirty="0">
                <a:solidFill>
                  <a:srgbClr val="000000"/>
                </a:solidFill>
                <a:latin typeface="Yu Gothic UI" panose="020B0500000000000000" pitchFamily="50" charset="-128"/>
                <a:ea typeface="Yu Gothic UI" panose="020B0500000000000000" pitchFamily="50" charset="-128"/>
              </a:rPr>
              <a:t>（</a:t>
            </a:r>
            <a:r>
              <a:rPr lang="ja-JP" altLang="en-US" sz="1400" dirty="0">
                <a:solidFill>
                  <a:srgbClr val="000000"/>
                </a:solidFill>
                <a:latin typeface="+mn-ea"/>
                <a:ea typeface="+mn-ea"/>
              </a:rPr>
              <a:t>３５億２，０００万円</a:t>
            </a:r>
            <a:r>
              <a:rPr lang="ja-JP" altLang="en-US" sz="1400" dirty="0">
                <a:solidFill>
                  <a:srgbClr val="000000"/>
                </a:solidFill>
                <a:latin typeface="Yu Gothic UI" panose="020B0500000000000000" pitchFamily="50" charset="-128"/>
                <a:ea typeface="Yu Gothic UI" panose="020B0500000000000000" pitchFamily="50" charset="-128"/>
              </a:rPr>
              <a:t>）</a:t>
            </a:r>
            <a:endParaRPr lang="en-US" altLang="ja-JP" sz="1400" dirty="0">
              <a:solidFill>
                <a:srgbClr val="000000"/>
              </a:solidFill>
              <a:latin typeface="Yu Gothic UI" panose="020B0500000000000000" pitchFamily="50" charset="-128"/>
              <a:ea typeface="Yu Gothic UI" panose="020B0500000000000000" pitchFamily="50" charset="-128"/>
            </a:endParaRPr>
          </a:p>
        </p:txBody>
      </p:sp>
      <p:cxnSp>
        <p:nvCxnSpPr>
          <p:cNvPr id="9" name="直線コネクタ 8">
            <a:extLst>
              <a:ext uri="{FF2B5EF4-FFF2-40B4-BE49-F238E27FC236}">
                <a16:creationId xmlns:a16="http://schemas.microsoft.com/office/drawing/2014/main" id="{B64A2D1F-A5A0-77D5-D474-C782EC30DB8D}"/>
              </a:ext>
            </a:extLst>
          </p:cNvPr>
          <p:cNvCxnSpPr>
            <a:cxnSpLocks/>
            <a:stCxn id="4" idx="3"/>
          </p:cNvCxnSpPr>
          <p:nvPr/>
        </p:nvCxnSpPr>
        <p:spPr>
          <a:xfrm>
            <a:off x="1765625" y="2637170"/>
            <a:ext cx="2054790" cy="0"/>
          </a:xfrm>
          <a:prstGeom prst="line">
            <a:avLst/>
          </a:prstGeom>
          <a:ln w="28575">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3B23C50-7EE7-F5B7-E94F-B4032ED68F90}"/>
              </a:ext>
            </a:extLst>
          </p:cNvPr>
          <p:cNvCxnSpPr>
            <a:cxnSpLocks/>
            <a:stCxn id="14" idx="3"/>
          </p:cNvCxnSpPr>
          <p:nvPr/>
        </p:nvCxnSpPr>
        <p:spPr>
          <a:xfrm flipV="1">
            <a:off x="1767726" y="3852468"/>
            <a:ext cx="1525810" cy="469894"/>
          </a:xfrm>
          <a:prstGeom prst="line">
            <a:avLst/>
          </a:prstGeom>
          <a:ln w="28575">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CA94FEEA-6842-A5F7-711B-A588BC2B072D}"/>
              </a:ext>
            </a:extLst>
          </p:cNvPr>
          <p:cNvCxnSpPr>
            <a:cxnSpLocks/>
          </p:cNvCxnSpPr>
          <p:nvPr/>
        </p:nvCxnSpPr>
        <p:spPr>
          <a:xfrm flipV="1">
            <a:off x="5388085" y="3406318"/>
            <a:ext cx="327662" cy="340126"/>
          </a:xfrm>
          <a:prstGeom prst="line">
            <a:avLst/>
          </a:prstGeom>
          <a:ln w="28575">
            <a:solidFill>
              <a:srgbClr val="AF19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682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6C6E7AF6-1417-464D-01E8-B194EBD4E37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1965" y="1215728"/>
            <a:ext cx="5333560" cy="366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4"/>
          <p:cNvSpPr>
            <a:spLocks noChangeArrowheads="1"/>
          </p:cNvSpPr>
          <p:nvPr/>
        </p:nvSpPr>
        <p:spPr bwMode="auto">
          <a:xfrm>
            <a:off x="-1588" y="4763"/>
            <a:ext cx="9145588" cy="476250"/>
          </a:xfrm>
          <a:prstGeom prst="rect">
            <a:avLst/>
          </a:prstGeom>
          <a:gradFill flip="none" rotWithShape="1">
            <a:gsLst>
              <a:gs pos="55000">
                <a:srgbClr val="000099"/>
              </a:gs>
              <a:gs pos="10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Re-Design</a:t>
            </a:r>
            <a:r>
              <a:rPr lang="ja-JP" altLang="en-US"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おおさか～大阪市ＤＸ戦略～</a:t>
            </a:r>
            <a:r>
              <a:rPr kumimoji="1" lang="ja-JP" altLang="en-US" sz="2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anose="020B0909000000000000" pitchFamily="49" charset="-128"/>
                <a:ea typeface="HG創英角ｺﾞｼｯｸUB" panose="020B0909000000000000" pitchFamily="49" charset="-128"/>
              </a:rPr>
              <a:t>の推進②</a:t>
            </a:r>
          </a:p>
        </p:txBody>
      </p:sp>
      <p:sp>
        <p:nvSpPr>
          <p:cNvPr id="30" name="正方形/長方形 29"/>
          <p:cNvSpPr/>
          <p:nvPr/>
        </p:nvSpPr>
        <p:spPr>
          <a:xfrm>
            <a:off x="86497" y="591850"/>
            <a:ext cx="2439809"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cs typeface="+mn-cs"/>
              </a:rPr>
              <a:t>ＤＸ</a:t>
            </a:r>
            <a:r>
              <a:rPr kumimoji="1" lang="ja-JP" altLang="en-US" sz="1600" b="0" i="0" u="none" strike="noStrike" kern="1200" cap="none" spc="0" normalizeH="0" baseline="0" noProof="0" dirty="0">
                <a:ln>
                  <a:noFill/>
                </a:ln>
                <a:solidFill>
                  <a:srgbClr val="000000"/>
                </a:solidFill>
                <a:effectLst/>
                <a:uLnTx/>
                <a:uFillTx/>
                <a:latin typeface="+mn-ea"/>
                <a:cs typeface="+mn-cs"/>
              </a:rPr>
              <a:t>推進事業（主なもの）</a:t>
            </a:r>
          </a:p>
        </p:txBody>
      </p:sp>
      <p:sp>
        <p:nvSpPr>
          <p:cNvPr id="5" name="スライド番号プレースホルダ 3">
            <a:extLst>
              <a:ext uri="{FF2B5EF4-FFF2-40B4-BE49-F238E27FC236}">
                <a16:creationId xmlns:a16="http://schemas.microsoft.com/office/drawing/2014/main" id="{F6D1919E-8D0D-2B17-338B-36DD82F76A77}"/>
              </a:ext>
            </a:extLst>
          </p:cNvPr>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47</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0" name="角丸四角形 37">
            <a:extLst>
              <a:ext uri="{FF2B5EF4-FFF2-40B4-BE49-F238E27FC236}">
                <a16:creationId xmlns:a16="http://schemas.microsoft.com/office/drawing/2014/main" id="{3EBA0D3E-7FBB-EEE0-0249-7C73B98715AF}"/>
              </a:ext>
            </a:extLst>
          </p:cNvPr>
          <p:cNvSpPr/>
          <p:nvPr/>
        </p:nvSpPr>
        <p:spPr>
          <a:xfrm>
            <a:off x="234626" y="1131332"/>
            <a:ext cx="288925" cy="288000"/>
          </a:xfrm>
          <a:prstGeom prst="roundRect">
            <a:avLst/>
          </a:prstGeom>
          <a:noFill/>
          <a:ln w="3175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a:t>
            </a:r>
          </a:p>
        </p:txBody>
      </p:sp>
      <p:sp>
        <p:nvSpPr>
          <p:cNvPr id="12" name="テキスト ボックス 11"/>
          <p:cNvSpPr txBox="1"/>
          <p:nvPr/>
        </p:nvSpPr>
        <p:spPr>
          <a:xfrm>
            <a:off x="523551" y="1097992"/>
            <a:ext cx="8536974" cy="338554"/>
          </a:xfrm>
          <a:prstGeom prst="rect">
            <a:avLst/>
          </a:prstGeom>
          <a:noFill/>
        </p:spPr>
        <p:txBody>
          <a:bodyPr wrap="square" rtlCol="0">
            <a:spAutoFit/>
          </a:bodyPr>
          <a:lstStyle/>
          <a:p>
            <a:pPr>
              <a:defRPr/>
            </a:pPr>
            <a:r>
              <a:rPr kumimoji="1" lang="ja-JP" altLang="en-US" sz="1600" b="1" i="0" u="none" strike="noStrike" kern="1200" cap="none" spc="0" normalizeH="0" baseline="0" noProof="0" dirty="0">
                <a:ln>
                  <a:noFill/>
                </a:ln>
                <a:solidFill>
                  <a:srgbClr val="000000"/>
                </a:solidFill>
                <a:effectLst/>
                <a:uLnTx/>
                <a:uFillTx/>
                <a:latin typeface="+mn-ea"/>
                <a:ea typeface="+mn-ea"/>
              </a:rPr>
              <a:t>■　</a:t>
            </a:r>
            <a:r>
              <a:rPr kumimoji="1" lang="ja-JP" altLang="en-US" sz="1600" b="1" dirty="0">
                <a:latin typeface="+mn-ea"/>
                <a:ea typeface="+mn-ea"/>
              </a:rPr>
              <a:t>区役所</a:t>
            </a:r>
            <a:r>
              <a:rPr lang="ja-JP" altLang="en-US" sz="1600" b="1" dirty="0">
                <a:solidFill>
                  <a:srgbClr val="000000"/>
                </a:solidFill>
                <a:latin typeface="ＭＳ Ｐゴシック"/>
                <a:ea typeface="ＭＳ Ｐゴシック"/>
              </a:rPr>
              <a:t>ＤＸ</a:t>
            </a:r>
            <a:r>
              <a:rPr kumimoji="1" lang="ja-JP" altLang="en-US" sz="1600" b="1" dirty="0">
                <a:latin typeface="+mn-ea"/>
                <a:ea typeface="+mn-ea"/>
              </a:rPr>
              <a:t>実現等に向けた取組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（４億７，６００万円）</a:t>
            </a:r>
            <a:endParaRPr kumimoji="1" lang="en-US" altLang="ja-JP" sz="1600" b="1" i="0" u="none" strike="noStrike" kern="1200" cap="none" spc="0" normalizeH="0" baseline="0" noProof="0" dirty="0">
              <a:ln>
                <a:noFill/>
              </a:ln>
              <a:solidFill>
                <a:srgbClr val="000000"/>
              </a:solidFill>
              <a:effectLst/>
              <a:uLnTx/>
              <a:uFillTx/>
              <a:latin typeface="+mn-ea"/>
              <a:ea typeface="+mn-ea"/>
              <a:cs typeface="+mn-cs"/>
            </a:endParaRPr>
          </a:p>
        </p:txBody>
      </p:sp>
      <p:pic>
        <p:nvPicPr>
          <p:cNvPr id="8" name="図 7">
            <a:extLst>
              <a:ext uri="{FF2B5EF4-FFF2-40B4-BE49-F238E27FC236}">
                <a16:creationId xmlns:a16="http://schemas.microsoft.com/office/drawing/2014/main" id="{F65BABD9-F79A-7F81-75B0-F9CB48EE21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9882" y="1706849"/>
            <a:ext cx="2929999" cy="1061485"/>
          </a:xfrm>
          <a:prstGeom prst="rect">
            <a:avLst/>
          </a:prstGeom>
        </p:spPr>
      </p:pic>
      <p:sp>
        <p:nvSpPr>
          <p:cNvPr id="18" name="テキスト ボックス 17">
            <a:extLst>
              <a:ext uri="{FF2B5EF4-FFF2-40B4-BE49-F238E27FC236}">
                <a16:creationId xmlns:a16="http://schemas.microsoft.com/office/drawing/2014/main" id="{0668AF67-B3CF-6904-8FE2-88EE9D36F589}"/>
              </a:ext>
            </a:extLst>
          </p:cNvPr>
          <p:cNvSpPr txBox="1"/>
          <p:nvPr/>
        </p:nvSpPr>
        <p:spPr>
          <a:xfrm>
            <a:off x="3375582" y="1606086"/>
            <a:ext cx="2312097" cy="253916"/>
          </a:xfrm>
          <a:prstGeom prst="rect">
            <a:avLst/>
          </a:prstGeom>
          <a:noFill/>
        </p:spPr>
        <p:txBody>
          <a:bodyPr wrap="square" rtlCol="0">
            <a:spAutoFit/>
          </a:bodyPr>
          <a:lstStyle/>
          <a:p>
            <a:pPr algn="ctr"/>
            <a:r>
              <a:rPr kumimoji="1" lang="ja-JP" altLang="en-US" sz="1050" b="1" dirty="0"/>
              <a:t>区役所の将来のイメージ</a:t>
            </a:r>
          </a:p>
        </p:txBody>
      </p:sp>
      <p:sp>
        <p:nvSpPr>
          <p:cNvPr id="9" name="Rectangle 5">
            <a:extLst>
              <a:ext uri="{FF2B5EF4-FFF2-40B4-BE49-F238E27FC236}">
                <a16:creationId xmlns:a16="http://schemas.microsoft.com/office/drawing/2014/main" id="{23404354-D538-647D-7AC4-07AB7C242A67}"/>
              </a:ext>
            </a:extLst>
          </p:cNvPr>
          <p:cNvSpPr>
            <a:spLocks noChangeArrowheads="1"/>
          </p:cNvSpPr>
          <p:nvPr/>
        </p:nvSpPr>
        <p:spPr bwMode="auto">
          <a:xfrm>
            <a:off x="178631" y="3868094"/>
            <a:ext cx="5576847" cy="98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175"/>
              </a:spcBef>
              <a:spcAft>
                <a:spcPts val="175"/>
              </a:spcAft>
              <a:buFont typeface="Wingdings" panose="05000000000000000000" pitchFamily="2" charset="2"/>
              <a:buChar char="Ø"/>
            </a:pPr>
            <a:r>
              <a:rPr lang="ja-JP" altLang="en-US" sz="1400" dirty="0"/>
              <a:t>「書かない、漏れがない、待たない窓口」の実現に向けた窓口改革、</a:t>
            </a:r>
            <a:r>
              <a:rPr lang="ja-JP" altLang="en-US" sz="1400" dirty="0">
                <a:latin typeface="ＭＳ Ｐゴシック" panose="020B0600070205080204" pitchFamily="50" charset="-128"/>
              </a:rPr>
              <a:t>ＡＩ電話による問い合わせ対応、デジタルサイネージの活用、新たな</a:t>
            </a:r>
            <a:r>
              <a:rPr kumimoji="1" lang="ja-JP" altLang="en-US" sz="1400" dirty="0"/>
              <a:t>庁舎空間の創出</a:t>
            </a:r>
            <a:r>
              <a:rPr lang="ja-JP" altLang="en-US" sz="1400" dirty="0">
                <a:latin typeface="ＭＳ Ｐゴシック" panose="020B0600070205080204" pitchFamily="50" charset="-128"/>
              </a:rPr>
              <a:t>などをモデル区において実施</a:t>
            </a:r>
            <a:endParaRPr lang="en-US" altLang="ja-JP" sz="1400" strike="sngStrike" dirty="0">
              <a:latin typeface="ＭＳ Ｐゴシック" panose="020B0600070205080204" pitchFamily="50" charset="-128"/>
            </a:endParaRPr>
          </a:p>
        </p:txBody>
      </p:sp>
      <p:sp>
        <p:nvSpPr>
          <p:cNvPr id="7" name="Rectangle 5">
            <a:extLst>
              <a:ext uri="{FF2B5EF4-FFF2-40B4-BE49-F238E27FC236}">
                <a16:creationId xmlns:a16="http://schemas.microsoft.com/office/drawing/2014/main" id="{BFE5125C-027A-8DBE-5AE8-5978D3128B82}"/>
              </a:ext>
            </a:extLst>
          </p:cNvPr>
          <p:cNvSpPr>
            <a:spLocks noChangeArrowheads="1"/>
          </p:cNvSpPr>
          <p:nvPr/>
        </p:nvSpPr>
        <p:spPr bwMode="auto">
          <a:xfrm>
            <a:off x="178631" y="2883788"/>
            <a:ext cx="3342240" cy="9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住民と自治体の接点（フロントヤード）の中心である区役所において、区役所ＤＸ実行計画を踏まえた様々な取組を順次実施し、市民の利便性を向上</a:t>
            </a:r>
          </a:p>
        </p:txBody>
      </p:sp>
      <p:sp>
        <p:nvSpPr>
          <p:cNvPr id="23" name="テキスト ボックス 22">
            <a:extLst>
              <a:ext uri="{FF2B5EF4-FFF2-40B4-BE49-F238E27FC236}">
                <a16:creationId xmlns:a16="http://schemas.microsoft.com/office/drawing/2014/main" id="{84600C1E-AEB3-BC81-F1A5-FA80B7B2F89F}"/>
              </a:ext>
            </a:extLst>
          </p:cNvPr>
          <p:cNvSpPr txBox="1"/>
          <p:nvPr/>
        </p:nvSpPr>
        <p:spPr>
          <a:xfrm>
            <a:off x="7411897" y="1807129"/>
            <a:ext cx="1583628" cy="507831"/>
          </a:xfrm>
          <a:prstGeom prst="rect">
            <a:avLst/>
          </a:prstGeom>
          <a:noFill/>
        </p:spPr>
        <p:txBody>
          <a:bodyPr wrap="square" rtlCol="0">
            <a:spAutoFit/>
          </a:bodyPr>
          <a:lstStyle/>
          <a:p>
            <a:pPr algn="r"/>
            <a:r>
              <a:rPr lang="ja-JP" altLang="en-US" sz="900" dirty="0">
                <a:latin typeface="ＭＳ Ｐゴシック" panose="020B0600070205080204" pitchFamily="50" charset="-128"/>
              </a:rPr>
              <a:t>人流分析によりコンテンツ配信を行うデジタルサイネージの活用</a:t>
            </a:r>
            <a:endParaRPr kumimoji="1" lang="ja-JP" altLang="en-US" sz="900" dirty="0"/>
          </a:p>
        </p:txBody>
      </p:sp>
      <p:sp>
        <p:nvSpPr>
          <p:cNvPr id="25" name="テキスト ボックス 24">
            <a:extLst>
              <a:ext uri="{FF2B5EF4-FFF2-40B4-BE49-F238E27FC236}">
                <a16:creationId xmlns:a16="http://schemas.microsoft.com/office/drawing/2014/main" id="{022618BE-C017-E1E0-89B6-F8635EDA2A13}"/>
              </a:ext>
            </a:extLst>
          </p:cNvPr>
          <p:cNvSpPr txBox="1"/>
          <p:nvPr/>
        </p:nvSpPr>
        <p:spPr>
          <a:xfrm>
            <a:off x="5815508" y="4264785"/>
            <a:ext cx="1827554" cy="369332"/>
          </a:xfrm>
          <a:prstGeom prst="rect">
            <a:avLst/>
          </a:prstGeom>
          <a:noFill/>
        </p:spPr>
        <p:txBody>
          <a:bodyPr wrap="square" rtlCol="0">
            <a:spAutoFit/>
          </a:bodyPr>
          <a:lstStyle/>
          <a:p>
            <a:pPr algn="r"/>
            <a:r>
              <a:rPr lang="ja-JP" altLang="en-US" sz="900" dirty="0"/>
              <a:t>デジタル活用による手続きの迅速化や自動化に向けた窓口改革</a:t>
            </a:r>
            <a:endParaRPr lang="en-US" altLang="ja-JP" sz="900" dirty="0"/>
          </a:p>
        </p:txBody>
      </p:sp>
      <p:sp>
        <p:nvSpPr>
          <p:cNvPr id="26" name="テキスト ボックス 25">
            <a:extLst>
              <a:ext uri="{FF2B5EF4-FFF2-40B4-BE49-F238E27FC236}">
                <a16:creationId xmlns:a16="http://schemas.microsoft.com/office/drawing/2014/main" id="{212DCCAB-91FF-FA3E-5CDB-0F5AB75D5F3B}"/>
              </a:ext>
            </a:extLst>
          </p:cNvPr>
          <p:cNvSpPr txBox="1"/>
          <p:nvPr/>
        </p:nvSpPr>
        <p:spPr>
          <a:xfrm>
            <a:off x="3375582" y="2102366"/>
            <a:ext cx="1374953" cy="369332"/>
          </a:xfrm>
          <a:prstGeom prst="rect">
            <a:avLst/>
          </a:prstGeom>
          <a:noFill/>
        </p:spPr>
        <p:txBody>
          <a:bodyPr wrap="square" rtlCol="0">
            <a:spAutoFit/>
          </a:bodyPr>
          <a:lstStyle/>
          <a:p>
            <a:pPr algn="ctr"/>
            <a:r>
              <a:rPr kumimoji="1" lang="ja-JP" altLang="en-US" sz="900" dirty="0"/>
              <a:t>マイナポータル利用</a:t>
            </a:r>
            <a:endParaRPr kumimoji="1" lang="en-US" altLang="ja-JP" sz="900" dirty="0"/>
          </a:p>
          <a:p>
            <a:pPr algn="ctr"/>
            <a:r>
              <a:rPr kumimoji="1" lang="ja-JP" altLang="en-US" sz="900" dirty="0"/>
              <a:t>セルフブースの設置</a:t>
            </a:r>
          </a:p>
        </p:txBody>
      </p:sp>
      <p:sp>
        <p:nvSpPr>
          <p:cNvPr id="11" name="テキスト ボックス 10">
            <a:extLst>
              <a:ext uri="{FF2B5EF4-FFF2-40B4-BE49-F238E27FC236}">
                <a16:creationId xmlns:a16="http://schemas.microsoft.com/office/drawing/2014/main" id="{5DED7F96-235E-81B1-ABF8-A78D675963A2}"/>
              </a:ext>
            </a:extLst>
          </p:cNvPr>
          <p:cNvSpPr txBox="1"/>
          <p:nvPr/>
        </p:nvSpPr>
        <p:spPr>
          <a:xfrm>
            <a:off x="7423399" y="3626996"/>
            <a:ext cx="1653058" cy="507831"/>
          </a:xfrm>
          <a:prstGeom prst="rect">
            <a:avLst/>
          </a:prstGeom>
          <a:noFill/>
        </p:spPr>
        <p:txBody>
          <a:bodyPr wrap="square" rtlCol="0">
            <a:spAutoFit/>
          </a:bodyPr>
          <a:lstStyle/>
          <a:p>
            <a:pPr algn="r"/>
            <a:r>
              <a:rPr lang="en-US" altLang="ja-JP" sz="900" dirty="0">
                <a:latin typeface="+mn-ea"/>
                <a:ea typeface="+mn-ea"/>
              </a:rPr>
              <a:t>AI</a:t>
            </a:r>
            <a:r>
              <a:rPr lang="ja-JP" altLang="en-US" sz="900" dirty="0">
                <a:latin typeface="+mn-ea"/>
                <a:ea typeface="+mn-ea"/>
              </a:rPr>
              <a:t>電話による</a:t>
            </a:r>
            <a:endParaRPr lang="en-US" altLang="ja-JP" sz="900" dirty="0">
              <a:latin typeface="+mn-ea"/>
              <a:ea typeface="+mn-ea"/>
            </a:endParaRPr>
          </a:p>
          <a:p>
            <a:pPr algn="r"/>
            <a:r>
              <a:rPr lang="en-US" altLang="ja-JP" sz="900" dirty="0">
                <a:latin typeface="+mn-ea"/>
                <a:ea typeface="+mn-ea"/>
              </a:rPr>
              <a:t>24</a:t>
            </a:r>
            <a:r>
              <a:rPr lang="ja-JP" altLang="en-US" sz="900" dirty="0">
                <a:latin typeface="+mn-ea"/>
                <a:ea typeface="+mn-ea"/>
              </a:rPr>
              <a:t>時間</a:t>
            </a:r>
            <a:r>
              <a:rPr lang="en-US" altLang="ja-JP" sz="900" dirty="0">
                <a:latin typeface="+mn-ea"/>
                <a:ea typeface="+mn-ea"/>
              </a:rPr>
              <a:t>365</a:t>
            </a:r>
            <a:r>
              <a:rPr lang="ja-JP" altLang="en-US" sz="900" dirty="0">
                <a:latin typeface="+mn-ea"/>
                <a:ea typeface="+mn-ea"/>
              </a:rPr>
              <a:t>日の</a:t>
            </a:r>
            <a:endParaRPr lang="en-US" altLang="ja-JP" sz="900" dirty="0">
              <a:latin typeface="+mn-ea"/>
              <a:ea typeface="+mn-ea"/>
            </a:endParaRPr>
          </a:p>
          <a:p>
            <a:pPr algn="r"/>
            <a:r>
              <a:rPr lang="ja-JP" altLang="en-US" sz="900" dirty="0">
                <a:latin typeface="+mn-ea"/>
                <a:ea typeface="+mn-ea"/>
              </a:rPr>
              <a:t>問い合わせ対応</a:t>
            </a:r>
            <a:endParaRPr kumimoji="1" lang="ja-JP" altLang="en-US" sz="900" dirty="0">
              <a:latin typeface="+mn-ea"/>
              <a:ea typeface="+mn-ea"/>
            </a:endParaRPr>
          </a:p>
        </p:txBody>
      </p:sp>
      <p:sp>
        <p:nvSpPr>
          <p:cNvPr id="19" name="楕円 18">
            <a:extLst>
              <a:ext uri="{FF2B5EF4-FFF2-40B4-BE49-F238E27FC236}">
                <a16:creationId xmlns:a16="http://schemas.microsoft.com/office/drawing/2014/main" id="{89ED0496-9018-825E-47AE-CB37CF3F2397}"/>
              </a:ext>
            </a:extLst>
          </p:cNvPr>
          <p:cNvSpPr/>
          <p:nvPr/>
        </p:nvSpPr>
        <p:spPr>
          <a:xfrm>
            <a:off x="7760517" y="4126887"/>
            <a:ext cx="1117553" cy="660108"/>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A374FF6-E7D0-03D8-4FB8-FDD4E0B49197}"/>
              </a:ext>
            </a:extLst>
          </p:cNvPr>
          <p:cNvSpPr/>
          <p:nvPr/>
        </p:nvSpPr>
        <p:spPr>
          <a:xfrm>
            <a:off x="7563261" y="2252693"/>
            <a:ext cx="1209903" cy="605667"/>
          </a:xfrm>
          <a:prstGeom prst="ellipse">
            <a:avLst/>
          </a:prstGeom>
          <a:blipFill>
            <a:blip r:embed="rId6" cstate="screen">
              <a:extLst>
                <a:ext uri="{28A0092B-C50C-407E-A947-70E740481C1C}">
                  <a14:useLocalDpi xmlns:a14="http://schemas.microsoft.com/office/drawing/2010/main"/>
                </a:ext>
              </a:extLst>
            </a:blip>
            <a:stretch>
              <a:fillRect/>
            </a:stretch>
          </a:blip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2EEA0F49-FA0C-AAB9-315B-256836189AFF}"/>
              </a:ext>
            </a:extLst>
          </p:cNvPr>
          <p:cNvSpPr/>
          <p:nvPr/>
        </p:nvSpPr>
        <p:spPr>
          <a:xfrm rot="21426747">
            <a:off x="5922278" y="3444163"/>
            <a:ext cx="1239999" cy="758775"/>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31B1F2E6-F93A-E351-C54C-0212EAD32A7F}"/>
              </a:ext>
            </a:extLst>
          </p:cNvPr>
          <p:cNvSpPr/>
          <p:nvPr/>
        </p:nvSpPr>
        <p:spPr>
          <a:xfrm>
            <a:off x="4713652" y="3049382"/>
            <a:ext cx="1147050" cy="618264"/>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856CD693-6BAE-BC93-D632-70E1606A9212}"/>
              </a:ext>
            </a:extLst>
          </p:cNvPr>
          <p:cNvSpPr txBox="1"/>
          <p:nvPr/>
        </p:nvSpPr>
        <p:spPr>
          <a:xfrm>
            <a:off x="3826359" y="3360263"/>
            <a:ext cx="2017603" cy="507831"/>
          </a:xfrm>
          <a:prstGeom prst="rect">
            <a:avLst/>
          </a:prstGeom>
          <a:noFill/>
          <a:ln>
            <a:noFill/>
          </a:ln>
          <a:effectLst>
            <a:softEdge rad="31750"/>
          </a:effectLst>
        </p:spPr>
        <p:txBody>
          <a:bodyPr wrap="square" rtlCol="0">
            <a:spAutoFit/>
          </a:bodyPr>
          <a:lstStyle/>
          <a:p>
            <a:r>
              <a:rPr kumimoji="1" lang="en-US" altLang="ja-JP" sz="900" dirty="0">
                <a:latin typeface="ＭＳ Ｐゴシック" panose="020B0600070205080204" pitchFamily="50" charset="-128"/>
              </a:rPr>
              <a:t>AI</a:t>
            </a:r>
            <a:r>
              <a:rPr kumimoji="1" lang="ja-JP" altLang="en-US" sz="900" dirty="0"/>
              <a:t>音声認識ツール</a:t>
            </a:r>
            <a:endParaRPr kumimoji="1" lang="en-US" altLang="ja-JP" sz="900" dirty="0"/>
          </a:p>
          <a:p>
            <a:r>
              <a:rPr kumimoji="1" lang="ja-JP" altLang="en-US" sz="900" dirty="0"/>
              <a:t>による高齢者・聴覚</a:t>
            </a:r>
            <a:endParaRPr kumimoji="1" lang="en-US" altLang="ja-JP" sz="900" dirty="0"/>
          </a:p>
          <a:p>
            <a:r>
              <a:rPr kumimoji="1" lang="ja-JP" altLang="en-US" sz="900" dirty="0"/>
              <a:t>障がい者支援及び多言語翻訳</a:t>
            </a:r>
          </a:p>
        </p:txBody>
      </p:sp>
      <p:sp>
        <p:nvSpPr>
          <p:cNvPr id="3" name="楕円 2">
            <a:extLst>
              <a:ext uri="{FF2B5EF4-FFF2-40B4-BE49-F238E27FC236}">
                <a16:creationId xmlns:a16="http://schemas.microsoft.com/office/drawing/2014/main" id="{FC784D99-431D-F444-856A-E2AF71016C94}"/>
              </a:ext>
            </a:extLst>
          </p:cNvPr>
          <p:cNvSpPr/>
          <p:nvPr/>
        </p:nvSpPr>
        <p:spPr>
          <a:xfrm rot="20520000">
            <a:off x="3680505" y="2490494"/>
            <a:ext cx="980862" cy="555267"/>
          </a:xfrm>
          <a:prstGeom prst="ellipse">
            <a:avLst/>
          </a:prstGeom>
          <a:noFill/>
          <a:ln w="12700">
            <a:solidFill>
              <a:schemeClr val="accent1"/>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7B5280B9-878F-8D19-EFCF-4A0FCE27265C}"/>
              </a:ext>
            </a:extLst>
          </p:cNvPr>
          <p:cNvSpPr/>
          <p:nvPr/>
        </p:nvSpPr>
        <p:spPr>
          <a:xfrm rot="1080000">
            <a:off x="5162963" y="2114021"/>
            <a:ext cx="2045181" cy="695348"/>
          </a:xfrm>
          <a:prstGeom prst="ellipse">
            <a:avLst/>
          </a:prstGeom>
          <a:noFill/>
          <a:ln w="12700">
            <a:solidFill>
              <a:schemeClr val="accent1"/>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A3ABB92-7667-5D59-0F90-1257EE115160}"/>
              </a:ext>
            </a:extLst>
          </p:cNvPr>
          <p:cNvSpPr txBox="1"/>
          <p:nvPr/>
        </p:nvSpPr>
        <p:spPr>
          <a:xfrm>
            <a:off x="5580011" y="1621634"/>
            <a:ext cx="1728773" cy="507831"/>
          </a:xfrm>
          <a:prstGeom prst="rect">
            <a:avLst/>
          </a:prstGeom>
          <a:noFill/>
        </p:spPr>
        <p:txBody>
          <a:bodyPr wrap="square" rtlCol="0">
            <a:spAutoFit/>
          </a:bodyPr>
          <a:lstStyle/>
          <a:p>
            <a:pPr algn="r"/>
            <a:r>
              <a:rPr kumimoji="1" lang="ja-JP" altLang="en-US" sz="900" dirty="0"/>
              <a:t>リモート相談ブースなど新たな市民サービスの提供に向けた庁舎空間の</a:t>
            </a:r>
            <a:r>
              <a:rPr lang="ja-JP" altLang="en-US" sz="900" dirty="0"/>
              <a:t>創出</a:t>
            </a:r>
            <a:endParaRPr kumimoji="1" lang="en-US" altLang="ja-JP" sz="900" dirty="0"/>
          </a:p>
        </p:txBody>
      </p:sp>
      <p:sp>
        <p:nvSpPr>
          <p:cNvPr id="15" name="稲妻 14">
            <a:extLst>
              <a:ext uri="{FF2B5EF4-FFF2-40B4-BE49-F238E27FC236}">
                <a16:creationId xmlns:a16="http://schemas.microsoft.com/office/drawing/2014/main" id="{350F5C17-5840-0B71-A37A-95810D40F27E}"/>
              </a:ext>
            </a:extLst>
          </p:cNvPr>
          <p:cNvSpPr/>
          <p:nvPr/>
        </p:nvSpPr>
        <p:spPr>
          <a:xfrm>
            <a:off x="7760517" y="3878359"/>
            <a:ext cx="533880" cy="358793"/>
          </a:xfrm>
          <a:prstGeom prst="lightningBolt">
            <a:avLst/>
          </a:prstGeom>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6">
            <a:extLst>
              <a:ext uri="{FF2B5EF4-FFF2-40B4-BE49-F238E27FC236}">
                <a16:creationId xmlns:a16="http://schemas.microsoft.com/office/drawing/2014/main" id="{DB16CBD6-6416-991B-3A11-32A00792DBD4}"/>
              </a:ext>
            </a:extLst>
          </p:cNvPr>
          <p:cNvSpPr/>
          <p:nvPr/>
        </p:nvSpPr>
        <p:spPr>
          <a:xfrm>
            <a:off x="6373252" y="1176989"/>
            <a:ext cx="892281" cy="217549"/>
          </a:xfrm>
          <a:prstGeom prst="roundRect">
            <a:avLst>
              <a:gd name="adj" fmla="val 50000"/>
            </a:avLst>
          </a:prstGeom>
          <a:solidFill>
            <a:srgbClr val="AF1932"/>
          </a:solid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r>
              <a:rPr lang="ja-JP" altLang="en-US" sz="900" b="1" spc="133" dirty="0">
                <a:solidFill>
                  <a:schemeClr val="bg1"/>
                </a:solidFill>
                <a:latin typeface="Yu Gothic UI" panose="020B0500000000000000" pitchFamily="50" charset="-128"/>
                <a:ea typeface="Yu Gothic UI" panose="020B0500000000000000" pitchFamily="50" charset="-128"/>
              </a:rPr>
              <a:t>サービス</a:t>
            </a:r>
            <a:r>
              <a:rPr lang="en-US" altLang="ja-JP" sz="900" b="1" spc="133" dirty="0">
                <a:solidFill>
                  <a:schemeClr val="bg1"/>
                </a:solidFill>
                <a:latin typeface="Yu Gothic UI" panose="020B0500000000000000" pitchFamily="50" charset="-128"/>
                <a:ea typeface="Yu Gothic UI" panose="020B0500000000000000" pitchFamily="50" charset="-128"/>
              </a:rPr>
              <a:t>DX</a:t>
            </a:r>
            <a:endParaRPr lang="en-US" altLang="ja-JP" sz="900" spc="133" dirty="0">
              <a:solidFill>
                <a:schemeClr val="bg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308929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5"/>
          <p:cNvSpPr>
            <a:spLocks noChangeArrowheads="1"/>
          </p:cNvSpPr>
          <p:nvPr/>
        </p:nvSpPr>
        <p:spPr bwMode="auto">
          <a:xfrm>
            <a:off x="197975" y="2686990"/>
            <a:ext cx="8820337" cy="807724"/>
          </a:xfrm>
          <a:prstGeom prst="rect">
            <a:avLst/>
          </a:prstGeom>
          <a:noFill/>
          <a:ln w="12700">
            <a:solidFill>
              <a:schemeClr val="tx1"/>
            </a:solidFill>
            <a:miter lim="800000"/>
            <a:headEnd/>
            <a:tailEnd/>
          </a:ln>
        </p:spPr>
        <p:txBody>
          <a:bodyPr wrap="square" lIns="0" tIns="0" rIns="0" bIns="0">
            <a:noAutofit/>
          </a:bodyPr>
          <a:lstStyle/>
          <a:p>
            <a:pPr marL="0" marR="0" lvl="0" indent="0" algn="l" defTabSz="914400" rtl="0" eaLnBrk="1" fontAlgn="base" latinLnBrk="0" hangingPunct="1">
              <a:lnSpc>
                <a:spcPts val="1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34" name="Rectangle 4"/>
          <p:cNvSpPr>
            <a:spLocks noChangeArrowheads="1"/>
          </p:cNvSpPr>
          <p:nvPr/>
        </p:nvSpPr>
        <p:spPr bwMode="auto">
          <a:xfrm>
            <a:off x="-1588" y="0"/>
            <a:ext cx="9145588" cy="476250"/>
          </a:xfrm>
          <a:prstGeom prst="rect">
            <a:avLst/>
          </a:prstGeom>
          <a:gradFill flip="none" rotWithShape="1">
            <a:gsLst>
              <a:gs pos="55000">
                <a:srgbClr val="000099"/>
              </a:gs>
              <a:gs pos="10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541338" algn="l"/>
              </a:tabLst>
              <a:defRPr/>
            </a:pPr>
            <a:r>
              <a:rPr lang="en-US" altLang="ja-JP"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Re-Design</a:t>
            </a:r>
            <a:r>
              <a:rPr lang="ja-JP" altLang="en-US"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おおさか～大阪市ＤＸ戦略～</a:t>
            </a:r>
            <a:r>
              <a:rPr kumimoji="1" lang="ja-JP" altLang="en-US" sz="2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anose="020B0909000000000000" pitchFamily="49" charset="-128"/>
                <a:ea typeface="HG創英角ｺﾞｼｯｸUB" panose="020B0909000000000000" pitchFamily="49" charset="-128"/>
              </a:rPr>
              <a:t>の推進</a:t>
            </a:r>
            <a:r>
              <a:rPr kumimoji="1" lang="ja-JP" altLang="en-US" sz="2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③</a:t>
            </a:r>
          </a:p>
        </p:txBody>
      </p:sp>
      <p:sp>
        <p:nvSpPr>
          <p:cNvPr id="41" name="テキスト ボックス 40"/>
          <p:cNvSpPr txBox="1"/>
          <p:nvPr/>
        </p:nvSpPr>
        <p:spPr>
          <a:xfrm>
            <a:off x="449581" y="1569068"/>
            <a:ext cx="882033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6723063" algn="l"/>
              </a:tabLst>
              <a:defRPr/>
            </a:pPr>
            <a:r>
              <a:rPr kumimoji="1" lang="ja-JP" altLang="en-US" sz="1600" b="1" i="0" u="none" strike="noStrike" kern="1200" cap="none" spc="0" normalizeH="0" baseline="0" noProof="0" dirty="0">
                <a:ln>
                  <a:noFill/>
                </a:ln>
                <a:solidFill>
                  <a:srgbClr val="000000"/>
                </a:solidFill>
                <a:effectLst/>
                <a:uLnTx/>
                <a:uFillTx/>
                <a:latin typeface="+mj-ea"/>
                <a:ea typeface="+mj-ea"/>
                <a:cs typeface="+mn-cs"/>
              </a:rPr>
              <a:t>■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バックオフィスＤＸ推進事業　　　　　　　　　　　　　　　　　　　　　　　  　　</a:t>
            </a:r>
            <a:r>
              <a:rPr lang="ja-JP" altLang="en-US" sz="1600" b="1" dirty="0">
                <a:solidFill>
                  <a:srgbClr val="000000"/>
                </a:solidFill>
                <a:latin typeface="+mn-ea"/>
                <a:ea typeface="+mn-ea"/>
              </a:rPr>
              <a:t>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a:t>
            </a:r>
            <a:r>
              <a:rPr lang="ja-JP" altLang="en-US" sz="1600" b="1" dirty="0">
                <a:latin typeface="+mn-ea"/>
                <a:ea typeface="+mn-ea"/>
              </a:rPr>
              <a:t>２４</a:t>
            </a:r>
            <a:r>
              <a:rPr kumimoji="1" lang="zh-TW" altLang="en-US" sz="1600" b="1" i="0" u="none" strike="noStrike" kern="1200" cap="none" spc="0" normalizeH="0" baseline="0" noProof="0" dirty="0">
                <a:ln>
                  <a:noFill/>
                </a:ln>
                <a:effectLst/>
                <a:uLnTx/>
                <a:uFillTx/>
                <a:latin typeface="+mn-ea"/>
                <a:ea typeface="+mn-ea"/>
                <a:cs typeface="+mn-cs"/>
              </a:rPr>
              <a:t>億</a:t>
            </a:r>
            <a:r>
              <a:rPr kumimoji="1" lang="ja-JP" altLang="en-US" sz="1600" b="1" i="0" u="none" strike="noStrike" kern="1200" cap="none" spc="0" normalizeH="0" baseline="0" noProof="0" dirty="0">
                <a:ln>
                  <a:noFill/>
                </a:ln>
                <a:effectLst/>
                <a:uLnTx/>
                <a:uFillTx/>
                <a:latin typeface="+mn-ea"/>
                <a:ea typeface="+mn-ea"/>
                <a:cs typeface="+mn-cs"/>
              </a:rPr>
              <a:t>２</a:t>
            </a:r>
            <a:r>
              <a:rPr kumimoji="1" lang="zh-TW" altLang="en-US" sz="1600" b="1" i="0" u="none" strike="noStrike" kern="1200" cap="none" spc="0" normalizeH="0" baseline="0" noProof="0" dirty="0">
                <a:ln>
                  <a:noFill/>
                </a:ln>
                <a:effectLst/>
                <a:uLnTx/>
                <a:uFillTx/>
                <a:latin typeface="+mn-ea"/>
                <a:ea typeface="+mn-ea"/>
                <a:cs typeface="+mn-cs"/>
              </a:rPr>
              <a:t>，</a:t>
            </a:r>
            <a:r>
              <a:rPr kumimoji="1" lang="ja-JP" altLang="en-US" sz="1600" b="1" i="0" u="none" strike="noStrike" kern="1200" cap="none" spc="0" normalizeH="0" baseline="0" noProof="0" dirty="0">
                <a:ln>
                  <a:noFill/>
                </a:ln>
                <a:effectLst/>
                <a:uLnTx/>
                <a:uFillTx/>
                <a:latin typeface="+mn-ea"/>
                <a:ea typeface="+mn-ea"/>
                <a:cs typeface="+mn-cs"/>
              </a:rPr>
              <a:t>８</a:t>
            </a:r>
            <a:r>
              <a:rPr kumimoji="1" lang="zh-TW" altLang="en-US" sz="1600" b="1" i="0" u="none" strike="noStrike" kern="1200" cap="none" spc="0" normalizeH="0" baseline="0" noProof="0" dirty="0">
                <a:ln>
                  <a:noFill/>
                </a:ln>
                <a:effectLst/>
                <a:uLnTx/>
                <a:uFillTx/>
                <a:latin typeface="+mn-ea"/>
                <a:ea typeface="+mn-ea"/>
                <a:cs typeface="+mn-cs"/>
              </a:rPr>
              <a:t>００万円</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a:t>
            </a:r>
            <a:endParaRPr kumimoji="1" lang="en-US" altLang="ja-JP" sz="1600" b="1" i="0" u="none" strike="noStrike" kern="1200" cap="none" spc="0" normalizeH="0" baseline="0" noProof="0" dirty="0">
              <a:ln>
                <a:noFill/>
              </a:ln>
              <a:solidFill>
                <a:srgbClr val="000000"/>
              </a:solidFill>
              <a:effectLst/>
              <a:uLnTx/>
              <a:uFillTx/>
              <a:latin typeface="+mn-ea"/>
              <a:ea typeface="+mn-ea"/>
              <a:cs typeface="+mn-cs"/>
            </a:endParaRPr>
          </a:p>
        </p:txBody>
      </p:sp>
      <p:sp>
        <p:nvSpPr>
          <p:cNvPr id="6" name="角丸四角形 37">
            <a:extLst>
              <a:ext uri="{FF2B5EF4-FFF2-40B4-BE49-F238E27FC236}">
                <a16:creationId xmlns:a16="http://schemas.microsoft.com/office/drawing/2014/main" id="{86C74AF2-2B81-0CCB-86E8-9679AFC485EF}"/>
              </a:ext>
            </a:extLst>
          </p:cNvPr>
          <p:cNvSpPr/>
          <p:nvPr/>
        </p:nvSpPr>
        <p:spPr>
          <a:xfrm>
            <a:off x="179869" y="1602626"/>
            <a:ext cx="288925" cy="288000"/>
          </a:xfrm>
          <a:prstGeom prst="roundRect">
            <a:avLst/>
          </a:prstGeom>
          <a:noFill/>
          <a:ln w="3175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a:t>
            </a:r>
          </a:p>
        </p:txBody>
      </p:sp>
      <p:sp>
        <p:nvSpPr>
          <p:cNvPr id="8" name="Rectangle 5">
            <a:extLst>
              <a:ext uri="{FF2B5EF4-FFF2-40B4-BE49-F238E27FC236}">
                <a16:creationId xmlns:a16="http://schemas.microsoft.com/office/drawing/2014/main" id="{51E921A1-C815-522C-159E-4B66760451FB}"/>
              </a:ext>
            </a:extLst>
          </p:cNvPr>
          <p:cNvSpPr>
            <a:spLocks noChangeArrowheads="1"/>
          </p:cNvSpPr>
          <p:nvPr/>
        </p:nvSpPr>
        <p:spPr bwMode="auto">
          <a:xfrm>
            <a:off x="592748" y="3046413"/>
            <a:ext cx="8321344" cy="4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t>住民情報関係２０業務のＢＰＲ（業務の見直し）やガバメントクラウドで稼働する標準準拠システムへの移行など庁内プロジェクトを推進</a:t>
            </a:r>
          </a:p>
        </p:txBody>
      </p:sp>
      <p:sp>
        <p:nvSpPr>
          <p:cNvPr id="16" name="テキスト ボックス 15">
            <a:extLst>
              <a:ext uri="{FF2B5EF4-FFF2-40B4-BE49-F238E27FC236}">
                <a16:creationId xmlns:a16="http://schemas.microsoft.com/office/drawing/2014/main" id="{B995ABB7-0227-7195-76C1-127D029771BF}"/>
              </a:ext>
            </a:extLst>
          </p:cNvPr>
          <p:cNvSpPr txBox="1"/>
          <p:nvPr/>
        </p:nvSpPr>
        <p:spPr>
          <a:xfrm>
            <a:off x="465182" y="2757336"/>
            <a:ext cx="855313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180975" algn="l"/>
                <a:tab pos="266700" algn="l"/>
                <a:tab pos="715963" algn="l"/>
                <a:tab pos="8432800" algn="l"/>
                <a:tab pos="8610600" algn="l"/>
                <a:tab pos="8704263" algn="l"/>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　自治体情報システム標準化・共通化事業　　　　　　　　　　　　　　　　　　　</a:t>
            </a:r>
            <a:r>
              <a:rPr kumimoji="1" lang="ja-JP" altLang="en-US" sz="1600" b="1" i="0" u="none" strike="noStrike" kern="1200" cap="none" spc="0" normalizeH="0" baseline="0" noProof="0" dirty="0">
                <a:ln>
                  <a:noFill/>
                </a:ln>
                <a:effectLst/>
                <a:uLnTx/>
                <a:uFillTx/>
                <a:latin typeface="+mn-ea"/>
                <a:ea typeface="+mn-ea"/>
                <a:cs typeface="+mn-cs"/>
              </a:rPr>
              <a:t>（</a:t>
            </a:r>
            <a:r>
              <a:rPr lang="ja-JP" altLang="en-US" sz="1600" b="1" dirty="0">
                <a:latin typeface="+mn-ea"/>
                <a:ea typeface="+mn-ea"/>
              </a:rPr>
              <a:t>３４</a:t>
            </a:r>
            <a:r>
              <a:rPr kumimoji="1" lang="zh-TW" altLang="en-US" sz="1600" b="1" i="0" u="none" strike="noStrike" kern="1200" cap="none" spc="0" normalizeH="0" baseline="0" noProof="0" dirty="0">
                <a:ln>
                  <a:noFill/>
                </a:ln>
                <a:effectLst/>
                <a:uLnTx/>
                <a:uFillTx/>
                <a:latin typeface="+mn-ea"/>
                <a:ea typeface="+mn-ea"/>
                <a:cs typeface="+mn-cs"/>
              </a:rPr>
              <a:t>億</a:t>
            </a:r>
            <a:r>
              <a:rPr kumimoji="1" lang="ja-JP" altLang="en-US" sz="1600" b="1" i="0" u="none" strike="noStrike" kern="1200" cap="none" spc="0" normalizeH="0" baseline="0" noProof="0" dirty="0">
                <a:ln>
                  <a:noFill/>
                </a:ln>
                <a:effectLst/>
                <a:uLnTx/>
                <a:uFillTx/>
                <a:latin typeface="+mn-ea"/>
                <a:ea typeface="+mn-ea"/>
                <a:cs typeface="+mn-cs"/>
              </a:rPr>
              <a:t>２，</a:t>
            </a:r>
            <a:r>
              <a:rPr lang="ja-JP" altLang="en-US" sz="1600" b="1" dirty="0">
                <a:latin typeface="+mn-ea"/>
                <a:ea typeface="+mn-ea"/>
              </a:rPr>
              <a:t>６</a:t>
            </a:r>
            <a:r>
              <a:rPr kumimoji="1" lang="ja-JP" altLang="en-US" sz="1600" b="1" i="0" u="none" strike="noStrike" kern="1200" cap="none" spc="0" normalizeH="0" baseline="0" noProof="0" dirty="0">
                <a:ln>
                  <a:noFill/>
                </a:ln>
                <a:effectLst/>
                <a:uLnTx/>
                <a:uFillTx/>
                <a:latin typeface="+mn-ea"/>
                <a:ea typeface="+mn-ea"/>
                <a:cs typeface="+mn-cs"/>
              </a:rPr>
              <a:t>００</a:t>
            </a:r>
            <a:r>
              <a:rPr lang="ja-JP" altLang="en-US" sz="1600" b="1" dirty="0">
                <a:latin typeface="+mn-ea"/>
                <a:ea typeface="+mn-ea"/>
              </a:rPr>
              <a:t>万</a:t>
            </a:r>
            <a:r>
              <a:rPr kumimoji="1" lang="ja-JP" altLang="en-US" sz="1600" b="1" i="0" u="none" strike="noStrike" kern="1200" cap="none" spc="0" normalizeH="0" baseline="0" noProof="0" dirty="0">
                <a:ln>
                  <a:noFill/>
                </a:ln>
                <a:effectLst/>
                <a:uLnTx/>
                <a:uFillTx/>
                <a:latin typeface="+mn-ea"/>
                <a:ea typeface="+mn-ea"/>
                <a:cs typeface="+mn-cs"/>
              </a:rPr>
              <a:t>円）</a:t>
            </a:r>
            <a:endParaRPr kumimoji="1" lang="en-US" altLang="ja-JP" sz="1600" b="1" i="0" u="none" strike="noStrike" kern="1200" cap="none" spc="0" normalizeH="0" baseline="0" noProof="0" dirty="0">
              <a:ln>
                <a:noFill/>
              </a:ln>
              <a:effectLst/>
              <a:uLnTx/>
              <a:uFillTx/>
              <a:latin typeface="+mn-ea"/>
              <a:ea typeface="+mn-ea"/>
              <a:cs typeface="+mn-cs"/>
            </a:endParaRPr>
          </a:p>
        </p:txBody>
      </p:sp>
      <p:sp>
        <p:nvSpPr>
          <p:cNvPr id="35" name="Rectangle 5">
            <a:extLst>
              <a:ext uri="{FF2B5EF4-FFF2-40B4-BE49-F238E27FC236}">
                <a16:creationId xmlns:a16="http://schemas.microsoft.com/office/drawing/2014/main" id="{098D9DF8-9E3E-8200-9275-2732507B8273}"/>
              </a:ext>
            </a:extLst>
          </p:cNvPr>
          <p:cNvSpPr>
            <a:spLocks noChangeArrowheads="1"/>
          </p:cNvSpPr>
          <p:nvPr/>
        </p:nvSpPr>
        <p:spPr bwMode="auto">
          <a:xfrm>
            <a:off x="612589" y="1872613"/>
            <a:ext cx="8134100" cy="459113"/>
          </a:xfrm>
          <a:prstGeom prst="rect">
            <a:avLst/>
          </a:prstGeom>
          <a:noFill/>
          <a:ln w="9525">
            <a:noFill/>
            <a:miter lim="800000"/>
            <a:headEnd/>
            <a:tailEnd/>
          </a:ln>
        </p:spPr>
        <p:txBody>
          <a:bodyPr lIns="77929" tIns="38964" rIns="77929" bIns="38964"/>
          <a:lstStyle/>
          <a:p>
            <a:pPr marL="285750" lvl="0" indent="-285750" eaLnBrk="1" hangingPunct="1">
              <a:spcBef>
                <a:spcPts val="175"/>
              </a:spcBef>
              <a:spcAft>
                <a:spcPts val="175"/>
              </a:spcAft>
              <a:buFont typeface="Wingdings" panose="05000000000000000000" pitchFamily="2" charset="2"/>
              <a:buChar char="Ø"/>
              <a:defRPr/>
            </a:pPr>
            <a:r>
              <a:rPr kumimoji="1" lang="ja-JP" alt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予算編成、調達・契約、財務会計、公文書管理や人事給与等関係事務といった</a:t>
            </a:r>
            <a:r>
              <a:rPr lang="ja-JP" altLang="en-US" sz="1400" dirty="0"/>
              <a:t>内部管理業務（</a:t>
            </a:r>
            <a:r>
              <a:rPr kumimoji="1" lang="ja-JP" alt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いわゆるバックオフィス業務）の全体最適化により、市役所組織全体のパフォーマンスの向上を実現</a:t>
            </a:r>
          </a:p>
        </p:txBody>
      </p:sp>
      <p:sp>
        <p:nvSpPr>
          <p:cNvPr id="3" name="テキスト ボックス 2">
            <a:extLst>
              <a:ext uri="{FF2B5EF4-FFF2-40B4-BE49-F238E27FC236}">
                <a16:creationId xmlns:a16="http://schemas.microsoft.com/office/drawing/2014/main" id="{66C0F685-8A6E-4A3D-A7D7-1477B5195989}"/>
              </a:ext>
            </a:extLst>
          </p:cNvPr>
          <p:cNvSpPr txBox="1"/>
          <p:nvPr/>
        </p:nvSpPr>
        <p:spPr>
          <a:xfrm>
            <a:off x="475599" y="3907676"/>
            <a:ext cx="8542713"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541338" algn="l"/>
                <a:tab pos="895350" algn="l"/>
              </a:tabLst>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スマートシティ戦略推進事業　　　　　　　　　　　　 　　　　　　　　　　　　</a:t>
            </a:r>
            <a:r>
              <a:rPr lang="ja-JP" altLang="en-US" sz="1600" b="1" dirty="0">
                <a:solidFill>
                  <a:srgbClr val="000000"/>
                </a:solidFill>
              </a:rPr>
              <a:t> 　　　　  </a:t>
            </a:r>
            <a:r>
              <a:rPr lang="ja-JP" altLang="en-US" sz="1600" b="1" dirty="0">
                <a:solidFill>
                  <a:srgbClr val="000000"/>
                </a:solidFill>
                <a:latin typeface="+mn-ea"/>
                <a:ea typeface="+mn-ea"/>
              </a:rPr>
              <a:t> </a:t>
            </a:r>
            <a:r>
              <a:rPr kumimoji="1" lang="ja-JP" altLang="en-US" sz="1600" b="1" i="0" u="none" strike="noStrike" kern="1200" cap="none" spc="0" normalizeH="0" baseline="0" noProof="0" dirty="0">
                <a:ln>
                  <a:noFill/>
                </a:ln>
                <a:effectLst/>
                <a:uLnTx/>
                <a:uFillTx/>
                <a:latin typeface="+mn-ea"/>
                <a:ea typeface="+mn-ea"/>
                <a:cs typeface="+mn-cs"/>
              </a:rPr>
              <a:t>（６，７００</a:t>
            </a:r>
            <a:r>
              <a:rPr lang="ja-JP" altLang="en-US" sz="1600" b="1" dirty="0">
                <a:latin typeface="+mn-ea"/>
                <a:ea typeface="+mn-ea"/>
              </a:rPr>
              <a:t>万</a:t>
            </a:r>
            <a:r>
              <a:rPr kumimoji="1" lang="ja-JP" altLang="en-US" sz="1600" b="1" i="0" u="none" strike="noStrike" kern="1200" cap="none" spc="0" normalizeH="0" baseline="0" noProof="0" dirty="0">
                <a:ln>
                  <a:noFill/>
                </a:ln>
                <a:effectLst/>
                <a:uLnTx/>
                <a:uFillTx/>
                <a:latin typeface="+mn-ea"/>
                <a:ea typeface="+mn-ea"/>
                <a:cs typeface="+mn-cs"/>
              </a:rPr>
              <a:t>円）</a:t>
            </a:r>
            <a:endParaRPr kumimoji="1" lang="en-US" altLang="ja-JP" sz="16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endParaRPr>
          </a:p>
        </p:txBody>
      </p:sp>
      <p:sp>
        <p:nvSpPr>
          <p:cNvPr id="11" name="Rectangle 5">
            <a:extLst>
              <a:ext uri="{FF2B5EF4-FFF2-40B4-BE49-F238E27FC236}">
                <a16:creationId xmlns:a16="http://schemas.microsoft.com/office/drawing/2014/main" id="{C169E736-0240-8465-06E6-761DD80CCB76}"/>
              </a:ext>
            </a:extLst>
          </p:cNvPr>
          <p:cNvSpPr>
            <a:spLocks noChangeArrowheads="1"/>
          </p:cNvSpPr>
          <p:nvPr/>
        </p:nvSpPr>
        <p:spPr bwMode="auto">
          <a:xfrm>
            <a:off x="165794" y="3784246"/>
            <a:ext cx="8853066" cy="1081668"/>
          </a:xfrm>
          <a:prstGeom prst="rect">
            <a:avLst/>
          </a:prstGeom>
          <a:noFill/>
          <a:ln w="12700">
            <a:solidFill>
              <a:schemeClr val="tx1"/>
            </a:solidFill>
            <a:miter lim="800000"/>
            <a:headEnd/>
            <a:tailEnd/>
          </a:ln>
        </p:spPr>
        <p:txBody>
          <a:bodyPr wrap="square" lIns="0" tIns="0" rIns="0" bIns="0">
            <a:noAutofit/>
          </a:bodyPr>
          <a:lstStyle/>
          <a:p>
            <a:pPr marL="0" marR="0" lvl="0" indent="0" algn="l" defTabSz="914400" rtl="0" eaLnBrk="1" fontAlgn="base" latinLnBrk="0" hangingPunct="1">
              <a:lnSpc>
                <a:spcPts val="1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4" name="Rectangle 5">
            <a:extLst>
              <a:ext uri="{FF2B5EF4-FFF2-40B4-BE49-F238E27FC236}">
                <a16:creationId xmlns:a16="http://schemas.microsoft.com/office/drawing/2014/main" id="{F2A315CA-A9C8-9E1D-8799-C4D2BD6ECCFA}"/>
              </a:ext>
            </a:extLst>
          </p:cNvPr>
          <p:cNvSpPr>
            <a:spLocks noChangeArrowheads="1"/>
          </p:cNvSpPr>
          <p:nvPr/>
        </p:nvSpPr>
        <p:spPr bwMode="auto">
          <a:xfrm>
            <a:off x="642612" y="4221815"/>
            <a:ext cx="8221615" cy="577081"/>
          </a:xfrm>
          <a:prstGeom prst="rect">
            <a:avLst/>
          </a:prstGeom>
          <a:noFill/>
          <a:ln w="9525">
            <a:noFill/>
            <a:miter lim="800000"/>
            <a:headEnd/>
            <a:tailEnd/>
          </a:ln>
        </p:spPr>
        <p:txBody>
          <a:bodyPr wrap="square" lIns="0" tIns="0" rIns="0" bIns="0">
            <a:spAutoFit/>
          </a:bodyPr>
          <a:lstStyle/>
          <a:p>
            <a:pPr marL="285750" lvl="0" indent="-285750" eaLnBrk="1" hangingPunct="1">
              <a:lnSpc>
                <a:spcPts val="1500"/>
              </a:lnSpc>
              <a:spcBef>
                <a:spcPts val="175"/>
              </a:spcBef>
              <a:spcAft>
                <a:spcPts val="175"/>
              </a:spcAft>
              <a:buFont typeface="Wingdings" panose="05000000000000000000" pitchFamily="2" charset="2"/>
              <a:buChar char="Ø"/>
              <a:defRPr/>
            </a:pPr>
            <a:r>
              <a:rPr lang="ja-JP" altLang="en-US" sz="1400" dirty="0">
                <a:latin typeface="ＭＳ Ｐゴシック"/>
              </a:rPr>
              <a:t>大阪府と連携して</a:t>
            </a:r>
            <a:r>
              <a:rPr kumimoji="1" lang="ja-JP" altLang="en-US" sz="1400"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、住民の生活の質（ＱｏＬ）の向上を目標に掲げた「大阪スマートシティ戦略」の取組を推進するとともに、スーパーシティ構想について、全体計画で</a:t>
            </a:r>
            <a:r>
              <a:rPr lang="ja-JP" altLang="en-US" sz="1400" dirty="0">
                <a:latin typeface="ＭＳ Ｐゴシック"/>
              </a:rPr>
              <a:t>新たに</a:t>
            </a:r>
            <a:r>
              <a:rPr kumimoji="1" lang="ja-JP" altLang="en-US" sz="1400"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取り組む内容を検討し、先端的サービスや規制改革の実現に向けた取組を実施</a:t>
            </a:r>
            <a:endParaRPr kumimoji="1" lang="en-US" altLang="ja-JP" sz="1400" b="0" i="0" u="none" strike="noStrike" kern="1200" cap="none" spc="0" normalizeH="0" baseline="0" noProof="0" dirty="0">
              <a:ln>
                <a:noFill/>
              </a:ln>
              <a:effectLst/>
              <a:uLnTx/>
              <a:uFillTx/>
              <a:latin typeface="ＭＳ Ｐゴシック"/>
              <a:ea typeface="ＭＳ Ｐゴシック" panose="020B0600070205080204" pitchFamily="50" charset="-128"/>
              <a:cs typeface="+mn-cs"/>
            </a:endParaRPr>
          </a:p>
        </p:txBody>
      </p:sp>
      <p:sp>
        <p:nvSpPr>
          <p:cNvPr id="7" name="Rectangle 4">
            <a:extLst>
              <a:ext uri="{FF2B5EF4-FFF2-40B4-BE49-F238E27FC236}">
                <a16:creationId xmlns:a16="http://schemas.microsoft.com/office/drawing/2014/main" id="{7AA13506-5F5D-116B-A0A9-687E835C629E}"/>
              </a:ext>
            </a:extLst>
          </p:cNvPr>
          <p:cNvSpPr>
            <a:spLocks noChangeArrowheads="1"/>
          </p:cNvSpPr>
          <p:nvPr/>
        </p:nvSpPr>
        <p:spPr bwMode="auto">
          <a:xfrm>
            <a:off x="106454" y="2462723"/>
            <a:ext cx="4126110" cy="324910"/>
          </a:xfrm>
          <a:prstGeom prst="rect">
            <a:avLst/>
          </a:prstGeom>
          <a:gradFill flip="none" rotWithShape="1">
            <a:gsLst>
              <a:gs pos="100000">
                <a:srgbClr val="000099"/>
              </a:gs>
              <a:gs pos="100000">
                <a:schemeClr val="bg1"/>
              </a:gs>
            </a:gsLst>
            <a:lin ang="0" scaled="1"/>
            <a:tileRect/>
          </a:gradFill>
          <a:ln w="38100" algn="ctr">
            <a:noFill/>
            <a:miter lim="800000"/>
            <a:headEnd/>
            <a:tailEnd/>
          </a:ln>
          <a:effectLst/>
        </p:spPr>
        <p:txBody>
          <a:bodyPr wrap="square" lIns="77929" tIns="38964" rIns="77929" bIns="38964" anchor="ctr">
            <a:spAutoFit/>
          </a:bodyPr>
          <a:lstStyle/>
          <a:p>
            <a:pPr lvl="0" eaLnBrk="1" hangingPunct="1">
              <a:defRPr/>
            </a:pP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自治体情報システム標準化・共通化の推進　 　　　　　　　　　　　　　　</a:t>
            </a:r>
          </a:p>
        </p:txBody>
      </p:sp>
      <p:sp>
        <p:nvSpPr>
          <p:cNvPr id="9" name="Rectangle 4">
            <a:extLst>
              <a:ext uri="{FF2B5EF4-FFF2-40B4-BE49-F238E27FC236}">
                <a16:creationId xmlns:a16="http://schemas.microsoft.com/office/drawing/2014/main" id="{ED7C76B9-E573-57AC-905E-C598DB831DB3}"/>
              </a:ext>
            </a:extLst>
          </p:cNvPr>
          <p:cNvSpPr>
            <a:spLocks noChangeArrowheads="1"/>
          </p:cNvSpPr>
          <p:nvPr/>
        </p:nvSpPr>
        <p:spPr bwMode="auto">
          <a:xfrm>
            <a:off x="106454" y="3597332"/>
            <a:ext cx="2653736" cy="324910"/>
          </a:xfrm>
          <a:prstGeom prst="rect">
            <a:avLst/>
          </a:prstGeom>
          <a:gradFill flip="none" rotWithShape="1">
            <a:gsLst>
              <a:gs pos="100000">
                <a:srgbClr val="000099"/>
              </a:gs>
              <a:gs pos="100000">
                <a:schemeClr val="bg1"/>
              </a:gs>
            </a:gsLst>
            <a:lin ang="0" scaled="1"/>
            <a:tileRect/>
          </a:gradFill>
          <a:ln w="38100" algn="ctr">
            <a:noFill/>
            <a:miter lim="800000"/>
            <a:headEnd/>
            <a:tailEnd/>
          </a:ln>
          <a:effectLst/>
        </p:spPr>
        <p:txBody>
          <a:bodyPr wrap="square" lIns="77929" tIns="38964" rIns="77929" bIns="38964" anchor="ctr">
            <a:spAutoFit/>
          </a:bodyPr>
          <a:lstStyle/>
          <a:p>
            <a:pPr lvl="0" eaLnBrk="1" hangingPunct="1">
              <a:defRPr/>
            </a:pP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スマートシティ戦略の推進　 　　　　　　　　　　　　　　</a:t>
            </a:r>
          </a:p>
        </p:txBody>
      </p:sp>
      <p:sp>
        <p:nvSpPr>
          <p:cNvPr id="10" name="スライド番号プレースホルダ 3">
            <a:extLst>
              <a:ext uri="{FF2B5EF4-FFF2-40B4-BE49-F238E27FC236}">
                <a16:creationId xmlns:a16="http://schemas.microsoft.com/office/drawing/2014/main" id="{4251D35B-265B-4F2F-A982-B29F88873529}"/>
              </a:ext>
            </a:extLst>
          </p:cNvPr>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48</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8" name="角丸四角形 45">
            <a:extLst>
              <a:ext uri="{FF2B5EF4-FFF2-40B4-BE49-F238E27FC236}">
                <a16:creationId xmlns:a16="http://schemas.microsoft.com/office/drawing/2014/main" id="{A5872DC9-DD81-9AD4-9173-00C6D7A3B980}"/>
              </a:ext>
            </a:extLst>
          </p:cNvPr>
          <p:cNvSpPr/>
          <p:nvPr/>
        </p:nvSpPr>
        <p:spPr>
          <a:xfrm>
            <a:off x="186686" y="790522"/>
            <a:ext cx="288000" cy="288000"/>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sp>
        <p:nvSpPr>
          <p:cNvPr id="22" name="テキスト ボックス 21">
            <a:extLst>
              <a:ext uri="{FF2B5EF4-FFF2-40B4-BE49-F238E27FC236}">
                <a16:creationId xmlns:a16="http://schemas.microsoft.com/office/drawing/2014/main" id="{345508DF-A44E-1F83-F5E3-9D4B5AE89B28}"/>
              </a:ext>
            </a:extLst>
          </p:cNvPr>
          <p:cNvSpPr txBox="1"/>
          <p:nvPr/>
        </p:nvSpPr>
        <p:spPr>
          <a:xfrm>
            <a:off x="612588" y="1040440"/>
            <a:ext cx="8088002" cy="523220"/>
          </a:xfrm>
          <a:prstGeom prst="rect">
            <a:avLst/>
          </a:prstGeom>
          <a:noFill/>
        </p:spPr>
        <p:txBody>
          <a:bodyPr wrap="square">
            <a:spAutoFit/>
          </a:bodyPr>
          <a:lstStyle/>
          <a:p>
            <a:pPr marL="285750" lvl="0" indent="-285750" eaLnBrk="1" hangingPunct="1">
              <a:spcBef>
                <a:spcPts val="175"/>
              </a:spcBef>
              <a:spcAft>
                <a:spcPts val="175"/>
              </a:spcAft>
              <a:buFont typeface="Wingdings" panose="05000000000000000000" pitchFamily="2" charset="2"/>
              <a:buChar char="Ø"/>
              <a:defRPr/>
            </a:pPr>
            <a:r>
              <a:rPr lang="ja-JP" altLang="en-US" sz="1400" dirty="0">
                <a:latin typeface="+mn-ea"/>
                <a:ea typeface="+mn-ea"/>
              </a:rPr>
              <a:t>人の混雑・集中状況をリアルタイムに把握できるデジタル機器を設置し、イベント時の効果的・効率的な事故防止につなげるなど、より一層の安全・安心の確保に向けたデジタル技術の導入検討を実施</a:t>
            </a:r>
          </a:p>
        </p:txBody>
      </p:sp>
      <p:sp>
        <p:nvSpPr>
          <p:cNvPr id="23" name="テキスト ボックス 22">
            <a:extLst>
              <a:ext uri="{FF2B5EF4-FFF2-40B4-BE49-F238E27FC236}">
                <a16:creationId xmlns:a16="http://schemas.microsoft.com/office/drawing/2014/main" id="{A505EC61-AD8F-37D1-7A36-ACA8F6C9F96C}"/>
              </a:ext>
            </a:extLst>
          </p:cNvPr>
          <p:cNvSpPr txBox="1"/>
          <p:nvPr/>
        </p:nvSpPr>
        <p:spPr>
          <a:xfrm>
            <a:off x="443410" y="753277"/>
            <a:ext cx="901886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a:t>
            </a:r>
            <a:r>
              <a:rPr kumimoji="1" lang="ja-JP" altLang="en-US" sz="1600" b="1" i="0" u="none" strike="noStrike" kern="1200" cap="none" spc="0" normalizeH="0" baseline="0" noProof="0" dirty="0">
                <a:ln>
                  <a:noFill/>
                </a:ln>
                <a:effectLst/>
                <a:uLnTx/>
                <a:uFillTx/>
                <a:latin typeface="+mn-ea"/>
                <a:ea typeface="+mn-ea"/>
                <a:cs typeface="+mn-cs"/>
              </a:rPr>
              <a:t>　なんば広場の安全管理に関するデジタル技術の活用方策に係る検討調査　</a:t>
            </a:r>
            <a:r>
              <a:rPr kumimoji="1" lang="ja-JP" altLang="en-US" sz="1500" b="1" i="0" u="none" strike="noStrike" kern="1200" cap="none" spc="0" normalizeH="0" baseline="0" noProof="0" dirty="0">
                <a:ln>
                  <a:noFill/>
                </a:ln>
                <a:solidFill>
                  <a:srgbClr val="000000"/>
                </a:solidFill>
                <a:effectLst/>
                <a:uLnTx/>
                <a:uFillTx/>
                <a:latin typeface="+mn-ea"/>
                <a:ea typeface="+mn-ea"/>
                <a:cs typeface="+mn-cs"/>
              </a:rPr>
              <a:t>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a:t>
            </a:r>
            <a:r>
              <a:rPr lang="ja-JP" altLang="en-US" sz="1600" b="1" dirty="0">
                <a:solidFill>
                  <a:srgbClr val="000000"/>
                </a:solidFill>
                <a:latin typeface="+mn-ea"/>
                <a:ea typeface="+mn-ea"/>
              </a:rPr>
              <a:t>５</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，０００万円）</a:t>
            </a:r>
            <a:endParaRPr kumimoji="1" lang="en-US" altLang="ja-JP" sz="1600" b="1" i="0" u="none" strike="noStrike" kern="1200" cap="none" spc="0" normalizeH="0" baseline="0" noProof="0" dirty="0">
              <a:ln>
                <a:noFill/>
              </a:ln>
              <a:solidFill>
                <a:srgbClr val="000000"/>
              </a:solidFill>
              <a:effectLst/>
              <a:uLnTx/>
              <a:uFillTx/>
              <a:latin typeface="+mn-ea"/>
              <a:ea typeface="+mn-ea"/>
              <a:cs typeface="+mn-cs"/>
            </a:endParaRPr>
          </a:p>
        </p:txBody>
      </p:sp>
      <p:sp>
        <p:nvSpPr>
          <p:cNvPr id="4" name="角丸四角形 38">
            <a:extLst>
              <a:ext uri="{FF2B5EF4-FFF2-40B4-BE49-F238E27FC236}">
                <a16:creationId xmlns:a16="http://schemas.microsoft.com/office/drawing/2014/main" id="{A97BAD85-8514-4931-6271-E07A11EB1FAA}"/>
              </a:ext>
            </a:extLst>
          </p:cNvPr>
          <p:cNvSpPr/>
          <p:nvPr/>
        </p:nvSpPr>
        <p:spPr>
          <a:xfrm>
            <a:off x="7794456" y="539945"/>
            <a:ext cx="892281" cy="217549"/>
          </a:xfrm>
          <a:prstGeom prst="roundRect">
            <a:avLst>
              <a:gd name="adj" fmla="val 50000"/>
            </a:avLst>
          </a:prstGeom>
          <a:solidFill>
            <a:srgbClr val="AF1932"/>
          </a:solid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r>
              <a:rPr lang="ja-JP" altLang="en-US" sz="900" b="1" spc="133" dirty="0">
                <a:solidFill>
                  <a:schemeClr val="bg1"/>
                </a:solidFill>
                <a:latin typeface="Yu Gothic UI" panose="020B0500000000000000" pitchFamily="50" charset="-128"/>
                <a:ea typeface="Yu Gothic UI" panose="020B0500000000000000" pitchFamily="50" charset="-128"/>
              </a:rPr>
              <a:t>都市・まち</a:t>
            </a:r>
            <a:r>
              <a:rPr lang="en-US" altLang="ja-JP" sz="900" b="1" spc="133" dirty="0">
                <a:solidFill>
                  <a:schemeClr val="bg1"/>
                </a:solidFill>
                <a:latin typeface="Yu Gothic UI" panose="020B0500000000000000" pitchFamily="50" charset="-128"/>
                <a:ea typeface="Yu Gothic UI" panose="020B0500000000000000" pitchFamily="50" charset="-128"/>
              </a:rPr>
              <a:t>DX</a:t>
            </a:r>
            <a:endParaRPr lang="en-US" altLang="ja-JP" sz="900" spc="133" dirty="0">
              <a:solidFill>
                <a:schemeClr val="bg1"/>
              </a:solidFill>
              <a:latin typeface="Yu Gothic UI" panose="020B0500000000000000" pitchFamily="50" charset="-128"/>
              <a:ea typeface="Yu Gothic UI" panose="020B0500000000000000" pitchFamily="50" charset="-128"/>
            </a:endParaRPr>
          </a:p>
        </p:txBody>
      </p:sp>
      <p:sp>
        <p:nvSpPr>
          <p:cNvPr id="5" name="角丸四角形 36">
            <a:extLst>
              <a:ext uri="{FF2B5EF4-FFF2-40B4-BE49-F238E27FC236}">
                <a16:creationId xmlns:a16="http://schemas.microsoft.com/office/drawing/2014/main" id="{5B395B3A-5FA5-8FB7-E98E-DC787699F697}"/>
              </a:ext>
            </a:extLst>
          </p:cNvPr>
          <p:cNvSpPr/>
          <p:nvPr/>
        </p:nvSpPr>
        <p:spPr>
          <a:xfrm>
            <a:off x="6027548" y="1636921"/>
            <a:ext cx="892281" cy="217549"/>
          </a:xfrm>
          <a:prstGeom prst="roundRect">
            <a:avLst>
              <a:gd name="adj" fmla="val 50000"/>
            </a:avLst>
          </a:prstGeom>
          <a:solidFill>
            <a:srgbClr val="AF1932"/>
          </a:solid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382588" indent="-41275" algn="l" rtl="0" eaLnBrk="0" fontAlgn="base" hangingPunct="0">
              <a:spcBef>
                <a:spcPct val="0"/>
              </a:spcBef>
              <a:spcAft>
                <a:spcPct val="0"/>
              </a:spcAft>
              <a:defRPr kumimoji="1" kern="1200">
                <a:solidFill>
                  <a:schemeClr val="dk1"/>
                </a:solidFill>
                <a:latin typeface="+mn-lt"/>
                <a:ea typeface="+mn-ea"/>
                <a:cs typeface="+mn-cs"/>
              </a:defRPr>
            </a:lvl2pPr>
            <a:lvl3pPr marL="773113" indent="-90488" algn="l" rtl="0" eaLnBrk="0" fontAlgn="base" hangingPunct="0">
              <a:spcBef>
                <a:spcPct val="0"/>
              </a:spcBef>
              <a:spcAft>
                <a:spcPct val="0"/>
              </a:spcAft>
              <a:defRPr kumimoji="1" kern="1200">
                <a:solidFill>
                  <a:schemeClr val="dk1"/>
                </a:solidFill>
                <a:latin typeface="+mn-lt"/>
                <a:ea typeface="+mn-ea"/>
                <a:cs typeface="+mn-cs"/>
              </a:defRPr>
            </a:lvl3pPr>
            <a:lvl4pPr marL="1162050" indent="-138113" algn="l" rtl="0" eaLnBrk="0" fontAlgn="base" hangingPunct="0">
              <a:spcBef>
                <a:spcPct val="0"/>
              </a:spcBef>
              <a:spcAft>
                <a:spcPct val="0"/>
              </a:spcAft>
              <a:defRPr kumimoji="1" kern="1200">
                <a:solidFill>
                  <a:schemeClr val="dk1"/>
                </a:solidFill>
                <a:latin typeface="+mn-lt"/>
                <a:ea typeface="+mn-ea"/>
                <a:cs typeface="+mn-cs"/>
              </a:defRPr>
            </a:lvl4pPr>
            <a:lvl5pPr marL="1552575" indent="-187325"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r>
              <a:rPr lang="ja-JP" altLang="en-US" sz="900" b="1" spc="133" dirty="0">
                <a:solidFill>
                  <a:schemeClr val="bg1"/>
                </a:solidFill>
                <a:latin typeface="Yu Gothic UI" panose="020B0500000000000000" pitchFamily="50" charset="-128"/>
                <a:ea typeface="Yu Gothic UI" panose="020B0500000000000000" pitchFamily="50" charset="-128"/>
              </a:rPr>
              <a:t>行政</a:t>
            </a:r>
            <a:r>
              <a:rPr lang="en-US" altLang="ja-JP" sz="900" b="1" spc="133" dirty="0">
                <a:solidFill>
                  <a:schemeClr val="bg1"/>
                </a:solidFill>
                <a:latin typeface="Yu Gothic UI" panose="020B0500000000000000" pitchFamily="50" charset="-128"/>
                <a:ea typeface="Yu Gothic UI" panose="020B0500000000000000" pitchFamily="50" charset="-128"/>
              </a:rPr>
              <a:t>DX</a:t>
            </a:r>
            <a:endParaRPr lang="en-US" altLang="ja-JP" sz="900" spc="133" dirty="0">
              <a:solidFill>
                <a:schemeClr val="bg1"/>
              </a:solidFill>
              <a:latin typeface="Yu Gothic UI" panose="020B0500000000000000" pitchFamily="50" charset="-128"/>
              <a:ea typeface="Yu Gothic UI" panose="020B0500000000000000" pitchFamily="50" charset="-128"/>
            </a:endParaRPr>
          </a:p>
        </p:txBody>
      </p:sp>
      <p:sp>
        <p:nvSpPr>
          <p:cNvPr id="2" name="角丸四角形 37">
            <a:extLst>
              <a:ext uri="{FF2B5EF4-FFF2-40B4-BE49-F238E27FC236}">
                <a16:creationId xmlns:a16="http://schemas.microsoft.com/office/drawing/2014/main" id="{C4CF8E86-B3E3-17BE-0B72-ACEEEBBC0F6D}"/>
              </a:ext>
            </a:extLst>
          </p:cNvPr>
          <p:cNvSpPr/>
          <p:nvPr/>
        </p:nvSpPr>
        <p:spPr>
          <a:xfrm>
            <a:off x="225235" y="3946941"/>
            <a:ext cx="288925" cy="288000"/>
          </a:xfrm>
          <a:prstGeom prst="roundRect">
            <a:avLst/>
          </a:prstGeom>
          <a:noFill/>
          <a:ln w="3175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a:t>
            </a:r>
          </a:p>
        </p:txBody>
      </p:sp>
    </p:spTree>
    <p:extLst>
      <p:ext uri="{BB962C8B-B14F-4D97-AF65-F5344CB8AC3E}">
        <p14:creationId xmlns:p14="http://schemas.microsoft.com/office/powerpoint/2010/main" val="1653638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31938"/>
            <a:ext cx="9144000" cy="1189037"/>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25603" name="Text Box 4"/>
          <p:cNvSpPr txBox="1">
            <a:spLocks noChangeArrowheads="1"/>
          </p:cNvSpPr>
          <p:nvPr/>
        </p:nvSpPr>
        <p:spPr bwMode="auto">
          <a:xfrm>
            <a:off x="142875" y="1693863"/>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７．新たな自治の仕組みの構築</a:t>
            </a:r>
          </a:p>
        </p:txBody>
      </p:sp>
    </p:spTree>
    <p:extLst>
      <p:ext uri="{BB962C8B-B14F-4D97-AF65-F5344CB8AC3E}">
        <p14:creationId xmlns:p14="http://schemas.microsoft.com/office/powerpoint/2010/main" val="1845536706"/>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a:effectLst>
                  <a:outerShdw blurRad="38100" dist="38100" dir="2700000" algn="tl">
                    <a:srgbClr val="C0C0C0"/>
                  </a:outerShdw>
                </a:effectLst>
              </a:rPr>
              <a:t>5</a:t>
            </a:r>
          </a:p>
        </p:txBody>
      </p:sp>
      <p:sp>
        <p:nvSpPr>
          <p:cNvPr id="14" name="Rectangle 4"/>
          <p:cNvSpPr>
            <a:spLocks noChangeArrowheads="1"/>
          </p:cNvSpPr>
          <p:nvPr/>
        </p:nvSpPr>
        <p:spPr bwMode="auto">
          <a:xfrm>
            <a:off x="0" y="0"/>
            <a:ext cx="9144000"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予算編成方針</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10" name="角丸四角形吹き出し 9"/>
          <p:cNvSpPr/>
          <p:nvPr/>
        </p:nvSpPr>
        <p:spPr>
          <a:xfrm>
            <a:off x="683045" y="1222873"/>
            <a:ext cx="7911553" cy="3007606"/>
          </a:xfrm>
          <a:prstGeom prst="wedgeRoundRectCallout">
            <a:avLst>
              <a:gd name="adj1" fmla="val -47867"/>
              <a:gd name="adj2" fmla="val 834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0" anchor="ctr"/>
          <a:lstStyle/>
          <a:p>
            <a:pPr eaLnBrk="1" hangingPunct="1">
              <a:lnSpc>
                <a:spcPct val="150000"/>
              </a:lnSpc>
              <a:spcBef>
                <a:spcPts val="170"/>
              </a:spcBef>
              <a:spcAft>
                <a:spcPts val="170"/>
              </a:spcAft>
              <a:defRPr/>
            </a:pPr>
            <a:r>
              <a:rPr lang="ja-JP" altLang="en-US" sz="2200" b="1" dirty="0">
                <a:solidFill>
                  <a:schemeClr val="tx1"/>
                </a:solidFill>
                <a:latin typeface="+mj-ea"/>
                <a:ea typeface="+mj-ea"/>
              </a:rPr>
              <a:t>収入の範囲内で予算を組むことを原則とするなど、将来世代に負担を先送りすることのないよう財政健全化への取組を進めるとともに、限られた財源のもとでの一層の選択と集中を全市的に進める</a:t>
            </a:r>
            <a:endParaRPr lang="en-US" altLang="ja-JP" sz="2200" b="1" dirty="0">
              <a:solidFill>
                <a:schemeClr val="tx1"/>
              </a:solidFill>
              <a:latin typeface="+mj-ea"/>
              <a:ea typeface="+mj-ea"/>
            </a:endParaRPr>
          </a:p>
        </p:txBody>
      </p:sp>
    </p:spTree>
    <p:extLst>
      <p:ext uri="{BB962C8B-B14F-4D97-AF65-F5344CB8AC3E}">
        <p14:creationId xmlns:p14="http://schemas.microsoft.com/office/powerpoint/2010/main" val="25380119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 y="-2854"/>
            <a:ext cx="9144001" cy="468313"/>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ln w="3175">
                  <a:noFill/>
                </a:ln>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副首都・大阪の実現に向けた取組の推進</a:t>
            </a:r>
          </a:p>
        </p:txBody>
      </p:sp>
      <p:sp>
        <p:nvSpPr>
          <p:cNvPr id="13"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50</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57" name="Rectangle 5"/>
          <p:cNvSpPr>
            <a:spLocks noChangeArrowheads="1"/>
          </p:cNvSpPr>
          <p:nvPr/>
        </p:nvSpPr>
        <p:spPr bwMode="auto">
          <a:xfrm>
            <a:off x="-1" y="4137020"/>
            <a:ext cx="8770267" cy="673724"/>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5648325" algn="l"/>
              </a:tabLst>
              <a:defRPr/>
            </a:pPr>
            <a:r>
              <a:rPr lang="ja-JP" altLang="en-US" b="1" dirty="0">
                <a:latin typeface="ＭＳ Ｐゴシック" panose="020B0600070205080204" pitchFamily="50" charset="-128"/>
              </a:rPr>
              <a:t>■　</a:t>
            </a:r>
            <a:r>
              <a:rPr lang="ja-JP" altLang="en-US" b="1" dirty="0">
                <a:latin typeface="ＭＳ Ｐゴシック" pitchFamily="50" charset="-128"/>
                <a:ea typeface="ＭＳ Ｐゴシック" charset="-128"/>
              </a:rPr>
              <a:t>副首都・大阪の実現に向けた取組の推進   </a:t>
            </a:r>
            <a:r>
              <a:rPr lang="ja-JP" altLang="en-US" b="1" dirty="0">
                <a:latin typeface="ＭＳ Ｐゴシック" panose="020B0600070205080204" pitchFamily="50" charset="-128"/>
              </a:rPr>
              <a:t>（  </a:t>
            </a:r>
            <a:r>
              <a:rPr lang="en-US" altLang="ja-JP" b="1" dirty="0">
                <a:latin typeface="ＭＳ Ｐゴシック" panose="020B0600070205080204" pitchFamily="50" charset="-128"/>
              </a:rPr>
              <a:t> </a:t>
            </a:r>
            <a:r>
              <a:rPr lang="ja-JP" altLang="en-US" b="1" dirty="0">
                <a:latin typeface="ＭＳ Ｐゴシック" panose="020B0600070205080204" pitchFamily="50" charset="-128"/>
              </a:rPr>
              <a:t>１，２００</a:t>
            </a:r>
            <a:r>
              <a:rPr lang="ja-JP" altLang="en-US" b="1" dirty="0">
                <a:latin typeface="ＭＳ Ｐゴシック" pitchFamily="50" charset="-128"/>
                <a:ea typeface="ＭＳ Ｐゴシック" charset="-128"/>
              </a:rPr>
              <a:t>万円</a:t>
            </a:r>
            <a:r>
              <a:rPr lang="ja-JP" altLang="en-US" b="1" dirty="0">
                <a:latin typeface="ＭＳ Ｐゴシック" panose="020B0600070205080204" pitchFamily="50" charset="-128"/>
              </a:rPr>
              <a:t>）</a:t>
            </a:r>
            <a:endParaRPr lang="en-US" altLang="ja-JP" sz="1400" dirty="0">
              <a:latin typeface="ＭＳ Ｐゴシック" panose="020B0600070205080204" pitchFamily="50" charset="-128"/>
              <a:ea typeface="ＭＳ Ｐゴシック" charset="-128"/>
            </a:endParaRPr>
          </a:p>
          <a:p>
            <a:pPr marL="756000" indent="-231775">
              <a:spcBef>
                <a:spcPts val="600"/>
              </a:spcBef>
              <a:spcAft>
                <a:spcPts val="170"/>
              </a:spcAft>
              <a:buFont typeface="Wingdings" pitchFamily="2" charset="2"/>
              <a:buChar char="Ø"/>
              <a:defRPr/>
            </a:pPr>
            <a:r>
              <a:rPr lang="ja-JP" altLang="en-US" sz="1400" dirty="0">
                <a:latin typeface="ＭＳ Ｐゴシック" panose="020B0600070205080204" pitchFamily="50" charset="-128"/>
                <a:ea typeface="ＭＳ Ｐゴシック" charset="-128"/>
              </a:rPr>
              <a:t>「副首都・大阪」の理解促進、副首都機能の充実強化</a:t>
            </a:r>
            <a:endParaRPr lang="en-US" altLang="ja-JP" sz="1400" dirty="0">
              <a:latin typeface="ＭＳ Ｐゴシック" panose="020B0600070205080204" pitchFamily="50" charset="-128"/>
              <a:ea typeface="ＭＳ Ｐゴシック" charset="-128"/>
            </a:endParaRPr>
          </a:p>
        </p:txBody>
      </p:sp>
      <p:grpSp>
        <p:nvGrpSpPr>
          <p:cNvPr id="16" name="グループ化 15">
            <a:extLst>
              <a:ext uri="{FF2B5EF4-FFF2-40B4-BE49-F238E27FC236}">
                <a16:creationId xmlns:a16="http://schemas.microsoft.com/office/drawing/2014/main" id="{7558F4E8-F6FB-525A-BE4B-D7457FAF2449}"/>
              </a:ext>
            </a:extLst>
          </p:cNvPr>
          <p:cNvGrpSpPr/>
          <p:nvPr/>
        </p:nvGrpSpPr>
        <p:grpSpPr>
          <a:xfrm>
            <a:off x="114137" y="863058"/>
            <a:ext cx="4843330" cy="2910983"/>
            <a:chOff x="114137" y="909950"/>
            <a:chExt cx="4843330" cy="2910983"/>
          </a:xfrm>
        </p:grpSpPr>
        <p:sp>
          <p:nvSpPr>
            <p:cNvPr id="17" name="四角形: 角を丸くする 16">
              <a:extLst>
                <a:ext uri="{FF2B5EF4-FFF2-40B4-BE49-F238E27FC236}">
                  <a16:creationId xmlns:a16="http://schemas.microsoft.com/office/drawing/2014/main" id="{E3203948-EFE9-137E-93AF-14CBCD53B319}"/>
                </a:ext>
              </a:extLst>
            </p:cNvPr>
            <p:cNvSpPr/>
            <p:nvPr/>
          </p:nvSpPr>
          <p:spPr>
            <a:xfrm>
              <a:off x="114137" y="909950"/>
              <a:ext cx="4843330" cy="2910983"/>
            </a:xfrm>
            <a:prstGeom prst="roundRect">
              <a:avLst>
                <a:gd name="adj" fmla="val 9833"/>
              </a:avLst>
            </a:prstGeom>
            <a:solidFill>
              <a:srgbClr val="DEE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id="{D2B182C0-7DE1-886D-79CE-2EA8EECD3759}"/>
                </a:ext>
              </a:extLst>
            </p:cNvPr>
            <p:cNvGrpSpPr/>
            <p:nvPr/>
          </p:nvGrpSpPr>
          <p:grpSpPr>
            <a:xfrm>
              <a:off x="267930" y="1889027"/>
              <a:ext cx="4535744" cy="1673535"/>
              <a:chOff x="200661" y="2064872"/>
              <a:chExt cx="4535744" cy="1673535"/>
            </a:xfrm>
          </p:grpSpPr>
          <p:sp>
            <p:nvSpPr>
              <p:cNvPr id="27" name="楕円 26">
                <a:extLst>
                  <a:ext uri="{FF2B5EF4-FFF2-40B4-BE49-F238E27FC236}">
                    <a16:creationId xmlns:a16="http://schemas.microsoft.com/office/drawing/2014/main" id="{C17FEEEF-3B95-376D-6206-FE8D6CA19279}"/>
                  </a:ext>
                </a:extLst>
              </p:cNvPr>
              <p:cNvSpPr/>
              <p:nvPr/>
            </p:nvSpPr>
            <p:spPr>
              <a:xfrm>
                <a:off x="1102128" y="2278489"/>
                <a:ext cx="2732810" cy="1277007"/>
              </a:xfrm>
              <a:prstGeom prst="ellipse">
                <a:avLst/>
              </a:prstGeom>
              <a:solidFill>
                <a:schemeClr val="bg1">
                  <a:lumMod val="95000"/>
                  <a:alpha val="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endParaRPr>
              </a:p>
            </p:txBody>
          </p:sp>
          <p:grpSp>
            <p:nvGrpSpPr>
              <p:cNvPr id="28" name="グループ化 27">
                <a:extLst>
                  <a:ext uri="{FF2B5EF4-FFF2-40B4-BE49-F238E27FC236}">
                    <a16:creationId xmlns:a16="http://schemas.microsoft.com/office/drawing/2014/main" id="{76C592CB-0B87-0AF1-D3B4-3534E33F22DC}"/>
                  </a:ext>
                </a:extLst>
              </p:cNvPr>
              <p:cNvGrpSpPr/>
              <p:nvPr/>
            </p:nvGrpSpPr>
            <p:grpSpPr>
              <a:xfrm>
                <a:off x="200661" y="2064872"/>
                <a:ext cx="4535744" cy="1673535"/>
                <a:chOff x="200661" y="2064872"/>
                <a:chExt cx="4535744" cy="1673535"/>
              </a:xfrm>
            </p:grpSpPr>
            <p:sp>
              <p:nvSpPr>
                <p:cNvPr id="29" name="楕円 28">
                  <a:extLst>
                    <a:ext uri="{FF2B5EF4-FFF2-40B4-BE49-F238E27FC236}">
                      <a16:creationId xmlns:a16="http://schemas.microsoft.com/office/drawing/2014/main" id="{E529725F-DB48-9F55-D715-269BE7F2214D}"/>
                    </a:ext>
                  </a:extLst>
                </p:cNvPr>
                <p:cNvSpPr/>
                <p:nvPr/>
              </p:nvSpPr>
              <p:spPr>
                <a:xfrm>
                  <a:off x="1377860" y="2921932"/>
                  <a:ext cx="2181347" cy="816475"/>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ja-JP" altLang="en-US" sz="1600" b="1" dirty="0">
                      <a:solidFill>
                        <a:schemeClr val="tx1"/>
                      </a:solidFill>
                      <a:latin typeface="ＭＳ Ｐゴシック" panose="020B0600070205080204" pitchFamily="50" charset="-128"/>
                      <a:ea typeface="ＭＳ Ｐゴシック" panose="020B0600070205080204" pitchFamily="50" charset="-128"/>
                    </a:rPr>
                    <a:t>首都機能のバックアップ</a:t>
                  </a:r>
                  <a:endParaRPr lang="en-US" altLang="ja-JP" sz="1600" b="1" dirty="0">
                    <a:solidFill>
                      <a:schemeClr val="tx1"/>
                    </a:solidFill>
                    <a:latin typeface="ＭＳ Ｐゴシック" panose="020B0600070205080204" pitchFamily="50" charset="-128"/>
                    <a:ea typeface="ＭＳ Ｐゴシック" panose="020B0600070205080204" pitchFamily="50" charset="-128"/>
                  </a:endParaRPr>
                </a:p>
              </p:txBody>
            </p:sp>
            <p:grpSp>
              <p:nvGrpSpPr>
                <p:cNvPr id="33" name="グループ化 32">
                  <a:extLst>
                    <a:ext uri="{FF2B5EF4-FFF2-40B4-BE49-F238E27FC236}">
                      <a16:creationId xmlns:a16="http://schemas.microsoft.com/office/drawing/2014/main" id="{4C3D749C-1D09-5794-76A4-F6ACC860EF20}"/>
                    </a:ext>
                  </a:extLst>
                </p:cNvPr>
                <p:cNvGrpSpPr/>
                <p:nvPr/>
              </p:nvGrpSpPr>
              <p:grpSpPr>
                <a:xfrm>
                  <a:off x="200661" y="2064872"/>
                  <a:ext cx="4535744" cy="816475"/>
                  <a:chOff x="200661" y="2064872"/>
                  <a:chExt cx="4535744" cy="816475"/>
                </a:xfrm>
              </p:grpSpPr>
              <p:sp>
                <p:nvSpPr>
                  <p:cNvPr id="34" name="楕円 33">
                    <a:extLst>
                      <a:ext uri="{FF2B5EF4-FFF2-40B4-BE49-F238E27FC236}">
                        <a16:creationId xmlns:a16="http://schemas.microsoft.com/office/drawing/2014/main" id="{D8DFE3C1-B996-2FC1-3408-80E7A226341F}"/>
                      </a:ext>
                    </a:extLst>
                  </p:cNvPr>
                  <p:cNvSpPr/>
                  <p:nvPr/>
                </p:nvSpPr>
                <p:spPr>
                  <a:xfrm>
                    <a:off x="200661" y="2064872"/>
                    <a:ext cx="2181348" cy="816475"/>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経済成長</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35" name="楕円 34">
                    <a:extLst>
                      <a:ext uri="{FF2B5EF4-FFF2-40B4-BE49-F238E27FC236}">
                        <a16:creationId xmlns:a16="http://schemas.microsoft.com/office/drawing/2014/main" id="{DB80E009-1195-C818-F725-FCC3369F3988}"/>
                      </a:ext>
                    </a:extLst>
                  </p:cNvPr>
                  <p:cNvSpPr/>
                  <p:nvPr/>
                </p:nvSpPr>
                <p:spPr>
                  <a:xfrm>
                    <a:off x="2555057" y="2064872"/>
                    <a:ext cx="2181348" cy="816475"/>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行政・政治</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基盤の充実</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grpSp>
          </p:grpSp>
        </p:grpSp>
        <p:sp>
          <p:nvSpPr>
            <p:cNvPr id="24" name="テキスト ボックス 23">
              <a:extLst>
                <a:ext uri="{FF2B5EF4-FFF2-40B4-BE49-F238E27FC236}">
                  <a16:creationId xmlns:a16="http://schemas.microsoft.com/office/drawing/2014/main" id="{2592A4C2-CB76-99C9-6B02-84E750C4242A}"/>
                </a:ext>
              </a:extLst>
            </p:cNvPr>
            <p:cNvSpPr txBox="1"/>
            <p:nvPr/>
          </p:nvSpPr>
          <p:spPr>
            <a:xfrm>
              <a:off x="267931" y="1069920"/>
              <a:ext cx="4535743" cy="646331"/>
            </a:xfrm>
            <a:prstGeom prst="rect">
              <a:avLst/>
            </a:prstGeom>
            <a:noFill/>
          </p:spPr>
          <p:txBody>
            <a:bodyPr wrap="square" rtlCol="0">
              <a:spAutoFit/>
            </a:bodyPr>
            <a:lstStyle/>
            <a:p>
              <a:pPr algn="ctr">
                <a:defRPr/>
              </a:pPr>
              <a:r>
                <a:rPr lang="ja-JP" altLang="en-US" b="1" spc="-100" dirty="0">
                  <a:latin typeface="ＭＳ Ｐゴシック" panose="020B0600070205080204" pitchFamily="50" charset="-128"/>
                  <a:ea typeface="ＭＳ Ｐゴシック" charset="-128"/>
                </a:rPr>
                <a:t>「副首都ビジョン」を指針として、府市一体を核にオール大阪で副首都・大阪を実現していく</a:t>
              </a:r>
              <a:endParaRPr lang="en-US" altLang="ja-JP" b="1" spc="-100" dirty="0">
                <a:latin typeface="ＭＳ Ｐゴシック" panose="020B0600070205080204" pitchFamily="50" charset="-128"/>
                <a:ea typeface="ＭＳ Ｐゴシック" charset="-128"/>
              </a:endParaRPr>
            </a:p>
          </p:txBody>
        </p:sp>
      </p:grpSp>
      <p:grpSp>
        <p:nvGrpSpPr>
          <p:cNvPr id="37" name="グループ化 36">
            <a:extLst>
              <a:ext uri="{FF2B5EF4-FFF2-40B4-BE49-F238E27FC236}">
                <a16:creationId xmlns:a16="http://schemas.microsoft.com/office/drawing/2014/main" id="{8804AC41-F011-0D44-A006-4C998136D741}"/>
              </a:ext>
            </a:extLst>
          </p:cNvPr>
          <p:cNvGrpSpPr/>
          <p:nvPr/>
        </p:nvGrpSpPr>
        <p:grpSpPr>
          <a:xfrm>
            <a:off x="4957466" y="945119"/>
            <a:ext cx="3902151" cy="2746860"/>
            <a:chOff x="-726960" y="133399"/>
            <a:chExt cx="3902151" cy="2746860"/>
          </a:xfrm>
        </p:grpSpPr>
        <p:sp>
          <p:nvSpPr>
            <p:cNvPr id="38" name="ホームベース 71">
              <a:extLst>
                <a:ext uri="{FF2B5EF4-FFF2-40B4-BE49-F238E27FC236}">
                  <a16:creationId xmlns:a16="http://schemas.microsoft.com/office/drawing/2014/main" id="{2A9CB809-0243-ABEC-2FFD-CD50B739C9CA}"/>
                </a:ext>
              </a:extLst>
            </p:cNvPr>
            <p:cNvSpPr/>
            <p:nvPr/>
          </p:nvSpPr>
          <p:spPr>
            <a:xfrm rot="10800000" flipV="1">
              <a:off x="-726957" y="133399"/>
              <a:ext cx="3902148" cy="802800"/>
            </a:xfrm>
            <a:prstGeom prst="homePlate">
              <a:avLst>
                <a:gd name="adj" fmla="val 31950"/>
              </a:avLst>
            </a:prstGeom>
            <a:solidFill>
              <a:schemeClr val="accent5">
                <a:lumMod val="75000"/>
              </a:schemeClr>
            </a:solidFill>
            <a:ln w="19050">
              <a:solidFill>
                <a:schemeClr val="accent1">
                  <a:shade val="50000"/>
                </a:schemeClr>
              </a:solidFill>
            </a:ln>
            <a:effectLst/>
          </p:spPr>
          <p:style>
            <a:lnRef idx="1">
              <a:schemeClr val="accent6"/>
            </a:lnRef>
            <a:fillRef idx="2">
              <a:schemeClr val="accent6"/>
            </a:fillRef>
            <a:effectRef idx="1">
              <a:schemeClr val="accent6"/>
            </a:effectRef>
            <a:fontRef idx="minor">
              <a:schemeClr val="dk1"/>
            </a:fontRef>
          </p:style>
          <p:txBody>
            <a:bodyPr vert="horz" lIns="180000" tIns="0" rIns="0" bIns="0" rtlCol="0" anchor="ctr">
              <a:normAutofit/>
            </a:bodyPr>
            <a:lstStyle/>
            <a:p>
              <a:pPr algn="l" rtl="0" eaLnBrk="1" fontAlgn="base" hangingPunct="1">
                <a:spcBef>
                  <a:spcPts val="0"/>
                </a:spcBef>
                <a:spcAft>
                  <a:spcPts val="0"/>
                </a:spcAft>
              </a:pPr>
              <a:r>
                <a:rPr kumimoji="1" lang="ja-JP" altLang="ja-JP" sz="1600" b="1" kern="1200" dirty="0">
                  <a:solidFill>
                    <a:srgbClr val="000000"/>
                  </a:solidFill>
                  <a:effectLst/>
                  <a:latin typeface="BIZ UDゴシック" panose="020B0400000000000000" pitchFamily="49" charset="-128"/>
                  <a:ea typeface="BIZ UDゴシック" panose="020B0400000000000000" pitchFamily="49" charset="-128"/>
                  <a:cs typeface="+mn-cs"/>
                </a:rPr>
                <a:t>世界標準の都市機能の充実</a:t>
              </a:r>
              <a:endParaRPr lang="ja-JP" altLang="ja-JP" sz="1400" dirty="0">
                <a:effectLst/>
              </a:endParaRPr>
            </a:p>
          </p:txBody>
        </p:sp>
        <p:sp>
          <p:nvSpPr>
            <p:cNvPr id="39" name="ホームベース 71">
              <a:extLst>
                <a:ext uri="{FF2B5EF4-FFF2-40B4-BE49-F238E27FC236}">
                  <a16:creationId xmlns:a16="http://schemas.microsoft.com/office/drawing/2014/main" id="{1FE564E2-6DFF-FB2E-D0CC-531E485A13DC}"/>
                </a:ext>
              </a:extLst>
            </p:cNvPr>
            <p:cNvSpPr/>
            <p:nvPr/>
          </p:nvSpPr>
          <p:spPr>
            <a:xfrm rot="10800000" flipV="1">
              <a:off x="-726957" y="1105429"/>
              <a:ext cx="3902148" cy="802799"/>
            </a:xfrm>
            <a:prstGeom prst="homePlate">
              <a:avLst>
                <a:gd name="adj" fmla="val 31950"/>
              </a:avLst>
            </a:prstGeom>
            <a:solidFill>
              <a:schemeClr val="accent5">
                <a:lumMod val="75000"/>
              </a:schemeClr>
            </a:solidFill>
            <a:ln w="19050">
              <a:solidFill>
                <a:schemeClr val="accent1">
                  <a:shade val="50000"/>
                </a:schemeClr>
              </a:solidFill>
            </a:ln>
            <a:effectLst/>
          </p:spPr>
          <p:style>
            <a:lnRef idx="1">
              <a:schemeClr val="accent6"/>
            </a:lnRef>
            <a:fillRef idx="2">
              <a:schemeClr val="accent6"/>
            </a:fillRef>
            <a:effectRef idx="1">
              <a:schemeClr val="accent6"/>
            </a:effectRef>
            <a:fontRef idx="minor">
              <a:schemeClr val="dk1"/>
            </a:fontRef>
          </p:style>
          <p:txBody>
            <a:bodyPr vert="horz" lIns="180000" tIns="0" rIns="0" bIns="0" rtlCol="0" anchor="ctr">
              <a:normAutofit/>
            </a:bodyPr>
            <a:lstStyle/>
            <a:p>
              <a:pPr eaLnBrk="1" hangingPunct="1">
                <a:defRPr/>
              </a:pPr>
              <a:r>
                <a:rPr lang="ja-JP" altLang="en-US" sz="1600" b="1" dirty="0">
                  <a:solidFill>
                    <a:schemeClr val="tx1"/>
                  </a:solidFill>
                  <a:latin typeface="BIZ UDゴシック" panose="020B0400000000000000" pitchFamily="49" charset="-128"/>
                  <a:ea typeface="BIZ UDゴシック" panose="020B0400000000000000" pitchFamily="49" charset="-128"/>
                </a:rPr>
                <a:t>府市一体を核に行政体制の整備</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p:txBody>
        </p:sp>
        <p:sp>
          <p:nvSpPr>
            <p:cNvPr id="40" name="ホームベース 71">
              <a:extLst>
                <a:ext uri="{FF2B5EF4-FFF2-40B4-BE49-F238E27FC236}">
                  <a16:creationId xmlns:a16="http://schemas.microsoft.com/office/drawing/2014/main" id="{8358CBA5-2BC9-605C-3019-49299F132C91}"/>
                </a:ext>
              </a:extLst>
            </p:cNvPr>
            <p:cNvSpPr/>
            <p:nvPr/>
          </p:nvSpPr>
          <p:spPr>
            <a:xfrm rot="10800000" flipV="1">
              <a:off x="-726960" y="2077459"/>
              <a:ext cx="3902147" cy="802800"/>
            </a:xfrm>
            <a:prstGeom prst="homePlate">
              <a:avLst>
                <a:gd name="adj" fmla="val 31950"/>
              </a:avLst>
            </a:prstGeom>
            <a:solidFill>
              <a:schemeClr val="accent5">
                <a:lumMod val="75000"/>
              </a:schemeClr>
            </a:solidFill>
            <a:ln w="19050">
              <a:solidFill>
                <a:schemeClr val="accent1">
                  <a:shade val="50000"/>
                </a:schemeClr>
              </a:solidFill>
            </a:ln>
            <a:effectLst/>
          </p:spPr>
          <p:style>
            <a:lnRef idx="1">
              <a:schemeClr val="accent6"/>
            </a:lnRef>
            <a:fillRef idx="2">
              <a:schemeClr val="accent6"/>
            </a:fillRef>
            <a:effectRef idx="1">
              <a:schemeClr val="accent6"/>
            </a:effectRef>
            <a:fontRef idx="minor">
              <a:schemeClr val="dk1"/>
            </a:fontRef>
          </p:style>
          <p:txBody>
            <a:bodyPr vert="horz" lIns="180000" tIns="0" rIns="0" bIns="0" rtlCol="0" anchor="ctr">
              <a:normAutofit/>
            </a:bodyPr>
            <a:lstStyle/>
            <a:p>
              <a:pPr eaLnBrk="1" hangingPunct="1"/>
              <a:r>
                <a:rPr lang="ja-JP" altLang="en-US" sz="1600" b="1" dirty="0">
                  <a:solidFill>
                    <a:schemeClr val="tx1"/>
                  </a:solidFill>
                  <a:latin typeface="BIZ UDゴシック" panose="020B0400000000000000" pitchFamily="49" charset="-128"/>
                  <a:ea typeface="BIZ UDゴシック" panose="020B0400000000000000" pitchFamily="49" charset="-128"/>
                </a:rPr>
                <a:t>チャレンジを促す経済政策</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p:txBody>
        </p:sp>
      </p:grpSp>
      <p:pic>
        <p:nvPicPr>
          <p:cNvPr id="4" name="図 3">
            <a:hlinkClick r:id="rId3"/>
            <a:extLst>
              <a:ext uri="{FF2B5EF4-FFF2-40B4-BE49-F238E27FC236}">
                <a16:creationId xmlns:a16="http://schemas.microsoft.com/office/drawing/2014/main" id="{A096C9F9-A792-43B4-EDD1-B5F9B110F1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602553" y="3861207"/>
            <a:ext cx="2354580" cy="1076325"/>
          </a:xfrm>
          <a:prstGeom prst="rect">
            <a:avLst/>
          </a:prstGeom>
          <a:noFill/>
          <a:ln>
            <a:noFill/>
          </a:ln>
        </p:spPr>
      </p:pic>
    </p:spTree>
    <p:extLst>
      <p:ext uri="{BB962C8B-B14F-4D97-AF65-F5344CB8AC3E}">
        <p14:creationId xmlns:p14="http://schemas.microsoft.com/office/powerpoint/2010/main" val="95656990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1531938"/>
            <a:ext cx="9144000" cy="1189037"/>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８．未来へつなぐ市政改革</a:t>
            </a:r>
          </a:p>
        </p:txBody>
      </p:sp>
    </p:spTree>
    <p:extLst>
      <p:ext uri="{BB962C8B-B14F-4D97-AF65-F5344CB8AC3E}">
        <p14:creationId xmlns:p14="http://schemas.microsoft.com/office/powerpoint/2010/main" val="3558095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4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市政改革の取組の推進</a:t>
            </a:r>
            <a:endParaRPr lang="en-US" altLang="ja-JP" sz="24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31" name="二等辺三角形 30"/>
          <p:cNvSpPr/>
          <p:nvPr/>
        </p:nvSpPr>
        <p:spPr>
          <a:xfrm rot="10800000" flipV="1">
            <a:off x="2614669" y="1663225"/>
            <a:ext cx="3796263" cy="187618"/>
          </a:xfrm>
          <a:prstGeom prst="triangle">
            <a:avLst>
              <a:gd name="adj" fmla="val 49293"/>
            </a:avLst>
          </a:prstGeom>
          <a:solidFill>
            <a:srgbClr val="6666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9" dirty="0">
              <a:latin typeface="ＭＳ Ｐゴシック" panose="020B0600070205080204" pitchFamily="50" charset="-128"/>
            </a:endParaRPr>
          </a:p>
        </p:txBody>
      </p:sp>
      <p:sp>
        <p:nvSpPr>
          <p:cNvPr id="30" name="スライド番号プレースホルダー 1"/>
          <p:cNvSpPr txBox="1">
            <a:spLocks/>
          </p:cNvSpPr>
          <p:nvPr/>
        </p:nvSpPr>
        <p:spPr bwMode="auto">
          <a:xfrm>
            <a:off x="6921338" y="4679713"/>
            <a:ext cx="2133600" cy="35634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F02A8D5-4445-42C3-AD70-D9CC07E8251C}" type="slidenum">
              <a:rPr lang="en-US" altLang="ja-JP" sz="2000" b="1" smtClean="0">
                <a:solidFill>
                  <a:srgbClr val="000000"/>
                </a:solidFill>
                <a:effectLst>
                  <a:outerShdw blurRad="38100" dist="38100" dir="2700000" algn="tl">
                    <a:srgbClr val="000000">
                      <a:alpha val="43137"/>
                    </a:srgbClr>
                  </a:outerShdw>
                </a:effectLst>
                <a:latin typeface="ＭＳ Ｐゴシック" panose="020B0600070205080204" pitchFamily="50" charset="-128"/>
              </a:rPr>
              <a:pPr>
                <a:defRPr/>
              </a:pPr>
              <a:t>52</a:t>
            </a:fld>
            <a:endParaRPr lang="en-US" altLang="ja-JP" sz="2000" b="1" dirty="0">
              <a:solidFill>
                <a:srgbClr val="000000"/>
              </a:solidFill>
              <a:effectLst>
                <a:outerShdw blurRad="38100" dist="38100" dir="2700000" algn="tl">
                  <a:srgbClr val="000000">
                    <a:alpha val="43137"/>
                  </a:srgbClr>
                </a:outerShdw>
              </a:effectLst>
              <a:latin typeface="ＭＳ Ｐゴシック" panose="020B0600070205080204" pitchFamily="50" charset="-128"/>
            </a:endParaRPr>
          </a:p>
        </p:txBody>
      </p:sp>
      <p:sp>
        <p:nvSpPr>
          <p:cNvPr id="23" name="AutoShape 6"/>
          <p:cNvSpPr>
            <a:spLocks noChangeArrowheads="1"/>
          </p:cNvSpPr>
          <p:nvPr/>
        </p:nvSpPr>
        <p:spPr bwMode="auto">
          <a:xfrm>
            <a:off x="409036" y="2026269"/>
            <a:ext cx="8209119" cy="2141977"/>
          </a:xfrm>
          <a:prstGeom prst="roundRect">
            <a:avLst>
              <a:gd name="adj" fmla="val 7373"/>
            </a:avLst>
          </a:prstGeom>
          <a:solidFill>
            <a:srgbClr val="6666FF"/>
          </a:soli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endPar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endParaRPr>
          </a:p>
        </p:txBody>
      </p:sp>
      <p:sp>
        <p:nvSpPr>
          <p:cNvPr id="4" name="角丸四角形 52">
            <a:extLst>
              <a:ext uri="{FF2B5EF4-FFF2-40B4-BE49-F238E27FC236}">
                <a16:creationId xmlns:a16="http://schemas.microsoft.com/office/drawing/2014/main" id="{8039E624-ECFE-C690-0803-AB803653C1F0}"/>
              </a:ext>
            </a:extLst>
          </p:cNvPr>
          <p:cNvSpPr>
            <a:spLocks/>
          </p:cNvSpPr>
          <p:nvPr/>
        </p:nvSpPr>
        <p:spPr>
          <a:xfrm>
            <a:off x="591175" y="2480763"/>
            <a:ext cx="3780000" cy="415178"/>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ＤＸの推進</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52">
            <a:extLst>
              <a:ext uri="{FF2B5EF4-FFF2-40B4-BE49-F238E27FC236}">
                <a16:creationId xmlns:a16="http://schemas.microsoft.com/office/drawing/2014/main" id="{C319C579-CDA5-8536-D6D4-964D558EA92C}"/>
              </a:ext>
            </a:extLst>
          </p:cNvPr>
          <p:cNvSpPr>
            <a:spLocks/>
          </p:cNvSpPr>
          <p:nvPr/>
        </p:nvSpPr>
        <p:spPr>
          <a:xfrm>
            <a:off x="4693933" y="2478394"/>
            <a:ext cx="3780000" cy="415178"/>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働き方改革</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2">
            <a:extLst>
              <a:ext uri="{FF2B5EF4-FFF2-40B4-BE49-F238E27FC236}">
                <a16:creationId xmlns:a16="http://schemas.microsoft.com/office/drawing/2014/main" id="{FCC57ABF-4F15-0669-910A-CE639896F7C2}"/>
              </a:ext>
            </a:extLst>
          </p:cNvPr>
          <p:cNvSpPr>
            <a:spLocks/>
          </p:cNvSpPr>
          <p:nvPr/>
        </p:nvSpPr>
        <p:spPr>
          <a:xfrm>
            <a:off x="4693933" y="3006136"/>
            <a:ext cx="3780000" cy="415178"/>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ニア・イズ・ベターの徹底</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52">
            <a:extLst>
              <a:ext uri="{FF2B5EF4-FFF2-40B4-BE49-F238E27FC236}">
                <a16:creationId xmlns:a16="http://schemas.microsoft.com/office/drawing/2014/main" id="{8F2ABFE2-EECD-13CF-3652-FB7FDF79FBA6}"/>
              </a:ext>
            </a:extLst>
          </p:cNvPr>
          <p:cNvSpPr>
            <a:spLocks/>
          </p:cNvSpPr>
          <p:nvPr/>
        </p:nvSpPr>
        <p:spPr>
          <a:xfrm>
            <a:off x="591175" y="3015669"/>
            <a:ext cx="3780000" cy="414000"/>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官民連携の推進</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52">
            <a:extLst>
              <a:ext uri="{FF2B5EF4-FFF2-40B4-BE49-F238E27FC236}">
                <a16:creationId xmlns:a16="http://schemas.microsoft.com/office/drawing/2014/main" id="{9130E9D6-EBDE-3126-1F2D-E6439AACD4AD}"/>
              </a:ext>
            </a:extLst>
          </p:cNvPr>
          <p:cNvSpPr>
            <a:spLocks/>
          </p:cNvSpPr>
          <p:nvPr/>
        </p:nvSpPr>
        <p:spPr>
          <a:xfrm>
            <a:off x="591175" y="3536865"/>
            <a:ext cx="3780000" cy="414000"/>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業務改革の推進</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52">
            <a:extLst>
              <a:ext uri="{FF2B5EF4-FFF2-40B4-BE49-F238E27FC236}">
                <a16:creationId xmlns:a16="http://schemas.microsoft.com/office/drawing/2014/main" id="{5021F168-B7A1-3155-F98E-27D82A811C3C}"/>
              </a:ext>
            </a:extLst>
          </p:cNvPr>
          <p:cNvSpPr>
            <a:spLocks/>
          </p:cNvSpPr>
          <p:nvPr/>
        </p:nvSpPr>
        <p:spPr>
          <a:xfrm>
            <a:off x="4693933" y="3533878"/>
            <a:ext cx="3780000" cy="414000"/>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持続可能な行財政基盤の構築</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四角形: 角を丸くする 14">
            <a:extLst>
              <a:ext uri="{FF2B5EF4-FFF2-40B4-BE49-F238E27FC236}">
                <a16:creationId xmlns:a16="http://schemas.microsoft.com/office/drawing/2014/main" id="{46C12632-52F4-B0E7-0333-71946360DDD6}"/>
              </a:ext>
            </a:extLst>
          </p:cNvPr>
          <p:cNvSpPr/>
          <p:nvPr/>
        </p:nvSpPr>
        <p:spPr>
          <a:xfrm>
            <a:off x="3385042" y="2096912"/>
            <a:ext cx="2255520" cy="3380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基本方針</a:t>
            </a:r>
          </a:p>
        </p:txBody>
      </p:sp>
      <p:sp>
        <p:nvSpPr>
          <p:cNvPr id="3" name="角丸四角形 40">
            <a:extLst>
              <a:ext uri="{FF2B5EF4-FFF2-40B4-BE49-F238E27FC236}">
                <a16:creationId xmlns:a16="http://schemas.microsoft.com/office/drawing/2014/main" id="{293DF595-29A4-4B87-E131-9B0250E6F79D}"/>
              </a:ext>
            </a:extLst>
          </p:cNvPr>
          <p:cNvSpPr/>
          <p:nvPr/>
        </p:nvSpPr>
        <p:spPr>
          <a:xfrm>
            <a:off x="1977376" y="1192635"/>
            <a:ext cx="5132832" cy="399184"/>
          </a:xfrm>
          <a:prstGeom prst="roundRect">
            <a:avLst/>
          </a:prstGeom>
          <a:solidFill>
            <a:srgbClr val="FFFF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anchor="t" anchorCtr="0"/>
          <a:lstStyle/>
          <a:p>
            <a:pPr algn="ctr">
              <a:lnSpc>
                <a:spcPts val="1700"/>
              </a:lnSpc>
              <a:spcBef>
                <a:spcPts val="0"/>
              </a:spcBef>
              <a:defRPr/>
            </a:pPr>
            <a:r>
              <a:rPr lang="ja-JP" altLang="en-US" sz="1800" b="1" dirty="0">
                <a:solidFill>
                  <a:srgbClr val="000000"/>
                </a:solidFill>
                <a:latin typeface="メイリオ" pitchFamily="50" charset="-128"/>
                <a:ea typeface="メイリオ" pitchFamily="50" charset="-128"/>
                <a:cs typeface="メイリオ" pitchFamily="50" charset="-128"/>
              </a:rPr>
              <a:t>「未来へつなぐ市政改革」の実現　</a:t>
            </a:r>
            <a:r>
              <a:rPr lang="ja-JP" altLang="en-US" sz="2000" b="1" dirty="0">
                <a:solidFill>
                  <a:srgbClr val="000000"/>
                </a:solidFill>
                <a:latin typeface="メイリオ" pitchFamily="50" charset="-128"/>
                <a:ea typeface="メイリオ" pitchFamily="50" charset="-128"/>
                <a:cs typeface="メイリオ" pitchFamily="50" charset="-128"/>
              </a:rPr>
              <a:t>　　　</a:t>
            </a:r>
          </a:p>
        </p:txBody>
      </p:sp>
      <p:sp>
        <p:nvSpPr>
          <p:cNvPr id="19" name="四角形: 角を丸くする 18">
            <a:extLst>
              <a:ext uri="{FF2B5EF4-FFF2-40B4-BE49-F238E27FC236}">
                <a16:creationId xmlns:a16="http://schemas.microsoft.com/office/drawing/2014/main" id="{946EB9DB-8956-4ABB-2F3C-1E42BD6E46BC}"/>
              </a:ext>
            </a:extLst>
          </p:cNvPr>
          <p:cNvSpPr/>
          <p:nvPr/>
        </p:nvSpPr>
        <p:spPr>
          <a:xfrm>
            <a:off x="488086" y="518557"/>
            <a:ext cx="8130069" cy="5300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b="1" dirty="0">
                <a:solidFill>
                  <a:schemeClr val="tx1"/>
                </a:solidFill>
                <a:latin typeface="メイリオ" panose="020B0604030504040204" pitchFamily="50" charset="-128"/>
                <a:ea typeface="メイリオ" panose="020B0604030504040204" pitchFamily="50" charset="-128"/>
              </a:rPr>
              <a:t>社会状況の変化による行政課題に的確に対応し、未来へつなぐ市政改革を実現するため</a:t>
            </a:r>
            <a:endParaRPr lang="en-US" altLang="ja-JP" sz="1500" b="1" dirty="0">
              <a:solidFill>
                <a:schemeClr val="tx1"/>
              </a:solidFill>
              <a:latin typeface="メイリオ" panose="020B0604030504040204" pitchFamily="50" charset="-128"/>
              <a:ea typeface="メイリオ" panose="020B0604030504040204" pitchFamily="50" charset="-128"/>
            </a:endParaRPr>
          </a:p>
          <a:p>
            <a:r>
              <a:rPr lang="ja-JP" altLang="en-US" sz="1500" b="1" dirty="0">
                <a:solidFill>
                  <a:schemeClr val="tx1"/>
                </a:solidFill>
                <a:latin typeface="メイリオ" panose="020B0604030504040204" pitchFamily="50" charset="-128"/>
                <a:ea typeface="メイリオ" panose="020B0604030504040204" pitchFamily="50" charset="-128"/>
              </a:rPr>
              <a:t>「新・市政改革プラン」（取組期間：令和６年度～９年度）の取組を推進</a:t>
            </a:r>
          </a:p>
        </p:txBody>
      </p:sp>
      <p:sp>
        <p:nvSpPr>
          <p:cNvPr id="13" name="角丸四角形 26">
            <a:extLst>
              <a:ext uri="{FF2B5EF4-FFF2-40B4-BE49-F238E27FC236}">
                <a16:creationId xmlns:a16="http://schemas.microsoft.com/office/drawing/2014/main" id="{9A08302B-C4BD-6221-B953-5FE9EA249B70}"/>
              </a:ext>
            </a:extLst>
          </p:cNvPr>
          <p:cNvSpPr/>
          <p:nvPr/>
        </p:nvSpPr>
        <p:spPr bwMode="gray">
          <a:xfrm>
            <a:off x="448560" y="4341115"/>
            <a:ext cx="8209119" cy="6174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rgbClr val="000000"/>
                </a:solidFill>
                <a:latin typeface="+mj-ea"/>
                <a:ea typeface="+mj-ea"/>
              </a:rPr>
              <a:t>■</a:t>
            </a:r>
            <a:r>
              <a:rPr lang="ja-JP" altLang="en-US" sz="1600" b="1" dirty="0">
                <a:solidFill>
                  <a:schemeClr val="tx1"/>
                </a:solidFill>
                <a:latin typeface="+mj-ea"/>
                <a:ea typeface="+mj-ea"/>
              </a:rPr>
              <a:t>　市政改革の取組の推進　　　　　　　　（  　４００万円）</a:t>
            </a:r>
            <a:endParaRPr lang="en-US" altLang="ja-JP" sz="1600" b="1" dirty="0">
              <a:solidFill>
                <a:schemeClr val="tx1"/>
              </a:solidFill>
              <a:latin typeface="+mj-ea"/>
              <a:ea typeface="+mj-ea"/>
            </a:endParaRPr>
          </a:p>
          <a:p>
            <a:pPr marL="466725" indent="-285750">
              <a:buFont typeface="Wingdings" panose="05000000000000000000" pitchFamily="2" charset="2"/>
              <a:buChar char="Ø"/>
            </a:pPr>
            <a:r>
              <a:rPr lang="ja-JP" altLang="en-US" sz="1400" kern="1100" spc="-40" dirty="0">
                <a:solidFill>
                  <a:schemeClr val="tx1"/>
                </a:solidFill>
                <a:latin typeface="ＭＳ Ｐゴシック" panose="020B0600070205080204" pitchFamily="50" charset="-128"/>
              </a:rPr>
              <a:t>「新・市政改革プラン」に基づき、改革の取組を着実に推進</a:t>
            </a:r>
            <a:r>
              <a:rPr lang="ja-JP" altLang="en-US" sz="1400" kern="1100" spc="-40" dirty="0">
                <a:solidFill>
                  <a:schemeClr val="tx1"/>
                </a:solidFill>
                <a:latin typeface="+mn-ea"/>
              </a:rPr>
              <a:t>　</a:t>
            </a:r>
            <a:endParaRPr lang="en-US" altLang="ja-JP" sz="1400" kern="1100" spc="-40" dirty="0">
              <a:solidFill>
                <a:schemeClr val="tx1"/>
              </a:solidFill>
              <a:latin typeface="+mn-ea"/>
            </a:endParaRPr>
          </a:p>
        </p:txBody>
      </p:sp>
    </p:spTree>
    <p:extLst>
      <p:ext uri="{BB962C8B-B14F-4D97-AF65-F5344CB8AC3E}">
        <p14:creationId xmlns:p14="http://schemas.microsoft.com/office/powerpoint/2010/main" val="5847701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p:cNvGraphicFramePr>
          <p:nvPr/>
        </p:nvGraphicFramePr>
        <p:xfrm>
          <a:off x="4219575" y="1011142"/>
          <a:ext cx="4849813" cy="4173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341" name="オブジェクト 1"/>
          <p:cNvGraphicFramePr>
            <a:graphicFrameLocks/>
          </p:cNvGraphicFramePr>
          <p:nvPr/>
        </p:nvGraphicFramePr>
        <p:xfrm>
          <a:off x="6451600" y="2959100"/>
          <a:ext cx="328613" cy="85725"/>
        </p:xfrm>
        <a:graphic>
          <a:graphicData uri="http://schemas.openxmlformats.org/presentationml/2006/ole">
            <mc:AlternateContent xmlns:mc="http://schemas.openxmlformats.org/markup-compatibility/2006">
              <mc:Choice xmlns:v="urn:schemas-microsoft-com:vml" Requires="v">
                <p:oleObj name="グラフ" r:id="rId4" imgW="0" imgH="0" progId="Excel.Chart.8">
                  <p:embed/>
                </p:oleObj>
              </mc:Choice>
              <mc:Fallback>
                <p:oleObj name="グラフ" r:id="rId4" imgW="0" imgH="0" progId="Excel.Chart.8">
                  <p:embed/>
                  <p:pic>
                    <p:nvPicPr>
                      <p:cNvPr id="14341" name="オブジェクト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600" y="2959100"/>
                        <a:ext cx="3286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直線コネクタ 17"/>
          <p:cNvCxnSpPr>
            <a:cxnSpLocks/>
          </p:cNvCxnSpPr>
          <p:nvPr/>
        </p:nvCxnSpPr>
        <p:spPr>
          <a:xfrm flipV="1">
            <a:off x="4603751" y="3044825"/>
            <a:ext cx="1017587" cy="349173"/>
          </a:xfrm>
          <a:prstGeom prst="line">
            <a:avLst/>
          </a:prstGeom>
          <a:ln w="38100" cap="rnd" cmpd="sng">
            <a:solidFill>
              <a:schemeClr val="tx1"/>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14343" name="右中かっこ 19"/>
          <p:cNvSpPr>
            <a:spLocks/>
          </p:cNvSpPr>
          <p:nvPr/>
        </p:nvSpPr>
        <p:spPr bwMode="auto">
          <a:xfrm>
            <a:off x="4274122" y="3098820"/>
            <a:ext cx="276761" cy="1782170"/>
          </a:xfrm>
          <a:prstGeom prst="rightBrace">
            <a:avLst>
              <a:gd name="adj1" fmla="val 0"/>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4434" tIns="52217" rIns="104434" bIns="52217" anchor="ctr"/>
          <a:lstStyle>
            <a:lvl1pPr defTabSz="10429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10429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10429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1042988">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defTabSz="1042988">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2100"/>
          </a:p>
        </p:txBody>
      </p:sp>
      <p:graphicFrame>
        <p:nvGraphicFramePr>
          <p:cNvPr id="21" name="表 20"/>
          <p:cNvGraphicFramePr>
            <a:graphicFrameLocks noGrp="1"/>
          </p:cNvGraphicFramePr>
          <p:nvPr/>
        </p:nvGraphicFramePr>
        <p:xfrm>
          <a:off x="265637" y="2894350"/>
          <a:ext cx="3900488" cy="1986640"/>
        </p:xfrm>
        <a:graphic>
          <a:graphicData uri="http://schemas.openxmlformats.org/drawingml/2006/table">
            <a:tbl>
              <a:tblPr>
                <a:tableStyleId>{D7AC3CCA-C797-4891-BE02-D94E43425B78}</a:tableStyleId>
              </a:tblPr>
              <a:tblGrid>
                <a:gridCol w="1818837">
                  <a:extLst>
                    <a:ext uri="{9D8B030D-6E8A-4147-A177-3AD203B41FA5}">
                      <a16:colId xmlns:a16="http://schemas.microsoft.com/office/drawing/2014/main" val="20000"/>
                    </a:ext>
                  </a:extLst>
                </a:gridCol>
                <a:gridCol w="1113829">
                  <a:extLst>
                    <a:ext uri="{9D8B030D-6E8A-4147-A177-3AD203B41FA5}">
                      <a16:colId xmlns:a16="http://schemas.microsoft.com/office/drawing/2014/main" val="20001"/>
                    </a:ext>
                  </a:extLst>
                </a:gridCol>
                <a:gridCol w="967822">
                  <a:extLst>
                    <a:ext uri="{9D8B030D-6E8A-4147-A177-3AD203B41FA5}">
                      <a16:colId xmlns:a16="http://schemas.microsoft.com/office/drawing/2014/main" val="20002"/>
                    </a:ext>
                  </a:extLst>
                </a:gridCol>
              </a:tblGrid>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内　訳</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予算額</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構成比</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226420">
                <a:tc>
                  <a:txBody>
                    <a:bodyPr/>
                    <a:lstStyle/>
                    <a:p>
                      <a:pPr algn="ctr" fontAlgn="ctr"/>
                      <a:r>
                        <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rPr>
                        <a:t>健　康　費</a:t>
                      </a:r>
                    </a:p>
                  </a:txBody>
                  <a:tcPr marL="0" marR="0" marT="0" marB="0" anchor="ctr">
                    <a:solidFill>
                      <a:schemeClr val="bg1"/>
                    </a:solidFill>
                  </a:tcPr>
                </a:tc>
                <a:tc>
                  <a:txBody>
                    <a:bodyPr/>
                    <a:lstStyle/>
                    <a:p>
                      <a:pPr algn="ctr" fontAlgn="ctr"/>
                      <a:r>
                        <a:rPr lang="ja-JP" altLang="en-US" sz="1400" u="none" strike="noStrike" baseline="0"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baseline="0" dirty="0">
                          <a:solidFill>
                            <a:schemeClr val="tx1"/>
                          </a:solidFill>
                          <a:latin typeface="ＭＳ Ｐゴシック" panose="020B0600070205080204" pitchFamily="50" charset="-128"/>
                          <a:ea typeface="ＭＳ Ｐゴシック" panose="020B0600070205080204" pitchFamily="50" charset="-128"/>
                        </a:rPr>
                        <a:t>82,613</a:t>
                      </a:r>
                    </a:p>
                  </a:txBody>
                  <a:tcPr marL="0" marR="0" marT="0" marB="0" anchor="ctr">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4.1%</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1"/>
                  </a:ext>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住　宅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baseline="0"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baseline="0" dirty="0">
                          <a:solidFill>
                            <a:schemeClr val="tx1"/>
                          </a:solidFill>
                          <a:latin typeface="ＭＳ Ｐゴシック" panose="020B0600070205080204" pitchFamily="50" charset="-128"/>
                          <a:ea typeface="ＭＳ Ｐゴシック" panose="020B0600070205080204" pitchFamily="50" charset="-128"/>
                        </a:rPr>
                        <a:t>64,185</a:t>
                      </a:r>
                    </a:p>
                  </a:txBody>
                  <a:tcPr marL="0" marR="0" marT="0" marB="0" anchor="ctr">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3.2%</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3"/>
                  </a:ext>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経 済 戦 略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b="0" i="0" u="none" strike="noStrike" baseline="0" dirty="0">
                          <a:solidFill>
                            <a:schemeClr val="tx1"/>
                          </a:solidFill>
                          <a:latin typeface="ＭＳ Ｐゴシック" panose="020B0600070205080204" pitchFamily="50" charset="-128"/>
                          <a:ea typeface="ＭＳ Ｐゴシック" panose="020B0600070205080204" pitchFamily="50" charset="-128"/>
                        </a:rPr>
                        <a:t>　　　</a:t>
                      </a:r>
                      <a:r>
                        <a:rPr lang="en-US" altLang="ja-JP" sz="1400" b="0" i="0" u="none" strike="noStrike" baseline="0" dirty="0">
                          <a:solidFill>
                            <a:schemeClr val="tx1"/>
                          </a:solidFill>
                          <a:latin typeface="ＭＳ Ｐゴシック" panose="020B0600070205080204" pitchFamily="50" charset="-128"/>
                          <a:ea typeface="ＭＳ Ｐゴシック" panose="020B0600070205080204" pitchFamily="50" charset="-128"/>
                        </a:rPr>
                        <a:t>60,324</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3.0%</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4"/>
                  </a:ext>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環　境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b="0" i="0" u="none" strike="noStrike" baseline="0" dirty="0">
                          <a:solidFill>
                            <a:schemeClr val="tx1"/>
                          </a:solidFill>
                          <a:latin typeface="ＭＳ Ｐゴシック" panose="020B0600070205080204" pitchFamily="50" charset="-128"/>
                          <a:ea typeface="ＭＳ Ｐゴシック" panose="020B0600070205080204" pitchFamily="50" charset="-128"/>
                        </a:rPr>
                        <a:t>　　　</a:t>
                      </a:r>
                      <a:r>
                        <a:rPr lang="en-US" altLang="ja-JP" sz="1400" b="0" i="0" u="none" strike="noStrike" baseline="0" dirty="0">
                          <a:solidFill>
                            <a:schemeClr val="tx1"/>
                          </a:solidFill>
                          <a:latin typeface="ＭＳ Ｐゴシック" panose="020B0600070205080204" pitchFamily="50" charset="-128"/>
                          <a:ea typeface="ＭＳ Ｐゴシック" panose="020B0600070205080204" pitchFamily="50" charset="-128"/>
                        </a:rPr>
                        <a:t>44,328</a:t>
                      </a: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 </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2.2%</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5"/>
                  </a:ext>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消　防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u="none" strike="noStrike"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42,594</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2.1%</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6"/>
                  </a:ext>
                </a:extLst>
              </a:tr>
              <a:tr h="222250">
                <a:tc>
                  <a:txBody>
                    <a:bodyPr/>
                    <a:lstStyle/>
                    <a:p>
                      <a:pPr algn="ctr" fontAlgn="ctr"/>
                      <a:r>
                        <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rPr>
                        <a:t>港　湾　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u="none" strike="noStrike"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24,997</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1.2%</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11125">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大　学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400" u="none" strike="noStrike"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  24,832</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1.2%</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議　会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400" u="none" strike="noStrike" dirty="0">
                          <a:solidFill>
                            <a:schemeClr val="tx1"/>
                          </a:solidFill>
                          <a:latin typeface="ＭＳ Ｐゴシック" panose="020B0600070205080204" pitchFamily="50" charset="-128"/>
                          <a:ea typeface="ＭＳ Ｐゴシック" panose="020B0600070205080204" pitchFamily="50" charset="-128"/>
                        </a:rPr>
                        <a:t>　</a:t>
                      </a:r>
                      <a:r>
                        <a:rPr lang="ja-JP" altLang="en-US" sz="1400" u="none" strike="noStrike" dirty="0">
                          <a:solidFill>
                            <a:schemeClr val="bg1"/>
                          </a:solidFill>
                          <a:latin typeface="ＭＳ Ｐゴシック" panose="020B0600070205080204" pitchFamily="50" charset="-128"/>
                          <a:ea typeface="ＭＳ Ｐゴシック" panose="020B0600070205080204" pitchFamily="50" charset="-128"/>
                        </a:rPr>
                        <a:t>　</a:t>
                      </a:r>
                      <a:r>
                        <a:rPr lang="en-US" altLang="ja-JP" sz="1400" u="none" strike="noStrike" dirty="0">
                          <a:solidFill>
                            <a:schemeClr val="bg1"/>
                          </a:solidFill>
                          <a:latin typeface="ＭＳ Ｐゴシック" panose="020B0600070205080204" pitchFamily="50" charset="-128"/>
                          <a:ea typeface="ＭＳ Ｐゴシック" panose="020B0600070205080204" pitchFamily="50" charset="-128"/>
                        </a:rPr>
                        <a:t>0</a:t>
                      </a:r>
                      <a:r>
                        <a:rPr lang="ja-JP" altLang="en-US" sz="1400" u="none" strike="noStrike" dirty="0">
                          <a:solidFill>
                            <a:schemeClr val="bg1"/>
                          </a:solidFill>
                          <a:latin typeface="ＭＳ Ｐゴシック" panose="020B0600070205080204" pitchFamily="50" charset="-128"/>
                          <a:ea typeface="ＭＳ Ｐゴシック" panose="020B0600070205080204" pitchFamily="50" charset="-128"/>
                        </a:rPr>
                        <a:t>　</a:t>
                      </a: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2,645</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0.1%</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151952"/>
                  </a:ext>
                </a:extLst>
              </a:tr>
            </a:tbl>
          </a:graphicData>
        </a:graphic>
      </p:graphicFrame>
      <p:sp>
        <p:nvSpPr>
          <p:cNvPr id="4" name="正方形/長方形 3"/>
          <p:cNvSpPr/>
          <p:nvPr/>
        </p:nvSpPr>
        <p:spPr>
          <a:xfrm>
            <a:off x="5505450" y="534988"/>
            <a:ext cx="2705100" cy="407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u="sng" dirty="0">
                <a:solidFill>
                  <a:schemeClr val="tx1"/>
                </a:solidFill>
                <a:latin typeface="ＭＳ Ｐゴシック" pitchFamily="50" charset="-128"/>
              </a:rPr>
              <a:t>目的別歳出予算</a:t>
            </a:r>
            <a:endParaRPr lang="ja-JP" altLang="en-US" u="sng" dirty="0">
              <a:solidFill>
                <a:schemeClr val="tx1"/>
              </a:solidFill>
            </a:endParaRPr>
          </a:p>
        </p:txBody>
      </p:sp>
      <p:sp>
        <p:nvSpPr>
          <p:cNvPr id="13" name="円/楕円 12"/>
          <p:cNvSpPr/>
          <p:nvPr/>
        </p:nvSpPr>
        <p:spPr bwMode="auto">
          <a:xfrm>
            <a:off x="6281738" y="2408238"/>
            <a:ext cx="1328737" cy="1239837"/>
          </a:xfrm>
          <a:prstGeom prst="ellipse">
            <a:avLst/>
          </a:prstGeom>
          <a:solidFill>
            <a:schemeClr val="bg1"/>
          </a:solidFill>
          <a:ln w="9525">
            <a:solidFill>
              <a:schemeClr val="tx1"/>
            </a:solidFill>
            <a:miter lim="800000"/>
            <a:headEnd/>
            <a:tailEnd/>
          </a:ln>
        </p:spPr>
        <p:txBody>
          <a:bodyPr wrap="none" lIns="104434" tIns="52217" rIns="104434" bIns="52217"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515938" indent="-58738" algn="l" rtl="0" fontAlgn="base">
              <a:spcBef>
                <a:spcPct val="0"/>
              </a:spcBef>
              <a:spcAft>
                <a:spcPct val="0"/>
              </a:spcAft>
              <a:defRPr kumimoji="1" kern="1200">
                <a:solidFill>
                  <a:schemeClr val="tx1"/>
                </a:solidFill>
                <a:latin typeface="Arial" charset="0"/>
                <a:ea typeface="ＭＳ Ｐゴシック" charset="-128"/>
                <a:cs typeface="+mn-cs"/>
              </a:defRPr>
            </a:lvl2pPr>
            <a:lvl3pPr marL="1038225" indent="-123825" algn="l" rtl="0" fontAlgn="base">
              <a:spcBef>
                <a:spcPct val="0"/>
              </a:spcBef>
              <a:spcAft>
                <a:spcPct val="0"/>
              </a:spcAft>
              <a:defRPr kumimoji="1" kern="1200">
                <a:solidFill>
                  <a:schemeClr val="tx1"/>
                </a:solidFill>
                <a:latin typeface="Arial" charset="0"/>
                <a:ea typeface="ＭＳ Ｐゴシック" charset="-128"/>
                <a:cs typeface="+mn-cs"/>
              </a:defRPr>
            </a:lvl3pPr>
            <a:lvl4pPr marL="1560513" indent="-188913" algn="l" rtl="0" fontAlgn="base">
              <a:spcBef>
                <a:spcPct val="0"/>
              </a:spcBef>
              <a:spcAft>
                <a:spcPct val="0"/>
              </a:spcAft>
              <a:defRPr kumimoji="1" kern="1200">
                <a:solidFill>
                  <a:schemeClr val="tx1"/>
                </a:solidFill>
                <a:latin typeface="Arial" charset="0"/>
                <a:ea typeface="ＭＳ Ｐゴシック" charset="-128"/>
                <a:cs typeface="+mn-cs"/>
              </a:defRPr>
            </a:lvl4pPr>
            <a:lvl5pPr marL="2082800" indent="-2540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eaLnBrk="1" hangingPunct="1">
              <a:defRPr/>
            </a:pPr>
            <a:r>
              <a:rPr lang="ja-JP" altLang="en-US" sz="1400" b="1" spc="-114" dirty="0">
                <a:latin typeface="ＭＳ Ｐゴシック" pitchFamily="50" charset="-128"/>
              </a:rPr>
              <a:t>一般会計</a:t>
            </a:r>
            <a:endParaRPr lang="en-US" altLang="ja-JP" sz="1400" b="1" spc="-114" dirty="0">
              <a:latin typeface="ＭＳ Ｐゴシック" pitchFamily="50" charset="-128"/>
            </a:endParaRPr>
          </a:p>
          <a:p>
            <a:pPr algn="ctr" eaLnBrk="1" hangingPunct="1">
              <a:defRPr/>
            </a:pPr>
            <a:r>
              <a:rPr lang="ja-JP" altLang="en-US" sz="1400" b="1" spc="-114" dirty="0">
                <a:latin typeface="ＭＳ Ｐゴシック" pitchFamily="50" charset="-128"/>
              </a:rPr>
              <a:t>（単位：百万円）</a:t>
            </a:r>
            <a:endParaRPr lang="en-US" altLang="ja-JP" sz="1400" b="1" spc="-114" dirty="0">
              <a:latin typeface="ＭＳ Ｐゴシック" pitchFamily="50" charset="-128"/>
            </a:endParaRPr>
          </a:p>
          <a:p>
            <a:pPr algn="ctr" eaLnBrk="1" hangingPunct="1">
              <a:defRPr/>
            </a:pPr>
            <a:r>
              <a:rPr lang="ja-JP" altLang="en-US" sz="1400" b="1" spc="-114" dirty="0">
                <a:latin typeface="ＭＳ Ｐゴシック" pitchFamily="50" charset="-128"/>
              </a:rPr>
              <a:t>（％：構成比）</a:t>
            </a:r>
            <a:endParaRPr lang="ja-JP" altLang="en-US" sz="1400" b="1" dirty="0">
              <a:solidFill>
                <a:srgbClr val="000099"/>
              </a:solidFill>
              <a:latin typeface="HG創英角ｺﾞｼｯｸUB" pitchFamily="49" charset="-128"/>
              <a:ea typeface="HG創英角ｺﾞｼｯｸUB" pitchFamily="49" charset="-128"/>
            </a:endParaRPr>
          </a:p>
        </p:txBody>
      </p:sp>
      <p:sp>
        <p:nvSpPr>
          <p:cNvPr id="15" name="AutoShape 6"/>
          <p:cNvSpPr>
            <a:spLocks noChangeArrowheads="1"/>
          </p:cNvSpPr>
          <p:nvPr/>
        </p:nvSpPr>
        <p:spPr bwMode="auto">
          <a:xfrm>
            <a:off x="101600" y="596633"/>
            <a:ext cx="4737100" cy="2038618"/>
          </a:xfrm>
          <a:prstGeom prst="roundRect">
            <a:avLst>
              <a:gd name="adj" fmla="val 7984"/>
            </a:avLst>
          </a:prstGeom>
          <a:gradFill>
            <a:gsLst>
              <a:gs pos="0">
                <a:schemeClr val="accent1">
                  <a:shade val="30000"/>
                  <a:satMod val="115000"/>
                  <a:alpha val="16000"/>
                </a:schemeClr>
              </a:gs>
              <a:gs pos="50000">
                <a:schemeClr val="accent1">
                  <a:shade val="67500"/>
                  <a:satMod val="115000"/>
                </a:schemeClr>
              </a:gs>
              <a:gs pos="100000">
                <a:schemeClr val="accent1">
                  <a:shade val="100000"/>
                  <a:satMod val="115000"/>
                </a:schemeClr>
              </a:gs>
            </a:gsLst>
            <a:lin ang="5400000" scaled="0"/>
          </a:gradFill>
          <a:ln w="19050">
            <a:solidFill>
              <a:schemeClr val="accent6"/>
            </a:solidFill>
            <a:round/>
            <a:headEnd/>
            <a:tailEnd/>
          </a:ln>
          <a:effectLst/>
        </p:spPr>
        <p:txBody>
          <a:bodyPr lIns="104434" tIns="52217" rIns="104434" bIns="52217" anchor="ctr"/>
          <a:lstStyle/>
          <a:p>
            <a:pPr eaLnBrk="1" hangingPunct="1">
              <a:lnSpc>
                <a:spcPct val="50000"/>
              </a:lnSpc>
              <a:defRPr/>
            </a:pPr>
            <a:endParaRPr lang="en-US" altLang="ja-JP" sz="1600" b="1" dirty="0">
              <a:latin typeface="ＭＳ Ｐゴシック" pitchFamily="50" charset="-128"/>
              <a:ea typeface="ＭＳ Ｐゴシック" charset="-128"/>
            </a:endParaRPr>
          </a:p>
          <a:p>
            <a:pPr eaLnBrk="1" hangingPunct="1">
              <a:defRPr/>
            </a:pPr>
            <a:r>
              <a:rPr lang="ja-JP" altLang="en-US" sz="1600" b="1" dirty="0">
                <a:latin typeface="ＭＳ ゴシック" panose="020B0609070205080204" pitchFamily="49" charset="-128"/>
                <a:ea typeface="ＭＳ ゴシック" panose="020B0609070205080204" pitchFamily="49" charset="-128"/>
              </a:rPr>
              <a:t>　一般会計：</a:t>
            </a:r>
            <a:r>
              <a:rPr lang="ja-JP" altLang="en-US" sz="1600" b="1" dirty="0">
                <a:latin typeface="+mj-ea"/>
                <a:ea typeface="+mj-ea"/>
              </a:rPr>
              <a:t>２兆３０９億円</a:t>
            </a:r>
            <a:endParaRPr lang="en-US" altLang="ja-JP" sz="1600" b="1" dirty="0">
              <a:latin typeface="+mj-ea"/>
              <a:ea typeface="+mj-ea"/>
            </a:endParaRPr>
          </a:p>
          <a:p>
            <a:pPr eaLnBrk="1" hangingPunct="1">
              <a:defRPr/>
            </a:pPr>
            <a:r>
              <a:rPr lang="ja-JP" altLang="en-US" sz="1600" b="1" dirty="0">
                <a:latin typeface="+mj-ea"/>
                <a:ea typeface="+mj-ea"/>
              </a:rPr>
              <a:t>　（対前年度比　 ＋１４２億円　＋０．７％ ）</a:t>
            </a:r>
            <a:endParaRPr lang="en-US" altLang="ja-JP" sz="1600" b="1" dirty="0">
              <a:latin typeface="+mj-ea"/>
              <a:ea typeface="+mj-ea"/>
            </a:endParaRPr>
          </a:p>
          <a:p>
            <a:pPr eaLnBrk="1" hangingPunct="1">
              <a:defRPr/>
            </a:pPr>
            <a:endParaRPr lang="en-US" altLang="ja-JP" sz="1600" b="1" dirty="0">
              <a:latin typeface="+mj-ea"/>
              <a:ea typeface="+mj-ea"/>
            </a:endParaRPr>
          </a:p>
          <a:p>
            <a:pPr eaLnBrk="1" hangingPunct="1">
              <a:defRPr/>
            </a:pPr>
            <a:r>
              <a:rPr lang="ja-JP" altLang="en-US" sz="1600" b="1" dirty="0">
                <a:latin typeface="ＭＳ ゴシック" panose="020B0609070205080204" pitchFamily="49" charset="-128"/>
                <a:ea typeface="ＭＳ ゴシック" panose="020B0609070205080204" pitchFamily="49" charset="-128"/>
              </a:rPr>
              <a:t>　全会計：</a:t>
            </a:r>
            <a:r>
              <a:rPr lang="ja-JP" altLang="en-US" sz="1600" b="1" dirty="0">
                <a:latin typeface="+mj-ea"/>
                <a:ea typeface="+mj-ea"/>
              </a:rPr>
              <a:t>３兆６，１１８億円</a:t>
            </a:r>
            <a:endParaRPr lang="en-US" altLang="ja-JP" sz="1600" b="1" dirty="0">
              <a:latin typeface="+mj-ea"/>
              <a:ea typeface="+mj-ea"/>
            </a:endParaRPr>
          </a:p>
          <a:p>
            <a:pPr eaLnBrk="1" hangingPunct="1">
              <a:defRPr/>
            </a:pPr>
            <a:r>
              <a:rPr lang="ja-JP" altLang="en-US" sz="1600" b="1" dirty="0">
                <a:latin typeface="+mj-ea"/>
              </a:rPr>
              <a:t>　（対前年度比　 △１８２億円　△０．５％ ）</a:t>
            </a:r>
            <a:endParaRPr lang="en-US" altLang="ja-JP" sz="1600" b="1" dirty="0">
              <a:latin typeface="+mj-ea"/>
            </a:endParaRPr>
          </a:p>
          <a:p>
            <a:pPr eaLnBrk="1" hangingPunct="1">
              <a:defRPr/>
            </a:pPr>
            <a:r>
              <a:rPr lang="ja-JP" altLang="en-US" sz="1600" b="1" dirty="0">
                <a:latin typeface="ＭＳ Ｐゴシック" pitchFamily="50" charset="-128"/>
              </a:rPr>
              <a:t>　　　　　　　　　 </a:t>
            </a:r>
            <a:r>
              <a:rPr lang="ja-JP" altLang="en-US" sz="1400" b="1" dirty="0">
                <a:latin typeface="ＭＳ Ｐゴシック" pitchFamily="50" charset="-128"/>
              </a:rPr>
              <a:t> </a:t>
            </a:r>
            <a:endParaRPr lang="en-US" altLang="ja-JP" sz="1400" b="1" dirty="0">
              <a:latin typeface="ＭＳ Ｐゴシック" pitchFamily="50" charset="-128"/>
            </a:endParaRPr>
          </a:p>
        </p:txBody>
      </p:sp>
      <p:sp>
        <p:nvSpPr>
          <p:cNvPr id="5" name="スライド番号プレースホルダ 3">
            <a:extLst>
              <a:ext uri="{FF2B5EF4-FFF2-40B4-BE49-F238E27FC236}">
                <a16:creationId xmlns:a16="http://schemas.microsoft.com/office/drawing/2014/main" id="{7BF4D152-7584-2A39-6B55-BC27C693306F}"/>
              </a:ext>
            </a:extLst>
          </p:cNvPr>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a:effectLst>
                  <a:outerShdw blurRad="38100" dist="38100" dir="2700000" algn="tl">
                    <a:srgbClr val="C0C0C0"/>
                  </a:outerShdw>
                </a:effectLst>
              </a:rPr>
              <a:t>6</a:t>
            </a:r>
          </a:p>
        </p:txBody>
      </p:sp>
      <p:sp>
        <p:nvSpPr>
          <p:cNvPr id="6" name="Rectangle 4">
            <a:extLst>
              <a:ext uri="{FF2B5EF4-FFF2-40B4-BE49-F238E27FC236}">
                <a16:creationId xmlns:a16="http://schemas.microsoft.com/office/drawing/2014/main" id="{F53E5838-A934-F951-7DF9-D2D6B7777171}"/>
              </a:ext>
            </a:extLst>
          </p:cNvPr>
          <p:cNvSpPr>
            <a:spLocks noChangeArrowheads="1"/>
          </p:cNvSpPr>
          <p:nvPr/>
        </p:nvSpPr>
        <p:spPr bwMode="auto">
          <a:xfrm>
            <a:off x="-1588" y="0"/>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令和７年度当初予算</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3" name="大かっこ 2">
            <a:extLst>
              <a:ext uri="{FF2B5EF4-FFF2-40B4-BE49-F238E27FC236}">
                <a16:creationId xmlns:a16="http://schemas.microsoft.com/office/drawing/2014/main" id="{EFE0961F-BE68-E302-96DE-83759FE5772F}"/>
              </a:ext>
            </a:extLst>
          </p:cNvPr>
          <p:cNvSpPr/>
          <p:nvPr/>
        </p:nvSpPr>
        <p:spPr>
          <a:xfrm>
            <a:off x="261144" y="1645684"/>
            <a:ext cx="4070350" cy="70201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7068970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a:effectLst>
                  <a:outerShdw blurRad="38100" dist="38100" dir="2700000" algn="tl">
                    <a:srgbClr val="C0C0C0"/>
                  </a:outerShdw>
                </a:effectLst>
              </a:rPr>
              <a:t>7</a:t>
            </a:r>
          </a:p>
        </p:txBody>
      </p:sp>
      <p:sp>
        <p:nvSpPr>
          <p:cNvPr id="4" name="Rectangle 4">
            <a:extLst>
              <a:ext uri="{FF2B5EF4-FFF2-40B4-BE49-F238E27FC236}">
                <a16:creationId xmlns:a16="http://schemas.microsoft.com/office/drawing/2014/main" id="{A8FB21B4-EFEC-9F5E-51C0-C33F3C3DBC84}"/>
              </a:ext>
            </a:extLst>
          </p:cNvPr>
          <p:cNvSpPr>
            <a:spLocks noChangeArrowheads="1"/>
          </p:cNvSpPr>
          <p:nvPr/>
        </p:nvSpPr>
        <p:spPr bwMode="auto">
          <a:xfrm>
            <a:off x="0" y="8892"/>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市債残高の推移（全会計）</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pic>
        <p:nvPicPr>
          <p:cNvPr id="5" name="図 4">
            <a:extLst>
              <a:ext uri="{FF2B5EF4-FFF2-40B4-BE49-F238E27FC236}">
                <a16:creationId xmlns:a16="http://schemas.microsoft.com/office/drawing/2014/main" id="{4A472C62-8341-8DE9-AA08-119030304DEA}"/>
              </a:ext>
            </a:extLst>
          </p:cNvPr>
          <p:cNvPicPr>
            <a:picLocks noChangeAspect="1" noChangeArrowheads="1"/>
            <a:extLst>
              <a:ext uri="{84589F7E-364E-4C9E-8A38-B11213B215E9}">
                <a14:cameraTool xmlns:a14="http://schemas.microsoft.com/office/drawing/2010/main" cellRange="写真ネガ!$B$22:$O$42" spid="_x0000_s2229"/>
              </a:ext>
            </a:extLst>
          </p:cNvPicPr>
          <p:nvPr/>
        </p:nvPicPr>
        <p:blipFill>
          <a:blip r:embed="rId3"/>
          <a:srcRect/>
          <a:stretch>
            <a:fillRect/>
          </a:stretch>
        </p:blipFill>
        <p:spPr bwMode="auto">
          <a:xfrm>
            <a:off x="0" y="736247"/>
            <a:ext cx="9145588" cy="396193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Tree>
    <p:extLst>
      <p:ext uri="{BB962C8B-B14F-4D97-AF65-F5344CB8AC3E}">
        <p14:creationId xmlns:p14="http://schemas.microsoft.com/office/powerpoint/2010/main" val="23702759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nvGraphicFramePr>
        <p:xfrm>
          <a:off x="184323" y="583178"/>
          <a:ext cx="8761374" cy="3014616"/>
        </p:xfrm>
        <a:graphic>
          <a:graphicData uri="http://schemas.openxmlformats.org/drawingml/2006/table">
            <a:tbl>
              <a:tblPr firstRow="1" bandRow="1">
                <a:tableStyleId>{5C22544A-7EE6-4342-B048-85BDC9FD1C3A}</a:tableStyleId>
              </a:tblPr>
              <a:tblGrid>
                <a:gridCol w="1323146">
                  <a:extLst>
                    <a:ext uri="{9D8B030D-6E8A-4147-A177-3AD203B41FA5}">
                      <a16:colId xmlns:a16="http://schemas.microsoft.com/office/drawing/2014/main" val="3745289516"/>
                    </a:ext>
                  </a:extLst>
                </a:gridCol>
                <a:gridCol w="1859557">
                  <a:extLst>
                    <a:ext uri="{9D8B030D-6E8A-4147-A177-3AD203B41FA5}">
                      <a16:colId xmlns:a16="http://schemas.microsoft.com/office/drawing/2014/main" val="109315053"/>
                    </a:ext>
                  </a:extLst>
                </a:gridCol>
                <a:gridCol w="1859557">
                  <a:extLst>
                    <a:ext uri="{9D8B030D-6E8A-4147-A177-3AD203B41FA5}">
                      <a16:colId xmlns:a16="http://schemas.microsoft.com/office/drawing/2014/main" val="365224887"/>
                    </a:ext>
                  </a:extLst>
                </a:gridCol>
                <a:gridCol w="1859557">
                  <a:extLst>
                    <a:ext uri="{9D8B030D-6E8A-4147-A177-3AD203B41FA5}">
                      <a16:colId xmlns:a16="http://schemas.microsoft.com/office/drawing/2014/main" val="3124535825"/>
                    </a:ext>
                  </a:extLst>
                </a:gridCol>
                <a:gridCol w="1859557">
                  <a:extLst>
                    <a:ext uri="{9D8B030D-6E8A-4147-A177-3AD203B41FA5}">
                      <a16:colId xmlns:a16="http://schemas.microsoft.com/office/drawing/2014/main" val="1503798400"/>
                    </a:ext>
                  </a:extLst>
                </a:gridCol>
              </a:tblGrid>
              <a:tr h="468000">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solidFill>
                      <a:schemeClr val="accent1">
                        <a:lumMod val="75000"/>
                      </a:schemeClr>
                    </a:solidFill>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経常収支比率</a:t>
                      </a:r>
                    </a:p>
                  </a:txBody>
                  <a:tcPr anchor="ctr">
                    <a:solidFill>
                      <a:schemeClr val="accent1">
                        <a:lumMod val="75000"/>
                      </a:schemeClr>
                    </a:solidFill>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実質公債費比率</a:t>
                      </a:r>
                    </a:p>
                  </a:txBody>
                  <a:tcPr anchor="ctr">
                    <a:solidFill>
                      <a:schemeClr val="accent1">
                        <a:lumMod val="75000"/>
                      </a:schemeClr>
                    </a:solidFill>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将来負担比率</a:t>
                      </a:r>
                    </a:p>
                  </a:txBody>
                  <a:tcPr anchor="ctr">
                    <a:solidFill>
                      <a:schemeClr val="accent1">
                        <a:lumMod val="75000"/>
                      </a:schemeClr>
                    </a:solidFill>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財政調整基金残高</a:t>
                      </a:r>
                    </a:p>
                  </a:txBody>
                  <a:tcPr anchor="ctr">
                    <a:solidFill>
                      <a:schemeClr val="accent1">
                        <a:lumMod val="75000"/>
                      </a:schemeClr>
                    </a:solidFill>
                  </a:tcPr>
                </a:tc>
                <a:extLst>
                  <a:ext uri="{0D108BD9-81ED-4DB2-BD59-A6C34878D82A}">
                    <a16:rowId xmlns:a16="http://schemas.microsoft.com/office/drawing/2014/main" val="1536958520"/>
                  </a:ext>
                </a:extLst>
              </a:tr>
              <a:tr h="1080000">
                <a:tc>
                  <a:txBody>
                    <a:bodyPr/>
                    <a:lstStyle/>
                    <a:p>
                      <a:r>
                        <a:rPr kumimoji="1" lang="ja-JP" altLang="en-US" sz="1800" b="1" dirty="0">
                          <a:latin typeface="ＭＳ Ｐゴシック" panose="020B0600070205080204" pitchFamily="50" charset="-128"/>
                          <a:ea typeface="ＭＳ Ｐゴシック" panose="020B0600070205080204" pitchFamily="50" charset="-128"/>
                        </a:rPr>
                        <a:t>大阪市</a:t>
                      </a:r>
                      <a:endParaRPr kumimoji="1" lang="ja-JP" altLang="en-US" b="1" dirty="0">
                        <a:latin typeface="ＭＳ Ｐゴシック" panose="020B0600070205080204" pitchFamily="50" charset="-128"/>
                        <a:ea typeface="ＭＳ Ｐゴシック" panose="020B0600070205080204" pitchFamily="50" charset="-128"/>
                      </a:endParaRPr>
                    </a:p>
                  </a:txBody>
                  <a:tcPr anchor="ctr">
                    <a:solidFill>
                      <a:schemeClr val="accent5">
                        <a:lumMod val="90000"/>
                      </a:schemeClr>
                    </a:solidFill>
                  </a:tcPr>
                </a:tc>
                <a:tc>
                  <a:txBody>
                    <a:bodyPr/>
                    <a:lstStyle/>
                    <a:p>
                      <a:pPr algn="l"/>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過去最大値</a:t>
                      </a:r>
                      <a:endParaRPr kumimoji="1"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(H16</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103.6</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a:t>
                      </a:r>
                    </a:p>
                    <a:p>
                      <a:pPr algn="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92.0</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l"/>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過去最大値</a:t>
                      </a:r>
                      <a:endParaRPr kumimoji="1"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(H19</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11.8</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a:t>
                      </a:r>
                    </a:p>
                    <a:p>
                      <a:pPr algn="r"/>
                      <a:r>
                        <a:rPr kumimoji="1" lang="en-US" altLang="ja-JP" b="1" dirty="0">
                          <a:solidFill>
                            <a:schemeClr val="tx1"/>
                          </a:solidFill>
                          <a:latin typeface="ＭＳ Ｐゴシック" panose="020B0600070205080204" pitchFamily="50" charset="-128"/>
                          <a:ea typeface="ＭＳ Ｐゴシック" panose="020B0600070205080204" pitchFamily="50" charset="-128"/>
                        </a:rPr>
                        <a:t>           </a:t>
                      </a:r>
                    </a:p>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0.9</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l"/>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過去最大値</a:t>
                      </a:r>
                      <a:endParaRPr kumimoji="1"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(H19</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263.8</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a:t>
                      </a:r>
                    </a:p>
                    <a:p>
                      <a:pPr algn="r"/>
                      <a:endParaRPr kumimoji="1" lang="en-US" altLang="ja-JP" sz="1600"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800" b="1" baseline="0" dirty="0">
                          <a:solidFill>
                            <a:schemeClr val="tx1"/>
                          </a:solidFill>
                          <a:latin typeface="ＭＳ Ｐゴシック" panose="020B0600070205080204" pitchFamily="50" charset="-128"/>
                          <a:ea typeface="ＭＳ Ｐゴシック" panose="020B0600070205080204" pitchFamily="50" charset="-128"/>
                        </a:rPr>
                        <a:t>　　　　　　－</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solidFill>
                      <a:schemeClr val="accent5">
                        <a:lumMod val="90000"/>
                      </a:schemeClr>
                    </a:solidFill>
                  </a:tcPr>
                </a:tc>
                <a:tc>
                  <a:txBody>
                    <a:bodyPr/>
                    <a:lstStyle/>
                    <a:p>
                      <a:pPr algn="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b="1" dirty="0">
                          <a:solidFill>
                            <a:schemeClr val="tx1"/>
                          </a:solidFill>
                          <a:latin typeface="ＭＳ Ｐゴシック" panose="020B0600070205080204" pitchFamily="50" charset="-128"/>
                          <a:ea typeface="ＭＳ Ｐゴシック" panose="020B0600070205080204" pitchFamily="50" charset="-128"/>
                        </a:rPr>
                        <a:t>※2,688</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億円</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a:txBody>
                  <a:tcPr anchor="b">
                    <a:solidFill>
                      <a:schemeClr val="accent5">
                        <a:lumMod val="90000"/>
                      </a:schemeClr>
                    </a:solidFill>
                  </a:tcPr>
                </a:tc>
                <a:extLst>
                  <a:ext uri="{0D108BD9-81ED-4DB2-BD59-A6C34878D82A}">
                    <a16:rowId xmlns:a16="http://schemas.microsoft.com/office/drawing/2014/main" val="1134318529"/>
                  </a:ext>
                </a:extLst>
              </a:tr>
              <a:tr h="366654">
                <a:tc>
                  <a:txBody>
                    <a:bodyPr/>
                    <a:lstStyle/>
                    <a:p>
                      <a:r>
                        <a:rPr kumimoji="1" lang="ja-JP" altLang="en-US" sz="1800" b="1" dirty="0">
                          <a:latin typeface="ＭＳ Ｐゴシック" panose="020B0600070205080204" pitchFamily="50" charset="-128"/>
                          <a:ea typeface="ＭＳ Ｐゴシック" panose="020B0600070205080204" pitchFamily="50" charset="-128"/>
                        </a:rPr>
                        <a:t>横浜市</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98.1</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9.5</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127.2</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516</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億円</a:t>
                      </a:r>
                    </a:p>
                  </a:txBody>
                  <a:tcPr anchor="b"/>
                </a:tc>
                <a:extLst>
                  <a:ext uri="{0D108BD9-81ED-4DB2-BD59-A6C34878D82A}">
                    <a16:rowId xmlns:a16="http://schemas.microsoft.com/office/drawing/2014/main" val="332685604"/>
                  </a:ext>
                </a:extLst>
              </a:tr>
              <a:tr h="366654">
                <a:tc>
                  <a:txBody>
                    <a:bodyPr/>
                    <a:lstStyle/>
                    <a:p>
                      <a:r>
                        <a:rPr kumimoji="1" lang="ja-JP" altLang="en-US" sz="1800" b="1" dirty="0">
                          <a:latin typeface="ＭＳ Ｐゴシック" panose="020B0600070205080204" pitchFamily="50" charset="-128"/>
                          <a:ea typeface="ＭＳ Ｐゴシック" panose="020B0600070205080204" pitchFamily="50" charset="-128"/>
                        </a:rPr>
                        <a:t>名古屋市</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99.9</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 6.4</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83.0</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241</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億円</a:t>
                      </a:r>
                    </a:p>
                  </a:txBody>
                  <a:tcPr anchor="b">
                    <a:solidFill>
                      <a:schemeClr val="accent5">
                        <a:lumMod val="90000"/>
                      </a:schemeClr>
                    </a:solidFill>
                  </a:tcPr>
                </a:tc>
                <a:extLst>
                  <a:ext uri="{0D108BD9-81ED-4DB2-BD59-A6C34878D82A}">
                    <a16:rowId xmlns:a16="http://schemas.microsoft.com/office/drawing/2014/main" val="508912960"/>
                  </a:ext>
                </a:extLst>
              </a:tr>
              <a:tr h="366654">
                <a:tc>
                  <a:txBody>
                    <a:bodyPr/>
                    <a:lstStyle/>
                    <a:p>
                      <a:r>
                        <a:rPr kumimoji="1" lang="ja-JP" altLang="en-US" sz="1800" b="1" dirty="0">
                          <a:latin typeface="ＭＳ Ｐゴシック" panose="020B0600070205080204" pitchFamily="50" charset="-128"/>
                          <a:ea typeface="ＭＳ Ｐゴシック" panose="020B0600070205080204" pitchFamily="50" charset="-128"/>
                        </a:rPr>
                        <a:t>京都市</a:t>
                      </a:r>
                    </a:p>
                  </a:txBody>
                  <a:tcPr anchor="b"/>
                </a:tc>
                <a:tc>
                  <a:txBody>
                    <a:bodyPr/>
                    <a:lstStyle/>
                    <a:p>
                      <a:pPr algn="r"/>
                      <a:r>
                        <a:rPr kumimoji="1" lang="en-US" altLang="ja-JP" sz="1800" b="1">
                          <a:solidFill>
                            <a:schemeClr val="tx1"/>
                          </a:solidFill>
                          <a:latin typeface="ＭＳ Ｐゴシック" panose="020B0600070205080204" pitchFamily="50" charset="-128"/>
                          <a:ea typeface="ＭＳ Ｐゴシック" panose="020B0600070205080204" pitchFamily="50" charset="-128"/>
                        </a:rPr>
                        <a:t>98.5</a:t>
                      </a:r>
                      <a:r>
                        <a:rPr kumimoji="1" lang="ja-JP" altLang="en-US" sz="1800" b="1">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         11.8</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140.5</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153</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億円</a:t>
                      </a:r>
                    </a:p>
                  </a:txBody>
                  <a:tcPr anchor="b"/>
                </a:tc>
                <a:extLst>
                  <a:ext uri="{0D108BD9-81ED-4DB2-BD59-A6C34878D82A}">
                    <a16:rowId xmlns:a16="http://schemas.microsoft.com/office/drawing/2014/main" val="3793454048"/>
                  </a:ext>
                </a:extLst>
              </a:tr>
              <a:tr h="366654">
                <a:tc>
                  <a:txBody>
                    <a:bodyPr/>
                    <a:lstStyle/>
                    <a:p>
                      <a:r>
                        <a:rPr kumimoji="1" lang="ja-JP" altLang="en-US" sz="1800" b="1" dirty="0">
                          <a:latin typeface="ＭＳ Ｐゴシック" panose="020B0600070205080204" pitchFamily="50" charset="-128"/>
                          <a:ea typeface="ＭＳ Ｐゴシック" panose="020B0600070205080204" pitchFamily="50" charset="-128"/>
                        </a:rPr>
                        <a:t>神戸市</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97.6</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           4.9</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62.6</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147</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億円</a:t>
                      </a:r>
                    </a:p>
                  </a:txBody>
                  <a:tcPr anchor="b">
                    <a:solidFill>
                      <a:schemeClr val="accent5">
                        <a:lumMod val="90000"/>
                      </a:schemeClr>
                    </a:solidFill>
                  </a:tcPr>
                </a:tc>
                <a:extLst>
                  <a:ext uri="{0D108BD9-81ED-4DB2-BD59-A6C34878D82A}">
                    <a16:rowId xmlns:a16="http://schemas.microsoft.com/office/drawing/2014/main" val="2668956629"/>
                  </a:ext>
                </a:extLst>
              </a:tr>
            </a:tbl>
          </a:graphicData>
        </a:graphic>
      </p:graphicFrame>
      <p:sp>
        <p:nvSpPr>
          <p:cNvPr id="2" name="下矢印 1"/>
          <p:cNvSpPr/>
          <p:nvPr/>
        </p:nvSpPr>
        <p:spPr>
          <a:xfrm>
            <a:off x="2821269" y="1611478"/>
            <a:ext cx="243000" cy="1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184323" y="1055914"/>
            <a:ext cx="8761374" cy="1070963"/>
          </a:xfrm>
          <a:prstGeom prst="roundRect">
            <a:avLst>
              <a:gd name="adj" fmla="val 7472"/>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4677179" y="1611478"/>
            <a:ext cx="243000" cy="1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6533089" y="1611478"/>
            <a:ext cx="243000" cy="1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4"/>
          <p:cNvSpPr>
            <a:spLocks noChangeArrowheads="1"/>
          </p:cNvSpPr>
          <p:nvPr/>
        </p:nvSpPr>
        <p:spPr bwMode="auto">
          <a:xfrm>
            <a:off x="-1588" y="-2065"/>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主要な財政指標（令和</a:t>
            </a: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５</a:t>
            </a: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年度決算）</a:t>
            </a:r>
            <a:endParaRPr lang="ja-JP" altLang="en-US"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0" name="角丸四角形 9"/>
          <p:cNvSpPr/>
          <p:nvPr/>
        </p:nvSpPr>
        <p:spPr>
          <a:xfrm>
            <a:off x="281114" y="4070530"/>
            <a:ext cx="8567791" cy="864392"/>
          </a:xfrm>
          <a:prstGeom prst="roundRect">
            <a:avLst>
              <a:gd name="adj" fmla="val 182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1200"/>
              </a:spcBef>
              <a:defRPr/>
            </a:pPr>
            <a:r>
              <a:rPr lang="ja-JP" altLang="en-US" b="1" dirty="0">
                <a:ln w="3175">
                  <a:noFill/>
                </a:ln>
                <a:solidFill>
                  <a:srgbClr val="000000"/>
                </a:solidFill>
                <a:latin typeface="ＭＳ Ｐゴシック" panose="020B0600070205080204" pitchFamily="50" charset="-128"/>
                <a:ea typeface="ＭＳ Ｐゴシック" panose="020B0600070205080204" pitchFamily="50" charset="-128"/>
              </a:rPr>
              <a:t>　　これまでの市政改革（</a:t>
            </a:r>
            <a:r>
              <a:rPr lang="ja-JP" altLang="en-US" b="1" dirty="0">
                <a:solidFill>
                  <a:srgbClr val="000000"/>
                </a:solidFill>
                <a:latin typeface="ＭＳ Ｐゴシック" panose="020B0600070205080204" pitchFamily="50" charset="-128"/>
                <a:ea typeface="ＭＳ Ｐゴシック" panose="020B0600070205080204" pitchFamily="50" charset="-128"/>
              </a:rPr>
              <a:t>市債残高及び人件費削減など）の取組により、</a:t>
            </a:r>
            <a:r>
              <a:rPr lang="ja-JP" altLang="en-US" b="1" dirty="0">
                <a:solidFill>
                  <a:srgbClr val="FFFFFF"/>
                </a:solidFill>
                <a:latin typeface="ＭＳ Ｐゴシック" panose="020B0600070205080204" pitchFamily="50" charset="-128"/>
                <a:ea typeface="ＭＳ Ｐゴシック" panose="020B0600070205080204" pitchFamily="50" charset="-128"/>
              </a:rPr>
              <a:t> </a:t>
            </a:r>
            <a:endParaRPr lang="en-US" altLang="ja-JP" b="1" dirty="0">
              <a:solidFill>
                <a:srgbClr val="FFFFFF"/>
              </a:solidFill>
              <a:latin typeface="ＭＳ Ｐゴシック" panose="020B0600070205080204" pitchFamily="50" charset="-128"/>
              <a:ea typeface="ＭＳ Ｐゴシック" panose="020B0600070205080204" pitchFamily="50" charset="-128"/>
            </a:endParaRPr>
          </a:p>
          <a:p>
            <a:pPr>
              <a:spcBef>
                <a:spcPts val="1200"/>
              </a:spcBef>
              <a:defRPr/>
            </a:pPr>
            <a:r>
              <a:rPr lang="ja-JP" altLang="en-US" b="1" dirty="0">
                <a:solidFill>
                  <a:srgbClr val="000000"/>
                </a:solidFill>
                <a:latin typeface="ＭＳ Ｐゴシック" panose="020B0600070205080204" pitchFamily="50" charset="-128"/>
                <a:ea typeface="ＭＳ Ｐゴシック" panose="020B0600070205080204" pitchFamily="50" charset="-128"/>
              </a:rPr>
              <a:t>　　経常収支比率などの財政指標は、着実に改善</a:t>
            </a:r>
            <a:endParaRPr lang="en-US" altLang="ja-JP" b="1" dirty="0">
              <a:solidFill>
                <a:srgbClr val="000000"/>
              </a:solidFill>
              <a:latin typeface="ＭＳ Ｐゴシック" panose="020B0600070205080204" pitchFamily="50" charset="-128"/>
              <a:ea typeface="ＭＳ Ｐゴシック" panose="020B0600070205080204" pitchFamily="50" charset="-128"/>
            </a:endParaRPr>
          </a:p>
        </p:txBody>
      </p:sp>
      <p:sp>
        <p:nvSpPr>
          <p:cNvPr id="13"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a:solidFill>
                  <a:srgbClr val="000000"/>
                </a:solidFill>
                <a:effectLst>
                  <a:outerShdw blurRad="38100" dist="38100" dir="2700000" algn="tl">
                    <a:srgbClr val="C0C0C0"/>
                  </a:outerShdw>
                </a:effectLst>
              </a:rPr>
              <a:t>8</a:t>
            </a:r>
          </a:p>
        </p:txBody>
      </p:sp>
      <p:sp>
        <p:nvSpPr>
          <p:cNvPr id="14" name="正方形/長方形 13"/>
          <p:cNvSpPr/>
          <p:nvPr/>
        </p:nvSpPr>
        <p:spPr>
          <a:xfrm>
            <a:off x="158254" y="3519733"/>
            <a:ext cx="6617835"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600" b="1" dirty="0">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ea typeface="ＭＳ Ｐゴシック" panose="020B0600070205080204" pitchFamily="50" charset="-128"/>
              </a:rPr>
              <a:t>大阪市</a:t>
            </a:r>
            <a:r>
              <a:rPr kumimoji="1" lang="ja-JP" altLang="en-US" sz="1600" b="1" dirty="0">
                <a:latin typeface="ＭＳ Ｐゴシック" panose="020B0600070205080204" pitchFamily="50" charset="-128"/>
                <a:ea typeface="ＭＳ Ｐゴシック" panose="020B0600070205080204" pitchFamily="50" charset="-128"/>
              </a:rPr>
              <a:t>財政調整基金</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残高：</a:t>
            </a:r>
            <a:r>
              <a:rPr lang="en-US" altLang="ja-JP" sz="1600" b="1" dirty="0">
                <a:solidFill>
                  <a:srgbClr val="FF0000"/>
                </a:solidFill>
                <a:latin typeface="ＭＳ Ｐゴシック" panose="020B0600070205080204" pitchFamily="50" charset="-128"/>
                <a:ea typeface="ＭＳ Ｐゴシック" panose="020B0600070205080204" pitchFamily="50" charset="-128"/>
              </a:rPr>
              <a:t> </a:t>
            </a:r>
            <a:r>
              <a:rPr lang="en-US" altLang="ja-JP" sz="1600" b="1" dirty="0">
                <a:solidFill>
                  <a:schemeClr val="tx1"/>
                </a:solidFill>
                <a:latin typeface="ＭＳ Ｐゴシック" panose="020B0600070205080204" pitchFamily="50" charset="-128"/>
                <a:ea typeface="ＭＳ Ｐゴシック" panose="020B0600070205080204" pitchFamily="50" charset="-128"/>
              </a:rPr>
              <a:t>2,734</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R</a:t>
            </a:r>
            <a:r>
              <a:rPr lang="ja-JP" altLang="en-US" sz="1600" b="1" dirty="0">
                <a:solidFill>
                  <a:schemeClr val="tx1"/>
                </a:solidFill>
                <a:latin typeface="ＭＳ Ｐゴシック" panose="020B0600070205080204" pitchFamily="50" charset="-128"/>
                <a:ea typeface="ＭＳ Ｐゴシック" panose="020B0600070205080204" pitchFamily="50" charset="-128"/>
              </a:rPr>
              <a:t>７</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年度</a:t>
            </a:r>
            <a:r>
              <a:rPr kumimoji="1" lang="ja-JP" altLang="en-US" sz="1600" b="1" dirty="0">
                <a:latin typeface="ＭＳ Ｐゴシック" panose="020B0600070205080204" pitchFamily="50" charset="-128"/>
                <a:ea typeface="ＭＳ Ｐゴシック" panose="020B0600070205080204" pitchFamily="50" charset="-128"/>
              </a:rPr>
              <a:t>末見込）</a:t>
            </a:r>
          </a:p>
        </p:txBody>
      </p:sp>
    </p:spTree>
    <p:extLst>
      <p:ext uri="{BB962C8B-B14F-4D97-AF65-F5344CB8AC3E}">
        <p14:creationId xmlns:p14="http://schemas.microsoft.com/office/powerpoint/2010/main" val="123209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2AF4758-DBA4-D3B6-3278-71627AA7CD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104" y="1328104"/>
            <a:ext cx="7643716" cy="3078662"/>
          </a:xfrm>
          <a:prstGeom prst="rect">
            <a:avLst/>
          </a:prstGeom>
        </p:spPr>
      </p:pic>
      <p:sp>
        <p:nvSpPr>
          <p:cNvPr id="14" name="Rectangle 4"/>
          <p:cNvSpPr>
            <a:spLocks noChangeArrowheads="1"/>
          </p:cNvSpPr>
          <p:nvPr/>
        </p:nvSpPr>
        <p:spPr bwMode="auto">
          <a:xfrm>
            <a:off x="-1588" y="0"/>
            <a:ext cx="9145588" cy="476250"/>
          </a:xfrm>
          <a:prstGeom prst="rect">
            <a:avLst/>
          </a:prstGeom>
          <a:gradFill flip="none" rotWithShape="1">
            <a:gsLst>
              <a:gs pos="42000">
                <a:srgbClr val="000099"/>
              </a:gs>
              <a:gs pos="87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今後の財政収支概算（粗い試算）</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5365" name="正方形/長方形 12"/>
          <p:cNvSpPr>
            <a:spLocks noChangeArrowheads="1"/>
          </p:cNvSpPr>
          <p:nvPr/>
        </p:nvSpPr>
        <p:spPr bwMode="auto">
          <a:xfrm>
            <a:off x="252504" y="4568292"/>
            <a:ext cx="8507049" cy="53634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4434" tIns="52217" rIns="104434" bIns="52217" anchor="ctr">
            <a:spAutoFit/>
          </a:bodyPr>
          <a:lstStyle>
            <a:lvl1pPr marL="361950" indent="-3619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400" b="1" spc="-100" dirty="0">
                <a:latin typeface="+mn-ea"/>
                <a:ea typeface="+mn-ea"/>
                <a:cs typeface="メイリオ" pitchFamily="50" charset="-128"/>
              </a:rPr>
              <a:t>　　今後の財政運営については、税収、金利・物価動向などの不確定要素が収支に大きな影響を与える可能性がある中、</a:t>
            </a:r>
            <a:endParaRPr lang="en-US" altLang="ja-JP" sz="1400" b="1" spc="-100" dirty="0">
              <a:latin typeface="+mn-ea"/>
              <a:ea typeface="+mn-ea"/>
              <a:cs typeface="メイリオ" pitchFamily="50" charset="-128"/>
            </a:endParaRPr>
          </a:p>
          <a:p>
            <a:pPr eaLnBrk="1" hangingPunct="1">
              <a:spcBef>
                <a:spcPct val="0"/>
              </a:spcBef>
              <a:buNone/>
            </a:pPr>
            <a:r>
              <a:rPr lang="ja-JP" altLang="en-US" sz="1400" b="1" spc="-100" dirty="0">
                <a:latin typeface="+mn-ea"/>
                <a:ea typeface="+mn-ea"/>
                <a:cs typeface="メイリオ" pitchFamily="50" charset="-128"/>
              </a:rPr>
              <a:t>　　急激な環境変化にも対応できるよう、たゆみなく市政改革に取り組み、持続可能な財政構造を構築していく必要がある</a:t>
            </a:r>
            <a:endParaRPr lang="en-US" altLang="ja-JP" sz="1400" b="1" spc="-100" dirty="0">
              <a:latin typeface="+mn-ea"/>
              <a:ea typeface="+mn-ea"/>
              <a:cs typeface="メイリオ" pitchFamily="50" charset="-128"/>
            </a:endParaRPr>
          </a:p>
        </p:txBody>
      </p:sp>
      <p:sp>
        <p:nvSpPr>
          <p:cNvPr id="16" name="下矢印 15"/>
          <p:cNvSpPr/>
          <p:nvPr/>
        </p:nvSpPr>
        <p:spPr>
          <a:xfrm>
            <a:off x="4382719" y="4406765"/>
            <a:ext cx="440644" cy="136892"/>
          </a:xfrm>
          <a:prstGeom prst="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434" tIns="52217" rIns="104434" bIns="52217" anchor="ctr"/>
          <a:lstStyle/>
          <a:p>
            <a:pPr algn="ctr" eaLnBrk="1" hangingPunct="1">
              <a:defRPr/>
            </a:pPr>
            <a:endParaRPr lang="ja-JP" altLang="en-US" dirty="0">
              <a:solidFill>
                <a:srgbClr val="FFFFFF"/>
              </a:solidFill>
            </a:endParaRPr>
          </a:p>
        </p:txBody>
      </p:sp>
      <p:sp>
        <p:nvSpPr>
          <p:cNvPr id="12"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a:effectLst>
                  <a:outerShdw blurRad="38100" dist="38100" dir="2700000" algn="tl">
                    <a:srgbClr val="C0C0C0"/>
                  </a:outerShdw>
                </a:effectLst>
              </a:rPr>
              <a:t>9</a:t>
            </a:r>
          </a:p>
        </p:txBody>
      </p:sp>
      <p:sp>
        <p:nvSpPr>
          <p:cNvPr id="3" name="角丸四角形 2"/>
          <p:cNvSpPr/>
          <p:nvPr/>
        </p:nvSpPr>
        <p:spPr>
          <a:xfrm>
            <a:off x="252504" y="4519023"/>
            <a:ext cx="457200" cy="406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a:t>
            </a:r>
          </a:p>
        </p:txBody>
      </p:sp>
      <p:sp>
        <p:nvSpPr>
          <p:cNvPr id="6" name="メモ 10">
            <a:extLst>
              <a:ext uri="{FF2B5EF4-FFF2-40B4-BE49-F238E27FC236}">
                <a16:creationId xmlns:a16="http://schemas.microsoft.com/office/drawing/2014/main" id="{30BEB227-702B-6F35-C79F-A76967363E4A}"/>
              </a:ext>
            </a:extLst>
          </p:cNvPr>
          <p:cNvSpPr/>
          <p:nvPr/>
        </p:nvSpPr>
        <p:spPr>
          <a:xfrm>
            <a:off x="2290136" y="3167247"/>
            <a:ext cx="2345544" cy="688485"/>
          </a:xfrm>
          <a:prstGeom prst="foldedCorner">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ja-JP" sz="1050" b="1" dirty="0">
              <a:solidFill>
                <a:srgbClr val="000000"/>
              </a:solidFill>
              <a:latin typeface="ＭＳ Ｐゴシック" panose="020B0600070205080204" pitchFamily="50" charset="-128"/>
              <a:ea typeface="ＭＳ Ｐゴシック" panose="020B0600070205080204" pitchFamily="50" charset="-128"/>
            </a:endParaRPr>
          </a:p>
          <a:p>
            <a:pPr eaLnBrk="1" hangingPunct="1">
              <a:defRPr/>
            </a:pPr>
            <a:r>
              <a:rPr lang="ja-JP" altLang="en-US" sz="1050" b="1" dirty="0">
                <a:solidFill>
                  <a:srgbClr val="000000"/>
                </a:solidFill>
                <a:latin typeface="ＭＳ Ｐゴシック" panose="020B0600070205080204" pitchFamily="50" charset="-128"/>
                <a:ea typeface="ＭＳ Ｐゴシック" panose="020B0600070205080204" pitchFamily="50" charset="-128"/>
              </a:rPr>
              <a:t>この試算には多くの不確定要素（税収や金利・物価動向など）があり、相当の幅をもって見る必要がある</a:t>
            </a:r>
            <a:endParaRPr lang="en-US" altLang="ja-JP" sz="1050" b="1" dirty="0">
              <a:solidFill>
                <a:srgbClr val="000000"/>
              </a:solidFill>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3E29E187-DE2A-1C9C-B849-BB3D9CBF328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5213349" y="462821"/>
            <a:ext cx="3528000" cy="1528820"/>
          </a:xfrm>
          <a:prstGeom prst="rect">
            <a:avLst/>
          </a:prstGeom>
        </p:spPr>
      </p:pic>
      <p:sp>
        <p:nvSpPr>
          <p:cNvPr id="4" name="正方形/長方形 3">
            <a:extLst>
              <a:ext uri="{FF2B5EF4-FFF2-40B4-BE49-F238E27FC236}">
                <a16:creationId xmlns:a16="http://schemas.microsoft.com/office/drawing/2014/main" id="{D49C172B-7AEC-743E-380C-24DDA58B987B}"/>
              </a:ext>
            </a:extLst>
          </p:cNvPr>
          <p:cNvSpPr/>
          <p:nvPr/>
        </p:nvSpPr>
        <p:spPr>
          <a:xfrm>
            <a:off x="6505978" y="1438498"/>
            <a:ext cx="1350963" cy="206375"/>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rgbClr val="000000"/>
                </a:solidFill>
                <a:latin typeface="+mn-ea"/>
              </a:rPr>
              <a:t>前回版（</a:t>
            </a:r>
            <a:r>
              <a:rPr lang="en-US" altLang="ja-JP" sz="1000" b="1" dirty="0">
                <a:solidFill>
                  <a:srgbClr val="000000"/>
                </a:solidFill>
                <a:latin typeface="+mn-ea"/>
              </a:rPr>
              <a:t>R</a:t>
            </a:r>
            <a:r>
              <a:rPr lang="ja-JP" altLang="en-US" sz="1000" b="1" dirty="0">
                <a:solidFill>
                  <a:srgbClr val="000000"/>
                </a:solidFill>
                <a:latin typeface="+mn-ea"/>
              </a:rPr>
              <a:t>６年２月）</a:t>
            </a:r>
          </a:p>
        </p:txBody>
      </p:sp>
    </p:spTree>
    <p:extLst>
      <p:ext uri="{BB962C8B-B14F-4D97-AF65-F5344CB8AC3E}">
        <p14:creationId xmlns:p14="http://schemas.microsoft.com/office/powerpoint/2010/main" val="2122230379"/>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28014</TotalTime>
  <Words>9498</Words>
  <PresentationFormat>画面に合わせる (16:9)</PresentationFormat>
  <Paragraphs>1128</Paragraphs>
  <Slides>52</Slides>
  <Notes>52</Notes>
  <HiddenSlides>0</HiddenSlides>
  <MMClips>0</MMClips>
  <ScaleCrop>false</ScaleCrop>
  <HeadingPairs>
    <vt:vector size="10" baseType="variant">
      <vt:variant>
        <vt:lpstr>使用されているフォント</vt:lpstr>
      </vt:variant>
      <vt:variant>
        <vt:i4>14</vt:i4>
      </vt:variant>
      <vt:variant>
        <vt:lpstr>テーマ</vt:lpstr>
      </vt:variant>
      <vt:variant>
        <vt:i4>2</vt:i4>
      </vt:variant>
      <vt:variant>
        <vt:lpstr>埋め込まれた OLE サーバー</vt:lpstr>
      </vt:variant>
      <vt:variant>
        <vt:i4>1</vt:i4>
      </vt:variant>
      <vt:variant>
        <vt:lpstr>スライド タイトル</vt:lpstr>
      </vt:variant>
      <vt:variant>
        <vt:i4>52</vt:i4>
      </vt:variant>
      <vt:variant>
        <vt:lpstr>目的別スライド ショー</vt:lpstr>
      </vt:variant>
      <vt:variant>
        <vt:i4>1</vt:i4>
      </vt:variant>
    </vt:vector>
  </HeadingPairs>
  <TitlesOfParts>
    <vt:vector size="70" baseType="lpstr">
      <vt:lpstr>BIZ UDゴシック</vt:lpstr>
      <vt:lpstr>HGP創英角ｺﾞｼｯｸUB</vt:lpstr>
      <vt:lpstr>HGｺﾞｼｯｸM</vt:lpstr>
      <vt:lpstr>HG丸ｺﾞｼｯｸM-PRO</vt:lpstr>
      <vt:lpstr>HG創英角ｺﾞｼｯｸUB</vt:lpstr>
      <vt:lpstr>Meiryo UI</vt:lpstr>
      <vt:lpstr>ＭＳ Ｐゴシック</vt:lpstr>
      <vt:lpstr>ＭＳ ゴシック</vt:lpstr>
      <vt:lpstr>Yu Gothic UI</vt:lpstr>
      <vt:lpstr>メイリオ</vt:lpstr>
      <vt:lpstr>游ゴシック</vt:lpstr>
      <vt:lpstr>Arial</vt:lpstr>
      <vt:lpstr>Century</vt:lpstr>
      <vt:lpstr>Wingdings</vt:lpstr>
      <vt:lpstr>標準デザイン</vt:lpstr>
      <vt:lpstr>1_標準デザイン</vt:lpstr>
      <vt:lpstr>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Printed>2025-01-31T05:26:08Z</cp:lastPrinted>
  <dcterms:created xsi:type="dcterms:W3CDTF">2011-01-05T04:40:46Z</dcterms:created>
  <dcterms:modified xsi:type="dcterms:W3CDTF">2025-02-05T02:08:27Z</dcterms:modified>
</cp:coreProperties>
</file>