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189" r:id="rId2"/>
    <p:sldId id="2247" r:id="rId3"/>
    <p:sldId id="2245" r:id="rId4"/>
    <p:sldId id="2246" r:id="rId5"/>
    <p:sldId id="2238" r:id="rId6"/>
  </p:sldIdLst>
  <p:sldSz cx="9144000" cy="5143500" type="screen16x9"/>
  <p:notesSz cx="6807200" cy="9939338"/>
  <p:custShowLst>
    <p:custShow name="Ｒ３市長会見" id="0">
      <p:sldLst/>
    </p:custShow>
  </p:custShow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382588" indent="-412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773113" indent="-904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162050" indent="-1381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552575" indent="-1873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DE4D8-396D-7996-DE15-D690AE790CAC}" name="川辺　俊輔" initials="川辺　俊輔" userId="S::s-kawabe@city.osaka.lg.jp::b307fc37-a635-49d2-83b0-2b89ca1a86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66"/>
    <a:srgbClr val="3366CC"/>
    <a:srgbClr val="DEE8F2"/>
    <a:srgbClr val="F9907B"/>
    <a:srgbClr val="99CCFF"/>
    <a:srgbClr val="87A9CF"/>
    <a:srgbClr val="6B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565" autoAdjust="0"/>
  </p:normalViewPr>
  <p:slideViewPr>
    <p:cSldViewPr snapToGrid="0">
      <p:cViewPr varScale="1">
        <p:scale>
          <a:sx n="88" d="100"/>
          <a:sy n="88" d="100"/>
        </p:scale>
        <p:origin x="840" y="78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784" y="-120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1" y="0"/>
            <a:ext cx="2951163" cy="496888"/>
          </a:xfrm>
          <a:prstGeom prst="rect">
            <a:avLst/>
          </a:prstGeom>
        </p:spPr>
        <p:txBody>
          <a:bodyPr vert="horz" lIns="91224" tIns="45610" rIns="91224" bIns="4561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51" y="0"/>
            <a:ext cx="2949575" cy="496888"/>
          </a:xfrm>
          <a:prstGeom prst="rect">
            <a:avLst/>
          </a:prstGeom>
        </p:spPr>
        <p:txBody>
          <a:bodyPr vert="horz" lIns="91224" tIns="45610" rIns="91224" bIns="4561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2EC90AB-8C9B-4810-B2A6-BE0F6846678D}" type="datetimeFigureOut">
              <a:rPr lang="ja-JP" altLang="en-US">
                <a:latin typeface="ＭＳ Ｐゴシック" panose="020B0600070205080204" pitchFamily="50" charset="-128"/>
              </a:rPr>
              <a:pPr>
                <a:defRPr/>
              </a:pPr>
              <a:t>2025/2/5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1" y="9440887"/>
            <a:ext cx="2951163" cy="496887"/>
          </a:xfrm>
          <a:prstGeom prst="rect">
            <a:avLst/>
          </a:prstGeom>
        </p:spPr>
        <p:txBody>
          <a:bodyPr vert="horz" lIns="91224" tIns="45610" rIns="91224" bIns="4561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51" y="9440887"/>
            <a:ext cx="2949575" cy="496887"/>
          </a:xfrm>
          <a:prstGeom prst="rect">
            <a:avLst/>
          </a:prstGeom>
        </p:spPr>
        <p:txBody>
          <a:bodyPr vert="horz" wrap="square" lIns="91224" tIns="45610" rIns="91224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60A5CC-5D47-46FF-A804-BA4E424BCDE3}" type="slidenum">
              <a:rPr lang="ja-JP" altLang="en-US">
                <a:latin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614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6" rIns="91147" bIns="45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5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6" rIns="91147" bIns="45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7"/>
            <a:ext cx="54483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6" rIns="91147" bIns="45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" y="9440887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6" rIns="91147" bIns="45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51" y="9440887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6" rIns="91147" bIns="45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4BB4A6-2A10-49A9-8427-7D1EF49CCD1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8204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1pPr>
    <a:lvl2pPr marL="38258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2pPr>
    <a:lvl3pPr marL="773113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3pPr>
    <a:lvl4pPr marL="116205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4pPr>
    <a:lvl5pPr marL="155257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5pPr>
    <a:lvl6pPr marL="1947285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6pPr>
    <a:lvl7pPr marL="2336740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7pPr>
    <a:lvl8pPr marL="2726198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8pPr>
    <a:lvl9pPr marL="3115656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3318" y="9719845"/>
            <a:ext cx="3077518" cy="5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56" tIns="47576" rIns="95156" bIns="47576" anchor="b"/>
          <a:lstStyle>
            <a:lvl1pPr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5F9E1-C11C-4FD5-8EC6-4E0419582A96}" type="slidenum">
              <a:rPr lang="en-US" altLang="ja-JP" sz="1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330200"/>
            <a:ext cx="6816725" cy="3835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284" y="4860728"/>
            <a:ext cx="5687943" cy="4604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83" tIns="47992" rIns="95983" bIns="47992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795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175" y="263525"/>
            <a:ext cx="6289675" cy="3538538"/>
          </a:xfrm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32079" y="5014142"/>
            <a:ext cx="5250953" cy="262872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73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693666" indent="-264327" defTabSz="80673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68007" indent="-212376" defTabSz="80673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498867" indent="-212376" defTabSz="80673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28207" indent="-212376" defTabSz="80673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368243" indent="-212376" defTabSz="80673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08279" indent="-212376" defTabSz="80673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248313" indent="-212376" defTabSz="80673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688349" indent="-212376" defTabSz="80673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271B5A3F-7776-4207-A496-B2393717F32C}" type="slidenum"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Bef>
                  <a:spcPct val="0"/>
                </a:spcBef>
                <a:defRPr/>
              </a:pPr>
              <a:t>11</a:t>
            </a:fld>
            <a:endParaRPr lang="en-US" altLang="ja-JP" sz="12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98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175" y="263525"/>
            <a:ext cx="6289675" cy="3538538"/>
          </a:xfrm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32080" y="5014143"/>
            <a:ext cx="5250953" cy="262872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693521" indent="-264272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6778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49855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2780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367748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07691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247634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687579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71B5A3F-7776-4207-A496-B2393717F32C}" type="slidenum"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12</a:t>
            </a:fld>
            <a:endParaRPr lang="en-US" altLang="ja-JP" sz="12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95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175" y="263525"/>
            <a:ext cx="6289675" cy="3538538"/>
          </a:xfrm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32080" y="5014143"/>
            <a:ext cx="5250953" cy="262872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217">
              <a:defRPr/>
            </a:pPr>
            <a:endParaRPr lang="en-US" altLang="ja-JP" dirty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693521" indent="-264272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6778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49855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2780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367748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07691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247634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687579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71B5A3F-7776-4207-A496-B2393717F32C}" type="slidenum"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13</a:t>
            </a:fld>
            <a:endParaRPr lang="en-US" altLang="ja-JP" sz="12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17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175" y="263525"/>
            <a:ext cx="6289675" cy="3538538"/>
          </a:xfrm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32080" y="5014143"/>
            <a:ext cx="5250953" cy="262872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b="0" dirty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693521" indent="-264272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6778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49855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27804" indent="-212333" defTabSz="806562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367748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07691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247634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687579" indent="-212333" defTabSz="806562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71B5A3F-7776-4207-A496-B2393717F32C}" type="slidenum"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14</a:t>
            </a:fld>
            <a:endParaRPr lang="en-US" altLang="ja-JP" sz="12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64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3" y="1597820"/>
            <a:ext cx="7772400" cy="110251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456" indent="0" algn="ctr">
              <a:buNone/>
              <a:defRPr/>
            </a:lvl2pPr>
            <a:lvl3pPr marL="778913" indent="0" algn="ctr">
              <a:buNone/>
              <a:defRPr/>
            </a:lvl3pPr>
            <a:lvl4pPr marL="1168371" indent="0" algn="ctr">
              <a:buNone/>
              <a:defRPr/>
            </a:lvl4pPr>
            <a:lvl5pPr marL="1557827" indent="0" algn="ctr">
              <a:buNone/>
              <a:defRPr/>
            </a:lvl5pPr>
            <a:lvl6pPr marL="1947285" indent="0" algn="ctr">
              <a:buNone/>
              <a:defRPr/>
            </a:lvl6pPr>
            <a:lvl7pPr marL="2336740" indent="0" algn="ctr">
              <a:buNone/>
              <a:defRPr/>
            </a:lvl7pPr>
            <a:lvl8pPr marL="2726198" indent="0" algn="ctr">
              <a:buNone/>
              <a:defRPr/>
            </a:lvl8pPr>
            <a:lvl9pPr marL="3115656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7679-89D8-4093-BDFB-D9D6987A66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4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86B3-01B7-4A80-AE52-7936C89DC6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789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BE15-69C8-49BD-8060-A3D6AB06B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09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EDE1-20D2-4FE2-A720-8EC76CD24E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2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456" indent="0">
              <a:buNone/>
              <a:defRPr sz="1600"/>
            </a:lvl2pPr>
            <a:lvl3pPr marL="778913" indent="0">
              <a:buNone/>
              <a:defRPr sz="1300"/>
            </a:lvl3pPr>
            <a:lvl4pPr marL="1168371" indent="0">
              <a:buNone/>
              <a:defRPr sz="1200"/>
            </a:lvl4pPr>
            <a:lvl5pPr marL="1557827" indent="0">
              <a:buNone/>
              <a:defRPr sz="1200"/>
            </a:lvl5pPr>
            <a:lvl6pPr marL="1947285" indent="0">
              <a:buNone/>
              <a:defRPr sz="1200"/>
            </a:lvl6pPr>
            <a:lvl7pPr marL="2336740" indent="0">
              <a:buNone/>
              <a:defRPr sz="1200"/>
            </a:lvl7pPr>
            <a:lvl8pPr marL="2726198" indent="0">
              <a:buNone/>
              <a:defRPr sz="1200"/>
            </a:lvl8pPr>
            <a:lvl9pPr marL="3115656" indent="0">
              <a:buNone/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96C6-680E-4455-9AB7-56E6F3DECC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52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9E38-4744-40F8-9E19-E27EEB80ED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70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151334"/>
            <a:ext cx="4040187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56" indent="0">
              <a:buNone/>
              <a:defRPr sz="1700" b="1"/>
            </a:lvl2pPr>
            <a:lvl3pPr marL="778913" indent="0">
              <a:buNone/>
              <a:defRPr sz="1600" b="1"/>
            </a:lvl3pPr>
            <a:lvl4pPr marL="1168371" indent="0">
              <a:buNone/>
              <a:defRPr sz="1300" b="1"/>
            </a:lvl4pPr>
            <a:lvl5pPr marL="1557827" indent="0">
              <a:buNone/>
              <a:defRPr sz="1300" b="1"/>
            </a:lvl5pPr>
            <a:lvl6pPr marL="1947285" indent="0">
              <a:buNone/>
              <a:defRPr sz="1300" b="1"/>
            </a:lvl6pPr>
            <a:lvl7pPr marL="2336740" indent="0">
              <a:buNone/>
              <a:defRPr sz="1300" b="1"/>
            </a:lvl7pPr>
            <a:lvl8pPr marL="2726198" indent="0">
              <a:buNone/>
              <a:defRPr sz="1300" b="1"/>
            </a:lvl8pPr>
            <a:lvl9pPr marL="3115656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151334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56" indent="0">
              <a:buNone/>
              <a:defRPr sz="1700" b="1"/>
            </a:lvl2pPr>
            <a:lvl3pPr marL="778913" indent="0">
              <a:buNone/>
              <a:defRPr sz="1600" b="1"/>
            </a:lvl3pPr>
            <a:lvl4pPr marL="1168371" indent="0">
              <a:buNone/>
              <a:defRPr sz="1300" b="1"/>
            </a:lvl4pPr>
            <a:lvl5pPr marL="1557827" indent="0">
              <a:buNone/>
              <a:defRPr sz="1300" b="1"/>
            </a:lvl5pPr>
            <a:lvl6pPr marL="1947285" indent="0">
              <a:buNone/>
              <a:defRPr sz="1300" b="1"/>
            </a:lvl6pPr>
            <a:lvl7pPr marL="2336740" indent="0">
              <a:buNone/>
              <a:defRPr sz="1300" b="1"/>
            </a:lvl7pPr>
            <a:lvl8pPr marL="2726198" indent="0">
              <a:buNone/>
              <a:defRPr sz="1300" b="1"/>
            </a:lvl8pPr>
            <a:lvl9pPr marL="3115656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0559-35D9-486F-BFAA-6CD500E32A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46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45DDF-DF75-44C1-9926-12A2B7E907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975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DCCE-2328-4EE7-B47C-8DACD135FF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80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5" y="204793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456" indent="0">
              <a:buNone/>
              <a:defRPr sz="1000"/>
            </a:lvl2pPr>
            <a:lvl3pPr marL="778913" indent="0">
              <a:buNone/>
              <a:defRPr sz="800"/>
            </a:lvl3pPr>
            <a:lvl4pPr marL="1168371" indent="0">
              <a:buNone/>
              <a:defRPr sz="700"/>
            </a:lvl4pPr>
            <a:lvl5pPr marL="1557827" indent="0">
              <a:buNone/>
              <a:defRPr sz="700"/>
            </a:lvl5pPr>
            <a:lvl6pPr marL="1947285" indent="0">
              <a:buNone/>
              <a:defRPr sz="700"/>
            </a:lvl6pPr>
            <a:lvl7pPr marL="2336740" indent="0">
              <a:buNone/>
              <a:defRPr sz="700"/>
            </a:lvl7pPr>
            <a:lvl8pPr marL="2726198" indent="0">
              <a:buNone/>
              <a:defRPr sz="700"/>
            </a:lvl8pPr>
            <a:lvl9pPr marL="3115656" indent="0">
              <a:buNone/>
              <a:defRPr sz="7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7237-26AF-4C83-9B05-38B7261C5D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921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7" y="3600449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7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89456" indent="0">
              <a:buNone/>
              <a:defRPr sz="2400"/>
            </a:lvl2pPr>
            <a:lvl3pPr marL="778913" indent="0">
              <a:buNone/>
              <a:defRPr sz="2000"/>
            </a:lvl3pPr>
            <a:lvl4pPr marL="1168371" indent="0">
              <a:buNone/>
              <a:defRPr sz="1700"/>
            </a:lvl4pPr>
            <a:lvl5pPr marL="1557827" indent="0">
              <a:buNone/>
              <a:defRPr sz="1700"/>
            </a:lvl5pPr>
            <a:lvl6pPr marL="1947285" indent="0">
              <a:buNone/>
              <a:defRPr sz="1700"/>
            </a:lvl6pPr>
            <a:lvl7pPr marL="2336740" indent="0">
              <a:buNone/>
              <a:defRPr sz="1700"/>
            </a:lvl7pPr>
            <a:lvl8pPr marL="2726198" indent="0">
              <a:buNone/>
              <a:defRPr sz="1700"/>
            </a:lvl8pPr>
            <a:lvl9pPr marL="3115656" indent="0">
              <a:buNone/>
              <a:defRPr sz="17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7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456" indent="0">
              <a:buNone/>
              <a:defRPr sz="1000"/>
            </a:lvl2pPr>
            <a:lvl3pPr marL="778913" indent="0">
              <a:buNone/>
              <a:defRPr sz="800"/>
            </a:lvl3pPr>
            <a:lvl4pPr marL="1168371" indent="0">
              <a:buNone/>
              <a:defRPr sz="700"/>
            </a:lvl4pPr>
            <a:lvl5pPr marL="1557827" indent="0">
              <a:buNone/>
              <a:defRPr sz="700"/>
            </a:lvl5pPr>
            <a:lvl6pPr marL="1947285" indent="0">
              <a:buNone/>
              <a:defRPr sz="700"/>
            </a:lvl6pPr>
            <a:lvl7pPr marL="2336740" indent="0">
              <a:buNone/>
              <a:defRPr sz="700"/>
            </a:lvl7pPr>
            <a:lvl8pPr marL="2726198" indent="0">
              <a:buNone/>
              <a:defRPr sz="700"/>
            </a:lvl8pPr>
            <a:lvl9pPr marL="3115656" indent="0">
              <a:buNone/>
              <a:defRPr sz="7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8B69-BEAE-4B59-911D-15A415D4DD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3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91" tIns="38946" rIns="77891" bIns="38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BD0814-9702-45D6-91BE-7A9ABF1780D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ＭＳ Ｐゴシック" panose="020B0600070205080204" pitchFamily="50" charset="-12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89456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78913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68371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557827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ＭＳ Ｐゴシック" panose="020B0600070205080204" pitchFamily="50" charset="-128"/>
          <a:ea typeface="+mn-ea"/>
          <a:cs typeface="+mn-cs"/>
        </a:defRPr>
      </a:lvl1pPr>
      <a:lvl2pPr marL="627063" indent="-23653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ＭＳ Ｐゴシック" panose="020B0600070205080204" pitchFamily="50" charset="-128"/>
          <a:ea typeface="+mn-ea"/>
        </a:defRPr>
      </a:lvl2pPr>
      <a:lvl3pPr marL="968375" indent="-188913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ＭＳ Ｐゴシック" panose="020B0600070205080204" pitchFamily="50" charset="-128"/>
          <a:ea typeface="+mn-ea"/>
        </a:defRPr>
      </a:lvl3pPr>
      <a:lvl4pPr marL="1357313" indent="-188913" algn="l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ＭＳ Ｐゴシック" panose="020B0600070205080204" pitchFamily="50" charset="-128"/>
          <a:ea typeface="+mn-ea"/>
        </a:defRPr>
      </a:lvl4pPr>
      <a:lvl5pPr marL="1747838" indent="-188913" algn="l" rtl="0" eaLnBrk="0" fontAlgn="base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ＭＳ Ｐゴシック" panose="020B0600070205080204" pitchFamily="50" charset="-128"/>
          <a:ea typeface="+mn-ea"/>
        </a:defRPr>
      </a:lvl5pPr>
      <a:lvl6pPr marL="2142013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31469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20928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10386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56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913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71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827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285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740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198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656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277815"/>
            <a:ext cx="9144000" cy="19343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0099"/>
              </a:gs>
              <a:gs pos="80000">
                <a:srgbClr val="000099"/>
              </a:gs>
              <a:gs pos="100000">
                <a:schemeClr val="bg1"/>
              </a:gs>
            </a:gsLst>
            <a:lin ang="1080000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8" tIns="38964" rIns="77928" bIns="38964" anchor="ctr"/>
          <a:lstStyle/>
          <a:p>
            <a:pPr eaLnBrk="1" hangingPunct="1">
              <a:defRPr/>
            </a:pPr>
            <a:endParaRPr lang="ja-JP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HG創英角ｺﾞｼｯｸUB" pitchFamily="49" charset="-128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1830892"/>
            <a:ext cx="8856663" cy="7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8" tIns="38964" rIns="77928" bIns="38964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G創英角ｺﾞｼｯｸUB" pitchFamily="49" charset="-128"/>
              </a:rPr>
              <a:t>３．２０２５年日本国際博覧会の開催</a:t>
            </a:r>
          </a:p>
        </p:txBody>
      </p:sp>
    </p:spTree>
    <p:extLst>
      <p:ext uri="{BB962C8B-B14F-4D97-AF65-F5344CB8AC3E}">
        <p14:creationId xmlns:p14="http://schemas.microsoft.com/office/powerpoint/2010/main" val="44939622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-111598" y="1432196"/>
            <a:ext cx="5458802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marR="0" lvl="0" indent="0" algn="l" defTabSz="914400" rtl="0" eaLnBrk="1" fontAlgn="base" latinLnBrk="0" hangingPunct="1">
              <a:lnSpc>
                <a:spcPct val="100000"/>
              </a:lnSpc>
              <a:spcBef>
                <a:spcPts val="170"/>
              </a:spcBef>
              <a:spcAft>
                <a:spcPts val="170"/>
              </a:spcAft>
              <a:buClrTx/>
              <a:buSzTx/>
              <a:buFontTx/>
              <a:buNone/>
              <a:tabLst>
                <a:tab pos="5651500" algn="l"/>
              </a:tabLst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　国際博覧会推進事業　　（</a:t>
            </a:r>
            <a:r>
              <a:rPr lang="ja-JP" altLang="en-US" sz="1600" b="1" dirty="0">
                <a:latin typeface="ＭＳ Ｐゴシック" panose="020B0600070205080204" pitchFamily="50" charset="-128"/>
              </a:rPr>
              <a:t>２０２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億</a:t>
            </a:r>
            <a:r>
              <a:rPr lang="ja-JP" altLang="en-US" sz="1600" b="1" dirty="0">
                <a:latin typeface="ＭＳ Ｐゴシック" panose="020B0600070205080204" pitchFamily="50" charset="-128"/>
              </a:rPr>
              <a:t>８，５００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万円）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40000">
                <a:srgbClr val="000099"/>
              </a:gs>
              <a:gs pos="9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itchFamily="49" charset="-128"/>
                <a:ea typeface="HG創英角ｺﾞｼｯｸUB" pitchFamily="49" charset="-128"/>
                <a:cs typeface="+mn-cs"/>
              </a:rPr>
              <a:t>２０２５年日本国際博覧会の推進①</a:t>
            </a:r>
            <a:endParaRPr kumimoji="1" lang="en-US" altLang="ja-JP" sz="2800" b="0" i="0" u="none" strike="dbl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ｺﾞｼｯｸUB" pitchFamily="49" charset="-128"/>
              <a:ea typeface="HG創英角ｺﾞｼｯｸUB" pitchFamily="49" charset="-128"/>
              <a:cs typeface="+mn-cs"/>
            </a:endParaRPr>
          </a:p>
        </p:txBody>
      </p:sp>
      <p:sp>
        <p:nvSpPr>
          <p:cNvPr id="50" name="スライド番号プレースホルダ 3"/>
          <p:cNvSpPr txBox="1">
            <a:spLocks noGrp="1"/>
          </p:cNvSpPr>
          <p:nvPr/>
        </p:nvSpPr>
        <p:spPr bwMode="auto">
          <a:xfrm>
            <a:off x="7032992" y="4826667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DCF82-61BD-41EF-A490-9375BDA4C9D1}" type="slidenum"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-111599" y="1707385"/>
            <a:ext cx="6588921" cy="35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75600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会場建設費の負担金</a:t>
            </a: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75600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大阪ヘルスケアパビリオンの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運営等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47025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・　パビリオンの運営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itchFamily="50" charset="-128"/>
              <a:ea typeface="ＭＳ Ｐゴシック" charset="-128"/>
              <a:cs typeface="+mn-cs"/>
            </a:endParaRPr>
          </a:p>
          <a:p>
            <a:pPr marL="47025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・　最先端の再生医療技術を情報発信する展示</a:t>
            </a: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　　　　　　            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など　　　</a:t>
            </a: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  <a:p>
            <a:pPr marL="75600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地下鉄の輸送力増強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75600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万博開催期間中の来場促進や参加促進など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804863" lvl="0" indent="-334963" eaLnBrk="1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・　</a:t>
            </a: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イベント・</a:t>
            </a:r>
            <a:r>
              <a:rPr lang="en-US" altLang="ja-JP" sz="1400" dirty="0">
                <a:latin typeface="ＭＳ Ｐゴシック" pitchFamily="50" charset="-128"/>
                <a:ea typeface="ＭＳ Ｐゴシック" charset="-128"/>
              </a:rPr>
              <a:t>SNS</a:t>
            </a: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等での戦略的な発信や、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804863" lvl="0" indent="-334963" eaLnBrk="1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　　 歓迎・おもてなしのためのシティドレッシング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804863" marR="0" lvl="0" indent="-334963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 ・  主要駅、空港などで活動する大阪まちボランティアの運営</a:t>
            </a:r>
          </a:p>
          <a:p>
            <a:pPr marL="47025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 ・　大阪の魅力を国内外に発信する「大阪ウィーク～春・夏・秋～」の開催</a:t>
            </a:r>
          </a:p>
          <a:p>
            <a:pPr marL="47025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 ・　一般交通への働きかけＴＤＭ（交通需要マネジメント）　　　            など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itchFamily="50" charset="-128"/>
              <a:ea typeface="ＭＳ Ｐゴシック" charset="-128"/>
              <a:cs typeface="+mn-cs"/>
            </a:endParaRPr>
          </a:p>
          <a:p>
            <a:pPr marL="75600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賓客の受入れ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47025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  <a:t>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ＭＳ Ｐゴシック" charset="-128"/>
                <a:cs typeface="+mn-cs"/>
              </a:rPr>
              <a:t>　国内外からの賓客等に対する接遇実施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角丸四角形 76">
            <a:extLst>
              <a:ext uri="{FF2B5EF4-FFF2-40B4-BE49-F238E27FC236}">
                <a16:creationId xmlns:a16="http://schemas.microsoft.com/office/drawing/2014/main" id="{4C83370C-D2A6-DA9F-DB06-B19BE64DCCBA}"/>
              </a:ext>
            </a:extLst>
          </p:cNvPr>
          <p:cNvSpPr/>
          <p:nvPr/>
        </p:nvSpPr>
        <p:spPr>
          <a:xfrm>
            <a:off x="215153" y="508374"/>
            <a:ext cx="8713694" cy="360000"/>
          </a:xfrm>
          <a:prstGeom prst="roundRect">
            <a:avLst/>
          </a:prstGeom>
          <a:solidFill>
            <a:srgbClr val="000099"/>
          </a:solidFill>
          <a:ln w="666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95" tIns="52199" rIns="104395" bIns="52199"/>
          <a:lstStyle/>
          <a:p>
            <a:pPr marL="0" marR="0" lvl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令和７</a:t>
            </a:r>
            <a:r>
              <a:rPr kumimoji="1" lang="ja-JP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年度　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万博関連事業　</a:t>
            </a:r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３０４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億７，１００</a:t>
            </a:r>
            <a:r>
              <a:rPr kumimoji="1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万円</a:t>
            </a: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6" name="角丸四角形 76">
            <a:extLst>
              <a:ext uri="{FF2B5EF4-FFF2-40B4-BE49-F238E27FC236}">
                <a16:creationId xmlns:a16="http://schemas.microsoft.com/office/drawing/2014/main" id="{5715F815-83C4-E835-5289-714F38055966}"/>
              </a:ext>
            </a:extLst>
          </p:cNvPr>
          <p:cNvSpPr/>
          <p:nvPr/>
        </p:nvSpPr>
        <p:spPr>
          <a:xfrm>
            <a:off x="214200" y="912066"/>
            <a:ext cx="8715600" cy="408389"/>
          </a:xfrm>
          <a:prstGeom prst="roundRect">
            <a:avLst/>
          </a:prstGeom>
          <a:solidFill>
            <a:srgbClr val="FFCCFF"/>
          </a:solidFill>
          <a:ln w="66675" cmpd="dbl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95" tIns="52199" rIns="104395" bIns="52199"/>
          <a:lstStyle/>
          <a:p>
            <a:pPr algn="ctr" eaLnBrk="1" hangingPunct="1">
              <a:lnSpc>
                <a:spcPts val="2284"/>
              </a:lnSpc>
              <a:defRPr/>
            </a:pPr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HGP創英角ｺﾞｼｯｸUB" pitchFamily="50" charset="-128"/>
              </a:rPr>
              <a:t>国際博覧会推進事業　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</a:t>
            </a:r>
            <a:r>
              <a:rPr lang="zh-TW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８，５００万</a:t>
            </a:r>
            <a:r>
              <a:rPr lang="zh-TW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zh-TW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" name="図 7" descr="テントの屋根の建物&#10;&#10;中程度の精度で自動的に生成された説明">
            <a:extLst>
              <a:ext uri="{FF2B5EF4-FFF2-40B4-BE49-F238E27FC236}">
                <a16:creationId xmlns:a16="http://schemas.microsoft.com/office/drawing/2014/main" id="{0D4B05BA-E723-26FD-E2B9-DCEB747561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704" y="1399412"/>
            <a:ext cx="2340000" cy="1591914"/>
          </a:xfrm>
          <a:prstGeom prst="rect">
            <a:avLst/>
          </a:prstGeom>
        </p:spPr>
      </p:pic>
      <p:sp>
        <p:nvSpPr>
          <p:cNvPr id="9" name="テキスト ボックス 17">
            <a:extLst>
              <a:ext uri="{FF2B5EF4-FFF2-40B4-BE49-F238E27FC236}">
                <a16:creationId xmlns:a16="http://schemas.microsoft.com/office/drawing/2014/main" id="{8D3694AE-C314-47A9-E598-CA5D7648D05A}"/>
              </a:ext>
            </a:extLst>
          </p:cNvPr>
          <p:cNvSpPr txBox="1"/>
          <p:nvPr/>
        </p:nvSpPr>
        <p:spPr>
          <a:xfrm>
            <a:off x="6633334" y="2950805"/>
            <a:ext cx="1874770" cy="247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Times New Roman" panose="02020603050405020304" pitchFamily="18" charset="0"/>
              </a:rPr>
              <a:t>大阪ヘルスケアパビリオン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/>
              <a:ea typeface="ＭＳ Ｐゴシック"/>
              <a:cs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404EE4-AC2E-2757-C717-B8B7E81DC1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704" y="3215159"/>
            <a:ext cx="2340000" cy="1727318"/>
          </a:xfrm>
          <a:prstGeom prst="rect">
            <a:avLst/>
          </a:prstGeom>
        </p:spPr>
      </p:pic>
      <p:sp>
        <p:nvSpPr>
          <p:cNvPr id="13" name="テキスト ボックス 17">
            <a:extLst>
              <a:ext uri="{FF2B5EF4-FFF2-40B4-BE49-F238E27FC236}">
                <a16:creationId xmlns:a16="http://schemas.microsoft.com/office/drawing/2014/main" id="{18501521-9E67-B8E0-9DCA-F8323E3ABA5F}"/>
              </a:ext>
            </a:extLst>
          </p:cNvPr>
          <p:cNvSpPr txBox="1"/>
          <p:nvPr/>
        </p:nvSpPr>
        <p:spPr>
          <a:xfrm>
            <a:off x="6394685" y="4892992"/>
            <a:ext cx="2448030" cy="304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1000" b="1" dirty="0">
                <a:latin typeface="+mn-ea"/>
                <a:ea typeface="+mn-ea"/>
              </a:rPr>
              <a:t>大阪の祭！～ </a:t>
            </a:r>
            <a:r>
              <a:rPr lang="en-US" altLang="ja-JP" sz="1000" b="1" dirty="0">
                <a:latin typeface="+mn-ea"/>
                <a:ea typeface="+mn-ea"/>
              </a:rPr>
              <a:t>EXPO2025 </a:t>
            </a:r>
            <a:r>
              <a:rPr lang="ja-JP" altLang="en-US" sz="1000" b="1" dirty="0">
                <a:latin typeface="+mn-ea"/>
                <a:ea typeface="+mn-ea"/>
              </a:rPr>
              <a:t>夏の陣 ～</a:t>
            </a:r>
          </a:p>
        </p:txBody>
      </p:sp>
    </p:spTree>
    <p:extLst>
      <p:ext uri="{BB962C8B-B14F-4D97-AF65-F5344CB8AC3E}">
        <p14:creationId xmlns:p14="http://schemas.microsoft.com/office/powerpoint/2010/main" val="40228291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40000">
                <a:srgbClr val="000099"/>
              </a:gs>
              <a:gs pos="9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eaLnBrk="1" hangingPunct="1">
              <a:defRPr/>
            </a:pP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２０２５年日本国際博覧会の推進②</a:t>
            </a:r>
            <a:endParaRPr lang="en-US" altLang="ja-JP" sz="2800" strike="dbl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スライド番号プレースホルダ 3"/>
          <p:cNvSpPr txBox="1">
            <a:spLocks noGrp="1"/>
          </p:cNvSpPr>
          <p:nvPr/>
        </p:nvSpPr>
        <p:spPr bwMode="auto">
          <a:xfrm>
            <a:off x="7026154" y="4775297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algn="r" eaLnBrk="1" hangingPunct="1">
              <a:defRPr/>
            </a:pPr>
            <a:fld id="{8FFDCF82-61BD-41EF-A490-9375BDA4C9D1}" type="slidenum">
              <a:rPr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cs typeface="Arial" panose="020B0604020202020204" pitchFamily="34" charset="0"/>
              </a:rPr>
              <a:t>12</a:t>
            </a:fld>
            <a:endParaRPr lang="en-US" altLang="ja-JP" sz="2000" b="1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182880" y="535588"/>
            <a:ext cx="8713694" cy="408389"/>
          </a:xfrm>
          <a:prstGeom prst="roundRect">
            <a:avLst/>
          </a:prstGeom>
          <a:solidFill>
            <a:srgbClr val="FFCCFF"/>
          </a:solidFill>
          <a:ln w="66675" cmpd="dbl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95" tIns="52199" rIns="104395" bIns="52199"/>
          <a:lstStyle/>
          <a:p>
            <a:pPr algn="ctr" eaLnBrk="1" hangingPunct="1">
              <a:lnSpc>
                <a:spcPts val="2284"/>
              </a:lnSpc>
              <a:defRPr/>
            </a:pPr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万博の成功に向けた取組　１０１億８，６００</a:t>
            </a:r>
            <a:r>
              <a:rPr lang="zh-TW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lang="en-US" altLang="zh-TW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16034" y="1846616"/>
            <a:ext cx="5795271" cy="11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万博来場者の安全・円滑な移動にかかるアクセスルートの整備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主要集客エリアにおける環境整備・景観向上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ライドシェア推進事業　　　　　　　　　　　　　　　　　　　　　　　　　など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1108892"/>
            <a:ext cx="5458802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72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800" b="1" dirty="0">
                <a:latin typeface="ＭＳ Ｐゴシック" panose="020B0600070205080204" pitchFamily="50" charset="-128"/>
              </a:rPr>
              <a:t>○　万博の円滑な開催のための環境整備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83108-B60D-176E-9E88-CAB051DE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35" y="1493055"/>
            <a:ext cx="5999495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市内各エリアの環境整備など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ADEAF40-1227-9433-4D0C-4BDF62A10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35" y="2918575"/>
            <a:ext cx="5999495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安全・安心の確保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7DBEB17-A326-187A-5EE7-0C0D18F1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843" y="4919697"/>
            <a:ext cx="244190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万博来場者の危機管理・安全対策の実施</a:t>
            </a: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C4E0FA-F619-E022-B31F-621B87FE7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305" y="2933287"/>
            <a:ext cx="1790981" cy="20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004BF335-9EAF-8E41-A4EA-1A750C6D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3" y="3257830"/>
            <a:ext cx="6567103" cy="16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万博来場者の危機管理・安全対策の実施　　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285750" indent="-2857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安全・安心に滞在できるまちの実現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285750" indent="-2857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感染症発生動向調査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285750" indent="-2857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ターミナルにおける帰宅困難者対策　　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marL="285750" indent="-2857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市内全域での路上喫煙対策　　　　　                                 など　　</a:t>
            </a: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6AE9A9-B4E2-CA2F-EC77-D19CD723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191" y="2544886"/>
            <a:ext cx="2896383" cy="38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 anchor="b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主要集客エリアにおける環境整備・景観向上</a:t>
            </a: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のイメージ（中之島公園）</a:t>
            </a: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6F23073-98BE-FB71-DFDB-D48EBD8F7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4648" y="1015844"/>
            <a:ext cx="2491686" cy="15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284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644790"/>
            <a:ext cx="7341715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72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800" b="1" dirty="0">
                <a:latin typeface="ＭＳ Ｐゴシック" panose="020B0600070205080204" pitchFamily="50" charset="-128"/>
              </a:rPr>
              <a:t>○　地域特性等を活かした機運醸成・ホスピタリティ向上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40000">
                <a:srgbClr val="000099"/>
              </a:gs>
              <a:gs pos="9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eaLnBrk="1" hangingPunct="1">
              <a:defRPr/>
            </a:pP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２０２５年日本国際博覧会の推進③</a:t>
            </a:r>
            <a:endParaRPr lang="en-US" altLang="ja-JP" sz="2800" strike="dbl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スライド番号プレースホルダ 3"/>
          <p:cNvSpPr txBox="1">
            <a:spLocks noGrp="1"/>
          </p:cNvSpPr>
          <p:nvPr/>
        </p:nvSpPr>
        <p:spPr bwMode="auto">
          <a:xfrm>
            <a:off x="7026154" y="4775297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algn="r" eaLnBrk="1" hangingPunct="1">
              <a:defRPr/>
            </a:pPr>
            <a:fld id="{8FFDCF82-61BD-41EF-A490-9375BDA4C9D1}" type="slidenum">
              <a:rPr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cs typeface="Arial" panose="020B0604020202020204" pitchFamily="34" charset="0"/>
              </a:rPr>
              <a:t>13</a:t>
            </a:fld>
            <a:endParaRPr lang="en-US" altLang="ja-JP" sz="2000" b="1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9FB1-BB7C-F80F-B79B-4998993D1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42" y="1126211"/>
            <a:ext cx="8830237" cy="4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都市魅力の向上による機運醸成やおもてなし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C364F-8359-98A9-7652-8BE0CBBE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75" y="1512608"/>
            <a:ext cx="5733652" cy="10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「大阪・光の饗宴」万博特別点灯の実施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万博ホストシティとしての食のおもてなし事業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天王寺動物園の万博機運醸成事業　　　　　　　      　など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0D5D6D-D1B3-E9F8-AC3A-33C78906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9" y="2531520"/>
            <a:ext cx="8830237" cy="4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次代を担うこどもたちへの機運醸成の取組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09E4800-7AD7-EBBC-FA92-A796455C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22" y="2868774"/>
            <a:ext cx="4637778" cy="6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学校園への啓発及び参加促進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こどもたちへの来場機会の提供（夏パスのプレゼント）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16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AA851DC-06E2-021A-24E0-69EC7EDC6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75" y="3946300"/>
            <a:ext cx="7255792" cy="9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各区・局における「大阪ウィーク～春・夏・秋～」への出展等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各区における「</a:t>
            </a:r>
            <a:r>
              <a:rPr lang="en-US" altLang="ja-JP" sz="1400" dirty="0">
                <a:latin typeface="ＭＳ Ｐゴシック" panose="020B0600070205080204" pitchFamily="50" charset="-128"/>
              </a:rPr>
              <a:t>24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区万博」の取組、ＰＲグッズ配布等</a:t>
            </a: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2" name="角丸四角形 33">
            <a:extLst>
              <a:ext uri="{FF2B5EF4-FFF2-40B4-BE49-F238E27FC236}">
                <a16:creationId xmlns:a16="http://schemas.microsoft.com/office/drawing/2014/main" id="{C3778592-9275-3783-CEF8-E5441F078760}"/>
              </a:ext>
            </a:extLst>
          </p:cNvPr>
          <p:cNvSpPr/>
          <p:nvPr/>
        </p:nvSpPr>
        <p:spPr>
          <a:xfrm>
            <a:off x="232341" y="1131580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4" name="角丸四角形 33">
            <a:extLst>
              <a:ext uri="{FF2B5EF4-FFF2-40B4-BE49-F238E27FC236}">
                <a16:creationId xmlns:a16="http://schemas.microsoft.com/office/drawing/2014/main" id="{52ED09C9-5410-D5DD-C040-3952D54AA6A7}"/>
              </a:ext>
            </a:extLst>
          </p:cNvPr>
          <p:cNvSpPr/>
          <p:nvPr/>
        </p:nvSpPr>
        <p:spPr>
          <a:xfrm>
            <a:off x="232341" y="3598654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16" name="角丸四角形 33">
            <a:extLst>
              <a:ext uri="{FF2B5EF4-FFF2-40B4-BE49-F238E27FC236}">
                <a16:creationId xmlns:a16="http://schemas.microsoft.com/office/drawing/2014/main" id="{0205E393-CF2E-B8FA-F5E8-72C8219CC57D}"/>
              </a:ext>
            </a:extLst>
          </p:cNvPr>
          <p:cNvSpPr/>
          <p:nvPr/>
        </p:nvSpPr>
        <p:spPr>
          <a:xfrm>
            <a:off x="232341" y="2540101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6C997A3-135E-E2CA-EDD4-27378035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338" y="4739110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anose="020B0600070205080204" pitchFamily="50" charset="-128"/>
              </a:rPr>
              <a:t>こどもたちへの来場機会の提供</a:t>
            </a:r>
            <a:endParaRPr lang="en-US" altLang="ja-JP" sz="1000" dirty="0">
              <a:latin typeface="ＭＳ Ｐゴシック" panose="020B0600070205080204" pitchFamily="50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anose="020B0600070205080204" pitchFamily="50" charset="-128"/>
              </a:rPr>
              <a:t>（夏パスのプレゼント）</a:t>
            </a:r>
            <a:endParaRPr lang="en-US" altLang="ja-JP" sz="1000" dirty="0">
              <a:latin typeface="ＭＳ Ｐゴシック" panose="020B0600070205080204" pitchFamily="50" charset="-128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304E3E-9A29-C0C1-B2FC-EBDAE92C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5" y="812370"/>
            <a:ext cx="2700000" cy="1838792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22452721-09A1-1A25-B62D-5F2EA154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414" y="2653345"/>
            <a:ext cx="2758164" cy="310187"/>
          </a:xfrm>
          <a:prstGeom prst="rect">
            <a:avLst/>
          </a:prstGeom>
          <a:noFill/>
          <a:ln>
            <a:noFill/>
          </a:ln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　「大阪・光の饗宴」万博特別点灯のイメージ</a:t>
            </a: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</p:txBody>
      </p:sp>
      <p:pic>
        <p:nvPicPr>
          <p:cNvPr id="12" name="図 11" descr="写真, テーブル, 座る, 寝室 が含まれている画像&#10;&#10;自動的に生成された説明">
            <a:extLst>
              <a:ext uri="{FF2B5EF4-FFF2-40B4-BE49-F238E27FC236}">
                <a16:creationId xmlns:a16="http://schemas.microsoft.com/office/drawing/2014/main" id="{F17C2E92-D2BF-C196-B74E-DF20DB060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545" y="2975565"/>
            <a:ext cx="2700000" cy="1757213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F328C7E-F39F-FFB4-6802-D91D720B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79" y="3569626"/>
            <a:ext cx="8830237" cy="3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大阪ウィークへの出展や</a:t>
            </a:r>
            <a:r>
              <a:rPr lang="en-US" altLang="ja-JP" sz="1600" b="1" dirty="0">
                <a:latin typeface="ＭＳ Ｐゴシック" panose="020B0600070205080204" pitchFamily="50" charset="-128"/>
              </a:rPr>
              <a:t>PR</a:t>
            </a:r>
            <a:r>
              <a:rPr lang="ja-JP" altLang="en-US" sz="1600" b="1" dirty="0">
                <a:latin typeface="ＭＳ Ｐゴシック" panose="020B0600070205080204" pitchFamily="50" charset="-128"/>
              </a:rPr>
              <a:t>グッズの配布等による機運醸成</a:t>
            </a:r>
          </a:p>
        </p:txBody>
      </p:sp>
    </p:spTree>
    <p:extLst>
      <p:ext uri="{BB962C8B-B14F-4D97-AF65-F5344CB8AC3E}">
        <p14:creationId xmlns:p14="http://schemas.microsoft.com/office/powerpoint/2010/main" val="3191198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40000">
                <a:srgbClr val="000099"/>
              </a:gs>
              <a:gs pos="9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eaLnBrk="1" hangingPunct="1">
              <a:defRPr/>
            </a:pP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２０２５年日本国際博覧会の推進④</a:t>
            </a:r>
            <a:endParaRPr lang="en-US" altLang="ja-JP" sz="2800" strike="dbl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スライド番号プレースホルダ 3"/>
          <p:cNvSpPr txBox="1">
            <a:spLocks noGrp="1"/>
          </p:cNvSpPr>
          <p:nvPr/>
        </p:nvSpPr>
        <p:spPr bwMode="auto">
          <a:xfrm>
            <a:off x="6974377" y="4686397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algn="r" eaLnBrk="1" hangingPunct="1">
              <a:defRPr/>
            </a:pPr>
            <a:fld id="{8FFDCF82-61BD-41EF-A490-9375BDA4C9D1}" type="slidenum">
              <a:rPr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cs typeface="Arial" panose="020B0604020202020204" pitchFamily="34" charset="0"/>
              </a:rPr>
              <a:t>14</a:t>
            </a:fld>
            <a:endParaRPr lang="en-US" altLang="ja-JP" sz="2000" b="1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059B21-9958-A147-104B-1D6D80495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515"/>
            <a:ext cx="7341715" cy="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72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800" b="1" dirty="0">
                <a:latin typeface="ＭＳ Ｐゴシック" panose="020B0600070205080204" pitchFamily="50" charset="-128"/>
              </a:rPr>
              <a:t>○　未来社会への投資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2D752D-2A56-B78C-C6D4-E300B46C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" y="764505"/>
            <a:ext cx="8830237" cy="40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中小企業等の新たな国際ビジネス交流の創出や成長・発展に向けた取組</a:t>
            </a:r>
          </a:p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endParaRPr lang="ja-JP" altLang="en-US" sz="1600" b="1" dirty="0">
              <a:latin typeface="ＭＳ Ｐゴシック" panose="020B0600070205080204" pitchFamily="50" charset="-128"/>
            </a:endParaRPr>
          </a:p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endParaRPr lang="ja-JP" altLang="en-US" sz="1600" b="1" dirty="0">
              <a:latin typeface="ＭＳ Ｐゴシック" panose="020B0600070205080204" pitchFamily="50" charset="-128"/>
            </a:endParaRPr>
          </a:p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endParaRPr lang="ja-JP" altLang="en-US" sz="1600" b="1" dirty="0">
              <a:latin typeface="ＭＳ Ｐゴシック" panose="020B0600070205080204" pitchFamily="50" charset="-128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99D1DFB-0F89-DC5D-4372-E61EE24E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3" y="4240424"/>
            <a:ext cx="4795716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モビリティ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39A6D66-3565-D4DC-982D-24A91291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96" y="4579554"/>
            <a:ext cx="4398119" cy="4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15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「空飛ぶクルマ」 、「自動運転バス」の社会実装促進</a:t>
            </a:r>
          </a:p>
          <a:p>
            <a:pPr algn="r" eaLnBrk="1" hangingPunct="1">
              <a:lnSpc>
                <a:spcPts val="115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など</a:t>
            </a: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17" name="角丸四角形 33">
            <a:extLst>
              <a:ext uri="{FF2B5EF4-FFF2-40B4-BE49-F238E27FC236}">
                <a16:creationId xmlns:a16="http://schemas.microsoft.com/office/drawing/2014/main" id="{A0CB26CB-D4B4-3FDD-394C-1474F958BB57}"/>
              </a:ext>
            </a:extLst>
          </p:cNvPr>
          <p:cNvSpPr/>
          <p:nvPr/>
        </p:nvSpPr>
        <p:spPr>
          <a:xfrm>
            <a:off x="246030" y="788381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64606-492A-73B9-212A-29062A6B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96" y="1068884"/>
            <a:ext cx="6675221" cy="8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新たなグローバルスタートアップイベントの開催　　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万博を契機とした中小企業の新たなビジネス機会の創出支援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海外企業等のニーズに合わせたビジネス交流の創出　　              など</a:t>
            </a: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BE4F4-765D-6888-908D-2ADFF355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2" y="3430556"/>
            <a:ext cx="197063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健康・医療</a:t>
            </a:r>
          </a:p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endParaRPr lang="ja-JP" altLang="en-US" sz="1600" b="1" dirty="0">
              <a:latin typeface="ＭＳ Ｐゴシック" panose="020B0600070205080204" pitchFamily="50" charset="-128"/>
            </a:endParaRPr>
          </a:p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endParaRPr lang="ja-JP" altLang="en-US" sz="1600" b="1" dirty="0">
              <a:latin typeface="ＭＳ Ｐゴシック" panose="020B0600070205080204" pitchFamily="50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A953A5-DA85-A090-F1F4-9D337ADF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97" y="3757776"/>
            <a:ext cx="4459859" cy="51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15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万博開催を契機としたがん検診受診率向上事業</a:t>
            </a:r>
            <a:endParaRPr lang="en-US" altLang="ja-JP" sz="1400" dirty="0"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ts val="115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anose="020B0600070205080204" pitchFamily="50" charset="-128"/>
              </a:rPr>
              <a:t>　</a:t>
            </a:r>
            <a:r>
              <a:rPr lang="en-US" altLang="ja-JP" sz="1400" dirty="0">
                <a:latin typeface="ＭＳ Ｐゴシック" panose="020B0600070205080204" pitchFamily="50" charset="-128"/>
              </a:rPr>
              <a:t>ICT</a:t>
            </a:r>
            <a:r>
              <a:rPr lang="ja-JP" altLang="en-US" sz="1400" dirty="0">
                <a:latin typeface="ＭＳ Ｐゴシック" panose="020B0600070205080204" pitchFamily="50" charset="-128"/>
              </a:rPr>
              <a:t>を用いた禁煙支援事業　　                           </a:t>
            </a:r>
            <a:endParaRPr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C9AC93D-28B0-F62B-1A83-D0211FBE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2" y="1972296"/>
            <a:ext cx="8948717" cy="30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110053A-46B3-CF58-69ED-B3127A85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1" y="1819034"/>
            <a:ext cx="8735373" cy="324910"/>
          </a:xfrm>
          <a:prstGeom prst="rect">
            <a:avLst/>
          </a:prstGeom>
          <a:gradFill flip="none" rotWithShape="1">
            <a:gsLst>
              <a:gs pos="100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square" lIns="77929" tIns="38964" rIns="77929" bIns="38964" anchor="ctr">
            <a:spAutoFit/>
          </a:bodyPr>
          <a:lstStyle/>
          <a:p>
            <a:pPr lvl="0" eaLnBrk="1" hangingPunct="1">
              <a:defRPr/>
            </a:pPr>
            <a:r>
              <a:rPr lang="ja-JP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　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関連取組（</a:t>
            </a:r>
            <a:r>
              <a:rPr lang="ja-JP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大阪版万博アクションプラン掲載取組）　２１億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２，０００</a:t>
            </a:r>
            <a:r>
              <a:rPr lang="ja-JP" alt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万円　 　　　　　　　　　　　　　　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CCBF051-2991-A233-66E5-245E5812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95" y="2521754"/>
            <a:ext cx="4598109" cy="10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15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大阪国際文化芸術プロジェクトによる魅力発信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lnSpc>
                <a:spcPts val="1150"/>
              </a:lnSpc>
              <a:spcBef>
                <a:spcPts val="350"/>
              </a:spcBef>
              <a:spcAft>
                <a:spcPts val="35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大規模集客イベントによるにぎわいの創出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lnSpc>
                <a:spcPts val="1150"/>
              </a:lnSpc>
              <a:spcBef>
                <a:spcPts val="35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万博を契機とした国際交流の強化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  <a:p>
            <a:pPr eaLnBrk="1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400" dirty="0">
                <a:latin typeface="ＭＳ Ｐゴシック" pitchFamily="50" charset="-128"/>
                <a:ea typeface="ＭＳ Ｐゴシック" charset="-128"/>
              </a:rPr>
              <a:t>　　・グレーター・マンチェスターでの大阪の都市魅力発信等</a:t>
            </a:r>
            <a:endParaRPr lang="en-US" altLang="ja-JP" sz="1400" dirty="0">
              <a:latin typeface="ＭＳ Ｐゴシック" pitchFamily="50" charset="-128"/>
              <a:ea typeface="ＭＳ Ｐゴシック" charset="-128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285B0BE-53AA-2620-0952-E9D92EAF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2" y="2177999"/>
            <a:ext cx="8830237" cy="4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8000" eaLnBrk="1" hangingPunct="1">
              <a:spcBef>
                <a:spcPts val="170"/>
              </a:spcBef>
              <a:spcAft>
                <a:spcPts val="170"/>
              </a:spcAft>
              <a:buFontTx/>
              <a:buNone/>
              <a:tabLst>
                <a:tab pos="5651500" algn="l"/>
              </a:tabLst>
              <a:defRPr/>
            </a:pPr>
            <a:r>
              <a:rPr lang="ja-JP" altLang="en-US" sz="1600" b="1" dirty="0">
                <a:latin typeface="ＭＳ Ｐゴシック" panose="020B0600070205080204" pitchFamily="50" charset="-128"/>
              </a:rPr>
              <a:t>■　観光・文化、おもてなし</a:t>
            </a:r>
          </a:p>
        </p:txBody>
      </p:sp>
      <p:sp>
        <p:nvSpPr>
          <p:cNvPr id="2" name="角丸四角形 33">
            <a:extLst>
              <a:ext uri="{FF2B5EF4-FFF2-40B4-BE49-F238E27FC236}">
                <a16:creationId xmlns:a16="http://schemas.microsoft.com/office/drawing/2014/main" id="{CB3BE409-8B1C-55E2-74CB-97D3152D8408}"/>
              </a:ext>
            </a:extLst>
          </p:cNvPr>
          <p:cNvSpPr/>
          <p:nvPr/>
        </p:nvSpPr>
        <p:spPr>
          <a:xfrm>
            <a:off x="247253" y="2211778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14" name="角丸四角形 33">
            <a:extLst>
              <a:ext uri="{FF2B5EF4-FFF2-40B4-BE49-F238E27FC236}">
                <a16:creationId xmlns:a16="http://schemas.microsoft.com/office/drawing/2014/main" id="{A02DE12F-656F-BB1E-DE57-46CB4CA5B7FD}"/>
              </a:ext>
            </a:extLst>
          </p:cNvPr>
          <p:cNvSpPr/>
          <p:nvPr/>
        </p:nvSpPr>
        <p:spPr>
          <a:xfrm>
            <a:off x="241775" y="4265699"/>
            <a:ext cx="288925" cy="28892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algn="ctr"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0B86F-6E44-BE97-BCA5-6A33D4CD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900" y="4477324"/>
            <a:ext cx="1800000" cy="3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 anchor="ctr" anchorCtr="0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「空飛ぶクルマ」のイメージ</a:t>
            </a:r>
            <a:endParaRPr lang="en-US" altLang="ja-JP" sz="1000" dirty="0">
              <a:latin typeface="ＭＳ Ｐゴシック" pitchFamily="50" charset="-128"/>
              <a:ea typeface="ＭＳ Ｐゴシック" charset="-128"/>
            </a:endParaRPr>
          </a:p>
          <a:p>
            <a:pPr algn="ctr" eaLnBrk="1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＠</a:t>
            </a:r>
            <a:r>
              <a:rPr lang="en-US" altLang="ja-JP" sz="1000" dirty="0">
                <a:latin typeface="ＭＳ Ｐゴシック" pitchFamily="50" charset="-128"/>
                <a:ea typeface="ＭＳ Ｐゴシック" charset="-128"/>
              </a:rPr>
              <a:t>SkyDrive</a:t>
            </a:r>
            <a:endParaRPr lang="ja-JP" altLang="en-US" sz="1000" dirty="0">
              <a:latin typeface="ＭＳ Ｐゴシック" pitchFamily="50" charset="-128"/>
              <a:ea typeface="ＭＳ Ｐゴシック" charset="-12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D19B99-9AC1-3D8C-DFAA-65E4C53C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644" y="4442599"/>
            <a:ext cx="1800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9" tIns="38964" rIns="77929" bIns="38964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ja-JP" altLang="en-US" sz="1000" dirty="0">
                <a:latin typeface="ＭＳ Ｐゴシック" pitchFamily="50" charset="-128"/>
                <a:ea typeface="ＭＳ Ｐゴシック" charset="-128"/>
              </a:rPr>
              <a:t>大阪国際文化芸術プロジェクトによる魅力発信のイメージ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E655579-1B97-F0FE-CC0B-6BA166134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617" y="2476252"/>
            <a:ext cx="1806566" cy="1980000"/>
          </a:xfrm>
          <a:prstGeom prst="rect">
            <a:avLst/>
          </a:prstGeom>
        </p:spPr>
      </p:pic>
      <p:pic>
        <p:nvPicPr>
          <p:cNvPr id="19" name="図 18" descr="人, 女性, 男, 衣類 が含まれている画像&#10;&#10;自動的に生成された説明">
            <a:extLst>
              <a:ext uri="{FF2B5EF4-FFF2-40B4-BE49-F238E27FC236}">
                <a16:creationId xmlns:a16="http://schemas.microsoft.com/office/drawing/2014/main" id="{3C4A983C-A17B-752B-C9AA-0CAE72216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361" y="2476252"/>
            <a:ext cx="1806566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82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28014</TotalTime>
  <Words>684</Words>
  <PresentationFormat>画面に合わせる (16:9)</PresentationFormat>
  <Paragraphs>88</Paragraphs>
  <Slides>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  <vt:variant>
        <vt:lpstr>目的別スライド ショー</vt:lpstr>
      </vt:variant>
      <vt:variant>
        <vt:i4>1</vt:i4>
      </vt:variant>
    </vt:vector>
  </HeadingPairs>
  <TitlesOfParts>
    <vt:vector size="13" baseType="lpstr">
      <vt:lpstr>HGP創英角ｺﾞｼｯｸUB</vt:lpstr>
      <vt:lpstr>HG丸ｺﾞｼｯｸM-PRO</vt:lpstr>
      <vt:lpstr>HG創英角ｺﾞｼｯｸUB</vt:lpstr>
      <vt:lpstr>ＭＳ Ｐゴシック</vt:lpstr>
      <vt:lpstr>Arial</vt:lpstr>
      <vt:lpstr>Wingdings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Ｒ３市長会見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Printed>2025-01-31T05:26:08Z</cp:lastPrinted>
  <dcterms:created xsi:type="dcterms:W3CDTF">2011-01-05T04:40:46Z</dcterms:created>
  <dcterms:modified xsi:type="dcterms:W3CDTF">2025-02-05T02:26:21Z</dcterms:modified>
</cp:coreProperties>
</file>