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5" saveSubsetFonts="1">
  <p:sldMasterIdLst>
    <p:sldMasterId id="2147483648" r:id="rId1"/>
  </p:sldMasterIdLst>
  <p:notesMasterIdLst>
    <p:notesMasterId r:id="rId13"/>
  </p:notesMasterIdLst>
  <p:handoutMasterIdLst>
    <p:handoutMasterId r:id="rId14"/>
  </p:handoutMasterIdLst>
  <p:sldIdLst>
    <p:sldId id="1524" r:id="rId2"/>
    <p:sldId id="2239" r:id="rId3"/>
    <p:sldId id="2120" r:id="rId4"/>
    <p:sldId id="2209" r:id="rId5"/>
    <p:sldId id="2240" r:id="rId6"/>
    <p:sldId id="2188" r:id="rId7"/>
    <p:sldId id="2231" r:id="rId8"/>
    <p:sldId id="2241" r:id="rId9"/>
    <p:sldId id="2242" r:id="rId10"/>
    <p:sldId id="2243" r:id="rId11"/>
    <p:sldId id="2244" r:id="rId12"/>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565" autoAdjust="0"/>
  </p:normalViewPr>
  <p:slideViewPr>
    <p:cSldViewPr snapToGrid="0">
      <p:cViewPr varScale="1">
        <p:scale>
          <a:sx n="88" d="100"/>
          <a:sy n="88" d="100"/>
        </p:scale>
        <p:origin x="840" y="78"/>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4023318" y="9719845"/>
            <a:ext cx="3077518" cy="51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56" tIns="47576" rIns="95156" bIns="47576"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E55F9E1-C11C-4FD5-8EC6-4E0419582A96}" type="slidenum">
              <a:rPr lang="en-US" altLang="ja-JP" sz="1200">
                <a:latin typeface="ＭＳ Ｐゴシック" panose="020B0600070205080204" pitchFamily="50" charset="-128"/>
                <a:ea typeface="ＭＳ Ｐゴシック" panose="020B0600070205080204" pitchFamily="50" charset="-128"/>
              </a:rPr>
              <a:pPr algn="r" eaLnBrk="1" hangingPunct="1">
                <a:spcBef>
                  <a:spcPct val="0"/>
                </a:spcBef>
              </a:pPr>
              <a:t>15</a:t>
            </a:fld>
            <a:endParaRPr lang="en-US" altLang="ja-JP" sz="1200" dirty="0">
              <a:latin typeface="ＭＳ Ｐゴシック" panose="020B0600070205080204" pitchFamily="50" charset="-128"/>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xfrm>
            <a:off x="112713" y="330200"/>
            <a:ext cx="6816725" cy="3835400"/>
          </a:xfrm>
          <a:ln/>
        </p:spPr>
      </p:sp>
      <p:sp>
        <p:nvSpPr>
          <p:cNvPr id="5124" name="Rectangle 3"/>
          <p:cNvSpPr>
            <a:spLocks noGrp="1" noChangeArrowheads="1"/>
          </p:cNvSpPr>
          <p:nvPr>
            <p:ph type="body" idx="1"/>
          </p:nvPr>
        </p:nvSpPr>
        <p:spPr>
          <a:xfrm>
            <a:off x="707284" y="4860728"/>
            <a:ext cx="5687943" cy="46041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983" tIns="47992" rIns="95983" bIns="47992"/>
          <a:lstStyle/>
          <a:p>
            <a:pPr eaLnBrk="1" hangingPunct="1"/>
            <a:endParaRPr lang="ja-JP" altLang="ja-JP" dirty="0"/>
          </a:p>
        </p:txBody>
      </p:sp>
    </p:spTree>
    <p:extLst>
      <p:ext uri="{BB962C8B-B14F-4D97-AF65-F5344CB8AC3E}">
        <p14:creationId xmlns:p14="http://schemas.microsoft.com/office/powerpoint/2010/main" val="715876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ln/>
        </p:spPr>
      </p:sp>
      <p:sp>
        <p:nvSpPr>
          <p:cNvPr id="153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u="none" strike="noStrike" dirty="0"/>
          </a:p>
        </p:txBody>
      </p:sp>
      <p:sp>
        <p:nvSpPr>
          <p:cNvPr id="1536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35DEA49-56D6-47F9-87FE-53EBBE51A054}" type="slidenum">
              <a:rPr lang="en-US" altLang="ja-JP" smtClean="0">
                <a:solidFill>
                  <a:srgbClr val="000000"/>
                </a:solidFill>
              </a:rPr>
              <a:pPr/>
              <a:t>24</a:t>
            </a:fld>
            <a:endParaRPr lang="en-US" altLang="ja-JP">
              <a:solidFill>
                <a:srgbClr val="000000"/>
              </a:solidFill>
            </a:endParaRPr>
          </a:p>
        </p:txBody>
      </p:sp>
    </p:spTree>
    <p:extLst>
      <p:ext uri="{BB962C8B-B14F-4D97-AF65-F5344CB8AC3E}">
        <p14:creationId xmlns:p14="http://schemas.microsoft.com/office/powerpoint/2010/main" val="3854228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ln/>
        </p:spPr>
      </p:sp>
      <p:sp>
        <p:nvSpPr>
          <p:cNvPr id="153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p>
        </p:txBody>
      </p:sp>
      <p:sp>
        <p:nvSpPr>
          <p:cNvPr id="1536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1308">
              <a:defRPr/>
            </a:pPr>
            <a:fld id="{A35DEA49-56D6-47F9-87FE-53EBBE51A054}" type="slidenum">
              <a:rPr lang="en-US" altLang="ja-JP">
                <a:solidFill>
                  <a:srgbClr val="000000"/>
                </a:solidFill>
              </a:rPr>
              <a:pPr defTabSz="911308">
                <a:defRPr/>
              </a:pPr>
              <a:t>25</a:t>
            </a:fld>
            <a:endParaRPr lang="en-US" altLang="ja-JP">
              <a:solidFill>
                <a:srgbClr val="000000"/>
              </a:solidFill>
            </a:endParaRPr>
          </a:p>
        </p:txBody>
      </p:sp>
    </p:spTree>
    <p:extLst>
      <p:ext uri="{BB962C8B-B14F-4D97-AF65-F5344CB8AC3E}">
        <p14:creationId xmlns:p14="http://schemas.microsoft.com/office/powerpoint/2010/main" val="2572879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xfrm>
            <a:off x="11113" y="266700"/>
            <a:ext cx="6348412" cy="3571875"/>
          </a:xfrm>
          <a:ln/>
        </p:spPr>
      </p:sp>
      <p:sp>
        <p:nvSpPr>
          <p:cNvPr id="39939" name="ノート プレースホルダ 2"/>
          <p:cNvSpPr>
            <a:spLocks noGrp="1"/>
          </p:cNvSpPr>
          <p:nvPr>
            <p:ph type="body" idx="1"/>
          </p:nvPr>
        </p:nvSpPr>
        <p:spPr>
          <a:xfrm>
            <a:off x="639408" y="5056756"/>
            <a:ext cx="5317143" cy="2651754"/>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913001">
              <a:defRPr/>
            </a:pPr>
            <a:endParaRPr lang="en-US" altLang="ja-JP" dirty="0"/>
          </a:p>
        </p:txBody>
      </p:sp>
      <p:sp>
        <p:nvSpPr>
          <p:cNvPr id="399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17849">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73701" indent="-253398" defTabSz="817849">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33315" indent="-201808" defTabSz="817849">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56655" indent="-201808" defTabSz="817849">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75444" indent="-201808" defTabSz="817849">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12442" indent="-201808" defTabSz="81784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49437" indent="-201808" defTabSz="81784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86436" indent="-201808" defTabSz="81784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623430" indent="-201808" defTabSz="81784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defRPr/>
            </a:pPr>
            <a:fld id="{1E2CB627-AC07-4626-9206-9B5B8DFB79C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defRPr/>
              </a:pPr>
              <a:t>16</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86883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 1"/>
          <p:cNvSpPr>
            <a:spLocks noGrp="1" noRot="1" noChangeAspect="1" noTextEdit="1"/>
          </p:cNvSpPr>
          <p:nvPr>
            <p:ph type="sldImg"/>
          </p:nvPr>
        </p:nvSpPr>
        <p:spPr>
          <a:xfrm>
            <a:off x="73025" y="277813"/>
            <a:ext cx="6604000" cy="3716337"/>
          </a:xfrm>
          <a:ln/>
        </p:spPr>
      </p:sp>
      <p:sp>
        <p:nvSpPr>
          <p:cNvPr id="11267" name="ノート プレースホルダ 2"/>
          <p:cNvSpPr>
            <a:spLocks noGrp="1"/>
          </p:cNvSpPr>
          <p:nvPr>
            <p:ph type="body" idx="1"/>
          </p:nvPr>
        </p:nvSpPr>
        <p:spPr>
          <a:xfrm>
            <a:off x="677708" y="5262615"/>
            <a:ext cx="5643288" cy="2760374"/>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910538">
              <a:defRPr/>
            </a:pPr>
            <a:endParaRPr lang="en-US" altLang="ja-JP" dirty="0"/>
          </a:p>
        </p:txBody>
      </p:sp>
      <p:sp>
        <p:nvSpPr>
          <p:cNvPr id="1126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0210">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08690" indent="-268325" defTabSz="86021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89077" indent="-214659" defTabSz="86021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31017" indent="-214659" defTabSz="86021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69805" indent="-214659" defTabSz="86021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4371" indent="-214659" defTabSz="8602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78946" indent="-214659" defTabSz="8602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33518" indent="-214659" defTabSz="8602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88087" indent="-214659" defTabSz="8602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8F0B0B5D-909A-4B6E-B8F7-A5A73C70515E}"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17</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6712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xfrm>
            <a:off x="-31750" y="258763"/>
            <a:ext cx="6138863" cy="3454400"/>
          </a:xfrm>
          <a:ln/>
        </p:spPr>
      </p:sp>
      <p:sp>
        <p:nvSpPr>
          <p:cNvPr id="39939" name="ノート プレースホルダ 2"/>
          <p:cNvSpPr>
            <a:spLocks noGrp="1"/>
          </p:cNvSpPr>
          <p:nvPr>
            <p:ph type="body" idx="1"/>
          </p:nvPr>
        </p:nvSpPr>
        <p:spPr>
          <a:xfrm>
            <a:off x="610114" y="4892064"/>
            <a:ext cx="5073594" cy="2565391"/>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78664">
              <a:defRPr/>
            </a:pPr>
            <a:endParaRPr lang="en-US" altLang="ja-JP" dirty="0"/>
          </a:p>
        </p:txBody>
      </p:sp>
      <p:sp>
        <p:nvSpPr>
          <p:cNvPr id="399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87091">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48365" indent="-243867" defTabSz="787091">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94451" indent="-194220" defTabSz="787091">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01870" indent="-194220" defTabSz="787091">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04909" indent="-194220" defTabSz="787091">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25469" indent="-194220" defTabSz="78709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646029" indent="-194220" defTabSz="78709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066593" indent="-194220" defTabSz="78709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487152" indent="-194220" defTabSz="78709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E2CB627-AC07-4626-9206-9B5B8DFB79C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pPr>
              <a:t>18</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5970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a:xfrm>
            <a:off x="-34925" y="258763"/>
            <a:ext cx="6122988" cy="3444875"/>
          </a:xfrm>
          <a:ln/>
        </p:spPr>
      </p:sp>
      <p:sp>
        <p:nvSpPr>
          <p:cNvPr id="7171" name="ノート プレースホルダ 2"/>
          <p:cNvSpPr>
            <a:spLocks noGrp="1"/>
          </p:cNvSpPr>
          <p:nvPr>
            <p:ph type="body" idx="1"/>
          </p:nvPr>
        </p:nvSpPr>
        <p:spPr>
          <a:xfrm>
            <a:off x="608400" y="4879567"/>
            <a:ext cx="5059405" cy="255883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b="0" u="none" dirty="0">
              <a:solidFill>
                <a:srgbClr val="FF0000"/>
              </a:solidFill>
            </a:endParaRPr>
          </a:p>
        </p:txBody>
      </p:sp>
      <p:sp>
        <p:nvSpPr>
          <p:cNvPr id="71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851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70034" indent="-254903" defTabSz="7851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34175" indent="-202465" defTabSz="7851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49310" indent="-202465" defTabSz="7851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64436" indent="-202465" defTabSz="7851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83937" indent="-202465" defTabSz="7851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03433" indent="-202465" defTabSz="7851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22929" indent="-202465" defTabSz="7851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542426" indent="-202465" defTabSz="7851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E0CAB9AC-697E-4947-9579-76B95B991D9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pPr>
              <a:t>19</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5318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xfrm>
            <a:off x="-98425" y="244475"/>
            <a:ext cx="5848350" cy="3290888"/>
          </a:xfrm>
          <a:ln/>
        </p:spPr>
      </p:sp>
      <p:sp>
        <p:nvSpPr>
          <p:cNvPr id="25603" name="ノート プレースホルダ 2"/>
          <p:cNvSpPr>
            <a:spLocks noGrp="1"/>
          </p:cNvSpPr>
          <p:nvPr>
            <p:ph type="body" idx="1"/>
          </p:nvPr>
        </p:nvSpPr>
        <p:spPr>
          <a:xfrm>
            <a:off x="567014" y="4661291"/>
            <a:ext cx="4724178" cy="2444717"/>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p>
        </p:txBody>
      </p:sp>
      <p:sp>
        <p:nvSpPr>
          <p:cNvPr id="256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44383">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12774" indent="-232089" defTabSz="744383">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41097" indent="-185390" defTabSz="744383">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326024" indent="-185390" defTabSz="744383">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705295" indent="-185390" defTabSz="744383">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112872" indent="-185390" defTabSz="744383"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520439" indent="-185390" defTabSz="744383"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2928010" indent="-185390" defTabSz="744383"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335584" indent="-185390" defTabSz="744383"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A21C0995-7798-432C-8C23-77EF4C4EEBEA}" type="slidenum">
              <a:rPr lang="en-US" altLang="ja-JP" sz="1100">
                <a:latin typeface="ＭＳ Ｐゴシック" panose="020B0600070205080204" pitchFamily="50" charset="-128"/>
                <a:ea typeface="ＭＳ Ｐゴシック" panose="020B0600070205080204" pitchFamily="50" charset="-128"/>
              </a:rPr>
              <a:pPr>
                <a:spcBef>
                  <a:spcPct val="0"/>
                </a:spcBef>
              </a:pPr>
              <a:t>20</a:t>
            </a:fld>
            <a:endParaRPr lang="en-US" altLang="ja-JP" sz="11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49316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xfrm>
            <a:off x="-98425" y="244475"/>
            <a:ext cx="5840413" cy="3286125"/>
          </a:xfrm>
          <a:ln/>
        </p:spPr>
      </p:sp>
      <p:sp>
        <p:nvSpPr>
          <p:cNvPr id="25603" name="ノート プレースホルダ 2"/>
          <p:cNvSpPr>
            <a:spLocks noGrp="1"/>
          </p:cNvSpPr>
          <p:nvPr>
            <p:ph type="body" idx="1"/>
          </p:nvPr>
        </p:nvSpPr>
        <p:spPr>
          <a:xfrm>
            <a:off x="566223" y="4655337"/>
            <a:ext cx="4717568" cy="244159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p>
        </p:txBody>
      </p:sp>
      <p:sp>
        <p:nvSpPr>
          <p:cNvPr id="256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43268">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11857" indent="-231742" defTabSz="743268">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39683" indent="-185110" defTabSz="743268">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324033" indent="-185110" defTabSz="743268">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702733" indent="-185110" defTabSz="743268">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109698" indent="-185110" defTabSz="74326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516653" indent="-185110" defTabSz="74326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2923612" indent="-185110" defTabSz="74326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330575" indent="-185110" defTabSz="74326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A21C0995-7798-432C-8C23-77EF4C4EEBEA}" type="slidenum">
              <a:rPr lang="en-US" altLang="ja-JP" sz="1100">
                <a:latin typeface="ＭＳ Ｐゴシック" panose="020B0600070205080204" pitchFamily="50" charset="-128"/>
                <a:ea typeface="ＭＳ Ｐゴシック" panose="020B0600070205080204" pitchFamily="50" charset="-128"/>
              </a:rPr>
              <a:pPr>
                <a:spcBef>
                  <a:spcPct val="0"/>
                </a:spcBef>
              </a:pPr>
              <a:t>21</a:t>
            </a:fld>
            <a:endParaRPr lang="en-US" altLang="ja-JP" sz="11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94195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a:xfrm>
            <a:off x="-7938" y="263525"/>
            <a:ext cx="6253163" cy="3517900"/>
          </a:xfrm>
          <a:ln/>
        </p:spPr>
      </p:sp>
      <p:sp>
        <p:nvSpPr>
          <p:cNvPr id="17411" name="ノート プレースホルダ 2"/>
          <p:cNvSpPr>
            <a:spLocks noGrp="1"/>
          </p:cNvSpPr>
          <p:nvPr>
            <p:ph type="body" idx="1"/>
          </p:nvPr>
        </p:nvSpPr>
        <p:spPr>
          <a:xfrm>
            <a:off x="627037" y="4982322"/>
            <a:ext cx="5214513" cy="261168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b="0" i="0" u="none" baseline="0" dirty="0">
              <a:solidFill>
                <a:srgbClr val="FF0000"/>
              </a:solidFill>
              <a:latin typeface="+mn-ea"/>
              <a:ea typeface="+mn-ea"/>
            </a:endParaRPr>
          </a:p>
        </p:txBody>
      </p:sp>
      <p:sp>
        <p:nvSpPr>
          <p:cNvPr id="1741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06945">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64631" indent="-252354" defTabSz="806945">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24086" indent="-202475" defTabSz="806945">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36361" indent="-202475" defTabSz="806945">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47172" indent="-202475" defTabSz="806945">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69717" indent="-202475" defTabSz="80694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692261" indent="-202475" defTabSz="80694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14810" indent="-202475" defTabSz="80694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537357" indent="-202475" defTabSz="80694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8CC59124-9007-4E0B-9A8B-056A5A9CA6F5}"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22</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9267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xfrm>
            <a:off x="-69850" y="250825"/>
            <a:ext cx="5946775" cy="3346450"/>
          </a:xfrm>
          <a:ln/>
        </p:spPr>
      </p:sp>
      <p:sp>
        <p:nvSpPr>
          <p:cNvPr id="39939" name="ノート プレースホルダ 2"/>
          <p:cNvSpPr>
            <a:spLocks noGrp="1"/>
          </p:cNvSpPr>
          <p:nvPr>
            <p:ph type="body" idx="1"/>
          </p:nvPr>
        </p:nvSpPr>
        <p:spPr>
          <a:xfrm>
            <a:off x="583117" y="4739531"/>
            <a:ext cx="4849068" cy="2485401"/>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46415">
              <a:defRPr/>
            </a:pPr>
            <a:endParaRPr lang="en-US" altLang="ja-JP" dirty="0"/>
          </a:p>
        </p:txBody>
      </p:sp>
      <p:sp>
        <p:nvSpPr>
          <p:cNvPr id="399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58202">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24567" indent="-234918" defTabSz="758202">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57952" indent="-187092" defTabSz="758202">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350416" indent="-187092" defTabSz="758202">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738663" indent="-187092" defTabSz="758202">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143789" indent="-187092" defTabSz="75820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548913" indent="-187092" defTabSz="75820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2954043" indent="-187092" defTabSz="75820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359164" indent="-187092" defTabSz="758202"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E2CB627-AC07-4626-9206-9B5B8DFB79C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pPr>
              <a:t>23</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81192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1277815"/>
            <a:ext cx="9144000" cy="1934308"/>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eaLnBrk="1" hangingPunct="1">
              <a:defRPr/>
            </a:pPr>
            <a:endParaRPr lang="ja-JP" altLang="en-US" sz="2400" dirty="0">
              <a:solidFill>
                <a:schemeClr val="bg1"/>
              </a:solidFill>
              <a:latin typeface="ＭＳ Ｐゴシック" panose="020B0600070205080204" pitchFamily="50" charset="-128"/>
              <a:ea typeface="HG創英角ｺﾞｼｯｸUB" pitchFamily="49" charset="-128"/>
            </a:endParaRPr>
          </a:p>
        </p:txBody>
      </p:sp>
      <p:sp>
        <p:nvSpPr>
          <p:cNvPr id="7171" name="Text Box 4"/>
          <p:cNvSpPr txBox="1">
            <a:spLocks noChangeArrowheads="1"/>
          </p:cNvSpPr>
          <p:nvPr/>
        </p:nvSpPr>
        <p:spPr bwMode="auto">
          <a:xfrm>
            <a:off x="0" y="1830892"/>
            <a:ext cx="8856663" cy="740858"/>
          </a:xfrm>
          <a:prstGeom prst="rect">
            <a:avLst/>
          </a:prstGeom>
          <a:noFill/>
          <a:ln w="9525">
            <a:noFill/>
            <a:miter lim="800000"/>
            <a:headEnd/>
            <a:tailEnd/>
          </a:ln>
        </p:spPr>
        <p:txBody>
          <a:bodyPr lIns="77928" tIns="38964" rIns="77928" bIns="38964">
            <a:spAutoFit/>
          </a:bodyPr>
          <a:lstStyle/>
          <a:p>
            <a:pPr algn="ctr" eaLnBrk="1" hangingPunct="1">
              <a:lnSpc>
                <a:spcPct val="150000"/>
              </a:lnSpc>
              <a:defRPr/>
            </a:pPr>
            <a:r>
              <a:rPr lang="ja-JP" altLang="en-US" sz="34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４．市民サービスの充実</a:t>
            </a:r>
          </a:p>
        </p:txBody>
      </p:sp>
    </p:spTree>
    <p:extLst>
      <p:ext uri="{BB962C8B-B14F-4D97-AF65-F5344CB8AC3E}">
        <p14:creationId xmlns:p14="http://schemas.microsoft.com/office/powerpoint/2010/main" val="1605792382"/>
      </p:ext>
    </p:extLst>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468313"/>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a:defRPr/>
            </a:pPr>
            <a:r>
              <a:rPr lang="ja-JP" altLang="en-US" sz="2800" dirty="0">
                <a:solidFill>
                  <a:srgbClr val="FFFFFF"/>
                </a:solidFill>
                <a:effectLst>
                  <a:outerShdw blurRad="38100" dist="38100" dir="2700000" algn="tl">
                    <a:srgbClr val="000000">
                      <a:alpha val="43137"/>
                    </a:srgbClr>
                  </a:outerShdw>
                </a:effectLst>
                <a:latin typeface="HG創英角ｺﾞｼｯｸUB" pitchFamily="49" charset="-128"/>
                <a:ea typeface="HG創英角ｺﾞｼｯｸUB" pitchFamily="49" charset="-128"/>
              </a:rPr>
              <a:t>ヤングケアラーの支援</a:t>
            </a:r>
          </a:p>
        </p:txBody>
      </p:sp>
      <p:sp>
        <p:nvSpPr>
          <p:cNvPr id="24" name="スライド番号プレースホルダ 3"/>
          <p:cNvSpPr txBox="1">
            <a:spLocks noGrp="1"/>
          </p:cNvSpPr>
          <p:nvPr/>
        </p:nvSpPr>
        <p:spPr bwMode="auto">
          <a:xfrm>
            <a:off x="6984000" y="4746758"/>
            <a:ext cx="2160000" cy="396742"/>
          </a:xfrm>
          <a:prstGeom prst="rect">
            <a:avLst/>
          </a:prstGeom>
          <a:noFill/>
          <a:ln>
            <a:miter lim="800000"/>
            <a:headEnd/>
            <a:tailEnd/>
          </a:ln>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2E50E85C-407C-49E2-97AD-16FB6D449C62}" type="slidenum">
              <a:rPr lang="en-US" altLang="ja-JP" sz="2000" b="1" smtClean="0">
                <a:effectLst>
                  <a:outerShdw blurRad="38100" dist="38100" dir="2700000" algn="tl">
                    <a:srgbClr val="C0C0C0"/>
                  </a:outerShdw>
                </a:effectLst>
                <a:latin typeface="ＭＳ Ｐゴシック" panose="020B0600070205080204" pitchFamily="50" charset="-128"/>
              </a:rPr>
              <a:pPr algn="r" eaLnBrk="1" hangingPunct="1">
                <a:defRPr/>
              </a:pPr>
              <a:t>24</a:t>
            </a:fld>
            <a:endParaRPr lang="en-US" altLang="ja-JP" sz="2000" b="1" dirty="0">
              <a:effectLst>
                <a:outerShdw blurRad="38100" dist="38100" dir="2700000" algn="tl">
                  <a:srgbClr val="C0C0C0"/>
                </a:outerShdw>
              </a:effectLst>
              <a:latin typeface="ＭＳ Ｐゴシック" panose="020B0600070205080204" pitchFamily="50" charset="-128"/>
            </a:endParaRPr>
          </a:p>
        </p:txBody>
      </p:sp>
      <p:sp>
        <p:nvSpPr>
          <p:cNvPr id="29" name="角丸四角形 28"/>
          <p:cNvSpPr/>
          <p:nvPr/>
        </p:nvSpPr>
        <p:spPr>
          <a:xfrm>
            <a:off x="387586" y="682101"/>
            <a:ext cx="8497978" cy="328015"/>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nSpc>
                <a:spcPts val="2000"/>
              </a:lnSpc>
              <a:defRPr/>
            </a:pPr>
            <a:r>
              <a:rPr lang="ja-JP" altLang="en-US" sz="1400" b="1" dirty="0">
                <a:solidFill>
                  <a:schemeClr val="tx1"/>
                </a:solidFill>
                <a:latin typeface="ＭＳ Ｐゴシック" panose="020B0600070205080204" pitchFamily="50" charset="-128"/>
              </a:rPr>
              <a:t>　</a:t>
            </a:r>
            <a:r>
              <a:rPr lang="ja-JP" altLang="en-US" sz="1600" b="1" dirty="0">
                <a:solidFill>
                  <a:schemeClr val="tx1"/>
                </a:solidFill>
                <a:latin typeface="ＭＳ Ｐゴシック" panose="020B0600070205080204" pitchFamily="50" charset="-128"/>
              </a:rPr>
              <a:t>■　スクールカウンセラー事業　　　　　　　　　　　　　　 （</a:t>
            </a:r>
            <a:r>
              <a:rPr lang="zh-TW" altLang="en-US" sz="1600" b="1" dirty="0">
                <a:solidFill>
                  <a:schemeClr val="tx1"/>
                </a:solidFill>
                <a:latin typeface="ＭＳ Ｐゴシック" panose="020B0600070205080204" pitchFamily="50" charset="-128"/>
              </a:rPr>
              <a:t>４億２，１００万円</a:t>
            </a:r>
            <a:r>
              <a:rPr lang="ja-JP" altLang="en-US" sz="1600" b="1" dirty="0">
                <a:solidFill>
                  <a:schemeClr val="tx1"/>
                </a:solidFill>
                <a:latin typeface="ＭＳ Ｐゴシック" panose="020B0600070205080204" pitchFamily="50" charset="-128"/>
              </a:rPr>
              <a:t>）</a:t>
            </a:r>
            <a:r>
              <a:rPr lang="en-US" altLang="ja-JP" sz="1600" b="1" dirty="0">
                <a:solidFill>
                  <a:schemeClr val="tx1"/>
                </a:solidFill>
                <a:latin typeface="ＭＳ Ｐゴシック" panose="020B0600070205080204" pitchFamily="50" charset="-128"/>
              </a:rPr>
              <a:t>【</a:t>
            </a:r>
            <a:r>
              <a:rPr lang="ja-JP" altLang="en-US" sz="1600" b="1" dirty="0">
                <a:solidFill>
                  <a:schemeClr val="tx1"/>
                </a:solidFill>
                <a:latin typeface="ＭＳ Ｐゴシック" panose="020B0600070205080204" pitchFamily="50" charset="-128"/>
              </a:rPr>
              <a:t>一部後掲</a:t>
            </a:r>
            <a:r>
              <a:rPr lang="en-US" altLang="ja-JP" sz="1600" b="1" dirty="0">
                <a:solidFill>
                  <a:schemeClr val="tx1"/>
                </a:solidFill>
                <a:latin typeface="ＭＳ Ｐゴシック" panose="020B0600070205080204" pitchFamily="50" charset="-128"/>
              </a:rPr>
              <a:t>】</a:t>
            </a:r>
          </a:p>
        </p:txBody>
      </p:sp>
      <p:sp>
        <p:nvSpPr>
          <p:cNvPr id="30" name="Rectangle 5"/>
          <p:cNvSpPr>
            <a:spLocks noChangeArrowheads="1"/>
          </p:cNvSpPr>
          <p:nvPr/>
        </p:nvSpPr>
        <p:spPr bwMode="auto">
          <a:xfrm>
            <a:off x="555219" y="965839"/>
            <a:ext cx="7076991" cy="783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tabLst>
                <a:tab pos="355600" algn="l"/>
              </a:tabLst>
            </a:pPr>
            <a:r>
              <a:rPr lang="ja-JP" altLang="en-US" sz="1400" dirty="0">
                <a:latin typeface="ＭＳ Ｐゴシック" panose="020B0600070205080204" pitchFamily="50" charset="-128"/>
              </a:rPr>
              <a:t>学校で</a:t>
            </a:r>
            <a:r>
              <a:rPr lang="ja-JP" altLang="ja-JP" sz="1400" dirty="0">
                <a:latin typeface="ＭＳ Ｐゴシック" panose="020B0600070205080204" pitchFamily="50" charset="-128"/>
              </a:rPr>
              <a:t>家庭のことを相談しやすい環境を整備するため、</a:t>
            </a:r>
            <a:r>
              <a:rPr lang="ja-JP" altLang="en-US" sz="1400" spc="-50" dirty="0">
                <a:latin typeface="ＭＳ Ｐゴシック" panose="020B0600070205080204" pitchFamily="50" charset="-128"/>
              </a:rPr>
              <a:t>スクールカウンセラーを配置し、　全ての市立小中学校等において、</a:t>
            </a:r>
            <a:r>
              <a:rPr lang="ja-JP" altLang="en-US" sz="1400" spc="-50" dirty="0">
                <a:latin typeface="ＭＳ ゴシック" panose="020B0609070205080204" pitchFamily="49" charset="-128"/>
                <a:ea typeface="ＭＳ ゴシック" panose="020B0609070205080204" pitchFamily="49" charset="-128"/>
              </a:rPr>
              <a:t>概ね２週間に１回</a:t>
            </a:r>
            <a:r>
              <a:rPr lang="ja-JP" altLang="en-US" sz="1400" spc="-50" dirty="0">
                <a:latin typeface="ＭＳ Ｐゴシック" panose="020B0600070205080204" pitchFamily="50" charset="-128"/>
              </a:rPr>
              <a:t>以上相談支援ができる体制を構築　　するとともに、スクールカウンセラーの資質を向上させるため新たにスーパーバイザーを配置</a:t>
            </a:r>
            <a:endParaRPr lang="en-US" altLang="ja-JP" sz="1400" spc="-50" dirty="0">
              <a:latin typeface="ＭＳ Ｐゴシック" panose="020B0600070205080204" pitchFamily="50" charset="-128"/>
            </a:endParaRPr>
          </a:p>
        </p:txBody>
      </p:sp>
      <p:pic>
        <p:nvPicPr>
          <p:cNvPr id="42" name="図 4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732289" y="596183"/>
            <a:ext cx="1237712" cy="1165142"/>
          </a:xfrm>
          <a:prstGeom prst="rect">
            <a:avLst/>
          </a:prstGeom>
        </p:spPr>
      </p:pic>
      <p:pic>
        <p:nvPicPr>
          <p:cNvPr id="36" name="図 3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632211" y="3306774"/>
            <a:ext cx="1308771" cy="1168112"/>
          </a:xfrm>
          <a:prstGeom prst="rect">
            <a:avLst/>
          </a:prstGeom>
        </p:spPr>
      </p:pic>
      <p:pic>
        <p:nvPicPr>
          <p:cNvPr id="34" name="図 3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715869" y="1943834"/>
            <a:ext cx="1368635" cy="1180321"/>
          </a:xfrm>
          <a:prstGeom prst="rect">
            <a:avLst/>
          </a:prstGeom>
        </p:spPr>
      </p:pic>
      <p:grpSp>
        <p:nvGrpSpPr>
          <p:cNvPr id="3" name="グループ化 2">
            <a:extLst>
              <a:ext uri="{FF2B5EF4-FFF2-40B4-BE49-F238E27FC236}">
                <a16:creationId xmlns:a16="http://schemas.microsoft.com/office/drawing/2014/main" id="{41D51D53-A075-A473-F927-293F6E02DB8D}"/>
              </a:ext>
            </a:extLst>
          </p:cNvPr>
          <p:cNvGrpSpPr/>
          <p:nvPr/>
        </p:nvGrpSpPr>
        <p:grpSpPr>
          <a:xfrm>
            <a:off x="387626" y="1824232"/>
            <a:ext cx="8756374" cy="1320270"/>
            <a:chOff x="383610" y="1569533"/>
            <a:chExt cx="8756374" cy="1320270"/>
          </a:xfrm>
        </p:grpSpPr>
        <p:sp>
          <p:nvSpPr>
            <p:cNvPr id="35" name="Rectangle 5"/>
            <p:cNvSpPr>
              <a:spLocks noChangeArrowheads="1"/>
            </p:cNvSpPr>
            <p:nvPr/>
          </p:nvSpPr>
          <p:spPr bwMode="auto">
            <a:xfrm>
              <a:off x="555260" y="1822173"/>
              <a:ext cx="6761248" cy="56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pPr>
              <a:r>
                <a:rPr lang="ja-JP" altLang="en-US" sz="1400" spc="-50" dirty="0">
                  <a:latin typeface="ＭＳ Ｐゴシック" panose="020B0600070205080204" pitchFamily="50" charset="-128"/>
                </a:rPr>
                <a:t>表面化しにくいヤングケアラーを早期に発見し、支援の必要なこどもや世帯を見逃さない仕組みを構築するため、スクールソーシャルワーカーを各区役所に配置　</a:t>
              </a:r>
            </a:p>
          </p:txBody>
        </p:sp>
        <p:sp>
          <p:nvSpPr>
            <p:cNvPr id="44" name="Rectangle 5"/>
            <p:cNvSpPr>
              <a:spLocks noChangeArrowheads="1"/>
            </p:cNvSpPr>
            <p:nvPr/>
          </p:nvSpPr>
          <p:spPr bwMode="auto">
            <a:xfrm>
              <a:off x="899631" y="2341794"/>
              <a:ext cx="6941933" cy="28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2000"/>
                </a:lnSpc>
                <a:spcBef>
                  <a:spcPts val="175"/>
                </a:spcBef>
                <a:spcAft>
                  <a:spcPts val="175"/>
                </a:spcAft>
              </a:pPr>
              <a:r>
                <a:rPr lang="ja-JP" altLang="en-US" sz="1400" spc="-50" dirty="0">
                  <a:latin typeface="ＭＳ Ｐゴシック" panose="020B0600070205080204" pitchFamily="50" charset="-128"/>
                </a:rPr>
                <a:t>・児童生徒のアセスメント及び支援方針の検討、教員への助言を実施　</a:t>
              </a:r>
              <a:endParaRPr lang="en-US" altLang="ja-JP" sz="1400" dirty="0">
                <a:latin typeface="ＭＳ Ｐゴシック" panose="020B0600070205080204" pitchFamily="50" charset="-128"/>
              </a:endParaRPr>
            </a:p>
          </p:txBody>
        </p:sp>
        <p:sp>
          <p:nvSpPr>
            <p:cNvPr id="45" name="Rectangle 5"/>
            <p:cNvSpPr>
              <a:spLocks noChangeArrowheads="1"/>
            </p:cNvSpPr>
            <p:nvPr/>
          </p:nvSpPr>
          <p:spPr bwMode="auto">
            <a:xfrm>
              <a:off x="899631" y="2612393"/>
              <a:ext cx="6941933" cy="277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2000"/>
                </a:lnSpc>
                <a:spcBef>
                  <a:spcPts val="175"/>
                </a:spcBef>
                <a:spcAft>
                  <a:spcPts val="175"/>
                </a:spcAft>
              </a:pPr>
              <a:r>
                <a:rPr lang="ja-JP" altLang="en-US" sz="1400" spc="-50" dirty="0">
                  <a:latin typeface="ＭＳ Ｐゴシック" panose="020B0600070205080204" pitchFamily="50" charset="-128"/>
                </a:rPr>
                <a:t>・スクールカウンセラーと連携し、早期発見・課題解決を実現</a:t>
              </a:r>
              <a:endParaRPr lang="en-US" altLang="ja-JP" sz="1400" dirty="0">
                <a:latin typeface="ＭＳ Ｐゴシック" panose="020B0600070205080204" pitchFamily="50" charset="-128"/>
              </a:endParaRPr>
            </a:p>
          </p:txBody>
        </p:sp>
        <p:sp>
          <p:nvSpPr>
            <p:cNvPr id="37" name="角丸四角形 36"/>
            <p:cNvSpPr/>
            <p:nvPr/>
          </p:nvSpPr>
          <p:spPr>
            <a:xfrm>
              <a:off x="383610" y="1569533"/>
              <a:ext cx="8756374" cy="288748"/>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nSpc>
                  <a:spcPts val="2000"/>
                </a:lnSpc>
                <a:defRPr/>
              </a:pPr>
              <a:r>
                <a:rPr lang="ja-JP" altLang="en-US" sz="1400" b="1" dirty="0">
                  <a:solidFill>
                    <a:schemeClr val="tx1"/>
                  </a:solidFill>
                  <a:latin typeface="ＭＳ Ｐゴシック" panose="020B0600070205080204" pitchFamily="50" charset="-128"/>
                </a:rPr>
                <a:t>　</a:t>
              </a:r>
              <a:r>
                <a:rPr lang="ja-JP" altLang="en-US" sz="1600" b="1" dirty="0">
                  <a:solidFill>
                    <a:schemeClr val="tx1"/>
                  </a:solidFill>
                  <a:latin typeface="ＭＳ Ｐゴシック" panose="020B0600070205080204" pitchFamily="50" charset="-128"/>
                </a:rPr>
                <a:t>■　スクールソーシャルワーカーの配置 　　　　　　　  （２億　　４００万円）　</a:t>
              </a:r>
              <a:endParaRPr lang="en-US" altLang="ja-JP" sz="1600" b="1" dirty="0">
                <a:solidFill>
                  <a:schemeClr val="tx1"/>
                </a:solidFill>
                <a:latin typeface="ＭＳ Ｐゴシック" panose="020B0600070205080204" pitchFamily="50" charset="-128"/>
              </a:endParaRPr>
            </a:p>
          </p:txBody>
        </p:sp>
      </p:grpSp>
      <p:sp>
        <p:nvSpPr>
          <p:cNvPr id="46" name="Rectangle 5"/>
          <p:cNvSpPr>
            <a:spLocks noChangeArrowheads="1"/>
          </p:cNvSpPr>
          <p:nvPr/>
        </p:nvSpPr>
        <p:spPr bwMode="auto">
          <a:xfrm>
            <a:off x="435512" y="4568178"/>
            <a:ext cx="8775688" cy="41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0" algn="l"/>
                <a:tab pos="363538" algn="l"/>
                <a:tab pos="5018088" algn="l"/>
                <a:tab pos="5114925" algn="l"/>
                <a:tab pos="5556250" algn="l"/>
                <a:tab pos="6369050" algn="l"/>
              </a:tabLst>
            </a:pPr>
            <a:r>
              <a:rPr lang="ja-JP" altLang="en-US" sz="1600" b="1" dirty="0">
                <a:latin typeface="ＭＳ Ｐゴシック" panose="020B0600070205080204" pitchFamily="50" charset="-128"/>
              </a:rPr>
              <a:t>■　家事・育児訪問支援事業　　　　　　　 　　　　　　　 （　　 ５，７００万円）</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再掲</a:t>
            </a:r>
            <a:r>
              <a:rPr lang="en-US" altLang="ja-JP" sz="1600" b="1" dirty="0">
                <a:latin typeface="ＭＳ Ｐゴシック" panose="020B0600070205080204" pitchFamily="50" charset="-128"/>
              </a:rPr>
              <a:t>】</a:t>
            </a:r>
            <a:endParaRPr lang="ja-JP" altLang="en-US" sz="1600" b="1" dirty="0">
              <a:latin typeface="ＭＳ Ｐゴシック" panose="020B0600070205080204" pitchFamily="50" charset="-128"/>
            </a:endParaRPr>
          </a:p>
        </p:txBody>
      </p:sp>
      <p:grpSp>
        <p:nvGrpSpPr>
          <p:cNvPr id="5" name="グループ化 4">
            <a:extLst>
              <a:ext uri="{FF2B5EF4-FFF2-40B4-BE49-F238E27FC236}">
                <a16:creationId xmlns:a16="http://schemas.microsoft.com/office/drawing/2014/main" id="{01E9ACAD-1D69-EE8B-9202-80F82B2D59C8}"/>
              </a:ext>
            </a:extLst>
          </p:cNvPr>
          <p:cNvGrpSpPr/>
          <p:nvPr/>
        </p:nvGrpSpPr>
        <p:grpSpPr>
          <a:xfrm>
            <a:off x="387586" y="3393891"/>
            <a:ext cx="8578873" cy="1012936"/>
            <a:chOff x="387586" y="3075490"/>
            <a:chExt cx="8578873" cy="1079874"/>
          </a:xfrm>
        </p:grpSpPr>
        <p:sp>
          <p:nvSpPr>
            <p:cNvPr id="28" name="角丸四角形 27"/>
            <p:cNvSpPr/>
            <p:nvPr/>
          </p:nvSpPr>
          <p:spPr>
            <a:xfrm>
              <a:off x="387586" y="3075490"/>
              <a:ext cx="8578873" cy="363536"/>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nSpc>
                  <a:spcPts val="2000"/>
                </a:lnSpc>
                <a:tabLst>
                  <a:tab pos="623888" algn="l"/>
                </a:tabLst>
                <a:defRPr/>
              </a:pPr>
              <a:r>
                <a:rPr lang="ja-JP" altLang="en-US" sz="1400" b="1" dirty="0">
                  <a:solidFill>
                    <a:schemeClr val="tx1"/>
                  </a:solidFill>
                  <a:latin typeface="ＭＳ Ｐゴシック" panose="020B0600070205080204" pitchFamily="50" charset="-128"/>
                </a:rPr>
                <a:t>　</a:t>
              </a:r>
              <a:r>
                <a:rPr lang="ja-JP" altLang="en-US" sz="1600" b="1" dirty="0">
                  <a:solidFill>
                    <a:schemeClr val="tx1"/>
                  </a:solidFill>
                  <a:latin typeface="ＭＳ Ｐゴシック" panose="020B0600070205080204" pitchFamily="50" charset="-128"/>
                </a:rPr>
                <a:t>■　ヤングケアラーへの寄り添い型相談支援事業　  （　　　４，１００万円）　</a:t>
              </a:r>
              <a:endParaRPr lang="en-US" altLang="ja-JP" sz="1600" b="1" dirty="0">
                <a:solidFill>
                  <a:schemeClr val="tx1"/>
                </a:solidFill>
                <a:latin typeface="ＭＳ Ｐゴシック" panose="020B0600070205080204" pitchFamily="50" charset="-128"/>
              </a:endParaRPr>
            </a:p>
          </p:txBody>
        </p:sp>
        <p:sp>
          <p:nvSpPr>
            <p:cNvPr id="23" name="Rectangle 5"/>
            <p:cNvSpPr>
              <a:spLocks noChangeArrowheads="1"/>
            </p:cNvSpPr>
            <p:nvPr/>
          </p:nvSpPr>
          <p:spPr bwMode="auto">
            <a:xfrm>
              <a:off x="565757" y="3385296"/>
              <a:ext cx="6863438" cy="770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spc="-50" dirty="0">
                  <a:latin typeface="+mn-ea"/>
                  <a:ea typeface="+mn-ea"/>
                </a:rPr>
                <a:t>もと当事者も参加するオンラインサロンやレスパイトイベントのほか、市内に拠点を構えたピアサポートを行うとともに、希望に応じて関係機関（区役所等）への同行支援などを実施</a:t>
              </a:r>
              <a:endParaRPr lang="en-US" altLang="ja-JP" sz="1400" strike="sngStrike" spc="-50" dirty="0">
                <a:latin typeface="+mn-ea"/>
                <a:ea typeface="+mn-ea"/>
              </a:endParaRPr>
            </a:p>
            <a:p>
              <a:pPr marL="285750" indent="-285750" algn="just" eaLnBrk="1" hangingPunct="1">
                <a:lnSpc>
                  <a:spcPts val="2000"/>
                </a:lnSpc>
                <a:spcBef>
                  <a:spcPts val="175"/>
                </a:spcBef>
                <a:spcAft>
                  <a:spcPts val="175"/>
                </a:spcAft>
                <a:buFont typeface="Wingdings" panose="05000000000000000000" pitchFamily="2" charset="2"/>
                <a:buChar char="Ø"/>
              </a:pPr>
              <a:r>
                <a:rPr lang="ja-JP" altLang="en-US" sz="1400" spc="-50" dirty="0">
                  <a:latin typeface="+mn-ea"/>
                  <a:ea typeface="+mn-ea"/>
                </a:rPr>
                <a:t>外国語対応が必要な家庭に対し、通訳派遣を実施</a:t>
              </a:r>
              <a:endParaRPr lang="en-US" altLang="ja-JP" sz="1400" dirty="0">
                <a:latin typeface="+mn-ea"/>
                <a:ea typeface="+mn-ea"/>
              </a:endParaRPr>
            </a:p>
          </p:txBody>
        </p:sp>
      </p:grpSp>
      <p:sp>
        <p:nvSpPr>
          <p:cNvPr id="4" name="Rectangle 4">
            <a:extLst>
              <a:ext uri="{FF2B5EF4-FFF2-40B4-BE49-F238E27FC236}">
                <a16:creationId xmlns:a16="http://schemas.microsoft.com/office/drawing/2014/main" id="{4FB3C990-C6CA-6B19-8F7D-C14870ABAF3D}"/>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Tree>
    <p:extLst>
      <p:ext uri="{BB962C8B-B14F-4D97-AF65-F5344CB8AC3E}">
        <p14:creationId xmlns:p14="http://schemas.microsoft.com/office/powerpoint/2010/main" val="384785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468313"/>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itchFamily="49" charset="-128"/>
                <a:ea typeface="HG創英角ｺﾞｼｯｸUB" pitchFamily="49" charset="-128"/>
                <a:cs typeface="+mn-cs"/>
              </a:rPr>
              <a:t>こどもの貧困に対する取組</a:t>
            </a:r>
          </a:p>
        </p:txBody>
      </p:sp>
      <p:sp>
        <p:nvSpPr>
          <p:cNvPr id="14" name="角丸四角形 13"/>
          <p:cNvSpPr/>
          <p:nvPr/>
        </p:nvSpPr>
        <p:spPr>
          <a:xfrm>
            <a:off x="342828" y="512101"/>
            <a:ext cx="8458344" cy="412662"/>
          </a:xfrm>
          <a:prstGeom prst="roundRect">
            <a:avLst/>
          </a:prstGeom>
          <a:solidFill>
            <a:srgbClr val="FFCCFF"/>
          </a:solidFill>
          <a:ln w="66675" cmpd="dbl">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4395" tIns="52199" rIns="104395" bIns="52199"/>
          <a:lstStyle/>
          <a:p>
            <a:pPr marL="0" marR="0" lvl="0" indent="0" algn="ctr" defTabSz="914400" rtl="0" eaLnBrk="1" fontAlgn="base" latinLnBrk="0" hangingPunct="1">
              <a:lnSpc>
                <a:spcPts val="2284"/>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ＭＳ Ｐゴシック" panose="020B0600070205080204" pitchFamily="50" charset="-128"/>
                <a:ea typeface="HGP創英角ｺﾞｼｯｸUB" pitchFamily="50" charset="-128"/>
                <a:cs typeface="+mn-cs"/>
              </a:rPr>
              <a:t>　</a:t>
            </a:r>
            <a:r>
              <a:rPr kumimoji="1" lang="ja-JP"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令和７</a:t>
            </a:r>
            <a:r>
              <a:rPr kumimoji="1" lang="ja-JP" altLang="ja-JP"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年度　</a:t>
            </a:r>
            <a:r>
              <a:rPr kumimoji="1" lang="ja-JP"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こどもの貧困対策</a:t>
            </a:r>
            <a:r>
              <a:rPr kumimoji="1" lang="zh-TW"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関連</a:t>
            </a:r>
            <a:r>
              <a:rPr kumimoji="1" lang="ja-JP"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事業　１６億６，０００</a:t>
            </a:r>
            <a:r>
              <a:rPr kumimoji="1" lang="zh-TW"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rPr>
              <a:t>万円</a:t>
            </a:r>
            <a:endParaRPr kumimoji="1" lang="ja-JP" altLang="en-US" sz="12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3" name="角丸四角形 12"/>
          <p:cNvSpPr/>
          <p:nvPr/>
        </p:nvSpPr>
        <p:spPr>
          <a:xfrm>
            <a:off x="95900" y="1991890"/>
            <a:ext cx="3356526" cy="394077"/>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家庭生活の支援の充実</a:t>
            </a:r>
            <a:endParaRPr kumimoji="1" lang="en-US" altLang="ja-JP"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endParaRPr>
          </a:p>
          <a:p>
            <a:pPr marL="18000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　　</a:t>
            </a:r>
            <a:endPar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18" name="角丸四角形 17"/>
          <p:cNvSpPr/>
          <p:nvPr/>
        </p:nvSpPr>
        <p:spPr>
          <a:xfrm>
            <a:off x="87055" y="943170"/>
            <a:ext cx="3629574" cy="391135"/>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学びの支援の</a:t>
            </a:r>
            <a:r>
              <a:rPr lang="ja-JP" altLang="en-US" b="1" dirty="0">
                <a:solidFill>
                  <a:schemeClr val="tx1"/>
                </a:solidFill>
                <a:latin typeface="ＭＳ Ｐゴシック" panose="020B0600070205080204" pitchFamily="50" charset="-128"/>
                <a:ea typeface="ＭＳ Ｐゴシック"/>
              </a:rPr>
              <a:t>充実</a:t>
            </a:r>
            <a:endParaRPr kumimoji="1" lang="ja-JP" altLang="en-US" sz="1800" b="1" i="0" u="none" strike="noStrike" kern="1200" cap="none" spc="-6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24" name="スライド番号プレースホルダ 3"/>
          <p:cNvSpPr txBox="1">
            <a:spLocks noGrp="1"/>
          </p:cNvSpPr>
          <p:nvPr/>
        </p:nvSpPr>
        <p:spPr bwMode="auto">
          <a:xfrm>
            <a:off x="6986620" y="4793562"/>
            <a:ext cx="2160000" cy="360000"/>
          </a:xfrm>
          <a:prstGeom prst="rect">
            <a:avLst/>
          </a:prstGeom>
          <a:noFill/>
          <a:ln>
            <a:miter lim="800000"/>
            <a:headEnd/>
            <a:tailEnd/>
          </a:ln>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E50E85C-407C-49E2-97AD-16FB6D449C62}" type="slidenum">
              <a:rPr kumimoji="1" lang="en-US" altLang="ja-JP" sz="20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1" lang="en-US" altLang="ja-JP" sz="20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mn-cs"/>
            </a:endParaRPr>
          </a:p>
        </p:txBody>
      </p:sp>
      <p:grpSp>
        <p:nvGrpSpPr>
          <p:cNvPr id="9" name="グループ化 8">
            <a:extLst>
              <a:ext uri="{FF2B5EF4-FFF2-40B4-BE49-F238E27FC236}">
                <a16:creationId xmlns:a16="http://schemas.microsoft.com/office/drawing/2014/main" id="{44605A11-D889-27A2-1F37-1BF8FF060862}"/>
              </a:ext>
            </a:extLst>
          </p:cNvPr>
          <p:cNvGrpSpPr/>
          <p:nvPr/>
        </p:nvGrpSpPr>
        <p:grpSpPr>
          <a:xfrm>
            <a:off x="314993" y="1199580"/>
            <a:ext cx="8900079" cy="744898"/>
            <a:chOff x="255954" y="3328300"/>
            <a:chExt cx="8900079" cy="533570"/>
          </a:xfrm>
        </p:grpSpPr>
        <p:sp>
          <p:nvSpPr>
            <p:cNvPr id="30" name="角丸四角形 29"/>
            <p:cNvSpPr/>
            <p:nvPr/>
          </p:nvSpPr>
          <p:spPr>
            <a:xfrm>
              <a:off x="255954" y="3328300"/>
              <a:ext cx="8900079" cy="337644"/>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ts val="2000"/>
                </a:lnSpc>
                <a:spcBef>
                  <a:spcPct val="0"/>
                </a:spcBef>
                <a:spcAft>
                  <a:spcPct val="0"/>
                </a:spcAft>
                <a:buClrTx/>
                <a:buSzTx/>
                <a:buFontTx/>
                <a:buNone/>
                <a:tabLst>
                  <a:tab pos="5919788" algn="l"/>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不登校児童生徒への支援　　　　　　　　　　　　　　　　　　　　　 　 　   （１億９，７００万円） </a:t>
              </a:r>
              <a:r>
                <a:rPr kumimoji="1" lang="ja-JP" altLang="en-US" sz="1600" b="1" i="0" u="none" strike="noStrike" kern="1200" cap="none" spc="0" normalizeH="0" baseline="0" noProof="0" dirty="0">
                  <a:ln>
                    <a:noFill/>
                  </a:ln>
                  <a:solidFill>
                    <a:schemeClr val="tx1"/>
                  </a:solidFill>
                  <a:effectLst/>
                  <a:uLnTx/>
                  <a:uFillTx/>
                  <a:latin typeface="ＭＳ Ｐゴシック" pitchFamily="50" charset="-128"/>
                  <a:ea typeface="ＭＳ Ｐゴシック" charset="-128"/>
                  <a:cs typeface="+mn-cs"/>
                </a:rPr>
                <a:t> </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25" name="Rectangle 5">
              <a:extLst>
                <a:ext uri="{FF2B5EF4-FFF2-40B4-BE49-F238E27FC236}">
                  <a16:creationId xmlns:a16="http://schemas.microsoft.com/office/drawing/2014/main" id="{FB2207AA-6FA5-428E-9421-6C67BE43331E}"/>
                </a:ext>
              </a:extLst>
            </p:cNvPr>
            <p:cNvSpPr>
              <a:spLocks noChangeArrowheads="1"/>
            </p:cNvSpPr>
            <p:nvPr/>
          </p:nvSpPr>
          <p:spPr bwMode="auto">
            <a:xfrm>
              <a:off x="468026" y="3535957"/>
              <a:ext cx="8301942" cy="32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defRPr/>
              </a:pPr>
              <a:r>
                <a:rPr kumimoji="1" lang="ja-JP" altLang="en-US" sz="1400" b="0" i="0" u="none" strike="noStrike" kern="1200" cap="none" spc="-50" normalizeH="0" baseline="0" noProof="0" dirty="0">
                  <a:ln>
                    <a:noFill/>
                  </a:ln>
                  <a:effectLst/>
                  <a:uLnTx/>
                  <a:uFillTx/>
                  <a:latin typeface="ＭＳ Ｐゴシック" panose="020B0600070205080204" pitchFamily="50" charset="-128"/>
                </a:rPr>
                <a:t>不登校の児童生徒が一歩踏み出せるよう、登校支援のためのサポーターを配置するなど、新たな取組を実施（福島区・西区・浪速区）</a:t>
              </a:r>
            </a:p>
            <a:p>
              <a:pPr marL="285750" marR="0" lvl="0" indent="-285750" algn="l" defTabSz="914400" rtl="0" eaLnBrk="1" fontAlgn="base" latinLnBrk="0" hangingPunct="1">
                <a:lnSpc>
                  <a:spcPts val="2000"/>
                </a:lnSpc>
                <a:spcBef>
                  <a:spcPts val="175"/>
                </a:spcBef>
                <a:spcAft>
                  <a:spcPts val="175"/>
                </a:spcAft>
                <a:buClrTx/>
                <a:buSzTx/>
                <a:buFont typeface="Wingdings" panose="05000000000000000000" pitchFamily="2" charset="2"/>
                <a:buChar char="Ø"/>
                <a:tabLst/>
                <a:defRPr/>
              </a:pPr>
              <a:endParaRPr kumimoji="1" lang="ja-JP" altLang="en-US" sz="1400" b="0" i="0" u="none" strike="noStrike" kern="1200" cap="none" spc="-50" normalizeH="0" baseline="0" noProof="0" dirty="0">
                <a:ln>
                  <a:noFill/>
                </a:ln>
                <a:effectLst/>
                <a:uLnTx/>
                <a:uFillTx/>
                <a:latin typeface="ＭＳ Ｐゴシック" panose="020B0600070205080204" pitchFamily="50" charset="-128"/>
              </a:endParaRPr>
            </a:p>
          </p:txBody>
        </p:sp>
      </p:grpSp>
      <p:sp>
        <p:nvSpPr>
          <p:cNvPr id="4" name="角丸四角形 30">
            <a:extLst>
              <a:ext uri="{FF2B5EF4-FFF2-40B4-BE49-F238E27FC236}">
                <a16:creationId xmlns:a16="http://schemas.microsoft.com/office/drawing/2014/main" id="{1DE5612C-7FA5-877D-157D-D6DE23204618}"/>
              </a:ext>
            </a:extLst>
          </p:cNvPr>
          <p:cNvSpPr/>
          <p:nvPr/>
        </p:nvSpPr>
        <p:spPr>
          <a:xfrm>
            <a:off x="149266" y="2846890"/>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grpSp>
        <p:nvGrpSpPr>
          <p:cNvPr id="5" name="グループ化 4">
            <a:extLst>
              <a:ext uri="{FF2B5EF4-FFF2-40B4-BE49-F238E27FC236}">
                <a16:creationId xmlns:a16="http://schemas.microsoft.com/office/drawing/2014/main" id="{AD4E3C94-DED4-F381-1E60-92A219BDEC16}"/>
              </a:ext>
            </a:extLst>
          </p:cNvPr>
          <p:cNvGrpSpPr/>
          <p:nvPr/>
        </p:nvGrpSpPr>
        <p:grpSpPr>
          <a:xfrm>
            <a:off x="360603" y="2287632"/>
            <a:ext cx="8542535" cy="571682"/>
            <a:chOff x="304085" y="2179994"/>
            <a:chExt cx="8216561" cy="447049"/>
          </a:xfrm>
        </p:grpSpPr>
        <p:sp>
          <p:nvSpPr>
            <p:cNvPr id="6" name="角丸四角形 22">
              <a:extLst>
                <a:ext uri="{FF2B5EF4-FFF2-40B4-BE49-F238E27FC236}">
                  <a16:creationId xmlns:a16="http://schemas.microsoft.com/office/drawing/2014/main" id="{EF8D4A6C-CB6D-0403-F0AE-E8BA8111310C}"/>
                </a:ext>
              </a:extLst>
            </p:cNvPr>
            <p:cNvSpPr/>
            <p:nvPr/>
          </p:nvSpPr>
          <p:spPr>
            <a:xfrm>
              <a:off x="304085" y="2179994"/>
              <a:ext cx="8216561" cy="376090"/>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若年ひとり親家庭等支援事業　　　　　　　　　　　　　　　　　　　　　　　（　　  １，０００万円）</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7" name="Rectangle 5">
              <a:extLst>
                <a:ext uri="{FF2B5EF4-FFF2-40B4-BE49-F238E27FC236}">
                  <a16:creationId xmlns:a16="http://schemas.microsoft.com/office/drawing/2014/main" id="{6744AB14-3542-EC14-0A0F-E1B408A64128}"/>
                </a:ext>
              </a:extLst>
            </p:cNvPr>
            <p:cNvSpPr>
              <a:spLocks noChangeArrowheads="1"/>
            </p:cNvSpPr>
            <p:nvPr/>
          </p:nvSpPr>
          <p:spPr bwMode="auto">
            <a:xfrm>
              <a:off x="488184" y="2401107"/>
              <a:ext cx="7548225" cy="22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70000" indent="-285750" eaLnBrk="1" hangingPunct="1">
                <a:lnSpc>
                  <a:spcPts val="1800"/>
                </a:lnSpc>
                <a:spcBef>
                  <a:spcPts val="175"/>
                </a:spcBef>
                <a:spcAft>
                  <a:spcPts val="175"/>
                </a:spcAft>
                <a:buFont typeface="Wingdings" panose="05000000000000000000" pitchFamily="2" charset="2"/>
                <a:buChar char="Ø"/>
              </a:pPr>
              <a:r>
                <a:rPr lang="ja-JP" altLang="en-US" sz="1400" spc="-50" dirty="0">
                  <a:latin typeface="ＭＳ ゴシック" panose="020B0609070205080204" pitchFamily="49" charset="-128"/>
                  <a:ea typeface="ＭＳ ゴシック" panose="020B0609070205080204" pitchFamily="49" charset="-128"/>
                </a:rPr>
                <a:t>若年ひとり親家庭を対象に交流事業などを実施し、各種支援制度の周知や必要な支援につなげる</a:t>
              </a:r>
              <a:endParaRPr lang="en-US" altLang="ja-JP" sz="1400" spc="-50" dirty="0">
                <a:latin typeface="ＭＳ ゴシック" panose="020B0609070205080204" pitchFamily="49" charset="-128"/>
                <a:ea typeface="ＭＳ ゴシック" panose="020B0609070205080204" pitchFamily="49" charset="-128"/>
              </a:endParaRPr>
            </a:p>
          </p:txBody>
        </p:sp>
      </p:grpSp>
      <p:sp>
        <p:nvSpPr>
          <p:cNvPr id="8" name="角丸四角形 21">
            <a:extLst>
              <a:ext uri="{FF2B5EF4-FFF2-40B4-BE49-F238E27FC236}">
                <a16:creationId xmlns:a16="http://schemas.microsoft.com/office/drawing/2014/main" id="{CAB6221A-4DD4-CE53-87C2-C04C5FCB10EC}"/>
              </a:ext>
            </a:extLst>
          </p:cNvPr>
          <p:cNvSpPr/>
          <p:nvPr/>
        </p:nvSpPr>
        <p:spPr>
          <a:xfrm>
            <a:off x="148534" y="2308662"/>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10" name="Rectangle 4">
            <a:extLst>
              <a:ext uri="{FF2B5EF4-FFF2-40B4-BE49-F238E27FC236}">
                <a16:creationId xmlns:a16="http://schemas.microsoft.com/office/drawing/2014/main" id="{71BF6A15-91D5-10BF-4B7F-9FB11633CE97}"/>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grpSp>
        <p:nvGrpSpPr>
          <p:cNvPr id="12" name="グループ化 11">
            <a:extLst>
              <a:ext uri="{FF2B5EF4-FFF2-40B4-BE49-F238E27FC236}">
                <a16:creationId xmlns:a16="http://schemas.microsoft.com/office/drawing/2014/main" id="{EED8627D-74D8-E6AB-2B8F-22DDDE905C7B}"/>
              </a:ext>
            </a:extLst>
          </p:cNvPr>
          <p:cNvGrpSpPr/>
          <p:nvPr/>
        </p:nvGrpSpPr>
        <p:grpSpPr>
          <a:xfrm>
            <a:off x="360602" y="2826159"/>
            <a:ext cx="8331071" cy="593482"/>
            <a:chOff x="304085" y="2184774"/>
            <a:chExt cx="8985250" cy="593482"/>
          </a:xfrm>
        </p:grpSpPr>
        <p:sp>
          <p:nvSpPr>
            <p:cNvPr id="15" name="角丸四角形 22">
              <a:extLst>
                <a:ext uri="{FF2B5EF4-FFF2-40B4-BE49-F238E27FC236}">
                  <a16:creationId xmlns:a16="http://schemas.microsoft.com/office/drawing/2014/main" id="{DBC33379-CBD0-D41A-49E9-3A4DCF16933F}"/>
                </a:ext>
              </a:extLst>
            </p:cNvPr>
            <p:cNvSpPr/>
            <p:nvPr/>
          </p:nvSpPr>
          <p:spPr>
            <a:xfrm>
              <a:off x="304085" y="2184774"/>
              <a:ext cx="8985250" cy="376090"/>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養育費確保のトータルサポート事業　　　　　　　　　　　　　　　　　 　　（　　  ３，６００万円）</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16" name="Rectangle 5">
              <a:extLst>
                <a:ext uri="{FF2B5EF4-FFF2-40B4-BE49-F238E27FC236}">
                  <a16:creationId xmlns:a16="http://schemas.microsoft.com/office/drawing/2014/main" id="{CE0C60CB-E03A-A880-D149-C82C82BE9EB7}"/>
                </a:ext>
              </a:extLst>
            </p:cNvPr>
            <p:cNvSpPr>
              <a:spLocks noChangeArrowheads="1"/>
            </p:cNvSpPr>
            <p:nvPr/>
          </p:nvSpPr>
          <p:spPr bwMode="auto">
            <a:xfrm>
              <a:off x="473884" y="2440611"/>
              <a:ext cx="8240167" cy="33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70000" indent="-285750" eaLnBrk="1" hangingPunct="1">
                <a:lnSpc>
                  <a:spcPts val="1800"/>
                </a:lnSpc>
                <a:spcBef>
                  <a:spcPts val="175"/>
                </a:spcBef>
                <a:spcAft>
                  <a:spcPts val="175"/>
                </a:spcAft>
                <a:buFont typeface="Wingdings" panose="05000000000000000000" pitchFamily="2" charset="2"/>
                <a:buChar char="Ø"/>
              </a:pPr>
              <a:r>
                <a:rPr lang="ja-JP" altLang="en-US" sz="1400" spc="-50" dirty="0">
                  <a:latin typeface="ＭＳ ゴシック" panose="020B0609070205080204" pitchFamily="49" charset="-128"/>
                  <a:ea typeface="ＭＳ ゴシック" panose="020B0609070205080204" pitchFamily="49" charset="-128"/>
                </a:rPr>
                <a:t>養育費の受領率を向上させるため、強制執行着手金に対する補助を創設するなど支援を拡充</a:t>
              </a:r>
              <a:endParaRPr lang="en-US" altLang="ja-JP" sz="1400" dirty="0">
                <a:uFill>
                  <a:solidFill>
                    <a:srgbClr val="FF0000"/>
                  </a:solidFill>
                </a:uFill>
                <a:latin typeface="ＭＳ Ｐゴシック" panose="020B0600070205080204" pitchFamily="50" charset="-128"/>
              </a:endParaRPr>
            </a:p>
          </p:txBody>
        </p:sp>
      </p:grpSp>
      <p:grpSp>
        <p:nvGrpSpPr>
          <p:cNvPr id="11" name="グループ化 10">
            <a:extLst>
              <a:ext uri="{FF2B5EF4-FFF2-40B4-BE49-F238E27FC236}">
                <a16:creationId xmlns:a16="http://schemas.microsoft.com/office/drawing/2014/main" id="{1ECD2785-DECE-8B13-84A2-E6228C366438}"/>
              </a:ext>
            </a:extLst>
          </p:cNvPr>
          <p:cNvGrpSpPr/>
          <p:nvPr/>
        </p:nvGrpSpPr>
        <p:grpSpPr>
          <a:xfrm>
            <a:off x="153634" y="3621748"/>
            <a:ext cx="8880867" cy="582596"/>
            <a:chOff x="153634" y="3621108"/>
            <a:chExt cx="8880867" cy="582596"/>
          </a:xfrm>
        </p:grpSpPr>
        <p:sp>
          <p:nvSpPr>
            <p:cNvPr id="17" name="角丸四角形 30">
              <a:extLst>
                <a:ext uri="{FF2B5EF4-FFF2-40B4-BE49-F238E27FC236}">
                  <a16:creationId xmlns:a16="http://schemas.microsoft.com/office/drawing/2014/main" id="{41100A1A-3168-E021-0547-9DED0AB2C123}"/>
                </a:ext>
              </a:extLst>
            </p:cNvPr>
            <p:cNvSpPr/>
            <p:nvPr/>
          </p:nvSpPr>
          <p:spPr>
            <a:xfrm>
              <a:off x="153634" y="3645944"/>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grpSp>
          <p:nvGrpSpPr>
            <p:cNvPr id="19" name="グループ化 18">
              <a:extLst>
                <a:ext uri="{FF2B5EF4-FFF2-40B4-BE49-F238E27FC236}">
                  <a16:creationId xmlns:a16="http://schemas.microsoft.com/office/drawing/2014/main" id="{E837974F-4416-18FC-921A-42912E7D0946}"/>
                </a:ext>
              </a:extLst>
            </p:cNvPr>
            <p:cNvGrpSpPr/>
            <p:nvPr/>
          </p:nvGrpSpPr>
          <p:grpSpPr>
            <a:xfrm>
              <a:off x="360602" y="3621108"/>
              <a:ext cx="8673899" cy="582596"/>
              <a:chOff x="304085" y="2195660"/>
              <a:chExt cx="8985250" cy="582596"/>
            </a:xfrm>
          </p:grpSpPr>
          <p:sp>
            <p:nvSpPr>
              <p:cNvPr id="20" name="角丸四角形 22">
                <a:extLst>
                  <a:ext uri="{FF2B5EF4-FFF2-40B4-BE49-F238E27FC236}">
                    <a16:creationId xmlns:a16="http://schemas.microsoft.com/office/drawing/2014/main" id="{55DBDF0F-F994-8C0F-9B20-670C918D29D9}"/>
                  </a:ext>
                </a:extLst>
              </p:cNvPr>
              <p:cNvSpPr/>
              <p:nvPr/>
            </p:nvSpPr>
            <p:spPr>
              <a:xfrm>
                <a:off x="304085" y="2195660"/>
                <a:ext cx="8985250" cy="376090"/>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rPr>
                  <a:t>■　ひとり親家庭専門学校等受験対策事業　　　　　　　　　　　　　　　　　（</a:t>
                </a:r>
                <a:r>
                  <a:rPr lang="ja-JP" altLang="en-US" sz="1600" b="1" dirty="0">
                    <a:solidFill>
                      <a:schemeClr val="tx1"/>
                    </a:solidFill>
                    <a:latin typeface="ＭＳ Ｐゴシック" panose="020B0600070205080204" pitchFamily="50" charset="-128"/>
                    <a:ea typeface="ＭＳ Ｐゴシック"/>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rPr>
                  <a:t>２，０００万円）</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endParaRPr>
              </a:p>
              <a:p>
                <a:pPr marL="0" marR="0" lvl="0" indent="0" algn="l" defTabSz="914400" rtl="0" eaLnBrk="0" fontAlgn="base" latinLnBrk="0" hangingPunct="0">
                  <a:lnSpc>
                    <a:spcPts val="2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rPr>
                  <a:t>　</a:t>
                </a:r>
                <a:endParaRPr kumimoji="1" lang="en-US" altLang="ja-JP"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endParaRPr>
              </a:p>
            </p:txBody>
          </p:sp>
          <p:sp>
            <p:nvSpPr>
              <p:cNvPr id="21" name="Rectangle 5">
                <a:extLst>
                  <a:ext uri="{FF2B5EF4-FFF2-40B4-BE49-F238E27FC236}">
                    <a16:creationId xmlns:a16="http://schemas.microsoft.com/office/drawing/2014/main" id="{33B871D1-56EF-F75A-3EBF-47DE37E660C0}"/>
                  </a:ext>
                </a:extLst>
              </p:cNvPr>
              <p:cNvSpPr>
                <a:spLocks noChangeArrowheads="1"/>
              </p:cNvSpPr>
              <p:nvPr/>
            </p:nvSpPr>
            <p:spPr bwMode="auto">
              <a:xfrm>
                <a:off x="473884" y="2440611"/>
                <a:ext cx="8330663" cy="33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70000" indent="-285750" eaLnBrk="1" hangingPunct="1">
                  <a:lnSpc>
                    <a:spcPts val="1800"/>
                  </a:lnSpc>
                  <a:spcBef>
                    <a:spcPts val="175"/>
                  </a:spcBef>
                  <a:spcAft>
                    <a:spcPts val="175"/>
                  </a:spcAft>
                  <a:buFont typeface="Wingdings" panose="05000000000000000000" pitchFamily="2" charset="2"/>
                  <a:buChar char="Ø"/>
                </a:pPr>
                <a:r>
                  <a:rPr lang="ja-JP" altLang="en-US" sz="1400" spc="-50" dirty="0">
                    <a:uFill>
                      <a:solidFill>
                        <a:srgbClr val="FF0000"/>
                      </a:solidFill>
                    </a:uFill>
                    <a:latin typeface="ＭＳ ゴシック" panose="020B0609070205080204" pitchFamily="49" charset="-128"/>
                    <a:ea typeface="ＭＳ ゴシック" panose="020B0609070205080204" pitchFamily="49" charset="-128"/>
                  </a:rPr>
                  <a:t>ひとり親家庭の自立に向け、就職に有利な資格取得にかかる経費の補助について、所得要件を撤廃</a:t>
                </a:r>
                <a:endParaRPr lang="en-US" altLang="ja-JP" sz="1400" dirty="0">
                  <a:uFill>
                    <a:solidFill>
                      <a:srgbClr val="FF0000"/>
                    </a:solidFill>
                  </a:uFill>
                  <a:latin typeface="ＭＳ Ｐゴシック" panose="020B0600070205080204" pitchFamily="50" charset="-128"/>
                </a:endParaRPr>
              </a:p>
            </p:txBody>
          </p:sp>
        </p:grpSp>
      </p:grpSp>
      <p:sp>
        <p:nvSpPr>
          <p:cNvPr id="22" name="角丸四角形 12">
            <a:extLst>
              <a:ext uri="{FF2B5EF4-FFF2-40B4-BE49-F238E27FC236}">
                <a16:creationId xmlns:a16="http://schemas.microsoft.com/office/drawing/2014/main" id="{0CF10D37-2956-99D0-BC61-70941CCE7C22}"/>
              </a:ext>
            </a:extLst>
          </p:cNvPr>
          <p:cNvSpPr/>
          <p:nvPr/>
        </p:nvSpPr>
        <p:spPr>
          <a:xfrm>
            <a:off x="87055" y="3323024"/>
            <a:ext cx="5674274" cy="394077"/>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生活基盤の確立支援の充実</a:t>
            </a:r>
            <a:endParaRPr kumimoji="1" lang="en-US" altLang="ja-JP"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endParaRPr>
          </a:p>
        </p:txBody>
      </p:sp>
      <p:sp>
        <p:nvSpPr>
          <p:cNvPr id="27" name="角丸四角形 30">
            <a:extLst>
              <a:ext uri="{FF2B5EF4-FFF2-40B4-BE49-F238E27FC236}">
                <a16:creationId xmlns:a16="http://schemas.microsoft.com/office/drawing/2014/main" id="{415C3104-74EE-99B2-51E0-CD93FCBB5597}"/>
              </a:ext>
            </a:extLst>
          </p:cNvPr>
          <p:cNvSpPr/>
          <p:nvPr/>
        </p:nvSpPr>
        <p:spPr>
          <a:xfrm>
            <a:off x="148533" y="1255440"/>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grpSp>
        <p:nvGrpSpPr>
          <p:cNvPr id="29" name="グループ化 28">
            <a:extLst>
              <a:ext uri="{FF2B5EF4-FFF2-40B4-BE49-F238E27FC236}">
                <a16:creationId xmlns:a16="http://schemas.microsoft.com/office/drawing/2014/main" id="{4A746EDE-2FFE-1B6A-049F-5D9CD044BFE7}"/>
              </a:ext>
            </a:extLst>
          </p:cNvPr>
          <p:cNvGrpSpPr/>
          <p:nvPr/>
        </p:nvGrpSpPr>
        <p:grpSpPr>
          <a:xfrm>
            <a:off x="95900" y="4103266"/>
            <a:ext cx="8789663" cy="1054168"/>
            <a:chOff x="95900" y="4135540"/>
            <a:chExt cx="8789663" cy="1054168"/>
          </a:xfrm>
        </p:grpSpPr>
        <p:sp>
          <p:nvSpPr>
            <p:cNvPr id="28" name="角丸四角形 27"/>
            <p:cNvSpPr/>
            <p:nvPr/>
          </p:nvSpPr>
          <p:spPr>
            <a:xfrm>
              <a:off x="357696" y="4420388"/>
              <a:ext cx="8041994" cy="360001"/>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ts val="2000"/>
                </a:lnSpc>
                <a:spcBef>
                  <a:spcPct val="0"/>
                </a:spcBef>
                <a:spcAft>
                  <a:spcPct val="0"/>
                </a:spcAft>
                <a:buClrTx/>
                <a:buSzTx/>
                <a:buFontTx/>
                <a:buNone/>
                <a:tabLst>
                  <a:tab pos="268288" algn="l"/>
                  <a:tab pos="5556250" algn="l"/>
                  <a:tab pos="5649913" algn="l"/>
                  <a:tab pos="5916613" algn="l"/>
                  <a:tab pos="6013450" algn="l"/>
                  <a:tab pos="6283325" algn="l"/>
                  <a:tab pos="7443788" algn="l"/>
                </a:tabLst>
                <a:defRPr/>
              </a:pPr>
              <a:r>
                <a:rPr kumimoji="1" lang="ja-JP" altLang="en-US" sz="14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大阪市こどもサポートネットの取組　　　　　　　　　　　　　　　　 　　　　</a:t>
              </a:r>
              <a:r>
                <a:rPr kumimoji="1" lang="ja-JP" altLang="en-US" sz="1600" b="1" i="0" u="none" strike="noStrike" kern="1200" cap="none" spc="0" normalizeH="0" baseline="0" noProof="0" dirty="0">
                  <a:ln>
                    <a:noFill/>
                  </a:ln>
                  <a:solidFill>
                    <a:schemeClr val="tx1"/>
                  </a:solidFill>
                  <a:effectLst/>
                  <a:uLnTx/>
                  <a:uFillTx/>
                  <a:latin typeface="ＭＳ Ｐゴシック"/>
                  <a:ea typeface="ＭＳ Ｐゴシック"/>
                  <a:cs typeface="+mn-cs"/>
                </a:rPr>
                <a:t>（</a:t>
              </a:r>
              <a:r>
                <a:rPr lang="ja-JP" altLang="en-US" sz="1600" b="1" dirty="0">
                  <a:solidFill>
                    <a:schemeClr val="tx1"/>
                  </a:solidFill>
                  <a:latin typeface="ＭＳ Ｐゴシック"/>
                  <a:ea typeface="ＭＳ Ｐゴシック"/>
                </a:rPr>
                <a:t>７</a:t>
              </a:r>
              <a:r>
                <a:rPr kumimoji="1" lang="ja-JP" altLang="en-US" sz="1600" b="1" i="0" u="none" strike="noStrike" kern="1200" cap="none" spc="0" normalizeH="0" baseline="0" noProof="0" dirty="0">
                  <a:ln>
                    <a:noFill/>
                  </a:ln>
                  <a:solidFill>
                    <a:schemeClr val="tx1"/>
                  </a:solidFill>
                  <a:effectLst/>
                  <a:uLnTx/>
                  <a:uFillTx/>
                  <a:latin typeface="ＭＳ Ｐゴシック"/>
                  <a:ea typeface="ＭＳ Ｐゴシック"/>
                  <a:cs typeface="+mn-cs"/>
                </a:rPr>
                <a:t>億３，７００万円）</a:t>
              </a:r>
              <a:endParaRPr kumimoji="1" lang="en-US" altLang="ja-JP" sz="1600" b="1" i="0" u="none" strike="noStrike" kern="1200" cap="none" spc="0" normalizeH="0" baseline="0" noProof="0" dirty="0">
                <a:ln>
                  <a:noFill/>
                </a:ln>
                <a:solidFill>
                  <a:schemeClr val="tx1"/>
                </a:solidFill>
                <a:effectLst/>
                <a:uLnTx/>
                <a:uFillTx/>
                <a:latin typeface="ＭＳ Ｐゴシック"/>
                <a:ea typeface="ＭＳ Ｐゴシック"/>
                <a:cs typeface="+mn-cs"/>
              </a:endParaRPr>
            </a:p>
            <a:p>
              <a:pPr marL="0" marR="0" lvl="0" indent="0" algn="l" defTabSz="914400" rtl="0" eaLnBrk="0" fontAlgn="base" latinLnBrk="0" hangingPunct="0">
                <a:lnSpc>
                  <a:spcPts val="2000"/>
                </a:lnSpc>
                <a:spcBef>
                  <a:spcPct val="0"/>
                </a:spcBef>
                <a:spcAft>
                  <a:spcPct val="0"/>
                </a:spcAft>
                <a:buClrTx/>
                <a:buSzTx/>
                <a:buFontTx/>
                <a:buNone/>
                <a:tabLst>
                  <a:tab pos="268288" algn="l"/>
                  <a:tab pos="5556250" algn="l"/>
                  <a:tab pos="5649913" algn="l"/>
                  <a:tab pos="5916613" algn="l"/>
                  <a:tab pos="6013450" algn="l"/>
                  <a:tab pos="6283325" algn="l"/>
                  <a:tab pos="7443788" algn="l"/>
                </a:tabLst>
                <a:defRPr/>
              </a:pPr>
              <a:endParaRPr kumimoji="1" lang="ja-JP" altLang="en-US" sz="1600" b="1" i="0" u="none" strike="noStrike" kern="1200" cap="none" spc="0" normalizeH="0" baseline="0" noProof="0" dirty="0">
                <a:ln>
                  <a:noFill/>
                </a:ln>
                <a:solidFill>
                  <a:schemeClr val="tx1"/>
                </a:solidFill>
                <a:effectLst/>
                <a:uLnTx/>
                <a:uFillTx/>
                <a:latin typeface="ＭＳ Ｐゴシック"/>
                <a:ea typeface="ＭＳ Ｐゴシック"/>
                <a:cs typeface="+mn-cs"/>
              </a:endParaRPr>
            </a:p>
          </p:txBody>
        </p:sp>
        <p:sp>
          <p:nvSpPr>
            <p:cNvPr id="23" name="角丸四角形 12">
              <a:extLst>
                <a:ext uri="{FF2B5EF4-FFF2-40B4-BE49-F238E27FC236}">
                  <a16:creationId xmlns:a16="http://schemas.microsoft.com/office/drawing/2014/main" id="{DAB4FD39-EB0D-3B66-F4E2-22DE27539624}"/>
                </a:ext>
              </a:extLst>
            </p:cNvPr>
            <p:cNvSpPr/>
            <p:nvPr/>
          </p:nvSpPr>
          <p:spPr>
            <a:xfrm>
              <a:off x="95900" y="4135540"/>
              <a:ext cx="8445500" cy="394077"/>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つながり・見守りの仕組みの充実</a:t>
              </a:r>
              <a:endPar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32" name="角丸四角形 30">
              <a:extLst>
                <a:ext uri="{FF2B5EF4-FFF2-40B4-BE49-F238E27FC236}">
                  <a16:creationId xmlns:a16="http://schemas.microsoft.com/office/drawing/2014/main" id="{EAA1296C-C039-7B52-69D8-BFC1AB88503F}"/>
                </a:ext>
              </a:extLst>
            </p:cNvPr>
            <p:cNvSpPr/>
            <p:nvPr/>
          </p:nvSpPr>
          <p:spPr>
            <a:xfrm>
              <a:off x="272485" y="4850262"/>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3" name="Rectangle 5">
              <a:extLst>
                <a:ext uri="{FF2B5EF4-FFF2-40B4-BE49-F238E27FC236}">
                  <a16:creationId xmlns:a16="http://schemas.microsoft.com/office/drawing/2014/main" id="{7BDBB0E0-393A-C5B6-736E-39665E859E2F}"/>
                </a:ext>
              </a:extLst>
            </p:cNvPr>
            <p:cNvSpPr>
              <a:spLocks noChangeArrowheads="1"/>
            </p:cNvSpPr>
            <p:nvPr/>
          </p:nvSpPr>
          <p:spPr bwMode="auto">
            <a:xfrm>
              <a:off x="519094" y="4679740"/>
              <a:ext cx="8366469" cy="50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400"/>
                </a:lnSpc>
                <a:spcBef>
                  <a:spcPts val="150"/>
                </a:spcBef>
                <a:spcAft>
                  <a:spcPts val="150"/>
                </a:spcAft>
                <a:buFont typeface="Wingdings" panose="05000000000000000000" pitchFamily="2" charset="2"/>
                <a:buChar char="Ø"/>
                <a:tabLst>
                  <a:tab pos="355600" algn="l"/>
                </a:tabLst>
              </a:pPr>
              <a:r>
                <a:rPr lang="ja-JP" altLang="en-US" sz="1400" dirty="0">
                  <a:latin typeface="ＭＳ Ｐゴシック" panose="020B0600070205080204" pitchFamily="50" charset="-128"/>
                </a:rPr>
                <a:t>チーム学校を中心として、区役所や地域につなぎ、社会全体で課題を抱えるこどもやその世帯をサポート</a:t>
              </a:r>
              <a:endParaRPr lang="en-US" altLang="ja-JP" sz="1400" dirty="0">
                <a:latin typeface="ＭＳ Ｐゴシック" panose="020B0600070205080204" pitchFamily="50" charset="-128"/>
              </a:endParaRPr>
            </a:p>
            <a:p>
              <a:pPr marL="285750" indent="-285750" eaLnBrk="1" hangingPunct="1">
                <a:lnSpc>
                  <a:spcPts val="1400"/>
                </a:lnSpc>
                <a:spcBef>
                  <a:spcPts val="150"/>
                </a:spcBef>
                <a:spcAft>
                  <a:spcPts val="150"/>
                </a:spcAft>
                <a:buFont typeface="Wingdings" panose="05000000000000000000" pitchFamily="2" charset="2"/>
                <a:buChar char="Ø"/>
                <a:tabLst>
                  <a:tab pos="355600" algn="l"/>
                </a:tabLst>
              </a:pPr>
              <a:r>
                <a:rPr lang="ja-JP" altLang="en-US" sz="1400" dirty="0">
                  <a:latin typeface="ＭＳ Ｐゴシック" panose="020B0600070205080204" pitchFamily="50" charset="-128"/>
                </a:rPr>
                <a:t>スクールカウンセラーの資質を向上させ、こどものアセスメントを充実させるため、スーパーバイザーを配置</a:t>
              </a:r>
              <a:endParaRPr lang="en-US" altLang="ja-JP" sz="1400" dirty="0">
                <a:latin typeface="ＭＳ Ｐゴシック" panose="020B0600070205080204" pitchFamily="50" charset="-128"/>
              </a:endParaRPr>
            </a:p>
          </p:txBody>
        </p:sp>
      </p:grpSp>
    </p:spTree>
    <p:extLst>
      <p:ext uri="{BB962C8B-B14F-4D97-AF65-F5344CB8AC3E}">
        <p14:creationId xmlns:p14="http://schemas.microsoft.com/office/powerpoint/2010/main" val="151151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ChangeArrowheads="1"/>
          </p:cNvSpPr>
          <p:nvPr/>
        </p:nvSpPr>
        <p:spPr bwMode="auto">
          <a:xfrm>
            <a:off x="-1588" y="4763"/>
            <a:ext cx="9137651"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1" fontAlgn="base" latinLnBrk="0" hangingPunct="1">
              <a:lnSpc>
                <a:spcPct val="100000"/>
              </a:lnSpc>
              <a:spcBef>
                <a:spcPct val="0"/>
              </a:spcBef>
              <a:spcAft>
                <a:spcPct val="0"/>
              </a:spcAft>
              <a:buClrTx/>
              <a:buSzTx/>
              <a:buFontTx/>
              <a:buNone/>
              <a:tabLst>
                <a:tab pos="1614488" algn="l"/>
              </a:tabLst>
              <a:defRPr/>
            </a:pPr>
            <a:r>
              <a:rPr kumimoji="1" lang="ja-JP"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ＭＳ Ｐゴシック" panose="020B0600070205080204" pitchFamily="50" charset="-128"/>
                <a:ea typeface="HG創英角ｺﾞｼｯｸUB" pitchFamily="49" charset="-128"/>
                <a:cs typeface="+mn-cs"/>
              </a:rPr>
              <a:t>０～２歳児保育無償化に向けた取組</a:t>
            </a:r>
            <a:endParaRPr kumimoji="1" lang="en-US" altLang="ja-JP"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ＭＳ Ｐゴシック" panose="020B0600070205080204" pitchFamily="50" charset="-128"/>
              <a:ea typeface="HG創英角ｺﾞｼｯｸUB" pitchFamily="49" charset="-128"/>
              <a:cs typeface="+mn-cs"/>
            </a:endParaRPr>
          </a:p>
        </p:txBody>
      </p:sp>
      <p:sp>
        <p:nvSpPr>
          <p:cNvPr id="38" name="Rectangle 4"/>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rPr>
              <a:t>子育て・教育環境の充実</a:t>
            </a:r>
            <a:endParaRPr kumimoji="1" lang="en-US" altLang="ja-JP"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endParaRPr>
          </a:p>
        </p:txBody>
      </p:sp>
      <p:sp>
        <p:nvSpPr>
          <p:cNvPr id="37" name="Rectangle 5">
            <a:extLst>
              <a:ext uri="{FF2B5EF4-FFF2-40B4-BE49-F238E27FC236}">
                <a16:creationId xmlns:a16="http://schemas.microsoft.com/office/drawing/2014/main" id="{62B5968A-ED15-277A-99C5-958805D4CDED}"/>
              </a:ext>
            </a:extLst>
          </p:cNvPr>
          <p:cNvSpPr>
            <a:spLocks noChangeArrowheads="1"/>
          </p:cNvSpPr>
          <p:nvPr/>
        </p:nvSpPr>
        <p:spPr bwMode="auto">
          <a:xfrm>
            <a:off x="176075" y="921175"/>
            <a:ext cx="7912479" cy="445294"/>
          </a:xfrm>
          <a:prstGeom prst="rect">
            <a:avLst/>
          </a:prstGeom>
          <a:noFill/>
          <a:ln w="9525">
            <a:noFill/>
            <a:miter lim="800000"/>
            <a:headEnd/>
            <a:tailEnd/>
          </a:ln>
        </p:spPr>
        <p:txBody>
          <a:bodyPr lIns="77929" tIns="0" rIns="77929" bIns="38964" anchor="ctr" anchorCtr="0"/>
          <a:lstStyle/>
          <a:p>
            <a:pPr marL="0" marR="0" lvl="0" indent="0" algn="l" defTabSz="914400" rtl="0" eaLnBrk="1" fontAlgn="base" latinLnBrk="0" hangingPunct="1">
              <a:lnSpc>
                <a:spcPct val="150000"/>
              </a:lnSpc>
              <a:spcBef>
                <a:spcPts val="170"/>
              </a:spcBef>
              <a:spcAft>
                <a:spcPts val="170"/>
              </a:spcAft>
              <a:buClrTx/>
              <a:buSzTx/>
              <a:buFontTx/>
              <a:buNone/>
              <a:tabLst>
                <a:tab pos="5111750" algn="l"/>
                <a:tab pos="6542088" algn="l"/>
                <a:tab pos="6635750" algn="l"/>
                <a:tab pos="6729413" algn="l"/>
              </a:tabLst>
              <a:defRPr/>
            </a:pP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　０～２歳児の保育料無償化に向けた取組　　　　 （３４億９，９００万円）</a:t>
            </a:r>
            <a:endParaRPr kumimoji="1" lang="en-US" altLang="ja-JP" sz="1600" b="0" i="0" u="none" strike="noStrike" kern="1200" cap="none" spc="0" normalizeH="0" baseline="0" noProof="0" dirty="0">
              <a:ln>
                <a:noFill/>
              </a:ln>
              <a:effectLst/>
              <a:uLnTx/>
              <a:uFillTx/>
              <a:latin typeface="ＭＳ Ｐゴシック" pitchFamily="50" charset="-128"/>
              <a:ea typeface="ＭＳ Ｐゴシック" charset="-128"/>
              <a:cs typeface="+mn-cs"/>
            </a:endParaRPr>
          </a:p>
        </p:txBody>
      </p:sp>
      <p:pic>
        <p:nvPicPr>
          <p:cNvPr id="4" name="図 3">
            <a:extLst>
              <a:ext uri="{FF2B5EF4-FFF2-40B4-BE49-F238E27FC236}">
                <a16:creationId xmlns:a16="http://schemas.microsoft.com/office/drawing/2014/main" id="{C633771E-819E-A2DE-FC62-CBDFCC4A760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23420" y="816109"/>
            <a:ext cx="1261858" cy="1220847"/>
          </a:xfrm>
          <a:prstGeom prst="rect">
            <a:avLst/>
          </a:prstGeom>
        </p:spPr>
      </p:pic>
      <p:sp>
        <p:nvSpPr>
          <p:cNvPr id="13" name="角丸四角形 5">
            <a:extLst>
              <a:ext uri="{FF2B5EF4-FFF2-40B4-BE49-F238E27FC236}">
                <a16:creationId xmlns:a16="http://schemas.microsoft.com/office/drawing/2014/main" id="{2B732A41-F03A-0B5A-36AF-CC6D4AAEB2E7}"/>
              </a:ext>
            </a:extLst>
          </p:cNvPr>
          <p:cNvSpPr>
            <a:spLocks noChangeArrowheads="1"/>
          </p:cNvSpPr>
          <p:nvPr/>
        </p:nvSpPr>
        <p:spPr bwMode="auto">
          <a:xfrm>
            <a:off x="1245782" y="2066156"/>
            <a:ext cx="3002262" cy="1279143"/>
          </a:xfrm>
          <a:prstGeom prst="roundRect">
            <a:avLst>
              <a:gd name="adj" fmla="val 8269"/>
            </a:avLst>
          </a:prstGeom>
          <a:solidFill>
            <a:schemeClr val="bg1">
              <a:lumMod val="95000"/>
            </a:schemeClr>
          </a:solidFill>
          <a:ln w="3175">
            <a:solidFill>
              <a:srgbClr val="000000"/>
            </a:solidFill>
            <a:miter lim="800000"/>
            <a:headEnd/>
            <a:tailEnd/>
          </a:ln>
        </p:spPr>
        <p:txBody>
          <a:bodyPr wrap="none" lIns="72000" tIns="108000" rIns="104434" bIns="52217" anchor="ctr" anchorCtr="0"/>
          <a:lstStyle/>
          <a:p>
            <a:pPr marL="0" marR="0" lvl="0" indent="0" algn="ctr" defTabSz="914400" rtl="0" eaLnBrk="0" fontAlgn="base" latinLnBrk="0" hangingPunct="0">
              <a:lnSpc>
                <a:spcPts val="700"/>
              </a:lnSpc>
              <a:spcBef>
                <a:spcPct val="4000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　国制度　</a:t>
            </a:r>
            <a:r>
              <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rPr>
              <a:t>】</a:t>
            </a:r>
          </a:p>
          <a:p>
            <a:pPr marL="0" marR="0" lvl="0" indent="0" algn="l" defTabSz="914400" rtl="0" eaLnBrk="0" fontAlgn="base" latinLnBrk="0" hangingPunct="0">
              <a:lnSpc>
                <a:spcPts val="700"/>
              </a:lnSpc>
              <a:spcBef>
                <a:spcPct val="40000"/>
              </a:spcBef>
              <a:spcAft>
                <a:spcPct val="0"/>
              </a:spcAft>
              <a:buClrTx/>
              <a:buSzTx/>
              <a:buFontTx/>
              <a:buNone/>
              <a:tabLst/>
              <a:defRPr/>
            </a:pPr>
            <a:endParaRPr kumimoji="1" lang="en-US" altLang="ja-JP" sz="6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700"/>
              </a:lnSpc>
              <a:spcBef>
                <a:spcPct val="4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保育料の多子軽減において、</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700"/>
              </a:lnSpc>
              <a:spcBef>
                <a:spcPct val="4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年収３６０万円以上の場合、</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700"/>
              </a:lnSpc>
              <a:spcBef>
                <a:spcPct val="4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小学生以上はカウント対象外</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00"/>
              </a:lnSpc>
              <a:spcBef>
                <a:spcPct val="40000"/>
              </a:spcBef>
              <a:spcAft>
                <a:spcPct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900"/>
              </a:lnSpc>
              <a:spcBef>
                <a:spcPct val="4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第２子は半額（第３子以降は無償）</a:t>
            </a:r>
          </a:p>
        </p:txBody>
      </p:sp>
      <p:sp>
        <p:nvSpPr>
          <p:cNvPr id="34" name="二等辺三角形 9">
            <a:extLst>
              <a:ext uri="{FF2B5EF4-FFF2-40B4-BE49-F238E27FC236}">
                <a16:creationId xmlns:a16="http://schemas.microsoft.com/office/drawing/2014/main" id="{4EEA3ABB-85CB-CDB3-37DC-9D127B2E3F73}"/>
              </a:ext>
            </a:extLst>
          </p:cNvPr>
          <p:cNvSpPr>
            <a:spLocks noChangeArrowheads="1"/>
          </p:cNvSpPr>
          <p:nvPr/>
        </p:nvSpPr>
        <p:spPr bwMode="auto">
          <a:xfrm rot="5400000">
            <a:off x="4176474" y="2621366"/>
            <a:ext cx="720000" cy="288000"/>
          </a:xfrm>
          <a:prstGeom prst="triangle">
            <a:avLst/>
          </a:prstGeom>
          <a:solidFill>
            <a:schemeClr val="bg1">
              <a:lumMod val="85000"/>
            </a:schemeClr>
          </a:solidFill>
          <a:ln w="9525">
            <a:solidFill>
              <a:schemeClr val="tx1"/>
            </a:solidFill>
            <a:miter lim="800000"/>
            <a:headEnd/>
            <a:tailEnd/>
          </a:ln>
        </p:spPr>
        <p:txBody>
          <a:bodyPr wrap="none" lIns="104434" tIns="52217" rIns="104434" bIns="52217" anchor="ct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35000"/>
              </a:lnSpc>
              <a:spcBef>
                <a:spcPct val="40000"/>
              </a:spcBef>
              <a:spcAft>
                <a:spcPct val="0"/>
              </a:spcAft>
              <a:buClrTx/>
              <a:buSzTx/>
              <a:buFontTx/>
              <a:buNone/>
              <a:tabLst/>
              <a:defRPr/>
            </a:pPr>
            <a:endParaRPr kumimoji="1" lang="ja-JP" altLang="en-US" sz="1800" b="1" i="0" u="none" strike="noStrike" kern="1200" cap="none" spc="0" normalizeH="0" baseline="0" noProof="0">
              <a:ln>
                <a:noFill/>
              </a:ln>
              <a:solidFill>
                <a:srgbClr val="000099"/>
              </a:solidFill>
              <a:effectLst/>
              <a:uLnTx/>
              <a:uFillTx/>
              <a:latin typeface="HG創英角ｺﾞｼｯｸUB" panose="020B0909000000000000" pitchFamily="49" charset="-128"/>
              <a:ea typeface="HG創英角ｺﾞｼｯｸUB" panose="020B0909000000000000" pitchFamily="49" charset="-128"/>
              <a:cs typeface="+mn-cs"/>
            </a:endParaRPr>
          </a:p>
        </p:txBody>
      </p:sp>
      <p:sp>
        <p:nvSpPr>
          <p:cNvPr id="15" name="角丸四角形 5">
            <a:extLst>
              <a:ext uri="{FF2B5EF4-FFF2-40B4-BE49-F238E27FC236}">
                <a16:creationId xmlns:a16="http://schemas.microsoft.com/office/drawing/2014/main" id="{D9A6055B-7988-AD9C-9CF4-CE1B3BB97CAD}"/>
              </a:ext>
            </a:extLst>
          </p:cNvPr>
          <p:cNvSpPr>
            <a:spLocks noChangeArrowheads="1"/>
          </p:cNvSpPr>
          <p:nvPr/>
        </p:nvSpPr>
        <p:spPr bwMode="auto">
          <a:xfrm>
            <a:off x="4787331" y="2080304"/>
            <a:ext cx="4076461" cy="1278000"/>
          </a:xfrm>
          <a:prstGeom prst="roundRect">
            <a:avLst>
              <a:gd name="adj" fmla="val 8269"/>
            </a:avLst>
          </a:prstGeom>
          <a:solidFill>
            <a:schemeClr val="bg1">
              <a:lumMod val="95000"/>
            </a:schemeClr>
          </a:solidFill>
          <a:ln w="3175">
            <a:solidFill>
              <a:srgbClr val="000000"/>
            </a:solidFill>
            <a:miter lim="800000"/>
            <a:headEnd/>
            <a:tailEnd/>
          </a:ln>
        </p:spPr>
        <p:txBody>
          <a:bodyPr wrap="none" lIns="72000" tIns="72000" rIns="104434" bIns="52217" anchor="t"/>
          <a:lstStyle/>
          <a:p>
            <a:pPr marL="0" marR="0" lvl="0" indent="0" algn="ctr" defTabSz="914400" rtl="0" eaLnBrk="0" fontAlgn="base" latinLnBrk="0" hangingPunct="0">
              <a:lnSpc>
                <a:spcPts val="1000"/>
              </a:lnSpc>
              <a:spcBef>
                <a:spcPct val="4000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　市独自取組　</a:t>
            </a:r>
            <a:r>
              <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rPr>
              <a:t>】</a:t>
            </a:r>
          </a:p>
          <a:p>
            <a:pPr marL="0" marR="0" lvl="0" indent="0" algn="l" defTabSz="914400" rtl="0" eaLnBrk="0" fontAlgn="base" latinLnBrk="0" hangingPunct="0">
              <a:lnSpc>
                <a:spcPts val="1000"/>
              </a:lnSpc>
              <a:spcBef>
                <a:spcPct val="40000"/>
              </a:spcBef>
              <a:spcAft>
                <a:spcPct val="0"/>
              </a:spcAft>
              <a:buClrTx/>
              <a:buSzTx/>
              <a:buFontTx/>
              <a:buNone/>
              <a:tabLst/>
              <a:defRPr/>
            </a:pPr>
            <a:endPar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000"/>
              </a:lnSpc>
              <a:spcBef>
                <a:spcPct val="40000"/>
              </a:spcBef>
              <a:spcAft>
                <a:spcPct val="0"/>
              </a:spcAft>
              <a:buClrTx/>
              <a:buSzTx/>
              <a:buFontTx/>
              <a:buNone/>
              <a:tabLst/>
              <a:defRPr/>
            </a:pPr>
            <a:endParaRPr kumimoji="1" lang="en-US" altLang="ja-JP" sz="5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000"/>
              </a:lnSpc>
              <a:spcBef>
                <a:spcPct val="40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ＭＳ Ｐゴシック"/>
                <a:ea typeface="ＭＳ Ｐゴシック"/>
                <a:cs typeface="+mn-cs"/>
              </a:rPr>
              <a:t>○ 所得制限を撤廃し、小学生以上もカウント</a:t>
            </a:r>
            <a:endPar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700"/>
              </a:lnSpc>
              <a:spcBef>
                <a:spcPct val="40000"/>
              </a:spcBef>
              <a:spcAft>
                <a:spcPct val="0"/>
              </a:spcAft>
              <a:buClrTx/>
              <a:buSzTx/>
              <a:buFontTx/>
              <a:buNone/>
              <a:tabLst/>
              <a:defRPr/>
            </a:pPr>
            <a:endParaRPr kumimoji="1" lang="en-US" altLang="ja-JP" sz="1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000"/>
              </a:lnSpc>
              <a:spcBef>
                <a:spcPct val="40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ＭＳ Ｐゴシック"/>
                <a:ea typeface="ＭＳ Ｐゴシック"/>
                <a:cs typeface="+mn-cs"/>
              </a:rPr>
              <a:t>○ 第２子の保育料を無償化</a:t>
            </a:r>
            <a:endPar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23" name="角丸四角形 5">
            <a:extLst>
              <a:ext uri="{FF2B5EF4-FFF2-40B4-BE49-F238E27FC236}">
                <a16:creationId xmlns:a16="http://schemas.microsoft.com/office/drawing/2014/main" id="{DFCB1590-DDEE-293C-A9A1-A7E7DA4339F7}"/>
              </a:ext>
            </a:extLst>
          </p:cNvPr>
          <p:cNvSpPr>
            <a:spLocks noChangeArrowheads="1"/>
          </p:cNvSpPr>
          <p:nvPr/>
        </p:nvSpPr>
        <p:spPr bwMode="auto">
          <a:xfrm>
            <a:off x="495639" y="2186594"/>
            <a:ext cx="568800" cy="1034927"/>
          </a:xfrm>
          <a:prstGeom prst="roundRect">
            <a:avLst>
              <a:gd name="adj" fmla="val 8269"/>
            </a:avLst>
          </a:prstGeom>
          <a:solidFill>
            <a:schemeClr val="bg1"/>
          </a:solidFill>
          <a:ln w="3175">
            <a:solidFill>
              <a:srgbClr val="000000"/>
            </a:solidFill>
            <a:miter lim="800000"/>
            <a:headEnd/>
            <a:tailEnd/>
          </a:ln>
        </p:spPr>
        <p:txBody>
          <a:bodyPr wrap="none" lIns="0" tIns="0" rIns="0" bIns="0" anchor="ctr"/>
          <a:lstStyle/>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認可</a:t>
            </a:r>
            <a:endParaRPr kumimoji="1" lang="en-US" altLang="ja-JP" sz="1400" b="0" i="0" u="none" strike="noStrike" kern="1200" cap="none" spc="0" normalizeH="0" baseline="0" noProof="0" dirty="0">
              <a:ln>
                <a:noFill/>
              </a:ln>
              <a:effectLst/>
              <a:uLnTx/>
              <a:uFillTx/>
              <a:latin typeface="ＭＳ Ｐゴシック"/>
              <a:ea typeface="ＭＳ Ｐゴシック"/>
              <a:cs typeface="+mn-cs"/>
            </a:endParaRPr>
          </a:p>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保育所</a:t>
            </a:r>
            <a:endParaRPr kumimoji="1" lang="en-US" altLang="ja-JP" sz="1400" b="0" i="0" u="none" strike="noStrike" kern="1200" cap="none" spc="0" normalizeH="0" baseline="0" noProof="0" dirty="0">
              <a:ln>
                <a:noFill/>
              </a:ln>
              <a:effectLst/>
              <a:uLnTx/>
              <a:uFillTx/>
              <a:latin typeface="ＭＳ Ｐゴシック"/>
              <a:ea typeface="ＭＳ Ｐゴシック"/>
              <a:cs typeface="+mn-cs"/>
            </a:endParaRPr>
          </a:p>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等</a:t>
            </a:r>
          </a:p>
        </p:txBody>
      </p:sp>
      <p:sp>
        <p:nvSpPr>
          <p:cNvPr id="16" name="角丸四角形 5">
            <a:extLst>
              <a:ext uri="{FF2B5EF4-FFF2-40B4-BE49-F238E27FC236}">
                <a16:creationId xmlns:a16="http://schemas.microsoft.com/office/drawing/2014/main" id="{21B099ED-BDE8-7059-3119-3BAA19D1D481}"/>
              </a:ext>
            </a:extLst>
          </p:cNvPr>
          <p:cNvSpPr>
            <a:spLocks noChangeArrowheads="1"/>
          </p:cNvSpPr>
          <p:nvPr/>
        </p:nvSpPr>
        <p:spPr bwMode="auto">
          <a:xfrm>
            <a:off x="1250020" y="4064004"/>
            <a:ext cx="2998220" cy="954000"/>
          </a:xfrm>
          <a:prstGeom prst="roundRect">
            <a:avLst>
              <a:gd name="adj" fmla="val 8269"/>
            </a:avLst>
          </a:prstGeom>
          <a:gradFill rotWithShape="1">
            <a:gsLst>
              <a:gs pos="0">
                <a:srgbClr val="FFC000">
                  <a:alpha val="55000"/>
                </a:srgbClr>
              </a:gs>
              <a:gs pos="50000">
                <a:srgbClr val="FFFFB3"/>
              </a:gs>
              <a:gs pos="100000">
                <a:srgbClr val="FFFFDA"/>
              </a:gs>
            </a:gsLst>
            <a:lin ang="0" scaled="1"/>
          </a:gradFill>
          <a:ln w="3175">
            <a:solidFill>
              <a:srgbClr val="000000"/>
            </a:solidFill>
            <a:miter lim="800000"/>
            <a:headEnd/>
            <a:tailEnd/>
          </a:ln>
        </p:spPr>
        <p:txBody>
          <a:bodyPr wrap="none" lIns="72000" tIns="0" rIns="104434" bIns="52217" anchor="ctr" anchorCtr="0">
            <a:noAutofit/>
          </a:bodyPr>
          <a:lstStyle/>
          <a:p>
            <a:pPr marL="0" marR="0" lvl="0" indent="0" algn="ctr" defTabSz="914400" rtl="0" eaLnBrk="0" fontAlgn="base" latinLnBrk="0" hangingPunct="0">
              <a:lnSpc>
                <a:spcPts val="900"/>
              </a:lnSpc>
              <a:spcBef>
                <a:spcPct val="40000"/>
              </a:spcBef>
              <a:spcAft>
                <a:spcPct val="0"/>
              </a:spcAft>
              <a:buClrTx/>
              <a:buSzTx/>
              <a:buFontTx/>
              <a:buNone/>
              <a:tabLst/>
              <a:defRPr/>
            </a:pPr>
            <a:r>
              <a:rPr kumimoji="1" lang="en-US" altLang="ja-JP" sz="1400" b="1" i="0" u="none" strike="noStrike" kern="1200" cap="none" spc="0" normalizeH="0" baseline="0" noProof="0" dirty="0">
                <a:ln>
                  <a:noFill/>
                </a:ln>
                <a:effectLst/>
                <a:uLnTx/>
                <a:uFillTx/>
                <a:latin typeface="ＭＳ Ｐゴシック"/>
                <a:ea typeface="ＭＳ Ｐゴシック"/>
                <a:cs typeface="+mn-cs"/>
              </a:rPr>
              <a:t>【</a:t>
            </a:r>
            <a:r>
              <a:rPr kumimoji="1" lang="ja-JP" altLang="en-US" sz="1400" b="1" i="0" u="none" strike="noStrike" kern="1200" cap="none" spc="0" normalizeH="0" baseline="0" noProof="0" dirty="0">
                <a:ln>
                  <a:noFill/>
                </a:ln>
                <a:effectLst/>
                <a:uLnTx/>
                <a:uFillTx/>
                <a:latin typeface="ＭＳ Ｐゴシック"/>
                <a:ea typeface="ＭＳ Ｐゴシック"/>
                <a:cs typeface="+mn-cs"/>
              </a:rPr>
              <a:t>　国制度　</a:t>
            </a:r>
            <a:r>
              <a:rPr kumimoji="1" lang="en-US" altLang="ja-JP" sz="1400" b="1" i="0" u="none" strike="noStrike" kern="1200" cap="none" spc="0" normalizeH="0" baseline="0" noProof="0" dirty="0">
                <a:ln>
                  <a:noFill/>
                </a:ln>
                <a:effectLst/>
                <a:uLnTx/>
                <a:uFillTx/>
                <a:latin typeface="ＭＳ Ｐゴシック"/>
                <a:ea typeface="ＭＳ Ｐゴシック"/>
                <a:cs typeface="+mn-cs"/>
              </a:rPr>
              <a:t>】</a:t>
            </a:r>
            <a:endParaRPr kumimoji="1" lang="en-US" altLang="ja-JP" sz="600" b="0" i="0" u="none" strike="noStrike" kern="1200" cap="none" spc="0" normalizeH="0" baseline="0" noProof="0" dirty="0">
              <a:ln>
                <a:noFill/>
              </a:ln>
              <a:effectLst/>
              <a:uLnTx/>
              <a:uFillTx/>
              <a:latin typeface="ＭＳ Ｐゴシック"/>
              <a:ea typeface="ＭＳ Ｐゴシック"/>
              <a:cs typeface="+mn-cs"/>
            </a:endParaRPr>
          </a:p>
          <a:p>
            <a:pPr marL="0" marR="0" lvl="0" indent="0" algn="l" defTabSz="914400" rtl="0" eaLnBrk="0" fontAlgn="base" latinLnBrk="0" hangingPunct="0">
              <a:lnSpc>
                <a:spcPts val="900"/>
              </a:lnSpc>
              <a:spcBef>
                <a:spcPct val="40000"/>
              </a:spcBef>
              <a:spcAft>
                <a:spcPct val="0"/>
              </a:spcAft>
              <a:buClrTx/>
              <a:buSzTx/>
              <a:buFontTx/>
              <a:buNone/>
              <a:tabLst/>
              <a:defRPr/>
            </a:pPr>
            <a:endParaRPr kumimoji="1" lang="en-US" altLang="ja-JP" sz="600" b="0" i="0" u="none" strike="noStrike" kern="1200" cap="none" spc="0" normalizeH="0" baseline="0" noProof="0" dirty="0">
              <a:ln>
                <a:noFill/>
              </a:ln>
              <a:effectLst/>
              <a:uLnTx/>
              <a:uFillTx/>
              <a:latin typeface="ＭＳ Ｐゴシック"/>
              <a:ea typeface="ＭＳ Ｐゴシック"/>
              <a:cs typeface="+mn-cs"/>
            </a:endParaRPr>
          </a:p>
          <a:p>
            <a:pPr marL="0" marR="0" lvl="0" indent="0" algn="l" defTabSz="914400" rtl="0" eaLnBrk="0" fontAlgn="base" latinLnBrk="0" hangingPunct="0">
              <a:lnSpc>
                <a:spcPts val="9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 多子世帯の負担軽減制度なし</a:t>
            </a:r>
          </a:p>
        </p:txBody>
      </p:sp>
      <p:sp>
        <p:nvSpPr>
          <p:cNvPr id="17" name="二等辺三角形 9">
            <a:extLst>
              <a:ext uri="{FF2B5EF4-FFF2-40B4-BE49-F238E27FC236}">
                <a16:creationId xmlns:a16="http://schemas.microsoft.com/office/drawing/2014/main" id="{8F5D833D-5BBA-53B5-86E6-A6E4DDE263B9}"/>
              </a:ext>
            </a:extLst>
          </p:cNvPr>
          <p:cNvSpPr>
            <a:spLocks noChangeArrowheads="1"/>
          </p:cNvSpPr>
          <p:nvPr/>
        </p:nvSpPr>
        <p:spPr bwMode="auto">
          <a:xfrm rot="5400000">
            <a:off x="4176474" y="4400823"/>
            <a:ext cx="720000" cy="288000"/>
          </a:xfrm>
          <a:prstGeom prst="triangle">
            <a:avLst/>
          </a:prstGeom>
          <a:solidFill>
            <a:srgbClr val="FFC000"/>
          </a:solidFill>
          <a:ln w="9525">
            <a:solidFill>
              <a:schemeClr val="tx1"/>
            </a:solidFill>
            <a:miter lim="800000"/>
            <a:headEnd/>
            <a:tailEnd/>
          </a:ln>
        </p:spPr>
        <p:txBody>
          <a:bodyPr wrap="none" lIns="104434" tIns="52217" rIns="104434" bIns="52217" anchor="ct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35000"/>
              </a:lnSpc>
              <a:spcBef>
                <a:spcPct val="40000"/>
              </a:spcBef>
              <a:spcAft>
                <a:spcPct val="0"/>
              </a:spcAft>
              <a:buClrTx/>
              <a:buSzTx/>
              <a:buFontTx/>
              <a:buNone/>
              <a:tabLst/>
              <a:defRPr/>
            </a:pPr>
            <a:endParaRPr kumimoji="1" lang="ja-JP" altLang="en-US" sz="1800" b="1" i="0" u="none" strike="noStrike" kern="1200" cap="none" spc="0" normalizeH="0" baseline="0" noProof="0">
              <a:ln>
                <a:noFill/>
              </a:ln>
              <a:solidFill>
                <a:srgbClr val="000099"/>
              </a:solidFill>
              <a:effectLst/>
              <a:uLnTx/>
              <a:uFillTx/>
              <a:latin typeface="HG創英角ｺﾞｼｯｸUB" panose="020B0909000000000000" pitchFamily="49" charset="-128"/>
              <a:ea typeface="HG創英角ｺﾞｼｯｸUB" panose="020B0909000000000000" pitchFamily="49" charset="-128"/>
              <a:cs typeface="+mn-cs"/>
            </a:endParaRPr>
          </a:p>
        </p:txBody>
      </p:sp>
      <p:sp>
        <p:nvSpPr>
          <p:cNvPr id="19" name="角丸四角形 5">
            <a:extLst>
              <a:ext uri="{FF2B5EF4-FFF2-40B4-BE49-F238E27FC236}">
                <a16:creationId xmlns:a16="http://schemas.microsoft.com/office/drawing/2014/main" id="{509364B2-8192-0AFA-156D-16DAD75844E9}"/>
              </a:ext>
            </a:extLst>
          </p:cNvPr>
          <p:cNvSpPr>
            <a:spLocks noChangeArrowheads="1"/>
          </p:cNvSpPr>
          <p:nvPr/>
        </p:nvSpPr>
        <p:spPr bwMode="auto">
          <a:xfrm>
            <a:off x="4824782" y="4063905"/>
            <a:ext cx="4076461" cy="954099"/>
          </a:xfrm>
          <a:prstGeom prst="roundRect">
            <a:avLst>
              <a:gd name="adj" fmla="val 8269"/>
            </a:avLst>
          </a:prstGeom>
          <a:gradFill rotWithShape="1">
            <a:gsLst>
              <a:gs pos="0">
                <a:srgbClr val="FFC000">
                  <a:alpha val="55000"/>
                </a:srgbClr>
              </a:gs>
              <a:gs pos="50000">
                <a:srgbClr val="FFFFB3"/>
              </a:gs>
              <a:gs pos="100000">
                <a:srgbClr val="FFFFDA"/>
              </a:gs>
            </a:gsLst>
            <a:lin ang="0" scaled="1"/>
          </a:gradFill>
          <a:ln w="3175">
            <a:solidFill>
              <a:srgbClr val="000000"/>
            </a:solidFill>
            <a:miter lim="800000"/>
            <a:headEnd/>
            <a:tailEnd/>
          </a:ln>
        </p:spPr>
        <p:txBody>
          <a:bodyPr wrap="none" lIns="72000" tIns="108000" rIns="104434" bIns="52217" anchor="t" anchorCtr="0">
            <a:noAutofit/>
          </a:bodyPr>
          <a:lstStyle/>
          <a:p>
            <a:pPr marL="0" marR="0" lvl="0" indent="0" algn="ctr" defTabSz="914400" rtl="0" eaLnBrk="0" fontAlgn="base" latinLnBrk="0" hangingPunct="0">
              <a:lnSpc>
                <a:spcPts val="1200"/>
              </a:lnSpc>
              <a:spcBef>
                <a:spcPct val="40000"/>
              </a:spcBef>
              <a:spcAft>
                <a:spcPct val="0"/>
              </a:spcAft>
              <a:buClrTx/>
              <a:buSzTx/>
              <a:buFontTx/>
              <a:buNone/>
              <a:tabLst/>
              <a:defRPr/>
            </a:pPr>
            <a:r>
              <a:rPr kumimoji="1" lang="en-US" altLang="ja-JP" sz="1400" b="1" i="0" u="none" strike="noStrike" kern="1200" cap="none" spc="0" normalizeH="0" baseline="0" noProof="0" dirty="0">
                <a:ln>
                  <a:noFill/>
                </a:ln>
                <a:effectLst/>
                <a:uLnTx/>
                <a:uFillTx/>
                <a:latin typeface="ＭＳ Ｐゴシック"/>
                <a:ea typeface="ＭＳ Ｐゴシック"/>
                <a:cs typeface="+mn-cs"/>
              </a:rPr>
              <a:t>【</a:t>
            </a:r>
            <a:r>
              <a:rPr kumimoji="1" lang="ja-JP" altLang="en-US" sz="1400" b="1" i="0" u="none" strike="noStrike" kern="1200" cap="none" spc="0" normalizeH="0" baseline="0" noProof="0" dirty="0">
                <a:ln>
                  <a:noFill/>
                </a:ln>
                <a:effectLst/>
                <a:uLnTx/>
                <a:uFillTx/>
                <a:latin typeface="ＭＳ Ｐゴシック"/>
                <a:ea typeface="ＭＳ Ｐゴシック"/>
                <a:cs typeface="+mn-cs"/>
              </a:rPr>
              <a:t>　市独自取組　</a:t>
            </a:r>
            <a:r>
              <a:rPr kumimoji="1" lang="en-US" altLang="ja-JP" sz="1400" b="1" i="0" u="none" strike="noStrike" kern="1200" cap="none" spc="0" normalizeH="0" baseline="0" noProof="0" dirty="0">
                <a:ln>
                  <a:noFill/>
                </a:ln>
                <a:effectLst/>
                <a:uLnTx/>
                <a:uFillTx/>
                <a:latin typeface="ＭＳ Ｐゴシック"/>
                <a:ea typeface="ＭＳ Ｐゴシック"/>
                <a:cs typeface="+mn-cs"/>
              </a:rPr>
              <a:t>】</a:t>
            </a:r>
            <a:endParaRPr lang="en-US" altLang="ja-JP" sz="1400" b="1" dirty="0">
              <a:latin typeface="ＭＳ Ｐゴシック"/>
              <a:ea typeface="ＭＳ Ｐゴシック"/>
            </a:endParaRPr>
          </a:p>
          <a:p>
            <a:pPr marL="0" marR="0" lvl="0" indent="0" algn="l" defTabSz="914400" rtl="0" eaLnBrk="0" fontAlgn="base" latinLnBrk="0" hangingPunct="0">
              <a:lnSpc>
                <a:spcPts val="1200"/>
              </a:lnSpc>
              <a:spcBef>
                <a:spcPct val="40000"/>
              </a:spcBef>
              <a:spcAft>
                <a:spcPct val="0"/>
              </a:spcAft>
              <a:buClrTx/>
              <a:buSzTx/>
              <a:buFontTx/>
              <a:buNone/>
              <a:tabLst/>
              <a:defRPr/>
            </a:pPr>
            <a:endParaRPr kumimoji="1" lang="en-US" altLang="ja-JP" sz="400" b="1" i="0" u="none" strike="noStrike" kern="1200" cap="none" spc="0" normalizeH="0" baseline="0" noProof="0" dirty="0">
              <a:ln>
                <a:noFill/>
              </a:ln>
              <a:effectLst/>
              <a:uLnTx/>
              <a:uFillTx/>
              <a:latin typeface="ＭＳ Ｐゴシック"/>
              <a:ea typeface="ＭＳ Ｐゴシック"/>
              <a:cs typeface="+mn-cs"/>
            </a:endParaRPr>
          </a:p>
          <a:p>
            <a:pPr marL="0" marR="0" lvl="0" indent="0" algn="l" defTabSz="914400" rtl="0" eaLnBrk="0" fontAlgn="base" latinLnBrk="0" hangingPunct="0">
              <a:lnSpc>
                <a:spcPts val="1200"/>
              </a:lnSpc>
              <a:spcBef>
                <a:spcPct val="40000"/>
              </a:spcBef>
              <a:spcAft>
                <a:spcPct val="0"/>
              </a:spcAft>
              <a:buClrTx/>
              <a:buSzTx/>
              <a:buFontTx/>
              <a:buNone/>
              <a:tabLst/>
              <a:defRPr/>
            </a:pPr>
            <a:endParaRPr kumimoji="1" lang="en-US" altLang="ja-JP" sz="100" b="1" i="0" u="none" strike="noStrike" kern="1200" cap="none" spc="0" normalizeH="0" baseline="0" noProof="0" dirty="0">
              <a:ln>
                <a:noFill/>
              </a:ln>
              <a:effectLst/>
              <a:uLnTx/>
              <a:uFillTx/>
              <a:latin typeface="ＭＳ Ｐゴシック"/>
              <a:ea typeface="ＭＳ Ｐゴシック"/>
              <a:cs typeface="+mn-cs"/>
            </a:endParaRPr>
          </a:p>
          <a:p>
            <a:pPr marL="0" marR="0" lvl="0" indent="0" algn="l" defTabSz="914400" rtl="0" eaLnBrk="0" fontAlgn="base" latinLnBrk="0" hangingPunct="0">
              <a:lnSpc>
                <a:spcPts val="1200"/>
              </a:lnSpc>
              <a:spcBef>
                <a:spcPct val="40000"/>
              </a:spcBef>
              <a:spcAft>
                <a:spcPct val="0"/>
              </a:spcAft>
              <a:buClrTx/>
              <a:buSzTx/>
              <a:buFontTx/>
              <a:buNone/>
              <a:tabLst/>
              <a:defRPr/>
            </a:pPr>
            <a:r>
              <a:rPr kumimoji="1" lang="ja-JP" altLang="en-US" sz="1600" b="1" i="0" u="none" strike="noStrike" kern="1200" cap="none" spc="0" normalizeH="0" baseline="0" noProof="0" dirty="0">
                <a:ln>
                  <a:noFill/>
                </a:ln>
                <a:effectLst/>
                <a:uLnTx/>
                <a:uFillTx/>
                <a:latin typeface="ＭＳ Ｐゴシック"/>
                <a:ea typeface="ＭＳ Ｐゴシック"/>
                <a:cs typeface="+mn-cs"/>
              </a:rPr>
              <a:t>○ 第２子以降の保育料を無償化</a:t>
            </a:r>
          </a:p>
        </p:txBody>
      </p:sp>
      <p:sp>
        <p:nvSpPr>
          <p:cNvPr id="27" name="角丸四角形 5">
            <a:extLst>
              <a:ext uri="{FF2B5EF4-FFF2-40B4-BE49-F238E27FC236}">
                <a16:creationId xmlns:a16="http://schemas.microsoft.com/office/drawing/2014/main" id="{669996DF-F340-4ED1-9BBA-9FF9A9E7E467}"/>
              </a:ext>
            </a:extLst>
          </p:cNvPr>
          <p:cNvSpPr>
            <a:spLocks noChangeArrowheads="1"/>
          </p:cNvSpPr>
          <p:nvPr/>
        </p:nvSpPr>
        <p:spPr bwMode="auto">
          <a:xfrm>
            <a:off x="495569" y="4120495"/>
            <a:ext cx="568870" cy="840918"/>
          </a:xfrm>
          <a:prstGeom prst="roundRect">
            <a:avLst>
              <a:gd name="adj" fmla="val 8269"/>
            </a:avLst>
          </a:prstGeom>
          <a:gradFill rotWithShape="1">
            <a:gsLst>
              <a:gs pos="0">
                <a:srgbClr val="FFC000">
                  <a:alpha val="55000"/>
                </a:srgbClr>
              </a:gs>
              <a:gs pos="50000">
                <a:srgbClr val="FFFFB3"/>
              </a:gs>
              <a:gs pos="100000">
                <a:srgbClr val="FFFFDA"/>
              </a:gs>
            </a:gsLst>
            <a:lin ang="0" scaled="1"/>
          </a:gradFill>
          <a:ln w="3175">
            <a:solidFill>
              <a:srgbClr val="000000"/>
            </a:solidFill>
            <a:miter lim="800000"/>
            <a:headEnd/>
            <a:tailEnd/>
          </a:ln>
        </p:spPr>
        <p:txBody>
          <a:bodyPr wrap="none" lIns="0" tIns="108000" rIns="0" bIns="52217" anchor="ctr" anchorCtr="0"/>
          <a:lstStyle/>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企業</a:t>
            </a:r>
            <a:endParaRPr kumimoji="1" lang="en-US" altLang="ja-JP" sz="1400" b="0" i="0" u="none" strike="noStrike" kern="1200" cap="none" spc="0" normalizeH="0" baseline="0" noProof="0" dirty="0">
              <a:ln>
                <a:noFill/>
              </a:ln>
              <a:effectLst/>
              <a:uLnTx/>
              <a:uFillTx/>
              <a:latin typeface="ＭＳ Ｐゴシック"/>
              <a:ea typeface="ＭＳ Ｐゴシック"/>
              <a:cs typeface="+mn-cs"/>
            </a:endParaRPr>
          </a:p>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主導型</a:t>
            </a:r>
            <a:endParaRPr kumimoji="1" lang="en-US" altLang="ja-JP" sz="1400" b="0" i="0" u="none" strike="noStrike" kern="1200" cap="none" spc="0" normalizeH="0" baseline="0" noProof="0" dirty="0">
              <a:ln>
                <a:noFill/>
              </a:ln>
              <a:effectLst/>
              <a:uLnTx/>
              <a:uFillTx/>
              <a:latin typeface="ＭＳ Ｐゴシック"/>
              <a:ea typeface="ＭＳ Ｐゴシック"/>
              <a:cs typeface="+mn-cs"/>
            </a:endParaRPr>
          </a:p>
          <a:p>
            <a:pPr marL="0" marR="0" lvl="0" indent="0" algn="ctr" defTabSz="914400" rtl="0" eaLnBrk="0" fontAlgn="base" latinLnBrk="0" hangingPunct="0">
              <a:lnSpc>
                <a:spcPts val="1100"/>
              </a:lnSpc>
              <a:spcBef>
                <a:spcPct val="40000"/>
              </a:spcBef>
              <a:spcAft>
                <a:spcPct val="0"/>
              </a:spcAft>
              <a:buClrTx/>
              <a:buSzTx/>
              <a:buFontTx/>
              <a:buNone/>
              <a:tabLst/>
              <a:defRPr/>
            </a:pPr>
            <a:r>
              <a:rPr kumimoji="1" lang="ja-JP" altLang="en-US" sz="1400" b="0" i="0" u="none" strike="noStrike" kern="1200" cap="none" spc="0" normalizeH="0" baseline="0" noProof="0" dirty="0">
                <a:ln>
                  <a:noFill/>
                </a:ln>
                <a:effectLst/>
                <a:uLnTx/>
                <a:uFillTx/>
                <a:latin typeface="ＭＳ Ｐゴシック"/>
                <a:ea typeface="ＭＳ Ｐゴシック"/>
                <a:cs typeface="+mn-cs"/>
              </a:rPr>
              <a:t>保育</a:t>
            </a:r>
          </a:p>
        </p:txBody>
      </p:sp>
      <p:sp>
        <p:nvSpPr>
          <p:cNvPr id="14" name="角丸四角形 47">
            <a:extLst>
              <a:ext uri="{FF2B5EF4-FFF2-40B4-BE49-F238E27FC236}">
                <a16:creationId xmlns:a16="http://schemas.microsoft.com/office/drawing/2014/main" id="{B137E25E-1718-02A5-B97C-8E3B38E3481E}"/>
              </a:ext>
            </a:extLst>
          </p:cNvPr>
          <p:cNvSpPr/>
          <p:nvPr/>
        </p:nvSpPr>
        <p:spPr>
          <a:xfrm>
            <a:off x="161099" y="3496559"/>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HG丸ｺﾞｼｯｸM-PRO" pitchFamily="50" charset="-128"/>
                <a:ea typeface="HG丸ｺﾞｼｯｸM-PRO" pitchFamily="50" charset="-128"/>
                <a:cs typeface="+mn-cs"/>
              </a:rPr>
              <a:t>拡</a:t>
            </a:r>
          </a:p>
        </p:txBody>
      </p:sp>
      <p:sp>
        <p:nvSpPr>
          <p:cNvPr id="8" name="Rectangle 5">
            <a:extLst>
              <a:ext uri="{FF2B5EF4-FFF2-40B4-BE49-F238E27FC236}">
                <a16:creationId xmlns:a16="http://schemas.microsoft.com/office/drawing/2014/main" id="{47533227-594E-9535-8C33-B5B48427FBF3}"/>
              </a:ext>
            </a:extLst>
          </p:cNvPr>
          <p:cNvSpPr>
            <a:spLocks noChangeArrowheads="1"/>
          </p:cNvSpPr>
          <p:nvPr/>
        </p:nvSpPr>
        <p:spPr bwMode="auto">
          <a:xfrm>
            <a:off x="8253" y="432732"/>
            <a:ext cx="8703171" cy="588885"/>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sz="1600" b="1" dirty="0">
                <a:latin typeface="ＭＳ Ｐゴシック"/>
                <a:ea typeface="ＭＳ Ｐゴシック"/>
              </a:rPr>
              <a:t>〇　誰もが安心して子育てできるよう、認可保育所等及び企業主導型保育事業を利用する</a:t>
            </a:r>
            <a:endParaRPr lang="en-US" altLang="ja-JP" sz="1600" b="1" dirty="0">
              <a:latin typeface="ＭＳ Ｐゴシック"/>
              <a:ea typeface="ＭＳ Ｐゴシック"/>
            </a:endParaRPr>
          </a:p>
          <a:p>
            <a:pPr eaLnBrk="1" hangingPunct="1">
              <a:spcBef>
                <a:spcPts val="101"/>
              </a:spcBef>
              <a:spcAft>
                <a:spcPts val="101"/>
              </a:spcAft>
              <a:defRPr/>
            </a:pPr>
            <a:r>
              <a:rPr lang="ja-JP" altLang="en-US" sz="1600" b="1" dirty="0">
                <a:latin typeface="ＭＳ Ｐゴシック"/>
                <a:ea typeface="ＭＳ Ｐゴシック"/>
              </a:rPr>
              <a:t>　　 第２子以降の保育料を無償化し、子育てにかかる経済的負担を軽減</a:t>
            </a:r>
            <a:endParaRPr lang="en-US" altLang="ja-JP" sz="1600" b="1" u="sng" dirty="0">
              <a:latin typeface="ＭＳ Ｐゴシック"/>
              <a:ea typeface="ＭＳ Ｐゴシック"/>
            </a:endParaRPr>
          </a:p>
        </p:txBody>
      </p:sp>
      <p:sp>
        <p:nvSpPr>
          <p:cNvPr id="20" name="Rectangle 5">
            <a:extLst>
              <a:ext uri="{FF2B5EF4-FFF2-40B4-BE49-F238E27FC236}">
                <a16:creationId xmlns:a16="http://schemas.microsoft.com/office/drawing/2014/main" id="{F9573E40-C800-F06A-84EA-DA9D3363FD2C}"/>
              </a:ext>
            </a:extLst>
          </p:cNvPr>
          <p:cNvSpPr>
            <a:spLocks noChangeArrowheads="1"/>
          </p:cNvSpPr>
          <p:nvPr/>
        </p:nvSpPr>
        <p:spPr bwMode="auto">
          <a:xfrm>
            <a:off x="445559" y="3493304"/>
            <a:ext cx="8154156" cy="561782"/>
          </a:xfrm>
          <a:prstGeom prst="rect">
            <a:avLst/>
          </a:prstGeom>
          <a:noFill/>
          <a:ln w="9525">
            <a:noFill/>
            <a:miter lim="800000"/>
            <a:headEnd/>
            <a:tailEnd/>
          </a:ln>
        </p:spPr>
        <p:txBody>
          <a:bodyPr lIns="77929" tIns="38964" rIns="77929" bIns="38964"/>
          <a:lstStyle/>
          <a:p>
            <a:pPr marL="285750" marR="0" lvl="0" indent="-285750" algn="l" defTabSz="914400" rtl="0" eaLnBrk="0" fontAlgn="base" latinLnBrk="0" hangingPunct="0">
              <a:lnSpc>
                <a:spcPct val="100000"/>
              </a:lnSpc>
              <a:spcBef>
                <a:spcPts val="175"/>
              </a:spcBef>
              <a:spcAft>
                <a:spcPts val="175"/>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effectLst/>
                <a:uLnTx/>
                <a:uFillTx/>
                <a:latin typeface="ＭＳ Ｐゴシック" charset="-128"/>
                <a:ea typeface="ＭＳ Ｐゴシック" charset="-128"/>
                <a:cs typeface="+mn-cs"/>
              </a:rPr>
              <a:t>認可保育所等に準じた保育が提供されている企業主導型保育事業を利用する子育て世帯についても、令和８年秋頃から第２子以降の保育料</a:t>
            </a:r>
            <a:r>
              <a:rPr lang="ja-JP" altLang="en-US" sz="1400" dirty="0">
                <a:latin typeface="ＭＳ Ｐゴシック" charset="-128"/>
                <a:ea typeface="ＭＳ Ｐゴシック" charset="-128"/>
              </a:rPr>
              <a:t>を</a:t>
            </a:r>
            <a:r>
              <a:rPr kumimoji="1" lang="ja-JP" altLang="en-US" sz="1400" b="0" i="0" u="none" strike="noStrike" kern="1200" cap="none" spc="0" normalizeH="0" baseline="0" noProof="0" dirty="0">
                <a:ln>
                  <a:noFill/>
                </a:ln>
                <a:effectLst/>
                <a:uLnTx/>
                <a:uFillTx/>
                <a:latin typeface="ＭＳ Ｐゴシック" charset="-128"/>
                <a:ea typeface="ＭＳ Ｐゴシック" charset="-128"/>
                <a:cs typeface="+mn-cs"/>
              </a:rPr>
              <a:t>無償化の対象とするため、総合福祉システムの改修を実施</a:t>
            </a:r>
          </a:p>
        </p:txBody>
      </p:sp>
      <p:sp>
        <p:nvSpPr>
          <p:cNvPr id="22" name="Rectangle 5">
            <a:extLst>
              <a:ext uri="{FF2B5EF4-FFF2-40B4-BE49-F238E27FC236}">
                <a16:creationId xmlns:a16="http://schemas.microsoft.com/office/drawing/2014/main" id="{3A62C637-7538-7550-1DCD-2B96424639B4}"/>
              </a:ext>
            </a:extLst>
          </p:cNvPr>
          <p:cNvSpPr>
            <a:spLocks noChangeArrowheads="1"/>
          </p:cNvSpPr>
          <p:nvPr/>
        </p:nvSpPr>
        <p:spPr bwMode="auto">
          <a:xfrm>
            <a:off x="435905" y="1300651"/>
            <a:ext cx="7066687" cy="561782"/>
          </a:xfrm>
          <a:prstGeom prst="rect">
            <a:avLst/>
          </a:prstGeom>
          <a:noFill/>
          <a:ln w="9525">
            <a:noFill/>
            <a:miter lim="800000"/>
            <a:headEnd/>
            <a:tailEnd/>
          </a:ln>
        </p:spPr>
        <p:txBody>
          <a:bodyPr lIns="77929" tIns="38964" rIns="77929" bIns="38964"/>
          <a:lstStyle/>
          <a:p>
            <a:pPr marL="285750" marR="0" lvl="0" indent="-285750" algn="l" defTabSz="914400" rtl="0" eaLnBrk="0" fontAlgn="base" latinLnBrk="0" hangingPunct="0">
              <a:lnSpc>
                <a:spcPct val="100000"/>
              </a:lnSpc>
              <a:spcBef>
                <a:spcPts val="175"/>
              </a:spcBef>
              <a:spcAft>
                <a:spcPts val="175"/>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effectLst/>
                <a:uLnTx/>
                <a:uFillTx/>
                <a:latin typeface="ＭＳ Ｐゴシック" charset="-128"/>
                <a:ea typeface="ＭＳ Ｐゴシック" charset="-128"/>
                <a:cs typeface="+mn-cs"/>
              </a:rPr>
              <a:t>認可保育所等を利用する子育て世帯につい</a:t>
            </a:r>
            <a:r>
              <a:rPr lang="ja-JP" altLang="en-US" sz="1400" dirty="0">
                <a:latin typeface="ＭＳ Ｐゴシック" charset="-128"/>
                <a:ea typeface="ＭＳ Ｐゴシック" charset="-128"/>
              </a:rPr>
              <a:t>て、</a:t>
            </a:r>
            <a:r>
              <a:rPr kumimoji="1" lang="ja-JP" altLang="en-US" sz="1400" b="0" i="0" u="none" strike="noStrike" kern="1200" cap="none" spc="0" normalizeH="0" baseline="0" noProof="0" dirty="0">
                <a:ln>
                  <a:noFill/>
                </a:ln>
                <a:effectLst/>
                <a:uLnTx/>
                <a:uFillTx/>
                <a:latin typeface="ＭＳ Ｐゴシック" charset="-128"/>
                <a:ea typeface="ＭＳ Ｐゴシック" charset="-128"/>
                <a:cs typeface="+mn-cs"/>
              </a:rPr>
              <a:t>多子軽減にかかる所得制限の撤廃及び</a:t>
            </a:r>
            <a:r>
              <a:rPr lang="ja-JP" altLang="en-US" sz="1400" dirty="0">
                <a:latin typeface="ＭＳ Ｐゴシック" charset="-128"/>
                <a:ea typeface="ＭＳ Ｐゴシック" charset="-128"/>
              </a:rPr>
              <a:t>第２子の保育料の無償化を実施</a:t>
            </a:r>
            <a:endParaRPr lang="en-US" altLang="ja-JP" sz="1400" dirty="0">
              <a:latin typeface="ＭＳ Ｐゴシック" charset="-128"/>
              <a:ea typeface="ＭＳ Ｐゴシック" charset="-128"/>
            </a:endParaRPr>
          </a:p>
        </p:txBody>
      </p:sp>
      <p:sp>
        <p:nvSpPr>
          <p:cNvPr id="3" name="Rectangle 5">
            <a:extLst>
              <a:ext uri="{FF2B5EF4-FFF2-40B4-BE49-F238E27FC236}">
                <a16:creationId xmlns:a16="http://schemas.microsoft.com/office/drawing/2014/main" id="{395A2483-F681-0B0B-D9D1-CEFB744BC152}"/>
              </a:ext>
            </a:extLst>
          </p:cNvPr>
          <p:cNvSpPr>
            <a:spLocks noChangeArrowheads="1"/>
          </p:cNvSpPr>
          <p:nvPr/>
        </p:nvSpPr>
        <p:spPr bwMode="auto">
          <a:xfrm>
            <a:off x="439124" y="1730914"/>
            <a:ext cx="8045429" cy="310007"/>
          </a:xfrm>
          <a:prstGeom prst="rect">
            <a:avLst/>
          </a:prstGeom>
          <a:noFill/>
          <a:ln w="9525">
            <a:noFill/>
            <a:miter lim="800000"/>
            <a:headEnd/>
            <a:tailEnd/>
          </a:ln>
        </p:spPr>
        <p:txBody>
          <a:bodyPr lIns="77929" tIns="38964" rIns="77929" bIns="38964"/>
          <a:lstStyle/>
          <a:p>
            <a:pPr marL="285750" marR="0" lvl="0" indent="-285750" algn="l" defTabSz="914400" rtl="0" eaLnBrk="0" fontAlgn="base" latinLnBrk="0" hangingPunct="0">
              <a:lnSpc>
                <a:spcPct val="100000"/>
              </a:lnSpc>
              <a:spcBef>
                <a:spcPts val="175"/>
              </a:spcBef>
              <a:spcAft>
                <a:spcPts val="175"/>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effectLst/>
                <a:uLnTx/>
                <a:uFillTx/>
                <a:latin typeface="ＭＳ Ｐゴシック" charset="-128"/>
                <a:ea typeface="ＭＳ Ｐゴシック" charset="-128"/>
                <a:cs typeface="+mn-cs"/>
              </a:rPr>
              <a:t>認可保育所等と類似の支援がなされている児童発達支援についても同様に実施</a:t>
            </a:r>
          </a:p>
        </p:txBody>
      </p:sp>
      <p:sp>
        <p:nvSpPr>
          <p:cNvPr id="5" name="角丸四角形 5">
            <a:extLst>
              <a:ext uri="{FF2B5EF4-FFF2-40B4-BE49-F238E27FC236}">
                <a16:creationId xmlns:a16="http://schemas.microsoft.com/office/drawing/2014/main" id="{F25C2539-4302-C1BE-6FE9-F0718BFD7EB1}"/>
              </a:ext>
            </a:extLst>
          </p:cNvPr>
          <p:cNvSpPr>
            <a:spLocks noChangeArrowheads="1"/>
          </p:cNvSpPr>
          <p:nvPr/>
        </p:nvSpPr>
        <p:spPr bwMode="auto">
          <a:xfrm>
            <a:off x="4828373" y="2352235"/>
            <a:ext cx="2206530" cy="269095"/>
          </a:xfrm>
          <a:prstGeom prst="homePlate">
            <a:avLst/>
          </a:prstGeom>
          <a:solidFill>
            <a:schemeClr val="tx1">
              <a:lumMod val="75000"/>
              <a:lumOff val="25000"/>
            </a:schemeClr>
          </a:solidFill>
          <a:ln>
            <a:noFill/>
            <a:headEnd/>
            <a:tailEnd/>
          </a:ln>
        </p:spPr>
        <p:style>
          <a:lnRef idx="2">
            <a:schemeClr val="dk1">
              <a:shade val="15000"/>
            </a:schemeClr>
          </a:lnRef>
          <a:fillRef idx="1">
            <a:schemeClr val="dk1"/>
          </a:fillRef>
          <a:effectRef idx="0">
            <a:schemeClr val="dk1"/>
          </a:effectRef>
          <a:fontRef idx="minor">
            <a:schemeClr val="lt1"/>
          </a:fontRef>
        </p:style>
        <p:txBody>
          <a:bodyPr wrap="none" lIns="72000" tIns="54000" rIns="0" bIns="0" anchor="ctr"/>
          <a:lstStyle/>
          <a:p>
            <a:pPr marL="0" marR="0" lvl="0" indent="0" algn="l" defTabSz="914400" rtl="0" eaLnBrk="0" fontAlgn="base" latinLnBrk="0" hangingPunct="0">
              <a:lnSpc>
                <a:spcPts val="1000"/>
              </a:lnSpc>
              <a:spcBef>
                <a:spcPct val="4000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ＭＳ Ｐゴシック"/>
                <a:ea typeface="ＭＳ Ｐゴシック"/>
                <a:cs typeface="+mn-cs"/>
              </a:rPr>
              <a:t>令和６年９月～　実施済み</a:t>
            </a:r>
          </a:p>
        </p:txBody>
      </p:sp>
      <p:sp>
        <p:nvSpPr>
          <p:cNvPr id="10" name="角丸四角形 5">
            <a:extLst>
              <a:ext uri="{FF2B5EF4-FFF2-40B4-BE49-F238E27FC236}">
                <a16:creationId xmlns:a16="http://schemas.microsoft.com/office/drawing/2014/main" id="{31AD6E8A-9D09-E360-5E8D-1C5027587AD2}"/>
              </a:ext>
            </a:extLst>
          </p:cNvPr>
          <p:cNvSpPr>
            <a:spLocks noChangeArrowheads="1"/>
          </p:cNvSpPr>
          <p:nvPr/>
        </p:nvSpPr>
        <p:spPr bwMode="auto">
          <a:xfrm>
            <a:off x="4857474" y="4375323"/>
            <a:ext cx="1348471" cy="270000"/>
          </a:xfrm>
          <a:prstGeom prst="homePlate">
            <a:avLst/>
          </a:prstGeom>
          <a:solidFill>
            <a:srgbClr val="FF6600"/>
          </a:solidFill>
          <a:ln>
            <a:noFill/>
            <a:headEnd/>
            <a:tailEnd/>
          </a:ln>
        </p:spPr>
        <p:style>
          <a:lnRef idx="2">
            <a:schemeClr val="dk1">
              <a:shade val="15000"/>
            </a:schemeClr>
          </a:lnRef>
          <a:fillRef idx="1">
            <a:schemeClr val="dk1"/>
          </a:fillRef>
          <a:effectRef idx="0">
            <a:schemeClr val="dk1"/>
          </a:effectRef>
          <a:fontRef idx="minor">
            <a:schemeClr val="lt1"/>
          </a:fontRef>
        </p:style>
        <p:txBody>
          <a:bodyPr wrap="none" lIns="72000" tIns="54000" rIns="0" bIns="0" anchor="ctr"/>
          <a:lstStyle/>
          <a:p>
            <a:pPr marL="0" marR="0" lvl="0" indent="0" algn="l" defTabSz="914400" rtl="0" eaLnBrk="0" fontAlgn="base" latinLnBrk="0" hangingPunct="0">
              <a:lnSpc>
                <a:spcPts val="1000"/>
              </a:lnSpc>
              <a:spcBef>
                <a:spcPct val="4000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ＭＳ Ｐゴシック"/>
                <a:ea typeface="ＭＳ Ｐゴシック"/>
                <a:cs typeface="+mn-cs"/>
              </a:rPr>
              <a:t>令和</a:t>
            </a:r>
            <a:r>
              <a:rPr lang="ja-JP" altLang="en-US" sz="1400" b="1" dirty="0">
                <a:solidFill>
                  <a:srgbClr val="FFFFFF"/>
                </a:solidFill>
                <a:latin typeface="ＭＳ Ｐゴシック"/>
                <a:ea typeface="ＭＳ Ｐゴシック"/>
              </a:rPr>
              <a:t>８</a:t>
            </a:r>
            <a:r>
              <a:rPr kumimoji="1" lang="ja-JP" altLang="en-US" sz="1400" b="1" i="0" u="none" strike="noStrike" kern="1200" cap="none" spc="0" normalizeH="0" baseline="0" noProof="0" dirty="0">
                <a:ln>
                  <a:noFill/>
                </a:ln>
                <a:solidFill>
                  <a:srgbClr val="FFFFFF"/>
                </a:solidFill>
                <a:effectLst/>
                <a:uLnTx/>
                <a:uFillTx/>
                <a:latin typeface="ＭＳ Ｐゴシック"/>
                <a:ea typeface="ＭＳ Ｐゴシック"/>
                <a:cs typeface="+mn-cs"/>
              </a:rPr>
              <a:t>年秋頃～</a:t>
            </a:r>
          </a:p>
        </p:txBody>
      </p:sp>
      <p:sp>
        <p:nvSpPr>
          <p:cNvPr id="2" name="スライド番号プレースホルダー 1"/>
          <p:cNvSpPr>
            <a:spLocks noGrp="1"/>
          </p:cNvSpPr>
          <p:nvPr>
            <p:ph type="sldNum" sz="quarter" idx="12"/>
          </p:nvPr>
        </p:nvSpPr>
        <p:spPr>
          <a:xfrm>
            <a:off x="7008554" y="4760687"/>
            <a:ext cx="2160000" cy="35877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1E2DCCE-2328-4EE7-B47C-8DACD135FF60}" type="slidenum">
              <a:rPr kumimoji="1" lang="en-US" altLang="ja-JP" sz="2000" b="1" i="0" u="none" strike="noStrike" kern="1200" cap="none" spc="0" normalizeH="0" baseline="0" noProof="0" smtClean="0">
                <a:ln>
                  <a:noFill/>
                </a:ln>
                <a:solidFill>
                  <a:srgbClr val="000000"/>
                </a:solidFill>
                <a:effectLst>
                  <a:outerShdw blurRad="38100" dist="38100" dir="2700000" algn="tl">
                    <a:srgbClr val="000000">
                      <a:alpha val="43137"/>
                    </a:srgbClr>
                  </a:outerShdw>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altLang="ja-JP"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5540775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533130" y="568444"/>
            <a:ext cx="7873887" cy="1164808"/>
          </a:xfrm>
          <a:prstGeom prst="rect">
            <a:avLst/>
          </a:prstGeom>
          <a:noFill/>
          <a:ln w="63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srgbClr val="000000"/>
              </a:solidFill>
              <a:latin typeface="ＭＳ Ｐゴシック" panose="020B0600070205080204" pitchFamily="50" charset="-128"/>
            </a:endParaRPr>
          </a:p>
        </p:txBody>
      </p:sp>
      <p:sp>
        <p:nvSpPr>
          <p:cNvPr id="14" name="Rectangle 4"/>
          <p:cNvSpPr>
            <a:spLocks noChangeArrowheads="1"/>
          </p:cNvSpPr>
          <p:nvPr/>
        </p:nvSpPr>
        <p:spPr bwMode="auto">
          <a:xfrm>
            <a:off x="-1588" y="4763"/>
            <a:ext cx="9145588"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4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待機児童を含む利用保留児童の解消に向けた取組</a:t>
            </a:r>
            <a:endParaRPr lang="en-US" altLang="ja-JP" sz="24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0" name="角丸四角形 19"/>
          <p:cNvSpPr/>
          <p:nvPr/>
        </p:nvSpPr>
        <p:spPr>
          <a:xfrm>
            <a:off x="637790" y="679312"/>
            <a:ext cx="1468300" cy="791733"/>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dirty="0">
              <a:solidFill>
                <a:srgbClr val="000000"/>
              </a:solidFill>
              <a:latin typeface="ＭＳ Ｐゴシック" panose="020B0600070205080204" pitchFamily="50" charset="-128"/>
            </a:endParaRPr>
          </a:p>
        </p:txBody>
      </p:sp>
      <p:sp>
        <p:nvSpPr>
          <p:cNvPr id="10261" name="テキスト ボックス 40"/>
          <p:cNvSpPr txBox="1">
            <a:spLocks noChangeArrowheads="1"/>
          </p:cNvSpPr>
          <p:nvPr/>
        </p:nvSpPr>
        <p:spPr bwMode="auto">
          <a:xfrm>
            <a:off x="549138" y="755878"/>
            <a:ext cx="168560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a:solidFill>
                  <a:srgbClr val="000000"/>
                </a:solidFill>
                <a:latin typeface="ＭＳ Ｐゴシック"/>
                <a:ea typeface="ＭＳ Ｐゴシック"/>
              </a:rPr>
              <a:t>保育所等整備による </a:t>
            </a:r>
            <a:endParaRPr lang="en-US" altLang="ja-JP" sz="1100" b="1" dirty="0">
              <a:solidFill>
                <a:srgbClr val="000000"/>
              </a:solidFill>
              <a:latin typeface="ＭＳ Ｐゴシック"/>
              <a:ea typeface="ＭＳ Ｐゴシック"/>
            </a:endParaRPr>
          </a:p>
          <a:p>
            <a:pPr algn="ctr"/>
            <a:r>
              <a:rPr lang="ja-JP" altLang="en-US" sz="1100" b="1" dirty="0">
                <a:solidFill>
                  <a:srgbClr val="000000"/>
                </a:solidFill>
                <a:latin typeface="ＭＳ Ｐゴシック"/>
                <a:ea typeface="ＭＳ Ｐゴシック"/>
              </a:rPr>
              <a:t>新たな入所枠</a:t>
            </a:r>
            <a:endParaRPr lang="en-US" altLang="ja-JP" sz="1100" b="1" dirty="0">
              <a:solidFill>
                <a:srgbClr val="000000"/>
              </a:solidFill>
              <a:latin typeface="ＭＳ Ｐゴシック"/>
              <a:ea typeface="ＭＳ Ｐゴシック"/>
            </a:endParaRPr>
          </a:p>
        </p:txBody>
      </p:sp>
      <p:sp>
        <p:nvSpPr>
          <p:cNvPr id="38" name="角丸四角形 37"/>
          <p:cNvSpPr/>
          <p:nvPr/>
        </p:nvSpPr>
        <p:spPr>
          <a:xfrm>
            <a:off x="703951" y="748180"/>
            <a:ext cx="1363982" cy="464770"/>
          </a:xfrm>
          <a:prstGeom prst="roundRect">
            <a:avLst>
              <a:gd name="adj" fmla="val 0"/>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solidFill>
                <a:srgbClr val="000000"/>
              </a:solidFill>
              <a:latin typeface="ＭＳ Ｐゴシック" panose="020B0600070205080204" pitchFamily="50" charset="-128"/>
            </a:endParaRPr>
          </a:p>
        </p:txBody>
      </p:sp>
      <p:sp>
        <p:nvSpPr>
          <p:cNvPr id="11" name="爆発 1 10"/>
          <p:cNvSpPr/>
          <p:nvPr/>
        </p:nvSpPr>
        <p:spPr>
          <a:xfrm>
            <a:off x="2879540" y="911787"/>
            <a:ext cx="2136723" cy="617856"/>
          </a:xfrm>
          <a:prstGeom prst="irregularSeal1">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FFFF"/>
              </a:solidFill>
              <a:latin typeface="ＭＳ Ｐゴシック" panose="020B0600070205080204" pitchFamily="50" charset="-128"/>
            </a:endParaRPr>
          </a:p>
        </p:txBody>
      </p:sp>
      <p:sp>
        <p:nvSpPr>
          <p:cNvPr id="18" name="左矢印 17"/>
          <p:cNvSpPr/>
          <p:nvPr/>
        </p:nvSpPr>
        <p:spPr>
          <a:xfrm rot="19232777">
            <a:off x="2271965" y="892754"/>
            <a:ext cx="341217" cy="41418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FFFF"/>
              </a:solidFill>
              <a:latin typeface="ＭＳ Ｐゴシック" panose="020B0600070205080204" pitchFamily="50" charset="-128"/>
            </a:endParaRPr>
          </a:p>
        </p:txBody>
      </p:sp>
      <p:sp>
        <p:nvSpPr>
          <p:cNvPr id="44" name="左矢印 43"/>
          <p:cNvSpPr/>
          <p:nvPr/>
        </p:nvSpPr>
        <p:spPr>
          <a:xfrm rot="12923205">
            <a:off x="5287404" y="887711"/>
            <a:ext cx="341217" cy="4141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FFFF"/>
              </a:solidFill>
              <a:latin typeface="ＭＳ Ｐゴシック" panose="020B0600070205080204" pitchFamily="50" charset="-128"/>
            </a:endParaRPr>
          </a:p>
        </p:txBody>
      </p:sp>
      <p:sp>
        <p:nvSpPr>
          <p:cNvPr id="10" name="額縁 9"/>
          <p:cNvSpPr/>
          <p:nvPr/>
        </p:nvSpPr>
        <p:spPr>
          <a:xfrm>
            <a:off x="2701662" y="679313"/>
            <a:ext cx="2466851" cy="276511"/>
          </a:xfrm>
          <a:prstGeom prst="bevel">
            <a:avLst>
              <a:gd name="adj" fmla="val 1636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rgbClr val="000000"/>
                </a:solidFill>
                <a:latin typeface="ＭＳ Ｐゴシック" panose="020B0600070205080204" pitchFamily="50" charset="-128"/>
              </a:rPr>
              <a:t>新たな保育ニーズに対応する入所枠</a:t>
            </a:r>
          </a:p>
        </p:txBody>
      </p:sp>
      <p:sp>
        <p:nvSpPr>
          <p:cNvPr id="27" name="角丸四角形 26"/>
          <p:cNvSpPr/>
          <p:nvPr/>
        </p:nvSpPr>
        <p:spPr>
          <a:xfrm>
            <a:off x="5712900" y="641746"/>
            <a:ext cx="2546868" cy="794979"/>
          </a:xfrm>
          <a:prstGeom prst="roundRect">
            <a:avLst>
              <a:gd name="adj" fmla="val 0"/>
            </a:avLst>
          </a:prstGeom>
          <a:ln w="12700"/>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dirty="0">
              <a:solidFill>
                <a:srgbClr val="000000"/>
              </a:solidFill>
              <a:latin typeface="ＭＳ Ｐゴシック" panose="020B0600070205080204" pitchFamily="50" charset="-128"/>
            </a:endParaRPr>
          </a:p>
        </p:txBody>
      </p:sp>
      <p:sp>
        <p:nvSpPr>
          <p:cNvPr id="29" name="角丸四角形 28"/>
          <p:cNvSpPr/>
          <p:nvPr/>
        </p:nvSpPr>
        <p:spPr>
          <a:xfrm>
            <a:off x="5777878" y="743547"/>
            <a:ext cx="1090448" cy="474983"/>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dirty="0">
              <a:solidFill>
                <a:srgbClr val="000000"/>
              </a:solidFill>
              <a:latin typeface="ＭＳ Ｐゴシック" panose="020B0600070205080204" pitchFamily="50" charset="-128"/>
            </a:endParaRPr>
          </a:p>
        </p:txBody>
      </p:sp>
      <p:sp>
        <p:nvSpPr>
          <p:cNvPr id="30" name="テキスト ボックス 40"/>
          <p:cNvSpPr txBox="1">
            <a:spLocks noChangeArrowheads="1"/>
          </p:cNvSpPr>
          <p:nvPr/>
        </p:nvSpPr>
        <p:spPr bwMode="auto">
          <a:xfrm>
            <a:off x="5576856" y="755324"/>
            <a:ext cx="145565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a:solidFill>
                  <a:srgbClr val="000000"/>
                </a:solidFill>
                <a:latin typeface="ＭＳ Ｐゴシック"/>
                <a:ea typeface="ＭＳ Ｐゴシック"/>
              </a:rPr>
              <a:t>既存施設の</a:t>
            </a:r>
            <a:endParaRPr lang="en-US" altLang="ja-JP" sz="1100" b="1" dirty="0">
              <a:solidFill>
                <a:srgbClr val="000000"/>
              </a:solidFill>
              <a:latin typeface="ＭＳ Ｐゴシック"/>
              <a:ea typeface="ＭＳ Ｐゴシック"/>
            </a:endParaRPr>
          </a:p>
          <a:p>
            <a:pPr algn="ctr"/>
            <a:r>
              <a:rPr lang="ja-JP" altLang="en-US" sz="1100" b="1" dirty="0">
                <a:solidFill>
                  <a:srgbClr val="000000"/>
                </a:solidFill>
                <a:latin typeface="ＭＳ Ｐゴシック"/>
                <a:ea typeface="ＭＳ Ｐゴシック"/>
              </a:rPr>
              <a:t>活用などで対応</a:t>
            </a:r>
            <a:endParaRPr lang="en-US" altLang="ja-JP" sz="1100" b="1" dirty="0">
              <a:latin typeface="ＭＳ Ｐゴシック"/>
              <a:ea typeface="ＭＳ Ｐゴシック"/>
            </a:endParaRPr>
          </a:p>
        </p:txBody>
      </p:sp>
      <p:sp>
        <p:nvSpPr>
          <p:cNvPr id="31" name="角丸四角形 30"/>
          <p:cNvSpPr/>
          <p:nvPr/>
        </p:nvSpPr>
        <p:spPr>
          <a:xfrm>
            <a:off x="7055028" y="743547"/>
            <a:ext cx="1077436" cy="470091"/>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dirty="0">
              <a:solidFill>
                <a:srgbClr val="000000"/>
              </a:solidFill>
              <a:latin typeface="ＭＳ Ｐゴシック" panose="020B0600070205080204" pitchFamily="50" charset="-128"/>
            </a:endParaRPr>
          </a:p>
        </p:txBody>
      </p:sp>
      <p:sp>
        <p:nvSpPr>
          <p:cNvPr id="35" name="テキスト ボックス 40"/>
          <p:cNvSpPr txBox="1">
            <a:spLocks noChangeArrowheads="1"/>
          </p:cNvSpPr>
          <p:nvPr/>
        </p:nvSpPr>
        <p:spPr bwMode="auto">
          <a:xfrm>
            <a:off x="6709965" y="755324"/>
            <a:ext cx="177914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err="1">
                <a:latin typeface="ＭＳ Ｐゴシック"/>
                <a:ea typeface="ＭＳ Ｐゴシック"/>
              </a:rPr>
              <a:t>障がい</a:t>
            </a:r>
            <a:r>
              <a:rPr lang="ja-JP" altLang="en-US" sz="1100" b="1" dirty="0">
                <a:latin typeface="ＭＳ Ｐゴシック"/>
                <a:ea typeface="ＭＳ Ｐゴシック"/>
              </a:rPr>
              <a:t>児対応の</a:t>
            </a:r>
            <a:endParaRPr lang="en-US" altLang="ja-JP" sz="1100" b="1" dirty="0">
              <a:latin typeface="ＭＳ Ｐゴシック"/>
              <a:ea typeface="ＭＳ Ｐゴシック"/>
            </a:endParaRPr>
          </a:p>
          <a:p>
            <a:pPr algn="ctr"/>
            <a:r>
              <a:rPr lang="ja-JP" altLang="en-US" sz="1100" b="1" dirty="0">
                <a:latin typeface="ＭＳ Ｐゴシック"/>
                <a:ea typeface="ＭＳ Ｐゴシック"/>
              </a:rPr>
              <a:t>さらなる強化</a:t>
            </a:r>
            <a:endParaRPr lang="en-US" altLang="ja-JP" sz="1100" b="1" dirty="0">
              <a:latin typeface="ＭＳ Ｐゴシック"/>
              <a:ea typeface="ＭＳ Ｐゴシック"/>
            </a:endParaRPr>
          </a:p>
        </p:txBody>
      </p:sp>
      <p:sp>
        <p:nvSpPr>
          <p:cNvPr id="37" name="スライド番号プレースホルダ 3"/>
          <p:cNvSpPr txBox="1">
            <a:spLocks noGrp="1"/>
          </p:cNvSpPr>
          <p:nvPr/>
        </p:nvSpPr>
        <p:spPr bwMode="auto">
          <a:xfrm>
            <a:off x="6986334" y="4780675"/>
            <a:ext cx="2160000" cy="360000"/>
          </a:xfrm>
          <a:prstGeom prst="rect">
            <a:avLst/>
          </a:prstGeom>
          <a:noFill/>
          <a:ln>
            <a:miter lim="800000"/>
            <a:headEnd/>
            <a:tailEnd/>
          </a:ln>
        </p:spPr>
        <p:txBody>
          <a:bodyPr lIns="77929" tIns="38964" rIns="77929" bIns="38964"/>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0122D6CC-8F4B-4EBF-AA51-5DE833A80D27}" type="slidenum">
              <a:rPr lang="en-US" altLang="ja-JP" sz="2000" b="1" smtClean="0">
                <a:solidFill>
                  <a:srgbClr val="000000"/>
                </a:solidFill>
                <a:effectLst>
                  <a:outerShdw blurRad="38100" dist="38100" dir="2700000" algn="tl">
                    <a:srgbClr val="C0C0C0"/>
                  </a:outerShdw>
                </a:effectLst>
                <a:latin typeface="ＭＳ Ｐゴシック" panose="020B0600070205080204" pitchFamily="50" charset="-128"/>
              </a:rPr>
              <a:pPr algn="r" eaLnBrk="1" hangingPunct="1">
                <a:defRPr/>
              </a:pPr>
              <a:t>17</a:t>
            </a:fld>
            <a:endParaRPr lang="en-US" altLang="ja-JP" sz="2000" b="1" dirty="0">
              <a:solidFill>
                <a:srgbClr val="000000"/>
              </a:solidFill>
              <a:effectLst>
                <a:outerShdw blurRad="38100" dist="38100" dir="2700000" algn="tl">
                  <a:srgbClr val="C0C0C0"/>
                </a:outerShdw>
              </a:effectLst>
              <a:latin typeface="ＭＳ Ｐゴシック" panose="020B0600070205080204" pitchFamily="50" charset="-128"/>
            </a:endParaRPr>
          </a:p>
        </p:txBody>
      </p:sp>
      <p:sp>
        <p:nvSpPr>
          <p:cNvPr id="45" name="テキスト ボックス 40"/>
          <p:cNvSpPr txBox="1">
            <a:spLocks noChangeArrowheads="1"/>
          </p:cNvSpPr>
          <p:nvPr/>
        </p:nvSpPr>
        <p:spPr bwMode="auto">
          <a:xfrm>
            <a:off x="843052" y="1188330"/>
            <a:ext cx="103981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kumimoji="1" lang="ja-JP" altLang="en-US" sz="1100" b="1" i="0" u="none" strike="noStrike" kern="1200" cap="none" spc="0" normalizeH="0" baseline="0" noProof="0" dirty="0">
                <a:ln>
                  <a:noFill/>
                </a:ln>
                <a:effectLst/>
                <a:uLnTx/>
                <a:uFillTx/>
                <a:latin typeface="ＭＳ Ｐゴシック"/>
                <a:ea typeface="ＭＳ Ｐゴシック"/>
                <a:cs typeface="+mn-cs"/>
              </a:rPr>
              <a:t>２，６５２</a:t>
            </a:r>
            <a:r>
              <a:rPr lang="ja-JP" altLang="en-US" sz="1100" b="1" dirty="0">
                <a:latin typeface="ＭＳ Ｐゴシック"/>
                <a:ea typeface="ＭＳ Ｐゴシック"/>
              </a:rPr>
              <a:t>人分</a:t>
            </a:r>
            <a:endParaRPr lang="en-US" altLang="ja-JP" sz="1100" b="1" dirty="0">
              <a:latin typeface="ＭＳ Ｐゴシック"/>
              <a:ea typeface="ＭＳ Ｐゴシック"/>
            </a:endParaRPr>
          </a:p>
        </p:txBody>
      </p:sp>
      <p:sp>
        <p:nvSpPr>
          <p:cNvPr id="46" name="テキスト ボックス 40"/>
          <p:cNvSpPr txBox="1">
            <a:spLocks noChangeArrowheads="1"/>
          </p:cNvSpPr>
          <p:nvPr/>
        </p:nvSpPr>
        <p:spPr bwMode="auto">
          <a:xfrm>
            <a:off x="6469242" y="1167978"/>
            <a:ext cx="103981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kumimoji="1" lang="ja-JP" altLang="en-US" sz="1100" b="1" i="0" u="none" strike="noStrike" kern="1200" cap="none" spc="0" normalizeH="0" baseline="0" noProof="0" dirty="0">
                <a:ln>
                  <a:noFill/>
                </a:ln>
                <a:effectLst/>
                <a:uLnTx/>
                <a:uFillTx/>
                <a:latin typeface="ＭＳ Ｐゴシック"/>
                <a:ea typeface="ＭＳ Ｐゴシック"/>
                <a:cs typeface="+mn-cs"/>
              </a:rPr>
              <a:t>２，３６７</a:t>
            </a:r>
            <a:r>
              <a:rPr lang="ja-JP" altLang="en-US" sz="1100" b="1" dirty="0">
                <a:latin typeface="ＭＳ Ｐゴシック"/>
                <a:ea typeface="ＭＳ Ｐゴシック"/>
              </a:rPr>
              <a:t>人分</a:t>
            </a:r>
            <a:endParaRPr lang="en-US" altLang="ja-JP" sz="1100" b="1" dirty="0">
              <a:latin typeface="ＭＳ Ｐゴシック"/>
              <a:ea typeface="ＭＳ Ｐゴシック"/>
            </a:endParaRPr>
          </a:p>
        </p:txBody>
      </p:sp>
      <p:sp>
        <p:nvSpPr>
          <p:cNvPr id="47" name="Rectangle 5"/>
          <p:cNvSpPr>
            <a:spLocks noChangeArrowheads="1"/>
          </p:cNvSpPr>
          <p:nvPr/>
        </p:nvSpPr>
        <p:spPr bwMode="auto">
          <a:xfrm>
            <a:off x="401837" y="1893500"/>
            <a:ext cx="8271347" cy="374144"/>
          </a:xfrm>
          <a:prstGeom prst="rect">
            <a:avLst/>
          </a:prstGeom>
          <a:noFill/>
          <a:ln w="9525">
            <a:noFill/>
            <a:miter lim="800000"/>
            <a:headEnd/>
            <a:tailEnd/>
          </a:ln>
        </p:spPr>
        <p:txBody>
          <a:bodyPr lIns="77929" tIns="0" rIns="77929" bIns="0"/>
          <a:lstStyle/>
          <a:p>
            <a:pPr eaLnBrk="1" hangingPunct="1">
              <a:lnSpc>
                <a:spcPct val="150000"/>
              </a:lnSpc>
              <a:spcBef>
                <a:spcPts val="170"/>
              </a:spcBef>
              <a:spcAft>
                <a:spcPts val="170"/>
              </a:spcAft>
              <a:tabLst>
                <a:tab pos="5111750" algn="l"/>
                <a:tab pos="6542088" algn="l"/>
                <a:tab pos="6635750" algn="l"/>
                <a:tab pos="6729413" algn="l"/>
              </a:tabLs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民間保育所等整備事業　　　　　　　　　　　　　　　　　　　　　（８２億９，３００万円）</a:t>
            </a:r>
            <a:endParaRPr lang="en-US" altLang="ja-JP" sz="1600" dirty="0">
              <a:latin typeface="ＭＳ Ｐゴシック" pitchFamily="50" charset="-128"/>
              <a:ea typeface="ＭＳ Ｐゴシック" charset="-128"/>
            </a:endParaRPr>
          </a:p>
        </p:txBody>
      </p:sp>
      <p:sp>
        <p:nvSpPr>
          <p:cNvPr id="39" name="Rectangle 5"/>
          <p:cNvSpPr>
            <a:spLocks noChangeArrowheads="1"/>
          </p:cNvSpPr>
          <p:nvPr/>
        </p:nvSpPr>
        <p:spPr bwMode="auto">
          <a:xfrm>
            <a:off x="402445" y="3396668"/>
            <a:ext cx="8134585" cy="377861"/>
          </a:xfrm>
          <a:prstGeom prst="rect">
            <a:avLst/>
          </a:prstGeom>
          <a:noFill/>
          <a:ln w="9525">
            <a:noFill/>
            <a:miter lim="800000"/>
            <a:headEnd/>
            <a:tailEnd/>
          </a:ln>
        </p:spPr>
        <p:txBody>
          <a:bodyPr lIns="77929" tIns="38964" rIns="77929" bIns="38964"/>
          <a:lstStyle/>
          <a:p>
            <a:pPr eaLnBrk="1" hangingPunct="1">
              <a:lnSpc>
                <a:spcPct val="150000"/>
              </a:lnSpc>
              <a:spcBef>
                <a:spcPts val="170"/>
              </a:spcBef>
              <a:spcAft>
                <a:spcPts val="170"/>
              </a:spcAf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保育人材の確保対策事業　　　　　　　　　　　　　　　　　　 　（９７</a:t>
            </a: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億　　３００万円</a:t>
            </a:r>
            <a:r>
              <a:rPr lang="ja-JP" altLang="en-US" sz="1600" b="1" dirty="0">
                <a:latin typeface="ＭＳ Ｐゴシック" pitchFamily="50" charset="-128"/>
                <a:ea typeface="ＭＳ Ｐゴシック" charset="-128"/>
              </a:rPr>
              <a:t>）</a:t>
            </a:r>
            <a:endParaRPr lang="en-US" altLang="ja-JP" sz="1600" dirty="0">
              <a:latin typeface="ＭＳ Ｐゴシック" pitchFamily="50" charset="-128"/>
              <a:ea typeface="ＭＳ Ｐゴシック" charset="-128"/>
            </a:endParaRPr>
          </a:p>
        </p:txBody>
      </p:sp>
      <p:sp>
        <p:nvSpPr>
          <p:cNvPr id="2" name="角丸四角形 1"/>
          <p:cNvSpPr/>
          <p:nvPr/>
        </p:nvSpPr>
        <p:spPr>
          <a:xfrm>
            <a:off x="927276" y="1550338"/>
            <a:ext cx="6957619" cy="349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400" b="1" dirty="0">
                <a:solidFill>
                  <a:schemeClr val="tx1"/>
                </a:solidFill>
                <a:latin typeface="ＭＳ Ｐゴシック" panose="020B0600070205080204" pitchFamily="50" charset="-128"/>
                <a:cs typeface="メイリオ" panose="020B0604030504040204" pitchFamily="50" charset="-128"/>
              </a:rPr>
              <a:t>第２子保育料無償化等で増加が見込まれる保育ニーズも見据えた入所枠を確保</a:t>
            </a:r>
          </a:p>
        </p:txBody>
      </p:sp>
      <p:sp>
        <p:nvSpPr>
          <p:cNvPr id="51" name="Rectangle 5"/>
          <p:cNvSpPr>
            <a:spLocks noChangeArrowheads="1"/>
          </p:cNvSpPr>
          <p:nvPr/>
        </p:nvSpPr>
        <p:spPr bwMode="auto">
          <a:xfrm>
            <a:off x="390791" y="2201929"/>
            <a:ext cx="8271346" cy="310547"/>
          </a:xfrm>
          <a:prstGeom prst="rect">
            <a:avLst/>
          </a:prstGeom>
          <a:noFill/>
          <a:ln w="9525">
            <a:noFill/>
            <a:miter lim="800000"/>
            <a:headEnd/>
            <a:tailEnd/>
          </a:ln>
        </p:spPr>
        <p:txBody>
          <a:bodyPr lIns="77929" tIns="38964" rIns="77929" bIns="38964"/>
          <a:lstStyle/>
          <a:p>
            <a:pPr marL="485775" marR="0" lvl="0" indent="-311150" algn="l" defTabSz="914400" rtl="0" eaLnBrk="1" fontAlgn="base"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民間保育所高額賃借料補助や民間保育所整備用地提供促進補助</a:t>
            </a:r>
            <a:r>
              <a:rPr kumimoji="1" lang="ja-JP" altLang="en-US" sz="1400" b="0" i="0" u="none" kern="1200" cap="none" spc="0" normalizeH="0" baseline="0" noProof="0" dirty="0">
                <a:ln>
                  <a:noFill/>
                </a:ln>
                <a:effectLst/>
                <a:uLnTx/>
                <a:uFillTx/>
                <a:latin typeface="ＭＳ Ｐゴシック" pitchFamily="50" charset="-128"/>
                <a:ea typeface="ＭＳ Ｐゴシック" charset="-128"/>
                <a:cs typeface="+mn-cs"/>
              </a:rPr>
              <a:t>等</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を実施　　　</a:t>
            </a: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49" name="テキスト ボックス 37"/>
          <p:cNvSpPr txBox="1">
            <a:spLocks noChangeArrowheads="1"/>
          </p:cNvSpPr>
          <p:nvPr/>
        </p:nvSpPr>
        <p:spPr bwMode="auto">
          <a:xfrm>
            <a:off x="2613693" y="1073726"/>
            <a:ext cx="265054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a:latin typeface="ＭＳ Ｐゴシック" panose="020B0600070205080204" pitchFamily="50" charset="-128"/>
              </a:rPr>
              <a:t>保育所等整備に偏らず、</a:t>
            </a:r>
            <a:endParaRPr lang="en-US" altLang="ja-JP" sz="1100" b="1" dirty="0">
              <a:latin typeface="ＭＳ Ｐゴシック" panose="020B0600070205080204" pitchFamily="50" charset="-128"/>
            </a:endParaRPr>
          </a:p>
          <a:p>
            <a:pPr algn="ctr"/>
            <a:r>
              <a:rPr lang="ja-JP" altLang="en-US" sz="1100" b="1" dirty="0">
                <a:latin typeface="ＭＳ Ｐゴシック" panose="020B0600070205080204" pitchFamily="50" charset="-128"/>
              </a:rPr>
              <a:t>既存施設等の活用との両輪で解消！</a:t>
            </a:r>
            <a:endParaRPr lang="en-US" altLang="ja-JP" sz="1100" dirty="0">
              <a:latin typeface="ＭＳ Ｐゴシック" panose="020B0600070205080204" pitchFamily="50" charset="-128"/>
            </a:endParaRPr>
          </a:p>
        </p:txBody>
      </p:sp>
      <p:sp>
        <p:nvSpPr>
          <p:cNvPr id="32" name="Rectangle 5"/>
          <p:cNvSpPr>
            <a:spLocks noChangeArrowheads="1"/>
          </p:cNvSpPr>
          <p:nvPr/>
        </p:nvSpPr>
        <p:spPr bwMode="auto">
          <a:xfrm>
            <a:off x="401220" y="4098135"/>
            <a:ext cx="8764315" cy="421435"/>
          </a:xfrm>
          <a:prstGeom prst="rect">
            <a:avLst/>
          </a:prstGeom>
          <a:noFill/>
          <a:ln w="9525">
            <a:noFill/>
            <a:miter lim="800000"/>
            <a:headEnd/>
            <a:tailEnd/>
          </a:ln>
        </p:spPr>
        <p:txBody>
          <a:bodyPr lIns="77929" tIns="38964" rIns="77929" bIns="38964"/>
          <a:lstStyle/>
          <a:p>
            <a:pPr eaLnBrk="1" hangingPunct="1">
              <a:lnSpc>
                <a:spcPct val="150000"/>
              </a:lnSpc>
              <a:spcBef>
                <a:spcPts val="170"/>
              </a:spcBef>
              <a:spcAft>
                <a:spcPts val="170"/>
              </a:spcAf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障がい児の受入れ強化 　　　　　　　　　　　　　　　　　　　　 （４８億３，５００万円）　</a:t>
            </a:r>
            <a:endParaRPr lang="en-US" altLang="ja-JP" sz="1600" dirty="0">
              <a:latin typeface="ＭＳ Ｐゴシック" pitchFamily="50" charset="-128"/>
              <a:ea typeface="ＭＳ Ｐゴシック" charset="-128"/>
            </a:endParaRPr>
          </a:p>
        </p:txBody>
      </p:sp>
      <p:sp>
        <p:nvSpPr>
          <p:cNvPr id="33" name="Rectangle 5"/>
          <p:cNvSpPr>
            <a:spLocks noChangeArrowheads="1"/>
          </p:cNvSpPr>
          <p:nvPr/>
        </p:nvSpPr>
        <p:spPr bwMode="auto">
          <a:xfrm>
            <a:off x="390603" y="4446473"/>
            <a:ext cx="8237532" cy="295977"/>
          </a:xfrm>
          <a:prstGeom prst="rect">
            <a:avLst/>
          </a:prstGeom>
          <a:noFill/>
          <a:ln w="9525">
            <a:noFill/>
            <a:miter lim="800000"/>
            <a:headEnd/>
            <a:tailEnd/>
          </a:ln>
        </p:spPr>
        <p:txBody>
          <a:bodyPr lIns="77929" tIns="38964" rIns="77929" bIns="38964"/>
          <a:lstStyle/>
          <a:p>
            <a:pPr marL="485775" indent="-311150" eaLnBrk="1" hangingPunct="1">
              <a:lnSpc>
                <a:spcPts val="1800"/>
              </a:lnSpc>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受入れ促進のため、保育士等や看護師の配置に要する人件費及び</a:t>
            </a:r>
            <a:r>
              <a:rPr lang="ja-JP" altLang="en-US" sz="1400" dirty="0">
                <a:latin typeface="ＭＳ Ｐゴシック" panose="020B0600070205080204" pitchFamily="50" charset="-128"/>
              </a:rPr>
              <a:t>教材・環境備品購入費を助成</a:t>
            </a:r>
            <a:endParaRPr lang="en-US" altLang="ja-JP" sz="1400" dirty="0">
              <a:latin typeface="ＭＳ Ｐゴシック" pitchFamily="50" charset="-128"/>
              <a:ea typeface="ＭＳ Ｐゴシック" charset="-128"/>
            </a:endParaRPr>
          </a:p>
          <a:p>
            <a:pPr marL="174625" eaLnBrk="1" hangingPunct="1">
              <a:lnSpc>
                <a:spcPts val="2000"/>
              </a:lnSpc>
              <a:spcBef>
                <a:spcPts val="170"/>
              </a:spcBef>
              <a:spcAft>
                <a:spcPts val="170"/>
              </a:spcAft>
              <a:defRPr/>
            </a:pPr>
            <a:r>
              <a:rPr lang="ja-JP" altLang="en-US" sz="1400" dirty="0">
                <a:latin typeface="ＭＳ Ｐゴシック" pitchFamily="50" charset="-128"/>
                <a:ea typeface="ＭＳ Ｐゴシック" charset="-128"/>
              </a:rPr>
              <a:t>　　　</a:t>
            </a:r>
            <a:r>
              <a:rPr lang="ja-JP" altLang="en-US" sz="1400" dirty="0">
                <a:latin typeface="ＭＳ Ｐゴシック" panose="020B0600070205080204" pitchFamily="50" charset="-128"/>
              </a:rPr>
              <a:t>　</a:t>
            </a:r>
            <a:endParaRPr lang="en-US" altLang="ja-JP" sz="1400" dirty="0">
              <a:latin typeface="ＭＳ Ｐゴシック" panose="020B0600070205080204" pitchFamily="50" charset="-128"/>
            </a:endParaRPr>
          </a:p>
        </p:txBody>
      </p:sp>
      <p:sp>
        <p:nvSpPr>
          <p:cNvPr id="34" name="Rectangle 5"/>
          <p:cNvSpPr>
            <a:spLocks noChangeArrowheads="1"/>
          </p:cNvSpPr>
          <p:nvPr/>
        </p:nvSpPr>
        <p:spPr bwMode="auto">
          <a:xfrm>
            <a:off x="386746" y="3773461"/>
            <a:ext cx="7631955" cy="421435"/>
          </a:xfrm>
          <a:prstGeom prst="rect">
            <a:avLst/>
          </a:prstGeom>
          <a:noFill/>
          <a:ln w="9525">
            <a:noFill/>
            <a:miter lim="800000"/>
            <a:headEnd/>
            <a:tailEnd/>
          </a:ln>
        </p:spPr>
        <p:txBody>
          <a:bodyPr lIns="77929" tIns="38964" rIns="77929" bIns="38964"/>
          <a:lstStyle/>
          <a:p>
            <a:pPr marL="460375" indent="-285750" eaLnBrk="1" hangingPunct="1">
              <a:lnSpc>
                <a:spcPts val="1400"/>
              </a:lnSpc>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必要となる保育士の確保に向け、認可保育所等への就職を促進するとともに、保育士の定着や働きやすい労働環境実現に向けて、国制度や本市独自の保育人材確保対策を実施</a:t>
            </a:r>
            <a:endParaRPr lang="en-US" altLang="ja-JP" sz="1400" dirty="0">
              <a:latin typeface="ＭＳ Ｐゴシック" pitchFamily="50" charset="-128"/>
              <a:ea typeface="ＭＳ Ｐゴシック" charset="-128"/>
            </a:endParaRPr>
          </a:p>
        </p:txBody>
      </p:sp>
      <p:sp>
        <p:nvSpPr>
          <p:cNvPr id="50" name="Rectangle 5"/>
          <p:cNvSpPr>
            <a:spLocks noChangeArrowheads="1"/>
          </p:cNvSpPr>
          <p:nvPr/>
        </p:nvSpPr>
        <p:spPr bwMode="auto">
          <a:xfrm>
            <a:off x="389806" y="2499323"/>
            <a:ext cx="8329632" cy="451038"/>
          </a:xfrm>
          <a:prstGeom prst="rect">
            <a:avLst/>
          </a:prstGeom>
          <a:noFill/>
          <a:ln w="9525">
            <a:noFill/>
            <a:miter lim="800000"/>
            <a:headEnd/>
            <a:tailEnd/>
          </a:ln>
        </p:spPr>
        <p:txBody>
          <a:bodyPr lIns="77929" tIns="38964" rIns="77929" bIns="38964"/>
          <a:lstStyle/>
          <a:p>
            <a:pPr marL="485775" lvl="0" indent="-311150" eaLnBrk="1" hangingPunct="1">
              <a:lnSpc>
                <a:spcPts val="1400"/>
              </a:lnSpc>
              <a:spcBef>
                <a:spcPts val="170"/>
              </a:spcBef>
              <a:spcAft>
                <a:spcPts val="170"/>
              </a:spcAft>
              <a:buFont typeface="Wingdings" panose="05000000000000000000" pitchFamily="2" charset="2"/>
              <a:buChar char="Ø"/>
              <a:defRPr/>
            </a:pP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一時預かり事業（幼稚園型</a:t>
            </a:r>
            <a:r>
              <a:rPr kumimoji="1" lang="en-US" altLang="ja-JP" sz="1400" b="0" i="0" u="none" strike="noStrike" kern="1200" cap="none" spc="0" normalizeH="0" baseline="0" noProof="0" dirty="0">
                <a:ln>
                  <a:noFill/>
                </a:ln>
                <a:effectLst/>
                <a:uLnTx/>
                <a:uFillTx/>
                <a:latin typeface="ＭＳ Ｐゴシック" pitchFamily="50" charset="-128"/>
                <a:ea typeface="ＭＳ Ｐゴシック" charset="-128"/>
                <a:cs typeface="+mn-cs"/>
              </a:rPr>
              <a:t>Ⅱ</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）の開設を促進するとともに、令和７年４月からの事業開始に伴い　　　　　　 １歳児の積極的な受入れなどが可能となるよう、運営費</a:t>
            </a:r>
            <a:r>
              <a:rPr lang="ja-JP" altLang="en-US" sz="1400" dirty="0">
                <a:latin typeface="ＭＳ Ｐゴシック" pitchFamily="50" charset="-128"/>
                <a:ea typeface="ＭＳ Ｐゴシック" charset="-128"/>
              </a:rPr>
              <a:t>を拡充のうえ実施</a:t>
            </a:r>
            <a:endParaRPr kumimoji="1" lang="en-US" altLang="ja-JP" sz="1400" b="0" i="0" u="none" strike="noStrike" kern="1200" cap="none" spc="0" normalizeH="0" baseline="0" noProof="0" dirty="0">
              <a:ln>
                <a:noFill/>
              </a:ln>
              <a:effectLst/>
              <a:uLnTx/>
              <a:uFillTx/>
              <a:latin typeface="ＭＳ Ｐゴシック" pitchFamily="50" charset="-128"/>
              <a:ea typeface="ＭＳ Ｐゴシック" charset="-128"/>
              <a:cs typeface="+mn-cs"/>
            </a:endParaRPr>
          </a:p>
        </p:txBody>
      </p:sp>
      <p:sp>
        <p:nvSpPr>
          <p:cNvPr id="48" name="角丸四角形 47"/>
          <p:cNvSpPr/>
          <p:nvPr/>
        </p:nvSpPr>
        <p:spPr>
          <a:xfrm>
            <a:off x="294966" y="2473045"/>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5" name="Rectangle 4">
            <a:extLst>
              <a:ext uri="{FF2B5EF4-FFF2-40B4-BE49-F238E27FC236}">
                <a16:creationId xmlns:a16="http://schemas.microsoft.com/office/drawing/2014/main" id="{091150B3-ED63-FE8A-D0B1-5BB2B7D09869}"/>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16" name="Rectangle 5">
            <a:extLst>
              <a:ext uri="{FF2B5EF4-FFF2-40B4-BE49-F238E27FC236}">
                <a16:creationId xmlns:a16="http://schemas.microsoft.com/office/drawing/2014/main" id="{B778C660-1997-AE21-350E-8AD38A559ABF}"/>
              </a:ext>
            </a:extLst>
          </p:cNvPr>
          <p:cNvSpPr>
            <a:spLocks noChangeArrowheads="1"/>
          </p:cNvSpPr>
          <p:nvPr/>
        </p:nvSpPr>
        <p:spPr bwMode="auto">
          <a:xfrm>
            <a:off x="408201" y="2831792"/>
            <a:ext cx="8271347" cy="406959"/>
          </a:xfrm>
          <a:prstGeom prst="rect">
            <a:avLst/>
          </a:prstGeom>
          <a:noFill/>
          <a:ln w="9525">
            <a:noFill/>
            <a:miter lim="800000"/>
            <a:headEnd/>
            <a:tailEnd/>
          </a:ln>
        </p:spPr>
        <p:txBody>
          <a:bodyPr lIns="77929" tIns="38964" rIns="77929" bIns="38964"/>
          <a:lstStyle/>
          <a:p>
            <a:pPr eaLnBrk="1" hangingPunct="1">
              <a:lnSpc>
                <a:spcPct val="150000"/>
              </a:lnSpc>
              <a:spcBef>
                <a:spcPts val="170"/>
              </a:spcBef>
              <a:spcAft>
                <a:spcPts val="170"/>
              </a:spcAft>
              <a:tabLst>
                <a:tab pos="5111750" algn="l"/>
                <a:tab pos="6542088" algn="l"/>
                <a:tab pos="6635750" algn="l"/>
                <a:tab pos="6729413" algn="l"/>
              </a:tabLs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地域型保育事業（連携支援事業）　　　　　　　　　　　　　　　（　 　　１，４００万円）</a:t>
            </a:r>
            <a:endParaRPr lang="en-US" altLang="ja-JP" sz="1600" dirty="0">
              <a:latin typeface="ＭＳ Ｐゴシック" pitchFamily="50" charset="-128"/>
              <a:ea typeface="ＭＳ Ｐゴシック" charset="-128"/>
            </a:endParaRPr>
          </a:p>
        </p:txBody>
      </p:sp>
      <p:sp>
        <p:nvSpPr>
          <p:cNvPr id="17" name="Rectangle 5">
            <a:extLst>
              <a:ext uri="{FF2B5EF4-FFF2-40B4-BE49-F238E27FC236}">
                <a16:creationId xmlns:a16="http://schemas.microsoft.com/office/drawing/2014/main" id="{D48AF65B-FFCC-B787-3CDE-3300C86AC9AF}"/>
              </a:ext>
            </a:extLst>
          </p:cNvPr>
          <p:cNvSpPr>
            <a:spLocks noChangeArrowheads="1"/>
          </p:cNvSpPr>
          <p:nvPr/>
        </p:nvSpPr>
        <p:spPr bwMode="auto">
          <a:xfrm>
            <a:off x="411877" y="3206616"/>
            <a:ext cx="7332697" cy="262592"/>
          </a:xfrm>
          <a:prstGeom prst="rect">
            <a:avLst/>
          </a:prstGeom>
          <a:noFill/>
          <a:ln w="9525">
            <a:noFill/>
            <a:miter lim="800000"/>
            <a:headEnd/>
            <a:tailEnd/>
          </a:ln>
        </p:spPr>
        <p:txBody>
          <a:bodyPr lIns="77929" tIns="38964" rIns="77929" bIns="38964"/>
          <a:lstStyle/>
          <a:p>
            <a:pPr marL="485775" marR="0" lvl="0" indent="-311150" algn="l" defTabSz="914400" rtl="0" eaLnBrk="1" fontAlgn="base" latinLnBrk="0" hangingPunct="1">
              <a:lnSpc>
                <a:spcPts val="1400"/>
              </a:lnSpc>
              <a:spcBef>
                <a:spcPts val="170"/>
              </a:spcBef>
              <a:spcAft>
                <a:spcPts val="170"/>
              </a:spcAft>
              <a:buClrTx/>
              <a:buSzTx/>
              <a:buFont typeface="Wingdings" panose="05000000000000000000" pitchFamily="2" charset="2"/>
              <a:buChar char="Ø"/>
              <a:tabLst/>
              <a:defRPr/>
            </a:pPr>
            <a:r>
              <a:rPr kumimoji="1" lang="ja-JP" altLang="en-US" sz="1400" b="0" i="0" u="none" kern="1200" cap="none" spc="0" normalizeH="0" baseline="0" noProof="0" dirty="0">
                <a:ln>
                  <a:noFill/>
                </a:ln>
                <a:effectLst/>
                <a:uLnTx/>
                <a:uFillTx/>
                <a:latin typeface="ＭＳ Ｐゴシック" pitchFamily="50" charset="-128"/>
                <a:ea typeface="ＭＳ Ｐゴシック" charset="-128"/>
                <a:cs typeface="+mn-cs"/>
              </a:rPr>
              <a:t>卒園後の３歳児の受け皿確保などを</a:t>
            </a:r>
            <a:r>
              <a:rPr lang="ja-JP" altLang="en-US" sz="1400" dirty="0">
                <a:latin typeface="ＭＳ Ｐゴシック" pitchFamily="50" charset="-128"/>
                <a:ea typeface="ＭＳ Ｐゴシック" charset="-128"/>
              </a:rPr>
              <a:t>促進するため、連携施設に対し交付金を支給</a:t>
            </a:r>
            <a:endParaRPr kumimoji="1" lang="en-US" altLang="ja-JP" sz="1400" b="0" i="0" u="non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grpSp>
        <p:nvGrpSpPr>
          <p:cNvPr id="9" name="グループ化 8">
            <a:extLst>
              <a:ext uri="{FF2B5EF4-FFF2-40B4-BE49-F238E27FC236}">
                <a16:creationId xmlns:a16="http://schemas.microsoft.com/office/drawing/2014/main" id="{7A62EDD4-816B-55D6-E85B-72848ED4F8BD}"/>
              </a:ext>
            </a:extLst>
          </p:cNvPr>
          <p:cNvGrpSpPr/>
          <p:nvPr/>
        </p:nvGrpSpPr>
        <p:grpSpPr>
          <a:xfrm>
            <a:off x="7734318" y="2756055"/>
            <a:ext cx="1438261" cy="1573250"/>
            <a:chOff x="7657361" y="2814926"/>
            <a:chExt cx="1438261" cy="1573250"/>
          </a:xfrm>
        </p:grpSpPr>
        <p:pic>
          <p:nvPicPr>
            <p:cNvPr id="3" name="図 2">
              <a:extLst>
                <a:ext uri="{FF2B5EF4-FFF2-40B4-BE49-F238E27FC236}">
                  <a16:creationId xmlns:a16="http://schemas.microsoft.com/office/drawing/2014/main" id="{C08C4F35-6C8A-2FB8-04A7-60FF7100FBC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657361" y="2829866"/>
              <a:ext cx="831748" cy="1558310"/>
            </a:xfrm>
            <a:prstGeom prst="rect">
              <a:avLst/>
            </a:prstGeom>
          </p:spPr>
        </p:pic>
        <p:pic>
          <p:nvPicPr>
            <p:cNvPr id="4" name="図 3">
              <a:extLst>
                <a:ext uri="{FF2B5EF4-FFF2-40B4-BE49-F238E27FC236}">
                  <a16:creationId xmlns:a16="http://schemas.microsoft.com/office/drawing/2014/main" id="{CEDAC676-1709-5E2C-CEDC-EB621CED03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0648" y="2814926"/>
              <a:ext cx="934974" cy="1569919"/>
            </a:xfrm>
            <a:prstGeom prst="rect">
              <a:avLst/>
            </a:prstGeom>
          </p:spPr>
        </p:pic>
      </p:grpSp>
      <p:sp>
        <p:nvSpPr>
          <p:cNvPr id="13" name="Rectangle 5">
            <a:extLst>
              <a:ext uri="{FF2B5EF4-FFF2-40B4-BE49-F238E27FC236}">
                <a16:creationId xmlns:a16="http://schemas.microsoft.com/office/drawing/2014/main" id="{60595B9D-5E54-B957-7FA3-7A8AA6C14B01}"/>
              </a:ext>
            </a:extLst>
          </p:cNvPr>
          <p:cNvSpPr>
            <a:spLocks noChangeArrowheads="1"/>
          </p:cNvSpPr>
          <p:nvPr/>
        </p:nvSpPr>
        <p:spPr bwMode="auto">
          <a:xfrm>
            <a:off x="340531" y="4699805"/>
            <a:ext cx="7919238" cy="430995"/>
          </a:xfrm>
          <a:prstGeom prst="rect">
            <a:avLst/>
          </a:prstGeom>
          <a:noFill/>
          <a:ln w="9525">
            <a:noFill/>
            <a:miter lim="800000"/>
            <a:headEnd/>
            <a:tailEnd/>
          </a:ln>
        </p:spPr>
        <p:txBody>
          <a:bodyPr lIns="77929" tIns="38964" rIns="77929" bIns="38964"/>
          <a:lstStyle/>
          <a:p>
            <a:pPr marL="536575" indent="-85725" eaLnBrk="1" hangingPunct="1">
              <a:lnSpc>
                <a:spcPts val="1300"/>
              </a:lnSpc>
              <a:spcBef>
                <a:spcPts val="170"/>
              </a:spcBef>
              <a:spcAft>
                <a:spcPts val="170"/>
              </a:spcAft>
            </a:pPr>
            <a:r>
              <a:rPr lang="ja-JP" altLang="en-US" sz="1400" dirty="0">
                <a:latin typeface="ＭＳ Ｐゴシック" pitchFamily="50" charset="-128"/>
                <a:ea typeface="ＭＳ Ｐゴシック" charset="-128"/>
              </a:rPr>
              <a:t>・障害者差別解消法改正等を踏まえ、診断書の病名が疑いとなっている場合や通所受給者証のみの場合も助成対象へ追加</a:t>
            </a:r>
            <a:endParaRPr lang="en-US" altLang="ja-JP" sz="1400" dirty="0">
              <a:latin typeface="ＭＳ Ｐゴシック" pitchFamily="50" charset="-128"/>
              <a:ea typeface="ＭＳ Ｐゴシック" charset="-128"/>
            </a:endParaRPr>
          </a:p>
        </p:txBody>
      </p:sp>
    </p:spTree>
    <p:extLst>
      <p:ext uri="{BB962C8B-B14F-4D97-AF65-F5344CB8AC3E}">
        <p14:creationId xmlns:p14="http://schemas.microsoft.com/office/powerpoint/2010/main" val="410290733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ChangeArrowheads="1"/>
          </p:cNvSpPr>
          <p:nvPr/>
        </p:nvSpPr>
        <p:spPr bwMode="auto">
          <a:xfrm>
            <a:off x="-1588" y="-3188"/>
            <a:ext cx="9137651"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tabLst>
                <a:tab pos="1614488" algn="l"/>
              </a:tabLst>
              <a:defRPr/>
            </a:pPr>
            <a:r>
              <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在宅等育児への支援</a:t>
            </a:r>
            <a:endParaRPr lang="en-US" altLang="ja-JP"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18</a:t>
            </a:fld>
            <a:endParaRPr lang="en-US" altLang="ja-JP" sz="2000" b="1" dirty="0">
              <a:effectLst>
                <a:outerShdw blurRad="38100" dist="38100" dir="2700000" algn="tl">
                  <a:srgbClr val="000000">
                    <a:alpha val="43137"/>
                  </a:srgbClr>
                </a:outerShdw>
              </a:effectLst>
            </a:endParaRPr>
          </a:p>
        </p:txBody>
      </p:sp>
      <p:sp>
        <p:nvSpPr>
          <p:cNvPr id="8" name="Rectangle 5">
            <a:extLst>
              <a:ext uri="{FF2B5EF4-FFF2-40B4-BE49-F238E27FC236}">
                <a16:creationId xmlns:a16="http://schemas.microsoft.com/office/drawing/2014/main" id="{9117D4C3-8119-0638-064B-9E1108EF4FF5}"/>
              </a:ext>
            </a:extLst>
          </p:cNvPr>
          <p:cNvSpPr>
            <a:spLocks noChangeArrowheads="1"/>
          </p:cNvSpPr>
          <p:nvPr/>
        </p:nvSpPr>
        <p:spPr bwMode="auto">
          <a:xfrm>
            <a:off x="422483" y="3745056"/>
            <a:ext cx="8058593"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病児・病後児保育事業　　　　　 　　   （</a:t>
            </a:r>
            <a:r>
              <a:rPr kumimoji="1" lang="ja-JP"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５億６，６００万円</a:t>
            </a:r>
            <a:r>
              <a:rPr lang="ja-JP" altLang="en-US" sz="1600" b="1" dirty="0">
                <a:latin typeface="ＭＳ Ｐゴシック" panose="020B0600070205080204" pitchFamily="50" charset="-128"/>
              </a:rPr>
              <a:t>）</a:t>
            </a:r>
            <a:r>
              <a:rPr lang="ja-JP" altLang="en-US" sz="1600" dirty="0">
                <a:latin typeface="ＭＳ Ｐゴシック" pitchFamily="50" charset="-128"/>
                <a:ea typeface="ＭＳ Ｐゴシック" charset="-128"/>
              </a:rPr>
              <a:t>　</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0" name="Rectangle 5">
            <a:extLst>
              <a:ext uri="{FF2B5EF4-FFF2-40B4-BE49-F238E27FC236}">
                <a16:creationId xmlns:a16="http://schemas.microsoft.com/office/drawing/2014/main" id="{EE093343-7BDF-6017-F9EE-8764CE755D77}"/>
              </a:ext>
            </a:extLst>
          </p:cNvPr>
          <p:cNvSpPr>
            <a:spLocks noChangeArrowheads="1"/>
          </p:cNvSpPr>
          <p:nvPr/>
        </p:nvSpPr>
        <p:spPr bwMode="auto">
          <a:xfrm>
            <a:off x="422483" y="4006342"/>
            <a:ext cx="8058593"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産後ケア事業　　　　　　　　　　　 　　  （  </a:t>
            </a:r>
            <a:r>
              <a:rPr kumimoji="1" lang="ja-JP"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５億７，９００万円</a:t>
            </a:r>
            <a:r>
              <a:rPr lang="ja-JP" altLang="en-US" sz="1600" b="1" dirty="0">
                <a:latin typeface="ＭＳ Ｐゴシック" panose="020B0600070205080204" pitchFamily="50" charset="-128"/>
              </a:rPr>
              <a:t>）</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後掲</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　　など</a:t>
            </a:r>
            <a:r>
              <a:rPr lang="ja-JP" altLang="en-US" sz="1400" b="1" dirty="0">
                <a:latin typeface="ＭＳ Ｐゴシック" pitchFamily="50" charset="-128"/>
                <a:ea typeface="ＭＳ Ｐゴシック" charset="-128"/>
              </a:rPr>
              <a:t>　　</a:t>
            </a:r>
            <a:endParaRPr lang="en-US" altLang="ja-JP" sz="1400" b="1"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2" name="Rectangle 5">
            <a:extLst>
              <a:ext uri="{FF2B5EF4-FFF2-40B4-BE49-F238E27FC236}">
                <a16:creationId xmlns:a16="http://schemas.microsoft.com/office/drawing/2014/main" id="{86F32496-C336-E95C-FFFF-6961927233CF}"/>
              </a:ext>
            </a:extLst>
          </p:cNvPr>
          <p:cNvSpPr>
            <a:spLocks noChangeArrowheads="1"/>
          </p:cNvSpPr>
          <p:nvPr/>
        </p:nvSpPr>
        <p:spPr bwMode="auto">
          <a:xfrm>
            <a:off x="422483" y="4538523"/>
            <a:ext cx="8058593"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子育てサポートアプリ事業　　 　  　　（  ６億４，３００万円）</a:t>
            </a:r>
            <a:r>
              <a:rPr lang="ja-JP" altLang="en-US" sz="1600" dirty="0">
                <a:latin typeface="ＭＳ Ｐゴシック" pitchFamily="50" charset="-128"/>
                <a:ea typeface="ＭＳ Ｐゴシック" charset="-128"/>
              </a:rPr>
              <a:t>　</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3" name="Rectangle 5">
            <a:extLst>
              <a:ext uri="{FF2B5EF4-FFF2-40B4-BE49-F238E27FC236}">
                <a16:creationId xmlns:a16="http://schemas.microsoft.com/office/drawing/2014/main" id="{8CE296F4-CEBE-D99B-D823-87636D4E9B82}"/>
              </a:ext>
            </a:extLst>
          </p:cNvPr>
          <p:cNvSpPr>
            <a:spLocks noChangeArrowheads="1"/>
          </p:cNvSpPr>
          <p:nvPr/>
        </p:nvSpPr>
        <p:spPr bwMode="auto">
          <a:xfrm>
            <a:off x="549878" y="4805156"/>
            <a:ext cx="7914693"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8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在宅等子育て支援メニューの利用者の負担を軽減するため、アプリの開発に着手</a:t>
            </a:r>
            <a:endParaRPr lang="en-US" altLang="ja-JP" sz="1400" dirty="0">
              <a:latin typeface="ＭＳ Ｐゴシック" panose="020B0600070205080204" pitchFamily="50" charset="-128"/>
            </a:endParaRPr>
          </a:p>
        </p:txBody>
      </p:sp>
      <p:grpSp>
        <p:nvGrpSpPr>
          <p:cNvPr id="11" name="グループ化 10">
            <a:extLst>
              <a:ext uri="{FF2B5EF4-FFF2-40B4-BE49-F238E27FC236}">
                <a16:creationId xmlns:a16="http://schemas.microsoft.com/office/drawing/2014/main" id="{6164E564-34F3-B2B0-FC8F-34343A156A04}"/>
              </a:ext>
            </a:extLst>
          </p:cNvPr>
          <p:cNvGrpSpPr/>
          <p:nvPr/>
        </p:nvGrpSpPr>
        <p:grpSpPr>
          <a:xfrm>
            <a:off x="427006" y="1330091"/>
            <a:ext cx="8257651" cy="531957"/>
            <a:chOff x="427006" y="1207231"/>
            <a:chExt cx="8257651" cy="531957"/>
          </a:xfrm>
        </p:grpSpPr>
        <p:sp>
          <p:nvSpPr>
            <p:cNvPr id="14" name="Rectangle 5">
              <a:extLst>
                <a:ext uri="{FF2B5EF4-FFF2-40B4-BE49-F238E27FC236}">
                  <a16:creationId xmlns:a16="http://schemas.microsoft.com/office/drawing/2014/main" id="{76F56F3F-5FA9-A973-F721-4A54C834454B}"/>
                </a:ext>
              </a:extLst>
            </p:cNvPr>
            <p:cNvSpPr>
              <a:spLocks noChangeArrowheads="1"/>
            </p:cNvSpPr>
            <p:nvPr/>
          </p:nvSpPr>
          <p:spPr bwMode="auto">
            <a:xfrm>
              <a:off x="427006" y="1207231"/>
              <a:ext cx="8058593" cy="3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子育て応援ヘルパー派遣事業　　　　　　　　　　　　　　　　（４億１，０００万円）</a:t>
              </a:r>
              <a:r>
                <a:rPr lang="ja-JP" altLang="en-US" sz="1600" dirty="0">
                  <a:latin typeface="ＭＳ Ｐゴシック" pitchFamily="50" charset="-128"/>
                  <a:ea typeface="ＭＳ Ｐゴシック" charset="-128"/>
                </a:rPr>
                <a:t>　</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5" name="Rectangle 5">
              <a:extLst>
                <a:ext uri="{FF2B5EF4-FFF2-40B4-BE49-F238E27FC236}">
                  <a16:creationId xmlns:a16="http://schemas.microsoft.com/office/drawing/2014/main" id="{BF2F3AD4-553D-3A59-573E-D5BB8A4AE7B2}"/>
                </a:ext>
              </a:extLst>
            </p:cNvPr>
            <p:cNvSpPr>
              <a:spLocks noChangeArrowheads="1"/>
            </p:cNvSpPr>
            <p:nvPr/>
          </p:nvSpPr>
          <p:spPr bwMode="auto">
            <a:xfrm>
              <a:off x="555933" y="1477609"/>
              <a:ext cx="8128724" cy="261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０～２歳児を養育する全ての家庭が利用できる家事・育児支援の訪問サービスを令和７年４月から実施</a:t>
              </a:r>
              <a:endParaRPr lang="en-US" altLang="ja-JP" sz="1400" dirty="0">
                <a:latin typeface="ＭＳ Ｐゴシック" panose="020B0600070205080204" pitchFamily="50" charset="-128"/>
              </a:endParaRPr>
            </a:p>
          </p:txBody>
        </p:sp>
      </p:grpSp>
      <p:sp>
        <p:nvSpPr>
          <p:cNvPr id="16" name="AutoShape 6">
            <a:extLst>
              <a:ext uri="{FF2B5EF4-FFF2-40B4-BE49-F238E27FC236}">
                <a16:creationId xmlns:a16="http://schemas.microsoft.com/office/drawing/2014/main" id="{5E14FB75-C795-6FB0-3098-0A978C3FA2FA}"/>
              </a:ext>
            </a:extLst>
          </p:cNvPr>
          <p:cNvSpPr>
            <a:spLocks noChangeArrowheads="1"/>
          </p:cNvSpPr>
          <p:nvPr/>
        </p:nvSpPr>
        <p:spPr bwMode="auto">
          <a:xfrm>
            <a:off x="58935" y="1004063"/>
            <a:ext cx="8785688" cy="4097348"/>
          </a:xfrm>
          <a:prstGeom prst="roundRect">
            <a:avLst>
              <a:gd name="adj" fmla="val 3899"/>
            </a:avLst>
          </a:prstGeom>
          <a:noFill/>
          <a:ln w="22225">
            <a:solidFill>
              <a:schemeClr val="accent6">
                <a:lumMod val="75000"/>
              </a:schemeClr>
            </a:solidFill>
            <a:round/>
            <a:headEnd/>
            <a:tailEnd/>
          </a:ln>
          <a:effectLst/>
        </p:spPr>
        <p:txBody>
          <a:bodyPr lIns="77929" tIns="38964" rIns="77929" bIns="38964" anchor="ctr"/>
          <a:lstStyle/>
          <a:p>
            <a:pPr algn="ctr">
              <a:defRPr/>
            </a:pPr>
            <a:endParaRPr lang="en-US" altLang="ja-JP" b="1" spc="-100" dirty="0">
              <a:latin typeface="ＭＳ Ｐゴシック" panose="020B0600070205080204" pitchFamily="50" charset="-128"/>
              <a:ea typeface="ＭＳ Ｐゴシック" charset="-128"/>
            </a:endParaRPr>
          </a:p>
        </p:txBody>
      </p:sp>
      <p:sp>
        <p:nvSpPr>
          <p:cNvPr id="17" name="Rectangle 5">
            <a:extLst>
              <a:ext uri="{FF2B5EF4-FFF2-40B4-BE49-F238E27FC236}">
                <a16:creationId xmlns:a16="http://schemas.microsoft.com/office/drawing/2014/main" id="{0E25129B-651B-B838-D5F7-31A182C15023}"/>
              </a:ext>
            </a:extLst>
          </p:cNvPr>
          <p:cNvSpPr>
            <a:spLocks noChangeArrowheads="1"/>
          </p:cNvSpPr>
          <p:nvPr/>
        </p:nvSpPr>
        <p:spPr bwMode="auto">
          <a:xfrm>
            <a:off x="-140123" y="415178"/>
            <a:ext cx="9074455" cy="588885"/>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sz="1600" b="1" dirty="0">
                <a:latin typeface="ＭＳ Ｐゴシック" pitchFamily="50" charset="-128"/>
                <a:ea typeface="ＭＳ Ｐゴシック" charset="-128"/>
              </a:rPr>
              <a:t>　 </a:t>
            </a:r>
            <a:r>
              <a:rPr lang="ja-JP" altLang="en-US" sz="1600" b="1" dirty="0">
                <a:latin typeface="ＭＳ Ｐゴシック"/>
                <a:ea typeface="ＭＳ Ｐゴシック"/>
              </a:rPr>
              <a:t>〇　在宅等子育て家庭の負担を軽減し、安心して子育てできるよう、</a:t>
            </a:r>
            <a:endParaRPr lang="en-US" altLang="ja-JP" sz="1600" b="1" dirty="0">
              <a:latin typeface="ＭＳ Ｐゴシック"/>
              <a:ea typeface="ＭＳ Ｐゴシック"/>
            </a:endParaRPr>
          </a:p>
          <a:p>
            <a:pPr eaLnBrk="1" hangingPunct="1">
              <a:spcBef>
                <a:spcPts val="101"/>
              </a:spcBef>
              <a:spcAft>
                <a:spcPts val="101"/>
              </a:spcAft>
              <a:defRPr/>
            </a:pPr>
            <a:r>
              <a:rPr lang="ja-JP" altLang="en-US" sz="1600" b="1" dirty="0">
                <a:latin typeface="ＭＳ Ｐゴシック"/>
                <a:ea typeface="ＭＳ Ｐゴシック"/>
              </a:rPr>
              <a:t>　　　　</a:t>
            </a:r>
            <a:r>
              <a:rPr lang="ja-JP" altLang="en-US" sz="1600" b="1" i="0" u="none" strike="noStrike" baseline="0" dirty="0">
                <a:latin typeface="ＭＳ Ｐゴシック" panose="020B0600070205080204" pitchFamily="50" charset="-128"/>
              </a:rPr>
              <a:t>新たな</a:t>
            </a:r>
            <a:r>
              <a:rPr lang="ja-JP" altLang="en-US" sz="1600" b="1" dirty="0">
                <a:latin typeface="ＭＳ Ｐゴシック" panose="020B0600070205080204" pitchFamily="50" charset="-128"/>
              </a:rPr>
              <a:t>在宅等</a:t>
            </a:r>
            <a:r>
              <a:rPr lang="ja-JP" altLang="en-US" sz="1600" b="1" i="0" u="none" strike="noStrike" baseline="0" dirty="0">
                <a:latin typeface="ＭＳ Ｐゴシック" panose="020B0600070205080204" pitchFamily="50" charset="-128"/>
              </a:rPr>
              <a:t>支援を実施するとともに、子育て支援メニューの受け皿を拡大</a:t>
            </a:r>
            <a:endParaRPr lang="en-US" altLang="ja-JP" sz="1600" b="1" u="sng" dirty="0">
              <a:latin typeface="ＭＳ Ｐゴシック"/>
              <a:ea typeface="ＭＳ Ｐゴシック"/>
            </a:endParaRPr>
          </a:p>
        </p:txBody>
      </p:sp>
      <p:sp>
        <p:nvSpPr>
          <p:cNvPr id="19" name="Rectangle 5">
            <a:extLst>
              <a:ext uri="{FF2B5EF4-FFF2-40B4-BE49-F238E27FC236}">
                <a16:creationId xmlns:a16="http://schemas.microsoft.com/office/drawing/2014/main" id="{CB7D607C-5E6D-D216-C320-4B570E5091C9}"/>
              </a:ext>
            </a:extLst>
          </p:cNvPr>
          <p:cNvSpPr>
            <a:spLocks noChangeArrowheads="1"/>
          </p:cNvSpPr>
          <p:nvPr/>
        </p:nvSpPr>
        <p:spPr bwMode="auto">
          <a:xfrm>
            <a:off x="479872" y="1063678"/>
            <a:ext cx="8058593" cy="3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≪新たな在宅等支援の実施≫</a:t>
            </a:r>
            <a:endParaRPr lang="en-US" altLang="ja-JP" sz="1400" dirty="0">
              <a:latin typeface="ＭＳ Ｐゴシック" pitchFamily="50" charset="-128"/>
              <a:ea typeface="ＭＳ Ｐゴシック" charset="-128"/>
            </a:endParaRPr>
          </a:p>
        </p:txBody>
      </p:sp>
      <p:grpSp>
        <p:nvGrpSpPr>
          <p:cNvPr id="30" name="グループ化 29">
            <a:extLst>
              <a:ext uri="{FF2B5EF4-FFF2-40B4-BE49-F238E27FC236}">
                <a16:creationId xmlns:a16="http://schemas.microsoft.com/office/drawing/2014/main" id="{B82677D7-85D4-99BF-4794-A0029C3635CF}"/>
              </a:ext>
            </a:extLst>
          </p:cNvPr>
          <p:cNvGrpSpPr/>
          <p:nvPr/>
        </p:nvGrpSpPr>
        <p:grpSpPr>
          <a:xfrm>
            <a:off x="159267" y="2571597"/>
            <a:ext cx="8819090" cy="346891"/>
            <a:chOff x="159267" y="2600238"/>
            <a:chExt cx="8819090" cy="346891"/>
          </a:xfrm>
        </p:grpSpPr>
        <p:sp>
          <p:nvSpPr>
            <p:cNvPr id="4" name="角丸四角形 43">
              <a:extLst>
                <a:ext uri="{FF2B5EF4-FFF2-40B4-BE49-F238E27FC236}">
                  <a16:creationId xmlns:a16="http://schemas.microsoft.com/office/drawing/2014/main" id="{E0151347-F66D-E720-1EFC-3FBA060AC7CD}"/>
                </a:ext>
              </a:extLst>
            </p:cNvPr>
            <p:cNvSpPr/>
            <p:nvPr/>
          </p:nvSpPr>
          <p:spPr>
            <a:xfrm>
              <a:off x="159267" y="2637181"/>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0" name="Rectangle 5">
              <a:extLst>
                <a:ext uri="{FF2B5EF4-FFF2-40B4-BE49-F238E27FC236}">
                  <a16:creationId xmlns:a16="http://schemas.microsoft.com/office/drawing/2014/main" id="{D1DF02BE-A517-633C-ED81-5501718D9714}"/>
                </a:ext>
              </a:extLst>
            </p:cNvPr>
            <p:cNvSpPr>
              <a:spLocks noChangeArrowheads="1"/>
            </p:cNvSpPr>
            <p:nvPr/>
          </p:nvSpPr>
          <p:spPr bwMode="auto">
            <a:xfrm>
              <a:off x="520384" y="2600238"/>
              <a:ext cx="8457973" cy="3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≪在宅等子育て支援メニューの受け皿の拡大≫</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grpSp>
      <p:sp>
        <p:nvSpPr>
          <p:cNvPr id="22" name="Rectangle 5">
            <a:extLst>
              <a:ext uri="{FF2B5EF4-FFF2-40B4-BE49-F238E27FC236}">
                <a16:creationId xmlns:a16="http://schemas.microsoft.com/office/drawing/2014/main" id="{5695D63C-6884-9954-88C6-33AC3C2C8707}"/>
              </a:ext>
            </a:extLst>
          </p:cNvPr>
          <p:cNvSpPr>
            <a:spLocks noChangeArrowheads="1"/>
          </p:cNvSpPr>
          <p:nvPr/>
        </p:nvSpPr>
        <p:spPr bwMode="auto">
          <a:xfrm>
            <a:off x="427007" y="1798735"/>
            <a:ext cx="8058593" cy="3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乳児等通園支援事業（こども誰でも通園制度）　　　　　　 （５億４，７００万円）</a:t>
            </a:r>
            <a:endParaRPr lang="en-US" altLang="ja-JP" sz="1400" dirty="0">
              <a:latin typeface="ＭＳ Ｐゴシック" pitchFamily="50" charset="-128"/>
              <a:ea typeface="ＭＳ Ｐゴシック" charset="-128"/>
            </a:endParaRPr>
          </a:p>
        </p:txBody>
      </p:sp>
      <p:sp>
        <p:nvSpPr>
          <p:cNvPr id="23" name="Rectangle 5">
            <a:extLst>
              <a:ext uri="{FF2B5EF4-FFF2-40B4-BE49-F238E27FC236}">
                <a16:creationId xmlns:a16="http://schemas.microsoft.com/office/drawing/2014/main" id="{96E95585-1B63-164F-2DE1-27C538BEB580}"/>
              </a:ext>
            </a:extLst>
          </p:cNvPr>
          <p:cNvSpPr>
            <a:spLocks noChangeArrowheads="1"/>
          </p:cNvSpPr>
          <p:nvPr/>
        </p:nvSpPr>
        <p:spPr bwMode="auto">
          <a:xfrm>
            <a:off x="555933" y="2086204"/>
            <a:ext cx="8058593" cy="462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０歳６か月から満３歳未満の未就園児を対象に、就労要件を問わず月</a:t>
            </a:r>
            <a:r>
              <a:rPr lang="en-US" altLang="ja-JP" sz="1400" dirty="0">
                <a:latin typeface="ＭＳ Ｐゴシック" panose="020B0600070205080204" pitchFamily="50" charset="-128"/>
              </a:rPr>
              <a:t>10</a:t>
            </a:r>
            <a:r>
              <a:rPr lang="ja-JP" altLang="en-US" sz="1400" dirty="0">
                <a:latin typeface="ＭＳ Ｐゴシック" panose="020B0600070205080204" pitchFamily="50" charset="-128"/>
              </a:rPr>
              <a:t>時間まで定期的に保育所・</a:t>
            </a:r>
            <a:endParaRPr lang="en-US" altLang="ja-JP" sz="1400" dirty="0">
              <a:latin typeface="ＭＳ Ｐゴシック" panose="020B0600070205080204" pitchFamily="50" charset="-128"/>
            </a:endParaRPr>
          </a:p>
          <a:p>
            <a:pPr algn="just" eaLnBrk="1" hangingPunct="1">
              <a:lnSpc>
                <a:spcPts val="1500"/>
              </a:lnSpc>
              <a:spcBef>
                <a:spcPts val="175"/>
              </a:spcBef>
              <a:spcAft>
                <a:spcPts val="175"/>
              </a:spcAft>
            </a:pPr>
            <a:r>
              <a:rPr lang="ja-JP" altLang="en-US" sz="1400" dirty="0">
                <a:latin typeface="ＭＳ Ｐゴシック" panose="020B0600070205080204" pitchFamily="50" charset="-128"/>
              </a:rPr>
              <a:t>　　 幼稚園・認定こども園等を利用できる「こども誰でも通園制度」が法律上制度化され実施</a:t>
            </a:r>
          </a:p>
        </p:txBody>
      </p:sp>
      <p:sp>
        <p:nvSpPr>
          <p:cNvPr id="21" name="Rectangle 5">
            <a:extLst>
              <a:ext uri="{FF2B5EF4-FFF2-40B4-BE49-F238E27FC236}">
                <a16:creationId xmlns:a16="http://schemas.microsoft.com/office/drawing/2014/main" id="{21EE31FE-8611-560F-E165-6C13C0D8FCC8}"/>
              </a:ext>
            </a:extLst>
          </p:cNvPr>
          <p:cNvSpPr>
            <a:spLocks noChangeArrowheads="1"/>
          </p:cNvSpPr>
          <p:nvPr/>
        </p:nvSpPr>
        <p:spPr bwMode="auto">
          <a:xfrm>
            <a:off x="495933" y="4291263"/>
            <a:ext cx="4271139" cy="3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≪利用者の負担軽減に向けた取組≫</a:t>
            </a:r>
            <a:endParaRPr lang="en-US" altLang="ja-JP" sz="1400" dirty="0">
              <a:latin typeface="ＭＳ Ｐゴシック" pitchFamily="50" charset="-128"/>
              <a:ea typeface="ＭＳ Ｐゴシック" charset="-128"/>
            </a:endParaRPr>
          </a:p>
        </p:txBody>
      </p:sp>
      <p:sp>
        <p:nvSpPr>
          <p:cNvPr id="26" name="Rectangle 5">
            <a:extLst>
              <a:ext uri="{FF2B5EF4-FFF2-40B4-BE49-F238E27FC236}">
                <a16:creationId xmlns:a16="http://schemas.microsoft.com/office/drawing/2014/main" id="{4DEF7539-FFC3-F44E-5ADA-0FA2C8F3CF94}"/>
              </a:ext>
            </a:extLst>
          </p:cNvPr>
          <p:cNvSpPr>
            <a:spLocks noChangeArrowheads="1"/>
          </p:cNvSpPr>
          <p:nvPr/>
        </p:nvSpPr>
        <p:spPr bwMode="auto">
          <a:xfrm>
            <a:off x="537260" y="2862251"/>
            <a:ext cx="6985204" cy="499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1500"/>
              </a:lnSpc>
              <a:spcBef>
                <a:spcPts val="175"/>
              </a:spcBef>
              <a:spcAft>
                <a:spcPts val="175"/>
              </a:spcAft>
            </a:pPr>
            <a:r>
              <a:rPr lang="ja-JP" altLang="en-US" sz="1400" dirty="0">
                <a:latin typeface="ＭＳ Ｐゴシック" panose="020B0600070205080204" pitchFamily="50" charset="-128"/>
              </a:rPr>
              <a:t>新規事業者の参入促進や既存施設の安定的な運営の確保に取り組み、在宅等子育て支援メニューの受け皿を拡大</a:t>
            </a:r>
          </a:p>
        </p:txBody>
      </p:sp>
      <p:sp>
        <p:nvSpPr>
          <p:cNvPr id="9" name="Rectangle 4">
            <a:extLst>
              <a:ext uri="{FF2B5EF4-FFF2-40B4-BE49-F238E27FC236}">
                <a16:creationId xmlns:a16="http://schemas.microsoft.com/office/drawing/2014/main" id="{9C8E9C69-F2A7-2483-2B4C-82A29A1AB709}"/>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27" name="図 26">
            <a:extLst>
              <a:ext uri="{FF2B5EF4-FFF2-40B4-BE49-F238E27FC236}">
                <a16:creationId xmlns:a16="http://schemas.microsoft.com/office/drawing/2014/main" id="{0AE06D2E-D6B5-B0D9-BD2F-1DD6246B55E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90482" y="3384521"/>
            <a:ext cx="1301315" cy="1306484"/>
          </a:xfrm>
          <a:prstGeom prst="rect">
            <a:avLst/>
          </a:prstGeom>
        </p:spPr>
      </p:pic>
      <p:sp>
        <p:nvSpPr>
          <p:cNvPr id="33" name="Rectangle 5">
            <a:extLst>
              <a:ext uri="{FF2B5EF4-FFF2-40B4-BE49-F238E27FC236}">
                <a16:creationId xmlns:a16="http://schemas.microsoft.com/office/drawing/2014/main" id="{98A2177D-26CE-B8F0-5E0C-C0FB0B827E83}"/>
              </a:ext>
            </a:extLst>
          </p:cNvPr>
          <p:cNvSpPr>
            <a:spLocks noChangeArrowheads="1"/>
          </p:cNvSpPr>
          <p:nvPr/>
        </p:nvSpPr>
        <p:spPr bwMode="auto">
          <a:xfrm>
            <a:off x="422483" y="3257176"/>
            <a:ext cx="6578055"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地域子育て支援拠点事業　　　 　　   （</a:t>
            </a:r>
            <a:r>
              <a:rPr lang="zh-TW" altLang="en-US" sz="1600" b="1" dirty="0">
                <a:latin typeface="ＭＳ Ｐゴシック" panose="020B0600070205080204" pitchFamily="50" charset="-128"/>
              </a:rPr>
              <a:t>１１億</a:t>
            </a:r>
            <a:r>
              <a:rPr lang="ja-JP" altLang="en-US" sz="1600" b="1" dirty="0">
                <a:latin typeface="ＭＳ Ｐゴシック" panose="020B0600070205080204" pitchFamily="50" charset="-128"/>
              </a:rPr>
              <a:t>６</a:t>
            </a:r>
            <a:r>
              <a:rPr lang="zh-TW" altLang="en-US" sz="1600" b="1" dirty="0">
                <a:latin typeface="ＭＳ Ｐゴシック" panose="020B0600070205080204" pitchFamily="50" charset="-128"/>
              </a:rPr>
              <a:t>，４００万円</a:t>
            </a:r>
            <a:r>
              <a:rPr lang="ja-JP" altLang="en-US" sz="1600" b="1" dirty="0">
                <a:latin typeface="ＭＳ Ｐゴシック" panose="020B0600070205080204" pitchFamily="50" charset="-128"/>
              </a:rPr>
              <a:t>）</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5" name="角丸四角形 21">
            <a:extLst>
              <a:ext uri="{FF2B5EF4-FFF2-40B4-BE49-F238E27FC236}">
                <a16:creationId xmlns:a16="http://schemas.microsoft.com/office/drawing/2014/main" id="{4200C36C-2944-FAEE-7FFE-BBE039D78F05}"/>
              </a:ext>
            </a:extLst>
          </p:cNvPr>
          <p:cNvSpPr/>
          <p:nvPr/>
        </p:nvSpPr>
        <p:spPr>
          <a:xfrm>
            <a:off x="159267" y="1076740"/>
            <a:ext cx="288925" cy="305092"/>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24" name="角丸四角形 43">
            <a:extLst>
              <a:ext uri="{FF2B5EF4-FFF2-40B4-BE49-F238E27FC236}">
                <a16:creationId xmlns:a16="http://schemas.microsoft.com/office/drawing/2014/main" id="{1D650CCB-1213-12EC-B764-D57CA28ED871}"/>
              </a:ext>
            </a:extLst>
          </p:cNvPr>
          <p:cNvSpPr/>
          <p:nvPr/>
        </p:nvSpPr>
        <p:spPr>
          <a:xfrm>
            <a:off x="169697" y="4345015"/>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5" name="Rectangle 5">
            <a:extLst>
              <a:ext uri="{FF2B5EF4-FFF2-40B4-BE49-F238E27FC236}">
                <a16:creationId xmlns:a16="http://schemas.microsoft.com/office/drawing/2014/main" id="{C5CAC665-B4CB-8770-06B3-92E61841A6A0}"/>
              </a:ext>
            </a:extLst>
          </p:cNvPr>
          <p:cNvSpPr>
            <a:spLocks noChangeArrowheads="1"/>
          </p:cNvSpPr>
          <p:nvPr/>
        </p:nvSpPr>
        <p:spPr bwMode="auto">
          <a:xfrm>
            <a:off x="422483" y="3498607"/>
            <a:ext cx="8058593" cy="31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一時預かり事業（一般型）　　　　　    （</a:t>
            </a:r>
            <a:r>
              <a:rPr kumimoji="1" lang="ja-JP" altLang="en-US" sz="1600" b="1" i="0" u="none" strike="noStrike" kern="1200" cap="none" spc="0" normalizeH="0" baseline="0" noProof="0" dirty="0">
                <a:ln>
                  <a:noFill/>
                </a:ln>
                <a:effectLst/>
                <a:uLnTx/>
                <a:uFillTx/>
                <a:latin typeface="ＭＳ Ｐゴシック" panose="020B0600070205080204" pitchFamily="50" charset="-128"/>
              </a:rPr>
              <a:t>  ５億３，６００万円</a:t>
            </a:r>
            <a:r>
              <a:rPr lang="ja-JP" altLang="en-US" sz="1600" b="1" dirty="0">
                <a:latin typeface="ＭＳ Ｐゴシック" panose="020B0600070205080204" pitchFamily="50" charset="-128"/>
              </a:rPr>
              <a:t>）</a:t>
            </a:r>
            <a:endParaRPr lang="en-US" altLang="ja-JP" sz="1400" dirty="0">
              <a:latin typeface="ＭＳ Ｐゴシック" pitchFamily="50" charset="-128"/>
              <a:ea typeface="ＭＳ Ｐゴシック" charset="-128"/>
            </a:endParaRPr>
          </a:p>
        </p:txBody>
      </p:sp>
    </p:spTree>
    <p:extLst>
      <p:ext uri="{BB962C8B-B14F-4D97-AF65-F5344CB8AC3E}">
        <p14:creationId xmlns:p14="http://schemas.microsoft.com/office/powerpoint/2010/main" val="305801476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ChangeArrowheads="1"/>
          </p:cNvSpPr>
          <p:nvPr/>
        </p:nvSpPr>
        <p:spPr bwMode="auto">
          <a:xfrm>
            <a:off x="-1588" y="4762"/>
            <a:ext cx="9145588" cy="495446"/>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19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安心してこどもを生み、育てられるよう支</a:t>
            </a:r>
            <a:r>
              <a:rPr lang="ja-JP" altLang="en-US" sz="1900" dirty="0">
                <a:solidFill>
                  <a:srgbClr val="FFFFFF"/>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援する仕組みの充実</a:t>
            </a:r>
          </a:p>
        </p:txBody>
      </p:sp>
      <p:sp>
        <p:nvSpPr>
          <p:cNvPr id="3" name="スライド番号プレースホルダー 2"/>
          <p:cNvSpPr>
            <a:spLocks noGrp="1"/>
          </p:cNvSpPr>
          <p:nvPr>
            <p:ph type="sldNum" sz="quarter" idx="12"/>
          </p:nvPr>
        </p:nvSpPr>
        <p:spPr>
          <a:xfrm>
            <a:off x="6986336" y="4791818"/>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19</a:t>
            </a:fld>
            <a:endParaRPr lang="en-US" altLang="ja-JP" sz="2000" b="1" dirty="0">
              <a:effectLst>
                <a:outerShdw blurRad="38100" dist="38100" dir="2700000" algn="tl">
                  <a:srgbClr val="000000">
                    <a:alpha val="43137"/>
                  </a:srgbClr>
                </a:outerShdw>
              </a:effectLst>
            </a:endParaRPr>
          </a:p>
        </p:txBody>
      </p:sp>
      <p:sp>
        <p:nvSpPr>
          <p:cNvPr id="24" name="Rectangle 5"/>
          <p:cNvSpPr>
            <a:spLocks noChangeArrowheads="1"/>
          </p:cNvSpPr>
          <p:nvPr/>
        </p:nvSpPr>
        <p:spPr bwMode="auto">
          <a:xfrm>
            <a:off x="-191715" y="452869"/>
            <a:ext cx="7365402" cy="376026"/>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b="1" dirty="0">
                <a:latin typeface="ＭＳ Ｐゴシック" pitchFamily="50" charset="-128"/>
                <a:ea typeface="ＭＳ Ｐゴシック" charset="-128"/>
              </a:rPr>
              <a:t>　 </a:t>
            </a:r>
            <a:r>
              <a:rPr lang="ja-JP" altLang="en-US" b="1" dirty="0">
                <a:latin typeface="ＭＳ Ｐゴシック"/>
                <a:ea typeface="ＭＳ Ｐゴシック"/>
              </a:rPr>
              <a:t>〇　全ての妊産婦・子育て世帯等への包括的な支援の推進</a:t>
            </a:r>
            <a:endParaRPr lang="en-US" altLang="ja-JP" b="1" u="sng" dirty="0">
              <a:latin typeface="ＭＳ Ｐゴシック"/>
              <a:ea typeface="ＭＳ Ｐゴシック"/>
            </a:endParaRPr>
          </a:p>
        </p:txBody>
      </p:sp>
      <p:pic>
        <p:nvPicPr>
          <p:cNvPr id="37" name="図 3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22015" y="641189"/>
            <a:ext cx="982688" cy="1056653"/>
          </a:xfrm>
          <a:prstGeom prst="rect">
            <a:avLst/>
          </a:prstGeom>
        </p:spPr>
      </p:pic>
      <p:grpSp>
        <p:nvGrpSpPr>
          <p:cNvPr id="2" name="グループ化 1">
            <a:extLst>
              <a:ext uri="{FF2B5EF4-FFF2-40B4-BE49-F238E27FC236}">
                <a16:creationId xmlns:a16="http://schemas.microsoft.com/office/drawing/2014/main" id="{8BE7AB0A-C5FF-708D-9CA3-89F188D78785}"/>
              </a:ext>
            </a:extLst>
          </p:cNvPr>
          <p:cNvGrpSpPr/>
          <p:nvPr/>
        </p:nvGrpSpPr>
        <p:grpSpPr>
          <a:xfrm>
            <a:off x="312600" y="4389433"/>
            <a:ext cx="7741031" cy="752022"/>
            <a:chOff x="320200" y="4030228"/>
            <a:chExt cx="7741031" cy="752022"/>
          </a:xfrm>
        </p:grpSpPr>
        <p:sp>
          <p:nvSpPr>
            <p:cNvPr id="30" name="Rectangle 5"/>
            <p:cNvSpPr>
              <a:spLocks noChangeArrowheads="1"/>
            </p:cNvSpPr>
            <p:nvPr/>
          </p:nvSpPr>
          <p:spPr bwMode="auto">
            <a:xfrm>
              <a:off x="320200" y="4030228"/>
              <a:ext cx="7741031" cy="264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a:ea typeface="ＭＳ Ｐゴシック"/>
                </a:rPr>
                <a:t>保育所等における事故防止の取組強化</a:t>
              </a:r>
              <a:r>
                <a:rPr lang="ja-JP" altLang="en-US" sz="1600" b="1" dirty="0">
                  <a:latin typeface="ＭＳ Ｐゴシック" panose="020B0600070205080204" pitchFamily="50" charset="-128"/>
                </a:rPr>
                <a:t>       　　　　　　　　　　（</a:t>
              </a:r>
              <a:r>
                <a:rPr lang="zh-TW" altLang="en-US" sz="1600" b="1" dirty="0">
                  <a:latin typeface="ＭＳ Ｐゴシック" panose="020B0600070205080204" pitchFamily="50" charset="-128"/>
                </a:rPr>
                <a:t>１</a:t>
              </a:r>
              <a:r>
                <a:rPr lang="ja-JP" altLang="en-US" sz="1600" b="1" dirty="0">
                  <a:latin typeface="ＭＳ Ｐゴシック" panose="020B0600070205080204" pitchFamily="50" charset="-128"/>
                </a:rPr>
                <a:t>４</a:t>
              </a:r>
              <a:r>
                <a:rPr lang="zh-TW" altLang="en-US" sz="1600" b="1" dirty="0">
                  <a:latin typeface="ＭＳ Ｐゴシック" panose="020B0600070205080204" pitchFamily="50" charset="-128"/>
                </a:rPr>
                <a:t>億</a:t>
              </a:r>
              <a:r>
                <a:rPr lang="ja-JP" altLang="en-US" sz="1600" b="1" dirty="0">
                  <a:latin typeface="ＭＳ Ｐゴシック" panose="020B0600070205080204" pitchFamily="50" charset="-128"/>
                </a:rPr>
                <a:t>３</a:t>
              </a:r>
              <a:r>
                <a:rPr lang="zh-TW" altLang="en-US" sz="1600" b="1" dirty="0">
                  <a:latin typeface="ＭＳ Ｐゴシック" panose="020B0600070205080204" pitchFamily="50" charset="-128"/>
                </a:rPr>
                <a:t>，</a:t>
              </a:r>
              <a:r>
                <a:rPr lang="ja-JP" altLang="en-US" sz="1600" b="1" dirty="0">
                  <a:latin typeface="ＭＳ Ｐゴシック" panose="020B0600070205080204" pitchFamily="50" charset="-128"/>
                </a:rPr>
                <a:t>０</a:t>
              </a:r>
              <a:r>
                <a:rPr lang="zh-TW" altLang="en-US" sz="1600" b="1" dirty="0">
                  <a:latin typeface="ＭＳ Ｐゴシック" panose="020B0600070205080204" pitchFamily="50" charset="-128"/>
                </a:rPr>
                <a:t>００万円</a:t>
              </a:r>
              <a:r>
                <a:rPr lang="ja-JP" altLang="en-US" sz="1600" b="1" dirty="0">
                  <a:latin typeface="ＭＳ Ｐゴシック" panose="020B0600070205080204" pitchFamily="50" charset="-128"/>
                </a:rPr>
                <a:t>）</a:t>
              </a:r>
              <a:endParaRPr lang="en-US" altLang="ja-JP" sz="1600" dirty="0">
                <a:latin typeface="ＭＳ Ｐゴシック" pitchFamily="50" charset="-128"/>
                <a:ea typeface="ＭＳ Ｐゴシック" charset="-128"/>
              </a:endParaRPr>
            </a:p>
            <a:p>
              <a:pPr eaLnBrk="1" hangingPunct="1">
                <a:spcBef>
                  <a:spcPts val="175"/>
                </a:spcBef>
                <a:spcAft>
                  <a:spcPts val="175"/>
                </a:spcAft>
                <a:defRPr/>
              </a:pPr>
              <a:endParaRPr lang="ja-JP" altLang="en-US" sz="1600" b="1" dirty="0">
                <a:latin typeface="ＭＳ Ｐゴシック" panose="020B0600070205080204" pitchFamily="50" charset="-128"/>
              </a:endParaRPr>
            </a:p>
          </p:txBody>
        </p:sp>
        <p:sp>
          <p:nvSpPr>
            <p:cNvPr id="47" name="Rectangle 5"/>
            <p:cNvSpPr>
              <a:spLocks noChangeArrowheads="1"/>
            </p:cNvSpPr>
            <p:nvPr/>
          </p:nvSpPr>
          <p:spPr bwMode="auto">
            <a:xfrm>
              <a:off x="532131" y="4328232"/>
              <a:ext cx="7441703" cy="454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看護師等の配置に要する人件費の助成や、本市指導員による事前通告なしの巡回指導及び保育士等を対象にした出前ミニ講座の実施</a:t>
              </a:r>
              <a:endParaRPr lang="en-US" altLang="ja-JP" sz="1400" dirty="0">
                <a:latin typeface="ＭＳ Ｐゴシック" panose="020B0600070205080204" pitchFamily="50" charset="-128"/>
              </a:endParaRPr>
            </a:p>
            <a:p>
              <a:pPr eaLnBrk="1" hangingPunct="1">
                <a:spcBef>
                  <a:spcPts val="175"/>
                </a:spcBef>
                <a:spcAft>
                  <a:spcPts val="175"/>
                </a:spcAft>
              </a:pPr>
              <a:endParaRPr lang="en-US" altLang="ja-JP" sz="1400" dirty="0">
                <a:latin typeface="ＭＳ Ｐゴシック" panose="020B0600070205080204" pitchFamily="50" charset="-128"/>
              </a:endParaRPr>
            </a:p>
          </p:txBody>
        </p:sp>
      </p:grpSp>
      <p:grpSp>
        <p:nvGrpSpPr>
          <p:cNvPr id="26" name="グループ化 25">
            <a:extLst>
              <a:ext uri="{FF2B5EF4-FFF2-40B4-BE49-F238E27FC236}">
                <a16:creationId xmlns:a16="http://schemas.microsoft.com/office/drawing/2014/main" id="{CDC6A8F0-9471-7299-6659-53F7A286A903}"/>
              </a:ext>
            </a:extLst>
          </p:cNvPr>
          <p:cNvGrpSpPr/>
          <p:nvPr/>
        </p:nvGrpSpPr>
        <p:grpSpPr>
          <a:xfrm>
            <a:off x="312580" y="765352"/>
            <a:ext cx="7608821" cy="851966"/>
            <a:chOff x="312580" y="743050"/>
            <a:chExt cx="7608821" cy="851966"/>
          </a:xfrm>
        </p:grpSpPr>
        <p:sp>
          <p:nvSpPr>
            <p:cNvPr id="33" name="Rectangle 5"/>
            <p:cNvSpPr>
              <a:spLocks noChangeArrowheads="1"/>
            </p:cNvSpPr>
            <p:nvPr/>
          </p:nvSpPr>
          <p:spPr bwMode="auto">
            <a:xfrm>
              <a:off x="312580" y="743050"/>
              <a:ext cx="7608821" cy="357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tabLst>
                  <a:tab pos="446088" algn="l"/>
                  <a:tab pos="4668838" algn="l"/>
                  <a:tab pos="4848225" algn="l"/>
                  <a:tab pos="4933950" algn="l"/>
                  <a:tab pos="6369050" algn="l"/>
                  <a:tab pos="6453188" algn="l"/>
                </a:tabLs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不妊治療費等助成事業　  　　　　　 　　　 　　　　　　　　　 　　 （  ２億４，９００万円）</a:t>
              </a:r>
              <a:endParaRPr lang="en-US" altLang="ja-JP" sz="1600" b="1" dirty="0">
                <a:latin typeface="ＭＳ Ｐゴシック" panose="020B0600070205080204" pitchFamily="50" charset="-128"/>
              </a:endParaRPr>
            </a:p>
          </p:txBody>
        </p:sp>
        <p:sp>
          <p:nvSpPr>
            <p:cNvPr id="48" name="Rectangle 5"/>
            <p:cNvSpPr>
              <a:spLocks noChangeArrowheads="1"/>
            </p:cNvSpPr>
            <p:nvPr/>
          </p:nvSpPr>
          <p:spPr bwMode="auto">
            <a:xfrm>
              <a:off x="525012" y="1010934"/>
              <a:ext cx="7016670" cy="349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itchFamily="50" charset="-128"/>
                  <a:ea typeface="ＭＳ Ｐゴシック" charset="-128"/>
                </a:rPr>
                <a:t>早期に検査を受け、適切な時期の治療につなげられるよう、不妊検査費用の一部を助成</a:t>
              </a:r>
              <a:endParaRPr lang="en-US" altLang="ja-JP" sz="1400" dirty="0">
                <a:latin typeface="ＭＳ Ｐゴシック" pitchFamily="50" charset="-128"/>
                <a:ea typeface="ＭＳ Ｐゴシック" charset="-128"/>
              </a:endParaRPr>
            </a:p>
          </p:txBody>
        </p:sp>
        <p:sp>
          <p:nvSpPr>
            <p:cNvPr id="49" name="Rectangle 5"/>
            <p:cNvSpPr>
              <a:spLocks noChangeArrowheads="1"/>
            </p:cNvSpPr>
            <p:nvPr/>
          </p:nvSpPr>
          <p:spPr bwMode="auto">
            <a:xfrm>
              <a:off x="525012" y="1237822"/>
              <a:ext cx="6826102" cy="357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itchFamily="50" charset="-128"/>
                  <a:ea typeface="ＭＳ Ｐゴシック" charset="-128"/>
                </a:rPr>
                <a:t>保険適用されるまでの間、国に先駆け、先進医療にかかる治療費の一部を助成</a:t>
              </a:r>
              <a:endParaRPr lang="ja-JP" altLang="en-US" sz="1400" dirty="0">
                <a:latin typeface="ＭＳ Ｐゴシック" panose="020B0600070205080204" pitchFamily="50" charset="-128"/>
              </a:endParaRPr>
            </a:p>
          </p:txBody>
        </p:sp>
      </p:grpSp>
      <p:grpSp>
        <p:nvGrpSpPr>
          <p:cNvPr id="25" name="グループ化 24">
            <a:extLst>
              <a:ext uri="{FF2B5EF4-FFF2-40B4-BE49-F238E27FC236}">
                <a16:creationId xmlns:a16="http://schemas.microsoft.com/office/drawing/2014/main" id="{3DE0AB02-56D9-BDB0-772F-1817D57DEA95}"/>
              </a:ext>
            </a:extLst>
          </p:cNvPr>
          <p:cNvGrpSpPr/>
          <p:nvPr/>
        </p:nvGrpSpPr>
        <p:grpSpPr>
          <a:xfrm>
            <a:off x="220346" y="1525151"/>
            <a:ext cx="8154615" cy="1038990"/>
            <a:chOff x="220346" y="1502849"/>
            <a:chExt cx="8154615" cy="1038990"/>
          </a:xfrm>
        </p:grpSpPr>
        <p:sp>
          <p:nvSpPr>
            <p:cNvPr id="17" name="Rectangle 5"/>
            <p:cNvSpPr>
              <a:spLocks noChangeArrowheads="1"/>
            </p:cNvSpPr>
            <p:nvPr/>
          </p:nvSpPr>
          <p:spPr bwMode="auto">
            <a:xfrm>
              <a:off x="316368" y="1502849"/>
              <a:ext cx="8058593" cy="3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産後ケア事業　　　　　　　　　　　　　　　　　　　　 　　 　　　　 　 （  </a:t>
              </a:r>
              <a:r>
                <a:rPr kumimoji="1" lang="ja-JP"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a:t>
              </a:r>
              <a:r>
                <a:rPr kumimoji="1" lang="zh-TW"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億</a:t>
              </a:r>
              <a:r>
                <a:rPr kumimoji="1" lang="ja-JP"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７，９００</a:t>
              </a:r>
              <a:r>
                <a:rPr kumimoji="1" lang="zh-TW" altLang="en-US"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万円</a:t>
              </a:r>
              <a:r>
                <a:rPr lang="ja-JP" altLang="en-US" sz="1600" b="1" dirty="0">
                  <a:latin typeface="ＭＳ Ｐゴシック" panose="020B0600070205080204" pitchFamily="50" charset="-128"/>
                </a:rPr>
                <a:t>）</a:t>
              </a:r>
              <a:r>
                <a:rPr lang="ja-JP" altLang="en-US" sz="1600" dirty="0">
                  <a:latin typeface="ＭＳ Ｐゴシック" pitchFamily="50" charset="-128"/>
                  <a:ea typeface="ＭＳ Ｐゴシック" charset="-128"/>
                </a:rPr>
                <a:t>　</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44" name="角丸四角形 43"/>
            <p:cNvSpPr/>
            <p:nvPr/>
          </p:nvSpPr>
          <p:spPr>
            <a:xfrm>
              <a:off x="220346" y="2010746"/>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45" name="Rectangle 5"/>
            <p:cNvSpPr>
              <a:spLocks noChangeArrowheads="1"/>
            </p:cNvSpPr>
            <p:nvPr/>
          </p:nvSpPr>
          <p:spPr bwMode="auto">
            <a:xfrm>
              <a:off x="525012" y="1748823"/>
              <a:ext cx="7315900" cy="3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産後の疲れや体調不良、育児への不安を解消するため、心身のケアと育児サポートを実施</a:t>
              </a:r>
            </a:p>
          </p:txBody>
        </p:sp>
        <p:sp>
          <p:nvSpPr>
            <p:cNvPr id="4" name="Rectangle 5">
              <a:extLst>
                <a:ext uri="{FF2B5EF4-FFF2-40B4-BE49-F238E27FC236}">
                  <a16:creationId xmlns:a16="http://schemas.microsoft.com/office/drawing/2014/main" id="{47D950D8-9A03-A55B-D480-E01E9ACBFC1A}"/>
                </a:ext>
              </a:extLst>
            </p:cNvPr>
            <p:cNvSpPr>
              <a:spLocks noChangeArrowheads="1"/>
            </p:cNvSpPr>
            <p:nvPr/>
          </p:nvSpPr>
          <p:spPr bwMode="auto">
            <a:xfrm>
              <a:off x="521794" y="2023278"/>
              <a:ext cx="7019888" cy="518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アウトリーチ（訪問型）の利用可能回数を通算５回まで拡充するとともに、実施施設での多胎児受入にかかる加算額を増額</a:t>
              </a:r>
            </a:p>
          </p:txBody>
        </p:sp>
      </p:grpSp>
      <p:sp>
        <p:nvSpPr>
          <p:cNvPr id="7" name="Rectangle 4">
            <a:extLst>
              <a:ext uri="{FF2B5EF4-FFF2-40B4-BE49-F238E27FC236}">
                <a16:creationId xmlns:a16="http://schemas.microsoft.com/office/drawing/2014/main" id="{06959C47-2D93-7193-58B3-2D14C94A6F95}"/>
              </a:ext>
            </a:extLst>
          </p:cNvPr>
          <p:cNvSpPr>
            <a:spLocks noChangeArrowheads="1"/>
          </p:cNvSpPr>
          <p:nvPr/>
        </p:nvSpPr>
        <p:spPr bwMode="auto">
          <a:xfrm>
            <a:off x="7027693" y="12446"/>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grpSp>
        <p:nvGrpSpPr>
          <p:cNvPr id="8" name="グループ化 7">
            <a:extLst>
              <a:ext uri="{FF2B5EF4-FFF2-40B4-BE49-F238E27FC236}">
                <a16:creationId xmlns:a16="http://schemas.microsoft.com/office/drawing/2014/main" id="{0CD7A1B9-5E3D-4235-36DF-4FB78E78F497}"/>
              </a:ext>
            </a:extLst>
          </p:cNvPr>
          <p:cNvGrpSpPr/>
          <p:nvPr/>
        </p:nvGrpSpPr>
        <p:grpSpPr>
          <a:xfrm>
            <a:off x="7921402" y="1744231"/>
            <a:ext cx="931553" cy="752046"/>
            <a:chOff x="7969108" y="2113351"/>
            <a:chExt cx="931553" cy="752046"/>
          </a:xfrm>
        </p:grpSpPr>
        <p:pic>
          <p:nvPicPr>
            <p:cNvPr id="9" name="図 8">
              <a:extLst>
                <a:ext uri="{FF2B5EF4-FFF2-40B4-BE49-F238E27FC236}">
                  <a16:creationId xmlns:a16="http://schemas.microsoft.com/office/drawing/2014/main" id="{2E854A31-F393-4E50-F584-A36C75FB1E3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7969108" y="2113351"/>
              <a:ext cx="531551" cy="717005"/>
            </a:xfrm>
            <a:prstGeom prst="rect">
              <a:avLst/>
            </a:prstGeom>
          </p:spPr>
        </p:pic>
        <p:pic>
          <p:nvPicPr>
            <p:cNvPr id="10" name="図 9">
              <a:extLst>
                <a:ext uri="{FF2B5EF4-FFF2-40B4-BE49-F238E27FC236}">
                  <a16:creationId xmlns:a16="http://schemas.microsoft.com/office/drawing/2014/main" id="{DCCE621B-DAD1-8287-6AAE-87C3A4D4E41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flipH="1">
              <a:off x="8370761" y="2135015"/>
              <a:ext cx="529900" cy="730382"/>
            </a:xfrm>
            <a:prstGeom prst="rect">
              <a:avLst/>
            </a:prstGeom>
          </p:spPr>
        </p:pic>
      </p:grpSp>
      <p:sp>
        <p:nvSpPr>
          <p:cNvPr id="5" name="Rectangle 5">
            <a:extLst>
              <a:ext uri="{FF2B5EF4-FFF2-40B4-BE49-F238E27FC236}">
                <a16:creationId xmlns:a16="http://schemas.microsoft.com/office/drawing/2014/main" id="{0735DEFD-B0C6-F5B8-15E7-2613A60C7443}"/>
              </a:ext>
            </a:extLst>
          </p:cNvPr>
          <p:cNvSpPr>
            <a:spLocks noChangeArrowheads="1"/>
          </p:cNvSpPr>
          <p:nvPr/>
        </p:nvSpPr>
        <p:spPr bwMode="auto">
          <a:xfrm>
            <a:off x="321176" y="2453658"/>
            <a:ext cx="8058593" cy="408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panose="020B0600070205080204" pitchFamily="50" charset="-128"/>
              </a:rPr>
              <a:t>休日保育支援事業　　　　　　　　　　　　　　　　　　　　　　　　 　 （ 　　　６，９００</a:t>
            </a:r>
            <a:r>
              <a:rPr lang="zh-TW" altLang="en-US" sz="1600" b="1" dirty="0">
                <a:latin typeface="ＭＳ Ｐゴシック" panose="020B0600070205080204" pitchFamily="50" charset="-128"/>
              </a:rPr>
              <a:t>万円</a:t>
            </a:r>
            <a:r>
              <a:rPr lang="ja-JP" altLang="en-US" sz="1600" b="1" dirty="0">
                <a:latin typeface="ＭＳ Ｐゴシック" panose="020B0600070205080204" pitchFamily="50" charset="-128"/>
              </a:rPr>
              <a:t>）</a:t>
            </a:r>
            <a:r>
              <a:rPr lang="ja-JP" altLang="en-US" sz="1600" dirty="0">
                <a:latin typeface="ＭＳ Ｐゴシック" pitchFamily="50" charset="-128"/>
                <a:ea typeface="ＭＳ Ｐゴシック" charset="-128"/>
              </a:rPr>
              <a:t>　</a:t>
            </a: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214763" eaLnBrk="1" hangingPunct="1">
              <a:spcBef>
                <a:spcPts val="170"/>
              </a:spcBef>
              <a:spcAft>
                <a:spcPts val="170"/>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2" name="Rectangle 5">
            <a:extLst>
              <a:ext uri="{FF2B5EF4-FFF2-40B4-BE49-F238E27FC236}">
                <a16:creationId xmlns:a16="http://schemas.microsoft.com/office/drawing/2014/main" id="{2CBA99F9-2CDD-C8DB-0D55-117FC17FCB50}"/>
              </a:ext>
            </a:extLst>
          </p:cNvPr>
          <p:cNvSpPr>
            <a:spLocks noChangeArrowheads="1"/>
          </p:cNvSpPr>
          <p:nvPr/>
        </p:nvSpPr>
        <p:spPr bwMode="auto">
          <a:xfrm>
            <a:off x="545059" y="2732078"/>
            <a:ext cx="8053883" cy="28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就労形態の多様化などによる休日保育ニーズへ対応するため、保育士の確保に必要な経費を補助</a:t>
            </a:r>
          </a:p>
        </p:txBody>
      </p:sp>
      <p:sp>
        <p:nvSpPr>
          <p:cNvPr id="16" name="Rectangle 5">
            <a:extLst>
              <a:ext uri="{FF2B5EF4-FFF2-40B4-BE49-F238E27FC236}">
                <a16:creationId xmlns:a16="http://schemas.microsoft.com/office/drawing/2014/main" id="{F01CF41C-D2BA-F147-2F16-F0A202DE911D}"/>
              </a:ext>
            </a:extLst>
          </p:cNvPr>
          <p:cNvSpPr>
            <a:spLocks noChangeArrowheads="1"/>
          </p:cNvSpPr>
          <p:nvPr/>
        </p:nvSpPr>
        <p:spPr bwMode="auto">
          <a:xfrm>
            <a:off x="545058" y="2976461"/>
            <a:ext cx="8220990" cy="28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algn="just"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安定的な運営の確保のため、保育士配置の実情に応じた加算や給食調理員に対する補助を創設</a:t>
            </a:r>
          </a:p>
        </p:txBody>
      </p:sp>
      <p:sp>
        <p:nvSpPr>
          <p:cNvPr id="18" name="角丸四角形 43">
            <a:extLst>
              <a:ext uri="{FF2B5EF4-FFF2-40B4-BE49-F238E27FC236}">
                <a16:creationId xmlns:a16="http://schemas.microsoft.com/office/drawing/2014/main" id="{1D0E92EF-C654-39FC-1F4F-859E94C2A1CA}"/>
              </a:ext>
            </a:extLst>
          </p:cNvPr>
          <p:cNvSpPr/>
          <p:nvPr/>
        </p:nvSpPr>
        <p:spPr>
          <a:xfrm>
            <a:off x="227158" y="2970731"/>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grpSp>
        <p:nvGrpSpPr>
          <p:cNvPr id="11" name="グループ化 10">
            <a:extLst>
              <a:ext uri="{FF2B5EF4-FFF2-40B4-BE49-F238E27FC236}">
                <a16:creationId xmlns:a16="http://schemas.microsoft.com/office/drawing/2014/main" id="{FFC6FCE3-203F-9DC1-DDBE-8AE4022CA545}"/>
              </a:ext>
            </a:extLst>
          </p:cNvPr>
          <p:cNvGrpSpPr/>
          <p:nvPr/>
        </p:nvGrpSpPr>
        <p:grpSpPr>
          <a:xfrm>
            <a:off x="321176" y="3250531"/>
            <a:ext cx="8562538" cy="781867"/>
            <a:chOff x="320201" y="3976574"/>
            <a:chExt cx="8562538" cy="781867"/>
          </a:xfrm>
        </p:grpSpPr>
        <p:sp>
          <p:nvSpPr>
            <p:cNvPr id="15" name="Rectangle 5">
              <a:extLst>
                <a:ext uri="{FF2B5EF4-FFF2-40B4-BE49-F238E27FC236}">
                  <a16:creationId xmlns:a16="http://schemas.microsoft.com/office/drawing/2014/main" id="{0CC0BEC8-3214-B224-9D68-A00E221ECC76}"/>
                </a:ext>
              </a:extLst>
            </p:cNvPr>
            <p:cNvSpPr>
              <a:spLocks noChangeArrowheads="1"/>
            </p:cNvSpPr>
            <p:nvPr/>
          </p:nvSpPr>
          <p:spPr bwMode="auto">
            <a:xfrm>
              <a:off x="320201" y="3976574"/>
              <a:ext cx="7776000" cy="264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eaLnBrk="1" hangingPunct="1">
                <a:spcBef>
                  <a:spcPts val="175"/>
                </a:spcBef>
                <a:spcAft>
                  <a:spcPts val="175"/>
                </a:spcAft>
                <a:defRPr/>
              </a:pPr>
              <a:r>
                <a:rPr lang="ja-JP" altLang="en-US" sz="1600" b="1" dirty="0">
                  <a:latin typeface="ＭＳ Ｐゴシック" panose="020B0600070205080204" pitchFamily="50" charset="-128"/>
                </a:rPr>
                <a:t>■</a:t>
              </a:r>
              <a:r>
                <a:rPr lang="ja-JP" altLang="ja-JP" sz="1600" b="1" dirty="0">
                  <a:latin typeface="ＭＳ Ｐゴシック" panose="020B0600070205080204" pitchFamily="50" charset="-128"/>
                </a:rPr>
                <a:t>　</a:t>
              </a:r>
              <a:r>
                <a:rPr lang="ja-JP" altLang="en-US" sz="1600" b="1" dirty="0">
                  <a:latin typeface="ＭＳ Ｐゴシック"/>
                  <a:ea typeface="ＭＳ Ｐゴシック"/>
                </a:rPr>
                <a:t>新婚・子育て世帯向け分譲住宅購入融資利子補給制度　　　</a:t>
              </a:r>
              <a:r>
                <a:rPr lang="ja-JP" altLang="en-US" sz="1600" b="1" dirty="0">
                  <a:latin typeface="ＭＳ Ｐゴシック" panose="020B0600070205080204" pitchFamily="50" charset="-128"/>
                </a:rPr>
                <a:t>（１１億７，８００</a:t>
              </a:r>
              <a:r>
                <a:rPr lang="zh-TW" altLang="en-US" sz="1600" b="1" dirty="0">
                  <a:latin typeface="ＭＳ Ｐゴシック" panose="020B0600070205080204" pitchFamily="50" charset="-128"/>
                </a:rPr>
                <a:t>万円</a:t>
              </a:r>
              <a:r>
                <a:rPr lang="ja-JP" altLang="en-US" sz="1600" b="1" dirty="0">
                  <a:latin typeface="ＭＳ Ｐゴシック" panose="020B0600070205080204" pitchFamily="50" charset="-128"/>
                </a:rPr>
                <a:t>）</a:t>
              </a:r>
              <a:endParaRPr lang="en-US" altLang="ja-JP" sz="1600" dirty="0">
                <a:latin typeface="ＭＳ Ｐゴシック" pitchFamily="50" charset="-128"/>
                <a:ea typeface="ＭＳ Ｐゴシック" charset="-128"/>
              </a:endParaRPr>
            </a:p>
            <a:p>
              <a:pPr eaLnBrk="1" hangingPunct="1">
                <a:spcBef>
                  <a:spcPts val="175"/>
                </a:spcBef>
                <a:spcAft>
                  <a:spcPts val="175"/>
                </a:spcAft>
                <a:defRPr/>
              </a:pPr>
              <a:endParaRPr lang="ja-JP" altLang="en-US" sz="1600" b="1" dirty="0">
                <a:highlight>
                  <a:srgbClr val="FFFF00"/>
                </a:highlight>
                <a:latin typeface="ＭＳ Ｐゴシック" panose="020B0600070205080204" pitchFamily="50" charset="-128"/>
              </a:endParaRPr>
            </a:p>
          </p:txBody>
        </p:sp>
        <p:sp>
          <p:nvSpPr>
            <p:cNvPr id="19" name="Rectangle 5">
              <a:extLst>
                <a:ext uri="{FF2B5EF4-FFF2-40B4-BE49-F238E27FC236}">
                  <a16:creationId xmlns:a16="http://schemas.microsoft.com/office/drawing/2014/main" id="{DE8105E6-CD81-BFDB-12C2-8ED563645F38}"/>
                </a:ext>
              </a:extLst>
            </p:cNvPr>
            <p:cNvSpPr>
              <a:spLocks noChangeArrowheads="1"/>
            </p:cNvSpPr>
            <p:nvPr/>
          </p:nvSpPr>
          <p:spPr bwMode="auto">
            <a:xfrm>
              <a:off x="532131" y="4304423"/>
              <a:ext cx="8350608" cy="454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3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初めて住宅を取得する新婚・子育て世帯を対象に、住宅ローンの利子の一部を補助</a:t>
              </a:r>
              <a:endParaRPr lang="en-US" altLang="ja-JP" sz="1400" dirty="0">
                <a:latin typeface="ＭＳ Ｐゴシック" panose="020B0600070205080204" pitchFamily="50" charset="-128"/>
              </a:endParaRPr>
            </a:p>
            <a:p>
              <a:pPr marL="285750" indent="-285750" eaLnBrk="1" hangingPunct="1">
                <a:lnSpc>
                  <a:spcPts val="13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令和７年４月から所得制限を撤廃し、新婚・子育て世帯の市内定住をより一層促進</a:t>
              </a:r>
              <a:endParaRPr lang="en-US" altLang="ja-JP" sz="1400" dirty="0">
                <a:latin typeface="ＭＳ Ｐゴシック" panose="020B0600070205080204" pitchFamily="50" charset="-128"/>
              </a:endParaRPr>
            </a:p>
          </p:txBody>
        </p:sp>
      </p:grpSp>
      <p:sp>
        <p:nvSpPr>
          <p:cNvPr id="20" name="角丸四角形 43">
            <a:extLst>
              <a:ext uri="{FF2B5EF4-FFF2-40B4-BE49-F238E27FC236}">
                <a16:creationId xmlns:a16="http://schemas.microsoft.com/office/drawing/2014/main" id="{61CB0C66-A1EE-858E-9681-E39AADB3B56D}"/>
              </a:ext>
            </a:extLst>
          </p:cNvPr>
          <p:cNvSpPr/>
          <p:nvPr/>
        </p:nvSpPr>
        <p:spPr>
          <a:xfrm>
            <a:off x="236087" y="3738935"/>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3" name="Rectangle 5">
            <a:extLst>
              <a:ext uri="{FF2B5EF4-FFF2-40B4-BE49-F238E27FC236}">
                <a16:creationId xmlns:a16="http://schemas.microsoft.com/office/drawing/2014/main" id="{200D4D26-6AEA-AD2B-DBC4-3E0C311A1A5F}"/>
              </a:ext>
            </a:extLst>
          </p:cNvPr>
          <p:cNvSpPr>
            <a:spLocks noChangeArrowheads="1"/>
          </p:cNvSpPr>
          <p:nvPr/>
        </p:nvSpPr>
        <p:spPr bwMode="auto">
          <a:xfrm>
            <a:off x="-191715" y="4099050"/>
            <a:ext cx="7365402" cy="376026"/>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b="1" dirty="0">
                <a:latin typeface="ＭＳ Ｐゴシック" pitchFamily="50" charset="-128"/>
                <a:ea typeface="ＭＳ Ｐゴシック" charset="-128"/>
              </a:rPr>
              <a:t>　 </a:t>
            </a:r>
            <a:r>
              <a:rPr lang="ja-JP" altLang="en-US" b="1" dirty="0">
                <a:latin typeface="ＭＳ Ｐゴシック"/>
                <a:ea typeface="ＭＳ Ｐゴシック"/>
              </a:rPr>
              <a:t>〇　安全・安心な保育環境の向上</a:t>
            </a:r>
            <a:endParaRPr lang="en-US" altLang="ja-JP" b="1" u="sng" dirty="0">
              <a:latin typeface="ＭＳ Ｐゴシック"/>
              <a:ea typeface="ＭＳ Ｐゴシック"/>
            </a:endParaRPr>
          </a:p>
        </p:txBody>
      </p:sp>
    </p:spTree>
    <p:extLst>
      <p:ext uri="{BB962C8B-B14F-4D97-AF65-F5344CB8AC3E}">
        <p14:creationId xmlns:p14="http://schemas.microsoft.com/office/powerpoint/2010/main" val="408519191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ChangeArrowheads="1"/>
          </p:cNvSpPr>
          <p:nvPr/>
        </p:nvSpPr>
        <p:spPr bwMode="auto">
          <a:xfrm>
            <a:off x="-11768" y="1852"/>
            <a:ext cx="9145588"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きめ細やかな質の高い学校教育の推進①</a:t>
            </a:r>
            <a:endParaRPr lang="en-US" altLang="ja-JP"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33" name="スライド番号プレースホルダ 3"/>
          <p:cNvSpPr txBox="1">
            <a:spLocks noGrp="1"/>
          </p:cNvSpPr>
          <p:nvPr/>
        </p:nvSpPr>
        <p:spPr bwMode="auto">
          <a:xfrm>
            <a:off x="7006884" y="4786313"/>
            <a:ext cx="2133600" cy="357187"/>
          </a:xfrm>
          <a:prstGeom prst="rect">
            <a:avLst/>
          </a:prstGeom>
          <a:noFill/>
          <a:ln>
            <a:miter lim="800000"/>
            <a:headEnd/>
            <a:tailEnd/>
          </a:ln>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EB76E9F1-B754-4502-9D65-81F0C8A485CA}" type="slidenum">
              <a:rPr lang="en-US" altLang="ja-JP" sz="2000" b="1">
                <a:effectLst>
                  <a:outerShdw blurRad="38100" dist="38100" dir="2700000" algn="tl">
                    <a:srgbClr val="C0C0C0"/>
                  </a:outerShdw>
                </a:effectLst>
                <a:latin typeface="ＭＳ Ｐゴシック" panose="020B0600070205080204" pitchFamily="50" charset="-128"/>
              </a:rPr>
              <a:pPr algn="r" eaLnBrk="1" hangingPunct="1">
                <a:defRPr/>
              </a:pPr>
              <a:t>20</a:t>
            </a:fld>
            <a:endParaRPr lang="en-US" altLang="ja-JP" sz="2000" b="1" dirty="0">
              <a:effectLst>
                <a:outerShdw blurRad="38100" dist="38100" dir="2700000" algn="tl">
                  <a:srgbClr val="C0C0C0"/>
                </a:outerShdw>
              </a:effectLst>
              <a:latin typeface="ＭＳ Ｐゴシック" panose="020B0600070205080204" pitchFamily="50" charset="-128"/>
            </a:endParaRPr>
          </a:p>
        </p:txBody>
      </p:sp>
      <p:sp>
        <p:nvSpPr>
          <p:cNvPr id="40" name="Rectangle 5"/>
          <p:cNvSpPr>
            <a:spLocks noChangeArrowheads="1"/>
          </p:cNvSpPr>
          <p:nvPr/>
        </p:nvSpPr>
        <p:spPr bwMode="auto">
          <a:xfrm>
            <a:off x="659162" y="867839"/>
            <a:ext cx="6681637" cy="565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pPr>
            <a:endParaRPr lang="en-US" altLang="ja-JP" sz="1400" dirty="0">
              <a:latin typeface="ＭＳ Ｐゴシック" panose="020B0600070205080204" pitchFamily="50" charset="-128"/>
            </a:endParaRPr>
          </a:p>
        </p:txBody>
      </p:sp>
      <p:sp>
        <p:nvSpPr>
          <p:cNvPr id="44" name="Rectangle 5"/>
          <p:cNvSpPr>
            <a:spLocks noChangeArrowheads="1"/>
          </p:cNvSpPr>
          <p:nvPr/>
        </p:nvSpPr>
        <p:spPr bwMode="auto">
          <a:xfrm>
            <a:off x="293387" y="584493"/>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 pos="6284913" algn="l"/>
                <a:tab pos="7534275" algn="l"/>
              </a:tabLst>
            </a:pPr>
            <a:r>
              <a:rPr lang="ja-JP" altLang="en-US" sz="1600" b="1" dirty="0">
                <a:latin typeface="ＭＳ Ｐゴシック" panose="020B0600070205080204" pitchFamily="50" charset="-128"/>
              </a:rPr>
              <a:t>■　ブロック化による学校支援事業　　　　　　　　　　　　　　　　　　　　　 　</a:t>
            </a:r>
            <a:r>
              <a:rPr lang="ja-JP" altLang="en-US" sz="1600" b="1" dirty="0">
                <a:latin typeface="ＭＳ Ｐゴシック" pitchFamily="50" charset="-128"/>
                <a:ea typeface="ＭＳ Ｐゴシック" charset="-128"/>
              </a:rPr>
              <a:t>（８億６，１００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ja-JP" altLang="en-US" sz="1600" b="1" dirty="0">
              <a:latin typeface="ＭＳ Ｐゴシック" panose="020B0600070205080204" pitchFamily="50" charset="-128"/>
            </a:endParaRPr>
          </a:p>
        </p:txBody>
      </p:sp>
      <p:sp>
        <p:nvSpPr>
          <p:cNvPr id="45" name="Rectangle 5"/>
          <p:cNvSpPr>
            <a:spLocks noChangeArrowheads="1"/>
          </p:cNvSpPr>
          <p:nvPr/>
        </p:nvSpPr>
        <p:spPr bwMode="auto">
          <a:xfrm>
            <a:off x="281619" y="1233543"/>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学習動画コンテンツ配信モデル事業　　　　　　　　　　　　　　　　　  　 （　　 ６，５００万円）</a:t>
            </a:r>
          </a:p>
        </p:txBody>
      </p:sp>
      <p:sp>
        <p:nvSpPr>
          <p:cNvPr id="22" name="Rectangle 5"/>
          <p:cNvSpPr>
            <a:spLocks noChangeArrowheads="1"/>
          </p:cNvSpPr>
          <p:nvPr/>
        </p:nvSpPr>
        <p:spPr bwMode="auto">
          <a:xfrm>
            <a:off x="570544" y="1572287"/>
            <a:ext cx="6787740" cy="52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学習理解の更なる定着を図るため、学校や家庭で豊富な学習動画を視聴できる環境をモデル校（４９校）に整備し、 在籍する児童生徒等を対象に配信</a:t>
            </a:r>
            <a:endParaRPr lang="en-US" altLang="ja-JP" sz="1400" dirty="0">
              <a:latin typeface="ＭＳ Ｐゴシック" panose="020B0600070205080204" pitchFamily="50" charset="-128"/>
            </a:endParaRPr>
          </a:p>
        </p:txBody>
      </p:sp>
      <p:sp>
        <p:nvSpPr>
          <p:cNvPr id="4" name="Rectangle 5">
            <a:extLst>
              <a:ext uri="{FF2B5EF4-FFF2-40B4-BE49-F238E27FC236}">
                <a16:creationId xmlns:a16="http://schemas.microsoft.com/office/drawing/2014/main" id="{CA2B4CC0-9449-AAB4-2A81-69B5853B2F2B}"/>
              </a:ext>
            </a:extLst>
          </p:cNvPr>
          <p:cNvSpPr>
            <a:spLocks noChangeArrowheads="1"/>
          </p:cNvSpPr>
          <p:nvPr/>
        </p:nvSpPr>
        <p:spPr bwMode="auto">
          <a:xfrm>
            <a:off x="309553" y="3110432"/>
            <a:ext cx="8803828"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外国につながる児童生徒の受入れ・共生のための教育推進事業   </a:t>
            </a:r>
            <a:r>
              <a:rPr lang="ja-JP" altLang="en-US" sz="1600" b="1" dirty="0">
                <a:latin typeface="ＭＳ Ｐゴシック" pitchFamily="50" charset="-128"/>
                <a:ea typeface="ＭＳ Ｐゴシック" charset="-128"/>
              </a:rPr>
              <a:t>（３億９，３００万</a:t>
            </a:r>
            <a:r>
              <a:rPr lang="zh-TW" altLang="en-US" sz="1600" b="1" dirty="0">
                <a:latin typeface="ＭＳ Ｐゴシック" pitchFamily="50" charset="-128"/>
                <a:ea typeface="ＭＳ Ｐゴシック" charset="-128"/>
              </a:rPr>
              <a:t>円</a:t>
            </a:r>
            <a:r>
              <a:rPr lang="ja-JP" altLang="en-US" sz="1600" b="1" dirty="0">
                <a:latin typeface="ＭＳ Ｐゴシック" pitchFamily="50" charset="-128"/>
                <a:ea typeface="ＭＳ Ｐゴシック" charset="-128"/>
              </a:rPr>
              <a:t>）</a:t>
            </a:r>
            <a:r>
              <a:rPr lang="en-US" altLang="ja-JP" sz="1600" b="1" dirty="0">
                <a:latin typeface="ＭＳ Ｐゴシック" pitchFamily="50" charset="-128"/>
                <a:ea typeface="ＭＳ Ｐゴシック" charset="-128"/>
              </a:rPr>
              <a:t>【</a:t>
            </a:r>
            <a:r>
              <a:rPr lang="ja-JP" altLang="en-US" sz="1600" b="1" dirty="0">
                <a:latin typeface="ＭＳ Ｐゴシック" pitchFamily="50" charset="-128"/>
                <a:ea typeface="ＭＳ Ｐゴシック" charset="-128"/>
              </a:rPr>
              <a:t>後掲</a:t>
            </a:r>
            <a:r>
              <a:rPr lang="en-US" altLang="ja-JP" sz="1600" b="1" dirty="0">
                <a:latin typeface="ＭＳ Ｐゴシック" pitchFamily="50" charset="-128"/>
                <a:ea typeface="ＭＳ Ｐゴシック" charset="-128"/>
              </a:rPr>
              <a:t>】</a:t>
            </a:r>
            <a:endParaRPr lang="ja-JP" altLang="en-US" sz="1600" b="1" dirty="0">
              <a:latin typeface="ＭＳ Ｐゴシック" panose="020B0600070205080204" pitchFamily="50" charset="-128"/>
            </a:endParaRPr>
          </a:p>
        </p:txBody>
      </p:sp>
      <p:sp>
        <p:nvSpPr>
          <p:cNvPr id="29" name="角丸四角形 25">
            <a:extLst>
              <a:ext uri="{FF2B5EF4-FFF2-40B4-BE49-F238E27FC236}">
                <a16:creationId xmlns:a16="http://schemas.microsoft.com/office/drawing/2014/main" id="{6454001A-83D7-84C2-6C57-EC2312895767}"/>
              </a:ext>
            </a:extLst>
          </p:cNvPr>
          <p:cNvSpPr/>
          <p:nvPr/>
        </p:nvSpPr>
        <p:spPr>
          <a:xfrm>
            <a:off x="67855" y="3132204"/>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9" name="Rectangle 5">
            <a:extLst>
              <a:ext uri="{FF2B5EF4-FFF2-40B4-BE49-F238E27FC236}">
                <a16:creationId xmlns:a16="http://schemas.microsoft.com/office/drawing/2014/main" id="{0FFCD789-C0D0-3F50-788B-25A449AC49F3}"/>
              </a:ext>
            </a:extLst>
          </p:cNvPr>
          <p:cNvSpPr>
            <a:spLocks noChangeArrowheads="1"/>
          </p:cNvSpPr>
          <p:nvPr/>
        </p:nvSpPr>
        <p:spPr bwMode="auto">
          <a:xfrm>
            <a:off x="317633" y="3560326"/>
            <a:ext cx="8712322" cy="3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国際バカロレア教育の導入に向けた取組　　　　　　　　　　 　　  　　　（　　 　　３００万円）</a:t>
            </a:r>
          </a:p>
        </p:txBody>
      </p:sp>
      <p:sp>
        <p:nvSpPr>
          <p:cNvPr id="10" name="Rectangle 5">
            <a:extLst>
              <a:ext uri="{FF2B5EF4-FFF2-40B4-BE49-F238E27FC236}">
                <a16:creationId xmlns:a16="http://schemas.microsoft.com/office/drawing/2014/main" id="{DA55EB28-D5F4-6477-2B64-23F27A22B426}"/>
              </a:ext>
            </a:extLst>
          </p:cNvPr>
          <p:cNvSpPr>
            <a:spLocks noChangeArrowheads="1"/>
          </p:cNvSpPr>
          <p:nvPr/>
        </p:nvSpPr>
        <p:spPr bwMode="auto">
          <a:xfrm>
            <a:off x="553059" y="3877145"/>
            <a:ext cx="7951316" cy="1205640"/>
          </a:xfrm>
          <a:prstGeom prst="rect">
            <a:avLst/>
          </a:prstGeom>
          <a:noFill/>
          <a:ln w="9525">
            <a:noFill/>
            <a:miter lim="800000"/>
            <a:headEnd/>
            <a:tailEnd/>
          </a:ln>
        </p:spPr>
        <p:txBody>
          <a:bodyPr lIns="77929" tIns="38964" rIns="77929" bIns="38964"/>
          <a:lstStyle/>
          <a:p>
            <a:pPr marL="285750" indent="-285750" defTabSz="919163" eaLnBrk="1" hangingPunct="1">
              <a:lnSpc>
                <a:spcPts val="2000"/>
              </a:lnSpc>
              <a:spcBef>
                <a:spcPts val="175"/>
              </a:spcBef>
              <a:spcAft>
                <a:spcPts val="175"/>
              </a:spcAft>
              <a:buFont typeface="Wingdings" panose="05000000000000000000" pitchFamily="2" charset="2"/>
              <a:buChar char="Ø"/>
              <a:tabLst>
                <a:tab pos="4659313" algn="l"/>
                <a:tab pos="4757738" algn="l"/>
                <a:tab pos="6459538" algn="l"/>
                <a:tab pos="6635750" algn="l"/>
                <a:tab pos="6905625" algn="l"/>
                <a:tab pos="6999288" algn="l"/>
                <a:tab pos="7173913" algn="l"/>
                <a:tab pos="7983538" algn="l"/>
                <a:tab pos="8253413" algn="l"/>
              </a:tabLst>
              <a:defRPr/>
            </a:pPr>
            <a:r>
              <a:rPr lang="ja-JP" altLang="en-US" sz="1400" dirty="0">
                <a:latin typeface="ＭＳ Ｐゴシック" panose="020B0600070205080204" pitchFamily="50" charset="-128"/>
              </a:rPr>
              <a:t>個性を生かし多様な人々との協働を促す教育を充実させ、グローバル人材の育成をめざすため、　　新たに児童生徒の全市募集を行っている施設一体型小中一貫校１校への国際バカロレア教育の　　導入に向けて取り組む</a:t>
            </a:r>
            <a:endParaRPr lang="en-US" altLang="ja-JP" sz="1400" dirty="0">
              <a:latin typeface="ＭＳ Ｐゴシック" panose="020B0600070205080204" pitchFamily="50" charset="-128"/>
            </a:endParaRPr>
          </a:p>
          <a:p>
            <a:pPr marL="285750" indent="-285750" defTabSz="919163" eaLnBrk="1" hangingPunct="1">
              <a:lnSpc>
                <a:spcPts val="2000"/>
              </a:lnSpc>
              <a:spcBef>
                <a:spcPts val="175"/>
              </a:spcBef>
              <a:spcAft>
                <a:spcPts val="175"/>
              </a:spcAft>
              <a:buFont typeface="Wingdings" panose="05000000000000000000" pitchFamily="2" charset="2"/>
              <a:buChar char="Ø"/>
              <a:tabLst>
                <a:tab pos="4659313" algn="l"/>
                <a:tab pos="4757738" algn="l"/>
                <a:tab pos="6459538" algn="l"/>
                <a:tab pos="6635750" algn="l"/>
                <a:tab pos="6905625" algn="l"/>
                <a:tab pos="6999288" algn="l"/>
                <a:tab pos="7173913" algn="l"/>
                <a:tab pos="7983538" algn="l"/>
                <a:tab pos="8253413" algn="l"/>
              </a:tabLst>
              <a:defRPr/>
            </a:pPr>
            <a:r>
              <a:rPr lang="ja-JP" altLang="en-US" sz="1400" dirty="0">
                <a:latin typeface="ＭＳ Ｐゴシック" panose="020B0600070205080204" pitchFamily="50" charset="-128"/>
              </a:rPr>
              <a:t>令和１</a:t>
            </a:r>
            <a:r>
              <a:rPr lang="en-US" altLang="ja-JP" sz="1400" dirty="0">
                <a:latin typeface="ＭＳ Ｐゴシック" panose="020B0600070205080204" pitchFamily="50" charset="-128"/>
              </a:rPr>
              <a:t>0</a:t>
            </a:r>
            <a:r>
              <a:rPr lang="ja-JP" altLang="en-US" sz="1400" dirty="0">
                <a:latin typeface="ＭＳ Ｐゴシック" panose="020B0600070205080204" pitchFamily="50" charset="-128"/>
              </a:rPr>
              <a:t>年度中に国際バカロレア機構からの認定を取得できるよう、候補校申請や教員研修等を実施</a:t>
            </a:r>
            <a:endParaRPr lang="en-US" altLang="ja-JP" sz="1400" dirty="0">
              <a:latin typeface="ＭＳ Ｐゴシック" panose="020B0600070205080204" pitchFamily="50" charset="-128"/>
            </a:endParaRPr>
          </a:p>
        </p:txBody>
      </p:sp>
      <p:sp>
        <p:nvSpPr>
          <p:cNvPr id="15" name="Rectangle 5">
            <a:extLst>
              <a:ext uri="{FF2B5EF4-FFF2-40B4-BE49-F238E27FC236}">
                <a16:creationId xmlns:a16="http://schemas.microsoft.com/office/drawing/2014/main" id="{A34D93D7-D04C-6872-71B8-CC845609C326}"/>
              </a:ext>
            </a:extLst>
          </p:cNvPr>
          <p:cNvSpPr>
            <a:spLocks noChangeArrowheads="1"/>
          </p:cNvSpPr>
          <p:nvPr/>
        </p:nvSpPr>
        <p:spPr bwMode="auto">
          <a:xfrm>
            <a:off x="35197" y="2173275"/>
            <a:ext cx="8519254" cy="325315"/>
          </a:xfrm>
          <a:prstGeom prst="rect">
            <a:avLst/>
          </a:prstGeom>
          <a:noFill/>
          <a:ln w="9525">
            <a:noFill/>
            <a:miter lim="800000"/>
            <a:headEnd/>
            <a:tailEnd/>
          </a:ln>
        </p:spPr>
        <p:txBody>
          <a:bodyPr lIns="77929" tIns="38964" rIns="77929" bIns="38964"/>
          <a:lstStyle/>
          <a:p>
            <a:pPr>
              <a:lnSpc>
                <a:spcPts val="2000"/>
              </a:lnSpc>
              <a:spcBef>
                <a:spcPts val="170"/>
              </a:spcBef>
              <a:spcAft>
                <a:spcPts val="170"/>
              </a:spcAft>
              <a:tabLst>
                <a:tab pos="176213" algn="l"/>
                <a:tab pos="269875" algn="l"/>
                <a:tab pos="446088" algn="l"/>
                <a:tab pos="714375" algn="l"/>
                <a:tab pos="4843463" algn="l"/>
                <a:tab pos="5018088" algn="l"/>
                <a:tab pos="5286375" algn="l"/>
                <a:tab pos="5381625" algn="l"/>
                <a:tab pos="5556250" algn="l"/>
                <a:tab pos="5562600" algn="l"/>
                <a:tab pos="6640513" algn="l"/>
              </a:tabLst>
              <a:defRPr/>
            </a:pPr>
            <a:r>
              <a:rPr lang="ja-JP" altLang="en-US" sz="1400" b="1" dirty="0">
                <a:latin typeface="ＭＳ Ｐゴシック" panose="020B0600070205080204" pitchFamily="50" charset="-128"/>
              </a:rPr>
              <a:t>　</a:t>
            </a:r>
            <a:r>
              <a:rPr lang="ja-JP" altLang="en-US" sz="1600" b="1" dirty="0">
                <a:latin typeface="ＭＳ Ｐゴシック" pitchFamily="50" charset="-128"/>
                <a:ea typeface="ＭＳ Ｐゴシック"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校内教育支援センター（スペシャルサポートルーム）のモデル設置  （１億　　６００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en-US" altLang="ja-JP" sz="1600" b="1" dirty="0">
              <a:latin typeface="ＭＳ Ｐゴシック" pitchFamily="50" charset="-128"/>
              <a:ea typeface="ＭＳ Ｐゴシック" charset="-128"/>
            </a:endParaRPr>
          </a:p>
        </p:txBody>
      </p:sp>
      <p:sp>
        <p:nvSpPr>
          <p:cNvPr id="17" name="角丸四角形 19">
            <a:extLst>
              <a:ext uri="{FF2B5EF4-FFF2-40B4-BE49-F238E27FC236}">
                <a16:creationId xmlns:a16="http://schemas.microsoft.com/office/drawing/2014/main" id="{93A15C0C-E76E-FA25-2729-1F985105E465}"/>
              </a:ext>
            </a:extLst>
          </p:cNvPr>
          <p:cNvSpPr/>
          <p:nvPr/>
        </p:nvSpPr>
        <p:spPr>
          <a:xfrm>
            <a:off x="65130" y="3588084"/>
            <a:ext cx="288925" cy="288925"/>
          </a:xfrm>
          <a:prstGeom prst="roundRect">
            <a:avLst>
              <a:gd name="adj" fmla="val 50000"/>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3" name="Rectangle 4">
            <a:extLst>
              <a:ext uri="{FF2B5EF4-FFF2-40B4-BE49-F238E27FC236}">
                <a16:creationId xmlns:a16="http://schemas.microsoft.com/office/drawing/2014/main" id="{C7094EA6-5129-AB7A-C77D-4737B8C07AD5}"/>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2" name="Rectangle 5">
            <a:extLst>
              <a:ext uri="{FF2B5EF4-FFF2-40B4-BE49-F238E27FC236}">
                <a16:creationId xmlns:a16="http://schemas.microsoft.com/office/drawing/2014/main" id="{A1006125-7E19-7F8D-4A8D-19F7D6062CE5}"/>
              </a:ext>
            </a:extLst>
          </p:cNvPr>
          <p:cNvSpPr>
            <a:spLocks noChangeArrowheads="1"/>
          </p:cNvSpPr>
          <p:nvPr/>
        </p:nvSpPr>
        <p:spPr bwMode="auto">
          <a:xfrm>
            <a:off x="575177" y="2473509"/>
            <a:ext cx="7532024" cy="56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不登校児童生徒や登校しても自分の教室に入りづらい児童生徒の社会的自立に向けた　　　　支援として、スペシャルサポートルームをモデル校（２４校）に設置し、支援員を各校１人配置</a:t>
            </a:r>
            <a:endParaRPr lang="en-US" altLang="ja-JP" sz="1400" dirty="0">
              <a:latin typeface="ＭＳ Ｐゴシック" panose="020B0600070205080204" pitchFamily="50" charset="-128"/>
            </a:endParaRPr>
          </a:p>
        </p:txBody>
      </p:sp>
      <p:pic>
        <p:nvPicPr>
          <p:cNvPr id="5" name="図 4" descr="クマの人形の写真と文字の加工写真&#10;&#10;中程度の精度で">
            <a:extLst>
              <a:ext uri="{FF2B5EF4-FFF2-40B4-BE49-F238E27FC236}">
                <a16:creationId xmlns:a16="http://schemas.microsoft.com/office/drawing/2014/main" id="{4F24861A-21AE-0B96-60C6-BD8BA6FE311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12158" y="1360410"/>
            <a:ext cx="1148217" cy="1002957"/>
          </a:xfrm>
          <a:prstGeom prst="rect">
            <a:avLst/>
          </a:prstGeom>
        </p:spPr>
      </p:pic>
      <p:sp>
        <p:nvSpPr>
          <p:cNvPr id="6" name="Rectangle 5">
            <a:extLst>
              <a:ext uri="{FF2B5EF4-FFF2-40B4-BE49-F238E27FC236}">
                <a16:creationId xmlns:a16="http://schemas.microsoft.com/office/drawing/2014/main" id="{4AE48502-905C-940A-B64E-22C984EC6E84}"/>
              </a:ext>
            </a:extLst>
          </p:cNvPr>
          <p:cNvSpPr>
            <a:spLocks noChangeArrowheads="1"/>
          </p:cNvSpPr>
          <p:nvPr/>
        </p:nvSpPr>
        <p:spPr bwMode="auto">
          <a:xfrm>
            <a:off x="581648" y="881670"/>
            <a:ext cx="7922727" cy="35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20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４つの教育ブロックにおいて、 各校の課題に対応したきめ細やかな支援等を実施</a:t>
            </a: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14617742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ChangeArrowheads="1"/>
          </p:cNvSpPr>
          <p:nvPr/>
        </p:nvSpPr>
        <p:spPr bwMode="auto">
          <a:xfrm>
            <a:off x="-11768" y="1852"/>
            <a:ext cx="9145588"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きめ細やかな質の高い学校教育の推進②</a:t>
            </a:r>
            <a:endParaRPr lang="en-US" altLang="ja-JP"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33" name="スライド番号プレースホルダ 3"/>
          <p:cNvSpPr txBox="1">
            <a:spLocks noGrp="1"/>
          </p:cNvSpPr>
          <p:nvPr/>
        </p:nvSpPr>
        <p:spPr bwMode="auto">
          <a:xfrm>
            <a:off x="7006884" y="4786313"/>
            <a:ext cx="2133600" cy="357187"/>
          </a:xfrm>
          <a:prstGeom prst="rect">
            <a:avLst/>
          </a:prstGeom>
          <a:noFill/>
          <a:ln>
            <a:miter lim="800000"/>
            <a:headEnd/>
            <a:tailEnd/>
          </a:ln>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EB76E9F1-B754-4502-9D65-81F0C8A485CA}" type="slidenum">
              <a:rPr lang="en-US" altLang="ja-JP" sz="2000" b="1">
                <a:effectLst>
                  <a:outerShdw blurRad="38100" dist="38100" dir="2700000" algn="tl">
                    <a:srgbClr val="C0C0C0"/>
                  </a:outerShdw>
                </a:effectLst>
                <a:latin typeface="ＭＳ Ｐゴシック" panose="020B0600070205080204" pitchFamily="50" charset="-128"/>
              </a:rPr>
              <a:pPr algn="r" eaLnBrk="1" hangingPunct="1">
                <a:defRPr/>
              </a:pPr>
              <a:t>21</a:t>
            </a:fld>
            <a:endParaRPr lang="en-US" altLang="ja-JP" sz="2000" b="1" dirty="0">
              <a:effectLst>
                <a:outerShdw blurRad="38100" dist="38100" dir="2700000" algn="tl">
                  <a:srgbClr val="C0C0C0"/>
                </a:outerShdw>
              </a:effectLst>
              <a:latin typeface="ＭＳ Ｐゴシック" panose="020B0600070205080204" pitchFamily="50" charset="-128"/>
            </a:endParaRPr>
          </a:p>
        </p:txBody>
      </p:sp>
      <p:sp>
        <p:nvSpPr>
          <p:cNvPr id="15" name="Rectangle 5"/>
          <p:cNvSpPr>
            <a:spLocks noChangeArrowheads="1"/>
          </p:cNvSpPr>
          <p:nvPr/>
        </p:nvSpPr>
        <p:spPr bwMode="auto">
          <a:xfrm>
            <a:off x="77357" y="491861"/>
            <a:ext cx="8808912" cy="325315"/>
          </a:xfrm>
          <a:prstGeom prst="rect">
            <a:avLst/>
          </a:prstGeom>
          <a:noFill/>
          <a:ln w="9525">
            <a:noFill/>
            <a:miter lim="800000"/>
            <a:headEnd/>
            <a:tailEnd/>
          </a:ln>
        </p:spPr>
        <p:txBody>
          <a:bodyPr lIns="77929" tIns="38964" rIns="77929" bIns="38964"/>
          <a:lstStyle/>
          <a:p>
            <a:pPr>
              <a:lnSpc>
                <a:spcPts val="2000"/>
              </a:lnSpc>
              <a:spcBef>
                <a:spcPts val="170"/>
              </a:spcBef>
              <a:spcAft>
                <a:spcPts val="170"/>
              </a:spcAft>
              <a:tabLst>
                <a:tab pos="176213" algn="l"/>
                <a:tab pos="269875" algn="l"/>
                <a:tab pos="446088" algn="l"/>
                <a:tab pos="714375" algn="l"/>
                <a:tab pos="4843463" algn="l"/>
                <a:tab pos="5018088" algn="l"/>
                <a:tab pos="5286375" algn="l"/>
                <a:tab pos="5381625" algn="l"/>
                <a:tab pos="5556250" algn="l"/>
                <a:tab pos="5562600" algn="l"/>
                <a:tab pos="6640513" algn="l"/>
              </a:tabLst>
              <a:defRPr/>
            </a:pPr>
            <a:r>
              <a:rPr lang="ja-JP" altLang="en-US" sz="1400" b="1" dirty="0">
                <a:latin typeface="ＭＳ Ｐゴシック" panose="020B0600070205080204" pitchFamily="50" charset="-128"/>
              </a:rPr>
              <a:t>　</a:t>
            </a:r>
            <a:r>
              <a:rPr lang="ja-JP" altLang="en-US" sz="1600" b="1" dirty="0">
                <a:latin typeface="ＭＳ Ｐゴシック" pitchFamily="50" charset="-128"/>
                <a:ea typeface="ＭＳ Ｐゴシック"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総合教育センターを活用した教員の資質・教職の魅力向上事業 　（  １億３，４００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en-US" altLang="ja-JP" sz="1600" b="1" dirty="0">
              <a:latin typeface="ＭＳ Ｐゴシック" pitchFamily="50" charset="-128"/>
              <a:ea typeface="ＭＳ Ｐゴシック" charset="-128"/>
            </a:endParaRPr>
          </a:p>
        </p:txBody>
      </p:sp>
      <p:sp>
        <p:nvSpPr>
          <p:cNvPr id="39" name="Rectangle 5"/>
          <p:cNvSpPr>
            <a:spLocks noChangeArrowheads="1"/>
          </p:cNvSpPr>
          <p:nvPr/>
        </p:nvSpPr>
        <p:spPr bwMode="auto">
          <a:xfrm>
            <a:off x="346075" y="1228822"/>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ワークライフバランス支援員の配置　　　　　　　　　　　　　　　　　　　</a:t>
            </a:r>
            <a:r>
              <a:rPr lang="ja-JP" altLang="en-US" sz="1600" b="1" dirty="0">
                <a:latin typeface="ＭＳ Ｐゴシック" pitchFamily="50" charset="-128"/>
                <a:ea typeface="ＭＳ Ｐゴシック" charset="-128"/>
              </a:rPr>
              <a:t>（  ４億９，２００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ja-JP" altLang="en-US" sz="1600" b="1" dirty="0">
              <a:latin typeface="ＭＳ Ｐゴシック" panose="020B0600070205080204" pitchFamily="50" charset="-128"/>
            </a:endParaRPr>
          </a:p>
        </p:txBody>
      </p:sp>
      <p:sp>
        <p:nvSpPr>
          <p:cNvPr id="40" name="Rectangle 5"/>
          <p:cNvSpPr>
            <a:spLocks noChangeArrowheads="1"/>
          </p:cNvSpPr>
          <p:nvPr/>
        </p:nvSpPr>
        <p:spPr bwMode="auto">
          <a:xfrm>
            <a:off x="619199" y="786391"/>
            <a:ext cx="7409434" cy="5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7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「教員の資質向上」、「新時代に求められる教育内容の研究・開発、エビデンスに基づいた教育施策の推進」、「教職の魅力向上」のための事業を実施</a:t>
            </a:r>
            <a:endParaRPr lang="en-US" altLang="ja-JP" sz="1400" dirty="0">
              <a:latin typeface="ＭＳ Ｐゴシック" panose="020B0600070205080204" pitchFamily="50" charset="-128"/>
            </a:endParaRPr>
          </a:p>
        </p:txBody>
      </p:sp>
      <p:sp>
        <p:nvSpPr>
          <p:cNvPr id="18" name="Rectangle 5"/>
          <p:cNvSpPr>
            <a:spLocks noChangeArrowheads="1"/>
          </p:cNvSpPr>
          <p:nvPr/>
        </p:nvSpPr>
        <p:spPr bwMode="auto">
          <a:xfrm>
            <a:off x="364788" y="4096797"/>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本務教員による欠員補充制度（特別専科教諭の配置） 　　　　　 　（  ８億６，５００万円）</a:t>
            </a:r>
          </a:p>
        </p:txBody>
      </p:sp>
      <p:sp>
        <p:nvSpPr>
          <p:cNvPr id="19" name="Rectangle 5"/>
          <p:cNvSpPr>
            <a:spLocks noChangeArrowheads="1"/>
          </p:cNvSpPr>
          <p:nvPr/>
        </p:nvSpPr>
        <p:spPr bwMode="auto">
          <a:xfrm>
            <a:off x="619199" y="4442568"/>
            <a:ext cx="8170676" cy="578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全国的な教員不足のなか、年度途中からの産休・育休取得者等の代替講師に欠員が生じている</a:t>
            </a:r>
            <a:endParaRPr lang="en-US" altLang="ja-JP" sz="1400" dirty="0">
              <a:latin typeface="ＭＳ Ｐゴシック" panose="020B0600070205080204" pitchFamily="50" charset="-128"/>
            </a:endParaRPr>
          </a:p>
          <a:p>
            <a:pPr eaLnBrk="1" hangingPunct="1">
              <a:spcBef>
                <a:spcPts val="175"/>
              </a:spcBef>
              <a:spcAft>
                <a:spcPts val="175"/>
              </a:spcAft>
            </a:pPr>
            <a:r>
              <a:rPr lang="en-US" altLang="ja-JP" sz="1400" dirty="0">
                <a:latin typeface="ＭＳ Ｐゴシック" panose="020B0600070205080204" pitchFamily="50" charset="-128"/>
              </a:rPr>
              <a:t>     </a:t>
            </a:r>
            <a:r>
              <a:rPr lang="ja-JP" altLang="en-US" sz="1400" dirty="0">
                <a:latin typeface="ＭＳ Ｐゴシック" panose="020B0600070205080204" pitchFamily="50" charset="-128"/>
              </a:rPr>
              <a:t>状況を解消するため、本務教員（特別専科教諭）の配置数を６５人から１３０人に拡充</a:t>
            </a:r>
            <a:endParaRPr lang="en-US" altLang="ja-JP" sz="1400" dirty="0">
              <a:latin typeface="ＭＳ Ｐゴシック" panose="020B0600070205080204" pitchFamily="50" charset="-128"/>
            </a:endParaRPr>
          </a:p>
        </p:txBody>
      </p:sp>
      <p:sp>
        <p:nvSpPr>
          <p:cNvPr id="30" name="Rectangle 5"/>
          <p:cNvSpPr>
            <a:spLocks noChangeArrowheads="1"/>
          </p:cNvSpPr>
          <p:nvPr/>
        </p:nvSpPr>
        <p:spPr bwMode="auto">
          <a:xfrm>
            <a:off x="188869" y="1482852"/>
            <a:ext cx="8285749" cy="556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731837" indent="-285750">
              <a:spcBef>
                <a:spcPts val="175"/>
              </a:spcBef>
              <a:spcAft>
                <a:spcPts val="175"/>
              </a:spcAft>
              <a:buFont typeface="Wingdings" panose="05000000000000000000" pitchFamily="2" charset="2"/>
              <a:buChar char="Ø"/>
              <a:tabLst>
                <a:tab pos="714375" algn="l"/>
                <a:tab pos="809625" algn="l"/>
              </a:tabLst>
              <a:defRPr/>
            </a:pPr>
            <a:r>
              <a:rPr lang="ja-JP" altLang="en-US" sz="1400" dirty="0">
                <a:latin typeface="ＭＳ Ｐゴシック" panose="020B0600070205080204" pitchFamily="50" charset="-128"/>
              </a:rPr>
              <a:t>教頭職の業務負担を軽減し、働きやすい環境を整備するため、ワークライフバランス支援員の</a:t>
            </a:r>
            <a:endParaRPr lang="en-US" altLang="ja-JP" sz="1400" dirty="0">
              <a:latin typeface="ＭＳ Ｐゴシック" panose="020B0600070205080204" pitchFamily="50" charset="-128"/>
            </a:endParaRPr>
          </a:p>
          <a:p>
            <a:pPr marL="446087">
              <a:spcBef>
                <a:spcPts val="175"/>
              </a:spcBef>
              <a:spcAft>
                <a:spcPts val="175"/>
              </a:spcAft>
              <a:tabLst>
                <a:tab pos="714375" algn="l"/>
                <a:tab pos="809625" algn="l"/>
              </a:tabLst>
              <a:defRPr/>
            </a:pPr>
            <a:r>
              <a:rPr lang="ja-JP" altLang="en-US" sz="1400" dirty="0">
                <a:latin typeface="ＭＳ Ｐゴシック" panose="020B0600070205080204" pitchFamily="50" charset="-128"/>
              </a:rPr>
              <a:t>　　 配置校を１００校から１３０校に拡充</a:t>
            </a:r>
            <a:endParaRPr lang="en-US" altLang="ja-JP" sz="1400" dirty="0">
              <a:latin typeface="ＭＳ Ｐゴシック" panose="020B0600070205080204" pitchFamily="50" charset="-128"/>
            </a:endParaRPr>
          </a:p>
        </p:txBody>
      </p:sp>
      <p:sp>
        <p:nvSpPr>
          <p:cNvPr id="6" name="Rectangle 4">
            <a:extLst>
              <a:ext uri="{FF2B5EF4-FFF2-40B4-BE49-F238E27FC236}">
                <a16:creationId xmlns:a16="http://schemas.microsoft.com/office/drawing/2014/main" id="{1FF7B86E-CCFD-3AD9-EFE4-EABE77628D1F}"/>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7" name="Rectangle 5">
            <a:extLst>
              <a:ext uri="{FF2B5EF4-FFF2-40B4-BE49-F238E27FC236}">
                <a16:creationId xmlns:a16="http://schemas.microsoft.com/office/drawing/2014/main" id="{917E0E8D-510A-C16D-F561-B8C6F85EB315}"/>
              </a:ext>
            </a:extLst>
          </p:cNvPr>
          <p:cNvSpPr>
            <a:spLocks noChangeArrowheads="1"/>
          </p:cNvSpPr>
          <p:nvPr/>
        </p:nvSpPr>
        <p:spPr bwMode="auto">
          <a:xfrm>
            <a:off x="360926" y="1970772"/>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スクールサポートスタッフ配置事業　　　　　　　　　　　　　　　　　　　 </a:t>
            </a:r>
            <a:r>
              <a:rPr lang="ja-JP" altLang="en-US" sz="1600" b="1" dirty="0">
                <a:latin typeface="ＭＳ Ｐゴシック" pitchFamily="50" charset="-128"/>
                <a:ea typeface="ＭＳ Ｐゴシック" charset="-128"/>
              </a:rPr>
              <a:t>（１５億５，０００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ja-JP" altLang="en-US" sz="1600" b="1" dirty="0">
              <a:latin typeface="ＭＳ Ｐゴシック" panose="020B0600070205080204" pitchFamily="50" charset="-128"/>
            </a:endParaRPr>
          </a:p>
        </p:txBody>
      </p:sp>
      <p:sp>
        <p:nvSpPr>
          <p:cNvPr id="9" name="Rectangle 5">
            <a:extLst>
              <a:ext uri="{FF2B5EF4-FFF2-40B4-BE49-F238E27FC236}">
                <a16:creationId xmlns:a16="http://schemas.microsoft.com/office/drawing/2014/main" id="{BFFA4DC1-114E-888C-3EF7-E6AC93807F04}"/>
              </a:ext>
            </a:extLst>
          </p:cNvPr>
          <p:cNvSpPr>
            <a:spLocks noChangeArrowheads="1"/>
          </p:cNvSpPr>
          <p:nvPr/>
        </p:nvSpPr>
        <p:spPr bwMode="auto">
          <a:xfrm>
            <a:off x="364938" y="2588390"/>
            <a:ext cx="8484016" cy="40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5018088" algn="l"/>
                <a:tab pos="5205413" algn="l"/>
                <a:tab pos="5376863" algn="l"/>
                <a:tab pos="5473700" algn="l"/>
              </a:tabLst>
            </a:pPr>
            <a:r>
              <a:rPr lang="ja-JP" altLang="en-US" sz="1600" b="1" dirty="0">
                <a:latin typeface="ＭＳ Ｐゴシック" panose="020B0600070205080204" pitchFamily="50" charset="-128"/>
              </a:rPr>
              <a:t>■　部活動指導の負担軽減　　　　　　　　　　　　　 　　　　　　　　　　　 　</a:t>
            </a:r>
            <a:r>
              <a:rPr lang="ja-JP" altLang="en-US" sz="1600" b="1" dirty="0">
                <a:latin typeface="ＭＳ Ｐゴシック" pitchFamily="50" charset="-128"/>
                <a:ea typeface="ＭＳ Ｐゴシック" charset="-128"/>
              </a:rPr>
              <a:t>（１１億１，８００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endParaRPr lang="ja-JP" altLang="en-US" sz="1600" b="1" dirty="0">
              <a:latin typeface="ＭＳ Ｐゴシック" panose="020B0600070205080204" pitchFamily="50" charset="-128"/>
            </a:endParaRPr>
          </a:p>
        </p:txBody>
      </p:sp>
      <p:sp>
        <p:nvSpPr>
          <p:cNvPr id="13" name="角丸四角形 25">
            <a:extLst>
              <a:ext uri="{FF2B5EF4-FFF2-40B4-BE49-F238E27FC236}">
                <a16:creationId xmlns:a16="http://schemas.microsoft.com/office/drawing/2014/main" id="{7C4457FD-B0CE-7177-926A-7C7F377AAE97}"/>
              </a:ext>
            </a:extLst>
          </p:cNvPr>
          <p:cNvSpPr/>
          <p:nvPr/>
        </p:nvSpPr>
        <p:spPr>
          <a:xfrm>
            <a:off x="68432" y="2613335"/>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16" name="角丸四角形 25">
            <a:extLst>
              <a:ext uri="{FF2B5EF4-FFF2-40B4-BE49-F238E27FC236}">
                <a16:creationId xmlns:a16="http://schemas.microsoft.com/office/drawing/2014/main" id="{D85A12A5-6292-8FAC-2B38-C7BF49F7965E}"/>
              </a:ext>
            </a:extLst>
          </p:cNvPr>
          <p:cNvSpPr/>
          <p:nvPr/>
        </p:nvSpPr>
        <p:spPr>
          <a:xfrm>
            <a:off x="75402" y="1979412"/>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3" name="Rectangle 5">
            <a:extLst>
              <a:ext uri="{FF2B5EF4-FFF2-40B4-BE49-F238E27FC236}">
                <a16:creationId xmlns:a16="http://schemas.microsoft.com/office/drawing/2014/main" id="{B32614AD-8EC9-1B60-F846-6C1B663FCD23}"/>
              </a:ext>
            </a:extLst>
          </p:cNvPr>
          <p:cNvSpPr>
            <a:spLocks noChangeArrowheads="1"/>
          </p:cNvSpPr>
          <p:nvPr/>
        </p:nvSpPr>
        <p:spPr bwMode="auto">
          <a:xfrm>
            <a:off x="619199" y="2251434"/>
            <a:ext cx="7501544" cy="28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7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教員の事務作業等の負担を軽減するスクールサポートスタッフの配置を全校週３０時間に拡充</a:t>
            </a:r>
            <a:endParaRPr lang="en-US" altLang="ja-JP" sz="1400" dirty="0">
              <a:latin typeface="ＭＳ Ｐゴシック" panose="020B0600070205080204" pitchFamily="50" charset="-128"/>
            </a:endParaRPr>
          </a:p>
        </p:txBody>
      </p:sp>
      <p:sp>
        <p:nvSpPr>
          <p:cNvPr id="25" name="Rectangle 5">
            <a:extLst>
              <a:ext uri="{FF2B5EF4-FFF2-40B4-BE49-F238E27FC236}">
                <a16:creationId xmlns:a16="http://schemas.microsoft.com/office/drawing/2014/main" id="{D6DF10D3-58B1-F3A6-03B1-AC10A71DC2DE}"/>
              </a:ext>
            </a:extLst>
          </p:cNvPr>
          <p:cNvSpPr>
            <a:spLocks noChangeArrowheads="1"/>
          </p:cNvSpPr>
          <p:nvPr/>
        </p:nvSpPr>
        <p:spPr bwMode="auto">
          <a:xfrm>
            <a:off x="619199" y="2883009"/>
            <a:ext cx="7501544" cy="51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7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部活動指導体制の充実とともに、教員の長時間勤務の解消を図るため、部活動指導員の配置を５８０人から６５０人に増員</a:t>
            </a:r>
            <a:endParaRPr lang="en-US" altLang="ja-JP" sz="1400" dirty="0">
              <a:latin typeface="ＭＳ Ｐゴシック" panose="020B0600070205080204" pitchFamily="50" charset="-128"/>
            </a:endParaRPr>
          </a:p>
        </p:txBody>
      </p:sp>
      <p:sp>
        <p:nvSpPr>
          <p:cNvPr id="27" name="Rectangle 5">
            <a:extLst>
              <a:ext uri="{FF2B5EF4-FFF2-40B4-BE49-F238E27FC236}">
                <a16:creationId xmlns:a16="http://schemas.microsoft.com/office/drawing/2014/main" id="{68BCC55E-3E74-143B-FA6B-DD827A3B43B6}"/>
              </a:ext>
            </a:extLst>
          </p:cNvPr>
          <p:cNvSpPr>
            <a:spLocks noChangeArrowheads="1"/>
          </p:cNvSpPr>
          <p:nvPr/>
        </p:nvSpPr>
        <p:spPr bwMode="auto">
          <a:xfrm>
            <a:off x="619199" y="3331035"/>
            <a:ext cx="7262058" cy="51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7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今後の部活動のあり方を検討するため、各教育ブロックに拠点を設置し、休日の部活動の地域移行モデル事業を実施</a:t>
            </a:r>
            <a:endParaRPr lang="en-US" altLang="ja-JP" sz="1400" dirty="0">
              <a:latin typeface="ＭＳ Ｐゴシック" panose="020B0600070205080204" pitchFamily="50" charset="-128"/>
            </a:endParaRPr>
          </a:p>
        </p:txBody>
      </p:sp>
      <p:sp>
        <p:nvSpPr>
          <p:cNvPr id="5" name="角丸四角形 25">
            <a:extLst>
              <a:ext uri="{FF2B5EF4-FFF2-40B4-BE49-F238E27FC236}">
                <a16:creationId xmlns:a16="http://schemas.microsoft.com/office/drawing/2014/main" id="{86FC934A-5C30-8489-74F2-D96944C49DF5}"/>
              </a:ext>
            </a:extLst>
          </p:cNvPr>
          <p:cNvSpPr/>
          <p:nvPr/>
        </p:nvSpPr>
        <p:spPr>
          <a:xfrm>
            <a:off x="65199" y="4125145"/>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 name="角丸四角形 25">
            <a:extLst>
              <a:ext uri="{FF2B5EF4-FFF2-40B4-BE49-F238E27FC236}">
                <a16:creationId xmlns:a16="http://schemas.microsoft.com/office/drawing/2014/main" id="{40C23EB7-6355-A069-610A-BDB67A345809}"/>
              </a:ext>
            </a:extLst>
          </p:cNvPr>
          <p:cNvSpPr/>
          <p:nvPr/>
        </p:nvSpPr>
        <p:spPr>
          <a:xfrm>
            <a:off x="75402" y="1253663"/>
            <a:ext cx="288925" cy="288925"/>
          </a:xfrm>
          <a:prstGeom prst="roundRect">
            <a:avLst/>
          </a:prstGeom>
          <a:ln/>
        </p:spPr>
        <p:style>
          <a:lnRef idx="2">
            <a:schemeClr val="dk1"/>
          </a:lnRef>
          <a:fillRef idx="1">
            <a:schemeClr val="lt1"/>
          </a:fillRef>
          <a:effectRef idx="0">
            <a:schemeClr val="dk1"/>
          </a:effectRef>
          <a:fontRef idx="minor">
            <a:schemeClr val="dk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4" name="Rectangle 5">
            <a:extLst>
              <a:ext uri="{FF2B5EF4-FFF2-40B4-BE49-F238E27FC236}">
                <a16:creationId xmlns:a16="http://schemas.microsoft.com/office/drawing/2014/main" id="{CB354BC2-8101-C6C3-0A69-22E56F3F476A}"/>
              </a:ext>
            </a:extLst>
          </p:cNvPr>
          <p:cNvSpPr>
            <a:spLocks noChangeArrowheads="1"/>
          </p:cNvSpPr>
          <p:nvPr/>
        </p:nvSpPr>
        <p:spPr bwMode="auto">
          <a:xfrm>
            <a:off x="780479" y="3825671"/>
            <a:ext cx="5391720" cy="34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700"/>
              </a:lnSpc>
              <a:spcBef>
                <a:spcPts val="175"/>
              </a:spcBef>
              <a:spcAft>
                <a:spcPts val="175"/>
              </a:spcAft>
            </a:pPr>
            <a:r>
              <a:rPr lang="ja-JP" altLang="en-US" sz="1400" dirty="0">
                <a:latin typeface="ＭＳ Ｐゴシック" panose="020B0600070205080204" pitchFamily="50" charset="-128"/>
              </a:rPr>
              <a:t>・　各拠点を超えて、広域で活動した際の課題等の検証を実施</a:t>
            </a:r>
          </a:p>
        </p:txBody>
      </p:sp>
    </p:spTree>
    <p:extLst>
      <p:ext uri="{BB962C8B-B14F-4D97-AF65-F5344CB8AC3E}">
        <p14:creationId xmlns:p14="http://schemas.microsoft.com/office/powerpoint/2010/main" val="35112459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0"/>
            <a:ext cx="9144000" cy="468313"/>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7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こどもたちへの学び・体験の機会等の提供</a:t>
            </a:r>
            <a:endParaRPr lang="en-US" altLang="ja-JP" sz="27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4" name="スライド番号プレースホルダ 3"/>
          <p:cNvSpPr txBox="1">
            <a:spLocks noGrp="1"/>
          </p:cNvSpPr>
          <p:nvPr/>
        </p:nvSpPr>
        <p:spPr bwMode="auto">
          <a:xfrm>
            <a:off x="6986620" y="4793562"/>
            <a:ext cx="2160000" cy="360000"/>
          </a:xfrm>
          <a:prstGeom prst="rect">
            <a:avLst/>
          </a:prstGeom>
          <a:noFill/>
          <a:ln>
            <a:miter lim="800000"/>
            <a:headEnd/>
            <a:tailEnd/>
          </a:ln>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2E50E85C-407C-49E2-97AD-16FB6D449C62}" type="slidenum">
              <a:rPr lang="en-US" altLang="ja-JP" sz="2000" b="1" smtClean="0">
                <a:effectLst>
                  <a:outerShdw blurRad="38100" dist="38100" dir="2700000" algn="tl">
                    <a:srgbClr val="C0C0C0"/>
                  </a:outerShdw>
                </a:effectLst>
                <a:latin typeface="ＭＳ Ｐゴシック" panose="020B0600070205080204" pitchFamily="50" charset="-128"/>
              </a:rPr>
              <a:pPr algn="r" eaLnBrk="1" hangingPunct="1">
                <a:defRPr/>
              </a:pPr>
              <a:t>22</a:t>
            </a:fld>
            <a:endParaRPr lang="en-US" altLang="ja-JP" sz="2000" b="1" dirty="0">
              <a:effectLst>
                <a:outerShdw blurRad="38100" dist="38100" dir="2700000" algn="tl">
                  <a:srgbClr val="C0C0C0"/>
                </a:outerShdw>
              </a:effectLst>
              <a:latin typeface="ＭＳ Ｐゴシック" panose="020B0600070205080204" pitchFamily="50" charset="-128"/>
            </a:endParaRPr>
          </a:p>
        </p:txBody>
      </p:sp>
      <p:sp>
        <p:nvSpPr>
          <p:cNvPr id="11" name="Rectangle 5"/>
          <p:cNvSpPr>
            <a:spLocks noChangeArrowheads="1"/>
          </p:cNvSpPr>
          <p:nvPr/>
        </p:nvSpPr>
        <p:spPr bwMode="auto">
          <a:xfrm>
            <a:off x="521639" y="934237"/>
            <a:ext cx="6822395" cy="1369033"/>
          </a:xfrm>
          <a:prstGeom prst="rect">
            <a:avLst/>
          </a:prstGeom>
          <a:noFill/>
          <a:ln w="9525">
            <a:noFill/>
            <a:miter lim="800000"/>
            <a:headEnd/>
            <a:tailEnd/>
          </a:ln>
        </p:spPr>
        <p:txBody>
          <a:bodyPr lIns="77929" tIns="38964" rIns="77929" bIns="38964"/>
          <a:lstStyle/>
          <a:p>
            <a:pPr eaLnBrk="1" hangingPunct="1">
              <a:lnSpc>
                <a:spcPts val="2300"/>
              </a:lnSpc>
              <a:spcBef>
                <a:spcPts val="170"/>
              </a:spcBef>
              <a:spcAft>
                <a:spcPts val="170"/>
              </a:spcAf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習い事・塾代助成事業　　　　　　　　　　　　　　　（９８億４，７００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r>
              <a:rPr lang="ja-JP" altLang="en-US" sz="1600" dirty="0">
                <a:latin typeface="ＭＳ Ｐゴシック" pitchFamily="50" charset="-128"/>
                <a:ea typeface="ＭＳ Ｐゴシック" charset="-128"/>
              </a:rPr>
              <a:t> </a:t>
            </a:r>
            <a:endParaRPr lang="en-US" altLang="ja-JP" sz="16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子育て世帯の経済的負担を軽減し、こどもたちが学力や学習意欲、個性や才能を伸ばす機会を提供</a:t>
            </a:r>
            <a:endParaRPr lang="en-US" altLang="ja-JP" sz="14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市内在住の全ての小学５・６年生、中学生を対象に、「大阪市 習い事・塾代助成カード」を交付し、月額１万円を上限に助成</a:t>
            </a:r>
            <a:endParaRPr lang="en-US" altLang="ja-JP" sz="1400" dirty="0">
              <a:latin typeface="ＭＳ Ｐゴシック" pitchFamily="50" charset="-128"/>
              <a:ea typeface="ＭＳ Ｐゴシック" charset="-128"/>
            </a:endParaRPr>
          </a:p>
        </p:txBody>
      </p:sp>
      <p:sp>
        <p:nvSpPr>
          <p:cNvPr id="4" name="Rectangle 5">
            <a:extLst>
              <a:ext uri="{FF2B5EF4-FFF2-40B4-BE49-F238E27FC236}">
                <a16:creationId xmlns:a16="http://schemas.microsoft.com/office/drawing/2014/main" id="{D1ACE955-EC1A-692C-6D64-85EE2EBA33B6}"/>
              </a:ext>
            </a:extLst>
          </p:cNvPr>
          <p:cNvSpPr>
            <a:spLocks noChangeArrowheads="1"/>
          </p:cNvSpPr>
          <p:nvPr/>
        </p:nvSpPr>
        <p:spPr bwMode="auto">
          <a:xfrm>
            <a:off x="548950" y="2646464"/>
            <a:ext cx="7058857" cy="1340730"/>
          </a:xfrm>
          <a:prstGeom prst="rect">
            <a:avLst/>
          </a:prstGeom>
          <a:noFill/>
          <a:ln w="9525">
            <a:noFill/>
            <a:miter lim="800000"/>
            <a:headEnd/>
            <a:tailEnd/>
          </a:ln>
        </p:spPr>
        <p:txBody>
          <a:bodyPr lIns="77929" tIns="38964" rIns="77929" bIns="38964"/>
          <a:lstStyle/>
          <a:p>
            <a:pPr eaLnBrk="1" hangingPunct="1">
              <a:lnSpc>
                <a:spcPts val="2300"/>
              </a:lnSpc>
              <a:spcBef>
                <a:spcPts val="170"/>
              </a:spcBef>
              <a:spcAft>
                <a:spcPts val="170"/>
              </a:spcAf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児童いきいき放課後事業　　　　　　　　　　　　　（６１億１，１００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r>
              <a:rPr lang="ja-JP" altLang="en-US" sz="1600" dirty="0">
                <a:latin typeface="ＭＳ Ｐゴシック" pitchFamily="50" charset="-128"/>
                <a:ea typeface="ＭＳ Ｐゴシック" charset="-128"/>
              </a:rPr>
              <a:t> </a:t>
            </a:r>
            <a:endParaRPr lang="en-US" altLang="ja-JP" sz="16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小学校の余裕教室等において、放課後等における児童の安全安心な居場所を提供　するとともに、遊びやスポーツ等の様々な活動を通じて児童の健全育成を推進</a:t>
            </a:r>
            <a:endParaRPr lang="en-US" altLang="ja-JP" sz="14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活動時間延長の充実（利用人数要件の廃止やスポット利用の新設）や入退室管理　　アプリの本格導入、支援員の処遇改善などにより事業を再構築</a:t>
            </a:r>
            <a:endParaRPr lang="en-US" altLang="ja-JP" sz="1400" dirty="0">
              <a:latin typeface="ＭＳ Ｐゴシック" pitchFamily="50" charset="-128"/>
              <a:ea typeface="ＭＳ Ｐゴシック" charset="-128"/>
            </a:endParaRPr>
          </a:p>
        </p:txBody>
      </p:sp>
      <p:sp>
        <p:nvSpPr>
          <p:cNvPr id="5" name="角丸四角形 19">
            <a:extLst>
              <a:ext uri="{FF2B5EF4-FFF2-40B4-BE49-F238E27FC236}">
                <a16:creationId xmlns:a16="http://schemas.microsoft.com/office/drawing/2014/main" id="{8DF5A98D-B940-38FE-70E4-F74CC05F6474}"/>
              </a:ext>
            </a:extLst>
          </p:cNvPr>
          <p:cNvSpPr/>
          <p:nvPr/>
        </p:nvSpPr>
        <p:spPr>
          <a:xfrm>
            <a:off x="507402" y="3432384"/>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6" name="Rectangle 5">
            <a:extLst>
              <a:ext uri="{FF2B5EF4-FFF2-40B4-BE49-F238E27FC236}">
                <a16:creationId xmlns:a16="http://schemas.microsoft.com/office/drawing/2014/main" id="{B2C2CE5F-8F02-20C3-8561-0C508A9A11DD}"/>
              </a:ext>
            </a:extLst>
          </p:cNvPr>
          <p:cNvSpPr>
            <a:spLocks noChangeArrowheads="1"/>
          </p:cNvSpPr>
          <p:nvPr/>
        </p:nvSpPr>
        <p:spPr bwMode="auto">
          <a:xfrm>
            <a:off x="539985" y="4050223"/>
            <a:ext cx="7348239" cy="1134246"/>
          </a:xfrm>
          <a:prstGeom prst="rect">
            <a:avLst/>
          </a:prstGeom>
          <a:noFill/>
          <a:ln w="9525">
            <a:noFill/>
            <a:miter lim="800000"/>
            <a:headEnd/>
            <a:tailEnd/>
          </a:ln>
        </p:spPr>
        <p:txBody>
          <a:bodyPr lIns="77929" tIns="38964" rIns="77929" bIns="38964"/>
          <a:lstStyle/>
          <a:p>
            <a:pPr eaLnBrk="1" hangingPunct="1">
              <a:lnSpc>
                <a:spcPts val="2300"/>
              </a:lnSpc>
              <a:spcBef>
                <a:spcPts val="170"/>
              </a:spcBef>
              <a:spcAft>
                <a:spcPts val="170"/>
              </a:spcAf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留守家庭児童対策事業　　 　　　　　　　　　　　（１３億７，１００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a:t>
            </a:r>
            <a:r>
              <a:rPr lang="ja-JP" altLang="en-US" sz="1600" dirty="0">
                <a:latin typeface="ＭＳ Ｐゴシック" pitchFamily="50" charset="-128"/>
                <a:ea typeface="ＭＳ Ｐゴシック" charset="-128"/>
              </a:rPr>
              <a:t> </a:t>
            </a:r>
            <a:endParaRPr lang="en-US" altLang="ja-JP" sz="16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放課後児童クラブを対象に、看護師等の配置に要する人件費及び環境備品購入費を補助</a:t>
            </a:r>
            <a:endParaRPr lang="en-US" altLang="ja-JP" sz="1400" dirty="0">
              <a:latin typeface="ＭＳ Ｐゴシック" pitchFamily="50" charset="-128"/>
              <a:ea typeface="ＭＳ Ｐゴシック" charset="-128"/>
            </a:endParaRPr>
          </a:p>
          <a:p>
            <a:pPr marL="504000" lvl="1" indent="-266700" eaLnBrk="1" hangingPunct="1">
              <a:lnSpc>
                <a:spcPts val="1800"/>
              </a:lnSpc>
              <a:spcBef>
                <a:spcPts val="0"/>
              </a:spcBef>
              <a:buFont typeface="Wingdings" panose="05000000000000000000" pitchFamily="2" charset="2"/>
              <a:buChar char="Ø"/>
              <a:defRPr/>
            </a:pPr>
            <a:r>
              <a:rPr lang="ja-JP" altLang="en-US" sz="1400" dirty="0">
                <a:latin typeface="ＭＳ Ｐゴシック" pitchFamily="50" charset="-128"/>
                <a:ea typeface="ＭＳ Ｐゴシック" charset="-128"/>
              </a:rPr>
              <a:t>医療的ケア児受入れ促進のため、送迎支援に要する経費を補助</a:t>
            </a:r>
            <a:endParaRPr lang="en-US" altLang="ja-JP" sz="1400" dirty="0">
              <a:latin typeface="ＭＳ Ｐゴシック" pitchFamily="50" charset="-128"/>
              <a:ea typeface="ＭＳ Ｐゴシック" charset="-128"/>
            </a:endParaRPr>
          </a:p>
        </p:txBody>
      </p:sp>
      <p:sp>
        <p:nvSpPr>
          <p:cNvPr id="8" name="Rectangle 5">
            <a:extLst>
              <a:ext uri="{FF2B5EF4-FFF2-40B4-BE49-F238E27FC236}">
                <a16:creationId xmlns:a16="http://schemas.microsoft.com/office/drawing/2014/main" id="{DCBE4AFA-9D2D-BEF1-735D-8429391FB249}"/>
              </a:ext>
            </a:extLst>
          </p:cNvPr>
          <p:cNvSpPr>
            <a:spLocks noChangeArrowheads="1"/>
          </p:cNvSpPr>
          <p:nvPr/>
        </p:nvSpPr>
        <p:spPr bwMode="auto">
          <a:xfrm>
            <a:off x="-188892" y="582676"/>
            <a:ext cx="9074455" cy="376026"/>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b="1" dirty="0">
                <a:latin typeface="ＭＳ Ｐゴシック" pitchFamily="50" charset="-128"/>
                <a:ea typeface="ＭＳ Ｐゴシック" charset="-128"/>
              </a:rPr>
              <a:t>　 </a:t>
            </a:r>
            <a:r>
              <a:rPr lang="ja-JP" altLang="en-US" b="1" dirty="0">
                <a:latin typeface="ＭＳ Ｐゴシック"/>
                <a:ea typeface="ＭＳ Ｐゴシック"/>
              </a:rPr>
              <a:t>〇　こどもたちへの学び・体験の機会提供</a:t>
            </a:r>
            <a:endParaRPr lang="en-US" altLang="ja-JP" b="1" u="sng" dirty="0">
              <a:latin typeface="ＭＳ Ｐゴシック"/>
              <a:ea typeface="ＭＳ Ｐゴシック"/>
            </a:endParaRPr>
          </a:p>
        </p:txBody>
      </p:sp>
      <p:sp>
        <p:nvSpPr>
          <p:cNvPr id="9" name="Rectangle 5">
            <a:extLst>
              <a:ext uri="{FF2B5EF4-FFF2-40B4-BE49-F238E27FC236}">
                <a16:creationId xmlns:a16="http://schemas.microsoft.com/office/drawing/2014/main" id="{1A1F3C34-1FD1-35AB-E780-20FF762C2DA5}"/>
              </a:ext>
            </a:extLst>
          </p:cNvPr>
          <p:cNvSpPr>
            <a:spLocks noChangeArrowheads="1"/>
          </p:cNvSpPr>
          <p:nvPr/>
        </p:nvSpPr>
        <p:spPr bwMode="auto">
          <a:xfrm>
            <a:off x="-188892" y="2303270"/>
            <a:ext cx="9074455" cy="376026"/>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b="1" dirty="0">
                <a:latin typeface="ＭＳ Ｐゴシック" pitchFamily="50" charset="-128"/>
                <a:ea typeface="ＭＳ Ｐゴシック" charset="-128"/>
              </a:rPr>
              <a:t>　 </a:t>
            </a:r>
            <a:r>
              <a:rPr lang="ja-JP" altLang="en-US" b="1" dirty="0">
                <a:latin typeface="ＭＳ Ｐゴシック"/>
                <a:ea typeface="ＭＳ Ｐゴシック"/>
              </a:rPr>
              <a:t>〇　放課後施策の充実</a:t>
            </a:r>
            <a:endParaRPr lang="en-US" altLang="ja-JP" b="1" u="sng" dirty="0">
              <a:latin typeface="ＭＳ Ｐゴシック"/>
              <a:ea typeface="ＭＳ Ｐゴシック"/>
            </a:endParaRPr>
          </a:p>
        </p:txBody>
      </p:sp>
      <p:sp>
        <p:nvSpPr>
          <p:cNvPr id="13" name="Rectangle 4">
            <a:extLst>
              <a:ext uri="{FF2B5EF4-FFF2-40B4-BE49-F238E27FC236}">
                <a16:creationId xmlns:a16="http://schemas.microsoft.com/office/drawing/2014/main" id="{36E5E117-743D-2FF4-7F0C-40E502EFE92E}"/>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2" name="図 1" descr="時計, 写真, 記号, 皿 が含まれている画像&#10;&#10;自動的に生成された説明">
            <a:extLst>
              <a:ext uri="{FF2B5EF4-FFF2-40B4-BE49-F238E27FC236}">
                <a16:creationId xmlns:a16="http://schemas.microsoft.com/office/drawing/2014/main" id="{2610419D-19E4-8A9E-6661-4DF417CA279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454492" y="789725"/>
            <a:ext cx="1541529" cy="1505512"/>
          </a:xfrm>
          <a:prstGeom prst="rect">
            <a:avLst/>
          </a:prstGeom>
        </p:spPr>
      </p:pic>
      <p:pic>
        <p:nvPicPr>
          <p:cNvPr id="14" name="図 13" descr="部屋, ベッド が含まれている画像&#10;&#10;自動的に生成された説明">
            <a:extLst>
              <a:ext uri="{FF2B5EF4-FFF2-40B4-BE49-F238E27FC236}">
                <a16:creationId xmlns:a16="http://schemas.microsoft.com/office/drawing/2014/main" id="{73A33B0B-A750-0A25-C540-0EA3C231817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454492" y="2770942"/>
            <a:ext cx="1523064" cy="1142298"/>
          </a:xfrm>
          <a:prstGeom prst="rect">
            <a:avLst/>
          </a:prstGeom>
        </p:spPr>
      </p:pic>
    </p:spTree>
    <p:extLst>
      <p:ext uri="{BB962C8B-B14F-4D97-AF65-F5344CB8AC3E}">
        <p14:creationId xmlns:p14="http://schemas.microsoft.com/office/powerpoint/2010/main" val="357783156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ChangeArrowheads="1"/>
          </p:cNvSpPr>
          <p:nvPr/>
        </p:nvSpPr>
        <p:spPr bwMode="auto">
          <a:xfrm>
            <a:off x="-1588" y="4763"/>
            <a:ext cx="9137651"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tabLst>
                <a:tab pos="1614488" algn="l"/>
              </a:tabLst>
              <a:defRPr/>
            </a:pPr>
            <a:r>
              <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児童虐待防止対策の充実</a:t>
            </a:r>
            <a:endParaRPr lang="en-US" altLang="ja-JP"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23</a:t>
            </a:fld>
            <a:endParaRPr lang="en-US" altLang="ja-JP" sz="2000" b="1" dirty="0">
              <a:effectLst>
                <a:outerShdw blurRad="38100" dist="38100" dir="2700000" algn="tl">
                  <a:srgbClr val="000000">
                    <a:alpha val="43137"/>
                  </a:srgbClr>
                </a:outerShdw>
              </a:effectLst>
            </a:endParaRPr>
          </a:p>
        </p:txBody>
      </p:sp>
      <p:sp>
        <p:nvSpPr>
          <p:cNvPr id="21" name="Rectangle 5"/>
          <p:cNvSpPr>
            <a:spLocks noChangeArrowheads="1"/>
          </p:cNvSpPr>
          <p:nvPr/>
        </p:nvSpPr>
        <p:spPr bwMode="auto">
          <a:xfrm>
            <a:off x="336101" y="2773518"/>
            <a:ext cx="8751134" cy="371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0" algn="l"/>
                <a:tab pos="363538" algn="l"/>
                <a:tab pos="5018088" algn="l"/>
                <a:tab pos="5114925" algn="l"/>
                <a:tab pos="5556250" algn="l"/>
                <a:tab pos="6369050" algn="l"/>
              </a:tabLst>
            </a:pPr>
            <a:r>
              <a:rPr lang="ja-JP" altLang="en-US" sz="1600" b="1" dirty="0">
                <a:latin typeface="ＭＳ Ｐゴシック" panose="020B0600070205080204" pitchFamily="50" charset="-128"/>
              </a:rPr>
              <a:t>■　こども相談センターの機能強化　　 　　　　　　　　　　　 （３１億１，７００万円）</a:t>
            </a:r>
          </a:p>
          <a:p>
            <a:pPr eaLnBrk="1" hangingPunct="1">
              <a:spcBef>
                <a:spcPts val="175"/>
              </a:spcBef>
              <a:spcAft>
                <a:spcPts val="175"/>
              </a:spcAft>
            </a:pPr>
            <a:r>
              <a:rPr lang="ja-JP" altLang="en-US" sz="1600" b="1" dirty="0">
                <a:latin typeface="ＭＳ Ｐゴシック" panose="020B0600070205080204" pitchFamily="50" charset="-128"/>
              </a:rPr>
              <a:t>　</a:t>
            </a:r>
            <a:endParaRPr lang="en-US" altLang="ja-JP" sz="1600" b="1" dirty="0">
              <a:latin typeface="ＭＳ Ｐゴシック" panose="020B0600070205080204" pitchFamily="50" charset="-128"/>
            </a:endParaRPr>
          </a:p>
        </p:txBody>
      </p:sp>
      <p:sp>
        <p:nvSpPr>
          <p:cNvPr id="14" name="Rectangle 5"/>
          <p:cNvSpPr>
            <a:spLocks noChangeArrowheads="1"/>
          </p:cNvSpPr>
          <p:nvPr/>
        </p:nvSpPr>
        <p:spPr bwMode="auto">
          <a:xfrm>
            <a:off x="511594" y="3041745"/>
            <a:ext cx="6296484" cy="4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mn-ea"/>
                <a:ea typeface="+mn-ea"/>
              </a:rPr>
              <a:t>市内に</a:t>
            </a:r>
            <a:r>
              <a:rPr lang="ja-JP" altLang="ja-JP" sz="1400" dirty="0">
                <a:latin typeface="+mn-ea"/>
                <a:ea typeface="+mn-ea"/>
              </a:rPr>
              <a:t>４か所</a:t>
            </a:r>
            <a:r>
              <a:rPr lang="ja-JP" altLang="en-US" sz="1400" dirty="0">
                <a:latin typeface="+mn-ea"/>
                <a:ea typeface="+mn-ea"/>
              </a:rPr>
              <a:t>目</a:t>
            </a:r>
            <a:r>
              <a:rPr lang="ja-JP" altLang="ja-JP" sz="1400" dirty="0">
                <a:latin typeface="+mn-ea"/>
                <a:ea typeface="+mn-ea"/>
              </a:rPr>
              <a:t>の児童相談所を</a:t>
            </a:r>
            <a:r>
              <a:rPr lang="ja-JP" altLang="en-US" sz="1400" dirty="0">
                <a:latin typeface="+mn-ea"/>
                <a:ea typeface="+mn-ea"/>
              </a:rPr>
              <a:t>設置するとともに</a:t>
            </a:r>
            <a:r>
              <a:rPr lang="ja-JP" altLang="en-US" sz="1400" dirty="0">
                <a:latin typeface="ＭＳ Ｐゴシック" panose="020B0600070205080204" pitchFamily="50" charset="-128"/>
              </a:rPr>
              <a:t>、</a:t>
            </a:r>
            <a:r>
              <a:rPr lang="ja-JP" altLang="ja-JP" sz="1400" dirty="0">
                <a:latin typeface="ＭＳ Ｐゴシック" panose="020B0600070205080204" pitchFamily="50" charset="-128"/>
              </a:rPr>
              <a:t>一時保護所</a:t>
            </a:r>
            <a:r>
              <a:rPr lang="ja-JP" altLang="en-US" sz="1400" dirty="0">
                <a:latin typeface="ＭＳ Ｐゴシック" panose="020B0600070205080204" pitchFamily="50" charset="-128"/>
              </a:rPr>
              <a:t>の個室化など</a:t>
            </a:r>
            <a:r>
              <a:rPr lang="ja-JP" altLang="ja-JP" sz="1400" dirty="0">
                <a:latin typeface="ＭＳ Ｐゴシック" panose="020B0600070205080204" pitchFamily="50" charset="-128"/>
              </a:rPr>
              <a:t>家庭的な環境</a:t>
            </a:r>
            <a:r>
              <a:rPr lang="ja-JP" altLang="en-US" sz="1400" dirty="0">
                <a:latin typeface="ＭＳ Ｐゴシック" panose="020B0600070205080204" pitchFamily="50" charset="-128"/>
              </a:rPr>
              <a:t>の確保に向け、現施設の建替等を実施</a:t>
            </a:r>
            <a:endParaRPr lang="en-US" altLang="ja-JP" sz="1400" dirty="0">
              <a:latin typeface="ＭＳ Ｐゴシック" panose="020B0600070205080204" pitchFamily="50" charset="-128"/>
            </a:endParaRPr>
          </a:p>
        </p:txBody>
      </p:sp>
      <p:grpSp>
        <p:nvGrpSpPr>
          <p:cNvPr id="30" name="グループ化 29"/>
          <p:cNvGrpSpPr/>
          <p:nvPr/>
        </p:nvGrpSpPr>
        <p:grpSpPr>
          <a:xfrm>
            <a:off x="7420787" y="667331"/>
            <a:ext cx="1623861" cy="754467"/>
            <a:chOff x="7278021" y="1868311"/>
            <a:chExt cx="1746197" cy="754467"/>
          </a:xfrm>
        </p:grpSpPr>
        <p:pic>
          <p:nvPicPr>
            <p:cNvPr id="31" name="図 3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7278021" y="1906235"/>
              <a:ext cx="792226" cy="665807"/>
            </a:xfrm>
            <a:prstGeom prst="rect">
              <a:avLst/>
            </a:prstGeom>
          </p:spPr>
        </p:pic>
        <p:pic>
          <p:nvPicPr>
            <p:cNvPr id="32" name="図 3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040001" y="1868311"/>
              <a:ext cx="984217" cy="754467"/>
            </a:xfrm>
            <a:prstGeom prst="rect">
              <a:avLst/>
            </a:prstGeom>
          </p:spPr>
        </p:pic>
      </p:grpSp>
      <p:sp>
        <p:nvSpPr>
          <p:cNvPr id="33" name="Rectangle 5"/>
          <p:cNvSpPr>
            <a:spLocks noChangeArrowheads="1"/>
          </p:cNvSpPr>
          <p:nvPr/>
        </p:nvSpPr>
        <p:spPr bwMode="auto">
          <a:xfrm>
            <a:off x="366337" y="459839"/>
            <a:ext cx="8775688" cy="32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0" algn="l"/>
                <a:tab pos="363538" algn="l"/>
                <a:tab pos="5018088" algn="l"/>
                <a:tab pos="5114925" algn="l"/>
                <a:tab pos="5556250" algn="l"/>
                <a:tab pos="6369050" algn="l"/>
              </a:tabLst>
            </a:pPr>
            <a:r>
              <a:rPr lang="ja-JP" altLang="en-US" sz="1600" b="1" dirty="0">
                <a:latin typeface="ＭＳ Ｐゴシック" panose="020B0600070205080204" pitchFamily="50" charset="-128"/>
              </a:rPr>
              <a:t>■　家事・育児訪問支援事業　　　　　　　 　　　　　　 　　　　（　　  ５，７００万円）</a:t>
            </a:r>
          </a:p>
          <a:p>
            <a:pPr eaLnBrk="1" hangingPunct="1">
              <a:spcBef>
                <a:spcPts val="175"/>
              </a:spcBef>
              <a:spcAft>
                <a:spcPts val="175"/>
              </a:spcAft>
            </a:pPr>
            <a:r>
              <a:rPr lang="ja-JP" altLang="en-US" sz="1600" b="1" dirty="0">
                <a:latin typeface="ＭＳ Ｐゴシック" panose="020B0600070205080204" pitchFamily="50" charset="-128"/>
              </a:rPr>
              <a:t>　</a:t>
            </a:r>
            <a:endParaRPr lang="en-US" altLang="ja-JP" sz="1600" b="1" dirty="0">
              <a:latin typeface="ＭＳ Ｐゴシック" panose="020B0600070205080204" pitchFamily="50" charset="-128"/>
            </a:endParaRPr>
          </a:p>
        </p:txBody>
      </p:sp>
      <p:sp>
        <p:nvSpPr>
          <p:cNvPr id="34" name="Rectangle 5"/>
          <p:cNvSpPr>
            <a:spLocks noChangeArrowheads="1"/>
          </p:cNvSpPr>
          <p:nvPr/>
        </p:nvSpPr>
        <p:spPr bwMode="auto">
          <a:xfrm>
            <a:off x="522543" y="734494"/>
            <a:ext cx="6898244" cy="454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子育てに対して不安や負担を抱えている要支援家庭等やヤングケアラーのいる家庭の居宅を訪問し、家事・育児を支援することで、虐待リスク等の高まりを未然に防止</a:t>
            </a:r>
            <a:endParaRPr lang="en-US" altLang="ja-JP" sz="1400" dirty="0">
              <a:latin typeface="ＭＳ Ｐゴシック" panose="020B0600070205080204" pitchFamily="50" charset="-128"/>
            </a:endParaRPr>
          </a:p>
          <a:p>
            <a:pPr eaLnBrk="1" hangingPunct="1">
              <a:spcBef>
                <a:spcPts val="175"/>
              </a:spcBef>
              <a:spcAft>
                <a:spcPts val="175"/>
              </a:spcAft>
            </a:pPr>
            <a:endParaRPr lang="en-US" altLang="ja-JP" sz="1400" dirty="0">
              <a:latin typeface="ＭＳ Ｐゴシック" panose="020B0600070205080204" pitchFamily="50" charset="-128"/>
            </a:endParaRPr>
          </a:p>
        </p:txBody>
      </p:sp>
      <p:sp>
        <p:nvSpPr>
          <p:cNvPr id="4" name="Rectangle 5">
            <a:extLst>
              <a:ext uri="{FF2B5EF4-FFF2-40B4-BE49-F238E27FC236}">
                <a16:creationId xmlns:a16="http://schemas.microsoft.com/office/drawing/2014/main" id="{EB69249B-B145-6D74-BF63-1B2A1B80A4DB}"/>
              </a:ext>
            </a:extLst>
          </p:cNvPr>
          <p:cNvSpPr>
            <a:spLocks noChangeArrowheads="1"/>
          </p:cNvSpPr>
          <p:nvPr/>
        </p:nvSpPr>
        <p:spPr bwMode="auto">
          <a:xfrm>
            <a:off x="349914" y="1896068"/>
            <a:ext cx="7599988" cy="442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0" algn="l"/>
                <a:tab pos="363538" algn="l"/>
                <a:tab pos="5018088" algn="l"/>
                <a:tab pos="5114925" algn="l"/>
                <a:tab pos="5556250" algn="l"/>
                <a:tab pos="6369050" algn="l"/>
              </a:tabLst>
            </a:pPr>
            <a:r>
              <a:rPr lang="ja-JP" altLang="en-US" sz="1600" b="1" dirty="0">
                <a:latin typeface="ＭＳ Ｐゴシック" panose="020B0600070205080204" pitchFamily="50" charset="-128"/>
              </a:rPr>
              <a:t>■</a:t>
            </a:r>
            <a:r>
              <a:rPr lang="ja-JP" altLang="en-US" sz="1600" b="1" dirty="0">
                <a:solidFill>
                  <a:srgbClr val="FF0000"/>
                </a:solidFill>
                <a:latin typeface="ＭＳ Ｐゴシック" panose="020B0600070205080204" pitchFamily="50" charset="-128"/>
              </a:rPr>
              <a:t>　</a:t>
            </a:r>
            <a:r>
              <a:rPr lang="ja-JP" altLang="en-US" sz="1600" b="1" dirty="0">
                <a:latin typeface="ＭＳ Ｐゴシック" panose="020B0600070205080204" pitchFamily="50" charset="-128"/>
              </a:rPr>
              <a:t>児童養護施設等における負担軽減・定着支援事業　 （　３億９，１００万円）</a:t>
            </a:r>
          </a:p>
          <a:p>
            <a:pPr eaLnBrk="1" hangingPunct="1">
              <a:spcBef>
                <a:spcPts val="175"/>
              </a:spcBef>
              <a:spcAft>
                <a:spcPts val="175"/>
              </a:spcAft>
            </a:pPr>
            <a:r>
              <a:rPr lang="ja-JP" altLang="en-US" sz="1600" b="1" dirty="0">
                <a:solidFill>
                  <a:srgbClr val="FF0000"/>
                </a:solidFill>
                <a:latin typeface="ＭＳ Ｐゴシック" panose="020B0600070205080204" pitchFamily="50" charset="-128"/>
              </a:rPr>
              <a:t>　</a:t>
            </a:r>
            <a:endParaRPr lang="en-US" altLang="ja-JP" sz="1600" b="1" dirty="0">
              <a:solidFill>
                <a:srgbClr val="FF0000"/>
              </a:solidFill>
              <a:latin typeface="ＭＳ Ｐゴシック" panose="020B0600070205080204" pitchFamily="50" charset="-128"/>
            </a:endParaRPr>
          </a:p>
        </p:txBody>
      </p:sp>
      <p:sp>
        <p:nvSpPr>
          <p:cNvPr id="5" name="Rectangle 5">
            <a:extLst>
              <a:ext uri="{FF2B5EF4-FFF2-40B4-BE49-F238E27FC236}">
                <a16:creationId xmlns:a16="http://schemas.microsoft.com/office/drawing/2014/main" id="{F1BD7747-C29E-3F16-762E-7A89E525187B}"/>
              </a:ext>
            </a:extLst>
          </p:cNvPr>
          <p:cNvSpPr>
            <a:spLocks noChangeArrowheads="1"/>
          </p:cNvSpPr>
          <p:nvPr/>
        </p:nvSpPr>
        <p:spPr bwMode="auto">
          <a:xfrm>
            <a:off x="513874" y="2186688"/>
            <a:ext cx="7436028" cy="601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虐待を受けたこども等を安定的に受け入れることができるよう、児童指導員等の体制を強化し業務負担を軽減するため、夜間業務等への補助者雇上げに必要な経費を補助するとともに、職員の定着を促進するため、一時金の支給等を実施</a:t>
            </a:r>
            <a:endParaRPr lang="en-US" altLang="ja-JP" sz="1400" dirty="0">
              <a:latin typeface="ＭＳ Ｐゴシック" panose="020B0600070205080204" pitchFamily="50" charset="-128"/>
            </a:endParaRPr>
          </a:p>
        </p:txBody>
      </p:sp>
      <p:grpSp>
        <p:nvGrpSpPr>
          <p:cNvPr id="17" name="グループ化 16">
            <a:extLst>
              <a:ext uri="{FF2B5EF4-FFF2-40B4-BE49-F238E27FC236}">
                <a16:creationId xmlns:a16="http://schemas.microsoft.com/office/drawing/2014/main" id="{CC8207CB-7867-93A0-13F2-2C97CC63C210}"/>
              </a:ext>
            </a:extLst>
          </p:cNvPr>
          <p:cNvGrpSpPr/>
          <p:nvPr/>
        </p:nvGrpSpPr>
        <p:grpSpPr>
          <a:xfrm>
            <a:off x="336101" y="1160072"/>
            <a:ext cx="8684163" cy="778888"/>
            <a:chOff x="369053" y="2062560"/>
            <a:chExt cx="8775688" cy="778888"/>
          </a:xfrm>
        </p:grpSpPr>
        <p:sp>
          <p:nvSpPr>
            <p:cNvPr id="8" name="Rectangle 5">
              <a:extLst>
                <a:ext uri="{FF2B5EF4-FFF2-40B4-BE49-F238E27FC236}">
                  <a16:creationId xmlns:a16="http://schemas.microsoft.com/office/drawing/2014/main" id="{97A20E00-8318-DCB0-B751-CD955814E2D8}"/>
                </a:ext>
              </a:extLst>
            </p:cNvPr>
            <p:cNvSpPr>
              <a:spLocks noChangeArrowheads="1"/>
            </p:cNvSpPr>
            <p:nvPr/>
          </p:nvSpPr>
          <p:spPr bwMode="auto">
            <a:xfrm>
              <a:off x="369053" y="2062560"/>
              <a:ext cx="8775688" cy="32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75"/>
                </a:spcBef>
                <a:spcAft>
                  <a:spcPts val="175"/>
                </a:spcAft>
                <a:tabLst>
                  <a:tab pos="0" algn="l"/>
                  <a:tab pos="363538" algn="l"/>
                  <a:tab pos="5018088" algn="l"/>
                  <a:tab pos="5114925" algn="l"/>
                  <a:tab pos="5556250" algn="l"/>
                  <a:tab pos="6369050" algn="l"/>
                </a:tabLst>
              </a:pPr>
              <a:r>
                <a:rPr lang="ja-JP" altLang="en-US" sz="1600" b="1" dirty="0">
                  <a:latin typeface="ＭＳ Ｐゴシック" panose="020B0600070205080204" pitchFamily="50" charset="-128"/>
                </a:rPr>
                <a:t>■　妊産婦等生活援助事業　　 　　　　　　　　　　　　 　　　　（　　　３，７００万円）</a:t>
              </a:r>
            </a:p>
            <a:p>
              <a:pPr eaLnBrk="1" hangingPunct="1">
                <a:spcBef>
                  <a:spcPts val="175"/>
                </a:spcBef>
                <a:spcAft>
                  <a:spcPts val="175"/>
                </a:spcAft>
              </a:pPr>
              <a:r>
                <a:rPr lang="ja-JP" altLang="en-US" sz="1600" b="1" dirty="0">
                  <a:latin typeface="ＭＳ Ｐゴシック" panose="020B0600070205080204" pitchFamily="50" charset="-128"/>
                </a:rPr>
                <a:t>　</a:t>
              </a:r>
              <a:endParaRPr lang="en-US" altLang="ja-JP" sz="1600" b="1" dirty="0">
                <a:latin typeface="ＭＳ Ｐゴシック" panose="020B0600070205080204" pitchFamily="50" charset="-128"/>
              </a:endParaRPr>
            </a:p>
          </p:txBody>
        </p:sp>
        <p:sp>
          <p:nvSpPr>
            <p:cNvPr id="9" name="Rectangle 5">
              <a:extLst>
                <a:ext uri="{FF2B5EF4-FFF2-40B4-BE49-F238E27FC236}">
                  <a16:creationId xmlns:a16="http://schemas.microsoft.com/office/drawing/2014/main" id="{545C2E90-A6BE-3EDD-9707-7D5E9B7ADBE8}"/>
                </a:ext>
              </a:extLst>
            </p:cNvPr>
            <p:cNvSpPr>
              <a:spLocks noChangeArrowheads="1"/>
            </p:cNvSpPr>
            <p:nvPr/>
          </p:nvSpPr>
          <p:spPr bwMode="auto">
            <a:xfrm>
              <a:off x="535007" y="2353054"/>
              <a:ext cx="7403721" cy="488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支援が必要な特定妊婦等が安心して生活できるよう、入所又は通所による居場所の提供や休日も含めた相談支援、法律相談や心理療法への連携支援などを実施</a:t>
              </a:r>
              <a:endParaRPr lang="en-US" altLang="ja-JP" sz="1400" dirty="0">
                <a:latin typeface="ＭＳ Ｐゴシック" panose="020B0600070205080204" pitchFamily="50" charset="-128"/>
              </a:endParaRPr>
            </a:p>
          </p:txBody>
        </p:sp>
      </p:grpSp>
      <p:sp>
        <p:nvSpPr>
          <p:cNvPr id="13" name="Rectangle 4">
            <a:extLst>
              <a:ext uri="{FF2B5EF4-FFF2-40B4-BE49-F238E27FC236}">
                <a16:creationId xmlns:a16="http://schemas.microsoft.com/office/drawing/2014/main" id="{32D0C754-69EF-73B2-D1A2-7ACCBD8E58BF}"/>
              </a:ext>
            </a:extLst>
          </p:cNvPr>
          <p:cNvSpPr>
            <a:spLocks noChangeArrowheads="1"/>
          </p:cNvSpPr>
          <p:nvPr/>
        </p:nvSpPr>
        <p:spPr bwMode="auto">
          <a:xfrm>
            <a:off x="7008554" y="12700"/>
            <a:ext cx="187701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子育て・教育環境の充実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graphicFrame>
        <p:nvGraphicFramePr>
          <p:cNvPr id="20" name="表 19">
            <a:extLst>
              <a:ext uri="{FF2B5EF4-FFF2-40B4-BE49-F238E27FC236}">
                <a16:creationId xmlns:a16="http://schemas.microsoft.com/office/drawing/2014/main" id="{9F51CACB-1B82-D118-8E18-4045D743A56B}"/>
              </a:ext>
            </a:extLst>
          </p:cNvPr>
          <p:cNvGraphicFramePr>
            <a:graphicFrameLocks noGrp="1"/>
          </p:cNvGraphicFramePr>
          <p:nvPr/>
        </p:nvGraphicFramePr>
        <p:xfrm>
          <a:off x="929245" y="3494334"/>
          <a:ext cx="6054326" cy="822960"/>
        </p:xfrm>
        <a:graphic>
          <a:graphicData uri="http://schemas.openxmlformats.org/drawingml/2006/table">
            <a:tbl>
              <a:tblPr firstRow="1" bandRow="1">
                <a:tableStyleId>{5C22544A-7EE6-4342-B048-85BDC9FD1C3A}</a:tableStyleId>
              </a:tblPr>
              <a:tblGrid>
                <a:gridCol w="1730066">
                  <a:extLst>
                    <a:ext uri="{9D8B030D-6E8A-4147-A177-3AD203B41FA5}">
                      <a16:colId xmlns:a16="http://schemas.microsoft.com/office/drawing/2014/main" val="3712343975"/>
                    </a:ext>
                  </a:extLst>
                </a:gridCol>
                <a:gridCol w="882127">
                  <a:extLst>
                    <a:ext uri="{9D8B030D-6E8A-4147-A177-3AD203B41FA5}">
                      <a16:colId xmlns:a16="http://schemas.microsoft.com/office/drawing/2014/main" val="494518660"/>
                    </a:ext>
                  </a:extLst>
                </a:gridCol>
                <a:gridCol w="860612">
                  <a:extLst>
                    <a:ext uri="{9D8B030D-6E8A-4147-A177-3AD203B41FA5}">
                      <a16:colId xmlns:a16="http://schemas.microsoft.com/office/drawing/2014/main" val="2531758775"/>
                    </a:ext>
                  </a:extLst>
                </a:gridCol>
                <a:gridCol w="1204857">
                  <a:extLst>
                    <a:ext uri="{9D8B030D-6E8A-4147-A177-3AD203B41FA5}">
                      <a16:colId xmlns:a16="http://schemas.microsoft.com/office/drawing/2014/main" val="2876826941"/>
                    </a:ext>
                  </a:extLst>
                </a:gridCol>
                <a:gridCol w="1376664">
                  <a:extLst>
                    <a:ext uri="{9D8B030D-6E8A-4147-A177-3AD203B41FA5}">
                      <a16:colId xmlns:a16="http://schemas.microsoft.com/office/drawing/2014/main" val="3449723874"/>
                    </a:ext>
                  </a:extLst>
                </a:gridCol>
              </a:tblGrid>
              <a:tr h="0">
                <a:tc>
                  <a:txBody>
                    <a:bodyPr/>
                    <a:lstStyle/>
                    <a:p>
                      <a:pPr algn="ctr"/>
                      <a:r>
                        <a:rPr kumimoji="1" lang="ja-JP" altLang="en-US" sz="1200" b="0" dirty="0">
                          <a:solidFill>
                            <a:schemeClr val="tx1"/>
                          </a:solidFill>
                          <a:latin typeface="+mn-ea"/>
                          <a:ea typeface="+mn-ea"/>
                        </a:rPr>
                        <a:t>施設名</a:t>
                      </a:r>
                    </a:p>
                  </a:txBody>
                  <a:tcPr/>
                </a:tc>
                <a:tc>
                  <a:txBody>
                    <a:bodyPr/>
                    <a:lstStyle/>
                    <a:p>
                      <a:pPr algn="ctr"/>
                      <a:r>
                        <a:rPr kumimoji="1" lang="ja-JP" altLang="en-US" sz="1200" b="0" dirty="0">
                          <a:solidFill>
                            <a:schemeClr val="tx1"/>
                          </a:solidFill>
                          <a:latin typeface="+mn-ea"/>
                          <a:ea typeface="+mn-ea"/>
                        </a:rPr>
                        <a:t>整備内容</a:t>
                      </a:r>
                    </a:p>
                  </a:txBody>
                  <a:tcPr/>
                </a:tc>
                <a:tc>
                  <a:txBody>
                    <a:bodyPr/>
                    <a:lstStyle/>
                    <a:p>
                      <a:pPr algn="ctr"/>
                      <a:r>
                        <a:rPr kumimoji="1" lang="ja-JP" altLang="en-US" sz="1200" b="0" dirty="0">
                          <a:solidFill>
                            <a:schemeClr val="tx1"/>
                          </a:solidFill>
                          <a:latin typeface="+mn-ea"/>
                          <a:ea typeface="+mn-ea"/>
                        </a:rPr>
                        <a:t>設置場所</a:t>
                      </a:r>
                    </a:p>
                  </a:txBody>
                  <a:tcPr/>
                </a:tc>
                <a:tc>
                  <a:txBody>
                    <a:bodyPr/>
                    <a:lstStyle/>
                    <a:p>
                      <a:pPr algn="ctr"/>
                      <a:r>
                        <a:rPr kumimoji="1" lang="ja-JP" altLang="en-US" sz="1200" b="0" dirty="0">
                          <a:solidFill>
                            <a:schemeClr val="tx1"/>
                          </a:solidFill>
                          <a:latin typeface="+mn-ea"/>
                          <a:ea typeface="+mn-ea"/>
                        </a:rPr>
                        <a:t>令和７年度</a:t>
                      </a:r>
                    </a:p>
                  </a:txBody>
                  <a:tcPr/>
                </a:tc>
                <a:tc>
                  <a:txBody>
                    <a:bodyPr/>
                    <a:lstStyle/>
                    <a:p>
                      <a:pPr algn="ctr"/>
                      <a:r>
                        <a:rPr kumimoji="1" lang="ja-JP" altLang="en-US" sz="1200" b="0" dirty="0">
                          <a:solidFill>
                            <a:schemeClr val="tx1"/>
                          </a:solidFill>
                          <a:latin typeface="+mn-ea"/>
                          <a:ea typeface="+mn-ea"/>
                        </a:rPr>
                        <a:t>移転・開設（予定）</a:t>
                      </a:r>
                    </a:p>
                  </a:txBody>
                  <a:tcPr/>
                </a:tc>
                <a:extLst>
                  <a:ext uri="{0D108BD9-81ED-4DB2-BD59-A6C34878D82A}">
                    <a16:rowId xmlns:a16="http://schemas.microsoft.com/office/drawing/2014/main" val="4278608080"/>
                  </a:ext>
                </a:extLst>
              </a:tr>
              <a:tr h="208289">
                <a:tc>
                  <a:txBody>
                    <a:bodyPr/>
                    <a:lstStyle/>
                    <a:p>
                      <a:pPr marL="0" marR="0" lvl="0" indent="0" algn="ctr" defTabSz="77891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東部こども相談センター</a:t>
                      </a:r>
                      <a:endParaRPr kumimoji="1" lang="ja-JP" altLang="en-US" sz="1200" b="0" dirty="0">
                        <a:solidFill>
                          <a:schemeClr val="tx1"/>
                        </a:solidFill>
                        <a:latin typeface="+mn-ea"/>
                        <a:ea typeface="+mn-ea"/>
                      </a:endParaRPr>
                    </a:p>
                  </a:txBody>
                  <a:tcPr/>
                </a:tc>
                <a:tc>
                  <a:txBody>
                    <a:bodyPr/>
                    <a:lstStyle/>
                    <a:p>
                      <a:pPr marL="0" marR="0" lvl="0" indent="0" algn="ctr" defTabSz="778913"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effectLst/>
                          <a:latin typeface="+mn-ea"/>
                          <a:ea typeface="+mn-ea"/>
                          <a:cs typeface="+mn-cs"/>
                        </a:rPr>
                        <a:t>新設</a:t>
                      </a:r>
                      <a:endParaRPr kumimoji="1" lang="ja-JP" altLang="en-US" sz="1200" b="0" dirty="0">
                        <a:solidFill>
                          <a:schemeClr val="tx1"/>
                        </a:solidFill>
                        <a:latin typeface="+mn-ea"/>
                        <a:ea typeface="+mn-ea"/>
                      </a:endParaRPr>
                    </a:p>
                  </a:txBody>
                  <a:tcPr/>
                </a:tc>
                <a:tc>
                  <a:txBody>
                    <a:bodyPr/>
                    <a:lstStyle/>
                    <a:p>
                      <a:pPr algn="ctr"/>
                      <a:r>
                        <a:rPr kumimoji="1" lang="ja-JP" altLang="en-US" sz="1200" b="0" dirty="0">
                          <a:solidFill>
                            <a:schemeClr val="tx1"/>
                          </a:solidFill>
                          <a:latin typeface="+mn-ea"/>
                          <a:ea typeface="+mn-ea"/>
                        </a:rPr>
                        <a:t>鶴見区</a:t>
                      </a:r>
                    </a:p>
                  </a:txBody>
                  <a:tcPr/>
                </a:tc>
                <a:tc>
                  <a:txBody>
                    <a:bodyPr/>
                    <a:lstStyle/>
                    <a:p>
                      <a:pPr algn="ctr"/>
                      <a:r>
                        <a:rPr kumimoji="1" lang="ja-JP" altLang="en-US" sz="1200" b="0" dirty="0">
                          <a:solidFill>
                            <a:schemeClr val="tx1"/>
                          </a:solidFill>
                          <a:latin typeface="+mn-ea"/>
                          <a:ea typeface="+mn-ea"/>
                        </a:rPr>
                        <a:t>建設工事</a:t>
                      </a:r>
                    </a:p>
                  </a:txBody>
                  <a:tcPr/>
                </a:tc>
                <a:tc>
                  <a:txBody>
                    <a:bodyPr/>
                    <a:lstStyle/>
                    <a:p>
                      <a:pPr algn="ctr"/>
                      <a:r>
                        <a:rPr kumimoji="1" lang="ja-JP" altLang="en-US" sz="1200" b="0" dirty="0">
                          <a:solidFill>
                            <a:schemeClr val="tx1"/>
                          </a:solidFill>
                          <a:latin typeface="+mn-ea"/>
                          <a:ea typeface="+mn-ea"/>
                        </a:rPr>
                        <a:t>令和９年度</a:t>
                      </a:r>
                    </a:p>
                  </a:txBody>
                  <a:tcPr/>
                </a:tc>
                <a:extLst>
                  <a:ext uri="{0D108BD9-81ED-4DB2-BD59-A6C34878D82A}">
                    <a16:rowId xmlns:a16="http://schemas.microsoft.com/office/drawing/2014/main" val="852316777"/>
                  </a:ext>
                </a:extLst>
              </a:tr>
              <a:tr h="208289">
                <a:tc>
                  <a:txBody>
                    <a:bodyPr/>
                    <a:lstStyle/>
                    <a:p>
                      <a:pPr marL="0" marR="0" lvl="0" indent="0" algn="ctr" defTabSz="77891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南部こども相談センター</a:t>
                      </a:r>
                      <a:endParaRPr kumimoji="1" lang="ja-JP" altLang="en-US" sz="1200" b="0" dirty="0">
                        <a:solidFill>
                          <a:schemeClr val="tx1"/>
                        </a:solidFill>
                        <a:latin typeface="+mn-ea"/>
                        <a:ea typeface="+mn-ea"/>
                      </a:endParaRPr>
                    </a:p>
                  </a:txBody>
                  <a:tcPr/>
                </a:tc>
                <a:tc>
                  <a:txBody>
                    <a:bodyPr/>
                    <a:lstStyle/>
                    <a:p>
                      <a:pPr marL="0" marR="0" lvl="0" indent="0" algn="ctr" defTabSz="778913"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effectLst/>
                          <a:latin typeface="+mn-ea"/>
                          <a:ea typeface="+mn-ea"/>
                          <a:cs typeface="+mn-cs"/>
                        </a:rPr>
                        <a:t>建替等</a:t>
                      </a:r>
                      <a:endParaRPr kumimoji="1" lang="ja-JP" altLang="en-US" sz="1200" b="0" dirty="0">
                        <a:solidFill>
                          <a:schemeClr val="tx1"/>
                        </a:solidFill>
                        <a:latin typeface="+mn-ea"/>
                        <a:ea typeface="+mn-ea"/>
                      </a:endParaRPr>
                    </a:p>
                  </a:txBody>
                  <a:tcPr/>
                </a:tc>
                <a:tc>
                  <a:txBody>
                    <a:bodyPr/>
                    <a:lstStyle/>
                    <a:p>
                      <a:pPr algn="ctr"/>
                      <a:r>
                        <a:rPr kumimoji="1" lang="ja-JP" altLang="en-US" sz="1200" b="0" dirty="0">
                          <a:solidFill>
                            <a:schemeClr val="tx1"/>
                          </a:solidFill>
                          <a:latin typeface="+mn-ea"/>
                          <a:ea typeface="+mn-ea"/>
                        </a:rPr>
                        <a:t>平野区</a:t>
                      </a:r>
                    </a:p>
                  </a:txBody>
                  <a:tcPr/>
                </a:tc>
                <a:tc>
                  <a:txBody>
                    <a:bodyPr/>
                    <a:lstStyle/>
                    <a:p>
                      <a:pPr algn="ctr"/>
                      <a:r>
                        <a:rPr kumimoji="1" lang="ja-JP" altLang="en-US" sz="1200" b="0" dirty="0">
                          <a:solidFill>
                            <a:schemeClr val="tx1"/>
                          </a:solidFill>
                          <a:latin typeface="+mn-ea"/>
                          <a:ea typeface="+mn-ea"/>
                        </a:rPr>
                        <a:t>建設・改修工事</a:t>
                      </a:r>
                    </a:p>
                  </a:txBody>
                  <a:tcPr/>
                </a:tc>
                <a:tc>
                  <a:txBody>
                    <a:bodyPr/>
                    <a:lstStyle/>
                    <a:p>
                      <a:pPr algn="ctr"/>
                      <a:r>
                        <a:rPr kumimoji="1" lang="ja-JP" altLang="en-US" sz="1200" b="0" dirty="0">
                          <a:solidFill>
                            <a:schemeClr val="tx1"/>
                          </a:solidFill>
                          <a:latin typeface="+mn-ea"/>
                          <a:ea typeface="+mn-ea"/>
                        </a:rPr>
                        <a:t>令和８年度</a:t>
                      </a:r>
                    </a:p>
                  </a:txBody>
                  <a:tcPr/>
                </a:tc>
                <a:extLst>
                  <a:ext uri="{0D108BD9-81ED-4DB2-BD59-A6C34878D82A}">
                    <a16:rowId xmlns:a16="http://schemas.microsoft.com/office/drawing/2014/main" val="1896164346"/>
                  </a:ext>
                </a:extLst>
              </a:tr>
            </a:tbl>
          </a:graphicData>
        </a:graphic>
      </p:graphicFrame>
      <p:pic>
        <p:nvPicPr>
          <p:cNvPr id="11" name="図 10">
            <a:extLst>
              <a:ext uri="{FF2B5EF4-FFF2-40B4-BE49-F238E27FC236}">
                <a16:creationId xmlns:a16="http://schemas.microsoft.com/office/drawing/2014/main" id="{B19FF040-876D-BE91-E981-0D29102A73F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116524" y="2590311"/>
            <a:ext cx="1903740" cy="1744638"/>
          </a:xfrm>
          <a:prstGeom prst="rect">
            <a:avLst/>
          </a:prstGeom>
        </p:spPr>
      </p:pic>
      <p:sp>
        <p:nvSpPr>
          <p:cNvPr id="12" name="テキスト ボックス 37">
            <a:extLst>
              <a:ext uri="{FF2B5EF4-FFF2-40B4-BE49-F238E27FC236}">
                <a16:creationId xmlns:a16="http://schemas.microsoft.com/office/drawing/2014/main" id="{C8A488FA-DD29-B8D9-F064-915A247EC98D}"/>
              </a:ext>
            </a:extLst>
          </p:cNvPr>
          <p:cNvSpPr txBox="1">
            <a:spLocks noChangeArrowheads="1"/>
          </p:cNvSpPr>
          <p:nvPr/>
        </p:nvSpPr>
        <p:spPr bwMode="auto">
          <a:xfrm>
            <a:off x="6900129" y="4318922"/>
            <a:ext cx="265054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dirty="0">
                <a:latin typeface="ＭＳ Ｐゴシック" panose="020B0600070205080204" pitchFamily="50" charset="-128"/>
              </a:rPr>
              <a:t>４か所整備後の管轄区域</a:t>
            </a:r>
            <a:endParaRPr lang="en-US" altLang="ja-JP" sz="1100" dirty="0">
              <a:latin typeface="ＭＳ Ｐゴシック" panose="020B0600070205080204" pitchFamily="50" charset="-128"/>
            </a:endParaRPr>
          </a:p>
        </p:txBody>
      </p:sp>
      <p:sp>
        <p:nvSpPr>
          <p:cNvPr id="10" name="Rectangle 5">
            <a:extLst>
              <a:ext uri="{FF2B5EF4-FFF2-40B4-BE49-F238E27FC236}">
                <a16:creationId xmlns:a16="http://schemas.microsoft.com/office/drawing/2014/main" id="{70AB1757-714F-823C-5B3F-E9072A81F35D}"/>
              </a:ext>
            </a:extLst>
          </p:cNvPr>
          <p:cNvSpPr>
            <a:spLocks noChangeArrowheads="1"/>
          </p:cNvSpPr>
          <p:nvPr/>
        </p:nvSpPr>
        <p:spPr bwMode="auto">
          <a:xfrm>
            <a:off x="459655" y="4343329"/>
            <a:ext cx="639158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175"/>
              </a:spcBef>
              <a:spcAft>
                <a:spcPts val="175"/>
              </a:spcAft>
            </a:pPr>
            <a:r>
              <a:rPr lang="ja-JP" altLang="en-US" sz="1400" dirty="0">
                <a:latin typeface="+mn-ea"/>
                <a:ea typeface="+mn-ea"/>
              </a:rPr>
              <a:t>　　　・中央こども相談センターについては、令和７年３月に浪速区へ移転</a:t>
            </a:r>
            <a:endParaRPr lang="en-US" altLang="ja-JP" sz="1400" dirty="0">
              <a:latin typeface="+mn-ea"/>
              <a:ea typeface="+mn-ea"/>
            </a:endParaRPr>
          </a:p>
        </p:txBody>
      </p:sp>
      <p:sp>
        <p:nvSpPr>
          <p:cNvPr id="16" name="角丸四角形 21">
            <a:extLst>
              <a:ext uri="{FF2B5EF4-FFF2-40B4-BE49-F238E27FC236}">
                <a16:creationId xmlns:a16="http://schemas.microsoft.com/office/drawing/2014/main" id="{B1B9EDA4-C4C2-CFC1-D93B-6E1F10B5BBA7}"/>
              </a:ext>
            </a:extLst>
          </p:cNvPr>
          <p:cNvSpPr/>
          <p:nvPr/>
        </p:nvSpPr>
        <p:spPr>
          <a:xfrm>
            <a:off x="83986" y="1917673"/>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6" name="Rectangle 5">
            <a:extLst>
              <a:ext uri="{FF2B5EF4-FFF2-40B4-BE49-F238E27FC236}">
                <a16:creationId xmlns:a16="http://schemas.microsoft.com/office/drawing/2014/main" id="{CD2D10BD-1FAC-8CEC-F75D-B68DFAC1FC96}"/>
              </a:ext>
            </a:extLst>
          </p:cNvPr>
          <p:cNvSpPr>
            <a:spLocks noChangeArrowheads="1"/>
          </p:cNvSpPr>
          <p:nvPr/>
        </p:nvSpPr>
        <p:spPr bwMode="auto">
          <a:xfrm>
            <a:off x="522543" y="4619270"/>
            <a:ext cx="8133778" cy="4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latin typeface="+mn-ea"/>
                <a:ea typeface="+mn-ea"/>
              </a:rPr>
              <a:t>一時保護所の入所児童が安全で安心して生活できるよう、アプリ等を活用した服薬・アレルギー管理を実施するとともに、タブレット端末を用いた学習支援や余暇時間の充実など生活環境を改善</a:t>
            </a:r>
            <a:endParaRPr lang="en-US" altLang="ja-JP" sz="1400" dirty="0">
              <a:latin typeface="ＭＳ Ｐゴシック" panose="020B0600070205080204" pitchFamily="50" charset="-128"/>
            </a:endParaRPr>
          </a:p>
        </p:txBody>
      </p:sp>
      <p:sp>
        <p:nvSpPr>
          <p:cNvPr id="7" name="角丸四角形 21">
            <a:extLst>
              <a:ext uri="{FF2B5EF4-FFF2-40B4-BE49-F238E27FC236}">
                <a16:creationId xmlns:a16="http://schemas.microsoft.com/office/drawing/2014/main" id="{6B7FD205-BE6C-B7FE-BF27-E672E7726EFD}"/>
              </a:ext>
            </a:extLst>
          </p:cNvPr>
          <p:cNvSpPr/>
          <p:nvPr/>
        </p:nvSpPr>
        <p:spPr>
          <a:xfrm>
            <a:off x="258437" y="4600660"/>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Tree>
    <p:extLst>
      <p:ext uri="{BB962C8B-B14F-4D97-AF65-F5344CB8AC3E}">
        <p14:creationId xmlns:p14="http://schemas.microsoft.com/office/powerpoint/2010/main" val="1520559419"/>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2798</Words>
  <PresentationFormat>画面に合わせる (16:9)</PresentationFormat>
  <Paragraphs>255</Paragraphs>
  <Slides>11</Slides>
  <Notes>11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ariant>
        <vt:lpstr>目的別スライド ショー</vt:lpstr>
      </vt:variant>
      <vt:variant>
        <vt:i4>1</vt:i4>
      </vt:variant>
    </vt:vector>
  </HeadingPairs>
  <TitlesOfParts>
    <vt:vector size="20" baseType="lpstr">
      <vt:lpstr>HGP創英角ｺﾞｼｯｸUB</vt:lpstr>
      <vt:lpstr>HG丸ｺﾞｼｯｸM-PRO</vt:lpstr>
      <vt:lpstr>HG創英角ｺﾞｼｯｸUB</vt:lpstr>
      <vt:lpstr>ＭＳ Ｐゴシック</vt:lpstr>
      <vt:lpstr>ＭＳ ゴシック</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2025-02-05T02:28:17Z</dcterms:modified>
</cp:coreProperties>
</file>