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aveSubsetFonts="1">
  <p:sldMasterIdLst>
    <p:sldMasterId id="2147483648" r:id="rId1"/>
  </p:sldMasterIdLst>
  <p:notesMasterIdLst>
    <p:notesMasterId r:id="rId5"/>
  </p:notesMasterIdLst>
  <p:handoutMasterIdLst>
    <p:handoutMasterId r:id="rId6"/>
  </p:handoutMasterIdLst>
  <p:sldIdLst>
    <p:sldId id="2045" r:id="rId2"/>
    <p:sldId id="1926" r:id="rId3"/>
    <p:sldId id="2232" r:id="rId4"/>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565" autoAdjust="0"/>
  </p:normalViewPr>
  <p:slideViewPr>
    <p:cSldViewPr snapToGrid="0">
      <p:cViewPr varScale="1">
        <p:scale>
          <a:sx n="88" d="100"/>
          <a:sy n="88" d="100"/>
        </p:scale>
        <p:origin x="840" y="78"/>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F74BB4A6-2A10-49A9-8427-7D1EF49CCD12}" type="slidenum">
              <a:rPr lang="en-US" altLang="ja-JP" smtClean="0"/>
              <a:pPr>
                <a:defRPr/>
              </a:pPr>
              <a:t>26</a:t>
            </a:fld>
            <a:endParaRPr lang="en-US" altLang="ja-JP"/>
          </a:p>
        </p:txBody>
      </p:sp>
    </p:spTree>
    <p:extLst>
      <p:ext uri="{BB962C8B-B14F-4D97-AF65-F5344CB8AC3E}">
        <p14:creationId xmlns:p14="http://schemas.microsoft.com/office/powerpoint/2010/main" val="2774554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a:xfrm>
            <a:off x="-153988" y="255588"/>
            <a:ext cx="7670801" cy="4314825"/>
          </a:xfrm>
          <a:ln/>
        </p:spPr>
      </p:sp>
      <p:sp>
        <p:nvSpPr>
          <p:cNvPr id="4099" name="ノート プレースホルダ 2"/>
          <p:cNvSpPr>
            <a:spLocks noGrp="1"/>
          </p:cNvSpPr>
          <p:nvPr>
            <p:ph type="body" idx="1"/>
          </p:nvPr>
        </p:nvSpPr>
        <p:spPr>
          <a:xfrm>
            <a:off x="504491" y="4657019"/>
            <a:ext cx="6510314" cy="548948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just"/>
            <a:endParaRPr lang="ja-JP" altLang="ja-JP"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100" name="スライド番号プレースホルダ 3"/>
          <p:cNvSpPr>
            <a:spLocks noGrp="1"/>
          </p:cNvSpPr>
          <p:nvPr>
            <p:ph type="sldNum" sz="quarter" idx="5"/>
          </p:nvPr>
        </p:nvSpPr>
        <p:spPr>
          <a:xfrm>
            <a:off x="4019328" y="9707418"/>
            <a:ext cx="3073212" cy="5125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073" eaLnBrk="0" hangingPunct="0">
              <a:spcBef>
                <a:spcPct val="30000"/>
              </a:spcBef>
              <a:defRPr kumimoji="1" sz="1000">
                <a:solidFill>
                  <a:schemeClr val="tx1"/>
                </a:solidFill>
                <a:latin typeface="Arial" charset="0"/>
                <a:ea typeface="ＭＳ Ｐ明朝" pitchFamily="18" charset="-128"/>
              </a:defRPr>
            </a:lvl1pPr>
            <a:lvl2pPr marL="766505" indent="-294806" defTabSz="904073" eaLnBrk="0" hangingPunct="0">
              <a:spcBef>
                <a:spcPct val="30000"/>
              </a:spcBef>
              <a:defRPr kumimoji="1" sz="1000">
                <a:solidFill>
                  <a:schemeClr val="tx1"/>
                </a:solidFill>
                <a:latin typeface="Arial" charset="0"/>
                <a:ea typeface="ＭＳ Ｐ明朝" pitchFamily="18" charset="-128"/>
              </a:defRPr>
            </a:lvl2pPr>
            <a:lvl3pPr marL="1179232" indent="-235846" defTabSz="904073" eaLnBrk="0" hangingPunct="0">
              <a:spcBef>
                <a:spcPct val="30000"/>
              </a:spcBef>
              <a:defRPr kumimoji="1" sz="1000">
                <a:solidFill>
                  <a:schemeClr val="tx1"/>
                </a:solidFill>
                <a:latin typeface="Arial" charset="0"/>
                <a:ea typeface="ＭＳ Ｐ明朝" pitchFamily="18" charset="-128"/>
              </a:defRPr>
            </a:lvl3pPr>
            <a:lvl4pPr marL="1650922" indent="-235846" defTabSz="904073" eaLnBrk="0" hangingPunct="0">
              <a:spcBef>
                <a:spcPct val="30000"/>
              </a:spcBef>
              <a:defRPr kumimoji="1" sz="1000">
                <a:solidFill>
                  <a:schemeClr val="tx1"/>
                </a:solidFill>
                <a:latin typeface="Arial" charset="0"/>
                <a:ea typeface="ＭＳ Ｐ明朝" pitchFamily="18" charset="-128"/>
              </a:defRPr>
            </a:lvl4pPr>
            <a:lvl5pPr marL="2122618" indent="-235846" defTabSz="904073" eaLnBrk="0" hangingPunct="0">
              <a:spcBef>
                <a:spcPct val="30000"/>
              </a:spcBef>
              <a:defRPr kumimoji="1" sz="1000">
                <a:solidFill>
                  <a:schemeClr val="tx1"/>
                </a:solidFill>
                <a:latin typeface="Arial" charset="0"/>
                <a:ea typeface="ＭＳ Ｐ明朝" pitchFamily="18" charset="-128"/>
              </a:defRPr>
            </a:lvl5pPr>
            <a:lvl6pPr marL="2594311" indent="-235846" defTabSz="904073" eaLnBrk="0" fontAlgn="base" hangingPunct="0">
              <a:spcBef>
                <a:spcPct val="30000"/>
              </a:spcBef>
              <a:spcAft>
                <a:spcPct val="0"/>
              </a:spcAft>
              <a:defRPr kumimoji="1" sz="1000">
                <a:solidFill>
                  <a:schemeClr val="tx1"/>
                </a:solidFill>
                <a:latin typeface="Arial" charset="0"/>
                <a:ea typeface="ＭＳ Ｐ明朝" pitchFamily="18" charset="-128"/>
              </a:defRPr>
            </a:lvl6pPr>
            <a:lvl7pPr marL="3066001" indent="-235846" defTabSz="904073" eaLnBrk="0" fontAlgn="base" hangingPunct="0">
              <a:spcBef>
                <a:spcPct val="30000"/>
              </a:spcBef>
              <a:spcAft>
                <a:spcPct val="0"/>
              </a:spcAft>
              <a:defRPr kumimoji="1" sz="1000">
                <a:solidFill>
                  <a:schemeClr val="tx1"/>
                </a:solidFill>
                <a:latin typeface="Arial" charset="0"/>
                <a:ea typeface="ＭＳ Ｐ明朝" pitchFamily="18" charset="-128"/>
              </a:defRPr>
            </a:lvl7pPr>
            <a:lvl8pPr marL="3537697" indent="-235846" defTabSz="904073" eaLnBrk="0" fontAlgn="base" hangingPunct="0">
              <a:spcBef>
                <a:spcPct val="30000"/>
              </a:spcBef>
              <a:spcAft>
                <a:spcPct val="0"/>
              </a:spcAft>
              <a:defRPr kumimoji="1" sz="1000">
                <a:solidFill>
                  <a:schemeClr val="tx1"/>
                </a:solidFill>
                <a:latin typeface="Arial" charset="0"/>
                <a:ea typeface="ＭＳ Ｐ明朝" pitchFamily="18" charset="-128"/>
              </a:defRPr>
            </a:lvl8pPr>
            <a:lvl9pPr marL="4009387" indent="-235846" defTabSz="904073"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C3A3B3D9-6DC4-4352-8AED-E79A4B444428}" type="slidenum">
              <a:rPr lang="en-US" altLang="ja-JP" sz="1200">
                <a:latin typeface="ＭＳ Ｐゴシック" panose="020B0600070205080204" pitchFamily="50" charset="-128"/>
                <a:ea typeface="ＭＳ Ｐゴシック" charset="-128"/>
              </a:rPr>
              <a:pPr eaLnBrk="1" hangingPunct="1">
                <a:spcBef>
                  <a:spcPct val="0"/>
                </a:spcBef>
              </a:pPr>
              <a:t>27</a:t>
            </a:fld>
            <a:endParaRPr lang="en-US" altLang="ja-JP" sz="1200" dirty="0">
              <a:latin typeface="ＭＳ Ｐゴシック" panose="020B0600070205080204" pitchFamily="50" charset="-128"/>
              <a:ea typeface="ＭＳ Ｐゴシック" charset="-128"/>
            </a:endParaRPr>
          </a:p>
        </p:txBody>
      </p:sp>
    </p:spTree>
    <p:extLst>
      <p:ext uri="{BB962C8B-B14F-4D97-AF65-F5344CB8AC3E}">
        <p14:creationId xmlns:p14="http://schemas.microsoft.com/office/powerpoint/2010/main" val="1275371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xfrm>
            <a:off x="-31750" y="258763"/>
            <a:ext cx="6146800" cy="3459162"/>
          </a:xfrm>
          <a:ln/>
        </p:spPr>
      </p:sp>
      <p:sp>
        <p:nvSpPr>
          <p:cNvPr id="39939" name="ノート プレースホルダ 2"/>
          <p:cNvSpPr>
            <a:spLocks noGrp="1"/>
          </p:cNvSpPr>
          <p:nvPr>
            <p:ph type="body" idx="1"/>
          </p:nvPr>
        </p:nvSpPr>
        <p:spPr>
          <a:xfrm>
            <a:off x="610967" y="4898323"/>
            <a:ext cx="5080703" cy="256867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79984">
              <a:defRPr/>
            </a:pPr>
            <a:endParaRPr lang="en-US" altLang="ja-JP" dirty="0"/>
          </a:p>
        </p:txBody>
      </p:sp>
      <p:sp>
        <p:nvSpPr>
          <p:cNvPr id="399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8827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49340" indent="-244234" defTabSz="78827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95949" indent="-194512" defTabSz="78827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03978" indent="-194512" defTabSz="78827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07623" indent="-194512" defTabSz="78827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28817" indent="-194512" defTabSz="78827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650008" indent="-194512" defTabSz="78827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071206" indent="-194512" defTabSz="78827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492397" indent="-194512" defTabSz="78827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E2CB627-AC07-4626-9206-9B5B8DFB79C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pPr>
              <a:t>28</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6695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52844"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真に支援を必要とする人々のための施策</a:t>
            </a:r>
            <a:endParaRPr lang="en-US" altLang="ja-JP"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6" name="Rectangle 4"/>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30" name="スライド番号プレースホルダ 3"/>
          <p:cNvSpPr txBox="1">
            <a:spLocks noGrp="1"/>
          </p:cNvSpPr>
          <p:nvPr/>
        </p:nvSpPr>
        <p:spPr bwMode="auto">
          <a:xfrm>
            <a:off x="6984000" y="4754880"/>
            <a:ext cx="2160000" cy="388620"/>
          </a:xfrm>
          <a:prstGeom prst="rect">
            <a:avLst/>
          </a:prstGeom>
          <a:noFill/>
          <a:ln>
            <a:miter lim="800000"/>
            <a:headEnd/>
            <a:tailEnd/>
          </a:ln>
        </p:spPr>
        <p:txBody>
          <a:bodyPr lIns="77929" tIns="38964" rIns="77929" bIns="38964"/>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0122D6CC-8F4B-4EBF-AA51-5DE833A80D27}" type="slidenum">
              <a:rPr lang="en-US" altLang="ja-JP" sz="2000" b="1" smtClean="0">
                <a:solidFill>
                  <a:srgbClr val="000000"/>
                </a:solidFill>
                <a:effectLst>
                  <a:outerShdw blurRad="38100" dist="38100" dir="2700000" algn="tl">
                    <a:srgbClr val="C0C0C0"/>
                  </a:outerShdw>
                </a:effectLst>
                <a:latin typeface="ＭＳ Ｐゴシック" panose="020B0600070205080204" pitchFamily="50" charset="-128"/>
              </a:rPr>
              <a:pPr algn="r" eaLnBrk="1" hangingPunct="1">
                <a:defRPr/>
              </a:pPr>
              <a:t>26</a:t>
            </a:fld>
            <a:endParaRPr lang="en-US" altLang="ja-JP" sz="2000" b="1" dirty="0">
              <a:solidFill>
                <a:srgbClr val="000000"/>
              </a:solidFill>
              <a:effectLst>
                <a:outerShdw blurRad="38100" dist="38100" dir="2700000" algn="tl">
                  <a:srgbClr val="C0C0C0"/>
                </a:outerShdw>
              </a:effectLst>
              <a:latin typeface="ＭＳ Ｐゴシック" panose="020B0600070205080204" pitchFamily="50" charset="-128"/>
            </a:endParaRPr>
          </a:p>
        </p:txBody>
      </p:sp>
      <p:sp>
        <p:nvSpPr>
          <p:cNvPr id="42" name="テキスト ボックス 49"/>
          <p:cNvSpPr txBox="1">
            <a:spLocks noChangeArrowheads="1"/>
          </p:cNvSpPr>
          <p:nvPr/>
        </p:nvSpPr>
        <p:spPr bwMode="auto">
          <a:xfrm>
            <a:off x="427927" y="2221203"/>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solidFill>
                  <a:srgbClr val="000000"/>
                </a:solidFill>
                <a:effectLst/>
                <a:uLnTx/>
                <a:uFillTx/>
                <a:latin typeface="ＭＳ Ｐゴシック" charset="-128"/>
              </a:rPr>
              <a:t>■　長居障がい者</a:t>
            </a:r>
            <a:r>
              <a:rPr kumimoji="1" lang="ja-JP" altLang="en-US" sz="1600" b="1" i="0" strike="noStrike" kern="1200" cap="none" spc="0" normalizeH="0" baseline="0" noProof="0" dirty="0">
                <a:ln>
                  <a:noFill/>
                </a:ln>
                <a:effectLst/>
                <a:uLnTx/>
                <a:uFillTx/>
                <a:latin typeface="ＭＳ Ｐゴシック" charset="-128"/>
              </a:rPr>
              <a:t>スポーツセンター建替整備 　　　　　　　　</a:t>
            </a:r>
            <a:r>
              <a:rPr lang="ja-JP" altLang="en-US" sz="1600" b="1" dirty="0">
                <a:latin typeface="ＭＳ Ｐゴシック" charset="-128"/>
              </a:rPr>
              <a:t>　</a:t>
            </a:r>
            <a:r>
              <a:rPr kumimoji="1" lang="ja-JP" altLang="en-US" sz="1600" b="1" i="0" u="none" strike="noStrike" kern="1200" cap="none" spc="0" normalizeH="0" baseline="0" noProof="0" dirty="0">
                <a:ln>
                  <a:noFill/>
                </a:ln>
                <a:solidFill>
                  <a:srgbClr val="000000"/>
                </a:solidFill>
                <a:effectLst/>
                <a:uLnTx/>
                <a:uFillTx/>
                <a:latin typeface="ＭＳ Ｐゴシック" charset="-128"/>
              </a:rPr>
              <a:t>　　　　</a:t>
            </a:r>
            <a:r>
              <a:rPr lang="ja-JP" altLang="en-US" sz="1600" b="1" dirty="0">
                <a:solidFill>
                  <a:srgbClr val="000000"/>
                </a:solidFill>
                <a:latin typeface="ＭＳ Ｐゴシック" charset="-128"/>
              </a:rPr>
              <a:t> </a:t>
            </a:r>
            <a:r>
              <a:rPr kumimoji="1" lang="ja-JP" altLang="en-US" sz="1600" b="1" i="0" u="none" strike="noStrike" kern="1200" cap="none" spc="0" normalizeH="0" baseline="0" noProof="0" dirty="0">
                <a:ln>
                  <a:noFill/>
                </a:ln>
                <a:solidFill>
                  <a:srgbClr val="000000"/>
                </a:solidFill>
                <a:effectLst/>
                <a:uLnTx/>
                <a:uFillTx/>
                <a:latin typeface="ＭＳ Ｐゴシック" charset="-128"/>
              </a:rPr>
              <a:t>　　　　 （　　　 ２</a:t>
            </a:r>
            <a:r>
              <a:rPr lang="ja-JP" altLang="en-US" sz="1600" b="1" dirty="0">
                <a:solidFill>
                  <a:srgbClr val="000000"/>
                </a:solidFill>
                <a:latin typeface="ＭＳ Ｐゴシック" charset="-128"/>
              </a:rPr>
              <a:t>，１００</a:t>
            </a:r>
            <a:r>
              <a:rPr lang="ja-JP" altLang="en-US" sz="1600" b="1" dirty="0">
                <a:latin typeface="ＭＳ Ｐゴシック" charset="-128"/>
              </a:rPr>
              <a:t>万円</a:t>
            </a:r>
            <a:r>
              <a:rPr kumimoji="1" lang="ja-JP" altLang="en-US" sz="1600" b="1" i="0" u="none" strike="noStrike" kern="1200" cap="none" spc="0" normalizeH="0" baseline="0" noProof="0" dirty="0">
                <a:ln>
                  <a:noFill/>
                </a:ln>
                <a:solidFill>
                  <a:srgbClr val="000000"/>
                </a:solidFill>
                <a:effectLst/>
                <a:uLnTx/>
                <a:uFillTx/>
                <a:latin typeface="ＭＳ Ｐゴシック" charset="-128"/>
              </a:rPr>
              <a:t>）</a:t>
            </a:r>
          </a:p>
        </p:txBody>
      </p:sp>
      <p:sp>
        <p:nvSpPr>
          <p:cNvPr id="19" name="テキスト ボックス 49"/>
          <p:cNvSpPr txBox="1">
            <a:spLocks noChangeArrowheads="1"/>
          </p:cNvSpPr>
          <p:nvPr/>
        </p:nvSpPr>
        <p:spPr bwMode="auto">
          <a:xfrm>
            <a:off x="417551" y="1504863"/>
            <a:ext cx="8516028" cy="324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lvl="0">
              <a:buNone/>
              <a:tabLst>
                <a:tab pos="5649913" algn="l"/>
              </a:tabLst>
              <a:defRPr/>
            </a:pPr>
            <a:r>
              <a:rPr lang="ja-JP" altLang="en-US" sz="1600" b="1" dirty="0">
                <a:latin typeface="ＭＳ Ｐゴシック" panose="020B0600070205080204" pitchFamily="50" charset="-128"/>
              </a:rPr>
              <a:t>■　弘済院の認知症医療・介護機能を継承・発展させる新施設の整備</a:t>
            </a:r>
            <a:r>
              <a:rPr kumimoji="1" lang="ja-JP" altLang="en-US" sz="1600" b="1" i="0" u="none" strike="noStrike" kern="1200" cap="none" spc="0" normalizeH="0" baseline="0" noProof="0" dirty="0">
                <a:ln>
                  <a:noFill/>
                </a:ln>
                <a:effectLst/>
                <a:uLnTx/>
                <a:uFillTx/>
                <a:latin typeface="ＭＳ Ｐゴシック" panose="020B0600070205080204" pitchFamily="50" charset="-128"/>
              </a:rPr>
              <a:t>　　　（</a:t>
            </a:r>
            <a:r>
              <a:rPr kumimoji="1" lang="ja-JP" altLang="en-US" sz="1600" b="1" i="0" u="none" strike="noStrike" kern="1200" cap="none" spc="0" normalizeH="0" noProof="0" dirty="0">
                <a:ln>
                  <a:noFill/>
                </a:ln>
                <a:effectLst/>
                <a:uLnTx/>
                <a:uFillTx/>
                <a:latin typeface="ＭＳ Ｐゴシック" charset="-128"/>
              </a:rPr>
              <a:t>３６億７，３００</a:t>
            </a:r>
            <a:r>
              <a:rPr lang="ja-JP" altLang="en-US" sz="1600" b="1" dirty="0">
                <a:latin typeface="ＭＳ Ｐゴシック" charset="-128"/>
              </a:rPr>
              <a:t>万円</a:t>
            </a:r>
            <a:r>
              <a:rPr lang="ja-JP" altLang="en-US" sz="1600" b="1" dirty="0">
                <a:latin typeface="ＭＳ Ｐゴシック" panose="020B0600070205080204" pitchFamily="50" charset="-128"/>
              </a:rPr>
              <a:t>）</a:t>
            </a:r>
            <a:endParaRPr kumimoji="1" lang="ja-JP" altLang="en-US" sz="1600" b="1" i="0" u="none" strike="noStrike" kern="1200" cap="none" spc="0" normalizeH="0" baseline="0" noProof="0" dirty="0">
              <a:ln>
                <a:noFill/>
              </a:ln>
              <a:effectLst/>
              <a:uLnTx/>
              <a:uFillTx/>
              <a:latin typeface="ＭＳ Ｐゴシック" panose="020B0600070205080204" pitchFamily="50" charset="-128"/>
            </a:endParaRPr>
          </a:p>
        </p:txBody>
      </p:sp>
      <p:sp>
        <p:nvSpPr>
          <p:cNvPr id="22" name="テキスト ボックス 21"/>
          <p:cNvSpPr txBox="1">
            <a:spLocks noChangeArrowheads="1"/>
          </p:cNvSpPr>
          <p:nvPr/>
        </p:nvSpPr>
        <p:spPr bwMode="auto">
          <a:xfrm>
            <a:off x="592389" y="1806323"/>
            <a:ext cx="7626325" cy="490531"/>
          </a:xfrm>
          <a:prstGeom prst="rect">
            <a:avLst/>
          </a:prstGeom>
          <a:noFill/>
          <a:ln w="9525">
            <a:noFill/>
            <a:miter lim="800000"/>
            <a:headEnd/>
            <a:tailEnd/>
          </a:ln>
        </p:spPr>
        <p:txBody>
          <a:bodyPr wrap="square" lIns="77925" tIns="38963" rIns="77925" bIns="38963">
            <a:spAutoFit/>
          </a:bodyPr>
          <a:lstStyle/>
          <a:p>
            <a:pPr marL="285750" lvl="0" indent="-285750">
              <a:lnSpc>
                <a:spcPts val="1700"/>
              </a:lnSpc>
              <a:spcBef>
                <a:spcPts val="200"/>
              </a:spcBef>
              <a:spcAft>
                <a:spcPts val="200"/>
              </a:spcAft>
              <a:buFont typeface="Wingdings" panose="05000000000000000000" pitchFamily="2" charset="2"/>
              <a:buChar char="Ø"/>
              <a:tabLst>
                <a:tab pos="3224213" algn="l"/>
                <a:tab pos="3681413" algn="l"/>
              </a:tabLst>
              <a:defRPr/>
            </a:pPr>
            <a:r>
              <a:rPr lang="ja-JP" altLang="en-US" sz="1400" dirty="0">
                <a:latin typeface="ＭＳ Ｐゴシック" panose="020B0600070205080204" pitchFamily="50" charset="-128"/>
              </a:rPr>
              <a:t>大阪公立大学のもとで先進的な認知症研究に取り組み、専門的な認知症医療・介護を行うため、住吉市民病院跡地において新施設の建設工事等を実施（令和９年度当初開設予定）</a:t>
            </a:r>
          </a:p>
        </p:txBody>
      </p:sp>
      <p:sp>
        <p:nvSpPr>
          <p:cNvPr id="7" name="テキスト ボックス 49">
            <a:extLst>
              <a:ext uri="{FF2B5EF4-FFF2-40B4-BE49-F238E27FC236}">
                <a16:creationId xmlns:a16="http://schemas.microsoft.com/office/drawing/2014/main" id="{790EC143-7BA7-8DE9-7917-2B674ACF7E4A}"/>
              </a:ext>
            </a:extLst>
          </p:cNvPr>
          <p:cNvSpPr txBox="1">
            <a:spLocks noChangeArrowheads="1"/>
          </p:cNvSpPr>
          <p:nvPr/>
        </p:nvSpPr>
        <p:spPr bwMode="auto">
          <a:xfrm>
            <a:off x="417551" y="385036"/>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effectLst/>
                <a:uLnTx/>
                <a:uFillTx/>
                <a:latin typeface="ＭＳ Ｐゴシック" charset="-128"/>
              </a:rPr>
              <a:t>■　特別養護老人ホームの新設及び大規模修繕への助成　　　　　　　　　　 （　</a:t>
            </a:r>
            <a:r>
              <a:rPr kumimoji="1" lang="ja-JP" altLang="en-US" sz="1600" b="1" i="0" u="none" strike="noStrike" kern="1200" cap="none" spc="0" normalizeH="0" noProof="0" dirty="0">
                <a:ln>
                  <a:noFill/>
                </a:ln>
                <a:effectLst/>
                <a:uLnTx/>
                <a:uFillTx/>
                <a:latin typeface="ＭＳ Ｐゴシック" charset="-128"/>
              </a:rPr>
              <a:t>４億７，８００</a:t>
            </a:r>
            <a:r>
              <a:rPr lang="ja-JP" altLang="en-US" sz="1600" b="1" dirty="0">
                <a:latin typeface="ＭＳ Ｐゴシック" charset="-128"/>
              </a:rPr>
              <a:t>万円）</a:t>
            </a:r>
            <a:endParaRPr kumimoji="1" lang="ja-JP" altLang="en-US" sz="1600" b="1" i="0" u="none" strike="noStrike" kern="1200" cap="none" spc="0" normalizeH="0" baseline="0" noProof="0" dirty="0">
              <a:ln>
                <a:noFill/>
              </a:ln>
              <a:effectLst/>
              <a:uLnTx/>
              <a:uFillTx/>
              <a:latin typeface="ＭＳ Ｐゴシック" charset="-128"/>
            </a:endParaRPr>
          </a:p>
        </p:txBody>
      </p:sp>
      <p:sp>
        <p:nvSpPr>
          <p:cNvPr id="13" name="テキスト ボックス 33">
            <a:extLst>
              <a:ext uri="{FF2B5EF4-FFF2-40B4-BE49-F238E27FC236}">
                <a16:creationId xmlns:a16="http://schemas.microsoft.com/office/drawing/2014/main" id="{AAEAE431-A5A6-2C07-1D4A-A264553E2507}"/>
              </a:ext>
            </a:extLst>
          </p:cNvPr>
          <p:cNvSpPr txBox="1">
            <a:spLocks noChangeArrowheads="1"/>
          </p:cNvSpPr>
          <p:nvPr/>
        </p:nvSpPr>
        <p:spPr bwMode="auto">
          <a:xfrm>
            <a:off x="592389" y="752784"/>
            <a:ext cx="8121869"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defRPr/>
            </a:pPr>
            <a:r>
              <a:rPr lang="ja-JP" altLang="ja-JP" sz="1400" kern="100" dirty="0">
                <a:latin typeface="ＭＳ Ｐゴシック"/>
                <a:cs typeface="Times New Roman"/>
              </a:rPr>
              <a:t>必要性</a:t>
            </a:r>
            <a:r>
              <a:rPr lang="ja-JP" altLang="en-US" sz="1400" kern="100" dirty="0">
                <a:latin typeface="ＭＳ Ｐゴシック"/>
                <a:cs typeface="Times New Roman"/>
              </a:rPr>
              <a:t>・</a:t>
            </a:r>
            <a:r>
              <a:rPr lang="ja-JP" altLang="ja-JP" sz="1400" kern="100" dirty="0">
                <a:latin typeface="ＭＳ Ｐゴシック"/>
                <a:cs typeface="Times New Roman"/>
              </a:rPr>
              <a:t>緊急性</a:t>
            </a:r>
            <a:r>
              <a:rPr lang="ja-JP" altLang="en-US" sz="1400" kern="100" dirty="0">
                <a:latin typeface="ＭＳ Ｐゴシック"/>
                <a:cs typeface="Times New Roman"/>
              </a:rPr>
              <a:t>の</a:t>
            </a:r>
            <a:r>
              <a:rPr lang="ja-JP" altLang="ja-JP" sz="1400" kern="100" dirty="0">
                <a:latin typeface="ＭＳ Ｐゴシック"/>
                <a:cs typeface="Times New Roman"/>
              </a:rPr>
              <a:t>高い</a:t>
            </a:r>
            <a:r>
              <a:rPr lang="ja-JP" altLang="en-US" sz="1400" kern="100" dirty="0">
                <a:latin typeface="ＭＳ Ｐゴシック"/>
                <a:cs typeface="Times New Roman"/>
              </a:rPr>
              <a:t>方が引き続き</a:t>
            </a:r>
            <a:r>
              <a:rPr lang="ja-JP" altLang="ja-JP" sz="1400" kern="100" dirty="0">
                <a:latin typeface="ＭＳ Ｐゴシック"/>
                <a:cs typeface="Times New Roman"/>
              </a:rPr>
              <a:t>概ね</a:t>
            </a:r>
            <a:r>
              <a:rPr lang="ja-JP" altLang="en-US" sz="1400" kern="100" dirty="0">
                <a:latin typeface="ＭＳ Ｐゴシック"/>
                <a:cs typeface="Times New Roman"/>
              </a:rPr>
              <a:t>１</a:t>
            </a:r>
            <a:r>
              <a:rPr lang="ja-JP" altLang="ja-JP" sz="1400" kern="100" dirty="0">
                <a:latin typeface="ＭＳ Ｐゴシック"/>
                <a:cs typeface="Times New Roman"/>
              </a:rPr>
              <a:t>年以内に入所</a:t>
            </a:r>
            <a:r>
              <a:rPr lang="ja-JP" altLang="en-US" sz="1400" kern="100" dirty="0">
                <a:latin typeface="ＭＳ Ｐゴシック"/>
                <a:cs typeface="Times New Roman"/>
              </a:rPr>
              <a:t>できる</a:t>
            </a:r>
            <a:r>
              <a:rPr lang="ja-JP" altLang="ja-JP" sz="1400" kern="100" dirty="0">
                <a:latin typeface="ＭＳ Ｐゴシック"/>
                <a:cs typeface="Times New Roman"/>
              </a:rPr>
              <a:t>よう</a:t>
            </a:r>
            <a:r>
              <a:rPr lang="ja-JP" altLang="en-US" sz="1400" kern="100" dirty="0">
                <a:latin typeface="ＭＳ Ｐゴシック"/>
                <a:cs typeface="Times New Roman"/>
              </a:rPr>
              <a:t>計画的に整備 </a:t>
            </a:r>
            <a:endParaRPr lang="en-US" altLang="ja-JP" sz="1400" kern="100" dirty="0">
              <a:latin typeface="ＭＳ Ｐゴシック"/>
              <a:cs typeface="Times New Roman"/>
            </a:endParaRPr>
          </a:p>
          <a:p>
            <a:pPr>
              <a:lnSpc>
                <a:spcPts val="1500"/>
              </a:lnSpc>
              <a:spcBef>
                <a:spcPts val="200"/>
              </a:spcBef>
              <a:spcAft>
                <a:spcPts val="200"/>
              </a:spcAft>
              <a:defRPr/>
            </a:pPr>
            <a:r>
              <a:rPr lang="ja-JP" altLang="en-US" sz="1400" kern="100" dirty="0">
                <a:latin typeface="ＭＳ Ｐゴシック"/>
                <a:cs typeface="Times New Roman"/>
              </a:rPr>
              <a:t>　　</a:t>
            </a:r>
            <a:r>
              <a:rPr kumimoji="1" lang="ja-JP" altLang="en-US" sz="1400" b="0" i="0" u="none" strike="noStrike" kern="100" cap="none" spc="0" normalizeH="0" baseline="0" noProof="0" dirty="0">
                <a:ln>
                  <a:noFill/>
                </a:ln>
                <a:effectLst/>
                <a:uLnTx/>
                <a:uFillTx/>
                <a:latin typeface="ＭＳ Ｐゴシック"/>
                <a:ea typeface="ＭＳ Ｐゴシック" panose="020B0600070205080204" pitchFamily="50" charset="-128"/>
                <a:cs typeface="Times New Roman"/>
              </a:rPr>
              <a:t>　</a:t>
            </a:r>
            <a:r>
              <a:rPr lang="ja-JP" altLang="en-US" sz="1400" kern="100" dirty="0">
                <a:latin typeface="ＭＳ Ｐゴシック"/>
                <a:cs typeface="Times New Roman"/>
              </a:rPr>
              <a:t> ・　新たに１００人分を整備　（令和８年度までの目標数１４，９００人分）　　</a:t>
            </a:r>
            <a:endParaRPr lang="en-US" altLang="ja-JP" sz="1400" kern="100" dirty="0">
              <a:latin typeface="ＭＳ Ｐゴシック"/>
              <a:cs typeface="Times New Roman"/>
            </a:endParaRPr>
          </a:p>
        </p:txBody>
      </p:sp>
      <p:sp>
        <p:nvSpPr>
          <p:cNvPr id="14" name="テキスト ボックス 33">
            <a:extLst>
              <a:ext uri="{FF2B5EF4-FFF2-40B4-BE49-F238E27FC236}">
                <a16:creationId xmlns:a16="http://schemas.microsoft.com/office/drawing/2014/main" id="{9D584594-3B81-D5B2-36F2-6F5587CB4F7D}"/>
              </a:ext>
            </a:extLst>
          </p:cNvPr>
          <p:cNvSpPr txBox="1">
            <a:spLocks noChangeArrowheads="1"/>
          </p:cNvSpPr>
          <p:nvPr/>
        </p:nvSpPr>
        <p:spPr bwMode="auto">
          <a:xfrm>
            <a:off x="592389" y="1256637"/>
            <a:ext cx="8232372" cy="271047"/>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defRPr/>
            </a:pPr>
            <a:r>
              <a:rPr lang="ja-JP" altLang="en-US" sz="1400" kern="100" dirty="0">
                <a:latin typeface="ＭＳ Ｐゴシック"/>
                <a:cs typeface="Times New Roman"/>
              </a:rPr>
              <a:t>老朽化が進む施設の維持・長寿命化を図るため、大規模修繕費用の一部を助成</a:t>
            </a:r>
            <a:endParaRPr lang="en-US" altLang="ja-JP" sz="1400" kern="100" dirty="0">
              <a:latin typeface="ＭＳ Ｐゴシック"/>
              <a:cs typeface="Times New Roman"/>
            </a:endParaRPr>
          </a:p>
        </p:txBody>
      </p:sp>
      <p:sp>
        <p:nvSpPr>
          <p:cNvPr id="5" name="テキスト ボックス 49">
            <a:extLst>
              <a:ext uri="{FF2B5EF4-FFF2-40B4-BE49-F238E27FC236}">
                <a16:creationId xmlns:a16="http://schemas.microsoft.com/office/drawing/2014/main" id="{9200367E-85DB-164D-3DA3-343579F96ACD}"/>
              </a:ext>
            </a:extLst>
          </p:cNvPr>
          <p:cNvSpPr txBox="1">
            <a:spLocks noChangeArrowheads="1"/>
          </p:cNvSpPr>
          <p:nvPr/>
        </p:nvSpPr>
        <p:spPr bwMode="auto">
          <a:xfrm>
            <a:off x="417551" y="4547707"/>
            <a:ext cx="85056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2813">
              <a:tabLst>
                <a:tab pos="3762375" algn="l"/>
                <a:tab pos="5475288" algn="l"/>
                <a:tab pos="5562600" algn="l"/>
              </a:tabLst>
            </a:pPr>
            <a:r>
              <a:rPr lang="ja-JP" altLang="en-US" sz="1600" b="1" dirty="0">
                <a:latin typeface="ＭＳ Ｐゴシック" charset="-128"/>
              </a:rPr>
              <a:t>■　生活困窮者自立支援事業　　　　　　　　　    　（</a:t>
            </a:r>
            <a:r>
              <a:rPr kumimoji="1" lang="ja-JP" altLang="en-US" sz="1600" b="1" i="0" u="none" strike="noStrike" kern="1200" cap="none" spc="0" normalizeH="0" noProof="0" dirty="0">
                <a:ln>
                  <a:noFill/>
                </a:ln>
                <a:effectLst/>
                <a:uLnTx/>
                <a:uFillTx/>
                <a:latin typeface="ＭＳ Ｐゴシック" charset="-128"/>
              </a:rPr>
              <a:t>８億　６００</a:t>
            </a:r>
            <a:r>
              <a:rPr lang="ja-JP" altLang="en-US" sz="1600" b="1" dirty="0">
                <a:latin typeface="ＭＳ Ｐゴシック" charset="-128"/>
              </a:rPr>
              <a:t>万円）</a:t>
            </a:r>
            <a:endParaRPr lang="en-US" altLang="ja-JP" sz="1600" b="1" dirty="0">
              <a:latin typeface="ＭＳ Ｐゴシック" charset="-128"/>
            </a:endParaRPr>
          </a:p>
        </p:txBody>
      </p:sp>
      <p:sp>
        <p:nvSpPr>
          <p:cNvPr id="10" name="テキスト ボックス 49">
            <a:extLst>
              <a:ext uri="{FF2B5EF4-FFF2-40B4-BE49-F238E27FC236}">
                <a16:creationId xmlns:a16="http://schemas.microsoft.com/office/drawing/2014/main" id="{7A55E065-41AE-CE5B-F026-D637B19A7BBA}"/>
              </a:ext>
            </a:extLst>
          </p:cNvPr>
          <p:cNvSpPr txBox="1">
            <a:spLocks noChangeArrowheads="1"/>
          </p:cNvSpPr>
          <p:nvPr/>
        </p:nvSpPr>
        <p:spPr bwMode="auto">
          <a:xfrm>
            <a:off x="427927" y="3741572"/>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effectLst/>
                <a:uLnTx/>
                <a:uFillTx/>
                <a:latin typeface="ＭＳ Ｐゴシック" charset="-128"/>
              </a:rPr>
              <a:t>■　困難な問題を抱える女性支援推進等事業  　（　 </a:t>
            </a:r>
            <a:r>
              <a:rPr lang="ja-JP" altLang="en-US" sz="1600" b="1" dirty="0">
                <a:latin typeface="ＭＳ Ｐゴシック" charset="-128"/>
              </a:rPr>
              <a:t>３，４００万円</a:t>
            </a:r>
            <a:r>
              <a:rPr kumimoji="1" lang="ja-JP" altLang="en-US" sz="1600" b="1" i="0" u="none" strike="noStrike" kern="1200" cap="none" spc="0" normalizeH="0" baseline="0" noProof="0" dirty="0">
                <a:ln>
                  <a:noFill/>
                </a:ln>
                <a:effectLst/>
                <a:uLnTx/>
                <a:uFillTx/>
                <a:latin typeface="ＭＳ Ｐゴシック" charset="-128"/>
              </a:rPr>
              <a:t>）</a:t>
            </a:r>
          </a:p>
        </p:txBody>
      </p:sp>
      <p:sp>
        <p:nvSpPr>
          <p:cNvPr id="12" name="Rectangle 5">
            <a:extLst>
              <a:ext uri="{FF2B5EF4-FFF2-40B4-BE49-F238E27FC236}">
                <a16:creationId xmlns:a16="http://schemas.microsoft.com/office/drawing/2014/main" id="{D8F26E20-74AE-BFDE-0674-F88B733A6B92}"/>
              </a:ext>
            </a:extLst>
          </p:cNvPr>
          <p:cNvSpPr>
            <a:spLocks noChangeArrowheads="1"/>
          </p:cNvSpPr>
          <p:nvPr/>
        </p:nvSpPr>
        <p:spPr bwMode="auto">
          <a:xfrm>
            <a:off x="592389" y="4085184"/>
            <a:ext cx="8351567" cy="387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200"/>
              </a:spcBef>
              <a:spcAft>
                <a:spcPts val="200"/>
              </a:spcAft>
              <a:buFont typeface="Wingdings" panose="05000000000000000000" pitchFamily="2" charset="2"/>
              <a:buChar char="Ø"/>
            </a:pPr>
            <a:r>
              <a:rPr lang="ja-JP" altLang="en-US" sz="1400" spc="-50" dirty="0">
                <a:latin typeface="+mn-ea"/>
              </a:rPr>
              <a:t>女性相談支援員による困難な問題を抱える女性を対象とした自立までの伴走型支援を実施</a:t>
            </a:r>
            <a:endParaRPr lang="en-US" altLang="ja-JP" sz="1400" dirty="0">
              <a:latin typeface="+mn-ea"/>
            </a:endParaRPr>
          </a:p>
        </p:txBody>
      </p:sp>
      <p:sp>
        <p:nvSpPr>
          <p:cNvPr id="16" name="Rectangle 5">
            <a:extLst>
              <a:ext uri="{FF2B5EF4-FFF2-40B4-BE49-F238E27FC236}">
                <a16:creationId xmlns:a16="http://schemas.microsoft.com/office/drawing/2014/main" id="{AAFCC765-77DB-85AE-E605-6ACBF4893840}"/>
              </a:ext>
            </a:extLst>
          </p:cNvPr>
          <p:cNvSpPr>
            <a:spLocks noChangeArrowheads="1"/>
          </p:cNvSpPr>
          <p:nvPr/>
        </p:nvSpPr>
        <p:spPr bwMode="auto">
          <a:xfrm>
            <a:off x="1006432" y="4302833"/>
            <a:ext cx="7523480" cy="34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75"/>
              </a:spcBef>
              <a:spcAft>
                <a:spcPts val="175"/>
              </a:spcAft>
            </a:pPr>
            <a:r>
              <a:rPr lang="ja-JP" altLang="en-US" sz="1400" dirty="0">
                <a:latin typeface="ＭＳ Ｐゴシック" panose="020B0600070205080204" pitchFamily="50" charset="-128"/>
              </a:rPr>
              <a:t>・　</a:t>
            </a:r>
            <a:r>
              <a:rPr lang="ja-JP" altLang="en-US" sz="1400" spc="-50" dirty="0">
                <a:latin typeface="+mn-ea"/>
              </a:rPr>
              <a:t>相談支援、各種社会福祉サービスとの連携・調整、同行支援　など</a:t>
            </a:r>
            <a:endParaRPr lang="en-US" altLang="ja-JP" sz="1400" dirty="0">
              <a:latin typeface="ＭＳ Ｐゴシック" panose="020B0600070205080204" pitchFamily="50" charset="-128"/>
            </a:endParaRPr>
          </a:p>
        </p:txBody>
      </p:sp>
      <p:sp>
        <p:nvSpPr>
          <p:cNvPr id="24" name="Rectangle 5">
            <a:extLst>
              <a:ext uri="{FF2B5EF4-FFF2-40B4-BE49-F238E27FC236}">
                <a16:creationId xmlns:a16="http://schemas.microsoft.com/office/drawing/2014/main" id="{5CDB73C9-8B49-5175-82B8-9475F01B5276}"/>
              </a:ext>
            </a:extLst>
          </p:cNvPr>
          <p:cNvSpPr>
            <a:spLocks noChangeArrowheads="1"/>
          </p:cNvSpPr>
          <p:nvPr/>
        </p:nvSpPr>
        <p:spPr bwMode="auto">
          <a:xfrm>
            <a:off x="592389" y="4863398"/>
            <a:ext cx="8059880" cy="30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spc="-50" dirty="0">
                <a:latin typeface="+mn-ea"/>
              </a:rPr>
              <a:t>全区役所</a:t>
            </a:r>
            <a:r>
              <a:rPr lang="ja-JP" altLang="en-US" sz="1400" dirty="0">
                <a:latin typeface="+mn-ea"/>
              </a:rPr>
              <a:t>に設置している相談窓口において、相談者の状況に応じた包括的・継続的な支援を実施</a:t>
            </a:r>
            <a:endParaRPr lang="en-US" altLang="ja-JP" sz="1400" dirty="0">
              <a:latin typeface="+mn-ea"/>
            </a:endParaRPr>
          </a:p>
        </p:txBody>
      </p:sp>
      <p:sp>
        <p:nvSpPr>
          <p:cNvPr id="15" name="テキスト ボックス 49">
            <a:extLst>
              <a:ext uri="{FF2B5EF4-FFF2-40B4-BE49-F238E27FC236}">
                <a16:creationId xmlns:a16="http://schemas.microsoft.com/office/drawing/2014/main" id="{E3F6303A-C6F0-5219-06C3-C2E62484E5DF}"/>
              </a:ext>
            </a:extLst>
          </p:cNvPr>
          <p:cNvSpPr txBox="1">
            <a:spLocks noChangeArrowheads="1"/>
          </p:cNvSpPr>
          <p:nvPr/>
        </p:nvSpPr>
        <p:spPr bwMode="auto">
          <a:xfrm>
            <a:off x="427927" y="2965796"/>
            <a:ext cx="8699004"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effectLst/>
                <a:uLnTx/>
                <a:uFillTx/>
                <a:latin typeface="+mj-ea"/>
                <a:ea typeface="+mj-ea"/>
              </a:rPr>
              <a:t>■　</a:t>
            </a:r>
            <a:r>
              <a:rPr lang="ja-JP" altLang="ja-JP" sz="1600" b="1" dirty="0">
                <a:effectLst/>
                <a:latin typeface="+mj-ea"/>
                <a:ea typeface="+mj-ea"/>
                <a:cs typeface="ＭＳ Ｐゴシック" panose="020B0600070205080204" pitchFamily="50" charset="-128"/>
              </a:rPr>
              <a:t>障がい者の地下鉄等福祉乗車証の</a:t>
            </a:r>
            <a:r>
              <a:rPr lang="en-US" altLang="ja-JP" sz="1600" b="1" dirty="0">
                <a:effectLst/>
                <a:latin typeface="+mj-ea"/>
                <a:ea typeface="+mj-ea"/>
                <a:cs typeface="ＭＳ Ｐゴシック" panose="020B0600070205080204" pitchFamily="50" charset="-128"/>
              </a:rPr>
              <a:t>IC</a:t>
            </a:r>
            <a:r>
              <a:rPr lang="ja-JP" altLang="ja-JP" sz="1600" b="1" dirty="0">
                <a:effectLst/>
                <a:latin typeface="+mj-ea"/>
                <a:ea typeface="+mj-ea"/>
                <a:cs typeface="ＭＳ Ｐゴシック" panose="020B0600070205080204" pitchFamily="50" charset="-128"/>
              </a:rPr>
              <a:t>カード化</a:t>
            </a:r>
            <a:r>
              <a:rPr lang="en-US" altLang="ja-JP" sz="1600" b="1" dirty="0">
                <a:effectLst/>
                <a:latin typeface="+mj-ea"/>
                <a:ea typeface="+mj-ea"/>
                <a:cs typeface="ＭＳ Ｐゴシック" panose="020B0600070205080204" pitchFamily="50" charset="-128"/>
              </a:rPr>
              <a:t> </a:t>
            </a:r>
            <a:r>
              <a:rPr lang="ja-JP" altLang="en-US" sz="1600" b="1" dirty="0">
                <a:latin typeface="+mj-ea"/>
                <a:ea typeface="+mj-ea"/>
              </a:rPr>
              <a:t>　　　　　　　　 　　　　　  </a:t>
            </a:r>
            <a:r>
              <a:rPr kumimoji="1" lang="ja-JP" altLang="en-US" sz="1600" b="1" i="0" u="none" strike="noStrike" kern="1200" cap="none" spc="0" normalizeH="0" baseline="0" noProof="0" dirty="0">
                <a:ln>
                  <a:noFill/>
                </a:ln>
                <a:effectLst/>
                <a:uLnTx/>
                <a:uFillTx/>
                <a:latin typeface="+mj-ea"/>
                <a:ea typeface="+mj-ea"/>
              </a:rPr>
              <a:t>（　</a:t>
            </a:r>
            <a:r>
              <a:rPr kumimoji="1" lang="ja-JP" altLang="en-US" sz="1600" b="1" i="0" u="none" strike="noStrike" kern="1200" cap="none" spc="0" normalizeH="0" noProof="0" dirty="0">
                <a:ln>
                  <a:noFill/>
                </a:ln>
                <a:effectLst/>
                <a:uLnTx/>
                <a:uFillTx/>
                <a:latin typeface="+mj-ea"/>
                <a:ea typeface="+mj-ea"/>
              </a:rPr>
              <a:t>４億７，３００</a:t>
            </a:r>
            <a:r>
              <a:rPr lang="ja-JP" altLang="en-US" sz="1600" b="1" dirty="0">
                <a:latin typeface="+mj-ea"/>
                <a:ea typeface="+mj-ea"/>
              </a:rPr>
              <a:t>万円</a:t>
            </a:r>
            <a:r>
              <a:rPr kumimoji="1" lang="ja-JP" altLang="en-US" sz="1600" b="1" i="0" u="none" strike="noStrike" kern="1200" cap="none" spc="0" normalizeH="0" baseline="0" noProof="0" dirty="0">
                <a:ln>
                  <a:noFill/>
                </a:ln>
                <a:effectLst/>
                <a:uLnTx/>
                <a:uFillTx/>
                <a:latin typeface="+mj-ea"/>
                <a:ea typeface="+mj-ea"/>
              </a:rPr>
              <a:t>）</a:t>
            </a:r>
          </a:p>
        </p:txBody>
      </p:sp>
      <p:sp>
        <p:nvSpPr>
          <p:cNvPr id="20" name="テキスト ボックス 33">
            <a:extLst>
              <a:ext uri="{FF2B5EF4-FFF2-40B4-BE49-F238E27FC236}">
                <a16:creationId xmlns:a16="http://schemas.microsoft.com/office/drawing/2014/main" id="{EC57C7B6-3AC8-3129-02D2-68F10C2DD73E}"/>
              </a:ext>
            </a:extLst>
          </p:cNvPr>
          <p:cNvSpPr txBox="1">
            <a:spLocks noChangeArrowheads="1"/>
          </p:cNvSpPr>
          <p:nvPr/>
        </p:nvSpPr>
        <p:spPr bwMode="auto">
          <a:xfrm>
            <a:off x="592389" y="3332605"/>
            <a:ext cx="8232372"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tabLst>
                <a:tab pos="3224213" algn="l"/>
                <a:tab pos="3681413" algn="l"/>
              </a:tabLst>
              <a:defRPr/>
            </a:pPr>
            <a:r>
              <a:rPr lang="ja-JP" altLang="en-US" sz="1400" kern="100" dirty="0">
                <a:latin typeface="ＭＳ Ｐゴシック"/>
                <a:cs typeface="Times New Roman"/>
              </a:rPr>
              <a:t>利用者の利便性向上等のため、無料乗車証のＩＣカード化に向けたシステム改修を実施</a:t>
            </a:r>
            <a:endParaRPr lang="en-US" altLang="ja-JP" sz="1400" kern="100" dirty="0">
              <a:latin typeface="ＭＳ Ｐゴシック"/>
              <a:cs typeface="Times New Roman"/>
            </a:endParaRPr>
          </a:p>
          <a:p>
            <a:pPr lvl="0">
              <a:lnSpc>
                <a:spcPts val="1500"/>
              </a:lnSpc>
              <a:spcBef>
                <a:spcPts val="200"/>
              </a:spcBef>
              <a:spcAft>
                <a:spcPts val="200"/>
              </a:spcAft>
              <a:tabLst>
                <a:tab pos="3224213" algn="l"/>
                <a:tab pos="3681413" algn="l"/>
              </a:tabLst>
              <a:defRPr/>
            </a:pPr>
            <a:r>
              <a:rPr lang="ja-JP" altLang="en-US" sz="1400" kern="100" dirty="0">
                <a:latin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cs typeface="Times New Roman" panose="02020603050405020304" pitchFamily="18" charset="0"/>
              </a:rPr>
              <a:t>　</a:t>
            </a:r>
            <a:r>
              <a:rPr lang="ja-JP" altLang="ja-JP" sz="1400" kern="100" dirty="0">
                <a:effectLst/>
                <a:latin typeface="ＭＳ Ｐゴシック" panose="020B0600070205080204" pitchFamily="50" charset="-128"/>
                <a:cs typeface="Times New Roman" panose="02020603050405020304" pitchFamily="18" charset="0"/>
              </a:rPr>
              <a:t>（令和９年度</a:t>
            </a:r>
            <a:r>
              <a:rPr lang="ja-JP" altLang="en-US" sz="1400" kern="100" dirty="0">
                <a:effectLst/>
                <a:latin typeface="ＭＳ Ｐゴシック" panose="020B0600070205080204" pitchFamily="50" charset="-128"/>
                <a:cs typeface="Times New Roman" panose="02020603050405020304" pitchFamily="18" charset="0"/>
              </a:rPr>
              <a:t>から</a:t>
            </a:r>
            <a:r>
              <a:rPr lang="ja-JP" altLang="en-US" sz="1400" kern="100" dirty="0">
                <a:latin typeface="ＭＳ Ｐゴシック"/>
                <a:cs typeface="Times New Roman"/>
              </a:rPr>
              <a:t>導入</a:t>
            </a:r>
            <a:r>
              <a:rPr lang="ja-JP" altLang="ja-JP" sz="1400" kern="100" dirty="0">
                <a:effectLst/>
                <a:latin typeface="ＭＳ Ｐゴシック" panose="020B0600070205080204" pitchFamily="50" charset="-128"/>
                <a:cs typeface="Times New Roman" panose="02020603050405020304" pitchFamily="18" charset="0"/>
              </a:rPr>
              <a:t>予定）</a:t>
            </a:r>
            <a:endParaRPr kumimoji="1" lang="en-US" altLang="ja-JP" sz="1400" b="0" i="0" strike="noStrike" kern="100" cap="none" spc="0" normalizeH="0" baseline="0" noProof="0" dirty="0">
              <a:ln>
                <a:noFill/>
              </a:ln>
              <a:effectLst/>
              <a:uLnTx/>
              <a:uFillTx/>
              <a:latin typeface="ＭＳ Ｐゴシック" panose="020B0600070205080204" pitchFamily="50" charset="-128"/>
              <a:cs typeface="Times New Roman"/>
            </a:endParaRPr>
          </a:p>
        </p:txBody>
      </p:sp>
      <p:sp>
        <p:nvSpPr>
          <p:cNvPr id="23" name="角丸四角形 21">
            <a:extLst>
              <a:ext uri="{FF2B5EF4-FFF2-40B4-BE49-F238E27FC236}">
                <a16:creationId xmlns:a16="http://schemas.microsoft.com/office/drawing/2014/main" id="{B8C7C864-8EC4-07C4-4D41-FDF3E6AE64DB}"/>
              </a:ext>
            </a:extLst>
          </p:cNvPr>
          <p:cNvSpPr/>
          <p:nvPr/>
        </p:nvSpPr>
        <p:spPr>
          <a:xfrm>
            <a:off x="89429" y="3056296"/>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pic>
        <p:nvPicPr>
          <p:cNvPr id="9" name="図 8">
            <a:extLst>
              <a:ext uri="{FF2B5EF4-FFF2-40B4-BE49-F238E27FC236}">
                <a16:creationId xmlns:a16="http://schemas.microsoft.com/office/drawing/2014/main" id="{BF09C0C1-D2F2-01B0-BBC2-73856A236B7D}"/>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24329" y="3690188"/>
            <a:ext cx="1109250" cy="1092042"/>
          </a:xfrm>
          <a:prstGeom prst="rect">
            <a:avLst/>
          </a:prstGeom>
          <a:noFill/>
          <a:ln>
            <a:noFill/>
          </a:ln>
        </p:spPr>
      </p:pic>
      <p:sp>
        <p:nvSpPr>
          <p:cNvPr id="2" name="テキスト ボックス 33">
            <a:extLst>
              <a:ext uri="{FF2B5EF4-FFF2-40B4-BE49-F238E27FC236}">
                <a16:creationId xmlns:a16="http://schemas.microsoft.com/office/drawing/2014/main" id="{6388110B-4A54-50B3-781F-2D569AF7A5ED}"/>
              </a:ext>
            </a:extLst>
          </p:cNvPr>
          <p:cNvSpPr txBox="1">
            <a:spLocks noChangeArrowheads="1"/>
          </p:cNvSpPr>
          <p:nvPr/>
        </p:nvSpPr>
        <p:spPr bwMode="auto">
          <a:xfrm>
            <a:off x="592389" y="2584436"/>
            <a:ext cx="8413798"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tabLst>
                <a:tab pos="3224213" algn="l"/>
                <a:tab pos="3681413" algn="l"/>
              </a:tabLst>
              <a:defRPr/>
            </a:pPr>
            <a:r>
              <a:rPr lang="ja-JP" altLang="en-US" sz="1400" dirty="0">
                <a:latin typeface="ＭＳ Ｐゴシック" panose="020B0600070205080204" pitchFamily="50" charset="-128"/>
              </a:rPr>
              <a:t>障がい者スポーツ振興の中核的な拠点施設として機能強化を図るため、</a:t>
            </a:r>
            <a:r>
              <a:rPr lang="en-US" altLang="ja-JP" sz="1400" dirty="0">
                <a:latin typeface="ＭＳ Ｐゴシック" panose="020B0600070205080204" pitchFamily="50" charset="-128"/>
              </a:rPr>
              <a:t> PFI</a:t>
            </a:r>
            <a:r>
              <a:rPr lang="ja-JP" altLang="en-US" sz="1400" dirty="0">
                <a:latin typeface="ＭＳ Ｐゴシック" panose="020B0600070205080204" pitchFamily="50" charset="-128"/>
              </a:rPr>
              <a:t>方式により新たな施設を整備</a:t>
            </a:r>
            <a:endParaRPr lang="en-US" altLang="ja-JP" sz="1400" dirty="0">
              <a:latin typeface="ＭＳ Ｐゴシック" panose="020B0600070205080204" pitchFamily="50" charset="-128"/>
            </a:endParaRPr>
          </a:p>
          <a:p>
            <a:pPr lvl="0">
              <a:lnSpc>
                <a:spcPts val="1500"/>
              </a:lnSpc>
              <a:spcBef>
                <a:spcPts val="200"/>
              </a:spcBef>
              <a:spcAft>
                <a:spcPts val="200"/>
              </a:spcAft>
              <a:tabLst>
                <a:tab pos="3224213" algn="l"/>
                <a:tab pos="3681413" algn="l"/>
              </a:tabLst>
              <a:defRPr/>
            </a:pPr>
            <a:r>
              <a:rPr lang="ja-JP" altLang="en-US" sz="1400" dirty="0">
                <a:latin typeface="ＭＳ Ｐゴシック" panose="020B0600070205080204" pitchFamily="50" charset="-128"/>
              </a:rPr>
              <a:t>　　 　・　障がいのある方にとって使いやすい施設とするため、先行して運営予定事業者を選定</a:t>
            </a:r>
            <a:endParaRPr kumimoji="1" lang="en-US" altLang="ja-JP" sz="1400" b="0" i="0" strike="noStrike" kern="100" cap="none" spc="0" normalizeH="0" baseline="0" noProof="0" dirty="0">
              <a:ln>
                <a:noFill/>
              </a:ln>
              <a:effectLst/>
              <a:uLnTx/>
              <a:uFillTx/>
              <a:latin typeface="ＭＳ Ｐゴシック"/>
              <a:cs typeface="Times New Roman"/>
            </a:endParaRPr>
          </a:p>
        </p:txBody>
      </p:sp>
    </p:spTree>
    <p:extLst>
      <p:ext uri="{BB962C8B-B14F-4D97-AF65-F5344CB8AC3E}">
        <p14:creationId xmlns:p14="http://schemas.microsoft.com/office/powerpoint/2010/main" val="60163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6076"/>
            <a:ext cx="9144000" cy="470873"/>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69101" tIns="34550" rIns="69101" bIns="34550" anchor="ctr"/>
          <a:lstStyle/>
          <a:p>
            <a:pPr>
              <a:defRPr/>
            </a:pPr>
            <a:r>
              <a:rPr lang="ja-JP" altLang="en-US" sz="258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すこやかでこころ豊かに暮らすための施策</a:t>
            </a:r>
            <a:endParaRPr lang="en-US" altLang="ja-JP" sz="1844"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32" name="スライド番号プレースホルダー 1"/>
          <p:cNvSpPr>
            <a:spLocks noGrp="1"/>
          </p:cNvSpPr>
          <p:nvPr>
            <p:ph type="sldNum" sz="quarter" idx="12"/>
          </p:nvPr>
        </p:nvSpPr>
        <p:spPr>
          <a:xfrm>
            <a:off x="6986653" y="4778802"/>
            <a:ext cx="2160000" cy="358775"/>
          </a:xfrm>
        </p:spPr>
        <p:txBody>
          <a:bodyPr/>
          <a:lstStyle/>
          <a:p>
            <a:pPr>
              <a:defRPr/>
            </a:pPr>
            <a:fld id="{A2B66F92-5B6F-40D4-B1D3-96B798ADC06F}" type="slidenum">
              <a:rPr lang="en-US" altLang="ja-JP" sz="2000" b="1" smtClean="0">
                <a:solidFill>
                  <a:srgbClr val="000000"/>
                </a:solidFill>
                <a:effectLst>
                  <a:outerShdw blurRad="38100" dist="38100" dir="2700000" algn="tl">
                    <a:srgbClr val="000000">
                      <a:alpha val="43137"/>
                    </a:srgbClr>
                  </a:outerShdw>
                </a:effectLst>
              </a:rPr>
              <a:pPr>
                <a:defRPr/>
              </a:pPr>
              <a:t>27</a:t>
            </a:fld>
            <a:endParaRPr lang="en-US" altLang="ja-JP" sz="2000" b="1" dirty="0">
              <a:solidFill>
                <a:srgbClr val="000000"/>
              </a:solidFill>
              <a:effectLst>
                <a:outerShdw blurRad="38100" dist="38100" dir="2700000" algn="tl">
                  <a:srgbClr val="000000">
                    <a:alpha val="43137"/>
                  </a:srgbClr>
                </a:outerShdw>
              </a:effectLst>
            </a:endParaRPr>
          </a:p>
        </p:txBody>
      </p:sp>
      <p:sp>
        <p:nvSpPr>
          <p:cNvPr id="27" name="Rectangle 5"/>
          <p:cNvSpPr>
            <a:spLocks noChangeArrowheads="1"/>
          </p:cNvSpPr>
          <p:nvPr/>
        </p:nvSpPr>
        <p:spPr bwMode="auto">
          <a:xfrm>
            <a:off x="726863" y="1587008"/>
            <a:ext cx="7527654" cy="334102"/>
          </a:xfrm>
          <a:prstGeom prst="rect">
            <a:avLst/>
          </a:prstGeom>
          <a:noFill/>
          <a:ln w="9525">
            <a:noFill/>
            <a:miter lim="800000"/>
            <a:headEnd/>
            <a:tailEnd/>
          </a:ln>
        </p:spPr>
        <p:txBody>
          <a:bodyPr lIns="69595" tIns="34797" rIns="69595" bIns="34797"/>
          <a:lstStyle/>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grpSp>
        <p:nvGrpSpPr>
          <p:cNvPr id="17" name="グループ化 16">
            <a:extLst>
              <a:ext uri="{FF2B5EF4-FFF2-40B4-BE49-F238E27FC236}">
                <a16:creationId xmlns:a16="http://schemas.microsoft.com/office/drawing/2014/main" id="{38B584E9-0E58-24E4-582C-611483BF6493}"/>
              </a:ext>
            </a:extLst>
          </p:cNvPr>
          <p:cNvGrpSpPr/>
          <p:nvPr/>
        </p:nvGrpSpPr>
        <p:grpSpPr>
          <a:xfrm>
            <a:off x="371800" y="1957995"/>
            <a:ext cx="7573519" cy="1137575"/>
            <a:chOff x="371800" y="592295"/>
            <a:chExt cx="7573519" cy="1137575"/>
          </a:xfrm>
        </p:grpSpPr>
        <p:sp>
          <p:nvSpPr>
            <p:cNvPr id="23" name="Rectangle 5"/>
            <p:cNvSpPr>
              <a:spLocks noChangeArrowheads="1"/>
            </p:cNvSpPr>
            <p:nvPr/>
          </p:nvSpPr>
          <p:spPr bwMode="auto">
            <a:xfrm>
              <a:off x="371800" y="592295"/>
              <a:ext cx="7478668" cy="294811"/>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がん患者支援事業　　　　　　　　　　　　　　　　　　　　　（ 　  　５，０００万円） </a:t>
              </a:r>
              <a:endParaRPr lang="en-US" altLang="ja-JP" sz="1600" b="1" dirty="0">
                <a:latin typeface="ＭＳ Ｐゴシック" pitchFamily="50" charset="-128"/>
                <a:ea typeface="ＭＳ Ｐゴシック" charset="-128"/>
              </a:endParaRPr>
            </a:p>
          </p:txBody>
        </p:sp>
        <p:sp>
          <p:nvSpPr>
            <p:cNvPr id="30" name="Rectangle 5"/>
            <p:cNvSpPr>
              <a:spLocks noChangeArrowheads="1"/>
            </p:cNvSpPr>
            <p:nvPr/>
          </p:nvSpPr>
          <p:spPr bwMode="auto">
            <a:xfrm>
              <a:off x="414943" y="1181585"/>
              <a:ext cx="7527654" cy="548285"/>
            </a:xfrm>
            <a:prstGeom prst="rect">
              <a:avLst/>
            </a:prstGeom>
            <a:noFill/>
            <a:ln w="9525">
              <a:noFill/>
              <a:miter lim="800000"/>
              <a:headEnd/>
              <a:tailEnd/>
            </a:ln>
          </p:spPr>
          <p:txBody>
            <a:bodyPr lIns="69595" tIns="34797" rIns="69595" bIns="34797"/>
            <a:lstStyle/>
            <a:p>
              <a:pPr marL="433943" indent="-277949" eaLnBrk="1" hangingPunct="1">
                <a:lnSpc>
                  <a:spcPts val="1500"/>
                </a:lnSpc>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若年がん患者のターミナルケア支援として、在宅介護サービス経費、福祉用具の</a:t>
              </a:r>
              <a:br>
                <a:rPr lang="en-US" altLang="ja-JP" sz="1400" dirty="0">
                  <a:latin typeface="ＭＳ Ｐゴシック" pitchFamily="50" charset="-128"/>
                  <a:ea typeface="ＭＳ Ｐゴシック" charset="-128"/>
                </a:rPr>
              </a:br>
              <a:r>
                <a:rPr lang="ja-JP" altLang="en-US" sz="1400" dirty="0">
                  <a:latin typeface="ＭＳ Ｐゴシック" pitchFamily="50" charset="-128"/>
                  <a:ea typeface="ＭＳ Ｐゴシック" charset="-128"/>
                </a:rPr>
                <a:t>貸与・購入経費を助成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33" name="Rectangle 5"/>
            <p:cNvSpPr>
              <a:spLocks noChangeArrowheads="1"/>
            </p:cNvSpPr>
            <p:nvPr/>
          </p:nvSpPr>
          <p:spPr bwMode="auto">
            <a:xfrm>
              <a:off x="417665" y="892217"/>
              <a:ext cx="7527654" cy="279369"/>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がん患者のアピアランスケア支援として、 ウイッグ・乳房補整具等の購入経費を助成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grpSp>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523508" y="1936341"/>
            <a:ext cx="1380100" cy="1221233"/>
          </a:xfrm>
          <a:prstGeom prst="rect">
            <a:avLst/>
          </a:prstGeom>
        </p:spPr>
      </p:pic>
      <p:sp>
        <p:nvSpPr>
          <p:cNvPr id="2" name="Rectangle 5">
            <a:extLst>
              <a:ext uri="{FF2B5EF4-FFF2-40B4-BE49-F238E27FC236}">
                <a16:creationId xmlns:a16="http://schemas.microsoft.com/office/drawing/2014/main" id="{12BB78CF-7A84-27A4-FE51-683806250496}"/>
              </a:ext>
            </a:extLst>
          </p:cNvPr>
          <p:cNvSpPr>
            <a:spLocks noChangeArrowheads="1"/>
          </p:cNvSpPr>
          <p:nvPr/>
        </p:nvSpPr>
        <p:spPr bwMode="auto">
          <a:xfrm>
            <a:off x="369873" y="3139267"/>
            <a:ext cx="7522124" cy="390440"/>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475288" algn="l"/>
                <a:tab pos="5610225" algn="l"/>
                <a:tab pos="6551613"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依存症対策支援事業　　　　　　　　　　　　　　　　　　　 （ 　 　 ６，８００万円） </a:t>
            </a:r>
            <a:endParaRPr lang="en-US" altLang="ja-JP" sz="1600" b="1" dirty="0">
              <a:latin typeface="ＭＳ Ｐゴシック" pitchFamily="50" charset="-128"/>
              <a:ea typeface="ＭＳ Ｐゴシック" charset="-128"/>
            </a:endParaRPr>
          </a:p>
        </p:txBody>
      </p:sp>
      <p:grpSp>
        <p:nvGrpSpPr>
          <p:cNvPr id="6" name="グループ化 5">
            <a:extLst>
              <a:ext uri="{FF2B5EF4-FFF2-40B4-BE49-F238E27FC236}">
                <a16:creationId xmlns:a16="http://schemas.microsoft.com/office/drawing/2014/main" id="{398F570C-A51B-6581-4993-F5AC63693AA3}"/>
              </a:ext>
            </a:extLst>
          </p:cNvPr>
          <p:cNvGrpSpPr/>
          <p:nvPr/>
        </p:nvGrpSpPr>
        <p:grpSpPr>
          <a:xfrm>
            <a:off x="351247" y="4205103"/>
            <a:ext cx="8494063" cy="836007"/>
            <a:chOff x="351247" y="3969537"/>
            <a:chExt cx="8494063" cy="836007"/>
          </a:xfrm>
        </p:grpSpPr>
        <p:sp>
          <p:nvSpPr>
            <p:cNvPr id="11" name="Rectangle 5">
              <a:extLst>
                <a:ext uri="{FF2B5EF4-FFF2-40B4-BE49-F238E27FC236}">
                  <a16:creationId xmlns:a16="http://schemas.microsoft.com/office/drawing/2014/main" id="{2ED74FC7-7538-6689-6FBA-0FE227185593}"/>
                </a:ext>
              </a:extLst>
            </p:cNvPr>
            <p:cNvSpPr>
              <a:spLocks noChangeArrowheads="1"/>
            </p:cNvSpPr>
            <p:nvPr/>
          </p:nvSpPr>
          <p:spPr bwMode="auto">
            <a:xfrm>
              <a:off x="351247" y="3969537"/>
              <a:ext cx="8494063" cy="395501"/>
            </a:xfrm>
            <a:prstGeom prst="rect">
              <a:avLst/>
            </a:prstGeom>
            <a:noFill/>
            <a:ln w="9525">
              <a:noFill/>
              <a:miter lim="800000"/>
              <a:headEnd/>
              <a:tailEnd/>
            </a:ln>
          </p:spPr>
          <p:txBody>
            <a:bodyPr lIns="77929" tIns="38964" rIns="77929" bIns="38964"/>
            <a:lstStyle/>
            <a:p>
              <a:pPr eaLnBrk="1" hangingPunct="1">
                <a:lnSpc>
                  <a:spcPts val="2500"/>
                </a:lnSpc>
                <a:spcBef>
                  <a:spcPts val="170"/>
                </a:spcBef>
                <a:spcAft>
                  <a:spcPts val="170"/>
                </a:spcAft>
                <a:tabLst>
                  <a:tab pos="269875" algn="l"/>
                  <a:tab pos="3852863" algn="l"/>
                  <a:tab pos="3951288" algn="l"/>
                  <a:tab pos="4572000" algn="l"/>
                  <a:tab pos="4843463" algn="l"/>
                  <a:tab pos="6281738"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保健所庁舎整備事業　　　　　　　　　　　　　　　　　　   （１５</a:t>
              </a:r>
              <a:r>
                <a:rPr lang="zh-TW" altLang="en-US" sz="1600" b="1" dirty="0">
                  <a:latin typeface="ＭＳ Ｐゴシック" pitchFamily="50" charset="-128"/>
                  <a:ea typeface="ＭＳ Ｐゴシック" charset="-128"/>
                </a:rPr>
                <a:t>億</a:t>
              </a:r>
              <a:r>
                <a:rPr lang="ja-JP" altLang="en-US" sz="1600" b="1" dirty="0">
                  <a:latin typeface="ＭＳ Ｐゴシック" pitchFamily="50" charset="-128"/>
                  <a:ea typeface="ＭＳ Ｐゴシック" charset="-128"/>
                </a:rPr>
                <a:t>１，１００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 </a:t>
              </a:r>
              <a:endParaRPr lang="en-US" altLang="ja-JP" sz="1400" b="1" dirty="0">
                <a:latin typeface="ＭＳ Ｐゴシック" pitchFamily="50" charset="-128"/>
                <a:ea typeface="ＭＳ Ｐゴシック" charset="-128"/>
              </a:endParaRPr>
            </a:p>
          </p:txBody>
        </p:sp>
        <p:sp>
          <p:nvSpPr>
            <p:cNvPr id="15" name="Rectangle 5">
              <a:extLst>
                <a:ext uri="{FF2B5EF4-FFF2-40B4-BE49-F238E27FC236}">
                  <a16:creationId xmlns:a16="http://schemas.microsoft.com/office/drawing/2014/main" id="{A68CC4FA-0D96-7CC9-C4FB-B3B4F06536F0}"/>
                </a:ext>
              </a:extLst>
            </p:cNvPr>
            <p:cNvSpPr>
              <a:spLocks noChangeArrowheads="1"/>
            </p:cNvSpPr>
            <p:nvPr/>
          </p:nvSpPr>
          <p:spPr bwMode="auto">
            <a:xfrm>
              <a:off x="371398" y="4303355"/>
              <a:ext cx="7228277" cy="502189"/>
            </a:xfrm>
            <a:prstGeom prst="rect">
              <a:avLst/>
            </a:prstGeom>
            <a:noFill/>
            <a:ln w="9525">
              <a:noFill/>
              <a:miter lim="800000"/>
              <a:headEnd/>
              <a:tailEnd/>
            </a:ln>
          </p:spPr>
          <p:txBody>
            <a:bodyPr lIns="77929" tIns="38964" rIns="77929" bIns="38964"/>
            <a:lstStyle/>
            <a:p>
              <a:pPr marL="485775" indent="-311150" eaLnBrk="1" hangingPunct="1">
                <a:lnSpc>
                  <a:spcPts val="1500"/>
                </a:lnSpc>
                <a:spcBef>
                  <a:spcPts val="170"/>
                </a:spcBef>
                <a:spcAft>
                  <a:spcPts val="170"/>
                </a:spcAft>
                <a:buFont typeface="Wingdings" panose="05000000000000000000" pitchFamily="2" charset="2"/>
                <a:buChar char="Ø"/>
                <a:defRPr/>
              </a:pPr>
              <a:r>
                <a:rPr lang="ja-JP" altLang="en-US" sz="1400" dirty="0">
                  <a:latin typeface="ＭＳ Ｐゴシック" panose="020B0600070205080204" pitchFamily="50" charset="-128"/>
                </a:rPr>
                <a:t>将来の大規模感染症発生時も想定し、一元的な対応を効果的かつ機動的に行うことができる保健所施設として、もとヴィアーレ大阪を改修</a:t>
              </a:r>
              <a:endParaRPr lang="en-US" altLang="ja-JP" sz="1400" dirty="0">
                <a:latin typeface="ＭＳ Ｐゴシック" panose="020B0600070205080204" pitchFamily="50" charset="-128"/>
              </a:endParaRPr>
            </a:p>
          </p:txBody>
        </p:sp>
      </p:grpSp>
      <p:sp>
        <p:nvSpPr>
          <p:cNvPr id="3" name="Rectangle 4">
            <a:extLst>
              <a:ext uri="{FF2B5EF4-FFF2-40B4-BE49-F238E27FC236}">
                <a16:creationId xmlns:a16="http://schemas.microsoft.com/office/drawing/2014/main" id="{16F545BB-D56E-2299-9D61-795EA084477B}"/>
              </a:ext>
            </a:extLst>
          </p:cNvPr>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grpSp>
        <p:nvGrpSpPr>
          <p:cNvPr id="29" name="グループ化 28">
            <a:extLst>
              <a:ext uri="{FF2B5EF4-FFF2-40B4-BE49-F238E27FC236}">
                <a16:creationId xmlns:a16="http://schemas.microsoft.com/office/drawing/2014/main" id="{AEB538CA-4BDF-13BB-510D-5DAD909D9D8D}"/>
              </a:ext>
            </a:extLst>
          </p:cNvPr>
          <p:cNvGrpSpPr/>
          <p:nvPr/>
        </p:nvGrpSpPr>
        <p:grpSpPr>
          <a:xfrm>
            <a:off x="7787183" y="519831"/>
            <a:ext cx="1189577" cy="1352512"/>
            <a:chOff x="9497567" y="629288"/>
            <a:chExt cx="1326015" cy="1445463"/>
          </a:xfrm>
        </p:grpSpPr>
        <p:pic>
          <p:nvPicPr>
            <p:cNvPr id="24" name="図 23">
              <a:extLst>
                <a:ext uri="{FF2B5EF4-FFF2-40B4-BE49-F238E27FC236}">
                  <a16:creationId xmlns:a16="http://schemas.microsoft.com/office/drawing/2014/main" id="{B3083D1D-93C5-5AC4-171B-865DA980D50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497567" y="629288"/>
              <a:ext cx="866519" cy="1207692"/>
            </a:xfrm>
            <a:prstGeom prst="rect">
              <a:avLst/>
            </a:prstGeom>
          </p:spPr>
        </p:pic>
        <p:pic>
          <p:nvPicPr>
            <p:cNvPr id="26" name="図 25">
              <a:extLst>
                <a:ext uri="{FF2B5EF4-FFF2-40B4-BE49-F238E27FC236}">
                  <a16:creationId xmlns:a16="http://schemas.microsoft.com/office/drawing/2014/main" id="{490B87D8-90C4-702D-619F-4D991456034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901616" y="740985"/>
              <a:ext cx="921966" cy="1333766"/>
            </a:xfrm>
            <a:prstGeom prst="rect">
              <a:avLst/>
            </a:prstGeom>
          </p:spPr>
        </p:pic>
      </p:grpSp>
      <p:sp>
        <p:nvSpPr>
          <p:cNvPr id="5" name="Rectangle 5">
            <a:extLst>
              <a:ext uri="{FF2B5EF4-FFF2-40B4-BE49-F238E27FC236}">
                <a16:creationId xmlns:a16="http://schemas.microsoft.com/office/drawing/2014/main" id="{3F31BADF-4718-E50D-E27F-EE4590209C3A}"/>
              </a:ext>
            </a:extLst>
          </p:cNvPr>
          <p:cNvSpPr>
            <a:spLocks noChangeArrowheads="1"/>
          </p:cNvSpPr>
          <p:nvPr/>
        </p:nvSpPr>
        <p:spPr bwMode="auto">
          <a:xfrm>
            <a:off x="388734" y="1205568"/>
            <a:ext cx="7475362" cy="597511"/>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介護予防活動への参加を促進するために、「これまで介護予防にあまり関心がなかった人」等に対して、介護予防を「知る」「始めてみる」「楽しむ」「広げる」の４つの柱を基に更なる取組を推進</a:t>
            </a:r>
          </a:p>
        </p:txBody>
      </p:sp>
      <p:sp>
        <p:nvSpPr>
          <p:cNvPr id="7" name="Rectangle 5">
            <a:extLst>
              <a:ext uri="{FF2B5EF4-FFF2-40B4-BE49-F238E27FC236}">
                <a16:creationId xmlns:a16="http://schemas.microsoft.com/office/drawing/2014/main" id="{B32BED50-C914-823E-7535-F9AD2B9AD1A5}"/>
              </a:ext>
            </a:extLst>
          </p:cNvPr>
          <p:cNvSpPr>
            <a:spLocks noChangeArrowheads="1"/>
          </p:cNvSpPr>
          <p:nvPr/>
        </p:nvSpPr>
        <p:spPr bwMode="auto">
          <a:xfrm>
            <a:off x="663932" y="893131"/>
            <a:ext cx="6752068" cy="441815"/>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latin typeface="+mj-ea"/>
                <a:ea typeface="+mj-ea"/>
              </a:rPr>
              <a:t>～  す  こやかに　か  いご予防で　い  い人生 ～</a:t>
            </a:r>
          </a:p>
        </p:txBody>
      </p:sp>
      <p:sp>
        <p:nvSpPr>
          <p:cNvPr id="9" name="楕円 8">
            <a:extLst>
              <a:ext uri="{FF2B5EF4-FFF2-40B4-BE49-F238E27FC236}">
                <a16:creationId xmlns:a16="http://schemas.microsoft.com/office/drawing/2014/main" id="{00023756-9DEE-6260-740B-FFF473082291}"/>
              </a:ext>
            </a:extLst>
          </p:cNvPr>
          <p:cNvSpPr/>
          <p:nvPr/>
        </p:nvSpPr>
        <p:spPr>
          <a:xfrm>
            <a:off x="988955" y="881815"/>
            <a:ext cx="324000" cy="324000"/>
          </a:xfrm>
          <a:prstGeom prst="ellipse">
            <a:avLst/>
          </a:prstGeom>
          <a:noFill/>
          <a:ln w="190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endParaRPr kumimoji="1" lang="ja-JP" altLang="en-US" dirty="0"/>
          </a:p>
        </p:txBody>
      </p:sp>
      <p:sp>
        <p:nvSpPr>
          <p:cNvPr id="13" name="楕円 12">
            <a:extLst>
              <a:ext uri="{FF2B5EF4-FFF2-40B4-BE49-F238E27FC236}">
                <a16:creationId xmlns:a16="http://schemas.microsoft.com/office/drawing/2014/main" id="{8B76570A-4B9A-A16D-731F-EB7ACC7C8243}"/>
              </a:ext>
            </a:extLst>
          </p:cNvPr>
          <p:cNvSpPr/>
          <p:nvPr/>
        </p:nvSpPr>
        <p:spPr>
          <a:xfrm>
            <a:off x="2203241" y="900042"/>
            <a:ext cx="324000" cy="324000"/>
          </a:xfrm>
          <a:prstGeom prst="ellipse">
            <a:avLst/>
          </a:prstGeom>
          <a:noFill/>
          <a:ln w="190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endParaRPr kumimoji="1" lang="ja-JP" altLang="en-US" dirty="0"/>
          </a:p>
        </p:txBody>
      </p:sp>
      <p:sp>
        <p:nvSpPr>
          <p:cNvPr id="16" name="楕円 15">
            <a:extLst>
              <a:ext uri="{FF2B5EF4-FFF2-40B4-BE49-F238E27FC236}">
                <a16:creationId xmlns:a16="http://schemas.microsoft.com/office/drawing/2014/main" id="{FE761411-350A-9E0D-687E-780DA9EB62C1}"/>
              </a:ext>
            </a:extLst>
          </p:cNvPr>
          <p:cNvSpPr/>
          <p:nvPr/>
        </p:nvSpPr>
        <p:spPr>
          <a:xfrm>
            <a:off x="3645626" y="901858"/>
            <a:ext cx="324000" cy="324000"/>
          </a:xfrm>
          <a:prstGeom prst="ellipse">
            <a:avLst/>
          </a:prstGeom>
          <a:noFill/>
          <a:ln w="190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endParaRPr kumimoji="1" lang="ja-JP" altLang="en-US" dirty="0"/>
          </a:p>
        </p:txBody>
      </p:sp>
      <p:sp>
        <p:nvSpPr>
          <p:cNvPr id="18" name="Rectangle 5">
            <a:extLst>
              <a:ext uri="{FF2B5EF4-FFF2-40B4-BE49-F238E27FC236}">
                <a16:creationId xmlns:a16="http://schemas.microsoft.com/office/drawing/2014/main" id="{8600AE97-A75B-E42A-473F-DD5A463416D3}"/>
              </a:ext>
            </a:extLst>
          </p:cNvPr>
          <p:cNvSpPr>
            <a:spLocks noChangeArrowheads="1"/>
          </p:cNvSpPr>
          <p:nvPr/>
        </p:nvSpPr>
        <p:spPr bwMode="auto">
          <a:xfrm>
            <a:off x="397112" y="542490"/>
            <a:ext cx="7478668" cy="294811"/>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latin typeface="+mj-ea"/>
                <a:ea typeface="+mj-ea"/>
              </a:rPr>
              <a:t>■ </a:t>
            </a:r>
            <a:r>
              <a:rPr lang="ja-JP" altLang="ja-JP" sz="1600" b="1" dirty="0">
                <a:latin typeface="+mj-ea"/>
                <a:ea typeface="+mj-ea"/>
              </a:rPr>
              <a:t>　</a:t>
            </a:r>
            <a:r>
              <a:rPr lang="ja-JP" altLang="en-US" sz="1600" b="1" dirty="0">
                <a:latin typeface="+mj-ea"/>
                <a:ea typeface="+mj-ea"/>
              </a:rPr>
              <a:t>介護予防の更なる推進　“すかい”プロジェクト　　　 （　 ４億９，４００万円） </a:t>
            </a:r>
            <a:endParaRPr lang="en-US" altLang="ja-JP" sz="1600" b="1" dirty="0">
              <a:latin typeface="+mj-ea"/>
              <a:ea typeface="+mj-ea"/>
            </a:endParaRPr>
          </a:p>
        </p:txBody>
      </p:sp>
      <p:sp>
        <p:nvSpPr>
          <p:cNvPr id="22" name="角丸四角形 21">
            <a:extLst>
              <a:ext uri="{FF2B5EF4-FFF2-40B4-BE49-F238E27FC236}">
                <a16:creationId xmlns:a16="http://schemas.microsoft.com/office/drawing/2014/main" id="{54D5CDDA-CF9C-9C25-811E-6ACE3B08F41E}"/>
              </a:ext>
            </a:extLst>
          </p:cNvPr>
          <p:cNvSpPr/>
          <p:nvPr/>
        </p:nvSpPr>
        <p:spPr>
          <a:xfrm>
            <a:off x="92778" y="572787"/>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19" name="Rectangle 5">
            <a:extLst>
              <a:ext uri="{FF2B5EF4-FFF2-40B4-BE49-F238E27FC236}">
                <a16:creationId xmlns:a16="http://schemas.microsoft.com/office/drawing/2014/main" id="{C9BB5CE0-0D19-9331-CA7A-8A254F70D09E}"/>
              </a:ext>
            </a:extLst>
          </p:cNvPr>
          <p:cNvSpPr>
            <a:spLocks noChangeArrowheads="1"/>
          </p:cNvSpPr>
          <p:nvPr/>
        </p:nvSpPr>
        <p:spPr bwMode="auto">
          <a:xfrm>
            <a:off x="414943" y="3447167"/>
            <a:ext cx="7239162" cy="898132"/>
          </a:xfrm>
          <a:prstGeom prst="rect">
            <a:avLst/>
          </a:prstGeom>
          <a:noFill/>
          <a:ln w="9525">
            <a:noFill/>
            <a:miter lim="800000"/>
            <a:headEnd/>
            <a:tailEnd/>
          </a:ln>
        </p:spPr>
        <p:txBody>
          <a:bodyPr lIns="69595" tIns="34797" rIns="69595" bIns="34797"/>
          <a:lstStyle/>
          <a:p>
            <a:pPr marL="433943" indent="-277949" eaLnBrk="1" hangingPunct="1">
              <a:lnSpc>
                <a:spcPts val="1500"/>
              </a:lnSpc>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依存症に悩む方への</a:t>
            </a:r>
            <a:r>
              <a:rPr lang="en-US" altLang="ja-JP" sz="1400" dirty="0">
                <a:latin typeface="ＭＳ Ｐゴシック" pitchFamily="50" charset="-128"/>
                <a:ea typeface="ＭＳ Ｐゴシック" charset="-128"/>
              </a:rPr>
              <a:t>SNS</a:t>
            </a:r>
            <a:r>
              <a:rPr lang="ja-JP" altLang="en-US" sz="1400" dirty="0">
                <a:latin typeface="ＭＳ Ｐゴシック" pitchFamily="50" charset="-128"/>
                <a:ea typeface="ＭＳ Ｐゴシック" charset="-128"/>
              </a:rPr>
              <a:t>相談、ギャンブル等依存症に関する啓発イベントや実態調査、</a:t>
            </a:r>
            <a:r>
              <a:rPr lang="en-US" altLang="ja-JP" sz="1400" dirty="0">
                <a:latin typeface="ＭＳ Ｐゴシック" pitchFamily="50" charset="-128"/>
                <a:ea typeface="ＭＳ Ｐゴシック" charset="-128"/>
              </a:rPr>
              <a:t> IR</a:t>
            </a:r>
            <a:r>
              <a:rPr lang="ja-JP" altLang="en-US" sz="1400" dirty="0">
                <a:latin typeface="ＭＳ Ｐゴシック" pitchFamily="50" charset="-128"/>
                <a:ea typeface="ＭＳ Ｐゴシック" charset="-128"/>
              </a:rPr>
              <a:t>開業までの「（仮称）大阪依存症センター」設置に向けて、機能の具体化をはじめとした　検討等を大阪府と共同で実施</a:t>
            </a:r>
            <a:endParaRPr lang="en-US" altLang="ja-JP" sz="1400" dirty="0">
              <a:latin typeface="ＭＳ Ｐゴシック" pitchFamily="50" charset="-128"/>
              <a:ea typeface="ＭＳ Ｐゴシック" charset="-128"/>
            </a:endParaRPr>
          </a:p>
        </p:txBody>
      </p:sp>
      <p:sp>
        <p:nvSpPr>
          <p:cNvPr id="8" name="Rectangle 5">
            <a:extLst>
              <a:ext uri="{FF2B5EF4-FFF2-40B4-BE49-F238E27FC236}">
                <a16:creationId xmlns:a16="http://schemas.microsoft.com/office/drawing/2014/main" id="{89576A0C-672B-BB7F-495E-D90C49D2DF35}"/>
              </a:ext>
            </a:extLst>
          </p:cNvPr>
          <p:cNvSpPr>
            <a:spLocks noChangeArrowheads="1"/>
          </p:cNvSpPr>
          <p:nvPr/>
        </p:nvSpPr>
        <p:spPr bwMode="auto">
          <a:xfrm>
            <a:off x="5302518" y="845641"/>
            <a:ext cx="2346339" cy="283283"/>
          </a:xfrm>
          <a:prstGeom prst="rect">
            <a:avLst/>
          </a:prstGeom>
          <a:noFill/>
          <a:ln w="9525">
            <a:noFill/>
            <a:miter lim="800000"/>
            <a:headEnd/>
            <a:tailEnd/>
          </a:ln>
        </p:spPr>
        <p:txBody>
          <a:bodyPr lIns="69595" tIns="34797" rIns="69595" bIns="34797"/>
          <a:lstStyle/>
          <a:p>
            <a:pPr marL="155994" eaLnBrk="1" hangingPunct="1">
              <a:spcBef>
                <a:spcPts val="152"/>
              </a:spcBef>
              <a:spcAft>
                <a:spcPts val="152"/>
              </a:spcAft>
              <a:defRPr/>
            </a:pPr>
            <a:r>
              <a:rPr lang="ja-JP" altLang="en-US" sz="1200" dirty="0">
                <a:latin typeface="ＭＳ Ｐゴシック" pitchFamily="50" charset="-128"/>
                <a:ea typeface="ＭＳ Ｐゴシック" charset="-128"/>
              </a:rPr>
              <a:t>（うち、一般会計：３億円）</a:t>
            </a:r>
          </a:p>
        </p:txBody>
      </p:sp>
    </p:spTree>
    <p:extLst>
      <p:ext uri="{BB962C8B-B14F-4D97-AF65-F5344CB8AC3E}">
        <p14:creationId xmlns:p14="http://schemas.microsoft.com/office/powerpoint/2010/main" val="188886210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ChangeArrowheads="1"/>
          </p:cNvSpPr>
          <p:nvPr/>
        </p:nvSpPr>
        <p:spPr bwMode="auto">
          <a:xfrm>
            <a:off x="-1588" y="4763"/>
            <a:ext cx="9137651"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tabLst>
                <a:tab pos="1614488" algn="l"/>
              </a:tabLst>
              <a:defRPr/>
            </a:pPr>
            <a:r>
              <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多文化共生社会の実現</a:t>
            </a:r>
            <a:endParaRPr lang="en-US" altLang="ja-JP"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28</a:t>
            </a:fld>
            <a:endParaRPr lang="en-US" altLang="ja-JP" sz="2000" b="1" dirty="0">
              <a:effectLst>
                <a:outerShdw blurRad="38100" dist="38100" dir="2700000" algn="tl">
                  <a:srgbClr val="000000">
                    <a:alpha val="43137"/>
                  </a:srgbClr>
                </a:outerShdw>
              </a:effectLst>
            </a:endParaRPr>
          </a:p>
        </p:txBody>
      </p:sp>
      <p:sp>
        <p:nvSpPr>
          <p:cNvPr id="9" name="Rectangle 5">
            <a:extLst>
              <a:ext uri="{FF2B5EF4-FFF2-40B4-BE49-F238E27FC236}">
                <a16:creationId xmlns:a16="http://schemas.microsoft.com/office/drawing/2014/main" id="{CDDFFBA0-3C8D-9F26-3CE6-7C7E352D279F}"/>
              </a:ext>
            </a:extLst>
          </p:cNvPr>
          <p:cNvSpPr>
            <a:spLocks noChangeArrowheads="1"/>
          </p:cNvSpPr>
          <p:nvPr/>
        </p:nvSpPr>
        <p:spPr bwMode="auto">
          <a:xfrm>
            <a:off x="422162" y="2863892"/>
            <a:ext cx="5990615" cy="548285"/>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市内４つの共生支援拠点において、日本語指導及び母語･母文化の保障の取組、多文化共生教育の取組を支援</a:t>
            </a:r>
            <a:endParaRPr lang="en-US" altLang="ja-JP" sz="1400" dirty="0">
              <a:latin typeface="ＭＳ Ｐゴシック" pitchFamily="50" charset="-128"/>
              <a:ea typeface="ＭＳ Ｐゴシック" charset="-128"/>
            </a:endParaRPr>
          </a:p>
        </p:txBody>
      </p:sp>
      <p:sp>
        <p:nvSpPr>
          <p:cNvPr id="15" name="Rectangle 5">
            <a:extLst>
              <a:ext uri="{FF2B5EF4-FFF2-40B4-BE49-F238E27FC236}">
                <a16:creationId xmlns:a16="http://schemas.microsoft.com/office/drawing/2014/main" id="{66584248-14BF-2F7C-26BA-1B873DDD270A}"/>
              </a:ext>
            </a:extLst>
          </p:cNvPr>
          <p:cNvSpPr>
            <a:spLocks noChangeArrowheads="1"/>
          </p:cNvSpPr>
          <p:nvPr/>
        </p:nvSpPr>
        <p:spPr bwMode="auto">
          <a:xfrm>
            <a:off x="253802" y="4402698"/>
            <a:ext cx="8633470" cy="358775"/>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 pos="6015038" algn="l"/>
                <a:tab pos="7534275" algn="l"/>
                <a:tab pos="7624763"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外国につながる児童生徒の学習言語定着支援事業                  （　  　    ９００万円）</a:t>
            </a:r>
            <a:r>
              <a:rPr lang="en-US"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後掲</a:t>
            </a:r>
            <a:r>
              <a:rPr lang="en-US" altLang="ja-JP" sz="1600" b="1" dirty="0">
                <a:latin typeface="ＭＳ Ｐゴシック" pitchFamily="50" charset="-128"/>
                <a:ea typeface="ＭＳ Ｐゴシック" charset="-128"/>
              </a:rPr>
              <a:t>】</a:t>
            </a:r>
            <a:r>
              <a:rPr lang="ja-JP" altLang="en-US" sz="1600" b="1" dirty="0">
                <a:latin typeface="ＭＳ Ｐゴシック" pitchFamily="50" charset="-128"/>
                <a:ea typeface="ＭＳ Ｐゴシック" charset="-128"/>
              </a:rPr>
              <a:t> </a:t>
            </a:r>
            <a:endParaRPr lang="en-US" altLang="ja-JP" sz="1600" b="1" dirty="0">
              <a:latin typeface="ＭＳ Ｐゴシック" pitchFamily="50" charset="-128"/>
              <a:ea typeface="ＭＳ Ｐゴシック" charset="-128"/>
            </a:endParaRPr>
          </a:p>
        </p:txBody>
      </p:sp>
      <p:sp>
        <p:nvSpPr>
          <p:cNvPr id="20" name="Rectangle 4">
            <a:extLst>
              <a:ext uri="{FF2B5EF4-FFF2-40B4-BE49-F238E27FC236}">
                <a16:creationId xmlns:a16="http://schemas.microsoft.com/office/drawing/2014/main" id="{1AA7102D-B3C1-1A62-15AE-22E3E3EB90AC}"/>
              </a:ext>
            </a:extLst>
          </p:cNvPr>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3" name="図 2" descr="挿絵, 抽象 が含まれている画像&#10;&#10;自動的に生成された説明">
            <a:extLst>
              <a:ext uri="{FF2B5EF4-FFF2-40B4-BE49-F238E27FC236}">
                <a16:creationId xmlns:a16="http://schemas.microsoft.com/office/drawing/2014/main" id="{167B440B-B41D-B900-4AF5-CC342D909BE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73365" y="3143160"/>
            <a:ext cx="2386584" cy="1193292"/>
          </a:xfrm>
          <a:prstGeom prst="rect">
            <a:avLst/>
          </a:prstGeom>
        </p:spPr>
      </p:pic>
      <p:sp>
        <p:nvSpPr>
          <p:cNvPr id="12" name="角丸四角形 25">
            <a:extLst>
              <a:ext uri="{FF2B5EF4-FFF2-40B4-BE49-F238E27FC236}">
                <a16:creationId xmlns:a16="http://schemas.microsoft.com/office/drawing/2014/main" id="{B7DC5E2A-4102-5EF4-139C-609F61CB41A8}"/>
              </a:ext>
            </a:extLst>
          </p:cNvPr>
          <p:cNvSpPr/>
          <p:nvPr/>
        </p:nvSpPr>
        <p:spPr>
          <a:xfrm>
            <a:off x="285139" y="3463537"/>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6" name="Rectangle 5">
            <a:extLst>
              <a:ext uri="{FF2B5EF4-FFF2-40B4-BE49-F238E27FC236}">
                <a16:creationId xmlns:a16="http://schemas.microsoft.com/office/drawing/2014/main" id="{6DB90DED-21E0-D1ED-E855-278303EA94F7}"/>
              </a:ext>
            </a:extLst>
          </p:cNvPr>
          <p:cNvSpPr>
            <a:spLocks noChangeArrowheads="1"/>
          </p:cNvSpPr>
          <p:nvPr/>
        </p:nvSpPr>
        <p:spPr bwMode="auto">
          <a:xfrm>
            <a:off x="275574" y="597254"/>
            <a:ext cx="8038977" cy="358775"/>
          </a:xfrm>
          <a:prstGeom prst="rect">
            <a:avLst/>
          </a:prstGeom>
          <a:noFill/>
          <a:ln w="9525">
            <a:noFill/>
            <a:miter lim="800000"/>
            <a:headEnd/>
            <a:tailEnd/>
          </a:ln>
        </p:spPr>
        <p:txBody>
          <a:bodyPr lIns="69595" tIns="34797" rIns="69595" bIns="34797"/>
          <a:lstStyle/>
          <a:p>
            <a:pPr defTabSz="920750"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 pos="6103938" algn="l"/>
                <a:tab pos="6362700"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多文化共生施策の推進　</a:t>
            </a:r>
            <a:r>
              <a:rPr lang="ja-JP" altLang="en-US" sz="1600" b="1" dirty="0">
                <a:solidFill>
                  <a:srgbClr val="FF0000"/>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　      （ 　　　　３００万円） </a:t>
            </a:r>
            <a:endParaRPr lang="en-US" altLang="ja-JP" sz="1600" b="1" dirty="0">
              <a:latin typeface="ＭＳ Ｐゴシック" pitchFamily="50" charset="-128"/>
              <a:ea typeface="ＭＳ Ｐゴシック" charset="-128"/>
            </a:endParaRPr>
          </a:p>
        </p:txBody>
      </p:sp>
      <p:sp>
        <p:nvSpPr>
          <p:cNvPr id="7" name="Rectangle 5">
            <a:extLst>
              <a:ext uri="{FF2B5EF4-FFF2-40B4-BE49-F238E27FC236}">
                <a16:creationId xmlns:a16="http://schemas.microsoft.com/office/drawing/2014/main" id="{0030007B-3580-2EB3-B2E2-E17C63648E8D}"/>
              </a:ext>
            </a:extLst>
          </p:cNvPr>
          <p:cNvSpPr>
            <a:spLocks noChangeArrowheads="1"/>
          </p:cNvSpPr>
          <p:nvPr/>
        </p:nvSpPr>
        <p:spPr bwMode="auto">
          <a:xfrm>
            <a:off x="422162" y="964888"/>
            <a:ext cx="6248814" cy="1479887"/>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外国につながる市民が、様々な分野において行政サービスを着実に受け、地域社会の一員として安心して生活するとともに、自分らしく暮らせるよう、様々な取組を実施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　多文化共生のまちづくりに向けた地域サポート</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　知識を深める市民向け講座の実施</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　多言語や「やさしい日本語」による情報発信　　　　など</a:t>
            </a:r>
            <a:endParaRPr lang="en-US" altLang="ja-JP" sz="1400" dirty="0">
              <a:latin typeface="ＭＳ Ｐゴシック" pitchFamily="50" charset="-128"/>
              <a:ea typeface="ＭＳ Ｐゴシック" charset="-128"/>
            </a:endParaRPr>
          </a:p>
        </p:txBody>
      </p:sp>
      <p:sp>
        <p:nvSpPr>
          <p:cNvPr id="4" name="Rectangle 5">
            <a:extLst>
              <a:ext uri="{FF2B5EF4-FFF2-40B4-BE49-F238E27FC236}">
                <a16:creationId xmlns:a16="http://schemas.microsoft.com/office/drawing/2014/main" id="{618F1016-ED8D-E2F9-C925-F5EF74AC1C3F}"/>
              </a:ext>
            </a:extLst>
          </p:cNvPr>
          <p:cNvSpPr>
            <a:spLocks noChangeArrowheads="1"/>
          </p:cNvSpPr>
          <p:nvPr/>
        </p:nvSpPr>
        <p:spPr bwMode="auto">
          <a:xfrm>
            <a:off x="263367" y="2496135"/>
            <a:ext cx="8389306" cy="358775"/>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外国につながる児童生徒の受入れ・共生のための教育推進事業　</a:t>
            </a:r>
            <a:r>
              <a:rPr kumimoji="1" lang="ja-JP" altLang="en-US" sz="1600" b="1" i="0" u="none" strike="noStrike" kern="1200" cap="none" spc="0" normalizeH="0" baseline="0" noProof="0" dirty="0">
                <a:ln>
                  <a:noFill/>
                </a:ln>
                <a:effectLst/>
                <a:uLnTx/>
                <a:uFillTx/>
                <a:latin typeface="ＭＳ Ｐゴシック" panose="020B0600070205080204" pitchFamily="50" charset="-128"/>
              </a:rPr>
              <a:t>（３</a:t>
            </a:r>
            <a:r>
              <a:rPr lang="ja-JP" altLang="en-US" sz="1600" b="1" dirty="0">
                <a:latin typeface="+mn-ea"/>
                <a:ea typeface="+mn-ea"/>
              </a:rPr>
              <a:t>億９，３００万円</a:t>
            </a:r>
            <a:r>
              <a:rPr lang="ja-JP" altLang="en-US" sz="1600" b="1" dirty="0">
                <a:latin typeface="ＭＳ Ｐゴシック" panose="020B0600070205080204" pitchFamily="50" charset="-128"/>
              </a:rPr>
              <a:t>）</a:t>
            </a:r>
            <a:endParaRPr lang="en-US" altLang="ja-JP" sz="1600" b="1" dirty="0">
              <a:latin typeface="ＭＳ Ｐゴシック" pitchFamily="50" charset="-128"/>
              <a:ea typeface="ＭＳ Ｐゴシック" charset="-128"/>
            </a:endParaRPr>
          </a:p>
        </p:txBody>
      </p:sp>
      <p:sp>
        <p:nvSpPr>
          <p:cNvPr id="5" name="Rectangle 5">
            <a:extLst>
              <a:ext uri="{FF2B5EF4-FFF2-40B4-BE49-F238E27FC236}">
                <a16:creationId xmlns:a16="http://schemas.microsoft.com/office/drawing/2014/main" id="{D632F839-2751-E4E6-C404-818745BE0D90}"/>
              </a:ext>
            </a:extLst>
          </p:cNvPr>
          <p:cNvSpPr>
            <a:spLocks noChangeArrowheads="1"/>
          </p:cNvSpPr>
          <p:nvPr/>
        </p:nvSpPr>
        <p:spPr bwMode="auto">
          <a:xfrm>
            <a:off x="574063" y="3408319"/>
            <a:ext cx="5990615" cy="660998"/>
          </a:xfrm>
          <a:prstGeom prst="rect">
            <a:avLst/>
          </a:prstGeom>
          <a:noFill/>
          <a:ln w="9525">
            <a:noFill/>
            <a:miter lim="800000"/>
            <a:headEnd/>
            <a:tailEnd/>
          </a:ln>
        </p:spPr>
        <p:txBody>
          <a:bodyPr lIns="77929" tIns="38964" rIns="77929" bIns="38964"/>
          <a:lstStyle/>
          <a:p>
            <a:pPr marL="285750" indent="-285750" defTabSz="919163" eaLnBrk="1" hangingPunct="1">
              <a:lnSpc>
                <a:spcPts val="2000"/>
              </a:lnSpc>
              <a:spcBef>
                <a:spcPts val="175"/>
              </a:spcBef>
              <a:spcAft>
                <a:spcPts val="175"/>
              </a:spcAft>
              <a:buFont typeface="Wingdings" panose="05000000000000000000" pitchFamily="2" charset="2"/>
              <a:buChar char="Ø"/>
              <a:tabLst>
                <a:tab pos="4659313" algn="l"/>
                <a:tab pos="4757738" algn="l"/>
                <a:tab pos="6459538" algn="l"/>
                <a:tab pos="6635750" algn="l"/>
                <a:tab pos="6905625" algn="l"/>
                <a:tab pos="6999288" algn="l"/>
                <a:tab pos="7173913" algn="l"/>
                <a:tab pos="7983538" algn="l"/>
                <a:tab pos="8253413" algn="l"/>
              </a:tabLst>
              <a:defRPr/>
            </a:pPr>
            <a:r>
              <a:rPr lang="ja-JP" altLang="en-US" sz="1400" dirty="0">
                <a:latin typeface="ＭＳ Ｐゴシック" panose="020B0600070205080204" pitchFamily="50" charset="-128"/>
              </a:rPr>
              <a:t>日本語指導が必要な児童生徒に対して、新たに学習者用端末へ</a:t>
            </a:r>
            <a:r>
              <a:rPr lang="en-US" altLang="ja-JP" sz="1400" dirty="0">
                <a:latin typeface="ＭＳ Ｐゴシック" panose="020B0600070205080204" pitchFamily="50" charset="-128"/>
              </a:rPr>
              <a:t>AI</a:t>
            </a:r>
            <a:r>
              <a:rPr lang="ja-JP" altLang="en-US" sz="1400" dirty="0">
                <a:latin typeface="ＭＳ Ｐゴシック" panose="020B0600070205080204" pitchFamily="50" charset="-128"/>
              </a:rPr>
              <a:t>（機械）翻訳を導入することで、授業や日々の学校生活への支援を充実</a:t>
            </a:r>
            <a:endParaRPr lang="en-US" altLang="ja-JP" sz="1400" dirty="0">
              <a:latin typeface="ＭＳ Ｐゴシック" panose="020B0600070205080204" pitchFamily="50" charset="-128"/>
            </a:endParaRPr>
          </a:p>
        </p:txBody>
      </p:sp>
      <p:sp>
        <p:nvSpPr>
          <p:cNvPr id="8" name="Rectangle 5">
            <a:extLst>
              <a:ext uri="{FF2B5EF4-FFF2-40B4-BE49-F238E27FC236}">
                <a16:creationId xmlns:a16="http://schemas.microsoft.com/office/drawing/2014/main" id="{FBDEC37F-6EDF-7083-2462-AB8EF02A2824}"/>
              </a:ext>
            </a:extLst>
          </p:cNvPr>
          <p:cNvSpPr>
            <a:spLocks noChangeArrowheads="1"/>
          </p:cNvSpPr>
          <p:nvPr/>
        </p:nvSpPr>
        <p:spPr bwMode="auto">
          <a:xfrm>
            <a:off x="6903186" y="2301766"/>
            <a:ext cx="2098924" cy="23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eaLnBrk="1" hangingPunct="1">
              <a:spcBef>
                <a:spcPts val="500"/>
              </a:spcBef>
              <a:spcAft>
                <a:spcPts val="500"/>
              </a:spcAft>
              <a:buNone/>
              <a:defRPr/>
            </a:pPr>
            <a:r>
              <a:rPr lang="ja-JP" altLang="en-US" sz="1000" dirty="0">
                <a:latin typeface="ＭＳ Ｐゴシック" pitchFamily="50" charset="-128"/>
                <a:ea typeface="ＭＳ Ｐゴシック" charset="-128"/>
              </a:rPr>
              <a:t>多文化共生のまちづくりのイメージ</a:t>
            </a:r>
            <a:endParaRPr lang="en-US" altLang="ja-JP" sz="1000" dirty="0">
              <a:latin typeface="ＭＳ Ｐゴシック" pitchFamily="50" charset="-128"/>
              <a:ea typeface="ＭＳ Ｐゴシック" charset="-128"/>
            </a:endParaRPr>
          </a:p>
        </p:txBody>
      </p:sp>
      <p:pic>
        <p:nvPicPr>
          <p:cNvPr id="11" name="図 10" descr="人, 民衆, テーブル, グループ が含まれている画像&#10;&#10;自動的に生成された説明">
            <a:extLst>
              <a:ext uri="{FF2B5EF4-FFF2-40B4-BE49-F238E27FC236}">
                <a16:creationId xmlns:a16="http://schemas.microsoft.com/office/drawing/2014/main" id="{6CA4BBEF-3300-0DB3-9E9D-7602E69E3E23}"/>
              </a:ext>
            </a:extLst>
          </p:cNvPr>
          <p:cNvPicPr>
            <a:picLocks noChangeAspect="1"/>
          </p:cNvPicPr>
          <p:nvPr/>
        </p:nvPicPr>
        <p:blipFill>
          <a:blip r:embed="rId4" cstate="screen">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a:ext>
            </a:extLst>
          </a:blip>
          <a:srcRect t="-459"/>
          <a:stretch/>
        </p:blipFill>
        <p:spPr>
          <a:xfrm>
            <a:off x="7008554" y="995648"/>
            <a:ext cx="1682522" cy="1306118"/>
          </a:xfrm>
          <a:prstGeom prst="roundRect">
            <a:avLst>
              <a:gd name="adj" fmla="val 5961"/>
            </a:avLst>
          </a:prstGeom>
        </p:spPr>
      </p:pic>
    </p:spTree>
    <p:extLst>
      <p:ext uri="{BB962C8B-B14F-4D97-AF65-F5344CB8AC3E}">
        <p14:creationId xmlns:p14="http://schemas.microsoft.com/office/powerpoint/2010/main" val="36624916"/>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815</Words>
  <PresentationFormat>画面に合わせる (16:9)</PresentationFormat>
  <Paragraphs>63</Paragraphs>
  <Slides>3</Slides>
  <Notes>3</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ariant>
        <vt:lpstr>目的別スライド ショー</vt:lpstr>
      </vt:variant>
      <vt:variant>
        <vt:i4>1</vt:i4>
      </vt:variant>
    </vt:vector>
  </HeadingPairs>
  <TitlesOfParts>
    <vt:vector size="10" baseType="lpstr">
      <vt:lpstr>HG丸ｺﾞｼｯｸM-PRO</vt:lpstr>
      <vt:lpstr>ＭＳ Ｐゴシック</vt:lpstr>
      <vt:lpstr>游ゴシック</vt:lpstr>
      <vt:lpstr>Arial</vt:lpstr>
      <vt:lpstr>Wingdings</vt:lpstr>
      <vt:lpstr>標準デザイン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2025-02-05T02:29:23Z</dcterms:modified>
</cp:coreProperties>
</file>