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9" saveSubsetFonts="1">
  <p:sldMasterIdLst>
    <p:sldMasterId id="2147483648" r:id="rId1"/>
  </p:sldMasterIdLst>
  <p:notesMasterIdLst>
    <p:notesMasterId r:id="rId4"/>
  </p:notesMasterIdLst>
  <p:handoutMasterIdLst>
    <p:handoutMasterId r:id="rId5"/>
  </p:handoutMasterIdLst>
  <p:sldIdLst>
    <p:sldId id="2214" r:id="rId2"/>
    <p:sldId id="2048" r:id="rId3"/>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2565" autoAdjust="0"/>
  </p:normalViewPr>
  <p:slideViewPr>
    <p:cSldViewPr snapToGrid="0">
      <p:cViewPr varScale="1">
        <p:scale>
          <a:sx n="88" d="100"/>
          <a:sy n="88" d="100"/>
        </p:scale>
        <p:origin x="840" y="132"/>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p:cNvSpPr>
            <a:spLocks noGrp="1" noRot="1" noChangeAspect="1" noTextEdit="1"/>
          </p:cNvSpPr>
          <p:nvPr>
            <p:ph type="sldImg"/>
          </p:nvPr>
        </p:nvSpPr>
        <p:spPr>
          <a:xfrm>
            <a:off x="7938" y="315913"/>
            <a:ext cx="7204075" cy="4052887"/>
          </a:xfrm>
          <a:ln/>
        </p:spPr>
      </p:sp>
      <p:sp>
        <p:nvSpPr>
          <p:cNvPr id="5123" name="ノート プレースホルダ 2"/>
          <p:cNvSpPr>
            <a:spLocks noGrp="1"/>
          </p:cNvSpPr>
          <p:nvPr>
            <p:ph type="body" idx="1"/>
          </p:nvPr>
        </p:nvSpPr>
        <p:spPr>
          <a:xfrm>
            <a:off x="723901" y="5495926"/>
            <a:ext cx="5408613" cy="297021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51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881" indent="-285723">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2893" indent="-228579">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051" indent="-228579">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208" indent="-228579">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365" indent="-22857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522" indent="-22857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8680" indent="-22857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5837" indent="-228579"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C7D80D74-C328-474E-BE7A-8313A2556E8B}" type="slidenum">
              <a:rPr lang="en-US" altLang="ja-JP" sz="1200">
                <a:ea typeface="ＭＳ Ｐゴシック" panose="020B0600070205080204" pitchFamily="50" charset="-128"/>
              </a:rPr>
              <a:pPr>
                <a:spcBef>
                  <a:spcPct val="0"/>
                </a:spcBef>
              </a:pPr>
              <a:t>29</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2248285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a:xfrm>
            <a:off x="117475" y="282575"/>
            <a:ext cx="6716713" cy="3779838"/>
          </a:xfrm>
          <a:ln/>
        </p:spPr>
      </p:sp>
      <p:sp>
        <p:nvSpPr>
          <p:cNvPr id="53251" name="ノート プレースホルダ 2"/>
          <p:cNvSpPr>
            <a:spLocks noGrp="1"/>
          </p:cNvSpPr>
          <p:nvPr>
            <p:ph type="body" idx="1"/>
          </p:nvPr>
        </p:nvSpPr>
        <p:spPr>
          <a:xfrm>
            <a:off x="694125" y="5355076"/>
            <a:ext cx="5780018" cy="280887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532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0236">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52874" indent="-288572" defTabSz="880236">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59135" indent="-230535" defTabSz="880236">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23433" indent="-230535" defTabSz="880236">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87731" indent="-230535" defTabSz="880236">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52033" indent="-230535" defTabSz="88023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3016329" indent="-230535" defTabSz="88023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80630" indent="-230535" defTabSz="88023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944928" indent="-230535" defTabSz="880236"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245AA489-8D25-4A83-A004-B1881E929024}" type="slidenum">
              <a:rPr lang="en-US" altLang="ja-JP" sz="1200">
                <a:solidFill>
                  <a:srgbClr val="000000"/>
                </a:solidFill>
                <a:latin typeface="ＭＳ Ｐゴシック" panose="020B0600070205080204" pitchFamily="50" charset="-128"/>
                <a:ea typeface="ＭＳ Ｐゴシック" panose="020B0600070205080204" pitchFamily="50" charset="-128"/>
              </a:rPr>
              <a:pPr>
                <a:spcBef>
                  <a:spcPct val="0"/>
                </a:spcBef>
              </a:pPr>
              <a:t>30</a:t>
            </a:fld>
            <a:endParaRPr lang="en-US" altLang="ja-JP" sz="12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96449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115888" y="232604"/>
            <a:ext cx="8855075" cy="4591050"/>
          </a:xfrm>
          <a:prstGeom prst="rect">
            <a:avLst/>
          </a:prstGeom>
          <a:noFill/>
          <a:ln w="9525">
            <a:noFill/>
            <a:miter lim="800000"/>
            <a:headEnd/>
            <a:tailEnd/>
          </a:ln>
        </p:spPr>
        <p:txBody>
          <a:bodyPr wrap="none" lIns="77929" tIns="38964" rIns="77929" bIns="38964"/>
          <a:lstStyle/>
          <a:p>
            <a:pPr eaLnBrk="1" hangingPunct="1">
              <a:lnSpc>
                <a:spcPct val="120000"/>
              </a:lnSpc>
              <a:buFont typeface="Wingdings" pitchFamily="2" charset="2"/>
              <a:buNone/>
              <a:defRPr/>
            </a:pPr>
            <a:endParaRPr lang="en-US" altLang="ja-JP" dirty="0">
              <a:ea typeface="ＭＳ Ｐゴシック" charset="-128"/>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7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endParaRPr lang="en-US" altLang="ja-JP" sz="1200" dirty="0">
              <a:latin typeface="+mn-ea"/>
              <a:ea typeface="+mn-ea"/>
            </a:endParaRPr>
          </a:p>
          <a:p>
            <a:pPr eaLnBrk="1" hangingPunct="1">
              <a:lnSpc>
                <a:spcPct val="120000"/>
              </a:lnSpc>
              <a:buFont typeface="Wingdings" pitchFamily="2" charset="2"/>
              <a:buNone/>
              <a:defRPr/>
            </a:pPr>
            <a:r>
              <a:rPr lang="ja-JP" altLang="en-US" sz="1200" dirty="0">
                <a:ea typeface="ＭＳ Ｐゴシック" charset="-128"/>
              </a:rPr>
              <a:t>　</a:t>
            </a:r>
          </a:p>
        </p:txBody>
      </p:sp>
      <p:pic>
        <p:nvPicPr>
          <p:cNvPr id="30724" name="図 2"/>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47676" y="1112079"/>
            <a:ext cx="8077200" cy="3841750"/>
          </a:xfrm>
          <a:prstGeom prst="rect">
            <a:avLst/>
          </a:prstGeom>
          <a:noFill/>
          <a:ln>
            <a:noFill/>
          </a:ln>
          <a:effectLst>
            <a:outerShdw blurRad="50800" dist="38100" dir="13500000" algn="br" rotWithShape="0">
              <a:prstClr val="black">
                <a:alpha val="40000"/>
              </a:prstClr>
            </a:outerShdw>
          </a:effectLst>
        </p:spPr>
      </p:pic>
      <p:pic>
        <p:nvPicPr>
          <p:cNvPr id="4101" name="図 4"/>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68351" y="3075816"/>
            <a:ext cx="73501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図 5"/>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63551" y="3382204"/>
            <a:ext cx="57467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図 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1236663" y="4169604"/>
            <a:ext cx="6889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円/楕円 36"/>
          <p:cNvSpPr>
            <a:spLocks/>
          </p:cNvSpPr>
          <p:nvPr/>
        </p:nvSpPr>
        <p:spPr>
          <a:xfrm>
            <a:off x="340851" y="2317097"/>
            <a:ext cx="1440000" cy="720000"/>
          </a:xfrm>
          <a:prstGeom prst="ellipse">
            <a:avLst/>
          </a:prstGeom>
          <a:solidFill>
            <a:srgbClr val="33FBBD">
              <a:alpha val="66000"/>
            </a:srgbClr>
          </a:solid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endParaRPr lang="ja-JP" altLang="en-US" sz="700" b="1" dirty="0">
              <a:latin typeface="Meiryo UI" pitchFamily="50" charset="-128"/>
              <a:ea typeface="Meiryo UI" pitchFamily="50" charset="-128"/>
              <a:cs typeface="Meiryo UI" pitchFamily="50" charset="-128"/>
            </a:endParaRPr>
          </a:p>
        </p:txBody>
      </p:sp>
      <p:sp>
        <p:nvSpPr>
          <p:cNvPr id="40" name="円/楕円 39"/>
          <p:cNvSpPr>
            <a:spLocks/>
          </p:cNvSpPr>
          <p:nvPr/>
        </p:nvSpPr>
        <p:spPr>
          <a:xfrm>
            <a:off x="3016722" y="4058383"/>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7" name="円/楕円 46"/>
          <p:cNvSpPr>
            <a:spLocks/>
          </p:cNvSpPr>
          <p:nvPr/>
        </p:nvSpPr>
        <p:spPr>
          <a:xfrm>
            <a:off x="7498388" y="1614159"/>
            <a:ext cx="1440000" cy="720000"/>
          </a:xfrm>
          <a:prstGeom prst="ellipse">
            <a:avLst/>
          </a:prstGeom>
          <a:solidFill>
            <a:srgbClr val="8DE47E">
              <a:alpha val="71765"/>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30746" name="正方形/長方形 49"/>
          <p:cNvSpPr>
            <a:spLocks noChangeArrowheads="1"/>
          </p:cNvSpPr>
          <p:nvPr/>
        </p:nvSpPr>
        <p:spPr bwMode="auto">
          <a:xfrm>
            <a:off x="127102" y="519009"/>
            <a:ext cx="6249988" cy="834798"/>
          </a:xfrm>
          <a:prstGeom prst="rect">
            <a:avLst/>
          </a:prstGeom>
          <a:noFill/>
          <a:ln>
            <a:noFill/>
          </a:ln>
        </p:spPr>
        <p:txBody>
          <a:bodyPr lIns="68233" tIns="34116" rIns="68233" bIns="34116"/>
          <a:lstStyle>
            <a:lvl1pPr marL="342900" indent="-342900" eaLnBrk="0" hangingPunct="0">
              <a:defRPr kumimoji="1">
                <a:solidFill>
                  <a:schemeClr val="tx1"/>
                </a:solidFill>
                <a:latin typeface="Arial" charset="0"/>
                <a:ea typeface="ＭＳ Ｐゴシック" charset="-128"/>
              </a:defRPr>
            </a:lvl1pPr>
            <a:lvl2pPr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lvl="1" eaLnBrk="1" hangingPunct="1">
              <a:spcBef>
                <a:spcPts val="225"/>
              </a:spcBef>
              <a:spcAft>
                <a:spcPts val="225"/>
              </a:spcAft>
              <a:defRPr/>
            </a:pPr>
            <a:r>
              <a:rPr lang="ja-JP" altLang="en-US" sz="1600" b="1" dirty="0">
                <a:latin typeface="ＭＳ Ｐゴシック" panose="020B0600070205080204" pitchFamily="50" charset="-128"/>
                <a:ea typeface="ＭＳ Ｐゴシック" panose="020B0600070205080204" pitchFamily="50" charset="-128"/>
                <a:cs typeface="Meiryo UI" pitchFamily="50" charset="-128"/>
              </a:rPr>
              <a:t>■　区長（区</a:t>
            </a:r>
            <a:r>
              <a:rPr lang="en-US" altLang="ja-JP" sz="1600" b="1" dirty="0">
                <a:latin typeface="ＭＳ Ｐゴシック" panose="020B0600070205080204" pitchFamily="50" charset="-128"/>
                <a:ea typeface="ＭＳ Ｐゴシック" panose="020B0600070205080204" pitchFamily="50" charset="-128"/>
                <a:cs typeface="Meiryo UI" pitchFamily="50" charset="-128"/>
              </a:rPr>
              <a:t>CM</a:t>
            </a:r>
            <a:r>
              <a:rPr lang="ja-JP" altLang="en-US" sz="1600" b="1" dirty="0">
                <a:latin typeface="ＭＳ Ｐゴシック" panose="020B0600070205080204" pitchFamily="50" charset="-128"/>
                <a:ea typeface="ＭＳ Ｐゴシック" panose="020B0600070205080204" pitchFamily="50" charset="-128"/>
                <a:cs typeface="Meiryo UI" pitchFamily="50" charset="-128"/>
              </a:rPr>
              <a:t>）編成にかかる予算　（２６４億５，１００万円）</a:t>
            </a:r>
            <a:endParaRPr lang="en-US" altLang="ja-JP" sz="1600" b="1" dirty="0">
              <a:latin typeface="ＭＳ Ｐゴシック" panose="020B0600070205080204" pitchFamily="50" charset="-128"/>
              <a:ea typeface="ＭＳ Ｐゴシック" panose="020B0600070205080204" pitchFamily="50" charset="-128"/>
              <a:cs typeface="Meiryo UI" pitchFamily="50" charset="-128"/>
            </a:endParaRPr>
          </a:p>
          <a:p>
            <a:pPr marL="504000" lvl="1" indent="-171450" eaLnBrk="1" hangingPunct="1">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cs typeface="Meiryo UI" pitchFamily="50" charset="-128"/>
              </a:rPr>
              <a:t>　区長自由経費　　　１３０億９，２００万円</a:t>
            </a:r>
            <a:endParaRPr lang="en-US" altLang="ja-JP" sz="1400" dirty="0">
              <a:latin typeface="ＭＳ Ｐゴシック" panose="020B0600070205080204" pitchFamily="50" charset="-128"/>
              <a:ea typeface="ＭＳ Ｐゴシック" panose="020B0600070205080204" pitchFamily="50" charset="-128"/>
              <a:cs typeface="Meiryo UI" pitchFamily="50" charset="-128"/>
            </a:endParaRPr>
          </a:p>
          <a:p>
            <a:pPr marL="504000" lvl="1" indent="-171450" eaLnBrk="1" hangingPunct="1">
              <a:buFont typeface="Wingdings" panose="05000000000000000000" pitchFamily="2" charset="2"/>
              <a:buChar char="Ø"/>
              <a:defRPr/>
            </a:pPr>
            <a:r>
              <a:rPr lang="ja-JP" altLang="en-US" sz="1400" dirty="0">
                <a:latin typeface="ＭＳ Ｐゴシック" panose="020B0600070205080204" pitchFamily="50" charset="-128"/>
                <a:ea typeface="ＭＳ Ｐゴシック" panose="020B0600070205080204" pitchFamily="50" charset="-128"/>
                <a:cs typeface="Meiryo UI" pitchFamily="50" charset="-128"/>
              </a:rPr>
              <a:t>　区ＣＭ自由経費  　１３３億５，８００万円</a:t>
            </a:r>
            <a:endParaRPr lang="en-US" altLang="ja-JP" sz="1400" dirty="0">
              <a:latin typeface="ＭＳ Ｐゴシック" panose="020B0600070205080204" pitchFamily="50" charset="-128"/>
              <a:ea typeface="ＭＳ Ｐゴシック" panose="020B0600070205080204" pitchFamily="50" charset="-128"/>
              <a:cs typeface="Meiryo UI" pitchFamily="50" charset="-128"/>
            </a:endParaRPr>
          </a:p>
          <a:p>
            <a:pPr marL="332550" lvl="1" indent="0" eaLnBrk="1" hangingPunct="1">
              <a:defRPr/>
            </a:pP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p:txBody>
      </p:sp>
      <p:sp>
        <p:nvSpPr>
          <p:cNvPr id="53" name="円/楕円 52"/>
          <p:cNvSpPr>
            <a:spLocks/>
          </p:cNvSpPr>
          <p:nvPr/>
        </p:nvSpPr>
        <p:spPr bwMode="auto">
          <a:xfrm>
            <a:off x="1533186" y="4106422"/>
            <a:ext cx="1440000" cy="720000"/>
          </a:xfrm>
          <a:prstGeom prst="ellipse">
            <a:avLst/>
          </a:prstGeom>
          <a:solidFill>
            <a:srgbClr val="8DE47E">
              <a:alpha val="71765"/>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56" name="円/楕円 55"/>
          <p:cNvSpPr>
            <a:spLocks/>
          </p:cNvSpPr>
          <p:nvPr/>
        </p:nvSpPr>
        <p:spPr>
          <a:xfrm>
            <a:off x="5104866" y="2963268"/>
            <a:ext cx="1440000" cy="720000"/>
          </a:xfrm>
          <a:prstGeom prst="ellipse">
            <a:avLst/>
          </a:prstGeom>
          <a:solidFill>
            <a:srgbClr val="EEAAD6">
              <a:alpha val="87000"/>
            </a:srgbClr>
          </a:solid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endParaRPr lang="ja-JP" altLang="en-US" sz="700" b="1" dirty="0">
              <a:solidFill>
                <a:schemeClr val="tx1"/>
              </a:solidFill>
              <a:latin typeface="Meiryo UI" pitchFamily="50" charset="-128"/>
              <a:ea typeface="Meiryo UI" pitchFamily="50" charset="-128"/>
              <a:cs typeface="Meiryo UI" pitchFamily="50" charset="-128"/>
            </a:endParaRPr>
          </a:p>
        </p:txBody>
      </p:sp>
      <p:sp>
        <p:nvSpPr>
          <p:cNvPr id="57" name="円/楕円 56"/>
          <p:cNvSpPr>
            <a:spLocks/>
          </p:cNvSpPr>
          <p:nvPr/>
        </p:nvSpPr>
        <p:spPr>
          <a:xfrm>
            <a:off x="3922286" y="2535613"/>
            <a:ext cx="1440000" cy="720000"/>
          </a:xfrm>
          <a:prstGeom prst="ellipse">
            <a:avLst/>
          </a:prstGeom>
          <a:solidFill>
            <a:srgbClr val="8BB5F9">
              <a:alpha val="69804"/>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60" name="円/楕円 59"/>
          <p:cNvSpPr>
            <a:spLocks/>
          </p:cNvSpPr>
          <p:nvPr/>
        </p:nvSpPr>
        <p:spPr>
          <a:xfrm>
            <a:off x="2829659" y="1364874"/>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27" name="円/楕円 26"/>
          <p:cNvSpPr>
            <a:spLocks/>
          </p:cNvSpPr>
          <p:nvPr/>
        </p:nvSpPr>
        <p:spPr>
          <a:xfrm>
            <a:off x="2973186" y="3040029"/>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4" name="円/楕円 43"/>
          <p:cNvSpPr>
            <a:spLocks/>
          </p:cNvSpPr>
          <p:nvPr/>
        </p:nvSpPr>
        <p:spPr>
          <a:xfrm>
            <a:off x="4844343" y="4162554"/>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49" name="円/楕円 48"/>
          <p:cNvSpPr>
            <a:spLocks/>
          </p:cNvSpPr>
          <p:nvPr/>
        </p:nvSpPr>
        <p:spPr>
          <a:xfrm>
            <a:off x="2781098" y="2138440"/>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52" name="円/楕円 51"/>
          <p:cNvSpPr>
            <a:spLocks/>
          </p:cNvSpPr>
          <p:nvPr/>
        </p:nvSpPr>
        <p:spPr>
          <a:xfrm>
            <a:off x="6527322" y="872192"/>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63" name="円/楕円 62"/>
          <p:cNvSpPr>
            <a:spLocks/>
          </p:cNvSpPr>
          <p:nvPr/>
        </p:nvSpPr>
        <p:spPr>
          <a:xfrm>
            <a:off x="6061204" y="1590479"/>
            <a:ext cx="1440000" cy="720000"/>
          </a:xfrm>
          <a:prstGeom prst="ellipse">
            <a:avLst/>
          </a:prstGeom>
          <a:solidFill>
            <a:srgbClr val="8BB5F9">
              <a:alpha val="69804"/>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sp>
        <p:nvSpPr>
          <p:cNvPr id="66" name="円/楕円 65"/>
          <p:cNvSpPr>
            <a:spLocks/>
          </p:cNvSpPr>
          <p:nvPr/>
        </p:nvSpPr>
        <p:spPr>
          <a:xfrm>
            <a:off x="5606383" y="2291622"/>
            <a:ext cx="1440000"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0" name="円/楕円 69"/>
          <p:cNvSpPr>
            <a:spLocks/>
          </p:cNvSpPr>
          <p:nvPr/>
        </p:nvSpPr>
        <p:spPr>
          <a:xfrm>
            <a:off x="1549952" y="3338383"/>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2" name="円/楕円 71"/>
          <p:cNvSpPr>
            <a:spLocks/>
          </p:cNvSpPr>
          <p:nvPr/>
        </p:nvSpPr>
        <p:spPr>
          <a:xfrm>
            <a:off x="4484538" y="1845535"/>
            <a:ext cx="1440000" cy="720000"/>
          </a:xfrm>
          <a:prstGeom prst="ellipse">
            <a:avLst/>
          </a:prstGeom>
          <a:solidFill>
            <a:srgbClr val="EEAAD6">
              <a:alpha val="87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74" name="円/楕円 73"/>
          <p:cNvSpPr>
            <a:spLocks/>
          </p:cNvSpPr>
          <p:nvPr/>
        </p:nvSpPr>
        <p:spPr>
          <a:xfrm>
            <a:off x="5760361" y="3598388"/>
            <a:ext cx="1440000" cy="720000"/>
          </a:xfrm>
          <a:prstGeom prst="ellipse">
            <a:avLst/>
          </a:prstGeom>
          <a:solidFill>
            <a:srgbClr val="33FBBD">
              <a:alpha val="66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white"/>
              </a:solidFill>
              <a:latin typeface="Meiryo UI" pitchFamily="50" charset="-128"/>
              <a:ea typeface="Meiryo UI" pitchFamily="50" charset="-128"/>
              <a:cs typeface="Meiryo UI" pitchFamily="50" charset="-128"/>
            </a:endParaRPr>
          </a:p>
        </p:txBody>
      </p:sp>
      <p:pic>
        <p:nvPicPr>
          <p:cNvPr id="4153" name="図 1"/>
          <p:cNvPicPr>
            <a:picLocks/>
          </p:cNvPicPr>
          <p:nvPr/>
        </p:nvPicPr>
        <p:blipFill>
          <a:blip r:embed="rId7" cstate="screen">
            <a:extLst>
              <a:ext uri="{28A0092B-C50C-407E-A947-70E740481C1C}">
                <a14:useLocalDpi xmlns:a14="http://schemas.microsoft.com/office/drawing/2010/main"/>
              </a:ext>
            </a:extLst>
          </a:blip>
          <a:srcRect/>
          <a:stretch>
            <a:fillRect/>
          </a:stretch>
        </p:blipFill>
        <p:spPr bwMode="auto">
          <a:xfrm>
            <a:off x="4054476" y="3482216"/>
            <a:ext cx="14414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54" name="図 2"/>
          <p:cNvPicPr>
            <a:picLocks/>
          </p:cNvPicPr>
          <p:nvPr/>
        </p:nvPicPr>
        <p:blipFill>
          <a:blip r:embed="rId8" cstate="screen">
            <a:extLst>
              <a:ext uri="{28A0092B-C50C-407E-A947-70E740481C1C}">
                <a14:useLocalDpi xmlns:a14="http://schemas.microsoft.com/office/drawing/2010/main"/>
              </a:ext>
            </a:extLst>
          </a:blip>
          <a:srcRect/>
          <a:stretch>
            <a:fillRect/>
          </a:stretch>
        </p:blipFill>
        <p:spPr bwMode="auto">
          <a:xfrm>
            <a:off x="6527801" y="4193416"/>
            <a:ext cx="14398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円/楕円 67"/>
          <p:cNvSpPr>
            <a:spLocks/>
          </p:cNvSpPr>
          <p:nvPr/>
        </p:nvSpPr>
        <p:spPr>
          <a:xfrm>
            <a:off x="7122254" y="2308988"/>
            <a:ext cx="1440000" cy="720000"/>
          </a:xfrm>
          <a:prstGeom prst="ellipse">
            <a:avLst/>
          </a:prstGeom>
          <a:solidFill>
            <a:srgbClr val="33FBBD">
              <a:alpha val="66000"/>
            </a:srgbClr>
          </a:solid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endParaRPr lang="ja-JP" altLang="en-US" sz="700" b="1" dirty="0">
              <a:solidFill>
                <a:sysClr val="window" lastClr="FFFFFF"/>
              </a:solidFill>
              <a:latin typeface="Meiryo UI" pitchFamily="50" charset="-128"/>
              <a:ea typeface="Meiryo UI" pitchFamily="50" charset="-128"/>
              <a:cs typeface="Meiryo UI" pitchFamily="50" charset="-128"/>
            </a:endParaRPr>
          </a:p>
        </p:txBody>
      </p:sp>
      <p:pic>
        <p:nvPicPr>
          <p:cNvPr id="4158" name="図 4"/>
          <p:cNvPicPr>
            <a:picLocks/>
          </p:cNvPicPr>
          <p:nvPr/>
        </p:nvPicPr>
        <p:blipFill>
          <a:blip r:embed="rId9" cstate="screen">
            <a:extLst>
              <a:ext uri="{28A0092B-C50C-407E-A947-70E740481C1C}">
                <a14:useLocalDpi xmlns:a14="http://schemas.microsoft.com/office/drawing/2010/main"/>
              </a:ext>
            </a:extLst>
          </a:blip>
          <a:srcRect/>
          <a:stretch>
            <a:fillRect/>
          </a:stretch>
        </p:blipFill>
        <p:spPr bwMode="auto">
          <a:xfrm>
            <a:off x="4354513" y="1154941"/>
            <a:ext cx="1439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59" name="図 5"/>
          <p:cNvPicPr>
            <a:picLocks/>
          </p:cNvPicPr>
          <p:nvPr/>
        </p:nvPicPr>
        <p:blipFill>
          <a:blip r:embed="rId10" cstate="screen">
            <a:extLst>
              <a:ext uri="{28A0092B-C50C-407E-A947-70E740481C1C}">
                <a14:useLocalDpi xmlns:a14="http://schemas.microsoft.com/office/drawing/2010/main"/>
              </a:ext>
            </a:extLst>
          </a:blip>
          <a:srcRect/>
          <a:stretch>
            <a:fillRect/>
          </a:stretch>
        </p:blipFill>
        <p:spPr bwMode="auto">
          <a:xfrm>
            <a:off x="7207251" y="3575879"/>
            <a:ext cx="15367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60" name="図 6"/>
          <p:cNvPicPr>
            <a:picLocks/>
          </p:cNvPicPr>
          <p:nvPr/>
        </p:nvPicPr>
        <p:blipFill>
          <a:blip r:embed="rId11">
            <a:extLst>
              <a:ext uri="{28A0092B-C50C-407E-A947-70E740481C1C}">
                <a14:useLocalDpi xmlns:a14="http://schemas.microsoft.com/office/drawing/2010/main"/>
              </a:ext>
            </a:extLst>
          </a:blip>
          <a:srcRect/>
          <a:stretch>
            <a:fillRect/>
          </a:stretch>
        </p:blipFill>
        <p:spPr bwMode="auto">
          <a:xfrm>
            <a:off x="1612901" y="2621791"/>
            <a:ext cx="14398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円/楕円 81"/>
          <p:cNvSpPr>
            <a:spLocks/>
          </p:cNvSpPr>
          <p:nvPr/>
        </p:nvSpPr>
        <p:spPr>
          <a:xfrm>
            <a:off x="1450688" y="1854877"/>
            <a:ext cx="1439862" cy="720000"/>
          </a:xfrm>
          <a:prstGeom prst="ellipse">
            <a:avLst/>
          </a:prstGeom>
          <a:solidFill>
            <a:srgbClr val="EF1111">
              <a:alpha val="45882"/>
            </a:srgbClr>
          </a:solid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endParaRPr lang="ja-JP" altLang="en-US" sz="800" dirty="0">
              <a:solidFill>
                <a:sysClr val="window" lastClr="FFFFFF"/>
              </a:solidFill>
              <a:latin typeface="Meiryo UI" pitchFamily="50" charset="-128"/>
              <a:ea typeface="Meiryo UI" pitchFamily="50" charset="-128"/>
              <a:cs typeface="Meiryo UI" pitchFamily="50" charset="-128"/>
            </a:endParaRPr>
          </a:p>
        </p:txBody>
      </p:sp>
      <p:sp>
        <p:nvSpPr>
          <p:cNvPr id="83" name="正方形/長方形 82"/>
          <p:cNvSpPr/>
          <p:nvPr/>
        </p:nvSpPr>
        <p:spPr>
          <a:xfrm>
            <a:off x="382384" y="2514286"/>
            <a:ext cx="1358150" cy="358961"/>
          </a:xfrm>
          <a:prstGeom prst="rect">
            <a:avLst/>
          </a:prstGeom>
          <a:no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「共創」による</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ウェルビーイングな街づくり</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（此花区）</a:t>
            </a:r>
          </a:p>
        </p:txBody>
      </p:sp>
      <p:sp>
        <p:nvSpPr>
          <p:cNvPr id="84" name="正方形/長方形 83"/>
          <p:cNvSpPr/>
          <p:nvPr/>
        </p:nvSpPr>
        <p:spPr>
          <a:xfrm>
            <a:off x="3117084" y="4199781"/>
            <a:ext cx="1232624" cy="48260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西成版サービスハブ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構築・運営事業</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（西成区）</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85" name="正方形/長方形 84"/>
          <p:cNvSpPr/>
          <p:nvPr/>
        </p:nvSpPr>
        <p:spPr>
          <a:xfrm>
            <a:off x="7552649" y="1811598"/>
            <a:ext cx="1418313"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鶴見区　こどもの学習支援事業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（鶴見区）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6" name="正方形/長方形 85"/>
          <p:cNvSpPr/>
          <p:nvPr/>
        </p:nvSpPr>
        <p:spPr bwMode="auto">
          <a:xfrm>
            <a:off x="1406016" y="4318388"/>
            <a:ext cx="1686093" cy="30783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すみのえ運動遊びプログラム事業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（住之江区）</a:t>
            </a:r>
            <a:r>
              <a:rPr kumimoji="0" lang="ja-JP" altLang="en-US" sz="800" kern="0" dirty="0">
                <a:solidFill>
                  <a:prstClr val="black"/>
                </a:solidFill>
                <a:latin typeface="Meiryo UI" pitchFamily="50" charset="-128"/>
                <a:ea typeface="Meiryo UI" pitchFamily="50" charset="-128"/>
                <a:cs typeface="Meiryo UI" pitchFamily="50" charset="-128"/>
              </a:rPr>
              <a:t>　</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87" name="正方形/長方形 86"/>
          <p:cNvSpPr/>
          <p:nvPr/>
        </p:nvSpPr>
        <p:spPr>
          <a:xfrm>
            <a:off x="5114088" y="3138830"/>
            <a:ext cx="142155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区制</a:t>
            </a:r>
            <a:r>
              <a:rPr kumimoji="0" lang="en-US" altLang="zh-TW" sz="800" kern="0" dirty="0">
                <a:latin typeface="Meiryo UI" pitchFamily="50" charset="-128"/>
                <a:ea typeface="Meiryo UI" pitchFamily="50" charset="-128"/>
                <a:cs typeface="Meiryo UI" pitchFamily="50" charset="-128"/>
              </a:rPr>
              <a:t>100</a:t>
            </a:r>
            <a:r>
              <a:rPr kumimoji="0" lang="zh-TW" altLang="en-US" sz="800" kern="0" dirty="0">
                <a:latin typeface="Meiryo UI" pitchFamily="50" charset="-128"/>
                <a:ea typeface="Meiryo UI" pitchFamily="50" charset="-128"/>
                <a:cs typeface="Meiryo UI" pitchFamily="50" charset="-128"/>
              </a:rPr>
              <a:t>周年記念事業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（天王寺区）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8" name="正方形/長方形 87"/>
          <p:cNvSpPr/>
          <p:nvPr/>
        </p:nvSpPr>
        <p:spPr>
          <a:xfrm>
            <a:off x="3984142" y="2751147"/>
            <a:ext cx="132181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生徒が考える</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学校活性化・夢事業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（西区）</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89" name="正方形/長方形 88"/>
          <p:cNvSpPr/>
          <p:nvPr/>
        </p:nvSpPr>
        <p:spPr>
          <a:xfrm>
            <a:off x="2625075" y="1498577"/>
            <a:ext cx="1800000" cy="48182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教育活動支援事業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北区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0" name="正方形/長方形 89"/>
          <p:cNvSpPr/>
          <p:nvPr/>
        </p:nvSpPr>
        <p:spPr>
          <a:xfrm>
            <a:off x="2930548" y="3228916"/>
            <a:ext cx="1451133"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災害対策事業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浪速区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91" name="正方形/長方形 90"/>
          <p:cNvSpPr/>
          <p:nvPr/>
        </p:nvSpPr>
        <p:spPr>
          <a:xfrm>
            <a:off x="4797634" y="4279907"/>
            <a:ext cx="1550506" cy="467408"/>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大規模災害時における</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医療救護体制の構築</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（東住吉区）　</a:t>
            </a:r>
          </a:p>
        </p:txBody>
      </p:sp>
      <p:sp>
        <p:nvSpPr>
          <p:cNvPr id="92" name="正方形/長方形 91"/>
          <p:cNvSpPr/>
          <p:nvPr/>
        </p:nvSpPr>
        <p:spPr>
          <a:xfrm>
            <a:off x="2706654" y="2272677"/>
            <a:ext cx="1573300" cy="403618"/>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地域福祉推進事業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福島区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3" name="正方形/長方形 92"/>
          <p:cNvSpPr/>
          <p:nvPr/>
        </p:nvSpPr>
        <p:spPr>
          <a:xfrm>
            <a:off x="6516901" y="972403"/>
            <a:ext cx="1440896" cy="53501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区創設</a:t>
            </a:r>
            <a:r>
              <a:rPr kumimoji="0" lang="en-US" altLang="zh-TW" sz="800" kern="0" dirty="0">
                <a:latin typeface="Meiryo UI" pitchFamily="50" charset="-128"/>
                <a:ea typeface="Meiryo UI" pitchFamily="50" charset="-128"/>
                <a:cs typeface="Meiryo UI" pitchFamily="50" charset="-128"/>
              </a:rPr>
              <a:t>100</a:t>
            </a:r>
            <a:r>
              <a:rPr kumimoji="0" lang="zh-TW" altLang="en-US" sz="800" kern="0" dirty="0">
                <a:latin typeface="Meiryo UI" pitchFamily="50" charset="-128"/>
                <a:ea typeface="Meiryo UI" pitchFamily="50" charset="-128"/>
                <a:cs typeface="Meiryo UI" pitchFamily="50" charset="-128"/>
              </a:rPr>
              <a:t>周年記念事業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東淀川区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94" name="正方形/長方形 93"/>
          <p:cNvSpPr/>
          <p:nvPr/>
        </p:nvSpPr>
        <p:spPr>
          <a:xfrm>
            <a:off x="6108725" y="1784192"/>
            <a:ext cx="1357088" cy="376854"/>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旭区魅力づくり事業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旭区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5" name="正方形/長方形 94"/>
          <p:cNvSpPr/>
          <p:nvPr/>
        </p:nvSpPr>
        <p:spPr>
          <a:xfrm>
            <a:off x="5615908" y="2475175"/>
            <a:ext cx="1386679" cy="390683"/>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市民協働で環境浄化に</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取り組む「みんなでクリーン！</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ゆめちゅうおう」</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中央区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6" name="正方形/長方形 95"/>
          <p:cNvSpPr/>
          <p:nvPr/>
        </p:nvSpPr>
        <p:spPr>
          <a:xfrm>
            <a:off x="1531072" y="3529131"/>
            <a:ext cx="1479306" cy="401470"/>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国産木材を活用した</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窓口サービス課フロア整備事業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（大正区）</a:t>
            </a:r>
            <a:endParaRPr kumimoji="0" lang="en-US" altLang="ja-JP" sz="800" kern="0" dirty="0">
              <a:latin typeface="Meiryo UI" pitchFamily="50" charset="-128"/>
              <a:ea typeface="Meiryo UI" pitchFamily="50" charset="-128"/>
              <a:cs typeface="Meiryo UI" pitchFamily="50" charset="-128"/>
            </a:endParaRPr>
          </a:p>
        </p:txBody>
      </p:sp>
      <p:sp>
        <p:nvSpPr>
          <p:cNvPr id="97" name="正方形/長方形 96"/>
          <p:cNvSpPr/>
          <p:nvPr/>
        </p:nvSpPr>
        <p:spPr>
          <a:xfrm>
            <a:off x="4443848" y="2070099"/>
            <a:ext cx="1491674"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zh-TW" altLang="en-US" sz="800" kern="0" dirty="0">
                <a:latin typeface="Meiryo UI" pitchFamily="50" charset="-128"/>
                <a:ea typeface="Meiryo UI" pitchFamily="50" charset="-128"/>
                <a:cs typeface="Meiryo UI" pitchFamily="50" charset="-128"/>
              </a:rPr>
              <a:t>都島区魅力創出発信事業</a:t>
            </a:r>
            <a:endParaRPr kumimoji="0" lang="en-US" altLang="zh-TW"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都島区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98" name="正方形/長方形 97"/>
          <p:cNvSpPr/>
          <p:nvPr/>
        </p:nvSpPr>
        <p:spPr>
          <a:xfrm>
            <a:off x="5744243" y="3771906"/>
            <a:ext cx="1478462" cy="395042"/>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solidFill>
                  <a:prstClr val="black"/>
                </a:solidFill>
                <a:latin typeface="Meiryo UI" pitchFamily="50" charset="-128"/>
                <a:ea typeface="Meiryo UI" pitchFamily="50" charset="-128"/>
                <a:cs typeface="Meiryo UI" pitchFamily="50" charset="-128"/>
              </a:rPr>
              <a:t>阿倍野区魅力創造・</a:t>
            </a:r>
            <a:endParaRPr kumimoji="0" lang="en-US" altLang="ja-JP" sz="800" kern="0" dirty="0">
              <a:solidFill>
                <a:prstClr val="black"/>
              </a:solidFill>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solidFill>
                  <a:prstClr val="black"/>
                </a:solidFill>
                <a:latin typeface="Meiryo UI" pitchFamily="50" charset="-128"/>
                <a:ea typeface="Meiryo UI" pitchFamily="50" charset="-128"/>
                <a:cs typeface="Meiryo UI" pitchFamily="50" charset="-128"/>
              </a:rPr>
              <a:t>商業魅力向上事業</a:t>
            </a:r>
            <a:endParaRPr kumimoji="0" lang="en-US" altLang="ja-JP" sz="800" kern="0" dirty="0">
              <a:solidFill>
                <a:prstClr val="black"/>
              </a:solidFill>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solidFill>
                  <a:prstClr val="black"/>
                </a:solidFill>
                <a:latin typeface="Meiryo UI" pitchFamily="50" charset="-128"/>
                <a:ea typeface="Meiryo UI" pitchFamily="50" charset="-128"/>
                <a:cs typeface="Meiryo UI" pitchFamily="50" charset="-128"/>
              </a:rPr>
              <a:t>(</a:t>
            </a:r>
            <a:r>
              <a:rPr kumimoji="0" lang="ja-JP" altLang="en-US" sz="800" kern="0" dirty="0">
                <a:solidFill>
                  <a:prstClr val="black"/>
                </a:solidFill>
                <a:latin typeface="Meiryo UI" pitchFamily="50" charset="-128"/>
                <a:ea typeface="Meiryo UI" pitchFamily="50" charset="-128"/>
                <a:cs typeface="Meiryo UI" pitchFamily="50" charset="-128"/>
              </a:rPr>
              <a:t>阿倍野区</a:t>
            </a:r>
            <a:r>
              <a:rPr kumimoji="0" lang="en-US" altLang="ja-JP" sz="800" kern="0" dirty="0">
                <a:solidFill>
                  <a:prstClr val="black"/>
                </a:solidFill>
                <a:latin typeface="Meiryo UI" pitchFamily="50" charset="-128"/>
                <a:ea typeface="Meiryo UI" pitchFamily="50" charset="-128"/>
                <a:cs typeface="Meiryo UI" pitchFamily="50" charset="-128"/>
              </a:rPr>
              <a:t>)</a:t>
            </a:r>
            <a:r>
              <a:rPr kumimoji="0" lang="ja-JP" altLang="en-US" sz="800" kern="0" dirty="0">
                <a:solidFill>
                  <a:prstClr val="black"/>
                </a:solidFill>
                <a:latin typeface="Meiryo UI" pitchFamily="50" charset="-128"/>
                <a:ea typeface="Meiryo UI" pitchFamily="50" charset="-128"/>
                <a:cs typeface="Meiryo UI" pitchFamily="50" charset="-128"/>
              </a:rPr>
              <a:t>　</a:t>
            </a:r>
            <a:endParaRPr kumimoji="0" lang="ja-JP" altLang="en-US" sz="800" kern="0" dirty="0">
              <a:solidFill>
                <a:prstClr val="white"/>
              </a:solidFill>
              <a:latin typeface="Meiryo UI" pitchFamily="50" charset="-128"/>
              <a:ea typeface="Meiryo UI" pitchFamily="50" charset="-128"/>
              <a:cs typeface="Meiryo UI" pitchFamily="50" charset="-128"/>
            </a:endParaRPr>
          </a:p>
        </p:txBody>
      </p:sp>
      <p:sp>
        <p:nvSpPr>
          <p:cNvPr id="99" name="正方形/長方形 98"/>
          <p:cNvSpPr/>
          <p:nvPr/>
        </p:nvSpPr>
        <p:spPr>
          <a:xfrm>
            <a:off x="4106562" y="3687551"/>
            <a:ext cx="1329941"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災害に備えた自助・共助・</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公助の対策事業</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住吉区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　</a:t>
            </a:r>
          </a:p>
        </p:txBody>
      </p:sp>
      <p:sp>
        <p:nvSpPr>
          <p:cNvPr id="100" name="正方形/長方形 99"/>
          <p:cNvSpPr/>
          <p:nvPr/>
        </p:nvSpPr>
        <p:spPr>
          <a:xfrm>
            <a:off x="6554119" y="4343078"/>
            <a:ext cx="1379490" cy="45080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各地域の特性に応じた</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ja-JP" altLang="en-US" sz="800" kern="0" dirty="0">
                <a:latin typeface="Meiryo UI" pitchFamily="50" charset="-128"/>
                <a:ea typeface="Meiryo UI" pitchFamily="50" charset="-128"/>
                <a:cs typeface="Meiryo UI" pitchFamily="50" charset="-128"/>
              </a:rPr>
              <a:t>地域福祉支援体制の構築</a:t>
            </a:r>
            <a:endParaRPr kumimoji="0" lang="en-US" altLang="ja-JP" sz="800" kern="0" dirty="0">
              <a:latin typeface="Meiryo UI" pitchFamily="50" charset="-128"/>
              <a:ea typeface="Meiryo UI" pitchFamily="50" charset="-128"/>
              <a:cs typeface="Meiryo UI" pitchFamily="50" charset="-128"/>
            </a:endParaRPr>
          </a:p>
          <a:p>
            <a:pPr algn="ctr" eaLnBrk="1" fontAlgn="auto" hangingPunct="1">
              <a:spcBef>
                <a:spcPts val="0"/>
              </a:spcBef>
              <a:spcAft>
                <a:spcPts val="0"/>
              </a:spcAft>
              <a:defRPr/>
            </a:pPr>
            <a:r>
              <a:rPr kumimoji="0" lang="en-US" altLang="ja-JP" sz="800" kern="0" dirty="0">
                <a:latin typeface="Meiryo UI" pitchFamily="50" charset="-128"/>
                <a:ea typeface="Meiryo UI" pitchFamily="50" charset="-128"/>
                <a:cs typeface="Meiryo UI" pitchFamily="50" charset="-128"/>
              </a:rPr>
              <a:t>(</a:t>
            </a:r>
            <a:r>
              <a:rPr kumimoji="0" lang="ja-JP" altLang="en-US" sz="800" kern="0" dirty="0">
                <a:latin typeface="Meiryo UI" pitchFamily="50" charset="-128"/>
                <a:ea typeface="Meiryo UI" pitchFamily="50" charset="-128"/>
                <a:cs typeface="Meiryo UI" pitchFamily="50" charset="-128"/>
              </a:rPr>
              <a:t>平野区</a:t>
            </a:r>
            <a:r>
              <a:rPr kumimoji="0" lang="en-US" altLang="ja-JP" sz="800" kern="0" dirty="0">
                <a:latin typeface="Meiryo UI" pitchFamily="50" charset="-128"/>
                <a:ea typeface="Meiryo UI" pitchFamily="50" charset="-128"/>
                <a:cs typeface="Meiryo UI" pitchFamily="50" charset="-128"/>
              </a:rPr>
              <a:t>)</a:t>
            </a:r>
            <a:r>
              <a:rPr kumimoji="0" lang="ja-JP" altLang="en-US" sz="800" kern="0" dirty="0">
                <a:solidFill>
                  <a:srgbClr val="FF0000"/>
                </a:solidFill>
                <a:latin typeface="Meiryo UI" pitchFamily="50" charset="-128"/>
                <a:ea typeface="Meiryo UI" pitchFamily="50" charset="-128"/>
                <a:cs typeface="Meiryo UI" pitchFamily="50" charset="-128"/>
              </a:rPr>
              <a:t>　</a:t>
            </a:r>
          </a:p>
        </p:txBody>
      </p:sp>
      <p:sp>
        <p:nvSpPr>
          <p:cNvPr id="101" name="正方形/長方形 100"/>
          <p:cNvSpPr/>
          <p:nvPr/>
        </p:nvSpPr>
        <p:spPr>
          <a:xfrm>
            <a:off x="7019926" y="2510016"/>
            <a:ext cx="1643565" cy="356775"/>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０歳児家庭見守り支援事業</a:t>
            </a:r>
            <a:endParaRPr lang="en-US" altLang="zh-TW"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城東区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a:t>
            </a:r>
          </a:p>
        </p:txBody>
      </p:sp>
      <p:sp>
        <p:nvSpPr>
          <p:cNvPr id="102" name="正方形/長方形 101"/>
          <p:cNvSpPr/>
          <p:nvPr/>
        </p:nvSpPr>
        <p:spPr>
          <a:xfrm>
            <a:off x="4330658" y="1373069"/>
            <a:ext cx="1492421" cy="336797"/>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淀川河川敷十三エリア</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魅力向上事業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淀川区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a:t>
            </a:r>
          </a:p>
        </p:txBody>
      </p:sp>
      <p:sp>
        <p:nvSpPr>
          <p:cNvPr id="4230" name="正方形/長方形 4"/>
          <p:cNvSpPr>
            <a:spLocks noChangeArrowheads="1"/>
          </p:cNvSpPr>
          <p:nvPr/>
        </p:nvSpPr>
        <p:spPr bwMode="auto">
          <a:xfrm>
            <a:off x="7186283" y="3706864"/>
            <a:ext cx="1600200" cy="43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233" tIns="34116" rIns="68233" bIns="34116">
            <a:spAutoFit/>
          </a:bodyP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外国人住民との</a:t>
            </a:r>
            <a:endParaRPr lang="en-US" altLang="ja-JP"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共生社会実現に向けた支援事業</a:t>
            </a:r>
            <a:endParaRPr lang="en-US" altLang="ja-JP"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800" dirty="0">
                <a:latin typeface="Meiryo UI" panose="020B0604030504040204" pitchFamily="50" charset="-128"/>
                <a:ea typeface="Meiryo UI" panose="020B0604030504040204" pitchFamily="50" charset="-128"/>
              </a:rPr>
              <a:t>（生野区）　</a:t>
            </a:r>
          </a:p>
        </p:txBody>
      </p:sp>
      <p:sp>
        <p:nvSpPr>
          <p:cNvPr id="104" name="正方形/長方形 103"/>
          <p:cNvSpPr/>
          <p:nvPr/>
        </p:nvSpPr>
        <p:spPr>
          <a:xfrm>
            <a:off x="1533498" y="2807564"/>
            <a:ext cx="1625893" cy="397020"/>
          </a:xfrm>
          <a:prstGeom prst="rect">
            <a:avLst/>
          </a:prstGeom>
          <a:noFill/>
          <a:ln>
            <a:solidFill>
              <a:schemeClr val="tx1"/>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68233" tIns="34116" rIns="68233" bIns="34116" anchor="ct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区の広報事業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（港区）</a:t>
            </a:r>
          </a:p>
        </p:txBody>
      </p:sp>
      <p:sp>
        <p:nvSpPr>
          <p:cNvPr id="106" name="円/楕円 105"/>
          <p:cNvSpPr/>
          <p:nvPr/>
        </p:nvSpPr>
        <p:spPr>
          <a:xfrm>
            <a:off x="972212" y="2028903"/>
            <a:ext cx="2396814" cy="444705"/>
          </a:xfrm>
          <a:prstGeom prst="ellipse">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zh-TW" altLang="en-US" sz="800" dirty="0">
                <a:solidFill>
                  <a:schemeClr val="tx1"/>
                </a:solidFill>
                <a:latin typeface="Meiryo UI" pitchFamily="50" charset="-128"/>
                <a:ea typeface="Meiryo UI" pitchFamily="50" charset="-128"/>
                <a:cs typeface="Meiryo UI" pitchFamily="50" charset="-128"/>
              </a:rPr>
              <a:t>地域防災事業</a:t>
            </a:r>
            <a:endParaRPr lang="en-US" altLang="zh-TW" sz="800" dirty="0">
              <a:solidFill>
                <a:schemeClr val="tx1"/>
              </a:solidFill>
              <a:latin typeface="Meiryo UI" pitchFamily="50" charset="-128"/>
              <a:ea typeface="Meiryo UI" pitchFamily="50" charset="-128"/>
              <a:cs typeface="Meiryo UI" pitchFamily="50" charset="-128"/>
            </a:endParaRPr>
          </a:p>
          <a:p>
            <a:pPr algn="ctr" eaLnBrk="1" hangingPunct="1">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西淀川区</a:t>
            </a: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rgbClr val="FF0000"/>
                </a:solidFill>
                <a:latin typeface="Meiryo UI" pitchFamily="50" charset="-128"/>
                <a:ea typeface="Meiryo UI" pitchFamily="50" charset="-128"/>
                <a:cs typeface="Meiryo UI" pitchFamily="50" charset="-128"/>
              </a:rPr>
              <a:t>　</a:t>
            </a:r>
          </a:p>
        </p:txBody>
      </p:sp>
      <p:sp>
        <p:nvSpPr>
          <p:cNvPr id="108" name="円/楕円 107"/>
          <p:cNvSpPr>
            <a:spLocks/>
          </p:cNvSpPr>
          <p:nvPr/>
        </p:nvSpPr>
        <p:spPr>
          <a:xfrm>
            <a:off x="6582621" y="2938702"/>
            <a:ext cx="1440000" cy="720000"/>
          </a:xfrm>
          <a:prstGeom prst="ellipse">
            <a:avLst/>
          </a:prstGeom>
          <a:solidFill>
            <a:srgbClr val="D3FD03">
              <a:alpha val="88000"/>
            </a:srgbClr>
          </a:solidFill>
          <a:ln w="19050" cap="flat" cmpd="sng" algn="ctr">
            <a:solidFill>
              <a:sysClr val="windowText" lastClr="000000"/>
            </a:solidFill>
            <a:prstDash val="solid"/>
          </a:ln>
          <a:effectLst>
            <a:softEdge rad="31750"/>
          </a:effectLst>
        </p:spPr>
        <p:txBody>
          <a:bodyPr lIns="68233" tIns="34116" rIns="68233" bIns="34116" anchor="ctr"/>
          <a:lstStyle/>
          <a:p>
            <a:pPr algn="ctr" eaLnBrk="1" fontAlgn="auto" hangingPunct="1">
              <a:spcBef>
                <a:spcPts val="0"/>
              </a:spcBef>
              <a:spcAft>
                <a:spcPts val="0"/>
              </a:spcAft>
              <a:defRPr/>
            </a:pPr>
            <a:endParaRPr kumimoji="0" lang="ja-JP" altLang="en-US" sz="700" b="1" kern="0" dirty="0">
              <a:solidFill>
                <a:prstClr val="black"/>
              </a:solidFill>
              <a:latin typeface="Meiryo UI" pitchFamily="50" charset="-128"/>
              <a:ea typeface="Meiryo UI" pitchFamily="50" charset="-128"/>
              <a:cs typeface="Meiryo UI" pitchFamily="50" charset="-128"/>
            </a:endParaRPr>
          </a:p>
        </p:txBody>
      </p:sp>
      <p:sp>
        <p:nvSpPr>
          <p:cNvPr id="105" name="正方形/長方形 104"/>
          <p:cNvSpPr/>
          <p:nvPr/>
        </p:nvSpPr>
        <p:spPr>
          <a:xfrm>
            <a:off x="6505576" y="3114319"/>
            <a:ext cx="1598713" cy="386731"/>
          </a:xfrm>
          <a:prstGeom prst="rect">
            <a:avLst/>
          </a:prstGeom>
          <a:noFill/>
          <a:ln w="19050" cap="flat" cmpd="sng" algn="ctr">
            <a:solidFill>
              <a:sysClr val="windowText" lastClr="000000"/>
            </a:solidFill>
            <a:prstDash val="solid"/>
          </a:ln>
          <a:effectLst>
            <a:softEdge rad="31750"/>
          </a:effectLst>
        </p:spPr>
        <p:txBody>
          <a:bodyPr lIns="68233" tIns="34116" rIns="68233" bIns="34116"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コミュニティ育成事業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（東成区</a:t>
            </a:r>
            <a:r>
              <a:rPr lang="en-US" altLang="ja-JP" sz="800" dirty="0">
                <a:solidFill>
                  <a:schemeClr val="tx1"/>
                </a:solidFill>
                <a:latin typeface="Meiryo UI" pitchFamily="50" charset="-128"/>
                <a:ea typeface="Meiryo UI" pitchFamily="50" charset="-128"/>
                <a:cs typeface="Meiryo UI" pitchFamily="50" charset="-128"/>
              </a:rPr>
              <a:t>100</a:t>
            </a:r>
            <a:r>
              <a:rPr lang="ja-JP" altLang="en-US" sz="800" dirty="0">
                <a:solidFill>
                  <a:schemeClr val="tx1"/>
                </a:solidFill>
                <a:latin typeface="Meiryo UI" pitchFamily="50" charset="-128"/>
                <a:ea typeface="Meiryo UI" pitchFamily="50" charset="-128"/>
                <a:cs typeface="Meiryo UI" pitchFamily="50" charset="-128"/>
              </a:rPr>
              <a:t>周年事業）</a:t>
            </a:r>
            <a:endParaRPr lang="en-US" altLang="ja-JP" sz="800" dirty="0">
              <a:solidFill>
                <a:schemeClr val="tx1"/>
              </a:solidFill>
              <a:latin typeface="Meiryo UI" pitchFamily="50" charset="-128"/>
              <a:ea typeface="Meiryo UI" pitchFamily="50" charset="-128"/>
              <a:cs typeface="Meiryo UI" pitchFamily="50" charset="-128"/>
            </a:endParaRPr>
          </a:p>
          <a:p>
            <a:pPr algn="ctr" eaLnBrk="1" hangingPunct="1">
              <a:defRPr/>
            </a:pPr>
            <a:r>
              <a:rPr lang="ja-JP" altLang="en-US" sz="800" dirty="0">
                <a:solidFill>
                  <a:schemeClr val="tx1"/>
                </a:solidFill>
                <a:latin typeface="Meiryo UI" pitchFamily="50" charset="-128"/>
                <a:ea typeface="Meiryo UI" pitchFamily="50" charset="-128"/>
                <a:cs typeface="Meiryo UI" pitchFamily="50" charset="-128"/>
              </a:rPr>
              <a:t>（東成区）</a:t>
            </a:r>
            <a:endParaRPr lang="ja-JP" altLang="en-US" sz="800" dirty="0">
              <a:solidFill>
                <a:sysClr val="window" lastClr="FFFFFF"/>
              </a:solidFill>
              <a:latin typeface="Meiryo UI" pitchFamily="50" charset="-128"/>
              <a:ea typeface="Meiryo UI" pitchFamily="50" charset="-128"/>
              <a:cs typeface="Meiryo UI" pitchFamily="50" charset="-128"/>
            </a:endParaRPr>
          </a:p>
        </p:txBody>
      </p:sp>
      <p:sp>
        <p:nvSpPr>
          <p:cNvPr id="62" name="Rectangle 4"/>
          <p:cNvSpPr>
            <a:spLocks noChangeArrowheads="1"/>
          </p:cNvSpPr>
          <p:nvPr/>
        </p:nvSpPr>
        <p:spPr bwMode="auto">
          <a:xfrm>
            <a:off x="-1588" y="-3934"/>
            <a:ext cx="9145588" cy="476250"/>
          </a:xfrm>
          <a:prstGeom prst="rect">
            <a:avLst/>
          </a:prstGeom>
          <a:gradFill flip="none" rotWithShape="1">
            <a:gsLst>
              <a:gs pos="50000">
                <a:srgbClr val="000099"/>
              </a:gs>
              <a:gs pos="92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区の特性や地域の実情に即した施策の展開</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3" name="角丸四角形 1">
            <a:extLst>
              <a:ext uri="{FF2B5EF4-FFF2-40B4-BE49-F238E27FC236}">
                <a16:creationId xmlns:a16="http://schemas.microsoft.com/office/drawing/2014/main" id="{66F4E84B-C1DB-32E6-17EC-F5AB4C77BA5D}"/>
              </a:ext>
            </a:extLst>
          </p:cNvPr>
          <p:cNvSpPr/>
          <p:nvPr/>
        </p:nvSpPr>
        <p:spPr>
          <a:xfrm>
            <a:off x="5466107" y="560430"/>
            <a:ext cx="1798637" cy="2190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ja-JP" altLang="en-US" sz="1000" b="1" dirty="0">
                <a:latin typeface="Meiryo UI" panose="020B0604030504040204" pitchFamily="50" charset="-128"/>
                <a:ea typeface="Meiryo UI" panose="020B0604030504040204" pitchFamily="50" charset="-128"/>
              </a:rPr>
              <a:t>各区の主な特色ある取組</a:t>
            </a:r>
          </a:p>
        </p:txBody>
      </p:sp>
      <p:sp>
        <p:nvSpPr>
          <p:cNvPr id="2" name="Rectangle 4">
            <a:extLst>
              <a:ext uri="{FF2B5EF4-FFF2-40B4-BE49-F238E27FC236}">
                <a16:creationId xmlns:a16="http://schemas.microsoft.com/office/drawing/2014/main" id="{E99E358D-8C7B-7AB2-B637-F6F61C03C051}"/>
              </a:ext>
            </a:extLst>
          </p:cNvPr>
          <p:cNvSpPr>
            <a:spLocks noChangeArrowheads="1"/>
          </p:cNvSpPr>
          <p:nvPr/>
        </p:nvSpPr>
        <p:spPr bwMode="auto">
          <a:xfrm>
            <a:off x="7420544" y="5388"/>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各区の特色ある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施策の展開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sp>
        <p:nvSpPr>
          <p:cNvPr id="4" name="スライド番号プレースホルダー 1">
            <a:extLst>
              <a:ext uri="{FF2B5EF4-FFF2-40B4-BE49-F238E27FC236}">
                <a16:creationId xmlns:a16="http://schemas.microsoft.com/office/drawing/2014/main" id="{D9B478D6-7DFA-4C37-77EA-A6AC387C7441}"/>
              </a:ext>
            </a:extLst>
          </p:cNvPr>
          <p:cNvSpPr>
            <a:spLocks noGrp="1"/>
          </p:cNvSpPr>
          <p:nvPr>
            <p:ph type="sldNum" sz="quarter" idx="12"/>
          </p:nvPr>
        </p:nvSpPr>
        <p:spPr>
          <a:xfrm>
            <a:off x="7008554" y="4760687"/>
            <a:ext cx="2160000" cy="358775"/>
          </a:xfrm>
        </p:spPr>
        <p:txBody>
          <a:bodyPr/>
          <a:lstStyle/>
          <a:p>
            <a:pPr>
              <a:defRPr/>
            </a:pPr>
            <a:fld id="{91E2DCCE-2328-4EE7-B47C-8DACD135FF60}" type="slidenum">
              <a:rPr lang="en-US" altLang="ja-JP" sz="2000" b="1" smtClean="0">
                <a:effectLst>
                  <a:outerShdw blurRad="38100" dist="38100" dir="2700000" algn="tl">
                    <a:srgbClr val="000000">
                      <a:alpha val="43137"/>
                    </a:srgbClr>
                  </a:outerShdw>
                </a:effectLst>
              </a:rPr>
              <a:pPr>
                <a:defRPr/>
              </a:pPr>
              <a:t>29</a:t>
            </a:fld>
            <a:endParaRPr lang="en-US" altLang="ja-JP"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92175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11">
            <a:extLst>
              <a:ext uri="{FF2B5EF4-FFF2-40B4-BE49-F238E27FC236}">
                <a16:creationId xmlns:a16="http://schemas.microsoft.com/office/drawing/2014/main" id="{E55A3FFE-DDC6-0AE5-7758-71CEB36DB57E}"/>
              </a:ext>
            </a:extLst>
          </p:cNvPr>
          <p:cNvSpPr>
            <a:spLocks noChangeArrowheads="1"/>
          </p:cNvSpPr>
          <p:nvPr/>
        </p:nvSpPr>
        <p:spPr bwMode="auto">
          <a:xfrm>
            <a:off x="306020" y="3171425"/>
            <a:ext cx="8051348" cy="82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発展型学習支援事業                                               （</a:t>
            </a:r>
            <a:r>
              <a:rPr lang="ja-JP" altLang="en-US" sz="1600" b="1" dirty="0">
                <a:solidFill>
                  <a:srgbClr val="FF0000"/>
                </a:solidFill>
                <a:latin typeface="ＭＳ Ｐゴシック" panose="020B0600070205080204" pitchFamily="50" charset="-128"/>
              </a:rPr>
              <a:t>　　 </a:t>
            </a:r>
            <a:r>
              <a:rPr lang="ja-JP" altLang="en-US" sz="1600" b="1" dirty="0">
                <a:latin typeface="ＭＳ Ｐゴシック" panose="020B0600070205080204" pitchFamily="50" charset="-128"/>
              </a:rPr>
              <a:t>２，３００万円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成績中上位層を中心に進学に向けた発展的な内容の課外学習を実施</a:t>
            </a:r>
            <a:endParaRPr lang="en-US" altLang="ja-JP" sz="1400"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実施場所を区内全小学校と中学校２か所に拡充</a:t>
            </a:r>
            <a:endParaRPr lang="en-US" altLang="ja-JP" sz="1400" dirty="0">
              <a:latin typeface="ＭＳ Ｐゴシック" panose="020B0600070205080204" pitchFamily="50" charset="-128"/>
            </a:endParaRPr>
          </a:p>
        </p:txBody>
      </p:sp>
      <p:sp>
        <p:nvSpPr>
          <p:cNvPr id="14" name="Rectangle 4"/>
          <p:cNvSpPr>
            <a:spLocks noChangeArrowheads="1"/>
          </p:cNvSpPr>
          <p:nvPr/>
        </p:nvSpPr>
        <p:spPr bwMode="auto">
          <a:xfrm>
            <a:off x="-1588" y="1684"/>
            <a:ext cx="9145588" cy="476251"/>
          </a:xfrm>
          <a:prstGeom prst="rect">
            <a:avLst/>
          </a:prstGeom>
          <a:gradFill flip="none" rotWithShape="1">
            <a:gsLst>
              <a:gs pos="4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ja-JP" sz="2800" dirty="0">
                <a:solidFill>
                  <a:srgbClr val="FFFFFF"/>
                </a:solidFill>
                <a:latin typeface="ＭＳ Ｐゴシック" panose="020B0600070205080204" pitchFamily="50" charset="-128"/>
                <a:ea typeface="HG創英角ｺﾞｼｯｸUB" pitchFamily="49" charset="-128"/>
              </a:rPr>
              <a:t>西成特区構想</a:t>
            </a:r>
            <a:endParaRPr lang="ja-JP" altLang="en-US" sz="2800" dirty="0">
              <a:solidFill>
                <a:srgbClr val="FFFFFF"/>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6984000" y="4756545"/>
            <a:ext cx="2160000" cy="358775"/>
          </a:xfrm>
        </p:spPr>
        <p:txBody>
          <a:bodyPr/>
          <a:lstStyle/>
          <a:p>
            <a:pPr>
              <a:defRPr/>
            </a:pPr>
            <a:fld id="{A2B66F92-5B6F-40D4-B1D3-96B798ADC06F}" type="slidenum">
              <a:rPr lang="en-US" altLang="ja-JP" sz="2000" b="1" smtClean="0">
                <a:solidFill>
                  <a:srgbClr val="000000"/>
                </a:solidFill>
                <a:effectLst>
                  <a:outerShdw blurRad="38100" dist="38100" dir="2700000" algn="tl">
                    <a:srgbClr val="000000">
                      <a:alpha val="43137"/>
                    </a:srgbClr>
                  </a:outerShdw>
                </a:effectLst>
              </a:rPr>
              <a:pPr>
                <a:defRPr/>
              </a:pPr>
              <a:t>30</a:t>
            </a:fld>
            <a:endParaRPr lang="en-US" altLang="ja-JP" sz="2000" b="1" dirty="0">
              <a:solidFill>
                <a:srgbClr val="000000"/>
              </a:solidFill>
              <a:effectLst>
                <a:outerShdw blurRad="38100" dist="38100" dir="2700000" algn="tl">
                  <a:srgbClr val="000000">
                    <a:alpha val="43137"/>
                  </a:srgbClr>
                </a:outerShdw>
              </a:effectLst>
            </a:endParaRPr>
          </a:p>
        </p:txBody>
      </p:sp>
      <p:sp>
        <p:nvSpPr>
          <p:cNvPr id="24" name="正方形/長方形 11"/>
          <p:cNvSpPr>
            <a:spLocks noChangeArrowheads="1"/>
          </p:cNvSpPr>
          <p:nvPr/>
        </p:nvSpPr>
        <p:spPr bwMode="auto">
          <a:xfrm>
            <a:off x="302191" y="4316615"/>
            <a:ext cx="8407966" cy="82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932363" algn="l"/>
                <a:tab pos="5286375" algn="l"/>
                <a:tab pos="5475288" algn="l"/>
                <a:tab pos="5556250" algn="l"/>
                <a:tab pos="5743575" algn="l"/>
                <a:tab pos="5919788" algn="l"/>
                <a:tab pos="6365875" algn="l"/>
              </a:tabLst>
            </a:pPr>
            <a:r>
              <a:rPr lang="ja-JP" altLang="en-US" sz="1600" b="1" dirty="0">
                <a:latin typeface="ＭＳ Ｐゴシック" panose="020B0600070205080204" pitchFamily="50" charset="-128"/>
              </a:rPr>
              <a:t>　■　天下茶屋駅周辺地域のまちづくり検討調査　　　　          </a:t>
            </a:r>
            <a:r>
              <a:rPr lang="en-US" altLang="ja-JP" sz="1600" b="1" dirty="0">
                <a:latin typeface="ＭＳ Ｐゴシック" panose="020B0600070205080204" pitchFamily="50" charset="-128"/>
              </a:rPr>
              <a:t>(</a:t>
            </a:r>
            <a:r>
              <a:rPr lang="ja-JP" altLang="en-US" sz="1600" b="1" dirty="0">
                <a:latin typeface="ＭＳ Ｐゴシック" panose="020B0600070205080204" pitchFamily="50" charset="-128"/>
              </a:rPr>
              <a:t>　　 ２，２００万円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駅周辺地域が若者や子育て世帯から選ばれる「住みたい・住み続けたいまち」となるよう、天下茶屋のエリアイメージと価値を高める取組や駅前市有地の活用などのまちづくり検討調査を実施</a:t>
            </a:r>
            <a:endParaRPr lang="en-US" altLang="ja-JP" sz="1400" dirty="0">
              <a:latin typeface="ＭＳ Ｐゴシック" panose="020B0600070205080204" pitchFamily="50" charset="-128"/>
            </a:endParaRPr>
          </a:p>
        </p:txBody>
      </p:sp>
      <p:sp>
        <p:nvSpPr>
          <p:cNvPr id="13" name="角丸四角形 12"/>
          <p:cNvSpPr/>
          <p:nvPr/>
        </p:nvSpPr>
        <p:spPr>
          <a:xfrm>
            <a:off x="398142" y="523297"/>
            <a:ext cx="8334375" cy="457200"/>
          </a:xfrm>
          <a:prstGeom prst="roundRect">
            <a:avLst/>
          </a:prstGeom>
          <a:solidFill>
            <a:srgbClr val="FFCCFF"/>
          </a:solidFill>
          <a:ln w="66675" cmpd="dbl">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0" tIns="52199" rIns="104395" bIns="52199"/>
          <a:lstStyle/>
          <a:p>
            <a:pPr algn="ctr" eaLnBrk="1" hangingPunct="1">
              <a:lnSpc>
                <a:spcPts val="2284"/>
              </a:lnSpc>
              <a:defRPr/>
            </a:pPr>
            <a:r>
              <a:rPr lang="ja-JP" altLang="en-US" sz="1600" dirty="0">
                <a:solidFill>
                  <a:srgbClr val="000000"/>
                </a:solidFill>
                <a:latin typeface="ＭＳ Ｐゴシック" panose="020B0600070205080204" pitchFamily="50" charset="-128"/>
                <a:ea typeface="HGP創英角ｺﾞｼｯｸUB" pitchFamily="50" charset="-128"/>
              </a:rPr>
              <a:t>　令和</a:t>
            </a:r>
            <a:r>
              <a:rPr lang="ja-JP" altLang="en-US" sz="1600" dirty="0">
                <a:solidFill>
                  <a:schemeClr val="tx1"/>
                </a:solidFill>
                <a:latin typeface="ＭＳ Ｐゴシック" panose="020B0600070205080204" pitchFamily="50" charset="-128"/>
                <a:ea typeface="HGP創英角ｺﾞｼｯｸUB" pitchFamily="50" charset="-128"/>
              </a:rPr>
              <a:t>７</a:t>
            </a:r>
            <a:r>
              <a:rPr lang="ja-JP" altLang="ja-JP" sz="1600" dirty="0">
                <a:solidFill>
                  <a:srgbClr val="000000"/>
                </a:solidFill>
                <a:latin typeface="ＭＳ Ｐゴシック" panose="020B0600070205080204" pitchFamily="50" charset="-128"/>
                <a:ea typeface="HGP創英角ｺﾞｼｯｸUB" pitchFamily="50" charset="-128"/>
              </a:rPr>
              <a:t>年度　西成特区構想関連事業</a:t>
            </a:r>
            <a:r>
              <a:rPr lang="ja-JP" altLang="en-US" sz="1600" dirty="0">
                <a:solidFill>
                  <a:srgbClr val="000000"/>
                </a:solidFill>
                <a:latin typeface="ＭＳ Ｐゴシック" panose="020B0600070205080204" pitchFamily="50" charset="-128"/>
                <a:ea typeface="HGP創英角ｺﾞｼｯｸUB" pitchFamily="50" charset="-128"/>
              </a:rPr>
              <a:t>　 </a:t>
            </a:r>
            <a:r>
              <a:rPr lang="ja-JP" altLang="en-US" sz="1600" dirty="0">
                <a:solidFill>
                  <a:srgbClr val="000000"/>
                </a:solidFill>
                <a:latin typeface="HGP創英角ｺﾞｼｯｸUB" panose="020B0900000000000000" pitchFamily="50" charset="-128"/>
                <a:ea typeface="HGP創英角ｺﾞｼｯｸUB" panose="020B0900000000000000" pitchFamily="50" charset="-128"/>
              </a:rPr>
              <a:t>１０億４，１００万</a:t>
            </a:r>
            <a:r>
              <a:rPr lang="ja-JP" altLang="ja-JP" sz="1600" dirty="0">
                <a:solidFill>
                  <a:srgbClr val="000000"/>
                </a:solidFill>
                <a:latin typeface="ＭＳ Ｐゴシック" panose="020B0600070205080204" pitchFamily="50" charset="-128"/>
                <a:ea typeface="HGP創英角ｺﾞｼｯｸUB" pitchFamily="50" charset="-128"/>
              </a:rPr>
              <a:t>円</a:t>
            </a:r>
            <a:endParaRPr lang="en-US" altLang="ja-JP" sz="1600" dirty="0">
              <a:solidFill>
                <a:srgbClr val="000000"/>
              </a:solidFill>
              <a:latin typeface="ＭＳ Ｐゴシック" panose="020B0600070205080204" pitchFamily="50" charset="-128"/>
              <a:ea typeface="HGP創英角ｺﾞｼｯｸUB" pitchFamily="50" charset="-128"/>
            </a:endParaRPr>
          </a:p>
        </p:txBody>
      </p:sp>
      <p:sp>
        <p:nvSpPr>
          <p:cNvPr id="17" name="正方形/長方形 11"/>
          <p:cNvSpPr>
            <a:spLocks noChangeArrowheads="1"/>
          </p:cNvSpPr>
          <p:nvPr/>
        </p:nvSpPr>
        <p:spPr bwMode="auto">
          <a:xfrm>
            <a:off x="301658" y="2088026"/>
            <a:ext cx="8801408" cy="57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外国につながる児童生徒の学習言語定着支援事業　　  </a:t>
            </a:r>
            <a:r>
              <a:rPr lang="ja-JP" altLang="ja-JP" sz="1600" b="1" dirty="0">
                <a:latin typeface="ＭＳ Ｐゴシック" panose="020B0600070205080204" pitchFamily="50" charset="-128"/>
              </a:rPr>
              <a:t>（</a:t>
            </a:r>
            <a:r>
              <a:rPr lang="ja-JP" altLang="en-US" sz="1600" b="1" dirty="0">
                <a:solidFill>
                  <a:srgbClr val="FF0000"/>
                </a:solidFill>
                <a:latin typeface="ＭＳ Ｐゴシック" panose="020B0600070205080204" pitchFamily="50" charset="-128"/>
              </a:rPr>
              <a:t>　　 　　</a:t>
            </a:r>
            <a:r>
              <a:rPr lang="ja-JP" altLang="en-US" sz="1600" b="1" dirty="0">
                <a:latin typeface="ＭＳ Ｐゴシック" panose="020B0600070205080204" pitchFamily="50" charset="-128"/>
              </a:rPr>
              <a:t>９００万円</a:t>
            </a:r>
            <a:r>
              <a:rPr lang="en-US"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生活言語習得までに受けられていない授業内容の補充などの課外学習を実施し、学習言語の定着を促進</a:t>
            </a:r>
            <a:endParaRPr lang="en-US" altLang="ja-JP" sz="1400" dirty="0">
              <a:latin typeface="ＭＳ Ｐゴシック" panose="020B0600070205080204" pitchFamily="50" charset="-128"/>
            </a:endParaRPr>
          </a:p>
        </p:txBody>
      </p:sp>
      <p:sp>
        <p:nvSpPr>
          <p:cNvPr id="4" name="角丸四角形 30">
            <a:extLst>
              <a:ext uri="{FF2B5EF4-FFF2-40B4-BE49-F238E27FC236}">
                <a16:creationId xmlns:a16="http://schemas.microsoft.com/office/drawing/2014/main" id="{F27E166A-2846-BB48-8999-4D2A185C60AB}"/>
              </a:ext>
            </a:extLst>
          </p:cNvPr>
          <p:cNvSpPr/>
          <p:nvPr/>
        </p:nvSpPr>
        <p:spPr>
          <a:xfrm>
            <a:off x="379273" y="3693993"/>
            <a:ext cx="288925" cy="288925"/>
          </a:xfrm>
          <a:prstGeom prst="roundRect">
            <a:avLst/>
          </a:prstGeom>
          <a:solidFill>
            <a:schemeClr val="bg1"/>
          </a:solid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algn="ctr" eaLnBrk="1" hangingPunct="1">
              <a:defRPr/>
            </a:pPr>
            <a:r>
              <a:rPr lang="ja-JP" altLang="en-US" b="1" dirty="0">
                <a:solidFill>
                  <a:schemeClr val="tx1"/>
                </a:solidFill>
                <a:latin typeface="HG丸ｺﾞｼｯｸM-PRO" pitchFamily="50" charset="-128"/>
                <a:ea typeface="HG丸ｺﾞｼｯｸM-PRO" pitchFamily="50" charset="-128"/>
              </a:rPr>
              <a:t>拡</a:t>
            </a:r>
          </a:p>
        </p:txBody>
      </p:sp>
      <p:sp>
        <p:nvSpPr>
          <p:cNvPr id="5" name="正方形/長方形 11">
            <a:extLst>
              <a:ext uri="{FF2B5EF4-FFF2-40B4-BE49-F238E27FC236}">
                <a16:creationId xmlns:a16="http://schemas.microsoft.com/office/drawing/2014/main" id="{7C7DEFAB-E125-5EAE-9D01-ED44D0C82AD1}"/>
              </a:ext>
            </a:extLst>
          </p:cNvPr>
          <p:cNvSpPr>
            <a:spLocks noChangeArrowheads="1"/>
          </p:cNvSpPr>
          <p:nvPr/>
        </p:nvSpPr>
        <p:spPr bwMode="auto">
          <a:xfrm>
            <a:off x="306020" y="2630839"/>
            <a:ext cx="8404137" cy="571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学力分析に基づく演習を活用した苦手分野克服事業　　 </a:t>
            </a:r>
            <a:r>
              <a:rPr lang="en-US" altLang="ja-JP" sz="1600" b="1" dirty="0">
                <a:latin typeface="ＭＳ Ｐゴシック" panose="020B0600070205080204" pitchFamily="50" charset="-128"/>
              </a:rPr>
              <a:t>(</a:t>
            </a:r>
            <a:r>
              <a:rPr lang="ja-JP" altLang="en-US" sz="1600" b="1" dirty="0">
                <a:solidFill>
                  <a:srgbClr val="FF0000"/>
                </a:solidFill>
                <a:latin typeface="ＭＳ Ｐゴシック" panose="020B0600070205080204" pitchFamily="50" charset="-128"/>
              </a:rPr>
              <a:t>　　　 　</a:t>
            </a:r>
            <a:r>
              <a:rPr lang="ja-JP" altLang="en-US" sz="1600" b="1" dirty="0">
                <a:latin typeface="ＭＳ Ｐゴシック" panose="020B0600070205080204" pitchFamily="50" charset="-128"/>
              </a:rPr>
              <a:t>８００万円</a:t>
            </a:r>
            <a:r>
              <a:rPr lang="ja-JP"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区内全中学校で模擬テストを実施し、苦手分野の分析や反復演習を実施</a:t>
            </a:r>
            <a:endParaRPr lang="en-US" altLang="ja-JP" sz="1400" dirty="0">
              <a:latin typeface="ＭＳ Ｐゴシック" panose="020B0600070205080204" pitchFamily="50" charset="-128"/>
            </a:endParaRPr>
          </a:p>
        </p:txBody>
      </p:sp>
      <p:sp>
        <p:nvSpPr>
          <p:cNvPr id="9" name="角丸四角形 17">
            <a:extLst>
              <a:ext uri="{FF2B5EF4-FFF2-40B4-BE49-F238E27FC236}">
                <a16:creationId xmlns:a16="http://schemas.microsoft.com/office/drawing/2014/main" id="{6B210720-60AC-8456-4178-9D05B765E3E0}"/>
              </a:ext>
            </a:extLst>
          </p:cNvPr>
          <p:cNvSpPr/>
          <p:nvPr/>
        </p:nvSpPr>
        <p:spPr>
          <a:xfrm>
            <a:off x="273682" y="1011256"/>
            <a:ext cx="8334375" cy="380776"/>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lvl="0">
              <a:defRPr/>
            </a:pPr>
            <a:r>
              <a:rPr kumimoji="1" lang="ja-JP" altLang="en-US"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a:t>
            </a: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　</a:t>
            </a:r>
            <a:r>
              <a:rPr lang="ja-JP" altLang="en-US" b="1" spc="-60" dirty="0">
                <a:solidFill>
                  <a:schemeClr val="tx1"/>
                </a:solidFill>
                <a:latin typeface="ＭＳ Ｐゴシック" panose="020B0600070205080204" pitchFamily="50" charset="-128"/>
                <a:ea typeface="ＭＳ Ｐゴシック"/>
              </a:rPr>
              <a:t>魅力ある子育て・教育環境の創出に向けた取組</a:t>
            </a:r>
            <a:endParaRPr lang="ja-JP" altLang="en-US" sz="1600" spc="-60" dirty="0">
              <a:solidFill>
                <a:schemeClr val="tx1"/>
              </a:solidFill>
              <a:latin typeface="ＭＳ Ｐゴシック" panose="020B0600070205080204" pitchFamily="50" charset="-128"/>
              <a:ea typeface="ＭＳ Ｐゴシック"/>
            </a:endParaRPr>
          </a:p>
        </p:txBody>
      </p:sp>
      <p:sp>
        <p:nvSpPr>
          <p:cNvPr id="19" name="角丸四角形 17">
            <a:extLst>
              <a:ext uri="{FF2B5EF4-FFF2-40B4-BE49-F238E27FC236}">
                <a16:creationId xmlns:a16="http://schemas.microsoft.com/office/drawing/2014/main" id="{1B6EE899-5538-2ED7-43C0-90DCB23756EE}"/>
              </a:ext>
            </a:extLst>
          </p:cNvPr>
          <p:cNvSpPr/>
          <p:nvPr/>
        </p:nvSpPr>
        <p:spPr>
          <a:xfrm>
            <a:off x="270283" y="4000654"/>
            <a:ext cx="5978117" cy="391135"/>
          </a:xfrm>
          <a:prstGeom prst="roundRect">
            <a:avLst>
              <a:gd name="adj" fmla="val 198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a:cs typeface="+mn-cs"/>
              </a:rPr>
              <a:t>○</a:t>
            </a:r>
            <a:r>
              <a:rPr kumimoji="1" lang="ja-JP" altLang="en-US" sz="18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a:cs typeface="+mn-cs"/>
              </a:rPr>
              <a:t>　</a:t>
            </a:r>
            <a:r>
              <a:rPr kumimoji="1" lang="ja-JP" altLang="en-US" sz="1800" b="1" i="0" u="none" strike="noStrike" kern="1200" cap="none" spc="-60" normalizeH="0" baseline="0" noProof="0" dirty="0">
                <a:ln>
                  <a:noFill/>
                </a:ln>
                <a:solidFill>
                  <a:schemeClr val="tx1"/>
                </a:solidFill>
                <a:effectLst/>
                <a:uLnTx/>
                <a:uFillTx/>
                <a:latin typeface="ＭＳ Ｐゴシック" panose="020B0600070205080204" pitchFamily="50" charset="-128"/>
                <a:ea typeface="ＭＳ Ｐゴシック"/>
                <a:cs typeface="+mn-cs"/>
              </a:rPr>
              <a:t>将来のための投資的プロジェクトや大規模事業</a:t>
            </a:r>
            <a:r>
              <a:rPr lang="ja-JP" altLang="en-US" b="1" spc="-60" dirty="0">
                <a:solidFill>
                  <a:schemeClr val="tx1"/>
                </a:solidFill>
                <a:latin typeface="ＭＳ Ｐゴシック" panose="020B0600070205080204" pitchFamily="50" charset="-128"/>
                <a:ea typeface="ＭＳ Ｐゴシック"/>
              </a:rPr>
              <a:t>等の取組</a:t>
            </a:r>
            <a:endParaRPr kumimoji="1" lang="ja-JP" altLang="en-US" sz="1800" b="1" i="0" u="none" strike="dblStrike" kern="1200" cap="none" spc="-60" normalizeH="0" noProof="0" dirty="0">
              <a:ln>
                <a:noFill/>
              </a:ln>
              <a:solidFill>
                <a:schemeClr val="tx1"/>
              </a:solidFill>
              <a:effectLst/>
              <a:uLnTx/>
              <a:uFillTx/>
              <a:latin typeface="ＭＳ Ｐゴシック" panose="020B0600070205080204" pitchFamily="50" charset="-128"/>
              <a:ea typeface="ＭＳ Ｐゴシック"/>
              <a:cs typeface="+mn-cs"/>
            </a:endParaRPr>
          </a:p>
        </p:txBody>
      </p:sp>
      <p:sp>
        <p:nvSpPr>
          <p:cNvPr id="18" name="Rectangle 4">
            <a:extLst>
              <a:ext uri="{FF2B5EF4-FFF2-40B4-BE49-F238E27FC236}">
                <a16:creationId xmlns:a16="http://schemas.microsoft.com/office/drawing/2014/main" id="{D89AD770-EE2D-2A86-59BA-6290CD350020}"/>
              </a:ext>
            </a:extLst>
          </p:cNvPr>
          <p:cNvSpPr>
            <a:spLocks noChangeArrowheads="1"/>
          </p:cNvSpPr>
          <p:nvPr/>
        </p:nvSpPr>
        <p:spPr bwMode="auto">
          <a:xfrm>
            <a:off x="7420544" y="5388"/>
            <a:ext cx="1682522"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lIns="77929" tIns="38964" rIns="77929" bIns="38964" anchor="ct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各区の特色ある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a:p>
            <a:pPr algn="ctr" eaLnBrk="1" hangingPunct="1">
              <a:spcBef>
                <a:spcPct val="0"/>
              </a:spcBef>
              <a:buFontTx/>
              <a:buNone/>
            </a:pPr>
            <a:r>
              <a:rPr lang="ja-JP" altLang="en-US" sz="1400" dirty="0">
                <a:solidFill>
                  <a:srgbClr val="000099"/>
                </a:solidFill>
                <a:latin typeface="ＭＳ Ｐゴシック" panose="020B0600070205080204" pitchFamily="50" charset="-128"/>
                <a:ea typeface="HG創英角ｺﾞｼｯｸUB" panose="020B0909000000000000" pitchFamily="49" charset="-128"/>
              </a:rPr>
              <a:t>施策の展開</a:t>
            </a:r>
            <a:endParaRPr lang="en-US" altLang="ja-JP" sz="1400" dirty="0">
              <a:solidFill>
                <a:srgbClr val="000099"/>
              </a:solidFill>
              <a:latin typeface="ＭＳ Ｐゴシック" panose="020B0600070205080204" pitchFamily="50" charset="-128"/>
              <a:ea typeface="HG創英角ｺﾞｼｯｸUB" panose="020B0909000000000000" pitchFamily="49" charset="-128"/>
            </a:endParaRPr>
          </a:p>
        </p:txBody>
      </p:sp>
      <p:pic>
        <p:nvPicPr>
          <p:cNvPr id="21" name="図 20" descr="時計, 部屋 が含まれている画像&#10;&#10;自動的に生成された説明">
            <a:extLst>
              <a:ext uri="{FF2B5EF4-FFF2-40B4-BE49-F238E27FC236}">
                <a16:creationId xmlns:a16="http://schemas.microsoft.com/office/drawing/2014/main" id="{8544D34F-5EA2-80D8-BDEF-EE9D6A32443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30000" y="2790727"/>
            <a:ext cx="1679300" cy="1205737"/>
          </a:xfrm>
          <a:prstGeom prst="rect">
            <a:avLst/>
          </a:prstGeom>
        </p:spPr>
      </p:pic>
      <p:sp>
        <p:nvSpPr>
          <p:cNvPr id="28" name="正方形/長方形 11">
            <a:extLst>
              <a:ext uri="{FF2B5EF4-FFF2-40B4-BE49-F238E27FC236}">
                <a16:creationId xmlns:a16="http://schemas.microsoft.com/office/drawing/2014/main" id="{F4CBA2A6-F5F5-17E0-483D-9AFE2694E108}"/>
              </a:ext>
            </a:extLst>
          </p:cNvPr>
          <p:cNvSpPr>
            <a:spLocks noChangeArrowheads="1"/>
          </p:cNvSpPr>
          <p:nvPr/>
        </p:nvSpPr>
        <p:spPr bwMode="auto">
          <a:xfrm>
            <a:off x="301659" y="1317296"/>
            <a:ext cx="7263912" cy="82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446088" indent="-8731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2000"/>
              </a:lnSpc>
              <a:spcBef>
                <a:spcPts val="1800"/>
              </a:spcBef>
              <a:tabLst>
                <a:tab pos="92075" algn="l"/>
                <a:tab pos="174625" algn="l"/>
                <a:tab pos="358775" algn="l"/>
                <a:tab pos="4489450" algn="l"/>
                <a:tab pos="4756150" algn="l"/>
                <a:tab pos="4932363" algn="l"/>
                <a:tab pos="5291138" algn="l"/>
                <a:tab pos="5557838" algn="l"/>
                <a:tab pos="5743575" algn="l"/>
                <a:tab pos="6367463" algn="l"/>
                <a:tab pos="8166100" algn="l"/>
              </a:tabLst>
            </a:pPr>
            <a:r>
              <a:rPr lang="ja-JP" altLang="en-US" sz="1600" b="1" dirty="0">
                <a:latin typeface="ＭＳ Ｐゴシック" panose="020B0600070205080204" pitchFamily="50" charset="-128"/>
              </a:rPr>
              <a:t>　■　西成区こども生活・まなびサポート事業　　　　　　　　　　  </a:t>
            </a:r>
            <a:r>
              <a:rPr lang="ja-JP" altLang="ja-JP" sz="1600" b="1" dirty="0">
                <a:latin typeface="ＭＳ Ｐゴシック" panose="020B0600070205080204" pitchFamily="50" charset="-128"/>
              </a:rPr>
              <a:t>（</a:t>
            </a:r>
            <a:r>
              <a:rPr lang="ja-JP" altLang="en-US" sz="1600" b="1" dirty="0">
                <a:latin typeface="ＭＳ Ｐゴシック" panose="020B0600070205080204" pitchFamily="50" charset="-128"/>
              </a:rPr>
              <a:t>１億４，６００万円</a:t>
            </a:r>
            <a:r>
              <a:rPr lang="en-US" altLang="ja-JP" sz="1600" b="1" dirty="0">
                <a:latin typeface="ＭＳ Ｐゴシック" panose="020B0600070205080204" pitchFamily="50" charset="-128"/>
              </a:rPr>
              <a:t>)</a:t>
            </a:r>
            <a:endParaRPr lang="en-US" altLang="ja-JP" sz="1400" b="1" dirty="0">
              <a:latin typeface="ＭＳ Ｐゴシック" panose="020B0600070205080204" pitchFamily="50" charset="-128"/>
            </a:endParaRPr>
          </a:p>
          <a:p>
            <a:pPr marL="644525" lvl="1" indent="-285750" eaLnBrk="1" hangingPunct="1">
              <a:lnSpc>
                <a:spcPts val="2000"/>
              </a:lnSpc>
              <a:buFont typeface="Wingdings" panose="05000000000000000000" pitchFamily="2" charset="2"/>
              <a:buChar char="Ø"/>
            </a:pPr>
            <a:r>
              <a:rPr lang="ja-JP" altLang="en-US" sz="1400" dirty="0">
                <a:latin typeface="ＭＳ Ｐゴシック" panose="020B0600070205080204" pitchFamily="50" charset="-128"/>
              </a:rPr>
              <a:t>学習姿勢に課題がある児童や不登校等児童生徒へ寄り添い型の支援を行うため、　区内全小中学校に支援員を配置</a:t>
            </a:r>
          </a:p>
        </p:txBody>
      </p:sp>
    </p:spTree>
    <p:extLst>
      <p:ext uri="{BB962C8B-B14F-4D97-AF65-F5344CB8AC3E}">
        <p14:creationId xmlns:p14="http://schemas.microsoft.com/office/powerpoint/2010/main" val="3933135740"/>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554</Words>
  <PresentationFormat>画面に合わせる (16:9)</PresentationFormat>
  <Paragraphs>119</Paragraphs>
  <Slides>2</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ariant>
        <vt:lpstr>目的別スライド ショー</vt:lpstr>
      </vt:variant>
      <vt:variant>
        <vt:i4>1</vt:i4>
      </vt:variant>
    </vt:vector>
  </HeadingPairs>
  <TitlesOfParts>
    <vt:vector size="11" baseType="lpstr">
      <vt:lpstr>HGP創英角ｺﾞｼｯｸUB</vt:lpstr>
      <vt:lpstr>HG丸ｺﾞｼｯｸM-PRO</vt:lpstr>
      <vt:lpstr>HG創英角ｺﾞｼｯｸUB</vt:lpstr>
      <vt:lpstr>Meiryo UI</vt:lpstr>
      <vt:lpstr>ＭＳ Ｐゴシック</vt:lpstr>
      <vt:lpstr>Arial</vt:lpstr>
      <vt:lpstr>Wingdings</vt:lpstr>
      <vt:lpstr>標準デザイン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2025-02-05T02:32:45Z</dcterms:modified>
</cp:coreProperties>
</file>