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1" saveSubsetFonts="1">
  <p:sldMasterIdLst>
    <p:sldMasterId id="2147483648" r:id="rId1"/>
  </p:sldMasterIdLst>
  <p:notesMasterIdLst>
    <p:notesMasterId r:id="rId9"/>
  </p:notesMasterIdLst>
  <p:handoutMasterIdLst>
    <p:handoutMasterId r:id="rId10"/>
  </p:handoutMasterIdLst>
  <p:sldIdLst>
    <p:sldId id="2217" r:id="rId2"/>
    <p:sldId id="2218" r:id="rId3"/>
    <p:sldId id="2219" r:id="rId4"/>
    <p:sldId id="2250" r:id="rId5"/>
    <p:sldId id="2221" r:id="rId6"/>
    <p:sldId id="2222" r:id="rId7"/>
    <p:sldId id="2223" r:id="rId8"/>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565" autoAdjust="0"/>
  </p:normalViewPr>
  <p:slideViewPr>
    <p:cSldViewPr snapToGrid="0">
      <p:cViewPr varScale="1">
        <p:scale>
          <a:sx n="88" d="100"/>
          <a:sy n="88" d="100"/>
        </p:scale>
        <p:origin x="840" y="78"/>
      </p:cViewPr>
      <p:guideLst>
        <p:guide orient="horz" pos="1665"/>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1" y="0"/>
            <a:ext cx="2951163" cy="496888"/>
          </a:xfrm>
          <a:prstGeom prst="rect">
            <a:avLst/>
          </a:prstGeom>
        </p:spPr>
        <p:txBody>
          <a:bodyPr vert="horz" lIns="91224" tIns="45610" rIns="91224" bIns="45610"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24" tIns="45610" rIns="91224" bIns="45610"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2025/2/5</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21" y="9440887"/>
            <a:ext cx="2951163" cy="496887"/>
          </a:xfrm>
          <a:prstGeom prst="rect">
            <a:avLst/>
          </a:prstGeom>
        </p:spPr>
        <p:txBody>
          <a:bodyPr vert="horz" lIns="91224" tIns="45610" rIns="91224" bIns="45610"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7"/>
            <a:ext cx="2949575" cy="496887"/>
          </a:xfrm>
          <a:prstGeom prst="rect">
            <a:avLst/>
          </a:prstGeom>
        </p:spPr>
        <p:txBody>
          <a:bodyPr vert="horz" wrap="square" lIns="91224" tIns="45610" rIns="91224" bIns="45610"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1" y="0"/>
            <a:ext cx="2951163"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21" y="9440887"/>
            <a:ext cx="2951163"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7"/>
            <a:ext cx="2949575"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4023318" y="9719845"/>
            <a:ext cx="3077518" cy="511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56" tIns="47576" rIns="95156" bIns="47576" anchor="b"/>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E55F9E1-C11C-4FD5-8EC6-4E0419582A96}" type="slidenum">
              <a:rPr lang="en-US" altLang="ja-JP" sz="1200">
                <a:latin typeface="ＭＳ Ｐゴシック" panose="020B0600070205080204" pitchFamily="50" charset="-128"/>
                <a:ea typeface="ＭＳ Ｐゴシック" panose="020B0600070205080204" pitchFamily="50" charset="-128"/>
              </a:rPr>
              <a:pPr algn="r" eaLnBrk="1" hangingPunct="1">
                <a:spcBef>
                  <a:spcPct val="0"/>
                </a:spcBef>
              </a:pPr>
              <a:t>31</a:t>
            </a:fld>
            <a:endParaRPr lang="en-US" altLang="ja-JP" sz="1200" dirty="0">
              <a:latin typeface="ＭＳ Ｐゴシック" panose="020B0600070205080204" pitchFamily="50" charset="-128"/>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xfrm>
            <a:off x="112713" y="330200"/>
            <a:ext cx="6816725" cy="3835400"/>
          </a:xfrm>
          <a:ln/>
        </p:spPr>
      </p:sp>
      <p:sp>
        <p:nvSpPr>
          <p:cNvPr id="5124" name="Rectangle 3"/>
          <p:cNvSpPr>
            <a:spLocks noGrp="1" noChangeArrowheads="1"/>
          </p:cNvSpPr>
          <p:nvPr>
            <p:ph type="body" idx="1"/>
          </p:nvPr>
        </p:nvSpPr>
        <p:spPr>
          <a:xfrm>
            <a:off x="707284" y="4860728"/>
            <a:ext cx="5687943" cy="460412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983" tIns="47992" rIns="95983" bIns="47992"/>
          <a:lstStyle/>
          <a:p>
            <a:pPr eaLnBrk="1" hangingPunct="1"/>
            <a:endParaRPr lang="ja-JP" altLang="ja-JP" dirty="0"/>
          </a:p>
        </p:txBody>
      </p:sp>
    </p:spTree>
    <p:extLst>
      <p:ext uri="{BB962C8B-B14F-4D97-AF65-F5344CB8AC3E}">
        <p14:creationId xmlns:p14="http://schemas.microsoft.com/office/powerpoint/2010/main" val="275617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a:xfrm>
            <a:off x="76200" y="277813"/>
            <a:ext cx="6619875" cy="3724275"/>
          </a:xfrm>
          <a:ln/>
        </p:spPr>
      </p:sp>
      <p:sp>
        <p:nvSpPr>
          <p:cNvPr id="6147" name="ノート プレースホルダ 2"/>
          <p:cNvSpPr>
            <a:spLocks noGrp="1"/>
          </p:cNvSpPr>
          <p:nvPr>
            <p:ph type="body" idx="1"/>
          </p:nvPr>
        </p:nvSpPr>
        <p:spPr>
          <a:xfrm>
            <a:off x="679450" y="5275263"/>
            <a:ext cx="5657850" cy="276701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u="none" dirty="0">
              <a:solidFill>
                <a:srgbClr val="FF0000"/>
              </a:solidFill>
            </a:endParaRPr>
          </a:p>
        </p:txBody>
      </p:sp>
      <p:sp>
        <p:nvSpPr>
          <p:cNvPr id="614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9706">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7349" indent="-274561" defTabSz="869706">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03004" indent="-220602" defTabSz="869706">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4206" indent="-220602" defTabSz="869706">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85406" indent="-220602" defTabSz="869706">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42479" indent="-220602" defTabSz="86970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99550" indent="-220602" defTabSz="86970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56621" indent="-220602" defTabSz="86970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13695" indent="-220602" defTabSz="86970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C826FD0D-4379-4D31-A139-0582F2E20370}" type="slidenum">
              <a:rPr lang="en-US" altLang="ja-JP" sz="1200">
                <a:latin typeface="ＭＳ Ｐゴシック" panose="020B0600070205080204" pitchFamily="50" charset="-128"/>
                <a:ea typeface="ＭＳ Ｐゴシック" panose="020B0600070205080204" pitchFamily="50" charset="-128"/>
              </a:rPr>
              <a:pPr>
                <a:spcBef>
                  <a:spcPct val="0"/>
                </a:spcBef>
              </a:pPr>
              <a:t>32</a:t>
            </a:fld>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019087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7" name="スライド イメージ プレースホルダ 1"/>
          <p:cNvSpPr>
            <a:spLocks noGrp="1" noRot="1" noChangeAspect="1" noChangeArrowheads="1"/>
          </p:cNvSpPr>
          <p:nvPr>
            <p:ph type="sldImg"/>
          </p:nvPr>
        </p:nvSpPr>
        <p:spPr bwMode="auto">
          <a:xfrm>
            <a:off x="34925" y="269875"/>
            <a:ext cx="6423025" cy="3613150"/>
          </a:xfrm>
          <a:prstGeom prst="rect">
            <a:avLst/>
          </a:prstGeom>
          <a:noFill/>
          <a:ln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6228" name="ノート プレースホルダ 2"/>
          <p:cNvSpPr>
            <a:spLocks noGrp="1" noChangeArrowheads="1"/>
          </p:cNvSpPr>
          <p:nvPr>
            <p:ph type="body" idx="1"/>
          </p:nvPr>
        </p:nvSpPr>
        <p:spPr bwMode="auto">
          <a:xfrm>
            <a:off x="650307" y="5117323"/>
            <a:ext cx="5415045" cy="2684165"/>
          </a:xfrm>
          <a:prstGeom prst="rect">
            <a:avLst/>
          </a:prstGeom>
          <a:noFill/>
          <a:ln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87931" tIns="43964" rIns="87931" bIns="43964"/>
          <a:lstStyle/>
          <a:p>
            <a:pPr defTabSz="911882">
              <a:defRPr/>
            </a:pPr>
            <a:endParaRPr lang="en-US" altLang="ja-JP" dirty="0"/>
          </a:p>
        </p:txBody>
      </p:sp>
      <p:sp>
        <p:nvSpPr>
          <p:cNvPr id="6229" name="スライド番号プレースホルダ 3"/>
          <p:cNvSpPr>
            <a:spLocks noChangeArrowheads="1"/>
          </p:cNvSpPr>
          <p:nvPr/>
        </p:nvSpPr>
        <p:spPr bwMode="auto">
          <a:xfrm>
            <a:off x="3690581" y="9158203"/>
            <a:ext cx="2822995" cy="4820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931" tIns="43964" rIns="87931" bIns="43964" anchor="b"/>
          <a:lstStyle>
            <a:lvl1pPr defTabSz="866775" eaLnBrk="0" hangingPunct="0">
              <a:spcBef>
                <a:spcPct val="30000"/>
              </a:spcBef>
              <a:defRPr kumimoji="1" sz="1000">
                <a:solidFill>
                  <a:schemeClr val="tx1"/>
                </a:solidFill>
                <a:latin typeface="Arial" panose="020B0604020202020204" pitchFamily="34" charset="0"/>
                <a:ea typeface="ＭＳ Ｐ明朝" panose="02020600040205080304" pitchFamily="18" charset="-128"/>
              </a:defRPr>
            </a:lvl1pPr>
            <a:lvl2pPr defTabSz="866775" eaLnBrk="0" hangingPunct="0">
              <a:spcBef>
                <a:spcPct val="30000"/>
              </a:spcBef>
              <a:defRPr kumimoji="1" sz="1000">
                <a:solidFill>
                  <a:schemeClr val="tx1"/>
                </a:solidFill>
                <a:latin typeface="Arial" panose="020B0604020202020204" pitchFamily="34" charset="0"/>
                <a:ea typeface="ＭＳ Ｐ明朝" panose="02020600040205080304" pitchFamily="18" charset="-128"/>
              </a:defRPr>
            </a:lvl2pPr>
            <a:lvl3pPr defTabSz="866775" eaLnBrk="0" hangingPunct="0">
              <a:spcBef>
                <a:spcPct val="30000"/>
              </a:spcBef>
              <a:defRPr kumimoji="1" sz="1000">
                <a:solidFill>
                  <a:schemeClr val="tx1"/>
                </a:solidFill>
                <a:latin typeface="Arial" panose="020B0604020202020204" pitchFamily="34" charset="0"/>
                <a:ea typeface="ＭＳ Ｐ明朝" panose="02020600040205080304" pitchFamily="18" charset="-128"/>
              </a:defRPr>
            </a:lvl3pPr>
            <a:lvl4pPr defTabSz="866775" eaLnBrk="0" hangingPunct="0">
              <a:spcBef>
                <a:spcPct val="30000"/>
              </a:spcBef>
              <a:defRPr kumimoji="1" sz="1000">
                <a:solidFill>
                  <a:schemeClr val="tx1"/>
                </a:solidFill>
                <a:latin typeface="Arial" panose="020B0604020202020204" pitchFamily="34" charset="0"/>
                <a:ea typeface="ＭＳ Ｐ明朝" panose="02020600040205080304" pitchFamily="18" charset="-128"/>
              </a:defRPr>
            </a:lvl4pPr>
            <a:lvl5pPr defTabSz="866775" eaLnBrk="0" hangingPunct="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009775" defTabSz="866775" eaLnBrk="0" fontAlgn="base" hangingPunct="0">
              <a:spcBef>
                <a:spcPct val="30000"/>
              </a:spcBef>
              <a:spcAft>
                <a:spcPct val="0"/>
              </a:spcAft>
              <a:buSzPct val="100000"/>
              <a:defRPr kumimoji="1" sz="1000">
                <a:solidFill>
                  <a:schemeClr val="tx1"/>
                </a:solidFill>
                <a:latin typeface="Arial" panose="020B0604020202020204" pitchFamily="34" charset="0"/>
                <a:ea typeface="ＭＳ Ｐ明朝" panose="02020600040205080304" pitchFamily="18" charset="-128"/>
              </a:defRPr>
            </a:lvl6pPr>
            <a:lvl7pPr marL="2466975" defTabSz="866775" eaLnBrk="0" fontAlgn="base" hangingPunct="0">
              <a:spcBef>
                <a:spcPct val="30000"/>
              </a:spcBef>
              <a:spcAft>
                <a:spcPct val="0"/>
              </a:spcAft>
              <a:buSzPct val="100000"/>
              <a:defRPr kumimoji="1" sz="1000">
                <a:solidFill>
                  <a:schemeClr val="tx1"/>
                </a:solidFill>
                <a:latin typeface="Arial" panose="020B0604020202020204" pitchFamily="34" charset="0"/>
                <a:ea typeface="ＭＳ Ｐ明朝" panose="02020600040205080304" pitchFamily="18" charset="-128"/>
              </a:defRPr>
            </a:lvl7pPr>
            <a:lvl8pPr marL="2924175" defTabSz="866775" eaLnBrk="0" fontAlgn="base" hangingPunct="0">
              <a:spcBef>
                <a:spcPct val="30000"/>
              </a:spcBef>
              <a:spcAft>
                <a:spcPct val="0"/>
              </a:spcAft>
              <a:buSzPct val="100000"/>
              <a:defRPr kumimoji="1" sz="1000">
                <a:solidFill>
                  <a:schemeClr val="tx1"/>
                </a:solidFill>
                <a:latin typeface="Arial" panose="020B0604020202020204" pitchFamily="34" charset="0"/>
                <a:ea typeface="ＭＳ Ｐ明朝" panose="02020600040205080304" pitchFamily="18" charset="-128"/>
              </a:defRPr>
            </a:lvl8pPr>
            <a:lvl9pPr marL="3381375" defTabSz="866775" eaLnBrk="0" fontAlgn="base" hangingPunct="0">
              <a:spcBef>
                <a:spcPct val="30000"/>
              </a:spcBef>
              <a:spcAft>
                <a:spcPct val="0"/>
              </a:spcAft>
              <a:buSzPct val="100000"/>
              <a:defRPr kumimoji="1" sz="1000">
                <a:solidFill>
                  <a:schemeClr val="tx1"/>
                </a:solidFill>
                <a:latin typeface="Arial" panose="020B0604020202020204" pitchFamily="34" charset="0"/>
                <a:ea typeface="ＭＳ Ｐ明朝" panose="02020600040205080304" pitchFamily="18" charset="-128"/>
              </a:defRPr>
            </a:lvl9pPr>
          </a:lstStyle>
          <a:p>
            <a:pPr algn="r" defTabSz="866444">
              <a:spcBef>
                <a:spcPct val="0"/>
              </a:spcBef>
              <a:defRPr/>
            </a:pPr>
            <a:fld id="{70BA4468-1C32-41E4-BCD5-927F732F8ABA}" type="slidenum">
              <a:rPr lang="en-US" altLang="ja-JP" sz="1200">
                <a:solidFill>
                  <a:srgbClr val="000000"/>
                </a:solidFill>
                <a:latin typeface="ＭＳ Ｐゴシック" panose="020B0600070205080204" pitchFamily="50" charset="-128"/>
                <a:ea typeface="ＭＳ Ｐゴシック" panose="020B0600070205080204" pitchFamily="50" charset="-128"/>
              </a:rPr>
              <a:pPr algn="r" defTabSz="866444">
                <a:spcBef>
                  <a:spcPct val="0"/>
                </a:spcBef>
                <a:defRPr/>
              </a:pPr>
              <a:t>33</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90550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a:xfrm>
            <a:off x="-342900" y="277813"/>
            <a:ext cx="6551613" cy="3686175"/>
          </a:xfrm>
          <a:ln/>
        </p:spPr>
      </p:sp>
      <p:sp>
        <p:nvSpPr>
          <p:cNvPr id="25603" name="ノート プレースホルダ 2"/>
          <p:cNvSpPr>
            <a:spLocks noGrp="1"/>
          </p:cNvSpPr>
          <p:nvPr>
            <p:ph type="body" idx="1"/>
          </p:nvPr>
        </p:nvSpPr>
        <p:spPr>
          <a:xfrm>
            <a:off x="586673" y="5221845"/>
            <a:ext cx="4914026" cy="2739224"/>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2881">
              <a:defRPr/>
            </a:pPr>
            <a:endParaRPr lang="en-US" altLang="ja-JP" dirty="0"/>
          </a:p>
        </p:txBody>
      </p:sp>
      <p:sp>
        <p:nvSpPr>
          <p:cNvPr id="2560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6520">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84130" indent="-260407" defTabSz="76652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50470" indent="-207449" defTabSz="76652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75663" indent="-207449" defTabSz="76652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99383" indent="-207449" defTabSz="76652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323100" indent="-207449" defTabSz="76652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746821" indent="-207449" defTabSz="76652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70539" indent="-207449" defTabSz="76652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594256" indent="-207449" defTabSz="76652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AD25116F-D0AC-4FDD-8B56-52B2834ABCDE}" type="slidenum">
              <a:rPr lang="en-US" altLang="ja-JP" sz="1200">
                <a:solidFill>
                  <a:srgbClr val="000000"/>
                </a:solidFill>
                <a:latin typeface="ＭＳ Ｐゴシック" panose="020B0600070205080204" pitchFamily="50" charset="-128"/>
                <a:ea typeface="ＭＳ Ｐゴシック" panose="020B0600070205080204" pitchFamily="50" charset="-128"/>
              </a:rPr>
              <a:pPr>
                <a:spcBef>
                  <a:spcPct val="0"/>
                </a:spcBef>
              </a:pPr>
              <a:t>34</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2471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 イメージ プレースホルダー 1"/>
          <p:cNvSpPr>
            <a:spLocks noGrp="1" noRot="1" noChangeAspect="1" noTextEdit="1"/>
          </p:cNvSpPr>
          <p:nvPr>
            <p:ph type="sldImg"/>
          </p:nvPr>
        </p:nvSpPr>
        <p:spPr>
          <a:ln/>
        </p:spPr>
      </p:sp>
      <p:sp>
        <p:nvSpPr>
          <p:cNvPr id="819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710">
              <a:defRPr/>
            </a:pPr>
            <a:endParaRPr lang="en-US" altLang="ja-JP" dirty="0">
              <a:ea typeface="ＭＳ Ｐゴシック" charset="-128"/>
            </a:endParaRPr>
          </a:p>
        </p:txBody>
      </p:sp>
      <p:sp>
        <p:nvSpPr>
          <p:cNvPr id="819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65118" indent="-253656">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22009" indent="-203518">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33461" indent="-203518">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43447" indent="-203518">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268176" indent="-20351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692906" indent="-20351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17638" indent="-20351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542367" indent="-20351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AD418076-606F-48D8-A686-C1428267B27F}" type="slidenum">
              <a:rPr lang="en-US" altLang="ja-JP" sz="1200">
                <a:latin typeface="ＭＳ Ｐゴシック" panose="020B0600070205080204" pitchFamily="50" charset="-128"/>
                <a:ea typeface="ＭＳ Ｐゴシック" panose="020B0600070205080204" pitchFamily="50" charset="-128"/>
              </a:rPr>
              <a:pPr>
                <a:spcBef>
                  <a:spcPct val="0"/>
                </a:spcBef>
              </a:pPr>
              <a:t>35</a:t>
            </a:fld>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17870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a:xfrm>
            <a:off x="-344488" y="277813"/>
            <a:ext cx="6561138" cy="3690937"/>
          </a:xfrm>
          <a:ln/>
        </p:spPr>
      </p:sp>
      <p:sp>
        <p:nvSpPr>
          <p:cNvPr id="25603" name="ノート プレースホルダ 2"/>
          <p:cNvSpPr>
            <a:spLocks noGrp="1"/>
          </p:cNvSpPr>
          <p:nvPr>
            <p:ph type="body" idx="1"/>
          </p:nvPr>
        </p:nvSpPr>
        <p:spPr>
          <a:xfrm>
            <a:off x="587497" y="5228528"/>
            <a:ext cx="4920911" cy="274272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p>
        </p:txBody>
      </p:sp>
      <p:sp>
        <p:nvSpPr>
          <p:cNvPr id="2560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7595">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85091" indent="-260775" defTabSz="767595">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51942" indent="-207738" defTabSz="767595">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77735" indent="-207738" defTabSz="767595">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02046" indent="-207738" defTabSz="767595">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326358" indent="-207738" defTabSz="76759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750672" indent="-207738" defTabSz="76759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74984" indent="-207738" defTabSz="76759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599295" indent="-207738" defTabSz="767595"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AD25116F-D0AC-4FDD-8B56-52B2834ABCDE}" type="slidenum">
              <a:rPr lang="en-US" altLang="ja-JP" sz="1200">
                <a:solidFill>
                  <a:srgbClr val="000000"/>
                </a:solidFill>
                <a:latin typeface="ＭＳ Ｐゴシック" panose="020B0600070205080204" pitchFamily="50" charset="-128"/>
                <a:ea typeface="ＭＳ Ｐゴシック" panose="020B0600070205080204" pitchFamily="50" charset="-128"/>
              </a:rPr>
              <a:pPr>
                <a:spcBef>
                  <a:spcPct val="0"/>
                </a:spcBef>
              </a:pPr>
              <a:t>36</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586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 イメージ プレースホルダー 1"/>
          <p:cNvSpPr>
            <a:spLocks noGrp="1" noRot="1" noChangeAspect="1" noTextEdit="1"/>
          </p:cNvSpPr>
          <p:nvPr>
            <p:ph type="sldImg"/>
          </p:nvPr>
        </p:nvSpPr>
        <p:spPr>
          <a:ln/>
        </p:spPr>
      </p:sp>
      <p:sp>
        <p:nvSpPr>
          <p:cNvPr id="819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9326">
              <a:defRPr/>
            </a:pPr>
            <a:endParaRPr lang="ja-JP" altLang="en-US" dirty="0"/>
          </a:p>
        </p:txBody>
      </p:sp>
      <p:sp>
        <p:nvSpPr>
          <p:cNvPr id="819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85178" indent="-261307">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52829" indent="-20965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76691" indent="-20965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899044" indent="-20965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336579" indent="-20965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774118" indent="-20965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211660" indent="-20965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649196" indent="-20965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defTabSz="912402">
              <a:spcBef>
                <a:spcPct val="0"/>
              </a:spcBef>
              <a:defRPr/>
            </a:pPr>
            <a:fld id="{AD418076-606F-48D8-A686-C1428267B27F}" type="slidenum">
              <a:rPr lang="en-US" altLang="ja-JP" sz="1200">
                <a:solidFill>
                  <a:srgbClr val="000000"/>
                </a:solidFill>
                <a:latin typeface="ＭＳ Ｐゴシック" panose="020B0600070205080204" pitchFamily="50" charset="-128"/>
                <a:ea typeface="ＭＳ Ｐゴシック" panose="020B0600070205080204" pitchFamily="50" charset="-128"/>
              </a:rPr>
              <a:pPr defTabSz="912402">
                <a:spcBef>
                  <a:spcPct val="0"/>
                </a:spcBef>
                <a:defRPr/>
              </a:pPr>
              <a:t>37</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48925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1277815"/>
            <a:ext cx="9144000" cy="1934308"/>
          </a:xfrm>
          <a:prstGeom prst="rect">
            <a:avLst/>
          </a:prstGeom>
          <a:gradFill flip="none" rotWithShape="1">
            <a:gsLst>
              <a:gs pos="0">
                <a:schemeClr val="bg1"/>
              </a:gs>
              <a:gs pos="20000">
                <a:srgbClr val="000099"/>
              </a:gs>
              <a:gs pos="80000">
                <a:srgbClr val="000099"/>
              </a:gs>
              <a:gs pos="100000">
                <a:schemeClr val="bg1"/>
              </a:gs>
            </a:gsLst>
            <a:lin ang="10800000" scaled="1"/>
            <a:tileRect/>
          </a:gradFill>
          <a:ln w="38100" algn="ctr">
            <a:noFill/>
            <a:miter lim="800000"/>
            <a:headEnd/>
            <a:tailEnd/>
          </a:ln>
          <a:effectLst/>
        </p:spPr>
        <p:txBody>
          <a:bodyPr wrap="none" lIns="77928" tIns="38964" rIns="77928" bIns="38964" anchor="ctr"/>
          <a:lstStyle/>
          <a:p>
            <a:pPr eaLnBrk="1" hangingPunct="1">
              <a:defRPr/>
            </a:pPr>
            <a:endParaRPr lang="ja-JP" altLang="en-US" sz="2400" dirty="0">
              <a:solidFill>
                <a:schemeClr val="bg1"/>
              </a:solidFill>
              <a:latin typeface="ＭＳ Ｐゴシック" panose="020B0600070205080204" pitchFamily="50" charset="-128"/>
              <a:ea typeface="HG創英角ｺﾞｼｯｸUB" pitchFamily="49" charset="-128"/>
            </a:endParaRPr>
          </a:p>
        </p:txBody>
      </p:sp>
      <p:sp>
        <p:nvSpPr>
          <p:cNvPr id="7171" name="Text Box 4"/>
          <p:cNvSpPr txBox="1">
            <a:spLocks noChangeArrowheads="1"/>
          </p:cNvSpPr>
          <p:nvPr/>
        </p:nvSpPr>
        <p:spPr bwMode="auto">
          <a:xfrm>
            <a:off x="0" y="1830892"/>
            <a:ext cx="8856663" cy="740858"/>
          </a:xfrm>
          <a:prstGeom prst="rect">
            <a:avLst/>
          </a:prstGeom>
          <a:noFill/>
          <a:ln w="9525">
            <a:noFill/>
            <a:miter lim="800000"/>
            <a:headEnd/>
            <a:tailEnd/>
          </a:ln>
        </p:spPr>
        <p:txBody>
          <a:bodyPr lIns="77928" tIns="38964" rIns="77928" bIns="38964">
            <a:spAutoFit/>
          </a:bodyPr>
          <a:lstStyle/>
          <a:p>
            <a:pPr algn="ctr" eaLnBrk="1" hangingPunct="1">
              <a:lnSpc>
                <a:spcPct val="150000"/>
              </a:lnSpc>
              <a:defRPr/>
            </a:pPr>
            <a:r>
              <a:rPr lang="ja-JP" altLang="en-US" sz="34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５．府市一体による大阪の成長の実現</a:t>
            </a:r>
          </a:p>
        </p:txBody>
      </p:sp>
    </p:spTree>
    <p:extLst>
      <p:ext uri="{BB962C8B-B14F-4D97-AF65-F5344CB8AC3E}">
        <p14:creationId xmlns:p14="http://schemas.microsoft.com/office/powerpoint/2010/main" val="4030741443"/>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 name="図 154">
            <a:extLst>
              <a:ext uri="{FF2B5EF4-FFF2-40B4-BE49-F238E27FC236}">
                <a16:creationId xmlns:a16="http://schemas.microsoft.com/office/drawing/2014/main" id="{E94197F5-051B-5560-7AB2-E71FDC4F83F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560211" y="653140"/>
            <a:ext cx="3475990" cy="2671959"/>
          </a:xfrm>
          <a:prstGeom prst="rect">
            <a:avLst/>
          </a:prstGeom>
        </p:spPr>
      </p:pic>
      <p:sp>
        <p:nvSpPr>
          <p:cNvPr id="7" name="スライド番号プレースホルダ 3"/>
          <p:cNvSpPr txBox="1">
            <a:spLocks noGrp="1"/>
          </p:cNvSpPr>
          <p:nvPr/>
        </p:nvSpPr>
        <p:spPr bwMode="auto">
          <a:xfrm>
            <a:off x="7010400" y="4816750"/>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32</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
        <p:nvSpPr>
          <p:cNvPr id="6" name="Rectangle 4">
            <a:extLst>
              <a:ext uri="{FF2B5EF4-FFF2-40B4-BE49-F238E27FC236}">
                <a16:creationId xmlns:a16="http://schemas.microsoft.com/office/drawing/2014/main" id="{FC989897-FB32-C225-BD98-1AB195A8473D}"/>
              </a:ext>
            </a:extLst>
          </p:cNvPr>
          <p:cNvSpPr>
            <a:spLocks noChangeArrowheads="1"/>
          </p:cNvSpPr>
          <p:nvPr/>
        </p:nvSpPr>
        <p:spPr bwMode="auto">
          <a:xfrm>
            <a:off x="0" y="2692"/>
            <a:ext cx="9140826" cy="476250"/>
          </a:xfrm>
          <a:prstGeom prst="rect">
            <a:avLst/>
          </a:prstGeom>
          <a:gradFill rotWithShape="1">
            <a:gsLst>
              <a:gs pos="40000">
                <a:srgbClr val="000099"/>
              </a:gs>
              <a:gs pos="40000">
                <a:srgbClr val="000099"/>
              </a:gs>
              <a:gs pos="90000">
                <a:srgbClr val="FFFFFF"/>
              </a:gs>
            </a:gsLst>
            <a:lin ang="0"/>
          </a:gradFill>
          <a:ln>
            <a:noFill/>
          </a:ln>
          <a:effectLst/>
        </p:spPr>
        <p:txBody>
          <a:bodyPr wrap="none" lIns="77929" tIns="38964" rIns="77929" bIns="38964" anchor="ctr"/>
          <a:lstStyle>
            <a:lvl1pPr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627063" indent="-236538"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968375" indent="-1889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357313"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1747838"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2050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6pPr>
            <a:lvl7pPr marL="26622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7pPr>
            <a:lvl8pPr marL="31194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8pPr>
            <a:lvl9pPr marL="35766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9pPr>
          </a:lstStyle>
          <a:p>
            <a:pPr eaLnBrk="1" hangingPunct="1">
              <a:buNone/>
              <a:defRPr/>
            </a:pPr>
            <a:r>
              <a:rPr lang="ja-JP" altLang="en-US" sz="2800" dirty="0">
                <a:solidFill>
                  <a:schemeClr val="bg1"/>
                </a:solidFill>
                <a:effectLst>
                  <a:outerShdw blurRad="38100" dist="38100" dir="2700000" algn="tl">
                    <a:srgbClr val="000000">
                      <a:alpha val="43137"/>
                    </a:srgbClr>
                  </a:outerShdw>
                </a:effectLst>
                <a:latin typeface="HG創英角ｺﾞｼｯｸUB" pitchFamily="49" charset="-128"/>
                <a:ea typeface="HG創英角ｺﾞｼｯｸUB" pitchFamily="49" charset="-128"/>
              </a:rPr>
              <a:t>夢洲におけるインフラ整備</a:t>
            </a:r>
            <a:endParaRPr lang="en-US" altLang="ja-JP" sz="2800" dirty="0">
              <a:solidFill>
                <a:schemeClr val="bg1"/>
              </a:solidFill>
              <a:effectLst>
                <a:outerShdw blurRad="38100" dist="38100" dir="2700000" algn="tl">
                  <a:srgbClr val="000000">
                    <a:alpha val="43137"/>
                  </a:srgbClr>
                </a:outerShdw>
              </a:effectLst>
              <a:latin typeface="HG創英角ｺﾞｼｯｸUB" pitchFamily="49" charset="-128"/>
              <a:ea typeface="HG創英角ｺﾞｼｯｸUB" pitchFamily="49" charset="-128"/>
            </a:endParaRPr>
          </a:p>
        </p:txBody>
      </p:sp>
      <p:sp>
        <p:nvSpPr>
          <p:cNvPr id="18" name="Rectangle 4"/>
          <p:cNvSpPr>
            <a:spLocks noChangeArrowheads="1"/>
          </p:cNvSpPr>
          <p:nvPr/>
        </p:nvSpPr>
        <p:spPr bwMode="auto">
          <a:xfrm>
            <a:off x="7483321" y="0"/>
            <a:ext cx="165750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経済成長に向けた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戦略の実行</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21" name="Rectangle 5"/>
          <p:cNvSpPr>
            <a:spLocks noChangeArrowheads="1"/>
          </p:cNvSpPr>
          <p:nvPr/>
        </p:nvSpPr>
        <p:spPr bwMode="auto">
          <a:xfrm>
            <a:off x="25400" y="640256"/>
            <a:ext cx="7822599" cy="2130533"/>
          </a:xfrm>
          <a:prstGeom prst="rect">
            <a:avLst/>
          </a:prstGeom>
          <a:noFill/>
          <a:ln w="9525">
            <a:noFill/>
            <a:miter lim="800000"/>
            <a:headEnd/>
            <a:tailEnd/>
          </a:ln>
        </p:spPr>
        <p:txBody>
          <a:bodyPr wrap="square" lIns="77929" tIns="38964" rIns="77929" bIns="38964">
            <a:spAutoFit/>
          </a:bodyPr>
          <a:lstStyle/>
          <a:p>
            <a:pPr marL="288000" eaLnBrk="1" hangingPunct="1">
              <a:lnSpc>
                <a:spcPts val="1600"/>
              </a:lnSpc>
              <a:spcBef>
                <a:spcPts val="170"/>
              </a:spcBef>
              <a:spcAft>
                <a:spcPts val="170"/>
              </a:spcAft>
              <a:tabLst>
                <a:tab pos="4489450" algn="l"/>
              </a:tabLst>
              <a:defRPr/>
            </a:pPr>
            <a:r>
              <a:rPr lang="ja-JP" altLang="en-US" sz="1600" b="1" dirty="0">
                <a:latin typeface="ＭＳ Ｐゴシック" pitchFamily="50" charset="-128"/>
                <a:ea typeface="ＭＳ Ｐゴシック" charset="-128"/>
              </a:rPr>
              <a:t>■　夢洲地区の土地造成・基盤整備事業　　　　（２４９億８，６００万円）</a:t>
            </a:r>
            <a:endParaRPr lang="en-US" altLang="ja-JP" sz="1600" b="1" dirty="0">
              <a:latin typeface="ＭＳ Ｐゴシック" pitchFamily="50" charset="-128"/>
              <a:ea typeface="ＭＳ Ｐゴシック" charset="-128"/>
            </a:endParaRPr>
          </a:p>
          <a:p>
            <a:pPr marL="288000" eaLnBrk="1" hangingPunct="1">
              <a:lnSpc>
                <a:spcPts val="1600"/>
              </a:lnSpc>
              <a:spcBef>
                <a:spcPts val="170"/>
              </a:spcBef>
              <a:spcAft>
                <a:spcPts val="170"/>
              </a:spcAft>
              <a:tabLst>
                <a:tab pos="4489450" algn="l"/>
              </a:tabLst>
              <a:defRPr/>
            </a:pPr>
            <a:r>
              <a:rPr lang="ja-JP" altLang="en-US" sz="1200" b="1" dirty="0">
                <a:latin typeface="ＭＳ Ｐゴシック" pitchFamily="50" charset="-128"/>
                <a:ea typeface="ＭＳ Ｐゴシック" charset="-128"/>
              </a:rPr>
              <a:t>　　　　　　　　　　　　　　　　　　　　　　　　　　　　　　　　　　　</a:t>
            </a:r>
            <a:r>
              <a:rPr lang="ja-JP" altLang="en-US" sz="1200" dirty="0">
                <a:latin typeface="ＭＳ Ｐゴシック" pitchFamily="50" charset="-128"/>
                <a:ea typeface="ＭＳ Ｐゴシック" charset="-128"/>
              </a:rPr>
              <a:t>　 （うち、一般会計： １億８，６００万円）　</a:t>
            </a:r>
            <a:endParaRPr lang="en-US" altLang="ja-JP" sz="1200" dirty="0">
              <a:latin typeface="ＭＳ Ｐゴシック" pitchFamily="50" charset="-128"/>
              <a:ea typeface="ＭＳ Ｐゴシック" charset="-128"/>
            </a:endParaRPr>
          </a:p>
          <a:p>
            <a:pPr marL="756000" indent="-236538" eaLnBrk="1" hangingPunct="1">
              <a:lnSpc>
                <a:spcPts val="1600"/>
              </a:lnSpc>
              <a:spcBef>
                <a:spcPts val="800"/>
              </a:spcBef>
              <a:spcAft>
                <a:spcPts val="170"/>
              </a:spcAft>
              <a:buFont typeface="Wingdings" pitchFamily="2" charset="2"/>
              <a:buChar char="Ø"/>
              <a:defRPr/>
            </a:pPr>
            <a:r>
              <a:rPr lang="ja-JP" altLang="en-US" sz="1400" dirty="0">
                <a:latin typeface="ＭＳ Ｐゴシック" pitchFamily="50" charset="-128"/>
                <a:ea typeface="ＭＳ Ｐゴシック" charset="-128"/>
              </a:rPr>
              <a:t>鉄道アクセス　　　　</a:t>
            </a:r>
            <a:r>
              <a:rPr lang="en-US" altLang="ja-JP" sz="1400" dirty="0">
                <a:latin typeface="ＭＳ Ｐゴシック" pitchFamily="50" charset="-128"/>
                <a:ea typeface="ＭＳ Ｐゴシック" charset="-128"/>
              </a:rPr>
              <a:t>…</a:t>
            </a:r>
            <a:r>
              <a:rPr lang="ja-JP" altLang="en-US" sz="1400" dirty="0">
                <a:latin typeface="ＭＳ Ｐゴシック" pitchFamily="50" charset="-128"/>
                <a:ea typeface="ＭＳ Ｐゴシック" charset="-128"/>
              </a:rPr>
              <a:t>夢洲駅南西出入口通路の整備工事</a:t>
            </a:r>
            <a:endParaRPr lang="en-US" altLang="ja-JP" sz="1400" dirty="0">
              <a:latin typeface="ＭＳ Ｐゴシック" pitchFamily="50" charset="-128"/>
              <a:ea typeface="ＭＳ Ｐゴシック" charset="-128"/>
            </a:endParaRPr>
          </a:p>
          <a:p>
            <a:pPr marL="756000" indent="-236538" eaLnBrk="1" hangingPunct="1">
              <a:lnSpc>
                <a:spcPts val="1600"/>
              </a:lnSpc>
              <a:spcBef>
                <a:spcPts val="800"/>
              </a:spcBef>
              <a:spcAft>
                <a:spcPts val="170"/>
              </a:spcAft>
              <a:buFont typeface="Wingdings" pitchFamily="2" charset="2"/>
              <a:buChar char="Ø"/>
              <a:defRPr/>
            </a:pPr>
            <a:r>
              <a:rPr lang="ja-JP" altLang="en-US" sz="1400" dirty="0">
                <a:latin typeface="ＭＳ Ｐゴシック" pitchFamily="50" charset="-128"/>
                <a:ea typeface="ＭＳ Ｐゴシック" charset="-128"/>
              </a:rPr>
              <a:t>道路アクセス　　　　</a:t>
            </a:r>
            <a:r>
              <a:rPr lang="en-US" altLang="ja-JP" sz="1400" dirty="0">
                <a:latin typeface="ＭＳ Ｐゴシック" pitchFamily="50" charset="-128"/>
                <a:ea typeface="ＭＳ Ｐゴシック" charset="-128"/>
              </a:rPr>
              <a:t>…</a:t>
            </a:r>
            <a:r>
              <a:rPr lang="ja-JP" altLang="en-US" sz="1400" dirty="0">
                <a:latin typeface="ＭＳ Ｐゴシック" pitchFamily="50" charset="-128"/>
                <a:ea typeface="ＭＳ Ｐゴシック" charset="-128"/>
              </a:rPr>
              <a:t>夢洲幹線道路の雨水管整備工事</a:t>
            </a:r>
            <a:endParaRPr lang="en-US" altLang="ja-JP" sz="1400" dirty="0">
              <a:latin typeface="ＭＳ Ｐゴシック" pitchFamily="50" charset="-128"/>
              <a:ea typeface="ＭＳ Ｐゴシック" charset="-128"/>
            </a:endParaRPr>
          </a:p>
          <a:p>
            <a:pPr marL="756000" eaLnBrk="1" hangingPunct="1">
              <a:lnSpc>
                <a:spcPts val="1600"/>
              </a:lnSpc>
              <a:spcBef>
                <a:spcPts val="170"/>
              </a:spcBef>
              <a:spcAft>
                <a:spcPts val="170"/>
              </a:spcAft>
              <a:defRPr/>
            </a:pPr>
            <a:r>
              <a:rPr lang="ja-JP" altLang="en-US" sz="1400" dirty="0">
                <a:latin typeface="ＭＳ Ｐゴシック" pitchFamily="50" charset="-128"/>
                <a:ea typeface="ＭＳ Ｐゴシック" charset="-128"/>
              </a:rPr>
              <a:t>　　　　　　　　　　　　　　此花大橋の歩道設計など</a:t>
            </a:r>
            <a:endParaRPr lang="en-US" altLang="ja-JP" sz="1400" dirty="0">
              <a:latin typeface="ＭＳ Ｐゴシック" pitchFamily="50" charset="-128"/>
              <a:ea typeface="ＭＳ Ｐゴシック" charset="-128"/>
            </a:endParaRPr>
          </a:p>
          <a:p>
            <a:pPr marL="756000" indent="-236538" eaLnBrk="1" hangingPunct="1">
              <a:lnSpc>
                <a:spcPts val="1600"/>
              </a:lnSpc>
              <a:spcBef>
                <a:spcPts val="800"/>
              </a:spcBef>
              <a:spcAft>
                <a:spcPts val="170"/>
              </a:spcAft>
              <a:buFont typeface="Wingdings" pitchFamily="2" charset="2"/>
              <a:buChar char="Ø"/>
              <a:defRPr/>
            </a:pPr>
            <a:r>
              <a:rPr lang="ja-JP" altLang="en-US" sz="1400" dirty="0">
                <a:latin typeface="ＭＳ Ｐゴシック" pitchFamily="50" charset="-128"/>
                <a:ea typeface="ＭＳ Ｐゴシック" charset="-128"/>
              </a:rPr>
              <a:t>海上アクセス　　　　</a:t>
            </a:r>
            <a:r>
              <a:rPr lang="en-US" altLang="ja-JP" sz="1400" dirty="0">
                <a:latin typeface="ＭＳ Ｐゴシック" pitchFamily="50" charset="-128"/>
                <a:ea typeface="ＭＳ Ｐゴシック" charset="-128"/>
              </a:rPr>
              <a:t>…</a:t>
            </a:r>
            <a:r>
              <a:rPr lang="ja-JP" altLang="en-US" sz="1400" dirty="0">
                <a:latin typeface="ＭＳ Ｐゴシック" pitchFamily="50" charset="-128"/>
                <a:ea typeface="ＭＳ Ｐゴシック" charset="-128"/>
              </a:rPr>
              <a:t>係留施設の周辺環境整備に係る設計</a:t>
            </a:r>
            <a:endParaRPr lang="en-US" altLang="ja-JP" sz="1400" dirty="0">
              <a:latin typeface="ＭＳ Ｐゴシック" pitchFamily="50" charset="-128"/>
              <a:ea typeface="ＭＳ Ｐゴシック" charset="-128"/>
            </a:endParaRPr>
          </a:p>
          <a:p>
            <a:pPr marL="756000" indent="-236538" eaLnBrk="1" hangingPunct="1">
              <a:lnSpc>
                <a:spcPts val="1600"/>
              </a:lnSpc>
              <a:spcBef>
                <a:spcPts val="800"/>
              </a:spcBef>
              <a:spcAft>
                <a:spcPts val="170"/>
              </a:spcAft>
              <a:buFont typeface="Wingdings" pitchFamily="2" charset="2"/>
              <a:buChar char="Ø"/>
              <a:defRPr/>
            </a:pPr>
            <a:r>
              <a:rPr lang="ja-JP" altLang="en-US" sz="1400" dirty="0">
                <a:latin typeface="ＭＳ Ｐゴシック" panose="020B0600070205080204" pitchFamily="50" charset="-128"/>
              </a:rPr>
              <a:t>土地改良（</a:t>
            </a:r>
            <a:r>
              <a:rPr lang="en-US" altLang="ja-JP" sz="1400" dirty="0">
                <a:latin typeface="ＭＳ Ｐゴシック" panose="020B0600070205080204" pitchFamily="50" charset="-128"/>
              </a:rPr>
              <a:t>IR</a:t>
            </a:r>
            <a:r>
              <a:rPr lang="ja-JP" altLang="en-US" sz="1400" dirty="0">
                <a:latin typeface="ＭＳ Ｐゴシック" panose="020B0600070205080204" pitchFamily="50" charset="-128"/>
              </a:rPr>
              <a:t>用地） </a:t>
            </a:r>
            <a:r>
              <a:rPr lang="en-US" altLang="ja-JP" sz="1400" dirty="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液状化対策</a:t>
            </a:r>
            <a:r>
              <a:rPr lang="ja-JP" altLang="en-US" sz="1400" dirty="0">
                <a:latin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地中障害物撤去</a:t>
            </a:r>
            <a:endParaRPr lang="en-US" altLang="ja-JP" sz="1400" dirty="0">
              <a:latin typeface="ＭＳ Ｐゴシック" pitchFamily="50" charset="-128"/>
              <a:ea typeface="ＭＳ Ｐゴシック" charset="-128"/>
            </a:endParaRPr>
          </a:p>
        </p:txBody>
      </p:sp>
      <p:sp>
        <p:nvSpPr>
          <p:cNvPr id="3" name="Rectangle 5">
            <a:extLst>
              <a:ext uri="{FF2B5EF4-FFF2-40B4-BE49-F238E27FC236}">
                <a16:creationId xmlns:a16="http://schemas.microsoft.com/office/drawing/2014/main" id="{8871E0F6-15DE-A0D0-36CD-E2189DA43DC5}"/>
              </a:ext>
            </a:extLst>
          </p:cNvPr>
          <p:cNvSpPr>
            <a:spLocks noChangeArrowheads="1"/>
          </p:cNvSpPr>
          <p:nvPr/>
        </p:nvSpPr>
        <p:spPr bwMode="auto">
          <a:xfrm>
            <a:off x="25400" y="3157957"/>
            <a:ext cx="9135268" cy="1047405"/>
          </a:xfrm>
          <a:prstGeom prst="rect">
            <a:avLst/>
          </a:prstGeom>
          <a:noFill/>
          <a:ln w="9525">
            <a:noFill/>
            <a:miter lim="800000"/>
            <a:headEnd/>
            <a:tailEnd/>
          </a:ln>
        </p:spPr>
        <p:txBody>
          <a:bodyPr lIns="77929" tIns="38964" rIns="77929" bIns="38964"/>
          <a:lstStyle/>
          <a:p>
            <a:pPr marL="288000" eaLnBrk="1" hangingPunct="1">
              <a:lnSpc>
                <a:spcPts val="1600"/>
              </a:lnSpc>
              <a:spcBef>
                <a:spcPts val="170"/>
              </a:spcBef>
              <a:spcAft>
                <a:spcPts val="170"/>
              </a:spcAft>
              <a:tabLst>
                <a:tab pos="4489450" algn="l"/>
                <a:tab pos="6543675" algn="l"/>
              </a:tabLst>
              <a:defRPr/>
            </a:pPr>
            <a:r>
              <a:rPr lang="ja-JP" altLang="en-US" sz="1600" b="1" dirty="0">
                <a:latin typeface="ＭＳ Ｐゴシック" panose="020B0600070205080204" pitchFamily="50" charset="-128"/>
                <a:ea typeface="ＭＳ Ｐゴシック" panose="020B0600070205080204" pitchFamily="50" charset="-128"/>
              </a:rPr>
              <a:t>■　夢洲物流車両の交通円滑化に向けた対策</a:t>
            </a:r>
            <a:r>
              <a:rPr lang="en-US" altLang="ja-JP"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ea typeface="ＭＳ Ｐゴシック" panose="020B0600070205080204" pitchFamily="50" charset="-128"/>
              </a:rPr>
              <a:t>（</a:t>
            </a:r>
            <a:r>
              <a:rPr lang="ja-JP" altLang="en-US" sz="1600" b="1" dirty="0">
                <a:latin typeface="ＭＳ Ｐゴシック" panose="020B0600070205080204" pitchFamily="50" charset="-128"/>
              </a:rPr>
              <a:t>　</a:t>
            </a:r>
            <a:r>
              <a:rPr lang="ja-JP" altLang="en-US" sz="1600" b="1" dirty="0">
                <a:latin typeface="ＭＳ Ｐゴシック" panose="020B0600070205080204" pitchFamily="50" charset="-128"/>
                <a:ea typeface="ＭＳ Ｐゴシック" panose="020B0600070205080204" pitchFamily="50" charset="-128"/>
              </a:rPr>
              <a:t>１３</a:t>
            </a:r>
            <a:r>
              <a:rPr lang="ja-JP" altLang="en-US" sz="1600" b="1" dirty="0">
                <a:latin typeface="ＭＳ Ｐゴシック" panose="020B0600070205080204" pitchFamily="50" charset="-128"/>
              </a:rPr>
              <a:t>億９，９００万円）</a:t>
            </a:r>
            <a:endParaRPr lang="en-US" altLang="ja-JP" sz="1600" b="1" dirty="0">
              <a:latin typeface="ＭＳ Ｐゴシック" panose="020B0600070205080204" pitchFamily="50" charset="-128"/>
            </a:endParaRPr>
          </a:p>
          <a:p>
            <a:pPr marL="756000" indent="-285750" eaLnBrk="1" hangingPunct="1">
              <a:lnSpc>
                <a:spcPts val="1600"/>
              </a:lnSpc>
              <a:spcBef>
                <a:spcPts val="600"/>
              </a:spcBef>
              <a:spcAft>
                <a:spcPts val="600"/>
              </a:spcAft>
              <a:buFont typeface="Wingdings" panose="05000000000000000000" pitchFamily="2" charset="2"/>
              <a:buChar char="Ø"/>
              <a:tabLst>
                <a:tab pos="4935538" algn="l"/>
                <a:tab pos="6543675" algn="l"/>
              </a:tabLst>
              <a:defRPr/>
            </a:pPr>
            <a:r>
              <a:rPr lang="ja-JP" altLang="en-US" sz="1400" dirty="0">
                <a:latin typeface="ＭＳ Ｐゴシック" panose="020B0600070205080204" pitchFamily="50" charset="-128"/>
              </a:rPr>
              <a:t>夢洲地区での物流関連車両の円滑な交通を確保するための対策を実施</a:t>
            </a:r>
            <a:endParaRPr lang="en-US" altLang="ja-JP" sz="1400" dirty="0">
              <a:latin typeface="ＭＳ Ｐゴシック" panose="020B0600070205080204" pitchFamily="50" charset="-128"/>
            </a:endParaRPr>
          </a:p>
          <a:p>
            <a:pPr marL="470250" eaLnBrk="1" hangingPunct="1">
              <a:lnSpc>
                <a:spcPts val="1600"/>
              </a:lnSpc>
              <a:spcBef>
                <a:spcPts val="170"/>
              </a:spcBef>
              <a:spcAft>
                <a:spcPts val="170"/>
              </a:spcAft>
              <a:tabLst>
                <a:tab pos="4935538" algn="l"/>
                <a:tab pos="6543675" algn="l"/>
              </a:tabLst>
              <a:defRPr/>
            </a:pPr>
            <a:r>
              <a:rPr lang="ja-JP" altLang="en-US" sz="1400" dirty="0">
                <a:latin typeface="ＭＳ Ｐゴシック" panose="020B0600070205080204" pitchFamily="50" charset="-128"/>
              </a:rPr>
              <a:t>　・　港湾情報システム「ＣＯＮＰＡＳ」の利用促進、空コンテナ返却場所の一時移転</a:t>
            </a:r>
            <a:r>
              <a:rPr lang="ja-JP" altLang="en-US" sz="1400" dirty="0">
                <a:latin typeface="ＭＳ Ｐゴシック" pitchFamily="50" charset="-128"/>
                <a:ea typeface="ＭＳ Ｐゴシック" charset="-128"/>
              </a:rPr>
              <a:t>など</a:t>
            </a:r>
            <a:endParaRPr lang="en-US" altLang="ja-JP" sz="1400" dirty="0">
              <a:latin typeface="ＭＳ Ｐゴシック" panose="020B0600070205080204" pitchFamily="50" charset="-128"/>
            </a:endParaRPr>
          </a:p>
        </p:txBody>
      </p:sp>
      <p:sp>
        <p:nvSpPr>
          <p:cNvPr id="5" name="Rectangle 5">
            <a:extLst>
              <a:ext uri="{FF2B5EF4-FFF2-40B4-BE49-F238E27FC236}">
                <a16:creationId xmlns:a16="http://schemas.microsoft.com/office/drawing/2014/main" id="{67DB3971-15CC-C772-274C-2AE750E3340C}"/>
              </a:ext>
            </a:extLst>
          </p:cNvPr>
          <p:cNvSpPr>
            <a:spLocks noChangeArrowheads="1"/>
          </p:cNvSpPr>
          <p:nvPr/>
        </p:nvSpPr>
        <p:spPr bwMode="auto">
          <a:xfrm>
            <a:off x="25400" y="4285847"/>
            <a:ext cx="9135268" cy="852858"/>
          </a:xfrm>
          <a:prstGeom prst="rect">
            <a:avLst/>
          </a:prstGeom>
          <a:noFill/>
          <a:ln w="9525">
            <a:noFill/>
            <a:miter lim="800000"/>
            <a:headEnd/>
            <a:tailEnd/>
          </a:ln>
        </p:spPr>
        <p:txBody>
          <a:bodyPr lIns="77929" tIns="38964" rIns="77929" bIns="38964"/>
          <a:lstStyle/>
          <a:p>
            <a:pPr marL="288000" eaLnBrk="1" hangingPunct="1">
              <a:lnSpc>
                <a:spcPts val="1600"/>
              </a:lnSpc>
              <a:spcBef>
                <a:spcPts val="170"/>
              </a:spcBef>
              <a:spcAft>
                <a:spcPts val="170"/>
              </a:spcAft>
              <a:tabLst>
                <a:tab pos="4489450" algn="l"/>
                <a:tab pos="6543675" algn="l"/>
              </a:tabLst>
              <a:defRPr/>
            </a:pPr>
            <a:r>
              <a:rPr lang="ja-JP" altLang="en-US" sz="1600" b="1" dirty="0">
                <a:latin typeface="ＭＳ Ｐゴシック" panose="020B0600070205080204" pitchFamily="50" charset="-128"/>
                <a:ea typeface="ＭＳ Ｐゴシック" panose="020B0600070205080204" pitchFamily="50" charset="-128"/>
              </a:rPr>
              <a:t>■　夢洲消防出張所の整備事業</a:t>
            </a:r>
            <a:r>
              <a:rPr lang="en-US" altLang="ja-JP"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rPr>
              <a:t>　３，０００</a:t>
            </a:r>
            <a:r>
              <a:rPr lang="ja-JP" altLang="en-US" sz="1600" b="1" dirty="0">
                <a:latin typeface="ＭＳ Ｐゴシック" panose="020B0600070205080204" pitchFamily="50" charset="-128"/>
                <a:ea typeface="ＭＳ Ｐゴシック" panose="020B0600070205080204" pitchFamily="50" charset="-128"/>
              </a:rPr>
              <a:t>万円</a:t>
            </a:r>
            <a:r>
              <a:rPr lang="ja-JP" altLang="en-US" sz="1600" b="1" dirty="0">
                <a:latin typeface="ＭＳ Ｐゴシック" panose="020B0600070205080204" pitchFamily="50" charset="-128"/>
              </a:rPr>
              <a:t>）</a:t>
            </a:r>
            <a:endParaRPr lang="en-US" altLang="ja-JP" sz="1600" b="1" dirty="0">
              <a:latin typeface="ＭＳ Ｐゴシック" panose="020B0600070205080204" pitchFamily="50" charset="-128"/>
            </a:endParaRPr>
          </a:p>
          <a:p>
            <a:pPr marL="756000" indent="-285750" eaLnBrk="1" hangingPunct="1">
              <a:lnSpc>
                <a:spcPts val="1600"/>
              </a:lnSpc>
              <a:spcBef>
                <a:spcPts val="600"/>
              </a:spcBef>
              <a:spcAft>
                <a:spcPts val="600"/>
              </a:spcAft>
              <a:buFont typeface="Wingdings" panose="05000000000000000000" pitchFamily="2" charset="2"/>
              <a:buChar char="Ø"/>
              <a:tabLst>
                <a:tab pos="4935538" algn="l"/>
                <a:tab pos="6543675" algn="l"/>
              </a:tabLst>
              <a:defRPr/>
            </a:pPr>
            <a:r>
              <a:rPr lang="ja-JP" altLang="en-US" sz="1400" dirty="0">
                <a:latin typeface="ＭＳ Ｐゴシック" panose="020B0600070205080204" pitchFamily="50" charset="-128"/>
              </a:rPr>
              <a:t>夢洲地区における災害対策の中枢機能を担う消防出張所整備に係る設計</a:t>
            </a:r>
            <a:endParaRPr lang="en-US" altLang="ja-JP" sz="1400" dirty="0">
              <a:latin typeface="ＭＳ Ｐゴシック" panose="020B0600070205080204" pitchFamily="50" charset="-128"/>
            </a:endParaRPr>
          </a:p>
        </p:txBody>
      </p:sp>
      <p:sp>
        <p:nvSpPr>
          <p:cNvPr id="4" name="角丸四角形 20">
            <a:extLst>
              <a:ext uri="{FF2B5EF4-FFF2-40B4-BE49-F238E27FC236}">
                <a16:creationId xmlns:a16="http://schemas.microsoft.com/office/drawing/2014/main" id="{60101D31-B882-D519-D4BC-48E2607B9C2D}"/>
              </a:ext>
            </a:extLst>
          </p:cNvPr>
          <p:cNvSpPr/>
          <p:nvPr/>
        </p:nvSpPr>
        <p:spPr>
          <a:xfrm>
            <a:off x="63688" y="4267141"/>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Tree>
    <p:extLst>
      <p:ext uri="{BB962C8B-B14F-4D97-AF65-F5344CB8AC3E}">
        <p14:creationId xmlns:p14="http://schemas.microsoft.com/office/powerpoint/2010/main" val="110646839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4"/>
          <p:cNvSpPr>
            <a:spLocks noChangeArrowheads="1"/>
          </p:cNvSpPr>
          <p:nvPr/>
        </p:nvSpPr>
        <p:spPr bwMode="auto">
          <a:xfrm>
            <a:off x="-1588" y="4763"/>
            <a:ext cx="9140826" cy="476250"/>
          </a:xfrm>
          <a:prstGeom prst="rect">
            <a:avLst/>
          </a:prstGeom>
          <a:gradFill rotWithShape="1">
            <a:gsLst>
              <a:gs pos="40000">
                <a:srgbClr val="000099"/>
              </a:gs>
              <a:gs pos="40000">
                <a:srgbClr val="000099"/>
              </a:gs>
              <a:gs pos="90000">
                <a:srgbClr val="FFFFFF"/>
              </a:gs>
            </a:gsLst>
            <a:lin ang="0"/>
          </a:gradFill>
          <a:ln>
            <a:noFill/>
          </a:ln>
          <a:effectLst/>
        </p:spPr>
        <p:txBody>
          <a:bodyPr wrap="none" lIns="77929" tIns="38964" rIns="77929" bIns="38964" anchor="ctr"/>
          <a:lstStyle>
            <a:lvl1pPr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627063" indent="-236538"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968375" indent="-1889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357313"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1747838"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2050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6pPr>
            <a:lvl7pPr marL="26622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7pPr>
            <a:lvl8pPr marL="31194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8pPr>
            <a:lvl9pPr marL="35766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ＭＳ Ｐゴシック" panose="020B0600070205080204" pitchFamily="50" charset="-128"/>
                <a:ea typeface="HG創英角ｺﾞｼｯｸUB" panose="020B0909000000000000" pitchFamily="49" charset="-128"/>
                <a:cs typeface="+mn-cs"/>
              </a:rPr>
              <a:t>ＩＲを含む国際観光拠点の形成</a:t>
            </a:r>
          </a:p>
        </p:txBody>
      </p:sp>
      <p:sp>
        <p:nvSpPr>
          <p:cNvPr id="76" name="正方形/長方形 25"/>
          <p:cNvSpPr>
            <a:spLocks noChangeArrowheads="1"/>
          </p:cNvSpPr>
          <p:nvPr/>
        </p:nvSpPr>
        <p:spPr bwMode="auto">
          <a:xfrm>
            <a:off x="161996" y="483052"/>
            <a:ext cx="47498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627063" indent="-236538"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968375" indent="-1889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357313"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1747838"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2050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6pPr>
            <a:lvl7pPr marL="26622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7pPr>
            <a:lvl8pPr marL="31194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8pPr>
            <a:lvl9pPr marL="35766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effectLst/>
                <a:uLnTx/>
                <a:uFillTx/>
                <a:latin typeface="ＭＳ Ｐゴシック" panose="020B0600070205080204" pitchFamily="50" charset="-128"/>
              </a:rPr>
              <a:t>○</a:t>
            </a:r>
            <a:r>
              <a:rPr kumimoji="1" lang="ja-JP" altLang="ja-JP" sz="1800" b="1" i="0" u="none" strike="noStrike" kern="1200" cap="none" spc="0" normalizeH="0" baseline="0" noProof="0" dirty="0">
                <a:ln>
                  <a:noFill/>
                </a:ln>
                <a:effectLst/>
                <a:uLnTx/>
                <a:uFillTx/>
                <a:latin typeface="ＭＳ Ｐゴシック" panose="020B0600070205080204" pitchFamily="50" charset="-128"/>
              </a:rPr>
              <a:t>　</a:t>
            </a:r>
            <a:r>
              <a:rPr kumimoji="1" lang="ja-JP" altLang="en-US" sz="1800" b="1" i="0" u="none" strike="noStrike" kern="1200" cap="none" spc="0" normalizeH="0" baseline="0" noProof="0" dirty="0">
                <a:ln>
                  <a:noFill/>
                </a:ln>
                <a:effectLst/>
                <a:uLnTx/>
                <a:uFillTx/>
                <a:latin typeface="ＭＳ Ｐゴシック" panose="020B0600070205080204" pitchFamily="50" charset="-128"/>
              </a:rPr>
              <a:t>府市が一体となった大阪</a:t>
            </a:r>
            <a:r>
              <a:rPr kumimoji="1" lang="en-US" altLang="ja-JP" sz="1800" b="1" i="0" u="none" strike="noStrike" kern="1200" cap="none" spc="0" normalizeH="0" baseline="0" noProof="0" dirty="0">
                <a:ln>
                  <a:noFill/>
                </a:ln>
                <a:effectLst/>
                <a:uLnTx/>
                <a:uFillTx/>
                <a:latin typeface="ＭＳ Ｐゴシック" panose="020B0600070205080204" pitchFamily="50" charset="-128"/>
              </a:rPr>
              <a:t>IR</a:t>
            </a:r>
            <a:r>
              <a:rPr kumimoji="1" lang="ja-JP" altLang="en-US" sz="1800" b="1" i="0" u="none" strike="noStrike" kern="1200" cap="none" spc="0" normalizeH="0" baseline="0" noProof="0" dirty="0">
                <a:ln>
                  <a:noFill/>
                </a:ln>
                <a:effectLst/>
                <a:uLnTx/>
                <a:uFillTx/>
                <a:latin typeface="ＭＳ Ｐゴシック" panose="020B0600070205080204" pitchFamily="50" charset="-128"/>
              </a:rPr>
              <a:t>の</a:t>
            </a:r>
            <a:r>
              <a:rPr lang="ja-JP" altLang="en-US" sz="1800" b="1" dirty="0">
                <a:latin typeface="ＭＳ Ｐゴシック" panose="020B0600070205080204" pitchFamily="50" charset="-128"/>
              </a:rPr>
              <a:t>実現</a:t>
            </a:r>
            <a:endParaRPr kumimoji="1" lang="ja-JP" altLang="en-US" sz="1800" b="1" i="0" u="none" strike="noStrike" kern="1200" cap="none" spc="0" normalizeH="0" baseline="0" noProof="0" dirty="0">
              <a:ln>
                <a:noFill/>
              </a:ln>
              <a:effectLst/>
              <a:uLnTx/>
              <a:uFillTx/>
              <a:latin typeface="ＭＳ Ｐゴシック" panose="020B0600070205080204" pitchFamily="50" charset="-128"/>
            </a:endParaRPr>
          </a:p>
        </p:txBody>
      </p:sp>
      <p:sp>
        <p:nvSpPr>
          <p:cNvPr id="77" name="正方形/長方形 25"/>
          <p:cNvSpPr>
            <a:spLocks noChangeArrowheads="1"/>
          </p:cNvSpPr>
          <p:nvPr/>
        </p:nvSpPr>
        <p:spPr bwMode="auto">
          <a:xfrm>
            <a:off x="162786" y="4258458"/>
            <a:ext cx="59277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627063" indent="-236538"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968375" indent="-1889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357313"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1747838" indent="-188913" eaLnBrk="0" hangingPunct="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2050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6pPr>
            <a:lvl7pPr marL="26622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7pPr>
            <a:lvl8pPr marL="31194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8pPr>
            <a:lvl9pPr marL="3576638" indent="-188913" eaLnBrk="0" fontAlgn="base" hangingPunct="0">
              <a:spcBef>
                <a:spcPct val="20000"/>
              </a:spcBef>
              <a:spcAft>
                <a:spcPct val="0"/>
              </a:spcAft>
              <a:buSzPct val="100000"/>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80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80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総合的な依存症対策の推進</a:t>
            </a:r>
          </a:p>
        </p:txBody>
      </p:sp>
      <p:sp>
        <p:nvSpPr>
          <p:cNvPr id="36" name="Rectangle 5"/>
          <p:cNvSpPr>
            <a:spLocks noChangeArrowheads="1"/>
          </p:cNvSpPr>
          <p:nvPr/>
        </p:nvSpPr>
        <p:spPr bwMode="auto">
          <a:xfrm>
            <a:off x="25400" y="801567"/>
            <a:ext cx="8063888" cy="1055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288000" marR="0" lvl="0" indent="0" algn="l" defTabSz="914400" rtl="0" eaLnBrk="1" fontAlgn="base" latinLnBrk="0" hangingPunct="1">
              <a:lnSpc>
                <a:spcPct val="100000"/>
              </a:lnSpc>
              <a:spcBef>
                <a:spcPts val="170"/>
              </a:spcBef>
              <a:spcAft>
                <a:spcPts val="170"/>
              </a:spcAft>
              <a:buClrTx/>
              <a:buSzTx/>
              <a:buFontTx/>
              <a:buNone/>
              <a:tabLst>
                <a:tab pos="5924550" algn="l"/>
              </a:tabLst>
              <a:defRPr/>
            </a:pPr>
            <a:r>
              <a:rPr kumimoji="1" lang="ja-JP" altLang="en-US" sz="1600" b="1" i="0" u="none" strike="noStrike" kern="1200" cap="none" spc="0" normalizeH="0" baseline="0" noProof="0" dirty="0">
                <a:ln>
                  <a:noFill/>
                </a:ln>
                <a:effectLst/>
                <a:uLnTx/>
                <a:uFillTx/>
                <a:latin typeface="ＭＳ Ｐゴシック"/>
                <a:ea typeface="ＭＳ Ｐゴシック"/>
                <a:cs typeface="+mn-cs"/>
              </a:rPr>
              <a:t>■　ＩＲ</a:t>
            </a:r>
            <a:r>
              <a:rPr kumimoji="1" lang="ja-JP" altLang="en-US" sz="1600" b="1" i="0" u="none" strike="noStrike" kern="1200" cap="none" spc="-10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を含む国際観光拠点の形成に向けた立地推進事業</a:t>
            </a:r>
            <a:r>
              <a:rPr kumimoji="1" lang="en-US" altLang="ja-JP" sz="1600" b="1"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600" b="1" i="0" u="none" strike="noStrike" kern="1200" cap="none" spc="0" normalizeH="0" baseline="0" noProof="0" dirty="0">
                <a:ln>
                  <a:noFill/>
                </a:ln>
                <a:effectLst/>
                <a:uLnTx/>
                <a:uFillTx/>
                <a:latin typeface="ＭＳ Ｐゴシック" pitchFamily="50" charset="-128"/>
                <a:ea typeface="ＭＳ Ｐゴシック" charset="-128"/>
                <a:cs typeface="+mn-cs"/>
              </a:rPr>
              <a:t>（６，０００万円）</a:t>
            </a:r>
            <a:endParaRPr kumimoji="1" lang="en-US" altLang="ja-JP" sz="1600" b="1" i="0" u="none" strike="noStrike" kern="1200" cap="none" spc="0" normalizeH="0" baseline="0" noProof="0" dirty="0">
              <a:ln>
                <a:noFill/>
              </a:ln>
              <a:effectLst/>
              <a:uLnTx/>
              <a:uFillTx/>
              <a:latin typeface="ＭＳ Ｐゴシック"/>
              <a:ea typeface="ＭＳ Ｐゴシック"/>
              <a:cs typeface="+mn-cs"/>
            </a:endParaRPr>
          </a:p>
          <a:p>
            <a:pPr marL="756000" marR="0" lvl="0" indent="-284400" algn="l" defTabSz="914400" rtl="0" eaLnBrk="1" fontAlgn="base" latinLnBrk="0" hangingPunct="1">
              <a:lnSpc>
                <a:spcPts val="1400"/>
              </a:lnSpc>
              <a:spcBef>
                <a:spcPts val="170"/>
              </a:spcBef>
              <a:spcAft>
                <a:spcPts val="170"/>
              </a:spcAft>
              <a:buClrTx/>
              <a:buSzTx/>
              <a:buFont typeface="Wingdings" panose="05000000000000000000" pitchFamily="2" charset="2"/>
              <a:buChar char="Ø"/>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ＩＲの実現に向けた取組</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756000" marR="0" lvl="0" indent="-284400" algn="l" defTabSz="914400" rtl="0" eaLnBrk="1" fontAlgn="base" latinLnBrk="0" hangingPunct="1">
              <a:lnSpc>
                <a:spcPts val="1400"/>
              </a:lnSpc>
              <a:spcBef>
                <a:spcPts val="170"/>
              </a:spcBef>
              <a:spcAft>
                <a:spcPts val="170"/>
              </a:spcAft>
              <a:buClrTx/>
              <a:buSzTx/>
              <a:buFont typeface="Wingdings" panose="05000000000000000000" pitchFamily="2" charset="2"/>
              <a:buChar char="Ø"/>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ＩＲの理解促進に向けた取組</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756000" marR="0" lvl="0" indent="-284400" algn="l" defTabSz="914400" rtl="0" eaLnBrk="1" fontAlgn="base" latinLnBrk="0" hangingPunct="1">
              <a:lnSpc>
                <a:spcPts val="1400"/>
              </a:lnSpc>
              <a:spcBef>
                <a:spcPts val="170"/>
              </a:spcBef>
              <a:spcAft>
                <a:spcPts val="170"/>
              </a:spcAft>
              <a:buClrTx/>
              <a:buSzTx/>
              <a:buFont typeface="Wingdings" panose="05000000000000000000" pitchFamily="2" charset="2"/>
              <a:buChar char="Ø"/>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ＩＲ立地に伴う懸念事項（ギャンブル等依存症など）の最小化に向けた取組</a:t>
            </a:r>
          </a:p>
        </p:txBody>
      </p:sp>
      <p:sp>
        <p:nvSpPr>
          <p:cNvPr id="37" name="Rectangle 5"/>
          <p:cNvSpPr>
            <a:spLocks noChangeArrowheads="1"/>
          </p:cNvSpPr>
          <p:nvPr/>
        </p:nvSpPr>
        <p:spPr bwMode="auto">
          <a:xfrm>
            <a:off x="25400" y="4622671"/>
            <a:ext cx="8570985" cy="609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288000" marR="0" lvl="0" indent="0" algn="l" defTabSz="914400" rtl="0" eaLnBrk="1" fontAlgn="base" latinLnBrk="0" hangingPunct="1">
              <a:lnSpc>
                <a:spcPct val="100000"/>
              </a:lnSpc>
              <a:spcBef>
                <a:spcPts val="170"/>
              </a:spcBef>
              <a:spcAft>
                <a:spcPts val="170"/>
              </a:spcAft>
              <a:buClrTx/>
              <a:buSzTx/>
              <a:buFontTx/>
              <a:buNone/>
              <a:tabLst>
                <a:tab pos="5924550" algn="l"/>
              </a:tabLst>
              <a:defRPr/>
            </a:pPr>
            <a:r>
              <a:rPr kumimoji="1" lang="ja-JP" altLang="en-US" sz="1600" b="1"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600" b="1" i="0" u="none" strike="noStrike" kern="1200" cap="none" spc="0" normalizeH="0" baseline="0" noProof="0" dirty="0">
                <a:ln>
                  <a:noFill/>
                </a:ln>
                <a:solidFill>
                  <a:srgbClr val="000000"/>
                </a:solidFill>
                <a:effectLst/>
                <a:uLnTx/>
                <a:uFillTx/>
                <a:latin typeface="ＭＳ Ｐゴシック" pitchFamily="50" charset="-128"/>
                <a:ea typeface="ＭＳ Ｐゴシック" charset="-128"/>
                <a:cs typeface="+mn-cs"/>
              </a:rPr>
              <a:t>依存症対策支援事業　　　　　　　　　　　　　　　　　　　　　　　　　（</a:t>
            </a:r>
            <a:r>
              <a:rPr lang="ja-JP" altLang="en-US" sz="1600" b="1" dirty="0">
                <a:latin typeface="ＭＳ Ｐゴシック" pitchFamily="50" charset="-128"/>
                <a:ea typeface="ＭＳ Ｐゴシック" charset="-128"/>
              </a:rPr>
              <a:t>６，８００</a:t>
            </a:r>
            <a:r>
              <a:rPr kumimoji="1" lang="ja-JP" altLang="en-US" sz="1600" b="1" i="0" u="none" strike="noStrike" kern="1200" cap="none" spc="0" normalizeH="0" baseline="0" noProof="0" dirty="0">
                <a:ln>
                  <a:noFill/>
                </a:ln>
                <a:effectLst/>
                <a:uLnTx/>
                <a:uFillTx/>
                <a:latin typeface="ＭＳ Ｐゴシック" pitchFamily="50" charset="-128"/>
                <a:ea typeface="ＭＳ Ｐゴシック" charset="-128"/>
                <a:cs typeface="+mn-cs"/>
              </a:rPr>
              <a:t>万円</a:t>
            </a:r>
            <a:r>
              <a:rPr kumimoji="1" lang="ja-JP" altLang="en-US" sz="1600" b="1" i="0" u="none" strike="noStrike" kern="1200" cap="none" spc="0" normalizeH="0" baseline="0" noProof="0" dirty="0">
                <a:ln>
                  <a:noFill/>
                </a:ln>
                <a:solidFill>
                  <a:srgbClr val="000000"/>
                </a:solidFill>
                <a:effectLst/>
                <a:uLnTx/>
                <a:uFillTx/>
                <a:latin typeface="ＭＳ Ｐゴシック" pitchFamily="50" charset="-128"/>
                <a:ea typeface="ＭＳ Ｐゴシック" charset="-128"/>
                <a:cs typeface="+mn-cs"/>
              </a:rPr>
              <a:t>）</a:t>
            </a:r>
            <a:r>
              <a:rPr kumimoji="1" lang="en-US" altLang="ja-JP" sz="1600" b="1" i="0" u="none" strike="noStrike" kern="1200" cap="none" spc="0" normalizeH="0" baseline="0" noProof="0" dirty="0">
                <a:ln>
                  <a:noFill/>
                </a:ln>
                <a:solidFill>
                  <a:srgbClr val="000000"/>
                </a:solidFill>
                <a:effectLst/>
                <a:uLnTx/>
                <a:uFillTx/>
                <a:latin typeface="ＭＳ Ｐゴシック" pitchFamily="50" charset="-128"/>
                <a:ea typeface="ＭＳ Ｐゴシック" charset="-128"/>
                <a:cs typeface="+mn-cs"/>
              </a:rPr>
              <a:t>【</a:t>
            </a:r>
            <a:r>
              <a:rPr kumimoji="1" lang="ja-JP" altLang="en-US" sz="1600" b="1" i="0" u="none" strike="noStrike" kern="1200" cap="none" spc="0" normalizeH="0" baseline="0" noProof="0" dirty="0">
                <a:ln>
                  <a:noFill/>
                </a:ln>
                <a:solidFill>
                  <a:srgbClr val="000000"/>
                </a:solidFill>
                <a:effectLst/>
                <a:uLnTx/>
                <a:uFillTx/>
                <a:latin typeface="ＭＳ Ｐゴシック" pitchFamily="50" charset="-128"/>
                <a:ea typeface="ＭＳ Ｐゴシック" charset="-128"/>
                <a:cs typeface="+mn-cs"/>
              </a:rPr>
              <a:t>再掲</a:t>
            </a:r>
            <a:r>
              <a:rPr kumimoji="1" lang="en-US" altLang="ja-JP" sz="1600" b="1" i="0" u="none" strike="noStrike" kern="1200" cap="none" spc="0" normalizeH="0" baseline="0" noProof="0" dirty="0">
                <a:ln>
                  <a:noFill/>
                </a:ln>
                <a:solidFill>
                  <a:srgbClr val="000000"/>
                </a:solidFill>
                <a:effectLst/>
                <a:uLnTx/>
                <a:uFillTx/>
                <a:latin typeface="ＭＳ Ｐゴシック" pitchFamily="50" charset="-128"/>
                <a:ea typeface="ＭＳ Ｐゴシック" charset="-128"/>
                <a:cs typeface="+mn-cs"/>
              </a:rPr>
              <a:t>】</a:t>
            </a:r>
            <a:endParaRPr kumimoji="1" lang="en-US" altLang="ja-JP" sz="1600" b="1"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39"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20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Arial" panose="020B0604020202020204" pitchFamily="34" charset="0"/>
            </a:endParaRPr>
          </a:p>
        </p:txBody>
      </p:sp>
      <p:sp>
        <p:nvSpPr>
          <p:cNvPr id="54" name="Rectangle 4"/>
          <p:cNvSpPr>
            <a:spLocks noChangeArrowheads="1"/>
          </p:cNvSpPr>
          <p:nvPr/>
        </p:nvSpPr>
        <p:spPr bwMode="auto">
          <a:xfrm>
            <a:off x="7486495" y="0"/>
            <a:ext cx="165750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rPr>
              <a:t>経済成長に向けた</a:t>
            </a:r>
            <a:endParaRPr kumimoji="1" lang="en-US" altLang="ja-JP"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rPr>
              <a:t>戦略の実行</a:t>
            </a:r>
            <a:endParaRPr kumimoji="1" lang="en-US" altLang="ja-JP"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endParaRPr>
          </a:p>
        </p:txBody>
      </p:sp>
      <p:sp>
        <p:nvSpPr>
          <p:cNvPr id="50" name="スライド番号プレースホルダ 3"/>
          <p:cNvSpPr txBox="1">
            <a:spLocks noGrp="1"/>
          </p:cNvSpPr>
          <p:nvPr/>
        </p:nvSpPr>
        <p:spPr bwMode="auto">
          <a:xfrm>
            <a:off x="7010400" y="4816750"/>
            <a:ext cx="2133600" cy="357187"/>
          </a:xfrm>
          <a:prstGeom prst="rect">
            <a:avLst/>
          </a:prstGeom>
          <a:noFill/>
          <a:ln>
            <a:miter lim="800000"/>
            <a:headEnd/>
            <a:tailEnd/>
          </a:ln>
        </p:spPr>
        <p:txBody>
          <a:bodyPr lIns="77928" tIns="38964" rIns="77928" bIns="38964"/>
          <a:lstStyle/>
          <a:p>
            <a:pPr marL="0" marR="0" lvl="0" indent="0" algn="r" defTabSz="914400" rtl="0" eaLnBrk="1" fontAlgn="base" latinLnBrk="0" hangingPunct="1">
              <a:lnSpc>
                <a:spcPct val="100000"/>
              </a:lnSpc>
              <a:spcBef>
                <a:spcPct val="0"/>
              </a:spcBef>
              <a:spcAft>
                <a:spcPct val="0"/>
              </a:spcAft>
              <a:buClrTx/>
              <a:buSzTx/>
              <a:buFontTx/>
              <a:buNone/>
              <a:tabLst/>
              <a:defRPr/>
            </a:pPr>
            <a:fld id="{8FFDCF82-61BD-41EF-A490-9375BDA4C9D1}" type="slidenum">
              <a:rPr kumimoji="1" lang="en-US" altLang="ja-JP" sz="20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1" lang="en-US" altLang="ja-JP" sz="20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Arial" panose="020B0604020202020204" pitchFamily="34" charset="0"/>
            </a:endParaRPr>
          </a:p>
        </p:txBody>
      </p:sp>
      <p:sp>
        <p:nvSpPr>
          <p:cNvPr id="6" name="Rectangle 5">
            <a:extLst>
              <a:ext uri="{FF2B5EF4-FFF2-40B4-BE49-F238E27FC236}">
                <a16:creationId xmlns:a16="http://schemas.microsoft.com/office/drawing/2014/main" id="{35FC52D2-EDA1-81D5-0340-C03D153D6456}"/>
              </a:ext>
            </a:extLst>
          </p:cNvPr>
          <p:cNvSpPr>
            <a:spLocks noChangeArrowheads="1"/>
          </p:cNvSpPr>
          <p:nvPr/>
        </p:nvSpPr>
        <p:spPr bwMode="auto">
          <a:xfrm>
            <a:off x="25400" y="2182778"/>
            <a:ext cx="5164786" cy="1925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471600" marR="0" lvl="0" indent="0" algn="l" defTabSz="914400" rtl="0" eaLnBrk="1" fontAlgn="base" latinLnBrk="0" hangingPunct="1">
              <a:lnSpc>
                <a:spcPct val="100000"/>
              </a:lnSpc>
              <a:spcBef>
                <a:spcPts val="170"/>
              </a:spcBef>
              <a:spcAft>
                <a:spcPts val="170"/>
              </a:spcAft>
              <a:buClrTx/>
              <a:buSzTx/>
              <a:buFontTx/>
              <a:buNone/>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（参考）</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471600" marR="0" lvl="0" indent="0" algn="l" defTabSz="914400" rtl="0" eaLnBrk="1" fontAlgn="base" latinLnBrk="0" hangingPunct="1">
              <a:lnSpc>
                <a:spcPct val="100000"/>
              </a:lnSpc>
              <a:spcBef>
                <a:spcPts val="170"/>
              </a:spcBef>
              <a:spcAft>
                <a:spcPts val="170"/>
              </a:spcAft>
              <a:buClrTx/>
              <a:buSzTx/>
              <a:buFontTx/>
              <a:buNone/>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２０２３年４月　　　　　　　区域認定</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471600" marR="0" lvl="0" indent="0" algn="l" defTabSz="914400" rtl="0" eaLnBrk="1" fontAlgn="base" latinLnBrk="0" hangingPunct="1">
              <a:lnSpc>
                <a:spcPct val="100000"/>
              </a:lnSpc>
              <a:spcBef>
                <a:spcPts val="170"/>
              </a:spcBef>
              <a:spcAft>
                <a:spcPts val="170"/>
              </a:spcAft>
              <a:buClrTx/>
              <a:buSzTx/>
              <a:buFontTx/>
              <a:buNone/>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２０２３年９月　　　　　　  協定等締結</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471600" marR="0" lvl="0" indent="0" algn="l" defTabSz="914400" rtl="0" eaLnBrk="1" fontAlgn="base" latinLnBrk="0" hangingPunct="1">
              <a:lnSpc>
                <a:spcPct val="100000"/>
              </a:lnSpc>
              <a:spcBef>
                <a:spcPts val="170"/>
              </a:spcBef>
              <a:spcAft>
                <a:spcPts val="170"/>
              </a:spcAft>
              <a:buClrTx/>
              <a:buSzTx/>
              <a:buFontTx/>
              <a:buNone/>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２０２４年</a:t>
            </a:r>
            <a:r>
              <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10</a:t>
            </a: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月　　　　　　</a:t>
            </a:r>
            <a:r>
              <a:rPr lang="ja-JP" altLang="en-US" sz="1400" dirty="0">
                <a:latin typeface="ＭＳ Ｐゴシック" panose="020B0600070205080204" pitchFamily="50" charset="-128"/>
              </a:rPr>
              <a:t> </a:t>
            </a: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準備工事着手</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471600" eaLnBrk="1" hangingPunct="1">
              <a:spcBef>
                <a:spcPts val="170"/>
              </a:spcBef>
              <a:spcAft>
                <a:spcPts val="170"/>
              </a:spcAft>
              <a:buNone/>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２０２</a:t>
            </a:r>
            <a:r>
              <a:rPr lang="ja-JP" altLang="en-US" sz="1400" dirty="0">
                <a:latin typeface="ＭＳ Ｐゴシック" panose="020B0600070205080204" pitchFamily="50" charset="-128"/>
              </a:rPr>
              <a:t>５</a:t>
            </a: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年春頃　　　　　　 </a:t>
            </a:r>
            <a:r>
              <a:rPr lang="ja-JP" altLang="en-US" sz="1400" dirty="0">
                <a:latin typeface="ＭＳ Ｐゴシック" panose="020B0600070205080204" pitchFamily="50" charset="-128"/>
              </a:rPr>
              <a:t>建設工事（想定）</a:t>
            </a:r>
            <a:endParaRPr kumimoji="1" lang="en-US" altLang="ja-JP" sz="1400" b="0" i="0" u="none" strike="noStrike" kern="1200" cap="none" spc="0" normalizeH="0" baseline="0" noProof="0" dirty="0">
              <a:ln>
                <a:noFill/>
              </a:ln>
              <a:effectLst/>
              <a:uLnTx/>
              <a:uFillTx/>
              <a:latin typeface="ＭＳ Ｐゴシック" panose="020B0600070205080204" pitchFamily="50" charset="-128"/>
            </a:endParaRPr>
          </a:p>
          <a:p>
            <a:pPr marL="471600" eaLnBrk="1" hangingPunct="1">
              <a:spcBef>
                <a:spcPts val="170"/>
              </a:spcBef>
              <a:spcAft>
                <a:spcPts val="170"/>
              </a:spcAft>
              <a:buNone/>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～２０３０年夏頃　　　　  </a:t>
            </a:r>
            <a:endParaRPr kumimoji="1" lang="en-US" altLang="ja-JP" sz="1400" b="0" i="0" u="none" strike="noStrike" kern="1200" cap="none" spc="0" normalizeH="0" baseline="0" noProof="0" dirty="0">
              <a:ln>
                <a:noFill/>
              </a:ln>
              <a:effectLst/>
              <a:uLnTx/>
              <a:uFillTx/>
              <a:latin typeface="ＭＳ Ｐゴシック" panose="020B0600070205080204" pitchFamily="50" charset="-128"/>
            </a:endParaRPr>
          </a:p>
          <a:p>
            <a:pPr marL="471600" marR="0" lvl="0" indent="0" algn="l" defTabSz="914400" rtl="0" eaLnBrk="1" fontAlgn="base" latinLnBrk="0" hangingPunct="1">
              <a:lnSpc>
                <a:spcPct val="100000"/>
              </a:lnSpc>
              <a:spcBef>
                <a:spcPts val="170"/>
              </a:spcBef>
              <a:spcAft>
                <a:spcPts val="170"/>
              </a:spcAft>
              <a:buClrTx/>
              <a:buSzTx/>
              <a:buFontTx/>
              <a:buNone/>
              <a:tabLst>
                <a:tab pos="5740400" algn="l"/>
              </a:tabLst>
              <a:defRPr/>
            </a:pPr>
            <a:r>
              <a:rPr kumimoji="1" lang="ja-JP" altLang="en-US"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２０３０年秋頃            　開業（想定）</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pic>
        <p:nvPicPr>
          <p:cNvPr id="2" name="図 1">
            <a:extLst>
              <a:ext uri="{FF2B5EF4-FFF2-40B4-BE49-F238E27FC236}">
                <a16:creationId xmlns:a16="http://schemas.microsoft.com/office/drawing/2014/main" id="{7A793AE9-5184-919A-49FA-345EFEEA300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911795" y="1857117"/>
            <a:ext cx="3684589" cy="2227401"/>
          </a:xfrm>
          <a:prstGeom prst="rect">
            <a:avLst/>
          </a:prstGeom>
        </p:spPr>
      </p:pic>
      <p:sp>
        <p:nvSpPr>
          <p:cNvPr id="3" name="テキスト ボックス 2">
            <a:extLst>
              <a:ext uri="{FF2B5EF4-FFF2-40B4-BE49-F238E27FC236}">
                <a16:creationId xmlns:a16="http://schemas.microsoft.com/office/drawing/2014/main" id="{D5E19A12-25A1-B8D5-C49B-2E7731F069C6}"/>
              </a:ext>
            </a:extLst>
          </p:cNvPr>
          <p:cNvSpPr txBox="1"/>
          <p:nvPr/>
        </p:nvSpPr>
        <p:spPr>
          <a:xfrm>
            <a:off x="7257523" y="4096093"/>
            <a:ext cx="1441893" cy="24622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000" b="0" i="0" u="none" strike="noStrike" kern="120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提供：大阪ＩＲ株式会社</a:t>
            </a:r>
          </a:p>
        </p:txBody>
      </p:sp>
    </p:spTree>
    <p:extLst>
      <p:ext uri="{BB962C8B-B14F-4D97-AF65-F5344CB8AC3E}">
        <p14:creationId xmlns:p14="http://schemas.microsoft.com/office/powerpoint/2010/main" val="274539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8E17580-FA9A-3EAA-8BFF-5FBAADBBBA9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691228" y="615606"/>
            <a:ext cx="2287209" cy="1528553"/>
          </a:xfrm>
          <a:prstGeom prst="rect">
            <a:avLst/>
          </a:prstGeom>
        </p:spPr>
      </p:pic>
      <p:sp>
        <p:nvSpPr>
          <p:cNvPr id="10" name="Rectangle 5">
            <a:extLst>
              <a:ext uri="{FF2B5EF4-FFF2-40B4-BE49-F238E27FC236}">
                <a16:creationId xmlns:a16="http://schemas.microsoft.com/office/drawing/2014/main" id="{1294E849-7858-D6B3-48B2-F49DFC3878AB}"/>
              </a:ext>
            </a:extLst>
          </p:cNvPr>
          <p:cNvSpPr>
            <a:spLocks noChangeArrowheads="1"/>
          </p:cNvSpPr>
          <p:nvPr/>
        </p:nvSpPr>
        <p:spPr bwMode="auto">
          <a:xfrm>
            <a:off x="51590" y="2461408"/>
            <a:ext cx="6922336" cy="104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marL="288000" eaLnBrk="1" hangingPunct="1">
              <a:spcBef>
                <a:spcPts val="170"/>
              </a:spcBef>
              <a:spcAft>
                <a:spcPts val="170"/>
              </a:spcAft>
              <a:tabLst>
                <a:tab pos="4838700" algn="l"/>
              </a:tabLst>
              <a:defRPr/>
            </a:pPr>
            <a:r>
              <a:rPr lang="ja-JP" altLang="en-US" sz="1600" b="1" dirty="0">
                <a:latin typeface="ＭＳ Ｐゴシック" panose="020B0600070205080204" pitchFamily="50" charset="-128"/>
              </a:rPr>
              <a:t>■　大阪駅前ダイヤモンド地区における道路空間形成にかかる検討調査</a:t>
            </a:r>
            <a:endParaRPr lang="en-US" altLang="ja-JP" sz="1600" b="1" dirty="0">
              <a:latin typeface="ＭＳ Ｐゴシック" panose="020B0600070205080204" pitchFamily="50" charset="-128"/>
            </a:endParaRPr>
          </a:p>
          <a:p>
            <a:pPr marL="288000" eaLnBrk="1" hangingPunct="1">
              <a:spcBef>
                <a:spcPts val="170"/>
              </a:spcBef>
              <a:spcAft>
                <a:spcPts val="170"/>
              </a:spcAft>
              <a:tabLst>
                <a:tab pos="4838700" algn="l"/>
              </a:tabLst>
              <a:defRPr/>
            </a:pPr>
            <a:r>
              <a:rPr lang="en-US" altLang="ja-JP" sz="1600" b="1" dirty="0">
                <a:latin typeface="ＭＳ Ｐゴシック" panose="020B0600070205080204" pitchFamily="50" charset="-128"/>
              </a:rPr>
              <a:t>	 </a:t>
            </a:r>
            <a:r>
              <a:rPr lang="ja-JP" altLang="en-US" sz="1600" b="1" dirty="0">
                <a:latin typeface="ＭＳ Ｐゴシック" panose="020B0600070205080204" pitchFamily="50" charset="-128"/>
              </a:rPr>
              <a:t>（  　３，０００万円）</a:t>
            </a:r>
          </a:p>
          <a:p>
            <a:pPr marL="756000" lvl="1" indent="-266700" eaLnBrk="1" fontAlgn="auto" hangingPunct="1">
              <a:spcBef>
                <a:spcPts val="170"/>
              </a:spcBef>
              <a:spcAft>
                <a:spcPts val="170"/>
              </a:spcAft>
              <a:buFont typeface="Wingdings" pitchFamily="2" charset="2"/>
              <a:buChar char="Ø"/>
              <a:tabLst>
                <a:tab pos="538163" algn="l"/>
              </a:tabLst>
              <a:defRPr/>
            </a:pPr>
            <a:r>
              <a:rPr lang="ja-JP" altLang="en-US" sz="1400" dirty="0">
                <a:latin typeface="ＭＳ Ｐゴシック" panose="020B0600070205080204" pitchFamily="50" charset="-128"/>
              </a:rPr>
              <a:t>「居心地よく歩きたくなるまちなか」の更なる創出に向けて、めざすべき将来像の検討など、人中心の道路空間の実現に向けた検討調査を実施</a:t>
            </a:r>
          </a:p>
        </p:txBody>
      </p:sp>
      <p:sp>
        <p:nvSpPr>
          <p:cNvPr id="34" name="Rectangle 5"/>
          <p:cNvSpPr>
            <a:spLocks noChangeArrowheads="1"/>
          </p:cNvSpPr>
          <p:nvPr/>
        </p:nvSpPr>
        <p:spPr bwMode="auto">
          <a:xfrm>
            <a:off x="34508" y="580239"/>
            <a:ext cx="6609749" cy="103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marL="288000" eaLnBrk="1" hangingPunct="1">
              <a:spcBef>
                <a:spcPts val="170"/>
              </a:spcBef>
              <a:spcAft>
                <a:spcPts val="170"/>
              </a:spcAft>
              <a:tabLst>
                <a:tab pos="4838700" algn="l"/>
              </a:tabLst>
              <a:defRPr/>
            </a:pPr>
            <a:r>
              <a:rPr lang="ja-JP" altLang="en-US"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rPr>
              <a:t>御堂筋活性化事業</a:t>
            </a:r>
            <a:r>
              <a:rPr lang="en-US" altLang="ja-JP" sz="1600" b="1" dirty="0">
                <a:latin typeface="ＭＳ Ｐゴシック" panose="020B0600070205080204" pitchFamily="50" charset="-128"/>
              </a:rPr>
              <a:t>	</a:t>
            </a:r>
            <a:r>
              <a:rPr lang="ja-JP" altLang="en-US" sz="1600" b="1" dirty="0">
                <a:latin typeface="ＭＳ Ｐゴシック" panose="020B0600070205080204" pitchFamily="50" charset="-128"/>
              </a:rPr>
              <a:t>（ 　 ４，７００万円）</a:t>
            </a:r>
          </a:p>
          <a:p>
            <a:pPr marL="756000" lvl="1" indent="-266700" eaLnBrk="1" fontAlgn="auto" hangingPunct="1">
              <a:spcBef>
                <a:spcPts val="170"/>
              </a:spcBef>
              <a:spcAft>
                <a:spcPts val="170"/>
              </a:spcAft>
              <a:buFont typeface="Wingdings" pitchFamily="2" charset="2"/>
              <a:buChar char="Ø"/>
              <a:tabLst>
                <a:tab pos="538163" algn="l"/>
              </a:tabLst>
              <a:defRPr/>
            </a:pPr>
            <a:r>
              <a:rPr lang="ja-JP" altLang="en-US" sz="1400" dirty="0">
                <a:latin typeface="ＭＳ Ｐゴシック" panose="020B0600070205080204" pitchFamily="50" charset="-128"/>
              </a:rPr>
              <a:t>大阪の魅力を国内外に広く発信し、観光誘客の促進につなげるため、御堂筋を歩行者に開放し、にぎわいを創出する「御堂筋オータムパーティー」を開催</a:t>
            </a:r>
            <a:endParaRPr lang="en-US" altLang="ja-JP" sz="1400" dirty="0">
              <a:latin typeface="ＭＳ Ｐゴシック" panose="020B0600070205080204" pitchFamily="50" charset="-128"/>
            </a:endParaRPr>
          </a:p>
        </p:txBody>
      </p:sp>
      <p:sp>
        <p:nvSpPr>
          <p:cNvPr id="22" name="Rectangle 4"/>
          <p:cNvSpPr>
            <a:spLocks noChangeArrowheads="1"/>
          </p:cNvSpPr>
          <p:nvPr/>
        </p:nvSpPr>
        <p:spPr bwMode="auto">
          <a:xfrm>
            <a:off x="-1588" y="-4763"/>
            <a:ext cx="9145588" cy="476251"/>
          </a:xfrm>
          <a:prstGeom prst="rect">
            <a:avLst/>
          </a:prstGeom>
          <a:gradFill flip="none" rotWithShape="1">
            <a:gsLst>
              <a:gs pos="45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spc="-15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都市魅力の向上</a:t>
            </a:r>
          </a:p>
        </p:txBody>
      </p:sp>
      <p:sp>
        <p:nvSpPr>
          <p:cNvPr id="17" name="Rectangle 4"/>
          <p:cNvSpPr>
            <a:spLocks noChangeArrowheads="1"/>
          </p:cNvSpPr>
          <p:nvPr/>
        </p:nvSpPr>
        <p:spPr bwMode="auto">
          <a:xfrm>
            <a:off x="7486495" y="0"/>
            <a:ext cx="165750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経済成長に向けた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戦略の実行</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12" name="スライド番号プレースホルダ 3"/>
          <p:cNvSpPr txBox="1">
            <a:spLocks noGrp="1"/>
          </p:cNvSpPr>
          <p:nvPr/>
        </p:nvSpPr>
        <p:spPr bwMode="auto">
          <a:xfrm>
            <a:off x="7010400" y="4777247"/>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34</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
        <p:nvSpPr>
          <p:cNvPr id="7" name="角丸四角形 20">
            <a:extLst>
              <a:ext uri="{FF2B5EF4-FFF2-40B4-BE49-F238E27FC236}">
                <a16:creationId xmlns:a16="http://schemas.microsoft.com/office/drawing/2014/main" id="{BC041128-8087-5DA7-2C1D-7C5B190B2AB6}"/>
              </a:ext>
            </a:extLst>
          </p:cNvPr>
          <p:cNvSpPr/>
          <p:nvPr/>
        </p:nvSpPr>
        <p:spPr>
          <a:xfrm>
            <a:off x="85460" y="2492764"/>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pic>
        <p:nvPicPr>
          <p:cNvPr id="4" name="図 3" descr="建物, テーブル, グリーン, 男 が含まれている画像">
            <a:extLst>
              <a:ext uri="{FF2B5EF4-FFF2-40B4-BE49-F238E27FC236}">
                <a16:creationId xmlns:a16="http://schemas.microsoft.com/office/drawing/2014/main" id="{058DCC59-0C92-B234-1DD2-0D5F52998F2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6886231" y="2893554"/>
            <a:ext cx="2125772" cy="1594329"/>
          </a:xfrm>
          <a:prstGeom prst="rect">
            <a:avLst/>
          </a:prstGeom>
        </p:spPr>
      </p:pic>
      <p:sp>
        <p:nvSpPr>
          <p:cNvPr id="5" name="テキスト ボックス 4">
            <a:extLst>
              <a:ext uri="{FF2B5EF4-FFF2-40B4-BE49-F238E27FC236}">
                <a16:creationId xmlns:a16="http://schemas.microsoft.com/office/drawing/2014/main" id="{643A9C24-861F-79C6-55A2-A08BE6A316FB}"/>
              </a:ext>
            </a:extLst>
          </p:cNvPr>
          <p:cNvSpPr txBox="1"/>
          <p:nvPr/>
        </p:nvSpPr>
        <p:spPr>
          <a:xfrm>
            <a:off x="7010400" y="4711712"/>
            <a:ext cx="1877437" cy="261610"/>
          </a:xfrm>
          <a:prstGeom prst="rect">
            <a:avLst/>
          </a:prstGeom>
          <a:noFill/>
        </p:spPr>
        <p:txBody>
          <a:bodyPr wrap="none" rtlCol="0">
            <a:spAutoFit/>
          </a:bodyPr>
          <a:lstStyle/>
          <a:p>
            <a:r>
              <a:rPr kumimoji="1" lang="ja-JP" altLang="en-US" sz="1100" dirty="0"/>
              <a:t>御堂筋の側道歩行者空間化</a:t>
            </a:r>
          </a:p>
        </p:txBody>
      </p:sp>
      <p:sp>
        <p:nvSpPr>
          <p:cNvPr id="6" name="Rectangle 5">
            <a:extLst>
              <a:ext uri="{FF2B5EF4-FFF2-40B4-BE49-F238E27FC236}">
                <a16:creationId xmlns:a16="http://schemas.microsoft.com/office/drawing/2014/main" id="{64993973-D020-3800-DD04-CCF240B1E972}"/>
              </a:ext>
            </a:extLst>
          </p:cNvPr>
          <p:cNvSpPr>
            <a:spLocks noChangeArrowheads="1"/>
          </p:cNvSpPr>
          <p:nvPr/>
        </p:nvSpPr>
        <p:spPr bwMode="auto">
          <a:xfrm>
            <a:off x="34508" y="3649960"/>
            <a:ext cx="6656721" cy="1470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marL="288000" eaLnBrk="1" hangingPunct="1">
              <a:spcBef>
                <a:spcPts val="170"/>
              </a:spcBef>
              <a:spcAft>
                <a:spcPts val="170"/>
              </a:spcAft>
              <a:tabLst>
                <a:tab pos="4838700" algn="l"/>
              </a:tabLst>
              <a:defRPr/>
            </a:pPr>
            <a:r>
              <a:rPr lang="ja-JP" altLang="en-US" sz="1600" b="1" dirty="0">
                <a:latin typeface="ＭＳ Ｐゴシック" panose="020B0600070205080204" pitchFamily="50" charset="-128"/>
              </a:rPr>
              <a:t>■　都心部のエリアマネジメント活動支援事業</a:t>
            </a:r>
            <a:r>
              <a:rPr lang="en-US" altLang="ja-JP" sz="1600" b="1" dirty="0">
                <a:latin typeface="ＭＳ Ｐゴシック" panose="020B0600070205080204" pitchFamily="50" charset="-128"/>
              </a:rPr>
              <a:t>	 </a:t>
            </a:r>
            <a:r>
              <a:rPr lang="ja-JP" altLang="en-US" sz="1600" b="1" dirty="0">
                <a:latin typeface="ＭＳ Ｐゴシック" panose="020B0600070205080204" pitchFamily="50" charset="-128"/>
              </a:rPr>
              <a:t>（  　７，０００万円）</a:t>
            </a:r>
          </a:p>
          <a:p>
            <a:pPr marL="756000" lvl="1" indent="-266700" eaLnBrk="1" fontAlgn="auto" hangingPunct="1">
              <a:spcBef>
                <a:spcPts val="170"/>
              </a:spcBef>
              <a:spcAft>
                <a:spcPts val="170"/>
              </a:spcAft>
              <a:buFont typeface="Wingdings" pitchFamily="2" charset="2"/>
              <a:buChar char="Ø"/>
              <a:tabLst>
                <a:tab pos="538163" algn="l"/>
              </a:tabLst>
              <a:defRPr/>
            </a:pPr>
            <a:r>
              <a:rPr lang="ja-JP" altLang="en-US" sz="1400" dirty="0">
                <a:latin typeface="ＭＳ Ｐゴシック" panose="020B0600070205080204" pitchFamily="50" charset="-128"/>
              </a:rPr>
              <a:t>都市魅力の向上をめざし、高質な公共空間の維持管理等を促進するため、 エリアマネジメント活動への支援を実施</a:t>
            </a:r>
            <a:endParaRPr lang="en-US" altLang="ja-JP" sz="1400" dirty="0">
              <a:latin typeface="ＭＳ Ｐゴシック" panose="020B0600070205080204" pitchFamily="50" charset="-128"/>
            </a:endParaRPr>
          </a:p>
          <a:p>
            <a:pPr marL="756000" lvl="1" indent="-266700" eaLnBrk="1" fontAlgn="auto" hangingPunct="1">
              <a:spcBef>
                <a:spcPts val="170"/>
              </a:spcBef>
              <a:spcAft>
                <a:spcPts val="170"/>
              </a:spcAft>
              <a:buFont typeface="Wingdings" pitchFamily="2" charset="2"/>
              <a:buChar char="Ø"/>
              <a:tabLst>
                <a:tab pos="538163" algn="l"/>
              </a:tabLst>
              <a:defRPr/>
            </a:pPr>
            <a:r>
              <a:rPr lang="ja-JP" altLang="en-US" sz="1400" dirty="0">
                <a:latin typeface="ＭＳ Ｐゴシック" panose="020B0600070205080204" pitchFamily="50" charset="-128"/>
              </a:rPr>
              <a:t>エリアブランドの一層の向上をめざし、地域特性に応じた質の高い活動への支援制度の充実に向けた検討調査を実施</a:t>
            </a:r>
            <a:endParaRPr lang="en-US" altLang="ja-JP" sz="1400" dirty="0">
              <a:latin typeface="ＭＳ Ｐゴシック" panose="020B0600070205080204" pitchFamily="50" charset="-128"/>
            </a:endParaRPr>
          </a:p>
        </p:txBody>
      </p:sp>
      <p:sp>
        <p:nvSpPr>
          <p:cNvPr id="9" name="角丸四角形 14">
            <a:extLst>
              <a:ext uri="{FF2B5EF4-FFF2-40B4-BE49-F238E27FC236}">
                <a16:creationId xmlns:a16="http://schemas.microsoft.com/office/drawing/2014/main" id="{58502996-88A9-6FE2-15BF-60370D090846}"/>
              </a:ext>
            </a:extLst>
          </p:cNvPr>
          <p:cNvSpPr/>
          <p:nvPr/>
        </p:nvSpPr>
        <p:spPr>
          <a:xfrm>
            <a:off x="253255" y="4441530"/>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13" name="Rectangle 5">
            <a:extLst>
              <a:ext uri="{FF2B5EF4-FFF2-40B4-BE49-F238E27FC236}">
                <a16:creationId xmlns:a16="http://schemas.microsoft.com/office/drawing/2014/main" id="{36750943-289D-F3CB-C21D-D63AD78C2CB9}"/>
              </a:ext>
            </a:extLst>
          </p:cNvPr>
          <p:cNvSpPr>
            <a:spLocks noChangeArrowheads="1"/>
          </p:cNvSpPr>
          <p:nvPr/>
        </p:nvSpPr>
        <p:spPr bwMode="auto">
          <a:xfrm>
            <a:off x="7020898" y="2104221"/>
            <a:ext cx="173588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eaLnBrk="1" hangingPunct="1">
              <a:spcBef>
                <a:spcPts val="500"/>
              </a:spcBef>
              <a:spcAft>
                <a:spcPts val="500"/>
              </a:spcAft>
              <a:buNone/>
              <a:defRPr/>
            </a:pPr>
            <a:r>
              <a:rPr lang="ja-JP" altLang="en-US" sz="1000" dirty="0">
                <a:latin typeface="ＭＳ Ｐゴシック" pitchFamily="50" charset="-128"/>
                <a:ea typeface="ＭＳ Ｐゴシック" charset="-128"/>
              </a:rPr>
              <a:t>御堂筋活性化事業のイメージ</a:t>
            </a:r>
            <a:endParaRPr lang="en-US" altLang="ja-JP" sz="1000" dirty="0">
              <a:latin typeface="ＭＳ Ｐゴシック" pitchFamily="50" charset="-128"/>
              <a:ea typeface="ＭＳ Ｐゴシック" charset="-128"/>
            </a:endParaRPr>
          </a:p>
        </p:txBody>
      </p:sp>
      <p:sp>
        <p:nvSpPr>
          <p:cNvPr id="2" name="Rectangle 5">
            <a:extLst>
              <a:ext uri="{FF2B5EF4-FFF2-40B4-BE49-F238E27FC236}">
                <a16:creationId xmlns:a16="http://schemas.microsoft.com/office/drawing/2014/main" id="{477805AA-0941-EB75-1F5C-FEEAAB832015}"/>
              </a:ext>
            </a:extLst>
          </p:cNvPr>
          <p:cNvSpPr>
            <a:spLocks noChangeArrowheads="1"/>
          </p:cNvSpPr>
          <p:nvPr/>
        </p:nvSpPr>
        <p:spPr bwMode="auto">
          <a:xfrm>
            <a:off x="34507" y="1443964"/>
            <a:ext cx="6656721" cy="104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p>
            <a:pPr marL="288000" eaLnBrk="1" hangingPunct="1">
              <a:spcBef>
                <a:spcPts val="170"/>
              </a:spcBef>
              <a:spcAft>
                <a:spcPts val="170"/>
              </a:spcAft>
              <a:tabLst>
                <a:tab pos="4125913" algn="l"/>
              </a:tabLst>
              <a:defRPr/>
            </a:pPr>
            <a:r>
              <a:rPr lang="ja-JP" altLang="en-US" sz="1600" b="1" dirty="0">
                <a:solidFill>
                  <a:schemeClr val="tx1">
                    <a:lumMod val="95000"/>
                    <a:lumOff val="5000"/>
                  </a:schemeClr>
                </a:solidFill>
                <a:latin typeface="ＭＳ Ｐゴシック" panose="020B0600070205080204" pitchFamily="50" charset="-128"/>
                <a:ea typeface="ＭＳ Ｐゴシック" panose="020B0600070205080204" pitchFamily="50" charset="-128"/>
              </a:rPr>
              <a:t>■　御堂筋の道路空間再編　　　　　　　　　　　 </a:t>
            </a:r>
            <a:r>
              <a:rPr lang="ja-JP" altLang="en-US" sz="1600" b="1" dirty="0">
                <a:solidFill>
                  <a:schemeClr val="tx1">
                    <a:lumMod val="95000"/>
                    <a:lumOff val="5000"/>
                  </a:schemeClr>
                </a:solidFill>
                <a:latin typeface="ＭＳ Ｐゴシック" panose="020B0600070205080204" pitchFamily="50" charset="-128"/>
              </a:rPr>
              <a:t>　　　　</a:t>
            </a:r>
            <a:r>
              <a:rPr lang="ja-JP" altLang="en-US" sz="1600" b="1" dirty="0">
                <a:latin typeface="ＭＳ Ｐゴシック" panose="020B0600070205080204" pitchFamily="50" charset="-128"/>
              </a:rPr>
              <a:t>（３億２，８００</a:t>
            </a:r>
            <a:r>
              <a:rPr lang="zh-TW" altLang="en-US" sz="1600" b="1" dirty="0">
                <a:latin typeface="ＭＳ Ｐゴシック" panose="020B0600070205080204" pitchFamily="50" charset="-128"/>
              </a:rPr>
              <a:t>万円</a:t>
            </a:r>
            <a:r>
              <a:rPr lang="ja-JP" altLang="en-US" sz="1600" b="1" dirty="0">
                <a:latin typeface="ＭＳ Ｐゴシック" panose="020B0600070205080204" pitchFamily="50" charset="-128"/>
              </a:rPr>
              <a:t>）</a:t>
            </a:r>
            <a:endParaRPr lang="en-US" altLang="ja-JP" sz="1600" b="1" dirty="0">
              <a:latin typeface="ＭＳ Ｐゴシック" panose="020B0600070205080204" pitchFamily="50" charset="-128"/>
              <a:ea typeface="ＭＳ Ｐゴシック" panose="020B0600070205080204" pitchFamily="50" charset="-128"/>
            </a:endParaRPr>
          </a:p>
          <a:p>
            <a:pPr marL="756000" lvl="1" indent="-266700" eaLnBrk="1" fontAlgn="auto" hangingPunct="1">
              <a:spcBef>
                <a:spcPts val="170"/>
              </a:spcBef>
              <a:spcAft>
                <a:spcPts val="170"/>
              </a:spcAft>
              <a:buFont typeface="Wingdings" pitchFamily="2" charset="2"/>
              <a:buChar char="Ø"/>
              <a:defRPr/>
            </a:pPr>
            <a:r>
              <a:rPr lang="ja-JP" altLang="en-US" sz="1400" dirty="0">
                <a:latin typeface="ＭＳ Ｐゴシック" panose="020B0600070205080204" pitchFamily="50" charset="-128"/>
              </a:rPr>
              <a:t>みちの未来体験</a:t>
            </a:r>
            <a:r>
              <a:rPr lang="en-US" altLang="ja-JP" sz="1400" dirty="0">
                <a:latin typeface="ＭＳ Ｐゴシック" panose="020B0600070205080204" pitchFamily="50" charset="-128"/>
              </a:rPr>
              <a:t>EXPO</a:t>
            </a:r>
            <a:r>
              <a:rPr lang="ja-JP" altLang="en-US" sz="1400" dirty="0">
                <a:latin typeface="ＭＳ Ｐゴシック" panose="020B0600070205080204" pitchFamily="50" charset="-128"/>
              </a:rPr>
              <a:t>として万博時に御堂筋などで実施する、みちの未来を体験してもらえるような新たな取組等を踏まえ、人中心の道路空間の実現に向けた実証事業や調査・検討等を実施</a:t>
            </a:r>
            <a:endParaRPr lang="en-US" altLang="ja-JP" sz="1400" dirty="0">
              <a:latin typeface="ＭＳ Ｐゴシック" panose="020B0600070205080204" pitchFamily="50" charset="-128"/>
            </a:endParaRPr>
          </a:p>
        </p:txBody>
      </p:sp>
    </p:spTree>
    <p:extLst>
      <p:ext uri="{BB962C8B-B14F-4D97-AF65-F5344CB8AC3E}">
        <p14:creationId xmlns:p14="http://schemas.microsoft.com/office/powerpoint/2010/main" val="10601079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図 32" descr="アイコン&#10;&#10;自動的に生成された説明">
            <a:extLst>
              <a:ext uri="{FF2B5EF4-FFF2-40B4-BE49-F238E27FC236}">
                <a16:creationId xmlns:a16="http://schemas.microsoft.com/office/drawing/2014/main" id="{42606C32-7A8D-0597-E6CB-DF016C4DAA2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70397" y="587050"/>
            <a:ext cx="904932" cy="971612"/>
          </a:xfrm>
          <a:prstGeom prst="rect">
            <a:avLst/>
          </a:prstGeom>
        </p:spPr>
      </p:pic>
      <p:sp>
        <p:nvSpPr>
          <p:cNvPr id="9" name="Rectangle 4"/>
          <p:cNvSpPr>
            <a:spLocks noChangeArrowheads="1"/>
          </p:cNvSpPr>
          <p:nvPr/>
        </p:nvSpPr>
        <p:spPr bwMode="auto">
          <a:xfrm>
            <a:off x="-1588" y="-4763"/>
            <a:ext cx="9145588" cy="476251"/>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「ゼロカーボン おおさか」の実現</a:t>
            </a:r>
            <a:endParaRPr lang="en-US" altLang="ja-JP" sz="28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5" name="Rectangle 5"/>
          <p:cNvSpPr>
            <a:spLocks noChangeArrowheads="1"/>
          </p:cNvSpPr>
          <p:nvPr/>
        </p:nvSpPr>
        <p:spPr bwMode="auto">
          <a:xfrm>
            <a:off x="155575" y="663000"/>
            <a:ext cx="6832652" cy="390172"/>
          </a:xfrm>
          <a:prstGeom prst="rect">
            <a:avLst/>
          </a:prstGeom>
          <a:noFill/>
          <a:ln w="9525">
            <a:noFill/>
            <a:miter lim="800000"/>
            <a:headEnd/>
            <a:tailEnd/>
          </a:ln>
        </p:spPr>
        <p:txBody>
          <a:bodyPr lIns="77929" tIns="38964" rIns="77929" bIns="38964"/>
          <a:lstStyle/>
          <a:p>
            <a:pPr eaLnBrk="1" hangingPunct="1">
              <a:lnSpc>
                <a:spcPts val="1700"/>
              </a:lnSpc>
              <a:spcBef>
                <a:spcPts val="170"/>
              </a:spcBef>
              <a:spcAft>
                <a:spcPts val="170"/>
              </a:spcAft>
              <a:tabLst>
                <a:tab pos="5289550" algn="l"/>
              </a:tabLst>
              <a:defRPr/>
            </a:pPr>
            <a:r>
              <a:rPr lang="ja-JP" altLang="en-US" sz="1600" b="1" dirty="0">
                <a:solidFill>
                  <a:schemeClr val="accent4"/>
                </a:solidFill>
                <a:latin typeface="ＭＳ Ｐゴシック" pitchFamily="50" charset="-128"/>
                <a:ea typeface="ＭＳ Ｐゴシック" charset="-128"/>
              </a:rPr>
              <a:t>　　　　　　　　　　　　　　　　　</a:t>
            </a:r>
            <a:endParaRPr lang="en-US" altLang="ja-JP" sz="1600" b="1" dirty="0">
              <a:solidFill>
                <a:schemeClr val="accent4"/>
              </a:solidFill>
              <a:latin typeface="ＭＳ Ｐゴシック" pitchFamily="50" charset="-128"/>
              <a:ea typeface="ＭＳ Ｐゴシック" charset="-128"/>
            </a:endParaRPr>
          </a:p>
          <a:p>
            <a:pPr eaLnBrk="1" hangingPunct="1">
              <a:lnSpc>
                <a:spcPts val="1700"/>
              </a:lnSpc>
              <a:spcBef>
                <a:spcPts val="170"/>
              </a:spcBef>
              <a:spcAft>
                <a:spcPts val="170"/>
              </a:spcAft>
              <a:tabLst>
                <a:tab pos="5289550" algn="l"/>
              </a:tabLst>
              <a:defRPr/>
            </a:pPr>
            <a:r>
              <a:rPr lang="ja-JP" altLang="en-US" sz="1600" b="1" dirty="0">
                <a:solidFill>
                  <a:schemeClr val="accent4"/>
                </a:solidFill>
                <a:latin typeface="ＭＳ Ｐゴシック" pitchFamily="50" charset="-128"/>
                <a:ea typeface="ＭＳ Ｐゴシック" charset="-128"/>
              </a:rPr>
              <a:t>　　　　　　　　　　　　　　　　　　　　　　　　　　　　　　　　　　　　　　　　　　　</a:t>
            </a:r>
            <a:endParaRPr lang="en-US" altLang="ja-JP" sz="1400" dirty="0">
              <a:solidFill>
                <a:srgbClr val="0070C0"/>
              </a:solidFill>
              <a:latin typeface="ＭＳ Ｐゴシック" pitchFamily="50" charset="-128"/>
              <a:ea typeface="ＭＳ Ｐゴシック" charset="-128"/>
            </a:endParaRPr>
          </a:p>
        </p:txBody>
      </p:sp>
      <p:sp>
        <p:nvSpPr>
          <p:cNvPr id="14" name="Rectangle 4"/>
          <p:cNvSpPr>
            <a:spLocks noChangeArrowheads="1"/>
          </p:cNvSpPr>
          <p:nvPr/>
        </p:nvSpPr>
        <p:spPr bwMode="auto">
          <a:xfrm>
            <a:off x="7486495" y="0"/>
            <a:ext cx="165750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経済成長に向けた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戦略の実行</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3" name="AutoShape 2" descr="https://1.bp.blogspot.com/-ToH0YELnPAA/Whu1-U4b-5I/AAAAAAABIeY/f-qTWRzaC2APP7vmLdBd0p3JZx5bZfj_gCLcBGAs/s800/car_bus_jr.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latin typeface="ＭＳ Ｐゴシック" panose="020B0600070205080204" pitchFamily="50" charset="-128"/>
            </a:endParaRPr>
          </a:p>
        </p:txBody>
      </p:sp>
      <p:sp>
        <p:nvSpPr>
          <p:cNvPr id="50" name="スライド番号プレースホルダ 3"/>
          <p:cNvSpPr txBox="1">
            <a:spLocks noGrp="1"/>
          </p:cNvSpPr>
          <p:nvPr/>
        </p:nvSpPr>
        <p:spPr bwMode="auto">
          <a:xfrm>
            <a:off x="7010400" y="4643135"/>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35</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
        <p:nvSpPr>
          <p:cNvPr id="4" name="Rectangle 5">
            <a:extLst>
              <a:ext uri="{FF2B5EF4-FFF2-40B4-BE49-F238E27FC236}">
                <a16:creationId xmlns:a16="http://schemas.microsoft.com/office/drawing/2014/main" id="{E8BB1D05-6FEA-4BFE-D20E-202E98B2E1EF}"/>
              </a:ext>
            </a:extLst>
          </p:cNvPr>
          <p:cNvSpPr>
            <a:spLocks noChangeArrowheads="1"/>
          </p:cNvSpPr>
          <p:nvPr/>
        </p:nvSpPr>
        <p:spPr bwMode="auto">
          <a:xfrm>
            <a:off x="-3078" y="3959759"/>
            <a:ext cx="8904288" cy="321029"/>
          </a:xfrm>
          <a:prstGeom prst="rect">
            <a:avLst/>
          </a:prstGeom>
          <a:noFill/>
          <a:ln w="9525">
            <a:noFill/>
            <a:miter lim="800000"/>
            <a:headEnd/>
            <a:tailEnd/>
          </a:ln>
        </p:spPr>
        <p:txBody>
          <a:bodyPr lIns="77929" tIns="38964" rIns="77929" bIns="38964"/>
          <a:lstStyle/>
          <a:p>
            <a:pPr marL="288000" eaLnBrk="1" hangingPunct="1">
              <a:spcBef>
                <a:spcPts val="170"/>
              </a:spcBef>
              <a:spcAft>
                <a:spcPts val="170"/>
              </a:spcAft>
              <a:tabLst>
                <a:tab pos="4838700" algn="l"/>
              </a:tabLst>
              <a:defRPr/>
            </a:pPr>
            <a:r>
              <a:rPr lang="ja-JP" altLang="en-US" sz="1600" b="1" dirty="0">
                <a:latin typeface="ＭＳ Ｐゴシック" panose="020B0600070205080204" pitchFamily="50" charset="-128"/>
              </a:rPr>
              <a:t>■　新たな脱炭素技術の実証・事業化支援事業　　　　　　　   （　　　 　３，０００万円）</a:t>
            </a:r>
          </a:p>
        </p:txBody>
      </p:sp>
      <p:sp>
        <p:nvSpPr>
          <p:cNvPr id="5" name="Rectangle 5">
            <a:extLst>
              <a:ext uri="{FF2B5EF4-FFF2-40B4-BE49-F238E27FC236}">
                <a16:creationId xmlns:a16="http://schemas.microsoft.com/office/drawing/2014/main" id="{1E37212D-A956-7B46-AA40-1B9C2767DAF0}"/>
              </a:ext>
            </a:extLst>
          </p:cNvPr>
          <p:cNvSpPr>
            <a:spLocks noChangeArrowheads="1"/>
          </p:cNvSpPr>
          <p:nvPr/>
        </p:nvSpPr>
        <p:spPr bwMode="auto">
          <a:xfrm>
            <a:off x="277200" y="2150155"/>
            <a:ext cx="7359491" cy="354576"/>
          </a:xfrm>
          <a:prstGeom prst="rect">
            <a:avLst/>
          </a:prstGeom>
          <a:noFill/>
          <a:ln w="9525">
            <a:noFill/>
            <a:miter lim="800000"/>
            <a:headEnd/>
            <a:tailEnd/>
          </a:ln>
        </p:spPr>
        <p:txBody>
          <a:bodyPr lIns="77929" tIns="38964" rIns="77929" bIns="38964"/>
          <a:lstStyle/>
          <a:p>
            <a:pPr eaLnBrk="1" hangingPunct="1">
              <a:lnSpc>
                <a:spcPts val="1700"/>
              </a:lnSpc>
              <a:spcBef>
                <a:spcPts val="170"/>
              </a:spcBef>
              <a:spcAft>
                <a:spcPts val="170"/>
              </a:spcAft>
              <a:tabLst>
                <a:tab pos="5289550" algn="l"/>
              </a:tabLst>
              <a:defRPr/>
            </a:pPr>
            <a:r>
              <a:rPr lang="ja-JP" altLang="en-US" sz="1600" b="1" dirty="0">
                <a:latin typeface="ＭＳ Ｐゴシック" pitchFamily="50" charset="-128"/>
                <a:ea typeface="ＭＳ Ｐゴシック" charset="-128"/>
              </a:rPr>
              <a:t>■　大阪“みなと”カーボンニュートラルポート形成事業　　　　 （　　　　 ７，１００万円）</a:t>
            </a:r>
          </a:p>
          <a:p>
            <a:pPr eaLnBrk="1" hangingPunct="1">
              <a:lnSpc>
                <a:spcPts val="1700"/>
              </a:lnSpc>
              <a:spcBef>
                <a:spcPts val="170"/>
              </a:spcBef>
              <a:spcAft>
                <a:spcPts val="170"/>
              </a:spcAft>
              <a:tabLst>
                <a:tab pos="5289550" algn="l"/>
              </a:tabLst>
              <a:defRPr/>
            </a:pPr>
            <a:endParaRPr lang="en-US" altLang="ja-JP" sz="1400" dirty="0">
              <a:latin typeface="ＭＳ Ｐゴシック" pitchFamily="50" charset="-128"/>
              <a:ea typeface="ＭＳ Ｐゴシック" charset="-128"/>
            </a:endParaRPr>
          </a:p>
        </p:txBody>
      </p:sp>
      <p:sp>
        <p:nvSpPr>
          <p:cNvPr id="6" name="Rectangle 5">
            <a:extLst>
              <a:ext uri="{FF2B5EF4-FFF2-40B4-BE49-F238E27FC236}">
                <a16:creationId xmlns:a16="http://schemas.microsoft.com/office/drawing/2014/main" id="{E43C041A-F750-2521-9B87-74B9757E0C76}"/>
              </a:ext>
            </a:extLst>
          </p:cNvPr>
          <p:cNvSpPr>
            <a:spLocks noChangeArrowheads="1"/>
          </p:cNvSpPr>
          <p:nvPr/>
        </p:nvSpPr>
        <p:spPr bwMode="auto">
          <a:xfrm>
            <a:off x="532757" y="2438489"/>
            <a:ext cx="8294370" cy="737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200"/>
              </a:spcBef>
              <a:spcAft>
                <a:spcPts val="200"/>
              </a:spcAft>
              <a:buFont typeface="Wingdings" panose="05000000000000000000" pitchFamily="2" charset="2"/>
              <a:buChar char="Ø"/>
            </a:pPr>
            <a:r>
              <a:rPr lang="ja-JP" altLang="en-US" sz="1400" dirty="0">
                <a:latin typeface="ＭＳ Ｐゴシック" pitchFamily="50" charset="-128"/>
                <a:ea typeface="ＭＳ Ｐゴシック" charset="-128"/>
              </a:rPr>
              <a:t>「大阪港・堺泉北港・阪南港港湾脱炭素化推進計画」に基づき、大阪“みなと”での</a:t>
            </a:r>
            <a:r>
              <a:rPr lang="en-US" altLang="ja-JP" sz="1400" dirty="0">
                <a:latin typeface="ＭＳ Ｐゴシック" pitchFamily="50" charset="-128"/>
                <a:ea typeface="ＭＳ Ｐゴシック" charset="-128"/>
              </a:rPr>
              <a:t>CO</a:t>
            </a:r>
            <a:r>
              <a:rPr lang="en-US" altLang="ja-JP" sz="1400" baseline="-25000" dirty="0">
                <a:latin typeface="ＭＳ Ｐゴシック" pitchFamily="50" charset="-128"/>
                <a:ea typeface="ＭＳ Ｐゴシック" charset="-128"/>
              </a:rPr>
              <a:t>2</a:t>
            </a:r>
            <a:r>
              <a:rPr lang="ja-JP" altLang="en-US" sz="1400" dirty="0">
                <a:latin typeface="ＭＳ Ｐゴシック" pitchFamily="50" charset="-128"/>
                <a:ea typeface="ＭＳ Ｐゴシック" charset="-128"/>
              </a:rPr>
              <a:t>排出量削減に      向けた戦略案の策定や脱炭素化の取組を検討・実施</a:t>
            </a:r>
            <a:endParaRPr lang="en-US" altLang="ja-JP" sz="1400" dirty="0">
              <a:latin typeface="ＭＳ Ｐゴシック" pitchFamily="50" charset="-128"/>
              <a:ea typeface="ＭＳ Ｐゴシック" charset="-128"/>
            </a:endParaRPr>
          </a:p>
          <a:p>
            <a:pPr marL="285750" indent="-285750" eaLnBrk="1" hangingPunct="1">
              <a:lnSpc>
                <a:spcPts val="1500"/>
              </a:lnSpc>
              <a:spcBef>
                <a:spcPts val="200"/>
              </a:spcBef>
              <a:spcAft>
                <a:spcPts val="200"/>
              </a:spcAft>
              <a:buFont typeface="Wingdings" panose="05000000000000000000" pitchFamily="2" charset="2"/>
              <a:buChar char="Ø"/>
            </a:pPr>
            <a:r>
              <a:rPr lang="ja-JP" altLang="en-US" sz="1400" dirty="0">
                <a:latin typeface="ＭＳ Ｐゴシック" pitchFamily="50" charset="-128"/>
                <a:ea typeface="ＭＳ Ｐゴシック" charset="-128"/>
              </a:rPr>
              <a:t>大阪港における荷役機械をニア・ゼロ・エミッション型（</a:t>
            </a:r>
            <a:r>
              <a:rPr lang="en-US" altLang="ja-JP" sz="1400" dirty="0">
                <a:latin typeface="ＭＳ Ｐゴシック" pitchFamily="50" charset="-128"/>
                <a:ea typeface="ＭＳ Ｐゴシック" charset="-128"/>
              </a:rPr>
              <a:t>FC</a:t>
            </a:r>
            <a:r>
              <a:rPr lang="ja-JP" altLang="en-US" sz="1400" dirty="0">
                <a:latin typeface="ＭＳ Ｐゴシック" pitchFamily="50" charset="-128"/>
                <a:ea typeface="ＭＳ Ｐゴシック" charset="-128"/>
              </a:rPr>
              <a:t>換装型）等に改造する経費の一部を助成　など</a:t>
            </a:r>
            <a:endParaRPr lang="en-US" altLang="ja-JP" sz="1400" strike="sngStrike" dirty="0">
              <a:latin typeface="ＭＳ Ｐゴシック" pitchFamily="50" charset="-128"/>
              <a:ea typeface="ＭＳ Ｐゴシック" charset="-128"/>
            </a:endParaRPr>
          </a:p>
        </p:txBody>
      </p:sp>
      <p:sp>
        <p:nvSpPr>
          <p:cNvPr id="7" name="角丸四角形 33">
            <a:extLst>
              <a:ext uri="{FF2B5EF4-FFF2-40B4-BE49-F238E27FC236}">
                <a16:creationId xmlns:a16="http://schemas.microsoft.com/office/drawing/2014/main" id="{87FC050A-9007-C95B-6812-F1E85E0D8CA0}"/>
              </a:ext>
            </a:extLst>
          </p:cNvPr>
          <p:cNvSpPr/>
          <p:nvPr/>
        </p:nvSpPr>
        <p:spPr>
          <a:xfrm>
            <a:off x="258819" y="2844818"/>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8" name="Rectangle 5">
            <a:extLst>
              <a:ext uri="{FF2B5EF4-FFF2-40B4-BE49-F238E27FC236}">
                <a16:creationId xmlns:a16="http://schemas.microsoft.com/office/drawing/2014/main" id="{C2DDA993-A704-4294-E1F7-8B36983CED87}"/>
              </a:ext>
            </a:extLst>
          </p:cNvPr>
          <p:cNvSpPr>
            <a:spLocks noChangeArrowheads="1"/>
          </p:cNvSpPr>
          <p:nvPr/>
        </p:nvSpPr>
        <p:spPr bwMode="auto">
          <a:xfrm>
            <a:off x="5595753" y="2939209"/>
            <a:ext cx="1898084" cy="354576"/>
          </a:xfrm>
          <a:prstGeom prst="rect">
            <a:avLst/>
          </a:prstGeom>
          <a:noFill/>
          <a:ln w="9525">
            <a:noFill/>
            <a:miter lim="800000"/>
            <a:headEnd/>
            <a:tailEnd/>
          </a:ln>
        </p:spPr>
        <p:txBody>
          <a:bodyPr lIns="77929" tIns="38964" rIns="77929" bIns="38964"/>
          <a:lstStyle/>
          <a:p>
            <a:pPr algn="just" eaLnBrk="1" hangingPunct="1">
              <a:lnSpc>
                <a:spcPts val="1700"/>
              </a:lnSpc>
              <a:spcBef>
                <a:spcPts val="170"/>
              </a:spcBef>
              <a:spcAft>
                <a:spcPts val="170"/>
              </a:spcAft>
              <a:tabLst>
                <a:tab pos="1519238" algn="l"/>
                <a:tab pos="5289550" algn="l"/>
              </a:tabLst>
              <a:defRPr/>
            </a:pPr>
            <a:endParaRPr lang="en-US" altLang="ja-JP" sz="1400" dirty="0">
              <a:solidFill>
                <a:srgbClr val="FF0000"/>
              </a:solidFill>
              <a:latin typeface="ＭＳ Ｐゴシック" pitchFamily="50" charset="-128"/>
              <a:ea typeface="ＭＳ Ｐゴシック" charset="-128"/>
            </a:endParaRPr>
          </a:p>
        </p:txBody>
      </p:sp>
      <p:sp>
        <p:nvSpPr>
          <p:cNvPr id="13" name="Rectangle 5">
            <a:extLst>
              <a:ext uri="{FF2B5EF4-FFF2-40B4-BE49-F238E27FC236}">
                <a16:creationId xmlns:a16="http://schemas.microsoft.com/office/drawing/2014/main" id="{9DD44D36-AF73-DC62-B82E-06A958BE2042}"/>
              </a:ext>
            </a:extLst>
          </p:cNvPr>
          <p:cNvSpPr>
            <a:spLocks noChangeArrowheads="1"/>
          </p:cNvSpPr>
          <p:nvPr/>
        </p:nvSpPr>
        <p:spPr bwMode="auto">
          <a:xfrm>
            <a:off x="277200" y="3212647"/>
            <a:ext cx="7359491" cy="354576"/>
          </a:xfrm>
          <a:prstGeom prst="rect">
            <a:avLst/>
          </a:prstGeom>
          <a:noFill/>
          <a:ln w="9525">
            <a:noFill/>
            <a:miter lim="800000"/>
            <a:headEnd/>
            <a:tailEnd/>
          </a:ln>
        </p:spPr>
        <p:txBody>
          <a:bodyPr lIns="77929" tIns="38964" rIns="77929" bIns="38964"/>
          <a:lstStyle/>
          <a:p>
            <a:pPr eaLnBrk="1" hangingPunct="1">
              <a:lnSpc>
                <a:spcPts val="1700"/>
              </a:lnSpc>
              <a:spcBef>
                <a:spcPts val="170"/>
              </a:spcBef>
              <a:spcAft>
                <a:spcPts val="170"/>
              </a:spcAft>
              <a:tabLst>
                <a:tab pos="5289550" algn="l"/>
              </a:tabLs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電気自動車用充電設備設置費補助事業　　　　　　　　　　 （  　 　　１，０００</a:t>
            </a:r>
            <a:r>
              <a:rPr lang="ja-JP" altLang="en-US" sz="1600" b="1" dirty="0">
                <a:latin typeface="+mj-ea"/>
              </a:rPr>
              <a:t>万円</a:t>
            </a:r>
            <a:r>
              <a:rPr lang="ja-JP" altLang="en-US" sz="1600" b="1" dirty="0">
                <a:latin typeface="ＭＳ Ｐゴシック" pitchFamily="50" charset="-128"/>
                <a:ea typeface="ＭＳ Ｐゴシック" charset="-128"/>
              </a:rPr>
              <a:t>）</a:t>
            </a:r>
            <a:endParaRPr lang="en-US" altLang="ja-JP" sz="1600" dirty="0">
              <a:latin typeface="ＭＳ Ｐゴシック" pitchFamily="50" charset="-128"/>
              <a:ea typeface="ＭＳ Ｐゴシック" charset="-128"/>
            </a:endParaRPr>
          </a:p>
          <a:p>
            <a:pPr eaLnBrk="1" hangingPunct="1">
              <a:lnSpc>
                <a:spcPts val="1700"/>
              </a:lnSpc>
              <a:spcBef>
                <a:spcPts val="170"/>
              </a:spcBef>
              <a:spcAft>
                <a:spcPts val="170"/>
              </a:spcAft>
              <a:tabLst>
                <a:tab pos="5289550" algn="l"/>
              </a:tabLst>
              <a:defRPr/>
            </a:pPr>
            <a:r>
              <a:rPr lang="ja-JP" altLang="en-US" sz="1600" b="1"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16" name="Rectangle 5">
            <a:extLst>
              <a:ext uri="{FF2B5EF4-FFF2-40B4-BE49-F238E27FC236}">
                <a16:creationId xmlns:a16="http://schemas.microsoft.com/office/drawing/2014/main" id="{F0EA49B8-9515-047B-00FB-6E2D4AE9EA6F}"/>
              </a:ext>
            </a:extLst>
          </p:cNvPr>
          <p:cNvSpPr>
            <a:spLocks noChangeArrowheads="1"/>
          </p:cNvSpPr>
          <p:nvPr/>
        </p:nvSpPr>
        <p:spPr bwMode="auto">
          <a:xfrm>
            <a:off x="532757" y="3490086"/>
            <a:ext cx="8132272" cy="520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200"/>
              </a:spcBef>
              <a:spcAft>
                <a:spcPts val="200"/>
              </a:spcAft>
              <a:buFont typeface="Wingdings" panose="05000000000000000000" pitchFamily="2" charset="2"/>
              <a:buChar char="Ø"/>
            </a:pPr>
            <a:r>
              <a:rPr lang="en-US" altLang="ja-JP" sz="1400" dirty="0">
                <a:latin typeface="ＭＳ Ｐゴシック" pitchFamily="50" charset="-128"/>
                <a:ea typeface="ＭＳ Ｐゴシック" charset="-128"/>
              </a:rPr>
              <a:t>EV</a:t>
            </a:r>
            <a:r>
              <a:rPr lang="ja-JP" altLang="en-US" sz="1400" dirty="0">
                <a:latin typeface="ＭＳ Ｐゴシック" pitchFamily="50" charset="-128"/>
                <a:ea typeface="ＭＳ Ｐゴシック" charset="-128"/>
              </a:rPr>
              <a:t>等の普及促進に向けて、プライベート充電環境を充実させるために、集合住宅における充電設備の設置費用の一部を助成</a:t>
            </a:r>
            <a:endParaRPr lang="en-US" altLang="ja-JP" sz="1400" dirty="0">
              <a:latin typeface="ＭＳ Ｐゴシック" pitchFamily="50" charset="-128"/>
              <a:ea typeface="ＭＳ Ｐゴシック" charset="-128"/>
            </a:endParaRPr>
          </a:p>
        </p:txBody>
      </p:sp>
      <p:sp>
        <p:nvSpPr>
          <p:cNvPr id="17" name="Rectangle 5">
            <a:extLst>
              <a:ext uri="{FF2B5EF4-FFF2-40B4-BE49-F238E27FC236}">
                <a16:creationId xmlns:a16="http://schemas.microsoft.com/office/drawing/2014/main" id="{4D808961-CC88-9FFC-FD3F-75A11F5F85DE}"/>
              </a:ext>
            </a:extLst>
          </p:cNvPr>
          <p:cNvSpPr>
            <a:spLocks noChangeArrowheads="1"/>
          </p:cNvSpPr>
          <p:nvPr/>
        </p:nvSpPr>
        <p:spPr bwMode="auto">
          <a:xfrm>
            <a:off x="541658" y="1563630"/>
            <a:ext cx="6944837" cy="48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200"/>
              </a:spcBef>
              <a:spcAft>
                <a:spcPts val="200"/>
              </a:spcAft>
              <a:buFont typeface="Wingdings" panose="05000000000000000000" pitchFamily="2" charset="2"/>
              <a:buChar char="Ø"/>
            </a:pPr>
            <a:r>
              <a:rPr lang="ja-JP" altLang="en-US" sz="1400" dirty="0">
                <a:latin typeface="ＭＳ Ｐゴシック" pitchFamily="50" charset="-128"/>
                <a:ea typeface="ＭＳ Ｐゴシック" charset="-128"/>
              </a:rPr>
              <a:t>ＡＲ技術等を活用した体験型環境学習</a:t>
            </a:r>
            <a:endParaRPr lang="en-US" altLang="ja-JP" sz="1400" dirty="0">
              <a:latin typeface="ＭＳ Ｐゴシック" pitchFamily="50" charset="-128"/>
              <a:ea typeface="ＭＳ Ｐゴシック" charset="-128"/>
            </a:endParaRPr>
          </a:p>
          <a:p>
            <a:pPr marL="285750" indent="-285750" eaLnBrk="1" hangingPunct="1">
              <a:lnSpc>
                <a:spcPts val="1500"/>
              </a:lnSpc>
              <a:spcBef>
                <a:spcPts val="200"/>
              </a:spcBef>
              <a:spcAft>
                <a:spcPts val="200"/>
              </a:spcAft>
              <a:buFont typeface="Wingdings" panose="05000000000000000000" pitchFamily="2" charset="2"/>
              <a:buChar char="Ø"/>
            </a:pPr>
            <a:r>
              <a:rPr lang="ja-JP" altLang="en-US" sz="1400" dirty="0">
                <a:latin typeface="ＭＳ Ｐゴシック" pitchFamily="50" charset="-128"/>
                <a:ea typeface="ＭＳ Ｐゴシック" charset="-128"/>
              </a:rPr>
              <a:t>万博を契機として観光分野における温室効果ガス排出量の可視化・脱炭素化を促進</a:t>
            </a:r>
            <a:br>
              <a:rPr lang="en-US" altLang="ja-JP" sz="1400" dirty="0">
                <a:latin typeface="ＭＳ Ｐゴシック" pitchFamily="50" charset="-128"/>
                <a:ea typeface="ＭＳ Ｐゴシック" charset="-128"/>
              </a:rPr>
            </a:br>
            <a:r>
              <a:rPr lang="ja-JP" altLang="en-US" sz="1400" dirty="0">
                <a:latin typeface="ＭＳ Ｐゴシック" pitchFamily="50" charset="-128"/>
                <a:ea typeface="ＭＳ Ｐゴシック" charset="-128"/>
              </a:rPr>
              <a:t>　</a:t>
            </a:r>
            <a:endParaRPr lang="en-US" altLang="ja-JP" sz="1400" dirty="0">
              <a:latin typeface="ＭＳ Ｐゴシック" pitchFamily="50" charset="-128"/>
              <a:ea typeface="ＭＳ Ｐゴシック" charset="-128"/>
            </a:endParaRPr>
          </a:p>
        </p:txBody>
      </p:sp>
      <p:sp>
        <p:nvSpPr>
          <p:cNvPr id="22" name="Rectangle 5">
            <a:extLst>
              <a:ext uri="{FF2B5EF4-FFF2-40B4-BE49-F238E27FC236}">
                <a16:creationId xmlns:a16="http://schemas.microsoft.com/office/drawing/2014/main" id="{11385F79-9E14-A57C-D974-65057F48DACB}"/>
              </a:ext>
            </a:extLst>
          </p:cNvPr>
          <p:cNvSpPr>
            <a:spLocks noChangeArrowheads="1"/>
          </p:cNvSpPr>
          <p:nvPr/>
        </p:nvSpPr>
        <p:spPr bwMode="auto">
          <a:xfrm>
            <a:off x="268671" y="537892"/>
            <a:ext cx="7651836" cy="354576"/>
          </a:xfrm>
          <a:prstGeom prst="rect">
            <a:avLst/>
          </a:prstGeom>
          <a:noFill/>
          <a:ln w="9525">
            <a:noFill/>
            <a:miter lim="800000"/>
            <a:headEnd/>
            <a:tailEnd/>
          </a:ln>
        </p:spPr>
        <p:txBody>
          <a:bodyPr lIns="77929" tIns="38964" rIns="77929" bIns="38964"/>
          <a:lstStyle/>
          <a:p>
            <a:pPr eaLnBrk="1" hangingPunct="1">
              <a:lnSpc>
                <a:spcPts val="1700"/>
              </a:lnSpc>
              <a:spcBef>
                <a:spcPts val="170"/>
              </a:spcBef>
              <a:spcAft>
                <a:spcPts val="170"/>
              </a:spcAft>
              <a:tabLst>
                <a:tab pos="5289550" algn="l"/>
              </a:tabLst>
              <a:defRPr/>
            </a:pPr>
            <a:r>
              <a:rPr lang="ja-JP" altLang="en-US" sz="1600" b="1" dirty="0">
                <a:latin typeface="ＭＳ Ｐゴシック" pitchFamily="50" charset="-128"/>
                <a:ea typeface="ＭＳ Ｐゴシック" charset="-128"/>
              </a:rPr>
              <a:t>■</a:t>
            </a:r>
            <a:r>
              <a:rPr lang="ja-JP" altLang="ja-JP" sz="1600" b="1" dirty="0">
                <a:latin typeface="ＭＳ Ｐゴシック" pitchFamily="50" charset="-128"/>
                <a:ea typeface="ＭＳ Ｐゴシック" charset="-128"/>
              </a:rPr>
              <a:t>　</a:t>
            </a:r>
            <a:r>
              <a:rPr lang="ja-JP" altLang="en-US" sz="1600" b="1" dirty="0">
                <a:latin typeface="ＭＳ Ｐゴシック" pitchFamily="50" charset="-128"/>
                <a:ea typeface="ＭＳ Ｐゴシック" charset="-128"/>
              </a:rPr>
              <a:t>大阪市地域脱炭素化推進事業                                     （１５億９，１００</a:t>
            </a:r>
            <a:r>
              <a:rPr lang="ja-JP" altLang="en-US" sz="1600" b="1" dirty="0">
                <a:latin typeface="+mj-ea"/>
              </a:rPr>
              <a:t>万円</a:t>
            </a:r>
            <a:r>
              <a:rPr lang="ja-JP" altLang="en-US" sz="1600" b="1" dirty="0">
                <a:latin typeface="ＭＳ Ｐゴシック" pitchFamily="50" charset="-128"/>
                <a:ea typeface="ＭＳ Ｐゴシック" charset="-128"/>
              </a:rPr>
              <a:t>）</a:t>
            </a:r>
            <a:endParaRPr lang="en-US" altLang="ja-JP" sz="1600" dirty="0">
              <a:latin typeface="ＭＳ Ｐゴシック" pitchFamily="50" charset="-128"/>
              <a:ea typeface="ＭＳ Ｐゴシック" charset="-128"/>
            </a:endParaRPr>
          </a:p>
          <a:p>
            <a:pPr eaLnBrk="1" hangingPunct="1">
              <a:lnSpc>
                <a:spcPts val="1700"/>
              </a:lnSpc>
              <a:spcBef>
                <a:spcPts val="170"/>
              </a:spcBef>
              <a:spcAft>
                <a:spcPts val="170"/>
              </a:spcAft>
              <a:tabLst>
                <a:tab pos="5289550" algn="l"/>
              </a:tabLst>
              <a:defRPr/>
            </a:pPr>
            <a:endParaRPr lang="en-US" altLang="ja-JP" sz="1400" dirty="0">
              <a:latin typeface="ＭＳ Ｐゴシック" pitchFamily="50" charset="-128"/>
              <a:ea typeface="ＭＳ Ｐゴシック" charset="-128"/>
            </a:endParaRPr>
          </a:p>
        </p:txBody>
      </p:sp>
      <p:sp>
        <p:nvSpPr>
          <p:cNvPr id="23" name="Rectangle 5">
            <a:extLst>
              <a:ext uri="{FF2B5EF4-FFF2-40B4-BE49-F238E27FC236}">
                <a16:creationId xmlns:a16="http://schemas.microsoft.com/office/drawing/2014/main" id="{137C9357-9C76-7E17-BA85-054B3FA6ACCF}"/>
              </a:ext>
            </a:extLst>
          </p:cNvPr>
          <p:cNvSpPr>
            <a:spLocks noChangeArrowheads="1"/>
          </p:cNvSpPr>
          <p:nvPr/>
        </p:nvSpPr>
        <p:spPr bwMode="auto">
          <a:xfrm>
            <a:off x="532758" y="854863"/>
            <a:ext cx="7103934" cy="73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200"/>
              </a:spcBef>
              <a:spcAft>
                <a:spcPts val="200"/>
              </a:spcAft>
              <a:buFont typeface="Wingdings" panose="05000000000000000000" pitchFamily="2" charset="2"/>
              <a:buChar char="Ø"/>
            </a:pPr>
            <a:r>
              <a:rPr lang="ja-JP" altLang="en-US" sz="1400" dirty="0">
                <a:latin typeface="ＭＳ Ｐゴシック" pitchFamily="50" charset="-128"/>
                <a:ea typeface="ＭＳ Ｐゴシック" charset="-128"/>
              </a:rPr>
              <a:t>脱炭素先行地域である御堂筋エリアにおいて、民間事業者と共同し、徹底した省エネと</a:t>
            </a:r>
            <a:br>
              <a:rPr lang="en-US" altLang="ja-JP" sz="1400" dirty="0">
                <a:latin typeface="ＭＳ Ｐゴシック" pitchFamily="50" charset="-128"/>
                <a:ea typeface="ＭＳ Ｐゴシック" charset="-128"/>
              </a:rPr>
            </a:br>
            <a:r>
              <a:rPr lang="ja-JP" altLang="en-US" sz="1400" dirty="0">
                <a:latin typeface="ＭＳ Ｐゴシック" pitchFamily="50" charset="-128"/>
                <a:ea typeface="ＭＳ Ｐゴシック" charset="-128"/>
              </a:rPr>
              <a:t>最大限の再エネ導入等による全国に先駆けたカーボンニュートラルなビジネス地区を形成</a:t>
            </a:r>
            <a:endParaRPr lang="en-US" altLang="ja-JP" sz="1400" dirty="0">
              <a:latin typeface="ＭＳ Ｐゴシック" pitchFamily="50" charset="-128"/>
              <a:ea typeface="ＭＳ Ｐゴシック" charset="-128"/>
            </a:endParaRPr>
          </a:p>
          <a:p>
            <a:pPr eaLnBrk="1" hangingPunct="1">
              <a:lnSpc>
                <a:spcPts val="1500"/>
              </a:lnSpc>
              <a:spcBef>
                <a:spcPts val="200"/>
              </a:spcBef>
              <a:spcAft>
                <a:spcPts val="200"/>
              </a:spcAft>
            </a:pPr>
            <a:r>
              <a:rPr lang="ja-JP" altLang="en-US" sz="1400" dirty="0">
                <a:latin typeface="ＭＳ Ｐゴシック" pitchFamily="50" charset="-128"/>
                <a:ea typeface="ＭＳ Ｐゴシック" charset="-128"/>
              </a:rPr>
              <a:t>　　　・国の交付金を活用してＺＥＢ化等に要する経費の一部を補助</a:t>
            </a:r>
          </a:p>
        </p:txBody>
      </p:sp>
      <p:sp>
        <p:nvSpPr>
          <p:cNvPr id="28" name="Rectangle 5">
            <a:extLst>
              <a:ext uri="{FF2B5EF4-FFF2-40B4-BE49-F238E27FC236}">
                <a16:creationId xmlns:a16="http://schemas.microsoft.com/office/drawing/2014/main" id="{AE0718E2-DEE1-23D6-AD31-5CDB03DA194E}"/>
              </a:ext>
            </a:extLst>
          </p:cNvPr>
          <p:cNvSpPr>
            <a:spLocks noChangeArrowheads="1"/>
          </p:cNvSpPr>
          <p:nvPr/>
        </p:nvSpPr>
        <p:spPr bwMode="auto">
          <a:xfrm>
            <a:off x="5596440" y="2266766"/>
            <a:ext cx="1898084" cy="354576"/>
          </a:xfrm>
          <a:prstGeom prst="rect">
            <a:avLst/>
          </a:prstGeom>
          <a:noFill/>
          <a:ln w="9525">
            <a:noFill/>
            <a:miter lim="800000"/>
            <a:headEnd/>
            <a:tailEnd/>
          </a:ln>
        </p:spPr>
        <p:txBody>
          <a:bodyPr lIns="77929" tIns="38964" rIns="77929" bIns="38964"/>
          <a:lstStyle/>
          <a:p>
            <a:pPr algn="just" eaLnBrk="1" hangingPunct="1">
              <a:lnSpc>
                <a:spcPts val="1700"/>
              </a:lnSpc>
              <a:spcBef>
                <a:spcPts val="170"/>
              </a:spcBef>
              <a:spcAft>
                <a:spcPts val="170"/>
              </a:spcAft>
              <a:tabLst>
                <a:tab pos="1519238" algn="l"/>
                <a:tab pos="5289550" algn="l"/>
              </a:tabLst>
              <a:defRPr/>
            </a:pPr>
            <a:endParaRPr lang="en-US" altLang="ja-JP" sz="1400" dirty="0">
              <a:latin typeface="ＭＳ Ｐゴシック" pitchFamily="50" charset="-128"/>
              <a:ea typeface="ＭＳ Ｐゴシック" charset="-128"/>
            </a:endParaRPr>
          </a:p>
        </p:txBody>
      </p:sp>
      <p:grpSp>
        <p:nvGrpSpPr>
          <p:cNvPr id="35" name="グループ化 34">
            <a:extLst>
              <a:ext uri="{FF2B5EF4-FFF2-40B4-BE49-F238E27FC236}">
                <a16:creationId xmlns:a16="http://schemas.microsoft.com/office/drawing/2014/main" id="{58AE6D47-3CF1-8656-72B1-F3A1B2190505}"/>
              </a:ext>
            </a:extLst>
          </p:cNvPr>
          <p:cNvGrpSpPr/>
          <p:nvPr/>
        </p:nvGrpSpPr>
        <p:grpSpPr>
          <a:xfrm>
            <a:off x="7683855" y="1644523"/>
            <a:ext cx="805683" cy="650788"/>
            <a:chOff x="8209081" y="516362"/>
            <a:chExt cx="964011" cy="777801"/>
          </a:xfrm>
        </p:grpSpPr>
        <p:sp>
          <p:nvSpPr>
            <p:cNvPr id="26" name="矢印: 下 25">
              <a:extLst>
                <a:ext uri="{FF2B5EF4-FFF2-40B4-BE49-F238E27FC236}">
                  <a16:creationId xmlns:a16="http://schemas.microsoft.com/office/drawing/2014/main" id="{AE1769C7-5BB3-196B-C7C8-4F4E3747F9A6}"/>
                </a:ext>
              </a:extLst>
            </p:cNvPr>
            <p:cNvSpPr/>
            <p:nvPr/>
          </p:nvSpPr>
          <p:spPr>
            <a:xfrm>
              <a:off x="8916453" y="891505"/>
              <a:ext cx="197077" cy="311163"/>
            </a:xfrm>
            <a:prstGeom prst="downArrow">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下 28">
              <a:extLst>
                <a:ext uri="{FF2B5EF4-FFF2-40B4-BE49-F238E27FC236}">
                  <a16:creationId xmlns:a16="http://schemas.microsoft.com/office/drawing/2014/main" id="{0C4C5D40-3B6D-E961-475E-8BF2DAE0F5C5}"/>
                </a:ext>
              </a:extLst>
            </p:cNvPr>
            <p:cNvSpPr/>
            <p:nvPr/>
          </p:nvSpPr>
          <p:spPr>
            <a:xfrm>
              <a:off x="8613202" y="983000"/>
              <a:ext cx="197077" cy="311163"/>
            </a:xfrm>
            <a:prstGeom prst="downArrow">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雲 9">
              <a:extLst>
                <a:ext uri="{FF2B5EF4-FFF2-40B4-BE49-F238E27FC236}">
                  <a16:creationId xmlns:a16="http://schemas.microsoft.com/office/drawing/2014/main" id="{FD8923CE-EDD5-3E35-F182-DA70C0AF7856}"/>
                </a:ext>
              </a:extLst>
            </p:cNvPr>
            <p:cNvSpPr/>
            <p:nvPr/>
          </p:nvSpPr>
          <p:spPr>
            <a:xfrm>
              <a:off x="8209081" y="516362"/>
              <a:ext cx="964011" cy="537087"/>
            </a:xfrm>
            <a:prstGeom prst="cloud">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kern="0" dirty="0">
                  <a:solidFill>
                    <a:schemeClr val="bg1"/>
                  </a:solidFill>
                  <a:effectLst/>
                  <a:latin typeface="游ゴシック" panose="020B0400000000000000" pitchFamily="50" charset="-128"/>
                  <a:ea typeface="游ゴシック" panose="020B0400000000000000" pitchFamily="50" charset="-128"/>
                  <a:cs typeface="ＭＳ 明朝" panose="02020609040205080304" pitchFamily="17" charset="-128"/>
                </a:rPr>
                <a:t>CO</a:t>
              </a:r>
              <a:r>
                <a:rPr lang="en-US" altLang="ja-JP" sz="1600" b="1" kern="0" baseline="-25000" dirty="0">
                  <a:solidFill>
                    <a:schemeClr val="bg1"/>
                  </a:solidFill>
                  <a:effectLst/>
                  <a:latin typeface="游ゴシック" panose="020B0400000000000000" pitchFamily="50" charset="-128"/>
                  <a:ea typeface="游ゴシック" panose="020B0400000000000000" pitchFamily="50" charset="-128"/>
                  <a:cs typeface="ＭＳ 明朝" panose="02020609040205080304" pitchFamily="17" charset="-128"/>
                </a:rPr>
                <a:t>2</a:t>
              </a:r>
              <a:endParaRPr kumimoji="1" lang="ja-JP" altLang="en-US" sz="1600" b="1" dirty="0">
                <a:solidFill>
                  <a:schemeClr val="bg1"/>
                </a:solidFill>
                <a:latin typeface="游ゴシック" panose="020B0400000000000000" pitchFamily="50" charset="-128"/>
                <a:ea typeface="游ゴシック" panose="020B0400000000000000" pitchFamily="50" charset="-128"/>
              </a:endParaRPr>
            </a:p>
          </p:txBody>
        </p:sp>
        <p:sp>
          <p:nvSpPr>
            <p:cNvPr id="34" name="矢印: 下 33">
              <a:extLst>
                <a:ext uri="{FF2B5EF4-FFF2-40B4-BE49-F238E27FC236}">
                  <a16:creationId xmlns:a16="http://schemas.microsoft.com/office/drawing/2014/main" id="{BE280927-BDE4-D806-1BCF-0A59D2975EBE}"/>
                </a:ext>
              </a:extLst>
            </p:cNvPr>
            <p:cNvSpPr/>
            <p:nvPr/>
          </p:nvSpPr>
          <p:spPr>
            <a:xfrm>
              <a:off x="8337435" y="840058"/>
              <a:ext cx="197077" cy="311163"/>
            </a:xfrm>
            <a:prstGeom prst="downArrow">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角丸四角形 82">
            <a:extLst>
              <a:ext uri="{FF2B5EF4-FFF2-40B4-BE49-F238E27FC236}">
                <a16:creationId xmlns:a16="http://schemas.microsoft.com/office/drawing/2014/main" id="{435FDEE3-C303-226D-FAB3-F111CC42B072}"/>
              </a:ext>
            </a:extLst>
          </p:cNvPr>
          <p:cNvSpPr/>
          <p:nvPr/>
        </p:nvSpPr>
        <p:spPr>
          <a:xfrm>
            <a:off x="23144" y="3212647"/>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2588" indent="-41275" algn="l" rtl="0" eaLnBrk="0" fontAlgn="base" hangingPunct="0">
              <a:spcBef>
                <a:spcPct val="0"/>
              </a:spcBef>
              <a:spcAft>
                <a:spcPct val="0"/>
              </a:spcAft>
              <a:defRPr kumimoji="1" kern="1200">
                <a:solidFill>
                  <a:schemeClr val="lt1"/>
                </a:solidFill>
                <a:latin typeface="+mn-lt"/>
                <a:ea typeface="+mn-ea"/>
                <a:cs typeface="+mn-cs"/>
              </a:defRPr>
            </a:lvl2pPr>
            <a:lvl3pPr marL="773113" indent="-90488" algn="l" rtl="0" eaLnBrk="0" fontAlgn="base" hangingPunct="0">
              <a:spcBef>
                <a:spcPct val="0"/>
              </a:spcBef>
              <a:spcAft>
                <a:spcPct val="0"/>
              </a:spcAft>
              <a:defRPr kumimoji="1" kern="1200">
                <a:solidFill>
                  <a:schemeClr val="lt1"/>
                </a:solidFill>
                <a:latin typeface="+mn-lt"/>
                <a:ea typeface="+mn-ea"/>
                <a:cs typeface="+mn-cs"/>
              </a:defRPr>
            </a:lvl3pPr>
            <a:lvl4pPr marL="1162050" indent="-138113" algn="l" rtl="0" eaLnBrk="0" fontAlgn="base" hangingPunct="0">
              <a:spcBef>
                <a:spcPct val="0"/>
              </a:spcBef>
              <a:spcAft>
                <a:spcPct val="0"/>
              </a:spcAft>
              <a:defRPr kumimoji="1" kern="1200">
                <a:solidFill>
                  <a:schemeClr val="lt1"/>
                </a:solidFill>
                <a:latin typeface="+mn-lt"/>
                <a:ea typeface="+mn-ea"/>
                <a:cs typeface="+mn-cs"/>
              </a:defRPr>
            </a:lvl4pPr>
            <a:lvl5pPr marL="1552575" indent="-187325"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HG丸ｺﾞｼｯｸM-PRO" pitchFamily="50" charset="-128"/>
                <a:ea typeface="HG丸ｺﾞｼｯｸM-PRO" pitchFamily="50" charset="-128"/>
                <a:cs typeface="+mn-cs"/>
              </a:rPr>
              <a:t>新</a:t>
            </a:r>
          </a:p>
        </p:txBody>
      </p:sp>
      <p:sp>
        <p:nvSpPr>
          <p:cNvPr id="20" name="角丸四角形 82">
            <a:extLst>
              <a:ext uri="{FF2B5EF4-FFF2-40B4-BE49-F238E27FC236}">
                <a16:creationId xmlns:a16="http://schemas.microsoft.com/office/drawing/2014/main" id="{4361C42A-592C-A516-FBB7-627CFE1E2E60}"/>
              </a:ext>
            </a:extLst>
          </p:cNvPr>
          <p:cNvSpPr/>
          <p:nvPr/>
        </p:nvSpPr>
        <p:spPr>
          <a:xfrm>
            <a:off x="19050" y="3975810"/>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2588" indent="-41275" algn="l" rtl="0" eaLnBrk="0" fontAlgn="base" hangingPunct="0">
              <a:spcBef>
                <a:spcPct val="0"/>
              </a:spcBef>
              <a:spcAft>
                <a:spcPct val="0"/>
              </a:spcAft>
              <a:defRPr kumimoji="1" kern="1200">
                <a:solidFill>
                  <a:schemeClr val="lt1"/>
                </a:solidFill>
                <a:latin typeface="+mn-lt"/>
                <a:ea typeface="+mn-ea"/>
                <a:cs typeface="+mn-cs"/>
              </a:defRPr>
            </a:lvl2pPr>
            <a:lvl3pPr marL="773113" indent="-90488" algn="l" rtl="0" eaLnBrk="0" fontAlgn="base" hangingPunct="0">
              <a:spcBef>
                <a:spcPct val="0"/>
              </a:spcBef>
              <a:spcAft>
                <a:spcPct val="0"/>
              </a:spcAft>
              <a:defRPr kumimoji="1" kern="1200">
                <a:solidFill>
                  <a:schemeClr val="lt1"/>
                </a:solidFill>
                <a:latin typeface="+mn-lt"/>
                <a:ea typeface="+mn-ea"/>
                <a:cs typeface="+mn-cs"/>
              </a:defRPr>
            </a:lvl3pPr>
            <a:lvl4pPr marL="1162050" indent="-138113" algn="l" rtl="0" eaLnBrk="0" fontAlgn="base" hangingPunct="0">
              <a:spcBef>
                <a:spcPct val="0"/>
              </a:spcBef>
              <a:spcAft>
                <a:spcPct val="0"/>
              </a:spcAft>
              <a:defRPr kumimoji="1" kern="1200">
                <a:solidFill>
                  <a:schemeClr val="lt1"/>
                </a:solidFill>
                <a:latin typeface="+mn-lt"/>
                <a:ea typeface="+mn-ea"/>
                <a:cs typeface="+mn-cs"/>
              </a:defRPr>
            </a:lvl4pPr>
            <a:lvl5pPr marL="1552575" indent="-187325"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HG丸ｺﾞｼｯｸM-PRO" pitchFamily="50" charset="-128"/>
                <a:ea typeface="HG丸ｺﾞｼｯｸM-PRO" pitchFamily="50" charset="-128"/>
                <a:cs typeface="+mn-cs"/>
              </a:rPr>
              <a:t>新</a:t>
            </a:r>
          </a:p>
        </p:txBody>
      </p:sp>
      <p:sp>
        <p:nvSpPr>
          <p:cNvPr id="11" name="Rectangle 5">
            <a:extLst>
              <a:ext uri="{FF2B5EF4-FFF2-40B4-BE49-F238E27FC236}">
                <a16:creationId xmlns:a16="http://schemas.microsoft.com/office/drawing/2014/main" id="{9057CD20-20CA-6520-EA80-B671005BF3B6}"/>
              </a:ext>
            </a:extLst>
          </p:cNvPr>
          <p:cNvSpPr>
            <a:spLocks noChangeArrowheads="1"/>
          </p:cNvSpPr>
          <p:nvPr/>
        </p:nvSpPr>
        <p:spPr bwMode="auto">
          <a:xfrm>
            <a:off x="532756" y="4280071"/>
            <a:ext cx="7653557" cy="91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200"/>
              </a:spcBef>
              <a:spcAft>
                <a:spcPts val="200"/>
              </a:spcAft>
              <a:buFont typeface="Wingdings" panose="05000000000000000000" pitchFamily="2" charset="2"/>
              <a:buChar char="Ø"/>
            </a:pPr>
            <a:r>
              <a:rPr lang="ja-JP" altLang="en-US" sz="1400" dirty="0">
                <a:latin typeface="ＭＳ Ｐゴシック" pitchFamily="50" charset="-128"/>
                <a:ea typeface="ＭＳ Ｐゴシック" charset="-128"/>
              </a:rPr>
              <a:t>事業化に至っていない都市部で有効な脱炭素技術について、実証にかかる経費を助成</a:t>
            </a:r>
            <a:endParaRPr lang="en-US" altLang="ja-JP" sz="1400" dirty="0">
              <a:latin typeface="ＭＳ Ｐゴシック" pitchFamily="50" charset="-128"/>
              <a:ea typeface="ＭＳ Ｐゴシック" charset="-128"/>
            </a:endParaRPr>
          </a:p>
          <a:p>
            <a:pPr marL="285750" indent="-285750" eaLnBrk="1" hangingPunct="1">
              <a:lnSpc>
                <a:spcPts val="1500"/>
              </a:lnSpc>
              <a:spcBef>
                <a:spcPts val="200"/>
              </a:spcBef>
              <a:spcAft>
                <a:spcPts val="200"/>
              </a:spcAft>
              <a:buFont typeface="Wingdings" panose="05000000000000000000" pitchFamily="2" charset="2"/>
              <a:buChar char="Ø"/>
            </a:pPr>
            <a:r>
              <a:rPr lang="ja-JP" altLang="en-US" sz="1400" dirty="0">
                <a:latin typeface="ＭＳ Ｐゴシック" pitchFamily="50" charset="-128"/>
                <a:ea typeface="ＭＳ Ｐゴシック" charset="-128"/>
              </a:rPr>
              <a:t>実証フィールドとして公共施設を利用可能とする等、実証の取組を広く情報発信することにより、社会実装を後押しするとともに、当該技術の市域での普及拡大を加速化</a:t>
            </a:r>
            <a:endParaRPr lang="en-US" altLang="ja-JP" sz="1400" dirty="0">
              <a:latin typeface="ＭＳ Ｐゴシック" pitchFamily="50" charset="-128"/>
              <a:ea typeface="ＭＳ Ｐゴシック" charset="-128"/>
            </a:endParaRPr>
          </a:p>
        </p:txBody>
      </p:sp>
    </p:spTree>
    <p:extLst>
      <p:ext uri="{BB962C8B-B14F-4D97-AF65-F5344CB8AC3E}">
        <p14:creationId xmlns:p14="http://schemas.microsoft.com/office/powerpoint/2010/main" val="2683557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a:extLst>
              <a:ext uri="{FF2B5EF4-FFF2-40B4-BE49-F238E27FC236}">
                <a16:creationId xmlns:a16="http://schemas.microsoft.com/office/drawing/2014/main" id="{C327DFBB-5D02-49F9-0FA4-8B08934449E8}"/>
              </a:ext>
            </a:extLst>
          </p:cNvPr>
          <p:cNvSpPr>
            <a:spLocks noChangeArrowheads="1"/>
          </p:cNvSpPr>
          <p:nvPr/>
        </p:nvSpPr>
        <p:spPr bwMode="auto">
          <a:xfrm>
            <a:off x="7018" y="546736"/>
            <a:ext cx="8711999" cy="1658609"/>
          </a:xfrm>
          <a:prstGeom prst="rect">
            <a:avLst/>
          </a:prstGeom>
          <a:noFill/>
          <a:ln w="9525">
            <a:noFill/>
            <a:miter lim="800000"/>
            <a:headEnd/>
            <a:tailEnd/>
          </a:ln>
        </p:spPr>
        <p:txBody>
          <a:bodyPr wrap="square" lIns="77929" tIns="38964" rIns="77929" bIns="38964">
            <a:spAutoFit/>
          </a:bodyPr>
          <a:lstStyle/>
          <a:p>
            <a:pPr marL="288000">
              <a:spcBef>
                <a:spcPts val="170"/>
              </a:spcBef>
              <a:spcAft>
                <a:spcPts val="170"/>
              </a:spcAft>
              <a:tabLst>
                <a:tab pos="3857625" algn="l"/>
                <a:tab pos="5651500" algn="l"/>
              </a:tabLst>
              <a:defRPr/>
            </a:pPr>
            <a:r>
              <a:rPr lang="ja-JP" altLang="en-US" sz="1600" b="1" dirty="0">
                <a:latin typeface="ＭＳ Ｐゴシック" panose="020B0600070205080204" pitchFamily="50" charset="-128"/>
                <a:ea typeface="ＭＳ Ｐゴシック" panose="020B0600070205080204" pitchFamily="50" charset="-128"/>
              </a:rPr>
              <a:t>■　イノベーション創出や中小企業の総合的支援　　　　　　　　　　　　　</a:t>
            </a:r>
            <a:r>
              <a:rPr lang="ja-JP" altLang="en-US" sz="1600" b="1" dirty="0">
                <a:latin typeface="+mn-ea"/>
              </a:rPr>
              <a:t>（９</a:t>
            </a:r>
            <a:r>
              <a:rPr lang="zh-TW" altLang="en-US" sz="1600" b="1" dirty="0">
                <a:latin typeface="+mn-ea"/>
              </a:rPr>
              <a:t>億</a:t>
            </a:r>
            <a:r>
              <a:rPr lang="ja-JP" altLang="en-US" sz="1600" b="1" dirty="0">
                <a:latin typeface="+mn-ea"/>
              </a:rPr>
              <a:t>２，３００</a:t>
            </a:r>
            <a:r>
              <a:rPr lang="zh-TW" altLang="en-US" sz="1600" b="1" dirty="0">
                <a:latin typeface="+mn-ea"/>
              </a:rPr>
              <a:t>万円</a:t>
            </a:r>
            <a:r>
              <a:rPr lang="ja-JP" altLang="en-US" sz="1600" b="1" dirty="0">
                <a:latin typeface="ＭＳ Ｐゴシック" pitchFamily="50" charset="-128"/>
                <a:ea typeface="ＭＳ Ｐゴシック" charset="-128"/>
              </a:rPr>
              <a:t>）</a:t>
            </a:r>
            <a:endParaRPr lang="en-US" altLang="ja-JP" sz="1600" b="1" dirty="0">
              <a:latin typeface="ＭＳ Ｐゴシック" pitchFamily="50" charset="-128"/>
              <a:ea typeface="ＭＳ Ｐゴシック" charset="-128"/>
            </a:endParaRPr>
          </a:p>
          <a:p>
            <a:pPr marL="956338" lvl="1" indent="-285750">
              <a:spcBef>
                <a:spcPts val="170"/>
              </a:spcBef>
              <a:spcAft>
                <a:spcPts val="170"/>
              </a:spcAft>
              <a:buFont typeface="Wingdings" panose="05000000000000000000" pitchFamily="2" charset="2"/>
              <a:buChar char="Ø"/>
              <a:tabLst>
                <a:tab pos="3857625" algn="l"/>
                <a:tab pos="5651500" algn="l"/>
              </a:tabLst>
              <a:defRPr/>
            </a:pPr>
            <a:r>
              <a:rPr lang="ja-JP" altLang="en-US" sz="1400" dirty="0">
                <a:latin typeface="ＭＳ Ｐゴシック" pitchFamily="50" charset="-128"/>
                <a:ea typeface="ＭＳ Ｐゴシック" charset="-128"/>
              </a:rPr>
              <a:t>大阪イノベーションハブ（ＯＩＨ）を中心に、スタートアップの創出・成長に向けた支援プログラム等を展開</a:t>
            </a:r>
            <a:endParaRPr lang="en-US" altLang="ja-JP" sz="1400" dirty="0">
              <a:latin typeface="ＭＳ Ｐゴシック" pitchFamily="50" charset="-128"/>
              <a:ea typeface="ＭＳ Ｐゴシック" charset="-128"/>
            </a:endParaRPr>
          </a:p>
          <a:p>
            <a:pPr marL="1152000" lvl="1" indent="-180000">
              <a:spcBef>
                <a:spcPts val="170"/>
              </a:spcBef>
              <a:spcAft>
                <a:spcPts val="170"/>
              </a:spcAft>
              <a:buFont typeface="Arial" panose="020B0604020202020204" pitchFamily="34" charset="0"/>
              <a:buChar char="•"/>
              <a:tabLst>
                <a:tab pos="3857625" algn="l"/>
                <a:tab pos="5651500" algn="l"/>
              </a:tabLst>
              <a:defRPr/>
            </a:pPr>
            <a:r>
              <a:rPr lang="ja-JP" altLang="en-US" sz="1400" dirty="0">
                <a:latin typeface="ＭＳ Ｐゴシック" pitchFamily="50" charset="-128"/>
                <a:ea typeface="ＭＳ Ｐゴシック" charset="-128"/>
              </a:rPr>
              <a:t>ＯＩＨの面積拡充・リニューアルや支援体制・メニューの充実による交流・支援機能の向上を図り、</a:t>
            </a:r>
            <a:endParaRPr lang="en-US" altLang="ja-JP" sz="1400" dirty="0">
              <a:latin typeface="ＭＳ Ｐゴシック" pitchFamily="50" charset="-128"/>
              <a:ea typeface="ＭＳ Ｐゴシック" charset="-128"/>
            </a:endParaRPr>
          </a:p>
          <a:p>
            <a:pPr marL="972000" lvl="1" indent="0">
              <a:spcBef>
                <a:spcPts val="170"/>
              </a:spcBef>
              <a:spcAft>
                <a:spcPts val="170"/>
              </a:spcAft>
              <a:tabLst>
                <a:tab pos="3857625" algn="l"/>
                <a:tab pos="5651500" algn="l"/>
              </a:tabLst>
              <a:defRPr/>
            </a:pPr>
            <a:r>
              <a:rPr lang="ja-JP" altLang="en-US" sz="1400" dirty="0">
                <a:latin typeface="ＭＳ Ｐゴシック" pitchFamily="50" charset="-128"/>
                <a:ea typeface="ＭＳ Ｐゴシック" charset="-128"/>
              </a:rPr>
              <a:t>　　スタートアップ支援を強化</a:t>
            </a:r>
            <a:endParaRPr lang="en-US" altLang="ja-JP" sz="1400" dirty="0">
              <a:latin typeface="ＭＳ Ｐゴシック" pitchFamily="50" charset="-128"/>
              <a:ea typeface="ＭＳ Ｐゴシック" charset="-128"/>
            </a:endParaRPr>
          </a:p>
          <a:p>
            <a:pPr marL="1152000" lvl="1" indent="-180000">
              <a:spcBef>
                <a:spcPts val="170"/>
              </a:spcBef>
              <a:spcAft>
                <a:spcPts val="170"/>
              </a:spcAft>
              <a:buFont typeface="Arial" panose="020B0604020202020204" pitchFamily="34" charset="0"/>
              <a:buChar char="•"/>
              <a:tabLst>
                <a:tab pos="3857625" algn="l"/>
                <a:tab pos="5651500" algn="l"/>
              </a:tabLst>
              <a:defRPr/>
            </a:pPr>
            <a:r>
              <a:rPr lang="ja-JP" altLang="en-US" sz="1400" dirty="0">
                <a:latin typeface="ＭＳ Ｐゴシック" pitchFamily="50" charset="-128"/>
                <a:ea typeface="ＭＳ Ｐゴシック" charset="-128"/>
              </a:rPr>
              <a:t>京阪神での連携を図ることで、より強力なエコシステムを形成し、スタートアップの成長を加速化</a:t>
            </a:r>
          </a:p>
          <a:p>
            <a:pPr marL="956338" lvl="1" indent="-285750">
              <a:spcBef>
                <a:spcPts val="170"/>
              </a:spcBef>
              <a:spcAft>
                <a:spcPts val="170"/>
              </a:spcAft>
              <a:buFont typeface="Wingdings" panose="05000000000000000000" pitchFamily="2" charset="2"/>
              <a:buChar char="Ø"/>
              <a:tabLst>
                <a:tab pos="3857625" algn="l"/>
                <a:tab pos="5651500" algn="l"/>
              </a:tabLst>
              <a:defRPr/>
            </a:pPr>
            <a:r>
              <a:rPr lang="ja-JP" altLang="en-US" sz="1400" dirty="0">
                <a:latin typeface="ＭＳ Ｐゴシック" pitchFamily="50" charset="-128"/>
                <a:ea typeface="ＭＳ Ｐゴシック" charset="-128"/>
              </a:rPr>
              <a:t>大阪産業創造館における中小企業の多様な経営課題の解決や新規事業創出の支援　など</a:t>
            </a:r>
          </a:p>
        </p:txBody>
      </p:sp>
      <p:sp>
        <p:nvSpPr>
          <p:cNvPr id="22" name="Rectangle 4"/>
          <p:cNvSpPr>
            <a:spLocks noChangeArrowheads="1"/>
          </p:cNvSpPr>
          <p:nvPr/>
        </p:nvSpPr>
        <p:spPr bwMode="auto">
          <a:xfrm>
            <a:off x="-1588" y="-4763"/>
            <a:ext cx="9145588" cy="476251"/>
          </a:xfrm>
          <a:prstGeom prst="rect">
            <a:avLst/>
          </a:prstGeom>
          <a:gradFill flip="none" rotWithShape="1">
            <a:gsLst>
              <a:gs pos="45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200" spc="-15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イノベーションを生み出すビジネス環境づくりと中小企業の振興</a:t>
            </a:r>
          </a:p>
        </p:txBody>
      </p:sp>
      <p:sp>
        <p:nvSpPr>
          <p:cNvPr id="12" name="スライド番号プレースホルダ 3"/>
          <p:cNvSpPr txBox="1">
            <a:spLocks noGrp="1"/>
          </p:cNvSpPr>
          <p:nvPr/>
        </p:nvSpPr>
        <p:spPr bwMode="auto">
          <a:xfrm>
            <a:off x="7010400" y="4777247"/>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36</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
        <p:nvSpPr>
          <p:cNvPr id="13" name="Rectangle 5"/>
          <p:cNvSpPr>
            <a:spLocks noChangeArrowheads="1"/>
          </p:cNvSpPr>
          <p:nvPr/>
        </p:nvSpPr>
        <p:spPr bwMode="auto">
          <a:xfrm>
            <a:off x="7019" y="2239578"/>
            <a:ext cx="8640000" cy="858390"/>
          </a:xfrm>
          <a:prstGeom prst="rect">
            <a:avLst/>
          </a:prstGeom>
          <a:noFill/>
          <a:ln w="9525">
            <a:noFill/>
            <a:miter lim="800000"/>
            <a:headEnd/>
            <a:tailEnd/>
          </a:ln>
        </p:spPr>
        <p:txBody>
          <a:bodyPr wrap="square" lIns="77929" tIns="38964" rIns="77929" bIns="38964">
            <a:spAutoFit/>
          </a:bodyPr>
          <a:lstStyle/>
          <a:p>
            <a:pPr marL="288000">
              <a:spcBef>
                <a:spcPts val="170"/>
              </a:spcBef>
              <a:spcAft>
                <a:spcPts val="170"/>
              </a:spcAft>
              <a:tabLst>
                <a:tab pos="3857625" algn="l"/>
                <a:tab pos="5651500" algn="l"/>
              </a:tabLst>
              <a:defRPr/>
            </a:pPr>
            <a:r>
              <a:rPr lang="ja-JP" altLang="en-US" sz="1600" b="1" dirty="0">
                <a:latin typeface="ＭＳ Ｐゴシック" panose="020B0600070205080204" pitchFamily="50" charset="-128"/>
                <a:ea typeface="ＭＳ Ｐゴシック" panose="020B0600070205080204" pitchFamily="50" charset="-128"/>
              </a:rPr>
              <a:t>■　５</a:t>
            </a:r>
            <a:r>
              <a:rPr lang="ja-JP" altLang="en-US" sz="1600" b="1" dirty="0">
                <a:latin typeface="ＭＳ Ｐゴシック" panose="020B0600070205080204" pitchFamily="50" charset="-128"/>
              </a:rPr>
              <a:t>Ｇ</a:t>
            </a:r>
            <a:r>
              <a:rPr lang="ja-JP" altLang="en-US" sz="1600" b="1" dirty="0">
                <a:latin typeface="ＭＳ Ｐゴシック" panose="020B0600070205080204" pitchFamily="50" charset="-128"/>
                <a:ea typeface="ＭＳ Ｐゴシック" panose="020B0600070205080204" pitchFamily="50" charset="-128"/>
              </a:rPr>
              <a:t>ビジネス創出プロジェクト</a:t>
            </a:r>
            <a:r>
              <a:rPr lang="en-US" altLang="ja-JP"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ea typeface="ＭＳ Ｐゴシック" panose="020B0600070205080204" pitchFamily="50" charset="-128"/>
              </a:rPr>
              <a:t>　　　　　　　　　　　　　　　　   </a:t>
            </a:r>
            <a:r>
              <a:rPr lang="ja-JP" altLang="en-US" sz="1600" b="1" dirty="0">
                <a:latin typeface="+mn-ea"/>
              </a:rPr>
              <a:t>（ 　　５，７００万円</a:t>
            </a:r>
            <a:r>
              <a:rPr lang="ja-JP" altLang="en-US" sz="1600" b="1" dirty="0">
                <a:latin typeface="ＭＳ Ｐゴシック" pitchFamily="50" charset="-128"/>
                <a:ea typeface="ＭＳ Ｐゴシック" charset="-128"/>
              </a:rPr>
              <a:t>）</a:t>
            </a:r>
            <a:endParaRPr lang="en-US" altLang="ja-JP" sz="1400" b="1" dirty="0">
              <a:latin typeface="ＭＳ Ｐゴシック" panose="020B0600070205080204" pitchFamily="50" charset="-128"/>
              <a:ea typeface="ＭＳ Ｐゴシック" charset="-128"/>
            </a:endParaRPr>
          </a:p>
          <a:p>
            <a:pPr marL="956338" lvl="1" indent="-285750">
              <a:spcBef>
                <a:spcPts val="170"/>
              </a:spcBef>
              <a:spcAft>
                <a:spcPts val="170"/>
              </a:spcAft>
              <a:buFont typeface="Wingdings" panose="05000000000000000000" pitchFamily="2" charset="2"/>
              <a:buChar char="Ø"/>
              <a:tabLst>
                <a:tab pos="3857625" algn="l"/>
                <a:tab pos="5651500" algn="l"/>
              </a:tabLst>
              <a:defRPr/>
            </a:pPr>
            <a:r>
              <a:rPr lang="ja-JP" altLang="en-US" sz="1400" dirty="0">
                <a:latin typeface="ＭＳ Ｐゴシック" panose="020B0600070205080204" pitchFamily="50" charset="-128"/>
              </a:rPr>
              <a:t>官民連携により設置した「５Ｇ</a:t>
            </a:r>
            <a:r>
              <a:rPr lang="en-US" altLang="ja-JP" sz="1400" dirty="0">
                <a:latin typeface="ＭＳ Ｐゴシック" panose="020B0600070205080204" pitchFamily="50" charset="-128"/>
              </a:rPr>
              <a:t> </a:t>
            </a:r>
            <a:r>
              <a:rPr lang="ja-JP" altLang="en-US" sz="1400" dirty="0">
                <a:latin typeface="ＭＳ Ｐゴシック" panose="020B0600070205080204" pitchFamily="50" charset="-128"/>
              </a:rPr>
              <a:t>Ｘ</a:t>
            </a:r>
            <a:r>
              <a:rPr lang="en-US" altLang="ja-JP" sz="1400" dirty="0">
                <a:latin typeface="ＭＳ Ｐゴシック" panose="020B0600070205080204" pitchFamily="50" charset="-128"/>
              </a:rPr>
              <a:t> </a:t>
            </a:r>
            <a:r>
              <a:rPr lang="ja-JP" altLang="en-US" sz="1400" dirty="0">
                <a:latin typeface="ＭＳ Ｐゴシック" panose="020B0600070205080204" pitchFamily="50" charset="-128"/>
              </a:rPr>
              <a:t>ＬＡＢ</a:t>
            </a:r>
            <a:r>
              <a:rPr lang="en-US" altLang="ja-JP" sz="1400" dirty="0">
                <a:latin typeface="ＭＳ Ｐゴシック" panose="020B0600070205080204" pitchFamily="50" charset="-128"/>
              </a:rPr>
              <a:t> </a:t>
            </a:r>
            <a:r>
              <a:rPr lang="ja-JP" altLang="en-US" sz="1400" dirty="0">
                <a:latin typeface="ＭＳ Ｐゴシック" panose="020B0600070205080204" pitchFamily="50" charset="-128"/>
              </a:rPr>
              <a:t>ＯＳＡＫＡ」を拠点に、５Ｇを活用した新製品・サービスの開発や</a:t>
            </a:r>
            <a:endParaRPr lang="en-US" altLang="ja-JP" sz="1400" dirty="0">
              <a:latin typeface="ＭＳ Ｐゴシック" panose="020B0600070205080204" pitchFamily="50" charset="-128"/>
            </a:endParaRPr>
          </a:p>
          <a:p>
            <a:pPr marL="670588" lvl="1" indent="0">
              <a:spcBef>
                <a:spcPts val="0"/>
              </a:spcBef>
              <a:spcAft>
                <a:spcPts val="170"/>
              </a:spcAft>
              <a:tabLst>
                <a:tab pos="3857625" algn="l"/>
                <a:tab pos="5651500" algn="l"/>
              </a:tabLst>
              <a:defRPr/>
            </a:pPr>
            <a:r>
              <a:rPr lang="en-US" altLang="ja-JP" sz="1400" dirty="0">
                <a:latin typeface="ＭＳ Ｐゴシック" panose="020B0600070205080204" pitchFamily="50" charset="-128"/>
              </a:rPr>
              <a:t>     </a:t>
            </a:r>
            <a:r>
              <a:rPr lang="ja-JP" altLang="en-US" sz="1400" dirty="0">
                <a:latin typeface="ＭＳ Ｐゴシック" panose="020B0600070205080204" pitchFamily="50" charset="-128"/>
              </a:rPr>
              <a:t>事業検証、試行導入を支援</a:t>
            </a:r>
            <a:endParaRPr lang="en-US" altLang="ja-JP" sz="1400" strike="sngStrike" dirty="0">
              <a:latin typeface="ＭＳ Ｐゴシック" panose="020B0600070205080204" pitchFamily="50" charset="-128"/>
            </a:endParaRPr>
          </a:p>
        </p:txBody>
      </p:sp>
      <p:sp>
        <p:nvSpPr>
          <p:cNvPr id="17" name="Rectangle 4"/>
          <p:cNvSpPr>
            <a:spLocks noChangeArrowheads="1"/>
          </p:cNvSpPr>
          <p:nvPr/>
        </p:nvSpPr>
        <p:spPr bwMode="auto">
          <a:xfrm>
            <a:off x="7581091" y="0"/>
            <a:ext cx="165750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経済成長に向けた</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戦略の実行</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4" name="角丸四角形 20">
            <a:extLst>
              <a:ext uri="{FF2B5EF4-FFF2-40B4-BE49-F238E27FC236}">
                <a16:creationId xmlns:a16="http://schemas.microsoft.com/office/drawing/2014/main" id="{63FAB3C1-DF52-7C84-B6FA-73C3C39FDAEA}"/>
              </a:ext>
            </a:extLst>
          </p:cNvPr>
          <p:cNvSpPr/>
          <p:nvPr/>
        </p:nvSpPr>
        <p:spPr>
          <a:xfrm>
            <a:off x="666720" y="1136058"/>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5" name="Rectangle 5">
            <a:extLst>
              <a:ext uri="{FF2B5EF4-FFF2-40B4-BE49-F238E27FC236}">
                <a16:creationId xmlns:a16="http://schemas.microsoft.com/office/drawing/2014/main" id="{7DC99FC2-A0E3-0700-4A0D-36F981639633}"/>
              </a:ext>
            </a:extLst>
          </p:cNvPr>
          <p:cNvSpPr>
            <a:spLocks noChangeArrowheads="1"/>
          </p:cNvSpPr>
          <p:nvPr/>
        </p:nvSpPr>
        <p:spPr bwMode="auto">
          <a:xfrm>
            <a:off x="7017" y="4060601"/>
            <a:ext cx="8712000" cy="807094"/>
          </a:xfrm>
          <a:prstGeom prst="rect">
            <a:avLst/>
          </a:prstGeom>
          <a:noFill/>
          <a:ln w="9525">
            <a:noFill/>
            <a:miter lim="800000"/>
            <a:headEnd/>
            <a:tailEnd/>
          </a:ln>
        </p:spPr>
        <p:txBody>
          <a:bodyPr wrap="square" lIns="77929" tIns="38964" rIns="77929" bIns="38964">
            <a:spAutoFit/>
          </a:bodyPr>
          <a:lstStyle/>
          <a:p>
            <a:pPr marL="288000">
              <a:spcBef>
                <a:spcPts val="170"/>
              </a:spcBef>
              <a:spcAft>
                <a:spcPts val="170"/>
              </a:spcAft>
              <a:tabLst>
                <a:tab pos="3857625" algn="l"/>
                <a:tab pos="5651500" algn="l"/>
              </a:tabLst>
              <a:defRPr/>
            </a:pPr>
            <a:r>
              <a:rPr lang="ja-JP" altLang="en-US"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rPr>
              <a:t>市内拠点投資促進事業　　　　　　　　　　　　　　　　　　　　　　　　　　</a:t>
            </a:r>
            <a:r>
              <a:rPr lang="ja-JP" altLang="en-US" sz="1600" b="1" dirty="0">
                <a:latin typeface="+mn-ea"/>
              </a:rPr>
              <a:t>（５</a:t>
            </a:r>
            <a:r>
              <a:rPr lang="zh-TW" altLang="en-US" sz="1600" b="1" dirty="0">
                <a:latin typeface="+mn-ea"/>
              </a:rPr>
              <a:t>億円</a:t>
            </a:r>
            <a:r>
              <a:rPr lang="ja-JP" altLang="en-US" sz="1600" b="1" dirty="0">
                <a:latin typeface="+mn-ea"/>
              </a:rPr>
              <a:t>　　　　　　</a:t>
            </a:r>
            <a:r>
              <a:rPr lang="zh-TW" altLang="en-US" sz="1600" b="1" dirty="0">
                <a:latin typeface="+mn-ea"/>
              </a:rPr>
              <a:t> </a:t>
            </a:r>
            <a:r>
              <a:rPr lang="ja-JP" altLang="en-US" sz="1600" b="1" dirty="0">
                <a:latin typeface="ＭＳ Ｐゴシック" pitchFamily="50" charset="-128"/>
                <a:ea typeface="ＭＳ Ｐゴシック" charset="-128"/>
              </a:rPr>
              <a:t>）</a:t>
            </a:r>
          </a:p>
          <a:p>
            <a:pPr marL="956338" lvl="1" indent="-285750">
              <a:spcBef>
                <a:spcPts val="170"/>
              </a:spcBef>
              <a:spcAft>
                <a:spcPts val="170"/>
              </a:spcAft>
              <a:buFont typeface="Wingdings" panose="05000000000000000000" pitchFamily="2" charset="2"/>
              <a:buChar char="Ø"/>
              <a:tabLst>
                <a:tab pos="3857625" algn="l"/>
                <a:tab pos="5651500" algn="l"/>
              </a:tabLst>
              <a:defRPr/>
            </a:pPr>
            <a:r>
              <a:rPr lang="ja-JP" altLang="en-US" sz="1400" dirty="0">
                <a:latin typeface="ＭＳ Ｐゴシック" pitchFamily="50" charset="-128"/>
                <a:ea typeface="ＭＳ Ｐゴシック" charset="-128"/>
              </a:rPr>
              <a:t>成長産業分野の大阪への大規模投資を促進するため、市内拠点の新増設等に要する経費の一部を助成</a:t>
            </a:r>
            <a:endParaRPr lang="ja-JP" altLang="en-US" sz="1400" strike="sngStrike" dirty="0">
              <a:latin typeface="ＭＳ Ｐゴシック" pitchFamily="50" charset="-128"/>
              <a:ea typeface="ＭＳ Ｐゴシック" charset="-128"/>
            </a:endParaRPr>
          </a:p>
        </p:txBody>
      </p:sp>
      <p:sp>
        <p:nvSpPr>
          <p:cNvPr id="6" name="角丸四角形 20">
            <a:extLst>
              <a:ext uri="{FF2B5EF4-FFF2-40B4-BE49-F238E27FC236}">
                <a16:creationId xmlns:a16="http://schemas.microsoft.com/office/drawing/2014/main" id="{38E969C9-6267-E3DA-FF61-C420616D6288}"/>
              </a:ext>
            </a:extLst>
          </p:cNvPr>
          <p:cNvSpPr/>
          <p:nvPr/>
        </p:nvSpPr>
        <p:spPr>
          <a:xfrm>
            <a:off x="57819" y="4093013"/>
            <a:ext cx="288925" cy="288925"/>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384175" indent="-42863" algn="l" rtl="0" eaLnBrk="0" fontAlgn="base" hangingPunct="0">
              <a:spcBef>
                <a:spcPct val="0"/>
              </a:spcBef>
              <a:spcAft>
                <a:spcPct val="0"/>
              </a:spcAft>
              <a:defRPr kumimoji="1" kern="1200">
                <a:solidFill>
                  <a:schemeClr val="lt1"/>
                </a:solidFill>
                <a:latin typeface="+mn-lt"/>
                <a:ea typeface="+mn-ea"/>
                <a:cs typeface="+mn-cs"/>
              </a:defRPr>
            </a:lvl2pPr>
            <a:lvl3pPr marL="774700" indent="-92075" algn="l" rtl="0" eaLnBrk="0" fontAlgn="base" hangingPunct="0">
              <a:spcBef>
                <a:spcPct val="0"/>
              </a:spcBef>
              <a:spcAft>
                <a:spcPct val="0"/>
              </a:spcAft>
              <a:defRPr kumimoji="1" kern="1200">
                <a:solidFill>
                  <a:schemeClr val="lt1"/>
                </a:solidFill>
                <a:latin typeface="+mn-lt"/>
                <a:ea typeface="+mn-ea"/>
                <a:cs typeface="+mn-cs"/>
              </a:defRPr>
            </a:lvl3pPr>
            <a:lvl4pPr marL="1163638" indent="-139700" algn="l" rtl="0" eaLnBrk="0" fontAlgn="base" hangingPunct="0">
              <a:spcBef>
                <a:spcPct val="0"/>
              </a:spcBef>
              <a:spcAft>
                <a:spcPct val="0"/>
              </a:spcAft>
              <a:defRPr kumimoji="1" kern="1200">
                <a:solidFill>
                  <a:schemeClr val="lt1"/>
                </a:solidFill>
                <a:latin typeface="+mn-lt"/>
                <a:ea typeface="+mn-ea"/>
                <a:cs typeface="+mn-cs"/>
              </a:defRPr>
            </a:lvl4pPr>
            <a:lvl5pPr marL="1554163" indent="-188913"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b="1" dirty="0">
                <a:solidFill>
                  <a:schemeClr val="tx1"/>
                </a:solidFill>
                <a:latin typeface="HG丸ｺﾞｼｯｸM-PRO" pitchFamily="50" charset="-128"/>
                <a:ea typeface="HG丸ｺﾞｼｯｸM-PRO" pitchFamily="50" charset="-128"/>
              </a:rPr>
              <a:t>新</a:t>
            </a:r>
          </a:p>
        </p:txBody>
      </p:sp>
      <p:sp>
        <p:nvSpPr>
          <p:cNvPr id="7" name="角丸四角形 33">
            <a:extLst>
              <a:ext uri="{FF2B5EF4-FFF2-40B4-BE49-F238E27FC236}">
                <a16:creationId xmlns:a16="http://schemas.microsoft.com/office/drawing/2014/main" id="{32BED3EB-983D-CCF0-233C-56FD3B7C47BE}"/>
              </a:ext>
            </a:extLst>
          </p:cNvPr>
          <p:cNvSpPr/>
          <p:nvPr/>
        </p:nvSpPr>
        <p:spPr>
          <a:xfrm>
            <a:off x="57818" y="3145897"/>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2" name="Rectangle 5">
            <a:extLst>
              <a:ext uri="{FF2B5EF4-FFF2-40B4-BE49-F238E27FC236}">
                <a16:creationId xmlns:a16="http://schemas.microsoft.com/office/drawing/2014/main" id="{35A78765-CA9E-588A-B920-A4CFE9DDEA13}"/>
              </a:ext>
            </a:extLst>
          </p:cNvPr>
          <p:cNvSpPr>
            <a:spLocks noChangeArrowheads="1"/>
          </p:cNvSpPr>
          <p:nvPr/>
        </p:nvSpPr>
        <p:spPr bwMode="auto">
          <a:xfrm>
            <a:off x="7019" y="3132594"/>
            <a:ext cx="8712000" cy="807094"/>
          </a:xfrm>
          <a:prstGeom prst="rect">
            <a:avLst/>
          </a:prstGeom>
          <a:noFill/>
          <a:ln w="9525">
            <a:noFill/>
            <a:miter lim="800000"/>
            <a:headEnd/>
            <a:tailEnd/>
          </a:ln>
        </p:spPr>
        <p:txBody>
          <a:bodyPr wrap="square" lIns="77929" tIns="38964" rIns="77929" bIns="38964">
            <a:spAutoFit/>
          </a:bodyPr>
          <a:lstStyle/>
          <a:p>
            <a:pPr marL="288000">
              <a:spcBef>
                <a:spcPts val="170"/>
              </a:spcBef>
              <a:spcAft>
                <a:spcPts val="170"/>
              </a:spcAft>
              <a:tabLst>
                <a:tab pos="3857625" algn="l"/>
                <a:tab pos="5651500" algn="l"/>
              </a:tabLst>
              <a:defRPr/>
            </a:pPr>
            <a:r>
              <a:rPr lang="ja-JP" altLang="en-US" sz="1600" b="1" dirty="0">
                <a:latin typeface="ＭＳ Ｐゴシック" panose="020B0600070205080204" pitchFamily="50" charset="-128"/>
                <a:ea typeface="ＭＳ Ｐゴシック" panose="020B0600070205080204" pitchFamily="50" charset="-128"/>
              </a:rPr>
              <a:t>■　</a:t>
            </a:r>
            <a:r>
              <a:rPr lang="zh-TW" altLang="en-US" sz="1600" b="1" dirty="0">
                <a:latin typeface="ＭＳ Ｐゴシック" panose="020B0600070205080204" pitchFamily="50" charset="-128"/>
              </a:rPr>
              <a:t>国際金融都市推進事業　　</a:t>
            </a:r>
            <a:r>
              <a:rPr lang="en-US" altLang="ja-JP"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ea typeface="ＭＳ Ｐゴシック" panose="020B0600070205080204" pitchFamily="50" charset="-128"/>
              </a:rPr>
              <a:t>　　　　　　　</a:t>
            </a:r>
            <a:r>
              <a:rPr lang="ja-JP" altLang="en-US" sz="1600" b="1" dirty="0">
                <a:latin typeface="ＭＳ Ｐゴシック" panose="020B0600070205080204" pitchFamily="50" charset="-128"/>
              </a:rPr>
              <a:t>                      </a:t>
            </a:r>
            <a:r>
              <a:rPr lang="ja-JP" altLang="en-US" sz="1600" b="1" dirty="0">
                <a:latin typeface="+mn-ea"/>
              </a:rPr>
              <a:t>（１</a:t>
            </a:r>
            <a:r>
              <a:rPr lang="zh-TW" altLang="en-US" sz="1600" b="1" dirty="0">
                <a:latin typeface="+mn-ea"/>
              </a:rPr>
              <a:t>億</a:t>
            </a:r>
            <a:r>
              <a:rPr lang="ja-JP" altLang="en-US" sz="1600" b="1" dirty="0">
                <a:latin typeface="+mn-ea"/>
              </a:rPr>
              <a:t>３，９００</a:t>
            </a:r>
            <a:r>
              <a:rPr lang="zh-TW" altLang="en-US" sz="1600" b="1" dirty="0">
                <a:latin typeface="+mn-ea"/>
              </a:rPr>
              <a:t>万円</a:t>
            </a:r>
            <a:r>
              <a:rPr lang="ja-JP" altLang="en-US" sz="1600" b="1" dirty="0">
                <a:latin typeface="ＭＳ Ｐゴシック" pitchFamily="50" charset="-128"/>
                <a:ea typeface="ＭＳ Ｐゴシック" charset="-128"/>
              </a:rPr>
              <a:t>）</a:t>
            </a:r>
            <a:endParaRPr lang="en-US" altLang="ja-JP" sz="1400" b="1" dirty="0">
              <a:latin typeface="ＭＳ Ｐゴシック" panose="020B0600070205080204" pitchFamily="50" charset="-128"/>
            </a:endParaRPr>
          </a:p>
          <a:p>
            <a:pPr marL="956338" lvl="1" indent="-285750">
              <a:spcBef>
                <a:spcPts val="170"/>
              </a:spcBef>
              <a:spcAft>
                <a:spcPts val="170"/>
              </a:spcAft>
              <a:buFont typeface="Wingdings" panose="05000000000000000000" pitchFamily="2" charset="2"/>
              <a:buChar char="Ø"/>
              <a:tabLst>
                <a:tab pos="3857625" algn="l"/>
                <a:tab pos="5651500" algn="l"/>
              </a:tabLst>
              <a:defRPr/>
            </a:pPr>
            <a:r>
              <a:rPr lang="ja-JP" altLang="en-US" sz="1400" dirty="0">
                <a:latin typeface="ＭＳ Ｐゴシック" pitchFamily="50" charset="-128"/>
                <a:ea typeface="ＭＳ Ｐゴシック" charset="-128"/>
              </a:rPr>
              <a:t>金融系外国企業等の誘致に向けて、地方税軽減制度や拠点設立補助、金融・資産運用特区の取組、万博期間中の来阪機会に合わせたプロモーション等を実施</a:t>
            </a:r>
          </a:p>
        </p:txBody>
      </p:sp>
    </p:spTree>
    <p:extLst>
      <p:ext uri="{BB962C8B-B14F-4D97-AF65-F5344CB8AC3E}">
        <p14:creationId xmlns:p14="http://schemas.microsoft.com/office/powerpoint/2010/main" val="261183732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4"/>
          <p:cNvSpPr>
            <a:spLocks noChangeArrowheads="1"/>
          </p:cNvSpPr>
          <p:nvPr/>
        </p:nvSpPr>
        <p:spPr bwMode="auto">
          <a:xfrm>
            <a:off x="-1588" y="-4763"/>
            <a:ext cx="9145588" cy="476251"/>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ＭＳ Ｐゴシック" panose="020B0600070205080204" pitchFamily="50" charset="-128"/>
                <a:ea typeface="HG創英角ｺﾞｼｯｸUB" pitchFamily="49" charset="-128"/>
                <a:cs typeface="+mn-cs"/>
              </a:rPr>
              <a:t>大阪公立大学設置による「知の拠点」の形成</a:t>
            </a:r>
          </a:p>
        </p:txBody>
      </p:sp>
      <p:sp>
        <p:nvSpPr>
          <p:cNvPr id="34"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marL="0" marR="0" lvl="0" indent="0" algn="r" defTabSz="914400" rtl="0" eaLnBrk="1" fontAlgn="base" latinLnBrk="0" hangingPunct="1">
              <a:lnSpc>
                <a:spcPct val="100000"/>
              </a:lnSpc>
              <a:spcBef>
                <a:spcPct val="0"/>
              </a:spcBef>
              <a:spcAft>
                <a:spcPct val="0"/>
              </a:spcAft>
              <a:buClrTx/>
              <a:buSzTx/>
              <a:buFontTx/>
              <a:buNone/>
              <a:tabLst/>
              <a:defRPr/>
            </a:pPr>
            <a:fld id="{8FFDCF82-61BD-41EF-A490-9375BDA4C9D1}" type="slidenum">
              <a:rPr kumimoji="1" lang="en-US" altLang="ja-JP" sz="20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1" lang="en-US" altLang="ja-JP" sz="20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Arial" panose="020B0604020202020204" pitchFamily="34" charset="0"/>
            </a:endParaRPr>
          </a:p>
        </p:txBody>
      </p:sp>
      <p:sp>
        <p:nvSpPr>
          <p:cNvPr id="37" name="Rectangle 4"/>
          <p:cNvSpPr>
            <a:spLocks noChangeArrowheads="1"/>
          </p:cNvSpPr>
          <p:nvPr/>
        </p:nvSpPr>
        <p:spPr bwMode="auto">
          <a:xfrm>
            <a:off x="7486495" y="0"/>
            <a:ext cx="165750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rPr>
              <a:t>経済成長に向けた</a:t>
            </a:r>
            <a:endParaRPr kumimoji="1" lang="en-US" altLang="ja-JP"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rPr>
              <a:t>戦略の実行</a:t>
            </a:r>
            <a:endParaRPr kumimoji="1" lang="en-US" altLang="ja-JP" sz="1400" b="0" i="0" u="none" strike="noStrike" kern="1200" cap="none" spc="0" normalizeH="0" baseline="0" noProof="0" dirty="0">
              <a:ln>
                <a:noFill/>
              </a:ln>
              <a:solidFill>
                <a:srgbClr val="000099"/>
              </a:solidFill>
              <a:effectLst/>
              <a:uLnTx/>
              <a:uFillTx/>
              <a:latin typeface="ＭＳ Ｐゴシック" panose="020B0600070205080204" pitchFamily="50" charset="-128"/>
              <a:ea typeface="HG創英角ｺﾞｼｯｸUB" panose="020B0909000000000000" pitchFamily="49" charset="-128"/>
              <a:cs typeface="+mn-cs"/>
            </a:endParaRPr>
          </a:p>
        </p:txBody>
      </p:sp>
      <p:sp>
        <p:nvSpPr>
          <p:cNvPr id="60" name="Rectangle 5"/>
          <p:cNvSpPr>
            <a:spLocks noChangeArrowheads="1"/>
          </p:cNvSpPr>
          <p:nvPr/>
        </p:nvSpPr>
        <p:spPr bwMode="auto">
          <a:xfrm>
            <a:off x="23205" y="1305515"/>
            <a:ext cx="4872054" cy="2209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288000" marR="0" lvl="0" indent="0" algn="l" defTabSz="914400" rtl="0" eaLnBrk="1" fontAlgn="base" latinLnBrk="0" hangingPunct="1">
              <a:lnSpc>
                <a:spcPct val="100000"/>
              </a:lnSpc>
              <a:spcBef>
                <a:spcPts val="170"/>
              </a:spcBef>
              <a:spcAft>
                <a:spcPts val="170"/>
              </a:spcAft>
              <a:buClrTx/>
              <a:buSzTx/>
              <a:buFontTx/>
              <a:buNone/>
              <a:tabLst>
                <a:tab pos="5118100" algn="l"/>
              </a:tabLst>
              <a:defRPr/>
            </a:pPr>
            <a:r>
              <a:rPr kumimoji="1" lang="ja-JP" altLang="en-US" sz="1600" b="1" i="0" u="none" strike="noStrike" kern="1200" cap="none" spc="0" normalizeH="0" baseline="0" noProof="0" dirty="0">
                <a:ln>
                  <a:noFill/>
                </a:ln>
                <a:effectLst/>
                <a:uLnTx/>
                <a:uFillTx/>
                <a:latin typeface="ＭＳ Ｐゴシック"/>
                <a:ea typeface="ＭＳ Ｐゴシック"/>
                <a:cs typeface="+mn-cs"/>
              </a:rPr>
              <a:t>■　</a:t>
            </a:r>
            <a:r>
              <a:rPr kumimoji="1" lang="ja-JP" altLang="en-US" sz="1600" b="1" i="0" u="none" strike="noStrike" kern="1200" cap="none" spc="0" normalizeH="0" baseline="0" noProof="0" dirty="0">
                <a:ln>
                  <a:noFill/>
                </a:ln>
                <a:effectLst/>
                <a:uLnTx/>
                <a:uFillTx/>
                <a:latin typeface="ＭＳ Ｐゴシック"/>
                <a:ea typeface="ＭＳ Ｐゴシック" panose="020B0600070205080204" pitchFamily="50" charset="-128"/>
                <a:cs typeface="+mn-cs"/>
              </a:rPr>
              <a:t>新大学キャンパス整備事業</a:t>
            </a:r>
            <a:endParaRPr kumimoji="1" lang="en-US" altLang="ja-JP" sz="1600" b="1" i="0" u="none" strike="noStrike" kern="1200" cap="none" spc="0" normalizeH="0" baseline="0" noProof="0" dirty="0">
              <a:ln>
                <a:noFill/>
              </a:ln>
              <a:effectLst/>
              <a:uLnTx/>
              <a:uFillTx/>
              <a:latin typeface="ＭＳ Ｐゴシック"/>
              <a:ea typeface="ＭＳ Ｐゴシック" panose="020B0600070205080204" pitchFamily="50" charset="-128"/>
              <a:cs typeface="+mn-cs"/>
            </a:endParaRPr>
          </a:p>
          <a:p>
            <a:pPr marL="288000" lvl="0" algn="r" eaLnBrk="1" hangingPunct="1">
              <a:spcBef>
                <a:spcPts val="170"/>
              </a:spcBef>
              <a:spcAft>
                <a:spcPts val="170"/>
              </a:spcAft>
              <a:buNone/>
              <a:tabLst>
                <a:tab pos="2686050" algn="l"/>
              </a:tabLst>
              <a:defRPr/>
            </a:pPr>
            <a:r>
              <a:rPr kumimoji="1" lang="ja-JP" altLang="en-US" sz="1600" b="1" i="0" u="none" strike="noStrike" kern="1200" cap="none" spc="0" normalizeH="0" baseline="0" noProof="0" dirty="0">
                <a:ln>
                  <a:noFill/>
                </a:ln>
                <a:effectLst/>
                <a:uLnTx/>
                <a:uFillTx/>
                <a:latin typeface="ＭＳ Ｐゴシック"/>
                <a:ea typeface="ＭＳ Ｐゴシック" panose="020B0600070205080204" pitchFamily="50" charset="-128"/>
                <a:cs typeface="+mn-cs"/>
              </a:rPr>
              <a:t>（</a:t>
            </a:r>
            <a:r>
              <a:rPr lang="ja-JP" altLang="en-US" sz="1600" b="1" dirty="0">
                <a:latin typeface="ＭＳ Ｐゴシック"/>
              </a:rPr>
              <a:t>３５</a:t>
            </a:r>
            <a:r>
              <a:rPr kumimoji="1" lang="ja-JP" altLang="en-US" sz="1600" b="1" i="0" u="none" strike="noStrike" kern="1200" cap="none" spc="0" normalizeH="0" baseline="0" noProof="0" dirty="0">
                <a:ln>
                  <a:noFill/>
                </a:ln>
                <a:effectLst/>
                <a:uLnTx/>
                <a:uFillTx/>
                <a:latin typeface="ＭＳ Ｐゴシック"/>
                <a:ea typeface="ＭＳ Ｐゴシック" panose="020B0600070205080204" pitchFamily="50" charset="-128"/>
                <a:cs typeface="+mn-cs"/>
              </a:rPr>
              <a:t>億７，１００万円</a:t>
            </a:r>
            <a:r>
              <a:rPr kumimoji="1" lang="ja-JP" altLang="en-US" sz="1600" b="1" i="0" u="none" strike="noStrike" kern="1200" cap="none" spc="0" normalizeH="0" baseline="0" noProof="0" dirty="0">
                <a:ln>
                  <a:noFill/>
                </a:ln>
                <a:effectLst/>
                <a:uLnTx/>
                <a:uFillTx/>
                <a:latin typeface="ＭＳ Ｐゴシック" pitchFamily="50" charset="-128"/>
                <a:ea typeface="ＭＳ Ｐゴシック" charset="-128"/>
                <a:cs typeface="+mn-cs"/>
              </a:rPr>
              <a:t>）</a:t>
            </a:r>
            <a:endParaRPr kumimoji="1" lang="en-US" altLang="ja-JP" sz="1600" b="1" i="0" u="none" strike="noStrike" kern="1200" cap="none" spc="0" normalizeH="0" baseline="0" noProof="0" dirty="0">
              <a:ln>
                <a:noFill/>
              </a:ln>
              <a:effectLst/>
              <a:uLnTx/>
              <a:uFillTx/>
              <a:latin typeface="ＭＳ Ｐゴシック"/>
              <a:ea typeface="ＭＳ Ｐゴシック"/>
              <a:cs typeface="+mn-cs"/>
            </a:endParaRPr>
          </a:p>
          <a:p>
            <a:pPr marL="756000" marR="0" lvl="0" indent="-284400" algn="l" defTabSz="914400" rtl="0" eaLnBrk="0" fontAlgn="base" latinLnBrk="0" hangingPunct="0">
              <a:lnSpc>
                <a:spcPct val="100000"/>
              </a:lnSpc>
              <a:spcBef>
                <a:spcPts val="170"/>
              </a:spcBef>
              <a:spcAft>
                <a:spcPts val="170"/>
              </a:spcAft>
              <a:buClrTx/>
              <a:buSzTx/>
              <a:buFont typeface="Wingdings" pitchFamily="2" charset="2"/>
              <a:buChar char="Ø"/>
              <a:tabLst/>
              <a:defRPr/>
            </a:pPr>
            <a:r>
              <a:rPr kumimoji="1" lang="ja-JP" altLang="en-US" sz="1400" i="0" u="none" strike="noStrike" kern="1200" cap="none" spc="0" normalizeH="0" baseline="0" noProof="0" dirty="0">
                <a:ln>
                  <a:noFill/>
                </a:ln>
                <a:effectLst/>
                <a:uLnTx/>
                <a:uFillTx/>
                <a:latin typeface="ＭＳ Ｐゴシック" pitchFamily="50" charset="-128"/>
                <a:ea typeface="ＭＳ Ｐゴシック" charset="-128"/>
              </a:rPr>
              <a:t>令和７年</a:t>
            </a:r>
            <a:r>
              <a:rPr lang="ja-JP" altLang="en-US" sz="1400" dirty="0">
                <a:latin typeface="ＭＳ Ｐゴシック" pitchFamily="50" charset="-128"/>
                <a:ea typeface="ＭＳ Ｐゴシック" charset="-128"/>
              </a:rPr>
              <a:t>９月に</a:t>
            </a:r>
            <a:r>
              <a:rPr kumimoji="1" lang="ja-JP" altLang="en-US" sz="1400" b="0" i="0" u="none" strike="noStrike" kern="1200" cap="none" spc="0" normalizeH="0" baseline="0" noProof="0" dirty="0">
                <a:ln>
                  <a:noFill/>
                </a:ln>
                <a:effectLst/>
                <a:uLnTx/>
                <a:uFillTx/>
                <a:latin typeface="ＭＳ Ｐゴシック"/>
                <a:ea typeface="ＭＳ Ｐゴシック" panose="020B0600070205080204" pitchFamily="50" charset="-128"/>
                <a:cs typeface="+mn-cs"/>
              </a:rPr>
              <a:t>森之宮</a:t>
            </a:r>
            <a:r>
              <a:rPr lang="ja-JP" altLang="en-US" sz="1400" dirty="0">
                <a:latin typeface="ＭＳ Ｐゴシック"/>
              </a:rPr>
              <a:t>に</a:t>
            </a:r>
            <a:r>
              <a:rPr kumimoji="1" lang="ja-JP" altLang="en-US" sz="1400" b="0" i="0" u="none" strike="noStrike" kern="1200" cap="none" spc="0" normalizeH="0" baseline="0" noProof="0" dirty="0">
                <a:ln>
                  <a:noFill/>
                </a:ln>
                <a:effectLst/>
                <a:uLnTx/>
                <a:uFillTx/>
                <a:latin typeface="ＭＳ Ｐゴシック"/>
                <a:ea typeface="ＭＳ Ｐゴシック" panose="020B0600070205080204" pitchFamily="50" charset="-128"/>
                <a:cs typeface="+mn-cs"/>
              </a:rPr>
              <a:t>新キャンパスを</a:t>
            </a:r>
            <a:r>
              <a:rPr lang="ja-JP" altLang="en-US" sz="1400" dirty="0">
                <a:latin typeface="ＭＳ Ｐゴシック" pitchFamily="50" charset="-128"/>
                <a:ea typeface="ＭＳ Ｐゴシック" charset="-128"/>
              </a:rPr>
              <a:t>開設</a:t>
            </a:r>
            <a:endParaRPr kumimoji="1" lang="en-US" altLang="ja-JP" sz="1400" b="0" i="0" u="none" strike="noStrike" kern="1200" cap="none" spc="0" normalizeH="0" baseline="0" noProof="0" dirty="0">
              <a:ln>
                <a:noFill/>
              </a:ln>
              <a:effectLst/>
              <a:uLnTx/>
              <a:uFillTx/>
              <a:latin typeface="ＭＳ Ｐゴシック"/>
              <a:ea typeface="ＭＳ Ｐゴシック" panose="020B0600070205080204" pitchFamily="50" charset="-128"/>
              <a:cs typeface="+mn-cs"/>
            </a:endParaRPr>
          </a:p>
          <a:p>
            <a:pPr marL="756000" marR="0" lvl="0" indent="-284400" algn="l" defTabSz="914400" rtl="0" eaLnBrk="0" fontAlgn="base" latinLnBrk="0" hangingPunct="0">
              <a:lnSpc>
                <a:spcPct val="100000"/>
              </a:lnSpc>
              <a:spcBef>
                <a:spcPts val="1200"/>
              </a:spcBef>
              <a:spcAft>
                <a:spcPts val="170"/>
              </a:spcAft>
              <a:buClrTx/>
              <a:buSzTx/>
              <a:buFont typeface="Wingdings" pitchFamily="2" charset="2"/>
              <a:buChar char="Ø"/>
              <a:tabLst/>
              <a:defRPr/>
            </a:pPr>
            <a:r>
              <a:rPr kumimoji="1" lang="ja-JP" altLang="en-US" sz="1400" b="0" i="0" u="none" strike="noStrike" kern="1200" cap="none" spc="0" normalizeH="0" baseline="0" noProof="0" dirty="0">
                <a:ln>
                  <a:noFill/>
                </a:ln>
                <a:effectLst/>
                <a:uLnTx/>
                <a:uFillTx/>
                <a:latin typeface="ＭＳ Ｐゴシック"/>
                <a:ea typeface="ＭＳ Ｐゴシック" panose="020B0600070205080204" pitchFamily="50" charset="-128"/>
                <a:cs typeface="+mn-cs"/>
              </a:rPr>
              <a:t>同種分野の学部等の集約化に向け、既存キャンパス（杉本・中百舌鳥）を整備</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471600" marR="0" lvl="0" indent="0" algn="l" defTabSz="914400" rtl="0" eaLnBrk="1" fontAlgn="base" latinLnBrk="0" hangingPunct="1">
              <a:lnSpc>
                <a:spcPct val="100000"/>
              </a:lnSpc>
              <a:spcBef>
                <a:spcPts val="170"/>
              </a:spcBef>
              <a:spcAft>
                <a:spcPts val="170"/>
              </a:spcAft>
              <a:buClrTx/>
              <a:buSzTx/>
              <a:buFontTx/>
              <a:buNone/>
              <a:tabLst>
                <a:tab pos="5740400" algn="l"/>
              </a:tabLst>
              <a:defRPr/>
            </a:pPr>
            <a:r>
              <a:rPr kumimoji="1" lang="ja-JP" altLang="en-US" sz="1600" b="0" i="0" u="none" strike="noStrike" kern="1200" cap="none" spc="0" normalizeH="0" baseline="0" noProof="0" dirty="0">
                <a:ln>
                  <a:noFill/>
                </a:ln>
                <a:effectLst/>
                <a:uLnTx/>
                <a:uFillTx/>
                <a:latin typeface="ＭＳ Ｐゴシック" pitchFamily="50" charset="-128"/>
                <a:ea typeface="ＭＳ Ｐゴシック" charset="-128"/>
                <a:cs typeface="+mn-cs"/>
              </a:rPr>
              <a:t>　</a:t>
            </a: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cs typeface="+mn-cs"/>
              </a:rPr>
              <a:t>・　各キャンパスの基本設計、実施設計、整備工事</a:t>
            </a:r>
            <a:endParaRPr kumimoji="1" lang="en-US" altLang="ja-JP" sz="14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61" name="Rectangle 5"/>
          <p:cNvSpPr>
            <a:spLocks noChangeArrowheads="1"/>
          </p:cNvSpPr>
          <p:nvPr/>
        </p:nvSpPr>
        <p:spPr bwMode="auto">
          <a:xfrm>
            <a:off x="23205" y="3686504"/>
            <a:ext cx="8833566" cy="1383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marL="2686050" marR="0" lvl="0" indent="-2398713" algn="l" defTabSz="914400" rtl="0" eaLnBrk="1" fontAlgn="base" latinLnBrk="0" hangingPunct="1">
              <a:lnSpc>
                <a:spcPct val="100000"/>
              </a:lnSpc>
              <a:spcBef>
                <a:spcPts val="170"/>
              </a:spcBef>
              <a:spcAft>
                <a:spcPts val="170"/>
              </a:spcAft>
              <a:buClrTx/>
              <a:buSzTx/>
              <a:buFontTx/>
              <a:buNone/>
              <a:tabLst>
                <a:tab pos="5118100" algn="l"/>
              </a:tabLst>
              <a:defRPr/>
            </a:pPr>
            <a:r>
              <a:rPr kumimoji="1" lang="ja-JP" altLang="en-US" sz="1600" b="1" i="0" u="none" strike="noStrike" kern="1200" cap="none" spc="0" normalizeH="0" baseline="0" noProof="0" dirty="0">
                <a:ln>
                  <a:noFill/>
                </a:ln>
                <a:effectLst/>
                <a:uLnTx/>
                <a:uFillTx/>
                <a:latin typeface="ＭＳ Ｐゴシック" panose="020B0600070205080204" pitchFamily="50" charset="-128"/>
              </a:rPr>
              <a:t>■　国際感染症研究センター事業</a:t>
            </a:r>
            <a:endParaRPr lang="en-US" altLang="ja-JP" sz="1600" b="1" noProof="0" dirty="0">
              <a:latin typeface="ＭＳ Ｐゴシック" panose="020B0600070205080204" pitchFamily="50" charset="-128"/>
            </a:endParaRPr>
          </a:p>
          <a:p>
            <a:pPr marL="2686050" marR="0" lvl="0" indent="-2398713" algn="l" defTabSz="914400" rtl="0" eaLnBrk="1" fontAlgn="base" latinLnBrk="0" hangingPunct="1">
              <a:lnSpc>
                <a:spcPct val="100000"/>
              </a:lnSpc>
              <a:spcBef>
                <a:spcPts val="170"/>
              </a:spcBef>
              <a:spcAft>
                <a:spcPts val="170"/>
              </a:spcAft>
              <a:buClrTx/>
              <a:buSzTx/>
              <a:buFontTx/>
              <a:buNone/>
              <a:tabLst>
                <a:tab pos="5118100" algn="l"/>
              </a:tabLst>
              <a:defRPr/>
            </a:pPr>
            <a:r>
              <a:rPr kumimoji="1" lang="ja-JP" altLang="en-US" sz="1600" b="1" i="0" u="none" strike="noStrike" kern="1200" cap="none" spc="0" normalizeH="0" baseline="0" dirty="0">
                <a:ln>
                  <a:noFill/>
                </a:ln>
                <a:effectLst/>
                <a:uLnTx/>
                <a:uFillTx/>
                <a:latin typeface="ＭＳ Ｐゴシック" panose="020B0600070205080204" pitchFamily="50" charset="-128"/>
                <a:ea typeface="ＭＳ Ｐゴシック" panose="020B0600070205080204" pitchFamily="50" charset="-128"/>
                <a:cs typeface="+mn-cs"/>
              </a:rPr>
              <a:t>　　　　　　　　　　　　　　　　　　</a:t>
            </a:r>
            <a:r>
              <a:rPr lang="ja-JP" altLang="en-US" sz="1600" b="1" dirty="0">
                <a:latin typeface="ＭＳ Ｐゴシック" panose="020B0600070205080204" pitchFamily="50" charset="-128"/>
              </a:rPr>
              <a:t> </a:t>
            </a:r>
            <a:r>
              <a:rPr kumimoji="1" lang="ja-JP" altLang="en-US" sz="1600" b="1" i="0" u="none" strike="noStrike" kern="1200" cap="none" spc="0" normalizeH="0" baseline="0" noProof="0" dirty="0">
                <a:ln>
                  <a:noFill/>
                </a:ln>
                <a:effectLst/>
                <a:uLnTx/>
                <a:uFillTx/>
                <a:latin typeface="ＭＳ Ｐゴシック"/>
                <a:ea typeface="ＭＳ Ｐゴシック" panose="020B0600070205080204" pitchFamily="50" charset="-128"/>
                <a:cs typeface="+mn-cs"/>
              </a:rPr>
              <a:t>（ 　　　　</a:t>
            </a:r>
            <a:r>
              <a:rPr lang="ja-JP" altLang="en-US" sz="1600" b="1" dirty="0">
                <a:latin typeface="ＭＳ Ｐゴシック"/>
              </a:rPr>
              <a:t>２，６００</a:t>
            </a:r>
            <a:r>
              <a:rPr kumimoji="1" lang="ja-JP" altLang="en-US" sz="1600" b="1" i="0" u="none" strike="noStrike" kern="1200" cap="none" spc="0" normalizeH="0" baseline="0" noProof="0" dirty="0">
                <a:ln>
                  <a:noFill/>
                </a:ln>
                <a:effectLst/>
                <a:uLnTx/>
                <a:uFillTx/>
                <a:latin typeface="ＭＳ Ｐゴシック"/>
                <a:ea typeface="ＭＳ Ｐゴシック" panose="020B0600070205080204" pitchFamily="50" charset="-128"/>
                <a:cs typeface="+mn-cs"/>
              </a:rPr>
              <a:t>万円</a:t>
            </a:r>
            <a:r>
              <a:rPr kumimoji="1" lang="ja-JP" altLang="en-US" sz="1600" b="1" i="0" u="none" strike="noStrike" kern="1200" cap="none" spc="0" normalizeH="0" baseline="0" noProof="0" dirty="0">
                <a:ln>
                  <a:noFill/>
                </a:ln>
                <a:effectLst/>
                <a:uLnTx/>
                <a:uFillTx/>
                <a:latin typeface="ＭＳ Ｐゴシック" pitchFamily="50" charset="-128"/>
                <a:ea typeface="ＭＳ Ｐゴシック" charset="-128"/>
                <a:cs typeface="+mn-cs"/>
              </a:rPr>
              <a:t>）</a:t>
            </a:r>
            <a:endParaRPr kumimoji="1" lang="en-US" altLang="ja-JP" sz="1600" b="1" i="0" u="none" strike="noStrike" kern="1200" cap="none" spc="0" normalizeH="0" baseline="0" noProof="0" dirty="0">
              <a:ln>
                <a:noFill/>
              </a:ln>
              <a:effectLst/>
              <a:uLnTx/>
              <a:uFillTx/>
              <a:latin typeface="ＭＳ Ｐゴシック"/>
              <a:ea typeface="ＭＳ Ｐゴシック"/>
              <a:cs typeface="+mn-cs"/>
            </a:endParaRPr>
          </a:p>
          <a:p>
            <a:pPr marL="756000" marR="0" lvl="0" indent="-284400" algn="l" defTabSz="914400" rtl="0" eaLnBrk="1" fontAlgn="base" latinLnBrk="0" hangingPunct="1">
              <a:lnSpc>
                <a:spcPct val="100000"/>
              </a:lnSpc>
              <a:spcBef>
                <a:spcPts val="170"/>
              </a:spcBef>
              <a:spcAft>
                <a:spcPts val="170"/>
              </a:spcAft>
              <a:buClrTx/>
              <a:buSzTx/>
              <a:buFont typeface="Wingdings" panose="05000000000000000000" pitchFamily="2" charset="2"/>
              <a:buChar char="Ø"/>
              <a:tabLst>
                <a:tab pos="5740400" algn="l"/>
              </a:tabLst>
              <a:defRPr/>
            </a:pPr>
            <a:r>
              <a:rPr kumimoji="1" lang="ja-JP" altLang="en-US" sz="1400" b="0" i="0" u="none" kern="1200" cap="none" spc="0" normalizeH="0" baseline="0" noProof="0" dirty="0">
                <a:ln>
                  <a:noFill/>
                </a:ln>
                <a:effectLst/>
                <a:uLnTx/>
                <a:uFillTx/>
                <a:latin typeface="ＭＳ Ｐゴシック" pitchFamily="50" charset="-128"/>
                <a:ea typeface="ＭＳ Ｐゴシック" charset="-128"/>
                <a:cs typeface="+mn-cs"/>
              </a:rPr>
              <a:t>大阪公立大学</a:t>
            </a:r>
            <a:r>
              <a:rPr kumimoji="1" lang="ja-JP" altLang="en-US" sz="1400" i="0" u="none" kern="1200" cap="none" spc="0" normalizeH="0" baseline="0" noProof="0" dirty="0">
                <a:ln>
                  <a:noFill/>
                </a:ln>
                <a:effectLst/>
                <a:uLnTx/>
                <a:uFillTx/>
                <a:latin typeface="ＭＳ Ｐゴシック" pitchFamily="50" charset="-128"/>
                <a:ea typeface="ＭＳ Ｐゴシック" charset="-128"/>
                <a:cs typeface="+mn-cs"/>
              </a:rPr>
              <a:t>の</a:t>
            </a: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cs typeface="+mn-cs"/>
              </a:rPr>
              <a:t>大阪国際感染症研究センター</a:t>
            </a:r>
            <a:r>
              <a:rPr lang="ja-JP" altLang="en-US" sz="1400" dirty="0">
                <a:latin typeface="ＭＳ Ｐゴシック" pitchFamily="50" charset="-128"/>
                <a:ea typeface="ＭＳ Ｐゴシック" charset="-128"/>
              </a:rPr>
              <a:t>で、</a:t>
            </a: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cs typeface="+mn-cs"/>
              </a:rPr>
              <a:t>大阪の感染症対策に貢献する研究を</a:t>
            </a:r>
            <a:r>
              <a:rPr kumimoji="1" lang="ja-JP" altLang="en-US" sz="1400" b="0" i="0" u="none" strike="noStrike" kern="1200" cap="none" spc="0" normalizeH="0" baseline="0" noProof="0" dirty="0">
                <a:ln>
                  <a:noFill/>
                </a:ln>
                <a:effectLst/>
                <a:uLnTx/>
                <a:uFillTx/>
                <a:latin typeface="ＭＳ Ｐゴシック" pitchFamily="50" charset="-128"/>
                <a:ea typeface="ＭＳ Ｐゴシック" charset="-128"/>
              </a:rPr>
              <a:t>推進</a:t>
            </a:r>
            <a:endParaRPr lang="en-US" altLang="ja-JP" sz="1400" dirty="0">
              <a:latin typeface="ＭＳ Ｐゴシック" pitchFamily="50" charset="-128"/>
              <a:ea typeface="ＭＳ Ｐゴシック" charset="-128"/>
            </a:endParaRPr>
          </a:p>
        </p:txBody>
      </p:sp>
      <p:sp>
        <p:nvSpPr>
          <p:cNvPr id="2" name="テキスト ボックス 1"/>
          <p:cNvSpPr txBox="1"/>
          <p:nvPr/>
        </p:nvSpPr>
        <p:spPr>
          <a:xfrm>
            <a:off x="5057356" y="3679046"/>
            <a:ext cx="43338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ctr">
              <a:defRPr sz="1000" b="1">
                <a:ln w="0">
                  <a:noFill/>
                </a:ln>
                <a:latin typeface="ＭＳ Ｐゴシック" panose="020B0600070205080204" pitchFamily="50" charset="-128"/>
              </a:defRPr>
            </a:lvl1pPr>
          </a:lstStyle>
          <a:p>
            <a:pPr algn="l"/>
            <a:r>
              <a:rPr lang="ja-JP" altLang="en-US" b="0" dirty="0"/>
              <a:t>森之宮キャンパスの完成イメージ　（出典：公立大学法人大阪</a:t>
            </a:r>
            <a:r>
              <a:rPr lang="en-US" altLang="ja-JP" b="0" dirty="0"/>
              <a:t>HP</a:t>
            </a:r>
            <a:r>
              <a:rPr lang="ja-JP" altLang="en-US" b="0" dirty="0"/>
              <a:t>）</a:t>
            </a:r>
          </a:p>
        </p:txBody>
      </p:sp>
      <p:pic>
        <p:nvPicPr>
          <p:cNvPr id="9" name="図 8" descr="建物の上にある広場&#10;&#10;中程度の精度で自動的に生成された説明">
            <a:extLst>
              <a:ext uri="{FF2B5EF4-FFF2-40B4-BE49-F238E27FC236}">
                <a16:creationId xmlns:a16="http://schemas.microsoft.com/office/drawing/2014/main" id="{754EE64F-E929-7ACB-FE32-E24708D4EB7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01399" y="1422440"/>
            <a:ext cx="4058029" cy="2282641"/>
          </a:xfrm>
          <a:prstGeom prst="rect">
            <a:avLst/>
          </a:prstGeom>
        </p:spPr>
      </p:pic>
      <p:sp>
        <p:nvSpPr>
          <p:cNvPr id="3" name="Rectangle 5">
            <a:extLst>
              <a:ext uri="{FF2B5EF4-FFF2-40B4-BE49-F238E27FC236}">
                <a16:creationId xmlns:a16="http://schemas.microsoft.com/office/drawing/2014/main" id="{276A4716-5FA5-4E01-13DC-A3E8B28A46A0}"/>
              </a:ext>
            </a:extLst>
          </p:cNvPr>
          <p:cNvSpPr>
            <a:spLocks noChangeArrowheads="1"/>
          </p:cNvSpPr>
          <p:nvPr/>
        </p:nvSpPr>
        <p:spPr bwMode="auto">
          <a:xfrm>
            <a:off x="177792" y="580983"/>
            <a:ext cx="8306671" cy="588019"/>
          </a:xfrm>
          <a:prstGeom prst="rect">
            <a:avLst/>
          </a:prstGeom>
          <a:noFill/>
          <a:ln w="9525">
            <a:noFill/>
            <a:miter lim="800000"/>
            <a:headEnd/>
            <a:tailEnd/>
          </a:ln>
        </p:spPr>
        <p:txBody>
          <a:bodyPr lIns="77930" tIns="38964" rIns="77930" bIns="38964"/>
          <a:lstStyle/>
          <a:p>
            <a:pPr eaLnBrk="1" hangingPunct="1">
              <a:spcBef>
                <a:spcPts val="101"/>
              </a:spcBef>
              <a:spcAft>
                <a:spcPts val="101"/>
              </a:spcAft>
              <a:defRPr/>
            </a:pPr>
            <a:r>
              <a:rPr lang="ja-JP" altLang="en-US" sz="1600" b="1" dirty="0">
                <a:latin typeface="ＭＳ Ｐゴシック"/>
                <a:ea typeface="ＭＳ Ｐゴシック"/>
              </a:rPr>
              <a:t>〇　大阪の成長に貢献し、グローバルに発展する 「知の拠点」をめざして</a:t>
            </a:r>
          </a:p>
          <a:p>
            <a:pPr eaLnBrk="1" hangingPunct="1">
              <a:spcBef>
                <a:spcPts val="101"/>
              </a:spcBef>
              <a:spcAft>
                <a:spcPts val="101"/>
              </a:spcAft>
              <a:defRPr/>
            </a:pPr>
            <a:r>
              <a:rPr lang="ja-JP" altLang="en-US" sz="1600" b="1" dirty="0">
                <a:latin typeface="ＭＳ Ｐゴシック"/>
                <a:ea typeface="ＭＳ Ｐゴシック"/>
              </a:rPr>
              <a:t>　　 令和７年度からの「第２期中期目標」の達成に向けた大阪公立大学の取組を支援</a:t>
            </a:r>
          </a:p>
        </p:txBody>
      </p:sp>
    </p:spTree>
    <p:extLst>
      <p:ext uri="{BB962C8B-B14F-4D97-AF65-F5344CB8AC3E}">
        <p14:creationId xmlns:p14="http://schemas.microsoft.com/office/powerpoint/2010/main" val="2364499888"/>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28014</TotalTime>
  <Words>1304</Words>
  <PresentationFormat>画面に合わせる (16:9)</PresentationFormat>
  <Paragraphs>121</Paragraphs>
  <Slides>7</Slides>
  <Notes>7</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ariant>
        <vt:lpstr>目的別スライド ショー</vt:lpstr>
      </vt:variant>
      <vt:variant>
        <vt:i4>1</vt:i4>
      </vt:variant>
    </vt:vector>
  </HeadingPairs>
  <TitlesOfParts>
    <vt:vector size="15" baseType="lpstr">
      <vt:lpstr>HG丸ｺﾞｼｯｸM-PRO</vt:lpstr>
      <vt:lpstr>HG創英角ｺﾞｼｯｸUB</vt:lpstr>
      <vt:lpstr>ＭＳ Ｐゴシック</vt:lpstr>
      <vt:lpstr>游ゴシック</vt:lpstr>
      <vt:lpstr>Arial</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2025-01-31T05:26:08Z</cp:lastPrinted>
  <dcterms:created xsi:type="dcterms:W3CDTF">2011-01-05T04:40:46Z</dcterms:created>
  <dcterms:modified xsi:type="dcterms:W3CDTF">2025-02-05T02:38:29Z</dcterms:modified>
</cp:coreProperties>
</file>