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8" saveSubsetFonts="1">
  <p:sldMasterIdLst>
    <p:sldMasterId id="2147483648" r:id="rId1"/>
  </p:sldMasterIdLst>
  <p:notesMasterIdLst>
    <p:notesMasterId r:id="rId7"/>
  </p:notesMasterIdLst>
  <p:handoutMasterIdLst>
    <p:handoutMasterId r:id="rId8"/>
  </p:handoutMasterIdLst>
  <p:sldIdLst>
    <p:sldId id="2248" r:id="rId2"/>
    <p:sldId id="2249" r:id="rId3"/>
    <p:sldId id="2226" r:id="rId4"/>
    <p:sldId id="2227" r:id="rId5"/>
    <p:sldId id="2143" r:id="rId6"/>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DE4D8-396D-7996-DE15-D690AE790CAC}" name="川辺　俊輔" initials="川辺　俊輔" userId="S::s-kawabe@city.osaka.lg.jp::b307fc37-a635-49d2-83b0-2b89ca1a8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2565" autoAdjust="0"/>
  </p:normalViewPr>
  <p:slideViewPr>
    <p:cSldViewPr snapToGrid="0">
      <p:cViewPr varScale="1">
        <p:scale>
          <a:sx n="88" d="100"/>
          <a:sy n="88" d="100"/>
        </p:scale>
        <p:origin x="840" y="78"/>
      </p:cViewPr>
      <p:guideLst>
        <p:guide orient="horz" pos="1665"/>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1" y="0"/>
            <a:ext cx="2951163" cy="496888"/>
          </a:xfrm>
          <a:prstGeom prst="rect">
            <a:avLst/>
          </a:prstGeom>
        </p:spPr>
        <p:txBody>
          <a:bodyPr vert="horz" lIns="91224" tIns="45610" rIns="91224" bIns="45610"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1" y="0"/>
            <a:ext cx="2949575" cy="496888"/>
          </a:xfrm>
          <a:prstGeom prst="rect">
            <a:avLst/>
          </a:prstGeom>
        </p:spPr>
        <p:txBody>
          <a:bodyPr vert="horz" lIns="91224" tIns="45610" rIns="91224" bIns="45610"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2025/2/5</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21" y="9440887"/>
            <a:ext cx="2951163" cy="496887"/>
          </a:xfrm>
          <a:prstGeom prst="rect">
            <a:avLst/>
          </a:prstGeom>
        </p:spPr>
        <p:txBody>
          <a:bodyPr vert="horz" lIns="91224" tIns="45610" rIns="91224" bIns="45610"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1" y="9440887"/>
            <a:ext cx="2949575" cy="496887"/>
          </a:xfrm>
          <a:prstGeom prst="rect">
            <a:avLst/>
          </a:prstGeom>
        </p:spPr>
        <p:txBody>
          <a:bodyPr vert="horz" wrap="square" lIns="91224" tIns="45610" rIns="91224" bIns="45610"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1" y="0"/>
            <a:ext cx="2951163" cy="496888"/>
          </a:xfrm>
          <a:prstGeom prst="rect">
            <a:avLst/>
          </a:prstGeom>
          <a:noFill/>
          <a:ln w="9525">
            <a:noFill/>
            <a:miter lim="800000"/>
            <a:headEnd/>
            <a:tailEnd/>
          </a:ln>
          <a:effectLst/>
        </p:spPr>
        <p:txBody>
          <a:bodyPr vert="horz" wrap="square" lIns="91147" tIns="45576" rIns="91147" bIns="4557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1" y="0"/>
            <a:ext cx="2949575" cy="496888"/>
          </a:xfrm>
          <a:prstGeom prst="rect">
            <a:avLst/>
          </a:prstGeom>
          <a:noFill/>
          <a:ln w="9525">
            <a:noFill/>
            <a:miter lim="800000"/>
            <a:headEnd/>
            <a:tailEnd/>
          </a:ln>
          <a:effectLst/>
        </p:spPr>
        <p:txBody>
          <a:bodyPr vert="horz" wrap="square" lIns="91147" tIns="45576" rIns="91147" bIns="45576"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21227"/>
            <a:ext cx="5448300" cy="4471988"/>
          </a:xfrm>
          <a:prstGeom prst="rect">
            <a:avLst/>
          </a:prstGeom>
          <a:noFill/>
          <a:ln w="9525">
            <a:noFill/>
            <a:miter lim="800000"/>
            <a:headEnd/>
            <a:tailEnd/>
          </a:ln>
          <a:effectLst/>
        </p:spPr>
        <p:txBody>
          <a:bodyPr vert="horz" wrap="square" lIns="91147" tIns="45576" rIns="91147" bIns="4557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21" y="9440887"/>
            <a:ext cx="2951163" cy="496887"/>
          </a:xfrm>
          <a:prstGeom prst="rect">
            <a:avLst/>
          </a:prstGeom>
          <a:noFill/>
          <a:ln w="9525">
            <a:noFill/>
            <a:miter lim="800000"/>
            <a:headEnd/>
            <a:tailEnd/>
          </a:ln>
          <a:effectLst/>
        </p:spPr>
        <p:txBody>
          <a:bodyPr vert="horz" wrap="square" lIns="91147" tIns="45576" rIns="91147" bIns="45576"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1" y="9440887"/>
            <a:ext cx="2949575" cy="496887"/>
          </a:xfrm>
          <a:prstGeom prst="rect">
            <a:avLst/>
          </a:prstGeom>
          <a:noFill/>
          <a:ln w="9525">
            <a:noFill/>
            <a:miter lim="800000"/>
            <a:headEnd/>
            <a:tailEnd/>
          </a:ln>
          <a:effectLst/>
        </p:spPr>
        <p:txBody>
          <a:bodyPr vert="horz" wrap="square" lIns="91147" tIns="45576" rIns="91147" bIns="45576"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71438" y="250825"/>
            <a:ext cx="5976938" cy="3362325"/>
          </a:xfrm>
          <a:ln/>
        </p:spPr>
      </p:sp>
      <p:sp>
        <p:nvSpPr>
          <p:cNvPr id="4099" name="ノート プレースホルダ 2"/>
          <p:cNvSpPr>
            <a:spLocks noGrp="1"/>
          </p:cNvSpPr>
          <p:nvPr>
            <p:ph type="body" idx="1"/>
          </p:nvPr>
        </p:nvSpPr>
        <p:spPr>
          <a:xfrm>
            <a:off x="585707" y="4763220"/>
            <a:ext cx="4877132" cy="2498426"/>
          </a:xfrm>
          <a:noFill/>
          <a:ln>
            <a:solidFill>
              <a:schemeClr val="tx1"/>
            </a:solidFill>
          </a:ln>
        </p:spPr>
        <p:txBody>
          <a:bodyPr/>
          <a:lstStyle/>
          <a:p>
            <a:pPr defTabSz="851258">
              <a:defRPr/>
            </a:pPr>
            <a:endParaRPr lang="en-US" altLang="ja-JP" dirty="0"/>
          </a:p>
        </p:txBody>
      </p:sp>
      <p:sp>
        <p:nvSpPr>
          <p:cNvPr id="4100" name="スライド番号プレースホルダ 3"/>
          <p:cNvSpPr>
            <a:spLocks noGrp="1"/>
          </p:cNvSpPr>
          <p:nvPr>
            <p:ph type="sldNum" sz="quarter" idx="5"/>
          </p:nvPr>
        </p:nvSpPr>
        <p:spPr>
          <a:noFill/>
        </p:spPr>
        <p:txBody>
          <a:bodyPr/>
          <a:lstStyle/>
          <a:p>
            <a:pPr defTabSz="767433">
              <a:defRPr/>
            </a:pPr>
            <a:fld id="{4295C23F-122F-45A0-A36B-F3CC572F2117}" type="slidenum">
              <a:rPr lang="en-US" altLang="ja-JP">
                <a:solidFill>
                  <a:srgbClr val="000000"/>
                </a:solidFill>
              </a:rPr>
              <a:pPr defTabSz="767433">
                <a:defRPr/>
              </a:pPr>
              <a:t>38</a:t>
            </a:fld>
            <a:endParaRPr lang="en-US" altLang="ja-JP" dirty="0">
              <a:solidFill>
                <a:srgbClr val="000000"/>
              </a:solidFill>
            </a:endParaRPr>
          </a:p>
        </p:txBody>
      </p:sp>
    </p:spTree>
    <p:extLst>
      <p:ext uri="{BB962C8B-B14F-4D97-AF65-F5344CB8AC3E}">
        <p14:creationId xmlns:p14="http://schemas.microsoft.com/office/powerpoint/2010/main" val="51516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31750" y="258763"/>
            <a:ext cx="6157913" cy="3465512"/>
          </a:xfrm>
          <a:ln/>
        </p:spPr>
      </p:sp>
      <p:sp>
        <p:nvSpPr>
          <p:cNvPr id="4099" name="ノート プレースホルダ 2"/>
          <p:cNvSpPr>
            <a:spLocks noGrp="1"/>
          </p:cNvSpPr>
          <p:nvPr>
            <p:ph type="body" idx="1"/>
          </p:nvPr>
        </p:nvSpPr>
        <p:spPr>
          <a:xfrm>
            <a:off x="611966" y="4910237"/>
            <a:ext cx="5095817" cy="2575540"/>
          </a:xfrm>
          <a:noFill/>
          <a:ln>
            <a:solidFill>
              <a:schemeClr val="tx1"/>
            </a:solidFill>
          </a:ln>
        </p:spPr>
        <p:txBody>
          <a:bodyPr/>
          <a:lstStyle/>
          <a:p>
            <a:pPr defTabSz="882366">
              <a:defRPr/>
            </a:pPr>
            <a:endParaRPr lang="en-US" altLang="ja-JP" sz="600" dirty="0"/>
          </a:p>
        </p:txBody>
      </p:sp>
      <p:sp>
        <p:nvSpPr>
          <p:cNvPr id="4100" name="スライド番号プレースホルダ 3"/>
          <p:cNvSpPr>
            <a:spLocks noGrp="1"/>
          </p:cNvSpPr>
          <p:nvPr>
            <p:ph type="sldNum" sz="quarter" idx="5"/>
          </p:nvPr>
        </p:nvSpPr>
        <p:spPr>
          <a:noFill/>
        </p:spPr>
        <p:txBody>
          <a:bodyPr/>
          <a:lstStyle/>
          <a:p>
            <a:pPr defTabSz="795477"/>
            <a:fld id="{4295C23F-122F-45A0-A36B-F3CC572F2117}" type="slidenum">
              <a:rPr lang="en-US" altLang="ja-JP"/>
              <a:pPr defTabSz="795477"/>
              <a:t>39</a:t>
            </a:fld>
            <a:endParaRPr lang="en-US" altLang="ja-JP" dirty="0"/>
          </a:p>
        </p:txBody>
      </p:sp>
    </p:spTree>
    <p:extLst>
      <p:ext uri="{BB962C8B-B14F-4D97-AF65-F5344CB8AC3E}">
        <p14:creationId xmlns:p14="http://schemas.microsoft.com/office/powerpoint/2010/main" val="388073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5250" y="277813"/>
            <a:ext cx="6556375" cy="3689350"/>
          </a:xfrm>
          <a:ln/>
        </p:spPr>
      </p:sp>
      <p:sp>
        <p:nvSpPr>
          <p:cNvPr id="4099" name="ノート プレースホルダ 2"/>
          <p:cNvSpPr>
            <a:spLocks noGrp="1"/>
          </p:cNvSpPr>
          <p:nvPr>
            <p:ph type="body" idx="1"/>
          </p:nvPr>
        </p:nvSpPr>
        <p:spPr>
          <a:xfrm>
            <a:off x="672174" y="5230489"/>
            <a:ext cx="5589692" cy="274286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0810">
              <a:defRPr/>
            </a:pPr>
            <a:endParaRPr lang="ja-JP" altLang="en-US" dirty="0"/>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2639">
              <a:defRPr kumimoji="1">
                <a:solidFill>
                  <a:schemeClr val="tx1"/>
                </a:solidFill>
                <a:latin typeface="Arial" panose="020B0604020202020204" pitchFamily="34" charset="0"/>
                <a:ea typeface="ＭＳ Ｐゴシック" panose="020B0600070205080204" pitchFamily="50" charset="-128"/>
              </a:defRPr>
            </a:lvl1pPr>
            <a:lvl2pPr marL="730840" indent="-280000" defTabSz="852639">
              <a:defRPr kumimoji="1">
                <a:solidFill>
                  <a:schemeClr val="tx1"/>
                </a:solidFill>
                <a:latin typeface="Arial" panose="020B0604020202020204" pitchFamily="34" charset="0"/>
                <a:ea typeface="ＭＳ Ｐゴシック" panose="020B0600070205080204" pitchFamily="50" charset="-128"/>
              </a:defRPr>
            </a:lvl2pPr>
            <a:lvl3pPr marL="1126313" indent="-223049" defTabSz="852639">
              <a:defRPr kumimoji="1">
                <a:solidFill>
                  <a:schemeClr val="tx1"/>
                </a:solidFill>
                <a:latin typeface="Arial" panose="020B0604020202020204" pitchFamily="34" charset="0"/>
                <a:ea typeface="ＭＳ Ｐゴシック" panose="020B0600070205080204" pitchFamily="50" charset="-128"/>
              </a:defRPr>
            </a:lvl3pPr>
            <a:lvl4pPr marL="1578736" indent="-223049" defTabSz="852639">
              <a:defRPr kumimoji="1">
                <a:solidFill>
                  <a:schemeClr val="tx1"/>
                </a:solidFill>
                <a:latin typeface="Arial" panose="020B0604020202020204" pitchFamily="34" charset="0"/>
                <a:ea typeface="ＭＳ Ｐゴシック" panose="020B0600070205080204" pitchFamily="50" charset="-128"/>
              </a:defRPr>
            </a:lvl4pPr>
            <a:lvl5pPr marL="2029576" indent="-223049" defTabSz="852639">
              <a:defRPr kumimoji="1">
                <a:solidFill>
                  <a:schemeClr val="tx1"/>
                </a:solidFill>
                <a:latin typeface="Arial" panose="020B0604020202020204" pitchFamily="34" charset="0"/>
                <a:ea typeface="ＭＳ Ｐゴシック" panose="020B0600070205080204" pitchFamily="50" charset="-128"/>
              </a:defRPr>
            </a:lvl5pPr>
            <a:lvl6pPr marL="2485167" indent="-223049" defTabSz="8526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40755" indent="-223049" defTabSz="8526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96343" indent="-223049" defTabSz="8526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51930" indent="-223049" defTabSz="85263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DC0A592-46F2-45F0-B5B9-7023EC480AC7}" type="slidenum">
              <a:rPr lang="en-US" altLang="ja-JP" smtClean="0">
                <a:latin typeface="ＭＳ Ｐゴシック" panose="020B0600070205080204" pitchFamily="50" charset="-128"/>
              </a:rPr>
              <a:pPr/>
              <a:t>40</a:t>
            </a:fld>
            <a:endParaRPr lang="en-US" altLang="ja-JP" dirty="0">
              <a:latin typeface="ＭＳ Ｐゴシック" panose="020B0600070205080204" pitchFamily="50" charset="-128"/>
            </a:endParaRPr>
          </a:p>
        </p:txBody>
      </p:sp>
    </p:spTree>
    <p:extLst>
      <p:ext uri="{BB962C8B-B14F-4D97-AF65-F5344CB8AC3E}">
        <p14:creationId xmlns:p14="http://schemas.microsoft.com/office/powerpoint/2010/main" val="17693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3663" y="277813"/>
            <a:ext cx="6600825" cy="3713162"/>
          </a:xfrm>
          <a:ln/>
        </p:spPr>
      </p:sp>
      <p:sp>
        <p:nvSpPr>
          <p:cNvPr id="4099" name="ノート プレースホルダ 2"/>
          <p:cNvSpPr>
            <a:spLocks noGrp="1"/>
          </p:cNvSpPr>
          <p:nvPr>
            <p:ph type="body" idx="1"/>
          </p:nvPr>
        </p:nvSpPr>
        <p:spPr>
          <a:xfrm>
            <a:off x="676617" y="5255078"/>
            <a:ext cx="5634133" cy="2756417"/>
          </a:xfrm>
          <a:noFill/>
          <a:ln>
            <a:solidFill>
              <a:schemeClr val="tx1"/>
            </a:solidFill>
          </a:ln>
        </p:spPr>
        <p:txBody>
          <a:bodyPr/>
          <a:lstStyle/>
          <a:p>
            <a:pPr defTabSz="880072">
              <a:defRPr/>
            </a:pPr>
            <a:endParaRPr lang="en-US" altLang="ja-JP" dirty="0"/>
          </a:p>
        </p:txBody>
      </p:sp>
      <p:sp>
        <p:nvSpPr>
          <p:cNvPr id="4100" name="スライド番号プレースホルダ 3"/>
          <p:cNvSpPr>
            <a:spLocks noGrp="1"/>
          </p:cNvSpPr>
          <p:nvPr>
            <p:ph type="sldNum" sz="quarter" idx="5"/>
          </p:nvPr>
        </p:nvSpPr>
        <p:spPr>
          <a:noFill/>
        </p:spPr>
        <p:txBody>
          <a:bodyPr/>
          <a:lstStyle/>
          <a:p>
            <a:pPr defTabSz="861381"/>
            <a:fld id="{A67D0B0E-3A5D-4219-AD42-15B17B335EC8}" type="slidenum">
              <a:rPr lang="en-US" altLang="ja-JP" smtClean="0">
                <a:ea typeface="ＭＳ Ｐゴシック" pitchFamily="50" charset="-128"/>
              </a:rPr>
              <a:pPr defTabSz="861381"/>
              <a:t>41</a:t>
            </a:fld>
            <a:endParaRPr lang="en-US" altLang="ja-JP" dirty="0">
              <a:ea typeface="ＭＳ Ｐゴシック" pitchFamily="50" charset="-128"/>
            </a:endParaRPr>
          </a:p>
        </p:txBody>
      </p:sp>
    </p:spTree>
    <p:extLst>
      <p:ext uri="{BB962C8B-B14F-4D97-AF65-F5344CB8AC3E}">
        <p14:creationId xmlns:p14="http://schemas.microsoft.com/office/powerpoint/2010/main" val="341111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a:xfrm>
            <a:off x="-333375" y="276225"/>
            <a:ext cx="6596063" cy="3711575"/>
          </a:xfrm>
          <a:ln/>
        </p:spPr>
      </p:sp>
      <p:sp>
        <p:nvSpPr>
          <p:cNvPr id="139267" name="ノート プレースホルダ 2"/>
          <p:cNvSpPr>
            <a:spLocks noGrp="1"/>
          </p:cNvSpPr>
          <p:nvPr>
            <p:ph type="body" idx="1"/>
          </p:nvPr>
        </p:nvSpPr>
        <p:spPr>
          <a:xfrm>
            <a:off x="593768" y="5254438"/>
            <a:ext cx="4944232" cy="275608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52535">
              <a:defRPr/>
            </a:pPr>
            <a:endParaRPr lang="ja-JP" altLang="en-US" dirty="0"/>
          </a:p>
        </p:txBody>
      </p:sp>
      <p:sp>
        <p:nvSpPr>
          <p:cNvPr id="1392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53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68665" indent="-257178" defTabSz="78153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28716" indent="-205741" defTabSz="78153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40201" indent="-205741" defTabSz="78153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51686" indent="-205741" defTabSz="78153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63174" indent="-205741" defTabSz="781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74657" indent="-205741" defTabSz="781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86144" indent="-205741" defTabSz="781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97627" indent="-205741" defTabSz="78153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7A4C7DD-72F5-41E0-AF2C-1079246CE073}"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defRPr/>
              </a:pPr>
              <a:t>42</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4678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4"/>
          <p:cNvSpPr>
            <a:spLocks noChangeArrowheads="1"/>
          </p:cNvSpPr>
          <p:nvPr/>
        </p:nvSpPr>
        <p:spPr bwMode="auto">
          <a:xfrm>
            <a:off x="-1589" y="2611"/>
            <a:ext cx="8103032"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b"/>
          <a:lstStyle/>
          <a:p>
            <a:pPr marL="0" marR="0" lvl="0" indent="0" algn="l" defTabSz="914400" rtl="0" eaLnBrk="0" fontAlgn="base" latinLnBrk="0" hangingPunct="0">
              <a:lnSpc>
                <a:spcPct val="100000"/>
              </a:lnSpc>
              <a:spcBef>
                <a:spcPct val="0"/>
              </a:spcBef>
              <a:spcAft>
                <a:spcPct val="0"/>
              </a:spcAft>
              <a:buClrTx/>
              <a:buSzTx/>
              <a:buFontTx/>
              <a:buNone/>
              <a:tabLst>
                <a:tab pos="3951288" algn="l"/>
                <a:tab pos="4032250" algn="l"/>
                <a:tab pos="4219575" algn="l"/>
                <a:tab pos="5556250" algn="l"/>
                <a:tab pos="5649913"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 関西経済をけん引するまちづくり①</a:t>
            </a:r>
          </a:p>
        </p:txBody>
      </p:sp>
      <p:sp>
        <p:nvSpPr>
          <p:cNvPr id="96" name="Rectangle 5"/>
          <p:cNvSpPr>
            <a:spLocks noChangeArrowheads="1"/>
          </p:cNvSpPr>
          <p:nvPr/>
        </p:nvSpPr>
        <p:spPr bwMode="auto">
          <a:xfrm>
            <a:off x="163979" y="1558032"/>
            <a:ext cx="6480000"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うめきた２期区域のまちづくり</a:t>
            </a:r>
            <a:endPar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2" name="Rectangle 5"/>
          <p:cNvSpPr>
            <a:spLocks noChangeArrowheads="1"/>
          </p:cNvSpPr>
          <p:nvPr/>
        </p:nvSpPr>
        <p:spPr bwMode="auto">
          <a:xfrm>
            <a:off x="157759" y="388696"/>
            <a:ext cx="6480000" cy="47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大阪のまちづくりグランドデザイン</a:t>
            </a:r>
            <a:endPar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3" name="Rectangle 5"/>
          <p:cNvSpPr>
            <a:spLocks noChangeArrowheads="1"/>
          </p:cNvSpPr>
          <p:nvPr/>
        </p:nvSpPr>
        <p:spPr bwMode="auto">
          <a:xfrm>
            <a:off x="79569" y="824926"/>
            <a:ext cx="6480000" cy="795588"/>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83100" algn="l"/>
                <a:tab pos="609917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グランドデザイン推進事業　　　　　　　　　　</a:t>
            </a:r>
            <a:r>
              <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３００万円</a:t>
            </a:r>
            <a:r>
              <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69875"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グランドデザインの推進に向けたプロモーションやまちづくり指針の</a:t>
            </a:r>
            <a:br>
              <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b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充実</a:t>
            </a:r>
            <a:r>
              <a:rPr kumimoji="1" lang="ja-JP" altLang="en-US"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等</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を大阪府・大阪市・堺市が共同で実施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5" name="テキスト ボックス 14">
            <a:extLst>
              <a:ext uri="{FF2B5EF4-FFF2-40B4-BE49-F238E27FC236}">
                <a16:creationId xmlns:a16="http://schemas.microsoft.com/office/drawing/2014/main" id="{B956709B-C266-47B3-80B4-742F3508AEE0}"/>
              </a:ext>
            </a:extLst>
          </p:cNvPr>
          <p:cNvSpPr txBox="1"/>
          <p:nvPr/>
        </p:nvSpPr>
        <p:spPr>
          <a:xfrm>
            <a:off x="6590145" y="2494369"/>
            <a:ext cx="2182803" cy="20005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うめきた２期区域のまちづくり　（提供：</a:t>
            </a:r>
            <a:r>
              <a:rPr kumimoji="1" lang="en-US" altLang="ja-JP" sz="7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UR</a:t>
            </a:r>
            <a:r>
              <a:rPr kumimoji="1" lang="ja-JP" altLang="en-US" sz="7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都市機構）</a:t>
            </a:r>
          </a:p>
        </p:txBody>
      </p:sp>
      <p:sp>
        <p:nvSpPr>
          <p:cNvPr id="59" name="Rectangle 5">
            <a:extLst>
              <a:ext uri="{FF2B5EF4-FFF2-40B4-BE49-F238E27FC236}">
                <a16:creationId xmlns:a16="http://schemas.microsoft.com/office/drawing/2014/main" id="{DB162764-E474-451D-B932-FF6D4E09E171}"/>
              </a:ext>
            </a:extLst>
          </p:cNvPr>
          <p:cNvSpPr>
            <a:spLocks noChangeArrowheads="1"/>
          </p:cNvSpPr>
          <p:nvPr/>
        </p:nvSpPr>
        <p:spPr bwMode="auto">
          <a:xfrm>
            <a:off x="79569" y="1949639"/>
            <a:ext cx="6480000" cy="795587"/>
          </a:xfrm>
          <a:prstGeom prst="rect">
            <a:avLst/>
          </a:prstGeom>
          <a:noFill/>
          <a:ln w="9525">
            <a:noFill/>
            <a:miter lim="800000"/>
            <a:headEnd/>
            <a:tailEnd/>
          </a:ln>
        </p:spPr>
        <p:txBody>
          <a:bodyPr lIns="77929" tIns="38964" rIns="77929" bIns="38964"/>
          <a:lstStyle/>
          <a:p>
            <a:pPr marL="288000" lvl="0">
              <a:spcBef>
                <a:spcPts val="170"/>
              </a:spcBef>
              <a:spcAft>
                <a:spcPts val="170"/>
              </a:spcAft>
              <a:tabLst>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大深町地区防災公園街区整備事業</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１３</a:t>
            </a:r>
            <a:r>
              <a:rPr lang="zh-TW" altLang="en-US" sz="1600" b="1" dirty="0">
                <a:latin typeface="ＭＳ Ｐゴシック" panose="020B0600070205080204" pitchFamily="50" charset="-128"/>
              </a:rPr>
              <a:t>億</a:t>
            </a:r>
            <a:r>
              <a:rPr lang="ja-JP" altLang="en-US" sz="1600" b="1" dirty="0">
                <a:latin typeface="ＭＳ Ｐゴシック" panose="020B0600070205080204" pitchFamily="50" charset="-128"/>
              </a:rPr>
              <a:t>１，２００</a:t>
            </a:r>
            <a:r>
              <a:rPr lang="zh-TW" altLang="en-US" sz="1600" b="1" dirty="0">
                <a:latin typeface="ＭＳ Ｐゴシック" panose="020B0600070205080204" pitchFamily="50" charset="-128"/>
              </a:rPr>
              <a:t>万円</a:t>
            </a:r>
            <a:r>
              <a:rPr lang="en-US" altLang="ja-JP" sz="1600" b="1" dirty="0">
                <a:latin typeface="ＭＳ Ｐゴシック" panose="020B0600070205080204" pitchFamily="50" charset="-128"/>
              </a:rPr>
              <a:t>)</a:t>
            </a:r>
            <a:endParaRPr kumimoji="1" lang="ja-JP" altLang="en-US" sz="1600" b="1" i="0" u="none" strike="noStrike" kern="1200" cap="none" spc="0" normalizeH="0" baseline="0" noProof="0" dirty="0">
              <a:ln>
                <a:noFill/>
              </a:ln>
              <a:effectLst/>
              <a:uLnTx/>
              <a:uFillTx/>
              <a:latin typeface="ＭＳ Ｐゴシック" panose="020B0600070205080204" pitchFamily="50" charset="-128"/>
            </a:endParaRPr>
          </a:p>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rPr>
              <a:t>令和</a:t>
            </a:r>
            <a:r>
              <a:rPr lang="ja-JP" altLang="en-US" sz="1400" dirty="0">
                <a:latin typeface="ＭＳ Ｐゴシック" panose="020B0600070205080204" pitchFamily="50" charset="-128"/>
              </a:rPr>
              <a:t>９</a:t>
            </a:r>
            <a:r>
              <a:rPr kumimoji="1" lang="ja-JP" altLang="en-US" sz="1400" b="0" i="0" u="none" strike="noStrike" kern="1200" cap="none" spc="0" normalizeH="0" baseline="0" noProof="0" dirty="0">
                <a:ln>
                  <a:noFill/>
                </a:ln>
                <a:effectLst/>
                <a:uLnTx/>
                <a:uFillTx/>
                <a:latin typeface="ＭＳ Ｐゴシック" panose="020B0600070205080204" pitchFamily="50" charset="-128"/>
              </a:rPr>
              <a:t>年度の全体まちびらきに向けた</a:t>
            </a:r>
            <a:r>
              <a:rPr lang="ja-JP" altLang="en-US" sz="1400" dirty="0">
                <a:latin typeface="ＭＳ Ｐゴシック" panose="020B0600070205080204" pitchFamily="50" charset="-128"/>
              </a:rPr>
              <a:t>うめきた</a:t>
            </a:r>
            <a:r>
              <a:rPr kumimoji="1" lang="ja-JP" altLang="en-US" sz="1400" b="0" i="0" u="none" strike="noStrike" kern="1200" cap="none" spc="0" normalizeH="0" baseline="0" noProof="0" dirty="0">
                <a:ln>
                  <a:noFill/>
                </a:ln>
                <a:effectLst/>
                <a:uLnTx/>
                <a:uFillTx/>
                <a:latin typeface="ＭＳ Ｐゴシック" panose="020B0600070205080204" pitchFamily="50" charset="-128"/>
              </a:rPr>
              <a:t>公園の整備</a:t>
            </a:r>
            <a:r>
              <a:rPr lang="ja-JP" altLang="en-US" sz="1400" dirty="0">
                <a:latin typeface="ＭＳ Ｐゴシック" panose="020B0600070205080204" pitchFamily="50" charset="-128"/>
              </a:rPr>
              <a:t>、</a:t>
            </a:r>
            <a:br>
              <a:rPr lang="en-US" altLang="ja-JP" sz="1400" dirty="0">
                <a:latin typeface="ＭＳ Ｐゴシック" panose="020B0600070205080204" pitchFamily="50" charset="-128"/>
              </a:rPr>
            </a:br>
            <a:r>
              <a:rPr kumimoji="1" lang="ja-JP" altLang="en-US" sz="1400" b="0" i="0" u="none" strike="noStrike" kern="1200" cap="none" spc="0" normalizeH="0" baseline="0" noProof="0" dirty="0">
                <a:ln>
                  <a:noFill/>
                </a:ln>
                <a:effectLst/>
                <a:uLnTx/>
                <a:uFillTx/>
                <a:latin typeface="ＭＳ Ｐゴシック" panose="020B0600070205080204" pitchFamily="50" charset="-128"/>
              </a:rPr>
              <a:t>用地取得等を実施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p:txBody>
      </p:sp>
      <p:sp>
        <p:nvSpPr>
          <p:cNvPr id="102" name="Rectangle 4"/>
          <p:cNvSpPr>
            <a:spLocks noChangeArrowheads="1"/>
          </p:cNvSpPr>
          <p:nvPr/>
        </p:nvSpPr>
        <p:spPr bwMode="auto">
          <a:xfrm>
            <a:off x="6922222" y="0"/>
            <a:ext cx="2221778" cy="468313"/>
          </a:xfrm>
          <a:prstGeom prst="rect">
            <a:avLst/>
          </a:prstGeom>
          <a:noFill/>
          <a:ln w="38100" algn="ctr">
            <a:noFill/>
            <a:miter lim="800000"/>
            <a:headEnd/>
            <a:tailEnd/>
          </a:ln>
        </p:spPr>
        <p:txBody>
          <a:bodyPr wrap="none" lIns="77929" tIns="38964" rIns="77929" bIns="3896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rPr>
              <a:t>都市インフラの充実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endParaRPr>
          </a:p>
        </p:txBody>
      </p:sp>
      <p:grpSp>
        <p:nvGrpSpPr>
          <p:cNvPr id="20" name="グループ化 19">
            <a:extLst>
              <a:ext uri="{FF2B5EF4-FFF2-40B4-BE49-F238E27FC236}">
                <a16:creationId xmlns:a16="http://schemas.microsoft.com/office/drawing/2014/main" id="{DC8C5F90-0A7D-41CB-8D28-06445E524932}"/>
              </a:ext>
            </a:extLst>
          </p:cNvPr>
          <p:cNvGrpSpPr>
            <a:grpSpLocks noChangeAspect="1"/>
          </p:cNvGrpSpPr>
          <p:nvPr/>
        </p:nvGrpSpPr>
        <p:grpSpPr>
          <a:xfrm>
            <a:off x="6098417" y="2774480"/>
            <a:ext cx="2928903" cy="2341380"/>
            <a:chOff x="5870103" y="2665694"/>
            <a:chExt cx="3083058" cy="2464611"/>
          </a:xfrm>
        </p:grpSpPr>
        <p:pic>
          <p:nvPicPr>
            <p:cNvPr id="41" name="図 40">
              <a:extLst>
                <a:ext uri="{FF2B5EF4-FFF2-40B4-BE49-F238E27FC236}">
                  <a16:creationId xmlns:a16="http://schemas.microsoft.com/office/drawing/2014/main" id="{9169A778-8061-4F60-8EDD-B50B305046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0392"/>
            <a:stretch/>
          </p:blipFill>
          <p:spPr>
            <a:xfrm>
              <a:off x="6372672" y="2840431"/>
              <a:ext cx="2320281" cy="2062150"/>
            </a:xfrm>
            <a:prstGeom prst="rect">
              <a:avLst/>
            </a:prstGeom>
            <a:ln w="9525">
              <a:solidFill>
                <a:schemeClr val="bg2">
                  <a:lumMod val="60000"/>
                  <a:lumOff val="40000"/>
                </a:schemeClr>
              </a:solidFill>
            </a:ln>
            <a:effectLst/>
          </p:spPr>
        </p:pic>
        <p:sp>
          <p:nvSpPr>
            <p:cNvPr id="52" name="テキスト ボックス 51">
              <a:extLst>
                <a:ext uri="{FF2B5EF4-FFF2-40B4-BE49-F238E27FC236}">
                  <a16:creationId xmlns:a16="http://schemas.microsoft.com/office/drawing/2014/main" id="{E034069A-C83E-4AB5-880C-3A8FB73D533E}"/>
                </a:ext>
              </a:extLst>
            </p:cNvPr>
            <p:cNvSpPr txBox="1"/>
            <p:nvPr/>
          </p:nvSpPr>
          <p:spPr>
            <a:xfrm>
              <a:off x="7045266" y="4578555"/>
              <a:ext cx="333565" cy="122105"/>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lumMod val="50000"/>
                      <a:lumOff val="50000"/>
                    </a:srgbClr>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淀川</a:t>
              </a:r>
            </a:p>
          </p:txBody>
        </p:sp>
        <p:sp>
          <p:nvSpPr>
            <p:cNvPr id="57" name="フリーフォーム 61">
              <a:extLst>
                <a:ext uri="{FF2B5EF4-FFF2-40B4-BE49-F238E27FC236}">
                  <a16:creationId xmlns:a16="http://schemas.microsoft.com/office/drawing/2014/main" id="{76F0D356-B9A2-4A5D-90CB-EE8D83643703}"/>
                </a:ext>
              </a:extLst>
            </p:cNvPr>
            <p:cNvSpPr/>
            <p:nvPr/>
          </p:nvSpPr>
          <p:spPr>
            <a:xfrm>
              <a:off x="7089009" y="3188871"/>
              <a:ext cx="831818" cy="774724"/>
            </a:xfrm>
            <a:custGeom>
              <a:avLst/>
              <a:gdLst>
                <a:gd name="connsiteX0" fmla="*/ 812800 w 5232400"/>
                <a:gd name="connsiteY0" fmla="*/ 11049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812800 w 5232400"/>
                <a:gd name="connsiteY17" fmla="*/ 1104900 h 4914900"/>
                <a:gd name="connsiteX0" fmla="*/ 565150 w 5232400"/>
                <a:gd name="connsiteY0" fmla="*/ 1130300 h 4914900"/>
                <a:gd name="connsiteX1" fmla="*/ 762000 w 5232400"/>
                <a:gd name="connsiteY1" fmla="*/ 482600 h 4914900"/>
                <a:gd name="connsiteX2" fmla="*/ 2324100 w 5232400"/>
                <a:gd name="connsiteY2" fmla="*/ 215900 h 4914900"/>
                <a:gd name="connsiteX3" fmla="*/ 2590800 w 5232400"/>
                <a:gd name="connsiteY3" fmla="*/ 203200 h 4914900"/>
                <a:gd name="connsiteX4" fmla="*/ 4127500 w 5232400"/>
                <a:gd name="connsiteY4" fmla="*/ 0 h 4914900"/>
                <a:gd name="connsiteX5" fmla="*/ 4432300 w 5232400"/>
                <a:gd name="connsiteY5" fmla="*/ 76200 h 4914900"/>
                <a:gd name="connsiteX6" fmla="*/ 5232400 w 5232400"/>
                <a:gd name="connsiteY6" fmla="*/ 431800 h 4914900"/>
                <a:gd name="connsiteX7" fmla="*/ 4419600 w 5232400"/>
                <a:gd name="connsiteY7" fmla="*/ 3302000 h 4914900"/>
                <a:gd name="connsiteX8" fmla="*/ 4318000 w 5232400"/>
                <a:gd name="connsiteY8" fmla="*/ 3721100 h 4914900"/>
                <a:gd name="connsiteX9" fmla="*/ 4292600 w 5232400"/>
                <a:gd name="connsiteY9" fmla="*/ 4597400 h 4914900"/>
                <a:gd name="connsiteX10" fmla="*/ 2438400 w 5232400"/>
                <a:gd name="connsiteY10" fmla="*/ 4660900 h 4914900"/>
                <a:gd name="connsiteX11" fmla="*/ 812800 w 5232400"/>
                <a:gd name="connsiteY11" fmla="*/ 4914900 h 4914900"/>
                <a:gd name="connsiteX12" fmla="*/ 774700 w 5232400"/>
                <a:gd name="connsiteY12" fmla="*/ 4191000 h 4914900"/>
                <a:gd name="connsiteX13" fmla="*/ 609600 w 5232400"/>
                <a:gd name="connsiteY13" fmla="*/ 3594100 h 4914900"/>
                <a:gd name="connsiteX14" fmla="*/ 368300 w 5232400"/>
                <a:gd name="connsiteY14" fmla="*/ 2933700 h 4914900"/>
                <a:gd name="connsiteX15" fmla="*/ 139700 w 5232400"/>
                <a:gd name="connsiteY15" fmla="*/ 2400300 h 4914900"/>
                <a:gd name="connsiteX16" fmla="*/ 0 w 5232400"/>
                <a:gd name="connsiteY16" fmla="*/ 1181100 h 4914900"/>
                <a:gd name="connsiteX17" fmla="*/ 565150 w 5232400"/>
                <a:gd name="connsiteY17" fmla="*/ 1130300 h 4914900"/>
                <a:gd name="connsiteX0" fmla="*/ 571500 w 5238750"/>
                <a:gd name="connsiteY0" fmla="*/ 1130300 h 4914900"/>
                <a:gd name="connsiteX1" fmla="*/ 768350 w 5238750"/>
                <a:gd name="connsiteY1" fmla="*/ 4826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38650 w 5238750"/>
                <a:gd name="connsiteY5" fmla="*/ 7620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30300 h 4914900"/>
                <a:gd name="connsiteX1" fmla="*/ 495300 w 5238750"/>
                <a:gd name="connsiteY1" fmla="*/ 508000 h 4914900"/>
                <a:gd name="connsiteX2" fmla="*/ 2330450 w 5238750"/>
                <a:gd name="connsiteY2" fmla="*/ 215900 h 4914900"/>
                <a:gd name="connsiteX3" fmla="*/ 2597150 w 5238750"/>
                <a:gd name="connsiteY3" fmla="*/ 203200 h 4914900"/>
                <a:gd name="connsiteX4" fmla="*/ 4133850 w 5238750"/>
                <a:gd name="connsiteY4" fmla="*/ 0 h 4914900"/>
                <a:gd name="connsiteX5" fmla="*/ 4443412 w 5238750"/>
                <a:gd name="connsiteY5" fmla="*/ 95250 h 4914900"/>
                <a:gd name="connsiteX6" fmla="*/ 5238750 w 5238750"/>
                <a:gd name="connsiteY6" fmla="*/ 431800 h 4914900"/>
                <a:gd name="connsiteX7" fmla="*/ 4425950 w 5238750"/>
                <a:gd name="connsiteY7" fmla="*/ 3302000 h 4914900"/>
                <a:gd name="connsiteX8" fmla="*/ 4324350 w 5238750"/>
                <a:gd name="connsiteY8" fmla="*/ 3721100 h 4914900"/>
                <a:gd name="connsiteX9" fmla="*/ 4298950 w 5238750"/>
                <a:gd name="connsiteY9" fmla="*/ 4597400 h 4914900"/>
                <a:gd name="connsiteX10" fmla="*/ 2444750 w 5238750"/>
                <a:gd name="connsiteY10" fmla="*/ 4660900 h 4914900"/>
                <a:gd name="connsiteX11" fmla="*/ 819150 w 5238750"/>
                <a:gd name="connsiteY11" fmla="*/ 4914900 h 4914900"/>
                <a:gd name="connsiteX12" fmla="*/ 781050 w 5238750"/>
                <a:gd name="connsiteY12" fmla="*/ 4191000 h 4914900"/>
                <a:gd name="connsiteX13" fmla="*/ 615950 w 5238750"/>
                <a:gd name="connsiteY13" fmla="*/ 3594100 h 4914900"/>
                <a:gd name="connsiteX14" fmla="*/ 374650 w 5238750"/>
                <a:gd name="connsiteY14" fmla="*/ 2933700 h 4914900"/>
                <a:gd name="connsiteX15" fmla="*/ 146050 w 5238750"/>
                <a:gd name="connsiteY15" fmla="*/ 2400300 h 4914900"/>
                <a:gd name="connsiteX16" fmla="*/ 0 w 5238750"/>
                <a:gd name="connsiteY16" fmla="*/ 1193800 h 4914900"/>
                <a:gd name="connsiteX17" fmla="*/ 571500 w 5238750"/>
                <a:gd name="connsiteY17" fmla="*/ 1130300 h 4914900"/>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25538 h 4910138"/>
                <a:gd name="connsiteX1" fmla="*/ 495300 w 5238750"/>
                <a:gd name="connsiteY1" fmla="*/ 503238 h 4910138"/>
                <a:gd name="connsiteX2" fmla="*/ 2330450 w 5238750"/>
                <a:gd name="connsiteY2" fmla="*/ 211138 h 4910138"/>
                <a:gd name="connsiteX3" fmla="*/ 2597150 w 5238750"/>
                <a:gd name="connsiteY3" fmla="*/ 198438 h 4910138"/>
                <a:gd name="connsiteX4" fmla="*/ 4083844 w 5238750"/>
                <a:gd name="connsiteY4" fmla="*/ 0 h 4910138"/>
                <a:gd name="connsiteX5" fmla="*/ 4443412 w 5238750"/>
                <a:gd name="connsiteY5" fmla="*/ 90488 h 4910138"/>
                <a:gd name="connsiteX6" fmla="*/ 5238750 w 5238750"/>
                <a:gd name="connsiteY6" fmla="*/ 427038 h 4910138"/>
                <a:gd name="connsiteX7" fmla="*/ 4425950 w 5238750"/>
                <a:gd name="connsiteY7" fmla="*/ 3297238 h 4910138"/>
                <a:gd name="connsiteX8" fmla="*/ 4324350 w 5238750"/>
                <a:gd name="connsiteY8" fmla="*/ 3716338 h 4910138"/>
                <a:gd name="connsiteX9" fmla="*/ 4298950 w 5238750"/>
                <a:gd name="connsiteY9" fmla="*/ 4592638 h 4910138"/>
                <a:gd name="connsiteX10" fmla="*/ 2444750 w 5238750"/>
                <a:gd name="connsiteY10" fmla="*/ 4656138 h 4910138"/>
                <a:gd name="connsiteX11" fmla="*/ 819150 w 5238750"/>
                <a:gd name="connsiteY11" fmla="*/ 4910138 h 4910138"/>
                <a:gd name="connsiteX12" fmla="*/ 781050 w 5238750"/>
                <a:gd name="connsiteY12" fmla="*/ 4186238 h 4910138"/>
                <a:gd name="connsiteX13" fmla="*/ 615950 w 5238750"/>
                <a:gd name="connsiteY13" fmla="*/ 3589338 h 4910138"/>
                <a:gd name="connsiteX14" fmla="*/ 374650 w 5238750"/>
                <a:gd name="connsiteY14" fmla="*/ 2928938 h 4910138"/>
                <a:gd name="connsiteX15" fmla="*/ 146050 w 5238750"/>
                <a:gd name="connsiteY15" fmla="*/ 2395538 h 4910138"/>
                <a:gd name="connsiteX16" fmla="*/ 0 w 5238750"/>
                <a:gd name="connsiteY16" fmla="*/ 1189038 h 4910138"/>
                <a:gd name="connsiteX17" fmla="*/ 571500 w 5238750"/>
                <a:gd name="connsiteY17" fmla="*/ 1125538 h 4910138"/>
                <a:gd name="connsiteX0" fmla="*/ 571500 w 5238750"/>
                <a:gd name="connsiteY0" fmla="*/ 1116013 h 4900613"/>
                <a:gd name="connsiteX1" fmla="*/ 495300 w 5238750"/>
                <a:gd name="connsiteY1" fmla="*/ 493713 h 4900613"/>
                <a:gd name="connsiteX2" fmla="*/ 2330450 w 5238750"/>
                <a:gd name="connsiteY2" fmla="*/ 201613 h 4900613"/>
                <a:gd name="connsiteX3" fmla="*/ 2597150 w 5238750"/>
                <a:gd name="connsiteY3" fmla="*/ 188913 h 4900613"/>
                <a:gd name="connsiteX4" fmla="*/ 4083844 w 5238750"/>
                <a:gd name="connsiteY4" fmla="*/ 0 h 4900613"/>
                <a:gd name="connsiteX5" fmla="*/ 4443412 w 5238750"/>
                <a:gd name="connsiteY5" fmla="*/ 80963 h 4900613"/>
                <a:gd name="connsiteX6" fmla="*/ 5238750 w 5238750"/>
                <a:gd name="connsiteY6" fmla="*/ 417513 h 4900613"/>
                <a:gd name="connsiteX7" fmla="*/ 4425950 w 5238750"/>
                <a:gd name="connsiteY7" fmla="*/ 3287713 h 4900613"/>
                <a:gd name="connsiteX8" fmla="*/ 4324350 w 5238750"/>
                <a:gd name="connsiteY8" fmla="*/ 3706813 h 4900613"/>
                <a:gd name="connsiteX9" fmla="*/ 4298950 w 5238750"/>
                <a:gd name="connsiteY9" fmla="*/ 4583113 h 4900613"/>
                <a:gd name="connsiteX10" fmla="*/ 2444750 w 5238750"/>
                <a:gd name="connsiteY10" fmla="*/ 4646613 h 4900613"/>
                <a:gd name="connsiteX11" fmla="*/ 819150 w 5238750"/>
                <a:gd name="connsiteY11" fmla="*/ 4900613 h 4900613"/>
                <a:gd name="connsiteX12" fmla="*/ 781050 w 5238750"/>
                <a:gd name="connsiteY12" fmla="*/ 4176713 h 4900613"/>
                <a:gd name="connsiteX13" fmla="*/ 615950 w 5238750"/>
                <a:gd name="connsiteY13" fmla="*/ 3579813 h 4900613"/>
                <a:gd name="connsiteX14" fmla="*/ 374650 w 5238750"/>
                <a:gd name="connsiteY14" fmla="*/ 2919413 h 4900613"/>
                <a:gd name="connsiteX15" fmla="*/ 146050 w 5238750"/>
                <a:gd name="connsiteY15" fmla="*/ 2386013 h 4900613"/>
                <a:gd name="connsiteX16" fmla="*/ 0 w 5238750"/>
                <a:gd name="connsiteY16" fmla="*/ 1179513 h 4900613"/>
                <a:gd name="connsiteX17" fmla="*/ 571500 w 5238750"/>
                <a:gd name="connsiteY17" fmla="*/ 1116013 h 4900613"/>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8950 w 5238750"/>
                <a:gd name="connsiteY9" fmla="*/ 458549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294188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303713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902994"/>
                <a:gd name="connsiteX1" fmla="*/ 495300 w 5238750"/>
                <a:gd name="connsiteY1" fmla="*/ 496094 h 4902994"/>
                <a:gd name="connsiteX2" fmla="*/ 2330450 w 5238750"/>
                <a:gd name="connsiteY2" fmla="*/ 203994 h 4902994"/>
                <a:gd name="connsiteX3" fmla="*/ 2597150 w 5238750"/>
                <a:gd name="connsiteY3" fmla="*/ 191294 h 4902994"/>
                <a:gd name="connsiteX4" fmla="*/ 4083844 w 5238750"/>
                <a:gd name="connsiteY4" fmla="*/ 0 h 4902994"/>
                <a:gd name="connsiteX5" fmla="*/ 4443412 w 5238750"/>
                <a:gd name="connsiteY5" fmla="*/ 83344 h 4902994"/>
                <a:gd name="connsiteX6" fmla="*/ 5238750 w 5238750"/>
                <a:gd name="connsiteY6" fmla="*/ 419894 h 4902994"/>
                <a:gd name="connsiteX7" fmla="*/ 4425950 w 5238750"/>
                <a:gd name="connsiteY7" fmla="*/ 3290094 h 4902994"/>
                <a:gd name="connsiteX8" fmla="*/ 4324350 w 5238750"/>
                <a:gd name="connsiteY8" fmla="*/ 3709194 h 4902994"/>
                <a:gd name="connsiteX9" fmla="*/ 4303713 w 5238750"/>
                <a:gd name="connsiteY9" fmla="*/ 4604544 h 4902994"/>
                <a:gd name="connsiteX10" fmla="*/ 2444750 w 5238750"/>
                <a:gd name="connsiteY10" fmla="*/ 4648994 h 4902994"/>
                <a:gd name="connsiteX11" fmla="*/ 819150 w 5238750"/>
                <a:gd name="connsiteY11" fmla="*/ 4902994 h 4902994"/>
                <a:gd name="connsiteX12" fmla="*/ 781050 w 5238750"/>
                <a:gd name="connsiteY12" fmla="*/ 4179094 h 4902994"/>
                <a:gd name="connsiteX13" fmla="*/ 615950 w 5238750"/>
                <a:gd name="connsiteY13" fmla="*/ 3582194 h 4902994"/>
                <a:gd name="connsiteX14" fmla="*/ 374650 w 5238750"/>
                <a:gd name="connsiteY14" fmla="*/ 2921794 h 4902994"/>
                <a:gd name="connsiteX15" fmla="*/ 146050 w 5238750"/>
                <a:gd name="connsiteY15" fmla="*/ 2388394 h 4902994"/>
                <a:gd name="connsiteX16" fmla="*/ 0 w 5238750"/>
                <a:gd name="connsiteY16" fmla="*/ 1181894 h 4902994"/>
                <a:gd name="connsiteX17" fmla="*/ 571500 w 5238750"/>
                <a:gd name="connsiteY17" fmla="*/ 1118394 h 4902994"/>
                <a:gd name="connsiteX0" fmla="*/ 571500 w 5238750"/>
                <a:gd name="connsiteY0" fmla="*/ 1118394 h 4883944"/>
                <a:gd name="connsiteX1" fmla="*/ 495300 w 5238750"/>
                <a:gd name="connsiteY1" fmla="*/ 496094 h 4883944"/>
                <a:gd name="connsiteX2" fmla="*/ 2330450 w 5238750"/>
                <a:gd name="connsiteY2" fmla="*/ 203994 h 4883944"/>
                <a:gd name="connsiteX3" fmla="*/ 2597150 w 5238750"/>
                <a:gd name="connsiteY3" fmla="*/ 191294 h 4883944"/>
                <a:gd name="connsiteX4" fmla="*/ 4083844 w 5238750"/>
                <a:gd name="connsiteY4" fmla="*/ 0 h 4883944"/>
                <a:gd name="connsiteX5" fmla="*/ 4443412 w 5238750"/>
                <a:gd name="connsiteY5" fmla="*/ 83344 h 4883944"/>
                <a:gd name="connsiteX6" fmla="*/ 5238750 w 5238750"/>
                <a:gd name="connsiteY6" fmla="*/ 419894 h 4883944"/>
                <a:gd name="connsiteX7" fmla="*/ 4425950 w 5238750"/>
                <a:gd name="connsiteY7" fmla="*/ 3290094 h 4883944"/>
                <a:gd name="connsiteX8" fmla="*/ 4324350 w 5238750"/>
                <a:gd name="connsiteY8" fmla="*/ 3709194 h 4883944"/>
                <a:gd name="connsiteX9" fmla="*/ 4303713 w 5238750"/>
                <a:gd name="connsiteY9" fmla="*/ 4604544 h 4883944"/>
                <a:gd name="connsiteX10" fmla="*/ 2444750 w 5238750"/>
                <a:gd name="connsiteY10" fmla="*/ 4648994 h 4883944"/>
                <a:gd name="connsiteX11" fmla="*/ 819150 w 5238750"/>
                <a:gd name="connsiteY11" fmla="*/ 4883944 h 4883944"/>
                <a:gd name="connsiteX12" fmla="*/ 781050 w 5238750"/>
                <a:gd name="connsiteY12" fmla="*/ 4179094 h 4883944"/>
                <a:gd name="connsiteX13" fmla="*/ 615950 w 5238750"/>
                <a:gd name="connsiteY13" fmla="*/ 3582194 h 4883944"/>
                <a:gd name="connsiteX14" fmla="*/ 374650 w 5238750"/>
                <a:gd name="connsiteY14" fmla="*/ 2921794 h 4883944"/>
                <a:gd name="connsiteX15" fmla="*/ 146050 w 5238750"/>
                <a:gd name="connsiteY15" fmla="*/ 2388394 h 4883944"/>
                <a:gd name="connsiteX16" fmla="*/ 0 w 5238750"/>
                <a:gd name="connsiteY16" fmla="*/ 1181894 h 4883944"/>
                <a:gd name="connsiteX17" fmla="*/ 571500 w 5238750"/>
                <a:gd name="connsiteY17" fmla="*/ 1118394 h 4883944"/>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8105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71525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74650 w 5238750"/>
                <a:gd name="connsiteY14" fmla="*/ 2921794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46050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24350 w 5238750"/>
                <a:gd name="connsiteY8" fmla="*/ 3709194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 name="connsiteX0" fmla="*/ 571500 w 5238750"/>
                <a:gd name="connsiteY0" fmla="*/ 1118394 h 4879181"/>
                <a:gd name="connsiteX1" fmla="*/ 495300 w 5238750"/>
                <a:gd name="connsiteY1" fmla="*/ 496094 h 4879181"/>
                <a:gd name="connsiteX2" fmla="*/ 2330450 w 5238750"/>
                <a:gd name="connsiteY2" fmla="*/ 203994 h 4879181"/>
                <a:gd name="connsiteX3" fmla="*/ 2597150 w 5238750"/>
                <a:gd name="connsiteY3" fmla="*/ 191294 h 4879181"/>
                <a:gd name="connsiteX4" fmla="*/ 4083844 w 5238750"/>
                <a:gd name="connsiteY4" fmla="*/ 0 h 4879181"/>
                <a:gd name="connsiteX5" fmla="*/ 4443412 w 5238750"/>
                <a:gd name="connsiteY5" fmla="*/ 83344 h 4879181"/>
                <a:gd name="connsiteX6" fmla="*/ 5238750 w 5238750"/>
                <a:gd name="connsiteY6" fmla="*/ 419894 h 4879181"/>
                <a:gd name="connsiteX7" fmla="*/ 4425950 w 5238750"/>
                <a:gd name="connsiteY7" fmla="*/ 3290094 h 4879181"/>
                <a:gd name="connsiteX8" fmla="*/ 4310063 w 5238750"/>
                <a:gd name="connsiteY8" fmla="*/ 3680619 h 4879181"/>
                <a:gd name="connsiteX9" fmla="*/ 4303713 w 5238750"/>
                <a:gd name="connsiteY9" fmla="*/ 4604544 h 4879181"/>
                <a:gd name="connsiteX10" fmla="*/ 2444750 w 5238750"/>
                <a:gd name="connsiteY10" fmla="*/ 4648994 h 4879181"/>
                <a:gd name="connsiteX11" fmla="*/ 823913 w 5238750"/>
                <a:gd name="connsiteY11" fmla="*/ 4879181 h 4879181"/>
                <a:gd name="connsiteX12" fmla="*/ 762000 w 5238750"/>
                <a:gd name="connsiteY12" fmla="*/ 4179094 h 4879181"/>
                <a:gd name="connsiteX13" fmla="*/ 615950 w 5238750"/>
                <a:gd name="connsiteY13" fmla="*/ 3582194 h 4879181"/>
                <a:gd name="connsiteX14" fmla="*/ 365125 w 5238750"/>
                <a:gd name="connsiteY14" fmla="*/ 2931319 h 4879181"/>
                <a:gd name="connsiteX15" fmla="*/ 160338 w 5238750"/>
                <a:gd name="connsiteY15" fmla="*/ 2388394 h 4879181"/>
                <a:gd name="connsiteX16" fmla="*/ 0 w 5238750"/>
                <a:gd name="connsiteY16" fmla="*/ 1181894 h 4879181"/>
                <a:gd name="connsiteX17" fmla="*/ 571500 w 5238750"/>
                <a:gd name="connsiteY17" fmla="*/ 1118394 h 487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0" h="4879181">
                  <a:moveTo>
                    <a:pt x="571500" y="1118394"/>
                  </a:moveTo>
                  <a:lnTo>
                    <a:pt x="495300" y="496094"/>
                  </a:lnTo>
                  <a:lnTo>
                    <a:pt x="2330450" y="203994"/>
                  </a:lnTo>
                  <a:lnTo>
                    <a:pt x="2597150" y="191294"/>
                  </a:lnTo>
                  <a:lnTo>
                    <a:pt x="4083844" y="0"/>
                  </a:lnTo>
                  <a:lnTo>
                    <a:pt x="4443412" y="83344"/>
                  </a:lnTo>
                  <a:lnTo>
                    <a:pt x="5238750" y="419894"/>
                  </a:lnTo>
                  <a:lnTo>
                    <a:pt x="4425950" y="3290094"/>
                  </a:lnTo>
                  <a:lnTo>
                    <a:pt x="4310063" y="3680619"/>
                  </a:lnTo>
                  <a:cubicBezTo>
                    <a:pt x="4307946" y="3988594"/>
                    <a:pt x="4305830" y="4296569"/>
                    <a:pt x="4303713" y="4604544"/>
                  </a:cubicBezTo>
                  <a:lnTo>
                    <a:pt x="2444750" y="4648994"/>
                  </a:lnTo>
                  <a:lnTo>
                    <a:pt x="823913" y="4879181"/>
                  </a:lnTo>
                  <a:cubicBezTo>
                    <a:pt x="803275" y="4645819"/>
                    <a:pt x="796926" y="4412456"/>
                    <a:pt x="762000" y="4179094"/>
                  </a:cubicBezTo>
                  <a:cubicBezTo>
                    <a:pt x="713317" y="3980127"/>
                    <a:pt x="693208" y="3766873"/>
                    <a:pt x="615950" y="3582194"/>
                  </a:cubicBezTo>
                  <a:lnTo>
                    <a:pt x="365125" y="2931319"/>
                  </a:lnTo>
                  <a:cubicBezTo>
                    <a:pt x="292100" y="2750344"/>
                    <a:pt x="228600" y="2569369"/>
                    <a:pt x="160338" y="2388394"/>
                  </a:cubicBezTo>
                  <a:lnTo>
                    <a:pt x="0" y="1181894"/>
                  </a:lnTo>
                  <a:lnTo>
                    <a:pt x="571500" y="1118394"/>
                  </a:lnTo>
                  <a:close/>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grpSp>
          <p:nvGrpSpPr>
            <p:cNvPr id="11" name="グループ化 10">
              <a:extLst>
                <a:ext uri="{FF2B5EF4-FFF2-40B4-BE49-F238E27FC236}">
                  <a16:creationId xmlns:a16="http://schemas.microsoft.com/office/drawing/2014/main" id="{5A8F78D6-3F80-4119-9F90-138E81B37485}"/>
                </a:ext>
              </a:extLst>
            </p:cNvPr>
            <p:cNvGrpSpPr/>
            <p:nvPr/>
          </p:nvGrpSpPr>
          <p:grpSpPr>
            <a:xfrm>
              <a:off x="7222801" y="4587978"/>
              <a:ext cx="1457808" cy="299981"/>
              <a:chOff x="7330148" y="4608639"/>
              <a:chExt cx="1532831" cy="315419"/>
            </a:xfrm>
          </p:grpSpPr>
          <p:sp>
            <p:nvSpPr>
              <p:cNvPr id="74" name="フリーフォーム 67">
                <a:extLst>
                  <a:ext uri="{FF2B5EF4-FFF2-40B4-BE49-F238E27FC236}">
                    <a16:creationId xmlns:a16="http://schemas.microsoft.com/office/drawing/2014/main" id="{A3699C98-7341-4318-BCDC-8920447EDA5F}"/>
                  </a:ext>
                </a:extLst>
              </p:cNvPr>
              <p:cNvSpPr/>
              <p:nvPr/>
            </p:nvSpPr>
            <p:spPr bwMode="auto">
              <a:xfrm>
                <a:off x="7330148" y="4608639"/>
                <a:ext cx="1532831" cy="31541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232194 h 286979"/>
                  <a:gd name="connsiteX1" fmla="*/ 50006 w 797718"/>
                  <a:gd name="connsiteY1" fmla="*/ 222668 h 286979"/>
                  <a:gd name="connsiteX2" fmla="*/ 604626 w 797718"/>
                  <a:gd name="connsiteY2" fmla="*/ 326 h 286979"/>
                  <a:gd name="connsiteX3" fmla="*/ 797718 w 797718"/>
                  <a:gd name="connsiteY3" fmla="*/ 277438 h 286979"/>
                  <a:gd name="connsiteX0" fmla="*/ 0 w 797718"/>
                  <a:gd name="connsiteY0" fmla="*/ 232229 h 252130"/>
                  <a:gd name="connsiteX1" fmla="*/ 50006 w 797718"/>
                  <a:gd name="connsiteY1" fmla="*/ 222703 h 252130"/>
                  <a:gd name="connsiteX2" fmla="*/ 604626 w 797718"/>
                  <a:gd name="connsiteY2" fmla="*/ 361 h 252130"/>
                  <a:gd name="connsiteX3" fmla="*/ 797718 w 797718"/>
                  <a:gd name="connsiteY3" fmla="*/ 241679 h 252130"/>
                  <a:gd name="connsiteX0" fmla="*/ 0 w 797718"/>
                  <a:gd name="connsiteY0" fmla="*/ 232854 h 242305"/>
                  <a:gd name="connsiteX1" fmla="*/ 50006 w 797718"/>
                  <a:gd name="connsiteY1" fmla="*/ 223328 h 242305"/>
                  <a:gd name="connsiteX2" fmla="*/ 604626 w 797718"/>
                  <a:gd name="connsiteY2" fmla="*/ 986 h 242305"/>
                  <a:gd name="connsiteX3" fmla="*/ 797718 w 797718"/>
                  <a:gd name="connsiteY3" fmla="*/ 242304 h 242305"/>
                  <a:gd name="connsiteX0" fmla="*/ 0 w 797718"/>
                  <a:gd name="connsiteY0" fmla="*/ 231877 h 241326"/>
                  <a:gd name="connsiteX1" fmla="*/ 50006 w 797718"/>
                  <a:gd name="connsiteY1" fmla="*/ 222351 h 241326"/>
                  <a:gd name="connsiteX2" fmla="*/ 604626 w 797718"/>
                  <a:gd name="connsiteY2" fmla="*/ 9 h 241326"/>
                  <a:gd name="connsiteX3" fmla="*/ 797718 w 797718"/>
                  <a:gd name="connsiteY3" fmla="*/ 241327 h 241326"/>
                  <a:gd name="connsiteX0" fmla="*/ 0 w 797718"/>
                  <a:gd name="connsiteY0" fmla="*/ 231868 h 241318"/>
                  <a:gd name="connsiteX1" fmla="*/ 50006 w 797718"/>
                  <a:gd name="connsiteY1" fmla="*/ 222342 h 241318"/>
                  <a:gd name="connsiteX2" fmla="*/ 604626 w 797718"/>
                  <a:gd name="connsiteY2" fmla="*/ 0 h 241318"/>
                  <a:gd name="connsiteX3" fmla="*/ 797718 w 797718"/>
                  <a:gd name="connsiteY3" fmla="*/ 241318 h 241318"/>
                  <a:gd name="connsiteX0" fmla="*/ 0 w 797718"/>
                  <a:gd name="connsiteY0" fmla="*/ 234100 h 243550"/>
                  <a:gd name="connsiteX1" fmla="*/ 50006 w 797718"/>
                  <a:gd name="connsiteY1" fmla="*/ 224574 h 243550"/>
                  <a:gd name="connsiteX2" fmla="*/ 289976 w 797718"/>
                  <a:gd name="connsiteY2" fmla="*/ 128916 h 243550"/>
                  <a:gd name="connsiteX3" fmla="*/ 604626 w 797718"/>
                  <a:gd name="connsiteY3" fmla="*/ 2232 h 243550"/>
                  <a:gd name="connsiteX4" fmla="*/ 797718 w 797718"/>
                  <a:gd name="connsiteY4" fmla="*/ 243550 h 243550"/>
                  <a:gd name="connsiteX0" fmla="*/ 0 w 797718"/>
                  <a:gd name="connsiteY0" fmla="*/ 233061 h 246710"/>
                  <a:gd name="connsiteX1" fmla="*/ 50006 w 797718"/>
                  <a:gd name="connsiteY1" fmla="*/ 223535 h 246710"/>
                  <a:gd name="connsiteX2" fmla="*/ 398491 w 797718"/>
                  <a:gd name="connsiteY2" fmla="*/ 235263 h 246710"/>
                  <a:gd name="connsiteX3" fmla="*/ 604626 w 797718"/>
                  <a:gd name="connsiteY3" fmla="*/ 1193 h 246710"/>
                  <a:gd name="connsiteX4" fmla="*/ 797718 w 797718"/>
                  <a:gd name="connsiteY4" fmla="*/ 242511 h 246710"/>
                  <a:gd name="connsiteX0" fmla="*/ 0 w 797718"/>
                  <a:gd name="connsiteY0" fmla="*/ 232649 h 361404"/>
                  <a:gd name="connsiteX1" fmla="*/ 50006 w 797718"/>
                  <a:gd name="connsiteY1" fmla="*/ 223123 h 361404"/>
                  <a:gd name="connsiteX2" fmla="*/ 465515 w 797718"/>
                  <a:gd name="connsiteY2" fmla="*/ 356555 h 361404"/>
                  <a:gd name="connsiteX3" fmla="*/ 604626 w 797718"/>
                  <a:gd name="connsiteY3" fmla="*/ 781 h 361404"/>
                  <a:gd name="connsiteX4" fmla="*/ 797718 w 797718"/>
                  <a:gd name="connsiteY4" fmla="*/ 242099 h 361404"/>
                  <a:gd name="connsiteX0" fmla="*/ 0 w 797718"/>
                  <a:gd name="connsiteY0" fmla="*/ 233978 h 243428"/>
                  <a:gd name="connsiteX1" fmla="*/ 50006 w 797718"/>
                  <a:gd name="connsiteY1" fmla="*/ 224452 h 243428"/>
                  <a:gd name="connsiteX2" fmla="*/ 439982 w 797718"/>
                  <a:gd name="connsiteY2" fmla="*/ 135956 h 243428"/>
                  <a:gd name="connsiteX3" fmla="*/ 604626 w 797718"/>
                  <a:gd name="connsiteY3" fmla="*/ 2110 h 243428"/>
                  <a:gd name="connsiteX4" fmla="*/ 797718 w 797718"/>
                  <a:gd name="connsiteY4" fmla="*/ 243428 h 243428"/>
                  <a:gd name="connsiteX0" fmla="*/ 0 w 797718"/>
                  <a:gd name="connsiteY0" fmla="*/ 233936 h 243386"/>
                  <a:gd name="connsiteX1" fmla="*/ 50006 w 797718"/>
                  <a:gd name="connsiteY1" fmla="*/ 224410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5928 w 797718"/>
                  <a:gd name="connsiteY2" fmla="*/ 157388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186228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205319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9156 w 797718"/>
                  <a:gd name="connsiteY1" fmla="*/ 205319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4900 w 797718"/>
                  <a:gd name="connsiteY1" fmla="*/ 191001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936 h 243386"/>
                  <a:gd name="connsiteX1" fmla="*/ 64900 w 797718"/>
                  <a:gd name="connsiteY1" fmla="*/ 191001 h 243386"/>
                  <a:gd name="connsiteX2" fmla="*/ 153800 w 797718"/>
                  <a:gd name="connsiteY2" fmla="*/ 176479 h 243386"/>
                  <a:gd name="connsiteX3" fmla="*/ 439982 w 797718"/>
                  <a:gd name="connsiteY3" fmla="*/ 135914 h 243386"/>
                  <a:gd name="connsiteX4" fmla="*/ 604626 w 797718"/>
                  <a:gd name="connsiteY4" fmla="*/ 2068 h 243386"/>
                  <a:gd name="connsiteX5" fmla="*/ 797718 w 797718"/>
                  <a:gd name="connsiteY5" fmla="*/ 243386 h 243386"/>
                  <a:gd name="connsiteX0" fmla="*/ 0 w 797718"/>
                  <a:gd name="connsiteY0" fmla="*/ 233817 h 243267"/>
                  <a:gd name="connsiteX1" fmla="*/ 64900 w 797718"/>
                  <a:gd name="connsiteY1" fmla="*/ 190882 h 243267"/>
                  <a:gd name="connsiteX2" fmla="*/ 153800 w 797718"/>
                  <a:gd name="connsiteY2" fmla="*/ 176360 h 243267"/>
                  <a:gd name="connsiteX3" fmla="*/ 308062 w 797718"/>
                  <a:gd name="connsiteY3" fmla="*/ 185905 h 243267"/>
                  <a:gd name="connsiteX4" fmla="*/ 439982 w 797718"/>
                  <a:gd name="connsiteY4" fmla="*/ 135795 h 243267"/>
                  <a:gd name="connsiteX5" fmla="*/ 604626 w 797718"/>
                  <a:gd name="connsiteY5" fmla="*/ 1949 h 243267"/>
                  <a:gd name="connsiteX6" fmla="*/ 797718 w 797718"/>
                  <a:gd name="connsiteY6" fmla="*/ 243267 h 243267"/>
                  <a:gd name="connsiteX0" fmla="*/ 0 w 797718"/>
                  <a:gd name="connsiteY0" fmla="*/ 238524 h 247974"/>
                  <a:gd name="connsiteX1" fmla="*/ 64900 w 797718"/>
                  <a:gd name="connsiteY1" fmla="*/ 195589 h 247974"/>
                  <a:gd name="connsiteX2" fmla="*/ 153800 w 797718"/>
                  <a:gd name="connsiteY2" fmla="*/ 181067 h 247974"/>
                  <a:gd name="connsiteX3" fmla="*/ 308062 w 797718"/>
                  <a:gd name="connsiteY3" fmla="*/ 190612 h 247974"/>
                  <a:gd name="connsiteX4" fmla="*/ 439982 w 797718"/>
                  <a:gd name="connsiteY4" fmla="*/ 140502 h 247974"/>
                  <a:gd name="connsiteX5" fmla="*/ 570582 w 797718"/>
                  <a:gd name="connsiteY5" fmla="*/ 1884 h 247974"/>
                  <a:gd name="connsiteX6" fmla="*/ 797718 w 797718"/>
                  <a:gd name="connsiteY6" fmla="*/ 247974 h 247974"/>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797718"/>
                  <a:gd name="connsiteY0" fmla="*/ 236640 h 246090"/>
                  <a:gd name="connsiteX1" fmla="*/ 64900 w 797718"/>
                  <a:gd name="connsiteY1" fmla="*/ 193705 h 246090"/>
                  <a:gd name="connsiteX2" fmla="*/ 153800 w 797718"/>
                  <a:gd name="connsiteY2" fmla="*/ 179183 h 246090"/>
                  <a:gd name="connsiteX3" fmla="*/ 308062 w 797718"/>
                  <a:gd name="connsiteY3" fmla="*/ 188728 h 246090"/>
                  <a:gd name="connsiteX4" fmla="*/ 439982 w 797718"/>
                  <a:gd name="connsiteY4" fmla="*/ 138618 h 246090"/>
                  <a:gd name="connsiteX5" fmla="*/ 570582 w 797718"/>
                  <a:gd name="connsiteY5" fmla="*/ 0 h 246090"/>
                  <a:gd name="connsiteX6" fmla="*/ 797718 w 797718"/>
                  <a:gd name="connsiteY6" fmla="*/ 246090 h 246090"/>
                  <a:gd name="connsiteX0" fmla="*/ 0 w 844529"/>
                  <a:gd name="connsiteY0" fmla="*/ 236640 h 236639"/>
                  <a:gd name="connsiteX1" fmla="*/ 64900 w 844529"/>
                  <a:gd name="connsiteY1" fmla="*/ 193705 h 236639"/>
                  <a:gd name="connsiteX2" fmla="*/ 153800 w 844529"/>
                  <a:gd name="connsiteY2" fmla="*/ 179183 h 236639"/>
                  <a:gd name="connsiteX3" fmla="*/ 308062 w 844529"/>
                  <a:gd name="connsiteY3" fmla="*/ 188728 h 236639"/>
                  <a:gd name="connsiteX4" fmla="*/ 439982 w 844529"/>
                  <a:gd name="connsiteY4" fmla="*/ 138618 h 236639"/>
                  <a:gd name="connsiteX5" fmla="*/ 570582 w 844529"/>
                  <a:gd name="connsiteY5" fmla="*/ 0 h 236639"/>
                  <a:gd name="connsiteX6" fmla="*/ 844529 w 844529"/>
                  <a:gd name="connsiteY6" fmla="*/ 179273 h 236639"/>
                  <a:gd name="connsiteX0" fmla="*/ 0 w 844529"/>
                  <a:gd name="connsiteY0" fmla="*/ 236700 h 236701"/>
                  <a:gd name="connsiteX1" fmla="*/ 64900 w 844529"/>
                  <a:gd name="connsiteY1" fmla="*/ 193765 h 236701"/>
                  <a:gd name="connsiteX2" fmla="*/ 153800 w 844529"/>
                  <a:gd name="connsiteY2" fmla="*/ 179243 h 236701"/>
                  <a:gd name="connsiteX3" fmla="*/ 308062 w 844529"/>
                  <a:gd name="connsiteY3" fmla="*/ 188788 h 236701"/>
                  <a:gd name="connsiteX4" fmla="*/ 439982 w 844529"/>
                  <a:gd name="connsiteY4" fmla="*/ 138678 h 236701"/>
                  <a:gd name="connsiteX5" fmla="*/ 570582 w 844529"/>
                  <a:gd name="connsiteY5" fmla="*/ 60 h 236701"/>
                  <a:gd name="connsiteX6" fmla="*/ 803830 w 844529"/>
                  <a:gd name="connsiteY6" fmla="*/ 121971 h 236701"/>
                  <a:gd name="connsiteX7" fmla="*/ 844529 w 844529"/>
                  <a:gd name="connsiteY7" fmla="*/ 179333 h 236701"/>
                  <a:gd name="connsiteX0" fmla="*/ 0 w 803830"/>
                  <a:gd name="connsiteY0" fmla="*/ 236700 h 236699"/>
                  <a:gd name="connsiteX1" fmla="*/ 64900 w 803830"/>
                  <a:gd name="connsiteY1" fmla="*/ 193765 h 236699"/>
                  <a:gd name="connsiteX2" fmla="*/ 153800 w 803830"/>
                  <a:gd name="connsiteY2" fmla="*/ 179243 h 236699"/>
                  <a:gd name="connsiteX3" fmla="*/ 308062 w 803830"/>
                  <a:gd name="connsiteY3" fmla="*/ 188788 h 236699"/>
                  <a:gd name="connsiteX4" fmla="*/ 439982 w 803830"/>
                  <a:gd name="connsiteY4" fmla="*/ 138678 h 236699"/>
                  <a:gd name="connsiteX5" fmla="*/ 570582 w 803830"/>
                  <a:gd name="connsiteY5" fmla="*/ 60 h 236699"/>
                  <a:gd name="connsiteX6" fmla="*/ 803830 w 803830"/>
                  <a:gd name="connsiteY6" fmla="*/ 121971 h 236699"/>
                  <a:gd name="connsiteX0" fmla="*/ 0 w 805958"/>
                  <a:gd name="connsiteY0" fmla="*/ 236695 h 236696"/>
                  <a:gd name="connsiteX1" fmla="*/ 64900 w 805958"/>
                  <a:gd name="connsiteY1" fmla="*/ 193760 h 236696"/>
                  <a:gd name="connsiteX2" fmla="*/ 153800 w 805958"/>
                  <a:gd name="connsiteY2" fmla="*/ 179238 h 236696"/>
                  <a:gd name="connsiteX3" fmla="*/ 308062 w 805958"/>
                  <a:gd name="connsiteY3" fmla="*/ 188783 h 236696"/>
                  <a:gd name="connsiteX4" fmla="*/ 439982 w 805958"/>
                  <a:gd name="connsiteY4" fmla="*/ 138673 h 236696"/>
                  <a:gd name="connsiteX5" fmla="*/ 570582 w 805958"/>
                  <a:gd name="connsiteY5" fmla="*/ 55 h 236696"/>
                  <a:gd name="connsiteX6" fmla="*/ 805958 w 805958"/>
                  <a:gd name="connsiteY6" fmla="*/ 131511 h 236696"/>
                  <a:gd name="connsiteX0" fmla="*/ 0 w 1046395"/>
                  <a:gd name="connsiteY0" fmla="*/ 499190 h 499190"/>
                  <a:gd name="connsiteX1" fmla="*/ 305337 w 1046395"/>
                  <a:gd name="connsiteY1" fmla="*/ 193760 h 499190"/>
                  <a:gd name="connsiteX2" fmla="*/ 394237 w 1046395"/>
                  <a:gd name="connsiteY2" fmla="*/ 179238 h 499190"/>
                  <a:gd name="connsiteX3" fmla="*/ 548499 w 1046395"/>
                  <a:gd name="connsiteY3" fmla="*/ 188783 h 499190"/>
                  <a:gd name="connsiteX4" fmla="*/ 680419 w 1046395"/>
                  <a:gd name="connsiteY4" fmla="*/ 138673 h 499190"/>
                  <a:gd name="connsiteX5" fmla="*/ 811019 w 1046395"/>
                  <a:gd name="connsiteY5" fmla="*/ 55 h 499190"/>
                  <a:gd name="connsiteX6" fmla="*/ 1046395 w 1046395"/>
                  <a:gd name="connsiteY6" fmla="*/ 131511 h 499190"/>
                  <a:gd name="connsiteX0" fmla="*/ 0 w 1046395"/>
                  <a:gd name="connsiteY0" fmla="*/ 499190 h 499190"/>
                  <a:gd name="connsiteX1" fmla="*/ 165502 w 1046395"/>
                  <a:gd name="connsiteY1" fmla="*/ 303325 h 499190"/>
                  <a:gd name="connsiteX2" fmla="*/ 305337 w 1046395"/>
                  <a:gd name="connsiteY2" fmla="*/ 193760 h 499190"/>
                  <a:gd name="connsiteX3" fmla="*/ 394237 w 1046395"/>
                  <a:gd name="connsiteY3" fmla="*/ 179238 h 499190"/>
                  <a:gd name="connsiteX4" fmla="*/ 548499 w 1046395"/>
                  <a:gd name="connsiteY4" fmla="*/ 188783 h 499190"/>
                  <a:gd name="connsiteX5" fmla="*/ 680419 w 1046395"/>
                  <a:gd name="connsiteY5" fmla="*/ 138673 h 499190"/>
                  <a:gd name="connsiteX6" fmla="*/ 811019 w 1046395"/>
                  <a:gd name="connsiteY6" fmla="*/ 55 h 499190"/>
                  <a:gd name="connsiteX7" fmla="*/ 1046395 w 1046395"/>
                  <a:gd name="connsiteY7" fmla="*/ 131511 h 499190"/>
                  <a:gd name="connsiteX0" fmla="*/ 0 w 1044799"/>
                  <a:gd name="connsiteY0" fmla="*/ 488451 h 488451"/>
                  <a:gd name="connsiteX1" fmla="*/ 163906 w 1044799"/>
                  <a:gd name="connsiteY1" fmla="*/ 303325 h 488451"/>
                  <a:gd name="connsiteX2" fmla="*/ 303741 w 1044799"/>
                  <a:gd name="connsiteY2" fmla="*/ 193760 h 488451"/>
                  <a:gd name="connsiteX3" fmla="*/ 392641 w 1044799"/>
                  <a:gd name="connsiteY3" fmla="*/ 179238 h 488451"/>
                  <a:gd name="connsiteX4" fmla="*/ 546903 w 1044799"/>
                  <a:gd name="connsiteY4" fmla="*/ 188783 h 488451"/>
                  <a:gd name="connsiteX5" fmla="*/ 678823 w 1044799"/>
                  <a:gd name="connsiteY5" fmla="*/ 138673 h 488451"/>
                  <a:gd name="connsiteX6" fmla="*/ 809423 w 1044799"/>
                  <a:gd name="connsiteY6" fmla="*/ 55 h 488451"/>
                  <a:gd name="connsiteX7" fmla="*/ 1044799 w 1044799"/>
                  <a:gd name="connsiteY7" fmla="*/ 131511 h 488451"/>
                  <a:gd name="connsiteX0" fmla="*/ 0 w 1040011"/>
                  <a:gd name="connsiteY0" fmla="*/ 474133 h 474133"/>
                  <a:gd name="connsiteX1" fmla="*/ 159118 w 1040011"/>
                  <a:gd name="connsiteY1" fmla="*/ 303325 h 474133"/>
                  <a:gd name="connsiteX2" fmla="*/ 298953 w 1040011"/>
                  <a:gd name="connsiteY2" fmla="*/ 193760 h 474133"/>
                  <a:gd name="connsiteX3" fmla="*/ 387853 w 1040011"/>
                  <a:gd name="connsiteY3" fmla="*/ 179238 h 474133"/>
                  <a:gd name="connsiteX4" fmla="*/ 542115 w 1040011"/>
                  <a:gd name="connsiteY4" fmla="*/ 188783 h 474133"/>
                  <a:gd name="connsiteX5" fmla="*/ 674035 w 1040011"/>
                  <a:gd name="connsiteY5" fmla="*/ 138673 h 474133"/>
                  <a:gd name="connsiteX6" fmla="*/ 804635 w 1040011"/>
                  <a:gd name="connsiteY6" fmla="*/ 55 h 474133"/>
                  <a:gd name="connsiteX7" fmla="*/ 1040011 w 1040011"/>
                  <a:gd name="connsiteY7" fmla="*/ 131511 h 474133"/>
                  <a:gd name="connsiteX0" fmla="*/ 0 w 1027244"/>
                  <a:gd name="connsiteY0" fmla="*/ 474136 h 474136"/>
                  <a:gd name="connsiteX1" fmla="*/ 159118 w 1027244"/>
                  <a:gd name="connsiteY1" fmla="*/ 303328 h 474136"/>
                  <a:gd name="connsiteX2" fmla="*/ 298953 w 1027244"/>
                  <a:gd name="connsiteY2" fmla="*/ 193763 h 474136"/>
                  <a:gd name="connsiteX3" fmla="*/ 387853 w 1027244"/>
                  <a:gd name="connsiteY3" fmla="*/ 179241 h 474136"/>
                  <a:gd name="connsiteX4" fmla="*/ 542115 w 1027244"/>
                  <a:gd name="connsiteY4" fmla="*/ 188786 h 474136"/>
                  <a:gd name="connsiteX5" fmla="*/ 674035 w 1027244"/>
                  <a:gd name="connsiteY5" fmla="*/ 138676 h 474136"/>
                  <a:gd name="connsiteX6" fmla="*/ 804635 w 1027244"/>
                  <a:gd name="connsiteY6" fmla="*/ 58 h 474136"/>
                  <a:gd name="connsiteX7" fmla="*/ 1027244 w 1027244"/>
                  <a:gd name="connsiteY7" fmla="*/ 124356 h 47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244" h="474136">
                    <a:moveTo>
                      <a:pt x="0" y="474136"/>
                    </a:moveTo>
                    <a:cubicBezTo>
                      <a:pt x="29357" y="443878"/>
                      <a:pt x="108229" y="354233"/>
                      <a:pt x="159118" y="303328"/>
                    </a:cubicBezTo>
                    <a:cubicBezTo>
                      <a:pt x="210007" y="252423"/>
                      <a:pt x="262604" y="216830"/>
                      <a:pt x="298953" y="193763"/>
                    </a:cubicBezTo>
                    <a:cubicBezTo>
                      <a:pt x="353134" y="175039"/>
                      <a:pt x="322857" y="193990"/>
                      <a:pt x="387853" y="179241"/>
                    </a:cubicBezTo>
                    <a:cubicBezTo>
                      <a:pt x="428380" y="173639"/>
                      <a:pt x="494418" y="195547"/>
                      <a:pt x="542115" y="188786"/>
                    </a:cubicBezTo>
                    <a:cubicBezTo>
                      <a:pt x="589812" y="182025"/>
                      <a:pt x="624608" y="164563"/>
                      <a:pt x="674035" y="138676"/>
                    </a:cubicBezTo>
                    <a:cubicBezTo>
                      <a:pt x="723462" y="112789"/>
                      <a:pt x="743994" y="2842"/>
                      <a:pt x="804635" y="58"/>
                    </a:cubicBezTo>
                    <a:cubicBezTo>
                      <a:pt x="865276" y="-2726"/>
                      <a:pt x="981586" y="94477"/>
                      <a:pt x="1027244" y="124356"/>
                    </a:cubicBezTo>
                  </a:path>
                </a:pathLst>
              </a:custGeom>
              <a:noFill/>
              <a:ln w="22225">
                <a:solidFill>
                  <a:srgbClr val="FF3300"/>
                </a:solidFill>
                <a:prstDash val="solid"/>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5" name="テキスト ボックス 74">
                <a:extLst>
                  <a:ext uri="{FF2B5EF4-FFF2-40B4-BE49-F238E27FC236}">
                    <a16:creationId xmlns:a16="http://schemas.microsoft.com/office/drawing/2014/main" id="{18BC61C6-5FD8-4078-946D-84BAFBE3E278}"/>
                  </a:ext>
                </a:extLst>
              </p:cNvPr>
              <p:cNvSpPr txBox="1"/>
              <p:nvPr/>
            </p:nvSpPr>
            <p:spPr>
              <a:xfrm>
                <a:off x="7627716" y="4754885"/>
                <a:ext cx="976832" cy="107722"/>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淀川左岸線</a:t>
                </a:r>
              </a:p>
            </p:txBody>
          </p:sp>
          <p:sp>
            <p:nvSpPr>
              <p:cNvPr id="76" name="楕円 75">
                <a:extLst>
                  <a:ext uri="{FF2B5EF4-FFF2-40B4-BE49-F238E27FC236}">
                    <a16:creationId xmlns:a16="http://schemas.microsoft.com/office/drawing/2014/main" id="{0A5C4ABF-28C7-4CAA-9F53-142BD12850EF}"/>
                  </a:ext>
                </a:extLst>
              </p:cNvPr>
              <p:cNvSpPr/>
              <p:nvPr/>
            </p:nvSpPr>
            <p:spPr>
              <a:xfrm>
                <a:off x="7658110" y="4762126"/>
                <a:ext cx="36000" cy="36000"/>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77" name="テキスト ボックス 76">
                <a:extLst>
                  <a:ext uri="{FF2B5EF4-FFF2-40B4-BE49-F238E27FC236}">
                    <a16:creationId xmlns:a16="http://schemas.microsoft.com/office/drawing/2014/main" id="{D4BCDFB7-48F5-4884-9030-8FAB8951AC50}"/>
                  </a:ext>
                </a:extLst>
              </p:cNvPr>
              <p:cNvSpPr txBox="1"/>
              <p:nvPr/>
            </p:nvSpPr>
            <p:spPr>
              <a:xfrm>
                <a:off x="7553245" y="4836410"/>
                <a:ext cx="339790" cy="769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豊崎ＪＣ</a:t>
                </a:r>
              </a:p>
            </p:txBody>
          </p:sp>
        </p:grpSp>
        <p:sp>
          <p:nvSpPr>
            <p:cNvPr id="80" name="テキスト ボックス 79">
              <a:extLst>
                <a:ext uri="{FF2B5EF4-FFF2-40B4-BE49-F238E27FC236}">
                  <a16:creationId xmlns:a16="http://schemas.microsoft.com/office/drawing/2014/main" id="{1E7758ED-AADE-4EEE-BE62-AC8056F96C17}"/>
                </a:ext>
              </a:extLst>
            </p:cNvPr>
            <p:cNvSpPr txBox="1"/>
            <p:nvPr/>
          </p:nvSpPr>
          <p:spPr>
            <a:xfrm>
              <a:off x="6678316" y="4910245"/>
              <a:ext cx="1708993" cy="22006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新大阪駅周辺のまちづくり　エリア図</a:t>
              </a:r>
            </a:p>
          </p:txBody>
        </p:sp>
        <p:sp>
          <p:nvSpPr>
            <p:cNvPr id="44" name="円/楕円 16">
              <a:extLst>
                <a:ext uri="{FF2B5EF4-FFF2-40B4-BE49-F238E27FC236}">
                  <a16:creationId xmlns:a16="http://schemas.microsoft.com/office/drawing/2014/main" id="{4056279C-9938-4C47-BD80-59C032AAB827}"/>
                </a:ext>
              </a:extLst>
            </p:cNvPr>
            <p:cNvSpPr/>
            <p:nvPr/>
          </p:nvSpPr>
          <p:spPr>
            <a:xfrm rot="19756154">
              <a:off x="5870103" y="3011975"/>
              <a:ext cx="3083058" cy="1593323"/>
            </a:xfrm>
            <a:custGeom>
              <a:avLst/>
              <a:gdLst>
                <a:gd name="connsiteX0" fmla="*/ 0 w 3512287"/>
                <a:gd name="connsiteY0" fmla="*/ 767235 h 1534470"/>
                <a:gd name="connsiteX1" fmla="*/ 1756144 w 3512287"/>
                <a:gd name="connsiteY1" fmla="*/ 0 h 1534470"/>
                <a:gd name="connsiteX2" fmla="*/ 3512288 w 3512287"/>
                <a:gd name="connsiteY2" fmla="*/ 767235 h 1534470"/>
                <a:gd name="connsiteX3" fmla="*/ 1756144 w 3512287"/>
                <a:gd name="connsiteY3" fmla="*/ 1534470 h 1534470"/>
                <a:gd name="connsiteX4" fmla="*/ 0 w 3512287"/>
                <a:gd name="connsiteY4" fmla="*/ 767235 h 1534470"/>
                <a:gd name="connsiteX0" fmla="*/ 0 w 3512288"/>
                <a:gd name="connsiteY0" fmla="*/ 767235 h 1534470"/>
                <a:gd name="connsiteX1" fmla="*/ 1756144 w 3512288"/>
                <a:gd name="connsiteY1" fmla="*/ 0 h 1534470"/>
                <a:gd name="connsiteX2" fmla="*/ 3512288 w 3512288"/>
                <a:gd name="connsiteY2" fmla="*/ 767235 h 1534470"/>
                <a:gd name="connsiteX3" fmla="*/ 1756144 w 3512288"/>
                <a:gd name="connsiteY3" fmla="*/ 1534470 h 1534470"/>
                <a:gd name="connsiteX4" fmla="*/ 0 w 3512288"/>
                <a:gd name="connsiteY4" fmla="*/ 767235 h 153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288" h="1534470">
                  <a:moveTo>
                    <a:pt x="0" y="767235"/>
                  </a:moveTo>
                  <a:cubicBezTo>
                    <a:pt x="0" y="343503"/>
                    <a:pt x="786252" y="0"/>
                    <a:pt x="1756144" y="0"/>
                  </a:cubicBezTo>
                  <a:cubicBezTo>
                    <a:pt x="2726036" y="0"/>
                    <a:pt x="3512288" y="343503"/>
                    <a:pt x="3512288" y="767235"/>
                  </a:cubicBezTo>
                  <a:cubicBezTo>
                    <a:pt x="3512288" y="1190967"/>
                    <a:pt x="2726036" y="1534470"/>
                    <a:pt x="1756144" y="1534470"/>
                  </a:cubicBezTo>
                  <a:cubicBezTo>
                    <a:pt x="786252" y="1534470"/>
                    <a:pt x="0" y="1190967"/>
                    <a:pt x="0" y="767235"/>
                  </a:cubicBezTo>
                  <a:close/>
                </a:path>
              </a:pathLst>
            </a:custGeom>
            <a:solidFill>
              <a:srgbClr val="FF0000">
                <a:alpha val="16000"/>
              </a:srgbClr>
            </a:solidFill>
            <a:ln>
              <a:noFill/>
              <a:prstDash val="sysDash"/>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6" name="円/楕円 15">
              <a:extLst>
                <a:ext uri="{FF2B5EF4-FFF2-40B4-BE49-F238E27FC236}">
                  <a16:creationId xmlns:a16="http://schemas.microsoft.com/office/drawing/2014/main" id="{4A3A4716-82B3-4CD9-AD08-A96FC27AB092}"/>
                </a:ext>
              </a:extLst>
            </p:cNvPr>
            <p:cNvSpPr/>
            <p:nvPr/>
          </p:nvSpPr>
          <p:spPr>
            <a:xfrm>
              <a:off x="7511404" y="3482216"/>
              <a:ext cx="100722" cy="9922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5" name="テキスト ボックス 44">
              <a:extLst>
                <a:ext uri="{FF2B5EF4-FFF2-40B4-BE49-F238E27FC236}">
                  <a16:creationId xmlns:a16="http://schemas.microsoft.com/office/drawing/2014/main" id="{977FCDF9-888A-494B-832A-EDD9705AD801}"/>
                </a:ext>
              </a:extLst>
            </p:cNvPr>
            <p:cNvSpPr txBox="1"/>
            <p:nvPr/>
          </p:nvSpPr>
          <p:spPr>
            <a:xfrm>
              <a:off x="7277010" y="3619584"/>
              <a:ext cx="622724" cy="186205"/>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新大阪駅</a:t>
              </a:r>
            </a:p>
          </p:txBody>
        </p:sp>
        <p:sp>
          <p:nvSpPr>
            <p:cNvPr id="50" name="テキスト ボックス 49">
              <a:extLst>
                <a:ext uri="{FF2B5EF4-FFF2-40B4-BE49-F238E27FC236}">
                  <a16:creationId xmlns:a16="http://schemas.microsoft.com/office/drawing/2014/main" id="{0679E5FC-80ED-4935-8AAF-B2AA68B6AAB6}"/>
                </a:ext>
              </a:extLst>
            </p:cNvPr>
            <p:cNvSpPr txBox="1"/>
            <p:nvPr/>
          </p:nvSpPr>
          <p:spPr>
            <a:xfrm>
              <a:off x="8308724" y="3175420"/>
              <a:ext cx="622724" cy="162809"/>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淡路駅</a:t>
              </a:r>
            </a:p>
          </p:txBody>
        </p:sp>
        <p:sp>
          <p:nvSpPr>
            <p:cNvPr id="51" name="円/楕円 56">
              <a:extLst>
                <a:ext uri="{FF2B5EF4-FFF2-40B4-BE49-F238E27FC236}">
                  <a16:creationId xmlns:a16="http://schemas.microsoft.com/office/drawing/2014/main" id="{732ED2DA-EDB3-42BF-B8E2-F70FAEC5A8D4}"/>
                </a:ext>
              </a:extLst>
            </p:cNvPr>
            <p:cNvSpPr/>
            <p:nvPr/>
          </p:nvSpPr>
          <p:spPr>
            <a:xfrm>
              <a:off x="8502133" y="3054596"/>
              <a:ext cx="100722" cy="9922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8" name="円/楕円 53">
              <a:extLst>
                <a:ext uri="{FF2B5EF4-FFF2-40B4-BE49-F238E27FC236}">
                  <a16:creationId xmlns:a16="http://schemas.microsoft.com/office/drawing/2014/main" id="{D728CF4A-79BA-4662-8DF0-097955C72B4E}"/>
                </a:ext>
              </a:extLst>
            </p:cNvPr>
            <p:cNvSpPr/>
            <p:nvPr/>
          </p:nvSpPr>
          <p:spPr>
            <a:xfrm>
              <a:off x="6477204" y="4452860"/>
              <a:ext cx="100722" cy="9922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9" name="テキスト ボックス 48">
              <a:extLst>
                <a:ext uri="{FF2B5EF4-FFF2-40B4-BE49-F238E27FC236}">
                  <a16:creationId xmlns:a16="http://schemas.microsoft.com/office/drawing/2014/main" id="{DF65E617-4D04-4D10-9869-3080F2E8AA77}"/>
                </a:ext>
              </a:extLst>
            </p:cNvPr>
            <p:cNvSpPr txBox="1"/>
            <p:nvPr/>
          </p:nvSpPr>
          <p:spPr>
            <a:xfrm>
              <a:off x="6382920" y="4569863"/>
              <a:ext cx="636302" cy="186205"/>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glow rad="127000">
                      <a:srgbClr val="FFFFFF"/>
                    </a:glow>
                  </a:effectLst>
                  <a:uLnTx/>
                  <a:uFillTx/>
                  <a:latin typeface="HG創英角ｺﾞｼｯｸUB" panose="020B0909000000000000" pitchFamily="49" charset="-128"/>
                  <a:ea typeface="HG創英角ｺﾞｼｯｸUB" panose="020B0909000000000000" pitchFamily="49" charset="-128"/>
                  <a:cs typeface="+mn-cs"/>
                </a:rPr>
                <a:t>十三駅</a:t>
              </a:r>
            </a:p>
          </p:txBody>
        </p:sp>
        <p:sp>
          <p:nvSpPr>
            <p:cNvPr id="9" name="正方形/長方形 8"/>
            <p:cNvSpPr/>
            <p:nvPr/>
          </p:nvSpPr>
          <p:spPr>
            <a:xfrm>
              <a:off x="7335420" y="4137740"/>
              <a:ext cx="1232569" cy="239666"/>
            </a:xfrm>
            <a:prstGeom prst="rect">
              <a:avLst/>
            </a:prstGeom>
            <a:solidFill>
              <a:schemeClr val="bg1">
                <a:alpha val="9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都市再生緊急整備地域</a:t>
              </a:r>
              <a:endParaRPr kumimoji="1" lang="en-US" altLang="ja-JP"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a:t>
              </a:r>
              <a:r>
                <a:rPr kumimoji="1" lang="en-US" altLang="ja-JP"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114ha</a:t>
              </a:r>
              <a:r>
                <a:rPr kumimoji="1" lang="ja-JP" altLang="en-US"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rPr>
                <a:t>）</a:t>
              </a:r>
              <a:endParaRPr kumimoji="1" lang="en-US" altLang="ja-JP" sz="800" i="0" u="none" strike="noStrike" kern="1200" cap="none" spc="0" normalizeH="0" baseline="0" noProof="0" dirty="0">
                <a:ln w="0">
                  <a:solidFill>
                    <a:srgbClr val="000000"/>
                  </a:solidFill>
                </a:ln>
                <a:solidFill>
                  <a:srgbClr val="000000">
                    <a:lumMod val="85000"/>
                    <a:lumOff val="15000"/>
                  </a:srgbClr>
                </a:solidFill>
                <a:effectLst>
                  <a:glow>
                    <a:srgbClr val="BBE0E3"/>
                  </a:glow>
                </a:effectLst>
                <a:uLnTx/>
                <a:uFillTx/>
                <a:latin typeface="ＭＳ ゴシック" panose="020B0609070205080204" pitchFamily="49" charset="-128"/>
                <a:ea typeface="ＭＳ ゴシック" panose="020B0609070205080204" pitchFamily="49" charset="-128"/>
                <a:cs typeface="+mn-cs"/>
              </a:endParaRPr>
            </a:p>
          </p:txBody>
        </p:sp>
        <p:cxnSp>
          <p:nvCxnSpPr>
            <p:cNvPr id="7" name="直線コネクタ 6">
              <a:extLst>
                <a:ext uri="{FF2B5EF4-FFF2-40B4-BE49-F238E27FC236}">
                  <a16:creationId xmlns:a16="http://schemas.microsoft.com/office/drawing/2014/main" id="{0F6FD632-FE9C-4663-9403-5CD1F40E522D}"/>
                </a:ext>
              </a:extLst>
            </p:cNvPr>
            <p:cNvCxnSpPr>
              <a:stCxn id="9" idx="0"/>
            </p:cNvCxnSpPr>
            <p:nvPr/>
          </p:nvCxnSpPr>
          <p:spPr>
            <a:xfrm flipH="1" flipV="1">
              <a:off x="7738023" y="3871506"/>
              <a:ext cx="213682" cy="26623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5" name="左矢印 65">
              <a:extLst>
                <a:ext uri="{FF2B5EF4-FFF2-40B4-BE49-F238E27FC236}">
                  <a16:creationId xmlns:a16="http://schemas.microsoft.com/office/drawing/2014/main" id="{8002F045-D77E-434A-84BD-184D759F7806}"/>
                </a:ext>
              </a:extLst>
            </p:cNvPr>
            <p:cNvSpPr/>
            <p:nvPr/>
          </p:nvSpPr>
          <p:spPr>
            <a:xfrm rot="19967528">
              <a:off x="7820763" y="2665694"/>
              <a:ext cx="935393" cy="563902"/>
            </a:xfrm>
            <a:prstGeom prst="leftArrow">
              <a:avLst>
                <a:gd name="adj1" fmla="val 65225"/>
                <a:gd name="adj2" fmla="val 27753"/>
              </a:avLst>
            </a:prstGeom>
            <a:solidFill>
              <a:srgbClr val="FFC000"/>
            </a:solidFill>
            <a:ln w="158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56" name="テキスト ボックス 55">
              <a:extLst>
                <a:ext uri="{FF2B5EF4-FFF2-40B4-BE49-F238E27FC236}">
                  <a16:creationId xmlns:a16="http://schemas.microsoft.com/office/drawing/2014/main" id="{A113C455-C14E-4C29-8A1A-48F50D2B6F22}"/>
                </a:ext>
              </a:extLst>
            </p:cNvPr>
            <p:cNvSpPr txBox="1"/>
            <p:nvPr/>
          </p:nvSpPr>
          <p:spPr>
            <a:xfrm rot="19967528">
              <a:off x="7697204" y="2817281"/>
              <a:ext cx="1182834" cy="2708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rPr>
                <a:t>リニア中央新幹線</a:t>
              </a:r>
              <a:endParaRPr kumimoji="1" lang="en-US" altLang="ja-JP" sz="8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glow rad="101600">
                      <a:srgbClr val="FFFFFF"/>
                    </a:glow>
                  </a:effectLst>
                  <a:uLnTx/>
                  <a:uFillTx/>
                  <a:latin typeface="HGP創英角ｺﾞｼｯｸUB" panose="020B0900000000000000" pitchFamily="50" charset="-128"/>
                  <a:ea typeface="HGP創英角ｺﾞｼｯｸUB" panose="020B0900000000000000" pitchFamily="50" charset="-128"/>
                  <a:cs typeface="+mn-cs"/>
                </a:rPr>
                <a:t>北陸新幹線</a:t>
              </a:r>
            </a:p>
          </p:txBody>
        </p:sp>
      </p:grpSp>
      <p:sp>
        <p:nvSpPr>
          <p:cNvPr id="38" name="スライド番号プレースホルダ 3">
            <a:extLst>
              <a:ext uri="{FF2B5EF4-FFF2-40B4-BE49-F238E27FC236}">
                <a16:creationId xmlns:a16="http://schemas.microsoft.com/office/drawing/2014/main" id="{9602322E-67A0-4F01-A91E-6D478159F0F2}"/>
              </a:ext>
            </a:extLst>
          </p:cNvPr>
          <p:cNvSpPr txBox="1">
            <a:spLocks noGrp="1"/>
          </p:cNvSpPr>
          <p:nvPr/>
        </p:nvSpPr>
        <p:spPr bwMode="auto">
          <a:xfrm>
            <a:off x="7007557" y="4786757"/>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 name="Rectangle 5">
            <a:extLst>
              <a:ext uri="{FF2B5EF4-FFF2-40B4-BE49-F238E27FC236}">
                <a16:creationId xmlns:a16="http://schemas.microsoft.com/office/drawing/2014/main" id="{2E263190-5FB9-4590-C5B8-127842F38D7F}"/>
              </a:ext>
            </a:extLst>
          </p:cNvPr>
          <p:cNvSpPr>
            <a:spLocks noChangeArrowheads="1"/>
          </p:cNvSpPr>
          <p:nvPr/>
        </p:nvSpPr>
        <p:spPr bwMode="auto">
          <a:xfrm>
            <a:off x="157759" y="2689263"/>
            <a:ext cx="6480000" cy="43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tab pos="539750" algn="l"/>
                <a:tab pos="984250" algn="l"/>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新大阪駅周辺のまちづくり</a:t>
            </a:r>
            <a:endPar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3" name="Rectangle 5">
            <a:extLst>
              <a:ext uri="{FF2B5EF4-FFF2-40B4-BE49-F238E27FC236}">
                <a16:creationId xmlns:a16="http://schemas.microsoft.com/office/drawing/2014/main" id="{3AB35FEE-C695-88FB-5CF1-4D01AB0B4E95}"/>
              </a:ext>
            </a:extLst>
          </p:cNvPr>
          <p:cNvSpPr>
            <a:spLocks noChangeArrowheads="1"/>
          </p:cNvSpPr>
          <p:nvPr/>
        </p:nvSpPr>
        <p:spPr bwMode="auto">
          <a:xfrm>
            <a:off x="75255" y="3092698"/>
            <a:ext cx="6480000" cy="637547"/>
          </a:xfrm>
          <a:prstGeom prst="rect">
            <a:avLst/>
          </a:prstGeom>
          <a:noFill/>
          <a:ln w="9525">
            <a:noFill/>
            <a:miter lim="800000"/>
            <a:headEnd/>
            <a:tailEnd/>
          </a:ln>
        </p:spPr>
        <p:txBody>
          <a:bodyPr lIns="77929" tIns="38964" rIns="77929" bIns="38964"/>
          <a:lstStyle/>
          <a:p>
            <a:pPr marL="288000" lvl="0">
              <a:spcBef>
                <a:spcPts val="170"/>
              </a:spcBef>
              <a:spcAft>
                <a:spcPts val="170"/>
              </a:spcAft>
              <a:tabLst>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新大阪駅周辺地域のまちづくり検討調査　</a:t>
            </a:r>
            <a:r>
              <a:rPr kumimoji="1" lang="en-US" altLang="ja-JP" sz="1600" b="1" i="0" u="none" strike="noStrike" kern="1200" cap="none" spc="0" normalizeH="0" baseline="0" noProof="0" dirty="0">
                <a:ln>
                  <a:noFill/>
                </a:ln>
                <a:effectLst/>
                <a:uLnTx/>
                <a:uFillTx/>
                <a:latin typeface="ＭＳ Ｐゴシック" panose="020B0600070205080204" pitchFamily="50" charset="-128"/>
              </a:rPr>
              <a:t>(</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１，８００</a:t>
            </a:r>
            <a:r>
              <a:rPr kumimoji="1" lang="zh-TW" altLang="en-US" sz="1600" b="1" i="0" u="none" strike="noStrike" kern="1200" cap="none" spc="0" normalizeH="0" baseline="0" noProof="0" dirty="0">
                <a:ln>
                  <a:noFill/>
                </a:ln>
                <a:effectLst/>
                <a:uLnTx/>
                <a:uFillTx/>
                <a:latin typeface="ＭＳ Ｐゴシック" panose="020B0600070205080204" pitchFamily="50" charset="-128"/>
              </a:rPr>
              <a:t>万円</a:t>
            </a:r>
            <a:r>
              <a:rPr lang="en-US" altLang="ja-JP" sz="1600" b="1" dirty="0">
                <a:latin typeface="ＭＳ Ｐゴシック" panose="020B0600070205080204" pitchFamily="50" charset="-128"/>
              </a:rPr>
              <a:t>)</a:t>
            </a:r>
            <a:endParaRPr kumimoji="1" lang="ja-JP" altLang="en-US" sz="1600" b="1" i="0" u="none" strike="noStrike" kern="1200" cap="none" spc="0" normalizeH="0" baseline="0" noProof="0" dirty="0">
              <a:ln>
                <a:noFill/>
              </a:ln>
              <a:effectLst/>
              <a:uLnTx/>
              <a:uFillTx/>
              <a:latin typeface="ＭＳ Ｐゴシック" panose="020B0600070205080204" pitchFamily="50" charset="-128"/>
            </a:endParaRPr>
          </a:p>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i="0" u="none" strike="noStrike" kern="1200" cap="none" spc="0" normalizeH="0" baseline="0" noProof="0" dirty="0">
                <a:ln>
                  <a:noFill/>
                </a:ln>
                <a:effectLst/>
                <a:uLnTx/>
                <a:uFillTx/>
                <a:latin typeface="ＭＳ Ｐゴシック" panose="020B0600070205080204" pitchFamily="50" charset="-128"/>
              </a:rPr>
              <a:t>新大阪駅エリア</a:t>
            </a:r>
            <a:endParaRPr kumimoji="1" lang="ja-JP" altLang="en-US" sz="1400" b="1" i="0" u="none" strike="noStrike" kern="1200" cap="none" spc="0" normalizeH="0" baseline="0" noProof="0" dirty="0">
              <a:ln>
                <a:noFill/>
              </a:ln>
              <a:effectLst/>
              <a:uLnTx/>
              <a:uFillTx/>
              <a:latin typeface="ＭＳ Ｐゴシック" panose="020B0600070205080204" pitchFamily="50" charset="-128"/>
            </a:endParaRPr>
          </a:p>
        </p:txBody>
      </p:sp>
      <p:sp>
        <p:nvSpPr>
          <p:cNvPr id="6" name="Rectangle 5">
            <a:extLst>
              <a:ext uri="{FF2B5EF4-FFF2-40B4-BE49-F238E27FC236}">
                <a16:creationId xmlns:a16="http://schemas.microsoft.com/office/drawing/2014/main" id="{F57833FD-5E19-7B81-BFB5-B48F736F39CB}"/>
              </a:ext>
            </a:extLst>
          </p:cNvPr>
          <p:cNvSpPr>
            <a:spLocks noChangeArrowheads="1"/>
          </p:cNvSpPr>
          <p:nvPr/>
        </p:nvSpPr>
        <p:spPr bwMode="auto">
          <a:xfrm>
            <a:off x="690645" y="3627150"/>
            <a:ext cx="5832214" cy="474826"/>
          </a:xfrm>
          <a:prstGeom prst="rect">
            <a:avLst/>
          </a:prstGeom>
          <a:noFill/>
          <a:ln w="9525">
            <a:noFill/>
            <a:miter lim="800000"/>
            <a:headEnd/>
            <a:tailEnd/>
          </a:ln>
        </p:spPr>
        <p:txBody>
          <a:bodyPr lIns="69595" tIns="34797" rIns="69595" bIns="34797"/>
          <a:lstStyle/>
          <a:p>
            <a:pPr eaLnBrk="1" hangingPunct="1">
              <a:lnSpc>
                <a:spcPts val="1400"/>
              </a:lnSpc>
              <a:spcBef>
                <a:spcPts val="170"/>
              </a:spcBef>
              <a:spcAft>
                <a:spcPts val="170"/>
              </a:spcAft>
              <a:defRPr/>
            </a:pPr>
            <a:r>
              <a:rPr lang="ja-JP" altLang="en-US" sz="1400" dirty="0">
                <a:latin typeface="ＭＳ Ｐゴシック" panose="020B0600070205080204" pitchFamily="50" charset="-128"/>
              </a:rPr>
              <a:t>・　駅とまちが一体となった広域交通ターミナルのまちづくりの実現をめざした</a:t>
            </a:r>
            <a:endParaRPr lang="en-US" altLang="ja-JP" sz="1400" dirty="0">
              <a:latin typeface="ＭＳ Ｐゴシック" panose="020B0600070205080204" pitchFamily="50" charset="-128"/>
            </a:endParaRPr>
          </a:p>
          <a:p>
            <a:pPr eaLnBrk="1" hangingPunct="1">
              <a:lnSpc>
                <a:spcPts val="1400"/>
              </a:lnSpc>
              <a:spcBef>
                <a:spcPts val="170"/>
              </a:spcBef>
              <a:spcAft>
                <a:spcPts val="170"/>
              </a:spcAft>
              <a:defRPr/>
            </a:pP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検討調査を府市共同で実施　　　　　</a:t>
            </a:r>
            <a:endParaRPr lang="en-US" altLang="ja-JP" sz="1400" dirty="0">
              <a:latin typeface="ＭＳ Ｐゴシック" panose="020B0600070205080204" pitchFamily="50" charset="-128"/>
            </a:endParaRPr>
          </a:p>
        </p:txBody>
      </p:sp>
      <p:sp>
        <p:nvSpPr>
          <p:cNvPr id="8" name="Rectangle 5">
            <a:extLst>
              <a:ext uri="{FF2B5EF4-FFF2-40B4-BE49-F238E27FC236}">
                <a16:creationId xmlns:a16="http://schemas.microsoft.com/office/drawing/2014/main" id="{55D94773-992C-76EF-CD40-010FDF0F0F2E}"/>
              </a:ext>
            </a:extLst>
          </p:cNvPr>
          <p:cNvSpPr>
            <a:spLocks noChangeArrowheads="1"/>
          </p:cNvSpPr>
          <p:nvPr/>
        </p:nvSpPr>
        <p:spPr bwMode="auto">
          <a:xfrm>
            <a:off x="696874" y="4358088"/>
            <a:ext cx="5975945" cy="914394"/>
          </a:xfrm>
          <a:prstGeom prst="rect">
            <a:avLst/>
          </a:prstGeom>
          <a:noFill/>
          <a:ln w="9525">
            <a:noFill/>
            <a:miter lim="800000"/>
            <a:headEnd/>
            <a:tailEnd/>
          </a:ln>
        </p:spPr>
        <p:txBody>
          <a:bodyPr lIns="69595" tIns="34797" rIns="69595" bIns="34797"/>
          <a:lstStyle/>
          <a:p>
            <a:pPr marR="0" lvl="0" algn="l" defTabSz="914400" rtl="0" eaLnBrk="1" fontAlgn="base" latinLnBrk="0" hangingPunct="1">
              <a:lnSpc>
                <a:spcPts val="1300"/>
              </a:lnSpc>
              <a:spcBef>
                <a:spcPts val="170"/>
              </a:spcBef>
              <a:spcAft>
                <a:spcPts val="170"/>
              </a:spcAft>
              <a:buClrTx/>
              <a:buSzTx/>
              <a:tabLst/>
              <a:defRPr/>
            </a:pPr>
            <a:r>
              <a:rPr kumimoji="1" lang="ja-JP" altLang="en-US" sz="1400" b="0" i="0" u="none" strike="noStrike" kern="1200" cap="none" normalizeH="0" baseline="0" noProof="0" dirty="0">
                <a:ln>
                  <a:noFill/>
                </a:ln>
                <a:effectLst/>
                <a:uLnTx/>
                <a:uFillTx/>
                <a:latin typeface="ＭＳ Ｐゴシック" panose="020B0600070205080204" pitchFamily="50" charset="-128"/>
                <a:cs typeface="+mn-cs"/>
              </a:rPr>
              <a:t>・　新大阪駅周辺地域のサブ拠点であるとともに、それぞれの地域の</a:t>
            </a:r>
            <a:endParaRPr kumimoji="1" lang="en-US" altLang="ja-JP" sz="1400" b="0" i="0" u="none" strike="noStrike" kern="1200" cap="none" normalizeH="0" baseline="0" noProof="0" dirty="0">
              <a:ln>
                <a:noFill/>
              </a:ln>
              <a:effectLst/>
              <a:uLnTx/>
              <a:uFillTx/>
              <a:latin typeface="ＭＳ Ｐゴシック" panose="020B0600070205080204" pitchFamily="50" charset="-128"/>
              <a:cs typeface="+mn-cs"/>
            </a:endParaRPr>
          </a:p>
          <a:p>
            <a:pPr marR="0" lvl="0" algn="l" defTabSz="914400" rtl="0" eaLnBrk="1" fontAlgn="base" latinLnBrk="0" hangingPunct="1">
              <a:lnSpc>
                <a:spcPts val="1300"/>
              </a:lnSpc>
              <a:spcBef>
                <a:spcPts val="170"/>
              </a:spcBef>
              <a:spcAft>
                <a:spcPts val="170"/>
              </a:spcAft>
              <a:buClrTx/>
              <a:buSzTx/>
              <a:tabLst/>
              <a:defRPr/>
            </a:pPr>
            <a:r>
              <a:rPr lang="ja-JP" altLang="en-US" sz="1400" dirty="0">
                <a:latin typeface="ＭＳ Ｐゴシック" panose="020B0600070205080204" pitchFamily="50" charset="-128"/>
              </a:rPr>
              <a:t>　  </a:t>
            </a:r>
            <a:r>
              <a:rPr kumimoji="1" lang="ja-JP" altLang="en-US" sz="1400" b="0" i="0" u="none" strike="noStrike" kern="1200" cap="none" normalizeH="0" baseline="0" noProof="0" dirty="0">
                <a:ln>
                  <a:noFill/>
                </a:ln>
                <a:effectLst/>
                <a:uLnTx/>
                <a:uFillTx/>
                <a:latin typeface="ＭＳ Ｐゴシック" panose="020B0600070205080204" pitchFamily="50" charset="-128"/>
                <a:cs typeface="+mn-cs"/>
              </a:rPr>
              <a:t>まちづくりの中心的な拠点として、来訪者や地域住民にとって</a:t>
            </a:r>
            <a:endParaRPr kumimoji="1" lang="en-US" altLang="ja-JP" sz="1400" b="0" i="0" u="none" strike="noStrike" kern="1200" cap="none" normalizeH="0" baseline="0" noProof="0" dirty="0">
              <a:ln>
                <a:noFill/>
              </a:ln>
              <a:effectLst/>
              <a:uLnTx/>
              <a:uFillTx/>
              <a:latin typeface="ＭＳ Ｐゴシック" panose="020B0600070205080204" pitchFamily="50" charset="-128"/>
              <a:cs typeface="+mn-cs"/>
            </a:endParaRPr>
          </a:p>
          <a:p>
            <a:pPr marR="0" lvl="0" algn="l" defTabSz="914400" rtl="0" eaLnBrk="1" fontAlgn="base" latinLnBrk="0" hangingPunct="1">
              <a:lnSpc>
                <a:spcPts val="1300"/>
              </a:lnSpc>
              <a:spcBef>
                <a:spcPts val="170"/>
              </a:spcBef>
              <a:spcAft>
                <a:spcPts val="170"/>
              </a:spcAft>
              <a:buClrTx/>
              <a:buSzTx/>
              <a:tabLst/>
              <a:defRPr/>
            </a:pPr>
            <a:r>
              <a:rPr lang="ja-JP" altLang="en-US" sz="1400" dirty="0">
                <a:latin typeface="ＭＳ Ｐゴシック" panose="020B0600070205080204" pitchFamily="50" charset="-128"/>
              </a:rPr>
              <a:t>　　</a:t>
            </a:r>
            <a:r>
              <a:rPr kumimoji="1" lang="ja-JP" altLang="en-US" sz="1400" b="0" i="0" u="none" strike="noStrike" kern="1200" cap="none" normalizeH="0" baseline="0" noProof="0" dirty="0">
                <a:ln>
                  <a:noFill/>
                </a:ln>
                <a:effectLst/>
                <a:uLnTx/>
                <a:uFillTx/>
                <a:latin typeface="ＭＳ Ｐゴシック" panose="020B0600070205080204" pitchFamily="50" charset="-128"/>
                <a:cs typeface="+mn-cs"/>
              </a:rPr>
              <a:t>魅力あるまちづくりの実現をめざした検討調査を実施　　</a:t>
            </a:r>
          </a:p>
        </p:txBody>
      </p:sp>
      <p:sp>
        <p:nvSpPr>
          <p:cNvPr id="10" name="Rectangle 5">
            <a:extLst>
              <a:ext uri="{FF2B5EF4-FFF2-40B4-BE49-F238E27FC236}">
                <a16:creationId xmlns:a16="http://schemas.microsoft.com/office/drawing/2014/main" id="{5A7F1EEE-C375-1BA3-CFFE-CC2E5BCF65C9}"/>
              </a:ext>
            </a:extLst>
          </p:cNvPr>
          <p:cNvSpPr>
            <a:spLocks noChangeArrowheads="1"/>
          </p:cNvSpPr>
          <p:nvPr/>
        </p:nvSpPr>
        <p:spPr bwMode="auto">
          <a:xfrm>
            <a:off x="75255" y="4090887"/>
            <a:ext cx="6480000" cy="414095"/>
          </a:xfrm>
          <a:prstGeom prst="rect">
            <a:avLst/>
          </a:prstGeom>
          <a:noFill/>
          <a:ln w="9525">
            <a:noFill/>
            <a:miter lim="800000"/>
            <a:headEnd/>
            <a:tailEnd/>
          </a:ln>
        </p:spPr>
        <p:txBody>
          <a:bodyPr lIns="77929" tIns="38964" rIns="77929" bIns="38964"/>
          <a:lstStyle/>
          <a:p>
            <a:pPr marL="756000" marR="0" lvl="0" indent="-270000"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i="0" u="none" strike="noStrike" kern="1200" cap="none" spc="0" normalizeH="0" baseline="0" noProof="0" dirty="0">
                <a:ln>
                  <a:noFill/>
                </a:ln>
                <a:effectLst/>
                <a:uLnTx/>
                <a:uFillTx/>
                <a:latin typeface="ＭＳ Ｐゴシック" panose="020B0600070205080204" pitchFamily="50" charset="-128"/>
                <a:ea typeface="ＭＳ Ｐゴシック" charset="-128"/>
              </a:rPr>
              <a:t>淡路駅エリア・十三駅エリア</a:t>
            </a:r>
            <a:endParaRPr kumimoji="1" lang="ja-JP" altLang="en-US" sz="1400" b="1" i="0" u="none" strike="noStrike" kern="1200" cap="none" spc="0" normalizeH="0" baseline="0" noProof="0" dirty="0">
              <a:ln>
                <a:noFill/>
              </a:ln>
              <a:effectLst/>
              <a:uLnTx/>
              <a:uFillTx/>
              <a:latin typeface="ＭＳ Ｐゴシック" panose="020B0600070205080204" pitchFamily="50" charset="-128"/>
            </a:endParaRPr>
          </a:p>
        </p:txBody>
      </p:sp>
      <p:pic>
        <p:nvPicPr>
          <p:cNvPr id="12" name="図 11" descr="道路 が含まれている画像&#10;&#10;自動的に生成された説明">
            <a:extLst>
              <a:ext uri="{FF2B5EF4-FFF2-40B4-BE49-F238E27FC236}">
                <a16:creationId xmlns:a16="http://schemas.microsoft.com/office/drawing/2014/main" id="{4E71EE12-9DA2-F257-BAD6-578E793420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3351" y="672173"/>
            <a:ext cx="2776391" cy="1836000"/>
          </a:xfrm>
          <a:prstGeom prst="rect">
            <a:avLst/>
          </a:prstGeom>
        </p:spPr>
      </p:pic>
    </p:spTree>
    <p:extLst>
      <p:ext uri="{BB962C8B-B14F-4D97-AF65-F5344CB8AC3E}">
        <p14:creationId xmlns:p14="http://schemas.microsoft.com/office/powerpoint/2010/main" val="29052291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5"/>
          <p:cNvSpPr>
            <a:spLocks noChangeArrowheads="1"/>
          </p:cNvSpPr>
          <p:nvPr/>
        </p:nvSpPr>
        <p:spPr bwMode="auto">
          <a:xfrm>
            <a:off x="85567" y="4012774"/>
            <a:ext cx="6480000" cy="4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ts val="175"/>
              </a:spcBef>
              <a:spcAft>
                <a:spcPts val="175"/>
              </a:spcAft>
              <a:buFontTx/>
              <a:buNone/>
            </a:pPr>
            <a:r>
              <a:rPr lang="ja-JP" altLang="en-US" sz="1800" b="1" dirty="0">
                <a:latin typeface="ＭＳ Ｐゴシック" panose="020B0600070205080204" pitchFamily="50" charset="-128"/>
              </a:rPr>
              <a:t>○　夢洲のまちづくり</a:t>
            </a:r>
          </a:p>
        </p:txBody>
      </p:sp>
      <p:sp>
        <p:nvSpPr>
          <p:cNvPr id="94" name="Rectangle 5"/>
          <p:cNvSpPr>
            <a:spLocks noChangeArrowheads="1"/>
          </p:cNvSpPr>
          <p:nvPr/>
        </p:nvSpPr>
        <p:spPr bwMode="auto">
          <a:xfrm>
            <a:off x="12586" y="4399417"/>
            <a:ext cx="7491317" cy="945855"/>
          </a:xfrm>
          <a:prstGeom prst="rect">
            <a:avLst/>
          </a:prstGeom>
          <a:noFill/>
          <a:ln w="9525">
            <a:noFill/>
            <a:miter lim="800000"/>
            <a:headEnd/>
            <a:tailEnd/>
          </a:ln>
        </p:spPr>
        <p:txBody>
          <a:bodyPr lIns="77929" tIns="38964" rIns="77929" bIns="38964"/>
          <a:lstStyle/>
          <a:p>
            <a:pPr marL="288000">
              <a:spcBef>
                <a:spcPts val="170"/>
              </a:spcBef>
              <a:spcAft>
                <a:spcPts val="0"/>
              </a:spcAft>
              <a:tabLst>
                <a:tab pos="93663" algn="l"/>
                <a:tab pos="4479925" algn="l"/>
              </a:tabLst>
              <a:defRPr/>
            </a:pPr>
            <a:r>
              <a:rPr lang="ja-JP" altLang="en-US" sz="1600" b="1" dirty="0">
                <a:latin typeface="ＭＳ Ｐゴシック" panose="020B0600070205080204" pitchFamily="50" charset="-128"/>
              </a:rPr>
              <a:t>■　夢洲第２期区域のまちづくりに向けた検討 　　 （　 　　    ４００万円）</a:t>
            </a:r>
            <a:endParaRPr lang="en-US" altLang="ja-JP" sz="1600" b="1" dirty="0">
              <a:latin typeface="ＭＳ Ｐゴシック" panose="020B0600070205080204" pitchFamily="50" charset="-128"/>
            </a:endParaRPr>
          </a:p>
          <a:p>
            <a:pPr marL="756000" indent="-269875">
              <a:spcBef>
                <a:spcPts val="0"/>
              </a:spcBef>
              <a:spcAft>
                <a:spcPts val="170"/>
              </a:spcAft>
              <a:buFont typeface="Wingdings" pitchFamily="2" charset="2"/>
              <a:buChar char="Ø"/>
              <a:defRPr/>
            </a:pPr>
            <a:r>
              <a:rPr lang="ja-JP" altLang="en-US" sz="1400" dirty="0">
                <a:latin typeface="ＭＳ Ｐゴシック" panose="020B0600070205080204" pitchFamily="50" charset="-128"/>
              </a:rPr>
              <a:t>万博後の円滑な跡地の活用を見据え、まちづくりに向けた検討を</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府市共同で実施（令和７年度後半に開発事業者募集を開始予定）</a:t>
            </a:r>
            <a:endParaRPr lang="en-US" altLang="ja-JP" sz="1400" dirty="0">
              <a:latin typeface="ＭＳ Ｐゴシック" panose="020B0600070205080204" pitchFamily="50" charset="-128"/>
            </a:endParaRPr>
          </a:p>
        </p:txBody>
      </p:sp>
      <p:sp>
        <p:nvSpPr>
          <p:cNvPr id="48" name="Rectangle 5">
            <a:extLst>
              <a:ext uri="{FF2B5EF4-FFF2-40B4-BE49-F238E27FC236}">
                <a16:creationId xmlns:a16="http://schemas.microsoft.com/office/drawing/2014/main" id="{1BD15737-4F44-4E01-BA7C-B0D9C685E013}"/>
              </a:ext>
            </a:extLst>
          </p:cNvPr>
          <p:cNvSpPr>
            <a:spLocks noChangeArrowheads="1"/>
          </p:cNvSpPr>
          <p:nvPr/>
        </p:nvSpPr>
        <p:spPr bwMode="auto">
          <a:xfrm>
            <a:off x="7377" y="1488767"/>
            <a:ext cx="8320334" cy="371904"/>
          </a:xfrm>
          <a:prstGeom prst="rect">
            <a:avLst/>
          </a:prstGeom>
          <a:noFill/>
          <a:ln w="9525">
            <a:noFill/>
            <a:miter lim="800000"/>
            <a:headEnd/>
            <a:tailEnd/>
          </a:ln>
        </p:spPr>
        <p:txBody>
          <a:bodyPr lIns="77929" tIns="38964" rIns="77929" bIns="38964"/>
          <a:lstStyle/>
          <a:p>
            <a:pPr marL="288000">
              <a:spcBef>
                <a:spcPts val="170"/>
              </a:spcBef>
              <a:spcAft>
                <a:spcPts val="170"/>
              </a:spcAft>
              <a:tabLst>
                <a:tab pos="93663" algn="l"/>
                <a:tab pos="4479925" algn="l"/>
              </a:tabLst>
              <a:defRPr/>
            </a:pPr>
            <a:r>
              <a:rPr lang="ja-JP" altLang="en-US" sz="1600" b="1" dirty="0">
                <a:latin typeface="ＭＳ Ｐゴシック" panose="020B0600070205080204" pitchFamily="50" charset="-128"/>
              </a:rPr>
              <a:t>■　新大学キャンパス整備事業　　　　 　　　　　　　（</a:t>
            </a:r>
            <a:r>
              <a:rPr lang="ja-JP" altLang="en-US" sz="1600" b="1" dirty="0">
                <a:latin typeface="ＭＳ Ｐゴシック"/>
              </a:rPr>
              <a:t>３５</a:t>
            </a:r>
            <a:r>
              <a:rPr kumimoji="1" lang="ja-JP" altLang="en-US" sz="1600" b="1" i="0" u="none" strike="noStrike" kern="1200" cap="none" spc="0" normalizeH="0" baseline="0" noProof="0" dirty="0">
                <a:ln>
                  <a:noFill/>
                </a:ln>
                <a:effectLst/>
                <a:uLnTx/>
                <a:uFillTx/>
                <a:latin typeface="ＭＳ Ｐゴシック"/>
              </a:rPr>
              <a:t>億７，１００万円</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再掲</a:t>
            </a:r>
            <a:r>
              <a:rPr lang="en-US" altLang="ja-JP" sz="1600" b="1" dirty="0">
                <a:latin typeface="ＭＳ Ｐゴシック" panose="020B0600070205080204" pitchFamily="50" charset="-128"/>
              </a:rPr>
              <a:t>】</a:t>
            </a:r>
          </a:p>
        </p:txBody>
      </p:sp>
      <p:sp>
        <p:nvSpPr>
          <p:cNvPr id="6" name="Rectangle 5">
            <a:extLst>
              <a:ext uri="{FF2B5EF4-FFF2-40B4-BE49-F238E27FC236}">
                <a16:creationId xmlns:a16="http://schemas.microsoft.com/office/drawing/2014/main" id="{6370A803-8D31-7938-6970-0E263F5FC073}"/>
              </a:ext>
            </a:extLst>
          </p:cNvPr>
          <p:cNvSpPr>
            <a:spLocks noChangeArrowheads="1"/>
          </p:cNvSpPr>
          <p:nvPr/>
        </p:nvSpPr>
        <p:spPr bwMode="auto">
          <a:xfrm>
            <a:off x="12937" y="2452436"/>
            <a:ext cx="6653159" cy="949455"/>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ts val="1800"/>
              </a:lnSpc>
              <a:spcBef>
                <a:spcPts val="0"/>
              </a:spcBef>
              <a:spcAft>
                <a:spcPts val="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カーボンニュートラルを見据えた</a:t>
            </a:r>
            <a:r>
              <a:rPr lang="ja-JP" altLang="en-US" sz="1600" b="1" dirty="0">
                <a:latin typeface="ＭＳ Ｐゴシック" panose="020B0600070205080204" pitchFamily="50" charset="-128"/>
              </a:rPr>
              <a:t>中浜西下水処理場の再構築事業</a:t>
            </a:r>
            <a:endParaRPr lang="en-US" altLang="ja-JP" sz="1600" b="1" dirty="0">
              <a:latin typeface="ＭＳ Ｐゴシック" panose="020B0600070205080204" pitchFamily="50" charset="-128"/>
            </a:endParaRPr>
          </a:p>
          <a:p>
            <a:pPr marL="288000" marR="0" lvl="0" indent="0" algn="l" defTabSz="914400" rtl="0" eaLnBrk="0" fontAlgn="base" latinLnBrk="0" hangingPunct="0">
              <a:lnSpc>
                <a:spcPts val="1800"/>
              </a:lnSpc>
              <a:spcBef>
                <a:spcPts val="0"/>
              </a:spcBef>
              <a:spcAft>
                <a:spcPts val="0"/>
              </a:spcAft>
              <a:buClrTx/>
              <a:buSzTx/>
              <a:buFontTx/>
              <a:buNone/>
              <a:tabLst>
                <a:tab pos="93663" algn="l"/>
                <a:tab pos="4479925" algn="l"/>
              </a:tabLst>
              <a:defRPr/>
            </a:pPr>
            <a:r>
              <a:rPr lang="ja-JP" altLang="en-US" sz="1600" b="1" dirty="0">
                <a:latin typeface="ＭＳ Ｐゴシック" panose="020B0600070205080204" pitchFamily="50" charset="-128"/>
              </a:rPr>
              <a:t>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６，</a:t>
            </a:r>
            <a:r>
              <a:rPr lang="ja-JP" altLang="en-US" sz="1600" b="1" dirty="0">
                <a:latin typeface="ＭＳ Ｐゴシック" panose="020B0600070205080204" pitchFamily="50" charset="-128"/>
              </a:rPr>
              <a:t>５</a:t>
            </a:r>
            <a:r>
              <a:rPr kumimoji="1" lang="ja-JP" altLang="en-US" sz="1600" b="1" i="0" u="none" strike="noStrike" kern="1200" cap="none" spc="0" normalizeH="0" baseline="0" noProof="0" dirty="0">
                <a:ln>
                  <a:noFill/>
                </a:ln>
                <a:effectLst/>
                <a:uLnTx/>
                <a:uFillTx/>
                <a:latin typeface="ＭＳ Ｐゴシック" panose="020B0600070205080204" pitchFamily="50" charset="-128"/>
              </a:rPr>
              <a:t>００</a:t>
            </a:r>
            <a:r>
              <a:rPr lang="ja-JP" altLang="en-US" sz="1600" b="1" dirty="0">
                <a:latin typeface="ＭＳ Ｐゴシック" panose="020B0600070205080204" pitchFamily="50" charset="-128"/>
              </a:rPr>
              <a:t>万円</a:t>
            </a:r>
            <a:r>
              <a:rPr kumimoji="1" lang="ja-JP" altLang="en-US" sz="1600" b="1" i="0" u="none" strike="noStrike" kern="1200" cap="none" spc="0" normalizeH="0" baseline="0" noProof="0" dirty="0">
                <a:ln>
                  <a:noFill/>
                </a:ln>
                <a:effectLst/>
                <a:uLnTx/>
                <a:uFillTx/>
                <a:latin typeface="ＭＳ Ｐゴシック" panose="020B0600070205080204" pitchFamily="50" charset="-128"/>
              </a:rPr>
              <a:t>）</a:t>
            </a:r>
            <a:endParaRPr kumimoji="1" lang="en-US" altLang="ja-JP" sz="1600" b="1" i="0" u="none" strike="noStrike" kern="1200" cap="none" spc="0" normalizeH="0" baseline="0" noProof="0" dirty="0">
              <a:ln>
                <a:noFill/>
              </a:ln>
              <a:effectLst/>
              <a:uLnTx/>
              <a:uFillTx/>
              <a:latin typeface="ＭＳ Ｐゴシック" panose="020B0600070205080204" pitchFamily="50" charset="-128"/>
            </a:endParaRPr>
          </a:p>
        </p:txBody>
      </p:sp>
      <p:sp>
        <p:nvSpPr>
          <p:cNvPr id="35" name="Rectangle 4">
            <a:extLst>
              <a:ext uri="{FF2B5EF4-FFF2-40B4-BE49-F238E27FC236}">
                <a16:creationId xmlns:a16="http://schemas.microsoft.com/office/drawing/2014/main" id="{85A51CFE-B010-4622-B9D1-11091ACCCBED}"/>
              </a:ext>
            </a:extLst>
          </p:cNvPr>
          <p:cNvSpPr>
            <a:spLocks noChangeArrowheads="1"/>
          </p:cNvSpPr>
          <p:nvPr/>
        </p:nvSpPr>
        <p:spPr bwMode="auto">
          <a:xfrm>
            <a:off x="-1589" y="2611"/>
            <a:ext cx="8103032"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b"/>
          <a:lstStyle/>
          <a:p>
            <a:pPr marL="0" marR="0" lvl="0" indent="0" algn="l" defTabSz="914400" rtl="0" eaLnBrk="0" fontAlgn="base" latinLnBrk="0" hangingPunct="0">
              <a:lnSpc>
                <a:spcPct val="100000"/>
              </a:lnSpc>
              <a:spcBef>
                <a:spcPct val="0"/>
              </a:spcBef>
              <a:spcAft>
                <a:spcPct val="0"/>
              </a:spcAft>
              <a:buClrTx/>
              <a:buSzTx/>
              <a:buFontTx/>
              <a:buNone/>
              <a:tabLst>
                <a:tab pos="3951288" algn="l"/>
                <a:tab pos="4032250" algn="l"/>
                <a:tab pos="4219575" algn="l"/>
                <a:tab pos="5556250" algn="l"/>
                <a:tab pos="5649913"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 関西経済をけん引するまちづくり②</a:t>
            </a:r>
          </a:p>
        </p:txBody>
      </p:sp>
      <p:sp>
        <p:nvSpPr>
          <p:cNvPr id="36" name="Rectangle 4">
            <a:extLst>
              <a:ext uri="{FF2B5EF4-FFF2-40B4-BE49-F238E27FC236}">
                <a16:creationId xmlns:a16="http://schemas.microsoft.com/office/drawing/2014/main" id="{CCA55CC3-5D22-479A-B80D-4AAE6AB0233F}"/>
              </a:ext>
            </a:extLst>
          </p:cNvPr>
          <p:cNvSpPr>
            <a:spLocks noChangeArrowheads="1"/>
          </p:cNvSpPr>
          <p:nvPr/>
        </p:nvSpPr>
        <p:spPr bwMode="auto">
          <a:xfrm>
            <a:off x="6922222" y="0"/>
            <a:ext cx="2221778" cy="468313"/>
          </a:xfrm>
          <a:prstGeom prst="rect">
            <a:avLst/>
          </a:prstGeom>
          <a:noFill/>
          <a:ln w="38100" algn="ctr">
            <a:noFill/>
            <a:miter lim="800000"/>
            <a:headEnd/>
            <a:tailEnd/>
          </a:ln>
        </p:spPr>
        <p:txBody>
          <a:bodyPr wrap="none" lIns="77929" tIns="38964" rIns="77929" bIns="3896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rPr>
              <a:t>都市インフラの充実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itchFamily="49" charset="-128"/>
              <a:cs typeface="+mn-cs"/>
            </a:endParaRPr>
          </a:p>
        </p:txBody>
      </p:sp>
      <p:sp>
        <p:nvSpPr>
          <p:cNvPr id="37" name="Rectangle 5">
            <a:extLst>
              <a:ext uri="{FF2B5EF4-FFF2-40B4-BE49-F238E27FC236}">
                <a16:creationId xmlns:a16="http://schemas.microsoft.com/office/drawing/2014/main" id="{88F0B168-08D1-4CD4-9B5F-0CD7C301DB66}"/>
              </a:ext>
            </a:extLst>
          </p:cNvPr>
          <p:cNvSpPr>
            <a:spLocks noChangeArrowheads="1"/>
          </p:cNvSpPr>
          <p:nvPr/>
        </p:nvSpPr>
        <p:spPr bwMode="auto">
          <a:xfrm>
            <a:off x="85567" y="386416"/>
            <a:ext cx="6480000" cy="47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ts val="175"/>
              </a:spcBef>
              <a:spcAft>
                <a:spcPts val="175"/>
              </a:spcAft>
              <a:buClrTx/>
              <a:buSzTx/>
              <a:buFontTx/>
              <a:buNone/>
              <a:tabLst/>
              <a:defRPr/>
            </a:pPr>
            <a:r>
              <a:rPr kumimoji="1" lang="ja-JP" altLang="en-US" sz="1800" b="1" i="0" u="none" strike="noStrike" kern="1200" cap="none" spc="0" normalizeH="0" baseline="0" noProof="0" dirty="0">
                <a:ln>
                  <a:noFill/>
                </a:ln>
                <a:effectLst/>
                <a:uLnTx/>
                <a:uFillTx/>
                <a:latin typeface="ＭＳ Ｐゴシック" panose="020B0600070205080204" pitchFamily="50" charset="-128"/>
              </a:rPr>
              <a:t>○　</a:t>
            </a:r>
            <a:r>
              <a:rPr lang="ja-JP" altLang="en-US" sz="1800" b="1" dirty="0">
                <a:latin typeface="ＭＳ Ｐゴシック" panose="020B0600070205080204" pitchFamily="50" charset="-128"/>
              </a:rPr>
              <a:t>大阪城公園周辺地域</a:t>
            </a:r>
            <a:r>
              <a:rPr kumimoji="1" lang="ja-JP" altLang="en-US" sz="1800" b="1" i="0" u="none" strike="noStrike" kern="1200" cap="none" spc="0" normalizeH="0" baseline="0" noProof="0" dirty="0">
                <a:ln>
                  <a:noFill/>
                </a:ln>
                <a:effectLst/>
                <a:uLnTx/>
                <a:uFillTx/>
                <a:latin typeface="ＭＳ Ｐゴシック" panose="020B0600070205080204" pitchFamily="50" charset="-128"/>
              </a:rPr>
              <a:t>のまちづくり</a:t>
            </a:r>
            <a:endParaRPr kumimoji="1" lang="en-US" altLang="ja-JP" sz="1800" b="0" i="0" u="none" strike="noStrike" kern="1200" cap="none" spc="0" normalizeH="0" baseline="0" noProof="0" dirty="0">
              <a:ln>
                <a:noFill/>
              </a:ln>
              <a:effectLst/>
              <a:uLnTx/>
              <a:uFillTx/>
              <a:latin typeface="ＭＳ Ｐゴシック" panose="020B0600070205080204" pitchFamily="50" charset="-128"/>
            </a:endParaRPr>
          </a:p>
        </p:txBody>
      </p:sp>
      <p:sp>
        <p:nvSpPr>
          <p:cNvPr id="38" name="Rectangle 5">
            <a:extLst>
              <a:ext uri="{FF2B5EF4-FFF2-40B4-BE49-F238E27FC236}">
                <a16:creationId xmlns:a16="http://schemas.microsoft.com/office/drawing/2014/main" id="{FFB3A8A9-38B2-4ED8-A215-9ED110063DCC}"/>
              </a:ext>
            </a:extLst>
          </p:cNvPr>
          <p:cNvSpPr>
            <a:spLocks noChangeArrowheads="1"/>
          </p:cNvSpPr>
          <p:nvPr/>
        </p:nvSpPr>
        <p:spPr bwMode="auto">
          <a:xfrm>
            <a:off x="7377" y="793267"/>
            <a:ext cx="7326523" cy="830109"/>
          </a:xfrm>
          <a:prstGeom prst="rect">
            <a:avLst/>
          </a:prstGeom>
          <a:noFill/>
          <a:ln w="9525">
            <a:noFill/>
            <a:miter lim="800000"/>
            <a:headEnd/>
            <a:tailEnd/>
          </a:ln>
        </p:spPr>
        <p:txBody>
          <a:bodyPr lIns="77929" tIns="38964" rIns="77929" bIns="38964"/>
          <a:lstStyle/>
          <a:p>
            <a:pPr marL="288000">
              <a:spcBef>
                <a:spcPts val="0"/>
              </a:spcBef>
              <a:spcAft>
                <a:spcPts val="0"/>
              </a:spcAft>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a:t>
            </a:r>
            <a:r>
              <a:rPr kumimoji="1" lang="ja-JP" altLang="ja-JP"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大阪城東部地区のまちづくり検討調査 　　　  （ 　　 　　　４００万円）</a:t>
            </a:r>
            <a:endParaRPr lang="en-US" altLang="ja-JP" sz="1600" b="1" dirty="0">
              <a:latin typeface="ＭＳ Ｐゴシック" panose="020B0600070205080204" pitchFamily="50" charset="-128"/>
            </a:endParaRPr>
          </a:p>
          <a:p>
            <a:pPr marL="756000" indent="-269875">
              <a:lnSpc>
                <a:spcPts val="1600"/>
              </a:lnSpc>
              <a:spcBef>
                <a:spcPts val="0"/>
              </a:spcBef>
              <a:spcAft>
                <a:spcPts val="170"/>
              </a:spcAft>
              <a:buFont typeface="Wingdings" pitchFamily="2" charset="2"/>
              <a:buChar char="Ø"/>
              <a:defRPr/>
            </a:pPr>
            <a:r>
              <a:rPr lang="ja-JP" altLang="en-US" sz="1400" dirty="0">
                <a:latin typeface="ＭＳ Ｐゴシック" panose="020B0600070205080204" pitchFamily="50" charset="-128"/>
              </a:rPr>
              <a:t>令和１０年春からのまちびらきをめざし、１．５期開発を推進するとともに、</a:t>
            </a:r>
            <a:br>
              <a:rPr lang="ja-JP" altLang="en-US" sz="1400" dirty="0">
                <a:latin typeface="ＭＳ Ｐゴシック" panose="020B0600070205080204" pitchFamily="50" charset="-128"/>
              </a:rPr>
            </a:br>
            <a:r>
              <a:rPr lang="ja-JP" altLang="en-US" sz="1400" dirty="0">
                <a:latin typeface="ＭＳ Ｐゴシック" panose="020B0600070205080204" pitchFamily="50" charset="-128"/>
              </a:rPr>
              <a:t>地区のより一層の活性化に資するまちづくりの検討調査を府市共同で実施</a:t>
            </a:r>
          </a:p>
        </p:txBody>
      </p:sp>
      <p:sp>
        <p:nvSpPr>
          <p:cNvPr id="40" name="Rectangle 5">
            <a:extLst>
              <a:ext uri="{FF2B5EF4-FFF2-40B4-BE49-F238E27FC236}">
                <a16:creationId xmlns:a16="http://schemas.microsoft.com/office/drawing/2014/main" id="{FE93CC60-347A-44E9-B366-FBCBE3AFC6AC}"/>
              </a:ext>
            </a:extLst>
          </p:cNvPr>
          <p:cNvSpPr>
            <a:spLocks noChangeArrowheads="1"/>
          </p:cNvSpPr>
          <p:nvPr/>
        </p:nvSpPr>
        <p:spPr bwMode="auto">
          <a:xfrm>
            <a:off x="12585" y="2887685"/>
            <a:ext cx="6660482" cy="548922"/>
          </a:xfrm>
          <a:prstGeom prst="rect">
            <a:avLst/>
          </a:prstGeom>
          <a:noFill/>
          <a:ln w="9525">
            <a:noFill/>
            <a:miter lim="800000"/>
            <a:headEnd/>
            <a:tailEnd/>
          </a:ln>
        </p:spPr>
        <p:txBody>
          <a:bodyPr lIns="77929" tIns="38964" rIns="77929" bIns="38964"/>
          <a:lstStyle/>
          <a:p>
            <a:pPr marL="756000" indent="-269875">
              <a:spcBef>
                <a:spcPts val="170"/>
              </a:spcBef>
              <a:spcAft>
                <a:spcPts val="170"/>
              </a:spcAft>
              <a:buFont typeface="Wingdings" pitchFamily="2" charset="2"/>
              <a:buChar char="Ø"/>
              <a:defRPr/>
            </a:pPr>
            <a:r>
              <a:rPr lang="ja-JP" altLang="en-US" sz="1400" dirty="0">
                <a:latin typeface="ＭＳ Ｐゴシック" panose="020B0600070205080204" pitchFamily="50" charset="-128"/>
              </a:rPr>
              <a:t>まちづくりと連携した上部空間の活用や、資源・エネルギーの循環拠点となる次世代の都市型下水処理場への再構築に向けた概略・基本設計</a:t>
            </a:r>
          </a:p>
        </p:txBody>
      </p:sp>
      <p:sp>
        <p:nvSpPr>
          <p:cNvPr id="29" name="Rectangle 5">
            <a:extLst>
              <a:ext uri="{FF2B5EF4-FFF2-40B4-BE49-F238E27FC236}">
                <a16:creationId xmlns:a16="http://schemas.microsoft.com/office/drawing/2014/main" id="{2DE8D634-E7F9-4BB6-8905-6349567B031A}"/>
              </a:ext>
            </a:extLst>
          </p:cNvPr>
          <p:cNvSpPr>
            <a:spLocks noChangeArrowheads="1"/>
          </p:cNvSpPr>
          <p:nvPr/>
        </p:nvSpPr>
        <p:spPr bwMode="auto">
          <a:xfrm>
            <a:off x="12586" y="3339711"/>
            <a:ext cx="7321314" cy="806327"/>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京橋駅周辺のまちづくり検討調査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１，２００万円）</a:t>
            </a:r>
            <a:endParaRPr kumimoji="1" lang="en-US" altLang="ja-JP" sz="1600" b="1" i="0" u="none" strike="noStrike" kern="1200" cap="none" spc="0" normalizeH="0" baseline="0" noProof="0" dirty="0">
              <a:ln>
                <a:noFill/>
              </a:ln>
              <a:effectLst/>
              <a:uLnTx/>
              <a:uFillTx/>
              <a:latin typeface="ＭＳ Ｐゴシック" panose="020B0600070205080204" pitchFamily="50" charset="-128"/>
            </a:endParaRPr>
          </a:p>
          <a:p>
            <a:pPr marL="756000" marR="0" lvl="0" indent="-269875" algn="l" defTabSz="914400" rtl="0" eaLnBrk="0" fontAlgn="base" latinLnBrk="0" hangingPunct="0">
              <a:lnSpc>
                <a:spcPts val="1600"/>
              </a:lnSpc>
              <a:spcBef>
                <a:spcPts val="170"/>
              </a:spcBef>
              <a:spcAft>
                <a:spcPts val="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rPr>
              <a:t>国際競争力の強化に資する都市再生の推進や民間都市開発等を促進するため、</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a:p>
            <a:pPr marL="486125" marR="0" lvl="0" algn="l" defTabSz="914400" rtl="0" eaLnBrk="0" fontAlgn="base" latinLnBrk="0" hangingPunct="0">
              <a:lnSpc>
                <a:spcPts val="1600"/>
              </a:lnSpc>
              <a:spcBef>
                <a:spcPts val="170"/>
              </a:spcBef>
              <a:spcAft>
                <a:spcPts val="0"/>
              </a:spcAft>
              <a:buClrTx/>
              <a:buSzTx/>
              <a:tabLst/>
              <a:defRPr/>
            </a:pPr>
            <a:r>
              <a:rPr lang="en-US" altLang="ja-JP" sz="1400" dirty="0">
                <a:latin typeface="ＭＳ Ｐゴシック" panose="020B0600070205080204" pitchFamily="50" charset="-128"/>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rPr>
              <a:t>まちづくりの検討調査を実施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p:txBody>
      </p:sp>
      <p:sp>
        <p:nvSpPr>
          <p:cNvPr id="23" name="Rectangle 5">
            <a:extLst>
              <a:ext uri="{FF2B5EF4-FFF2-40B4-BE49-F238E27FC236}">
                <a16:creationId xmlns:a16="http://schemas.microsoft.com/office/drawing/2014/main" id="{39376776-4EA9-4D7A-B731-8E8D0A68E23E}"/>
              </a:ext>
            </a:extLst>
          </p:cNvPr>
          <p:cNvSpPr>
            <a:spLocks noChangeArrowheads="1"/>
          </p:cNvSpPr>
          <p:nvPr/>
        </p:nvSpPr>
        <p:spPr bwMode="auto">
          <a:xfrm>
            <a:off x="5966" y="1750964"/>
            <a:ext cx="7604512" cy="792617"/>
          </a:xfrm>
          <a:prstGeom prst="rect">
            <a:avLst/>
          </a:prstGeom>
          <a:noFill/>
          <a:ln w="9525">
            <a:noFill/>
            <a:miter lim="800000"/>
            <a:headEnd/>
            <a:tailEnd/>
          </a:ln>
        </p:spPr>
        <p:txBody>
          <a:bodyPr lIns="77929" tIns="38964" rIns="77929" bIns="38964"/>
          <a:lstStyle/>
          <a:p>
            <a:pPr marL="288000" marR="0" lvl="0" indent="0" algn="l" defTabSz="914400" rtl="0" eaLnBrk="0" fontAlgn="base" latinLnBrk="0" hangingPunct="0">
              <a:lnSpc>
                <a:spcPct val="100000"/>
              </a:lnSpc>
              <a:spcBef>
                <a:spcPts val="170"/>
              </a:spcBef>
              <a:spcAft>
                <a:spcPts val="170"/>
              </a:spcAft>
              <a:buClrTx/>
              <a:buSzTx/>
              <a:buFontTx/>
              <a:buNone/>
              <a:tabLst>
                <a:tab pos="93663" algn="l"/>
                <a:tab pos="447992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大阪城公園接続デッキ整備事業　　 　　　　　  </a:t>
            </a:r>
            <a:r>
              <a:rPr kumimoji="1" lang="ja-JP" altLang="en-US" sz="1600" b="1" i="0" u="none" strike="noStrike" kern="1200" cap="none" spc="0" normalizeH="0" baseline="0" noProof="0" dirty="0">
                <a:ln>
                  <a:noFill/>
                </a:ln>
                <a:effectLst/>
                <a:uLnTx/>
                <a:uFillTx/>
                <a:latin typeface="ＭＳ Ｐゴシック" panose="020B0600070205080204" pitchFamily="50" charset="-128"/>
              </a:rPr>
              <a:t>（  </a:t>
            </a:r>
            <a:r>
              <a:rPr lang="ja-JP" altLang="en-US" sz="1600" b="1" dirty="0">
                <a:latin typeface="ＭＳ Ｐゴシック" panose="020B0600070205080204" pitchFamily="50" charset="-128"/>
              </a:rPr>
              <a:t>１</a:t>
            </a:r>
            <a:r>
              <a:rPr kumimoji="1" lang="ja-JP" altLang="en-US" sz="1600" b="1" i="0" u="none" strike="noStrike" kern="1200" cap="none" spc="0" normalizeH="0" baseline="0" noProof="0" dirty="0">
                <a:ln>
                  <a:noFill/>
                </a:ln>
                <a:effectLst/>
                <a:uLnTx/>
                <a:uFillTx/>
                <a:latin typeface="ＭＳ Ｐゴシック" panose="020B0600070205080204" pitchFamily="50" charset="-128"/>
              </a:rPr>
              <a:t>億</a:t>
            </a:r>
            <a:r>
              <a:rPr lang="ja-JP" altLang="en-US" sz="1600" b="1" dirty="0">
                <a:latin typeface="ＭＳ Ｐゴシック" panose="020B0600070205080204" pitchFamily="50" charset="-128"/>
              </a:rPr>
              <a:t>４，７００</a:t>
            </a:r>
            <a:r>
              <a:rPr kumimoji="1" lang="ja-JP" altLang="en-US" sz="1600" b="1" i="0" u="none" strike="noStrike" kern="1200" cap="none" spc="0" normalizeH="0" baseline="0" noProof="0" dirty="0">
                <a:ln>
                  <a:noFill/>
                </a:ln>
                <a:effectLst/>
                <a:uLnTx/>
                <a:uFillTx/>
                <a:latin typeface="ＭＳ Ｐゴシック" panose="020B0600070205080204" pitchFamily="50" charset="-128"/>
              </a:rPr>
              <a:t>万円）</a:t>
            </a:r>
            <a:endParaRPr kumimoji="1" lang="en-US" altLang="ja-JP" sz="1600" b="1" i="0" u="none" strike="noStrike" kern="1200" cap="none" spc="0" normalizeH="0" baseline="0" noProof="0" dirty="0">
              <a:ln>
                <a:noFill/>
              </a:ln>
              <a:effectLst/>
              <a:uLnTx/>
              <a:uFillTx/>
              <a:latin typeface="ＭＳ Ｐゴシック" panose="020B0600070205080204" pitchFamily="50" charset="-128"/>
            </a:endParaRPr>
          </a:p>
        </p:txBody>
      </p:sp>
      <p:sp>
        <p:nvSpPr>
          <p:cNvPr id="3" name="角丸四角形 20">
            <a:extLst>
              <a:ext uri="{FF2B5EF4-FFF2-40B4-BE49-F238E27FC236}">
                <a16:creationId xmlns:a16="http://schemas.microsoft.com/office/drawing/2014/main" id="{B5ACE321-B171-2617-210E-5B6B1E521A0B}"/>
              </a:ext>
            </a:extLst>
          </p:cNvPr>
          <p:cNvSpPr/>
          <p:nvPr/>
        </p:nvSpPr>
        <p:spPr>
          <a:xfrm>
            <a:off x="49364" y="1780275"/>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5" name="Rectangle 5">
            <a:extLst>
              <a:ext uri="{FF2B5EF4-FFF2-40B4-BE49-F238E27FC236}">
                <a16:creationId xmlns:a16="http://schemas.microsoft.com/office/drawing/2014/main" id="{2DA2A476-06F8-A9E0-DD93-ACF76CF37B67}"/>
              </a:ext>
            </a:extLst>
          </p:cNvPr>
          <p:cNvSpPr>
            <a:spLocks noChangeArrowheads="1"/>
          </p:cNvSpPr>
          <p:nvPr/>
        </p:nvSpPr>
        <p:spPr bwMode="auto">
          <a:xfrm>
            <a:off x="12585" y="2000912"/>
            <a:ext cx="6538029" cy="548922"/>
          </a:xfrm>
          <a:prstGeom prst="rect">
            <a:avLst/>
          </a:prstGeom>
          <a:noFill/>
          <a:ln w="9525">
            <a:noFill/>
            <a:miter lim="800000"/>
            <a:headEnd/>
            <a:tailEnd/>
          </a:ln>
        </p:spPr>
        <p:txBody>
          <a:bodyPr lIns="77929" tIns="38964" rIns="77929" bIns="38964"/>
          <a:lstStyle/>
          <a:p>
            <a:pPr marL="756000" marR="0" lvl="0" indent="-269875" algn="l" defTabSz="914400" rtl="0" eaLnBrk="0" fontAlgn="base" latinLnBrk="0" hangingPunct="0">
              <a:lnSpc>
                <a:spcPct val="100000"/>
              </a:lnSpc>
              <a:spcBef>
                <a:spcPts val="170"/>
              </a:spcBef>
              <a:spcAft>
                <a:spcPts val="170"/>
              </a:spcAft>
              <a:buClrTx/>
              <a:buSzTx/>
              <a:buFont typeface="Wingdings" pitchFamily="2" charset="2"/>
              <a:buChar char="Ø"/>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rPr>
              <a:t>大阪府や民間事業者と協働し、大阪城東部地区における歩行者空間の</a:t>
            </a:r>
            <a:br>
              <a:rPr kumimoji="1" lang="en-US" altLang="ja-JP" sz="1400" b="0" i="0" u="none" strike="noStrike" kern="1200" cap="none" spc="0" normalizeH="0" baseline="0" noProof="0" dirty="0">
                <a:ln>
                  <a:noFill/>
                </a:ln>
                <a:effectLst/>
                <a:uLnTx/>
                <a:uFillTx/>
                <a:latin typeface="ＭＳ Ｐゴシック" panose="020B0600070205080204" pitchFamily="50" charset="-128"/>
              </a:rPr>
            </a:br>
            <a:r>
              <a:rPr kumimoji="1" lang="ja-JP" altLang="en-US" sz="1400" b="0" i="0" u="none" strike="noStrike" kern="1200" cap="none" spc="0" normalizeH="0" baseline="0" noProof="0" dirty="0">
                <a:ln>
                  <a:noFill/>
                </a:ln>
                <a:effectLst/>
                <a:uLnTx/>
                <a:uFillTx/>
                <a:latin typeface="ＭＳ Ｐゴシック" panose="020B0600070205080204" pitchFamily="50" charset="-128"/>
              </a:rPr>
              <a:t>ネットワーク化に向け、観光拠点の形成に資する歩行者デッキを整備</a:t>
            </a:r>
          </a:p>
        </p:txBody>
      </p:sp>
      <p:grpSp>
        <p:nvGrpSpPr>
          <p:cNvPr id="7" name="グループ化 6">
            <a:extLst>
              <a:ext uri="{FF2B5EF4-FFF2-40B4-BE49-F238E27FC236}">
                <a16:creationId xmlns:a16="http://schemas.microsoft.com/office/drawing/2014/main" id="{FE559FE2-2C2B-E7C8-937E-F2BE1965E8A0}"/>
              </a:ext>
            </a:extLst>
          </p:cNvPr>
          <p:cNvGrpSpPr/>
          <p:nvPr/>
        </p:nvGrpSpPr>
        <p:grpSpPr>
          <a:xfrm>
            <a:off x="6758996" y="473611"/>
            <a:ext cx="2265343" cy="4588484"/>
            <a:chOff x="6758996" y="473611"/>
            <a:chExt cx="2265343" cy="4588484"/>
          </a:xfrm>
        </p:grpSpPr>
        <p:pic>
          <p:nvPicPr>
            <p:cNvPr id="10" name="図 9">
              <a:extLst>
                <a:ext uri="{FF2B5EF4-FFF2-40B4-BE49-F238E27FC236}">
                  <a16:creationId xmlns:a16="http://schemas.microsoft.com/office/drawing/2014/main" id="{750173FD-3A2A-761D-86ED-F9505DAC5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5208" y="538966"/>
              <a:ext cx="1705538" cy="2495826"/>
            </a:xfrm>
            <a:prstGeom prst="rect">
              <a:avLst/>
            </a:prstGeom>
          </p:spPr>
        </p:pic>
        <p:sp>
          <p:nvSpPr>
            <p:cNvPr id="11" name="正方形/長方形 10">
              <a:extLst>
                <a:ext uri="{FF2B5EF4-FFF2-40B4-BE49-F238E27FC236}">
                  <a16:creationId xmlns:a16="http://schemas.microsoft.com/office/drawing/2014/main" id="{F91DE0A9-92E6-649A-321F-B0361C16FF58}"/>
                </a:ext>
              </a:extLst>
            </p:cNvPr>
            <p:cNvSpPr/>
            <p:nvPr/>
          </p:nvSpPr>
          <p:spPr>
            <a:xfrm>
              <a:off x="6844279" y="482043"/>
              <a:ext cx="2096699" cy="25976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2" name="正方形/長方形 11">
              <a:extLst>
                <a:ext uri="{FF2B5EF4-FFF2-40B4-BE49-F238E27FC236}">
                  <a16:creationId xmlns:a16="http://schemas.microsoft.com/office/drawing/2014/main" id="{76245064-2A7E-4790-742B-01BBEC3EC40F}"/>
                </a:ext>
              </a:extLst>
            </p:cNvPr>
            <p:cNvSpPr/>
            <p:nvPr/>
          </p:nvSpPr>
          <p:spPr>
            <a:xfrm>
              <a:off x="6819203" y="518967"/>
              <a:ext cx="2096699" cy="25976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3" name="正方形/長方形 12">
              <a:extLst>
                <a:ext uri="{FF2B5EF4-FFF2-40B4-BE49-F238E27FC236}">
                  <a16:creationId xmlns:a16="http://schemas.microsoft.com/office/drawing/2014/main" id="{7F646E12-9FD8-2B92-D026-7B09B0EED14A}"/>
                </a:ext>
              </a:extLst>
            </p:cNvPr>
            <p:cNvSpPr/>
            <p:nvPr/>
          </p:nvSpPr>
          <p:spPr>
            <a:xfrm>
              <a:off x="6758996" y="473611"/>
              <a:ext cx="2096699" cy="25976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4" name="四角形: 角を丸くする 13">
              <a:extLst>
                <a:ext uri="{FF2B5EF4-FFF2-40B4-BE49-F238E27FC236}">
                  <a16:creationId xmlns:a16="http://schemas.microsoft.com/office/drawing/2014/main" id="{BCBC6284-B9B7-CD55-AFB7-DD7D0794F65C}"/>
                </a:ext>
              </a:extLst>
            </p:cNvPr>
            <p:cNvSpPr/>
            <p:nvPr/>
          </p:nvSpPr>
          <p:spPr>
            <a:xfrm>
              <a:off x="7264199" y="483810"/>
              <a:ext cx="1185863" cy="15681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大阪城公園周辺地域</a:t>
              </a:r>
            </a:p>
          </p:txBody>
        </p:sp>
        <p:sp>
          <p:nvSpPr>
            <p:cNvPr id="15" name="正方形/長方形 14">
              <a:extLst>
                <a:ext uri="{FF2B5EF4-FFF2-40B4-BE49-F238E27FC236}">
                  <a16:creationId xmlns:a16="http://schemas.microsoft.com/office/drawing/2014/main" id="{24AFDE4E-93A8-C73F-089A-42EF33E1AF70}"/>
                </a:ext>
              </a:extLst>
            </p:cNvPr>
            <p:cNvSpPr/>
            <p:nvPr/>
          </p:nvSpPr>
          <p:spPr>
            <a:xfrm>
              <a:off x="7348633" y="2799339"/>
              <a:ext cx="568960" cy="200215"/>
            </a:xfrm>
            <a:prstGeom prst="rect">
              <a:avLst/>
            </a:prstGeom>
            <a:solidFill>
              <a:schemeClr val="bg1">
                <a:alpha val="7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b="1" dirty="0">
                  <a:solidFill>
                    <a:srgbClr val="FF0000"/>
                  </a:solidFill>
                  <a:latin typeface="BIZ UDゴシック" panose="020B0400000000000000" pitchFamily="49" charset="-128"/>
                  <a:ea typeface="BIZ UDゴシック" panose="020B0400000000000000" pitchFamily="49" charset="-128"/>
                </a:rPr>
                <a:t>都市再生緊急</a:t>
              </a:r>
              <a:br>
                <a:rPr kumimoji="1" lang="en-US" altLang="ja-JP" sz="500" b="1" dirty="0">
                  <a:solidFill>
                    <a:srgbClr val="FF0000"/>
                  </a:solidFill>
                  <a:latin typeface="BIZ UDゴシック" panose="020B0400000000000000" pitchFamily="49" charset="-128"/>
                  <a:ea typeface="BIZ UDゴシック" panose="020B0400000000000000" pitchFamily="49" charset="-128"/>
                </a:rPr>
              </a:br>
              <a:r>
                <a:rPr kumimoji="1" lang="ja-JP" altLang="en-US" sz="500" b="1" dirty="0">
                  <a:solidFill>
                    <a:srgbClr val="FF0000"/>
                  </a:solidFill>
                  <a:latin typeface="BIZ UDゴシック" panose="020B0400000000000000" pitchFamily="49" charset="-128"/>
                  <a:ea typeface="BIZ UDゴシック" panose="020B0400000000000000" pitchFamily="49" charset="-128"/>
                </a:rPr>
                <a:t>整備地域</a:t>
              </a:r>
            </a:p>
          </p:txBody>
        </p:sp>
        <p:cxnSp>
          <p:nvCxnSpPr>
            <p:cNvPr id="17" name="直線コネクタ 16">
              <a:extLst>
                <a:ext uri="{FF2B5EF4-FFF2-40B4-BE49-F238E27FC236}">
                  <a16:creationId xmlns:a16="http://schemas.microsoft.com/office/drawing/2014/main" id="{7418787C-2B0B-39E7-BA7D-D0938495793F}"/>
                </a:ext>
              </a:extLst>
            </p:cNvPr>
            <p:cNvCxnSpPr>
              <a:cxnSpLocks/>
            </p:cNvCxnSpPr>
            <p:nvPr/>
          </p:nvCxnSpPr>
          <p:spPr>
            <a:xfrm flipH="1">
              <a:off x="6890739" y="1718435"/>
              <a:ext cx="1331241" cy="1563322"/>
            </a:xfrm>
            <a:prstGeom prst="line">
              <a:avLst/>
            </a:prstGeom>
            <a:ln w="9525"/>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E4186A44-E354-C5F0-17D0-BFA2400E3F00}"/>
                </a:ext>
              </a:extLst>
            </p:cNvPr>
            <p:cNvCxnSpPr>
              <a:cxnSpLocks/>
            </p:cNvCxnSpPr>
            <p:nvPr/>
          </p:nvCxnSpPr>
          <p:spPr>
            <a:xfrm>
              <a:off x="8920085" y="1876279"/>
              <a:ext cx="104254" cy="1405478"/>
            </a:xfrm>
            <a:prstGeom prst="line">
              <a:avLst/>
            </a:prstGeom>
            <a:ln w="9525"/>
          </p:spPr>
          <p:style>
            <a:lnRef idx="1">
              <a:schemeClr val="dk1"/>
            </a:lnRef>
            <a:fillRef idx="0">
              <a:schemeClr val="dk1"/>
            </a:fillRef>
            <a:effectRef idx="0">
              <a:schemeClr val="dk1"/>
            </a:effectRef>
            <a:fontRef idx="minor">
              <a:schemeClr val="tx1"/>
            </a:fontRef>
          </p:style>
        </p:cxnSp>
        <p:pic>
          <p:nvPicPr>
            <p:cNvPr id="19" name="図 18">
              <a:extLst>
                <a:ext uri="{FF2B5EF4-FFF2-40B4-BE49-F238E27FC236}">
                  <a16:creationId xmlns:a16="http://schemas.microsoft.com/office/drawing/2014/main" id="{CDE70F53-0B51-6A03-E682-2EE23E77E5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0739" y="3286538"/>
              <a:ext cx="2133600" cy="1775557"/>
            </a:xfrm>
            <a:prstGeom prst="rect">
              <a:avLst/>
            </a:prstGeom>
            <a:ln>
              <a:solidFill>
                <a:schemeClr val="bg2">
                  <a:lumMod val="75000"/>
                </a:schemeClr>
              </a:solidFill>
            </a:ln>
          </p:spPr>
        </p:pic>
        <p:sp>
          <p:nvSpPr>
            <p:cNvPr id="20" name="四角形: 角を丸くする 19">
              <a:extLst>
                <a:ext uri="{FF2B5EF4-FFF2-40B4-BE49-F238E27FC236}">
                  <a16:creationId xmlns:a16="http://schemas.microsoft.com/office/drawing/2014/main" id="{78A905D0-8F97-9115-8129-EDCC229E7FB0}"/>
                </a:ext>
              </a:extLst>
            </p:cNvPr>
            <p:cNvSpPr/>
            <p:nvPr/>
          </p:nvSpPr>
          <p:spPr>
            <a:xfrm>
              <a:off x="6843674" y="3137818"/>
              <a:ext cx="851928" cy="156817"/>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大阪城東部地区</a:t>
              </a:r>
            </a:p>
          </p:txBody>
        </p:sp>
      </p:grpSp>
      <p:sp>
        <p:nvSpPr>
          <p:cNvPr id="42" name="スライド番号プレースホルダ 3">
            <a:extLst>
              <a:ext uri="{FF2B5EF4-FFF2-40B4-BE49-F238E27FC236}">
                <a16:creationId xmlns:a16="http://schemas.microsoft.com/office/drawing/2014/main" id="{BB601CD0-138B-49AF-B5F6-D4978C23C47D}"/>
              </a:ext>
            </a:extLst>
          </p:cNvPr>
          <p:cNvSpPr txBox="1">
            <a:spLocks noGrp="1"/>
          </p:cNvSpPr>
          <p:nvPr/>
        </p:nvSpPr>
        <p:spPr bwMode="auto">
          <a:xfrm>
            <a:off x="7007557" y="4786757"/>
            <a:ext cx="2133600" cy="357187"/>
          </a:xfrm>
          <a:prstGeom prst="rect">
            <a:avLst/>
          </a:prstGeom>
          <a:noFill/>
          <a:ln>
            <a:miter lim="800000"/>
            <a:headEnd/>
            <a:tailEnd/>
          </a:ln>
        </p:spPr>
        <p:txBody>
          <a:bodyPr lIns="77928" tIns="38964" rIns="77928" bIns="38964"/>
          <a:lstStyle/>
          <a:p>
            <a:pPr marL="0" marR="0" lvl="0" indent="0" algn="r" defTabSz="914400" rtl="0" eaLnBrk="1" fontAlgn="base" latinLnBrk="0" hangingPunct="1">
              <a:lnSpc>
                <a:spcPct val="100000"/>
              </a:lnSpc>
              <a:spcBef>
                <a:spcPct val="0"/>
              </a:spcBef>
              <a:spcAft>
                <a:spcPct val="0"/>
              </a:spcAft>
              <a:buClrTx/>
              <a:buSzTx/>
              <a:buFontTx/>
              <a:buNone/>
              <a:tabLst/>
              <a:defRPr/>
            </a:pPr>
            <a:fld id="{8FFDCF82-61BD-41EF-A490-9375BDA4C9D1}"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775125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鉄道ネットワークの充実</a:t>
            </a:r>
          </a:p>
        </p:txBody>
      </p:sp>
      <p:sp>
        <p:nvSpPr>
          <p:cNvPr id="63"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8"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鉄道ネットワークや交通環境の充実</a:t>
            </a:r>
          </a:p>
        </p:txBody>
      </p:sp>
      <p:sp>
        <p:nvSpPr>
          <p:cNvPr id="39"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30" name="Rectangle 5"/>
          <p:cNvSpPr>
            <a:spLocks noChangeArrowheads="1"/>
          </p:cNvSpPr>
          <p:nvPr/>
        </p:nvSpPr>
        <p:spPr bwMode="auto">
          <a:xfrm>
            <a:off x="62440" y="745367"/>
            <a:ext cx="6905119" cy="827612"/>
          </a:xfrm>
          <a:prstGeom prst="rect">
            <a:avLst/>
          </a:prstGeom>
          <a:noFill/>
          <a:ln>
            <a:noFill/>
          </a:ln>
        </p:spPr>
        <p:txBody>
          <a:bodyPr lIns="77929" tIns="38964" rIns="77929" bIns="38964">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 pos="5745163" algn="l"/>
              </a:tabLst>
              <a:defRPr/>
            </a:pPr>
            <a:r>
              <a:rPr lang="ja-JP" altLang="en-US" sz="1600" b="1" dirty="0">
                <a:latin typeface="ＭＳ Ｐゴシック" panose="020B0600070205080204" pitchFamily="50" charset="-128"/>
              </a:rPr>
              <a:t>■　なにわ筋線事業の促進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（９４億４，２００万円）</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3949700" algn="l"/>
              </a:tabLst>
              <a:defRPr/>
            </a:pPr>
            <a:r>
              <a:rPr lang="ja-JP" altLang="en-US" sz="1200" dirty="0">
                <a:latin typeface="ＭＳ Ｐゴシック" panose="020B0600070205080204" pitchFamily="50" charset="-128"/>
              </a:rPr>
              <a:t>　　　　　　　　　　　　　　　</a:t>
            </a: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令和６年度補正予算の繰越分（１０億５，１００万円）を含む</a:t>
            </a:r>
            <a:endParaRPr lang="en-US" altLang="ja-JP" sz="1200"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なにわ筋線の整備主体が実施する用地補償や工事等への出資・補助</a:t>
            </a:r>
            <a:endParaRPr lang="en-US" altLang="ja-JP" sz="1400" dirty="0">
              <a:latin typeface="ＭＳ Ｐゴシック" panose="020B0600070205080204" pitchFamily="50" charset="-128"/>
            </a:endParaRPr>
          </a:p>
        </p:txBody>
      </p:sp>
      <p:sp>
        <p:nvSpPr>
          <p:cNvPr id="35" name="Rectangle 5"/>
          <p:cNvSpPr>
            <a:spLocks noChangeArrowheads="1"/>
          </p:cNvSpPr>
          <p:nvPr/>
        </p:nvSpPr>
        <p:spPr bwMode="auto">
          <a:xfrm>
            <a:off x="62440" y="1785463"/>
            <a:ext cx="6905119" cy="799803"/>
          </a:xfrm>
          <a:prstGeom prst="rect">
            <a:avLst/>
          </a:prstGeom>
          <a:noFill/>
          <a:ln>
            <a:noFill/>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8113" algn="l"/>
              </a:tabLst>
              <a:defRPr/>
            </a:pPr>
            <a:r>
              <a:rPr lang="ja-JP" altLang="en-US" sz="1600" b="1" dirty="0">
                <a:latin typeface="ＭＳ Ｐゴシック" panose="020B0600070205080204" pitchFamily="50" charset="-128"/>
              </a:rPr>
              <a:t>■　リニア中央新幹線等整備促進の検討　  （　　　　　３００万円）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リニア中央新幹線・北陸新幹線の早期全線開業の実現に向けた検討、</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国等への働きかけ</a:t>
            </a:r>
            <a:endParaRPr lang="en-US" altLang="ja-JP" sz="1400" dirty="0">
              <a:latin typeface="ＭＳ Ｐゴシック" panose="020B0600070205080204" pitchFamily="50" charset="-128"/>
            </a:endParaRPr>
          </a:p>
        </p:txBody>
      </p:sp>
      <p:sp>
        <p:nvSpPr>
          <p:cNvPr id="37" name="Rectangle 5"/>
          <p:cNvSpPr>
            <a:spLocks noChangeArrowheads="1"/>
          </p:cNvSpPr>
          <p:nvPr/>
        </p:nvSpPr>
        <p:spPr bwMode="auto">
          <a:xfrm>
            <a:off x="62439" y="2797750"/>
            <a:ext cx="6905119" cy="858390"/>
          </a:xfrm>
          <a:prstGeom prst="rect">
            <a:avLst/>
          </a:prstGeom>
          <a:noFill/>
          <a:ln>
            <a:noFill/>
          </a:ln>
        </p:spPr>
        <p:txBody>
          <a:bodyPr lIns="77929" tIns="38964" rIns="77929" bIns="38964">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9700" algn="l"/>
                <a:tab pos="5561013" algn="l"/>
                <a:tab pos="5745163" algn="l"/>
              </a:tabLst>
              <a:defRPr/>
            </a:pPr>
            <a:r>
              <a:rPr lang="ja-JP" altLang="en-US" sz="1600" b="1" dirty="0">
                <a:latin typeface="ＭＳ Ｐゴシック" panose="020B0600070205080204" pitchFamily="50" charset="-128"/>
              </a:rPr>
              <a:t>■　大阪モノレール延伸事業</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（４億４，６００万円）</a:t>
            </a: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広域的な鉄道ネットワークの形成や沿道地域の活性化に向けた</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5740400" algn="l"/>
              </a:tabLst>
              <a:defRPr/>
            </a:pPr>
            <a:r>
              <a:rPr lang="ja-JP" altLang="en-US" sz="1400" dirty="0">
                <a:latin typeface="ＭＳ Ｐゴシック" panose="020B0600070205080204" pitchFamily="50" charset="-128"/>
              </a:rPr>
              <a:t>     大阪モノレールの延伸にかかる本体工事を実施</a:t>
            </a:r>
            <a:endParaRPr lang="en-US" altLang="ja-JP" sz="1400" strike="sngStrike" dirty="0">
              <a:latin typeface="ＭＳ Ｐゴシック" panose="020B0600070205080204" pitchFamily="50" charset="-128"/>
            </a:endParaRPr>
          </a:p>
        </p:txBody>
      </p:sp>
      <p:sp>
        <p:nvSpPr>
          <p:cNvPr id="57" name="スライド番号プレースホルダー 12"/>
          <p:cNvSpPr>
            <a:spLocks noGrp="1"/>
          </p:cNvSpPr>
          <p:nvPr>
            <p:ph type="sldNum" sz="quarter" idx="12"/>
          </p:nvPr>
        </p:nvSpPr>
        <p:spPr>
          <a:xfrm>
            <a:off x="6908801" y="4729117"/>
            <a:ext cx="2133600" cy="358775"/>
          </a:xfrm>
        </p:spPr>
        <p:txBody>
          <a:bodyPr/>
          <a:lstStyle/>
          <a:p>
            <a:pPr>
              <a:defRPr/>
            </a:pPr>
            <a:fld id="{DEFA87D7-D11D-49EA-BD5A-1FA0DBA809B8}" type="slidenum">
              <a:rPr lang="en-US" altLang="ja-JP" sz="2000" b="1" smtClean="0">
                <a:effectLst>
                  <a:outerShdw blurRad="38100" dist="38100" dir="2700000" algn="tl">
                    <a:srgbClr val="000000">
                      <a:alpha val="43137"/>
                    </a:srgbClr>
                  </a:outerShdw>
                </a:effectLst>
              </a:rPr>
              <a:t>40</a:t>
            </a:fld>
            <a:endParaRPr lang="en-US" altLang="ja-JP" sz="2000" b="1" dirty="0">
              <a:effectLst>
                <a:outerShdw blurRad="38100" dist="38100" dir="2700000" algn="tl">
                  <a:srgbClr val="000000">
                    <a:alpha val="43137"/>
                  </a:srgbClr>
                </a:outerShdw>
              </a:effectLst>
            </a:endParaRPr>
          </a:p>
        </p:txBody>
      </p:sp>
      <p:pic>
        <p:nvPicPr>
          <p:cNvPr id="59" name="図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26174" y="916210"/>
            <a:ext cx="257016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テキスト ボックス 3"/>
          <p:cNvSpPr txBox="1">
            <a:spLocks noChangeArrowheads="1"/>
          </p:cNvSpPr>
          <p:nvPr/>
        </p:nvSpPr>
        <p:spPr bwMode="auto">
          <a:xfrm>
            <a:off x="8087632" y="3979859"/>
            <a:ext cx="105636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8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新たに整備する</a:t>
            </a:r>
            <a:endParaRPr lang="en-US" altLang="ja-JP" sz="800" dirty="0">
              <a:latin typeface="ＭＳ ゴシック" panose="020B0609070205080204" pitchFamily="49" charset="-128"/>
              <a:ea typeface="ＭＳ ゴシック" panose="020B0609070205080204" pitchFamily="49" charset="-128"/>
            </a:endParaRPr>
          </a:p>
          <a:p>
            <a:pPr eaLnBrk="1" hangingPunct="1"/>
            <a:r>
              <a:rPr lang="ja-JP" altLang="en-US" sz="800" dirty="0">
                <a:latin typeface="ＭＳ ゴシック" panose="020B0609070205080204" pitchFamily="49" charset="-128"/>
                <a:ea typeface="ＭＳ ゴシック" panose="020B0609070205080204" pitchFamily="49" charset="-128"/>
              </a:rPr>
              <a:t>　駅の名称は仮称</a:t>
            </a:r>
          </a:p>
        </p:txBody>
      </p:sp>
      <p:sp>
        <p:nvSpPr>
          <p:cNvPr id="64" name="四角形吹き出し 63"/>
          <p:cNvSpPr/>
          <p:nvPr/>
        </p:nvSpPr>
        <p:spPr>
          <a:xfrm>
            <a:off x="6539065" y="1780234"/>
            <a:ext cx="1057121" cy="357080"/>
          </a:xfrm>
          <a:prstGeom prst="wedgeRectCallout">
            <a:avLst>
              <a:gd name="adj1" fmla="val 44475"/>
              <a:gd name="adj2" fmla="val 86081"/>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000" dirty="0">
                <a:solidFill>
                  <a:schemeClr val="tx1"/>
                </a:solidFill>
                <a:latin typeface="ＭＳ Ｐゴシック" panose="020B0600070205080204" pitchFamily="50" charset="-128"/>
              </a:rPr>
              <a:t>大阪駅</a:t>
            </a:r>
            <a:endParaRPr lang="en-US" altLang="ja-JP" sz="1000" dirty="0">
              <a:solidFill>
                <a:schemeClr val="tx1"/>
              </a:solidFill>
              <a:latin typeface="ＭＳ Ｐゴシック" panose="020B0600070205080204" pitchFamily="50" charset="-128"/>
            </a:endParaRPr>
          </a:p>
          <a:p>
            <a:pPr algn="ctr">
              <a:defRPr/>
            </a:pPr>
            <a:r>
              <a:rPr lang="ja-JP" altLang="en-US" sz="1000" dirty="0">
                <a:solidFill>
                  <a:schemeClr val="tx1"/>
                </a:solidFill>
                <a:latin typeface="ＭＳ Ｐゴシック" panose="020B0600070205080204" pitchFamily="50" charset="-128"/>
              </a:rPr>
              <a:t>（うめきたエリア）</a:t>
            </a:r>
          </a:p>
        </p:txBody>
      </p:sp>
      <p:sp>
        <p:nvSpPr>
          <p:cNvPr id="65" name="四角形吹き出し 64"/>
          <p:cNvSpPr/>
          <p:nvPr/>
        </p:nvSpPr>
        <p:spPr>
          <a:xfrm>
            <a:off x="6507162" y="2687860"/>
            <a:ext cx="649287" cy="201613"/>
          </a:xfrm>
          <a:prstGeom prst="wedgeRectCallout">
            <a:avLst>
              <a:gd name="adj1" fmla="val 86935"/>
              <a:gd name="adj2" fmla="val -1313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中之島</a:t>
            </a:r>
          </a:p>
        </p:txBody>
      </p:sp>
      <p:sp>
        <p:nvSpPr>
          <p:cNvPr id="66" name="四角形吹き出し 65"/>
          <p:cNvSpPr/>
          <p:nvPr/>
        </p:nvSpPr>
        <p:spPr>
          <a:xfrm>
            <a:off x="6508749" y="3119660"/>
            <a:ext cx="647700" cy="200025"/>
          </a:xfrm>
          <a:prstGeom prst="wedgeRectCallout">
            <a:avLst>
              <a:gd name="adj1" fmla="val 100106"/>
              <a:gd name="adj2" fmla="val 3883"/>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西本町</a:t>
            </a:r>
          </a:p>
        </p:txBody>
      </p:sp>
      <p:sp>
        <p:nvSpPr>
          <p:cNvPr id="67" name="四角形吹き出し 66"/>
          <p:cNvSpPr/>
          <p:nvPr/>
        </p:nvSpPr>
        <p:spPr>
          <a:xfrm>
            <a:off x="6596062" y="3570510"/>
            <a:ext cx="646112" cy="200025"/>
          </a:xfrm>
          <a:prstGeom prst="wedgeRectCallout">
            <a:avLst>
              <a:gd name="adj1" fmla="val 100749"/>
              <a:gd name="adj2" fmla="val 5741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dirty="0">
                <a:solidFill>
                  <a:schemeClr val="tx1"/>
                </a:solidFill>
                <a:latin typeface="ＭＳ Ｐゴシック" panose="020B0600070205080204" pitchFamily="50" charset="-128"/>
              </a:rPr>
              <a:t>JR</a:t>
            </a:r>
            <a:r>
              <a:rPr lang="ja-JP" altLang="en-US" sz="1000" dirty="0">
                <a:solidFill>
                  <a:schemeClr val="tx1"/>
                </a:solidFill>
                <a:latin typeface="ＭＳ Ｐゴシック" panose="020B0600070205080204" pitchFamily="50" charset="-128"/>
              </a:rPr>
              <a:t>難波</a:t>
            </a:r>
          </a:p>
        </p:txBody>
      </p:sp>
      <p:sp>
        <p:nvSpPr>
          <p:cNvPr id="68" name="四角形吹き出し 67"/>
          <p:cNvSpPr/>
          <p:nvPr/>
        </p:nvSpPr>
        <p:spPr>
          <a:xfrm>
            <a:off x="7900987" y="3392710"/>
            <a:ext cx="877887" cy="236538"/>
          </a:xfrm>
          <a:prstGeom prst="wedgeRectCallout">
            <a:avLst>
              <a:gd name="adj1" fmla="val -64848"/>
              <a:gd name="adj2" fmla="val 112892"/>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000" baseline="30000" dirty="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南海新難波</a:t>
            </a:r>
          </a:p>
        </p:txBody>
      </p:sp>
      <p:sp>
        <p:nvSpPr>
          <p:cNvPr id="69" name="四角形吹き出し 68"/>
          <p:cNvSpPr/>
          <p:nvPr/>
        </p:nvSpPr>
        <p:spPr>
          <a:xfrm>
            <a:off x="6672262" y="4118198"/>
            <a:ext cx="647700" cy="200025"/>
          </a:xfrm>
          <a:prstGeom prst="wedgeRectCallout">
            <a:avLst>
              <a:gd name="adj1" fmla="val 113092"/>
              <a:gd name="adj2" fmla="val 92429"/>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anose="020B0600070205080204" pitchFamily="50" charset="-128"/>
              </a:rPr>
              <a:t>新今宮</a:t>
            </a:r>
          </a:p>
        </p:txBody>
      </p:sp>
      <p:sp>
        <p:nvSpPr>
          <p:cNvPr id="70" name="四角形吹き出し 69"/>
          <p:cNvSpPr/>
          <p:nvPr/>
        </p:nvSpPr>
        <p:spPr>
          <a:xfrm>
            <a:off x="6973887" y="1182910"/>
            <a:ext cx="647700" cy="201613"/>
          </a:xfrm>
          <a:prstGeom prst="wedgeRectCallout">
            <a:avLst>
              <a:gd name="adj1" fmla="val 72252"/>
              <a:gd name="adj2" fmla="val -7027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anose="020B0600070205080204" pitchFamily="50" charset="-128"/>
              </a:rPr>
              <a:t>新大阪</a:t>
            </a:r>
          </a:p>
        </p:txBody>
      </p:sp>
      <p:sp>
        <p:nvSpPr>
          <p:cNvPr id="71" name="テキスト ボックス 11"/>
          <p:cNvSpPr txBox="1">
            <a:spLocks noChangeArrowheads="1"/>
          </p:cNvSpPr>
          <p:nvPr/>
        </p:nvSpPr>
        <p:spPr bwMode="auto">
          <a:xfrm>
            <a:off x="8377254" y="2510060"/>
            <a:ext cx="7551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700" dirty="0">
                <a:latin typeface="ＭＳ Ｐゴシック" panose="020B0600070205080204" pitchFamily="50" charset="-128"/>
              </a:rPr>
              <a:t>京阪中之島線</a:t>
            </a:r>
          </a:p>
        </p:txBody>
      </p:sp>
      <p:sp>
        <p:nvSpPr>
          <p:cNvPr id="72" name="テキスト ボックス 13"/>
          <p:cNvSpPr txBox="1">
            <a:spLocks noChangeArrowheads="1"/>
          </p:cNvSpPr>
          <p:nvPr/>
        </p:nvSpPr>
        <p:spPr bwMode="auto">
          <a:xfrm>
            <a:off x="7758112" y="3156173"/>
            <a:ext cx="10429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地下鉄中央線</a:t>
            </a:r>
          </a:p>
        </p:txBody>
      </p:sp>
      <p:sp>
        <p:nvSpPr>
          <p:cNvPr id="73" name="テキスト ボックス 15"/>
          <p:cNvSpPr txBox="1">
            <a:spLocks noChangeArrowheads="1"/>
          </p:cNvSpPr>
          <p:nvPr/>
        </p:nvSpPr>
        <p:spPr bwMode="auto">
          <a:xfrm>
            <a:off x="7869237" y="3748310"/>
            <a:ext cx="10525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近鉄奈良線・大阪線</a:t>
            </a:r>
          </a:p>
        </p:txBody>
      </p:sp>
      <p:sp>
        <p:nvSpPr>
          <p:cNvPr id="74" name="テキスト ボックス 123"/>
          <p:cNvSpPr txBox="1">
            <a:spLocks noChangeArrowheads="1"/>
          </p:cNvSpPr>
          <p:nvPr/>
        </p:nvSpPr>
        <p:spPr bwMode="auto">
          <a:xfrm rot="3179232">
            <a:off x="6434137" y="1252760"/>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阪急神戸線</a:t>
            </a:r>
          </a:p>
        </p:txBody>
      </p:sp>
      <p:sp>
        <p:nvSpPr>
          <p:cNvPr id="75" name="線吹き出し 1 (枠付き) 74"/>
          <p:cNvSpPr/>
          <p:nvPr/>
        </p:nvSpPr>
        <p:spPr>
          <a:xfrm>
            <a:off x="7861299" y="2835498"/>
            <a:ext cx="1139825" cy="269875"/>
          </a:xfrm>
          <a:prstGeom prst="borderCallout1">
            <a:avLst>
              <a:gd name="adj1" fmla="val 31617"/>
              <a:gd name="adj2" fmla="val -209"/>
              <a:gd name="adj3" fmla="val 95344"/>
              <a:gd name="adj4" fmla="val -271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ＭＳ Ｐゴシック" panose="020B0600070205080204" pitchFamily="50" charset="-128"/>
              </a:rPr>
              <a:t>なにわ筋線</a:t>
            </a:r>
          </a:p>
        </p:txBody>
      </p:sp>
      <p:sp>
        <p:nvSpPr>
          <p:cNvPr id="76" name="テキスト ボックス 123"/>
          <p:cNvSpPr txBox="1">
            <a:spLocks noChangeArrowheads="1"/>
          </p:cNvSpPr>
          <p:nvPr/>
        </p:nvSpPr>
        <p:spPr bwMode="auto">
          <a:xfrm>
            <a:off x="7596187" y="2340198"/>
            <a:ext cx="730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latin typeface="ＭＳ Ｐゴシック" panose="020B0600070205080204" pitchFamily="50" charset="-128"/>
              </a:rPr>
              <a:t>JR</a:t>
            </a:r>
            <a:r>
              <a:rPr lang="ja-JP" altLang="en-US" sz="700" dirty="0">
                <a:latin typeface="ＭＳ Ｐゴシック" panose="020B0600070205080204" pitchFamily="50" charset="-128"/>
              </a:rPr>
              <a:t>東西線</a:t>
            </a:r>
          </a:p>
        </p:txBody>
      </p:sp>
      <p:sp>
        <p:nvSpPr>
          <p:cNvPr id="77" name="テキスト ボックス 123"/>
          <p:cNvSpPr txBox="1">
            <a:spLocks noChangeArrowheads="1"/>
          </p:cNvSpPr>
          <p:nvPr/>
        </p:nvSpPr>
        <p:spPr bwMode="auto">
          <a:xfrm>
            <a:off x="8000999" y="2279873"/>
            <a:ext cx="935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700" dirty="0">
                <a:latin typeface="ＭＳ Ｐゴシック" panose="020B0600070205080204" pitchFamily="50" charset="-128"/>
              </a:rPr>
              <a:t>JR</a:t>
            </a:r>
            <a:r>
              <a:rPr lang="ja-JP" altLang="en-US" sz="700" dirty="0">
                <a:latin typeface="ＭＳ Ｐゴシック" panose="020B0600070205080204" pitchFamily="50" charset="-128"/>
              </a:rPr>
              <a:t>大阪環状線</a:t>
            </a:r>
          </a:p>
        </p:txBody>
      </p:sp>
      <p:sp>
        <p:nvSpPr>
          <p:cNvPr id="78" name="テキスト ボックス 123"/>
          <p:cNvSpPr txBox="1">
            <a:spLocks noChangeArrowheads="1"/>
          </p:cNvSpPr>
          <p:nvPr/>
        </p:nvSpPr>
        <p:spPr bwMode="auto">
          <a:xfrm>
            <a:off x="7142162" y="920973"/>
            <a:ext cx="952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阪急宝塚線</a:t>
            </a:r>
          </a:p>
        </p:txBody>
      </p:sp>
      <p:sp>
        <p:nvSpPr>
          <p:cNvPr id="79" name="テキスト ボックス 123"/>
          <p:cNvSpPr txBox="1">
            <a:spLocks noChangeArrowheads="1"/>
          </p:cNvSpPr>
          <p:nvPr/>
        </p:nvSpPr>
        <p:spPr bwMode="auto">
          <a:xfrm>
            <a:off x="6129337" y="2503710"/>
            <a:ext cx="7318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700" dirty="0">
                <a:latin typeface="ＭＳ Ｐゴシック" panose="020B0600070205080204" pitchFamily="50" charset="-128"/>
              </a:rPr>
              <a:t>阪神本線</a:t>
            </a:r>
          </a:p>
        </p:txBody>
      </p:sp>
      <p:sp>
        <p:nvSpPr>
          <p:cNvPr id="81" name="左矢印 80"/>
          <p:cNvSpPr/>
          <p:nvPr/>
        </p:nvSpPr>
        <p:spPr>
          <a:xfrm>
            <a:off x="8161916" y="982018"/>
            <a:ext cx="919644" cy="495921"/>
          </a:xfrm>
          <a:prstGeom prst="leftArrow">
            <a:avLst>
              <a:gd name="adj1" fmla="val 65225"/>
              <a:gd name="adj2" fmla="val 22638"/>
            </a:avLst>
          </a:prstGeom>
          <a:solidFill>
            <a:srgbClr val="FFC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en-US" sz="1050" kern="1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endParaRPr lang="ja-JP" sz="105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p:txBody>
      </p:sp>
      <p:sp>
        <p:nvSpPr>
          <p:cNvPr id="82" name="テキスト ボックス 118"/>
          <p:cNvSpPr txBox="1"/>
          <p:nvPr/>
        </p:nvSpPr>
        <p:spPr>
          <a:xfrm>
            <a:off x="8232910" y="1114460"/>
            <a:ext cx="881080" cy="2308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36000" bIns="0" numCol="1" spcCol="0" rtlCol="0" fromWordArt="0" anchor="t" anchorCtr="0" forceAA="0" compatLnSpc="1">
            <a:prstTxWarp prst="textNoShape">
              <a:avLst/>
            </a:prstTxWarp>
            <a:spAutoFit/>
          </a:bodyPr>
          <a:lstStyle/>
          <a:p>
            <a:pPr algn="just">
              <a:lnSpc>
                <a:spcPts val="900"/>
              </a:lnSpc>
              <a:spcAft>
                <a:spcPts val="0"/>
              </a:spcAft>
            </a:pPr>
            <a:r>
              <a:rPr lang="ja-JP" sz="800" kern="100" dirty="0">
                <a:effectLst>
                  <a:glow rad="101600">
                    <a:schemeClr val="bg1"/>
                  </a:glow>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リニア中央新幹線</a:t>
            </a:r>
            <a:endParaRPr lang="ja-JP" sz="80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a:p>
            <a:pPr algn="just">
              <a:lnSpc>
                <a:spcPts val="900"/>
              </a:lnSpc>
              <a:spcAft>
                <a:spcPts val="0"/>
              </a:spcAft>
            </a:pPr>
            <a:r>
              <a:rPr lang="ja-JP" sz="800" kern="100" dirty="0">
                <a:effectLst>
                  <a:glow rad="101600">
                    <a:schemeClr val="bg1"/>
                  </a:glow>
                </a:effectLst>
                <a:latin typeface="ＭＳ Ｐゴシック" panose="020B0600070205080204" pitchFamily="50" charset="-128"/>
                <a:ea typeface="HG創英角ｺﾞｼｯｸUB" panose="020B0909000000000000" pitchFamily="49" charset="-128"/>
                <a:cs typeface="Times New Roman" panose="02020603050405020304" pitchFamily="18" charset="0"/>
              </a:rPr>
              <a:t>北陸新幹線</a:t>
            </a:r>
            <a:endParaRPr lang="ja-JP" sz="800" kern="100" dirty="0">
              <a:effectLst/>
              <a:latin typeface="ＭＳ Ｐゴシック" panose="020B0600070205080204" pitchFamily="50" charset="-128"/>
              <a:ea typeface="ＭＳ 明朝" panose="02020609040205080304" pitchFamily="17" charset="-128"/>
              <a:cs typeface="Times New Roman" panose="02020603050405020304" pitchFamily="18" charset="0"/>
            </a:endParaRPr>
          </a:p>
        </p:txBody>
      </p:sp>
      <p:sp>
        <p:nvSpPr>
          <p:cNvPr id="41" name="Rectangle 5"/>
          <p:cNvSpPr>
            <a:spLocks noChangeArrowheads="1"/>
          </p:cNvSpPr>
          <p:nvPr/>
        </p:nvSpPr>
        <p:spPr bwMode="auto">
          <a:xfrm>
            <a:off x="52391" y="3875943"/>
            <a:ext cx="6651623" cy="114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3949700" algn="l"/>
              </a:tabLst>
              <a:defRPr/>
            </a:pPr>
            <a:r>
              <a:rPr lang="ja-JP" altLang="en-US" sz="1600" b="1" dirty="0">
                <a:latin typeface="ＭＳ Ｐゴシック" panose="020B0600070205080204" pitchFamily="50" charset="-128"/>
              </a:rPr>
              <a:t>■　ユニバーサルデザイン（ＵＤ）タクシーの普及促進</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3948113" algn="l"/>
                <a:tab pos="5745163" algn="l"/>
              </a:tabLst>
              <a:defRPr/>
            </a:pPr>
            <a:r>
              <a:rPr lang="ja-JP" altLang="en-US" sz="1600" b="1" dirty="0">
                <a:latin typeface="ＭＳ Ｐゴシック" panose="020B0600070205080204" pitchFamily="50" charset="-128"/>
              </a:rPr>
              <a:t>　　　　　　　　　　　　　　　　　　　　　　　　　　　 </a:t>
            </a:r>
            <a:r>
              <a:rPr lang="ja-JP" altLang="en-US" sz="1600" b="1" dirty="0">
                <a:latin typeface="+mn-ea"/>
              </a:rPr>
              <a:t> </a:t>
            </a:r>
            <a:r>
              <a:rPr lang="ja-JP" altLang="en-US" sz="1600" b="1" dirty="0">
                <a:latin typeface="ＭＳ Ｐゴシック" panose="020B0600070205080204" pitchFamily="50" charset="-128"/>
              </a:rPr>
              <a:t>（　　 ６，０００万円）</a:t>
            </a:r>
            <a:endParaRPr lang="en-US" altLang="ja-JP" sz="160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誰もが安全・安心で快適に移動できるＵＤタクシーの導入に対する補助</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1388421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4"/>
          <p:cNvSpPr>
            <a:spLocks noChangeArrowheads="1"/>
          </p:cNvSpPr>
          <p:nvPr/>
        </p:nvSpPr>
        <p:spPr bwMode="auto">
          <a:xfrm>
            <a:off x="-1588" y="-4763"/>
            <a:ext cx="9145588" cy="476251"/>
          </a:xfrm>
          <a:prstGeom prst="rect">
            <a:avLst/>
          </a:prstGeom>
          <a:gradFill flip="none" rotWithShape="1">
            <a:gsLst>
              <a:gs pos="50000">
                <a:srgbClr val="000099"/>
              </a:gs>
              <a:gs pos="95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高速道路ネットワークの充実</a:t>
            </a:r>
          </a:p>
        </p:txBody>
      </p:sp>
      <p:sp>
        <p:nvSpPr>
          <p:cNvPr id="264" name="Rectangle 4"/>
          <p:cNvSpPr>
            <a:spLocks noChangeArrowheads="1"/>
          </p:cNvSpPr>
          <p:nvPr/>
        </p:nvSpPr>
        <p:spPr bwMode="auto">
          <a:xfrm>
            <a:off x="7289800" y="1"/>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28" name="スライド番号プレースホルダ 3"/>
          <p:cNvSpPr txBox="1">
            <a:spLocks noGrp="1"/>
          </p:cNvSpPr>
          <p:nvPr/>
        </p:nvSpPr>
        <p:spPr bwMode="auto">
          <a:xfrm>
            <a:off x="7010819" y="4808800"/>
            <a:ext cx="2133600" cy="357187"/>
          </a:xfrm>
          <a:prstGeom prst="rect">
            <a:avLst/>
          </a:prstGeom>
          <a:noFill/>
          <a:ln>
            <a:miter lim="800000"/>
            <a:headEnd/>
            <a:tailEnd/>
          </a:ln>
        </p:spPr>
        <p:txBody>
          <a:bodyPr lIns="77929" tIns="38964" rIns="77929" bIns="38964"/>
          <a:lstStyle/>
          <a:p>
            <a:pPr algn="r" eaLnBrk="1" hangingPunct="1">
              <a:defRPr/>
            </a:pPr>
            <a:fld id="{FEE22E6E-F706-4E10-B99F-B6E214B3843D}" type="slidenum">
              <a:rPr lang="en-US" altLang="ja-JP" sz="2000" b="1" smtClean="0">
                <a:effectLst>
                  <a:outerShdw blurRad="38100" dist="38100" dir="2700000" algn="tl">
                    <a:srgbClr val="C0C0C0"/>
                  </a:outerShdw>
                </a:effectLst>
                <a:latin typeface="ＭＳ Ｐゴシック" panose="020B0600070205080204" pitchFamily="50" charset="-128"/>
                <a:ea typeface="ＭＳ Ｐゴシック" charset="-128"/>
              </a:rPr>
              <a:t>41</a:t>
            </a:fld>
            <a:endParaRPr lang="en-US" altLang="ja-JP" sz="2000" b="1" dirty="0">
              <a:effectLst>
                <a:outerShdw blurRad="38100" dist="38100" dir="2700000" algn="tl">
                  <a:srgbClr val="C0C0C0"/>
                </a:outerShdw>
              </a:effectLst>
              <a:latin typeface="ＭＳ Ｐゴシック" panose="020B0600070205080204" pitchFamily="50" charset="-128"/>
              <a:ea typeface="ＭＳ Ｐゴシック" charset="-128"/>
            </a:endParaRPr>
          </a:p>
        </p:txBody>
      </p:sp>
      <p:sp>
        <p:nvSpPr>
          <p:cNvPr id="72" name="テキスト ボックス 9"/>
          <p:cNvSpPr txBox="1">
            <a:spLocks noChangeArrowheads="1"/>
          </p:cNvSpPr>
          <p:nvPr/>
        </p:nvSpPr>
        <p:spPr bwMode="auto">
          <a:xfrm>
            <a:off x="60436" y="3566148"/>
            <a:ext cx="4893804" cy="1061829"/>
          </a:xfrm>
          <a:prstGeom prst="rect">
            <a:avLst/>
          </a:prstGeom>
          <a:noFill/>
          <a:ln>
            <a:noFill/>
          </a:ln>
        </p:spPr>
        <p:txBody>
          <a:bodyPr wrap="square">
            <a:spAutoFit/>
          </a:bodyPr>
          <a:lstStyle>
            <a:lvl1pPr>
              <a:tabLst>
                <a:tab pos="3852863" algn="l"/>
              </a:tabLst>
              <a:defRPr kumimoji="1">
                <a:solidFill>
                  <a:schemeClr val="tx1"/>
                </a:solidFill>
                <a:latin typeface="Arial" charset="0"/>
                <a:ea typeface="ＭＳ Ｐゴシック" charset="-128"/>
              </a:defRPr>
            </a:lvl1pPr>
            <a:lvl2pPr>
              <a:tabLst>
                <a:tab pos="3852863" algn="l"/>
              </a:tabLst>
              <a:defRPr kumimoji="1">
                <a:solidFill>
                  <a:schemeClr val="tx1"/>
                </a:solidFill>
                <a:latin typeface="Arial" charset="0"/>
                <a:ea typeface="ＭＳ Ｐゴシック" charset="-128"/>
              </a:defRPr>
            </a:lvl2pPr>
            <a:lvl3pPr>
              <a:tabLst>
                <a:tab pos="3852863" algn="l"/>
              </a:tabLst>
              <a:defRPr kumimoji="1">
                <a:solidFill>
                  <a:schemeClr val="tx1"/>
                </a:solidFill>
                <a:latin typeface="Arial" charset="0"/>
                <a:ea typeface="ＭＳ Ｐゴシック" charset="-128"/>
              </a:defRPr>
            </a:lvl3pPr>
            <a:lvl4pPr>
              <a:tabLst>
                <a:tab pos="3852863" algn="l"/>
              </a:tabLst>
              <a:defRPr kumimoji="1">
                <a:solidFill>
                  <a:schemeClr val="tx1"/>
                </a:solidFill>
                <a:latin typeface="Arial" charset="0"/>
                <a:ea typeface="ＭＳ Ｐゴシック" charset="-128"/>
              </a:defRPr>
            </a:lvl4pPr>
            <a:lvl5pPr>
              <a:tabLst>
                <a:tab pos="3852863" algn="l"/>
              </a:tabLst>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9pPr>
          </a:lstStyle>
          <a:p>
            <a:pPr eaLnBrk="1" hangingPunct="1">
              <a:spcBef>
                <a:spcPts val="200"/>
              </a:spcBef>
              <a:spcAft>
                <a:spcPts val="0"/>
              </a:spcAft>
              <a:tabLst>
                <a:tab pos="2598738" algn="l"/>
              </a:tabLst>
              <a:defRPr/>
            </a:pPr>
            <a:r>
              <a:rPr lang="ja-JP" altLang="en-US" sz="1600" b="1" dirty="0">
                <a:latin typeface="+mn-ea"/>
                <a:ea typeface="+mn-ea"/>
              </a:rPr>
              <a:t>■ 淀川左岸線延伸部事業</a:t>
            </a:r>
            <a:r>
              <a:rPr lang="en-US" altLang="ja-JP" sz="1600" b="1" dirty="0">
                <a:latin typeface="+mn-ea"/>
                <a:ea typeface="+mn-ea"/>
              </a:rPr>
              <a:t>	</a:t>
            </a:r>
            <a:r>
              <a:rPr lang="ja-JP" altLang="en-US" sz="1600" b="1" dirty="0">
                <a:latin typeface="+mn-ea"/>
                <a:ea typeface="+mn-ea"/>
              </a:rPr>
              <a:t>（    ２億４，０００万円）</a:t>
            </a:r>
            <a:endParaRPr lang="en-US" altLang="ja-JP" sz="1600" b="1" dirty="0">
              <a:latin typeface="+mn-ea"/>
              <a:ea typeface="+mn-ea"/>
            </a:endParaRPr>
          </a:p>
          <a:p>
            <a:pPr marL="84138" eaLnBrk="1" hangingPunct="1">
              <a:spcBef>
                <a:spcPts val="200"/>
              </a:spcBef>
              <a:spcAft>
                <a:spcPts val="0"/>
              </a:spcAft>
              <a:buFont typeface="Wingdings" pitchFamily="2" charset="2"/>
              <a:buChar char="Ø"/>
              <a:tabLst>
                <a:tab pos="357188" algn="l"/>
                <a:tab pos="3852863" algn="l"/>
              </a:tabLst>
              <a:defRPr/>
            </a:pPr>
            <a:r>
              <a:rPr lang="ja-JP" altLang="en-US" sz="1400" dirty="0">
                <a:latin typeface="+mn-ea"/>
                <a:ea typeface="+mn-ea"/>
              </a:rPr>
              <a:t>　道路詳細設計及び支障物件移設準備工事等を実施</a:t>
            </a:r>
            <a:endParaRPr lang="en-US" altLang="ja-JP" sz="1400" dirty="0">
              <a:latin typeface="+mn-ea"/>
              <a:ea typeface="+mn-ea"/>
            </a:endParaRPr>
          </a:p>
          <a:p>
            <a:pPr eaLnBrk="1" hangingPunct="1">
              <a:spcBef>
                <a:spcPts val="200"/>
              </a:spcBef>
              <a:spcAft>
                <a:spcPts val="0"/>
              </a:spcAft>
              <a:defRPr/>
            </a:pPr>
            <a:r>
              <a:rPr lang="ja-JP" altLang="en-US" sz="1400" dirty="0">
                <a:latin typeface="+mn-ea"/>
                <a:ea typeface="+mn-ea"/>
              </a:rPr>
              <a:t>　　・区　　　間：新御堂筋～</a:t>
            </a:r>
            <a:r>
              <a:rPr lang="zh-TW" altLang="en-US" sz="1400" dirty="0">
                <a:latin typeface="+mn-ea"/>
                <a:ea typeface="+mn-ea"/>
              </a:rPr>
              <a:t>近畿自動車道</a:t>
            </a:r>
            <a:endParaRPr lang="en-US" altLang="ja-JP" sz="1400" strike="sngStrike" dirty="0">
              <a:latin typeface="+mn-ea"/>
              <a:ea typeface="+mn-ea"/>
            </a:endParaRPr>
          </a:p>
          <a:p>
            <a:pPr eaLnBrk="1" hangingPunct="1">
              <a:spcBef>
                <a:spcPts val="200"/>
              </a:spcBef>
              <a:spcAft>
                <a:spcPts val="0"/>
              </a:spcAft>
              <a:defRPr/>
            </a:pPr>
            <a:r>
              <a:rPr lang="ja-JP" altLang="en-US" sz="1400" dirty="0">
                <a:latin typeface="+mn-ea"/>
                <a:ea typeface="+mn-ea"/>
              </a:rPr>
              <a:t>　　・事業主体：国、阪神高速道路㈱ 、西日本高速道路㈱ </a:t>
            </a:r>
            <a:r>
              <a:rPr lang="ja-JP" altLang="en-US" sz="1400" b="1" dirty="0">
                <a:latin typeface="+mj-ea"/>
                <a:ea typeface="+mj-ea"/>
              </a:rPr>
              <a:t>　</a:t>
            </a:r>
            <a:endParaRPr lang="en-US" altLang="ja-JP" sz="1400" b="1" dirty="0">
              <a:latin typeface="+mj-ea"/>
              <a:ea typeface="+mj-ea"/>
            </a:endParaRPr>
          </a:p>
        </p:txBody>
      </p:sp>
      <p:sp>
        <p:nvSpPr>
          <p:cNvPr id="94" name="テキスト ボックス 9"/>
          <p:cNvSpPr txBox="1">
            <a:spLocks noChangeArrowheads="1"/>
          </p:cNvSpPr>
          <p:nvPr/>
        </p:nvSpPr>
        <p:spPr bwMode="auto">
          <a:xfrm>
            <a:off x="60436" y="789050"/>
            <a:ext cx="4873862" cy="2236510"/>
          </a:xfrm>
          <a:prstGeom prst="rect">
            <a:avLst/>
          </a:prstGeom>
          <a:noFill/>
          <a:ln>
            <a:noFill/>
          </a:ln>
        </p:spPr>
        <p:txBody>
          <a:bodyPr wrap="square">
            <a:spAutoFit/>
          </a:bodyPr>
          <a:lstStyle>
            <a:lvl1pPr>
              <a:tabLst>
                <a:tab pos="3852863" algn="l"/>
              </a:tabLst>
              <a:defRPr kumimoji="1">
                <a:solidFill>
                  <a:schemeClr val="tx1"/>
                </a:solidFill>
                <a:latin typeface="Arial" charset="0"/>
                <a:ea typeface="ＭＳ Ｐゴシック" charset="-128"/>
              </a:defRPr>
            </a:lvl1pPr>
            <a:lvl2pPr>
              <a:tabLst>
                <a:tab pos="3852863" algn="l"/>
              </a:tabLst>
              <a:defRPr kumimoji="1">
                <a:solidFill>
                  <a:schemeClr val="tx1"/>
                </a:solidFill>
                <a:latin typeface="Arial" charset="0"/>
                <a:ea typeface="ＭＳ Ｐゴシック" charset="-128"/>
              </a:defRPr>
            </a:lvl2pPr>
            <a:lvl3pPr>
              <a:tabLst>
                <a:tab pos="3852863" algn="l"/>
              </a:tabLst>
              <a:defRPr kumimoji="1">
                <a:solidFill>
                  <a:schemeClr val="tx1"/>
                </a:solidFill>
                <a:latin typeface="Arial" charset="0"/>
                <a:ea typeface="ＭＳ Ｐゴシック" charset="-128"/>
              </a:defRPr>
            </a:lvl3pPr>
            <a:lvl4pPr>
              <a:tabLst>
                <a:tab pos="3852863" algn="l"/>
              </a:tabLst>
              <a:defRPr kumimoji="1">
                <a:solidFill>
                  <a:schemeClr val="tx1"/>
                </a:solidFill>
                <a:latin typeface="Arial" charset="0"/>
                <a:ea typeface="ＭＳ Ｐゴシック" charset="-128"/>
              </a:defRPr>
            </a:lvl4pPr>
            <a:lvl5pPr>
              <a:tabLst>
                <a:tab pos="3852863" algn="l"/>
              </a:tabLst>
              <a:defRPr kumimoji="1">
                <a:solidFill>
                  <a:schemeClr val="tx1"/>
                </a:solidFill>
                <a:latin typeface="Arial" charset="0"/>
                <a:ea typeface="ＭＳ Ｐゴシック" charset="-128"/>
              </a:defRPr>
            </a:lvl5pPr>
            <a:lvl6pPr marL="20097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6pPr>
            <a:lvl7pPr marL="24669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7pPr>
            <a:lvl8pPr marL="29241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8pPr>
            <a:lvl9pPr marL="3381375" indent="-187325" eaLnBrk="0" fontAlgn="base" hangingPunct="0">
              <a:spcBef>
                <a:spcPct val="0"/>
              </a:spcBef>
              <a:spcAft>
                <a:spcPct val="0"/>
              </a:spcAft>
              <a:tabLst>
                <a:tab pos="3852863" algn="l"/>
              </a:tabLst>
              <a:defRPr kumimoji="1">
                <a:solidFill>
                  <a:schemeClr val="tx1"/>
                </a:solidFill>
                <a:latin typeface="Arial" charset="0"/>
                <a:ea typeface="ＭＳ Ｐゴシック" charset="-128"/>
              </a:defRPr>
            </a:lvl9pPr>
          </a:lstStyle>
          <a:p>
            <a:pPr eaLnBrk="1" hangingPunct="1">
              <a:spcBef>
                <a:spcPts val="200"/>
              </a:spcBef>
              <a:spcAft>
                <a:spcPts val="0"/>
              </a:spcAft>
              <a:tabLst>
                <a:tab pos="2598738" algn="l"/>
              </a:tabLst>
              <a:defRPr/>
            </a:pPr>
            <a:r>
              <a:rPr lang="ja-JP" altLang="en-US" sz="1600" b="1" dirty="0">
                <a:latin typeface="+mn-ea"/>
                <a:ea typeface="+mn-ea"/>
              </a:rPr>
              <a:t>■ 淀川左岸線（２期）事業</a:t>
            </a:r>
            <a:r>
              <a:rPr lang="en-US" altLang="ja-JP" sz="1600" b="1" dirty="0">
                <a:latin typeface="+mn-ea"/>
                <a:ea typeface="+mn-ea"/>
              </a:rPr>
              <a:t>	</a:t>
            </a:r>
            <a:r>
              <a:rPr lang="zh-TW" altLang="en-US" sz="1600" b="1" dirty="0">
                <a:latin typeface="+mn-ea"/>
                <a:ea typeface="+mn-ea"/>
              </a:rPr>
              <a:t>（</a:t>
            </a:r>
            <a:r>
              <a:rPr lang="ja-JP" altLang="en-US" sz="1600" b="1" dirty="0">
                <a:latin typeface="+mn-ea"/>
                <a:ea typeface="+mn-ea"/>
              </a:rPr>
              <a:t>２５２億４，６００万円）</a:t>
            </a:r>
            <a:endParaRPr lang="en-US" altLang="ja-JP" sz="1600" b="1" dirty="0">
              <a:latin typeface="+mn-ea"/>
              <a:ea typeface="+mn-ea"/>
            </a:endParaRPr>
          </a:p>
          <a:p>
            <a:pPr algn="r" eaLnBrk="1" hangingPunct="1">
              <a:spcBef>
                <a:spcPts val="200"/>
              </a:spcBef>
              <a:spcAft>
                <a:spcPts val="0"/>
              </a:spcAft>
              <a:tabLst>
                <a:tab pos="2598738"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a:t>
            </a:r>
            <a:r>
              <a:rPr lang="ja-JP" altLang="en-US" sz="1200" dirty="0">
                <a:latin typeface="+mn-ea"/>
                <a:ea typeface="+mn-ea"/>
              </a:rPr>
              <a:t>６</a:t>
            </a:r>
            <a:r>
              <a:rPr lang="ja-JP" altLang="en-US" sz="1200" dirty="0">
                <a:latin typeface="ＭＳ Ｐゴシック" panose="020B0600070205080204" pitchFamily="50" charset="-128"/>
              </a:rPr>
              <a:t>年度補正予算の繰越分（</a:t>
            </a:r>
            <a:r>
              <a:rPr lang="ja-JP" altLang="en-US" sz="1200" dirty="0">
                <a:latin typeface="+mn-ea"/>
                <a:ea typeface="+mn-ea"/>
              </a:rPr>
              <a:t>７，０００万円</a:t>
            </a:r>
            <a:r>
              <a:rPr lang="ja-JP" altLang="en-US" sz="1200" dirty="0">
                <a:latin typeface="ＭＳ Ｐゴシック" panose="020B0600070205080204" pitchFamily="50" charset="-128"/>
              </a:rPr>
              <a:t>）を含む</a:t>
            </a:r>
            <a:r>
              <a:rPr lang="ja-JP" altLang="en-US" sz="1200" dirty="0">
                <a:latin typeface="+mn-ea"/>
                <a:ea typeface="+mn-ea"/>
              </a:rPr>
              <a:t>　　　　　　　　　　　　　　　　</a:t>
            </a:r>
            <a:endParaRPr lang="en-US" altLang="ja-JP" sz="1200" dirty="0">
              <a:latin typeface="+mn-ea"/>
              <a:ea typeface="+mn-ea"/>
            </a:endParaRPr>
          </a:p>
          <a:p>
            <a:pPr marL="357188" indent="-273050" eaLnBrk="1" hangingPunct="1">
              <a:spcBef>
                <a:spcPts val="200"/>
              </a:spcBef>
              <a:spcAft>
                <a:spcPts val="0"/>
              </a:spcAft>
              <a:buFont typeface="Wingdings" pitchFamily="2" charset="2"/>
              <a:buChar char="Ø"/>
              <a:defRPr/>
            </a:pPr>
            <a:r>
              <a:rPr lang="ja-JP" altLang="en-US" sz="1400" dirty="0">
                <a:latin typeface="+mn-ea"/>
                <a:ea typeface="+mn-ea"/>
              </a:rPr>
              <a:t>トンネル本体工事及び橋梁工事等を推進</a:t>
            </a:r>
            <a:endParaRPr lang="en-US" altLang="ja-JP" sz="1400" dirty="0">
              <a:latin typeface="+mn-ea"/>
              <a:ea typeface="+mn-ea"/>
            </a:endParaRPr>
          </a:p>
          <a:p>
            <a:pPr marL="84138" eaLnBrk="1" hangingPunct="1">
              <a:spcBef>
                <a:spcPts val="200"/>
              </a:spcBef>
              <a:spcAft>
                <a:spcPts val="0"/>
              </a:spcAft>
              <a:defRPr/>
            </a:pPr>
            <a:r>
              <a:rPr lang="en-US" altLang="ja-JP" sz="1400" dirty="0">
                <a:latin typeface="+mn-ea"/>
                <a:ea typeface="+mn-ea"/>
              </a:rPr>
              <a:t>    </a:t>
            </a:r>
            <a:r>
              <a:rPr lang="ja-JP" altLang="en-US" sz="1400" dirty="0">
                <a:latin typeface="+mn-ea"/>
                <a:ea typeface="+mn-ea"/>
              </a:rPr>
              <a:t>（２０３２（令和１４）年度の事業完了に向けて整備を推進</a:t>
            </a:r>
            <a:r>
              <a:rPr lang="ja-JP" altLang="en-US" sz="1400" spc="-50" dirty="0">
                <a:latin typeface="+mn-ea"/>
                <a:ea typeface="+mn-ea"/>
              </a:rPr>
              <a:t>）</a:t>
            </a:r>
            <a:endParaRPr lang="en-US" altLang="ja-JP" sz="1400" spc="-50" dirty="0">
              <a:latin typeface="+mn-ea"/>
              <a:ea typeface="+mn-ea"/>
            </a:endParaRPr>
          </a:p>
          <a:p>
            <a:pPr marL="84138" eaLnBrk="1" hangingPunct="1">
              <a:spcBef>
                <a:spcPts val="200"/>
              </a:spcBef>
              <a:spcAft>
                <a:spcPts val="0"/>
              </a:spcAft>
              <a:defRPr/>
            </a:pPr>
            <a:r>
              <a:rPr lang="ja-JP" altLang="en-US" sz="1400" dirty="0">
                <a:latin typeface="+mn-ea"/>
                <a:ea typeface="+mn-ea"/>
              </a:rPr>
              <a:t>　・区　　　間：</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阪神高速神戸線</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～新御堂筋</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・事業主体：</a:t>
            </a:r>
            <a:endParaRPr lang="en-US" altLang="ja-JP" sz="1400" dirty="0">
              <a:latin typeface="+mn-ea"/>
              <a:ea typeface="+mn-ea"/>
            </a:endParaRPr>
          </a:p>
          <a:p>
            <a:pPr marL="84138" eaLnBrk="1" hangingPunct="1">
              <a:spcBef>
                <a:spcPts val="200"/>
              </a:spcBef>
              <a:spcAft>
                <a:spcPts val="0"/>
              </a:spcAft>
              <a:defRPr/>
            </a:pPr>
            <a:r>
              <a:rPr lang="ja-JP" altLang="en-US" sz="1400" dirty="0">
                <a:latin typeface="+mn-ea"/>
                <a:ea typeface="+mn-ea"/>
              </a:rPr>
              <a:t>　　　大阪市、阪神高速道路㈱</a:t>
            </a:r>
            <a:endParaRPr lang="en-US" altLang="ja-JP" sz="1400" dirty="0">
              <a:latin typeface="+mn-ea"/>
              <a:ea typeface="+mn-ea"/>
            </a:endParaRPr>
          </a:p>
        </p:txBody>
      </p:sp>
      <p:grpSp>
        <p:nvGrpSpPr>
          <p:cNvPr id="95" name="グループ化 94"/>
          <p:cNvGrpSpPr/>
          <p:nvPr/>
        </p:nvGrpSpPr>
        <p:grpSpPr>
          <a:xfrm>
            <a:off x="2944678" y="1920981"/>
            <a:ext cx="1896145" cy="1276668"/>
            <a:chOff x="-2209893" y="1703955"/>
            <a:chExt cx="2652094" cy="1675810"/>
          </a:xfrm>
        </p:grpSpPr>
        <p:grpSp>
          <p:nvGrpSpPr>
            <p:cNvPr id="96" name="グループ化 95"/>
            <p:cNvGrpSpPr/>
            <p:nvPr/>
          </p:nvGrpSpPr>
          <p:grpSpPr>
            <a:xfrm>
              <a:off x="-2209892" y="1703955"/>
              <a:ext cx="2652093" cy="1674793"/>
              <a:chOff x="4784187" y="1414984"/>
              <a:chExt cx="4076614" cy="2552488"/>
            </a:xfrm>
          </p:grpSpPr>
          <p:pic>
            <p:nvPicPr>
              <p:cNvPr id="98" name="図 9"/>
              <p:cNvPicPr>
                <a:picLocks/>
              </p:cNvPicPr>
              <p:nvPr/>
            </p:nvPicPr>
            <p:blipFill>
              <a:blip r:embed="rId3" cstate="screen">
                <a:extLst>
                  <a:ext uri="{28A0092B-C50C-407E-A947-70E740481C1C}">
                    <a14:useLocalDpi xmlns:a14="http://schemas.microsoft.com/office/drawing/2010/main"/>
                  </a:ext>
                </a:extLst>
              </a:blip>
              <a:stretch>
                <a:fillRect/>
              </a:stretch>
            </p:blipFill>
            <p:spPr bwMode="auto">
              <a:xfrm>
                <a:off x="4784187" y="1438584"/>
                <a:ext cx="4076614" cy="2528888"/>
              </a:xfrm>
              <a:prstGeom prst="roundRect">
                <a:avLst>
                  <a:gd name="adj" fmla="val 16667"/>
                </a:avLst>
              </a:prstGeom>
              <a:ln w="0">
                <a:no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1" name="フリーフォーム 110"/>
              <p:cNvSpPr/>
              <p:nvPr/>
            </p:nvSpPr>
            <p:spPr>
              <a:xfrm>
                <a:off x="5854700" y="2984500"/>
                <a:ext cx="2949575" cy="600075"/>
              </a:xfrm>
              <a:custGeom>
                <a:avLst/>
                <a:gdLst>
                  <a:gd name="connsiteX0" fmla="*/ 2728913 w 2728913"/>
                  <a:gd name="connsiteY0" fmla="*/ 0 h 623887"/>
                  <a:gd name="connsiteX1" fmla="*/ 1900238 w 2728913"/>
                  <a:gd name="connsiteY1" fmla="*/ 309562 h 623887"/>
                  <a:gd name="connsiteX2" fmla="*/ 1633538 w 2728913"/>
                  <a:gd name="connsiteY2" fmla="*/ 314325 h 623887"/>
                  <a:gd name="connsiteX3" fmla="*/ 1328738 w 2728913"/>
                  <a:gd name="connsiteY3" fmla="*/ 485775 h 623887"/>
                  <a:gd name="connsiteX4" fmla="*/ 357188 w 2728913"/>
                  <a:gd name="connsiteY4" fmla="*/ 514350 h 623887"/>
                  <a:gd name="connsiteX5" fmla="*/ 180975 w 2728913"/>
                  <a:gd name="connsiteY5" fmla="*/ 619125 h 623887"/>
                  <a:gd name="connsiteX6" fmla="*/ 0 w 2728913"/>
                  <a:gd name="connsiteY6" fmla="*/ 623887 h 623887"/>
                  <a:gd name="connsiteX0" fmla="*/ 2728913 w 2731770"/>
                  <a:gd name="connsiteY0" fmla="*/ 0 h 623887"/>
                  <a:gd name="connsiteX1" fmla="*/ 2731770 w 2731770"/>
                  <a:gd name="connsiteY1" fmla="*/ 4762 h 623887"/>
                  <a:gd name="connsiteX2" fmla="*/ 1900238 w 2731770"/>
                  <a:gd name="connsiteY2" fmla="*/ 309562 h 623887"/>
                  <a:gd name="connsiteX3" fmla="*/ 1633538 w 2731770"/>
                  <a:gd name="connsiteY3" fmla="*/ 314325 h 623887"/>
                  <a:gd name="connsiteX4" fmla="*/ 1328738 w 2731770"/>
                  <a:gd name="connsiteY4" fmla="*/ 485775 h 623887"/>
                  <a:gd name="connsiteX5" fmla="*/ 357188 w 2731770"/>
                  <a:gd name="connsiteY5" fmla="*/ 514350 h 623887"/>
                  <a:gd name="connsiteX6" fmla="*/ 180975 w 2731770"/>
                  <a:gd name="connsiteY6" fmla="*/ 619125 h 623887"/>
                  <a:gd name="connsiteX7" fmla="*/ 0 w 2731770"/>
                  <a:gd name="connsiteY7" fmla="*/ 623887 h 623887"/>
                  <a:gd name="connsiteX0" fmla="*/ 2728913 w 2728913"/>
                  <a:gd name="connsiteY0" fmla="*/ 2858 h 626745"/>
                  <a:gd name="connsiteX1" fmla="*/ 2663190 w 2728913"/>
                  <a:gd name="connsiteY1" fmla="*/ 0 h 626745"/>
                  <a:gd name="connsiteX2" fmla="*/ 1900238 w 2728913"/>
                  <a:gd name="connsiteY2" fmla="*/ 312420 h 626745"/>
                  <a:gd name="connsiteX3" fmla="*/ 1633538 w 2728913"/>
                  <a:gd name="connsiteY3" fmla="*/ 317183 h 626745"/>
                  <a:gd name="connsiteX4" fmla="*/ 1328738 w 2728913"/>
                  <a:gd name="connsiteY4" fmla="*/ 488633 h 626745"/>
                  <a:gd name="connsiteX5" fmla="*/ 357188 w 2728913"/>
                  <a:gd name="connsiteY5" fmla="*/ 517208 h 626745"/>
                  <a:gd name="connsiteX6" fmla="*/ 180975 w 2728913"/>
                  <a:gd name="connsiteY6" fmla="*/ 621983 h 626745"/>
                  <a:gd name="connsiteX7" fmla="*/ 0 w 2728913"/>
                  <a:gd name="connsiteY7" fmla="*/ 626745 h 626745"/>
                  <a:gd name="connsiteX0" fmla="*/ 3201353 w 3201353"/>
                  <a:gd name="connsiteY0" fmla="*/ 0 h 661987"/>
                  <a:gd name="connsiteX1" fmla="*/ 2663190 w 3201353"/>
                  <a:gd name="connsiteY1" fmla="*/ 3524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 name="connsiteX0" fmla="*/ 3201353 w 3201353"/>
                  <a:gd name="connsiteY0" fmla="*/ 0 h 661987"/>
                  <a:gd name="connsiteX1" fmla="*/ 2708910 w 3201353"/>
                  <a:gd name="connsiteY1" fmla="*/ 27622 h 661987"/>
                  <a:gd name="connsiteX2" fmla="*/ 1900238 w 3201353"/>
                  <a:gd name="connsiteY2" fmla="*/ 347662 h 661987"/>
                  <a:gd name="connsiteX3" fmla="*/ 1633538 w 3201353"/>
                  <a:gd name="connsiteY3" fmla="*/ 352425 h 661987"/>
                  <a:gd name="connsiteX4" fmla="*/ 1328738 w 3201353"/>
                  <a:gd name="connsiteY4" fmla="*/ 523875 h 661987"/>
                  <a:gd name="connsiteX5" fmla="*/ 357188 w 3201353"/>
                  <a:gd name="connsiteY5" fmla="*/ 552450 h 661987"/>
                  <a:gd name="connsiteX6" fmla="*/ 180975 w 3201353"/>
                  <a:gd name="connsiteY6" fmla="*/ 657225 h 661987"/>
                  <a:gd name="connsiteX7" fmla="*/ 0 w 3201353"/>
                  <a:gd name="connsiteY7" fmla="*/ 661987 h 6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1353" h="661987">
                    <a:moveTo>
                      <a:pt x="3201353" y="0"/>
                    </a:moveTo>
                    <a:lnTo>
                      <a:pt x="2708910" y="27622"/>
                    </a:lnTo>
                    <a:lnTo>
                      <a:pt x="1900238" y="347662"/>
                    </a:lnTo>
                    <a:lnTo>
                      <a:pt x="1633538" y="352425"/>
                    </a:lnTo>
                    <a:lnTo>
                      <a:pt x="1328738" y="523875"/>
                    </a:lnTo>
                    <a:lnTo>
                      <a:pt x="357188" y="552450"/>
                    </a:lnTo>
                    <a:lnTo>
                      <a:pt x="180975" y="657225"/>
                    </a:lnTo>
                    <a:lnTo>
                      <a:pt x="0" y="661987"/>
                    </a:lnTo>
                  </a:path>
                </a:pathLst>
              </a:custGeom>
              <a:no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chemeClr val="tx1"/>
                  </a:solidFill>
                  <a:latin typeface="ＭＳ Ｐゴシック" panose="020B0600070205080204" pitchFamily="50" charset="-128"/>
                </a:endParaRPr>
              </a:p>
            </p:txBody>
          </p:sp>
          <p:cxnSp>
            <p:nvCxnSpPr>
              <p:cNvPr id="112" name="直線矢印コネクタ 111"/>
              <p:cNvCxnSpPr/>
              <p:nvPr/>
            </p:nvCxnSpPr>
            <p:spPr>
              <a:xfrm flipH="1" flipV="1">
                <a:off x="7834313" y="3219450"/>
                <a:ext cx="133350" cy="106363"/>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27"/>
              <p:cNvSpPr txBox="1">
                <a:spLocks noChangeArrowheads="1"/>
              </p:cNvSpPr>
              <p:nvPr/>
            </p:nvSpPr>
            <p:spPr bwMode="auto">
              <a:xfrm>
                <a:off x="5081403" y="3196755"/>
                <a:ext cx="735534"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500" dirty="0"/>
                  <a:t>淀川南岸線</a:t>
                </a:r>
              </a:p>
            </p:txBody>
          </p:sp>
          <p:sp>
            <p:nvSpPr>
              <p:cNvPr id="117" name="テキスト ボックス 116"/>
              <p:cNvSpPr txBox="1"/>
              <p:nvPr/>
            </p:nvSpPr>
            <p:spPr>
              <a:xfrm>
                <a:off x="4958511" y="1414984"/>
                <a:ext cx="3667051" cy="3968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defPPr>
                  <a:defRPr lang="ja-JP"/>
                </a:defPPr>
                <a:lvl1pPr algn="ctr">
                  <a:defRPr sz="1600">
                    <a:latin typeface="HG丸ｺﾞｼｯｸM-PRO" panose="020F0600000000000000" pitchFamily="50" charset="-128"/>
                    <a:ea typeface="HG丸ｺﾞｼｯｸM-PRO" panose="020F0600000000000000" pitchFamily="50" charset="-128"/>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defRPr/>
                </a:pPr>
                <a:r>
                  <a:rPr lang="ja-JP" altLang="en-US" sz="900" b="1" dirty="0">
                    <a:solidFill>
                      <a:schemeClr val="tx1"/>
                    </a:solidFill>
                    <a:latin typeface="+mj-ea"/>
                    <a:ea typeface="+mj-ea"/>
                  </a:rPr>
                  <a:t>整備イメージ</a:t>
                </a:r>
              </a:p>
            </p:txBody>
          </p:sp>
          <p:sp>
            <p:nvSpPr>
              <p:cNvPr id="118" name="テキスト ボックス 25"/>
              <p:cNvSpPr txBox="1">
                <a:spLocks noChangeArrowheads="1"/>
              </p:cNvSpPr>
              <p:nvPr/>
            </p:nvSpPr>
            <p:spPr bwMode="auto">
              <a:xfrm>
                <a:off x="6233576" y="3628813"/>
                <a:ext cx="1212253" cy="184717"/>
              </a:xfrm>
              <a:prstGeom prst="rect">
                <a:avLst/>
              </a:prstGeom>
              <a:solidFill>
                <a:schemeClr val="tx1">
                  <a:alpha val="10196"/>
                </a:scheme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600" dirty="0"/>
                  <a:t>淀川左岸線</a:t>
                </a:r>
                <a:r>
                  <a:rPr lang="en-US" altLang="ja-JP" sz="600" dirty="0"/>
                  <a:t>(2</a:t>
                </a:r>
                <a:r>
                  <a:rPr lang="ja-JP" altLang="en-US" sz="600" dirty="0"/>
                  <a:t>期</a:t>
                </a:r>
                <a:r>
                  <a:rPr lang="en-US" altLang="ja-JP" sz="600" dirty="0"/>
                  <a:t>)</a:t>
                </a:r>
                <a:endParaRPr lang="ja-JP" altLang="en-US" sz="600" dirty="0"/>
              </a:p>
            </p:txBody>
          </p:sp>
          <p:sp>
            <p:nvSpPr>
              <p:cNvPr id="119" name="テキスト ボックス 27"/>
              <p:cNvSpPr txBox="1">
                <a:spLocks noChangeArrowheads="1"/>
              </p:cNvSpPr>
              <p:nvPr/>
            </p:nvSpPr>
            <p:spPr bwMode="auto">
              <a:xfrm>
                <a:off x="8264276" y="2112154"/>
                <a:ext cx="315980" cy="153930"/>
              </a:xfrm>
              <a:prstGeom prst="rect">
                <a:avLst/>
              </a:prstGeom>
              <a:solidFill>
                <a:srgbClr val="000000">
                  <a:alpha val="10196"/>
                </a:srgbClr>
              </a:solidFill>
              <a:ln w="9525">
                <a:no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500" dirty="0"/>
                  <a:t>淀川</a:t>
                </a:r>
              </a:p>
            </p:txBody>
          </p:sp>
        </p:grpSp>
        <p:sp>
          <p:nvSpPr>
            <p:cNvPr id="97" name="角丸四角形 96"/>
            <p:cNvSpPr/>
            <p:nvPr/>
          </p:nvSpPr>
          <p:spPr>
            <a:xfrm>
              <a:off x="-2209893" y="1730068"/>
              <a:ext cx="2652094" cy="1649697"/>
            </a:xfrm>
            <a:prstGeom prst="roundRect">
              <a:avLst>
                <a:gd name="adj" fmla="val 14724"/>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ndParaRPr>
            </a:p>
          </p:txBody>
        </p:sp>
      </p:grpSp>
      <p:grpSp>
        <p:nvGrpSpPr>
          <p:cNvPr id="3" name="グループ化 2">
            <a:extLst>
              <a:ext uri="{FF2B5EF4-FFF2-40B4-BE49-F238E27FC236}">
                <a16:creationId xmlns:a16="http://schemas.microsoft.com/office/drawing/2014/main" id="{3AA1B829-7CA1-64C5-9E84-7DE1CA3ECB90}"/>
              </a:ext>
            </a:extLst>
          </p:cNvPr>
          <p:cNvGrpSpPr/>
          <p:nvPr/>
        </p:nvGrpSpPr>
        <p:grpSpPr>
          <a:xfrm>
            <a:off x="4996802" y="794550"/>
            <a:ext cx="4028033" cy="4011076"/>
            <a:chOff x="4868443" y="1279112"/>
            <a:chExt cx="4028033" cy="3707006"/>
          </a:xfrm>
        </p:grpSpPr>
        <p:pic>
          <p:nvPicPr>
            <p:cNvPr id="4" name="図 3">
              <a:extLst>
                <a:ext uri="{FF2B5EF4-FFF2-40B4-BE49-F238E27FC236}">
                  <a16:creationId xmlns:a16="http://schemas.microsoft.com/office/drawing/2014/main" id="{A3F15878-C371-D711-304E-1ABDC8D57E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17162" y="1282209"/>
              <a:ext cx="3524025" cy="3473873"/>
            </a:xfrm>
            <a:prstGeom prst="rect">
              <a:avLst/>
            </a:prstGeom>
            <a:ln w="3175">
              <a:solidFill>
                <a:schemeClr val="tx1"/>
              </a:solidFill>
            </a:ln>
          </p:spPr>
        </p:pic>
        <p:grpSp>
          <p:nvGrpSpPr>
            <p:cNvPr id="7" name="グループ化 6">
              <a:extLst>
                <a:ext uri="{FF2B5EF4-FFF2-40B4-BE49-F238E27FC236}">
                  <a16:creationId xmlns:a16="http://schemas.microsoft.com/office/drawing/2014/main" id="{F9FF2015-B190-CFEE-8C1E-AC1C89FC77D2}"/>
                </a:ext>
              </a:extLst>
            </p:cNvPr>
            <p:cNvGrpSpPr/>
            <p:nvPr/>
          </p:nvGrpSpPr>
          <p:grpSpPr>
            <a:xfrm>
              <a:off x="6157913" y="2452688"/>
              <a:ext cx="1012031" cy="916781"/>
              <a:chOff x="6157913" y="2452688"/>
              <a:chExt cx="1012031" cy="916781"/>
            </a:xfrm>
            <a:effectLst>
              <a:glow rad="63500">
                <a:schemeClr val="tx1">
                  <a:alpha val="40000"/>
                </a:schemeClr>
              </a:glow>
            </a:effectLst>
          </p:grpSpPr>
          <p:sp>
            <p:nvSpPr>
              <p:cNvPr id="281" name="フリーフォーム 148">
                <a:extLst>
                  <a:ext uri="{FF2B5EF4-FFF2-40B4-BE49-F238E27FC236}">
                    <a16:creationId xmlns:a16="http://schemas.microsoft.com/office/drawing/2014/main" id="{9388D0FF-CE2D-3FFB-6590-598B3F06D5C4}"/>
                  </a:ext>
                </a:extLst>
              </p:cNvPr>
              <p:cNvSpPr/>
              <p:nvPr/>
            </p:nvSpPr>
            <p:spPr>
              <a:xfrm>
                <a:off x="6157913" y="2805113"/>
                <a:ext cx="1012031" cy="564356"/>
              </a:xfrm>
              <a:custGeom>
                <a:avLst/>
                <a:gdLst>
                  <a:gd name="connsiteX0" fmla="*/ 0 w 1012031"/>
                  <a:gd name="connsiteY0" fmla="*/ 16668 h 564356"/>
                  <a:gd name="connsiteX1" fmla="*/ 116681 w 1012031"/>
                  <a:gd name="connsiteY1" fmla="*/ 111918 h 564356"/>
                  <a:gd name="connsiteX2" fmla="*/ 80962 w 1012031"/>
                  <a:gd name="connsiteY2" fmla="*/ 197643 h 564356"/>
                  <a:gd name="connsiteX3" fmla="*/ 83343 w 1012031"/>
                  <a:gd name="connsiteY3" fmla="*/ 261937 h 564356"/>
                  <a:gd name="connsiteX4" fmla="*/ 52387 w 1012031"/>
                  <a:gd name="connsiteY4" fmla="*/ 278606 h 564356"/>
                  <a:gd name="connsiteX5" fmla="*/ 95250 w 1012031"/>
                  <a:gd name="connsiteY5" fmla="*/ 378618 h 564356"/>
                  <a:gd name="connsiteX6" fmla="*/ 154781 w 1012031"/>
                  <a:gd name="connsiteY6" fmla="*/ 400050 h 564356"/>
                  <a:gd name="connsiteX7" fmla="*/ 209550 w 1012031"/>
                  <a:gd name="connsiteY7" fmla="*/ 428625 h 564356"/>
                  <a:gd name="connsiteX8" fmla="*/ 230981 w 1012031"/>
                  <a:gd name="connsiteY8" fmla="*/ 464343 h 564356"/>
                  <a:gd name="connsiteX9" fmla="*/ 350043 w 1012031"/>
                  <a:gd name="connsiteY9" fmla="*/ 495300 h 564356"/>
                  <a:gd name="connsiteX10" fmla="*/ 402431 w 1012031"/>
                  <a:gd name="connsiteY10" fmla="*/ 509587 h 564356"/>
                  <a:gd name="connsiteX11" fmla="*/ 471487 w 1012031"/>
                  <a:gd name="connsiteY11" fmla="*/ 564356 h 564356"/>
                  <a:gd name="connsiteX12" fmla="*/ 497681 w 1012031"/>
                  <a:gd name="connsiteY12" fmla="*/ 564356 h 564356"/>
                  <a:gd name="connsiteX13" fmla="*/ 578643 w 1012031"/>
                  <a:gd name="connsiteY13" fmla="*/ 528637 h 564356"/>
                  <a:gd name="connsiteX14" fmla="*/ 700087 w 1012031"/>
                  <a:gd name="connsiteY14" fmla="*/ 516731 h 564356"/>
                  <a:gd name="connsiteX15" fmla="*/ 762000 w 1012031"/>
                  <a:gd name="connsiteY15" fmla="*/ 521493 h 564356"/>
                  <a:gd name="connsiteX16" fmla="*/ 888206 w 1012031"/>
                  <a:gd name="connsiteY16" fmla="*/ 540543 h 564356"/>
                  <a:gd name="connsiteX17" fmla="*/ 873918 w 1012031"/>
                  <a:gd name="connsiteY17" fmla="*/ 445293 h 564356"/>
                  <a:gd name="connsiteX18" fmla="*/ 883443 w 1012031"/>
                  <a:gd name="connsiteY18" fmla="*/ 319087 h 564356"/>
                  <a:gd name="connsiteX19" fmla="*/ 919162 w 1012031"/>
                  <a:gd name="connsiteY19" fmla="*/ 252412 h 564356"/>
                  <a:gd name="connsiteX20" fmla="*/ 985837 w 1012031"/>
                  <a:gd name="connsiteY20" fmla="*/ 202406 h 564356"/>
                  <a:gd name="connsiteX21" fmla="*/ 1012031 w 1012031"/>
                  <a:gd name="connsiteY21" fmla="*/ 107156 h 564356"/>
                  <a:gd name="connsiteX22" fmla="*/ 1012031 w 1012031"/>
                  <a:gd name="connsiteY22" fmla="*/ 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2031" h="564356">
                    <a:moveTo>
                      <a:pt x="0" y="16668"/>
                    </a:moveTo>
                    <a:lnTo>
                      <a:pt x="116681" y="111918"/>
                    </a:lnTo>
                    <a:lnTo>
                      <a:pt x="80962" y="197643"/>
                    </a:lnTo>
                    <a:cubicBezTo>
                      <a:pt x="81756" y="219074"/>
                      <a:pt x="82549" y="240506"/>
                      <a:pt x="83343" y="261937"/>
                    </a:cubicBezTo>
                    <a:lnTo>
                      <a:pt x="52387" y="278606"/>
                    </a:lnTo>
                    <a:lnTo>
                      <a:pt x="95250" y="378618"/>
                    </a:lnTo>
                    <a:lnTo>
                      <a:pt x="154781" y="400050"/>
                    </a:lnTo>
                    <a:lnTo>
                      <a:pt x="209550" y="428625"/>
                    </a:lnTo>
                    <a:lnTo>
                      <a:pt x="230981" y="464343"/>
                    </a:lnTo>
                    <a:lnTo>
                      <a:pt x="350043" y="495300"/>
                    </a:lnTo>
                    <a:lnTo>
                      <a:pt x="402431" y="509587"/>
                    </a:lnTo>
                    <a:lnTo>
                      <a:pt x="471487" y="564356"/>
                    </a:lnTo>
                    <a:lnTo>
                      <a:pt x="497681" y="564356"/>
                    </a:lnTo>
                    <a:lnTo>
                      <a:pt x="578643" y="528637"/>
                    </a:lnTo>
                    <a:lnTo>
                      <a:pt x="700087" y="516731"/>
                    </a:lnTo>
                    <a:lnTo>
                      <a:pt x="762000" y="521493"/>
                    </a:lnTo>
                    <a:lnTo>
                      <a:pt x="888206" y="540543"/>
                    </a:lnTo>
                    <a:lnTo>
                      <a:pt x="873918" y="445293"/>
                    </a:lnTo>
                    <a:lnTo>
                      <a:pt x="883443" y="319087"/>
                    </a:lnTo>
                    <a:lnTo>
                      <a:pt x="919162" y="252412"/>
                    </a:lnTo>
                    <a:lnTo>
                      <a:pt x="985837" y="202406"/>
                    </a:lnTo>
                    <a:lnTo>
                      <a:pt x="1012031" y="107156"/>
                    </a:lnTo>
                    <a:lnTo>
                      <a:pt x="1012031" y="0"/>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82" name="フリーフォーム 149">
                <a:extLst>
                  <a:ext uri="{FF2B5EF4-FFF2-40B4-BE49-F238E27FC236}">
                    <a16:creationId xmlns:a16="http://schemas.microsoft.com/office/drawing/2014/main" id="{AF1366EF-EB45-FB5A-2363-608CD9DEE05A}"/>
                  </a:ext>
                </a:extLst>
              </p:cNvPr>
              <p:cNvSpPr/>
              <p:nvPr/>
            </p:nvSpPr>
            <p:spPr>
              <a:xfrm>
                <a:off x="6157913" y="2452688"/>
                <a:ext cx="1012031" cy="364331"/>
              </a:xfrm>
              <a:custGeom>
                <a:avLst/>
                <a:gdLst>
                  <a:gd name="connsiteX0" fmla="*/ 1012031 w 1012031"/>
                  <a:gd name="connsiteY0" fmla="*/ 352425 h 364331"/>
                  <a:gd name="connsiteX1" fmla="*/ 1004887 w 1012031"/>
                  <a:gd name="connsiteY1" fmla="*/ 271462 h 364331"/>
                  <a:gd name="connsiteX2" fmla="*/ 988218 w 1012031"/>
                  <a:gd name="connsiteY2" fmla="*/ 207168 h 364331"/>
                  <a:gd name="connsiteX3" fmla="*/ 971550 w 1012031"/>
                  <a:gd name="connsiteY3" fmla="*/ 78581 h 364331"/>
                  <a:gd name="connsiteX4" fmla="*/ 962025 w 1012031"/>
                  <a:gd name="connsiteY4" fmla="*/ 64293 h 364331"/>
                  <a:gd name="connsiteX5" fmla="*/ 859631 w 1012031"/>
                  <a:gd name="connsiteY5" fmla="*/ 119062 h 364331"/>
                  <a:gd name="connsiteX6" fmla="*/ 752475 w 1012031"/>
                  <a:gd name="connsiteY6" fmla="*/ 130968 h 364331"/>
                  <a:gd name="connsiteX7" fmla="*/ 623887 w 1012031"/>
                  <a:gd name="connsiteY7" fmla="*/ 80962 h 364331"/>
                  <a:gd name="connsiteX8" fmla="*/ 521493 w 1012031"/>
                  <a:gd name="connsiteY8" fmla="*/ 26193 h 364331"/>
                  <a:gd name="connsiteX9" fmla="*/ 485775 w 1012031"/>
                  <a:gd name="connsiteY9" fmla="*/ 0 h 364331"/>
                  <a:gd name="connsiteX10" fmla="*/ 347662 w 1012031"/>
                  <a:gd name="connsiteY10" fmla="*/ 61912 h 364331"/>
                  <a:gd name="connsiteX11" fmla="*/ 261937 w 1012031"/>
                  <a:gd name="connsiteY11" fmla="*/ 133350 h 364331"/>
                  <a:gd name="connsiteX12" fmla="*/ 240506 w 1012031"/>
                  <a:gd name="connsiteY12" fmla="*/ 147637 h 364331"/>
                  <a:gd name="connsiteX13" fmla="*/ 211931 w 1012031"/>
                  <a:gd name="connsiteY13" fmla="*/ 235743 h 364331"/>
                  <a:gd name="connsiteX14" fmla="*/ 183356 w 1012031"/>
                  <a:gd name="connsiteY14" fmla="*/ 261937 h 364331"/>
                  <a:gd name="connsiteX15" fmla="*/ 123825 w 1012031"/>
                  <a:gd name="connsiteY15" fmla="*/ 297656 h 364331"/>
                  <a:gd name="connsiteX16" fmla="*/ 47625 w 1012031"/>
                  <a:gd name="connsiteY16" fmla="*/ 333375 h 364331"/>
                  <a:gd name="connsiteX17" fmla="*/ 19050 w 1012031"/>
                  <a:gd name="connsiteY17" fmla="*/ 354806 h 364331"/>
                  <a:gd name="connsiteX18" fmla="*/ 0 w 1012031"/>
                  <a:gd name="connsiteY18" fmla="*/ 364331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2031" h="364331">
                    <a:moveTo>
                      <a:pt x="1012031" y="352425"/>
                    </a:moveTo>
                    <a:lnTo>
                      <a:pt x="1004887" y="271462"/>
                    </a:lnTo>
                    <a:lnTo>
                      <a:pt x="988218" y="207168"/>
                    </a:lnTo>
                    <a:lnTo>
                      <a:pt x="971550" y="78581"/>
                    </a:lnTo>
                    <a:lnTo>
                      <a:pt x="962025" y="64293"/>
                    </a:lnTo>
                    <a:lnTo>
                      <a:pt x="859631" y="119062"/>
                    </a:lnTo>
                    <a:lnTo>
                      <a:pt x="752475" y="130968"/>
                    </a:lnTo>
                    <a:lnTo>
                      <a:pt x="623887" y="80962"/>
                    </a:lnTo>
                    <a:lnTo>
                      <a:pt x="521493" y="26193"/>
                    </a:lnTo>
                    <a:lnTo>
                      <a:pt x="485775" y="0"/>
                    </a:lnTo>
                    <a:lnTo>
                      <a:pt x="347662" y="61912"/>
                    </a:lnTo>
                    <a:lnTo>
                      <a:pt x="261937" y="133350"/>
                    </a:lnTo>
                    <a:lnTo>
                      <a:pt x="240506" y="147637"/>
                    </a:lnTo>
                    <a:lnTo>
                      <a:pt x="211931" y="235743"/>
                    </a:lnTo>
                    <a:lnTo>
                      <a:pt x="183356" y="261937"/>
                    </a:lnTo>
                    <a:lnTo>
                      <a:pt x="123825" y="297656"/>
                    </a:lnTo>
                    <a:lnTo>
                      <a:pt x="47625" y="333375"/>
                    </a:lnTo>
                    <a:lnTo>
                      <a:pt x="19050" y="354806"/>
                    </a:lnTo>
                    <a:lnTo>
                      <a:pt x="0" y="364331"/>
                    </a:lnTo>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8" name="フリーフォーム 86">
              <a:extLst>
                <a:ext uri="{FF2B5EF4-FFF2-40B4-BE49-F238E27FC236}">
                  <a16:creationId xmlns:a16="http://schemas.microsoft.com/office/drawing/2014/main" id="{8BD22137-34AA-8F2D-BBC9-2CA9D5218719}"/>
                </a:ext>
              </a:extLst>
            </p:cNvPr>
            <p:cNvSpPr/>
            <p:nvPr/>
          </p:nvSpPr>
          <p:spPr bwMode="auto">
            <a:xfrm>
              <a:off x="6604736" y="2473269"/>
              <a:ext cx="535768" cy="128339"/>
            </a:xfrm>
            <a:custGeom>
              <a:avLst/>
              <a:gdLst>
                <a:gd name="connsiteX0" fmla="*/ 0 w 797718"/>
                <a:gd name="connsiteY0" fmla="*/ 7144 h 211931"/>
                <a:gd name="connsiteX1" fmla="*/ 64293 w 797718"/>
                <a:gd name="connsiteY1" fmla="*/ 0 h 211931"/>
                <a:gd name="connsiteX2" fmla="*/ 500062 w 797718"/>
                <a:gd name="connsiteY2" fmla="*/ 211931 h 211931"/>
                <a:gd name="connsiteX3" fmla="*/ 797718 w 797718"/>
                <a:gd name="connsiteY3" fmla="*/ 52388 h 211931"/>
                <a:gd name="connsiteX0" fmla="*/ 0 w 797718"/>
                <a:gd name="connsiteY0" fmla="*/ 7195 h 211982"/>
                <a:gd name="connsiteX1" fmla="*/ 64293 w 797718"/>
                <a:gd name="connsiteY1" fmla="*/ 51 h 211982"/>
                <a:gd name="connsiteX2" fmla="*/ 500062 w 797718"/>
                <a:gd name="connsiteY2" fmla="*/ 211982 h 211982"/>
                <a:gd name="connsiteX3" fmla="*/ 797718 w 797718"/>
                <a:gd name="connsiteY3" fmla="*/ 52439 h 211982"/>
                <a:gd name="connsiteX0" fmla="*/ 0 w 797718"/>
                <a:gd name="connsiteY0" fmla="*/ 9576 h 214363"/>
                <a:gd name="connsiteX1" fmla="*/ 50006 w 797718"/>
                <a:gd name="connsiteY1" fmla="*/ 50 h 214363"/>
                <a:gd name="connsiteX2" fmla="*/ 500062 w 797718"/>
                <a:gd name="connsiteY2" fmla="*/ 214363 h 214363"/>
                <a:gd name="connsiteX3" fmla="*/ 797718 w 797718"/>
                <a:gd name="connsiteY3" fmla="*/ 54820 h 214363"/>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2 h 214349"/>
                <a:gd name="connsiteX1" fmla="*/ 50006 w 797718"/>
                <a:gd name="connsiteY1" fmla="*/ 36 h 214349"/>
                <a:gd name="connsiteX2" fmla="*/ 500062 w 797718"/>
                <a:gd name="connsiteY2" fmla="*/ 214349 h 214349"/>
                <a:gd name="connsiteX3" fmla="*/ 797718 w 797718"/>
                <a:gd name="connsiteY3" fmla="*/ 54806 h 214349"/>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 name="connsiteX0" fmla="*/ 0 w 797718"/>
                <a:gd name="connsiteY0" fmla="*/ 9565 h 192920"/>
                <a:gd name="connsiteX1" fmla="*/ 50006 w 797718"/>
                <a:gd name="connsiteY1" fmla="*/ 39 h 192920"/>
                <a:gd name="connsiteX2" fmla="*/ 492918 w 797718"/>
                <a:gd name="connsiteY2" fmla="*/ 192920 h 192920"/>
                <a:gd name="connsiteX3" fmla="*/ 797718 w 797718"/>
                <a:gd name="connsiteY3" fmla="*/ 54809 h 192920"/>
              </a:gdLst>
              <a:ahLst/>
              <a:cxnLst>
                <a:cxn ang="0">
                  <a:pos x="connsiteX0" y="connsiteY0"/>
                </a:cxn>
                <a:cxn ang="0">
                  <a:pos x="connsiteX1" y="connsiteY1"/>
                </a:cxn>
                <a:cxn ang="0">
                  <a:pos x="connsiteX2" y="connsiteY2"/>
                </a:cxn>
                <a:cxn ang="0">
                  <a:pos x="connsiteX3" y="connsiteY3"/>
                </a:cxn>
              </a:cxnLst>
              <a:rect l="l" t="t" r="r" b="b"/>
              <a:pathLst>
                <a:path w="797718" h="192920">
                  <a:moveTo>
                    <a:pt x="0" y="9565"/>
                  </a:moveTo>
                  <a:lnTo>
                    <a:pt x="50006" y="39"/>
                  </a:lnTo>
                  <a:cubicBezTo>
                    <a:pt x="80962" y="-3136"/>
                    <a:pt x="357187" y="191332"/>
                    <a:pt x="492918" y="192920"/>
                  </a:cubicBezTo>
                  <a:cubicBezTo>
                    <a:pt x="630238" y="180221"/>
                    <a:pt x="710405" y="127041"/>
                    <a:pt x="797718" y="54809"/>
                  </a:cubicBezTo>
                </a:path>
              </a:pathLst>
            </a:custGeom>
            <a:noFill/>
            <a:ln w="57150">
              <a:solidFill>
                <a:srgbClr val="FF00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1200" dirty="0">
                <a:latin typeface="ＭＳ Ｐゴシック" panose="020B0600070205080204" pitchFamily="50" charset="-128"/>
              </a:endParaRPr>
            </a:p>
          </p:txBody>
        </p:sp>
        <p:sp>
          <p:nvSpPr>
            <p:cNvPr id="9" name="フリーフォーム 87">
              <a:extLst>
                <a:ext uri="{FF2B5EF4-FFF2-40B4-BE49-F238E27FC236}">
                  <a16:creationId xmlns:a16="http://schemas.microsoft.com/office/drawing/2014/main" id="{B28C1882-F21F-FCDF-878B-19EA967DF984}"/>
                </a:ext>
              </a:extLst>
            </p:cNvPr>
            <p:cNvSpPr/>
            <p:nvPr/>
          </p:nvSpPr>
          <p:spPr>
            <a:xfrm>
              <a:off x="6421169" y="2466994"/>
              <a:ext cx="215901" cy="125413"/>
            </a:xfrm>
            <a:custGeom>
              <a:avLst/>
              <a:gdLst>
                <a:gd name="connsiteX0" fmla="*/ 245269 w 245269"/>
                <a:gd name="connsiteY0" fmla="*/ 0 h 138113"/>
                <a:gd name="connsiteX1" fmla="*/ 116682 w 245269"/>
                <a:gd name="connsiteY1" fmla="*/ 61913 h 138113"/>
                <a:gd name="connsiteX2" fmla="*/ 0 w 245269"/>
                <a:gd name="connsiteY2" fmla="*/ 138113 h 138113"/>
                <a:gd name="connsiteX0" fmla="*/ 245269 w 245269"/>
                <a:gd name="connsiteY0" fmla="*/ 0 h 138113"/>
                <a:gd name="connsiteX1" fmla="*/ 129382 w 245269"/>
                <a:gd name="connsiteY1" fmla="*/ 68263 h 138113"/>
                <a:gd name="connsiteX2" fmla="*/ 0 w 245269"/>
                <a:gd name="connsiteY2" fmla="*/ 138113 h 1381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51619 w 251619"/>
                <a:gd name="connsiteY0" fmla="*/ 0 h 125413"/>
                <a:gd name="connsiteX1" fmla="*/ 129382 w 251619"/>
                <a:gd name="connsiteY1" fmla="*/ 55563 h 125413"/>
                <a:gd name="connsiteX2" fmla="*/ 0 w 251619"/>
                <a:gd name="connsiteY2" fmla="*/ 125413 h 125413"/>
                <a:gd name="connsiteX0" fmla="*/ 215901 w 215901"/>
                <a:gd name="connsiteY0" fmla="*/ 0 h 115888"/>
                <a:gd name="connsiteX1" fmla="*/ 93664 w 215901"/>
                <a:gd name="connsiteY1" fmla="*/ 55563 h 115888"/>
                <a:gd name="connsiteX2" fmla="*/ 0 w 215901"/>
                <a:gd name="connsiteY2" fmla="*/ 115888 h 115888"/>
                <a:gd name="connsiteX0" fmla="*/ 218282 w 218282"/>
                <a:gd name="connsiteY0" fmla="*/ 0 h 115888"/>
                <a:gd name="connsiteX1" fmla="*/ 96045 w 218282"/>
                <a:gd name="connsiteY1" fmla="*/ 55563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8282 w 218282"/>
                <a:gd name="connsiteY0" fmla="*/ 0 h 115888"/>
                <a:gd name="connsiteX1" fmla="*/ 88901 w 218282"/>
                <a:gd name="connsiteY1" fmla="*/ 43657 h 115888"/>
                <a:gd name="connsiteX2" fmla="*/ 0 w 218282"/>
                <a:gd name="connsiteY2" fmla="*/ 115888 h 115888"/>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8901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 name="connsiteX0" fmla="*/ 215901 w 215901"/>
                <a:gd name="connsiteY0" fmla="*/ 0 h 125413"/>
                <a:gd name="connsiteX1" fmla="*/ 84139 w 215901"/>
                <a:gd name="connsiteY1" fmla="*/ 53182 h 125413"/>
                <a:gd name="connsiteX2" fmla="*/ 0 w 215901"/>
                <a:gd name="connsiteY2" fmla="*/ 125413 h 125413"/>
              </a:gdLst>
              <a:ahLst/>
              <a:cxnLst>
                <a:cxn ang="0">
                  <a:pos x="connsiteX0" y="connsiteY0"/>
                </a:cxn>
                <a:cxn ang="0">
                  <a:pos x="connsiteX1" y="connsiteY1"/>
                </a:cxn>
                <a:cxn ang="0">
                  <a:pos x="connsiteX2" y="connsiteY2"/>
                </a:cxn>
              </a:cxnLst>
              <a:rect l="l" t="t" r="r" b="b"/>
              <a:pathLst>
                <a:path w="215901" h="125413">
                  <a:moveTo>
                    <a:pt x="215901" y="0"/>
                  </a:moveTo>
                  <a:cubicBezTo>
                    <a:pt x="160140" y="2778"/>
                    <a:pt x="139304" y="17463"/>
                    <a:pt x="84139" y="53182"/>
                  </a:cubicBezTo>
                  <a:cubicBezTo>
                    <a:pt x="43261" y="85726"/>
                    <a:pt x="37902" y="98822"/>
                    <a:pt x="0" y="125413"/>
                  </a:cubicBezTo>
                </a:path>
              </a:pathLst>
            </a:custGeom>
            <a:noFill/>
            <a:ln w="57150">
              <a:solidFill>
                <a:srgbClr val="FF3300"/>
              </a:solidFill>
              <a:prstDash val="solid"/>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dirty="0">
                <a:latin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F0A03AFA-3D03-1B7D-4A06-E1298F69E921}"/>
                </a:ext>
              </a:extLst>
            </p:cNvPr>
            <p:cNvGrpSpPr/>
            <p:nvPr/>
          </p:nvGrpSpPr>
          <p:grpSpPr>
            <a:xfrm>
              <a:off x="4868443" y="1279112"/>
              <a:ext cx="3572744" cy="3420364"/>
              <a:chOff x="4866789" y="1446708"/>
              <a:chExt cx="3572744" cy="3420364"/>
            </a:xfrm>
          </p:grpSpPr>
          <p:sp>
            <p:nvSpPr>
              <p:cNvPr id="265" name="下矢印 15">
                <a:extLst>
                  <a:ext uri="{FF2B5EF4-FFF2-40B4-BE49-F238E27FC236}">
                    <a16:creationId xmlns:a16="http://schemas.microsoft.com/office/drawing/2014/main" id="{2534EE74-85A9-3A62-5B6B-79F262AAED5C}"/>
                  </a:ext>
                </a:extLst>
              </p:cNvPr>
              <p:cNvSpPr/>
              <p:nvPr/>
            </p:nvSpPr>
            <p:spPr bwMode="auto">
              <a:xfrm rot="2798446">
                <a:off x="7551621" y="1607738"/>
                <a:ext cx="268392" cy="1076992"/>
              </a:xfrm>
              <a:custGeom>
                <a:avLst/>
                <a:gdLst>
                  <a:gd name="connsiteX0" fmla="*/ 0 w 211829"/>
                  <a:gd name="connsiteY0" fmla="*/ 872520 h 978434"/>
                  <a:gd name="connsiteX1" fmla="*/ 0 w 211829"/>
                  <a:gd name="connsiteY1" fmla="*/ 872520 h 978434"/>
                  <a:gd name="connsiteX2" fmla="*/ 0 w 211829"/>
                  <a:gd name="connsiteY2" fmla="*/ 0 h 978434"/>
                  <a:gd name="connsiteX3" fmla="*/ 211829 w 211829"/>
                  <a:gd name="connsiteY3" fmla="*/ 0 h 978434"/>
                  <a:gd name="connsiteX4" fmla="*/ 211829 w 211829"/>
                  <a:gd name="connsiteY4" fmla="*/ 872520 h 978434"/>
                  <a:gd name="connsiteX5" fmla="*/ 211829 w 211829"/>
                  <a:gd name="connsiteY5" fmla="*/ 872520 h 978434"/>
                  <a:gd name="connsiteX6" fmla="*/ 105915 w 211829"/>
                  <a:gd name="connsiteY6" fmla="*/ 978434 h 978434"/>
                  <a:gd name="connsiteX7" fmla="*/ 0 w 211829"/>
                  <a:gd name="connsiteY7" fmla="*/ 872520 h 978434"/>
                  <a:gd name="connsiteX0" fmla="*/ 0 w 211829"/>
                  <a:gd name="connsiteY0" fmla="*/ 875364 h 981278"/>
                  <a:gd name="connsiteX1" fmla="*/ 0 w 211829"/>
                  <a:gd name="connsiteY1" fmla="*/ 875364 h 981278"/>
                  <a:gd name="connsiteX2" fmla="*/ 0 w 211829"/>
                  <a:gd name="connsiteY2" fmla="*/ 2844 h 981278"/>
                  <a:gd name="connsiteX3" fmla="*/ 72708 w 211829"/>
                  <a:gd name="connsiteY3" fmla="*/ 0 h 981278"/>
                  <a:gd name="connsiteX4" fmla="*/ 211829 w 211829"/>
                  <a:gd name="connsiteY4" fmla="*/ 2844 h 981278"/>
                  <a:gd name="connsiteX5" fmla="*/ 211829 w 211829"/>
                  <a:gd name="connsiteY5" fmla="*/ 875364 h 981278"/>
                  <a:gd name="connsiteX6" fmla="*/ 211829 w 211829"/>
                  <a:gd name="connsiteY6" fmla="*/ 875364 h 981278"/>
                  <a:gd name="connsiteX7" fmla="*/ 105915 w 211829"/>
                  <a:gd name="connsiteY7" fmla="*/ 981278 h 981278"/>
                  <a:gd name="connsiteX8" fmla="*/ 0 w 211829"/>
                  <a:gd name="connsiteY8" fmla="*/ 875364 h 981278"/>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304744 w 304744"/>
                  <a:gd name="connsiteY4" fmla="*/ 80640 h 1059074"/>
                  <a:gd name="connsiteX5" fmla="*/ 304744 w 304744"/>
                  <a:gd name="connsiteY5" fmla="*/ 953160 h 1059074"/>
                  <a:gd name="connsiteX6" fmla="*/ 304744 w 304744"/>
                  <a:gd name="connsiteY6" fmla="*/ 953160 h 1059074"/>
                  <a:gd name="connsiteX7" fmla="*/ 198830 w 304744"/>
                  <a:gd name="connsiteY7" fmla="*/ 1059074 h 1059074"/>
                  <a:gd name="connsiteX8" fmla="*/ 92915 w 304744"/>
                  <a:gd name="connsiteY8" fmla="*/ 953160 h 1059074"/>
                  <a:gd name="connsiteX0" fmla="*/ 92915 w 304744"/>
                  <a:gd name="connsiteY0" fmla="*/ 953160 h 1059074"/>
                  <a:gd name="connsiteX1" fmla="*/ 92915 w 304744"/>
                  <a:gd name="connsiteY1" fmla="*/ 953160 h 1059074"/>
                  <a:gd name="connsiteX2" fmla="*/ 92915 w 304744"/>
                  <a:gd name="connsiteY2" fmla="*/ 80640 h 1059074"/>
                  <a:gd name="connsiteX3" fmla="*/ 0 w 304744"/>
                  <a:gd name="connsiteY3" fmla="*/ 0 h 1059074"/>
                  <a:gd name="connsiteX4" fmla="*/ 210535 w 304744"/>
                  <a:gd name="connsiteY4" fmla="*/ 57981 h 1059074"/>
                  <a:gd name="connsiteX5" fmla="*/ 304744 w 304744"/>
                  <a:gd name="connsiteY5" fmla="*/ 80640 h 1059074"/>
                  <a:gd name="connsiteX6" fmla="*/ 304744 w 304744"/>
                  <a:gd name="connsiteY6" fmla="*/ 953160 h 1059074"/>
                  <a:gd name="connsiteX7" fmla="*/ 304744 w 304744"/>
                  <a:gd name="connsiteY7" fmla="*/ 953160 h 1059074"/>
                  <a:gd name="connsiteX8" fmla="*/ 198830 w 304744"/>
                  <a:gd name="connsiteY8" fmla="*/ 1059074 h 1059074"/>
                  <a:gd name="connsiteX9" fmla="*/ 92915 w 304744"/>
                  <a:gd name="connsiteY9" fmla="*/ 953160 h 1059074"/>
                  <a:gd name="connsiteX0" fmla="*/ 92915 w 304744"/>
                  <a:gd name="connsiteY0" fmla="*/ 1110902 h 1216816"/>
                  <a:gd name="connsiteX1" fmla="*/ 92915 w 304744"/>
                  <a:gd name="connsiteY1" fmla="*/ 1110902 h 1216816"/>
                  <a:gd name="connsiteX2" fmla="*/ 92915 w 304744"/>
                  <a:gd name="connsiteY2" fmla="*/ 238382 h 1216816"/>
                  <a:gd name="connsiteX3" fmla="*/ 0 w 304744"/>
                  <a:gd name="connsiteY3" fmla="*/ 157742 h 1216816"/>
                  <a:gd name="connsiteX4" fmla="*/ 155506 w 304744"/>
                  <a:gd name="connsiteY4" fmla="*/ 0 h 1216816"/>
                  <a:gd name="connsiteX5" fmla="*/ 304744 w 304744"/>
                  <a:gd name="connsiteY5" fmla="*/ 238382 h 1216816"/>
                  <a:gd name="connsiteX6" fmla="*/ 304744 w 304744"/>
                  <a:gd name="connsiteY6" fmla="*/ 1110902 h 1216816"/>
                  <a:gd name="connsiteX7" fmla="*/ 304744 w 304744"/>
                  <a:gd name="connsiteY7" fmla="*/ 1110902 h 1216816"/>
                  <a:gd name="connsiteX8" fmla="*/ 198830 w 304744"/>
                  <a:gd name="connsiteY8" fmla="*/ 1216816 h 1216816"/>
                  <a:gd name="connsiteX9" fmla="*/ 92915 w 304744"/>
                  <a:gd name="connsiteY9" fmla="*/ 1110902 h 1216816"/>
                  <a:gd name="connsiteX0" fmla="*/ 56755 w 268584"/>
                  <a:gd name="connsiteY0" fmla="*/ 1110902 h 1216816"/>
                  <a:gd name="connsiteX1" fmla="*/ 56755 w 268584"/>
                  <a:gd name="connsiteY1" fmla="*/ 1110902 h 1216816"/>
                  <a:gd name="connsiteX2" fmla="*/ 56755 w 268584"/>
                  <a:gd name="connsiteY2" fmla="*/ 238382 h 1216816"/>
                  <a:gd name="connsiteX3" fmla="*/ 0 w 268584"/>
                  <a:gd name="connsiteY3" fmla="*/ 126385 h 1216816"/>
                  <a:gd name="connsiteX4" fmla="*/ 119346 w 268584"/>
                  <a:gd name="connsiteY4" fmla="*/ 0 h 1216816"/>
                  <a:gd name="connsiteX5" fmla="*/ 268584 w 268584"/>
                  <a:gd name="connsiteY5" fmla="*/ 238382 h 1216816"/>
                  <a:gd name="connsiteX6" fmla="*/ 268584 w 268584"/>
                  <a:gd name="connsiteY6" fmla="*/ 1110902 h 1216816"/>
                  <a:gd name="connsiteX7" fmla="*/ 268584 w 268584"/>
                  <a:gd name="connsiteY7" fmla="*/ 1110902 h 1216816"/>
                  <a:gd name="connsiteX8" fmla="*/ 162670 w 268584"/>
                  <a:gd name="connsiteY8" fmla="*/ 1216816 h 1216816"/>
                  <a:gd name="connsiteX9" fmla="*/ 56755 w 268584"/>
                  <a:gd name="connsiteY9" fmla="*/ 1110902 h 1216816"/>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8584 w 268584"/>
                  <a:gd name="connsiteY5" fmla="*/ 234920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07440 h 1213354"/>
                  <a:gd name="connsiteX1" fmla="*/ 56755 w 268584"/>
                  <a:gd name="connsiteY1" fmla="*/ 1107440 h 1213354"/>
                  <a:gd name="connsiteX2" fmla="*/ 56755 w 268584"/>
                  <a:gd name="connsiteY2" fmla="*/ 234920 h 1213354"/>
                  <a:gd name="connsiteX3" fmla="*/ 0 w 268584"/>
                  <a:gd name="connsiteY3" fmla="*/ 122923 h 1213354"/>
                  <a:gd name="connsiteX4" fmla="*/ 116077 w 268584"/>
                  <a:gd name="connsiteY4" fmla="*/ 0 h 1213354"/>
                  <a:gd name="connsiteX5" fmla="*/ 267808 w 268584"/>
                  <a:gd name="connsiteY5" fmla="*/ 149033 h 1213354"/>
                  <a:gd name="connsiteX6" fmla="*/ 268584 w 268584"/>
                  <a:gd name="connsiteY6" fmla="*/ 1107440 h 1213354"/>
                  <a:gd name="connsiteX7" fmla="*/ 268584 w 268584"/>
                  <a:gd name="connsiteY7" fmla="*/ 1107440 h 1213354"/>
                  <a:gd name="connsiteX8" fmla="*/ 162670 w 268584"/>
                  <a:gd name="connsiteY8" fmla="*/ 1213354 h 1213354"/>
                  <a:gd name="connsiteX9" fmla="*/ 56755 w 268584"/>
                  <a:gd name="connsiteY9" fmla="*/ 1107440 h 121335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59380 h 1265294"/>
                  <a:gd name="connsiteX1" fmla="*/ 56755 w 268584"/>
                  <a:gd name="connsiteY1" fmla="*/ 1159380 h 1265294"/>
                  <a:gd name="connsiteX2" fmla="*/ 56755 w 268584"/>
                  <a:gd name="connsiteY2" fmla="*/ 286860 h 1265294"/>
                  <a:gd name="connsiteX3" fmla="*/ 0 w 268584"/>
                  <a:gd name="connsiteY3" fmla="*/ 174863 h 1265294"/>
                  <a:gd name="connsiteX4" fmla="*/ 165124 w 268584"/>
                  <a:gd name="connsiteY4" fmla="*/ 0 h 1265294"/>
                  <a:gd name="connsiteX5" fmla="*/ 267808 w 268584"/>
                  <a:gd name="connsiteY5" fmla="*/ 200973 h 1265294"/>
                  <a:gd name="connsiteX6" fmla="*/ 268584 w 268584"/>
                  <a:gd name="connsiteY6" fmla="*/ 1159380 h 1265294"/>
                  <a:gd name="connsiteX7" fmla="*/ 268584 w 268584"/>
                  <a:gd name="connsiteY7" fmla="*/ 1159380 h 1265294"/>
                  <a:gd name="connsiteX8" fmla="*/ 162670 w 268584"/>
                  <a:gd name="connsiteY8" fmla="*/ 1265294 h 1265294"/>
                  <a:gd name="connsiteX9" fmla="*/ 56755 w 268584"/>
                  <a:gd name="connsiteY9" fmla="*/ 1159380 h 1265294"/>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8584 w 268584"/>
                  <a:gd name="connsiteY7" fmla="*/ 1148992 h 1254906"/>
                  <a:gd name="connsiteX8" fmla="*/ 162670 w 268584"/>
                  <a:gd name="connsiteY8" fmla="*/ 1254906 h 1254906"/>
                  <a:gd name="connsiteX9" fmla="*/ 56755 w 268584"/>
                  <a:gd name="connsiteY9" fmla="*/ 1148992 h 1254906"/>
                  <a:gd name="connsiteX0" fmla="*/ 56755 w 268584"/>
                  <a:gd name="connsiteY0" fmla="*/ 1148992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6755 w 268584"/>
                  <a:gd name="connsiteY9" fmla="*/ 1148992 h 1254906"/>
                  <a:gd name="connsiteX0" fmla="*/ 53866 w 268584"/>
                  <a:gd name="connsiteY0" fmla="*/ 1106963 h 1254906"/>
                  <a:gd name="connsiteX1" fmla="*/ 56755 w 268584"/>
                  <a:gd name="connsiteY1" fmla="*/ 1148992 h 1254906"/>
                  <a:gd name="connsiteX2" fmla="*/ 56755 w 268584"/>
                  <a:gd name="connsiteY2" fmla="*/ 276472 h 1254906"/>
                  <a:gd name="connsiteX3" fmla="*/ 0 w 268584"/>
                  <a:gd name="connsiteY3" fmla="*/ 164475 h 1254906"/>
                  <a:gd name="connsiteX4" fmla="*/ 155314 w 268584"/>
                  <a:gd name="connsiteY4" fmla="*/ 0 h 1254906"/>
                  <a:gd name="connsiteX5" fmla="*/ 267808 w 268584"/>
                  <a:gd name="connsiteY5" fmla="*/ 190585 h 1254906"/>
                  <a:gd name="connsiteX6" fmla="*/ 268584 w 268584"/>
                  <a:gd name="connsiteY6" fmla="*/ 1148992 h 1254906"/>
                  <a:gd name="connsiteX7" fmla="*/ 267715 w 268584"/>
                  <a:gd name="connsiteY7" fmla="*/ 1118697 h 1254906"/>
                  <a:gd name="connsiteX8" fmla="*/ 162670 w 268584"/>
                  <a:gd name="connsiteY8" fmla="*/ 1254906 h 1254906"/>
                  <a:gd name="connsiteX9" fmla="*/ 53866 w 268584"/>
                  <a:gd name="connsiteY9" fmla="*/ 1106963 h 1254906"/>
                  <a:gd name="connsiteX0" fmla="*/ 53866 w 268584"/>
                  <a:gd name="connsiteY0" fmla="*/ 1106963 h 1254906"/>
                  <a:gd name="connsiteX1" fmla="*/ 56755 w 268584"/>
                  <a:gd name="connsiteY1" fmla="*/ 276472 h 1254906"/>
                  <a:gd name="connsiteX2" fmla="*/ 0 w 268584"/>
                  <a:gd name="connsiteY2" fmla="*/ 164475 h 1254906"/>
                  <a:gd name="connsiteX3" fmla="*/ 155314 w 268584"/>
                  <a:gd name="connsiteY3" fmla="*/ 0 h 1254906"/>
                  <a:gd name="connsiteX4" fmla="*/ 267808 w 268584"/>
                  <a:gd name="connsiteY4" fmla="*/ 190585 h 1254906"/>
                  <a:gd name="connsiteX5" fmla="*/ 268584 w 268584"/>
                  <a:gd name="connsiteY5" fmla="*/ 1148992 h 1254906"/>
                  <a:gd name="connsiteX6" fmla="*/ 267715 w 268584"/>
                  <a:gd name="connsiteY6" fmla="*/ 1118697 h 1254906"/>
                  <a:gd name="connsiteX7" fmla="*/ 162670 w 268584"/>
                  <a:gd name="connsiteY7" fmla="*/ 1254906 h 1254906"/>
                  <a:gd name="connsiteX8" fmla="*/ 53866 w 268584"/>
                  <a:gd name="connsiteY8" fmla="*/ 1106963 h 1254906"/>
                  <a:gd name="connsiteX0" fmla="*/ 53866 w 281362"/>
                  <a:gd name="connsiteY0" fmla="*/ 1106963 h 1254906"/>
                  <a:gd name="connsiteX1" fmla="*/ 56755 w 281362"/>
                  <a:gd name="connsiteY1" fmla="*/ 276472 h 1254906"/>
                  <a:gd name="connsiteX2" fmla="*/ 0 w 281362"/>
                  <a:gd name="connsiteY2" fmla="*/ 164475 h 1254906"/>
                  <a:gd name="connsiteX3" fmla="*/ 155314 w 281362"/>
                  <a:gd name="connsiteY3" fmla="*/ 0 h 1254906"/>
                  <a:gd name="connsiteX4" fmla="*/ 267808 w 281362"/>
                  <a:gd name="connsiteY4" fmla="*/ 190585 h 1254906"/>
                  <a:gd name="connsiteX5" fmla="*/ 267715 w 281362"/>
                  <a:gd name="connsiteY5" fmla="*/ 1118697 h 1254906"/>
                  <a:gd name="connsiteX6" fmla="*/ 162670 w 281362"/>
                  <a:gd name="connsiteY6" fmla="*/ 1254906 h 1254906"/>
                  <a:gd name="connsiteX7" fmla="*/ 53866 w 281362"/>
                  <a:gd name="connsiteY7" fmla="*/ 1106963 h 125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62" h="1254906">
                    <a:moveTo>
                      <a:pt x="53866" y="1106963"/>
                    </a:moveTo>
                    <a:lnTo>
                      <a:pt x="56755" y="276472"/>
                    </a:lnTo>
                    <a:cubicBezTo>
                      <a:pt x="52648" y="226924"/>
                      <a:pt x="32382" y="201422"/>
                      <a:pt x="0" y="164475"/>
                    </a:cubicBezTo>
                    <a:lnTo>
                      <a:pt x="155314" y="0"/>
                    </a:lnTo>
                    <a:cubicBezTo>
                      <a:pt x="199448" y="59970"/>
                      <a:pt x="265029" y="104164"/>
                      <a:pt x="267808" y="190585"/>
                    </a:cubicBezTo>
                    <a:cubicBezTo>
                      <a:pt x="286541" y="377034"/>
                      <a:pt x="285238" y="941310"/>
                      <a:pt x="267715" y="1118697"/>
                    </a:cubicBezTo>
                    <a:lnTo>
                      <a:pt x="162670" y="1254906"/>
                    </a:lnTo>
                    <a:lnTo>
                      <a:pt x="53866" y="1106963"/>
                    </a:lnTo>
                    <a:close/>
                  </a:path>
                </a:pathLst>
              </a:cu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1" dirty="0">
                  <a:ln w="3175">
                    <a:noFill/>
                  </a:ln>
                  <a:solidFill>
                    <a:schemeClr val="accent2">
                      <a:lumMod val="50000"/>
                    </a:schemeClr>
                  </a:solidFill>
                  <a:latin typeface="ＭＳ Ｐゴシック" panose="020B0600070205080204" pitchFamily="50" charset="-128"/>
                </a:endParaRPr>
              </a:p>
            </p:txBody>
          </p:sp>
          <p:sp>
            <p:nvSpPr>
              <p:cNvPr id="266" name="フリーフォーム 133">
                <a:extLst>
                  <a:ext uri="{FF2B5EF4-FFF2-40B4-BE49-F238E27FC236}">
                    <a16:creationId xmlns:a16="http://schemas.microsoft.com/office/drawing/2014/main" id="{15ACB1B7-5E6E-8B96-BCC0-FEA4EEC9E59A}"/>
                  </a:ext>
                </a:extLst>
              </p:cNvPr>
              <p:cNvSpPr/>
              <p:nvPr/>
            </p:nvSpPr>
            <p:spPr bwMode="auto">
              <a:xfrm>
                <a:off x="6570660" y="1853972"/>
                <a:ext cx="75290" cy="575195"/>
              </a:xfrm>
              <a:custGeom>
                <a:avLst/>
                <a:gdLst>
                  <a:gd name="connsiteX0" fmla="*/ 63500 w 63500"/>
                  <a:gd name="connsiteY0" fmla="*/ 911225 h 911225"/>
                  <a:gd name="connsiteX1" fmla="*/ 63500 w 63500"/>
                  <a:gd name="connsiteY1" fmla="*/ 911225 h 911225"/>
                  <a:gd name="connsiteX2" fmla="*/ 57150 w 63500"/>
                  <a:gd name="connsiteY2" fmla="*/ 857250 h 911225"/>
                  <a:gd name="connsiteX3" fmla="*/ 53975 w 63500"/>
                  <a:gd name="connsiteY3" fmla="*/ 847725 h 911225"/>
                  <a:gd name="connsiteX4" fmla="*/ 47625 w 63500"/>
                  <a:gd name="connsiteY4" fmla="*/ 838200 h 911225"/>
                  <a:gd name="connsiteX5" fmla="*/ 47625 w 63500"/>
                  <a:gd name="connsiteY5" fmla="*/ 688975 h 911225"/>
                  <a:gd name="connsiteX6" fmla="*/ 38100 w 63500"/>
                  <a:gd name="connsiteY6" fmla="*/ 508000 h 911225"/>
                  <a:gd name="connsiteX7" fmla="*/ 31750 w 63500"/>
                  <a:gd name="connsiteY7" fmla="*/ 498475 h 911225"/>
                  <a:gd name="connsiteX8" fmla="*/ 34925 w 63500"/>
                  <a:gd name="connsiteY8" fmla="*/ 469900 h 911225"/>
                  <a:gd name="connsiteX9" fmla="*/ 38100 w 63500"/>
                  <a:gd name="connsiteY9" fmla="*/ 460375 h 911225"/>
                  <a:gd name="connsiteX10" fmla="*/ 44450 w 63500"/>
                  <a:gd name="connsiteY10" fmla="*/ 393700 h 911225"/>
                  <a:gd name="connsiteX11" fmla="*/ 41275 w 63500"/>
                  <a:gd name="connsiteY11" fmla="*/ 333375 h 911225"/>
                  <a:gd name="connsiteX12" fmla="*/ 38100 w 63500"/>
                  <a:gd name="connsiteY12" fmla="*/ 317500 h 911225"/>
                  <a:gd name="connsiteX13" fmla="*/ 34925 w 63500"/>
                  <a:gd name="connsiteY13" fmla="*/ 257175 h 911225"/>
                  <a:gd name="connsiteX14" fmla="*/ 28575 w 63500"/>
                  <a:gd name="connsiteY14" fmla="*/ 238125 h 911225"/>
                  <a:gd name="connsiteX15" fmla="*/ 25400 w 63500"/>
                  <a:gd name="connsiteY15" fmla="*/ 228600 h 911225"/>
                  <a:gd name="connsiteX16" fmla="*/ 22225 w 63500"/>
                  <a:gd name="connsiteY16" fmla="*/ 219075 h 911225"/>
                  <a:gd name="connsiteX17" fmla="*/ 25400 w 63500"/>
                  <a:gd name="connsiteY17" fmla="*/ 180975 h 911225"/>
                  <a:gd name="connsiteX18" fmla="*/ 25400 w 63500"/>
                  <a:gd name="connsiteY18" fmla="*/ 152400 h 911225"/>
                  <a:gd name="connsiteX19" fmla="*/ 19050 w 63500"/>
                  <a:gd name="connsiteY19" fmla="*/ 133350 h 911225"/>
                  <a:gd name="connsiteX20" fmla="*/ 15875 w 63500"/>
                  <a:gd name="connsiteY20" fmla="*/ 123825 h 911225"/>
                  <a:gd name="connsiteX21" fmla="*/ 12700 w 63500"/>
                  <a:gd name="connsiteY21" fmla="*/ 82550 h 911225"/>
                  <a:gd name="connsiteX22" fmla="*/ 6350 w 63500"/>
                  <a:gd name="connsiteY22" fmla="*/ 63500 h 911225"/>
                  <a:gd name="connsiteX23" fmla="*/ 3175 w 63500"/>
                  <a:gd name="connsiteY23" fmla="*/ 53975 h 911225"/>
                  <a:gd name="connsiteX24" fmla="*/ 6350 w 63500"/>
                  <a:gd name="connsiteY24" fmla="*/ 25400 h 911225"/>
                  <a:gd name="connsiteX25" fmla="*/ 0 w 63500"/>
                  <a:gd name="connsiteY25" fmla="*/ 0 h 911225"/>
                  <a:gd name="connsiteX0" fmla="*/ 92695 w 92695"/>
                  <a:gd name="connsiteY0" fmla="*/ 886376 h 886376"/>
                  <a:gd name="connsiteX1" fmla="*/ 92695 w 92695"/>
                  <a:gd name="connsiteY1" fmla="*/ 886376 h 886376"/>
                  <a:gd name="connsiteX2" fmla="*/ 86345 w 92695"/>
                  <a:gd name="connsiteY2" fmla="*/ 832401 h 886376"/>
                  <a:gd name="connsiteX3" fmla="*/ 83170 w 92695"/>
                  <a:gd name="connsiteY3" fmla="*/ 822876 h 886376"/>
                  <a:gd name="connsiteX4" fmla="*/ 76820 w 92695"/>
                  <a:gd name="connsiteY4" fmla="*/ 813351 h 886376"/>
                  <a:gd name="connsiteX5" fmla="*/ 76820 w 92695"/>
                  <a:gd name="connsiteY5" fmla="*/ 664126 h 886376"/>
                  <a:gd name="connsiteX6" fmla="*/ 67295 w 92695"/>
                  <a:gd name="connsiteY6" fmla="*/ 483151 h 886376"/>
                  <a:gd name="connsiteX7" fmla="*/ 60945 w 92695"/>
                  <a:gd name="connsiteY7" fmla="*/ 473626 h 886376"/>
                  <a:gd name="connsiteX8" fmla="*/ 64120 w 92695"/>
                  <a:gd name="connsiteY8" fmla="*/ 445051 h 886376"/>
                  <a:gd name="connsiteX9" fmla="*/ 67295 w 92695"/>
                  <a:gd name="connsiteY9" fmla="*/ 435526 h 886376"/>
                  <a:gd name="connsiteX10" fmla="*/ 73645 w 92695"/>
                  <a:gd name="connsiteY10" fmla="*/ 368851 h 886376"/>
                  <a:gd name="connsiteX11" fmla="*/ 70470 w 92695"/>
                  <a:gd name="connsiteY11" fmla="*/ 308526 h 886376"/>
                  <a:gd name="connsiteX12" fmla="*/ 67295 w 92695"/>
                  <a:gd name="connsiteY12" fmla="*/ 292651 h 886376"/>
                  <a:gd name="connsiteX13" fmla="*/ 64120 w 92695"/>
                  <a:gd name="connsiteY13" fmla="*/ 232326 h 886376"/>
                  <a:gd name="connsiteX14" fmla="*/ 57770 w 92695"/>
                  <a:gd name="connsiteY14" fmla="*/ 213276 h 886376"/>
                  <a:gd name="connsiteX15" fmla="*/ 54595 w 92695"/>
                  <a:gd name="connsiteY15" fmla="*/ 203751 h 886376"/>
                  <a:gd name="connsiteX16" fmla="*/ 51420 w 92695"/>
                  <a:gd name="connsiteY16" fmla="*/ 194226 h 886376"/>
                  <a:gd name="connsiteX17" fmla="*/ 54595 w 92695"/>
                  <a:gd name="connsiteY17" fmla="*/ 156126 h 886376"/>
                  <a:gd name="connsiteX18" fmla="*/ 54595 w 92695"/>
                  <a:gd name="connsiteY18" fmla="*/ 127551 h 886376"/>
                  <a:gd name="connsiteX19" fmla="*/ 48245 w 92695"/>
                  <a:gd name="connsiteY19" fmla="*/ 108501 h 886376"/>
                  <a:gd name="connsiteX20" fmla="*/ 45070 w 92695"/>
                  <a:gd name="connsiteY20" fmla="*/ 98976 h 886376"/>
                  <a:gd name="connsiteX21" fmla="*/ 41895 w 92695"/>
                  <a:gd name="connsiteY21" fmla="*/ 57701 h 886376"/>
                  <a:gd name="connsiteX22" fmla="*/ 35545 w 92695"/>
                  <a:gd name="connsiteY22" fmla="*/ 38651 h 886376"/>
                  <a:gd name="connsiteX23" fmla="*/ 32370 w 92695"/>
                  <a:gd name="connsiteY23" fmla="*/ 29126 h 886376"/>
                  <a:gd name="connsiteX24" fmla="*/ 35545 w 92695"/>
                  <a:gd name="connsiteY24" fmla="*/ 551 h 886376"/>
                  <a:gd name="connsiteX25" fmla="*/ 0 w 92695"/>
                  <a:gd name="connsiteY25" fmla="*/ 76012 h 886376"/>
                  <a:gd name="connsiteX0" fmla="*/ 60324 w 60324"/>
                  <a:gd name="connsiteY0" fmla="*/ 885825 h 885825"/>
                  <a:gd name="connsiteX1" fmla="*/ 60324 w 60324"/>
                  <a:gd name="connsiteY1" fmla="*/ 885825 h 885825"/>
                  <a:gd name="connsiteX2" fmla="*/ 53974 w 60324"/>
                  <a:gd name="connsiteY2" fmla="*/ 831850 h 885825"/>
                  <a:gd name="connsiteX3" fmla="*/ 50799 w 60324"/>
                  <a:gd name="connsiteY3" fmla="*/ 822325 h 885825"/>
                  <a:gd name="connsiteX4" fmla="*/ 44449 w 60324"/>
                  <a:gd name="connsiteY4" fmla="*/ 812800 h 885825"/>
                  <a:gd name="connsiteX5" fmla="*/ 44449 w 60324"/>
                  <a:gd name="connsiteY5" fmla="*/ 663575 h 885825"/>
                  <a:gd name="connsiteX6" fmla="*/ 34924 w 60324"/>
                  <a:gd name="connsiteY6" fmla="*/ 482600 h 885825"/>
                  <a:gd name="connsiteX7" fmla="*/ 28574 w 60324"/>
                  <a:gd name="connsiteY7" fmla="*/ 473075 h 885825"/>
                  <a:gd name="connsiteX8" fmla="*/ 31749 w 60324"/>
                  <a:gd name="connsiteY8" fmla="*/ 444500 h 885825"/>
                  <a:gd name="connsiteX9" fmla="*/ 34924 w 60324"/>
                  <a:gd name="connsiteY9" fmla="*/ 434975 h 885825"/>
                  <a:gd name="connsiteX10" fmla="*/ 41274 w 60324"/>
                  <a:gd name="connsiteY10" fmla="*/ 368300 h 885825"/>
                  <a:gd name="connsiteX11" fmla="*/ 38099 w 60324"/>
                  <a:gd name="connsiteY11" fmla="*/ 307975 h 885825"/>
                  <a:gd name="connsiteX12" fmla="*/ 34924 w 60324"/>
                  <a:gd name="connsiteY12" fmla="*/ 292100 h 885825"/>
                  <a:gd name="connsiteX13" fmla="*/ 31749 w 60324"/>
                  <a:gd name="connsiteY13" fmla="*/ 231775 h 885825"/>
                  <a:gd name="connsiteX14" fmla="*/ 25399 w 60324"/>
                  <a:gd name="connsiteY14" fmla="*/ 212725 h 885825"/>
                  <a:gd name="connsiteX15" fmla="*/ 22224 w 60324"/>
                  <a:gd name="connsiteY15" fmla="*/ 203200 h 885825"/>
                  <a:gd name="connsiteX16" fmla="*/ 19049 w 60324"/>
                  <a:gd name="connsiteY16" fmla="*/ 193675 h 885825"/>
                  <a:gd name="connsiteX17" fmla="*/ 22224 w 60324"/>
                  <a:gd name="connsiteY17" fmla="*/ 155575 h 885825"/>
                  <a:gd name="connsiteX18" fmla="*/ 22224 w 60324"/>
                  <a:gd name="connsiteY18" fmla="*/ 127000 h 885825"/>
                  <a:gd name="connsiteX19" fmla="*/ 15874 w 60324"/>
                  <a:gd name="connsiteY19" fmla="*/ 107950 h 885825"/>
                  <a:gd name="connsiteX20" fmla="*/ 12699 w 60324"/>
                  <a:gd name="connsiteY20" fmla="*/ 98425 h 885825"/>
                  <a:gd name="connsiteX21" fmla="*/ 9524 w 60324"/>
                  <a:gd name="connsiteY21" fmla="*/ 57150 h 885825"/>
                  <a:gd name="connsiteX22" fmla="*/ 3174 w 60324"/>
                  <a:gd name="connsiteY22" fmla="*/ 38100 h 885825"/>
                  <a:gd name="connsiteX23" fmla="*/ -1 w 60324"/>
                  <a:gd name="connsiteY23" fmla="*/ 28575 h 885825"/>
                  <a:gd name="connsiteX24" fmla="*/ 3174 w 60324"/>
                  <a:gd name="connsiteY24" fmla="*/ 0 h 885825"/>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12700 w 60325"/>
                  <a:gd name="connsiteY20" fmla="*/ 69850 h 857250"/>
                  <a:gd name="connsiteX21" fmla="*/ 9525 w 60325"/>
                  <a:gd name="connsiteY21" fmla="*/ 28575 h 857250"/>
                  <a:gd name="connsiteX22" fmla="*/ 3175 w 60325"/>
                  <a:gd name="connsiteY22" fmla="*/ 9525 h 857250"/>
                  <a:gd name="connsiteX23" fmla="*/ 0 w 60325"/>
                  <a:gd name="connsiteY23"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127000 h 857250"/>
                  <a:gd name="connsiteX18" fmla="*/ 22225 w 60325"/>
                  <a:gd name="connsiteY18" fmla="*/ 98425 h 857250"/>
                  <a:gd name="connsiteX19" fmla="*/ 15875 w 60325"/>
                  <a:gd name="connsiteY19" fmla="*/ 79375 h 857250"/>
                  <a:gd name="connsiteX20" fmla="*/ 9525 w 60325"/>
                  <a:gd name="connsiteY20" fmla="*/ 28575 h 857250"/>
                  <a:gd name="connsiteX21" fmla="*/ 3175 w 60325"/>
                  <a:gd name="connsiteY21" fmla="*/ 9525 h 857250"/>
                  <a:gd name="connsiteX22" fmla="*/ 0 w 60325"/>
                  <a:gd name="connsiteY22"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5400 w 60325"/>
                  <a:gd name="connsiteY14" fmla="*/ 184150 h 857250"/>
                  <a:gd name="connsiteX15" fmla="*/ 22225 w 60325"/>
                  <a:gd name="connsiteY15" fmla="*/ 174625 h 857250"/>
                  <a:gd name="connsiteX16" fmla="*/ 19050 w 60325"/>
                  <a:gd name="connsiteY16" fmla="*/ 165100 h 857250"/>
                  <a:gd name="connsiteX17" fmla="*/ 22225 w 60325"/>
                  <a:gd name="connsiteY17" fmla="*/ 98425 h 857250"/>
                  <a:gd name="connsiteX18" fmla="*/ 15875 w 60325"/>
                  <a:gd name="connsiteY18" fmla="*/ 79375 h 857250"/>
                  <a:gd name="connsiteX19" fmla="*/ 9525 w 60325"/>
                  <a:gd name="connsiteY19" fmla="*/ 28575 h 857250"/>
                  <a:gd name="connsiteX20" fmla="*/ 3175 w 60325"/>
                  <a:gd name="connsiteY20" fmla="*/ 9525 h 857250"/>
                  <a:gd name="connsiteX21" fmla="*/ 0 w 60325"/>
                  <a:gd name="connsiteY21" fmla="*/ 0 h 857250"/>
                  <a:gd name="connsiteX0" fmla="*/ 60325 w 60325"/>
                  <a:gd name="connsiteY0" fmla="*/ 857250 h 857250"/>
                  <a:gd name="connsiteX1" fmla="*/ 60325 w 60325"/>
                  <a:gd name="connsiteY1" fmla="*/ 857250 h 857250"/>
                  <a:gd name="connsiteX2" fmla="*/ 53975 w 60325"/>
                  <a:gd name="connsiteY2" fmla="*/ 803275 h 857250"/>
                  <a:gd name="connsiteX3" fmla="*/ 50800 w 60325"/>
                  <a:gd name="connsiteY3" fmla="*/ 793750 h 857250"/>
                  <a:gd name="connsiteX4" fmla="*/ 44450 w 60325"/>
                  <a:gd name="connsiteY4" fmla="*/ 784225 h 857250"/>
                  <a:gd name="connsiteX5" fmla="*/ 44450 w 60325"/>
                  <a:gd name="connsiteY5" fmla="*/ 635000 h 857250"/>
                  <a:gd name="connsiteX6" fmla="*/ 34925 w 60325"/>
                  <a:gd name="connsiteY6" fmla="*/ 454025 h 857250"/>
                  <a:gd name="connsiteX7" fmla="*/ 28575 w 60325"/>
                  <a:gd name="connsiteY7" fmla="*/ 444500 h 857250"/>
                  <a:gd name="connsiteX8" fmla="*/ 31750 w 60325"/>
                  <a:gd name="connsiteY8" fmla="*/ 415925 h 857250"/>
                  <a:gd name="connsiteX9" fmla="*/ 34925 w 60325"/>
                  <a:gd name="connsiteY9" fmla="*/ 406400 h 857250"/>
                  <a:gd name="connsiteX10" fmla="*/ 41275 w 60325"/>
                  <a:gd name="connsiteY10" fmla="*/ 339725 h 857250"/>
                  <a:gd name="connsiteX11" fmla="*/ 38100 w 60325"/>
                  <a:gd name="connsiteY11" fmla="*/ 279400 h 857250"/>
                  <a:gd name="connsiteX12" fmla="*/ 34925 w 60325"/>
                  <a:gd name="connsiteY12" fmla="*/ 263525 h 857250"/>
                  <a:gd name="connsiteX13" fmla="*/ 31750 w 60325"/>
                  <a:gd name="connsiteY13" fmla="*/ 203200 h 857250"/>
                  <a:gd name="connsiteX14" fmla="*/ 22225 w 60325"/>
                  <a:gd name="connsiteY14" fmla="*/ 174625 h 857250"/>
                  <a:gd name="connsiteX15" fmla="*/ 19050 w 60325"/>
                  <a:gd name="connsiteY15" fmla="*/ 165100 h 857250"/>
                  <a:gd name="connsiteX16" fmla="*/ 22225 w 60325"/>
                  <a:gd name="connsiteY16" fmla="*/ 98425 h 857250"/>
                  <a:gd name="connsiteX17" fmla="*/ 15875 w 60325"/>
                  <a:gd name="connsiteY17" fmla="*/ 79375 h 857250"/>
                  <a:gd name="connsiteX18" fmla="*/ 9525 w 60325"/>
                  <a:gd name="connsiteY18" fmla="*/ 28575 h 857250"/>
                  <a:gd name="connsiteX19" fmla="*/ 3175 w 60325"/>
                  <a:gd name="connsiteY19" fmla="*/ 9525 h 857250"/>
                  <a:gd name="connsiteX20" fmla="*/ 0 w 60325"/>
                  <a:gd name="connsiteY20" fmla="*/ 0 h 857250"/>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6350 w 57150"/>
                  <a:gd name="connsiteY18" fmla="*/ 19050 h 847725"/>
                  <a:gd name="connsiteX19" fmla="*/ 0 w 57150"/>
                  <a:gd name="connsiteY19"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12700 w 57150"/>
                  <a:gd name="connsiteY17" fmla="*/ 69850 h 847725"/>
                  <a:gd name="connsiteX18" fmla="*/ 0 w 57150"/>
                  <a:gd name="connsiteY18" fmla="*/ 0 h 847725"/>
                  <a:gd name="connsiteX0" fmla="*/ 57150 w 57150"/>
                  <a:gd name="connsiteY0" fmla="*/ 847725 h 847725"/>
                  <a:gd name="connsiteX1" fmla="*/ 57150 w 57150"/>
                  <a:gd name="connsiteY1" fmla="*/ 847725 h 847725"/>
                  <a:gd name="connsiteX2" fmla="*/ 50800 w 57150"/>
                  <a:gd name="connsiteY2" fmla="*/ 793750 h 847725"/>
                  <a:gd name="connsiteX3" fmla="*/ 47625 w 57150"/>
                  <a:gd name="connsiteY3" fmla="*/ 784225 h 847725"/>
                  <a:gd name="connsiteX4" fmla="*/ 41275 w 57150"/>
                  <a:gd name="connsiteY4" fmla="*/ 774700 h 847725"/>
                  <a:gd name="connsiteX5" fmla="*/ 41275 w 57150"/>
                  <a:gd name="connsiteY5" fmla="*/ 625475 h 847725"/>
                  <a:gd name="connsiteX6" fmla="*/ 31750 w 57150"/>
                  <a:gd name="connsiteY6" fmla="*/ 444500 h 847725"/>
                  <a:gd name="connsiteX7" fmla="*/ 25400 w 57150"/>
                  <a:gd name="connsiteY7" fmla="*/ 434975 h 847725"/>
                  <a:gd name="connsiteX8" fmla="*/ 28575 w 57150"/>
                  <a:gd name="connsiteY8" fmla="*/ 406400 h 847725"/>
                  <a:gd name="connsiteX9" fmla="*/ 31750 w 57150"/>
                  <a:gd name="connsiteY9" fmla="*/ 396875 h 847725"/>
                  <a:gd name="connsiteX10" fmla="*/ 38100 w 57150"/>
                  <a:gd name="connsiteY10" fmla="*/ 330200 h 847725"/>
                  <a:gd name="connsiteX11" fmla="*/ 34925 w 57150"/>
                  <a:gd name="connsiteY11" fmla="*/ 269875 h 847725"/>
                  <a:gd name="connsiteX12" fmla="*/ 31750 w 57150"/>
                  <a:gd name="connsiteY12" fmla="*/ 254000 h 847725"/>
                  <a:gd name="connsiteX13" fmla="*/ 28575 w 57150"/>
                  <a:gd name="connsiteY13" fmla="*/ 193675 h 847725"/>
                  <a:gd name="connsiteX14" fmla="*/ 19050 w 57150"/>
                  <a:gd name="connsiteY14" fmla="*/ 165100 h 847725"/>
                  <a:gd name="connsiteX15" fmla="*/ 15875 w 57150"/>
                  <a:gd name="connsiteY15" fmla="*/ 155575 h 847725"/>
                  <a:gd name="connsiteX16" fmla="*/ 19050 w 57150"/>
                  <a:gd name="connsiteY16" fmla="*/ 88900 h 847725"/>
                  <a:gd name="connsiteX17" fmla="*/ 0 w 57150"/>
                  <a:gd name="connsiteY17" fmla="*/ 0 h 847725"/>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4465 w 102565"/>
                  <a:gd name="connsiteY16" fmla="*/ 27082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1290 w 102565"/>
                  <a:gd name="connsiteY15" fmla="*/ 93757 h 785907"/>
                  <a:gd name="connsiteX16" fmla="*/ 6076 w 102565"/>
                  <a:gd name="connsiteY16" fmla="*/ 88900 h 785907"/>
                  <a:gd name="connsiteX17" fmla="*/ 0 w 102565"/>
                  <a:gd name="connsiteY17"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73990 w 102565"/>
                  <a:gd name="connsiteY13" fmla="*/ 131857 h 785907"/>
                  <a:gd name="connsiteX14" fmla="*/ 64465 w 102565"/>
                  <a:gd name="connsiteY14" fmla="*/ 103282 h 785907"/>
                  <a:gd name="connsiteX15" fmla="*/ 6076 w 102565"/>
                  <a:gd name="connsiteY15" fmla="*/ 88900 h 785907"/>
                  <a:gd name="connsiteX16" fmla="*/ 0 w 102565"/>
                  <a:gd name="connsiteY16"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77165 w 102565"/>
                  <a:gd name="connsiteY12" fmla="*/ 192182 h 785907"/>
                  <a:gd name="connsiteX13" fmla="*/ 64465 w 102565"/>
                  <a:gd name="connsiteY13" fmla="*/ 103282 h 785907"/>
                  <a:gd name="connsiteX14" fmla="*/ 6076 w 102565"/>
                  <a:gd name="connsiteY14" fmla="*/ 88900 h 785907"/>
                  <a:gd name="connsiteX15" fmla="*/ 0 w 102565"/>
                  <a:gd name="connsiteY15" fmla="*/ 0 h 785907"/>
                  <a:gd name="connsiteX0" fmla="*/ 103040 w 103040"/>
                  <a:gd name="connsiteY0" fmla="*/ 785907 h 785907"/>
                  <a:gd name="connsiteX1" fmla="*/ 103040 w 103040"/>
                  <a:gd name="connsiteY1" fmla="*/ 785907 h 785907"/>
                  <a:gd name="connsiteX2" fmla="*/ 96690 w 103040"/>
                  <a:gd name="connsiteY2" fmla="*/ 731932 h 785907"/>
                  <a:gd name="connsiteX3" fmla="*/ 93515 w 103040"/>
                  <a:gd name="connsiteY3" fmla="*/ 722407 h 785907"/>
                  <a:gd name="connsiteX4" fmla="*/ 87165 w 103040"/>
                  <a:gd name="connsiteY4" fmla="*/ 712882 h 785907"/>
                  <a:gd name="connsiteX5" fmla="*/ 87165 w 103040"/>
                  <a:gd name="connsiteY5" fmla="*/ 563657 h 785907"/>
                  <a:gd name="connsiteX6" fmla="*/ 77640 w 103040"/>
                  <a:gd name="connsiteY6" fmla="*/ 382682 h 785907"/>
                  <a:gd name="connsiteX7" fmla="*/ 71290 w 103040"/>
                  <a:gd name="connsiteY7" fmla="*/ 373157 h 785907"/>
                  <a:gd name="connsiteX8" fmla="*/ 74465 w 103040"/>
                  <a:gd name="connsiteY8" fmla="*/ 344582 h 785907"/>
                  <a:gd name="connsiteX9" fmla="*/ 77640 w 103040"/>
                  <a:gd name="connsiteY9" fmla="*/ 335057 h 785907"/>
                  <a:gd name="connsiteX10" fmla="*/ 83990 w 103040"/>
                  <a:gd name="connsiteY10" fmla="*/ 268382 h 785907"/>
                  <a:gd name="connsiteX11" fmla="*/ 80815 w 103040"/>
                  <a:gd name="connsiteY11" fmla="*/ 208057 h 785907"/>
                  <a:gd name="connsiteX12" fmla="*/ 77640 w 103040"/>
                  <a:gd name="connsiteY12" fmla="*/ 192182 h 785907"/>
                  <a:gd name="connsiteX13" fmla="*/ 6551 w 103040"/>
                  <a:gd name="connsiteY13" fmla="*/ 88900 h 785907"/>
                  <a:gd name="connsiteX14" fmla="*/ 475 w 103040"/>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80340 w 102565"/>
                  <a:gd name="connsiteY11" fmla="*/ 208057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83515 w 102565"/>
                  <a:gd name="connsiteY10" fmla="*/ 268382 h 785907"/>
                  <a:gd name="connsiteX11" fmla="*/ 25192 w 102565"/>
                  <a:gd name="connsiteY11" fmla="*/ 276382 h 785907"/>
                  <a:gd name="connsiteX12" fmla="*/ 31751 w 102565"/>
                  <a:gd name="connsiteY12" fmla="*/ 192181 h 785907"/>
                  <a:gd name="connsiteX13" fmla="*/ 6076 w 102565"/>
                  <a:gd name="connsiteY13" fmla="*/ 88900 h 785907"/>
                  <a:gd name="connsiteX14" fmla="*/ 0 w 102565"/>
                  <a:gd name="connsiteY14"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77165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 name="connsiteX0" fmla="*/ 102565 w 102565"/>
                  <a:gd name="connsiteY0" fmla="*/ 785907 h 785907"/>
                  <a:gd name="connsiteX1" fmla="*/ 102565 w 102565"/>
                  <a:gd name="connsiteY1" fmla="*/ 785907 h 785907"/>
                  <a:gd name="connsiteX2" fmla="*/ 96215 w 102565"/>
                  <a:gd name="connsiteY2" fmla="*/ 731932 h 785907"/>
                  <a:gd name="connsiteX3" fmla="*/ 93040 w 102565"/>
                  <a:gd name="connsiteY3" fmla="*/ 722407 h 785907"/>
                  <a:gd name="connsiteX4" fmla="*/ 86690 w 102565"/>
                  <a:gd name="connsiteY4" fmla="*/ 712882 h 785907"/>
                  <a:gd name="connsiteX5" fmla="*/ 86690 w 102565"/>
                  <a:gd name="connsiteY5" fmla="*/ 563657 h 785907"/>
                  <a:gd name="connsiteX6" fmla="*/ 77165 w 102565"/>
                  <a:gd name="connsiteY6" fmla="*/ 382682 h 785907"/>
                  <a:gd name="connsiteX7" fmla="*/ 70815 w 102565"/>
                  <a:gd name="connsiteY7" fmla="*/ 373157 h 785907"/>
                  <a:gd name="connsiteX8" fmla="*/ 73990 w 102565"/>
                  <a:gd name="connsiteY8" fmla="*/ 344582 h 785907"/>
                  <a:gd name="connsiteX9" fmla="*/ 54458 w 102565"/>
                  <a:gd name="connsiteY9" fmla="*/ 335057 h 785907"/>
                  <a:gd name="connsiteX10" fmla="*/ 25192 w 102565"/>
                  <a:gd name="connsiteY10" fmla="*/ 276382 h 785907"/>
                  <a:gd name="connsiteX11" fmla="*/ 31751 w 102565"/>
                  <a:gd name="connsiteY11" fmla="*/ 192181 h 785907"/>
                  <a:gd name="connsiteX12" fmla="*/ 6076 w 102565"/>
                  <a:gd name="connsiteY12" fmla="*/ 88900 h 785907"/>
                  <a:gd name="connsiteX13" fmla="*/ 0 w 102565"/>
                  <a:gd name="connsiteY13" fmla="*/ 0 h 78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565" h="785907">
                    <a:moveTo>
                      <a:pt x="102565" y="785907"/>
                    </a:moveTo>
                    <a:lnTo>
                      <a:pt x="102565" y="785907"/>
                    </a:lnTo>
                    <a:cubicBezTo>
                      <a:pt x="100141" y="754392"/>
                      <a:pt x="102393" y="753557"/>
                      <a:pt x="96215" y="731932"/>
                    </a:cubicBezTo>
                    <a:cubicBezTo>
                      <a:pt x="95296" y="728714"/>
                      <a:pt x="94537" y="725400"/>
                      <a:pt x="93040" y="722407"/>
                    </a:cubicBezTo>
                    <a:cubicBezTo>
                      <a:pt x="91333" y="718994"/>
                      <a:pt x="88807" y="716057"/>
                      <a:pt x="86690" y="712882"/>
                    </a:cubicBezTo>
                    <a:cubicBezTo>
                      <a:pt x="92857" y="632714"/>
                      <a:pt x="89669" y="693227"/>
                      <a:pt x="86690" y="563657"/>
                    </a:cubicBezTo>
                    <a:cubicBezTo>
                      <a:pt x="84914" y="486420"/>
                      <a:pt x="108479" y="437481"/>
                      <a:pt x="77165" y="382682"/>
                    </a:cubicBezTo>
                    <a:cubicBezTo>
                      <a:pt x="75272" y="379369"/>
                      <a:pt x="72932" y="376332"/>
                      <a:pt x="70815" y="373157"/>
                    </a:cubicBezTo>
                    <a:cubicBezTo>
                      <a:pt x="71873" y="363632"/>
                      <a:pt x="76716" y="350932"/>
                      <a:pt x="73990" y="344582"/>
                    </a:cubicBezTo>
                    <a:cubicBezTo>
                      <a:pt x="71264" y="338232"/>
                      <a:pt x="62591" y="346424"/>
                      <a:pt x="54458" y="335057"/>
                    </a:cubicBezTo>
                    <a:cubicBezTo>
                      <a:pt x="46325" y="323690"/>
                      <a:pt x="28977" y="300195"/>
                      <a:pt x="25192" y="276382"/>
                    </a:cubicBezTo>
                    <a:cubicBezTo>
                      <a:pt x="21408" y="252569"/>
                      <a:pt x="34937" y="223428"/>
                      <a:pt x="31751" y="192181"/>
                    </a:cubicBezTo>
                    <a:cubicBezTo>
                      <a:pt x="28565" y="160934"/>
                      <a:pt x="11368" y="120930"/>
                      <a:pt x="6076" y="88900"/>
                    </a:cubicBezTo>
                    <a:cubicBezTo>
                      <a:pt x="784" y="56870"/>
                      <a:pt x="3969" y="18521"/>
                      <a:pt x="0" y="0"/>
                    </a:cubicBezTo>
                  </a:path>
                </a:pathLst>
              </a:custGeom>
              <a:noFill/>
              <a:ln w="19050">
                <a:solidFill>
                  <a:srgbClr val="F7B5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200" dirty="0">
                  <a:latin typeface="ＭＳ Ｐゴシック" panose="020B0600070205080204" pitchFamily="50" charset="-128"/>
                </a:endParaRPr>
              </a:p>
            </p:txBody>
          </p:sp>
          <p:cxnSp>
            <p:nvCxnSpPr>
              <p:cNvPr id="267" name="直線コネクタ 266">
                <a:extLst>
                  <a:ext uri="{FF2B5EF4-FFF2-40B4-BE49-F238E27FC236}">
                    <a16:creationId xmlns:a16="http://schemas.microsoft.com/office/drawing/2014/main" id="{45DE6F72-9CB0-5F1C-77F6-903C701E8A9A}"/>
                  </a:ext>
                </a:extLst>
              </p:cNvPr>
              <p:cNvCxnSpPr/>
              <p:nvPr/>
            </p:nvCxnSpPr>
            <p:spPr bwMode="auto">
              <a:xfrm flipH="1" flipV="1">
                <a:off x="5006690" y="2442632"/>
                <a:ext cx="1364806" cy="3146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a:extLst>
                  <a:ext uri="{FF2B5EF4-FFF2-40B4-BE49-F238E27FC236}">
                    <a16:creationId xmlns:a16="http://schemas.microsoft.com/office/drawing/2014/main" id="{893F9A10-89FC-ECC6-5C58-8B584DFD430D}"/>
                  </a:ext>
                </a:extLst>
              </p:cNvPr>
              <p:cNvCxnSpPr/>
              <p:nvPr/>
            </p:nvCxnSpPr>
            <p:spPr bwMode="auto">
              <a:xfrm flipV="1">
                <a:off x="7147016" y="2276070"/>
                <a:ext cx="876148" cy="3808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角丸四角形 136">
                <a:extLst>
                  <a:ext uri="{FF2B5EF4-FFF2-40B4-BE49-F238E27FC236}">
                    <a16:creationId xmlns:a16="http://schemas.microsoft.com/office/drawing/2014/main" id="{9336B5AD-CEDF-9431-56F0-2D0CEC736840}"/>
                  </a:ext>
                </a:extLst>
              </p:cNvPr>
              <p:cNvSpPr/>
              <p:nvPr/>
            </p:nvSpPr>
            <p:spPr bwMode="auto">
              <a:xfrm>
                <a:off x="4956354" y="2233705"/>
                <a:ext cx="1124601" cy="207062"/>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淀川左岸線（２期）</a:t>
                </a:r>
              </a:p>
            </p:txBody>
          </p:sp>
          <p:sp>
            <p:nvSpPr>
              <p:cNvPr id="270" name="正方形/長方形 269">
                <a:extLst>
                  <a:ext uri="{FF2B5EF4-FFF2-40B4-BE49-F238E27FC236}">
                    <a16:creationId xmlns:a16="http://schemas.microsoft.com/office/drawing/2014/main" id="{343A4CBB-8D35-96C9-B233-A7EA7B62F8C9}"/>
                  </a:ext>
                </a:extLst>
              </p:cNvPr>
              <p:cNvSpPr/>
              <p:nvPr/>
            </p:nvSpPr>
            <p:spPr bwMode="auto">
              <a:xfrm>
                <a:off x="4906724" y="3521632"/>
                <a:ext cx="1245047" cy="1749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hangingPunct="1">
                  <a:defRPr/>
                </a:pPr>
                <a:r>
                  <a:rPr lang="ja-JP" altLang="en-US" sz="900" b="1" dirty="0">
                    <a:ln w="6350">
                      <a:noFill/>
                      <a:prstDash val="solid"/>
                    </a:ln>
                    <a:solidFill>
                      <a:schemeClr val="tx1"/>
                    </a:solidFill>
                    <a:latin typeface="ＭＳ Ｐゴシック" panose="020B0600070205080204" pitchFamily="50" charset="-128"/>
                  </a:rPr>
                  <a:t>大阪都市再生環状道路</a:t>
                </a:r>
              </a:p>
            </p:txBody>
          </p:sp>
          <p:sp>
            <p:nvSpPr>
              <p:cNvPr id="271" name="角丸四角形 138">
                <a:extLst>
                  <a:ext uri="{FF2B5EF4-FFF2-40B4-BE49-F238E27FC236}">
                    <a16:creationId xmlns:a16="http://schemas.microsoft.com/office/drawing/2014/main" id="{33DF5649-FAF9-3AF8-00A5-84E98DD3F511}"/>
                  </a:ext>
                </a:extLst>
              </p:cNvPr>
              <p:cNvSpPr/>
              <p:nvPr/>
            </p:nvSpPr>
            <p:spPr bwMode="auto">
              <a:xfrm>
                <a:off x="6794451" y="2069008"/>
                <a:ext cx="1296942" cy="20706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淀川左岸線延伸部</a:t>
                </a:r>
              </a:p>
            </p:txBody>
          </p:sp>
          <p:sp>
            <p:nvSpPr>
              <p:cNvPr id="272" name="テキスト ボックス 271">
                <a:extLst>
                  <a:ext uri="{FF2B5EF4-FFF2-40B4-BE49-F238E27FC236}">
                    <a16:creationId xmlns:a16="http://schemas.microsoft.com/office/drawing/2014/main" id="{BB3A231A-E353-7117-EFE2-7CCEE4139EB7}"/>
                  </a:ext>
                </a:extLst>
              </p:cNvPr>
              <p:cNvSpPr txBox="1"/>
              <p:nvPr/>
            </p:nvSpPr>
            <p:spPr bwMode="auto">
              <a:xfrm rot="19053615">
                <a:off x="7135716" y="2449914"/>
                <a:ext cx="582164" cy="92333"/>
              </a:xfrm>
              <a:prstGeom prst="rect">
                <a:avLst/>
              </a:prstGeom>
              <a:noFill/>
            </p:spPr>
            <p:txBody>
              <a:bodyPr lIns="0" tIns="0" rIns="0" bIns="0">
                <a:spAutoFit/>
              </a:bodyPr>
              <a:lstStyle/>
              <a:p>
                <a:pP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第二京阪道路</a:t>
                </a:r>
              </a:p>
            </p:txBody>
          </p:sp>
          <p:sp>
            <p:nvSpPr>
              <p:cNvPr id="273" name="左右矢印 140">
                <a:extLst>
                  <a:ext uri="{FF2B5EF4-FFF2-40B4-BE49-F238E27FC236}">
                    <a16:creationId xmlns:a16="http://schemas.microsoft.com/office/drawing/2014/main" id="{0C42B233-5EA5-2D54-9F4B-7468B1A6173B}"/>
                  </a:ext>
                </a:extLst>
              </p:cNvPr>
              <p:cNvSpPr/>
              <p:nvPr/>
            </p:nvSpPr>
            <p:spPr bwMode="auto">
              <a:xfrm>
                <a:off x="4915508" y="1446708"/>
                <a:ext cx="3524025" cy="366720"/>
              </a:xfrm>
              <a:prstGeom prst="leftRightArrow">
                <a:avLst>
                  <a:gd name="adj1" fmla="val 100000"/>
                  <a:gd name="adj2" fmla="val 55494"/>
                </a:avLst>
              </a:prstGeom>
              <a:solidFill>
                <a:srgbClr val="FF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100" dirty="0">
                    <a:ln w="3175">
                      <a:noFill/>
                    </a:ln>
                    <a:solidFill>
                      <a:schemeClr val="accent2">
                        <a:lumMod val="50000"/>
                      </a:schemeClr>
                    </a:solidFill>
                    <a:latin typeface="ＭＳ Ｐゴシック" panose="020B0600070205080204" pitchFamily="50" charset="-128"/>
                  </a:rPr>
                  <a:t>国　　土　　軸</a:t>
                </a:r>
              </a:p>
            </p:txBody>
          </p:sp>
          <p:sp>
            <p:nvSpPr>
              <p:cNvPr id="274" name="フリーフォーム 141">
                <a:extLst>
                  <a:ext uri="{FF2B5EF4-FFF2-40B4-BE49-F238E27FC236}">
                    <a16:creationId xmlns:a16="http://schemas.microsoft.com/office/drawing/2014/main" id="{66F0CCFC-E0BD-CA9E-E8DE-76CF06F5DBF6}"/>
                  </a:ext>
                </a:extLst>
              </p:cNvPr>
              <p:cNvSpPr/>
              <p:nvPr/>
            </p:nvSpPr>
            <p:spPr>
              <a:xfrm>
                <a:off x="6067451" y="2448514"/>
                <a:ext cx="578416" cy="593141"/>
              </a:xfrm>
              <a:custGeom>
                <a:avLst/>
                <a:gdLst>
                  <a:gd name="connsiteX0" fmla="*/ 0 w 2457450"/>
                  <a:gd name="connsiteY0" fmla="*/ 2190750 h 2190750"/>
                  <a:gd name="connsiteX1" fmla="*/ 241300 w 2457450"/>
                  <a:gd name="connsiteY1" fmla="*/ 183515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457450"/>
                  <a:gd name="connsiteY0" fmla="*/ 2190750 h 2190750"/>
                  <a:gd name="connsiteX1" fmla="*/ 292100 w 2457450"/>
                  <a:gd name="connsiteY1" fmla="*/ 1803400 h 2190750"/>
                  <a:gd name="connsiteX2" fmla="*/ 584200 w 2457450"/>
                  <a:gd name="connsiteY2" fmla="*/ 1860550 h 2190750"/>
                  <a:gd name="connsiteX3" fmla="*/ 787400 w 2457450"/>
                  <a:gd name="connsiteY3" fmla="*/ 1746250 h 2190750"/>
                  <a:gd name="connsiteX4" fmla="*/ 1162050 w 2457450"/>
                  <a:gd name="connsiteY4" fmla="*/ 1555750 h 2190750"/>
                  <a:gd name="connsiteX5" fmla="*/ 1397000 w 2457450"/>
                  <a:gd name="connsiteY5" fmla="*/ 1365250 h 2190750"/>
                  <a:gd name="connsiteX6" fmla="*/ 1435100 w 2457450"/>
                  <a:gd name="connsiteY6" fmla="*/ 1244600 h 2190750"/>
                  <a:gd name="connsiteX7" fmla="*/ 1447800 w 2457450"/>
                  <a:gd name="connsiteY7" fmla="*/ 1085850 h 2190750"/>
                  <a:gd name="connsiteX8" fmla="*/ 1917700 w 2457450"/>
                  <a:gd name="connsiteY8" fmla="*/ 685800 h 2190750"/>
                  <a:gd name="connsiteX9" fmla="*/ 2203450 w 2457450"/>
                  <a:gd name="connsiteY9" fmla="*/ 527050 h 2190750"/>
                  <a:gd name="connsiteX10" fmla="*/ 2457450 w 2457450"/>
                  <a:gd name="connsiteY10" fmla="*/ 469900 h 2190750"/>
                  <a:gd name="connsiteX11" fmla="*/ 2432050 w 2457450"/>
                  <a:gd name="connsiteY11" fmla="*/ 0 h 2190750"/>
                  <a:gd name="connsiteX0" fmla="*/ 0 w 2330450"/>
                  <a:gd name="connsiteY0" fmla="*/ 2139950 h 2139950"/>
                  <a:gd name="connsiteX1" fmla="*/ 165100 w 2330450"/>
                  <a:gd name="connsiteY1" fmla="*/ 1803400 h 2139950"/>
                  <a:gd name="connsiteX2" fmla="*/ 457200 w 2330450"/>
                  <a:gd name="connsiteY2" fmla="*/ 1860550 h 2139950"/>
                  <a:gd name="connsiteX3" fmla="*/ 660400 w 2330450"/>
                  <a:gd name="connsiteY3" fmla="*/ 1746250 h 2139950"/>
                  <a:gd name="connsiteX4" fmla="*/ 1035050 w 2330450"/>
                  <a:gd name="connsiteY4" fmla="*/ 1555750 h 2139950"/>
                  <a:gd name="connsiteX5" fmla="*/ 1270000 w 2330450"/>
                  <a:gd name="connsiteY5" fmla="*/ 1365250 h 2139950"/>
                  <a:gd name="connsiteX6" fmla="*/ 1308100 w 2330450"/>
                  <a:gd name="connsiteY6" fmla="*/ 1244600 h 2139950"/>
                  <a:gd name="connsiteX7" fmla="*/ 1320800 w 2330450"/>
                  <a:gd name="connsiteY7" fmla="*/ 1085850 h 2139950"/>
                  <a:gd name="connsiteX8" fmla="*/ 1790700 w 2330450"/>
                  <a:gd name="connsiteY8" fmla="*/ 685800 h 2139950"/>
                  <a:gd name="connsiteX9" fmla="*/ 2076450 w 2330450"/>
                  <a:gd name="connsiteY9" fmla="*/ 527050 h 2139950"/>
                  <a:gd name="connsiteX10" fmla="*/ 2330450 w 2330450"/>
                  <a:gd name="connsiteY10" fmla="*/ 469900 h 2139950"/>
                  <a:gd name="connsiteX11" fmla="*/ 2305050 w 2330450"/>
                  <a:gd name="connsiteY11" fmla="*/ 0 h 2139950"/>
                  <a:gd name="connsiteX0" fmla="*/ 0 w 2406650"/>
                  <a:gd name="connsiteY0" fmla="*/ 2273300 h 2273300"/>
                  <a:gd name="connsiteX1" fmla="*/ 241300 w 2406650"/>
                  <a:gd name="connsiteY1" fmla="*/ 1803400 h 2273300"/>
                  <a:gd name="connsiteX2" fmla="*/ 533400 w 2406650"/>
                  <a:gd name="connsiteY2" fmla="*/ 1860550 h 2273300"/>
                  <a:gd name="connsiteX3" fmla="*/ 736600 w 2406650"/>
                  <a:gd name="connsiteY3" fmla="*/ 1746250 h 2273300"/>
                  <a:gd name="connsiteX4" fmla="*/ 1111250 w 2406650"/>
                  <a:gd name="connsiteY4" fmla="*/ 1555750 h 2273300"/>
                  <a:gd name="connsiteX5" fmla="*/ 1346200 w 2406650"/>
                  <a:gd name="connsiteY5" fmla="*/ 1365250 h 2273300"/>
                  <a:gd name="connsiteX6" fmla="*/ 1384300 w 2406650"/>
                  <a:gd name="connsiteY6" fmla="*/ 1244600 h 2273300"/>
                  <a:gd name="connsiteX7" fmla="*/ 1397000 w 2406650"/>
                  <a:gd name="connsiteY7" fmla="*/ 1085850 h 2273300"/>
                  <a:gd name="connsiteX8" fmla="*/ 1866900 w 2406650"/>
                  <a:gd name="connsiteY8" fmla="*/ 685800 h 2273300"/>
                  <a:gd name="connsiteX9" fmla="*/ 2152650 w 2406650"/>
                  <a:gd name="connsiteY9" fmla="*/ 527050 h 2273300"/>
                  <a:gd name="connsiteX10" fmla="*/ 2406650 w 2406650"/>
                  <a:gd name="connsiteY10" fmla="*/ 469900 h 2273300"/>
                  <a:gd name="connsiteX11" fmla="*/ 2381250 w 2406650"/>
                  <a:gd name="connsiteY11" fmla="*/ 0 h 2273300"/>
                  <a:gd name="connsiteX0" fmla="*/ 0 w 2406650"/>
                  <a:gd name="connsiteY0" fmla="*/ 1935163 h 1935163"/>
                  <a:gd name="connsiteX1" fmla="*/ 241300 w 2406650"/>
                  <a:gd name="connsiteY1" fmla="*/ 1465263 h 1935163"/>
                  <a:gd name="connsiteX2" fmla="*/ 533400 w 2406650"/>
                  <a:gd name="connsiteY2" fmla="*/ 1522413 h 1935163"/>
                  <a:gd name="connsiteX3" fmla="*/ 736600 w 2406650"/>
                  <a:gd name="connsiteY3" fmla="*/ 1408113 h 1935163"/>
                  <a:gd name="connsiteX4" fmla="*/ 1111250 w 2406650"/>
                  <a:gd name="connsiteY4" fmla="*/ 1217613 h 1935163"/>
                  <a:gd name="connsiteX5" fmla="*/ 1346200 w 2406650"/>
                  <a:gd name="connsiteY5" fmla="*/ 1027113 h 1935163"/>
                  <a:gd name="connsiteX6" fmla="*/ 1384300 w 2406650"/>
                  <a:gd name="connsiteY6" fmla="*/ 906463 h 1935163"/>
                  <a:gd name="connsiteX7" fmla="*/ 1397000 w 2406650"/>
                  <a:gd name="connsiteY7" fmla="*/ 747713 h 1935163"/>
                  <a:gd name="connsiteX8" fmla="*/ 1866900 w 2406650"/>
                  <a:gd name="connsiteY8" fmla="*/ 347663 h 1935163"/>
                  <a:gd name="connsiteX9" fmla="*/ 2152650 w 2406650"/>
                  <a:gd name="connsiteY9" fmla="*/ 188913 h 1935163"/>
                  <a:gd name="connsiteX10" fmla="*/ 2406650 w 2406650"/>
                  <a:gd name="connsiteY10" fmla="*/ 131763 h 1935163"/>
                  <a:gd name="connsiteX11" fmla="*/ 2402682 w 2406650"/>
                  <a:gd name="connsiteY11" fmla="*/ 0 h 1935163"/>
                  <a:gd name="connsiteX0" fmla="*/ 0 w 2407444"/>
                  <a:gd name="connsiteY0" fmla="*/ 2135188 h 2135188"/>
                  <a:gd name="connsiteX1" fmla="*/ 241300 w 2407444"/>
                  <a:gd name="connsiteY1" fmla="*/ 1665288 h 2135188"/>
                  <a:gd name="connsiteX2" fmla="*/ 533400 w 2407444"/>
                  <a:gd name="connsiteY2" fmla="*/ 1722438 h 2135188"/>
                  <a:gd name="connsiteX3" fmla="*/ 736600 w 2407444"/>
                  <a:gd name="connsiteY3" fmla="*/ 1608138 h 2135188"/>
                  <a:gd name="connsiteX4" fmla="*/ 1111250 w 2407444"/>
                  <a:gd name="connsiteY4" fmla="*/ 1417638 h 2135188"/>
                  <a:gd name="connsiteX5" fmla="*/ 1346200 w 2407444"/>
                  <a:gd name="connsiteY5" fmla="*/ 1227138 h 2135188"/>
                  <a:gd name="connsiteX6" fmla="*/ 1384300 w 2407444"/>
                  <a:gd name="connsiteY6" fmla="*/ 1106488 h 2135188"/>
                  <a:gd name="connsiteX7" fmla="*/ 1397000 w 2407444"/>
                  <a:gd name="connsiteY7" fmla="*/ 947738 h 2135188"/>
                  <a:gd name="connsiteX8" fmla="*/ 1866900 w 2407444"/>
                  <a:gd name="connsiteY8" fmla="*/ 547688 h 2135188"/>
                  <a:gd name="connsiteX9" fmla="*/ 2152650 w 2407444"/>
                  <a:gd name="connsiteY9" fmla="*/ 388938 h 2135188"/>
                  <a:gd name="connsiteX10" fmla="*/ 2406650 w 2407444"/>
                  <a:gd name="connsiteY10" fmla="*/ 331788 h 2135188"/>
                  <a:gd name="connsiteX11" fmla="*/ 2407444 w 2407444"/>
                  <a:gd name="connsiteY11" fmla="*/ 0 h 2135188"/>
                  <a:gd name="connsiteX0" fmla="*/ 0 w 2407444"/>
                  <a:gd name="connsiteY0" fmla="*/ 2344738 h 2344738"/>
                  <a:gd name="connsiteX1" fmla="*/ 241300 w 2407444"/>
                  <a:gd name="connsiteY1" fmla="*/ 1874838 h 2344738"/>
                  <a:gd name="connsiteX2" fmla="*/ 533400 w 2407444"/>
                  <a:gd name="connsiteY2" fmla="*/ 1931988 h 2344738"/>
                  <a:gd name="connsiteX3" fmla="*/ 736600 w 2407444"/>
                  <a:gd name="connsiteY3" fmla="*/ 1817688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11250 w 2407444"/>
                  <a:gd name="connsiteY4" fmla="*/ 1627188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58716 w 2407444"/>
                  <a:gd name="connsiteY4" fmla="*/ 1627186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819662 w 2407444"/>
                  <a:gd name="connsiteY3" fmla="*/ 1851499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198361 w 2407444"/>
                  <a:gd name="connsiteY4" fmla="*/ 1674251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33400 w 2407444"/>
                  <a:gd name="connsiteY2" fmla="*/ 1931988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41300 w 2407444"/>
                  <a:gd name="connsiteY1" fmla="*/ 187483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280944 w 2407444"/>
                  <a:gd name="connsiteY1" fmla="*/ 1846598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370143 w 2407444"/>
                  <a:gd name="connsiteY1" fmla="*/ 1808944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 name="connsiteX0" fmla="*/ 0 w 2407444"/>
                  <a:gd name="connsiteY0" fmla="*/ 2344738 h 2344738"/>
                  <a:gd name="connsiteX1" fmla="*/ 152097 w 2407444"/>
                  <a:gd name="connsiteY1" fmla="*/ 1978386 h 2344738"/>
                  <a:gd name="connsiteX2" fmla="*/ 513574 w 2407444"/>
                  <a:gd name="connsiteY2" fmla="*/ 2073185 h 2344738"/>
                  <a:gd name="connsiteX3" fmla="*/ 918770 w 2407444"/>
                  <a:gd name="connsiteY3" fmla="*/ 1889153 h 2344738"/>
                  <a:gd name="connsiteX4" fmla="*/ 1228095 w 2407444"/>
                  <a:gd name="connsiteY4" fmla="*/ 1683663 h 2344738"/>
                  <a:gd name="connsiteX5" fmla="*/ 1346200 w 2407444"/>
                  <a:gd name="connsiteY5" fmla="*/ 1436688 h 2344738"/>
                  <a:gd name="connsiteX6" fmla="*/ 1384300 w 2407444"/>
                  <a:gd name="connsiteY6" fmla="*/ 1316038 h 2344738"/>
                  <a:gd name="connsiteX7" fmla="*/ 1397000 w 2407444"/>
                  <a:gd name="connsiteY7" fmla="*/ 1157288 h 2344738"/>
                  <a:gd name="connsiteX8" fmla="*/ 1866900 w 2407444"/>
                  <a:gd name="connsiteY8" fmla="*/ 757238 h 2344738"/>
                  <a:gd name="connsiteX9" fmla="*/ 2152650 w 2407444"/>
                  <a:gd name="connsiteY9" fmla="*/ 598488 h 2344738"/>
                  <a:gd name="connsiteX10" fmla="*/ 2406650 w 2407444"/>
                  <a:gd name="connsiteY10" fmla="*/ 541338 h 2344738"/>
                  <a:gd name="connsiteX11" fmla="*/ 2407444 w 2407444"/>
                  <a:gd name="connsiteY11" fmla="*/ 0 h 234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7444" h="2344738">
                    <a:moveTo>
                      <a:pt x="0" y="2344738"/>
                    </a:moveTo>
                    <a:lnTo>
                      <a:pt x="152097" y="1978386"/>
                    </a:lnTo>
                    <a:lnTo>
                      <a:pt x="513574" y="2073185"/>
                    </a:lnTo>
                    <a:lnTo>
                      <a:pt x="918770" y="1889153"/>
                    </a:lnTo>
                    <a:lnTo>
                      <a:pt x="1228095" y="1683663"/>
                    </a:lnTo>
                    <a:lnTo>
                      <a:pt x="1346200" y="1436688"/>
                    </a:lnTo>
                    <a:lnTo>
                      <a:pt x="1384300" y="1316038"/>
                    </a:lnTo>
                    <a:lnTo>
                      <a:pt x="1397000" y="1157288"/>
                    </a:lnTo>
                    <a:lnTo>
                      <a:pt x="1866900" y="757238"/>
                    </a:lnTo>
                    <a:lnTo>
                      <a:pt x="2152650" y="598488"/>
                    </a:lnTo>
                    <a:lnTo>
                      <a:pt x="2406650" y="541338"/>
                    </a:lnTo>
                    <a:cubicBezTo>
                      <a:pt x="2406915" y="430742"/>
                      <a:pt x="2407179" y="110596"/>
                      <a:pt x="2407444" y="0"/>
                    </a:cubicBezTo>
                  </a:path>
                </a:pathLst>
              </a:custGeom>
              <a:noFill/>
              <a:ln w="28575">
                <a:solidFill>
                  <a:srgbClr val="000099"/>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275" name="テキスト ボックス 274">
                <a:extLst>
                  <a:ext uri="{FF2B5EF4-FFF2-40B4-BE49-F238E27FC236}">
                    <a16:creationId xmlns:a16="http://schemas.microsoft.com/office/drawing/2014/main" id="{7C4CFE62-3D08-6E9B-E5CE-361C515FFF0A}"/>
                  </a:ext>
                </a:extLst>
              </p:cNvPr>
              <p:cNvSpPr txBox="1"/>
              <p:nvPr/>
            </p:nvSpPr>
            <p:spPr bwMode="auto">
              <a:xfrm rot="20950755">
                <a:off x="5331637" y="1485178"/>
                <a:ext cx="582164" cy="92333"/>
              </a:xfrm>
              <a:prstGeom prst="rect">
                <a:avLst/>
              </a:prstGeom>
              <a:noFill/>
            </p:spPr>
            <p:txBody>
              <a:bodyPr lIns="0" tIns="0" rIns="0" bIns="0">
                <a:spAutoFit/>
              </a:bodyPr>
              <a:lstStyle/>
              <a:p>
                <a:pPr algn="ct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新名神高速道路</a:t>
                </a:r>
              </a:p>
            </p:txBody>
          </p:sp>
          <p:cxnSp>
            <p:nvCxnSpPr>
              <p:cNvPr id="276" name="直線コネクタ 275">
                <a:extLst>
                  <a:ext uri="{FF2B5EF4-FFF2-40B4-BE49-F238E27FC236}">
                    <a16:creationId xmlns:a16="http://schemas.microsoft.com/office/drawing/2014/main" id="{B11CC187-0FD9-9EBF-C447-354B244298A0}"/>
                  </a:ext>
                </a:extLst>
              </p:cNvPr>
              <p:cNvCxnSpPr/>
              <p:nvPr/>
            </p:nvCxnSpPr>
            <p:spPr bwMode="auto">
              <a:xfrm flipV="1">
                <a:off x="6653334" y="2263116"/>
                <a:ext cx="188750" cy="3492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角丸四角形 144">
                <a:extLst>
                  <a:ext uri="{FF2B5EF4-FFF2-40B4-BE49-F238E27FC236}">
                    <a16:creationId xmlns:a16="http://schemas.microsoft.com/office/drawing/2014/main" id="{BBF36B1D-FAE0-5437-E59A-E3FCFD019B0B}"/>
                  </a:ext>
                </a:extLst>
              </p:cNvPr>
              <p:cNvSpPr/>
              <p:nvPr/>
            </p:nvSpPr>
            <p:spPr bwMode="auto">
              <a:xfrm>
                <a:off x="4866789" y="4631782"/>
                <a:ext cx="906642" cy="23529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dirty="0">
                    <a:ln w="6350">
                      <a:noFill/>
                      <a:prstDash val="solid"/>
                    </a:ln>
                    <a:solidFill>
                      <a:schemeClr val="bg1"/>
                    </a:solidFill>
                    <a:latin typeface="ＭＳ Ｐゴシック" panose="020B0600070205080204" pitchFamily="50" charset="-128"/>
                  </a:rPr>
                  <a:t>関西国際空港</a:t>
                </a:r>
              </a:p>
            </p:txBody>
          </p:sp>
          <p:cxnSp>
            <p:nvCxnSpPr>
              <p:cNvPr id="278" name="直線コネクタ 277">
                <a:extLst>
                  <a:ext uri="{FF2B5EF4-FFF2-40B4-BE49-F238E27FC236}">
                    <a16:creationId xmlns:a16="http://schemas.microsoft.com/office/drawing/2014/main" id="{5A250726-A195-D82E-A585-E2876202BE0E}"/>
                  </a:ext>
                </a:extLst>
              </p:cNvPr>
              <p:cNvCxnSpPr/>
              <p:nvPr/>
            </p:nvCxnSpPr>
            <p:spPr bwMode="auto">
              <a:xfrm flipH="1" flipV="1">
                <a:off x="6076321" y="2423777"/>
                <a:ext cx="556714" cy="18938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円/楕円 284">
                <a:extLst>
                  <a:ext uri="{FF2B5EF4-FFF2-40B4-BE49-F238E27FC236}">
                    <a16:creationId xmlns:a16="http://schemas.microsoft.com/office/drawing/2014/main" id="{0062F0D9-8C14-3965-830E-AD2944CB749C}"/>
                  </a:ext>
                </a:extLst>
              </p:cNvPr>
              <p:cNvSpPr/>
              <p:nvPr/>
            </p:nvSpPr>
            <p:spPr>
              <a:xfrm>
                <a:off x="6609690" y="2387338"/>
                <a:ext cx="75078" cy="68279"/>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0" name="円/楕円 293">
                <a:extLst>
                  <a:ext uri="{FF2B5EF4-FFF2-40B4-BE49-F238E27FC236}">
                    <a16:creationId xmlns:a16="http://schemas.microsoft.com/office/drawing/2014/main" id="{0E447EBF-CA63-F777-72C0-10EEE64DE324}"/>
                  </a:ext>
                </a:extLst>
              </p:cNvPr>
              <p:cNvSpPr/>
              <p:nvPr/>
            </p:nvSpPr>
            <p:spPr>
              <a:xfrm>
                <a:off x="6609890" y="2645304"/>
                <a:ext cx="67631" cy="61507"/>
              </a:xfrm>
              <a:prstGeom prst="ellipse">
                <a:avLst/>
              </a:prstGeom>
              <a:gradFill flip="none" rotWithShape="1">
                <a:gsLst>
                  <a:gs pos="0">
                    <a:schemeClr val="bg1">
                      <a:alpha val="70000"/>
                    </a:schemeClr>
                  </a:gs>
                  <a:gs pos="55000">
                    <a:srgbClr val="FF0000">
                      <a:alpha val="70000"/>
                    </a:srgbClr>
                  </a:gs>
                  <a:gs pos="100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a:extLst>
                <a:ext uri="{FF2B5EF4-FFF2-40B4-BE49-F238E27FC236}">
                  <a16:creationId xmlns:a16="http://schemas.microsoft.com/office/drawing/2014/main" id="{CD1C68F4-8F3C-629C-1997-DA497BEBB733}"/>
                </a:ext>
              </a:extLst>
            </p:cNvPr>
            <p:cNvGrpSpPr/>
            <p:nvPr/>
          </p:nvGrpSpPr>
          <p:grpSpPr>
            <a:xfrm>
              <a:off x="7401531" y="2360934"/>
              <a:ext cx="1494945" cy="2625184"/>
              <a:chOff x="10247717" y="2215336"/>
              <a:chExt cx="1494945" cy="2625184"/>
            </a:xfrm>
          </p:grpSpPr>
          <p:sp>
            <p:nvSpPr>
              <p:cNvPr id="19" name="角丸四角形 102">
                <a:extLst>
                  <a:ext uri="{FF2B5EF4-FFF2-40B4-BE49-F238E27FC236}">
                    <a16:creationId xmlns:a16="http://schemas.microsoft.com/office/drawing/2014/main" id="{B84EE90B-C3EC-E416-0A1F-1E6D5917BD4A}"/>
                  </a:ext>
                </a:extLst>
              </p:cNvPr>
              <p:cNvSpPr/>
              <p:nvPr/>
            </p:nvSpPr>
            <p:spPr bwMode="auto">
              <a:xfrm>
                <a:off x="10247717" y="2215336"/>
                <a:ext cx="1494945" cy="2625184"/>
              </a:xfrm>
              <a:prstGeom prst="roundRect">
                <a:avLst>
                  <a:gd name="adj" fmla="val 6646"/>
                </a:avLst>
              </a:prstGeom>
              <a:solidFill>
                <a:srgbClr val="FE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ＭＳ Ｐゴシック" panose="020B0600070205080204" pitchFamily="50" charset="-128"/>
                </a:endParaRPr>
              </a:p>
            </p:txBody>
          </p:sp>
          <p:sp>
            <p:nvSpPr>
              <p:cNvPr id="20" name="テキスト ボックス 14">
                <a:extLst>
                  <a:ext uri="{FF2B5EF4-FFF2-40B4-BE49-F238E27FC236}">
                    <a16:creationId xmlns:a16="http://schemas.microsoft.com/office/drawing/2014/main" id="{4A547AE5-1E6D-32E2-0630-410A35AF786D}"/>
                  </a:ext>
                </a:extLst>
              </p:cNvPr>
              <p:cNvSpPr txBox="1">
                <a:spLocks noChangeArrowheads="1"/>
              </p:cNvSpPr>
              <p:nvPr/>
            </p:nvSpPr>
            <p:spPr bwMode="auto">
              <a:xfrm>
                <a:off x="10271674" y="2230793"/>
                <a:ext cx="1470987" cy="15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b="1" dirty="0">
                    <a:latin typeface="ＭＳ Ｐゴシック" panose="020B0600070205080204" pitchFamily="50" charset="-128"/>
                  </a:rPr>
                  <a:t>環状道路の役割</a:t>
                </a:r>
              </a:p>
            </p:txBody>
          </p:sp>
          <p:grpSp>
            <p:nvGrpSpPr>
              <p:cNvPr id="21" name="グループ化 20">
                <a:extLst>
                  <a:ext uri="{FF2B5EF4-FFF2-40B4-BE49-F238E27FC236}">
                    <a16:creationId xmlns:a16="http://schemas.microsoft.com/office/drawing/2014/main" id="{25287F3C-E952-87A4-E890-92E6C8FE9CDA}"/>
                  </a:ext>
                </a:extLst>
              </p:cNvPr>
              <p:cNvGrpSpPr/>
              <p:nvPr/>
            </p:nvGrpSpPr>
            <p:grpSpPr>
              <a:xfrm>
                <a:off x="10282782" y="4039296"/>
                <a:ext cx="1438002" cy="739561"/>
                <a:chOff x="7605659" y="4039296"/>
                <a:chExt cx="1438002" cy="739561"/>
              </a:xfrm>
            </p:grpSpPr>
            <p:pic>
              <p:nvPicPr>
                <p:cNvPr id="259" name="図 258">
                  <a:extLst>
                    <a:ext uri="{FF2B5EF4-FFF2-40B4-BE49-F238E27FC236}">
                      <a16:creationId xmlns:a16="http://schemas.microsoft.com/office/drawing/2014/main" id="{B9965DD8-4244-6FA2-888B-86C223D5FB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7605659" y="4052031"/>
                  <a:ext cx="1438002" cy="726826"/>
                </a:xfrm>
                <a:prstGeom prst="roundRect">
                  <a:avLst>
                    <a:gd name="adj" fmla="val 12775"/>
                  </a:avLst>
                </a:prstGeom>
                <a:solidFill>
                  <a:srgbClr val="FFFFFF">
                    <a:shade val="85000"/>
                  </a:srgbClr>
                </a:solidFill>
                <a:ln w="3175">
                  <a:solidFill>
                    <a:schemeClr val="tx1"/>
                  </a:solidFill>
                </a:ln>
                <a:effectLst/>
              </p:spPr>
            </p:pic>
            <p:sp>
              <p:nvSpPr>
                <p:cNvPr id="260" name="正方形/長方形 46">
                  <a:extLst>
                    <a:ext uri="{FF2B5EF4-FFF2-40B4-BE49-F238E27FC236}">
                      <a16:creationId xmlns:a16="http://schemas.microsoft.com/office/drawing/2014/main" id="{55F4762C-B6BD-3D10-D4D1-8C10DAF67A50}"/>
                    </a:ext>
                  </a:extLst>
                </p:cNvPr>
                <p:cNvSpPr>
                  <a:spLocks noChangeArrowheads="1"/>
                </p:cNvSpPr>
                <p:nvPr/>
              </p:nvSpPr>
              <p:spPr bwMode="auto">
                <a:xfrm>
                  <a:off x="8096050" y="4060215"/>
                  <a:ext cx="503080" cy="93179"/>
                </a:xfrm>
                <a:prstGeom prst="rect">
                  <a:avLst/>
                </a:prstGeom>
                <a:solidFill>
                  <a:srgbClr val="9EC5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61" name="テキスト ボックス 47">
                  <a:extLst>
                    <a:ext uri="{FF2B5EF4-FFF2-40B4-BE49-F238E27FC236}">
                      <a16:creationId xmlns:a16="http://schemas.microsoft.com/office/drawing/2014/main" id="{86F7B7D1-7D0D-BB0F-E2C9-E228ED391888}"/>
                    </a:ext>
                  </a:extLst>
                </p:cNvPr>
                <p:cNvSpPr txBox="1">
                  <a:spLocks noChangeArrowheads="1"/>
                </p:cNvSpPr>
                <p:nvPr/>
              </p:nvSpPr>
              <p:spPr bwMode="auto">
                <a:xfrm>
                  <a:off x="7615090" y="4039296"/>
                  <a:ext cx="1407887" cy="12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アクセス機能</a:t>
                  </a:r>
                </a:p>
              </p:txBody>
            </p:sp>
            <p:sp>
              <p:nvSpPr>
                <p:cNvPr id="262" name="テキスト ボックス 261">
                  <a:extLst>
                    <a:ext uri="{FF2B5EF4-FFF2-40B4-BE49-F238E27FC236}">
                      <a16:creationId xmlns:a16="http://schemas.microsoft.com/office/drawing/2014/main" id="{B2EEDD7C-9AE4-06B7-3E96-B1B166BFA330}"/>
                    </a:ext>
                  </a:extLst>
                </p:cNvPr>
                <p:cNvSpPr txBox="1"/>
                <p:nvPr/>
              </p:nvSpPr>
              <p:spPr bwMode="auto">
                <a:xfrm>
                  <a:off x="7638590" y="4178082"/>
                  <a:ext cx="1399758" cy="92333"/>
                </a:xfrm>
                <a:prstGeom prst="rect">
                  <a:avLst/>
                </a:prstGeom>
                <a:solidFill>
                  <a:srgbClr val="CCECFC"/>
                </a:solidFill>
              </p:spPr>
              <p:txBody>
                <a:bodyPr wrap="square" lIns="0" tIns="0" rIns="0" bIns="0">
                  <a:spAutoFit/>
                </a:bodyPr>
                <a:lstStyle/>
                <a:p>
                  <a:pPr algn="ctr" eaLnBrk="1" hangingPunct="1">
                    <a:defRPr/>
                  </a:pPr>
                  <a:r>
                    <a:rPr lang="ja-JP" altLang="en-US" sz="600" b="1" spc="-50" dirty="0">
                      <a:latin typeface="Meiryo UI" panose="020B0604030504040204" pitchFamily="50" charset="-128"/>
                      <a:ea typeface="Meiryo UI" panose="020B0604030504040204" pitchFamily="50" charset="-128"/>
                    </a:rPr>
                    <a:t>環状道路周辺の地域間の移動が便利になります。</a:t>
                  </a:r>
                </a:p>
              </p:txBody>
            </p:sp>
            <p:sp>
              <p:nvSpPr>
                <p:cNvPr id="263" name="角丸四角形 131">
                  <a:extLst>
                    <a:ext uri="{FF2B5EF4-FFF2-40B4-BE49-F238E27FC236}">
                      <a16:creationId xmlns:a16="http://schemas.microsoft.com/office/drawing/2014/main" id="{306A160D-1141-2559-C231-49AF1D1ECC67}"/>
                    </a:ext>
                  </a:extLst>
                </p:cNvPr>
                <p:cNvSpPr/>
                <p:nvPr/>
              </p:nvSpPr>
              <p:spPr bwMode="auto">
                <a:xfrm>
                  <a:off x="8152967" y="4285568"/>
                  <a:ext cx="833871" cy="93550"/>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東大阪市～大阪市南部</a:t>
                  </a:r>
                </a:p>
              </p:txBody>
            </p:sp>
          </p:grpSp>
          <p:grpSp>
            <p:nvGrpSpPr>
              <p:cNvPr id="22" name="グループ化 21">
                <a:extLst>
                  <a:ext uri="{FF2B5EF4-FFF2-40B4-BE49-F238E27FC236}">
                    <a16:creationId xmlns:a16="http://schemas.microsoft.com/office/drawing/2014/main" id="{3A967E0A-E5D1-2A82-8DB3-F95D523B3E1C}"/>
                  </a:ext>
                </a:extLst>
              </p:cNvPr>
              <p:cNvGrpSpPr/>
              <p:nvPr/>
            </p:nvGrpSpPr>
            <p:grpSpPr>
              <a:xfrm>
                <a:off x="10282790" y="3264740"/>
                <a:ext cx="1437986" cy="729737"/>
                <a:chOff x="7605667" y="3264740"/>
                <a:chExt cx="1437986" cy="729737"/>
              </a:xfrm>
            </p:grpSpPr>
            <p:pic>
              <p:nvPicPr>
                <p:cNvPr id="30" name="図 12">
                  <a:extLst>
                    <a:ext uri="{FF2B5EF4-FFF2-40B4-BE49-F238E27FC236}">
                      <a16:creationId xmlns:a16="http://schemas.microsoft.com/office/drawing/2014/main" id="{D432DD2F-3CDE-5630-074E-A683DF4C36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7605667" y="3273979"/>
                  <a:ext cx="1437986" cy="720498"/>
                </a:xfrm>
                <a:prstGeom prst="roundRect">
                  <a:avLst>
                    <a:gd name="adj" fmla="val 13662"/>
                  </a:avLst>
                </a:prstGeom>
                <a:solidFill>
                  <a:srgbClr val="FFFFFF">
                    <a:shade val="85000"/>
                  </a:srgbClr>
                </a:solidFill>
                <a:ln w="3175">
                  <a:solidFill>
                    <a:schemeClr val="tx1"/>
                  </a:solidFill>
                </a:ln>
                <a:effectLst/>
              </p:spPr>
            </p:pic>
            <p:sp>
              <p:nvSpPr>
                <p:cNvPr id="31" name="正方形/長方形 44">
                  <a:extLst>
                    <a:ext uri="{FF2B5EF4-FFF2-40B4-BE49-F238E27FC236}">
                      <a16:creationId xmlns:a16="http://schemas.microsoft.com/office/drawing/2014/main" id="{8172A4B9-9944-5D4A-E541-C7DFD7FF7833}"/>
                    </a:ext>
                  </a:extLst>
                </p:cNvPr>
                <p:cNvSpPr>
                  <a:spLocks noChangeArrowheads="1"/>
                </p:cNvSpPr>
                <p:nvPr/>
              </p:nvSpPr>
              <p:spPr bwMode="auto">
                <a:xfrm>
                  <a:off x="8096047" y="3278051"/>
                  <a:ext cx="503080" cy="93180"/>
                </a:xfrm>
                <a:prstGeom prst="rect">
                  <a:avLst/>
                </a:prstGeom>
                <a:solidFill>
                  <a:srgbClr val="BF80A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56" name="テキスト ボックス 45">
                  <a:extLst>
                    <a:ext uri="{FF2B5EF4-FFF2-40B4-BE49-F238E27FC236}">
                      <a16:creationId xmlns:a16="http://schemas.microsoft.com/office/drawing/2014/main" id="{D35537FA-2490-091F-21D3-F0BBBDD6036D}"/>
                    </a:ext>
                  </a:extLst>
                </p:cNvPr>
                <p:cNvSpPr txBox="1">
                  <a:spLocks noChangeArrowheads="1"/>
                </p:cNvSpPr>
                <p:nvPr/>
              </p:nvSpPr>
              <p:spPr bwMode="auto">
                <a:xfrm>
                  <a:off x="7615084" y="3264740"/>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分散導入機能</a:t>
                  </a:r>
                </a:p>
              </p:txBody>
            </p:sp>
            <p:sp>
              <p:nvSpPr>
                <p:cNvPr id="257" name="テキスト ボックス 256">
                  <a:extLst>
                    <a:ext uri="{FF2B5EF4-FFF2-40B4-BE49-F238E27FC236}">
                      <a16:creationId xmlns:a16="http://schemas.microsoft.com/office/drawing/2014/main" id="{57737BBD-05E2-8EF9-1770-961C2462BD7D}"/>
                    </a:ext>
                  </a:extLst>
                </p:cNvPr>
                <p:cNvSpPr txBox="1"/>
                <p:nvPr/>
              </p:nvSpPr>
              <p:spPr bwMode="auto">
                <a:xfrm>
                  <a:off x="7627478" y="3385453"/>
                  <a:ext cx="1394991" cy="92333"/>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郊外から都心部へ向かう交通を分散します。</a:t>
                  </a:r>
                </a:p>
              </p:txBody>
            </p:sp>
            <p:sp>
              <p:nvSpPr>
                <p:cNvPr id="258" name="角丸四角形 124">
                  <a:extLst>
                    <a:ext uri="{FF2B5EF4-FFF2-40B4-BE49-F238E27FC236}">
                      <a16:creationId xmlns:a16="http://schemas.microsoft.com/office/drawing/2014/main" id="{23BC141F-7199-3749-4206-0AD964856E49}"/>
                    </a:ext>
                  </a:extLst>
                </p:cNvPr>
                <p:cNvSpPr/>
                <p:nvPr/>
              </p:nvSpPr>
              <p:spPr bwMode="auto">
                <a:xfrm>
                  <a:off x="8193881" y="3485900"/>
                  <a:ext cx="825411" cy="92277"/>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奈良方面～大阪都心部</a:t>
                  </a:r>
                </a:p>
              </p:txBody>
            </p:sp>
          </p:grpSp>
          <p:grpSp>
            <p:nvGrpSpPr>
              <p:cNvPr id="23" name="グループ化 22">
                <a:extLst>
                  <a:ext uri="{FF2B5EF4-FFF2-40B4-BE49-F238E27FC236}">
                    <a16:creationId xmlns:a16="http://schemas.microsoft.com/office/drawing/2014/main" id="{9BED3F34-219C-DBCC-A97F-AF9BB5D9D7C0}"/>
                  </a:ext>
                </a:extLst>
              </p:cNvPr>
              <p:cNvGrpSpPr/>
              <p:nvPr/>
            </p:nvGrpSpPr>
            <p:grpSpPr>
              <a:xfrm>
                <a:off x="10282741" y="2409307"/>
                <a:ext cx="1438085" cy="803265"/>
                <a:chOff x="7615081" y="2409307"/>
                <a:chExt cx="1438085" cy="803265"/>
              </a:xfrm>
            </p:grpSpPr>
            <p:pic>
              <p:nvPicPr>
                <p:cNvPr id="24" name="図 23">
                  <a:extLst>
                    <a:ext uri="{FF2B5EF4-FFF2-40B4-BE49-F238E27FC236}">
                      <a16:creationId xmlns:a16="http://schemas.microsoft.com/office/drawing/2014/main" id="{87C030FC-ED5C-0D96-CE8F-521988F1102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7615186" y="2412482"/>
                  <a:ext cx="1437980" cy="800090"/>
                </a:xfrm>
                <a:prstGeom prst="roundRect">
                  <a:avLst>
                    <a:gd name="adj" fmla="val 12810"/>
                  </a:avLst>
                </a:prstGeom>
                <a:solidFill>
                  <a:srgbClr val="FFFFFF">
                    <a:shade val="85000"/>
                  </a:srgbClr>
                </a:solidFill>
                <a:ln w="3175">
                  <a:solidFill>
                    <a:schemeClr val="tx1"/>
                  </a:solidFill>
                </a:ln>
                <a:effectLst/>
              </p:spPr>
            </p:pic>
            <p:sp>
              <p:nvSpPr>
                <p:cNvPr id="25" name="正方形/長方形 19">
                  <a:extLst>
                    <a:ext uri="{FF2B5EF4-FFF2-40B4-BE49-F238E27FC236}">
                      <a16:creationId xmlns:a16="http://schemas.microsoft.com/office/drawing/2014/main" id="{4976747A-15C8-3A4E-703A-598F0866150E}"/>
                    </a:ext>
                  </a:extLst>
                </p:cNvPr>
                <p:cNvSpPr>
                  <a:spLocks noChangeArrowheads="1"/>
                </p:cNvSpPr>
                <p:nvPr/>
              </p:nvSpPr>
              <p:spPr bwMode="auto">
                <a:xfrm>
                  <a:off x="8077619" y="2419115"/>
                  <a:ext cx="503080" cy="93180"/>
                </a:xfrm>
                <a:prstGeom prst="rect">
                  <a:avLst/>
                </a:prstGeom>
                <a:solidFill>
                  <a:srgbClr val="22A8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600" b="1"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17">
                  <a:extLst>
                    <a:ext uri="{FF2B5EF4-FFF2-40B4-BE49-F238E27FC236}">
                      <a16:creationId xmlns:a16="http://schemas.microsoft.com/office/drawing/2014/main" id="{86BE6418-A64D-33D3-7E1A-F93E18815A9C}"/>
                    </a:ext>
                  </a:extLst>
                </p:cNvPr>
                <p:cNvSpPr txBox="1">
                  <a:spLocks noChangeArrowheads="1"/>
                </p:cNvSpPr>
                <p:nvPr/>
              </p:nvSpPr>
              <p:spPr bwMode="auto">
                <a:xfrm>
                  <a:off x="7615081" y="2409307"/>
                  <a:ext cx="1407887" cy="1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b="1" dirty="0">
                      <a:solidFill>
                        <a:schemeClr val="bg1"/>
                      </a:solidFill>
                      <a:latin typeface="Meiryo UI" panose="020B0604030504040204" pitchFamily="50" charset="-128"/>
                      <a:ea typeface="Meiryo UI" panose="020B0604030504040204" pitchFamily="50" charset="-128"/>
                    </a:rPr>
                    <a:t>バイパス機能</a:t>
                  </a:r>
                </a:p>
              </p:txBody>
            </p:sp>
            <p:pic>
              <p:nvPicPr>
                <p:cNvPr id="27" name="図 26">
                  <a:extLst>
                    <a:ext uri="{FF2B5EF4-FFF2-40B4-BE49-F238E27FC236}">
                      <a16:creationId xmlns:a16="http://schemas.microsoft.com/office/drawing/2014/main" id="{05A789D4-C767-9B35-06E0-5E1EF60F274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7642948" y="2707482"/>
                  <a:ext cx="1381126" cy="461050"/>
                </a:xfrm>
                <a:prstGeom prst="roundRect">
                  <a:avLst>
                    <a:gd name="adj" fmla="val 0"/>
                  </a:avLst>
                </a:prstGeom>
                <a:solidFill>
                  <a:srgbClr val="FFFFFF">
                    <a:shade val="85000"/>
                  </a:srgbClr>
                </a:solidFill>
                <a:ln w="3175">
                  <a:noFill/>
                </a:ln>
                <a:effectLst/>
              </p:spPr>
            </p:pic>
            <p:sp>
              <p:nvSpPr>
                <p:cNvPr id="28" name="テキスト ボックス 27">
                  <a:extLst>
                    <a:ext uri="{FF2B5EF4-FFF2-40B4-BE49-F238E27FC236}">
                      <a16:creationId xmlns:a16="http://schemas.microsoft.com/office/drawing/2014/main" id="{ADB1CBBF-7556-2EC4-C3A8-C3F4396ED5C3}"/>
                    </a:ext>
                  </a:extLst>
                </p:cNvPr>
                <p:cNvSpPr txBox="1"/>
                <p:nvPr/>
              </p:nvSpPr>
              <p:spPr bwMode="auto">
                <a:xfrm>
                  <a:off x="7638590" y="2527085"/>
                  <a:ext cx="1394991" cy="184666"/>
                </a:xfrm>
                <a:prstGeom prst="rect">
                  <a:avLst/>
                </a:prstGeom>
                <a:solidFill>
                  <a:srgbClr val="CCECFC"/>
                </a:solidFill>
              </p:spPr>
              <p:txBody>
                <a:bodyPr lIns="0" tIns="0" rIns="0" bIns="0">
                  <a:spAutoFit/>
                </a:bodyPr>
                <a:lstStyle/>
                <a:p>
                  <a:pPr algn="ctr" eaLnBrk="1" hangingPunct="1">
                    <a:defRPr/>
                  </a:pPr>
                  <a:r>
                    <a:rPr lang="ja-JP" altLang="en-US" sz="600" b="1" dirty="0">
                      <a:latin typeface="Meiryo UI" panose="020B0604030504040204" pitchFamily="50" charset="-128"/>
                      <a:ea typeface="Meiryo UI" panose="020B0604030504040204" pitchFamily="50" charset="-128"/>
                    </a:rPr>
                    <a:t>都心部を通過する必要がなくなり、</a:t>
                  </a:r>
                  <a:endParaRPr lang="en-US" altLang="ja-JP" sz="600" b="1" dirty="0">
                    <a:latin typeface="Meiryo UI" panose="020B0604030504040204" pitchFamily="50" charset="-128"/>
                    <a:ea typeface="Meiryo UI" panose="020B0604030504040204" pitchFamily="50" charset="-128"/>
                  </a:endParaRPr>
                </a:p>
                <a:p>
                  <a:pPr algn="ctr" eaLnBrk="1" hangingPunct="1">
                    <a:defRPr/>
                  </a:pPr>
                  <a:r>
                    <a:rPr lang="ja-JP" altLang="en-US" sz="600" b="1" dirty="0">
                      <a:latin typeface="Meiryo UI" panose="020B0604030504040204" pitchFamily="50" charset="-128"/>
                      <a:ea typeface="Meiryo UI" panose="020B0604030504040204" pitchFamily="50" charset="-128"/>
                    </a:rPr>
                    <a:t>スムーズに移動できます。</a:t>
                  </a:r>
                </a:p>
              </p:txBody>
            </p:sp>
            <p:sp>
              <p:nvSpPr>
                <p:cNvPr id="29" name="角丸四角形 114">
                  <a:extLst>
                    <a:ext uri="{FF2B5EF4-FFF2-40B4-BE49-F238E27FC236}">
                      <a16:creationId xmlns:a16="http://schemas.microsoft.com/office/drawing/2014/main" id="{25C8B0C2-655E-13D2-2802-68AA5FD9D3F0}"/>
                    </a:ext>
                  </a:extLst>
                </p:cNvPr>
                <p:cNvSpPr/>
                <p:nvPr/>
              </p:nvSpPr>
              <p:spPr bwMode="auto">
                <a:xfrm>
                  <a:off x="8100810" y="2713981"/>
                  <a:ext cx="724964" cy="94093"/>
                </a:xfrm>
                <a:prstGeom prst="roundRect">
                  <a:avLst>
                    <a:gd name="adj" fmla="val 50000"/>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600" b="1" dirty="0">
                      <a:latin typeface="Meiryo UI" panose="020B0604030504040204" pitchFamily="50" charset="-128"/>
                      <a:ea typeface="Meiryo UI" panose="020B0604030504040204" pitchFamily="50" charset="-128"/>
                    </a:rPr>
                    <a:t>京都方面～神戸方面</a:t>
                  </a:r>
                </a:p>
              </p:txBody>
            </p:sp>
          </p:grpSp>
        </p:grpSp>
        <p:sp>
          <p:nvSpPr>
            <p:cNvPr id="12" name="正方形/長方形 11">
              <a:extLst>
                <a:ext uri="{FF2B5EF4-FFF2-40B4-BE49-F238E27FC236}">
                  <a16:creationId xmlns:a16="http://schemas.microsoft.com/office/drawing/2014/main" id="{8F0D0874-0F65-960A-BEA1-D809732FCC6E}"/>
                </a:ext>
              </a:extLst>
            </p:cNvPr>
            <p:cNvSpPr/>
            <p:nvPr/>
          </p:nvSpPr>
          <p:spPr>
            <a:xfrm>
              <a:off x="5809391" y="2967682"/>
              <a:ext cx="229459" cy="229449"/>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3" name="正方形/長方形 12">
              <a:extLst>
                <a:ext uri="{FF2B5EF4-FFF2-40B4-BE49-F238E27FC236}">
                  <a16:creationId xmlns:a16="http://schemas.microsoft.com/office/drawing/2014/main" id="{490EC2F8-374F-B45A-9863-E38836B10DA4}"/>
                </a:ext>
              </a:extLst>
            </p:cNvPr>
            <p:cNvSpPr/>
            <p:nvPr/>
          </p:nvSpPr>
          <p:spPr>
            <a:xfrm>
              <a:off x="5771744" y="2685455"/>
              <a:ext cx="229459" cy="107904"/>
            </a:xfrm>
            <a:prstGeom prst="rect">
              <a:avLst/>
            </a:prstGeom>
            <a:solidFill>
              <a:srgbClr val="B6C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4" name="フリーフォーム 92">
              <a:extLst>
                <a:ext uri="{FF2B5EF4-FFF2-40B4-BE49-F238E27FC236}">
                  <a16:creationId xmlns:a16="http://schemas.microsoft.com/office/drawing/2014/main" id="{3C41B228-A4EB-88A2-6821-839DCF3A747A}"/>
                </a:ext>
              </a:extLst>
            </p:cNvPr>
            <p:cNvSpPr/>
            <p:nvPr/>
          </p:nvSpPr>
          <p:spPr>
            <a:xfrm>
              <a:off x="5903646" y="2850648"/>
              <a:ext cx="171378" cy="139245"/>
            </a:xfrm>
            <a:custGeom>
              <a:avLst/>
              <a:gdLst>
                <a:gd name="connsiteX0" fmla="*/ 38100 w 152400"/>
                <a:gd name="connsiteY0" fmla="*/ 0 h 123825"/>
                <a:gd name="connsiteX1" fmla="*/ 152400 w 152400"/>
                <a:gd name="connsiteY1" fmla="*/ 47625 h 123825"/>
                <a:gd name="connsiteX2" fmla="*/ 123825 w 152400"/>
                <a:gd name="connsiteY2" fmla="*/ 123825 h 123825"/>
                <a:gd name="connsiteX3" fmla="*/ 42862 w 152400"/>
                <a:gd name="connsiteY3" fmla="*/ 114300 h 123825"/>
                <a:gd name="connsiteX4" fmla="*/ 0 w 152400"/>
                <a:gd name="connsiteY4" fmla="*/ 47625 h 123825"/>
                <a:gd name="connsiteX5" fmla="*/ 38100 w 152400"/>
                <a:gd name="connsiteY5"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23825">
                  <a:moveTo>
                    <a:pt x="38100" y="0"/>
                  </a:moveTo>
                  <a:lnTo>
                    <a:pt x="152400" y="47625"/>
                  </a:lnTo>
                  <a:lnTo>
                    <a:pt x="123825" y="123825"/>
                  </a:lnTo>
                  <a:lnTo>
                    <a:pt x="42862" y="114300"/>
                  </a:lnTo>
                  <a:lnTo>
                    <a:pt x="0" y="47625"/>
                  </a:lnTo>
                  <a:lnTo>
                    <a:pt x="38100" y="0"/>
                  </a:lnTo>
                  <a:close/>
                </a:path>
              </a:pathLst>
            </a:custGeom>
            <a:solidFill>
              <a:srgbClr val="F9907B"/>
            </a:solidFill>
            <a:ln w="63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15" name="角丸四角形 98">
              <a:extLst>
                <a:ext uri="{FF2B5EF4-FFF2-40B4-BE49-F238E27FC236}">
                  <a16:creationId xmlns:a16="http://schemas.microsoft.com/office/drawing/2014/main" id="{82E79D3C-FC3E-0968-D845-0051979DE5BD}"/>
                </a:ext>
              </a:extLst>
            </p:cNvPr>
            <p:cNvSpPr/>
            <p:nvPr/>
          </p:nvSpPr>
          <p:spPr bwMode="auto">
            <a:xfrm>
              <a:off x="5254732" y="2716437"/>
              <a:ext cx="607458" cy="339990"/>
            </a:xfrm>
            <a:prstGeom prst="roundRect">
              <a:avLst/>
            </a:prstGeom>
            <a:solidFill>
              <a:srgbClr val="F990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1000" b="1" dirty="0">
                  <a:ln w="6350">
                    <a:noFill/>
                    <a:prstDash val="solid"/>
                  </a:ln>
                  <a:solidFill>
                    <a:schemeClr val="bg1"/>
                  </a:solidFill>
                  <a:latin typeface="ＭＳ Ｐゴシック" panose="020B0600070205080204" pitchFamily="50" charset="-128"/>
                </a:rPr>
                <a:t>万博会場（夢洲）</a:t>
              </a:r>
            </a:p>
          </p:txBody>
        </p:sp>
        <p:sp>
          <p:nvSpPr>
            <p:cNvPr id="16" name="テキスト ボックス 15">
              <a:extLst>
                <a:ext uri="{FF2B5EF4-FFF2-40B4-BE49-F238E27FC236}">
                  <a16:creationId xmlns:a16="http://schemas.microsoft.com/office/drawing/2014/main" id="{BF5B96F6-6733-B2E0-F38A-A6A570DC817D}"/>
                </a:ext>
              </a:extLst>
            </p:cNvPr>
            <p:cNvSpPr txBox="1"/>
            <p:nvPr/>
          </p:nvSpPr>
          <p:spPr bwMode="auto">
            <a:xfrm>
              <a:off x="6153425" y="2540203"/>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大阪駅</a:t>
              </a:r>
            </a:p>
          </p:txBody>
        </p:sp>
        <p:sp>
          <p:nvSpPr>
            <p:cNvPr id="17" name="テキスト ボックス 16">
              <a:extLst>
                <a:ext uri="{FF2B5EF4-FFF2-40B4-BE49-F238E27FC236}">
                  <a16:creationId xmlns:a16="http://schemas.microsoft.com/office/drawing/2014/main" id="{60FBE5FC-0C9F-61FD-FD92-43852C74847D}"/>
                </a:ext>
              </a:extLst>
            </p:cNvPr>
            <p:cNvSpPr txBox="1"/>
            <p:nvPr/>
          </p:nvSpPr>
          <p:spPr bwMode="auto">
            <a:xfrm>
              <a:off x="6201651" y="2129462"/>
              <a:ext cx="582164" cy="92333"/>
            </a:xfrm>
            <a:prstGeom prst="rect">
              <a:avLst/>
            </a:prstGeom>
            <a:noFill/>
          </p:spPr>
          <p:txBody>
            <a:bodyPr lIns="0" tIns="0" rIns="0" bIns="0">
              <a:spAutoFit/>
            </a:bodyPr>
            <a:lstStyle/>
            <a:p>
              <a:pPr algn="r" eaLnBrk="1" hangingPunct="1">
                <a:defRPr/>
              </a:pPr>
              <a:r>
                <a:rPr lang="ja-JP" altLang="en-US" sz="600" b="1" dirty="0">
                  <a:solidFill>
                    <a:schemeClr val="tx1">
                      <a:lumMod val="75000"/>
                      <a:lumOff val="25000"/>
                    </a:schemeClr>
                  </a:solidFill>
                  <a:effectLst>
                    <a:glow rad="50800">
                      <a:schemeClr val="bg1"/>
                    </a:glow>
                  </a:effectLst>
                  <a:latin typeface="HGｺﾞｼｯｸM" panose="020B0609000000000000" pitchFamily="49" charset="-128"/>
                  <a:ea typeface="HGｺﾞｼｯｸM" panose="020B0609000000000000" pitchFamily="49" charset="-128"/>
                </a:rPr>
                <a:t>新大阪駅</a:t>
              </a:r>
            </a:p>
          </p:txBody>
        </p:sp>
        <p:cxnSp>
          <p:nvCxnSpPr>
            <p:cNvPr id="18" name="直線コネクタ 17">
              <a:extLst>
                <a:ext uri="{FF2B5EF4-FFF2-40B4-BE49-F238E27FC236}">
                  <a16:creationId xmlns:a16="http://schemas.microsoft.com/office/drawing/2014/main" id="{D95E516C-13DC-7404-B665-A6ED6F1CBDBE}"/>
                </a:ext>
              </a:extLst>
            </p:cNvPr>
            <p:cNvCxnSpPr/>
            <p:nvPr/>
          </p:nvCxnSpPr>
          <p:spPr>
            <a:xfrm flipV="1">
              <a:off x="6007894" y="3138489"/>
              <a:ext cx="204787" cy="219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93696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図 6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3736" y="3819943"/>
            <a:ext cx="1200588" cy="900440"/>
          </a:xfrm>
          <a:prstGeom prst="rect">
            <a:avLst/>
          </a:prstGeom>
          <a:effectLst/>
        </p:spPr>
      </p:pic>
      <p:pic>
        <p:nvPicPr>
          <p:cNvPr id="62" name="図 6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59945" y="3814212"/>
            <a:ext cx="1200588" cy="900440"/>
          </a:xfrm>
          <a:prstGeom prst="rect">
            <a:avLst/>
          </a:prstGeom>
          <a:effectLst/>
        </p:spPr>
      </p:pic>
      <p:sp>
        <p:nvSpPr>
          <p:cNvPr id="61" name="Rectangle 4"/>
          <p:cNvSpPr>
            <a:spLocks noChangeArrowheads="1"/>
          </p:cNvSpPr>
          <p:nvPr/>
        </p:nvSpPr>
        <p:spPr bwMode="auto">
          <a:xfrm>
            <a:off x="1" y="2"/>
            <a:ext cx="913787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defTabSz="914378">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公共施設の維持管理の推進</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65" name="Rectangle 4"/>
          <p:cNvSpPr>
            <a:spLocks noChangeArrowheads="1"/>
          </p:cNvSpPr>
          <p:nvPr/>
        </p:nvSpPr>
        <p:spPr bwMode="auto">
          <a:xfrm>
            <a:off x="7289800" y="2"/>
            <a:ext cx="1854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defTabSz="914378">
              <a:spcBef>
                <a:spcPct val="0"/>
              </a:spcBef>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都市インフラの充実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53" name="スライド番号プレースホルダ 3"/>
          <p:cNvSpPr txBox="1">
            <a:spLocks noGrp="1"/>
          </p:cNvSpPr>
          <p:nvPr/>
        </p:nvSpPr>
        <p:spPr bwMode="auto">
          <a:xfrm>
            <a:off x="7010400" y="4786314"/>
            <a:ext cx="2133600" cy="357187"/>
          </a:xfrm>
          <a:prstGeom prst="rect">
            <a:avLst/>
          </a:prstGeom>
          <a:noFill/>
          <a:ln>
            <a:miter lim="800000"/>
            <a:headEnd/>
            <a:tailEnd/>
          </a:ln>
        </p:spPr>
        <p:txBody>
          <a:bodyPr lIns="77928" tIns="38964" rIns="77928" bIns="38964"/>
          <a:lstStyle/>
          <a:p>
            <a:pPr algn="r" defTabSz="914378">
              <a:defRPr/>
            </a:pPr>
            <a:fld id="{8FFDCF82-61BD-41EF-A490-9375BDA4C9D1}" type="slidenum">
              <a:rPr lang="en-US" altLang="ja-JP" sz="2000" b="1">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rPr>
              <a:pPr algn="r" defTabSz="914378">
                <a:defRPr/>
              </a:pPr>
              <a:t>42</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56" name="正方形/長方形 155"/>
          <p:cNvSpPr/>
          <p:nvPr/>
        </p:nvSpPr>
        <p:spPr>
          <a:xfrm>
            <a:off x="6157678" y="3101853"/>
            <a:ext cx="2938916"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市民利用施設等の緊急的な安全対策</a:t>
            </a:r>
            <a:endParaRPr lang="en-US" altLang="ja-JP" sz="11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57" name="正方形/長方形 156"/>
          <p:cNvSpPr/>
          <p:nvPr/>
        </p:nvSpPr>
        <p:spPr>
          <a:xfrm>
            <a:off x="767878" y="3111724"/>
            <a:ext cx="3465514"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長寿命化による維持管理費の縮減・平準化例（橋梁）</a:t>
            </a:r>
            <a:endParaRPr lang="en-US" altLang="ja-JP" sz="1100" b="1" dirty="0">
              <a:solidFill>
                <a:srgbClr val="000000"/>
              </a:solidFill>
              <a:latin typeface="ＭＳ Ｐゴシック" panose="020B0600070205080204" pitchFamily="50" charset="-128"/>
              <a:ea typeface="ＭＳ Ｐゴシック" panose="020B0600070205080204" pitchFamily="50" charset="-128"/>
            </a:endParaRPr>
          </a:p>
        </p:txBody>
      </p:sp>
      <p:grpSp>
        <p:nvGrpSpPr>
          <p:cNvPr id="158" name="グループ化 157"/>
          <p:cNvGrpSpPr/>
          <p:nvPr/>
        </p:nvGrpSpPr>
        <p:grpSpPr>
          <a:xfrm>
            <a:off x="987899" y="1748285"/>
            <a:ext cx="1430979" cy="1368417"/>
            <a:chOff x="621787" y="1718789"/>
            <a:chExt cx="1430979" cy="1368417"/>
          </a:xfrm>
        </p:grpSpPr>
        <p:pic>
          <p:nvPicPr>
            <p:cNvPr id="159" name="図 15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225" y="1718789"/>
              <a:ext cx="1387579" cy="136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角丸四角形 159"/>
            <p:cNvSpPr/>
            <p:nvPr/>
          </p:nvSpPr>
          <p:spPr>
            <a:xfrm>
              <a:off x="621788" y="1741038"/>
              <a:ext cx="1008000" cy="111600"/>
            </a:xfrm>
            <a:prstGeom prst="roundRect">
              <a:avLst/>
            </a:prstGeom>
            <a:solidFill>
              <a:srgbClr val="FFC000"/>
            </a:solid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従来の維持管理（事後保全）</a:t>
              </a:r>
            </a:p>
          </p:txBody>
        </p:sp>
        <p:sp>
          <p:nvSpPr>
            <p:cNvPr id="161" name="角丸四角形 160"/>
            <p:cNvSpPr/>
            <p:nvPr/>
          </p:nvSpPr>
          <p:spPr>
            <a:xfrm>
              <a:off x="621787" y="2376864"/>
              <a:ext cx="1008553" cy="113196"/>
            </a:xfrm>
            <a:prstGeom prst="roundRect">
              <a:avLst/>
            </a:prstGeom>
            <a:solidFill>
              <a:srgbClr val="99CCFF"/>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今後の維持管理（予防保全）</a:t>
              </a:r>
            </a:p>
          </p:txBody>
        </p:sp>
        <p:sp>
          <p:nvSpPr>
            <p:cNvPr id="162" name="右矢印 161"/>
            <p:cNvSpPr/>
            <p:nvPr/>
          </p:nvSpPr>
          <p:spPr>
            <a:xfrm>
              <a:off x="687195" y="2187484"/>
              <a:ext cx="1348906" cy="196344"/>
            </a:xfrm>
            <a:prstGeom prst="rightArrow">
              <a:avLst>
                <a:gd name="adj1" fmla="val 50000"/>
                <a:gd name="adj2" fmla="val 43938"/>
              </a:avLst>
            </a:prstGeom>
            <a:solidFill>
              <a:srgbClr val="FFC000"/>
            </a:solidFill>
            <a:ln w="31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63" name="正方形/長方形 162"/>
            <p:cNvSpPr/>
            <p:nvPr/>
          </p:nvSpPr>
          <p:spPr>
            <a:xfrm>
              <a:off x="632497" y="2239547"/>
              <a:ext cx="444500"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橋の完成</a:t>
              </a:r>
            </a:p>
          </p:txBody>
        </p:sp>
        <p:sp>
          <p:nvSpPr>
            <p:cNvPr id="164" name="正方形/長方形 163"/>
            <p:cNvSpPr/>
            <p:nvPr/>
          </p:nvSpPr>
          <p:spPr>
            <a:xfrm>
              <a:off x="1004766" y="2239547"/>
              <a:ext cx="534988"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徐々に劣化</a:t>
              </a:r>
            </a:p>
          </p:txBody>
        </p:sp>
        <p:sp>
          <p:nvSpPr>
            <p:cNvPr id="165" name="正方形/長方形 164"/>
            <p:cNvSpPr/>
            <p:nvPr/>
          </p:nvSpPr>
          <p:spPr>
            <a:xfrm>
              <a:off x="1483397" y="2239547"/>
              <a:ext cx="508000"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新橋へ架替</a:t>
              </a:r>
            </a:p>
          </p:txBody>
        </p:sp>
        <p:sp>
          <p:nvSpPr>
            <p:cNvPr id="166" name="右矢印 165"/>
            <p:cNvSpPr/>
            <p:nvPr/>
          </p:nvSpPr>
          <p:spPr>
            <a:xfrm>
              <a:off x="694276" y="2903606"/>
              <a:ext cx="1358490" cy="183600"/>
            </a:xfrm>
            <a:prstGeom prst="rightArrow">
              <a:avLst>
                <a:gd name="adj1" fmla="val 60583"/>
                <a:gd name="adj2" fmla="val 43938"/>
              </a:avLst>
            </a:prstGeom>
            <a:solidFill>
              <a:srgbClr val="99CCFF"/>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67" name="正方形/長方形 166"/>
            <p:cNvSpPr/>
            <p:nvPr/>
          </p:nvSpPr>
          <p:spPr>
            <a:xfrm>
              <a:off x="679445" y="2947261"/>
              <a:ext cx="348991"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橋の完成</a:t>
              </a:r>
            </a:p>
          </p:txBody>
        </p:sp>
        <p:sp>
          <p:nvSpPr>
            <p:cNvPr id="168" name="正方形/長方形 167"/>
            <p:cNvSpPr/>
            <p:nvPr/>
          </p:nvSpPr>
          <p:spPr>
            <a:xfrm>
              <a:off x="975703" y="2947261"/>
              <a:ext cx="379671"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点検・維持</a:t>
              </a:r>
            </a:p>
          </p:txBody>
        </p:sp>
        <p:sp>
          <p:nvSpPr>
            <p:cNvPr id="169" name="正方形/長方形 168"/>
            <p:cNvSpPr/>
            <p:nvPr/>
          </p:nvSpPr>
          <p:spPr>
            <a:xfrm>
              <a:off x="1244249" y="2947261"/>
              <a:ext cx="515937" cy="93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維持・補修</a:t>
              </a:r>
            </a:p>
          </p:txBody>
        </p:sp>
        <p:sp>
          <p:nvSpPr>
            <p:cNvPr id="170" name="正方形/長方形 169"/>
            <p:cNvSpPr/>
            <p:nvPr/>
          </p:nvSpPr>
          <p:spPr>
            <a:xfrm>
              <a:off x="1633287" y="2947261"/>
              <a:ext cx="385099" cy="93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spc="-80" dirty="0">
                  <a:solidFill>
                    <a:srgbClr val="000000"/>
                  </a:solidFill>
                  <a:latin typeface="ＭＳ Ｐゴシック" panose="020B0600070205080204" pitchFamily="50" charset="-128"/>
                  <a:ea typeface="ＭＳ Ｐゴシック" panose="020B0600070205080204" pitchFamily="50" charset="-128"/>
                </a:rPr>
                <a:t>点検・維持</a:t>
              </a:r>
            </a:p>
          </p:txBody>
        </p:sp>
      </p:grpSp>
      <p:grpSp>
        <p:nvGrpSpPr>
          <p:cNvPr id="8" name="グループ化 7">
            <a:extLst>
              <a:ext uri="{FF2B5EF4-FFF2-40B4-BE49-F238E27FC236}">
                <a16:creationId xmlns:a16="http://schemas.microsoft.com/office/drawing/2014/main" id="{F3E6E4F3-732B-1091-3C3F-CE988B0E89A6}"/>
              </a:ext>
            </a:extLst>
          </p:cNvPr>
          <p:cNvGrpSpPr/>
          <p:nvPr/>
        </p:nvGrpSpPr>
        <p:grpSpPr>
          <a:xfrm>
            <a:off x="2626881" y="1726329"/>
            <a:ext cx="3653476" cy="1455382"/>
            <a:chOff x="9267220" y="3049202"/>
            <a:chExt cx="3653476" cy="1455381"/>
          </a:xfrm>
        </p:grpSpPr>
        <p:pic>
          <p:nvPicPr>
            <p:cNvPr id="7" name="図 6">
              <a:extLst>
                <a:ext uri="{FF2B5EF4-FFF2-40B4-BE49-F238E27FC236}">
                  <a16:creationId xmlns:a16="http://schemas.microsoft.com/office/drawing/2014/main" id="{89DE78D8-9A25-CA79-3DC1-4563F73325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49572" y="3049202"/>
              <a:ext cx="2171124" cy="1327538"/>
            </a:xfrm>
            <a:prstGeom prst="rect">
              <a:avLst/>
            </a:prstGeom>
          </p:spPr>
        </p:pic>
        <p:sp>
          <p:nvSpPr>
            <p:cNvPr id="172" name="下矢印 171"/>
            <p:cNvSpPr/>
            <p:nvPr/>
          </p:nvSpPr>
          <p:spPr>
            <a:xfrm>
              <a:off x="9547285" y="3506020"/>
              <a:ext cx="331535" cy="516672"/>
            </a:xfrm>
            <a:prstGeom prst="downArrow">
              <a:avLst>
                <a:gd name="adj1" fmla="val 31612"/>
                <a:gd name="adj2" fmla="val 50000"/>
              </a:avLst>
            </a:prstGeom>
            <a:gradFill flip="none" rotWithShape="1">
              <a:gsLst>
                <a:gs pos="0">
                  <a:schemeClr val="accent2">
                    <a:lumMod val="0"/>
                    <a:lumOff val="100000"/>
                  </a:schemeClr>
                </a:gs>
                <a:gs pos="35000">
                  <a:schemeClr val="accent2">
                    <a:lumMod val="0"/>
                    <a:lumOff val="100000"/>
                  </a:schemeClr>
                </a:gs>
                <a:gs pos="100000">
                  <a:srgbClr val="3366CC"/>
                </a:gs>
              </a:gsLst>
              <a:path path="circle">
                <a:fillToRect l="50000" t="-80000" r="50000" b="180000"/>
              </a:path>
              <a:tileRect/>
            </a:gradFill>
            <a:ln w="3175">
              <a:solidFill>
                <a:srgbClr val="6B7CC3"/>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a:endParaRPr lang="ja-JP" altLang="en-US">
                <a:solidFill>
                  <a:srgbClr val="FFFFFF"/>
                </a:solidFill>
                <a:latin typeface="ＭＳ Ｐゴシック" panose="020B0600070205080204" pitchFamily="50" charset="-128"/>
                <a:ea typeface="ＭＳ Ｐゴシック" panose="020B0600070205080204" pitchFamily="50" charset="-128"/>
              </a:endParaRPr>
            </a:p>
          </p:txBody>
        </p:sp>
        <p:sp>
          <p:nvSpPr>
            <p:cNvPr id="174" name="角丸四角形 173"/>
            <p:cNvSpPr/>
            <p:nvPr/>
          </p:nvSpPr>
          <p:spPr>
            <a:xfrm>
              <a:off x="9276672" y="3101026"/>
              <a:ext cx="1404634" cy="396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寿命が来たら架替</a:t>
              </a:r>
              <a:endParaRPr lang="en-US" altLang="ja-JP" sz="10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（事後保全）</a:t>
              </a:r>
            </a:p>
          </p:txBody>
        </p:sp>
        <p:sp>
          <p:nvSpPr>
            <p:cNvPr id="175" name="角丸四角形 174"/>
            <p:cNvSpPr/>
            <p:nvPr/>
          </p:nvSpPr>
          <p:spPr>
            <a:xfrm>
              <a:off x="9267220" y="4039149"/>
              <a:ext cx="1404635" cy="396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予防的な補修による</a:t>
              </a:r>
              <a:endParaRPr lang="en-US" altLang="ja-JP" sz="1000"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長寿命化</a:t>
              </a:r>
              <a:r>
                <a:rPr lang="ja-JP" altLang="en-US" sz="1000" dirty="0">
                  <a:solidFill>
                    <a:srgbClr val="000000"/>
                  </a:solidFill>
                  <a:latin typeface="ＭＳ Ｐゴシック" panose="020B0600070205080204" pitchFamily="50" charset="-128"/>
                  <a:ea typeface="ＭＳ Ｐゴシック" panose="020B0600070205080204" pitchFamily="50" charset="-128"/>
                </a:rPr>
                <a:t>（予防保全）</a:t>
              </a:r>
            </a:p>
          </p:txBody>
        </p:sp>
        <p:sp>
          <p:nvSpPr>
            <p:cNvPr id="176" name="正方形/長方形 175"/>
            <p:cNvSpPr/>
            <p:nvPr/>
          </p:nvSpPr>
          <p:spPr>
            <a:xfrm>
              <a:off x="9817028" y="3589303"/>
              <a:ext cx="879807" cy="266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トータルコスト</a:t>
              </a:r>
              <a:endParaRPr lang="en-US" altLang="ja-JP" sz="10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b="1" dirty="0">
                  <a:solidFill>
                    <a:srgbClr val="000000"/>
                  </a:solidFill>
                  <a:latin typeface="ＭＳ Ｐゴシック" panose="020B0600070205080204" pitchFamily="50" charset="-128"/>
                  <a:ea typeface="ＭＳ Ｐゴシック" panose="020B0600070205080204" pitchFamily="50" charset="-128"/>
                </a:rPr>
                <a:t>約</a:t>
              </a:r>
              <a:r>
                <a:rPr lang="en-US" altLang="ja-JP" sz="1000" b="1" dirty="0">
                  <a:solidFill>
                    <a:srgbClr val="000000"/>
                  </a:solidFill>
                  <a:latin typeface="ＭＳ Ｐゴシック" panose="020B0600070205080204" pitchFamily="50" charset="-128"/>
                  <a:ea typeface="ＭＳ Ｐゴシック" panose="020B0600070205080204" pitchFamily="50" charset="-128"/>
                </a:rPr>
                <a:t>50</a:t>
              </a:r>
              <a:r>
                <a:rPr lang="ja-JP" altLang="en-US" sz="1000" b="1" dirty="0">
                  <a:solidFill>
                    <a:srgbClr val="000000"/>
                  </a:solidFill>
                  <a:latin typeface="ＭＳ Ｐゴシック" panose="020B0600070205080204" pitchFamily="50" charset="-128"/>
                  <a:ea typeface="ＭＳ Ｐゴシック" panose="020B0600070205080204" pitchFamily="50" charset="-128"/>
                </a:rPr>
                <a:t>％のダウン</a:t>
              </a:r>
            </a:p>
          </p:txBody>
        </p:sp>
        <p:sp>
          <p:nvSpPr>
            <p:cNvPr id="177" name="正方形/長方形 176"/>
            <p:cNvSpPr/>
            <p:nvPr/>
          </p:nvSpPr>
          <p:spPr>
            <a:xfrm>
              <a:off x="10819851" y="4415854"/>
              <a:ext cx="1973098" cy="88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en-US" altLang="ja-JP" sz="700" b="1" dirty="0">
                  <a:solidFill>
                    <a:srgbClr val="000000"/>
                  </a:solidFill>
                  <a:latin typeface="ＭＳ Ｐゴシック" panose="020B0600070205080204" pitchFamily="50" charset="-128"/>
                  <a:ea typeface="ＭＳ Ｐゴシック" panose="020B0600070205080204" pitchFamily="50" charset="-128"/>
                </a:rPr>
                <a:t>30</a:t>
              </a:r>
              <a:r>
                <a:rPr lang="ja-JP" altLang="en-US" sz="700" b="1" dirty="0">
                  <a:solidFill>
                    <a:srgbClr val="000000"/>
                  </a:solidFill>
                  <a:latin typeface="ＭＳ Ｐゴシック" panose="020B0600070205080204" pitchFamily="50" charset="-128"/>
                  <a:ea typeface="ＭＳ Ｐゴシック" panose="020B0600070205080204" pitchFamily="50" charset="-128"/>
                </a:rPr>
                <a:t>年間のＬＣＣの推計（建設局所管分）</a:t>
              </a:r>
            </a:p>
            <a:p>
              <a:pPr algn="ctr" defTabSz="914378" eaLnBrk="1" hangingPunct="1">
                <a:defRPr/>
              </a:pPr>
              <a:endParaRPr lang="ja-JP" altLang="en-US" sz="7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80" name="正方形/長方形 179"/>
            <p:cNvSpPr/>
            <p:nvPr/>
          </p:nvSpPr>
          <p:spPr>
            <a:xfrm>
              <a:off x="11171960" y="4131871"/>
              <a:ext cx="638175" cy="1908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従来の維持管理</a:t>
              </a:r>
              <a:endParaRPr lang="en-US" altLang="ja-JP" sz="6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（事後保全）</a:t>
              </a:r>
            </a:p>
          </p:txBody>
        </p:sp>
        <p:sp>
          <p:nvSpPr>
            <p:cNvPr id="181" name="正方形/長方形 180"/>
            <p:cNvSpPr/>
            <p:nvPr/>
          </p:nvSpPr>
          <p:spPr>
            <a:xfrm>
              <a:off x="11906032" y="4135335"/>
              <a:ext cx="639763" cy="190800"/>
            </a:xfrm>
            <a:prstGeom prst="rect">
              <a:avLst/>
            </a:prstGeom>
            <a:solidFill>
              <a:schemeClr val="bg1"/>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今後の維持管理</a:t>
              </a:r>
              <a:endParaRPr lang="en-US" altLang="ja-JP" sz="600" b="1"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600" b="1" dirty="0">
                  <a:solidFill>
                    <a:srgbClr val="000000"/>
                  </a:solidFill>
                  <a:latin typeface="ＭＳ Ｐゴシック" panose="020B0600070205080204" pitchFamily="50" charset="-128"/>
                  <a:ea typeface="ＭＳ Ｐゴシック" panose="020B0600070205080204" pitchFamily="50" charset="-128"/>
                </a:rPr>
                <a:t>（予防保全）</a:t>
              </a:r>
            </a:p>
          </p:txBody>
        </p:sp>
      </p:grpSp>
      <p:sp>
        <p:nvSpPr>
          <p:cNvPr id="182" name="正方形/長方形 181"/>
          <p:cNvSpPr/>
          <p:nvPr/>
        </p:nvSpPr>
        <p:spPr>
          <a:xfrm>
            <a:off x="5630721" y="4866512"/>
            <a:ext cx="2938916"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市民利用施設等の緊急的な安全対策</a:t>
            </a:r>
          </a:p>
        </p:txBody>
      </p:sp>
      <p:sp>
        <p:nvSpPr>
          <p:cNvPr id="183" name="正方形/長方形 182"/>
          <p:cNvSpPr/>
          <p:nvPr/>
        </p:nvSpPr>
        <p:spPr>
          <a:xfrm>
            <a:off x="6771977" y="2750602"/>
            <a:ext cx="16560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劣化が進行している係留施設</a:t>
            </a:r>
            <a:endParaRPr lang="en-US" altLang="ja-JP" sz="1000" dirty="0">
              <a:solidFill>
                <a:srgbClr val="000000"/>
              </a:solidFill>
              <a:latin typeface="ＭＳ Ｐゴシック" panose="020B0600070205080204" pitchFamily="50" charset="-128"/>
              <a:ea typeface="ＭＳ Ｐゴシック" panose="020B0600070205080204" pitchFamily="50" charset="-128"/>
            </a:endParaRPr>
          </a:p>
          <a:p>
            <a:pPr algn="ctr" defTabSz="914378" eaLnBrk="1" hangingPunct="1">
              <a:defRPr/>
            </a:pP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zh-TW" altLang="en-US" sz="1000" dirty="0">
                <a:solidFill>
                  <a:srgbClr val="000000"/>
                </a:solidFill>
                <a:latin typeface="ＭＳ Ｐゴシック" panose="020B0600070205080204" pitchFamily="50" charset="-128"/>
                <a:ea typeface="ＭＳ Ｐゴシック" panose="020B0600070205080204" pitchFamily="50" charset="-128"/>
              </a:rPr>
              <a:t>岸壁、物揚場</a:t>
            </a: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zh-TW" altLang="en-US" sz="1000" dirty="0">
                <a:solidFill>
                  <a:srgbClr val="000000"/>
                </a:solidFill>
                <a:latin typeface="ＭＳ Ｐゴシック" panose="020B0600070205080204" pitchFamily="50" charset="-128"/>
                <a:ea typeface="ＭＳ Ｐゴシック" panose="020B0600070205080204" pitchFamily="50" charset="-128"/>
              </a:rPr>
              <a:t>等</a:t>
            </a:r>
            <a:r>
              <a:rPr lang="ja-JP" altLang="en-US" sz="1000" dirty="0">
                <a:solidFill>
                  <a:srgbClr val="000000"/>
                </a:solidFill>
                <a:latin typeface="ＭＳ Ｐゴシック" panose="020B0600070205080204" pitchFamily="50" charset="-128"/>
                <a:ea typeface="ＭＳ Ｐゴシック" panose="020B0600070205080204" pitchFamily="50" charset="-128"/>
              </a:rPr>
              <a:t>の補修</a:t>
            </a:r>
          </a:p>
        </p:txBody>
      </p:sp>
      <p:sp>
        <p:nvSpPr>
          <p:cNvPr id="184" name="正方形/長方形 183"/>
          <p:cNvSpPr/>
          <p:nvPr/>
        </p:nvSpPr>
        <p:spPr>
          <a:xfrm>
            <a:off x="5900056" y="4645817"/>
            <a:ext cx="2268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900" dirty="0">
                <a:solidFill>
                  <a:srgbClr val="000000"/>
                </a:solidFill>
                <a:latin typeface="ＭＳ Ｐゴシック" panose="020B0600070205080204" pitchFamily="50" charset="-128"/>
                <a:ea typeface="ＭＳ Ｐゴシック" panose="020B0600070205080204" pitchFamily="50" charset="-128"/>
              </a:rPr>
              <a:t>劣化が進行している設備（ポンプ）の事例</a:t>
            </a:r>
          </a:p>
        </p:txBody>
      </p:sp>
      <p:pic>
        <p:nvPicPr>
          <p:cNvPr id="185" name="Picture 25" descr="西淀川区民ホール(冷却水ポンプ)"/>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43516" y="3817755"/>
            <a:ext cx="1211605" cy="90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正方形/長方形 185"/>
          <p:cNvSpPr/>
          <p:nvPr/>
        </p:nvSpPr>
        <p:spPr>
          <a:xfrm>
            <a:off x="1409178" y="4902488"/>
            <a:ext cx="2788363" cy="244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78">
              <a:defRPr/>
            </a:pPr>
            <a:r>
              <a:rPr lang="ja-JP" altLang="en-US" sz="1100" b="1" dirty="0">
                <a:solidFill>
                  <a:srgbClr val="000000"/>
                </a:solidFill>
                <a:latin typeface="ＭＳ Ｐゴシック" panose="020B0600070205080204" pitchFamily="50" charset="-128"/>
                <a:ea typeface="ＭＳ Ｐゴシック" panose="020B0600070205080204" pitchFamily="50" charset="-128"/>
              </a:rPr>
              <a:t>市設建築物における長寿命化の推進</a:t>
            </a:r>
          </a:p>
        </p:txBody>
      </p:sp>
      <p:sp>
        <p:nvSpPr>
          <p:cNvPr id="187" name="Rectangle 5"/>
          <p:cNvSpPr>
            <a:spLocks noChangeArrowheads="1"/>
          </p:cNvSpPr>
          <p:nvPr/>
        </p:nvSpPr>
        <p:spPr bwMode="auto">
          <a:xfrm>
            <a:off x="-190500" y="500983"/>
            <a:ext cx="8115299" cy="324910"/>
          </a:xfrm>
          <a:prstGeom prst="rect">
            <a:avLst/>
          </a:prstGeom>
          <a:noFill/>
          <a:ln w="9525">
            <a:noFill/>
            <a:miter lim="800000"/>
            <a:headEnd/>
            <a:tailEnd/>
          </a:ln>
        </p:spPr>
        <p:txBody>
          <a:bodyPr wrap="square" lIns="77929" tIns="38964" rIns="77929" bIns="38964">
            <a:spAutoFit/>
          </a:bodyPr>
          <a:lstStyle/>
          <a:p>
            <a:pPr marL="287993" defTabSz="914378">
              <a:spcBef>
                <a:spcPts val="170"/>
              </a:spcBef>
              <a:spcAft>
                <a:spcPts val="170"/>
              </a:spcAft>
              <a:tabLst>
                <a:tab pos="3857528" algn="l"/>
              </a:tabLst>
              <a:defRPr/>
            </a:pPr>
            <a:r>
              <a:rPr lang="ja-JP" altLang="en-US" sz="1600" b="1" dirty="0">
                <a:latin typeface="ＭＳ Ｐゴシック" panose="020B0600070205080204" pitchFamily="50" charset="-128"/>
              </a:rPr>
              <a:t>■　インフラ施設・市設建築物の維持管理</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zh-TW" altLang="en-US" sz="1600" b="1" dirty="0">
                <a:latin typeface="ＭＳ Ｐゴシック" pitchFamily="50" charset="-128"/>
                <a:ea typeface="ＭＳ Ｐゴシック" charset="-128"/>
              </a:rPr>
              <a:t>１，４</a:t>
            </a:r>
            <a:r>
              <a:rPr lang="ja-JP" altLang="en-US" sz="1600" b="1" dirty="0">
                <a:latin typeface="ＭＳ Ｐゴシック" pitchFamily="50" charset="-128"/>
                <a:ea typeface="ＭＳ Ｐゴシック" charset="-128"/>
              </a:rPr>
              <a:t>８９</a:t>
            </a:r>
            <a:r>
              <a:rPr lang="zh-TW" altLang="en-US" sz="1600" b="1" dirty="0">
                <a:latin typeface="ＭＳ Ｐゴシック" pitchFamily="50" charset="-128"/>
                <a:ea typeface="ＭＳ Ｐゴシック" charset="-128"/>
              </a:rPr>
              <a:t>億</a:t>
            </a:r>
            <a:r>
              <a:rPr lang="ja-JP" altLang="en-US" sz="1600" b="1" dirty="0">
                <a:latin typeface="ＭＳ Ｐゴシック" pitchFamily="50" charset="-128"/>
                <a:ea typeface="ＭＳ Ｐゴシック" charset="-128"/>
              </a:rPr>
              <a:t>２</a:t>
            </a:r>
            <a:r>
              <a:rPr lang="zh-TW" altLang="en-US" sz="1600" b="1" dirty="0">
                <a:latin typeface="ＭＳ Ｐゴシック" pitchFamily="50" charset="-128"/>
                <a:ea typeface="ＭＳ Ｐゴシック" charset="-128"/>
              </a:rPr>
              <a:t>，</a:t>
            </a:r>
            <a:r>
              <a:rPr lang="ja-JP" altLang="en-US" sz="1600" b="1" dirty="0">
                <a:latin typeface="ＭＳ Ｐゴシック" pitchFamily="50" charset="-128"/>
                <a:ea typeface="ＭＳ Ｐゴシック" charset="-128"/>
              </a:rPr>
              <a:t>１</a:t>
            </a:r>
            <a:r>
              <a:rPr lang="zh-TW" altLang="en-US" sz="1600" b="1" dirty="0">
                <a:latin typeface="ＭＳ Ｐゴシック" pitchFamily="50" charset="-128"/>
                <a:ea typeface="ＭＳ Ｐゴシック" charset="-128"/>
              </a:rPr>
              <a:t>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p:txBody>
      </p:sp>
      <p:sp>
        <p:nvSpPr>
          <p:cNvPr id="188" name="Rectangle 5"/>
          <p:cNvSpPr>
            <a:spLocks noChangeArrowheads="1"/>
          </p:cNvSpPr>
          <p:nvPr/>
        </p:nvSpPr>
        <p:spPr bwMode="auto">
          <a:xfrm>
            <a:off x="2" y="3346718"/>
            <a:ext cx="7590970" cy="294133"/>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latin typeface="ＭＳ Ｐゴシック" panose="020B0600070205080204" pitchFamily="50" charset="-128"/>
              </a:rPr>
              <a:t>市設建築物（一般施設、学校施設、市営住宅）の維持管理  （</a:t>
            </a:r>
            <a:r>
              <a:rPr lang="zh-TW" altLang="en-US" sz="1400" dirty="0">
                <a:latin typeface="ＭＳ Ｐゴシック" panose="020B0600070205080204" pitchFamily="50" charset="-128"/>
              </a:rPr>
              <a:t>１，２７０億７，８００万円</a:t>
            </a:r>
            <a:r>
              <a:rPr lang="ja-JP" altLang="en-US" sz="1400" dirty="0">
                <a:latin typeface="ＭＳ Ｐゴシック" panose="020B0600070205080204" pitchFamily="50" charset="-128"/>
              </a:rPr>
              <a:t>）</a:t>
            </a:r>
            <a:endParaRPr lang="en-US" altLang="ja-JP" sz="1400" dirty="0">
              <a:latin typeface="ＭＳ Ｐゴシック" panose="020B0600070205080204" pitchFamily="50" charset="-128"/>
            </a:endParaRPr>
          </a:p>
        </p:txBody>
      </p:sp>
      <p:sp>
        <p:nvSpPr>
          <p:cNvPr id="191" name="下矢印 190"/>
          <p:cNvSpPr/>
          <p:nvPr/>
        </p:nvSpPr>
        <p:spPr bwMode="auto">
          <a:xfrm rot="16200000">
            <a:off x="3844347" y="4150592"/>
            <a:ext cx="341136" cy="214689"/>
          </a:xfrm>
          <a:prstGeom prst="downArrow">
            <a:avLst/>
          </a:prstGeom>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defRPr/>
            </a:pPr>
            <a:endParaRPr lang="ja-JP" altLang="en-US" dirty="0">
              <a:solidFill>
                <a:srgbClr val="FFFFFF"/>
              </a:solidFill>
              <a:latin typeface="ＭＳ Ｐゴシック" panose="020B0600070205080204" pitchFamily="50" charset="-128"/>
              <a:ea typeface="ＭＳ Ｐゴシック"/>
            </a:endParaRPr>
          </a:p>
        </p:txBody>
      </p:sp>
      <p:sp>
        <p:nvSpPr>
          <p:cNvPr id="192" name="テキスト ボックス 26"/>
          <p:cNvSpPr txBox="1">
            <a:spLocks noChangeArrowheads="1"/>
          </p:cNvSpPr>
          <p:nvPr/>
        </p:nvSpPr>
        <p:spPr bwMode="auto">
          <a:xfrm>
            <a:off x="2655522" y="3813973"/>
            <a:ext cx="432000" cy="195814"/>
          </a:xfrm>
          <a:prstGeom prst="rect">
            <a:avLst/>
          </a:prstGeom>
          <a:solidFill>
            <a:srgbClr val="6B7CC3"/>
          </a:solidFill>
          <a:ln w="9525">
            <a:noFill/>
            <a:miter lim="800000"/>
            <a:headEnd/>
            <a:tailEnd/>
          </a:ln>
        </p:spPr>
        <p:txBody>
          <a:bodyPr lIns="36000" tIns="36000" rIns="36000" bIns="36000" anchor="ctr" anchorCtr="1">
            <a:spAutoFit/>
          </a:bodyPr>
          <a:lstStyle/>
          <a:p>
            <a:pPr algn="ctr" defTabSz="914378">
              <a:defRPr/>
            </a:pPr>
            <a:r>
              <a:rPr lang="ja-JP" altLang="en-US" sz="800" dirty="0">
                <a:solidFill>
                  <a:srgbClr val="FFFFFF"/>
                </a:solidFill>
                <a:latin typeface="ＭＳ Ｐゴシック" panose="020B0600070205080204" pitchFamily="50" charset="-128"/>
              </a:rPr>
              <a:t>改修前</a:t>
            </a:r>
          </a:p>
        </p:txBody>
      </p:sp>
      <p:sp>
        <p:nvSpPr>
          <p:cNvPr id="193" name="テキスト ボックス 26"/>
          <p:cNvSpPr txBox="1">
            <a:spLocks noChangeArrowheads="1"/>
          </p:cNvSpPr>
          <p:nvPr/>
        </p:nvSpPr>
        <p:spPr bwMode="auto">
          <a:xfrm>
            <a:off x="4165681" y="3822845"/>
            <a:ext cx="432000" cy="195814"/>
          </a:xfrm>
          <a:prstGeom prst="rect">
            <a:avLst/>
          </a:prstGeom>
          <a:solidFill>
            <a:srgbClr val="6B7CC3"/>
          </a:solidFill>
          <a:ln w="9525">
            <a:noFill/>
            <a:miter lim="800000"/>
            <a:headEnd/>
            <a:tailEnd/>
          </a:ln>
        </p:spPr>
        <p:txBody>
          <a:bodyPr lIns="36000" tIns="36000" rIns="36000" bIns="36000" anchor="ctr" anchorCtr="1">
            <a:spAutoFit/>
          </a:bodyPr>
          <a:lstStyle/>
          <a:p>
            <a:pPr algn="ctr" defTabSz="914378">
              <a:defRPr/>
            </a:pPr>
            <a:r>
              <a:rPr lang="ja-JP" altLang="en-US" sz="800" dirty="0">
                <a:solidFill>
                  <a:srgbClr val="FFFFFF"/>
                </a:solidFill>
                <a:latin typeface="ＭＳ Ｐゴシック" panose="020B0600070205080204" pitchFamily="50" charset="-128"/>
              </a:rPr>
              <a:t>改修後</a:t>
            </a:r>
          </a:p>
        </p:txBody>
      </p:sp>
      <p:pic>
        <p:nvPicPr>
          <p:cNvPr id="58" name="図 5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9383" y="3794792"/>
            <a:ext cx="1511695" cy="1118925"/>
          </a:xfrm>
          <a:prstGeom prst="rect">
            <a:avLst/>
          </a:prstGeom>
        </p:spPr>
      </p:pic>
      <p:sp>
        <p:nvSpPr>
          <p:cNvPr id="59" name="角丸四角形吹き出し 58"/>
          <p:cNvSpPr/>
          <p:nvPr/>
        </p:nvSpPr>
        <p:spPr>
          <a:xfrm>
            <a:off x="1469073" y="4702719"/>
            <a:ext cx="763824" cy="189050"/>
          </a:xfrm>
          <a:prstGeom prst="wedgeRoundRectCallout">
            <a:avLst>
              <a:gd name="adj1" fmla="val -4722"/>
              <a:gd name="adj2" fmla="val -157901"/>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defTabSz="914378"/>
            <a:r>
              <a:rPr lang="ja-JP" altLang="en-US" sz="600" dirty="0">
                <a:solidFill>
                  <a:srgbClr val="000000"/>
                </a:solidFill>
                <a:latin typeface="Meiryo UI" panose="020B0604030504040204" pitchFamily="50" charset="-128"/>
                <a:ea typeface="Meiryo UI" panose="020B0604030504040204" pitchFamily="50" charset="-128"/>
              </a:rPr>
              <a:t>着実な点検・修繕等</a:t>
            </a:r>
            <a:endParaRPr lang="en-US" altLang="ja-JP" sz="600" dirty="0">
              <a:solidFill>
                <a:srgbClr val="000000"/>
              </a:solidFill>
              <a:latin typeface="Meiryo UI" panose="020B0604030504040204" pitchFamily="50" charset="-128"/>
              <a:ea typeface="Meiryo UI" panose="020B0604030504040204" pitchFamily="50" charset="-128"/>
            </a:endParaRPr>
          </a:p>
          <a:p>
            <a:pPr algn="ctr" defTabSz="914378"/>
            <a:r>
              <a:rPr lang="ja-JP" altLang="en-US" sz="600" dirty="0">
                <a:solidFill>
                  <a:srgbClr val="000000"/>
                </a:solidFill>
                <a:latin typeface="Meiryo UI" panose="020B0604030504040204" pitchFamily="50" charset="-128"/>
                <a:ea typeface="Meiryo UI" panose="020B0604030504040204" pitchFamily="50" charset="-128"/>
              </a:rPr>
              <a:t>による長期利用</a:t>
            </a:r>
          </a:p>
        </p:txBody>
      </p:sp>
      <p:sp>
        <p:nvSpPr>
          <p:cNvPr id="64" name="テキスト ボックス 26"/>
          <p:cNvSpPr txBox="1">
            <a:spLocks noChangeArrowheads="1"/>
          </p:cNvSpPr>
          <p:nvPr/>
        </p:nvSpPr>
        <p:spPr bwMode="auto">
          <a:xfrm>
            <a:off x="1035317" y="3803061"/>
            <a:ext cx="1505760" cy="165036"/>
          </a:xfrm>
          <a:prstGeom prst="rect">
            <a:avLst/>
          </a:prstGeom>
          <a:solidFill>
            <a:srgbClr val="6B7CC3"/>
          </a:solidFill>
          <a:ln w="9525">
            <a:noFill/>
            <a:miter lim="800000"/>
            <a:headEnd/>
            <a:tailEnd/>
          </a:ln>
        </p:spPr>
        <p:txBody>
          <a:bodyPr wrap="square" lIns="36000" tIns="36000" rIns="36000" bIns="36000" anchor="ctr" anchorCtr="1">
            <a:spAutoFit/>
          </a:bodyPr>
          <a:lstStyle/>
          <a:p>
            <a:pPr algn="ctr" defTabSz="914378">
              <a:defRPr/>
            </a:pPr>
            <a:r>
              <a:rPr lang="ja-JP" altLang="en-US" sz="600" b="1" dirty="0">
                <a:solidFill>
                  <a:srgbClr val="FFFFFF"/>
                </a:solidFill>
                <a:latin typeface="ＭＳ Ｐゴシック" panose="020B0600070205080204" pitchFamily="50" charset="-128"/>
              </a:rPr>
              <a:t>各部位の予防保全の効果（状態監視型）</a:t>
            </a:r>
          </a:p>
        </p:txBody>
      </p:sp>
      <p:sp>
        <p:nvSpPr>
          <p:cNvPr id="52" name="正方形/長方形 51"/>
          <p:cNvSpPr/>
          <p:nvPr/>
        </p:nvSpPr>
        <p:spPr>
          <a:xfrm>
            <a:off x="2762934" y="4650925"/>
            <a:ext cx="2553568"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r>
              <a:rPr lang="ja-JP" altLang="en-US" sz="900" dirty="0">
                <a:solidFill>
                  <a:srgbClr val="000000"/>
                </a:solidFill>
                <a:latin typeface="ＭＳ Ｐゴシック" panose="020B0600070205080204" pitchFamily="50" charset="-128"/>
                <a:ea typeface="ＭＳ Ｐゴシック" panose="020B0600070205080204" pitchFamily="50" charset="-128"/>
              </a:rPr>
              <a:t>長寿命化事例（外壁改修等）</a:t>
            </a:r>
          </a:p>
        </p:txBody>
      </p:sp>
      <p:sp>
        <p:nvSpPr>
          <p:cNvPr id="3" name="テキスト ボックス 2"/>
          <p:cNvSpPr txBox="1"/>
          <p:nvPr/>
        </p:nvSpPr>
        <p:spPr>
          <a:xfrm>
            <a:off x="592570" y="3570001"/>
            <a:ext cx="4073551" cy="261610"/>
          </a:xfrm>
          <a:prstGeom prst="rect">
            <a:avLst/>
          </a:prstGeom>
          <a:noFill/>
        </p:spPr>
        <p:txBody>
          <a:bodyPr wrap="none" rtlCol="0">
            <a:spAutoFit/>
          </a:bodyPr>
          <a:lstStyle/>
          <a:p>
            <a:pPr defTabSz="914378"/>
            <a:r>
              <a:rPr lang="ja-JP" altLang="en-US" sz="1100" dirty="0">
                <a:solidFill>
                  <a:srgbClr val="000000"/>
                </a:solidFill>
                <a:latin typeface="ＭＳ Ｐゴシック" panose="020B0600070205080204" pitchFamily="50" charset="-128"/>
              </a:rPr>
              <a:t>　　</a:t>
            </a:r>
            <a:r>
              <a:rPr lang="en-US" altLang="ja-JP" sz="1100" dirty="0">
                <a:latin typeface="ＭＳ Ｐゴシック" panose="020B0600070205080204" pitchFamily="50" charset="-128"/>
              </a:rPr>
              <a:t> ※</a:t>
            </a:r>
            <a:r>
              <a:rPr lang="ja-JP" altLang="en-US" sz="1100" dirty="0">
                <a:latin typeface="ＭＳ Ｐゴシック"/>
              </a:rPr>
              <a:t>令和６年度補正予算の繰越分（</a:t>
            </a:r>
            <a:r>
              <a:rPr lang="zh-TW" altLang="en-US" sz="1100" dirty="0">
                <a:latin typeface="ＭＳ Ｐゴシック"/>
              </a:rPr>
              <a:t>２４８億１，２００万円</a:t>
            </a:r>
            <a:r>
              <a:rPr lang="ja-JP" altLang="en-US" sz="1100" dirty="0">
                <a:latin typeface="ＭＳ Ｐゴシック"/>
              </a:rPr>
              <a:t>）</a:t>
            </a:r>
            <a:r>
              <a:rPr lang="ja-JP" altLang="en-US" sz="1100" dirty="0">
                <a:solidFill>
                  <a:srgbClr val="000000"/>
                </a:solidFill>
                <a:latin typeface="ＭＳ Ｐゴシック" panose="020B0600070205080204" pitchFamily="50" charset="-128"/>
              </a:rPr>
              <a:t>を含む</a:t>
            </a:r>
            <a:endParaRPr lang="en-US" altLang="ja-JP" sz="1100" dirty="0">
              <a:solidFill>
                <a:srgbClr val="000000"/>
              </a:solidFill>
              <a:latin typeface="ＭＳ Ｐゴシック" panose="020B0600070205080204" pitchFamily="50" charset="-128"/>
            </a:endParaRPr>
          </a:p>
        </p:txBody>
      </p:sp>
      <p:sp>
        <p:nvSpPr>
          <p:cNvPr id="54" name="Rectangle 5"/>
          <p:cNvSpPr>
            <a:spLocks noChangeArrowheads="1"/>
          </p:cNvSpPr>
          <p:nvPr/>
        </p:nvSpPr>
        <p:spPr bwMode="auto">
          <a:xfrm>
            <a:off x="20648" y="1257504"/>
            <a:ext cx="7590970" cy="294133"/>
          </a:xfrm>
          <a:prstGeom prst="rect">
            <a:avLst/>
          </a:prstGeom>
          <a:noFill/>
          <a:ln w="9525">
            <a:noFill/>
            <a:miter lim="800000"/>
            <a:headEnd/>
            <a:tailEnd/>
          </a:ln>
        </p:spPr>
        <p:txBody>
          <a:bodyPr wrap="square" lIns="77929" tIns="38964" rIns="77929" bIns="38964">
            <a:spAutoFit/>
          </a:bodyPr>
          <a:lstStyle/>
          <a:p>
            <a:pPr marL="809955" indent="-285743" defTabSz="914378">
              <a:spcBef>
                <a:spcPts val="170"/>
              </a:spcBef>
              <a:spcAft>
                <a:spcPts val="170"/>
              </a:spcAft>
              <a:buFont typeface="Arial" panose="020B0604020202020204" pitchFamily="34" charset="0"/>
              <a:buChar char="•"/>
              <a:defRPr/>
            </a:pPr>
            <a:r>
              <a:rPr lang="ja-JP" altLang="en-US" sz="1400" dirty="0">
                <a:latin typeface="ＭＳ Ｐゴシック" panose="020B0600070205080204" pitchFamily="50" charset="-128"/>
              </a:rPr>
              <a:t>インフラ施設（道路、岸壁等</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の維持管理　（</a:t>
            </a:r>
            <a:r>
              <a:rPr lang="zh-TW" altLang="en-US" sz="1400" dirty="0">
                <a:latin typeface="ＭＳ Ｐゴシック" panose="020B0600070205080204" pitchFamily="50" charset="-128"/>
              </a:rPr>
              <a:t>２１８億４，３００万円</a:t>
            </a:r>
            <a:r>
              <a:rPr lang="ja-JP" altLang="en-US" sz="1400" dirty="0">
                <a:latin typeface="ＭＳ Ｐゴシック" panose="020B0600070205080204" pitchFamily="50" charset="-128"/>
              </a:rPr>
              <a:t>）</a:t>
            </a:r>
            <a:endParaRPr lang="en-US" altLang="ja-JP" sz="1400" dirty="0">
              <a:latin typeface="ＭＳ Ｐゴシック" panose="020B0600070205080204" pitchFamily="50" charset="-128"/>
            </a:endParaRPr>
          </a:p>
        </p:txBody>
      </p:sp>
      <p:sp>
        <p:nvSpPr>
          <p:cNvPr id="56" name="テキスト ボックス 55"/>
          <p:cNvSpPr txBox="1"/>
          <p:nvPr/>
        </p:nvSpPr>
        <p:spPr>
          <a:xfrm>
            <a:off x="573441" y="1482301"/>
            <a:ext cx="3828292" cy="261610"/>
          </a:xfrm>
          <a:prstGeom prst="rect">
            <a:avLst/>
          </a:prstGeom>
          <a:noFill/>
        </p:spPr>
        <p:txBody>
          <a:bodyPr wrap="none" rtlCol="0">
            <a:spAutoFit/>
          </a:bodyPr>
          <a:lstStyle/>
          <a:p>
            <a:pPr defTabSz="914378"/>
            <a:r>
              <a:rPr lang="ja-JP" altLang="en-US" sz="1100" dirty="0">
                <a:latin typeface="ＭＳ Ｐゴシック" panose="020B0600070205080204" pitchFamily="50" charset="-128"/>
              </a:rPr>
              <a:t>　　</a:t>
            </a:r>
            <a:r>
              <a:rPr lang="en-US" altLang="ja-JP" sz="1100" dirty="0">
                <a:latin typeface="ＭＳ Ｐゴシック" panose="020B0600070205080204" pitchFamily="50" charset="-128"/>
              </a:rPr>
              <a:t>※</a:t>
            </a:r>
            <a:r>
              <a:rPr lang="ja-JP" altLang="en-US" sz="1100" dirty="0">
                <a:latin typeface="ＭＳ Ｐゴシック"/>
              </a:rPr>
              <a:t>令和６年度補正予算の繰越分（</a:t>
            </a:r>
            <a:r>
              <a:rPr lang="zh-TW" altLang="en-US" sz="1100" dirty="0">
                <a:latin typeface="ＭＳ Ｐゴシック"/>
              </a:rPr>
              <a:t>１億６，４００万円</a:t>
            </a:r>
            <a:r>
              <a:rPr lang="ja-JP" altLang="en-US" sz="1100" dirty="0">
                <a:latin typeface="ＭＳ Ｐゴシック"/>
              </a:rPr>
              <a:t>）</a:t>
            </a:r>
            <a:r>
              <a:rPr lang="ja-JP" altLang="en-US" sz="1100" dirty="0">
                <a:latin typeface="ＭＳ Ｐゴシック" panose="020B0600070205080204" pitchFamily="50" charset="-128"/>
              </a:rPr>
              <a:t>を含む</a:t>
            </a:r>
            <a:endParaRPr lang="en-US" altLang="ja-JP" sz="1100" dirty="0">
              <a:latin typeface="ＭＳ Ｐゴシック" panose="020B0600070205080204" pitchFamily="50" charset="-128"/>
            </a:endParaRPr>
          </a:p>
        </p:txBody>
      </p:sp>
      <p:sp>
        <p:nvSpPr>
          <p:cNvPr id="55" name="Rectangle 5"/>
          <p:cNvSpPr>
            <a:spLocks noChangeArrowheads="1"/>
          </p:cNvSpPr>
          <p:nvPr/>
        </p:nvSpPr>
        <p:spPr bwMode="auto">
          <a:xfrm>
            <a:off x="-192580" y="901846"/>
            <a:ext cx="8003080" cy="294133"/>
          </a:xfrm>
          <a:prstGeom prst="rect">
            <a:avLst/>
          </a:prstGeom>
          <a:noFill/>
          <a:ln w="9525">
            <a:noFill/>
            <a:miter lim="800000"/>
            <a:headEnd/>
            <a:tailEnd/>
          </a:ln>
        </p:spPr>
        <p:txBody>
          <a:bodyPr wrap="square" lIns="77929" tIns="38964" rIns="77929" bIns="38964">
            <a:spAutoFit/>
          </a:bodyPr>
          <a:lstStyle/>
          <a:p>
            <a:pPr marL="755981" indent="-231770" defTabSz="914378">
              <a:spcBef>
                <a:spcPts val="170"/>
              </a:spcBef>
              <a:spcAft>
                <a:spcPts val="170"/>
              </a:spcAft>
              <a:buFont typeface="Wingdings" pitchFamily="2" charset="2"/>
              <a:buChar char="Ø"/>
              <a:defRPr/>
            </a:pPr>
            <a:r>
              <a:rPr lang="ja-JP" altLang="en-US" sz="1400" dirty="0">
                <a:solidFill>
                  <a:srgbClr val="000000"/>
                </a:solidFill>
                <a:latin typeface="ＭＳ Ｐゴシック" panose="020B0600070205080204" pitchFamily="50" charset="-128"/>
              </a:rPr>
              <a:t>長寿命化を基本とする計画的な維持管理の推進と、安全確保のために必要な修繕等を実施</a:t>
            </a:r>
            <a:endParaRPr lang="en-US" altLang="ja-JP" sz="1400" dirty="0">
              <a:solidFill>
                <a:srgbClr val="000000"/>
              </a:solidFill>
              <a:latin typeface="ＭＳ Ｐゴシック" panose="020B0600070205080204" pitchFamily="50" charset="-128"/>
            </a:endParaRPr>
          </a:p>
        </p:txBody>
      </p:sp>
      <p:grpSp>
        <p:nvGrpSpPr>
          <p:cNvPr id="16" name="グループ化 15">
            <a:extLst>
              <a:ext uri="{FF2B5EF4-FFF2-40B4-BE49-F238E27FC236}">
                <a16:creationId xmlns:a16="http://schemas.microsoft.com/office/drawing/2014/main" id="{8AF8153F-F465-E736-A209-58B167C05CDC}"/>
              </a:ext>
            </a:extLst>
          </p:cNvPr>
          <p:cNvGrpSpPr/>
          <p:nvPr/>
        </p:nvGrpSpPr>
        <p:grpSpPr>
          <a:xfrm>
            <a:off x="4104836" y="1728541"/>
            <a:ext cx="271193" cy="1342042"/>
            <a:chOff x="12560898" y="2801334"/>
            <a:chExt cx="361590" cy="1789389"/>
          </a:xfrm>
        </p:grpSpPr>
        <p:sp>
          <p:nvSpPr>
            <p:cNvPr id="9" name="正方形/長方形 8">
              <a:extLst>
                <a:ext uri="{FF2B5EF4-FFF2-40B4-BE49-F238E27FC236}">
                  <a16:creationId xmlns:a16="http://schemas.microsoft.com/office/drawing/2014/main" id="{E64CA289-BDE6-2FEC-9F26-26EABE6C6CFB}"/>
                </a:ext>
              </a:extLst>
            </p:cNvPr>
            <p:cNvSpPr/>
            <p:nvPr/>
          </p:nvSpPr>
          <p:spPr>
            <a:xfrm rot="16200000">
              <a:off x="11874428" y="3650724"/>
              <a:ext cx="1662436" cy="8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2588" indent="-41275" algn="l" rtl="0" eaLnBrk="0" fontAlgn="base" hangingPunct="0">
                <a:spcBef>
                  <a:spcPct val="0"/>
                </a:spcBef>
                <a:spcAft>
                  <a:spcPct val="0"/>
                </a:spcAft>
                <a:defRPr kumimoji="1" kern="1200">
                  <a:solidFill>
                    <a:schemeClr val="lt1"/>
                  </a:solidFill>
                  <a:latin typeface="+mn-lt"/>
                  <a:ea typeface="+mn-ea"/>
                  <a:cs typeface="+mn-cs"/>
                </a:defRPr>
              </a:lvl2pPr>
              <a:lvl3pPr marL="773113" indent="-90488" algn="l" rtl="0" eaLnBrk="0" fontAlgn="base" hangingPunct="0">
                <a:spcBef>
                  <a:spcPct val="0"/>
                </a:spcBef>
                <a:spcAft>
                  <a:spcPct val="0"/>
                </a:spcAft>
                <a:defRPr kumimoji="1" kern="1200">
                  <a:solidFill>
                    <a:schemeClr val="lt1"/>
                  </a:solidFill>
                  <a:latin typeface="+mn-lt"/>
                  <a:ea typeface="+mn-ea"/>
                  <a:cs typeface="+mn-cs"/>
                </a:defRPr>
              </a:lvl3pPr>
              <a:lvl4pPr marL="1162050" indent="-138113" algn="l" rtl="0" eaLnBrk="0" fontAlgn="base" hangingPunct="0">
                <a:spcBef>
                  <a:spcPct val="0"/>
                </a:spcBef>
                <a:spcAft>
                  <a:spcPct val="0"/>
                </a:spcAft>
                <a:defRPr kumimoji="1" kern="1200">
                  <a:solidFill>
                    <a:schemeClr val="lt1"/>
                  </a:solidFill>
                  <a:latin typeface="+mn-lt"/>
                  <a:ea typeface="+mn-ea"/>
                  <a:cs typeface="+mn-cs"/>
                </a:defRPr>
              </a:lvl4pPr>
              <a:lvl5pPr marL="1552575" indent="-187325"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914378" eaLnBrk="1" hangingPunct="1">
                <a:defRPr/>
              </a:pPr>
              <a:endParaRPr lang="ja-JP" altLang="en-US" sz="6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D5795C90-171E-923B-FE25-94A9A0656EF2}"/>
                </a:ext>
              </a:extLst>
            </p:cNvPr>
            <p:cNvSpPr txBox="1"/>
            <p:nvPr/>
          </p:nvSpPr>
          <p:spPr>
            <a:xfrm>
              <a:off x="12568545" y="4194904"/>
              <a:ext cx="353943" cy="395819"/>
            </a:xfrm>
            <a:prstGeom prst="rect">
              <a:avLst/>
            </a:prstGeom>
            <a:noFill/>
          </p:spPr>
          <p:txBody>
            <a:bodyPr vert="eaVert" wrap="square" rtlCol="0">
              <a:spAutoFit/>
            </a:bodyPr>
            <a:lstStyle/>
            <a:p>
              <a:r>
                <a:rPr lang="en-US" altLang="ja-JP" sz="525" dirty="0"/>
                <a:t>(</a:t>
              </a:r>
              <a:r>
                <a:rPr lang="ja-JP" altLang="en-US" sz="525" dirty="0"/>
                <a:t>　 　　</a:t>
              </a:r>
              <a:r>
                <a:rPr lang="en-US" altLang="ja-JP" sz="525" dirty="0"/>
                <a:t>)</a:t>
              </a:r>
              <a:endParaRPr lang="ja-JP" altLang="en-US" sz="525" dirty="0"/>
            </a:p>
          </p:txBody>
        </p:sp>
        <p:grpSp>
          <p:nvGrpSpPr>
            <p:cNvPr id="15" name="グループ化 14">
              <a:extLst>
                <a:ext uri="{FF2B5EF4-FFF2-40B4-BE49-F238E27FC236}">
                  <a16:creationId xmlns:a16="http://schemas.microsoft.com/office/drawing/2014/main" id="{C1E716F1-CD29-D1B1-79A7-E9FF2779B7CC}"/>
                </a:ext>
              </a:extLst>
            </p:cNvPr>
            <p:cNvGrpSpPr/>
            <p:nvPr/>
          </p:nvGrpSpPr>
          <p:grpSpPr>
            <a:xfrm>
              <a:off x="12560898" y="2801334"/>
              <a:ext cx="353942" cy="1753546"/>
              <a:chOff x="12838954" y="2790753"/>
              <a:chExt cx="353942" cy="1753546"/>
            </a:xfrm>
          </p:grpSpPr>
          <p:sp>
            <p:nvSpPr>
              <p:cNvPr id="6" name="テキスト ボックス 5">
                <a:extLst>
                  <a:ext uri="{FF2B5EF4-FFF2-40B4-BE49-F238E27FC236}">
                    <a16:creationId xmlns:a16="http://schemas.microsoft.com/office/drawing/2014/main" id="{74DB112A-95AF-F5DF-6F4B-ACB94F4AFC1F}"/>
                  </a:ext>
                </a:extLst>
              </p:cNvPr>
              <p:cNvSpPr txBox="1"/>
              <p:nvPr/>
            </p:nvSpPr>
            <p:spPr>
              <a:xfrm>
                <a:off x="12842482" y="2790753"/>
                <a:ext cx="244649" cy="1631216"/>
              </a:xfrm>
              <a:prstGeom prst="rect">
                <a:avLst/>
              </a:prstGeom>
              <a:noFill/>
            </p:spPr>
            <p:txBody>
              <a:bodyPr wrap="square" rtlCol="0">
                <a:spAutoFit/>
              </a:bodyPr>
              <a:lstStyle/>
              <a:p>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年</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間</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の</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累</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積</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補</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修</a:t>
                </a:r>
                <a:endParaRPr lang="en-US" altLang="ja-JP" sz="525" b="1" dirty="0">
                  <a:solidFill>
                    <a:srgbClr val="000000"/>
                  </a:solidFill>
                  <a:latin typeface="ＭＳ Ｐゴシック" panose="020B0600070205080204" pitchFamily="50" charset="-128"/>
                </a:endParaRPr>
              </a:p>
              <a:p>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架</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替</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費</a:t>
                </a:r>
                <a:endParaRPr lang="en-US" altLang="ja-JP" sz="525" b="1" dirty="0">
                  <a:solidFill>
                    <a:srgbClr val="000000"/>
                  </a:solidFill>
                  <a:latin typeface="ＭＳ Ｐゴシック" panose="020B0600070205080204" pitchFamily="50" charset="-128"/>
                </a:endParaRPr>
              </a:p>
              <a:p>
                <a:r>
                  <a:rPr lang="ja-JP" altLang="en-US" sz="525" b="1" dirty="0">
                    <a:solidFill>
                      <a:srgbClr val="000000"/>
                    </a:solidFill>
                    <a:latin typeface="ＭＳ Ｐゴシック" panose="020B0600070205080204" pitchFamily="50" charset="-128"/>
                  </a:rPr>
                  <a:t>用</a:t>
                </a:r>
                <a:endParaRPr lang="en-US" altLang="ja-JP" sz="525" b="1" dirty="0">
                  <a:solidFill>
                    <a:srgbClr val="000000"/>
                  </a:solidFill>
                  <a:latin typeface="ＭＳ Ｐゴシック" panose="020B0600070205080204" pitchFamily="50" charset="-128"/>
                </a:endParaRPr>
              </a:p>
              <a:p>
                <a:endParaRPr lang="ja-JP" altLang="en-US" sz="525" dirty="0"/>
              </a:p>
            </p:txBody>
          </p:sp>
          <p:sp>
            <p:nvSpPr>
              <p:cNvPr id="11" name="テキスト ボックス 10">
                <a:extLst>
                  <a:ext uri="{FF2B5EF4-FFF2-40B4-BE49-F238E27FC236}">
                    <a16:creationId xmlns:a16="http://schemas.microsoft.com/office/drawing/2014/main" id="{C362761D-04AB-4A3C-8CC2-ACC349BBB647}"/>
                  </a:ext>
                </a:extLst>
              </p:cNvPr>
              <p:cNvSpPr txBox="1"/>
              <p:nvPr/>
            </p:nvSpPr>
            <p:spPr>
              <a:xfrm>
                <a:off x="12838954" y="2817162"/>
                <a:ext cx="353942" cy="230832"/>
              </a:xfrm>
              <a:prstGeom prst="rect">
                <a:avLst/>
              </a:prstGeom>
              <a:noFill/>
            </p:spPr>
            <p:txBody>
              <a:bodyPr wrap="square" rtlCol="0">
                <a:spAutoFit/>
              </a:bodyPr>
              <a:lstStyle/>
              <a:p>
                <a:r>
                  <a:rPr lang="en-US" altLang="ja-JP" sz="525" b="1" dirty="0"/>
                  <a:t>30</a:t>
                </a:r>
                <a:endParaRPr lang="ja-JP" altLang="en-US" sz="525" b="1" dirty="0"/>
              </a:p>
            </p:txBody>
          </p:sp>
          <p:sp>
            <p:nvSpPr>
              <p:cNvPr id="12" name="テキスト ボックス 11">
                <a:extLst>
                  <a:ext uri="{FF2B5EF4-FFF2-40B4-BE49-F238E27FC236}">
                    <a16:creationId xmlns:a16="http://schemas.microsoft.com/office/drawing/2014/main" id="{863EF604-5CBF-38D8-DD96-FD44A0D2FA7A}"/>
                  </a:ext>
                </a:extLst>
              </p:cNvPr>
              <p:cNvSpPr txBox="1"/>
              <p:nvPr/>
            </p:nvSpPr>
            <p:spPr>
              <a:xfrm>
                <a:off x="12864535" y="3652811"/>
                <a:ext cx="291106" cy="230832"/>
              </a:xfrm>
              <a:prstGeom prst="rect">
                <a:avLst/>
              </a:prstGeom>
              <a:noFill/>
            </p:spPr>
            <p:txBody>
              <a:bodyPr wrap="none" rtlCol="0">
                <a:spAutoFit/>
              </a:bodyPr>
              <a:lstStyle/>
              <a:p>
                <a:r>
                  <a:rPr lang="ja-JP" altLang="en-US" sz="525" dirty="0"/>
                  <a:t>・</a:t>
                </a:r>
                <a:endParaRPr lang="en-US" altLang="ja-JP" sz="525" dirty="0"/>
              </a:p>
            </p:txBody>
          </p:sp>
          <p:sp>
            <p:nvSpPr>
              <p:cNvPr id="14" name="テキスト ボックス 13">
                <a:extLst>
                  <a:ext uri="{FF2B5EF4-FFF2-40B4-BE49-F238E27FC236}">
                    <a16:creationId xmlns:a16="http://schemas.microsoft.com/office/drawing/2014/main" id="{C9917BAF-B11C-36E8-47DB-4DC4A3F7F430}"/>
                  </a:ext>
                </a:extLst>
              </p:cNvPr>
              <p:cNvSpPr txBox="1"/>
              <p:nvPr/>
            </p:nvSpPr>
            <p:spPr>
              <a:xfrm>
                <a:off x="12847882" y="4205744"/>
                <a:ext cx="335990" cy="338555"/>
              </a:xfrm>
              <a:prstGeom prst="rect">
                <a:avLst/>
              </a:prstGeom>
              <a:noFill/>
            </p:spPr>
            <p:txBody>
              <a:bodyPr wrap="none" rtlCol="0">
                <a:spAutoFit/>
              </a:bodyPr>
              <a:lstStyle/>
              <a:p>
                <a:r>
                  <a:rPr lang="ja-JP" altLang="en-US" sz="525" b="1" dirty="0">
                    <a:latin typeface="+mj-ea"/>
                    <a:ea typeface="+mj-ea"/>
                  </a:rPr>
                  <a:t>億</a:t>
                </a:r>
                <a:endParaRPr lang="en-US" altLang="ja-JP" sz="525" b="1" dirty="0">
                  <a:latin typeface="+mj-ea"/>
                  <a:ea typeface="+mj-ea"/>
                </a:endParaRPr>
              </a:p>
              <a:p>
                <a:r>
                  <a:rPr lang="ja-JP" altLang="en-US" sz="525" b="1" dirty="0">
                    <a:latin typeface="+mj-ea"/>
                    <a:ea typeface="+mj-ea"/>
                  </a:rPr>
                  <a:t>円</a:t>
                </a:r>
                <a:endParaRPr lang="en-US" altLang="ja-JP" sz="525" b="1" dirty="0">
                  <a:latin typeface="+mj-ea"/>
                  <a:ea typeface="+mj-ea"/>
                </a:endParaRPr>
              </a:p>
            </p:txBody>
          </p:sp>
        </p:grpSp>
      </p:grpSp>
      <p:sp>
        <p:nvSpPr>
          <p:cNvPr id="17" name="テキスト ボックス 16">
            <a:extLst>
              <a:ext uri="{FF2B5EF4-FFF2-40B4-BE49-F238E27FC236}">
                <a16:creationId xmlns:a16="http://schemas.microsoft.com/office/drawing/2014/main" id="{68FC38C0-CE99-260A-383B-5E15D7DE1A95}"/>
              </a:ext>
            </a:extLst>
          </p:cNvPr>
          <p:cNvSpPr txBox="1"/>
          <p:nvPr/>
        </p:nvSpPr>
        <p:spPr>
          <a:xfrm>
            <a:off x="4324726" y="3094458"/>
            <a:ext cx="2208001" cy="276999"/>
          </a:xfrm>
          <a:prstGeom prst="rect">
            <a:avLst/>
          </a:prstGeom>
          <a:noFill/>
        </p:spPr>
        <p:txBody>
          <a:bodyPr wrap="square" rtlCol="0">
            <a:spAutoFit/>
          </a:bodyPr>
          <a:lstStyle/>
          <a:p>
            <a:r>
              <a:rPr kumimoji="1" lang="en-US" altLang="ja-JP" sz="600" b="1" dirty="0"/>
              <a:t>※</a:t>
            </a:r>
            <a:r>
              <a:rPr kumimoji="1" lang="ja-JP" altLang="en-US" sz="600" b="1" dirty="0"/>
              <a:t>本シミュレーションは、「大阪市橋梁保全更新計画」の</a:t>
            </a:r>
            <a:endParaRPr kumimoji="1" lang="en-US" altLang="ja-JP" sz="600" b="1" dirty="0"/>
          </a:p>
          <a:p>
            <a:r>
              <a:rPr lang="en-US" altLang="ja-JP" sz="600" b="1" dirty="0"/>
              <a:t>    </a:t>
            </a:r>
            <a:r>
              <a:rPr kumimoji="1" lang="ja-JP" altLang="en-US" sz="600" b="1" dirty="0"/>
              <a:t>策定当初</a:t>
            </a:r>
            <a:r>
              <a:rPr kumimoji="1" lang="en-US" altLang="ja-JP" sz="600" b="1" dirty="0"/>
              <a:t>(H20)</a:t>
            </a:r>
            <a:r>
              <a:rPr kumimoji="1" lang="ja-JP" altLang="en-US" sz="600" b="1" dirty="0"/>
              <a:t>の試算値です。</a:t>
            </a:r>
            <a:endParaRPr kumimoji="1" lang="ja-JP" altLang="en-US" sz="800" dirty="0"/>
          </a:p>
        </p:txBody>
      </p:sp>
      <p:pic>
        <p:nvPicPr>
          <p:cNvPr id="18" name="図 17">
            <a:extLst>
              <a:ext uri="{FF2B5EF4-FFF2-40B4-BE49-F238E27FC236}">
                <a16:creationId xmlns:a16="http://schemas.microsoft.com/office/drawing/2014/main" id="{84423AD1-2175-95C6-33EE-31E3EE3E773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58850" y="1553498"/>
            <a:ext cx="1605504" cy="1253934"/>
          </a:xfrm>
          <a:prstGeom prst="rect">
            <a:avLst/>
          </a:prstGeom>
        </p:spPr>
      </p:pic>
    </p:spTree>
    <p:extLst>
      <p:ext uri="{BB962C8B-B14F-4D97-AF65-F5344CB8AC3E}">
        <p14:creationId xmlns:p14="http://schemas.microsoft.com/office/powerpoint/2010/main" val="2208842313"/>
      </p:ext>
    </p:extLst>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28015</TotalTime>
  <Words>1313</Words>
  <PresentationFormat>画面に合わせる (16:9)</PresentationFormat>
  <Paragraphs>198</Paragraphs>
  <Slides>5</Slides>
  <Notes>5</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スライド タイトル</vt:lpstr>
      </vt:variant>
      <vt:variant>
        <vt:i4>5</vt:i4>
      </vt:variant>
      <vt:variant>
        <vt:lpstr>目的別スライド ショー</vt:lpstr>
      </vt:variant>
      <vt:variant>
        <vt:i4>1</vt:i4>
      </vt:variant>
    </vt:vector>
  </HeadingPairs>
  <TitlesOfParts>
    <vt:vector size="17" baseType="lpstr">
      <vt:lpstr>BIZ UDゴシック</vt:lpstr>
      <vt:lpstr>HGP創英角ｺﾞｼｯｸUB</vt:lpstr>
      <vt:lpstr>HGｺﾞｼｯｸM</vt:lpstr>
      <vt:lpstr>HG丸ｺﾞｼｯｸM-PRO</vt:lpstr>
      <vt:lpstr>HG創英角ｺﾞｼｯｸUB</vt:lpstr>
      <vt:lpstr>Meiryo UI</vt:lpstr>
      <vt:lpstr>ＭＳ Ｐゴシック</vt:lpstr>
      <vt:lpstr>ＭＳ ゴシック</vt:lpstr>
      <vt:lpstr>Arial</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Printed>2025-01-31T05:26:08Z</cp:lastPrinted>
  <dcterms:created xsi:type="dcterms:W3CDTF">2011-01-05T04:40:46Z</dcterms:created>
  <dcterms:modified xsi:type="dcterms:W3CDTF">2025-02-05T02:40:07Z</dcterms:modified>
</cp:coreProperties>
</file>