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3" saveSubsetFonts="1">
  <p:sldMasterIdLst>
    <p:sldMasterId id="2147483648" r:id="rId1"/>
  </p:sldMasterIdLst>
  <p:notesMasterIdLst>
    <p:notesMasterId r:id="rId4"/>
  </p:notesMasterIdLst>
  <p:handoutMasterIdLst>
    <p:handoutMasterId r:id="rId5"/>
  </p:handoutMasterIdLst>
  <p:sldIdLst>
    <p:sldId id="2233" r:id="rId2"/>
    <p:sldId id="2237" r:id="rId3"/>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2565" autoAdjust="0"/>
  </p:normalViewPr>
  <p:slideViewPr>
    <p:cSldViewPr snapToGrid="0">
      <p:cViewPr varScale="1">
        <p:scale>
          <a:sx n="88" d="100"/>
          <a:sy n="88" d="100"/>
        </p:scale>
        <p:origin x="840" y="78"/>
      </p:cViewPr>
      <p:guideLst>
        <p:guide orient="horz" pos="1665"/>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1" y="0"/>
            <a:ext cx="2951163" cy="496888"/>
          </a:xfrm>
          <a:prstGeom prst="rect">
            <a:avLst/>
          </a:prstGeom>
        </p:spPr>
        <p:txBody>
          <a:bodyPr vert="horz" lIns="91224" tIns="45610" rIns="91224" bIns="45610"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24" tIns="45610" rIns="91224" bIns="45610"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2025/2/5</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21" y="9440887"/>
            <a:ext cx="2951163" cy="496887"/>
          </a:xfrm>
          <a:prstGeom prst="rect">
            <a:avLst/>
          </a:prstGeom>
        </p:spPr>
        <p:txBody>
          <a:bodyPr vert="horz" lIns="91224" tIns="45610" rIns="91224" bIns="45610"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7"/>
            <a:ext cx="2949575" cy="496887"/>
          </a:xfrm>
          <a:prstGeom prst="rect">
            <a:avLst/>
          </a:prstGeom>
        </p:spPr>
        <p:txBody>
          <a:bodyPr vert="horz" wrap="square" lIns="91224" tIns="45610" rIns="91224" bIns="45610"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1" y="0"/>
            <a:ext cx="2951163"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47" tIns="45576" rIns="91147" bIns="4557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21" y="9440887"/>
            <a:ext cx="2951163"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7"/>
            <a:ext cx="2949575" cy="496887"/>
          </a:xfrm>
          <a:prstGeom prst="rect">
            <a:avLst/>
          </a:prstGeom>
          <a:noFill/>
          <a:ln w="9525">
            <a:noFill/>
            <a:miter lim="800000"/>
            <a:headEnd/>
            <a:tailEnd/>
          </a:ln>
          <a:effectLst/>
        </p:spPr>
        <p:txBody>
          <a:bodyPr vert="horz" wrap="square" lIns="91147" tIns="45576" rIns="91147" bIns="45576"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5250" y="277813"/>
            <a:ext cx="6611938" cy="3719512"/>
          </a:xfrm>
          <a:ln/>
        </p:spPr>
      </p:sp>
      <p:sp>
        <p:nvSpPr>
          <p:cNvPr id="4099" name="ノート プレースホルダ 2"/>
          <p:cNvSpPr>
            <a:spLocks noGrp="1"/>
          </p:cNvSpPr>
          <p:nvPr>
            <p:ph type="body" idx="1"/>
          </p:nvPr>
        </p:nvSpPr>
        <p:spPr>
          <a:xfrm>
            <a:off x="678502" y="5268524"/>
            <a:ext cx="5649934" cy="27634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51249">
              <a:defRPr/>
            </a:pPr>
            <a:endParaRPr lang="en-US" altLang="ja-JP" dirty="0">
              <a:ea typeface="ＭＳ Ｐゴシック" panose="020B0600070205080204" pitchFamily="50" charset="-128"/>
            </a:endParaRPr>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51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4717" indent="-273546" defTabSz="86651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98958"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8541"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78121" indent="-219794" defTabSz="86651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33520"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88919"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44309"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99710" indent="-219794" defTabSz="86651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AFD168A8-42E3-4E59-A19B-9754ED260CD8}"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defRPr/>
              </a:pPr>
              <a:t>43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103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96838" y="277813"/>
            <a:ext cx="6626225" cy="3727450"/>
          </a:xfrm>
          <a:ln/>
        </p:spPr>
      </p:sp>
      <p:sp>
        <p:nvSpPr>
          <p:cNvPr id="4099" name="ノート プレースホルダ 2"/>
          <p:cNvSpPr>
            <a:spLocks noGrp="1"/>
          </p:cNvSpPr>
          <p:nvPr>
            <p:ph type="body" idx="1"/>
          </p:nvPr>
        </p:nvSpPr>
        <p:spPr>
          <a:xfrm>
            <a:off x="680403" y="5282020"/>
            <a:ext cx="5665778" cy="27705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3144">
              <a:defRPr/>
            </a:pPr>
            <a:endParaRPr lang="ja-JP" altLang="en-US" dirty="0"/>
          </a:p>
        </p:txBody>
      </p:sp>
      <p:sp>
        <p:nvSpPr>
          <p:cNvPr id="41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94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16721" indent="-274313" defTabSz="86894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02042"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42858"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83671" indent="-220407" defTabSz="86894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40345"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97022"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53693"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10366" indent="-220407" defTabSz="86894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FD168A8-42E3-4E59-A19B-9754ED260CD8}" type="slidenum">
              <a:rPr lang="en-US" altLang="ja-JP" sz="1200">
                <a:latin typeface="ＭＳ Ｐゴシック" panose="020B0600070205080204" pitchFamily="50" charset="-128"/>
                <a:ea typeface="ＭＳ Ｐゴシック" panose="020B0600070205080204" pitchFamily="50" charset="-128"/>
              </a:rPr>
              <a:pPr>
                <a:spcBef>
                  <a:spcPct val="0"/>
                </a:spcBef>
              </a:pPr>
              <a:t>44</a:t>
            </a:fld>
            <a:endParaRPr lang="en-US" altLang="ja-JP"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741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09FA6B6-D1AB-4697-CCEC-DC7DD9D0611C}"/>
              </a:ext>
            </a:extLst>
          </p:cNvPr>
          <p:cNvSpPr>
            <a:spLocks noChangeArrowheads="1"/>
          </p:cNvSpPr>
          <p:nvPr/>
        </p:nvSpPr>
        <p:spPr bwMode="auto">
          <a:xfrm>
            <a:off x="3414" y="3136714"/>
            <a:ext cx="6834827" cy="8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災害に強く持続可能な上下水道システムの構築（</a:t>
            </a:r>
            <a:r>
              <a:rPr lang="zh-TW" altLang="en-US" sz="1600" b="1" dirty="0">
                <a:latin typeface="ＭＳ Ｐゴシック" panose="020B0600070205080204" pitchFamily="50" charset="-128"/>
              </a:rPr>
              <a:t>２</a:t>
            </a:r>
            <a:r>
              <a:rPr lang="ja-JP" altLang="en-US" sz="1600" b="1" dirty="0">
                <a:latin typeface="ＭＳ Ｐゴシック" panose="020B0600070205080204" pitchFamily="50" charset="-128"/>
              </a:rPr>
              <a:t>９</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８</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００</a:t>
            </a:r>
            <a:r>
              <a:rPr lang="zh-TW" altLang="en-US" sz="1600" b="1" dirty="0">
                <a:latin typeface="ＭＳ Ｐゴシック" panose="020B0600070205080204" pitchFamily="50" charset="-128"/>
              </a:rPr>
              <a:t>０万円</a:t>
            </a:r>
            <a:r>
              <a:rPr lang="ja-JP" altLang="en-US" sz="1600" b="1" dirty="0">
                <a:latin typeface="ＭＳ Ｐゴシック" panose="020B0600070205080204" pitchFamily="50" charset="-128"/>
              </a:rPr>
              <a:t>） </a:t>
            </a:r>
            <a:r>
              <a:rPr lang="ja-JP" altLang="en-US" sz="1600" b="1" dirty="0">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上下水道の</a:t>
            </a:r>
            <a:r>
              <a:rPr lang="ja-JP" altLang="en-US" sz="1400" dirty="0">
                <a:latin typeface="ＭＳ Ｐゴシック" panose="020B0600070205080204" pitchFamily="50" charset="-128"/>
              </a:rPr>
              <a:t>急所施設（浄水場・下水処理場等）や</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医療機関等</a:t>
            </a:r>
            <a:r>
              <a:rPr lang="ja-JP" altLang="en-US" sz="1400" dirty="0">
                <a:latin typeface="ＭＳ Ｐゴシック" panose="020B0600070205080204" pitchFamily="50" charset="-128"/>
              </a:rPr>
              <a:t>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重要施設に接続する上下水道管路の耐震化を実施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ndParaRPr>
          </a:p>
        </p:txBody>
      </p:sp>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防災体制の更なる充実・震災対策の推進①</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防災力の強化</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89" name="Rectangle 5"/>
          <p:cNvSpPr>
            <a:spLocks noChangeArrowheads="1"/>
          </p:cNvSpPr>
          <p:nvPr/>
        </p:nvSpPr>
        <p:spPr bwMode="auto">
          <a:xfrm>
            <a:off x="9436" y="455126"/>
            <a:ext cx="8311227" cy="11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南海トラフ巨大地震など切迫する大規模地震に対する耐震対策</a:t>
            </a:r>
            <a:endParaRPr lang="en-US" altLang="ja-JP" sz="1600" b="1" dirty="0">
              <a:latin typeface="ＭＳ Ｐゴシック" panose="020B0600070205080204" pitchFamily="50" charset="-128"/>
            </a:endParaRPr>
          </a:p>
          <a:p>
            <a:pPr marL="288000" eaLnBrk="1" hangingPunct="1">
              <a:spcBef>
                <a:spcPts val="170"/>
              </a:spcBef>
              <a:spcAft>
                <a:spcPts val="170"/>
              </a:spcAft>
              <a:buNone/>
              <a:tabLst>
                <a:tab pos="4238625" algn="l"/>
              </a:tabLst>
              <a:defRPr/>
            </a:pP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（１１億６，０００万円） </a:t>
            </a:r>
            <a:endParaRPr lang="ja-JP" altLang="en-US" sz="1200" dirty="0">
              <a:latin typeface="ＭＳ Ｐゴシック" panose="020B0600070205080204" pitchFamily="50" charset="-128"/>
            </a:endParaRPr>
          </a:p>
          <a:p>
            <a:pPr marL="757350" indent="-28575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海岸堤防・河川護岸の耐震対策を実施</a:t>
            </a:r>
            <a:endParaRPr lang="en-US" altLang="ja-JP" sz="1400" strike="sngStrike" dirty="0">
              <a:highlight>
                <a:srgbClr val="FFFF00"/>
              </a:highlight>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4483100" algn="l"/>
              </a:tabLst>
              <a:defRPr/>
            </a:pPr>
            <a:r>
              <a:rPr lang="ja-JP" altLang="en-US" sz="1400" dirty="0">
                <a:latin typeface="ＭＳ Ｐゴシック" panose="020B0600070205080204" pitchFamily="50" charset="-128"/>
              </a:rPr>
              <a:t>民間鉄道事業者が行う高架橋及び駅の耐震補強に対する補助</a:t>
            </a:r>
            <a:endParaRPr lang="en-US" altLang="ja-JP" sz="1400" dirty="0">
              <a:latin typeface="ＭＳ Ｐゴシック" panose="020B0600070205080204" pitchFamily="50" charset="-128"/>
            </a:endParaRPr>
          </a:p>
          <a:p>
            <a:pPr marL="471600" eaLnBrk="1" hangingPunct="1">
              <a:spcBef>
                <a:spcPts val="170"/>
              </a:spcBef>
              <a:spcAft>
                <a:spcPts val="170"/>
              </a:spcAft>
              <a:buNone/>
              <a:tabLst>
                <a:tab pos="4483100" algn="l"/>
              </a:tabLst>
              <a:defRPr/>
            </a:pP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cs typeface="Times New Roman" pitchFamily="18" charset="0"/>
            </a:endParaRPr>
          </a:p>
        </p:txBody>
      </p:sp>
      <p:sp>
        <p:nvSpPr>
          <p:cNvPr id="70" name="スライド番号プレースホルダ 3">
            <a:extLst>
              <a:ext uri="{FF2B5EF4-FFF2-40B4-BE49-F238E27FC236}">
                <a16:creationId xmlns:a16="http://schemas.microsoft.com/office/drawing/2014/main" id="{2B3D8ABF-5361-F834-0AE2-01D1E3540368}"/>
              </a:ext>
            </a:extLst>
          </p:cNvPr>
          <p:cNvSpPr txBox="1">
            <a:spLocks noGrp="1"/>
          </p:cNvSpPr>
          <p:nvPr/>
        </p:nvSpPr>
        <p:spPr bwMode="auto">
          <a:xfrm>
            <a:off x="7010400" y="4786314"/>
            <a:ext cx="2133600" cy="357187"/>
          </a:xfrm>
          <a:prstGeom prst="rect">
            <a:avLst/>
          </a:prstGeom>
          <a:noFill/>
          <a:ln>
            <a:miter lim="800000"/>
            <a:headEnd/>
            <a:tailEnd/>
          </a:ln>
        </p:spPr>
        <p:txBody>
          <a:bodyPr lIns="77928" tIns="38964" rIns="77928" bIns="38964"/>
          <a:lstStyle/>
          <a:p>
            <a:pPr algn="r" defTabSz="914378">
              <a:defRPr/>
            </a:pPr>
            <a:fld id="{8FFDCF82-61BD-41EF-A490-9375BDA4C9D1}" type="slidenum">
              <a:rPr lang="en-US" altLang="ja-JP" sz="2000" b="1">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rPr>
              <a:pPr algn="r" defTabSz="914378">
                <a:defRPr/>
              </a:pPr>
              <a:t>43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62" name="角丸四角形 37">
            <a:extLst>
              <a:ext uri="{FF2B5EF4-FFF2-40B4-BE49-F238E27FC236}">
                <a16:creationId xmlns:a16="http://schemas.microsoft.com/office/drawing/2014/main" id="{51155133-D94E-184B-4947-25BCE01FC2EC}"/>
              </a:ext>
            </a:extLst>
          </p:cNvPr>
          <p:cNvSpPr/>
          <p:nvPr/>
        </p:nvSpPr>
        <p:spPr>
          <a:xfrm>
            <a:off x="227458" y="1310291"/>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83" name="Rectangle 5">
            <a:extLst>
              <a:ext uri="{FF2B5EF4-FFF2-40B4-BE49-F238E27FC236}">
                <a16:creationId xmlns:a16="http://schemas.microsoft.com/office/drawing/2014/main" id="{EED1BA91-EEC2-14B2-F999-BCF5AC168D2A}"/>
              </a:ext>
            </a:extLst>
          </p:cNvPr>
          <p:cNvSpPr>
            <a:spLocks noChangeArrowheads="1"/>
          </p:cNvSpPr>
          <p:nvPr/>
        </p:nvSpPr>
        <p:spPr bwMode="auto">
          <a:xfrm>
            <a:off x="-4712" y="1678597"/>
            <a:ext cx="6817382" cy="13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緊急交通路の通行機能確保　　　　　　　　　　　　 （</a:t>
            </a:r>
            <a:r>
              <a:rPr lang="ja-JP" altLang="en-US" sz="1600" b="1" dirty="0">
                <a:latin typeface="ＭＳ Ｐゴシック" panose="020B0600070205080204" pitchFamily="50" charset="-128"/>
              </a:rPr>
              <a:t>２６億６，３００万円</a:t>
            </a: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緊急交通路の無電柱化</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重点１４路線</a:t>
            </a:r>
            <a:r>
              <a:rPr lang="ja-JP" altLang="en-US" sz="1400" dirty="0">
                <a:latin typeface="ＭＳ Ｐゴシック" panose="020B0600070205080204" pitchFamily="50" charset="-128"/>
              </a:rPr>
              <a:t>において</a:t>
            </a:r>
            <a:r>
              <a:rPr kumimoji="1" lang="ja-JP" altLang="en-US"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、広域ネットワークの形成</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に加え、</a:t>
            </a:r>
            <a:r>
              <a:rPr lang="ja-JP" altLang="en-US" sz="1400" dirty="0">
                <a:latin typeface="ＭＳ Ｐゴシック" panose="020B0600070205080204" pitchFamily="50" charset="-128"/>
              </a:rPr>
              <a:t>密集市街地や防災</a:t>
            </a:r>
            <a:endParaRPr lang="en-US" altLang="ja-JP" sz="1400" dirty="0">
              <a:latin typeface="ＭＳ Ｐゴシック" panose="020B0600070205080204" pitchFamily="50" charset="-128"/>
            </a:endParaRPr>
          </a:p>
          <a:p>
            <a:pPr marL="471600" marR="0" lvl="0" algn="l" defTabSz="914400" rtl="0" eaLnBrk="1" fontAlgn="base" latinLnBrk="0" hangingPunct="1">
              <a:lnSpc>
                <a:spcPct val="100000"/>
              </a:lnSpc>
              <a:spcBef>
                <a:spcPts val="170"/>
              </a:spcBef>
              <a:spcAft>
                <a:spcPts val="170"/>
              </a:spcAft>
              <a:buClrTx/>
              <a:buSzTx/>
              <a:buNone/>
              <a:tabLst>
                <a:tab pos="5740400" algn="l"/>
              </a:tabLst>
              <a:defRPr/>
            </a:pPr>
            <a:r>
              <a:rPr lang="ja-JP" altLang="en-US" sz="1400" dirty="0">
                <a:latin typeface="ＭＳ Ｐゴシック" panose="020B0600070205080204" pitchFamily="50" charset="-128"/>
              </a:rPr>
              <a:t>　　 拠点へのアクセスルートの確保などの観点から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電線共同溝整備等を実施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756000" lvl="0" indent="-284400" eaLnBrk="1" hangingPunct="1">
              <a:spcBef>
                <a:spcPts val="170"/>
              </a:spcBef>
              <a:spcAft>
                <a:spcPts val="170"/>
              </a:spcAft>
              <a:buFont typeface="Wingdings" panose="05000000000000000000" pitchFamily="2" charset="2"/>
              <a:buChar char="Ø"/>
              <a:tabLst>
                <a:tab pos="5740400" algn="l"/>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無電柱化の推進と連携した下水管渠の耐震化を実施</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 name="Rectangle 5">
            <a:extLst>
              <a:ext uri="{FF2B5EF4-FFF2-40B4-BE49-F238E27FC236}">
                <a16:creationId xmlns:a16="http://schemas.microsoft.com/office/drawing/2014/main" id="{F0CE96A8-271C-44C1-40C4-065902ED1562}"/>
              </a:ext>
            </a:extLst>
          </p:cNvPr>
          <p:cNvSpPr>
            <a:spLocks noChangeArrowheads="1"/>
          </p:cNvSpPr>
          <p:nvPr/>
        </p:nvSpPr>
        <p:spPr bwMode="auto">
          <a:xfrm>
            <a:off x="0" y="4184742"/>
            <a:ext cx="6834827" cy="91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marR="0" lvl="0" indent="0" algn="l" defTabSz="914400" rtl="0" eaLnBrk="1" fontAlgn="base" latinLnBrk="0" hangingPunct="1">
              <a:lnSpc>
                <a:spcPct val="100000"/>
              </a:lnSpc>
              <a:spcBef>
                <a:spcPts val="170"/>
              </a:spcBef>
              <a:spcAft>
                <a:spcPts val="170"/>
              </a:spcAft>
              <a:buClrTx/>
              <a:buSzTx/>
              <a:buFontTx/>
              <a:buNone/>
              <a:tabLst>
                <a:tab pos="4257675" algn="l"/>
              </a:tabLst>
              <a:defRPr/>
            </a:pPr>
            <a:r>
              <a:rPr kumimoji="1" lang="ja-JP" altLang="en-US" sz="16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lang="ja-JP" altLang="en-US" sz="1600" b="1" dirty="0">
                <a:latin typeface="ＭＳ Ｐゴシック" panose="020B0600070205080204" pitchFamily="50" charset="-128"/>
              </a:rPr>
              <a:t>小学校の体育館への空調機整備　　　　　　　　　（  　    ２，９００万円） </a:t>
            </a:r>
            <a:r>
              <a:rPr lang="ja-JP" altLang="en-US" sz="1600" b="1" dirty="0">
                <a:highlight>
                  <a:srgbClr val="FFFF00"/>
                </a:highlight>
                <a:latin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r>
              <a:rPr kumimoji="1" lang="ja-JP" altLang="en-US" sz="1400" b="0" i="0" u="none" strike="noStrike" kern="1200" cap="none" spc="0" normalizeH="0" baseline="0" noProof="0" dirty="0">
                <a:ln>
                  <a:noFill/>
                </a:ln>
                <a:effectLst/>
                <a:uLnTx/>
                <a:uFillTx/>
                <a:latin typeface="ＭＳ Ｐゴシック" panose="020B0600070205080204" pitchFamily="50" charset="-128"/>
              </a:rPr>
              <a:t>　　　　   </a:t>
            </a:r>
            <a:endParaRPr lang="ja-JP" altLang="en-US" sz="1200" dirty="0">
              <a:latin typeface="ＭＳ Ｐゴシック" panose="020B0600070205080204" pitchFamily="50" charset="-128"/>
            </a:endParaRPr>
          </a:p>
          <a:p>
            <a:pPr marL="756000" marR="0" lvl="0" indent="-284400" algn="l" defTabSz="914400" rtl="0" eaLnBrk="1" fontAlgn="base" latinLnBrk="0" hangingPunct="1">
              <a:lnSpc>
                <a:spcPct val="100000"/>
              </a:lnSpc>
              <a:spcBef>
                <a:spcPts val="170"/>
              </a:spcBef>
              <a:spcAft>
                <a:spcPts val="170"/>
              </a:spcAft>
              <a:buClrTx/>
              <a:buSzTx/>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災害時に避難所ともなる小学校の体育館への空調機整備に向けた、</a:t>
            </a:r>
            <a:r>
              <a:rPr lang="en-US" altLang="ja-JP" sz="1400" dirty="0">
                <a:latin typeface="ＭＳ Ｐゴシック" panose="020B0600070205080204" pitchFamily="50" charset="-128"/>
              </a:rPr>
              <a:t>PFI</a:t>
            </a:r>
            <a:r>
              <a:rPr lang="ja-JP" altLang="en-US" sz="1400" dirty="0">
                <a:latin typeface="ＭＳ Ｐゴシック" panose="020B0600070205080204" pitchFamily="50" charset="-128"/>
              </a:rPr>
              <a:t>手法に　かかるコンサルタント業務委託（市場調査等、アドバイザリー業務）を実施</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5243DE22-1133-6203-79F0-706BD237B5CB}"/>
              </a:ext>
            </a:extLst>
          </p:cNvPr>
          <p:cNvSpPr>
            <a:spLocks noChangeArrowheads="1"/>
          </p:cNvSpPr>
          <p:nvPr/>
        </p:nvSpPr>
        <p:spPr bwMode="auto">
          <a:xfrm>
            <a:off x="3997653" y="1968517"/>
            <a:ext cx="2818553" cy="24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うち、一般会計：２０億８，２００万円）</a:t>
            </a:r>
            <a:endParaRPr lang="en-US" altLang="ja-JP" sz="1200" b="1" dirty="0">
              <a:latin typeface="ＭＳ Ｐゴシック" panose="020B0600070205080204" pitchFamily="50" charset="-128"/>
            </a:endParaRPr>
          </a:p>
        </p:txBody>
      </p:sp>
      <p:sp>
        <p:nvSpPr>
          <p:cNvPr id="9" name="角丸四角形 37">
            <a:extLst>
              <a:ext uri="{FF2B5EF4-FFF2-40B4-BE49-F238E27FC236}">
                <a16:creationId xmlns:a16="http://schemas.microsoft.com/office/drawing/2014/main" id="{CFF6A4BB-6A2A-0780-0854-C24D35CFA9AA}"/>
              </a:ext>
            </a:extLst>
          </p:cNvPr>
          <p:cNvSpPr/>
          <p:nvPr/>
        </p:nvSpPr>
        <p:spPr>
          <a:xfrm>
            <a:off x="42398" y="3147337"/>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grpSp>
        <p:nvGrpSpPr>
          <p:cNvPr id="8" name="グループ化 7">
            <a:extLst>
              <a:ext uri="{FF2B5EF4-FFF2-40B4-BE49-F238E27FC236}">
                <a16:creationId xmlns:a16="http://schemas.microsoft.com/office/drawing/2014/main" id="{8498FEBD-9D8F-7F42-60DF-AB716347E1E0}"/>
              </a:ext>
            </a:extLst>
          </p:cNvPr>
          <p:cNvGrpSpPr/>
          <p:nvPr/>
        </p:nvGrpSpPr>
        <p:grpSpPr>
          <a:xfrm>
            <a:off x="6745581" y="586775"/>
            <a:ext cx="2351867" cy="2066810"/>
            <a:chOff x="6470764" y="569072"/>
            <a:chExt cx="2657525" cy="2335422"/>
          </a:xfrm>
        </p:grpSpPr>
        <p:grpSp>
          <p:nvGrpSpPr>
            <p:cNvPr id="10" name="グループ化 9">
              <a:extLst>
                <a:ext uri="{FF2B5EF4-FFF2-40B4-BE49-F238E27FC236}">
                  <a16:creationId xmlns:a16="http://schemas.microsoft.com/office/drawing/2014/main" id="{3EFED209-33F5-51F1-6334-33D8E13AC30C}"/>
                </a:ext>
              </a:extLst>
            </p:cNvPr>
            <p:cNvGrpSpPr/>
            <p:nvPr/>
          </p:nvGrpSpPr>
          <p:grpSpPr>
            <a:xfrm>
              <a:off x="6470764" y="569072"/>
              <a:ext cx="2197019" cy="2330764"/>
              <a:chOff x="931719" y="5501146"/>
              <a:chExt cx="6591300" cy="7150100"/>
            </a:xfrm>
          </p:grpSpPr>
          <p:pic>
            <p:nvPicPr>
              <p:cNvPr id="72" name="Picture 156">
                <a:extLst>
                  <a:ext uri="{FF2B5EF4-FFF2-40B4-BE49-F238E27FC236}">
                    <a16:creationId xmlns:a16="http://schemas.microsoft.com/office/drawing/2014/main" id="{99932D3D-D341-4A22-4F3D-B25C7D6707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155">
                <a:extLst>
                  <a:ext uri="{FF2B5EF4-FFF2-40B4-BE49-F238E27FC236}">
                    <a16:creationId xmlns:a16="http://schemas.microsoft.com/office/drawing/2014/main" id="{D704A3A2-C89B-D73C-A304-FE0AFD4CE0DC}"/>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Text Box 138">
                <a:extLst>
                  <a:ext uri="{FF2B5EF4-FFF2-40B4-BE49-F238E27FC236}">
                    <a16:creationId xmlns:a16="http://schemas.microsoft.com/office/drawing/2014/main" id="{3009FFF0-0794-37B2-DD0C-13526BC7AF92}"/>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75" name="Freeform 130">
                <a:extLst>
                  <a:ext uri="{FF2B5EF4-FFF2-40B4-BE49-F238E27FC236}">
                    <a16:creationId xmlns:a16="http://schemas.microsoft.com/office/drawing/2014/main" id="{5D9092DE-A176-6AED-127E-5791F19E02BF}"/>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76" name="Freeform 129">
                <a:extLst>
                  <a:ext uri="{FF2B5EF4-FFF2-40B4-BE49-F238E27FC236}">
                    <a16:creationId xmlns:a16="http://schemas.microsoft.com/office/drawing/2014/main" id="{6D9C8629-80FF-ACC6-C650-66544D1F7716}"/>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77" name="Freeform 128">
                <a:extLst>
                  <a:ext uri="{FF2B5EF4-FFF2-40B4-BE49-F238E27FC236}">
                    <a16:creationId xmlns:a16="http://schemas.microsoft.com/office/drawing/2014/main" id="{19ACF36F-0446-EA33-3E7F-A39B3BAC17DA}"/>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8" name="Freeform 127">
                <a:extLst>
                  <a:ext uri="{FF2B5EF4-FFF2-40B4-BE49-F238E27FC236}">
                    <a16:creationId xmlns:a16="http://schemas.microsoft.com/office/drawing/2014/main" id="{EA378756-B382-C04D-7E1C-2AF2ED4DF938}"/>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9" name="Line 126">
                <a:extLst>
                  <a:ext uri="{FF2B5EF4-FFF2-40B4-BE49-F238E27FC236}">
                    <a16:creationId xmlns:a16="http://schemas.microsoft.com/office/drawing/2014/main" id="{AE19DD3B-54C4-05EB-DA09-492784CF6344}"/>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Freeform 125">
                <a:extLst>
                  <a:ext uri="{FF2B5EF4-FFF2-40B4-BE49-F238E27FC236}">
                    <a16:creationId xmlns:a16="http://schemas.microsoft.com/office/drawing/2014/main" id="{88A38197-DF9A-9164-67AB-E2EDF9DC8912}"/>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1" name="Line 124">
                <a:extLst>
                  <a:ext uri="{FF2B5EF4-FFF2-40B4-BE49-F238E27FC236}">
                    <a16:creationId xmlns:a16="http://schemas.microsoft.com/office/drawing/2014/main" id="{4E959D57-6393-F900-F0E4-795953AE39E8}"/>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2" name="Oval 123">
                <a:extLst>
                  <a:ext uri="{FF2B5EF4-FFF2-40B4-BE49-F238E27FC236}">
                    <a16:creationId xmlns:a16="http://schemas.microsoft.com/office/drawing/2014/main" id="{A8508F28-E5A2-5405-BAC0-E67738E59684}"/>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5" name="Freeform 122">
                <a:extLst>
                  <a:ext uri="{FF2B5EF4-FFF2-40B4-BE49-F238E27FC236}">
                    <a16:creationId xmlns:a16="http://schemas.microsoft.com/office/drawing/2014/main" id="{9904950F-0DAE-4150-399A-C4B4E956F6E2}"/>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7" name="Freeform 121">
                <a:extLst>
                  <a:ext uri="{FF2B5EF4-FFF2-40B4-BE49-F238E27FC236}">
                    <a16:creationId xmlns:a16="http://schemas.microsoft.com/office/drawing/2014/main" id="{821EB112-242B-B3C8-3851-0AB03F73D38A}"/>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8" name="Freeform 120">
                <a:extLst>
                  <a:ext uri="{FF2B5EF4-FFF2-40B4-BE49-F238E27FC236}">
                    <a16:creationId xmlns:a16="http://schemas.microsoft.com/office/drawing/2014/main" id="{53FA9FD9-3F33-8B09-9E52-5C88F3B35ED9}"/>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56" name="Freeform 119">
                <a:extLst>
                  <a:ext uri="{FF2B5EF4-FFF2-40B4-BE49-F238E27FC236}">
                    <a16:creationId xmlns:a16="http://schemas.microsoft.com/office/drawing/2014/main" id="{4A77BCC5-F331-AC2D-5246-7A452A8FA0A1}"/>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57" name="Freeform 118">
                <a:extLst>
                  <a:ext uri="{FF2B5EF4-FFF2-40B4-BE49-F238E27FC236}">
                    <a16:creationId xmlns:a16="http://schemas.microsoft.com/office/drawing/2014/main" id="{527A2757-6F3C-A5EA-BF2F-F016DE3B3725}"/>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8" name="Freeform 117">
                <a:extLst>
                  <a:ext uri="{FF2B5EF4-FFF2-40B4-BE49-F238E27FC236}">
                    <a16:creationId xmlns:a16="http://schemas.microsoft.com/office/drawing/2014/main" id="{23EB0FDF-F13C-4864-701E-1575C3095AD1}"/>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1" name="Freeform 116">
                <a:extLst>
                  <a:ext uri="{FF2B5EF4-FFF2-40B4-BE49-F238E27FC236}">
                    <a16:creationId xmlns:a16="http://schemas.microsoft.com/office/drawing/2014/main" id="{A05DFA20-3C10-EDEB-A2E4-6467FEACAD61}"/>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2" name="Line 115">
                <a:extLst>
                  <a:ext uri="{FF2B5EF4-FFF2-40B4-BE49-F238E27FC236}">
                    <a16:creationId xmlns:a16="http://schemas.microsoft.com/office/drawing/2014/main" id="{52DE8092-3022-7E3A-A980-74AB06BB40F1}"/>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3" name="Freeform 114">
                <a:extLst>
                  <a:ext uri="{FF2B5EF4-FFF2-40B4-BE49-F238E27FC236}">
                    <a16:creationId xmlns:a16="http://schemas.microsoft.com/office/drawing/2014/main" id="{A2B1A36B-061B-D008-9C49-EF2C2BFA4AA6}"/>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4" name="Rectangle 113">
                <a:extLst>
                  <a:ext uri="{FF2B5EF4-FFF2-40B4-BE49-F238E27FC236}">
                    <a16:creationId xmlns:a16="http://schemas.microsoft.com/office/drawing/2014/main" id="{ECC6A2E1-8EAC-F029-A3DF-77E0052AF9DA}"/>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5" name="Freeform 112">
                <a:extLst>
                  <a:ext uri="{FF2B5EF4-FFF2-40B4-BE49-F238E27FC236}">
                    <a16:creationId xmlns:a16="http://schemas.microsoft.com/office/drawing/2014/main" id="{2E364FAF-F5A2-D309-C822-6CA98E72C978}"/>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6" name="Freeform 111">
                <a:extLst>
                  <a:ext uri="{FF2B5EF4-FFF2-40B4-BE49-F238E27FC236}">
                    <a16:creationId xmlns:a16="http://schemas.microsoft.com/office/drawing/2014/main" id="{21B4E18D-516F-07C7-F945-5D16EEC3A066}"/>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7" name="Freeform 110">
                <a:extLst>
                  <a:ext uri="{FF2B5EF4-FFF2-40B4-BE49-F238E27FC236}">
                    <a16:creationId xmlns:a16="http://schemas.microsoft.com/office/drawing/2014/main" id="{1BA9244C-9D1A-AE07-E653-FBE041C9CAFD}"/>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8" name="Freeform 109">
                <a:extLst>
                  <a:ext uri="{FF2B5EF4-FFF2-40B4-BE49-F238E27FC236}">
                    <a16:creationId xmlns:a16="http://schemas.microsoft.com/office/drawing/2014/main" id="{18514B69-4683-410E-CC0B-ECEC88D80C90}"/>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69" name="Freeform 108">
                <a:extLst>
                  <a:ext uri="{FF2B5EF4-FFF2-40B4-BE49-F238E27FC236}">
                    <a16:creationId xmlns:a16="http://schemas.microsoft.com/office/drawing/2014/main" id="{69D21A7D-45F7-7239-0C1F-131A0E40BEE2}"/>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0" name="Rectangle 107">
                <a:extLst>
                  <a:ext uri="{FF2B5EF4-FFF2-40B4-BE49-F238E27FC236}">
                    <a16:creationId xmlns:a16="http://schemas.microsoft.com/office/drawing/2014/main" id="{56DA9424-6E99-FF2D-F88E-0FA5BA0FE213}"/>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1" name="Freeform 106">
                <a:extLst>
                  <a:ext uri="{FF2B5EF4-FFF2-40B4-BE49-F238E27FC236}">
                    <a16:creationId xmlns:a16="http://schemas.microsoft.com/office/drawing/2014/main" id="{24A3EE9A-15CE-D9A3-B9F2-70F0C9215C2C}"/>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2" name="Freeform 105">
                <a:extLst>
                  <a:ext uri="{FF2B5EF4-FFF2-40B4-BE49-F238E27FC236}">
                    <a16:creationId xmlns:a16="http://schemas.microsoft.com/office/drawing/2014/main" id="{E65109E9-6A77-0218-2893-B7CAC7D346BB}"/>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73" name="Freeform 102">
                <a:extLst>
                  <a:ext uri="{FF2B5EF4-FFF2-40B4-BE49-F238E27FC236}">
                    <a16:creationId xmlns:a16="http://schemas.microsoft.com/office/drawing/2014/main" id="{316E5AAF-0CDB-E8BE-21E4-E94879D403B9}"/>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4" name="Freeform 101">
                <a:extLst>
                  <a:ext uri="{FF2B5EF4-FFF2-40B4-BE49-F238E27FC236}">
                    <a16:creationId xmlns:a16="http://schemas.microsoft.com/office/drawing/2014/main" id="{29CC0571-AA52-AA77-E4B4-74C265772CAB}"/>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5" name="Freeform 100">
                <a:extLst>
                  <a:ext uri="{FF2B5EF4-FFF2-40B4-BE49-F238E27FC236}">
                    <a16:creationId xmlns:a16="http://schemas.microsoft.com/office/drawing/2014/main" id="{5E5771CE-CC13-90A2-40AD-08B0BEA43D36}"/>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76" name="Freeform 99">
                <a:extLst>
                  <a:ext uri="{FF2B5EF4-FFF2-40B4-BE49-F238E27FC236}">
                    <a16:creationId xmlns:a16="http://schemas.microsoft.com/office/drawing/2014/main" id="{D5F2D503-08AC-037C-4549-291EB78FD244}"/>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7" name="Freeform 98">
                <a:extLst>
                  <a:ext uri="{FF2B5EF4-FFF2-40B4-BE49-F238E27FC236}">
                    <a16:creationId xmlns:a16="http://schemas.microsoft.com/office/drawing/2014/main" id="{0DD0B5A9-154B-3A22-1BEC-586E5F7C1933}"/>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8" name="Freeform 96">
                <a:extLst>
                  <a:ext uri="{FF2B5EF4-FFF2-40B4-BE49-F238E27FC236}">
                    <a16:creationId xmlns:a16="http://schemas.microsoft.com/office/drawing/2014/main" id="{3AB8AA84-8821-3B62-9D79-5CF7AFA0BD11}"/>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95">
                <a:extLst>
                  <a:ext uri="{FF2B5EF4-FFF2-40B4-BE49-F238E27FC236}">
                    <a16:creationId xmlns:a16="http://schemas.microsoft.com/office/drawing/2014/main" id="{14412D43-1BC7-BD3F-2428-20D660F8432F}"/>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94">
                <a:extLst>
                  <a:ext uri="{FF2B5EF4-FFF2-40B4-BE49-F238E27FC236}">
                    <a16:creationId xmlns:a16="http://schemas.microsoft.com/office/drawing/2014/main" id="{94E8E016-1B56-350E-A870-59ACAD7236E8}"/>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93">
                <a:extLst>
                  <a:ext uri="{FF2B5EF4-FFF2-40B4-BE49-F238E27FC236}">
                    <a16:creationId xmlns:a16="http://schemas.microsoft.com/office/drawing/2014/main" id="{28D47103-E5B8-1A6A-3614-CF1A835B08AC}"/>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92">
                <a:extLst>
                  <a:ext uri="{FF2B5EF4-FFF2-40B4-BE49-F238E27FC236}">
                    <a16:creationId xmlns:a16="http://schemas.microsoft.com/office/drawing/2014/main" id="{A1A018A0-D3B7-68D0-9D11-FB9373E23F33}"/>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91">
                <a:extLst>
                  <a:ext uri="{FF2B5EF4-FFF2-40B4-BE49-F238E27FC236}">
                    <a16:creationId xmlns:a16="http://schemas.microsoft.com/office/drawing/2014/main" id="{28EF8BA5-458C-B582-D078-E83F9C0BA2B0}"/>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90">
                <a:extLst>
                  <a:ext uri="{FF2B5EF4-FFF2-40B4-BE49-F238E27FC236}">
                    <a16:creationId xmlns:a16="http://schemas.microsoft.com/office/drawing/2014/main" id="{7181378F-750A-D009-591A-8F2EF7ACAB3E}"/>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89">
                <a:extLst>
                  <a:ext uri="{FF2B5EF4-FFF2-40B4-BE49-F238E27FC236}">
                    <a16:creationId xmlns:a16="http://schemas.microsoft.com/office/drawing/2014/main" id="{1D27CBF2-038A-D82F-1055-6D93246A1059}"/>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88">
                <a:extLst>
                  <a:ext uri="{FF2B5EF4-FFF2-40B4-BE49-F238E27FC236}">
                    <a16:creationId xmlns:a16="http://schemas.microsoft.com/office/drawing/2014/main" id="{39189AC6-2E52-064E-08D0-72866FBE45F1}"/>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9" name="Freeform 87">
                <a:extLst>
                  <a:ext uri="{FF2B5EF4-FFF2-40B4-BE49-F238E27FC236}">
                    <a16:creationId xmlns:a16="http://schemas.microsoft.com/office/drawing/2014/main" id="{CBBD47B0-8431-6A1D-3444-DE52F7537775}"/>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0" name="Freeform 86">
                <a:extLst>
                  <a:ext uri="{FF2B5EF4-FFF2-40B4-BE49-F238E27FC236}">
                    <a16:creationId xmlns:a16="http://schemas.microsoft.com/office/drawing/2014/main" id="{A3ACEF83-1D53-68A7-F9AF-6DAA59F406AD}"/>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85">
                <a:extLst>
                  <a:ext uri="{FF2B5EF4-FFF2-40B4-BE49-F238E27FC236}">
                    <a16:creationId xmlns:a16="http://schemas.microsoft.com/office/drawing/2014/main" id="{A1F87D13-4507-D6AF-A9DE-5082276E53F6}"/>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84">
                <a:extLst>
                  <a:ext uri="{FF2B5EF4-FFF2-40B4-BE49-F238E27FC236}">
                    <a16:creationId xmlns:a16="http://schemas.microsoft.com/office/drawing/2014/main" id="{ACC42230-D779-7732-0D8C-3780C3407090}"/>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83">
                <a:extLst>
                  <a:ext uri="{FF2B5EF4-FFF2-40B4-BE49-F238E27FC236}">
                    <a16:creationId xmlns:a16="http://schemas.microsoft.com/office/drawing/2014/main" id="{E9301FD4-A97F-DC8A-10C2-AF81DE71601F}"/>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81">
                <a:extLst>
                  <a:ext uri="{FF2B5EF4-FFF2-40B4-BE49-F238E27FC236}">
                    <a16:creationId xmlns:a16="http://schemas.microsoft.com/office/drawing/2014/main" id="{DF874800-6EC6-A01F-BEB0-49EC4E1AD2AB}"/>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80">
                <a:extLst>
                  <a:ext uri="{FF2B5EF4-FFF2-40B4-BE49-F238E27FC236}">
                    <a16:creationId xmlns:a16="http://schemas.microsoft.com/office/drawing/2014/main" id="{F8AF853A-DADC-3B5D-10FA-C3F2FA9F014F}"/>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79">
                <a:extLst>
                  <a:ext uri="{FF2B5EF4-FFF2-40B4-BE49-F238E27FC236}">
                    <a16:creationId xmlns:a16="http://schemas.microsoft.com/office/drawing/2014/main" id="{5A4ADCC0-72B5-EC3B-FC6B-87CC1905CE03}"/>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78">
                <a:extLst>
                  <a:ext uri="{FF2B5EF4-FFF2-40B4-BE49-F238E27FC236}">
                    <a16:creationId xmlns:a16="http://schemas.microsoft.com/office/drawing/2014/main" id="{57579458-8BE2-F525-3F38-C2E9CA810AD3}"/>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8" name="Freeform 77">
                <a:extLst>
                  <a:ext uri="{FF2B5EF4-FFF2-40B4-BE49-F238E27FC236}">
                    <a16:creationId xmlns:a16="http://schemas.microsoft.com/office/drawing/2014/main" id="{A7427FA9-426F-F591-671F-ED32AE1CA782}"/>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76">
                <a:extLst>
                  <a:ext uri="{FF2B5EF4-FFF2-40B4-BE49-F238E27FC236}">
                    <a16:creationId xmlns:a16="http://schemas.microsoft.com/office/drawing/2014/main" id="{DE187EFB-CF8E-6E7C-C318-14E755EE747E}"/>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75">
                <a:extLst>
                  <a:ext uri="{FF2B5EF4-FFF2-40B4-BE49-F238E27FC236}">
                    <a16:creationId xmlns:a16="http://schemas.microsoft.com/office/drawing/2014/main" id="{61232558-5691-CBF2-D5B1-726BB9DB3BA3}"/>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74">
                <a:extLst>
                  <a:ext uri="{FF2B5EF4-FFF2-40B4-BE49-F238E27FC236}">
                    <a16:creationId xmlns:a16="http://schemas.microsoft.com/office/drawing/2014/main" id="{7E2AA09B-F735-FEEE-4EAA-25F5E93B90E3}"/>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73">
                <a:extLst>
                  <a:ext uri="{FF2B5EF4-FFF2-40B4-BE49-F238E27FC236}">
                    <a16:creationId xmlns:a16="http://schemas.microsoft.com/office/drawing/2014/main" id="{BA0D766C-5AF9-5023-EBB7-9A920D99E5C0}"/>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70">
                <a:extLst>
                  <a:ext uri="{FF2B5EF4-FFF2-40B4-BE49-F238E27FC236}">
                    <a16:creationId xmlns:a16="http://schemas.microsoft.com/office/drawing/2014/main" id="{8F96FC7E-F46A-187F-FB8F-28615A5CBCBD}"/>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69">
                <a:extLst>
                  <a:ext uri="{FF2B5EF4-FFF2-40B4-BE49-F238E27FC236}">
                    <a16:creationId xmlns:a16="http://schemas.microsoft.com/office/drawing/2014/main" id="{5F7AAE59-86EC-F49B-9D84-836E8C9ABC68}"/>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68">
                <a:extLst>
                  <a:ext uri="{FF2B5EF4-FFF2-40B4-BE49-F238E27FC236}">
                    <a16:creationId xmlns:a16="http://schemas.microsoft.com/office/drawing/2014/main" id="{B00B032B-138C-6FDE-1068-5B714B78499C}"/>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65">
                <a:extLst>
                  <a:ext uri="{FF2B5EF4-FFF2-40B4-BE49-F238E27FC236}">
                    <a16:creationId xmlns:a16="http://schemas.microsoft.com/office/drawing/2014/main" id="{9A4FA820-FDC2-1BE3-F2AA-4F7E949E79FC}"/>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63">
                <a:extLst>
                  <a:ext uri="{FF2B5EF4-FFF2-40B4-BE49-F238E27FC236}">
                    <a16:creationId xmlns:a16="http://schemas.microsoft.com/office/drawing/2014/main" id="{23BE51A1-1880-B516-4DC8-6D9A808F3F7C}"/>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36">
                <a:extLst>
                  <a:ext uri="{FF2B5EF4-FFF2-40B4-BE49-F238E27FC236}">
                    <a16:creationId xmlns:a16="http://schemas.microsoft.com/office/drawing/2014/main" id="{2EC0EE68-DA9A-9749-7CD2-82B594F960FC}"/>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35">
                <a:extLst>
                  <a:ext uri="{FF2B5EF4-FFF2-40B4-BE49-F238E27FC236}">
                    <a16:creationId xmlns:a16="http://schemas.microsoft.com/office/drawing/2014/main" id="{045EF6A7-1EB5-4314-51E2-A6388CA5D8E7}"/>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34">
                <a:extLst>
                  <a:ext uri="{FF2B5EF4-FFF2-40B4-BE49-F238E27FC236}">
                    <a16:creationId xmlns:a16="http://schemas.microsoft.com/office/drawing/2014/main" id="{04953C5B-4E73-4959-753A-8DF11252C66A}"/>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33">
                <a:extLst>
                  <a:ext uri="{FF2B5EF4-FFF2-40B4-BE49-F238E27FC236}">
                    <a16:creationId xmlns:a16="http://schemas.microsoft.com/office/drawing/2014/main" id="{2F13B278-9757-8384-86A9-F9F3EFAEFB0F}"/>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32">
                <a:extLst>
                  <a:ext uri="{FF2B5EF4-FFF2-40B4-BE49-F238E27FC236}">
                    <a16:creationId xmlns:a16="http://schemas.microsoft.com/office/drawing/2014/main" id="{7E70B8A4-30EA-B43D-8099-02AE9D9654E5}"/>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26">
                <a:extLst>
                  <a:ext uri="{FF2B5EF4-FFF2-40B4-BE49-F238E27FC236}">
                    <a16:creationId xmlns:a16="http://schemas.microsoft.com/office/drawing/2014/main" id="{EE3AF6AC-619C-ED5F-F12A-7616130EE72A}"/>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25">
                <a:extLst>
                  <a:ext uri="{FF2B5EF4-FFF2-40B4-BE49-F238E27FC236}">
                    <a16:creationId xmlns:a16="http://schemas.microsoft.com/office/drawing/2014/main" id="{A686D4F1-5777-F150-AF86-72B9AB04DF48}"/>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24">
                <a:extLst>
                  <a:ext uri="{FF2B5EF4-FFF2-40B4-BE49-F238E27FC236}">
                    <a16:creationId xmlns:a16="http://schemas.microsoft.com/office/drawing/2014/main" id="{E57F52EB-86D5-7D2C-25FE-E16F3D36501E}"/>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23">
                <a:extLst>
                  <a:ext uri="{FF2B5EF4-FFF2-40B4-BE49-F238E27FC236}">
                    <a16:creationId xmlns:a16="http://schemas.microsoft.com/office/drawing/2014/main" id="{91078C5B-CA1F-C119-075B-59C02EF47539}"/>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22">
                <a:extLst>
                  <a:ext uri="{FF2B5EF4-FFF2-40B4-BE49-F238E27FC236}">
                    <a16:creationId xmlns:a16="http://schemas.microsoft.com/office/drawing/2014/main" id="{79A9B2AE-F67D-9E83-5260-B320282B08DF}"/>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17">
                <a:extLst>
                  <a:ext uri="{FF2B5EF4-FFF2-40B4-BE49-F238E27FC236}">
                    <a16:creationId xmlns:a16="http://schemas.microsoft.com/office/drawing/2014/main" id="{31ACB78D-67CB-6683-A1B4-EBBA528C6C34}"/>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16">
                <a:extLst>
                  <a:ext uri="{FF2B5EF4-FFF2-40B4-BE49-F238E27FC236}">
                    <a16:creationId xmlns:a16="http://schemas.microsoft.com/office/drawing/2014/main" id="{C4812FE4-FC61-6521-567C-DC408FBE6E9F}"/>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3" name="直線コネクタ 2">
                <a:extLst>
                  <a:ext uri="{FF2B5EF4-FFF2-40B4-BE49-F238E27FC236}">
                    <a16:creationId xmlns:a16="http://schemas.microsoft.com/office/drawing/2014/main" id="{EF373E13-C992-C4CF-65BA-749A8006A0FB}"/>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直線コネクタ 346">
                <a:extLst>
                  <a:ext uri="{FF2B5EF4-FFF2-40B4-BE49-F238E27FC236}">
                    <a16:creationId xmlns:a16="http://schemas.microsoft.com/office/drawing/2014/main" id="{1DE266FE-136A-8207-423A-05341D627BB7}"/>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直線コネクタ 343">
                <a:extLst>
                  <a:ext uri="{FF2B5EF4-FFF2-40B4-BE49-F238E27FC236}">
                    <a16:creationId xmlns:a16="http://schemas.microsoft.com/office/drawing/2014/main" id="{A81EF10B-99A2-6EE0-0B21-7206810ADC01}"/>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4">
                <a:extLst>
                  <a:ext uri="{FF2B5EF4-FFF2-40B4-BE49-F238E27FC236}">
                    <a16:creationId xmlns:a16="http://schemas.microsoft.com/office/drawing/2014/main" id="{C07BD3B5-CFAC-C72E-64BC-AA9487B6CD2F}"/>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正方形/長方形 10">
              <a:extLst>
                <a:ext uri="{FF2B5EF4-FFF2-40B4-BE49-F238E27FC236}">
                  <a16:creationId xmlns:a16="http://schemas.microsoft.com/office/drawing/2014/main" id="{93ABF28A-556F-A45C-BC15-0A9A14A49450}"/>
                </a:ext>
              </a:extLst>
            </p:cNvPr>
            <p:cNvSpPr/>
            <p:nvPr/>
          </p:nvSpPr>
          <p:spPr>
            <a:xfrm>
              <a:off x="6492480" y="2628952"/>
              <a:ext cx="2635809" cy="275542"/>
            </a:xfrm>
            <a:prstGeom prst="rect">
              <a:avLst/>
            </a:prstGeom>
            <a:noFill/>
          </p:spPr>
          <p:txBody>
            <a:bodyPr wrap="square">
              <a:spAutoFit/>
            </a:bodyPr>
            <a:lstStyle/>
            <a:p>
              <a:r>
                <a:rPr lang="ja-JP" altLang="en-US" sz="1000" b="1" dirty="0">
                  <a:latin typeface="ＭＳ Ｐゴシック" panose="020B0600070205080204" pitchFamily="50" charset="-128"/>
                  <a:ea typeface="ＭＳ Ｐゴシック" panose="020B0600070205080204" pitchFamily="50" charset="-128"/>
                </a:rPr>
                <a:t>切迫する大規模地震に対する耐震対策  　　　　　　　　　　　　　　　</a:t>
              </a:r>
            </a:p>
          </p:txBody>
        </p:sp>
        <p:grpSp>
          <p:nvGrpSpPr>
            <p:cNvPr id="12" name="グループ化 38">
              <a:extLst>
                <a:ext uri="{FF2B5EF4-FFF2-40B4-BE49-F238E27FC236}">
                  <a16:creationId xmlns:a16="http://schemas.microsoft.com/office/drawing/2014/main" id="{BBBC4D19-7055-547C-3995-B0BE801AFB83}"/>
                </a:ext>
              </a:extLst>
            </p:cNvPr>
            <p:cNvGrpSpPr>
              <a:grpSpLocks/>
            </p:cNvGrpSpPr>
            <p:nvPr/>
          </p:nvGrpSpPr>
          <p:grpSpPr bwMode="auto">
            <a:xfrm>
              <a:off x="8041291" y="2112735"/>
              <a:ext cx="970420" cy="318924"/>
              <a:chOff x="8280582" y="2733169"/>
              <a:chExt cx="1106464" cy="348385"/>
            </a:xfrm>
          </p:grpSpPr>
          <p:sp>
            <p:nvSpPr>
              <p:cNvPr id="69" name="テキスト ボックス 68">
                <a:extLst>
                  <a:ext uri="{FF2B5EF4-FFF2-40B4-BE49-F238E27FC236}">
                    <a16:creationId xmlns:a16="http://schemas.microsoft.com/office/drawing/2014/main" id="{1B4F3C65-BA79-3DB6-6B3C-38644C16272E}"/>
                  </a:ext>
                </a:extLst>
              </p:cNvPr>
              <p:cNvSpPr txBox="1"/>
              <p:nvPr/>
            </p:nvSpPr>
            <p:spPr>
              <a:xfrm>
                <a:off x="8280582" y="2733169"/>
                <a:ext cx="1106464" cy="348385"/>
              </a:xfrm>
              <a:prstGeom prst="rect">
                <a:avLst/>
              </a:prstGeom>
              <a:solidFill>
                <a:schemeClr val="bg1"/>
              </a:solidFill>
              <a:ln w="3175">
                <a:solidFill>
                  <a:schemeClr val="tx1"/>
                </a:solidFill>
              </a:ln>
            </p:spPr>
            <p:txBody>
              <a:bodyPr wrap="square" lIns="36000" tIns="36000" rIns="36000" bIns="36000">
                <a:spAutoFit/>
              </a:bodyPr>
              <a:lstStyle/>
              <a:p>
                <a:pPr algn="ctr">
                  <a:defRPr/>
                </a:pPr>
                <a:r>
                  <a:rPr lang="ja-JP" altLang="en-US" sz="800" dirty="0">
                    <a:latin typeface="+mj-ea"/>
                  </a:rPr>
                  <a:t>Ｒ７工事実施箇所</a:t>
                </a:r>
                <a:endParaRPr lang="en-US" altLang="ja-JP" sz="800" dirty="0">
                  <a:latin typeface="+mj-ea"/>
                </a:endParaRPr>
              </a:p>
              <a:p>
                <a:pPr algn="ctr">
                  <a:defRPr/>
                </a:pPr>
                <a:r>
                  <a:rPr lang="ja-JP" altLang="en-US" sz="800" dirty="0">
                    <a:latin typeface="+mj-ea"/>
                    <a:ea typeface="+mj-ea"/>
                  </a:rPr>
                  <a:t>　　　堤防・護岸</a:t>
                </a:r>
                <a:endParaRPr lang="en-US" altLang="ja-JP" sz="800" dirty="0">
                  <a:latin typeface="+mj-ea"/>
                  <a:ea typeface="+mj-ea"/>
                </a:endParaRPr>
              </a:p>
            </p:txBody>
          </p:sp>
          <p:sp>
            <p:nvSpPr>
              <p:cNvPr id="71" name="円/楕円 116">
                <a:extLst>
                  <a:ext uri="{FF2B5EF4-FFF2-40B4-BE49-F238E27FC236}">
                    <a16:creationId xmlns:a16="http://schemas.microsoft.com/office/drawing/2014/main" id="{C39BD738-0D1E-FEF8-8DF7-6B424CFB1A2F}"/>
                  </a:ext>
                </a:extLst>
              </p:cNvPr>
              <p:cNvSpPr/>
              <p:nvPr/>
            </p:nvSpPr>
            <p:spPr>
              <a:xfrm>
                <a:off x="8386809" y="2953633"/>
                <a:ext cx="198707" cy="10416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16" name="円/楕円 116">
              <a:extLst>
                <a:ext uri="{FF2B5EF4-FFF2-40B4-BE49-F238E27FC236}">
                  <a16:creationId xmlns:a16="http://schemas.microsoft.com/office/drawing/2014/main" id="{A35FE594-D735-978F-4DBC-F09AA0BC89A5}"/>
                </a:ext>
              </a:extLst>
            </p:cNvPr>
            <p:cNvSpPr/>
            <p:nvPr/>
          </p:nvSpPr>
          <p:spPr bwMode="auto">
            <a:xfrm>
              <a:off x="7763816" y="1419304"/>
              <a:ext cx="105829" cy="1728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227" name="テキスト ボックス 226">
            <a:extLst>
              <a:ext uri="{FF2B5EF4-FFF2-40B4-BE49-F238E27FC236}">
                <a16:creationId xmlns:a16="http://schemas.microsoft.com/office/drawing/2014/main" id="{E6E30620-8474-3404-2D66-805DE5B6F27F}"/>
              </a:ext>
            </a:extLst>
          </p:cNvPr>
          <p:cNvSpPr txBox="1"/>
          <p:nvPr/>
        </p:nvSpPr>
        <p:spPr bwMode="auto">
          <a:xfrm>
            <a:off x="8009901" y="1366173"/>
            <a:ext cx="474115"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東横堀川</a:t>
            </a:r>
            <a:endParaRPr lang="en-US" altLang="ja-JP" sz="800" dirty="0">
              <a:latin typeface="+mj-ea"/>
              <a:ea typeface="+mj-ea"/>
            </a:endParaRPr>
          </a:p>
        </p:txBody>
      </p:sp>
      <p:sp>
        <p:nvSpPr>
          <p:cNvPr id="228" name="円/楕円 116">
            <a:extLst>
              <a:ext uri="{FF2B5EF4-FFF2-40B4-BE49-F238E27FC236}">
                <a16:creationId xmlns:a16="http://schemas.microsoft.com/office/drawing/2014/main" id="{C6853182-BF92-6C0B-333D-17B1CCFCE172}"/>
              </a:ext>
            </a:extLst>
          </p:cNvPr>
          <p:cNvSpPr/>
          <p:nvPr/>
        </p:nvSpPr>
        <p:spPr bwMode="auto">
          <a:xfrm rot="3348890">
            <a:off x="7371824" y="1745790"/>
            <a:ext cx="97442" cy="105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229" name="テキスト ボックス 228">
            <a:extLst>
              <a:ext uri="{FF2B5EF4-FFF2-40B4-BE49-F238E27FC236}">
                <a16:creationId xmlns:a16="http://schemas.microsoft.com/office/drawing/2014/main" id="{9DACF971-DA58-92FB-C5E6-F191CDB4CA7F}"/>
              </a:ext>
            </a:extLst>
          </p:cNvPr>
          <p:cNvSpPr txBox="1"/>
          <p:nvPr/>
        </p:nvSpPr>
        <p:spPr bwMode="auto">
          <a:xfrm>
            <a:off x="7070185" y="1571646"/>
            <a:ext cx="557782" cy="123111"/>
          </a:xfrm>
          <a:prstGeom prst="rect">
            <a:avLst/>
          </a:prstGeom>
          <a:solidFill>
            <a:schemeClr val="bg1"/>
          </a:solidFill>
          <a:ln w="3175">
            <a:noFill/>
          </a:ln>
        </p:spPr>
        <p:txBody>
          <a:bodyPr wrap="square" lIns="0" tIns="0" rIns="0" bIns="0">
            <a:spAutoFit/>
          </a:bodyPr>
          <a:lstStyle/>
          <a:p>
            <a:pPr algn="ctr">
              <a:defRPr/>
            </a:pPr>
            <a:r>
              <a:rPr lang="ja-JP" altLang="en-US" sz="800" dirty="0">
                <a:latin typeface="+mj-ea"/>
                <a:ea typeface="+mj-ea"/>
              </a:rPr>
              <a:t>港区堤防</a:t>
            </a:r>
            <a:endParaRPr lang="en-US" altLang="ja-JP" sz="800" dirty="0">
              <a:latin typeface="+mj-ea"/>
              <a:ea typeface="+mj-ea"/>
            </a:endParaRPr>
          </a:p>
        </p:txBody>
      </p:sp>
      <p:grpSp>
        <p:nvGrpSpPr>
          <p:cNvPr id="234" name="グループ化 233">
            <a:extLst>
              <a:ext uri="{FF2B5EF4-FFF2-40B4-BE49-F238E27FC236}">
                <a16:creationId xmlns:a16="http://schemas.microsoft.com/office/drawing/2014/main" id="{09AB8C12-369B-0795-2904-52496592324F}"/>
              </a:ext>
            </a:extLst>
          </p:cNvPr>
          <p:cNvGrpSpPr/>
          <p:nvPr/>
        </p:nvGrpSpPr>
        <p:grpSpPr>
          <a:xfrm>
            <a:off x="6287336" y="2813073"/>
            <a:ext cx="2735318" cy="1967450"/>
            <a:chOff x="6292686" y="2955441"/>
            <a:chExt cx="2735318" cy="1967450"/>
          </a:xfrm>
        </p:grpSpPr>
        <p:sp>
          <p:nvSpPr>
            <p:cNvPr id="235" name="正方形/長方形 234">
              <a:extLst>
                <a:ext uri="{FF2B5EF4-FFF2-40B4-BE49-F238E27FC236}">
                  <a16:creationId xmlns:a16="http://schemas.microsoft.com/office/drawing/2014/main" id="{ABC0B951-F78D-BEAF-9AAD-1A2541BD8AD2}"/>
                </a:ext>
              </a:extLst>
            </p:cNvPr>
            <p:cNvSpPr/>
            <p:nvPr/>
          </p:nvSpPr>
          <p:spPr>
            <a:xfrm>
              <a:off x="6786685" y="4676670"/>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236" name="グループ化 235">
              <a:extLst>
                <a:ext uri="{FF2B5EF4-FFF2-40B4-BE49-F238E27FC236}">
                  <a16:creationId xmlns:a16="http://schemas.microsoft.com/office/drawing/2014/main" id="{D9245F4F-79DE-94B0-C57A-72422989B32E}"/>
                </a:ext>
              </a:extLst>
            </p:cNvPr>
            <p:cNvGrpSpPr/>
            <p:nvPr/>
          </p:nvGrpSpPr>
          <p:grpSpPr>
            <a:xfrm>
              <a:off x="6939015" y="2955441"/>
              <a:ext cx="2003438" cy="1757480"/>
              <a:chOff x="6845698" y="2758337"/>
              <a:chExt cx="2003438" cy="1757480"/>
            </a:xfrm>
          </p:grpSpPr>
          <p:pic>
            <p:nvPicPr>
              <p:cNvPr id="245" name="図 244">
                <a:extLst>
                  <a:ext uri="{FF2B5EF4-FFF2-40B4-BE49-F238E27FC236}">
                    <a16:creationId xmlns:a16="http://schemas.microsoft.com/office/drawing/2014/main" id="{F69A2962-A139-497F-996D-3626540DD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246" name="グループ化 245">
                <a:extLst>
                  <a:ext uri="{FF2B5EF4-FFF2-40B4-BE49-F238E27FC236}">
                    <a16:creationId xmlns:a16="http://schemas.microsoft.com/office/drawing/2014/main" id="{784BFF76-5067-CA94-5F58-0AF1C6DFCECC}"/>
                  </a:ext>
                </a:extLst>
              </p:cNvPr>
              <p:cNvGrpSpPr/>
              <p:nvPr/>
            </p:nvGrpSpPr>
            <p:grpSpPr>
              <a:xfrm rot="20003149">
                <a:off x="7024653" y="3118127"/>
                <a:ext cx="599229" cy="284251"/>
                <a:chOff x="-10055" y="-3440"/>
                <a:chExt cx="599847" cy="284303"/>
              </a:xfrm>
            </p:grpSpPr>
            <p:sp>
              <p:nvSpPr>
                <p:cNvPr id="259" name="円/楕円 174">
                  <a:extLst>
                    <a:ext uri="{FF2B5EF4-FFF2-40B4-BE49-F238E27FC236}">
                      <a16:creationId xmlns:a16="http://schemas.microsoft.com/office/drawing/2014/main" id="{C5882036-675C-B1BC-AC76-AA02093B5C2E}"/>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60" name="テキスト ボックス 1">
                  <a:extLst>
                    <a:ext uri="{FF2B5EF4-FFF2-40B4-BE49-F238E27FC236}">
                      <a16:creationId xmlns:a16="http://schemas.microsoft.com/office/drawing/2014/main" id="{91DC2FEF-5CE0-61A2-3BC5-BBB856535A1D}"/>
                    </a:ext>
                  </a:extLst>
                </p:cNvPr>
                <p:cNvSpPr txBox="1"/>
                <p:nvPr/>
              </p:nvSpPr>
              <p:spPr>
                <a:xfrm>
                  <a:off x="-10055" y="-3440"/>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247" name="グループ化 246">
                <a:extLst>
                  <a:ext uri="{FF2B5EF4-FFF2-40B4-BE49-F238E27FC236}">
                    <a16:creationId xmlns:a16="http://schemas.microsoft.com/office/drawing/2014/main" id="{12376D03-EEC9-00FD-111B-0483277618CF}"/>
                  </a:ext>
                </a:extLst>
              </p:cNvPr>
              <p:cNvGrpSpPr/>
              <p:nvPr/>
            </p:nvGrpSpPr>
            <p:grpSpPr>
              <a:xfrm>
                <a:off x="7553121" y="2758337"/>
                <a:ext cx="664950" cy="267335"/>
                <a:chOff x="-16697" y="1373"/>
                <a:chExt cx="665599" cy="267384"/>
              </a:xfrm>
            </p:grpSpPr>
            <p:sp>
              <p:nvSpPr>
                <p:cNvPr id="257" name="円/楕円 177">
                  <a:extLst>
                    <a:ext uri="{FF2B5EF4-FFF2-40B4-BE49-F238E27FC236}">
                      <a16:creationId xmlns:a16="http://schemas.microsoft.com/office/drawing/2014/main" id="{3EA3EAB8-12FC-0EAB-F584-68553C1CAA3E}"/>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8" name="テキスト ボックス 49">
                  <a:extLst>
                    <a:ext uri="{FF2B5EF4-FFF2-40B4-BE49-F238E27FC236}">
                      <a16:creationId xmlns:a16="http://schemas.microsoft.com/office/drawing/2014/main" id="{E0210878-2CE2-9E04-2C27-4F6E5FD6E348}"/>
                    </a:ext>
                  </a:extLst>
                </p:cNvPr>
                <p:cNvSpPr txBox="1"/>
                <p:nvPr/>
              </p:nvSpPr>
              <p:spPr>
                <a:xfrm>
                  <a:off x="-16697" y="1373"/>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248" name="グループ化 247">
                <a:extLst>
                  <a:ext uri="{FF2B5EF4-FFF2-40B4-BE49-F238E27FC236}">
                    <a16:creationId xmlns:a16="http://schemas.microsoft.com/office/drawing/2014/main" id="{464059BB-7228-45F7-38E1-2C12CB783B75}"/>
                  </a:ext>
                </a:extLst>
              </p:cNvPr>
              <p:cNvGrpSpPr/>
              <p:nvPr/>
            </p:nvGrpSpPr>
            <p:grpSpPr>
              <a:xfrm rot="3355478">
                <a:off x="8084957" y="2944105"/>
                <a:ext cx="604627" cy="267335"/>
                <a:chOff x="10602" y="-27467"/>
                <a:chExt cx="550983" cy="267384"/>
              </a:xfrm>
            </p:grpSpPr>
            <p:sp>
              <p:nvSpPr>
                <p:cNvPr id="255" name="円/楕円 180">
                  <a:extLst>
                    <a:ext uri="{FF2B5EF4-FFF2-40B4-BE49-F238E27FC236}">
                      <a16:creationId xmlns:a16="http://schemas.microsoft.com/office/drawing/2014/main" id="{CA3C80F1-CAF8-F418-61E5-D9A15DED2C84}"/>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6" name="テキスト ボックス 52">
                  <a:extLst>
                    <a:ext uri="{FF2B5EF4-FFF2-40B4-BE49-F238E27FC236}">
                      <a16:creationId xmlns:a16="http://schemas.microsoft.com/office/drawing/2014/main" id="{1BDB2BF0-CE3B-27AF-005C-8BBED3951472}"/>
                    </a:ext>
                  </a:extLst>
                </p:cNvPr>
                <p:cNvSpPr txBox="1"/>
                <p:nvPr/>
              </p:nvSpPr>
              <p:spPr>
                <a:xfrm>
                  <a:off x="10602" y="-27467"/>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249" name="グループ化 248">
                <a:extLst>
                  <a:ext uri="{FF2B5EF4-FFF2-40B4-BE49-F238E27FC236}">
                    <a16:creationId xmlns:a16="http://schemas.microsoft.com/office/drawing/2014/main" id="{098DF81F-6728-F866-8AB1-D3F2A8B2B209}"/>
                  </a:ext>
                </a:extLst>
              </p:cNvPr>
              <p:cNvGrpSpPr/>
              <p:nvPr/>
            </p:nvGrpSpPr>
            <p:grpSpPr>
              <a:xfrm rot="5400000">
                <a:off x="8361959" y="3350979"/>
                <a:ext cx="616214" cy="358140"/>
                <a:chOff x="78854" y="41678"/>
                <a:chExt cx="616848" cy="358193"/>
              </a:xfrm>
            </p:grpSpPr>
            <p:sp>
              <p:nvSpPr>
                <p:cNvPr id="253" name="円/楕円 183">
                  <a:extLst>
                    <a:ext uri="{FF2B5EF4-FFF2-40B4-BE49-F238E27FC236}">
                      <a16:creationId xmlns:a16="http://schemas.microsoft.com/office/drawing/2014/main" id="{86BD39C9-F670-DD8F-30DE-6870EC1AA28C}"/>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4" name="テキスト ボックス 55">
                  <a:extLst>
                    <a:ext uri="{FF2B5EF4-FFF2-40B4-BE49-F238E27FC236}">
                      <a16:creationId xmlns:a16="http://schemas.microsoft.com/office/drawing/2014/main" id="{6CDC409D-CE4D-F520-61CB-BB76EF2CDC6E}"/>
                    </a:ext>
                  </a:extLst>
                </p:cNvPr>
                <p:cNvSpPr txBox="1"/>
                <p:nvPr/>
              </p:nvSpPr>
              <p:spPr>
                <a:xfrm>
                  <a:off x="78854" y="41678"/>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250" name="グループ化 249">
                <a:extLst>
                  <a:ext uri="{FF2B5EF4-FFF2-40B4-BE49-F238E27FC236}">
                    <a16:creationId xmlns:a16="http://schemas.microsoft.com/office/drawing/2014/main" id="{EDBAC261-1456-06EB-0C9B-00DCDDD6F205}"/>
                  </a:ext>
                </a:extLst>
              </p:cNvPr>
              <p:cNvGrpSpPr/>
              <p:nvPr/>
            </p:nvGrpSpPr>
            <p:grpSpPr>
              <a:xfrm rot="1114259">
                <a:off x="7107840" y="4227198"/>
                <a:ext cx="722834" cy="267335"/>
                <a:chOff x="-78097" y="28678"/>
                <a:chExt cx="675396" cy="267384"/>
              </a:xfrm>
            </p:grpSpPr>
            <p:sp>
              <p:nvSpPr>
                <p:cNvPr id="251" name="円/楕円 186">
                  <a:extLst>
                    <a:ext uri="{FF2B5EF4-FFF2-40B4-BE49-F238E27FC236}">
                      <a16:creationId xmlns:a16="http://schemas.microsoft.com/office/drawing/2014/main" id="{601637EE-298D-8D1E-160A-B35AA9A58A66}"/>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252" name="テキスト ボックス 58">
                  <a:extLst>
                    <a:ext uri="{FF2B5EF4-FFF2-40B4-BE49-F238E27FC236}">
                      <a16:creationId xmlns:a16="http://schemas.microsoft.com/office/drawing/2014/main" id="{2565F15D-2D7B-8528-49D5-48D2696D95AE}"/>
                    </a:ext>
                  </a:extLst>
                </p:cNvPr>
                <p:cNvSpPr txBox="1"/>
                <p:nvPr/>
              </p:nvSpPr>
              <p:spPr>
                <a:xfrm>
                  <a:off x="-78097" y="28678"/>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237" name="グループ化 236">
              <a:extLst>
                <a:ext uri="{FF2B5EF4-FFF2-40B4-BE49-F238E27FC236}">
                  <a16:creationId xmlns:a16="http://schemas.microsoft.com/office/drawing/2014/main" id="{1BC25208-29A6-F5CF-DE69-E13F85EDB945}"/>
                </a:ext>
              </a:extLst>
            </p:cNvPr>
            <p:cNvGrpSpPr/>
            <p:nvPr/>
          </p:nvGrpSpPr>
          <p:grpSpPr>
            <a:xfrm>
              <a:off x="6292686" y="3885824"/>
              <a:ext cx="1051836" cy="537140"/>
              <a:chOff x="6299350" y="1481669"/>
              <a:chExt cx="1051836" cy="537140"/>
            </a:xfrm>
            <a:noFill/>
          </p:grpSpPr>
          <p:sp>
            <p:nvSpPr>
              <p:cNvPr id="239" name="角丸四角形 96">
                <a:extLst>
                  <a:ext uri="{FF2B5EF4-FFF2-40B4-BE49-F238E27FC236}">
                    <a16:creationId xmlns:a16="http://schemas.microsoft.com/office/drawing/2014/main" id="{A6A16F01-884B-7B40-6698-B6BD7770B705}"/>
                  </a:ext>
                </a:extLst>
              </p:cNvPr>
              <p:cNvSpPr/>
              <p:nvPr/>
            </p:nvSpPr>
            <p:spPr>
              <a:xfrm>
                <a:off x="6299350" y="1481669"/>
                <a:ext cx="948062" cy="50200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nvGrpSpPr>
              <p:cNvPr id="240" name="グループ化 239">
                <a:extLst>
                  <a:ext uri="{FF2B5EF4-FFF2-40B4-BE49-F238E27FC236}">
                    <a16:creationId xmlns:a16="http://schemas.microsoft.com/office/drawing/2014/main" id="{6CEF02CF-A07B-3A2D-C94F-9F967250782D}"/>
                  </a:ext>
                </a:extLst>
              </p:cNvPr>
              <p:cNvGrpSpPr/>
              <p:nvPr/>
            </p:nvGrpSpPr>
            <p:grpSpPr>
              <a:xfrm>
                <a:off x="6373953" y="1490435"/>
                <a:ext cx="977233" cy="528374"/>
                <a:chOff x="6251893" y="1587028"/>
                <a:chExt cx="977233" cy="528374"/>
              </a:xfrm>
              <a:grpFill/>
            </p:grpSpPr>
            <p:sp>
              <p:nvSpPr>
                <p:cNvPr id="241" name="テキスト ボックス 52">
                  <a:extLst>
                    <a:ext uri="{FF2B5EF4-FFF2-40B4-BE49-F238E27FC236}">
                      <a16:creationId xmlns:a16="http://schemas.microsoft.com/office/drawing/2014/main" id="{EAE1449A-7CBD-94AD-FF23-30057C962C85}"/>
                    </a:ext>
                  </a:extLst>
                </p:cNvPr>
                <p:cNvSpPr txBox="1"/>
                <p:nvPr/>
              </p:nvSpPr>
              <p:spPr>
                <a:xfrm>
                  <a:off x="6411118" y="1587028"/>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242" name="テキスト ボックス 54">
                  <a:extLst>
                    <a:ext uri="{FF2B5EF4-FFF2-40B4-BE49-F238E27FC236}">
                      <a16:creationId xmlns:a16="http://schemas.microsoft.com/office/drawing/2014/main" id="{56DC39CE-46AB-6519-0275-415E492D109A}"/>
                    </a:ext>
                  </a:extLst>
                </p:cNvPr>
                <p:cNvSpPr txBox="1"/>
                <p:nvPr/>
              </p:nvSpPr>
              <p:spPr>
                <a:xfrm>
                  <a:off x="6411119" y="1825996"/>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243" name="直線コネクタ 242">
                  <a:extLst>
                    <a:ext uri="{FF2B5EF4-FFF2-40B4-BE49-F238E27FC236}">
                      <a16:creationId xmlns:a16="http://schemas.microsoft.com/office/drawing/2014/main" id="{B7EE09D3-0461-4BBB-CA01-15C3567F8ADF}"/>
                    </a:ext>
                  </a:extLst>
                </p:cNvPr>
                <p:cNvCxnSpPr/>
                <p:nvPr/>
              </p:nvCxnSpPr>
              <p:spPr>
                <a:xfrm>
                  <a:off x="6251893" y="1731730"/>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a:extLst>
                    <a:ext uri="{FF2B5EF4-FFF2-40B4-BE49-F238E27FC236}">
                      <a16:creationId xmlns:a16="http://schemas.microsoft.com/office/drawing/2014/main" id="{CAB912FA-C302-7330-3F3E-AED2AEA1A334}"/>
                    </a:ext>
                  </a:extLst>
                </p:cNvPr>
                <p:cNvCxnSpPr/>
                <p:nvPr/>
              </p:nvCxnSpPr>
              <p:spPr>
                <a:xfrm>
                  <a:off x="6251893" y="1980223"/>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238" name="Line 26">
              <a:extLst>
                <a:ext uri="{FF2B5EF4-FFF2-40B4-BE49-F238E27FC236}">
                  <a16:creationId xmlns:a16="http://schemas.microsoft.com/office/drawing/2014/main" id="{69CFBF0F-FB58-9D66-312B-BB410AD16E6D}"/>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261" name="グループ化 260">
            <a:extLst>
              <a:ext uri="{FF2B5EF4-FFF2-40B4-BE49-F238E27FC236}">
                <a16:creationId xmlns:a16="http://schemas.microsoft.com/office/drawing/2014/main" id="{E666314F-C159-23A5-9DA8-B70B91E335FB}"/>
              </a:ext>
            </a:extLst>
          </p:cNvPr>
          <p:cNvGrpSpPr/>
          <p:nvPr/>
        </p:nvGrpSpPr>
        <p:grpSpPr>
          <a:xfrm>
            <a:off x="6287336" y="3473070"/>
            <a:ext cx="1074589" cy="179991"/>
            <a:chOff x="8041290" y="4507178"/>
            <a:chExt cx="1074589" cy="179991"/>
          </a:xfrm>
        </p:grpSpPr>
        <p:grpSp>
          <p:nvGrpSpPr>
            <p:cNvPr id="262" name="グループ化 261">
              <a:extLst>
                <a:ext uri="{FF2B5EF4-FFF2-40B4-BE49-F238E27FC236}">
                  <a16:creationId xmlns:a16="http://schemas.microsoft.com/office/drawing/2014/main" id="{0AB52061-5D8B-FD9F-6F60-4199E0DF1609}"/>
                </a:ext>
              </a:extLst>
            </p:cNvPr>
            <p:cNvGrpSpPr/>
            <p:nvPr/>
          </p:nvGrpSpPr>
          <p:grpSpPr>
            <a:xfrm>
              <a:off x="8041290" y="4507178"/>
              <a:ext cx="1074589" cy="179991"/>
              <a:chOff x="4797315" y="4181902"/>
              <a:chExt cx="895596" cy="139279"/>
            </a:xfrm>
          </p:grpSpPr>
          <p:sp>
            <p:nvSpPr>
              <p:cNvPr id="264" name="正方形/長方形 263">
                <a:extLst>
                  <a:ext uri="{FF2B5EF4-FFF2-40B4-BE49-F238E27FC236}">
                    <a16:creationId xmlns:a16="http://schemas.microsoft.com/office/drawing/2014/main" id="{9B09F8C4-BEE9-F823-CBAE-EA61AF6DE80E}"/>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265" name="タイトル 1">
                <a:extLst>
                  <a:ext uri="{FF2B5EF4-FFF2-40B4-BE49-F238E27FC236}">
                    <a16:creationId xmlns:a16="http://schemas.microsoft.com/office/drawing/2014/main" id="{7DD305F8-B47B-5D8F-7ED2-D3977CCC0DDC}"/>
                  </a:ext>
                </a:extLst>
              </p:cNvPr>
              <p:cNvSpPr txBox="1">
                <a:spLocks/>
              </p:cNvSpPr>
              <p:nvPr/>
            </p:nvSpPr>
            <p:spPr bwMode="gray">
              <a:xfrm>
                <a:off x="4959973" y="4181902"/>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Ｒ７事業実施箇所</a:t>
                </a:r>
              </a:p>
            </p:txBody>
          </p:sp>
        </p:grpSp>
        <p:sp>
          <p:nvSpPr>
            <p:cNvPr id="263" name="円/楕円 58">
              <a:extLst>
                <a:ext uri="{FF2B5EF4-FFF2-40B4-BE49-F238E27FC236}">
                  <a16:creationId xmlns:a16="http://schemas.microsoft.com/office/drawing/2014/main" id="{9E58B57C-D474-DD8F-9132-B8D861C9DC0E}"/>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266" name="円/楕円 58">
            <a:extLst>
              <a:ext uri="{FF2B5EF4-FFF2-40B4-BE49-F238E27FC236}">
                <a16:creationId xmlns:a16="http://schemas.microsoft.com/office/drawing/2014/main" id="{2EEC3D25-3E5E-BDE5-31B8-97B6DB6C40B5}"/>
              </a:ext>
            </a:extLst>
          </p:cNvPr>
          <p:cNvSpPr/>
          <p:nvPr/>
        </p:nvSpPr>
        <p:spPr>
          <a:xfrm rot="6562831">
            <a:off x="7668920" y="4132771"/>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7" name="円/楕円 58">
            <a:extLst>
              <a:ext uri="{FF2B5EF4-FFF2-40B4-BE49-F238E27FC236}">
                <a16:creationId xmlns:a16="http://schemas.microsoft.com/office/drawing/2014/main" id="{52F9129C-B228-09D6-A169-A736C84E4EBF}"/>
              </a:ext>
            </a:extLst>
          </p:cNvPr>
          <p:cNvSpPr/>
          <p:nvPr/>
        </p:nvSpPr>
        <p:spPr>
          <a:xfrm rot="5400000">
            <a:off x="8317007" y="4251448"/>
            <a:ext cx="453246" cy="917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8" name="円/楕円 58">
            <a:extLst>
              <a:ext uri="{FF2B5EF4-FFF2-40B4-BE49-F238E27FC236}">
                <a16:creationId xmlns:a16="http://schemas.microsoft.com/office/drawing/2014/main" id="{2661A61A-4660-F0CA-41DA-225E21C58B3C}"/>
              </a:ext>
            </a:extLst>
          </p:cNvPr>
          <p:cNvSpPr/>
          <p:nvPr/>
        </p:nvSpPr>
        <p:spPr>
          <a:xfrm rot="5400000">
            <a:off x="8562273" y="3342466"/>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69" name="円/楕円 58">
            <a:extLst>
              <a:ext uri="{FF2B5EF4-FFF2-40B4-BE49-F238E27FC236}">
                <a16:creationId xmlns:a16="http://schemas.microsoft.com/office/drawing/2014/main" id="{596867BB-291B-2D23-9D96-49F5D273FA44}"/>
              </a:ext>
            </a:extLst>
          </p:cNvPr>
          <p:cNvSpPr/>
          <p:nvPr/>
        </p:nvSpPr>
        <p:spPr>
          <a:xfrm rot="3622451">
            <a:off x="7872711" y="3764288"/>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0" name="円/楕円 58">
            <a:extLst>
              <a:ext uri="{FF2B5EF4-FFF2-40B4-BE49-F238E27FC236}">
                <a16:creationId xmlns:a16="http://schemas.microsoft.com/office/drawing/2014/main" id="{B8BA5750-D4D8-26FD-D45C-5622CCCC1ACC}"/>
              </a:ext>
            </a:extLst>
          </p:cNvPr>
          <p:cNvSpPr/>
          <p:nvPr/>
        </p:nvSpPr>
        <p:spPr>
          <a:xfrm rot="6892221">
            <a:off x="7917755" y="3121941"/>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1" name="円/楕円 58">
            <a:extLst>
              <a:ext uri="{FF2B5EF4-FFF2-40B4-BE49-F238E27FC236}">
                <a16:creationId xmlns:a16="http://schemas.microsoft.com/office/drawing/2014/main" id="{8FF2AF3E-A090-D1A5-5527-A27BCDA6D44A}"/>
              </a:ext>
            </a:extLst>
          </p:cNvPr>
          <p:cNvSpPr/>
          <p:nvPr/>
        </p:nvSpPr>
        <p:spPr>
          <a:xfrm rot="4185067">
            <a:off x="7684364" y="3207085"/>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2" name="円/楕円 58">
            <a:extLst>
              <a:ext uri="{FF2B5EF4-FFF2-40B4-BE49-F238E27FC236}">
                <a16:creationId xmlns:a16="http://schemas.microsoft.com/office/drawing/2014/main" id="{7D764D8B-20E7-B18D-5B12-6713D66793BF}"/>
              </a:ext>
            </a:extLst>
          </p:cNvPr>
          <p:cNvSpPr/>
          <p:nvPr/>
        </p:nvSpPr>
        <p:spPr>
          <a:xfrm rot="5822408">
            <a:off x="7490795" y="3234549"/>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3" name="円/楕円 58">
            <a:extLst>
              <a:ext uri="{FF2B5EF4-FFF2-40B4-BE49-F238E27FC236}">
                <a16:creationId xmlns:a16="http://schemas.microsoft.com/office/drawing/2014/main" id="{53385DB4-CCD0-27FC-9BAD-91EBB3F88BB8}"/>
              </a:ext>
            </a:extLst>
          </p:cNvPr>
          <p:cNvSpPr/>
          <p:nvPr/>
        </p:nvSpPr>
        <p:spPr>
          <a:xfrm rot="20272186">
            <a:off x="7564107" y="3595987"/>
            <a:ext cx="134699"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274" name="フリーフォーム: 図形 273">
            <a:extLst>
              <a:ext uri="{FF2B5EF4-FFF2-40B4-BE49-F238E27FC236}">
                <a16:creationId xmlns:a16="http://schemas.microsoft.com/office/drawing/2014/main" id="{51DA8ACB-8A26-2A69-199A-ECA3F132F1EC}"/>
              </a:ext>
            </a:extLst>
          </p:cNvPr>
          <p:cNvSpPr/>
          <p:nvPr/>
        </p:nvSpPr>
        <p:spPr>
          <a:xfrm>
            <a:off x="8319601" y="3447869"/>
            <a:ext cx="144000"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フリーフォーム: 図形 274">
            <a:extLst>
              <a:ext uri="{FF2B5EF4-FFF2-40B4-BE49-F238E27FC236}">
                <a16:creationId xmlns:a16="http://schemas.microsoft.com/office/drawing/2014/main" id="{57BFC2D2-551C-EEDC-B2FC-8B279803CC6F}"/>
              </a:ext>
            </a:extLst>
          </p:cNvPr>
          <p:cNvSpPr/>
          <p:nvPr/>
        </p:nvSpPr>
        <p:spPr>
          <a:xfrm>
            <a:off x="8312419" y="3446709"/>
            <a:ext cx="154782" cy="23813"/>
          </a:xfrm>
          <a:custGeom>
            <a:avLst/>
            <a:gdLst>
              <a:gd name="connsiteX0" fmla="*/ 0 w 178594"/>
              <a:gd name="connsiteY0" fmla="*/ 23813 h 23813"/>
              <a:gd name="connsiteX1" fmla="*/ 0 w 178594"/>
              <a:gd name="connsiteY1" fmla="*/ 23813 h 23813"/>
              <a:gd name="connsiteX2" fmla="*/ 154782 w 178594"/>
              <a:gd name="connsiteY2" fmla="*/ 0 h 23813"/>
              <a:gd name="connsiteX3" fmla="*/ 178594 w 178594"/>
              <a:gd name="connsiteY3" fmla="*/ 2381 h 23813"/>
              <a:gd name="connsiteX0" fmla="*/ 0 w 154782"/>
              <a:gd name="connsiteY0" fmla="*/ 23813 h 23813"/>
              <a:gd name="connsiteX1" fmla="*/ 0 w 154782"/>
              <a:gd name="connsiteY1" fmla="*/ 23813 h 23813"/>
              <a:gd name="connsiteX2" fmla="*/ 154782 w 154782"/>
              <a:gd name="connsiteY2" fmla="*/ 0 h 23813"/>
            </a:gdLst>
            <a:ahLst/>
            <a:cxnLst>
              <a:cxn ang="0">
                <a:pos x="connsiteX0" y="connsiteY0"/>
              </a:cxn>
              <a:cxn ang="0">
                <a:pos x="connsiteX1" y="connsiteY1"/>
              </a:cxn>
              <a:cxn ang="0">
                <a:pos x="connsiteX2" y="connsiteY2"/>
              </a:cxn>
            </a:cxnLst>
            <a:rect l="l" t="t" r="r" b="b"/>
            <a:pathLst>
              <a:path w="154782" h="23813">
                <a:moveTo>
                  <a:pt x="0" y="23813"/>
                </a:moveTo>
                <a:lnTo>
                  <a:pt x="0" y="23813"/>
                </a:lnTo>
                <a:lnTo>
                  <a:pt x="154782" y="0"/>
                </a:ln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2912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防災体制の更なる充実・震災対策の推進②</a:t>
            </a:r>
          </a:p>
        </p:txBody>
      </p:sp>
      <p:sp>
        <p:nvSpPr>
          <p:cNvPr id="28" name="Rectangle 4"/>
          <p:cNvSpPr>
            <a:spLocks noChangeArrowheads="1"/>
          </p:cNvSpPr>
          <p:nvPr/>
        </p:nvSpPr>
        <p:spPr bwMode="auto">
          <a:xfrm>
            <a:off x="7302500" y="0"/>
            <a:ext cx="184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防災力の強化</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6" name="スライド番号プレースホルダ 3"/>
          <p:cNvSpPr txBox="1">
            <a:spLocks noGrp="1"/>
          </p:cNvSpPr>
          <p:nvPr/>
        </p:nvSpPr>
        <p:spPr bwMode="auto">
          <a:xfrm>
            <a:off x="6969622" y="4756807"/>
            <a:ext cx="2133600" cy="357187"/>
          </a:xfrm>
          <a:prstGeom prst="rect">
            <a:avLst/>
          </a:prstGeom>
          <a:noFill/>
          <a:ln>
            <a:miter lim="800000"/>
            <a:headEnd/>
            <a:tailEnd/>
          </a:ln>
        </p:spPr>
        <p:txBody>
          <a:bodyPr lIns="77928" tIns="38964" rIns="77928" bIns="38964"/>
          <a:lstStyle/>
          <a:p>
            <a:pPr algn="r" eaLnBrk="1" hangingPunct="1">
              <a:defRPr/>
            </a:pPr>
            <a:fld id="{8FFDCF82-61BD-41EF-A490-9375BDA4C9D1}" type="slidenum">
              <a:rPr lang="en-US" altLang="ja-JP" sz="2000" b="1" smtClean="0">
                <a:effectLst>
                  <a:outerShdw blurRad="38100" dist="38100" dir="2700000" algn="tl">
                    <a:srgbClr val="C0C0C0"/>
                  </a:outerShdw>
                </a:effectLst>
                <a:latin typeface="ＭＳ Ｐゴシック" panose="020B0600070205080204" pitchFamily="50" charset="-128"/>
                <a:cs typeface="Arial" panose="020B0604020202020204" pitchFamily="34" charset="0"/>
              </a:rPr>
              <a:t>44</a:t>
            </a:fld>
            <a:endParaRPr lang="en-US" altLang="ja-JP" sz="2000" b="1" dirty="0">
              <a:effectLst>
                <a:outerShdw blurRad="38100" dist="38100" dir="2700000" algn="tl">
                  <a:srgbClr val="C0C0C0"/>
                </a:outerShdw>
              </a:effectLst>
              <a:latin typeface="ＭＳ Ｐゴシック" panose="020B0600070205080204" pitchFamily="50" charset="-128"/>
              <a:cs typeface="Arial" panose="020B0604020202020204" pitchFamily="34" charset="0"/>
            </a:endParaRPr>
          </a:p>
        </p:txBody>
      </p:sp>
      <p:sp>
        <p:nvSpPr>
          <p:cNvPr id="17" name="Rectangle 5"/>
          <p:cNvSpPr>
            <a:spLocks noChangeArrowheads="1"/>
          </p:cNvSpPr>
          <p:nvPr/>
        </p:nvSpPr>
        <p:spPr bwMode="auto">
          <a:xfrm>
            <a:off x="60344" y="2238491"/>
            <a:ext cx="6833170"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密集住宅市街地整備の推進　　　　　　 　 　　 　   （</a:t>
            </a:r>
            <a:r>
              <a:rPr lang="ja-JP" altLang="en-US" sz="1600" b="1" dirty="0">
                <a:latin typeface="ＭＳ Ｐゴシック" pitchFamily="50" charset="-128"/>
                <a:ea typeface="ＭＳ Ｐゴシック" charset="-128"/>
              </a:rPr>
              <a:t>２６億１，３００万円</a:t>
            </a:r>
            <a:r>
              <a:rPr lang="ja-JP" altLang="en-US" sz="1600" b="1" dirty="0">
                <a:latin typeface="ＭＳ Ｐゴシック" panose="020B0600070205080204" pitchFamily="50" charset="-128"/>
              </a:rPr>
              <a:t>）</a:t>
            </a:r>
            <a:endParaRPr lang="en-US" altLang="ja-JP" sz="1050" b="1" dirty="0">
              <a:latin typeface="ＭＳ Ｐゴシック" panose="020B0600070205080204" pitchFamily="50" charset="-128"/>
            </a:endParaRPr>
          </a:p>
          <a:p>
            <a:pPr marL="756000" indent="-284400" eaLnBrk="1" hangingPunct="1">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「密集住宅市街地整備プログラム」に基づき、老朽木造住宅の除却・建替え等への支援により市街地の不燃化を促進するとともに、防災骨格の形成等に資する都市計画道路を整備</a:t>
            </a:r>
            <a:endParaRPr lang="en-US" altLang="ja-JP" sz="1400" dirty="0">
              <a:latin typeface="ＭＳ Ｐゴシック" panose="020B0600070205080204" pitchFamily="50" charset="-128"/>
              <a:cs typeface="Times New Roman" pitchFamily="18" charset="0"/>
            </a:endParaRPr>
          </a:p>
        </p:txBody>
      </p:sp>
      <p:sp>
        <p:nvSpPr>
          <p:cNvPr id="48" name="Rectangle 5"/>
          <p:cNvSpPr>
            <a:spLocks noChangeArrowheads="1"/>
          </p:cNvSpPr>
          <p:nvPr/>
        </p:nvSpPr>
        <p:spPr bwMode="auto">
          <a:xfrm>
            <a:off x="61537" y="3316321"/>
            <a:ext cx="7105710" cy="83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a:t>
            </a:r>
            <a:r>
              <a:rPr lang="zh-TW" altLang="en-US" sz="1600" b="1" dirty="0">
                <a:latin typeface="ＭＳ Ｐゴシック" panose="020B0600070205080204" pitchFamily="50" charset="-128"/>
              </a:rPr>
              <a:t>個別避難計画作成推進事業</a:t>
            </a:r>
            <a:r>
              <a:rPr lang="ja-JP" altLang="en-US" sz="1600" b="1" dirty="0">
                <a:latin typeface="ＭＳ Ｐゴシック" panose="020B0600070205080204" pitchFamily="50" charset="-128"/>
              </a:rPr>
              <a:t>　　　　　　　　　　      （  </a:t>
            </a:r>
            <a:r>
              <a:rPr lang="ja-JP" altLang="en-US" sz="1600" b="1" dirty="0">
                <a:latin typeface="ＭＳ Ｐゴシック" pitchFamily="50" charset="-128"/>
                <a:ea typeface="ＭＳ Ｐゴシック" charset="-128"/>
              </a:rPr>
              <a:t>１億  　５００万円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756000" indent="-28440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避難行動要支援者のうち、特に優先度の高い方の個別避難計画を</a:t>
            </a:r>
            <a:endParaRPr lang="en-US" altLang="ja-JP" sz="1400" dirty="0">
              <a:latin typeface="ＭＳ Ｐゴシック" panose="020B0600070205080204" pitchFamily="50" charset="-128"/>
            </a:endParaRPr>
          </a:p>
          <a:p>
            <a:pPr marL="471600" eaLnBrk="1" hangingPunct="1">
              <a:lnSpc>
                <a:spcPts val="1400"/>
              </a:lnSpc>
              <a:spcBef>
                <a:spcPts val="170"/>
              </a:spcBef>
              <a:spcAft>
                <a:spcPts val="170"/>
              </a:spcAft>
              <a:buNone/>
              <a:tabLst>
                <a:tab pos="5740400" algn="l"/>
              </a:tabLst>
              <a:defRPr/>
            </a:pPr>
            <a:r>
              <a:rPr lang="ja-JP" altLang="en-US" sz="1400" dirty="0">
                <a:latin typeface="ＭＳ Ｐゴシック" panose="020B0600070205080204" pitchFamily="50" charset="-128"/>
              </a:rPr>
              <a:t>　　 令和８年度末までに作成するため、区役所の業務執行体制を強化</a:t>
            </a:r>
            <a:endParaRPr lang="en-US" altLang="ja-JP" sz="1400" dirty="0">
              <a:latin typeface="ＭＳ Ｐゴシック" panose="020B0600070205080204" pitchFamily="50" charset="-128"/>
            </a:endParaRPr>
          </a:p>
        </p:txBody>
      </p:sp>
      <p:sp>
        <p:nvSpPr>
          <p:cNvPr id="43" name="Rectangle 5">
            <a:extLst>
              <a:ext uri="{FF2B5EF4-FFF2-40B4-BE49-F238E27FC236}">
                <a16:creationId xmlns:a16="http://schemas.microsoft.com/office/drawing/2014/main" id="{BA29A103-EA16-2461-A17D-D2115208ACD9}"/>
              </a:ext>
            </a:extLst>
          </p:cNvPr>
          <p:cNvSpPr>
            <a:spLocks noChangeArrowheads="1"/>
          </p:cNvSpPr>
          <p:nvPr/>
        </p:nvSpPr>
        <p:spPr bwMode="auto">
          <a:xfrm>
            <a:off x="59454" y="450297"/>
            <a:ext cx="7115335" cy="169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0"/>
              </a:spcAft>
              <a:buNone/>
              <a:tabLst>
                <a:tab pos="4303713" algn="l"/>
              </a:tabLst>
              <a:defRPr/>
            </a:pPr>
            <a:r>
              <a:rPr lang="ja-JP" altLang="en-US" sz="1600" b="1" dirty="0">
                <a:latin typeface="ＭＳ Ｐゴシック" panose="020B0600070205080204" pitchFamily="50" charset="-128"/>
              </a:rPr>
              <a:t>■　気候変動等を踏まえた水害への備え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en-US"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a:latin typeface="ＭＳ Ｐゴシック" pitchFamily="50" charset="-128"/>
                <a:ea typeface="ＭＳ Ｐゴシック" charset="-128"/>
              </a:rPr>
              <a:t>２４億３，２００万円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471600" eaLnBrk="1" hangingPunct="1">
              <a:spcBef>
                <a:spcPts val="0"/>
              </a:spcBef>
              <a:spcAft>
                <a:spcPts val="170"/>
              </a:spcAft>
              <a:buNone/>
              <a:tabLst>
                <a:tab pos="5740400" algn="l"/>
              </a:tabLst>
              <a:defRPr/>
            </a:pPr>
            <a:r>
              <a:rPr lang="ja-JP" altLang="en-US" sz="1200" dirty="0">
                <a:latin typeface="ＭＳ Ｐゴシック" panose="020B0600070205080204" pitchFamily="50" charset="-128"/>
              </a:rPr>
              <a:t>　　　　　　　　　　　　　　　　　　　　　　　  　　　　　　　　　　 　     （うち、一般会計：２２億６，２００万円）</a:t>
            </a:r>
            <a:endParaRPr lang="en-US" altLang="ja-JP" sz="1200" strike="sngStrike"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気候変動による降雨量の増大に対応した下水道施設（下水道幹線、雨水ポンプ等）の設計を実施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気候変動による海面上昇等に対応した海岸堤防の整備に向けた調査を実施</a:t>
            </a:r>
            <a:endParaRPr lang="en-US" altLang="ja-JP" sz="1400" dirty="0">
              <a:latin typeface="ＭＳ Ｐゴシック" panose="020B0600070205080204" pitchFamily="50" charset="-128"/>
            </a:endParaRPr>
          </a:p>
          <a:p>
            <a:pPr marL="757350" indent="-285750" eaLnBrk="1" hangingPunct="1">
              <a:spcBef>
                <a:spcPts val="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台風の高波等による浸水被害の最小化を図るため、過去最大規模の</a:t>
            </a:r>
            <a:br>
              <a:rPr lang="en-US" altLang="ja-JP" sz="1400" dirty="0">
                <a:latin typeface="ＭＳ Ｐゴシック" panose="020B0600070205080204" pitchFamily="50" charset="-128"/>
              </a:rPr>
            </a:br>
            <a:r>
              <a:rPr lang="ja-JP" altLang="en-US" sz="1400" dirty="0">
                <a:latin typeface="ＭＳ Ｐゴシック" panose="020B0600070205080204" pitchFamily="50" charset="-128"/>
              </a:rPr>
              <a:t>台風（伊勢湾台風級）を想定した埋立地の浸水対策</a:t>
            </a:r>
            <a:endParaRPr lang="en-US" altLang="ja-JP" sz="1400" dirty="0">
              <a:latin typeface="ＭＳ Ｐゴシック" panose="020B0600070205080204" pitchFamily="50" charset="-128"/>
            </a:endParaRPr>
          </a:p>
        </p:txBody>
      </p:sp>
      <p:sp>
        <p:nvSpPr>
          <p:cNvPr id="3" name="Rectangle 5">
            <a:extLst>
              <a:ext uri="{FF2B5EF4-FFF2-40B4-BE49-F238E27FC236}">
                <a16:creationId xmlns:a16="http://schemas.microsoft.com/office/drawing/2014/main" id="{D7EBBEAC-4E61-0258-F3E9-96293524C268}"/>
              </a:ext>
            </a:extLst>
          </p:cNvPr>
          <p:cNvSpPr>
            <a:spLocks noChangeArrowheads="1"/>
          </p:cNvSpPr>
          <p:nvPr/>
        </p:nvSpPr>
        <p:spPr bwMode="auto">
          <a:xfrm>
            <a:off x="60346" y="4106451"/>
            <a:ext cx="8490933" cy="104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None/>
              <a:tabLst>
                <a:tab pos="4238625" algn="l"/>
              </a:tabLst>
              <a:defRPr/>
            </a:pPr>
            <a:r>
              <a:rPr lang="ja-JP" altLang="en-US" sz="1600" b="1" dirty="0">
                <a:latin typeface="ＭＳ Ｐゴシック" panose="020B0600070205080204" pitchFamily="50" charset="-128"/>
              </a:rPr>
              <a:t>■　消防防災施設の機能強化事業  （    　４，３００</a:t>
            </a:r>
            <a:r>
              <a:rPr lang="ja-JP" altLang="en-US" sz="1600" b="1" dirty="0">
                <a:latin typeface="ＭＳ Ｐゴシック" pitchFamily="50" charset="-128"/>
                <a:ea typeface="ＭＳ Ｐゴシック" charset="-128"/>
              </a:rPr>
              <a:t>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757350" indent="-285750" eaLnBrk="1" hangingPunct="1">
              <a:lnSpc>
                <a:spcPts val="1400"/>
              </a:lnSpc>
              <a:spcBef>
                <a:spcPts val="170"/>
              </a:spcBef>
              <a:spcAft>
                <a:spcPts val="170"/>
              </a:spcAft>
              <a:buFont typeface="Wingdings" panose="05000000000000000000" pitchFamily="2" charset="2"/>
              <a:buChar char="Ø"/>
              <a:tabLst>
                <a:tab pos="5740400" algn="l"/>
              </a:tabLst>
              <a:defRPr/>
            </a:pPr>
            <a:r>
              <a:rPr lang="ja-JP" altLang="en-US" sz="1400" dirty="0">
                <a:latin typeface="ＭＳ Ｐゴシック" panose="020B0600070205080204" pitchFamily="50" charset="-128"/>
              </a:rPr>
              <a:t>複雑多様化する災害や社会環境の変化等に的確に対応し、災害に強い安全なまちづくりをめざして、新たな訓練機能も備えた総合的な消防防災施設整備に係る設計を実施</a:t>
            </a:r>
            <a:endParaRPr lang="en-US" altLang="ja-JP" sz="1400" strike="sngStrike" dirty="0">
              <a:latin typeface="ＭＳ Ｐゴシック" panose="020B0600070205080204" pitchFamily="50" charset="-128"/>
            </a:endParaRPr>
          </a:p>
        </p:txBody>
      </p:sp>
      <p:sp>
        <p:nvSpPr>
          <p:cNvPr id="94" name="角丸四角形 37">
            <a:extLst>
              <a:ext uri="{FF2B5EF4-FFF2-40B4-BE49-F238E27FC236}">
                <a16:creationId xmlns:a16="http://schemas.microsoft.com/office/drawing/2014/main" id="{9D88FC44-F9A8-BFA0-A759-CFB2632F97E5}"/>
              </a:ext>
            </a:extLst>
          </p:cNvPr>
          <p:cNvSpPr/>
          <p:nvPr/>
        </p:nvSpPr>
        <p:spPr>
          <a:xfrm>
            <a:off x="256691" y="919315"/>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sp>
        <p:nvSpPr>
          <p:cNvPr id="95" name="角丸四角形 37">
            <a:extLst>
              <a:ext uri="{FF2B5EF4-FFF2-40B4-BE49-F238E27FC236}">
                <a16:creationId xmlns:a16="http://schemas.microsoft.com/office/drawing/2014/main" id="{47B3FA96-B6B9-F58E-C19C-069DD0ADD6CA}"/>
              </a:ext>
            </a:extLst>
          </p:cNvPr>
          <p:cNvSpPr/>
          <p:nvPr/>
        </p:nvSpPr>
        <p:spPr>
          <a:xfrm>
            <a:off x="256692" y="1379981"/>
            <a:ext cx="288925" cy="288000"/>
          </a:xfrm>
          <a:prstGeom prst="round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拡</a:t>
            </a:r>
          </a:p>
        </p:txBody>
      </p:sp>
      <p:grpSp>
        <p:nvGrpSpPr>
          <p:cNvPr id="2" name="グループ化 1">
            <a:extLst>
              <a:ext uri="{FF2B5EF4-FFF2-40B4-BE49-F238E27FC236}">
                <a16:creationId xmlns:a16="http://schemas.microsoft.com/office/drawing/2014/main" id="{50C8CA16-0892-2904-A884-3308441C4A56}"/>
              </a:ext>
            </a:extLst>
          </p:cNvPr>
          <p:cNvGrpSpPr/>
          <p:nvPr/>
        </p:nvGrpSpPr>
        <p:grpSpPr>
          <a:xfrm>
            <a:off x="6656196" y="3107105"/>
            <a:ext cx="2600322" cy="1136705"/>
            <a:chOff x="6218697" y="3010148"/>
            <a:chExt cx="2600322" cy="1136705"/>
          </a:xfrm>
        </p:grpSpPr>
        <p:pic>
          <p:nvPicPr>
            <p:cNvPr id="4" name="図 3">
              <a:extLst>
                <a:ext uri="{FF2B5EF4-FFF2-40B4-BE49-F238E27FC236}">
                  <a16:creationId xmlns:a16="http://schemas.microsoft.com/office/drawing/2014/main" id="{D6AD5E60-48BB-F988-EE26-DFE2F3766E4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467549" y="3010148"/>
              <a:ext cx="917575" cy="919733"/>
            </a:xfrm>
            <a:prstGeom prst="rect">
              <a:avLst/>
            </a:prstGeom>
            <a:ln>
              <a:noFill/>
            </a:ln>
            <a:extLst>
              <a:ext uri="{53640926-AAD7-44D8-BBD7-CCE9431645EC}">
                <a14:shadowObscured xmlns:a14="http://schemas.microsoft.com/office/drawing/2010/main"/>
              </a:ext>
            </a:extLst>
          </p:spPr>
        </p:pic>
        <p:pic>
          <p:nvPicPr>
            <p:cNvPr id="5" name="図 4">
              <a:extLst>
                <a:ext uri="{FF2B5EF4-FFF2-40B4-BE49-F238E27FC236}">
                  <a16:creationId xmlns:a16="http://schemas.microsoft.com/office/drawing/2014/main" id="{56AAC017-05D9-5DE2-0D66-27FF15FC950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571432" y="3043499"/>
              <a:ext cx="1053538" cy="899710"/>
            </a:xfrm>
            <a:prstGeom prst="rect">
              <a:avLst/>
            </a:prstGeom>
            <a:ln>
              <a:noFill/>
            </a:ln>
            <a:extLst>
              <a:ext uri="{53640926-AAD7-44D8-BBD7-CCE9431645EC}">
                <a14:shadowObscured xmlns:a14="http://schemas.microsoft.com/office/drawing/2010/main"/>
              </a:ext>
            </a:extLst>
          </p:spPr>
        </p:pic>
        <p:sp>
          <p:nvSpPr>
            <p:cNvPr id="6" name="AutoShape 500">
              <a:extLst>
                <a:ext uri="{FF2B5EF4-FFF2-40B4-BE49-F238E27FC236}">
                  <a16:creationId xmlns:a16="http://schemas.microsoft.com/office/drawing/2014/main" id="{82A51514-DA20-8E5C-C527-56CD065F2BE2}"/>
                </a:ext>
              </a:extLst>
            </p:cNvPr>
            <p:cNvSpPr>
              <a:spLocks noChangeArrowheads="1"/>
            </p:cNvSpPr>
            <p:nvPr/>
          </p:nvSpPr>
          <p:spPr bwMode="auto">
            <a:xfrm rot="5400000">
              <a:off x="7291798" y="3462031"/>
              <a:ext cx="398264" cy="102241"/>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ja-JP" altLang="en-US" dirty="0">
                <a:latin typeface="ＭＳ Ｐゴシック" panose="020B0600070205080204" pitchFamily="50" charset="-128"/>
              </a:endParaRPr>
            </a:p>
          </p:txBody>
        </p:sp>
        <p:sp>
          <p:nvSpPr>
            <p:cNvPr id="7" name="Rectangle 516">
              <a:extLst>
                <a:ext uri="{FF2B5EF4-FFF2-40B4-BE49-F238E27FC236}">
                  <a16:creationId xmlns:a16="http://schemas.microsoft.com/office/drawing/2014/main" id="{B653324E-A0AC-A56F-594F-0CA48769AA5F}"/>
                </a:ext>
              </a:extLst>
            </p:cNvPr>
            <p:cNvSpPr>
              <a:spLocks noChangeArrowheads="1"/>
            </p:cNvSpPr>
            <p:nvPr/>
          </p:nvSpPr>
          <p:spPr bwMode="auto">
            <a:xfrm>
              <a:off x="6466958"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Rectangle 516">
              <a:extLst>
                <a:ext uri="{FF2B5EF4-FFF2-40B4-BE49-F238E27FC236}">
                  <a16:creationId xmlns:a16="http://schemas.microsoft.com/office/drawing/2014/main" id="{43F5E368-376C-701B-D211-E2FA28FA86B3}"/>
                </a:ext>
              </a:extLst>
            </p:cNvPr>
            <p:cNvSpPr>
              <a:spLocks noChangeArrowheads="1"/>
            </p:cNvSpPr>
            <p:nvPr/>
          </p:nvSpPr>
          <p:spPr bwMode="auto">
            <a:xfrm>
              <a:off x="7758053" y="3771774"/>
              <a:ext cx="623039" cy="161024"/>
            </a:xfrm>
            <a:prstGeom prst="rect">
              <a:avLst/>
            </a:prstGeom>
            <a:solidFill>
              <a:srgbClr val="FFFFFF"/>
            </a:solidFill>
            <a:ln w="9525">
              <a:solidFill>
                <a:srgbClr val="000000"/>
              </a:solidFill>
              <a:miter lim="800000"/>
              <a:headEnd/>
              <a:tailEnd/>
            </a:ln>
          </p:spPr>
          <p:txBody>
            <a:bodyPr rot="0" vert="horz" wrap="square" lIns="36000" tIns="8890" rIns="36000" bIns="8890" anchor="t" anchorCtr="0" upright="1">
              <a:noAutofit/>
            </a:bodyPr>
            <a:lstStyle/>
            <a:p>
              <a:pPr marL="608013" indent="-614363" algn="ctr">
                <a:spcAft>
                  <a:spcPts val="0"/>
                </a:spcAft>
              </a:pPr>
              <a:r>
                <a:rPr lang="ja-JP" sz="1000" kern="100" dirty="0">
                  <a:effectLst/>
                  <a:latin typeface="Meiryo UI" panose="020B0604030504040204" pitchFamily="50" charset="-128"/>
                  <a:ea typeface="Meiryo UI" panose="020B0604030504040204" pitchFamily="50" charset="-128"/>
                  <a:cs typeface="Times New Roman" panose="02020603050405020304" pitchFamily="18" charset="0"/>
                </a:rPr>
                <a:t>建替え</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後</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1F2C4A79-26D0-47A2-991A-8CEFD77FD4DA}"/>
                </a:ext>
              </a:extLst>
            </p:cNvPr>
            <p:cNvSpPr/>
            <p:nvPr/>
          </p:nvSpPr>
          <p:spPr>
            <a:xfrm>
              <a:off x="6218697" y="3900632"/>
              <a:ext cx="2600322" cy="246221"/>
            </a:xfrm>
            <a:prstGeom prst="rect">
              <a:avLst/>
            </a:prstGeom>
          </p:spPr>
          <p:txBody>
            <a:bodyPr wrap="square">
              <a:spAutoFit/>
            </a:bodyPr>
            <a:lstStyle/>
            <a:p>
              <a:pPr algn="ctr"/>
              <a:r>
                <a:rPr lang="ja-JP" altLang="en-US" sz="1000" b="1" dirty="0">
                  <a:latin typeface="ＭＳ Ｐゴシック" panose="020B0600070205080204" pitchFamily="50" charset="-128"/>
                </a:rPr>
                <a:t>市街地の不燃化促進の事例</a:t>
              </a:r>
              <a:endParaRPr lang="ja-JP" altLang="en-US" sz="1000" b="1" dirty="0">
                <a:latin typeface="ＭＳ Ｐゴシック" panose="020B0600070205080204" pitchFamily="50" charset="-128"/>
                <a:ea typeface="ＭＳ Ｐゴシック" panose="020B0600070205080204" pitchFamily="50" charset="-128"/>
              </a:endParaRPr>
            </a:p>
          </p:txBody>
        </p:sp>
      </p:grpSp>
      <p:pic>
        <p:nvPicPr>
          <p:cNvPr id="10" name="図 9">
            <a:extLst>
              <a:ext uri="{FF2B5EF4-FFF2-40B4-BE49-F238E27FC236}">
                <a16:creationId xmlns:a16="http://schemas.microsoft.com/office/drawing/2014/main" id="{073A3A3C-62EC-C243-0D17-35201D0A52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4823" y="494983"/>
            <a:ext cx="1657312" cy="983603"/>
          </a:xfrm>
          <a:prstGeom prst="rect">
            <a:avLst/>
          </a:prstGeom>
        </p:spPr>
      </p:pic>
      <p:sp>
        <p:nvSpPr>
          <p:cNvPr id="11" name="テキスト ボックス 10">
            <a:extLst>
              <a:ext uri="{FF2B5EF4-FFF2-40B4-BE49-F238E27FC236}">
                <a16:creationId xmlns:a16="http://schemas.microsoft.com/office/drawing/2014/main" id="{9EF899BF-3693-783A-3574-819A4449B6A6}"/>
              </a:ext>
            </a:extLst>
          </p:cNvPr>
          <p:cNvSpPr txBox="1"/>
          <p:nvPr/>
        </p:nvSpPr>
        <p:spPr>
          <a:xfrm>
            <a:off x="7172165" y="1453607"/>
            <a:ext cx="1863521" cy="246221"/>
          </a:xfrm>
          <a:prstGeom prst="rect">
            <a:avLst/>
          </a:prstGeom>
          <a:noFill/>
        </p:spPr>
        <p:txBody>
          <a:bodyPr wrap="square" rtlCol="0" anchor="b">
            <a:spAutoFit/>
          </a:bodyPr>
          <a:lstStyle/>
          <a:p>
            <a:pPr algn="ctr"/>
            <a:r>
              <a:rPr lang="ja-JP" altLang="en-US" sz="1000" b="1" dirty="0"/>
              <a:t>下水道幹線のイメージ</a:t>
            </a:r>
            <a:endParaRPr kumimoji="1" lang="ja-JP" altLang="en-US" sz="1000" b="1" dirty="0"/>
          </a:p>
        </p:txBody>
      </p:sp>
      <p:grpSp>
        <p:nvGrpSpPr>
          <p:cNvPr id="12" name="グループ化 11">
            <a:extLst>
              <a:ext uri="{FF2B5EF4-FFF2-40B4-BE49-F238E27FC236}">
                <a16:creationId xmlns:a16="http://schemas.microsoft.com/office/drawing/2014/main" id="{104DD9FF-1100-BC40-1449-E36ACB3A20A1}"/>
              </a:ext>
            </a:extLst>
          </p:cNvPr>
          <p:cNvGrpSpPr/>
          <p:nvPr/>
        </p:nvGrpSpPr>
        <p:grpSpPr>
          <a:xfrm>
            <a:off x="7100128" y="1678819"/>
            <a:ext cx="1991251" cy="1387330"/>
            <a:chOff x="6460695" y="1586578"/>
            <a:chExt cx="1467431" cy="896830"/>
          </a:xfrm>
        </p:grpSpPr>
        <p:sp>
          <p:nvSpPr>
            <p:cNvPr id="13" name="テキスト ボックス 12">
              <a:extLst>
                <a:ext uri="{FF2B5EF4-FFF2-40B4-BE49-F238E27FC236}">
                  <a16:creationId xmlns:a16="http://schemas.microsoft.com/office/drawing/2014/main" id="{1525FF85-24C1-E0A1-A87B-73A7B06E6554}"/>
                </a:ext>
              </a:extLst>
            </p:cNvPr>
            <p:cNvSpPr txBox="1"/>
            <p:nvPr/>
          </p:nvSpPr>
          <p:spPr>
            <a:xfrm>
              <a:off x="7628338" y="2227472"/>
              <a:ext cx="26850" cy="16257"/>
            </a:xfrm>
            <a:prstGeom prst="rect">
              <a:avLst/>
            </a:prstGeom>
            <a:solidFill>
              <a:schemeClr val="bg1"/>
            </a:solidFill>
          </p:spPr>
          <p:txBody>
            <a:bodyPr wrap="square" lIns="0" tIns="0" rIns="0" bIns="0" rtlCol="0">
              <a:spAutoFit/>
            </a:bodyPr>
            <a:lstStyle/>
            <a:p>
              <a:r>
                <a:rPr kumimoji="1" lang="en-US" altLang="ja-JP" sz="350" dirty="0"/>
                <a:t>※</a:t>
              </a:r>
            </a:p>
          </p:txBody>
        </p:sp>
        <p:sp useBgFill="1">
          <p:nvSpPr>
            <p:cNvPr id="15" name="フリーフォーム: 図形 14">
              <a:extLst>
                <a:ext uri="{FF2B5EF4-FFF2-40B4-BE49-F238E27FC236}">
                  <a16:creationId xmlns:a16="http://schemas.microsoft.com/office/drawing/2014/main" id="{34A740B8-0094-F61D-43BF-C51965BC5C1B}"/>
                </a:ext>
              </a:extLst>
            </p:cNvPr>
            <p:cNvSpPr/>
            <p:nvPr/>
          </p:nvSpPr>
          <p:spPr>
            <a:xfrm>
              <a:off x="6528189" y="1866580"/>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w="127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a:extLst>
                <a:ext uri="{FF2B5EF4-FFF2-40B4-BE49-F238E27FC236}">
                  <a16:creationId xmlns:a16="http://schemas.microsoft.com/office/drawing/2014/main" id="{9BD7E7E1-B951-A08D-5674-E63C1D080C0A}"/>
                </a:ext>
              </a:extLst>
            </p:cNvPr>
            <p:cNvSpPr/>
            <p:nvPr/>
          </p:nvSpPr>
          <p:spPr>
            <a:xfrm>
              <a:off x="7608484" y="1761487"/>
              <a:ext cx="162879" cy="589481"/>
            </a:xfrm>
            <a:prstGeom prst="trapezoid">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0D11FAAF-BE74-88B0-C130-85DE43474CD3}"/>
                </a:ext>
              </a:extLst>
            </p:cNvPr>
            <p:cNvCxnSpPr>
              <a:cxnSpLocks/>
            </p:cNvCxnSpPr>
            <p:nvPr/>
          </p:nvCxnSpPr>
          <p:spPr>
            <a:xfrm flipV="1">
              <a:off x="7745267" y="1999182"/>
              <a:ext cx="108000" cy="9501"/>
            </a:xfrm>
            <a:prstGeom prst="line">
              <a:avLst/>
            </a:prstGeom>
          </p:spPr>
          <p:style>
            <a:lnRef idx="1">
              <a:schemeClr val="dk1"/>
            </a:lnRef>
            <a:fillRef idx="0">
              <a:schemeClr val="dk1"/>
            </a:fillRef>
            <a:effectRef idx="0">
              <a:schemeClr val="dk1"/>
            </a:effectRef>
            <a:fontRef idx="minor">
              <a:schemeClr val="tx1"/>
            </a:fontRef>
          </p:style>
        </p:cxnSp>
        <p:sp>
          <p:nvSpPr>
            <p:cNvPr id="19" name="矢印: 右 18">
              <a:extLst>
                <a:ext uri="{FF2B5EF4-FFF2-40B4-BE49-F238E27FC236}">
                  <a16:creationId xmlns:a16="http://schemas.microsoft.com/office/drawing/2014/main" id="{78C21235-6D49-1189-816B-8B69398EA88D}"/>
                </a:ext>
              </a:extLst>
            </p:cNvPr>
            <p:cNvSpPr/>
            <p:nvPr/>
          </p:nvSpPr>
          <p:spPr>
            <a:xfrm rot="16200000">
              <a:off x="7080687" y="1630757"/>
              <a:ext cx="93171" cy="21125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cxnSp>
          <p:nvCxnSpPr>
            <p:cNvPr id="20" name="直線コネクタ 19">
              <a:extLst>
                <a:ext uri="{FF2B5EF4-FFF2-40B4-BE49-F238E27FC236}">
                  <a16:creationId xmlns:a16="http://schemas.microsoft.com/office/drawing/2014/main" id="{6017BA63-2D1F-4130-9212-E3AA32C3A8F2}"/>
                </a:ext>
              </a:extLst>
            </p:cNvPr>
            <p:cNvCxnSpPr/>
            <p:nvPr/>
          </p:nvCxnSpPr>
          <p:spPr>
            <a:xfrm flipV="1">
              <a:off x="6527099" y="2184218"/>
              <a:ext cx="1098509" cy="2069"/>
            </a:xfrm>
            <a:prstGeom prst="line">
              <a:avLst/>
            </a:prstGeom>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26B0213F-B877-085E-9E7D-36327F63DBED}"/>
                </a:ext>
              </a:extLst>
            </p:cNvPr>
            <p:cNvSpPr txBox="1"/>
            <p:nvPr/>
          </p:nvSpPr>
          <p:spPr>
            <a:xfrm>
              <a:off x="6836373" y="2216672"/>
              <a:ext cx="631450" cy="123111"/>
            </a:xfrm>
            <a:prstGeom prst="rect">
              <a:avLst/>
            </a:prstGeom>
            <a:solidFill>
              <a:schemeClr val="bg1">
                <a:alpha val="40000"/>
              </a:schemeClr>
            </a:solidFill>
          </p:spPr>
          <p:txBody>
            <a:bodyPr wrap="square" lIns="0" tIns="0" rIns="0" bIns="0" rtlCol="0">
              <a:spAutoFit/>
            </a:bodyPr>
            <a:lstStyle/>
            <a:p>
              <a:r>
                <a:rPr kumimoji="1" lang="ja-JP" altLang="en-US" sz="800" dirty="0"/>
                <a:t>平均海面水位</a:t>
              </a:r>
            </a:p>
          </p:txBody>
        </p:sp>
        <p:sp>
          <p:nvSpPr>
            <p:cNvPr id="22" name="テキスト ボックス 21">
              <a:extLst>
                <a:ext uri="{FF2B5EF4-FFF2-40B4-BE49-F238E27FC236}">
                  <a16:creationId xmlns:a16="http://schemas.microsoft.com/office/drawing/2014/main" id="{DBA09D92-2F8A-CF36-C30E-6CA1C92C8206}"/>
                </a:ext>
              </a:extLst>
            </p:cNvPr>
            <p:cNvSpPr txBox="1"/>
            <p:nvPr/>
          </p:nvSpPr>
          <p:spPr>
            <a:xfrm>
              <a:off x="6712591" y="1622080"/>
              <a:ext cx="221437" cy="123111"/>
            </a:xfrm>
            <a:prstGeom prst="rect">
              <a:avLst/>
            </a:prstGeom>
            <a:noFill/>
          </p:spPr>
          <p:txBody>
            <a:bodyPr wrap="square" lIns="0" tIns="0" rIns="0" bIns="0" rtlCol="0">
              <a:spAutoFit/>
            </a:bodyPr>
            <a:lstStyle/>
            <a:p>
              <a:r>
                <a:rPr kumimoji="1" lang="ja-JP" altLang="en-US" sz="800" dirty="0">
                  <a:solidFill>
                    <a:srgbClr val="FF0000"/>
                  </a:solidFill>
                </a:rPr>
                <a:t>高潮</a:t>
              </a:r>
            </a:p>
          </p:txBody>
        </p:sp>
        <p:cxnSp>
          <p:nvCxnSpPr>
            <p:cNvPr id="23" name="直線矢印コネクタ 22">
              <a:extLst>
                <a:ext uri="{FF2B5EF4-FFF2-40B4-BE49-F238E27FC236}">
                  <a16:creationId xmlns:a16="http://schemas.microsoft.com/office/drawing/2014/main" id="{742076D8-18B6-3874-37D3-2419B019F243}"/>
                </a:ext>
              </a:extLst>
            </p:cNvPr>
            <p:cNvCxnSpPr>
              <a:cxnSpLocks/>
            </p:cNvCxnSpPr>
            <p:nvPr/>
          </p:nvCxnSpPr>
          <p:spPr>
            <a:xfrm>
              <a:off x="6836373" y="1710469"/>
              <a:ext cx="40331" cy="13789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正方形/長方形 23">
              <a:extLst>
                <a:ext uri="{FF2B5EF4-FFF2-40B4-BE49-F238E27FC236}">
                  <a16:creationId xmlns:a16="http://schemas.microsoft.com/office/drawing/2014/main" id="{3159BB1D-2C66-8050-8024-C92BECC680AC}"/>
                </a:ext>
              </a:extLst>
            </p:cNvPr>
            <p:cNvSpPr/>
            <p:nvPr/>
          </p:nvSpPr>
          <p:spPr>
            <a:xfrm>
              <a:off x="6460695" y="2324240"/>
              <a:ext cx="1467431" cy="159168"/>
            </a:xfrm>
            <a:prstGeom prst="rect">
              <a:avLst/>
            </a:prstGeom>
          </p:spPr>
          <p:txBody>
            <a:bodyPr wrap="none">
              <a:spAutoFit/>
            </a:bodyPr>
            <a:lstStyle/>
            <a:p>
              <a:pPr algn="ctr"/>
              <a:r>
                <a:rPr lang="ja-JP" altLang="en-US" sz="1000" b="1" dirty="0">
                  <a:latin typeface="ＭＳ Ｐゴシック" panose="020B0600070205080204" pitchFamily="50" charset="-128"/>
                </a:rPr>
                <a:t>気候変動による外力変化イメージ</a:t>
              </a:r>
              <a:endParaRPr lang="en-US" altLang="ja-JP" sz="1000" b="1" dirty="0">
                <a:latin typeface="ＭＳ Ｐゴシック" panose="020B0600070205080204" pitchFamily="50" charset="-128"/>
              </a:endParaRPr>
            </a:p>
          </p:txBody>
        </p:sp>
        <p:sp useBgFill="1">
          <p:nvSpPr>
            <p:cNvPr id="25" name="フリーフォーム: 図形 24">
              <a:extLst>
                <a:ext uri="{FF2B5EF4-FFF2-40B4-BE49-F238E27FC236}">
                  <a16:creationId xmlns:a16="http://schemas.microsoft.com/office/drawing/2014/main" id="{970F5CDB-7A30-4B21-9066-715CABFA0937}"/>
                </a:ext>
              </a:extLst>
            </p:cNvPr>
            <p:cNvSpPr/>
            <p:nvPr/>
          </p:nvSpPr>
          <p:spPr>
            <a:xfrm>
              <a:off x="6513132" y="1682278"/>
              <a:ext cx="1113574" cy="424799"/>
            </a:xfrm>
            <a:custGeom>
              <a:avLst/>
              <a:gdLst>
                <a:gd name="connsiteX0" fmla="*/ 0 w 3689405"/>
                <a:gd name="connsiteY0" fmla="*/ 1280160 h 1407403"/>
                <a:gd name="connsiteX1" fmla="*/ 206734 w 3689405"/>
                <a:gd name="connsiteY1" fmla="*/ 874644 h 1407403"/>
                <a:gd name="connsiteX2" fmla="*/ 421419 w 3689405"/>
                <a:gd name="connsiteY2" fmla="*/ 1359673 h 1407403"/>
                <a:gd name="connsiteX3" fmla="*/ 683812 w 3689405"/>
                <a:gd name="connsiteY3" fmla="*/ 890546 h 1407403"/>
                <a:gd name="connsiteX4" fmla="*/ 898497 w 3689405"/>
                <a:gd name="connsiteY4" fmla="*/ 1407381 h 1407403"/>
                <a:gd name="connsiteX5" fmla="*/ 1097280 w 3689405"/>
                <a:gd name="connsiteY5" fmla="*/ 866692 h 1407403"/>
                <a:gd name="connsiteX6" fmla="*/ 1375576 w 3689405"/>
                <a:gd name="connsiteY6" fmla="*/ 1280160 h 1407403"/>
                <a:gd name="connsiteX7" fmla="*/ 1582310 w 3689405"/>
                <a:gd name="connsiteY7" fmla="*/ 747423 h 1407403"/>
                <a:gd name="connsiteX8" fmla="*/ 1765190 w 3689405"/>
                <a:gd name="connsiteY8" fmla="*/ 1343771 h 1407403"/>
                <a:gd name="connsiteX9" fmla="*/ 2011680 w 3689405"/>
                <a:gd name="connsiteY9" fmla="*/ 548640 h 1407403"/>
                <a:gd name="connsiteX10" fmla="*/ 2297927 w 3689405"/>
                <a:gd name="connsiteY10" fmla="*/ 1240404 h 1407403"/>
                <a:gd name="connsiteX11" fmla="*/ 2512612 w 3689405"/>
                <a:gd name="connsiteY11" fmla="*/ 381663 h 1407403"/>
                <a:gd name="connsiteX12" fmla="*/ 2751151 w 3689405"/>
                <a:gd name="connsiteY12" fmla="*/ 1160891 h 1407403"/>
                <a:gd name="connsiteX13" fmla="*/ 3013544 w 3689405"/>
                <a:gd name="connsiteY13" fmla="*/ 230588 h 1407403"/>
                <a:gd name="connsiteX14" fmla="*/ 3252083 w 3689405"/>
                <a:gd name="connsiteY14" fmla="*/ 1017767 h 1407403"/>
                <a:gd name="connsiteX15" fmla="*/ 3689405 w 3689405"/>
                <a:gd name="connsiteY15" fmla="*/ 0 h 140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9405" h="1407403">
                  <a:moveTo>
                    <a:pt x="0" y="1280160"/>
                  </a:moveTo>
                  <a:cubicBezTo>
                    <a:pt x="68249" y="1070776"/>
                    <a:pt x="136498" y="861392"/>
                    <a:pt x="206734" y="874644"/>
                  </a:cubicBezTo>
                  <a:cubicBezTo>
                    <a:pt x="276970" y="887896"/>
                    <a:pt x="341906" y="1357023"/>
                    <a:pt x="421419" y="1359673"/>
                  </a:cubicBezTo>
                  <a:cubicBezTo>
                    <a:pt x="500932" y="1362323"/>
                    <a:pt x="604299" y="882595"/>
                    <a:pt x="683812" y="890546"/>
                  </a:cubicBezTo>
                  <a:cubicBezTo>
                    <a:pt x="763325" y="898497"/>
                    <a:pt x="829586" y="1411357"/>
                    <a:pt x="898497" y="1407381"/>
                  </a:cubicBezTo>
                  <a:cubicBezTo>
                    <a:pt x="967408" y="1403405"/>
                    <a:pt x="1017767" y="887895"/>
                    <a:pt x="1097280" y="866692"/>
                  </a:cubicBezTo>
                  <a:cubicBezTo>
                    <a:pt x="1176793" y="845489"/>
                    <a:pt x="1294738" y="1300038"/>
                    <a:pt x="1375576" y="1280160"/>
                  </a:cubicBezTo>
                  <a:cubicBezTo>
                    <a:pt x="1456414" y="1260282"/>
                    <a:pt x="1517375" y="736821"/>
                    <a:pt x="1582310" y="747423"/>
                  </a:cubicBezTo>
                  <a:cubicBezTo>
                    <a:pt x="1647245" y="758025"/>
                    <a:pt x="1693628" y="1376902"/>
                    <a:pt x="1765190" y="1343771"/>
                  </a:cubicBezTo>
                  <a:cubicBezTo>
                    <a:pt x="1836752" y="1310640"/>
                    <a:pt x="1922891" y="565868"/>
                    <a:pt x="2011680" y="548640"/>
                  </a:cubicBezTo>
                  <a:cubicBezTo>
                    <a:pt x="2100469" y="531412"/>
                    <a:pt x="2214438" y="1268234"/>
                    <a:pt x="2297927" y="1240404"/>
                  </a:cubicBezTo>
                  <a:cubicBezTo>
                    <a:pt x="2381416" y="1212574"/>
                    <a:pt x="2437075" y="394915"/>
                    <a:pt x="2512612" y="381663"/>
                  </a:cubicBezTo>
                  <a:cubicBezTo>
                    <a:pt x="2588149" y="368411"/>
                    <a:pt x="2667662" y="1186070"/>
                    <a:pt x="2751151" y="1160891"/>
                  </a:cubicBezTo>
                  <a:cubicBezTo>
                    <a:pt x="2834640" y="1135712"/>
                    <a:pt x="2930055" y="254442"/>
                    <a:pt x="3013544" y="230588"/>
                  </a:cubicBezTo>
                  <a:cubicBezTo>
                    <a:pt x="3097033" y="206734"/>
                    <a:pt x="3139440" y="1056198"/>
                    <a:pt x="3252083" y="1017767"/>
                  </a:cubicBezTo>
                  <a:cubicBezTo>
                    <a:pt x="3364726" y="979336"/>
                    <a:pt x="3527065" y="489668"/>
                    <a:pt x="3689405" y="0"/>
                  </a:cubicBezTo>
                </a:path>
              </a:pathLst>
            </a:custGeom>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A68BE7D8-5312-7A1F-1D62-0891DDE1A90A}"/>
                </a:ext>
              </a:extLst>
            </p:cNvPr>
            <p:cNvSpPr/>
            <p:nvPr/>
          </p:nvSpPr>
          <p:spPr>
            <a:xfrm>
              <a:off x="6545202" y="1697802"/>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1BF8D2AB-EC8B-254D-6E84-26B8EA761BC0}"/>
                </a:ext>
              </a:extLst>
            </p:cNvPr>
            <p:cNvSpPr/>
            <p:nvPr/>
          </p:nvSpPr>
          <p:spPr>
            <a:xfrm>
              <a:off x="6547652" y="1935807"/>
              <a:ext cx="1099175" cy="165597"/>
            </a:xfrm>
            <a:custGeom>
              <a:avLst/>
              <a:gdLst>
                <a:gd name="connsiteX0" fmla="*/ 0 w 3641698"/>
                <a:gd name="connsiteY0" fmla="*/ 548640 h 548640"/>
                <a:gd name="connsiteX1" fmla="*/ 2313830 w 3641698"/>
                <a:gd name="connsiteY1" fmla="*/ 397566 h 548640"/>
                <a:gd name="connsiteX2" fmla="*/ 3641698 w 3641698"/>
                <a:gd name="connsiteY2" fmla="*/ 0 h 548640"/>
              </a:gdLst>
              <a:ahLst/>
              <a:cxnLst>
                <a:cxn ang="0">
                  <a:pos x="connsiteX0" y="connsiteY0"/>
                </a:cxn>
                <a:cxn ang="0">
                  <a:pos x="connsiteX1" y="connsiteY1"/>
                </a:cxn>
                <a:cxn ang="0">
                  <a:pos x="connsiteX2" y="connsiteY2"/>
                </a:cxn>
              </a:cxnLst>
              <a:rect l="l" t="t" r="r" b="b"/>
              <a:pathLst>
                <a:path w="3641698" h="548640">
                  <a:moveTo>
                    <a:pt x="0" y="548640"/>
                  </a:moveTo>
                  <a:cubicBezTo>
                    <a:pt x="853440" y="518823"/>
                    <a:pt x="1706880" y="489006"/>
                    <a:pt x="2313830" y="397566"/>
                  </a:cubicBezTo>
                  <a:cubicBezTo>
                    <a:pt x="2920780" y="306126"/>
                    <a:pt x="3468095" y="125896"/>
                    <a:pt x="3641698" y="0"/>
                  </a:cubicBezTo>
                </a:path>
              </a:pathLst>
            </a:custGeom>
            <a:noFill/>
            <a:ln w="127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D29847B-C26C-A6CD-7CA6-59F5A0459C0F}"/>
                </a:ext>
              </a:extLst>
            </p:cNvPr>
            <p:cNvSpPr txBox="1"/>
            <p:nvPr/>
          </p:nvSpPr>
          <p:spPr>
            <a:xfrm>
              <a:off x="7445362" y="1586578"/>
              <a:ext cx="221437" cy="123111"/>
            </a:xfrm>
            <a:prstGeom prst="rect">
              <a:avLst/>
            </a:prstGeom>
            <a:noFill/>
          </p:spPr>
          <p:txBody>
            <a:bodyPr wrap="square" lIns="0" tIns="0" rIns="0" bIns="0" rtlCol="0">
              <a:spAutoFit/>
            </a:bodyPr>
            <a:lstStyle/>
            <a:p>
              <a:r>
                <a:rPr lang="ja-JP" altLang="en-US" sz="800" dirty="0">
                  <a:solidFill>
                    <a:srgbClr val="0070C0"/>
                  </a:solidFill>
                </a:rPr>
                <a:t>波浪</a:t>
              </a:r>
              <a:endParaRPr kumimoji="1" lang="ja-JP" altLang="en-US" sz="800" dirty="0">
                <a:solidFill>
                  <a:srgbClr val="0070C0"/>
                </a:solidFill>
              </a:endParaRPr>
            </a:p>
          </p:txBody>
        </p:sp>
        <p:cxnSp>
          <p:nvCxnSpPr>
            <p:cNvPr id="30" name="直線矢印コネクタ 29">
              <a:extLst>
                <a:ext uri="{FF2B5EF4-FFF2-40B4-BE49-F238E27FC236}">
                  <a16:creationId xmlns:a16="http://schemas.microsoft.com/office/drawing/2014/main" id="{9731D333-0820-EC11-2253-9B250A58B4AD}"/>
                </a:ext>
              </a:extLst>
            </p:cNvPr>
            <p:cNvCxnSpPr>
              <a:cxnSpLocks/>
            </p:cNvCxnSpPr>
            <p:nvPr/>
          </p:nvCxnSpPr>
          <p:spPr>
            <a:xfrm>
              <a:off x="7512793" y="1670807"/>
              <a:ext cx="36657" cy="208935"/>
            </a:xfrm>
            <a:prstGeom prst="straightConnector1">
              <a:avLst/>
            </a:prstGeom>
            <a:ln>
              <a:solidFill>
                <a:srgbClr val="0066BC"/>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04787344"/>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28014</TotalTime>
  <Words>577</Words>
  <PresentationFormat>画面に合わせる (16:9)</PresentationFormat>
  <Paragraphs>65</Paragraphs>
  <Slides>2</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ariant>
        <vt:lpstr>目的別スライド ショー</vt:lpstr>
      </vt:variant>
      <vt:variant>
        <vt:i4>1</vt:i4>
      </vt:variant>
    </vt:vector>
  </HeadingPairs>
  <TitlesOfParts>
    <vt:vector size="10" baseType="lpstr">
      <vt:lpstr>HG丸ｺﾞｼｯｸM-PRO</vt:lpstr>
      <vt:lpstr>Meiryo UI</vt:lpstr>
      <vt:lpstr>ＭＳ Ｐゴシック</vt:lpstr>
      <vt:lpstr>Arial</vt:lpstr>
      <vt:lpstr>Century</vt:lpstr>
      <vt:lpstr>Wingdings</vt:lpstr>
      <vt:lpstr>標準デザイン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2025-01-31T05:26:08Z</cp:lastPrinted>
  <dcterms:created xsi:type="dcterms:W3CDTF">2011-01-05T04:40:46Z</dcterms:created>
  <dcterms:modified xsi:type="dcterms:W3CDTF">2025-02-05T02:41:12Z</dcterms:modified>
</cp:coreProperties>
</file>