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767" r:id="rId2"/>
    <p:sldId id="1949" r:id="rId3"/>
  </p:sldIdLst>
  <p:sldSz cx="9144000" cy="5143500" type="screen16x9"/>
  <p:notesSz cx="6807200" cy="9939338"/>
  <p:custShowLst>
    <p:custShow name="Ｒ３市長会見" id="0">
      <p:sldLst/>
    </p:custShow>
  </p:custShow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382588" indent="-4127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773113" indent="-904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162050" indent="-13811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552575" indent="-18732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7DE4D8-396D-7996-DE15-D690AE790CAC}" name="川辺　俊輔" initials="川辺　俊輔" userId="S::s-kawabe@city.osaka.lg.jp::b307fc37-a635-49d2-83b0-2b89ca1a86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66"/>
    <a:srgbClr val="3366CC"/>
    <a:srgbClr val="DEE8F2"/>
    <a:srgbClr val="F9907B"/>
    <a:srgbClr val="99CCFF"/>
    <a:srgbClr val="87A9CF"/>
    <a:srgbClr val="6B7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2565" autoAdjust="0"/>
  </p:normalViewPr>
  <p:slideViewPr>
    <p:cSldViewPr snapToGrid="0">
      <p:cViewPr varScale="1">
        <p:scale>
          <a:sx n="88" d="100"/>
          <a:sy n="88" d="100"/>
        </p:scale>
        <p:origin x="840" y="78"/>
      </p:cViewPr>
      <p:guideLst>
        <p:guide orient="horz" pos="166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-2784" y="-12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1" y="0"/>
            <a:ext cx="2951163" cy="496888"/>
          </a:xfrm>
          <a:prstGeom prst="rect">
            <a:avLst/>
          </a:prstGeom>
        </p:spPr>
        <p:txBody>
          <a:bodyPr vert="horz" lIns="91224" tIns="45610" rIns="91224" bIns="4561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51" y="0"/>
            <a:ext cx="2949575" cy="496888"/>
          </a:xfrm>
          <a:prstGeom prst="rect">
            <a:avLst/>
          </a:prstGeom>
        </p:spPr>
        <p:txBody>
          <a:bodyPr vert="horz" lIns="91224" tIns="45610" rIns="91224" bIns="4561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2EC90AB-8C9B-4810-B2A6-BE0F6846678D}" type="datetimeFigureOut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2025/2/5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1" y="9440887"/>
            <a:ext cx="2951163" cy="496887"/>
          </a:xfrm>
          <a:prstGeom prst="rect">
            <a:avLst/>
          </a:prstGeom>
        </p:spPr>
        <p:txBody>
          <a:bodyPr vert="horz" lIns="91224" tIns="45610" rIns="91224" bIns="4561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51" y="9440887"/>
            <a:ext cx="2949575" cy="496887"/>
          </a:xfrm>
          <a:prstGeom prst="rect">
            <a:avLst/>
          </a:prstGeom>
        </p:spPr>
        <p:txBody>
          <a:bodyPr vert="horz" wrap="square" lIns="91224" tIns="45610" rIns="91224" bIns="456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60A5CC-5D47-46FF-A804-BA4E424BCDE3}" type="slidenum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‹#›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614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1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51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7"/>
            <a:ext cx="54483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1" y="9440887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51" y="9440887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74BB4A6-2A10-49A9-8427-7D1EF49CCD1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82046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1pPr>
    <a:lvl2pPr marL="382588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2pPr>
    <a:lvl3pPr marL="773113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3pPr>
    <a:lvl4pPr marL="116205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4pPr>
    <a:lvl5pPr marL="1552575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5pPr>
    <a:lvl6pPr marL="1947285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6pPr>
    <a:lvl7pPr marL="2336740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7pPr>
    <a:lvl8pPr marL="2726198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8pPr>
    <a:lvl9pPr marL="3115656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314"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4BB4A6-2A10-49A9-8427-7D1EF49CCD12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4000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3175" y="263525"/>
            <a:ext cx="6265863" cy="3525838"/>
          </a:xfrm>
          <a:ln/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628777" y="4995062"/>
            <a:ext cx="5229138" cy="2618376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878754">
              <a:defRPr/>
            </a:pPr>
            <a:endParaRPr lang="en-US" altLang="ja-JP" dirty="0"/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10485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695544" indent="-266722" defTabSz="810485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69841" indent="-213676" defTabSz="810485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497186" indent="-213676" defTabSz="810485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26009" indent="-213676" defTabSz="810485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350407" indent="-213676" defTabSz="810485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774810" indent="-213676" defTabSz="810485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199208" indent="-213676" defTabSz="810485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623606" indent="-213676" defTabSz="810485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014EF6A-5DEE-4C73-A0FF-B66EDD81647A}" type="slidenum"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52</a:t>
            </a:fld>
            <a:endParaRPr lang="en-US" altLang="ja-JP" sz="12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429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3" y="1597820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3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89456" indent="0" algn="ctr">
              <a:buNone/>
              <a:defRPr/>
            </a:lvl2pPr>
            <a:lvl3pPr marL="778913" indent="0" algn="ctr">
              <a:buNone/>
              <a:defRPr/>
            </a:lvl3pPr>
            <a:lvl4pPr marL="1168371" indent="0" algn="ctr">
              <a:buNone/>
              <a:defRPr/>
            </a:lvl4pPr>
            <a:lvl5pPr marL="1557827" indent="0" algn="ctr">
              <a:buNone/>
              <a:defRPr/>
            </a:lvl5pPr>
            <a:lvl6pPr marL="1947285" indent="0" algn="ctr">
              <a:buNone/>
              <a:defRPr/>
            </a:lvl6pPr>
            <a:lvl7pPr marL="2336740" indent="0" algn="ctr">
              <a:buNone/>
              <a:defRPr/>
            </a:lvl7pPr>
            <a:lvl8pPr marL="2726198" indent="0" algn="ctr">
              <a:buNone/>
              <a:defRPr/>
            </a:lvl8pPr>
            <a:lvl9pPr marL="3115656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A7679-89D8-4093-BDFB-D9D6987A66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247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586B3-01B7-4A80-AE52-7936C89DC6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789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FBE15-69C8-49BD-8060-A3D6AB06BB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093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CEDE1-20D2-4FE2-A720-8EC76CD24E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527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456" indent="0">
              <a:buNone/>
              <a:defRPr sz="1600"/>
            </a:lvl2pPr>
            <a:lvl3pPr marL="778913" indent="0">
              <a:buNone/>
              <a:defRPr sz="1300"/>
            </a:lvl3pPr>
            <a:lvl4pPr marL="1168371" indent="0">
              <a:buNone/>
              <a:defRPr sz="1200"/>
            </a:lvl4pPr>
            <a:lvl5pPr marL="1557827" indent="0">
              <a:buNone/>
              <a:defRPr sz="1200"/>
            </a:lvl5pPr>
            <a:lvl6pPr marL="1947285" indent="0">
              <a:buNone/>
              <a:defRPr sz="1200"/>
            </a:lvl6pPr>
            <a:lvl7pPr marL="2336740" indent="0">
              <a:buNone/>
              <a:defRPr sz="1200"/>
            </a:lvl7pPr>
            <a:lvl8pPr marL="2726198" indent="0">
              <a:buNone/>
              <a:defRPr sz="1200"/>
            </a:lvl8pPr>
            <a:lvl9pPr marL="3115656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696C6-680E-4455-9AB7-56E6F3DECC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520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99E38-4744-40F8-9E19-E27EEB80ED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270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2" y="1151334"/>
            <a:ext cx="4040187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7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151334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10559-35D9-486F-BFAA-6CD500E32A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946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45DDF-DF75-44C1-9926-12A2B7E907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975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2DCCE-2328-4EE7-B47C-8DACD135FF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80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4789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5" y="204793"/>
            <a:ext cx="5111750" cy="43898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076328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67237-26AF-4C83-9B05-38B7261C5D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21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7" y="3600449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7" y="459581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89456" indent="0">
              <a:buNone/>
              <a:defRPr sz="2400"/>
            </a:lvl2pPr>
            <a:lvl3pPr marL="778913" indent="0">
              <a:buNone/>
              <a:defRPr sz="2000"/>
            </a:lvl3pPr>
            <a:lvl4pPr marL="1168371" indent="0">
              <a:buNone/>
              <a:defRPr sz="1700"/>
            </a:lvl4pPr>
            <a:lvl5pPr marL="1557827" indent="0">
              <a:buNone/>
              <a:defRPr sz="1700"/>
            </a:lvl5pPr>
            <a:lvl6pPr marL="1947285" indent="0">
              <a:buNone/>
              <a:defRPr sz="1700"/>
            </a:lvl6pPr>
            <a:lvl7pPr marL="2336740" indent="0">
              <a:buNone/>
              <a:defRPr sz="1700"/>
            </a:lvl7pPr>
            <a:lvl8pPr marL="2726198" indent="0">
              <a:buNone/>
              <a:defRPr sz="1700"/>
            </a:lvl8pPr>
            <a:lvl9pPr marL="3115656" indent="0">
              <a:buNone/>
              <a:defRPr sz="17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7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88B69-BEAE-4B59-911D-15A415D4DD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1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5BD0814-9702-45D6-91BE-7A9ABF1780D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ＭＳ Ｐゴシック" panose="020B0600070205080204" pitchFamily="50" charset="-128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89456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78913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68371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557827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ＭＳ Ｐゴシック" panose="020B0600070205080204" pitchFamily="50" charset="-128"/>
          <a:ea typeface="+mn-ea"/>
          <a:cs typeface="+mn-cs"/>
        </a:defRPr>
      </a:lvl1pPr>
      <a:lvl2pPr marL="627063" indent="-236538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ＭＳ Ｐゴシック" panose="020B0600070205080204" pitchFamily="50" charset="-128"/>
          <a:ea typeface="+mn-ea"/>
        </a:defRPr>
      </a:lvl2pPr>
      <a:lvl3pPr marL="968375" indent="-188913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ＭＳ Ｐゴシック" panose="020B0600070205080204" pitchFamily="50" charset="-128"/>
          <a:ea typeface="+mn-ea"/>
        </a:defRPr>
      </a:lvl3pPr>
      <a:lvl4pPr marL="1357313" indent="-188913" algn="l" rtl="0" eaLnBrk="0" fontAlgn="base" hangingPunct="0">
        <a:spcBef>
          <a:spcPct val="20000"/>
        </a:spcBef>
        <a:spcAft>
          <a:spcPct val="0"/>
        </a:spcAft>
        <a:buChar char="–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4pPr>
      <a:lvl5pPr marL="1747838" indent="-188913" algn="l" rtl="0" eaLnBrk="0" fontAlgn="base" hangingPunct="0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5pPr>
      <a:lvl6pPr marL="2142013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6pPr>
      <a:lvl7pPr marL="2531469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7pPr>
      <a:lvl8pPr marL="2920928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8pPr>
      <a:lvl9pPr marL="3310386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94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8913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371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7827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285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674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6198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156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1531938"/>
            <a:ext cx="9144000" cy="118903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0000">
                <a:srgbClr val="000099"/>
              </a:gs>
              <a:gs pos="80000">
                <a:srgbClr val="000099"/>
              </a:gs>
              <a:gs pos="100000">
                <a:schemeClr val="bg1"/>
              </a:gs>
            </a:gsLst>
            <a:lin ang="1080000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8" tIns="38964" rIns="77928" bIns="3896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ＭＳ Ｐゴシック" panose="020B0600070205080204" pitchFamily="50" charset="-128"/>
                <a:ea typeface="HG創英角ｺﾞｼｯｸUB" pitchFamily="49" charset="-128"/>
                <a:cs typeface="+mn-cs"/>
              </a:rPr>
              <a:t>８．未来へつなぐ市政改革</a:t>
            </a:r>
          </a:p>
        </p:txBody>
      </p:sp>
    </p:spTree>
    <p:extLst>
      <p:ext uri="{BB962C8B-B14F-4D97-AF65-F5344CB8AC3E}">
        <p14:creationId xmlns:p14="http://schemas.microsoft.com/office/powerpoint/2010/main" val="355809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-1588" y="-4763"/>
            <a:ext cx="9145588" cy="476251"/>
          </a:xfrm>
          <a:prstGeom prst="rect">
            <a:avLst/>
          </a:prstGeom>
          <a:gradFill flip="none" rotWithShape="1">
            <a:gsLst>
              <a:gs pos="40000">
                <a:srgbClr val="000099"/>
              </a:gs>
              <a:gs pos="90000">
                <a:schemeClr val="bg1"/>
              </a:gs>
            </a:gsLst>
            <a:lin ang="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9" tIns="38964" rIns="77929" bIns="38964" anchor="ctr"/>
          <a:lstStyle/>
          <a:p>
            <a:pPr eaLnBrk="1" hangingPunct="1">
              <a:defRPr/>
            </a:pPr>
            <a:r>
              <a:rPr lang="ja-JP" alt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市政改革の取組の推進</a:t>
            </a:r>
            <a:endParaRPr lang="en-US" altLang="ja-JP" sz="2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HG創英角ｺﾞｼｯｸUB" pitchFamily="49" charset="-128"/>
            </a:endParaRPr>
          </a:p>
        </p:txBody>
      </p:sp>
      <p:sp>
        <p:nvSpPr>
          <p:cNvPr id="31" name="二等辺三角形 30"/>
          <p:cNvSpPr/>
          <p:nvPr/>
        </p:nvSpPr>
        <p:spPr>
          <a:xfrm rot="10800000" flipV="1">
            <a:off x="2614669" y="1663225"/>
            <a:ext cx="3796263" cy="187618"/>
          </a:xfrm>
          <a:prstGeom prst="triangle">
            <a:avLst>
              <a:gd name="adj" fmla="val 49293"/>
            </a:avLst>
          </a:prstGeom>
          <a:solidFill>
            <a:srgbClr val="6666FF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69" dirty="0">
              <a:latin typeface="ＭＳ Ｐゴシック" panose="020B0600070205080204" pitchFamily="50" charset="-128"/>
            </a:endParaRPr>
          </a:p>
        </p:txBody>
      </p:sp>
      <p:sp>
        <p:nvSpPr>
          <p:cNvPr id="30" name="スライド番号プレースホルダー 1"/>
          <p:cNvSpPr txBox="1">
            <a:spLocks/>
          </p:cNvSpPr>
          <p:nvPr/>
        </p:nvSpPr>
        <p:spPr bwMode="auto">
          <a:xfrm>
            <a:off x="6921338" y="4679713"/>
            <a:ext cx="2133600" cy="356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382588" indent="-41275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773113" indent="-90488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162050" indent="-138113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552575" indent="-187325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fld id="{DF02A8D5-4445-42C3-AD70-D9CC07E8251C}" type="slidenum">
              <a:rPr lang="en-US" altLang="ja-JP" sz="2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pPr>
                <a:defRPr/>
              </a:pPr>
              <a:t>52</a:t>
            </a:fld>
            <a:endParaRPr lang="en-US" altLang="ja-JP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</a:endParaRP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409036" y="2026269"/>
            <a:ext cx="8209119" cy="2141977"/>
          </a:xfrm>
          <a:prstGeom prst="roundRect">
            <a:avLst>
              <a:gd name="adj" fmla="val 7373"/>
            </a:avLst>
          </a:prstGeom>
          <a:solidFill>
            <a:srgbClr val="6666FF"/>
          </a:solidFill>
          <a:ln w="222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7929" tIns="38964" rIns="77929" bIns="38964" anchor="ctr"/>
          <a:lstStyle/>
          <a:p>
            <a:pPr algn="ctr" eaLnBrk="1" hangingPunct="1">
              <a:defRPr/>
            </a:pPr>
            <a:endParaRPr lang="ja-JP" altLang="en-US" b="1" dirty="0">
              <a:solidFill>
                <a:srgbClr val="000099"/>
              </a:solidFill>
              <a:effectLst>
                <a:outerShdw blurRad="38100" dist="38100" dir="2700000" algn="tl">
                  <a:srgbClr val="99CCFF">
                    <a:alpha val="43000"/>
                  </a:srgbClr>
                </a:outerShdw>
              </a:effectLst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4" name="角丸四角形 52">
            <a:extLst>
              <a:ext uri="{FF2B5EF4-FFF2-40B4-BE49-F238E27FC236}">
                <a16:creationId xmlns:a16="http://schemas.microsoft.com/office/drawing/2014/main" id="{8039E624-ECFE-C690-0803-AB803653C1F0}"/>
              </a:ext>
            </a:extLst>
          </p:cNvPr>
          <p:cNvSpPr>
            <a:spLocks/>
          </p:cNvSpPr>
          <p:nvPr/>
        </p:nvSpPr>
        <p:spPr>
          <a:xfrm>
            <a:off x="591175" y="2480763"/>
            <a:ext cx="3780000" cy="415178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ＤＸの推進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角丸四角形 52">
            <a:extLst>
              <a:ext uri="{FF2B5EF4-FFF2-40B4-BE49-F238E27FC236}">
                <a16:creationId xmlns:a16="http://schemas.microsoft.com/office/drawing/2014/main" id="{C319C579-CDA5-8536-D6D4-964D558EA92C}"/>
              </a:ext>
            </a:extLst>
          </p:cNvPr>
          <p:cNvSpPr>
            <a:spLocks/>
          </p:cNvSpPr>
          <p:nvPr/>
        </p:nvSpPr>
        <p:spPr>
          <a:xfrm>
            <a:off x="4693933" y="2478394"/>
            <a:ext cx="3780000" cy="415178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働き方改革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2">
            <a:extLst>
              <a:ext uri="{FF2B5EF4-FFF2-40B4-BE49-F238E27FC236}">
                <a16:creationId xmlns:a16="http://schemas.microsoft.com/office/drawing/2014/main" id="{FCC57ABF-4F15-0669-910A-CE639896F7C2}"/>
              </a:ext>
            </a:extLst>
          </p:cNvPr>
          <p:cNvSpPr>
            <a:spLocks/>
          </p:cNvSpPr>
          <p:nvPr/>
        </p:nvSpPr>
        <p:spPr>
          <a:xfrm>
            <a:off x="4693933" y="3006136"/>
            <a:ext cx="3780000" cy="415178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ニア・イズ・ベターの徹底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52">
            <a:extLst>
              <a:ext uri="{FF2B5EF4-FFF2-40B4-BE49-F238E27FC236}">
                <a16:creationId xmlns:a16="http://schemas.microsoft.com/office/drawing/2014/main" id="{8F2ABFE2-EECD-13CF-3652-FB7FDF79FBA6}"/>
              </a:ext>
            </a:extLst>
          </p:cNvPr>
          <p:cNvSpPr>
            <a:spLocks/>
          </p:cNvSpPr>
          <p:nvPr/>
        </p:nvSpPr>
        <p:spPr>
          <a:xfrm>
            <a:off x="591175" y="3015669"/>
            <a:ext cx="3780000" cy="414000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官民連携の推進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角丸四角形 52">
            <a:extLst>
              <a:ext uri="{FF2B5EF4-FFF2-40B4-BE49-F238E27FC236}">
                <a16:creationId xmlns:a16="http://schemas.microsoft.com/office/drawing/2014/main" id="{9130E9D6-EBDE-3126-1F2D-E6439AACD4AD}"/>
              </a:ext>
            </a:extLst>
          </p:cNvPr>
          <p:cNvSpPr>
            <a:spLocks/>
          </p:cNvSpPr>
          <p:nvPr/>
        </p:nvSpPr>
        <p:spPr>
          <a:xfrm>
            <a:off x="591175" y="3536865"/>
            <a:ext cx="3780000" cy="414000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業務改革の推進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角丸四角形 52">
            <a:extLst>
              <a:ext uri="{FF2B5EF4-FFF2-40B4-BE49-F238E27FC236}">
                <a16:creationId xmlns:a16="http://schemas.microsoft.com/office/drawing/2014/main" id="{5021F168-B7A1-3155-F98E-27D82A811C3C}"/>
              </a:ext>
            </a:extLst>
          </p:cNvPr>
          <p:cNvSpPr>
            <a:spLocks/>
          </p:cNvSpPr>
          <p:nvPr/>
        </p:nvSpPr>
        <p:spPr>
          <a:xfrm>
            <a:off x="4693933" y="3533878"/>
            <a:ext cx="3780000" cy="414000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持続可能な行財政基盤の構築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46C12632-52F4-B0E7-0333-71946360DDD6}"/>
              </a:ext>
            </a:extLst>
          </p:cNvPr>
          <p:cNvSpPr/>
          <p:nvPr/>
        </p:nvSpPr>
        <p:spPr>
          <a:xfrm>
            <a:off x="3385042" y="2096912"/>
            <a:ext cx="2255520" cy="3380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基本方針</a:t>
            </a:r>
          </a:p>
        </p:txBody>
      </p:sp>
      <p:sp>
        <p:nvSpPr>
          <p:cNvPr id="3" name="角丸四角形 40">
            <a:extLst>
              <a:ext uri="{FF2B5EF4-FFF2-40B4-BE49-F238E27FC236}">
                <a16:creationId xmlns:a16="http://schemas.microsoft.com/office/drawing/2014/main" id="{293DF595-29A4-4B87-E131-9B0250E6F79D}"/>
              </a:ext>
            </a:extLst>
          </p:cNvPr>
          <p:cNvSpPr/>
          <p:nvPr/>
        </p:nvSpPr>
        <p:spPr>
          <a:xfrm>
            <a:off x="1977376" y="1192635"/>
            <a:ext cx="5132832" cy="399184"/>
          </a:xfrm>
          <a:prstGeom prst="roundRect">
            <a:avLst/>
          </a:prstGeom>
          <a:solidFill>
            <a:srgbClr val="FFFF99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bIns="36000" anchor="t" anchorCtr="0"/>
          <a:lstStyle/>
          <a:p>
            <a:pPr algn="ctr">
              <a:lnSpc>
                <a:spcPts val="1700"/>
              </a:lnSpc>
              <a:spcBef>
                <a:spcPts val="0"/>
              </a:spcBef>
              <a:defRPr/>
            </a:pPr>
            <a:r>
              <a:rPr lang="ja-JP" altLang="en-US" sz="18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「未来へつなぐ市政改革」の実現　</a:t>
            </a:r>
            <a:r>
              <a:rPr lang="ja-JP" altLang="en-US" sz="20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946EB9DB-8956-4ABB-2F3C-1E42BD6E46BC}"/>
              </a:ext>
            </a:extLst>
          </p:cNvPr>
          <p:cNvSpPr/>
          <p:nvPr/>
        </p:nvSpPr>
        <p:spPr>
          <a:xfrm>
            <a:off x="488086" y="518557"/>
            <a:ext cx="8130069" cy="53006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社会状況の変化による行政課題に的確に対応し、未来へつなぐ市政改革を実現するため</a:t>
            </a:r>
            <a:endParaRPr lang="en-US" altLang="ja-JP" sz="15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「新・市政改革プラン」（取組期間：令和６年度～９年度）の取組を推進</a:t>
            </a:r>
          </a:p>
        </p:txBody>
      </p:sp>
      <p:sp>
        <p:nvSpPr>
          <p:cNvPr id="13" name="角丸四角形 26">
            <a:extLst>
              <a:ext uri="{FF2B5EF4-FFF2-40B4-BE49-F238E27FC236}">
                <a16:creationId xmlns:a16="http://schemas.microsoft.com/office/drawing/2014/main" id="{9A08302B-C4BD-6221-B953-5FE9EA249B70}"/>
              </a:ext>
            </a:extLst>
          </p:cNvPr>
          <p:cNvSpPr/>
          <p:nvPr/>
        </p:nvSpPr>
        <p:spPr bwMode="gray">
          <a:xfrm>
            <a:off x="448560" y="4341115"/>
            <a:ext cx="8209119" cy="6174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■</a:t>
            </a:r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　市政改革の取組の推進　　　　　　　　（  　４００万円）</a:t>
            </a:r>
            <a:endParaRPr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66725" indent="-285750">
              <a:buFont typeface="Wingdings" panose="05000000000000000000" pitchFamily="2" charset="2"/>
              <a:buChar char="Ø"/>
            </a:pPr>
            <a:r>
              <a:rPr lang="ja-JP" altLang="en-US" sz="1400" kern="1100" spc="-4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「新・市政改革プラン」に基づき、改革の取組を着実に推進</a:t>
            </a:r>
            <a:r>
              <a:rPr lang="ja-JP" altLang="en-US" sz="1400" kern="1100" spc="-40" dirty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1400" kern="1100" spc="-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847701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28014</TotalTime>
  <Words>149</Words>
  <PresentationFormat>画面に合わせる (16:9)</PresentationFormat>
  <Paragraphs>17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  <vt:variant>
        <vt:lpstr>目的別スライド ショー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Wingdings</vt:lpstr>
      <vt:lpstr>標準デザイン</vt:lpstr>
      <vt:lpstr>PowerPoint プレゼンテーション</vt:lpstr>
      <vt:lpstr>PowerPoint プレゼンテーション</vt:lpstr>
      <vt:lpstr>Ｒ３市長会見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2025-01-31T05:26:08Z</cp:lastPrinted>
  <dcterms:created xsi:type="dcterms:W3CDTF">2011-01-05T04:40:46Z</dcterms:created>
  <dcterms:modified xsi:type="dcterms:W3CDTF">2025-02-05T02:44:18Z</dcterms:modified>
</cp:coreProperties>
</file>