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FFFF"/>
    <a:srgbClr val="0033CC"/>
    <a:srgbClr val="33CCFF"/>
    <a:srgbClr val="FFFAEA"/>
    <a:srgbClr val="FFF3D1"/>
    <a:srgbClr val="FFE5E5"/>
    <a:srgbClr val="FF33CC"/>
    <a:srgbClr val="FFCC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89950" autoAdjust="0"/>
  </p:normalViewPr>
  <p:slideViewPr>
    <p:cSldViewPr snapToGrid="0" showGuides="1">
      <p:cViewPr varScale="1">
        <p:scale>
          <a:sx n="75" d="100"/>
          <a:sy n="75" d="100"/>
        </p:scale>
        <p:origin x="1368" y="48"/>
      </p:cViewPr>
      <p:guideLst>
        <p:guide orient="horz" pos="2137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1" y="0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r">
              <a:defRPr sz="1200"/>
            </a:lvl1pPr>
          </a:lstStyle>
          <a:p>
            <a:fld id="{42E003E8-B47F-4B86-AF94-EA9573AE200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7" tIns="47329" rIns="94657" bIns="473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40" y="4925236"/>
            <a:ext cx="5682588" cy="4029439"/>
          </a:xfrm>
          <a:prstGeom prst="rect">
            <a:avLst/>
          </a:prstGeom>
        </p:spPr>
        <p:txBody>
          <a:bodyPr vert="horz" lIns="94657" tIns="47329" rIns="94657" bIns="473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1" y="9721331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r">
              <a:defRPr sz="1200"/>
            </a:lvl1pPr>
          </a:lstStyle>
          <a:p>
            <a:fld id="{B18D34E9-C422-41A8-939B-3BC909B2B1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99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D34E9-C422-41A8-939B-3BC909B2B11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11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32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52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32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24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16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33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79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32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8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92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33FF4-0A90-417C-927D-5FD44EEAE9D1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09AA-E468-4916-A9E0-7D005EFF01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0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0.jpeg"/><Relationship Id="rId5" Type="http://schemas.openxmlformats.org/officeDocument/2006/relationships/image" Target="../media/image5.png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築港南地区再開発に係るマーケット・サウンディングの結果の概要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42730"/>
            <a:ext cx="9906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■マーケット・サウンディングの概要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大阪市では、築港南地区再開発を検討するにあたり、埋立地及びその背後地の活用方策について、民間事業者から　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実現可能なアイデアを広く募り、民間事業者の参画意向、市場性の有無等を把握することで、今後の検討に役立てる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ことを目的として、マーケット・サウンディングを実施しました。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060" y="5129348"/>
            <a:ext cx="512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■マーケット・サウンディングのスケジュール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83" y="1709401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■提案を求めた区域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632022-EA5F-57B4-291D-F6FC761734FE}"/>
              </a:ext>
            </a:extLst>
          </p:cNvPr>
          <p:cNvSpPr txBox="1"/>
          <p:nvPr/>
        </p:nvSpPr>
        <p:spPr>
          <a:xfrm>
            <a:off x="655448" y="5388618"/>
            <a:ext cx="6830290" cy="1016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実施要領の公表：令和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  <a:endParaRPr lang="en-US" altLang="ja-JP" sz="1400" b="0" i="0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提案資料の受付：令和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ヒアリングの実施：令和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日（金）～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日（火）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276384E-01EF-F267-AE6E-D55AFBE96833}"/>
              </a:ext>
            </a:extLst>
          </p:cNvPr>
          <p:cNvGrpSpPr/>
          <p:nvPr/>
        </p:nvGrpSpPr>
        <p:grpSpPr>
          <a:xfrm>
            <a:off x="2112383" y="2042994"/>
            <a:ext cx="4706978" cy="2767052"/>
            <a:chOff x="4732527" y="1365233"/>
            <a:chExt cx="4706978" cy="2767052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5226F23C-BC12-7A32-6C5E-EFD4386771A0}"/>
                </a:ext>
              </a:extLst>
            </p:cNvPr>
            <p:cNvGrpSpPr/>
            <p:nvPr/>
          </p:nvGrpSpPr>
          <p:grpSpPr>
            <a:xfrm>
              <a:off x="4732527" y="1365233"/>
              <a:ext cx="4706978" cy="2767052"/>
              <a:chOff x="4732527" y="1365233"/>
              <a:chExt cx="4706978" cy="2767052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D7C4A71F-527B-CF43-0F56-5F5BEF57E80B}"/>
                  </a:ext>
                </a:extLst>
              </p:cNvPr>
              <p:cNvGrpSpPr/>
              <p:nvPr/>
            </p:nvGrpSpPr>
            <p:grpSpPr>
              <a:xfrm>
                <a:off x="4732527" y="1365233"/>
                <a:ext cx="4706978" cy="2767052"/>
                <a:chOff x="4732527" y="1365233"/>
                <a:chExt cx="4706978" cy="2767052"/>
              </a:xfrm>
            </p:grpSpPr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AE4BD818-F93F-E1F4-DA2A-ED193203B4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61204" y="3467089"/>
                  <a:ext cx="618782" cy="333449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3D45E508-C1E8-257D-4DFC-10442E28B21F}"/>
                    </a:ext>
                  </a:extLst>
                </p:cNvPr>
                <p:cNvGrpSpPr/>
                <p:nvPr/>
              </p:nvGrpSpPr>
              <p:grpSpPr>
                <a:xfrm>
                  <a:off x="4732527" y="1365233"/>
                  <a:ext cx="4706978" cy="2767052"/>
                  <a:chOff x="4661856" y="1634624"/>
                  <a:chExt cx="4706978" cy="2767052"/>
                </a:xfrm>
              </p:grpSpPr>
              <p:pic>
                <p:nvPicPr>
                  <p:cNvPr id="32" name="図 31">
                    <a:extLst>
                      <a:ext uri="{FF2B5EF4-FFF2-40B4-BE49-F238E27FC236}">
                        <a16:creationId xmlns:a16="http://schemas.microsoft.com/office/drawing/2014/main" id="{22F21131-CBC8-09A5-636D-2AB47FF65A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 bwMode="auto">
                  <a:xfrm>
                    <a:off x="4669968" y="1634624"/>
                    <a:ext cx="4698866" cy="2733481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  <a:alpha val="50000"/>
                    </a:schemeClr>
                  </a:solidFill>
                  <a:ln>
                    <a:noFill/>
                  </a:ln>
                  <a:extLst>
                    <a:ext uri="{53640926-AAD7-44D8-BBD7-CCE9431645EC}">
                      <a14:shadowObscured xmlns:a14="http://schemas.microsoft.com/office/drawing/2010/main"/>
                    </a:ext>
                  </a:extLst>
                </p:spPr>
              </p:pic>
              <p:sp>
                <p:nvSpPr>
                  <p:cNvPr id="33" name="フリーフォーム: 図形 32">
                    <a:extLst>
                      <a:ext uri="{FF2B5EF4-FFF2-40B4-BE49-F238E27FC236}">
                        <a16:creationId xmlns:a16="http://schemas.microsoft.com/office/drawing/2014/main" id="{F285B697-B4B8-1397-9998-E282923BC5D7}"/>
                      </a:ext>
                    </a:extLst>
                  </p:cNvPr>
                  <p:cNvSpPr/>
                  <p:nvPr/>
                </p:nvSpPr>
                <p:spPr>
                  <a:xfrm>
                    <a:off x="5596890" y="3295650"/>
                    <a:ext cx="1531620" cy="912495"/>
                  </a:xfrm>
                  <a:custGeom>
                    <a:avLst/>
                    <a:gdLst>
                      <a:gd name="connsiteX0" fmla="*/ 350520 w 1531620"/>
                      <a:gd name="connsiteY0" fmla="*/ 733425 h 912495"/>
                      <a:gd name="connsiteX1" fmla="*/ 121920 w 1531620"/>
                      <a:gd name="connsiteY1" fmla="*/ 251460 h 912495"/>
                      <a:gd name="connsiteX2" fmla="*/ 49530 w 1531620"/>
                      <a:gd name="connsiteY2" fmla="*/ 251460 h 912495"/>
                      <a:gd name="connsiteX3" fmla="*/ 0 w 1531620"/>
                      <a:gd name="connsiteY3" fmla="*/ 140970 h 912495"/>
                      <a:gd name="connsiteX4" fmla="*/ 93345 w 1531620"/>
                      <a:gd name="connsiteY4" fmla="*/ 99060 h 912495"/>
                      <a:gd name="connsiteX5" fmla="*/ 358140 w 1531620"/>
                      <a:gd name="connsiteY5" fmla="*/ 0 h 912495"/>
                      <a:gd name="connsiteX6" fmla="*/ 432435 w 1531620"/>
                      <a:gd name="connsiteY6" fmla="*/ 264795 h 912495"/>
                      <a:gd name="connsiteX7" fmla="*/ 1531620 w 1531620"/>
                      <a:gd name="connsiteY7" fmla="*/ 828675 h 912495"/>
                      <a:gd name="connsiteX8" fmla="*/ 1339215 w 1531620"/>
                      <a:gd name="connsiteY8" fmla="*/ 912495 h 912495"/>
                      <a:gd name="connsiteX9" fmla="*/ 350520 w 1531620"/>
                      <a:gd name="connsiteY9" fmla="*/ 733425 h 9124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531620" h="912495">
                        <a:moveTo>
                          <a:pt x="350520" y="733425"/>
                        </a:moveTo>
                        <a:lnTo>
                          <a:pt x="121920" y="251460"/>
                        </a:lnTo>
                        <a:lnTo>
                          <a:pt x="49530" y="251460"/>
                        </a:lnTo>
                        <a:lnTo>
                          <a:pt x="0" y="140970"/>
                        </a:lnTo>
                        <a:lnTo>
                          <a:pt x="93345" y="99060"/>
                        </a:lnTo>
                        <a:lnTo>
                          <a:pt x="358140" y="0"/>
                        </a:lnTo>
                        <a:lnTo>
                          <a:pt x="432435" y="264795"/>
                        </a:lnTo>
                        <a:lnTo>
                          <a:pt x="1531620" y="828675"/>
                        </a:lnTo>
                        <a:lnTo>
                          <a:pt x="1339215" y="912495"/>
                        </a:lnTo>
                        <a:lnTo>
                          <a:pt x="350520" y="733425"/>
                        </a:lnTo>
                        <a:close/>
                      </a:path>
                    </a:pathLst>
                  </a:custGeom>
                  <a:solidFill>
                    <a:srgbClr val="0070C0">
                      <a:alpha val="29000"/>
                    </a:srgb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4" name="フリーフォーム: 図形 33">
                    <a:extLst>
                      <a:ext uri="{FF2B5EF4-FFF2-40B4-BE49-F238E27FC236}">
                        <a16:creationId xmlns:a16="http://schemas.microsoft.com/office/drawing/2014/main" id="{C80B21C8-EB58-4E2D-0C76-004A6ED1BF85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5939790" y="3065145"/>
                    <a:ext cx="2165985" cy="1055370"/>
                  </a:xfrm>
                  <a:custGeom>
                    <a:avLst/>
                    <a:gdLst>
                      <a:gd name="connsiteX0" fmla="*/ 1190625 w 2165985"/>
                      <a:gd name="connsiteY0" fmla="*/ 1055370 h 1055370"/>
                      <a:gd name="connsiteX1" fmla="*/ 89535 w 2165985"/>
                      <a:gd name="connsiteY1" fmla="*/ 485775 h 1055370"/>
                      <a:gd name="connsiteX2" fmla="*/ 15240 w 2165985"/>
                      <a:gd name="connsiteY2" fmla="*/ 232410 h 1055370"/>
                      <a:gd name="connsiteX3" fmla="*/ 0 w 2165985"/>
                      <a:gd name="connsiteY3" fmla="*/ 186690 h 1055370"/>
                      <a:gd name="connsiteX4" fmla="*/ 419100 w 2165985"/>
                      <a:gd name="connsiteY4" fmla="*/ 0 h 1055370"/>
                      <a:gd name="connsiteX5" fmla="*/ 480060 w 2165985"/>
                      <a:gd name="connsiteY5" fmla="*/ 186690 h 1055370"/>
                      <a:gd name="connsiteX6" fmla="*/ 1162050 w 2165985"/>
                      <a:gd name="connsiteY6" fmla="*/ 552450 h 1055370"/>
                      <a:gd name="connsiteX7" fmla="*/ 1967865 w 2165985"/>
                      <a:gd name="connsiteY7" fmla="*/ 192405 h 1055370"/>
                      <a:gd name="connsiteX8" fmla="*/ 2165985 w 2165985"/>
                      <a:gd name="connsiteY8" fmla="*/ 632460 h 1055370"/>
                      <a:gd name="connsiteX9" fmla="*/ 1190625 w 2165985"/>
                      <a:gd name="connsiteY9" fmla="*/ 1055370 h 10553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165985" h="1055370">
                        <a:moveTo>
                          <a:pt x="1190625" y="1055370"/>
                        </a:moveTo>
                        <a:lnTo>
                          <a:pt x="89535" y="485775"/>
                        </a:lnTo>
                        <a:lnTo>
                          <a:pt x="15240" y="232410"/>
                        </a:lnTo>
                        <a:lnTo>
                          <a:pt x="0" y="186690"/>
                        </a:lnTo>
                        <a:lnTo>
                          <a:pt x="419100" y="0"/>
                        </a:lnTo>
                        <a:lnTo>
                          <a:pt x="480060" y="186690"/>
                        </a:lnTo>
                        <a:lnTo>
                          <a:pt x="1162050" y="552450"/>
                        </a:lnTo>
                        <a:lnTo>
                          <a:pt x="1967865" y="192405"/>
                        </a:lnTo>
                        <a:lnTo>
                          <a:pt x="2165985" y="632460"/>
                        </a:lnTo>
                        <a:lnTo>
                          <a:pt x="1190625" y="105537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20000"/>
                      <a:lumOff val="80000"/>
                      <a:alpha val="50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5" name="テキスト ボックス 6">
                    <a:extLst>
                      <a:ext uri="{FF2B5EF4-FFF2-40B4-BE49-F238E27FC236}">
                        <a16:creationId xmlns:a16="http://schemas.microsoft.com/office/drawing/2014/main" id="{1DD660DF-AAFB-E5F0-3A23-FB8B104399BF}"/>
                      </a:ext>
                    </a:extLst>
                  </p:cNvPr>
                  <p:cNvSpPr txBox="1"/>
                  <p:nvPr/>
                </p:nvSpPr>
                <p:spPr>
                  <a:xfrm>
                    <a:off x="4996042" y="3987543"/>
                    <a:ext cx="1074420" cy="182124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alt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船溜まり</a:t>
                    </a:r>
                    <a:endParaRPr lang="ja-JP" sz="90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正方形/長方形 35">
                    <a:extLst>
                      <a:ext uri="{FF2B5EF4-FFF2-40B4-BE49-F238E27FC236}">
                        <a16:creationId xmlns:a16="http://schemas.microsoft.com/office/drawing/2014/main" id="{B6F698E9-F45C-BE54-06EC-BDF83EC6DA71}"/>
                      </a:ext>
                    </a:extLst>
                  </p:cNvPr>
                  <p:cNvSpPr/>
                  <p:nvPr/>
                </p:nvSpPr>
                <p:spPr>
                  <a:xfrm rot="1627736">
                    <a:off x="6068804" y="3597929"/>
                    <a:ext cx="941350" cy="161356"/>
                  </a:xfrm>
                  <a:prstGeom prst="rect">
                    <a:avLst/>
                  </a:prstGeom>
                  <a:noFill/>
                  <a:ln w="15875">
                    <a:prstDash val="dash"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37" name="テキスト ボックス 6">
                    <a:extLst>
                      <a:ext uri="{FF2B5EF4-FFF2-40B4-BE49-F238E27FC236}">
                        <a16:creationId xmlns:a16="http://schemas.microsoft.com/office/drawing/2014/main" id="{5F6C9F6E-39FD-0A37-62EE-019B90657594}"/>
                      </a:ext>
                    </a:extLst>
                  </p:cNvPr>
                  <p:cNvSpPr txBox="1"/>
                  <p:nvPr/>
                </p:nvSpPr>
                <p:spPr>
                  <a:xfrm>
                    <a:off x="6945625" y="3799837"/>
                    <a:ext cx="721648" cy="248786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市営上屋</a:t>
                    </a:r>
                    <a:endParaRPr lang="ja-JP" sz="105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テキスト ボックス 6">
                    <a:extLst>
                      <a:ext uri="{FF2B5EF4-FFF2-40B4-BE49-F238E27FC236}">
                        <a16:creationId xmlns:a16="http://schemas.microsoft.com/office/drawing/2014/main" id="{437B4005-6BE3-92E0-4881-B27AB5D12B7C}"/>
                      </a:ext>
                    </a:extLst>
                  </p:cNvPr>
                  <p:cNvSpPr txBox="1"/>
                  <p:nvPr/>
                </p:nvSpPr>
                <p:spPr>
                  <a:xfrm>
                    <a:off x="6205991" y="4226143"/>
                    <a:ext cx="643890" cy="175533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護岸</a:t>
                    </a:r>
                  </a:p>
                </p:txBody>
              </p:sp>
              <p:sp>
                <p:nvSpPr>
                  <p:cNvPr id="39" name="テキスト ボックス 6">
                    <a:extLst>
                      <a:ext uri="{FF2B5EF4-FFF2-40B4-BE49-F238E27FC236}">
                        <a16:creationId xmlns:a16="http://schemas.microsoft.com/office/drawing/2014/main" id="{24AE1DA9-AE0F-9164-13AD-B0EB37615E6E}"/>
                      </a:ext>
                    </a:extLst>
                  </p:cNvPr>
                  <p:cNvSpPr txBox="1"/>
                  <p:nvPr/>
                </p:nvSpPr>
                <p:spPr>
                  <a:xfrm>
                    <a:off x="7516214" y="3987541"/>
                    <a:ext cx="643890" cy="328295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護岸</a:t>
                    </a:r>
                  </a:p>
                </p:txBody>
              </p:sp>
              <p:sp>
                <p:nvSpPr>
                  <p:cNvPr id="40" name="テキスト ボックス 6">
                    <a:extLst>
                      <a:ext uri="{FF2B5EF4-FFF2-40B4-BE49-F238E27FC236}">
                        <a16:creationId xmlns:a16="http://schemas.microsoft.com/office/drawing/2014/main" id="{59A8D296-13C7-989F-A2D9-EBD09CA578DF}"/>
                      </a:ext>
                    </a:extLst>
                  </p:cNvPr>
                  <p:cNvSpPr txBox="1"/>
                  <p:nvPr/>
                </p:nvSpPr>
                <p:spPr>
                  <a:xfrm>
                    <a:off x="6943526" y="3589898"/>
                    <a:ext cx="643890" cy="328295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Ⓑ</a:t>
                    </a:r>
                  </a:p>
                </p:txBody>
              </p:sp>
              <p:cxnSp>
                <p:nvCxnSpPr>
                  <p:cNvPr id="41" name="直線コネクタ 40">
                    <a:extLst>
                      <a:ext uri="{FF2B5EF4-FFF2-40B4-BE49-F238E27FC236}">
                        <a16:creationId xmlns:a16="http://schemas.microsoft.com/office/drawing/2014/main" id="{C6D14C09-B29F-4925-A1C3-2CB457AFECA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6967512" y="3886767"/>
                    <a:ext cx="76217" cy="26195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直線コネクタ 41">
                    <a:extLst>
                      <a:ext uri="{FF2B5EF4-FFF2-40B4-BE49-F238E27FC236}">
                        <a16:creationId xmlns:a16="http://schemas.microsoft.com/office/drawing/2014/main" id="{FBAC8A16-B0BC-B8D9-48B6-1AD83D9182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79399" y="3914006"/>
                    <a:ext cx="81710" cy="11246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線コネクタ 42">
                    <a:extLst>
                      <a:ext uri="{FF2B5EF4-FFF2-40B4-BE49-F238E27FC236}">
                        <a16:creationId xmlns:a16="http://schemas.microsoft.com/office/drawing/2014/main" id="{AA1E5135-B264-93FE-B5D4-F80AA8FA62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47744" y="4165540"/>
                    <a:ext cx="131562" cy="12058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正方形/長方形 43">
                    <a:extLst>
                      <a:ext uri="{FF2B5EF4-FFF2-40B4-BE49-F238E27FC236}">
                        <a16:creationId xmlns:a16="http://schemas.microsoft.com/office/drawing/2014/main" id="{02F04435-9046-7AA5-927F-B24D726E80CC}"/>
                      </a:ext>
                    </a:extLst>
                  </p:cNvPr>
                  <p:cNvSpPr/>
                  <p:nvPr/>
                </p:nvSpPr>
                <p:spPr>
                  <a:xfrm>
                    <a:off x="4661856" y="2629815"/>
                    <a:ext cx="309245" cy="156845"/>
                  </a:xfrm>
                  <a:prstGeom prst="rect">
                    <a:avLst/>
                  </a:prstGeom>
                  <a:solidFill>
                    <a:srgbClr val="4472C4">
                      <a:alpha val="29000"/>
                    </a:srgbClr>
                  </a:solidFill>
                  <a:ln w="12700" cap="flat" cmpd="sng" algn="ctr">
                    <a:solidFill>
                      <a:srgbClr val="4472C4">
                        <a:shade val="1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5" name="正方形/長方形 44">
                    <a:extLst>
                      <a:ext uri="{FF2B5EF4-FFF2-40B4-BE49-F238E27FC236}">
                        <a16:creationId xmlns:a16="http://schemas.microsoft.com/office/drawing/2014/main" id="{FD0CC3D4-A8C3-7D9A-71AA-02C863B52679}"/>
                      </a:ext>
                    </a:extLst>
                  </p:cNvPr>
                  <p:cNvSpPr/>
                  <p:nvPr/>
                </p:nvSpPr>
                <p:spPr>
                  <a:xfrm>
                    <a:off x="4661856" y="2851357"/>
                    <a:ext cx="312620" cy="161925"/>
                  </a:xfrm>
                  <a:prstGeom prst="rect">
                    <a:avLst/>
                  </a:prstGeom>
                  <a:solidFill>
                    <a:srgbClr val="ED7D31">
                      <a:lumMod val="20000"/>
                      <a:lumOff val="80000"/>
                      <a:alpha val="50000"/>
                    </a:srgbClr>
                  </a:solidFill>
                  <a:ln w="12700" cap="flat" cmpd="sng" algn="ctr">
                    <a:solidFill>
                      <a:srgbClr val="4472C4">
                        <a:shade val="1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6" name="フリーフォーム: 図形 45">
                    <a:extLst>
                      <a:ext uri="{FF2B5EF4-FFF2-40B4-BE49-F238E27FC236}">
                        <a16:creationId xmlns:a16="http://schemas.microsoft.com/office/drawing/2014/main" id="{B09B615F-A554-9992-973A-C3906F553819}"/>
                      </a:ext>
                    </a:extLst>
                  </p:cNvPr>
                  <p:cNvSpPr/>
                  <p:nvPr/>
                </p:nvSpPr>
                <p:spPr>
                  <a:xfrm>
                    <a:off x="5008144" y="3328945"/>
                    <a:ext cx="681990" cy="508635"/>
                  </a:xfrm>
                  <a:custGeom>
                    <a:avLst/>
                    <a:gdLst>
                      <a:gd name="connsiteX0" fmla="*/ 129540 w 681990"/>
                      <a:gd name="connsiteY0" fmla="*/ 508635 h 508635"/>
                      <a:gd name="connsiteX1" fmla="*/ 72390 w 681990"/>
                      <a:gd name="connsiteY1" fmla="*/ 485775 h 508635"/>
                      <a:gd name="connsiteX2" fmla="*/ 102870 w 681990"/>
                      <a:gd name="connsiteY2" fmla="*/ 462915 h 508635"/>
                      <a:gd name="connsiteX3" fmla="*/ 0 w 681990"/>
                      <a:gd name="connsiteY3" fmla="*/ 308610 h 508635"/>
                      <a:gd name="connsiteX4" fmla="*/ 480060 w 681990"/>
                      <a:gd name="connsiteY4" fmla="*/ 108585 h 508635"/>
                      <a:gd name="connsiteX5" fmla="*/ 449580 w 681990"/>
                      <a:gd name="connsiteY5" fmla="*/ 78105 h 508635"/>
                      <a:gd name="connsiteX6" fmla="*/ 651510 w 681990"/>
                      <a:gd name="connsiteY6" fmla="*/ 0 h 508635"/>
                      <a:gd name="connsiteX7" fmla="*/ 681990 w 681990"/>
                      <a:gd name="connsiteY7" fmla="*/ 62865 h 508635"/>
                      <a:gd name="connsiteX8" fmla="*/ 579120 w 681990"/>
                      <a:gd name="connsiteY8" fmla="*/ 104775 h 508635"/>
                      <a:gd name="connsiteX9" fmla="*/ 621030 w 681990"/>
                      <a:gd name="connsiteY9" fmla="*/ 194310 h 508635"/>
                      <a:gd name="connsiteX10" fmla="*/ 541020 w 681990"/>
                      <a:gd name="connsiteY10" fmla="*/ 194310 h 508635"/>
                      <a:gd name="connsiteX11" fmla="*/ 129540 w 681990"/>
                      <a:gd name="connsiteY11" fmla="*/ 508635 h 508635"/>
                      <a:gd name="connsiteX0" fmla="*/ 129540 w 681990"/>
                      <a:gd name="connsiteY0" fmla="*/ 508635 h 508635"/>
                      <a:gd name="connsiteX1" fmla="*/ 72390 w 681990"/>
                      <a:gd name="connsiteY1" fmla="*/ 485775 h 508635"/>
                      <a:gd name="connsiteX2" fmla="*/ 102870 w 681990"/>
                      <a:gd name="connsiteY2" fmla="*/ 462915 h 508635"/>
                      <a:gd name="connsiteX3" fmla="*/ 0 w 681990"/>
                      <a:gd name="connsiteY3" fmla="*/ 308610 h 508635"/>
                      <a:gd name="connsiteX4" fmla="*/ 461010 w 681990"/>
                      <a:gd name="connsiteY4" fmla="*/ 110490 h 508635"/>
                      <a:gd name="connsiteX5" fmla="*/ 449580 w 681990"/>
                      <a:gd name="connsiteY5" fmla="*/ 78105 h 508635"/>
                      <a:gd name="connsiteX6" fmla="*/ 651510 w 681990"/>
                      <a:gd name="connsiteY6" fmla="*/ 0 h 508635"/>
                      <a:gd name="connsiteX7" fmla="*/ 681990 w 681990"/>
                      <a:gd name="connsiteY7" fmla="*/ 62865 h 508635"/>
                      <a:gd name="connsiteX8" fmla="*/ 579120 w 681990"/>
                      <a:gd name="connsiteY8" fmla="*/ 104775 h 508635"/>
                      <a:gd name="connsiteX9" fmla="*/ 621030 w 681990"/>
                      <a:gd name="connsiteY9" fmla="*/ 194310 h 508635"/>
                      <a:gd name="connsiteX10" fmla="*/ 541020 w 681990"/>
                      <a:gd name="connsiteY10" fmla="*/ 194310 h 508635"/>
                      <a:gd name="connsiteX11" fmla="*/ 129540 w 681990"/>
                      <a:gd name="connsiteY11" fmla="*/ 508635 h 508635"/>
                      <a:gd name="connsiteX0" fmla="*/ 129540 w 681990"/>
                      <a:gd name="connsiteY0" fmla="*/ 508635 h 508635"/>
                      <a:gd name="connsiteX1" fmla="*/ 72390 w 681990"/>
                      <a:gd name="connsiteY1" fmla="*/ 485775 h 508635"/>
                      <a:gd name="connsiteX2" fmla="*/ 102870 w 681990"/>
                      <a:gd name="connsiteY2" fmla="*/ 462915 h 508635"/>
                      <a:gd name="connsiteX3" fmla="*/ 0 w 681990"/>
                      <a:gd name="connsiteY3" fmla="*/ 308610 h 508635"/>
                      <a:gd name="connsiteX4" fmla="*/ 472440 w 681990"/>
                      <a:gd name="connsiteY4" fmla="*/ 114300 h 508635"/>
                      <a:gd name="connsiteX5" fmla="*/ 449580 w 681990"/>
                      <a:gd name="connsiteY5" fmla="*/ 78105 h 508635"/>
                      <a:gd name="connsiteX6" fmla="*/ 651510 w 681990"/>
                      <a:gd name="connsiteY6" fmla="*/ 0 h 508635"/>
                      <a:gd name="connsiteX7" fmla="*/ 681990 w 681990"/>
                      <a:gd name="connsiteY7" fmla="*/ 62865 h 508635"/>
                      <a:gd name="connsiteX8" fmla="*/ 579120 w 681990"/>
                      <a:gd name="connsiteY8" fmla="*/ 104775 h 508635"/>
                      <a:gd name="connsiteX9" fmla="*/ 621030 w 681990"/>
                      <a:gd name="connsiteY9" fmla="*/ 194310 h 508635"/>
                      <a:gd name="connsiteX10" fmla="*/ 541020 w 681990"/>
                      <a:gd name="connsiteY10" fmla="*/ 194310 h 508635"/>
                      <a:gd name="connsiteX11" fmla="*/ 129540 w 681990"/>
                      <a:gd name="connsiteY11" fmla="*/ 508635 h 5086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81990" h="508635">
                        <a:moveTo>
                          <a:pt x="129540" y="508635"/>
                        </a:moveTo>
                        <a:lnTo>
                          <a:pt x="72390" y="485775"/>
                        </a:lnTo>
                        <a:lnTo>
                          <a:pt x="102870" y="462915"/>
                        </a:lnTo>
                        <a:lnTo>
                          <a:pt x="0" y="308610"/>
                        </a:lnTo>
                        <a:lnTo>
                          <a:pt x="472440" y="114300"/>
                        </a:lnTo>
                        <a:lnTo>
                          <a:pt x="449580" y="78105"/>
                        </a:lnTo>
                        <a:lnTo>
                          <a:pt x="651510" y="0"/>
                        </a:lnTo>
                        <a:lnTo>
                          <a:pt x="681990" y="62865"/>
                        </a:lnTo>
                        <a:lnTo>
                          <a:pt x="579120" y="104775"/>
                        </a:lnTo>
                        <a:lnTo>
                          <a:pt x="621030" y="194310"/>
                        </a:lnTo>
                        <a:lnTo>
                          <a:pt x="541020" y="194310"/>
                        </a:lnTo>
                        <a:lnTo>
                          <a:pt x="129540" y="50863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20000"/>
                      <a:lumOff val="80000"/>
                      <a:alpha val="50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" name="フリーフォーム: 図形 46">
                    <a:extLst>
                      <a:ext uri="{FF2B5EF4-FFF2-40B4-BE49-F238E27FC236}">
                        <a16:creationId xmlns:a16="http://schemas.microsoft.com/office/drawing/2014/main" id="{EFF8F9FA-080E-107F-586C-1ED24D7B0672}"/>
                      </a:ext>
                    </a:extLst>
                  </p:cNvPr>
                  <p:cNvSpPr/>
                  <p:nvPr/>
                </p:nvSpPr>
                <p:spPr>
                  <a:xfrm>
                    <a:off x="5149641" y="3525559"/>
                    <a:ext cx="796290" cy="499110"/>
                  </a:xfrm>
                  <a:custGeom>
                    <a:avLst/>
                    <a:gdLst>
                      <a:gd name="connsiteX0" fmla="*/ 0 w 796290"/>
                      <a:gd name="connsiteY0" fmla="*/ 300990 h 499110"/>
                      <a:gd name="connsiteX1" fmla="*/ 400050 w 796290"/>
                      <a:gd name="connsiteY1" fmla="*/ 0 h 499110"/>
                      <a:gd name="connsiteX2" fmla="*/ 480060 w 796290"/>
                      <a:gd name="connsiteY2" fmla="*/ 3810 h 499110"/>
                      <a:gd name="connsiteX3" fmla="*/ 506730 w 796290"/>
                      <a:gd name="connsiteY3" fmla="*/ 26670 h 499110"/>
                      <a:gd name="connsiteX4" fmla="*/ 567690 w 796290"/>
                      <a:gd name="connsiteY4" fmla="*/ 22860 h 499110"/>
                      <a:gd name="connsiteX5" fmla="*/ 796290 w 796290"/>
                      <a:gd name="connsiteY5" fmla="*/ 499110 h 499110"/>
                      <a:gd name="connsiteX6" fmla="*/ 0 w 796290"/>
                      <a:gd name="connsiteY6" fmla="*/ 300990 h 4991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96290" h="499110">
                        <a:moveTo>
                          <a:pt x="0" y="300990"/>
                        </a:moveTo>
                        <a:lnTo>
                          <a:pt x="400050" y="0"/>
                        </a:lnTo>
                        <a:lnTo>
                          <a:pt x="480060" y="3810"/>
                        </a:lnTo>
                        <a:lnTo>
                          <a:pt x="506730" y="26670"/>
                        </a:lnTo>
                        <a:lnTo>
                          <a:pt x="567690" y="22860"/>
                        </a:lnTo>
                        <a:lnTo>
                          <a:pt x="796290" y="499110"/>
                        </a:lnTo>
                        <a:lnTo>
                          <a:pt x="0" y="300990"/>
                        </a:lnTo>
                        <a:close/>
                      </a:path>
                    </a:pathLst>
                  </a:custGeom>
                  <a:solidFill>
                    <a:srgbClr val="92D050">
                      <a:alpha val="50000"/>
                    </a:srgb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" name="正方形/長方形 47">
                    <a:extLst>
                      <a:ext uri="{FF2B5EF4-FFF2-40B4-BE49-F238E27FC236}">
                        <a16:creationId xmlns:a16="http://schemas.microsoft.com/office/drawing/2014/main" id="{54565F56-89F2-3FCD-A319-A688AAA151CE}"/>
                      </a:ext>
                    </a:extLst>
                  </p:cNvPr>
                  <p:cNvSpPr/>
                  <p:nvPr/>
                </p:nvSpPr>
                <p:spPr>
                  <a:xfrm>
                    <a:off x="4663544" y="3077631"/>
                    <a:ext cx="309245" cy="156845"/>
                  </a:xfrm>
                  <a:prstGeom prst="rect">
                    <a:avLst/>
                  </a:prstGeom>
                  <a:solidFill>
                    <a:srgbClr val="92D050">
                      <a:alpha val="50000"/>
                    </a:srgbClr>
                  </a:solidFill>
                  <a:ln w="12700" cap="flat" cmpd="sng" algn="ctr">
                    <a:solidFill>
                      <a:srgbClr val="4472C4">
                        <a:shade val="15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9" name="テキスト ボックス 6">
                    <a:extLst>
                      <a:ext uri="{FF2B5EF4-FFF2-40B4-BE49-F238E27FC236}">
                        <a16:creationId xmlns:a16="http://schemas.microsoft.com/office/drawing/2014/main" id="{94534517-985E-9C8B-C575-89EFD8201A4A}"/>
                      </a:ext>
                    </a:extLst>
                  </p:cNvPr>
                  <p:cNvSpPr txBox="1"/>
                  <p:nvPr/>
                </p:nvSpPr>
                <p:spPr>
                  <a:xfrm>
                    <a:off x="4932926" y="3049816"/>
                    <a:ext cx="1182113" cy="233938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alt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船溜まり</a:t>
                    </a:r>
                    <a:endParaRPr lang="ja-JP" sz="90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0" name="テキスト ボックス 6">
                    <a:extLst>
                      <a:ext uri="{FF2B5EF4-FFF2-40B4-BE49-F238E27FC236}">
                        <a16:creationId xmlns:a16="http://schemas.microsoft.com/office/drawing/2014/main" id="{7E1DC991-7808-BF71-AEC1-6192CAD066FC}"/>
                      </a:ext>
                    </a:extLst>
                  </p:cNvPr>
                  <p:cNvSpPr txBox="1"/>
                  <p:nvPr/>
                </p:nvSpPr>
                <p:spPr>
                  <a:xfrm>
                    <a:off x="5183940" y="3469793"/>
                    <a:ext cx="316979" cy="206228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Ⓐ</a:t>
                    </a:r>
                  </a:p>
                </p:txBody>
              </p:sp>
              <p:sp>
                <p:nvSpPr>
                  <p:cNvPr id="51" name="テキスト ボックス 6">
                    <a:extLst>
                      <a:ext uri="{FF2B5EF4-FFF2-40B4-BE49-F238E27FC236}">
                        <a16:creationId xmlns:a16="http://schemas.microsoft.com/office/drawing/2014/main" id="{3C989D93-37B7-8B84-F703-535BBA1BBB3C}"/>
                      </a:ext>
                    </a:extLst>
                  </p:cNvPr>
                  <p:cNvSpPr txBox="1"/>
                  <p:nvPr/>
                </p:nvSpPr>
                <p:spPr>
                  <a:xfrm>
                    <a:off x="4930350" y="2751924"/>
                    <a:ext cx="1189287" cy="328295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背後地</a:t>
                    </a:r>
                    <a:r>
                      <a:rPr lang="ja-JP" alt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Ⓐ</a:t>
                    </a:r>
                    <a:r>
                      <a:rPr 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en-US" sz="90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(</a:t>
                    </a:r>
                    <a:r>
                      <a:rPr 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1.2ha)</a:t>
                    </a:r>
                  </a:p>
                  <a:p>
                    <a:pPr algn="just"/>
                    <a:r>
                      <a:rPr lang="ja-JP" alt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背後地</a:t>
                    </a:r>
                    <a:r>
                      <a:rPr lang="ja-JP" alt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Ⓑ</a:t>
                    </a:r>
                    <a:r>
                      <a:rPr lang="en-US" alt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  (9.2ha)</a:t>
                    </a:r>
                    <a:endParaRPr lang="ja-JP" altLang="ja-JP" sz="90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  <a:p>
                    <a:pPr algn="just"/>
                    <a:endParaRPr lang="ja-JP" sz="90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2" name="テキスト ボックス 6">
                    <a:extLst>
                      <a:ext uri="{FF2B5EF4-FFF2-40B4-BE49-F238E27FC236}">
                        <a16:creationId xmlns:a16="http://schemas.microsoft.com/office/drawing/2014/main" id="{5D50FD77-060A-FF7E-EF1E-897491B5970F}"/>
                      </a:ext>
                    </a:extLst>
                  </p:cNvPr>
                  <p:cNvSpPr txBox="1"/>
                  <p:nvPr/>
                </p:nvSpPr>
                <p:spPr>
                  <a:xfrm>
                    <a:off x="4930350" y="2589672"/>
                    <a:ext cx="1189287" cy="215102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/>
                    <a:r>
                      <a: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埋立地　</a:t>
                    </a:r>
                    <a:r>
                      <a:rPr lang="en-US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rPr>
                      <a:t>(5.1ha)</a:t>
                    </a:r>
                    <a:endParaRPr lang="ja-JP" sz="900" kern="100" dirty="0">
                      <a:effectLst/>
                      <a:latin typeface="Meiryo UI" panose="020B0604030504040204" pitchFamily="50" charset="-128"/>
                      <a:ea typeface="Meiryo UI" panose="020B0604030504040204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DD1F14C8-704E-FF0F-EFE8-6CC4282F61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288964" y="3830904"/>
                    <a:ext cx="239566" cy="195565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1C07698C-3DF6-1011-B8DD-DA06DF3FD9B1}"/>
                    </a:ext>
                  </a:extLst>
                </p:cNvPr>
                <p:cNvSpPr txBox="1"/>
                <p:nvPr/>
              </p:nvSpPr>
              <p:spPr>
                <a:xfrm>
                  <a:off x="7904393" y="2736763"/>
                  <a:ext cx="107836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9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赤レンガ倉庫</a:t>
                  </a:r>
                </a:p>
              </p:txBody>
            </p:sp>
          </p:grpSp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66D5BD2A-DF92-8833-AEF7-A09B2A1FEE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6902474" y="2891966"/>
                <a:ext cx="271418" cy="282245"/>
              </a:xfrm>
              <a:prstGeom prst="rect">
                <a:avLst/>
              </a:prstGeom>
            </p:spPr>
          </p:pic>
        </p:grpSp>
        <p:sp>
          <p:nvSpPr>
            <p:cNvPr id="24" name="テキスト ボックス 6">
              <a:extLst>
                <a:ext uri="{FF2B5EF4-FFF2-40B4-BE49-F238E27FC236}">
                  <a16:creationId xmlns:a16="http://schemas.microsoft.com/office/drawing/2014/main" id="{3F5E15B3-66B9-09F8-8E6F-730D8B44C933}"/>
                </a:ext>
              </a:extLst>
            </p:cNvPr>
            <p:cNvSpPr txBox="1"/>
            <p:nvPr/>
          </p:nvSpPr>
          <p:spPr>
            <a:xfrm rot="1630071">
              <a:off x="6747839" y="3501779"/>
              <a:ext cx="474763" cy="24878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800" kern="10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①</a:t>
              </a:r>
              <a:endPara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6">
              <a:extLst>
                <a:ext uri="{FF2B5EF4-FFF2-40B4-BE49-F238E27FC236}">
                  <a16:creationId xmlns:a16="http://schemas.microsoft.com/office/drawing/2014/main" id="{A76E2E27-554A-FB55-0D58-2F805111CC95}"/>
                </a:ext>
              </a:extLst>
            </p:cNvPr>
            <p:cNvSpPr txBox="1"/>
            <p:nvPr/>
          </p:nvSpPr>
          <p:spPr>
            <a:xfrm rot="1630071">
              <a:off x="6470210" y="3363792"/>
              <a:ext cx="474763" cy="24878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8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②</a:t>
              </a:r>
              <a:endPara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6" name="テキスト ボックス 6">
              <a:extLst>
                <a:ext uri="{FF2B5EF4-FFF2-40B4-BE49-F238E27FC236}">
                  <a16:creationId xmlns:a16="http://schemas.microsoft.com/office/drawing/2014/main" id="{0FA1E08A-577C-04F0-A660-88884957D8C6}"/>
                </a:ext>
              </a:extLst>
            </p:cNvPr>
            <p:cNvSpPr txBox="1"/>
            <p:nvPr/>
          </p:nvSpPr>
          <p:spPr>
            <a:xfrm rot="1630071">
              <a:off x="6203046" y="3219911"/>
              <a:ext cx="474763" cy="24878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8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③</a:t>
              </a:r>
              <a:endPara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0024168F-F5F2-2E6D-67EB-68438AA6EBE5}"/>
              </a:ext>
            </a:extLst>
          </p:cNvPr>
          <p:cNvSpPr/>
          <p:nvPr/>
        </p:nvSpPr>
        <p:spPr>
          <a:xfrm>
            <a:off x="2450966" y="3470491"/>
            <a:ext cx="3108960" cy="1146810"/>
          </a:xfrm>
          <a:custGeom>
            <a:avLst/>
            <a:gdLst>
              <a:gd name="connsiteX0" fmla="*/ 0 w 3108960"/>
              <a:gd name="connsiteY0" fmla="*/ 567690 h 1146810"/>
              <a:gd name="connsiteX1" fmla="*/ 476250 w 3108960"/>
              <a:gd name="connsiteY1" fmla="*/ 384810 h 1146810"/>
              <a:gd name="connsiteX2" fmla="*/ 461010 w 3108960"/>
              <a:gd name="connsiteY2" fmla="*/ 339090 h 1146810"/>
              <a:gd name="connsiteX3" fmla="*/ 662940 w 3108960"/>
              <a:gd name="connsiteY3" fmla="*/ 262890 h 1146810"/>
              <a:gd name="connsiteX4" fmla="*/ 681990 w 3108960"/>
              <a:gd name="connsiteY4" fmla="*/ 323850 h 1146810"/>
              <a:gd name="connsiteX5" fmla="*/ 952500 w 3108960"/>
              <a:gd name="connsiteY5" fmla="*/ 228600 h 1146810"/>
              <a:gd name="connsiteX6" fmla="*/ 937260 w 3108960"/>
              <a:gd name="connsiteY6" fmla="*/ 186690 h 1146810"/>
              <a:gd name="connsiteX7" fmla="*/ 1371600 w 3108960"/>
              <a:gd name="connsiteY7" fmla="*/ 0 h 1146810"/>
              <a:gd name="connsiteX8" fmla="*/ 1428750 w 3108960"/>
              <a:gd name="connsiteY8" fmla="*/ 194310 h 1146810"/>
              <a:gd name="connsiteX9" fmla="*/ 2103120 w 3108960"/>
              <a:gd name="connsiteY9" fmla="*/ 552450 h 1146810"/>
              <a:gd name="connsiteX10" fmla="*/ 2907030 w 3108960"/>
              <a:gd name="connsiteY10" fmla="*/ 190500 h 1146810"/>
              <a:gd name="connsiteX11" fmla="*/ 3108960 w 3108960"/>
              <a:gd name="connsiteY11" fmla="*/ 640080 h 1146810"/>
              <a:gd name="connsiteX12" fmla="*/ 1946910 w 3108960"/>
              <a:gd name="connsiteY12" fmla="*/ 1146810 h 1146810"/>
              <a:gd name="connsiteX13" fmla="*/ 941070 w 3108960"/>
              <a:gd name="connsiteY13" fmla="*/ 963930 h 1146810"/>
              <a:gd name="connsiteX14" fmla="*/ 156210 w 3108960"/>
              <a:gd name="connsiteY14" fmla="*/ 777240 h 1146810"/>
              <a:gd name="connsiteX15" fmla="*/ 137160 w 3108960"/>
              <a:gd name="connsiteY15" fmla="*/ 784860 h 1146810"/>
              <a:gd name="connsiteX16" fmla="*/ 72390 w 3108960"/>
              <a:gd name="connsiteY16" fmla="*/ 754380 h 1146810"/>
              <a:gd name="connsiteX17" fmla="*/ 110490 w 3108960"/>
              <a:gd name="connsiteY17" fmla="*/ 727710 h 1146810"/>
              <a:gd name="connsiteX18" fmla="*/ 0 w 3108960"/>
              <a:gd name="connsiteY18" fmla="*/ 567690 h 114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08960" h="1146810">
                <a:moveTo>
                  <a:pt x="0" y="567690"/>
                </a:moveTo>
                <a:lnTo>
                  <a:pt x="476250" y="384810"/>
                </a:lnTo>
                <a:lnTo>
                  <a:pt x="461010" y="339090"/>
                </a:lnTo>
                <a:lnTo>
                  <a:pt x="662940" y="262890"/>
                </a:lnTo>
                <a:lnTo>
                  <a:pt x="681990" y="323850"/>
                </a:lnTo>
                <a:lnTo>
                  <a:pt x="952500" y="228600"/>
                </a:lnTo>
                <a:lnTo>
                  <a:pt x="937260" y="186690"/>
                </a:lnTo>
                <a:lnTo>
                  <a:pt x="1371600" y="0"/>
                </a:lnTo>
                <a:lnTo>
                  <a:pt x="1428750" y="194310"/>
                </a:lnTo>
                <a:lnTo>
                  <a:pt x="2103120" y="552450"/>
                </a:lnTo>
                <a:lnTo>
                  <a:pt x="2907030" y="190500"/>
                </a:lnTo>
                <a:lnTo>
                  <a:pt x="3108960" y="640080"/>
                </a:lnTo>
                <a:lnTo>
                  <a:pt x="1946910" y="1146810"/>
                </a:lnTo>
                <a:lnTo>
                  <a:pt x="941070" y="963930"/>
                </a:lnTo>
                <a:lnTo>
                  <a:pt x="156210" y="777240"/>
                </a:lnTo>
                <a:lnTo>
                  <a:pt x="137160" y="784860"/>
                </a:lnTo>
                <a:lnTo>
                  <a:pt x="72390" y="754380"/>
                </a:lnTo>
                <a:lnTo>
                  <a:pt x="110490" y="727710"/>
                </a:lnTo>
                <a:lnTo>
                  <a:pt x="0" y="56769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B6ED4E08-F44C-B6B7-E209-9ADBCC9B117C}"/>
              </a:ext>
            </a:extLst>
          </p:cNvPr>
          <p:cNvSpPr/>
          <p:nvPr/>
        </p:nvSpPr>
        <p:spPr>
          <a:xfrm>
            <a:off x="5388476" y="3630511"/>
            <a:ext cx="144780" cy="121920"/>
          </a:xfrm>
          <a:custGeom>
            <a:avLst/>
            <a:gdLst>
              <a:gd name="connsiteX0" fmla="*/ 0 w 144780"/>
              <a:gd name="connsiteY0" fmla="*/ 47625 h 123825"/>
              <a:gd name="connsiteX1" fmla="*/ 116205 w 144780"/>
              <a:gd name="connsiteY1" fmla="*/ 0 h 123825"/>
              <a:gd name="connsiteX2" fmla="*/ 144780 w 144780"/>
              <a:gd name="connsiteY2" fmla="*/ 74295 h 123825"/>
              <a:gd name="connsiteX3" fmla="*/ 26670 w 144780"/>
              <a:gd name="connsiteY3" fmla="*/ 123825 h 123825"/>
              <a:gd name="connsiteX4" fmla="*/ 0 w 144780"/>
              <a:gd name="connsiteY4" fmla="*/ 47625 h 123825"/>
              <a:gd name="connsiteX0" fmla="*/ 0 w 144780"/>
              <a:gd name="connsiteY0" fmla="*/ 47625 h 127635"/>
              <a:gd name="connsiteX1" fmla="*/ 116205 w 144780"/>
              <a:gd name="connsiteY1" fmla="*/ 0 h 127635"/>
              <a:gd name="connsiteX2" fmla="*/ 144780 w 144780"/>
              <a:gd name="connsiteY2" fmla="*/ 74295 h 127635"/>
              <a:gd name="connsiteX3" fmla="*/ 32385 w 144780"/>
              <a:gd name="connsiteY3" fmla="*/ 127635 h 127635"/>
              <a:gd name="connsiteX4" fmla="*/ 0 w 144780"/>
              <a:gd name="connsiteY4" fmla="*/ 47625 h 127635"/>
              <a:gd name="connsiteX0" fmla="*/ 0 w 144780"/>
              <a:gd name="connsiteY0" fmla="*/ 47625 h 121920"/>
              <a:gd name="connsiteX1" fmla="*/ 116205 w 144780"/>
              <a:gd name="connsiteY1" fmla="*/ 0 h 121920"/>
              <a:gd name="connsiteX2" fmla="*/ 144780 w 144780"/>
              <a:gd name="connsiteY2" fmla="*/ 74295 h 121920"/>
              <a:gd name="connsiteX3" fmla="*/ 30480 w 144780"/>
              <a:gd name="connsiteY3" fmla="*/ 121920 h 121920"/>
              <a:gd name="connsiteX4" fmla="*/ 0 w 144780"/>
              <a:gd name="connsiteY4" fmla="*/ 47625 h 12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780" h="121920">
                <a:moveTo>
                  <a:pt x="0" y="47625"/>
                </a:moveTo>
                <a:lnTo>
                  <a:pt x="116205" y="0"/>
                </a:lnTo>
                <a:lnTo>
                  <a:pt x="144780" y="74295"/>
                </a:lnTo>
                <a:lnTo>
                  <a:pt x="30480" y="121920"/>
                </a:lnTo>
                <a:lnTo>
                  <a:pt x="0" y="47625"/>
                </a:lnTo>
                <a:close/>
              </a:path>
            </a:pathLst>
          </a:cu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1336AC64-B2ED-F637-F493-7E3397116856}"/>
              </a:ext>
            </a:extLst>
          </p:cNvPr>
          <p:cNvSpPr/>
          <p:nvPr/>
        </p:nvSpPr>
        <p:spPr>
          <a:xfrm>
            <a:off x="5439911" y="3748621"/>
            <a:ext cx="144780" cy="123825"/>
          </a:xfrm>
          <a:custGeom>
            <a:avLst/>
            <a:gdLst>
              <a:gd name="connsiteX0" fmla="*/ 112395 w 150495"/>
              <a:gd name="connsiteY0" fmla="*/ 0 h 123825"/>
              <a:gd name="connsiteX1" fmla="*/ 150495 w 150495"/>
              <a:gd name="connsiteY1" fmla="*/ 76200 h 123825"/>
              <a:gd name="connsiteX2" fmla="*/ 28575 w 150495"/>
              <a:gd name="connsiteY2" fmla="*/ 123825 h 123825"/>
              <a:gd name="connsiteX3" fmla="*/ 0 w 150495"/>
              <a:gd name="connsiteY3" fmla="*/ 53340 h 123825"/>
              <a:gd name="connsiteX4" fmla="*/ 112395 w 150495"/>
              <a:gd name="connsiteY4" fmla="*/ 0 h 123825"/>
              <a:gd name="connsiteX0" fmla="*/ 112395 w 144780"/>
              <a:gd name="connsiteY0" fmla="*/ 0 h 123825"/>
              <a:gd name="connsiteX1" fmla="*/ 144780 w 144780"/>
              <a:gd name="connsiteY1" fmla="*/ 68580 h 123825"/>
              <a:gd name="connsiteX2" fmla="*/ 28575 w 144780"/>
              <a:gd name="connsiteY2" fmla="*/ 123825 h 123825"/>
              <a:gd name="connsiteX3" fmla="*/ 0 w 144780"/>
              <a:gd name="connsiteY3" fmla="*/ 53340 h 123825"/>
              <a:gd name="connsiteX4" fmla="*/ 112395 w 144780"/>
              <a:gd name="connsiteY4" fmla="*/ 0 h 123825"/>
              <a:gd name="connsiteX0" fmla="*/ 112395 w 144780"/>
              <a:gd name="connsiteY0" fmla="*/ 0 h 123825"/>
              <a:gd name="connsiteX1" fmla="*/ 144780 w 144780"/>
              <a:gd name="connsiteY1" fmla="*/ 68580 h 123825"/>
              <a:gd name="connsiteX2" fmla="*/ 34290 w 144780"/>
              <a:gd name="connsiteY2" fmla="*/ 123825 h 123825"/>
              <a:gd name="connsiteX3" fmla="*/ 0 w 144780"/>
              <a:gd name="connsiteY3" fmla="*/ 53340 h 123825"/>
              <a:gd name="connsiteX4" fmla="*/ 112395 w 144780"/>
              <a:gd name="connsiteY4" fmla="*/ 0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780" h="123825">
                <a:moveTo>
                  <a:pt x="112395" y="0"/>
                </a:moveTo>
                <a:lnTo>
                  <a:pt x="144780" y="68580"/>
                </a:lnTo>
                <a:lnTo>
                  <a:pt x="34290" y="123825"/>
                </a:lnTo>
                <a:lnTo>
                  <a:pt x="0" y="53340"/>
                </a:lnTo>
                <a:lnTo>
                  <a:pt x="112395" y="0"/>
                </a:lnTo>
                <a:close/>
              </a:path>
            </a:pathLst>
          </a:cu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: 図形 20">
            <a:extLst>
              <a:ext uri="{FF2B5EF4-FFF2-40B4-BE49-F238E27FC236}">
                <a16:creationId xmlns:a16="http://schemas.microsoft.com/office/drawing/2014/main" id="{AA166B99-FE5E-5B06-E2B2-B68536368874}"/>
              </a:ext>
            </a:extLst>
          </p:cNvPr>
          <p:cNvSpPr/>
          <p:nvPr/>
        </p:nvSpPr>
        <p:spPr>
          <a:xfrm>
            <a:off x="5521826" y="3584792"/>
            <a:ext cx="238125" cy="110490"/>
          </a:xfrm>
          <a:custGeom>
            <a:avLst/>
            <a:gdLst>
              <a:gd name="connsiteX0" fmla="*/ 0 w 238125"/>
              <a:gd name="connsiteY0" fmla="*/ 40005 h 104775"/>
              <a:gd name="connsiteX1" fmla="*/ 83820 w 238125"/>
              <a:gd name="connsiteY1" fmla="*/ 15240 h 104775"/>
              <a:gd name="connsiteX2" fmla="*/ 219075 w 238125"/>
              <a:gd name="connsiteY2" fmla="*/ 0 h 104775"/>
              <a:gd name="connsiteX3" fmla="*/ 232410 w 238125"/>
              <a:gd name="connsiteY3" fmla="*/ 5715 h 104775"/>
              <a:gd name="connsiteX4" fmla="*/ 238125 w 238125"/>
              <a:gd name="connsiteY4" fmla="*/ 28575 h 104775"/>
              <a:gd name="connsiteX5" fmla="*/ 28575 w 238125"/>
              <a:gd name="connsiteY5" fmla="*/ 104775 h 104775"/>
              <a:gd name="connsiteX6" fmla="*/ 0 w 238125"/>
              <a:gd name="connsiteY6" fmla="*/ 40005 h 104775"/>
              <a:gd name="connsiteX0" fmla="*/ 0 w 238125"/>
              <a:gd name="connsiteY0" fmla="*/ 40005 h 110490"/>
              <a:gd name="connsiteX1" fmla="*/ 83820 w 238125"/>
              <a:gd name="connsiteY1" fmla="*/ 15240 h 110490"/>
              <a:gd name="connsiteX2" fmla="*/ 219075 w 238125"/>
              <a:gd name="connsiteY2" fmla="*/ 0 h 110490"/>
              <a:gd name="connsiteX3" fmla="*/ 232410 w 238125"/>
              <a:gd name="connsiteY3" fmla="*/ 5715 h 110490"/>
              <a:gd name="connsiteX4" fmla="*/ 238125 w 238125"/>
              <a:gd name="connsiteY4" fmla="*/ 28575 h 110490"/>
              <a:gd name="connsiteX5" fmla="*/ 32385 w 238125"/>
              <a:gd name="connsiteY5" fmla="*/ 110490 h 110490"/>
              <a:gd name="connsiteX6" fmla="*/ 0 w 238125"/>
              <a:gd name="connsiteY6" fmla="*/ 40005 h 11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125" h="110490">
                <a:moveTo>
                  <a:pt x="0" y="40005"/>
                </a:moveTo>
                <a:lnTo>
                  <a:pt x="83820" y="15240"/>
                </a:lnTo>
                <a:lnTo>
                  <a:pt x="219075" y="0"/>
                </a:lnTo>
                <a:lnTo>
                  <a:pt x="232410" y="5715"/>
                </a:lnTo>
                <a:lnTo>
                  <a:pt x="238125" y="28575"/>
                </a:lnTo>
                <a:lnTo>
                  <a:pt x="32385" y="110490"/>
                </a:lnTo>
                <a:lnTo>
                  <a:pt x="0" y="40005"/>
                </a:lnTo>
                <a:close/>
              </a:path>
            </a:pathLst>
          </a:cu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01AC7DEE-6C24-BACC-220D-E312DB8DBF2E}"/>
              </a:ext>
            </a:extLst>
          </p:cNvPr>
          <p:cNvSpPr/>
          <p:nvPr/>
        </p:nvSpPr>
        <p:spPr>
          <a:xfrm>
            <a:off x="5575166" y="3653371"/>
            <a:ext cx="207645" cy="161925"/>
          </a:xfrm>
          <a:custGeom>
            <a:avLst/>
            <a:gdLst>
              <a:gd name="connsiteX0" fmla="*/ 0 w 207645"/>
              <a:gd name="connsiteY0" fmla="*/ 89535 h 161925"/>
              <a:gd name="connsiteX1" fmla="*/ 207645 w 207645"/>
              <a:gd name="connsiteY1" fmla="*/ 0 h 161925"/>
              <a:gd name="connsiteX2" fmla="*/ 198120 w 207645"/>
              <a:gd name="connsiteY2" fmla="*/ 99060 h 161925"/>
              <a:gd name="connsiteX3" fmla="*/ 36195 w 207645"/>
              <a:gd name="connsiteY3" fmla="*/ 161925 h 161925"/>
              <a:gd name="connsiteX4" fmla="*/ 0 w 207645"/>
              <a:gd name="connsiteY4" fmla="*/ 8953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645" h="161925">
                <a:moveTo>
                  <a:pt x="0" y="89535"/>
                </a:moveTo>
                <a:lnTo>
                  <a:pt x="207645" y="0"/>
                </a:lnTo>
                <a:lnTo>
                  <a:pt x="198120" y="99060"/>
                </a:lnTo>
                <a:lnTo>
                  <a:pt x="36195" y="161925"/>
                </a:lnTo>
                <a:lnTo>
                  <a:pt x="0" y="89535"/>
                </a:lnTo>
                <a:close/>
              </a:path>
            </a:pathLst>
          </a:custGeom>
          <a:solidFill>
            <a:schemeClr val="accent2">
              <a:lumMod val="5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525B3E0-3EE6-AEB5-8DD8-6AF1F2A68837}"/>
              </a:ext>
            </a:extLst>
          </p:cNvPr>
          <p:cNvGrpSpPr/>
          <p:nvPr/>
        </p:nvGrpSpPr>
        <p:grpSpPr>
          <a:xfrm>
            <a:off x="2112383" y="2779888"/>
            <a:ext cx="1456335" cy="215102"/>
            <a:chOff x="1688720" y="2930047"/>
            <a:chExt cx="1456335" cy="215102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7C192FB1-B576-F4E1-082E-BFE61D29AFE0}"/>
                </a:ext>
              </a:extLst>
            </p:cNvPr>
            <p:cNvSpPr/>
            <p:nvPr/>
          </p:nvSpPr>
          <p:spPr>
            <a:xfrm>
              <a:off x="1688720" y="2972919"/>
              <a:ext cx="309245" cy="156845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6" name="テキスト ボックス 6">
              <a:extLst>
                <a:ext uri="{FF2B5EF4-FFF2-40B4-BE49-F238E27FC236}">
                  <a16:creationId xmlns:a16="http://schemas.microsoft.com/office/drawing/2014/main" id="{6201996E-3F3A-283B-0035-9F025400A891}"/>
                </a:ext>
              </a:extLst>
            </p:cNvPr>
            <p:cNvSpPr txBox="1"/>
            <p:nvPr/>
          </p:nvSpPr>
          <p:spPr>
            <a:xfrm>
              <a:off x="1955768" y="2930047"/>
              <a:ext cx="1189287" cy="21510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9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対象区域</a:t>
              </a:r>
              <a:endParaRPr lang="ja-JP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980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 rot="2217957">
            <a:off x="8822907" y="3874181"/>
            <a:ext cx="0" cy="89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606" y="257659"/>
            <a:ext cx="934878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■実施結果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提案書提出団体数：７団体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団体の内訳（主な業種など）：不動産開発、ゼネコン、非営利の法人など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■提案の主な内容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マーケット・サウンディングにご参加いただいた事業者のみなさまから、様々なご提案を頂きました。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なお、提案者の名称や提案内容の詳細については、アイデアやノウハウの保護のため公表いたしません。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0A9EDA7-1A3A-01C4-5C7C-A832D832D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193829"/>
              </p:ext>
            </p:extLst>
          </p:nvPr>
        </p:nvGraphicFramePr>
        <p:xfrm>
          <a:off x="461945" y="2492931"/>
          <a:ext cx="8982108" cy="2022188"/>
        </p:xfrm>
        <a:graphic>
          <a:graphicData uri="http://schemas.openxmlformats.org/drawingml/2006/table">
            <a:tbl>
              <a:tblPr firstRow="1" bandRow="1"/>
              <a:tblGrid>
                <a:gridCol w="8982108">
                  <a:extLst>
                    <a:ext uri="{9D8B030D-6E8A-4147-A177-3AD203B41FA5}">
                      <a16:colId xmlns:a16="http://schemas.microsoft.com/office/drawing/2014/main" val="3723721494"/>
                    </a:ext>
                  </a:extLst>
                </a:gridCol>
              </a:tblGrid>
              <a:tr h="29161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①　区域及び土地利用等の提案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25538"/>
                  </a:ext>
                </a:extLst>
              </a:tr>
              <a:tr h="86997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　　域：対象</a:t>
                      </a:r>
                      <a:r>
                        <a:rPr kumimoji="1" lang="zh-CN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区域全体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、対象区域全体のうち埋立面積を縮少、対象区域のうち埋立地と背後地Ⓑのみ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開発手法：全体一括整備、段階整備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土地利用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sym typeface="Wingdings" panose="05000000000000000000" pitchFamily="2" charset="2"/>
                        </a:rPr>
                        <a:t>：（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埋立地・背後地Ⓑ）マンション、ホテル、商業施設、医療施設、スポーツ施設、物流施設、公園、干潟等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（背後地Ⓐ）　　　　空飛ぶクルマ発着場、公園等</a:t>
                      </a:r>
                      <a:endParaRPr kumimoji="1" lang="en-US" altLang="ja-JP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上屋活用：商業施設・ギャラリー等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840607"/>
                  </a:ext>
                </a:extLst>
              </a:tr>
              <a:tr h="29161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②　船溜まり及び水際線の活用の提案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239447"/>
                  </a:ext>
                </a:extLst>
              </a:tr>
              <a:tr h="48294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船溜まり：（スーパー）ヨット、プレジャーボート、海上タクシーの発着場等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水際線　：客船の係留施設、ハーバープロムナード等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07165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3853EA6-4097-4E1C-FC17-B35EA23BE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514777"/>
              </p:ext>
            </p:extLst>
          </p:nvPr>
        </p:nvGraphicFramePr>
        <p:xfrm>
          <a:off x="461945" y="4515119"/>
          <a:ext cx="8982108" cy="1720651"/>
        </p:xfrm>
        <a:graphic>
          <a:graphicData uri="http://schemas.openxmlformats.org/drawingml/2006/table">
            <a:tbl>
              <a:tblPr firstRow="1" bandRow="1"/>
              <a:tblGrid>
                <a:gridCol w="8982108">
                  <a:extLst>
                    <a:ext uri="{9D8B030D-6E8A-4147-A177-3AD203B41FA5}">
                      <a16:colId xmlns:a16="http://schemas.microsoft.com/office/drawing/2014/main" val="3723721494"/>
                    </a:ext>
                  </a:extLst>
                </a:gridCol>
              </a:tblGrid>
              <a:tr h="24706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③　提案を実現するための課題及び条件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25538"/>
                  </a:ext>
                </a:extLst>
              </a:tr>
              <a:tr h="48988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課題：建設・設備費等の工事費高騰、周辺地域を含めた回遊手段がない等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条件：建築物の容積率や用途の緩和、周辺地域を含めた回遊性を確保する遊歩道等の整備、水際線活用のための施設整備（岸壁・桟橋等）等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840607"/>
                  </a:ext>
                </a:extLst>
              </a:tr>
              <a:tr h="32138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④　その他の意見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239447"/>
                  </a:ext>
                </a:extLst>
              </a:tr>
              <a:tr h="50010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周辺地域を含めたエリアのマスタープランをまとめるべき、高所得者層をターゲットとするなど他地域との差別化等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07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58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8706AA0-F0E5-4B77-EEE6-73FF4726E0BF}"/>
              </a:ext>
            </a:extLst>
          </p:cNvPr>
          <p:cNvGrpSpPr/>
          <p:nvPr/>
        </p:nvGrpSpPr>
        <p:grpSpPr>
          <a:xfrm>
            <a:off x="288563" y="660532"/>
            <a:ext cx="8627357" cy="4494682"/>
            <a:chOff x="326415" y="731795"/>
            <a:chExt cx="8627357" cy="449468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D064ADD5-F0D1-3970-4780-6BB276070F2B}"/>
                </a:ext>
              </a:extLst>
            </p:cNvPr>
            <p:cNvGrpSpPr/>
            <p:nvPr/>
          </p:nvGrpSpPr>
          <p:grpSpPr>
            <a:xfrm>
              <a:off x="326415" y="731795"/>
              <a:ext cx="8627357" cy="4494682"/>
              <a:chOff x="301702" y="720530"/>
              <a:chExt cx="8704338" cy="4534788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449E7E52-1A76-EF4E-1036-6C7B2F0C2F30}"/>
                  </a:ext>
                </a:extLst>
              </p:cNvPr>
              <p:cNvGrpSpPr/>
              <p:nvPr/>
            </p:nvGrpSpPr>
            <p:grpSpPr>
              <a:xfrm>
                <a:off x="301702" y="720530"/>
                <a:ext cx="8704338" cy="4534788"/>
                <a:chOff x="3039340" y="1029981"/>
                <a:chExt cx="4253825" cy="2216158"/>
              </a:xfrm>
            </p:grpSpPr>
            <p:grpSp>
              <p:nvGrpSpPr>
                <p:cNvPr id="17" name="グループ化 16">
                  <a:extLst>
                    <a:ext uri="{FF2B5EF4-FFF2-40B4-BE49-F238E27FC236}">
                      <a16:creationId xmlns:a16="http://schemas.microsoft.com/office/drawing/2014/main" id="{1222FFD8-D505-1330-0596-ADD4E060C109}"/>
                    </a:ext>
                  </a:extLst>
                </p:cNvPr>
                <p:cNvGrpSpPr/>
                <p:nvPr/>
              </p:nvGrpSpPr>
              <p:grpSpPr>
                <a:xfrm>
                  <a:off x="3039340" y="1029981"/>
                  <a:ext cx="4253825" cy="2216158"/>
                  <a:chOff x="4740639" y="2124382"/>
                  <a:chExt cx="4253825" cy="2216158"/>
                </a:xfrm>
              </p:grpSpPr>
              <p:grpSp>
                <p:nvGrpSpPr>
                  <p:cNvPr id="26" name="グループ化 25">
                    <a:extLst>
                      <a:ext uri="{FF2B5EF4-FFF2-40B4-BE49-F238E27FC236}">
                        <a16:creationId xmlns:a16="http://schemas.microsoft.com/office/drawing/2014/main" id="{B41B73E1-A268-20F8-0BC4-C4D9C377B5BD}"/>
                      </a:ext>
                    </a:extLst>
                  </p:cNvPr>
                  <p:cNvGrpSpPr/>
                  <p:nvPr/>
                </p:nvGrpSpPr>
                <p:grpSpPr>
                  <a:xfrm>
                    <a:off x="4740639" y="2124382"/>
                    <a:ext cx="4253825" cy="2216158"/>
                    <a:chOff x="4740639" y="2124382"/>
                    <a:chExt cx="4253825" cy="2216158"/>
                  </a:xfrm>
                </p:grpSpPr>
                <p:grpSp>
                  <p:nvGrpSpPr>
                    <p:cNvPr id="30" name="グループ化 29">
                      <a:extLst>
                        <a:ext uri="{FF2B5EF4-FFF2-40B4-BE49-F238E27FC236}">
                          <a16:creationId xmlns:a16="http://schemas.microsoft.com/office/drawing/2014/main" id="{20F97B5A-C61B-6F87-791C-C28AB8D989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740639" y="2124382"/>
                      <a:ext cx="4253825" cy="2216158"/>
                      <a:chOff x="4740639" y="2124382"/>
                      <a:chExt cx="4253825" cy="2216158"/>
                    </a:xfrm>
                  </p:grpSpPr>
                  <p:cxnSp>
                    <p:nvCxnSpPr>
                      <p:cNvPr id="32" name="直線コネクタ 31">
                        <a:extLst>
                          <a:ext uri="{FF2B5EF4-FFF2-40B4-BE49-F238E27FC236}">
                            <a16:creationId xmlns:a16="http://schemas.microsoft.com/office/drawing/2014/main" id="{0F242A90-BD1B-B6C4-2ED4-62FF407FFE2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961204" y="3467089"/>
                        <a:ext cx="618782" cy="333449"/>
                      </a:xfrm>
                      <a:prstGeom prst="line">
                        <a:avLst/>
                      </a:prstGeom>
                      <a:ln w="12700">
                        <a:solidFill>
                          <a:srgbClr val="FF0000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3" name="グループ化 32">
                        <a:extLst>
                          <a:ext uri="{FF2B5EF4-FFF2-40B4-BE49-F238E27FC236}">
                            <a16:creationId xmlns:a16="http://schemas.microsoft.com/office/drawing/2014/main" id="{F30D7EEE-EEAB-40EF-37EE-1471D90DF5B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740639" y="2124382"/>
                        <a:ext cx="4253825" cy="2216158"/>
                        <a:chOff x="4669968" y="2393773"/>
                        <a:chExt cx="4253825" cy="2216158"/>
                      </a:xfrm>
                    </p:grpSpPr>
                    <p:pic>
                      <p:nvPicPr>
                        <p:cNvPr id="35" name="図 34">
                          <a:extLst>
                            <a:ext uri="{FF2B5EF4-FFF2-40B4-BE49-F238E27FC236}">
                              <a16:creationId xmlns:a16="http://schemas.microsoft.com/office/drawing/2014/main" id="{34DE7A77-0DBA-3F40-3358-A4FE0791FC1F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3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/>
                      </p:blipFill>
                      <p:spPr bwMode="auto">
                        <a:xfrm>
                          <a:off x="4669968" y="2393773"/>
                          <a:ext cx="4253825" cy="1995599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  <a:alpha val="50000"/>
                          </a:schemeClr>
                        </a:solidFill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  <p:sp>
                      <p:nvSpPr>
                        <p:cNvPr id="41" name="テキスト ボックス 6">
                          <a:extLst>
                            <a:ext uri="{FF2B5EF4-FFF2-40B4-BE49-F238E27FC236}">
                              <a16:creationId xmlns:a16="http://schemas.microsoft.com/office/drawing/2014/main" id="{CFD89A0B-8E34-5F4B-F9A2-6606829B402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196890" y="4385157"/>
                          <a:ext cx="1187059" cy="2247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chemeClr val="accent5"/>
                          </a:solidFill>
                          <a:prstDash val="lgDash"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just"/>
                          <a:r>
                            <a:rPr lang="ja-JP" altLang="en-US" sz="1050" kern="100" dirty="0">
                              <a:effectLst/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水際線：</a:t>
                          </a:r>
                          <a:endParaRPr lang="en-US" altLang="ja-JP" sz="1050" kern="100" dirty="0">
                            <a:effectLst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Times New Roman" panose="02020603050405020304" pitchFamily="18" charset="0"/>
                          </a:endParaRPr>
                        </a:p>
                        <a:p>
                          <a:pPr algn="just"/>
                          <a:r>
                            <a:rPr lang="ja-JP" altLang="en-US" sz="1050" kern="100" dirty="0">
                              <a:effectLst/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客船の</a:t>
                          </a:r>
                          <a:r>
                            <a:rPr lang="ja-JP" altLang="en-US" sz="1050" kern="1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係留施設</a:t>
                          </a:r>
                          <a:r>
                            <a:rPr lang="ja-JP" altLang="en-US" sz="1050" kern="100" dirty="0">
                              <a:effectLst/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、ハーバープロムナード等</a:t>
                          </a:r>
                          <a:endParaRPr lang="ja-JP" sz="1050" kern="100" dirty="0">
                            <a:effectLst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cxnSp>
                      <p:nvCxnSpPr>
                        <p:cNvPr id="44" name="直線コネクタ 43">
                          <a:extLst>
                            <a:ext uri="{FF2B5EF4-FFF2-40B4-BE49-F238E27FC236}">
                              <a16:creationId xmlns:a16="http://schemas.microsoft.com/office/drawing/2014/main" id="{49A5A333-07FC-CC71-FDD7-4AD971D5E59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 flipV="1">
                          <a:off x="6967512" y="3886767"/>
                          <a:ext cx="76217" cy="26195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9" name="フリーフォーム: 図形 48">
                          <a:extLst>
                            <a:ext uri="{FF2B5EF4-FFF2-40B4-BE49-F238E27FC236}">
                              <a16:creationId xmlns:a16="http://schemas.microsoft.com/office/drawing/2014/main" id="{00481450-6FE5-D987-37D7-2DABDA72B31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008144" y="3328945"/>
                          <a:ext cx="681990" cy="508635"/>
                        </a:xfrm>
                        <a:custGeom>
                          <a:avLst/>
                          <a:gdLst>
                            <a:gd name="connsiteX0" fmla="*/ 129540 w 681990"/>
                            <a:gd name="connsiteY0" fmla="*/ 508635 h 508635"/>
                            <a:gd name="connsiteX1" fmla="*/ 72390 w 681990"/>
                            <a:gd name="connsiteY1" fmla="*/ 485775 h 508635"/>
                            <a:gd name="connsiteX2" fmla="*/ 102870 w 681990"/>
                            <a:gd name="connsiteY2" fmla="*/ 462915 h 508635"/>
                            <a:gd name="connsiteX3" fmla="*/ 0 w 681990"/>
                            <a:gd name="connsiteY3" fmla="*/ 308610 h 508635"/>
                            <a:gd name="connsiteX4" fmla="*/ 480060 w 681990"/>
                            <a:gd name="connsiteY4" fmla="*/ 108585 h 508635"/>
                            <a:gd name="connsiteX5" fmla="*/ 449580 w 681990"/>
                            <a:gd name="connsiteY5" fmla="*/ 78105 h 508635"/>
                            <a:gd name="connsiteX6" fmla="*/ 651510 w 681990"/>
                            <a:gd name="connsiteY6" fmla="*/ 0 h 508635"/>
                            <a:gd name="connsiteX7" fmla="*/ 681990 w 681990"/>
                            <a:gd name="connsiteY7" fmla="*/ 62865 h 508635"/>
                            <a:gd name="connsiteX8" fmla="*/ 579120 w 681990"/>
                            <a:gd name="connsiteY8" fmla="*/ 104775 h 508635"/>
                            <a:gd name="connsiteX9" fmla="*/ 621030 w 681990"/>
                            <a:gd name="connsiteY9" fmla="*/ 194310 h 508635"/>
                            <a:gd name="connsiteX10" fmla="*/ 541020 w 681990"/>
                            <a:gd name="connsiteY10" fmla="*/ 194310 h 508635"/>
                            <a:gd name="connsiteX11" fmla="*/ 129540 w 681990"/>
                            <a:gd name="connsiteY11" fmla="*/ 508635 h 508635"/>
                            <a:gd name="connsiteX0" fmla="*/ 129540 w 681990"/>
                            <a:gd name="connsiteY0" fmla="*/ 508635 h 508635"/>
                            <a:gd name="connsiteX1" fmla="*/ 72390 w 681990"/>
                            <a:gd name="connsiteY1" fmla="*/ 485775 h 508635"/>
                            <a:gd name="connsiteX2" fmla="*/ 102870 w 681990"/>
                            <a:gd name="connsiteY2" fmla="*/ 462915 h 508635"/>
                            <a:gd name="connsiteX3" fmla="*/ 0 w 681990"/>
                            <a:gd name="connsiteY3" fmla="*/ 308610 h 508635"/>
                            <a:gd name="connsiteX4" fmla="*/ 461010 w 681990"/>
                            <a:gd name="connsiteY4" fmla="*/ 110490 h 508635"/>
                            <a:gd name="connsiteX5" fmla="*/ 449580 w 681990"/>
                            <a:gd name="connsiteY5" fmla="*/ 78105 h 508635"/>
                            <a:gd name="connsiteX6" fmla="*/ 651510 w 681990"/>
                            <a:gd name="connsiteY6" fmla="*/ 0 h 508635"/>
                            <a:gd name="connsiteX7" fmla="*/ 681990 w 681990"/>
                            <a:gd name="connsiteY7" fmla="*/ 62865 h 508635"/>
                            <a:gd name="connsiteX8" fmla="*/ 579120 w 681990"/>
                            <a:gd name="connsiteY8" fmla="*/ 104775 h 508635"/>
                            <a:gd name="connsiteX9" fmla="*/ 621030 w 681990"/>
                            <a:gd name="connsiteY9" fmla="*/ 194310 h 508635"/>
                            <a:gd name="connsiteX10" fmla="*/ 541020 w 681990"/>
                            <a:gd name="connsiteY10" fmla="*/ 194310 h 508635"/>
                            <a:gd name="connsiteX11" fmla="*/ 129540 w 681990"/>
                            <a:gd name="connsiteY11" fmla="*/ 508635 h 508635"/>
                            <a:gd name="connsiteX0" fmla="*/ 129540 w 681990"/>
                            <a:gd name="connsiteY0" fmla="*/ 508635 h 508635"/>
                            <a:gd name="connsiteX1" fmla="*/ 72390 w 681990"/>
                            <a:gd name="connsiteY1" fmla="*/ 485775 h 508635"/>
                            <a:gd name="connsiteX2" fmla="*/ 102870 w 681990"/>
                            <a:gd name="connsiteY2" fmla="*/ 462915 h 508635"/>
                            <a:gd name="connsiteX3" fmla="*/ 0 w 681990"/>
                            <a:gd name="connsiteY3" fmla="*/ 308610 h 508635"/>
                            <a:gd name="connsiteX4" fmla="*/ 472440 w 681990"/>
                            <a:gd name="connsiteY4" fmla="*/ 114300 h 508635"/>
                            <a:gd name="connsiteX5" fmla="*/ 449580 w 681990"/>
                            <a:gd name="connsiteY5" fmla="*/ 78105 h 508635"/>
                            <a:gd name="connsiteX6" fmla="*/ 651510 w 681990"/>
                            <a:gd name="connsiteY6" fmla="*/ 0 h 508635"/>
                            <a:gd name="connsiteX7" fmla="*/ 681990 w 681990"/>
                            <a:gd name="connsiteY7" fmla="*/ 62865 h 508635"/>
                            <a:gd name="connsiteX8" fmla="*/ 579120 w 681990"/>
                            <a:gd name="connsiteY8" fmla="*/ 104775 h 508635"/>
                            <a:gd name="connsiteX9" fmla="*/ 621030 w 681990"/>
                            <a:gd name="connsiteY9" fmla="*/ 194310 h 508635"/>
                            <a:gd name="connsiteX10" fmla="*/ 541020 w 681990"/>
                            <a:gd name="connsiteY10" fmla="*/ 194310 h 508635"/>
                            <a:gd name="connsiteX11" fmla="*/ 129540 w 681990"/>
                            <a:gd name="connsiteY11" fmla="*/ 508635 h 508635"/>
                            <a:gd name="connsiteX0" fmla="*/ 129540 w 681990"/>
                            <a:gd name="connsiteY0" fmla="*/ 508635 h 508635"/>
                            <a:gd name="connsiteX1" fmla="*/ 72390 w 681990"/>
                            <a:gd name="connsiteY1" fmla="*/ 485775 h 508635"/>
                            <a:gd name="connsiteX2" fmla="*/ 102870 w 681990"/>
                            <a:gd name="connsiteY2" fmla="*/ 462915 h 508635"/>
                            <a:gd name="connsiteX3" fmla="*/ 0 w 681990"/>
                            <a:gd name="connsiteY3" fmla="*/ 308610 h 508635"/>
                            <a:gd name="connsiteX4" fmla="*/ 472440 w 681990"/>
                            <a:gd name="connsiteY4" fmla="*/ 114300 h 508635"/>
                            <a:gd name="connsiteX5" fmla="*/ 449580 w 681990"/>
                            <a:gd name="connsiteY5" fmla="*/ 78105 h 508635"/>
                            <a:gd name="connsiteX6" fmla="*/ 651510 w 681990"/>
                            <a:gd name="connsiteY6" fmla="*/ 0 h 508635"/>
                            <a:gd name="connsiteX7" fmla="*/ 681990 w 681990"/>
                            <a:gd name="connsiteY7" fmla="*/ 62865 h 508635"/>
                            <a:gd name="connsiteX8" fmla="*/ 579120 w 681990"/>
                            <a:gd name="connsiteY8" fmla="*/ 104775 h 508635"/>
                            <a:gd name="connsiteX9" fmla="*/ 635611 w 681990"/>
                            <a:gd name="connsiteY9" fmla="*/ 192487 h 508635"/>
                            <a:gd name="connsiteX10" fmla="*/ 541020 w 681990"/>
                            <a:gd name="connsiteY10" fmla="*/ 194310 h 508635"/>
                            <a:gd name="connsiteX11" fmla="*/ 129540 w 681990"/>
                            <a:gd name="connsiteY11" fmla="*/ 508635 h 508635"/>
                            <a:gd name="connsiteX0" fmla="*/ 129540 w 681990"/>
                            <a:gd name="connsiteY0" fmla="*/ 508635 h 508635"/>
                            <a:gd name="connsiteX1" fmla="*/ 72390 w 681990"/>
                            <a:gd name="connsiteY1" fmla="*/ 485775 h 508635"/>
                            <a:gd name="connsiteX2" fmla="*/ 102870 w 681990"/>
                            <a:gd name="connsiteY2" fmla="*/ 462915 h 508635"/>
                            <a:gd name="connsiteX3" fmla="*/ 0 w 681990"/>
                            <a:gd name="connsiteY3" fmla="*/ 308610 h 508635"/>
                            <a:gd name="connsiteX4" fmla="*/ 472440 w 681990"/>
                            <a:gd name="connsiteY4" fmla="*/ 114300 h 508635"/>
                            <a:gd name="connsiteX5" fmla="*/ 449580 w 681990"/>
                            <a:gd name="connsiteY5" fmla="*/ 78105 h 508635"/>
                            <a:gd name="connsiteX6" fmla="*/ 651510 w 681990"/>
                            <a:gd name="connsiteY6" fmla="*/ 0 h 508635"/>
                            <a:gd name="connsiteX7" fmla="*/ 681990 w 681990"/>
                            <a:gd name="connsiteY7" fmla="*/ 62865 h 508635"/>
                            <a:gd name="connsiteX8" fmla="*/ 600080 w 681990"/>
                            <a:gd name="connsiteY8" fmla="*/ 103864 h 508635"/>
                            <a:gd name="connsiteX9" fmla="*/ 635611 w 681990"/>
                            <a:gd name="connsiteY9" fmla="*/ 192487 h 508635"/>
                            <a:gd name="connsiteX10" fmla="*/ 541020 w 681990"/>
                            <a:gd name="connsiteY10" fmla="*/ 194310 h 508635"/>
                            <a:gd name="connsiteX11" fmla="*/ 129540 w 681990"/>
                            <a:gd name="connsiteY11" fmla="*/ 508635 h 508635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</a:cxnLst>
                          <a:rect l="l" t="t" r="r" b="b"/>
                          <a:pathLst>
                            <a:path w="681990" h="508635">
                              <a:moveTo>
                                <a:pt x="129540" y="508635"/>
                              </a:moveTo>
                              <a:lnTo>
                                <a:pt x="72390" y="485775"/>
                              </a:lnTo>
                              <a:lnTo>
                                <a:pt x="102870" y="462915"/>
                              </a:lnTo>
                              <a:lnTo>
                                <a:pt x="0" y="308610"/>
                              </a:lnTo>
                              <a:lnTo>
                                <a:pt x="472440" y="114300"/>
                              </a:lnTo>
                              <a:lnTo>
                                <a:pt x="449580" y="78105"/>
                              </a:lnTo>
                              <a:lnTo>
                                <a:pt x="651510" y="0"/>
                              </a:lnTo>
                              <a:lnTo>
                                <a:pt x="681990" y="62865"/>
                              </a:lnTo>
                              <a:lnTo>
                                <a:pt x="600080" y="103864"/>
                              </a:lnTo>
                              <a:lnTo>
                                <a:pt x="635611" y="192487"/>
                              </a:lnTo>
                              <a:lnTo>
                                <a:pt x="541020" y="194310"/>
                              </a:lnTo>
                              <a:lnTo>
                                <a:pt x="129540" y="5086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99FF">
                            <a:alpha val="49804"/>
                          </a:srgbClr>
                        </a:solidFill>
                        <a:ln>
                          <a:solidFill>
                            <a:srgbClr val="FF33CC"/>
                          </a:solidFill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0" name="フリーフォーム: 図形 49">
                          <a:extLst>
                            <a:ext uri="{FF2B5EF4-FFF2-40B4-BE49-F238E27FC236}">
                              <a16:creationId xmlns:a16="http://schemas.microsoft.com/office/drawing/2014/main" id="{D76C6526-D2FE-B4C4-3771-8DE44B46707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149641" y="3522989"/>
                          <a:ext cx="796290" cy="501680"/>
                        </a:xfrm>
                        <a:custGeom>
                          <a:avLst/>
                          <a:gdLst>
                            <a:gd name="connsiteX0" fmla="*/ 0 w 796290"/>
                            <a:gd name="connsiteY0" fmla="*/ 300990 h 499110"/>
                            <a:gd name="connsiteX1" fmla="*/ 400050 w 796290"/>
                            <a:gd name="connsiteY1" fmla="*/ 0 h 499110"/>
                            <a:gd name="connsiteX2" fmla="*/ 480060 w 796290"/>
                            <a:gd name="connsiteY2" fmla="*/ 3810 h 499110"/>
                            <a:gd name="connsiteX3" fmla="*/ 506730 w 796290"/>
                            <a:gd name="connsiteY3" fmla="*/ 26670 h 499110"/>
                            <a:gd name="connsiteX4" fmla="*/ 567690 w 796290"/>
                            <a:gd name="connsiteY4" fmla="*/ 22860 h 499110"/>
                            <a:gd name="connsiteX5" fmla="*/ 796290 w 796290"/>
                            <a:gd name="connsiteY5" fmla="*/ 499110 h 499110"/>
                            <a:gd name="connsiteX6" fmla="*/ 0 w 796290"/>
                            <a:gd name="connsiteY6" fmla="*/ 300990 h 499110"/>
                            <a:gd name="connsiteX0" fmla="*/ 0 w 796290"/>
                            <a:gd name="connsiteY0" fmla="*/ 301737 h 499857"/>
                            <a:gd name="connsiteX1" fmla="*/ 400050 w 796290"/>
                            <a:gd name="connsiteY1" fmla="*/ 747 h 499857"/>
                            <a:gd name="connsiteX2" fmla="*/ 483705 w 796290"/>
                            <a:gd name="connsiteY2" fmla="*/ 0 h 499857"/>
                            <a:gd name="connsiteX3" fmla="*/ 506730 w 796290"/>
                            <a:gd name="connsiteY3" fmla="*/ 27417 h 499857"/>
                            <a:gd name="connsiteX4" fmla="*/ 567690 w 796290"/>
                            <a:gd name="connsiteY4" fmla="*/ 23607 h 499857"/>
                            <a:gd name="connsiteX5" fmla="*/ 796290 w 796290"/>
                            <a:gd name="connsiteY5" fmla="*/ 499857 h 499857"/>
                            <a:gd name="connsiteX6" fmla="*/ 0 w 796290"/>
                            <a:gd name="connsiteY6" fmla="*/ 301737 h 499857"/>
                            <a:gd name="connsiteX0" fmla="*/ 0 w 796290"/>
                            <a:gd name="connsiteY0" fmla="*/ 300990 h 499110"/>
                            <a:gd name="connsiteX1" fmla="*/ 400050 w 796290"/>
                            <a:gd name="connsiteY1" fmla="*/ 0 h 499110"/>
                            <a:gd name="connsiteX2" fmla="*/ 490084 w 796290"/>
                            <a:gd name="connsiteY2" fmla="*/ 164 h 499110"/>
                            <a:gd name="connsiteX3" fmla="*/ 506730 w 796290"/>
                            <a:gd name="connsiteY3" fmla="*/ 26670 h 499110"/>
                            <a:gd name="connsiteX4" fmla="*/ 567690 w 796290"/>
                            <a:gd name="connsiteY4" fmla="*/ 22860 h 499110"/>
                            <a:gd name="connsiteX5" fmla="*/ 796290 w 796290"/>
                            <a:gd name="connsiteY5" fmla="*/ 499110 h 499110"/>
                            <a:gd name="connsiteX6" fmla="*/ 0 w 796290"/>
                            <a:gd name="connsiteY6" fmla="*/ 300990 h 499110"/>
                            <a:gd name="connsiteX0" fmla="*/ 0 w 796290"/>
                            <a:gd name="connsiteY0" fmla="*/ 303560 h 501680"/>
                            <a:gd name="connsiteX1" fmla="*/ 400050 w 796290"/>
                            <a:gd name="connsiteY1" fmla="*/ 2570 h 501680"/>
                            <a:gd name="connsiteX2" fmla="*/ 494641 w 796290"/>
                            <a:gd name="connsiteY2" fmla="*/ 0 h 501680"/>
                            <a:gd name="connsiteX3" fmla="*/ 506730 w 796290"/>
                            <a:gd name="connsiteY3" fmla="*/ 29240 h 501680"/>
                            <a:gd name="connsiteX4" fmla="*/ 567690 w 796290"/>
                            <a:gd name="connsiteY4" fmla="*/ 25430 h 501680"/>
                            <a:gd name="connsiteX5" fmla="*/ 796290 w 796290"/>
                            <a:gd name="connsiteY5" fmla="*/ 501680 h 501680"/>
                            <a:gd name="connsiteX6" fmla="*/ 0 w 796290"/>
                            <a:gd name="connsiteY6" fmla="*/ 303560 h 501680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</a:cxnLst>
                          <a:rect l="l" t="t" r="r" b="b"/>
                          <a:pathLst>
                            <a:path w="796290" h="501680">
                              <a:moveTo>
                                <a:pt x="0" y="303560"/>
                              </a:moveTo>
                              <a:lnTo>
                                <a:pt x="400050" y="2570"/>
                              </a:lnTo>
                              <a:lnTo>
                                <a:pt x="494641" y="0"/>
                              </a:lnTo>
                              <a:lnTo>
                                <a:pt x="506730" y="29240"/>
                              </a:lnTo>
                              <a:lnTo>
                                <a:pt x="567690" y="25430"/>
                              </a:lnTo>
                              <a:lnTo>
                                <a:pt x="796290" y="501680"/>
                              </a:lnTo>
                              <a:lnTo>
                                <a:pt x="0" y="30356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2D050">
                            <a:alpha val="50000"/>
                          </a:srgbClr>
                        </a:solidFill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53" name="テキスト ボックス 6">
                          <a:extLst>
                            <a:ext uri="{FF2B5EF4-FFF2-40B4-BE49-F238E27FC236}">
                              <a16:creationId xmlns:a16="http://schemas.microsoft.com/office/drawing/2014/main" id="{3BCC474A-CADA-8A80-9376-6BAD5FB8A5F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072482" y="3557529"/>
                          <a:ext cx="509561" cy="11549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just"/>
                          <a:r>
                            <a:rPr lang="ja-JP" altLang="en-US" sz="1050" kern="100" dirty="0">
                              <a:effectLst/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背後地</a:t>
                          </a:r>
                          <a:r>
                            <a:rPr lang="ja-JP" sz="1050" kern="100" dirty="0">
                              <a:effectLst/>
                              <a:latin typeface="Meiryo UI" panose="020B0604030504040204" pitchFamily="50" charset="-128"/>
                              <a:ea typeface="Meiryo UI" panose="020B0604030504040204" pitchFamily="50" charset="-128"/>
                              <a:cs typeface="Times New Roman" panose="02020603050405020304" pitchFamily="18" charset="0"/>
                            </a:rPr>
                            <a:t>Ⓐ</a:t>
                          </a:r>
                        </a:p>
                      </p:txBody>
                    </p:sp>
                  </p:grpSp>
                  <p:sp>
                    <p:nvSpPr>
                      <p:cNvPr id="34" name="テキスト ボックス 33">
                        <a:extLst>
                          <a:ext uri="{FF2B5EF4-FFF2-40B4-BE49-F238E27FC236}">
                            <a16:creationId xmlns:a16="http://schemas.microsoft.com/office/drawing/2014/main" id="{706BA76A-C09D-BF2E-A569-3E6DEDBE183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043995" y="2978963"/>
                        <a:ext cx="464286" cy="11042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sz="9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a:t>赤レンガ倉庫</a:t>
                        </a:r>
                      </a:p>
                    </p:txBody>
                  </p:sp>
                </p:grpSp>
                <p:pic>
                  <p:nvPicPr>
                    <p:cNvPr id="31" name="図 30">
                      <a:extLst>
                        <a:ext uri="{FF2B5EF4-FFF2-40B4-BE49-F238E27FC236}">
                          <a16:creationId xmlns:a16="http://schemas.microsoft.com/office/drawing/2014/main" id="{3A7E433E-1CD9-4119-85B8-1BDD4EAC43C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 rotWithShape="1">
                    <a:blip r:embed="rId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6902474" y="2891966"/>
                      <a:ext cx="271418" cy="282245"/>
                    </a:xfrm>
                    <a:prstGeom prst="rect">
                      <a:avLst/>
                    </a:prstGeom>
                  </p:spPr>
                </p:pic>
              </p:grpSp>
              <p:sp>
                <p:nvSpPr>
                  <p:cNvPr id="22" name="フリーフォーム: 図形 21">
                    <a:extLst>
                      <a:ext uri="{FF2B5EF4-FFF2-40B4-BE49-F238E27FC236}">
                        <a16:creationId xmlns:a16="http://schemas.microsoft.com/office/drawing/2014/main" id="{1E38A4E3-C9EE-26C6-3BB6-9D8324C85C8A}"/>
                      </a:ext>
                    </a:extLst>
                  </p:cNvPr>
                  <p:cNvSpPr/>
                  <p:nvPr/>
                </p:nvSpPr>
                <p:spPr>
                  <a:xfrm>
                    <a:off x="8008620" y="2952750"/>
                    <a:ext cx="144780" cy="121920"/>
                  </a:xfrm>
                  <a:custGeom>
                    <a:avLst/>
                    <a:gdLst>
                      <a:gd name="connsiteX0" fmla="*/ 0 w 144780"/>
                      <a:gd name="connsiteY0" fmla="*/ 47625 h 123825"/>
                      <a:gd name="connsiteX1" fmla="*/ 116205 w 144780"/>
                      <a:gd name="connsiteY1" fmla="*/ 0 h 123825"/>
                      <a:gd name="connsiteX2" fmla="*/ 144780 w 144780"/>
                      <a:gd name="connsiteY2" fmla="*/ 74295 h 123825"/>
                      <a:gd name="connsiteX3" fmla="*/ 26670 w 144780"/>
                      <a:gd name="connsiteY3" fmla="*/ 123825 h 123825"/>
                      <a:gd name="connsiteX4" fmla="*/ 0 w 144780"/>
                      <a:gd name="connsiteY4" fmla="*/ 47625 h 123825"/>
                      <a:gd name="connsiteX0" fmla="*/ 0 w 144780"/>
                      <a:gd name="connsiteY0" fmla="*/ 47625 h 127635"/>
                      <a:gd name="connsiteX1" fmla="*/ 116205 w 144780"/>
                      <a:gd name="connsiteY1" fmla="*/ 0 h 127635"/>
                      <a:gd name="connsiteX2" fmla="*/ 144780 w 144780"/>
                      <a:gd name="connsiteY2" fmla="*/ 74295 h 127635"/>
                      <a:gd name="connsiteX3" fmla="*/ 32385 w 144780"/>
                      <a:gd name="connsiteY3" fmla="*/ 127635 h 127635"/>
                      <a:gd name="connsiteX4" fmla="*/ 0 w 144780"/>
                      <a:gd name="connsiteY4" fmla="*/ 47625 h 127635"/>
                      <a:gd name="connsiteX0" fmla="*/ 0 w 144780"/>
                      <a:gd name="connsiteY0" fmla="*/ 47625 h 121920"/>
                      <a:gd name="connsiteX1" fmla="*/ 116205 w 144780"/>
                      <a:gd name="connsiteY1" fmla="*/ 0 h 121920"/>
                      <a:gd name="connsiteX2" fmla="*/ 144780 w 144780"/>
                      <a:gd name="connsiteY2" fmla="*/ 74295 h 121920"/>
                      <a:gd name="connsiteX3" fmla="*/ 30480 w 144780"/>
                      <a:gd name="connsiteY3" fmla="*/ 121920 h 121920"/>
                      <a:gd name="connsiteX4" fmla="*/ 0 w 144780"/>
                      <a:gd name="connsiteY4" fmla="*/ 47625 h 1219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4780" h="121920">
                        <a:moveTo>
                          <a:pt x="0" y="47625"/>
                        </a:moveTo>
                        <a:lnTo>
                          <a:pt x="116205" y="0"/>
                        </a:lnTo>
                        <a:lnTo>
                          <a:pt x="144780" y="74295"/>
                        </a:lnTo>
                        <a:lnTo>
                          <a:pt x="30480" y="121920"/>
                        </a:lnTo>
                        <a:lnTo>
                          <a:pt x="0" y="476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50000"/>
                      <a:alpha val="68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3" name="フリーフォーム: 図形 22">
                    <a:extLst>
                      <a:ext uri="{FF2B5EF4-FFF2-40B4-BE49-F238E27FC236}">
                        <a16:creationId xmlns:a16="http://schemas.microsoft.com/office/drawing/2014/main" id="{C6879E33-4474-058F-5D7D-1CEF710140BD}"/>
                      </a:ext>
                    </a:extLst>
                  </p:cNvPr>
                  <p:cNvSpPr/>
                  <p:nvPr/>
                </p:nvSpPr>
                <p:spPr>
                  <a:xfrm>
                    <a:off x="8060055" y="3070860"/>
                    <a:ext cx="144780" cy="123825"/>
                  </a:xfrm>
                  <a:custGeom>
                    <a:avLst/>
                    <a:gdLst>
                      <a:gd name="connsiteX0" fmla="*/ 112395 w 150495"/>
                      <a:gd name="connsiteY0" fmla="*/ 0 h 123825"/>
                      <a:gd name="connsiteX1" fmla="*/ 150495 w 150495"/>
                      <a:gd name="connsiteY1" fmla="*/ 76200 h 123825"/>
                      <a:gd name="connsiteX2" fmla="*/ 28575 w 150495"/>
                      <a:gd name="connsiteY2" fmla="*/ 123825 h 123825"/>
                      <a:gd name="connsiteX3" fmla="*/ 0 w 150495"/>
                      <a:gd name="connsiteY3" fmla="*/ 53340 h 123825"/>
                      <a:gd name="connsiteX4" fmla="*/ 112395 w 150495"/>
                      <a:gd name="connsiteY4" fmla="*/ 0 h 123825"/>
                      <a:gd name="connsiteX0" fmla="*/ 112395 w 144780"/>
                      <a:gd name="connsiteY0" fmla="*/ 0 h 123825"/>
                      <a:gd name="connsiteX1" fmla="*/ 144780 w 144780"/>
                      <a:gd name="connsiteY1" fmla="*/ 68580 h 123825"/>
                      <a:gd name="connsiteX2" fmla="*/ 28575 w 144780"/>
                      <a:gd name="connsiteY2" fmla="*/ 123825 h 123825"/>
                      <a:gd name="connsiteX3" fmla="*/ 0 w 144780"/>
                      <a:gd name="connsiteY3" fmla="*/ 53340 h 123825"/>
                      <a:gd name="connsiteX4" fmla="*/ 112395 w 144780"/>
                      <a:gd name="connsiteY4" fmla="*/ 0 h 123825"/>
                      <a:gd name="connsiteX0" fmla="*/ 112395 w 144780"/>
                      <a:gd name="connsiteY0" fmla="*/ 0 h 123825"/>
                      <a:gd name="connsiteX1" fmla="*/ 144780 w 144780"/>
                      <a:gd name="connsiteY1" fmla="*/ 68580 h 123825"/>
                      <a:gd name="connsiteX2" fmla="*/ 34290 w 144780"/>
                      <a:gd name="connsiteY2" fmla="*/ 123825 h 123825"/>
                      <a:gd name="connsiteX3" fmla="*/ 0 w 144780"/>
                      <a:gd name="connsiteY3" fmla="*/ 53340 h 123825"/>
                      <a:gd name="connsiteX4" fmla="*/ 112395 w 144780"/>
                      <a:gd name="connsiteY4" fmla="*/ 0 h 1238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44780" h="123825">
                        <a:moveTo>
                          <a:pt x="112395" y="0"/>
                        </a:moveTo>
                        <a:lnTo>
                          <a:pt x="144780" y="68580"/>
                        </a:lnTo>
                        <a:lnTo>
                          <a:pt x="34290" y="123825"/>
                        </a:lnTo>
                        <a:lnTo>
                          <a:pt x="0" y="53340"/>
                        </a:lnTo>
                        <a:lnTo>
                          <a:pt x="112395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50000"/>
                      <a:alpha val="68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" name="フリーフォーム: 図形 23">
                    <a:extLst>
                      <a:ext uri="{FF2B5EF4-FFF2-40B4-BE49-F238E27FC236}">
                        <a16:creationId xmlns:a16="http://schemas.microsoft.com/office/drawing/2014/main" id="{4CA92688-4380-99BF-0063-7A2B1CF35130}"/>
                      </a:ext>
                    </a:extLst>
                  </p:cNvPr>
                  <p:cNvSpPr/>
                  <p:nvPr/>
                </p:nvSpPr>
                <p:spPr>
                  <a:xfrm>
                    <a:off x="8141970" y="2907031"/>
                    <a:ext cx="238125" cy="110490"/>
                  </a:xfrm>
                  <a:custGeom>
                    <a:avLst/>
                    <a:gdLst>
                      <a:gd name="connsiteX0" fmla="*/ 0 w 238125"/>
                      <a:gd name="connsiteY0" fmla="*/ 40005 h 104775"/>
                      <a:gd name="connsiteX1" fmla="*/ 83820 w 238125"/>
                      <a:gd name="connsiteY1" fmla="*/ 15240 h 104775"/>
                      <a:gd name="connsiteX2" fmla="*/ 219075 w 238125"/>
                      <a:gd name="connsiteY2" fmla="*/ 0 h 104775"/>
                      <a:gd name="connsiteX3" fmla="*/ 232410 w 238125"/>
                      <a:gd name="connsiteY3" fmla="*/ 5715 h 104775"/>
                      <a:gd name="connsiteX4" fmla="*/ 238125 w 238125"/>
                      <a:gd name="connsiteY4" fmla="*/ 28575 h 104775"/>
                      <a:gd name="connsiteX5" fmla="*/ 28575 w 238125"/>
                      <a:gd name="connsiteY5" fmla="*/ 104775 h 104775"/>
                      <a:gd name="connsiteX6" fmla="*/ 0 w 238125"/>
                      <a:gd name="connsiteY6" fmla="*/ 40005 h 104775"/>
                      <a:gd name="connsiteX0" fmla="*/ 0 w 238125"/>
                      <a:gd name="connsiteY0" fmla="*/ 40005 h 110490"/>
                      <a:gd name="connsiteX1" fmla="*/ 83820 w 238125"/>
                      <a:gd name="connsiteY1" fmla="*/ 15240 h 110490"/>
                      <a:gd name="connsiteX2" fmla="*/ 219075 w 238125"/>
                      <a:gd name="connsiteY2" fmla="*/ 0 h 110490"/>
                      <a:gd name="connsiteX3" fmla="*/ 232410 w 238125"/>
                      <a:gd name="connsiteY3" fmla="*/ 5715 h 110490"/>
                      <a:gd name="connsiteX4" fmla="*/ 238125 w 238125"/>
                      <a:gd name="connsiteY4" fmla="*/ 28575 h 110490"/>
                      <a:gd name="connsiteX5" fmla="*/ 32385 w 238125"/>
                      <a:gd name="connsiteY5" fmla="*/ 110490 h 110490"/>
                      <a:gd name="connsiteX6" fmla="*/ 0 w 238125"/>
                      <a:gd name="connsiteY6" fmla="*/ 40005 h 110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38125" h="110490">
                        <a:moveTo>
                          <a:pt x="0" y="40005"/>
                        </a:moveTo>
                        <a:lnTo>
                          <a:pt x="83820" y="15240"/>
                        </a:lnTo>
                        <a:lnTo>
                          <a:pt x="219075" y="0"/>
                        </a:lnTo>
                        <a:lnTo>
                          <a:pt x="232410" y="5715"/>
                        </a:lnTo>
                        <a:lnTo>
                          <a:pt x="238125" y="28575"/>
                        </a:lnTo>
                        <a:lnTo>
                          <a:pt x="32385" y="110490"/>
                        </a:lnTo>
                        <a:lnTo>
                          <a:pt x="0" y="4000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50000"/>
                      <a:alpha val="68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25" name="フリーフォーム: 図形 24">
                    <a:extLst>
                      <a:ext uri="{FF2B5EF4-FFF2-40B4-BE49-F238E27FC236}">
                        <a16:creationId xmlns:a16="http://schemas.microsoft.com/office/drawing/2014/main" id="{D967281D-BD5D-29FF-06A7-07950B52F437}"/>
                      </a:ext>
                    </a:extLst>
                  </p:cNvPr>
                  <p:cNvSpPr/>
                  <p:nvPr/>
                </p:nvSpPr>
                <p:spPr>
                  <a:xfrm>
                    <a:off x="8195310" y="2975610"/>
                    <a:ext cx="207645" cy="161925"/>
                  </a:xfrm>
                  <a:custGeom>
                    <a:avLst/>
                    <a:gdLst>
                      <a:gd name="connsiteX0" fmla="*/ 0 w 207645"/>
                      <a:gd name="connsiteY0" fmla="*/ 89535 h 161925"/>
                      <a:gd name="connsiteX1" fmla="*/ 207645 w 207645"/>
                      <a:gd name="connsiteY1" fmla="*/ 0 h 161925"/>
                      <a:gd name="connsiteX2" fmla="*/ 198120 w 207645"/>
                      <a:gd name="connsiteY2" fmla="*/ 99060 h 161925"/>
                      <a:gd name="connsiteX3" fmla="*/ 36195 w 207645"/>
                      <a:gd name="connsiteY3" fmla="*/ 161925 h 161925"/>
                      <a:gd name="connsiteX4" fmla="*/ 0 w 207645"/>
                      <a:gd name="connsiteY4" fmla="*/ 89535 h 161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7645" h="161925">
                        <a:moveTo>
                          <a:pt x="0" y="89535"/>
                        </a:moveTo>
                        <a:lnTo>
                          <a:pt x="207645" y="0"/>
                        </a:lnTo>
                        <a:lnTo>
                          <a:pt x="198120" y="99060"/>
                        </a:lnTo>
                        <a:lnTo>
                          <a:pt x="36195" y="161925"/>
                        </a:lnTo>
                        <a:lnTo>
                          <a:pt x="0" y="8953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50000"/>
                      <a:alpha val="68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0B5E1D38-76BB-4EBD-DC9C-1A4AE484AB7C}"/>
                    </a:ext>
                  </a:extLst>
                </p:cNvPr>
                <p:cNvCxnSpPr>
                  <a:cxnSpLocks/>
                  <a:stCxn id="12" idx="2"/>
                </p:cNvCxnSpPr>
                <p:nvPr/>
              </p:nvCxnSpPr>
              <p:spPr>
                <a:xfrm flipH="1">
                  <a:off x="3777379" y="1664095"/>
                  <a:ext cx="156336" cy="52771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2" name="フリーフォーム: 図形 81">
                <a:extLst>
                  <a:ext uri="{FF2B5EF4-FFF2-40B4-BE49-F238E27FC236}">
                    <a16:creationId xmlns:a16="http://schemas.microsoft.com/office/drawing/2014/main" id="{2BB960F0-C267-7900-ECD7-C12674CF4501}"/>
                  </a:ext>
                </a:extLst>
              </p:cNvPr>
              <p:cNvSpPr/>
              <p:nvPr/>
            </p:nvSpPr>
            <p:spPr>
              <a:xfrm>
                <a:off x="2862754" y="2122223"/>
                <a:ext cx="4425753" cy="2168122"/>
              </a:xfrm>
              <a:custGeom>
                <a:avLst/>
                <a:gdLst>
                  <a:gd name="connsiteX0" fmla="*/ 0 w 5242560"/>
                  <a:gd name="connsiteY0" fmla="*/ 767080 h 2397760"/>
                  <a:gd name="connsiteX1" fmla="*/ 751840 w 5242560"/>
                  <a:gd name="connsiteY1" fmla="*/ 472440 h 2397760"/>
                  <a:gd name="connsiteX2" fmla="*/ 721360 w 5242560"/>
                  <a:gd name="connsiteY2" fmla="*/ 396240 h 2397760"/>
                  <a:gd name="connsiteX3" fmla="*/ 1610360 w 5242560"/>
                  <a:gd name="connsiteY3" fmla="*/ 0 h 2397760"/>
                  <a:gd name="connsiteX4" fmla="*/ 1727200 w 5242560"/>
                  <a:gd name="connsiteY4" fmla="*/ 401320 h 2397760"/>
                  <a:gd name="connsiteX5" fmla="*/ 3144520 w 5242560"/>
                  <a:gd name="connsiteY5" fmla="*/ 1153160 h 2397760"/>
                  <a:gd name="connsiteX6" fmla="*/ 4815840 w 5242560"/>
                  <a:gd name="connsiteY6" fmla="*/ 401320 h 2397760"/>
                  <a:gd name="connsiteX7" fmla="*/ 5242560 w 5242560"/>
                  <a:gd name="connsiteY7" fmla="*/ 1336040 h 2397760"/>
                  <a:gd name="connsiteX8" fmla="*/ 2794000 w 5242560"/>
                  <a:gd name="connsiteY8" fmla="*/ 2397760 h 2397760"/>
                  <a:gd name="connsiteX9" fmla="*/ 736600 w 5242560"/>
                  <a:gd name="connsiteY9" fmla="*/ 2011680 h 2397760"/>
                  <a:gd name="connsiteX10" fmla="*/ 264160 w 5242560"/>
                  <a:gd name="connsiteY10" fmla="*/ 1010920 h 2397760"/>
                  <a:gd name="connsiteX11" fmla="*/ 106680 w 5242560"/>
                  <a:gd name="connsiteY11" fmla="*/ 1005840 h 2397760"/>
                  <a:gd name="connsiteX12" fmla="*/ 0 w 5242560"/>
                  <a:gd name="connsiteY12" fmla="*/ 767080 h 2397760"/>
                  <a:gd name="connsiteX0" fmla="*/ 0 w 5257800"/>
                  <a:gd name="connsiteY0" fmla="*/ 767080 h 2397760"/>
                  <a:gd name="connsiteX1" fmla="*/ 767080 w 5257800"/>
                  <a:gd name="connsiteY1" fmla="*/ 472440 h 2397760"/>
                  <a:gd name="connsiteX2" fmla="*/ 736600 w 5257800"/>
                  <a:gd name="connsiteY2" fmla="*/ 396240 h 2397760"/>
                  <a:gd name="connsiteX3" fmla="*/ 1625600 w 5257800"/>
                  <a:gd name="connsiteY3" fmla="*/ 0 h 2397760"/>
                  <a:gd name="connsiteX4" fmla="*/ 1742440 w 5257800"/>
                  <a:gd name="connsiteY4" fmla="*/ 401320 h 2397760"/>
                  <a:gd name="connsiteX5" fmla="*/ 3159760 w 5257800"/>
                  <a:gd name="connsiteY5" fmla="*/ 1153160 h 2397760"/>
                  <a:gd name="connsiteX6" fmla="*/ 4831080 w 5257800"/>
                  <a:gd name="connsiteY6" fmla="*/ 401320 h 2397760"/>
                  <a:gd name="connsiteX7" fmla="*/ 5257800 w 5257800"/>
                  <a:gd name="connsiteY7" fmla="*/ 1336040 h 2397760"/>
                  <a:gd name="connsiteX8" fmla="*/ 2809240 w 5257800"/>
                  <a:gd name="connsiteY8" fmla="*/ 2397760 h 2397760"/>
                  <a:gd name="connsiteX9" fmla="*/ 751840 w 5257800"/>
                  <a:gd name="connsiteY9" fmla="*/ 2011680 h 2397760"/>
                  <a:gd name="connsiteX10" fmla="*/ 279400 w 5257800"/>
                  <a:gd name="connsiteY10" fmla="*/ 1010920 h 2397760"/>
                  <a:gd name="connsiteX11" fmla="*/ 121920 w 5257800"/>
                  <a:gd name="connsiteY11" fmla="*/ 1005840 h 2397760"/>
                  <a:gd name="connsiteX12" fmla="*/ 0 w 5257800"/>
                  <a:gd name="connsiteY12" fmla="*/ 767080 h 2397760"/>
                  <a:gd name="connsiteX0" fmla="*/ 0 w 5135880"/>
                  <a:gd name="connsiteY0" fmla="*/ 1005840 h 2397760"/>
                  <a:gd name="connsiteX1" fmla="*/ 645160 w 5135880"/>
                  <a:gd name="connsiteY1" fmla="*/ 472440 h 2397760"/>
                  <a:gd name="connsiteX2" fmla="*/ 614680 w 5135880"/>
                  <a:gd name="connsiteY2" fmla="*/ 396240 h 2397760"/>
                  <a:gd name="connsiteX3" fmla="*/ 1503680 w 5135880"/>
                  <a:gd name="connsiteY3" fmla="*/ 0 h 2397760"/>
                  <a:gd name="connsiteX4" fmla="*/ 1620520 w 5135880"/>
                  <a:gd name="connsiteY4" fmla="*/ 401320 h 2397760"/>
                  <a:gd name="connsiteX5" fmla="*/ 3037840 w 5135880"/>
                  <a:gd name="connsiteY5" fmla="*/ 1153160 h 2397760"/>
                  <a:gd name="connsiteX6" fmla="*/ 4709160 w 5135880"/>
                  <a:gd name="connsiteY6" fmla="*/ 401320 h 2397760"/>
                  <a:gd name="connsiteX7" fmla="*/ 5135880 w 5135880"/>
                  <a:gd name="connsiteY7" fmla="*/ 1336040 h 2397760"/>
                  <a:gd name="connsiteX8" fmla="*/ 2687320 w 5135880"/>
                  <a:gd name="connsiteY8" fmla="*/ 2397760 h 2397760"/>
                  <a:gd name="connsiteX9" fmla="*/ 629920 w 5135880"/>
                  <a:gd name="connsiteY9" fmla="*/ 2011680 h 2397760"/>
                  <a:gd name="connsiteX10" fmla="*/ 157480 w 5135880"/>
                  <a:gd name="connsiteY10" fmla="*/ 1010920 h 2397760"/>
                  <a:gd name="connsiteX11" fmla="*/ 0 w 5135880"/>
                  <a:gd name="connsiteY11" fmla="*/ 1005840 h 2397760"/>
                  <a:gd name="connsiteX0" fmla="*/ 0 w 4978400"/>
                  <a:gd name="connsiteY0" fmla="*/ 1010920 h 2397760"/>
                  <a:gd name="connsiteX1" fmla="*/ 487680 w 4978400"/>
                  <a:gd name="connsiteY1" fmla="*/ 472440 h 2397760"/>
                  <a:gd name="connsiteX2" fmla="*/ 457200 w 4978400"/>
                  <a:gd name="connsiteY2" fmla="*/ 396240 h 2397760"/>
                  <a:gd name="connsiteX3" fmla="*/ 1346200 w 4978400"/>
                  <a:gd name="connsiteY3" fmla="*/ 0 h 2397760"/>
                  <a:gd name="connsiteX4" fmla="*/ 1463040 w 4978400"/>
                  <a:gd name="connsiteY4" fmla="*/ 401320 h 2397760"/>
                  <a:gd name="connsiteX5" fmla="*/ 2880360 w 4978400"/>
                  <a:gd name="connsiteY5" fmla="*/ 1153160 h 2397760"/>
                  <a:gd name="connsiteX6" fmla="*/ 4551680 w 4978400"/>
                  <a:gd name="connsiteY6" fmla="*/ 401320 h 2397760"/>
                  <a:gd name="connsiteX7" fmla="*/ 4978400 w 4978400"/>
                  <a:gd name="connsiteY7" fmla="*/ 1336040 h 2397760"/>
                  <a:gd name="connsiteX8" fmla="*/ 2529840 w 4978400"/>
                  <a:gd name="connsiteY8" fmla="*/ 2397760 h 2397760"/>
                  <a:gd name="connsiteX9" fmla="*/ 472440 w 4978400"/>
                  <a:gd name="connsiteY9" fmla="*/ 2011680 h 2397760"/>
                  <a:gd name="connsiteX10" fmla="*/ 0 w 4978400"/>
                  <a:gd name="connsiteY10" fmla="*/ 1010920 h 2397760"/>
                  <a:gd name="connsiteX0" fmla="*/ 15240 w 4521200"/>
                  <a:gd name="connsiteY0" fmla="*/ 2011680 h 2397760"/>
                  <a:gd name="connsiteX1" fmla="*/ 30480 w 4521200"/>
                  <a:gd name="connsiteY1" fmla="*/ 472440 h 2397760"/>
                  <a:gd name="connsiteX2" fmla="*/ 0 w 4521200"/>
                  <a:gd name="connsiteY2" fmla="*/ 396240 h 2397760"/>
                  <a:gd name="connsiteX3" fmla="*/ 889000 w 4521200"/>
                  <a:gd name="connsiteY3" fmla="*/ 0 h 2397760"/>
                  <a:gd name="connsiteX4" fmla="*/ 1005840 w 4521200"/>
                  <a:gd name="connsiteY4" fmla="*/ 401320 h 2397760"/>
                  <a:gd name="connsiteX5" fmla="*/ 2423160 w 4521200"/>
                  <a:gd name="connsiteY5" fmla="*/ 1153160 h 2397760"/>
                  <a:gd name="connsiteX6" fmla="*/ 4094480 w 4521200"/>
                  <a:gd name="connsiteY6" fmla="*/ 401320 h 2397760"/>
                  <a:gd name="connsiteX7" fmla="*/ 4521200 w 4521200"/>
                  <a:gd name="connsiteY7" fmla="*/ 1336040 h 2397760"/>
                  <a:gd name="connsiteX8" fmla="*/ 2072640 w 4521200"/>
                  <a:gd name="connsiteY8" fmla="*/ 2397760 h 2397760"/>
                  <a:gd name="connsiteX9" fmla="*/ 15240 w 4521200"/>
                  <a:gd name="connsiteY9" fmla="*/ 2011680 h 2397760"/>
                  <a:gd name="connsiteX0" fmla="*/ 198120 w 4521200"/>
                  <a:gd name="connsiteY0" fmla="*/ 1066800 h 2397760"/>
                  <a:gd name="connsiteX1" fmla="*/ 30480 w 4521200"/>
                  <a:gd name="connsiteY1" fmla="*/ 472440 h 2397760"/>
                  <a:gd name="connsiteX2" fmla="*/ 0 w 4521200"/>
                  <a:gd name="connsiteY2" fmla="*/ 396240 h 2397760"/>
                  <a:gd name="connsiteX3" fmla="*/ 889000 w 4521200"/>
                  <a:gd name="connsiteY3" fmla="*/ 0 h 2397760"/>
                  <a:gd name="connsiteX4" fmla="*/ 1005840 w 4521200"/>
                  <a:gd name="connsiteY4" fmla="*/ 401320 h 2397760"/>
                  <a:gd name="connsiteX5" fmla="*/ 2423160 w 4521200"/>
                  <a:gd name="connsiteY5" fmla="*/ 1153160 h 2397760"/>
                  <a:gd name="connsiteX6" fmla="*/ 4094480 w 4521200"/>
                  <a:gd name="connsiteY6" fmla="*/ 401320 h 2397760"/>
                  <a:gd name="connsiteX7" fmla="*/ 4521200 w 4521200"/>
                  <a:gd name="connsiteY7" fmla="*/ 1336040 h 2397760"/>
                  <a:gd name="connsiteX8" fmla="*/ 2072640 w 4521200"/>
                  <a:gd name="connsiteY8" fmla="*/ 2397760 h 2397760"/>
                  <a:gd name="connsiteX9" fmla="*/ 198120 w 4521200"/>
                  <a:gd name="connsiteY9" fmla="*/ 1066800 h 2397760"/>
                  <a:gd name="connsiteX0" fmla="*/ 198120 w 4521200"/>
                  <a:gd name="connsiteY0" fmla="*/ 1066800 h 2160016"/>
                  <a:gd name="connsiteX1" fmla="*/ 30480 w 4521200"/>
                  <a:gd name="connsiteY1" fmla="*/ 472440 h 2160016"/>
                  <a:gd name="connsiteX2" fmla="*/ 0 w 4521200"/>
                  <a:gd name="connsiteY2" fmla="*/ 396240 h 2160016"/>
                  <a:gd name="connsiteX3" fmla="*/ 889000 w 4521200"/>
                  <a:gd name="connsiteY3" fmla="*/ 0 h 2160016"/>
                  <a:gd name="connsiteX4" fmla="*/ 1005840 w 4521200"/>
                  <a:gd name="connsiteY4" fmla="*/ 401320 h 2160016"/>
                  <a:gd name="connsiteX5" fmla="*/ 2423160 w 4521200"/>
                  <a:gd name="connsiteY5" fmla="*/ 1153160 h 2160016"/>
                  <a:gd name="connsiteX6" fmla="*/ 4094480 w 4521200"/>
                  <a:gd name="connsiteY6" fmla="*/ 401320 h 2160016"/>
                  <a:gd name="connsiteX7" fmla="*/ 4521200 w 4521200"/>
                  <a:gd name="connsiteY7" fmla="*/ 1336040 h 2160016"/>
                  <a:gd name="connsiteX8" fmla="*/ 2401824 w 4521200"/>
                  <a:gd name="connsiteY8" fmla="*/ 2160016 h 2160016"/>
                  <a:gd name="connsiteX9" fmla="*/ 198120 w 4521200"/>
                  <a:gd name="connsiteY9" fmla="*/ 1066800 h 2160016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05840 w 4521200"/>
                  <a:gd name="connsiteY4" fmla="*/ 401320 h 2214880"/>
                  <a:gd name="connsiteX5" fmla="*/ 2423160 w 4521200"/>
                  <a:gd name="connsiteY5" fmla="*/ 1153160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25475 w 4521200"/>
                  <a:gd name="connsiteY4" fmla="*/ 369904 h 2214880"/>
                  <a:gd name="connsiteX5" fmla="*/ 2423160 w 4521200"/>
                  <a:gd name="connsiteY5" fmla="*/ 1153160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25475 w 4521200"/>
                  <a:gd name="connsiteY4" fmla="*/ 369904 h 2214880"/>
                  <a:gd name="connsiteX5" fmla="*/ 2427087 w 4521200"/>
                  <a:gd name="connsiteY5" fmla="*/ 1121745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33328 w 4521200"/>
                  <a:gd name="connsiteY4" fmla="*/ 358124 h 2214880"/>
                  <a:gd name="connsiteX5" fmla="*/ 2427087 w 4521200"/>
                  <a:gd name="connsiteY5" fmla="*/ 1121745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45109 w 4521200"/>
                  <a:gd name="connsiteY4" fmla="*/ 362051 h 2214880"/>
                  <a:gd name="connsiteX5" fmla="*/ 2427087 w 4521200"/>
                  <a:gd name="connsiteY5" fmla="*/ 1121745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  <a:gd name="connsiteX0" fmla="*/ 198120 w 4521200"/>
                  <a:gd name="connsiteY0" fmla="*/ 1066800 h 2214880"/>
                  <a:gd name="connsiteX1" fmla="*/ 30480 w 4521200"/>
                  <a:gd name="connsiteY1" fmla="*/ 472440 h 2214880"/>
                  <a:gd name="connsiteX2" fmla="*/ 0 w 4521200"/>
                  <a:gd name="connsiteY2" fmla="*/ 396240 h 2214880"/>
                  <a:gd name="connsiteX3" fmla="*/ 889000 w 4521200"/>
                  <a:gd name="connsiteY3" fmla="*/ 0 h 2214880"/>
                  <a:gd name="connsiteX4" fmla="*/ 1045109 w 4521200"/>
                  <a:gd name="connsiteY4" fmla="*/ 350270 h 2214880"/>
                  <a:gd name="connsiteX5" fmla="*/ 2427087 w 4521200"/>
                  <a:gd name="connsiteY5" fmla="*/ 1121745 h 2214880"/>
                  <a:gd name="connsiteX6" fmla="*/ 4094480 w 4521200"/>
                  <a:gd name="connsiteY6" fmla="*/ 401320 h 2214880"/>
                  <a:gd name="connsiteX7" fmla="*/ 4521200 w 4521200"/>
                  <a:gd name="connsiteY7" fmla="*/ 1336040 h 2214880"/>
                  <a:gd name="connsiteX8" fmla="*/ 2468880 w 4521200"/>
                  <a:gd name="connsiteY8" fmla="*/ 2214880 h 2214880"/>
                  <a:gd name="connsiteX9" fmla="*/ 198120 w 4521200"/>
                  <a:gd name="connsiteY9" fmla="*/ 1066800 h 2214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21200" h="2214880">
                    <a:moveTo>
                      <a:pt x="198120" y="1066800"/>
                    </a:moveTo>
                    <a:lnTo>
                      <a:pt x="30480" y="472440"/>
                    </a:lnTo>
                    <a:lnTo>
                      <a:pt x="0" y="396240"/>
                    </a:lnTo>
                    <a:lnTo>
                      <a:pt x="889000" y="0"/>
                    </a:lnTo>
                    <a:lnTo>
                      <a:pt x="1045109" y="350270"/>
                    </a:lnTo>
                    <a:lnTo>
                      <a:pt x="2427087" y="1121745"/>
                    </a:lnTo>
                    <a:lnTo>
                      <a:pt x="4094480" y="401320"/>
                    </a:lnTo>
                    <a:lnTo>
                      <a:pt x="4521200" y="1336040"/>
                    </a:lnTo>
                    <a:lnTo>
                      <a:pt x="2468880" y="2214880"/>
                    </a:lnTo>
                    <a:lnTo>
                      <a:pt x="198120" y="106680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54FAD95F-610A-8511-A20A-49AF87E43724}"/>
                  </a:ext>
                </a:extLst>
              </p:cNvPr>
              <p:cNvSpPr/>
              <p:nvPr/>
            </p:nvSpPr>
            <p:spPr>
              <a:xfrm rot="1627736">
                <a:off x="3251337" y="3282309"/>
                <a:ext cx="1826243" cy="272975"/>
              </a:xfrm>
              <a:prstGeom prst="rect">
                <a:avLst/>
              </a:prstGeom>
              <a:noFill/>
              <a:ln w="28575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84" name="テキスト ボックス 6">
                <a:extLst>
                  <a:ext uri="{FF2B5EF4-FFF2-40B4-BE49-F238E27FC236}">
                    <a16:creationId xmlns:a16="http://schemas.microsoft.com/office/drawing/2014/main" id="{C7E637A5-DACE-F0F1-B96A-01C213D0ACE4}"/>
                  </a:ext>
                </a:extLst>
              </p:cNvPr>
              <p:cNvSpPr txBox="1"/>
              <p:nvPr/>
            </p:nvSpPr>
            <p:spPr>
              <a:xfrm rot="1457673">
                <a:off x="3773057" y="3331653"/>
                <a:ext cx="926229" cy="25505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sz="1050" kern="100" dirty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市営上屋</a:t>
                </a:r>
                <a:endParaRPr 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94" name="フリーフォーム: 図形 93">
                <a:extLst>
                  <a:ext uri="{FF2B5EF4-FFF2-40B4-BE49-F238E27FC236}">
                    <a16:creationId xmlns:a16="http://schemas.microsoft.com/office/drawing/2014/main" id="{952A85DF-31E9-2862-3E8B-3ECE5AEB203C}"/>
                  </a:ext>
                </a:extLst>
              </p:cNvPr>
              <p:cNvSpPr/>
              <p:nvPr/>
            </p:nvSpPr>
            <p:spPr>
              <a:xfrm>
                <a:off x="2245281" y="2587429"/>
                <a:ext cx="3032545" cy="1873634"/>
              </a:xfrm>
              <a:custGeom>
                <a:avLst/>
                <a:gdLst>
                  <a:gd name="connsiteX0" fmla="*/ 0 w 3188208"/>
                  <a:gd name="connsiteY0" fmla="*/ 268224 h 1895856"/>
                  <a:gd name="connsiteX1" fmla="*/ 774192 w 3188208"/>
                  <a:gd name="connsiteY1" fmla="*/ 0 h 1895856"/>
                  <a:gd name="connsiteX2" fmla="*/ 902208 w 3188208"/>
                  <a:gd name="connsiteY2" fmla="*/ 554736 h 1895856"/>
                  <a:gd name="connsiteX3" fmla="*/ 3188208 w 3188208"/>
                  <a:gd name="connsiteY3" fmla="*/ 1719072 h 1895856"/>
                  <a:gd name="connsiteX4" fmla="*/ 2798064 w 3188208"/>
                  <a:gd name="connsiteY4" fmla="*/ 1895856 h 1895856"/>
                  <a:gd name="connsiteX5" fmla="*/ 737616 w 3188208"/>
                  <a:gd name="connsiteY5" fmla="*/ 1511808 h 1895856"/>
                  <a:gd name="connsiteX6" fmla="*/ 268224 w 3188208"/>
                  <a:gd name="connsiteY6" fmla="*/ 505968 h 1895856"/>
                  <a:gd name="connsiteX7" fmla="*/ 115824 w 3188208"/>
                  <a:gd name="connsiteY7" fmla="*/ 499872 h 1895856"/>
                  <a:gd name="connsiteX8" fmla="*/ 0 w 3188208"/>
                  <a:gd name="connsiteY8" fmla="*/ 268224 h 1895856"/>
                  <a:gd name="connsiteX0" fmla="*/ 0 w 3188208"/>
                  <a:gd name="connsiteY0" fmla="*/ 268224 h 1895856"/>
                  <a:gd name="connsiteX1" fmla="*/ 755904 w 3188208"/>
                  <a:gd name="connsiteY1" fmla="*/ 0 h 1895856"/>
                  <a:gd name="connsiteX2" fmla="*/ 902208 w 3188208"/>
                  <a:gd name="connsiteY2" fmla="*/ 554736 h 1895856"/>
                  <a:gd name="connsiteX3" fmla="*/ 3188208 w 3188208"/>
                  <a:gd name="connsiteY3" fmla="*/ 1719072 h 1895856"/>
                  <a:gd name="connsiteX4" fmla="*/ 2798064 w 3188208"/>
                  <a:gd name="connsiteY4" fmla="*/ 1895856 h 1895856"/>
                  <a:gd name="connsiteX5" fmla="*/ 737616 w 3188208"/>
                  <a:gd name="connsiteY5" fmla="*/ 1511808 h 1895856"/>
                  <a:gd name="connsiteX6" fmla="*/ 268224 w 3188208"/>
                  <a:gd name="connsiteY6" fmla="*/ 505968 h 1895856"/>
                  <a:gd name="connsiteX7" fmla="*/ 115824 w 3188208"/>
                  <a:gd name="connsiteY7" fmla="*/ 499872 h 1895856"/>
                  <a:gd name="connsiteX8" fmla="*/ 0 w 3188208"/>
                  <a:gd name="connsiteY8" fmla="*/ 268224 h 1895856"/>
                  <a:gd name="connsiteX0" fmla="*/ 0 w 3188208"/>
                  <a:gd name="connsiteY0" fmla="*/ 268224 h 1895856"/>
                  <a:gd name="connsiteX1" fmla="*/ 755904 w 3188208"/>
                  <a:gd name="connsiteY1" fmla="*/ 0 h 1895856"/>
                  <a:gd name="connsiteX2" fmla="*/ 920496 w 3188208"/>
                  <a:gd name="connsiteY2" fmla="*/ 548640 h 1895856"/>
                  <a:gd name="connsiteX3" fmla="*/ 3188208 w 3188208"/>
                  <a:gd name="connsiteY3" fmla="*/ 1719072 h 1895856"/>
                  <a:gd name="connsiteX4" fmla="*/ 2798064 w 3188208"/>
                  <a:gd name="connsiteY4" fmla="*/ 1895856 h 1895856"/>
                  <a:gd name="connsiteX5" fmla="*/ 737616 w 3188208"/>
                  <a:gd name="connsiteY5" fmla="*/ 1511808 h 1895856"/>
                  <a:gd name="connsiteX6" fmla="*/ 268224 w 3188208"/>
                  <a:gd name="connsiteY6" fmla="*/ 505968 h 1895856"/>
                  <a:gd name="connsiteX7" fmla="*/ 115824 w 3188208"/>
                  <a:gd name="connsiteY7" fmla="*/ 499872 h 1895856"/>
                  <a:gd name="connsiteX8" fmla="*/ 0 w 3188208"/>
                  <a:gd name="connsiteY8" fmla="*/ 268224 h 1895856"/>
                  <a:gd name="connsiteX0" fmla="*/ 0 w 3188208"/>
                  <a:gd name="connsiteY0" fmla="*/ 268224 h 1895856"/>
                  <a:gd name="connsiteX1" fmla="*/ 755904 w 3188208"/>
                  <a:gd name="connsiteY1" fmla="*/ 0 h 1895856"/>
                  <a:gd name="connsiteX2" fmla="*/ 920496 w 3188208"/>
                  <a:gd name="connsiteY2" fmla="*/ 548640 h 1895856"/>
                  <a:gd name="connsiteX3" fmla="*/ 3188208 w 3188208"/>
                  <a:gd name="connsiteY3" fmla="*/ 1719072 h 1895856"/>
                  <a:gd name="connsiteX4" fmla="*/ 2798064 w 3188208"/>
                  <a:gd name="connsiteY4" fmla="*/ 1895856 h 1895856"/>
                  <a:gd name="connsiteX5" fmla="*/ 737616 w 3188208"/>
                  <a:gd name="connsiteY5" fmla="*/ 1511808 h 1895856"/>
                  <a:gd name="connsiteX6" fmla="*/ 268224 w 3188208"/>
                  <a:gd name="connsiteY6" fmla="*/ 505968 h 1895856"/>
                  <a:gd name="connsiteX7" fmla="*/ 97536 w 3188208"/>
                  <a:gd name="connsiteY7" fmla="*/ 493776 h 1895856"/>
                  <a:gd name="connsiteX8" fmla="*/ 0 w 3188208"/>
                  <a:gd name="connsiteY8" fmla="*/ 268224 h 1895856"/>
                  <a:gd name="connsiteX0" fmla="*/ 0 w 3153918"/>
                  <a:gd name="connsiteY0" fmla="*/ 264414 h 1895856"/>
                  <a:gd name="connsiteX1" fmla="*/ 721614 w 3153918"/>
                  <a:gd name="connsiteY1" fmla="*/ 0 h 1895856"/>
                  <a:gd name="connsiteX2" fmla="*/ 886206 w 3153918"/>
                  <a:gd name="connsiteY2" fmla="*/ 548640 h 1895856"/>
                  <a:gd name="connsiteX3" fmla="*/ 3153918 w 3153918"/>
                  <a:gd name="connsiteY3" fmla="*/ 1719072 h 1895856"/>
                  <a:gd name="connsiteX4" fmla="*/ 2763774 w 3153918"/>
                  <a:gd name="connsiteY4" fmla="*/ 1895856 h 1895856"/>
                  <a:gd name="connsiteX5" fmla="*/ 703326 w 3153918"/>
                  <a:gd name="connsiteY5" fmla="*/ 1511808 h 1895856"/>
                  <a:gd name="connsiteX6" fmla="*/ 233934 w 3153918"/>
                  <a:gd name="connsiteY6" fmla="*/ 505968 h 1895856"/>
                  <a:gd name="connsiteX7" fmla="*/ 63246 w 3153918"/>
                  <a:gd name="connsiteY7" fmla="*/ 493776 h 1895856"/>
                  <a:gd name="connsiteX8" fmla="*/ 0 w 3153918"/>
                  <a:gd name="connsiteY8" fmla="*/ 264414 h 1895856"/>
                  <a:gd name="connsiteX0" fmla="*/ 0 w 3174873"/>
                  <a:gd name="connsiteY0" fmla="*/ 275844 h 1895856"/>
                  <a:gd name="connsiteX1" fmla="*/ 742569 w 3174873"/>
                  <a:gd name="connsiteY1" fmla="*/ 0 h 1895856"/>
                  <a:gd name="connsiteX2" fmla="*/ 907161 w 3174873"/>
                  <a:gd name="connsiteY2" fmla="*/ 548640 h 1895856"/>
                  <a:gd name="connsiteX3" fmla="*/ 3174873 w 3174873"/>
                  <a:gd name="connsiteY3" fmla="*/ 1719072 h 1895856"/>
                  <a:gd name="connsiteX4" fmla="*/ 2784729 w 3174873"/>
                  <a:gd name="connsiteY4" fmla="*/ 1895856 h 1895856"/>
                  <a:gd name="connsiteX5" fmla="*/ 724281 w 3174873"/>
                  <a:gd name="connsiteY5" fmla="*/ 1511808 h 1895856"/>
                  <a:gd name="connsiteX6" fmla="*/ 254889 w 3174873"/>
                  <a:gd name="connsiteY6" fmla="*/ 505968 h 1895856"/>
                  <a:gd name="connsiteX7" fmla="*/ 84201 w 3174873"/>
                  <a:gd name="connsiteY7" fmla="*/ 493776 h 1895856"/>
                  <a:gd name="connsiteX8" fmla="*/ 0 w 3174873"/>
                  <a:gd name="connsiteY8" fmla="*/ 275844 h 1895856"/>
                  <a:gd name="connsiteX0" fmla="*/ 0 w 3178683"/>
                  <a:gd name="connsiteY0" fmla="*/ 268224 h 1895856"/>
                  <a:gd name="connsiteX1" fmla="*/ 746379 w 3178683"/>
                  <a:gd name="connsiteY1" fmla="*/ 0 h 1895856"/>
                  <a:gd name="connsiteX2" fmla="*/ 910971 w 3178683"/>
                  <a:gd name="connsiteY2" fmla="*/ 548640 h 1895856"/>
                  <a:gd name="connsiteX3" fmla="*/ 3178683 w 3178683"/>
                  <a:gd name="connsiteY3" fmla="*/ 1719072 h 1895856"/>
                  <a:gd name="connsiteX4" fmla="*/ 2788539 w 3178683"/>
                  <a:gd name="connsiteY4" fmla="*/ 1895856 h 1895856"/>
                  <a:gd name="connsiteX5" fmla="*/ 728091 w 3178683"/>
                  <a:gd name="connsiteY5" fmla="*/ 1511808 h 1895856"/>
                  <a:gd name="connsiteX6" fmla="*/ 258699 w 3178683"/>
                  <a:gd name="connsiteY6" fmla="*/ 505968 h 1895856"/>
                  <a:gd name="connsiteX7" fmla="*/ 88011 w 3178683"/>
                  <a:gd name="connsiteY7" fmla="*/ 493776 h 1895856"/>
                  <a:gd name="connsiteX8" fmla="*/ 0 w 3178683"/>
                  <a:gd name="connsiteY8" fmla="*/ 268224 h 1895856"/>
                  <a:gd name="connsiteX0" fmla="*/ 0 w 3178683"/>
                  <a:gd name="connsiteY0" fmla="*/ 268224 h 1895856"/>
                  <a:gd name="connsiteX1" fmla="*/ 746379 w 3178683"/>
                  <a:gd name="connsiteY1" fmla="*/ 0 h 1895856"/>
                  <a:gd name="connsiteX2" fmla="*/ 910971 w 3178683"/>
                  <a:gd name="connsiteY2" fmla="*/ 548640 h 1895856"/>
                  <a:gd name="connsiteX3" fmla="*/ 3178683 w 3178683"/>
                  <a:gd name="connsiteY3" fmla="*/ 1719072 h 1895856"/>
                  <a:gd name="connsiteX4" fmla="*/ 2788539 w 3178683"/>
                  <a:gd name="connsiteY4" fmla="*/ 1895856 h 1895856"/>
                  <a:gd name="connsiteX5" fmla="*/ 728091 w 3178683"/>
                  <a:gd name="connsiteY5" fmla="*/ 1511808 h 1895856"/>
                  <a:gd name="connsiteX6" fmla="*/ 258699 w 3178683"/>
                  <a:gd name="connsiteY6" fmla="*/ 505968 h 1895856"/>
                  <a:gd name="connsiteX7" fmla="*/ 118491 w 3178683"/>
                  <a:gd name="connsiteY7" fmla="*/ 524256 h 1895856"/>
                  <a:gd name="connsiteX8" fmla="*/ 0 w 3178683"/>
                  <a:gd name="connsiteY8" fmla="*/ 268224 h 1895856"/>
                  <a:gd name="connsiteX0" fmla="*/ 0 w 3178683"/>
                  <a:gd name="connsiteY0" fmla="*/ 268224 h 1895856"/>
                  <a:gd name="connsiteX1" fmla="*/ 746379 w 3178683"/>
                  <a:gd name="connsiteY1" fmla="*/ 0 h 1895856"/>
                  <a:gd name="connsiteX2" fmla="*/ 910971 w 3178683"/>
                  <a:gd name="connsiteY2" fmla="*/ 548640 h 1895856"/>
                  <a:gd name="connsiteX3" fmla="*/ 3178683 w 3178683"/>
                  <a:gd name="connsiteY3" fmla="*/ 1719072 h 1895856"/>
                  <a:gd name="connsiteX4" fmla="*/ 2788539 w 3178683"/>
                  <a:gd name="connsiteY4" fmla="*/ 1895856 h 1895856"/>
                  <a:gd name="connsiteX5" fmla="*/ 728091 w 3178683"/>
                  <a:gd name="connsiteY5" fmla="*/ 1511808 h 1895856"/>
                  <a:gd name="connsiteX6" fmla="*/ 251079 w 3178683"/>
                  <a:gd name="connsiteY6" fmla="*/ 517398 h 1895856"/>
                  <a:gd name="connsiteX7" fmla="*/ 118491 w 3178683"/>
                  <a:gd name="connsiteY7" fmla="*/ 524256 h 1895856"/>
                  <a:gd name="connsiteX8" fmla="*/ 0 w 3178683"/>
                  <a:gd name="connsiteY8" fmla="*/ 268224 h 1895856"/>
                  <a:gd name="connsiteX0" fmla="*/ 0 w 3178683"/>
                  <a:gd name="connsiteY0" fmla="*/ 268224 h 1895856"/>
                  <a:gd name="connsiteX1" fmla="*/ 746379 w 3178683"/>
                  <a:gd name="connsiteY1" fmla="*/ 0 h 1895856"/>
                  <a:gd name="connsiteX2" fmla="*/ 910971 w 3178683"/>
                  <a:gd name="connsiteY2" fmla="*/ 548640 h 1895856"/>
                  <a:gd name="connsiteX3" fmla="*/ 3178683 w 3178683"/>
                  <a:gd name="connsiteY3" fmla="*/ 1719072 h 1895856"/>
                  <a:gd name="connsiteX4" fmla="*/ 2788539 w 3178683"/>
                  <a:gd name="connsiteY4" fmla="*/ 1895856 h 1895856"/>
                  <a:gd name="connsiteX5" fmla="*/ 728091 w 3178683"/>
                  <a:gd name="connsiteY5" fmla="*/ 1511808 h 1895856"/>
                  <a:gd name="connsiteX6" fmla="*/ 243459 w 3178683"/>
                  <a:gd name="connsiteY6" fmla="*/ 517398 h 1895856"/>
                  <a:gd name="connsiteX7" fmla="*/ 118491 w 3178683"/>
                  <a:gd name="connsiteY7" fmla="*/ 524256 h 1895856"/>
                  <a:gd name="connsiteX8" fmla="*/ 0 w 3178683"/>
                  <a:gd name="connsiteY8" fmla="*/ 268224 h 1895856"/>
                  <a:gd name="connsiteX0" fmla="*/ 0 w 3155823"/>
                  <a:gd name="connsiteY0" fmla="*/ 272034 h 1895856"/>
                  <a:gd name="connsiteX1" fmla="*/ 723519 w 3155823"/>
                  <a:gd name="connsiteY1" fmla="*/ 0 h 1895856"/>
                  <a:gd name="connsiteX2" fmla="*/ 888111 w 3155823"/>
                  <a:gd name="connsiteY2" fmla="*/ 548640 h 1895856"/>
                  <a:gd name="connsiteX3" fmla="*/ 3155823 w 3155823"/>
                  <a:gd name="connsiteY3" fmla="*/ 1719072 h 1895856"/>
                  <a:gd name="connsiteX4" fmla="*/ 2765679 w 3155823"/>
                  <a:gd name="connsiteY4" fmla="*/ 1895856 h 1895856"/>
                  <a:gd name="connsiteX5" fmla="*/ 705231 w 3155823"/>
                  <a:gd name="connsiteY5" fmla="*/ 1511808 h 1895856"/>
                  <a:gd name="connsiteX6" fmla="*/ 220599 w 3155823"/>
                  <a:gd name="connsiteY6" fmla="*/ 517398 h 1895856"/>
                  <a:gd name="connsiteX7" fmla="*/ 95631 w 3155823"/>
                  <a:gd name="connsiteY7" fmla="*/ 524256 h 1895856"/>
                  <a:gd name="connsiteX8" fmla="*/ 0 w 3155823"/>
                  <a:gd name="connsiteY8" fmla="*/ 272034 h 1895856"/>
                  <a:gd name="connsiteX0" fmla="*/ 0 w 3204048"/>
                  <a:gd name="connsiteY0" fmla="*/ 272034 h 1895856"/>
                  <a:gd name="connsiteX1" fmla="*/ 723519 w 3204048"/>
                  <a:gd name="connsiteY1" fmla="*/ 0 h 1895856"/>
                  <a:gd name="connsiteX2" fmla="*/ 888111 w 3204048"/>
                  <a:gd name="connsiteY2" fmla="*/ 548640 h 1895856"/>
                  <a:gd name="connsiteX3" fmla="*/ 3204048 w 3204048"/>
                  <a:gd name="connsiteY3" fmla="*/ 1734662 h 1895856"/>
                  <a:gd name="connsiteX4" fmla="*/ 2765679 w 3204048"/>
                  <a:gd name="connsiteY4" fmla="*/ 1895856 h 1895856"/>
                  <a:gd name="connsiteX5" fmla="*/ 705231 w 3204048"/>
                  <a:gd name="connsiteY5" fmla="*/ 1511808 h 1895856"/>
                  <a:gd name="connsiteX6" fmla="*/ 220599 w 3204048"/>
                  <a:gd name="connsiteY6" fmla="*/ 517398 h 1895856"/>
                  <a:gd name="connsiteX7" fmla="*/ 95631 w 3204048"/>
                  <a:gd name="connsiteY7" fmla="*/ 524256 h 1895856"/>
                  <a:gd name="connsiteX8" fmla="*/ 0 w 3204048"/>
                  <a:gd name="connsiteY8" fmla="*/ 272034 h 1895856"/>
                  <a:gd name="connsiteX0" fmla="*/ 0 w 3204048"/>
                  <a:gd name="connsiteY0" fmla="*/ 272034 h 1895856"/>
                  <a:gd name="connsiteX1" fmla="*/ 723519 w 3204048"/>
                  <a:gd name="connsiteY1" fmla="*/ 0 h 1895856"/>
                  <a:gd name="connsiteX2" fmla="*/ 888111 w 3204048"/>
                  <a:gd name="connsiteY2" fmla="*/ 548640 h 1895856"/>
                  <a:gd name="connsiteX3" fmla="*/ 3204048 w 3204048"/>
                  <a:gd name="connsiteY3" fmla="*/ 1734662 h 1895856"/>
                  <a:gd name="connsiteX4" fmla="*/ 2803188 w 3204048"/>
                  <a:gd name="connsiteY4" fmla="*/ 1895856 h 1895856"/>
                  <a:gd name="connsiteX5" fmla="*/ 705231 w 3204048"/>
                  <a:gd name="connsiteY5" fmla="*/ 1511808 h 1895856"/>
                  <a:gd name="connsiteX6" fmla="*/ 220599 w 3204048"/>
                  <a:gd name="connsiteY6" fmla="*/ 517398 h 1895856"/>
                  <a:gd name="connsiteX7" fmla="*/ 95631 w 3204048"/>
                  <a:gd name="connsiteY7" fmla="*/ 524256 h 1895856"/>
                  <a:gd name="connsiteX8" fmla="*/ 0 w 3204048"/>
                  <a:gd name="connsiteY8" fmla="*/ 272034 h 1895856"/>
                  <a:gd name="connsiteX0" fmla="*/ 0 w 3204048"/>
                  <a:gd name="connsiteY0" fmla="*/ 292820 h 1916642"/>
                  <a:gd name="connsiteX1" fmla="*/ 680652 w 3204048"/>
                  <a:gd name="connsiteY1" fmla="*/ 0 h 1916642"/>
                  <a:gd name="connsiteX2" fmla="*/ 888111 w 3204048"/>
                  <a:gd name="connsiteY2" fmla="*/ 569426 h 1916642"/>
                  <a:gd name="connsiteX3" fmla="*/ 3204048 w 3204048"/>
                  <a:gd name="connsiteY3" fmla="*/ 1755448 h 1916642"/>
                  <a:gd name="connsiteX4" fmla="*/ 2803188 w 3204048"/>
                  <a:gd name="connsiteY4" fmla="*/ 1916642 h 1916642"/>
                  <a:gd name="connsiteX5" fmla="*/ 705231 w 3204048"/>
                  <a:gd name="connsiteY5" fmla="*/ 1532594 h 1916642"/>
                  <a:gd name="connsiteX6" fmla="*/ 220599 w 3204048"/>
                  <a:gd name="connsiteY6" fmla="*/ 538184 h 1916642"/>
                  <a:gd name="connsiteX7" fmla="*/ 95631 w 3204048"/>
                  <a:gd name="connsiteY7" fmla="*/ 545042 h 1916642"/>
                  <a:gd name="connsiteX8" fmla="*/ 0 w 3204048"/>
                  <a:gd name="connsiteY8" fmla="*/ 292820 h 1916642"/>
                  <a:gd name="connsiteX0" fmla="*/ 0 w 3204048"/>
                  <a:gd name="connsiteY0" fmla="*/ 292820 h 1916642"/>
                  <a:gd name="connsiteX1" fmla="*/ 680652 w 3204048"/>
                  <a:gd name="connsiteY1" fmla="*/ 0 h 1916642"/>
                  <a:gd name="connsiteX2" fmla="*/ 861319 w 3204048"/>
                  <a:gd name="connsiteY2" fmla="*/ 605803 h 1916642"/>
                  <a:gd name="connsiteX3" fmla="*/ 3204048 w 3204048"/>
                  <a:gd name="connsiteY3" fmla="*/ 1755448 h 1916642"/>
                  <a:gd name="connsiteX4" fmla="*/ 2803188 w 3204048"/>
                  <a:gd name="connsiteY4" fmla="*/ 1916642 h 1916642"/>
                  <a:gd name="connsiteX5" fmla="*/ 705231 w 3204048"/>
                  <a:gd name="connsiteY5" fmla="*/ 1532594 h 1916642"/>
                  <a:gd name="connsiteX6" fmla="*/ 220599 w 3204048"/>
                  <a:gd name="connsiteY6" fmla="*/ 538184 h 1916642"/>
                  <a:gd name="connsiteX7" fmla="*/ 95631 w 3204048"/>
                  <a:gd name="connsiteY7" fmla="*/ 545042 h 1916642"/>
                  <a:gd name="connsiteX8" fmla="*/ 0 w 3204048"/>
                  <a:gd name="connsiteY8" fmla="*/ 292820 h 1916642"/>
                  <a:gd name="connsiteX0" fmla="*/ 0 w 3198690"/>
                  <a:gd name="connsiteY0" fmla="*/ 266837 h 1916642"/>
                  <a:gd name="connsiteX1" fmla="*/ 675294 w 3198690"/>
                  <a:gd name="connsiteY1" fmla="*/ 0 h 1916642"/>
                  <a:gd name="connsiteX2" fmla="*/ 855961 w 3198690"/>
                  <a:gd name="connsiteY2" fmla="*/ 605803 h 1916642"/>
                  <a:gd name="connsiteX3" fmla="*/ 3198690 w 3198690"/>
                  <a:gd name="connsiteY3" fmla="*/ 1755448 h 1916642"/>
                  <a:gd name="connsiteX4" fmla="*/ 2797830 w 3198690"/>
                  <a:gd name="connsiteY4" fmla="*/ 1916642 h 1916642"/>
                  <a:gd name="connsiteX5" fmla="*/ 699873 w 3198690"/>
                  <a:gd name="connsiteY5" fmla="*/ 1532594 h 1916642"/>
                  <a:gd name="connsiteX6" fmla="*/ 215241 w 3198690"/>
                  <a:gd name="connsiteY6" fmla="*/ 538184 h 1916642"/>
                  <a:gd name="connsiteX7" fmla="*/ 90273 w 3198690"/>
                  <a:gd name="connsiteY7" fmla="*/ 545042 h 1916642"/>
                  <a:gd name="connsiteX8" fmla="*/ 0 w 3198690"/>
                  <a:gd name="connsiteY8" fmla="*/ 266837 h 1916642"/>
                  <a:gd name="connsiteX0" fmla="*/ 0 w 3198690"/>
                  <a:gd name="connsiteY0" fmla="*/ 266837 h 1916642"/>
                  <a:gd name="connsiteX1" fmla="*/ 675294 w 3198690"/>
                  <a:gd name="connsiteY1" fmla="*/ 0 h 1916642"/>
                  <a:gd name="connsiteX2" fmla="*/ 855961 w 3198690"/>
                  <a:gd name="connsiteY2" fmla="*/ 605803 h 1916642"/>
                  <a:gd name="connsiteX3" fmla="*/ 3198690 w 3198690"/>
                  <a:gd name="connsiteY3" fmla="*/ 1755448 h 1916642"/>
                  <a:gd name="connsiteX4" fmla="*/ 2797830 w 3198690"/>
                  <a:gd name="connsiteY4" fmla="*/ 1916642 h 1916642"/>
                  <a:gd name="connsiteX5" fmla="*/ 699873 w 3198690"/>
                  <a:gd name="connsiteY5" fmla="*/ 1532594 h 1916642"/>
                  <a:gd name="connsiteX6" fmla="*/ 215241 w 3198690"/>
                  <a:gd name="connsiteY6" fmla="*/ 538184 h 1916642"/>
                  <a:gd name="connsiteX7" fmla="*/ 79556 w 3198690"/>
                  <a:gd name="connsiteY7" fmla="*/ 524256 h 1916642"/>
                  <a:gd name="connsiteX8" fmla="*/ 0 w 3198690"/>
                  <a:gd name="connsiteY8" fmla="*/ 266837 h 1916642"/>
                  <a:gd name="connsiteX0" fmla="*/ 0 w 3198690"/>
                  <a:gd name="connsiteY0" fmla="*/ 266837 h 1916642"/>
                  <a:gd name="connsiteX1" fmla="*/ 675294 w 3198690"/>
                  <a:gd name="connsiteY1" fmla="*/ 0 h 1916642"/>
                  <a:gd name="connsiteX2" fmla="*/ 855961 w 3198690"/>
                  <a:gd name="connsiteY2" fmla="*/ 605803 h 1916642"/>
                  <a:gd name="connsiteX3" fmla="*/ 3198690 w 3198690"/>
                  <a:gd name="connsiteY3" fmla="*/ 1755448 h 1916642"/>
                  <a:gd name="connsiteX4" fmla="*/ 2797830 w 3198690"/>
                  <a:gd name="connsiteY4" fmla="*/ 1916642 h 1916642"/>
                  <a:gd name="connsiteX5" fmla="*/ 699873 w 3198690"/>
                  <a:gd name="connsiteY5" fmla="*/ 1532594 h 1916642"/>
                  <a:gd name="connsiteX6" fmla="*/ 220599 w 3198690"/>
                  <a:gd name="connsiteY6" fmla="*/ 522595 h 1916642"/>
                  <a:gd name="connsiteX7" fmla="*/ 79556 w 3198690"/>
                  <a:gd name="connsiteY7" fmla="*/ 524256 h 1916642"/>
                  <a:gd name="connsiteX8" fmla="*/ 0 w 3198690"/>
                  <a:gd name="connsiteY8" fmla="*/ 266837 h 191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98690" h="1916642">
                    <a:moveTo>
                      <a:pt x="0" y="266837"/>
                    </a:moveTo>
                    <a:lnTo>
                      <a:pt x="675294" y="0"/>
                    </a:lnTo>
                    <a:lnTo>
                      <a:pt x="855961" y="605803"/>
                    </a:lnTo>
                    <a:lnTo>
                      <a:pt x="3198690" y="1755448"/>
                    </a:lnTo>
                    <a:lnTo>
                      <a:pt x="2797830" y="1916642"/>
                    </a:lnTo>
                    <a:lnTo>
                      <a:pt x="699873" y="1532594"/>
                    </a:lnTo>
                    <a:lnTo>
                      <a:pt x="220599" y="522595"/>
                    </a:lnTo>
                    <a:lnTo>
                      <a:pt x="79556" y="524256"/>
                    </a:lnTo>
                    <a:lnTo>
                      <a:pt x="0" y="266837"/>
                    </a:lnTo>
                    <a:close/>
                  </a:path>
                </a:pathLst>
              </a:custGeom>
              <a:solidFill>
                <a:schemeClr val="accent1">
                  <a:alpha val="29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8" name="フリーフォーム: 図形 97">
                <a:extLst>
                  <a:ext uri="{FF2B5EF4-FFF2-40B4-BE49-F238E27FC236}">
                    <a16:creationId xmlns:a16="http://schemas.microsoft.com/office/drawing/2014/main" id="{3CA5B11C-39AC-92DE-5381-DD5582BCAB7D}"/>
                  </a:ext>
                </a:extLst>
              </p:cNvPr>
              <p:cNvSpPr/>
              <p:nvPr/>
            </p:nvSpPr>
            <p:spPr>
              <a:xfrm>
                <a:off x="2226752" y="2125795"/>
                <a:ext cx="5074458" cy="2326055"/>
              </a:xfrm>
              <a:custGeom>
                <a:avLst/>
                <a:gdLst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1200 w 5227320"/>
                  <a:gd name="connsiteY10" fmla="*/ 2001520 h 2397760"/>
                  <a:gd name="connsiteX11" fmla="*/ 223520 w 5227320"/>
                  <a:gd name="connsiteY11" fmla="*/ 101600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8820 w 5227320"/>
                  <a:gd name="connsiteY10" fmla="*/ 2001520 h 2397760"/>
                  <a:gd name="connsiteX11" fmla="*/ 223520 w 5227320"/>
                  <a:gd name="connsiteY11" fmla="*/ 101600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8820 w 5227320"/>
                  <a:gd name="connsiteY10" fmla="*/ 2001520 h 2397760"/>
                  <a:gd name="connsiteX11" fmla="*/ 223520 w 5227320"/>
                  <a:gd name="connsiteY11" fmla="*/ 99568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8820 w 5227320"/>
                  <a:gd name="connsiteY10" fmla="*/ 2001520 h 2397760"/>
                  <a:gd name="connsiteX11" fmla="*/ 24638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8820 w 5227320"/>
                  <a:gd name="connsiteY10" fmla="*/ 2001520 h 2397760"/>
                  <a:gd name="connsiteX11" fmla="*/ 25400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18820 w 5227320"/>
                  <a:gd name="connsiteY10" fmla="*/ 2001520 h 2397760"/>
                  <a:gd name="connsiteX11" fmla="*/ 24384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688340 w 5227320"/>
                  <a:gd name="connsiteY10" fmla="*/ 1991360 h 2397760"/>
                  <a:gd name="connsiteX11" fmla="*/ 24384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36600 w 5227320"/>
                  <a:gd name="connsiteY2" fmla="*/ 47752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01040 w 5227320"/>
                  <a:gd name="connsiteY10" fmla="*/ 1983740 h 2397760"/>
                  <a:gd name="connsiteX11" fmla="*/ 24384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101600 w 5227320"/>
                  <a:gd name="connsiteY0" fmla="*/ 1005840 h 2397760"/>
                  <a:gd name="connsiteX1" fmla="*/ 0 w 5227320"/>
                  <a:gd name="connsiteY1" fmla="*/ 721360 h 2397760"/>
                  <a:gd name="connsiteX2" fmla="*/ 707780 w 5227320"/>
                  <a:gd name="connsiteY2" fmla="*/ 480140 h 2397760"/>
                  <a:gd name="connsiteX3" fmla="*/ 680720 w 5227320"/>
                  <a:gd name="connsiteY3" fmla="*/ 370840 h 2397760"/>
                  <a:gd name="connsiteX4" fmla="*/ 1579880 w 5227320"/>
                  <a:gd name="connsiteY4" fmla="*/ 0 h 2397760"/>
                  <a:gd name="connsiteX5" fmla="*/ 1706880 w 5227320"/>
                  <a:gd name="connsiteY5" fmla="*/ 401320 h 2397760"/>
                  <a:gd name="connsiteX6" fmla="*/ 3108960 w 5227320"/>
                  <a:gd name="connsiteY6" fmla="*/ 1127760 h 2397760"/>
                  <a:gd name="connsiteX7" fmla="*/ 4780280 w 5227320"/>
                  <a:gd name="connsiteY7" fmla="*/ 401320 h 2397760"/>
                  <a:gd name="connsiteX8" fmla="*/ 5227320 w 5227320"/>
                  <a:gd name="connsiteY8" fmla="*/ 1330960 h 2397760"/>
                  <a:gd name="connsiteX9" fmla="*/ 2778760 w 5227320"/>
                  <a:gd name="connsiteY9" fmla="*/ 2397760 h 2397760"/>
                  <a:gd name="connsiteX10" fmla="*/ 701040 w 5227320"/>
                  <a:gd name="connsiteY10" fmla="*/ 1983740 h 2397760"/>
                  <a:gd name="connsiteX11" fmla="*/ 243840 w 5227320"/>
                  <a:gd name="connsiteY11" fmla="*/ 988060 h 2397760"/>
                  <a:gd name="connsiteX12" fmla="*/ 101600 w 5227320"/>
                  <a:gd name="connsiteY12" fmla="*/ 1005840 h 2397760"/>
                  <a:gd name="connsiteX0" fmla="*/ 80640 w 5206360"/>
                  <a:gd name="connsiteY0" fmla="*/ 1005840 h 2397760"/>
                  <a:gd name="connsiteX1" fmla="*/ 0 w 5206360"/>
                  <a:gd name="connsiteY1" fmla="*/ 716120 h 2397760"/>
                  <a:gd name="connsiteX2" fmla="*/ 686820 w 5206360"/>
                  <a:gd name="connsiteY2" fmla="*/ 480140 h 2397760"/>
                  <a:gd name="connsiteX3" fmla="*/ 659760 w 5206360"/>
                  <a:gd name="connsiteY3" fmla="*/ 370840 h 2397760"/>
                  <a:gd name="connsiteX4" fmla="*/ 1558920 w 5206360"/>
                  <a:gd name="connsiteY4" fmla="*/ 0 h 2397760"/>
                  <a:gd name="connsiteX5" fmla="*/ 1685920 w 5206360"/>
                  <a:gd name="connsiteY5" fmla="*/ 401320 h 2397760"/>
                  <a:gd name="connsiteX6" fmla="*/ 3088000 w 5206360"/>
                  <a:gd name="connsiteY6" fmla="*/ 1127760 h 2397760"/>
                  <a:gd name="connsiteX7" fmla="*/ 4759320 w 5206360"/>
                  <a:gd name="connsiteY7" fmla="*/ 401320 h 2397760"/>
                  <a:gd name="connsiteX8" fmla="*/ 5206360 w 5206360"/>
                  <a:gd name="connsiteY8" fmla="*/ 1330960 h 2397760"/>
                  <a:gd name="connsiteX9" fmla="*/ 2757800 w 5206360"/>
                  <a:gd name="connsiteY9" fmla="*/ 2397760 h 2397760"/>
                  <a:gd name="connsiteX10" fmla="*/ 680080 w 5206360"/>
                  <a:gd name="connsiteY10" fmla="*/ 1983740 h 2397760"/>
                  <a:gd name="connsiteX11" fmla="*/ 222880 w 5206360"/>
                  <a:gd name="connsiteY11" fmla="*/ 988060 h 2397760"/>
                  <a:gd name="connsiteX12" fmla="*/ 80640 w 5206360"/>
                  <a:gd name="connsiteY12" fmla="*/ 1005840 h 2397760"/>
                  <a:gd name="connsiteX0" fmla="*/ 88500 w 5206360"/>
                  <a:gd name="connsiteY0" fmla="*/ 995360 h 2397760"/>
                  <a:gd name="connsiteX1" fmla="*/ 0 w 5206360"/>
                  <a:gd name="connsiteY1" fmla="*/ 716120 h 2397760"/>
                  <a:gd name="connsiteX2" fmla="*/ 686820 w 5206360"/>
                  <a:gd name="connsiteY2" fmla="*/ 480140 h 2397760"/>
                  <a:gd name="connsiteX3" fmla="*/ 659760 w 5206360"/>
                  <a:gd name="connsiteY3" fmla="*/ 370840 h 2397760"/>
                  <a:gd name="connsiteX4" fmla="*/ 1558920 w 5206360"/>
                  <a:gd name="connsiteY4" fmla="*/ 0 h 2397760"/>
                  <a:gd name="connsiteX5" fmla="*/ 1685920 w 5206360"/>
                  <a:gd name="connsiteY5" fmla="*/ 401320 h 2397760"/>
                  <a:gd name="connsiteX6" fmla="*/ 3088000 w 5206360"/>
                  <a:gd name="connsiteY6" fmla="*/ 1127760 h 2397760"/>
                  <a:gd name="connsiteX7" fmla="*/ 4759320 w 5206360"/>
                  <a:gd name="connsiteY7" fmla="*/ 401320 h 2397760"/>
                  <a:gd name="connsiteX8" fmla="*/ 5206360 w 5206360"/>
                  <a:gd name="connsiteY8" fmla="*/ 1330960 h 2397760"/>
                  <a:gd name="connsiteX9" fmla="*/ 2757800 w 5206360"/>
                  <a:gd name="connsiteY9" fmla="*/ 2397760 h 2397760"/>
                  <a:gd name="connsiteX10" fmla="*/ 680080 w 5206360"/>
                  <a:gd name="connsiteY10" fmla="*/ 1983740 h 2397760"/>
                  <a:gd name="connsiteX11" fmla="*/ 222880 w 5206360"/>
                  <a:gd name="connsiteY11" fmla="*/ 988060 h 2397760"/>
                  <a:gd name="connsiteX12" fmla="*/ 88500 w 5206360"/>
                  <a:gd name="connsiteY12" fmla="*/ 995360 h 2397760"/>
                  <a:gd name="connsiteX0" fmla="*/ 85880 w 5203740"/>
                  <a:gd name="connsiteY0" fmla="*/ 995360 h 2397760"/>
                  <a:gd name="connsiteX1" fmla="*/ 0 w 5203740"/>
                  <a:gd name="connsiteY1" fmla="*/ 726600 h 2397760"/>
                  <a:gd name="connsiteX2" fmla="*/ 684200 w 5203740"/>
                  <a:gd name="connsiteY2" fmla="*/ 480140 h 2397760"/>
                  <a:gd name="connsiteX3" fmla="*/ 657140 w 5203740"/>
                  <a:gd name="connsiteY3" fmla="*/ 370840 h 2397760"/>
                  <a:gd name="connsiteX4" fmla="*/ 1556300 w 5203740"/>
                  <a:gd name="connsiteY4" fmla="*/ 0 h 2397760"/>
                  <a:gd name="connsiteX5" fmla="*/ 1683300 w 5203740"/>
                  <a:gd name="connsiteY5" fmla="*/ 401320 h 2397760"/>
                  <a:gd name="connsiteX6" fmla="*/ 3085380 w 5203740"/>
                  <a:gd name="connsiteY6" fmla="*/ 1127760 h 2397760"/>
                  <a:gd name="connsiteX7" fmla="*/ 4756700 w 5203740"/>
                  <a:gd name="connsiteY7" fmla="*/ 401320 h 2397760"/>
                  <a:gd name="connsiteX8" fmla="*/ 5203740 w 5203740"/>
                  <a:gd name="connsiteY8" fmla="*/ 1330960 h 2397760"/>
                  <a:gd name="connsiteX9" fmla="*/ 2755180 w 5203740"/>
                  <a:gd name="connsiteY9" fmla="*/ 2397760 h 2397760"/>
                  <a:gd name="connsiteX10" fmla="*/ 677460 w 5203740"/>
                  <a:gd name="connsiteY10" fmla="*/ 1983740 h 2397760"/>
                  <a:gd name="connsiteX11" fmla="*/ 220260 w 5203740"/>
                  <a:gd name="connsiteY11" fmla="*/ 988060 h 2397760"/>
                  <a:gd name="connsiteX12" fmla="*/ 85880 w 520374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683300 w 5188020"/>
                  <a:gd name="connsiteY5" fmla="*/ 401320 h 2397760"/>
                  <a:gd name="connsiteX6" fmla="*/ 3085380 w 5188020"/>
                  <a:gd name="connsiteY6" fmla="*/ 1127760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77460 w 5188020"/>
                  <a:gd name="connsiteY10" fmla="*/ 198374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683300 w 5188020"/>
                  <a:gd name="connsiteY5" fmla="*/ 401320 h 2397760"/>
                  <a:gd name="connsiteX6" fmla="*/ 3085380 w 5188020"/>
                  <a:gd name="connsiteY6" fmla="*/ 1153961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77460 w 5188020"/>
                  <a:gd name="connsiteY10" fmla="*/ 198374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662340 w 5188020"/>
                  <a:gd name="connsiteY5" fmla="*/ 401320 h 2397760"/>
                  <a:gd name="connsiteX6" fmla="*/ 3085380 w 5188020"/>
                  <a:gd name="connsiteY6" fmla="*/ 1153961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77460 w 5188020"/>
                  <a:gd name="connsiteY10" fmla="*/ 198374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705570 w 5188020"/>
                  <a:gd name="connsiteY5" fmla="*/ 354160 h 2397760"/>
                  <a:gd name="connsiteX6" fmla="*/ 3085380 w 5188020"/>
                  <a:gd name="connsiteY6" fmla="*/ 1153961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77460 w 5188020"/>
                  <a:gd name="connsiteY10" fmla="*/ 198374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705570 w 5188020"/>
                  <a:gd name="connsiteY5" fmla="*/ 354160 h 2397760"/>
                  <a:gd name="connsiteX6" fmla="*/ 3097170 w 5188020"/>
                  <a:gd name="connsiteY6" fmla="*/ 1118590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77460 w 5188020"/>
                  <a:gd name="connsiteY10" fmla="*/ 198374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97760"/>
                  <a:gd name="connsiteX1" fmla="*/ 0 w 5188020"/>
                  <a:gd name="connsiteY1" fmla="*/ 726600 h 2397760"/>
                  <a:gd name="connsiteX2" fmla="*/ 684200 w 5188020"/>
                  <a:gd name="connsiteY2" fmla="*/ 480140 h 2397760"/>
                  <a:gd name="connsiteX3" fmla="*/ 657140 w 5188020"/>
                  <a:gd name="connsiteY3" fmla="*/ 370840 h 2397760"/>
                  <a:gd name="connsiteX4" fmla="*/ 1556300 w 5188020"/>
                  <a:gd name="connsiteY4" fmla="*/ 0 h 2397760"/>
                  <a:gd name="connsiteX5" fmla="*/ 1705570 w 5188020"/>
                  <a:gd name="connsiteY5" fmla="*/ 354160 h 2397760"/>
                  <a:gd name="connsiteX6" fmla="*/ 3097170 w 5188020"/>
                  <a:gd name="connsiteY6" fmla="*/ 1118590 h 2397760"/>
                  <a:gd name="connsiteX7" fmla="*/ 4756700 w 5188020"/>
                  <a:gd name="connsiteY7" fmla="*/ 401320 h 2397760"/>
                  <a:gd name="connsiteX8" fmla="*/ 5188020 w 5188020"/>
                  <a:gd name="connsiteY8" fmla="*/ 1341440 h 2397760"/>
                  <a:gd name="connsiteX9" fmla="*/ 2755180 w 5188020"/>
                  <a:gd name="connsiteY9" fmla="*/ 2397760 h 2397760"/>
                  <a:gd name="connsiteX10" fmla="*/ 693180 w 5188020"/>
                  <a:gd name="connsiteY10" fmla="*/ 1975880 h 2397760"/>
                  <a:gd name="connsiteX11" fmla="*/ 220260 w 5188020"/>
                  <a:gd name="connsiteY11" fmla="*/ 988060 h 2397760"/>
                  <a:gd name="connsiteX12" fmla="*/ 85880 w 5188020"/>
                  <a:gd name="connsiteY12" fmla="*/ 995360 h 2397760"/>
                  <a:gd name="connsiteX0" fmla="*/ 85880 w 5188020"/>
                  <a:gd name="connsiteY0" fmla="*/ 995360 h 2378110"/>
                  <a:gd name="connsiteX1" fmla="*/ 0 w 5188020"/>
                  <a:gd name="connsiteY1" fmla="*/ 726600 h 2378110"/>
                  <a:gd name="connsiteX2" fmla="*/ 684200 w 5188020"/>
                  <a:gd name="connsiteY2" fmla="*/ 480140 h 2378110"/>
                  <a:gd name="connsiteX3" fmla="*/ 657140 w 5188020"/>
                  <a:gd name="connsiteY3" fmla="*/ 370840 h 2378110"/>
                  <a:gd name="connsiteX4" fmla="*/ 1556300 w 5188020"/>
                  <a:gd name="connsiteY4" fmla="*/ 0 h 2378110"/>
                  <a:gd name="connsiteX5" fmla="*/ 1705570 w 5188020"/>
                  <a:gd name="connsiteY5" fmla="*/ 354160 h 2378110"/>
                  <a:gd name="connsiteX6" fmla="*/ 3097170 w 5188020"/>
                  <a:gd name="connsiteY6" fmla="*/ 1118590 h 2378110"/>
                  <a:gd name="connsiteX7" fmla="*/ 4756700 w 5188020"/>
                  <a:gd name="connsiteY7" fmla="*/ 401320 h 2378110"/>
                  <a:gd name="connsiteX8" fmla="*/ 5188020 w 5188020"/>
                  <a:gd name="connsiteY8" fmla="*/ 1341440 h 2378110"/>
                  <a:gd name="connsiteX9" fmla="*/ 2759110 w 5188020"/>
                  <a:gd name="connsiteY9" fmla="*/ 2378110 h 2378110"/>
                  <a:gd name="connsiteX10" fmla="*/ 693180 w 5188020"/>
                  <a:gd name="connsiteY10" fmla="*/ 1975880 h 2378110"/>
                  <a:gd name="connsiteX11" fmla="*/ 220260 w 5188020"/>
                  <a:gd name="connsiteY11" fmla="*/ 988060 h 2378110"/>
                  <a:gd name="connsiteX12" fmla="*/ 85880 w 5188020"/>
                  <a:gd name="connsiteY12" fmla="*/ 995360 h 2378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188020" h="2378110">
                    <a:moveTo>
                      <a:pt x="85880" y="995360"/>
                    </a:moveTo>
                    <a:lnTo>
                      <a:pt x="0" y="726600"/>
                    </a:lnTo>
                    <a:lnTo>
                      <a:pt x="684200" y="480140"/>
                    </a:lnTo>
                    <a:lnTo>
                      <a:pt x="657140" y="370840"/>
                    </a:lnTo>
                    <a:lnTo>
                      <a:pt x="1556300" y="0"/>
                    </a:lnTo>
                    <a:lnTo>
                      <a:pt x="1705570" y="354160"/>
                    </a:lnTo>
                    <a:lnTo>
                      <a:pt x="3097170" y="1118590"/>
                    </a:lnTo>
                    <a:lnTo>
                      <a:pt x="4756700" y="401320"/>
                    </a:lnTo>
                    <a:lnTo>
                      <a:pt x="5188020" y="1341440"/>
                    </a:lnTo>
                    <a:lnTo>
                      <a:pt x="2759110" y="2378110"/>
                    </a:lnTo>
                    <a:lnTo>
                      <a:pt x="693180" y="1975880"/>
                    </a:lnTo>
                    <a:lnTo>
                      <a:pt x="220260" y="988060"/>
                    </a:lnTo>
                    <a:lnTo>
                      <a:pt x="85880" y="995360"/>
                    </a:lnTo>
                    <a:close/>
                  </a:path>
                </a:pathLst>
              </a:custGeom>
              <a:noFill/>
              <a:ln w="38100"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190DD00C-D3C3-50CD-8432-4EA1473E42D8}"/>
                </a:ext>
              </a:extLst>
            </p:cNvPr>
            <p:cNvSpPr/>
            <p:nvPr/>
          </p:nvSpPr>
          <p:spPr>
            <a:xfrm>
              <a:off x="2899156" y="3474212"/>
              <a:ext cx="4407916" cy="1022604"/>
            </a:xfrm>
            <a:custGeom>
              <a:avLst/>
              <a:gdLst>
                <a:gd name="connsiteX0" fmla="*/ 0 w 4370832"/>
                <a:gd name="connsiteY0" fmla="*/ 670560 h 1030224"/>
                <a:gd name="connsiteX1" fmla="*/ 1999488 w 4370832"/>
                <a:gd name="connsiteY1" fmla="*/ 1030224 h 1030224"/>
                <a:gd name="connsiteX2" fmla="*/ 4370832 w 4370832"/>
                <a:gd name="connsiteY2" fmla="*/ 0 h 1030224"/>
                <a:gd name="connsiteX0" fmla="*/ 0 w 4364736"/>
                <a:gd name="connsiteY0" fmla="*/ 646176 h 1030224"/>
                <a:gd name="connsiteX1" fmla="*/ 1993392 w 4364736"/>
                <a:gd name="connsiteY1" fmla="*/ 1030224 h 1030224"/>
                <a:gd name="connsiteX2" fmla="*/ 4364736 w 4364736"/>
                <a:gd name="connsiteY2" fmla="*/ 0 h 1030224"/>
                <a:gd name="connsiteX0" fmla="*/ 0 w 4364736"/>
                <a:gd name="connsiteY0" fmla="*/ 646176 h 1025144"/>
                <a:gd name="connsiteX1" fmla="*/ 1957832 w 4364736"/>
                <a:gd name="connsiteY1" fmla="*/ 1025144 h 1025144"/>
                <a:gd name="connsiteX2" fmla="*/ 4364736 w 4364736"/>
                <a:gd name="connsiteY2" fmla="*/ 0 h 1025144"/>
                <a:gd name="connsiteX0" fmla="*/ 0 w 4359656"/>
                <a:gd name="connsiteY0" fmla="*/ 620776 h 999744"/>
                <a:gd name="connsiteX1" fmla="*/ 1957832 w 4359656"/>
                <a:gd name="connsiteY1" fmla="*/ 999744 h 999744"/>
                <a:gd name="connsiteX2" fmla="*/ 4359656 w 4359656"/>
                <a:gd name="connsiteY2" fmla="*/ 0 h 999744"/>
                <a:gd name="connsiteX0" fmla="*/ 0 w 4359656"/>
                <a:gd name="connsiteY0" fmla="*/ 620776 h 1014984"/>
                <a:gd name="connsiteX1" fmla="*/ 1957832 w 4359656"/>
                <a:gd name="connsiteY1" fmla="*/ 1014984 h 1014984"/>
                <a:gd name="connsiteX2" fmla="*/ 4359656 w 4359656"/>
                <a:gd name="connsiteY2" fmla="*/ 0 h 1014984"/>
                <a:gd name="connsiteX0" fmla="*/ 0 w 4359656"/>
                <a:gd name="connsiteY0" fmla="*/ 620776 h 1030224"/>
                <a:gd name="connsiteX1" fmla="*/ 1978152 w 4359656"/>
                <a:gd name="connsiteY1" fmla="*/ 1030224 h 1030224"/>
                <a:gd name="connsiteX2" fmla="*/ 4359656 w 4359656"/>
                <a:gd name="connsiteY2" fmla="*/ 0 h 1030224"/>
                <a:gd name="connsiteX0" fmla="*/ 0 w 4359656"/>
                <a:gd name="connsiteY0" fmla="*/ 620776 h 1014984"/>
                <a:gd name="connsiteX1" fmla="*/ 1978152 w 4359656"/>
                <a:gd name="connsiteY1" fmla="*/ 1014984 h 1014984"/>
                <a:gd name="connsiteX2" fmla="*/ 4359656 w 4359656"/>
                <a:gd name="connsiteY2" fmla="*/ 0 h 1014984"/>
                <a:gd name="connsiteX0" fmla="*/ 0 w 4359656"/>
                <a:gd name="connsiteY0" fmla="*/ 651256 h 1014984"/>
                <a:gd name="connsiteX1" fmla="*/ 1978152 w 4359656"/>
                <a:gd name="connsiteY1" fmla="*/ 1014984 h 1014984"/>
                <a:gd name="connsiteX2" fmla="*/ 4359656 w 4359656"/>
                <a:gd name="connsiteY2" fmla="*/ 0 h 1014984"/>
                <a:gd name="connsiteX0" fmla="*/ 0 w 4382516"/>
                <a:gd name="connsiteY0" fmla="*/ 641096 h 1014984"/>
                <a:gd name="connsiteX1" fmla="*/ 2001012 w 4382516"/>
                <a:gd name="connsiteY1" fmla="*/ 1014984 h 1014984"/>
                <a:gd name="connsiteX2" fmla="*/ 4382516 w 4382516"/>
                <a:gd name="connsiteY2" fmla="*/ 0 h 1014984"/>
                <a:gd name="connsiteX0" fmla="*/ 0 w 4392676"/>
                <a:gd name="connsiteY0" fmla="*/ 638556 h 1014984"/>
                <a:gd name="connsiteX1" fmla="*/ 2011172 w 4392676"/>
                <a:gd name="connsiteY1" fmla="*/ 1014984 h 1014984"/>
                <a:gd name="connsiteX2" fmla="*/ 4392676 w 4392676"/>
                <a:gd name="connsiteY2" fmla="*/ 0 h 1014984"/>
                <a:gd name="connsiteX0" fmla="*/ 0 w 4407916"/>
                <a:gd name="connsiteY0" fmla="*/ 646176 h 1022604"/>
                <a:gd name="connsiteX1" fmla="*/ 2011172 w 4407916"/>
                <a:gd name="connsiteY1" fmla="*/ 1022604 h 1022604"/>
                <a:gd name="connsiteX2" fmla="*/ 4407916 w 4407916"/>
                <a:gd name="connsiteY2" fmla="*/ 0 h 1022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07916" h="1022604">
                  <a:moveTo>
                    <a:pt x="0" y="646176"/>
                  </a:moveTo>
                  <a:lnTo>
                    <a:pt x="2011172" y="1022604"/>
                  </a:lnTo>
                  <a:lnTo>
                    <a:pt x="4407916" y="0"/>
                  </a:lnTo>
                </a:path>
              </a:pathLst>
            </a:custGeom>
            <a:noFill/>
            <a:ln w="50800">
              <a:solidFill>
                <a:srgbClr val="00CCFF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9E5EB700-18BC-D127-780C-5E021483E5F0}"/>
              </a:ext>
            </a:extLst>
          </p:cNvPr>
          <p:cNvCxnSpPr>
            <a:cxnSpLocks/>
          </p:cNvCxnSpPr>
          <p:nvPr/>
        </p:nvCxnSpPr>
        <p:spPr>
          <a:xfrm flipH="1">
            <a:off x="4330420" y="1982477"/>
            <a:ext cx="1359586" cy="1307441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4B14182-E931-7E32-0E35-EC49FF6F7075}"/>
              </a:ext>
            </a:extLst>
          </p:cNvPr>
          <p:cNvCxnSpPr>
            <a:cxnSpLocks/>
            <a:endCxn id="41" idx="0"/>
          </p:cNvCxnSpPr>
          <p:nvPr/>
        </p:nvCxnSpPr>
        <p:spPr>
          <a:xfrm flipH="1">
            <a:off x="4589139" y="4364553"/>
            <a:ext cx="37478" cy="334789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6">
            <a:extLst>
              <a:ext uri="{FF2B5EF4-FFF2-40B4-BE49-F238E27FC236}">
                <a16:creationId xmlns:a16="http://schemas.microsoft.com/office/drawing/2014/main" id="{AAF3C879-E666-F437-2532-09D56DECB58E}"/>
              </a:ext>
            </a:extLst>
          </p:cNvPr>
          <p:cNvSpPr txBox="1"/>
          <p:nvPr/>
        </p:nvSpPr>
        <p:spPr>
          <a:xfrm>
            <a:off x="5490538" y="3181053"/>
            <a:ext cx="1039101" cy="3365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背後地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Ⓑ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1C4F0B2-AF5C-AE11-8231-BB23626F0362}"/>
              </a:ext>
            </a:extLst>
          </p:cNvPr>
          <p:cNvSpPr/>
          <p:nvPr/>
        </p:nvSpPr>
        <p:spPr>
          <a:xfrm>
            <a:off x="378683" y="145192"/>
            <a:ext cx="3447595" cy="1801413"/>
          </a:xfrm>
          <a:prstGeom prst="roundRect">
            <a:avLst/>
          </a:prstGeom>
          <a:solidFill>
            <a:srgbClr val="FFF3D1">
              <a:alpha val="45000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6">
            <a:extLst>
              <a:ext uri="{FF2B5EF4-FFF2-40B4-BE49-F238E27FC236}">
                <a16:creationId xmlns:a16="http://schemas.microsoft.com/office/drawing/2014/main" id="{EF5F353B-55E1-4541-5456-5B2B063415FE}"/>
              </a:ext>
            </a:extLst>
          </p:cNvPr>
          <p:cNvSpPr txBox="1"/>
          <p:nvPr/>
        </p:nvSpPr>
        <p:spPr>
          <a:xfrm>
            <a:off x="475714" y="1499358"/>
            <a:ext cx="2025354" cy="3493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背後地Ⓐ：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空飛ぶクルマ発着場、公園等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2822EA3-A527-ACAE-452B-78C987847E3C}"/>
              </a:ext>
            </a:extLst>
          </p:cNvPr>
          <p:cNvCxnSpPr>
            <a:cxnSpLocks/>
            <a:endCxn id="39" idx="0"/>
          </p:cNvCxnSpPr>
          <p:nvPr/>
        </p:nvCxnSpPr>
        <p:spPr>
          <a:xfrm flipH="1">
            <a:off x="1223419" y="3599012"/>
            <a:ext cx="844312" cy="331000"/>
          </a:xfrm>
          <a:prstGeom prst="line">
            <a:avLst/>
          </a:pr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BF69D132-9A6D-CE44-FAE3-BB13BEE20151}"/>
              </a:ext>
            </a:extLst>
          </p:cNvPr>
          <p:cNvSpPr/>
          <p:nvPr/>
        </p:nvSpPr>
        <p:spPr>
          <a:xfrm>
            <a:off x="109690" y="3930012"/>
            <a:ext cx="2227457" cy="1885450"/>
          </a:xfrm>
          <a:prstGeom prst="roundRect">
            <a:avLst/>
          </a:prstGeom>
          <a:solidFill>
            <a:srgbClr val="FFF3D1">
              <a:alpha val="45000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A82269A9-A687-E7E1-2BDD-DA5D6A0838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28" y="4045770"/>
            <a:ext cx="1998853" cy="132424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sp>
        <p:nvSpPr>
          <p:cNvPr id="40" name="テキスト ボックス 6">
            <a:extLst>
              <a:ext uri="{FF2B5EF4-FFF2-40B4-BE49-F238E27FC236}">
                <a16:creationId xmlns:a16="http://schemas.microsoft.com/office/drawing/2014/main" id="{80B0EE7F-BE25-CC90-7FC6-087E386DF0B2}"/>
              </a:ext>
            </a:extLst>
          </p:cNvPr>
          <p:cNvSpPr txBox="1"/>
          <p:nvPr/>
        </p:nvSpPr>
        <p:spPr>
          <a:xfrm>
            <a:off x="159137" y="5393986"/>
            <a:ext cx="2204539" cy="38689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船溜まり：</a:t>
            </a:r>
            <a:r>
              <a:rPr lang="en-US" alt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スーパー</a:t>
            </a:r>
            <a:r>
              <a:rPr lang="en-US" alt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ヨット、プレジャーボート、海上タクシーの発着場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7735145C-BC49-603C-50A7-B85D15C33046}"/>
              </a:ext>
            </a:extLst>
          </p:cNvPr>
          <p:cNvSpPr/>
          <p:nvPr/>
        </p:nvSpPr>
        <p:spPr>
          <a:xfrm>
            <a:off x="5168697" y="217551"/>
            <a:ext cx="4148024" cy="1766427"/>
          </a:xfrm>
          <a:prstGeom prst="roundRect">
            <a:avLst/>
          </a:prstGeom>
          <a:solidFill>
            <a:srgbClr val="FFF3D1">
              <a:alpha val="45000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7" name="図 106">
            <a:extLst>
              <a:ext uri="{FF2B5EF4-FFF2-40B4-BE49-F238E27FC236}">
                <a16:creationId xmlns:a16="http://schemas.microsoft.com/office/drawing/2014/main" id="{A9A4DD9D-4759-A814-979F-DE7733894FD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3457" y="294971"/>
            <a:ext cx="1906889" cy="1345020"/>
          </a:xfrm>
          <a:prstGeom prst="roundRect">
            <a:avLst>
              <a:gd name="adj" fmla="val 15471"/>
            </a:avLst>
          </a:prstGeom>
          <a:ln>
            <a:solidFill>
              <a:schemeClr val="tx1"/>
            </a:solidFill>
          </a:ln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37E6828D-F3C8-E043-8AFA-701A7D24040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4441" y="286357"/>
            <a:ext cx="1906889" cy="1354321"/>
          </a:xfrm>
          <a:prstGeom prst="roundRect">
            <a:avLst>
              <a:gd name="adj" fmla="val 15999"/>
            </a:avLst>
          </a:prstGeom>
          <a:ln>
            <a:solidFill>
              <a:schemeClr val="tx1"/>
            </a:solidFill>
          </a:ln>
        </p:spPr>
      </p:pic>
      <p:sp>
        <p:nvSpPr>
          <p:cNvPr id="54" name="テキスト ボックス 6">
            <a:extLst>
              <a:ext uri="{FF2B5EF4-FFF2-40B4-BE49-F238E27FC236}">
                <a16:creationId xmlns:a16="http://schemas.microsoft.com/office/drawing/2014/main" id="{EACCF3F0-5B31-50FA-3A62-372D75C3C9FE}"/>
              </a:ext>
            </a:extLst>
          </p:cNvPr>
          <p:cNvSpPr txBox="1"/>
          <p:nvPr/>
        </p:nvSpPr>
        <p:spPr>
          <a:xfrm>
            <a:off x="5336337" y="1685570"/>
            <a:ext cx="3267145" cy="29690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市営上屋：商業施設・ギャラリー等</a:t>
            </a:r>
          </a:p>
        </p:txBody>
      </p:sp>
      <p:pic>
        <p:nvPicPr>
          <p:cNvPr id="87" name="図 86">
            <a:extLst>
              <a:ext uri="{FF2B5EF4-FFF2-40B4-BE49-F238E27FC236}">
                <a16:creationId xmlns:a16="http://schemas.microsoft.com/office/drawing/2014/main" id="{20182C9B-826A-C12E-5142-FFABBF9763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41" y="215281"/>
            <a:ext cx="1473340" cy="1617688"/>
          </a:xfrm>
          <a:prstGeom prst="roundRect">
            <a:avLst>
              <a:gd name="adj" fmla="val 13078"/>
            </a:avLst>
          </a:prstGeom>
          <a:ln>
            <a:solidFill>
              <a:schemeClr val="tx1"/>
            </a:solidFill>
          </a:ln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714F40E-9698-8BAC-6F0E-E806DB26CE2B}"/>
              </a:ext>
            </a:extLst>
          </p:cNvPr>
          <p:cNvSpPr txBox="1"/>
          <p:nvPr/>
        </p:nvSpPr>
        <p:spPr>
          <a:xfrm>
            <a:off x="2810014" y="185126"/>
            <a:ext cx="97711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©SkyDrive</a:t>
            </a:r>
          </a:p>
        </p:txBody>
      </p:sp>
      <p:sp>
        <p:nvSpPr>
          <p:cNvPr id="130" name="テキスト ボックス 6">
            <a:extLst>
              <a:ext uri="{FF2B5EF4-FFF2-40B4-BE49-F238E27FC236}">
                <a16:creationId xmlns:a16="http://schemas.microsoft.com/office/drawing/2014/main" id="{923078E2-EAE8-95F4-7C60-3C897E9BA527}"/>
              </a:ext>
            </a:extLst>
          </p:cNvPr>
          <p:cNvSpPr txBox="1"/>
          <p:nvPr/>
        </p:nvSpPr>
        <p:spPr>
          <a:xfrm>
            <a:off x="3293804" y="5218106"/>
            <a:ext cx="2774036" cy="597356"/>
          </a:xfrm>
          <a:prstGeom prst="rect">
            <a:avLst/>
          </a:prstGeom>
          <a:noFill/>
          <a:ln w="6350">
            <a:noFill/>
            <a:prstDash val="lg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・波除堤を活用し、埋立面積を縮少する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提案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・段階的に整備する提案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もあった。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0481000-03F3-CBB4-4E7E-5951489760BD}"/>
              </a:ext>
            </a:extLst>
          </p:cNvPr>
          <p:cNvSpPr txBox="1"/>
          <p:nvPr/>
        </p:nvSpPr>
        <p:spPr>
          <a:xfrm>
            <a:off x="109690" y="5913419"/>
            <a:ext cx="9906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■今後の取組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今後は、マーケット・サウンディングの結果及び「築港・天保山まちづくり計画」の趣旨を踏まえ、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令和７年度から土質調査・検討調査及びまちづくりビジョンの検討を行い、にぎわい創出の実現に向けて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取り組んでまいります。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6">
            <a:extLst>
              <a:ext uri="{FF2B5EF4-FFF2-40B4-BE49-F238E27FC236}">
                <a16:creationId xmlns:a16="http://schemas.microsoft.com/office/drawing/2014/main" id="{F470AF51-A1CA-9D3F-CA69-90A6F82472D0}"/>
              </a:ext>
            </a:extLst>
          </p:cNvPr>
          <p:cNvSpPr txBox="1"/>
          <p:nvPr/>
        </p:nvSpPr>
        <p:spPr>
          <a:xfrm>
            <a:off x="3119650" y="3426214"/>
            <a:ext cx="615494" cy="3365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埋立地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1" name="テキスト ボックス 6">
            <a:extLst>
              <a:ext uri="{FF2B5EF4-FFF2-40B4-BE49-F238E27FC236}">
                <a16:creationId xmlns:a16="http://schemas.microsoft.com/office/drawing/2014/main" id="{B3462E94-2F80-8675-22D2-39FF8C062E12}"/>
              </a:ext>
            </a:extLst>
          </p:cNvPr>
          <p:cNvSpPr txBox="1"/>
          <p:nvPr/>
        </p:nvSpPr>
        <p:spPr>
          <a:xfrm>
            <a:off x="1749745" y="3291976"/>
            <a:ext cx="751963" cy="3365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船溜まり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 descr="港に停泊しているボート&#10;&#10;自動的に生成された説明">
            <a:extLst>
              <a:ext uri="{FF2B5EF4-FFF2-40B4-BE49-F238E27FC236}">
                <a16:creationId xmlns:a16="http://schemas.microsoft.com/office/drawing/2014/main" id="{11D88C49-07CD-81BC-AB71-F271378A3E9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1" y="226727"/>
            <a:ext cx="1669997" cy="1254149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9366B1F-4730-9B66-7CD2-CE7A3B326D11}"/>
              </a:ext>
            </a:extLst>
          </p:cNvPr>
          <p:cNvSpPr/>
          <p:nvPr/>
        </p:nvSpPr>
        <p:spPr>
          <a:xfrm>
            <a:off x="7258740" y="2693618"/>
            <a:ext cx="2596852" cy="3321137"/>
          </a:xfrm>
          <a:prstGeom prst="roundRect">
            <a:avLst/>
          </a:prstGeom>
          <a:solidFill>
            <a:srgbClr val="FFF3D1">
              <a:alpha val="45000"/>
            </a:srgb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1">
            <a:extLst>
              <a:ext uri="{FF2B5EF4-FFF2-40B4-BE49-F238E27FC236}">
                <a16:creationId xmlns:a16="http://schemas.microsoft.com/office/drawing/2014/main" id="{D32AA9FD-33B7-A5E3-4941-74E08D78F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43921" y="2782938"/>
            <a:ext cx="2428611" cy="1255333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建物, 工場, 市 が含まれている画像&#10;&#10;自動的に生成された説明">
            <a:extLst>
              <a:ext uri="{FF2B5EF4-FFF2-40B4-BE49-F238E27FC236}">
                <a16:creationId xmlns:a16="http://schemas.microsoft.com/office/drawing/2014/main" id="{4ADF87F7-0A60-EECB-5FE1-079D6087082F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34647" y="4080410"/>
            <a:ext cx="2445037" cy="1370866"/>
          </a:xfrm>
          <a:prstGeom prst="roundRect">
            <a:avLst/>
          </a:prstGeom>
        </p:spPr>
      </p:pic>
      <p:sp>
        <p:nvSpPr>
          <p:cNvPr id="28" name="テキスト ボックス 6">
            <a:extLst>
              <a:ext uri="{FF2B5EF4-FFF2-40B4-BE49-F238E27FC236}">
                <a16:creationId xmlns:a16="http://schemas.microsoft.com/office/drawing/2014/main" id="{6DBF6C05-3704-3FCA-40AE-1100C0C6B529}"/>
              </a:ext>
            </a:extLst>
          </p:cNvPr>
          <p:cNvSpPr txBox="1"/>
          <p:nvPr/>
        </p:nvSpPr>
        <p:spPr>
          <a:xfrm>
            <a:off x="7353500" y="5417530"/>
            <a:ext cx="2427175" cy="51627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埋立地・背後地Ⓑ：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マンション、ホテル、商業施設、医療施設、スポーツ施設、物流施設、公園、干潟等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FC7D5BC-3276-F405-A255-2375ED4E72D5}"/>
              </a:ext>
            </a:extLst>
          </p:cNvPr>
          <p:cNvCxnSpPr>
            <a:cxnSpLocks/>
          </p:cNvCxnSpPr>
          <p:nvPr/>
        </p:nvCxnSpPr>
        <p:spPr>
          <a:xfrm flipH="1" flipV="1">
            <a:off x="3714196" y="3868574"/>
            <a:ext cx="3556633" cy="289360"/>
          </a:xfrm>
          <a:prstGeom prst="line">
            <a:avLst/>
          </a:prstGeom>
          <a:ln w="12700">
            <a:solidFill>
              <a:schemeClr val="tx1"/>
            </a:solidFill>
            <a:headEnd type="non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17C664E-A9F8-607D-3D37-DA2738D3C8B0}"/>
              </a:ext>
            </a:extLst>
          </p:cNvPr>
          <p:cNvCxnSpPr>
            <a:cxnSpLocks/>
          </p:cNvCxnSpPr>
          <p:nvPr/>
        </p:nvCxnSpPr>
        <p:spPr>
          <a:xfrm flipH="1" flipV="1">
            <a:off x="5352989" y="3585205"/>
            <a:ext cx="1917840" cy="572729"/>
          </a:xfrm>
          <a:prstGeom prst="line">
            <a:avLst/>
          </a:prstGeom>
          <a:ln w="12700">
            <a:solidFill>
              <a:schemeClr val="tx1"/>
            </a:solidFill>
            <a:headEnd type="none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349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Microsoft Office PowerPoint</Application>
  <PresentationFormat>A4 210 x 297 mm</PresentationFormat>
  <Paragraphs>71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modified xsi:type="dcterms:W3CDTF">2025-02-26T02:31:20Z</dcterms:modified>
</cp:coreProperties>
</file>