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04" r:id="rId1"/>
  </p:sldMasterIdLst>
  <p:notesMasterIdLst>
    <p:notesMasterId r:id="rId3"/>
  </p:notesMasterIdLst>
  <p:handoutMasterIdLst>
    <p:handoutMasterId r:id="rId4"/>
  </p:handoutMasterIdLst>
  <p:sldIdLst>
    <p:sldId id="14116946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userDrawn="1">
          <p15:clr>
            <a:srgbClr val="A4A3A4"/>
          </p15:clr>
        </p15:guide>
        <p15:guide id="2" pos="2971" userDrawn="1">
          <p15:clr>
            <a:srgbClr val="A4A3A4"/>
          </p15:clr>
        </p15:guide>
        <p15:guide id="3" pos="113" userDrawn="1">
          <p15:clr>
            <a:srgbClr val="A4A3A4"/>
          </p15:clr>
        </p15:guide>
        <p15:guide id="4" pos="2789" userDrawn="1">
          <p15:clr>
            <a:srgbClr val="A4A3A4"/>
          </p15:clr>
        </p15:guide>
        <p15:guide id="5" pos="5647" userDrawn="1">
          <p15:clr>
            <a:srgbClr val="A4A3A4"/>
          </p15:clr>
        </p15:guide>
        <p15:guide id="6" orient="horz" pos="799" userDrawn="1">
          <p15:clr>
            <a:srgbClr val="A4A3A4"/>
          </p15:clr>
        </p15:guide>
        <p15:guide id="7" orient="horz" pos="4201" userDrawn="1">
          <p15:clr>
            <a:srgbClr val="A4A3A4"/>
          </p15:clr>
        </p15:guide>
        <p15:guide id="8" orient="horz" pos="261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FFFFCC"/>
    <a:srgbClr val="3399FF"/>
    <a:srgbClr val="6699FF"/>
    <a:srgbClr val="5DAE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1" autoAdjust="0"/>
    <p:restoredTop sz="94238" autoAdjust="0"/>
  </p:normalViewPr>
  <p:slideViewPr>
    <p:cSldViewPr>
      <p:cViewPr varScale="1">
        <p:scale>
          <a:sx n="67" d="100"/>
          <a:sy n="67" d="100"/>
        </p:scale>
        <p:origin x="1656" y="72"/>
      </p:cViewPr>
      <p:guideLst>
        <p:guide orient="horz" pos="2387"/>
        <p:guide pos="2971"/>
        <p:guide pos="113"/>
        <p:guide pos="2789"/>
        <p:guide pos="5647"/>
        <p:guide orient="horz" pos="799"/>
        <p:guide orient="horz" pos="4201"/>
        <p:guide orient="horz" pos="26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529" cy="497524"/>
          </a:xfrm>
          <a:prstGeom prst="rect">
            <a:avLst/>
          </a:prstGeom>
        </p:spPr>
        <p:txBody>
          <a:bodyPr vert="horz" lIns="91533" tIns="45765" rIns="91533" bIns="4576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083" y="0"/>
            <a:ext cx="2950529" cy="497524"/>
          </a:xfrm>
          <a:prstGeom prst="rect">
            <a:avLst/>
          </a:prstGeom>
        </p:spPr>
        <p:txBody>
          <a:bodyPr vert="horz" lIns="91533" tIns="45765" rIns="91533" bIns="45765" rtlCol="0"/>
          <a:lstStyle>
            <a:lvl1pPr algn="r">
              <a:defRPr sz="1200"/>
            </a:lvl1pPr>
          </a:lstStyle>
          <a:p>
            <a:fld id="{10804765-2F4D-4DFF-9043-1331CC24827C}" type="datetimeFigureOut">
              <a:rPr kumimoji="1" lang="ja-JP" altLang="en-US" smtClean="0"/>
              <a:t>2025/3/21</a:t>
            </a:fld>
            <a:endParaRPr kumimoji="1" lang="ja-JP" altLang="en-US"/>
          </a:p>
        </p:txBody>
      </p:sp>
      <p:sp>
        <p:nvSpPr>
          <p:cNvPr id="4" name="フッター プレースホルダ 3"/>
          <p:cNvSpPr>
            <a:spLocks noGrp="1"/>
          </p:cNvSpPr>
          <p:nvPr>
            <p:ph type="ftr" sz="quarter" idx="2"/>
          </p:nvPr>
        </p:nvSpPr>
        <p:spPr>
          <a:xfrm>
            <a:off x="2" y="9440229"/>
            <a:ext cx="2950529" cy="497523"/>
          </a:xfrm>
          <a:prstGeom prst="rect">
            <a:avLst/>
          </a:prstGeom>
        </p:spPr>
        <p:txBody>
          <a:bodyPr vert="horz" lIns="91533" tIns="45765" rIns="91533" bIns="4576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083" y="9440229"/>
            <a:ext cx="2950529" cy="497523"/>
          </a:xfrm>
          <a:prstGeom prst="rect">
            <a:avLst/>
          </a:prstGeom>
        </p:spPr>
        <p:txBody>
          <a:bodyPr vert="horz" lIns="91533" tIns="45765" rIns="91533" bIns="45765" rtlCol="0" anchor="b"/>
          <a:lstStyle>
            <a:lvl1pPr algn="r">
              <a:defRPr sz="1200"/>
            </a:lvl1pPr>
          </a:lstStyle>
          <a:p>
            <a:fld id="{24DEA4B8-1CA4-4D7C-9D92-689378505710}" type="slidenum">
              <a:rPr kumimoji="1" lang="ja-JP" altLang="en-US" smtClean="0"/>
              <a:t>‹#›</a:t>
            </a:fld>
            <a:endParaRPr kumimoji="1" lang="ja-JP" altLang="en-US"/>
          </a:p>
        </p:txBody>
      </p:sp>
    </p:spTree>
    <p:extLst>
      <p:ext uri="{BB962C8B-B14F-4D97-AF65-F5344CB8AC3E}">
        <p14:creationId xmlns:p14="http://schemas.microsoft.com/office/powerpoint/2010/main" val="3735752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529" cy="497524"/>
          </a:xfrm>
          <a:prstGeom prst="rect">
            <a:avLst/>
          </a:prstGeom>
        </p:spPr>
        <p:txBody>
          <a:bodyPr vert="horz" lIns="91533" tIns="45765" rIns="91533" bIns="4576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3" y="0"/>
            <a:ext cx="2950529" cy="497524"/>
          </a:xfrm>
          <a:prstGeom prst="rect">
            <a:avLst/>
          </a:prstGeom>
        </p:spPr>
        <p:txBody>
          <a:bodyPr vert="horz" lIns="91533" tIns="45765" rIns="91533" bIns="45765" rtlCol="0"/>
          <a:lstStyle>
            <a:lvl1pPr algn="r">
              <a:defRPr sz="1200"/>
            </a:lvl1pPr>
          </a:lstStyle>
          <a:p>
            <a:fld id="{5B8A9877-A04D-4A7F-89C8-D42F1E2F250F}" type="datetimeFigureOut">
              <a:rPr kumimoji="1" lang="ja-JP" altLang="en-US" smtClean="0"/>
              <a:pPr/>
              <a:t>2025/3/21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33" tIns="45765" rIns="91533" bIns="45765" rtlCol="0" anchor="ctr"/>
          <a:lstStyle/>
          <a:p>
            <a:endParaRPr lang="ja-JP" altLang="en-US"/>
          </a:p>
        </p:txBody>
      </p:sp>
      <p:sp>
        <p:nvSpPr>
          <p:cNvPr id="5" name="ノート プレースホルダー 4"/>
          <p:cNvSpPr>
            <a:spLocks noGrp="1"/>
          </p:cNvSpPr>
          <p:nvPr>
            <p:ph type="body" sz="quarter" idx="3"/>
          </p:nvPr>
        </p:nvSpPr>
        <p:spPr>
          <a:xfrm>
            <a:off x="680406" y="4782902"/>
            <a:ext cx="5446396" cy="3913425"/>
          </a:xfrm>
          <a:prstGeom prst="rect">
            <a:avLst/>
          </a:prstGeom>
        </p:spPr>
        <p:txBody>
          <a:bodyPr vert="horz" lIns="91533" tIns="45765" rIns="91533" bIns="45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1814"/>
            <a:ext cx="2950529" cy="497524"/>
          </a:xfrm>
          <a:prstGeom prst="rect">
            <a:avLst/>
          </a:prstGeom>
        </p:spPr>
        <p:txBody>
          <a:bodyPr vert="horz" lIns="91533" tIns="45765" rIns="91533" bIns="4576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3" y="9441814"/>
            <a:ext cx="2950529" cy="497524"/>
          </a:xfrm>
          <a:prstGeom prst="rect">
            <a:avLst/>
          </a:prstGeom>
        </p:spPr>
        <p:txBody>
          <a:bodyPr vert="horz" lIns="91533" tIns="45765" rIns="91533" bIns="45765" rtlCol="0" anchor="b"/>
          <a:lstStyle>
            <a:lvl1pPr algn="r">
              <a:defRPr sz="1200"/>
            </a:lvl1pPr>
          </a:lstStyle>
          <a:p>
            <a:fld id="{0C170805-9E6E-4AA6-9ECA-5B9CC7A6A4E3}" type="slidenum">
              <a:rPr kumimoji="1" lang="ja-JP" altLang="en-US" smtClean="0"/>
              <a:pPr/>
              <a:t>‹#›</a:t>
            </a:fld>
            <a:endParaRPr kumimoji="1" lang="ja-JP" altLang="en-US"/>
          </a:p>
        </p:txBody>
      </p:sp>
    </p:spTree>
    <p:extLst>
      <p:ext uri="{BB962C8B-B14F-4D97-AF65-F5344CB8AC3E}">
        <p14:creationId xmlns:p14="http://schemas.microsoft.com/office/powerpoint/2010/main" val="3627245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C6E2F1-93D1-4108-99B4-865D987399AE}"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00662" y="6674883"/>
            <a:ext cx="2133600" cy="184666"/>
          </a:xfrm>
        </p:spPr>
        <p:txBody>
          <a:bodyPr>
            <a:spAutoFit/>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00382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80E25D-11E5-4D1D-942B-72B3B9F2086E}"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46912" y="6592267"/>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20492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7EE7CE-5463-4DEF-B353-915E7ACCD245}"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46912" y="6592267"/>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19454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FD8BD5-1817-4EB8-81AA-F880E88FD92A}"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04463" y="6683509"/>
            <a:ext cx="2133600" cy="184666"/>
          </a:xfrm>
        </p:spPr>
        <p:txBody>
          <a:bodyPr>
            <a:spAutoFit/>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98835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46D4E54-456B-4FF0-8B3A-9D9C856B4A75}"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20272" y="6520259"/>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380040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8D0C90-1188-4ED0-867F-709A906057AD}" type="datetime1">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389669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950F89C-4A7D-4E00-B5A3-A163AF7035E8}" type="datetime1">
              <a:rPr kumimoji="1" lang="ja-JP" altLang="en-US" smtClean="0"/>
              <a:t>2025/3/21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81933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83253F-E76B-42D4-9C6E-069A865C1926}" type="datetime1">
              <a:rPr kumimoji="1" lang="ja-JP" altLang="en-US" smtClean="0"/>
              <a:t>2025/3/21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60722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7817B6-1BCE-4FC2-8012-4C752F37781A}" type="datetime1">
              <a:rPr kumimoji="1" lang="ja-JP" altLang="en-US" smtClean="0"/>
              <a:t>2025/3/21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13629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337BDC3-B668-4211-B667-0AB7FCEE7FF0}" type="datetime1">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20272" y="6592267"/>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407023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8A66ED-E2F4-44B6-A4A1-8B428BCD1226}" type="datetime1">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974904" y="6525344"/>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67262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6A2EB-3195-4ED0-9BC4-881BAF1B0407}" type="datetime1">
              <a:rPr kumimoji="1" lang="ja-JP" altLang="en-US" smtClean="0"/>
              <a:t>2025/3/21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00662" y="6662004"/>
            <a:ext cx="2133600" cy="184666"/>
          </a:xfrm>
          <a:prstGeom prst="rect">
            <a:avLst/>
          </a:prstGeom>
        </p:spPr>
        <p:txBody>
          <a:bodyPr vert="horz" lIns="36000" tIns="0" rIns="36000" bIns="0" rtlCol="0" anchor="ctr">
            <a:spAutoFit/>
          </a:bodyPr>
          <a:lstStyle>
            <a:lvl1pPr algn="r">
              <a:defRPr sz="1200">
                <a:solidFill>
                  <a:schemeClr val="tx1">
                    <a:tint val="75000"/>
                  </a:schemeClr>
                </a:solidFill>
              </a:defRPr>
            </a:lvl1p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63173335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49994D62-23B3-8675-DDA3-6CC15A1B10FE}"/>
              </a:ext>
            </a:extLst>
          </p:cNvPr>
          <p:cNvSpPr/>
          <p:nvPr/>
        </p:nvSpPr>
        <p:spPr>
          <a:xfrm>
            <a:off x="135026" y="3054238"/>
            <a:ext cx="8822880" cy="3773862"/>
          </a:xfrm>
          <a:prstGeom prst="rect">
            <a:avLst/>
          </a:prstGeom>
          <a:ln w="63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5F7FC17B-64D5-6D63-EEA0-FE5B6C739CBC}"/>
              </a:ext>
            </a:extLst>
          </p:cNvPr>
          <p:cNvSpPr txBox="1"/>
          <p:nvPr/>
        </p:nvSpPr>
        <p:spPr>
          <a:xfrm>
            <a:off x="0" y="-27384"/>
            <a:ext cx="9138063" cy="307777"/>
          </a:xfrm>
          <a:prstGeom prst="rect">
            <a:avLst/>
          </a:prstGeom>
          <a:solidFill>
            <a:schemeClr val="accent1"/>
          </a:solidFill>
        </p:spPr>
        <p:txBody>
          <a:bodyPr wrap="square" rtlCol="0" anchor="ctr">
            <a:spAutoFit/>
          </a:bodyPr>
          <a:lstStyle/>
          <a:p>
            <a:pPr algn="ctr"/>
            <a:r>
              <a:rPr lang="ja-JP" altLang="en-US"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地域経済成長プラン（</a:t>
            </a:r>
            <a:r>
              <a:rPr lang="en-US" altLang="ja-JP"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2029</a:t>
            </a:r>
            <a:r>
              <a:rPr lang="ja-JP" altLang="en-US"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概要版</a:t>
            </a:r>
            <a:r>
              <a:rPr lang="en-US" altLang="ja-JP" sz="1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AE3EA54-F0F2-1342-7F3E-49A367599158}"/>
              </a:ext>
            </a:extLst>
          </p:cNvPr>
          <p:cNvSpPr/>
          <p:nvPr/>
        </p:nvSpPr>
        <p:spPr>
          <a:xfrm>
            <a:off x="123259" y="413754"/>
            <a:ext cx="8822880" cy="1503078"/>
          </a:xfrm>
          <a:prstGeom prst="rect">
            <a:avLst/>
          </a:prstGeom>
          <a:ln w="63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7" name="コンテンツ プレースホルダ 2">
            <a:extLst>
              <a:ext uri="{FF2B5EF4-FFF2-40B4-BE49-F238E27FC236}">
                <a16:creationId xmlns:a16="http://schemas.microsoft.com/office/drawing/2014/main" id="{A06B67F1-DBE5-21D1-2E8E-C7A0F049CE58}"/>
              </a:ext>
            </a:extLst>
          </p:cNvPr>
          <p:cNvSpPr txBox="1">
            <a:spLocks/>
          </p:cNvSpPr>
          <p:nvPr/>
        </p:nvSpPr>
        <p:spPr>
          <a:xfrm>
            <a:off x="272462" y="759584"/>
            <a:ext cx="8548009" cy="1085240"/>
          </a:xfrm>
          <a:prstGeom prst="rect">
            <a:avLst/>
          </a:prstGeom>
        </p:spPr>
        <p:txBody>
          <a:bodyPr vert="horz" lIns="0" tIns="36000" rIns="0" bIns="36000" anchor="t" anchorCtr="0">
            <a:noAutofit/>
          </a:bodyPr>
          <a:lstStyle/>
          <a:p>
            <a:pPr lvl="0">
              <a:buClr>
                <a:schemeClr val="accent1"/>
              </a:buClr>
              <a:buSzPct val="70000"/>
              <a:defRPr/>
            </a:pPr>
            <a:r>
              <a:rPr kumimoji="1" lang="ja-JP" altLang="en-US" sz="1100" b="0" i="0" strike="noStrike" kern="1200" cap="none" spc="0" normalizeH="0" baseline="0" noProof="0" dirty="0">
                <a:ln>
                  <a:noFill/>
                </a:ln>
                <a:effectLst/>
                <a:uLnTx/>
                <a:uFillTx/>
                <a:latin typeface="Meiryo UI" pitchFamily="50" charset="-128"/>
                <a:ea typeface="Meiryo UI" pitchFamily="50" charset="-128"/>
                <a:cs typeface="Meiryo UI" pitchFamily="50" charset="-128"/>
              </a:rPr>
              <a:t>　地域経済成長プランは、大阪府・市で一体的に取り組んでいる</a:t>
            </a:r>
            <a:r>
              <a:rPr lang="ja-JP" altLang="en-US" sz="1100" dirty="0">
                <a:latin typeface="Meiryo UI" pitchFamily="50" charset="-128"/>
                <a:ea typeface="Meiryo UI" pitchFamily="50" charset="-128"/>
                <a:cs typeface="Meiryo UI" pitchFamily="50" charset="-128"/>
              </a:rPr>
              <a:t>「大阪の成長戦略」、「大阪の再生・成長に向けた新戦略」、「大阪市未来都市創生総合戦略」のもと、地域経済の成長</a:t>
            </a:r>
            <a:r>
              <a:rPr kumimoji="1" lang="ja-JP" altLang="en-US" sz="1100" b="0" i="0" strike="noStrike" kern="1200" cap="none" spc="0" normalizeH="0" baseline="0" noProof="0" dirty="0">
                <a:ln>
                  <a:noFill/>
                </a:ln>
                <a:effectLst/>
                <a:uLnTx/>
                <a:uFillTx/>
                <a:latin typeface="Meiryo UI" pitchFamily="50" charset="-128"/>
                <a:ea typeface="Meiryo UI" pitchFamily="50" charset="-128"/>
                <a:cs typeface="Meiryo UI" pitchFamily="50" charset="-128"/>
              </a:rPr>
              <a:t>に向けて</a:t>
            </a:r>
            <a:r>
              <a:rPr kumimoji="1" lang="ja-JP" altLang="en-US" sz="1100" b="0" i="0" u="none" strike="noStrike" kern="1200" cap="none" spc="0" normalizeH="0" baseline="0" noProof="0" dirty="0">
                <a:ln>
                  <a:noFill/>
                </a:ln>
                <a:effectLst/>
                <a:uLnTx/>
                <a:uFillTx/>
                <a:latin typeface="Meiryo UI" pitchFamily="50" charset="-128"/>
                <a:ea typeface="Meiryo UI" pitchFamily="50" charset="-128"/>
                <a:cs typeface="Meiryo UI" pitchFamily="50" charset="-128"/>
              </a:rPr>
              <a:t>、経済戦略局として中期的に産業振興に取り組む計画である。</a:t>
            </a:r>
            <a:endParaRPr kumimoji="1" lang="en-US" altLang="ja-JP" sz="11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lvl="0">
              <a:buClr>
                <a:schemeClr val="accent1"/>
              </a:buClr>
              <a:buSzPct val="70000"/>
              <a:defRPr/>
            </a:pPr>
            <a:r>
              <a:rPr lang="ja-JP" altLang="en-US" sz="1100" dirty="0">
                <a:latin typeface="Meiryo UI" pitchFamily="50" charset="-128"/>
                <a:ea typeface="Meiryo UI" pitchFamily="50" charset="-128"/>
                <a:cs typeface="Meiryo UI" pitchFamily="50" charset="-128"/>
              </a:rPr>
              <a:t>　本プラン</a:t>
            </a:r>
            <a:r>
              <a:rPr lang="en-US" altLang="ja-JP" sz="1100" dirty="0">
                <a:latin typeface="Meiryo UI" pitchFamily="50" charset="-128"/>
                <a:ea typeface="Meiryo UI" pitchFamily="50" charset="-128"/>
                <a:cs typeface="Meiryo UI" pitchFamily="50" charset="-128"/>
              </a:rPr>
              <a:t>(2017</a:t>
            </a:r>
            <a:r>
              <a:rPr lang="ja-JP" altLang="en-US" sz="1100" dirty="0">
                <a:latin typeface="Meiryo UI" pitchFamily="50" charset="-128"/>
                <a:ea typeface="Meiryo UI" pitchFamily="50" charset="-128"/>
                <a:cs typeface="Meiryo UI" pitchFamily="50" charset="-128"/>
              </a:rPr>
              <a:t>年３月策定、</a:t>
            </a:r>
            <a:r>
              <a:rPr lang="en-US" altLang="ja-JP" sz="1100" dirty="0">
                <a:latin typeface="Meiryo UI" pitchFamily="50" charset="-128"/>
                <a:ea typeface="Meiryo UI" pitchFamily="50" charset="-128"/>
                <a:cs typeface="Meiryo UI" pitchFamily="50" charset="-128"/>
              </a:rPr>
              <a:t>2020</a:t>
            </a:r>
            <a:r>
              <a:rPr lang="ja-JP" altLang="en-US" sz="1100" dirty="0">
                <a:latin typeface="Meiryo UI" pitchFamily="50" charset="-128"/>
                <a:ea typeface="Meiryo UI" pitchFamily="50" charset="-128"/>
                <a:cs typeface="Meiryo UI" pitchFamily="50" charset="-128"/>
              </a:rPr>
              <a:t>年３月改訂</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に基づき、新型コロナウイルス感染症拡大への対策など、状況変化に沿った対応に努めながら、特に</a:t>
            </a:r>
            <a:r>
              <a:rPr lang="en-US" altLang="ja-JP" sz="1100" dirty="0">
                <a:latin typeface="Meiryo UI" pitchFamily="50" charset="-128"/>
                <a:ea typeface="Meiryo UI" pitchFamily="50" charset="-128"/>
                <a:cs typeface="Meiryo UI" pitchFamily="50" charset="-128"/>
              </a:rPr>
              <a:t>2025</a:t>
            </a:r>
            <a:r>
              <a:rPr lang="ja-JP" altLang="en-US" sz="1100" dirty="0">
                <a:latin typeface="Meiryo UI" pitchFamily="50" charset="-128"/>
                <a:ea typeface="Meiryo UI" pitchFamily="50" charset="-128"/>
                <a:cs typeface="Meiryo UI" pitchFamily="50" charset="-128"/>
              </a:rPr>
              <a:t>年大阪・関西万博の開催に向けて、高まる大阪の発信力やインパクトを起爆剤として地域経済の活力向上につなげる取組を重点的に推進してきた。</a:t>
            </a:r>
          </a:p>
          <a:p>
            <a:pPr lvl="0">
              <a:buClr>
                <a:schemeClr val="accent1"/>
              </a:buClr>
              <a:buSzPct val="70000"/>
              <a:defRPr/>
            </a:pPr>
            <a:r>
              <a:rPr lang="ja-JP" altLang="en-US" sz="1100" dirty="0">
                <a:latin typeface="Meiryo UI" pitchFamily="50" charset="-128"/>
                <a:ea typeface="Meiryo UI" pitchFamily="50" charset="-128"/>
                <a:cs typeface="Meiryo UI" pitchFamily="50" charset="-128"/>
              </a:rPr>
              <a:t>　これまでの取り組みを活かし、万博後の地域経済のさらなる活性化につなげていくため、大阪経済の現状や市内企業の実態、近年の社会・経済環境の変化等を踏まえて、今後対応が求められる課題等を各戦略や具体的取組へと反映する。</a:t>
            </a:r>
          </a:p>
          <a:p>
            <a:pPr lvl="0">
              <a:buClr>
                <a:schemeClr val="accent1"/>
              </a:buClr>
              <a:buSzPct val="70000"/>
              <a:defRPr/>
            </a:pPr>
            <a:endParaRPr lang="en-US" altLang="ja-JP" sz="1100" dirty="0">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41A052FA-4D53-12F1-46C3-74C901E9DD3A}"/>
              </a:ext>
            </a:extLst>
          </p:cNvPr>
          <p:cNvSpPr txBox="1"/>
          <p:nvPr/>
        </p:nvSpPr>
        <p:spPr>
          <a:xfrm>
            <a:off x="203532" y="493414"/>
            <a:ext cx="1440000" cy="261610"/>
          </a:xfrm>
          <a:prstGeom prst="rect">
            <a:avLst/>
          </a:prstGeom>
          <a:solidFill>
            <a:schemeClr val="accent1"/>
          </a:solidFill>
        </p:spPr>
        <p:txBody>
          <a:bodyPr wrap="square" rtlCol="0" anchor="ctr">
            <a:spAutoFit/>
          </a:bodyPr>
          <a:lstStyle/>
          <a:p>
            <a:pPr algn="ctr"/>
            <a:r>
              <a:rPr lang="ja-JP" altLang="en-US" sz="1100" b="1" dirty="0">
                <a:solidFill>
                  <a:schemeClr val="bg1"/>
                </a:solidFill>
                <a:latin typeface="Meiryo UI" panose="020B0604030504040204" pitchFamily="50" charset="-128"/>
                <a:ea typeface="Meiryo UI" panose="020B0604030504040204" pitchFamily="50" charset="-128"/>
              </a:rPr>
              <a:t>改訂の背景等</a:t>
            </a:r>
          </a:p>
        </p:txBody>
      </p:sp>
      <p:sp>
        <p:nvSpPr>
          <p:cNvPr id="10" name="正方形/長方形 9">
            <a:extLst>
              <a:ext uri="{FF2B5EF4-FFF2-40B4-BE49-F238E27FC236}">
                <a16:creationId xmlns:a16="http://schemas.microsoft.com/office/drawing/2014/main" id="{11ACED1F-BF51-701D-D80B-243B46FB7001}"/>
              </a:ext>
            </a:extLst>
          </p:cNvPr>
          <p:cNvSpPr/>
          <p:nvPr/>
        </p:nvSpPr>
        <p:spPr>
          <a:xfrm>
            <a:off x="123259" y="2029413"/>
            <a:ext cx="8822880" cy="895531"/>
          </a:xfrm>
          <a:prstGeom prst="rect">
            <a:avLst/>
          </a:prstGeom>
          <a:ln w="63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B421903C-38B7-7270-A7E2-755315E3A4AD}"/>
              </a:ext>
            </a:extLst>
          </p:cNvPr>
          <p:cNvSpPr txBox="1"/>
          <p:nvPr/>
        </p:nvSpPr>
        <p:spPr>
          <a:xfrm>
            <a:off x="209203" y="2131857"/>
            <a:ext cx="1440000" cy="261610"/>
          </a:xfrm>
          <a:prstGeom prst="rect">
            <a:avLst/>
          </a:prstGeom>
          <a:solidFill>
            <a:schemeClr val="accent1"/>
          </a:solidFill>
        </p:spPr>
        <p:txBody>
          <a:bodyPr wrap="square" rtlCol="0" anchor="ctr">
            <a:spAutoFit/>
          </a:bodyPr>
          <a:lstStyle/>
          <a:p>
            <a:pPr algn="ctr"/>
            <a:r>
              <a:rPr lang="ja-JP" altLang="en-US" sz="1100" b="1" dirty="0">
                <a:solidFill>
                  <a:schemeClr val="bg1"/>
                </a:solidFill>
                <a:latin typeface="Meiryo UI" panose="020B0604030504040204" pitchFamily="50" charset="-128"/>
                <a:ea typeface="Meiryo UI" panose="020B0604030504040204" pitchFamily="50" charset="-128"/>
              </a:rPr>
              <a:t>めざす姿</a:t>
            </a:r>
          </a:p>
        </p:txBody>
      </p:sp>
      <p:sp>
        <p:nvSpPr>
          <p:cNvPr id="13" name="テキスト ボックス 12">
            <a:extLst>
              <a:ext uri="{FF2B5EF4-FFF2-40B4-BE49-F238E27FC236}">
                <a16:creationId xmlns:a16="http://schemas.microsoft.com/office/drawing/2014/main" id="{FCA61139-8CC3-7427-7C9D-DBFB91494E9C}"/>
              </a:ext>
            </a:extLst>
          </p:cNvPr>
          <p:cNvSpPr txBox="1"/>
          <p:nvPr/>
        </p:nvSpPr>
        <p:spPr>
          <a:xfrm>
            <a:off x="2051720" y="2131856"/>
            <a:ext cx="5472608" cy="261611"/>
          </a:xfrm>
          <a:prstGeom prst="rect">
            <a:avLst/>
          </a:prstGeom>
        </p:spPr>
        <p:txBody>
          <a:bodyPr vert="horz" lIns="0" tIns="36000" rIns="0" bIns="36000" anchor="t" anchorCtr="0">
            <a:noAutofit/>
          </a:bodyPr>
          <a:lstStyle>
            <a:defPPr>
              <a:defRPr lang="ja-JP"/>
            </a:defPPr>
            <a:lvl1pPr lvl="0">
              <a:buClr>
                <a:schemeClr val="accent1"/>
              </a:buClr>
              <a:buSzPct val="70000"/>
              <a:defRPr sz="1100" b="0" i="0" strike="noStrike" cap="none" spc="0" normalizeH="0" baseline="0">
                <a:ln>
                  <a:noFill/>
                </a:ln>
                <a:effectLst/>
                <a:uLnTx/>
                <a:uFillTx/>
                <a:latin typeface="Meiryo UI" pitchFamily="50" charset="-128"/>
                <a:ea typeface="Meiryo UI" pitchFamily="50" charset="-128"/>
                <a:cs typeface="Meiryo UI" pitchFamily="50" charset="-128"/>
              </a:defRPr>
            </a:lvl1pPr>
          </a:lstStyle>
          <a:p>
            <a:r>
              <a:rPr lang="ja-JP" altLang="en-US" u="sng" dirty="0"/>
              <a:t>新たな価値を創造し、世界中から人・投資等を惹きつけ、将来にわたり持続的に成長する大阪経済</a:t>
            </a:r>
          </a:p>
        </p:txBody>
      </p:sp>
      <p:sp>
        <p:nvSpPr>
          <p:cNvPr id="14" name="テキスト ボックス 13">
            <a:extLst>
              <a:ext uri="{FF2B5EF4-FFF2-40B4-BE49-F238E27FC236}">
                <a16:creationId xmlns:a16="http://schemas.microsoft.com/office/drawing/2014/main" id="{D0ACA50E-DFC8-BA18-0F11-C8D4A650F721}"/>
              </a:ext>
            </a:extLst>
          </p:cNvPr>
          <p:cNvSpPr txBox="1"/>
          <p:nvPr/>
        </p:nvSpPr>
        <p:spPr>
          <a:xfrm>
            <a:off x="328758" y="2409381"/>
            <a:ext cx="8496943" cy="430887"/>
          </a:xfrm>
          <a:prstGeom prst="rect">
            <a:avLst/>
          </a:prstGeom>
        </p:spPr>
        <p:txBody>
          <a:bodyPr vert="horz" lIns="0" tIns="36000" rIns="0" bIns="36000" anchor="t" anchorCtr="0">
            <a:noAutofit/>
          </a:bodyPr>
          <a:lstStyle>
            <a:defPPr>
              <a:defRPr lang="ja-JP"/>
            </a:defPPr>
            <a:lvl1pPr lvl="0">
              <a:buClr>
                <a:schemeClr val="accent1"/>
              </a:buClr>
              <a:buSzPct val="70000"/>
              <a:defRPr sz="1100" b="0" i="0" strike="noStrike" cap="none" spc="0" normalizeH="0" baseline="0">
                <a:ln>
                  <a:noFill/>
                </a:ln>
                <a:effectLst/>
                <a:uLnTx/>
                <a:uFillTx/>
                <a:latin typeface="Meiryo UI" pitchFamily="50" charset="-128"/>
                <a:ea typeface="Meiryo UI" pitchFamily="50" charset="-128"/>
                <a:cs typeface="Meiryo UI" pitchFamily="50" charset="-128"/>
              </a:defRPr>
            </a:lvl1pPr>
          </a:lstStyle>
          <a:p>
            <a:r>
              <a:rPr lang="ja-JP" altLang="en-US" dirty="0"/>
              <a:t>経済へダイナミズムをもたらす中小企業を振興し、新たな価値を創造するイノベーションを創出するとともに、ビジネス環境や都市の魅力を高め、国内外から人や投資等を惹きつけることにより、将来にわたり持続的に成長する大阪経済の実現をめざす。</a:t>
            </a:r>
            <a:endParaRPr lang="en-US" altLang="ja-JP" dirty="0"/>
          </a:p>
        </p:txBody>
      </p:sp>
      <p:sp>
        <p:nvSpPr>
          <p:cNvPr id="17" name="コンテンツ プレースホルダ 2">
            <a:extLst>
              <a:ext uri="{FF2B5EF4-FFF2-40B4-BE49-F238E27FC236}">
                <a16:creationId xmlns:a16="http://schemas.microsoft.com/office/drawing/2014/main" id="{FF2EFFC3-DE77-FF3B-89E8-F2AB6EACB3B0}"/>
              </a:ext>
            </a:extLst>
          </p:cNvPr>
          <p:cNvSpPr txBox="1">
            <a:spLocks/>
          </p:cNvSpPr>
          <p:nvPr/>
        </p:nvSpPr>
        <p:spPr>
          <a:xfrm>
            <a:off x="250868" y="5900523"/>
            <a:ext cx="4177116" cy="869209"/>
          </a:xfrm>
          <a:prstGeom prst="rect">
            <a:avLst/>
          </a:prstGeom>
        </p:spPr>
        <p:txBody>
          <a:bodyPr vert="horz" lIns="0" rIns="0" anchor="t" anchorCtr="0">
            <a:noAutofit/>
          </a:bodyPr>
          <a:lstStyle/>
          <a:p>
            <a:pPr>
              <a:buClr>
                <a:schemeClr val="accent1"/>
              </a:buClr>
              <a:buSzPct val="70000"/>
              <a:defRPr/>
            </a:pPr>
            <a:r>
              <a:rPr lang="ja-JP" altLang="en-US" sz="1000" dirty="0">
                <a:latin typeface="Meiryo UI" pitchFamily="50" charset="-128"/>
                <a:ea typeface="Meiryo UI" pitchFamily="50" charset="-128"/>
                <a:cs typeface="Meiryo UI" pitchFamily="50" charset="-128"/>
              </a:rPr>
              <a:t>　　①国際ビジネス交流の促進</a:t>
            </a:r>
          </a:p>
          <a:p>
            <a:pPr>
              <a:buClr>
                <a:schemeClr val="accent1"/>
              </a:buClr>
              <a:buSzPct val="70000"/>
              <a:defRPr/>
            </a:pPr>
            <a:r>
              <a:rPr lang="ja-JP" altLang="en-US" sz="1000" dirty="0">
                <a:latin typeface="Meiryo UI" pitchFamily="50" charset="-128"/>
                <a:ea typeface="Meiryo UI" pitchFamily="50" charset="-128"/>
                <a:cs typeface="Meiryo UI" pitchFamily="50" charset="-128"/>
              </a:rPr>
              <a:t>　　②国際金融都市の実現に向けた取組</a:t>
            </a:r>
            <a:endParaRPr lang="en-US" altLang="ja-JP" sz="1000" strike="sngStrike" dirty="0">
              <a:highlight>
                <a:srgbClr val="00FFFF"/>
              </a:highlight>
              <a:latin typeface="Meiryo UI" pitchFamily="50" charset="-128"/>
              <a:ea typeface="Meiryo UI" pitchFamily="50" charset="-128"/>
              <a:cs typeface="Meiryo UI" pitchFamily="50" charset="-128"/>
            </a:endParaRPr>
          </a:p>
          <a:p>
            <a:pPr>
              <a:buClr>
                <a:schemeClr val="accent1"/>
              </a:buClr>
              <a:buSzPct val="70000"/>
              <a:defRPr/>
            </a:pPr>
            <a:r>
              <a:rPr lang="ja-JP" altLang="en-US" sz="1000" dirty="0">
                <a:latin typeface="Meiryo UI" pitchFamily="50" charset="-128"/>
                <a:ea typeface="Meiryo UI" pitchFamily="50" charset="-128"/>
                <a:cs typeface="Meiryo UI" pitchFamily="50" charset="-128"/>
              </a:rPr>
              <a:t>　　③国内外からの投資を呼び込むための魅力的なビジネス環境の整備</a:t>
            </a:r>
            <a:endParaRPr lang="en-US" altLang="ja-JP" sz="1000" dirty="0">
              <a:latin typeface="Meiryo UI" pitchFamily="50" charset="-128"/>
              <a:ea typeface="Meiryo UI" pitchFamily="50" charset="-128"/>
              <a:cs typeface="Meiryo UI" pitchFamily="50" charset="-128"/>
            </a:endParaRPr>
          </a:p>
          <a:p>
            <a:pPr>
              <a:buClr>
                <a:schemeClr val="accent1"/>
              </a:buClr>
              <a:buSzPct val="70000"/>
              <a:defRPr/>
            </a:pPr>
            <a:r>
              <a:rPr lang="ja-JP" altLang="en-US" sz="1000" dirty="0">
                <a:latin typeface="Meiryo UI" pitchFamily="50" charset="-128"/>
                <a:ea typeface="Meiryo UI" pitchFamily="50" charset="-128"/>
                <a:cs typeface="Meiryo UI" pitchFamily="50" charset="-128"/>
              </a:rPr>
              <a:t>　　④交流人口・関連マーケットの拡大に向けた都市魅力の向上</a:t>
            </a:r>
            <a:endParaRPr lang="en-US" altLang="ja-JP" sz="1000" dirty="0">
              <a:latin typeface="Meiryo UI" pitchFamily="50" charset="-128"/>
              <a:ea typeface="Meiryo UI" pitchFamily="50" charset="-128"/>
              <a:cs typeface="Meiryo UI" pitchFamily="50" charset="-128"/>
            </a:endParaRPr>
          </a:p>
          <a:p>
            <a:pPr>
              <a:buClr>
                <a:schemeClr val="accent1"/>
              </a:buClr>
              <a:buSzPct val="70000"/>
              <a:defRPr/>
            </a:pPr>
            <a:r>
              <a:rPr lang="ja-JP" altLang="en-US" sz="1000" dirty="0">
                <a:latin typeface="Meiryo UI" pitchFamily="50" charset="-128"/>
                <a:ea typeface="Meiryo UI" pitchFamily="50" charset="-128"/>
                <a:cs typeface="Meiryo UI" pitchFamily="50" charset="-128"/>
              </a:rPr>
              <a:t>　　⑤戦略的な</a:t>
            </a:r>
            <a:r>
              <a:rPr lang="en-US" altLang="ja-JP" sz="1000" dirty="0">
                <a:latin typeface="Meiryo UI" pitchFamily="50" charset="-128"/>
                <a:ea typeface="Meiryo UI" pitchFamily="50" charset="-128"/>
                <a:cs typeface="Meiryo UI" pitchFamily="50" charset="-128"/>
              </a:rPr>
              <a:t>MICE</a:t>
            </a:r>
            <a:r>
              <a:rPr lang="ja-JP" altLang="en-US" sz="1000" dirty="0">
                <a:latin typeface="Meiryo UI" pitchFamily="50" charset="-128"/>
                <a:ea typeface="Meiryo UI" pitchFamily="50" charset="-128"/>
                <a:cs typeface="Meiryo UI" pitchFamily="50" charset="-128"/>
              </a:rPr>
              <a:t>誘致</a:t>
            </a:r>
            <a:endParaRPr lang="en-US" altLang="ja-JP" sz="1000" dirty="0">
              <a:latin typeface="Meiryo UI" pitchFamily="50" charset="-128"/>
              <a:ea typeface="Meiryo UI" pitchFamily="50" charset="-128"/>
              <a:cs typeface="Meiryo UI" pitchFamily="50" charset="-128"/>
            </a:endParaRPr>
          </a:p>
        </p:txBody>
      </p:sp>
      <p:sp>
        <p:nvSpPr>
          <p:cNvPr id="19" name="コンテンツ プレースホルダ 2">
            <a:extLst>
              <a:ext uri="{FF2B5EF4-FFF2-40B4-BE49-F238E27FC236}">
                <a16:creationId xmlns:a16="http://schemas.microsoft.com/office/drawing/2014/main" id="{33FA1F36-CCF6-9F4B-8BAF-1FD316576BEA}"/>
              </a:ext>
            </a:extLst>
          </p:cNvPr>
          <p:cNvSpPr txBox="1">
            <a:spLocks/>
          </p:cNvSpPr>
          <p:nvPr/>
        </p:nvSpPr>
        <p:spPr>
          <a:xfrm>
            <a:off x="251983" y="3891078"/>
            <a:ext cx="4176001" cy="427678"/>
          </a:xfrm>
          <a:prstGeom prst="rect">
            <a:avLst/>
          </a:prstGeom>
        </p:spPr>
        <p:txBody>
          <a:bodyPr vert="horz" lIns="0" rIns="0" anchor="t" anchorCtr="0">
            <a:noAutofit/>
          </a:bodyPr>
          <a:lstStyle/>
          <a:p>
            <a:pPr>
              <a:buClr>
                <a:schemeClr val="accent1"/>
              </a:buClr>
              <a:buSzPct val="70000"/>
              <a:defRPr/>
            </a:pPr>
            <a:r>
              <a:rPr lang="ja-JP" altLang="en-US" sz="1000" dirty="0">
                <a:latin typeface="Meiryo UI" pitchFamily="50" charset="-128"/>
                <a:ea typeface="Meiryo UI" pitchFamily="50" charset="-128"/>
                <a:cs typeface="Meiryo UI" pitchFamily="50" charset="-128"/>
              </a:rPr>
              <a:t>　　①各支援機関と連携した経営課題等への総合的支援</a:t>
            </a:r>
            <a:endParaRPr lang="en-US" altLang="ja-JP" sz="1000" dirty="0">
              <a:latin typeface="Meiryo UI" pitchFamily="50" charset="-128"/>
              <a:ea typeface="Meiryo UI" pitchFamily="50" charset="-128"/>
              <a:cs typeface="Meiryo UI" pitchFamily="50" charset="-128"/>
            </a:endParaRPr>
          </a:p>
          <a:p>
            <a:pPr>
              <a:buClr>
                <a:schemeClr val="accent1"/>
              </a:buClr>
              <a:buSzPct val="70000"/>
              <a:defRPr/>
            </a:pPr>
            <a:r>
              <a:rPr lang="ja-JP" altLang="en-US" sz="1000" dirty="0">
                <a:latin typeface="Meiryo UI" pitchFamily="50" charset="-128"/>
                <a:ea typeface="Meiryo UI" pitchFamily="50" charset="-128"/>
                <a:cs typeface="Meiryo UI" pitchFamily="50" charset="-128"/>
              </a:rPr>
              <a:t>　　②地域特性に応じた商店街・ものづくり企業等への支援</a:t>
            </a:r>
          </a:p>
        </p:txBody>
      </p:sp>
      <p:sp>
        <p:nvSpPr>
          <p:cNvPr id="20" name="コンテンツ プレースホルダ 2">
            <a:extLst>
              <a:ext uri="{FF2B5EF4-FFF2-40B4-BE49-F238E27FC236}">
                <a16:creationId xmlns:a16="http://schemas.microsoft.com/office/drawing/2014/main" id="{2D55A747-29E1-172A-B4EF-88C2C7BCE3A9}"/>
              </a:ext>
            </a:extLst>
          </p:cNvPr>
          <p:cNvSpPr txBox="1">
            <a:spLocks/>
          </p:cNvSpPr>
          <p:nvPr/>
        </p:nvSpPr>
        <p:spPr>
          <a:xfrm>
            <a:off x="250868" y="4836671"/>
            <a:ext cx="4176001" cy="706012"/>
          </a:xfrm>
          <a:prstGeom prst="rect">
            <a:avLst/>
          </a:prstGeom>
        </p:spPr>
        <p:txBody>
          <a:bodyPr vert="horz" lIns="0" rIns="0" anchor="t" anchorCtr="0">
            <a:noAutofit/>
          </a:bodyPr>
          <a:lstStyle/>
          <a:p>
            <a:pPr>
              <a:buClr>
                <a:schemeClr val="accent1"/>
              </a:buClr>
              <a:buSzPct val="70000"/>
              <a:defRPr/>
            </a:pPr>
            <a:r>
              <a:rPr lang="ja-JP" altLang="en-US" sz="1000" dirty="0">
                <a:latin typeface="Meiryo UI" pitchFamily="50" charset="-128"/>
                <a:ea typeface="Meiryo UI" pitchFamily="50" charset="-128"/>
                <a:cs typeface="Meiryo UI" pitchFamily="50" charset="-128"/>
              </a:rPr>
              <a:t>    ①スタートアップの創出・成長の加速とイノベーション・エコシステムの強化</a:t>
            </a:r>
            <a:endParaRPr lang="en-US" altLang="ja-JP" sz="1000" dirty="0">
              <a:latin typeface="Meiryo UI" pitchFamily="50" charset="-128"/>
              <a:ea typeface="Meiryo UI" pitchFamily="50" charset="-128"/>
              <a:cs typeface="Meiryo UI" pitchFamily="50" charset="-128"/>
            </a:endParaRPr>
          </a:p>
          <a:p>
            <a:pPr>
              <a:buClr>
                <a:schemeClr val="accent1"/>
              </a:buClr>
              <a:buSzPct val="70000"/>
              <a:defRPr/>
            </a:pPr>
            <a:r>
              <a:rPr lang="ja-JP" altLang="en-US" sz="1000" dirty="0">
                <a:latin typeface="Meiryo UI" pitchFamily="50" charset="-128"/>
                <a:ea typeface="Meiryo UI" pitchFamily="50" charset="-128"/>
                <a:cs typeface="Meiryo UI" pitchFamily="50" charset="-128"/>
              </a:rPr>
              <a:t>　　②先端技術等を活用した社会課題解決に資する新事業創出の支援</a:t>
            </a:r>
            <a:endParaRPr lang="en-US" altLang="ja-JP" sz="1000" dirty="0">
              <a:latin typeface="Meiryo UI" pitchFamily="50" charset="-128"/>
              <a:ea typeface="Meiryo UI" pitchFamily="50" charset="-128"/>
              <a:cs typeface="Meiryo UI" pitchFamily="50" charset="-128"/>
            </a:endParaRPr>
          </a:p>
          <a:p>
            <a:pPr>
              <a:buClr>
                <a:schemeClr val="accent1"/>
              </a:buClr>
              <a:buSzPct val="70000"/>
              <a:defRPr/>
            </a:pPr>
            <a:r>
              <a:rPr lang="ja-JP" altLang="en-US" sz="1000" dirty="0">
                <a:latin typeface="Meiryo UI" pitchFamily="50" charset="-128"/>
                <a:ea typeface="Meiryo UI" pitchFamily="50" charset="-128"/>
                <a:cs typeface="Meiryo UI" pitchFamily="50" charset="-128"/>
              </a:rPr>
              <a:t>　　③創業の支援</a:t>
            </a:r>
          </a:p>
        </p:txBody>
      </p:sp>
      <p:sp>
        <p:nvSpPr>
          <p:cNvPr id="22" name="テキスト ボックス 21">
            <a:extLst>
              <a:ext uri="{FF2B5EF4-FFF2-40B4-BE49-F238E27FC236}">
                <a16:creationId xmlns:a16="http://schemas.microsoft.com/office/drawing/2014/main" id="{72FC6B26-25C9-1914-F0C2-1EEA7E2325A0}"/>
              </a:ext>
            </a:extLst>
          </p:cNvPr>
          <p:cNvSpPr txBox="1"/>
          <p:nvPr/>
        </p:nvSpPr>
        <p:spPr>
          <a:xfrm>
            <a:off x="203532" y="3140969"/>
            <a:ext cx="3144332" cy="261610"/>
          </a:xfrm>
          <a:prstGeom prst="rect">
            <a:avLst/>
          </a:prstGeom>
          <a:solidFill>
            <a:schemeClr val="accent1"/>
          </a:solidFill>
        </p:spPr>
        <p:txBody>
          <a:bodyPr wrap="square" rtlCol="0" anchor="ctr">
            <a:spAutoFit/>
          </a:bodyPr>
          <a:lstStyle/>
          <a:p>
            <a:pPr algn="ctr"/>
            <a:r>
              <a:rPr lang="ja-JP" altLang="en-US" sz="1100" b="1" dirty="0">
                <a:solidFill>
                  <a:schemeClr val="bg1"/>
                </a:solidFill>
                <a:latin typeface="Meiryo UI" panose="020B0604030504040204" pitchFamily="50" charset="-128"/>
                <a:ea typeface="Meiryo UI" panose="020B0604030504040204" pitchFamily="50" charset="-128"/>
              </a:rPr>
              <a:t>戦略と施策の方向性 ／ 定量的指標 ＜</a:t>
            </a:r>
            <a:r>
              <a:rPr lang="en-US" altLang="ja-JP" sz="1100" b="1" dirty="0">
                <a:solidFill>
                  <a:schemeClr val="bg1"/>
                </a:solidFill>
                <a:latin typeface="Meiryo UI" panose="020B0604030504040204" pitchFamily="50" charset="-128"/>
                <a:ea typeface="Meiryo UI" panose="020B0604030504040204" pitchFamily="50" charset="-128"/>
              </a:rPr>
              <a:t>KPI</a:t>
            </a:r>
            <a:r>
              <a:rPr lang="ja-JP" altLang="en-US" sz="1100" b="1" dirty="0">
                <a:solidFill>
                  <a:schemeClr val="bg1"/>
                </a:solidFill>
                <a:latin typeface="Meiryo UI" panose="020B0604030504040204" pitchFamily="50" charset="-128"/>
                <a:ea typeface="Meiryo UI" panose="020B0604030504040204" pitchFamily="50" charset="-128"/>
              </a:rPr>
              <a:t>＞</a:t>
            </a:r>
          </a:p>
        </p:txBody>
      </p:sp>
      <p:graphicFrame>
        <p:nvGraphicFramePr>
          <p:cNvPr id="6" name="表 5">
            <a:extLst>
              <a:ext uri="{FF2B5EF4-FFF2-40B4-BE49-F238E27FC236}">
                <a16:creationId xmlns:a16="http://schemas.microsoft.com/office/drawing/2014/main" id="{550E0B2F-35F0-7BB7-DC7C-9B122DBD219D}"/>
              </a:ext>
            </a:extLst>
          </p:cNvPr>
          <p:cNvGraphicFramePr>
            <a:graphicFrameLocks noGrp="1"/>
          </p:cNvGraphicFramePr>
          <p:nvPr>
            <p:extLst>
              <p:ext uri="{D42A27DB-BD31-4B8C-83A1-F6EECF244321}">
                <p14:modId xmlns:p14="http://schemas.microsoft.com/office/powerpoint/2010/main" val="3260064767"/>
              </p:ext>
            </p:extLst>
          </p:nvPr>
        </p:nvGraphicFramePr>
        <p:xfrm>
          <a:off x="7312095" y="3789040"/>
          <a:ext cx="1580385" cy="701040"/>
        </p:xfrm>
        <a:graphic>
          <a:graphicData uri="http://schemas.openxmlformats.org/drawingml/2006/table">
            <a:tbl>
              <a:tblPr firstRow="1" bandRow="1">
                <a:tableStyleId>{2D5ABB26-0587-4C30-8999-92F81FD0307C}</a:tableStyleId>
              </a:tblPr>
              <a:tblGrid>
                <a:gridCol w="1580385">
                  <a:extLst>
                    <a:ext uri="{9D8B030D-6E8A-4147-A177-3AD203B41FA5}">
                      <a16:colId xmlns:a16="http://schemas.microsoft.com/office/drawing/2014/main" val="20000"/>
                    </a:ext>
                  </a:extLst>
                </a:gridCol>
              </a:tblGrid>
              <a:tr h="56808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800" b="1" u="none" spc="100" baseline="0" dirty="0">
                          <a:solidFill>
                            <a:schemeClr val="tx1"/>
                          </a:solidFill>
                          <a:latin typeface="Meiryo UI" panose="020B0604030504040204" pitchFamily="50" charset="-128"/>
                          <a:ea typeface="Meiryo UI" panose="020B0604030504040204" pitchFamily="50" charset="-128"/>
                        </a:rPr>
                        <a:t>＜</a:t>
                      </a:r>
                      <a:r>
                        <a:rPr lang="en-US" altLang="ja-JP" sz="800" b="1" u="none" spc="100" baseline="0" dirty="0">
                          <a:solidFill>
                            <a:schemeClr val="tx1"/>
                          </a:solidFill>
                          <a:latin typeface="Meiryo UI" panose="020B0604030504040204" pitchFamily="50" charset="-128"/>
                          <a:ea typeface="Meiryo UI" panose="020B0604030504040204" pitchFamily="50" charset="-128"/>
                        </a:rPr>
                        <a:t>KPI</a:t>
                      </a:r>
                      <a:r>
                        <a:rPr lang="ja-JP" altLang="en-US" sz="800" b="1" u="none" spc="100" baseline="0" dirty="0">
                          <a:solidFill>
                            <a:schemeClr val="tx1"/>
                          </a:solidFill>
                          <a:latin typeface="Meiryo UI" panose="020B0604030504040204" pitchFamily="50" charset="-128"/>
                          <a:ea typeface="Meiryo UI" panose="020B0604030504040204" pitchFamily="50" charset="-128"/>
                        </a:rPr>
                        <a:t>＞</a:t>
                      </a:r>
                      <a:endParaRPr lang="en-US" altLang="ja-JP" sz="800" b="1" u="none" spc="100" baseline="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u="none" spc="100" baseline="0" dirty="0">
                          <a:solidFill>
                            <a:schemeClr val="tx1"/>
                          </a:solidFill>
                          <a:latin typeface="Meiryo UI" panose="020B0604030504040204" pitchFamily="50" charset="-128"/>
                          <a:ea typeface="Meiryo UI" panose="020B0604030504040204" pitchFamily="50" charset="-128"/>
                        </a:rPr>
                        <a:t>大阪産業創造館における</a:t>
                      </a:r>
                      <a:r>
                        <a:rPr lang="ja-JP" altLang="en-US" sz="800" u="none" strike="noStrike" spc="100" baseline="0" dirty="0">
                          <a:solidFill>
                            <a:schemeClr val="tx1"/>
                          </a:solidFill>
                          <a:latin typeface="Meiryo UI" panose="020B0604030504040204" pitchFamily="50" charset="-128"/>
                          <a:ea typeface="Meiryo UI" panose="020B0604030504040204" pitchFamily="50" charset="-128"/>
                        </a:rPr>
                        <a:t>経営力強化件数</a:t>
                      </a:r>
                      <a:endParaRPr lang="en-US" altLang="ja-JP" sz="800" u="none" strike="noStrike" spc="100" baseline="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Meiryo UI" panose="020B0604030504040204" pitchFamily="50" charset="-128"/>
                          <a:ea typeface="Meiryo UI" panose="020B0604030504040204" pitchFamily="50" charset="-128"/>
                        </a:rPr>
                        <a:t>大阪産業技術研究所による企業支援研究実施件数</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428762"/>
                  </a:ext>
                </a:extLst>
              </a:tr>
            </a:tbl>
          </a:graphicData>
        </a:graphic>
      </p:graphicFrame>
      <p:graphicFrame>
        <p:nvGraphicFramePr>
          <p:cNvPr id="4" name="表 3">
            <a:extLst>
              <a:ext uri="{FF2B5EF4-FFF2-40B4-BE49-F238E27FC236}">
                <a16:creationId xmlns:a16="http://schemas.microsoft.com/office/drawing/2014/main" id="{C19976A4-7162-C4AA-BA37-9EC3C5097A30}"/>
              </a:ext>
            </a:extLst>
          </p:cNvPr>
          <p:cNvGraphicFramePr>
            <a:graphicFrameLocks noGrp="1"/>
          </p:cNvGraphicFramePr>
          <p:nvPr>
            <p:extLst>
              <p:ext uri="{D42A27DB-BD31-4B8C-83A1-F6EECF244321}">
                <p14:modId xmlns:p14="http://schemas.microsoft.com/office/powerpoint/2010/main" val="3771067603"/>
              </p:ext>
            </p:extLst>
          </p:nvPr>
        </p:nvGraphicFramePr>
        <p:xfrm>
          <a:off x="7312095" y="5912440"/>
          <a:ext cx="1580385" cy="701040"/>
        </p:xfrm>
        <a:graphic>
          <a:graphicData uri="http://schemas.openxmlformats.org/drawingml/2006/table">
            <a:tbl>
              <a:tblPr firstRow="1" bandRow="1">
                <a:tableStyleId>{2D5ABB26-0587-4C30-8999-92F81FD0307C}</a:tableStyleId>
              </a:tblPr>
              <a:tblGrid>
                <a:gridCol w="1580385">
                  <a:extLst>
                    <a:ext uri="{9D8B030D-6E8A-4147-A177-3AD203B41FA5}">
                      <a16:colId xmlns:a16="http://schemas.microsoft.com/office/drawing/2014/main" val="20000"/>
                    </a:ext>
                  </a:extLst>
                </a:gridCol>
              </a:tblGrid>
              <a:tr h="56808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800" b="1" u="none" spc="100" baseline="0" dirty="0">
                          <a:solidFill>
                            <a:schemeClr val="tx1"/>
                          </a:solidFill>
                          <a:latin typeface="Meiryo UI" panose="020B0604030504040204" pitchFamily="50" charset="-128"/>
                          <a:ea typeface="Meiryo UI" panose="020B0604030504040204" pitchFamily="50" charset="-128"/>
                        </a:rPr>
                        <a:t>＜</a:t>
                      </a:r>
                      <a:r>
                        <a:rPr lang="en-US" altLang="ja-JP" sz="800" b="1" u="none" spc="100" baseline="0" dirty="0">
                          <a:solidFill>
                            <a:schemeClr val="tx1"/>
                          </a:solidFill>
                          <a:latin typeface="Meiryo UI" panose="020B0604030504040204" pitchFamily="50" charset="-128"/>
                          <a:ea typeface="Meiryo UI" panose="020B0604030504040204" pitchFamily="50" charset="-128"/>
                        </a:rPr>
                        <a:t>KPI</a:t>
                      </a:r>
                      <a:r>
                        <a:rPr lang="ja-JP" altLang="en-US" sz="800" b="1" u="none" spc="100" baseline="0" dirty="0">
                          <a:solidFill>
                            <a:schemeClr val="tx1"/>
                          </a:solidFill>
                          <a:latin typeface="Meiryo UI" panose="020B0604030504040204" pitchFamily="50" charset="-128"/>
                          <a:ea typeface="Meiryo UI" panose="020B0604030504040204" pitchFamily="50" charset="-128"/>
                        </a:rPr>
                        <a:t>＞</a:t>
                      </a:r>
                      <a:endParaRPr lang="en-US" altLang="ja-JP" sz="800" b="1" u="none" spc="100" baseline="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大阪外国企業誘致センターによる誘致件数</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a:solidFill>
                            <a:schemeClr val="tx1"/>
                          </a:solidFill>
                          <a:latin typeface="Meiryo UI" panose="020B0604030504040204" pitchFamily="50" charset="-128"/>
                          <a:ea typeface="Meiryo UI" panose="020B0604030504040204" pitchFamily="50" charset="-128"/>
                        </a:rPr>
                        <a:t>大阪への金融系外国企業・投資家等の誘致数</a:t>
                      </a:r>
                      <a:endParaRPr lang="en-US" altLang="ja-JP" sz="800" dirty="0">
                        <a:solidFill>
                          <a:schemeClr val="tx1"/>
                        </a:solidFill>
                        <a:latin typeface="Meiryo UI" panose="020B0604030504040204" pitchFamily="50" charset="-128"/>
                        <a:ea typeface="Meiryo UI" panose="020B0604030504040204" pitchFamily="50" charset="-128"/>
                      </a:endParaRPr>
                    </a:p>
                  </a:txBody>
                  <a:tcPr marL="36000" marR="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428762"/>
                  </a:ext>
                </a:extLst>
              </a:tr>
            </a:tbl>
          </a:graphicData>
        </a:graphic>
      </p:graphicFrame>
      <p:sp>
        <p:nvSpPr>
          <p:cNvPr id="16" name="角丸四角形 2">
            <a:extLst>
              <a:ext uri="{FF2B5EF4-FFF2-40B4-BE49-F238E27FC236}">
                <a16:creationId xmlns:a16="http://schemas.microsoft.com/office/drawing/2014/main" id="{1FD35A57-7B9C-CBD5-1FD4-D0C93F755DBF}"/>
              </a:ext>
            </a:extLst>
          </p:cNvPr>
          <p:cNvSpPr/>
          <p:nvPr/>
        </p:nvSpPr>
        <p:spPr>
          <a:xfrm>
            <a:off x="250868" y="5569059"/>
            <a:ext cx="8641612" cy="33657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rIns="108000" rtlCol="0" anchor="ctr" anchorCtr="0"/>
          <a:lstStyle/>
          <a:p>
            <a:pPr marL="900113" indent="-900113">
              <a:spcBef>
                <a:spcPts val="600"/>
              </a:spcBef>
              <a:buClr>
                <a:schemeClr val="accent1"/>
              </a:buClr>
              <a:buSzPct val="70000"/>
              <a:defRPr/>
            </a:pPr>
            <a:r>
              <a:rPr lang="ja-JP" altLang="en-US" sz="1100" b="1" dirty="0">
                <a:solidFill>
                  <a:schemeClr val="bg1"/>
                </a:solidFill>
                <a:latin typeface="Meiryo UI" pitchFamily="50" charset="-128"/>
                <a:ea typeface="Meiryo UI" pitchFamily="50" charset="-128"/>
                <a:cs typeface="Meiryo UI" pitchFamily="50" charset="-128"/>
              </a:rPr>
              <a:t>戦略</a:t>
            </a:r>
            <a:r>
              <a:rPr lang="en-US" altLang="ja-JP" sz="1100" b="1" dirty="0">
                <a:solidFill>
                  <a:schemeClr val="bg1"/>
                </a:solidFill>
                <a:latin typeface="Meiryo UI" pitchFamily="50" charset="-128"/>
                <a:ea typeface="Meiryo UI" pitchFamily="50" charset="-128"/>
                <a:cs typeface="Meiryo UI" pitchFamily="50" charset="-128"/>
              </a:rPr>
              <a:t>Ⅲ</a:t>
            </a:r>
            <a:r>
              <a:rPr lang="ja-JP" altLang="en-US" sz="1100" b="1" dirty="0">
                <a:solidFill>
                  <a:schemeClr val="bg1"/>
                </a:solidFill>
                <a:latin typeface="Meiryo UI" pitchFamily="50" charset="-128"/>
                <a:ea typeface="Meiryo UI" pitchFamily="50" charset="-128"/>
                <a:cs typeface="Meiryo UI" pitchFamily="50" charset="-128"/>
              </a:rPr>
              <a:t>　国際ビジネス交流の促進や人・投資等の呼び込みによるビジネスチャンスの創出</a:t>
            </a:r>
            <a:endParaRPr lang="en-US" altLang="ja-JP" sz="1100" b="1" dirty="0">
              <a:solidFill>
                <a:schemeClr val="bg1"/>
              </a:solidFill>
              <a:latin typeface="Meiryo UI" pitchFamily="50" charset="-128"/>
              <a:ea typeface="Meiryo UI" pitchFamily="50" charset="-128"/>
              <a:cs typeface="Meiryo UI" pitchFamily="50" charset="-128"/>
            </a:endParaRPr>
          </a:p>
        </p:txBody>
      </p:sp>
      <p:sp>
        <p:nvSpPr>
          <p:cNvPr id="18" name="角丸四角形 8">
            <a:extLst>
              <a:ext uri="{FF2B5EF4-FFF2-40B4-BE49-F238E27FC236}">
                <a16:creationId xmlns:a16="http://schemas.microsoft.com/office/drawing/2014/main" id="{9A36F5C2-E2C1-05E5-8A38-9E0E3907609D}"/>
              </a:ext>
            </a:extLst>
          </p:cNvPr>
          <p:cNvSpPr/>
          <p:nvPr/>
        </p:nvSpPr>
        <p:spPr>
          <a:xfrm>
            <a:off x="272462" y="4508549"/>
            <a:ext cx="8613888" cy="26533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rIns="108000" rtlCol="0" anchor="ctr" anchorCtr="0"/>
          <a:lstStyle/>
          <a:p>
            <a:pPr marL="900113" indent="-900113">
              <a:spcBef>
                <a:spcPts val="600"/>
              </a:spcBef>
              <a:buClr>
                <a:schemeClr val="accent1"/>
              </a:buClr>
              <a:buSzPct val="70000"/>
              <a:defRPr/>
            </a:pPr>
            <a:r>
              <a:rPr lang="ja-JP" altLang="en-US" sz="1100" b="1" dirty="0">
                <a:solidFill>
                  <a:schemeClr val="bg1"/>
                </a:solidFill>
                <a:latin typeface="Meiryo UI" pitchFamily="50" charset="-128"/>
                <a:ea typeface="Meiryo UI" pitchFamily="50" charset="-128"/>
                <a:cs typeface="Meiryo UI" pitchFamily="50" charset="-128"/>
              </a:rPr>
              <a:t>戦略</a:t>
            </a:r>
            <a:r>
              <a:rPr lang="en-US" altLang="ja-JP" sz="1100" b="1" dirty="0">
                <a:solidFill>
                  <a:schemeClr val="bg1"/>
                </a:solidFill>
                <a:latin typeface="Meiryo UI" pitchFamily="50" charset="-128"/>
                <a:ea typeface="Meiryo UI" pitchFamily="50" charset="-128"/>
                <a:cs typeface="Meiryo UI" pitchFamily="50" charset="-128"/>
              </a:rPr>
              <a:t>Ⅱ</a:t>
            </a:r>
            <a:r>
              <a:rPr lang="ja-JP" altLang="en-US" sz="1100" b="1" dirty="0">
                <a:solidFill>
                  <a:schemeClr val="bg1"/>
                </a:solidFill>
                <a:latin typeface="Meiryo UI" pitchFamily="50" charset="-128"/>
                <a:ea typeface="Meiryo UI" pitchFamily="50" charset="-128"/>
                <a:cs typeface="Meiryo UI" pitchFamily="50" charset="-128"/>
              </a:rPr>
              <a:t>　イノベーションが次々と生まれる好循環づくり</a:t>
            </a:r>
            <a:endParaRPr lang="en-US" altLang="ja-JP" sz="1100" b="1" dirty="0">
              <a:solidFill>
                <a:schemeClr val="bg1"/>
              </a:solidFill>
              <a:latin typeface="Meiryo UI" pitchFamily="50" charset="-128"/>
              <a:ea typeface="Meiryo UI" pitchFamily="50" charset="-128"/>
              <a:cs typeface="Meiryo UI" pitchFamily="50" charset="-128"/>
            </a:endParaRPr>
          </a:p>
        </p:txBody>
      </p:sp>
      <p:sp>
        <p:nvSpPr>
          <p:cNvPr id="21" name="角丸四角形 15">
            <a:extLst>
              <a:ext uri="{FF2B5EF4-FFF2-40B4-BE49-F238E27FC236}">
                <a16:creationId xmlns:a16="http://schemas.microsoft.com/office/drawing/2014/main" id="{8A873C4E-CCF6-D668-77E1-035C4CE9F66E}"/>
              </a:ext>
            </a:extLst>
          </p:cNvPr>
          <p:cNvSpPr/>
          <p:nvPr/>
        </p:nvSpPr>
        <p:spPr>
          <a:xfrm>
            <a:off x="295148" y="3491858"/>
            <a:ext cx="8613888" cy="305969"/>
          </a:xfrm>
          <a:prstGeom prst="roundRect">
            <a:avLst/>
          </a:prstGeom>
          <a:solidFill>
            <a:schemeClr val="accent1"/>
          </a:solidFill>
          <a:ln w="12700">
            <a:noFill/>
          </a:ln>
        </p:spPr>
        <p:style>
          <a:lnRef idx="2">
            <a:schemeClr val="accent2"/>
          </a:lnRef>
          <a:fillRef idx="1">
            <a:schemeClr val="lt1"/>
          </a:fillRef>
          <a:effectRef idx="0">
            <a:schemeClr val="accent2"/>
          </a:effectRef>
          <a:fontRef idx="minor">
            <a:schemeClr val="dk1"/>
          </a:fontRef>
        </p:style>
        <p:txBody>
          <a:bodyPr lIns="108000" tIns="0" rIns="108000" bIns="0" rtlCol="0" anchor="ctr"/>
          <a:lstStyle/>
          <a:p>
            <a:r>
              <a:rPr lang="ja-JP" altLang="en-US" sz="1100" b="1" dirty="0">
                <a:solidFill>
                  <a:schemeClr val="bg1"/>
                </a:solidFill>
                <a:latin typeface="Meiryo UI" pitchFamily="50" charset="-128"/>
                <a:ea typeface="Meiryo UI" pitchFamily="50" charset="-128"/>
                <a:cs typeface="Meiryo UI" pitchFamily="50" charset="-128"/>
              </a:rPr>
              <a:t>戦略</a:t>
            </a:r>
            <a:r>
              <a:rPr lang="en-US" altLang="ja-JP" sz="1100" b="1" dirty="0">
                <a:solidFill>
                  <a:schemeClr val="bg1"/>
                </a:solidFill>
                <a:latin typeface="Meiryo UI" pitchFamily="50" charset="-128"/>
                <a:ea typeface="Meiryo UI" pitchFamily="50" charset="-128"/>
                <a:cs typeface="Meiryo UI" pitchFamily="50" charset="-128"/>
              </a:rPr>
              <a:t>Ⅰ</a:t>
            </a:r>
            <a:r>
              <a:rPr lang="ja-JP" altLang="en-US" sz="1100" b="1" dirty="0">
                <a:solidFill>
                  <a:schemeClr val="bg1"/>
                </a:solidFill>
                <a:latin typeface="Meiryo UI" pitchFamily="50" charset="-128"/>
                <a:ea typeface="Meiryo UI" pitchFamily="50" charset="-128"/>
                <a:cs typeface="Meiryo UI" pitchFamily="50" charset="-128"/>
              </a:rPr>
              <a:t>　中小企業の経営基盤の強化、変革・挑戦の促進</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graphicFrame>
        <p:nvGraphicFramePr>
          <p:cNvPr id="28" name="表 27">
            <a:extLst>
              <a:ext uri="{FF2B5EF4-FFF2-40B4-BE49-F238E27FC236}">
                <a16:creationId xmlns:a16="http://schemas.microsoft.com/office/drawing/2014/main" id="{9CF83F60-6F15-3E66-B1DD-649C40D5FF4E}"/>
              </a:ext>
            </a:extLst>
          </p:cNvPr>
          <p:cNvGraphicFramePr>
            <a:graphicFrameLocks noGrp="1"/>
          </p:cNvGraphicFramePr>
          <p:nvPr>
            <p:extLst>
              <p:ext uri="{D42A27DB-BD31-4B8C-83A1-F6EECF244321}">
                <p14:modId xmlns:p14="http://schemas.microsoft.com/office/powerpoint/2010/main" val="527743475"/>
              </p:ext>
            </p:extLst>
          </p:nvPr>
        </p:nvGraphicFramePr>
        <p:xfrm>
          <a:off x="7312095" y="4780348"/>
          <a:ext cx="1580385" cy="822960"/>
        </p:xfrm>
        <a:graphic>
          <a:graphicData uri="http://schemas.openxmlformats.org/drawingml/2006/table">
            <a:tbl>
              <a:tblPr firstRow="1" bandRow="1">
                <a:tableStyleId>{2D5ABB26-0587-4C30-8999-92F81FD0307C}</a:tableStyleId>
              </a:tblPr>
              <a:tblGrid>
                <a:gridCol w="1580385">
                  <a:extLst>
                    <a:ext uri="{9D8B030D-6E8A-4147-A177-3AD203B41FA5}">
                      <a16:colId xmlns:a16="http://schemas.microsoft.com/office/drawing/2014/main" val="20000"/>
                    </a:ext>
                  </a:extLst>
                </a:gridCol>
              </a:tblGrid>
              <a:tr h="56808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800" b="1" u="none" spc="100" baseline="0" dirty="0">
                          <a:solidFill>
                            <a:schemeClr val="tx1"/>
                          </a:solidFill>
                          <a:latin typeface="Meiryo UI" panose="020B0604030504040204" pitchFamily="50" charset="-128"/>
                          <a:ea typeface="Meiryo UI" panose="020B0604030504040204" pitchFamily="50" charset="-128"/>
                        </a:rPr>
                        <a:t>＜</a:t>
                      </a:r>
                      <a:r>
                        <a:rPr lang="en-US" altLang="ja-JP" sz="800" b="1" u="none" spc="100" baseline="0" dirty="0">
                          <a:solidFill>
                            <a:schemeClr val="tx1"/>
                          </a:solidFill>
                          <a:latin typeface="Meiryo UI" panose="020B0604030504040204" pitchFamily="50" charset="-128"/>
                          <a:ea typeface="Meiryo UI" panose="020B0604030504040204" pitchFamily="50" charset="-128"/>
                        </a:rPr>
                        <a:t>KPI</a:t>
                      </a:r>
                      <a:r>
                        <a:rPr lang="ja-JP" altLang="en-US" sz="800" b="1" u="none" spc="100" baseline="0" dirty="0">
                          <a:solidFill>
                            <a:schemeClr val="tx1"/>
                          </a:solidFill>
                          <a:latin typeface="Meiryo UI" panose="020B0604030504040204" pitchFamily="50" charset="-128"/>
                          <a:ea typeface="Meiryo UI" panose="020B0604030504040204" pitchFamily="50" charset="-128"/>
                        </a:rPr>
                        <a:t>＞</a:t>
                      </a:r>
                      <a:endParaRPr lang="en-US" altLang="ja-JP" sz="800" b="1" u="none" spc="100" baseline="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pc="100" baseline="0" dirty="0">
                          <a:solidFill>
                            <a:schemeClr val="tx1"/>
                          </a:solidFill>
                          <a:latin typeface="Meiryo UI" panose="020B0604030504040204" pitchFamily="50" charset="-128"/>
                          <a:ea typeface="Meiryo UI" panose="020B0604030504040204" pitchFamily="50" charset="-128"/>
                        </a:rPr>
                        <a:t>大阪イノベーションハブ等による新たなプロジェクトの創出・推進支援件数</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pc="100" baseline="0" dirty="0">
                          <a:solidFill>
                            <a:schemeClr val="tx1"/>
                          </a:solidFill>
                          <a:latin typeface="Meiryo UI" panose="020B0604030504040204" pitchFamily="50" charset="-128"/>
                          <a:ea typeface="Meiryo UI" panose="020B0604030504040204" pitchFamily="50" charset="-128"/>
                        </a:rPr>
                        <a:t>大阪産業創造館による創業・起業件数</a:t>
                      </a:r>
                      <a:endParaRPr kumimoji="1" lang="en-US" altLang="ja-JP" sz="8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428762"/>
                  </a:ext>
                </a:extLst>
              </a:tr>
            </a:tbl>
          </a:graphicData>
        </a:graphic>
      </p:graphicFrame>
      <p:sp>
        <p:nvSpPr>
          <p:cNvPr id="24" name="角丸四角形 195">
            <a:extLst>
              <a:ext uri="{FF2B5EF4-FFF2-40B4-BE49-F238E27FC236}">
                <a16:creationId xmlns:a16="http://schemas.microsoft.com/office/drawing/2014/main" id="{6EF392B5-964F-07CA-E912-CDDE7B5EFE7A}"/>
              </a:ext>
            </a:extLst>
          </p:cNvPr>
          <p:cNvSpPr/>
          <p:nvPr/>
        </p:nvSpPr>
        <p:spPr>
          <a:xfrm>
            <a:off x="4400279" y="3862474"/>
            <a:ext cx="2475978" cy="591405"/>
          </a:xfrm>
          <a:prstGeom prst="roundRect">
            <a:avLst>
              <a:gd name="adj" fmla="val 1277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spcAft>
                <a:spcPts val="1200"/>
              </a:spcAft>
              <a:defRPr/>
            </a:pPr>
            <a:r>
              <a:rPr lang="ja-JP" altLang="en-US" sz="900" dirty="0">
                <a:solidFill>
                  <a:schemeClr val="tx1"/>
                </a:solidFill>
                <a:latin typeface="Meiryo UI" pitchFamily="50" charset="-128"/>
                <a:ea typeface="Meiryo UI" pitchFamily="50" charset="-128"/>
                <a:cs typeface="Meiryo UI" pitchFamily="50" charset="-128"/>
              </a:rPr>
              <a:t>大阪産業創造館や大阪産業技術研究所等における経営・技術課題の解決、人材確保、販路開拓、</a:t>
            </a:r>
            <a:r>
              <a:rPr lang="en-US" altLang="ja-JP" sz="900" dirty="0">
                <a:solidFill>
                  <a:schemeClr val="tx1"/>
                </a:solidFill>
                <a:latin typeface="Meiryo UI" pitchFamily="50" charset="-128"/>
                <a:ea typeface="Meiryo UI" pitchFamily="50" charset="-128"/>
                <a:cs typeface="Meiryo UI" pitchFamily="50" charset="-128"/>
              </a:rPr>
              <a:t>DX</a:t>
            </a:r>
            <a:r>
              <a:rPr lang="ja-JP" altLang="en-US" sz="900" dirty="0">
                <a:solidFill>
                  <a:schemeClr val="tx1"/>
                </a:solidFill>
                <a:latin typeface="Meiryo UI" pitchFamily="50" charset="-128"/>
                <a:ea typeface="Meiryo UI" pitchFamily="50" charset="-128"/>
                <a:cs typeface="Meiryo UI" pitchFamily="50" charset="-128"/>
              </a:rPr>
              <a:t>、</a:t>
            </a:r>
            <a:r>
              <a:rPr lang="en-US" altLang="ja-JP" sz="900" dirty="0">
                <a:solidFill>
                  <a:schemeClr val="tx1"/>
                </a:solidFill>
                <a:latin typeface="Meiryo UI" pitchFamily="50" charset="-128"/>
                <a:ea typeface="Meiryo UI" pitchFamily="50" charset="-128"/>
                <a:cs typeface="Meiryo UI" pitchFamily="50" charset="-128"/>
              </a:rPr>
              <a:t>GX</a:t>
            </a:r>
            <a:r>
              <a:rPr lang="ja-JP" altLang="en-US" sz="900" dirty="0">
                <a:solidFill>
                  <a:schemeClr val="tx1"/>
                </a:solidFill>
                <a:latin typeface="Meiryo UI" pitchFamily="50" charset="-128"/>
                <a:ea typeface="Meiryo UI" pitchFamily="50" charset="-128"/>
                <a:cs typeface="Meiryo UI" pitchFamily="50" charset="-128"/>
              </a:rPr>
              <a:t>などの総合的支援　など</a:t>
            </a:r>
          </a:p>
        </p:txBody>
      </p:sp>
      <p:sp>
        <p:nvSpPr>
          <p:cNvPr id="25" name="角丸四角形 195">
            <a:extLst>
              <a:ext uri="{FF2B5EF4-FFF2-40B4-BE49-F238E27FC236}">
                <a16:creationId xmlns:a16="http://schemas.microsoft.com/office/drawing/2014/main" id="{5481BDEA-0E33-BCE8-ACD2-CC39062FCFE5}"/>
              </a:ext>
            </a:extLst>
          </p:cNvPr>
          <p:cNvSpPr/>
          <p:nvPr/>
        </p:nvSpPr>
        <p:spPr>
          <a:xfrm>
            <a:off x="4400279" y="4854897"/>
            <a:ext cx="2475978" cy="591405"/>
          </a:xfrm>
          <a:prstGeom prst="roundRect">
            <a:avLst>
              <a:gd name="adj" fmla="val 1277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spcAft>
                <a:spcPts val="1200"/>
              </a:spcAft>
              <a:defRPr/>
            </a:pPr>
            <a:r>
              <a:rPr lang="ja-JP" altLang="en-US" sz="900" dirty="0">
                <a:solidFill>
                  <a:schemeClr val="tx1"/>
                </a:solidFill>
                <a:latin typeface="Meiryo UI" pitchFamily="50" charset="-128"/>
                <a:ea typeface="Meiryo UI" pitchFamily="50" charset="-128"/>
                <a:cs typeface="Meiryo UI" pitchFamily="50" charset="-128"/>
              </a:rPr>
              <a:t>大阪イノベーションハブを中心とした万博発・大学発等のスタートアップ企業の成長段階に応じた支援や支援ネットワークの強化、空飛ぶクルマ、５</a:t>
            </a:r>
            <a:r>
              <a:rPr lang="en-US" altLang="ja-JP" sz="900" dirty="0">
                <a:solidFill>
                  <a:schemeClr val="tx1"/>
                </a:solidFill>
                <a:latin typeface="Meiryo UI" pitchFamily="50" charset="-128"/>
                <a:ea typeface="Meiryo UI" pitchFamily="50" charset="-128"/>
                <a:cs typeface="Meiryo UI" pitchFamily="50" charset="-128"/>
              </a:rPr>
              <a:t>G</a:t>
            </a:r>
            <a:r>
              <a:rPr lang="ja-JP" altLang="en-US" sz="900" dirty="0">
                <a:solidFill>
                  <a:schemeClr val="tx1"/>
                </a:solidFill>
                <a:latin typeface="Meiryo UI" pitchFamily="50" charset="-128"/>
                <a:ea typeface="Meiryo UI" pitchFamily="50" charset="-128"/>
                <a:cs typeface="Meiryo UI" pitchFamily="50" charset="-128"/>
              </a:rPr>
              <a:t>、</a:t>
            </a:r>
            <a:r>
              <a:rPr lang="en-US" altLang="ja-JP" sz="900" dirty="0">
                <a:solidFill>
                  <a:schemeClr val="tx1"/>
                </a:solidFill>
                <a:latin typeface="Meiryo UI" pitchFamily="50" charset="-128"/>
                <a:ea typeface="Meiryo UI" pitchFamily="50" charset="-128"/>
                <a:cs typeface="Meiryo UI" pitchFamily="50" charset="-128"/>
              </a:rPr>
              <a:t>AI</a:t>
            </a:r>
            <a:r>
              <a:rPr lang="ja-JP" altLang="en-US" sz="900" dirty="0">
                <a:solidFill>
                  <a:schemeClr val="tx1"/>
                </a:solidFill>
                <a:latin typeface="Meiryo UI" pitchFamily="50" charset="-128"/>
                <a:ea typeface="Meiryo UI" pitchFamily="50" charset="-128"/>
                <a:cs typeface="Meiryo UI" pitchFamily="50" charset="-128"/>
              </a:rPr>
              <a:t>等の新事業の創出支援　など</a:t>
            </a:r>
          </a:p>
        </p:txBody>
      </p:sp>
      <p:sp>
        <p:nvSpPr>
          <p:cNvPr id="26" name="角丸四角形 195">
            <a:extLst>
              <a:ext uri="{FF2B5EF4-FFF2-40B4-BE49-F238E27FC236}">
                <a16:creationId xmlns:a16="http://schemas.microsoft.com/office/drawing/2014/main" id="{01ABA4ED-4CEF-5B71-9EFD-B4EBB0CF4B5E}"/>
              </a:ext>
            </a:extLst>
          </p:cNvPr>
          <p:cNvSpPr/>
          <p:nvPr/>
        </p:nvSpPr>
        <p:spPr>
          <a:xfrm>
            <a:off x="4426869" y="5966552"/>
            <a:ext cx="2475978" cy="716957"/>
          </a:xfrm>
          <a:prstGeom prst="roundRect">
            <a:avLst>
              <a:gd name="adj" fmla="val 1277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spcAft>
                <a:spcPts val="1200"/>
              </a:spcAft>
              <a:defRPr/>
            </a:pPr>
            <a:r>
              <a:rPr lang="ja-JP" altLang="en-US" sz="900" dirty="0">
                <a:solidFill>
                  <a:schemeClr val="tx1"/>
                </a:solidFill>
                <a:latin typeface="Meiryo UI" pitchFamily="50" charset="-128"/>
                <a:ea typeface="Meiryo UI" pitchFamily="50" charset="-128"/>
                <a:cs typeface="Meiryo UI" pitchFamily="50" charset="-128"/>
              </a:rPr>
              <a:t>万博を契機とした海外企業等と在阪企業のビジネス交流の創出や特区制度を活用したビジネス環境の整備等によるライフ・グリーンなど成長が期待される分野の企業誘致の促進　など</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03509664"/>
      </p:ext>
    </p:extLst>
  </p:cSld>
  <p:clrMapOvr>
    <a:masterClrMapping/>
  </p:clrMapOvr>
</p:sld>
</file>

<file path=ppt/theme/theme1.xml><?xml version="1.0" encoding="utf-8"?>
<a:theme xmlns:a="http://schemas.openxmlformats.org/drawingml/2006/main" name="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lIns="0" tIns="0" rIns="0" bIns="0" rtlCol="0" anchor="ctr"/>
      <a:lstStyle>
        <a:defPPr algn="ctr">
          <a:defRPr kumimoji="1" sz="1400" dirty="0" smtClean="0">
            <a:latin typeface="Meiryo UI" panose="020B0604030504040204" pitchFamily="50" charset="-128"/>
            <a:ea typeface="Meiryo UI" panose="020B0604030504040204" pitchFamily="50" charset="-128"/>
          </a:defRPr>
        </a:defPPr>
      </a:lstStyle>
      <a:style>
        <a:lnRef idx="2">
          <a:schemeClr val="accent2"/>
        </a:lnRef>
        <a:fillRef idx="1">
          <a:schemeClr val="lt1"/>
        </a:fillRef>
        <a:effectRef idx="0">
          <a:schemeClr val="accent2"/>
        </a:effectRef>
        <a:fontRef idx="minor">
          <a:schemeClr val="dk1"/>
        </a:fontRef>
      </a:style>
    </a:spDef>
    <a:txDef>
      <a:spPr>
        <a:solidFill>
          <a:schemeClr val="accent1"/>
        </a:solidFill>
      </a:spPr>
      <a:bodyPr wrap="square" rtlCol="0">
        <a:spAutoFit/>
      </a:bodyPr>
      <a:lstStyle>
        <a:defPPr>
          <a:defRPr sz="2400" b="1" cap="small"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660</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2020-03-27T07:15:32Z</dcterms:created>
  <dcterms:modified xsi:type="dcterms:W3CDTF">2025-03-21T09:06:10Z</dcterms:modified>
</cp:coreProperties>
</file>