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removePersonalInfoOnSave="1" saveSubsetFonts="1">
  <p:sldMasterIdLst>
    <p:sldMasterId id="2147483804" r:id="rId1"/>
  </p:sldMasterIdLst>
  <p:notesMasterIdLst>
    <p:notesMasterId r:id="rId30"/>
  </p:notesMasterIdLst>
  <p:handoutMasterIdLst>
    <p:handoutMasterId r:id="rId31"/>
  </p:handoutMasterIdLst>
  <p:sldIdLst>
    <p:sldId id="580" r:id="rId2"/>
    <p:sldId id="737" r:id="rId3"/>
    <p:sldId id="141169471" r:id="rId4"/>
    <p:sldId id="141169470" r:id="rId5"/>
    <p:sldId id="141169375" r:id="rId6"/>
    <p:sldId id="141169482" r:id="rId7"/>
    <p:sldId id="141169466" r:id="rId8"/>
    <p:sldId id="141169443" r:id="rId9"/>
    <p:sldId id="141169383" r:id="rId10"/>
    <p:sldId id="141169436" r:id="rId11"/>
    <p:sldId id="141169425" r:id="rId12"/>
    <p:sldId id="141169456" r:id="rId13"/>
    <p:sldId id="141169386" r:id="rId14"/>
    <p:sldId id="141169455" r:id="rId15"/>
    <p:sldId id="141169480" r:id="rId16"/>
    <p:sldId id="141169463" r:id="rId17"/>
    <p:sldId id="141169405" r:id="rId18"/>
    <p:sldId id="141169430" r:id="rId19"/>
    <p:sldId id="141169426" r:id="rId20"/>
    <p:sldId id="768" r:id="rId21"/>
    <p:sldId id="141169389" r:id="rId22"/>
    <p:sldId id="141169406" r:id="rId23"/>
    <p:sldId id="141169432" r:id="rId24"/>
    <p:sldId id="141169429" r:id="rId25"/>
    <p:sldId id="141169391" r:id="rId26"/>
    <p:sldId id="141169483" r:id="rId27"/>
    <p:sldId id="141169445" r:id="rId28"/>
    <p:sldId id="141169448" r:id="rId29"/>
  </p:sldIdLst>
  <p:sldSz cx="9144000" cy="6858000" type="screen4x3"/>
  <p:notesSz cx="6797675" cy="99266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387" userDrawn="1">
          <p15:clr>
            <a:srgbClr val="A4A3A4"/>
          </p15:clr>
        </p15:guide>
        <p15:guide id="2" pos="2971" userDrawn="1">
          <p15:clr>
            <a:srgbClr val="A4A3A4"/>
          </p15:clr>
        </p15:guide>
        <p15:guide id="3" pos="113" userDrawn="1">
          <p15:clr>
            <a:srgbClr val="A4A3A4"/>
          </p15:clr>
        </p15:guide>
        <p15:guide id="4" pos="2789" userDrawn="1">
          <p15:clr>
            <a:srgbClr val="A4A3A4"/>
          </p15:clr>
        </p15:guide>
        <p15:guide id="5" pos="5647" userDrawn="1">
          <p15:clr>
            <a:srgbClr val="A4A3A4"/>
          </p15:clr>
        </p15:guide>
        <p15:guide id="6" orient="horz" pos="799" userDrawn="1">
          <p15:clr>
            <a:srgbClr val="A4A3A4"/>
          </p15:clr>
        </p15:guide>
        <p15:guide id="7" orient="horz" pos="4201" userDrawn="1">
          <p15:clr>
            <a:srgbClr val="A4A3A4"/>
          </p15:clr>
        </p15:guide>
        <p15:guide id="8" orient="horz" pos="2614" userDrawn="1">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作成者" initials="A" userId="Author"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66FFFF"/>
    <a:srgbClr val="99CCFF"/>
    <a:srgbClr val="FF9900"/>
    <a:srgbClr val="FFFFCC"/>
    <a:srgbClr val="3399FF"/>
    <a:srgbClr val="6699FF"/>
    <a:srgbClr val="5DAE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912C8C85-51F0-491E-9774-3900AFEF0FD7}" styleName="淡色スタイル 2 - アクセント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E8B1032C-EA38-4F05-BA0D-38AFFFC7BED3}" styleName="淡色スタイル 3 - アクセント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3C2FFA5D-87B4-456A-9821-1D502468CF0F}" styleName="テーマ スタイル 1 - アクセント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08FB837D-C827-4EFA-A057-4D05807E0F7C}" styleName="テーマ スタイル 1 - アクセント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793D81CF-94F2-401A-BA57-92F5A7B2D0C5}" styleName="スタイル (中間)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191" autoAdjust="0"/>
    <p:restoredTop sz="94151" autoAdjust="0"/>
  </p:normalViewPr>
  <p:slideViewPr>
    <p:cSldViewPr>
      <p:cViewPr varScale="1">
        <p:scale>
          <a:sx n="67" d="100"/>
          <a:sy n="67" d="100"/>
        </p:scale>
        <p:origin x="1656" y="72"/>
      </p:cViewPr>
      <p:guideLst>
        <p:guide orient="horz" pos="2387"/>
        <p:guide pos="2971"/>
        <p:guide pos="113"/>
        <p:guide pos="2789"/>
        <p:guide pos="5647"/>
        <p:guide orient="horz" pos="799"/>
        <p:guide orient="horz" pos="4201"/>
        <p:guide orient="horz" pos="2614"/>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5232"/>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microsoft.com/office/2018/10/relationships/authors" Target="author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6.6299414552550881E-2"/>
          <c:y val="0.1574261407769226"/>
          <c:w val="0.92208492537131992"/>
          <c:h val="0.82837683506574777"/>
        </c:manualLayout>
      </c:layout>
      <c:lineChart>
        <c:grouping val="standard"/>
        <c:varyColors val="0"/>
        <c:ser>
          <c:idx val="0"/>
          <c:order val="0"/>
          <c:tx>
            <c:strRef>
              <c:f>成長率!$B$2</c:f>
              <c:strCache>
                <c:ptCount val="1"/>
                <c:pt idx="0">
                  <c:v>市内総生産　実質成長率</c:v>
                </c:pt>
              </c:strCache>
            </c:strRef>
          </c:tx>
          <c:spPr>
            <a:ln w="28575" cap="rnd">
              <a:solidFill>
                <a:schemeClr val="accent1"/>
              </a:solidFill>
              <a:round/>
            </a:ln>
            <a:effectLst/>
          </c:spPr>
          <c:marker>
            <c:symbol val="circle"/>
            <c:size val="5"/>
            <c:spPr>
              <a:solidFill>
                <a:schemeClr val="accent1"/>
              </a:solidFill>
              <a:ln w="9525">
                <a:solidFill>
                  <a:schemeClr val="accent1"/>
                </a:solidFill>
              </a:ln>
              <a:effectLst/>
            </c:spPr>
          </c:marker>
          <c:dPt>
            <c:idx val="3"/>
            <c:marker>
              <c:symbol val="circle"/>
              <c:size val="5"/>
              <c:spPr>
                <a:solidFill>
                  <a:schemeClr val="accent1"/>
                </a:solidFill>
                <a:ln w="9525">
                  <a:solidFill>
                    <a:schemeClr val="accent1"/>
                  </a:solidFill>
                </a:ln>
                <a:effectLst/>
              </c:spPr>
            </c:marker>
            <c:bubble3D val="0"/>
            <c:spPr>
              <a:ln w="28575" cap="rnd">
                <a:solidFill>
                  <a:schemeClr val="accent1"/>
                </a:solidFill>
                <a:round/>
              </a:ln>
              <a:effectLst/>
            </c:spPr>
            <c:extLst>
              <c:ext xmlns:c16="http://schemas.microsoft.com/office/drawing/2014/chart" uri="{C3380CC4-5D6E-409C-BE32-E72D297353CC}">
                <c16:uniqueId val="{00000001-8584-4B11-B847-D3E527143FC4}"/>
              </c:ext>
            </c:extLst>
          </c:dPt>
          <c:dPt>
            <c:idx val="4"/>
            <c:marker>
              <c:symbol val="circle"/>
              <c:size val="5"/>
              <c:spPr>
                <a:solidFill>
                  <a:schemeClr val="accent1"/>
                </a:solidFill>
                <a:ln w="9525">
                  <a:solidFill>
                    <a:schemeClr val="accent1"/>
                  </a:solidFill>
                </a:ln>
                <a:effectLst/>
              </c:spPr>
            </c:marker>
            <c:bubble3D val="0"/>
            <c:extLst>
              <c:ext xmlns:c16="http://schemas.microsoft.com/office/drawing/2014/chart" uri="{C3380CC4-5D6E-409C-BE32-E72D297353CC}">
                <c16:uniqueId val="{00000002-8584-4B11-B847-D3E527143FC4}"/>
              </c:ext>
            </c:extLst>
          </c:dPt>
          <c:cat>
            <c:strRef>
              <c:f>成長率!$C$1:$J$1</c:f>
              <c:strCache>
                <c:ptCount val="8"/>
                <c:pt idx="0">
                  <c:v>2014年度</c:v>
                </c:pt>
                <c:pt idx="1">
                  <c:v>2015年度</c:v>
                </c:pt>
                <c:pt idx="2">
                  <c:v>2016年度</c:v>
                </c:pt>
                <c:pt idx="3">
                  <c:v>2017年度</c:v>
                </c:pt>
                <c:pt idx="4">
                  <c:v>2018年度</c:v>
                </c:pt>
                <c:pt idx="5">
                  <c:v>2019年度</c:v>
                </c:pt>
                <c:pt idx="6">
                  <c:v>2020年度</c:v>
                </c:pt>
                <c:pt idx="7">
                  <c:v>2021年度</c:v>
                </c:pt>
              </c:strCache>
            </c:strRef>
          </c:cat>
          <c:val>
            <c:numRef>
              <c:f>成長率!$C$2:$J$2</c:f>
              <c:numCache>
                <c:formatCode>0.0%</c:formatCode>
                <c:ptCount val="8"/>
                <c:pt idx="0">
                  <c:v>-1.0999999999999999E-2</c:v>
                </c:pt>
                <c:pt idx="1">
                  <c:v>3.2000000000000001E-2</c:v>
                </c:pt>
                <c:pt idx="2">
                  <c:v>-2E-3</c:v>
                </c:pt>
                <c:pt idx="3">
                  <c:v>2.5000000000000001E-2</c:v>
                </c:pt>
                <c:pt idx="4">
                  <c:v>3.0000000000000001E-3</c:v>
                </c:pt>
                <c:pt idx="5">
                  <c:v>-3.3000000000000002E-2</c:v>
                </c:pt>
                <c:pt idx="6">
                  <c:v>-5.2999999999999999E-2</c:v>
                </c:pt>
                <c:pt idx="7">
                  <c:v>3.5999999999999997E-2</c:v>
                </c:pt>
              </c:numCache>
            </c:numRef>
          </c:val>
          <c:smooth val="0"/>
          <c:extLst>
            <c:ext xmlns:c16="http://schemas.microsoft.com/office/drawing/2014/chart" uri="{C3380CC4-5D6E-409C-BE32-E72D297353CC}">
              <c16:uniqueId val="{00000003-8584-4B11-B847-D3E527143FC4}"/>
            </c:ext>
          </c:extLst>
        </c:ser>
        <c:dLbls>
          <c:showLegendKey val="0"/>
          <c:showVal val="0"/>
          <c:showCatName val="0"/>
          <c:showSerName val="0"/>
          <c:showPercent val="0"/>
          <c:showBubbleSize val="0"/>
        </c:dLbls>
        <c:marker val="1"/>
        <c:smooth val="0"/>
        <c:axId val="281880320"/>
        <c:axId val="281878752"/>
      </c:lineChart>
      <c:catAx>
        <c:axId val="28188032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600" b="0" i="0" u="none" strike="noStrike" kern="1200" baseline="0">
                <a:solidFill>
                  <a:schemeClr val="tx1">
                    <a:lumMod val="65000"/>
                    <a:lumOff val="35000"/>
                  </a:schemeClr>
                </a:solidFill>
                <a:latin typeface="+mn-lt"/>
                <a:ea typeface="+mn-ea"/>
                <a:cs typeface="+mn-cs"/>
              </a:defRPr>
            </a:pPr>
            <a:endParaRPr lang="ja-JP"/>
          </a:p>
        </c:txPr>
        <c:crossAx val="281878752"/>
        <c:crosses val="autoZero"/>
        <c:auto val="1"/>
        <c:lblAlgn val="ctr"/>
        <c:lblOffset val="100"/>
        <c:noMultiLvlLbl val="0"/>
      </c:catAx>
      <c:valAx>
        <c:axId val="281878752"/>
        <c:scaling>
          <c:orientation val="minMax"/>
          <c:max val="4.0000000000000008E-2"/>
          <c:min val="-6.0000000000000012E-2"/>
        </c:scaling>
        <c:delete val="0"/>
        <c:axPos val="l"/>
        <c:majorGridlines>
          <c:spPr>
            <a:ln w="9525" cap="flat" cmpd="sng" algn="ctr">
              <a:solidFill>
                <a:schemeClr val="tx1">
                  <a:lumMod val="15000"/>
                  <a:lumOff val="85000"/>
                </a:schemeClr>
              </a:solidFill>
              <a:round/>
            </a:ln>
            <a:effectLst/>
          </c:spPr>
        </c:majorGridlines>
        <c:numFmt formatCode="0.0%" sourceLinked="0"/>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crossAx val="281880320"/>
        <c:crosses val="autoZero"/>
        <c:crossBetween val="between"/>
        <c:minorUnit val="1.0000000000000002E-2"/>
      </c:valAx>
      <c:spPr>
        <a:noFill/>
        <a:ln>
          <a:noFill/>
        </a:ln>
        <a:effectLst/>
      </c:spPr>
    </c:plotArea>
    <c:plotVisOnly val="1"/>
    <c:dispBlanksAs val="gap"/>
    <c:showDLblsOverMax val="0"/>
  </c:chart>
  <c:spPr>
    <a:noFill/>
    <a:ln>
      <a:noFill/>
    </a:ln>
    <a:effectLst/>
  </c:spPr>
  <c:txPr>
    <a:bodyPr/>
    <a:lstStyle/>
    <a:p>
      <a:pPr>
        <a:defRPr/>
      </a:pPr>
      <a:endParaRPr lang="ja-JP"/>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800" b="0" i="0" u="none" strike="noStrike" kern="1200" cap="none" spc="20" baseline="0">
                <a:solidFill>
                  <a:schemeClr val="tx1"/>
                </a:solidFill>
                <a:latin typeface="Meiryo UI" panose="020B0604030504040204" pitchFamily="50" charset="-128"/>
                <a:ea typeface="Meiryo UI" panose="020B0604030504040204" pitchFamily="50" charset="-128"/>
                <a:cs typeface="+mn-cs"/>
              </a:defRPr>
            </a:pPr>
            <a:r>
              <a:rPr lang="ja-JP" altLang="en-US" sz="800" dirty="0">
                <a:solidFill>
                  <a:schemeClr val="tx1"/>
                </a:solidFill>
                <a:latin typeface="Meiryo UI" panose="020B0604030504040204" pitchFamily="50" charset="-128"/>
                <a:ea typeface="Meiryo UI" panose="020B0604030504040204" pitchFamily="50" charset="-128"/>
              </a:rPr>
              <a:t>＜取り組みたいが対応できていない経営課題＞</a:t>
            </a:r>
            <a:endParaRPr lang="ja-JP" sz="800" dirty="0">
              <a:solidFill>
                <a:schemeClr val="tx1"/>
              </a:solidFill>
              <a:latin typeface="Meiryo UI" panose="020B0604030504040204" pitchFamily="50" charset="-128"/>
              <a:ea typeface="Meiryo UI" panose="020B0604030504040204" pitchFamily="50" charset="-128"/>
            </a:endParaRPr>
          </a:p>
        </c:rich>
      </c:tx>
      <c:layout>
        <c:manualLayout>
          <c:xMode val="edge"/>
          <c:yMode val="edge"/>
          <c:x val="0.12776377952755905"/>
          <c:y val="2.5794418772533849E-2"/>
        </c:manualLayout>
      </c:layout>
      <c:overlay val="0"/>
      <c:spPr>
        <a:noFill/>
        <a:ln>
          <a:noFill/>
        </a:ln>
        <a:effectLst/>
      </c:spPr>
      <c:txPr>
        <a:bodyPr rot="0" spcFirstLastPara="1" vertOverflow="ellipsis" vert="horz" wrap="square" anchor="ctr" anchorCtr="1"/>
        <a:lstStyle/>
        <a:p>
          <a:pPr>
            <a:defRPr sz="800" b="0" i="0" u="none" strike="noStrike" kern="1200" cap="none" spc="20" baseline="0">
              <a:solidFill>
                <a:schemeClr val="tx1"/>
              </a:solidFill>
              <a:latin typeface="Meiryo UI" panose="020B0604030504040204" pitchFamily="50" charset="-128"/>
              <a:ea typeface="Meiryo UI" panose="020B0604030504040204" pitchFamily="50" charset="-128"/>
              <a:cs typeface="+mn-cs"/>
            </a:defRPr>
          </a:pPr>
          <a:endParaRPr lang="ja-JP"/>
        </a:p>
      </c:txPr>
    </c:title>
    <c:autoTitleDeleted val="0"/>
    <c:plotArea>
      <c:layout>
        <c:manualLayout>
          <c:layoutTarget val="inner"/>
          <c:xMode val="edge"/>
          <c:yMode val="edge"/>
          <c:x val="0.30742366579177605"/>
          <c:y val="0.14682537149475899"/>
          <c:w val="0.32314588801399824"/>
          <c:h val="0.81264054186268786"/>
        </c:manualLayout>
      </c:layout>
      <c:barChart>
        <c:barDir val="bar"/>
        <c:grouping val="clustered"/>
        <c:varyColors val="0"/>
        <c:ser>
          <c:idx val="0"/>
          <c:order val="0"/>
          <c:spPr>
            <a:gradFill rotWithShape="1">
              <a:gsLst>
                <a:gs pos="0">
                  <a:schemeClr val="accent1">
                    <a:lumMod val="110000"/>
                    <a:satMod val="105000"/>
                    <a:tint val="67000"/>
                  </a:schemeClr>
                </a:gs>
                <a:gs pos="50000">
                  <a:schemeClr val="accent1">
                    <a:lumMod val="105000"/>
                    <a:satMod val="103000"/>
                    <a:tint val="73000"/>
                  </a:schemeClr>
                </a:gs>
                <a:gs pos="100000">
                  <a:schemeClr val="accent1">
                    <a:lumMod val="105000"/>
                    <a:satMod val="109000"/>
                    <a:tint val="81000"/>
                  </a:schemeClr>
                </a:gs>
              </a:gsLst>
              <a:lin ang="5400000" scaled="0"/>
            </a:gradFill>
            <a:ln w="9525" cap="flat" cmpd="sng" algn="ctr">
              <a:solidFill>
                <a:schemeClr val="accent1">
                  <a:shade val="95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600" b="0" i="0" u="none" strike="noStrike" kern="1200" baseline="0">
                    <a:solidFill>
                      <a:schemeClr val="tx1">
                        <a:lumMod val="50000"/>
                        <a:lumOff val="50000"/>
                      </a:schemeClr>
                    </a:solidFill>
                    <a:latin typeface="+mn-lt"/>
                    <a:ea typeface="+mn-ea"/>
                    <a:cs typeface="+mn-cs"/>
                  </a:defRPr>
                </a:pPr>
                <a:endParaRPr lang="ja-JP"/>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案３!$D$2:$D$23</c:f>
              <c:strCache>
                <c:ptCount val="11"/>
                <c:pt idx="0">
                  <c:v>販路の開拓・拡大</c:v>
                </c:pt>
                <c:pt idx="1">
                  <c:v>人材の確保・育成</c:v>
                </c:pt>
                <c:pt idx="2">
                  <c:v>事業承継</c:v>
                </c:pt>
                <c:pt idx="3">
                  <c:v>新商品・サービスの開発・提供</c:v>
                </c:pt>
                <c:pt idx="4">
                  <c:v>コストの低減</c:v>
                </c:pt>
                <c:pt idx="5">
                  <c:v>既存商品・サービスの高付加価値化</c:v>
                </c:pt>
                <c:pt idx="6">
                  <c:v>ＤＸへの取組</c:v>
                </c:pt>
                <c:pt idx="7">
                  <c:v>「働き方改革」への対応</c:v>
                </c:pt>
                <c:pt idx="8">
                  <c:v>海外ビジネスの展開</c:v>
                </c:pt>
                <c:pt idx="9">
                  <c:v>カーボンニュートラルへの取組</c:v>
                </c:pt>
                <c:pt idx="10">
                  <c:v>特になし</c:v>
                </c:pt>
              </c:strCache>
              <c:extLst/>
            </c:strRef>
          </c:cat>
          <c:val>
            <c:numRef>
              <c:f>案３!$E$2:$E$23</c:f>
              <c:numCache>
                <c:formatCode>\ 0.0;\ \-0.0;""</c:formatCode>
                <c:ptCount val="11"/>
                <c:pt idx="0">
                  <c:v>20.6</c:v>
                </c:pt>
                <c:pt idx="1">
                  <c:v>20.6</c:v>
                </c:pt>
                <c:pt idx="2">
                  <c:v>14.4</c:v>
                </c:pt>
                <c:pt idx="3">
                  <c:v>14.1</c:v>
                </c:pt>
                <c:pt idx="4">
                  <c:v>13.2</c:v>
                </c:pt>
                <c:pt idx="5">
                  <c:v>10.8</c:v>
                </c:pt>
                <c:pt idx="6">
                  <c:v>7.5</c:v>
                </c:pt>
                <c:pt idx="7">
                  <c:v>6.3</c:v>
                </c:pt>
                <c:pt idx="8">
                  <c:v>5.4</c:v>
                </c:pt>
                <c:pt idx="9">
                  <c:v>3.4</c:v>
                </c:pt>
                <c:pt idx="10">
                  <c:v>24.6</c:v>
                </c:pt>
              </c:numCache>
              <c:extLst/>
            </c:numRef>
          </c:val>
          <c:extLst>
            <c:ext xmlns:c16="http://schemas.microsoft.com/office/drawing/2014/chart" uri="{C3380CC4-5D6E-409C-BE32-E72D297353CC}">
              <c16:uniqueId val="{00000000-BADC-4C15-B632-786B7BBCBB5D}"/>
            </c:ext>
          </c:extLst>
        </c:ser>
        <c:dLbls>
          <c:dLblPos val="outEnd"/>
          <c:showLegendKey val="0"/>
          <c:showVal val="1"/>
          <c:showCatName val="0"/>
          <c:showSerName val="0"/>
          <c:showPercent val="0"/>
          <c:showBubbleSize val="0"/>
        </c:dLbls>
        <c:gapWidth val="100"/>
        <c:axId val="483420456"/>
        <c:axId val="483421176"/>
      </c:barChart>
      <c:catAx>
        <c:axId val="483420456"/>
        <c:scaling>
          <c:orientation val="maxMin"/>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600" b="0" i="0" u="none" strike="noStrike" kern="1200" baseline="0">
                <a:solidFill>
                  <a:schemeClr val="tx1">
                    <a:lumMod val="50000"/>
                    <a:lumOff val="50000"/>
                  </a:schemeClr>
                </a:solidFill>
                <a:latin typeface="+mn-lt"/>
                <a:ea typeface="+mn-ea"/>
                <a:cs typeface="+mn-cs"/>
              </a:defRPr>
            </a:pPr>
            <a:endParaRPr lang="ja-JP"/>
          </a:p>
        </c:txPr>
        <c:crossAx val="483421176"/>
        <c:crosses val="autoZero"/>
        <c:auto val="1"/>
        <c:lblAlgn val="ctr"/>
        <c:lblOffset val="100"/>
        <c:noMultiLvlLbl val="0"/>
      </c:catAx>
      <c:valAx>
        <c:axId val="483421176"/>
        <c:scaling>
          <c:orientation val="minMax"/>
          <c:max val="25"/>
          <c:min val="0"/>
        </c:scaling>
        <c:delete val="0"/>
        <c:axPos val="t"/>
        <c:majorGridlines>
          <c:spPr>
            <a:ln w="9525" cap="flat" cmpd="sng" algn="ctr">
              <a:solidFill>
                <a:schemeClr val="tx1">
                  <a:lumMod val="15000"/>
                  <a:lumOff val="85000"/>
                </a:schemeClr>
              </a:solidFill>
              <a:round/>
            </a:ln>
            <a:effectLst/>
          </c:spPr>
        </c:majorGridlines>
        <c:numFmt formatCode="\ 0.0;\ \-0.0;&quot;&quot;" sourceLinked="1"/>
        <c:majorTickMark val="none"/>
        <c:minorTickMark val="none"/>
        <c:tickLblPos val="nextTo"/>
        <c:spPr>
          <a:noFill/>
          <a:ln>
            <a:noFill/>
          </a:ln>
          <a:effectLst/>
        </c:spPr>
        <c:txPr>
          <a:bodyPr rot="-60000000" spcFirstLastPara="1" vertOverflow="ellipsis" vert="horz" wrap="square" anchor="ctr" anchorCtr="1"/>
          <a:lstStyle/>
          <a:p>
            <a:pPr>
              <a:defRPr sz="600" b="0" i="0" u="none" strike="noStrike" kern="1200" baseline="0">
                <a:solidFill>
                  <a:schemeClr val="tx1">
                    <a:lumMod val="50000"/>
                    <a:lumOff val="50000"/>
                  </a:schemeClr>
                </a:solidFill>
                <a:latin typeface="+mn-lt"/>
                <a:ea typeface="+mn-ea"/>
                <a:cs typeface="+mn-cs"/>
              </a:defRPr>
            </a:pPr>
            <a:endParaRPr lang="ja-JP"/>
          </a:p>
        </c:txPr>
        <c:crossAx val="483420456"/>
        <c:crosses val="autoZero"/>
        <c:crossBetween val="between"/>
        <c:majorUnit val="10"/>
      </c:valAx>
      <c:spPr>
        <a:noFill/>
        <a:ln>
          <a:noFill/>
        </a:ln>
        <a:effectLst/>
      </c:spPr>
    </c:plotArea>
    <c:plotVisOnly val="1"/>
    <c:dispBlanksAs val="gap"/>
    <c:showDLblsOverMax val="0"/>
  </c:chart>
  <c:spPr>
    <a:noFill/>
    <a:ln>
      <a:noFill/>
    </a:ln>
    <a:effectLst/>
  </c:spPr>
  <c:txPr>
    <a:bodyPr/>
    <a:lstStyle/>
    <a:p>
      <a:pPr>
        <a:defRPr/>
      </a:pPr>
      <a:endParaRPr lang="ja-JP"/>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19">
  <cs:axisTitle>
    <cs:lnRef idx="0"/>
    <cs:fillRef idx="0"/>
    <cs:effectRef idx="0"/>
    <cs:fontRef idx="minor">
      <a:schemeClr val="tx1">
        <a:lumMod val="50000"/>
        <a:lumOff val="50000"/>
      </a:schemeClr>
    </cs:fontRef>
    <cs:defRPr sz="900" kern="1200" cap="all"/>
  </cs:axisTitle>
  <cs:categoryAxis>
    <cs:lnRef idx="0"/>
    <cs:fillRef idx="0"/>
    <cs:effectRef idx="0"/>
    <cs:fontRef idx="minor">
      <a:schemeClr val="tx1">
        <a:lumMod val="50000"/>
        <a:lumOff val="50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dk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50000"/>
        <a:lumOff val="50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styleClr val="auto"/>
    </cs:lnRef>
    <cs:fillRef idx="2">
      <cs:styleClr val="auto"/>
    </cs:fillRef>
    <cs:effectRef idx="1"/>
    <cs:fontRef idx="minor">
      <a:schemeClr val="dk1"/>
    </cs:fontRef>
    <cs:spPr>
      <a:ln w="9525" cap="flat" cmpd="sng" algn="ctr">
        <a:solidFill>
          <a:schemeClr val="phClr">
            <a:shade val="95000"/>
          </a:schemeClr>
        </a:solidFill>
        <a:round/>
      </a:ln>
    </cs:spPr>
  </cs:dataPoint>
  <cs:dataPoint3D>
    <cs:lnRef idx="0">
      <cs:styleClr val="auto"/>
    </cs:lnRef>
    <cs:fillRef idx="2">
      <cs:styleClr val="auto"/>
    </cs:fillRef>
    <cs:effectRef idx="1"/>
    <cs:fontRef idx="minor">
      <a:schemeClr val="dk1"/>
    </cs:fontRef>
    <cs:spPr>
      <a:ln w="9525" cap="flat" cmpd="sng" algn="ctr">
        <a:solidFill>
          <a:schemeClr val="phClr">
            <a:shade val="95000"/>
          </a:schemeClr>
        </a:solidFill>
        <a:round/>
      </a:ln>
    </cs:spPr>
  </cs:dataPoint3D>
  <cs:dataPointLine>
    <cs:lnRef idx="0">
      <cs:styleClr val="auto"/>
    </cs:lnRef>
    <cs:fillRef idx="2">
      <cs:styleClr val="auto"/>
    </cs:fillRef>
    <cs:effectRef idx="1"/>
    <cs:fontRef idx="minor">
      <a:schemeClr val="dk1"/>
    </cs:fontRef>
    <cs:spPr>
      <a:ln w="15875" cap="rnd">
        <a:solidFill>
          <a:schemeClr val="phClr"/>
        </a:solidFill>
        <a:round/>
      </a:ln>
    </cs:spPr>
  </cs:dataPointLine>
  <cs:dataPointMarker>
    <cs:lnRef idx="0">
      <cs:styleClr val="auto"/>
    </cs:lnRef>
    <cs:fillRef idx="2">
      <cs:styleClr val="auto"/>
    </cs:fillRef>
    <cs:effectRef idx="1"/>
    <cs:fontRef idx="minor">
      <a:schemeClr val="dk1"/>
    </cs:fontRef>
    <cs:spPr>
      <a:ln w="9525" cap="flat" cmpd="sng" algn="ctr">
        <a:solidFill>
          <a:schemeClr val="phClr">
            <a:shade val="95000"/>
          </a:schemeClr>
        </a:solidFill>
        <a:round/>
      </a:ln>
    </cs:spPr>
  </cs:dataPointMarker>
  <cs:dataPointMarkerLayout symbol="circle" size="4"/>
  <cs:dataPointWireframe>
    <cs:lnRef idx="0">
      <cs:styleClr val="auto"/>
    </cs:lnRef>
    <cs:fillRef idx="2"/>
    <cs:effectRef idx="0"/>
    <cs:fontRef idx="minor">
      <a:schemeClr val="dk1"/>
    </cs:fontRef>
    <cs:spPr>
      <a:ln w="9525" cap="rnd">
        <a:solidFill>
          <a:schemeClr val="phClr"/>
        </a:solidFill>
        <a:round/>
      </a:ln>
    </cs:spPr>
  </cs:dataPointWireframe>
  <cs:dataTable>
    <cs:lnRef idx="0"/>
    <cs:fillRef idx="0"/>
    <cs:effectRef idx="0"/>
    <cs:fontRef idx="minor">
      <a:schemeClr val="tx1">
        <a:lumMod val="50000"/>
        <a:lumOff val="50000"/>
      </a:schemeClr>
    </cs:fontRef>
    <cs:spPr>
      <a:ln w="9525">
        <a:solidFill>
          <a:schemeClr val="tx1">
            <a:lumMod val="15000"/>
            <a:lumOff val="85000"/>
          </a:schemeClr>
        </a:solidFill>
      </a:ln>
    </cs:spPr>
    <cs:defRPr sz="900" kern="1200"/>
  </cs:dataTable>
  <cs:downBar>
    <cs:lnRef idx="0"/>
    <cs:fillRef idx="0"/>
    <cs:effectRef idx="0"/>
    <cs:fontRef idx="minor">
      <a:schemeClr val="dk1"/>
    </cs:fontRef>
    <cs:spPr>
      <a:solidFill>
        <a:schemeClr val="dk1">
          <a:lumMod val="75000"/>
          <a:lumOff val="25000"/>
        </a:schemeClr>
      </a:solidFill>
      <a:ln w="9525">
        <a:solidFill>
          <a:schemeClr val="tx1">
            <a:lumMod val="50000"/>
            <a:lumOff val="50000"/>
          </a:schemeClr>
        </a:solidFill>
      </a:ln>
    </cs:spPr>
  </cs:downBar>
  <cs:dropLine>
    <cs:lnRef idx="0"/>
    <cs:fillRef idx="0"/>
    <cs:effectRef idx="0"/>
    <cs:fontRef idx="minor">
      <a:schemeClr val="dk1"/>
    </cs:fontRef>
    <cs:spPr>
      <a:ln w="9525">
        <a:solidFill>
          <a:schemeClr val="tx1">
            <a:lumMod val="35000"/>
            <a:lumOff val="65000"/>
          </a:schemeClr>
        </a:solidFill>
        <a:prstDash val="dash"/>
      </a:ln>
    </cs:spPr>
  </cs:dropLine>
  <cs:errorBar>
    <cs:lnRef idx="0"/>
    <cs:fillRef idx="0"/>
    <cs:effectRef idx="0"/>
    <cs:fontRef idx="minor">
      <a:schemeClr val="dk1"/>
    </cs:fontRef>
    <cs:spPr>
      <a:ln w="9525">
        <a:solidFill>
          <a:schemeClr val="tx1">
            <a:lumMod val="50000"/>
            <a:lumOff val="50000"/>
          </a:schemeClr>
        </a:solidFill>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tx1">
            <a:lumMod val="15000"/>
            <a:lumOff val="85000"/>
          </a:schemeClr>
        </a:solidFill>
        <a:round/>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50000"/>
            <a:lumOff val="50000"/>
          </a:schemeClr>
        </a:solidFill>
        <a:prstDash val="dash"/>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50000"/>
        <a:lumOff val="50000"/>
      </a:schemeClr>
    </cs:fontRef>
    <cs:defRPr sz="900"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50000"/>
        <a:lumOff val="50000"/>
      </a:schemeClr>
    </cs:fontRef>
    <cs:spPr>
      <a:ln w="9525" cap="flat" cmpd="sng" algn="ctr">
        <a:solidFill>
          <a:schemeClr val="tx1">
            <a:lumMod val="15000"/>
            <a:lumOff val="85000"/>
          </a:schemeClr>
        </a:solidFill>
        <a:round/>
      </a:ln>
    </cs:spPr>
    <cs:defRPr sz="900" kern="1200"/>
  </cs:seriesAxis>
  <cs:seriesLine>
    <cs:lnRef idx="0"/>
    <cs:fillRef idx="0"/>
    <cs:effectRef idx="0"/>
    <cs:fontRef idx="minor">
      <a:schemeClr val="dk1"/>
    </cs:fontRef>
    <cs:spPr>
      <a:ln w="9525">
        <a:solidFill>
          <a:schemeClr val="tx1">
            <a:lumMod val="35000"/>
            <a:lumOff val="65000"/>
          </a:schemeClr>
        </a:solidFill>
        <a:prstDash val="dash"/>
      </a:ln>
    </cs:spPr>
  </cs:seriesLine>
  <cs:title>
    <cs:lnRef idx="0"/>
    <cs:fillRef idx="0"/>
    <cs:effectRef idx="0"/>
    <cs:fontRef idx="minor">
      <a:schemeClr val="tx1">
        <a:lumMod val="50000"/>
        <a:lumOff val="50000"/>
      </a:schemeClr>
    </cs:fontRef>
    <cs:defRPr sz="1400" kern="1200" cap="none" spc="20" baseline="0"/>
  </cs:title>
  <cs:trendline>
    <cs:lnRef idx="0">
      <cs:styleClr val="auto"/>
    </cs:lnRef>
    <cs:fillRef idx="2"/>
    <cs:effectRef idx="0"/>
    <cs:fontRef idx="minor">
      <a:schemeClr val="dk1"/>
    </cs:fontRef>
    <cs:spPr>
      <a:ln w="9525" cap="rnd">
        <a:solidFill>
          <a:schemeClr val="phClr"/>
        </a:solidFill>
      </a:ln>
    </cs:spPr>
  </cs:trendline>
  <cs:trendlineLabel>
    <cs:lnRef idx="0"/>
    <cs:fillRef idx="0"/>
    <cs:effectRef idx="0"/>
    <cs:fontRef idx="minor">
      <a:schemeClr val="tx1">
        <a:lumMod val="50000"/>
        <a:lumOff val="50000"/>
      </a:schemeClr>
    </cs:fontRef>
    <cs:defRPr sz="900" kern="1200"/>
  </cs:trendlineLabel>
  <cs:upBar>
    <cs:lnRef idx="0"/>
    <cs:fillRef idx="0"/>
    <cs:effectRef idx="0"/>
    <cs:fontRef idx="minor">
      <a:schemeClr val="dk1"/>
    </cs:fontRef>
    <cs:spPr>
      <a:solidFill>
        <a:schemeClr val="lt1"/>
      </a:solidFill>
      <a:ln w="9525">
        <a:solidFill>
          <a:schemeClr val="tx1">
            <a:lumMod val="50000"/>
            <a:lumOff val="50000"/>
          </a:schemeClr>
        </a:solidFill>
      </a:ln>
    </cs:spPr>
  </cs:upBar>
  <cs:valueAxis>
    <cs:lnRef idx="0"/>
    <cs:fillRef idx="0"/>
    <cs:effectRef idx="0"/>
    <cs:fontRef idx="minor">
      <a:schemeClr val="tx1">
        <a:lumMod val="50000"/>
        <a:lumOff val="50000"/>
      </a:schemeClr>
    </cs:fontRef>
    <cs:defRPr sz="900" kern="1200"/>
  </cs:valueAxis>
  <cs:wall>
    <cs:lnRef idx="0"/>
    <cs:fillRef idx="0"/>
    <cs:effectRef idx="0"/>
    <cs:fontRef idx="minor">
      <a:schemeClr val="dk1"/>
    </cs:fontRef>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1" y="0"/>
            <a:ext cx="2946400" cy="496888"/>
          </a:xfrm>
          <a:prstGeom prst="rect">
            <a:avLst/>
          </a:prstGeom>
        </p:spPr>
        <p:txBody>
          <a:bodyPr vert="horz" lIns="91423" tIns="45711" rIns="91423" bIns="45711" rtlCol="0"/>
          <a:lstStyle>
            <a:lvl1pPr algn="l">
              <a:defRPr sz="1200"/>
            </a:lvl1pPr>
          </a:lstStyle>
          <a:p>
            <a:endParaRPr kumimoji="1" lang="ja-JP" altLang="en-US"/>
          </a:p>
        </p:txBody>
      </p:sp>
      <p:sp>
        <p:nvSpPr>
          <p:cNvPr id="3" name="日付プレースホルダ 2"/>
          <p:cNvSpPr>
            <a:spLocks noGrp="1"/>
          </p:cNvSpPr>
          <p:nvPr>
            <p:ph type="dt" sz="quarter" idx="1"/>
          </p:nvPr>
        </p:nvSpPr>
        <p:spPr>
          <a:xfrm>
            <a:off x="3849689" y="0"/>
            <a:ext cx="2946400" cy="496888"/>
          </a:xfrm>
          <a:prstGeom prst="rect">
            <a:avLst/>
          </a:prstGeom>
        </p:spPr>
        <p:txBody>
          <a:bodyPr vert="horz" lIns="91423" tIns="45711" rIns="91423" bIns="45711" rtlCol="0"/>
          <a:lstStyle>
            <a:lvl1pPr algn="r">
              <a:defRPr sz="1200"/>
            </a:lvl1pPr>
          </a:lstStyle>
          <a:p>
            <a:fld id="{10804765-2F4D-4DFF-9043-1331CC24827C}" type="datetimeFigureOut">
              <a:rPr kumimoji="1" lang="ja-JP" altLang="en-US" smtClean="0"/>
              <a:t>2025/3/26</a:t>
            </a:fld>
            <a:endParaRPr kumimoji="1" lang="ja-JP" altLang="en-US"/>
          </a:p>
        </p:txBody>
      </p:sp>
      <p:sp>
        <p:nvSpPr>
          <p:cNvPr id="4" name="フッター プレースホルダ 3"/>
          <p:cNvSpPr>
            <a:spLocks noGrp="1"/>
          </p:cNvSpPr>
          <p:nvPr>
            <p:ph type="ftr" sz="quarter" idx="2"/>
          </p:nvPr>
        </p:nvSpPr>
        <p:spPr>
          <a:xfrm>
            <a:off x="1" y="9428165"/>
            <a:ext cx="2946400" cy="496887"/>
          </a:xfrm>
          <a:prstGeom prst="rect">
            <a:avLst/>
          </a:prstGeom>
        </p:spPr>
        <p:txBody>
          <a:bodyPr vert="horz" lIns="91423" tIns="45711" rIns="91423" bIns="45711" rtlCol="0" anchor="b"/>
          <a:lstStyle>
            <a:lvl1pPr algn="l">
              <a:defRPr sz="1200"/>
            </a:lvl1pPr>
          </a:lstStyle>
          <a:p>
            <a:endParaRPr kumimoji="1" lang="ja-JP" altLang="en-US"/>
          </a:p>
        </p:txBody>
      </p:sp>
      <p:sp>
        <p:nvSpPr>
          <p:cNvPr id="5" name="スライド番号プレースホルダ 4"/>
          <p:cNvSpPr>
            <a:spLocks noGrp="1"/>
          </p:cNvSpPr>
          <p:nvPr>
            <p:ph type="sldNum" sz="quarter" idx="3"/>
          </p:nvPr>
        </p:nvSpPr>
        <p:spPr>
          <a:xfrm>
            <a:off x="3849689" y="9428165"/>
            <a:ext cx="2946400" cy="496887"/>
          </a:xfrm>
          <a:prstGeom prst="rect">
            <a:avLst/>
          </a:prstGeom>
        </p:spPr>
        <p:txBody>
          <a:bodyPr vert="horz" lIns="91423" tIns="45711" rIns="91423" bIns="45711" rtlCol="0" anchor="b"/>
          <a:lstStyle>
            <a:lvl1pPr algn="r">
              <a:defRPr sz="1200"/>
            </a:lvl1pPr>
          </a:lstStyle>
          <a:p>
            <a:fld id="{24DEA4B8-1CA4-4D7C-9D92-689378505710}" type="slidenum">
              <a:rPr kumimoji="1" lang="ja-JP" altLang="en-US" smtClean="0"/>
              <a:t>‹#›</a:t>
            </a:fld>
            <a:endParaRPr kumimoji="1" lang="ja-JP" altLang="en-US"/>
          </a:p>
        </p:txBody>
      </p:sp>
    </p:spTree>
    <p:extLst>
      <p:ext uri="{BB962C8B-B14F-4D97-AF65-F5344CB8AC3E}">
        <p14:creationId xmlns:p14="http://schemas.microsoft.com/office/powerpoint/2010/main" val="3735752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46400" cy="496888"/>
          </a:xfrm>
          <a:prstGeom prst="rect">
            <a:avLst/>
          </a:prstGeom>
        </p:spPr>
        <p:txBody>
          <a:bodyPr vert="horz" lIns="91423" tIns="45711" rIns="91423" bIns="45711" rtlCol="0"/>
          <a:lstStyle>
            <a:lvl1pPr algn="l">
              <a:defRPr sz="1200"/>
            </a:lvl1pPr>
          </a:lstStyle>
          <a:p>
            <a:endParaRPr kumimoji="1" lang="ja-JP" altLang="en-US"/>
          </a:p>
        </p:txBody>
      </p:sp>
      <p:sp>
        <p:nvSpPr>
          <p:cNvPr id="3" name="日付プレースホルダー 2"/>
          <p:cNvSpPr>
            <a:spLocks noGrp="1"/>
          </p:cNvSpPr>
          <p:nvPr>
            <p:ph type="dt" idx="1"/>
          </p:nvPr>
        </p:nvSpPr>
        <p:spPr>
          <a:xfrm>
            <a:off x="3849689" y="0"/>
            <a:ext cx="2946400" cy="496888"/>
          </a:xfrm>
          <a:prstGeom prst="rect">
            <a:avLst/>
          </a:prstGeom>
        </p:spPr>
        <p:txBody>
          <a:bodyPr vert="horz" lIns="91423" tIns="45711" rIns="91423" bIns="45711" rtlCol="0"/>
          <a:lstStyle>
            <a:lvl1pPr algn="r">
              <a:defRPr sz="1200"/>
            </a:lvl1pPr>
          </a:lstStyle>
          <a:p>
            <a:fld id="{5B8A9877-A04D-4A7F-89C8-D42F1E2F250F}" type="datetimeFigureOut">
              <a:rPr kumimoji="1" lang="ja-JP" altLang="en-US" smtClean="0"/>
              <a:pPr/>
              <a:t>2025/3/26</a:t>
            </a:fld>
            <a:endParaRPr kumimoji="1" lang="ja-JP" altLang="en-US"/>
          </a:p>
        </p:txBody>
      </p:sp>
      <p:sp>
        <p:nvSpPr>
          <p:cNvPr id="4" name="スライド イメージ プレースホルダー 3"/>
          <p:cNvSpPr>
            <a:spLocks noGrp="1" noRot="1" noChangeAspect="1"/>
          </p:cNvSpPr>
          <p:nvPr>
            <p:ph type="sldImg" idx="2"/>
          </p:nvPr>
        </p:nvSpPr>
        <p:spPr>
          <a:xfrm>
            <a:off x="1166813" y="1241425"/>
            <a:ext cx="4464050" cy="3349625"/>
          </a:xfrm>
          <a:prstGeom prst="rect">
            <a:avLst/>
          </a:prstGeom>
          <a:noFill/>
          <a:ln w="12700">
            <a:solidFill>
              <a:prstClr val="black"/>
            </a:solidFill>
          </a:ln>
        </p:spPr>
        <p:txBody>
          <a:bodyPr vert="horz" lIns="91423" tIns="45711" rIns="91423" bIns="45711" rtlCol="0" anchor="ctr"/>
          <a:lstStyle/>
          <a:p>
            <a:endParaRPr lang="ja-JP" altLang="en-US"/>
          </a:p>
        </p:txBody>
      </p:sp>
      <p:sp>
        <p:nvSpPr>
          <p:cNvPr id="5" name="ノート プレースホルダー 4"/>
          <p:cNvSpPr>
            <a:spLocks noGrp="1"/>
          </p:cNvSpPr>
          <p:nvPr>
            <p:ph type="body" sz="quarter" idx="3"/>
          </p:nvPr>
        </p:nvSpPr>
        <p:spPr>
          <a:xfrm>
            <a:off x="679452" y="4776789"/>
            <a:ext cx="5438775" cy="3908425"/>
          </a:xfrm>
          <a:prstGeom prst="rect">
            <a:avLst/>
          </a:prstGeom>
        </p:spPr>
        <p:txBody>
          <a:bodyPr vert="horz" lIns="91423" tIns="45711" rIns="91423" bIns="45711"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 y="9429750"/>
            <a:ext cx="2946400" cy="496888"/>
          </a:xfrm>
          <a:prstGeom prst="rect">
            <a:avLst/>
          </a:prstGeom>
        </p:spPr>
        <p:txBody>
          <a:bodyPr vert="horz" lIns="91423" tIns="45711" rIns="91423" bIns="45711"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49689" y="9429750"/>
            <a:ext cx="2946400" cy="496888"/>
          </a:xfrm>
          <a:prstGeom prst="rect">
            <a:avLst/>
          </a:prstGeom>
        </p:spPr>
        <p:txBody>
          <a:bodyPr vert="horz" lIns="91423" tIns="45711" rIns="91423" bIns="45711" rtlCol="0" anchor="b"/>
          <a:lstStyle>
            <a:lvl1pPr algn="r">
              <a:defRPr sz="1200"/>
            </a:lvl1pPr>
          </a:lstStyle>
          <a:p>
            <a:fld id="{0C170805-9E6E-4AA6-9ECA-5B9CC7A6A4E3}" type="slidenum">
              <a:rPr kumimoji="1" lang="ja-JP" altLang="en-US" smtClean="0"/>
              <a:pPr/>
              <a:t>‹#›</a:t>
            </a:fld>
            <a:endParaRPr kumimoji="1" lang="ja-JP" altLang="en-US"/>
          </a:p>
        </p:txBody>
      </p:sp>
    </p:spTree>
    <p:extLst>
      <p:ext uri="{BB962C8B-B14F-4D97-AF65-F5344CB8AC3E}">
        <p14:creationId xmlns:p14="http://schemas.microsoft.com/office/powerpoint/2010/main" val="362724550"/>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0C170805-9E6E-4AA6-9ECA-5B9CC7A6A4E3}" type="slidenum">
              <a:rPr kumimoji="1" lang="ja-JP" altLang="en-US" smtClean="0"/>
              <a:pPr/>
              <a:t>0</a:t>
            </a:fld>
            <a:endParaRPr kumimoji="1" lang="ja-JP" altLang="en-US"/>
          </a:p>
        </p:txBody>
      </p:sp>
    </p:spTree>
    <p:extLst>
      <p:ext uri="{BB962C8B-B14F-4D97-AF65-F5344CB8AC3E}">
        <p14:creationId xmlns:p14="http://schemas.microsoft.com/office/powerpoint/2010/main" val="369736031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0C170805-9E6E-4AA6-9ECA-5B9CC7A6A4E3}" type="slidenum">
              <a:rPr kumimoji="1" lang="ja-JP" altLang="en-US" smtClean="0"/>
              <a:pPr/>
              <a:t>11</a:t>
            </a:fld>
            <a:endParaRPr kumimoji="1" lang="ja-JP" altLang="en-US"/>
          </a:p>
        </p:txBody>
      </p:sp>
    </p:spTree>
    <p:extLst>
      <p:ext uri="{BB962C8B-B14F-4D97-AF65-F5344CB8AC3E}">
        <p14:creationId xmlns:p14="http://schemas.microsoft.com/office/powerpoint/2010/main" val="275271970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0C170805-9E6E-4AA6-9ECA-5B9CC7A6A4E3}" type="slidenum">
              <a:rPr kumimoji="1" lang="ja-JP" altLang="en-US" smtClean="0"/>
              <a:pPr/>
              <a:t>12</a:t>
            </a:fld>
            <a:endParaRPr kumimoji="1" lang="ja-JP" altLang="en-US"/>
          </a:p>
        </p:txBody>
      </p:sp>
    </p:spTree>
    <p:extLst>
      <p:ext uri="{BB962C8B-B14F-4D97-AF65-F5344CB8AC3E}">
        <p14:creationId xmlns:p14="http://schemas.microsoft.com/office/powerpoint/2010/main" val="30457443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0C170805-9E6E-4AA6-9ECA-5B9CC7A6A4E3}" type="slidenum">
              <a:rPr kumimoji="1" lang="ja-JP" altLang="en-US" smtClean="0"/>
              <a:pPr/>
              <a:t>13</a:t>
            </a:fld>
            <a:endParaRPr kumimoji="1" lang="ja-JP" altLang="en-US"/>
          </a:p>
        </p:txBody>
      </p:sp>
    </p:spTree>
    <p:extLst>
      <p:ext uri="{BB962C8B-B14F-4D97-AF65-F5344CB8AC3E}">
        <p14:creationId xmlns:p14="http://schemas.microsoft.com/office/powerpoint/2010/main" val="213829435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0C170805-9E6E-4AA6-9ECA-5B9CC7A6A4E3}" type="slidenum">
              <a:rPr kumimoji="1" lang="ja-JP" altLang="en-US" smtClean="0"/>
              <a:pPr/>
              <a:t>14</a:t>
            </a:fld>
            <a:endParaRPr kumimoji="1" lang="ja-JP" altLang="en-US"/>
          </a:p>
        </p:txBody>
      </p:sp>
    </p:spTree>
    <p:extLst>
      <p:ext uri="{BB962C8B-B14F-4D97-AF65-F5344CB8AC3E}">
        <p14:creationId xmlns:p14="http://schemas.microsoft.com/office/powerpoint/2010/main" val="280582996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0C170805-9E6E-4AA6-9ECA-5B9CC7A6A4E3}" type="slidenum">
              <a:rPr kumimoji="1" lang="ja-JP" altLang="en-US" smtClean="0"/>
              <a:pPr/>
              <a:t>15</a:t>
            </a:fld>
            <a:endParaRPr kumimoji="1" lang="ja-JP" altLang="en-US"/>
          </a:p>
        </p:txBody>
      </p:sp>
    </p:spTree>
    <p:extLst>
      <p:ext uri="{BB962C8B-B14F-4D97-AF65-F5344CB8AC3E}">
        <p14:creationId xmlns:p14="http://schemas.microsoft.com/office/powerpoint/2010/main" val="88482726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0C170805-9E6E-4AA6-9ECA-5B9CC7A6A4E3}" type="slidenum">
              <a:rPr kumimoji="1" lang="ja-JP" altLang="en-US" smtClean="0"/>
              <a:pPr/>
              <a:t>16</a:t>
            </a:fld>
            <a:endParaRPr kumimoji="1" lang="ja-JP" altLang="en-US"/>
          </a:p>
        </p:txBody>
      </p:sp>
    </p:spTree>
    <p:extLst>
      <p:ext uri="{BB962C8B-B14F-4D97-AF65-F5344CB8AC3E}">
        <p14:creationId xmlns:p14="http://schemas.microsoft.com/office/powerpoint/2010/main" val="271457515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0C170805-9E6E-4AA6-9ECA-5B9CC7A6A4E3}" type="slidenum">
              <a:rPr kumimoji="1" lang="ja-JP" altLang="en-US" smtClean="0"/>
              <a:pPr/>
              <a:t>17</a:t>
            </a:fld>
            <a:endParaRPr kumimoji="1" lang="ja-JP" altLang="en-US"/>
          </a:p>
        </p:txBody>
      </p:sp>
    </p:spTree>
    <p:extLst>
      <p:ext uri="{BB962C8B-B14F-4D97-AF65-F5344CB8AC3E}">
        <p14:creationId xmlns:p14="http://schemas.microsoft.com/office/powerpoint/2010/main" val="281616632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0C170805-9E6E-4AA6-9ECA-5B9CC7A6A4E3}" type="slidenum">
              <a:rPr kumimoji="1" lang="ja-JP" altLang="en-US" smtClean="0"/>
              <a:pPr/>
              <a:t>18</a:t>
            </a:fld>
            <a:endParaRPr kumimoji="1" lang="ja-JP" altLang="en-US"/>
          </a:p>
        </p:txBody>
      </p:sp>
    </p:spTree>
    <p:extLst>
      <p:ext uri="{BB962C8B-B14F-4D97-AF65-F5344CB8AC3E}">
        <p14:creationId xmlns:p14="http://schemas.microsoft.com/office/powerpoint/2010/main" val="32428563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0C170805-9E6E-4AA6-9ECA-5B9CC7A6A4E3}" type="slidenum">
              <a:rPr kumimoji="1" lang="ja-JP" altLang="en-US" smtClean="0"/>
              <a:pPr/>
              <a:t>19</a:t>
            </a:fld>
            <a:endParaRPr kumimoji="1" lang="ja-JP" altLang="en-US"/>
          </a:p>
        </p:txBody>
      </p:sp>
    </p:spTree>
    <p:extLst>
      <p:ext uri="{BB962C8B-B14F-4D97-AF65-F5344CB8AC3E}">
        <p14:creationId xmlns:p14="http://schemas.microsoft.com/office/powerpoint/2010/main" val="82574983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0C170805-9E6E-4AA6-9ECA-5B9CC7A6A4E3}" type="slidenum">
              <a:rPr kumimoji="1" lang="ja-JP" altLang="en-US" smtClean="0"/>
              <a:pPr/>
              <a:t>20</a:t>
            </a:fld>
            <a:endParaRPr kumimoji="1" lang="ja-JP" altLang="en-US"/>
          </a:p>
        </p:txBody>
      </p:sp>
    </p:spTree>
    <p:extLst>
      <p:ext uri="{BB962C8B-B14F-4D97-AF65-F5344CB8AC3E}">
        <p14:creationId xmlns:p14="http://schemas.microsoft.com/office/powerpoint/2010/main" val="273104953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0C170805-9E6E-4AA6-9ECA-5B9CC7A6A4E3}" type="slidenum">
              <a:rPr kumimoji="1" lang="ja-JP" altLang="en-US" smtClean="0"/>
              <a:pPr/>
              <a:t>1</a:t>
            </a:fld>
            <a:endParaRPr kumimoji="1" lang="ja-JP" altLang="en-US"/>
          </a:p>
        </p:txBody>
      </p:sp>
    </p:spTree>
    <p:extLst>
      <p:ext uri="{BB962C8B-B14F-4D97-AF65-F5344CB8AC3E}">
        <p14:creationId xmlns:p14="http://schemas.microsoft.com/office/powerpoint/2010/main" val="192082364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0C170805-9E6E-4AA6-9ECA-5B9CC7A6A4E3}" type="slidenum">
              <a:rPr kumimoji="1" lang="ja-JP" altLang="en-US" smtClean="0"/>
              <a:pPr/>
              <a:t>21</a:t>
            </a:fld>
            <a:endParaRPr kumimoji="1" lang="ja-JP" altLang="en-US"/>
          </a:p>
        </p:txBody>
      </p:sp>
    </p:spTree>
    <p:extLst>
      <p:ext uri="{BB962C8B-B14F-4D97-AF65-F5344CB8AC3E}">
        <p14:creationId xmlns:p14="http://schemas.microsoft.com/office/powerpoint/2010/main" val="315805936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0C170805-9E6E-4AA6-9ECA-5B9CC7A6A4E3}" type="slidenum">
              <a:rPr kumimoji="1" lang="ja-JP" altLang="en-US" smtClean="0"/>
              <a:pPr/>
              <a:t>22</a:t>
            </a:fld>
            <a:endParaRPr kumimoji="1" lang="ja-JP" altLang="en-US"/>
          </a:p>
        </p:txBody>
      </p:sp>
    </p:spTree>
    <p:extLst>
      <p:ext uri="{BB962C8B-B14F-4D97-AF65-F5344CB8AC3E}">
        <p14:creationId xmlns:p14="http://schemas.microsoft.com/office/powerpoint/2010/main" val="315805936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0C170805-9E6E-4AA6-9ECA-5B9CC7A6A4E3}" type="slidenum">
              <a:rPr kumimoji="1" lang="ja-JP" altLang="en-US" smtClean="0"/>
              <a:pPr/>
              <a:t>23</a:t>
            </a:fld>
            <a:endParaRPr kumimoji="1" lang="ja-JP" altLang="en-US"/>
          </a:p>
        </p:txBody>
      </p:sp>
    </p:spTree>
    <p:extLst>
      <p:ext uri="{BB962C8B-B14F-4D97-AF65-F5344CB8AC3E}">
        <p14:creationId xmlns:p14="http://schemas.microsoft.com/office/powerpoint/2010/main" val="237743475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0C170805-9E6E-4AA6-9ECA-5B9CC7A6A4E3}" type="slidenum">
              <a:rPr kumimoji="1" lang="ja-JP" altLang="en-US" smtClean="0"/>
              <a:pPr/>
              <a:t>24</a:t>
            </a:fld>
            <a:endParaRPr kumimoji="1" lang="ja-JP" altLang="en-US"/>
          </a:p>
        </p:txBody>
      </p:sp>
    </p:spTree>
    <p:extLst>
      <p:ext uri="{BB962C8B-B14F-4D97-AF65-F5344CB8AC3E}">
        <p14:creationId xmlns:p14="http://schemas.microsoft.com/office/powerpoint/2010/main" val="628047856"/>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latin typeface="游明朝" panose="02020400000000000000" pitchFamily="18" charset="-128"/>
              <a:ea typeface="游明朝" panose="02020400000000000000" pitchFamily="18" charset="-128"/>
            </a:endParaRPr>
          </a:p>
        </p:txBody>
      </p:sp>
      <p:sp>
        <p:nvSpPr>
          <p:cNvPr id="4" name="スライド番号プレースホルダー 3"/>
          <p:cNvSpPr>
            <a:spLocks noGrp="1"/>
          </p:cNvSpPr>
          <p:nvPr>
            <p:ph type="sldNum" sz="quarter" idx="5"/>
          </p:nvPr>
        </p:nvSpPr>
        <p:spPr/>
        <p:txBody>
          <a:bodyPr/>
          <a:lstStyle/>
          <a:p>
            <a:fld id="{0C170805-9E6E-4AA6-9ECA-5B9CC7A6A4E3}" type="slidenum">
              <a:rPr kumimoji="1" lang="ja-JP" altLang="en-US" smtClean="0"/>
              <a:pPr/>
              <a:t>25</a:t>
            </a:fld>
            <a:endParaRPr kumimoji="1" lang="ja-JP" altLang="en-US"/>
          </a:p>
        </p:txBody>
      </p:sp>
    </p:spTree>
    <p:extLst>
      <p:ext uri="{BB962C8B-B14F-4D97-AF65-F5344CB8AC3E}">
        <p14:creationId xmlns:p14="http://schemas.microsoft.com/office/powerpoint/2010/main" val="4176500977"/>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latin typeface="游明朝" panose="02020400000000000000" pitchFamily="18" charset="-128"/>
              <a:ea typeface="游明朝" panose="02020400000000000000" pitchFamily="18" charset="-128"/>
            </a:endParaRPr>
          </a:p>
        </p:txBody>
      </p:sp>
      <p:sp>
        <p:nvSpPr>
          <p:cNvPr id="4" name="スライド番号プレースホルダー 3"/>
          <p:cNvSpPr>
            <a:spLocks noGrp="1"/>
          </p:cNvSpPr>
          <p:nvPr>
            <p:ph type="sldNum" sz="quarter" idx="5"/>
          </p:nvPr>
        </p:nvSpPr>
        <p:spPr/>
        <p:txBody>
          <a:bodyPr/>
          <a:lstStyle/>
          <a:p>
            <a:fld id="{0C170805-9E6E-4AA6-9ECA-5B9CC7A6A4E3}" type="slidenum">
              <a:rPr kumimoji="1" lang="ja-JP" altLang="en-US" smtClean="0"/>
              <a:pPr/>
              <a:t>26</a:t>
            </a:fld>
            <a:endParaRPr kumimoji="1" lang="ja-JP" altLang="en-US"/>
          </a:p>
        </p:txBody>
      </p:sp>
    </p:spTree>
    <p:extLst>
      <p:ext uri="{BB962C8B-B14F-4D97-AF65-F5344CB8AC3E}">
        <p14:creationId xmlns:p14="http://schemas.microsoft.com/office/powerpoint/2010/main" val="2721923191"/>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latin typeface="游明朝" panose="02020400000000000000" pitchFamily="18" charset="-128"/>
              <a:ea typeface="游明朝" panose="02020400000000000000" pitchFamily="18" charset="-128"/>
            </a:endParaRPr>
          </a:p>
        </p:txBody>
      </p:sp>
      <p:sp>
        <p:nvSpPr>
          <p:cNvPr id="4" name="スライド番号プレースホルダー 3"/>
          <p:cNvSpPr>
            <a:spLocks noGrp="1"/>
          </p:cNvSpPr>
          <p:nvPr>
            <p:ph type="sldNum" sz="quarter" idx="5"/>
          </p:nvPr>
        </p:nvSpPr>
        <p:spPr/>
        <p:txBody>
          <a:bodyPr/>
          <a:lstStyle/>
          <a:p>
            <a:fld id="{0C170805-9E6E-4AA6-9ECA-5B9CC7A6A4E3}" type="slidenum">
              <a:rPr kumimoji="1" lang="ja-JP" altLang="en-US" smtClean="0"/>
              <a:pPr/>
              <a:t>27</a:t>
            </a:fld>
            <a:endParaRPr kumimoji="1" lang="ja-JP" altLang="en-US"/>
          </a:p>
        </p:txBody>
      </p:sp>
    </p:spTree>
    <p:extLst>
      <p:ext uri="{BB962C8B-B14F-4D97-AF65-F5344CB8AC3E}">
        <p14:creationId xmlns:p14="http://schemas.microsoft.com/office/powerpoint/2010/main" val="75213653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pPr algn="just"/>
            <a:endParaRPr kumimoji="1" lang="ja-JP" altLang="en-US" sz="1200" dirty="0">
              <a:latin typeface="游明朝" panose="02020400000000000000" pitchFamily="18" charset="-128"/>
              <a:ea typeface="游明朝" panose="02020400000000000000" pitchFamily="18" charset="-128"/>
            </a:endParaRPr>
          </a:p>
        </p:txBody>
      </p:sp>
      <p:sp>
        <p:nvSpPr>
          <p:cNvPr id="4" name="スライド番号プレースホルダ 3"/>
          <p:cNvSpPr>
            <a:spLocks noGrp="1"/>
          </p:cNvSpPr>
          <p:nvPr>
            <p:ph type="sldNum" sz="quarter" idx="10"/>
          </p:nvPr>
        </p:nvSpPr>
        <p:spPr/>
        <p:txBody>
          <a:bodyPr/>
          <a:lstStyle/>
          <a:p>
            <a:fld id="{0C170805-9E6E-4AA6-9ECA-5B9CC7A6A4E3}" type="slidenum">
              <a:rPr kumimoji="1" lang="ja-JP" altLang="en-US" smtClean="0"/>
              <a:pPr/>
              <a:t>2</a:t>
            </a:fld>
            <a:endParaRPr kumimoji="1" lang="ja-JP" altLang="en-US"/>
          </a:p>
        </p:txBody>
      </p:sp>
    </p:spTree>
    <p:extLst>
      <p:ext uri="{BB962C8B-B14F-4D97-AF65-F5344CB8AC3E}">
        <p14:creationId xmlns:p14="http://schemas.microsoft.com/office/powerpoint/2010/main" val="209314347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pPr algn="just"/>
            <a:endParaRPr lang="ja-JP" altLang="ja-JP" sz="1200" kern="100" dirty="0">
              <a:effectLst/>
              <a:latin typeface="游明朝" panose="02020400000000000000" pitchFamily="18" charset="-128"/>
              <a:ea typeface="游明朝" panose="02020400000000000000" pitchFamily="18" charset="-128"/>
              <a:cs typeface="Times New Roman" panose="02020603050405020304" pitchFamily="18" charset="0"/>
            </a:endParaRPr>
          </a:p>
        </p:txBody>
      </p:sp>
      <p:sp>
        <p:nvSpPr>
          <p:cNvPr id="4" name="スライド番号プレースホルダ 3"/>
          <p:cNvSpPr>
            <a:spLocks noGrp="1"/>
          </p:cNvSpPr>
          <p:nvPr>
            <p:ph type="sldNum" sz="quarter" idx="10"/>
          </p:nvPr>
        </p:nvSpPr>
        <p:spPr/>
        <p:txBody>
          <a:bodyPr/>
          <a:lstStyle/>
          <a:p>
            <a:fld id="{0C170805-9E6E-4AA6-9ECA-5B9CC7A6A4E3}" type="slidenum">
              <a:rPr kumimoji="1" lang="ja-JP" altLang="en-US" smtClean="0"/>
              <a:pPr/>
              <a:t>5</a:t>
            </a:fld>
            <a:endParaRPr kumimoji="1" lang="ja-JP" altLang="en-US"/>
          </a:p>
        </p:txBody>
      </p:sp>
    </p:spTree>
    <p:extLst>
      <p:ext uri="{BB962C8B-B14F-4D97-AF65-F5344CB8AC3E}">
        <p14:creationId xmlns:p14="http://schemas.microsoft.com/office/powerpoint/2010/main" val="309250307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latin typeface="游明朝" panose="02020400000000000000" pitchFamily="18" charset="-128"/>
              <a:ea typeface="游明朝" panose="02020400000000000000" pitchFamily="18" charset="-128"/>
            </a:endParaRPr>
          </a:p>
        </p:txBody>
      </p:sp>
      <p:sp>
        <p:nvSpPr>
          <p:cNvPr id="4" name="スライド番号プレースホルダ 3"/>
          <p:cNvSpPr>
            <a:spLocks noGrp="1"/>
          </p:cNvSpPr>
          <p:nvPr>
            <p:ph type="sldNum" sz="quarter" idx="10"/>
          </p:nvPr>
        </p:nvSpPr>
        <p:spPr/>
        <p:txBody>
          <a:bodyPr/>
          <a:lstStyle/>
          <a:p>
            <a:fld id="{0C170805-9E6E-4AA6-9ECA-5B9CC7A6A4E3}" type="slidenum">
              <a:rPr kumimoji="1" lang="ja-JP" altLang="en-US" smtClean="0"/>
              <a:pPr/>
              <a:t>6</a:t>
            </a:fld>
            <a:endParaRPr kumimoji="1" lang="ja-JP" altLang="en-US"/>
          </a:p>
        </p:txBody>
      </p:sp>
    </p:spTree>
    <p:extLst>
      <p:ext uri="{BB962C8B-B14F-4D97-AF65-F5344CB8AC3E}">
        <p14:creationId xmlns:p14="http://schemas.microsoft.com/office/powerpoint/2010/main" val="284796873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0C170805-9E6E-4AA6-9ECA-5B9CC7A6A4E3}" type="slidenum">
              <a:rPr kumimoji="1" lang="ja-JP" altLang="en-US" smtClean="0"/>
              <a:pPr/>
              <a:t>7</a:t>
            </a:fld>
            <a:endParaRPr kumimoji="1" lang="ja-JP" altLang="en-US"/>
          </a:p>
        </p:txBody>
      </p:sp>
    </p:spTree>
    <p:extLst>
      <p:ext uri="{BB962C8B-B14F-4D97-AF65-F5344CB8AC3E}">
        <p14:creationId xmlns:p14="http://schemas.microsoft.com/office/powerpoint/2010/main" val="378313647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latin typeface="游明朝" panose="02020400000000000000" pitchFamily="18" charset="-128"/>
              <a:ea typeface="游明朝" panose="02020400000000000000" pitchFamily="18" charset="-128"/>
            </a:endParaRPr>
          </a:p>
        </p:txBody>
      </p:sp>
      <p:sp>
        <p:nvSpPr>
          <p:cNvPr id="4" name="スライド番号プレースホルダー 3"/>
          <p:cNvSpPr>
            <a:spLocks noGrp="1"/>
          </p:cNvSpPr>
          <p:nvPr>
            <p:ph type="sldNum" sz="quarter" idx="5"/>
          </p:nvPr>
        </p:nvSpPr>
        <p:spPr/>
        <p:txBody>
          <a:bodyPr/>
          <a:lstStyle/>
          <a:p>
            <a:fld id="{0C170805-9E6E-4AA6-9ECA-5B9CC7A6A4E3}" type="slidenum">
              <a:rPr kumimoji="1" lang="ja-JP" altLang="en-US" smtClean="0"/>
              <a:pPr/>
              <a:t>8</a:t>
            </a:fld>
            <a:endParaRPr kumimoji="1" lang="ja-JP" altLang="en-US"/>
          </a:p>
        </p:txBody>
      </p:sp>
    </p:spTree>
    <p:extLst>
      <p:ext uri="{BB962C8B-B14F-4D97-AF65-F5344CB8AC3E}">
        <p14:creationId xmlns:p14="http://schemas.microsoft.com/office/powerpoint/2010/main" val="131927972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0C170805-9E6E-4AA6-9ECA-5B9CC7A6A4E3}" type="slidenum">
              <a:rPr kumimoji="1" lang="ja-JP" altLang="en-US" smtClean="0"/>
              <a:pPr/>
              <a:t>9</a:t>
            </a:fld>
            <a:endParaRPr kumimoji="1" lang="ja-JP" altLang="en-US"/>
          </a:p>
        </p:txBody>
      </p:sp>
    </p:spTree>
    <p:extLst>
      <p:ext uri="{BB962C8B-B14F-4D97-AF65-F5344CB8AC3E}">
        <p14:creationId xmlns:p14="http://schemas.microsoft.com/office/powerpoint/2010/main" val="99861711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latin typeface="游明朝" panose="02020400000000000000" pitchFamily="18" charset="-128"/>
              <a:ea typeface="游明朝" panose="02020400000000000000" pitchFamily="18" charset="-128"/>
            </a:endParaRPr>
          </a:p>
        </p:txBody>
      </p:sp>
      <p:sp>
        <p:nvSpPr>
          <p:cNvPr id="4" name="スライド番号プレースホルダー 3"/>
          <p:cNvSpPr>
            <a:spLocks noGrp="1"/>
          </p:cNvSpPr>
          <p:nvPr>
            <p:ph type="sldNum" sz="quarter" idx="10"/>
          </p:nvPr>
        </p:nvSpPr>
        <p:spPr/>
        <p:txBody>
          <a:bodyPr/>
          <a:lstStyle/>
          <a:p>
            <a:fld id="{0C170805-9E6E-4AA6-9ECA-5B9CC7A6A4E3}" type="slidenum">
              <a:rPr kumimoji="1" lang="ja-JP" altLang="en-US" smtClean="0"/>
              <a:pPr/>
              <a:t>10</a:t>
            </a:fld>
            <a:endParaRPr kumimoji="1" lang="ja-JP" altLang="en-US" dirty="0"/>
          </a:p>
        </p:txBody>
      </p:sp>
    </p:spTree>
    <p:extLst>
      <p:ext uri="{BB962C8B-B14F-4D97-AF65-F5344CB8AC3E}">
        <p14:creationId xmlns:p14="http://schemas.microsoft.com/office/powerpoint/2010/main" val="33526217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B0C6E2F1-93D1-4108-99B4-865D987399AE}" type="datetime1">
              <a:rPr kumimoji="1" lang="ja-JP" altLang="en-US" smtClean="0"/>
              <a:t>2025/3/26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a:xfrm>
            <a:off x="7000662" y="6674883"/>
            <a:ext cx="2133600" cy="184666"/>
          </a:xfrm>
        </p:spPr>
        <p:txBody>
          <a:bodyPr>
            <a:spAutoFit/>
          </a:bodyPr>
          <a:lstStyle/>
          <a:p>
            <a:fld id="{B25945A1-EF0B-4209-9EBE-719C3C5BD1CE}" type="slidenum">
              <a:rPr kumimoji="1" lang="ja-JP" altLang="en-US" smtClean="0"/>
              <a:pPr/>
              <a:t>‹#›</a:t>
            </a:fld>
            <a:endParaRPr kumimoji="1" lang="ja-JP" altLang="en-US"/>
          </a:p>
        </p:txBody>
      </p:sp>
    </p:spTree>
    <p:extLst>
      <p:ext uri="{BB962C8B-B14F-4D97-AF65-F5344CB8AC3E}">
        <p14:creationId xmlns:p14="http://schemas.microsoft.com/office/powerpoint/2010/main" val="10038261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FD80E25D-11E5-4D1D-942B-72B3B9F2086E}" type="datetime1">
              <a:rPr kumimoji="1" lang="ja-JP" altLang="en-US" smtClean="0"/>
              <a:t>2025/3/26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a:xfrm>
            <a:off x="7046912" y="6592267"/>
            <a:ext cx="2133600" cy="365125"/>
          </a:xfrm>
        </p:spPr>
        <p:txBody>
          <a:bodyPr/>
          <a:lstStyle/>
          <a:p>
            <a:fld id="{B25945A1-EF0B-4209-9EBE-719C3C5BD1CE}" type="slidenum">
              <a:rPr kumimoji="1" lang="ja-JP" altLang="en-US" smtClean="0"/>
              <a:pPr/>
              <a:t>‹#›</a:t>
            </a:fld>
            <a:endParaRPr kumimoji="1" lang="ja-JP" altLang="en-US"/>
          </a:p>
        </p:txBody>
      </p:sp>
    </p:spTree>
    <p:extLst>
      <p:ext uri="{BB962C8B-B14F-4D97-AF65-F5344CB8AC3E}">
        <p14:creationId xmlns:p14="http://schemas.microsoft.com/office/powerpoint/2010/main" val="22049229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377EE7CE-5463-4DEF-B353-915E7ACCD245}" type="datetime1">
              <a:rPr kumimoji="1" lang="ja-JP" altLang="en-US" smtClean="0"/>
              <a:t>2025/3/26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a:xfrm>
            <a:off x="7046912" y="6592267"/>
            <a:ext cx="2133600" cy="365125"/>
          </a:xfrm>
        </p:spPr>
        <p:txBody>
          <a:bodyPr/>
          <a:lstStyle/>
          <a:p>
            <a:fld id="{B25945A1-EF0B-4209-9EBE-719C3C5BD1CE}" type="slidenum">
              <a:rPr kumimoji="1" lang="ja-JP" altLang="en-US" smtClean="0"/>
              <a:pPr/>
              <a:t>‹#›</a:t>
            </a:fld>
            <a:endParaRPr kumimoji="1" lang="ja-JP" altLang="en-US"/>
          </a:p>
        </p:txBody>
      </p:sp>
    </p:spTree>
    <p:extLst>
      <p:ext uri="{BB962C8B-B14F-4D97-AF65-F5344CB8AC3E}">
        <p14:creationId xmlns:p14="http://schemas.microsoft.com/office/powerpoint/2010/main" val="11945470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FCFD8BD5-1817-4EB8-81AA-F880E88FD92A}" type="datetime1">
              <a:rPr kumimoji="1" lang="ja-JP" altLang="en-US" smtClean="0"/>
              <a:t>2025/3/26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a:xfrm>
            <a:off x="7004463" y="6683509"/>
            <a:ext cx="2133600" cy="184666"/>
          </a:xfrm>
        </p:spPr>
        <p:txBody>
          <a:bodyPr>
            <a:spAutoFit/>
          </a:bodyPr>
          <a:lstStyle/>
          <a:p>
            <a:fld id="{B25945A1-EF0B-4209-9EBE-719C3C5BD1CE}" type="slidenum">
              <a:rPr kumimoji="1" lang="ja-JP" altLang="en-US" smtClean="0"/>
              <a:pPr/>
              <a:t>‹#›</a:t>
            </a:fld>
            <a:endParaRPr kumimoji="1" lang="ja-JP" altLang="en-US"/>
          </a:p>
        </p:txBody>
      </p:sp>
    </p:spTree>
    <p:extLst>
      <p:ext uri="{BB962C8B-B14F-4D97-AF65-F5344CB8AC3E}">
        <p14:creationId xmlns:p14="http://schemas.microsoft.com/office/powerpoint/2010/main" val="29883596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446D4E54-456B-4FF0-8B3A-9D9C856B4A75}" type="datetime1">
              <a:rPr kumimoji="1" lang="ja-JP" altLang="en-US" smtClean="0"/>
              <a:t>2025/3/26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a:xfrm>
            <a:off x="7020272" y="6520259"/>
            <a:ext cx="2133600" cy="365125"/>
          </a:xfrm>
        </p:spPr>
        <p:txBody>
          <a:bodyPr/>
          <a:lstStyle/>
          <a:p>
            <a:fld id="{B25945A1-EF0B-4209-9EBE-719C3C5BD1CE}" type="slidenum">
              <a:rPr kumimoji="1" lang="ja-JP" altLang="en-US" smtClean="0"/>
              <a:pPr/>
              <a:t>‹#›</a:t>
            </a:fld>
            <a:endParaRPr kumimoji="1" lang="ja-JP" altLang="en-US"/>
          </a:p>
        </p:txBody>
      </p:sp>
    </p:spTree>
    <p:extLst>
      <p:ext uri="{BB962C8B-B14F-4D97-AF65-F5344CB8AC3E}">
        <p14:creationId xmlns:p14="http://schemas.microsoft.com/office/powerpoint/2010/main" val="38004004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298D0C90-1188-4ED0-867F-709A906057AD}" type="datetime1">
              <a:rPr kumimoji="1" lang="ja-JP" altLang="en-US" smtClean="0"/>
              <a:t>2025/3/26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a:xfrm>
            <a:off x="7020272" y="6453336"/>
            <a:ext cx="2133600" cy="365125"/>
          </a:xfrm>
        </p:spPr>
        <p:txBody>
          <a:bodyPr/>
          <a:lstStyle/>
          <a:p>
            <a:fld id="{B25945A1-EF0B-4209-9EBE-719C3C5BD1CE}" type="slidenum">
              <a:rPr kumimoji="1" lang="ja-JP" altLang="en-US" smtClean="0"/>
              <a:pPr/>
              <a:t>‹#›</a:t>
            </a:fld>
            <a:endParaRPr kumimoji="1" lang="ja-JP" altLang="en-US"/>
          </a:p>
        </p:txBody>
      </p:sp>
    </p:spTree>
    <p:extLst>
      <p:ext uri="{BB962C8B-B14F-4D97-AF65-F5344CB8AC3E}">
        <p14:creationId xmlns:p14="http://schemas.microsoft.com/office/powerpoint/2010/main" val="13896691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7950F89C-4A7D-4E00-B5A3-A163AF7035E8}" type="datetime1">
              <a:rPr kumimoji="1" lang="ja-JP" altLang="en-US" smtClean="0"/>
              <a:t>2025/3/26</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a:xfrm>
            <a:off x="7020272" y="6453336"/>
            <a:ext cx="2133600" cy="365125"/>
          </a:xfrm>
        </p:spPr>
        <p:txBody>
          <a:bodyPr/>
          <a:lstStyle/>
          <a:p>
            <a:fld id="{B25945A1-EF0B-4209-9EBE-719C3C5BD1CE}" type="slidenum">
              <a:rPr kumimoji="1" lang="ja-JP" altLang="en-US" smtClean="0"/>
              <a:pPr/>
              <a:t>‹#›</a:t>
            </a:fld>
            <a:endParaRPr kumimoji="1" lang="ja-JP" altLang="en-US"/>
          </a:p>
        </p:txBody>
      </p:sp>
    </p:spTree>
    <p:extLst>
      <p:ext uri="{BB962C8B-B14F-4D97-AF65-F5344CB8AC3E}">
        <p14:creationId xmlns:p14="http://schemas.microsoft.com/office/powerpoint/2010/main" val="18193358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8183253F-E76B-42D4-9C6E-069A865C1926}" type="datetime1">
              <a:rPr kumimoji="1" lang="ja-JP" altLang="en-US" smtClean="0"/>
              <a:t>2025/3/26</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a:xfrm>
            <a:off x="7020272" y="6453336"/>
            <a:ext cx="2133600" cy="365125"/>
          </a:xfrm>
        </p:spPr>
        <p:txBody>
          <a:bodyPr/>
          <a:lstStyle/>
          <a:p>
            <a:fld id="{B25945A1-EF0B-4209-9EBE-719C3C5BD1CE}" type="slidenum">
              <a:rPr kumimoji="1" lang="ja-JP" altLang="en-US" smtClean="0"/>
              <a:pPr/>
              <a:t>‹#›</a:t>
            </a:fld>
            <a:endParaRPr kumimoji="1" lang="ja-JP" altLang="en-US"/>
          </a:p>
        </p:txBody>
      </p:sp>
    </p:spTree>
    <p:extLst>
      <p:ext uri="{BB962C8B-B14F-4D97-AF65-F5344CB8AC3E}">
        <p14:creationId xmlns:p14="http://schemas.microsoft.com/office/powerpoint/2010/main" val="6072270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3E7817B6-1BCE-4FC2-8012-4C752F37781A}" type="datetime1">
              <a:rPr kumimoji="1" lang="ja-JP" altLang="en-US" smtClean="0"/>
              <a:t>2025/3/26</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a:xfrm>
            <a:off x="7020272" y="6453336"/>
            <a:ext cx="2133600" cy="365125"/>
          </a:xfrm>
        </p:spPr>
        <p:txBody>
          <a:bodyPr/>
          <a:lstStyle/>
          <a:p>
            <a:fld id="{B25945A1-EF0B-4209-9EBE-719C3C5BD1CE}" type="slidenum">
              <a:rPr kumimoji="1" lang="ja-JP" altLang="en-US" smtClean="0"/>
              <a:pPr/>
              <a:t>‹#›</a:t>
            </a:fld>
            <a:endParaRPr kumimoji="1" lang="ja-JP" altLang="en-US"/>
          </a:p>
        </p:txBody>
      </p:sp>
    </p:spTree>
    <p:extLst>
      <p:ext uri="{BB962C8B-B14F-4D97-AF65-F5344CB8AC3E}">
        <p14:creationId xmlns:p14="http://schemas.microsoft.com/office/powerpoint/2010/main" val="21362983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337BDC3-B668-4211-B667-0AB7FCEE7FF0}" type="datetime1">
              <a:rPr kumimoji="1" lang="ja-JP" altLang="en-US" smtClean="0"/>
              <a:t>2025/3/26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a:xfrm>
            <a:off x="7020272" y="6592267"/>
            <a:ext cx="2133600" cy="365125"/>
          </a:xfrm>
        </p:spPr>
        <p:txBody>
          <a:bodyPr/>
          <a:lstStyle/>
          <a:p>
            <a:fld id="{B25945A1-EF0B-4209-9EBE-719C3C5BD1CE}" type="slidenum">
              <a:rPr kumimoji="1" lang="ja-JP" altLang="en-US" smtClean="0"/>
              <a:pPr/>
              <a:t>‹#›</a:t>
            </a:fld>
            <a:endParaRPr kumimoji="1" lang="ja-JP" altLang="en-US"/>
          </a:p>
        </p:txBody>
      </p:sp>
    </p:spTree>
    <p:extLst>
      <p:ext uri="{BB962C8B-B14F-4D97-AF65-F5344CB8AC3E}">
        <p14:creationId xmlns:p14="http://schemas.microsoft.com/office/powerpoint/2010/main" val="40702375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E08A66ED-E2F4-44B6-A4A1-8B428BCD1226}" type="datetime1">
              <a:rPr kumimoji="1" lang="ja-JP" altLang="en-US" smtClean="0"/>
              <a:t>2025/3/26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a:xfrm>
            <a:off x="6974904" y="6525344"/>
            <a:ext cx="2133600" cy="365125"/>
          </a:xfrm>
        </p:spPr>
        <p:txBody>
          <a:bodyPr/>
          <a:lstStyle/>
          <a:p>
            <a:fld id="{B25945A1-EF0B-4209-9EBE-719C3C5BD1CE}" type="slidenum">
              <a:rPr kumimoji="1" lang="ja-JP" altLang="en-US" smtClean="0"/>
              <a:pPr/>
              <a:t>‹#›</a:t>
            </a:fld>
            <a:endParaRPr kumimoji="1" lang="ja-JP" altLang="en-US"/>
          </a:p>
        </p:txBody>
      </p:sp>
    </p:spTree>
    <p:extLst>
      <p:ext uri="{BB962C8B-B14F-4D97-AF65-F5344CB8AC3E}">
        <p14:creationId xmlns:p14="http://schemas.microsoft.com/office/powerpoint/2010/main" val="16726247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5D6A2EB-3195-4ED0-9BC4-881BAF1B0407}" type="datetime1">
              <a:rPr kumimoji="1" lang="ja-JP" altLang="en-US" smtClean="0"/>
              <a:t>2025/3/26</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7000662" y="6662004"/>
            <a:ext cx="2133600" cy="184666"/>
          </a:xfrm>
          <a:prstGeom prst="rect">
            <a:avLst/>
          </a:prstGeom>
        </p:spPr>
        <p:txBody>
          <a:bodyPr vert="horz" lIns="36000" tIns="0" rIns="36000" bIns="0" rtlCol="0" anchor="ctr">
            <a:spAutoFit/>
          </a:bodyPr>
          <a:lstStyle>
            <a:lvl1pPr algn="r">
              <a:defRPr sz="1200">
                <a:solidFill>
                  <a:schemeClr val="tx1">
                    <a:tint val="75000"/>
                  </a:schemeClr>
                </a:solidFill>
              </a:defRPr>
            </a:lvl1pPr>
          </a:lstStyle>
          <a:p>
            <a:fld id="{B25945A1-EF0B-4209-9EBE-719C3C5BD1CE}" type="slidenum">
              <a:rPr kumimoji="1" lang="ja-JP" altLang="en-US" smtClean="0"/>
              <a:pPr/>
              <a:t>‹#›</a:t>
            </a:fld>
            <a:endParaRPr kumimoji="1" lang="ja-JP" altLang="en-US"/>
          </a:p>
        </p:txBody>
      </p:sp>
    </p:spTree>
    <p:extLst>
      <p:ext uri="{BB962C8B-B14F-4D97-AF65-F5344CB8AC3E}">
        <p14:creationId xmlns:p14="http://schemas.microsoft.com/office/powerpoint/2010/main" val="2631733350"/>
      </p:ext>
    </p:extLst>
  </p:cSld>
  <p:clrMap bg1="lt1" tx1="dk1" bg2="lt2" tx2="dk2" accent1="accent1" accent2="accent2" accent3="accent3" accent4="accent4" accent5="accent5" accent6="accent6" hlink="hlink" folHlink="folHlink"/>
  <p:sldLayoutIdLst>
    <p:sldLayoutId id="2147483805" r:id="rId1"/>
    <p:sldLayoutId id="2147483806" r:id="rId2"/>
    <p:sldLayoutId id="2147483807" r:id="rId3"/>
    <p:sldLayoutId id="2147483808" r:id="rId4"/>
    <p:sldLayoutId id="2147483809" r:id="rId5"/>
    <p:sldLayoutId id="2147483810" r:id="rId6"/>
    <p:sldLayoutId id="2147483811" r:id="rId7"/>
    <p:sldLayoutId id="2147483812" r:id="rId8"/>
    <p:sldLayoutId id="2147483813" r:id="rId9"/>
    <p:sldLayoutId id="2147483814" r:id="rId10"/>
    <p:sldLayoutId id="2147483815"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6.xml"/><Relationship Id="rId1" Type="http://schemas.openxmlformats.org/officeDocument/2006/relationships/slideLayout" Target="../slideLayouts/slideLayout2.xml"/><Relationship Id="rId5" Type="http://schemas.openxmlformats.org/officeDocument/2006/relationships/image" Target="../media/image7.png"/><Relationship Id="rId4" Type="http://schemas.openxmlformats.org/officeDocument/2006/relationships/image" Target="../media/image6.pn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5.xml"/><Relationship Id="rId1" Type="http://schemas.openxmlformats.org/officeDocument/2006/relationships/slideLayout" Target="../slideLayouts/slideLayout7.xml"/><Relationship Id="rId5" Type="http://schemas.openxmlformats.org/officeDocument/2006/relationships/image" Target="../media/image4.emf"/><Relationship Id="rId4" Type="http://schemas.openxmlformats.org/officeDocument/2006/relationships/chart" Target="../charts/char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1406381" y="1628800"/>
            <a:ext cx="6333971" cy="1512168"/>
          </a:xfrm>
        </p:spPr>
        <p:txBody>
          <a:bodyPr>
            <a:normAutofit/>
          </a:bodyPr>
          <a:lstStyle/>
          <a:p>
            <a:pPr algn="l"/>
            <a:r>
              <a:rPr lang="ja-JP" altLang="en-US" sz="3200" b="1" dirty="0">
                <a:latin typeface="Meiryo UI" panose="020B0604030504040204" pitchFamily="50" charset="-128"/>
                <a:ea typeface="Meiryo UI" panose="020B0604030504040204" pitchFamily="50" charset="-128"/>
                <a:cs typeface="Meiryo UI" panose="020B0604030504040204" pitchFamily="50" charset="-128"/>
              </a:rPr>
              <a:t>地域経済成長プラン　</a:t>
            </a:r>
            <a:endParaRPr kumimoji="1" lang="ja-JP" altLang="en-US"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4" name="サブタイトル 2">
            <a:extLst>
              <a:ext uri="{FF2B5EF4-FFF2-40B4-BE49-F238E27FC236}">
                <a16:creationId xmlns:a16="http://schemas.microsoft.com/office/drawing/2014/main" id="{73E8B03B-2CF2-7FEC-C49C-569914652AE9}"/>
              </a:ext>
            </a:extLst>
          </p:cNvPr>
          <p:cNvSpPr txBox="1">
            <a:spLocks/>
          </p:cNvSpPr>
          <p:nvPr/>
        </p:nvSpPr>
        <p:spPr>
          <a:xfrm>
            <a:off x="1485900" y="2852936"/>
            <a:ext cx="6172200" cy="720080"/>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pPr algn="l">
              <a:lnSpc>
                <a:spcPts val="3000"/>
              </a:lnSpc>
              <a:spcBef>
                <a:spcPts val="0"/>
              </a:spcBef>
            </a:pPr>
            <a:r>
              <a:rPr lang="en-US" altLang="ja-JP" sz="2200" dirty="0">
                <a:solidFill>
                  <a:schemeClr val="tx1"/>
                </a:solidFill>
                <a:latin typeface="Meiryo UI" pitchFamily="50" charset="-128"/>
                <a:ea typeface="Meiryo UI" pitchFamily="50" charset="-128"/>
                <a:cs typeface="Meiryo UI" pitchFamily="50" charset="-128"/>
              </a:rPr>
              <a:t>2025</a:t>
            </a:r>
            <a:r>
              <a:rPr lang="ja-JP" altLang="en-US" sz="2200" dirty="0">
                <a:solidFill>
                  <a:schemeClr val="tx1"/>
                </a:solidFill>
                <a:latin typeface="Meiryo UI" pitchFamily="50" charset="-128"/>
                <a:ea typeface="Meiryo UI" pitchFamily="50" charset="-128"/>
                <a:cs typeface="Meiryo UI" pitchFamily="50" charset="-128"/>
              </a:rPr>
              <a:t> </a:t>
            </a:r>
            <a:r>
              <a:rPr lang="en-US" altLang="ja-JP" sz="2200" dirty="0">
                <a:solidFill>
                  <a:schemeClr val="tx1"/>
                </a:solidFill>
                <a:latin typeface="Meiryo UI" pitchFamily="50" charset="-128"/>
                <a:ea typeface="Meiryo UI" pitchFamily="50" charset="-128"/>
                <a:cs typeface="Meiryo UI" pitchFamily="50" charset="-128"/>
              </a:rPr>
              <a:t>- 2029</a:t>
            </a:r>
            <a:r>
              <a:rPr lang="ja-JP" altLang="en-US" sz="2200" dirty="0">
                <a:solidFill>
                  <a:schemeClr val="tx1"/>
                </a:solidFill>
                <a:latin typeface="Meiryo UI" pitchFamily="50" charset="-128"/>
                <a:ea typeface="Meiryo UI" pitchFamily="50" charset="-128"/>
                <a:cs typeface="Meiryo UI" pitchFamily="50" charset="-128"/>
              </a:rPr>
              <a:t>年度</a:t>
            </a:r>
            <a:endParaRPr lang="en-US" altLang="ja-JP" sz="2200" dirty="0">
              <a:solidFill>
                <a:schemeClr val="tx1"/>
              </a:solidFill>
              <a:latin typeface="Meiryo UI" pitchFamily="50" charset="-128"/>
              <a:ea typeface="Meiryo UI" pitchFamily="50" charset="-128"/>
              <a:cs typeface="Meiryo UI" pitchFamily="50" charset="-128"/>
            </a:endParaRPr>
          </a:p>
        </p:txBody>
      </p:sp>
      <p:sp>
        <p:nvSpPr>
          <p:cNvPr id="5" name="サブタイトル 2">
            <a:extLst>
              <a:ext uri="{FF2B5EF4-FFF2-40B4-BE49-F238E27FC236}">
                <a16:creationId xmlns:a16="http://schemas.microsoft.com/office/drawing/2014/main" id="{18389A3E-89A5-1BFC-0ADC-6DB39E61BECE}"/>
              </a:ext>
            </a:extLst>
          </p:cNvPr>
          <p:cNvSpPr txBox="1">
            <a:spLocks/>
          </p:cNvSpPr>
          <p:nvPr/>
        </p:nvSpPr>
        <p:spPr>
          <a:xfrm>
            <a:off x="4929307" y="2024844"/>
            <a:ext cx="2808312" cy="720080"/>
          </a:xfrm>
          <a:prstGeom prst="rect">
            <a:avLst/>
          </a:prstGeom>
        </p:spPr>
        <p:txBody>
          <a:bodyPr vert="horz" lIns="91440" tIns="45720" rIns="91440" bIns="45720" rtlCol="0" anchor="ctr" anchorCtr="0">
            <a:no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pPr algn="l">
              <a:lnSpc>
                <a:spcPts val="3000"/>
              </a:lnSpc>
              <a:spcBef>
                <a:spcPts val="0"/>
              </a:spcBef>
            </a:pPr>
            <a:endParaRPr lang="en-US" altLang="ja-JP" sz="2200" dirty="0">
              <a:solidFill>
                <a:schemeClr val="tx1"/>
              </a:solidFill>
              <a:latin typeface="Meiryo UI" pitchFamily="50" charset="-128"/>
              <a:ea typeface="Meiryo UI" pitchFamily="50" charset="-128"/>
              <a:cs typeface="Meiryo UI" pitchFamily="50" charset="-128"/>
            </a:endParaRPr>
          </a:p>
        </p:txBody>
      </p:sp>
      <p:pic>
        <p:nvPicPr>
          <p:cNvPr id="8" name="図 7">
            <a:extLst>
              <a:ext uri="{FF2B5EF4-FFF2-40B4-BE49-F238E27FC236}">
                <a16:creationId xmlns:a16="http://schemas.microsoft.com/office/drawing/2014/main" id="{74B5734E-B119-DB78-F8B1-C8837B8B2214}"/>
              </a:ext>
            </a:extLst>
          </p:cNvPr>
          <p:cNvPicPr>
            <a:picLocks noChangeAspect="1"/>
          </p:cNvPicPr>
          <p:nvPr/>
        </p:nvPicPr>
        <p:blipFill>
          <a:blip r:embed="rId3"/>
          <a:stretch>
            <a:fillRect/>
          </a:stretch>
        </p:blipFill>
        <p:spPr>
          <a:xfrm>
            <a:off x="7556659" y="0"/>
            <a:ext cx="1587341" cy="612934"/>
          </a:xfrm>
          <a:prstGeom prst="rect">
            <a:avLst/>
          </a:prstGeom>
        </p:spPr>
      </p:pic>
      <p:sp>
        <p:nvSpPr>
          <p:cNvPr id="11" name="サブタイトル 2">
            <a:extLst>
              <a:ext uri="{FF2B5EF4-FFF2-40B4-BE49-F238E27FC236}">
                <a16:creationId xmlns:a16="http://schemas.microsoft.com/office/drawing/2014/main" id="{B07A177D-07ED-D0BA-704C-C5E4B18BCE38}"/>
              </a:ext>
            </a:extLst>
          </p:cNvPr>
          <p:cNvSpPr>
            <a:spLocks noGrp="1"/>
          </p:cNvSpPr>
          <p:nvPr>
            <p:ph type="subTitle" idx="1"/>
          </p:nvPr>
        </p:nvSpPr>
        <p:spPr>
          <a:xfrm>
            <a:off x="1568152" y="4221088"/>
            <a:ext cx="6172200" cy="2016224"/>
          </a:xfrm>
        </p:spPr>
        <p:txBody>
          <a:bodyPr>
            <a:noAutofit/>
          </a:bodyPr>
          <a:lstStyle/>
          <a:p>
            <a:pPr algn="l">
              <a:lnSpc>
                <a:spcPts val="3000"/>
              </a:lnSpc>
              <a:spcBef>
                <a:spcPts val="0"/>
              </a:spcBef>
            </a:pPr>
            <a:r>
              <a:rPr lang="en-US" altLang="ja-JP" sz="2200" dirty="0">
                <a:solidFill>
                  <a:schemeClr val="tx1"/>
                </a:solidFill>
                <a:latin typeface="Meiryo UI" pitchFamily="50" charset="-128"/>
                <a:ea typeface="Meiryo UI" pitchFamily="50" charset="-128"/>
                <a:cs typeface="Meiryo UI" pitchFamily="50" charset="-128"/>
              </a:rPr>
              <a:t>2025</a:t>
            </a:r>
            <a:r>
              <a:rPr lang="ja-JP" altLang="en-US" sz="2200" dirty="0">
                <a:solidFill>
                  <a:schemeClr val="tx1"/>
                </a:solidFill>
                <a:latin typeface="Meiryo UI" pitchFamily="50" charset="-128"/>
                <a:ea typeface="Meiryo UI" pitchFamily="50" charset="-128"/>
                <a:cs typeface="Meiryo UI" pitchFamily="50" charset="-128"/>
              </a:rPr>
              <a:t>年３月</a:t>
            </a:r>
            <a:endParaRPr lang="en-US" altLang="ja-JP" sz="2200" dirty="0">
              <a:solidFill>
                <a:schemeClr val="tx1"/>
              </a:solidFill>
              <a:latin typeface="Meiryo UI" pitchFamily="50" charset="-128"/>
              <a:ea typeface="Meiryo UI" pitchFamily="50" charset="-128"/>
              <a:cs typeface="Meiryo UI" pitchFamily="50" charset="-128"/>
            </a:endParaRPr>
          </a:p>
          <a:p>
            <a:pPr algn="l">
              <a:lnSpc>
                <a:spcPts val="3000"/>
              </a:lnSpc>
              <a:spcBef>
                <a:spcPts val="0"/>
              </a:spcBef>
            </a:pPr>
            <a:endParaRPr lang="en-US" altLang="ja-JP" sz="2200" dirty="0">
              <a:solidFill>
                <a:schemeClr val="tx1"/>
              </a:solidFill>
              <a:latin typeface="Meiryo UI" pitchFamily="50" charset="-128"/>
              <a:ea typeface="Meiryo UI" pitchFamily="50" charset="-128"/>
              <a:cs typeface="Meiryo UI" pitchFamily="50" charset="-128"/>
            </a:endParaRPr>
          </a:p>
          <a:p>
            <a:pPr algn="l">
              <a:lnSpc>
                <a:spcPts val="3000"/>
              </a:lnSpc>
              <a:spcBef>
                <a:spcPts val="0"/>
              </a:spcBef>
            </a:pPr>
            <a:r>
              <a:rPr kumimoji="1" lang="ja-JP" altLang="en-US" sz="2200" dirty="0">
                <a:solidFill>
                  <a:schemeClr val="tx1"/>
                </a:solidFill>
                <a:latin typeface="Meiryo UI" pitchFamily="50" charset="-128"/>
                <a:ea typeface="Meiryo UI" pitchFamily="50" charset="-128"/>
                <a:cs typeface="Meiryo UI" pitchFamily="50" charset="-128"/>
              </a:rPr>
              <a:t>経済戦略局</a:t>
            </a:r>
          </a:p>
        </p:txBody>
      </p:sp>
    </p:spTree>
    <p:extLst>
      <p:ext uri="{BB962C8B-B14F-4D97-AF65-F5344CB8AC3E}">
        <p14:creationId xmlns:p14="http://schemas.microsoft.com/office/powerpoint/2010/main" val="381305660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テキスト ボックス 10"/>
          <p:cNvSpPr txBox="1"/>
          <p:nvPr/>
        </p:nvSpPr>
        <p:spPr>
          <a:xfrm>
            <a:off x="0" y="0"/>
            <a:ext cx="9144000" cy="461665"/>
          </a:xfrm>
          <a:prstGeom prst="rect">
            <a:avLst/>
          </a:prstGeom>
          <a:solidFill>
            <a:schemeClr val="accent1"/>
          </a:solid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400" b="1" i="0" u="none" strike="noStrike" kern="1200" cap="small"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2400" b="1" i="0" u="none" strike="noStrike" kern="1200" cap="small" spc="100" normalizeH="0" noProof="0" dirty="0">
                <a:ln>
                  <a:noFill/>
                </a:ln>
                <a:solidFill>
                  <a:prstClr val="white"/>
                </a:solidFill>
                <a:effectLst/>
                <a:uLnTx/>
                <a:uFillTx/>
                <a:latin typeface="Meiryo UI" panose="020B0604030504040204" pitchFamily="50" charset="-128"/>
                <a:ea typeface="Meiryo UI" panose="020B0604030504040204" pitchFamily="50" charset="-128"/>
                <a:cs typeface="Meiryo UI" panose="020B0604030504040204" pitchFamily="50" charset="-128"/>
              </a:rPr>
              <a:t>６．</a:t>
            </a:r>
            <a:r>
              <a:rPr kumimoji="1" lang="ja-JP" altLang="en-US" sz="2400" b="1" i="0" u="none" strike="noStrike" kern="1200" cap="small" spc="100" normalizeH="0" noProof="0" dirty="0">
                <a:ln>
                  <a:noFill/>
                </a:ln>
                <a:solidFill>
                  <a:schemeClr val="bg1"/>
                </a:solidFill>
                <a:effectLst/>
                <a:uLnTx/>
                <a:uFillTx/>
                <a:latin typeface="Meiryo UI" panose="020B0604030504040204" pitchFamily="50" charset="-128"/>
                <a:ea typeface="Meiryo UI" panose="020B0604030504040204" pitchFamily="50" charset="-128"/>
                <a:cs typeface="Meiryo UI" panose="020B0604030504040204" pitchFamily="50" charset="-128"/>
              </a:rPr>
              <a:t>めざす姿、基本的</a:t>
            </a:r>
            <a:r>
              <a:rPr kumimoji="1" lang="ja-JP" altLang="en-US" sz="2400" b="1" i="0" u="none" strike="noStrike" kern="1200" cap="small" spc="100" normalizeH="0" noProof="0" dirty="0">
                <a:ln>
                  <a:noFill/>
                </a:ln>
                <a:solidFill>
                  <a:prstClr val="white"/>
                </a:solidFill>
                <a:effectLst/>
                <a:uLnTx/>
                <a:uFillTx/>
                <a:latin typeface="Meiryo UI" panose="020B0604030504040204" pitchFamily="50" charset="-128"/>
                <a:ea typeface="Meiryo UI" panose="020B0604030504040204" pitchFamily="50" charset="-128"/>
                <a:cs typeface="Meiryo UI" panose="020B0604030504040204" pitchFamily="50" charset="-128"/>
              </a:rPr>
              <a:t>な考え方</a:t>
            </a:r>
            <a:endParaRPr kumimoji="1" lang="ja-JP" altLang="en-US" sz="1600" b="1" i="0" u="none" strike="noStrike" kern="1200" cap="none" spc="100" normalizeH="0" noProof="0" dirty="0">
              <a:ln>
                <a:noFill/>
              </a:ln>
              <a:solidFill>
                <a:prstClr val="white"/>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7" name="スライド番号プレースホルダー 6"/>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25945A1-EF0B-4209-9EBE-719C3C5BD1CE}" type="slidenum">
              <a:rPr kumimoji="1" lang="ja-JP" altLang="en-US" sz="1200" b="0" i="0" u="none" strike="noStrike" kern="1200" cap="none" spc="0" normalizeH="0" baseline="0" noProof="0" smtClean="0">
                <a:ln>
                  <a:noFill/>
                </a:ln>
                <a:solidFill>
                  <a:prstClr val="black">
                    <a:tint val="75000"/>
                  </a:prstClr>
                </a:solidFill>
                <a:effectLst/>
                <a:uLnTx/>
                <a:uFillTx/>
                <a:latin typeface="Calibri"/>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1" lang="ja-JP" altLang="en-US" sz="1200" b="0" i="0" u="none" strike="noStrike" kern="1200" cap="none" spc="0" normalizeH="0" baseline="0" noProof="0">
              <a:ln>
                <a:noFill/>
              </a:ln>
              <a:solidFill>
                <a:prstClr val="black">
                  <a:tint val="75000"/>
                </a:prstClr>
              </a:solidFill>
              <a:effectLst/>
              <a:uLnTx/>
              <a:uFillTx/>
              <a:latin typeface="Calibri"/>
              <a:ea typeface="ＭＳ Ｐゴシック" panose="020B0600070205080204" pitchFamily="50" charset="-128"/>
              <a:cs typeface="+mn-cs"/>
            </a:endParaRPr>
          </a:p>
        </p:txBody>
      </p:sp>
      <p:sp>
        <p:nvSpPr>
          <p:cNvPr id="5" name="タイトル 1">
            <a:extLst>
              <a:ext uri="{FF2B5EF4-FFF2-40B4-BE49-F238E27FC236}">
                <a16:creationId xmlns:a16="http://schemas.microsoft.com/office/drawing/2014/main" id="{D5BAC3F8-6917-E3A0-8599-7F31F1F9928D}"/>
              </a:ext>
            </a:extLst>
          </p:cNvPr>
          <p:cNvSpPr txBox="1">
            <a:spLocks/>
          </p:cNvSpPr>
          <p:nvPr/>
        </p:nvSpPr>
        <p:spPr>
          <a:xfrm>
            <a:off x="179512" y="476672"/>
            <a:ext cx="6891536" cy="562074"/>
          </a:xfrm>
          <a:prstGeom prst="rect">
            <a:avLst/>
          </a:prstGeom>
        </p:spPr>
        <p:txBody>
          <a:bodyPr vert="horz" anchor="b">
            <a:normAutofit/>
          </a:bodyPr>
          <a:lstStyle/>
          <a:p>
            <a:pPr>
              <a:spcBef>
                <a:spcPct val="0"/>
              </a:spcBef>
            </a:pPr>
            <a:r>
              <a:rPr lang="ja-JP" altLang="en-US" sz="2400" cap="small" dirty="0">
                <a:latin typeface="Meiryo UI" pitchFamily="50" charset="-128"/>
                <a:ea typeface="Meiryo UI" pitchFamily="50" charset="-128"/>
                <a:cs typeface="Meiryo UI" pitchFamily="50" charset="-128"/>
              </a:rPr>
              <a:t>◆　めざす姿</a:t>
            </a:r>
            <a:endParaRPr kumimoji="1" lang="ja-JP" altLang="en-US" sz="2400" b="0" i="0" u="none" strike="noStrike" kern="1200" cap="small" spc="0" normalizeH="0" baseline="0" noProof="0" dirty="0">
              <a:ln>
                <a:noFill/>
              </a:ln>
              <a:effectLst/>
              <a:uLnTx/>
              <a:uFillTx/>
              <a:latin typeface="Meiryo UI" pitchFamily="50" charset="-128"/>
              <a:ea typeface="Meiryo UI" pitchFamily="50" charset="-128"/>
              <a:cs typeface="Meiryo UI" pitchFamily="50" charset="-128"/>
            </a:endParaRPr>
          </a:p>
        </p:txBody>
      </p:sp>
      <p:sp>
        <p:nvSpPr>
          <p:cNvPr id="6" name="正方形/長方形 5">
            <a:extLst>
              <a:ext uri="{FF2B5EF4-FFF2-40B4-BE49-F238E27FC236}">
                <a16:creationId xmlns:a16="http://schemas.microsoft.com/office/drawing/2014/main" id="{EF00576C-4BAA-43AC-0FCE-5453DEB68690}"/>
              </a:ext>
            </a:extLst>
          </p:cNvPr>
          <p:cNvSpPr/>
          <p:nvPr/>
        </p:nvSpPr>
        <p:spPr>
          <a:xfrm>
            <a:off x="179512" y="1196750"/>
            <a:ext cx="8800715" cy="1886199"/>
          </a:xfrm>
          <a:prstGeom prst="rect">
            <a:avLst/>
          </a:prstGeom>
          <a:solidFill>
            <a:schemeClr val="lt1"/>
          </a:solidFill>
          <a:ln w="25400"/>
        </p:spPr>
        <p:style>
          <a:lnRef idx="2">
            <a:schemeClr val="accent2"/>
          </a:lnRef>
          <a:fillRef idx="1">
            <a:schemeClr val="lt1"/>
          </a:fillRef>
          <a:effectRef idx="0">
            <a:schemeClr val="accent2"/>
          </a:effectRef>
          <a:fontRef idx="minor">
            <a:schemeClr val="dk1"/>
          </a:fontRef>
        </p:style>
        <p:txBody>
          <a:bodyPr lIns="0" tIns="0" rIns="0" bIns="0" rtlCol="0" anchor="ctr"/>
          <a:lstStyle/>
          <a:p>
            <a:pPr algn="ctr"/>
            <a:endParaRPr kumimoji="1" lang="ja-JP" altLang="en-US" sz="1400" dirty="0">
              <a:latin typeface="Meiryo UI" panose="020B0604030504040204" pitchFamily="50" charset="-128"/>
              <a:ea typeface="Meiryo UI" panose="020B0604030504040204" pitchFamily="50" charset="-128"/>
            </a:endParaRPr>
          </a:p>
        </p:txBody>
      </p:sp>
      <p:sp>
        <p:nvSpPr>
          <p:cNvPr id="20" name="タイトル 1">
            <a:extLst>
              <a:ext uri="{FF2B5EF4-FFF2-40B4-BE49-F238E27FC236}">
                <a16:creationId xmlns:a16="http://schemas.microsoft.com/office/drawing/2014/main" id="{F1F7BC7D-6584-91AC-CB3C-E177E5D382D4}"/>
              </a:ext>
            </a:extLst>
          </p:cNvPr>
          <p:cNvSpPr txBox="1">
            <a:spLocks/>
          </p:cNvSpPr>
          <p:nvPr/>
        </p:nvSpPr>
        <p:spPr>
          <a:xfrm>
            <a:off x="179512" y="3082950"/>
            <a:ext cx="6891536" cy="562074"/>
          </a:xfrm>
          <a:prstGeom prst="rect">
            <a:avLst/>
          </a:prstGeom>
        </p:spPr>
        <p:txBody>
          <a:bodyPr vert="horz" anchor="b">
            <a:normAutofit/>
          </a:bodyPr>
          <a:lstStyle/>
          <a:p>
            <a:pPr>
              <a:spcBef>
                <a:spcPct val="0"/>
              </a:spcBef>
            </a:pPr>
            <a:r>
              <a:rPr lang="ja-JP" altLang="en-US" sz="2400" cap="small" dirty="0">
                <a:latin typeface="Meiryo UI" pitchFamily="50" charset="-128"/>
                <a:ea typeface="Meiryo UI" pitchFamily="50" charset="-128"/>
                <a:cs typeface="Meiryo UI" pitchFamily="50" charset="-128"/>
              </a:rPr>
              <a:t>◆　基本的な考え方</a:t>
            </a:r>
            <a:endParaRPr kumimoji="1" lang="ja-JP" altLang="en-US" sz="2400" b="0" i="0" u="none" strike="noStrike" kern="1200" cap="small" spc="0" normalizeH="0" baseline="0" noProof="0" dirty="0">
              <a:ln>
                <a:noFill/>
              </a:ln>
              <a:effectLst/>
              <a:uLnTx/>
              <a:uFillTx/>
              <a:latin typeface="Meiryo UI" pitchFamily="50" charset="-128"/>
              <a:ea typeface="Meiryo UI" pitchFamily="50" charset="-128"/>
              <a:cs typeface="Meiryo UI" pitchFamily="50" charset="-128"/>
            </a:endParaRPr>
          </a:p>
        </p:txBody>
      </p:sp>
      <p:sp>
        <p:nvSpPr>
          <p:cNvPr id="21" name="正方形/長方形 20">
            <a:extLst>
              <a:ext uri="{FF2B5EF4-FFF2-40B4-BE49-F238E27FC236}">
                <a16:creationId xmlns:a16="http://schemas.microsoft.com/office/drawing/2014/main" id="{68739E05-BCA4-F76C-33D9-01D5E4D9CAF1}"/>
              </a:ext>
            </a:extLst>
          </p:cNvPr>
          <p:cNvSpPr/>
          <p:nvPr/>
        </p:nvSpPr>
        <p:spPr>
          <a:xfrm>
            <a:off x="575557" y="3501008"/>
            <a:ext cx="8244914" cy="1036022"/>
          </a:xfrm>
          <a:prstGeom prst="rect">
            <a:avLst/>
          </a:prstGeom>
          <a:noFill/>
          <a:ln w="12700">
            <a:noFill/>
          </a:ln>
        </p:spPr>
        <p:style>
          <a:lnRef idx="2">
            <a:schemeClr val="accent2"/>
          </a:lnRef>
          <a:fillRef idx="1">
            <a:schemeClr val="lt1"/>
          </a:fillRef>
          <a:effectRef idx="0">
            <a:schemeClr val="accent2"/>
          </a:effectRef>
          <a:fontRef idx="minor">
            <a:schemeClr val="dk1"/>
          </a:fontRef>
        </p:style>
        <p:txBody>
          <a:bodyPr lIns="0" tIns="0" rIns="0" bIns="0" rtlCol="0" anchor="ctr"/>
          <a:lstStyle/>
          <a:p>
            <a:r>
              <a:rPr kumimoji="1" lang="ja-JP" altLang="en-US" sz="1600" spc="100" dirty="0">
                <a:solidFill>
                  <a:schemeClr val="tx1"/>
                </a:solidFill>
                <a:latin typeface="Meiryo UI" panose="020B0604030504040204" pitchFamily="50" charset="-128"/>
                <a:ea typeface="Meiryo UI" panose="020B0604030504040204" pitchFamily="50" charset="-128"/>
              </a:rPr>
              <a:t>以下の基本的な考え方に基づき、大阪・関西万博後を見据えながら、具体的取組を積み重ねる。</a:t>
            </a:r>
            <a:endParaRPr lang="ja-JP" altLang="en-US" sz="1600" spc="100" dirty="0">
              <a:solidFill>
                <a:schemeClr val="tx1"/>
              </a:solidFill>
              <a:latin typeface="Meiryo UI" panose="020B0604030504040204" pitchFamily="50" charset="-128"/>
              <a:ea typeface="Meiryo UI" panose="020B0604030504040204" pitchFamily="50" charset="-128"/>
            </a:endParaRPr>
          </a:p>
        </p:txBody>
      </p:sp>
      <p:grpSp>
        <p:nvGrpSpPr>
          <p:cNvPr id="23" name="グループ化 22">
            <a:extLst>
              <a:ext uri="{FF2B5EF4-FFF2-40B4-BE49-F238E27FC236}">
                <a16:creationId xmlns:a16="http://schemas.microsoft.com/office/drawing/2014/main" id="{E6B6A02E-3373-906E-2EA2-FF5CA7CF6FE0}"/>
              </a:ext>
            </a:extLst>
          </p:cNvPr>
          <p:cNvGrpSpPr/>
          <p:nvPr/>
        </p:nvGrpSpPr>
        <p:grpSpPr>
          <a:xfrm>
            <a:off x="323529" y="4365104"/>
            <a:ext cx="8640959" cy="2154515"/>
            <a:chOff x="179512" y="3861048"/>
            <a:chExt cx="8640959" cy="2010499"/>
          </a:xfrm>
        </p:grpSpPr>
        <p:sp>
          <p:nvSpPr>
            <p:cNvPr id="30" name="正方形/長方形 29">
              <a:extLst>
                <a:ext uri="{FF2B5EF4-FFF2-40B4-BE49-F238E27FC236}">
                  <a16:creationId xmlns:a16="http://schemas.microsoft.com/office/drawing/2014/main" id="{CD9DF9D8-2DF2-A3D9-702C-A03CC749C82D}"/>
                </a:ext>
              </a:extLst>
            </p:cNvPr>
            <p:cNvSpPr/>
            <p:nvPr/>
          </p:nvSpPr>
          <p:spPr>
            <a:xfrm>
              <a:off x="179512" y="3861048"/>
              <a:ext cx="2736304" cy="2010498"/>
            </a:xfrm>
            <a:prstGeom prst="rect">
              <a:avLst/>
            </a:prstGeom>
            <a:solidFill>
              <a:schemeClr val="accent2">
                <a:lumMod val="20000"/>
                <a:lumOff val="80000"/>
              </a:schemeClr>
            </a:solidFill>
            <a:ln w="12700">
              <a:noFill/>
            </a:ln>
          </p:spPr>
          <p:style>
            <a:lnRef idx="2">
              <a:schemeClr val="accent2"/>
            </a:lnRef>
            <a:fillRef idx="1">
              <a:schemeClr val="lt1"/>
            </a:fillRef>
            <a:effectRef idx="0">
              <a:schemeClr val="accent2"/>
            </a:effectRef>
            <a:fontRef idx="minor">
              <a:schemeClr val="dk1"/>
            </a:fontRef>
          </p:style>
          <p:txBody>
            <a:bodyPr lIns="0" tIns="0" rIns="0" bIns="0" rtlCol="0" anchor="ctr"/>
            <a:lstStyle/>
            <a:p>
              <a:pPr algn="ctr"/>
              <a:endParaRPr lang="en-US" altLang="ja-JP" sz="2400" dirty="0">
                <a:solidFill>
                  <a:schemeClr val="tx1"/>
                </a:solidFill>
                <a:latin typeface="Meiryo UI" panose="020B0604030504040204" pitchFamily="50" charset="-128"/>
                <a:ea typeface="Meiryo UI" panose="020B0604030504040204" pitchFamily="50" charset="-128"/>
              </a:endParaRPr>
            </a:p>
            <a:p>
              <a:pPr algn="ctr"/>
              <a:endParaRPr kumimoji="1" lang="ja-JP" altLang="en-US" sz="1400" dirty="0">
                <a:latin typeface="Meiryo UI" panose="020B0604030504040204" pitchFamily="50" charset="-128"/>
                <a:ea typeface="Meiryo UI" panose="020B0604030504040204" pitchFamily="50" charset="-128"/>
              </a:endParaRPr>
            </a:p>
          </p:txBody>
        </p:sp>
        <p:sp>
          <p:nvSpPr>
            <p:cNvPr id="31" name="テキスト ボックス 30">
              <a:extLst>
                <a:ext uri="{FF2B5EF4-FFF2-40B4-BE49-F238E27FC236}">
                  <a16:creationId xmlns:a16="http://schemas.microsoft.com/office/drawing/2014/main" id="{BD0F6D4B-CB3A-B135-E047-224DA0979D04}"/>
                </a:ext>
              </a:extLst>
            </p:cNvPr>
            <p:cNvSpPr txBox="1"/>
            <p:nvPr/>
          </p:nvSpPr>
          <p:spPr>
            <a:xfrm>
              <a:off x="179512" y="4008334"/>
              <a:ext cx="2736304" cy="1677382"/>
            </a:xfrm>
            <a:prstGeom prst="rect">
              <a:avLst/>
            </a:prstGeom>
            <a:noFill/>
            <a:ln>
              <a:noFill/>
            </a:ln>
          </p:spPr>
          <p:txBody>
            <a:bodyPr wrap="square" rtlCol="0">
              <a:spAutoFit/>
            </a:bodyPr>
            <a:lstStyle/>
            <a:p>
              <a:pPr algn="ctr">
                <a:spcBef>
                  <a:spcPts val="1200"/>
                </a:spcBef>
                <a:spcAft>
                  <a:spcPts val="1200"/>
                </a:spcAft>
              </a:pPr>
              <a:r>
                <a:rPr lang="ja-JP" altLang="en-US" sz="2100" b="1" dirty="0">
                  <a:solidFill>
                    <a:schemeClr val="tx1"/>
                  </a:solidFill>
                  <a:latin typeface="Meiryo UI" panose="020B0604030504040204" pitchFamily="50" charset="-128"/>
                  <a:ea typeface="Meiryo UI" panose="020B0604030504040204" pitchFamily="50" charset="-128"/>
                </a:rPr>
                <a:t>中小企業の振興</a:t>
              </a:r>
              <a:endParaRPr lang="en-US" altLang="ja-JP" sz="2100" dirty="0">
                <a:latin typeface="Meiryo UI" panose="020B0604030504040204" pitchFamily="50" charset="-128"/>
                <a:ea typeface="Meiryo UI" panose="020B0604030504040204" pitchFamily="50" charset="-128"/>
              </a:endParaRPr>
            </a:p>
            <a:p>
              <a:r>
                <a:rPr lang="ja-JP" altLang="en-US" spc="100" dirty="0">
                  <a:latin typeface="Meiryo UI" panose="020B0604030504040204" pitchFamily="50" charset="-128"/>
                  <a:ea typeface="Meiryo UI" panose="020B0604030504040204" pitchFamily="50" charset="-128"/>
                </a:rPr>
                <a:t>大阪経済の主要な担い手である中小企業の経営基盤の強化、変革と挑戦を支援する</a:t>
              </a:r>
            </a:p>
          </p:txBody>
        </p:sp>
        <p:sp>
          <p:nvSpPr>
            <p:cNvPr id="32" name="正方形/長方形 31">
              <a:extLst>
                <a:ext uri="{FF2B5EF4-FFF2-40B4-BE49-F238E27FC236}">
                  <a16:creationId xmlns:a16="http://schemas.microsoft.com/office/drawing/2014/main" id="{F6367318-63FC-F044-3381-6842F7E2E677}"/>
                </a:ext>
              </a:extLst>
            </p:cNvPr>
            <p:cNvSpPr/>
            <p:nvPr/>
          </p:nvSpPr>
          <p:spPr>
            <a:xfrm>
              <a:off x="3121823" y="3861049"/>
              <a:ext cx="2736304" cy="2010498"/>
            </a:xfrm>
            <a:prstGeom prst="rect">
              <a:avLst/>
            </a:prstGeom>
            <a:solidFill>
              <a:schemeClr val="accent2">
                <a:lumMod val="20000"/>
                <a:lumOff val="80000"/>
              </a:schemeClr>
            </a:solidFill>
            <a:ln w="12700">
              <a:noFill/>
            </a:ln>
          </p:spPr>
          <p:style>
            <a:lnRef idx="2">
              <a:schemeClr val="accent2"/>
            </a:lnRef>
            <a:fillRef idx="1">
              <a:schemeClr val="lt1"/>
            </a:fillRef>
            <a:effectRef idx="0">
              <a:schemeClr val="accent2"/>
            </a:effectRef>
            <a:fontRef idx="minor">
              <a:schemeClr val="dk1"/>
            </a:fontRef>
          </p:style>
          <p:txBody>
            <a:bodyPr lIns="0" tIns="0" rIns="0" bIns="0" rtlCol="0" anchor="ctr"/>
            <a:lstStyle/>
            <a:p>
              <a:pPr algn="ctr"/>
              <a:endParaRPr lang="en-US" altLang="ja-JP" sz="2400" dirty="0">
                <a:solidFill>
                  <a:schemeClr val="tx1"/>
                </a:solidFill>
                <a:latin typeface="Meiryo UI" panose="020B0604030504040204" pitchFamily="50" charset="-128"/>
                <a:ea typeface="Meiryo UI" panose="020B0604030504040204" pitchFamily="50" charset="-128"/>
              </a:endParaRPr>
            </a:p>
            <a:p>
              <a:pPr algn="ctr"/>
              <a:endParaRPr kumimoji="1" lang="ja-JP" altLang="en-US" sz="1400" dirty="0">
                <a:latin typeface="Meiryo UI" panose="020B0604030504040204" pitchFamily="50" charset="-128"/>
                <a:ea typeface="Meiryo UI" panose="020B0604030504040204" pitchFamily="50" charset="-128"/>
              </a:endParaRPr>
            </a:p>
          </p:txBody>
        </p:sp>
        <p:sp>
          <p:nvSpPr>
            <p:cNvPr id="33" name="テキスト ボックス 32">
              <a:extLst>
                <a:ext uri="{FF2B5EF4-FFF2-40B4-BE49-F238E27FC236}">
                  <a16:creationId xmlns:a16="http://schemas.microsoft.com/office/drawing/2014/main" id="{9A9528D7-83A5-1BD6-A8D0-0A2F7D00E5AE}"/>
                </a:ext>
              </a:extLst>
            </p:cNvPr>
            <p:cNvSpPr txBox="1"/>
            <p:nvPr/>
          </p:nvSpPr>
          <p:spPr>
            <a:xfrm>
              <a:off x="3131840" y="4018787"/>
              <a:ext cx="2736304" cy="1677382"/>
            </a:xfrm>
            <a:prstGeom prst="rect">
              <a:avLst/>
            </a:prstGeom>
            <a:noFill/>
            <a:ln>
              <a:noFill/>
            </a:ln>
          </p:spPr>
          <p:txBody>
            <a:bodyPr wrap="square" rtlCol="0">
              <a:spAutoFit/>
            </a:bodyPr>
            <a:lstStyle/>
            <a:p>
              <a:pPr algn="ctr">
                <a:spcBef>
                  <a:spcPts val="1200"/>
                </a:spcBef>
                <a:spcAft>
                  <a:spcPts val="1200"/>
                </a:spcAft>
              </a:pPr>
              <a:r>
                <a:rPr lang="ja-JP" altLang="en-US" sz="2100" b="1" dirty="0">
                  <a:solidFill>
                    <a:schemeClr val="tx1"/>
                  </a:solidFill>
                  <a:latin typeface="Meiryo UI" panose="020B0604030504040204" pitchFamily="50" charset="-128"/>
                  <a:ea typeface="Meiryo UI" panose="020B0604030504040204" pitchFamily="50" charset="-128"/>
                </a:rPr>
                <a:t>イノベーションの創出</a:t>
              </a:r>
              <a:endParaRPr lang="en-US" altLang="ja-JP" sz="2100" dirty="0">
                <a:solidFill>
                  <a:schemeClr val="tx1"/>
                </a:solidFill>
                <a:latin typeface="Meiryo UI" panose="020B0604030504040204" pitchFamily="50" charset="-128"/>
                <a:ea typeface="Meiryo UI" panose="020B0604030504040204" pitchFamily="50" charset="-128"/>
              </a:endParaRPr>
            </a:p>
            <a:p>
              <a:r>
                <a:rPr lang="ja-JP" altLang="en-US" spc="100" dirty="0">
                  <a:solidFill>
                    <a:schemeClr val="tx1"/>
                  </a:solidFill>
                  <a:latin typeface="Meiryo UI" panose="020B0604030504040204" pitchFamily="50" charset="-128"/>
                  <a:ea typeface="Meiryo UI" panose="020B0604030504040204" pitchFamily="50" charset="-128"/>
                </a:rPr>
                <a:t>新しい産業の創出や既存産業の</a:t>
              </a:r>
              <a:r>
                <a:rPr lang="ja-JP" altLang="en-US" spc="100" dirty="0">
                  <a:latin typeface="Meiryo UI" panose="020B0604030504040204" pitchFamily="50" charset="-128"/>
                  <a:ea typeface="Meiryo UI" panose="020B0604030504040204" pitchFamily="50" charset="-128"/>
                </a:rPr>
                <a:t>生産性向上に資する</a:t>
              </a:r>
              <a:r>
                <a:rPr lang="ja-JP" altLang="en-US" spc="100" dirty="0">
                  <a:solidFill>
                    <a:schemeClr val="tx1"/>
                  </a:solidFill>
                  <a:latin typeface="Meiryo UI" panose="020B0604030504040204" pitchFamily="50" charset="-128"/>
                  <a:ea typeface="Meiryo UI" panose="020B0604030504040204" pitchFamily="50" charset="-128"/>
                </a:rPr>
                <a:t>イノベーションが創出される環境を整備する</a:t>
              </a:r>
              <a:endParaRPr lang="en-US" altLang="ja-JP" spc="100" dirty="0">
                <a:solidFill>
                  <a:schemeClr val="tx1"/>
                </a:solidFill>
                <a:latin typeface="Meiryo UI" panose="020B0604030504040204" pitchFamily="50" charset="-128"/>
                <a:ea typeface="Meiryo UI" panose="020B0604030504040204" pitchFamily="50" charset="-128"/>
              </a:endParaRPr>
            </a:p>
          </p:txBody>
        </p:sp>
        <p:sp>
          <p:nvSpPr>
            <p:cNvPr id="34" name="正方形/長方形 33">
              <a:extLst>
                <a:ext uri="{FF2B5EF4-FFF2-40B4-BE49-F238E27FC236}">
                  <a16:creationId xmlns:a16="http://schemas.microsoft.com/office/drawing/2014/main" id="{C3D4D36D-98CD-5B77-4040-C0200B1977DE}"/>
                </a:ext>
              </a:extLst>
            </p:cNvPr>
            <p:cNvSpPr/>
            <p:nvPr/>
          </p:nvSpPr>
          <p:spPr>
            <a:xfrm>
              <a:off x="6084167" y="3861048"/>
              <a:ext cx="2736304" cy="2010498"/>
            </a:xfrm>
            <a:prstGeom prst="rect">
              <a:avLst/>
            </a:prstGeom>
            <a:solidFill>
              <a:schemeClr val="accent2">
                <a:lumMod val="20000"/>
                <a:lumOff val="80000"/>
              </a:schemeClr>
            </a:solidFill>
            <a:ln w="12700">
              <a:noFill/>
            </a:ln>
          </p:spPr>
          <p:style>
            <a:lnRef idx="2">
              <a:schemeClr val="accent2"/>
            </a:lnRef>
            <a:fillRef idx="1">
              <a:schemeClr val="lt1"/>
            </a:fillRef>
            <a:effectRef idx="0">
              <a:schemeClr val="accent2"/>
            </a:effectRef>
            <a:fontRef idx="minor">
              <a:schemeClr val="dk1"/>
            </a:fontRef>
          </p:style>
          <p:txBody>
            <a:bodyPr lIns="0" tIns="0" rIns="0" bIns="0" rtlCol="0" anchor="ctr"/>
            <a:lstStyle/>
            <a:p>
              <a:pPr algn="ctr"/>
              <a:endParaRPr lang="en-US" altLang="ja-JP" sz="2400" dirty="0">
                <a:solidFill>
                  <a:schemeClr val="tx1"/>
                </a:solidFill>
                <a:latin typeface="Meiryo UI" panose="020B0604030504040204" pitchFamily="50" charset="-128"/>
                <a:ea typeface="Meiryo UI" panose="020B0604030504040204" pitchFamily="50" charset="-128"/>
              </a:endParaRPr>
            </a:p>
            <a:p>
              <a:pPr algn="ctr"/>
              <a:endParaRPr kumimoji="1" lang="ja-JP" altLang="en-US" sz="1400" dirty="0">
                <a:latin typeface="Meiryo UI" panose="020B0604030504040204" pitchFamily="50" charset="-128"/>
                <a:ea typeface="Meiryo UI" panose="020B0604030504040204" pitchFamily="50" charset="-128"/>
              </a:endParaRPr>
            </a:p>
          </p:txBody>
        </p:sp>
        <p:sp>
          <p:nvSpPr>
            <p:cNvPr id="35" name="テキスト ボックス 34">
              <a:extLst>
                <a:ext uri="{FF2B5EF4-FFF2-40B4-BE49-F238E27FC236}">
                  <a16:creationId xmlns:a16="http://schemas.microsoft.com/office/drawing/2014/main" id="{3E1AFA3C-87F5-DD4C-FF79-5CCDFFEA1EDE}"/>
                </a:ext>
              </a:extLst>
            </p:cNvPr>
            <p:cNvSpPr txBox="1"/>
            <p:nvPr/>
          </p:nvSpPr>
          <p:spPr>
            <a:xfrm>
              <a:off x="6084166" y="4008334"/>
              <a:ext cx="2736305" cy="1677382"/>
            </a:xfrm>
            <a:prstGeom prst="rect">
              <a:avLst/>
            </a:prstGeom>
            <a:noFill/>
            <a:ln>
              <a:noFill/>
            </a:ln>
          </p:spPr>
          <p:txBody>
            <a:bodyPr wrap="square" rtlCol="0">
              <a:spAutoFit/>
            </a:bodyPr>
            <a:lstStyle/>
            <a:p>
              <a:pPr algn="ctr">
                <a:spcBef>
                  <a:spcPts val="1200"/>
                </a:spcBef>
                <a:spcAft>
                  <a:spcPts val="1200"/>
                </a:spcAft>
              </a:pPr>
              <a:r>
                <a:rPr lang="ja-JP" altLang="en-US" sz="2100" b="1" dirty="0">
                  <a:latin typeface="Meiryo UI" panose="020B0604030504040204" pitchFamily="50" charset="-128"/>
                  <a:ea typeface="Meiryo UI" panose="020B0604030504040204" pitchFamily="50" charset="-128"/>
                </a:rPr>
                <a:t>ビジネスチャンスの拡大</a:t>
              </a:r>
              <a:endParaRPr lang="en-US" altLang="ja-JP" sz="2100" dirty="0">
                <a:latin typeface="Meiryo UI" panose="020B0604030504040204" pitchFamily="50" charset="-128"/>
                <a:ea typeface="Meiryo UI" panose="020B0604030504040204" pitchFamily="50" charset="-128"/>
              </a:endParaRPr>
            </a:p>
            <a:p>
              <a:r>
                <a:rPr lang="ja-JP" altLang="en-US" spc="100" dirty="0">
                  <a:latin typeface="Meiryo UI" panose="020B0604030504040204" pitchFamily="50" charset="-128"/>
                  <a:ea typeface="Meiryo UI" panose="020B0604030504040204" pitchFamily="50" charset="-128"/>
                </a:rPr>
                <a:t>国際ビジネス交流を促進するとともに、国内外から人・投資等の呼び込みをはかる</a:t>
              </a:r>
              <a:endParaRPr kumimoji="1" lang="en-US" altLang="ja-JP" b="0" i="0" u="none" strike="noStrike" kern="1200" cap="none" spc="100" normalizeH="0" baseline="0" noProof="0" dirty="0">
                <a:ln>
                  <a:noFill/>
                </a:ln>
                <a:effectLst/>
                <a:uLnTx/>
                <a:uFillTx/>
                <a:latin typeface="Meiryo UI" panose="020B0604030504040204" pitchFamily="50" charset="-128"/>
                <a:ea typeface="Meiryo UI" panose="020B0604030504040204" pitchFamily="50" charset="-128"/>
                <a:cs typeface="+mn-cs"/>
              </a:endParaRPr>
            </a:p>
          </p:txBody>
        </p:sp>
      </p:grpSp>
      <p:sp>
        <p:nvSpPr>
          <p:cNvPr id="36" name="正方形/長方形 35">
            <a:extLst>
              <a:ext uri="{FF2B5EF4-FFF2-40B4-BE49-F238E27FC236}">
                <a16:creationId xmlns:a16="http://schemas.microsoft.com/office/drawing/2014/main" id="{CDAA8612-F4C4-D984-D792-044B7ED07285}"/>
              </a:ext>
            </a:extLst>
          </p:cNvPr>
          <p:cNvSpPr/>
          <p:nvPr/>
        </p:nvSpPr>
        <p:spPr>
          <a:xfrm>
            <a:off x="179512" y="3612073"/>
            <a:ext cx="8856984" cy="3049252"/>
          </a:xfrm>
          <a:prstGeom prst="rect">
            <a:avLst/>
          </a:prstGeom>
          <a:noFill/>
          <a:ln w="25400"/>
        </p:spPr>
        <p:style>
          <a:lnRef idx="2">
            <a:schemeClr val="accent2"/>
          </a:lnRef>
          <a:fillRef idx="1">
            <a:schemeClr val="lt1"/>
          </a:fillRef>
          <a:effectRef idx="0">
            <a:schemeClr val="accent2"/>
          </a:effectRef>
          <a:fontRef idx="minor">
            <a:schemeClr val="dk1"/>
          </a:fontRef>
        </p:style>
        <p:txBody>
          <a:bodyPr lIns="0" tIns="0" rIns="0" bIns="0" rtlCol="0" anchor="ctr"/>
          <a:lstStyle/>
          <a:p>
            <a:pPr algn="ctr"/>
            <a:endParaRPr kumimoji="1" lang="ja-JP" altLang="en-US" sz="1400" dirty="0">
              <a:latin typeface="Meiryo UI" panose="020B0604030504040204" pitchFamily="50" charset="-128"/>
              <a:ea typeface="Meiryo UI" panose="020B0604030504040204" pitchFamily="50" charset="-128"/>
            </a:endParaRPr>
          </a:p>
        </p:txBody>
      </p:sp>
      <p:sp>
        <p:nvSpPr>
          <p:cNvPr id="2" name="テキスト ボックス 1">
            <a:extLst>
              <a:ext uri="{FF2B5EF4-FFF2-40B4-BE49-F238E27FC236}">
                <a16:creationId xmlns:a16="http://schemas.microsoft.com/office/drawing/2014/main" id="{1E40F7EE-3648-55F4-C7E8-AE599806CB57}"/>
              </a:ext>
            </a:extLst>
          </p:cNvPr>
          <p:cNvSpPr txBox="1"/>
          <p:nvPr/>
        </p:nvSpPr>
        <p:spPr>
          <a:xfrm>
            <a:off x="323529" y="1093858"/>
            <a:ext cx="7560839" cy="919401"/>
          </a:xfrm>
          <a:prstGeom prst="roundRect">
            <a:avLst/>
          </a:prstGeom>
          <a:solidFill>
            <a:schemeClr val="accent1"/>
          </a:solidFill>
        </p:spPr>
        <p:txBody>
          <a:bodyPr wrap="square" lIns="270000" rIns="270000" rtlCol="0">
            <a:spAutoFit/>
          </a:bodyPr>
          <a:lstStyle/>
          <a:p>
            <a:r>
              <a:rPr lang="ja-JP" altLang="en-US" sz="2400" b="1" dirty="0">
                <a:solidFill>
                  <a:schemeClr val="bg1"/>
                </a:solidFill>
                <a:latin typeface="Meiryo UI" panose="020B0604030504040204" pitchFamily="50" charset="-128"/>
                <a:ea typeface="Meiryo UI" panose="020B0604030504040204" pitchFamily="50" charset="-128"/>
              </a:rPr>
              <a:t>新たな価値を創造し、世界中から人・投資等を惹きつけ、将来にわたり持続的に成長する大阪経済</a:t>
            </a:r>
            <a:endParaRPr kumimoji="1" lang="en-US" altLang="ja-JP" sz="2400" b="1" cap="small" spc="1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 name="テキスト ボックス 2">
            <a:extLst>
              <a:ext uri="{FF2B5EF4-FFF2-40B4-BE49-F238E27FC236}">
                <a16:creationId xmlns:a16="http://schemas.microsoft.com/office/drawing/2014/main" id="{99330CB4-3184-EA52-974F-4CFA3D5D5820}"/>
              </a:ext>
            </a:extLst>
          </p:cNvPr>
          <p:cNvSpPr txBox="1"/>
          <p:nvPr/>
        </p:nvSpPr>
        <p:spPr>
          <a:xfrm>
            <a:off x="467545" y="2060848"/>
            <a:ext cx="8496943" cy="830997"/>
          </a:xfrm>
          <a:prstGeom prst="rect">
            <a:avLst/>
          </a:prstGeom>
          <a:noFill/>
        </p:spPr>
        <p:txBody>
          <a:bodyPr wrap="square" rtlCol="0">
            <a:spAutoFit/>
          </a:bodyPr>
          <a:lstStyle/>
          <a:p>
            <a:r>
              <a:rPr lang="ja-JP" altLang="en-US" sz="1600" spc="100" dirty="0">
                <a:latin typeface="Meiryo UI" panose="020B0604030504040204" pitchFamily="50" charset="-128"/>
                <a:ea typeface="Meiryo UI" panose="020B0604030504040204" pitchFamily="50" charset="-128"/>
              </a:rPr>
              <a:t>経済へダイナミズムをもたらす中小企業を振興し、新たな価値を創造するイノベーションを創出するとともに、ビジネス環境や都市の魅力を高め</a:t>
            </a:r>
            <a:r>
              <a:rPr kumimoji="1" lang="ja-JP" altLang="en-US" sz="1600" spc="100" dirty="0">
                <a:latin typeface="Meiryo UI" panose="020B0604030504040204" pitchFamily="50" charset="-128"/>
                <a:ea typeface="Meiryo UI" panose="020B0604030504040204" pitchFamily="50" charset="-128"/>
              </a:rPr>
              <a:t>、国内外から人や投資等を惹きつけることにより、将来にわたり持続的に成長する大阪経済の実現をめざす。</a:t>
            </a:r>
            <a:endParaRPr kumimoji="1" lang="en-US" altLang="ja-JP" sz="1600" spc="1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55586385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四角形: 角を丸くする 5">
            <a:extLst>
              <a:ext uri="{FF2B5EF4-FFF2-40B4-BE49-F238E27FC236}">
                <a16:creationId xmlns:a16="http://schemas.microsoft.com/office/drawing/2014/main" id="{13074414-39CA-232F-2AB3-0ADA4FBCBDD3}"/>
              </a:ext>
            </a:extLst>
          </p:cNvPr>
          <p:cNvSpPr/>
          <p:nvPr/>
        </p:nvSpPr>
        <p:spPr>
          <a:xfrm>
            <a:off x="143508" y="1374813"/>
            <a:ext cx="8856984" cy="5308696"/>
          </a:xfrm>
          <a:prstGeom prst="roundRect">
            <a:avLst>
              <a:gd name="adj" fmla="val 3092"/>
            </a:avLst>
          </a:prstGeom>
          <a:solidFill>
            <a:srgbClr val="FFFFCC"/>
          </a:solidFill>
          <a:ln w="12700"/>
        </p:spPr>
        <p:style>
          <a:lnRef idx="2">
            <a:schemeClr val="accent2"/>
          </a:lnRef>
          <a:fillRef idx="1">
            <a:schemeClr val="lt1"/>
          </a:fillRef>
          <a:effectRef idx="0">
            <a:schemeClr val="accent2"/>
          </a:effectRef>
          <a:fontRef idx="minor">
            <a:schemeClr val="dk1"/>
          </a:fontRef>
        </p:style>
        <p:txBody>
          <a:bodyPr lIns="0" tIns="0" rIns="0" bIns="0" rtlCol="0" anchor="ctr"/>
          <a:lstStyle/>
          <a:p>
            <a:pPr algn="ctr"/>
            <a:endParaRPr kumimoji="1" lang="ja-JP" altLang="en-US" sz="1400" dirty="0">
              <a:latin typeface="Meiryo UI" panose="020B0604030504040204" pitchFamily="50" charset="-128"/>
              <a:ea typeface="Meiryo UI" panose="020B0604030504040204" pitchFamily="50" charset="-128"/>
            </a:endParaRPr>
          </a:p>
        </p:txBody>
      </p:sp>
      <p:sp>
        <p:nvSpPr>
          <p:cNvPr id="3" name="角丸四角形 2"/>
          <p:cNvSpPr/>
          <p:nvPr/>
        </p:nvSpPr>
        <p:spPr>
          <a:xfrm>
            <a:off x="360472" y="4365103"/>
            <a:ext cx="8460000" cy="468000"/>
          </a:xfrm>
          <a:prstGeom prst="round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lIns="108000" rIns="108000" rtlCol="0" anchor="ctr" anchorCtr="0"/>
          <a:lstStyle/>
          <a:p>
            <a:pPr marL="900113" indent="-900113">
              <a:spcBef>
                <a:spcPts val="600"/>
              </a:spcBef>
              <a:buClr>
                <a:schemeClr val="accent1"/>
              </a:buClr>
              <a:buSzPct val="70000"/>
              <a:defRPr/>
            </a:pPr>
            <a:r>
              <a:rPr lang="ja-JP" altLang="en-US" sz="1700" b="1" dirty="0">
                <a:solidFill>
                  <a:schemeClr val="bg1"/>
                </a:solidFill>
                <a:latin typeface="Meiryo UI" pitchFamily="50" charset="-128"/>
                <a:ea typeface="Meiryo UI" pitchFamily="50" charset="-128"/>
                <a:cs typeface="Meiryo UI" pitchFamily="50" charset="-128"/>
              </a:rPr>
              <a:t>戦略</a:t>
            </a:r>
            <a:r>
              <a:rPr lang="en-US" altLang="ja-JP" sz="1700" b="1" dirty="0">
                <a:solidFill>
                  <a:schemeClr val="bg1"/>
                </a:solidFill>
                <a:latin typeface="Meiryo UI" pitchFamily="50" charset="-128"/>
                <a:ea typeface="Meiryo UI" pitchFamily="50" charset="-128"/>
                <a:cs typeface="Meiryo UI" pitchFamily="50" charset="-128"/>
              </a:rPr>
              <a:t>Ⅲ</a:t>
            </a:r>
            <a:r>
              <a:rPr lang="ja-JP" altLang="en-US" sz="1700" b="1" dirty="0">
                <a:solidFill>
                  <a:schemeClr val="bg1"/>
                </a:solidFill>
                <a:latin typeface="Meiryo UI" pitchFamily="50" charset="-128"/>
                <a:ea typeface="Meiryo UI" pitchFamily="50" charset="-128"/>
                <a:cs typeface="Meiryo UI" pitchFamily="50" charset="-128"/>
              </a:rPr>
              <a:t>　国際ビジネス交流の促進や人・投資等の呼び込みによるビジネスチャンスの創出</a:t>
            </a:r>
            <a:endParaRPr lang="en-US" altLang="ja-JP" sz="1700" b="1" dirty="0">
              <a:solidFill>
                <a:schemeClr val="bg1"/>
              </a:solidFill>
              <a:latin typeface="Meiryo UI" pitchFamily="50" charset="-128"/>
              <a:ea typeface="Meiryo UI" pitchFamily="50" charset="-128"/>
              <a:cs typeface="Meiryo UI" pitchFamily="50" charset="-128"/>
            </a:endParaRPr>
          </a:p>
        </p:txBody>
      </p:sp>
      <p:sp>
        <p:nvSpPr>
          <p:cNvPr id="8" name="コンテンツ プレースホルダ 2"/>
          <p:cNvSpPr txBox="1">
            <a:spLocks/>
          </p:cNvSpPr>
          <p:nvPr/>
        </p:nvSpPr>
        <p:spPr>
          <a:xfrm>
            <a:off x="416957" y="4846490"/>
            <a:ext cx="8379272" cy="1803429"/>
          </a:xfrm>
          <a:prstGeom prst="rect">
            <a:avLst/>
          </a:prstGeom>
        </p:spPr>
        <p:txBody>
          <a:bodyPr vert="horz" lIns="0" rIns="0" anchor="t" anchorCtr="0">
            <a:noAutofit/>
          </a:bodyPr>
          <a:lstStyle/>
          <a:p>
            <a:pPr>
              <a:lnSpc>
                <a:spcPts val="2800"/>
              </a:lnSpc>
              <a:buClr>
                <a:schemeClr val="accent1"/>
              </a:buClr>
              <a:buSzPct val="70000"/>
              <a:defRPr/>
            </a:pPr>
            <a:r>
              <a:rPr lang="ja-JP" altLang="en-US" sz="1500" dirty="0">
                <a:latin typeface="Meiryo UI" pitchFamily="50" charset="-128"/>
                <a:ea typeface="Meiryo UI" pitchFamily="50" charset="-128"/>
                <a:cs typeface="Meiryo UI" pitchFamily="50" charset="-128"/>
              </a:rPr>
              <a:t>　　①国際ビジネス交流の促進</a:t>
            </a:r>
          </a:p>
          <a:p>
            <a:pPr>
              <a:lnSpc>
                <a:spcPts val="2800"/>
              </a:lnSpc>
              <a:buClr>
                <a:schemeClr val="accent1"/>
              </a:buClr>
              <a:buSzPct val="70000"/>
              <a:defRPr/>
            </a:pPr>
            <a:r>
              <a:rPr lang="ja-JP" altLang="en-US" sz="1500" dirty="0">
                <a:latin typeface="Meiryo UI" pitchFamily="50" charset="-128"/>
                <a:ea typeface="Meiryo UI" pitchFamily="50" charset="-128"/>
                <a:cs typeface="Meiryo UI" pitchFamily="50" charset="-128"/>
              </a:rPr>
              <a:t>　　②国際金融都市の実現に向けた取組</a:t>
            </a:r>
            <a:endParaRPr lang="en-US" altLang="ja-JP" sz="1500" strike="sngStrike" dirty="0">
              <a:highlight>
                <a:srgbClr val="00FFFF"/>
              </a:highlight>
              <a:latin typeface="Meiryo UI" pitchFamily="50" charset="-128"/>
              <a:ea typeface="Meiryo UI" pitchFamily="50" charset="-128"/>
              <a:cs typeface="Meiryo UI" pitchFamily="50" charset="-128"/>
            </a:endParaRPr>
          </a:p>
          <a:p>
            <a:pPr>
              <a:lnSpc>
                <a:spcPts val="2800"/>
              </a:lnSpc>
              <a:buClr>
                <a:schemeClr val="accent1"/>
              </a:buClr>
              <a:buSzPct val="70000"/>
              <a:defRPr/>
            </a:pPr>
            <a:r>
              <a:rPr lang="ja-JP" altLang="en-US" sz="1500" dirty="0">
                <a:latin typeface="Meiryo UI" pitchFamily="50" charset="-128"/>
                <a:ea typeface="Meiryo UI" pitchFamily="50" charset="-128"/>
                <a:cs typeface="Meiryo UI" pitchFamily="50" charset="-128"/>
              </a:rPr>
              <a:t>　　③国内外からの投資を呼び込むための魅力的なビジネス環境の整備</a:t>
            </a:r>
            <a:endParaRPr lang="en-US" altLang="ja-JP" sz="1500" dirty="0">
              <a:latin typeface="Meiryo UI" pitchFamily="50" charset="-128"/>
              <a:ea typeface="Meiryo UI" pitchFamily="50" charset="-128"/>
              <a:cs typeface="Meiryo UI" pitchFamily="50" charset="-128"/>
            </a:endParaRPr>
          </a:p>
          <a:p>
            <a:pPr>
              <a:lnSpc>
                <a:spcPts val="2800"/>
              </a:lnSpc>
              <a:buClr>
                <a:schemeClr val="accent1"/>
              </a:buClr>
              <a:buSzPct val="70000"/>
              <a:defRPr/>
            </a:pPr>
            <a:r>
              <a:rPr lang="ja-JP" altLang="en-US" sz="1500" dirty="0">
                <a:latin typeface="Meiryo UI" pitchFamily="50" charset="-128"/>
                <a:ea typeface="Meiryo UI" pitchFamily="50" charset="-128"/>
                <a:cs typeface="Meiryo UI" pitchFamily="50" charset="-128"/>
              </a:rPr>
              <a:t>　　④交流人口・関連マーケットの拡大に向けた都市魅力の向上</a:t>
            </a:r>
            <a:endParaRPr lang="en-US" altLang="ja-JP" sz="1500" dirty="0">
              <a:latin typeface="Meiryo UI" pitchFamily="50" charset="-128"/>
              <a:ea typeface="Meiryo UI" pitchFamily="50" charset="-128"/>
              <a:cs typeface="Meiryo UI" pitchFamily="50" charset="-128"/>
            </a:endParaRPr>
          </a:p>
          <a:p>
            <a:pPr>
              <a:lnSpc>
                <a:spcPts val="2800"/>
              </a:lnSpc>
              <a:buClr>
                <a:schemeClr val="accent1"/>
              </a:buClr>
              <a:buSzPct val="70000"/>
              <a:defRPr/>
            </a:pPr>
            <a:r>
              <a:rPr lang="ja-JP" altLang="en-US" sz="1500" dirty="0">
                <a:latin typeface="Meiryo UI" pitchFamily="50" charset="-128"/>
                <a:ea typeface="Meiryo UI" pitchFamily="50" charset="-128"/>
                <a:cs typeface="Meiryo UI" pitchFamily="50" charset="-128"/>
              </a:rPr>
              <a:t>　　⑤戦略的な</a:t>
            </a:r>
            <a:r>
              <a:rPr lang="en-US" altLang="ja-JP" sz="1500" dirty="0">
                <a:latin typeface="Meiryo UI" pitchFamily="50" charset="-128"/>
                <a:ea typeface="Meiryo UI" pitchFamily="50" charset="-128"/>
                <a:cs typeface="Meiryo UI" pitchFamily="50" charset="-128"/>
              </a:rPr>
              <a:t>MICE</a:t>
            </a:r>
            <a:r>
              <a:rPr lang="ja-JP" altLang="en-US" sz="1500" dirty="0">
                <a:latin typeface="Meiryo UI" pitchFamily="50" charset="-128"/>
                <a:ea typeface="Meiryo UI" pitchFamily="50" charset="-128"/>
                <a:cs typeface="Meiryo UI" pitchFamily="50" charset="-128"/>
              </a:rPr>
              <a:t>誘致</a:t>
            </a:r>
            <a:endParaRPr lang="en-US" altLang="ja-JP" sz="1500" dirty="0">
              <a:latin typeface="Meiryo UI" pitchFamily="50" charset="-128"/>
              <a:ea typeface="Meiryo UI" pitchFamily="50" charset="-128"/>
              <a:cs typeface="Meiryo UI" pitchFamily="50" charset="-128"/>
            </a:endParaRPr>
          </a:p>
        </p:txBody>
      </p:sp>
      <p:sp>
        <p:nvSpPr>
          <p:cNvPr id="9" name="角丸四角形 8"/>
          <p:cNvSpPr/>
          <p:nvPr/>
        </p:nvSpPr>
        <p:spPr>
          <a:xfrm>
            <a:off x="360472" y="2780928"/>
            <a:ext cx="8460000" cy="468000"/>
          </a:xfrm>
          <a:prstGeom prst="round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lIns="108000" rIns="108000" rtlCol="0" anchor="ctr" anchorCtr="0"/>
          <a:lstStyle/>
          <a:p>
            <a:pPr marL="900113" indent="-900113">
              <a:spcBef>
                <a:spcPts val="600"/>
              </a:spcBef>
              <a:buClr>
                <a:schemeClr val="accent1"/>
              </a:buClr>
              <a:buSzPct val="70000"/>
              <a:defRPr/>
            </a:pPr>
            <a:r>
              <a:rPr lang="ja-JP" altLang="en-US" sz="1700" b="1" dirty="0">
                <a:solidFill>
                  <a:schemeClr val="bg1"/>
                </a:solidFill>
                <a:latin typeface="Meiryo UI" pitchFamily="50" charset="-128"/>
                <a:ea typeface="Meiryo UI" pitchFamily="50" charset="-128"/>
                <a:cs typeface="Meiryo UI" pitchFamily="50" charset="-128"/>
              </a:rPr>
              <a:t>戦略</a:t>
            </a:r>
            <a:r>
              <a:rPr lang="en-US" altLang="ja-JP" sz="1700" b="1" dirty="0">
                <a:solidFill>
                  <a:schemeClr val="bg1"/>
                </a:solidFill>
                <a:latin typeface="Meiryo UI" pitchFamily="50" charset="-128"/>
                <a:ea typeface="Meiryo UI" pitchFamily="50" charset="-128"/>
                <a:cs typeface="Meiryo UI" pitchFamily="50" charset="-128"/>
              </a:rPr>
              <a:t>Ⅱ</a:t>
            </a:r>
            <a:r>
              <a:rPr lang="ja-JP" altLang="en-US" sz="1700" b="1" dirty="0">
                <a:solidFill>
                  <a:schemeClr val="bg1"/>
                </a:solidFill>
                <a:latin typeface="Meiryo UI" pitchFamily="50" charset="-128"/>
                <a:ea typeface="Meiryo UI" pitchFamily="50" charset="-128"/>
                <a:cs typeface="Meiryo UI" pitchFamily="50" charset="-128"/>
              </a:rPr>
              <a:t>　イノベーションが次々と生まれる好循環づくり</a:t>
            </a:r>
            <a:endParaRPr lang="en-US" altLang="ja-JP" sz="1700" b="1" dirty="0">
              <a:solidFill>
                <a:schemeClr val="bg1"/>
              </a:solidFill>
              <a:latin typeface="Meiryo UI" pitchFamily="50" charset="-128"/>
              <a:ea typeface="Meiryo UI" pitchFamily="50" charset="-128"/>
              <a:cs typeface="Meiryo UI" pitchFamily="50" charset="-128"/>
            </a:endParaRPr>
          </a:p>
        </p:txBody>
      </p:sp>
      <p:sp>
        <p:nvSpPr>
          <p:cNvPr id="10" name="コンテンツ プレースホルダ 2"/>
          <p:cNvSpPr txBox="1">
            <a:spLocks/>
          </p:cNvSpPr>
          <p:nvPr/>
        </p:nvSpPr>
        <p:spPr>
          <a:xfrm>
            <a:off x="416957" y="2010253"/>
            <a:ext cx="8379272" cy="1205086"/>
          </a:xfrm>
          <a:prstGeom prst="rect">
            <a:avLst/>
          </a:prstGeom>
        </p:spPr>
        <p:txBody>
          <a:bodyPr vert="horz" lIns="0" rIns="0" anchor="t" anchorCtr="0">
            <a:noAutofit/>
          </a:bodyPr>
          <a:lstStyle/>
          <a:p>
            <a:pPr>
              <a:lnSpc>
                <a:spcPts val="2800"/>
              </a:lnSpc>
              <a:buClr>
                <a:schemeClr val="accent1"/>
              </a:buClr>
              <a:buSzPct val="70000"/>
              <a:defRPr/>
            </a:pPr>
            <a:r>
              <a:rPr lang="ja-JP" altLang="en-US" sz="1500" dirty="0">
                <a:latin typeface="Meiryo UI" pitchFamily="50" charset="-128"/>
                <a:ea typeface="Meiryo UI" pitchFamily="50" charset="-128"/>
                <a:cs typeface="Meiryo UI" pitchFamily="50" charset="-128"/>
              </a:rPr>
              <a:t>　　①各支援機関と連携した経営課題等への総合的支援</a:t>
            </a:r>
            <a:endParaRPr lang="en-US" altLang="ja-JP" sz="1500" dirty="0">
              <a:latin typeface="Meiryo UI" pitchFamily="50" charset="-128"/>
              <a:ea typeface="Meiryo UI" pitchFamily="50" charset="-128"/>
              <a:cs typeface="Meiryo UI" pitchFamily="50" charset="-128"/>
            </a:endParaRPr>
          </a:p>
          <a:p>
            <a:pPr>
              <a:lnSpc>
                <a:spcPts val="2800"/>
              </a:lnSpc>
              <a:buClr>
                <a:schemeClr val="accent1"/>
              </a:buClr>
              <a:buSzPct val="70000"/>
              <a:defRPr/>
            </a:pPr>
            <a:r>
              <a:rPr lang="ja-JP" altLang="en-US" sz="1500" dirty="0">
                <a:latin typeface="Meiryo UI" pitchFamily="50" charset="-128"/>
                <a:ea typeface="Meiryo UI" pitchFamily="50" charset="-128"/>
                <a:cs typeface="Meiryo UI" pitchFamily="50" charset="-128"/>
              </a:rPr>
              <a:t>　　②地域特性に応じた商店街・ものづくり企業等への支援</a:t>
            </a:r>
          </a:p>
        </p:txBody>
      </p:sp>
      <p:sp>
        <p:nvSpPr>
          <p:cNvPr id="12" name="コンテンツ プレースホルダ 2"/>
          <p:cNvSpPr txBox="1">
            <a:spLocks/>
          </p:cNvSpPr>
          <p:nvPr/>
        </p:nvSpPr>
        <p:spPr>
          <a:xfrm>
            <a:off x="416958" y="3227044"/>
            <a:ext cx="8379272" cy="1113181"/>
          </a:xfrm>
          <a:prstGeom prst="rect">
            <a:avLst/>
          </a:prstGeom>
        </p:spPr>
        <p:txBody>
          <a:bodyPr vert="horz" lIns="0" rIns="0" anchor="t" anchorCtr="0">
            <a:noAutofit/>
          </a:bodyPr>
          <a:lstStyle/>
          <a:p>
            <a:pPr>
              <a:lnSpc>
                <a:spcPts val="2800"/>
              </a:lnSpc>
              <a:buClr>
                <a:schemeClr val="accent1"/>
              </a:buClr>
              <a:buSzPct val="70000"/>
              <a:defRPr/>
            </a:pPr>
            <a:r>
              <a:rPr lang="ja-JP" altLang="en-US" sz="1500" dirty="0">
                <a:latin typeface="Meiryo UI" pitchFamily="50" charset="-128"/>
                <a:ea typeface="Meiryo UI" pitchFamily="50" charset="-128"/>
                <a:cs typeface="Meiryo UI" pitchFamily="50" charset="-128"/>
              </a:rPr>
              <a:t>    ①スタートアップの創出・成長の加速とイノベーション・エコシステムの強化</a:t>
            </a:r>
            <a:endParaRPr lang="en-US" altLang="ja-JP" sz="1500" dirty="0">
              <a:latin typeface="Meiryo UI" pitchFamily="50" charset="-128"/>
              <a:ea typeface="Meiryo UI" pitchFamily="50" charset="-128"/>
              <a:cs typeface="Meiryo UI" pitchFamily="50" charset="-128"/>
            </a:endParaRPr>
          </a:p>
          <a:p>
            <a:pPr>
              <a:lnSpc>
                <a:spcPts val="2800"/>
              </a:lnSpc>
              <a:buClr>
                <a:schemeClr val="accent1"/>
              </a:buClr>
              <a:buSzPct val="70000"/>
              <a:defRPr/>
            </a:pPr>
            <a:r>
              <a:rPr lang="ja-JP" altLang="en-US" sz="1500" dirty="0">
                <a:latin typeface="Meiryo UI" pitchFamily="50" charset="-128"/>
                <a:ea typeface="Meiryo UI" pitchFamily="50" charset="-128"/>
                <a:cs typeface="Meiryo UI" pitchFamily="50" charset="-128"/>
              </a:rPr>
              <a:t>　　②先端技術等を活用した社会課題解決に資する新事業創出の支援</a:t>
            </a:r>
            <a:endParaRPr lang="en-US" altLang="ja-JP" sz="1500" dirty="0">
              <a:latin typeface="Meiryo UI" pitchFamily="50" charset="-128"/>
              <a:ea typeface="Meiryo UI" pitchFamily="50" charset="-128"/>
              <a:cs typeface="Meiryo UI" pitchFamily="50" charset="-128"/>
            </a:endParaRPr>
          </a:p>
          <a:p>
            <a:pPr>
              <a:lnSpc>
                <a:spcPts val="2800"/>
              </a:lnSpc>
              <a:buClr>
                <a:schemeClr val="accent1"/>
              </a:buClr>
              <a:buSzPct val="70000"/>
              <a:defRPr/>
            </a:pPr>
            <a:r>
              <a:rPr lang="ja-JP" altLang="en-US" sz="1500" dirty="0">
                <a:latin typeface="Meiryo UI" pitchFamily="50" charset="-128"/>
                <a:ea typeface="Meiryo UI" pitchFamily="50" charset="-128"/>
                <a:cs typeface="Meiryo UI" pitchFamily="50" charset="-128"/>
              </a:rPr>
              <a:t>　　③創業の支援</a:t>
            </a:r>
          </a:p>
        </p:txBody>
      </p:sp>
      <p:sp>
        <p:nvSpPr>
          <p:cNvPr id="14" name="テキスト ボックス 13"/>
          <p:cNvSpPr txBox="1"/>
          <p:nvPr/>
        </p:nvSpPr>
        <p:spPr>
          <a:xfrm>
            <a:off x="0" y="0"/>
            <a:ext cx="9144000" cy="461665"/>
          </a:xfrm>
          <a:prstGeom prst="rect">
            <a:avLst/>
          </a:prstGeom>
          <a:solidFill>
            <a:schemeClr val="accent1"/>
          </a:solidFill>
        </p:spPr>
        <p:txBody>
          <a:bodyPr wrap="square" rtlCol="0">
            <a:spAutoFit/>
          </a:bodyPr>
          <a:lstStyle/>
          <a:p>
            <a:r>
              <a:rPr lang="ja-JP" altLang="en-US" sz="2400" b="1" cap="small"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７．戦略と施策の方向性</a:t>
            </a:r>
            <a:endParaRPr kumimoji="1" lang="ja-JP" altLang="en-US" sz="16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6" name="角丸四角形 15"/>
          <p:cNvSpPr/>
          <p:nvPr/>
        </p:nvSpPr>
        <p:spPr>
          <a:xfrm>
            <a:off x="360472" y="1559154"/>
            <a:ext cx="8460000" cy="468000"/>
          </a:xfrm>
          <a:prstGeom prst="roundRect">
            <a:avLst/>
          </a:prstGeom>
          <a:solidFill>
            <a:schemeClr val="accent1"/>
          </a:solidFill>
          <a:ln w="12700">
            <a:noFill/>
          </a:ln>
        </p:spPr>
        <p:style>
          <a:lnRef idx="2">
            <a:schemeClr val="accent2"/>
          </a:lnRef>
          <a:fillRef idx="1">
            <a:schemeClr val="lt1"/>
          </a:fillRef>
          <a:effectRef idx="0">
            <a:schemeClr val="accent2"/>
          </a:effectRef>
          <a:fontRef idx="minor">
            <a:schemeClr val="dk1"/>
          </a:fontRef>
        </p:style>
        <p:txBody>
          <a:bodyPr lIns="108000" tIns="0" rIns="108000" bIns="0" rtlCol="0" anchor="ctr"/>
          <a:lstStyle/>
          <a:p>
            <a:r>
              <a:rPr lang="ja-JP" altLang="en-US" sz="1700" b="1" dirty="0">
                <a:solidFill>
                  <a:schemeClr val="bg1"/>
                </a:solidFill>
                <a:latin typeface="Meiryo UI" pitchFamily="50" charset="-128"/>
                <a:ea typeface="Meiryo UI" pitchFamily="50" charset="-128"/>
                <a:cs typeface="Meiryo UI" pitchFamily="50" charset="-128"/>
              </a:rPr>
              <a:t>戦略</a:t>
            </a:r>
            <a:r>
              <a:rPr lang="en-US" altLang="ja-JP" sz="1700" b="1" dirty="0">
                <a:solidFill>
                  <a:schemeClr val="bg1"/>
                </a:solidFill>
                <a:latin typeface="Meiryo UI" pitchFamily="50" charset="-128"/>
                <a:ea typeface="Meiryo UI" pitchFamily="50" charset="-128"/>
                <a:cs typeface="Meiryo UI" pitchFamily="50" charset="-128"/>
              </a:rPr>
              <a:t>Ⅰ</a:t>
            </a:r>
            <a:r>
              <a:rPr lang="ja-JP" altLang="en-US" sz="1700" b="1" dirty="0">
                <a:solidFill>
                  <a:schemeClr val="bg1"/>
                </a:solidFill>
                <a:latin typeface="Meiryo UI" pitchFamily="50" charset="-128"/>
                <a:ea typeface="Meiryo UI" pitchFamily="50" charset="-128"/>
                <a:cs typeface="Meiryo UI" pitchFamily="50" charset="-128"/>
              </a:rPr>
              <a:t>　中小企業の経営基盤の強化、変革・挑戦の促進</a:t>
            </a:r>
            <a:endParaRPr kumimoji="1" lang="ja-JP" altLang="en-US" sz="1700" dirty="0">
              <a:solidFill>
                <a:schemeClr val="bg1"/>
              </a:solidFill>
              <a:latin typeface="Meiryo UI" panose="020B0604030504040204" pitchFamily="50" charset="-128"/>
              <a:ea typeface="Meiryo UI" panose="020B0604030504040204" pitchFamily="50" charset="-128"/>
            </a:endParaRPr>
          </a:p>
        </p:txBody>
      </p:sp>
      <p:sp>
        <p:nvSpPr>
          <p:cNvPr id="4" name="コンテンツ プレースホルダ 2">
            <a:extLst>
              <a:ext uri="{FF2B5EF4-FFF2-40B4-BE49-F238E27FC236}">
                <a16:creationId xmlns:a16="http://schemas.microsoft.com/office/drawing/2014/main" id="{364B3698-6CB0-84C9-3A09-0D5317403363}"/>
              </a:ext>
            </a:extLst>
          </p:cNvPr>
          <p:cNvSpPr txBox="1">
            <a:spLocks/>
          </p:cNvSpPr>
          <p:nvPr/>
        </p:nvSpPr>
        <p:spPr>
          <a:xfrm>
            <a:off x="431540" y="578484"/>
            <a:ext cx="8280920" cy="690276"/>
          </a:xfrm>
          <a:prstGeom prst="rect">
            <a:avLst/>
          </a:prstGeom>
        </p:spPr>
        <p:txBody>
          <a:bodyPr vert="horz" lIns="0" rIns="0" anchor="t" anchorCtr="0">
            <a:noAutofit/>
          </a:bodyPr>
          <a:lstStyle/>
          <a:p>
            <a:pPr>
              <a:lnSpc>
                <a:spcPts val="2800"/>
              </a:lnSpc>
              <a:buClr>
                <a:schemeClr val="accent1"/>
              </a:buClr>
              <a:buSzPct val="70000"/>
              <a:defRPr/>
            </a:pPr>
            <a:r>
              <a:rPr lang="ja-JP" altLang="en-US" sz="1300" dirty="0">
                <a:latin typeface="Meiryo UI" pitchFamily="50" charset="-128"/>
                <a:ea typeface="Meiryo UI" pitchFamily="50" charset="-128"/>
                <a:cs typeface="Meiryo UI" pitchFamily="50" charset="-128"/>
              </a:rPr>
              <a:t>　基本的な考え方に沿って、本プランにおける３つの戦略と施策の方向性を以下の通り設定し、大阪・関西万博の開催を地域経済のさらなる活性化につなげられるよう、具体的取組を推進していく。</a:t>
            </a:r>
          </a:p>
        </p:txBody>
      </p:sp>
      <p:sp>
        <p:nvSpPr>
          <p:cNvPr id="2" name="スライド番号プレースホルダー 1">
            <a:extLst>
              <a:ext uri="{FF2B5EF4-FFF2-40B4-BE49-F238E27FC236}">
                <a16:creationId xmlns:a16="http://schemas.microsoft.com/office/drawing/2014/main" id="{BC81D042-37AD-2B41-D38E-26C8F570A690}"/>
              </a:ext>
            </a:extLst>
          </p:cNvPr>
          <p:cNvSpPr txBox="1">
            <a:spLocks/>
          </p:cNvSpPr>
          <p:nvPr/>
        </p:nvSpPr>
        <p:spPr>
          <a:xfrm>
            <a:off x="7004463" y="6683509"/>
            <a:ext cx="2133600" cy="184666"/>
          </a:xfrm>
          <a:prstGeom prst="rect">
            <a:avLst/>
          </a:prstGeom>
        </p:spPr>
        <p:txBody>
          <a:bodyPr vert="horz" lIns="36000" tIns="0" rIns="36000" bIns="0" rtlCol="0" anchor="ctr">
            <a:spAutoFit/>
          </a:bodyP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fld id="{B25945A1-EF0B-4209-9EBE-719C3C5BD1CE}" type="slidenum">
              <a:rPr lang="ja-JP" altLang="en-US" smtClean="0"/>
              <a:pPr/>
              <a:t>10</a:t>
            </a:fld>
            <a:endParaRPr lang="ja-JP" altLang="en-US"/>
          </a:p>
        </p:txBody>
      </p:sp>
    </p:spTree>
    <p:extLst>
      <p:ext uri="{BB962C8B-B14F-4D97-AF65-F5344CB8AC3E}">
        <p14:creationId xmlns:p14="http://schemas.microsoft.com/office/powerpoint/2010/main" val="56929671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テキスト ボックス 27"/>
          <p:cNvSpPr txBox="1"/>
          <p:nvPr/>
        </p:nvSpPr>
        <p:spPr>
          <a:xfrm>
            <a:off x="200729" y="1079738"/>
            <a:ext cx="1512168" cy="307777"/>
          </a:xfrm>
          <a:prstGeom prst="rect">
            <a:avLst/>
          </a:prstGeom>
          <a:solidFill>
            <a:schemeClr val="accent1"/>
          </a:solidFill>
        </p:spPr>
        <p:txBody>
          <a:bodyPr wrap="square" rtlCol="0">
            <a:spAutoFit/>
          </a:bodyPr>
          <a:lstStyle/>
          <a:p>
            <a:pPr algn="ctr"/>
            <a:r>
              <a:rPr lang="ja-JP" altLang="en-US" sz="1400" dirty="0">
                <a:solidFill>
                  <a:schemeClr val="bg1"/>
                </a:solidFill>
                <a:latin typeface="Meiryo UI" panose="020B0604030504040204" pitchFamily="50" charset="-128"/>
                <a:ea typeface="Meiryo UI" panose="020B0604030504040204" pitchFamily="50" charset="-128"/>
              </a:rPr>
              <a:t>現状と課題</a:t>
            </a:r>
          </a:p>
        </p:txBody>
      </p:sp>
      <p:sp>
        <p:nvSpPr>
          <p:cNvPr id="15" name="テキスト ボックス 14"/>
          <p:cNvSpPr txBox="1"/>
          <p:nvPr/>
        </p:nvSpPr>
        <p:spPr>
          <a:xfrm>
            <a:off x="0" y="0"/>
            <a:ext cx="9144000" cy="461665"/>
          </a:xfrm>
          <a:prstGeom prst="rect">
            <a:avLst/>
          </a:prstGeom>
          <a:solidFill>
            <a:schemeClr val="accent1"/>
          </a:solidFill>
        </p:spPr>
        <p:txBody>
          <a:bodyPr wrap="square" rtlCol="0">
            <a:spAutoFit/>
          </a:bodyPr>
          <a:lstStyle/>
          <a:p>
            <a:r>
              <a:rPr lang="ja-JP" altLang="en-US" sz="2400" b="1" cap="small"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７．戦略</a:t>
            </a:r>
            <a:r>
              <a:rPr lang="en-US" altLang="ja-JP" sz="2400" b="1" cap="small"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Ⅰ</a:t>
            </a:r>
            <a:r>
              <a:rPr lang="ja-JP" altLang="en-US" sz="2400" b="1" cap="small"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中小企業の経営基盤の強化、変革・挑戦の促進</a:t>
            </a:r>
            <a:endParaRPr kumimoji="1" lang="ja-JP" altLang="en-US" sz="16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 name="スライド番号プレースホルダー 1"/>
          <p:cNvSpPr>
            <a:spLocks noGrp="1"/>
          </p:cNvSpPr>
          <p:nvPr>
            <p:ph type="sldNum" sz="quarter" idx="12"/>
          </p:nvPr>
        </p:nvSpPr>
        <p:spPr/>
        <p:txBody>
          <a:bodyPr/>
          <a:lstStyle/>
          <a:p>
            <a:fld id="{B25945A1-EF0B-4209-9EBE-719C3C5BD1CE}" type="slidenum">
              <a:rPr kumimoji="1" lang="ja-JP" altLang="en-US" smtClean="0"/>
              <a:pPr/>
              <a:t>11</a:t>
            </a:fld>
            <a:endParaRPr kumimoji="1" lang="ja-JP" altLang="en-US" dirty="0"/>
          </a:p>
        </p:txBody>
      </p:sp>
      <p:sp>
        <p:nvSpPr>
          <p:cNvPr id="5" name="テキスト ボックス 4">
            <a:extLst>
              <a:ext uri="{FF2B5EF4-FFF2-40B4-BE49-F238E27FC236}">
                <a16:creationId xmlns:a16="http://schemas.microsoft.com/office/drawing/2014/main" id="{66901C4A-2186-7619-EBA2-FA9D878068AB}"/>
              </a:ext>
            </a:extLst>
          </p:cNvPr>
          <p:cNvSpPr txBox="1"/>
          <p:nvPr/>
        </p:nvSpPr>
        <p:spPr>
          <a:xfrm>
            <a:off x="200729" y="1381838"/>
            <a:ext cx="8943271" cy="2800767"/>
          </a:xfrm>
          <a:prstGeom prst="rect">
            <a:avLst/>
          </a:prstGeom>
          <a:noFill/>
        </p:spPr>
        <p:txBody>
          <a:bodyPr wrap="square" rtlCol="0">
            <a:spAutoFit/>
          </a:bodyPr>
          <a:lstStyle/>
          <a:p>
            <a:pPr marL="171450" indent="-171450">
              <a:spcAft>
                <a:spcPts val="600"/>
              </a:spcAft>
              <a:buFont typeface="Arial" panose="020B0604020202020204" pitchFamily="34" charset="0"/>
              <a:buChar char="•"/>
            </a:pPr>
            <a:r>
              <a:rPr kumimoji="1" lang="ja-JP" altLang="en-US" sz="1300" cap="small" dirty="0">
                <a:latin typeface="Meiryo UI" panose="020B0604030504040204" pitchFamily="50" charset="-128"/>
                <a:ea typeface="Meiryo UI" panose="020B0604030504040204" pitchFamily="50" charset="-128"/>
                <a:cs typeface="Meiryo UI" panose="020B0604030504040204" pitchFamily="50" charset="-128"/>
              </a:rPr>
              <a:t>市内に本社を置く企業の約</a:t>
            </a:r>
            <a:r>
              <a:rPr kumimoji="1" lang="en-US" altLang="ja-JP" sz="1300" cap="small" dirty="0">
                <a:latin typeface="Meiryo UI" panose="020B0604030504040204" pitchFamily="50" charset="-128"/>
                <a:ea typeface="Meiryo UI" panose="020B0604030504040204" pitchFamily="50" charset="-128"/>
                <a:cs typeface="Meiryo UI" panose="020B0604030504040204" pitchFamily="50" charset="-128"/>
              </a:rPr>
              <a:t>99</a:t>
            </a:r>
            <a:r>
              <a:rPr kumimoji="1" lang="ja-JP" altLang="en-US" sz="1300" cap="small" dirty="0">
                <a:latin typeface="Meiryo UI" panose="020B0604030504040204" pitchFamily="50" charset="-128"/>
                <a:ea typeface="Meiryo UI" panose="020B0604030504040204" pitchFamily="50" charset="-128"/>
                <a:cs typeface="Meiryo UI" panose="020B0604030504040204" pitchFamily="50" charset="-128"/>
              </a:rPr>
              <a:t>％を占める中小企業は</a:t>
            </a:r>
            <a:r>
              <a:rPr lang="ja-JP" altLang="en-US" sz="1300" cap="small" dirty="0">
                <a:latin typeface="Meiryo UI" panose="020B0604030504040204" pitchFamily="50" charset="-128"/>
                <a:ea typeface="Meiryo UI" panose="020B0604030504040204" pitchFamily="50" charset="-128"/>
                <a:cs typeface="Meiryo UI" panose="020B0604030504040204" pitchFamily="50" charset="-128"/>
              </a:rPr>
              <a:t>大阪</a:t>
            </a:r>
            <a:r>
              <a:rPr kumimoji="1" lang="ja-JP" altLang="en-US" sz="1300" cap="small" dirty="0">
                <a:latin typeface="Meiryo UI" panose="020B0604030504040204" pitchFamily="50" charset="-128"/>
                <a:ea typeface="Meiryo UI" panose="020B0604030504040204" pitchFamily="50" charset="-128"/>
                <a:cs typeface="Meiryo UI" panose="020B0604030504040204" pitchFamily="50" charset="-128"/>
              </a:rPr>
              <a:t>経済の主要な担い手であり、その機動性、柔軟性、創造性を発揮し、さらなる発展が期待されている。</a:t>
            </a:r>
            <a:endParaRPr kumimoji="1" lang="en-US" altLang="ja-JP" sz="1300" cap="small" dirty="0">
              <a:latin typeface="Meiryo UI" panose="020B0604030504040204" pitchFamily="50" charset="-128"/>
              <a:ea typeface="Meiryo UI" panose="020B0604030504040204" pitchFamily="50" charset="-128"/>
              <a:cs typeface="Meiryo UI" panose="020B0604030504040204" pitchFamily="50" charset="-128"/>
            </a:endParaRPr>
          </a:p>
          <a:p>
            <a:pPr marL="171450" indent="-171450">
              <a:spcAft>
                <a:spcPts val="600"/>
              </a:spcAft>
              <a:buFont typeface="Arial" panose="020B0604020202020204" pitchFamily="34" charset="0"/>
              <a:buChar char="•"/>
            </a:pPr>
            <a:r>
              <a:rPr kumimoji="1" lang="ja-JP" altLang="en-US" sz="1300" cap="small" dirty="0">
                <a:latin typeface="Meiryo UI" panose="020B0604030504040204" pitchFamily="50" charset="-128"/>
                <a:ea typeface="Meiryo UI" panose="020B0604030504040204" pitchFamily="50" charset="-128"/>
                <a:cs typeface="Meiryo UI" panose="020B0604030504040204" pitchFamily="50" charset="-128"/>
              </a:rPr>
              <a:t>一方、人口減少や少子高齢化による国内市場の縮小、産業構造や市場環境の激しい変化、人材不足や後継者不足など、中小企業を取り巻く課題が多様化・複雑化している</a:t>
            </a:r>
            <a:r>
              <a:rPr lang="ja-JP" altLang="en-US" sz="1300" cap="small" dirty="0">
                <a:latin typeface="Meiryo UI" panose="020B0604030504040204" pitchFamily="50" charset="-128"/>
                <a:ea typeface="Meiryo UI" panose="020B0604030504040204" pitchFamily="50" charset="-128"/>
                <a:cs typeface="Meiryo UI" panose="020B0604030504040204" pitchFamily="50" charset="-128"/>
              </a:rPr>
              <a:t>。特に</a:t>
            </a:r>
            <a:r>
              <a:rPr lang="en-US" altLang="ja-JP" sz="1300" cap="small" dirty="0">
                <a:latin typeface="Meiryo UI" panose="020B0604030504040204" pitchFamily="50" charset="-128"/>
                <a:ea typeface="Meiryo UI" panose="020B0604030504040204" pitchFamily="50" charset="-128"/>
                <a:cs typeface="Meiryo UI" panose="020B0604030504040204" pitchFamily="50" charset="-128"/>
              </a:rPr>
              <a:t>AI</a:t>
            </a:r>
            <a:r>
              <a:rPr lang="ja-JP" altLang="en-US" sz="1300" cap="small" dirty="0">
                <a:latin typeface="Meiryo UI" panose="020B0604030504040204" pitchFamily="50" charset="-128"/>
                <a:ea typeface="Meiryo UI" panose="020B0604030504040204" pitchFamily="50" charset="-128"/>
                <a:cs typeface="Meiryo UI" panose="020B0604030504040204" pitchFamily="50" charset="-128"/>
              </a:rPr>
              <a:t>などの急速に進展するデジタル技術の活用や適応、脱炭素化などの</a:t>
            </a:r>
            <a:r>
              <a:rPr lang="en-US" altLang="ja-JP" sz="1300" cap="small" dirty="0">
                <a:latin typeface="Meiryo UI" panose="020B0604030504040204" pitchFamily="50" charset="-128"/>
                <a:ea typeface="Meiryo UI" panose="020B0604030504040204" pitchFamily="50" charset="-128"/>
                <a:cs typeface="Meiryo UI" panose="020B0604030504040204" pitchFamily="50" charset="-128"/>
              </a:rPr>
              <a:t>GX</a:t>
            </a:r>
            <a:r>
              <a:rPr lang="ja-JP" altLang="en-US" sz="1300" cap="small" dirty="0">
                <a:latin typeface="Meiryo UI" panose="020B0604030504040204" pitchFamily="50" charset="-128"/>
                <a:ea typeface="Meiryo UI" panose="020B0604030504040204" pitchFamily="50" charset="-128"/>
                <a:cs typeface="Meiryo UI" panose="020B0604030504040204" pitchFamily="50" charset="-128"/>
              </a:rPr>
              <a:t>への対応は、企業の競争力に大きな影響を与える可能性が高いと考えられる。</a:t>
            </a:r>
            <a:endParaRPr lang="en-US" altLang="ja-JP" sz="1300" cap="small" dirty="0">
              <a:latin typeface="Meiryo UI" panose="020B0604030504040204" pitchFamily="50" charset="-128"/>
              <a:ea typeface="Meiryo UI" panose="020B0604030504040204" pitchFamily="50" charset="-128"/>
              <a:cs typeface="Meiryo UI" panose="020B0604030504040204" pitchFamily="50" charset="-128"/>
            </a:endParaRPr>
          </a:p>
          <a:p>
            <a:pPr marL="171450" indent="-171450">
              <a:spcAft>
                <a:spcPts val="600"/>
              </a:spcAft>
              <a:buFont typeface="Arial" panose="020B0604020202020204" pitchFamily="34" charset="0"/>
              <a:buChar char="•"/>
            </a:pPr>
            <a:r>
              <a:rPr lang="ja-JP" altLang="en-US" sz="1300" cap="small" dirty="0">
                <a:latin typeface="Meiryo UI" panose="020B0604030504040204" pitchFamily="50" charset="-128"/>
                <a:ea typeface="Meiryo UI" panose="020B0604030504040204" pitchFamily="50" charset="-128"/>
                <a:cs typeface="Meiryo UI" panose="020B0604030504040204" pitchFamily="50" charset="-128"/>
              </a:rPr>
              <a:t>中小企業は、資金や人材などの経営資源に乏しく、外部環境の変化に対して脆弱な面があり、個々の企業努力だけでは解決・克服が困難な問題が数多く存在する。</a:t>
            </a:r>
            <a:endParaRPr kumimoji="1" lang="ja-JP" altLang="en-US" sz="1300" cap="small" dirty="0">
              <a:latin typeface="Meiryo UI" panose="020B0604030504040204" pitchFamily="50" charset="-128"/>
              <a:ea typeface="Meiryo UI" panose="020B0604030504040204" pitchFamily="50" charset="-128"/>
              <a:cs typeface="Meiryo UI" panose="020B0604030504040204" pitchFamily="50" charset="-128"/>
            </a:endParaRPr>
          </a:p>
          <a:p>
            <a:pPr marL="171450" indent="-171450">
              <a:spcAft>
                <a:spcPts val="600"/>
              </a:spcAft>
              <a:buFont typeface="Arial" panose="020B0604020202020204" pitchFamily="34" charset="0"/>
              <a:buChar char="•"/>
            </a:pPr>
            <a:r>
              <a:rPr kumimoji="1" lang="ja-JP" altLang="en-US" sz="1300" cap="small" dirty="0">
                <a:latin typeface="Meiryo UI" panose="020B0604030504040204" pitchFamily="50" charset="-128"/>
                <a:ea typeface="Meiryo UI" panose="020B0604030504040204" pitchFamily="50" charset="-128"/>
                <a:cs typeface="Meiryo UI" panose="020B0604030504040204" pitchFamily="50" charset="-128"/>
              </a:rPr>
              <a:t>中小企業振興を市政の重要な</a:t>
            </a:r>
            <a:r>
              <a:rPr lang="ja-JP" altLang="en-US" sz="1300" cap="small" dirty="0">
                <a:latin typeface="Meiryo UI" panose="020B0604030504040204" pitchFamily="50" charset="-128"/>
                <a:ea typeface="Meiryo UI" panose="020B0604030504040204" pitchFamily="50" charset="-128"/>
                <a:cs typeface="Meiryo UI" panose="020B0604030504040204" pitchFamily="50" charset="-128"/>
              </a:rPr>
              <a:t>柱の一つとして取り組むことを明確化した</a:t>
            </a:r>
            <a:r>
              <a:rPr kumimoji="1" lang="ja-JP" altLang="en-US" sz="1300" cap="small" dirty="0">
                <a:latin typeface="Meiryo UI" panose="020B0604030504040204" pitchFamily="50" charset="-128"/>
                <a:ea typeface="Meiryo UI" panose="020B0604030504040204" pitchFamily="50" charset="-128"/>
                <a:cs typeface="Meiryo UI" panose="020B0604030504040204" pitchFamily="50" charset="-128"/>
              </a:rPr>
              <a:t>「大阪市中小企業振興基本条例」に基づき、中小企業の経営基盤の強化や成長への挑戦を支援する取り組みを推進している。</a:t>
            </a:r>
            <a:endParaRPr kumimoji="1" lang="en-US" altLang="ja-JP" sz="1300" cap="small" dirty="0">
              <a:latin typeface="Meiryo UI" panose="020B0604030504040204" pitchFamily="50" charset="-128"/>
              <a:ea typeface="Meiryo UI" panose="020B0604030504040204" pitchFamily="50" charset="-128"/>
              <a:cs typeface="Meiryo UI" panose="020B0604030504040204" pitchFamily="50" charset="-128"/>
            </a:endParaRPr>
          </a:p>
          <a:p>
            <a:pPr marL="171450" indent="-171450">
              <a:spcAft>
                <a:spcPts val="600"/>
              </a:spcAft>
              <a:buFont typeface="Arial" panose="020B0604020202020204" pitchFamily="34" charset="0"/>
              <a:buChar char="•"/>
            </a:pPr>
            <a:r>
              <a:rPr kumimoji="1" lang="ja-JP" altLang="en-US" sz="1300" cap="small" dirty="0">
                <a:latin typeface="Meiryo UI" panose="020B0604030504040204" pitchFamily="50" charset="-128"/>
                <a:ea typeface="Meiryo UI" panose="020B0604030504040204" pitchFamily="50" charset="-128"/>
                <a:cs typeface="Meiryo UI" panose="020B0604030504040204" pitchFamily="50" charset="-128"/>
              </a:rPr>
              <a:t>多様化・高度化する中小企業のニーズに応え、時代の変化に応じた変革や挑戦を支えていくため、中小企業支援機関をはじめ、大学等の研究機関、海外機関、国や大阪府、関係団体などと連携しながら、市域の特性を踏まえて、中小企業の振興に関する施策を総合的に実施していく必要がある。</a:t>
            </a:r>
          </a:p>
        </p:txBody>
      </p:sp>
      <p:sp>
        <p:nvSpPr>
          <p:cNvPr id="9" name="テキスト ボックス 8">
            <a:extLst>
              <a:ext uri="{FF2B5EF4-FFF2-40B4-BE49-F238E27FC236}">
                <a16:creationId xmlns:a16="http://schemas.microsoft.com/office/drawing/2014/main" id="{CECD9F82-5F88-44B0-2760-F3359D896F52}"/>
              </a:ext>
            </a:extLst>
          </p:cNvPr>
          <p:cNvSpPr txBox="1"/>
          <p:nvPr/>
        </p:nvSpPr>
        <p:spPr>
          <a:xfrm>
            <a:off x="200729" y="4221088"/>
            <a:ext cx="1512168" cy="307777"/>
          </a:xfrm>
          <a:prstGeom prst="rect">
            <a:avLst/>
          </a:prstGeom>
          <a:solidFill>
            <a:schemeClr val="accent1"/>
          </a:solidFill>
        </p:spPr>
        <p:txBody>
          <a:bodyPr wrap="square" rtlCol="0">
            <a:spAutoFit/>
          </a:bodyPr>
          <a:lstStyle/>
          <a:p>
            <a:pPr algn="ctr"/>
            <a:r>
              <a:rPr lang="ja-JP" altLang="en-US" sz="1400" dirty="0">
                <a:solidFill>
                  <a:schemeClr val="bg1"/>
                </a:solidFill>
                <a:latin typeface="Meiryo UI" panose="020B0604030504040204" pitchFamily="50" charset="-128"/>
                <a:ea typeface="Meiryo UI" panose="020B0604030504040204" pitchFamily="50" charset="-128"/>
              </a:rPr>
              <a:t>施策の方向性</a:t>
            </a:r>
          </a:p>
        </p:txBody>
      </p:sp>
      <p:sp>
        <p:nvSpPr>
          <p:cNvPr id="10" name="テキスト ボックス 9">
            <a:extLst>
              <a:ext uri="{FF2B5EF4-FFF2-40B4-BE49-F238E27FC236}">
                <a16:creationId xmlns:a16="http://schemas.microsoft.com/office/drawing/2014/main" id="{9587F5ED-F992-49EF-97A9-09F305F0E9F6}"/>
              </a:ext>
            </a:extLst>
          </p:cNvPr>
          <p:cNvSpPr txBox="1"/>
          <p:nvPr/>
        </p:nvSpPr>
        <p:spPr>
          <a:xfrm>
            <a:off x="200729" y="4537256"/>
            <a:ext cx="8943271" cy="2123658"/>
          </a:xfrm>
          <a:prstGeom prst="rect">
            <a:avLst/>
          </a:prstGeom>
          <a:noFill/>
        </p:spPr>
        <p:txBody>
          <a:bodyPr wrap="square" rtlCol="0">
            <a:spAutoFit/>
          </a:bodyPr>
          <a:lstStyle/>
          <a:p>
            <a:pPr marL="171450" indent="-171450">
              <a:spcAft>
                <a:spcPts val="600"/>
              </a:spcAft>
              <a:buFont typeface="Arial" panose="020B0604020202020204" pitchFamily="34" charset="0"/>
              <a:buChar char="•"/>
            </a:pPr>
            <a:r>
              <a:rPr kumimoji="1" lang="ja-JP" altLang="en-US" sz="1300" cap="small" dirty="0">
                <a:latin typeface="Meiryo UI" panose="020B0604030504040204" pitchFamily="50" charset="-128"/>
                <a:ea typeface="Meiryo UI" panose="020B0604030504040204" pitchFamily="50" charset="-128"/>
                <a:cs typeface="Meiryo UI" panose="020B0604030504040204" pitchFamily="50" charset="-128"/>
              </a:rPr>
              <a:t>本市の中小企業支援にかかる施策・事業の執行を担う機関と位置付けた公益財団法人大阪産業局や地方独立行政法人大阪産業技術研究所等と連携し、中小企業の経営基盤や競争力の強化に向けて、中小企業を取り巻く経営環境・ニーズの変化に柔軟に対応した経営相談やセミナー、ビジネスマッチング、海外ビジネス支援や新たな事業展開、技術面の課題解決など、中小企業に寄り添った層の厚い総合的な支援を行う。</a:t>
            </a:r>
          </a:p>
          <a:p>
            <a:pPr marL="171450" indent="-171450">
              <a:spcAft>
                <a:spcPts val="600"/>
              </a:spcAft>
              <a:buFont typeface="Arial" panose="020B0604020202020204" pitchFamily="34" charset="0"/>
              <a:buChar char="•"/>
            </a:pPr>
            <a:r>
              <a:rPr lang="ja-JP" altLang="en-US" sz="1300" cap="small" dirty="0">
                <a:latin typeface="Meiryo UI" panose="020B0604030504040204" pitchFamily="50" charset="-128"/>
                <a:ea typeface="Meiryo UI" panose="020B0604030504040204" pitchFamily="50" charset="-128"/>
                <a:cs typeface="Meiryo UI" panose="020B0604030504040204" pitchFamily="50" charset="-128"/>
              </a:rPr>
              <a:t>専門家相談等において経営課題から求める人材の明確化を行い採用のミスマッチの解消、外国人材等の活用を図るとともに、セミナー・ワークショップによる人材育成・定着支援の実施や、学生等の獲得に向けた支援を行うなど企業の人材確保・定着につなげる。</a:t>
            </a:r>
          </a:p>
          <a:p>
            <a:pPr marL="171450" indent="-171450">
              <a:spcAft>
                <a:spcPts val="600"/>
              </a:spcAft>
              <a:buFont typeface="Arial" panose="020B0604020202020204" pitchFamily="34" charset="0"/>
              <a:buChar char="•"/>
            </a:pPr>
            <a:r>
              <a:rPr kumimoji="1" lang="ja-JP" altLang="en-US" sz="1300" cap="small" dirty="0">
                <a:latin typeface="Meiryo UI" panose="020B0604030504040204" pitchFamily="50" charset="-128"/>
                <a:ea typeface="Meiryo UI" panose="020B0604030504040204" pitchFamily="50" charset="-128"/>
                <a:cs typeface="Meiryo UI" panose="020B0604030504040204" pitchFamily="50" charset="-128"/>
              </a:rPr>
              <a:t>市内企業のデジタル化、脱炭素化の促進や、デジタル・環境分野への事業拡大など中長期的な視点で継続的に取り組む必要がある課題に対する支援を行う。</a:t>
            </a:r>
            <a:endParaRPr kumimoji="1" lang="en-US" altLang="ja-JP" sz="1300" cap="small" dirty="0">
              <a:latin typeface="Meiryo UI" panose="020B0604030504040204" pitchFamily="50" charset="-128"/>
              <a:ea typeface="Meiryo UI" panose="020B0604030504040204" pitchFamily="50" charset="-128"/>
              <a:cs typeface="Meiryo UI" panose="020B0604030504040204" pitchFamily="50" charset="-128"/>
            </a:endParaRPr>
          </a:p>
          <a:p>
            <a:pPr marL="171450" indent="-171450">
              <a:spcAft>
                <a:spcPts val="600"/>
              </a:spcAft>
              <a:buFont typeface="Arial" panose="020B0604020202020204" pitchFamily="34" charset="0"/>
              <a:buChar char="•"/>
            </a:pPr>
            <a:r>
              <a:rPr lang="ja-JP" altLang="en-US" sz="1300" cap="small" dirty="0">
                <a:latin typeface="Meiryo UI" panose="020B0604030504040204" pitchFamily="50" charset="-128"/>
                <a:ea typeface="Meiryo UI" panose="020B0604030504040204" pitchFamily="50" charset="-128"/>
                <a:cs typeface="Meiryo UI" panose="020B0604030504040204" pitchFamily="50" charset="-128"/>
              </a:rPr>
              <a:t>本市等が実施する中小企業への支援施策・事業の周知を行い利用促進につなげるとともに、多様な中小企業の魅力発信に努める。</a:t>
            </a:r>
            <a:endParaRPr kumimoji="1" lang="ja-JP" altLang="en-US" sz="1300" cap="small"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2" name="テキスト ボックス 11">
            <a:extLst>
              <a:ext uri="{FF2B5EF4-FFF2-40B4-BE49-F238E27FC236}">
                <a16:creationId xmlns:a16="http://schemas.microsoft.com/office/drawing/2014/main" id="{EC260446-03D3-E4C9-4741-AC1FCBB84976}"/>
              </a:ext>
            </a:extLst>
          </p:cNvPr>
          <p:cNvSpPr txBox="1"/>
          <p:nvPr/>
        </p:nvSpPr>
        <p:spPr>
          <a:xfrm>
            <a:off x="0" y="620688"/>
            <a:ext cx="5796136" cy="338554"/>
          </a:xfrm>
          <a:prstGeom prst="rect">
            <a:avLst/>
          </a:prstGeom>
          <a:noFill/>
        </p:spPr>
        <p:txBody>
          <a:bodyPr wrap="square" rtlCol="0">
            <a:spAutoFit/>
          </a:bodyPr>
          <a:lstStyle/>
          <a:p>
            <a:r>
              <a:rPr lang="ja-JP" altLang="en-US" sz="1600" b="1" cap="small" dirty="0">
                <a:latin typeface="Meiryo UI" panose="020B0604030504040204" pitchFamily="50" charset="-128"/>
                <a:ea typeface="Meiryo UI" panose="020B0604030504040204" pitchFamily="50" charset="-128"/>
                <a:cs typeface="Meiryo UI" panose="020B0604030504040204" pitchFamily="50" charset="-128"/>
              </a:rPr>
              <a:t>①　各支援機関と連携した経営課題等への総合的支援</a:t>
            </a:r>
          </a:p>
        </p:txBody>
      </p:sp>
    </p:spTree>
    <p:extLst>
      <p:ext uri="{BB962C8B-B14F-4D97-AF65-F5344CB8AC3E}">
        <p14:creationId xmlns:p14="http://schemas.microsoft.com/office/powerpoint/2010/main" val="308049153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テキスト ボックス 14"/>
          <p:cNvSpPr txBox="1"/>
          <p:nvPr/>
        </p:nvSpPr>
        <p:spPr>
          <a:xfrm>
            <a:off x="0" y="0"/>
            <a:ext cx="9144000" cy="461665"/>
          </a:xfrm>
          <a:prstGeom prst="rect">
            <a:avLst/>
          </a:prstGeom>
          <a:solidFill>
            <a:schemeClr val="accent1"/>
          </a:solidFill>
        </p:spPr>
        <p:txBody>
          <a:bodyPr wrap="square" rtlCol="0">
            <a:spAutoFit/>
          </a:bodyPr>
          <a:lstStyle/>
          <a:p>
            <a:r>
              <a:rPr lang="ja-JP" altLang="en-US" sz="2400" b="1" cap="small"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７．戦略</a:t>
            </a:r>
            <a:r>
              <a:rPr lang="en-US" altLang="ja-JP" sz="2400" b="1" cap="small"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Ⅰ</a:t>
            </a:r>
            <a:r>
              <a:rPr lang="ja-JP" altLang="en-US" sz="2400" b="1" cap="small"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中小企業の経営基盤の強化、変革・挑戦の促進</a:t>
            </a:r>
            <a:endParaRPr kumimoji="1" lang="ja-JP" altLang="en-US" sz="16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 name="テキスト ボックス 2">
            <a:extLst>
              <a:ext uri="{FF2B5EF4-FFF2-40B4-BE49-F238E27FC236}">
                <a16:creationId xmlns:a16="http://schemas.microsoft.com/office/drawing/2014/main" id="{4554F82A-77E5-55BB-4AAD-E88831CB09F4}"/>
              </a:ext>
            </a:extLst>
          </p:cNvPr>
          <p:cNvSpPr txBox="1"/>
          <p:nvPr/>
        </p:nvSpPr>
        <p:spPr>
          <a:xfrm>
            <a:off x="200729" y="672951"/>
            <a:ext cx="1512168" cy="307777"/>
          </a:xfrm>
          <a:prstGeom prst="rect">
            <a:avLst/>
          </a:prstGeom>
          <a:solidFill>
            <a:schemeClr val="accent1"/>
          </a:solidFill>
        </p:spPr>
        <p:txBody>
          <a:bodyPr wrap="square" rtlCol="0">
            <a:spAutoFit/>
          </a:bodyPr>
          <a:lstStyle/>
          <a:p>
            <a:pPr algn="ctr"/>
            <a:r>
              <a:rPr lang="ja-JP" altLang="en-US" sz="1400" dirty="0">
                <a:solidFill>
                  <a:schemeClr val="bg1"/>
                </a:solidFill>
                <a:latin typeface="Meiryo UI" panose="020B0604030504040204" pitchFamily="50" charset="-128"/>
                <a:ea typeface="Meiryo UI" panose="020B0604030504040204" pitchFamily="50" charset="-128"/>
              </a:rPr>
              <a:t>具体的取組例</a:t>
            </a:r>
          </a:p>
        </p:txBody>
      </p:sp>
      <p:graphicFrame>
        <p:nvGraphicFramePr>
          <p:cNvPr id="8" name="表 10">
            <a:extLst>
              <a:ext uri="{FF2B5EF4-FFF2-40B4-BE49-F238E27FC236}">
                <a16:creationId xmlns:a16="http://schemas.microsoft.com/office/drawing/2014/main" id="{8CDE707C-994A-3286-5A73-BA65E1EE16FB}"/>
              </a:ext>
            </a:extLst>
          </p:cNvPr>
          <p:cNvGraphicFramePr>
            <a:graphicFrameLocks noGrp="1"/>
          </p:cNvGraphicFramePr>
          <p:nvPr>
            <p:extLst>
              <p:ext uri="{D42A27DB-BD31-4B8C-83A1-F6EECF244321}">
                <p14:modId xmlns:p14="http://schemas.microsoft.com/office/powerpoint/2010/main" val="3409665318"/>
              </p:ext>
            </p:extLst>
          </p:nvPr>
        </p:nvGraphicFramePr>
        <p:xfrm>
          <a:off x="323528" y="1268760"/>
          <a:ext cx="8814535" cy="2590800"/>
        </p:xfrm>
        <a:graphic>
          <a:graphicData uri="http://schemas.openxmlformats.org/drawingml/2006/table">
            <a:tbl>
              <a:tblPr bandRow="1">
                <a:tableStyleId>{93296810-A885-4BE3-A3E7-6D5BEEA58F35}</a:tableStyleId>
              </a:tblPr>
              <a:tblGrid>
                <a:gridCol w="8814535">
                  <a:extLst>
                    <a:ext uri="{9D8B030D-6E8A-4147-A177-3AD203B41FA5}">
                      <a16:colId xmlns:a16="http://schemas.microsoft.com/office/drawing/2014/main" val="2007359258"/>
                    </a:ext>
                  </a:extLst>
                </a:gridCol>
              </a:tblGrid>
              <a:tr h="370840">
                <a:tc>
                  <a:txBody>
                    <a:bodyPr/>
                    <a:lstStyle/>
                    <a:p>
                      <a:pPr marL="171450" marR="0" lvl="0" indent="-171450" algn="l"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1" lang="ja-JP" altLang="en-US" sz="1200" dirty="0">
                          <a:solidFill>
                            <a:schemeClr val="tx1"/>
                          </a:solidFill>
                          <a:latin typeface="Meiryo UI" panose="020B0604030504040204" pitchFamily="50" charset="-128"/>
                          <a:ea typeface="Meiryo UI" panose="020B0604030504040204" pitchFamily="50" charset="-128"/>
                        </a:rPr>
                        <a:t>ワンストップ窓口における専門家によるコンサルティング（経営相談、専門家派遣等）、経営者向けワークショップ・セミナー、国内外企業とのビジネスマッチングや商談会・交流会、商品開発支援など、ニーズに応じた多様な支援プログラムを実施する。</a:t>
                      </a:r>
                      <a:endParaRPr kumimoji="1" lang="en-US" altLang="ja-JP" sz="1200" dirty="0">
                        <a:solidFill>
                          <a:schemeClr val="tx1"/>
                        </a:solidFill>
                        <a:highlight>
                          <a:srgbClr val="FFFF00"/>
                        </a:highlight>
                        <a:latin typeface="Meiryo UI" panose="020B0604030504040204" pitchFamily="50" charset="-128"/>
                        <a:ea typeface="Meiryo UI" panose="020B0604030504040204" pitchFamily="50" charset="-128"/>
                      </a:endParaRPr>
                    </a:p>
                    <a:p>
                      <a:pPr marL="171450" marR="0" lvl="0" indent="-171450" algn="l"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1" lang="ja-JP" altLang="en-US" sz="1200" dirty="0">
                          <a:solidFill>
                            <a:schemeClr val="tx1"/>
                          </a:solidFill>
                          <a:latin typeface="Meiryo UI" panose="020B0604030504040204" pitchFamily="50" charset="-128"/>
                          <a:ea typeface="Meiryo UI" panose="020B0604030504040204" pitchFamily="50" charset="-128"/>
                        </a:rPr>
                        <a:t>新たな需要の創出が期待できる新製品・新サービスの事業化をめざすプロジェクトについて、市が認定を行ったものに対し、きめ細かな伴走支援により事業活動上の様々な課題解決を支援する。</a:t>
                      </a:r>
                      <a:endParaRPr kumimoji="1" lang="en-US" altLang="ja-JP" sz="1200" dirty="0">
                        <a:solidFill>
                          <a:schemeClr val="tx1"/>
                        </a:solidFill>
                        <a:latin typeface="Meiryo UI" panose="020B0604030504040204" pitchFamily="50" charset="-128"/>
                        <a:ea typeface="Meiryo UI" panose="020B0604030504040204" pitchFamily="50" charset="-128"/>
                      </a:endParaRPr>
                    </a:p>
                    <a:p>
                      <a:pPr marL="171450" marR="0" lvl="0" indent="-171450" algn="l"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1" lang="ja-JP" altLang="en-US" sz="1200" dirty="0">
                          <a:solidFill>
                            <a:schemeClr val="tx1"/>
                          </a:solidFill>
                          <a:latin typeface="Meiryo UI" panose="020B0604030504040204" pitchFamily="50" charset="-128"/>
                          <a:ea typeface="Meiryo UI" panose="020B0604030504040204" pitchFamily="50" charset="-128"/>
                        </a:rPr>
                        <a:t>高付加価値な製品・サービスの創出につながるよう、クリエイターのネットワークを活かし、クリエイターとものづくり企業等異業種企業との協働を促すビジネスイベントの開催やマッチング支援等を行う。</a:t>
                      </a:r>
                      <a:endParaRPr kumimoji="1" lang="en-US" altLang="ja-JP" sz="1200" dirty="0">
                        <a:solidFill>
                          <a:schemeClr val="tx1"/>
                        </a:solidFill>
                        <a:latin typeface="Meiryo UI" panose="020B0604030504040204" pitchFamily="50" charset="-128"/>
                        <a:ea typeface="Meiryo UI" panose="020B0604030504040204" pitchFamily="50" charset="-128"/>
                      </a:endParaRPr>
                    </a:p>
                    <a:p>
                      <a:pPr marL="171450" marR="0" lvl="0" indent="-171450" algn="l"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1" lang="ja-JP" altLang="en-US" sz="1200" dirty="0">
                          <a:solidFill>
                            <a:schemeClr val="tx1"/>
                          </a:solidFill>
                          <a:latin typeface="Meiryo UI" panose="020B0604030504040204" pitchFamily="50" charset="-128"/>
                          <a:ea typeface="Meiryo UI" panose="020B0604030504040204" pitchFamily="50" charset="-128"/>
                        </a:rPr>
                        <a:t>事業承継に関する相談に専門家が対応するほか、事業承継の必要性の啓発や基礎知識習得のためのセミナー、後継者育成のためのビジネススクール等を実施する。</a:t>
                      </a:r>
                      <a:endParaRPr kumimoji="1" lang="en-US" altLang="ja-JP" sz="1200" dirty="0">
                        <a:solidFill>
                          <a:schemeClr val="tx1"/>
                        </a:solidFill>
                        <a:latin typeface="Meiryo UI" panose="020B0604030504040204" pitchFamily="50" charset="-128"/>
                        <a:ea typeface="Meiryo UI" panose="020B0604030504040204" pitchFamily="50" charset="-128"/>
                      </a:endParaRPr>
                    </a:p>
                    <a:p>
                      <a:pPr marL="171450" marR="0" lvl="0" indent="-171450" algn="l"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1" lang="ja-JP" altLang="en-US" sz="1200" dirty="0">
                          <a:solidFill>
                            <a:schemeClr val="tx1"/>
                          </a:solidFill>
                          <a:latin typeface="Meiryo UI" panose="020B0604030504040204" pitchFamily="50" charset="-128"/>
                          <a:ea typeface="Meiryo UI" panose="020B0604030504040204" pitchFamily="50" charset="-128"/>
                        </a:rPr>
                        <a:t>大阪商工会議所と共同で策定する「事業継続力強化支援計画」に基づき、国の事業継続力強化計画認定制度の活用促進をはじめ、事業継続計画（</a:t>
                      </a:r>
                      <a:r>
                        <a:rPr kumimoji="1" lang="en-US" altLang="ja-JP" sz="1200" dirty="0">
                          <a:solidFill>
                            <a:schemeClr val="tx1"/>
                          </a:solidFill>
                          <a:latin typeface="Meiryo UI" panose="020B0604030504040204" pitchFamily="50" charset="-128"/>
                          <a:ea typeface="Meiryo UI" panose="020B0604030504040204" pitchFamily="50" charset="-128"/>
                        </a:rPr>
                        <a:t>BCP</a:t>
                      </a:r>
                      <a:r>
                        <a:rPr kumimoji="1" lang="ja-JP" altLang="en-US" sz="1200" dirty="0">
                          <a:solidFill>
                            <a:schemeClr val="tx1"/>
                          </a:solidFill>
                          <a:latin typeface="Meiryo UI" panose="020B0604030504040204" pitchFamily="50" charset="-128"/>
                          <a:ea typeface="Meiryo UI" panose="020B0604030504040204" pitchFamily="50" charset="-128"/>
                        </a:rPr>
                        <a:t>）に関するセミナー等の開催、専門家の相談対応や派遣・指導等により、中小企業における</a:t>
                      </a:r>
                      <a:r>
                        <a:rPr kumimoji="1" lang="en-US" altLang="ja-JP" sz="1200" dirty="0">
                          <a:solidFill>
                            <a:schemeClr val="tx1"/>
                          </a:solidFill>
                          <a:latin typeface="Meiryo UI" panose="020B0604030504040204" pitchFamily="50" charset="-128"/>
                          <a:ea typeface="Meiryo UI" panose="020B0604030504040204" pitchFamily="50" charset="-128"/>
                        </a:rPr>
                        <a:t>BCP</a:t>
                      </a:r>
                      <a:r>
                        <a:rPr kumimoji="1" lang="ja-JP" altLang="en-US" sz="1200" dirty="0">
                          <a:solidFill>
                            <a:schemeClr val="tx1"/>
                          </a:solidFill>
                          <a:latin typeface="Meiryo UI" panose="020B0604030504040204" pitchFamily="50" charset="-128"/>
                          <a:ea typeface="Meiryo UI" panose="020B0604030504040204" pitchFamily="50" charset="-128"/>
                        </a:rPr>
                        <a:t>策定の支援を行う。また、国の認定を受けた「</a:t>
                      </a:r>
                      <a:r>
                        <a:rPr kumimoji="1" lang="en-US" altLang="ja-JP" sz="1200" dirty="0">
                          <a:solidFill>
                            <a:schemeClr val="tx1"/>
                          </a:solidFill>
                          <a:latin typeface="Meiryo UI" panose="020B0604030504040204" pitchFamily="50" charset="-128"/>
                          <a:ea typeface="Meiryo UI" panose="020B0604030504040204" pitchFamily="50" charset="-128"/>
                        </a:rPr>
                        <a:t>(</a:t>
                      </a:r>
                      <a:r>
                        <a:rPr kumimoji="1" lang="ja-JP" altLang="en-US" sz="1200" dirty="0">
                          <a:solidFill>
                            <a:schemeClr val="tx1"/>
                          </a:solidFill>
                          <a:latin typeface="Meiryo UI" panose="020B0604030504040204" pitchFamily="50" charset="-128"/>
                          <a:ea typeface="Meiryo UI" panose="020B0604030504040204" pitchFamily="50" charset="-128"/>
                        </a:rPr>
                        <a:t>連携</a:t>
                      </a:r>
                      <a:r>
                        <a:rPr kumimoji="1" lang="en-US" altLang="ja-JP" sz="1200" dirty="0">
                          <a:solidFill>
                            <a:schemeClr val="tx1"/>
                          </a:solidFill>
                          <a:latin typeface="Meiryo UI" panose="020B0604030504040204" pitchFamily="50" charset="-128"/>
                          <a:ea typeface="Meiryo UI" panose="020B0604030504040204" pitchFamily="50" charset="-128"/>
                        </a:rPr>
                        <a:t>)</a:t>
                      </a:r>
                      <a:r>
                        <a:rPr kumimoji="1" lang="ja-JP" altLang="en-US" sz="1200" dirty="0">
                          <a:solidFill>
                            <a:schemeClr val="tx1"/>
                          </a:solidFill>
                          <a:latin typeface="Meiryo UI" panose="020B0604030504040204" pitchFamily="50" charset="-128"/>
                          <a:ea typeface="Meiryo UI" panose="020B0604030504040204" pitchFamily="50" charset="-128"/>
                        </a:rPr>
                        <a:t>事業継続力強化計画」に基づく、中小企業者の設備導入の資金調達を支援する制度融資（</a:t>
                      </a:r>
                      <a:r>
                        <a:rPr kumimoji="1" lang="zh-TW" altLang="en-US" sz="1200" dirty="0">
                          <a:solidFill>
                            <a:schemeClr val="tx1"/>
                          </a:solidFill>
                          <a:latin typeface="Meiryo UI" panose="020B0604030504040204" pitchFamily="50" charset="-128"/>
                          <a:ea typeface="Meiryo UI" panose="020B0604030504040204" pitchFamily="50" charset="-128"/>
                        </a:rPr>
                        <a:t>設備投資応援融資</a:t>
                      </a:r>
                      <a:r>
                        <a:rPr kumimoji="1" lang="ja-JP" altLang="en-US" sz="1200" dirty="0">
                          <a:solidFill>
                            <a:schemeClr val="tx1"/>
                          </a:solidFill>
                          <a:latin typeface="Meiryo UI" panose="020B0604030504040204" pitchFamily="50" charset="-128"/>
                          <a:ea typeface="Meiryo UI" panose="020B0604030504040204" pitchFamily="50" charset="-128"/>
                        </a:rPr>
                        <a:t>）を実施する。</a:t>
                      </a:r>
                      <a:endParaRPr kumimoji="1" lang="en-US" altLang="ja-JP" sz="1200" dirty="0">
                        <a:solidFill>
                          <a:schemeClr val="tx1"/>
                        </a:solidFill>
                        <a:highlight>
                          <a:srgbClr val="FFFF00"/>
                        </a:highlight>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3790377679"/>
                  </a:ext>
                </a:extLst>
              </a:tr>
            </a:tbl>
          </a:graphicData>
        </a:graphic>
      </p:graphicFrame>
      <p:graphicFrame>
        <p:nvGraphicFramePr>
          <p:cNvPr id="12" name="表 10">
            <a:extLst>
              <a:ext uri="{FF2B5EF4-FFF2-40B4-BE49-F238E27FC236}">
                <a16:creationId xmlns:a16="http://schemas.microsoft.com/office/drawing/2014/main" id="{D16906EA-1B41-3B46-8601-0179D1877B35}"/>
              </a:ext>
            </a:extLst>
          </p:cNvPr>
          <p:cNvGraphicFramePr>
            <a:graphicFrameLocks noGrp="1"/>
          </p:cNvGraphicFramePr>
          <p:nvPr>
            <p:extLst>
              <p:ext uri="{D42A27DB-BD31-4B8C-83A1-F6EECF244321}">
                <p14:modId xmlns:p14="http://schemas.microsoft.com/office/powerpoint/2010/main" val="1433341283"/>
              </p:ext>
            </p:extLst>
          </p:nvPr>
        </p:nvGraphicFramePr>
        <p:xfrm>
          <a:off x="323527" y="4282063"/>
          <a:ext cx="8814536" cy="899160"/>
        </p:xfrm>
        <a:graphic>
          <a:graphicData uri="http://schemas.openxmlformats.org/drawingml/2006/table">
            <a:tbl>
              <a:tblPr bandRow="1">
                <a:tableStyleId>{93296810-A885-4BE3-A3E7-6D5BEEA58F35}</a:tableStyleId>
              </a:tblPr>
              <a:tblGrid>
                <a:gridCol w="8814536">
                  <a:extLst>
                    <a:ext uri="{9D8B030D-6E8A-4147-A177-3AD203B41FA5}">
                      <a16:colId xmlns:a16="http://schemas.microsoft.com/office/drawing/2014/main" val="2007359258"/>
                    </a:ext>
                  </a:extLst>
                </a:gridCol>
              </a:tblGrid>
              <a:tr h="370840">
                <a:tc>
                  <a:txBody>
                    <a:bodyPr/>
                    <a:lstStyle/>
                    <a:p>
                      <a:pPr marL="171450" marR="0" lvl="0" indent="-171450" algn="l"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1" lang="ja-JP" altLang="en-US" sz="1200" dirty="0">
                          <a:solidFill>
                            <a:schemeClr val="tx1"/>
                          </a:solidFill>
                          <a:latin typeface="Meiryo UI" panose="020B0604030504040204" pitchFamily="50" charset="-128"/>
                          <a:ea typeface="Meiryo UI" panose="020B0604030504040204" pitchFamily="50" charset="-128"/>
                        </a:rPr>
                        <a:t>大阪産業技術研究所において、技術相談や試験分析、受託研究を行い、中小企業の抱える技術面の課題解決を支援するとともに、中小企業が新たな技術・製品等の開発に効果的に取組めるよう、共同研究開発プロジェクトの組成や推進、実用化の支援を行う。</a:t>
                      </a:r>
                      <a:endParaRPr kumimoji="1" lang="en-US" altLang="ja-JP" sz="1200" dirty="0">
                        <a:solidFill>
                          <a:schemeClr val="tx1"/>
                        </a:solidFill>
                        <a:latin typeface="Meiryo UI" panose="020B0604030504040204" pitchFamily="50" charset="-128"/>
                        <a:ea typeface="Meiryo UI" panose="020B0604030504040204" pitchFamily="50" charset="-128"/>
                      </a:endParaRPr>
                    </a:p>
                    <a:p>
                      <a:pPr marL="171450" marR="0" lvl="0" indent="-171450" algn="l"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1" lang="ja-JP" altLang="en-US" sz="1200" strike="noStrike" dirty="0">
                          <a:solidFill>
                            <a:schemeClr val="tx1"/>
                          </a:solidFill>
                          <a:latin typeface="Meiryo UI" panose="020B0604030504040204" pitchFamily="50" charset="-128"/>
                          <a:ea typeface="Meiryo UI" panose="020B0604030504040204" pitchFamily="50" charset="-128"/>
                        </a:rPr>
                        <a:t>次世代高速通信（</a:t>
                      </a:r>
                      <a:r>
                        <a:rPr kumimoji="1" lang="en-US" altLang="ja-JP" sz="1200" strike="noStrike" dirty="0">
                          <a:solidFill>
                            <a:schemeClr val="tx1"/>
                          </a:solidFill>
                          <a:latin typeface="Meiryo UI" panose="020B0604030504040204" pitchFamily="50" charset="-128"/>
                          <a:ea typeface="Meiryo UI" panose="020B0604030504040204" pitchFamily="50" charset="-128"/>
                        </a:rPr>
                        <a:t>5G/6G</a:t>
                      </a:r>
                      <a:r>
                        <a:rPr kumimoji="1" lang="ja-JP" altLang="en-US" sz="1200" strike="noStrike" dirty="0">
                          <a:solidFill>
                            <a:schemeClr val="tx1"/>
                          </a:solidFill>
                          <a:latin typeface="Meiryo UI" panose="020B0604030504040204" pitchFamily="50" charset="-128"/>
                          <a:ea typeface="Meiryo UI" panose="020B0604030504040204" pitchFamily="50" charset="-128"/>
                        </a:rPr>
                        <a:t>）関連素材の技術開発支援など、大阪産業技術研究所において、ものづくり中小企業の技術力強化とビジネスチャンス拡大に向けた技術支援を</a:t>
                      </a:r>
                      <a:r>
                        <a:rPr kumimoji="1" lang="ja-JP" altLang="en-US" sz="1200" dirty="0">
                          <a:solidFill>
                            <a:schemeClr val="tx1"/>
                          </a:solidFill>
                          <a:latin typeface="Meiryo UI" panose="020B0604030504040204" pitchFamily="50" charset="-128"/>
                          <a:ea typeface="Meiryo UI" panose="020B0604030504040204" pitchFamily="50" charset="-128"/>
                        </a:rPr>
                        <a:t>実施する。</a:t>
                      </a:r>
                      <a:endParaRPr kumimoji="1" lang="en-US" altLang="ja-JP" sz="1200" dirty="0">
                        <a:solidFill>
                          <a:schemeClr val="tx1"/>
                        </a:solidFill>
                        <a:highlight>
                          <a:srgbClr val="FFFF00"/>
                        </a:highlight>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3790377679"/>
                  </a:ext>
                </a:extLst>
              </a:tr>
            </a:tbl>
          </a:graphicData>
        </a:graphic>
      </p:graphicFrame>
      <p:sp>
        <p:nvSpPr>
          <p:cNvPr id="4" name="テキスト ボックス 3">
            <a:extLst>
              <a:ext uri="{FF2B5EF4-FFF2-40B4-BE49-F238E27FC236}">
                <a16:creationId xmlns:a16="http://schemas.microsoft.com/office/drawing/2014/main" id="{42491887-C8A5-861C-BAD3-0D316F40EE27}"/>
              </a:ext>
            </a:extLst>
          </p:cNvPr>
          <p:cNvSpPr txBox="1"/>
          <p:nvPr/>
        </p:nvSpPr>
        <p:spPr>
          <a:xfrm>
            <a:off x="0" y="991761"/>
            <a:ext cx="4176464" cy="276999"/>
          </a:xfrm>
          <a:prstGeom prst="rect">
            <a:avLst/>
          </a:prstGeom>
          <a:noFill/>
        </p:spPr>
        <p:txBody>
          <a:bodyPr wrap="square" rtlCol="0">
            <a:spAutoFit/>
          </a:bodyPr>
          <a:lstStyle/>
          <a:p>
            <a:r>
              <a:rPr lang="ja-JP" altLang="en-US" sz="1200" cap="small" dirty="0">
                <a:latin typeface="Meiryo UI" panose="020B0604030504040204" pitchFamily="50" charset="-128"/>
                <a:ea typeface="Meiryo UI" panose="020B0604030504040204" pitchFamily="50" charset="-128"/>
                <a:cs typeface="Meiryo UI" panose="020B0604030504040204" pitchFamily="50" charset="-128"/>
              </a:rPr>
              <a:t>（１）　大阪産業創造館における総合的支援</a:t>
            </a:r>
            <a:endParaRPr lang="en-US" altLang="ja-JP" sz="1200" cap="small"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5" name="テキスト ボックス 4">
            <a:extLst>
              <a:ext uri="{FF2B5EF4-FFF2-40B4-BE49-F238E27FC236}">
                <a16:creationId xmlns:a16="http://schemas.microsoft.com/office/drawing/2014/main" id="{9847A1BD-D8BC-65CE-5611-6169DF5674C2}"/>
              </a:ext>
            </a:extLst>
          </p:cNvPr>
          <p:cNvSpPr txBox="1"/>
          <p:nvPr/>
        </p:nvSpPr>
        <p:spPr>
          <a:xfrm>
            <a:off x="0" y="4005064"/>
            <a:ext cx="4176464" cy="276999"/>
          </a:xfrm>
          <a:prstGeom prst="rect">
            <a:avLst/>
          </a:prstGeom>
          <a:noFill/>
        </p:spPr>
        <p:txBody>
          <a:bodyPr wrap="square" rtlCol="0">
            <a:spAutoFit/>
          </a:bodyPr>
          <a:lstStyle/>
          <a:p>
            <a:r>
              <a:rPr lang="ja-JP" altLang="en-US" sz="1200" cap="small" dirty="0">
                <a:latin typeface="Meiryo UI" panose="020B0604030504040204" pitchFamily="50" charset="-128"/>
                <a:ea typeface="Meiryo UI" panose="020B0604030504040204" pitchFamily="50" charset="-128"/>
                <a:cs typeface="Meiryo UI" panose="020B0604030504040204" pitchFamily="50" charset="-128"/>
              </a:rPr>
              <a:t>（２）　大阪産業技術研究所を通じた技術力の強化</a:t>
            </a:r>
            <a:endParaRPr lang="en-US" altLang="ja-JP" sz="1200" cap="small"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 name="テキスト ボックス 1">
            <a:extLst>
              <a:ext uri="{FF2B5EF4-FFF2-40B4-BE49-F238E27FC236}">
                <a16:creationId xmlns:a16="http://schemas.microsoft.com/office/drawing/2014/main" id="{262FC87C-F0EB-374D-996E-B2BBDAD1F2EF}"/>
              </a:ext>
            </a:extLst>
          </p:cNvPr>
          <p:cNvSpPr txBox="1"/>
          <p:nvPr/>
        </p:nvSpPr>
        <p:spPr>
          <a:xfrm>
            <a:off x="0" y="5373216"/>
            <a:ext cx="4176464" cy="276999"/>
          </a:xfrm>
          <a:prstGeom prst="rect">
            <a:avLst/>
          </a:prstGeom>
          <a:noFill/>
        </p:spPr>
        <p:txBody>
          <a:bodyPr wrap="square" rtlCol="0">
            <a:spAutoFit/>
          </a:bodyPr>
          <a:lstStyle/>
          <a:p>
            <a:r>
              <a:rPr lang="ja-JP" altLang="en-US" sz="1200" cap="small" dirty="0">
                <a:latin typeface="Meiryo UI" panose="020B0604030504040204" pitchFamily="50" charset="-128"/>
                <a:ea typeface="Meiryo UI" panose="020B0604030504040204" pitchFamily="50" charset="-128"/>
                <a:cs typeface="Meiryo UI" panose="020B0604030504040204" pitchFamily="50" charset="-128"/>
              </a:rPr>
              <a:t>（３）　資金面等の支援</a:t>
            </a:r>
            <a:endParaRPr lang="en-US" altLang="ja-JP" sz="1200" cap="small" dirty="0">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11" name="表 10">
            <a:extLst>
              <a:ext uri="{FF2B5EF4-FFF2-40B4-BE49-F238E27FC236}">
                <a16:creationId xmlns:a16="http://schemas.microsoft.com/office/drawing/2014/main" id="{F673B09F-440B-CB0D-B83A-9457B35C045B}"/>
              </a:ext>
            </a:extLst>
          </p:cNvPr>
          <p:cNvGraphicFramePr>
            <a:graphicFrameLocks noGrp="1"/>
          </p:cNvGraphicFramePr>
          <p:nvPr>
            <p:extLst>
              <p:ext uri="{D42A27DB-BD31-4B8C-83A1-F6EECF244321}">
                <p14:modId xmlns:p14="http://schemas.microsoft.com/office/powerpoint/2010/main" val="3111000725"/>
              </p:ext>
            </p:extLst>
          </p:nvPr>
        </p:nvGraphicFramePr>
        <p:xfrm>
          <a:off x="323525" y="5650215"/>
          <a:ext cx="8814537" cy="792480"/>
        </p:xfrm>
        <a:graphic>
          <a:graphicData uri="http://schemas.openxmlformats.org/drawingml/2006/table">
            <a:tbl>
              <a:tblPr bandRow="1">
                <a:tableStyleId>{93296810-A885-4BE3-A3E7-6D5BEEA58F35}</a:tableStyleId>
              </a:tblPr>
              <a:tblGrid>
                <a:gridCol w="8814537">
                  <a:extLst>
                    <a:ext uri="{9D8B030D-6E8A-4147-A177-3AD203B41FA5}">
                      <a16:colId xmlns:a16="http://schemas.microsoft.com/office/drawing/2014/main" val="2007359258"/>
                    </a:ext>
                  </a:extLst>
                </a:gridCol>
              </a:tblGrid>
              <a:tr h="370840">
                <a:tc>
                  <a:txBody>
                    <a:bodyPr/>
                    <a:lstStyle/>
                    <a:p>
                      <a:pPr marL="171450" marR="0" lvl="0" indent="-171450" algn="l"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1" lang="ja-JP" altLang="en-US" sz="1200" dirty="0">
                          <a:solidFill>
                            <a:schemeClr val="tx1"/>
                          </a:solidFill>
                          <a:latin typeface="Meiryo UI" panose="020B0604030504040204" pitchFamily="50" charset="-128"/>
                          <a:ea typeface="Meiryo UI" panose="020B0604030504040204" pitchFamily="50" charset="-128"/>
                        </a:rPr>
                        <a:t>大阪信用保証協会と連携し、小規模企業者等の経営支援</a:t>
                      </a:r>
                      <a:r>
                        <a:rPr kumimoji="1" lang="ja-JP" altLang="en-US" sz="1200" strike="noStrike" dirty="0">
                          <a:solidFill>
                            <a:schemeClr val="tx1"/>
                          </a:solidFill>
                          <a:latin typeface="Meiryo UI" panose="020B0604030504040204" pitchFamily="50" charset="-128"/>
                          <a:ea typeface="Meiryo UI" panose="020B0604030504040204" pitchFamily="50" charset="-128"/>
                        </a:rPr>
                        <a:t>や</a:t>
                      </a:r>
                      <a:r>
                        <a:rPr kumimoji="1" lang="ja-JP" altLang="en-US" sz="1200" dirty="0">
                          <a:solidFill>
                            <a:schemeClr val="tx1"/>
                          </a:solidFill>
                          <a:latin typeface="Meiryo UI" panose="020B0604030504040204" pitchFamily="50" charset="-128"/>
                          <a:ea typeface="Meiryo UI" panose="020B0604030504040204" pitchFamily="50" charset="-128"/>
                        </a:rPr>
                        <a:t>設備投資</a:t>
                      </a:r>
                      <a:r>
                        <a:rPr kumimoji="1" lang="ja-JP" altLang="en-US" sz="1200" strike="noStrike" dirty="0">
                          <a:solidFill>
                            <a:schemeClr val="tx1"/>
                          </a:solidFill>
                          <a:latin typeface="Meiryo UI" panose="020B0604030504040204" pitchFamily="50" charset="-128"/>
                          <a:ea typeface="Meiryo UI" panose="020B0604030504040204" pitchFamily="50" charset="-128"/>
                        </a:rPr>
                        <a:t>による経営基盤の強化</a:t>
                      </a:r>
                      <a:r>
                        <a:rPr kumimoji="1" lang="ja-JP" altLang="en-US" sz="1200" dirty="0">
                          <a:solidFill>
                            <a:schemeClr val="tx1"/>
                          </a:solidFill>
                          <a:latin typeface="Meiryo UI" panose="020B0604030504040204" pitchFamily="50" charset="-128"/>
                          <a:ea typeface="Meiryo UI" panose="020B0604030504040204" pitchFamily="50" charset="-128"/>
                        </a:rPr>
                        <a:t>を支援する本市制度融資等を実施する。</a:t>
                      </a:r>
                      <a:endParaRPr kumimoji="1" lang="en-US" altLang="ja-JP" sz="1200" dirty="0">
                        <a:solidFill>
                          <a:schemeClr val="tx1"/>
                        </a:solidFill>
                        <a:latin typeface="Meiryo UI" panose="020B0604030504040204" pitchFamily="50" charset="-128"/>
                        <a:ea typeface="Meiryo UI" panose="020B0604030504040204" pitchFamily="50" charset="-128"/>
                      </a:endParaRPr>
                    </a:p>
                    <a:p>
                      <a:pPr marL="171450" marR="0" lvl="0" indent="-171450" algn="l"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1" lang="ja-JP" altLang="en-US" sz="1200" dirty="0">
                          <a:solidFill>
                            <a:schemeClr val="tx1"/>
                          </a:solidFill>
                          <a:latin typeface="Meiryo UI" panose="020B0604030504040204" pitchFamily="50" charset="-128"/>
                          <a:ea typeface="Meiryo UI" panose="020B0604030504040204" pitchFamily="50" charset="-128"/>
                        </a:rPr>
                        <a:t>地域未来投資促進法に基づき策定した基本計画により、地域経済牽引事業を促進する。</a:t>
                      </a:r>
                      <a:endParaRPr kumimoji="1" lang="en-US" altLang="ja-JP" sz="1200" dirty="0">
                        <a:solidFill>
                          <a:schemeClr val="tx1"/>
                        </a:solidFill>
                        <a:latin typeface="Meiryo UI" panose="020B0604030504040204" pitchFamily="50" charset="-128"/>
                        <a:ea typeface="Meiryo UI" panose="020B0604030504040204" pitchFamily="50" charset="-128"/>
                      </a:endParaRPr>
                    </a:p>
                    <a:p>
                      <a:pPr marL="171450" marR="0" lvl="0" indent="-171450" algn="l"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1" lang="ja-JP" altLang="en-US" sz="1200" dirty="0">
                          <a:solidFill>
                            <a:schemeClr val="tx1"/>
                          </a:solidFill>
                          <a:latin typeface="Meiryo UI" panose="020B0604030504040204" pitchFamily="50" charset="-128"/>
                          <a:ea typeface="Meiryo UI" panose="020B0604030504040204" pitchFamily="50" charset="-128"/>
                        </a:rPr>
                        <a:t>労働生産性の向上に向け、中小企業の労働生産性を向上させる先端設備等導入計画の認定制度を実施する。</a:t>
                      </a:r>
                      <a:endParaRPr kumimoji="1" lang="en-US" altLang="ja-JP" sz="1200" dirty="0">
                        <a:solidFill>
                          <a:schemeClr val="tx1"/>
                        </a:solidFill>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3790377679"/>
                  </a:ext>
                </a:extLst>
              </a:tr>
            </a:tbl>
          </a:graphicData>
        </a:graphic>
      </p:graphicFrame>
      <p:sp>
        <p:nvSpPr>
          <p:cNvPr id="9" name="スライド番号プレースホルダー 1">
            <a:extLst>
              <a:ext uri="{FF2B5EF4-FFF2-40B4-BE49-F238E27FC236}">
                <a16:creationId xmlns:a16="http://schemas.microsoft.com/office/drawing/2014/main" id="{21CA3B83-210C-F950-83D3-4FB87147B6F5}"/>
              </a:ext>
            </a:extLst>
          </p:cNvPr>
          <p:cNvSpPr>
            <a:spLocks noGrp="1"/>
          </p:cNvSpPr>
          <p:nvPr>
            <p:ph type="sldNum" sz="quarter" idx="12"/>
          </p:nvPr>
        </p:nvSpPr>
        <p:spPr>
          <a:xfrm>
            <a:off x="7006204" y="6684245"/>
            <a:ext cx="2133600" cy="184666"/>
          </a:xfrm>
        </p:spPr>
        <p:txBody>
          <a:bodyPr>
            <a:spAutoFit/>
          </a:bodyPr>
          <a:lstStyle/>
          <a:p>
            <a:fld id="{B25945A1-EF0B-4209-9EBE-719C3C5BD1CE}" type="slidenum">
              <a:rPr kumimoji="1" lang="ja-JP" altLang="en-US" smtClean="0"/>
              <a:pPr/>
              <a:t>12</a:t>
            </a:fld>
            <a:endParaRPr kumimoji="1" lang="ja-JP" altLang="en-US"/>
          </a:p>
        </p:txBody>
      </p:sp>
    </p:spTree>
    <p:extLst>
      <p:ext uri="{BB962C8B-B14F-4D97-AF65-F5344CB8AC3E}">
        <p14:creationId xmlns:p14="http://schemas.microsoft.com/office/powerpoint/2010/main" val="403048521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テキスト ボックス 14"/>
          <p:cNvSpPr txBox="1"/>
          <p:nvPr/>
        </p:nvSpPr>
        <p:spPr>
          <a:xfrm>
            <a:off x="0" y="0"/>
            <a:ext cx="9144000" cy="461665"/>
          </a:xfrm>
          <a:prstGeom prst="rect">
            <a:avLst/>
          </a:prstGeom>
          <a:solidFill>
            <a:schemeClr val="accent1"/>
          </a:solidFill>
        </p:spPr>
        <p:txBody>
          <a:bodyPr wrap="square" rtlCol="0">
            <a:spAutoFit/>
          </a:bodyPr>
          <a:lstStyle/>
          <a:p>
            <a:r>
              <a:rPr lang="ja-JP" altLang="en-US" sz="2400" b="1" cap="small"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７．戦略</a:t>
            </a:r>
            <a:r>
              <a:rPr lang="en-US" altLang="ja-JP" sz="2400" b="1" cap="small"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Ⅰ</a:t>
            </a:r>
            <a:r>
              <a:rPr lang="ja-JP" altLang="en-US" sz="2400" b="1" cap="small"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中小企業の経営基盤の強化、変革・挑戦の促進</a:t>
            </a:r>
            <a:endParaRPr kumimoji="1" lang="ja-JP" altLang="en-US" sz="16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12" name="表 10">
            <a:extLst>
              <a:ext uri="{FF2B5EF4-FFF2-40B4-BE49-F238E27FC236}">
                <a16:creationId xmlns:a16="http://schemas.microsoft.com/office/drawing/2014/main" id="{D16906EA-1B41-3B46-8601-0179D1877B35}"/>
              </a:ext>
            </a:extLst>
          </p:cNvPr>
          <p:cNvGraphicFramePr>
            <a:graphicFrameLocks noGrp="1"/>
          </p:cNvGraphicFramePr>
          <p:nvPr>
            <p:extLst>
              <p:ext uri="{D42A27DB-BD31-4B8C-83A1-F6EECF244321}">
                <p14:modId xmlns:p14="http://schemas.microsoft.com/office/powerpoint/2010/main" val="2968096969"/>
              </p:ext>
            </p:extLst>
          </p:nvPr>
        </p:nvGraphicFramePr>
        <p:xfrm>
          <a:off x="323557" y="1113711"/>
          <a:ext cx="8814506" cy="1260000"/>
        </p:xfrm>
        <a:graphic>
          <a:graphicData uri="http://schemas.openxmlformats.org/drawingml/2006/table">
            <a:tbl>
              <a:tblPr bandRow="1">
                <a:tableStyleId>{93296810-A885-4BE3-A3E7-6D5BEEA58F35}</a:tableStyleId>
              </a:tblPr>
              <a:tblGrid>
                <a:gridCol w="8814506">
                  <a:extLst>
                    <a:ext uri="{9D8B030D-6E8A-4147-A177-3AD203B41FA5}">
                      <a16:colId xmlns:a16="http://schemas.microsoft.com/office/drawing/2014/main" val="2007359258"/>
                    </a:ext>
                  </a:extLst>
                </a:gridCol>
              </a:tblGrid>
              <a:tr h="1260000">
                <a:tc>
                  <a:txBody>
                    <a:bodyPr/>
                    <a:lstStyle/>
                    <a:p>
                      <a:pPr marL="171450" marR="0" lvl="0" indent="-171450" algn="l"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1" lang="ja-JP" altLang="en-US" sz="1200" dirty="0">
                          <a:solidFill>
                            <a:schemeClr val="tx1"/>
                          </a:solidFill>
                          <a:latin typeface="Meiryo UI" panose="020B0604030504040204" pitchFamily="50" charset="-128"/>
                          <a:ea typeface="Meiryo UI" panose="020B0604030504040204" pitchFamily="50" charset="-128"/>
                        </a:rPr>
                        <a:t>「人材に関わる課題解決プログラム」として、人材の確保・定着</a:t>
                      </a:r>
                      <a:r>
                        <a:rPr kumimoji="1" lang="ja-JP" altLang="en-US" sz="1200" strike="noStrike" dirty="0">
                          <a:solidFill>
                            <a:schemeClr val="tx1"/>
                          </a:solidFill>
                          <a:latin typeface="Meiryo UI" panose="020B0604030504040204" pitchFamily="50" charset="-128"/>
                          <a:ea typeface="Meiryo UI" panose="020B0604030504040204" pitchFamily="50" charset="-128"/>
                        </a:rPr>
                        <a:t>に</a:t>
                      </a:r>
                      <a:r>
                        <a:rPr kumimoji="1" lang="ja-JP" altLang="en-US" sz="1200" dirty="0">
                          <a:solidFill>
                            <a:schemeClr val="tx1"/>
                          </a:solidFill>
                          <a:latin typeface="Meiryo UI" panose="020B0604030504040204" pitchFamily="50" charset="-128"/>
                          <a:ea typeface="Meiryo UI" panose="020B0604030504040204" pitchFamily="50" charset="-128"/>
                        </a:rPr>
                        <a:t>向けた講座・セミナーや専門家による相談対応を実施する。また、大企業等と中小企業・スタートアップのマッチングを支援するなど、副業・兼業人材の活用を促進する。</a:t>
                      </a:r>
                      <a:endParaRPr kumimoji="1" lang="en-US" altLang="ja-JP" sz="1200" dirty="0">
                        <a:solidFill>
                          <a:schemeClr val="tx1"/>
                        </a:solidFill>
                        <a:latin typeface="Meiryo UI" panose="020B0604030504040204" pitchFamily="50" charset="-128"/>
                        <a:ea typeface="Meiryo UI" panose="020B0604030504040204" pitchFamily="50" charset="-128"/>
                      </a:endParaRPr>
                    </a:p>
                    <a:p>
                      <a:pPr marL="171450" marR="0" lvl="0" indent="-171450" algn="l"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1" lang="ja-JP" altLang="en-US" sz="1200" dirty="0">
                          <a:solidFill>
                            <a:schemeClr val="tx1"/>
                          </a:solidFill>
                          <a:latin typeface="Meiryo UI" panose="020B0604030504040204" pitchFamily="50" charset="-128"/>
                          <a:ea typeface="Meiryo UI" panose="020B0604030504040204" pitchFamily="50" charset="-128"/>
                        </a:rPr>
                        <a:t>外国人材受入れに関する支援機関等と連携し、外国人材受入促進に関する情報発信や、相談対応、支援機関への取りつぎなど、中小企業の外国人材の採用をサポートする。</a:t>
                      </a:r>
                    </a:p>
                    <a:p>
                      <a:pPr marL="171450" marR="0" lvl="0" indent="-171450" algn="l"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1" lang="ja-JP" altLang="en-US" sz="1200" dirty="0">
                          <a:solidFill>
                            <a:schemeClr val="tx1"/>
                          </a:solidFill>
                          <a:latin typeface="Meiryo UI" panose="020B0604030504040204" pitchFamily="50" charset="-128"/>
                          <a:ea typeface="Meiryo UI" panose="020B0604030504040204" pitchFamily="50" charset="-128"/>
                        </a:rPr>
                        <a:t>ものづくり企業と工業系</a:t>
                      </a:r>
                      <a:r>
                        <a:rPr kumimoji="1" lang="ja-JP" altLang="en-US" sz="1200" strike="noStrike" dirty="0">
                          <a:solidFill>
                            <a:schemeClr val="tx1"/>
                          </a:solidFill>
                          <a:latin typeface="Meiryo UI" panose="020B0604030504040204" pitchFamily="50" charset="-128"/>
                          <a:ea typeface="Meiryo UI" panose="020B0604030504040204" pitchFamily="50" charset="-128"/>
                        </a:rPr>
                        <a:t>学科を有する</a:t>
                      </a:r>
                      <a:r>
                        <a:rPr kumimoji="1" lang="ja-JP" altLang="en-US" sz="1200" dirty="0">
                          <a:solidFill>
                            <a:schemeClr val="tx1"/>
                          </a:solidFill>
                          <a:latin typeface="Meiryo UI" panose="020B0604030504040204" pitchFamily="50" charset="-128"/>
                          <a:ea typeface="Meiryo UI" panose="020B0604030504040204" pitchFamily="50" charset="-128"/>
                        </a:rPr>
                        <a:t>高校との交流会を実施し、人材不足に直面するものづくり企業の人材確保につなげる。</a:t>
                      </a:r>
                      <a:endParaRPr kumimoji="1" lang="en-US" altLang="ja-JP" sz="1200" dirty="0">
                        <a:solidFill>
                          <a:schemeClr val="tx1"/>
                        </a:solidFill>
                        <a:highlight>
                          <a:srgbClr val="FFFF00"/>
                        </a:highlight>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3790377679"/>
                  </a:ext>
                </a:extLst>
              </a:tr>
            </a:tbl>
          </a:graphicData>
        </a:graphic>
      </p:graphicFrame>
      <p:sp>
        <p:nvSpPr>
          <p:cNvPr id="16" name="テキスト ボックス 15">
            <a:extLst>
              <a:ext uri="{FF2B5EF4-FFF2-40B4-BE49-F238E27FC236}">
                <a16:creationId xmlns:a16="http://schemas.microsoft.com/office/drawing/2014/main" id="{1DD06113-EE0B-4D3C-424A-5A6FE01F49F1}"/>
              </a:ext>
            </a:extLst>
          </p:cNvPr>
          <p:cNvSpPr txBox="1"/>
          <p:nvPr/>
        </p:nvSpPr>
        <p:spPr>
          <a:xfrm>
            <a:off x="0" y="836712"/>
            <a:ext cx="4176464" cy="276999"/>
          </a:xfrm>
          <a:prstGeom prst="rect">
            <a:avLst/>
          </a:prstGeom>
          <a:noFill/>
        </p:spPr>
        <p:txBody>
          <a:bodyPr wrap="square" rtlCol="0">
            <a:spAutoFit/>
          </a:bodyPr>
          <a:lstStyle/>
          <a:p>
            <a:r>
              <a:rPr lang="ja-JP" altLang="en-US" sz="1200" cap="small" dirty="0">
                <a:latin typeface="Meiryo UI" panose="020B0604030504040204" pitchFamily="50" charset="-128"/>
                <a:ea typeface="Meiryo UI" panose="020B0604030504040204" pitchFamily="50" charset="-128"/>
                <a:cs typeface="Meiryo UI" panose="020B0604030504040204" pitchFamily="50" charset="-128"/>
              </a:rPr>
              <a:t>（４）　人材の確保・定着、多様な人材の活躍促進</a:t>
            </a:r>
            <a:endParaRPr lang="en-US" altLang="ja-JP" sz="1200" cap="small" dirty="0">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2" name="表 10">
            <a:extLst>
              <a:ext uri="{FF2B5EF4-FFF2-40B4-BE49-F238E27FC236}">
                <a16:creationId xmlns:a16="http://schemas.microsoft.com/office/drawing/2014/main" id="{B4600BC0-805A-8EB4-A582-69D880E3DCFD}"/>
              </a:ext>
            </a:extLst>
          </p:cNvPr>
          <p:cNvGraphicFramePr>
            <a:graphicFrameLocks noGrp="1"/>
          </p:cNvGraphicFramePr>
          <p:nvPr>
            <p:extLst>
              <p:ext uri="{D42A27DB-BD31-4B8C-83A1-F6EECF244321}">
                <p14:modId xmlns:p14="http://schemas.microsoft.com/office/powerpoint/2010/main" val="3160812212"/>
              </p:ext>
            </p:extLst>
          </p:nvPr>
        </p:nvGraphicFramePr>
        <p:xfrm>
          <a:off x="323557" y="4207107"/>
          <a:ext cx="8814506" cy="1094101"/>
        </p:xfrm>
        <a:graphic>
          <a:graphicData uri="http://schemas.openxmlformats.org/drawingml/2006/table">
            <a:tbl>
              <a:tblPr bandRow="1">
                <a:tableStyleId>{93296810-A885-4BE3-A3E7-6D5BEEA58F35}</a:tableStyleId>
              </a:tblPr>
              <a:tblGrid>
                <a:gridCol w="8814506">
                  <a:extLst>
                    <a:ext uri="{9D8B030D-6E8A-4147-A177-3AD203B41FA5}">
                      <a16:colId xmlns:a16="http://schemas.microsoft.com/office/drawing/2014/main" val="2007359258"/>
                    </a:ext>
                  </a:extLst>
                </a:gridCol>
              </a:tblGrid>
              <a:tr h="1094101">
                <a:tc>
                  <a:txBody>
                    <a:bodyPr/>
                    <a:lstStyle/>
                    <a:p>
                      <a:pPr marL="171450" marR="0" lvl="0" indent="-171450" algn="l"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1" lang="ja-JP" altLang="en-US" sz="1200" dirty="0">
                          <a:solidFill>
                            <a:schemeClr val="tx1"/>
                          </a:solidFill>
                          <a:latin typeface="Meiryo UI" panose="020B0604030504040204" pitchFamily="50" charset="-128"/>
                          <a:ea typeface="Meiryo UI" panose="020B0604030504040204" pitchFamily="50" charset="-128"/>
                        </a:rPr>
                        <a:t>万博へ来場する若い世代に対し、万博会場内で市内の中小ものづくり企業の魅力や高い技術力を発信する。</a:t>
                      </a:r>
                      <a:endParaRPr kumimoji="1" lang="ja-JP" altLang="en-US" sz="1200" dirty="0">
                        <a:solidFill>
                          <a:schemeClr val="tx1"/>
                        </a:solidFill>
                        <a:highlight>
                          <a:srgbClr val="FFFF00"/>
                        </a:highlight>
                        <a:latin typeface="Meiryo UI" panose="020B0604030504040204" pitchFamily="50" charset="-128"/>
                        <a:ea typeface="Meiryo UI" panose="020B0604030504040204" pitchFamily="50" charset="-128"/>
                      </a:endParaRPr>
                    </a:p>
                    <a:p>
                      <a:pPr marL="171450" marR="0" lvl="0" indent="-171450" algn="l"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1" lang="ja-JP" altLang="en-US" sz="1200" dirty="0">
                          <a:solidFill>
                            <a:schemeClr val="tx1"/>
                          </a:solidFill>
                          <a:latin typeface="Meiryo UI" panose="020B0604030504040204" pitchFamily="50" charset="-128"/>
                          <a:ea typeface="Meiryo UI" panose="020B0604030504040204" pitchFamily="50" charset="-128"/>
                        </a:rPr>
                        <a:t>「中小企業の日（</a:t>
                      </a:r>
                      <a:r>
                        <a:rPr kumimoji="1" lang="en-US" altLang="ja-JP" sz="1200" dirty="0">
                          <a:solidFill>
                            <a:schemeClr val="tx1"/>
                          </a:solidFill>
                          <a:latin typeface="Meiryo UI" panose="020B0604030504040204" pitchFamily="50" charset="-128"/>
                          <a:ea typeface="Meiryo UI" panose="020B0604030504040204" pitchFamily="50" charset="-128"/>
                        </a:rPr>
                        <a:t>7</a:t>
                      </a:r>
                      <a:r>
                        <a:rPr kumimoji="1" lang="ja-JP" altLang="en-US" sz="1200" dirty="0">
                          <a:solidFill>
                            <a:schemeClr val="tx1"/>
                          </a:solidFill>
                          <a:latin typeface="Meiryo UI" panose="020B0604030504040204" pitchFamily="50" charset="-128"/>
                          <a:ea typeface="Meiryo UI" panose="020B0604030504040204" pitchFamily="50" charset="-128"/>
                        </a:rPr>
                        <a:t>月</a:t>
                      </a:r>
                      <a:r>
                        <a:rPr kumimoji="1" lang="en-US" altLang="ja-JP" sz="1200" dirty="0">
                          <a:solidFill>
                            <a:schemeClr val="tx1"/>
                          </a:solidFill>
                          <a:latin typeface="Meiryo UI" panose="020B0604030504040204" pitchFamily="50" charset="-128"/>
                          <a:ea typeface="Meiryo UI" panose="020B0604030504040204" pitchFamily="50" charset="-128"/>
                        </a:rPr>
                        <a:t>20</a:t>
                      </a:r>
                      <a:r>
                        <a:rPr kumimoji="1" lang="ja-JP" altLang="en-US" sz="1200" dirty="0">
                          <a:solidFill>
                            <a:schemeClr val="tx1"/>
                          </a:solidFill>
                          <a:latin typeface="Meiryo UI" panose="020B0604030504040204" pitchFamily="50" charset="-128"/>
                          <a:ea typeface="Meiryo UI" panose="020B0604030504040204" pitchFamily="50" charset="-128"/>
                        </a:rPr>
                        <a:t>日）」に関連し、中小企業の魅力を発信し、重要性について理解を深めるための情報発信の取組を実施する。</a:t>
                      </a:r>
                      <a:endParaRPr kumimoji="1" lang="en-US" altLang="ja-JP" sz="1200" dirty="0">
                        <a:solidFill>
                          <a:schemeClr val="tx1"/>
                        </a:solidFill>
                        <a:latin typeface="Meiryo UI" panose="020B0604030504040204" pitchFamily="50" charset="-128"/>
                        <a:ea typeface="Meiryo UI" panose="020B0604030504040204" pitchFamily="50" charset="-128"/>
                      </a:endParaRPr>
                    </a:p>
                    <a:p>
                      <a:pPr marL="171450" marR="0" lvl="0" indent="-171450" algn="l"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1" lang="ja-JP" altLang="en-US" sz="1200" dirty="0">
                          <a:solidFill>
                            <a:schemeClr val="tx1"/>
                          </a:solidFill>
                          <a:latin typeface="Meiryo UI" panose="020B0604030504040204" pitchFamily="50" charset="-128"/>
                          <a:ea typeface="Meiryo UI" panose="020B0604030504040204" pitchFamily="50" charset="-128"/>
                        </a:rPr>
                        <a:t>各支援拠点の認知度向上を図り、各種支援事業の活用をより一層促進していくため、広報誌やメールマガジン、</a:t>
                      </a:r>
                      <a:r>
                        <a:rPr kumimoji="1" lang="en-US" altLang="ja-JP" sz="1200" dirty="0">
                          <a:solidFill>
                            <a:schemeClr val="tx1"/>
                          </a:solidFill>
                          <a:latin typeface="Meiryo UI" panose="020B0604030504040204" pitchFamily="50" charset="-128"/>
                          <a:ea typeface="Meiryo UI" panose="020B0604030504040204" pitchFamily="50" charset="-128"/>
                        </a:rPr>
                        <a:t>WEB</a:t>
                      </a:r>
                      <a:r>
                        <a:rPr kumimoji="1" lang="ja-JP" altLang="en-US" sz="1200" dirty="0">
                          <a:solidFill>
                            <a:schemeClr val="tx1"/>
                          </a:solidFill>
                          <a:latin typeface="Meiryo UI" panose="020B0604030504040204" pitchFamily="50" charset="-128"/>
                          <a:ea typeface="Meiryo UI" panose="020B0604030504040204" pitchFamily="50" charset="-128"/>
                        </a:rPr>
                        <a:t>サイト等を活用することにより情報発信を行う。</a:t>
                      </a:r>
                      <a:endParaRPr kumimoji="1" lang="en-US" altLang="ja-JP" sz="1200" dirty="0">
                        <a:solidFill>
                          <a:schemeClr val="tx1"/>
                        </a:solidFill>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3790377679"/>
                  </a:ext>
                </a:extLst>
              </a:tr>
            </a:tbl>
          </a:graphicData>
        </a:graphic>
      </p:graphicFrame>
      <p:sp>
        <p:nvSpPr>
          <p:cNvPr id="3" name="テキスト ボックス 2">
            <a:extLst>
              <a:ext uri="{FF2B5EF4-FFF2-40B4-BE49-F238E27FC236}">
                <a16:creationId xmlns:a16="http://schemas.microsoft.com/office/drawing/2014/main" id="{9D3930C7-D6E5-55E3-E275-9E98297C4E53}"/>
              </a:ext>
            </a:extLst>
          </p:cNvPr>
          <p:cNvSpPr txBox="1"/>
          <p:nvPr/>
        </p:nvSpPr>
        <p:spPr>
          <a:xfrm>
            <a:off x="0" y="3930109"/>
            <a:ext cx="4176464" cy="276999"/>
          </a:xfrm>
          <a:prstGeom prst="rect">
            <a:avLst/>
          </a:prstGeom>
          <a:noFill/>
        </p:spPr>
        <p:txBody>
          <a:bodyPr wrap="square" rtlCol="0">
            <a:spAutoFit/>
          </a:bodyPr>
          <a:lstStyle/>
          <a:p>
            <a:r>
              <a:rPr lang="ja-JP" altLang="en-US" sz="1200" cap="small" dirty="0">
                <a:latin typeface="Meiryo UI" panose="020B0604030504040204" pitchFamily="50" charset="-128"/>
                <a:ea typeface="Meiryo UI" panose="020B0604030504040204" pitchFamily="50" charset="-128"/>
                <a:cs typeface="Meiryo UI" panose="020B0604030504040204" pitchFamily="50" charset="-128"/>
              </a:rPr>
              <a:t>（６）　中小企業の魅力、支援施策等の発信</a:t>
            </a:r>
            <a:endParaRPr lang="en-US" altLang="ja-JP" sz="1200" cap="small"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4" name="スライド番号プレースホルダー 1">
            <a:extLst>
              <a:ext uri="{FF2B5EF4-FFF2-40B4-BE49-F238E27FC236}">
                <a16:creationId xmlns:a16="http://schemas.microsoft.com/office/drawing/2014/main" id="{7584609B-A128-3947-6DB7-5D204C173468}"/>
              </a:ext>
            </a:extLst>
          </p:cNvPr>
          <p:cNvSpPr>
            <a:spLocks noGrp="1"/>
          </p:cNvSpPr>
          <p:nvPr>
            <p:ph type="sldNum" sz="quarter" idx="12"/>
          </p:nvPr>
        </p:nvSpPr>
        <p:spPr>
          <a:xfrm>
            <a:off x="7004463" y="6683509"/>
            <a:ext cx="2133600" cy="184666"/>
          </a:xfrm>
        </p:spPr>
        <p:txBody>
          <a:bodyPr/>
          <a:lstStyle/>
          <a:p>
            <a:fld id="{B25945A1-EF0B-4209-9EBE-719C3C5BD1CE}" type="slidenum">
              <a:rPr kumimoji="1" lang="ja-JP" altLang="en-US" smtClean="0"/>
              <a:pPr/>
              <a:t>13</a:t>
            </a:fld>
            <a:endParaRPr kumimoji="1" lang="ja-JP" altLang="en-US" dirty="0"/>
          </a:p>
        </p:txBody>
      </p:sp>
      <p:sp>
        <p:nvSpPr>
          <p:cNvPr id="8" name="テキスト ボックス 7">
            <a:extLst>
              <a:ext uri="{FF2B5EF4-FFF2-40B4-BE49-F238E27FC236}">
                <a16:creationId xmlns:a16="http://schemas.microsoft.com/office/drawing/2014/main" id="{78AB3D43-720C-58F2-6E21-822A45CEDE0C}"/>
              </a:ext>
            </a:extLst>
          </p:cNvPr>
          <p:cNvSpPr txBox="1"/>
          <p:nvPr/>
        </p:nvSpPr>
        <p:spPr>
          <a:xfrm>
            <a:off x="0" y="2708920"/>
            <a:ext cx="4176464" cy="276999"/>
          </a:xfrm>
          <a:prstGeom prst="rect">
            <a:avLst/>
          </a:prstGeom>
          <a:noFill/>
        </p:spPr>
        <p:txBody>
          <a:bodyPr wrap="square" rtlCol="0">
            <a:spAutoFit/>
          </a:bodyPr>
          <a:lstStyle/>
          <a:p>
            <a:r>
              <a:rPr lang="ja-JP" altLang="en-US" sz="1200" cap="small" dirty="0">
                <a:latin typeface="Meiryo UI" panose="020B0604030504040204" pitchFamily="50" charset="-128"/>
                <a:ea typeface="Meiryo UI" panose="020B0604030504040204" pitchFamily="50" charset="-128"/>
                <a:cs typeface="Meiryo UI" panose="020B0604030504040204" pitchFamily="50" charset="-128"/>
              </a:rPr>
              <a:t>（５）　</a:t>
            </a:r>
            <a:r>
              <a:rPr lang="en-US" altLang="ja-JP" sz="1200" cap="small" dirty="0">
                <a:latin typeface="Meiryo UI" panose="020B0604030504040204" pitchFamily="50" charset="-128"/>
                <a:ea typeface="Meiryo UI" panose="020B0604030504040204" pitchFamily="50" charset="-128"/>
                <a:cs typeface="Meiryo UI" panose="020B0604030504040204" pitchFamily="50" charset="-128"/>
              </a:rPr>
              <a:t>DX</a:t>
            </a:r>
            <a:r>
              <a:rPr lang="ja-JP" altLang="en-US" sz="1200" cap="small" dirty="0">
                <a:latin typeface="Meiryo UI" panose="020B0604030504040204" pitchFamily="50" charset="-128"/>
                <a:ea typeface="Meiryo UI" panose="020B0604030504040204" pitchFamily="50" charset="-128"/>
                <a:cs typeface="Meiryo UI" panose="020B0604030504040204" pitchFamily="50" charset="-128"/>
              </a:rPr>
              <a:t>・</a:t>
            </a:r>
            <a:r>
              <a:rPr lang="en-US" altLang="ja-JP" sz="1200" cap="small" dirty="0">
                <a:latin typeface="Meiryo UI" panose="020B0604030504040204" pitchFamily="50" charset="-128"/>
                <a:ea typeface="Meiryo UI" panose="020B0604030504040204" pitchFamily="50" charset="-128"/>
                <a:cs typeface="Meiryo UI" panose="020B0604030504040204" pitchFamily="50" charset="-128"/>
              </a:rPr>
              <a:t>GX</a:t>
            </a:r>
            <a:r>
              <a:rPr lang="ja-JP" altLang="en-US" sz="1200" cap="small" dirty="0">
                <a:latin typeface="Meiryo UI" panose="020B0604030504040204" pitchFamily="50" charset="-128"/>
                <a:ea typeface="Meiryo UI" panose="020B0604030504040204" pitchFamily="50" charset="-128"/>
                <a:cs typeface="Meiryo UI" panose="020B0604030504040204" pitchFamily="50" charset="-128"/>
              </a:rPr>
              <a:t>の促進</a:t>
            </a:r>
            <a:endParaRPr lang="en-US" altLang="ja-JP" sz="1200" cap="small" dirty="0">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9" name="表 10">
            <a:extLst>
              <a:ext uri="{FF2B5EF4-FFF2-40B4-BE49-F238E27FC236}">
                <a16:creationId xmlns:a16="http://schemas.microsoft.com/office/drawing/2014/main" id="{8F0B3C92-880F-6BAD-9917-FE819C1DD223}"/>
              </a:ext>
            </a:extLst>
          </p:cNvPr>
          <p:cNvGraphicFramePr>
            <a:graphicFrameLocks noGrp="1"/>
          </p:cNvGraphicFramePr>
          <p:nvPr>
            <p:extLst>
              <p:ext uri="{D42A27DB-BD31-4B8C-83A1-F6EECF244321}">
                <p14:modId xmlns:p14="http://schemas.microsoft.com/office/powerpoint/2010/main" val="825334390"/>
              </p:ext>
            </p:extLst>
          </p:nvPr>
        </p:nvGraphicFramePr>
        <p:xfrm>
          <a:off x="323525" y="2985919"/>
          <a:ext cx="8814537" cy="540000"/>
        </p:xfrm>
        <a:graphic>
          <a:graphicData uri="http://schemas.openxmlformats.org/drawingml/2006/table">
            <a:tbl>
              <a:tblPr bandRow="1">
                <a:tableStyleId>{93296810-A885-4BE3-A3E7-6D5BEEA58F35}</a:tableStyleId>
              </a:tblPr>
              <a:tblGrid>
                <a:gridCol w="8814537">
                  <a:extLst>
                    <a:ext uri="{9D8B030D-6E8A-4147-A177-3AD203B41FA5}">
                      <a16:colId xmlns:a16="http://schemas.microsoft.com/office/drawing/2014/main" val="2007359258"/>
                    </a:ext>
                  </a:extLst>
                </a:gridCol>
              </a:tblGrid>
              <a:tr h="540000">
                <a:tc>
                  <a:txBody>
                    <a:bodyPr/>
                    <a:lstStyle/>
                    <a:p>
                      <a:pPr marL="171450" marR="0" lvl="0" indent="-171450" algn="l"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1" lang="ja-JP" altLang="en-US" sz="1200" dirty="0">
                          <a:solidFill>
                            <a:schemeClr val="tx1"/>
                          </a:solidFill>
                          <a:latin typeface="Meiryo UI" panose="020B0604030504040204" pitchFamily="50" charset="-128"/>
                          <a:ea typeface="Meiryo UI" panose="020B0604030504040204" pitchFamily="50" charset="-128"/>
                        </a:rPr>
                        <a:t>大阪産業創造館において、ＤＸ・ＧＸ推進による生産性の向上や販路の拡大等を図るため、経営相談やセミナーをはじめとした各種支援プログラムを実施する。</a:t>
                      </a:r>
                      <a:endParaRPr kumimoji="1" lang="en-US" altLang="ja-JP" sz="1200" dirty="0">
                        <a:solidFill>
                          <a:schemeClr val="tx1"/>
                        </a:solidFill>
                        <a:highlight>
                          <a:srgbClr val="FFFF00"/>
                        </a:highlight>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3790377679"/>
                  </a:ext>
                </a:extLst>
              </a:tr>
            </a:tbl>
          </a:graphicData>
        </a:graphic>
      </p:graphicFrame>
    </p:spTree>
    <p:extLst>
      <p:ext uri="{BB962C8B-B14F-4D97-AF65-F5344CB8AC3E}">
        <p14:creationId xmlns:p14="http://schemas.microsoft.com/office/powerpoint/2010/main" val="392572204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テキスト ボックス 27"/>
          <p:cNvSpPr txBox="1"/>
          <p:nvPr/>
        </p:nvSpPr>
        <p:spPr>
          <a:xfrm>
            <a:off x="200729" y="1196752"/>
            <a:ext cx="1512168" cy="307777"/>
          </a:xfrm>
          <a:prstGeom prst="rect">
            <a:avLst/>
          </a:prstGeom>
          <a:solidFill>
            <a:schemeClr val="accent1"/>
          </a:solidFill>
        </p:spPr>
        <p:txBody>
          <a:bodyPr wrap="square" rtlCol="0">
            <a:spAutoFit/>
          </a:bodyPr>
          <a:lstStyle/>
          <a:p>
            <a:pPr algn="ctr"/>
            <a:r>
              <a:rPr lang="ja-JP" altLang="en-US" sz="1400" dirty="0">
                <a:solidFill>
                  <a:schemeClr val="bg1"/>
                </a:solidFill>
                <a:latin typeface="Meiryo UI" panose="020B0604030504040204" pitchFamily="50" charset="-128"/>
                <a:ea typeface="Meiryo UI" panose="020B0604030504040204" pitchFamily="50" charset="-128"/>
              </a:rPr>
              <a:t>現状と課題</a:t>
            </a:r>
          </a:p>
        </p:txBody>
      </p:sp>
      <p:sp>
        <p:nvSpPr>
          <p:cNvPr id="15" name="テキスト ボックス 14"/>
          <p:cNvSpPr txBox="1"/>
          <p:nvPr/>
        </p:nvSpPr>
        <p:spPr>
          <a:xfrm>
            <a:off x="0" y="0"/>
            <a:ext cx="9144000" cy="461665"/>
          </a:xfrm>
          <a:prstGeom prst="rect">
            <a:avLst/>
          </a:prstGeom>
          <a:solidFill>
            <a:schemeClr val="accent1"/>
          </a:solidFill>
        </p:spPr>
        <p:txBody>
          <a:bodyPr wrap="square" rtlCol="0">
            <a:spAutoFit/>
          </a:bodyPr>
          <a:lstStyle/>
          <a:p>
            <a:r>
              <a:rPr lang="ja-JP" altLang="en-US" sz="2400" b="1" cap="small"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７．戦略</a:t>
            </a:r>
            <a:r>
              <a:rPr lang="en-US" altLang="ja-JP" sz="2400" b="1" cap="small"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Ⅰ</a:t>
            </a:r>
            <a:r>
              <a:rPr lang="ja-JP" altLang="en-US" sz="2400" b="1" cap="small"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中小企業の経営基盤の強化、変革・挑戦の促進</a:t>
            </a:r>
            <a:endParaRPr kumimoji="1" lang="ja-JP" altLang="en-US" sz="16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 name="スライド番号プレースホルダー 1"/>
          <p:cNvSpPr>
            <a:spLocks noGrp="1"/>
          </p:cNvSpPr>
          <p:nvPr>
            <p:ph type="sldNum" sz="quarter" idx="12"/>
          </p:nvPr>
        </p:nvSpPr>
        <p:spPr/>
        <p:txBody>
          <a:bodyPr/>
          <a:lstStyle/>
          <a:p>
            <a:fld id="{B25945A1-EF0B-4209-9EBE-719C3C5BD1CE}" type="slidenum">
              <a:rPr kumimoji="1" lang="ja-JP" altLang="en-US" smtClean="0"/>
              <a:pPr/>
              <a:t>14</a:t>
            </a:fld>
            <a:endParaRPr kumimoji="1" lang="ja-JP" altLang="en-US"/>
          </a:p>
        </p:txBody>
      </p:sp>
      <p:sp>
        <p:nvSpPr>
          <p:cNvPr id="5" name="テキスト ボックス 4">
            <a:extLst>
              <a:ext uri="{FF2B5EF4-FFF2-40B4-BE49-F238E27FC236}">
                <a16:creationId xmlns:a16="http://schemas.microsoft.com/office/drawing/2014/main" id="{66901C4A-2186-7619-EBA2-FA9D878068AB}"/>
              </a:ext>
            </a:extLst>
          </p:cNvPr>
          <p:cNvSpPr txBox="1"/>
          <p:nvPr/>
        </p:nvSpPr>
        <p:spPr>
          <a:xfrm>
            <a:off x="200729" y="1498852"/>
            <a:ext cx="8943271" cy="2923877"/>
          </a:xfrm>
          <a:prstGeom prst="rect">
            <a:avLst/>
          </a:prstGeom>
          <a:noFill/>
        </p:spPr>
        <p:txBody>
          <a:bodyPr wrap="square" rtlCol="0">
            <a:spAutoFit/>
          </a:bodyPr>
          <a:lstStyle/>
          <a:p>
            <a:pPr marL="171450" indent="-171450">
              <a:spcAft>
                <a:spcPts val="600"/>
              </a:spcAft>
              <a:buFont typeface="Arial" panose="020B0604020202020204" pitchFamily="34" charset="0"/>
              <a:buChar char="•"/>
            </a:pPr>
            <a:r>
              <a:rPr kumimoji="1" lang="ja-JP" altLang="en-US" sz="1300" cap="small" dirty="0">
                <a:latin typeface="Meiryo UI" panose="020B0604030504040204" pitchFamily="50" charset="-128"/>
                <a:ea typeface="Meiryo UI" panose="020B0604030504040204" pitchFamily="50" charset="-128"/>
                <a:cs typeface="Meiryo UI" panose="020B0604030504040204" pitchFamily="50" charset="-128"/>
              </a:rPr>
              <a:t>市内には、地理的特性や歴史的背景により、地域ごとに特色あるものづくりや商店街・問屋街などの産業集積を形成しており、貴重な地域資源の１つとなっている。</a:t>
            </a:r>
          </a:p>
          <a:p>
            <a:pPr marL="171450" indent="-171450">
              <a:spcAft>
                <a:spcPts val="600"/>
              </a:spcAft>
              <a:buFont typeface="Arial" panose="020B0604020202020204" pitchFamily="34" charset="0"/>
              <a:buChar char="•"/>
            </a:pPr>
            <a:r>
              <a:rPr kumimoji="1" lang="ja-JP" altLang="en-US" sz="1300" cap="small" dirty="0">
                <a:latin typeface="Meiryo UI" panose="020B0604030504040204" pitchFamily="50" charset="-128"/>
                <a:ea typeface="Meiryo UI" panose="020B0604030504040204" pitchFamily="50" charset="-128"/>
                <a:cs typeface="Meiryo UI" panose="020B0604030504040204" pitchFamily="50" charset="-128"/>
              </a:rPr>
              <a:t>約</a:t>
            </a:r>
            <a:r>
              <a:rPr kumimoji="1" lang="en-US" altLang="ja-JP" sz="1300" cap="small" dirty="0">
                <a:latin typeface="Meiryo UI" panose="020B0604030504040204" pitchFamily="50" charset="-128"/>
                <a:ea typeface="Meiryo UI" panose="020B0604030504040204" pitchFamily="50" charset="-128"/>
                <a:cs typeface="Meiryo UI" panose="020B0604030504040204" pitchFamily="50" charset="-128"/>
              </a:rPr>
              <a:t>430</a:t>
            </a:r>
            <a:r>
              <a:rPr kumimoji="1" lang="ja-JP" altLang="en-US" sz="1300" cap="small" dirty="0">
                <a:latin typeface="Meiryo UI" panose="020B0604030504040204" pitchFamily="50" charset="-128"/>
                <a:ea typeface="Meiryo UI" panose="020B0604030504040204" pitchFamily="50" charset="-128"/>
                <a:cs typeface="Meiryo UI" panose="020B0604030504040204" pitchFamily="50" charset="-128"/>
              </a:rPr>
              <a:t>の商店街は、日常の「買い物の場」としてのみならず、地域の人々が交流する「公共の場」として、地域コミュニティの形成に大きく寄与してきた。しかしながら、消費者ニーズの多様化、電子商取引の拡大等の流通構造や市場環境の変化、経営者の高齢化等に伴い、商店街等の地域商業者を取り巻く環境は厳しい状況が続いている。近年における来阪外国人観光客の増加などのビジネスチャンスを捉え、にぎわいを見せる商店街も存在している一方、空き店舗を多く抱える商店街</a:t>
            </a:r>
            <a:r>
              <a:rPr lang="ja-JP" altLang="en-US" sz="1300" cap="small" dirty="0">
                <a:latin typeface="Meiryo UI" panose="020B0604030504040204" pitchFamily="50" charset="-128"/>
                <a:ea typeface="Meiryo UI" panose="020B0604030504040204" pitchFamily="50" charset="-128"/>
                <a:cs typeface="Meiryo UI" panose="020B0604030504040204" pitchFamily="50" charset="-128"/>
              </a:rPr>
              <a:t>もあることから</a:t>
            </a:r>
            <a:r>
              <a:rPr kumimoji="1" lang="ja-JP" altLang="en-US" sz="1300" cap="small" dirty="0">
                <a:latin typeface="Meiryo UI" panose="020B0604030504040204" pitchFamily="50" charset="-128"/>
                <a:ea typeface="Meiryo UI" panose="020B0604030504040204" pitchFamily="50" charset="-128"/>
                <a:cs typeface="Meiryo UI" panose="020B0604030504040204" pitchFamily="50" charset="-128"/>
              </a:rPr>
              <a:t>、地域経済を支える商店街の再生・活性化を図る必要がある。</a:t>
            </a:r>
            <a:endParaRPr kumimoji="1" lang="ja-JP" altLang="en-US" sz="1300" strike="sngStrike" cap="small" dirty="0">
              <a:latin typeface="Meiryo UI" panose="020B0604030504040204" pitchFamily="50" charset="-128"/>
              <a:ea typeface="Meiryo UI" panose="020B0604030504040204" pitchFamily="50" charset="-128"/>
              <a:cs typeface="Meiryo UI" panose="020B0604030504040204" pitchFamily="50" charset="-128"/>
            </a:endParaRPr>
          </a:p>
          <a:p>
            <a:pPr marL="171450" indent="-171450">
              <a:spcAft>
                <a:spcPts val="600"/>
              </a:spcAft>
              <a:buFont typeface="Arial" panose="020B0604020202020204" pitchFamily="34" charset="0"/>
              <a:buChar char="•"/>
            </a:pPr>
            <a:r>
              <a:rPr kumimoji="1" lang="ja-JP" altLang="en-US" sz="1300" cap="small" dirty="0">
                <a:latin typeface="Meiryo UI" panose="020B0604030504040204" pitchFamily="50" charset="-128"/>
                <a:ea typeface="Meiryo UI" panose="020B0604030504040204" pitchFamily="50" charset="-128"/>
                <a:cs typeface="Meiryo UI" panose="020B0604030504040204" pitchFamily="50" charset="-128"/>
              </a:rPr>
              <a:t>ものづくり産業は付加価値を生み出し、多くの雇用機会を創出する基盤的な産業であるが、近年は住工混在や従業者の人材不足、海外諸国との競争激化など厳しい経営環境にあり、地域経済の活力を高めるため、これまでに培ってきた独自の技術力やノウハウを持った中小製造業の多様で厚い集積の力を維持していくことは重要である。</a:t>
            </a:r>
          </a:p>
          <a:p>
            <a:pPr marL="171450" indent="-171450">
              <a:spcAft>
                <a:spcPts val="600"/>
              </a:spcAft>
              <a:buFont typeface="Arial" panose="020B0604020202020204" pitchFamily="34" charset="0"/>
              <a:buChar char="•"/>
            </a:pPr>
            <a:r>
              <a:rPr kumimoji="1" lang="ja-JP" altLang="en-US" sz="1300" cap="small" dirty="0">
                <a:latin typeface="Meiryo UI" panose="020B0604030504040204" pitchFamily="50" charset="-128"/>
                <a:ea typeface="Meiryo UI" panose="020B0604030504040204" pitchFamily="50" charset="-128"/>
                <a:cs typeface="Meiryo UI" panose="020B0604030504040204" pitchFamily="50" charset="-128"/>
              </a:rPr>
              <a:t>活力ある地域社会の実現に向けて、地域に根ざす中小企業、とりわけ商店街やものづくり企業が、地域の一員として地域住民等との良好な関係を構築し活発な事業活動を展開することで、地域経済の活性化や地域課題の解決、豊かなコミュニティの形成等につなげていくことが必要である。</a:t>
            </a:r>
          </a:p>
        </p:txBody>
      </p:sp>
      <p:sp>
        <p:nvSpPr>
          <p:cNvPr id="9" name="テキスト ボックス 8">
            <a:extLst>
              <a:ext uri="{FF2B5EF4-FFF2-40B4-BE49-F238E27FC236}">
                <a16:creationId xmlns:a16="http://schemas.microsoft.com/office/drawing/2014/main" id="{CECD9F82-5F88-44B0-2760-F3359D896F52}"/>
              </a:ext>
            </a:extLst>
          </p:cNvPr>
          <p:cNvSpPr txBox="1"/>
          <p:nvPr/>
        </p:nvSpPr>
        <p:spPr>
          <a:xfrm>
            <a:off x="200729" y="4581128"/>
            <a:ext cx="1512168" cy="307777"/>
          </a:xfrm>
          <a:prstGeom prst="rect">
            <a:avLst/>
          </a:prstGeom>
          <a:solidFill>
            <a:schemeClr val="accent1"/>
          </a:solidFill>
        </p:spPr>
        <p:txBody>
          <a:bodyPr wrap="square" rtlCol="0">
            <a:spAutoFit/>
          </a:bodyPr>
          <a:lstStyle/>
          <a:p>
            <a:pPr algn="ctr"/>
            <a:r>
              <a:rPr lang="ja-JP" altLang="en-US" sz="1400" dirty="0">
                <a:solidFill>
                  <a:schemeClr val="bg1"/>
                </a:solidFill>
                <a:latin typeface="Meiryo UI" panose="020B0604030504040204" pitchFamily="50" charset="-128"/>
                <a:ea typeface="Meiryo UI" panose="020B0604030504040204" pitchFamily="50" charset="-128"/>
              </a:rPr>
              <a:t>施策の方向性</a:t>
            </a:r>
          </a:p>
        </p:txBody>
      </p:sp>
      <p:sp>
        <p:nvSpPr>
          <p:cNvPr id="10" name="テキスト ボックス 9">
            <a:extLst>
              <a:ext uri="{FF2B5EF4-FFF2-40B4-BE49-F238E27FC236}">
                <a16:creationId xmlns:a16="http://schemas.microsoft.com/office/drawing/2014/main" id="{9587F5ED-F992-49EF-97A9-09F305F0E9F6}"/>
              </a:ext>
            </a:extLst>
          </p:cNvPr>
          <p:cNvSpPr txBox="1"/>
          <p:nvPr/>
        </p:nvSpPr>
        <p:spPr>
          <a:xfrm>
            <a:off x="200729" y="4897296"/>
            <a:ext cx="8943271" cy="1169551"/>
          </a:xfrm>
          <a:prstGeom prst="rect">
            <a:avLst/>
          </a:prstGeom>
          <a:noFill/>
        </p:spPr>
        <p:txBody>
          <a:bodyPr wrap="square" rtlCol="0">
            <a:spAutoFit/>
          </a:bodyPr>
          <a:lstStyle/>
          <a:p>
            <a:pPr marL="171450" indent="-171450">
              <a:spcAft>
                <a:spcPts val="600"/>
              </a:spcAft>
              <a:buFont typeface="Arial" panose="020B0604020202020204" pitchFamily="34" charset="0"/>
              <a:buChar char="•"/>
            </a:pPr>
            <a:r>
              <a:rPr kumimoji="1" lang="ja-JP" altLang="en-US" sz="1300" cap="small" dirty="0">
                <a:latin typeface="Meiryo UI" panose="020B0604030504040204" pitchFamily="50" charset="-128"/>
                <a:ea typeface="Meiryo UI" panose="020B0604030504040204" pitchFamily="50" charset="-128"/>
                <a:cs typeface="Meiryo UI" panose="020B0604030504040204" pitchFamily="50" charset="-128"/>
              </a:rPr>
              <a:t>商店街・卸等の活性化に向けて、商店街等のニーズの把握に努めながら環境変化に対応して活性化に取り組んでいる商店街等の知識・ノウハウ等を他の商店街等に広めていけるよう、専門家によるサポートを行う。また、商店街の魅力発信による誘客促進の取組支援等を行うとともに、商店街やエリア活性化を担う人材を育成し、自律的な商店街の再生やエリア全体の活性化を図る。</a:t>
            </a:r>
          </a:p>
          <a:p>
            <a:pPr marL="171450" indent="-171450">
              <a:spcAft>
                <a:spcPts val="600"/>
              </a:spcAft>
              <a:buFont typeface="Arial" panose="020B0604020202020204" pitchFamily="34" charset="0"/>
              <a:buChar char="•"/>
            </a:pPr>
            <a:r>
              <a:rPr lang="ja-JP" altLang="en-US" sz="1300" cap="small" dirty="0">
                <a:latin typeface="Meiryo UI" panose="020B0604030504040204" pitchFamily="50" charset="-128"/>
                <a:ea typeface="Meiryo UI" panose="020B0604030504040204" pitchFamily="50" charset="-128"/>
                <a:cs typeface="Meiryo UI" panose="020B0604030504040204" pitchFamily="50" charset="-128"/>
              </a:rPr>
              <a:t>ものづくり産業の活性化に向けて、</a:t>
            </a:r>
            <a:r>
              <a:rPr kumimoji="1" lang="ja-JP" altLang="en-US" sz="1300" cap="small" dirty="0">
                <a:latin typeface="Meiryo UI" panose="020B0604030504040204" pitchFamily="50" charset="-128"/>
                <a:ea typeface="Meiryo UI" panose="020B0604030504040204" pitchFamily="50" charset="-128"/>
                <a:cs typeface="Meiryo UI" panose="020B0604030504040204" pitchFamily="50" charset="-128"/>
              </a:rPr>
              <a:t>地域におけるものづくり企業の魅力発信や人材育成、良好な操業環境づくりを図るとともに、区役所等と連携し、</a:t>
            </a:r>
            <a:r>
              <a:rPr lang="ja-JP" altLang="en-US" sz="1300" cap="small" dirty="0">
                <a:latin typeface="Meiryo UI" panose="020B0604030504040204" pitchFamily="50" charset="-128"/>
                <a:ea typeface="Meiryo UI" panose="020B0604030504040204" pitchFamily="50" charset="-128"/>
                <a:cs typeface="Meiryo UI" panose="020B0604030504040204" pitchFamily="50" charset="-128"/>
              </a:rPr>
              <a:t>地域の実情や特性に応じたきめ細やかな支援を行う</a:t>
            </a:r>
            <a:r>
              <a:rPr kumimoji="1" lang="ja-JP" altLang="en-US" sz="1300" cap="small" dirty="0">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300" cap="small"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1" name="テキスト ボックス 10">
            <a:extLst>
              <a:ext uri="{FF2B5EF4-FFF2-40B4-BE49-F238E27FC236}">
                <a16:creationId xmlns:a16="http://schemas.microsoft.com/office/drawing/2014/main" id="{00B7A746-64E4-6D10-8414-02BE3E24DAEB}"/>
              </a:ext>
            </a:extLst>
          </p:cNvPr>
          <p:cNvSpPr txBox="1"/>
          <p:nvPr/>
        </p:nvSpPr>
        <p:spPr>
          <a:xfrm>
            <a:off x="0" y="620688"/>
            <a:ext cx="5220072" cy="338554"/>
          </a:xfrm>
          <a:prstGeom prst="rect">
            <a:avLst/>
          </a:prstGeom>
          <a:noFill/>
        </p:spPr>
        <p:txBody>
          <a:bodyPr wrap="square" rtlCol="0">
            <a:spAutoFit/>
          </a:bodyPr>
          <a:lstStyle/>
          <a:p>
            <a:r>
              <a:rPr lang="ja-JP" altLang="en-US" sz="1600" b="1" cap="small" dirty="0">
                <a:latin typeface="Meiryo UI" panose="020B0604030504040204" pitchFamily="50" charset="-128"/>
                <a:ea typeface="Meiryo UI" panose="020B0604030504040204" pitchFamily="50" charset="-128"/>
                <a:cs typeface="Meiryo UI" panose="020B0604030504040204" pitchFamily="50" charset="-128"/>
              </a:rPr>
              <a:t>②　地域特性に応じた商店街・ものづくり企業等への支援</a:t>
            </a:r>
            <a:endParaRPr lang="en-US" altLang="ja-JP" sz="1600" b="1" cap="small" dirty="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13546810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テキスト ボックス 14"/>
          <p:cNvSpPr txBox="1"/>
          <p:nvPr/>
        </p:nvSpPr>
        <p:spPr>
          <a:xfrm>
            <a:off x="0" y="0"/>
            <a:ext cx="9144000" cy="461665"/>
          </a:xfrm>
          <a:prstGeom prst="rect">
            <a:avLst/>
          </a:prstGeom>
          <a:solidFill>
            <a:schemeClr val="accent1"/>
          </a:solidFill>
        </p:spPr>
        <p:txBody>
          <a:bodyPr wrap="square" rtlCol="0">
            <a:spAutoFit/>
          </a:bodyPr>
          <a:lstStyle/>
          <a:p>
            <a:r>
              <a:rPr lang="ja-JP" altLang="en-US" sz="2400" b="1" cap="small"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７．戦略</a:t>
            </a:r>
            <a:r>
              <a:rPr lang="en-US" altLang="ja-JP" sz="2400" b="1" cap="small"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Ⅰ</a:t>
            </a:r>
            <a:r>
              <a:rPr lang="ja-JP" altLang="en-US" sz="2400" b="1" cap="small"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中小企業の経営基盤の強化、変革・挑戦の促進</a:t>
            </a:r>
            <a:endParaRPr kumimoji="1" lang="ja-JP" altLang="en-US" sz="16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 name="テキスト ボックス 2">
            <a:extLst>
              <a:ext uri="{FF2B5EF4-FFF2-40B4-BE49-F238E27FC236}">
                <a16:creationId xmlns:a16="http://schemas.microsoft.com/office/drawing/2014/main" id="{4554F82A-77E5-55BB-4AAD-E88831CB09F4}"/>
              </a:ext>
            </a:extLst>
          </p:cNvPr>
          <p:cNvSpPr txBox="1"/>
          <p:nvPr/>
        </p:nvSpPr>
        <p:spPr>
          <a:xfrm>
            <a:off x="200729" y="672951"/>
            <a:ext cx="1512168" cy="307777"/>
          </a:xfrm>
          <a:prstGeom prst="rect">
            <a:avLst/>
          </a:prstGeom>
          <a:solidFill>
            <a:schemeClr val="accent1"/>
          </a:solidFill>
        </p:spPr>
        <p:txBody>
          <a:bodyPr wrap="square" rtlCol="0">
            <a:spAutoFit/>
          </a:bodyPr>
          <a:lstStyle/>
          <a:p>
            <a:pPr algn="ctr"/>
            <a:r>
              <a:rPr lang="ja-JP" altLang="en-US" sz="1400" dirty="0">
                <a:solidFill>
                  <a:schemeClr val="bg1"/>
                </a:solidFill>
                <a:latin typeface="Meiryo UI" panose="020B0604030504040204" pitchFamily="50" charset="-128"/>
                <a:ea typeface="Meiryo UI" panose="020B0604030504040204" pitchFamily="50" charset="-128"/>
              </a:rPr>
              <a:t>具体的取組例</a:t>
            </a:r>
          </a:p>
        </p:txBody>
      </p:sp>
      <p:graphicFrame>
        <p:nvGraphicFramePr>
          <p:cNvPr id="8" name="表 10">
            <a:extLst>
              <a:ext uri="{FF2B5EF4-FFF2-40B4-BE49-F238E27FC236}">
                <a16:creationId xmlns:a16="http://schemas.microsoft.com/office/drawing/2014/main" id="{8CDE707C-994A-3286-5A73-BA65E1EE16FB}"/>
              </a:ext>
            </a:extLst>
          </p:cNvPr>
          <p:cNvGraphicFramePr>
            <a:graphicFrameLocks noGrp="1"/>
          </p:cNvGraphicFramePr>
          <p:nvPr>
            <p:extLst>
              <p:ext uri="{D42A27DB-BD31-4B8C-83A1-F6EECF244321}">
                <p14:modId xmlns:p14="http://schemas.microsoft.com/office/powerpoint/2010/main" val="3345219502"/>
              </p:ext>
            </p:extLst>
          </p:nvPr>
        </p:nvGraphicFramePr>
        <p:xfrm>
          <a:off x="323528" y="1268760"/>
          <a:ext cx="8814535" cy="2484120"/>
        </p:xfrm>
        <a:graphic>
          <a:graphicData uri="http://schemas.openxmlformats.org/drawingml/2006/table">
            <a:tbl>
              <a:tblPr bandRow="1">
                <a:tableStyleId>{93296810-A885-4BE3-A3E7-6D5BEEA58F35}</a:tableStyleId>
              </a:tblPr>
              <a:tblGrid>
                <a:gridCol w="8814535">
                  <a:extLst>
                    <a:ext uri="{9D8B030D-6E8A-4147-A177-3AD203B41FA5}">
                      <a16:colId xmlns:a16="http://schemas.microsoft.com/office/drawing/2014/main" val="2007359258"/>
                    </a:ext>
                  </a:extLst>
                </a:gridCol>
              </a:tblGrid>
              <a:tr h="370840">
                <a:tc>
                  <a:txBody>
                    <a:bodyPr/>
                    <a:lstStyle/>
                    <a:p>
                      <a:pPr marL="171450" marR="0" lvl="0" indent="-171450" algn="l"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1" lang="ja-JP" altLang="en-US" sz="1200" dirty="0">
                          <a:solidFill>
                            <a:schemeClr val="tx1"/>
                          </a:solidFill>
                          <a:latin typeface="Meiryo UI" panose="020B0604030504040204" pitchFamily="50" charset="-128"/>
                          <a:ea typeface="Meiryo UI" panose="020B0604030504040204" pitchFamily="50" charset="-128"/>
                        </a:rPr>
                        <a:t>商店街・問屋街・小売市場が、新たな魅力づくりをめざして、社会的・公共的役割を果たすために知恵と工夫を活かして主体的に取り組む活性化のためのハード事業に対し補助金を交付する。</a:t>
                      </a:r>
                    </a:p>
                    <a:p>
                      <a:pPr marL="171450" marR="0" lvl="0" indent="-171450" algn="l"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1" lang="ja-JP" altLang="en-US" sz="1200" dirty="0">
                          <a:solidFill>
                            <a:schemeClr val="tx1"/>
                          </a:solidFill>
                          <a:latin typeface="Meiryo UI" panose="020B0604030504040204" pitchFamily="50" charset="-128"/>
                          <a:ea typeface="Meiryo UI" panose="020B0604030504040204" pitchFamily="50" charset="-128"/>
                        </a:rPr>
                        <a:t>商店街での消費意欲を喚起し、にぎわいを創出するため、キャンペーン期間を設け商店街で多様なイベントを展開し、消費拡大や回遊性の向上を図る。</a:t>
                      </a:r>
                    </a:p>
                    <a:p>
                      <a:pPr marL="171450" marR="0" lvl="0" indent="-171450" algn="l"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1" lang="ja-JP" altLang="en-US" sz="1200" dirty="0">
                          <a:solidFill>
                            <a:schemeClr val="tx1"/>
                          </a:solidFill>
                          <a:latin typeface="Meiryo UI" panose="020B0604030504040204" pitchFamily="50" charset="-128"/>
                          <a:ea typeface="Meiryo UI" panose="020B0604030504040204" pitchFamily="50" charset="-128"/>
                        </a:rPr>
                        <a:t>商店街・卸等の集客力・販売力の向上に向けて、課題解決や活性化に取り組み、成果をあげている市内商店街のキーパーソンや専門家を「あきない伝道師」として派遣し、実践的な取組等に対する支援を実施する。</a:t>
                      </a:r>
                    </a:p>
                    <a:p>
                      <a:pPr marL="171450" marR="0" lvl="0" indent="-171450" algn="l"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1" lang="ja-JP" altLang="en-US" sz="1200" dirty="0">
                          <a:solidFill>
                            <a:schemeClr val="tx1"/>
                          </a:solidFill>
                          <a:latin typeface="Meiryo UI" panose="020B0604030504040204" pitchFamily="50" charset="-128"/>
                          <a:ea typeface="Meiryo UI" panose="020B0604030504040204" pitchFamily="50" charset="-128"/>
                        </a:rPr>
                        <a:t>大阪商工会議所・大阪市商店会総連盟との連携による商店街の空き店舗を活用した新たな店舗の開業支援及び人材育成により商店街の自律的な活性化を図る。</a:t>
                      </a:r>
                    </a:p>
                    <a:p>
                      <a:pPr marL="171450" marR="0" lvl="0" indent="-171450" algn="l"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1" lang="ja-JP" altLang="en-US" sz="1200" dirty="0">
                          <a:solidFill>
                            <a:schemeClr val="tx1"/>
                          </a:solidFill>
                          <a:latin typeface="Meiryo UI" panose="020B0604030504040204" pitchFamily="50" charset="-128"/>
                          <a:ea typeface="Meiryo UI" panose="020B0604030504040204" pitchFamily="50" charset="-128"/>
                        </a:rPr>
                        <a:t>不動産情報検索サイト内に大阪市の商店街等の空き店舗情報を集約して掲載し、空き店舗と入居者のマッチングを促進する。</a:t>
                      </a:r>
                    </a:p>
                    <a:p>
                      <a:pPr marL="171450" marR="0" lvl="0" indent="-171450" algn="l"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1" lang="ja-JP" altLang="en-US" sz="1200" dirty="0">
                          <a:solidFill>
                            <a:schemeClr val="tx1"/>
                          </a:solidFill>
                          <a:latin typeface="Meiryo UI" panose="020B0604030504040204" pitchFamily="50" charset="-128"/>
                          <a:ea typeface="Meiryo UI" panose="020B0604030504040204" pitchFamily="50" charset="-128"/>
                        </a:rPr>
                        <a:t>大阪市ふるさと寄附金制度に「商店街振興」の寄附メニューを設け、大阪市あきないグランプリ優秀賞など表彰・認定している店舗・商品の中から返礼品を贈呈し、全国の寄附者に市内商店街の魅力発信と愛着の醸成を図る。</a:t>
                      </a:r>
                    </a:p>
                  </a:txBody>
                  <a:tcPr/>
                </a:tc>
                <a:extLst>
                  <a:ext uri="{0D108BD9-81ED-4DB2-BD59-A6C34878D82A}">
                    <a16:rowId xmlns:a16="http://schemas.microsoft.com/office/drawing/2014/main" val="3790377679"/>
                  </a:ext>
                </a:extLst>
              </a:tr>
            </a:tbl>
          </a:graphicData>
        </a:graphic>
      </p:graphicFrame>
      <p:graphicFrame>
        <p:nvGraphicFramePr>
          <p:cNvPr id="12" name="表 10">
            <a:extLst>
              <a:ext uri="{FF2B5EF4-FFF2-40B4-BE49-F238E27FC236}">
                <a16:creationId xmlns:a16="http://schemas.microsoft.com/office/drawing/2014/main" id="{D16906EA-1B41-3B46-8601-0179D1877B35}"/>
              </a:ext>
            </a:extLst>
          </p:cNvPr>
          <p:cNvGraphicFramePr>
            <a:graphicFrameLocks noGrp="1"/>
          </p:cNvGraphicFramePr>
          <p:nvPr>
            <p:extLst>
              <p:ext uri="{D42A27DB-BD31-4B8C-83A1-F6EECF244321}">
                <p14:modId xmlns:p14="http://schemas.microsoft.com/office/powerpoint/2010/main" val="1846150747"/>
              </p:ext>
            </p:extLst>
          </p:nvPr>
        </p:nvGraphicFramePr>
        <p:xfrm>
          <a:off x="323527" y="4282063"/>
          <a:ext cx="8814536" cy="1600200"/>
        </p:xfrm>
        <a:graphic>
          <a:graphicData uri="http://schemas.openxmlformats.org/drawingml/2006/table">
            <a:tbl>
              <a:tblPr bandRow="1">
                <a:tableStyleId>{93296810-A885-4BE3-A3E7-6D5BEEA58F35}</a:tableStyleId>
              </a:tblPr>
              <a:tblGrid>
                <a:gridCol w="8814536">
                  <a:extLst>
                    <a:ext uri="{9D8B030D-6E8A-4147-A177-3AD203B41FA5}">
                      <a16:colId xmlns:a16="http://schemas.microsoft.com/office/drawing/2014/main" val="2007359258"/>
                    </a:ext>
                  </a:extLst>
                </a:gridCol>
              </a:tblGrid>
              <a:tr h="370840">
                <a:tc>
                  <a:txBody>
                    <a:bodyPr/>
                    <a:lstStyle/>
                    <a:p>
                      <a:pPr marL="171450" marR="0" lvl="0" indent="-171450" algn="l"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1" lang="ja-JP" altLang="en-US" sz="1200" dirty="0">
                          <a:solidFill>
                            <a:schemeClr val="tx1"/>
                          </a:solidFill>
                          <a:latin typeface="Meiryo UI" panose="020B0604030504040204" pitchFamily="50" charset="-128"/>
                          <a:ea typeface="Meiryo UI" panose="020B0604030504040204" pitchFamily="50" charset="-128"/>
                        </a:rPr>
                        <a:t>優れた技能者（大阪テクノマスター）による技能の伝承や将来のものづくりを担う人材の育成、高度な技術を有する中小企業等の魅力発信等の活動を展開する。</a:t>
                      </a:r>
                    </a:p>
                    <a:p>
                      <a:pPr marL="171450" marR="0" lvl="0" indent="-171450" algn="l"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1" lang="ja-JP" altLang="en-US" sz="1200" dirty="0">
                          <a:solidFill>
                            <a:schemeClr val="tx1"/>
                          </a:solidFill>
                          <a:latin typeface="Meiryo UI" panose="020B0604030504040204" pitchFamily="50" charset="-128"/>
                          <a:ea typeface="Meiryo UI" panose="020B0604030504040204" pitchFamily="50" charset="-128"/>
                        </a:rPr>
                        <a:t>工場立地法や同法にかかる緑地面積率の緩和を定める条例を適正に運用することで、ものづくり企業の操業環境の保全と地域との調和を図る。</a:t>
                      </a:r>
                    </a:p>
                    <a:p>
                      <a:pPr marL="171450" marR="0" lvl="0" indent="-171450" algn="l"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1" lang="ja-JP" altLang="en-US" sz="1200" dirty="0">
                          <a:solidFill>
                            <a:schemeClr val="tx1"/>
                          </a:solidFill>
                          <a:latin typeface="Meiryo UI" panose="020B0604030504040204" pitchFamily="50" charset="-128"/>
                          <a:ea typeface="Meiryo UI" panose="020B0604030504040204" pitchFamily="50" charset="-128"/>
                        </a:rPr>
                        <a:t>地域のものづくり企業の個別訪問等を通じて課題等を把握し、支援策の効果的な立案・推進やものづくり企業の活性化につなげる。</a:t>
                      </a:r>
                      <a:endParaRPr kumimoji="1" lang="en-US" altLang="ja-JP" sz="1200" dirty="0">
                        <a:solidFill>
                          <a:schemeClr val="tx1"/>
                        </a:solidFill>
                        <a:latin typeface="Meiryo UI" panose="020B0604030504040204" pitchFamily="50" charset="-128"/>
                        <a:ea typeface="Meiryo UI" panose="020B0604030504040204" pitchFamily="50" charset="-128"/>
                      </a:endParaRPr>
                    </a:p>
                    <a:p>
                      <a:pPr marL="171450" marR="0" lvl="0" indent="-171450" algn="l"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1" lang="ja-JP" altLang="en-US" sz="1200" dirty="0">
                          <a:solidFill>
                            <a:schemeClr val="tx1"/>
                          </a:solidFill>
                          <a:latin typeface="Meiryo UI" panose="020B0604030504040204" pitchFamily="50" charset="-128"/>
                          <a:ea typeface="Meiryo UI" panose="020B0604030504040204" pitchFamily="50" charset="-128"/>
                        </a:rPr>
                        <a:t>企業支援情報の提供や、地域企業の支援・活性化の取組情報や先進事例</a:t>
                      </a:r>
                      <a:r>
                        <a:rPr kumimoji="1" lang="ja-JP" altLang="en-US" sz="1200" strike="noStrike" dirty="0">
                          <a:solidFill>
                            <a:schemeClr val="tx1"/>
                          </a:solidFill>
                          <a:latin typeface="Meiryo UI" panose="020B0604030504040204" pitchFamily="50" charset="-128"/>
                          <a:ea typeface="Meiryo UI" panose="020B0604030504040204" pitchFamily="50" charset="-128"/>
                        </a:rPr>
                        <a:t>等の</a:t>
                      </a:r>
                      <a:r>
                        <a:rPr kumimoji="1" lang="ja-JP" altLang="en-US" sz="1200" dirty="0">
                          <a:solidFill>
                            <a:schemeClr val="tx1"/>
                          </a:solidFill>
                          <a:latin typeface="Meiryo UI" panose="020B0604030504040204" pitchFamily="50" charset="-128"/>
                          <a:ea typeface="Meiryo UI" panose="020B0604030504040204" pitchFamily="50" charset="-128"/>
                        </a:rPr>
                        <a:t>共有</a:t>
                      </a:r>
                      <a:r>
                        <a:rPr kumimoji="1" lang="ja-JP" altLang="en-US" sz="1200" strike="noStrike" dirty="0">
                          <a:solidFill>
                            <a:schemeClr val="tx1"/>
                          </a:solidFill>
                          <a:latin typeface="Meiryo UI" panose="020B0604030504040204" pitchFamily="50" charset="-128"/>
                          <a:ea typeface="Meiryo UI" panose="020B0604030504040204" pitchFamily="50" charset="-128"/>
                        </a:rPr>
                        <a:t>を図る</a:t>
                      </a:r>
                      <a:r>
                        <a:rPr kumimoji="1" lang="ja-JP" altLang="en-US" sz="1200" dirty="0">
                          <a:solidFill>
                            <a:schemeClr val="tx1"/>
                          </a:solidFill>
                          <a:latin typeface="Meiryo UI" panose="020B0604030504040204" pitchFamily="50" charset="-128"/>
                          <a:ea typeface="Meiryo UI" panose="020B0604030504040204" pitchFamily="50" charset="-128"/>
                        </a:rPr>
                        <a:t>ことにより、区役所と連携した企業支援活動</a:t>
                      </a:r>
                      <a:r>
                        <a:rPr kumimoji="1" lang="ja-JP" altLang="en-US" sz="1200" strike="noStrike" dirty="0">
                          <a:solidFill>
                            <a:schemeClr val="tx1"/>
                          </a:solidFill>
                          <a:latin typeface="Meiryo UI" panose="020B0604030504040204" pitchFamily="50" charset="-128"/>
                          <a:ea typeface="Meiryo UI" panose="020B0604030504040204" pitchFamily="50" charset="-128"/>
                        </a:rPr>
                        <a:t>を</a:t>
                      </a:r>
                      <a:r>
                        <a:rPr kumimoji="1" lang="ja-JP" altLang="en-US" sz="1200" dirty="0">
                          <a:solidFill>
                            <a:schemeClr val="tx1"/>
                          </a:solidFill>
                          <a:latin typeface="Meiryo UI" panose="020B0604030504040204" pitchFamily="50" charset="-128"/>
                          <a:ea typeface="Meiryo UI" panose="020B0604030504040204" pitchFamily="50" charset="-128"/>
                        </a:rPr>
                        <a:t>展開する。</a:t>
                      </a:r>
                      <a:endParaRPr kumimoji="1" lang="ja-JP" altLang="en-US" sz="1200" dirty="0">
                        <a:solidFill>
                          <a:schemeClr val="tx1"/>
                        </a:solidFill>
                        <a:highlight>
                          <a:srgbClr val="FFFF00"/>
                        </a:highlight>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3790377679"/>
                  </a:ext>
                </a:extLst>
              </a:tr>
            </a:tbl>
          </a:graphicData>
        </a:graphic>
      </p:graphicFrame>
      <p:sp>
        <p:nvSpPr>
          <p:cNvPr id="4" name="テキスト ボックス 3">
            <a:extLst>
              <a:ext uri="{FF2B5EF4-FFF2-40B4-BE49-F238E27FC236}">
                <a16:creationId xmlns:a16="http://schemas.microsoft.com/office/drawing/2014/main" id="{42491887-C8A5-861C-BAD3-0D316F40EE27}"/>
              </a:ext>
            </a:extLst>
          </p:cNvPr>
          <p:cNvSpPr txBox="1"/>
          <p:nvPr/>
        </p:nvSpPr>
        <p:spPr>
          <a:xfrm>
            <a:off x="0" y="991761"/>
            <a:ext cx="4176464" cy="276999"/>
          </a:xfrm>
          <a:prstGeom prst="rect">
            <a:avLst/>
          </a:prstGeom>
          <a:noFill/>
        </p:spPr>
        <p:txBody>
          <a:bodyPr wrap="square" rtlCol="0">
            <a:spAutoFit/>
          </a:bodyPr>
          <a:lstStyle/>
          <a:p>
            <a:r>
              <a:rPr lang="ja-JP" altLang="en-US" sz="1200" cap="small" dirty="0">
                <a:latin typeface="Meiryo UI" panose="020B0604030504040204" pitchFamily="50" charset="-128"/>
                <a:ea typeface="Meiryo UI" panose="020B0604030504040204" pitchFamily="50" charset="-128"/>
                <a:cs typeface="Meiryo UI" panose="020B0604030504040204" pitchFamily="50" charset="-128"/>
              </a:rPr>
              <a:t>（１）　商店街・卸等の活性化</a:t>
            </a:r>
            <a:endParaRPr lang="en-US" altLang="ja-JP" sz="1200" cap="small"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5" name="テキスト ボックス 4">
            <a:extLst>
              <a:ext uri="{FF2B5EF4-FFF2-40B4-BE49-F238E27FC236}">
                <a16:creationId xmlns:a16="http://schemas.microsoft.com/office/drawing/2014/main" id="{9847A1BD-D8BC-65CE-5611-6169DF5674C2}"/>
              </a:ext>
            </a:extLst>
          </p:cNvPr>
          <p:cNvSpPr txBox="1"/>
          <p:nvPr/>
        </p:nvSpPr>
        <p:spPr>
          <a:xfrm>
            <a:off x="0" y="4005064"/>
            <a:ext cx="4176464" cy="276999"/>
          </a:xfrm>
          <a:prstGeom prst="rect">
            <a:avLst/>
          </a:prstGeom>
          <a:noFill/>
        </p:spPr>
        <p:txBody>
          <a:bodyPr wrap="square" rtlCol="0">
            <a:spAutoFit/>
          </a:bodyPr>
          <a:lstStyle/>
          <a:p>
            <a:r>
              <a:rPr lang="ja-JP" altLang="en-US" sz="1200" cap="small" dirty="0">
                <a:latin typeface="Meiryo UI" panose="020B0604030504040204" pitchFamily="50" charset="-128"/>
                <a:ea typeface="Meiryo UI" panose="020B0604030504040204" pitchFamily="50" charset="-128"/>
                <a:cs typeface="Meiryo UI" panose="020B0604030504040204" pitchFamily="50" charset="-128"/>
              </a:rPr>
              <a:t>（２）　ものづくり産業の活性化</a:t>
            </a:r>
            <a:endParaRPr lang="en-US" altLang="ja-JP" sz="1200" cap="small"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9" name="スライド番号プレースホルダー 1">
            <a:extLst>
              <a:ext uri="{FF2B5EF4-FFF2-40B4-BE49-F238E27FC236}">
                <a16:creationId xmlns:a16="http://schemas.microsoft.com/office/drawing/2014/main" id="{21CA3B83-210C-F950-83D3-4FB87147B6F5}"/>
              </a:ext>
            </a:extLst>
          </p:cNvPr>
          <p:cNvSpPr>
            <a:spLocks noGrp="1"/>
          </p:cNvSpPr>
          <p:nvPr>
            <p:ph type="sldNum" sz="quarter" idx="12"/>
          </p:nvPr>
        </p:nvSpPr>
        <p:spPr>
          <a:xfrm>
            <a:off x="7006204" y="6684245"/>
            <a:ext cx="2133600" cy="184666"/>
          </a:xfrm>
        </p:spPr>
        <p:txBody>
          <a:bodyPr>
            <a:spAutoFit/>
          </a:bodyPr>
          <a:lstStyle/>
          <a:p>
            <a:fld id="{B25945A1-EF0B-4209-9EBE-719C3C5BD1CE}" type="slidenum">
              <a:rPr kumimoji="1" lang="ja-JP" altLang="en-US" smtClean="0"/>
              <a:pPr/>
              <a:t>15</a:t>
            </a:fld>
            <a:endParaRPr kumimoji="1" lang="ja-JP" altLang="en-US"/>
          </a:p>
        </p:txBody>
      </p:sp>
    </p:spTree>
    <p:extLst>
      <p:ext uri="{BB962C8B-B14F-4D97-AF65-F5344CB8AC3E}">
        <p14:creationId xmlns:p14="http://schemas.microsoft.com/office/powerpoint/2010/main" val="390837425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テキスト ボックス 27"/>
          <p:cNvSpPr txBox="1"/>
          <p:nvPr/>
        </p:nvSpPr>
        <p:spPr>
          <a:xfrm>
            <a:off x="200729" y="1196752"/>
            <a:ext cx="1512168" cy="307777"/>
          </a:xfrm>
          <a:prstGeom prst="rect">
            <a:avLst/>
          </a:prstGeom>
          <a:solidFill>
            <a:schemeClr val="accent1"/>
          </a:solidFill>
        </p:spPr>
        <p:txBody>
          <a:bodyPr wrap="square" rtlCol="0">
            <a:spAutoFit/>
          </a:bodyPr>
          <a:lstStyle/>
          <a:p>
            <a:pPr algn="ctr"/>
            <a:r>
              <a:rPr lang="ja-JP" altLang="en-US" sz="1400" dirty="0">
                <a:solidFill>
                  <a:schemeClr val="bg1"/>
                </a:solidFill>
                <a:latin typeface="Meiryo UI" panose="020B0604030504040204" pitchFamily="50" charset="-128"/>
                <a:ea typeface="Meiryo UI" panose="020B0604030504040204" pitchFamily="50" charset="-128"/>
              </a:rPr>
              <a:t>現状と課題</a:t>
            </a:r>
          </a:p>
        </p:txBody>
      </p:sp>
      <p:sp>
        <p:nvSpPr>
          <p:cNvPr id="2" name="スライド番号プレースホルダー 1"/>
          <p:cNvSpPr>
            <a:spLocks noGrp="1"/>
          </p:cNvSpPr>
          <p:nvPr>
            <p:ph type="sldNum" sz="quarter" idx="12"/>
          </p:nvPr>
        </p:nvSpPr>
        <p:spPr/>
        <p:txBody>
          <a:bodyPr/>
          <a:lstStyle/>
          <a:p>
            <a:fld id="{B25945A1-EF0B-4209-9EBE-719C3C5BD1CE}" type="slidenum">
              <a:rPr kumimoji="1" lang="ja-JP" altLang="en-US" smtClean="0"/>
              <a:pPr/>
              <a:t>16</a:t>
            </a:fld>
            <a:endParaRPr kumimoji="1" lang="ja-JP" altLang="en-US"/>
          </a:p>
        </p:txBody>
      </p:sp>
      <p:sp>
        <p:nvSpPr>
          <p:cNvPr id="5" name="テキスト ボックス 4">
            <a:extLst>
              <a:ext uri="{FF2B5EF4-FFF2-40B4-BE49-F238E27FC236}">
                <a16:creationId xmlns:a16="http://schemas.microsoft.com/office/drawing/2014/main" id="{66901C4A-2186-7619-EBA2-FA9D878068AB}"/>
              </a:ext>
            </a:extLst>
          </p:cNvPr>
          <p:cNvSpPr txBox="1"/>
          <p:nvPr/>
        </p:nvSpPr>
        <p:spPr>
          <a:xfrm>
            <a:off x="200729" y="1498852"/>
            <a:ext cx="8943271" cy="2800767"/>
          </a:xfrm>
          <a:prstGeom prst="rect">
            <a:avLst/>
          </a:prstGeom>
          <a:noFill/>
        </p:spPr>
        <p:txBody>
          <a:bodyPr wrap="square" rtlCol="0">
            <a:spAutoFit/>
          </a:bodyPr>
          <a:lstStyle/>
          <a:p>
            <a:pPr marL="171450" indent="-171450">
              <a:spcAft>
                <a:spcPts val="600"/>
              </a:spcAft>
              <a:buFont typeface="Arial" panose="020B0604020202020204" pitchFamily="34" charset="0"/>
              <a:buChar char="•"/>
            </a:pPr>
            <a:r>
              <a:rPr kumimoji="1" lang="ja-JP" altLang="en-US" sz="1300" cap="small" dirty="0">
                <a:latin typeface="Meiryo UI" panose="020B0604030504040204" pitchFamily="50" charset="-128"/>
                <a:ea typeface="Meiryo UI" panose="020B0604030504040204" pitchFamily="50" charset="-128"/>
                <a:cs typeface="Meiryo UI" panose="020B0604030504040204" pitchFamily="50" charset="-128"/>
              </a:rPr>
              <a:t>大阪を中心とする関西圏は、交通システムをはじめとする豊富な都市インフラ、巨大な消費市場、アジアとの密接な関係、大学・研究機関や高付加価値型ものづくり産業の集積など高いポテンシャルを有している。</a:t>
            </a:r>
          </a:p>
          <a:p>
            <a:pPr marL="171450" indent="-171450">
              <a:spcAft>
                <a:spcPts val="600"/>
              </a:spcAft>
              <a:buFont typeface="Arial" panose="020B0604020202020204" pitchFamily="34" charset="0"/>
              <a:buChar char="•"/>
            </a:pPr>
            <a:r>
              <a:rPr kumimoji="1" lang="ja-JP" altLang="en-US" sz="1300" cap="small" dirty="0">
                <a:latin typeface="Meiryo UI" panose="020B0604030504040204" pitchFamily="50" charset="-128"/>
                <a:ea typeface="Meiryo UI" panose="020B0604030504040204" pitchFamily="50" charset="-128"/>
                <a:cs typeface="Meiryo UI" panose="020B0604030504040204" pitchFamily="50" charset="-128"/>
              </a:rPr>
              <a:t>これらを活かしながら、グローバル化の進展に伴い、劇的に変化する経済環境において、時代に対応した新たな産業を生み出すとともに、既存の産業を強化していくには、イノベーションの創出が重要であり、創造性を発揮し、果敢に挑戦する起業家</a:t>
            </a:r>
            <a:r>
              <a:rPr lang="ja-JP" altLang="en-US" sz="1300" cap="small" dirty="0">
                <a:latin typeface="Meiryo UI" panose="020B0604030504040204" pitchFamily="50" charset="-128"/>
                <a:ea typeface="Meiryo UI" panose="020B0604030504040204" pitchFamily="50" charset="-128"/>
                <a:cs typeface="Meiryo UI" panose="020B0604030504040204" pitchFamily="50" charset="-128"/>
              </a:rPr>
              <a:t>、研究者や、投資家</a:t>
            </a:r>
            <a:r>
              <a:rPr kumimoji="1" lang="ja-JP" altLang="en-US" sz="1300" cap="small" dirty="0">
                <a:latin typeface="Meiryo UI" panose="020B0604030504040204" pitchFamily="50" charset="-128"/>
                <a:ea typeface="Meiryo UI" panose="020B0604030504040204" pitchFamily="50" charset="-128"/>
                <a:cs typeface="Meiryo UI" panose="020B0604030504040204" pitchFamily="50" charset="-128"/>
              </a:rPr>
              <a:t>といった人材が集まり躍動する環境を整備していく必要がある。</a:t>
            </a:r>
          </a:p>
          <a:p>
            <a:pPr marL="171450" indent="-171450">
              <a:spcAft>
                <a:spcPts val="600"/>
              </a:spcAft>
              <a:buFont typeface="Arial" panose="020B0604020202020204" pitchFamily="34" charset="0"/>
              <a:buChar char="•"/>
            </a:pPr>
            <a:r>
              <a:rPr kumimoji="1" lang="en-US" altLang="ja-JP" sz="1300" cap="small" dirty="0">
                <a:latin typeface="Meiryo UI" panose="020B0604030504040204" pitchFamily="50" charset="-128"/>
                <a:ea typeface="Meiryo UI" panose="020B0604030504040204" pitchFamily="50" charset="-128"/>
                <a:cs typeface="Meiryo UI" panose="020B0604030504040204" pitchFamily="50" charset="-128"/>
              </a:rPr>
              <a:t>2013</a:t>
            </a:r>
            <a:r>
              <a:rPr kumimoji="1" lang="ja-JP" altLang="en-US" sz="1300" cap="small" dirty="0">
                <a:latin typeface="Meiryo UI" panose="020B0604030504040204" pitchFamily="50" charset="-128"/>
                <a:ea typeface="Meiryo UI" panose="020B0604030504040204" pitchFamily="50" charset="-128"/>
                <a:cs typeface="Meiryo UI" panose="020B0604030504040204" pitchFamily="50" charset="-128"/>
              </a:rPr>
              <a:t>年にうめきた地区に先駆的に設置した「大阪イノベーションハブ</a:t>
            </a:r>
            <a:r>
              <a:rPr kumimoji="1" lang="en-US" altLang="ja-JP" sz="1300" cap="small" dirty="0">
                <a:latin typeface="Meiryo UI" panose="020B0604030504040204" pitchFamily="50" charset="-128"/>
                <a:ea typeface="Meiryo UI" panose="020B0604030504040204" pitchFamily="50" charset="-128"/>
                <a:cs typeface="Meiryo UI" panose="020B0604030504040204" pitchFamily="50" charset="-128"/>
              </a:rPr>
              <a:t>(OIH)</a:t>
            </a:r>
            <a:r>
              <a:rPr kumimoji="1" lang="ja-JP" altLang="en-US" sz="1300" cap="small" dirty="0">
                <a:latin typeface="Meiryo UI" panose="020B0604030504040204" pitchFamily="50" charset="-128"/>
                <a:ea typeface="Meiryo UI" panose="020B0604030504040204" pitchFamily="50" charset="-128"/>
                <a:cs typeface="Meiryo UI" panose="020B0604030504040204" pitchFamily="50" charset="-128"/>
              </a:rPr>
              <a:t>」を拠点に、スタートアップや大学、企業、投資家等をつなげ、イノベーションが次々と生まれる環境（イノベーション・エコシステム）の構築をめざした取組を推進しており、近年は民間主体の支援も広がりつつある</a:t>
            </a:r>
            <a:r>
              <a:rPr lang="ja-JP" altLang="en-US" sz="1300" cap="small" dirty="0">
                <a:latin typeface="Meiryo UI" panose="020B0604030504040204" pitchFamily="50" charset="-128"/>
                <a:ea typeface="Meiryo UI" panose="020B0604030504040204" pitchFamily="50" charset="-128"/>
                <a:cs typeface="Meiryo UI" panose="020B0604030504040204" pitchFamily="50" charset="-128"/>
              </a:rPr>
              <a:t>。</a:t>
            </a:r>
            <a:endParaRPr lang="en-US" altLang="ja-JP" sz="1300" cap="small" dirty="0">
              <a:latin typeface="Meiryo UI" panose="020B0604030504040204" pitchFamily="50" charset="-128"/>
              <a:ea typeface="Meiryo UI" panose="020B0604030504040204" pitchFamily="50" charset="-128"/>
              <a:cs typeface="Meiryo UI" panose="020B0604030504040204" pitchFamily="50" charset="-128"/>
            </a:endParaRPr>
          </a:p>
          <a:p>
            <a:pPr marL="171450" indent="-171450">
              <a:spcAft>
                <a:spcPts val="600"/>
              </a:spcAft>
              <a:buFont typeface="Arial" panose="020B0604020202020204" pitchFamily="34" charset="0"/>
              <a:buChar char="•"/>
            </a:pPr>
            <a:r>
              <a:rPr kumimoji="1" lang="ja-JP" altLang="en-US" sz="1300" cap="small" dirty="0">
                <a:latin typeface="Meiryo UI" panose="020B0604030504040204" pitchFamily="50" charset="-128"/>
                <a:ea typeface="Meiryo UI" panose="020B0604030504040204" pitchFamily="50" charset="-128"/>
                <a:cs typeface="Meiryo UI" panose="020B0604030504040204" pitchFamily="50" charset="-128"/>
              </a:rPr>
              <a:t>イノベーションを巡るグローバルな競争はますます激化しており、</a:t>
            </a:r>
            <a:r>
              <a:rPr kumimoji="1" lang="en-US" altLang="ja-JP" sz="1300" cap="small" dirty="0">
                <a:latin typeface="Meiryo UI" panose="020B0604030504040204" pitchFamily="50" charset="-128"/>
                <a:ea typeface="Meiryo UI" panose="020B0604030504040204" pitchFamily="50" charset="-128"/>
                <a:cs typeface="Meiryo UI" panose="020B0604030504040204" pitchFamily="50" charset="-128"/>
              </a:rPr>
              <a:t>2024</a:t>
            </a:r>
            <a:r>
              <a:rPr kumimoji="1" lang="ja-JP" altLang="en-US" sz="1300" cap="small" dirty="0">
                <a:latin typeface="Meiryo UI" panose="020B0604030504040204" pitchFamily="50" charset="-128"/>
                <a:ea typeface="Meiryo UI" panose="020B0604030504040204" pitchFamily="50" charset="-128"/>
                <a:cs typeface="Meiryo UI" panose="020B0604030504040204" pitchFamily="50" charset="-128"/>
              </a:rPr>
              <a:t>年には「うめきた</a:t>
            </a:r>
            <a:r>
              <a:rPr kumimoji="1" lang="en-US" altLang="ja-JP" sz="1300" cap="small" dirty="0">
                <a:latin typeface="Meiryo UI" panose="020B0604030504040204" pitchFamily="50" charset="-128"/>
                <a:ea typeface="Meiryo UI" panose="020B0604030504040204" pitchFamily="50" charset="-128"/>
                <a:cs typeface="Meiryo UI" panose="020B0604030504040204" pitchFamily="50" charset="-128"/>
              </a:rPr>
              <a:t>2</a:t>
            </a:r>
            <a:r>
              <a:rPr kumimoji="1" lang="ja-JP" altLang="en-US" sz="1300" cap="small" dirty="0">
                <a:latin typeface="Meiryo UI" panose="020B0604030504040204" pitchFamily="50" charset="-128"/>
                <a:ea typeface="Meiryo UI" panose="020B0604030504040204" pitchFamily="50" charset="-128"/>
                <a:cs typeface="Meiryo UI" panose="020B0604030504040204" pitchFamily="50" charset="-128"/>
              </a:rPr>
              <a:t>期区域」で「みどりとイノベーションの融合拠点」をめざした先行まちびらきが、また</a:t>
            </a:r>
            <a:r>
              <a:rPr kumimoji="1" lang="en-US" altLang="ja-JP" sz="1300" cap="small" dirty="0">
                <a:latin typeface="Meiryo UI" panose="020B0604030504040204" pitchFamily="50" charset="-128"/>
                <a:ea typeface="Meiryo UI" panose="020B0604030504040204" pitchFamily="50" charset="-128"/>
                <a:cs typeface="Meiryo UI" panose="020B0604030504040204" pitchFamily="50" charset="-128"/>
              </a:rPr>
              <a:t>2025</a:t>
            </a:r>
            <a:r>
              <a:rPr kumimoji="1" lang="ja-JP" altLang="en-US" sz="1300" cap="small" dirty="0">
                <a:latin typeface="Meiryo UI" panose="020B0604030504040204" pitchFamily="50" charset="-128"/>
                <a:ea typeface="Meiryo UI" panose="020B0604030504040204" pitchFamily="50" charset="-128"/>
                <a:cs typeface="Meiryo UI" panose="020B0604030504040204" pitchFamily="50" charset="-128"/>
              </a:rPr>
              <a:t>年には大阪・関西万博が開催されるなか、これまでの取組を活かしながら、世界に通用するイノベーションが創出される都市となることをめざして、スタートアップの創出・成長を加速させ、イノベーション・エコシステムの一層の強化に取り組んでいく必要がある。</a:t>
            </a:r>
          </a:p>
        </p:txBody>
      </p:sp>
      <p:sp>
        <p:nvSpPr>
          <p:cNvPr id="11" name="テキスト ボックス 10">
            <a:extLst>
              <a:ext uri="{FF2B5EF4-FFF2-40B4-BE49-F238E27FC236}">
                <a16:creationId xmlns:a16="http://schemas.microsoft.com/office/drawing/2014/main" id="{132EE80D-7EA7-B714-533E-50108EBF2A09}"/>
              </a:ext>
            </a:extLst>
          </p:cNvPr>
          <p:cNvSpPr txBox="1"/>
          <p:nvPr/>
        </p:nvSpPr>
        <p:spPr>
          <a:xfrm>
            <a:off x="0" y="0"/>
            <a:ext cx="9144000" cy="461665"/>
          </a:xfrm>
          <a:prstGeom prst="rect">
            <a:avLst/>
          </a:prstGeom>
          <a:solidFill>
            <a:schemeClr val="accent1"/>
          </a:solidFill>
        </p:spPr>
        <p:txBody>
          <a:bodyPr wrap="square" rtlCol="0">
            <a:spAutoFit/>
          </a:bodyPr>
          <a:lstStyle/>
          <a:p>
            <a:r>
              <a:rPr lang="ja-JP" altLang="en-US" sz="2400" b="1" cap="small"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７．戦略</a:t>
            </a:r>
            <a:r>
              <a:rPr lang="en-US" altLang="ja-JP" sz="2400" b="1" cap="small"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Ⅱ</a:t>
            </a:r>
            <a:r>
              <a:rPr lang="ja-JP" altLang="en-US" sz="2400" b="1" cap="small"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イノベーションが次々と生まれる好循環づくり</a:t>
            </a:r>
            <a:endParaRPr kumimoji="1" lang="ja-JP" altLang="en-US" sz="16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2" name="テキスト ボックス 11">
            <a:extLst>
              <a:ext uri="{FF2B5EF4-FFF2-40B4-BE49-F238E27FC236}">
                <a16:creationId xmlns:a16="http://schemas.microsoft.com/office/drawing/2014/main" id="{A0AAD4BB-A5F6-EBCA-4C59-B5890E92FCAF}"/>
              </a:ext>
            </a:extLst>
          </p:cNvPr>
          <p:cNvSpPr txBox="1"/>
          <p:nvPr/>
        </p:nvSpPr>
        <p:spPr>
          <a:xfrm>
            <a:off x="200729" y="4581128"/>
            <a:ext cx="1512168" cy="307777"/>
          </a:xfrm>
          <a:prstGeom prst="rect">
            <a:avLst/>
          </a:prstGeom>
          <a:solidFill>
            <a:schemeClr val="accent1"/>
          </a:solidFill>
        </p:spPr>
        <p:txBody>
          <a:bodyPr wrap="square" rtlCol="0">
            <a:spAutoFit/>
          </a:bodyPr>
          <a:lstStyle/>
          <a:p>
            <a:pPr algn="ctr"/>
            <a:r>
              <a:rPr lang="ja-JP" altLang="en-US" sz="1400" dirty="0">
                <a:solidFill>
                  <a:schemeClr val="bg1"/>
                </a:solidFill>
                <a:latin typeface="Meiryo UI" panose="020B0604030504040204" pitchFamily="50" charset="-128"/>
                <a:ea typeface="Meiryo UI" panose="020B0604030504040204" pitchFamily="50" charset="-128"/>
              </a:rPr>
              <a:t>施策の方向性</a:t>
            </a:r>
          </a:p>
        </p:txBody>
      </p:sp>
      <p:sp>
        <p:nvSpPr>
          <p:cNvPr id="13" name="テキスト ボックス 12">
            <a:extLst>
              <a:ext uri="{FF2B5EF4-FFF2-40B4-BE49-F238E27FC236}">
                <a16:creationId xmlns:a16="http://schemas.microsoft.com/office/drawing/2014/main" id="{2258B70C-21FB-33F8-552F-AFE9E33405A1}"/>
              </a:ext>
            </a:extLst>
          </p:cNvPr>
          <p:cNvSpPr txBox="1"/>
          <p:nvPr/>
        </p:nvSpPr>
        <p:spPr>
          <a:xfrm>
            <a:off x="200729" y="4897296"/>
            <a:ext cx="8943271" cy="1646605"/>
          </a:xfrm>
          <a:prstGeom prst="rect">
            <a:avLst/>
          </a:prstGeom>
          <a:noFill/>
        </p:spPr>
        <p:txBody>
          <a:bodyPr wrap="square" rtlCol="0">
            <a:spAutoFit/>
          </a:bodyPr>
          <a:lstStyle/>
          <a:p>
            <a:pPr marL="171450" indent="-171450">
              <a:spcAft>
                <a:spcPts val="600"/>
              </a:spcAft>
              <a:buFont typeface="Arial" panose="020B0604020202020204" pitchFamily="34" charset="0"/>
              <a:buChar char="•"/>
            </a:pPr>
            <a:r>
              <a:rPr kumimoji="1" lang="ja-JP" altLang="en-US" sz="1300" cap="small" dirty="0">
                <a:latin typeface="Meiryo UI" panose="020B0604030504040204" pitchFamily="50" charset="-128"/>
                <a:ea typeface="Meiryo UI" panose="020B0604030504040204" pitchFamily="50" charset="-128"/>
                <a:cs typeface="Meiryo UI" panose="020B0604030504040204" pitchFamily="50" charset="-128"/>
              </a:rPr>
              <a:t>世界で活躍するスタートアップの創出に向け、「大阪イノベーションハブ</a:t>
            </a:r>
            <a:r>
              <a:rPr kumimoji="1" lang="en-US" altLang="ja-JP" sz="1300" cap="small" dirty="0">
                <a:latin typeface="Meiryo UI" panose="020B0604030504040204" pitchFamily="50" charset="-128"/>
                <a:ea typeface="Meiryo UI" panose="020B0604030504040204" pitchFamily="50" charset="-128"/>
                <a:cs typeface="Meiryo UI" panose="020B0604030504040204" pitchFamily="50" charset="-128"/>
              </a:rPr>
              <a:t>(OIH)</a:t>
            </a:r>
            <a:r>
              <a:rPr kumimoji="1" lang="ja-JP" altLang="en-US" sz="1300" cap="small" dirty="0">
                <a:latin typeface="Meiryo UI" panose="020B0604030504040204" pitchFamily="50" charset="-128"/>
                <a:ea typeface="Meiryo UI" panose="020B0604030504040204" pitchFamily="50" charset="-128"/>
                <a:cs typeface="Meiryo UI" panose="020B0604030504040204" pitchFamily="50" charset="-128"/>
              </a:rPr>
              <a:t>」における民間の支援が及びにくい成長段階にあるスタートアップへの支援や、大阪ならではのスタートアップの集中的な支援を強化するなど、メリハリのある支援を行う。</a:t>
            </a:r>
          </a:p>
          <a:p>
            <a:pPr marL="171450" indent="-171450">
              <a:spcAft>
                <a:spcPts val="600"/>
              </a:spcAft>
              <a:buFont typeface="Arial" panose="020B0604020202020204" pitchFamily="34" charset="0"/>
              <a:buChar char="•"/>
            </a:pPr>
            <a:r>
              <a:rPr kumimoji="1" lang="ja-JP" altLang="en-US" sz="1300" cap="small" dirty="0">
                <a:latin typeface="Meiryo UI" panose="020B0604030504040204" pitchFamily="50" charset="-128"/>
                <a:ea typeface="Meiryo UI" panose="020B0604030504040204" pitchFamily="50" charset="-128"/>
                <a:cs typeface="Meiryo UI" panose="020B0604030504040204" pitchFamily="50" charset="-128"/>
              </a:rPr>
              <a:t>うめきた２期区域をはじめ、新たなイノベーション創出拠点が誕生している環境を活かして、国内外のスタートアップ支援機関等との関係性を強化するとともに、新たなスタートアップの担い手の創出に向け、大学生等若い世代が起業に挑める環境整備を行うなど、「新しい挑戦が巻き起こるまち大阪」をめざす。</a:t>
            </a:r>
          </a:p>
          <a:p>
            <a:pPr marL="171450" indent="-171450">
              <a:spcAft>
                <a:spcPts val="600"/>
              </a:spcAft>
              <a:buFont typeface="Arial" panose="020B0604020202020204" pitchFamily="34" charset="0"/>
              <a:buChar char="•"/>
            </a:pPr>
            <a:r>
              <a:rPr kumimoji="1" lang="ja-JP" altLang="en-US" sz="1300" cap="small" dirty="0">
                <a:latin typeface="Meiryo UI" panose="020B0604030504040204" pitchFamily="50" charset="-128"/>
                <a:ea typeface="Meiryo UI" panose="020B0604030504040204" pitchFamily="50" charset="-128"/>
                <a:cs typeface="Meiryo UI" panose="020B0604030504040204" pitchFamily="50" charset="-128"/>
              </a:rPr>
              <a:t>「大阪ブランド」を確立し、起業家や投資家等のエコシステムへの参加を促進するため、大阪のエコシステムやスタートアップの魅力を国内外に発信する。</a:t>
            </a:r>
          </a:p>
        </p:txBody>
      </p:sp>
      <p:sp>
        <p:nvSpPr>
          <p:cNvPr id="9" name="テキスト ボックス 8">
            <a:extLst>
              <a:ext uri="{FF2B5EF4-FFF2-40B4-BE49-F238E27FC236}">
                <a16:creationId xmlns:a16="http://schemas.microsoft.com/office/drawing/2014/main" id="{46A0B459-A512-4F7D-1494-032DA05251F4}"/>
              </a:ext>
            </a:extLst>
          </p:cNvPr>
          <p:cNvSpPr txBox="1"/>
          <p:nvPr/>
        </p:nvSpPr>
        <p:spPr>
          <a:xfrm>
            <a:off x="-1" y="692696"/>
            <a:ext cx="7004463" cy="338554"/>
          </a:xfrm>
          <a:prstGeom prst="rect">
            <a:avLst/>
          </a:prstGeom>
          <a:noFill/>
        </p:spPr>
        <p:txBody>
          <a:bodyPr wrap="square" rtlCol="0">
            <a:spAutoFit/>
          </a:bodyPr>
          <a:lstStyle/>
          <a:p>
            <a:r>
              <a:rPr lang="ja-JP" altLang="en-US" sz="1600" b="1" cap="small" dirty="0">
                <a:latin typeface="Meiryo UI" panose="020B0604030504040204" pitchFamily="50" charset="-128"/>
                <a:ea typeface="Meiryo UI" panose="020B0604030504040204" pitchFamily="50" charset="-128"/>
                <a:cs typeface="Meiryo UI" panose="020B0604030504040204" pitchFamily="50" charset="-128"/>
              </a:rPr>
              <a:t>①　スタートアップの創出・成長の加速とイノベーション・エコシステムの強化</a:t>
            </a:r>
          </a:p>
        </p:txBody>
      </p:sp>
    </p:spTree>
    <p:extLst>
      <p:ext uri="{BB962C8B-B14F-4D97-AF65-F5344CB8AC3E}">
        <p14:creationId xmlns:p14="http://schemas.microsoft.com/office/powerpoint/2010/main" val="99716630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表 10">
            <a:extLst>
              <a:ext uri="{FF2B5EF4-FFF2-40B4-BE49-F238E27FC236}">
                <a16:creationId xmlns:a16="http://schemas.microsoft.com/office/drawing/2014/main" id="{23B6A379-0AE6-EDE1-F052-B59E2DCB34FB}"/>
              </a:ext>
            </a:extLst>
          </p:cNvPr>
          <p:cNvGraphicFramePr>
            <a:graphicFrameLocks noGrp="1"/>
          </p:cNvGraphicFramePr>
          <p:nvPr>
            <p:extLst>
              <p:ext uri="{D42A27DB-BD31-4B8C-83A1-F6EECF244321}">
                <p14:modId xmlns:p14="http://schemas.microsoft.com/office/powerpoint/2010/main" val="1702139923"/>
              </p:ext>
            </p:extLst>
          </p:nvPr>
        </p:nvGraphicFramePr>
        <p:xfrm>
          <a:off x="323527" y="5625312"/>
          <a:ext cx="8814536" cy="612000"/>
        </p:xfrm>
        <a:graphic>
          <a:graphicData uri="http://schemas.openxmlformats.org/drawingml/2006/table">
            <a:tbl>
              <a:tblPr bandRow="1">
                <a:tableStyleId>{93296810-A885-4BE3-A3E7-6D5BEEA58F35}</a:tableStyleId>
              </a:tblPr>
              <a:tblGrid>
                <a:gridCol w="8814536">
                  <a:extLst>
                    <a:ext uri="{9D8B030D-6E8A-4147-A177-3AD203B41FA5}">
                      <a16:colId xmlns:a16="http://schemas.microsoft.com/office/drawing/2014/main" val="2007359258"/>
                    </a:ext>
                  </a:extLst>
                </a:gridCol>
              </a:tblGrid>
              <a:tr h="612000">
                <a:tc>
                  <a:txBody>
                    <a:bodyPr/>
                    <a:lstStyle/>
                    <a:p>
                      <a:pPr marL="171450" marR="0" lvl="0" indent="-171450" algn="l"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1" lang="ja-JP" altLang="en-US" sz="1200" dirty="0">
                          <a:solidFill>
                            <a:schemeClr val="tx1"/>
                          </a:solidFill>
                          <a:latin typeface="Meiryo UI" panose="020B0604030504040204" pitchFamily="50" charset="-128"/>
                          <a:ea typeface="Meiryo UI" panose="020B0604030504040204" pitchFamily="50" charset="-128"/>
                        </a:rPr>
                        <a:t>エコシステムのブランディングを行い、大阪の売りとなるスタートアップを</a:t>
                      </a:r>
                      <a:r>
                        <a:rPr kumimoji="1" lang="en-US" altLang="ja-JP" sz="1200" dirty="0">
                          <a:solidFill>
                            <a:schemeClr val="tx1"/>
                          </a:solidFill>
                          <a:latin typeface="Meiryo UI" panose="020B0604030504040204" pitchFamily="50" charset="-128"/>
                          <a:ea typeface="Meiryo UI" panose="020B0604030504040204" pitchFamily="50" charset="-128"/>
                        </a:rPr>
                        <a:t>SNS</a:t>
                      </a:r>
                      <a:r>
                        <a:rPr kumimoji="1" lang="ja-JP" altLang="en-US" sz="1200" dirty="0">
                          <a:solidFill>
                            <a:schemeClr val="tx1"/>
                          </a:solidFill>
                          <a:latin typeface="Meiryo UI" panose="020B0604030504040204" pitchFamily="50" charset="-128"/>
                          <a:ea typeface="Meiryo UI" panose="020B0604030504040204" pitchFamily="50" charset="-128"/>
                        </a:rPr>
                        <a:t>やトッププロモーションにより積極的に発信する。</a:t>
                      </a:r>
                      <a:endParaRPr kumimoji="1" lang="en-US" altLang="ja-JP" sz="1200" dirty="0">
                        <a:solidFill>
                          <a:schemeClr val="tx1"/>
                        </a:solidFill>
                        <a:highlight>
                          <a:srgbClr val="FFFF00"/>
                        </a:highlight>
                        <a:latin typeface="Meiryo UI" panose="020B0604030504040204" pitchFamily="50" charset="-128"/>
                        <a:ea typeface="Meiryo UI" panose="020B0604030504040204" pitchFamily="50" charset="-128"/>
                      </a:endParaRPr>
                    </a:p>
                    <a:p>
                      <a:pPr marL="171450" marR="0" lvl="0" indent="-171450" algn="l"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1" lang="ja-JP" altLang="en-US" sz="1200" dirty="0">
                          <a:solidFill>
                            <a:schemeClr val="tx1"/>
                          </a:solidFill>
                          <a:latin typeface="Meiryo UI" panose="020B0604030504040204" pitchFamily="50" charset="-128"/>
                          <a:ea typeface="Meiryo UI" panose="020B0604030504040204" pitchFamily="50" charset="-128"/>
                        </a:rPr>
                        <a:t>スタートアップや投資家にとって実利のあるイベントを開催し、大阪・関西が誇るスタートアップを広く国内外に発信する。</a:t>
                      </a:r>
                      <a:endParaRPr kumimoji="1" lang="en-US" altLang="ja-JP" sz="1200" dirty="0">
                        <a:solidFill>
                          <a:schemeClr val="tx1"/>
                        </a:solidFill>
                        <a:highlight>
                          <a:srgbClr val="FFFF00"/>
                        </a:highlight>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3790377679"/>
                  </a:ext>
                </a:extLst>
              </a:tr>
            </a:tbl>
          </a:graphicData>
        </a:graphic>
      </p:graphicFrame>
      <p:sp>
        <p:nvSpPr>
          <p:cNvPr id="6" name="テキスト ボックス 5">
            <a:extLst>
              <a:ext uri="{FF2B5EF4-FFF2-40B4-BE49-F238E27FC236}">
                <a16:creationId xmlns:a16="http://schemas.microsoft.com/office/drawing/2014/main" id="{DC37FD70-91FF-94FE-69EA-09EB1ED1B98C}"/>
              </a:ext>
            </a:extLst>
          </p:cNvPr>
          <p:cNvSpPr txBox="1"/>
          <p:nvPr/>
        </p:nvSpPr>
        <p:spPr>
          <a:xfrm>
            <a:off x="0" y="0"/>
            <a:ext cx="9144000" cy="461665"/>
          </a:xfrm>
          <a:prstGeom prst="rect">
            <a:avLst/>
          </a:prstGeom>
          <a:solidFill>
            <a:schemeClr val="accent1"/>
          </a:solidFill>
        </p:spPr>
        <p:txBody>
          <a:bodyPr wrap="square" rtlCol="0">
            <a:spAutoFit/>
          </a:bodyPr>
          <a:lstStyle/>
          <a:p>
            <a:r>
              <a:rPr lang="ja-JP" altLang="en-US" sz="2400" b="1" cap="small"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７．戦略</a:t>
            </a:r>
            <a:r>
              <a:rPr lang="en-US" altLang="ja-JP" sz="2400" b="1" cap="small"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Ⅱ</a:t>
            </a:r>
            <a:r>
              <a:rPr lang="ja-JP" altLang="en-US" sz="2400" b="1" cap="small"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イノベーションが次々と生まれる好循環づくり</a:t>
            </a:r>
            <a:endParaRPr kumimoji="1" lang="ja-JP" altLang="en-US" sz="16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7" name="テキスト ボックス 6">
            <a:extLst>
              <a:ext uri="{FF2B5EF4-FFF2-40B4-BE49-F238E27FC236}">
                <a16:creationId xmlns:a16="http://schemas.microsoft.com/office/drawing/2014/main" id="{3D35891E-C127-B376-73B9-31DC1D369622}"/>
              </a:ext>
            </a:extLst>
          </p:cNvPr>
          <p:cNvSpPr txBox="1"/>
          <p:nvPr/>
        </p:nvSpPr>
        <p:spPr>
          <a:xfrm>
            <a:off x="-1" y="980728"/>
            <a:ext cx="4176464" cy="276999"/>
          </a:xfrm>
          <a:prstGeom prst="rect">
            <a:avLst/>
          </a:prstGeom>
          <a:noFill/>
        </p:spPr>
        <p:txBody>
          <a:bodyPr wrap="square" rtlCol="0">
            <a:spAutoFit/>
          </a:bodyPr>
          <a:lstStyle/>
          <a:p>
            <a:r>
              <a:rPr lang="ja-JP" altLang="en-US" sz="1200" cap="small" dirty="0">
                <a:latin typeface="Meiryo UI" panose="020B0604030504040204" pitchFamily="50" charset="-128"/>
                <a:ea typeface="Meiryo UI" panose="020B0604030504040204" pitchFamily="50" charset="-128"/>
                <a:cs typeface="Meiryo UI" panose="020B0604030504040204" pitchFamily="50" charset="-128"/>
              </a:rPr>
              <a:t>（１）メリハリのあるスタートアップ支援</a:t>
            </a:r>
            <a:endParaRPr lang="en-US" altLang="ja-JP" sz="1200" cap="small"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9" name="テキスト ボックス 8">
            <a:extLst>
              <a:ext uri="{FF2B5EF4-FFF2-40B4-BE49-F238E27FC236}">
                <a16:creationId xmlns:a16="http://schemas.microsoft.com/office/drawing/2014/main" id="{D3E7AB54-0EFD-595A-6268-96BFB32AFCEC}"/>
              </a:ext>
            </a:extLst>
          </p:cNvPr>
          <p:cNvSpPr txBox="1"/>
          <p:nvPr/>
        </p:nvSpPr>
        <p:spPr>
          <a:xfrm>
            <a:off x="-1" y="3341740"/>
            <a:ext cx="7004463" cy="276999"/>
          </a:xfrm>
          <a:prstGeom prst="rect">
            <a:avLst/>
          </a:prstGeom>
          <a:noFill/>
        </p:spPr>
        <p:txBody>
          <a:bodyPr wrap="square" rtlCol="0">
            <a:spAutoFit/>
          </a:bodyPr>
          <a:lstStyle/>
          <a:p>
            <a:r>
              <a:rPr lang="ja-JP" altLang="en-US" sz="1200" cap="small" dirty="0">
                <a:latin typeface="Meiryo UI" panose="020B0604030504040204" pitchFamily="50" charset="-128"/>
                <a:ea typeface="Meiryo UI" panose="020B0604030504040204" pitchFamily="50" charset="-128"/>
                <a:cs typeface="Meiryo UI" panose="020B0604030504040204" pitchFamily="50" charset="-128"/>
              </a:rPr>
              <a:t>（２）　国内外のスタートアップ支援ネットワークの強化と新たなスタートアップの担い手の創出</a:t>
            </a:r>
            <a:endParaRPr lang="en-US" altLang="ja-JP" sz="1200" cap="small"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0" name="テキスト ボックス 9">
            <a:extLst>
              <a:ext uri="{FF2B5EF4-FFF2-40B4-BE49-F238E27FC236}">
                <a16:creationId xmlns:a16="http://schemas.microsoft.com/office/drawing/2014/main" id="{18751016-686B-887E-9286-1A6212F70B39}"/>
              </a:ext>
            </a:extLst>
          </p:cNvPr>
          <p:cNvSpPr txBox="1"/>
          <p:nvPr/>
        </p:nvSpPr>
        <p:spPr>
          <a:xfrm>
            <a:off x="-1" y="5343777"/>
            <a:ext cx="4572000" cy="276999"/>
          </a:xfrm>
          <a:prstGeom prst="rect">
            <a:avLst/>
          </a:prstGeom>
          <a:noFill/>
        </p:spPr>
        <p:txBody>
          <a:bodyPr wrap="square" rtlCol="0">
            <a:spAutoFit/>
          </a:bodyPr>
          <a:lstStyle/>
          <a:p>
            <a:r>
              <a:rPr lang="ja-JP" altLang="en-US" sz="1200" cap="small" dirty="0">
                <a:latin typeface="Meiryo UI" panose="020B0604030504040204" pitchFamily="50" charset="-128"/>
                <a:ea typeface="Meiryo UI" panose="020B0604030504040204" pitchFamily="50" charset="-128"/>
                <a:cs typeface="Meiryo UI" panose="020B0604030504040204" pitchFamily="50" charset="-128"/>
              </a:rPr>
              <a:t>（３）　大阪のエコシステム、スタートアップの魅力発信</a:t>
            </a:r>
            <a:endParaRPr lang="en-US" altLang="ja-JP" sz="1200" cap="small"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 name="スライド番号プレースホルダー 1">
            <a:extLst>
              <a:ext uri="{FF2B5EF4-FFF2-40B4-BE49-F238E27FC236}">
                <a16:creationId xmlns:a16="http://schemas.microsoft.com/office/drawing/2014/main" id="{26BBA19B-5067-60C8-4F2F-C510C52C903D}"/>
              </a:ext>
            </a:extLst>
          </p:cNvPr>
          <p:cNvSpPr>
            <a:spLocks noGrp="1"/>
          </p:cNvSpPr>
          <p:nvPr>
            <p:ph type="sldNum" sz="quarter" idx="12"/>
          </p:nvPr>
        </p:nvSpPr>
        <p:spPr>
          <a:xfrm>
            <a:off x="7006204" y="6684245"/>
            <a:ext cx="2133600" cy="184666"/>
          </a:xfrm>
        </p:spPr>
        <p:txBody>
          <a:bodyPr>
            <a:spAutoFit/>
          </a:bodyPr>
          <a:lstStyle/>
          <a:p>
            <a:fld id="{B25945A1-EF0B-4209-9EBE-719C3C5BD1CE}" type="slidenum">
              <a:rPr kumimoji="1" lang="ja-JP" altLang="en-US" smtClean="0"/>
              <a:pPr/>
              <a:t>17</a:t>
            </a:fld>
            <a:endParaRPr kumimoji="1" lang="ja-JP" altLang="en-US"/>
          </a:p>
        </p:txBody>
      </p:sp>
      <p:sp>
        <p:nvSpPr>
          <p:cNvPr id="5" name="テキスト ボックス 4">
            <a:extLst>
              <a:ext uri="{FF2B5EF4-FFF2-40B4-BE49-F238E27FC236}">
                <a16:creationId xmlns:a16="http://schemas.microsoft.com/office/drawing/2014/main" id="{082747CE-A21F-AFDE-3593-D35D25D2FE5A}"/>
              </a:ext>
            </a:extLst>
          </p:cNvPr>
          <p:cNvSpPr txBox="1"/>
          <p:nvPr/>
        </p:nvSpPr>
        <p:spPr>
          <a:xfrm>
            <a:off x="200729" y="672951"/>
            <a:ext cx="1512168" cy="307777"/>
          </a:xfrm>
          <a:prstGeom prst="rect">
            <a:avLst/>
          </a:prstGeom>
          <a:solidFill>
            <a:schemeClr val="accent1"/>
          </a:solidFill>
        </p:spPr>
        <p:txBody>
          <a:bodyPr wrap="square" rtlCol="0">
            <a:spAutoFit/>
          </a:bodyPr>
          <a:lstStyle/>
          <a:p>
            <a:pPr algn="ctr"/>
            <a:r>
              <a:rPr lang="ja-JP" altLang="en-US" sz="1400" dirty="0">
                <a:solidFill>
                  <a:schemeClr val="bg1"/>
                </a:solidFill>
                <a:latin typeface="Meiryo UI" panose="020B0604030504040204" pitchFamily="50" charset="-128"/>
                <a:ea typeface="Meiryo UI" panose="020B0604030504040204" pitchFamily="50" charset="-128"/>
              </a:rPr>
              <a:t>具体的取組例</a:t>
            </a:r>
          </a:p>
        </p:txBody>
      </p:sp>
      <p:graphicFrame>
        <p:nvGraphicFramePr>
          <p:cNvPr id="3" name="表 10">
            <a:extLst>
              <a:ext uri="{FF2B5EF4-FFF2-40B4-BE49-F238E27FC236}">
                <a16:creationId xmlns:a16="http://schemas.microsoft.com/office/drawing/2014/main" id="{6EF70328-E29F-9369-6F1F-BAE49626D4EF}"/>
              </a:ext>
            </a:extLst>
          </p:cNvPr>
          <p:cNvGraphicFramePr>
            <a:graphicFrameLocks noGrp="1"/>
          </p:cNvGraphicFramePr>
          <p:nvPr>
            <p:extLst>
              <p:ext uri="{D42A27DB-BD31-4B8C-83A1-F6EECF244321}">
                <p14:modId xmlns:p14="http://schemas.microsoft.com/office/powerpoint/2010/main" val="3788601895"/>
              </p:ext>
            </p:extLst>
          </p:nvPr>
        </p:nvGraphicFramePr>
        <p:xfrm>
          <a:off x="323528" y="1268760"/>
          <a:ext cx="8814535" cy="1692000"/>
        </p:xfrm>
        <a:graphic>
          <a:graphicData uri="http://schemas.openxmlformats.org/drawingml/2006/table">
            <a:tbl>
              <a:tblPr bandRow="1">
                <a:tableStyleId>{93296810-A885-4BE3-A3E7-6D5BEEA58F35}</a:tableStyleId>
              </a:tblPr>
              <a:tblGrid>
                <a:gridCol w="8814535">
                  <a:extLst>
                    <a:ext uri="{9D8B030D-6E8A-4147-A177-3AD203B41FA5}">
                      <a16:colId xmlns:a16="http://schemas.microsoft.com/office/drawing/2014/main" val="2007359258"/>
                    </a:ext>
                  </a:extLst>
                </a:gridCol>
              </a:tblGrid>
              <a:tr h="1692000">
                <a:tc>
                  <a:txBody>
                    <a:bodyPr/>
                    <a:lstStyle/>
                    <a:p>
                      <a:pPr marL="171450" marR="0" lvl="0" indent="-171450" algn="l"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1" lang="ja-JP" altLang="en-US" sz="1200" dirty="0">
                          <a:solidFill>
                            <a:schemeClr val="tx1"/>
                          </a:solidFill>
                          <a:latin typeface="Meiryo UI" panose="020B0604030504040204" pitchFamily="50" charset="-128"/>
                          <a:ea typeface="Meiryo UI" panose="020B0604030504040204" pitchFamily="50" charset="-128"/>
                        </a:rPr>
                        <a:t>スタートアップ企業の成長段階（特にシード・アーリー期）に応じたきめ細やかな個社支援を行うなど、世界で活躍するスタートアップの創出を見据えた支援をおこなっていく。</a:t>
                      </a:r>
                      <a:endParaRPr kumimoji="1" lang="en-US" altLang="ja-JP" sz="1200" dirty="0">
                        <a:solidFill>
                          <a:schemeClr val="tx1"/>
                        </a:solidFill>
                        <a:highlight>
                          <a:srgbClr val="FFFF00"/>
                        </a:highlight>
                        <a:latin typeface="Meiryo UI" panose="020B0604030504040204" pitchFamily="50" charset="-128"/>
                        <a:ea typeface="Meiryo UI" panose="020B0604030504040204" pitchFamily="50" charset="-128"/>
                      </a:endParaRPr>
                    </a:p>
                    <a:p>
                      <a:pPr marL="171450" marR="0" lvl="0" indent="-171450" algn="l"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1" lang="ja-JP" altLang="en-US" sz="1200" dirty="0">
                          <a:solidFill>
                            <a:schemeClr val="tx1"/>
                          </a:solidFill>
                          <a:latin typeface="Meiryo UI" panose="020B0604030504040204" pitchFamily="50" charset="-128"/>
                          <a:ea typeface="Meiryo UI" panose="020B0604030504040204" pitchFamily="50" charset="-128"/>
                        </a:rPr>
                        <a:t>万博発スタートアップの事業化に向け、カーボンニュートラル（ＣＮ）等に資する有望な大学研究成果等を発掘し、大企業やベンチャーキャピタルとのマッチングや連携等を積極的に推進、研究開発の進展やプロトタイプの作成、ビジネス化を支援する。</a:t>
                      </a:r>
                      <a:endParaRPr kumimoji="1" lang="en-US" altLang="ja-JP" sz="1200" dirty="0">
                        <a:solidFill>
                          <a:schemeClr val="tx1"/>
                        </a:solidFill>
                        <a:latin typeface="Meiryo UI" panose="020B0604030504040204" pitchFamily="50" charset="-128"/>
                        <a:ea typeface="Meiryo UI" panose="020B0604030504040204" pitchFamily="50" charset="-128"/>
                      </a:endParaRPr>
                    </a:p>
                    <a:p>
                      <a:pPr marL="171450" marR="0" lvl="0" indent="-171450" algn="l"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1" lang="ja-JP" altLang="en-US" sz="1200" dirty="0">
                          <a:solidFill>
                            <a:schemeClr val="tx1"/>
                          </a:solidFill>
                          <a:latin typeface="Meiryo UI" panose="020B0604030504040204" pitchFamily="50" charset="-128"/>
                          <a:ea typeface="Meiryo UI" panose="020B0604030504040204" pitchFamily="50" charset="-128"/>
                        </a:rPr>
                        <a:t>産学官連携を促進し、大学の研究・技術シーズの実用化を図り、大学発スタートアップの創出につなげる。</a:t>
                      </a:r>
                      <a:endParaRPr kumimoji="1" lang="en-US" altLang="ja-JP" sz="1200" dirty="0">
                        <a:solidFill>
                          <a:schemeClr val="tx1"/>
                        </a:solidFill>
                        <a:latin typeface="Meiryo UI" panose="020B0604030504040204" pitchFamily="50" charset="-128"/>
                        <a:ea typeface="Meiryo UI" panose="020B0604030504040204" pitchFamily="50" charset="-128"/>
                      </a:endParaRPr>
                    </a:p>
                    <a:p>
                      <a:pPr marL="171450" marR="0" lvl="0" indent="-171450" algn="l"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1" lang="ja-JP" altLang="en-US" sz="1200" dirty="0">
                          <a:solidFill>
                            <a:schemeClr val="tx1"/>
                          </a:solidFill>
                          <a:latin typeface="Meiryo UI" panose="020B0604030504040204" pitchFamily="50" charset="-128"/>
                          <a:ea typeface="Meiryo UI" panose="020B0604030504040204" pitchFamily="50" charset="-128"/>
                        </a:rPr>
                        <a:t>大阪産業技術研究所において、産業支援機関、大学、経済団体、金融機関等との連携を強化し、研究開発から製品化・製造支援まで、企業ニーズに応じた様々な支援を実施する。</a:t>
                      </a:r>
                      <a:endParaRPr kumimoji="1" lang="en-US" altLang="ja-JP" sz="1200" dirty="0">
                        <a:solidFill>
                          <a:schemeClr val="tx1"/>
                        </a:solidFill>
                        <a:highlight>
                          <a:srgbClr val="FFFF00"/>
                        </a:highlight>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3790377679"/>
                  </a:ext>
                </a:extLst>
              </a:tr>
            </a:tbl>
          </a:graphicData>
        </a:graphic>
      </p:graphicFrame>
      <p:graphicFrame>
        <p:nvGraphicFramePr>
          <p:cNvPr id="16" name="表 10">
            <a:extLst>
              <a:ext uri="{FF2B5EF4-FFF2-40B4-BE49-F238E27FC236}">
                <a16:creationId xmlns:a16="http://schemas.microsoft.com/office/drawing/2014/main" id="{9DBA407C-1A67-7621-A61F-476A7FA962C9}"/>
              </a:ext>
            </a:extLst>
          </p:cNvPr>
          <p:cNvGraphicFramePr>
            <a:graphicFrameLocks noGrp="1"/>
          </p:cNvGraphicFramePr>
          <p:nvPr>
            <p:extLst>
              <p:ext uri="{D42A27DB-BD31-4B8C-83A1-F6EECF244321}">
                <p14:modId xmlns:p14="http://schemas.microsoft.com/office/powerpoint/2010/main" val="4127558332"/>
              </p:ext>
            </p:extLst>
          </p:nvPr>
        </p:nvGraphicFramePr>
        <p:xfrm>
          <a:off x="323527" y="3630139"/>
          <a:ext cx="8814536" cy="1239021"/>
        </p:xfrm>
        <a:graphic>
          <a:graphicData uri="http://schemas.openxmlformats.org/drawingml/2006/table">
            <a:tbl>
              <a:tblPr bandRow="1">
                <a:tableStyleId>{93296810-A885-4BE3-A3E7-6D5BEEA58F35}</a:tableStyleId>
              </a:tblPr>
              <a:tblGrid>
                <a:gridCol w="8814536">
                  <a:extLst>
                    <a:ext uri="{9D8B030D-6E8A-4147-A177-3AD203B41FA5}">
                      <a16:colId xmlns:a16="http://schemas.microsoft.com/office/drawing/2014/main" val="2007359258"/>
                    </a:ext>
                  </a:extLst>
                </a:gridCol>
              </a:tblGrid>
              <a:tr h="1239021">
                <a:tc>
                  <a:txBody>
                    <a:bodyPr/>
                    <a:lstStyle/>
                    <a:p>
                      <a:pPr marL="171450" marR="0" lvl="0" indent="-171450" algn="l"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1" lang="ja-JP" altLang="en-US" sz="1200" dirty="0">
                          <a:solidFill>
                            <a:schemeClr val="tx1"/>
                          </a:solidFill>
                          <a:latin typeface="Meiryo UI" panose="020B0604030504040204" pitchFamily="50" charset="-128"/>
                          <a:ea typeface="Meiryo UI" panose="020B0604030504040204" pitchFamily="50" charset="-128"/>
                        </a:rPr>
                        <a:t>「スタートアップ・エコシステム　グローバル拠点都市」として、京阪神での連携を図ることでイノベーションの促進施策をさらに発展させ、より強力なエコシステムを形成し、大阪のスタートアップの成長の加速化を図る。</a:t>
                      </a:r>
                      <a:endParaRPr kumimoji="1" lang="en-US" altLang="ja-JP" sz="1200" dirty="0">
                        <a:solidFill>
                          <a:schemeClr val="tx1"/>
                        </a:solidFill>
                        <a:highlight>
                          <a:srgbClr val="FFFF00"/>
                        </a:highlight>
                        <a:latin typeface="Meiryo UI" panose="020B0604030504040204" pitchFamily="50" charset="-128"/>
                        <a:ea typeface="Meiryo UI" panose="020B0604030504040204" pitchFamily="50" charset="-128"/>
                      </a:endParaRPr>
                    </a:p>
                    <a:p>
                      <a:pPr marL="171450" marR="0" lvl="0" indent="-171450" algn="l"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1" lang="ja-JP" altLang="en-US" sz="1200" dirty="0">
                          <a:solidFill>
                            <a:schemeClr val="tx1"/>
                          </a:solidFill>
                          <a:latin typeface="Meiryo UI" panose="020B0604030504040204" pitchFamily="50" charset="-128"/>
                          <a:ea typeface="Meiryo UI" panose="020B0604030504040204" pitchFamily="50" charset="-128"/>
                        </a:rPr>
                        <a:t>大阪市や大阪スタートアップ・エコシステムコンソーシアム等のネットワークを活用して、国内外からスタートアップや投資家を呼び込み、マッチングに軸足を置いたイベントを開催する。</a:t>
                      </a:r>
                      <a:endParaRPr kumimoji="1" lang="en-US" altLang="ja-JP" sz="1200" dirty="0">
                        <a:solidFill>
                          <a:schemeClr val="tx1"/>
                        </a:solidFill>
                        <a:latin typeface="Meiryo UI" panose="020B0604030504040204" pitchFamily="50" charset="-128"/>
                        <a:ea typeface="Meiryo UI" panose="020B0604030504040204" pitchFamily="50" charset="-128"/>
                      </a:endParaRPr>
                    </a:p>
                    <a:p>
                      <a:pPr marL="171450" marR="0" lvl="0" indent="-171450" algn="l"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1" lang="ja-JP" altLang="en-US" sz="1200" dirty="0">
                          <a:solidFill>
                            <a:schemeClr val="tx1"/>
                          </a:solidFill>
                          <a:latin typeface="Meiryo UI" panose="020B0604030504040204" pitchFamily="50" charset="-128"/>
                          <a:ea typeface="Meiryo UI" panose="020B0604030504040204" pitchFamily="50" charset="-128"/>
                        </a:rPr>
                        <a:t>大阪イノベーションハブ（</a:t>
                      </a:r>
                      <a:r>
                        <a:rPr kumimoji="1" lang="en-US" altLang="ja-JP" sz="1200" dirty="0">
                          <a:solidFill>
                            <a:schemeClr val="tx1"/>
                          </a:solidFill>
                          <a:latin typeface="Meiryo UI" panose="020B0604030504040204" pitchFamily="50" charset="-128"/>
                          <a:ea typeface="Meiryo UI" panose="020B0604030504040204" pitchFamily="50" charset="-128"/>
                        </a:rPr>
                        <a:t>OIH</a:t>
                      </a:r>
                      <a:r>
                        <a:rPr kumimoji="1" lang="ja-JP" altLang="en-US" sz="1200" dirty="0">
                          <a:solidFill>
                            <a:schemeClr val="tx1"/>
                          </a:solidFill>
                          <a:latin typeface="Meiryo UI" panose="020B0604030504040204" pitchFamily="50" charset="-128"/>
                          <a:ea typeface="Meiryo UI" panose="020B0604030504040204" pitchFamily="50" charset="-128"/>
                        </a:rPr>
                        <a:t>）に学生や若手起業家、支援主体が気軽に利用・相談・交流できる仕組みを構築する。</a:t>
                      </a:r>
                      <a:endParaRPr kumimoji="1" lang="en-US" altLang="ja-JP" sz="1200" dirty="0">
                        <a:solidFill>
                          <a:schemeClr val="tx1"/>
                        </a:solidFill>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3790377679"/>
                  </a:ext>
                </a:extLst>
              </a:tr>
            </a:tbl>
          </a:graphicData>
        </a:graphic>
      </p:graphicFrame>
    </p:spTree>
    <p:extLst>
      <p:ext uri="{BB962C8B-B14F-4D97-AF65-F5344CB8AC3E}">
        <p14:creationId xmlns:p14="http://schemas.microsoft.com/office/powerpoint/2010/main" val="352832470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テキスト ボックス 27"/>
          <p:cNvSpPr txBox="1"/>
          <p:nvPr/>
        </p:nvSpPr>
        <p:spPr>
          <a:xfrm>
            <a:off x="200729" y="836712"/>
            <a:ext cx="1512168" cy="307777"/>
          </a:xfrm>
          <a:prstGeom prst="rect">
            <a:avLst/>
          </a:prstGeom>
          <a:solidFill>
            <a:schemeClr val="accent1"/>
          </a:solidFill>
        </p:spPr>
        <p:txBody>
          <a:bodyPr wrap="square" rtlCol="0">
            <a:spAutoFit/>
          </a:bodyPr>
          <a:lstStyle/>
          <a:p>
            <a:pPr algn="ctr"/>
            <a:r>
              <a:rPr lang="ja-JP" altLang="en-US" sz="1400" dirty="0">
                <a:solidFill>
                  <a:schemeClr val="bg1"/>
                </a:solidFill>
                <a:latin typeface="Meiryo UI" panose="020B0604030504040204" pitchFamily="50" charset="-128"/>
                <a:ea typeface="Meiryo UI" panose="020B0604030504040204" pitchFamily="50" charset="-128"/>
              </a:rPr>
              <a:t>現状と課題</a:t>
            </a:r>
          </a:p>
        </p:txBody>
      </p:sp>
      <p:sp>
        <p:nvSpPr>
          <p:cNvPr id="5" name="テキスト ボックス 4">
            <a:extLst>
              <a:ext uri="{FF2B5EF4-FFF2-40B4-BE49-F238E27FC236}">
                <a16:creationId xmlns:a16="http://schemas.microsoft.com/office/drawing/2014/main" id="{66901C4A-2186-7619-EBA2-FA9D878068AB}"/>
              </a:ext>
            </a:extLst>
          </p:cNvPr>
          <p:cNvSpPr txBox="1"/>
          <p:nvPr/>
        </p:nvSpPr>
        <p:spPr>
          <a:xfrm>
            <a:off x="200729" y="1138812"/>
            <a:ext cx="8943271" cy="1369606"/>
          </a:xfrm>
          <a:prstGeom prst="rect">
            <a:avLst/>
          </a:prstGeom>
          <a:noFill/>
        </p:spPr>
        <p:txBody>
          <a:bodyPr wrap="square" rtlCol="0">
            <a:spAutoFit/>
          </a:bodyPr>
          <a:lstStyle/>
          <a:p>
            <a:pPr marL="171450" indent="-171450">
              <a:spcAft>
                <a:spcPts val="600"/>
              </a:spcAft>
              <a:buFont typeface="Arial" panose="020B0604020202020204" pitchFamily="34" charset="0"/>
              <a:buChar char="•"/>
            </a:pPr>
            <a:r>
              <a:rPr kumimoji="1" lang="en-US" altLang="ja-JP" sz="1300" cap="small" dirty="0">
                <a:latin typeface="Meiryo UI" panose="020B0604030504040204" pitchFamily="50" charset="-128"/>
                <a:ea typeface="Meiryo UI" panose="020B0604030504040204" pitchFamily="50" charset="-128"/>
                <a:cs typeface="Meiryo UI" panose="020B0604030504040204" pitchFamily="50" charset="-128"/>
              </a:rPr>
              <a:t>IoT </a:t>
            </a:r>
            <a:r>
              <a:rPr kumimoji="1" lang="ja-JP" altLang="en-US" sz="1300" cap="small" dirty="0">
                <a:latin typeface="Meiryo UI" panose="020B0604030504040204" pitchFamily="50" charset="-128"/>
                <a:ea typeface="Meiryo UI" panose="020B0604030504040204" pitchFamily="50" charset="-128"/>
                <a:cs typeface="Meiryo UI" panose="020B0604030504040204" pitchFamily="50" charset="-128"/>
              </a:rPr>
              <a:t>やロボットテクノロジー、</a:t>
            </a:r>
            <a:r>
              <a:rPr kumimoji="1" lang="en-US" altLang="ja-JP" sz="1300" cap="small" dirty="0">
                <a:latin typeface="Meiryo UI" panose="020B0604030504040204" pitchFamily="50" charset="-128"/>
                <a:ea typeface="Meiryo UI" panose="020B0604030504040204" pitchFamily="50" charset="-128"/>
                <a:cs typeface="Meiryo UI" panose="020B0604030504040204" pitchFamily="50" charset="-128"/>
              </a:rPr>
              <a:t>AI </a:t>
            </a:r>
            <a:r>
              <a:rPr kumimoji="1" lang="ja-JP" altLang="en-US" sz="1300" cap="small" dirty="0">
                <a:latin typeface="Meiryo UI" panose="020B0604030504040204" pitchFamily="50" charset="-128"/>
                <a:ea typeface="Meiryo UI" panose="020B0604030504040204" pitchFamily="50" charset="-128"/>
                <a:cs typeface="Meiryo UI" panose="020B0604030504040204" pitchFamily="50" charset="-128"/>
              </a:rPr>
              <a:t>等のデジタル技術の進展に伴って、産業構造や市場環境は大きく変化しており、これら先端技術をあらゆる産業や社会生活に取り入れ、経済発展と社会的課題の解決を両立していく新たな社会である「</a:t>
            </a:r>
            <a:r>
              <a:rPr kumimoji="1" lang="en-US" altLang="ja-JP" sz="1300" cap="small" dirty="0">
                <a:latin typeface="Meiryo UI" panose="020B0604030504040204" pitchFamily="50" charset="-128"/>
                <a:ea typeface="Meiryo UI" panose="020B0604030504040204" pitchFamily="50" charset="-128"/>
                <a:cs typeface="Meiryo UI" panose="020B0604030504040204" pitchFamily="50" charset="-128"/>
              </a:rPr>
              <a:t>Society</a:t>
            </a:r>
            <a:r>
              <a:rPr kumimoji="1" lang="ja-JP" altLang="en-US" sz="1300" cap="small" dirty="0">
                <a:latin typeface="Meiryo UI" panose="020B0604030504040204" pitchFamily="50" charset="-128"/>
                <a:ea typeface="Meiryo UI" panose="020B0604030504040204" pitchFamily="50" charset="-128"/>
                <a:cs typeface="Meiryo UI" panose="020B0604030504040204" pitchFamily="50" charset="-128"/>
              </a:rPr>
              <a:t>（ソサエティ）</a:t>
            </a:r>
            <a:r>
              <a:rPr kumimoji="1" lang="en-US" altLang="ja-JP" sz="1300" cap="small" dirty="0">
                <a:latin typeface="Meiryo UI" panose="020B0604030504040204" pitchFamily="50" charset="-128"/>
                <a:ea typeface="Meiryo UI" panose="020B0604030504040204" pitchFamily="50" charset="-128"/>
                <a:cs typeface="Meiryo UI" panose="020B0604030504040204" pitchFamily="50" charset="-128"/>
              </a:rPr>
              <a:t>5.0</a:t>
            </a:r>
            <a:r>
              <a:rPr kumimoji="1" lang="ja-JP" altLang="en-US" sz="1300" cap="small" dirty="0">
                <a:latin typeface="Meiryo UI" panose="020B0604030504040204" pitchFamily="50" charset="-128"/>
                <a:ea typeface="Meiryo UI" panose="020B0604030504040204" pitchFamily="50" charset="-128"/>
                <a:cs typeface="Meiryo UI" panose="020B0604030504040204" pitchFamily="50" charset="-128"/>
              </a:rPr>
              <a:t>」の実現をめざしていこうとしている。</a:t>
            </a:r>
          </a:p>
          <a:p>
            <a:pPr marL="171450" indent="-171450">
              <a:spcAft>
                <a:spcPts val="600"/>
              </a:spcAft>
              <a:buFont typeface="Arial" panose="020B0604020202020204" pitchFamily="34" charset="0"/>
              <a:buChar char="•"/>
            </a:pPr>
            <a:r>
              <a:rPr kumimoji="1" lang="ja-JP" altLang="en-US" sz="1300" cap="small" dirty="0">
                <a:latin typeface="Meiryo UI" panose="020B0604030504040204" pitchFamily="50" charset="-128"/>
                <a:ea typeface="Meiryo UI" panose="020B0604030504040204" pitchFamily="50" charset="-128"/>
                <a:cs typeface="Meiryo UI" panose="020B0604030504040204" pitchFamily="50" charset="-128"/>
              </a:rPr>
              <a:t>こうした中、企業が継続的に成長・発展していくためには、時代の変化や複雑化・顕在化する社会課題等に対応し、新たな技術や関連市場の動向等を注視しながら、潜在成長力を有するビジネス分野をとらえて、先端技術等を活用した社会課題の解決に資する新たな事業展開等を積極的に行っていくことが重要となっている。</a:t>
            </a:r>
          </a:p>
        </p:txBody>
      </p:sp>
      <p:sp>
        <p:nvSpPr>
          <p:cNvPr id="11" name="テキスト ボックス 10">
            <a:extLst>
              <a:ext uri="{FF2B5EF4-FFF2-40B4-BE49-F238E27FC236}">
                <a16:creationId xmlns:a16="http://schemas.microsoft.com/office/drawing/2014/main" id="{132EE80D-7EA7-B714-533E-50108EBF2A09}"/>
              </a:ext>
            </a:extLst>
          </p:cNvPr>
          <p:cNvSpPr txBox="1"/>
          <p:nvPr/>
        </p:nvSpPr>
        <p:spPr>
          <a:xfrm>
            <a:off x="0" y="0"/>
            <a:ext cx="9144000" cy="461665"/>
          </a:xfrm>
          <a:prstGeom prst="rect">
            <a:avLst/>
          </a:prstGeom>
          <a:solidFill>
            <a:schemeClr val="accent1"/>
          </a:solidFill>
        </p:spPr>
        <p:txBody>
          <a:bodyPr wrap="square" rtlCol="0">
            <a:spAutoFit/>
          </a:bodyPr>
          <a:lstStyle/>
          <a:p>
            <a:r>
              <a:rPr lang="ja-JP" altLang="en-US" sz="2400" b="1" cap="small"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７．戦略</a:t>
            </a:r>
            <a:r>
              <a:rPr lang="en-US" altLang="ja-JP" sz="2400" b="1" cap="small"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Ⅱ</a:t>
            </a:r>
            <a:r>
              <a:rPr lang="ja-JP" altLang="en-US" sz="2400" b="1" cap="small"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イノベーションが次々と生まれる好循環づくり</a:t>
            </a:r>
            <a:endParaRPr kumimoji="1" lang="ja-JP" altLang="en-US" sz="16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2" name="テキスト ボックス 11">
            <a:extLst>
              <a:ext uri="{FF2B5EF4-FFF2-40B4-BE49-F238E27FC236}">
                <a16:creationId xmlns:a16="http://schemas.microsoft.com/office/drawing/2014/main" id="{A0AAD4BB-A5F6-EBCA-4C59-B5890E92FCAF}"/>
              </a:ext>
            </a:extLst>
          </p:cNvPr>
          <p:cNvSpPr txBox="1"/>
          <p:nvPr/>
        </p:nvSpPr>
        <p:spPr>
          <a:xfrm>
            <a:off x="200729" y="2548381"/>
            <a:ext cx="1512168" cy="307777"/>
          </a:xfrm>
          <a:prstGeom prst="rect">
            <a:avLst/>
          </a:prstGeom>
          <a:solidFill>
            <a:schemeClr val="accent1"/>
          </a:solidFill>
        </p:spPr>
        <p:txBody>
          <a:bodyPr wrap="square" rtlCol="0">
            <a:spAutoFit/>
          </a:bodyPr>
          <a:lstStyle/>
          <a:p>
            <a:pPr algn="ctr"/>
            <a:r>
              <a:rPr lang="ja-JP" altLang="en-US" sz="1400" dirty="0">
                <a:solidFill>
                  <a:schemeClr val="bg1"/>
                </a:solidFill>
                <a:latin typeface="Meiryo UI" panose="020B0604030504040204" pitchFamily="50" charset="-128"/>
                <a:ea typeface="Meiryo UI" panose="020B0604030504040204" pitchFamily="50" charset="-128"/>
              </a:rPr>
              <a:t>施策の方向性</a:t>
            </a:r>
          </a:p>
        </p:txBody>
      </p:sp>
      <p:sp>
        <p:nvSpPr>
          <p:cNvPr id="13" name="テキスト ボックス 12">
            <a:extLst>
              <a:ext uri="{FF2B5EF4-FFF2-40B4-BE49-F238E27FC236}">
                <a16:creationId xmlns:a16="http://schemas.microsoft.com/office/drawing/2014/main" id="{2258B70C-21FB-33F8-552F-AFE9E33405A1}"/>
              </a:ext>
            </a:extLst>
          </p:cNvPr>
          <p:cNvSpPr txBox="1"/>
          <p:nvPr/>
        </p:nvSpPr>
        <p:spPr>
          <a:xfrm>
            <a:off x="200729" y="2864549"/>
            <a:ext cx="8943271" cy="492443"/>
          </a:xfrm>
          <a:prstGeom prst="rect">
            <a:avLst/>
          </a:prstGeom>
          <a:noFill/>
        </p:spPr>
        <p:txBody>
          <a:bodyPr wrap="square" rtlCol="0">
            <a:spAutoFit/>
          </a:bodyPr>
          <a:lstStyle/>
          <a:p>
            <a:pPr marL="171450" indent="-171450">
              <a:spcAft>
                <a:spcPts val="600"/>
              </a:spcAft>
              <a:buFont typeface="Arial" panose="020B0604020202020204" pitchFamily="34" charset="0"/>
              <a:buChar char="•"/>
            </a:pPr>
            <a:r>
              <a:rPr kumimoji="1" lang="ja-JP" altLang="en-US" sz="1300" cap="small" dirty="0">
                <a:latin typeface="Meiryo UI" panose="020B0604030504040204" pitchFamily="50" charset="-128"/>
                <a:ea typeface="Meiryo UI" panose="020B0604030504040204" pitchFamily="50" charset="-128"/>
                <a:cs typeface="Meiryo UI" panose="020B0604030504040204" pitchFamily="50" charset="-128"/>
              </a:rPr>
              <a:t>成長が期待される分野や大阪が強みを持つ分野における中小企業等の事業化支援や販路開拓をはじめ、先端技術等を活かした社会課題解決等に貢献する新製品・サービスの創出を支援する。</a:t>
            </a:r>
          </a:p>
        </p:txBody>
      </p:sp>
      <p:sp>
        <p:nvSpPr>
          <p:cNvPr id="14" name="テキスト ボックス 13">
            <a:extLst>
              <a:ext uri="{FF2B5EF4-FFF2-40B4-BE49-F238E27FC236}">
                <a16:creationId xmlns:a16="http://schemas.microsoft.com/office/drawing/2014/main" id="{FE8142EC-8DA8-2DCF-C259-8786FBF4CA6A}"/>
              </a:ext>
            </a:extLst>
          </p:cNvPr>
          <p:cNvSpPr txBox="1"/>
          <p:nvPr/>
        </p:nvSpPr>
        <p:spPr>
          <a:xfrm>
            <a:off x="0" y="476672"/>
            <a:ext cx="6084168" cy="338554"/>
          </a:xfrm>
          <a:prstGeom prst="rect">
            <a:avLst/>
          </a:prstGeom>
          <a:noFill/>
        </p:spPr>
        <p:txBody>
          <a:bodyPr wrap="square" rtlCol="0">
            <a:spAutoFit/>
          </a:bodyPr>
          <a:lstStyle/>
          <a:p>
            <a:r>
              <a:rPr lang="ja-JP" altLang="en-US" sz="1600" b="1" cap="small" dirty="0">
                <a:latin typeface="Meiryo UI" panose="020B0604030504040204" pitchFamily="50" charset="-128"/>
                <a:ea typeface="Meiryo UI" panose="020B0604030504040204" pitchFamily="50" charset="-128"/>
                <a:cs typeface="Meiryo UI" panose="020B0604030504040204" pitchFamily="50" charset="-128"/>
              </a:rPr>
              <a:t>②　先端技術等を活用した社会課題解決に資する新事業創出の支援</a:t>
            </a:r>
          </a:p>
        </p:txBody>
      </p:sp>
      <p:graphicFrame>
        <p:nvGraphicFramePr>
          <p:cNvPr id="3" name="表 10">
            <a:extLst>
              <a:ext uri="{FF2B5EF4-FFF2-40B4-BE49-F238E27FC236}">
                <a16:creationId xmlns:a16="http://schemas.microsoft.com/office/drawing/2014/main" id="{2B71688A-B8BA-9558-0940-A70F4D5B5E7C}"/>
              </a:ext>
            </a:extLst>
          </p:cNvPr>
          <p:cNvGraphicFramePr>
            <a:graphicFrameLocks noGrp="1"/>
          </p:cNvGraphicFramePr>
          <p:nvPr>
            <p:extLst>
              <p:ext uri="{D42A27DB-BD31-4B8C-83A1-F6EECF244321}">
                <p14:modId xmlns:p14="http://schemas.microsoft.com/office/powerpoint/2010/main" val="3725535501"/>
              </p:ext>
            </p:extLst>
          </p:nvPr>
        </p:nvGraphicFramePr>
        <p:xfrm>
          <a:off x="323557" y="3825392"/>
          <a:ext cx="8814535" cy="3032608"/>
        </p:xfrm>
        <a:graphic>
          <a:graphicData uri="http://schemas.openxmlformats.org/drawingml/2006/table">
            <a:tbl>
              <a:tblPr bandRow="1">
                <a:tableStyleId>{93296810-A885-4BE3-A3E7-6D5BEEA58F35}</a:tableStyleId>
              </a:tblPr>
              <a:tblGrid>
                <a:gridCol w="8814535">
                  <a:extLst>
                    <a:ext uri="{9D8B030D-6E8A-4147-A177-3AD203B41FA5}">
                      <a16:colId xmlns:a16="http://schemas.microsoft.com/office/drawing/2014/main" val="2007359258"/>
                    </a:ext>
                  </a:extLst>
                </a:gridCol>
              </a:tblGrid>
              <a:tr h="3032608">
                <a:tc>
                  <a:txBody>
                    <a:bodyPr/>
                    <a:lstStyle/>
                    <a:p>
                      <a:pPr marL="171450" marR="0" lvl="0" indent="-171450" algn="l"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1" lang="ja-JP" altLang="en-US" sz="1150" dirty="0">
                          <a:solidFill>
                            <a:schemeClr val="tx1"/>
                          </a:solidFill>
                          <a:latin typeface="Meiryo UI" panose="020B0604030504040204" pitchFamily="50" charset="-128"/>
                          <a:ea typeface="Meiryo UI" panose="020B0604030504040204" pitchFamily="50" charset="-128"/>
                        </a:rPr>
                        <a:t>先輩起業家等によるアドバイスや技術支援、マッチング、セミナーや研究会の開催、インキュベーションオフィスの提供、</a:t>
                      </a:r>
                      <a:r>
                        <a:rPr kumimoji="1" lang="en-US" altLang="ja-JP" sz="1150" dirty="0">
                          <a:solidFill>
                            <a:schemeClr val="tx1"/>
                          </a:solidFill>
                          <a:latin typeface="Meiryo UI" panose="020B0604030504040204" pitchFamily="50" charset="-128"/>
                          <a:ea typeface="Meiryo UI" panose="020B0604030504040204" pitchFamily="50" charset="-128"/>
                        </a:rPr>
                        <a:t>IoT</a:t>
                      </a:r>
                      <a:r>
                        <a:rPr kumimoji="1" lang="ja-JP" altLang="en-US" sz="1150" dirty="0">
                          <a:solidFill>
                            <a:schemeClr val="tx1"/>
                          </a:solidFill>
                          <a:latin typeface="Meiryo UI" panose="020B0604030504040204" pitchFamily="50" charset="-128"/>
                          <a:ea typeface="Meiryo UI" panose="020B0604030504040204" pitchFamily="50" charset="-128"/>
                        </a:rPr>
                        <a:t>ビジネスに特化したビジネス創出プログラムの実施など、</a:t>
                      </a:r>
                      <a:r>
                        <a:rPr kumimoji="1" lang="en-US" altLang="ja-JP" sz="1150" dirty="0">
                          <a:solidFill>
                            <a:schemeClr val="tx1"/>
                          </a:solidFill>
                          <a:latin typeface="Meiryo UI" panose="020B0604030504040204" pitchFamily="50" charset="-128"/>
                          <a:ea typeface="Meiryo UI" panose="020B0604030504040204" pitchFamily="50" charset="-128"/>
                        </a:rPr>
                        <a:t>IoT</a:t>
                      </a:r>
                      <a:r>
                        <a:rPr kumimoji="1" lang="ja-JP" altLang="en-US" sz="1150" dirty="0">
                          <a:solidFill>
                            <a:schemeClr val="tx1"/>
                          </a:solidFill>
                          <a:latin typeface="Meiryo UI" panose="020B0604030504040204" pitchFamily="50" charset="-128"/>
                          <a:ea typeface="Meiryo UI" panose="020B0604030504040204" pitchFamily="50" charset="-128"/>
                        </a:rPr>
                        <a:t>やロボットテクノロジー、５</a:t>
                      </a:r>
                      <a:r>
                        <a:rPr kumimoji="1" lang="en-US" altLang="ja-JP" sz="1150" dirty="0">
                          <a:solidFill>
                            <a:schemeClr val="tx1"/>
                          </a:solidFill>
                          <a:latin typeface="Meiryo UI" panose="020B0604030504040204" pitchFamily="50" charset="-128"/>
                          <a:ea typeface="Meiryo UI" panose="020B0604030504040204" pitchFamily="50" charset="-128"/>
                        </a:rPr>
                        <a:t>G</a:t>
                      </a:r>
                      <a:r>
                        <a:rPr kumimoji="1" lang="ja-JP" altLang="en-US" sz="1150" dirty="0">
                          <a:solidFill>
                            <a:schemeClr val="tx1"/>
                          </a:solidFill>
                          <a:latin typeface="Meiryo UI" panose="020B0604030504040204" pitchFamily="50" charset="-128"/>
                          <a:ea typeface="Meiryo UI" panose="020B0604030504040204" pitchFamily="50" charset="-128"/>
                        </a:rPr>
                        <a:t>、</a:t>
                      </a:r>
                      <a:r>
                        <a:rPr kumimoji="1" lang="en-US" altLang="ja-JP" sz="1150" dirty="0">
                          <a:solidFill>
                            <a:schemeClr val="tx1"/>
                          </a:solidFill>
                          <a:latin typeface="Meiryo UI" panose="020B0604030504040204" pitchFamily="50" charset="-128"/>
                          <a:ea typeface="Meiryo UI" panose="020B0604030504040204" pitchFamily="50" charset="-128"/>
                        </a:rPr>
                        <a:t>AI</a:t>
                      </a:r>
                      <a:r>
                        <a:rPr kumimoji="1" lang="ja-JP" altLang="en-US" sz="1150" dirty="0">
                          <a:solidFill>
                            <a:schemeClr val="tx1"/>
                          </a:solidFill>
                          <a:latin typeface="Meiryo UI" panose="020B0604030504040204" pitchFamily="50" charset="-128"/>
                          <a:ea typeface="Meiryo UI" panose="020B0604030504040204" pitchFamily="50" charset="-128"/>
                        </a:rPr>
                        <a:t>等に加え、新たな技術や関連市場の動向等を注視しながら、それらの先端技術を活用した新たなビジネスの創出・成長を支援する。</a:t>
                      </a:r>
                      <a:endParaRPr kumimoji="1" lang="en-US" altLang="ja-JP" sz="1150" dirty="0">
                        <a:solidFill>
                          <a:schemeClr val="tx1"/>
                        </a:solidFill>
                        <a:latin typeface="Meiryo UI" panose="020B0604030504040204" pitchFamily="50" charset="-128"/>
                        <a:ea typeface="Meiryo UI" panose="020B0604030504040204" pitchFamily="50" charset="-128"/>
                      </a:endParaRPr>
                    </a:p>
                    <a:p>
                      <a:pPr marL="171450" marR="0" lvl="0" indent="-171450" algn="l"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1" lang="ja-JP" altLang="en-US" sz="1150" dirty="0">
                          <a:solidFill>
                            <a:schemeClr val="tx1"/>
                          </a:solidFill>
                          <a:latin typeface="Meiryo UI" panose="020B0604030504040204" pitchFamily="50" charset="-128"/>
                          <a:ea typeface="Meiryo UI" panose="020B0604030504040204" pitchFamily="50" charset="-128"/>
                        </a:rPr>
                        <a:t>「</a:t>
                      </a:r>
                      <a:r>
                        <a:rPr kumimoji="1" lang="en-US" altLang="ja-JP" sz="1150" dirty="0">
                          <a:solidFill>
                            <a:schemeClr val="tx1"/>
                          </a:solidFill>
                          <a:latin typeface="Meiryo UI" panose="020B0604030504040204" pitchFamily="50" charset="-128"/>
                          <a:ea typeface="Meiryo UI" panose="020B0604030504040204" pitchFamily="50" charset="-128"/>
                        </a:rPr>
                        <a:t>5G X LAB OSAKA</a:t>
                      </a:r>
                      <a:r>
                        <a:rPr kumimoji="1" lang="ja-JP" altLang="en-US" sz="1150" dirty="0">
                          <a:solidFill>
                            <a:schemeClr val="tx1"/>
                          </a:solidFill>
                          <a:latin typeface="Meiryo UI" panose="020B0604030504040204" pitchFamily="50" charset="-128"/>
                          <a:ea typeface="Meiryo UI" panose="020B0604030504040204" pitchFamily="50" charset="-128"/>
                        </a:rPr>
                        <a:t>」を拠点に、ビジネスのアイデアづくりから事業化まで一貫した支援を実施し、５Ｇ関連ビジネスの創出を推進する。また、スタートアップ等と大企業とのマッチング、５Ｇを活用した新製品・新サービスの開発及び試行的な導入にかかる経費の補助、事業検証支援を実施する。</a:t>
                      </a:r>
                      <a:endParaRPr kumimoji="1" lang="en-US" altLang="ja-JP" sz="1150" dirty="0">
                        <a:solidFill>
                          <a:schemeClr val="tx1"/>
                        </a:solidFill>
                        <a:latin typeface="Meiryo UI" panose="020B0604030504040204" pitchFamily="50" charset="-128"/>
                        <a:ea typeface="Meiryo UI" panose="020B0604030504040204" pitchFamily="50" charset="-128"/>
                      </a:endParaRPr>
                    </a:p>
                    <a:p>
                      <a:pPr marL="171450" marR="0" lvl="0" indent="-171450" algn="l"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1" lang="ja-JP" altLang="en-US" sz="1150" dirty="0">
                          <a:solidFill>
                            <a:schemeClr val="tx1"/>
                          </a:solidFill>
                          <a:latin typeface="Meiryo UI" panose="020B0604030504040204" pitchFamily="50" charset="-128"/>
                          <a:ea typeface="Meiryo UI" panose="020B0604030504040204" pitchFamily="50" charset="-128"/>
                        </a:rPr>
                        <a:t>先端技術を活用した製品・サービスの開発や社会実装に不可欠な実証実験を促進するため、大阪府や大阪商工会議所との連携等により、効果的な実証実験となるようコーディネートを実施し、公共空間・商業施設等を実証フィールドとして提供する。</a:t>
                      </a:r>
                      <a:endParaRPr kumimoji="1" lang="en-US" altLang="ja-JP" sz="1150" dirty="0">
                        <a:solidFill>
                          <a:schemeClr val="tx1"/>
                        </a:solidFill>
                        <a:latin typeface="Meiryo UI" panose="020B0604030504040204" pitchFamily="50" charset="-128"/>
                        <a:ea typeface="Meiryo UI" panose="020B0604030504040204" pitchFamily="50" charset="-128"/>
                      </a:endParaRPr>
                    </a:p>
                    <a:p>
                      <a:pPr marL="171450" marR="0" lvl="0" indent="-171450" algn="l"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1" lang="ja-JP" altLang="en-US" sz="1150" dirty="0">
                          <a:solidFill>
                            <a:schemeClr val="tx1"/>
                          </a:solidFill>
                          <a:latin typeface="Meiryo UI" panose="020B0604030504040204" pitchFamily="50" charset="-128"/>
                          <a:ea typeface="Meiryo UI" panose="020B0604030504040204" pitchFamily="50" charset="-128"/>
                        </a:rPr>
                        <a:t>国、大阪府、関係局等と連携し、万博における「空飛ぶクルマ」の実現とその後の商用運航拡大に向けた取組を推進する。</a:t>
                      </a:r>
                      <a:endParaRPr kumimoji="1" lang="en-US" altLang="ja-JP" sz="1150" dirty="0">
                        <a:solidFill>
                          <a:schemeClr val="tx1"/>
                        </a:solidFill>
                        <a:latin typeface="Meiryo UI" panose="020B0604030504040204" pitchFamily="50" charset="-128"/>
                        <a:ea typeface="Meiryo UI" panose="020B0604030504040204" pitchFamily="50" charset="-128"/>
                      </a:endParaRPr>
                    </a:p>
                    <a:p>
                      <a:pPr marL="171450" marR="0" lvl="0" indent="-171450" algn="l"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1" lang="ja-JP" altLang="en-US" sz="1150" dirty="0">
                          <a:solidFill>
                            <a:schemeClr val="tx1"/>
                          </a:solidFill>
                          <a:latin typeface="Meiryo UI" panose="020B0604030504040204" pitchFamily="50" charset="-128"/>
                          <a:ea typeface="Meiryo UI" panose="020B0604030504040204" pitchFamily="50" charset="-128"/>
                        </a:rPr>
                        <a:t>「介護・福祉・健康分野」や「環境・エネルギー分野」に関する製品・サービスの展示場を設置し、販路開拓等の支援を行う。</a:t>
                      </a:r>
                      <a:endParaRPr kumimoji="1" lang="en-US" altLang="ja-JP" sz="1150" dirty="0">
                        <a:solidFill>
                          <a:schemeClr val="tx1"/>
                        </a:solidFill>
                        <a:highlight>
                          <a:srgbClr val="FFFF00"/>
                        </a:highlight>
                        <a:latin typeface="Meiryo UI" panose="020B0604030504040204" pitchFamily="50" charset="-128"/>
                        <a:ea typeface="Meiryo UI" panose="020B0604030504040204" pitchFamily="50" charset="-128"/>
                      </a:endParaRPr>
                    </a:p>
                    <a:p>
                      <a:pPr marL="171450" marR="0" lvl="0" indent="-171450" algn="l"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1" lang="ja-JP" altLang="en-US" sz="1150" dirty="0">
                          <a:solidFill>
                            <a:schemeClr val="tx1"/>
                          </a:solidFill>
                          <a:latin typeface="Meiryo UI" panose="020B0604030504040204" pitchFamily="50" charset="-128"/>
                          <a:ea typeface="Meiryo UI" panose="020B0604030504040204" pitchFamily="50" charset="-128"/>
                        </a:rPr>
                        <a:t>デザインビジネスの活性化に向けて、創業間もないデザイナーの育成のため、セミナーやイベント・交流会等を実施するとともに、インキュベーションオフィスの提供や常駐スタッフによるサポートを行う。</a:t>
                      </a:r>
                      <a:endParaRPr kumimoji="1" lang="en-US" altLang="ja-JP" sz="1150" dirty="0">
                        <a:solidFill>
                          <a:schemeClr val="tx1"/>
                        </a:solidFill>
                        <a:highlight>
                          <a:srgbClr val="FFFF00"/>
                        </a:highlight>
                        <a:latin typeface="Meiryo UI" panose="020B0604030504040204" pitchFamily="50" charset="-128"/>
                        <a:ea typeface="Meiryo UI" panose="020B0604030504040204" pitchFamily="50" charset="-128"/>
                      </a:endParaRPr>
                    </a:p>
                    <a:p>
                      <a:pPr marL="171450" marR="0" lvl="0" indent="-171450" algn="l"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1" lang="ja-JP" altLang="en-US" sz="1150" dirty="0">
                          <a:solidFill>
                            <a:schemeClr val="tx1"/>
                          </a:solidFill>
                          <a:latin typeface="Meiryo UI" panose="020B0604030504040204" pitchFamily="50" charset="-128"/>
                          <a:ea typeface="Meiryo UI" panose="020B0604030504040204" pitchFamily="50" charset="-128"/>
                        </a:rPr>
                        <a:t>大阪産業技術研究所において、企業、大学、公的機関、銀行等によるイノベーションをコーディネートするプラットフォーム「おおさかグリーン</a:t>
                      </a:r>
                      <a:r>
                        <a:rPr kumimoji="1" lang="en-US" altLang="ja-JP" sz="1150" dirty="0">
                          <a:solidFill>
                            <a:schemeClr val="tx1"/>
                          </a:solidFill>
                          <a:latin typeface="Meiryo UI" panose="020B0604030504040204" pitchFamily="50" charset="-128"/>
                          <a:ea typeface="Meiryo UI" panose="020B0604030504040204" pitchFamily="50" charset="-128"/>
                        </a:rPr>
                        <a:t>TECH</a:t>
                      </a:r>
                      <a:r>
                        <a:rPr kumimoji="1" lang="ja-JP" altLang="en-US" sz="1150" dirty="0">
                          <a:solidFill>
                            <a:schemeClr val="tx1"/>
                          </a:solidFill>
                          <a:latin typeface="Meiryo UI" panose="020B0604030504040204" pitchFamily="50" charset="-128"/>
                          <a:ea typeface="Meiryo UI" panose="020B0604030504040204" pitchFamily="50" charset="-128"/>
                        </a:rPr>
                        <a:t>コンソーシアム」を運営し、各種展示会への共同出展やプロジェクト創生を支援する。特に関連企業の集積など強みを持つ電池等の分野で企業間ネットワーク形成を通じたオープンイノベーションの推進に取り組む。</a:t>
                      </a:r>
                      <a:endParaRPr kumimoji="1" lang="en-US" altLang="ja-JP" sz="1150" dirty="0">
                        <a:solidFill>
                          <a:schemeClr val="tx1"/>
                        </a:solidFill>
                        <a:highlight>
                          <a:srgbClr val="FFFF00"/>
                        </a:highlight>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3790377679"/>
                  </a:ext>
                </a:extLst>
              </a:tr>
            </a:tbl>
          </a:graphicData>
        </a:graphic>
      </p:graphicFrame>
      <p:sp>
        <p:nvSpPr>
          <p:cNvPr id="4" name="テキスト ボックス 3">
            <a:extLst>
              <a:ext uri="{FF2B5EF4-FFF2-40B4-BE49-F238E27FC236}">
                <a16:creationId xmlns:a16="http://schemas.microsoft.com/office/drawing/2014/main" id="{17EAD3D7-D27F-A003-ED8A-5627FC25123A}"/>
              </a:ext>
            </a:extLst>
          </p:cNvPr>
          <p:cNvSpPr txBox="1"/>
          <p:nvPr/>
        </p:nvSpPr>
        <p:spPr>
          <a:xfrm>
            <a:off x="200729" y="3445607"/>
            <a:ext cx="1512168" cy="307777"/>
          </a:xfrm>
          <a:prstGeom prst="rect">
            <a:avLst/>
          </a:prstGeom>
          <a:solidFill>
            <a:schemeClr val="accent1"/>
          </a:solidFill>
        </p:spPr>
        <p:txBody>
          <a:bodyPr wrap="square" rtlCol="0">
            <a:spAutoFit/>
          </a:bodyPr>
          <a:lstStyle/>
          <a:p>
            <a:pPr algn="ctr"/>
            <a:r>
              <a:rPr lang="ja-JP" altLang="en-US" sz="1400" dirty="0">
                <a:solidFill>
                  <a:schemeClr val="bg1"/>
                </a:solidFill>
                <a:latin typeface="Meiryo UI" panose="020B0604030504040204" pitchFamily="50" charset="-128"/>
                <a:ea typeface="Meiryo UI" panose="020B0604030504040204" pitchFamily="50" charset="-128"/>
              </a:rPr>
              <a:t>具体的取組例</a:t>
            </a:r>
          </a:p>
        </p:txBody>
      </p:sp>
      <p:sp>
        <p:nvSpPr>
          <p:cNvPr id="2" name="スライド番号プレースホルダー 1"/>
          <p:cNvSpPr>
            <a:spLocks noGrp="1"/>
          </p:cNvSpPr>
          <p:nvPr>
            <p:ph type="sldNum" sz="quarter" idx="12"/>
          </p:nvPr>
        </p:nvSpPr>
        <p:spPr/>
        <p:txBody>
          <a:bodyPr/>
          <a:lstStyle/>
          <a:p>
            <a:fld id="{B25945A1-EF0B-4209-9EBE-719C3C5BD1CE}" type="slidenum">
              <a:rPr kumimoji="1" lang="ja-JP" altLang="en-US" smtClean="0"/>
              <a:pPr/>
              <a:t>18</a:t>
            </a:fld>
            <a:endParaRPr kumimoji="1" lang="ja-JP" altLang="en-US"/>
          </a:p>
        </p:txBody>
      </p:sp>
    </p:spTree>
    <p:extLst>
      <p:ext uri="{BB962C8B-B14F-4D97-AF65-F5344CB8AC3E}">
        <p14:creationId xmlns:p14="http://schemas.microsoft.com/office/powerpoint/2010/main" val="13707793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a:xfrm>
            <a:off x="7006204" y="6684245"/>
            <a:ext cx="2133600" cy="184666"/>
          </a:xfrm>
        </p:spPr>
        <p:txBody>
          <a:bodyPr>
            <a:spAutoFit/>
          </a:bodyPr>
          <a:lstStyle/>
          <a:p>
            <a:fld id="{B25945A1-EF0B-4209-9EBE-719C3C5BD1CE}" type="slidenum">
              <a:rPr kumimoji="1" lang="ja-JP" altLang="en-US" smtClean="0"/>
              <a:pPr/>
              <a:t>1</a:t>
            </a:fld>
            <a:endParaRPr kumimoji="1" lang="ja-JP" altLang="en-US"/>
          </a:p>
        </p:txBody>
      </p:sp>
      <p:sp>
        <p:nvSpPr>
          <p:cNvPr id="3" name="テキスト ボックス 2"/>
          <p:cNvSpPr txBox="1"/>
          <p:nvPr/>
        </p:nvSpPr>
        <p:spPr>
          <a:xfrm>
            <a:off x="0" y="0"/>
            <a:ext cx="9144000" cy="461665"/>
          </a:xfrm>
          <a:prstGeom prst="rect">
            <a:avLst/>
          </a:prstGeom>
          <a:solidFill>
            <a:schemeClr val="accent1"/>
          </a:solidFill>
        </p:spPr>
        <p:txBody>
          <a:bodyPr wrap="square" rtlCol="0">
            <a:spAutoFit/>
          </a:bodyPr>
          <a:lstStyle/>
          <a:p>
            <a:r>
              <a:rPr lang="ja-JP" altLang="en-US" sz="2400" b="1" cap="small"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2400" b="1" cap="small" spc="1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目次</a:t>
            </a:r>
            <a:endParaRPr kumimoji="1" lang="ja-JP" altLang="en-US" sz="1600" b="1" spc="1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4" name="表 3"/>
          <p:cNvGraphicFramePr>
            <a:graphicFrameLocks noGrp="1"/>
          </p:cNvGraphicFramePr>
          <p:nvPr>
            <p:extLst>
              <p:ext uri="{D42A27DB-BD31-4B8C-83A1-F6EECF244321}">
                <p14:modId xmlns:p14="http://schemas.microsoft.com/office/powerpoint/2010/main" val="4075254142"/>
              </p:ext>
            </p:extLst>
          </p:nvPr>
        </p:nvGraphicFramePr>
        <p:xfrm>
          <a:off x="539552" y="837375"/>
          <a:ext cx="8064896" cy="5394960"/>
        </p:xfrm>
        <a:graphic>
          <a:graphicData uri="http://schemas.openxmlformats.org/drawingml/2006/table">
            <a:tbl>
              <a:tblPr firstRow="1" bandRow="1">
                <a:tableStyleId>{2D5ABB26-0587-4C30-8999-92F81FD0307C}</a:tableStyleId>
              </a:tblPr>
              <a:tblGrid>
                <a:gridCol w="8064896">
                  <a:extLst>
                    <a:ext uri="{9D8B030D-6E8A-4147-A177-3AD203B41FA5}">
                      <a16:colId xmlns:a16="http://schemas.microsoft.com/office/drawing/2014/main" val="20001"/>
                    </a:ext>
                  </a:extLst>
                </a:gridCol>
              </a:tblGrid>
              <a:tr h="2954388">
                <a:tc>
                  <a:txBody>
                    <a:bodyPr/>
                    <a:lstStyle/>
                    <a:p>
                      <a:pPr>
                        <a:spcBef>
                          <a:spcPts val="1200"/>
                        </a:spcBef>
                      </a:pPr>
                      <a:r>
                        <a:rPr kumimoji="1" lang="ja-JP" altLang="en-US" sz="2200" b="1" kern="1200" dirty="0">
                          <a:solidFill>
                            <a:schemeClr val="tx1"/>
                          </a:solidFill>
                          <a:effectLst/>
                          <a:latin typeface="Meiryo UI" panose="020B0604030504040204" pitchFamily="50" charset="-128"/>
                          <a:ea typeface="Meiryo UI" panose="020B0604030504040204" pitchFamily="50" charset="-128"/>
                          <a:cs typeface="+mn-cs"/>
                        </a:rPr>
                        <a:t>１．はじめに</a:t>
                      </a:r>
                      <a:endParaRPr kumimoji="1" lang="en-US" altLang="ja-JP" sz="2200" b="1" kern="1200" dirty="0">
                        <a:solidFill>
                          <a:schemeClr val="tx1"/>
                        </a:solidFill>
                        <a:effectLst/>
                        <a:latin typeface="Meiryo UI" panose="020B0604030504040204" pitchFamily="50" charset="-128"/>
                        <a:ea typeface="Meiryo UI" panose="020B0604030504040204" pitchFamily="50" charset="-128"/>
                        <a:cs typeface="+mn-cs"/>
                      </a:endParaRPr>
                    </a:p>
                    <a:p>
                      <a:pPr>
                        <a:spcBef>
                          <a:spcPts val="1200"/>
                        </a:spcBef>
                      </a:pPr>
                      <a:r>
                        <a:rPr kumimoji="1" lang="ja-JP" altLang="en-US" sz="2200" b="1" kern="1200" dirty="0">
                          <a:solidFill>
                            <a:schemeClr val="tx1"/>
                          </a:solidFill>
                          <a:effectLst/>
                          <a:latin typeface="Meiryo UI" panose="020B0604030504040204" pitchFamily="50" charset="-128"/>
                          <a:ea typeface="Meiryo UI" panose="020B0604030504040204" pitchFamily="50" charset="-128"/>
                          <a:cs typeface="+mn-cs"/>
                        </a:rPr>
                        <a:t>２．プランに基づく取り組み状況</a:t>
                      </a:r>
                      <a:endParaRPr kumimoji="1" lang="en-US" altLang="ja-JP" sz="2200" b="1" kern="1200" dirty="0">
                        <a:solidFill>
                          <a:schemeClr val="tx1"/>
                        </a:solidFill>
                        <a:effectLst/>
                        <a:latin typeface="Meiryo UI" panose="020B0604030504040204" pitchFamily="50" charset="-128"/>
                        <a:ea typeface="Meiryo UI" panose="020B0604030504040204" pitchFamily="50" charset="-128"/>
                        <a:cs typeface="+mn-cs"/>
                      </a:endParaRPr>
                    </a:p>
                    <a:p>
                      <a:pPr>
                        <a:spcBef>
                          <a:spcPts val="1200"/>
                        </a:spcBef>
                      </a:pPr>
                      <a:r>
                        <a:rPr kumimoji="1" lang="ja-JP" altLang="en-US" sz="2200" b="1" kern="1200" dirty="0">
                          <a:solidFill>
                            <a:schemeClr val="tx1"/>
                          </a:solidFill>
                          <a:effectLst/>
                          <a:latin typeface="Meiryo UI" panose="020B0604030504040204" pitchFamily="50" charset="-128"/>
                          <a:ea typeface="Meiryo UI" panose="020B0604030504040204" pitchFamily="50" charset="-128"/>
                          <a:cs typeface="+mn-cs"/>
                        </a:rPr>
                        <a:t>３．</a:t>
                      </a:r>
                      <a:r>
                        <a:rPr kumimoji="1" lang="ja-JP" altLang="ja-JP" sz="2200" b="1" kern="1200" dirty="0">
                          <a:solidFill>
                            <a:schemeClr val="tx1"/>
                          </a:solidFill>
                          <a:effectLst/>
                          <a:latin typeface="Meiryo UI" panose="020B0604030504040204" pitchFamily="50" charset="-128"/>
                          <a:ea typeface="Meiryo UI" panose="020B0604030504040204" pitchFamily="50" charset="-128"/>
                          <a:cs typeface="+mn-cs"/>
                        </a:rPr>
                        <a:t>大阪経済の現状、市内企業の実態</a:t>
                      </a:r>
                      <a:endParaRPr kumimoji="1" lang="en-US" altLang="ja-JP" sz="2200" b="1" kern="1200" dirty="0">
                        <a:solidFill>
                          <a:schemeClr val="tx1"/>
                        </a:solidFill>
                        <a:effectLst/>
                        <a:latin typeface="Meiryo UI" panose="020B0604030504040204" pitchFamily="50" charset="-128"/>
                        <a:ea typeface="Meiryo UI" panose="020B0604030504040204" pitchFamily="50" charset="-128"/>
                        <a:cs typeface="+mn-cs"/>
                      </a:endParaRPr>
                    </a:p>
                    <a:p>
                      <a:pPr>
                        <a:spcBef>
                          <a:spcPts val="1200"/>
                        </a:spcBef>
                      </a:pPr>
                      <a:r>
                        <a:rPr kumimoji="1" lang="ja-JP" altLang="en-US" sz="2200" b="1" kern="1200" dirty="0">
                          <a:solidFill>
                            <a:schemeClr val="tx1"/>
                          </a:solidFill>
                          <a:effectLst/>
                          <a:latin typeface="Meiryo UI" panose="020B0604030504040204" pitchFamily="50" charset="-128"/>
                          <a:ea typeface="Meiryo UI" panose="020B0604030504040204" pitchFamily="50" charset="-128"/>
                          <a:cs typeface="+mn-cs"/>
                        </a:rPr>
                        <a:t>４．近年の社会・経済の環境変化</a:t>
                      </a:r>
                      <a:endParaRPr kumimoji="1" lang="en-US" altLang="ja-JP" sz="2200" b="1" kern="1200" dirty="0">
                        <a:solidFill>
                          <a:schemeClr val="tx1"/>
                        </a:solidFill>
                        <a:effectLst/>
                        <a:latin typeface="Meiryo UI" panose="020B0604030504040204" pitchFamily="50" charset="-128"/>
                        <a:ea typeface="Meiryo UI" panose="020B0604030504040204" pitchFamily="50" charset="-128"/>
                        <a:cs typeface="+mn-cs"/>
                      </a:endParaRPr>
                    </a:p>
                    <a:p>
                      <a:pPr>
                        <a:spcBef>
                          <a:spcPts val="1200"/>
                        </a:spcBef>
                      </a:pPr>
                      <a:r>
                        <a:rPr kumimoji="1" lang="ja-JP" altLang="en-US" sz="2200" b="1" kern="1200" dirty="0">
                          <a:solidFill>
                            <a:schemeClr val="tx1"/>
                          </a:solidFill>
                          <a:effectLst/>
                          <a:latin typeface="Meiryo UI" panose="020B0604030504040204" pitchFamily="50" charset="-128"/>
                          <a:ea typeface="Meiryo UI" panose="020B0604030504040204" pitchFamily="50" charset="-128"/>
                          <a:cs typeface="+mn-cs"/>
                        </a:rPr>
                        <a:t>５．本プランの位置づけ</a:t>
                      </a:r>
                      <a:endParaRPr kumimoji="1" lang="ja-JP" altLang="ja-JP" sz="2200" b="1" kern="1200" dirty="0">
                        <a:solidFill>
                          <a:schemeClr val="tx1"/>
                        </a:solidFill>
                        <a:effectLst/>
                        <a:latin typeface="Meiryo UI" panose="020B0604030504040204" pitchFamily="50" charset="-128"/>
                        <a:ea typeface="Meiryo UI" panose="020B0604030504040204" pitchFamily="50" charset="-128"/>
                        <a:cs typeface="+mn-cs"/>
                      </a:endParaRPr>
                    </a:p>
                    <a:p>
                      <a:pPr>
                        <a:spcBef>
                          <a:spcPts val="1200"/>
                        </a:spcBef>
                        <a:spcAft>
                          <a:spcPts val="0"/>
                        </a:spcAft>
                      </a:pPr>
                      <a:r>
                        <a:rPr kumimoji="1" lang="ja-JP" altLang="en-US" sz="2200" b="1" kern="1200" dirty="0">
                          <a:solidFill>
                            <a:schemeClr val="tx1"/>
                          </a:solidFill>
                          <a:effectLst/>
                          <a:latin typeface="Meiryo UI" panose="020B0604030504040204" pitchFamily="50" charset="-128"/>
                          <a:ea typeface="Meiryo UI" panose="020B0604030504040204" pitchFamily="50" charset="-128"/>
                          <a:cs typeface="+mn-cs"/>
                        </a:rPr>
                        <a:t>６．めざす姿、</a:t>
                      </a:r>
                      <a:r>
                        <a:rPr kumimoji="1" lang="ja-JP" altLang="ja-JP" sz="2200" b="1" kern="1200" dirty="0">
                          <a:solidFill>
                            <a:schemeClr val="tx1"/>
                          </a:solidFill>
                          <a:effectLst/>
                          <a:latin typeface="Meiryo UI" panose="020B0604030504040204" pitchFamily="50" charset="-128"/>
                          <a:ea typeface="Meiryo UI" panose="020B0604030504040204" pitchFamily="50" charset="-128"/>
                          <a:cs typeface="+mn-cs"/>
                        </a:rPr>
                        <a:t>基本的な考え方</a:t>
                      </a:r>
                      <a:endParaRPr kumimoji="1" lang="en-US" altLang="ja-JP" sz="2200" b="1" kern="1200" dirty="0">
                        <a:solidFill>
                          <a:schemeClr val="tx1"/>
                        </a:solidFill>
                        <a:effectLst/>
                        <a:latin typeface="Meiryo UI" panose="020B0604030504040204" pitchFamily="50" charset="-128"/>
                        <a:ea typeface="Meiryo UI" panose="020B0604030504040204" pitchFamily="50" charset="-128"/>
                        <a:cs typeface="+mn-cs"/>
                      </a:endParaRPr>
                    </a:p>
                    <a:p>
                      <a:pPr>
                        <a:spcBef>
                          <a:spcPts val="1200"/>
                        </a:spcBef>
                        <a:spcAft>
                          <a:spcPts val="1200"/>
                        </a:spcAft>
                      </a:pPr>
                      <a:r>
                        <a:rPr kumimoji="1" lang="ja-JP" altLang="en-US" sz="2200" b="1" kern="1200" dirty="0">
                          <a:solidFill>
                            <a:schemeClr val="tx1"/>
                          </a:solidFill>
                          <a:effectLst/>
                          <a:latin typeface="Meiryo UI" panose="020B0604030504040204" pitchFamily="50" charset="-128"/>
                          <a:ea typeface="Meiryo UI" panose="020B0604030504040204" pitchFamily="50" charset="-128"/>
                          <a:cs typeface="+mn-cs"/>
                        </a:rPr>
                        <a:t>７．戦略と施策の方向性</a:t>
                      </a:r>
                      <a:r>
                        <a:rPr kumimoji="1" lang="en-US" altLang="ja-JP" sz="2200" b="1" kern="1200" dirty="0">
                          <a:solidFill>
                            <a:schemeClr val="tx1"/>
                          </a:solidFill>
                          <a:effectLst/>
                          <a:latin typeface="Meiryo UI" panose="020B0604030504040204" pitchFamily="50" charset="-128"/>
                          <a:ea typeface="Meiryo UI" panose="020B0604030504040204" pitchFamily="50" charset="-128"/>
                          <a:cs typeface="+mn-cs"/>
                        </a:rPr>
                        <a:t> </a:t>
                      </a:r>
                      <a:endParaRPr kumimoji="1" lang="ja-JP" altLang="ja-JP" sz="2200" b="1" kern="1200" dirty="0">
                        <a:solidFill>
                          <a:schemeClr val="tx1"/>
                        </a:solidFill>
                        <a:effectLst/>
                        <a:latin typeface="Meiryo UI" panose="020B0604030504040204" pitchFamily="50" charset="-128"/>
                        <a:ea typeface="Meiryo UI" panose="020B0604030504040204" pitchFamily="50" charset="-128"/>
                        <a:cs typeface="+mn-cs"/>
                      </a:endParaRPr>
                    </a:p>
                    <a:p>
                      <a:pPr lvl="0">
                        <a:spcBef>
                          <a:spcPts val="0"/>
                        </a:spcBef>
                      </a:pPr>
                      <a:r>
                        <a:rPr kumimoji="1" lang="ja-JP" altLang="en-US" sz="2200" b="1" kern="1200" dirty="0">
                          <a:solidFill>
                            <a:schemeClr val="tx1"/>
                          </a:solidFill>
                          <a:effectLst/>
                          <a:latin typeface="Meiryo UI" panose="020B0604030504040204" pitchFamily="50" charset="-128"/>
                          <a:ea typeface="Meiryo UI" panose="020B0604030504040204" pitchFamily="50" charset="-128"/>
                          <a:cs typeface="+mn-cs"/>
                        </a:rPr>
                        <a:t>　　　　戦略</a:t>
                      </a:r>
                      <a:r>
                        <a:rPr kumimoji="1" lang="en-US" altLang="ja-JP" sz="2200" b="1" kern="1200" dirty="0">
                          <a:solidFill>
                            <a:schemeClr val="tx1"/>
                          </a:solidFill>
                          <a:effectLst/>
                          <a:latin typeface="Meiryo UI" panose="020B0604030504040204" pitchFamily="50" charset="-128"/>
                          <a:ea typeface="Meiryo UI" panose="020B0604030504040204" pitchFamily="50" charset="-128"/>
                          <a:cs typeface="+mn-cs"/>
                        </a:rPr>
                        <a:t>Ⅰ</a:t>
                      </a:r>
                      <a:r>
                        <a:rPr kumimoji="1" lang="ja-JP" altLang="en-US" sz="2200" b="1" kern="1200" dirty="0">
                          <a:solidFill>
                            <a:schemeClr val="tx1"/>
                          </a:solidFill>
                          <a:effectLst/>
                          <a:latin typeface="Meiryo UI" panose="020B0604030504040204" pitchFamily="50" charset="-128"/>
                          <a:ea typeface="Meiryo UI" panose="020B0604030504040204" pitchFamily="50" charset="-128"/>
                          <a:cs typeface="+mn-cs"/>
                        </a:rPr>
                        <a:t>　</a:t>
                      </a:r>
                      <a:r>
                        <a:rPr kumimoji="1" lang="ja-JP" altLang="ja-JP" sz="2200" b="1" kern="1200" dirty="0">
                          <a:solidFill>
                            <a:schemeClr val="tx1"/>
                          </a:solidFill>
                          <a:effectLst/>
                          <a:latin typeface="Meiryo UI" panose="020B0604030504040204" pitchFamily="50" charset="-128"/>
                          <a:ea typeface="Meiryo UI" panose="020B0604030504040204" pitchFamily="50" charset="-128"/>
                          <a:cs typeface="+mn-cs"/>
                        </a:rPr>
                        <a:t>中小企業の経営基盤の強化</a:t>
                      </a:r>
                      <a:r>
                        <a:rPr kumimoji="1" lang="ja-JP" altLang="en-US" sz="2200" b="1" kern="1200" dirty="0">
                          <a:solidFill>
                            <a:schemeClr val="tx1"/>
                          </a:solidFill>
                          <a:effectLst/>
                          <a:latin typeface="Meiryo UI" panose="020B0604030504040204" pitchFamily="50" charset="-128"/>
                          <a:ea typeface="Meiryo UI" panose="020B0604030504040204" pitchFamily="50" charset="-128"/>
                          <a:cs typeface="+mn-cs"/>
                        </a:rPr>
                        <a:t>、</a:t>
                      </a:r>
                      <a:r>
                        <a:rPr kumimoji="1" lang="ja-JP" altLang="ja-JP" sz="2200" b="1" kern="1200" dirty="0">
                          <a:solidFill>
                            <a:schemeClr val="tx1"/>
                          </a:solidFill>
                          <a:effectLst/>
                          <a:latin typeface="Meiryo UI" panose="020B0604030504040204" pitchFamily="50" charset="-128"/>
                          <a:ea typeface="Meiryo UI" panose="020B0604030504040204" pitchFamily="50" charset="-128"/>
                          <a:cs typeface="+mn-cs"/>
                        </a:rPr>
                        <a:t>変革・挑戦の促進</a:t>
                      </a:r>
                    </a:p>
                    <a:p>
                      <a:pPr>
                        <a:spcBef>
                          <a:spcPts val="600"/>
                        </a:spcBef>
                      </a:pPr>
                      <a:r>
                        <a:rPr kumimoji="1" lang="ja-JP" altLang="en-US" sz="2200" b="1" kern="1200" dirty="0">
                          <a:solidFill>
                            <a:schemeClr val="tx1"/>
                          </a:solidFill>
                          <a:effectLst/>
                          <a:latin typeface="Meiryo UI" panose="020B0604030504040204" pitchFamily="50" charset="-128"/>
                          <a:ea typeface="Meiryo UI" panose="020B0604030504040204" pitchFamily="50" charset="-128"/>
                          <a:cs typeface="+mn-cs"/>
                        </a:rPr>
                        <a:t>　　　　戦略</a:t>
                      </a:r>
                      <a:r>
                        <a:rPr kumimoji="1" lang="en-US" altLang="ja-JP" sz="2200" b="1" kern="1200" dirty="0">
                          <a:solidFill>
                            <a:schemeClr val="tx1"/>
                          </a:solidFill>
                          <a:effectLst/>
                          <a:latin typeface="Meiryo UI" panose="020B0604030504040204" pitchFamily="50" charset="-128"/>
                          <a:ea typeface="Meiryo UI" panose="020B0604030504040204" pitchFamily="50" charset="-128"/>
                          <a:cs typeface="+mn-cs"/>
                        </a:rPr>
                        <a:t>Ⅱ</a:t>
                      </a:r>
                      <a:r>
                        <a:rPr kumimoji="1" lang="ja-JP" altLang="en-US" sz="2200" b="1" kern="1200" dirty="0">
                          <a:solidFill>
                            <a:schemeClr val="tx1"/>
                          </a:solidFill>
                          <a:effectLst/>
                          <a:latin typeface="Meiryo UI" panose="020B0604030504040204" pitchFamily="50" charset="-128"/>
                          <a:ea typeface="Meiryo UI" panose="020B0604030504040204" pitchFamily="50" charset="-128"/>
                          <a:cs typeface="+mn-cs"/>
                        </a:rPr>
                        <a:t>　</a:t>
                      </a:r>
                      <a:r>
                        <a:rPr kumimoji="1" lang="ja-JP" altLang="ja-JP" sz="2200" b="1" kern="1200" dirty="0">
                          <a:solidFill>
                            <a:schemeClr val="tx1"/>
                          </a:solidFill>
                          <a:effectLst/>
                          <a:latin typeface="Meiryo UI" panose="020B0604030504040204" pitchFamily="50" charset="-128"/>
                          <a:ea typeface="Meiryo UI" panose="020B0604030504040204" pitchFamily="50" charset="-128"/>
                          <a:cs typeface="+mn-cs"/>
                        </a:rPr>
                        <a:t>イノベーションが次々と生まれる好循環づくり</a:t>
                      </a:r>
                      <a:endParaRPr kumimoji="1" lang="en-US" altLang="ja-JP" sz="2200" b="1" kern="1200" dirty="0">
                        <a:solidFill>
                          <a:schemeClr val="tx1"/>
                        </a:solidFill>
                        <a:effectLst/>
                        <a:latin typeface="Meiryo UI" panose="020B0604030504040204" pitchFamily="50" charset="-128"/>
                        <a:ea typeface="Meiryo UI" panose="020B0604030504040204" pitchFamily="50" charset="-128"/>
                        <a:cs typeface="+mn-cs"/>
                      </a:endParaRPr>
                    </a:p>
                    <a:p>
                      <a:pPr>
                        <a:spcBef>
                          <a:spcPts val="600"/>
                        </a:spcBef>
                      </a:pPr>
                      <a:r>
                        <a:rPr kumimoji="1" lang="ja-JP" altLang="en-US" sz="2200" b="1" kern="1200" dirty="0">
                          <a:solidFill>
                            <a:schemeClr val="tx1"/>
                          </a:solidFill>
                          <a:effectLst/>
                          <a:latin typeface="Meiryo UI" panose="020B0604030504040204" pitchFamily="50" charset="-128"/>
                          <a:ea typeface="Meiryo UI" panose="020B0604030504040204" pitchFamily="50" charset="-128"/>
                          <a:cs typeface="+mn-cs"/>
                        </a:rPr>
                        <a:t>　　　　戦略</a:t>
                      </a:r>
                      <a:r>
                        <a:rPr kumimoji="1" lang="en-US" altLang="ja-JP" sz="2200" b="1" kern="1200" dirty="0">
                          <a:solidFill>
                            <a:schemeClr val="tx1"/>
                          </a:solidFill>
                          <a:effectLst/>
                          <a:latin typeface="Meiryo UI" panose="020B0604030504040204" pitchFamily="50" charset="-128"/>
                          <a:ea typeface="Meiryo UI" panose="020B0604030504040204" pitchFamily="50" charset="-128"/>
                          <a:cs typeface="+mn-cs"/>
                        </a:rPr>
                        <a:t>Ⅲ</a:t>
                      </a:r>
                      <a:r>
                        <a:rPr kumimoji="1" lang="ja-JP" altLang="en-US" sz="2200" b="1" kern="1200" dirty="0">
                          <a:solidFill>
                            <a:schemeClr val="tx1"/>
                          </a:solidFill>
                          <a:effectLst/>
                          <a:latin typeface="Meiryo UI" panose="020B0604030504040204" pitchFamily="50" charset="-128"/>
                          <a:ea typeface="Meiryo UI" panose="020B0604030504040204" pitchFamily="50" charset="-128"/>
                          <a:cs typeface="+mn-cs"/>
                        </a:rPr>
                        <a:t>　国際ビジネス交流の促進や人・投資等の呼び込み</a:t>
                      </a:r>
                      <a:br>
                        <a:rPr kumimoji="1" lang="en-US" altLang="ja-JP" sz="2200" b="1" kern="1200" dirty="0">
                          <a:solidFill>
                            <a:schemeClr val="tx1"/>
                          </a:solidFill>
                          <a:effectLst/>
                          <a:latin typeface="Meiryo UI" panose="020B0604030504040204" pitchFamily="50" charset="-128"/>
                          <a:ea typeface="Meiryo UI" panose="020B0604030504040204" pitchFamily="50" charset="-128"/>
                          <a:cs typeface="+mn-cs"/>
                        </a:rPr>
                      </a:br>
                      <a:r>
                        <a:rPr kumimoji="1" lang="ja-JP" altLang="en-US" sz="2200" b="1" kern="1200" dirty="0">
                          <a:solidFill>
                            <a:schemeClr val="tx1"/>
                          </a:solidFill>
                          <a:effectLst/>
                          <a:latin typeface="Meiryo UI" panose="020B0604030504040204" pitchFamily="50" charset="-128"/>
                          <a:ea typeface="Meiryo UI" panose="020B0604030504040204" pitchFamily="50" charset="-128"/>
                          <a:cs typeface="+mn-cs"/>
                        </a:rPr>
                        <a:t>　　　　　　　　　 によるビジネスチャンスの創出</a:t>
                      </a:r>
                      <a:endParaRPr kumimoji="1" lang="en-US" altLang="ja-JP" sz="2200" b="1" kern="1200" dirty="0">
                        <a:solidFill>
                          <a:schemeClr val="tx1"/>
                        </a:solidFill>
                        <a:effectLst/>
                        <a:latin typeface="Meiryo UI" panose="020B0604030504040204" pitchFamily="50" charset="-128"/>
                        <a:ea typeface="Meiryo UI" panose="020B0604030504040204" pitchFamily="50" charset="-128"/>
                        <a:cs typeface="+mn-cs"/>
                      </a:endParaRPr>
                    </a:p>
                    <a:p>
                      <a:pPr>
                        <a:spcBef>
                          <a:spcPts val="1200"/>
                        </a:spcBef>
                      </a:pPr>
                      <a:r>
                        <a:rPr kumimoji="1" lang="ja-JP" altLang="en-US" sz="2200" b="1" kern="1200" dirty="0">
                          <a:solidFill>
                            <a:schemeClr val="tx1"/>
                          </a:solidFill>
                          <a:effectLst/>
                          <a:latin typeface="Meiryo UI" panose="020B0604030504040204" pitchFamily="50" charset="-128"/>
                          <a:ea typeface="Meiryo UI" panose="020B0604030504040204" pitchFamily="50" charset="-128"/>
                          <a:cs typeface="+mn-cs"/>
                        </a:rPr>
                        <a:t>８．定量的指標等</a:t>
                      </a:r>
                      <a:endParaRPr kumimoji="1" lang="ja-JP" altLang="en-US" sz="2200" b="1" dirty="0">
                        <a:solidFill>
                          <a:schemeClr val="tx1"/>
                        </a:solidFill>
                        <a:latin typeface="Meiryo UI" pitchFamily="50" charset="-128"/>
                        <a:ea typeface="Meiryo UI" pitchFamily="50" charset="-128"/>
                      </a:endParaRPr>
                    </a:p>
                  </a:txBody>
                  <a:tcPr marL="72000" marR="72000" marT="0" marB="0" anchor="ctr"/>
                </a:tc>
                <a:extLst>
                  <a:ext uri="{0D108BD9-81ED-4DB2-BD59-A6C34878D82A}">
                    <a16:rowId xmlns:a16="http://schemas.microsoft.com/office/drawing/2014/main" val="347746344"/>
                  </a:ext>
                </a:extLst>
              </a:tr>
            </a:tbl>
          </a:graphicData>
        </a:graphic>
      </p:graphicFrame>
    </p:spTree>
    <p:extLst>
      <p:ext uri="{BB962C8B-B14F-4D97-AF65-F5344CB8AC3E}">
        <p14:creationId xmlns:p14="http://schemas.microsoft.com/office/powerpoint/2010/main" val="33294691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テキスト ボックス 27"/>
          <p:cNvSpPr txBox="1"/>
          <p:nvPr/>
        </p:nvSpPr>
        <p:spPr>
          <a:xfrm>
            <a:off x="200729" y="1196752"/>
            <a:ext cx="1512168" cy="307777"/>
          </a:xfrm>
          <a:prstGeom prst="rect">
            <a:avLst/>
          </a:prstGeom>
          <a:solidFill>
            <a:schemeClr val="accent1"/>
          </a:solidFill>
        </p:spPr>
        <p:txBody>
          <a:bodyPr wrap="square" rtlCol="0">
            <a:spAutoFit/>
          </a:bodyPr>
          <a:lstStyle/>
          <a:p>
            <a:pPr algn="ctr"/>
            <a:r>
              <a:rPr lang="ja-JP" altLang="en-US" sz="1400" dirty="0">
                <a:solidFill>
                  <a:schemeClr val="bg1"/>
                </a:solidFill>
                <a:latin typeface="Meiryo UI" panose="020B0604030504040204" pitchFamily="50" charset="-128"/>
                <a:ea typeface="Meiryo UI" panose="020B0604030504040204" pitchFamily="50" charset="-128"/>
              </a:rPr>
              <a:t>現状と課題</a:t>
            </a:r>
          </a:p>
        </p:txBody>
      </p:sp>
      <p:sp>
        <p:nvSpPr>
          <p:cNvPr id="5" name="テキスト ボックス 4">
            <a:extLst>
              <a:ext uri="{FF2B5EF4-FFF2-40B4-BE49-F238E27FC236}">
                <a16:creationId xmlns:a16="http://schemas.microsoft.com/office/drawing/2014/main" id="{66901C4A-2186-7619-EBA2-FA9D878068AB}"/>
              </a:ext>
            </a:extLst>
          </p:cNvPr>
          <p:cNvSpPr txBox="1"/>
          <p:nvPr/>
        </p:nvSpPr>
        <p:spPr>
          <a:xfrm>
            <a:off x="200729" y="1498852"/>
            <a:ext cx="8943271" cy="1369606"/>
          </a:xfrm>
          <a:prstGeom prst="rect">
            <a:avLst/>
          </a:prstGeom>
          <a:noFill/>
        </p:spPr>
        <p:txBody>
          <a:bodyPr wrap="square" rtlCol="0">
            <a:spAutoFit/>
          </a:bodyPr>
          <a:lstStyle/>
          <a:p>
            <a:pPr marL="171450" indent="-171450">
              <a:spcAft>
                <a:spcPts val="600"/>
              </a:spcAft>
              <a:buFont typeface="Arial" panose="020B0604020202020204" pitchFamily="34" charset="0"/>
              <a:buChar char="•"/>
            </a:pPr>
            <a:r>
              <a:rPr kumimoji="1" lang="ja-JP" altLang="en-US" sz="1300" cap="small" dirty="0">
                <a:latin typeface="Meiryo UI" panose="020B0604030504040204" pitchFamily="50" charset="-128"/>
                <a:ea typeface="Meiryo UI" panose="020B0604030504040204" pitchFamily="50" charset="-128"/>
                <a:cs typeface="Meiryo UI" panose="020B0604030504040204" pitchFamily="50" charset="-128"/>
              </a:rPr>
              <a:t>創業を促進することは、革新的な技術等が市場に持ち込まれ、産業構造の転換やイノベーション促進の原動力となる。経済の新陳代謝の活発化や地域経済の活力向上に向けて、大阪経済の新たな担い手である創業者を数多く創出し、成長へとつなげていくことが重要である。</a:t>
            </a:r>
          </a:p>
          <a:p>
            <a:pPr marL="171450" indent="-171450">
              <a:spcAft>
                <a:spcPts val="600"/>
              </a:spcAft>
              <a:buFont typeface="Arial" panose="020B0604020202020204" pitchFamily="34" charset="0"/>
              <a:buChar char="•"/>
            </a:pPr>
            <a:r>
              <a:rPr kumimoji="1" lang="ja-JP" altLang="en-US" sz="1300" cap="small" dirty="0">
                <a:latin typeface="Meiryo UI" panose="020B0604030504040204" pitchFamily="50" charset="-128"/>
                <a:ea typeface="Meiryo UI" panose="020B0604030504040204" pitchFamily="50" charset="-128"/>
                <a:cs typeface="Meiryo UI" panose="020B0604030504040204" pitchFamily="50" charset="-128"/>
              </a:rPr>
              <a:t>また、</a:t>
            </a:r>
            <a:r>
              <a:rPr lang="ja-JP" altLang="en-US" sz="1300" cap="small" dirty="0">
                <a:latin typeface="Meiryo UI" panose="020B0604030504040204" pitchFamily="50" charset="-128"/>
                <a:ea typeface="Meiryo UI" panose="020B0604030504040204" pitchFamily="50" charset="-128"/>
                <a:cs typeface="Meiryo UI" panose="020B0604030504040204" pitchFamily="50" charset="-128"/>
              </a:rPr>
              <a:t>創</a:t>
            </a:r>
            <a:r>
              <a:rPr kumimoji="1" lang="ja-JP" altLang="en-US" sz="1300" cap="small" dirty="0">
                <a:latin typeface="Meiryo UI" panose="020B0604030504040204" pitchFamily="50" charset="-128"/>
                <a:ea typeface="Meiryo UI" panose="020B0604030504040204" pitchFamily="50" charset="-128"/>
                <a:cs typeface="Meiryo UI" panose="020B0604030504040204" pitchFamily="50" charset="-128"/>
              </a:rPr>
              <a:t>業者の中には、成長拡大志向だけでなく、安定的な事業運営を求める者も存在し、その志向に応じたきめ細かな支援が必要である。また、企業の事業活動を安定・発展させていくため、創業前後だけでなく企業の成長に合わせて包括的支援を継続的に行っていく必要がある。</a:t>
            </a:r>
          </a:p>
        </p:txBody>
      </p:sp>
      <p:sp>
        <p:nvSpPr>
          <p:cNvPr id="11" name="テキスト ボックス 10">
            <a:extLst>
              <a:ext uri="{FF2B5EF4-FFF2-40B4-BE49-F238E27FC236}">
                <a16:creationId xmlns:a16="http://schemas.microsoft.com/office/drawing/2014/main" id="{132EE80D-7EA7-B714-533E-50108EBF2A09}"/>
              </a:ext>
            </a:extLst>
          </p:cNvPr>
          <p:cNvSpPr txBox="1"/>
          <p:nvPr/>
        </p:nvSpPr>
        <p:spPr>
          <a:xfrm>
            <a:off x="0" y="0"/>
            <a:ext cx="9144000" cy="461665"/>
          </a:xfrm>
          <a:prstGeom prst="rect">
            <a:avLst/>
          </a:prstGeom>
          <a:solidFill>
            <a:schemeClr val="accent1"/>
          </a:solidFill>
        </p:spPr>
        <p:txBody>
          <a:bodyPr wrap="square" rtlCol="0">
            <a:spAutoFit/>
          </a:bodyPr>
          <a:lstStyle/>
          <a:p>
            <a:r>
              <a:rPr lang="ja-JP" altLang="en-US" sz="2400" b="1" cap="small"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７．戦略</a:t>
            </a:r>
            <a:r>
              <a:rPr lang="en-US" altLang="ja-JP" sz="2400" b="1" cap="small"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Ⅱ</a:t>
            </a:r>
            <a:r>
              <a:rPr lang="ja-JP" altLang="en-US" sz="2400" b="1" cap="small"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イノベーションが次々と生まれる好循環づくり</a:t>
            </a:r>
            <a:endParaRPr kumimoji="1" lang="ja-JP" altLang="en-US" sz="16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2" name="テキスト ボックス 11">
            <a:extLst>
              <a:ext uri="{FF2B5EF4-FFF2-40B4-BE49-F238E27FC236}">
                <a16:creationId xmlns:a16="http://schemas.microsoft.com/office/drawing/2014/main" id="{A0AAD4BB-A5F6-EBCA-4C59-B5890E92FCAF}"/>
              </a:ext>
            </a:extLst>
          </p:cNvPr>
          <p:cNvSpPr txBox="1"/>
          <p:nvPr/>
        </p:nvSpPr>
        <p:spPr>
          <a:xfrm>
            <a:off x="200729" y="2996952"/>
            <a:ext cx="1512168" cy="307777"/>
          </a:xfrm>
          <a:prstGeom prst="rect">
            <a:avLst/>
          </a:prstGeom>
          <a:solidFill>
            <a:schemeClr val="accent1"/>
          </a:solidFill>
        </p:spPr>
        <p:txBody>
          <a:bodyPr wrap="square" rtlCol="0">
            <a:spAutoFit/>
          </a:bodyPr>
          <a:lstStyle/>
          <a:p>
            <a:pPr algn="ctr"/>
            <a:r>
              <a:rPr lang="ja-JP" altLang="en-US" sz="1400" dirty="0">
                <a:solidFill>
                  <a:schemeClr val="bg1"/>
                </a:solidFill>
                <a:latin typeface="Meiryo UI" panose="020B0604030504040204" pitchFamily="50" charset="-128"/>
                <a:ea typeface="Meiryo UI" panose="020B0604030504040204" pitchFamily="50" charset="-128"/>
              </a:rPr>
              <a:t>施策の方向性</a:t>
            </a:r>
          </a:p>
        </p:txBody>
      </p:sp>
      <p:sp>
        <p:nvSpPr>
          <p:cNvPr id="13" name="テキスト ボックス 12">
            <a:extLst>
              <a:ext uri="{FF2B5EF4-FFF2-40B4-BE49-F238E27FC236}">
                <a16:creationId xmlns:a16="http://schemas.microsoft.com/office/drawing/2014/main" id="{2258B70C-21FB-33F8-552F-AFE9E33405A1}"/>
              </a:ext>
            </a:extLst>
          </p:cNvPr>
          <p:cNvSpPr txBox="1"/>
          <p:nvPr/>
        </p:nvSpPr>
        <p:spPr>
          <a:xfrm>
            <a:off x="200729" y="3313120"/>
            <a:ext cx="8943271" cy="492443"/>
          </a:xfrm>
          <a:prstGeom prst="rect">
            <a:avLst/>
          </a:prstGeom>
          <a:noFill/>
        </p:spPr>
        <p:txBody>
          <a:bodyPr wrap="square" rtlCol="0">
            <a:spAutoFit/>
          </a:bodyPr>
          <a:lstStyle/>
          <a:p>
            <a:pPr marL="171450" indent="-171450">
              <a:spcAft>
                <a:spcPts val="600"/>
              </a:spcAft>
              <a:buFont typeface="Arial" panose="020B0604020202020204" pitchFamily="34" charset="0"/>
              <a:buChar char="•"/>
            </a:pPr>
            <a:r>
              <a:rPr kumimoji="1" lang="ja-JP" altLang="en-US" sz="1300" cap="small" dirty="0">
                <a:latin typeface="Meiryo UI" panose="020B0604030504040204" pitchFamily="50" charset="-128"/>
                <a:ea typeface="Meiryo UI" panose="020B0604030504040204" pitchFamily="50" charset="-128"/>
                <a:cs typeface="Meiryo UI" panose="020B0604030504040204" pitchFamily="50" charset="-128"/>
              </a:rPr>
              <a:t>地域経済に活力を生み出す新たな担い手の創出に向け、創業時に生じる様々な課題解決を支援するとともに、事業継続率を高めるため事業が軌道に乗るところまでの包括的な支援を行う。</a:t>
            </a:r>
          </a:p>
        </p:txBody>
      </p:sp>
      <p:sp>
        <p:nvSpPr>
          <p:cNvPr id="9" name="テキスト ボックス 8">
            <a:extLst>
              <a:ext uri="{FF2B5EF4-FFF2-40B4-BE49-F238E27FC236}">
                <a16:creationId xmlns:a16="http://schemas.microsoft.com/office/drawing/2014/main" id="{74C317C3-9937-F602-CE77-A61D158E0A3C}"/>
              </a:ext>
            </a:extLst>
          </p:cNvPr>
          <p:cNvSpPr txBox="1"/>
          <p:nvPr/>
        </p:nvSpPr>
        <p:spPr>
          <a:xfrm>
            <a:off x="200729" y="4005064"/>
            <a:ext cx="1512168" cy="307777"/>
          </a:xfrm>
          <a:prstGeom prst="rect">
            <a:avLst/>
          </a:prstGeom>
          <a:solidFill>
            <a:schemeClr val="accent1"/>
          </a:solidFill>
        </p:spPr>
        <p:txBody>
          <a:bodyPr wrap="square" rtlCol="0">
            <a:spAutoFit/>
          </a:bodyPr>
          <a:lstStyle/>
          <a:p>
            <a:pPr algn="ctr"/>
            <a:r>
              <a:rPr lang="ja-JP" altLang="en-US" sz="1400" dirty="0">
                <a:solidFill>
                  <a:schemeClr val="bg1"/>
                </a:solidFill>
                <a:latin typeface="Meiryo UI" panose="020B0604030504040204" pitchFamily="50" charset="-128"/>
                <a:ea typeface="Meiryo UI" panose="020B0604030504040204" pitchFamily="50" charset="-128"/>
              </a:rPr>
              <a:t>具体的取組例</a:t>
            </a:r>
          </a:p>
        </p:txBody>
      </p:sp>
      <p:graphicFrame>
        <p:nvGraphicFramePr>
          <p:cNvPr id="10" name="表 10">
            <a:extLst>
              <a:ext uri="{FF2B5EF4-FFF2-40B4-BE49-F238E27FC236}">
                <a16:creationId xmlns:a16="http://schemas.microsoft.com/office/drawing/2014/main" id="{43DB89F8-0BC1-7079-870E-D00A3A89DB38}"/>
              </a:ext>
            </a:extLst>
          </p:cNvPr>
          <p:cNvGraphicFramePr>
            <a:graphicFrameLocks noGrp="1"/>
          </p:cNvGraphicFramePr>
          <p:nvPr>
            <p:extLst>
              <p:ext uri="{D42A27DB-BD31-4B8C-83A1-F6EECF244321}">
                <p14:modId xmlns:p14="http://schemas.microsoft.com/office/powerpoint/2010/main" val="1046799635"/>
              </p:ext>
            </p:extLst>
          </p:nvPr>
        </p:nvGraphicFramePr>
        <p:xfrm>
          <a:off x="323528" y="4374049"/>
          <a:ext cx="8814535" cy="1417320"/>
        </p:xfrm>
        <a:graphic>
          <a:graphicData uri="http://schemas.openxmlformats.org/drawingml/2006/table">
            <a:tbl>
              <a:tblPr bandRow="1">
                <a:tableStyleId>{93296810-A885-4BE3-A3E7-6D5BEEA58F35}</a:tableStyleId>
              </a:tblPr>
              <a:tblGrid>
                <a:gridCol w="8814535">
                  <a:extLst>
                    <a:ext uri="{9D8B030D-6E8A-4147-A177-3AD203B41FA5}">
                      <a16:colId xmlns:a16="http://schemas.microsoft.com/office/drawing/2014/main" val="2007359258"/>
                    </a:ext>
                  </a:extLst>
                </a:gridCol>
              </a:tblGrid>
              <a:tr h="370840">
                <a:tc>
                  <a:txBody>
                    <a:bodyPr/>
                    <a:lstStyle/>
                    <a:p>
                      <a:pPr marL="171450" marR="0" lvl="0" indent="-171450" algn="l"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1" lang="ja-JP" altLang="en-US" sz="1200" dirty="0">
                          <a:solidFill>
                            <a:schemeClr val="tx1"/>
                          </a:solidFill>
                          <a:latin typeface="Meiryo UI" panose="020B0604030504040204" pitchFamily="50" charset="-128"/>
                          <a:ea typeface="Meiryo UI" panose="020B0604030504040204" pitchFamily="50" charset="-128"/>
                        </a:rPr>
                        <a:t>創業に関する基礎知識の習得や課題解決のためのセミナー・講座や交流会、各分野の専門家によるコンサルティングを実施するとともに、創業準備活動を支援する。</a:t>
                      </a:r>
                      <a:endParaRPr kumimoji="1" lang="en-US" altLang="ja-JP" sz="1200" dirty="0">
                        <a:solidFill>
                          <a:schemeClr val="tx1"/>
                        </a:solidFill>
                        <a:highlight>
                          <a:srgbClr val="FFFF00"/>
                        </a:highlight>
                        <a:latin typeface="Meiryo UI" panose="020B0604030504040204" pitchFamily="50" charset="-128"/>
                        <a:ea typeface="Meiryo UI" panose="020B0604030504040204" pitchFamily="50" charset="-128"/>
                      </a:endParaRPr>
                    </a:p>
                    <a:p>
                      <a:pPr marL="171450" marR="0" lvl="0" indent="-171450" algn="l"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1" lang="ja-JP" altLang="en-US" sz="1200" dirty="0">
                          <a:solidFill>
                            <a:schemeClr val="tx1"/>
                          </a:solidFill>
                          <a:latin typeface="Meiryo UI" panose="020B0604030504040204" pitchFamily="50" charset="-128"/>
                          <a:ea typeface="Meiryo UI" panose="020B0604030504040204" pitchFamily="50" charset="-128"/>
                        </a:rPr>
                        <a:t>不安定な創業期を乗り越える確度の高い創業者を輩出するため、多様な創業形態に対応した「特定創業支援等事業」を実施する。</a:t>
                      </a:r>
                      <a:endParaRPr kumimoji="1" lang="en-US" altLang="ja-JP" sz="1200" dirty="0">
                        <a:solidFill>
                          <a:schemeClr val="tx1"/>
                        </a:solidFill>
                        <a:latin typeface="Meiryo UI" panose="020B0604030504040204" pitchFamily="50" charset="-128"/>
                        <a:ea typeface="Meiryo UI" panose="020B0604030504040204" pitchFamily="50" charset="-128"/>
                      </a:endParaRPr>
                    </a:p>
                    <a:p>
                      <a:pPr marL="171450" marR="0" lvl="0" indent="-171450" algn="l"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1" lang="ja-JP" altLang="en-US" sz="1200" dirty="0">
                          <a:solidFill>
                            <a:schemeClr val="tx1"/>
                          </a:solidFill>
                          <a:latin typeface="Meiryo UI" panose="020B0604030504040204" pitchFamily="50" charset="-128"/>
                          <a:ea typeface="Meiryo UI" panose="020B0604030504040204" pitchFamily="50" charset="-128"/>
                        </a:rPr>
                        <a:t>「外国人起業促進支援窓口」を設置し、外国人の起業活動の在留資格（通称：スタートアップビザ）の認定申請に必要となる「起業準備活動計画」の作成支援や、認定後の起業準備活動のサポートを行い、外国人起業家の受入拡大や起業促進を図る。</a:t>
                      </a:r>
                      <a:endParaRPr kumimoji="1" lang="en-US" altLang="ja-JP" sz="1200" dirty="0">
                        <a:solidFill>
                          <a:schemeClr val="tx1"/>
                        </a:solidFill>
                        <a:highlight>
                          <a:srgbClr val="FFFF00"/>
                        </a:highlight>
                        <a:latin typeface="Meiryo UI" panose="020B0604030504040204" pitchFamily="50" charset="-128"/>
                        <a:ea typeface="Meiryo UI" panose="020B0604030504040204" pitchFamily="50" charset="-128"/>
                      </a:endParaRPr>
                    </a:p>
                    <a:p>
                      <a:pPr marL="171450" marR="0" lvl="0" indent="-171450" algn="l"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1" lang="ja-JP" altLang="en-US" sz="1200" dirty="0">
                          <a:solidFill>
                            <a:schemeClr val="tx1"/>
                          </a:solidFill>
                          <a:latin typeface="Meiryo UI" panose="020B0604030504040204" pitchFamily="50" charset="-128"/>
                          <a:ea typeface="Meiryo UI" panose="020B0604030504040204" pitchFamily="50" charset="-128"/>
                        </a:rPr>
                        <a:t>ものづくりによる創業希望者に対して、実験設備を備えた創業支援研究室を提供するほか、研究員による技術指導・助言等を行う。</a:t>
                      </a:r>
                      <a:endParaRPr kumimoji="1" lang="en-US" altLang="ja-JP" sz="1200" dirty="0">
                        <a:solidFill>
                          <a:schemeClr val="tx1"/>
                        </a:solidFill>
                        <a:highlight>
                          <a:srgbClr val="FFFF00"/>
                        </a:highlight>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3790377679"/>
                  </a:ext>
                </a:extLst>
              </a:tr>
            </a:tbl>
          </a:graphicData>
        </a:graphic>
      </p:graphicFrame>
      <p:sp>
        <p:nvSpPr>
          <p:cNvPr id="14" name="テキスト ボックス 13">
            <a:extLst>
              <a:ext uri="{FF2B5EF4-FFF2-40B4-BE49-F238E27FC236}">
                <a16:creationId xmlns:a16="http://schemas.microsoft.com/office/drawing/2014/main" id="{44E5B925-46DE-A210-7D8B-86962FD2EB10}"/>
              </a:ext>
            </a:extLst>
          </p:cNvPr>
          <p:cNvSpPr txBox="1"/>
          <p:nvPr/>
        </p:nvSpPr>
        <p:spPr>
          <a:xfrm>
            <a:off x="0" y="692696"/>
            <a:ext cx="6084168" cy="338554"/>
          </a:xfrm>
          <a:prstGeom prst="rect">
            <a:avLst/>
          </a:prstGeom>
          <a:noFill/>
        </p:spPr>
        <p:txBody>
          <a:bodyPr wrap="square" rtlCol="0">
            <a:spAutoFit/>
          </a:bodyPr>
          <a:lstStyle/>
          <a:p>
            <a:r>
              <a:rPr lang="ja-JP" altLang="en-US" sz="1600" b="1" cap="small" dirty="0">
                <a:latin typeface="Meiryo UI" panose="020B0604030504040204" pitchFamily="50" charset="-128"/>
                <a:ea typeface="Meiryo UI" panose="020B0604030504040204" pitchFamily="50" charset="-128"/>
                <a:cs typeface="Meiryo UI" panose="020B0604030504040204" pitchFamily="50" charset="-128"/>
              </a:rPr>
              <a:t>③　創業の支援</a:t>
            </a:r>
          </a:p>
        </p:txBody>
      </p:sp>
      <p:sp>
        <p:nvSpPr>
          <p:cNvPr id="2" name="スライド番号プレースホルダー 1">
            <a:extLst>
              <a:ext uri="{FF2B5EF4-FFF2-40B4-BE49-F238E27FC236}">
                <a16:creationId xmlns:a16="http://schemas.microsoft.com/office/drawing/2014/main" id="{284DFF25-640E-14E2-7C7B-90FD18A7A80C}"/>
              </a:ext>
            </a:extLst>
          </p:cNvPr>
          <p:cNvSpPr>
            <a:spLocks noGrp="1"/>
          </p:cNvSpPr>
          <p:nvPr>
            <p:ph type="sldNum" sz="quarter" idx="12"/>
          </p:nvPr>
        </p:nvSpPr>
        <p:spPr>
          <a:xfrm>
            <a:off x="7006204" y="6684245"/>
            <a:ext cx="2133600" cy="184666"/>
          </a:xfrm>
        </p:spPr>
        <p:txBody>
          <a:bodyPr>
            <a:spAutoFit/>
          </a:bodyPr>
          <a:lstStyle/>
          <a:p>
            <a:fld id="{B25945A1-EF0B-4209-9EBE-719C3C5BD1CE}" type="slidenum">
              <a:rPr kumimoji="1" lang="ja-JP" altLang="en-US" smtClean="0"/>
              <a:pPr/>
              <a:t>19</a:t>
            </a:fld>
            <a:endParaRPr kumimoji="1" lang="ja-JP" altLang="en-US"/>
          </a:p>
        </p:txBody>
      </p:sp>
    </p:spTree>
    <p:extLst>
      <p:ext uri="{BB962C8B-B14F-4D97-AF65-F5344CB8AC3E}">
        <p14:creationId xmlns:p14="http://schemas.microsoft.com/office/powerpoint/2010/main" val="230024248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テキスト ボックス 27"/>
          <p:cNvSpPr txBox="1"/>
          <p:nvPr/>
        </p:nvSpPr>
        <p:spPr>
          <a:xfrm>
            <a:off x="200729" y="1196752"/>
            <a:ext cx="1512168" cy="307777"/>
          </a:xfrm>
          <a:prstGeom prst="rect">
            <a:avLst/>
          </a:prstGeom>
          <a:solidFill>
            <a:schemeClr val="accent1"/>
          </a:solidFill>
        </p:spPr>
        <p:txBody>
          <a:bodyPr wrap="square" rtlCol="0">
            <a:spAutoFit/>
          </a:bodyPr>
          <a:lstStyle/>
          <a:p>
            <a:pPr algn="ctr"/>
            <a:r>
              <a:rPr lang="ja-JP" altLang="en-US" sz="1400" dirty="0">
                <a:solidFill>
                  <a:schemeClr val="bg1"/>
                </a:solidFill>
                <a:latin typeface="Meiryo UI" panose="020B0604030504040204" pitchFamily="50" charset="-128"/>
                <a:ea typeface="Meiryo UI" panose="020B0604030504040204" pitchFamily="50" charset="-128"/>
              </a:rPr>
              <a:t>現状と課題</a:t>
            </a:r>
          </a:p>
        </p:txBody>
      </p:sp>
      <p:sp>
        <p:nvSpPr>
          <p:cNvPr id="5" name="テキスト ボックス 4">
            <a:extLst>
              <a:ext uri="{FF2B5EF4-FFF2-40B4-BE49-F238E27FC236}">
                <a16:creationId xmlns:a16="http://schemas.microsoft.com/office/drawing/2014/main" id="{66901C4A-2186-7619-EBA2-FA9D878068AB}"/>
              </a:ext>
            </a:extLst>
          </p:cNvPr>
          <p:cNvSpPr txBox="1"/>
          <p:nvPr/>
        </p:nvSpPr>
        <p:spPr>
          <a:xfrm>
            <a:off x="200729" y="1498852"/>
            <a:ext cx="8943271" cy="969496"/>
          </a:xfrm>
          <a:prstGeom prst="rect">
            <a:avLst/>
          </a:prstGeom>
          <a:noFill/>
        </p:spPr>
        <p:txBody>
          <a:bodyPr wrap="square" rtlCol="0">
            <a:spAutoFit/>
          </a:bodyPr>
          <a:lstStyle/>
          <a:p>
            <a:pPr marL="171450" indent="-171450">
              <a:spcAft>
                <a:spcPts val="600"/>
              </a:spcAft>
              <a:buFont typeface="Arial" panose="020B0604020202020204" pitchFamily="34" charset="0"/>
              <a:buChar char="•"/>
            </a:pPr>
            <a:r>
              <a:rPr kumimoji="1" lang="ja-JP" altLang="en-US" sz="1300" cap="small" dirty="0">
                <a:latin typeface="Meiryo UI" panose="020B0604030504040204" pitchFamily="50" charset="-128"/>
                <a:ea typeface="Meiryo UI" panose="020B0604030504040204" pitchFamily="50" charset="-128"/>
                <a:cs typeface="Meiryo UI" panose="020B0604030504040204" pitchFamily="50" charset="-128"/>
              </a:rPr>
              <a:t>企業が海外市場に進出することは、新しい市場を開拓し、売上増加を図ることができるとともに、現地の技術やノウハウ、新しいビジネスモデルなどを学ぶ機会となり、イノベーションが促進されることが期待される。</a:t>
            </a:r>
            <a:endParaRPr kumimoji="1" lang="en-US" altLang="ja-JP" sz="1300" cap="small" dirty="0">
              <a:latin typeface="Meiryo UI" panose="020B0604030504040204" pitchFamily="50" charset="-128"/>
              <a:ea typeface="Meiryo UI" panose="020B0604030504040204" pitchFamily="50" charset="-128"/>
              <a:cs typeface="Meiryo UI" panose="020B0604030504040204" pitchFamily="50" charset="-128"/>
            </a:endParaRPr>
          </a:p>
          <a:p>
            <a:pPr marL="171450" indent="-171450">
              <a:spcAft>
                <a:spcPts val="600"/>
              </a:spcAft>
              <a:buFont typeface="Arial" panose="020B0604020202020204" pitchFamily="34" charset="0"/>
              <a:buChar char="•"/>
            </a:pPr>
            <a:r>
              <a:rPr kumimoji="1" lang="ja-JP" altLang="en-US" sz="1300" cap="small" dirty="0">
                <a:latin typeface="Meiryo UI" panose="020B0604030504040204" pitchFamily="50" charset="-128"/>
                <a:ea typeface="Meiryo UI" panose="020B0604030504040204" pitchFamily="50" charset="-128"/>
                <a:cs typeface="Meiryo UI" panose="020B0604030504040204" pitchFamily="50" charset="-128"/>
              </a:rPr>
              <a:t>経済のグローバル化が加速するなか、人口減少や少子高齢化による国内市場の縮小を見据え、市場の拡大が見込まれる海外市場へのビジネス展開を促すことにより、企業や地域経済の成長に向けて海外需要を積極的に取り込んでいく必要がある。</a:t>
            </a:r>
            <a:endParaRPr kumimoji="1" lang="en-US" altLang="ja-JP" sz="1300" cap="small"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 name="テキスト ボックス 2">
            <a:extLst>
              <a:ext uri="{FF2B5EF4-FFF2-40B4-BE49-F238E27FC236}">
                <a16:creationId xmlns:a16="http://schemas.microsoft.com/office/drawing/2014/main" id="{5E5537A9-4657-0974-14A6-58BDE3F8B78A}"/>
              </a:ext>
            </a:extLst>
          </p:cNvPr>
          <p:cNvSpPr txBox="1"/>
          <p:nvPr/>
        </p:nvSpPr>
        <p:spPr>
          <a:xfrm>
            <a:off x="0" y="692696"/>
            <a:ext cx="6084168" cy="338554"/>
          </a:xfrm>
          <a:prstGeom prst="rect">
            <a:avLst/>
          </a:prstGeom>
          <a:noFill/>
        </p:spPr>
        <p:txBody>
          <a:bodyPr wrap="square" rtlCol="0">
            <a:spAutoFit/>
          </a:bodyPr>
          <a:lstStyle/>
          <a:p>
            <a:r>
              <a:rPr lang="ja-JP" altLang="en-US" sz="1600" b="1" cap="small" dirty="0">
                <a:latin typeface="Meiryo UI" panose="020B0604030504040204" pitchFamily="50" charset="-128"/>
                <a:ea typeface="Meiryo UI" panose="020B0604030504040204" pitchFamily="50" charset="-128"/>
                <a:cs typeface="Meiryo UI" panose="020B0604030504040204" pitchFamily="50" charset="-128"/>
              </a:rPr>
              <a:t>①　国際ビジネス交流の促進</a:t>
            </a:r>
          </a:p>
        </p:txBody>
      </p:sp>
      <p:sp>
        <p:nvSpPr>
          <p:cNvPr id="12" name="テキスト ボックス 11">
            <a:extLst>
              <a:ext uri="{FF2B5EF4-FFF2-40B4-BE49-F238E27FC236}">
                <a16:creationId xmlns:a16="http://schemas.microsoft.com/office/drawing/2014/main" id="{A0AAD4BB-A5F6-EBCA-4C59-B5890E92FCAF}"/>
              </a:ext>
            </a:extLst>
          </p:cNvPr>
          <p:cNvSpPr txBox="1"/>
          <p:nvPr/>
        </p:nvSpPr>
        <p:spPr>
          <a:xfrm>
            <a:off x="200729" y="2564904"/>
            <a:ext cx="1512168" cy="307777"/>
          </a:xfrm>
          <a:prstGeom prst="rect">
            <a:avLst/>
          </a:prstGeom>
          <a:solidFill>
            <a:schemeClr val="accent1"/>
          </a:solidFill>
        </p:spPr>
        <p:txBody>
          <a:bodyPr wrap="square" rtlCol="0">
            <a:spAutoFit/>
          </a:bodyPr>
          <a:lstStyle/>
          <a:p>
            <a:pPr algn="ctr"/>
            <a:r>
              <a:rPr lang="ja-JP" altLang="en-US" sz="1400" dirty="0">
                <a:solidFill>
                  <a:schemeClr val="bg1"/>
                </a:solidFill>
                <a:latin typeface="Meiryo UI" panose="020B0604030504040204" pitchFamily="50" charset="-128"/>
                <a:ea typeface="Meiryo UI" panose="020B0604030504040204" pitchFamily="50" charset="-128"/>
              </a:rPr>
              <a:t>施策の方向性</a:t>
            </a:r>
          </a:p>
        </p:txBody>
      </p:sp>
      <p:sp>
        <p:nvSpPr>
          <p:cNvPr id="13" name="テキスト ボックス 12">
            <a:extLst>
              <a:ext uri="{FF2B5EF4-FFF2-40B4-BE49-F238E27FC236}">
                <a16:creationId xmlns:a16="http://schemas.microsoft.com/office/drawing/2014/main" id="{2258B70C-21FB-33F8-552F-AFE9E33405A1}"/>
              </a:ext>
            </a:extLst>
          </p:cNvPr>
          <p:cNvSpPr txBox="1"/>
          <p:nvPr/>
        </p:nvSpPr>
        <p:spPr>
          <a:xfrm>
            <a:off x="200729" y="2881072"/>
            <a:ext cx="8943271" cy="692497"/>
          </a:xfrm>
          <a:prstGeom prst="rect">
            <a:avLst/>
          </a:prstGeom>
          <a:noFill/>
        </p:spPr>
        <p:txBody>
          <a:bodyPr wrap="square" rtlCol="0">
            <a:spAutoFit/>
          </a:bodyPr>
          <a:lstStyle/>
          <a:p>
            <a:pPr marL="171450" indent="-171450">
              <a:spcAft>
                <a:spcPts val="600"/>
              </a:spcAft>
              <a:buFont typeface="Arial" panose="020B0604020202020204" pitchFamily="34" charset="0"/>
              <a:buChar char="•"/>
            </a:pPr>
            <a:r>
              <a:rPr kumimoji="1" lang="ja-JP" altLang="en-US" sz="1300" cap="small" dirty="0">
                <a:latin typeface="Meiryo UI" panose="020B0604030504040204" pitchFamily="50" charset="-128"/>
                <a:ea typeface="Meiryo UI" panose="020B0604030504040204" pitchFamily="50" charset="-128"/>
                <a:cs typeface="Meiryo UI" panose="020B0604030504040204" pitchFamily="50" charset="-128"/>
              </a:rPr>
              <a:t>姉妹都市交流やビジネスパートナー都市等の本市が有する都市間ネットワークの強化・発展を図り、そうしたネットワークを活用して、国際ビジネス交流の一層の促進、海外ビジネス展開の支援を行うとともに、万博を契機に来阪が見込まれる海外企業等と在阪企業のビジネス交流を創出し、万博後の海外ビジネス展開の発展につなげる。</a:t>
            </a:r>
          </a:p>
        </p:txBody>
      </p:sp>
      <p:graphicFrame>
        <p:nvGraphicFramePr>
          <p:cNvPr id="9" name="表 10">
            <a:extLst>
              <a:ext uri="{FF2B5EF4-FFF2-40B4-BE49-F238E27FC236}">
                <a16:creationId xmlns:a16="http://schemas.microsoft.com/office/drawing/2014/main" id="{E7C7D87A-1697-B06B-9E33-0A434515167B}"/>
              </a:ext>
            </a:extLst>
          </p:cNvPr>
          <p:cNvGraphicFramePr>
            <a:graphicFrameLocks noGrp="1"/>
          </p:cNvGraphicFramePr>
          <p:nvPr>
            <p:extLst>
              <p:ext uri="{D42A27DB-BD31-4B8C-83A1-F6EECF244321}">
                <p14:modId xmlns:p14="http://schemas.microsoft.com/office/powerpoint/2010/main" val="3575884495"/>
              </p:ext>
            </p:extLst>
          </p:nvPr>
        </p:nvGraphicFramePr>
        <p:xfrm>
          <a:off x="323557" y="4141188"/>
          <a:ext cx="8814506" cy="2377440"/>
        </p:xfrm>
        <a:graphic>
          <a:graphicData uri="http://schemas.openxmlformats.org/drawingml/2006/table">
            <a:tbl>
              <a:tblPr bandRow="1">
                <a:tableStyleId>{93296810-A885-4BE3-A3E7-6D5BEEA58F35}</a:tableStyleId>
              </a:tblPr>
              <a:tblGrid>
                <a:gridCol w="8814506">
                  <a:extLst>
                    <a:ext uri="{9D8B030D-6E8A-4147-A177-3AD203B41FA5}">
                      <a16:colId xmlns:a16="http://schemas.microsoft.com/office/drawing/2014/main" val="2007359258"/>
                    </a:ext>
                  </a:extLst>
                </a:gridCol>
              </a:tblGrid>
              <a:tr h="1112520">
                <a:tc>
                  <a:txBody>
                    <a:bodyPr/>
                    <a:lstStyle/>
                    <a:p>
                      <a:pPr marL="171450" marR="0" lvl="0" indent="-171450" algn="l"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1" lang="ja-JP" altLang="en-US" sz="1200" dirty="0">
                          <a:solidFill>
                            <a:schemeClr val="tx1"/>
                          </a:solidFill>
                          <a:latin typeface="Meiryo UI" panose="020B0604030504040204" pitchFamily="50" charset="-128"/>
                          <a:ea typeface="Meiryo UI" panose="020B0604030504040204" pitchFamily="50" charset="-128"/>
                        </a:rPr>
                        <a:t>姉妹都市（</a:t>
                      </a:r>
                      <a:r>
                        <a:rPr kumimoji="1" lang="en-US" altLang="ja-JP" sz="1200" dirty="0">
                          <a:solidFill>
                            <a:schemeClr val="tx1"/>
                          </a:solidFill>
                          <a:latin typeface="Meiryo UI" panose="020B0604030504040204" pitchFamily="50" charset="-128"/>
                          <a:ea typeface="Meiryo UI" panose="020B0604030504040204" pitchFamily="50" charset="-128"/>
                        </a:rPr>
                        <a:t>※1</a:t>
                      </a:r>
                      <a:r>
                        <a:rPr kumimoji="1" lang="ja-JP" altLang="en-US" sz="1200" dirty="0">
                          <a:solidFill>
                            <a:schemeClr val="tx1"/>
                          </a:solidFill>
                          <a:latin typeface="Meiryo UI" panose="020B0604030504040204" pitchFamily="50" charset="-128"/>
                          <a:ea typeface="Meiryo UI" panose="020B0604030504040204" pitchFamily="50" charset="-128"/>
                        </a:rPr>
                        <a:t>）やビジネスパートナー都市（</a:t>
                      </a:r>
                      <a:r>
                        <a:rPr kumimoji="1" lang="en-US" altLang="ja-JP" sz="1200" dirty="0">
                          <a:solidFill>
                            <a:schemeClr val="tx1"/>
                          </a:solidFill>
                          <a:latin typeface="Meiryo UI" panose="020B0604030504040204" pitchFamily="50" charset="-128"/>
                          <a:ea typeface="Meiryo UI" panose="020B0604030504040204" pitchFamily="50" charset="-128"/>
                        </a:rPr>
                        <a:t>※2</a:t>
                      </a:r>
                      <a:r>
                        <a:rPr kumimoji="1" lang="ja-JP" altLang="en-US" sz="1200" dirty="0">
                          <a:solidFill>
                            <a:schemeClr val="tx1"/>
                          </a:solidFill>
                          <a:latin typeface="Meiryo UI" panose="020B0604030504040204" pitchFamily="50" charset="-128"/>
                          <a:ea typeface="Meiryo UI" panose="020B0604030504040204" pitchFamily="50" charset="-128"/>
                        </a:rPr>
                        <a:t>）等の都市間ネットワークを活用し、海外見本市への出展支援や海外・国内商談会の開催、企業ミッション団の派遣、海外現地でのプロモーションセミナーやトップセールスなどを実施し、海外ビジネスの展開を支援する。</a:t>
                      </a:r>
                      <a:endParaRPr kumimoji="1" lang="en-US" altLang="ja-JP" sz="1200" dirty="0">
                        <a:solidFill>
                          <a:schemeClr val="tx1"/>
                        </a:solidFill>
                        <a:latin typeface="Meiryo UI" panose="020B0604030504040204" pitchFamily="50" charset="-128"/>
                        <a:ea typeface="Meiryo UI" panose="020B0604030504040204" pitchFamily="50" charset="-128"/>
                      </a:endParaRPr>
                    </a:p>
                    <a:p>
                      <a:pPr marL="171450" marR="0" lvl="0" indent="-171450" algn="l"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endParaRPr kumimoji="1" lang="ja-JP" altLang="en-US" sz="1200" dirty="0">
                        <a:solidFill>
                          <a:schemeClr val="tx1"/>
                        </a:solidFill>
                        <a:latin typeface="Meiryo UI" panose="020B0604030504040204" pitchFamily="50" charset="-128"/>
                        <a:ea typeface="Meiryo UI" panose="020B0604030504040204" pitchFamily="50" charset="-128"/>
                      </a:endParaRPr>
                    </a:p>
                    <a:p>
                      <a:pPr marL="171450" marR="0" lvl="0" indent="-171450" algn="l"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endParaRPr kumimoji="1" lang="en-US" altLang="ja-JP" sz="1200" dirty="0">
                        <a:solidFill>
                          <a:schemeClr val="tx1"/>
                        </a:solidFill>
                        <a:highlight>
                          <a:srgbClr val="FFFF00"/>
                        </a:highlight>
                        <a:latin typeface="Meiryo UI" panose="020B0604030504040204" pitchFamily="50" charset="-128"/>
                        <a:ea typeface="Meiryo UI" panose="020B0604030504040204" pitchFamily="50" charset="-128"/>
                      </a:endParaRPr>
                    </a:p>
                    <a:p>
                      <a:pPr marL="171450" marR="0" lvl="0" indent="-171450" algn="l"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endParaRPr kumimoji="1" lang="en-US" altLang="ja-JP" sz="1200" dirty="0">
                        <a:solidFill>
                          <a:schemeClr val="tx1"/>
                        </a:solidFill>
                        <a:highlight>
                          <a:srgbClr val="FFFF00"/>
                        </a:highlight>
                        <a:latin typeface="Meiryo UI" panose="020B0604030504040204" pitchFamily="50" charset="-128"/>
                        <a:ea typeface="Meiryo UI" panose="020B0604030504040204" pitchFamily="50" charset="-128"/>
                      </a:endParaRPr>
                    </a:p>
                    <a:p>
                      <a:pPr marL="171450" marR="0" lvl="0" indent="-171450" algn="l"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1" lang="ja-JP" altLang="en-US" sz="1200" dirty="0">
                          <a:solidFill>
                            <a:schemeClr val="tx1"/>
                          </a:solidFill>
                          <a:latin typeface="Meiryo UI" panose="020B0604030504040204" pitchFamily="50" charset="-128"/>
                          <a:ea typeface="Meiryo UI" panose="020B0604030504040204" pitchFamily="50" charset="-128"/>
                        </a:rPr>
                        <a:t>上海事務所を設置・運営し、現地でのネットワークを活かして在阪企業のビジネス展開支援を行う。</a:t>
                      </a:r>
                      <a:endParaRPr kumimoji="1" lang="ja-JP" altLang="en-US" sz="1200" dirty="0">
                        <a:solidFill>
                          <a:schemeClr val="tx1"/>
                        </a:solidFill>
                        <a:highlight>
                          <a:srgbClr val="FFFF00"/>
                        </a:highlight>
                        <a:latin typeface="Meiryo UI" panose="020B0604030504040204" pitchFamily="50" charset="-128"/>
                        <a:ea typeface="Meiryo UI" panose="020B0604030504040204" pitchFamily="50" charset="-128"/>
                      </a:endParaRPr>
                    </a:p>
                    <a:p>
                      <a:pPr marL="171450" marR="0" lvl="0" indent="-171450" algn="l"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1" lang="ja-JP" altLang="en-US" sz="1200" dirty="0">
                          <a:solidFill>
                            <a:schemeClr val="tx1"/>
                          </a:solidFill>
                          <a:latin typeface="Meiryo UI" panose="020B0604030504040204" pitchFamily="50" charset="-128"/>
                          <a:ea typeface="Meiryo UI" panose="020B0604030504040204" pitchFamily="50" charset="-128"/>
                        </a:rPr>
                        <a:t>海外展開支援機関と連携してワンストップ窓口を整備し、海外市場や貿易実務、海外販路開拓の専門家によるコンサルティング等、中小企業の海外ビジネス展開の支援を行う。</a:t>
                      </a:r>
                      <a:endParaRPr kumimoji="1" lang="en-US" altLang="ja-JP" sz="1200" dirty="0">
                        <a:solidFill>
                          <a:schemeClr val="tx1"/>
                        </a:solidFill>
                        <a:latin typeface="Meiryo UI" panose="020B0604030504040204" pitchFamily="50" charset="-128"/>
                        <a:ea typeface="Meiryo UI" panose="020B0604030504040204" pitchFamily="50" charset="-128"/>
                      </a:endParaRPr>
                    </a:p>
                    <a:p>
                      <a:pPr marL="171450" marR="0" lvl="0" indent="-171450" algn="l"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1" lang="ja-JP" altLang="en-US" sz="1200" dirty="0">
                          <a:solidFill>
                            <a:schemeClr val="tx1"/>
                          </a:solidFill>
                          <a:latin typeface="Meiryo UI" panose="020B0604030504040204" pitchFamily="50" charset="-128"/>
                          <a:ea typeface="Meiryo UI" panose="020B0604030504040204" pitchFamily="50" charset="-128"/>
                        </a:rPr>
                        <a:t>万博を契機として、市内中小企業の魅力を効果的に発信するとともに、海外販路開拓の機会提供による新たなビジネスチャンスの創出を図る。また、来阪する海外企業等のニーズを的確に捉え、ビジネス交流の創出を図る。</a:t>
                      </a:r>
                      <a:endParaRPr kumimoji="1" lang="ja-JP" altLang="en-US" sz="1200" dirty="0">
                        <a:solidFill>
                          <a:schemeClr val="tx1"/>
                        </a:solidFill>
                        <a:highlight>
                          <a:srgbClr val="FFFF00"/>
                        </a:highlight>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3790377679"/>
                  </a:ext>
                </a:extLst>
              </a:tr>
            </a:tbl>
          </a:graphicData>
        </a:graphic>
      </p:graphicFrame>
      <p:sp>
        <p:nvSpPr>
          <p:cNvPr id="16" name="テキスト ボックス 15">
            <a:extLst>
              <a:ext uri="{FF2B5EF4-FFF2-40B4-BE49-F238E27FC236}">
                <a16:creationId xmlns:a16="http://schemas.microsoft.com/office/drawing/2014/main" id="{39E05B54-3364-D261-BC8A-631C0E794D4F}"/>
              </a:ext>
            </a:extLst>
          </p:cNvPr>
          <p:cNvSpPr txBox="1"/>
          <p:nvPr/>
        </p:nvSpPr>
        <p:spPr>
          <a:xfrm>
            <a:off x="200729" y="3717032"/>
            <a:ext cx="1512168" cy="307777"/>
          </a:xfrm>
          <a:prstGeom prst="rect">
            <a:avLst/>
          </a:prstGeom>
          <a:solidFill>
            <a:schemeClr val="accent1"/>
          </a:solidFill>
        </p:spPr>
        <p:txBody>
          <a:bodyPr wrap="square" rtlCol="0">
            <a:spAutoFit/>
          </a:bodyPr>
          <a:lstStyle/>
          <a:p>
            <a:pPr algn="ctr"/>
            <a:r>
              <a:rPr lang="ja-JP" altLang="en-US" sz="1400" dirty="0">
                <a:solidFill>
                  <a:schemeClr val="bg1"/>
                </a:solidFill>
                <a:latin typeface="Meiryo UI" panose="020B0604030504040204" pitchFamily="50" charset="-128"/>
                <a:ea typeface="Meiryo UI" panose="020B0604030504040204" pitchFamily="50" charset="-128"/>
              </a:rPr>
              <a:t>具体的取組例</a:t>
            </a:r>
          </a:p>
        </p:txBody>
      </p:sp>
      <p:sp>
        <p:nvSpPr>
          <p:cNvPr id="10" name="スライド番号プレースホルダー 1">
            <a:extLst>
              <a:ext uri="{FF2B5EF4-FFF2-40B4-BE49-F238E27FC236}">
                <a16:creationId xmlns:a16="http://schemas.microsoft.com/office/drawing/2014/main" id="{AAFDE027-3791-184F-F220-A315102D2872}"/>
              </a:ext>
            </a:extLst>
          </p:cNvPr>
          <p:cNvSpPr txBox="1">
            <a:spLocks/>
          </p:cNvSpPr>
          <p:nvPr/>
        </p:nvSpPr>
        <p:spPr>
          <a:xfrm>
            <a:off x="7004463" y="6683509"/>
            <a:ext cx="2133600" cy="184666"/>
          </a:xfrm>
          <a:prstGeom prst="rect">
            <a:avLst/>
          </a:prstGeom>
        </p:spPr>
        <p:txBody>
          <a:bodyPr vert="horz" lIns="36000" tIns="0" rIns="36000" bIns="0" rtlCol="0" anchor="ctr">
            <a:spAutoFit/>
          </a:bodyP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fld id="{B25945A1-EF0B-4209-9EBE-719C3C5BD1CE}" type="slidenum">
              <a:rPr lang="ja-JP" altLang="en-US" smtClean="0"/>
              <a:pPr/>
              <a:t>20</a:t>
            </a:fld>
            <a:endParaRPr lang="ja-JP" altLang="en-US"/>
          </a:p>
        </p:txBody>
      </p:sp>
      <p:sp>
        <p:nvSpPr>
          <p:cNvPr id="11" name="コンテンツ プレースホルダ 2">
            <a:extLst>
              <a:ext uri="{FF2B5EF4-FFF2-40B4-BE49-F238E27FC236}">
                <a16:creationId xmlns:a16="http://schemas.microsoft.com/office/drawing/2014/main" id="{7D9A6BE2-1B27-E0C6-A8CA-693E996F2F77}"/>
              </a:ext>
            </a:extLst>
          </p:cNvPr>
          <p:cNvSpPr txBox="1">
            <a:spLocks/>
          </p:cNvSpPr>
          <p:nvPr/>
        </p:nvSpPr>
        <p:spPr>
          <a:xfrm>
            <a:off x="611560" y="4581128"/>
            <a:ext cx="8424936" cy="720080"/>
          </a:xfrm>
          <a:prstGeom prst="rect">
            <a:avLst/>
          </a:prstGeom>
        </p:spPr>
        <p:txBody>
          <a:bodyPr vert="horz" lIns="0" tIns="0" rIns="0" bIns="0" anchor="ctr">
            <a:noAutofit/>
          </a:bodyPr>
          <a:lstStyle>
            <a:lvl1pPr marL="274320" indent="-274320" algn="l" rtl="0" eaLnBrk="1" latinLnBrk="0" hangingPunct="1">
              <a:spcBef>
                <a:spcPts val="600"/>
              </a:spcBef>
              <a:buClr>
                <a:schemeClr val="accent1"/>
              </a:buClr>
              <a:buSzPct val="70000"/>
              <a:buFont typeface="Wingdings"/>
              <a:buChar char=""/>
              <a:defRPr kumimoji="1"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1"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1"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1"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1"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1"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1"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1"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1" sz="1400" kern="1200" baseline="0">
                <a:solidFill>
                  <a:schemeClr val="tx2"/>
                </a:solidFill>
                <a:latin typeface="+mn-lt"/>
                <a:ea typeface="+mn-ea"/>
                <a:cs typeface="+mn-cs"/>
              </a:defRPr>
            </a:lvl9pPr>
          </a:lstStyle>
          <a:p>
            <a:pPr marL="0" indent="0">
              <a:spcBef>
                <a:spcPts val="0"/>
              </a:spcBef>
              <a:buNone/>
            </a:pPr>
            <a:r>
              <a:rPr lang="en-US" altLang="ja-JP" sz="900" dirty="0">
                <a:latin typeface="Meiryo UI" pitchFamily="50" charset="-128"/>
                <a:ea typeface="Meiryo UI" pitchFamily="50" charset="-128"/>
                <a:cs typeface="Meiryo UI" pitchFamily="50" charset="-128"/>
              </a:rPr>
              <a:t>※1</a:t>
            </a:r>
            <a:r>
              <a:rPr lang="ja-JP" altLang="en-US" sz="900" dirty="0">
                <a:latin typeface="Meiryo UI" pitchFamily="50" charset="-128"/>
                <a:ea typeface="Meiryo UI" pitchFamily="50" charset="-128"/>
                <a:cs typeface="Meiryo UI" pitchFamily="50" charset="-128"/>
              </a:rPr>
              <a:t>　姉妹都市</a:t>
            </a:r>
            <a:r>
              <a:rPr lang="en-US" altLang="ja-JP" sz="900" dirty="0">
                <a:latin typeface="Meiryo UI" pitchFamily="50" charset="-128"/>
                <a:ea typeface="Meiryo UI" pitchFamily="50" charset="-128"/>
                <a:cs typeface="Meiryo UI" pitchFamily="50" charset="-128"/>
              </a:rPr>
              <a:t>…</a:t>
            </a:r>
            <a:r>
              <a:rPr lang="ja-JP" altLang="en-US" sz="900" dirty="0">
                <a:latin typeface="Meiryo UI" pitchFamily="50" charset="-128"/>
                <a:ea typeface="Meiryo UI" pitchFamily="50" charset="-128"/>
                <a:cs typeface="Meiryo UI" pitchFamily="50" charset="-128"/>
              </a:rPr>
              <a:t>市民や企業、各種団体など多様な主体が、経済・技術・学術・文化・スポーツなど幅広い分野で交流を推進することを目的とした都市提携。</a:t>
            </a:r>
            <a:endParaRPr lang="en-US" altLang="ja-JP" sz="900" dirty="0">
              <a:latin typeface="Meiryo UI" pitchFamily="50" charset="-128"/>
              <a:ea typeface="Meiryo UI" pitchFamily="50" charset="-128"/>
              <a:cs typeface="Meiryo UI" pitchFamily="50" charset="-128"/>
            </a:endParaRPr>
          </a:p>
          <a:p>
            <a:pPr marL="0" indent="0">
              <a:spcBef>
                <a:spcPts val="0"/>
              </a:spcBef>
              <a:buNone/>
            </a:pPr>
            <a:r>
              <a:rPr lang="ja-JP" altLang="en-US" sz="900" dirty="0">
                <a:latin typeface="Meiryo UI" pitchFamily="50" charset="-128"/>
                <a:ea typeface="Meiryo UI" pitchFamily="50" charset="-128"/>
                <a:cs typeface="Meiryo UI" pitchFamily="50" charset="-128"/>
              </a:rPr>
              <a:t>　　　　</a:t>
            </a:r>
            <a:r>
              <a:rPr lang="en-US" altLang="ja-JP" sz="900" dirty="0">
                <a:latin typeface="Meiryo UI" pitchFamily="50" charset="-128"/>
                <a:ea typeface="Meiryo UI" pitchFamily="50" charset="-128"/>
                <a:cs typeface="Meiryo UI" pitchFamily="50" charset="-128"/>
              </a:rPr>
              <a:t>〔</a:t>
            </a:r>
            <a:r>
              <a:rPr lang="ja-JP" altLang="en-US" sz="900" dirty="0">
                <a:latin typeface="Meiryo UI" pitchFamily="50" charset="-128"/>
                <a:ea typeface="Meiryo UI" pitchFamily="50" charset="-128"/>
                <a:cs typeface="Meiryo UI" pitchFamily="50" charset="-128"/>
              </a:rPr>
              <a:t>都市名</a:t>
            </a:r>
            <a:r>
              <a:rPr lang="en-US" altLang="ja-JP" sz="900" dirty="0">
                <a:latin typeface="Meiryo UI" pitchFamily="50" charset="-128"/>
                <a:ea typeface="Meiryo UI" pitchFamily="50" charset="-128"/>
                <a:cs typeface="Meiryo UI" pitchFamily="50" charset="-128"/>
              </a:rPr>
              <a:t>〕</a:t>
            </a:r>
            <a:r>
              <a:rPr lang="ja-JP" altLang="en-US" sz="900" dirty="0">
                <a:latin typeface="Meiryo UI" pitchFamily="50" charset="-128"/>
                <a:ea typeface="Meiryo UI" pitchFamily="50" charset="-128"/>
                <a:cs typeface="Meiryo UI" pitchFamily="50" charset="-128"/>
              </a:rPr>
              <a:t> サンパウロ（ブラジル）、シカゴ（アメリカ）、上海（中国）、メルボルン（オーストラリア）、サンクト・ペテルブルグ（ロシア）、ミラノ（イタリア）、ハンブルク（ドイツ）</a:t>
            </a:r>
            <a:endParaRPr lang="en-US" altLang="ja-JP" sz="900" dirty="0">
              <a:latin typeface="Meiryo UI" pitchFamily="50" charset="-128"/>
              <a:ea typeface="Meiryo UI" pitchFamily="50" charset="-128"/>
              <a:cs typeface="Meiryo UI" pitchFamily="50" charset="-128"/>
            </a:endParaRPr>
          </a:p>
          <a:p>
            <a:pPr marL="0" indent="0">
              <a:spcBef>
                <a:spcPts val="0"/>
              </a:spcBef>
              <a:buNone/>
            </a:pPr>
            <a:r>
              <a:rPr lang="en-US" altLang="ja-JP" sz="900" dirty="0">
                <a:latin typeface="Meiryo UI" pitchFamily="50" charset="-128"/>
                <a:ea typeface="Meiryo UI" pitchFamily="50" charset="-128"/>
                <a:cs typeface="Meiryo UI" pitchFamily="50" charset="-128"/>
              </a:rPr>
              <a:t>※2</a:t>
            </a:r>
            <a:r>
              <a:rPr lang="ja-JP" altLang="en-US" sz="900" dirty="0">
                <a:latin typeface="Meiryo UI" pitchFamily="50" charset="-128"/>
                <a:ea typeface="Meiryo UI" pitchFamily="50" charset="-128"/>
                <a:cs typeface="Meiryo UI" pitchFamily="50" charset="-128"/>
              </a:rPr>
              <a:t>　ビジネスパートナー都市</a:t>
            </a:r>
            <a:r>
              <a:rPr lang="en-US" altLang="ja-JP" sz="900" dirty="0">
                <a:latin typeface="Meiryo UI" pitchFamily="50" charset="-128"/>
                <a:ea typeface="Meiryo UI" pitchFamily="50" charset="-128"/>
                <a:cs typeface="Meiryo UI" pitchFamily="50" charset="-128"/>
              </a:rPr>
              <a:t>…</a:t>
            </a:r>
            <a:r>
              <a:rPr lang="ja-JP" altLang="en-US" sz="900" dirty="0">
                <a:latin typeface="Meiryo UI" pitchFamily="50" charset="-128"/>
                <a:ea typeface="Meiryo UI" pitchFamily="50" charset="-128"/>
                <a:cs typeface="Meiryo UI" pitchFamily="50" charset="-128"/>
              </a:rPr>
              <a:t>アジア太平洋地域を中心とした経済ネットワークを構築し、経済交流を民間レベルで促進するため、大阪市が</a:t>
            </a:r>
            <a:r>
              <a:rPr lang="en-US" altLang="ja-JP" sz="900" dirty="0">
                <a:latin typeface="Meiryo UI" pitchFamily="50" charset="-128"/>
                <a:ea typeface="Meiryo UI" pitchFamily="50" charset="-128"/>
                <a:cs typeface="Meiryo UI" pitchFamily="50" charset="-128"/>
              </a:rPr>
              <a:t>1988</a:t>
            </a:r>
            <a:r>
              <a:rPr lang="ja-JP" altLang="en-US" sz="900" dirty="0">
                <a:latin typeface="Meiryo UI" pitchFamily="50" charset="-128"/>
                <a:ea typeface="Meiryo UI" pitchFamily="50" charset="-128"/>
                <a:cs typeface="Meiryo UI" pitchFamily="50" charset="-128"/>
              </a:rPr>
              <a:t>年から進めている都市提携。</a:t>
            </a:r>
            <a:endParaRPr lang="en-US" altLang="ja-JP" sz="900" dirty="0">
              <a:latin typeface="Meiryo UI" pitchFamily="50" charset="-128"/>
              <a:ea typeface="Meiryo UI" pitchFamily="50" charset="-128"/>
              <a:cs typeface="Meiryo UI" pitchFamily="50" charset="-128"/>
            </a:endParaRPr>
          </a:p>
          <a:p>
            <a:pPr marL="0" indent="0">
              <a:spcBef>
                <a:spcPts val="0"/>
              </a:spcBef>
              <a:buNone/>
            </a:pPr>
            <a:r>
              <a:rPr lang="ja-JP" altLang="en-US" sz="900" dirty="0">
                <a:latin typeface="Meiryo UI" pitchFamily="50" charset="-128"/>
                <a:ea typeface="Meiryo UI" pitchFamily="50" charset="-128"/>
                <a:cs typeface="Meiryo UI" pitchFamily="50" charset="-128"/>
              </a:rPr>
              <a:t>　　　　</a:t>
            </a:r>
            <a:r>
              <a:rPr lang="en-US" altLang="ja-JP" sz="900" dirty="0">
                <a:latin typeface="Meiryo UI" pitchFamily="50" charset="-128"/>
                <a:ea typeface="Meiryo UI" pitchFamily="50" charset="-128"/>
                <a:cs typeface="Meiryo UI" pitchFamily="50" charset="-128"/>
              </a:rPr>
              <a:t>〔</a:t>
            </a:r>
            <a:r>
              <a:rPr lang="ja-JP" altLang="en-US" sz="900" dirty="0">
                <a:latin typeface="Meiryo UI" pitchFamily="50" charset="-128"/>
                <a:ea typeface="Meiryo UI" pitchFamily="50" charset="-128"/>
                <a:cs typeface="Meiryo UI" pitchFamily="50" charset="-128"/>
              </a:rPr>
              <a:t>提携先</a:t>
            </a:r>
            <a:r>
              <a:rPr lang="en-US" altLang="ja-JP" sz="900" dirty="0">
                <a:latin typeface="Meiryo UI" pitchFamily="50" charset="-128"/>
                <a:ea typeface="Meiryo UI" pitchFamily="50" charset="-128"/>
                <a:cs typeface="Meiryo UI" pitchFamily="50" charset="-128"/>
              </a:rPr>
              <a:t>〕 </a:t>
            </a:r>
            <a:r>
              <a:rPr lang="ja-JP" altLang="en-US" sz="900" dirty="0">
                <a:latin typeface="Meiryo UI" pitchFamily="50" charset="-128"/>
                <a:ea typeface="Meiryo UI" pitchFamily="50" charset="-128"/>
                <a:cs typeface="Meiryo UI" pitchFamily="50" charset="-128"/>
              </a:rPr>
              <a:t>香港（中国）、シンガポール、バンコク（タイ）、クアラルンプール（マレーシア）、マニラ（フィリピン）、ジャカルタ（インドネシア）、ソウル（韓国）、</a:t>
            </a:r>
            <a:r>
              <a:rPr lang="zh-CN" altLang="en-US" sz="900" dirty="0">
                <a:latin typeface="Meiryo UI" pitchFamily="50" charset="-128"/>
                <a:ea typeface="Meiryo UI" pitchFamily="50" charset="-128"/>
                <a:cs typeface="Meiryo UI" pitchFamily="50" charset="-128"/>
              </a:rPr>
              <a:t>上海</a:t>
            </a:r>
            <a:r>
              <a:rPr lang="ja-JP" altLang="en-US" sz="900" dirty="0">
                <a:latin typeface="Meiryo UI" pitchFamily="50" charset="-128"/>
                <a:ea typeface="Meiryo UI" pitchFamily="50" charset="-128"/>
                <a:cs typeface="Meiryo UI" pitchFamily="50" charset="-128"/>
              </a:rPr>
              <a:t>（</a:t>
            </a:r>
            <a:r>
              <a:rPr lang="zh-CN" altLang="en-US" sz="900" dirty="0">
                <a:latin typeface="Meiryo UI" pitchFamily="50" charset="-128"/>
                <a:ea typeface="Meiryo UI" pitchFamily="50" charset="-128"/>
                <a:cs typeface="Meiryo UI" pitchFamily="50" charset="-128"/>
              </a:rPr>
              <a:t>中国</a:t>
            </a:r>
            <a:r>
              <a:rPr lang="ja-JP" altLang="en-US" sz="900" dirty="0">
                <a:latin typeface="Meiryo UI" pitchFamily="50" charset="-128"/>
                <a:ea typeface="Meiryo UI" pitchFamily="50" charset="-128"/>
                <a:cs typeface="Meiryo UI" pitchFamily="50" charset="-128"/>
              </a:rPr>
              <a:t>）、</a:t>
            </a:r>
            <a:endParaRPr lang="en-US" altLang="ja-JP" sz="900" dirty="0">
              <a:latin typeface="Meiryo UI" pitchFamily="50" charset="-128"/>
              <a:ea typeface="Meiryo UI" pitchFamily="50" charset="-128"/>
              <a:cs typeface="Meiryo UI" pitchFamily="50" charset="-128"/>
            </a:endParaRPr>
          </a:p>
          <a:p>
            <a:pPr marL="0" indent="0">
              <a:spcBef>
                <a:spcPts val="0"/>
              </a:spcBef>
              <a:buNone/>
            </a:pPr>
            <a:r>
              <a:rPr lang="ja-JP" altLang="en-US" sz="900" dirty="0">
                <a:latin typeface="Meiryo UI" pitchFamily="50" charset="-128"/>
                <a:ea typeface="Meiryo UI" pitchFamily="50" charset="-128"/>
                <a:cs typeface="Meiryo UI" pitchFamily="50" charset="-128"/>
              </a:rPr>
              <a:t>　　　　　　　　　　 ホーチミン・シティ（ベトナム）、ムンバイ（インド）、メルボルン（オーストラリア）、</a:t>
            </a:r>
            <a:r>
              <a:rPr lang="zh-CN" altLang="en-US" sz="900" dirty="0">
                <a:latin typeface="Meiryo UI" pitchFamily="50" charset="-128"/>
                <a:ea typeface="Meiryo UI" pitchFamily="50" charset="-128"/>
                <a:cs typeface="Meiryo UI" pitchFamily="50" charset="-128"/>
              </a:rPr>
              <a:t>天津</a:t>
            </a:r>
            <a:r>
              <a:rPr lang="ja-JP" altLang="en-US" sz="900" dirty="0">
                <a:latin typeface="Meiryo UI" pitchFamily="50" charset="-128"/>
                <a:ea typeface="Meiryo UI" pitchFamily="50" charset="-128"/>
                <a:cs typeface="Meiryo UI" pitchFamily="50" charset="-128"/>
              </a:rPr>
              <a:t>（</a:t>
            </a:r>
            <a:r>
              <a:rPr lang="zh-CN" altLang="en-US" sz="900" dirty="0">
                <a:latin typeface="Meiryo UI" pitchFamily="50" charset="-128"/>
                <a:ea typeface="Meiryo UI" pitchFamily="50" charset="-128"/>
                <a:cs typeface="Meiryo UI" pitchFamily="50" charset="-128"/>
              </a:rPr>
              <a:t>中国</a:t>
            </a:r>
            <a:r>
              <a:rPr lang="ja-JP" altLang="en-US" sz="900" dirty="0">
                <a:latin typeface="Meiryo UI" pitchFamily="50" charset="-128"/>
                <a:ea typeface="Meiryo UI" pitchFamily="50" charset="-128"/>
                <a:cs typeface="Meiryo UI" pitchFamily="50" charset="-128"/>
              </a:rPr>
              <a:t>）、オークランド（ニュージーランド）、ハンブルク（ドイツ）</a:t>
            </a:r>
            <a:endParaRPr lang="en-US" altLang="ja-JP" sz="900" dirty="0">
              <a:latin typeface="Meiryo UI" pitchFamily="50" charset="-128"/>
              <a:ea typeface="Meiryo UI" pitchFamily="50" charset="-128"/>
              <a:cs typeface="Meiryo UI" pitchFamily="50" charset="-128"/>
            </a:endParaRPr>
          </a:p>
        </p:txBody>
      </p:sp>
      <p:sp>
        <p:nvSpPr>
          <p:cNvPr id="14" name="テキスト ボックス 13">
            <a:extLst>
              <a:ext uri="{FF2B5EF4-FFF2-40B4-BE49-F238E27FC236}">
                <a16:creationId xmlns:a16="http://schemas.microsoft.com/office/drawing/2014/main" id="{BCAF2ED1-4E18-7356-EA77-351290D56D96}"/>
              </a:ext>
            </a:extLst>
          </p:cNvPr>
          <p:cNvSpPr txBox="1"/>
          <p:nvPr/>
        </p:nvSpPr>
        <p:spPr>
          <a:xfrm>
            <a:off x="0" y="-2"/>
            <a:ext cx="9144000" cy="461665"/>
          </a:xfrm>
          <a:prstGeom prst="rect">
            <a:avLst/>
          </a:prstGeom>
          <a:solidFill>
            <a:schemeClr val="accent1"/>
          </a:solidFill>
        </p:spPr>
        <p:txBody>
          <a:bodyPr wrap="square" rtlCol="0">
            <a:spAutoFit/>
          </a:bodyPr>
          <a:lstStyle/>
          <a:p>
            <a:r>
              <a:rPr lang="ja-JP" altLang="en-US" sz="2400" b="1" cap="small"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７．</a:t>
            </a:r>
            <a:r>
              <a:rPr lang="ja-JP" altLang="en-US" b="1" cap="small"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戦略</a:t>
            </a:r>
            <a:r>
              <a:rPr lang="en-US" altLang="ja-JP" b="1" cap="small"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Ⅲ</a:t>
            </a:r>
            <a:r>
              <a:rPr lang="ja-JP" altLang="en-US" b="1" cap="small"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国際ビジネス交流の促進や人・投資等の呼び込みによるビジネスチャンスの創出</a:t>
            </a:r>
            <a:endParaRPr kumimoji="1" lang="ja-JP" altLang="en-US"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157074839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テキスト ボックス 27"/>
          <p:cNvSpPr txBox="1"/>
          <p:nvPr/>
        </p:nvSpPr>
        <p:spPr>
          <a:xfrm>
            <a:off x="200729" y="1196752"/>
            <a:ext cx="1512168" cy="307777"/>
          </a:xfrm>
          <a:prstGeom prst="rect">
            <a:avLst/>
          </a:prstGeom>
          <a:solidFill>
            <a:schemeClr val="accent1"/>
          </a:solidFill>
        </p:spPr>
        <p:txBody>
          <a:bodyPr wrap="square" rtlCol="0">
            <a:spAutoFit/>
          </a:bodyPr>
          <a:lstStyle/>
          <a:p>
            <a:pPr algn="ctr"/>
            <a:r>
              <a:rPr lang="ja-JP" altLang="en-US" sz="1400" dirty="0">
                <a:solidFill>
                  <a:schemeClr val="bg1"/>
                </a:solidFill>
                <a:latin typeface="Meiryo UI" panose="020B0604030504040204" pitchFamily="50" charset="-128"/>
                <a:ea typeface="Meiryo UI" panose="020B0604030504040204" pitchFamily="50" charset="-128"/>
              </a:rPr>
              <a:t>現状と課題</a:t>
            </a:r>
          </a:p>
        </p:txBody>
      </p:sp>
      <p:sp>
        <p:nvSpPr>
          <p:cNvPr id="2" name="スライド番号プレースホルダー 1"/>
          <p:cNvSpPr>
            <a:spLocks noGrp="1"/>
          </p:cNvSpPr>
          <p:nvPr>
            <p:ph type="sldNum" sz="quarter" idx="12"/>
          </p:nvPr>
        </p:nvSpPr>
        <p:spPr/>
        <p:txBody>
          <a:bodyPr/>
          <a:lstStyle/>
          <a:p>
            <a:fld id="{B25945A1-EF0B-4209-9EBE-719C3C5BD1CE}" type="slidenum">
              <a:rPr kumimoji="1" lang="ja-JP" altLang="en-US" smtClean="0"/>
              <a:pPr/>
              <a:t>21</a:t>
            </a:fld>
            <a:endParaRPr kumimoji="1" lang="ja-JP" altLang="en-US"/>
          </a:p>
        </p:txBody>
      </p:sp>
      <p:sp>
        <p:nvSpPr>
          <p:cNvPr id="5" name="テキスト ボックス 4">
            <a:extLst>
              <a:ext uri="{FF2B5EF4-FFF2-40B4-BE49-F238E27FC236}">
                <a16:creationId xmlns:a16="http://schemas.microsoft.com/office/drawing/2014/main" id="{66901C4A-2186-7619-EBA2-FA9D878068AB}"/>
              </a:ext>
            </a:extLst>
          </p:cNvPr>
          <p:cNvSpPr txBox="1"/>
          <p:nvPr/>
        </p:nvSpPr>
        <p:spPr>
          <a:xfrm>
            <a:off x="200729" y="1498852"/>
            <a:ext cx="8943271" cy="969496"/>
          </a:xfrm>
          <a:prstGeom prst="rect">
            <a:avLst/>
          </a:prstGeom>
          <a:noFill/>
        </p:spPr>
        <p:txBody>
          <a:bodyPr wrap="square" rtlCol="0">
            <a:spAutoFit/>
          </a:bodyPr>
          <a:lstStyle/>
          <a:p>
            <a:pPr marL="171450" indent="-171450">
              <a:spcAft>
                <a:spcPts val="600"/>
              </a:spcAft>
              <a:buFont typeface="Arial" panose="020B0604020202020204" pitchFamily="34" charset="0"/>
              <a:buChar char="•"/>
            </a:pPr>
            <a:r>
              <a:rPr lang="ja-JP" altLang="en-US" sz="1300" cap="small" dirty="0">
                <a:latin typeface="Meiryo UI" panose="020B0604030504040204" pitchFamily="50" charset="-128"/>
                <a:ea typeface="Meiryo UI" panose="020B0604030504040204" pitchFamily="50" charset="-128"/>
                <a:cs typeface="Meiryo UI" panose="020B0604030504040204" pitchFamily="50" charset="-128"/>
              </a:rPr>
              <a:t>令和４年３月に策定した「国際金融都市</a:t>
            </a:r>
            <a:r>
              <a:rPr lang="en-US" altLang="ja-JP" sz="1300" cap="small" dirty="0">
                <a:latin typeface="Meiryo UI" panose="020B0604030504040204" pitchFamily="50" charset="-128"/>
                <a:ea typeface="Meiryo UI" panose="020B0604030504040204" pitchFamily="50" charset="-128"/>
                <a:cs typeface="Meiryo UI" panose="020B0604030504040204" pitchFamily="50" charset="-128"/>
              </a:rPr>
              <a:t>OSAKA</a:t>
            </a:r>
            <a:r>
              <a:rPr lang="ja-JP" altLang="en-US" sz="1300" cap="small" dirty="0">
                <a:latin typeface="Meiryo UI" panose="020B0604030504040204" pitchFamily="50" charset="-128"/>
                <a:ea typeface="Meiryo UI" panose="020B0604030504040204" pitchFamily="50" charset="-128"/>
                <a:cs typeface="Meiryo UI" panose="020B0604030504040204" pitchFamily="50" charset="-128"/>
              </a:rPr>
              <a:t>戦略」に基づき、「経済の血液」とも言われる金融機能の強化を図り、大阪・関西経済の再生に向けた新たな成長の柱とするため、独自の個性・機能を持つ国際金融都市の形成をめざして取り組みを進めている。</a:t>
            </a:r>
            <a:endParaRPr lang="en-US" altLang="ja-JP" sz="1300" cap="small" dirty="0">
              <a:latin typeface="Meiryo UI" panose="020B0604030504040204" pitchFamily="50" charset="-128"/>
              <a:ea typeface="Meiryo UI" panose="020B0604030504040204" pitchFamily="50" charset="-128"/>
              <a:cs typeface="Meiryo UI" panose="020B0604030504040204" pitchFamily="50" charset="-128"/>
            </a:endParaRPr>
          </a:p>
          <a:p>
            <a:pPr marL="171450" indent="-171450">
              <a:spcAft>
                <a:spcPts val="600"/>
              </a:spcAft>
              <a:buFont typeface="Arial" panose="020B0604020202020204" pitchFamily="34" charset="0"/>
              <a:buChar char="•"/>
            </a:pPr>
            <a:r>
              <a:rPr lang="ja-JP" altLang="en-US" sz="1300" cap="small" dirty="0">
                <a:latin typeface="Meiryo UI" panose="020B0604030504040204" pitchFamily="50" charset="-128"/>
                <a:ea typeface="Meiryo UI" panose="020B0604030504040204" pitchFamily="50" charset="-128"/>
                <a:cs typeface="Meiryo UI" panose="020B0604030504040204" pitchFamily="50" charset="-128"/>
              </a:rPr>
              <a:t>令和６年３月の国際金融センター指数ランキングでは大阪は</a:t>
            </a:r>
            <a:r>
              <a:rPr lang="en-US" altLang="ja-JP" sz="1300" cap="small" dirty="0">
                <a:latin typeface="Meiryo UI" panose="020B0604030504040204" pitchFamily="50" charset="-128"/>
                <a:ea typeface="Meiryo UI" panose="020B0604030504040204" pitchFamily="50" charset="-128"/>
                <a:cs typeface="Meiryo UI" panose="020B0604030504040204" pitchFamily="50" charset="-128"/>
              </a:rPr>
              <a:t>47</a:t>
            </a:r>
            <a:r>
              <a:rPr lang="ja-JP" altLang="en-US" sz="1300" cap="small" dirty="0">
                <a:latin typeface="Meiryo UI" panose="020B0604030504040204" pitchFamily="50" charset="-128"/>
                <a:ea typeface="Meiryo UI" panose="020B0604030504040204" pitchFamily="50" charset="-128"/>
                <a:cs typeface="Meiryo UI" panose="020B0604030504040204" pitchFamily="50" charset="-128"/>
              </a:rPr>
              <a:t>位で、「ローカル」な国際金融都市との評価であり、投資対象となるスタートアップやそれに対するファイナンス面での支援体制の拡充、金融系外国企業やフィンテック企業の集積を進める必要がある。</a:t>
            </a:r>
          </a:p>
        </p:txBody>
      </p:sp>
      <p:sp>
        <p:nvSpPr>
          <p:cNvPr id="3" name="テキスト ボックス 2">
            <a:extLst>
              <a:ext uri="{FF2B5EF4-FFF2-40B4-BE49-F238E27FC236}">
                <a16:creationId xmlns:a16="http://schemas.microsoft.com/office/drawing/2014/main" id="{5E5537A9-4657-0974-14A6-58BDE3F8B78A}"/>
              </a:ext>
            </a:extLst>
          </p:cNvPr>
          <p:cNvSpPr txBox="1"/>
          <p:nvPr/>
        </p:nvSpPr>
        <p:spPr>
          <a:xfrm>
            <a:off x="-1" y="692696"/>
            <a:ext cx="6875945" cy="338554"/>
          </a:xfrm>
          <a:prstGeom prst="rect">
            <a:avLst/>
          </a:prstGeom>
          <a:noFill/>
        </p:spPr>
        <p:txBody>
          <a:bodyPr wrap="square" rtlCol="0">
            <a:spAutoFit/>
          </a:bodyPr>
          <a:lstStyle/>
          <a:p>
            <a:r>
              <a:rPr lang="ja-JP" altLang="en-US" sz="1600" b="1" cap="small" dirty="0">
                <a:latin typeface="Meiryo UI" panose="020B0604030504040204" pitchFamily="50" charset="-128"/>
                <a:ea typeface="Meiryo UI" panose="020B0604030504040204" pitchFamily="50" charset="-128"/>
                <a:cs typeface="Meiryo UI" panose="020B0604030504040204" pitchFamily="50" charset="-128"/>
              </a:rPr>
              <a:t>②　国際金融都市の実現に向けた取組</a:t>
            </a:r>
          </a:p>
        </p:txBody>
      </p:sp>
      <p:sp>
        <p:nvSpPr>
          <p:cNvPr id="12" name="テキスト ボックス 11">
            <a:extLst>
              <a:ext uri="{FF2B5EF4-FFF2-40B4-BE49-F238E27FC236}">
                <a16:creationId xmlns:a16="http://schemas.microsoft.com/office/drawing/2014/main" id="{A0AAD4BB-A5F6-EBCA-4C59-B5890E92FCAF}"/>
              </a:ext>
            </a:extLst>
          </p:cNvPr>
          <p:cNvSpPr txBox="1"/>
          <p:nvPr/>
        </p:nvSpPr>
        <p:spPr>
          <a:xfrm>
            <a:off x="200729" y="2636912"/>
            <a:ext cx="1512168" cy="307777"/>
          </a:xfrm>
          <a:prstGeom prst="rect">
            <a:avLst/>
          </a:prstGeom>
          <a:solidFill>
            <a:schemeClr val="accent1"/>
          </a:solidFill>
        </p:spPr>
        <p:txBody>
          <a:bodyPr wrap="square" rtlCol="0">
            <a:spAutoFit/>
          </a:bodyPr>
          <a:lstStyle/>
          <a:p>
            <a:pPr algn="ctr"/>
            <a:r>
              <a:rPr lang="ja-JP" altLang="en-US" sz="1400" dirty="0">
                <a:solidFill>
                  <a:schemeClr val="bg1"/>
                </a:solidFill>
                <a:latin typeface="Meiryo UI" panose="020B0604030504040204" pitchFamily="50" charset="-128"/>
                <a:ea typeface="Meiryo UI" panose="020B0604030504040204" pitchFamily="50" charset="-128"/>
              </a:rPr>
              <a:t>施策の方向性</a:t>
            </a:r>
          </a:p>
        </p:txBody>
      </p:sp>
      <p:sp>
        <p:nvSpPr>
          <p:cNvPr id="4" name="テキスト ボックス 3">
            <a:extLst>
              <a:ext uri="{FF2B5EF4-FFF2-40B4-BE49-F238E27FC236}">
                <a16:creationId xmlns:a16="http://schemas.microsoft.com/office/drawing/2014/main" id="{5767F527-27B8-5DEC-2742-A4D8E3B3CC37}"/>
              </a:ext>
            </a:extLst>
          </p:cNvPr>
          <p:cNvSpPr txBox="1"/>
          <p:nvPr/>
        </p:nvSpPr>
        <p:spPr>
          <a:xfrm>
            <a:off x="194792" y="2936557"/>
            <a:ext cx="8943271" cy="492443"/>
          </a:xfrm>
          <a:prstGeom prst="rect">
            <a:avLst/>
          </a:prstGeom>
          <a:noFill/>
        </p:spPr>
        <p:txBody>
          <a:bodyPr wrap="square" rtlCol="0">
            <a:spAutoFit/>
          </a:bodyPr>
          <a:lstStyle/>
          <a:p>
            <a:pPr marL="171450" indent="-171450">
              <a:spcAft>
                <a:spcPts val="600"/>
              </a:spcAft>
              <a:buFont typeface="Arial" panose="020B0604020202020204" pitchFamily="34" charset="0"/>
              <a:buChar char="•"/>
            </a:pPr>
            <a:r>
              <a:rPr lang="ja-JP" altLang="en-US" sz="1300" cap="small" dirty="0">
                <a:latin typeface="Meiryo UI" panose="020B0604030504040204" pitchFamily="50" charset="-128"/>
                <a:ea typeface="Meiryo UI" panose="020B0604030504040204" pitchFamily="50" charset="-128"/>
                <a:cs typeface="Meiryo UI" panose="020B0604030504040204" pitchFamily="50" charset="-128"/>
              </a:rPr>
              <a:t>国際金融都市</a:t>
            </a:r>
            <a:r>
              <a:rPr lang="en-US" altLang="ja-JP" sz="1300" cap="small" dirty="0">
                <a:latin typeface="Meiryo UI" panose="020B0604030504040204" pitchFamily="50" charset="-128"/>
                <a:ea typeface="Meiryo UI" panose="020B0604030504040204" pitchFamily="50" charset="-128"/>
                <a:cs typeface="Meiryo UI" panose="020B0604030504040204" pitchFamily="50" charset="-128"/>
              </a:rPr>
              <a:t>OSAKA</a:t>
            </a:r>
            <a:r>
              <a:rPr lang="ja-JP" altLang="en-US" sz="1300" cap="small" dirty="0">
                <a:latin typeface="Meiryo UI" panose="020B0604030504040204" pitchFamily="50" charset="-128"/>
                <a:ea typeface="Meiryo UI" panose="020B0604030504040204" pitchFamily="50" charset="-128"/>
                <a:cs typeface="Meiryo UI" panose="020B0604030504040204" pitchFamily="50" charset="-128"/>
              </a:rPr>
              <a:t>戦略にもとづき、令和６年６月に国から対象地域に選ばれた金融・資産運用特区を活用し、金融系外国企業等の誘致など国際金融都市</a:t>
            </a:r>
            <a:r>
              <a:rPr lang="en-US" altLang="ja-JP" sz="1300" cap="small" dirty="0">
                <a:latin typeface="Meiryo UI" panose="020B0604030504040204" pitchFamily="50" charset="-128"/>
                <a:ea typeface="Meiryo UI" panose="020B0604030504040204" pitchFamily="50" charset="-128"/>
                <a:cs typeface="Meiryo UI" panose="020B0604030504040204" pitchFamily="50" charset="-128"/>
              </a:rPr>
              <a:t>OSAKA</a:t>
            </a:r>
            <a:r>
              <a:rPr lang="ja-JP" altLang="en-US" sz="1300" cap="small" dirty="0">
                <a:latin typeface="Meiryo UI" panose="020B0604030504040204" pitchFamily="50" charset="-128"/>
                <a:ea typeface="Meiryo UI" panose="020B0604030504040204" pitchFamily="50" charset="-128"/>
                <a:cs typeface="Meiryo UI" panose="020B0604030504040204" pitchFamily="50" charset="-128"/>
              </a:rPr>
              <a:t>実現に向けた取組を推進する。</a:t>
            </a:r>
          </a:p>
        </p:txBody>
      </p:sp>
      <p:sp>
        <p:nvSpPr>
          <p:cNvPr id="6" name="テキスト ボックス 5">
            <a:extLst>
              <a:ext uri="{FF2B5EF4-FFF2-40B4-BE49-F238E27FC236}">
                <a16:creationId xmlns:a16="http://schemas.microsoft.com/office/drawing/2014/main" id="{D8C16A53-CDC0-2FB6-BF5B-591379971CED}"/>
              </a:ext>
            </a:extLst>
          </p:cNvPr>
          <p:cNvSpPr txBox="1"/>
          <p:nvPr/>
        </p:nvSpPr>
        <p:spPr>
          <a:xfrm>
            <a:off x="192642" y="3645024"/>
            <a:ext cx="1512168" cy="307777"/>
          </a:xfrm>
          <a:prstGeom prst="rect">
            <a:avLst/>
          </a:prstGeom>
          <a:solidFill>
            <a:schemeClr val="accent1"/>
          </a:solidFill>
        </p:spPr>
        <p:txBody>
          <a:bodyPr wrap="square" rtlCol="0">
            <a:spAutoFit/>
          </a:bodyPr>
          <a:lstStyle/>
          <a:p>
            <a:pPr algn="ctr"/>
            <a:r>
              <a:rPr lang="ja-JP" altLang="en-US" sz="1400" dirty="0">
                <a:solidFill>
                  <a:schemeClr val="bg1"/>
                </a:solidFill>
                <a:latin typeface="Meiryo UI" panose="020B0604030504040204" pitchFamily="50" charset="-128"/>
                <a:ea typeface="Meiryo UI" panose="020B0604030504040204" pitchFamily="50" charset="-128"/>
              </a:rPr>
              <a:t>具体的取組例</a:t>
            </a:r>
          </a:p>
        </p:txBody>
      </p:sp>
      <p:graphicFrame>
        <p:nvGraphicFramePr>
          <p:cNvPr id="7" name="表 10">
            <a:extLst>
              <a:ext uri="{FF2B5EF4-FFF2-40B4-BE49-F238E27FC236}">
                <a16:creationId xmlns:a16="http://schemas.microsoft.com/office/drawing/2014/main" id="{A8980102-3D39-F0BC-3CB4-9998BD2B4677}"/>
              </a:ext>
            </a:extLst>
          </p:cNvPr>
          <p:cNvGraphicFramePr>
            <a:graphicFrameLocks noGrp="1"/>
          </p:cNvGraphicFramePr>
          <p:nvPr>
            <p:extLst>
              <p:ext uri="{D42A27DB-BD31-4B8C-83A1-F6EECF244321}">
                <p14:modId xmlns:p14="http://schemas.microsoft.com/office/powerpoint/2010/main" val="2488007447"/>
              </p:ext>
            </p:extLst>
          </p:nvPr>
        </p:nvGraphicFramePr>
        <p:xfrm>
          <a:off x="315441" y="3998202"/>
          <a:ext cx="8814535" cy="1879070"/>
        </p:xfrm>
        <a:graphic>
          <a:graphicData uri="http://schemas.openxmlformats.org/drawingml/2006/table">
            <a:tbl>
              <a:tblPr bandRow="1">
                <a:tableStyleId>{93296810-A885-4BE3-A3E7-6D5BEEA58F35}</a:tableStyleId>
              </a:tblPr>
              <a:tblGrid>
                <a:gridCol w="8814535">
                  <a:extLst>
                    <a:ext uri="{9D8B030D-6E8A-4147-A177-3AD203B41FA5}">
                      <a16:colId xmlns:a16="http://schemas.microsoft.com/office/drawing/2014/main" val="2007359258"/>
                    </a:ext>
                  </a:extLst>
                </a:gridCol>
              </a:tblGrid>
              <a:tr h="1879070">
                <a:tc>
                  <a:txBody>
                    <a:bodyPr/>
                    <a:lstStyle/>
                    <a:p>
                      <a:pPr marL="171450" marR="0" lvl="0" indent="-171450" algn="l"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1" lang="ja-JP" altLang="en-US" sz="1200" dirty="0">
                          <a:solidFill>
                            <a:schemeClr val="tx1"/>
                          </a:solidFill>
                          <a:latin typeface="Meiryo UI" panose="020B0604030504040204" pitchFamily="50" charset="-128"/>
                          <a:ea typeface="Meiryo UI" panose="020B0604030504040204" pitchFamily="50" charset="-128"/>
                        </a:rPr>
                        <a:t>大阪に進出を希望する金融系外国企業や外国人投資家等を対象に、金融ライセンス等の専門的な問合せやビジネス相談、生活面での相談に対して、日本語・英語によりワンストップで対応する。</a:t>
                      </a:r>
                      <a:endParaRPr kumimoji="1" lang="en-US" altLang="ja-JP" sz="1200" dirty="0">
                        <a:solidFill>
                          <a:schemeClr val="tx1"/>
                        </a:solidFill>
                        <a:latin typeface="Meiryo UI" panose="020B0604030504040204" pitchFamily="50" charset="-128"/>
                        <a:ea typeface="Meiryo UI" panose="020B0604030504040204" pitchFamily="50" charset="-128"/>
                      </a:endParaRPr>
                    </a:p>
                    <a:p>
                      <a:pPr marL="171450" marR="0" lvl="0" indent="-171450" algn="l"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1" lang="ja-JP" altLang="en-US" sz="1200" dirty="0">
                          <a:solidFill>
                            <a:schemeClr val="tx1"/>
                          </a:solidFill>
                          <a:latin typeface="Meiryo UI" panose="020B0604030504040204" pitchFamily="50" charset="-128"/>
                          <a:ea typeface="Meiryo UI" panose="020B0604030504040204" pitchFamily="50" charset="-128"/>
                        </a:rPr>
                        <a:t>大阪市内に、新たな事業所を設置するのに際し、必要な経費の一部について補助金を交付する。</a:t>
                      </a:r>
                      <a:endParaRPr kumimoji="1" lang="en-US" altLang="ja-JP" sz="1200" dirty="0">
                        <a:solidFill>
                          <a:schemeClr val="tx1"/>
                        </a:solidFill>
                        <a:latin typeface="Meiryo UI" panose="020B0604030504040204" pitchFamily="50" charset="-128"/>
                        <a:ea typeface="Meiryo UI" panose="020B0604030504040204" pitchFamily="50" charset="-128"/>
                      </a:endParaRPr>
                    </a:p>
                    <a:p>
                      <a:pPr marL="171450" marR="0" lvl="0" indent="-171450" algn="l"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1" lang="ja-JP" altLang="en-US" sz="1200" dirty="0">
                          <a:solidFill>
                            <a:schemeClr val="tx1"/>
                          </a:solidFill>
                          <a:latin typeface="Meiryo UI" panose="020B0604030504040204" pitchFamily="50" charset="-128"/>
                          <a:ea typeface="Meiryo UI" panose="020B0604030504040204" pitchFamily="50" charset="-128"/>
                        </a:rPr>
                        <a:t>日本及び大阪市域に初めて進出する金融系外国企業等のために地方税（法人市民税）の課税の特例制度を実施する。</a:t>
                      </a:r>
                      <a:endParaRPr kumimoji="1" lang="en-US" altLang="ja-JP" sz="1200" dirty="0">
                        <a:solidFill>
                          <a:schemeClr val="tx1"/>
                        </a:solidFill>
                        <a:latin typeface="Meiryo UI" panose="020B0604030504040204" pitchFamily="50" charset="-128"/>
                        <a:ea typeface="Meiryo UI" panose="020B0604030504040204" pitchFamily="50" charset="-128"/>
                      </a:endParaRPr>
                    </a:p>
                    <a:p>
                      <a:pPr marL="171450" marR="0" lvl="0" indent="-171450" algn="l"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1" lang="ja-JP" altLang="en-US" sz="1200" dirty="0">
                          <a:solidFill>
                            <a:schemeClr val="tx1"/>
                          </a:solidFill>
                          <a:latin typeface="Meiryo UI" panose="020B0604030504040204" pitchFamily="50" charset="-128"/>
                          <a:ea typeface="Meiryo UI" panose="020B0604030504040204" pitchFamily="50" charset="-128"/>
                        </a:rPr>
                        <a:t>金融系外国企業等に対し、個別アプローチによりニーズを把握・分析し、誘致に向けたきめ細やかな伴走支援を実施する。</a:t>
                      </a:r>
                      <a:endParaRPr kumimoji="1" lang="en-US" altLang="ja-JP" sz="1200" dirty="0">
                        <a:solidFill>
                          <a:schemeClr val="tx1"/>
                        </a:solidFill>
                        <a:highlight>
                          <a:srgbClr val="FFFF00"/>
                        </a:highlight>
                        <a:latin typeface="Meiryo UI" panose="020B0604030504040204" pitchFamily="50" charset="-128"/>
                        <a:ea typeface="Meiryo UI" panose="020B0604030504040204" pitchFamily="50" charset="-128"/>
                      </a:endParaRPr>
                    </a:p>
                    <a:p>
                      <a:pPr marL="171450" marR="0" lvl="0" indent="-171450" algn="l"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1" lang="ja-JP" altLang="en-US" sz="1200" cap="small"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姉妹都市交流や</a:t>
                      </a:r>
                      <a:r>
                        <a:rPr kumimoji="1" lang="ja-JP" altLang="en-US" sz="1200" dirty="0">
                          <a:solidFill>
                            <a:schemeClr val="tx1"/>
                          </a:solidFill>
                          <a:latin typeface="Meiryo UI" panose="020B0604030504040204" pitchFamily="50" charset="-128"/>
                          <a:ea typeface="Meiryo UI" panose="020B0604030504040204" pitchFamily="50" charset="-128"/>
                        </a:rPr>
                        <a:t>ビジネスパートナー都市</a:t>
                      </a:r>
                      <a:r>
                        <a:rPr kumimoji="1" lang="ja-JP" altLang="en-US" sz="1200" cap="small"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など本市がこれまで培ってきたネットワークを活用した、海外トッププロモーションを実施する。</a:t>
                      </a:r>
                      <a:endParaRPr kumimoji="1" lang="en-US" altLang="ja-JP" sz="1200" dirty="0">
                        <a:solidFill>
                          <a:schemeClr val="tx1"/>
                        </a:solidFill>
                        <a:latin typeface="Meiryo UI" panose="020B0604030504040204" pitchFamily="50" charset="-128"/>
                        <a:ea typeface="Meiryo UI" panose="020B0604030504040204" pitchFamily="50" charset="-128"/>
                      </a:endParaRPr>
                    </a:p>
                    <a:p>
                      <a:pPr marL="171450" marR="0" lvl="0" indent="-171450" algn="l"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1" lang="ja-JP" altLang="en-US" sz="1200" dirty="0">
                          <a:solidFill>
                            <a:schemeClr val="tx1"/>
                          </a:solidFill>
                          <a:latin typeface="Meiryo UI" panose="020B0604030504040204" pitchFamily="50" charset="-128"/>
                          <a:ea typeface="Meiryo UI" panose="020B0604030504040204" pitchFamily="50" charset="-128"/>
                        </a:rPr>
                        <a:t>国際金融都市</a:t>
                      </a:r>
                      <a:r>
                        <a:rPr kumimoji="1" lang="en-US" altLang="ja-JP" sz="1200" dirty="0">
                          <a:solidFill>
                            <a:schemeClr val="tx1"/>
                          </a:solidFill>
                          <a:latin typeface="Meiryo UI" panose="020B0604030504040204" pitchFamily="50" charset="-128"/>
                          <a:ea typeface="Meiryo UI" panose="020B0604030504040204" pitchFamily="50" charset="-128"/>
                        </a:rPr>
                        <a:t>OSAKA</a:t>
                      </a:r>
                      <a:r>
                        <a:rPr kumimoji="1" lang="ja-JP" altLang="en-US" sz="1200" dirty="0">
                          <a:solidFill>
                            <a:schemeClr val="tx1"/>
                          </a:solidFill>
                          <a:latin typeface="Meiryo UI" panose="020B0604030504040204" pitchFamily="50" charset="-128"/>
                          <a:ea typeface="Meiryo UI" panose="020B0604030504040204" pitchFamily="50" charset="-128"/>
                        </a:rPr>
                        <a:t>ポータルサイト「</a:t>
                      </a:r>
                      <a:r>
                        <a:rPr kumimoji="1" lang="en-US" altLang="ja-JP" sz="1200" dirty="0">
                          <a:solidFill>
                            <a:schemeClr val="tx1"/>
                          </a:solidFill>
                          <a:latin typeface="Meiryo UI" panose="020B0604030504040204" pitchFamily="50" charset="-128"/>
                          <a:ea typeface="Meiryo UI" panose="020B0604030504040204" pitchFamily="50" charset="-128"/>
                        </a:rPr>
                        <a:t>Global Financial City Osaka</a:t>
                      </a:r>
                      <a:r>
                        <a:rPr kumimoji="1" lang="ja-JP" altLang="en-US" sz="1200" dirty="0">
                          <a:solidFill>
                            <a:schemeClr val="tx1"/>
                          </a:solidFill>
                          <a:latin typeface="Meiryo UI" panose="020B0604030504040204" pitchFamily="50" charset="-128"/>
                          <a:ea typeface="Meiryo UI" panose="020B0604030504040204" pitchFamily="50" charset="-128"/>
                        </a:rPr>
                        <a:t>」や、</a:t>
                      </a:r>
                      <a:r>
                        <a:rPr kumimoji="1" lang="en-US" altLang="ja-JP" sz="1200" dirty="0">
                          <a:solidFill>
                            <a:schemeClr val="tx1"/>
                          </a:solidFill>
                          <a:latin typeface="Meiryo UI" panose="020B0604030504040204" pitchFamily="50" charset="-128"/>
                          <a:ea typeface="Meiryo UI" panose="020B0604030504040204" pitchFamily="50" charset="-128"/>
                        </a:rPr>
                        <a:t>LinkedIn</a:t>
                      </a:r>
                      <a:r>
                        <a:rPr kumimoji="1" lang="ja-JP" altLang="en-US" sz="1200" dirty="0">
                          <a:solidFill>
                            <a:schemeClr val="tx1"/>
                          </a:solidFill>
                          <a:latin typeface="Meiryo UI" panose="020B0604030504040204" pitchFamily="50" charset="-128"/>
                          <a:ea typeface="Meiryo UI" panose="020B0604030504040204" pitchFamily="50" charset="-128"/>
                        </a:rPr>
                        <a:t>・</a:t>
                      </a:r>
                      <a:r>
                        <a:rPr kumimoji="1" lang="en-US" altLang="ja-JP" sz="1200" dirty="0">
                          <a:solidFill>
                            <a:schemeClr val="tx1"/>
                          </a:solidFill>
                          <a:latin typeface="Meiryo UI" panose="020B0604030504040204" pitchFamily="50" charset="-128"/>
                          <a:ea typeface="Meiryo UI" panose="020B0604030504040204" pitchFamily="50" charset="-128"/>
                        </a:rPr>
                        <a:t>X</a:t>
                      </a:r>
                      <a:r>
                        <a:rPr kumimoji="1" lang="ja-JP" altLang="en-US" sz="1200" dirty="0">
                          <a:solidFill>
                            <a:schemeClr val="tx1"/>
                          </a:solidFill>
                          <a:latin typeface="Meiryo UI" panose="020B0604030504040204" pitchFamily="50" charset="-128"/>
                          <a:ea typeface="Meiryo UI" panose="020B0604030504040204" pitchFamily="50" charset="-128"/>
                        </a:rPr>
                        <a:t>など</a:t>
                      </a:r>
                      <a:r>
                        <a:rPr kumimoji="1" lang="en-US" altLang="ja-JP" sz="1200" dirty="0">
                          <a:solidFill>
                            <a:schemeClr val="tx1"/>
                          </a:solidFill>
                          <a:latin typeface="Meiryo UI" panose="020B0604030504040204" pitchFamily="50" charset="-128"/>
                          <a:ea typeface="Meiryo UI" panose="020B0604030504040204" pitchFamily="50" charset="-128"/>
                        </a:rPr>
                        <a:t>SNS</a:t>
                      </a:r>
                      <a:r>
                        <a:rPr kumimoji="1" lang="ja-JP" altLang="en-US" sz="1200" dirty="0">
                          <a:solidFill>
                            <a:schemeClr val="tx1"/>
                          </a:solidFill>
                          <a:latin typeface="Meiryo UI" panose="020B0604030504040204" pitchFamily="50" charset="-128"/>
                          <a:ea typeface="Meiryo UI" panose="020B0604030504040204" pitchFamily="50" charset="-128"/>
                        </a:rPr>
                        <a:t>を活用した情報発信する。</a:t>
                      </a:r>
                    </a:p>
                  </a:txBody>
                  <a:tcPr/>
                </a:tc>
                <a:extLst>
                  <a:ext uri="{0D108BD9-81ED-4DB2-BD59-A6C34878D82A}">
                    <a16:rowId xmlns:a16="http://schemas.microsoft.com/office/drawing/2014/main" val="3790377679"/>
                  </a:ext>
                </a:extLst>
              </a:tr>
            </a:tbl>
          </a:graphicData>
        </a:graphic>
      </p:graphicFrame>
      <p:sp>
        <p:nvSpPr>
          <p:cNvPr id="9" name="テキスト ボックス 8">
            <a:extLst>
              <a:ext uri="{FF2B5EF4-FFF2-40B4-BE49-F238E27FC236}">
                <a16:creationId xmlns:a16="http://schemas.microsoft.com/office/drawing/2014/main" id="{1D5F82E4-A46E-6023-D6DC-A503762460FA}"/>
              </a:ext>
            </a:extLst>
          </p:cNvPr>
          <p:cNvSpPr txBox="1"/>
          <p:nvPr/>
        </p:nvSpPr>
        <p:spPr>
          <a:xfrm>
            <a:off x="0" y="-2"/>
            <a:ext cx="9144000" cy="461665"/>
          </a:xfrm>
          <a:prstGeom prst="rect">
            <a:avLst/>
          </a:prstGeom>
          <a:solidFill>
            <a:schemeClr val="accent1"/>
          </a:solidFill>
        </p:spPr>
        <p:txBody>
          <a:bodyPr wrap="square" rtlCol="0">
            <a:spAutoFit/>
          </a:bodyPr>
          <a:lstStyle/>
          <a:p>
            <a:r>
              <a:rPr lang="ja-JP" altLang="en-US" sz="2400" b="1" cap="small"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７．</a:t>
            </a:r>
            <a:r>
              <a:rPr lang="ja-JP" altLang="en-US" b="1" cap="small"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戦略</a:t>
            </a:r>
            <a:r>
              <a:rPr lang="en-US" altLang="ja-JP" b="1" cap="small"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Ⅲ</a:t>
            </a:r>
            <a:r>
              <a:rPr lang="ja-JP" altLang="en-US" b="1" cap="small"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国際ビジネス交流の促進や人・投資等の呼び込みによるビジネスチャンスの創出</a:t>
            </a:r>
            <a:endParaRPr kumimoji="1" lang="ja-JP" altLang="en-US"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40967790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a:extLst>
              <a:ext uri="{FF2B5EF4-FFF2-40B4-BE49-F238E27FC236}">
                <a16:creationId xmlns:a16="http://schemas.microsoft.com/office/drawing/2014/main" id="{66901C4A-2186-7619-EBA2-FA9D878068AB}"/>
              </a:ext>
            </a:extLst>
          </p:cNvPr>
          <p:cNvSpPr txBox="1"/>
          <p:nvPr/>
        </p:nvSpPr>
        <p:spPr>
          <a:xfrm>
            <a:off x="200729" y="1439280"/>
            <a:ext cx="8943271" cy="1446550"/>
          </a:xfrm>
          <a:prstGeom prst="rect">
            <a:avLst/>
          </a:prstGeom>
          <a:noFill/>
        </p:spPr>
        <p:txBody>
          <a:bodyPr wrap="square" rtlCol="0">
            <a:spAutoFit/>
          </a:bodyPr>
          <a:lstStyle/>
          <a:p>
            <a:pPr marL="171450" indent="-171450">
              <a:spcAft>
                <a:spcPts val="600"/>
              </a:spcAft>
              <a:buFont typeface="Arial" panose="020B0604020202020204" pitchFamily="34" charset="0"/>
              <a:buChar char="•"/>
            </a:pPr>
            <a:r>
              <a:rPr kumimoji="1" lang="ja-JP" altLang="en-US" sz="1300" cap="small" dirty="0">
                <a:latin typeface="Meiryo UI" panose="020B0604030504040204" pitchFamily="50" charset="-128"/>
                <a:ea typeface="Meiryo UI" panose="020B0604030504040204" pitchFamily="50" charset="-128"/>
                <a:cs typeface="Meiryo UI" panose="020B0604030504040204" pitchFamily="50" charset="-128"/>
              </a:rPr>
              <a:t>大阪・関西には、世界的にも需要の拡大が見込まれるライフ・グリーン分野において、関連する大手企業をはじめ、独自の技術力や商品開発力を持つ中小企業、先端的な研究を行う大学・研究機関が多数集積している。</a:t>
            </a:r>
          </a:p>
          <a:p>
            <a:pPr marL="171450" indent="-171450">
              <a:spcAft>
                <a:spcPts val="600"/>
              </a:spcAft>
              <a:buFont typeface="Arial" panose="020B0604020202020204" pitchFamily="34" charset="0"/>
              <a:buChar char="•"/>
            </a:pPr>
            <a:r>
              <a:rPr lang="ja-JP" altLang="en-US" sz="1300" cap="small" dirty="0">
                <a:latin typeface="Meiryo UI" panose="020B0604030504040204" pitchFamily="50" charset="-128"/>
                <a:ea typeface="Meiryo UI" panose="020B0604030504040204" pitchFamily="50" charset="-128"/>
                <a:cs typeface="Meiryo UI" panose="020B0604030504040204" pitchFamily="50" charset="-128"/>
              </a:rPr>
              <a:t>大阪の企業の成長・発展につなげていくためには、これらを活かして特区制度等を活用し、魅力的なビジネス環境の整備に取り組む必要がある。</a:t>
            </a:r>
          </a:p>
          <a:p>
            <a:pPr marL="171450" indent="-171450">
              <a:spcAft>
                <a:spcPts val="600"/>
              </a:spcAft>
              <a:buFont typeface="Arial" panose="020B0604020202020204" pitchFamily="34" charset="0"/>
              <a:buChar char="•"/>
            </a:pPr>
            <a:r>
              <a:rPr lang="ja-JP" altLang="en-US" sz="1300" cap="small" dirty="0">
                <a:latin typeface="Meiryo UI" panose="020B0604030504040204" pitchFamily="50" charset="-128"/>
                <a:ea typeface="Meiryo UI" panose="020B0604030504040204" pitchFamily="50" charset="-128"/>
                <a:cs typeface="Meiryo UI" panose="020B0604030504040204" pitchFamily="50" charset="-128"/>
              </a:rPr>
              <a:t>また、本市が有する海外ネットワークを最大限活用し、大阪の技術や産業など、あらゆる大阪の強みを積極的にアピールすることにより、国内外から大阪への投資を呼び込む必要がある。</a:t>
            </a:r>
          </a:p>
        </p:txBody>
      </p:sp>
      <p:sp>
        <p:nvSpPr>
          <p:cNvPr id="3" name="テキスト ボックス 2">
            <a:extLst>
              <a:ext uri="{FF2B5EF4-FFF2-40B4-BE49-F238E27FC236}">
                <a16:creationId xmlns:a16="http://schemas.microsoft.com/office/drawing/2014/main" id="{5E5537A9-4657-0974-14A6-58BDE3F8B78A}"/>
              </a:ext>
            </a:extLst>
          </p:cNvPr>
          <p:cNvSpPr txBox="1"/>
          <p:nvPr/>
        </p:nvSpPr>
        <p:spPr>
          <a:xfrm>
            <a:off x="-1" y="692696"/>
            <a:ext cx="8943271" cy="338554"/>
          </a:xfrm>
          <a:prstGeom prst="rect">
            <a:avLst/>
          </a:prstGeom>
          <a:noFill/>
        </p:spPr>
        <p:txBody>
          <a:bodyPr wrap="square" rtlCol="0">
            <a:spAutoFit/>
          </a:bodyPr>
          <a:lstStyle/>
          <a:p>
            <a:r>
              <a:rPr lang="ja-JP" altLang="en-US" sz="1600" b="1" cap="small" dirty="0">
                <a:latin typeface="Meiryo UI" panose="020B0604030504040204" pitchFamily="50" charset="-128"/>
                <a:ea typeface="Meiryo UI" panose="020B0604030504040204" pitchFamily="50" charset="-128"/>
                <a:cs typeface="Meiryo UI" panose="020B0604030504040204" pitchFamily="50" charset="-128"/>
              </a:rPr>
              <a:t>③　国内外からの投資を呼び込むための魅力的なビジネス環境の整備</a:t>
            </a:r>
          </a:p>
        </p:txBody>
      </p:sp>
      <p:sp>
        <p:nvSpPr>
          <p:cNvPr id="12" name="テキスト ボックス 11">
            <a:extLst>
              <a:ext uri="{FF2B5EF4-FFF2-40B4-BE49-F238E27FC236}">
                <a16:creationId xmlns:a16="http://schemas.microsoft.com/office/drawing/2014/main" id="{A0AAD4BB-A5F6-EBCA-4C59-B5890E92FCAF}"/>
              </a:ext>
            </a:extLst>
          </p:cNvPr>
          <p:cNvSpPr txBox="1"/>
          <p:nvPr/>
        </p:nvSpPr>
        <p:spPr>
          <a:xfrm>
            <a:off x="200729" y="2982067"/>
            <a:ext cx="1512168" cy="307777"/>
          </a:xfrm>
          <a:prstGeom prst="rect">
            <a:avLst/>
          </a:prstGeom>
          <a:solidFill>
            <a:schemeClr val="accent1"/>
          </a:solidFill>
        </p:spPr>
        <p:txBody>
          <a:bodyPr wrap="square" rtlCol="0">
            <a:spAutoFit/>
          </a:bodyPr>
          <a:lstStyle/>
          <a:p>
            <a:pPr algn="ctr"/>
            <a:r>
              <a:rPr lang="ja-JP" altLang="en-US" sz="1400" dirty="0">
                <a:solidFill>
                  <a:schemeClr val="bg1"/>
                </a:solidFill>
                <a:latin typeface="Meiryo UI" panose="020B0604030504040204" pitchFamily="50" charset="-128"/>
                <a:ea typeface="Meiryo UI" panose="020B0604030504040204" pitchFamily="50" charset="-128"/>
              </a:rPr>
              <a:t>施策の方向性</a:t>
            </a:r>
          </a:p>
        </p:txBody>
      </p:sp>
      <p:sp>
        <p:nvSpPr>
          <p:cNvPr id="13" name="テキスト ボックス 12">
            <a:extLst>
              <a:ext uri="{FF2B5EF4-FFF2-40B4-BE49-F238E27FC236}">
                <a16:creationId xmlns:a16="http://schemas.microsoft.com/office/drawing/2014/main" id="{2258B70C-21FB-33F8-552F-AFE9E33405A1}"/>
              </a:ext>
            </a:extLst>
          </p:cNvPr>
          <p:cNvSpPr txBox="1"/>
          <p:nvPr/>
        </p:nvSpPr>
        <p:spPr>
          <a:xfrm>
            <a:off x="200729" y="3298235"/>
            <a:ext cx="8943271" cy="692497"/>
          </a:xfrm>
          <a:prstGeom prst="rect">
            <a:avLst/>
          </a:prstGeom>
          <a:noFill/>
        </p:spPr>
        <p:txBody>
          <a:bodyPr wrap="square" rtlCol="0">
            <a:spAutoFit/>
          </a:bodyPr>
          <a:lstStyle/>
          <a:p>
            <a:pPr marL="171450" indent="-171450">
              <a:spcAft>
                <a:spcPts val="600"/>
              </a:spcAft>
              <a:buFont typeface="Arial" panose="020B0604020202020204" pitchFamily="34" charset="0"/>
              <a:buChar char="•"/>
            </a:pPr>
            <a:r>
              <a:rPr kumimoji="1" lang="ja-JP" altLang="en-US" sz="1300" cap="small" dirty="0">
                <a:latin typeface="Meiryo UI" panose="020B0604030504040204" pitchFamily="50" charset="-128"/>
                <a:ea typeface="Meiryo UI" panose="020B0604030504040204" pitchFamily="50" charset="-128"/>
                <a:cs typeface="Meiryo UI" panose="020B0604030504040204" pitchFamily="50" charset="-128"/>
              </a:rPr>
              <a:t>特区制度を活用する大阪独自の取組の推進や企業等進出支援などにより、魅力的なビジネス環境の整備に取り組むとともに、本市がこれまで培ってきたネットワークを活用して、大阪の強みや魅力を効果的に発信し、ライフ・グリーンをはじめとする成長が期待される分野の企業誘致など大阪への投資等の呼び込みを図る。</a:t>
            </a:r>
          </a:p>
        </p:txBody>
      </p:sp>
      <p:sp>
        <p:nvSpPr>
          <p:cNvPr id="6" name="テキスト ボックス 5">
            <a:extLst>
              <a:ext uri="{FF2B5EF4-FFF2-40B4-BE49-F238E27FC236}">
                <a16:creationId xmlns:a16="http://schemas.microsoft.com/office/drawing/2014/main" id="{92B2BEAE-104E-1814-334D-110DD8CED7D7}"/>
              </a:ext>
            </a:extLst>
          </p:cNvPr>
          <p:cNvSpPr txBox="1"/>
          <p:nvPr/>
        </p:nvSpPr>
        <p:spPr>
          <a:xfrm>
            <a:off x="0" y="-2"/>
            <a:ext cx="9144000" cy="461665"/>
          </a:xfrm>
          <a:prstGeom prst="rect">
            <a:avLst/>
          </a:prstGeom>
          <a:solidFill>
            <a:schemeClr val="accent1"/>
          </a:solidFill>
        </p:spPr>
        <p:txBody>
          <a:bodyPr wrap="square" rtlCol="0">
            <a:spAutoFit/>
          </a:bodyPr>
          <a:lstStyle/>
          <a:p>
            <a:r>
              <a:rPr lang="ja-JP" altLang="en-US" sz="2400" b="1" cap="small"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７．</a:t>
            </a:r>
            <a:r>
              <a:rPr lang="ja-JP" altLang="en-US" b="1" cap="small"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戦略</a:t>
            </a:r>
            <a:r>
              <a:rPr lang="en-US" altLang="ja-JP" b="1" cap="small"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Ⅲ</a:t>
            </a:r>
            <a:r>
              <a:rPr lang="ja-JP" altLang="en-US" b="1" cap="small"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国際ビジネス交流の促進や人・投資等の呼び込みによるビジネスチャンスの創出</a:t>
            </a:r>
            <a:endParaRPr kumimoji="1" lang="ja-JP" altLang="en-US"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7" name="表 10">
            <a:extLst>
              <a:ext uri="{FF2B5EF4-FFF2-40B4-BE49-F238E27FC236}">
                <a16:creationId xmlns:a16="http://schemas.microsoft.com/office/drawing/2014/main" id="{E7F3CE61-409F-8E5B-3EE0-CC42BD0B7C1E}"/>
              </a:ext>
            </a:extLst>
          </p:cNvPr>
          <p:cNvGraphicFramePr>
            <a:graphicFrameLocks noGrp="1"/>
          </p:cNvGraphicFramePr>
          <p:nvPr>
            <p:extLst>
              <p:ext uri="{D42A27DB-BD31-4B8C-83A1-F6EECF244321}">
                <p14:modId xmlns:p14="http://schemas.microsoft.com/office/powerpoint/2010/main" val="2118004731"/>
              </p:ext>
            </p:extLst>
          </p:nvPr>
        </p:nvGraphicFramePr>
        <p:xfrm>
          <a:off x="323528" y="4446621"/>
          <a:ext cx="8814535" cy="2407920"/>
        </p:xfrm>
        <a:graphic>
          <a:graphicData uri="http://schemas.openxmlformats.org/drawingml/2006/table">
            <a:tbl>
              <a:tblPr bandRow="1">
                <a:tableStyleId>{93296810-A885-4BE3-A3E7-6D5BEEA58F35}</a:tableStyleId>
              </a:tblPr>
              <a:tblGrid>
                <a:gridCol w="8814535">
                  <a:extLst>
                    <a:ext uri="{9D8B030D-6E8A-4147-A177-3AD203B41FA5}">
                      <a16:colId xmlns:a16="http://schemas.microsoft.com/office/drawing/2014/main" val="2007359258"/>
                    </a:ext>
                  </a:extLst>
                </a:gridCol>
              </a:tblGrid>
              <a:tr h="370840">
                <a:tc>
                  <a:txBody>
                    <a:bodyPr/>
                    <a:lstStyle/>
                    <a:p>
                      <a:pPr marL="171450" marR="0" lvl="0" indent="-171450" algn="l"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1" lang="ja-JP" altLang="en-US" sz="1200" dirty="0">
                          <a:solidFill>
                            <a:schemeClr val="tx1"/>
                          </a:solidFill>
                          <a:latin typeface="Meiryo UI" panose="020B0604030504040204" pitchFamily="50" charset="-128"/>
                          <a:ea typeface="Meiryo UI" panose="020B0604030504040204" pitchFamily="50" charset="-128"/>
                        </a:rPr>
                        <a:t>大阪府や大阪商工会議所と組織した「大阪外国企業誘致センター（</a:t>
                      </a:r>
                      <a:r>
                        <a:rPr kumimoji="1" lang="en-US" altLang="ja-JP" sz="1200" dirty="0">
                          <a:solidFill>
                            <a:schemeClr val="tx1"/>
                          </a:solidFill>
                          <a:latin typeface="Meiryo UI" panose="020B0604030504040204" pitchFamily="50" charset="-128"/>
                          <a:ea typeface="Meiryo UI" panose="020B0604030504040204" pitchFamily="50" charset="-128"/>
                        </a:rPr>
                        <a:t>O-BIC</a:t>
                      </a:r>
                      <a:r>
                        <a:rPr kumimoji="1" lang="ja-JP" altLang="en-US" sz="1200" dirty="0">
                          <a:solidFill>
                            <a:schemeClr val="tx1"/>
                          </a:solidFill>
                          <a:latin typeface="Meiryo UI" panose="020B0604030504040204" pitchFamily="50" charset="-128"/>
                          <a:ea typeface="Meiryo UI" panose="020B0604030504040204" pitchFamily="50" charset="-128"/>
                        </a:rPr>
                        <a:t>）」等と連携し、大阪の投資環境等の関連情報の発信やプロモーション活動を展開する。また、大阪への投資有望企業等の情報収集やアプローチを実施するとともに、進出検討企業の相談窓口の運営、進出準備のための無料オフィスの提供、土地・物件情報の提供など、大阪進出に必要なきめ細かなサポートを実施する。</a:t>
                      </a:r>
                      <a:endParaRPr kumimoji="1" lang="en-US" altLang="ja-JP" sz="1200" dirty="0">
                        <a:solidFill>
                          <a:schemeClr val="tx1"/>
                        </a:solidFill>
                        <a:latin typeface="Meiryo UI" panose="020B0604030504040204" pitchFamily="50" charset="-128"/>
                        <a:ea typeface="Meiryo UI" panose="020B0604030504040204" pitchFamily="50" charset="-128"/>
                      </a:endParaRPr>
                    </a:p>
                    <a:p>
                      <a:pPr marL="171450" marR="0" lvl="0" indent="-171450" algn="l"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1" lang="ja-JP" altLang="en-US" sz="1200" dirty="0">
                          <a:solidFill>
                            <a:schemeClr val="tx1"/>
                          </a:solidFill>
                          <a:latin typeface="Meiryo UI" panose="020B0604030504040204" pitchFamily="50" charset="-128"/>
                          <a:ea typeface="Meiryo UI" panose="020B0604030504040204" pitchFamily="50" charset="-128"/>
                        </a:rPr>
                        <a:t>企業の本社機能の立地を促進し、大阪のビジネス環境の向上や経済活性化を図るため、市内に本社機能を有する事業所等を新たに設置する事業者へ建物賃借に係る経費の一部を助成する。</a:t>
                      </a:r>
                      <a:endParaRPr kumimoji="1" lang="en-US" altLang="ja-JP" sz="1200" dirty="0">
                        <a:solidFill>
                          <a:schemeClr val="tx1"/>
                        </a:solidFill>
                        <a:latin typeface="Meiryo UI" panose="020B0604030504040204" pitchFamily="50" charset="-128"/>
                        <a:ea typeface="Meiryo UI" panose="020B0604030504040204" pitchFamily="50" charset="-128"/>
                      </a:endParaRPr>
                    </a:p>
                    <a:p>
                      <a:pPr marL="171450" marR="0" lvl="0" indent="-171450" algn="l"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1" lang="ja-JP" altLang="en-US" sz="1200" dirty="0">
                          <a:solidFill>
                            <a:schemeClr val="tx1"/>
                          </a:solidFill>
                          <a:latin typeface="Meiryo UI" panose="020B0604030504040204" pitchFamily="50" charset="-128"/>
                          <a:ea typeface="Meiryo UI" panose="020B0604030504040204" pitchFamily="50" charset="-128"/>
                        </a:rPr>
                        <a:t>大阪の成長を支える産業の中核を担う企業の市域への更なる集積を図るため、先端的な技術等の実装化・産業化に資する市内拠点の新増設に係る経費の一部を助成する。</a:t>
                      </a:r>
                      <a:endParaRPr kumimoji="1" lang="en-US" altLang="ja-JP" sz="1200" b="1" strike="sngStrike" dirty="0">
                        <a:solidFill>
                          <a:schemeClr val="tx1"/>
                        </a:solidFill>
                        <a:latin typeface="Meiryo UI" panose="020B0604030504040204" pitchFamily="50" charset="-128"/>
                        <a:ea typeface="Meiryo UI" panose="020B0604030504040204" pitchFamily="50" charset="-128"/>
                      </a:endParaRPr>
                    </a:p>
                    <a:p>
                      <a:pPr marL="171450" marR="0" lvl="0" indent="-171450" algn="l"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1" lang="ja-JP" altLang="en-US" sz="1200" dirty="0">
                          <a:solidFill>
                            <a:schemeClr val="tx1"/>
                          </a:solidFill>
                          <a:latin typeface="Meiryo UI" panose="020B0604030504040204" pitchFamily="50" charset="-128"/>
                          <a:ea typeface="Meiryo UI" panose="020B0604030504040204" pitchFamily="50" charset="-128"/>
                        </a:rPr>
                        <a:t>ライフ・グリーンをはじめとする成長が期待される分野の事業</a:t>
                      </a:r>
                      <a:r>
                        <a:rPr kumimoji="1" lang="ja-JP" altLang="en-US" sz="1200" b="0" dirty="0">
                          <a:solidFill>
                            <a:schemeClr val="tx1"/>
                          </a:solidFill>
                          <a:latin typeface="Meiryo UI" panose="020B0604030504040204" pitchFamily="50" charset="-128"/>
                          <a:ea typeface="Meiryo UI" panose="020B0604030504040204" pitchFamily="50" charset="-128"/>
                        </a:rPr>
                        <a:t>等</a:t>
                      </a:r>
                      <a:r>
                        <a:rPr kumimoji="1" lang="ja-JP" altLang="en-US" sz="1200" dirty="0">
                          <a:solidFill>
                            <a:schemeClr val="tx1"/>
                          </a:solidFill>
                          <a:latin typeface="Meiryo UI" panose="020B0604030504040204" pitchFamily="50" charset="-128"/>
                          <a:ea typeface="Meiryo UI" panose="020B0604030504040204" pitchFamily="50" charset="-128"/>
                        </a:rPr>
                        <a:t>を行う企業が特区に進出する際、地方税ゼロ制度を適用することによって当該区域への立地を促進・支援する。</a:t>
                      </a:r>
                      <a:endParaRPr kumimoji="1" lang="en-US" altLang="ja-JP" sz="1200" dirty="0">
                        <a:solidFill>
                          <a:schemeClr val="tx1"/>
                        </a:solidFill>
                        <a:latin typeface="Meiryo UI" panose="020B0604030504040204" pitchFamily="50" charset="-128"/>
                        <a:ea typeface="Meiryo UI" panose="020B0604030504040204" pitchFamily="50" charset="-128"/>
                      </a:endParaRPr>
                    </a:p>
                    <a:p>
                      <a:pPr marL="171450" marR="0" lvl="0" indent="-171450" algn="l"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1" lang="zh-CN" altLang="en-US" sz="1200" dirty="0">
                          <a:solidFill>
                            <a:schemeClr val="tx1"/>
                          </a:solidFill>
                          <a:latin typeface="Meiryo UI" panose="020B0604030504040204" pitchFamily="50" charset="-128"/>
                          <a:ea typeface="Meiryo UI" panose="020B0604030504040204" pitchFamily="50" charset="-128"/>
                        </a:rPr>
                        <a:t>国家戦略特区</a:t>
                      </a:r>
                      <a:r>
                        <a:rPr kumimoji="1" lang="ja-JP" altLang="en-US" sz="1200" dirty="0">
                          <a:solidFill>
                            <a:schemeClr val="tx1"/>
                          </a:solidFill>
                          <a:latin typeface="Meiryo UI" panose="020B0604030504040204" pitchFamily="50" charset="-128"/>
                          <a:ea typeface="Meiryo UI" panose="020B0604030504040204" pitchFamily="50" charset="-128"/>
                        </a:rPr>
                        <a:t>や総合特区制度による規制緩和、規制の特例措置、税制支援や金融支援等を活用することにより、大阪の強みを活かした魅力的なビジネス環境の整備を図る。</a:t>
                      </a:r>
                    </a:p>
                  </a:txBody>
                  <a:tcPr/>
                </a:tc>
                <a:extLst>
                  <a:ext uri="{0D108BD9-81ED-4DB2-BD59-A6C34878D82A}">
                    <a16:rowId xmlns:a16="http://schemas.microsoft.com/office/drawing/2014/main" val="3790377679"/>
                  </a:ext>
                </a:extLst>
              </a:tr>
            </a:tbl>
          </a:graphicData>
        </a:graphic>
      </p:graphicFrame>
      <p:sp>
        <p:nvSpPr>
          <p:cNvPr id="8" name="テキスト ボックス 7">
            <a:extLst>
              <a:ext uri="{FF2B5EF4-FFF2-40B4-BE49-F238E27FC236}">
                <a16:creationId xmlns:a16="http://schemas.microsoft.com/office/drawing/2014/main" id="{889D4DCF-8AE4-10EB-C964-EEF819DC4AD2}"/>
              </a:ext>
            </a:extLst>
          </p:cNvPr>
          <p:cNvSpPr txBox="1"/>
          <p:nvPr/>
        </p:nvSpPr>
        <p:spPr>
          <a:xfrm>
            <a:off x="200729" y="4063820"/>
            <a:ext cx="1512168" cy="307777"/>
          </a:xfrm>
          <a:prstGeom prst="rect">
            <a:avLst/>
          </a:prstGeom>
          <a:solidFill>
            <a:schemeClr val="accent1"/>
          </a:solidFill>
        </p:spPr>
        <p:txBody>
          <a:bodyPr wrap="square" rtlCol="0">
            <a:spAutoFit/>
          </a:bodyPr>
          <a:lstStyle/>
          <a:p>
            <a:pPr algn="ctr"/>
            <a:r>
              <a:rPr lang="ja-JP" altLang="en-US" sz="1400" dirty="0">
                <a:solidFill>
                  <a:schemeClr val="bg1"/>
                </a:solidFill>
                <a:latin typeface="Meiryo UI" panose="020B0604030504040204" pitchFamily="50" charset="-128"/>
                <a:ea typeface="Meiryo UI" panose="020B0604030504040204" pitchFamily="50" charset="-128"/>
              </a:rPr>
              <a:t>具体的取組例</a:t>
            </a:r>
          </a:p>
        </p:txBody>
      </p:sp>
      <p:sp>
        <p:nvSpPr>
          <p:cNvPr id="9" name="スライド番号プレースホルダー 1">
            <a:extLst>
              <a:ext uri="{FF2B5EF4-FFF2-40B4-BE49-F238E27FC236}">
                <a16:creationId xmlns:a16="http://schemas.microsoft.com/office/drawing/2014/main" id="{949C57B5-2FE7-16A8-E9F7-02068F5468E3}"/>
              </a:ext>
            </a:extLst>
          </p:cNvPr>
          <p:cNvSpPr>
            <a:spLocks noGrp="1"/>
          </p:cNvSpPr>
          <p:nvPr>
            <p:ph type="sldNum" sz="quarter" idx="12"/>
          </p:nvPr>
        </p:nvSpPr>
        <p:spPr>
          <a:xfrm>
            <a:off x="7006204" y="6684245"/>
            <a:ext cx="2133600" cy="184666"/>
          </a:xfrm>
        </p:spPr>
        <p:txBody>
          <a:bodyPr>
            <a:spAutoFit/>
          </a:bodyPr>
          <a:lstStyle/>
          <a:p>
            <a:fld id="{B25945A1-EF0B-4209-9EBE-719C3C5BD1CE}" type="slidenum">
              <a:rPr kumimoji="1" lang="ja-JP" altLang="en-US" smtClean="0"/>
              <a:pPr/>
              <a:t>22</a:t>
            </a:fld>
            <a:endParaRPr kumimoji="1" lang="ja-JP" altLang="en-US"/>
          </a:p>
        </p:txBody>
      </p:sp>
      <p:sp>
        <p:nvSpPr>
          <p:cNvPr id="4" name="テキスト ボックス 3">
            <a:extLst>
              <a:ext uri="{FF2B5EF4-FFF2-40B4-BE49-F238E27FC236}">
                <a16:creationId xmlns:a16="http://schemas.microsoft.com/office/drawing/2014/main" id="{8A5C4474-72A3-D440-2523-594BEB455552}"/>
              </a:ext>
            </a:extLst>
          </p:cNvPr>
          <p:cNvSpPr txBox="1"/>
          <p:nvPr/>
        </p:nvSpPr>
        <p:spPr>
          <a:xfrm>
            <a:off x="200729" y="1124744"/>
            <a:ext cx="1512168" cy="307777"/>
          </a:xfrm>
          <a:prstGeom prst="rect">
            <a:avLst/>
          </a:prstGeom>
          <a:solidFill>
            <a:schemeClr val="accent1"/>
          </a:solidFill>
        </p:spPr>
        <p:txBody>
          <a:bodyPr wrap="square" rtlCol="0">
            <a:spAutoFit/>
          </a:bodyPr>
          <a:lstStyle/>
          <a:p>
            <a:pPr algn="ctr"/>
            <a:r>
              <a:rPr lang="ja-JP" altLang="en-US" sz="1400" dirty="0">
                <a:solidFill>
                  <a:schemeClr val="bg1"/>
                </a:solidFill>
                <a:latin typeface="Meiryo UI" panose="020B0604030504040204" pitchFamily="50" charset="-128"/>
                <a:ea typeface="Meiryo UI" panose="020B0604030504040204" pitchFamily="50" charset="-128"/>
              </a:rPr>
              <a:t>現状と課題</a:t>
            </a:r>
          </a:p>
        </p:txBody>
      </p:sp>
    </p:spTree>
    <p:extLst>
      <p:ext uri="{BB962C8B-B14F-4D97-AF65-F5344CB8AC3E}">
        <p14:creationId xmlns:p14="http://schemas.microsoft.com/office/powerpoint/2010/main" val="364357611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テキスト ボックス 27"/>
          <p:cNvSpPr txBox="1"/>
          <p:nvPr/>
        </p:nvSpPr>
        <p:spPr>
          <a:xfrm>
            <a:off x="200729" y="1196752"/>
            <a:ext cx="1512168" cy="307777"/>
          </a:xfrm>
          <a:prstGeom prst="rect">
            <a:avLst/>
          </a:prstGeom>
          <a:solidFill>
            <a:schemeClr val="accent1"/>
          </a:solidFill>
        </p:spPr>
        <p:txBody>
          <a:bodyPr wrap="square" rtlCol="0">
            <a:spAutoFit/>
          </a:bodyPr>
          <a:lstStyle/>
          <a:p>
            <a:pPr algn="ctr"/>
            <a:r>
              <a:rPr lang="ja-JP" altLang="en-US" sz="1400" dirty="0">
                <a:solidFill>
                  <a:schemeClr val="bg1"/>
                </a:solidFill>
                <a:latin typeface="Meiryo UI" panose="020B0604030504040204" pitchFamily="50" charset="-128"/>
                <a:ea typeface="Meiryo UI" panose="020B0604030504040204" pitchFamily="50" charset="-128"/>
              </a:rPr>
              <a:t>現状と課題</a:t>
            </a:r>
          </a:p>
        </p:txBody>
      </p:sp>
      <p:sp>
        <p:nvSpPr>
          <p:cNvPr id="5" name="テキスト ボックス 4">
            <a:extLst>
              <a:ext uri="{FF2B5EF4-FFF2-40B4-BE49-F238E27FC236}">
                <a16:creationId xmlns:a16="http://schemas.microsoft.com/office/drawing/2014/main" id="{66901C4A-2186-7619-EBA2-FA9D878068AB}"/>
              </a:ext>
            </a:extLst>
          </p:cNvPr>
          <p:cNvSpPr txBox="1"/>
          <p:nvPr/>
        </p:nvSpPr>
        <p:spPr>
          <a:xfrm>
            <a:off x="200729" y="1498852"/>
            <a:ext cx="8943271" cy="2123658"/>
          </a:xfrm>
          <a:prstGeom prst="rect">
            <a:avLst/>
          </a:prstGeom>
          <a:noFill/>
        </p:spPr>
        <p:txBody>
          <a:bodyPr wrap="square" rtlCol="0">
            <a:spAutoFit/>
          </a:bodyPr>
          <a:lstStyle/>
          <a:p>
            <a:pPr marL="171450" indent="-171450">
              <a:spcAft>
                <a:spcPts val="600"/>
              </a:spcAft>
              <a:buFont typeface="Arial" panose="020B0604020202020204" pitchFamily="34" charset="0"/>
              <a:buChar char="•"/>
            </a:pPr>
            <a:r>
              <a:rPr kumimoji="1" lang="ja-JP" altLang="en-US" sz="1300" cap="small" dirty="0">
                <a:latin typeface="Meiryo UI" panose="020B0604030504040204" pitchFamily="50" charset="-128"/>
                <a:ea typeface="Meiryo UI" panose="020B0604030504040204" pitchFamily="50" charset="-128"/>
                <a:cs typeface="Meiryo UI" panose="020B0604030504040204" pitchFamily="50" charset="-128"/>
              </a:rPr>
              <a:t>観光に関連する産業は、旅行業、宿泊業、運輸業、観光施設にとどまらず、非常にすそ野が広く、ホテル等の着工数増加、外資系企業の誘致、帰国後の越境</a:t>
            </a:r>
            <a:r>
              <a:rPr kumimoji="1" lang="en-US" altLang="ja-JP" sz="1300" cap="small" dirty="0">
                <a:latin typeface="Meiryo UI" panose="020B0604030504040204" pitchFamily="50" charset="-128"/>
                <a:ea typeface="Meiryo UI" panose="020B0604030504040204" pitchFamily="50" charset="-128"/>
                <a:cs typeface="Meiryo UI" panose="020B0604030504040204" pitchFamily="50" charset="-128"/>
              </a:rPr>
              <a:t>EC</a:t>
            </a:r>
            <a:r>
              <a:rPr kumimoji="1" lang="ja-JP" altLang="en-US" sz="1300" cap="small" dirty="0">
                <a:latin typeface="Meiryo UI" panose="020B0604030504040204" pitchFamily="50" charset="-128"/>
                <a:ea typeface="Meiryo UI" panose="020B0604030504040204" pitchFamily="50" charset="-128"/>
                <a:cs typeface="Meiryo UI" panose="020B0604030504040204" pitchFamily="50" charset="-128"/>
              </a:rPr>
              <a:t>による輸出の増加など幅広い波及効果が期待できる。</a:t>
            </a:r>
            <a:endParaRPr kumimoji="1" lang="en-US" altLang="ja-JP" sz="1300" cap="small" dirty="0">
              <a:latin typeface="Meiryo UI" panose="020B0604030504040204" pitchFamily="50" charset="-128"/>
              <a:ea typeface="Meiryo UI" panose="020B0604030504040204" pitchFamily="50" charset="-128"/>
              <a:cs typeface="Meiryo UI" panose="020B0604030504040204" pitchFamily="50" charset="-128"/>
            </a:endParaRPr>
          </a:p>
          <a:p>
            <a:pPr marL="171450" indent="-171450">
              <a:spcAft>
                <a:spcPts val="600"/>
              </a:spcAft>
              <a:buFont typeface="Arial" panose="020B0604020202020204" pitchFamily="34" charset="0"/>
              <a:buChar char="•"/>
            </a:pPr>
            <a:r>
              <a:rPr lang="ja-JP" altLang="en-US" sz="1300" cap="small" dirty="0">
                <a:latin typeface="Meiryo UI" panose="020B0604030504040204" pitchFamily="50" charset="-128"/>
                <a:ea typeface="Meiryo UI" panose="020B0604030504040204" pitchFamily="50" charset="-128"/>
                <a:cs typeface="Meiryo UI" panose="020B0604030504040204" pitchFamily="50" charset="-128"/>
              </a:rPr>
              <a:t>インバウンドは域内消費を拡大し、人口減少社会における消費縮小を食い止める重要な要素であるだけでなく、外貨獲得のための輸出産業であるといえ、</a:t>
            </a:r>
            <a:r>
              <a:rPr kumimoji="1" lang="ja-JP" altLang="en-US" sz="1300" cap="small" dirty="0">
                <a:latin typeface="Meiryo UI" panose="020B0604030504040204" pitchFamily="50" charset="-128"/>
                <a:ea typeface="Meiryo UI" panose="020B0604030504040204" pitchFamily="50" charset="-128"/>
                <a:cs typeface="Meiryo UI" panose="020B0604030504040204" pitchFamily="50" charset="-128"/>
              </a:rPr>
              <a:t>国においては観光立国実現に向けた取り組みを推進している。</a:t>
            </a:r>
          </a:p>
          <a:p>
            <a:pPr marL="171450" indent="-171450">
              <a:spcAft>
                <a:spcPts val="600"/>
              </a:spcAft>
              <a:buFont typeface="Arial" panose="020B0604020202020204" pitchFamily="34" charset="0"/>
              <a:buChar char="•"/>
            </a:pPr>
            <a:r>
              <a:rPr kumimoji="1" lang="ja-JP" altLang="en-US" sz="1300" cap="small" dirty="0">
                <a:latin typeface="Meiryo UI" panose="020B0604030504040204" pitchFamily="50" charset="-128"/>
                <a:ea typeface="Meiryo UI" panose="020B0604030504040204" pitchFamily="50" charset="-128"/>
                <a:cs typeface="Meiryo UI" panose="020B0604030504040204" pitchFamily="50" charset="-128"/>
              </a:rPr>
              <a:t>大阪は、観光資源に富み、宿泊施設や交通網など観光インフラも充実しており、</a:t>
            </a:r>
            <a:r>
              <a:rPr kumimoji="1" lang="en-US" altLang="ja-JP" sz="1300" cap="small" dirty="0">
                <a:latin typeface="Meiryo UI" panose="020B0604030504040204" pitchFamily="50" charset="-128"/>
                <a:ea typeface="Meiryo UI" panose="020B0604030504040204" pitchFamily="50" charset="-128"/>
                <a:cs typeface="Meiryo UI" panose="020B0604030504040204" pitchFamily="50" charset="-128"/>
              </a:rPr>
              <a:t>2019</a:t>
            </a:r>
            <a:r>
              <a:rPr kumimoji="1" lang="ja-JP" altLang="en-US" sz="1300" cap="small" dirty="0">
                <a:latin typeface="Meiryo UI" panose="020B0604030504040204" pitchFamily="50" charset="-128"/>
                <a:ea typeface="Meiryo UI" panose="020B0604030504040204" pitchFamily="50" charset="-128"/>
                <a:cs typeface="Meiryo UI" panose="020B0604030504040204" pitchFamily="50" charset="-128"/>
              </a:rPr>
              <a:t>年の</a:t>
            </a:r>
            <a:r>
              <a:rPr lang="ja-JP" altLang="en-US" sz="1300" cap="small" dirty="0">
                <a:latin typeface="Meiryo UI" panose="020B0604030504040204" pitchFamily="50" charset="-128"/>
                <a:ea typeface="Meiryo UI" panose="020B0604030504040204" pitchFamily="50" charset="-128"/>
                <a:cs typeface="Meiryo UI" panose="020B0604030504040204" pitchFamily="50" charset="-128"/>
              </a:rPr>
              <a:t>来阪</a:t>
            </a:r>
            <a:r>
              <a:rPr kumimoji="1" lang="ja-JP" altLang="en-US" sz="1300" cap="small" dirty="0">
                <a:latin typeface="Meiryo UI" panose="020B0604030504040204" pitchFamily="50" charset="-128"/>
                <a:ea typeface="Meiryo UI" panose="020B0604030504040204" pitchFamily="50" charset="-128"/>
                <a:cs typeface="Meiryo UI" panose="020B0604030504040204" pitchFamily="50" charset="-128"/>
              </a:rPr>
              <a:t>外国人旅行者数は</a:t>
            </a:r>
            <a:r>
              <a:rPr kumimoji="1" lang="en-US" altLang="ja-JP" sz="1300" cap="small" dirty="0">
                <a:latin typeface="Meiryo UI" panose="020B0604030504040204" pitchFamily="50" charset="-128"/>
                <a:ea typeface="Meiryo UI" panose="020B0604030504040204" pitchFamily="50" charset="-128"/>
                <a:cs typeface="Meiryo UI" panose="020B0604030504040204" pitchFamily="50" charset="-128"/>
              </a:rPr>
              <a:t>1,153</a:t>
            </a:r>
            <a:r>
              <a:rPr kumimoji="1" lang="ja-JP" altLang="en-US" sz="1300" cap="small" dirty="0">
                <a:latin typeface="Meiryo UI" panose="020B0604030504040204" pitchFamily="50" charset="-128"/>
                <a:ea typeface="Meiryo UI" panose="020B0604030504040204" pitchFamily="50" charset="-128"/>
                <a:cs typeface="Meiryo UI" panose="020B0604030504040204" pitchFamily="50" charset="-128"/>
              </a:rPr>
              <a:t>万人、訪問率は</a:t>
            </a:r>
            <a:r>
              <a:rPr kumimoji="1" lang="en-US" altLang="ja-JP" sz="1300" cap="small" dirty="0">
                <a:latin typeface="Meiryo UI" panose="020B0604030504040204" pitchFamily="50" charset="-128"/>
                <a:ea typeface="Meiryo UI" panose="020B0604030504040204" pitchFamily="50" charset="-128"/>
                <a:cs typeface="Meiryo UI" panose="020B0604030504040204" pitchFamily="50" charset="-128"/>
              </a:rPr>
              <a:t>38.6</a:t>
            </a:r>
            <a:r>
              <a:rPr kumimoji="1" lang="ja-JP" altLang="en-US" sz="1300" cap="small" dirty="0">
                <a:latin typeface="Meiryo UI" panose="020B0604030504040204" pitchFamily="50" charset="-128"/>
                <a:ea typeface="Meiryo UI" panose="020B0604030504040204" pitchFamily="50" charset="-128"/>
                <a:cs typeface="Meiryo UI" panose="020B0604030504040204" pitchFamily="50" charset="-128"/>
              </a:rPr>
              <a:t>％とインバウンドの人気は高く、コロナの影響で一時的に落ち込んでいたものの、</a:t>
            </a:r>
            <a:r>
              <a:rPr kumimoji="1" lang="en-US" altLang="ja-JP" sz="1300" cap="small" dirty="0">
                <a:latin typeface="Meiryo UI" panose="020B0604030504040204" pitchFamily="50" charset="-128"/>
                <a:ea typeface="Meiryo UI" panose="020B0604030504040204" pitchFamily="50" charset="-128"/>
                <a:cs typeface="Meiryo UI" panose="020B0604030504040204" pitchFamily="50" charset="-128"/>
              </a:rPr>
              <a:t>2023</a:t>
            </a:r>
            <a:r>
              <a:rPr kumimoji="1" lang="ja-JP" altLang="en-US" sz="1300" cap="small" dirty="0">
                <a:latin typeface="Meiryo UI" panose="020B0604030504040204" pitchFamily="50" charset="-128"/>
                <a:ea typeface="Meiryo UI" panose="020B0604030504040204" pitchFamily="50" charset="-128"/>
                <a:cs typeface="Meiryo UI" panose="020B0604030504040204" pitchFamily="50" charset="-128"/>
              </a:rPr>
              <a:t>年の日本人を含む大阪の延べ宿泊者数は</a:t>
            </a:r>
            <a:r>
              <a:rPr lang="en-US" altLang="ja-JP" sz="1300" cap="small" dirty="0">
                <a:latin typeface="Meiryo UI" panose="020B0604030504040204" pitchFamily="50" charset="-128"/>
                <a:ea typeface="Meiryo UI" panose="020B0604030504040204" pitchFamily="50" charset="-128"/>
                <a:cs typeface="Meiryo UI" panose="020B0604030504040204" pitchFamily="50" charset="-128"/>
              </a:rPr>
              <a:t>5,070</a:t>
            </a:r>
            <a:r>
              <a:rPr lang="ja-JP" altLang="en-US" sz="1300" cap="small" dirty="0">
                <a:latin typeface="Meiryo UI" panose="020B0604030504040204" pitchFamily="50" charset="-128"/>
                <a:ea typeface="Meiryo UI" panose="020B0604030504040204" pitchFamily="50" charset="-128"/>
                <a:cs typeface="Meiryo UI" panose="020B0604030504040204" pitchFamily="50" charset="-128"/>
              </a:rPr>
              <a:t>万人泊と</a:t>
            </a:r>
            <a:r>
              <a:rPr lang="en-US" altLang="ja-JP" sz="1300" cap="small" dirty="0">
                <a:latin typeface="Meiryo UI" panose="020B0604030504040204" pitchFamily="50" charset="-128"/>
                <a:ea typeface="Meiryo UI" panose="020B0604030504040204" pitchFamily="50" charset="-128"/>
                <a:cs typeface="Meiryo UI" panose="020B0604030504040204" pitchFamily="50" charset="-128"/>
              </a:rPr>
              <a:t>2019</a:t>
            </a:r>
            <a:r>
              <a:rPr lang="ja-JP" altLang="en-US" sz="1300" cap="small" dirty="0">
                <a:latin typeface="Meiryo UI" panose="020B0604030504040204" pitchFamily="50" charset="-128"/>
                <a:ea typeface="Meiryo UI" panose="020B0604030504040204" pitchFamily="50" charset="-128"/>
                <a:cs typeface="Meiryo UI" panose="020B0604030504040204" pitchFamily="50" charset="-128"/>
              </a:rPr>
              <a:t>年を超えている。</a:t>
            </a:r>
            <a:endParaRPr lang="en-US" altLang="ja-JP" sz="1300" cap="small" dirty="0">
              <a:latin typeface="Meiryo UI" panose="020B0604030504040204" pitchFamily="50" charset="-128"/>
              <a:ea typeface="Meiryo UI" panose="020B0604030504040204" pitchFamily="50" charset="-128"/>
              <a:cs typeface="Meiryo UI" panose="020B0604030504040204" pitchFamily="50" charset="-128"/>
            </a:endParaRPr>
          </a:p>
          <a:p>
            <a:pPr marL="171450" indent="-171450">
              <a:spcAft>
                <a:spcPts val="600"/>
              </a:spcAft>
              <a:buFont typeface="Arial" panose="020B0604020202020204" pitchFamily="34" charset="0"/>
              <a:buChar char="•"/>
            </a:pPr>
            <a:r>
              <a:rPr lang="ja-JP" altLang="en-US" sz="1300" cap="small" dirty="0">
                <a:latin typeface="Meiryo UI" panose="020B0604030504040204" pitchFamily="50" charset="-128"/>
                <a:ea typeface="Meiryo UI" panose="020B0604030504040204" pitchFamily="50" charset="-128"/>
                <a:cs typeface="Meiryo UI" panose="020B0604030504040204" pitchFamily="50" charset="-128"/>
              </a:rPr>
              <a:t>こうした観光需要を一過性のものとせず、大阪・関西万博開催のインパクトを活用しながら、引き続きインバウンドをはじめ国内外からの誘客、観光消費など関連マーケットの拡大を図り、地域経済に一層寄与することが重要である。</a:t>
            </a:r>
            <a:endParaRPr lang="en-US" altLang="ja-JP" sz="1300" cap="small"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 name="テキスト ボックス 2">
            <a:extLst>
              <a:ext uri="{FF2B5EF4-FFF2-40B4-BE49-F238E27FC236}">
                <a16:creationId xmlns:a16="http://schemas.microsoft.com/office/drawing/2014/main" id="{5E5537A9-4657-0974-14A6-58BDE3F8B78A}"/>
              </a:ext>
            </a:extLst>
          </p:cNvPr>
          <p:cNvSpPr txBox="1"/>
          <p:nvPr/>
        </p:nvSpPr>
        <p:spPr>
          <a:xfrm>
            <a:off x="0" y="692696"/>
            <a:ext cx="6084168" cy="338554"/>
          </a:xfrm>
          <a:prstGeom prst="rect">
            <a:avLst/>
          </a:prstGeom>
          <a:noFill/>
        </p:spPr>
        <p:txBody>
          <a:bodyPr wrap="square" rtlCol="0">
            <a:spAutoFit/>
          </a:bodyPr>
          <a:lstStyle/>
          <a:p>
            <a:r>
              <a:rPr lang="ja-JP" altLang="en-US" sz="1600" b="1" cap="small" dirty="0">
                <a:latin typeface="Meiryo UI" panose="020B0604030504040204" pitchFamily="50" charset="-128"/>
                <a:ea typeface="Meiryo UI" panose="020B0604030504040204" pitchFamily="50" charset="-128"/>
                <a:cs typeface="Meiryo UI" panose="020B0604030504040204" pitchFamily="50" charset="-128"/>
              </a:rPr>
              <a:t>④　交流人口・関連マーケットの拡大に向けた都市魅力の向上</a:t>
            </a:r>
          </a:p>
        </p:txBody>
      </p:sp>
      <p:sp>
        <p:nvSpPr>
          <p:cNvPr id="12" name="テキスト ボックス 11">
            <a:extLst>
              <a:ext uri="{FF2B5EF4-FFF2-40B4-BE49-F238E27FC236}">
                <a16:creationId xmlns:a16="http://schemas.microsoft.com/office/drawing/2014/main" id="{A0AAD4BB-A5F6-EBCA-4C59-B5890E92FCAF}"/>
              </a:ext>
            </a:extLst>
          </p:cNvPr>
          <p:cNvSpPr txBox="1"/>
          <p:nvPr/>
        </p:nvSpPr>
        <p:spPr>
          <a:xfrm>
            <a:off x="200729" y="3685365"/>
            <a:ext cx="1512168" cy="307777"/>
          </a:xfrm>
          <a:prstGeom prst="rect">
            <a:avLst/>
          </a:prstGeom>
          <a:solidFill>
            <a:schemeClr val="accent1"/>
          </a:solidFill>
        </p:spPr>
        <p:txBody>
          <a:bodyPr wrap="square" rtlCol="0">
            <a:spAutoFit/>
          </a:bodyPr>
          <a:lstStyle/>
          <a:p>
            <a:pPr algn="ctr"/>
            <a:r>
              <a:rPr lang="ja-JP" altLang="en-US" sz="1400" dirty="0">
                <a:solidFill>
                  <a:schemeClr val="bg1"/>
                </a:solidFill>
                <a:latin typeface="Meiryo UI" panose="020B0604030504040204" pitchFamily="50" charset="-128"/>
                <a:ea typeface="Meiryo UI" panose="020B0604030504040204" pitchFamily="50" charset="-128"/>
              </a:rPr>
              <a:t>施策の方向性</a:t>
            </a:r>
          </a:p>
        </p:txBody>
      </p:sp>
      <p:sp>
        <p:nvSpPr>
          <p:cNvPr id="9" name="テキスト ボックス 8">
            <a:extLst>
              <a:ext uri="{FF2B5EF4-FFF2-40B4-BE49-F238E27FC236}">
                <a16:creationId xmlns:a16="http://schemas.microsoft.com/office/drawing/2014/main" id="{D7FF1F83-F219-2605-2809-FC1FD835723D}"/>
              </a:ext>
            </a:extLst>
          </p:cNvPr>
          <p:cNvSpPr txBox="1"/>
          <p:nvPr/>
        </p:nvSpPr>
        <p:spPr>
          <a:xfrm>
            <a:off x="200729" y="4767348"/>
            <a:ext cx="1512168" cy="307777"/>
          </a:xfrm>
          <a:prstGeom prst="rect">
            <a:avLst/>
          </a:prstGeom>
          <a:solidFill>
            <a:schemeClr val="accent1"/>
          </a:solidFill>
        </p:spPr>
        <p:txBody>
          <a:bodyPr wrap="square" rtlCol="0">
            <a:spAutoFit/>
          </a:bodyPr>
          <a:lstStyle/>
          <a:p>
            <a:pPr algn="ctr"/>
            <a:r>
              <a:rPr lang="ja-JP" altLang="en-US" sz="1400" dirty="0">
                <a:solidFill>
                  <a:schemeClr val="bg1"/>
                </a:solidFill>
                <a:latin typeface="Meiryo UI" panose="020B0604030504040204" pitchFamily="50" charset="-128"/>
                <a:ea typeface="Meiryo UI" panose="020B0604030504040204" pitchFamily="50" charset="-128"/>
              </a:rPr>
              <a:t>具体的取組例</a:t>
            </a:r>
          </a:p>
        </p:txBody>
      </p:sp>
      <p:graphicFrame>
        <p:nvGraphicFramePr>
          <p:cNvPr id="10" name="表 10">
            <a:extLst>
              <a:ext uri="{FF2B5EF4-FFF2-40B4-BE49-F238E27FC236}">
                <a16:creationId xmlns:a16="http://schemas.microsoft.com/office/drawing/2014/main" id="{E53F8272-FB8C-6705-4B08-61D2BEA9FD82}"/>
              </a:ext>
            </a:extLst>
          </p:cNvPr>
          <p:cNvGraphicFramePr>
            <a:graphicFrameLocks noGrp="1"/>
          </p:cNvGraphicFramePr>
          <p:nvPr>
            <p:extLst>
              <p:ext uri="{D42A27DB-BD31-4B8C-83A1-F6EECF244321}">
                <p14:modId xmlns:p14="http://schemas.microsoft.com/office/powerpoint/2010/main" val="1234403012"/>
              </p:ext>
            </p:extLst>
          </p:nvPr>
        </p:nvGraphicFramePr>
        <p:xfrm>
          <a:off x="323528" y="5145360"/>
          <a:ext cx="8814535" cy="1600200"/>
        </p:xfrm>
        <a:graphic>
          <a:graphicData uri="http://schemas.openxmlformats.org/drawingml/2006/table">
            <a:tbl>
              <a:tblPr bandRow="1">
                <a:tableStyleId>{93296810-A885-4BE3-A3E7-6D5BEEA58F35}</a:tableStyleId>
              </a:tblPr>
              <a:tblGrid>
                <a:gridCol w="8814535">
                  <a:extLst>
                    <a:ext uri="{9D8B030D-6E8A-4147-A177-3AD203B41FA5}">
                      <a16:colId xmlns:a16="http://schemas.microsoft.com/office/drawing/2014/main" val="2007359258"/>
                    </a:ext>
                  </a:extLst>
                </a:gridCol>
              </a:tblGrid>
              <a:tr h="370840">
                <a:tc>
                  <a:txBody>
                    <a:bodyPr/>
                    <a:lstStyle/>
                    <a:p>
                      <a:pPr marL="171450" marR="0" lvl="0" indent="-171450" algn="l"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1" lang="ja-JP" altLang="en-US" sz="1200" dirty="0">
                          <a:solidFill>
                            <a:schemeClr val="tx1"/>
                          </a:solidFill>
                          <a:latin typeface="Meiryo UI" panose="020B0604030504040204" pitchFamily="50" charset="-128"/>
                          <a:ea typeface="Meiryo UI" panose="020B0604030504040204" pitchFamily="50" charset="-128"/>
                        </a:rPr>
                        <a:t>世界第一級の文化・観光拠点の進化・発信</a:t>
                      </a:r>
                      <a:r>
                        <a:rPr kumimoji="1" lang="ja-JP" altLang="en-US" sz="1200" strike="noStrike" dirty="0">
                          <a:solidFill>
                            <a:schemeClr val="tx1"/>
                          </a:solidFill>
                          <a:latin typeface="Meiryo UI" panose="020B0604030504040204" pitchFamily="50" charset="-128"/>
                          <a:ea typeface="Meiryo UI" panose="020B0604030504040204" pitchFamily="50" charset="-128"/>
                        </a:rPr>
                        <a:t>に向けて</a:t>
                      </a:r>
                      <a:r>
                        <a:rPr kumimoji="1" lang="ja-JP" altLang="en-US" sz="1200" dirty="0">
                          <a:solidFill>
                            <a:schemeClr val="tx1"/>
                          </a:solidFill>
                          <a:latin typeface="Meiryo UI" panose="020B0604030504040204" pitchFamily="50" charset="-128"/>
                          <a:ea typeface="Meiryo UI" panose="020B0604030504040204" pitchFamily="50" charset="-128"/>
                        </a:rPr>
                        <a:t>、大阪城エリアの観光拠点化や水と光のまちづくり推進など大阪市内重点エリア等の魅力を強化する。</a:t>
                      </a:r>
                      <a:endParaRPr kumimoji="1" lang="en-US" altLang="ja-JP" sz="1200" dirty="0">
                        <a:solidFill>
                          <a:schemeClr val="tx1"/>
                        </a:solidFill>
                        <a:highlight>
                          <a:srgbClr val="FFFF00"/>
                        </a:highlight>
                        <a:latin typeface="Meiryo UI" panose="020B0604030504040204" pitchFamily="50" charset="-128"/>
                        <a:ea typeface="Meiryo UI" panose="020B0604030504040204" pitchFamily="50" charset="-128"/>
                      </a:endParaRPr>
                    </a:p>
                    <a:p>
                      <a:pPr marL="171450" marR="0" lvl="0" indent="-171450" algn="l"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1" lang="ja-JP" altLang="en-US" sz="1200" dirty="0">
                          <a:solidFill>
                            <a:schemeClr val="tx1"/>
                          </a:solidFill>
                          <a:latin typeface="Meiryo UI" panose="020B0604030504040204" pitchFamily="50" charset="-128"/>
                          <a:ea typeface="Meiryo UI" panose="020B0604030504040204" pitchFamily="50" charset="-128"/>
                        </a:rPr>
                        <a:t>食や歴史・文化芸術、エンターテインメント、スポーツイベントなど大阪の強みを活かしたイベントや観光コンテンツの造成、魅力体験の場などを設置し、万博期間中の来訪者に大阪の魅力を発信する。</a:t>
                      </a:r>
                      <a:endParaRPr kumimoji="1" lang="en-US" altLang="ja-JP" sz="1200" dirty="0">
                        <a:solidFill>
                          <a:schemeClr val="tx1"/>
                        </a:solidFill>
                        <a:latin typeface="Meiryo UI" panose="020B0604030504040204" pitchFamily="50" charset="-128"/>
                        <a:ea typeface="Meiryo UI" panose="020B0604030504040204" pitchFamily="50" charset="-128"/>
                      </a:endParaRPr>
                    </a:p>
                    <a:p>
                      <a:pPr marL="171450" marR="0" lvl="0" indent="-171450" algn="l"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1" lang="ja-JP" altLang="en-US" sz="1200" dirty="0">
                          <a:solidFill>
                            <a:schemeClr val="tx1"/>
                          </a:solidFill>
                          <a:latin typeface="Meiryo UI" panose="020B0604030504040204" pitchFamily="50" charset="-128"/>
                          <a:ea typeface="Meiryo UI" panose="020B0604030504040204" pitchFamily="50" charset="-128"/>
                        </a:rPr>
                        <a:t>「大阪版</a:t>
                      </a:r>
                      <a:r>
                        <a:rPr kumimoji="1" lang="en-US" altLang="ja-JP" sz="1200" dirty="0">
                          <a:solidFill>
                            <a:schemeClr val="tx1"/>
                          </a:solidFill>
                          <a:latin typeface="Meiryo UI" panose="020B0604030504040204" pitchFamily="50" charset="-128"/>
                          <a:ea typeface="Meiryo UI" panose="020B0604030504040204" pitchFamily="50" charset="-128"/>
                        </a:rPr>
                        <a:t>DMO</a:t>
                      </a:r>
                      <a:r>
                        <a:rPr kumimoji="1" lang="ja-JP" altLang="en-US" sz="1200" dirty="0">
                          <a:solidFill>
                            <a:schemeClr val="tx1"/>
                          </a:solidFill>
                          <a:latin typeface="Meiryo UI" panose="020B0604030504040204" pitchFamily="50" charset="-128"/>
                          <a:ea typeface="Meiryo UI" panose="020B0604030504040204" pitchFamily="50" charset="-128"/>
                        </a:rPr>
                        <a:t>」である大阪観光局において、新たな観光関連産業の振興や地域の活性化、交流を通じたにぎわいづくりに取り組むとともに、戦略的なマーケティング、情報ネットワークや観光案内機能のワンストップ化などの事業に取り組む。</a:t>
                      </a:r>
                      <a:endParaRPr kumimoji="1" lang="en-US" altLang="ja-JP" sz="1200" dirty="0">
                        <a:solidFill>
                          <a:schemeClr val="tx1"/>
                        </a:solidFill>
                        <a:latin typeface="Meiryo UI" panose="020B0604030504040204" pitchFamily="50" charset="-128"/>
                        <a:ea typeface="Meiryo UI" panose="020B0604030504040204" pitchFamily="50" charset="-128"/>
                      </a:endParaRPr>
                    </a:p>
                    <a:p>
                      <a:pPr marL="171450" marR="0" lvl="0" indent="-171450" algn="l"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1" lang="ja-JP" altLang="en-US" sz="1200" dirty="0">
                          <a:solidFill>
                            <a:schemeClr val="tx1"/>
                          </a:solidFill>
                          <a:latin typeface="Meiryo UI" panose="020B0604030504040204" pitchFamily="50" charset="-128"/>
                          <a:ea typeface="Meiryo UI" panose="020B0604030504040204" pitchFamily="50" charset="-128"/>
                        </a:rPr>
                        <a:t>観光客増加に伴い発生する課題の解決に向けて、関係局や大阪府と連携しながら取り組みを進める。</a:t>
                      </a:r>
                    </a:p>
                  </a:txBody>
                  <a:tcPr/>
                </a:tc>
                <a:extLst>
                  <a:ext uri="{0D108BD9-81ED-4DB2-BD59-A6C34878D82A}">
                    <a16:rowId xmlns:a16="http://schemas.microsoft.com/office/drawing/2014/main" val="3790377679"/>
                  </a:ext>
                </a:extLst>
              </a:tr>
            </a:tbl>
          </a:graphicData>
        </a:graphic>
      </p:graphicFrame>
      <p:sp>
        <p:nvSpPr>
          <p:cNvPr id="2" name="スライド番号プレースホルダー 1"/>
          <p:cNvSpPr>
            <a:spLocks noGrp="1"/>
          </p:cNvSpPr>
          <p:nvPr>
            <p:ph type="sldNum" sz="quarter" idx="12"/>
          </p:nvPr>
        </p:nvSpPr>
        <p:spPr/>
        <p:txBody>
          <a:bodyPr/>
          <a:lstStyle/>
          <a:p>
            <a:fld id="{B25945A1-EF0B-4209-9EBE-719C3C5BD1CE}" type="slidenum">
              <a:rPr kumimoji="1" lang="ja-JP" altLang="en-US" smtClean="0"/>
              <a:pPr/>
              <a:t>23</a:t>
            </a:fld>
            <a:endParaRPr kumimoji="1" lang="ja-JP" altLang="en-US"/>
          </a:p>
        </p:txBody>
      </p:sp>
      <p:sp>
        <p:nvSpPr>
          <p:cNvPr id="15" name="テキスト ボックス 14">
            <a:extLst>
              <a:ext uri="{FF2B5EF4-FFF2-40B4-BE49-F238E27FC236}">
                <a16:creationId xmlns:a16="http://schemas.microsoft.com/office/drawing/2014/main" id="{40BEA65B-5461-7980-596C-9F100FB1317B}"/>
              </a:ext>
            </a:extLst>
          </p:cNvPr>
          <p:cNvSpPr txBox="1"/>
          <p:nvPr/>
        </p:nvSpPr>
        <p:spPr>
          <a:xfrm>
            <a:off x="0" y="-2"/>
            <a:ext cx="9144000" cy="461665"/>
          </a:xfrm>
          <a:prstGeom prst="rect">
            <a:avLst/>
          </a:prstGeom>
          <a:solidFill>
            <a:schemeClr val="accent1"/>
          </a:solidFill>
        </p:spPr>
        <p:txBody>
          <a:bodyPr wrap="square" rtlCol="0">
            <a:spAutoFit/>
          </a:bodyPr>
          <a:lstStyle/>
          <a:p>
            <a:r>
              <a:rPr lang="ja-JP" altLang="en-US" sz="2400" b="1" cap="small"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７．</a:t>
            </a:r>
            <a:r>
              <a:rPr lang="ja-JP" altLang="en-US" b="1" cap="small"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戦略</a:t>
            </a:r>
            <a:r>
              <a:rPr lang="en-US" altLang="ja-JP" b="1" cap="small"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Ⅲ</a:t>
            </a:r>
            <a:r>
              <a:rPr lang="ja-JP" altLang="en-US" b="1" cap="small"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国際ビジネス交流の促進や人・投資等の呼び込みによるビジネスチャンスの創出</a:t>
            </a:r>
            <a:endParaRPr kumimoji="1" lang="ja-JP" altLang="en-US"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1" name="テキスト ボックス 10">
            <a:extLst>
              <a:ext uri="{FF2B5EF4-FFF2-40B4-BE49-F238E27FC236}">
                <a16:creationId xmlns:a16="http://schemas.microsoft.com/office/drawing/2014/main" id="{92D4DD85-F77A-557C-32E9-0115AE055161}"/>
              </a:ext>
            </a:extLst>
          </p:cNvPr>
          <p:cNvSpPr txBox="1"/>
          <p:nvPr/>
        </p:nvSpPr>
        <p:spPr>
          <a:xfrm>
            <a:off x="200729" y="4002843"/>
            <a:ext cx="8943271" cy="692497"/>
          </a:xfrm>
          <a:prstGeom prst="rect">
            <a:avLst/>
          </a:prstGeom>
          <a:noFill/>
        </p:spPr>
        <p:txBody>
          <a:bodyPr wrap="square" rtlCol="0">
            <a:spAutoFit/>
          </a:bodyPr>
          <a:lstStyle/>
          <a:p>
            <a:pPr marL="171450" indent="-171450">
              <a:spcAft>
                <a:spcPts val="600"/>
              </a:spcAft>
              <a:buFont typeface="Arial" panose="020B0604020202020204" pitchFamily="34" charset="0"/>
              <a:buChar char="•"/>
            </a:pPr>
            <a:r>
              <a:rPr kumimoji="1" lang="ja-JP" altLang="en-US" sz="1300" cap="small" dirty="0">
                <a:latin typeface="Meiryo UI" panose="020B0604030504040204" pitchFamily="50" charset="-128"/>
                <a:ea typeface="Meiryo UI" panose="020B0604030504040204" pitchFamily="50" charset="-128"/>
                <a:cs typeface="Meiryo UI" panose="020B0604030504040204" pitchFamily="50" charset="-128"/>
              </a:rPr>
              <a:t>大阪都市魅力創造戦略に基づき、食、歴史、文化芸術、エンターテインメントなど大阪の強みを活かした魅力創出・発信や、旅行者ニーズに配慮した多様なサービスの提供、受入環境の整備に取り組むなどにより、国内外からのリピーターの獲得や観光消費等の増加を図り、関連マーケットの拡大につなげる。</a:t>
            </a:r>
          </a:p>
        </p:txBody>
      </p:sp>
    </p:spTree>
    <p:extLst>
      <p:ext uri="{BB962C8B-B14F-4D97-AF65-F5344CB8AC3E}">
        <p14:creationId xmlns:p14="http://schemas.microsoft.com/office/powerpoint/2010/main" val="182381308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テキスト ボックス 27"/>
          <p:cNvSpPr txBox="1"/>
          <p:nvPr/>
        </p:nvSpPr>
        <p:spPr>
          <a:xfrm>
            <a:off x="200729" y="1196752"/>
            <a:ext cx="1512168" cy="307777"/>
          </a:xfrm>
          <a:prstGeom prst="rect">
            <a:avLst/>
          </a:prstGeom>
          <a:solidFill>
            <a:schemeClr val="accent1"/>
          </a:solidFill>
        </p:spPr>
        <p:txBody>
          <a:bodyPr wrap="square" rtlCol="0">
            <a:spAutoFit/>
          </a:bodyPr>
          <a:lstStyle/>
          <a:p>
            <a:pPr algn="ctr"/>
            <a:r>
              <a:rPr lang="ja-JP" altLang="en-US" sz="1400" dirty="0">
                <a:solidFill>
                  <a:schemeClr val="bg1"/>
                </a:solidFill>
                <a:latin typeface="Meiryo UI" panose="020B0604030504040204" pitchFamily="50" charset="-128"/>
                <a:ea typeface="Meiryo UI" panose="020B0604030504040204" pitchFamily="50" charset="-128"/>
              </a:rPr>
              <a:t>現状と課題</a:t>
            </a:r>
          </a:p>
        </p:txBody>
      </p:sp>
      <p:sp>
        <p:nvSpPr>
          <p:cNvPr id="3" name="テキスト ボックス 2">
            <a:extLst>
              <a:ext uri="{FF2B5EF4-FFF2-40B4-BE49-F238E27FC236}">
                <a16:creationId xmlns:a16="http://schemas.microsoft.com/office/drawing/2014/main" id="{5E5537A9-4657-0974-14A6-58BDE3F8B78A}"/>
              </a:ext>
            </a:extLst>
          </p:cNvPr>
          <p:cNvSpPr txBox="1"/>
          <p:nvPr/>
        </p:nvSpPr>
        <p:spPr>
          <a:xfrm>
            <a:off x="0" y="692696"/>
            <a:ext cx="6084168" cy="338554"/>
          </a:xfrm>
          <a:prstGeom prst="rect">
            <a:avLst/>
          </a:prstGeom>
          <a:noFill/>
        </p:spPr>
        <p:txBody>
          <a:bodyPr wrap="square" rtlCol="0">
            <a:spAutoFit/>
          </a:bodyPr>
          <a:lstStyle/>
          <a:p>
            <a:r>
              <a:rPr lang="ja-JP" altLang="en-US" sz="1600" b="1" cap="small" dirty="0">
                <a:latin typeface="Meiryo UI" panose="020B0604030504040204" pitchFamily="50" charset="-128"/>
                <a:ea typeface="Meiryo UI" panose="020B0604030504040204" pitchFamily="50" charset="-128"/>
                <a:cs typeface="Meiryo UI" panose="020B0604030504040204" pitchFamily="50" charset="-128"/>
              </a:rPr>
              <a:t>⑤　戦略的な</a:t>
            </a:r>
            <a:r>
              <a:rPr lang="en-US" altLang="ja-JP" sz="1600" b="1" cap="small" dirty="0">
                <a:latin typeface="Meiryo UI" panose="020B0604030504040204" pitchFamily="50" charset="-128"/>
                <a:ea typeface="Meiryo UI" panose="020B0604030504040204" pitchFamily="50" charset="-128"/>
                <a:cs typeface="Meiryo UI" panose="020B0604030504040204" pitchFamily="50" charset="-128"/>
              </a:rPr>
              <a:t>MICE</a:t>
            </a:r>
            <a:r>
              <a:rPr lang="ja-JP" altLang="en-US" sz="1600" b="1" cap="small" dirty="0">
                <a:latin typeface="Meiryo UI" panose="020B0604030504040204" pitchFamily="50" charset="-128"/>
                <a:ea typeface="Meiryo UI" panose="020B0604030504040204" pitchFamily="50" charset="-128"/>
                <a:cs typeface="Meiryo UI" panose="020B0604030504040204" pitchFamily="50" charset="-128"/>
              </a:rPr>
              <a:t>誘致</a:t>
            </a:r>
          </a:p>
        </p:txBody>
      </p:sp>
      <p:sp>
        <p:nvSpPr>
          <p:cNvPr id="12" name="テキスト ボックス 11">
            <a:extLst>
              <a:ext uri="{FF2B5EF4-FFF2-40B4-BE49-F238E27FC236}">
                <a16:creationId xmlns:a16="http://schemas.microsoft.com/office/drawing/2014/main" id="{A0AAD4BB-A5F6-EBCA-4C59-B5890E92FCAF}"/>
              </a:ext>
            </a:extLst>
          </p:cNvPr>
          <p:cNvSpPr txBox="1"/>
          <p:nvPr/>
        </p:nvSpPr>
        <p:spPr>
          <a:xfrm>
            <a:off x="200729" y="3140968"/>
            <a:ext cx="1512168" cy="307777"/>
          </a:xfrm>
          <a:prstGeom prst="rect">
            <a:avLst/>
          </a:prstGeom>
          <a:solidFill>
            <a:schemeClr val="accent1"/>
          </a:solidFill>
        </p:spPr>
        <p:txBody>
          <a:bodyPr wrap="square" rtlCol="0">
            <a:spAutoFit/>
          </a:bodyPr>
          <a:lstStyle/>
          <a:p>
            <a:pPr algn="ctr"/>
            <a:r>
              <a:rPr lang="ja-JP" altLang="en-US" sz="1400" dirty="0">
                <a:solidFill>
                  <a:schemeClr val="bg1"/>
                </a:solidFill>
                <a:latin typeface="Meiryo UI" panose="020B0604030504040204" pitchFamily="50" charset="-128"/>
                <a:ea typeface="Meiryo UI" panose="020B0604030504040204" pitchFamily="50" charset="-128"/>
              </a:rPr>
              <a:t>施策の方向性</a:t>
            </a:r>
          </a:p>
        </p:txBody>
      </p:sp>
      <p:sp>
        <p:nvSpPr>
          <p:cNvPr id="13" name="テキスト ボックス 12">
            <a:extLst>
              <a:ext uri="{FF2B5EF4-FFF2-40B4-BE49-F238E27FC236}">
                <a16:creationId xmlns:a16="http://schemas.microsoft.com/office/drawing/2014/main" id="{2258B70C-21FB-33F8-552F-AFE9E33405A1}"/>
              </a:ext>
            </a:extLst>
          </p:cNvPr>
          <p:cNvSpPr txBox="1"/>
          <p:nvPr/>
        </p:nvSpPr>
        <p:spPr>
          <a:xfrm>
            <a:off x="200729" y="3457136"/>
            <a:ext cx="8943271" cy="492443"/>
          </a:xfrm>
          <a:prstGeom prst="rect">
            <a:avLst/>
          </a:prstGeom>
          <a:noFill/>
        </p:spPr>
        <p:txBody>
          <a:bodyPr wrap="square" rtlCol="0">
            <a:spAutoFit/>
          </a:bodyPr>
          <a:lstStyle/>
          <a:p>
            <a:pPr marL="171450" indent="-171450">
              <a:spcAft>
                <a:spcPts val="600"/>
              </a:spcAft>
              <a:buFont typeface="Arial" panose="020B0604020202020204" pitchFamily="34" charset="0"/>
              <a:buChar char="•"/>
            </a:pPr>
            <a:r>
              <a:rPr kumimoji="1" lang="en-US" altLang="ja-JP" sz="1300" cap="small" dirty="0">
                <a:latin typeface="Meiryo UI" panose="020B0604030504040204" pitchFamily="50" charset="-128"/>
                <a:ea typeface="Meiryo UI" panose="020B0604030504040204" pitchFamily="50" charset="-128"/>
                <a:cs typeface="Meiryo UI" panose="020B0604030504040204" pitchFamily="50" charset="-128"/>
              </a:rPr>
              <a:t>MICE</a:t>
            </a:r>
            <a:r>
              <a:rPr kumimoji="1" lang="ja-JP" altLang="en-US" sz="1300" cap="small" dirty="0">
                <a:latin typeface="Meiryo UI" panose="020B0604030504040204" pitchFamily="50" charset="-128"/>
                <a:ea typeface="Meiryo UI" panose="020B0604030504040204" pitchFamily="50" charset="-128"/>
                <a:cs typeface="Meiryo UI" panose="020B0604030504040204" pitchFamily="50" charset="-128"/>
              </a:rPr>
              <a:t>開催を通じた観光消費の拡大、大阪に集積する産業分野を活かしたビジネスやイノベーションの機会を創出するため、府市共通の戦略である「大阪</a:t>
            </a:r>
            <a:r>
              <a:rPr kumimoji="1" lang="en-US" altLang="ja-JP" sz="1300" cap="small" dirty="0">
                <a:latin typeface="Meiryo UI" panose="020B0604030504040204" pitchFamily="50" charset="-128"/>
                <a:ea typeface="Meiryo UI" panose="020B0604030504040204" pitchFamily="50" charset="-128"/>
                <a:cs typeface="Meiryo UI" panose="020B0604030504040204" pitchFamily="50" charset="-128"/>
              </a:rPr>
              <a:t>MICE</a:t>
            </a:r>
            <a:r>
              <a:rPr kumimoji="1" lang="ja-JP" altLang="en-US" sz="1300" cap="small" dirty="0">
                <a:latin typeface="Meiryo UI" panose="020B0604030504040204" pitchFamily="50" charset="-128"/>
                <a:ea typeface="Meiryo UI" panose="020B0604030504040204" pitchFamily="50" charset="-128"/>
                <a:cs typeface="Meiryo UI" panose="020B0604030504040204" pitchFamily="50" charset="-128"/>
              </a:rPr>
              <a:t>誘致戦略（令和５年</a:t>
            </a:r>
            <a:r>
              <a:rPr kumimoji="1" lang="en-US" altLang="ja-JP" sz="1300" cap="small" dirty="0">
                <a:latin typeface="Meiryo UI" panose="020B0604030504040204" pitchFamily="50" charset="-128"/>
                <a:ea typeface="Meiryo UI" panose="020B0604030504040204" pitchFamily="50" charset="-128"/>
                <a:cs typeface="Meiryo UI" panose="020B0604030504040204" pitchFamily="50" charset="-128"/>
              </a:rPr>
              <a:t>3</a:t>
            </a:r>
            <a:r>
              <a:rPr kumimoji="1" lang="ja-JP" altLang="en-US" sz="1300" cap="small" dirty="0">
                <a:latin typeface="Meiryo UI" panose="020B0604030504040204" pitchFamily="50" charset="-128"/>
                <a:ea typeface="Meiryo UI" panose="020B0604030504040204" pitchFamily="50" charset="-128"/>
                <a:cs typeface="Meiryo UI" panose="020B0604030504040204" pitchFamily="50" charset="-128"/>
              </a:rPr>
              <a:t>月策定）」に基づき、</a:t>
            </a:r>
            <a:r>
              <a:rPr kumimoji="1" lang="en-US" altLang="ja-JP" sz="1300" cap="small" dirty="0">
                <a:latin typeface="Meiryo UI" panose="020B0604030504040204" pitchFamily="50" charset="-128"/>
                <a:ea typeface="Meiryo UI" panose="020B0604030504040204" pitchFamily="50" charset="-128"/>
                <a:cs typeface="Meiryo UI" panose="020B0604030504040204" pitchFamily="50" charset="-128"/>
              </a:rPr>
              <a:t>MICE</a:t>
            </a:r>
            <a:r>
              <a:rPr kumimoji="1" lang="ja-JP" altLang="en-US" sz="1300" cap="small" dirty="0">
                <a:latin typeface="Meiryo UI" panose="020B0604030504040204" pitchFamily="50" charset="-128"/>
                <a:ea typeface="Meiryo UI" panose="020B0604030504040204" pitchFamily="50" charset="-128"/>
                <a:cs typeface="Meiryo UI" panose="020B0604030504040204" pitchFamily="50" charset="-128"/>
              </a:rPr>
              <a:t>誘致を推進する。</a:t>
            </a:r>
          </a:p>
        </p:txBody>
      </p:sp>
      <p:sp>
        <p:nvSpPr>
          <p:cNvPr id="10" name="テキスト ボックス 9">
            <a:extLst>
              <a:ext uri="{FF2B5EF4-FFF2-40B4-BE49-F238E27FC236}">
                <a16:creationId xmlns:a16="http://schemas.microsoft.com/office/drawing/2014/main" id="{9FC3F85E-4BBE-85B1-C043-AFAEAD54DE8C}"/>
              </a:ext>
            </a:extLst>
          </p:cNvPr>
          <p:cNvSpPr txBox="1"/>
          <p:nvPr/>
        </p:nvSpPr>
        <p:spPr>
          <a:xfrm>
            <a:off x="200729" y="4392176"/>
            <a:ext cx="1512168" cy="307777"/>
          </a:xfrm>
          <a:prstGeom prst="rect">
            <a:avLst/>
          </a:prstGeom>
          <a:solidFill>
            <a:schemeClr val="accent1"/>
          </a:solidFill>
        </p:spPr>
        <p:txBody>
          <a:bodyPr wrap="square" rtlCol="0">
            <a:spAutoFit/>
          </a:bodyPr>
          <a:lstStyle/>
          <a:p>
            <a:pPr algn="ctr"/>
            <a:r>
              <a:rPr lang="ja-JP" altLang="en-US" sz="1400" dirty="0">
                <a:solidFill>
                  <a:schemeClr val="bg1"/>
                </a:solidFill>
                <a:latin typeface="Meiryo UI" panose="020B0604030504040204" pitchFamily="50" charset="-128"/>
                <a:ea typeface="Meiryo UI" panose="020B0604030504040204" pitchFamily="50" charset="-128"/>
              </a:rPr>
              <a:t>具体的取組例</a:t>
            </a:r>
          </a:p>
        </p:txBody>
      </p:sp>
      <p:sp>
        <p:nvSpPr>
          <p:cNvPr id="2" name="スライド番号プレースホルダー 1"/>
          <p:cNvSpPr>
            <a:spLocks noGrp="1"/>
          </p:cNvSpPr>
          <p:nvPr>
            <p:ph type="sldNum" sz="quarter" idx="12"/>
          </p:nvPr>
        </p:nvSpPr>
        <p:spPr/>
        <p:txBody>
          <a:bodyPr/>
          <a:lstStyle/>
          <a:p>
            <a:fld id="{B25945A1-EF0B-4209-9EBE-719C3C5BD1CE}" type="slidenum">
              <a:rPr kumimoji="1" lang="ja-JP" altLang="en-US" smtClean="0"/>
              <a:pPr/>
              <a:t>24</a:t>
            </a:fld>
            <a:endParaRPr kumimoji="1" lang="ja-JP" altLang="en-US" dirty="0"/>
          </a:p>
        </p:txBody>
      </p:sp>
      <p:graphicFrame>
        <p:nvGraphicFramePr>
          <p:cNvPr id="6" name="表 10">
            <a:extLst>
              <a:ext uri="{FF2B5EF4-FFF2-40B4-BE49-F238E27FC236}">
                <a16:creationId xmlns:a16="http://schemas.microsoft.com/office/drawing/2014/main" id="{3246E368-286D-8E9F-30D8-AED76FDF7597}"/>
              </a:ext>
            </a:extLst>
          </p:cNvPr>
          <p:cNvGraphicFramePr>
            <a:graphicFrameLocks noGrp="1"/>
          </p:cNvGraphicFramePr>
          <p:nvPr>
            <p:extLst>
              <p:ext uri="{D42A27DB-BD31-4B8C-83A1-F6EECF244321}">
                <p14:modId xmlns:p14="http://schemas.microsoft.com/office/powerpoint/2010/main" val="3932352569"/>
              </p:ext>
            </p:extLst>
          </p:nvPr>
        </p:nvGraphicFramePr>
        <p:xfrm>
          <a:off x="323528" y="4786848"/>
          <a:ext cx="8814535" cy="1234440"/>
        </p:xfrm>
        <a:graphic>
          <a:graphicData uri="http://schemas.openxmlformats.org/drawingml/2006/table">
            <a:tbl>
              <a:tblPr bandRow="1">
                <a:tableStyleId>{93296810-A885-4BE3-A3E7-6D5BEEA58F35}</a:tableStyleId>
              </a:tblPr>
              <a:tblGrid>
                <a:gridCol w="8814535">
                  <a:extLst>
                    <a:ext uri="{9D8B030D-6E8A-4147-A177-3AD203B41FA5}">
                      <a16:colId xmlns:a16="http://schemas.microsoft.com/office/drawing/2014/main" val="2007359258"/>
                    </a:ext>
                  </a:extLst>
                </a:gridCol>
              </a:tblGrid>
              <a:tr h="1200145">
                <a:tc>
                  <a:txBody>
                    <a:bodyPr/>
                    <a:lstStyle/>
                    <a:p>
                      <a:pPr marL="171450" marR="0" lvl="0" indent="-171450" algn="l"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1" lang="ja-JP" altLang="en-US" sz="1200" dirty="0">
                          <a:solidFill>
                            <a:schemeClr val="tx1"/>
                          </a:solidFill>
                          <a:latin typeface="Meiryo UI" panose="020B0604030504040204" pitchFamily="50" charset="-128"/>
                          <a:ea typeface="Meiryo UI" panose="020B0604030504040204" pitchFamily="50" charset="-128"/>
                        </a:rPr>
                        <a:t>市内の都市魅力や</a:t>
                      </a:r>
                      <a:r>
                        <a:rPr kumimoji="1" lang="en-US" altLang="ja-JP" sz="1200" dirty="0">
                          <a:solidFill>
                            <a:schemeClr val="tx1"/>
                          </a:solidFill>
                          <a:latin typeface="Meiryo UI" panose="020B0604030504040204" pitchFamily="50" charset="-128"/>
                          <a:ea typeface="Meiryo UI" panose="020B0604030504040204" pitchFamily="50" charset="-128"/>
                        </a:rPr>
                        <a:t>MICE</a:t>
                      </a:r>
                      <a:r>
                        <a:rPr kumimoji="1" lang="ja-JP" altLang="en-US" sz="1200" dirty="0">
                          <a:solidFill>
                            <a:schemeClr val="tx1"/>
                          </a:solidFill>
                          <a:latin typeface="Meiryo UI" panose="020B0604030504040204" pitchFamily="50" charset="-128"/>
                          <a:ea typeface="Meiryo UI" panose="020B0604030504040204" pitchFamily="50" charset="-128"/>
                        </a:rPr>
                        <a:t>誘致に向けたエリアの取組みを、国内外の国際会議の主催者や</a:t>
                      </a:r>
                      <a:r>
                        <a:rPr kumimoji="1" lang="en-US" altLang="ja-JP" sz="1200" dirty="0">
                          <a:solidFill>
                            <a:schemeClr val="tx1"/>
                          </a:solidFill>
                          <a:latin typeface="Meiryo UI" panose="020B0604030504040204" pitchFamily="50" charset="-128"/>
                          <a:ea typeface="Meiryo UI" panose="020B0604030504040204" pitchFamily="50" charset="-128"/>
                        </a:rPr>
                        <a:t>MICE</a:t>
                      </a:r>
                      <a:r>
                        <a:rPr kumimoji="1" lang="ja-JP" altLang="en-US" sz="1200" dirty="0">
                          <a:solidFill>
                            <a:schemeClr val="tx1"/>
                          </a:solidFill>
                          <a:latin typeface="Meiryo UI" panose="020B0604030504040204" pitchFamily="50" charset="-128"/>
                          <a:ea typeface="Meiryo UI" panose="020B0604030504040204" pitchFamily="50" charset="-128"/>
                        </a:rPr>
                        <a:t>関連事業者に対し発信する。</a:t>
                      </a:r>
                      <a:endParaRPr kumimoji="1" lang="en-US" altLang="ja-JP" sz="1200" dirty="0">
                        <a:solidFill>
                          <a:schemeClr val="tx1"/>
                        </a:solidFill>
                        <a:latin typeface="Meiryo UI" panose="020B0604030504040204" pitchFamily="50" charset="-128"/>
                        <a:ea typeface="Meiryo UI" panose="020B0604030504040204" pitchFamily="50" charset="-128"/>
                      </a:endParaRPr>
                    </a:p>
                    <a:p>
                      <a:pPr marL="171450" marR="0" lvl="0" indent="-171450" algn="l"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1" lang="ja-JP" altLang="en-US" sz="1200" strike="noStrike" dirty="0">
                          <a:solidFill>
                            <a:schemeClr val="tx1"/>
                          </a:solidFill>
                          <a:latin typeface="Meiryo UI" panose="020B0604030504040204" pitchFamily="50" charset="-128"/>
                          <a:ea typeface="Meiryo UI" panose="020B0604030504040204" pitchFamily="50" charset="-128"/>
                        </a:rPr>
                        <a:t>「大阪</a:t>
                      </a:r>
                      <a:r>
                        <a:rPr kumimoji="1" lang="en-US" altLang="ja-JP" sz="1200" strike="noStrike" dirty="0">
                          <a:solidFill>
                            <a:schemeClr val="tx1"/>
                          </a:solidFill>
                          <a:latin typeface="Meiryo UI" panose="020B0604030504040204" pitchFamily="50" charset="-128"/>
                          <a:ea typeface="Meiryo UI" panose="020B0604030504040204" pitchFamily="50" charset="-128"/>
                        </a:rPr>
                        <a:t>MICE</a:t>
                      </a:r>
                      <a:r>
                        <a:rPr kumimoji="1" lang="ja-JP" altLang="en-US" sz="1200" strike="noStrike" dirty="0">
                          <a:solidFill>
                            <a:schemeClr val="tx1"/>
                          </a:solidFill>
                          <a:latin typeface="Meiryo UI" panose="020B0604030504040204" pitchFamily="50" charset="-128"/>
                          <a:ea typeface="Meiryo UI" panose="020B0604030504040204" pitchFamily="50" charset="-128"/>
                        </a:rPr>
                        <a:t>誘致戦略」に基づき、万博を契機として</a:t>
                      </a:r>
                      <a:r>
                        <a:rPr kumimoji="1" lang="ja-JP" altLang="en-US" sz="1200" dirty="0">
                          <a:solidFill>
                            <a:schemeClr val="tx1"/>
                          </a:solidFill>
                          <a:latin typeface="Meiryo UI" panose="020B0604030504040204" pitchFamily="50" charset="-128"/>
                          <a:ea typeface="Meiryo UI" panose="020B0604030504040204" pitchFamily="50" charset="-128"/>
                        </a:rPr>
                        <a:t>大阪で開催する国際会議等を積極的に誘致するために、国際会議の主催者に対し必要となる経費の一部を助成するなど、</a:t>
                      </a:r>
                      <a:r>
                        <a:rPr kumimoji="1" lang="en-US" altLang="ja-JP" sz="1200" dirty="0">
                          <a:solidFill>
                            <a:schemeClr val="tx1"/>
                          </a:solidFill>
                          <a:latin typeface="Meiryo UI" panose="020B0604030504040204" pitchFamily="50" charset="-128"/>
                          <a:ea typeface="Meiryo UI" panose="020B0604030504040204" pitchFamily="50" charset="-128"/>
                        </a:rPr>
                        <a:t>MICE</a:t>
                      </a:r>
                      <a:r>
                        <a:rPr kumimoji="1" lang="ja-JP" altLang="en-US" sz="1200" dirty="0">
                          <a:solidFill>
                            <a:schemeClr val="tx1"/>
                          </a:solidFill>
                          <a:latin typeface="Meiryo UI" panose="020B0604030504040204" pitchFamily="50" charset="-128"/>
                          <a:ea typeface="Meiryo UI" panose="020B0604030504040204" pitchFamily="50" charset="-128"/>
                        </a:rPr>
                        <a:t>の開催を促進するための取組を実施する。</a:t>
                      </a:r>
                      <a:endParaRPr kumimoji="1" lang="en-US" altLang="ja-JP" sz="1200" dirty="0">
                        <a:solidFill>
                          <a:schemeClr val="tx1"/>
                        </a:solidFill>
                        <a:latin typeface="Meiryo UI" panose="020B0604030504040204" pitchFamily="50" charset="-128"/>
                        <a:ea typeface="Meiryo UI" panose="020B0604030504040204" pitchFamily="50" charset="-128"/>
                      </a:endParaRPr>
                    </a:p>
                    <a:p>
                      <a:pPr marL="171450" marR="0" lvl="0" indent="-171450" algn="l"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1" lang="ja-JP" altLang="en-US" sz="1200" dirty="0">
                          <a:solidFill>
                            <a:schemeClr val="tx1"/>
                          </a:solidFill>
                          <a:latin typeface="Meiryo UI" panose="020B0604030504040204" pitchFamily="50" charset="-128"/>
                          <a:ea typeface="Meiryo UI" panose="020B0604030504040204" pitchFamily="50" charset="-128"/>
                        </a:rPr>
                        <a:t>大規模見本市・展示会場であるインテックス大阪の機能の維持・向上を図る。</a:t>
                      </a:r>
                    </a:p>
                    <a:p>
                      <a:pPr marL="171450" indent="-171450">
                        <a:spcAft>
                          <a:spcPts val="600"/>
                        </a:spcAft>
                        <a:buFont typeface="Arial" panose="020B0604020202020204" pitchFamily="34" charset="0"/>
                        <a:buChar char="•"/>
                      </a:pPr>
                      <a:r>
                        <a:rPr kumimoji="1" lang="ja-JP" altLang="en-US" sz="1200" dirty="0">
                          <a:solidFill>
                            <a:schemeClr val="tx1"/>
                          </a:solidFill>
                          <a:latin typeface="Meiryo UI" panose="020B0604030504040204" pitchFamily="50" charset="-128"/>
                          <a:ea typeface="Meiryo UI" panose="020B0604030504040204" pitchFamily="50" charset="-128"/>
                        </a:rPr>
                        <a:t>中小企業への新たな商談機会の提供に向けて、新規展示会の誘致を目的とした展示会主催者への助成を実施する。</a:t>
                      </a:r>
                    </a:p>
                  </a:txBody>
                  <a:tcPr/>
                </a:tc>
                <a:extLst>
                  <a:ext uri="{0D108BD9-81ED-4DB2-BD59-A6C34878D82A}">
                    <a16:rowId xmlns:a16="http://schemas.microsoft.com/office/drawing/2014/main" val="3790377679"/>
                  </a:ext>
                </a:extLst>
              </a:tr>
            </a:tbl>
          </a:graphicData>
        </a:graphic>
      </p:graphicFrame>
      <p:sp>
        <p:nvSpPr>
          <p:cNvPr id="4" name="テキスト ボックス 3">
            <a:extLst>
              <a:ext uri="{FF2B5EF4-FFF2-40B4-BE49-F238E27FC236}">
                <a16:creationId xmlns:a16="http://schemas.microsoft.com/office/drawing/2014/main" id="{58C69699-89E4-F6B5-0980-DEE5A4104B52}"/>
              </a:ext>
            </a:extLst>
          </p:cNvPr>
          <p:cNvSpPr txBox="1"/>
          <p:nvPr/>
        </p:nvSpPr>
        <p:spPr>
          <a:xfrm>
            <a:off x="0" y="-2"/>
            <a:ext cx="9144000" cy="461665"/>
          </a:xfrm>
          <a:prstGeom prst="rect">
            <a:avLst/>
          </a:prstGeom>
          <a:solidFill>
            <a:schemeClr val="accent1"/>
          </a:solidFill>
        </p:spPr>
        <p:txBody>
          <a:bodyPr wrap="square" rtlCol="0">
            <a:spAutoFit/>
          </a:bodyPr>
          <a:lstStyle/>
          <a:p>
            <a:r>
              <a:rPr lang="ja-JP" altLang="en-US" sz="2400" b="1" cap="small"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７．</a:t>
            </a:r>
            <a:r>
              <a:rPr lang="ja-JP" altLang="en-US" b="1" cap="small"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戦略</a:t>
            </a:r>
            <a:r>
              <a:rPr lang="en-US" altLang="ja-JP" b="1" cap="small"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Ⅲ</a:t>
            </a:r>
            <a:r>
              <a:rPr lang="ja-JP" altLang="en-US" b="1" cap="small"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国際ビジネス交流の促進や人・投資等の呼び込みによるビジネスチャンスの創出</a:t>
            </a:r>
            <a:endParaRPr kumimoji="1" lang="ja-JP" altLang="en-US"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 name="テキスト ボックス 4">
            <a:extLst>
              <a:ext uri="{FF2B5EF4-FFF2-40B4-BE49-F238E27FC236}">
                <a16:creationId xmlns:a16="http://schemas.microsoft.com/office/drawing/2014/main" id="{46CE013E-C258-A4D1-8EE8-0821D87A6588}"/>
              </a:ext>
            </a:extLst>
          </p:cNvPr>
          <p:cNvSpPr txBox="1"/>
          <p:nvPr/>
        </p:nvSpPr>
        <p:spPr>
          <a:xfrm>
            <a:off x="200729" y="1525125"/>
            <a:ext cx="8943271" cy="1169551"/>
          </a:xfrm>
          <a:prstGeom prst="rect">
            <a:avLst/>
          </a:prstGeom>
          <a:noFill/>
        </p:spPr>
        <p:txBody>
          <a:bodyPr wrap="square" rtlCol="0">
            <a:spAutoFit/>
          </a:bodyPr>
          <a:lstStyle/>
          <a:p>
            <a:pPr marL="171450" indent="-171450">
              <a:spcAft>
                <a:spcPts val="600"/>
              </a:spcAft>
              <a:buFont typeface="Arial" panose="020B0604020202020204" pitchFamily="34" charset="0"/>
              <a:buChar char="•"/>
            </a:pPr>
            <a:r>
              <a:rPr kumimoji="1" lang="en-US" altLang="ja-JP" sz="1300" cap="small" dirty="0">
                <a:latin typeface="Meiryo UI" panose="020B0604030504040204" pitchFamily="50" charset="-128"/>
                <a:ea typeface="Meiryo UI" panose="020B0604030504040204" pitchFamily="50" charset="-128"/>
                <a:cs typeface="Meiryo UI" panose="020B0604030504040204" pitchFamily="50" charset="-128"/>
              </a:rPr>
              <a:t>MICE</a:t>
            </a:r>
            <a:r>
              <a:rPr kumimoji="1" lang="ja-JP" altLang="en-US" sz="1300" cap="small" dirty="0">
                <a:latin typeface="Meiryo UI" panose="020B0604030504040204" pitchFamily="50" charset="-128"/>
                <a:ea typeface="Meiryo UI" panose="020B0604030504040204" pitchFamily="50" charset="-128"/>
                <a:cs typeface="Meiryo UI" panose="020B0604030504040204" pitchFamily="50" charset="-128"/>
              </a:rPr>
              <a:t>は、交流人口の増加に加え、国際人材や企業・学会等とのネットワーク構築によりビジネス・イノベーション機会の創造につながるものである。</a:t>
            </a:r>
          </a:p>
          <a:p>
            <a:pPr marL="171450" indent="-171450">
              <a:spcAft>
                <a:spcPts val="600"/>
              </a:spcAft>
              <a:buFont typeface="Arial" panose="020B0604020202020204" pitchFamily="34" charset="0"/>
              <a:buChar char="•"/>
            </a:pPr>
            <a:r>
              <a:rPr kumimoji="1" lang="en-US" altLang="ja-JP" sz="1300" cap="small" dirty="0">
                <a:latin typeface="Meiryo UI" panose="020B0604030504040204" pitchFamily="50" charset="-128"/>
                <a:ea typeface="Meiryo UI" panose="020B0604030504040204" pitchFamily="50" charset="-128"/>
                <a:cs typeface="Meiryo UI" panose="020B0604030504040204" pitchFamily="50" charset="-128"/>
              </a:rPr>
              <a:t>MICE</a:t>
            </a:r>
            <a:r>
              <a:rPr kumimoji="1" lang="ja-JP" altLang="en-US" sz="1300" cap="small" dirty="0">
                <a:latin typeface="Meiryo UI" panose="020B0604030504040204" pitchFamily="50" charset="-128"/>
                <a:ea typeface="Meiryo UI" panose="020B0604030504040204" pitchFamily="50" charset="-128"/>
                <a:cs typeface="Meiryo UI" panose="020B0604030504040204" pitchFamily="50" charset="-128"/>
              </a:rPr>
              <a:t>開催を通じた参加者等の消費支出や関連の事業支出は、大きな経済波及効果を生み出すことが期待され、かつ開催都市の国際的認知度やブランド力向上に資するものであり、</a:t>
            </a:r>
            <a:r>
              <a:rPr kumimoji="1" lang="en-US" altLang="ja-JP" sz="1300" cap="small" dirty="0">
                <a:latin typeface="Meiryo UI" panose="020B0604030504040204" pitchFamily="50" charset="-128"/>
                <a:ea typeface="Meiryo UI" panose="020B0604030504040204" pitchFamily="50" charset="-128"/>
                <a:cs typeface="Meiryo UI" panose="020B0604030504040204" pitchFamily="50" charset="-128"/>
              </a:rPr>
              <a:t>MICE</a:t>
            </a:r>
            <a:r>
              <a:rPr kumimoji="1" lang="ja-JP" altLang="en-US" sz="1300" cap="small" dirty="0">
                <a:latin typeface="Meiryo UI" panose="020B0604030504040204" pitchFamily="50" charset="-128"/>
                <a:ea typeface="Meiryo UI" panose="020B0604030504040204" pitchFamily="50" charset="-128"/>
                <a:cs typeface="Meiryo UI" panose="020B0604030504040204" pitchFamily="50" charset="-128"/>
              </a:rPr>
              <a:t>誘致競争は年々激化してきている。戦略的に</a:t>
            </a:r>
            <a:r>
              <a:rPr kumimoji="1" lang="en-US" altLang="ja-JP" sz="1300" cap="small" dirty="0">
                <a:latin typeface="Meiryo UI" panose="020B0604030504040204" pitchFamily="50" charset="-128"/>
                <a:ea typeface="Meiryo UI" panose="020B0604030504040204" pitchFamily="50" charset="-128"/>
                <a:cs typeface="Meiryo UI" panose="020B0604030504040204" pitchFamily="50" charset="-128"/>
              </a:rPr>
              <a:t>MICE</a:t>
            </a:r>
            <a:r>
              <a:rPr kumimoji="1" lang="ja-JP" altLang="en-US" sz="1300" cap="small" dirty="0">
                <a:latin typeface="Meiryo UI" panose="020B0604030504040204" pitchFamily="50" charset="-128"/>
                <a:ea typeface="Meiryo UI" panose="020B0604030504040204" pitchFamily="50" charset="-128"/>
                <a:cs typeface="Meiryo UI" panose="020B0604030504040204" pitchFamily="50" charset="-128"/>
              </a:rPr>
              <a:t>誘致に取り組み、国際都市大阪としての成長につなげていく必要がある。</a:t>
            </a:r>
          </a:p>
        </p:txBody>
      </p:sp>
    </p:spTree>
    <p:extLst>
      <p:ext uri="{BB962C8B-B14F-4D97-AF65-F5344CB8AC3E}">
        <p14:creationId xmlns:p14="http://schemas.microsoft.com/office/powerpoint/2010/main" val="178067353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テキスト ボックス 9"/>
          <p:cNvSpPr txBox="1"/>
          <p:nvPr/>
        </p:nvSpPr>
        <p:spPr>
          <a:xfrm>
            <a:off x="0" y="0"/>
            <a:ext cx="9144000" cy="461665"/>
          </a:xfrm>
          <a:prstGeom prst="rect">
            <a:avLst/>
          </a:prstGeom>
          <a:solidFill>
            <a:schemeClr val="accent1"/>
          </a:solidFill>
        </p:spPr>
        <p:txBody>
          <a:bodyPr wrap="square" rtlCol="0">
            <a:spAutoFit/>
          </a:bodyPr>
          <a:lstStyle/>
          <a:p>
            <a:r>
              <a:rPr lang="ja-JP" altLang="en-US" sz="2400" b="1" cap="small"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８．定量的指標等</a:t>
            </a:r>
            <a:endParaRPr kumimoji="1" lang="ja-JP" altLang="en-US" sz="16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7" name="スライド番号プレースホルダー 4">
            <a:extLst>
              <a:ext uri="{FF2B5EF4-FFF2-40B4-BE49-F238E27FC236}">
                <a16:creationId xmlns:a16="http://schemas.microsoft.com/office/drawing/2014/main" id="{9DA9BD43-9036-FE6C-4D41-A57B695AC2DF}"/>
              </a:ext>
            </a:extLst>
          </p:cNvPr>
          <p:cNvSpPr>
            <a:spLocks noGrp="1"/>
          </p:cNvSpPr>
          <p:nvPr>
            <p:ph type="sldNum" sz="quarter" idx="12"/>
          </p:nvPr>
        </p:nvSpPr>
        <p:spPr>
          <a:xfrm>
            <a:off x="7004463" y="6683509"/>
            <a:ext cx="2133600" cy="184666"/>
          </a:xfrm>
        </p:spPr>
        <p:txBody>
          <a:bodyPr/>
          <a:lstStyle/>
          <a:p>
            <a:fld id="{B25945A1-EF0B-4209-9EBE-719C3C5BD1CE}" type="slidenum">
              <a:rPr kumimoji="1" lang="ja-JP" altLang="en-US" smtClean="0"/>
              <a:pPr/>
              <a:t>25</a:t>
            </a:fld>
            <a:endParaRPr kumimoji="1" lang="ja-JP" altLang="en-US"/>
          </a:p>
        </p:txBody>
      </p:sp>
      <p:sp>
        <p:nvSpPr>
          <p:cNvPr id="8" name="テキスト ボックス 7">
            <a:extLst>
              <a:ext uri="{FF2B5EF4-FFF2-40B4-BE49-F238E27FC236}">
                <a16:creationId xmlns:a16="http://schemas.microsoft.com/office/drawing/2014/main" id="{33558FD3-CA21-B99A-1CEB-D5C964B6BF6D}"/>
              </a:ext>
            </a:extLst>
          </p:cNvPr>
          <p:cNvSpPr txBox="1"/>
          <p:nvPr/>
        </p:nvSpPr>
        <p:spPr>
          <a:xfrm>
            <a:off x="-7351" y="548680"/>
            <a:ext cx="9013149" cy="523220"/>
          </a:xfrm>
          <a:prstGeom prst="rect">
            <a:avLst/>
          </a:prstGeom>
          <a:noFill/>
        </p:spPr>
        <p:txBody>
          <a:bodyPr wrap="square" rtlCol="0">
            <a:spAutoFit/>
          </a:bodyPr>
          <a:lstStyle/>
          <a:p>
            <a:r>
              <a:rPr kumimoji="1" lang="ja-JP" altLang="en-US" sz="1400" cap="small" dirty="0">
                <a:latin typeface="Meiryo UI" panose="020B0604030504040204" pitchFamily="50" charset="-128"/>
                <a:ea typeface="Meiryo UI" panose="020B0604030504040204" pitchFamily="50" charset="-128"/>
                <a:cs typeface="Meiryo UI" panose="020B0604030504040204" pitchFamily="50" charset="-128"/>
              </a:rPr>
              <a:t>　施策の企業活動等への支援効果を</a:t>
            </a:r>
            <a:r>
              <a:rPr lang="ja-JP" altLang="en-US" sz="1400" cap="small" dirty="0">
                <a:latin typeface="Meiryo UI" panose="020B0604030504040204" pitchFamily="50" charset="-128"/>
                <a:ea typeface="Meiryo UI" panose="020B0604030504040204" pitchFamily="50" charset="-128"/>
                <a:cs typeface="Meiryo UI" panose="020B0604030504040204" pitchFamily="50" charset="-128"/>
              </a:rPr>
              <a:t>評価</a:t>
            </a:r>
            <a:r>
              <a:rPr kumimoji="1" lang="ja-JP" altLang="en-US" sz="1400" cap="small" dirty="0">
                <a:latin typeface="Meiryo UI" panose="020B0604030504040204" pitchFamily="50" charset="-128"/>
                <a:ea typeface="Meiryo UI" panose="020B0604030504040204" pitchFamily="50" charset="-128"/>
                <a:cs typeface="Meiryo UI" panose="020B0604030504040204" pitchFamily="50" charset="-128"/>
              </a:rPr>
              <a:t>するため</a:t>
            </a:r>
            <a:r>
              <a:rPr kumimoji="1" lang="en-US" altLang="ja-JP" sz="1400" cap="small" dirty="0">
                <a:latin typeface="Meiryo UI" panose="020B0604030504040204" pitchFamily="50" charset="-128"/>
                <a:ea typeface="Meiryo UI" panose="020B0604030504040204" pitchFamily="50" charset="-128"/>
                <a:cs typeface="Meiryo UI" panose="020B0604030504040204" pitchFamily="50" charset="-128"/>
              </a:rPr>
              <a:t>KPI</a:t>
            </a:r>
            <a:r>
              <a:rPr lang="ja-JP" altLang="en-US" sz="1400" cap="small" dirty="0">
                <a:latin typeface="Meiryo UI" panose="020B0604030504040204" pitchFamily="50" charset="-128"/>
                <a:ea typeface="Meiryo UI" panose="020B0604030504040204" pitchFamily="50" charset="-128"/>
                <a:cs typeface="Meiryo UI" panose="020B0604030504040204" pitchFamily="50" charset="-128"/>
              </a:rPr>
              <a:t>を</a:t>
            </a:r>
            <a:r>
              <a:rPr kumimoji="1" lang="ja-JP" altLang="en-US" sz="1400" cap="small" dirty="0">
                <a:latin typeface="Meiryo UI" panose="020B0604030504040204" pitchFamily="50" charset="-128"/>
                <a:ea typeface="Meiryo UI" panose="020B0604030504040204" pitchFamily="50" charset="-128"/>
                <a:cs typeface="Meiryo UI" panose="020B0604030504040204" pitchFamily="50" charset="-128"/>
              </a:rPr>
              <a:t>設定するとともに、</a:t>
            </a:r>
            <a:r>
              <a:rPr lang="ja-JP" altLang="en-US" sz="1400" dirty="0">
                <a:latin typeface="Meiryo UI" panose="020B0604030504040204" pitchFamily="50" charset="-128"/>
                <a:ea typeface="Meiryo UI" panose="020B0604030504040204" pitchFamily="50" charset="-128"/>
              </a:rPr>
              <a:t>地域経済の状況等を示す「参考指標」を設定し、実績をモニタリングしていく。</a:t>
            </a:r>
            <a:endParaRPr kumimoji="1" lang="ja-JP" altLang="en-US" sz="1400" cap="small"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9" name="テキスト ボックス 8">
            <a:extLst>
              <a:ext uri="{FF2B5EF4-FFF2-40B4-BE49-F238E27FC236}">
                <a16:creationId xmlns:a16="http://schemas.microsoft.com/office/drawing/2014/main" id="{46446C16-8A20-E772-260B-17C42BCB38F8}"/>
              </a:ext>
            </a:extLst>
          </p:cNvPr>
          <p:cNvSpPr txBox="1"/>
          <p:nvPr/>
        </p:nvSpPr>
        <p:spPr>
          <a:xfrm>
            <a:off x="179512" y="1079876"/>
            <a:ext cx="7848872" cy="307777"/>
          </a:xfrm>
          <a:prstGeom prst="rect">
            <a:avLst/>
          </a:prstGeom>
          <a:noFill/>
        </p:spPr>
        <p:txBody>
          <a:bodyPr wrap="square" rtlCol="0">
            <a:spAutoFit/>
          </a:bodyPr>
          <a:lstStyle/>
          <a:p>
            <a:r>
              <a:rPr lang="ja-JP" altLang="en-US" sz="1400" b="1" dirty="0">
                <a:latin typeface="Meiryo UI" panose="020B0604030504040204" pitchFamily="50" charset="-128"/>
                <a:ea typeface="Meiryo UI" panose="020B0604030504040204" pitchFamily="50" charset="-128"/>
                <a:cs typeface="Meiryo UI" panose="020B0604030504040204" pitchFamily="50" charset="-128"/>
              </a:rPr>
              <a:t>①</a:t>
            </a:r>
            <a:r>
              <a:rPr lang="en-US" altLang="ja-JP" sz="1400" b="1" dirty="0">
                <a:latin typeface="Meiryo UI" panose="020B0604030504040204" pitchFamily="50" charset="-128"/>
                <a:ea typeface="Meiryo UI" panose="020B0604030504040204" pitchFamily="50" charset="-128"/>
                <a:cs typeface="Meiryo UI" panose="020B0604030504040204" pitchFamily="50" charset="-128"/>
              </a:rPr>
              <a:t>KPI</a:t>
            </a:r>
          </a:p>
        </p:txBody>
      </p:sp>
      <p:graphicFrame>
        <p:nvGraphicFramePr>
          <p:cNvPr id="4" name="表 3">
            <a:extLst>
              <a:ext uri="{FF2B5EF4-FFF2-40B4-BE49-F238E27FC236}">
                <a16:creationId xmlns:a16="http://schemas.microsoft.com/office/drawing/2014/main" id="{168AF715-827C-C58A-75ED-8B1B45BE276B}"/>
              </a:ext>
            </a:extLst>
          </p:cNvPr>
          <p:cNvGraphicFramePr>
            <a:graphicFrameLocks noGrp="1"/>
          </p:cNvGraphicFramePr>
          <p:nvPr>
            <p:extLst>
              <p:ext uri="{D42A27DB-BD31-4B8C-83A1-F6EECF244321}">
                <p14:modId xmlns:p14="http://schemas.microsoft.com/office/powerpoint/2010/main" val="3833586601"/>
              </p:ext>
            </p:extLst>
          </p:nvPr>
        </p:nvGraphicFramePr>
        <p:xfrm>
          <a:off x="143508" y="1417736"/>
          <a:ext cx="8964000" cy="4680000"/>
        </p:xfrm>
        <a:graphic>
          <a:graphicData uri="http://schemas.openxmlformats.org/drawingml/2006/table">
            <a:tbl>
              <a:tblPr firstRow="1" bandRow="1">
                <a:tableStyleId>{5C22544A-7EE6-4342-B048-85BDC9FD1C3A}</a:tableStyleId>
              </a:tblPr>
              <a:tblGrid>
                <a:gridCol w="576000">
                  <a:extLst>
                    <a:ext uri="{9D8B030D-6E8A-4147-A177-3AD203B41FA5}">
                      <a16:colId xmlns:a16="http://schemas.microsoft.com/office/drawing/2014/main" val="2767649919"/>
                    </a:ext>
                  </a:extLst>
                </a:gridCol>
                <a:gridCol w="3348000">
                  <a:extLst>
                    <a:ext uri="{9D8B030D-6E8A-4147-A177-3AD203B41FA5}">
                      <a16:colId xmlns:a16="http://schemas.microsoft.com/office/drawing/2014/main" val="20000"/>
                    </a:ext>
                  </a:extLst>
                </a:gridCol>
                <a:gridCol w="2664000">
                  <a:extLst>
                    <a:ext uri="{9D8B030D-6E8A-4147-A177-3AD203B41FA5}">
                      <a16:colId xmlns:a16="http://schemas.microsoft.com/office/drawing/2014/main" val="1025040415"/>
                    </a:ext>
                  </a:extLst>
                </a:gridCol>
                <a:gridCol w="2376000">
                  <a:extLst>
                    <a:ext uri="{9D8B030D-6E8A-4147-A177-3AD203B41FA5}">
                      <a16:colId xmlns:a16="http://schemas.microsoft.com/office/drawing/2014/main" val="1901819008"/>
                    </a:ext>
                  </a:extLst>
                </a:gridCol>
              </a:tblGrid>
              <a:tr h="360000">
                <a:tc>
                  <a:txBody>
                    <a:bodyPr/>
                    <a:lstStyle/>
                    <a:p>
                      <a:pPr algn="ct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36000" marR="36000" anchor="ctr"/>
                </a:tc>
                <a:tc>
                  <a:txBody>
                    <a:bodyPr/>
                    <a:lstStyle/>
                    <a:p>
                      <a:pPr algn="ctr"/>
                      <a:r>
                        <a:rPr kumimoji="1" lang="ja-JP" altLang="en-US" sz="12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指　標</a:t>
                      </a:r>
                    </a:p>
                  </a:txBody>
                  <a:tcPr marL="36000" marR="36000" anchor="ctr"/>
                </a:tc>
                <a:tc>
                  <a:txBody>
                    <a:bodyPr/>
                    <a:lstStyle/>
                    <a:p>
                      <a:pPr algn="ctr"/>
                      <a:r>
                        <a:rPr kumimoji="1" lang="ja-JP" altLang="en-US" sz="12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目標値</a:t>
                      </a:r>
                    </a:p>
                  </a:txBody>
                  <a:tcPr marL="36000" marR="36000" anchor="ctr"/>
                </a:tc>
                <a:tc>
                  <a:txBody>
                    <a:bodyPr/>
                    <a:lstStyle/>
                    <a:p>
                      <a:pPr algn="ctr"/>
                      <a:r>
                        <a:rPr kumimoji="1" lang="ja-JP" altLang="en-US" sz="12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現　状</a:t>
                      </a:r>
                    </a:p>
                  </a:txBody>
                  <a:tcPr marL="36000" marR="36000" anchor="ctr"/>
                </a:tc>
                <a:extLst>
                  <a:ext uri="{0D108BD9-81ED-4DB2-BD59-A6C34878D82A}">
                    <a16:rowId xmlns:a16="http://schemas.microsoft.com/office/drawing/2014/main" val="10000"/>
                  </a:ext>
                </a:extLst>
              </a:tr>
              <a:tr h="720000">
                <a:tc rowSpan="2">
                  <a:txBody>
                    <a:bodyPr/>
                    <a:lstStyle/>
                    <a:p>
                      <a:pPr algn="ctr">
                        <a:spcBef>
                          <a:spcPts val="0"/>
                        </a:spcBef>
                        <a:spcAft>
                          <a:spcPts val="600"/>
                        </a:spcAft>
                      </a:pPr>
                      <a:r>
                        <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戦略</a:t>
                      </a:r>
                      <a:r>
                        <a:rPr kumimoji="1"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Ⅰ</a:t>
                      </a: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36000" marR="3600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大阪産業創造館における経営力強化件数</a:t>
                      </a:r>
                      <a:endParaRPr kumimoji="1"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36000" marR="3600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dirty="0">
                          <a:solidFill>
                            <a:schemeClr val="tx1"/>
                          </a:solidFill>
                          <a:latin typeface="Meiryo UI" panose="020B0604030504040204" pitchFamily="50" charset="-128"/>
                          <a:ea typeface="Meiryo UI" panose="020B0604030504040204" pitchFamily="50" charset="-128"/>
                        </a:rPr>
                        <a:t>　</a:t>
                      </a:r>
                      <a:r>
                        <a:rPr lang="en-US" altLang="ja-JP" sz="1200" strike="noStrike" dirty="0">
                          <a:solidFill>
                            <a:schemeClr val="tx1"/>
                          </a:solidFill>
                          <a:latin typeface="Meiryo UI" panose="020B0604030504040204" pitchFamily="50" charset="-128"/>
                          <a:ea typeface="Meiryo UI" panose="020B0604030504040204" pitchFamily="50" charset="-128"/>
                        </a:rPr>
                        <a:t>2025</a:t>
                      </a:r>
                      <a:r>
                        <a:rPr lang="ja-JP" altLang="en-US" sz="1200" strike="noStrike" dirty="0">
                          <a:solidFill>
                            <a:schemeClr val="tx1"/>
                          </a:solidFill>
                          <a:latin typeface="Meiryo UI" panose="020B0604030504040204" pitchFamily="50" charset="-128"/>
                          <a:ea typeface="Meiryo UI" panose="020B0604030504040204" pitchFamily="50" charset="-128"/>
                        </a:rPr>
                        <a:t>～</a:t>
                      </a:r>
                      <a:r>
                        <a:rPr lang="en-US" altLang="ja-JP" sz="1200" strike="noStrike" dirty="0">
                          <a:solidFill>
                            <a:schemeClr val="tx1"/>
                          </a:solidFill>
                          <a:latin typeface="Meiryo UI" panose="020B0604030504040204" pitchFamily="50" charset="-128"/>
                          <a:ea typeface="Meiryo UI" panose="020B0604030504040204" pitchFamily="50" charset="-128"/>
                        </a:rPr>
                        <a:t>2029</a:t>
                      </a:r>
                      <a:r>
                        <a:rPr lang="ja-JP" altLang="en-US" sz="1200" strike="noStrike" dirty="0">
                          <a:solidFill>
                            <a:schemeClr val="tx1"/>
                          </a:solidFill>
                          <a:latin typeface="Meiryo UI" panose="020B0604030504040204" pitchFamily="50" charset="-128"/>
                          <a:ea typeface="Meiryo UI" panose="020B0604030504040204" pitchFamily="50" charset="-128"/>
                        </a:rPr>
                        <a:t>年度　</a:t>
                      </a:r>
                      <a:r>
                        <a:rPr lang="en-US" altLang="ja-JP" sz="1200" strike="noStrike" dirty="0">
                          <a:solidFill>
                            <a:schemeClr val="tx1"/>
                          </a:solidFill>
                          <a:latin typeface="Meiryo UI" panose="020B0604030504040204" pitchFamily="50" charset="-128"/>
                          <a:ea typeface="Meiryo UI" panose="020B0604030504040204" pitchFamily="50" charset="-128"/>
                        </a:rPr>
                        <a:t>6,000</a:t>
                      </a:r>
                      <a:r>
                        <a:rPr lang="ja-JP" altLang="en-US" sz="1200" strike="noStrike" dirty="0">
                          <a:solidFill>
                            <a:schemeClr val="tx1"/>
                          </a:solidFill>
                          <a:latin typeface="Meiryo UI" panose="020B0604030504040204" pitchFamily="50" charset="-128"/>
                          <a:ea typeface="Meiryo UI" panose="020B0604030504040204" pitchFamily="50" charset="-128"/>
                        </a:rPr>
                        <a:t>件</a:t>
                      </a:r>
                      <a:endParaRPr lang="en-US" altLang="ja-JP" sz="1200" dirty="0">
                        <a:solidFill>
                          <a:schemeClr val="tx1"/>
                        </a:solidFill>
                        <a:latin typeface="Meiryo UI" panose="020B0604030504040204" pitchFamily="50" charset="-128"/>
                        <a:ea typeface="Meiryo UI" panose="020B0604030504040204" pitchFamily="50" charset="-128"/>
                      </a:endParaRPr>
                    </a:p>
                  </a:txBody>
                  <a:tcPr marL="36000" marR="3600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ja-JP" sz="1200" strike="noStrike" dirty="0">
                          <a:solidFill>
                            <a:schemeClr val="tx1"/>
                          </a:solidFill>
                          <a:latin typeface="Meiryo UI" panose="020B0604030504040204" pitchFamily="50" charset="-128"/>
                          <a:ea typeface="Meiryo UI" panose="020B0604030504040204" pitchFamily="50" charset="-128"/>
                        </a:rPr>
                        <a:t>2019</a:t>
                      </a:r>
                      <a:r>
                        <a:rPr lang="ja-JP" altLang="en-US" sz="1200" strike="noStrike" dirty="0">
                          <a:solidFill>
                            <a:schemeClr val="tx1"/>
                          </a:solidFill>
                          <a:latin typeface="Meiryo UI" panose="020B0604030504040204" pitchFamily="50" charset="-128"/>
                          <a:ea typeface="Meiryo UI" panose="020B0604030504040204" pitchFamily="50" charset="-128"/>
                        </a:rPr>
                        <a:t>～</a:t>
                      </a:r>
                      <a:r>
                        <a:rPr lang="en-US" altLang="ja-JP" sz="1200" strike="noStrike" dirty="0">
                          <a:solidFill>
                            <a:schemeClr val="tx1"/>
                          </a:solidFill>
                          <a:latin typeface="Meiryo UI" panose="020B0604030504040204" pitchFamily="50" charset="-128"/>
                          <a:ea typeface="Meiryo UI" panose="020B0604030504040204" pitchFamily="50" charset="-128"/>
                        </a:rPr>
                        <a:t>2023</a:t>
                      </a:r>
                      <a:r>
                        <a:rPr lang="ja-JP" altLang="en-US" sz="1200" strike="noStrike" dirty="0">
                          <a:solidFill>
                            <a:schemeClr val="tx1"/>
                          </a:solidFill>
                          <a:latin typeface="Meiryo UI" panose="020B0604030504040204" pitchFamily="50" charset="-128"/>
                          <a:ea typeface="Meiryo UI" panose="020B0604030504040204" pitchFamily="50" charset="-128"/>
                        </a:rPr>
                        <a:t>年度　</a:t>
                      </a:r>
                      <a:r>
                        <a:rPr lang="en-US" altLang="ja-JP" sz="1200" strike="noStrike" dirty="0">
                          <a:solidFill>
                            <a:schemeClr val="tx1"/>
                          </a:solidFill>
                          <a:latin typeface="Meiryo UI" panose="020B0604030504040204" pitchFamily="50" charset="-128"/>
                          <a:ea typeface="Meiryo UI" panose="020B0604030504040204" pitchFamily="50" charset="-128"/>
                        </a:rPr>
                        <a:t>5,911</a:t>
                      </a:r>
                      <a:r>
                        <a:rPr lang="ja-JP" altLang="en-US" sz="1200" strike="noStrike" dirty="0">
                          <a:solidFill>
                            <a:schemeClr val="tx1"/>
                          </a:solidFill>
                          <a:latin typeface="Meiryo UI" panose="020B0604030504040204" pitchFamily="50" charset="-128"/>
                          <a:ea typeface="Meiryo UI" panose="020B0604030504040204" pitchFamily="50" charset="-128"/>
                        </a:rPr>
                        <a:t>件</a:t>
                      </a:r>
                    </a:p>
                  </a:txBody>
                  <a:tcPr marL="36000" marR="36000" anchor="ctr"/>
                </a:tc>
                <a:extLst>
                  <a:ext uri="{0D108BD9-81ED-4DB2-BD59-A6C34878D82A}">
                    <a16:rowId xmlns:a16="http://schemas.microsoft.com/office/drawing/2014/main" val="309428762"/>
                  </a:ext>
                </a:extLst>
              </a:tr>
              <a:tr h="720000">
                <a:tc vMerge="1">
                  <a:txBody>
                    <a:bodyPr/>
                    <a:lstStyle/>
                    <a:p>
                      <a:pPr algn="ctr">
                        <a:spcBef>
                          <a:spcPts val="0"/>
                        </a:spcBef>
                        <a:spcAft>
                          <a:spcPts val="600"/>
                        </a:spcAft>
                      </a:pP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marL="36000" marR="36000" anchor="ctr"/>
                </a:tc>
                <a:tc>
                  <a:txBody>
                    <a:bodyPr/>
                    <a:lstStyle/>
                    <a:p>
                      <a:pPr marL="0" marR="0" lvl="0" indent="0" algn="l" defTabSz="914400" rtl="0" eaLnBrk="1" fontAlgn="auto" latinLnBrk="0" hangingPunct="1">
                        <a:lnSpc>
                          <a:spcPct val="100000"/>
                        </a:lnSpc>
                        <a:spcBef>
                          <a:spcPts val="0"/>
                        </a:spcBef>
                        <a:spcAft>
                          <a:spcPts val="600"/>
                        </a:spcAft>
                        <a:buClrTx/>
                        <a:buSzTx/>
                        <a:buFontTx/>
                        <a:buNone/>
                        <a:tabLst/>
                        <a:defRPr/>
                      </a:pPr>
                      <a:r>
                        <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大阪産業技術研究所による企業支援研究実施件数</a:t>
                      </a:r>
                    </a:p>
                  </a:txBody>
                  <a:tcPr marL="36000" marR="36000" anchor="ctr"/>
                </a:tc>
                <a:tc>
                  <a:txBody>
                    <a:bodyPr/>
                    <a:lstStyle/>
                    <a:p>
                      <a:pPr marL="0" marR="0" lvl="0" indent="0" algn="l" defTabSz="914400" rtl="0" eaLnBrk="1" fontAlgn="auto" latinLnBrk="0" hangingPunct="1">
                        <a:lnSpc>
                          <a:spcPct val="100000"/>
                        </a:lnSpc>
                        <a:spcBef>
                          <a:spcPts val="0"/>
                        </a:spcBef>
                        <a:spcAft>
                          <a:spcPts val="600"/>
                        </a:spcAft>
                        <a:buClrTx/>
                        <a:buSzTx/>
                        <a:buFontTx/>
                        <a:buNone/>
                        <a:tabLst/>
                        <a:defRPr/>
                      </a:pPr>
                      <a:r>
                        <a:rPr lang="ja-JP" altLang="en-US" sz="1200" dirty="0">
                          <a:solidFill>
                            <a:schemeClr val="tx1"/>
                          </a:solidFill>
                          <a:latin typeface="Meiryo UI" panose="020B0604030504040204" pitchFamily="50" charset="-128"/>
                          <a:ea typeface="Meiryo UI" panose="020B0604030504040204" pitchFamily="50" charset="-128"/>
                        </a:rPr>
                        <a:t>　年　</a:t>
                      </a:r>
                      <a:r>
                        <a:rPr lang="en-US" altLang="ja-JP" sz="1200" strike="noStrike" baseline="0" dirty="0">
                          <a:solidFill>
                            <a:schemeClr val="tx1"/>
                          </a:solidFill>
                          <a:latin typeface="Meiryo UI" panose="020B0604030504040204" pitchFamily="50" charset="-128"/>
                          <a:ea typeface="Meiryo UI" panose="020B0604030504040204" pitchFamily="50" charset="-128"/>
                        </a:rPr>
                        <a:t>128</a:t>
                      </a:r>
                      <a:r>
                        <a:rPr lang="ja-JP" altLang="en-US" sz="1200" dirty="0">
                          <a:solidFill>
                            <a:schemeClr val="tx1"/>
                          </a:solidFill>
                          <a:latin typeface="Meiryo UI" panose="020B0604030504040204" pitchFamily="50" charset="-128"/>
                          <a:ea typeface="Meiryo UI" panose="020B0604030504040204" pitchFamily="50" charset="-128"/>
                        </a:rPr>
                        <a:t>件</a:t>
                      </a:r>
                    </a:p>
                  </a:txBody>
                  <a:tcPr marL="36000" marR="36000" anchor="ctr"/>
                </a:tc>
                <a:tc>
                  <a:txBody>
                    <a:bodyPr/>
                    <a:lstStyle/>
                    <a:p>
                      <a:pPr marL="0" marR="0" lvl="0" indent="0" algn="l" defTabSz="914400" rtl="0" eaLnBrk="1" fontAlgn="auto" latinLnBrk="0" hangingPunct="1">
                        <a:lnSpc>
                          <a:spcPct val="100000"/>
                        </a:lnSpc>
                        <a:spcBef>
                          <a:spcPts val="0"/>
                        </a:spcBef>
                        <a:spcAft>
                          <a:spcPts val="600"/>
                        </a:spcAft>
                        <a:buClrTx/>
                        <a:buSzTx/>
                        <a:buFontTx/>
                        <a:buNone/>
                        <a:tabLst/>
                        <a:defRPr/>
                      </a:pPr>
                      <a:r>
                        <a:rPr lang="en-US" altLang="ja-JP" sz="1200" dirty="0">
                          <a:solidFill>
                            <a:schemeClr val="tx1"/>
                          </a:solidFill>
                          <a:latin typeface="Meiryo UI" panose="020B0604030504040204" pitchFamily="50" charset="-128"/>
                          <a:ea typeface="Meiryo UI" panose="020B0604030504040204" pitchFamily="50" charset="-128"/>
                        </a:rPr>
                        <a:t>2023</a:t>
                      </a:r>
                      <a:r>
                        <a:rPr lang="ja-JP" altLang="en-US" sz="1200" dirty="0">
                          <a:solidFill>
                            <a:schemeClr val="tx1"/>
                          </a:solidFill>
                          <a:latin typeface="Meiryo UI" panose="020B0604030504040204" pitchFamily="50" charset="-128"/>
                          <a:ea typeface="Meiryo UI" panose="020B0604030504040204" pitchFamily="50" charset="-128"/>
                        </a:rPr>
                        <a:t>年度　</a:t>
                      </a:r>
                      <a:r>
                        <a:rPr lang="en-US" altLang="ja-JP" sz="1200" dirty="0">
                          <a:solidFill>
                            <a:schemeClr val="tx1"/>
                          </a:solidFill>
                          <a:latin typeface="Meiryo UI" panose="020B0604030504040204" pitchFamily="50" charset="-128"/>
                          <a:ea typeface="Meiryo UI" panose="020B0604030504040204" pitchFamily="50" charset="-128"/>
                        </a:rPr>
                        <a:t>115</a:t>
                      </a:r>
                      <a:r>
                        <a:rPr lang="ja-JP" altLang="en-US" sz="1200" dirty="0">
                          <a:solidFill>
                            <a:schemeClr val="tx1"/>
                          </a:solidFill>
                          <a:latin typeface="Meiryo UI" panose="020B0604030504040204" pitchFamily="50" charset="-128"/>
                          <a:ea typeface="Meiryo UI" panose="020B0604030504040204" pitchFamily="50" charset="-128"/>
                        </a:rPr>
                        <a:t>件</a:t>
                      </a:r>
                    </a:p>
                  </a:txBody>
                  <a:tcPr marL="36000" marR="36000" anchor="ctr"/>
                </a:tc>
                <a:extLst>
                  <a:ext uri="{0D108BD9-81ED-4DB2-BD59-A6C34878D82A}">
                    <a16:rowId xmlns:a16="http://schemas.microsoft.com/office/drawing/2014/main" val="787904515"/>
                  </a:ext>
                </a:extLst>
              </a:tr>
              <a:tr h="720000">
                <a:tc rowSpan="2">
                  <a:txBody>
                    <a:bodyPr/>
                    <a:lstStyle/>
                    <a:p>
                      <a:pPr algn="ctr">
                        <a:spcBef>
                          <a:spcPts val="0"/>
                        </a:spcBef>
                        <a:spcAft>
                          <a:spcPts val="600"/>
                        </a:spcAft>
                      </a:pPr>
                      <a:r>
                        <a:rPr kumimoji="1" lang="ja-JP" altLang="en-US" sz="1200" dirty="0">
                          <a:solidFill>
                            <a:schemeClr val="tx1"/>
                          </a:solidFill>
                          <a:latin typeface="Meiryo UI" panose="020B0604030504040204" pitchFamily="50" charset="-128"/>
                          <a:ea typeface="Meiryo UI" panose="020B0604030504040204" pitchFamily="50" charset="-128"/>
                        </a:rPr>
                        <a:t>戦略</a:t>
                      </a:r>
                      <a:r>
                        <a:rPr kumimoji="1" lang="en-US" altLang="ja-JP" sz="1200" dirty="0">
                          <a:solidFill>
                            <a:schemeClr val="tx1"/>
                          </a:solidFill>
                          <a:latin typeface="Meiryo UI" panose="020B0604030504040204" pitchFamily="50" charset="-128"/>
                          <a:ea typeface="Meiryo UI" panose="020B0604030504040204" pitchFamily="50" charset="-128"/>
                        </a:rPr>
                        <a:t>Ⅱ</a:t>
                      </a:r>
                      <a:endParaRPr kumimoji="1" lang="ja-JP" altLang="en-US" sz="1200" dirty="0">
                        <a:solidFill>
                          <a:schemeClr val="tx1"/>
                        </a:solidFill>
                        <a:latin typeface="Meiryo UI" panose="020B0604030504040204" pitchFamily="50" charset="-128"/>
                        <a:ea typeface="Meiryo UI" panose="020B0604030504040204" pitchFamily="50" charset="-128"/>
                      </a:endParaRPr>
                    </a:p>
                  </a:txBody>
                  <a:tcPr marL="36000" marR="36000" anchor="ctr"/>
                </a:tc>
                <a:tc>
                  <a:txBody>
                    <a:bodyPr/>
                    <a:lstStyle/>
                    <a:p>
                      <a:pPr algn="l">
                        <a:spcBef>
                          <a:spcPts val="0"/>
                        </a:spcBef>
                        <a:spcAft>
                          <a:spcPts val="0"/>
                        </a:spcAft>
                      </a:pPr>
                      <a:r>
                        <a:rPr kumimoji="1" lang="ja-JP" altLang="en-US" sz="1200" spc="100" baseline="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大阪イノベーションハブ等の支援による</a:t>
                      </a:r>
                      <a:endParaRPr kumimoji="1" lang="en-US" altLang="ja-JP" sz="1200" spc="100" baseline="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l">
                        <a:spcBef>
                          <a:spcPts val="0"/>
                        </a:spcBef>
                        <a:spcAft>
                          <a:spcPts val="600"/>
                        </a:spcAft>
                      </a:pPr>
                      <a:r>
                        <a:rPr kumimoji="1" lang="ja-JP" altLang="en-US" sz="1200" spc="100" baseline="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新たなプロジェクトの創出・推進支援件数</a:t>
                      </a:r>
                      <a:endParaRPr kumimoji="1" lang="en-US" altLang="ja-JP" sz="1200" spc="100" baseline="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36000" marR="36000" anchor="ctr"/>
                </a:tc>
                <a:tc>
                  <a:txBody>
                    <a:bodyPr/>
                    <a:lstStyle/>
                    <a:p>
                      <a:pPr marL="0" marR="0" lvl="0" indent="0" algn="l" defTabSz="914400" rtl="0" eaLnBrk="1" fontAlgn="auto" latinLnBrk="0" hangingPunct="1">
                        <a:lnSpc>
                          <a:spcPct val="100000"/>
                        </a:lnSpc>
                        <a:spcBef>
                          <a:spcPts val="0"/>
                        </a:spcBef>
                        <a:spcAft>
                          <a:spcPts val="600"/>
                        </a:spcAft>
                        <a:buClrTx/>
                        <a:buSzTx/>
                        <a:buFontTx/>
                        <a:buNone/>
                        <a:tabLst/>
                        <a:defRPr/>
                      </a:pPr>
                      <a:r>
                        <a:rPr lang="ja-JP" altLang="en-US" sz="1200" dirty="0">
                          <a:solidFill>
                            <a:schemeClr val="tx1"/>
                          </a:solidFill>
                          <a:latin typeface="Meiryo UI" panose="020B0604030504040204" pitchFamily="50" charset="-128"/>
                          <a:ea typeface="Meiryo UI" panose="020B0604030504040204" pitchFamily="50" charset="-128"/>
                        </a:rPr>
                        <a:t>　</a:t>
                      </a:r>
                      <a:r>
                        <a:rPr lang="en-US" altLang="ja-JP" sz="1200" dirty="0">
                          <a:solidFill>
                            <a:schemeClr val="tx1"/>
                          </a:solidFill>
                          <a:latin typeface="Meiryo UI" panose="020B0604030504040204" pitchFamily="50" charset="-128"/>
                          <a:ea typeface="Meiryo UI" panose="020B0604030504040204" pitchFamily="50" charset="-128"/>
                        </a:rPr>
                        <a:t>2021</a:t>
                      </a:r>
                      <a:r>
                        <a:rPr lang="ja-JP" altLang="en-US" sz="1200" dirty="0">
                          <a:solidFill>
                            <a:schemeClr val="tx1"/>
                          </a:solidFill>
                          <a:latin typeface="Meiryo UI" panose="020B0604030504040204" pitchFamily="50" charset="-128"/>
                          <a:ea typeface="Meiryo UI" panose="020B0604030504040204" pitchFamily="50" charset="-128"/>
                        </a:rPr>
                        <a:t>～</a:t>
                      </a:r>
                      <a:r>
                        <a:rPr lang="en-US" altLang="ja-JP" sz="1200" dirty="0">
                          <a:solidFill>
                            <a:schemeClr val="tx1"/>
                          </a:solidFill>
                          <a:latin typeface="Meiryo UI" panose="020B0604030504040204" pitchFamily="50" charset="-128"/>
                          <a:ea typeface="Meiryo UI" panose="020B0604030504040204" pitchFamily="50" charset="-128"/>
                        </a:rPr>
                        <a:t>2025</a:t>
                      </a:r>
                      <a:r>
                        <a:rPr lang="ja-JP" altLang="en-US" sz="1200" dirty="0">
                          <a:solidFill>
                            <a:schemeClr val="tx1"/>
                          </a:solidFill>
                          <a:latin typeface="Meiryo UI" panose="020B0604030504040204" pitchFamily="50" charset="-128"/>
                          <a:ea typeface="Meiryo UI" panose="020B0604030504040204" pitchFamily="50" charset="-128"/>
                        </a:rPr>
                        <a:t>年度　</a:t>
                      </a:r>
                      <a:r>
                        <a:rPr lang="en-US" altLang="ja-JP" sz="1200" dirty="0">
                          <a:solidFill>
                            <a:schemeClr val="tx1"/>
                          </a:solidFill>
                          <a:latin typeface="Meiryo UI" panose="020B0604030504040204" pitchFamily="50" charset="-128"/>
                          <a:ea typeface="Meiryo UI" panose="020B0604030504040204" pitchFamily="50" charset="-128"/>
                        </a:rPr>
                        <a:t>412</a:t>
                      </a:r>
                      <a:r>
                        <a:rPr lang="ja-JP" altLang="en-US" sz="1200" dirty="0">
                          <a:solidFill>
                            <a:schemeClr val="tx1"/>
                          </a:solidFill>
                          <a:latin typeface="Meiryo UI" panose="020B0604030504040204" pitchFamily="50" charset="-128"/>
                          <a:ea typeface="Meiryo UI" panose="020B0604030504040204" pitchFamily="50" charset="-128"/>
                        </a:rPr>
                        <a:t>件</a:t>
                      </a:r>
                    </a:p>
                  </a:txBody>
                  <a:tcPr marL="36000" marR="36000" anchor="ctr"/>
                </a:tc>
                <a:tc>
                  <a:txBody>
                    <a:bodyPr/>
                    <a:lstStyle/>
                    <a:p>
                      <a:pPr marL="0" marR="0" lvl="0" indent="0" algn="l" defTabSz="914400" rtl="0" eaLnBrk="1" fontAlgn="auto" latinLnBrk="0" hangingPunct="1">
                        <a:lnSpc>
                          <a:spcPct val="100000"/>
                        </a:lnSpc>
                        <a:spcBef>
                          <a:spcPts val="0"/>
                        </a:spcBef>
                        <a:spcAft>
                          <a:spcPts val="600"/>
                        </a:spcAft>
                        <a:buClrTx/>
                        <a:buSzTx/>
                        <a:buFontTx/>
                        <a:buNone/>
                        <a:tabLst/>
                        <a:defRPr/>
                      </a:pPr>
                      <a:r>
                        <a:rPr lang="en-US" altLang="ja-JP" sz="1200" dirty="0">
                          <a:solidFill>
                            <a:schemeClr val="tx1"/>
                          </a:solidFill>
                          <a:latin typeface="Meiryo UI" panose="020B0604030504040204" pitchFamily="50" charset="-128"/>
                          <a:ea typeface="Meiryo UI" panose="020B0604030504040204" pitchFamily="50" charset="-128"/>
                        </a:rPr>
                        <a:t>2021</a:t>
                      </a:r>
                      <a:r>
                        <a:rPr lang="ja-JP" altLang="en-US" sz="1200" dirty="0">
                          <a:solidFill>
                            <a:schemeClr val="tx1"/>
                          </a:solidFill>
                          <a:latin typeface="Meiryo UI" panose="020B0604030504040204" pitchFamily="50" charset="-128"/>
                          <a:ea typeface="Meiryo UI" panose="020B0604030504040204" pitchFamily="50" charset="-128"/>
                        </a:rPr>
                        <a:t>～</a:t>
                      </a:r>
                      <a:r>
                        <a:rPr lang="en-US" altLang="ja-JP" sz="1200" dirty="0">
                          <a:solidFill>
                            <a:schemeClr val="tx1"/>
                          </a:solidFill>
                          <a:latin typeface="Meiryo UI" panose="020B0604030504040204" pitchFamily="50" charset="-128"/>
                          <a:ea typeface="Meiryo UI" panose="020B0604030504040204" pitchFamily="50" charset="-128"/>
                        </a:rPr>
                        <a:t>2023</a:t>
                      </a:r>
                      <a:r>
                        <a:rPr lang="ja-JP" altLang="en-US" sz="1200" dirty="0">
                          <a:solidFill>
                            <a:schemeClr val="tx1"/>
                          </a:solidFill>
                          <a:latin typeface="Meiryo UI" panose="020B0604030504040204" pitchFamily="50" charset="-128"/>
                          <a:ea typeface="Meiryo UI" panose="020B0604030504040204" pitchFamily="50" charset="-128"/>
                        </a:rPr>
                        <a:t>年度　</a:t>
                      </a:r>
                      <a:r>
                        <a:rPr lang="en-US" altLang="ja-JP" sz="1200" dirty="0">
                          <a:solidFill>
                            <a:schemeClr val="tx1"/>
                          </a:solidFill>
                          <a:latin typeface="Meiryo UI" panose="020B0604030504040204" pitchFamily="50" charset="-128"/>
                          <a:ea typeface="Meiryo UI" panose="020B0604030504040204" pitchFamily="50" charset="-128"/>
                        </a:rPr>
                        <a:t>261</a:t>
                      </a:r>
                      <a:r>
                        <a:rPr lang="ja-JP" altLang="en-US" sz="1200" dirty="0">
                          <a:solidFill>
                            <a:schemeClr val="tx1"/>
                          </a:solidFill>
                          <a:latin typeface="Meiryo UI" panose="020B0604030504040204" pitchFamily="50" charset="-128"/>
                          <a:ea typeface="Meiryo UI" panose="020B0604030504040204" pitchFamily="50" charset="-128"/>
                        </a:rPr>
                        <a:t>件</a:t>
                      </a:r>
                    </a:p>
                  </a:txBody>
                  <a:tcPr marL="36000" marR="36000" anchor="ctr"/>
                </a:tc>
                <a:extLst>
                  <a:ext uri="{0D108BD9-81ED-4DB2-BD59-A6C34878D82A}">
                    <a16:rowId xmlns:a16="http://schemas.microsoft.com/office/drawing/2014/main" val="912559647"/>
                  </a:ext>
                </a:extLst>
              </a:tr>
              <a:tr h="720000">
                <a:tc vMerge="1">
                  <a:txBody>
                    <a:bodyPr/>
                    <a:lstStyle/>
                    <a:p>
                      <a:pPr algn="ctr">
                        <a:spcBef>
                          <a:spcPts val="0"/>
                        </a:spcBef>
                        <a:spcAft>
                          <a:spcPts val="600"/>
                        </a:spcAft>
                      </a:pPr>
                      <a:endParaRPr kumimoji="1" lang="ja-JP" altLang="en-US" sz="1200" dirty="0">
                        <a:solidFill>
                          <a:schemeClr val="tx1"/>
                        </a:solidFill>
                        <a:latin typeface="Meiryo UI" panose="020B0604030504040204" pitchFamily="50" charset="-128"/>
                        <a:ea typeface="Meiryo UI" panose="020B0604030504040204" pitchFamily="50" charset="-128"/>
                      </a:endParaRPr>
                    </a:p>
                  </a:txBody>
                  <a:tcPr marL="36000" marR="36000" anchor="ctr"/>
                </a:tc>
                <a:tc>
                  <a:txBody>
                    <a:bodyPr/>
                    <a:lstStyle/>
                    <a:p>
                      <a:pPr algn="l">
                        <a:spcBef>
                          <a:spcPts val="0"/>
                        </a:spcBef>
                        <a:spcAft>
                          <a:spcPts val="600"/>
                        </a:spcAft>
                      </a:pPr>
                      <a:r>
                        <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大阪産業創造館の支援事業による創業・起業件数</a:t>
                      </a:r>
                    </a:p>
                  </a:txBody>
                  <a:tcPr marL="36000" marR="36000" anchor="ctr"/>
                </a:tc>
                <a:tc>
                  <a:txBody>
                    <a:bodyPr/>
                    <a:lstStyle/>
                    <a:p>
                      <a:pPr marL="0" marR="0" lvl="0" indent="0" algn="l" defTabSz="914400" rtl="0" eaLnBrk="1" fontAlgn="auto" latinLnBrk="0" hangingPunct="1">
                        <a:lnSpc>
                          <a:spcPct val="100000"/>
                        </a:lnSpc>
                        <a:spcBef>
                          <a:spcPts val="0"/>
                        </a:spcBef>
                        <a:spcAft>
                          <a:spcPts val="600"/>
                        </a:spcAft>
                        <a:buClrTx/>
                        <a:buSzTx/>
                        <a:buFontTx/>
                        <a:buNone/>
                        <a:tabLst/>
                        <a:defRPr/>
                      </a:pPr>
                      <a:r>
                        <a:rPr lang="ja-JP" altLang="en-US" sz="1200" dirty="0">
                          <a:solidFill>
                            <a:schemeClr val="tx1"/>
                          </a:solidFill>
                          <a:latin typeface="Meiryo UI" panose="020B0604030504040204" pitchFamily="50" charset="-128"/>
                          <a:ea typeface="Meiryo UI" panose="020B0604030504040204" pitchFamily="50" charset="-128"/>
                        </a:rPr>
                        <a:t>　</a:t>
                      </a:r>
                      <a:r>
                        <a:rPr lang="en-US" altLang="ja-JP" sz="1200" dirty="0">
                          <a:solidFill>
                            <a:schemeClr val="tx1"/>
                          </a:solidFill>
                          <a:latin typeface="Meiryo UI" panose="020B0604030504040204" pitchFamily="50" charset="-128"/>
                          <a:ea typeface="Meiryo UI" panose="020B0604030504040204" pitchFamily="50" charset="-128"/>
                        </a:rPr>
                        <a:t>2025</a:t>
                      </a:r>
                      <a:r>
                        <a:rPr lang="ja-JP" altLang="en-US" sz="1200" dirty="0">
                          <a:solidFill>
                            <a:schemeClr val="tx1"/>
                          </a:solidFill>
                          <a:latin typeface="Meiryo UI" panose="020B0604030504040204" pitchFamily="50" charset="-128"/>
                          <a:ea typeface="Meiryo UI" panose="020B0604030504040204" pitchFamily="50" charset="-128"/>
                        </a:rPr>
                        <a:t>～</a:t>
                      </a:r>
                      <a:r>
                        <a:rPr lang="en-US" altLang="ja-JP" sz="1200" dirty="0">
                          <a:solidFill>
                            <a:schemeClr val="tx1"/>
                          </a:solidFill>
                          <a:latin typeface="Meiryo UI" panose="020B0604030504040204" pitchFamily="50" charset="-128"/>
                          <a:ea typeface="Meiryo UI" panose="020B0604030504040204" pitchFamily="50" charset="-128"/>
                        </a:rPr>
                        <a:t>2029</a:t>
                      </a:r>
                      <a:r>
                        <a:rPr lang="ja-JP" altLang="en-US" sz="1200" dirty="0">
                          <a:solidFill>
                            <a:schemeClr val="tx1"/>
                          </a:solidFill>
                          <a:latin typeface="Meiryo UI" panose="020B0604030504040204" pitchFamily="50" charset="-128"/>
                          <a:ea typeface="Meiryo UI" panose="020B0604030504040204" pitchFamily="50" charset="-128"/>
                        </a:rPr>
                        <a:t>年度　</a:t>
                      </a:r>
                      <a:r>
                        <a:rPr lang="en-US" altLang="ja-JP" sz="1200">
                          <a:solidFill>
                            <a:schemeClr val="tx1"/>
                          </a:solidFill>
                          <a:latin typeface="Meiryo UI" panose="020B0604030504040204" pitchFamily="50" charset="-128"/>
                          <a:ea typeface="Meiryo UI" panose="020B0604030504040204" pitchFamily="50" charset="-128"/>
                        </a:rPr>
                        <a:t>650</a:t>
                      </a:r>
                      <a:r>
                        <a:rPr lang="ja-JP" altLang="en-US" sz="1200">
                          <a:solidFill>
                            <a:schemeClr val="tx1"/>
                          </a:solidFill>
                          <a:latin typeface="Meiryo UI" panose="020B0604030504040204" pitchFamily="50" charset="-128"/>
                          <a:ea typeface="Meiryo UI" panose="020B0604030504040204" pitchFamily="50" charset="-128"/>
                        </a:rPr>
                        <a:t>件</a:t>
                      </a:r>
                      <a:endParaRPr lang="ja-JP" altLang="en-US" sz="1200" dirty="0">
                        <a:solidFill>
                          <a:schemeClr val="tx1"/>
                        </a:solidFill>
                        <a:latin typeface="Meiryo UI" panose="020B0604030504040204" pitchFamily="50" charset="-128"/>
                        <a:ea typeface="Meiryo UI" panose="020B0604030504040204" pitchFamily="50" charset="-128"/>
                      </a:endParaRPr>
                    </a:p>
                  </a:txBody>
                  <a:tcPr marL="36000" marR="36000" anchor="ctr"/>
                </a:tc>
                <a:tc>
                  <a:txBody>
                    <a:bodyPr/>
                    <a:lstStyle/>
                    <a:p>
                      <a:pPr marL="0" marR="0" lvl="0" indent="0" algn="l" defTabSz="914400" rtl="0" eaLnBrk="1" fontAlgn="auto" latinLnBrk="0" hangingPunct="1">
                        <a:lnSpc>
                          <a:spcPct val="100000"/>
                        </a:lnSpc>
                        <a:spcBef>
                          <a:spcPts val="0"/>
                        </a:spcBef>
                        <a:spcAft>
                          <a:spcPts val="600"/>
                        </a:spcAft>
                        <a:buClrTx/>
                        <a:buSzTx/>
                        <a:buFontTx/>
                        <a:buNone/>
                        <a:tabLst/>
                        <a:defRPr/>
                      </a:pPr>
                      <a:r>
                        <a:rPr lang="en-US" altLang="ja-JP" sz="1200" dirty="0">
                          <a:solidFill>
                            <a:schemeClr val="tx1"/>
                          </a:solidFill>
                          <a:latin typeface="Meiryo UI" panose="020B0604030504040204" pitchFamily="50" charset="-128"/>
                          <a:ea typeface="Meiryo UI" panose="020B0604030504040204" pitchFamily="50" charset="-128"/>
                        </a:rPr>
                        <a:t>2020</a:t>
                      </a:r>
                      <a:r>
                        <a:rPr lang="ja-JP" altLang="en-US" sz="1200" dirty="0">
                          <a:solidFill>
                            <a:schemeClr val="tx1"/>
                          </a:solidFill>
                          <a:latin typeface="Meiryo UI" panose="020B0604030504040204" pitchFamily="50" charset="-128"/>
                          <a:ea typeface="Meiryo UI" panose="020B0604030504040204" pitchFamily="50" charset="-128"/>
                        </a:rPr>
                        <a:t>～</a:t>
                      </a:r>
                      <a:r>
                        <a:rPr lang="en-US" altLang="ja-JP" sz="1200" dirty="0">
                          <a:solidFill>
                            <a:schemeClr val="tx1"/>
                          </a:solidFill>
                          <a:latin typeface="Meiryo UI" panose="020B0604030504040204" pitchFamily="50" charset="-128"/>
                          <a:ea typeface="Meiryo UI" panose="020B0604030504040204" pitchFamily="50" charset="-128"/>
                        </a:rPr>
                        <a:t>2023</a:t>
                      </a:r>
                      <a:r>
                        <a:rPr lang="ja-JP" altLang="en-US" sz="1200" dirty="0">
                          <a:solidFill>
                            <a:schemeClr val="tx1"/>
                          </a:solidFill>
                          <a:latin typeface="Meiryo UI" panose="020B0604030504040204" pitchFamily="50" charset="-128"/>
                          <a:ea typeface="Meiryo UI" panose="020B0604030504040204" pitchFamily="50" charset="-128"/>
                        </a:rPr>
                        <a:t>年度　</a:t>
                      </a:r>
                      <a:r>
                        <a:rPr lang="en-US" altLang="ja-JP" sz="1200" dirty="0">
                          <a:solidFill>
                            <a:schemeClr val="tx1"/>
                          </a:solidFill>
                          <a:latin typeface="Meiryo UI" panose="020B0604030504040204" pitchFamily="50" charset="-128"/>
                          <a:ea typeface="Meiryo UI" panose="020B0604030504040204" pitchFamily="50" charset="-128"/>
                        </a:rPr>
                        <a:t>521</a:t>
                      </a:r>
                      <a:r>
                        <a:rPr lang="ja-JP" altLang="en-US" sz="1200" dirty="0">
                          <a:solidFill>
                            <a:schemeClr val="tx1"/>
                          </a:solidFill>
                          <a:latin typeface="Meiryo UI" panose="020B0604030504040204" pitchFamily="50" charset="-128"/>
                          <a:ea typeface="Meiryo UI" panose="020B0604030504040204" pitchFamily="50" charset="-128"/>
                        </a:rPr>
                        <a:t>件</a:t>
                      </a:r>
                      <a:endParaRPr lang="ja-JP" altLang="en-US" sz="1200" dirty="0">
                        <a:solidFill>
                          <a:srgbClr val="FF0000"/>
                        </a:solidFill>
                        <a:latin typeface="Meiryo UI" panose="020B0604030504040204" pitchFamily="50" charset="-128"/>
                        <a:ea typeface="Meiryo UI" panose="020B0604030504040204" pitchFamily="50" charset="-128"/>
                      </a:endParaRPr>
                    </a:p>
                  </a:txBody>
                  <a:tcPr marL="36000" marR="36000" anchor="ctr"/>
                </a:tc>
                <a:extLst>
                  <a:ext uri="{0D108BD9-81ED-4DB2-BD59-A6C34878D82A}">
                    <a16:rowId xmlns:a16="http://schemas.microsoft.com/office/drawing/2014/main" val="208350338"/>
                  </a:ext>
                </a:extLst>
              </a:tr>
              <a:tr h="720000">
                <a:tc rowSpan="2">
                  <a:txBody>
                    <a:bodyPr/>
                    <a:lstStyle/>
                    <a:p>
                      <a:pPr algn="ctr">
                        <a:spcBef>
                          <a:spcPts val="0"/>
                        </a:spcBef>
                        <a:spcAft>
                          <a:spcPts val="600"/>
                        </a:spcAft>
                      </a:pPr>
                      <a:r>
                        <a:rPr kumimoji="1" lang="ja-JP" altLang="en-US" sz="1200" dirty="0">
                          <a:solidFill>
                            <a:schemeClr val="tx1"/>
                          </a:solidFill>
                          <a:latin typeface="Meiryo UI" panose="020B0604030504040204" pitchFamily="50" charset="-128"/>
                          <a:ea typeface="Meiryo UI" panose="020B0604030504040204" pitchFamily="50" charset="-128"/>
                        </a:rPr>
                        <a:t>戦略</a:t>
                      </a:r>
                      <a:r>
                        <a:rPr kumimoji="1" lang="en-US" altLang="ja-JP" sz="1200" dirty="0">
                          <a:solidFill>
                            <a:schemeClr val="tx1"/>
                          </a:solidFill>
                          <a:latin typeface="Meiryo UI" panose="020B0604030504040204" pitchFamily="50" charset="-128"/>
                          <a:ea typeface="Meiryo UI" panose="020B0604030504040204" pitchFamily="50" charset="-128"/>
                        </a:rPr>
                        <a:t>Ⅲ</a:t>
                      </a:r>
                      <a:endParaRPr kumimoji="1" lang="ja-JP" altLang="en-US" sz="1200" dirty="0">
                        <a:solidFill>
                          <a:schemeClr val="tx1"/>
                        </a:solidFill>
                        <a:latin typeface="Meiryo UI" panose="020B0604030504040204" pitchFamily="50" charset="-128"/>
                        <a:ea typeface="Meiryo UI" panose="020B0604030504040204" pitchFamily="50" charset="-128"/>
                      </a:endParaRPr>
                    </a:p>
                  </a:txBody>
                  <a:tcPr marL="36000" marR="36000" anchor="ctr"/>
                </a:tc>
                <a:tc>
                  <a:txBody>
                    <a:bodyPr/>
                    <a:lstStyle/>
                    <a:p>
                      <a:pPr marL="0" marR="0" lvl="0" indent="0" algn="l" defTabSz="914400" rtl="0" eaLnBrk="1" fontAlgn="auto" latinLnBrk="0" hangingPunct="1">
                        <a:lnSpc>
                          <a:spcPct val="100000"/>
                        </a:lnSpc>
                        <a:spcBef>
                          <a:spcPts val="0"/>
                        </a:spcBef>
                        <a:spcAft>
                          <a:spcPts val="600"/>
                        </a:spcAft>
                        <a:buClrTx/>
                        <a:buSzTx/>
                        <a:buFontTx/>
                        <a:buNone/>
                        <a:tabLst/>
                        <a:defRPr/>
                      </a:pPr>
                      <a:r>
                        <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大阪外国企業誘致センターによる誘致件数</a:t>
                      </a:r>
                    </a:p>
                  </a:txBody>
                  <a:tcPr marL="36000" marR="36000" anchor="ctr"/>
                </a:tc>
                <a:tc>
                  <a:txBody>
                    <a:bodyPr/>
                    <a:lstStyle/>
                    <a:p>
                      <a:pPr marL="0" marR="0" lvl="0" indent="0" algn="l" defTabSz="914400" rtl="0" eaLnBrk="1" fontAlgn="auto" latinLnBrk="0" hangingPunct="1">
                        <a:lnSpc>
                          <a:spcPct val="100000"/>
                        </a:lnSpc>
                        <a:spcBef>
                          <a:spcPts val="0"/>
                        </a:spcBef>
                        <a:spcAft>
                          <a:spcPts val="600"/>
                        </a:spcAft>
                        <a:buClrTx/>
                        <a:buSzTx/>
                        <a:buFontTx/>
                        <a:buNone/>
                        <a:tabLst/>
                        <a:defRPr/>
                      </a:pPr>
                      <a:r>
                        <a:rPr lang="ja-JP" altLang="en-US" sz="1200" dirty="0">
                          <a:solidFill>
                            <a:schemeClr val="tx1"/>
                          </a:solidFill>
                          <a:latin typeface="Meiryo UI" panose="020B0604030504040204" pitchFamily="50" charset="-128"/>
                          <a:ea typeface="Meiryo UI" panose="020B0604030504040204" pitchFamily="50" charset="-128"/>
                        </a:rPr>
                        <a:t>　</a:t>
                      </a:r>
                      <a:r>
                        <a:rPr lang="en-US" altLang="ja-JP" sz="1200" dirty="0">
                          <a:solidFill>
                            <a:schemeClr val="tx1"/>
                          </a:solidFill>
                          <a:latin typeface="Meiryo UI" panose="020B0604030504040204" pitchFamily="50" charset="-128"/>
                          <a:ea typeface="Meiryo UI" panose="020B0604030504040204" pitchFamily="50" charset="-128"/>
                        </a:rPr>
                        <a:t>2023</a:t>
                      </a:r>
                      <a:r>
                        <a:rPr lang="ja-JP" altLang="en-US" sz="1200" dirty="0">
                          <a:solidFill>
                            <a:schemeClr val="tx1"/>
                          </a:solidFill>
                          <a:latin typeface="Meiryo UI" panose="020B0604030504040204" pitchFamily="50" charset="-128"/>
                          <a:ea typeface="Meiryo UI" panose="020B0604030504040204" pitchFamily="50" charset="-128"/>
                        </a:rPr>
                        <a:t>～</a:t>
                      </a:r>
                      <a:r>
                        <a:rPr lang="en-US" altLang="ja-JP" sz="1200" dirty="0">
                          <a:solidFill>
                            <a:schemeClr val="tx1"/>
                          </a:solidFill>
                          <a:latin typeface="Meiryo UI" panose="020B0604030504040204" pitchFamily="50" charset="-128"/>
                          <a:ea typeface="Meiryo UI" panose="020B0604030504040204" pitchFamily="50" charset="-128"/>
                        </a:rPr>
                        <a:t>2025</a:t>
                      </a:r>
                      <a:r>
                        <a:rPr lang="ja-JP" altLang="en-US" sz="1200" dirty="0">
                          <a:solidFill>
                            <a:schemeClr val="tx1"/>
                          </a:solidFill>
                          <a:latin typeface="Meiryo UI" panose="020B0604030504040204" pitchFamily="50" charset="-128"/>
                          <a:ea typeface="Meiryo UI" panose="020B0604030504040204" pitchFamily="50" charset="-128"/>
                        </a:rPr>
                        <a:t>年度　</a:t>
                      </a:r>
                      <a:r>
                        <a:rPr lang="en-US" altLang="ja-JP" sz="1200" dirty="0">
                          <a:solidFill>
                            <a:schemeClr val="tx1"/>
                          </a:solidFill>
                          <a:latin typeface="Meiryo UI" panose="020B0604030504040204" pitchFamily="50" charset="-128"/>
                          <a:ea typeface="Meiryo UI" panose="020B0604030504040204" pitchFamily="50" charset="-128"/>
                        </a:rPr>
                        <a:t>90</a:t>
                      </a:r>
                      <a:r>
                        <a:rPr lang="ja-JP" altLang="en-US" sz="1200" dirty="0">
                          <a:solidFill>
                            <a:schemeClr val="tx1"/>
                          </a:solidFill>
                          <a:latin typeface="Meiryo UI" panose="020B0604030504040204" pitchFamily="50" charset="-128"/>
                          <a:ea typeface="Meiryo UI" panose="020B0604030504040204" pitchFamily="50" charset="-128"/>
                        </a:rPr>
                        <a:t>件</a:t>
                      </a:r>
                    </a:p>
                  </a:txBody>
                  <a:tcPr marL="36000" marR="36000" anchor="ctr"/>
                </a:tc>
                <a:tc>
                  <a:txBody>
                    <a:bodyPr/>
                    <a:lstStyle/>
                    <a:p>
                      <a:pPr marL="0" marR="0" lvl="0" indent="0" algn="l" defTabSz="914400" rtl="0" eaLnBrk="1" fontAlgn="auto" latinLnBrk="0" hangingPunct="1">
                        <a:lnSpc>
                          <a:spcPct val="100000"/>
                        </a:lnSpc>
                        <a:spcBef>
                          <a:spcPts val="0"/>
                        </a:spcBef>
                        <a:spcAft>
                          <a:spcPts val="600"/>
                        </a:spcAft>
                        <a:buClrTx/>
                        <a:buSzTx/>
                        <a:buFontTx/>
                        <a:buNone/>
                        <a:tabLst/>
                        <a:defRPr/>
                      </a:pPr>
                      <a:r>
                        <a:rPr lang="en-US" altLang="ja-JP" sz="1200" dirty="0">
                          <a:solidFill>
                            <a:schemeClr val="tx1"/>
                          </a:solidFill>
                          <a:latin typeface="Meiryo UI" panose="020B0604030504040204" pitchFamily="50" charset="-128"/>
                          <a:ea typeface="Meiryo UI" panose="020B0604030504040204" pitchFamily="50" charset="-128"/>
                        </a:rPr>
                        <a:t>2023</a:t>
                      </a:r>
                      <a:r>
                        <a:rPr lang="ja-JP" altLang="en-US" sz="1200" dirty="0">
                          <a:solidFill>
                            <a:schemeClr val="tx1"/>
                          </a:solidFill>
                          <a:latin typeface="Meiryo UI" panose="020B0604030504040204" pitchFamily="50" charset="-128"/>
                          <a:ea typeface="Meiryo UI" panose="020B0604030504040204" pitchFamily="50" charset="-128"/>
                        </a:rPr>
                        <a:t>年度　</a:t>
                      </a:r>
                      <a:r>
                        <a:rPr lang="en-US" altLang="ja-JP" sz="1200" dirty="0">
                          <a:solidFill>
                            <a:schemeClr val="tx1"/>
                          </a:solidFill>
                          <a:latin typeface="Meiryo UI" panose="020B0604030504040204" pitchFamily="50" charset="-128"/>
                          <a:ea typeface="Meiryo UI" panose="020B0604030504040204" pitchFamily="50" charset="-128"/>
                        </a:rPr>
                        <a:t>34</a:t>
                      </a:r>
                      <a:r>
                        <a:rPr lang="ja-JP" altLang="en-US" sz="1200" dirty="0">
                          <a:solidFill>
                            <a:schemeClr val="tx1"/>
                          </a:solidFill>
                          <a:latin typeface="Meiryo UI" panose="020B0604030504040204" pitchFamily="50" charset="-128"/>
                          <a:ea typeface="Meiryo UI" panose="020B0604030504040204" pitchFamily="50" charset="-128"/>
                        </a:rPr>
                        <a:t>件</a:t>
                      </a:r>
                      <a:endParaRPr lang="en-US" altLang="ja-JP" sz="1200" dirty="0">
                        <a:solidFill>
                          <a:schemeClr val="tx1"/>
                        </a:solidFill>
                        <a:latin typeface="Meiryo UI" panose="020B0604030504040204" pitchFamily="50" charset="-128"/>
                        <a:ea typeface="Meiryo UI" panose="020B0604030504040204" pitchFamily="50" charset="-128"/>
                      </a:endParaRPr>
                    </a:p>
                  </a:txBody>
                  <a:tcPr marL="36000" marR="36000" anchor="ctr"/>
                </a:tc>
                <a:extLst>
                  <a:ext uri="{0D108BD9-81ED-4DB2-BD59-A6C34878D82A}">
                    <a16:rowId xmlns:a16="http://schemas.microsoft.com/office/drawing/2014/main" val="842257232"/>
                  </a:ext>
                </a:extLst>
              </a:tr>
              <a:tr h="720000">
                <a:tc vMerge="1">
                  <a:txBody>
                    <a:bodyPr/>
                    <a:lstStyle/>
                    <a:p>
                      <a:endParaRPr dirty="0"/>
                    </a:p>
                  </a:txBody>
                  <a:tcPr marL="36000" marR="36000" anchor="ctr"/>
                </a:tc>
                <a:tc>
                  <a:txBody>
                    <a:bodyPr/>
                    <a:lstStyle/>
                    <a:p>
                      <a:pPr marL="0" marR="0" lvl="0" indent="0" algn="l" defTabSz="914400" rtl="0" eaLnBrk="1" fontAlgn="auto" latinLnBrk="0" hangingPunct="1">
                        <a:lnSpc>
                          <a:spcPct val="100000"/>
                        </a:lnSpc>
                        <a:spcBef>
                          <a:spcPts val="0"/>
                        </a:spcBef>
                        <a:spcAft>
                          <a:spcPts val="600"/>
                        </a:spcAft>
                        <a:buClrTx/>
                        <a:buSzTx/>
                        <a:buFontTx/>
                        <a:buNone/>
                        <a:tabLst/>
                        <a:defRPr/>
                      </a:pPr>
                      <a:r>
                        <a:rPr lang="ja-JP" altLang="en-US" sz="1200" dirty="0">
                          <a:solidFill>
                            <a:schemeClr val="tx1"/>
                          </a:solidFill>
                          <a:latin typeface="Meiryo UI" panose="020B0604030504040204" pitchFamily="50" charset="-128"/>
                          <a:ea typeface="Meiryo UI" panose="020B0604030504040204" pitchFamily="50" charset="-128"/>
                        </a:rPr>
                        <a:t>大阪への金融系外国企業・投資家等の誘致数</a:t>
                      </a: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36000" marR="36000" anchor="ctr"/>
                </a:tc>
                <a:tc>
                  <a:txBody>
                    <a:bodyPr/>
                    <a:lstStyle/>
                    <a:p>
                      <a:pPr marL="0" marR="0" lvl="0" indent="0" algn="l" defTabSz="914400" rtl="0" eaLnBrk="1" fontAlgn="auto" latinLnBrk="0" hangingPunct="1">
                        <a:lnSpc>
                          <a:spcPct val="100000"/>
                        </a:lnSpc>
                        <a:spcBef>
                          <a:spcPts val="0"/>
                        </a:spcBef>
                        <a:spcAft>
                          <a:spcPts val="600"/>
                        </a:spcAft>
                        <a:buClrTx/>
                        <a:buSzTx/>
                        <a:buFontTx/>
                        <a:buNone/>
                        <a:tabLst/>
                        <a:defRPr/>
                      </a:pPr>
                      <a:r>
                        <a:rPr lang="ja-JP" altLang="en-US" sz="1200" dirty="0">
                          <a:solidFill>
                            <a:schemeClr val="tx1"/>
                          </a:solidFill>
                          <a:latin typeface="Meiryo UI" panose="020B0604030504040204" pitchFamily="50" charset="-128"/>
                          <a:ea typeface="Meiryo UI" panose="020B0604030504040204" pitchFamily="50" charset="-128"/>
                        </a:rPr>
                        <a:t>　</a:t>
                      </a:r>
                      <a:r>
                        <a:rPr lang="en-US" altLang="ja-JP" sz="1200" dirty="0">
                          <a:solidFill>
                            <a:schemeClr val="tx1"/>
                          </a:solidFill>
                          <a:latin typeface="Meiryo UI" panose="020B0604030504040204" pitchFamily="50" charset="-128"/>
                          <a:ea typeface="Meiryo UI" panose="020B0604030504040204" pitchFamily="50" charset="-128"/>
                        </a:rPr>
                        <a:t>2022</a:t>
                      </a:r>
                      <a:r>
                        <a:rPr lang="ja-JP" altLang="en-US" sz="1200" dirty="0">
                          <a:solidFill>
                            <a:schemeClr val="tx1"/>
                          </a:solidFill>
                          <a:latin typeface="Meiryo UI" panose="020B0604030504040204" pitchFamily="50" charset="-128"/>
                          <a:ea typeface="Meiryo UI" panose="020B0604030504040204" pitchFamily="50" charset="-128"/>
                        </a:rPr>
                        <a:t>～</a:t>
                      </a:r>
                      <a:r>
                        <a:rPr lang="en-US" altLang="ja-JP" sz="1200" dirty="0">
                          <a:solidFill>
                            <a:schemeClr val="tx1"/>
                          </a:solidFill>
                          <a:latin typeface="Meiryo UI" panose="020B0604030504040204" pitchFamily="50" charset="-128"/>
                          <a:ea typeface="Meiryo UI" panose="020B0604030504040204" pitchFamily="50" charset="-128"/>
                        </a:rPr>
                        <a:t>2025</a:t>
                      </a:r>
                      <a:r>
                        <a:rPr lang="ja-JP" altLang="en-US" sz="1200" dirty="0">
                          <a:solidFill>
                            <a:schemeClr val="tx1"/>
                          </a:solidFill>
                          <a:latin typeface="Meiryo UI" panose="020B0604030504040204" pitchFamily="50" charset="-128"/>
                          <a:ea typeface="Meiryo UI" panose="020B0604030504040204" pitchFamily="50" charset="-128"/>
                        </a:rPr>
                        <a:t>年度　</a:t>
                      </a:r>
                      <a:r>
                        <a:rPr lang="en-US" altLang="ja-JP" sz="1200" dirty="0">
                          <a:solidFill>
                            <a:schemeClr val="tx1"/>
                          </a:solidFill>
                          <a:latin typeface="Meiryo UI" panose="020B0604030504040204" pitchFamily="50" charset="-128"/>
                          <a:ea typeface="Meiryo UI" panose="020B0604030504040204" pitchFamily="50" charset="-128"/>
                        </a:rPr>
                        <a:t>30</a:t>
                      </a:r>
                      <a:r>
                        <a:rPr lang="ja-JP" altLang="en-US" sz="1200" dirty="0">
                          <a:solidFill>
                            <a:schemeClr val="tx1"/>
                          </a:solidFill>
                          <a:latin typeface="Meiryo UI" panose="020B0604030504040204" pitchFamily="50" charset="-128"/>
                          <a:ea typeface="Meiryo UI" panose="020B0604030504040204" pitchFamily="50" charset="-128"/>
                        </a:rPr>
                        <a:t>件</a:t>
                      </a:r>
                    </a:p>
                  </a:txBody>
                  <a:tcPr marL="36000" marR="36000" anchor="ctr"/>
                </a:tc>
                <a:tc>
                  <a:txBody>
                    <a:bodyPr/>
                    <a:lstStyle/>
                    <a:p>
                      <a:pPr marL="0" marR="0" lvl="0" indent="0" algn="l" defTabSz="914400" rtl="0" eaLnBrk="1" fontAlgn="auto" latinLnBrk="0" hangingPunct="1">
                        <a:lnSpc>
                          <a:spcPct val="100000"/>
                        </a:lnSpc>
                        <a:spcBef>
                          <a:spcPts val="0"/>
                        </a:spcBef>
                        <a:spcAft>
                          <a:spcPts val="600"/>
                        </a:spcAft>
                        <a:buClrTx/>
                        <a:buSzTx/>
                        <a:buFontTx/>
                        <a:buNone/>
                        <a:tabLst/>
                        <a:defRPr/>
                      </a:pPr>
                      <a:r>
                        <a:rPr lang="en-US" altLang="ja-JP" sz="1200" dirty="0">
                          <a:solidFill>
                            <a:schemeClr val="tx1"/>
                          </a:solidFill>
                          <a:latin typeface="Meiryo UI" panose="020B0604030504040204" pitchFamily="50" charset="-128"/>
                          <a:ea typeface="Meiryo UI" panose="020B0604030504040204" pitchFamily="50" charset="-128"/>
                        </a:rPr>
                        <a:t>2022</a:t>
                      </a:r>
                      <a:r>
                        <a:rPr lang="ja-JP" altLang="en-US" sz="1200" dirty="0">
                          <a:solidFill>
                            <a:schemeClr val="tx1"/>
                          </a:solidFill>
                          <a:latin typeface="Meiryo UI" panose="020B0604030504040204" pitchFamily="50" charset="-128"/>
                          <a:ea typeface="Meiryo UI" panose="020B0604030504040204" pitchFamily="50" charset="-128"/>
                        </a:rPr>
                        <a:t>～</a:t>
                      </a:r>
                      <a:r>
                        <a:rPr lang="en-US" altLang="ja-JP" sz="1200" dirty="0">
                          <a:solidFill>
                            <a:schemeClr val="tx1"/>
                          </a:solidFill>
                          <a:latin typeface="Meiryo UI" panose="020B0604030504040204" pitchFamily="50" charset="-128"/>
                          <a:ea typeface="Meiryo UI" panose="020B0604030504040204" pitchFamily="50" charset="-128"/>
                        </a:rPr>
                        <a:t>2023</a:t>
                      </a:r>
                      <a:r>
                        <a:rPr lang="ja-JP" altLang="en-US" sz="1200" dirty="0">
                          <a:solidFill>
                            <a:schemeClr val="tx1"/>
                          </a:solidFill>
                          <a:latin typeface="Meiryo UI" panose="020B0604030504040204" pitchFamily="50" charset="-128"/>
                          <a:ea typeface="Meiryo UI" panose="020B0604030504040204" pitchFamily="50" charset="-128"/>
                        </a:rPr>
                        <a:t>年度　</a:t>
                      </a:r>
                      <a:r>
                        <a:rPr lang="en-US" altLang="ja-JP" sz="1200" dirty="0">
                          <a:solidFill>
                            <a:schemeClr val="tx1"/>
                          </a:solidFill>
                          <a:latin typeface="Meiryo UI" panose="020B0604030504040204" pitchFamily="50" charset="-128"/>
                          <a:ea typeface="Meiryo UI" panose="020B0604030504040204" pitchFamily="50" charset="-128"/>
                        </a:rPr>
                        <a:t>13</a:t>
                      </a:r>
                      <a:r>
                        <a:rPr lang="ja-JP" altLang="en-US" sz="1200" dirty="0">
                          <a:solidFill>
                            <a:schemeClr val="tx1"/>
                          </a:solidFill>
                          <a:latin typeface="Meiryo UI" panose="020B0604030504040204" pitchFamily="50" charset="-128"/>
                          <a:ea typeface="Meiryo UI" panose="020B0604030504040204" pitchFamily="50" charset="-128"/>
                        </a:rPr>
                        <a:t>件</a:t>
                      </a:r>
                      <a:endParaRPr lang="en-US" altLang="ja-JP" sz="1200" dirty="0">
                        <a:solidFill>
                          <a:schemeClr val="tx1"/>
                        </a:solidFill>
                        <a:latin typeface="Meiryo UI" panose="020B0604030504040204" pitchFamily="50" charset="-128"/>
                        <a:ea typeface="Meiryo UI" panose="020B0604030504040204" pitchFamily="50" charset="-128"/>
                      </a:endParaRPr>
                    </a:p>
                  </a:txBody>
                  <a:tcPr marL="36000" marR="36000" anchor="ctr"/>
                </a:tc>
                <a:extLst>
                  <a:ext uri="{0D108BD9-81ED-4DB2-BD59-A6C34878D82A}">
                    <a16:rowId xmlns:a16="http://schemas.microsoft.com/office/drawing/2014/main" val="3727116763"/>
                  </a:ext>
                </a:extLst>
              </a:tr>
            </a:tbl>
          </a:graphicData>
        </a:graphic>
      </p:graphicFrame>
    </p:spTree>
    <p:extLst>
      <p:ext uri="{BB962C8B-B14F-4D97-AF65-F5344CB8AC3E}">
        <p14:creationId xmlns:p14="http://schemas.microsoft.com/office/powerpoint/2010/main" val="243587476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テキスト ボックス 9"/>
          <p:cNvSpPr txBox="1"/>
          <p:nvPr/>
        </p:nvSpPr>
        <p:spPr>
          <a:xfrm>
            <a:off x="0" y="0"/>
            <a:ext cx="9144000" cy="461665"/>
          </a:xfrm>
          <a:prstGeom prst="rect">
            <a:avLst/>
          </a:prstGeom>
          <a:solidFill>
            <a:schemeClr val="accent1"/>
          </a:solidFill>
        </p:spPr>
        <p:txBody>
          <a:bodyPr wrap="square" rtlCol="0">
            <a:spAutoFit/>
          </a:bodyPr>
          <a:lstStyle/>
          <a:p>
            <a:r>
              <a:rPr lang="ja-JP" altLang="en-US" sz="2400" b="1" cap="small"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８．定量的指標等</a:t>
            </a:r>
            <a:endParaRPr kumimoji="1" lang="ja-JP" altLang="en-US" sz="16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17" name="表 16"/>
          <p:cNvGraphicFramePr>
            <a:graphicFrameLocks noGrp="1"/>
          </p:cNvGraphicFramePr>
          <p:nvPr>
            <p:extLst>
              <p:ext uri="{D42A27DB-BD31-4B8C-83A1-F6EECF244321}">
                <p14:modId xmlns:p14="http://schemas.microsoft.com/office/powerpoint/2010/main" val="406078152"/>
              </p:ext>
            </p:extLst>
          </p:nvPr>
        </p:nvGraphicFramePr>
        <p:xfrm>
          <a:off x="179512" y="947051"/>
          <a:ext cx="8352928" cy="5511140"/>
        </p:xfrm>
        <a:graphic>
          <a:graphicData uri="http://schemas.openxmlformats.org/drawingml/2006/table">
            <a:tbl>
              <a:tblPr firstRow="1" bandRow="1">
                <a:tableStyleId>{5C22544A-7EE6-4342-B048-85BDC9FD1C3A}</a:tableStyleId>
              </a:tblPr>
              <a:tblGrid>
                <a:gridCol w="3938545">
                  <a:extLst>
                    <a:ext uri="{9D8B030D-6E8A-4147-A177-3AD203B41FA5}">
                      <a16:colId xmlns:a16="http://schemas.microsoft.com/office/drawing/2014/main" val="20000"/>
                    </a:ext>
                  </a:extLst>
                </a:gridCol>
                <a:gridCol w="4414383">
                  <a:extLst>
                    <a:ext uri="{9D8B030D-6E8A-4147-A177-3AD203B41FA5}">
                      <a16:colId xmlns:a16="http://schemas.microsoft.com/office/drawing/2014/main" val="1901819008"/>
                    </a:ext>
                  </a:extLst>
                </a:gridCol>
              </a:tblGrid>
              <a:tr h="327140">
                <a:tc>
                  <a:txBody>
                    <a:bodyPr/>
                    <a:lstStyle/>
                    <a:p>
                      <a:pPr algn="ctr"/>
                      <a:r>
                        <a:rPr kumimoji="1" lang="ja-JP" altLang="en-US" sz="12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指　標</a:t>
                      </a:r>
                    </a:p>
                  </a:txBody>
                  <a:tcPr marL="36000" marR="36000" anchor="ctr"/>
                </a:tc>
                <a:tc>
                  <a:txBody>
                    <a:bodyPr/>
                    <a:lstStyle/>
                    <a:p>
                      <a:pPr algn="ctr"/>
                      <a:r>
                        <a:rPr kumimoji="1" lang="ja-JP" altLang="en-US" sz="12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現　状</a:t>
                      </a:r>
                    </a:p>
                  </a:txBody>
                  <a:tcPr marL="36000" marR="36000" anchor="ctr"/>
                </a:tc>
                <a:extLst>
                  <a:ext uri="{0D108BD9-81ED-4DB2-BD59-A6C34878D82A}">
                    <a16:rowId xmlns:a16="http://schemas.microsoft.com/office/drawing/2014/main" val="10000"/>
                  </a:ext>
                </a:extLst>
              </a:tr>
              <a:tr h="648000">
                <a:tc>
                  <a:txBody>
                    <a:bodyPr/>
                    <a:lstStyle/>
                    <a:p>
                      <a:pPr algn="l">
                        <a:spcBef>
                          <a:spcPts val="0"/>
                        </a:spcBef>
                        <a:spcAft>
                          <a:spcPts val="600"/>
                        </a:spcAft>
                      </a:pPr>
                      <a:r>
                        <a:rPr kumimoji="1" lang="ja-JP" altLang="en-US" sz="1200" spc="100" baseline="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実質経済成長率（大阪市内）</a:t>
                      </a:r>
                    </a:p>
                  </a:txBody>
                  <a:tcPr marL="180000" marR="36000" anchor="ctr"/>
                </a:tc>
                <a:tc>
                  <a:txBody>
                    <a:bodyPr/>
                    <a:lstStyle/>
                    <a:p>
                      <a:pPr marL="0" marR="0" lvl="0" indent="0" algn="l" defTabSz="914400" rtl="0" eaLnBrk="1" fontAlgn="auto" latinLnBrk="0" hangingPunct="1">
                        <a:lnSpc>
                          <a:spcPct val="100000"/>
                        </a:lnSpc>
                        <a:spcBef>
                          <a:spcPts val="0"/>
                        </a:spcBef>
                        <a:spcAft>
                          <a:spcPts val="600"/>
                        </a:spcAft>
                        <a:buClrTx/>
                        <a:buSzTx/>
                        <a:buFontTx/>
                        <a:buNone/>
                        <a:tabLst/>
                        <a:defRPr/>
                      </a:pPr>
                      <a:r>
                        <a:rPr lang="en-US" altLang="zh-TW" sz="1200" dirty="0">
                          <a:solidFill>
                            <a:schemeClr val="tx1"/>
                          </a:solidFill>
                          <a:latin typeface="Meiryo UI" panose="020B0604030504040204" pitchFamily="50" charset="-128"/>
                          <a:ea typeface="Meiryo UI" panose="020B0604030504040204" pitchFamily="50" charset="-128"/>
                        </a:rPr>
                        <a:t>20</a:t>
                      </a:r>
                      <a:r>
                        <a:rPr lang="en-US" altLang="ja-JP" sz="1200" dirty="0">
                          <a:solidFill>
                            <a:schemeClr val="tx1"/>
                          </a:solidFill>
                          <a:latin typeface="Meiryo UI" panose="020B0604030504040204" pitchFamily="50" charset="-128"/>
                          <a:ea typeface="Meiryo UI" panose="020B0604030504040204" pitchFamily="50" charset="-128"/>
                        </a:rPr>
                        <a:t>21</a:t>
                      </a:r>
                      <a:r>
                        <a:rPr lang="zh-TW" altLang="en-US" sz="1200" dirty="0">
                          <a:solidFill>
                            <a:schemeClr val="tx1"/>
                          </a:solidFill>
                          <a:latin typeface="Meiryo UI" panose="020B0604030504040204" pitchFamily="50" charset="-128"/>
                          <a:ea typeface="Meiryo UI" panose="020B0604030504040204" pitchFamily="50" charset="-128"/>
                        </a:rPr>
                        <a:t>年度</a:t>
                      </a:r>
                      <a:r>
                        <a:rPr lang="ja-JP" altLang="en-US" sz="1200" dirty="0">
                          <a:solidFill>
                            <a:schemeClr val="tx1"/>
                          </a:solidFill>
                          <a:latin typeface="Meiryo UI" panose="020B0604030504040204" pitchFamily="50" charset="-128"/>
                          <a:ea typeface="Meiryo UI" panose="020B0604030504040204" pitchFamily="50" charset="-128"/>
                        </a:rPr>
                        <a:t>　</a:t>
                      </a:r>
                      <a:r>
                        <a:rPr kumimoji="1" lang="ja-JP" altLang="en-US" sz="1200" spc="100" baseline="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実質経済成長率　</a:t>
                      </a:r>
                      <a:r>
                        <a:rPr kumimoji="1" lang="en-US" altLang="ja-JP" sz="1200" spc="100" baseline="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3.6</a:t>
                      </a:r>
                      <a:r>
                        <a:rPr lang="zh-TW" altLang="en-US" sz="1200" dirty="0">
                          <a:solidFill>
                            <a:schemeClr val="tx1"/>
                          </a:solidFill>
                          <a:latin typeface="Meiryo UI" panose="020B0604030504040204" pitchFamily="50" charset="-128"/>
                          <a:ea typeface="Meiryo UI" panose="020B0604030504040204" pitchFamily="50" charset="-128"/>
                        </a:rPr>
                        <a:t>％</a:t>
                      </a:r>
                    </a:p>
                  </a:txBody>
                  <a:tcPr marL="180000" marR="36000" anchor="ctr"/>
                </a:tc>
                <a:extLst>
                  <a:ext uri="{0D108BD9-81ED-4DB2-BD59-A6C34878D82A}">
                    <a16:rowId xmlns:a16="http://schemas.microsoft.com/office/drawing/2014/main" val="309428762"/>
                  </a:ext>
                </a:extLst>
              </a:tr>
              <a:tr h="6480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u="none" spc="100" baseline="0" dirty="0">
                          <a:solidFill>
                            <a:schemeClr val="tx1"/>
                          </a:solidFill>
                          <a:latin typeface="Meiryo UI" panose="020B0604030504040204" pitchFamily="50" charset="-128"/>
                          <a:ea typeface="Meiryo UI" panose="020B0604030504040204" pitchFamily="50" charset="-128"/>
                        </a:rPr>
                        <a:t>大阪産業局の支援企業における</a:t>
                      </a:r>
                      <a:endParaRPr lang="en-US" altLang="ja-JP" sz="1200" u="none" spc="100" baseline="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u="none" spc="100" baseline="0" dirty="0">
                          <a:solidFill>
                            <a:schemeClr val="tx1"/>
                          </a:solidFill>
                          <a:latin typeface="Meiryo UI" panose="020B0604030504040204" pitchFamily="50" charset="-128"/>
                          <a:ea typeface="Meiryo UI" panose="020B0604030504040204" pitchFamily="50" charset="-128"/>
                        </a:rPr>
                        <a:t>売上高変化</a:t>
                      </a:r>
                      <a:r>
                        <a:rPr lang="en-US" altLang="ja-JP" sz="1200" u="none" spc="100" baseline="0" dirty="0">
                          <a:solidFill>
                            <a:schemeClr val="tx1"/>
                          </a:solidFill>
                          <a:latin typeface="Meiryo UI" panose="020B0604030504040204" pitchFamily="50" charset="-128"/>
                          <a:ea typeface="Meiryo UI" panose="020B0604030504040204" pitchFamily="50" charset="-128"/>
                        </a:rPr>
                        <a:t>DI</a:t>
                      </a:r>
                      <a:r>
                        <a:rPr lang="ja-JP" altLang="en-US" sz="1200" u="none" spc="100" baseline="0" dirty="0">
                          <a:solidFill>
                            <a:schemeClr val="tx1"/>
                          </a:solidFill>
                          <a:latin typeface="Meiryo UI" panose="020B0604030504040204" pitchFamily="50" charset="-128"/>
                          <a:ea typeface="Meiryo UI" panose="020B0604030504040204" pitchFamily="50" charset="-128"/>
                        </a:rPr>
                        <a:t>値／損益変化</a:t>
                      </a:r>
                      <a:r>
                        <a:rPr lang="en-US" altLang="ja-JP" sz="1200" u="none" spc="100" baseline="0" dirty="0">
                          <a:solidFill>
                            <a:schemeClr val="tx1"/>
                          </a:solidFill>
                          <a:latin typeface="Meiryo UI" panose="020B0604030504040204" pitchFamily="50" charset="-128"/>
                          <a:ea typeface="Meiryo UI" panose="020B0604030504040204" pitchFamily="50" charset="-128"/>
                        </a:rPr>
                        <a:t>DI</a:t>
                      </a:r>
                      <a:r>
                        <a:rPr lang="ja-JP" altLang="en-US" sz="1200" u="none" spc="100" baseline="0" dirty="0">
                          <a:solidFill>
                            <a:schemeClr val="tx1"/>
                          </a:solidFill>
                          <a:latin typeface="Meiryo UI" panose="020B0604030504040204" pitchFamily="50" charset="-128"/>
                          <a:ea typeface="Meiryo UI" panose="020B0604030504040204" pitchFamily="50" charset="-128"/>
                        </a:rPr>
                        <a:t>値</a:t>
                      </a:r>
                      <a:endParaRPr lang="en-US" altLang="ja-JP" sz="1200" u="none" spc="100" baseline="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u="none" spc="100" baseline="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（府内</a:t>
                      </a:r>
                      <a:r>
                        <a:rPr kumimoji="1" lang="en-US" altLang="ja-JP" sz="1200" u="none" spc="100" baseline="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DI</a:t>
                      </a:r>
                      <a:r>
                        <a:rPr kumimoji="1" lang="ja-JP" altLang="en-US" sz="1200" u="none" spc="100" baseline="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値に対する上乗せするポイント）</a:t>
                      </a:r>
                    </a:p>
                  </a:txBody>
                  <a:tcPr marL="180000" marR="3600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ja-JP" sz="1200" strike="noStrike" dirty="0">
                          <a:solidFill>
                            <a:schemeClr val="tx1"/>
                          </a:solidFill>
                          <a:latin typeface="Meiryo UI" panose="020B0604030504040204" pitchFamily="50" charset="-128"/>
                          <a:ea typeface="Meiryo UI" panose="020B0604030504040204" pitchFamily="50" charset="-128"/>
                        </a:rPr>
                        <a:t>2020</a:t>
                      </a:r>
                      <a:r>
                        <a:rPr lang="ja-JP" altLang="en-US" sz="1200" strike="noStrike" dirty="0">
                          <a:solidFill>
                            <a:schemeClr val="tx1"/>
                          </a:solidFill>
                          <a:latin typeface="Meiryo UI" panose="020B0604030504040204" pitchFamily="50" charset="-128"/>
                          <a:ea typeface="Meiryo UI" panose="020B0604030504040204" pitchFamily="50" charset="-128"/>
                        </a:rPr>
                        <a:t>～</a:t>
                      </a:r>
                      <a:r>
                        <a:rPr lang="en-US" altLang="ja-JP" sz="1200" strike="noStrike" dirty="0">
                          <a:solidFill>
                            <a:schemeClr val="tx1"/>
                          </a:solidFill>
                          <a:latin typeface="Meiryo UI" panose="020B0604030504040204" pitchFamily="50" charset="-128"/>
                          <a:ea typeface="Meiryo UI" panose="020B0604030504040204" pitchFamily="50" charset="-128"/>
                        </a:rPr>
                        <a:t>2023</a:t>
                      </a:r>
                      <a:r>
                        <a:rPr lang="ja-JP" altLang="en-US" sz="1200" strike="noStrike" dirty="0">
                          <a:solidFill>
                            <a:schemeClr val="tx1"/>
                          </a:solidFill>
                          <a:latin typeface="Meiryo UI" panose="020B0604030504040204" pitchFamily="50" charset="-128"/>
                          <a:ea typeface="Meiryo UI" panose="020B0604030504040204" pitchFamily="50" charset="-128"/>
                        </a:rPr>
                        <a:t>年度の実績平均</a:t>
                      </a:r>
                      <a:endParaRPr lang="en-US" altLang="ja-JP" sz="1200" strike="noStrike"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strike="noStrike" dirty="0">
                          <a:solidFill>
                            <a:schemeClr val="tx1"/>
                          </a:solidFill>
                          <a:latin typeface="Meiryo UI" panose="020B0604030504040204" pitchFamily="50" charset="-128"/>
                          <a:ea typeface="Meiryo UI" panose="020B0604030504040204" pitchFamily="50" charset="-128"/>
                        </a:rPr>
                        <a:t>　売上高変化</a:t>
                      </a:r>
                      <a:r>
                        <a:rPr lang="en-US" altLang="ja-JP" sz="1200" strike="noStrike" dirty="0">
                          <a:solidFill>
                            <a:schemeClr val="tx1"/>
                          </a:solidFill>
                          <a:latin typeface="Meiryo UI" panose="020B0604030504040204" pitchFamily="50" charset="-128"/>
                          <a:ea typeface="Meiryo UI" panose="020B0604030504040204" pitchFamily="50" charset="-128"/>
                        </a:rPr>
                        <a:t>DI</a:t>
                      </a:r>
                      <a:r>
                        <a:rPr lang="ja-JP" altLang="en-US" sz="1200" strike="noStrike" dirty="0">
                          <a:solidFill>
                            <a:schemeClr val="tx1"/>
                          </a:solidFill>
                          <a:latin typeface="Meiryo UI" panose="020B0604030504040204" pitchFamily="50" charset="-128"/>
                          <a:ea typeface="Meiryo UI" panose="020B0604030504040204" pitchFamily="50" charset="-128"/>
                        </a:rPr>
                        <a:t>値　</a:t>
                      </a:r>
                      <a:r>
                        <a:rPr lang="en-US" altLang="ja-JP" sz="1200" strike="noStrike" dirty="0">
                          <a:solidFill>
                            <a:schemeClr val="tx1"/>
                          </a:solidFill>
                          <a:latin typeface="Meiryo UI" panose="020B0604030504040204" pitchFamily="50" charset="-128"/>
                          <a:ea typeface="Meiryo UI" panose="020B0604030504040204" pitchFamily="50" charset="-128"/>
                        </a:rPr>
                        <a:t>20</a:t>
                      </a:r>
                      <a:r>
                        <a:rPr lang="ja-JP" altLang="en-US" sz="1200" strike="noStrike" dirty="0">
                          <a:solidFill>
                            <a:schemeClr val="tx1"/>
                          </a:solidFill>
                          <a:latin typeface="Meiryo UI" panose="020B0604030504040204" pitchFamily="50" charset="-128"/>
                          <a:ea typeface="Meiryo UI" panose="020B0604030504040204" pitchFamily="50" charset="-128"/>
                        </a:rPr>
                        <a:t>ポイント</a:t>
                      </a:r>
                      <a:endParaRPr lang="en-US" altLang="ja-JP" sz="1200" strike="noStrike"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strike="noStrike" dirty="0">
                          <a:solidFill>
                            <a:schemeClr val="tx1"/>
                          </a:solidFill>
                          <a:latin typeface="Meiryo UI" panose="020B0604030504040204" pitchFamily="50" charset="-128"/>
                          <a:ea typeface="Meiryo UI" panose="020B0604030504040204" pitchFamily="50" charset="-128"/>
                        </a:rPr>
                        <a:t>　損益変化</a:t>
                      </a:r>
                      <a:r>
                        <a:rPr lang="en-US" altLang="ja-JP" sz="1200" strike="noStrike" dirty="0">
                          <a:solidFill>
                            <a:schemeClr val="tx1"/>
                          </a:solidFill>
                          <a:latin typeface="Meiryo UI" panose="020B0604030504040204" pitchFamily="50" charset="-128"/>
                          <a:ea typeface="Meiryo UI" panose="020B0604030504040204" pitchFamily="50" charset="-128"/>
                        </a:rPr>
                        <a:t>DI</a:t>
                      </a:r>
                      <a:r>
                        <a:rPr lang="ja-JP" altLang="en-US" sz="1200" strike="noStrike" dirty="0">
                          <a:solidFill>
                            <a:schemeClr val="tx1"/>
                          </a:solidFill>
                          <a:latin typeface="Meiryo UI" panose="020B0604030504040204" pitchFamily="50" charset="-128"/>
                          <a:ea typeface="Meiryo UI" panose="020B0604030504040204" pitchFamily="50" charset="-128"/>
                        </a:rPr>
                        <a:t>値　</a:t>
                      </a:r>
                      <a:r>
                        <a:rPr lang="en-US" altLang="ja-JP" sz="1200" strike="noStrike" dirty="0">
                          <a:solidFill>
                            <a:schemeClr val="tx1"/>
                          </a:solidFill>
                          <a:latin typeface="Meiryo UI" panose="020B0604030504040204" pitchFamily="50" charset="-128"/>
                          <a:ea typeface="Meiryo UI" panose="020B0604030504040204" pitchFamily="50" charset="-128"/>
                        </a:rPr>
                        <a:t>14</a:t>
                      </a:r>
                      <a:r>
                        <a:rPr lang="ja-JP" altLang="en-US" sz="1200" strike="noStrike" dirty="0">
                          <a:solidFill>
                            <a:schemeClr val="tx1"/>
                          </a:solidFill>
                          <a:latin typeface="Meiryo UI" panose="020B0604030504040204" pitchFamily="50" charset="-128"/>
                          <a:ea typeface="Meiryo UI" panose="020B0604030504040204" pitchFamily="50" charset="-128"/>
                        </a:rPr>
                        <a:t>ポイント</a:t>
                      </a:r>
                      <a:endParaRPr lang="en-US" altLang="ja-JP" sz="1200" strike="noStrike" dirty="0">
                        <a:solidFill>
                          <a:schemeClr val="tx1"/>
                        </a:solidFill>
                        <a:latin typeface="Meiryo UI" panose="020B0604030504040204" pitchFamily="50" charset="-128"/>
                        <a:ea typeface="Meiryo UI" panose="020B0604030504040204" pitchFamily="50" charset="-128"/>
                      </a:endParaRPr>
                    </a:p>
                  </a:txBody>
                  <a:tcPr marL="180000" marR="36000" anchor="ctr"/>
                </a:tc>
                <a:extLst>
                  <a:ext uri="{0D108BD9-81ED-4DB2-BD59-A6C34878D82A}">
                    <a16:rowId xmlns:a16="http://schemas.microsoft.com/office/drawing/2014/main" val="787904515"/>
                  </a:ext>
                </a:extLst>
              </a:tr>
              <a:tr h="648000">
                <a:tc>
                  <a:txBody>
                    <a:bodyPr/>
                    <a:lstStyle/>
                    <a:p>
                      <a:pPr algn="l">
                        <a:spcBef>
                          <a:spcPts val="0"/>
                        </a:spcBef>
                        <a:spcAft>
                          <a:spcPts val="600"/>
                        </a:spcAft>
                      </a:pPr>
                      <a:r>
                        <a:rPr kumimoji="1" lang="ja-JP" altLang="en-US" sz="1200" spc="100" baseline="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大阪産業創造館の認知度・利用度、利用者満足度</a:t>
                      </a:r>
                      <a:endParaRPr kumimoji="1" lang="en-US" altLang="ja-JP" sz="1200" spc="100" baseline="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180000" marR="36000" anchor="ctr"/>
                </a:tc>
                <a:tc>
                  <a:txBody>
                    <a:bodyPr/>
                    <a:lstStyle/>
                    <a:p>
                      <a:pPr marL="0" marR="0" lvl="0" indent="0" algn="l" defTabSz="914400" rtl="0" eaLnBrk="1" fontAlgn="auto" latinLnBrk="0" hangingPunct="1">
                        <a:lnSpc>
                          <a:spcPct val="100000"/>
                        </a:lnSpc>
                        <a:spcBef>
                          <a:spcPts val="0"/>
                        </a:spcBef>
                        <a:spcAft>
                          <a:spcPts val="600"/>
                        </a:spcAft>
                        <a:buClrTx/>
                        <a:buSzTx/>
                        <a:buFontTx/>
                        <a:buNone/>
                        <a:tabLst/>
                        <a:defRPr/>
                      </a:pPr>
                      <a:r>
                        <a:rPr lang="en-US" altLang="ja-JP" sz="1200" dirty="0">
                          <a:solidFill>
                            <a:schemeClr val="tx1"/>
                          </a:solidFill>
                          <a:latin typeface="Meiryo UI" panose="020B0604030504040204" pitchFamily="50" charset="-128"/>
                          <a:ea typeface="Meiryo UI" panose="020B0604030504040204" pitchFamily="50" charset="-128"/>
                        </a:rPr>
                        <a:t>2024</a:t>
                      </a:r>
                      <a:r>
                        <a:rPr lang="ja-JP" altLang="en-US" sz="1200" dirty="0">
                          <a:solidFill>
                            <a:schemeClr val="tx1"/>
                          </a:solidFill>
                          <a:latin typeface="Meiryo UI" panose="020B0604030504040204" pitchFamily="50" charset="-128"/>
                          <a:ea typeface="Meiryo UI" panose="020B0604030504040204" pitchFamily="50" charset="-128"/>
                        </a:rPr>
                        <a:t>年度　認知度　</a:t>
                      </a:r>
                      <a:r>
                        <a:rPr lang="en-US" altLang="ja-JP" sz="1200" dirty="0">
                          <a:solidFill>
                            <a:schemeClr val="tx1"/>
                          </a:solidFill>
                          <a:latin typeface="Meiryo UI" panose="020B0604030504040204" pitchFamily="50" charset="-128"/>
                          <a:ea typeface="Meiryo UI" panose="020B0604030504040204" pitchFamily="50" charset="-128"/>
                        </a:rPr>
                        <a:t>51.0</a:t>
                      </a:r>
                      <a:r>
                        <a:rPr lang="ja-JP" altLang="en-US" sz="1200" dirty="0">
                          <a:solidFill>
                            <a:schemeClr val="tx1"/>
                          </a:solidFill>
                          <a:latin typeface="Meiryo UI" panose="020B0604030504040204" pitchFamily="50" charset="-128"/>
                          <a:ea typeface="Meiryo UI" panose="020B0604030504040204" pitchFamily="50" charset="-128"/>
                        </a:rPr>
                        <a:t>％、利用度　</a:t>
                      </a:r>
                      <a:r>
                        <a:rPr lang="en-US" altLang="ja-JP" sz="1200" dirty="0">
                          <a:solidFill>
                            <a:schemeClr val="tx1"/>
                          </a:solidFill>
                          <a:latin typeface="Meiryo UI" panose="020B0604030504040204" pitchFamily="50" charset="-128"/>
                          <a:ea typeface="Meiryo UI" panose="020B0604030504040204" pitchFamily="50" charset="-128"/>
                        </a:rPr>
                        <a:t>21.6</a:t>
                      </a:r>
                      <a:r>
                        <a:rPr lang="ja-JP" altLang="en-US" sz="1200" dirty="0">
                          <a:solidFill>
                            <a:schemeClr val="tx1"/>
                          </a:solidFill>
                          <a:latin typeface="Meiryo UI" panose="020B0604030504040204" pitchFamily="50" charset="-128"/>
                          <a:ea typeface="Meiryo UI" panose="020B0604030504040204" pitchFamily="50" charset="-128"/>
                        </a:rPr>
                        <a:t>％</a:t>
                      </a:r>
                      <a:endParaRPr lang="en-US" altLang="ja-JP" sz="120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600"/>
                        </a:spcAft>
                        <a:buClrTx/>
                        <a:buSzTx/>
                        <a:buFontTx/>
                        <a:buNone/>
                        <a:tabLst/>
                        <a:defRPr/>
                      </a:pPr>
                      <a:r>
                        <a:rPr lang="en-US" altLang="ja-JP" sz="1200" dirty="0">
                          <a:solidFill>
                            <a:schemeClr val="tx1"/>
                          </a:solidFill>
                          <a:latin typeface="Meiryo UI" panose="020B0604030504040204" pitchFamily="50" charset="-128"/>
                          <a:ea typeface="Meiryo UI" panose="020B0604030504040204" pitchFamily="50" charset="-128"/>
                        </a:rPr>
                        <a:t>2023</a:t>
                      </a:r>
                      <a:r>
                        <a:rPr lang="ja-JP" altLang="en-US" sz="1200" dirty="0">
                          <a:solidFill>
                            <a:schemeClr val="tx1"/>
                          </a:solidFill>
                          <a:latin typeface="Meiryo UI" panose="020B0604030504040204" pitchFamily="50" charset="-128"/>
                          <a:ea typeface="Meiryo UI" panose="020B0604030504040204" pitchFamily="50" charset="-128"/>
                        </a:rPr>
                        <a:t>年度　利用者満足度　</a:t>
                      </a:r>
                      <a:r>
                        <a:rPr lang="en-US" altLang="ja-JP" sz="1200" dirty="0">
                          <a:solidFill>
                            <a:schemeClr val="tx1"/>
                          </a:solidFill>
                          <a:latin typeface="Meiryo UI" panose="020B0604030504040204" pitchFamily="50" charset="-128"/>
                          <a:ea typeface="Meiryo UI" panose="020B0604030504040204" pitchFamily="50" charset="-128"/>
                        </a:rPr>
                        <a:t>96.0</a:t>
                      </a:r>
                      <a:r>
                        <a:rPr lang="ja-JP" altLang="en-US" sz="1200" dirty="0">
                          <a:solidFill>
                            <a:schemeClr val="tx1"/>
                          </a:solidFill>
                          <a:latin typeface="Meiryo UI" panose="020B0604030504040204" pitchFamily="50" charset="-128"/>
                          <a:ea typeface="Meiryo UI" panose="020B0604030504040204" pitchFamily="50" charset="-128"/>
                        </a:rPr>
                        <a:t>％</a:t>
                      </a:r>
                    </a:p>
                  </a:txBody>
                  <a:tcPr marL="180000" marR="36000" anchor="ctr"/>
                </a:tc>
                <a:extLst>
                  <a:ext uri="{0D108BD9-81ED-4DB2-BD59-A6C34878D82A}">
                    <a16:rowId xmlns:a16="http://schemas.microsoft.com/office/drawing/2014/main" val="437172159"/>
                  </a:ext>
                </a:extLst>
              </a:tr>
              <a:tr h="648000">
                <a:tc>
                  <a:txBody>
                    <a:bodyPr/>
                    <a:lstStyle/>
                    <a:p>
                      <a:pPr algn="l">
                        <a:spcBef>
                          <a:spcPts val="0"/>
                        </a:spcBef>
                        <a:spcAft>
                          <a:spcPts val="600"/>
                        </a:spcAft>
                      </a:pPr>
                      <a:r>
                        <a:rPr kumimoji="1" lang="en-US" altLang="ja-JP" sz="1200" spc="100" baseline="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OIH</a:t>
                      </a:r>
                      <a:r>
                        <a:rPr kumimoji="1" lang="ja-JP" altLang="en-US" sz="1200" spc="100" baseline="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等によるスタートアップ等における資金調達額</a:t>
                      </a:r>
                    </a:p>
                  </a:txBody>
                  <a:tcPr marL="180000" marR="36000" anchor="ctr"/>
                </a:tc>
                <a:tc>
                  <a:txBody>
                    <a:bodyPr/>
                    <a:lstStyle/>
                    <a:p>
                      <a:pPr marL="0" marR="0" lvl="0" indent="0" algn="l" defTabSz="914400" rtl="0" eaLnBrk="1" fontAlgn="auto" latinLnBrk="0" hangingPunct="1">
                        <a:lnSpc>
                          <a:spcPct val="100000"/>
                        </a:lnSpc>
                        <a:spcBef>
                          <a:spcPts val="0"/>
                        </a:spcBef>
                        <a:spcAft>
                          <a:spcPts val="600"/>
                        </a:spcAft>
                        <a:buClrTx/>
                        <a:buSzTx/>
                        <a:buFontTx/>
                        <a:buNone/>
                        <a:tabLst/>
                        <a:defRPr/>
                      </a:pPr>
                      <a:r>
                        <a:rPr lang="en-US" altLang="ja-JP" sz="1200" dirty="0">
                          <a:solidFill>
                            <a:schemeClr val="tx1"/>
                          </a:solidFill>
                          <a:latin typeface="Meiryo UI" panose="020B0604030504040204" pitchFamily="50" charset="-128"/>
                          <a:ea typeface="Meiryo UI" panose="020B0604030504040204" pitchFamily="50" charset="-128"/>
                        </a:rPr>
                        <a:t>2023</a:t>
                      </a:r>
                      <a:r>
                        <a:rPr lang="ja-JP" altLang="en-US" sz="1200" dirty="0">
                          <a:solidFill>
                            <a:schemeClr val="tx1"/>
                          </a:solidFill>
                          <a:latin typeface="Meiryo UI" panose="020B0604030504040204" pitchFamily="50" charset="-128"/>
                          <a:ea typeface="Meiryo UI" panose="020B0604030504040204" pitchFamily="50" charset="-128"/>
                        </a:rPr>
                        <a:t>年度　</a:t>
                      </a:r>
                      <a:r>
                        <a:rPr lang="en-US" altLang="ja-JP" sz="1200" dirty="0">
                          <a:solidFill>
                            <a:schemeClr val="tx1"/>
                          </a:solidFill>
                          <a:latin typeface="Meiryo UI" panose="020B0604030504040204" pitchFamily="50" charset="-128"/>
                          <a:ea typeface="Meiryo UI" panose="020B0604030504040204" pitchFamily="50" charset="-128"/>
                        </a:rPr>
                        <a:t>93</a:t>
                      </a:r>
                      <a:r>
                        <a:rPr lang="ja-JP" altLang="en-US" sz="1200" dirty="0">
                          <a:solidFill>
                            <a:schemeClr val="tx1"/>
                          </a:solidFill>
                          <a:latin typeface="Meiryo UI" panose="020B0604030504040204" pitchFamily="50" charset="-128"/>
                          <a:ea typeface="Meiryo UI" panose="020B0604030504040204" pitchFamily="50" charset="-128"/>
                        </a:rPr>
                        <a:t>億円</a:t>
                      </a:r>
                    </a:p>
                  </a:txBody>
                  <a:tcPr marL="180000" marR="36000" anchor="ctr"/>
                </a:tc>
                <a:extLst>
                  <a:ext uri="{0D108BD9-81ED-4DB2-BD59-A6C34878D82A}">
                    <a16:rowId xmlns:a16="http://schemas.microsoft.com/office/drawing/2014/main" val="912559647"/>
                  </a:ext>
                </a:extLst>
              </a:tr>
              <a:tr h="648000">
                <a:tc>
                  <a:txBody>
                    <a:bodyPr/>
                    <a:lstStyle/>
                    <a:p>
                      <a:pPr algn="l">
                        <a:spcBef>
                          <a:spcPts val="0"/>
                        </a:spcBef>
                        <a:spcAft>
                          <a:spcPts val="600"/>
                        </a:spcAft>
                      </a:pPr>
                      <a:r>
                        <a:rPr kumimoji="1" lang="ja-JP" altLang="en-US" sz="1200" spc="100" baseline="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延べ宿泊者数（大阪府）</a:t>
                      </a:r>
                    </a:p>
                  </a:txBody>
                  <a:tcPr marL="180000" marR="36000" anchor="ctr"/>
                </a:tc>
                <a:tc>
                  <a:txBody>
                    <a:bodyPr/>
                    <a:lstStyle/>
                    <a:p>
                      <a:pPr marL="0" marR="0" lvl="0" indent="0" algn="l" defTabSz="914400" rtl="0" eaLnBrk="1" fontAlgn="auto" latinLnBrk="0" hangingPunct="1">
                        <a:lnSpc>
                          <a:spcPct val="100000"/>
                        </a:lnSpc>
                        <a:spcBef>
                          <a:spcPts val="0"/>
                        </a:spcBef>
                        <a:spcAft>
                          <a:spcPts val="600"/>
                        </a:spcAft>
                        <a:buClrTx/>
                        <a:buSzTx/>
                        <a:buFontTx/>
                        <a:buNone/>
                        <a:tabLst/>
                        <a:defRPr/>
                      </a:pPr>
                      <a:r>
                        <a:rPr lang="en-US" altLang="ja-JP" sz="1200" dirty="0">
                          <a:solidFill>
                            <a:schemeClr val="tx1"/>
                          </a:solidFill>
                          <a:latin typeface="Meiryo UI" panose="020B0604030504040204" pitchFamily="50" charset="-128"/>
                          <a:ea typeface="Meiryo UI" panose="020B0604030504040204" pitchFamily="50" charset="-128"/>
                        </a:rPr>
                        <a:t>2023</a:t>
                      </a:r>
                      <a:r>
                        <a:rPr lang="ja-JP" altLang="en-US" sz="1200" dirty="0">
                          <a:solidFill>
                            <a:schemeClr val="tx1"/>
                          </a:solidFill>
                          <a:latin typeface="Meiryo UI" panose="020B0604030504040204" pitchFamily="50" charset="-128"/>
                          <a:ea typeface="Meiryo UI" panose="020B0604030504040204" pitchFamily="50" charset="-128"/>
                        </a:rPr>
                        <a:t>年　</a:t>
                      </a:r>
                      <a:r>
                        <a:rPr lang="en-US" altLang="ja-JP" sz="1200" dirty="0">
                          <a:solidFill>
                            <a:schemeClr val="tx1"/>
                          </a:solidFill>
                          <a:latin typeface="Meiryo UI" panose="020B0604030504040204" pitchFamily="50" charset="-128"/>
                          <a:ea typeface="Meiryo UI" panose="020B0604030504040204" pitchFamily="50" charset="-128"/>
                        </a:rPr>
                        <a:t>50,701,480</a:t>
                      </a:r>
                      <a:r>
                        <a:rPr lang="ja-JP" altLang="en-US" sz="1200" dirty="0">
                          <a:solidFill>
                            <a:schemeClr val="tx1"/>
                          </a:solidFill>
                          <a:latin typeface="Meiryo UI" panose="020B0604030504040204" pitchFamily="50" charset="-128"/>
                          <a:ea typeface="Meiryo UI" panose="020B0604030504040204" pitchFamily="50" charset="-128"/>
                        </a:rPr>
                        <a:t>人</a:t>
                      </a:r>
                      <a:br>
                        <a:rPr lang="en-US" altLang="ja-JP" sz="1200" dirty="0">
                          <a:solidFill>
                            <a:schemeClr val="tx1"/>
                          </a:solidFill>
                          <a:latin typeface="Meiryo UI" panose="020B0604030504040204" pitchFamily="50" charset="-128"/>
                          <a:ea typeface="Meiryo UI" panose="020B0604030504040204" pitchFamily="50" charset="-128"/>
                        </a:rPr>
                      </a:br>
                      <a:r>
                        <a:rPr lang="ja-JP" altLang="en-US" sz="1200" dirty="0">
                          <a:solidFill>
                            <a:schemeClr val="tx1"/>
                          </a:solidFill>
                          <a:latin typeface="Meiryo UI" panose="020B0604030504040204" pitchFamily="50" charset="-128"/>
                          <a:ea typeface="Meiryo UI" panose="020B0604030504040204" pitchFamily="50" charset="-128"/>
                        </a:rPr>
                        <a:t>　　　　　（うち、外国人</a:t>
                      </a:r>
                      <a:r>
                        <a:rPr lang="en-US" altLang="ja-JP" sz="1200" dirty="0">
                          <a:solidFill>
                            <a:schemeClr val="tx1"/>
                          </a:solidFill>
                          <a:latin typeface="Meiryo UI" panose="020B0604030504040204" pitchFamily="50" charset="-128"/>
                          <a:ea typeface="Meiryo UI" panose="020B0604030504040204" pitchFamily="50" charset="-128"/>
                        </a:rPr>
                        <a:t>18,755,090</a:t>
                      </a:r>
                      <a:r>
                        <a:rPr lang="ja-JP" altLang="en-US" sz="1200" dirty="0">
                          <a:solidFill>
                            <a:schemeClr val="tx1"/>
                          </a:solidFill>
                          <a:latin typeface="Meiryo UI" panose="020B0604030504040204" pitchFamily="50" charset="-128"/>
                          <a:ea typeface="Meiryo UI" panose="020B0604030504040204" pitchFamily="50" charset="-128"/>
                        </a:rPr>
                        <a:t>人、日本人</a:t>
                      </a:r>
                      <a:r>
                        <a:rPr lang="en-US" altLang="ja-JP" sz="1200" dirty="0">
                          <a:solidFill>
                            <a:schemeClr val="tx1"/>
                          </a:solidFill>
                          <a:latin typeface="Meiryo UI" panose="020B0604030504040204" pitchFamily="50" charset="-128"/>
                          <a:ea typeface="Meiryo UI" panose="020B0604030504040204" pitchFamily="50" charset="-128"/>
                        </a:rPr>
                        <a:t>31,946,390</a:t>
                      </a:r>
                      <a:r>
                        <a:rPr lang="ja-JP" altLang="en-US" sz="1200" dirty="0">
                          <a:solidFill>
                            <a:schemeClr val="tx1"/>
                          </a:solidFill>
                          <a:latin typeface="Meiryo UI" panose="020B0604030504040204" pitchFamily="50" charset="-128"/>
                          <a:ea typeface="Meiryo UI" panose="020B0604030504040204" pitchFamily="50" charset="-128"/>
                        </a:rPr>
                        <a:t>人）</a:t>
                      </a:r>
                    </a:p>
                  </a:txBody>
                  <a:tcPr marL="180000" marR="36000" anchor="ctr"/>
                </a:tc>
                <a:extLst>
                  <a:ext uri="{0D108BD9-81ED-4DB2-BD59-A6C34878D82A}">
                    <a16:rowId xmlns:a16="http://schemas.microsoft.com/office/drawing/2014/main" val="1758428815"/>
                  </a:ext>
                </a:extLst>
              </a:tr>
              <a:tr h="648000">
                <a:tc>
                  <a:txBody>
                    <a:bodyPr/>
                    <a:lstStyle/>
                    <a:p>
                      <a:pPr algn="l">
                        <a:spcBef>
                          <a:spcPts val="0"/>
                        </a:spcBef>
                        <a:spcAft>
                          <a:spcPts val="600"/>
                        </a:spcAft>
                      </a:pPr>
                      <a:r>
                        <a:rPr kumimoji="1" lang="ja-JP" altLang="en-US" sz="1200" spc="100" baseline="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訪日外国人旅行消費額（大阪府）</a:t>
                      </a:r>
                    </a:p>
                  </a:txBody>
                  <a:tcPr marL="180000" marR="36000" anchor="ctr"/>
                </a:tc>
                <a:tc>
                  <a:txBody>
                    <a:bodyPr/>
                    <a:lstStyle/>
                    <a:p>
                      <a:pPr marL="0" marR="0" lvl="0" indent="0" algn="l" defTabSz="914400" rtl="0" eaLnBrk="1" fontAlgn="auto" latinLnBrk="0" hangingPunct="1">
                        <a:lnSpc>
                          <a:spcPct val="100000"/>
                        </a:lnSpc>
                        <a:spcBef>
                          <a:spcPts val="0"/>
                        </a:spcBef>
                        <a:spcAft>
                          <a:spcPts val="600"/>
                        </a:spcAft>
                        <a:buClrTx/>
                        <a:buSzTx/>
                        <a:buFontTx/>
                        <a:buNone/>
                        <a:tabLst/>
                        <a:defRPr/>
                      </a:pPr>
                      <a:r>
                        <a:rPr lang="en-US" altLang="ja-JP" sz="1200" dirty="0">
                          <a:solidFill>
                            <a:schemeClr val="tx1"/>
                          </a:solidFill>
                          <a:latin typeface="Meiryo UI" panose="020B0604030504040204" pitchFamily="50" charset="-128"/>
                          <a:ea typeface="Meiryo UI" panose="020B0604030504040204" pitchFamily="50" charset="-128"/>
                        </a:rPr>
                        <a:t>2023</a:t>
                      </a:r>
                      <a:r>
                        <a:rPr lang="ja-JP" altLang="en-US" sz="1200" dirty="0">
                          <a:solidFill>
                            <a:schemeClr val="tx1"/>
                          </a:solidFill>
                          <a:latin typeface="Meiryo UI" panose="020B0604030504040204" pitchFamily="50" charset="-128"/>
                          <a:ea typeface="Meiryo UI" panose="020B0604030504040204" pitchFamily="50" charset="-128"/>
                        </a:rPr>
                        <a:t>年（</a:t>
                      </a:r>
                      <a:r>
                        <a:rPr lang="en-US" altLang="ja-JP" sz="1200" dirty="0">
                          <a:solidFill>
                            <a:schemeClr val="tx1"/>
                          </a:solidFill>
                          <a:latin typeface="Meiryo UI" panose="020B0604030504040204" pitchFamily="50" charset="-128"/>
                          <a:ea typeface="Meiryo UI" panose="020B0604030504040204" pitchFamily="50" charset="-128"/>
                        </a:rPr>
                        <a:t>4</a:t>
                      </a:r>
                      <a:r>
                        <a:rPr lang="ja-JP" altLang="en-US" sz="1200" dirty="0">
                          <a:solidFill>
                            <a:schemeClr val="tx1"/>
                          </a:solidFill>
                          <a:latin typeface="Meiryo UI" panose="020B0604030504040204" pitchFamily="50" charset="-128"/>
                          <a:ea typeface="Meiryo UI" panose="020B0604030504040204" pitchFamily="50" charset="-128"/>
                        </a:rPr>
                        <a:t>～</a:t>
                      </a:r>
                      <a:r>
                        <a:rPr lang="en-US" altLang="ja-JP" sz="1200" dirty="0">
                          <a:solidFill>
                            <a:schemeClr val="tx1"/>
                          </a:solidFill>
                          <a:latin typeface="Meiryo UI" panose="020B0604030504040204" pitchFamily="50" charset="-128"/>
                          <a:ea typeface="Meiryo UI" panose="020B0604030504040204" pitchFamily="50" charset="-128"/>
                        </a:rPr>
                        <a:t>12</a:t>
                      </a:r>
                      <a:r>
                        <a:rPr lang="ja-JP" altLang="en-US" sz="1200" dirty="0">
                          <a:solidFill>
                            <a:schemeClr val="tx1"/>
                          </a:solidFill>
                          <a:latin typeface="Meiryo UI" panose="020B0604030504040204" pitchFamily="50" charset="-128"/>
                          <a:ea typeface="Meiryo UI" panose="020B0604030504040204" pitchFamily="50" charset="-128"/>
                        </a:rPr>
                        <a:t>月）　</a:t>
                      </a:r>
                      <a:r>
                        <a:rPr lang="en-US" altLang="ja-JP" sz="1200" dirty="0">
                          <a:solidFill>
                            <a:schemeClr val="tx1"/>
                          </a:solidFill>
                          <a:latin typeface="Meiryo UI" panose="020B0604030504040204" pitchFamily="50" charset="-128"/>
                          <a:ea typeface="Meiryo UI" panose="020B0604030504040204" pitchFamily="50" charset="-128"/>
                        </a:rPr>
                        <a:t>7,272</a:t>
                      </a:r>
                      <a:r>
                        <a:rPr lang="ja-JP" altLang="en-US" sz="1200" dirty="0">
                          <a:solidFill>
                            <a:schemeClr val="tx1"/>
                          </a:solidFill>
                          <a:latin typeface="Meiryo UI" panose="020B0604030504040204" pitchFamily="50" charset="-128"/>
                          <a:ea typeface="Meiryo UI" panose="020B0604030504040204" pitchFamily="50" charset="-128"/>
                        </a:rPr>
                        <a:t>億円</a:t>
                      </a:r>
                    </a:p>
                  </a:txBody>
                  <a:tcPr marL="180000" marR="36000" anchor="ctr"/>
                </a:tc>
                <a:extLst>
                  <a:ext uri="{0D108BD9-81ED-4DB2-BD59-A6C34878D82A}">
                    <a16:rowId xmlns:a16="http://schemas.microsoft.com/office/drawing/2014/main" val="2382315239"/>
                  </a:ext>
                </a:extLst>
              </a:tr>
              <a:tr h="648000">
                <a:tc>
                  <a:txBody>
                    <a:bodyPr/>
                    <a:lstStyle/>
                    <a:p>
                      <a:pPr marL="0" marR="0" lvl="0" indent="0" algn="l" defTabSz="914400" rtl="0" eaLnBrk="1" fontAlgn="auto" latinLnBrk="0" hangingPunct="1">
                        <a:lnSpc>
                          <a:spcPct val="100000"/>
                        </a:lnSpc>
                        <a:spcBef>
                          <a:spcPts val="0"/>
                        </a:spcBef>
                        <a:spcAft>
                          <a:spcPts val="600"/>
                        </a:spcAft>
                        <a:buClrTx/>
                        <a:buSzTx/>
                        <a:buFontTx/>
                        <a:buNone/>
                        <a:tabLst/>
                        <a:defRPr/>
                      </a:pPr>
                      <a:r>
                        <a:rPr kumimoji="1" lang="ja-JP" altLang="en-US" sz="1200" spc="100" baseline="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国際会議ランキング</a:t>
                      </a:r>
                      <a:r>
                        <a:rPr kumimoji="1" lang="en-US" altLang="ja-JP" sz="1200" spc="100" baseline="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[ICCA] </a:t>
                      </a:r>
                    </a:p>
                  </a:txBody>
                  <a:tcPr marL="180000" marR="3600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ja-JP" sz="1200" dirty="0">
                          <a:solidFill>
                            <a:schemeClr val="tx1"/>
                          </a:solidFill>
                          <a:latin typeface="Meiryo UI" panose="020B0604030504040204" pitchFamily="50" charset="-128"/>
                          <a:ea typeface="Meiryo UI" panose="020B0604030504040204" pitchFamily="50" charset="-128"/>
                        </a:rPr>
                        <a:t>2023</a:t>
                      </a:r>
                      <a:r>
                        <a:rPr lang="ja-JP" altLang="en-US" sz="1200" dirty="0">
                          <a:solidFill>
                            <a:schemeClr val="tx1"/>
                          </a:solidFill>
                          <a:latin typeface="Meiryo UI" panose="020B0604030504040204" pitchFamily="50" charset="-128"/>
                          <a:ea typeface="Meiryo UI" panose="020B0604030504040204" pitchFamily="50" charset="-128"/>
                        </a:rPr>
                        <a:t>年</a:t>
                      </a: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dirty="0">
                          <a:solidFill>
                            <a:schemeClr val="tx1"/>
                          </a:solidFill>
                          <a:latin typeface="Meiryo UI" panose="020B0604030504040204" pitchFamily="50" charset="-128"/>
                          <a:ea typeface="Meiryo UI" panose="020B0604030504040204" pitchFamily="50" charset="-128"/>
                        </a:rPr>
                        <a:t>アジア・大洋州地域</a:t>
                      </a:r>
                      <a:r>
                        <a:rPr lang="en-US" altLang="ja-JP" sz="1200" dirty="0">
                          <a:solidFill>
                            <a:schemeClr val="tx1"/>
                          </a:solidFill>
                          <a:latin typeface="Meiryo UI" panose="020B0604030504040204" pitchFamily="50" charset="-128"/>
                          <a:ea typeface="Meiryo UI" panose="020B0604030504040204" pitchFamily="50" charset="-128"/>
                        </a:rPr>
                        <a:t>23</a:t>
                      </a:r>
                      <a:r>
                        <a:rPr lang="ja-JP" altLang="en-US" sz="1200" dirty="0">
                          <a:solidFill>
                            <a:schemeClr val="tx1"/>
                          </a:solidFill>
                          <a:latin typeface="Meiryo UI" panose="020B0604030504040204" pitchFamily="50" charset="-128"/>
                          <a:ea typeface="Meiryo UI" panose="020B0604030504040204" pitchFamily="50" charset="-128"/>
                        </a:rPr>
                        <a:t>位相当（世界</a:t>
                      </a:r>
                      <a:r>
                        <a:rPr lang="en-US" altLang="ja-JP" sz="1200" dirty="0">
                          <a:solidFill>
                            <a:schemeClr val="tx1"/>
                          </a:solidFill>
                          <a:latin typeface="Meiryo UI" panose="020B0604030504040204" pitchFamily="50" charset="-128"/>
                          <a:ea typeface="Meiryo UI" panose="020B0604030504040204" pitchFamily="50" charset="-128"/>
                        </a:rPr>
                        <a:t>116</a:t>
                      </a:r>
                      <a:r>
                        <a:rPr lang="ja-JP" altLang="en-US" sz="1200" dirty="0">
                          <a:solidFill>
                            <a:schemeClr val="tx1"/>
                          </a:solidFill>
                          <a:latin typeface="Meiryo UI" panose="020B0604030504040204" pitchFamily="50" charset="-128"/>
                          <a:ea typeface="Meiryo UI" panose="020B0604030504040204" pitchFamily="50" charset="-128"/>
                        </a:rPr>
                        <a:t>位以内相当）</a:t>
                      </a:r>
                    </a:p>
                  </a:txBody>
                  <a:tcPr marL="180000" marR="36000" anchor="ctr"/>
                </a:tc>
                <a:extLst>
                  <a:ext uri="{0D108BD9-81ED-4DB2-BD59-A6C34878D82A}">
                    <a16:rowId xmlns:a16="http://schemas.microsoft.com/office/drawing/2014/main" val="4071889554"/>
                  </a:ext>
                </a:extLst>
              </a:tr>
              <a:tr h="648000">
                <a:tc>
                  <a:txBody>
                    <a:bodyPr/>
                    <a:lstStyle/>
                    <a:p>
                      <a:pPr algn="l">
                        <a:spcBef>
                          <a:spcPts val="0"/>
                        </a:spcBef>
                        <a:spcAft>
                          <a:spcPts val="600"/>
                        </a:spcAft>
                      </a:pPr>
                      <a:r>
                        <a:rPr kumimoji="1" lang="ja-JP" altLang="en-US" sz="1200" spc="100" baseline="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大阪税関管内輸出額</a:t>
                      </a:r>
                    </a:p>
                  </a:txBody>
                  <a:tcPr marL="180000" marR="36000" anchor="ctr"/>
                </a:tc>
                <a:tc>
                  <a:txBody>
                    <a:bodyPr/>
                    <a:lstStyle/>
                    <a:p>
                      <a:pPr marL="0" marR="0" lvl="0" indent="0" algn="l" defTabSz="914400" rtl="0" eaLnBrk="1" fontAlgn="auto" latinLnBrk="0" hangingPunct="1">
                        <a:lnSpc>
                          <a:spcPct val="100000"/>
                        </a:lnSpc>
                        <a:spcBef>
                          <a:spcPts val="0"/>
                        </a:spcBef>
                        <a:spcAft>
                          <a:spcPts val="600"/>
                        </a:spcAft>
                        <a:buClrTx/>
                        <a:buSzTx/>
                        <a:buFontTx/>
                        <a:buNone/>
                        <a:tabLst/>
                        <a:defRPr/>
                      </a:pPr>
                      <a:r>
                        <a:rPr lang="en-US" altLang="ja-JP" sz="1200" dirty="0">
                          <a:solidFill>
                            <a:schemeClr val="tx1"/>
                          </a:solidFill>
                          <a:latin typeface="Meiryo UI" panose="020B0604030504040204" pitchFamily="50" charset="-128"/>
                          <a:ea typeface="Meiryo UI" panose="020B0604030504040204" pitchFamily="50" charset="-128"/>
                        </a:rPr>
                        <a:t>2023</a:t>
                      </a:r>
                      <a:r>
                        <a:rPr lang="ja-JP" altLang="en-US" sz="1200" dirty="0">
                          <a:solidFill>
                            <a:schemeClr val="tx1"/>
                          </a:solidFill>
                          <a:latin typeface="Meiryo UI" panose="020B0604030504040204" pitchFamily="50" charset="-128"/>
                          <a:ea typeface="Meiryo UI" panose="020B0604030504040204" pitchFamily="50" charset="-128"/>
                        </a:rPr>
                        <a:t>年　</a:t>
                      </a:r>
                      <a:r>
                        <a:rPr lang="en-US" altLang="ja-JP" sz="1200" dirty="0">
                          <a:solidFill>
                            <a:schemeClr val="tx1"/>
                          </a:solidFill>
                          <a:latin typeface="Meiryo UI" panose="020B0604030504040204" pitchFamily="50" charset="-128"/>
                          <a:ea typeface="Meiryo UI" panose="020B0604030504040204" pitchFamily="50" charset="-128"/>
                        </a:rPr>
                        <a:t>13</a:t>
                      </a:r>
                      <a:r>
                        <a:rPr lang="ja-JP" altLang="en-US" sz="1200" dirty="0">
                          <a:solidFill>
                            <a:schemeClr val="tx1"/>
                          </a:solidFill>
                          <a:latin typeface="Meiryo UI" panose="020B0604030504040204" pitchFamily="50" charset="-128"/>
                          <a:ea typeface="Meiryo UI" panose="020B0604030504040204" pitchFamily="50" charset="-128"/>
                        </a:rPr>
                        <a:t>兆</a:t>
                      </a:r>
                      <a:r>
                        <a:rPr lang="en-US" altLang="ja-JP" sz="1200" dirty="0">
                          <a:solidFill>
                            <a:schemeClr val="tx1"/>
                          </a:solidFill>
                          <a:latin typeface="Meiryo UI" panose="020B0604030504040204" pitchFamily="50" charset="-128"/>
                          <a:ea typeface="Meiryo UI" panose="020B0604030504040204" pitchFamily="50" charset="-128"/>
                        </a:rPr>
                        <a:t>3179</a:t>
                      </a:r>
                      <a:r>
                        <a:rPr lang="ja-JP" altLang="en-US" sz="1200" dirty="0">
                          <a:solidFill>
                            <a:schemeClr val="tx1"/>
                          </a:solidFill>
                          <a:latin typeface="Meiryo UI" panose="020B0604030504040204" pitchFamily="50" charset="-128"/>
                          <a:ea typeface="Meiryo UI" panose="020B0604030504040204" pitchFamily="50" charset="-128"/>
                        </a:rPr>
                        <a:t>億</a:t>
                      </a:r>
                      <a:r>
                        <a:rPr lang="en-US" altLang="ja-JP" sz="1200" dirty="0">
                          <a:solidFill>
                            <a:schemeClr val="tx1"/>
                          </a:solidFill>
                          <a:latin typeface="Meiryo UI" panose="020B0604030504040204" pitchFamily="50" charset="-128"/>
                          <a:ea typeface="Meiryo UI" panose="020B0604030504040204" pitchFamily="50" charset="-128"/>
                        </a:rPr>
                        <a:t>26</a:t>
                      </a:r>
                      <a:r>
                        <a:rPr lang="ja-JP" altLang="en-US" sz="1200" dirty="0">
                          <a:solidFill>
                            <a:schemeClr val="tx1"/>
                          </a:solidFill>
                          <a:latin typeface="Meiryo UI" panose="020B0604030504040204" pitchFamily="50" charset="-128"/>
                          <a:ea typeface="Meiryo UI" panose="020B0604030504040204" pitchFamily="50" charset="-128"/>
                        </a:rPr>
                        <a:t>百万円</a:t>
                      </a:r>
                    </a:p>
                  </a:txBody>
                  <a:tcPr marL="180000" marR="36000" anchor="ctr"/>
                </a:tc>
                <a:extLst>
                  <a:ext uri="{0D108BD9-81ED-4DB2-BD59-A6C34878D82A}">
                    <a16:rowId xmlns:a16="http://schemas.microsoft.com/office/drawing/2014/main" val="3345669298"/>
                  </a:ext>
                </a:extLst>
              </a:tr>
            </a:tbl>
          </a:graphicData>
        </a:graphic>
      </p:graphicFrame>
      <p:sp>
        <p:nvSpPr>
          <p:cNvPr id="12" name="テキスト ボックス 11">
            <a:extLst>
              <a:ext uri="{FF2B5EF4-FFF2-40B4-BE49-F238E27FC236}">
                <a16:creationId xmlns:a16="http://schemas.microsoft.com/office/drawing/2014/main" id="{FA64C298-439C-37FF-2A9A-A3C4D7D61C53}"/>
              </a:ext>
            </a:extLst>
          </p:cNvPr>
          <p:cNvSpPr txBox="1"/>
          <p:nvPr/>
        </p:nvSpPr>
        <p:spPr>
          <a:xfrm>
            <a:off x="179512" y="548680"/>
            <a:ext cx="7848872" cy="307777"/>
          </a:xfrm>
          <a:prstGeom prst="rect">
            <a:avLst/>
          </a:prstGeom>
          <a:noFill/>
        </p:spPr>
        <p:txBody>
          <a:bodyPr wrap="square" rtlCol="0">
            <a:spAutoFit/>
          </a:bodyPr>
          <a:lstStyle/>
          <a:p>
            <a:r>
              <a:rPr lang="ja-JP" altLang="en-US" sz="1400" b="1" dirty="0">
                <a:latin typeface="Meiryo UI" panose="020B0604030504040204" pitchFamily="50" charset="-128"/>
                <a:ea typeface="Meiryo UI" panose="020B0604030504040204" pitchFamily="50" charset="-128"/>
                <a:cs typeface="Meiryo UI" panose="020B0604030504040204" pitchFamily="50" charset="-128"/>
              </a:rPr>
              <a:t>②参考指標</a:t>
            </a:r>
            <a:endParaRPr lang="en-US" altLang="ja-JP" sz="14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5" name="スライド番号プレースホルダー 4"/>
          <p:cNvSpPr>
            <a:spLocks noGrp="1"/>
          </p:cNvSpPr>
          <p:nvPr>
            <p:ph type="sldNum" sz="quarter" idx="12"/>
          </p:nvPr>
        </p:nvSpPr>
        <p:spPr/>
        <p:txBody>
          <a:bodyPr/>
          <a:lstStyle/>
          <a:p>
            <a:fld id="{B25945A1-EF0B-4209-9EBE-719C3C5BD1CE}" type="slidenum">
              <a:rPr kumimoji="1" lang="ja-JP" altLang="en-US" smtClean="0"/>
              <a:pPr/>
              <a:t>26</a:t>
            </a:fld>
            <a:endParaRPr kumimoji="1" lang="ja-JP" altLang="en-US"/>
          </a:p>
        </p:txBody>
      </p:sp>
    </p:spTree>
    <p:extLst>
      <p:ext uri="{BB962C8B-B14F-4D97-AF65-F5344CB8AC3E}">
        <p14:creationId xmlns:p14="http://schemas.microsoft.com/office/powerpoint/2010/main" val="188765817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5">
            <a:extLst>
              <a:ext uri="{FF2B5EF4-FFF2-40B4-BE49-F238E27FC236}">
                <a16:creationId xmlns:a16="http://schemas.microsoft.com/office/drawing/2014/main" id="{8F0978AB-B1A5-48EB-3D21-30F272CACEAA}"/>
              </a:ext>
            </a:extLst>
          </p:cNvPr>
          <p:cNvSpPr/>
          <p:nvPr/>
        </p:nvSpPr>
        <p:spPr>
          <a:xfrm>
            <a:off x="755578" y="3015348"/>
            <a:ext cx="4570080" cy="2298726"/>
          </a:xfrm>
          <a:prstGeom prst="rect">
            <a:avLst/>
          </a:prstGeom>
          <a:noFill/>
          <a:ln w="12700">
            <a:noFill/>
          </a:ln>
        </p:spPr>
        <p:style>
          <a:lnRef idx="2">
            <a:schemeClr val="accent2"/>
          </a:lnRef>
          <a:fillRef idx="1">
            <a:schemeClr val="lt1"/>
          </a:fillRef>
          <a:effectRef idx="0">
            <a:schemeClr val="accent2"/>
          </a:effectRef>
          <a:fontRef idx="minor">
            <a:schemeClr val="dk1"/>
          </a:fontRef>
        </p:style>
        <p:txBody>
          <a:bodyPr lIns="108000" tIns="72000" rIns="108000" bIns="0" rtlCol="0" anchor="t" anchorCtr="0"/>
          <a:lstStyle/>
          <a:p>
            <a:endParaRPr lang="en-US" altLang="ja-JP" sz="1200" dirty="0">
              <a:latin typeface="Meiryo UI" panose="020B0604030504040204" pitchFamily="50" charset="-128"/>
              <a:ea typeface="Meiryo UI" panose="020B0604030504040204" pitchFamily="50" charset="-128"/>
            </a:endParaRPr>
          </a:p>
        </p:txBody>
      </p:sp>
      <p:sp>
        <p:nvSpPr>
          <p:cNvPr id="10" name="テキスト ボックス 9"/>
          <p:cNvSpPr txBox="1"/>
          <p:nvPr/>
        </p:nvSpPr>
        <p:spPr>
          <a:xfrm>
            <a:off x="0" y="0"/>
            <a:ext cx="9144000" cy="461665"/>
          </a:xfrm>
          <a:prstGeom prst="rect">
            <a:avLst/>
          </a:prstGeom>
          <a:solidFill>
            <a:schemeClr val="accent1"/>
          </a:solidFill>
        </p:spPr>
        <p:txBody>
          <a:bodyPr wrap="square" rtlCol="0">
            <a:spAutoFit/>
          </a:bodyPr>
          <a:lstStyle/>
          <a:p>
            <a:r>
              <a:rPr lang="ja-JP" altLang="en-US" sz="2400" b="1" cap="small"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８．定量的指標等</a:t>
            </a:r>
            <a:endParaRPr kumimoji="1" lang="ja-JP" altLang="en-US" sz="16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 name="スライド番号プレースホルダー 4"/>
          <p:cNvSpPr>
            <a:spLocks noGrp="1"/>
          </p:cNvSpPr>
          <p:nvPr>
            <p:ph type="sldNum" sz="quarter" idx="12"/>
          </p:nvPr>
        </p:nvSpPr>
        <p:spPr/>
        <p:txBody>
          <a:bodyPr/>
          <a:lstStyle/>
          <a:p>
            <a:fld id="{B25945A1-EF0B-4209-9EBE-719C3C5BD1CE}" type="slidenum">
              <a:rPr kumimoji="1" lang="ja-JP" altLang="en-US" smtClean="0"/>
              <a:pPr/>
              <a:t>27</a:t>
            </a:fld>
            <a:endParaRPr kumimoji="1" lang="ja-JP" altLang="en-US"/>
          </a:p>
        </p:txBody>
      </p:sp>
      <p:sp>
        <p:nvSpPr>
          <p:cNvPr id="8" name="正方形/長方形 7">
            <a:extLst>
              <a:ext uri="{FF2B5EF4-FFF2-40B4-BE49-F238E27FC236}">
                <a16:creationId xmlns:a16="http://schemas.microsoft.com/office/drawing/2014/main" id="{6277AB06-21E2-B39B-EA3C-EFD3BAB7ED9A}"/>
              </a:ext>
            </a:extLst>
          </p:cNvPr>
          <p:cNvSpPr/>
          <p:nvPr/>
        </p:nvSpPr>
        <p:spPr>
          <a:xfrm>
            <a:off x="-9206" y="4288753"/>
            <a:ext cx="8539790" cy="1300487"/>
          </a:xfrm>
          <a:prstGeom prst="rect">
            <a:avLst/>
          </a:prstGeom>
          <a:noFill/>
          <a:ln w="12700">
            <a:noFill/>
          </a:ln>
        </p:spPr>
        <p:style>
          <a:lnRef idx="2">
            <a:schemeClr val="accent2"/>
          </a:lnRef>
          <a:fillRef idx="1">
            <a:schemeClr val="lt1"/>
          </a:fillRef>
          <a:effectRef idx="0">
            <a:schemeClr val="accent2"/>
          </a:effectRef>
          <a:fontRef idx="minor">
            <a:schemeClr val="dk1"/>
          </a:fontRef>
        </p:style>
        <p:txBody>
          <a:bodyPr lIns="0" tIns="0" rIns="0" bIns="0" rtlCol="0" anchor="ctr"/>
          <a:lstStyle/>
          <a:p>
            <a:pPr>
              <a:spcAft>
                <a:spcPts val="1200"/>
              </a:spcAft>
            </a:pPr>
            <a:r>
              <a:rPr lang="ja-JP" altLang="en-US" b="1" dirty="0">
                <a:solidFill>
                  <a:schemeClr val="tx1"/>
                </a:solidFill>
                <a:latin typeface="Meiryo UI" panose="020B0604030504040204" pitchFamily="50" charset="-128"/>
                <a:ea typeface="Meiryo UI" panose="020B0604030504040204" pitchFamily="50" charset="-128"/>
              </a:rPr>
              <a:t>＜プランの推進、フォローアップについて＞</a:t>
            </a:r>
            <a:endParaRPr lang="en-US" altLang="ja-JP" b="1" dirty="0">
              <a:solidFill>
                <a:schemeClr val="tx1"/>
              </a:solidFill>
              <a:latin typeface="Meiryo UI" panose="020B0604030504040204" pitchFamily="50" charset="-128"/>
              <a:ea typeface="Meiryo UI" panose="020B0604030504040204" pitchFamily="50" charset="-128"/>
            </a:endParaRPr>
          </a:p>
          <a:p>
            <a:pPr marL="720000" indent="-342900">
              <a:spcAft>
                <a:spcPts val="600"/>
              </a:spcAft>
              <a:buFont typeface="Wingdings" panose="05000000000000000000" pitchFamily="2" charset="2"/>
              <a:buChar char="Ø"/>
            </a:pPr>
            <a:r>
              <a:rPr lang="ja-JP" altLang="en-US" sz="1400" dirty="0">
                <a:solidFill>
                  <a:schemeClr val="tx1"/>
                </a:solidFill>
                <a:latin typeface="Meiryo UI" panose="020B0604030504040204" pitchFamily="50" charset="-128"/>
                <a:ea typeface="Meiryo UI" panose="020B0604030504040204" pitchFamily="50" charset="-128"/>
              </a:rPr>
              <a:t>本プランを効果的に推進し実効あるものとしていくため、具体的な施策・事業の進捗状況や取組結果について、大阪市中小企業対策審議会に報告し検証を行うとともに、改善に向けた助言を得るものとする。</a:t>
            </a:r>
            <a:br>
              <a:rPr lang="en-US" altLang="ja-JP" sz="1400" dirty="0">
                <a:solidFill>
                  <a:schemeClr val="tx1"/>
                </a:solidFill>
                <a:latin typeface="Meiryo UI" panose="020B0604030504040204" pitchFamily="50" charset="-128"/>
                <a:ea typeface="Meiryo UI" panose="020B0604030504040204" pitchFamily="50" charset="-128"/>
              </a:rPr>
            </a:br>
            <a:r>
              <a:rPr lang="ja-JP" altLang="en-US" sz="1400" dirty="0">
                <a:solidFill>
                  <a:schemeClr val="tx1"/>
                </a:solidFill>
                <a:latin typeface="Meiryo UI" panose="020B0604030504040204" pitchFamily="50" charset="-128"/>
                <a:ea typeface="Meiryo UI" panose="020B0604030504040204" pitchFamily="50" charset="-128"/>
              </a:rPr>
              <a:t>そのうえで必要に応じプランの内容について柔軟に見直しを行っていく。</a:t>
            </a:r>
            <a:endParaRPr lang="en-US" altLang="ja-JP" sz="1400" dirty="0">
              <a:solidFill>
                <a:schemeClr val="tx1"/>
              </a:solidFill>
              <a:latin typeface="Meiryo UI" panose="020B0604030504040204" pitchFamily="50" charset="-128"/>
              <a:ea typeface="Meiryo UI" panose="020B0604030504040204" pitchFamily="50" charset="-128"/>
            </a:endParaRPr>
          </a:p>
        </p:txBody>
      </p:sp>
      <p:sp>
        <p:nvSpPr>
          <p:cNvPr id="3" name="正方形/長方形 2">
            <a:extLst>
              <a:ext uri="{FF2B5EF4-FFF2-40B4-BE49-F238E27FC236}">
                <a16:creationId xmlns:a16="http://schemas.microsoft.com/office/drawing/2014/main" id="{A111807D-A546-5827-ECB6-1B96651813D5}"/>
              </a:ext>
            </a:extLst>
          </p:cNvPr>
          <p:cNvSpPr/>
          <p:nvPr/>
        </p:nvSpPr>
        <p:spPr>
          <a:xfrm>
            <a:off x="-7350" y="1421980"/>
            <a:ext cx="7515557" cy="510788"/>
          </a:xfrm>
          <a:prstGeom prst="rect">
            <a:avLst/>
          </a:prstGeom>
          <a:noFill/>
          <a:ln w="12700">
            <a:noFill/>
          </a:ln>
        </p:spPr>
        <p:style>
          <a:lnRef idx="2">
            <a:schemeClr val="accent2"/>
          </a:lnRef>
          <a:fillRef idx="1">
            <a:schemeClr val="lt1"/>
          </a:fillRef>
          <a:effectRef idx="0">
            <a:schemeClr val="accent2"/>
          </a:effectRef>
          <a:fontRef idx="minor">
            <a:schemeClr val="dk1"/>
          </a:fontRef>
        </p:style>
        <p:txBody>
          <a:bodyPr lIns="0" tIns="0" rIns="0" bIns="0" rtlCol="0" anchor="t" anchorCtr="0"/>
          <a:lstStyle/>
          <a:p>
            <a:pPr marL="720000" indent="-342900">
              <a:spcAft>
                <a:spcPts val="600"/>
              </a:spcAft>
              <a:buFont typeface="Wingdings" panose="05000000000000000000" pitchFamily="2" charset="2"/>
              <a:buChar char="Ø"/>
            </a:pPr>
            <a:r>
              <a:rPr lang="ja-JP" altLang="en-US" sz="1400" dirty="0">
                <a:solidFill>
                  <a:schemeClr val="tx1"/>
                </a:solidFill>
                <a:latin typeface="Meiryo UI" panose="020B0604030504040204" pitchFamily="50" charset="-128"/>
                <a:ea typeface="Meiryo UI" panose="020B0604030504040204" pitchFamily="50" charset="-128"/>
              </a:rPr>
              <a:t>本プランでは、持続可能な開発目標（</a:t>
            </a:r>
            <a:r>
              <a:rPr lang="en-US" altLang="ja-JP" sz="1400" dirty="0">
                <a:solidFill>
                  <a:schemeClr val="tx1"/>
                </a:solidFill>
                <a:latin typeface="Meiryo UI" panose="020B0604030504040204" pitchFamily="50" charset="-128"/>
                <a:ea typeface="Meiryo UI" panose="020B0604030504040204" pitchFamily="50" charset="-128"/>
              </a:rPr>
              <a:t>SDGs</a:t>
            </a:r>
            <a:r>
              <a:rPr lang="ja-JP" altLang="en-US" sz="1400" dirty="0">
                <a:solidFill>
                  <a:schemeClr val="tx1"/>
                </a:solidFill>
                <a:latin typeface="Meiryo UI" panose="020B0604030504040204" pitchFamily="50" charset="-128"/>
                <a:ea typeface="Meiryo UI" panose="020B0604030504040204" pitchFamily="50" charset="-128"/>
              </a:rPr>
              <a:t>）の達成に貢献することをめざし、重点目標として「８　働きがいも経済成長も」 及び 「９　産業と技術革新の基盤をつくろう」を設定する。</a:t>
            </a:r>
            <a:endParaRPr lang="en-US" altLang="ja-JP" sz="1400" dirty="0">
              <a:solidFill>
                <a:schemeClr val="tx1"/>
              </a:solidFill>
              <a:latin typeface="Meiryo UI" panose="020B0604030504040204" pitchFamily="50" charset="-128"/>
              <a:ea typeface="Meiryo UI" panose="020B0604030504040204" pitchFamily="50" charset="-128"/>
            </a:endParaRPr>
          </a:p>
        </p:txBody>
      </p:sp>
      <p:sp>
        <p:nvSpPr>
          <p:cNvPr id="12" name="テキスト ボックス 11">
            <a:extLst>
              <a:ext uri="{FF2B5EF4-FFF2-40B4-BE49-F238E27FC236}">
                <a16:creationId xmlns:a16="http://schemas.microsoft.com/office/drawing/2014/main" id="{85CBE86F-6BD2-EA17-CBCF-33FF0D669669}"/>
              </a:ext>
            </a:extLst>
          </p:cNvPr>
          <p:cNvSpPr txBox="1"/>
          <p:nvPr/>
        </p:nvSpPr>
        <p:spPr>
          <a:xfrm>
            <a:off x="-9206" y="964235"/>
            <a:ext cx="7848872" cy="369332"/>
          </a:xfrm>
          <a:prstGeom prst="rect">
            <a:avLst/>
          </a:prstGeom>
          <a:noFill/>
        </p:spPr>
        <p:txBody>
          <a:bodyPr wrap="square" rtlCol="0">
            <a:spAutoFit/>
          </a:bodyPr>
          <a:lstStyle/>
          <a:p>
            <a:r>
              <a:rPr lang="ja-JP" altLang="en-US" b="1" dirty="0">
                <a:latin typeface="Meiryo UI" panose="020B0604030504040204" pitchFamily="50" charset="-128"/>
                <a:ea typeface="Meiryo UI" panose="020B0604030504040204" pitchFamily="50" charset="-128"/>
                <a:cs typeface="Meiryo UI" panose="020B0604030504040204" pitchFamily="50" charset="-128"/>
              </a:rPr>
              <a:t>＜</a:t>
            </a:r>
            <a:r>
              <a:rPr lang="en-US" altLang="ja-JP" b="1" dirty="0">
                <a:latin typeface="Meiryo UI" panose="020B0604030504040204" pitchFamily="50" charset="-128"/>
                <a:ea typeface="Meiryo UI" panose="020B0604030504040204" pitchFamily="50" charset="-128"/>
                <a:cs typeface="Meiryo UI" panose="020B0604030504040204" pitchFamily="50" charset="-128"/>
              </a:rPr>
              <a:t>SDG</a:t>
            </a:r>
            <a:r>
              <a:rPr lang="ja-JP" altLang="en-US" b="1" dirty="0">
                <a:latin typeface="Meiryo UI" panose="020B0604030504040204" pitchFamily="50" charset="-128"/>
                <a:ea typeface="Meiryo UI" panose="020B0604030504040204" pitchFamily="50" charset="-128"/>
                <a:cs typeface="Meiryo UI" panose="020B0604030504040204" pitchFamily="50" charset="-128"/>
              </a:rPr>
              <a:t>ｓ＞</a:t>
            </a:r>
            <a:endParaRPr lang="en-US" altLang="ja-JP" b="1" dirty="0">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15" name="グループ化 14">
            <a:extLst>
              <a:ext uri="{FF2B5EF4-FFF2-40B4-BE49-F238E27FC236}">
                <a16:creationId xmlns:a16="http://schemas.microsoft.com/office/drawing/2014/main" id="{9E40E32C-CF90-BBF3-D8FB-8CD47A93A45D}"/>
              </a:ext>
            </a:extLst>
          </p:cNvPr>
          <p:cNvGrpSpPr/>
          <p:nvPr/>
        </p:nvGrpSpPr>
        <p:grpSpPr>
          <a:xfrm>
            <a:off x="836330" y="1896861"/>
            <a:ext cx="7025087" cy="1748163"/>
            <a:chOff x="207474" y="1410460"/>
            <a:chExt cx="7025087" cy="1748163"/>
          </a:xfrm>
        </p:grpSpPr>
        <p:pic>
          <p:nvPicPr>
            <p:cNvPr id="16" name="図 15">
              <a:extLst>
                <a:ext uri="{FF2B5EF4-FFF2-40B4-BE49-F238E27FC236}">
                  <a16:creationId xmlns:a16="http://schemas.microsoft.com/office/drawing/2014/main" id="{5D29340E-24E9-6ADD-9A8A-B0AD6526B7C6}"/>
                </a:ext>
              </a:extLst>
            </p:cNvPr>
            <p:cNvPicPr>
              <a:picLocks noChangeAspect="1"/>
            </p:cNvPicPr>
            <p:nvPr/>
          </p:nvPicPr>
          <p:blipFill rotWithShape="1">
            <a:blip r:embed="rId3"/>
            <a:srcRect l="22439" t="55286" r="41757" b="10709"/>
            <a:stretch/>
          </p:blipFill>
          <p:spPr>
            <a:xfrm>
              <a:off x="3958625" y="1410460"/>
              <a:ext cx="3273936" cy="1748163"/>
            </a:xfrm>
            <a:prstGeom prst="rect">
              <a:avLst/>
            </a:prstGeom>
          </p:spPr>
        </p:pic>
        <p:sp>
          <p:nvSpPr>
            <p:cNvPr id="18" name="二等辺三角形 17">
              <a:extLst>
                <a:ext uri="{FF2B5EF4-FFF2-40B4-BE49-F238E27FC236}">
                  <a16:creationId xmlns:a16="http://schemas.microsoft.com/office/drawing/2014/main" id="{4CC45D89-CBAF-E39E-1151-AD925AFCFB0B}"/>
                </a:ext>
              </a:extLst>
            </p:cNvPr>
            <p:cNvSpPr/>
            <p:nvPr/>
          </p:nvSpPr>
          <p:spPr>
            <a:xfrm rot="5400000">
              <a:off x="3063822" y="2114613"/>
              <a:ext cx="1149111" cy="321501"/>
            </a:xfrm>
            <a:prstGeom prst="triangle">
              <a:avLst/>
            </a:prstGeom>
            <a:solidFill>
              <a:srgbClr val="0070C0"/>
            </a:solidFill>
            <a:ln w="12700"/>
          </p:spPr>
          <p:style>
            <a:lnRef idx="2">
              <a:schemeClr val="accent2"/>
            </a:lnRef>
            <a:fillRef idx="1">
              <a:schemeClr val="lt1"/>
            </a:fillRef>
            <a:effectRef idx="0">
              <a:schemeClr val="accent2"/>
            </a:effectRef>
            <a:fontRef idx="minor">
              <a:schemeClr val="dk1"/>
            </a:fontRef>
          </p:style>
          <p:txBody>
            <a:bodyPr lIns="0" tIns="0" rIns="0" bIns="0" rtlCol="0" anchor="ctr"/>
            <a:lstStyle/>
            <a:p>
              <a:pPr algn="ctr"/>
              <a:endParaRPr kumimoji="1" lang="ja-JP" altLang="en-US" sz="1400" dirty="0">
                <a:latin typeface="Meiryo UI" panose="020B0604030504040204" pitchFamily="50" charset="-128"/>
                <a:ea typeface="Meiryo UI" panose="020B0604030504040204" pitchFamily="50" charset="-128"/>
              </a:endParaRPr>
            </a:p>
          </p:txBody>
        </p:sp>
        <p:pic>
          <p:nvPicPr>
            <p:cNvPr id="2" name="図 1">
              <a:extLst>
                <a:ext uri="{FF2B5EF4-FFF2-40B4-BE49-F238E27FC236}">
                  <a16:creationId xmlns:a16="http://schemas.microsoft.com/office/drawing/2014/main" id="{6CEFFB02-AA29-EA64-64A6-F381A5278280}"/>
                </a:ext>
              </a:extLst>
            </p:cNvPr>
            <p:cNvPicPr>
              <a:picLocks noChangeAspect="1"/>
            </p:cNvPicPr>
            <p:nvPr/>
          </p:nvPicPr>
          <p:blipFill>
            <a:blip r:embed="rId4"/>
            <a:stretch>
              <a:fillRect/>
            </a:stretch>
          </p:blipFill>
          <p:spPr>
            <a:xfrm>
              <a:off x="207474" y="1696223"/>
              <a:ext cx="1215390" cy="1215390"/>
            </a:xfrm>
            <a:prstGeom prst="rect">
              <a:avLst/>
            </a:prstGeom>
          </p:spPr>
        </p:pic>
        <p:pic>
          <p:nvPicPr>
            <p:cNvPr id="13" name="図 12">
              <a:extLst>
                <a:ext uri="{FF2B5EF4-FFF2-40B4-BE49-F238E27FC236}">
                  <a16:creationId xmlns:a16="http://schemas.microsoft.com/office/drawing/2014/main" id="{F35138FB-9839-D9DC-DDD3-497909DDBA8B}"/>
                </a:ext>
              </a:extLst>
            </p:cNvPr>
            <p:cNvPicPr>
              <a:picLocks noChangeAspect="1"/>
            </p:cNvPicPr>
            <p:nvPr/>
          </p:nvPicPr>
          <p:blipFill>
            <a:blip r:embed="rId5"/>
            <a:stretch>
              <a:fillRect/>
            </a:stretch>
          </p:blipFill>
          <p:spPr>
            <a:xfrm>
              <a:off x="1710896" y="1696223"/>
              <a:ext cx="1215390" cy="1215390"/>
            </a:xfrm>
            <a:prstGeom prst="rect">
              <a:avLst/>
            </a:prstGeom>
          </p:spPr>
        </p:pic>
      </p:grpSp>
    </p:spTree>
    <p:extLst>
      <p:ext uri="{BB962C8B-B14F-4D97-AF65-F5344CB8AC3E}">
        <p14:creationId xmlns:p14="http://schemas.microsoft.com/office/powerpoint/2010/main" val="28944278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スライド番号プレースホルダ 5"/>
          <p:cNvSpPr>
            <a:spLocks noGrp="1"/>
          </p:cNvSpPr>
          <p:nvPr>
            <p:ph type="sldNum" sz="quarter" idx="12"/>
          </p:nvPr>
        </p:nvSpPr>
        <p:spPr>
          <a:xfrm>
            <a:off x="6998786" y="6670852"/>
            <a:ext cx="2133600" cy="184666"/>
          </a:xfrm>
        </p:spPr>
        <p:txBody>
          <a:bodyPr>
            <a:spAutoFit/>
          </a:bodyPr>
          <a:lstStyle/>
          <a:p>
            <a:fld id="{B25945A1-EF0B-4209-9EBE-719C3C5BD1CE}" type="slidenum">
              <a:rPr kumimoji="1" lang="ja-JP" altLang="en-US" smtClean="0"/>
              <a:pPr/>
              <a:t>2</a:t>
            </a:fld>
            <a:endParaRPr kumimoji="1" lang="ja-JP" altLang="en-US" dirty="0"/>
          </a:p>
        </p:txBody>
      </p:sp>
      <p:sp>
        <p:nvSpPr>
          <p:cNvPr id="7" name="テキスト ボックス 6"/>
          <p:cNvSpPr txBox="1"/>
          <p:nvPr/>
        </p:nvSpPr>
        <p:spPr>
          <a:xfrm>
            <a:off x="0" y="0"/>
            <a:ext cx="9144000" cy="461665"/>
          </a:xfrm>
          <a:prstGeom prst="rect">
            <a:avLst/>
          </a:prstGeom>
          <a:solidFill>
            <a:schemeClr val="accent1"/>
          </a:solidFill>
        </p:spPr>
        <p:txBody>
          <a:bodyPr wrap="square" rtlCol="0">
            <a:spAutoFit/>
          </a:bodyPr>
          <a:lstStyle/>
          <a:p>
            <a:r>
              <a:rPr lang="ja-JP" altLang="en-US" sz="2400" b="1" cap="small"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2400" b="1" cap="small" spc="1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１．はじめに</a:t>
            </a:r>
            <a:endParaRPr kumimoji="1" lang="ja-JP" altLang="en-US" sz="1600" b="1" spc="1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9" name="コンテンツ プレースホルダ 2">
            <a:extLst>
              <a:ext uri="{FF2B5EF4-FFF2-40B4-BE49-F238E27FC236}">
                <a16:creationId xmlns:a16="http://schemas.microsoft.com/office/drawing/2014/main" id="{16916744-CD75-E8D0-BB7C-F8256600F8CB}"/>
              </a:ext>
            </a:extLst>
          </p:cNvPr>
          <p:cNvSpPr txBox="1">
            <a:spLocks/>
          </p:cNvSpPr>
          <p:nvPr/>
        </p:nvSpPr>
        <p:spPr>
          <a:xfrm>
            <a:off x="360000" y="476672"/>
            <a:ext cx="8424000" cy="6194180"/>
          </a:xfrm>
          <a:prstGeom prst="rect">
            <a:avLst/>
          </a:prstGeom>
          <a:noFill/>
        </p:spPr>
        <p:txBody>
          <a:bodyPr vert="horz" lIns="180000" tIns="180000" rIns="180000" bIns="180000">
            <a:noAutofit/>
          </a:bodyPr>
          <a:lstStyle/>
          <a:p>
            <a:pPr marL="108000" indent="-108000">
              <a:lnSpc>
                <a:spcPts val="2100"/>
              </a:lnSpc>
              <a:spcAft>
                <a:spcPts val="600"/>
              </a:spcAft>
              <a:buClr>
                <a:schemeClr val="accent1"/>
              </a:buClr>
              <a:buSzPct val="100000"/>
              <a:buFont typeface="Arial" panose="020B0604020202020204" pitchFamily="34" charset="0"/>
              <a:buChar char="•"/>
              <a:defRPr/>
            </a:pPr>
            <a:r>
              <a:rPr lang="ja-JP" altLang="en-US" sz="1370" dirty="0">
                <a:latin typeface="Meiryo UI" panose="020B0604030504040204" pitchFamily="50" charset="-128"/>
                <a:ea typeface="Meiryo UI" panose="020B0604030504040204" pitchFamily="50" charset="-128"/>
                <a:cs typeface="Meiryo UI" panose="020B0604030504040204" pitchFamily="50" charset="-128"/>
              </a:rPr>
              <a:t>大阪らしさを象徴する自由闊達で進取の気風に富む大阪が育んだ商人や企業家は、世界に先駆けて先物取引を開始し、斬新なアイデアで新たな商品を創出するなど、その創造性により社会に変革を生み、日本経済の発展に貢献するとともに、人々の生活に豊かさや潤いをもたらしてきた。</a:t>
            </a:r>
            <a:endParaRPr lang="en-US" altLang="ja-JP" sz="1370" dirty="0">
              <a:latin typeface="Meiryo UI" pitchFamily="50" charset="-128"/>
              <a:ea typeface="Meiryo UI" pitchFamily="50" charset="-128"/>
              <a:cs typeface="Meiryo UI" pitchFamily="50" charset="-128"/>
            </a:endParaRPr>
          </a:p>
          <a:p>
            <a:pPr marL="108000" indent="-108000">
              <a:lnSpc>
                <a:spcPts val="2100"/>
              </a:lnSpc>
              <a:spcAft>
                <a:spcPts val="600"/>
              </a:spcAft>
              <a:buClr>
                <a:schemeClr val="accent1"/>
              </a:buClr>
              <a:buSzPct val="100000"/>
              <a:buFont typeface="Arial" panose="020B0604020202020204" pitchFamily="34" charset="0"/>
              <a:buChar char="•"/>
              <a:defRPr/>
            </a:pPr>
            <a:r>
              <a:rPr lang="ja-JP" altLang="en-US" sz="1370" dirty="0">
                <a:latin typeface="Meiryo UI" panose="020B0604030504040204" pitchFamily="50" charset="-128"/>
                <a:ea typeface="Meiryo UI" panose="020B0604030504040204" pitchFamily="50" charset="-128"/>
                <a:cs typeface="Meiryo UI" panose="020B0604030504040204" pitchFamily="50" charset="-128"/>
              </a:rPr>
              <a:t>市内事業者の約</a:t>
            </a:r>
            <a:r>
              <a:rPr lang="en-US" altLang="ja-JP" sz="1370" dirty="0">
                <a:latin typeface="Meiryo UI" panose="020B0604030504040204" pitchFamily="50" charset="-128"/>
                <a:ea typeface="Meiryo UI" panose="020B0604030504040204" pitchFamily="50" charset="-128"/>
                <a:cs typeface="Meiryo UI" panose="020B0604030504040204" pitchFamily="50" charset="-128"/>
              </a:rPr>
              <a:t>99</a:t>
            </a:r>
            <a:r>
              <a:rPr lang="ja-JP" altLang="en-US" sz="1370" dirty="0">
                <a:latin typeface="Meiryo UI" panose="020B0604030504040204" pitchFamily="50" charset="-128"/>
                <a:ea typeface="Meiryo UI" panose="020B0604030504040204" pitchFamily="50" charset="-128"/>
                <a:cs typeface="Meiryo UI" panose="020B0604030504040204" pitchFamily="50" charset="-128"/>
              </a:rPr>
              <a:t>％を占め、地域経済を支えている中小企業は、このような企業家精神を受け継ぎながら、高度な技術や独創的なアイデア、卓越した機動力を持ち、たゆまぬ革新や積極果敢な挑戦により、様々な難局を乗り越えながら経済成長を牽引し、市民の雇用やくらしを支える極めて大きな役割を果たしている。さらに、まちづくりや文化の継承など、地域社会の形成においても、中小企業はその一員として、欠かすことのできない役割を担い、まちの発展に大きく寄与しており、その振興は大変重要な課題である。 </a:t>
            </a:r>
          </a:p>
          <a:p>
            <a:pPr marL="108000" indent="-108000">
              <a:lnSpc>
                <a:spcPts val="2100"/>
              </a:lnSpc>
              <a:spcAft>
                <a:spcPts val="600"/>
              </a:spcAft>
              <a:buFont typeface="Arial" panose="020B0604020202020204" pitchFamily="34" charset="0"/>
              <a:buChar char="•"/>
            </a:pPr>
            <a:r>
              <a:rPr lang="ja-JP" altLang="ja-JP" sz="1370" dirty="0">
                <a:latin typeface="Meiryo UI" panose="020B0604030504040204" pitchFamily="50" charset="-128"/>
                <a:ea typeface="Meiryo UI" panose="020B0604030504040204" pitchFamily="50" charset="-128"/>
                <a:cs typeface="Meiryo UI" panose="020B0604030504040204" pitchFamily="50" charset="-128"/>
              </a:rPr>
              <a:t>大阪</a:t>
            </a:r>
            <a:r>
              <a:rPr lang="ja-JP" altLang="en-US" sz="1370" dirty="0">
                <a:latin typeface="Meiryo UI" panose="020B0604030504040204" pitchFamily="50" charset="-128"/>
                <a:ea typeface="Meiryo UI" panose="020B0604030504040204" pitchFamily="50" charset="-128"/>
                <a:cs typeface="Meiryo UI" panose="020B0604030504040204" pitchFamily="50" charset="-128"/>
              </a:rPr>
              <a:t>経済の</a:t>
            </a:r>
            <a:r>
              <a:rPr lang="ja-JP" altLang="ja-JP" sz="1370" dirty="0">
                <a:latin typeface="Meiryo UI" panose="020B0604030504040204" pitchFamily="50" charset="-128"/>
                <a:ea typeface="Meiryo UI" panose="020B0604030504040204" pitchFamily="50" charset="-128"/>
                <a:cs typeface="Meiryo UI" panose="020B0604030504040204" pitchFamily="50" charset="-128"/>
              </a:rPr>
              <a:t>持続的な発展や豊かな地域社会の実現</a:t>
            </a:r>
            <a:r>
              <a:rPr lang="ja-JP" altLang="en-US" sz="1370" dirty="0">
                <a:latin typeface="Meiryo UI" panose="020B0604030504040204" pitchFamily="50" charset="-128"/>
                <a:ea typeface="Meiryo UI" panose="020B0604030504040204" pitchFamily="50" charset="-128"/>
                <a:cs typeface="Meiryo UI" panose="020B0604030504040204" pitchFamily="50" charset="-128"/>
              </a:rPr>
              <a:t>を図るためには、中小企業が果たす役割の重要性を踏まえ、直面する多様化・複雑化した経営課題に対応し、</a:t>
            </a:r>
            <a:r>
              <a:rPr lang="ja-JP" altLang="ja-JP" sz="1370" dirty="0">
                <a:latin typeface="Meiryo UI" panose="020B0604030504040204" pitchFamily="50" charset="-128"/>
                <a:ea typeface="Meiryo UI" panose="020B0604030504040204" pitchFamily="50" charset="-128"/>
                <a:cs typeface="Meiryo UI" panose="020B0604030504040204" pitchFamily="50" charset="-128"/>
              </a:rPr>
              <a:t>国内外の需要の変化を捉えた新市場や</a:t>
            </a:r>
            <a:r>
              <a:rPr lang="ja-JP" altLang="en-US" sz="1370" dirty="0">
                <a:latin typeface="Meiryo UI" panose="020B0604030504040204" pitchFamily="50" charset="-128"/>
                <a:ea typeface="Meiryo UI" panose="020B0604030504040204" pitchFamily="50" charset="-128"/>
                <a:cs typeface="Meiryo UI" panose="020B0604030504040204" pitchFamily="50" charset="-128"/>
              </a:rPr>
              <a:t>海外</a:t>
            </a:r>
            <a:r>
              <a:rPr lang="ja-JP" altLang="ja-JP" sz="1370" dirty="0">
                <a:latin typeface="Meiryo UI" panose="020B0604030504040204" pitchFamily="50" charset="-128"/>
                <a:ea typeface="Meiryo UI" panose="020B0604030504040204" pitchFamily="50" charset="-128"/>
                <a:cs typeface="Meiryo UI" panose="020B0604030504040204" pitchFamily="50" charset="-128"/>
              </a:rPr>
              <a:t>市場の開拓</a:t>
            </a:r>
            <a:r>
              <a:rPr lang="ja-JP" altLang="en-US" sz="1370" dirty="0">
                <a:latin typeface="Meiryo UI" panose="020B0604030504040204" pitchFamily="50" charset="-128"/>
                <a:ea typeface="Meiryo UI" panose="020B0604030504040204" pitchFamily="50" charset="-128"/>
                <a:cs typeface="Meiryo UI" panose="020B0604030504040204" pitchFamily="50" charset="-128"/>
              </a:rPr>
              <a:t>に、その</a:t>
            </a:r>
            <a:r>
              <a:rPr lang="ja-JP" altLang="ja-JP" sz="1370" dirty="0">
                <a:latin typeface="Meiryo UI" panose="020B0604030504040204" pitchFamily="50" charset="-128"/>
                <a:ea typeface="Meiryo UI" panose="020B0604030504040204" pitchFamily="50" charset="-128"/>
                <a:cs typeface="Meiryo UI" panose="020B0604030504040204" pitchFamily="50" charset="-128"/>
              </a:rPr>
              <a:t>力を存分に発揮</a:t>
            </a:r>
            <a:r>
              <a:rPr lang="ja-JP" altLang="en-US" sz="1370" dirty="0">
                <a:latin typeface="Meiryo UI" panose="020B0604030504040204" pitchFamily="50" charset="-128"/>
                <a:ea typeface="Meiryo UI" panose="020B0604030504040204" pitchFamily="50" charset="-128"/>
                <a:cs typeface="Meiryo UI" panose="020B0604030504040204" pitchFamily="50" charset="-128"/>
              </a:rPr>
              <a:t>し成長</a:t>
            </a:r>
            <a:r>
              <a:rPr lang="ja-JP" altLang="ja-JP" sz="1370" dirty="0">
                <a:latin typeface="Meiryo UI" panose="020B0604030504040204" pitchFamily="50" charset="-128"/>
                <a:ea typeface="Meiryo UI" panose="020B0604030504040204" pitchFamily="50" charset="-128"/>
                <a:cs typeface="Meiryo UI" panose="020B0604030504040204" pitchFamily="50" charset="-128"/>
              </a:rPr>
              <a:t>できる環境を市民、企業、行政</a:t>
            </a:r>
            <a:r>
              <a:rPr lang="ja-JP" altLang="en-US" sz="1370" dirty="0">
                <a:latin typeface="Meiryo UI" panose="020B0604030504040204" pitchFamily="50" charset="-128"/>
                <a:ea typeface="Meiryo UI" panose="020B0604030504040204" pitchFamily="50" charset="-128"/>
                <a:cs typeface="Meiryo UI" panose="020B0604030504040204" pitchFamily="50" charset="-128"/>
              </a:rPr>
              <a:t>等</a:t>
            </a:r>
            <a:r>
              <a:rPr lang="ja-JP" altLang="ja-JP" sz="1370" dirty="0">
                <a:latin typeface="Meiryo UI" panose="020B0604030504040204" pitchFamily="50" charset="-128"/>
                <a:ea typeface="Meiryo UI" panose="020B0604030504040204" pitchFamily="50" charset="-128"/>
                <a:cs typeface="Meiryo UI" panose="020B0604030504040204" pitchFamily="50" charset="-128"/>
              </a:rPr>
              <a:t>が一体となってつくりあげ</a:t>
            </a:r>
            <a:r>
              <a:rPr lang="ja-JP" altLang="en-US" sz="1370" dirty="0">
                <a:latin typeface="Meiryo UI" panose="020B0604030504040204" pitchFamily="50" charset="-128"/>
                <a:ea typeface="Meiryo UI" panose="020B0604030504040204" pitchFamily="50" charset="-128"/>
                <a:cs typeface="Meiryo UI" panose="020B0604030504040204" pitchFamily="50" charset="-128"/>
              </a:rPr>
              <a:t>る必要がある。</a:t>
            </a:r>
            <a:endParaRPr lang="en-US" altLang="ja-JP" sz="1370" dirty="0">
              <a:latin typeface="Meiryo UI" panose="020B0604030504040204" pitchFamily="50" charset="-128"/>
              <a:ea typeface="Meiryo UI" panose="020B0604030504040204" pitchFamily="50" charset="-128"/>
              <a:cs typeface="Meiryo UI" panose="020B0604030504040204" pitchFamily="50" charset="-128"/>
            </a:endParaRPr>
          </a:p>
          <a:p>
            <a:pPr marL="108000" indent="-108000">
              <a:lnSpc>
                <a:spcPts val="2100"/>
              </a:lnSpc>
              <a:spcAft>
                <a:spcPts val="600"/>
              </a:spcAft>
              <a:buFont typeface="Arial" panose="020B0604020202020204" pitchFamily="34" charset="0"/>
              <a:buChar char="•"/>
            </a:pPr>
            <a:r>
              <a:rPr lang="ja-JP" altLang="en-US" sz="1370" dirty="0">
                <a:latin typeface="Meiryo UI" panose="020B0604030504040204" pitchFamily="50" charset="-128"/>
                <a:ea typeface="Meiryo UI" panose="020B0604030504040204" pitchFamily="50" charset="-128"/>
                <a:cs typeface="Meiryo UI" panose="020B0604030504040204" pitchFamily="50" charset="-128"/>
              </a:rPr>
              <a:t>また、新たな産業の創出など大阪経済の競争力強化や社会課題の解決への貢献につながるイノベーションを生み出していくため、民間の支援機関と連携しながら、イノベーション創出を牽引するスタートアップの創出・成長を加速させ、エコシステムの一層の強化に取り組んでいく必要がある。</a:t>
            </a:r>
            <a:endParaRPr lang="en-US" altLang="ja-JP" sz="1370" dirty="0">
              <a:latin typeface="Meiryo UI" panose="020B0604030504040204" pitchFamily="50" charset="-128"/>
              <a:ea typeface="Meiryo UI" panose="020B0604030504040204" pitchFamily="50" charset="-128"/>
              <a:cs typeface="Meiryo UI" panose="020B0604030504040204" pitchFamily="50" charset="-128"/>
            </a:endParaRPr>
          </a:p>
          <a:p>
            <a:pPr marL="108000" indent="-108000">
              <a:lnSpc>
                <a:spcPts val="2100"/>
              </a:lnSpc>
              <a:spcAft>
                <a:spcPts val="600"/>
              </a:spcAft>
              <a:buFont typeface="Arial" panose="020B0604020202020204" pitchFamily="34" charset="0"/>
              <a:buChar char="•"/>
            </a:pPr>
            <a:r>
              <a:rPr lang="ja-JP" altLang="en-US" sz="1370" dirty="0">
                <a:latin typeface="Meiryo UI" panose="020B0604030504040204" pitchFamily="50" charset="-128"/>
                <a:ea typeface="Meiryo UI" panose="020B0604030504040204" pitchFamily="50" charset="-128"/>
                <a:cs typeface="Meiryo UI" panose="020B0604030504040204" pitchFamily="50" charset="-128"/>
              </a:rPr>
              <a:t>加えて、特区の活用などによりビジネス環境を整備するとともに、大阪が持つ歴史や食・文化、芸術などの資産をさらに向上させて、世界中から人、投資等をさらに惹きつけることでビジネスチャンスを拡大し、中小企業や起業家による新たな価値やビジネスの創出に向けた果敢なチャレンジを促進していくことが重要である。</a:t>
            </a:r>
            <a:endParaRPr lang="en-US" altLang="ja-JP" sz="1370" dirty="0">
              <a:latin typeface="Meiryo UI" panose="020B0604030504040204" pitchFamily="50" charset="-128"/>
              <a:ea typeface="Meiryo UI" panose="020B0604030504040204" pitchFamily="50" charset="-128"/>
              <a:cs typeface="Meiryo UI" panose="020B0604030504040204" pitchFamily="50" charset="-128"/>
            </a:endParaRPr>
          </a:p>
          <a:p>
            <a:pPr marL="108000" indent="-108000">
              <a:lnSpc>
                <a:spcPts val="2100"/>
              </a:lnSpc>
              <a:spcAft>
                <a:spcPts val="600"/>
              </a:spcAft>
              <a:buFont typeface="Arial" panose="020B0604020202020204" pitchFamily="34" charset="0"/>
              <a:buChar char="•"/>
            </a:pPr>
            <a:r>
              <a:rPr lang="ja-JP" altLang="en-US" sz="1370" dirty="0">
                <a:latin typeface="Meiryo UI" panose="020B0604030504040204" pitchFamily="50" charset="-128"/>
                <a:ea typeface="Meiryo UI" panose="020B0604030504040204" pitchFamily="50" charset="-128"/>
                <a:cs typeface="Meiryo UI" panose="020B0604030504040204" pitchFamily="50" charset="-128"/>
              </a:rPr>
              <a:t>こうした認識のもと、近年のわが国全体における少子高齢化の進展による生産年齢人口の減少や国内市場の縮小、デジタル技術の進展、カーボンニュートラル達成に向けた取組の加速などの社会経済環境の変化や、大阪・関西万博の開催をはじめとした大阪にとっての機会をとらえ</a:t>
            </a:r>
            <a:r>
              <a:rPr lang="ja-JP" altLang="ja-JP" sz="1370" dirty="0">
                <a:latin typeface="Meiryo UI" panose="020B0604030504040204" pitchFamily="50" charset="-128"/>
                <a:ea typeface="Meiryo UI" panose="020B0604030504040204" pitchFamily="50" charset="-128"/>
                <a:cs typeface="Meiryo UI" panose="020B0604030504040204" pitchFamily="50" charset="-128"/>
              </a:rPr>
              <a:t>、</a:t>
            </a:r>
            <a:r>
              <a:rPr lang="ja-JP" altLang="en-US" sz="1370" dirty="0">
                <a:latin typeface="Meiryo UI" panose="020B0604030504040204" pitchFamily="50" charset="-128"/>
                <a:ea typeface="Meiryo UI" panose="020B0604030504040204" pitchFamily="50" charset="-128"/>
                <a:cs typeface="Meiryo UI" panose="020B0604030504040204" pitchFamily="50" charset="-128"/>
              </a:rPr>
              <a:t>引き続き持続的に成長する大阪経済の実現に向けた施策・事業を着実に推進していくため、</a:t>
            </a:r>
            <a:r>
              <a:rPr lang="ja-JP" altLang="ja-JP" sz="1370" dirty="0">
                <a:latin typeface="Meiryo UI" panose="020B0604030504040204" pitchFamily="50" charset="-128"/>
                <a:ea typeface="Meiryo UI" panose="020B0604030504040204" pitchFamily="50" charset="-128"/>
                <a:cs typeface="Meiryo UI" panose="020B0604030504040204" pitchFamily="50" charset="-128"/>
              </a:rPr>
              <a:t>本プランを</a:t>
            </a:r>
            <a:r>
              <a:rPr lang="ja-JP" altLang="en-US" sz="1370" dirty="0">
                <a:latin typeface="Meiryo UI" panose="020B0604030504040204" pitchFamily="50" charset="-128"/>
                <a:ea typeface="Meiryo UI" panose="020B0604030504040204" pitchFamily="50" charset="-128"/>
                <a:cs typeface="Meiryo UI" panose="020B0604030504040204" pitchFamily="50" charset="-128"/>
              </a:rPr>
              <a:t>改訂</a:t>
            </a:r>
            <a:r>
              <a:rPr lang="ja-JP" altLang="ja-JP" sz="1370" dirty="0">
                <a:latin typeface="Meiryo UI" panose="020B0604030504040204" pitchFamily="50" charset="-128"/>
                <a:ea typeface="Meiryo UI" panose="020B0604030504040204" pitchFamily="50" charset="-128"/>
                <a:cs typeface="Meiryo UI" panose="020B0604030504040204" pitchFamily="50" charset="-128"/>
              </a:rPr>
              <a:t>するものである。</a:t>
            </a:r>
          </a:p>
        </p:txBody>
      </p:sp>
    </p:spTree>
    <p:extLst>
      <p:ext uri="{BB962C8B-B14F-4D97-AF65-F5344CB8AC3E}">
        <p14:creationId xmlns:p14="http://schemas.microsoft.com/office/powerpoint/2010/main" val="317581002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347345" y="548680"/>
            <a:ext cx="8532650" cy="1468019"/>
          </a:xfrm>
          <a:prstGeom prst="rect">
            <a:avLst/>
          </a:prstGeom>
          <a:noFill/>
          <a:ln w="12700">
            <a:noFill/>
          </a:ln>
        </p:spPr>
        <p:style>
          <a:lnRef idx="2">
            <a:schemeClr val="accent2"/>
          </a:lnRef>
          <a:fillRef idx="1">
            <a:schemeClr val="lt1"/>
          </a:fillRef>
          <a:effectRef idx="0">
            <a:schemeClr val="accent2"/>
          </a:effectRef>
          <a:fontRef idx="minor">
            <a:schemeClr val="dk1"/>
          </a:fontRef>
        </p:style>
        <p:txBody>
          <a:bodyPr lIns="0" tIns="0" rIns="0" bIns="0" rtlCol="0" anchor="t" anchorCtr="0"/>
          <a:lstStyle/>
          <a:p>
            <a:pPr marL="285750" indent="-285750">
              <a:lnSpc>
                <a:spcPts val="1800"/>
              </a:lnSpc>
              <a:spcAft>
                <a:spcPts val="300"/>
              </a:spcAft>
              <a:buFont typeface="Wingdings" panose="05000000000000000000" pitchFamily="2" charset="2"/>
              <a:buChar char="Ø"/>
            </a:pPr>
            <a:r>
              <a:rPr kumimoji="1" lang="ja-JP" altLang="en-US" sz="1400" dirty="0">
                <a:solidFill>
                  <a:schemeClr val="tx1"/>
                </a:solidFill>
                <a:latin typeface="Meiryo UI" panose="020B0604030504040204" pitchFamily="50" charset="-128"/>
                <a:ea typeface="Meiryo UI" panose="020B0604030504040204" pitchFamily="50" charset="-128"/>
              </a:rPr>
              <a:t>地域経済成長プラン（</a:t>
            </a:r>
            <a:r>
              <a:rPr kumimoji="1" lang="en-US" altLang="ja-JP" sz="1400" dirty="0">
                <a:solidFill>
                  <a:schemeClr val="tx1"/>
                </a:solidFill>
                <a:latin typeface="Meiryo UI" panose="020B0604030504040204" pitchFamily="50" charset="-128"/>
                <a:ea typeface="Meiryo UI" panose="020B0604030504040204" pitchFamily="50" charset="-128"/>
              </a:rPr>
              <a:t>2017</a:t>
            </a:r>
            <a:r>
              <a:rPr kumimoji="1" lang="ja-JP" altLang="en-US" sz="1400" dirty="0">
                <a:solidFill>
                  <a:schemeClr val="tx1"/>
                </a:solidFill>
                <a:latin typeface="Meiryo UI" panose="020B0604030504040204" pitchFamily="50" charset="-128"/>
                <a:ea typeface="Meiryo UI" panose="020B0604030504040204" pitchFamily="50" charset="-128"/>
              </a:rPr>
              <a:t>年</a:t>
            </a:r>
            <a:r>
              <a:rPr kumimoji="1" lang="en-US" altLang="ja-JP" sz="1400" dirty="0">
                <a:solidFill>
                  <a:schemeClr val="tx1"/>
                </a:solidFill>
                <a:latin typeface="Meiryo UI" panose="020B0604030504040204" pitchFamily="50" charset="-128"/>
                <a:ea typeface="Meiryo UI" panose="020B0604030504040204" pitchFamily="50" charset="-128"/>
              </a:rPr>
              <a:t>3</a:t>
            </a:r>
            <a:r>
              <a:rPr kumimoji="1" lang="ja-JP" altLang="en-US" sz="1400" dirty="0">
                <a:solidFill>
                  <a:schemeClr val="tx1"/>
                </a:solidFill>
                <a:latin typeface="Meiryo UI" panose="020B0604030504040204" pitchFamily="50" charset="-128"/>
                <a:ea typeface="Meiryo UI" panose="020B0604030504040204" pitchFamily="50" charset="-128"/>
              </a:rPr>
              <a:t>月策定、</a:t>
            </a:r>
            <a:r>
              <a:rPr kumimoji="1" lang="en-US" altLang="ja-JP" sz="1400" dirty="0">
                <a:solidFill>
                  <a:schemeClr val="tx1"/>
                </a:solidFill>
                <a:latin typeface="Meiryo UI" panose="020B0604030504040204" pitchFamily="50" charset="-128"/>
                <a:ea typeface="Meiryo UI" panose="020B0604030504040204" pitchFamily="50" charset="-128"/>
              </a:rPr>
              <a:t>2020</a:t>
            </a:r>
            <a:r>
              <a:rPr kumimoji="1" lang="ja-JP" altLang="en-US" sz="1400" dirty="0">
                <a:solidFill>
                  <a:schemeClr val="tx1"/>
                </a:solidFill>
                <a:latin typeface="Meiryo UI" panose="020B0604030504040204" pitchFamily="50" charset="-128"/>
                <a:ea typeface="Meiryo UI" panose="020B0604030504040204" pitchFamily="50" charset="-128"/>
              </a:rPr>
              <a:t>年</a:t>
            </a:r>
            <a:r>
              <a:rPr kumimoji="1" lang="en-US" altLang="ja-JP" sz="1400" dirty="0">
                <a:solidFill>
                  <a:schemeClr val="tx1"/>
                </a:solidFill>
                <a:latin typeface="Meiryo UI" panose="020B0604030504040204" pitchFamily="50" charset="-128"/>
                <a:ea typeface="Meiryo UI" panose="020B0604030504040204" pitchFamily="50" charset="-128"/>
              </a:rPr>
              <a:t>3</a:t>
            </a:r>
            <a:r>
              <a:rPr kumimoji="1" lang="ja-JP" altLang="en-US" sz="1400" dirty="0">
                <a:solidFill>
                  <a:schemeClr val="tx1"/>
                </a:solidFill>
                <a:latin typeface="Meiryo UI" panose="020B0604030504040204" pitchFamily="50" charset="-128"/>
                <a:ea typeface="Meiryo UI" panose="020B0604030504040204" pitchFamily="50" charset="-128"/>
              </a:rPr>
              <a:t>月期間満了に伴う改訂）に基づく施策・事業については、新型コロナウイルス感染症拡大への対策など、状況変化に沿った対応に努めながら取り組み、概ね着実に推進してきたと認識。特に</a:t>
            </a:r>
            <a:r>
              <a:rPr kumimoji="1" lang="en-US" altLang="ja-JP" sz="1400" dirty="0">
                <a:solidFill>
                  <a:schemeClr val="tx1"/>
                </a:solidFill>
                <a:latin typeface="Meiryo UI" panose="020B0604030504040204" pitchFamily="50" charset="-128"/>
                <a:ea typeface="Meiryo UI" panose="020B0604030504040204" pitchFamily="50" charset="-128"/>
              </a:rPr>
              <a:t>2025</a:t>
            </a:r>
            <a:r>
              <a:rPr kumimoji="1" lang="ja-JP" altLang="en-US" sz="1400" dirty="0">
                <a:solidFill>
                  <a:schemeClr val="tx1"/>
                </a:solidFill>
                <a:latin typeface="Meiryo UI" panose="020B0604030504040204" pitchFamily="50" charset="-128"/>
                <a:ea typeface="Meiryo UI" panose="020B0604030504040204" pitchFamily="50" charset="-128"/>
              </a:rPr>
              <a:t>年大阪・関西万博の開催に向けて、高まる大阪の発信力やインパクトを起爆剤として地域経済の活力向上につなげる取組を重点的に推進してきたところ。</a:t>
            </a:r>
          </a:p>
          <a:p>
            <a:pPr marL="285750" indent="-285750">
              <a:lnSpc>
                <a:spcPts val="1800"/>
              </a:lnSpc>
              <a:spcAft>
                <a:spcPts val="300"/>
              </a:spcAft>
              <a:buFont typeface="Wingdings" panose="05000000000000000000" pitchFamily="2" charset="2"/>
              <a:buChar char="Ø"/>
            </a:pPr>
            <a:r>
              <a:rPr kumimoji="1" lang="ja-JP" altLang="en-US" sz="1400" dirty="0">
                <a:solidFill>
                  <a:schemeClr val="tx1"/>
                </a:solidFill>
                <a:latin typeface="Meiryo UI" panose="020B0604030504040204" pitchFamily="50" charset="-128"/>
                <a:ea typeface="Meiryo UI" panose="020B0604030504040204" pitchFamily="50" charset="-128"/>
              </a:rPr>
              <a:t>数値目標である実質経済成長率については、コロナ禍の影響により大きく落ち込み目標達成は厳しい状況にあるが、</a:t>
            </a:r>
            <a:r>
              <a:rPr kumimoji="1" lang="en-US" altLang="ja-JP" sz="1400" dirty="0">
                <a:solidFill>
                  <a:schemeClr val="tx1"/>
                </a:solidFill>
                <a:latin typeface="Meiryo UI" panose="020B0604030504040204" pitchFamily="50" charset="-128"/>
                <a:ea typeface="Meiryo UI" panose="020B0604030504040204" pitchFamily="50" charset="-128"/>
              </a:rPr>
              <a:t>2021</a:t>
            </a:r>
            <a:r>
              <a:rPr kumimoji="1" lang="ja-JP" altLang="en-US" sz="1400" dirty="0">
                <a:solidFill>
                  <a:schemeClr val="tx1"/>
                </a:solidFill>
                <a:latin typeface="Meiryo UI" panose="020B0604030504040204" pitchFamily="50" charset="-128"/>
                <a:ea typeface="Meiryo UI" panose="020B0604030504040204" pitchFamily="50" charset="-128"/>
              </a:rPr>
              <a:t>年度にはプラス</a:t>
            </a:r>
            <a:r>
              <a:rPr kumimoji="1" lang="en-US" altLang="ja-JP" sz="1400" dirty="0">
                <a:solidFill>
                  <a:schemeClr val="tx1"/>
                </a:solidFill>
                <a:latin typeface="Meiryo UI" panose="020B0604030504040204" pitchFamily="50" charset="-128"/>
                <a:ea typeface="Meiryo UI" panose="020B0604030504040204" pitchFamily="50" charset="-128"/>
              </a:rPr>
              <a:t>3.6%</a:t>
            </a:r>
            <a:r>
              <a:rPr kumimoji="1" lang="ja-JP" altLang="en-US" sz="1400" dirty="0">
                <a:solidFill>
                  <a:schemeClr val="tx1"/>
                </a:solidFill>
                <a:latin typeface="Meiryo UI" panose="020B0604030504040204" pitchFamily="50" charset="-128"/>
                <a:ea typeface="Meiryo UI" panose="020B0604030504040204" pitchFamily="50" charset="-128"/>
              </a:rPr>
              <a:t>とプラス成長となり、出荷・売上高等の</a:t>
            </a:r>
            <a:r>
              <a:rPr kumimoji="1" lang="en-US" altLang="ja-JP" sz="1400" dirty="0">
                <a:solidFill>
                  <a:schemeClr val="tx1"/>
                </a:solidFill>
                <a:latin typeface="Meiryo UI" panose="020B0604030504040204" pitchFamily="50" charset="-128"/>
                <a:ea typeface="Meiryo UI" panose="020B0604030504040204" pitchFamily="50" charset="-128"/>
              </a:rPr>
              <a:t>DI</a:t>
            </a:r>
            <a:r>
              <a:rPr kumimoji="1" lang="ja-JP" altLang="en-US" sz="1400" dirty="0">
                <a:solidFill>
                  <a:schemeClr val="tx1"/>
                </a:solidFill>
                <a:latin typeface="Meiryo UI" panose="020B0604030504040204" pitchFamily="50" charset="-128"/>
                <a:ea typeface="Meiryo UI" panose="020B0604030504040204" pitchFamily="50" charset="-128"/>
              </a:rPr>
              <a:t>値は、以降も持ち直しの動きがみられる。また、大阪産業創造館の支援による創業・起業した件数については、期間を通じ順調に推移している。</a:t>
            </a:r>
          </a:p>
        </p:txBody>
      </p:sp>
      <p:sp>
        <p:nvSpPr>
          <p:cNvPr id="8" name="スライド番号プレースホルダー 3"/>
          <p:cNvSpPr txBox="1">
            <a:spLocks/>
          </p:cNvSpPr>
          <p:nvPr/>
        </p:nvSpPr>
        <p:spPr>
          <a:xfrm>
            <a:off x="7014964" y="6662507"/>
            <a:ext cx="2133600" cy="184666"/>
          </a:xfrm>
          <a:prstGeom prst="rect">
            <a:avLst/>
          </a:prstGeom>
        </p:spPr>
        <p:txBody>
          <a:bodyPr vert="horz" lIns="36000" tIns="0" rIns="36000" bIns="0" rtlCol="0" anchor="ctr">
            <a:spAutoFit/>
          </a:bodyP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fld id="{B25945A1-EF0B-4209-9EBE-719C3C5BD1CE}" type="slidenum">
              <a:rPr lang="ja-JP" altLang="en-US" smtClean="0"/>
              <a:pPr/>
              <a:t>3</a:t>
            </a:fld>
            <a:endParaRPr lang="ja-JP" altLang="en-US"/>
          </a:p>
        </p:txBody>
      </p:sp>
      <p:sp>
        <p:nvSpPr>
          <p:cNvPr id="10" name="コンテンツ プレースホルダ 2"/>
          <p:cNvSpPr txBox="1">
            <a:spLocks/>
          </p:cNvSpPr>
          <p:nvPr/>
        </p:nvSpPr>
        <p:spPr>
          <a:xfrm>
            <a:off x="126683" y="2348880"/>
            <a:ext cx="4576360" cy="1296144"/>
          </a:xfrm>
          <a:prstGeom prst="rect">
            <a:avLst/>
          </a:prstGeom>
        </p:spPr>
        <p:txBody>
          <a:bodyPr vert="horz" lIns="36000" rIns="36000">
            <a:noAutofit/>
          </a:bodyPr>
          <a:lstStyle/>
          <a:p>
            <a:pPr indent="-274320">
              <a:lnSpc>
                <a:spcPts val="2000"/>
              </a:lnSpc>
              <a:buClr>
                <a:schemeClr val="accent1"/>
              </a:buClr>
              <a:buSzPct val="70000"/>
              <a:defRPr/>
            </a:pPr>
            <a:r>
              <a:rPr kumimoji="1" lang="ja-JP" altLang="en-US" sz="1600" b="0" i="0" u="none" strike="noStrike" kern="1200" cap="none" spc="0" normalizeH="0" baseline="0" noProof="0" dirty="0">
                <a:ln>
                  <a:noFill/>
                </a:ln>
                <a:effectLst/>
                <a:uLnTx/>
                <a:uFillTx/>
                <a:latin typeface="Meiryo UI" pitchFamily="50" charset="-128"/>
                <a:ea typeface="Meiryo UI" pitchFamily="50" charset="-128"/>
                <a:cs typeface="Meiryo UI" pitchFamily="50" charset="-128"/>
              </a:rPr>
              <a:t>数値目標：</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実質経済成長率　年平均 </a:t>
            </a:r>
            <a:r>
              <a:rPr lang="en-US" altLang="ja-JP" sz="1600" u="sng" dirty="0">
                <a:latin typeface="Meiryo UI" panose="020B0604030504040204" pitchFamily="50" charset="-128"/>
                <a:ea typeface="Meiryo UI" panose="020B0604030504040204" pitchFamily="50" charset="-128"/>
                <a:cs typeface="Meiryo UI" panose="020B0604030504040204" pitchFamily="50" charset="-128"/>
              </a:rPr>
              <a:t>2.0%</a:t>
            </a:r>
            <a:r>
              <a:rPr lang="ja-JP" altLang="en-US" sz="1600" u="sng" dirty="0">
                <a:latin typeface="Meiryo UI" panose="020B0604030504040204" pitchFamily="50" charset="-128"/>
                <a:ea typeface="Meiryo UI" panose="020B0604030504040204" pitchFamily="50" charset="-128"/>
                <a:cs typeface="Meiryo UI" panose="020B0604030504040204" pitchFamily="50" charset="-128"/>
              </a:rPr>
              <a:t>以上</a:t>
            </a:r>
            <a:endParaRPr lang="en-US" altLang="ja-JP" sz="1600" u="sng" dirty="0">
              <a:latin typeface="Meiryo UI" panose="020B0604030504040204" pitchFamily="50" charset="-128"/>
              <a:ea typeface="Meiryo UI" panose="020B0604030504040204" pitchFamily="50" charset="-128"/>
              <a:cs typeface="Meiryo UI" panose="020B0604030504040204" pitchFamily="50" charset="-128"/>
            </a:endParaRPr>
          </a:p>
          <a:p>
            <a:pPr indent="-274320">
              <a:lnSpc>
                <a:spcPts val="1800"/>
              </a:lnSpc>
              <a:spcAft>
                <a:spcPts val="900"/>
              </a:spcAft>
              <a:buClr>
                <a:schemeClr val="accent1"/>
              </a:buClr>
              <a:buSzPct val="70000"/>
              <a:defRPr/>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（対象期間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2020</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年度～</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2024</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年度）</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indent="-274320">
              <a:lnSpc>
                <a:spcPts val="3000"/>
              </a:lnSpc>
              <a:buClr>
                <a:schemeClr val="accent1"/>
              </a:buClr>
              <a:buSzPct val="70000"/>
              <a:defRPr/>
            </a:pPr>
            <a:r>
              <a:rPr lang="ja-JP" altLang="en-US" sz="1600" dirty="0">
                <a:latin typeface="Meiryo UI" panose="020B0604030504040204" pitchFamily="50" charset="-128"/>
                <a:ea typeface="Meiryo UI" panose="020B0604030504040204" pitchFamily="50" charset="-128"/>
                <a:cs typeface="Meiryo UI" panose="020B0604030504040204" pitchFamily="50" charset="-128"/>
              </a:rPr>
              <a:t>現状： </a:t>
            </a:r>
            <a:r>
              <a:rPr lang="en-US" altLang="ja-JP" sz="1600" dirty="0">
                <a:latin typeface="Meiryo UI" panose="020B0604030504040204" pitchFamily="50" charset="-128"/>
                <a:ea typeface="Meiryo UI" panose="020B0604030504040204" pitchFamily="50" charset="-128"/>
                <a:cs typeface="Meiryo UI" panose="020B0604030504040204" pitchFamily="50" charset="-128"/>
              </a:rPr>
              <a:t>2020</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年度　△</a:t>
            </a:r>
            <a:r>
              <a:rPr lang="en-US" altLang="ja-JP" sz="1600" dirty="0">
                <a:latin typeface="Meiryo UI" panose="020B0604030504040204" pitchFamily="50" charset="-128"/>
                <a:ea typeface="Meiryo UI" panose="020B0604030504040204" pitchFamily="50" charset="-128"/>
                <a:cs typeface="Meiryo UI" panose="020B0604030504040204" pitchFamily="50" charset="-128"/>
              </a:rPr>
              <a:t>5.3%</a:t>
            </a:r>
          </a:p>
          <a:p>
            <a:pPr indent="-274320">
              <a:lnSpc>
                <a:spcPts val="3000"/>
              </a:lnSpc>
              <a:buClr>
                <a:schemeClr val="accent1"/>
              </a:buClr>
              <a:buSzPct val="70000"/>
              <a:defRPr/>
            </a:pPr>
            <a:r>
              <a:rPr lang="ja-JP" altLang="en-US" sz="16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600" dirty="0">
                <a:latin typeface="Meiryo UI" panose="020B0604030504040204" pitchFamily="50" charset="-128"/>
                <a:ea typeface="Meiryo UI" panose="020B0604030504040204" pitchFamily="50" charset="-128"/>
                <a:cs typeface="Meiryo UI" panose="020B0604030504040204" pitchFamily="50" charset="-128"/>
              </a:rPr>
              <a:t>2021</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年度　   </a:t>
            </a:r>
            <a:r>
              <a:rPr lang="en-US" altLang="ja-JP" sz="1600" dirty="0">
                <a:latin typeface="Meiryo UI" panose="020B0604030504040204" pitchFamily="50" charset="-128"/>
                <a:ea typeface="Meiryo UI" panose="020B0604030504040204" pitchFamily="50" charset="-128"/>
                <a:cs typeface="Meiryo UI" panose="020B0604030504040204" pitchFamily="50" charset="-128"/>
              </a:rPr>
              <a:t>3.6</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a:t>
            </a:r>
            <a:endParaRPr lang="en-US" altLang="ja-JP" sz="1600" strike="sngStrike" dirty="0">
              <a:latin typeface="Meiryo UI" panose="020B0604030504040204" pitchFamily="50" charset="-128"/>
              <a:ea typeface="Meiryo UI" panose="020B0604030504040204" pitchFamily="50" charset="-128"/>
              <a:cs typeface="Meiryo UI" panose="020B0604030504040204" pitchFamily="50" charset="-128"/>
            </a:endParaRPr>
          </a:p>
          <a:p>
            <a:pPr marR="0" lvl="0" indent="-274320" algn="l" defTabSz="914400" rtl="0" eaLnBrk="1" fontAlgn="auto" latinLnBrk="0" hangingPunct="1">
              <a:lnSpc>
                <a:spcPts val="3000"/>
              </a:lnSpc>
              <a:buClr>
                <a:schemeClr val="accent1"/>
              </a:buClr>
              <a:buSzPct val="70000"/>
              <a:buFont typeface="Wingdings"/>
              <a:buNone/>
              <a:tabLst/>
              <a:defRPr/>
            </a:pPr>
            <a:endParaRPr kumimoji="1" lang="ja-JP" altLang="en-US" sz="1600" b="0" i="0" u="none" strike="noStrike" kern="1200" cap="none" spc="0" normalizeH="0" baseline="0" noProof="0" dirty="0">
              <a:ln>
                <a:noFill/>
              </a:ln>
              <a:effectLst/>
              <a:uLnTx/>
              <a:uFillTx/>
              <a:latin typeface="Meiryo UI" pitchFamily="50" charset="-128"/>
              <a:ea typeface="Meiryo UI" pitchFamily="50" charset="-128"/>
              <a:cs typeface="Meiryo UI" pitchFamily="50" charset="-128"/>
            </a:endParaRPr>
          </a:p>
        </p:txBody>
      </p:sp>
      <p:sp>
        <p:nvSpPr>
          <p:cNvPr id="4" name="角丸四角形 3"/>
          <p:cNvSpPr/>
          <p:nvPr/>
        </p:nvSpPr>
        <p:spPr>
          <a:xfrm>
            <a:off x="75181" y="2173189"/>
            <a:ext cx="9000000" cy="2270617"/>
          </a:xfrm>
          <a:prstGeom prst="roundRect">
            <a:avLst>
              <a:gd name="adj" fmla="val 4220"/>
            </a:avLst>
          </a:prstGeom>
          <a:noFill/>
          <a:ln w="12700">
            <a:prstDash val="sysDot"/>
          </a:ln>
        </p:spPr>
        <p:style>
          <a:lnRef idx="2">
            <a:schemeClr val="accent2"/>
          </a:lnRef>
          <a:fillRef idx="1">
            <a:schemeClr val="lt1"/>
          </a:fillRef>
          <a:effectRef idx="0">
            <a:schemeClr val="accent2"/>
          </a:effectRef>
          <a:fontRef idx="minor">
            <a:schemeClr val="dk1"/>
          </a:fontRef>
        </p:style>
        <p:txBody>
          <a:bodyPr lIns="0" tIns="0" rIns="0" bIns="0" rtlCol="0" anchor="ctr"/>
          <a:lstStyle/>
          <a:p>
            <a:pPr algn="ctr"/>
            <a:endParaRPr kumimoji="1" lang="ja-JP" altLang="en-US" sz="1400" dirty="0">
              <a:latin typeface="Meiryo UI" panose="020B0604030504040204" pitchFamily="50" charset="-128"/>
              <a:ea typeface="Meiryo UI" panose="020B0604030504040204" pitchFamily="50" charset="-128"/>
            </a:endParaRPr>
          </a:p>
        </p:txBody>
      </p:sp>
      <p:sp>
        <p:nvSpPr>
          <p:cNvPr id="13" name="コンテンツ プレースホルダ 2"/>
          <p:cNvSpPr txBox="1">
            <a:spLocks/>
          </p:cNvSpPr>
          <p:nvPr/>
        </p:nvSpPr>
        <p:spPr>
          <a:xfrm>
            <a:off x="853230" y="3861048"/>
            <a:ext cx="3612973" cy="504000"/>
          </a:xfrm>
          <a:prstGeom prst="rect">
            <a:avLst/>
          </a:prstGeom>
        </p:spPr>
        <p:txBody>
          <a:bodyPr vert="horz">
            <a:noAutofit/>
          </a:bodyPr>
          <a:lstStyle>
            <a:lvl1pPr marL="274320" indent="-274320" algn="l" rtl="0" eaLnBrk="1" latinLnBrk="0" hangingPunct="1">
              <a:spcBef>
                <a:spcPts val="600"/>
              </a:spcBef>
              <a:buClr>
                <a:schemeClr val="accent1"/>
              </a:buClr>
              <a:buSzPct val="70000"/>
              <a:buFont typeface="Wingdings"/>
              <a:buChar char=""/>
              <a:defRPr kumimoji="1"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1"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1"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1"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1"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1"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1"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1"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1" sz="1400" kern="1200" baseline="0">
                <a:solidFill>
                  <a:schemeClr val="tx2"/>
                </a:solidFill>
                <a:latin typeface="+mn-lt"/>
                <a:ea typeface="+mn-ea"/>
                <a:cs typeface="+mn-cs"/>
              </a:defRPr>
            </a:lvl9pPr>
          </a:lstStyle>
          <a:p>
            <a:pPr>
              <a:lnSpc>
                <a:spcPts val="1600"/>
              </a:lnSpc>
              <a:spcBef>
                <a:spcPts val="0"/>
              </a:spcBef>
              <a:buNone/>
            </a:pPr>
            <a:r>
              <a:rPr lang="ja-JP" altLang="en-US" sz="1000" dirty="0">
                <a:latin typeface="Meiryo UI" pitchFamily="50" charset="-128"/>
                <a:ea typeface="Meiryo UI" pitchFamily="50" charset="-128"/>
                <a:cs typeface="Meiryo UI" pitchFamily="50" charset="-128"/>
              </a:rPr>
              <a:t>出典：大阪市計画調整局</a:t>
            </a:r>
            <a:endParaRPr lang="en-US" altLang="ja-JP" sz="1000" strike="sngStrike" dirty="0">
              <a:latin typeface="Meiryo UI" pitchFamily="50" charset="-128"/>
              <a:ea typeface="Meiryo UI" pitchFamily="50" charset="-128"/>
              <a:cs typeface="Meiryo UI" pitchFamily="50" charset="-128"/>
            </a:endParaRPr>
          </a:p>
          <a:p>
            <a:pPr>
              <a:lnSpc>
                <a:spcPts val="1600"/>
              </a:lnSpc>
              <a:spcBef>
                <a:spcPts val="0"/>
              </a:spcBef>
              <a:buNone/>
            </a:pPr>
            <a:r>
              <a:rPr lang="ja-JP" altLang="en-US" sz="1000" dirty="0">
                <a:latin typeface="Meiryo UI" pitchFamily="50" charset="-128"/>
                <a:ea typeface="Meiryo UI" pitchFamily="50" charset="-128"/>
                <a:cs typeface="Meiryo UI" pitchFamily="50" charset="-128"/>
              </a:rPr>
              <a:t>　　　　 「令和</a:t>
            </a:r>
            <a:r>
              <a:rPr lang="en-US" altLang="ja-JP" sz="1000" dirty="0">
                <a:latin typeface="Meiryo UI" pitchFamily="50" charset="-128"/>
                <a:ea typeface="Meiryo UI" pitchFamily="50" charset="-128"/>
                <a:cs typeface="Meiryo UI" pitchFamily="50" charset="-128"/>
              </a:rPr>
              <a:t>3</a:t>
            </a:r>
            <a:r>
              <a:rPr lang="ja-JP" altLang="en-US" sz="1000" dirty="0">
                <a:latin typeface="Meiryo UI" pitchFamily="50" charset="-128"/>
                <a:ea typeface="Meiryo UI" pitchFamily="50" charset="-128"/>
                <a:cs typeface="Meiryo UI" pitchFamily="50" charset="-128"/>
              </a:rPr>
              <a:t>年度大阪市民経済計算」</a:t>
            </a:r>
            <a:endParaRPr lang="en-US" altLang="ja-JP" sz="1000" dirty="0">
              <a:latin typeface="Meiryo UI" pitchFamily="50" charset="-128"/>
              <a:ea typeface="Meiryo UI" pitchFamily="50" charset="-128"/>
              <a:cs typeface="Meiryo UI" pitchFamily="50" charset="-128"/>
            </a:endParaRPr>
          </a:p>
        </p:txBody>
      </p:sp>
      <p:graphicFrame>
        <p:nvGraphicFramePr>
          <p:cNvPr id="15" name="表 14">
            <a:extLst>
              <a:ext uri="{FF2B5EF4-FFF2-40B4-BE49-F238E27FC236}">
                <a16:creationId xmlns:a16="http://schemas.microsoft.com/office/drawing/2014/main" id="{4B8ED5DD-E456-E9A3-1C54-4909B7B48985}"/>
              </a:ext>
            </a:extLst>
          </p:cNvPr>
          <p:cNvGraphicFramePr>
            <a:graphicFrameLocks noGrp="1"/>
          </p:cNvGraphicFramePr>
          <p:nvPr>
            <p:extLst>
              <p:ext uri="{D42A27DB-BD31-4B8C-83A1-F6EECF244321}">
                <p14:modId xmlns:p14="http://schemas.microsoft.com/office/powerpoint/2010/main" val="4273409614"/>
              </p:ext>
            </p:extLst>
          </p:nvPr>
        </p:nvGraphicFramePr>
        <p:xfrm>
          <a:off x="4860032" y="4519842"/>
          <a:ext cx="4198672" cy="1069398"/>
        </p:xfrm>
        <a:graphic>
          <a:graphicData uri="http://schemas.openxmlformats.org/drawingml/2006/table">
            <a:tbl>
              <a:tblPr firstRow="1" firstCol="1" bandRow="1">
                <a:tableStyleId>{5C22544A-7EE6-4342-B048-85BDC9FD1C3A}</a:tableStyleId>
              </a:tblPr>
              <a:tblGrid>
                <a:gridCol w="972000">
                  <a:extLst>
                    <a:ext uri="{9D8B030D-6E8A-4147-A177-3AD203B41FA5}">
                      <a16:colId xmlns:a16="http://schemas.microsoft.com/office/drawing/2014/main" val="20000"/>
                    </a:ext>
                  </a:extLst>
                </a:gridCol>
                <a:gridCol w="806668">
                  <a:extLst>
                    <a:ext uri="{9D8B030D-6E8A-4147-A177-3AD203B41FA5}">
                      <a16:colId xmlns:a16="http://schemas.microsoft.com/office/drawing/2014/main" val="20002"/>
                    </a:ext>
                  </a:extLst>
                </a:gridCol>
                <a:gridCol w="806668">
                  <a:extLst>
                    <a:ext uri="{9D8B030D-6E8A-4147-A177-3AD203B41FA5}">
                      <a16:colId xmlns:a16="http://schemas.microsoft.com/office/drawing/2014/main" val="20003"/>
                    </a:ext>
                  </a:extLst>
                </a:gridCol>
                <a:gridCol w="806668">
                  <a:extLst>
                    <a:ext uri="{9D8B030D-6E8A-4147-A177-3AD203B41FA5}">
                      <a16:colId xmlns:a16="http://schemas.microsoft.com/office/drawing/2014/main" val="20004"/>
                    </a:ext>
                  </a:extLst>
                </a:gridCol>
                <a:gridCol w="806668">
                  <a:extLst>
                    <a:ext uri="{9D8B030D-6E8A-4147-A177-3AD203B41FA5}">
                      <a16:colId xmlns:a16="http://schemas.microsoft.com/office/drawing/2014/main" val="20005"/>
                    </a:ext>
                  </a:extLst>
                </a:gridCol>
              </a:tblGrid>
              <a:tr h="349344">
                <a:tc>
                  <a:txBody>
                    <a:bodyPr/>
                    <a:lstStyle/>
                    <a:p>
                      <a:pPr algn="ctr">
                        <a:spcAft>
                          <a:spcPts val="0"/>
                        </a:spcAft>
                      </a:pPr>
                      <a:r>
                        <a:rPr lang="ja-JP" altLang="en-US" sz="1000" b="0" kern="100" dirty="0">
                          <a:effectLst/>
                          <a:latin typeface="Meiryo UI" panose="020B0604030504040204" pitchFamily="50" charset="-128"/>
                          <a:ea typeface="Meiryo UI" panose="020B0604030504040204" pitchFamily="50" charset="-128"/>
                          <a:cs typeface="Meiryo UI" panose="020B0604030504040204" pitchFamily="50" charset="-128"/>
                        </a:rPr>
                        <a:t>評価指標</a:t>
                      </a:r>
                      <a:endParaRPr lang="en-US" sz="1000" b="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68384" marR="68384" marT="0" marB="0" anchor="ctr"/>
                </a:tc>
                <a:tc>
                  <a:txBody>
                    <a:bodyPr/>
                    <a:lstStyle/>
                    <a:p>
                      <a:pPr algn="ctr">
                        <a:spcAft>
                          <a:spcPts val="0"/>
                        </a:spcAft>
                      </a:pPr>
                      <a:r>
                        <a:rPr lang="en-US" altLang="ja-JP" sz="1000" b="0" kern="100"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2020</a:t>
                      </a:r>
                      <a:r>
                        <a:rPr lang="ja-JP" sz="1000" b="0" kern="100"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年</a:t>
                      </a:r>
                      <a:r>
                        <a:rPr lang="ja-JP" altLang="en-US" sz="1000" b="0" kern="100" dirty="0">
                          <a:effectLst/>
                          <a:latin typeface="Meiryo UI" panose="020B0604030504040204" pitchFamily="50" charset="-128"/>
                          <a:ea typeface="Meiryo UI" panose="020B0604030504040204" pitchFamily="50" charset="-128"/>
                          <a:cs typeface="Meiryo UI" panose="020B0604030504040204" pitchFamily="50" charset="-128"/>
                        </a:rPr>
                        <a:t>度</a:t>
                      </a:r>
                      <a:endParaRPr lang="en-US" altLang="ja-JP" sz="1000" b="0" kern="100"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0" marR="0" marT="0" marB="0" anchor="ctr"/>
                </a:tc>
                <a:tc>
                  <a:txBody>
                    <a:bodyPr/>
                    <a:lstStyle/>
                    <a:p>
                      <a:pPr algn="ctr">
                        <a:spcAft>
                          <a:spcPts val="0"/>
                        </a:spcAft>
                      </a:pPr>
                      <a:r>
                        <a:rPr lang="en-US" altLang="ja-JP" sz="1000" b="0" kern="100"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2021</a:t>
                      </a:r>
                      <a:r>
                        <a:rPr lang="ja-JP" altLang="en-US" sz="1000" b="0" kern="100"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年度</a:t>
                      </a:r>
                      <a:endParaRPr lang="en-US" altLang="ja-JP" sz="1000" b="0" kern="100"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0" marR="0" marT="0" marB="0" anchor="ctr"/>
                </a:tc>
                <a:tc>
                  <a:txBody>
                    <a:bodyPr/>
                    <a:lstStyle/>
                    <a:p>
                      <a:pPr algn="ctr">
                        <a:spcAft>
                          <a:spcPts val="0"/>
                        </a:spcAft>
                      </a:pPr>
                      <a:r>
                        <a:rPr lang="en-US" altLang="ja-JP" sz="1000" b="0" kern="100"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2022</a:t>
                      </a:r>
                      <a:r>
                        <a:rPr lang="ja-JP" altLang="en-US" sz="1000" b="0" kern="100"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年度</a:t>
                      </a:r>
                      <a:endParaRPr lang="en-US" altLang="ja-JP" sz="1000" b="0" kern="100"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0" marR="0" marT="0" marB="0" anchor="ctr"/>
                </a:tc>
                <a:tc>
                  <a:txBody>
                    <a:bodyPr/>
                    <a:lstStyle/>
                    <a:p>
                      <a:pPr algn="ctr">
                        <a:spcAft>
                          <a:spcPts val="0"/>
                        </a:spcAft>
                      </a:pPr>
                      <a:r>
                        <a:rPr lang="en-US" altLang="ja-JP" sz="1000" b="0" kern="100"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2023</a:t>
                      </a:r>
                      <a:r>
                        <a:rPr lang="ja-JP" sz="1000" b="0" kern="100"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年</a:t>
                      </a:r>
                      <a:r>
                        <a:rPr lang="ja-JP" altLang="en-US" sz="1000" b="0" kern="100" dirty="0">
                          <a:effectLst/>
                          <a:latin typeface="Meiryo UI" panose="020B0604030504040204" pitchFamily="50" charset="-128"/>
                          <a:ea typeface="Meiryo UI" panose="020B0604030504040204" pitchFamily="50" charset="-128"/>
                          <a:cs typeface="Meiryo UI" panose="020B0604030504040204" pitchFamily="50" charset="-128"/>
                        </a:rPr>
                        <a:t>度</a:t>
                      </a:r>
                      <a:endParaRPr lang="en-US" altLang="ja-JP" sz="1000" b="0" kern="100"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0" marR="0" marT="0" marB="0" anchor="ctr"/>
                </a:tc>
                <a:extLst>
                  <a:ext uri="{0D108BD9-81ED-4DB2-BD59-A6C34878D82A}">
                    <a16:rowId xmlns:a16="http://schemas.microsoft.com/office/drawing/2014/main" val="10000"/>
                  </a:ext>
                </a:extLst>
              </a:tr>
              <a:tr h="720054">
                <a:tc>
                  <a:txBody>
                    <a:bodyPr/>
                    <a:lstStyle/>
                    <a:p>
                      <a:pPr algn="ctr">
                        <a:spcAft>
                          <a:spcPts val="0"/>
                        </a:spcAft>
                      </a:pPr>
                      <a:r>
                        <a:rPr lang="ja-JP" altLang="en-US" sz="1000" b="0" kern="100" dirty="0">
                          <a:effectLst/>
                          <a:latin typeface="Meiryo UI" panose="020B0604030504040204" pitchFamily="50" charset="-128"/>
                          <a:ea typeface="Meiryo UI" panose="020B0604030504040204" pitchFamily="50" charset="-128"/>
                          <a:cs typeface="Meiryo UI" panose="020B0604030504040204" pitchFamily="50" charset="-128"/>
                        </a:rPr>
                        <a:t>創業・起業件数</a:t>
                      </a:r>
                      <a:endParaRPr lang="en-US" altLang="ja-JP" sz="1000" b="0" kern="100" dirty="0">
                        <a:effectLst/>
                        <a:latin typeface="Meiryo UI" panose="020B0604030504040204" pitchFamily="50" charset="-128"/>
                        <a:ea typeface="Meiryo UI" panose="020B0604030504040204" pitchFamily="50" charset="-128"/>
                        <a:cs typeface="Meiryo UI" panose="020B0604030504040204" pitchFamily="50" charset="-128"/>
                      </a:endParaRPr>
                    </a:p>
                    <a:p>
                      <a:pPr algn="ctr">
                        <a:spcBef>
                          <a:spcPts val="600"/>
                        </a:spcBef>
                        <a:spcAft>
                          <a:spcPts val="0"/>
                        </a:spcAft>
                      </a:pPr>
                      <a:r>
                        <a:rPr lang="en-US" altLang="ja-JP" sz="700" b="0" kern="100" dirty="0">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700" b="0" kern="100" dirty="0">
                          <a:effectLst/>
                          <a:latin typeface="Meiryo UI" panose="020B0604030504040204" pitchFamily="50" charset="-128"/>
                          <a:ea typeface="Meiryo UI" panose="020B0604030504040204" pitchFamily="50" charset="-128"/>
                          <a:cs typeface="Meiryo UI" panose="020B0604030504040204" pitchFamily="50" charset="-128"/>
                        </a:rPr>
                        <a:t>産創館支援</a:t>
                      </a:r>
                      <a:r>
                        <a:rPr lang="en-US" altLang="ja-JP" sz="700" b="0" kern="100" dirty="0">
                          <a:effectLst/>
                          <a:latin typeface="Meiryo UI" panose="020B0604030504040204" pitchFamily="50" charset="-128"/>
                          <a:ea typeface="Meiryo UI" panose="020B0604030504040204" pitchFamily="50" charset="-128"/>
                          <a:cs typeface="Meiryo UI" panose="020B0604030504040204" pitchFamily="50" charset="-128"/>
                        </a:rPr>
                        <a:t>)</a:t>
                      </a:r>
                    </a:p>
                  </a:txBody>
                  <a:tcPr marL="68384" marR="68384" marT="0" marB="0" anchor="ctr"/>
                </a:tc>
                <a:tc>
                  <a:txBody>
                    <a:bodyPr/>
                    <a:lstStyle/>
                    <a:p>
                      <a:pPr algn="ctr">
                        <a:spcAft>
                          <a:spcPts val="0"/>
                        </a:spcAft>
                      </a:pPr>
                      <a:r>
                        <a:rPr lang="en-US" altLang="ja-JP" sz="1100" b="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125</a:t>
                      </a:r>
                      <a:r>
                        <a:rPr lang="ja-JP" altLang="en-US" sz="1100" b="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件</a:t>
                      </a:r>
                      <a:endParaRPr lang="ja-JP" sz="1100" b="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68384" marR="68384" marT="0" marB="0" anchor="ctr"/>
                </a:tc>
                <a:tc>
                  <a:txBody>
                    <a:bodyPr/>
                    <a:lstStyle/>
                    <a:p>
                      <a:pPr algn="ctr">
                        <a:spcAft>
                          <a:spcPts val="0"/>
                        </a:spcAft>
                      </a:pPr>
                      <a:r>
                        <a:rPr lang="en-US" altLang="ja-JP" sz="1100" b="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143</a:t>
                      </a:r>
                      <a:r>
                        <a:rPr lang="ja-JP" altLang="en-US" sz="1100" b="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件</a:t>
                      </a:r>
                      <a:endParaRPr lang="ja-JP" sz="1100" b="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68384" marR="68384" marT="0" marB="0" anchor="ctr"/>
                </a:tc>
                <a:tc>
                  <a:txBody>
                    <a:bodyPr/>
                    <a:lstStyle/>
                    <a:p>
                      <a:pPr algn="ctr">
                        <a:spcAft>
                          <a:spcPts val="0"/>
                        </a:spcAft>
                      </a:pPr>
                      <a:r>
                        <a:rPr lang="en-US" altLang="ja-JP" sz="1100" b="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121</a:t>
                      </a:r>
                      <a:r>
                        <a:rPr lang="ja-JP" altLang="en-US" sz="1100" b="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件</a:t>
                      </a:r>
                      <a:endParaRPr lang="ja-JP" sz="1100" b="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68384" marR="68384" marT="0" marB="0" anchor="ctr"/>
                </a:tc>
                <a:tc>
                  <a:txBody>
                    <a:bodyPr/>
                    <a:lstStyle/>
                    <a:p>
                      <a:pPr algn="ctr">
                        <a:spcAft>
                          <a:spcPts val="0"/>
                        </a:spcAft>
                      </a:pPr>
                      <a:r>
                        <a:rPr lang="en-US" altLang="ja-JP" sz="1100" b="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132</a:t>
                      </a:r>
                      <a:r>
                        <a:rPr lang="ja-JP" altLang="en-US" sz="1100" b="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件</a:t>
                      </a:r>
                      <a:endParaRPr lang="ja-JP" sz="1100" b="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68384" marR="68384" marT="0" marB="0" anchor="ctr"/>
                </a:tc>
                <a:extLst>
                  <a:ext uri="{0D108BD9-81ED-4DB2-BD59-A6C34878D82A}">
                    <a16:rowId xmlns:a16="http://schemas.microsoft.com/office/drawing/2014/main" val="10001"/>
                  </a:ext>
                </a:extLst>
              </a:tr>
            </a:tbl>
          </a:graphicData>
        </a:graphic>
      </p:graphicFrame>
      <p:sp>
        <p:nvSpPr>
          <p:cNvPr id="3" name="正方形/長方形 2">
            <a:extLst>
              <a:ext uri="{FF2B5EF4-FFF2-40B4-BE49-F238E27FC236}">
                <a16:creationId xmlns:a16="http://schemas.microsoft.com/office/drawing/2014/main" id="{265980C2-5575-08C6-DD9E-76ECCE691778}"/>
              </a:ext>
            </a:extLst>
          </p:cNvPr>
          <p:cNvSpPr/>
          <p:nvPr/>
        </p:nvSpPr>
        <p:spPr>
          <a:xfrm>
            <a:off x="305675" y="5665276"/>
            <a:ext cx="8532650" cy="1192724"/>
          </a:xfrm>
          <a:prstGeom prst="rect">
            <a:avLst/>
          </a:prstGeom>
          <a:noFill/>
          <a:ln w="12700">
            <a:noFill/>
          </a:ln>
        </p:spPr>
        <p:style>
          <a:lnRef idx="2">
            <a:schemeClr val="accent2"/>
          </a:lnRef>
          <a:fillRef idx="1">
            <a:schemeClr val="lt1"/>
          </a:fillRef>
          <a:effectRef idx="0">
            <a:schemeClr val="accent2"/>
          </a:effectRef>
          <a:fontRef idx="minor">
            <a:schemeClr val="dk1"/>
          </a:fontRef>
        </p:style>
        <p:txBody>
          <a:bodyPr lIns="0" tIns="0" rIns="0" bIns="0" rtlCol="0" anchor="t" anchorCtr="0"/>
          <a:lstStyle/>
          <a:p>
            <a:pPr marL="285750" indent="-285750">
              <a:lnSpc>
                <a:spcPts val="1800"/>
              </a:lnSpc>
              <a:spcAft>
                <a:spcPts val="300"/>
              </a:spcAft>
              <a:buFont typeface="Wingdings" panose="05000000000000000000" pitchFamily="2" charset="2"/>
              <a:buChar char="Ø"/>
            </a:pPr>
            <a:r>
              <a:rPr kumimoji="1" lang="ja-JP" altLang="en-US" sz="1400" dirty="0">
                <a:solidFill>
                  <a:schemeClr val="tx1"/>
                </a:solidFill>
                <a:latin typeface="Meiryo UI" panose="020B0604030504040204" pitchFamily="50" charset="-128"/>
                <a:ea typeface="Meiryo UI" panose="020B0604030504040204" pitchFamily="50" charset="-128"/>
              </a:rPr>
              <a:t>そうした中、大阪・関西万博の開催を迎えるにあたり、これまでの取り組みを活かし、万博後の地域経済のさらなる活性化につなげていく必要がある。また、近年の市場環境の変化は激しく、地域経済を取り巻く環境の先行きは不透明感を増しており、様々な環境変化に応じた施策・事業を着実に推進していく必要がある。</a:t>
            </a:r>
            <a:endParaRPr kumimoji="1" lang="en-US" altLang="ja-JP" sz="1400" dirty="0">
              <a:solidFill>
                <a:schemeClr val="tx1"/>
              </a:solidFill>
              <a:latin typeface="Meiryo UI" panose="020B0604030504040204" pitchFamily="50" charset="-128"/>
              <a:ea typeface="Meiryo UI" panose="020B0604030504040204" pitchFamily="50" charset="-128"/>
            </a:endParaRPr>
          </a:p>
          <a:p>
            <a:pPr marL="285750" indent="-285750">
              <a:lnSpc>
                <a:spcPts val="1800"/>
              </a:lnSpc>
              <a:spcAft>
                <a:spcPts val="300"/>
              </a:spcAft>
              <a:buFont typeface="Wingdings" panose="05000000000000000000" pitchFamily="2" charset="2"/>
              <a:buChar char="Ø"/>
            </a:pPr>
            <a:r>
              <a:rPr kumimoji="1" lang="ja-JP" altLang="en-US" sz="1400" dirty="0">
                <a:solidFill>
                  <a:schemeClr val="tx1"/>
                </a:solidFill>
                <a:latin typeface="Meiryo UI" panose="020B0604030504040204" pitchFamily="50" charset="-128"/>
                <a:ea typeface="Meiryo UI" panose="020B0604030504040204" pitchFamily="50" charset="-128"/>
              </a:rPr>
              <a:t>プランの改訂にあたっては、大阪経済の現状や市内企業の実態、近年の社会・経済環境の変化等を踏まえて、今後対応が求められる課題等を各戦略や具体的取組へと反映する。</a:t>
            </a:r>
          </a:p>
        </p:txBody>
      </p:sp>
      <p:graphicFrame>
        <p:nvGraphicFramePr>
          <p:cNvPr id="16" name="グラフ 15">
            <a:extLst>
              <a:ext uri="{FF2B5EF4-FFF2-40B4-BE49-F238E27FC236}">
                <a16:creationId xmlns:a16="http://schemas.microsoft.com/office/drawing/2014/main" id="{D8578AD3-1939-4E87-B7AB-A9C090F15477}"/>
              </a:ext>
            </a:extLst>
          </p:cNvPr>
          <p:cNvGraphicFramePr>
            <a:graphicFrameLocks/>
          </p:cNvGraphicFramePr>
          <p:nvPr>
            <p:extLst>
              <p:ext uri="{D42A27DB-BD31-4B8C-83A1-F6EECF244321}">
                <p14:modId xmlns:p14="http://schemas.microsoft.com/office/powerpoint/2010/main" val="1529846143"/>
              </p:ext>
            </p:extLst>
          </p:nvPr>
        </p:nvGraphicFramePr>
        <p:xfrm>
          <a:off x="4572000" y="2289873"/>
          <a:ext cx="4445316" cy="2102561"/>
        </p:xfrm>
        <a:graphic>
          <a:graphicData uri="http://schemas.openxmlformats.org/drawingml/2006/chart">
            <c:chart xmlns:c="http://schemas.openxmlformats.org/drawingml/2006/chart" xmlns:r="http://schemas.openxmlformats.org/officeDocument/2006/relationships" r:id="rId2"/>
          </a:graphicData>
        </a:graphic>
      </p:graphicFrame>
      <p:sp>
        <p:nvSpPr>
          <p:cNvPr id="17" name="テキスト ボックス 16">
            <a:extLst>
              <a:ext uri="{FF2B5EF4-FFF2-40B4-BE49-F238E27FC236}">
                <a16:creationId xmlns:a16="http://schemas.microsoft.com/office/drawing/2014/main" id="{DED15D8B-9C24-D9D9-8555-1788DE7EC3C6}"/>
              </a:ext>
            </a:extLst>
          </p:cNvPr>
          <p:cNvSpPr txBox="1"/>
          <p:nvPr/>
        </p:nvSpPr>
        <p:spPr>
          <a:xfrm>
            <a:off x="5750395" y="2238980"/>
            <a:ext cx="2069797" cy="253916"/>
          </a:xfrm>
          <a:prstGeom prst="rect">
            <a:avLst/>
          </a:prstGeom>
          <a:noFill/>
        </p:spPr>
        <p:txBody>
          <a:bodyPr wrap="none" rtlCol="0">
            <a:spAutoFit/>
          </a:bodyPr>
          <a:lstStyle/>
          <a:p>
            <a:r>
              <a:rPr kumimoji="1" lang="zh-TW" altLang="en-US" sz="1050" cap="small" dirty="0">
                <a:latin typeface="Meiryo UI" panose="020B0604030504040204" pitchFamily="50" charset="-128"/>
                <a:ea typeface="Meiryo UI" panose="020B0604030504040204" pitchFamily="50" charset="-128"/>
                <a:cs typeface="Meiryo UI" panose="020B0604030504040204" pitchFamily="50" charset="-128"/>
              </a:rPr>
              <a:t>市内総生産（実質）</a:t>
            </a:r>
            <a:r>
              <a:rPr kumimoji="1" lang="ja-JP" altLang="en-US" sz="1050" cap="small" dirty="0">
                <a:latin typeface="Meiryo UI" panose="020B0604030504040204" pitchFamily="50" charset="-128"/>
                <a:ea typeface="Meiryo UI" panose="020B0604030504040204" pitchFamily="50" charset="-128"/>
                <a:cs typeface="Meiryo UI" panose="020B0604030504040204" pitchFamily="50" charset="-128"/>
              </a:rPr>
              <a:t>経済</a:t>
            </a:r>
            <a:r>
              <a:rPr kumimoji="1" lang="zh-TW" altLang="en-US" sz="1050" cap="small" dirty="0">
                <a:latin typeface="Meiryo UI" panose="020B0604030504040204" pitchFamily="50" charset="-128"/>
                <a:ea typeface="Meiryo UI" panose="020B0604030504040204" pitchFamily="50" charset="-128"/>
                <a:cs typeface="Meiryo UI" panose="020B0604030504040204" pitchFamily="50" charset="-128"/>
              </a:rPr>
              <a:t>成長率</a:t>
            </a:r>
          </a:p>
        </p:txBody>
      </p:sp>
      <p:sp>
        <p:nvSpPr>
          <p:cNvPr id="6" name="テキスト ボックス 5">
            <a:extLst>
              <a:ext uri="{FF2B5EF4-FFF2-40B4-BE49-F238E27FC236}">
                <a16:creationId xmlns:a16="http://schemas.microsoft.com/office/drawing/2014/main" id="{B79D30F0-4AA6-41A6-F5A6-D98AA2AF953A}"/>
              </a:ext>
            </a:extLst>
          </p:cNvPr>
          <p:cNvSpPr txBox="1"/>
          <p:nvPr/>
        </p:nvSpPr>
        <p:spPr>
          <a:xfrm>
            <a:off x="0" y="0"/>
            <a:ext cx="9144000" cy="461665"/>
          </a:xfrm>
          <a:prstGeom prst="rect">
            <a:avLst/>
          </a:prstGeom>
          <a:solidFill>
            <a:schemeClr val="accent1"/>
          </a:solidFill>
        </p:spPr>
        <p:txBody>
          <a:bodyPr wrap="square" rtlCol="0">
            <a:spAutoFit/>
          </a:bodyPr>
          <a:lstStyle/>
          <a:p>
            <a:r>
              <a:rPr lang="ja-JP" altLang="en-US" sz="2400" b="1" cap="small"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２．プランに基づく取組状況（</a:t>
            </a:r>
            <a:r>
              <a:rPr lang="en-US" altLang="ja-JP" sz="2400" b="1" cap="small"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2020</a:t>
            </a:r>
            <a:r>
              <a:rPr lang="ja-JP" altLang="en-US" sz="2400" b="1" cap="small"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年度以降）</a:t>
            </a:r>
          </a:p>
        </p:txBody>
      </p:sp>
      <p:graphicFrame>
        <p:nvGraphicFramePr>
          <p:cNvPr id="11" name="表 10">
            <a:extLst>
              <a:ext uri="{FF2B5EF4-FFF2-40B4-BE49-F238E27FC236}">
                <a16:creationId xmlns:a16="http://schemas.microsoft.com/office/drawing/2014/main" id="{058E3045-5A5B-B43D-A10E-4D8F75CDFC08}"/>
              </a:ext>
            </a:extLst>
          </p:cNvPr>
          <p:cNvGraphicFramePr>
            <a:graphicFrameLocks noGrp="1"/>
          </p:cNvGraphicFramePr>
          <p:nvPr>
            <p:extLst>
              <p:ext uri="{D42A27DB-BD31-4B8C-83A1-F6EECF244321}">
                <p14:modId xmlns:p14="http://schemas.microsoft.com/office/powerpoint/2010/main" val="921006030"/>
              </p:ext>
            </p:extLst>
          </p:nvPr>
        </p:nvGraphicFramePr>
        <p:xfrm>
          <a:off x="188436" y="4509240"/>
          <a:ext cx="4283045" cy="1080000"/>
        </p:xfrm>
        <a:graphic>
          <a:graphicData uri="http://schemas.openxmlformats.org/drawingml/2006/table">
            <a:tbl>
              <a:tblPr firstRow="1" firstCol="1" bandRow="1">
                <a:tableStyleId>{5C22544A-7EE6-4342-B048-85BDC9FD1C3A}</a:tableStyleId>
              </a:tblPr>
              <a:tblGrid>
                <a:gridCol w="1115045">
                  <a:extLst>
                    <a:ext uri="{9D8B030D-6E8A-4147-A177-3AD203B41FA5}">
                      <a16:colId xmlns:a16="http://schemas.microsoft.com/office/drawing/2014/main" val="20000"/>
                    </a:ext>
                  </a:extLst>
                </a:gridCol>
                <a:gridCol w="792000">
                  <a:extLst>
                    <a:ext uri="{9D8B030D-6E8A-4147-A177-3AD203B41FA5}">
                      <a16:colId xmlns:a16="http://schemas.microsoft.com/office/drawing/2014/main" val="20002"/>
                    </a:ext>
                  </a:extLst>
                </a:gridCol>
                <a:gridCol w="792000">
                  <a:extLst>
                    <a:ext uri="{9D8B030D-6E8A-4147-A177-3AD203B41FA5}">
                      <a16:colId xmlns:a16="http://schemas.microsoft.com/office/drawing/2014/main" val="20003"/>
                    </a:ext>
                  </a:extLst>
                </a:gridCol>
                <a:gridCol w="792000">
                  <a:extLst>
                    <a:ext uri="{9D8B030D-6E8A-4147-A177-3AD203B41FA5}">
                      <a16:colId xmlns:a16="http://schemas.microsoft.com/office/drawing/2014/main" val="20004"/>
                    </a:ext>
                  </a:extLst>
                </a:gridCol>
                <a:gridCol w="792000">
                  <a:extLst>
                    <a:ext uri="{9D8B030D-6E8A-4147-A177-3AD203B41FA5}">
                      <a16:colId xmlns:a16="http://schemas.microsoft.com/office/drawing/2014/main" val="20005"/>
                    </a:ext>
                  </a:extLst>
                </a:gridCol>
              </a:tblGrid>
              <a:tr h="360000">
                <a:tc>
                  <a:txBody>
                    <a:bodyPr/>
                    <a:lstStyle/>
                    <a:p>
                      <a:pPr algn="ctr">
                        <a:spcAft>
                          <a:spcPts val="0"/>
                        </a:spcAft>
                      </a:pPr>
                      <a:r>
                        <a:rPr lang="ja-JP" altLang="en-US" sz="1000" b="0" kern="100" dirty="0">
                          <a:effectLst/>
                          <a:latin typeface="Meiryo UI" panose="020B0604030504040204" pitchFamily="50" charset="-128"/>
                          <a:ea typeface="Meiryo UI" panose="020B0604030504040204" pitchFamily="50" charset="-128"/>
                          <a:cs typeface="Meiryo UI" panose="020B0604030504040204" pitchFamily="50" charset="-128"/>
                        </a:rPr>
                        <a:t>評価指標</a:t>
                      </a:r>
                      <a:endParaRPr lang="ja-JP" sz="1000" b="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68384" marR="68384" marT="0" marB="0" anchor="ctr"/>
                </a:tc>
                <a:tc>
                  <a:txBody>
                    <a:bodyPr/>
                    <a:lstStyle/>
                    <a:p>
                      <a:pPr algn="ctr">
                        <a:spcAft>
                          <a:spcPts val="0"/>
                        </a:spcAft>
                      </a:pPr>
                      <a:r>
                        <a:rPr lang="en-US" altLang="ja-JP" sz="1000" b="0" kern="100" dirty="0">
                          <a:effectLst/>
                          <a:latin typeface="Meiryo UI" panose="020B0604030504040204" pitchFamily="50" charset="-128"/>
                          <a:ea typeface="Meiryo UI" panose="020B0604030504040204" pitchFamily="50" charset="-128"/>
                          <a:cs typeface="Meiryo UI" panose="020B0604030504040204" pitchFamily="50" charset="-128"/>
                        </a:rPr>
                        <a:t>2020</a:t>
                      </a:r>
                      <a:r>
                        <a:rPr lang="ja-JP" sz="1000" b="0" kern="100" dirty="0">
                          <a:effectLst/>
                          <a:latin typeface="Meiryo UI" panose="020B0604030504040204" pitchFamily="50" charset="-128"/>
                          <a:ea typeface="Meiryo UI" panose="020B0604030504040204" pitchFamily="50" charset="-128"/>
                          <a:cs typeface="Meiryo UI" panose="020B0604030504040204" pitchFamily="50" charset="-128"/>
                        </a:rPr>
                        <a:t>年</a:t>
                      </a:r>
                    </a:p>
                  </a:txBody>
                  <a:tcPr marL="0" marR="0" marT="0" marB="0" anchor="ctr"/>
                </a:tc>
                <a:tc>
                  <a:txBody>
                    <a:bodyPr/>
                    <a:lstStyle/>
                    <a:p>
                      <a:pPr algn="ctr">
                        <a:spcAft>
                          <a:spcPts val="0"/>
                        </a:spcAft>
                      </a:pPr>
                      <a:r>
                        <a:rPr lang="en-US" altLang="ja-JP" sz="1000" b="0" kern="100" dirty="0">
                          <a:effectLst/>
                          <a:latin typeface="Meiryo UI" panose="020B0604030504040204" pitchFamily="50" charset="-128"/>
                          <a:ea typeface="Meiryo UI" panose="020B0604030504040204" pitchFamily="50" charset="-128"/>
                          <a:cs typeface="Meiryo UI" panose="020B0604030504040204" pitchFamily="50" charset="-128"/>
                        </a:rPr>
                        <a:t>2021</a:t>
                      </a:r>
                      <a:r>
                        <a:rPr lang="ja-JP" sz="1000" b="0" kern="100" dirty="0">
                          <a:effectLst/>
                          <a:latin typeface="Meiryo UI" panose="020B0604030504040204" pitchFamily="50" charset="-128"/>
                          <a:ea typeface="Meiryo UI" panose="020B0604030504040204" pitchFamily="50" charset="-128"/>
                          <a:cs typeface="Meiryo UI" panose="020B0604030504040204" pitchFamily="50" charset="-128"/>
                        </a:rPr>
                        <a:t>年</a:t>
                      </a:r>
                    </a:p>
                  </a:txBody>
                  <a:tcPr marL="0" marR="0" marT="0" marB="0" anchor="ctr"/>
                </a:tc>
                <a:tc>
                  <a:txBody>
                    <a:bodyPr/>
                    <a:lstStyle/>
                    <a:p>
                      <a:pPr algn="ctr">
                        <a:spcAft>
                          <a:spcPts val="0"/>
                        </a:spcAft>
                      </a:pPr>
                      <a:r>
                        <a:rPr lang="en-US" altLang="ja-JP" sz="1000" b="0" kern="100"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2022</a:t>
                      </a:r>
                      <a:r>
                        <a:rPr lang="ja-JP" sz="1000" b="0" kern="100"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年</a:t>
                      </a:r>
                    </a:p>
                  </a:txBody>
                  <a:tcPr marL="0" marR="0" marT="0" marB="0" anchor="ctr"/>
                </a:tc>
                <a:tc>
                  <a:txBody>
                    <a:bodyPr/>
                    <a:lstStyle/>
                    <a:p>
                      <a:pPr algn="ctr">
                        <a:spcAft>
                          <a:spcPts val="0"/>
                        </a:spcAft>
                      </a:pPr>
                      <a:r>
                        <a:rPr lang="en-US" altLang="ja-JP" sz="1000" b="0" kern="100"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2023</a:t>
                      </a:r>
                      <a:r>
                        <a:rPr lang="ja-JP" altLang="en-US" sz="1000" b="0" kern="100"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年</a:t>
                      </a:r>
                      <a:endParaRPr lang="en-US" altLang="ja-JP" sz="1000" b="0" kern="100"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0" marR="0" marT="0" marB="0" anchor="ctr"/>
                </a:tc>
                <a:extLst>
                  <a:ext uri="{0D108BD9-81ED-4DB2-BD59-A6C34878D82A}">
                    <a16:rowId xmlns:a16="http://schemas.microsoft.com/office/drawing/2014/main" val="10000"/>
                  </a:ext>
                </a:extLst>
              </a:tr>
              <a:tr h="360000">
                <a:tc>
                  <a:txBody>
                    <a:bodyPr/>
                    <a:lstStyle/>
                    <a:p>
                      <a:pPr algn="ctr">
                        <a:spcAft>
                          <a:spcPts val="0"/>
                        </a:spcAft>
                      </a:pPr>
                      <a:r>
                        <a:rPr lang="ja-JP" altLang="en-US" sz="1000" b="0" kern="100" dirty="0">
                          <a:effectLst/>
                          <a:latin typeface="Meiryo UI" panose="020B0604030504040204" pitchFamily="50" charset="-128"/>
                          <a:ea typeface="Meiryo UI" panose="020B0604030504040204" pitchFamily="50" charset="-128"/>
                          <a:cs typeface="Meiryo UI" panose="020B0604030504040204" pitchFamily="50" charset="-128"/>
                        </a:rPr>
                        <a:t>出荷・売上高</a:t>
                      </a:r>
                      <a:endParaRPr lang="en-US" altLang="ja-JP" sz="1000" b="0" kern="100" dirty="0">
                        <a:effectLst/>
                        <a:latin typeface="Meiryo UI" panose="020B0604030504040204" pitchFamily="50" charset="-128"/>
                        <a:ea typeface="Meiryo UI" panose="020B0604030504040204" pitchFamily="50" charset="-128"/>
                        <a:cs typeface="Meiryo UI" panose="020B0604030504040204" pitchFamily="50" charset="-128"/>
                      </a:endParaRPr>
                    </a:p>
                    <a:p>
                      <a:pPr algn="ctr">
                        <a:spcAft>
                          <a:spcPts val="0"/>
                        </a:spcAft>
                      </a:pPr>
                      <a:r>
                        <a:rPr lang="en-US" altLang="ja-JP" sz="1000" b="0" kern="100" dirty="0">
                          <a:effectLst/>
                          <a:latin typeface="Meiryo UI" panose="020B0604030504040204" pitchFamily="50" charset="-128"/>
                          <a:ea typeface="Meiryo UI" panose="020B0604030504040204" pitchFamily="50" charset="-128"/>
                          <a:cs typeface="Meiryo UI" panose="020B0604030504040204" pitchFamily="50" charset="-128"/>
                        </a:rPr>
                        <a:t>DI</a:t>
                      </a:r>
                      <a:r>
                        <a:rPr lang="ja-JP" altLang="en-US" sz="900" b="0" kern="100" dirty="0">
                          <a:effectLst/>
                          <a:latin typeface="Meiryo UI" panose="020B0604030504040204" pitchFamily="50" charset="-128"/>
                          <a:ea typeface="Meiryo UI" panose="020B0604030504040204" pitchFamily="50" charset="-128"/>
                          <a:cs typeface="Meiryo UI" panose="020B0604030504040204" pitchFamily="50" charset="-128"/>
                        </a:rPr>
                        <a:t>（前期比）</a:t>
                      </a:r>
                      <a:endParaRPr lang="en-US" altLang="ja-JP" sz="1000" b="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68384" marR="68384" marT="0" marB="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050" b="0" i="0" u="none" strike="noStrike" kern="1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49.1</a:t>
                      </a:r>
                    </a:p>
                  </a:txBody>
                  <a:tcPr marL="68580" marR="68580" marT="0" marB="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050" b="0" i="0" u="none" strike="noStrike" kern="1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28.0</a:t>
                      </a:r>
                    </a:p>
                  </a:txBody>
                  <a:tcPr marL="68580" marR="68580" marT="0" marB="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050" b="0" i="0" u="none" strike="noStrike" kern="1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18.4</a:t>
                      </a:r>
                    </a:p>
                  </a:txBody>
                  <a:tcPr marL="68580" marR="68580" marT="0" marB="0" anchor="ctr"/>
                </a:tc>
                <a:tc>
                  <a:txBody>
                    <a:bodyPr/>
                    <a:lstStyle/>
                    <a:p>
                      <a:pPr algn="ctr">
                        <a:spcAft>
                          <a:spcPts val="0"/>
                        </a:spcAft>
                      </a:pPr>
                      <a:r>
                        <a:rPr lang="ja-JP" altLang="en-US" sz="1050" b="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en-US" altLang="ja-JP" sz="1050" b="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12.2</a:t>
                      </a:r>
                    </a:p>
                  </a:txBody>
                  <a:tcPr marL="68580" marR="68580" marT="0" marB="0" anchor="ctr"/>
                </a:tc>
                <a:extLst>
                  <a:ext uri="{0D108BD9-81ED-4DB2-BD59-A6C34878D82A}">
                    <a16:rowId xmlns:a16="http://schemas.microsoft.com/office/drawing/2014/main" val="10001"/>
                  </a:ext>
                </a:extLst>
              </a:tr>
              <a:tr h="360000">
                <a:tc>
                  <a:txBody>
                    <a:bodyPr/>
                    <a:lstStyle/>
                    <a:p>
                      <a:pPr algn="ctr">
                        <a:spcAft>
                          <a:spcPts val="0"/>
                        </a:spcAft>
                      </a:pPr>
                      <a:r>
                        <a:rPr lang="ja-JP" altLang="en-US" sz="1000" b="0" kern="100" dirty="0">
                          <a:effectLst/>
                          <a:latin typeface="Meiryo UI" panose="020B0604030504040204" pitchFamily="50" charset="-128"/>
                          <a:ea typeface="Meiryo UI" panose="020B0604030504040204" pitchFamily="50" charset="-128"/>
                          <a:cs typeface="Meiryo UI" panose="020B0604030504040204" pitchFamily="50" charset="-128"/>
                        </a:rPr>
                        <a:t>営業利益判断</a:t>
                      </a:r>
                      <a:endParaRPr lang="en-US" altLang="ja-JP" sz="1000" b="0" kern="100" dirty="0">
                        <a:effectLst/>
                        <a:latin typeface="Meiryo UI" panose="020B0604030504040204" pitchFamily="50" charset="-128"/>
                        <a:ea typeface="Meiryo UI" panose="020B0604030504040204" pitchFamily="50" charset="-128"/>
                        <a:cs typeface="Meiryo UI" panose="020B0604030504040204" pitchFamily="50" charset="-128"/>
                      </a:endParaRPr>
                    </a:p>
                    <a:p>
                      <a:pPr algn="ctr">
                        <a:spcAft>
                          <a:spcPts val="0"/>
                        </a:spcAft>
                      </a:pPr>
                      <a:r>
                        <a:rPr lang="en-US" altLang="ja-JP" sz="1000" b="0" kern="100" dirty="0">
                          <a:effectLst/>
                          <a:latin typeface="Meiryo UI" panose="020B0604030504040204" pitchFamily="50" charset="-128"/>
                          <a:ea typeface="Meiryo UI" panose="020B0604030504040204" pitchFamily="50" charset="-128"/>
                          <a:cs typeface="Meiryo UI" panose="020B0604030504040204" pitchFamily="50" charset="-128"/>
                        </a:rPr>
                        <a:t>DI</a:t>
                      </a:r>
                      <a:endParaRPr lang="ja-JP" sz="1000" b="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68384" marR="68384" marT="0" marB="0" anchor="ctr"/>
                </a:tc>
                <a:tc>
                  <a:txBody>
                    <a:bodyPr/>
                    <a:lstStyle/>
                    <a:p>
                      <a:pPr algn="ctr">
                        <a:spcAft>
                          <a:spcPts val="0"/>
                        </a:spcAft>
                      </a:pPr>
                      <a:r>
                        <a:rPr lang="ja-JP" altLang="en-US" sz="1050" b="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en-US" altLang="ja-JP" sz="1050" b="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25.1</a:t>
                      </a:r>
                      <a:endParaRPr lang="ja-JP" sz="1050" b="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nchor="ctr"/>
                </a:tc>
                <a:tc>
                  <a:txBody>
                    <a:bodyPr/>
                    <a:lstStyle/>
                    <a:p>
                      <a:pPr algn="ctr">
                        <a:spcAft>
                          <a:spcPts val="0"/>
                        </a:spcAft>
                      </a:pPr>
                      <a:r>
                        <a:rPr lang="ja-JP" altLang="en-US" sz="1050" b="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en-US" altLang="ja-JP" sz="1050" b="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13.1</a:t>
                      </a:r>
                    </a:p>
                  </a:txBody>
                  <a:tcPr marL="68580" marR="68580" marT="0" marB="0" anchor="ctr"/>
                </a:tc>
                <a:tc>
                  <a:txBody>
                    <a:bodyPr/>
                    <a:lstStyle/>
                    <a:p>
                      <a:pPr algn="ctr">
                        <a:spcAft>
                          <a:spcPts val="0"/>
                        </a:spcAft>
                      </a:pPr>
                      <a:r>
                        <a:rPr lang="ja-JP" altLang="en-US" sz="1050" b="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en-US" altLang="ja-JP" sz="1050" b="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4.2</a:t>
                      </a:r>
                    </a:p>
                  </a:txBody>
                  <a:tcPr marL="68580" marR="68580" marT="0" marB="0" anchor="ctr"/>
                </a:tc>
                <a:tc>
                  <a:txBody>
                    <a:bodyPr/>
                    <a:lstStyle/>
                    <a:p>
                      <a:pPr algn="ctr">
                        <a:spcAft>
                          <a:spcPts val="0"/>
                        </a:spcAft>
                      </a:pPr>
                      <a:r>
                        <a:rPr lang="en-US" altLang="ja-JP" sz="1050" b="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4.9</a:t>
                      </a:r>
                    </a:p>
                  </a:txBody>
                  <a:tcPr marL="68580" marR="68580" marT="0" marB="0" anchor="ctr"/>
                </a:tc>
                <a:extLst>
                  <a:ext uri="{0D108BD9-81ED-4DB2-BD59-A6C34878D82A}">
                    <a16:rowId xmlns:a16="http://schemas.microsoft.com/office/drawing/2014/main" val="3737309341"/>
                  </a:ext>
                </a:extLst>
              </a:tr>
            </a:tbl>
          </a:graphicData>
        </a:graphic>
      </p:graphicFrame>
    </p:spTree>
    <p:extLst>
      <p:ext uri="{BB962C8B-B14F-4D97-AF65-F5344CB8AC3E}">
        <p14:creationId xmlns:p14="http://schemas.microsoft.com/office/powerpoint/2010/main" val="29609583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スライド番号プレースホルダ 15"/>
          <p:cNvSpPr>
            <a:spLocks noGrp="1"/>
          </p:cNvSpPr>
          <p:nvPr>
            <p:ph type="sldNum" sz="quarter" idx="12"/>
          </p:nvPr>
        </p:nvSpPr>
        <p:spPr>
          <a:xfrm>
            <a:off x="7000896" y="6662507"/>
            <a:ext cx="2133600" cy="184666"/>
          </a:xfrm>
        </p:spPr>
        <p:txBody>
          <a:bodyPr>
            <a:spAutoFit/>
          </a:bodyPr>
          <a:lstStyle/>
          <a:p>
            <a:fld id="{B25945A1-EF0B-4209-9EBE-719C3C5BD1CE}" type="slidenum">
              <a:rPr kumimoji="1" lang="ja-JP" altLang="en-US" smtClean="0"/>
              <a:pPr/>
              <a:t>4</a:t>
            </a:fld>
            <a:endParaRPr kumimoji="1" lang="ja-JP" altLang="en-US"/>
          </a:p>
        </p:txBody>
      </p:sp>
      <p:sp>
        <p:nvSpPr>
          <p:cNvPr id="3" name="正方形/長方形 2"/>
          <p:cNvSpPr/>
          <p:nvPr/>
        </p:nvSpPr>
        <p:spPr>
          <a:xfrm>
            <a:off x="251520" y="908719"/>
            <a:ext cx="5544616" cy="2304257"/>
          </a:xfrm>
          <a:prstGeom prst="rect">
            <a:avLst/>
          </a:prstGeom>
          <a:noFill/>
          <a:ln w="12700">
            <a:noFill/>
          </a:ln>
        </p:spPr>
        <p:style>
          <a:lnRef idx="2">
            <a:schemeClr val="accent2"/>
          </a:lnRef>
          <a:fillRef idx="1">
            <a:schemeClr val="lt1"/>
          </a:fillRef>
          <a:effectRef idx="0">
            <a:schemeClr val="accent2"/>
          </a:effectRef>
          <a:fontRef idx="minor">
            <a:schemeClr val="dk1"/>
          </a:fontRef>
        </p:style>
        <p:txBody>
          <a:bodyPr lIns="36000" tIns="36000" rIns="36000" bIns="36000" rtlCol="0" anchor="t" anchorCtr="0"/>
          <a:lstStyle/>
          <a:p>
            <a:r>
              <a:rPr lang="en-US" altLang="ja-JP"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Ⅰ</a:t>
            </a:r>
            <a:r>
              <a:rPr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大阪経済の現状</a:t>
            </a:r>
            <a:endParaRPr lang="en-US" altLang="ja-JP"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spcAft>
                <a:spcPts val="600"/>
              </a:spcAft>
            </a:pPr>
            <a:r>
              <a:rPr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①経済規模等</a:t>
            </a:r>
            <a:endParaRPr lang="en-US" altLang="ja-JP"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・大阪市の市内総生産（名目）は、</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2021</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年度で約</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20.2</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兆円と政令指定都市の中</a:t>
            </a:r>
            <a:endPar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で最も大きく、国内総生産の</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3.7</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％を占めている。</a:t>
            </a:r>
          </a:p>
          <a:p>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・産業大分類別でみると、卸売・小売業のシェアが高く、商都型の特徴を示している。</a:t>
            </a:r>
            <a:endPar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近年は専門・科学技術、業務支援サービス業のシェアが増加傾向にある。</a:t>
            </a:r>
          </a:p>
          <a:p>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・近畿全体（大阪府、京都府、兵庫県、滋賀県、奈良県、和歌山県）に占める割合</a:t>
            </a:r>
            <a:endPar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は、常住人口の</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13</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％に対して、域内総生産では約２割強を占める。</a:t>
            </a:r>
          </a:p>
        </p:txBody>
      </p:sp>
      <p:sp>
        <p:nvSpPr>
          <p:cNvPr id="5" name="正方形/長方形 4">
            <a:extLst>
              <a:ext uri="{FF2B5EF4-FFF2-40B4-BE49-F238E27FC236}">
                <a16:creationId xmlns:a16="http://schemas.microsoft.com/office/drawing/2014/main" id="{ACA346AD-7EE1-E5DA-93D8-6ACD35FD8417}"/>
              </a:ext>
            </a:extLst>
          </p:cNvPr>
          <p:cNvSpPr/>
          <p:nvPr/>
        </p:nvSpPr>
        <p:spPr>
          <a:xfrm>
            <a:off x="251520" y="3075813"/>
            <a:ext cx="8640960" cy="3665555"/>
          </a:xfrm>
          <a:prstGeom prst="rect">
            <a:avLst/>
          </a:prstGeom>
          <a:noFill/>
          <a:ln w="12700">
            <a:noFill/>
          </a:ln>
        </p:spPr>
        <p:style>
          <a:lnRef idx="2">
            <a:schemeClr val="accent2"/>
          </a:lnRef>
          <a:fillRef idx="1">
            <a:schemeClr val="lt1"/>
          </a:fillRef>
          <a:effectRef idx="0">
            <a:schemeClr val="accent2"/>
          </a:effectRef>
          <a:fontRef idx="minor">
            <a:schemeClr val="dk1"/>
          </a:fontRef>
        </p:style>
        <p:txBody>
          <a:bodyPr lIns="36000" tIns="36000" rIns="36000" bIns="36000" rtlCol="0" anchor="t" anchorCtr="0"/>
          <a:lstStyle/>
          <a:p>
            <a:pPr>
              <a:spcAft>
                <a:spcPts val="600"/>
              </a:spcAft>
            </a:pPr>
            <a:r>
              <a:rPr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②主な産業動向等</a:t>
            </a:r>
            <a:endParaRPr lang="en-US" altLang="ja-JP"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・市内には約</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18</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万の多様な事業所が存在し、約</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230</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万人が働いており、幅広い分野における産業集積を有している。</a:t>
            </a:r>
          </a:p>
          <a:p>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・市内に本社を置く企業の約</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99</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％は中小企業であり地域経済の基盤を支えている。</a:t>
            </a:r>
          </a:p>
          <a:p>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・主要な産業・経済指標を単位面積あたりに換算した“密度”で比較すると、製造業事業所数や製造品出荷額等、百貨店販売額等で</a:t>
            </a:r>
          </a:p>
          <a:p>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東京都区部を上回るなど、各種産業の集積密度は高い。</a:t>
            </a:r>
          </a:p>
          <a:p>
            <a:endPar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卸売・小売業</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・卸売業は関西圏などにおける流通の中枢機能を担っている。小売業については、大阪都市圏や訪日外国人を含めた観光客の需要に</a:t>
            </a:r>
            <a:endPar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広く応えており、市域外からの需要吸引力は高い水準を維持している。　</a:t>
            </a:r>
          </a:p>
          <a:p>
            <a:pPr>
              <a:spcBef>
                <a:spcPts val="600"/>
              </a:spcBef>
            </a:pP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サービス業</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・ビジネス支援型のサービス（情報通信業、専門・技術サービス業など）が多く集積している。特に</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IoT</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やロボットテクノロジー、</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AI</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の利活用</a:t>
            </a:r>
            <a:b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b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等を支える情報通信系、デザインや広告等のクリエイティブ関連の事業所数、従業者数の全国に対するシェアは高い水準にある。</a:t>
            </a:r>
          </a:p>
          <a:p>
            <a:pPr>
              <a:spcBef>
                <a:spcPts val="600"/>
              </a:spcBef>
            </a:pP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製造業</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・事業所数は減少傾向にあるものの、全国平均や他都市と比較して高水準の付加価値率を誇り、高度な技術を有する高付加価値型の　</a:t>
            </a:r>
            <a:b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b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大手・中小のものづくり企業が多数存在している。製造品出荷額等を比較すると、鉄、石油、木材、紙など「基礎素材型」 の割合が高く、</a:t>
            </a:r>
            <a:b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b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中でも化学工業が高くなっている。 加えて、多様な業種が厚みを持ってバランスよく集積している。</a:t>
            </a:r>
          </a:p>
        </p:txBody>
      </p:sp>
      <p:sp>
        <p:nvSpPr>
          <p:cNvPr id="2" name="テキスト ボックス 1">
            <a:extLst>
              <a:ext uri="{FF2B5EF4-FFF2-40B4-BE49-F238E27FC236}">
                <a16:creationId xmlns:a16="http://schemas.microsoft.com/office/drawing/2014/main" id="{AB15E99E-4F3E-A2F1-EF1B-584049632728}"/>
              </a:ext>
            </a:extLst>
          </p:cNvPr>
          <p:cNvSpPr txBox="1"/>
          <p:nvPr/>
        </p:nvSpPr>
        <p:spPr>
          <a:xfrm>
            <a:off x="0" y="0"/>
            <a:ext cx="9144000" cy="461665"/>
          </a:xfrm>
          <a:prstGeom prst="rect">
            <a:avLst/>
          </a:prstGeom>
          <a:solidFill>
            <a:schemeClr val="accent1"/>
          </a:solidFill>
        </p:spPr>
        <p:txBody>
          <a:bodyPr wrap="square" rtlCol="0">
            <a:spAutoFit/>
          </a:bodyPr>
          <a:lstStyle/>
          <a:p>
            <a:r>
              <a:rPr lang="ja-JP" altLang="en-US" sz="2400" b="1" cap="small"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３．</a:t>
            </a:r>
            <a:r>
              <a:rPr lang="ja-JP" altLang="en-US" sz="2400" b="1" cap="small" spc="1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大阪経済の現状、市内企業の実態</a:t>
            </a:r>
            <a:endParaRPr kumimoji="1" lang="ja-JP" altLang="en-US" sz="1600" b="1" spc="1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pic>
        <p:nvPicPr>
          <p:cNvPr id="4" name="図 3">
            <a:extLst>
              <a:ext uri="{FF2B5EF4-FFF2-40B4-BE49-F238E27FC236}">
                <a16:creationId xmlns:a16="http://schemas.microsoft.com/office/drawing/2014/main" id="{4B19F85F-7292-D610-E861-75F1735194ED}"/>
              </a:ext>
            </a:extLst>
          </p:cNvPr>
          <p:cNvPicPr>
            <a:picLocks noChangeAspect="1"/>
          </p:cNvPicPr>
          <p:nvPr/>
        </p:nvPicPr>
        <p:blipFill rotWithShape="1">
          <a:blip r:embed="rId2"/>
          <a:srcRect l="6772" t="4793" r="14666" b="2429"/>
          <a:stretch/>
        </p:blipFill>
        <p:spPr>
          <a:xfrm>
            <a:off x="5796146" y="476672"/>
            <a:ext cx="3299429" cy="2824046"/>
          </a:xfrm>
          <a:prstGeom prst="rect">
            <a:avLst/>
          </a:prstGeom>
        </p:spPr>
      </p:pic>
    </p:spTree>
    <p:extLst>
      <p:ext uri="{BB962C8B-B14F-4D97-AF65-F5344CB8AC3E}">
        <p14:creationId xmlns:p14="http://schemas.microsoft.com/office/powerpoint/2010/main" val="31747871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スライド番号プレースホルダ 5"/>
          <p:cNvSpPr>
            <a:spLocks noGrp="1"/>
          </p:cNvSpPr>
          <p:nvPr>
            <p:ph type="sldNum" sz="quarter" idx="12"/>
          </p:nvPr>
        </p:nvSpPr>
        <p:spPr>
          <a:xfrm>
            <a:off x="6998786" y="6670852"/>
            <a:ext cx="2133600" cy="184666"/>
          </a:xfrm>
        </p:spPr>
        <p:txBody>
          <a:bodyPr>
            <a:spAutoFit/>
          </a:bodyPr>
          <a:lstStyle/>
          <a:p>
            <a:fld id="{B25945A1-EF0B-4209-9EBE-719C3C5BD1CE}" type="slidenum">
              <a:rPr kumimoji="1" lang="ja-JP" altLang="en-US" smtClean="0"/>
              <a:pPr/>
              <a:t>5</a:t>
            </a:fld>
            <a:endParaRPr kumimoji="1" lang="ja-JP" altLang="en-US" dirty="0"/>
          </a:p>
        </p:txBody>
      </p:sp>
      <p:sp>
        <p:nvSpPr>
          <p:cNvPr id="21" name="テキスト ボックス 20">
            <a:extLst>
              <a:ext uri="{FF2B5EF4-FFF2-40B4-BE49-F238E27FC236}">
                <a16:creationId xmlns:a16="http://schemas.microsoft.com/office/drawing/2014/main" id="{01F9AF73-A0A4-DC46-57D2-3BB11BB0E4D6}"/>
              </a:ext>
            </a:extLst>
          </p:cNvPr>
          <p:cNvSpPr txBox="1"/>
          <p:nvPr/>
        </p:nvSpPr>
        <p:spPr>
          <a:xfrm>
            <a:off x="395536" y="5013176"/>
            <a:ext cx="8352928" cy="461665"/>
          </a:xfrm>
          <a:prstGeom prst="rect">
            <a:avLst/>
          </a:prstGeom>
          <a:noFill/>
        </p:spPr>
        <p:txBody>
          <a:bodyPr wrap="square" rtlCol="0">
            <a:spAutoFit/>
          </a:bodyPr>
          <a:lstStyle/>
          <a:p>
            <a:endParaRPr kumimoji="1" lang="en-US" altLang="ja-JP" sz="1200" dirty="0">
              <a:latin typeface="Meiryo UI" pitchFamily="50" charset="-128"/>
              <a:ea typeface="Meiryo UI" pitchFamily="50" charset="-128"/>
              <a:cs typeface="Meiryo UI" pitchFamily="50" charset="-128"/>
            </a:endParaRPr>
          </a:p>
          <a:p>
            <a:endParaRPr kumimoji="1" lang="ja-JP" altLang="en-US" sz="1200" dirty="0">
              <a:solidFill>
                <a:srgbClr val="0000FF"/>
              </a:solidFill>
              <a:latin typeface="Meiryo UI" pitchFamily="50" charset="-128"/>
              <a:ea typeface="Meiryo UI" pitchFamily="50" charset="-128"/>
              <a:cs typeface="Meiryo UI" pitchFamily="50" charset="-128"/>
            </a:endParaRPr>
          </a:p>
        </p:txBody>
      </p:sp>
      <p:sp>
        <p:nvSpPr>
          <p:cNvPr id="22" name="テキスト ボックス 21">
            <a:extLst>
              <a:ext uri="{FF2B5EF4-FFF2-40B4-BE49-F238E27FC236}">
                <a16:creationId xmlns:a16="http://schemas.microsoft.com/office/drawing/2014/main" id="{BA03D50F-9219-C115-A47D-38F1608E8974}"/>
              </a:ext>
            </a:extLst>
          </p:cNvPr>
          <p:cNvSpPr txBox="1"/>
          <p:nvPr/>
        </p:nvSpPr>
        <p:spPr>
          <a:xfrm>
            <a:off x="0" y="0"/>
            <a:ext cx="9144000" cy="461665"/>
          </a:xfrm>
          <a:prstGeom prst="rect">
            <a:avLst/>
          </a:prstGeom>
          <a:solidFill>
            <a:schemeClr val="accent1"/>
          </a:solidFill>
        </p:spPr>
        <p:txBody>
          <a:bodyPr wrap="square" rtlCol="0">
            <a:spAutoFit/>
          </a:bodyPr>
          <a:lstStyle/>
          <a:p>
            <a:r>
              <a:rPr lang="ja-JP" altLang="en-US" sz="2400" b="1" cap="small"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３．</a:t>
            </a:r>
            <a:r>
              <a:rPr lang="ja-JP" altLang="en-US" sz="2400" b="1" cap="small" spc="1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大阪経済の現状、市内企業の実態</a:t>
            </a:r>
            <a:endParaRPr kumimoji="1" lang="ja-JP" altLang="en-US" sz="1600" b="1" spc="1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 name="正方形/長方形 2">
            <a:extLst>
              <a:ext uri="{FF2B5EF4-FFF2-40B4-BE49-F238E27FC236}">
                <a16:creationId xmlns:a16="http://schemas.microsoft.com/office/drawing/2014/main" id="{B5FAD559-23F5-8FE2-694A-770F73799472}"/>
              </a:ext>
            </a:extLst>
          </p:cNvPr>
          <p:cNvSpPr/>
          <p:nvPr/>
        </p:nvSpPr>
        <p:spPr>
          <a:xfrm>
            <a:off x="251520" y="619196"/>
            <a:ext cx="8496944" cy="6122172"/>
          </a:xfrm>
          <a:prstGeom prst="rect">
            <a:avLst/>
          </a:prstGeom>
          <a:noFill/>
          <a:ln w="12700">
            <a:noFill/>
          </a:ln>
        </p:spPr>
        <p:style>
          <a:lnRef idx="2">
            <a:schemeClr val="accent2"/>
          </a:lnRef>
          <a:fillRef idx="1">
            <a:schemeClr val="lt1"/>
          </a:fillRef>
          <a:effectRef idx="0">
            <a:schemeClr val="accent2"/>
          </a:effectRef>
          <a:fontRef idx="minor">
            <a:schemeClr val="dk1"/>
          </a:fontRef>
        </p:style>
        <p:txBody>
          <a:bodyPr lIns="36000" tIns="36000" rIns="36000" bIns="36000" rtlCol="0" anchor="t" anchorCtr="0"/>
          <a:lstStyle/>
          <a:p>
            <a:pPr>
              <a:spcAft>
                <a:spcPts val="600"/>
              </a:spcAft>
            </a:pPr>
            <a:r>
              <a:rPr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②主な産業動向等（前頁の続き）</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spcAft>
                <a:spcPts val="600"/>
              </a:spcAft>
            </a:pPr>
            <a:r>
              <a:rPr lang="ja-JP" altLang="en-US" sz="1200" dirty="0">
                <a:latin typeface="Meiryo UI" pitchFamily="50" charset="-128"/>
                <a:ea typeface="Meiryo UI" pitchFamily="50" charset="-128"/>
                <a:cs typeface="Meiryo UI" pitchFamily="50" charset="-128"/>
              </a:rPr>
              <a:t>・以下の産業分野については、市内及びその周辺において関連企業や研究機関の集積、立地優位性があるなど高いポテンシャルを有している</a:t>
            </a:r>
            <a:endParaRPr lang="en-US" altLang="ja-JP" sz="1200" dirty="0">
              <a:latin typeface="Meiryo UI" pitchFamily="50" charset="-128"/>
              <a:ea typeface="Meiryo UI" pitchFamily="50" charset="-128"/>
              <a:cs typeface="Meiryo UI" pitchFamily="50" charset="-128"/>
            </a:endParaRPr>
          </a:p>
          <a:p>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ライフ分野</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200" cap="small" dirty="0">
                <a:latin typeface="Meiryo UI" panose="020B0604030504040204" pitchFamily="50" charset="-128"/>
                <a:ea typeface="Meiryo UI" panose="020B0604030504040204" pitchFamily="50" charset="-128"/>
                <a:cs typeface="Meiryo UI" panose="020B0604030504040204" pitchFamily="50" charset="-128"/>
              </a:rPr>
              <a:t>江戸時代から我が国における製薬業の中心地として栄えた歴史を有し、製薬企業が数多く立地</a:t>
            </a:r>
            <a:endParaRPr kumimoji="1" lang="en-US" altLang="ja-JP" sz="1200" cap="small"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200" cap="small" dirty="0">
                <a:latin typeface="Meiryo UI" panose="020B0604030504040204" pitchFamily="50" charset="-128"/>
                <a:ea typeface="Meiryo UI" panose="020B0604030504040204" pitchFamily="50" charset="-128"/>
                <a:cs typeface="Meiryo UI" panose="020B0604030504040204" pitchFamily="50" charset="-128"/>
              </a:rPr>
              <a:t>健康や医療・介護等のヘルスケアビジネスの関連企業も多い</a:t>
            </a:r>
            <a:endParaRPr kumimoji="1" lang="en-US" altLang="ja-JP" sz="1200" cap="small"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cap="small"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cap="small" dirty="0">
                <a:latin typeface="Meiryo UI" panose="020B0604030504040204" pitchFamily="50" charset="-128"/>
                <a:ea typeface="Meiryo UI" panose="020B0604030504040204" pitchFamily="50" charset="-128"/>
                <a:cs typeface="Meiryo UI" panose="020B0604030504040204" pitchFamily="50" charset="-128"/>
              </a:rPr>
              <a:t>大学・研究機関や医療機関等が集積し、健康から創薬・治療、再生医療に至るまで、幅広くライフサイエンスに関わる研究開発が</a:t>
            </a:r>
            <a:br>
              <a:rPr kumimoji="1" lang="en-US" altLang="ja-JP" sz="1200" cap="small" dirty="0">
                <a:latin typeface="Meiryo UI" panose="020B0604030504040204" pitchFamily="50" charset="-128"/>
                <a:ea typeface="Meiryo UI" panose="020B0604030504040204" pitchFamily="50" charset="-128"/>
                <a:cs typeface="Meiryo UI" panose="020B0604030504040204" pitchFamily="50" charset="-128"/>
              </a:rPr>
            </a:br>
            <a:r>
              <a:rPr kumimoji="1" lang="en-US" altLang="ja-JP" sz="1200" cap="small" dirty="0">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200" cap="small" dirty="0">
                <a:latin typeface="Meiryo UI" panose="020B0604030504040204" pitchFamily="50" charset="-128"/>
                <a:ea typeface="Meiryo UI" panose="020B0604030504040204" pitchFamily="50" charset="-128"/>
                <a:cs typeface="Meiryo UI" panose="020B0604030504040204" pitchFamily="50" charset="-128"/>
              </a:rPr>
              <a:t>行われている</a:t>
            </a:r>
            <a:endParaRPr lang="en-US" altLang="ja-JP" sz="1200" cap="small" dirty="0">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200" cap="small" dirty="0">
                <a:latin typeface="Meiryo UI" panose="020B0604030504040204" pitchFamily="50" charset="-128"/>
                <a:ea typeface="Meiryo UI" panose="020B0604030504040204" pitchFamily="50" charset="-128"/>
                <a:cs typeface="Meiryo UI" panose="020B0604030504040204" pitchFamily="50" charset="-128"/>
              </a:rPr>
              <a:t>　　　 ・中之島地域では</a:t>
            </a:r>
            <a:r>
              <a:rPr kumimoji="1" lang="en-US" altLang="ja-JP" sz="1200" cap="small" dirty="0" err="1">
                <a:latin typeface="Meiryo UI" panose="020B0604030504040204" pitchFamily="50" charset="-128"/>
                <a:ea typeface="Meiryo UI" panose="020B0604030504040204" pitchFamily="50" charset="-128"/>
                <a:cs typeface="Meiryo UI" panose="020B0604030504040204" pitchFamily="50" charset="-128"/>
              </a:rPr>
              <a:t>Nakanoshima</a:t>
            </a:r>
            <a:r>
              <a:rPr kumimoji="1" lang="en-US" altLang="ja-JP" sz="1200" cap="small" dirty="0">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200" cap="small" dirty="0" err="1">
                <a:latin typeface="Meiryo UI" panose="020B0604030504040204" pitchFamily="50" charset="-128"/>
                <a:ea typeface="Meiryo UI" panose="020B0604030504040204" pitchFamily="50" charset="-128"/>
                <a:cs typeface="Meiryo UI" panose="020B0604030504040204" pitchFamily="50" charset="-128"/>
              </a:rPr>
              <a:t>Qross</a:t>
            </a:r>
            <a:r>
              <a:rPr kumimoji="1" lang="ja-JP" altLang="en-US" sz="1200" cap="small" dirty="0">
                <a:latin typeface="Meiryo UI" panose="020B0604030504040204" pitchFamily="50" charset="-128"/>
                <a:ea typeface="Meiryo UI" panose="020B0604030504040204" pitchFamily="50" charset="-128"/>
                <a:cs typeface="Meiryo UI" panose="020B0604030504040204" pitchFamily="50" charset="-128"/>
              </a:rPr>
              <a:t>が</a:t>
            </a:r>
            <a:r>
              <a:rPr kumimoji="1" lang="en-US" altLang="ja-JP" sz="1200" cap="small"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2024</a:t>
            </a:r>
            <a:r>
              <a:rPr kumimoji="1" lang="ja-JP" altLang="en-US" sz="1200" cap="small"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年６月に開業し未来医療の産業化等を推進している</a:t>
            </a:r>
            <a:endParaRPr kumimoji="1" lang="en-US" altLang="ja-JP" sz="1200" cap="small"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spcBef>
                <a:spcPts val="600"/>
              </a:spcBef>
            </a:pP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グリーン分野</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r>
              <a:rPr lang="ja-JP" altLang="en-US" sz="1200" cap="small"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・関西地域には、蓄電池メーカー、製造装置メーカー、部材サプライヤー等の生産拠点等が集積し、蓄電池製造業の製造品出荷額</a:t>
            </a:r>
            <a:endParaRPr lang="en-US" altLang="ja-JP" sz="1200" cap="small"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en-US" altLang="ja-JP" sz="1200" cap="small"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200" cap="small"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の全国シェアは約３分の１を占め、</a:t>
            </a:r>
            <a:r>
              <a:rPr kumimoji="1" lang="ja-JP" altLang="en-US" sz="1200" cap="small"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大学、技術研究組合リチウムイオン電池材料評価研究センター</a:t>
            </a:r>
            <a:r>
              <a:rPr kumimoji="1" lang="en-US" altLang="ja-JP" sz="1200" cap="small"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200" cap="small"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LIBTEC)</a:t>
            </a:r>
            <a:r>
              <a:rPr kumimoji="1" lang="ja-JP" altLang="en-US" sz="1200" cap="small"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zh-TW" altLang="en-US" sz="1200" cap="small"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独立行政法人製</a:t>
            </a:r>
            <a:br>
              <a:rPr kumimoji="1" lang="en-US" altLang="zh-TW" sz="1200" cap="small" dirty="0">
                <a:solidFill>
                  <a:schemeClr val="tx1"/>
                </a:solidFill>
                <a:latin typeface="Meiryo UI" panose="020B0604030504040204" pitchFamily="50" charset="-128"/>
                <a:ea typeface="Meiryo UI" panose="020B0604030504040204" pitchFamily="50" charset="-128"/>
                <a:cs typeface="Meiryo UI" panose="020B0604030504040204" pitchFamily="50" charset="-128"/>
              </a:rPr>
            </a:br>
            <a:r>
              <a:rPr kumimoji="1" lang="en-US" altLang="zh-TW" sz="1200" cap="small"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zh-TW" altLang="en-US" sz="1200" cap="small"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品評価技術基盤機構</a:t>
            </a:r>
            <a:r>
              <a:rPr kumimoji="1" lang="en-US" altLang="zh-TW" sz="1200" cap="small"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cap="small"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NITE)</a:t>
            </a:r>
            <a:r>
              <a:rPr kumimoji="1" lang="ja-JP" altLang="en-US" sz="1200" cap="small"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zh-TW" altLang="en-US" sz="1200" cap="small"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国立研究開発法人産業技術総合研究所</a:t>
            </a:r>
            <a:r>
              <a:rPr kumimoji="1" lang="en-US" altLang="zh-TW" sz="1200" cap="small"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cap="small"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産総研</a:t>
            </a:r>
            <a:r>
              <a:rPr kumimoji="1" lang="en-US" altLang="zh-TW" sz="1200" cap="small"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cap="small"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といった研究機関が</a:t>
            </a:r>
            <a:r>
              <a:rPr kumimoji="1" lang="ja-JP" altLang="en-US" sz="1200" cap="small" dirty="0">
                <a:latin typeface="Meiryo UI" panose="020B0604030504040204" pitchFamily="50" charset="-128"/>
                <a:ea typeface="Meiryo UI" panose="020B0604030504040204" pitchFamily="50" charset="-128"/>
                <a:cs typeface="Meiryo UI" panose="020B0604030504040204" pitchFamily="50" charset="-128"/>
              </a:rPr>
              <a:t>集積</a:t>
            </a:r>
            <a:endParaRPr kumimoji="1" lang="en-US" altLang="ja-JP" sz="1200" cap="small"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・水素等・バイオものづくり分野においても、トップレベルの技術を有する企業や、関連する部材等技術を有する企業、研究機関・支援</a:t>
            </a:r>
            <a:b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b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機関等が集積</a:t>
            </a:r>
            <a:endPar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cap="small" dirty="0">
                <a:latin typeface="Meiryo UI" panose="020B0604030504040204" pitchFamily="50" charset="-128"/>
                <a:ea typeface="Meiryo UI" panose="020B0604030504040204" pitchFamily="50" charset="-128"/>
                <a:cs typeface="Meiryo UI" panose="020B0604030504040204" pitchFamily="50" charset="-128"/>
              </a:rPr>
              <a:t>　　　 ・夢洲・咲洲地区は「関西イノベーション国際戦略総合特区」の区域として、規制緩和や税制上の特例等の総合的な支援の活用が</a:t>
            </a:r>
            <a:endParaRPr lang="en-US" altLang="ja-JP" sz="1200" cap="small" dirty="0">
              <a:latin typeface="Meiryo UI" panose="020B0604030504040204" pitchFamily="50" charset="-128"/>
              <a:ea typeface="Meiryo UI" panose="020B0604030504040204" pitchFamily="50" charset="-128"/>
              <a:cs typeface="Meiryo UI" panose="020B0604030504040204" pitchFamily="50" charset="-128"/>
            </a:endParaRPr>
          </a:p>
          <a:p>
            <a:r>
              <a:rPr lang="en-US" altLang="ja-JP" sz="1200" cap="small"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cap="small" dirty="0">
                <a:latin typeface="Meiryo UI" panose="020B0604030504040204" pitchFamily="50" charset="-128"/>
                <a:ea typeface="Meiryo UI" panose="020B0604030504040204" pitchFamily="50" charset="-128"/>
                <a:cs typeface="Meiryo UI" panose="020B0604030504040204" pitchFamily="50" charset="-128"/>
              </a:rPr>
              <a:t>可能であり、イノベーション創出に向けた環境が整っている</a:t>
            </a:r>
            <a:endParaRPr lang="en-US" altLang="ja-JP" sz="1200" cap="small" dirty="0">
              <a:latin typeface="Meiryo UI" panose="020B0604030504040204" pitchFamily="50" charset="-128"/>
              <a:ea typeface="Meiryo UI" panose="020B0604030504040204" pitchFamily="50" charset="-128"/>
              <a:cs typeface="Meiryo UI" panose="020B0604030504040204" pitchFamily="50" charset="-128"/>
            </a:endParaRPr>
          </a:p>
          <a:p>
            <a:pPr>
              <a:spcBef>
                <a:spcPts val="600"/>
              </a:spcBef>
            </a:pP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デジタル分野</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200" cap="small" dirty="0">
                <a:latin typeface="Meiryo UI" panose="020B0604030504040204" pitchFamily="50" charset="-128"/>
                <a:ea typeface="Meiryo UI" panose="020B0604030504040204" pitchFamily="50" charset="-128"/>
                <a:cs typeface="Meiryo UI" panose="020B0604030504040204" pitchFamily="50" charset="-128"/>
              </a:rPr>
              <a:t>IoT</a:t>
            </a:r>
            <a:r>
              <a:rPr kumimoji="1" lang="ja-JP" altLang="en-US" sz="1200" cap="small" dirty="0">
                <a:latin typeface="Meiryo UI" panose="020B0604030504040204" pitchFamily="50" charset="-128"/>
                <a:ea typeface="Meiryo UI" panose="020B0604030504040204" pitchFamily="50" charset="-128"/>
                <a:cs typeface="Meiryo UI" panose="020B0604030504040204" pitchFamily="50" charset="-128"/>
              </a:rPr>
              <a:t>やロボットテクノロジー、</a:t>
            </a:r>
            <a:r>
              <a:rPr kumimoji="1" lang="en-US" altLang="ja-JP" sz="1200" cap="small" dirty="0">
                <a:latin typeface="Meiryo UI" panose="020B0604030504040204" pitchFamily="50" charset="-128"/>
                <a:ea typeface="Meiryo UI" panose="020B0604030504040204" pitchFamily="50" charset="-128"/>
                <a:cs typeface="Meiryo UI" panose="020B0604030504040204" pitchFamily="50" charset="-128"/>
              </a:rPr>
              <a:t>AI</a:t>
            </a:r>
            <a:r>
              <a:rPr kumimoji="1" lang="ja-JP" altLang="en-US" sz="1200" cap="small" dirty="0">
                <a:latin typeface="Meiryo UI" panose="020B0604030504040204" pitchFamily="50" charset="-128"/>
                <a:ea typeface="Meiryo UI" panose="020B0604030504040204" pitchFamily="50" charset="-128"/>
                <a:cs typeface="Meiryo UI" panose="020B0604030504040204" pitchFamily="50" charset="-128"/>
              </a:rPr>
              <a:t>の利活用等を支える情報通信系の事業所が市内に集積</a:t>
            </a:r>
            <a:endParaRPr lang="en-US" altLang="ja-JP" sz="1200" cap="small"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cap="small" dirty="0">
                <a:latin typeface="Meiryo UI" panose="020B0604030504040204" pitchFamily="50" charset="-128"/>
                <a:ea typeface="Meiryo UI" panose="020B0604030504040204" pitchFamily="50" charset="-128"/>
                <a:cs typeface="Meiryo UI" panose="020B0604030504040204" pitchFamily="50" charset="-128"/>
              </a:rPr>
              <a:t>　　　 ・大阪税関管内の輸出品において、半導体等電子部品の出荷額は高く、全国の約４割を占める</a:t>
            </a:r>
            <a:endParaRPr lang="en-US" altLang="ja-JP" sz="1200" cap="small"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cap="small" dirty="0">
                <a:latin typeface="Meiryo UI" panose="020B0604030504040204" pitchFamily="50" charset="-128"/>
                <a:ea typeface="Meiryo UI" panose="020B0604030504040204" pitchFamily="50" charset="-128"/>
                <a:cs typeface="Meiryo UI" panose="020B0604030504040204" pitchFamily="50" charset="-128"/>
              </a:rPr>
              <a:t>　　　 ・大学をはじめ関連研究が活発に行われている</a:t>
            </a:r>
            <a:endParaRPr lang="en-US" altLang="ja-JP" sz="1200" cap="small"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cap="small" dirty="0">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200" cap="small" dirty="0">
                <a:latin typeface="Meiryo UI" panose="020B0604030504040204" pitchFamily="50" charset="-128"/>
                <a:ea typeface="Meiryo UI" panose="020B0604030504040204" pitchFamily="50" charset="-128"/>
                <a:cs typeface="Meiryo UI" panose="020B0604030504040204" pitchFamily="50" charset="-128"/>
              </a:rPr>
              <a:t>大阪市はスーパーシティ型国家戦略特別区域として、規制改革を推進する特区制度を活用しながら、データと</a:t>
            </a:r>
            <a:r>
              <a:rPr kumimoji="1" lang="en-US" altLang="ja-JP" sz="1200" cap="small" dirty="0">
                <a:latin typeface="Meiryo UI" panose="020B0604030504040204" pitchFamily="50" charset="-128"/>
                <a:ea typeface="Meiryo UI" panose="020B0604030504040204" pitchFamily="50" charset="-128"/>
                <a:cs typeface="Meiryo UI" panose="020B0604030504040204" pitchFamily="50" charset="-128"/>
              </a:rPr>
              <a:t>AI</a:t>
            </a:r>
            <a:r>
              <a:rPr kumimoji="1" lang="ja-JP" altLang="en-US" sz="1200" cap="small" dirty="0">
                <a:latin typeface="Meiryo UI" panose="020B0604030504040204" pitchFamily="50" charset="-128"/>
                <a:ea typeface="Meiryo UI" panose="020B0604030504040204" pitchFamily="50" charset="-128"/>
                <a:cs typeface="Meiryo UI" panose="020B0604030504040204" pitchFamily="50" charset="-128"/>
              </a:rPr>
              <a:t>などによる先端的</a:t>
            </a:r>
            <a:endParaRPr kumimoji="1" lang="en-US" altLang="ja-JP" sz="1200" cap="small" dirty="0">
              <a:latin typeface="Meiryo UI" panose="020B0604030504040204" pitchFamily="50" charset="-128"/>
              <a:ea typeface="Meiryo UI" panose="020B0604030504040204" pitchFamily="50" charset="-128"/>
              <a:cs typeface="Meiryo UI" panose="020B0604030504040204" pitchFamily="50" charset="-128"/>
            </a:endParaRPr>
          </a:p>
          <a:p>
            <a:r>
              <a:rPr lang="en-US" altLang="ja-JP" sz="1200" cap="small" dirty="0">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200" cap="small" dirty="0">
                <a:latin typeface="Meiryo UI" panose="020B0604030504040204" pitchFamily="50" charset="-128"/>
                <a:ea typeface="Meiryo UI" panose="020B0604030504040204" pitchFamily="50" charset="-128"/>
                <a:cs typeface="Meiryo UI" panose="020B0604030504040204" pitchFamily="50" charset="-128"/>
              </a:rPr>
              <a:t>サービスの実装やイノベーション創出に、官民が連携して取り組んでいる</a:t>
            </a:r>
            <a:endParaRPr kumimoji="1" lang="en-US" altLang="ja-JP" sz="1200" cap="small"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cap="small"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200" cap="small"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・空飛ぶクルマの実現に向けた、具体的かつ実践的な協議・活動の核となる「空の移動革命社会実装大阪ラウンドテーブル」を官民</a:t>
            </a:r>
            <a:br>
              <a:rPr lang="en-US" altLang="ja-JP" sz="1200" cap="small" dirty="0">
                <a:solidFill>
                  <a:schemeClr val="tx1"/>
                </a:solidFill>
                <a:latin typeface="Meiryo UI" panose="020B0604030504040204" pitchFamily="50" charset="-128"/>
                <a:ea typeface="Meiryo UI" panose="020B0604030504040204" pitchFamily="50" charset="-128"/>
                <a:cs typeface="Meiryo UI" panose="020B0604030504040204" pitchFamily="50" charset="-128"/>
              </a:rPr>
            </a:br>
            <a:r>
              <a:rPr lang="ja-JP" altLang="en-US" sz="1200" cap="small"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共同で設立</a:t>
            </a:r>
            <a:endParaRPr kumimoji="1" lang="en-US" altLang="ja-JP" sz="1200" cap="small"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spcBef>
                <a:spcPts val="600"/>
              </a:spcBef>
            </a:pPr>
            <a:r>
              <a:rPr lang="ja-JP" altLang="en-US" sz="1200" dirty="0">
                <a:latin typeface="Meiryo UI" pitchFamily="50" charset="-128"/>
                <a:ea typeface="Meiryo UI" pitchFamily="50" charset="-128"/>
                <a:cs typeface="Meiryo UI" pitchFamily="50" charset="-128"/>
              </a:rPr>
              <a:t>　　</a:t>
            </a:r>
            <a:r>
              <a:rPr lang="en-US" altLang="ja-JP" sz="1200" dirty="0">
                <a:latin typeface="Meiryo UI" pitchFamily="50" charset="-128"/>
                <a:ea typeface="Meiryo UI" pitchFamily="50" charset="-128"/>
                <a:cs typeface="Meiryo UI" pitchFamily="50" charset="-128"/>
              </a:rPr>
              <a:t>【</a:t>
            </a:r>
            <a:r>
              <a:rPr lang="ja-JP" altLang="en-US" sz="1200" dirty="0">
                <a:latin typeface="Meiryo UI" pitchFamily="50" charset="-128"/>
                <a:ea typeface="Meiryo UI" pitchFamily="50" charset="-128"/>
                <a:cs typeface="Meiryo UI" pitchFamily="50" charset="-128"/>
              </a:rPr>
              <a:t>観光分野</a:t>
            </a:r>
            <a:r>
              <a:rPr lang="en-US" altLang="ja-JP" sz="1200" dirty="0">
                <a:latin typeface="Meiryo UI" pitchFamily="50" charset="-128"/>
                <a:ea typeface="Meiryo UI" pitchFamily="50" charset="-128"/>
                <a:cs typeface="Meiryo UI" pitchFamily="50" charset="-128"/>
              </a:rPr>
              <a:t>】</a:t>
            </a:r>
          </a:p>
          <a:p>
            <a:r>
              <a:rPr kumimoji="1" lang="ja-JP" altLang="en-US" sz="1200" cap="small" dirty="0">
                <a:latin typeface="Meiryo UI" pitchFamily="50" charset="-128"/>
                <a:ea typeface="Meiryo UI" pitchFamily="50" charset="-128"/>
                <a:cs typeface="Meiryo UI" pitchFamily="50" charset="-128"/>
              </a:rPr>
              <a:t>　　　 ・大阪</a:t>
            </a:r>
            <a:r>
              <a:rPr kumimoji="1" lang="ja-JP" altLang="en-US" sz="1200" cap="small" dirty="0">
                <a:solidFill>
                  <a:schemeClr val="tx1"/>
                </a:solidFill>
                <a:latin typeface="Meiryo UI" pitchFamily="50" charset="-128"/>
                <a:ea typeface="Meiryo UI" pitchFamily="50" charset="-128"/>
                <a:cs typeface="Meiryo UI" pitchFamily="50" charset="-128"/>
              </a:rPr>
              <a:t>は、観光資源に富み、宿泊施設や交通網など観光インフラも充実</a:t>
            </a:r>
            <a:endParaRPr kumimoji="1" lang="en-US" altLang="ja-JP" sz="1200" cap="small" dirty="0">
              <a:solidFill>
                <a:schemeClr val="tx1"/>
              </a:solidFill>
              <a:latin typeface="Meiryo UI" pitchFamily="50" charset="-128"/>
              <a:ea typeface="Meiryo UI" pitchFamily="50" charset="-128"/>
              <a:cs typeface="Meiryo UI" pitchFamily="50" charset="-128"/>
            </a:endParaRPr>
          </a:p>
          <a:p>
            <a:r>
              <a:rPr lang="ja-JP" altLang="en-US" sz="1200" cap="small" dirty="0">
                <a:solidFill>
                  <a:schemeClr val="tx1"/>
                </a:solidFill>
                <a:latin typeface="Meiryo UI" pitchFamily="50" charset="-128"/>
                <a:ea typeface="Meiryo UI" pitchFamily="50" charset="-128"/>
                <a:cs typeface="Meiryo UI" panose="020B0604030504040204" pitchFamily="50" charset="-128"/>
              </a:rPr>
              <a:t>　　　 ・関西には個性豊かで魅力ある都市が近接して多数存在</a:t>
            </a:r>
            <a:endParaRPr lang="en-US" altLang="ja-JP" sz="1200" cap="small"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200" cap="small"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・コロナ前の</a:t>
            </a:r>
            <a:r>
              <a:rPr kumimoji="1" lang="en-US" altLang="ja-JP" sz="1200" cap="small"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2019</a:t>
            </a:r>
            <a:r>
              <a:rPr kumimoji="1" lang="ja-JP" altLang="en-US" sz="1200" cap="small"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年の来阪外国人旅行者</a:t>
            </a:r>
            <a:r>
              <a:rPr kumimoji="1" lang="ja-JP" altLang="en-US" sz="1200" cap="small" dirty="0">
                <a:latin typeface="Meiryo UI" panose="020B0604030504040204" pitchFamily="50" charset="-128"/>
                <a:ea typeface="Meiryo UI" panose="020B0604030504040204" pitchFamily="50" charset="-128"/>
                <a:cs typeface="Meiryo UI" panose="020B0604030504040204" pitchFamily="50" charset="-128"/>
              </a:rPr>
              <a:t>数</a:t>
            </a:r>
            <a:r>
              <a:rPr kumimoji="1" lang="en-US" altLang="ja-JP" sz="1200" cap="small" dirty="0">
                <a:latin typeface="Meiryo UI" panose="020B0604030504040204" pitchFamily="50" charset="-128"/>
                <a:ea typeface="Meiryo UI" panose="020B0604030504040204" pitchFamily="50" charset="-128"/>
                <a:cs typeface="Meiryo UI" panose="020B0604030504040204" pitchFamily="50" charset="-128"/>
              </a:rPr>
              <a:t>1,153</a:t>
            </a:r>
            <a:r>
              <a:rPr kumimoji="1" lang="ja-JP" altLang="en-US" sz="1200" cap="small" dirty="0">
                <a:latin typeface="Meiryo UI" panose="020B0604030504040204" pitchFamily="50" charset="-128"/>
                <a:ea typeface="Meiryo UI" panose="020B0604030504040204" pitchFamily="50" charset="-128"/>
                <a:cs typeface="Meiryo UI" panose="020B0604030504040204" pitchFamily="50" charset="-128"/>
              </a:rPr>
              <a:t>万人、訪問率は</a:t>
            </a:r>
            <a:r>
              <a:rPr kumimoji="1" lang="en-US" altLang="ja-JP" sz="1200" cap="small" dirty="0">
                <a:latin typeface="Meiryo UI" panose="020B0604030504040204" pitchFamily="50" charset="-128"/>
                <a:ea typeface="Meiryo UI" panose="020B0604030504040204" pitchFamily="50" charset="-128"/>
                <a:cs typeface="Meiryo UI" panose="020B0604030504040204" pitchFamily="50" charset="-128"/>
              </a:rPr>
              <a:t>38.6</a:t>
            </a:r>
            <a:r>
              <a:rPr kumimoji="1" lang="ja-JP" altLang="en-US" sz="1200" cap="small" dirty="0">
                <a:latin typeface="Meiryo UI" panose="020B0604030504040204" pitchFamily="50" charset="-128"/>
                <a:ea typeface="Meiryo UI" panose="020B0604030504040204" pitchFamily="50" charset="-128"/>
                <a:cs typeface="Meiryo UI" panose="020B0604030504040204" pitchFamily="50" charset="-128"/>
              </a:rPr>
              <a:t>％とインバウンドは増加傾向にあった</a:t>
            </a:r>
            <a:endParaRPr lang="en-US" altLang="ja-JP" sz="1200" cap="small" dirty="0">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200" cap="small" dirty="0">
                <a:latin typeface="Meiryo UI" panose="020B0604030504040204" pitchFamily="50" charset="-128"/>
                <a:ea typeface="Meiryo UI" panose="020B0604030504040204" pitchFamily="50" charset="-128"/>
                <a:cs typeface="Meiryo UI" panose="020B0604030504040204" pitchFamily="50" charset="-128"/>
              </a:rPr>
              <a:t>　　　 ・コロナの影響で一時的に落ち込んでいたものの、</a:t>
            </a:r>
            <a:r>
              <a:rPr kumimoji="1" lang="en-US" altLang="ja-JP" sz="1200" cap="small" dirty="0">
                <a:latin typeface="Meiryo UI" panose="020B0604030504040204" pitchFamily="50" charset="-128"/>
                <a:ea typeface="Meiryo UI" panose="020B0604030504040204" pitchFamily="50" charset="-128"/>
                <a:cs typeface="Meiryo UI" panose="020B0604030504040204" pitchFamily="50" charset="-128"/>
              </a:rPr>
              <a:t>2023</a:t>
            </a:r>
            <a:r>
              <a:rPr kumimoji="1" lang="ja-JP" altLang="en-US" sz="1200" cap="small" dirty="0">
                <a:latin typeface="Meiryo UI" panose="020B0604030504040204" pitchFamily="50" charset="-128"/>
                <a:ea typeface="Meiryo UI" panose="020B0604030504040204" pitchFamily="50" charset="-128"/>
                <a:cs typeface="Meiryo UI" panose="020B0604030504040204" pitchFamily="50" charset="-128"/>
              </a:rPr>
              <a:t>年の延べ宿泊者数はコロナ前まで回復</a:t>
            </a:r>
            <a:endParaRPr kumimoji="1" lang="en-US" altLang="ja-JP" sz="1200" cap="small"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cap="small" dirty="0">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200" cap="small" dirty="0">
                <a:latin typeface="Meiryo UI" panose="020B0604030504040204" pitchFamily="50" charset="-128"/>
                <a:ea typeface="Meiryo UI" panose="020B0604030504040204" pitchFamily="50" charset="-128"/>
                <a:cs typeface="Meiryo UI" panose="020B0604030504040204" pitchFamily="50" charset="-128"/>
              </a:rPr>
              <a:t>ホテル等の着工数増加、帰国後の越境</a:t>
            </a:r>
            <a:r>
              <a:rPr kumimoji="1" lang="en-US" altLang="ja-JP" sz="1200" cap="small" dirty="0">
                <a:latin typeface="Meiryo UI" panose="020B0604030504040204" pitchFamily="50" charset="-128"/>
                <a:ea typeface="Meiryo UI" panose="020B0604030504040204" pitchFamily="50" charset="-128"/>
                <a:cs typeface="Meiryo UI" panose="020B0604030504040204" pitchFamily="50" charset="-128"/>
              </a:rPr>
              <a:t>EC</a:t>
            </a:r>
            <a:r>
              <a:rPr kumimoji="1" lang="ja-JP" altLang="en-US" sz="1200" cap="small" dirty="0">
                <a:latin typeface="Meiryo UI" panose="020B0604030504040204" pitchFamily="50" charset="-128"/>
                <a:ea typeface="Meiryo UI" panose="020B0604030504040204" pitchFamily="50" charset="-128"/>
                <a:cs typeface="Meiryo UI" panose="020B0604030504040204" pitchFamily="50" charset="-128"/>
              </a:rPr>
              <a:t>による輸出の増加など他産業への波及効果が高い</a:t>
            </a:r>
            <a:endParaRPr kumimoji="1" lang="en-US" altLang="ja-JP" sz="1200" cap="small"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cap="small" dirty="0">
              <a:latin typeface="Meiryo UI" panose="020B0604030504040204" pitchFamily="50" charset="-128"/>
              <a:ea typeface="Meiryo UI" panose="020B0604030504040204" pitchFamily="50" charset="-128"/>
              <a:cs typeface="Meiryo UI" panose="020B0604030504040204" pitchFamily="50" charset="-128"/>
            </a:endParaRPr>
          </a:p>
          <a:p>
            <a:pPr>
              <a:spcBef>
                <a:spcPts val="600"/>
              </a:spcBef>
            </a:pPr>
            <a:endParaRPr kumimoji="1" lang="en-US" altLang="ja-JP" sz="1200" cap="small" dirty="0">
              <a:latin typeface="Meiryo UI" panose="020B0604030504040204" pitchFamily="50" charset="-128"/>
              <a:ea typeface="Meiryo UI" panose="020B0604030504040204" pitchFamily="50" charset="-128"/>
              <a:cs typeface="Meiryo UI" panose="020B0604030504040204" pitchFamily="50" charset="-128"/>
            </a:endParaRPr>
          </a:p>
          <a:p>
            <a:endPar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25649997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正方形/長方形 6">
            <a:extLst>
              <a:ext uri="{FF2B5EF4-FFF2-40B4-BE49-F238E27FC236}">
                <a16:creationId xmlns:a16="http://schemas.microsoft.com/office/drawing/2014/main" id="{C7D3216F-A4C0-8C46-E1FC-65B38341BDE1}"/>
              </a:ext>
            </a:extLst>
          </p:cNvPr>
          <p:cNvSpPr/>
          <p:nvPr/>
        </p:nvSpPr>
        <p:spPr>
          <a:xfrm>
            <a:off x="367418" y="476672"/>
            <a:ext cx="8453054" cy="3092367"/>
          </a:xfrm>
          <a:prstGeom prst="rect">
            <a:avLst/>
          </a:prstGeom>
          <a:noFill/>
          <a:ln w="12700">
            <a:noFill/>
          </a:ln>
        </p:spPr>
        <p:style>
          <a:lnRef idx="2">
            <a:schemeClr val="accent2"/>
          </a:lnRef>
          <a:fillRef idx="1">
            <a:schemeClr val="lt1"/>
          </a:fillRef>
          <a:effectRef idx="0">
            <a:schemeClr val="accent2"/>
          </a:effectRef>
          <a:fontRef idx="minor">
            <a:schemeClr val="dk1"/>
          </a:fontRef>
        </p:style>
        <p:txBody>
          <a:bodyPr wrap="square" lIns="0" tIns="72000" rIns="0" bIns="72000" rtlCol="0" anchor="t" anchorCtr="0">
            <a:spAutoFit/>
          </a:bodyPr>
          <a:lstStyle/>
          <a:p>
            <a:pPr>
              <a:spcAft>
                <a:spcPts val="1200"/>
              </a:spcAft>
            </a:pPr>
            <a:r>
              <a:rPr lang="en-US" altLang="ja-JP" sz="11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Ⅱ</a:t>
            </a:r>
            <a:r>
              <a:rPr lang="ja-JP" altLang="en-US" sz="11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市内企業の実態</a:t>
            </a:r>
            <a:endParaRPr lang="en-US" altLang="ja-JP" sz="11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285750" indent="-285750">
              <a:spcAft>
                <a:spcPts val="300"/>
              </a:spcAft>
              <a:buFont typeface="Wingdings" panose="05000000000000000000" pitchFamily="2" charset="2"/>
              <a:buChar char="Ø"/>
            </a:pPr>
            <a:r>
              <a:rPr lang="ja-JP" altLang="en-US" sz="1100" dirty="0">
                <a:solidFill>
                  <a:schemeClr val="tx1"/>
                </a:solidFill>
                <a:latin typeface="Meiryo UI" panose="020B0604030504040204" pitchFamily="50" charset="-128"/>
                <a:ea typeface="Meiryo UI" panose="020B0604030504040204" pitchFamily="50" charset="-128"/>
              </a:rPr>
              <a:t>地域経済成長プランの改訂にあたり 「市内企業実態調査」を実施し、市内企業の実情や課題等の把握に努めた。</a:t>
            </a:r>
            <a:endParaRPr lang="en-US" altLang="ja-JP" sz="1100" dirty="0">
              <a:solidFill>
                <a:schemeClr val="tx1"/>
              </a:solidFill>
              <a:latin typeface="Meiryo UI" panose="020B0604030504040204" pitchFamily="50" charset="-128"/>
              <a:ea typeface="Meiryo UI" panose="020B0604030504040204" pitchFamily="50" charset="-128"/>
            </a:endParaRPr>
          </a:p>
          <a:p>
            <a:pPr marL="285750" indent="-285750">
              <a:spcAft>
                <a:spcPts val="600"/>
              </a:spcAft>
              <a:buFont typeface="Wingdings" panose="05000000000000000000" pitchFamily="2" charset="2"/>
              <a:buChar char="Ø"/>
            </a:pPr>
            <a:r>
              <a:rPr lang="ja-JP" altLang="en-US" sz="1100" dirty="0">
                <a:solidFill>
                  <a:schemeClr val="tx1"/>
                </a:solidFill>
                <a:latin typeface="Meiryo UI" panose="020B0604030504040204" pitchFamily="50" charset="-128"/>
                <a:ea typeface="Meiryo UI" panose="020B0604030504040204" pitchFamily="50" charset="-128"/>
              </a:rPr>
              <a:t>市内中小企業は様々な課題に直面しており、ニーズも多様化している状況がうかがえる。</a:t>
            </a:r>
            <a:endParaRPr lang="en-US" altLang="ja-JP" sz="1100" dirty="0">
              <a:solidFill>
                <a:schemeClr val="tx1"/>
              </a:solidFill>
              <a:latin typeface="Meiryo UI" panose="020B0604030504040204" pitchFamily="50" charset="-128"/>
              <a:ea typeface="Meiryo UI" panose="020B0604030504040204" pitchFamily="50" charset="-128"/>
            </a:endParaRPr>
          </a:p>
          <a:p>
            <a:pPr marL="540000" indent="-171450">
              <a:spcAft>
                <a:spcPts val="600"/>
              </a:spcAft>
              <a:buFont typeface="Arial" panose="020B0604020202020204" pitchFamily="34" charset="0"/>
              <a:buChar char="•"/>
            </a:pPr>
            <a:r>
              <a:rPr lang="ja-JP" altLang="en-US" sz="1080" dirty="0">
                <a:solidFill>
                  <a:schemeClr val="tx1"/>
                </a:solidFill>
                <a:latin typeface="Meiryo UI" panose="020B0604030504040204" pitchFamily="50" charset="-128"/>
                <a:ea typeface="Meiryo UI" panose="020B0604030504040204" pitchFamily="50" charset="-128"/>
              </a:rPr>
              <a:t>５年前との売上高比較では、売上高を増加させた企業の割合が</a:t>
            </a:r>
            <a:r>
              <a:rPr lang="en-US" altLang="ja-JP" sz="1080" dirty="0">
                <a:solidFill>
                  <a:schemeClr val="tx1"/>
                </a:solidFill>
                <a:latin typeface="Meiryo UI" panose="020B0604030504040204" pitchFamily="50" charset="-128"/>
                <a:ea typeface="Meiryo UI" panose="020B0604030504040204" pitchFamily="50" charset="-128"/>
              </a:rPr>
              <a:t>22.6</a:t>
            </a:r>
            <a:r>
              <a:rPr lang="ja-JP" altLang="en-US" sz="1080" dirty="0">
                <a:solidFill>
                  <a:schemeClr val="tx1"/>
                </a:solidFill>
                <a:latin typeface="Meiryo UI" panose="020B0604030504040204" pitchFamily="50" charset="-128"/>
                <a:ea typeface="Meiryo UI" panose="020B0604030504040204" pitchFamily="50" charset="-128"/>
              </a:rPr>
              <a:t>％であるのに対し、減少させた企業は</a:t>
            </a:r>
            <a:r>
              <a:rPr lang="en-US" altLang="ja-JP" sz="1080" dirty="0">
                <a:solidFill>
                  <a:schemeClr val="tx1"/>
                </a:solidFill>
                <a:latin typeface="Meiryo UI" panose="020B0604030504040204" pitchFamily="50" charset="-128"/>
                <a:ea typeface="Meiryo UI" panose="020B0604030504040204" pitchFamily="50" charset="-128"/>
              </a:rPr>
              <a:t>44</a:t>
            </a:r>
            <a:r>
              <a:rPr lang="ja-JP" altLang="en-US" sz="1080" dirty="0">
                <a:solidFill>
                  <a:schemeClr val="tx1"/>
                </a:solidFill>
                <a:latin typeface="Meiryo UI" panose="020B0604030504040204" pitchFamily="50" charset="-128"/>
                <a:ea typeface="Meiryo UI" panose="020B0604030504040204" pitchFamily="50" charset="-128"/>
              </a:rPr>
              <a:t>％となっている。</a:t>
            </a:r>
            <a:r>
              <a:rPr lang="en-US" altLang="ja-JP" sz="1080" dirty="0">
                <a:solidFill>
                  <a:schemeClr val="tx1"/>
                </a:solidFill>
                <a:latin typeface="Meiryo UI" panose="020B0604030504040204" pitchFamily="50" charset="-128"/>
                <a:ea typeface="Meiryo UI" panose="020B0604030504040204" pitchFamily="50" charset="-128"/>
              </a:rPr>
              <a:t>2019</a:t>
            </a:r>
            <a:r>
              <a:rPr lang="ja-JP" altLang="en-US" sz="1080" dirty="0">
                <a:solidFill>
                  <a:schemeClr val="tx1"/>
                </a:solidFill>
                <a:latin typeface="Meiryo UI" panose="020B0604030504040204" pitchFamily="50" charset="-128"/>
                <a:ea typeface="Meiryo UI" panose="020B0604030504040204" pitchFamily="50" charset="-128"/>
              </a:rPr>
              <a:t>年度に実施した売上高比較の調査と比べると、「大幅に増加」と「大幅に減少」の比率が高くなっており、コロナ禍を経て二極化が進んでいる。なお、売上高の増加企業は、様々な経営課題に取り組みを進めている割合が高く、積極的にチャレンジしている姿勢がうかがえる。</a:t>
            </a:r>
            <a:endParaRPr lang="en-US" altLang="ja-JP" sz="1080" dirty="0">
              <a:solidFill>
                <a:schemeClr val="tx1"/>
              </a:solidFill>
              <a:latin typeface="Meiryo UI" panose="020B0604030504040204" pitchFamily="50" charset="-128"/>
              <a:ea typeface="Meiryo UI" panose="020B0604030504040204" pitchFamily="50" charset="-128"/>
            </a:endParaRPr>
          </a:p>
          <a:p>
            <a:pPr marL="540000" indent="-171450">
              <a:spcAft>
                <a:spcPts val="600"/>
              </a:spcAft>
              <a:buFont typeface="Arial" panose="020B0604020202020204" pitchFamily="34" charset="0"/>
              <a:buChar char="•"/>
            </a:pPr>
            <a:r>
              <a:rPr lang="ja-JP" altLang="en-US" sz="1080" dirty="0">
                <a:solidFill>
                  <a:schemeClr val="tx1"/>
                </a:solidFill>
                <a:latin typeface="Meiryo UI" panose="020B0604030504040204" pitchFamily="50" charset="-128"/>
                <a:ea typeface="Meiryo UI" panose="020B0604030504040204" pitchFamily="50" charset="-128"/>
              </a:rPr>
              <a:t>取り組みたいが対応できていない経営課題は、「販路の開拓・拡大」と「人材の確保・育成」の割合がともに最も高く、「事業継承」、「新商品・サービスの開発・提供」が続いている。</a:t>
            </a:r>
            <a:endParaRPr lang="en-US" altLang="ja-JP" sz="1080" dirty="0">
              <a:solidFill>
                <a:schemeClr val="tx1"/>
              </a:solidFill>
              <a:latin typeface="Meiryo UI" panose="020B0604030504040204" pitchFamily="50" charset="-128"/>
              <a:ea typeface="Meiryo UI" panose="020B0604030504040204" pitchFamily="50" charset="-128"/>
            </a:endParaRPr>
          </a:p>
          <a:p>
            <a:pPr marL="540000" indent="-171450">
              <a:spcAft>
                <a:spcPts val="600"/>
              </a:spcAft>
              <a:buFont typeface="Arial" panose="020B0604020202020204" pitchFamily="34" charset="0"/>
              <a:buChar char="•"/>
            </a:pPr>
            <a:r>
              <a:rPr lang="ja-JP" altLang="en-US" sz="1080" dirty="0">
                <a:solidFill>
                  <a:schemeClr val="tx1"/>
                </a:solidFill>
                <a:latin typeface="Meiryo UI" panose="020B0604030504040204" pitchFamily="50" charset="-128"/>
                <a:ea typeface="Meiryo UI" panose="020B0604030504040204" pitchFamily="50" charset="-128"/>
              </a:rPr>
              <a:t>国が推し進めている</a:t>
            </a:r>
            <a:r>
              <a:rPr lang="en-US" altLang="ja-JP" sz="1080" dirty="0">
                <a:solidFill>
                  <a:schemeClr val="tx1"/>
                </a:solidFill>
                <a:latin typeface="Meiryo UI" panose="020B0604030504040204" pitchFamily="50" charset="-128"/>
                <a:ea typeface="Meiryo UI" panose="020B0604030504040204" pitchFamily="50" charset="-128"/>
              </a:rPr>
              <a:t>DX</a:t>
            </a:r>
            <a:r>
              <a:rPr lang="ja-JP" altLang="en-US" sz="1080" dirty="0">
                <a:solidFill>
                  <a:schemeClr val="tx1"/>
                </a:solidFill>
                <a:latin typeface="Meiryo UI" panose="020B0604030504040204" pitchFamily="50" charset="-128"/>
                <a:ea typeface="Meiryo UI" panose="020B0604030504040204" pitchFamily="50" charset="-128"/>
              </a:rPr>
              <a:t>、</a:t>
            </a:r>
            <a:r>
              <a:rPr lang="en-US" altLang="ja-JP" sz="1080" dirty="0">
                <a:solidFill>
                  <a:schemeClr val="tx1"/>
                </a:solidFill>
                <a:latin typeface="Meiryo UI" panose="020B0604030504040204" pitchFamily="50" charset="-128"/>
                <a:ea typeface="Meiryo UI" panose="020B0604030504040204" pitchFamily="50" charset="-128"/>
              </a:rPr>
              <a:t>GX</a:t>
            </a:r>
            <a:r>
              <a:rPr lang="ja-JP" altLang="en-US" sz="1080" dirty="0">
                <a:solidFill>
                  <a:schemeClr val="tx1"/>
                </a:solidFill>
                <a:latin typeface="Meiryo UI" panose="020B0604030504040204" pitchFamily="50" charset="-128"/>
                <a:ea typeface="Meiryo UI" panose="020B0604030504040204" pitchFamily="50" charset="-128"/>
              </a:rPr>
              <a:t>関連で見ると、取り組みたいが対応できていない経営課題として「</a:t>
            </a:r>
            <a:r>
              <a:rPr lang="en-US" altLang="ja-JP" sz="1080" dirty="0">
                <a:solidFill>
                  <a:schemeClr val="tx1"/>
                </a:solidFill>
                <a:latin typeface="Meiryo UI" panose="020B0604030504040204" pitchFamily="50" charset="-128"/>
                <a:ea typeface="Meiryo UI" panose="020B0604030504040204" pitchFamily="50" charset="-128"/>
              </a:rPr>
              <a:t>DX</a:t>
            </a:r>
            <a:r>
              <a:rPr lang="ja-JP" altLang="en-US" sz="1080" dirty="0">
                <a:solidFill>
                  <a:schemeClr val="tx1"/>
                </a:solidFill>
                <a:latin typeface="Meiryo UI" panose="020B0604030504040204" pitchFamily="50" charset="-128"/>
                <a:ea typeface="Meiryo UI" panose="020B0604030504040204" pitchFamily="50" charset="-128"/>
              </a:rPr>
              <a:t>への取組」、「カーボンニュートラルへの取組」をあげた企業の比率は少ない。</a:t>
            </a:r>
            <a:endParaRPr lang="en-US" altLang="ja-JP" sz="1080" dirty="0">
              <a:solidFill>
                <a:schemeClr val="tx1"/>
              </a:solidFill>
              <a:latin typeface="Meiryo UI" panose="020B0604030504040204" pitchFamily="50" charset="-128"/>
              <a:ea typeface="Meiryo UI" panose="020B0604030504040204" pitchFamily="50" charset="-128"/>
            </a:endParaRPr>
          </a:p>
          <a:p>
            <a:pPr marL="540000" indent="-171450">
              <a:spcAft>
                <a:spcPts val="600"/>
              </a:spcAft>
              <a:buFont typeface="Arial" panose="020B0604020202020204" pitchFamily="34" charset="0"/>
              <a:buChar char="•"/>
            </a:pPr>
            <a:r>
              <a:rPr lang="ja-JP" altLang="en-US" sz="1080" dirty="0">
                <a:solidFill>
                  <a:schemeClr val="tx1"/>
                </a:solidFill>
                <a:latin typeface="Meiryo UI" panose="020B0604030504040204" pitchFamily="50" charset="-128"/>
                <a:ea typeface="Meiryo UI" panose="020B0604030504040204" pitchFamily="50" charset="-128"/>
              </a:rPr>
              <a:t>一方、 「</a:t>
            </a:r>
            <a:r>
              <a:rPr lang="en-US" altLang="ja-JP" sz="1080" dirty="0">
                <a:solidFill>
                  <a:schemeClr val="tx1"/>
                </a:solidFill>
                <a:latin typeface="Meiryo UI" panose="020B0604030504040204" pitchFamily="50" charset="-128"/>
                <a:ea typeface="Meiryo UI" panose="020B0604030504040204" pitchFamily="50" charset="-128"/>
              </a:rPr>
              <a:t>DX</a:t>
            </a:r>
            <a:r>
              <a:rPr lang="ja-JP" altLang="en-US" sz="1080" dirty="0">
                <a:solidFill>
                  <a:schemeClr val="tx1"/>
                </a:solidFill>
                <a:latin typeface="Meiryo UI" panose="020B0604030504040204" pitchFamily="50" charset="-128"/>
                <a:ea typeface="Meiryo UI" panose="020B0604030504040204" pitchFamily="50" charset="-128"/>
              </a:rPr>
              <a:t>への取組」、「カーボンニュートラルへの取組」 や、「「働き方改革」への対応」、「海外ビジネスへの取組」は、取り組みたいが対応できていない経営課題とした企業は多くないが、上位にあげられた課題である「販路の開拓・拡大」、「人材の確保・育成」や「新製品・サービスの開発・提供」、「コストの低減」、「既存商品・サービスの高付加価値化」などへの有効な解決手法になり得ると考えられる。</a:t>
            </a:r>
            <a:endParaRPr lang="en-US" altLang="ja-JP" sz="1080" dirty="0">
              <a:solidFill>
                <a:schemeClr val="tx1"/>
              </a:solidFill>
              <a:latin typeface="Meiryo UI" panose="020B0604030504040204" pitchFamily="50" charset="-128"/>
              <a:ea typeface="Meiryo UI" panose="020B0604030504040204" pitchFamily="50" charset="-128"/>
            </a:endParaRPr>
          </a:p>
          <a:p>
            <a:pPr marL="540000" indent="-171450">
              <a:buFont typeface="Arial" panose="020B0604020202020204" pitchFamily="34" charset="0"/>
              <a:buChar char="•"/>
            </a:pPr>
            <a:endParaRPr lang="en-US" altLang="ja-JP" sz="1100" dirty="0">
              <a:solidFill>
                <a:schemeClr val="tx1"/>
              </a:solidFill>
              <a:latin typeface="Meiryo UI" panose="020B0604030504040204" pitchFamily="50" charset="-128"/>
              <a:ea typeface="Meiryo UI" panose="020B0604030504040204" pitchFamily="50" charset="-128"/>
            </a:endParaRPr>
          </a:p>
        </p:txBody>
      </p:sp>
      <p:sp>
        <p:nvSpPr>
          <p:cNvPr id="2" name="テキスト ボックス 1">
            <a:extLst>
              <a:ext uri="{FF2B5EF4-FFF2-40B4-BE49-F238E27FC236}">
                <a16:creationId xmlns:a16="http://schemas.microsoft.com/office/drawing/2014/main" id="{71A88A34-E541-3DCA-C980-9E7824B170F7}"/>
              </a:ext>
            </a:extLst>
          </p:cNvPr>
          <p:cNvSpPr txBox="1"/>
          <p:nvPr/>
        </p:nvSpPr>
        <p:spPr>
          <a:xfrm>
            <a:off x="0" y="0"/>
            <a:ext cx="9144000" cy="461665"/>
          </a:xfrm>
          <a:prstGeom prst="rect">
            <a:avLst/>
          </a:prstGeom>
          <a:solidFill>
            <a:schemeClr val="accent1"/>
          </a:solidFill>
        </p:spPr>
        <p:txBody>
          <a:bodyPr wrap="square" rtlCol="0">
            <a:spAutoFit/>
          </a:bodyPr>
          <a:lstStyle/>
          <a:p>
            <a:r>
              <a:rPr lang="ja-JP" altLang="en-US" sz="2400" b="1" cap="small"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３．</a:t>
            </a:r>
            <a:r>
              <a:rPr lang="ja-JP" altLang="en-US" sz="2400" b="1" cap="small" spc="1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大阪経済の現状、市内企業の実態</a:t>
            </a:r>
            <a:endParaRPr kumimoji="1" lang="ja-JP" altLang="en-US" sz="1600" b="1" spc="1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 name="テキスト ボックス 4">
            <a:extLst>
              <a:ext uri="{FF2B5EF4-FFF2-40B4-BE49-F238E27FC236}">
                <a16:creationId xmlns:a16="http://schemas.microsoft.com/office/drawing/2014/main" id="{E9CE90D7-1DED-E4D2-C466-868613DE8D53}"/>
              </a:ext>
            </a:extLst>
          </p:cNvPr>
          <p:cNvSpPr txBox="1"/>
          <p:nvPr/>
        </p:nvSpPr>
        <p:spPr>
          <a:xfrm>
            <a:off x="0" y="6642556"/>
            <a:ext cx="3600400" cy="215444"/>
          </a:xfrm>
          <a:prstGeom prst="rect">
            <a:avLst/>
          </a:prstGeom>
          <a:noFill/>
        </p:spPr>
        <p:txBody>
          <a:bodyPr wrap="square" rtlCol="0">
            <a:spAutoFit/>
          </a:bodyPr>
          <a:lstStyle/>
          <a:p>
            <a:r>
              <a:rPr kumimoji="1" lang="ja-JP" altLang="en-US" sz="800" dirty="0">
                <a:latin typeface="Meiryo UI" pitchFamily="50" charset="-128"/>
                <a:ea typeface="Meiryo UI" pitchFamily="50" charset="-128"/>
                <a:cs typeface="Meiryo UI" pitchFamily="50" charset="-128"/>
              </a:rPr>
              <a:t>出典：大阪市経済戦略局「市内企業実態調査結果報告書」を基に作成</a:t>
            </a:r>
          </a:p>
        </p:txBody>
      </p:sp>
      <p:sp>
        <p:nvSpPr>
          <p:cNvPr id="11" name="大かっこ 10">
            <a:extLst>
              <a:ext uri="{FF2B5EF4-FFF2-40B4-BE49-F238E27FC236}">
                <a16:creationId xmlns:a16="http://schemas.microsoft.com/office/drawing/2014/main" id="{3D3C84AE-866A-3F82-1695-79F4E7DAD85C}"/>
              </a:ext>
            </a:extLst>
          </p:cNvPr>
          <p:cNvSpPr/>
          <p:nvPr/>
        </p:nvSpPr>
        <p:spPr>
          <a:xfrm>
            <a:off x="539552" y="1268760"/>
            <a:ext cx="8496944" cy="1983326"/>
          </a:xfrm>
          <a:prstGeom prst="bracketPair">
            <a:avLst>
              <a:gd name="adj" fmla="val 5069"/>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pic>
        <p:nvPicPr>
          <p:cNvPr id="15" name="図 14">
            <a:extLst>
              <a:ext uri="{FF2B5EF4-FFF2-40B4-BE49-F238E27FC236}">
                <a16:creationId xmlns:a16="http://schemas.microsoft.com/office/drawing/2014/main" id="{6328A7D2-86B8-B4B9-9F6B-F36E6310E4BA}"/>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l="70907" t="86824" r="2994"/>
          <a:stretch/>
        </p:blipFill>
        <p:spPr bwMode="auto">
          <a:xfrm>
            <a:off x="412007" y="4976173"/>
            <a:ext cx="790676" cy="250745"/>
          </a:xfrm>
          <a:prstGeom prst="rect">
            <a:avLst/>
          </a:prstGeom>
          <a:noFill/>
          <a:ln>
            <a:noFill/>
          </a:ln>
        </p:spPr>
      </p:pic>
      <p:pic>
        <p:nvPicPr>
          <p:cNvPr id="16" name="図 15">
            <a:extLst>
              <a:ext uri="{FF2B5EF4-FFF2-40B4-BE49-F238E27FC236}">
                <a16:creationId xmlns:a16="http://schemas.microsoft.com/office/drawing/2014/main" id="{4621F1DF-22B8-C593-E798-09924E9C4AD7}"/>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l="8952" r="25643" b="5805"/>
          <a:stretch/>
        </p:blipFill>
        <p:spPr bwMode="auto">
          <a:xfrm>
            <a:off x="467545" y="3508618"/>
            <a:ext cx="1981527" cy="1792590"/>
          </a:xfrm>
          <a:prstGeom prst="rect">
            <a:avLst/>
          </a:prstGeom>
          <a:noFill/>
          <a:ln>
            <a:noFill/>
          </a:ln>
        </p:spPr>
      </p:pic>
      <p:grpSp>
        <p:nvGrpSpPr>
          <p:cNvPr id="17" name="グループ化 16">
            <a:extLst>
              <a:ext uri="{FF2B5EF4-FFF2-40B4-BE49-F238E27FC236}">
                <a16:creationId xmlns:a16="http://schemas.microsoft.com/office/drawing/2014/main" id="{C9C3F93A-3665-7EDB-326B-14F92AAC2534}"/>
              </a:ext>
            </a:extLst>
          </p:cNvPr>
          <p:cNvGrpSpPr>
            <a:grpSpLocks/>
          </p:cNvGrpSpPr>
          <p:nvPr/>
        </p:nvGrpSpPr>
        <p:grpSpPr>
          <a:xfrm>
            <a:off x="1859073" y="3552655"/>
            <a:ext cx="821799" cy="302433"/>
            <a:chOff x="2411760" y="1700808"/>
            <a:chExt cx="1369665" cy="504055"/>
          </a:xfrm>
        </p:grpSpPr>
        <p:sp>
          <p:nvSpPr>
            <p:cNvPr id="18" name="フローチャート: 結合子 17">
              <a:extLst>
                <a:ext uri="{FF2B5EF4-FFF2-40B4-BE49-F238E27FC236}">
                  <a16:creationId xmlns:a16="http://schemas.microsoft.com/office/drawing/2014/main" id="{16450414-FF6B-6E93-21F4-C968D8A6780F}"/>
                </a:ext>
              </a:extLst>
            </p:cNvPr>
            <p:cNvSpPr>
              <a:spLocks/>
            </p:cNvSpPr>
            <p:nvPr/>
          </p:nvSpPr>
          <p:spPr>
            <a:xfrm>
              <a:off x="2411760" y="1703486"/>
              <a:ext cx="1369665" cy="501377"/>
            </a:xfrm>
            <a:prstGeom prst="flowChartConnector">
              <a:avLst/>
            </a:prstGeom>
            <a:solidFill>
              <a:schemeClr val="bg1"/>
            </a:solidFill>
            <a:ln w="12700">
              <a:solidFill>
                <a:schemeClr val="bg1">
                  <a:alpha val="0"/>
                </a:schemeClr>
              </a:solidFill>
            </a:ln>
          </p:spPr>
          <p:style>
            <a:lnRef idx="2">
              <a:schemeClr val="accent2"/>
            </a:lnRef>
            <a:fillRef idx="1">
              <a:schemeClr val="lt1"/>
            </a:fillRef>
            <a:effectRef idx="0">
              <a:schemeClr val="accent2"/>
            </a:effectRef>
            <a:fontRef idx="minor">
              <a:schemeClr val="dk1"/>
            </a:fontRef>
          </p:style>
          <p:txBody>
            <a:bodyPr lIns="0" tIns="0" rIns="0" bIns="0" rtlCol="0" anchor="ctr"/>
            <a:lstStyle/>
            <a:p>
              <a:pPr algn="ctr"/>
              <a:endParaRPr kumimoji="1" lang="ja-JP" altLang="en-US" sz="1400" dirty="0">
                <a:latin typeface="Meiryo UI" panose="020B0604030504040204" pitchFamily="50" charset="-128"/>
                <a:ea typeface="Meiryo UI" panose="020B0604030504040204" pitchFamily="50" charset="-128"/>
              </a:endParaRPr>
            </a:p>
          </p:txBody>
        </p:sp>
        <p:pic>
          <p:nvPicPr>
            <p:cNvPr id="19" name="図 18">
              <a:extLst>
                <a:ext uri="{FF2B5EF4-FFF2-40B4-BE49-F238E27FC236}">
                  <a16:creationId xmlns:a16="http://schemas.microsoft.com/office/drawing/2014/main" id="{E0EFBA43-EDAB-6C4E-6193-E4899F27782B}"/>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l="56820" t="4003" r="16211" b="83384"/>
            <a:stretch/>
          </p:blipFill>
          <p:spPr bwMode="auto">
            <a:xfrm>
              <a:off x="2415704" y="1700808"/>
              <a:ext cx="1361777" cy="400050"/>
            </a:xfrm>
            <a:prstGeom prst="rect">
              <a:avLst/>
            </a:prstGeom>
            <a:noFill/>
            <a:ln>
              <a:solidFill>
                <a:schemeClr val="bg1">
                  <a:alpha val="0"/>
                </a:schemeClr>
              </a:solidFill>
            </a:ln>
          </p:spPr>
        </p:pic>
      </p:grpSp>
      <p:graphicFrame>
        <p:nvGraphicFramePr>
          <p:cNvPr id="20" name="表 3">
            <a:extLst>
              <a:ext uri="{FF2B5EF4-FFF2-40B4-BE49-F238E27FC236}">
                <a16:creationId xmlns:a16="http://schemas.microsoft.com/office/drawing/2014/main" id="{F24A97AE-201E-155B-645B-54147C807C7F}"/>
              </a:ext>
            </a:extLst>
          </p:cNvPr>
          <p:cNvGraphicFramePr>
            <a:graphicFrameLocks noGrp="1"/>
          </p:cNvGraphicFramePr>
          <p:nvPr/>
        </p:nvGraphicFramePr>
        <p:xfrm>
          <a:off x="412007" y="5517344"/>
          <a:ext cx="2777143" cy="1008000"/>
        </p:xfrm>
        <a:graphic>
          <a:graphicData uri="http://schemas.openxmlformats.org/drawingml/2006/table">
            <a:tbl>
              <a:tblPr firstRow="1" bandRow="1">
                <a:tableStyleId>{5C22544A-7EE6-4342-B048-85BDC9FD1C3A}</a:tableStyleId>
              </a:tblPr>
              <a:tblGrid>
                <a:gridCol w="509143">
                  <a:extLst>
                    <a:ext uri="{9D8B030D-6E8A-4147-A177-3AD203B41FA5}">
                      <a16:colId xmlns:a16="http://schemas.microsoft.com/office/drawing/2014/main" val="212451167"/>
                    </a:ext>
                  </a:extLst>
                </a:gridCol>
                <a:gridCol w="396000">
                  <a:extLst>
                    <a:ext uri="{9D8B030D-6E8A-4147-A177-3AD203B41FA5}">
                      <a16:colId xmlns:a16="http://schemas.microsoft.com/office/drawing/2014/main" val="829113470"/>
                    </a:ext>
                  </a:extLst>
                </a:gridCol>
                <a:gridCol w="360000">
                  <a:extLst>
                    <a:ext uri="{9D8B030D-6E8A-4147-A177-3AD203B41FA5}">
                      <a16:colId xmlns:a16="http://schemas.microsoft.com/office/drawing/2014/main" val="962294208"/>
                    </a:ext>
                  </a:extLst>
                </a:gridCol>
                <a:gridCol w="396000">
                  <a:extLst>
                    <a:ext uri="{9D8B030D-6E8A-4147-A177-3AD203B41FA5}">
                      <a16:colId xmlns:a16="http://schemas.microsoft.com/office/drawing/2014/main" val="3834098931"/>
                    </a:ext>
                  </a:extLst>
                </a:gridCol>
                <a:gridCol w="360000">
                  <a:extLst>
                    <a:ext uri="{9D8B030D-6E8A-4147-A177-3AD203B41FA5}">
                      <a16:colId xmlns:a16="http://schemas.microsoft.com/office/drawing/2014/main" val="812646835"/>
                    </a:ext>
                  </a:extLst>
                </a:gridCol>
                <a:gridCol w="396000">
                  <a:extLst>
                    <a:ext uri="{9D8B030D-6E8A-4147-A177-3AD203B41FA5}">
                      <a16:colId xmlns:a16="http://schemas.microsoft.com/office/drawing/2014/main" val="3871391816"/>
                    </a:ext>
                  </a:extLst>
                </a:gridCol>
                <a:gridCol w="360000">
                  <a:extLst>
                    <a:ext uri="{9D8B030D-6E8A-4147-A177-3AD203B41FA5}">
                      <a16:colId xmlns:a16="http://schemas.microsoft.com/office/drawing/2014/main" val="4067937090"/>
                    </a:ext>
                  </a:extLst>
                </a:gridCol>
              </a:tblGrid>
              <a:tr h="288000">
                <a:tc>
                  <a:txBody>
                    <a:bodyPr/>
                    <a:lstStyle/>
                    <a:p>
                      <a:pPr algn="ctr"/>
                      <a:endParaRPr kumimoji="1" lang="ja-JP" altLang="en-US" sz="600" dirty="0">
                        <a:solidFill>
                          <a:sysClr val="windowText" lastClr="000000"/>
                        </a:solidFill>
                        <a:latin typeface="BIZ UDPゴシック" panose="020B0400000000000000" pitchFamily="50" charset="-128"/>
                        <a:ea typeface="BIZ UDPゴシック" panose="020B0400000000000000" pitchFamily="50" charset="-128"/>
                      </a:endParaRPr>
                    </a:p>
                  </a:txBody>
                  <a:tcPr marL="36000" marR="36000" marT="36000" marB="36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2"/>
                    </a:solidFill>
                  </a:tcPr>
                </a:tc>
                <a:tc>
                  <a:txBody>
                    <a:bodyPr/>
                    <a:lstStyle/>
                    <a:p>
                      <a:pPr algn="ctr"/>
                      <a:r>
                        <a:rPr kumimoji="1" lang="ja-JP" altLang="en-US" sz="500" dirty="0">
                          <a:solidFill>
                            <a:sysClr val="windowText" lastClr="000000"/>
                          </a:solidFill>
                          <a:latin typeface="BIZ UDPゴシック" panose="020B0400000000000000" pitchFamily="50" charset="-128"/>
                          <a:ea typeface="BIZ UDPゴシック" panose="020B0400000000000000" pitchFamily="50" charset="-128"/>
                        </a:rPr>
                        <a:t>大幅に増加</a:t>
                      </a:r>
                      <a:endParaRPr kumimoji="1" lang="en-US" altLang="ja-JP" sz="500" dirty="0">
                        <a:solidFill>
                          <a:sysClr val="windowText" lastClr="000000"/>
                        </a:solidFill>
                        <a:latin typeface="BIZ UDPゴシック" panose="020B0400000000000000" pitchFamily="50" charset="-128"/>
                        <a:ea typeface="BIZ UDPゴシック" panose="020B0400000000000000" pitchFamily="50" charset="-128"/>
                      </a:endParaRPr>
                    </a:p>
                    <a:p>
                      <a:pPr algn="ctr"/>
                      <a:r>
                        <a:rPr kumimoji="1" lang="ja-JP" altLang="en-US" sz="500" dirty="0">
                          <a:solidFill>
                            <a:sysClr val="windowText" lastClr="000000"/>
                          </a:solidFill>
                          <a:latin typeface="BIZ UDPゴシック" panose="020B0400000000000000" pitchFamily="50" charset="-128"/>
                          <a:ea typeface="BIZ UDPゴシック" panose="020B0400000000000000" pitchFamily="50" charset="-128"/>
                        </a:rPr>
                        <a:t>（</a:t>
                      </a:r>
                      <a:r>
                        <a:rPr kumimoji="1" lang="en-US" altLang="ja-JP" sz="500" dirty="0">
                          <a:solidFill>
                            <a:sysClr val="windowText" lastClr="000000"/>
                          </a:solidFill>
                          <a:latin typeface="BIZ UDPゴシック" panose="020B0400000000000000" pitchFamily="50" charset="-128"/>
                          <a:ea typeface="BIZ UDPゴシック" panose="020B0400000000000000" pitchFamily="50" charset="-128"/>
                        </a:rPr>
                        <a:t>20</a:t>
                      </a:r>
                      <a:r>
                        <a:rPr kumimoji="1" lang="ja-JP" altLang="en-US" sz="500" dirty="0">
                          <a:solidFill>
                            <a:sysClr val="windowText" lastClr="000000"/>
                          </a:solidFill>
                          <a:latin typeface="BIZ UDPゴシック" panose="020B0400000000000000" pitchFamily="50" charset="-128"/>
                          <a:ea typeface="BIZ UDPゴシック" panose="020B0400000000000000" pitchFamily="50" charset="-128"/>
                        </a:rPr>
                        <a:t>％超）</a:t>
                      </a:r>
                    </a:p>
                  </a:txBody>
                  <a:tcPr marL="36000" marR="36000" marT="36000" marB="36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2"/>
                    </a:solidFill>
                  </a:tcPr>
                </a:tc>
                <a:tc>
                  <a:txBody>
                    <a:bodyPr/>
                    <a:lstStyle/>
                    <a:p>
                      <a:pPr algn="ctr"/>
                      <a:r>
                        <a:rPr kumimoji="1" lang="ja-JP" altLang="en-US" sz="600" dirty="0">
                          <a:solidFill>
                            <a:sysClr val="windowText" lastClr="000000"/>
                          </a:solidFill>
                          <a:latin typeface="BIZ UDPゴシック" panose="020B0400000000000000" pitchFamily="50" charset="-128"/>
                          <a:ea typeface="BIZ UDPゴシック" panose="020B0400000000000000" pitchFamily="50" charset="-128"/>
                        </a:rPr>
                        <a:t>増加</a:t>
                      </a:r>
                    </a:p>
                  </a:txBody>
                  <a:tcPr marL="36000" marR="36000" marT="36000" marB="36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2"/>
                    </a:solidFill>
                  </a:tcPr>
                </a:tc>
                <a:tc>
                  <a:txBody>
                    <a:bodyPr/>
                    <a:lstStyle/>
                    <a:p>
                      <a:pPr algn="ctr"/>
                      <a:r>
                        <a:rPr kumimoji="1" lang="ja-JP" altLang="en-US" sz="500" dirty="0">
                          <a:solidFill>
                            <a:sysClr val="windowText" lastClr="000000"/>
                          </a:solidFill>
                          <a:latin typeface="BIZ UDPゴシック" panose="020B0400000000000000" pitchFamily="50" charset="-128"/>
                          <a:ea typeface="BIZ UDPゴシック" panose="020B0400000000000000" pitchFamily="50" charset="-128"/>
                        </a:rPr>
                        <a:t>横ばい</a:t>
                      </a:r>
                      <a:r>
                        <a:rPr kumimoji="1" lang="ja-JP" altLang="en-US" sz="400" dirty="0">
                          <a:solidFill>
                            <a:sysClr val="windowText" lastClr="000000"/>
                          </a:solidFill>
                          <a:latin typeface="BIZ UDPゴシック" panose="020B0400000000000000" pitchFamily="50" charset="-128"/>
                          <a:ea typeface="BIZ UDPゴシック" panose="020B0400000000000000" pitchFamily="50" charset="-128"/>
                        </a:rPr>
                        <a:t>（増減５％未満）</a:t>
                      </a:r>
                    </a:p>
                  </a:txBody>
                  <a:tcPr marL="36000" marR="36000" marT="36000" marB="36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2"/>
                    </a:solidFill>
                  </a:tcPr>
                </a:tc>
                <a:tc>
                  <a:txBody>
                    <a:bodyPr/>
                    <a:lstStyle/>
                    <a:p>
                      <a:pPr algn="ctr"/>
                      <a:r>
                        <a:rPr kumimoji="1" lang="ja-JP" altLang="en-US" sz="600" dirty="0">
                          <a:solidFill>
                            <a:sysClr val="windowText" lastClr="000000"/>
                          </a:solidFill>
                          <a:latin typeface="BIZ UDPゴシック" panose="020B0400000000000000" pitchFamily="50" charset="-128"/>
                          <a:ea typeface="BIZ UDPゴシック" panose="020B0400000000000000" pitchFamily="50" charset="-128"/>
                        </a:rPr>
                        <a:t>減少</a:t>
                      </a:r>
                    </a:p>
                  </a:txBody>
                  <a:tcPr marL="36000" marR="36000" marT="36000" marB="36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2"/>
                    </a:solidFill>
                  </a:tcPr>
                </a:tc>
                <a:tc>
                  <a:txBody>
                    <a:bodyPr/>
                    <a:lstStyle/>
                    <a:p>
                      <a:pPr algn="ctr"/>
                      <a:r>
                        <a:rPr kumimoji="1" lang="ja-JP" altLang="en-US" sz="500" dirty="0">
                          <a:solidFill>
                            <a:sysClr val="windowText" lastClr="000000"/>
                          </a:solidFill>
                          <a:latin typeface="BIZ UDPゴシック" panose="020B0400000000000000" pitchFamily="50" charset="-128"/>
                          <a:ea typeface="BIZ UDPゴシック" panose="020B0400000000000000" pitchFamily="50" charset="-128"/>
                        </a:rPr>
                        <a:t>大幅に減少</a:t>
                      </a:r>
                      <a:endParaRPr kumimoji="1" lang="en-US" altLang="ja-JP" sz="500" dirty="0">
                        <a:solidFill>
                          <a:sysClr val="windowText" lastClr="000000"/>
                        </a:solidFill>
                        <a:latin typeface="BIZ UDPゴシック" panose="020B0400000000000000" pitchFamily="50" charset="-128"/>
                        <a:ea typeface="BIZ UDPゴシック" panose="020B0400000000000000" pitchFamily="50" charset="-128"/>
                      </a:endParaRPr>
                    </a:p>
                    <a:p>
                      <a:pPr algn="ctr"/>
                      <a:r>
                        <a:rPr kumimoji="1" lang="ja-JP" altLang="en-US" sz="500" dirty="0">
                          <a:solidFill>
                            <a:sysClr val="windowText" lastClr="000000"/>
                          </a:solidFill>
                          <a:latin typeface="BIZ UDPゴシック" panose="020B0400000000000000" pitchFamily="50" charset="-128"/>
                          <a:ea typeface="BIZ UDPゴシック" panose="020B0400000000000000" pitchFamily="50" charset="-128"/>
                        </a:rPr>
                        <a:t>（</a:t>
                      </a:r>
                      <a:r>
                        <a:rPr kumimoji="1" lang="en-US" altLang="ja-JP" sz="500" dirty="0">
                          <a:solidFill>
                            <a:sysClr val="windowText" lastClr="000000"/>
                          </a:solidFill>
                          <a:latin typeface="BIZ UDPゴシック" panose="020B0400000000000000" pitchFamily="50" charset="-128"/>
                          <a:ea typeface="BIZ UDPゴシック" panose="020B0400000000000000" pitchFamily="50" charset="-128"/>
                        </a:rPr>
                        <a:t>20</a:t>
                      </a:r>
                      <a:r>
                        <a:rPr kumimoji="1" lang="ja-JP" altLang="en-US" sz="500" dirty="0">
                          <a:solidFill>
                            <a:sysClr val="windowText" lastClr="000000"/>
                          </a:solidFill>
                          <a:latin typeface="BIZ UDPゴシック" panose="020B0400000000000000" pitchFamily="50" charset="-128"/>
                          <a:ea typeface="BIZ UDPゴシック" panose="020B0400000000000000" pitchFamily="50" charset="-128"/>
                        </a:rPr>
                        <a:t>％超）</a:t>
                      </a:r>
                    </a:p>
                  </a:txBody>
                  <a:tcPr marL="36000" marR="36000" marT="36000" marB="36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2"/>
                    </a:solidFill>
                  </a:tcPr>
                </a:tc>
                <a:tc>
                  <a:txBody>
                    <a:bodyPr/>
                    <a:lstStyle/>
                    <a:p>
                      <a:pPr algn="ctr"/>
                      <a:r>
                        <a:rPr kumimoji="1" lang="ja-JP" altLang="en-US" sz="600" dirty="0">
                          <a:solidFill>
                            <a:sysClr val="windowText" lastClr="000000"/>
                          </a:solidFill>
                          <a:latin typeface="BIZ UDPゴシック" panose="020B0400000000000000" pitchFamily="50" charset="-128"/>
                          <a:ea typeface="BIZ UDPゴシック" panose="020B0400000000000000" pitchFamily="50" charset="-128"/>
                        </a:rPr>
                        <a:t>無回答</a:t>
                      </a:r>
                    </a:p>
                  </a:txBody>
                  <a:tcPr marL="36000" marR="36000" marT="36000" marB="36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2"/>
                    </a:solidFill>
                  </a:tcPr>
                </a:tc>
                <a:extLst>
                  <a:ext uri="{0D108BD9-81ED-4DB2-BD59-A6C34878D82A}">
                    <a16:rowId xmlns:a16="http://schemas.microsoft.com/office/drawing/2014/main" val="2261847360"/>
                  </a:ext>
                </a:extLst>
              </a:tr>
              <a:tr h="360000">
                <a:tc>
                  <a:txBody>
                    <a:bodyPr/>
                    <a:lstStyle/>
                    <a:p>
                      <a:pPr algn="ctr"/>
                      <a:r>
                        <a:rPr kumimoji="1" lang="en-US" altLang="ja-JP" sz="600" dirty="0">
                          <a:solidFill>
                            <a:sysClr val="windowText" lastClr="000000"/>
                          </a:solidFill>
                          <a:latin typeface="BIZ UDPゴシック" panose="020B0400000000000000" pitchFamily="50" charset="-128"/>
                          <a:ea typeface="BIZ UDPゴシック" panose="020B0400000000000000" pitchFamily="50" charset="-128"/>
                        </a:rPr>
                        <a:t>2024</a:t>
                      </a:r>
                      <a:r>
                        <a:rPr kumimoji="1" lang="ja-JP" altLang="en-US" sz="600" dirty="0">
                          <a:solidFill>
                            <a:sysClr val="windowText" lastClr="000000"/>
                          </a:solidFill>
                          <a:latin typeface="BIZ UDPゴシック" panose="020B0400000000000000" pitchFamily="50" charset="-128"/>
                          <a:ea typeface="BIZ UDPゴシック" panose="020B0400000000000000" pitchFamily="50" charset="-128"/>
                        </a:rPr>
                        <a:t>年度</a:t>
                      </a:r>
                      <a:endParaRPr kumimoji="1" lang="en-US" altLang="ja-JP" sz="600" dirty="0">
                        <a:solidFill>
                          <a:sysClr val="windowText" lastClr="000000"/>
                        </a:solidFill>
                        <a:latin typeface="BIZ UDPゴシック" panose="020B0400000000000000" pitchFamily="50" charset="-128"/>
                        <a:ea typeface="BIZ UDPゴシック" panose="020B0400000000000000" pitchFamily="50" charset="-128"/>
                      </a:endParaRPr>
                    </a:p>
                    <a:p>
                      <a:pPr algn="ctr"/>
                      <a:r>
                        <a:rPr kumimoji="1" lang="ja-JP" altLang="en-US" sz="600" dirty="0">
                          <a:solidFill>
                            <a:sysClr val="windowText" lastClr="000000"/>
                          </a:solidFill>
                          <a:latin typeface="BIZ UDPゴシック" panose="020B0400000000000000" pitchFamily="50" charset="-128"/>
                          <a:ea typeface="BIZ UDPゴシック" panose="020B0400000000000000" pitchFamily="50" charset="-128"/>
                        </a:rPr>
                        <a:t>調査結果</a:t>
                      </a:r>
                    </a:p>
                  </a:txBody>
                  <a:tcPr marL="36000" marR="36000" marT="36000" marB="36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600" dirty="0">
                          <a:solidFill>
                            <a:sysClr val="windowText" lastClr="000000"/>
                          </a:solidFill>
                          <a:latin typeface="BIZ UDPゴシック" panose="020B0400000000000000" pitchFamily="50" charset="-128"/>
                          <a:ea typeface="BIZ UDPゴシック" panose="020B0400000000000000" pitchFamily="50" charset="-128"/>
                        </a:rPr>
                        <a:t>5.5</a:t>
                      </a:r>
                      <a:r>
                        <a:rPr kumimoji="1" lang="ja-JP" altLang="en-US" sz="600" dirty="0">
                          <a:solidFill>
                            <a:sysClr val="windowText" lastClr="000000"/>
                          </a:solidFill>
                          <a:latin typeface="BIZ UDPゴシック" panose="020B0400000000000000" pitchFamily="50" charset="-128"/>
                          <a:ea typeface="BIZ UDPゴシック" panose="020B0400000000000000" pitchFamily="50" charset="-128"/>
                        </a:rPr>
                        <a:t>％</a:t>
                      </a:r>
                    </a:p>
                  </a:txBody>
                  <a:tcPr marL="36000" marR="36000" marT="36000" marB="36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600" dirty="0">
                          <a:solidFill>
                            <a:sysClr val="windowText" lastClr="000000"/>
                          </a:solidFill>
                          <a:latin typeface="BIZ UDPゴシック" panose="020B0400000000000000" pitchFamily="50" charset="-128"/>
                          <a:ea typeface="BIZ UDPゴシック" panose="020B0400000000000000" pitchFamily="50" charset="-128"/>
                        </a:rPr>
                        <a:t>17.1</a:t>
                      </a:r>
                      <a:r>
                        <a:rPr kumimoji="1" lang="ja-JP" altLang="en-US" sz="600" dirty="0">
                          <a:solidFill>
                            <a:sysClr val="windowText" lastClr="000000"/>
                          </a:solidFill>
                          <a:latin typeface="BIZ UDPゴシック" panose="020B0400000000000000" pitchFamily="50" charset="-128"/>
                          <a:ea typeface="BIZ UDPゴシック" panose="020B0400000000000000" pitchFamily="50" charset="-128"/>
                        </a:rPr>
                        <a:t>％</a:t>
                      </a:r>
                    </a:p>
                  </a:txBody>
                  <a:tcPr marL="36000" marR="36000" marT="36000" marB="36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600" dirty="0">
                          <a:solidFill>
                            <a:sysClr val="windowText" lastClr="000000"/>
                          </a:solidFill>
                          <a:latin typeface="BIZ UDPゴシック" panose="020B0400000000000000" pitchFamily="50" charset="-128"/>
                          <a:ea typeface="BIZ UDPゴシック" panose="020B0400000000000000" pitchFamily="50" charset="-128"/>
                        </a:rPr>
                        <a:t>32.1</a:t>
                      </a:r>
                      <a:r>
                        <a:rPr kumimoji="1" lang="ja-JP" altLang="en-US" sz="600" dirty="0">
                          <a:solidFill>
                            <a:sysClr val="windowText" lastClr="000000"/>
                          </a:solidFill>
                          <a:latin typeface="BIZ UDPゴシック" panose="020B0400000000000000" pitchFamily="50" charset="-128"/>
                          <a:ea typeface="BIZ UDPゴシック" panose="020B0400000000000000" pitchFamily="50" charset="-128"/>
                        </a:rPr>
                        <a:t>％</a:t>
                      </a:r>
                    </a:p>
                  </a:txBody>
                  <a:tcPr marL="36000" marR="36000" marT="36000" marB="36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600" dirty="0">
                          <a:solidFill>
                            <a:sysClr val="windowText" lastClr="000000"/>
                          </a:solidFill>
                          <a:latin typeface="BIZ UDPゴシック" panose="020B0400000000000000" pitchFamily="50" charset="-128"/>
                          <a:ea typeface="BIZ UDPゴシック" panose="020B0400000000000000" pitchFamily="50" charset="-128"/>
                        </a:rPr>
                        <a:t>26.2</a:t>
                      </a:r>
                      <a:r>
                        <a:rPr kumimoji="1" lang="ja-JP" altLang="en-US" sz="600" dirty="0">
                          <a:solidFill>
                            <a:sysClr val="windowText" lastClr="000000"/>
                          </a:solidFill>
                          <a:latin typeface="BIZ UDPゴシック" panose="020B0400000000000000" pitchFamily="50" charset="-128"/>
                          <a:ea typeface="BIZ UDPゴシック" panose="020B0400000000000000" pitchFamily="50" charset="-128"/>
                        </a:rPr>
                        <a:t>％</a:t>
                      </a:r>
                    </a:p>
                  </a:txBody>
                  <a:tcPr marL="36000" marR="36000" marT="36000" marB="36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600" dirty="0">
                          <a:solidFill>
                            <a:sysClr val="windowText" lastClr="000000"/>
                          </a:solidFill>
                          <a:latin typeface="BIZ UDPゴシック" panose="020B0400000000000000" pitchFamily="50" charset="-128"/>
                          <a:ea typeface="BIZ UDPゴシック" panose="020B0400000000000000" pitchFamily="50" charset="-128"/>
                        </a:rPr>
                        <a:t>17.8</a:t>
                      </a:r>
                      <a:r>
                        <a:rPr kumimoji="1" lang="ja-JP" altLang="en-US" sz="600" dirty="0">
                          <a:solidFill>
                            <a:sysClr val="windowText" lastClr="000000"/>
                          </a:solidFill>
                          <a:latin typeface="BIZ UDPゴシック" panose="020B0400000000000000" pitchFamily="50" charset="-128"/>
                          <a:ea typeface="BIZ UDPゴシック" panose="020B0400000000000000" pitchFamily="50" charset="-128"/>
                        </a:rPr>
                        <a:t>％</a:t>
                      </a:r>
                    </a:p>
                  </a:txBody>
                  <a:tcPr marL="36000" marR="36000" marT="36000" marB="36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600" dirty="0">
                          <a:solidFill>
                            <a:sysClr val="windowText" lastClr="000000"/>
                          </a:solidFill>
                          <a:latin typeface="BIZ UDPゴシック" panose="020B0400000000000000" pitchFamily="50" charset="-128"/>
                          <a:ea typeface="BIZ UDPゴシック" panose="020B0400000000000000" pitchFamily="50" charset="-128"/>
                        </a:rPr>
                        <a:t>1.4</a:t>
                      </a:r>
                      <a:r>
                        <a:rPr kumimoji="1" lang="ja-JP" altLang="en-US" sz="600" dirty="0">
                          <a:solidFill>
                            <a:sysClr val="windowText" lastClr="000000"/>
                          </a:solidFill>
                          <a:latin typeface="BIZ UDPゴシック" panose="020B0400000000000000" pitchFamily="50" charset="-128"/>
                          <a:ea typeface="BIZ UDPゴシック" panose="020B0400000000000000" pitchFamily="50" charset="-128"/>
                        </a:rPr>
                        <a:t>％</a:t>
                      </a:r>
                    </a:p>
                  </a:txBody>
                  <a:tcPr marL="36000" marR="36000" marT="36000" marB="36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513419383"/>
                  </a:ext>
                </a:extLst>
              </a:tr>
              <a:tr h="36000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600" dirty="0">
                          <a:solidFill>
                            <a:sysClr val="windowText" lastClr="000000"/>
                          </a:solidFill>
                          <a:latin typeface="BIZ UDPゴシック" panose="020B0400000000000000" pitchFamily="50" charset="-128"/>
                          <a:ea typeface="BIZ UDPゴシック" panose="020B0400000000000000" pitchFamily="50" charset="-128"/>
                        </a:rPr>
                        <a:t>2019</a:t>
                      </a:r>
                      <a:r>
                        <a:rPr kumimoji="1" lang="ja-JP" altLang="en-US" sz="600" dirty="0">
                          <a:solidFill>
                            <a:sysClr val="windowText" lastClr="000000"/>
                          </a:solidFill>
                          <a:latin typeface="BIZ UDPゴシック" panose="020B0400000000000000" pitchFamily="50" charset="-128"/>
                          <a:ea typeface="BIZ UDPゴシック" panose="020B0400000000000000" pitchFamily="50" charset="-128"/>
                        </a:rPr>
                        <a:t>年度</a:t>
                      </a:r>
                      <a:endParaRPr kumimoji="1" lang="en-US" altLang="ja-JP" sz="600" dirty="0">
                        <a:solidFill>
                          <a:sysClr val="windowText" lastClr="000000"/>
                        </a:solidFill>
                        <a:latin typeface="BIZ UDPゴシック" panose="020B0400000000000000" pitchFamily="50" charset="-128"/>
                        <a:ea typeface="BIZ UDPゴシック" panose="020B0400000000000000"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600" dirty="0">
                          <a:solidFill>
                            <a:sysClr val="windowText" lastClr="000000"/>
                          </a:solidFill>
                          <a:latin typeface="BIZ UDPゴシック" panose="020B0400000000000000" pitchFamily="50" charset="-128"/>
                          <a:ea typeface="BIZ UDPゴシック" panose="020B0400000000000000" pitchFamily="50" charset="-128"/>
                        </a:rPr>
                        <a:t>調査結果</a:t>
                      </a:r>
                    </a:p>
                  </a:txBody>
                  <a:tcPr marL="36000" marR="36000" marT="36000" marB="36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600" dirty="0">
                          <a:solidFill>
                            <a:sysClr val="windowText" lastClr="000000"/>
                          </a:solidFill>
                          <a:latin typeface="BIZ UDPゴシック" panose="020B0400000000000000" pitchFamily="50" charset="-128"/>
                          <a:ea typeface="BIZ UDPゴシック" panose="020B0400000000000000" pitchFamily="50" charset="-128"/>
                        </a:rPr>
                        <a:t>4.1</a:t>
                      </a:r>
                      <a:r>
                        <a:rPr kumimoji="1" lang="ja-JP" altLang="en-US" sz="600" dirty="0">
                          <a:solidFill>
                            <a:sysClr val="windowText" lastClr="000000"/>
                          </a:solidFill>
                          <a:latin typeface="BIZ UDPゴシック" panose="020B0400000000000000" pitchFamily="50" charset="-128"/>
                          <a:ea typeface="BIZ UDPゴシック" panose="020B0400000000000000" pitchFamily="50" charset="-128"/>
                        </a:rPr>
                        <a:t>％</a:t>
                      </a:r>
                    </a:p>
                  </a:txBody>
                  <a:tcPr marL="36000" marR="36000" marT="36000" marB="36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600" dirty="0">
                          <a:solidFill>
                            <a:sysClr val="windowText" lastClr="000000"/>
                          </a:solidFill>
                          <a:latin typeface="BIZ UDPゴシック" panose="020B0400000000000000" pitchFamily="50" charset="-128"/>
                          <a:ea typeface="BIZ UDPゴシック" panose="020B0400000000000000" pitchFamily="50" charset="-128"/>
                        </a:rPr>
                        <a:t>17.8</a:t>
                      </a:r>
                      <a:r>
                        <a:rPr kumimoji="1" lang="ja-JP" altLang="en-US" sz="600" dirty="0">
                          <a:solidFill>
                            <a:sysClr val="windowText" lastClr="000000"/>
                          </a:solidFill>
                          <a:latin typeface="BIZ UDPゴシック" panose="020B0400000000000000" pitchFamily="50" charset="-128"/>
                          <a:ea typeface="BIZ UDPゴシック" panose="020B0400000000000000" pitchFamily="50" charset="-128"/>
                        </a:rPr>
                        <a:t>％</a:t>
                      </a:r>
                    </a:p>
                  </a:txBody>
                  <a:tcPr marL="36000" marR="36000" marT="36000" marB="36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600" dirty="0">
                          <a:solidFill>
                            <a:sysClr val="windowText" lastClr="000000"/>
                          </a:solidFill>
                          <a:latin typeface="BIZ UDPゴシック" panose="020B0400000000000000" pitchFamily="50" charset="-128"/>
                          <a:ea typeface="BIZ UDPゴシック" panose="020B0400000000000000" pitchFamily="50" charset="-128"/>
                        </a:rPr>
                        <a:t>36.2</a:t>
                      </a:r>
                      <a:r>
                        <a:rPr kumimoji="1" lang="ja-JP" altLang="en-US" sz="600" dirty="0">
                          <a:solidFill>
                            <a:sysClr val="windowText" lastClr="000000"/>
                          </a:solidFill>
                          <a:latin typeface="BIZ UDPゴシック" panose="020B0400000000000000" pitchFamily="50" charset="-128"/>
                          <a:ea typeface="BIZ UDPゴシック" panose="020B0400000000000000" pitchFamily="50" charset="-128"/>
                        </a:rPr>
                        <a:t>％</a:t>
                      </a:r>
                    </a:p>
                  </a:txBody>
                  <a:tcPr marL="36000" marR="36000" marT="36000" marB="36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600" dirty="0">
                          <a:solidFill>
                            <a:sysClr val="windowText" lastClr="000000"/>
                          </a:solidFill>
                          <a:latin typeface="BIZ UDPゴシック" panose="020B0400000000000000" pitchFamily="50" charset="-128"/>
                          <a:ea typeface="BIZ UDPゴシック" panose="020B0400000000000000" pitchFamily="50" charset="-128"/>
                        </a:rPr>
                        <a:t>27.1</a:t>
                      </a:r>
                      <a:r>
                        <a:rPr kumimoji="1" lang="ja-JP" altLang="en-US" sz="600" dirty="0">
                          <a:solidFill>
                            <a:sysClr val="windowText" lastClr="000000"/>
                          </a:solidFill>
                          <a:latin typeface="BIZ UDPゴシック" panose="020B0400000000000000" pitchFamily="50" charset="-128"/>
                          <a:ea typeface="BIZ UDPゴシック" panose="020B0400000000000000" pitchFamily="50" charset="-128"/>
                        </a:rPr>
                        <a:t>％</a:t>
                      </a:r>
                    </a:p>
                  </a:txBody>
                  <a:tcPr marL="36000" marR="36000" marT="36000" marB="36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600" dirty="0">
                          <a:solidFill>
                            <a:sysClr val="windowText" lastClr="000000"/>
                          </a:solidFill>
                          <a:latin typeface="BIZ UDPゴシック" panose="020B0400000000000000" pitchFamily="50" charset="-128"/>
                          <a:ea typeface="BIZ UDPゴシック" panose="020B0400000000000000" pitchFamily="50" charset="-128"/>
                        </a:rPr>
                        <a:t>10.2</a:t>
                      </a:r>
                      <a:r>
                        <a:rPr kumimoji="1" lang="ja-JP" altLang="en-US" sz="600" dirty="0">
                          <a:solidFill>
                            <a:sysClr val="windowText" lastClr="000000"/>
                          </a:solidFill>
                          <a:latin typeface="BIZ UDPゴシック" panose="020B0400000000000000" pitchFamily="50" charset="-128"/>
                          <a:ea typeface="BIZ UDPゴシック" panose="020B0400000000000000" pitchFamily="50" charset="-128"/>
                        </a:rPr>
                        <a:t>％</a:t>
                      </a:r>
                    </a:p>
                  </a:txBody>
                  <a:tcPr marL="36000" marR="36000" marT="36000" marB="36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600" dirty="0">
                          <a:solidFill>
                            <a:sysClr val="windowText" lastClr="000000"/>
                          </a:solidFill>
                          <a:latin typeface="BIZ UDPゴシック" panose="020B0400000000000000" pitchFamily="50" charset="-128"/>
                          <a:ea typeface="BIZ UDPゴシック" panose="020B0400000000000000" pitchFamily="50" charset="-128"/>
                        </a:rPr>
                        <a:t>4.5</a:t>
                      </a:r>
                      <a:r>
                        <a:rPr kumimoji="1" lang="ja-JP" altLang="en-US" sz="600" dirty="0">
                          <a:solidFill>
                            <a:sysClr val="windowText" lastClr="000000"/>
                          </a:solidFill>
                          <a:latin typeface="BIZ UDPゴシック" panose="020B0400000000000000" pitchFamily="50" charset="-128"/>
                          <a:ea typeface="BIZ UDPゴシック" panose="020B0400000000000000" pitchFamily="50" charset="-128"/>
                        </a:rPr>
                        <a:t>％</a:t>
                      </a:r>
                    </a:p>
                  </a:txBody>
                  <a:tcPr marL="36000" marR="36000" marT="36000" marB="36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190447770"/>
                  </a:ext>
                </a:extLst>
              </a:tr>
            </a:tbl>
          </a:graphicData>
        </a:graphic>
      </p:graphicFrame>
      <p:sp>
        <p:nvSpPr>
          <p:cNvPr id="23" name="テキスト ボックス 22">
            <a:extLst>
              <a:ext uri="{FF2B5EF4-FFF2-40B4-BE49-F238E27FC236}">
                <a16:creationId xmlns:a16="http://schemas.microsoft.com/office/drawing/2014/main" id="{7E65078A-54D5-217C-FB74-C76E201AB585}"/>
              </a:ext>
            </a:extLst>
          </p:cNvPr>
          <p:cNvSpPr txBox="1"/>
          <p:nvPr/>
        </p:nvSpPr>
        <p:spPr>
          <a:xfrm>
            <a:off x="167980" y="3274808"/>
            <a:ext cx="2664296" cy="215444"/>
          </a:xfrm>
          <a:prstGeom prst="rect">
            <a:avLst/>
          </a:prstGeom>
          <a:noFill/>
        </p:spPr>
        <p:txBody>
          <a:bodyPr wrap="square" rtlCol="0">
            <a:spAutoFit/>
          </a:bodyPr>
          <a:lstStyle/>
          <a:p>
            <a:pPr algn="ctr"/>
            <a:r>
              <a:rPr lang="ja-JP" altLang="en-US" sz="800" dirty="0">
                <a:latin typeface="Meiryo UI" panose="020B0604030504040204" pitchFamily="50" charset="-128"/>
                <a:ea typeface="Meiryo UI" panose="020B0604030504040204" pitchFamily="50" charset="-128"/>
                <a:cs typeface="Meiryo UI" panose="020B0604030504040204" pitchFamily="50" charset="-128"/>
              </a:rPr>
              <a:t>＜５年前との売上高の比較＞</a:t>
            </a:r>
            <a:endParaRPr lang="en-US" altLang="ja-JP" sz="8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4" name="テキスト ボックス 23">
            <a:extLst>
              <a:ext uri="{FF2B5EF4-FFF2-40B4-BE49-F238E27FC236}">
                <a16:creationId xmlns:a16="http://schemas.microsoft.com/office/drawing/2014/main" id="{820E20CB-F8F8-8A58-2220-977E3DDAB3F1}"/>
              </a:ext>
            </a:extLst>
          </p:cNvPr>
          <p:cNvSpPr txBox="1"/>
          <p:nvPr/>
        </p:nvSpPr>
        <p:spPr>
          <a:xfrm>
            <a:off x="395536" y="5332678"/>
            <a:ext cx="2505581" cy="184666"/>
          </a:xfrm>
          <a:prstGeom prst="rect">
            <a:avLst/>
          </a:prstGeom>
          <a:noFill/>
        </p:spPr>
        <p:txBody>
          <a:bodyPr wrap="square" rtlCol="0">
            <a:spAutoFit/>
          </a:bodyPr>
          <a:lstStyle/>
          <a:p>
            <a:r>
              <a:rPr lang="ja-JP" altLang="en-US" sz="600" dirty="0">
                <a:latin typeface="Meiryo UI" panose="020B0604030504040204" pitchFamily="50" charset="-128"/>
                <a:ea typeface="Meiryo UI" panose="020B0604030504040204" pitchFamily="50" charset="-128"/>
                <a:cs typeface="Meiryo UI" panose="020B0604030504040204" pitchFamily="50" charset="-128"/>
              </a:rPr>
              <a:t>前回調査（</a:t>
            </a:r>
            <a:r>
              <a:rPr lang="en-US" altLang="ja-JP" sz="600" dirty="0">
                <a:latin typeface="Meiryo UI" panose="020B0604030504040204" pitchFamily="50" charset="-128"/>
                <a:ea typeface="Meiryo UI" panose="020B0604030504040204" pitchFamily="50" charset="-128"/>
                <a:cs typeface="Meiryo UI" panose="020B0604030504040204" pitchFamily="50" charset="-128"/>
              </a:rPr>
              <a:t>2019</a:t>
            </a:r>
            <a:r>
              <a:rPr lang="ja-JP" altLang="en-US" sz="600" dirty="0">
                <a:latin typeface="Meiryo UI" panose="020B0604030504040204" pitchFamily="50" charset="-128"/>
                <a:ea typeface="Meiryo UI" panose="020B0604030504040204" pitchFamily="50" charset="-128"/>
                <a:cs typeface="Meiryo UI" panose="020B0604030504040204" pitchFamily="50" charset="-128"/>
              </a:rPr>
              <a:t>年度における３年前との売上高の比較）との比較</a:t>
            </a:r>
            <a:endParaRPr lang="en-US" altLang="ja-JP" sz="600" dirty="0">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26" name="グラフ 25">
            <a:extLst>
              <a:ext uri="{FF2B5EF4-FFF2-40B4-BE49-F238E27FC236}">
                <a16:creationId xmlns:a16="http://schemas.microsoft.com/office/drawing/2014/main" id="{88AA29F1-4CAC-4746-84A0-A5A85D102D67}"/>
              </a:ext>
            </a:extLst>
          </p:cNvPr>
          <p:cNvGraphicFramePr>
            <a:graphicFrameLocks/>
          </p:cNvGraphicFramePr>
          <p:nvPr>
            <p:extLst>
              <p:ext uri="{D42A27DB-BD31-4B8C-83A1-F6EECF244321}">
                <p14:modId xmlns:p14="http://schemas.microsoft.com/office/powerpoint/2010/main" val="3513201362"/>
              </p:ext>
            </p:extLst>
          </p:nvPr>
        </p:nvGraphicFramePr>
        <p:xfrm>
          <a:off x="6012160" y="3222878"/>
          <a:ext cx="4572000" cy="3446482"/>
        </p:xfrm>
        <a:graphic>
          <a:graphicData uri="http://schemas.openxmlformats.org/drawingml/2006/chart">
            <c:chart xmlns:c="http://schemas.openxmlformats.org/drawingml/2006/chart" xmlns:r="http://schemas.openxmlformats.org/officeDocument/2006/relationships" r:id="rId4"/>
          </a:graphicData>
        </a:graphic>
      </p:graphicFrame>
      <p:sp>
        <p:nvSpPr>
          <p:cNvPr id="33" name="スライド番号プレースホルダ 5">
            <a:extLst>
              <a:ext uri="{FF2B5EF4-FFF2-40B4-BE49-F238E27FC236}">
                <a16:creationId xmlns:a16="http://schemas.microsoft.com/office/drawing/2014/main" id="{D680E247-EFAD-1519-C021-1180C349E018}"/>
              </a:ext>
            </a:extLst>
          </p:cNvPr>
          <p:cNvSpPr>
            <a:spLocks noGrp="1"/>
          </p:cNvSpPr>
          <p:nvPr>
            <p:ph type="sldNum" sz="quarter" idx="12"/>
          </p:nvPr>
        </p:nvSpPr>
        <p:spPr>
          <a:xfrm>
            <a:off x="6998786" y="6670852"/>
            <a:ext cx="2133600" cy="184666"/>
          </a:xfrm>
        </p:spPr>
        <p:txBody>
          <a:bodyPr>
            <a:spAutoFit/>
          </a:bodyPr>
          <a:lstStyle/>
          <a:p>
            <a:fld id="{B25945A1-EF0B-4209-9EBE-719C3C5BD1CE}" type="slidenum">
              <a:rPr kumimoji="1" lang="ja-JP" altLang="en-US" smtClean="0"/>
              <a:pPr/>
              <a:t>6</a:t>
            </a:fld>
            <a:endParaRPr kumimoji="1" lang="ja-JP" altLang="en-US" dirty="0"/>
          </a:p>
        </p:txBody>
      </p:sp>
      <p:sp>
        <p:nvSpPr>
          <p:cNvPr id="6" name="テキスト ボックス 5">
            <a:extLst>
              <a:ext uri="{FF2B5EF4-FFF2-40B4-BE49-F238E27FC236}">
                <a16:creationId xmlns:a16="http://schemas.microsoft.com/office/drawing/2014/main" id="{2756AFFE-7FA8-EA43-0AB3-FDDD07BE4E1B}"/>
              </a:ext>
            </a:extLst>
          </p:cNvPr>
          <p:cNvSpPr txBox="1"/>
          <p:nvPr/>
        </p:nvSpPr>
        <p:spPr>
          <a:xfrm>
            <a:off x="3707904" y="3274808"/>
            <a:ext cx="2232248" cy="215444"/>
          </a:xfrm>
          <a:prstGeom prst="rect">
            <a:avLst/>
          </a:prstGeom>
          <a:noFill/>
        </p:spPr>
        <p:txBody>
          <a:bodyPr wrap="square" rtlCol="0">
            <a:spAutoFit/>
          </a:bodyPr>
          <a:lstStyle/>
          <a:p>
            <a:r>
              <a:rPr lang="ja-JP" altLang="en-US" sz="800" dirty="0">
                <a:latin typeface="Meiryo UI" panose="020B0604030504040204" pitchFamily="50" charset="-128"/>
                <a:ea typeface="Meiryo UI" panose="020B0604030504040204" pitchFamily="50" charset="-128"/>
                <a:cs typeface="Meiryo UI" panose="020B0604030504040204" pitchFamily="50" charset="-128"/>
              </a:rPr>
              <a:t>＜取り組んでいる経営課題（売上高変化別）＞</a:t>
            </a:r>
            <a:endParaRPr lang="en-US" altLang="ja-JP" sz="800" dirty="0">
              <a:latin typeface="Meiryo UI" panose="020B0604030504040204" pitchFamily="50" charset="-128"/>
              <a:ea typeface="Meiryo UI" panose="020B0604030504040204" pitchFamily="50" charset="-128"/>
              <a:cs typeface="Meiryo UI" panose="020B0604030504040204" pitchFamily="50" charset="-128"/>
            </a:endParaRPr>
          </a:p>
        </p:txBody>
      </p:sp>
      <p:pic>
        <p:nvPicPr>
          <p:cNvPr id="4" name="図 3">
            <a:extLst>
              <a:ext uri="{FF2B5EF4-FFF2-40B4-BE49-F238E27FC236}">
                <a16:creationId xmlns:a16="http://schemas.microsoft.com/office/drawing/2014/main" id="{F933EA71-4570-A70A-9353-EB2BE75E169D}"/>
              </a:ext>
            </a:extLst>
          </p:cNvPr>
          <p:cNvPicPr>
            <a:picLocks noChangeAspect="1"/>
          </p:cNvPicPr>
          <p:nvPr/>
        </p:nvPicPr>
        <p:blipFill>
          <a:blip r:embed="rId5"/>
          <a:stretch>
            <a:fillRect/>
          </a:stretch>
        </p:blipFill>
        <p:spPr>
          <a:xfrm>
            <a:off x="3735683" y="3600784"/>
            <a:ext cx="2048256" cy="3212592"/>
          </a:xfrm>
          <a:prstGeom prst="rect">
            <a:avLst/>
          </a:prstGeom>
          <a:ln>
            <a:noFill/>
          </a:ln>
        </p:spPr>
      </p:pic>
    </p:spTree>
    <p:extLst>
      <p:ext uri="{BB962C8B-B14F-4D97-AF65-F5344CB8AC3E}">
        <p14:creationId xmlns:p14="http://schemas.microsoft.com/office/powerpoint/2010/main" val="1806861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D3A94385-545A-15C5-6ED4-49AD041E3195}"/>
              </a:ext>
            </a:extLst>
          </p:cNvPr>
          <p:cNvSpPr txBox="1"/>
          <p:nvPr/>
        </p:nvSpPr>
        <p:spPr>
          <a:xfrm>
            <a:off x="0" y="0"/>
            <a:ext cx="9144000" cy="461665"/>
          </a:xfrm>
          <a:prstGeom prst="rect">
            <a:avLst/>
          </a:prstGeom>
          <a:solidFill>
            <a:schemeClr val="accent1"/>
          </a:solidFill>
        </p:spPr>
        <p:txBody>
          <a:bodyPr wrap="square" rtlCol="0">
            <a:spAutoFit/>
          </a:bodyPr>
          <a:lstStyle/>
          <a:p>
            <a:r>
              <a:rPr lang="ja-JP" altLang="en-US" sz="2400" b="1" cap="small"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４．</a:t>
            </a:r>
            <a:r>
              <a:rPr lang="ja-JP" altLang="en-US" sz="2400" b="1" cap="small" spc="1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近年の社会・経済の環境変化</a:t>
            </a:r>
            <a:endParaRPr kumimoji="1" lang="ja-JP" altLang="en-US" sz="1600" b="1" spc="1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0" name="角丸四角形 13">
            <a:extLst>
              <a:ext uri="{FF2B5EF4-FFF2-40B4-BE49-F238E27FC236}">
                <a16:creationId xmlns:a16="http://schemas.microsoft.com/office/drawing/2014/main" id="{AE00C9EA-6C6F-F220-AC48-1075CC91146D}"/>
              </a:ext>
            </a:extLst>
          </p:cNvPr>
          <p:cNvSpPr/>
          <p:nvPr/>
        </p:nvSpPr>
        <p:spPr>
          <a:xfrm>
            <a:off x="143928" y="1271724"/>
            <a:ext cx="8532528" cy="461664"/>
          </a:xfrm>
          <a:prstGeom prst="roundRect">
            <a:avLst>
              <a:gd name="adj" fmla="val 10894"/>
            </a:avLst>
          </a:prstGeom>
          <a:noFill/>
          <a:ln w="9525">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r>
              <a:rPr lang="ja-JP" altLang="en-US" sz="2000" dirty="0">
                <a:solidFill>
                  <a:schemeClr val="tx1"/>
                </a:solidFill>
                <a:latin typeface="Meiryo UI" panose="020B0604030504040204" pitchFamily="50" charset="-128"/>
                <a:ea typeface="Meiryo UI" panose="020B0604030504040204" pitchFamily="50" charset="-128"/>
              </a:rPr>
              <a:t>人口減少、少子高齢化の進展、国内市場の縮小、人材不足の深刻化</a:t>
            </a:r>
          </a:p>
        </p:txBody>
      </p:sp>
      <p:sp>
        <p:nvSpPr>
          <p:cNvPr id="11" name="角丸四角形 17">
            <a:extLst>
              <a:ext uri="{FF2B5EF4-FFF2-40B4-BE49-F238E27FC236}">
                <a16:creationId xmlns:a16="http://schemas.microsoft.com/office/drawing/2014/main" id="{62C3AB0C-6A50-0F55-C270-50D94F4B4D59}"/>
              </a:ext>
            </a:extLst>
          </p:cNvPr>
          <p:cNvSpPr/>
          <p:nvPr/>
        </p:nvSpPr>
        <p:spPr>
          <a:xfrm>
            <a:off x="143928" y="1930393"/>
            <a:ext cx="8532528" cy="461665"/>
          </a:xfrm>
          <a:prstGeom prst="roundRect">
            <a:avLst>
              <a:gd name="adj" fmla="val 11118"/>
            </a:avLst>
          </a:prstGeom>
          <a:noFill/>
          <a:ln w="9525">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lvl="0" algn="ctr">
              <a:defRPr/>
            </a:pPr>
            <a:r>
              <a:rPr lang="ja-JP" altLang="en-US" sz="2000" dirty="0">
                <a:solidFill>
                  <a:schemeClr val="tx1"/>
                </a:solidFill>
                <a:latin typeface="Meiryo UI" panose="020B0604030504040204" pitchFamily="50" charset="-128"/>
                <a:ea typeface="Meiryo UI" panose="020B0604030504040204" pitchFamily="50" charset="-128"/>
              </a:rPr>
              <a:t>デフレ経済からの転換に向けた動き</a:t>
            </a:r>
            <a:endParaRPr kumimoji="1" lang="ja-JP" altLang="en-US" sz="2000" dirty="0">
              <a:solidFill>
                <a:schemeClr val="tx1"/>
              </a:solidFill>
              <a:latin typeface="Meiryo UI" panose="020B0604030504040204" pitchFamily="50" charset="-128"/>
              <a:ea typeface="Meiryo UI" panose="020B0604030504040204" pitchFamily="50" charset="-128"/>
            </a:endParaRPr>
          </a:p>
        </p:txBody>
      </p:sp>
      <p:sp>
        <p:nvSpPr>
          <p:cNvPr id="12" name="角丸四角形 21">
            <a:extLst>
              <a:ext uri="{FF2B5EF4-FFF2-40B4-BE49-F238E27FC236}">
                <a16:creationId xmlns:a16="http://schemas.microsoft.com/office/drawing/2014/main" id="{53046D5F-ABE3-B11F-6242-BAF4931717D1}"/>
              </a:ext>
            </a:extLst>
          </p:cNvPr>
          <p:cNvSpPr/>
          <p:nvPr/>
        </p:nvSpPr>
        <p:spPr>
          <a:xfrm>
            <a:off x="143928" y="3247733"/>
            <a:ext cx="8532528" cy="461665"/>
          </a:xfrm>
          <a:prstGeom prst="roundRect">
            <a:avLst>
              <a:gd name="adj" fmla="val 8832"/>
            </a:avLst>
          </a:prstGeom>
          <a:noFill/>
          <a:ln w="9525">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r>
              <a:rPr lang="ja-JP" altLang="en-US" sz="2000" dirty="0">
                <a:solidFill>
                  <a:schemeClr val="tx1"/>
                </a:solidFill>
                <a:latin typeface="Meiryo UI" panose="020B0604030504040204" pitchFamily="50" charset="-128"/>
                <a:ea typeface="Meiryo UI" panose="020B0604030504040204" pitchFamily="50" charset="-128"/>
              </a:rPr>
              <a:t>カーボンニュートラル、</a:t>
            </a:r>
            <a:r>
              <a:rPr lang="en-US" altLang="ja-JP" sz="2000" dirty="0">
                <a:solidFill>
                  <a:schemeClr val="tx1"/>
                </a:solidFill>
                <a:latin typeface="Meiryo UI" panose="020B0604030504040204" pitchFamily="50" charset="-128"/>
                <a:ea typeface="Meiryo UI" panose="020B0604030504040204" pitchFamily="50" charset="-128"/>
              </a:rPr>
              <a:t>SDGs</a:t>
            </a:r>
            <a:r>
              <a:rPr lang="ja-JP" altLang="en-US" sz="2000" dirty="0">
                <a:solidFill>
                  <a:schemeClr val="tx1"/>
                </a:solidFill>
                <a:latin typeface="Meiryo UI" panose="020B0604030504040204" pitchFamily="50" charset="-128"/>
                <a:ea typeface="Meiryo UI" panose="020B0604030504040204" pitchFamily="50" charset="-128"/>
              </a:rPr>
              <a:t>達成に向けた取組の加速</a:t>
            </a:r>
            <a:endParaRPr kumimoji="1" lang="ja-JP" altLang="en-US" sz="2000" dirty="0">
              <a:solidFill>
                <a:schemeClr val="tx1"/>
              </a:solidFill>
              <a:latin typeface="Meiryo UI" panose="020B0604030504040204" pitchFamily="50" charset="-128"/>
              <a:ea typeface="Meiryo UI" panose="020B0604030504040204" pitchFamily="50" charset="-128"/>
            </a:endParaRPr>
          </a:p>
        </p:txBody>
      </p:sp>
      <p:sp>
        <p:nvSpPr>
          <p:cNvPr id="13" name="角丸四角形 34">
            <a:extLst>
              <a:ext uri="{FF2B5EF4-FFF2-40B4-BE49-F238E27FC236}">
                <a16:creationId xmlns:a16="http://schemas.microsoft.com/office/drawing/2014/main" id="{74FE2C0C-ABAD-0CCA-44AC-164BED054F9F}"/>
              </a:ext>
            </a:extLst>
          </p:cNvPr>
          <p:cNvSpPr/>
          <p:nvPr/>
        </p:nvSpPr>
        <p:spPr>
          <a:xfrm>
            <a:off x="143928" y="2589063"/>
            <a:ext cx="8532528" cy="461665"/>
          </a:xfrm>
          <a:prstGeom prst="roundRect">
            <a:avLst>
              <a:gd name="adj" fmla="val 8970"/>
            </a:avLst>
          </a:prstGeom>
          <a:noFill/>
          <a:ln w="9525">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defRPr/>
            </a:pPr>
            <a:r>
              <a:rPr kumimoji="1" lang="ja-JP" altLang="en-US" sz="2000" dirty="0">
                <a:solidFill>
                  <a:schemeClr val="tx1"/>
                </a:solidFill>
                <a:latin typeface="Meiryo UI" panose="020B0604030504040204" pitchFamily="50" charset="-128"/>
                <a:ea typeface="Meiryo UI" panose="020B0604030504040204" pitchFamily="50" charset="-128"/>
              </a:rPr>
              <a:t>デジタル技術の進展</a:t>
            </a:r>
          </a:p>
        </p:txBody>
      </p:sp>
      <p:sp>
        <p:nvSpPr>
          <p:cNvPr id="15" name="スライド番号プレースホルダー 2">
            <a:extLst>
              <a:ext uri="{FF2B5EF4-FFF2-40B4-BE49-F238E27FC236}">
                <a16:creationId xmlns:a16="http://schemas.microsoft.com/office/drawing/2014/main" id="{E818A5BE-EACF-892D-CA47-4FC9DC300650}"/>
              </a:ext>
            </a:extLst>
          </p:cNvPr>
          <p:cNvSpPr>
            <a:spLocks noGrp="1"/>
          </p:cNvSpPr>
          <p:nvPr>
            <p:ph type="sldNum" sz="quarter" idx="12"/>
          </p:nvPr>
        </p:nvSpPr>
        <p:spPr>
          <a:xfrm>
            <a:off x="7000896" y="6662507"/>
            <a:ext cx="2133600" cy="184666"/>
          </a:xfrm>
        </p:spPr>
        <p:txBody>
          <a:bodyPr>
            <a:spAutoFit/>
          </a:bodyPr>
          <a:lstStyle/>
          <a:p>
            <a:fld id="{FCF7A2BA-3866-4553-A6C0-12437F12E493}" type="slidenum">
              <a:rPr lang="ja-JP" altLang="en-US" smtClean="0"/>
              <a:pPr/>
              <a:t>7</a:t>
            </a:fld>
            <a:endParaRPr lang="ja-JP" altLang="en-US" dirty="0"/>
          </a:p>
        </p:txBody>
      </p:sp>
      <p:sp>
        <p:nvSpPr>
          <p:cNvPr id="17" name="角丸四角形 21">
            <a:extLst>
              <a:ext uri="{FF2B5EF4-FFF2-40B4-BE49-F238E27FC236}">
                <a16:creationId xmlns:a16="http://schemas.microsoft.com/office/drawing/2014/main" id="{C5CE057A-FBBE-C7E8-8D8B-D22B8A16E8C6}"/>
              </a:ext>
            </a:extLst>
          </p:cNvPr>
          <p:cNvSpPr/>
          <p:nvPr/>
        </p:nvSpPr>
        <p:spPr>
          <a:xfrm>
            <a:off x="143928" y="4842506"/>
            <a:ext cx="8532528" cy="461665"/>
          </a:xfrm>
          <a:prstGeom prst="roundRect">
            <a:avLst>
              <a:gd name="adj" fmla="val 8832"/>
            </a:avLst>
          </a:prstGeom>
          <a:noFill/>
          <a:ln w="9525">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r>
              <a:rPr lang="ja-JP" altLang="en-US" sz="2000" dirty="0">
                <a:solidFill>
                  <a:schemeClr val="tx1"/>
                </a:solidFill>
                <a:latin typeface="Meiryo UI" panose="020B0604030504040204" pitchFamily="50" charset="-128"/>
                <a:ea typeface="Meiryo UI" panose="020B0604030504040204" pitchFamily="50" charset="-128"/>
              </a:rPr>
              <a:t>大阪・関西万博の開催</a:t>
            </a:r>
            <a:endParaRPr kumimoji="1" lang="ja-JP" altLang="en-US" sz="2000" dirty="0">
              <a:solidFill>
                <a:schemeClr val="tx1"/>
              </a:solidFill>
              <a:latin typeface="Meiryo UI" panose="020B0604030504040204" pitchFamily="50" charset="-128"/>
              <a:ea typeface="Meiryo UI" panose="020B0604030504040204" pitchFamily="50" charset="-128"/>
            </a:endParaRPr>
          </a:p>
        </p:txBody>
      </p:sp>
      <p:sp>
        <p:nvSpPr>
          <p:cNvPr id="19" name="角丸四角形 21">
            <a:extLst>
              <a:ext uri="{FF2B5EF4-FFF2-40B4-BE49-F238E27FC236}">
                <a16:creationId xmlns:a16="http://schemas.microsoft.com/office/drawing/2014/main" id="{E1063435-42C6-14BD-DCB8-63ECB69B2783}"/>
              </a:ext>
            </a:extLst>
          </p:cNvPr>
          <p:cNvSpPr/>
          <p:nvPr/>
        </p:nvSpPr>
        <p:spPr>
          <a:xfrm>
            <a:off x="143928" y="3906402"/>
            <a:ext cx="8532528" cy="461665"/>
          </a:xfrm>
          <a:prstGeom prst="roundRect">
            <a:avLst>
              <a:gd name="adj" fmla="val 8832"/>
            </a:avLst>
          </a:prstGeom>
          <a:noFill/>
          <a:ln w="9525">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r>
              <a:rPr kumimoji="1" lang="ja-JP" altLang="en-US" sz="2000" dirty="0">
                <a:solidFill>
                  <a:schemeClr val="tx1"/>
                </a:solidFill>
                <a:latin typeface="Meiryo UI" panose="020B0604030504040204" pitchFamily="50" charset="-128"/>
                <a:ea typeface="Meiryo UI" panose="020B0604030504040204" pitchFamily="50" charset="-128"/>
              </a:rPr>
              <a:t>世界の不確実性の高まり</a:t>
            </a:r>
          </a:p>
        </p:txBody>
      </p:sp>
      <p:sp>
        <p:nvSpPr>
          <p:cNvPr id="20" name="正方形/長方形 19">
            <a:extLst>
              <a:ext uri="{FF2B5EF4-FFF2-40B4-BE49-F238E27FC236}">
                <a16:creationId xmlns:a16="http://schemas.microsoft.com/office/drawing/2014/main" id="{DC785B77-A608-E8D4-4A96-11EE89FD2738}"/>
              </a:ext>
            </a:extLst>
          </p:cNvPr>
          <p:cNvSpPr/>
          <p:nvPr/>
        </p:nvSpPr>
        <p:spPr>
          <a:xfrm>
            <a:off x="417685" y="548680"/>
            <a:ext cx="8316924" cy="591119"/>
          </a:xfrm>
          <a:prstGeom prst="rect">
            <a:avLst/>
          </a:prstGeom>
          <a:noFill/>
          <a:ln w="12700">
            <a:noFill/>
          </a:ln>
        </p:spPr>
        <p:style>
          <a:lnRef idx="2">
            <a:schemeClr val="accent2"/>
          </a:lnRef>
          <a:fillRef idx="1">
            <a:schemeClr val="lt1"/>
          </a:fillRef>
          <a:effectRef idx="0">
            <a:schemeClr val="accent2"/>
          </a:effectRef>
          <a:fontRef idx="minor">
            <a:schemeClr val="dk1"/>
          </a:fontRef>
        </p:style>
        <p:txBody>
          <a:bodyPr lIns="0" tIns="0" rIns="0" bIns="0" rtlCol="0" anchor="ctr"/>
          <a:lstStyle/>
          <a:p>
            <a:pPr marL="285750" indent="-285750">
              <a:spcAft>
                <a:spcPts val="300"/>
              </a:spcAft>
              <a:buFont typeface="Wingdings" panose="05000000000000000000" pitchFamily="2" charset="2"/>
              <a:buChar char="Ø"/>
            </a:pP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近年の次のような社会・経済の環境変化を踏まえるとともに、今後予見される環境変化を見据えて、大阪の新たな成長の機会となるよう取り組んでいく必要がある。</a:t>
            </a:r>
            <a:endParaRPr lang="en-US" altLang="ja-JP"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1" name="二等辺三角形 20">
            <a:extLst>
              <a:ext uri="{FF2B5EF4-FFF2-40B4-BE49-F238E27FC236}">
                <a16:creationId xmlns:a16="http://schemas.microsoft.com/office/drawing/2014/main" id="{BECC4453-0BD5-9E45-D440-4FE34260B643}"/>
              </a:ext>
            </a:extLst>
          </p:cNvPr>
          <p:cNvSpPr/>
          <p:nvPr/>
        </p:nvSpPr>
        <p:spPr>
          <a:xfrm rot="10800000">
            <a:off x="2897349" y="5442645"/>
            <a:ext cx="3066851" cy="509597"/>
          </a:xfrm>
          <a:prstGeom prs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3" name="角丸四角形 8">
            <a:extLst>
              <a:ext uri="{FF2B5EF4-FFF2-40B4-BE49-F238E27FC236}">
                <a16:creationId xmlns:a16="http://schemas.microsoft.com/office/drawing/2014/main" id="{05C715E9-6842-6444-8086-EB4DB0B4C04D}"/>
              </a:ext>
            </a:extLst>
          </p:cNvPr>
          <p:cNvSpPr/>
          <p:nvPr/>
        </p:nvSpPr>
        <p:spPr>
          <a:xfrm>
            <a:off x="143927" y="5994713"/>
            <a:ext cx="8532527" cy="602639"/>
          </a:xfrm>
          <a:prstGeom prst="roundRect">
            <a:avLst>
              <a:gd name="adj" fmla="val 0"/>
            </a:avLst>
          </a:prstGeom>
          <a:solidFill>
            <a:schemeClr val="accent1"/>
          </a:solidFill>
          <a:ln w="12700">
            <a:no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r>
              <a:rPr kumimoji="1" lang="ja-JP" altLang="en-US" sz="2400" b="1" dirty="0">
                <a:solidFill>
                  <a:schemeClr val="bg1"/>
                </a:solidFill>
                <a:latin typeface="Meiryo UI" panose="020B0604030504040204" pitchFamily="50" charset="-128"/>
                <a:ea typeface="Meiryo UI" panose="020B0604030504040204" pitchFamily="50" charset="-128"/>
              </a:rPr>
              <a:t>大阪の新たな成長の機会へ</a:t>
            </a:r>
          </a:p>
        </p:txBody>
      </p:sp>
      <p:sp>
        <p:nvSpPr>
          <p:cNvPr id="24" name="加算記号 23">
            <a:extLst>
              <a:ext uri="{FF2B5EF4-FFF2-40B4-BE49-F238E27FC236}">
                <a16:creationId xmlns:a16="http://schemas.microsoft.com/office/drawing/2014/main" id="{12BB2AAB-8286-FAAD-2171-0AE672599A7A}"/>
              </a:ext>
            </a:extLst>
          </p:cNvPr>
          <p:cNvSpPr/>
          <p:nvPr/>
        </p:nvSpPr>
        <p:spPr>
          <a:xfrm>
            <a:off x="4201462" y="4362524"/>
            <a:ext cx="458623" cy="509599"/>
          </a:xfrm>
          <a:prstGeom prst="mathPlus">
            <a:avLst/>
          </a:prstGeom>
          <a:solidFill>
            <a:srgbClr val="0000FF"/>
          </a:solidFill>
          <a:ln w="12700"/>
        </p:spPr>
        <p:style>
          <a:lnRef idx="2">
            <a:schemeClr val="accent2"/>
          </a:lnRef>
          <a:fillRef idx="1">
            <a:schemeClr val="lt1"/>
          </a:fillRef>
          <a:effectRef idx="0">
            <a:schemeClr val="accent2"/>
          </a:effectRef>
          <a:fontRef idx="minor">
            <a:schemeClr val="dk1"/>
          </a:fontRef>
        </p:style>
        <p:txBody>
          <a:bodyPr lIns="0" tIns="0" rIns="0" bIns="0" rtlCol="0" anchor="ctr"/>
          <a:lstStyle/>
          <a:p>
            <a:pPr algn="ctr"/>
            <a:endParaRPr kumimoji="1" lang="ja-JP" altLang="en-US" sz="14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43451797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正方形/長方形 8"/>
          <p:cNvSpPr/>
          <p:nvPr/>
        </p:nvSpPr>
        <p:spPr>
          <a:xfrm>
            <a:off x="409433" y="4672917"/>
            <a:ext cx="8557146" cy="1374893"/>
          </a:xfrm>
          <a:prstGeom prst="rect">
            <a:avLst/>
          </a:prstGeom>
          <a:solidFill>
            <a:schemeClr val="lt1"/>
          </a:solidFill>
          <a:ln w="25400"/>
        </p:spPr>
        <p:style>
          <a:lnRef idx="2">
            <a:schemeClr val="accent2"/>
          </a:lnRef>
          <a:fillRef idx="1">
            <a:schemeClr val="lt1"/>
          </a:fillRef>
          <a:effectRef idx="0">
            <a:schemeClr val="accent2"/>
          </a:effectRef>
          <a:fontRef idx="minor">
            <a:schemeClr val="dk1"/>
          </a:fontRef>
        </p:style>
        <p:txBody>
          <a:bodyPr lIns="0" tIns="0" rIns="0" bIns="0" rtlCol="0" anchor="ctr"/>
          <a:lstStyle/>
          <a:p>
            <a:pPr algn="ctr"/>
            <a:endParaRPr kumimoji="1" lang="ja-JP" altLang="en-US" sz="1400" dirty="0">
              <a:latin typeface="Meiryo UI" panose="020B0604030504040204" pitchFamily="50" charset="-128"/>
              <a:ea typeface="Meiryo UI" panose="020B0604030504040204" pitchFamily="50" charset="-128"/>
            </a:endParaRPr>
          </a:p>
        </p:txBody>
      </p:sp>
      <p:sp>
        <p:nvSpPr>
          <p:cNvPr id="3" name="正方形/長方形 2"/>
          <p:cNvSpPr/>
          <p:nvPr/>
        </p:nvSpPr>
        <p:spPr>
          <a:xfrm>
            <a:off x="409433" y="1407147"/>
            <a:ext cx="8570794" cy="2281043"/>
          </a:xfrm>
          <a:prstGeom prst="rect">
            <a:avLst/>
          </a:prstGeom>
          <a:solidFill>
            <a:schemeClr val="lt1"/>
          </a:solidFill>
          <a:ln w="25400"/>
        </p:spPr>
        <p:style>
          <a:lnRef idx="2">
            <a:schemeClr val="accent2"/>
          </a:lnRef>
          <a:fillRef idx="1">
            <a:schemeClr val="lt1"/>
          </a:fillRef>
          <a:effectRef idx="0">
            <a:schemeClr val="accent2"/>
          </a:effectRef>
          <a:fontRef idx="minor">
            <a:schemeClr val="dk1"/>
          </a:fontRef>
        </p:style>
        <p:txBody>
          <a:bodyPr lIns="0" tIns="0" rIns="0" bIns="0" rtlCol="0" anchor="ctr"/>
          <a:lstStyle/>
          <a:p>
            <a:pPr algn="ctr"/>
            <a:endParaRPr kumimoji="1" lang="ja-JP" altLang="en-US" sz="1400" dirty="0">
              <a:latin typeface="Meiryo UI" panose="020B0604030504040204" pitchFamily="50" charset="-128"/>
              <a:ea typeface="Meiryo UI" panose="020B0604030504040204" pitchFamily="50" charset="-128"/>
            </a:endParaRPr>
          </a:p>
        </p:txBody>
      </p:sp>
      <p:sp>
        <p:nvSpPr>
          <p:cNvPr id="5" name="タイトル 1"/>
          <p:cNvSpPr txBox="1">
            <a:spLocks/>
          </p:cNvSpPr>
          <p:nvPr/>
        </p:nvSpPr>
        <p:spPr>
          <a:xfrm>
            <a:off x="179512" y="764704"/>
            <a:ext cx="6891536" cy="562074"/>
          </a:xfrm>
          <a:prstGeom prst="rect">
            <a:avLst/>
          </a:prstGeom>
        </p:spPr>
        <p:txBody>
          <a:bodyPr vert="horz" anchor="b">
            <a:normAutofit/>
          </a:bodyPr>
          <a:lstStyle/>
          <a:p>
            <a:pPr>
              <a:spcBef>
                <a:spcPct val="0"/>
              </a:spcBef>
            </a:pPr>
            <a:r>
              <a:rPr lang="en-US" altLang="ja-JP" sz="2400" cap="small" dirty="0">
                <a:latin typeface="Meiryo UI" pitchFamily="50" charset="-128"/>
                <a:ea typeface="Meiryo UI" pitchFamily="50" charset="-128"/>
                <a:cs typeface="Meiryo UI" pitchFamily="50" charset="-128"/>
              </a:rPr>
              <a:t>Ⅰ</a:t>
            </a:r>
            <a:r>
              <a:rPr lang="ja-JP" altLang="en-US" sz="2400" cap="small" dirty="0">
                <a:latin typeface="Meiryo UI" pitchFamily="50" charset="-128"/>
                <a:ea typeface="Meiryo UI" pitchFamily="50" charset="-128"/>
                <a:cs typeface="Meiryo UI" pitchFamily="50" charset="-128"/>
              </a:rPr>
              <a:t>　趣旨</a:t>
            </a:r>
            <a:endParaRPr kumimoji="1" lang="ja-JP" altLang="en-US" sz="2400" b="0" i="0" u="none" strike="noStrike" kern="1200" cap="small" spc="0" normalizeH="0" baseline="0" noProof="0" dirty="0">
              <a:ln>
                <a:noFill/>
              </a:ln>
              <a:effectLst/>
              <a:uLnTx/>
              <a:uFillTx/>
              <a:latin typeface="Meiryo UI" pitchFamily="50" charset="-128"/>
              <a:ea typeface="Meiryo UI" pitchFamily="50" charset="-128"/>
              <a:cs typeface="Meiryo UI" pitchFamily="50" charset="-128"/>
            </a:endParaRPr>
          </a:p>
        </p:txBody>
      </p:sp>
      <p:sp>
        <p:nvSpPr>
          <p:cNvPr id="6" name="コンテンツ プレースホルダ 2"/>
          <p:cNvSpPr txBox="1">
            <a:spLocks/>
          </p:cNvSpPr>
          <p:nvPr/>
        </p:nvSpPr>
        <p:spPr>
          <a:xfrm>
            <a:off x="539280" y="1563485"/>
            <a:ext cx="8355475" cy="1927042"/>
          </a:xfrm>
          <a:prstGeom prst="rect">
            <a:avLst/>
          </a:prstGeom>
        </p:spPr>
        <p:txBody>
          <a:bodyPr vert="horz" lIns="0" rIns="0">
            <a:noAutofit/>
          </a:bodyPr>
          <a:lstStyle/>
          <a:p>
            <a:pPr lvl="0">
              <a:lnSpc>
                <a:spcPts val="3000"/>
              </a:lnSpc>
              <a:buClr>
                <a:schemeClr val="accent1"/>
              </a:buClr>
              <a:buSzPct val="70000"/>
              <a:defRPr/>
            </a:pPr>
            <a:r>
              <a:rPr lang="ja-JP" altLang="en-US" sz="2000" dirty="0">
                <a:latin typeface="Meiryo UI" pitchFamily="50" charset="-128"/>
                <a:ea typeface="Meiryo UI" pitchFamily="50" charset="-128"/>
                <a:cs typeface="Meiryo UI" pitchFamily="50" charset="-128"/>
              </a:rPr>
              <a:t>　</a:t>
            </a:r>
            <a:r>
              <a:rPr kumimoji="1" lang="ja-JP" altLang="en-US" sz="2000" b="0" i="0" strike="noStrike" kern="1200" cap="none" spc="0" normalizeH="0" baseline="0" noProof="0" dirty="0">
                <a:ln>
                  <a:noFill/>
                </a:ln>
                <a:effectLst/>
                <a:uLnTx/>
                <a:uFillTx/>
                <a:latin typeface="Meiryo UI" pitchFamily="50" charset="-128"/>
                <a:ea typeface="Meiryo UI" pitchFamily="50" charset="-128"/>
                <a:cs typeface="Meiryo UI" pitchFamily="50" charset="-128"/>
              </a:rPr>
              <a:t>大阪府・市で一体的に取り組んでいる「大阪の成長戦略」、</a:t>
            </a:r>
            <a:r>
              <a:rPr lang="ja-JP" altLang="en-US" sz="2000" dirty="0">
                <a:latin typeface="Meiryo UI" pitchFamily="50" charset="-128"/>
                <a:ea typeface="Meiryo UI" pitchFamily="50" charset="-128"/>
                <a:cs typeface="Meiryo UI" pitchFamily="50" charset="-128"/>
              </a:rPr>
              <a:t>「大阪の再生・成長に向けた新戦略」、「大阪市未来都市創生総合戦略」のもと、少子</a:t>
            </a:r>
            <a:r>
              <a:rPr kumimoji="1" lang="ja-JP" altLang="en-US" sz="2000" b="0" i="0" u="none" strike="noStrike" kern="1200" cap="none" spc="0" normalizeH="0" baseline="0" noProof="0" dirty="0">
                <a:ln>
                  <a:noFill/>
                </a:ln>
                <a:effectLst/>
                <a:uLnTx/>
                <a:uFillTx/>
                <a:latin typeface="Meiryo UI" pitchFamily="50" charset="-128"/>
                <a:ea typeface="Meiryo UI" pitchFamily="50" charset="-128"/>
                <a:cs typeface="Meiryo UI" pitchFamily="50" charset="-128"/>
              </a:rPr>
              <a:t>高齢化・人口減少社会の進展や経済のグローバル化など、社会経済情勢が大きく変化する中で、地域経済の成長に向けて、経済戦略局として中期的に産業振興に取り組む計画を取りまとめるものである。</a:t>
            </a:r>
            <a:endParaRPr kumimoji="1" lang="en-US" altLang="ja-JP" sz="2000" b="0" i="0" u="none" strike="noStrike" kern="1200" cap="none" spc="0" normalizeH="0" baseline="0" noProof="0" dirty="0">
              <a:ln>
                <a:noFill/>
              </a:ln>
              <a:effectLst/>
              <a:uLnTx/>
              <a:uFillTx/>
              <a:latin typeface="Meiryo UI" pitchFamily="50" charset="-128"/>
              <a:ea typeface="Meiryo UI" pitchFamily="50" charset="-128"/>
              <a:cs typeface="Meiryo UI" pitchFamily="50" charset="-128"/>
            </a:endParaRPr>
          </a:p>
        </p:txBody>
      </p:sp>
      <p:sp>
        <p:nvSpPr>
          <p:cNvPr id="7" name="タイトル 1"/>
          <p:cNvSpPr txBox="1">
            <a:spLocks/>
          </p:cNvSpPr>
          <p:nvPr/>
        </p:nvSpPr>
        <p:spPr>
          <a:xfrm>
            <a:off x="149492" y="4044534"/>
            <a:ext cx="6891536" cy="562074"/>
          </a:xfrm>
          <a:prstGeom prst="rect">
            <a:avLst/>
          </a:prstGeom>
        </p:spPr>
        <p:txBody>
          <a:bodyPr vert="horz" anchor="b">
            <a:normAutofit/>
          </a:bodyPr>
          <a:lstStyle/>
          <a:p>
            <a:pPr>
              <a:spcBef>
                <a:spcPct val="0"/>
              </a:spcBef>
            </a:pPr>
            <a:r>
              <a:rPr lang="en-US" altLang="ja-JP" sz="2400" cap="small" dirty="0">
                <a:latin typeface="Meiryo UI" pitchFamily="50" charset="-128"/>
                <a:ea typeface="Meiryo UI" pitchFamily="50" charset="-128"/>
                <a:cs typeface="Meiryo UI" pitchFamily="50" charset="-128"/>
              </a:rPr>
              <a:t>Ⅱ</a:t>
            </a:r>
            <a:r>
              <a:rPr lang="ja-JP" altLang="en-US" sz="2400" cap="small" dirty="0">
                <a:latin typeface="Meiryo UI" pitchFamily="50" charset="-128"/>
                <a:ea typeface="Meiryo UI" pitchFamily="50" charset="-128"/>
                <a:cs typeface="Meiryo UI" pitchFamily="50" charset="-128"/>
              </a:rPr>
              <a:t>　対象期間</a:t>
            </a:r>
            <a:endParaRPr kumimoji="1" lang="ja-JP" altLang="en-US" sz="2400" b="0" i="0" u="none" strike="noStrike" kern="1200" cap="small" spc="0" normalizeH="0" baseline="0" noProof="0" dirty="0">
              <a:ln>
                <a:noFill/>
              </a:ln>
              <a:effectLst/>
              <a:uLnTx/>
              <a:uFillTx/>
              <a:latin typeface="Meiryo UI" pitchFamily="50" charset="-128"/>
              <a:ea typeface="Meiryo UI" pitchFamily="50" charset="-128"/>
              <a:cs typeface="Meiryo UI" pitchFamily="50" charset="-128"/>
            </a:endParaRPr>
          </a:p>
        </p:txBody>
      </p:sp>
      <p:sp>
        <p:nvSpPr>
          <p:cNvPr id="8" name="コンテンツ プレースホルダ 2"/>
          <p:cNvSpPr txBox="1">
            <a:spLocks/>
          </p:cNvSpPr>
          <p:nvPr/>
        </p:nvSpPr>
        <p:spPr>
          <a:xfrm>
            <a:off x="539280" y="5085184"/>
            <a:ext cx="8424000" cy="606283"/>
          </a:xfrm>
          <a:prstGeom prst="rect">
            <a:avLst/>
          </a:prstGeom>
        </p:spPr>
        <p:txBody>
          <a:bodyPr vert="horz" lIns="36000" rIns="36000">
            <a:noAutofit/>
          </a:bodyPr>
          <a:lstStyle/>
          <a:p>
            <a:pPr marR="0" lvl="0" indent="-274320" algn="l" defTabSz="914400" rtl="0" eaLnBrk="1" fontAlgn="auto" latinLnBrk="0" hangingPunct="1">
              <a:lnSpc>
                <a:spcPts val="3000"/>
              </a:lnSpc>
              <a:spcAft>
                <a:spcPts val="1200"/>
              </a:spcAft>
              <a:buClr>
                <a:schemeClr val="accent1"/>
              </a:buClr>
              <a:buSzPct val="70000"/>
              <a:buFont typeface="Wingdings"/>
              <a:buNone/>
              <a:tabLst/>
              <a:defRPr/>
            </a:pPr>
            <a:r>
              <a:rPr lang="en-US" altLang="ja-JP" sz="2000" dirty="0">
                <a:latin typeface="Meiryo UI" pitchFamily="50" charset="-128"/>
                <a:ea typeface="Meiryo UI" pitchFamily="50" charset="-128"/>
                <a:cs typeface="Meiryo UI" pitchFamily="50" charset="-128"/>
              </a:rPr>
              <a:t>2025</a:t>
            </a:r>
            <a:r>
              <a:rPr lang="ja-JP" altLang="en-US" sz="2000" dirty="0">
                <a:latin typeface="Meiryo UI" pitchFamily="50" charset="-128"/>
                <a:ea typeface="Meiryo UI" pitchFamily="50" charset="-128"/>
                <a:cs typeface="Meiryo UI" pitchFamily="50" charset="-128"/>
              </a:rPr>
              <a:t>（令和７）年度から</a:t>
            </a:r>
            <a:r>
              <a:rPr lang="en-US" altLang="ja-JP" sz="2000" dirty="0">
                <a:latin typeface="Meiryo UI" pitchFamily="50" charset="-128"/>
                <a:ea typeface="Meiryo UI" pitchFamily="50" charset="-128"/>
                <a:cs typeface="Meiryo UI" pitchFamily="50" charset="-128"/>
              </a:rPr>
              <a:t>2029</a:t>
            </a:r>
            <a:r>
              <a:rPr lang="ja-JP" altLang="en-US" sz="2000" dirty="0">
                <a:latin typeface="Meiryo UI" pitchFamily="50" charset="-128"/>
                <a:ea typeface="Meiryo UI" pitchFamily="50" charset="-128"/>
                <a:cs typeface="Meiryo UI" pitchFamily="50" charset="-128"/>
              </a:rPr>
              <a:t>（令和</a:t>
            </a:r>
            <a:r>
              <a:rPr lang="en-US" altLang="ja-JP" sz="2000" dirty="0">
                <a:latin typeface="Meiryo UI" pitchFamily="50" charset="-128"/>
                <a:ea typeface="Meiryo UI" pitchFamily="50" charset="-128"/>
                <a:cs typeface="Meiryo UI" pitchFamily="50" charset="-128"/>
              </a:rPr>
              <a:t>11</a:t>
            </a:r>
            <a:r>
              <a:rPr lang="ja-JP" altLang="en-US" sz="2000" dirty="0">
                <a:latin typeface="Meiryo UI" pitchFamily="50" charset="-128"/>
                <a:ea typeface="Meiryo UI" pitchFamily="50" charset="-128"/>
                <a:cs typeface="Meiryo UI" pitchFamily="50" charset="-128"/>
              </a:rPr>
              <a:t>）年度までの</a:t>
            </a:r>
            <a:r>
              <a:rPr lang="en-US" altLang="ja-JP" sz="2000" dirty="0">
                <a:latin typeface="Meiryo UI" pitchFamily="50" charset="-128"/>
                <a:ea typeface="Meiryo UI" pitchFamily="50" charset="-128"/>
                <a:cs typeface="Meiryo UI" pitchFamily="50" charset="-128"/>
              </a:rPr>
              <a:t>5</a:t>
            </a:r>
            <a:r>
              <a:rPr lang="ja-JP" altLang="en-US" sz="2000" dirty="0">
                <a:latin typeface="Meiryo UI" pitchFamily="50" charset="-128"/>
                <a:ea typeface="Meiryo UI" pitchFamily="50" charset="-128"/>
                <a:cs typeface="Meiryo UI" pitchFamily="50" charset="-128"/>
              </a:rPr>
              <a:t>年間</a:t>
            </a:r>
            <a:endParaRPr lang="en-US" altLang="ja-JP" sz="2000" dirty="0">
              <a:latin typeface="Meiryo UI" pitchFamily="50" charset="-128"/>
              <a:ea typeface="Meiryo UI" pitchFamily="50" charset="-128"/>
              <a:cs typeface="Meiryo UI" pitchFamily="50" charset="-128"/>
            </a:endParaRPr>
          </a:p>
        </p:txBody>
      </p:sp>
      <p:sp>
        <p:nvSpPr>
          <p:cNvPr id="10" name="スライド番号プレースホルダ 9"/>
          <p:cNvSpPr>
            <a:spLocks noGrp="1"/>
          </p:cNvSpPr>
          <p:nvPr>
            <p:ph type="sldNum" sz="quarter" idx="12"/>
          </p:nvPr>
        </p:nvSpPr>
        <p:spPr>
          <a:xfrm>
            <a:off x="7006317" y="6668126"/>
            <a:ext cx="2133600" cy="184666"/>
          </a:xfrm>
        </p:spPr>
        <p:txBody>
          <a:bodyPr>
            <a:spAutoFit/>
          </a:bodyPr>
          <a:lstStyle/>
          <a:p>
            <a:fld id="{B25945A1-EF0B-4209-9EBE-719C3C5BD1CE}" type="slidenum">
              <a:rPr kumimoji="1" lang="ja-JP" altLang="en-US" smtClean="0"/>
              <a:pPr/>
              <a:t>8</a:t>
            </a:fld>
            <a:endParaRPr kumimoji="1" lang="ja-JP" altLang="en-US" dirty="0"/>
          </a:p>
        </p:txBody>
      </p:sp>
      <p:sp>
        <p:nvSpPr>
          <p:cNvPr id="12" name="テキスト ボックス 11"/>
          <p:cNvSpPr txBox="1"/>
          <p:nvPr/>
        </p:nvSpPr>
        <p:spPr>
          <a:xfrm>
            <a:off x="0" y="0"/>
            <a:ext cx="9144000" cy="461665"/>
          </a:xfrm>
          <a:prstGeom prst="rect">
            <a:avLst/>
          </a:prstGeom>
          <a:solidFill>
            <a:schemeClr val="accent1"/>
          </a:solidFill>
        </p:spPr>
        <p:txBody>
          <a:bodyPr wrap="square" rtlCol="0">
            <a:spAutoFit/>
          </a:bodyPr>
          <a:lstStyle/>
          <a:p>
            <a:r>
              <a:rPr lang="ja-JP" altLang="en-US" sz="2400" b="1" cap="small"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2400" b="1" cap="small" spc="1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５．本プランの位置づけ</a:t>
            </a:r>
            <a:endParaRPr kumimoji="1" lang="ja-JP" altLang="en-US" sz="1600" b="1" spc="1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Tree>
  </p:cSld>
  <p:clrMapOvr>
    <a:masterClrMapping/>
  </p:clrMapOvr>
</p:sld>
</file>

<file path=ppt/theme/theme1.xml><?xml version="1.0" encoding="utf-8"?>
<a:theme xmlns:a="http://schemas.openxmlformats.org/drawingml/2006/main" name="Office ​​テーマ">
  <a:themeElements>
    <a:clrScheme name="アーバン">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ln w="12700"/>
      </a:spPr>
      <a:bodyPr lIns="0" tIns="0" rIns="0" bIns="0" rtlCol="0" anchor="ctr"/>
      <a:lstStyle>
        <a:defPPr algn="ctr">
          <a:defRPr kumimoji="1" sz="1400" dirty="0" smtClean="0">
            <a:latin typeface="Meiryo UI" panose="020B0604030504040204" pitchFamily="50" charset="-128"/>
            <a:ea typeface="Meiryo UI" panose="020B0604030504040204" pitchFamily="50" charset="-128"/>
          </a:defRPr>
        </a:defPPr>
      </a:lstStyle>
      <a:style>
        <a:lnRef idx="2">
          <a:schemeClr val="accent2"/>
        </a:lnRef>
        <a:fillRef idx="1">
          <a:schemeClr val="lt1"/>
        </a:fillRef>
        <a:effectRef idx="0">
          <a:schemeClr val="accent2"/>
        </a:effectRef>
        <a:fontRef idx="minor">
          <a:schemeClr val="dk1"/>
        </a:fontRef>
      </a:style>
    </a:spDef>
    <a:txDef>
      <a:spPr>
        <a:solidFill>
          <a:schemeClr val="accent1"/>
        </a:solidFill>
      </a:spPr>
      <a:bodyPr wrap="square" rtlCol="0">
        <a:spAutoFit/>
      </a:bodyPr>
      <a:lstStyle>
        <a:defPPr>
          <a:defRPr sz="2400" b="1" cap="small"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defRPr>
        </a:defPPr>
      </a:lstStyle>
    </a:tx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10471</Words>
  <Application>Microsoft Office PowerPoint</Application>
  <PresentationFormat>画面に合わせる (4:3)</PresentationFormat>
  <Paragraphs>494</Paragraphs>
  <Slides>28</Slides>
  <Notes>26</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28</vt:i4>
      </vt:variant>
    </vt:vector>
  </HeadingPairs>
  <TitlesOfParts>
    <vt:vector size="35" baseType="lpstr">
      <vt:lpstr>BIZ UDPゴシック</vt:lpstr>
      <vt:lpstr>Meiryo UI</vt:lpstr>
      <vt:lpstr>游明朝</vt:lpstr>
      <vt:lpstr>Arial</vt:lpstr>
      <vt:lpstr>Calibri</vt:lpstr>
      <vt:lpstr>Wingdings</vt:lpstr>
      <vt:lpstr>Office ​​テーマ</vt:lpstr>
      <vt:lpstr>地域経済成長プラン　</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2020-03-27T07:15:32Z</dcterms:created>
  <dcterms:modified xsi:type="dcterms:W3CDTF">2025-03-26T08:42:10Z</dcterms:modified>
</cp:coreProperties>
</file>