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&#65279;<?xml version="1.0" encoding="utf-8" standalone="yes"?>
<Relationships xmlns="http://schemas.openxmlformats.org/package/2006/relationships">
  <Relationship Id="rId2" Type="http://schemas.openxmlformats.org/package/2006/relationships/metadata/thumbnail" Target="docProps/thumbnail.jpeg" />
  <Relationship Id="rId1" Type="http://schemas.openxmlformats.org/officeDocument/2006/relationships/officeDocument" Target="ppt/presentation.xml" />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67" r:id="rId2"/>
  </p:sldIdLst>
  <p:sldSz cx="6858000" cy="10080625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75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5D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53" autoAdjust="0"/>
    <p:restoredTop sz="94604" autoAdjust="0"/>
  </p:normalViewPr>
  <p:slideViewPr>
    <p:cSldViewPr>
      <p:cViewPr varScale="1">
        <p:scale>
          <a:sx n="46" d="100"/>
          <a:sy n="46" d="100"/>
        </p:scale>
        <p:origin x="2220" y="52"/>
      </p:cViewPr>
      <p:guideLst>
        <p:guide orient="horz" pos="3175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0" d="100"/>
        <a:sy n="50" d="100"/>
      </p:scale>
      <p:origin x="0" y="0"/>
    </p:cViewPr>
  </p:notesTextViewPr>
  <p:gridSpacing cx="72008" cy="72008"/>
</p:viewPr>
</file>

<file path=ppt/_rels/presentation.xml.rels>&#65279;<?xml version="1.0" encoding="utf-8" standalone="yes"?>
<Relationships xmlns="http://schemas.openxmlformats.org/package/2006/relationships">
  <Relationship Id="rId3" Type="http://schemas.openxmlformats.org/officeDocument/2006/relationships/notesMaster" Target="notesMasters/notesMaster1.xml" />
  <Relationship Id="rId7" Type="http://schemas.openxmlformats.org/officeDocument/2006/relationships/tableStyles" Target="tableStyles.xml" />
  <Relationship Id="rId2" Type="http://schemas.openxmlformats.org/officeDocument/2006/relationships/slide" Target="slides/slide1.xml" />
  <Relationship Id="rId1" Type="http://schemas.openxmlformats.org/officeDocument/2006/relationships/slideMaster" Target="slideMasters/slideMaster1.xml" />
  <Relationship Id="rId6" Type="http://schemas.openxmlformats.org/officeDocument/2006/relationships/theme" Target="theme/theme1.xml" />
  <Relationship Id="rId5" Type="http://schemas.openxmlformats.org/officeDocument/2006/relationships/viewProps" Target="viewProps.xml" />
  <Relationship Id="rId4" Type="http://schemas.openxmlformats.org/officeDocument/2006/relationships/presProps" Target="presProps.xml" />
</Relationships>
</file>

<file path=ppt/notesMasters/_rels/notesMaster1.xml.rels>&#65279;<?xml version="1.0" encoding="utf-8" standalone="yes"?>
<Relationships xmlns="http://schemas.openxmlformats.org/package/2006/relationships">
  <Relationship Id="rId1" Type="http://schemas.openxmlformats.org/officeDocument/2006/relationships/theme" Target="../theme/theme2.xml" />
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190" cy="498662"/>
          </a:xfrm>
          <a:prstGeom prst="rect">
            <a:avLst/>
          </a:prstGeom>
        </p:spPr>
        <p:txBody>
          <a:bodyPr vert="horz" lIns="93232" tIns="46616" rIns="93232" bIns="4661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384" y="0"/>
            <a:ext cx="2949190" cy="498662"/>
          </a:xfrm>
          <a:prstGeom prst="rect">
            <a:avLst/>
          </a:prstGeom>
        </p:spPr>
        <p:txBody>
          <a:bodyPr vert="horz" lIns="93232" tIns="46616" rIns="93232" bIns="46616" rtlCol="0"/>
          <a:lstStyle>
            <a:lvl1pPr algn="r">
              <a:defRPr sz="1200"/>
            </a:lvl1pPr>
          </a:lstStyle>
          <a:p>
            <a:fld id="{50202435-082A-4342-AE41-9EB297DAC947}" type="datetimeFigureOut">
              <a:rPr kumimoji="1" lang="ja-JP" altLang="en-US" smtClean="0"/>
              <a:t>2025/5/15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62188" y="1243013"/>
            <a:ext cx="22828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32" tIns="46616" rIns="93232" bIns="4661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209" y="4783276"/>
            <a:ext cx="5444784" cy="3913443"/>
          </a:xfrm>
          <a:prstGeom prst="rect">
            <a:avLst/>
          </a:prstGeom>
        </p:spPr>
        <p:txBody>
          <a:bodyPr vert="horz" lIns="93232" tIns="46616" rIns="93232" bIns="4661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76"/>
            <a:ext cx="2949190" cy="498662"/>
          </a:xfrm>
          <a:prstGeom prst="rect">
            <a:avLst/>
          </a:prstGeom>
        </p:spPr>
        <p:txBody>
          <a:bodyPr vert="horz" lIns="93232" tIns="46616" rIns="93232" bIns="4661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384" y="9440676"/>
            <a:ext cx="2949190" cy="498662"/>
          </a:xfrm>
          <a:prstGeom prst="rect">
            <a:avLst/>
          </a:prstGeom>
        </p:spPr>
        <p:txBody>
          <a:bodyPr vert="horz" lIns="93232" tIns="46616" rIns="93232" bIns="46616" rtlCol="0" anchor="b"/>
          <a:lstStyle>
            <a:lvl1pPr algn="r">
              <a:defRPr sz="1200"/>
            </a:lvl1pPr>
          </a:lstStyle>
          <a:p>
            <a:fld id="{0762F8DE-546D-4D37-9ACC-6CF78FE2CB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4888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0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2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3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4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5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6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7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8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9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131532"/>
            <a:ext cx="5829300" cy="2160801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712354"/>
            <a:ext cx="4800600" cy="25761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1107F-EBC0-4318-A416-B6B65B74406C}" type="datetimeFigureOut">
              <a:rPr kumimoji="1" lang="ja-JP" altLang="en-US" smtClean="0"/>
              <a:t>2025/5/15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D2A77-E292-45C8-A8E3-E03C7CA694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2131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1107F-EBC0-4318-A416-B6B65B74406C}" type="datetimeFigureOut">
              <a:rPr kumimoji="1" lang="ja-JP" altLang="en-US" smtClean="0"/>
              <a:t>2025/5/15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D2A77-E292-45C8-A8E3-E03C7CA694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2199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39038"/>
            <a:ext cx="1157288" cy="11466711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9" y="539038"/>
            <a:ext cx="3357563" cy="11466711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1107F-EBC0-4318-A416-B6B65B74406C}" type="datetimeFigureOut">
              <a:rPr kumimoji="1" lang="ja-JP" altLang="en-US" smtClean="0"/>
              <a:t>2025/5/15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D2A77-E292-45C8-A8E3-E03C7CA694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5964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1107F-EBC0-4318-A416-B6B65B74406C}" type="datetimeFigureOut">
              <a:rPr kumimoji="1" lang="ja-JP" altLang="en-US" smtClean="0"/>
              <a:t>2025/5/15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D2A77-E292-45C8-A8E3-E03C7CA694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2197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477737"/>
            <a:ext cx="5829300" cy="200212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272601"/>
            <a:ext cx="5829300" cy="22051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1107F-EBC0-4318-A416-B6B65B74406C}" type="datetimeFigureOut">
              <a:rPr kumimoji="1" lang="ja-JP" altLang="en-US" smtClean="0"/>
              <a:t>2025/5/15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D2A77-E292-45C8-A8E3-E03C7CA694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0696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8" y="3136197"/>
            <a:ext cx="2257425" cy="88695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2" y="3136197"/>
            <a:ext cx="2257425" cy="88695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1107F-EBC0-4318-A416-B6B65B74406C}" type="datetimeFigureOut">
              <a:rPr kumimoji="1" lang="ja-JP" altLang="en-US" smtClean="0"/>
              <a:t>2025/5/15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D2A77-E292-45C8-A8E3-E03C7CA694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8062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403693"/>
            <a:ext cx="6172200" cy="1680104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3" y="2256474"/>
            <a:ext cx="3030141" cy="94039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3" y="3196865"/>
            <a:ext cx="3030141" cy="58080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1" y="2256474"/>
            <a:ext cx="3031331" cy="94039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1" y="3196865"/>
            <a:ext cx="3031331" cy="58080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1107F-EBC0-4318-A416-B6B65B74406C}" type="datetimeFigureOut">
              <a:rPr kumimoji="1" lang="ja-JP" altLang="en-US" smtClean="0"/>
              <a:t>2025/5/15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D2A77-E292-45C8-A8E3-E03C7CA694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8427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1107F-EBC0-4318-A416-B6B65B74406C}" type="datetimeFigureOut">
              <a:rPr kumimoji="1" lang="ja-JP" altLang="en-US" smtClean="0"/>
              <a:t>2025/5/15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D2A77-E292-45C8-A8E3-E03C7CA694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7582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1107F-EBC0-4318-A416-B6B65B74406C}" type="datetimeFigureOut">
              <a:rPr kumimoji="1" lang="ja-JP" altLang="en-US" smtClean="0"/>
              <a:t>2025/5/15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D2A77-E292-45C8-A8E3-E03C7CA694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6296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5" y="401362"/>
            <a:ext cx="2256235" cy="170810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9" y="401360"/>
            <a:ext cx="3833813" cy="86035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5" y="2109465"/>
            <a:ext cx="2256235" cy="68954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1107F-EBC0-4318-A416-B6B65B74406C}" type="datetimeFigureOut">
              <a:rPr kumimoji="1" lang="ja-JP" altLang="en-US" smtClean="0"/>
              <a:t>2025/5/15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D2A77-E292-45C8-A8E3-E03C7CA694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474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7056439"/>
            <a:ext cx="4114800" cy="83305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900724"/>
            <a:ext cx="4114800" cy="60483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889491"/>
            <a:ext cx="4114800" cy="118307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1107F-EBC0-4318-A416-B6B65B74406C}" type="datetimeFigureOut">
              <a:rPr kumimoji="1" lang="ja-JP" altLang="en-US" smtClean="0"/>
              <a:t>2025/5/15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D2A77-E292-45C8-A8E3-E03C7CA694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2517205"/>
      </p:ext>
    </p:extLst>
  </p:cSld>
  <p:clrMapOvr>
    <a:masterClrMapping/>
  </p:clrMapOvr>
</p:sldLayout>
</file>

<file path=ppt/slideMasters/_rels/slideMaster1.xml.rels>&#65279;<?xml version="1.0" encoding="utf-8" standalone="yes"?>
<Relationships xmlns="http://schemas.openxmlformats.org/package/2006/relationships">
  <Relationship Id="rId8" Type="http://schemas.openxmlformats.org/officeDocument/2006/relationships/slideLayout" Target="../slideLayouts/slideLayout8.xml" />
  <Relationship Id="rId3" Type="http://schemas.openxmlformats.org/officeDocument/2006/relationships/slideLayout" Target="../slideLayouts/slideLayout3.xml" />
  <Relationship Id="rId7" Type="http://schemas.openxmlformats.org/officeDocument/2006/relationships/slideLayout" Target="../slideLayouts/slideLayout7.xml" />
  <Relationship Id="rId12" Type="http://schemas.openxmlformats.org/officeDocument/2006/relationships/theme" Target="../theme/theme1.xml" />
  <Relationship Id="rId2" Type="http://schemas.openxmlformats.org/officeDocument/2006/relationships/slideLayout" Target="../slideLayouts/slideLayout2.xml" />
  <Relationship Id="rId1" Type="http://schemas.openxmlformats.org/officeDocument/2006/relationships/slideLayout" Target="../slideLayouts/slideLayout1.xml" />
  <Relationship Id="rId6" Type="http://schemas.openxmlformats.org/officeDocument/2006/relationships/slideLayout" Target="../slideLayouts/slideLayout6.xml" />
  <Relationship Id="rId11" Type="http://schemas.openxmlformats.org/officeDocument/2006/relationships/slideLayout" Target="../slideLayouts/slideLayout11.xml" />
  <Relationship Id="rId5" Type="http://schemas.openxmlformats.org/officeDocument/2006/relationships/slideLayout" Target="../slideLayouts/slideLayout5.xml" />
  <Relationship Id="rId10" Type="http://schemas.openxmlformats.org/officeDocument/2006/relationships/slideLayout" Target="../slideLayouts/slideLayout10.xml" />
  <Relationship Id="rId4" Type="http://schemas.openxmlformats.org/officeDocument/2006/relationships/slideLayout" Target="../slideLayouts/slideLayout4.xml" />
  <Relationship Id="rId9" Type="http://schemas.openxmlformats.org/officeDocument/2006/relationships/slideLayout" Target="../slideLayouts/slideLayout9.xml" />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403693"/>
            <a:ext cx="6172200" cy="1680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52151"/>
            <a:ext cx="6172200" cy="66527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343249"/>
            <a:ext cx="1600200" cy="5366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1107F-EBC0-4318-A416-B6B65B74406C}" type="datetimeFigureOut">
              <a:rPr kumimoji="1" lang="ja-JP" altLang="en-US" smtClean="0"/>
              <a:t>2025/5/15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343249"/>
            <a:ext cx="2171700" cy="5366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343249"/>
            <a:ext cx="1600200" cy="5366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D2A77-E292-45C8-A8E3-E03C7CA694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5388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7.xml" />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-44624" y="791840"/>
            <a:ext cx="6858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「大阪ＩＲ（統合型リゾート）説明会」　</a:t>
            </a:r>
            <a:r>
              <a:rPr lang="en-US" altLang="ja-JP" sz="12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12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第１回</a:t>
            </a:r>
            <a:r>
              <a:rPr lang="en-US" altLang="ja-JP" sz="12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r>
              <a:rPr lang="ja-JP" altLang="en-US" sz="12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配席図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698090" y="1756017"/>
            <a:ext cx="5971270" cy="7460759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grpSp>
        <p:nvGrpSpPr>
          <p:cNvPr id="11" name="グループ化 10"/>
          <p:cNvGrpSpPr/>
          <p:nvPr/>
        </p:nvGrpSpPr>
        <p:grpSpPr>
          <a:xfrm>
            <a:off x="2808312" y="1772007"/>
            <a:ext cx="1658515" cy="438721"/>
            <a:chOff x="2598892" y="1298400"/>
            <a:chExt cx="1658515" cy="438721"/>
          </a:xfrm>
        </p:grpSpPr>
        <p:sp>
          <p:nvSpPr>
            <p:cNvPr id="63" name="正方形/長方形 62"/>
            <p:cNvSpPr/>
            <p:nvPr/>
          </p:nvSpPr>
          <p:spPr>
            <a:xfrm rot="10800000">
              <a:off x="2695996" y="1298400"/>
              <a:ext cx="1431922" cy="110517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ja-JP" altLang="en-US">
                <a:solidFill>
                  <a:prstClr val="black"/>
                </a:solidFill>
              </a:endParaRPr>
            </a:p>
          </p:txBody>
        </p:sp>
        <p:sp>
          <p:nvSpPr>
            <p:cNvPr id="67" name="正方形/長方形 66"/>
            <p:cNvSpPr/>
            <p:nvPr/>
          </p:nvSpPr>
          <p:spPr>
            <a:xfrm>
              <a:off x="2598892" y="1450176"/>
              <a:ext cx="1658515" cy="286945"/>
            </a:xfrm>
            <a:prstGeom prst="rect">
              <a:avLst/>
            </a:prstGeom>
            <a:noFill/>
            <a:ln w="6350">
              <a:noFill/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100" dirty="0">
                  <a:solidFill>
                    <a:prstClr val="black"/>
                  </a:solidFill>
                </a:rPr>
                <a:t>スクリーン</a:t>
              </a:r>
            </a:p>
          </p:txBody>
        </p:sp>
      </p:grpSp>
      <p:grpSp>
        <p:nvGrpSpPr>
          <p:cNvPr id="187" name="グループ化 186"/>
          <p:cNvGrpSpPr/>
          <p:nvPr/>
        </p:nvGrpSpPr>
        <p:grpSpPr>
          <a:xfrm>
            <a:off x="2223360" y="8550904"/>
            <a:ext cx="2821668" cy="586838"/>
            <a:chOff x="2276872" y="8886302"/>
            <a:chExt cx="2821668" cy="810666"/>
          </a:xfrm>
        </p:grpSpPr>
        <p:sp>
          <p:nvSpPr>
            <p:cNvPr id="188" name="角丸四角形 187"/>
            <p:cNvSpPr/>
            <p:nvPr/>
          </p:nvSpPr>
          <p:spPr>
            <a:xfrm>
              <a:off x="2276872" y="8886302"/>
              <a:ext cx="2821668" cy="810666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dirty="0">
                <a:solidFill>
                  <a:prstClr val="white"/>
                </a:solidFill>
              </a:endParaRPr>
            </a:p>
          </p:txBody>
        </p:sp>
        <p:sp>
          <p:nvSpPr>
            <p:cNvPr id="189" name="正方形/長方形 188"/>
            <p:cNvSpPr/>
            <p:nvPr/>
          </p:nvSpPr>
          <p:spPr>
            <a:xfrm>
              <a:off x="2490625" y="9003603"/>
              <a:ext cx="2394161" cy="28803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100" dirty="0">
                  <a:solidFill>
                    <a:prstClr val="black"/>
                  </a:solidFill>
                </a:rPr>
                <a:t>スチールカメラ</a:t>
              </a:r>
            </a:p>
          </p:txBody>
        </p:sp>
        <p:sp>
          <p:nvSpPr>
            <p:cNvPr id="190" name="正方形/長方形 189"/>
            <p:cNvSpPr/>
            <p:nvPr/>
          </p:nvSpPr>
          <p:spPr>
            <a:xfrm>
              <a:off x="2490625" y="9291635"/>
              <a:ext cx="2394161" cy="28803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100" dirty="0">
                  <a:solidFill>
                    <a:prstClr val="black"/>
                  </a:solidFill>
                </a:rPr>
                <a:t>カメラ（三脚を使用するもの）</a:t>
              </a:r>
            </a:p>
          </p:txBody>
        </p:sp>
      </p:grpSp>
      <p:sp>
        <p:nvSpPr>
          <p:cNvPr id="271" name="正方形/長方形 270"/>
          <p:cNvSpPr/>
          <p:nvPr/>
        </p:nvSpPr>
        <p:spPr>
          <a:xfrm>
            <a:off x="6102102" y="143768"/>
            <a:ext cx="646572" cy="365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別 紙</a:t>
            </a:r>
          </a:p>
        </p:txBody>
      </p:sp>
      <p:sp>
        <p:nvSpPr>
          <p:cNvPr id="410" name="正方形/長方形 409"/>
          <p:cNvSpPr/>
          <p:nvPr/>
        </p:nvSpPr>
        <p:spPr>
          <a:xfrm rot="5400000">
            <a:off x="-53615" y="5046962"/>
            <a:ext cx="1038968" cy="4496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ja-JP" altLang="en-US" sz="1200" dirty="0">
                <a:solidFill>
                  <a:prstClr val="white"/>
                </a:solidFill>
              </a:rPr>
              <a:t>一</a:t>
            </a:r>
            <a:endParaRPr lang="en-US" altLang="ja-JP" sz="1200" dirty="0">
              <a:solidFill>
                <a:prstClr val="white"/>
              </a:solidFill>
            </a:endParaRPr>
          </a:p>
          <a:p>
            <a:pPr algn="ctr"/>
            <a:r>
              <a:rPr lang="ja-JP" altLang="en-US" sz="1200" dirty="0">
                <a:solidFill>
                  <a:prstClr val="white"/>
                </a:solidFill>
              </a:rPr>
              <a:t>般</a:t>
            </a:r>
            <a:endParaRPr lang="en-US" altLang="ja-JP" sz="1200" dirty="0">
              <a:solidFill>
                <a:prstClr val="white"/>
              </a:solidFill>
            </a:endParaRPr>
          </a:p>
          <a:p>
            <a:pPr algn="ctr"/>
            <a:r>
              <a:rPr lang="ja-JP" altLang="en-US" sz="1200" dirty="0">
                <a:solidFill>
                  <a:prstClr val="white"/>
                </a:solidFill>
              </a:rPr>
              <a:t>受</a:t>
            </a:r>
            <a:endParaRPr lang="en-US" altLang="ja-JP" sz="1200" dirty="0">
              <a:solidFill>
                <a:prstClr val="white"/>
              </a:solidFill>
            </a:endParaRPr>
          </a:p>
          <a:p>
            <a:pPr algn="ctr"/>
            <a:r>
              <a:rPr lang="ja-JP" altLang="en-US" sz="1200" dirty="0">
                <a:solidFill>
                  <a:prstClr val="white"/>
                </a:solidFill>
              </a:rPr>
              <a:t>付</a:t>
            </a:r>
          </a:p>
        </p:txBody>
      </p:sp>
      <p:sp>
        <p:nvSpPr>
          <p:cNvPr id="411" name="正方形/長方形 410"/>
          <p:cNvSpPr/>
          <p:nvPr/>
        </p:nvSpPr>
        <p:spPr>
          <a:xfrm rot="5400000">
            <a:off x="-48460" y="6181054"/>
            <a:ext cx="1043493" cy="4496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ja-JP" altLang="en-US" sz="1200" dirty="0">
                <a:solidFill>
                  <a:prstClr val="white"/>
                </a:solidFill>
              </a:rPr>
              <a:t>報</a:t>
            </a:r>
            <a:endParaRPr lang="en-US" altLang="ja-JP" sz="1200" dirty="0">
              <a:solidFill>
                <a:prstClr val="white"/>
              </a:solidFill>
            </a:endParaRPr>
          </a:p>
          <a:p>
            <a:pPr algn="ctr"/>
            <a:r>
              <a:rPr lang="ja-JP" altLang="en-US" sz="1200" dirty="0">
                <a:solidFill>
                  <a:prstClr val="white"/>
                </a:solidFill>
              </a:rPr>
              <a:t>道</a:t>
            </a:r>
            <a:endParaRPr lang="en-US" altLang="ja-JP" sz="1200" dirty="0">
              <a:solidFill>
                <a:prstClr val="white"/>
              </a:solidFill>
            </a:endParaRPr>
          </a:p>
          <a:p>
            <a:pPr algn="ctr"/>
            <a:r>
              <a:rPr lang="ja-JP" altLang="en-US" sz="1200" dirty="0">
                <a:solidFill>
                  <a:prstClr val="white"/>
                </a:solidFill>
              </a:rPr>
              <a:t>受</a:t>
            </a:r>
            <a:endParaRPr lang="en-US" altLang="ja-JP" sz="1200" dirty="0">
              <a:solidFill>
                <a:prstClr val="white"/>
              </a:solidFill>
            </a:endParaRPr>
          </a:p>
          <a:p>
            <a:pPr algn="ctr"/>
            <a:r>
              <a:rPr lang="ja-JP" altLang="en-US" sz="1200" dirty="0">
                <a:solidFill>
                  <a:prstClr val="white"/>
                </a:solidFill>
              </a:rPr>
              <a:t>付</a:t>
            </a:r>
          </a:p>
        </p:txBody>
      </p:sp>
      <p:cxnSp>
        <p:nvCxnSpPr>
          <p:cNvPr id="534" name="直線コネクタ 533"/>
          <p:cNvCxnSpPr/>
          <p:nvPr/>
        </p:nvCxnSpPr>
        <p:spPr>
          <a:xfrm>
            <a:off x="1460343" y="7920632"/>
            <a:ext cx="4393685" cy="0"/>
          </a:xfrm>
          <a:prstGeom prst="line">
            <a:avLst/>
          </a:prstGeom>
          <a:ln w="28575">
            <a:solidFill>
              <a:schemeClr val="accent6"/>
            </a:solidFill>
            <a:prstDash val="sysDot"/>
            <a:headEnd type="diamond" w="lg" len="lg"/>
            <a:tailEnd type="diamond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2" name="テキスト ボックス 271"/>
          <p:cNvSpPr txBox="1"/>
          <p:nvPr/>
        </p:nvSpPr>
        <p:spPr>
          <a:xfrm>
            <a:off x="3161259" y="7787649"/>
            <a:ext cx="8076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取材位置</a:t>
            </a:r>
          </a:p>
        </p:txBody>
      </p:sp>
      <p:sp>
        <p:nvSpPr>
          <p:cNvPr id="224" name="テキスト ボックス 223"/>
          <p:cNvSpPr txBox="1"/>
          <p:nvPr/>
        </p:nvSpPr>
        <p:spPr>
          <a:xfrm>
            <a:off x="1283479" y="1126514"/>
            <a:ext cx="4453224" cy="433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400"/>
              </a:lnSpc>
            </a:pPr>
            <a:r>
              <a: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日時：</a:t>
            </a:r>
            <a:r>
              <a:rPr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令和７</a:t>
            </a:r>
            <a:r>
              <a: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年６月</a:t>
            </a:r>
            <a:r>
              <a:rPr kumimoji="1" lang="en-US" altLang="ja-JP" sz="105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19</a:t>
            </a:r>
            <a:r>
              <a: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日（木曜日）　午後２時</a:t>
            </a:r>
            <a:r>
              <a:rPr lang="en-US" altLang="ja-JP" sz="105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30</a:t>
            </a:r>
            <a:r>
              <a: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分～午後４時</a:t>
            </a:r>
            <a:r>
              <a:rPr kumimoji="1" lang="en-US" altLang="ja-JP" sz="105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15</a:t>
            </a:r>
            <a:r>
              <a: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分</a:t>
            </a:r>
            <a:endParaRPr kumimoji="1" lang="en-US" altLang="ja-JP" sz="105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400"/>
              </a:lnSpc>
            </a:pPr>
            <a:r>
              <a:rPr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場所：</a:t>
            </a:r>
            <a:r>
              <a:rPr lang="zh-TW" altLang="en-US" sz="105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堺商工会議所　２階　大会議室</a:t>
            </a:r>
            <a:endParaRPr lang="ja-JP" altLang="en-US" sz="105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11" name="角丸四角形 210"/>
          <p:cNvSpPr/>
          <p:nvPr/>
        </p:nvSpPr>
        <p:spPr>
          <a:xfrm>
            <a:off x="1130798" y="8058937"/>
            <a:ext cx="5205170" cy="407044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ja-JP" altLang="en-US" sz="1200" dirty="0">
                <a:solidFill>
                  <a:schemeClr val="tx1"/>
                </a:solidFill>
              </a:rPr>
              <a:t>報道関係者席</a:t>
            </a:r>
          </a:p>
        </p:txBody>
      </p:sp>
      <p:grpSp>
        <p:nvGrpSpPr>
          <p:cNvPr id="6" name="グループ化 5"/>
          <p:cNvGrpSpPr/>
          <p:nvPr/>
        </p:nvGrpSpPr>
        <p:grpSpPr>
          <a:xfrm>
            <a:off x="96276" y="2838694"/>
            <a:ext cx="946709" cy="1360652"/>
            <a:chOff x="391557" y="2999311"/>
            <a:chExt cx="946709" cy="1360652"/>
          </a:xfrm>
        </p:grpSpPr>
        <p:grpSp>
          <p:nvGrpSpPr>
            <p:cNvPr id="5" name="グループ化 4"/>
            <p:cNvGrpSpPr/>
            <p:nvPr/>
          </p:nvGrpSpPr>
          <p:grpSpPr>
            <a:xfrm>
              <a:off x="650332" y="2999311"/>
              <a:ext cx="687934" cy="1360652"/>
              <a:chOff x="220786" y="3455712"/>
              <a:chExt cx="687934" cy="1360652"/>
            </a:xfrm>
          </p:grpSpPr>
          <p:sp>
            <p:nvSpPr>
              <p:cNvPr id="206" name="パイ 100"/>
              <p:cNvSpPr/>
              <p:nvPr/>
            </p:nvSpPr>
            <p:spPr>
              <a:xfrm flipH="1">
                <a:off x="220786" y="3455712"/>
                <a:ext cx="687934" cy="659622"/>
              </a:xfrm>
              <a:prstGeom prst="pie">
                <a:avLst>
                  <a:gd name="adj1" fmla="val 87106"/>
                  <a:gd name="adj2" fmla="val 5399692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207" name="パイ 101"/>
              <p:cNvSpPr/>
              <p:nvPr/>
            </p:nvSpPr>
            <p:spPr>
              <a:xfrm rot="5400000" flipH="1">
                <a:off x="221795" y="4169301"/>
                <a:ext cx="687934" cy="606192"/>
              </a:xfrm>
              <a:prstGeom prst="pie">
                <a:avLst>
                  <a:gd name="adj1" fmla="val 21583707"/>
                  <a:gd name="adj2" fmla="val 5333502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12" name="テキスト ボックス 211"/>
            <p:cNvSpPr txBox="1"/>
            <p:nvPr/>
          </p:nvSpPr>
          <p:spPr>
            <a:xfrm>
              <a:off x="391557" y="3443971"/>
              <a:ext cx="353943" cy="516015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algn="ctr"/>
              <a:r>
                <a:rPr lang="ja-JP" altLang="en-US" sz="1100" dirty="0">
                  <a:solidFill>
                    <a:prstClr val="black"/>
                  </a:solidFill>
                </a:rPr>
                <a:t>入口</a:t>
              </a:r>
            </a:p>
          </p:txBody>
        </p:sp>
      </p:grpSp>
      <p:grpSp>
        <p:nvGrpSpPr>
          <p:cNvPr id="213" name="グループ化 212"/>
          <p:cNvGrpSpPr/>
          <p:nvPr/>
        </p:nvGrpSpPr>
        <p:grpSpPr>
          <a:xfrm>
            <a:off x="98981" y="7612166"/>
            <a:ext cx="946154" cy="1360652"/>
            <a:chOff x="392112" y="2999311"/>
            <a:chExt cx="946154" cy="1360652"/>
          </a:xfrm>
        </p:grpSpPr>
        <p:grpSp>
          <p:nvGrpSpPr>
            <p:cNvPr id="214" name="グループ化 213"/>
            <p:cNvGrpSpPr/>
            <p:nvPr/>
          </p:nvGrpSpPr>
          <p:grpSpPr>
            <a:xfrm>
              <a:off x="650332" y="2999311"/>
              <a:ext cx="687934" cy="1360652"/>
              <a:chOff x="220786" y="3455712"/>
              <a:chExt cx="687934" cy="1360652"/>
            </a:xfrm>
          </p:grpSpPr>
          <p:sp>
            <p:nvSpPr>
              <p:cNvPr id="216" name="パイ 100"/>
              <p:cNvSpPr/>
              <p:nvPr/>
            </p:nvSpPr>
            <p:spPr>
              <a:xfrm flipH="1">
                <a:off x="220786" y="3455712"/>
                <a:ext cx="687934" cy="659622"/>
              </a:xfrm>
              <a:prstGeom prst="pie">
                <a:avLst>
                  <a:gd name="adj1" fmla="val 87106"/>
                  <a:gd name="adj2" fmla="val 5399692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217" name="パイ 101"/>
              <p:cNvSpPr/>
              <p:nvPr/>
            </p:nvSpPr>
            <p:spPr>
              <a:xfrm rot="5400000" flipH="1">
                <a:off x="221795" y="4169301"/>
                <a:ext cx="687934" cy="606192"/>
              </a:xfrm>
              <a:prstGeom prst="pie">
                <a:avLst>
                  <a:gd name="adj1" fmla="val 21583707"/>
                  <a:gd name="adj2" fmla="val 5333502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15" name="テキスト ボックス 214"/>
            <p:cNvSpPr txBox="1"/>
            <p:nvPr/>
          </p:nvSpPr>
          <p:spPr>
            <a:xfrm>
              <a:off x="392112" y="3381754"/>
              <a:ext cx="353943" cy="516015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algn="ctr"/>
              <a:r>
                <a:rPr lang="ja-JP" altLang="en-US" sz="1100" dirty="0">
                  <a:solidFill>
                    <a:prstClr val="black"/>
                  </a:solidFill>
                </a:rPr>
                <a:t>入口</a:t>
              </a:r>
            </a:p>
          </p:txBody>
        </p:sp>
      </p:grpSp>
      <p:grpSp>
        <p:nvGrpSpPr>
          <p:cNvPr id="611" name="グループ化 610">
            <a:extLst>
              <a:ext uri="{FF2B5EF4-FFF2-40B4-BE49-F238E27FC236}">
                <a16:creationId xmlns:a16="http://schemas.microsoft.com/office/drawing/2014/main" id="{BB9D5EA5-DD79-4755-B953-81E5DC932996}"/>
              </a:ext>
            </a:extLst>
          </p:cNvPr>
          <p:cNvGrpSpPr/>
          <p:nvPr/>
        </p:nvGrpSpPr>
        <p:grpSpPr>
          <a:xfrm>
            <a:off x="948755" y="2304008"/>
            <a:ext cx="1515630" cy="291280"/>
            <a:chOff x="2717490" y="1840416"/>
            <a:chExt cx="1515630" cy="291280"/>
          </a:xfrm>
        </p:grpSpPr>
        <p:sp>
          <p:nvSpPr>
            <p:cNvPr id="612" name="正方形/長方形 611">
              <a:extLst>
                <a:ext uri="{FF2B5EF4-FFF2-40B4-BE49-F238E27FC236}">
                  <a16:creationId xmlns:a16="http://schemas.microsoft.com/office/drawing/2014/main" id="{42D6EF32-862B-48FE-9C16-59459ABF4B3D}"/>
                </a:ext>
              </a:extLst>
            </p:cNvPr>
            <p:cNvSpPr/>
            <p:nvPr/>
          </p:nvSpPr>
          <p:spPr>
            <a:xfrm rot="10800000">
              <a:off x="3198560" y="1840416"/>
              <a:ext cx="503673" cy="29128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ja-JP" altLang="en-US">
                <a:solidFill>
                  <a:prstClr val="black"/>
                </a:solidFill>
              </a:endParaRPr>
            </a:p>
          </p:txBody>
        </p:sp>
        <p:sp>
          <p:nvSpPr>
            <p:cNvPr id="613" name="正方形/長方形 612">
              <a:extLst>
                <a:ext uri="{FF2B5EF4-FFF2-40B4-BE49-F238E27FC236}">
                  <a16:creationId xmlns:a16="http://schemas.microsoft.com/office/drawing/2014/main" id="{4F4BF355-39FA-4566-94FE-67CA5C0277FB}"/>
                </a:ext>
              </a:extLst>
            </p:cNvPr>
            <p:cNvSpPr/>
            <p:nvPr/>
          </p:nvSpPr>
          <p:spPr>
            <a:xfrm>
              <a:off x="2717490" y="1888575"/>
              <a:ext cx="1515630" cy="181929"/>
            </a:xfrm>
            <a:prstGeom prst="rect">
              <a:avLst/>
            </a:prstGeom>
            <a:noFill/>
            <a:ln w="6350">
              <a:noFill/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100" dirty="0">
                  <a:solidFill>
                    <a:prstClr val="black"/>
                  </a:solidFill>
                </a:rPr>
                <a:t>演台</a:t>
              </a:r>
            </a:p>
          </p:txBody>
        </p:sp>
      </p:grpSp>
      <p:grpSp>
        <p:nvGrpSpPr>
          <p:cNvPr id="614" name="グループ化 613">
            <a:extLst>
              <a:ext uri="{FF2B5EF4-FFF2-40B4-BE49-F238E27FC236}">
                <a16:creationId xmlns:a16="http://schemas.microsoft.com/office/drawing/2014/main" id="{E8C8952C-888B-43B5-BD29-1DB67F7D40B9}"/>
              </a:ext>
            </a:extLst>
          </p:cNvPr>
          <p:cNvGrpSpPr/>
          <p:nvPr/>
        </p:nvGrpSpPr>
        <p:grpSpPr>
          <a:xfrm rot="447499">
            <a:off x="5309541" y="2556033"/>
            <a:ext cx="1515630" cy="291280"/>
            <a:chOff x="2717490" y="1833900"/>
            <a:chExt cx="1515630" cy="291280"/>
          </a:xfrm>
        </p:grpSpPr>
        <p:sp>
          <p:nvSpPr>
            <p:cNvPr id="615" name="正方形/長方形 614">
              <a:extLst>
                <a:ext uri="{FF2B5EF4-FFF2-40B4-BE49-F238E27FC236}">
                  <a16:creationId xmlns:a16="http://schemas.microsoft.com/office/drawing/2014/main" id="{ACD73FDC-FB41-406B-A959-8B96BCA025A7}"/>
                </a:ext>
              </a:extLst>
            </p:cNvPr>
            <p:cNvSpPr/>
            <p:nvPr/>
          </p:nvSpPr>
          <p:spPr>
            <a:xfrm rot="10800000">
              <a:off x="3223469" y="1833900"/>
              <a:ext cx="503673" cy="29128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ja-JP" altLang="en-US">
                <a:solidFill>
                  <a:prstClr val="black"/>
                </a:solidFill>
              </a:endParaRPr>
            </a:p>
          </p:txBody>
        </p:sp>
        <p:sp>
          <p:nvSpPr>
            <p:cNvPr id="616" name="正方形/長方形 615">
              <a:extLst>
                <a:ext uri="{FF2B5EF4-FFF2-40B4-BE49-F238E27FC236}">
                  <a16:creationId xmlns:a16="http://schemas.microsoft.com/office/drawing/2014/main" id="{F937DF1E-D984-496A-AB35-D9500A65C2E5}"/>
                </a:ext>
              </a:extLst>
            </p:cNvPr>
            <p:cNvSpPr/>
            <p:nvPr/>
          </p:nvSpPr>
          <p:spPr>
            <a:xfrm>
              <a:off x="2717490" y="1888575"/>
              <a:ext cx="1515630" cy="181929"/>
            </a:xfrm>
            <a:prstGeom prst="rect">
              <a:avLst/>
            </a:prstGeom>
            <a:noFill/>
            <a:ln w="6350">
              <a:noFill/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100" dirty="0">
                  <a:solidFill>
                    <a:prstClr val="black"/>
                  </a:solidFill>
                </a:rPr>
                <a:t>司会台</a:t>
              </a:r>
            </a:p>
          </p:txBody>
        </p:sp>
      </p:grpSp>
      <p:sp>
        <p:nvSpPr>
          <p:cNvPr id="618" name="正方形/長方形 617">
            <a:extLst>
              <a:ext uri="{FF2B5EF4-FFF2-40B4-BE49-F238E27FC236}">
                <a16:creationId xmlns:a16="http://schemas.microsoft.com/office/drawing/2014/main" id="{3BF60D9B-0A49-4877-8634-EA87AAE51962}"/>
              </a:ext>
            </a:extLst>
          </p:cNvPr>
          <p:cNvSpPr/>
          <p:nvPr/>
        </p:nvSpPr>
        <p:spPr>
          <a:xfrm rot="705070">
            <a:off x="4836920" y="2225377"/>
            <a:ext cx="1588736" cy="13407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100" dirty="0">
                <a:solidFill>
                  <a:prstClr val="black"/>
                </a:solidFill>
              </a:rPr>
              <a:t>事務局</a:t>
            </a:r>
          </a:p>
        </p:txBody>
      </p:sp>
      <p:sp>
        <p:nvSpPr>
          <p:cNvPr id="619" name="角丸四角形 221">
            <a:extLst>
              <a:ext uri="{FF2B5EF4-FFF2-40B4-BE49-F238E27FC236}">
                <a16:creationId xmlns:a16="http://schemas.microsoft.com/office/drawing/2014/main" id="{1B58EE86-C7F5-4177-B1A4-099349A2A16F}"/>
              </a:ext>
            </a:extLst>
          </p:cNvPr>
          <p:cNvSpPr/>
          <p:nvPr/>
        </p:nvSpPr>
        <p:spPr>
          <a:xfrm rot="678904">
            <a:off x="4899427" y="1943103"/>
            <a:ext cx="278425" cy="10975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620" name="角丸四角形 221">
            <a:extLst>
              <a:ext uri="{FF2B5EF4-FFF2-40B4-BE49-F238E27FC236}">
                <a16:creationId xmlns:a16="http://schemas.microsoft.com/office/drawing/2014/main" id="{7A9371DD-888D-411B-A042-471EBDDECEB6}"/>
              </a:ext>
            </a:extLst>
          </p:cNvPr>
          <p:cNvSpPr/>
          <p:nvPr/>
        </p:nvSpPr>
        <p:spPr>
          <a:xfrm rot="678904">
            <a:off x="5219848" y="2010122"/>
            <a:ext cx="278425" cy="10975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621" name="角丸四角形 221">
            <a:extLst>
              <a:ext uri="{FF2B5EF4-FFF2-40B4-BE49-F238E27FC236}">
                <a16:creationId xmlns:a16="http://schemas.microsoft.com/office/drawing/2014/main" id="{43BF6626-8E72-4710-83E2-E4FA174A86D4}"/>
              </a:ext>
            </a:extLst>
          </p:cNvPr>
          <p:cNvSpPr/>
          <p:nvPr/>
        </p:nvSpPr>
        <p:spPr>
          <a:xfrm rot="678904">
            <a:off x="5542657" y="2075579"/>
            <a:ext cx="278425" cy="10975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622" name="角丸四角形 221">
            <a:extLst>
              <a:ext uri="{FF2B5EF4-FFF2-40B4-BE49-F238E27FC236}">
                <a16:creationId xmlns:a16="http://schemas.microsoft.com/office/drawing/2014/main" id="{690E9B1F-61AB-4C8B-8F6C-0619456E9795}"/>
              </a:ext>
            </a:extLst>
          </p:cNvPr>
          <p:cNvSpPr/>
          <p:nvPr/>
        </p:nvSpPr>
        <p:spPr>
          <a:xfrm rot="678904">
            <a:off x="5849904" y="2140728"/>
            <a:ext cx="278425" cy="10975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623" name="角丸四角形 221">
            <a:extLst>
              <a:ext uri="{FF2B5EF4-FFF2-40B4-BE49-F238E27FC236}">
                <a16:creationId xmlns:a16="http://schemas.microsoft.com/office/drawing/2014/main" id="{E95E823A-524A-4C8B-A2E3-3F3DFE239778}"/>
              </a:ext>
            </a:extLst>
          </p:cNvPr>
          <p:cNvSpPr/>
          <p:nvPr/>
        </p:nvSpPr>
        <p:spPr>
          <a:xfrm rot="678904">
            <a:off x="6164434" y="2204808"/>
            <a:ext cx="278425" cy="10975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218" name="角丸四角形 158">
            <a:extLst>
              <a:ext uri="{FF2B5EF4-FFF2-40B4-BE49-F238E27FC236}">
                <a16:creationId xmlns:a16="http://schemas.microsoft.com/office/drawing/2014/main" id="{952FCA9E-23A1-4C8C-A6CF-23F6C2E9D125}"/>
              </a:ext>
            </a:extLst>
          </p:cNvPr>
          <p:cNvSpPr/>
          <p:nvPr/>
        </p:nvSpPr>
        <p:spPr>
          <a:xfrm>
            <a:off x="899826" y="3563333"/>
            <a:ext cx="5551095" cy="4272376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参加者席</a:t>
            </a:r>
          </a:p>
        </p:txBody>
      </p:sp>
    </p:spTree>
    <p:extLst>
      <p:ext uri="{BB962C8B-B14F-4D97-AF65-F5344CB8AC3E}">
        <p14:creationId xmlns:p14="http://schemas.microsoft.com/office/powerpoint/2010/main" val="40369346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vert="eaVert" wrap="square" rtlCol="0">
        <a:spAutoFit/>
      </a:bodyPr>
      <a:lstStyle>
        <a:defPPr algn="ctr">
          <a:defRPr sz="1200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