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2"/>
  </p:notesMasterIdLst>
  <p:sldIdLst>
    <p:sldId id="270" r:id="rId2"/>
    <p:sldId id="271" r:id="rId3"/>
    <p:sldId id="272" r:id="rId4"/>
    <p:sldId id="273" r:id="rId5"/>
    <p:sldId id="274" r:id="rId6"/>
    <p:sldId id="275" r:id="rId7"/>
    <p:sldId id="276" r:id="rId8"/>
    <p:sldId id="277" r:id="rId9"/>
    <p:sldId id="278" r:id="rId10"/>
    <p:sldId id="280" r:id="rId11"/>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62F"/>
    <a:srgbClr val="049EDE"/>
    <a:srgbClr val="50A23A"/>
    <a:srgbClr val="FEE6AC"/>
    <a:srgbClr val="DBEEF7"/>
    <a:srgbClr val="E5EF9D"/>
    <a:srgbClr val="456BA4"/>
    <a:srgbClr val="A09587"/>
    <a:srgbClr val="EBEE98"/>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6" d="100"/>
          <a:sy n="56" d="100"/>
        </p:scale>
        <p:origin x="2621" y="4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A2AA68C-3814-4B9C-A1FD-868762FE2319}" type="datetimeFigureOut">
              <a:rPr kumimoji="1" lang="ja-JP" altLang="en-US" smtClean="0"/>
              <a:t>2025/6/27</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7BB203E-AFA1-4D9A-A04A-69337B9BF260}" type="slidenum">
              <a:rPr kumimoji="1" lang="ja-JP" altLang="en-US" smtClean="0"/>
              <a:t>‹#›</a:t>
            </a:fld>
            <a:endParaRPr kumimoji="1" lang="ja-JP" altLang="en-US"/>
          </a:p>
        </p:txBody>
      </p:sp>
    </p:spTree>
    <p:extLst>
      <p:ext uri="{BB962C8B-B14F-4D97-AF65-F5344CB8AC3E}">
        <p14:creationId xmlns:p14="http://schemas.microsoft.com/office/powerpoint/2010/main" val="2165349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4A149D-179E-43BE-AE20-2B0C955537D2}" type="datetime1">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81390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77F056-A0A6-4B8A-9F32-50A13C11D4B0}" type="datetime1">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159159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0ECB0D-FE83-44D3-9FFC-1E1AE92BF974}" type="datetime1">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411017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9252B6-6519-4F53-A7B1-CE840B2B1D2E}" type="datetime1">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408903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40EEAD-DDEC-4BC3-8EE0-13674F2EABA1}" type="datetime1">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241549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DE55DB0-4A82-44DB-A2A6-E4CFCC3B82D1}" type="datetime1">
              <a:rPr kumimoji="1" lang="ja-JP" altLang="en-US" smtClean="0"/>
              <a:t>2025/6/27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292185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87F6C8A-BFE0-42AE-9E8C-0CDDD6368BE4}" type="datetime1">
              <a:rPr kumimoji="1" lang="ja-JP" altLang="en-US" smtClean="0"/>
              <a:t>2025/6/27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280328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8641F3D-A05F-4FEE-8923-8B0299AE0ACD}" type="datetime1">
              <a:rPr kumimoji="1" lang="ja-JP" altLang="en-US" smtClean="0"/>
              <a:t>2025/6/27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307718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D328-FA72-4FCE-98F5-78C00B2BE7AB}" type="datetime1">
              <a:rPr kumimoji="1" lang="ja-JP" altLang="en-US" smtClean="0"/>
              <a:t>2025/6/27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358036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09243C-3659-4AE7-A213-924D74CEB3E4}" type="datetime1">
              <a:rPr kumimoji="1" lang="ja-JP" altLang="en-US" smtClean="0"/>
              <a:t>2025/6/27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53606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DD6265-A6EF-4F9A-9B33-D497294F8636}" type="datetime1">
              <a:rPr kumimoji="1" lang="ja-JP" altLang="en-US" smtClean="0"/>
              <a:t>2025/6/27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114047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A51FCBD-2268-4252-9199-390E409254FE}" type="datetime1">
              <a:rPr kumimoji="1" lang="ja-JP" altLang="en-US" smtClean="0"/>
              <a:t>2025/6/27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39295E0-44AC-412C-B784-DD152F1EA398}" type="slidenum">
              <a:rPr kumimoji="1" lang="ja-JP" altLang="en-US" smtClean="0"/>
              <a:t>‹#›</a:t>
            </a:fld>
            <a:endParaRPr kumimoji="1" lang="ja-JP" altLang="en-US"/>
          </a:p>
        </p:txBody>
      </p:sp>
    </p:spTree>
    <p:extLst>
      <p:ext uri="{BB962C8B-B14F-4D97-AF65-F5344CB8AC3E}">
        <p14:creationId xmlns:p14="http://schemas.microsoft.com/office/powerpoint/2010/main" val="114821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E4F9DDA0-07E8-47FB-8F59-3C66E287F56E}"/>
              </a:ext>
            </a:extLst>
          </p:cNvPr>
          <p:cNvSpPr/>
          <p:nvPr/>
        </p:nvSpPr>
        <p:spPr>
          <a:xfrm>
            <a:off x="0" y="1"/>
            <a:ext cx="6858000" cy="23310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3" name="四角形: 角を丸くする 2">
            <a:extLst>
              <a:ext uri="{FF2B5EF4-FFF2-40B4-BE49-F238E27FC236}">
                <a16:creationId xmlns:a16="http://schemas.microsoft.com/office/drawing/2014/main" id="{FFE5CC25-5BD2-0ED1-152C-E675D86D99F6}"/>
              </a:ext>
            </a:extLst>
          </p:cNvPr>
          <p:cNvSpPr/>
          <p:nvPr/>
        </p:nvSpPr>
        <p:spPr>
          <a:xfrm>
            <a:off x="433485" y="3728362"/>
            <a:ext cx="5991031" cy="41916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5" name="テキスト ボックス 4">
            <a:extLst>
              <a:ext uri="{FF2B5EF4-FFF2-40B4-BE49-F238E27FC236}">
                <a16:creationId xmlns:a16="http://schemas.microsoft.com/office/drawing/2014/main" id="{FB798999-C079-41D2-8A52-A4401F4C8E1C}"/>
              </a:ext>
            </a:extLst>
          </p:cNvPr>
          <p:cNvSpPr txBox="1"/>
          <p:nvPr/>
        </p:nvSpPr>
        <p:spPr>
          <a:xfrm>
            <a:off x="2336393" y="3270433"/>
            <a:ext cx="2185214" cy="830997"/>
          </a:xfrm>
          <a:prstGeom prst="rect">
            <a:avLst/>
          </a:prstGeom>
          <a:noFill/>
        </p:spPr>
        <p:txBody>
          <a:bodyPr wrap="none" rtlCol="0">
            <a:spAutoFit/>
          </a:bodyPr>
          <a:lstStyle/>
          <a:p>
            <a:pPr algn="ctr"/>
            <a:r>
              <a:rPr kumimoji="1" lang="ja-JP" altLang="en-US" sz="2400" b="1" dirty="0">
                <a:latin typeface="BIZ UDPゴシック" panose="020B0400000000000000" pitchFamily="50" charset="-128"/>
                <a:ea typeface="BIZ UDPゴシック" panose="020B0400000000000000" pitchFamily="50" charset="-128"/>
              </a:rPr>
              <a:t>出展者・出演者</a:t>
            </a:r>
          </a:p>
          <a:p>
            <a:pPr algn="ctr"/>
            <a:r>
              <a:rPr kumimoji="1" lang="ja-JP" altLang="en-US" sz="2400" b="1" dirty="0">
                <a:latin typeface="BIZ UDPゴシック" panose="020B0400000000000000" pitchFamily="50" charset="-128"/>
                <a:ea typeface="BIZ UDPゴシック" panose="020B0400000000000000" pitchFamily="50" charset="-128"/>
              </a:rPr>
              <a:t>募集要項</a:t>
            </a:r>
          </a:p>
        </p:txBody>
      </p:sp>
      <p:sp>
        <p:nvSpPr>
          <p:cNvPr id="6" name="テキスト ボックス 5">
            <a:extLst>
              <a:ext uri="{FF2B5EF4-FFF2-40B4-BE49-F238E27FC236}">
                <a16:creationId xmlns:a16="http://schemas.microsoft.com/office/drawing/2014/main" id="{4CE17081-93E5-46CA-843D-2B9AE86D5DF0}"/>
              </a:ext>
            </a:extLst>
          </p:cNvPr>
          <p:cNvSpPr txBox="1"/>
          <p:nvPr/>
        </p:nvSpPr>
        <p:spPr>
          <a:xfrm>
            <a:off x="1171152" y="8938214"/>
            <a:ext cx="4515717" cy="637290"/>
          </a:xfrm>
          <a:prstGeom prst="rect">
            <a:avLst/>
          </a:prstGeom>
          <a:noFill/>
        </p:spPr>
        <p:txBody>
          <a:bodyPr wrap="square" rtlCol="0">
            <a:spAutoFit/>
          </a:bodyPr>
          <a:lstStyle/>
          <a:p>
            <a:pPr algn="ctr"/>
            <a:r>
              <a:rPr kumimoji="1" lang="ja-JP" altLang="en-US" sz="1452" b="1" dirty="0">
                <a:solidFill>
                  <a:schemeClr val="tx1">
                    <a:lumMod val="85000"/>
                    <a:lumOff val="15000"/>
                  </a:schemeClr>
                </a:solidFill>
                <a:latin typeface="BIZ UDPゴシック" panose="020B0400000000000000" pitchFamily="50" charset="-128"/>
                <a:ea typeface="BIZ UDPゴシック" panose="020B0400000000000000" pitchFamily="50" charset="-128"/>
              </a:rPr>
              <a:t>主催：大阪市環境局</a:t>
            </a:r>
            <a:endParaRPr kumimoji="1" lang="en-US" altLang="ja-JP" sz="1452"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endParaRPr kumimoji="1" lang="ja-JP" altLang="en-US" sz="9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ja-JP" altLang="en-US" sz="1089" b="1" dirty="0">
                <a:solidFill>
                  <a:schemeClr val="tx1">
                    <a:lumMod val="85000"/>
                    <a:lumOff val="15000"/>
                  </a:schemeClr>
                </a:solidFill>
                <a:latin typeface="BIZ UDPゴシック" panose="020B0400000000000000" pitchFamily="50" charset="-128"/>
                <a:ea typeface="BIZ UDPゴシック" panose="020B0400000000000000" pitchFamily="50" charset="-128"/>
              </a:rPr>
              <a:t>運営（事務局）：株式会社アドバコム</a:t>
            </a:r>
            <a:endParaRPr kumimoji="1" lang="en-US" altLang="ja-JP" sz="1089"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AF4ED484-AFF3-3225-1441-B3AE4135E0AD}"/>
              </a:ext>
            </a:extLst>
          </p:cNvPr>
          <p:cNvSpPr/>
          <p:nvPr/>
        </p:nvSpPr>
        <p:spPr>
          <a:xfrm>
            <a:off x="1400091" y="4629880"/>
            <a:ext cx="992990" cy="76238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日時</a:t>
            </a:r>
          </a:p>
        </p:txBody>
      </p:sp>
      <p:sp>
        <p:nvSpPr>
          <p:cNvPr id="10" name="テキスト ボックス 9">
            <a:extLst>
              <a:ext uri="{FF2B5EF4-FFF2-40B4-BE49-F238E27FC236}">
                <a16:creationId xmlns:a16="http://schemas.microsoft.com/office/drawing/2014/main" id="{0682A058-7C4E-4AD0-A5E6-63643605D49E}"/>
              </a:ext>
            </a:extLst>
          </p:cNvPr>
          <p:cNvSpPr txBox="1"/>
          <p:nvPr/>
        </p:nvSpPr>
        <p:spPr>
          <a:xfrm>
            <a:off x="2418427" y="4601913"/>
            <a:ext cx="2444900" cy="646331"/>
          </a:xfrm>
          <a:prstGeom prst="rect">
            <a:avLst/>
          </a:prstGeom>
          <a:noFill/>
        </p:spPr>
        <p:txBody>
          <a:bodyPr wrap="none" rtlCol="0">
            <a:spAutoFit/>
          </a:bodyPr>
          <a:lstStyle/>
          <a:p>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令和</a:t>
            </a:r>
            <a:r>
              <a:rPr kumimoji="1" lang="en-US" altLang="ja-JP" b="1" dirty="0">
                <a:solidFill>
                  <a:schemeClr val="tx1">
                    <a:lumMod val="85000"/>
                    <a:lumOff val="15000"/>
                  </a:schemeClr>
                </a:solidFill>
                <a:latin typeface="BIZ UDPゴシック" panose="020B0400000000000000" pitchFamily="50" charset="-128"/>
                <a:ea typeface="BIZ UDPゴシック" panose="020B0400000000000000" pitchFamily="50" charset="-128"/>
              </a:rPr>
              <a:t>7</a:t>
            </a:r>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年</a:t>
            </a:r>
            <a:r>
              <a:rPr kumimoji="1" lang="en-US" altLang="ja-JP" b="1" dirty="0">
                <a:solidFill>
                  <a:schemeClr val="tx1">
                    <a:lumMod val="85000"/>
                    <a:lumOff val="15000"/>
                  </a:schemeClr>
                </a:solidFill>
                <a:latin typeface="BIZ UDPゴシック" panose="020B0400000000000000" pitchFamily="50" charset="-128"/>
                <a:ea typeface="BIZ UDPゴシック" panose="020B0400000000000000" pitchFamily="50" charset="-128"/>
              </a:rPr>
              <a:t>11</a:t>
            </a:r>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月</a:t>
            </a:r>
            <a:r>
              <a:rPr kumimoji="1" lang="en-US" altLang="ja-JP" b="1" dirty="0">
                <a:solidFill>
                  <a:schemeClr val="tx1">
                    <a:lumMod val="85000"/>
                    <a:lumOff val="15000"/>
                  </a:schemeClr>
                </a:solidFill>
                <a:latin typeface="BIZ UDPゴシック" panose="020B0400000000000000" pitchFamily="50" charset="-128"/>
                <a:ea typeface="BIZ UDPゴシック" panose="020B0400000000000000" pitchFamily="50" charset="-128"/>
              </a:rPr>
              <a:t>8</a:t>
            </a:r>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日</a:t>
            </a:r>
            <a:r>
              <a:rPr kumimoji="1" lang="en-US" altLang="ja-JP"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土</a:t>
            </a:r>
            <a:r>
              <a:rPr kumimoji="1" lang="en-US" altLang="ja-JP"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en-US" altLang="ja-JP" b="1" dirty="0">
                <a:solidFill>
                  <a:schemeClr val="tx1">
                    <a:lumMod val="85000"/>
                    <a:lumOff val="15000"/>
                  </a:schemeClr>
                </a:solidFill>
                <a:latin typeface="BIZ UDPゴシック" panose="020B0400000000000000" pitchFamily="50" charset="-128"/>
                <a:ea typeface="BIZ UDPゴシック" panose="020B0400000000000000" pitchFamily="50" charset="-128"/>
              </a:rPr>
              <a:t>10:00</a:t>
            </a:r>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en-US" altLang="ja-JP" b="1" dirty="0">
                <a:solidFill>
                  <a:schemeClr val="tx1">
                    <a:lumMod val="85000"/>
                    <a:lumOff val="15000"/>
                  </a:schemeClr>
                </a:solidFill>
                <a:latin typeface="BIZ UDPゴシック" panose="020B0400000000000000" pitchFamily="50" charset="-128"/>
                <a:ea typeface="BIZ UDPゴシック" panose="020B0400000000000000" pitchFamily="50" charset="-128"/>
              </a:rPr>
              <a:t>15:30</a:t>
            </a:r>
          </a:p>
        </p:txBody>
      </p:sp>
      <p:sp>
        <p:nvSpPr>
          <p:cNvPr id="19" name="テキスト ボックス 18">
            <a:extLst>
              <a:ext uri="{FF2B5EF4-FFF2-40B4-BE49-F238E27FC236}">
                <a16:creationId xmlns:a16="http://schemas.microsoft.com/office/drawing/2014/main" id="{8C0161E9-E926-8093-7846-CC5B607BF39E}"/>
              </a:ext>
            </a:extLst>
          </p:cNvPr>
          <p:cNvSpPr txBox="1"/>
          <p:nvPr/>
        </p:nvSpPr>
        <p:spPr>
          <a:xfrm>
            <a:off x="2418427" y="5605160"/>
            <a:ext cx="2903359" cy="929998"/>
          </a:xfrm>
          <a:prstGeom prst="rect">
            <a:avLst/>
          </a:prstGeom>
          <a:noFill/>
        </p:spPr>
        <p:txBody>
          <a:bodyPr wrap="none" rtlCol="0">
            <a:spAutoFit/>
          </a:bodyPr>
          <a:lstStyle/>
          <a:p>
            <a:pPr defTabSz="414772">
              <a:defRPr/>
            </a:pPr>
            <a:r>
              <a:rPr kumimoji="1" lang="ja-JP" altLang="en-US" sz="1814" b="1" dirty="0">
                <a:solidFill>
                  <a:schemeClr val="tx1">
                    <a:lumMod val="85000"/>
                    <a:lumOff val="15000"/>
                  </a:schemeClr>
                </a:solidFill>
                <a:latin typeface="BIZ UDPゴシック" panose="020B0400000000000000" pitchFamily="50" charset="-128"/>
                <a:ea typeface="BIZ UDPゴシック" panose="020B0400000000000000" pitchFamily="50" charset="-128"/>
              </a:rPr>
              <a:t>花博記念公園鶴見緑地内</a:t>
            </a:r>
            <a:endParaRPr kumimoji="1" lang="en-US" altLang="ja-JP" sz="1814"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defTabSz="414772">
              <a:defRPr/>
            </a:pPr>
            <a:r>
              <a:rPr kumimoji="1" lang="ja-JP" altLang="en-US" sz="1270" b="1" dirty="0">
                <a:solidFill>
                  <a:schemeClr val="tx1">
                    <a:lumMod val="85000"/>
                    <a:lumOff val="15000"/>
                  </a:schemeClr>
                </a:solidFill>
                <a:latin typeface="BIZ UDPゴシック" panose="020B0400000000000000" pitchFamily="50" charset="-128"/>
                <a:ea typeface="BIZ UDPゴシック" panose="020B0400000000000000" pitchFamily="50" charset="-128"/>
              </a:rPr>
              <a:t>なにわ</a:t>
            </a:r>
            <a:r>
              <a:rPr kumimoji="1" lang="en-US" altLang="ja-JP" sz="1270" b="1" dirty="0">
                <a:solidFill>
                  <a:schemeClr val="tx1">
                    <a:lumMod val="85000"/>
                    <a:lumOff val="15000"/>
                  </a:schemeClr>
                </a:solidFill>
                <a:latin typeface="BIZ UDPゴシック" panose="020B0400000000000000" pitchFamily="50" charset="-128"/>
                <a:ea typeface="BIZ UDPゴシック" panose="020B0400000000000000" pitchFamily="50" charset="-128"/>
              </a:rPr>
              <a:t>ECO</a:t>
            </a:r>
            <a:r>
              <a:rPr kumimoji="1" lang="ja-JP" altLang="en-US" sz="1270" b="1" dirty="0">
                <a:solidFill>
                  <a:schemeClr val="tx1">
                    <a:lumMod val="85000"/>
                    <a:lumOff val="15000"/>
                  </a:schemeClr>
                </a:solidFill>
                <a:latin typeface="BIZ UDPゴシック" panose="020B0400000000000000" pitchFamily="50" charset="-128"/>
                <a:ea typeface="BIZ UDPゴシック" panose="020B0400000000000000" pitchFamily="50" charset="-128"/>
              </a:rPr>
              <a:t>スクエア</a:t>
            </a:r>
            <a:r>
              <a:rPr kumimoji="1" lang="en-US" altLang="ja-JP" sz="127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70" b="1" dirty="0">
                <a:solidFill>
                  <a:schemeClr val="tx1">
                    <a:lumMod val="85000"/>
                    <a:lumOff val="15000"/>
                  </a:schemeClr>
                </a:solidFill>
                <a:latin typeface="BIZ UDPゴシック" panose="020B0400000000000000" pitchFamily="50" charset="-128"/>
                <a:ea typeface="BIZ UDPゴシック" panose="020B0400000000000000" pitchFamily="50" charset="-128"/>
              </a:rPr>
              <a:t>自然体験観察園</a:t>
            </a:r>
            <a:endParaRPr kumimoji="1" lang="en-US" altLang="ja-JP" sz="127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defRPr/>
            </a:pPr>
            <a:r>
              <a:rPr kumimoji="1" lang="ja-JP" altLang="en-US" sz="1270" b="1" dirty="0">
                <a:solidFill>
                  <a:schemeClr val="tx1">
                    <a:lumMod val="85000"/>
                    <a:lumOff val="15000"/>
                  </a:schemeClr>
                </a:solidFill>
                <a:latin typeface="BIZ UDPゴシック" panose="020B0400000000000000" pitchFamily="50" charset="-128"/>
                <a:ea typeface="BIZ UDPゴシック" panose="020B0400000000000000" pitchFamily="50" charset="-128"/>
              </a:rPr>
              <a:t>中央噴水広場</a:t>
            </a:r>
            <a:r>
              <a:rPr kumimoji="1" lang="en-US" altLang="ja-JP" sz="127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70" b="1" dirty="0">
                <a:solidFill>
                  <a:schemeClr val="tx1">
                    <a:lumMod val="85000"/>
                    <a:lumOff val="15000"/>
                  </a:schemeClr>
                </a:solidFill>
                <a:latin typeface="BIZ UDPゴシック" panose="020B0400000000000000" pitchFamily="50" charset="-128"/>
                <a:ea typeface="BIZ UDPゴシック" panose="020B0400000000000000" pitchFamily="50" charset="-128"/>
              </a:rPr>
              <a:t>花博記念ホール</a:t>
            </a:r>
          </a:p>
          <a:p>
            <a:pPr defTabSz="414772">
              <a:defRPr/>
            </a:pPr>
            <a:r>
              <a:rPr kumimoji="1" lang="ja-JP" altLang="en-US" sz="1089" dirty="0">
                <a:solidFill>
                  <a:schemeClr val="tx1">
                    <a:lumMod val="85000"/>
                    <a:lumOff val="15000"/>
                  </a:schemeClr>
                </a:solidFill>
                <a:latin typeface="BIZ UDPゴシック" panose="020B0400000000000000" pitchFamily="50" charset="-128"/>
                <a:ea typeface="BIZ UDPゴシック" panose="020B0400000000000000" pitchFamily="50" charset="-128"/>
              </a:rPr>
              <a:t>（大阪市鶴見区緑地公園２番）</a:t>
            </a:r>
          </a:p>
        </p:txBody>
      </p:sp>
      <p:sp>
        <p:nvSpPr>
          <p:cNvPr id="7" name="テキスト ボックス 6">
            <a:extLst>
              <a:ext uri="{FF2B5EF4-FFF2-40B4-BE49-F238E27FC236}">
                <a16:creationId xmlns:a16="http://schemas.microsoft.com/office/drawing/2014/main" id="{03927703-F0F0-2C72-A186-D2037C814104}"/>
              </a:ext>
            </a:extLst>
          </p:cNvPr>
          <p:cNvSpPr txBox="1"/>
          <p:nvPr/>
        </p:nvSpPr>
        <p:spPr>
          <a:xfrm>
            <a:off x="1034072" y="2431946"/>
            <a:ext cx="4528164" cy="646331"/>
          </a:xfrm>
          <a:prstGeom prst="rect">
            <a:avLst/>
          </a:prstGeom>
          <a:noFill/>
        </p:spPr>
        <p:txBody>
          <a:bodyPr wrap="square" rtlCol="0">
            <a:spAutoFit/>
          </a:bodyPr>
          <a:lstStyle/>
          <a:p>
            <a:pPr algn="ctr"/>
            <a:r>
              <a:rPr kumimoji="1" lang="en-US" altLang="ja-JP" sz="3600" b="1" dirty="0">
                <a:latin typeface="BIZ UDPゴシック" panose="020B0400000000000000" pitchFamily="50" charset="-128"/>
                <a:ea typeface="BIZ UDPゴシック" panose="020B0400000000000000" pitchFamily="50" charset="-128"/>
              </a:rPr>
              <a:t>ECO</a:t>
            </a:r>
            <a:r>
              <a:rPr kumimoji="1" lang="ja-JP" altLang="en-US" sz="3600" b="1" dirty="0">
                <a:latin typeface="BIZ UDPゴシック" panose="020B0400000000000000" pitchFamily="50" charset="-128"/>
                <a:ea typeface="BIZ UDPゴシック" panose="020B0400000000000000" pitchFamily="50" charset="-128"/>
              </a:rPr>
              <a:t>縁日</a:t>
            </a:r>
            <a:r>
              <a:rPr kumimoji="1" lang="en-US" altLang="ja-JP" sz="3600" b="1" dirty="0">
                <a:latin typeface="BIZ UDPゴシック" panose="020B0400000000000000" pitchFamily="50" charset="-128"/>
                <a:ea typeface="BIZ UDPゴシック" panose="020B0400000000000000" pitchFamily="50" charset="-128"/>
              </a:rPr>
              <a:t>2025</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7F8C2D-915C-DE0B-32E7-6268C62A955E}"/>
              </a:ext>
            </a:extLst>
          </p:cNvPr>
          <p:cNvSpPr/>
          <p:nvPr/>
        </p:nvSpPr>
        <p:spPr>
          <a:xfrm>
            <a:off x="1400091" y="5647114"/>
            <a:ext cx="992990" cy="88804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会場</a:t>
            </a:r>
          </a:p>
        </p:txBody>
      </p:sp>
      <p:sp>
        <p:nvSpPr>
          <p:cNvPr id="2" name="正方形/長方形 1">
            <a:extLst>
              <a:ext uri="{FF2B5EF4-FFF2-40B4-BE49-F238E27FC236}">
                <a16:creationId xmlns:a16="http://schemas.microsoft.com/office/drawing/2014/main" id="{99B42E44-E8C4-3144-1130-85AFF23DEA79}"/>
              </a:ext>
            </a:extLst>
          </p:cNvPr>
          <p:cNvSpPr/>
          <p:nvPr/>
        </p:nvSpPr>
        <p:spPr>
          <a:xfrm>
            <a:off x="0" y="9672894"/>
            <a:ext cx="6858000" cy="23310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4" name="テキスト ボックス 3">
            <a:extLst>
              <a:ext uri="{FF2B5EF4-FFF2-40B4-BE49-F238E27FC236}">
                <a16:creationId xmlns:a16="http://schemas.microsoft.com/office/drawing/2014/main" id="{533E92CA-4CDB-4F9F-320E-F43ED24EBCC4}"/>
              </a:ext>
            </a:extLst>
          </p:cNvPr>
          <p:cNvSpPr txBox="1"/>
          <p:nvPr/>
        </p:nvSpPr>
        <p:spPr>
          <a:xfrm>
            <a:off x="2336393" y="6800916"/>
            <a:ext cx="3471039" cy="1615827"/>
          </a:xfrm>
          <a:prstGeom prst="rect">
            <a:avLst/>
          </a:prstGeom>
          <a:noFill/>
        </p:spPr>
        <p:txBody>
          <a:bodyPr wrap="square" rtlCol="0">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P2	</a:t>
            </a:r>
            <a:r>
              <a:rPr kumimoji="1" lang="zh-TW" altLang="en-US" sz="1100" dirty="0">
                <a:latin typeface="BIZ UDPゴシック" panose="020B0400000000000000" pitchFamily="50" charset="-128"/>
                <a:ea typeface="BIZ UDPゴシック" panose="020B0400000000000000" pitchFamily="50" charset="-128"/>
              </a:rPr>
              <a:t>１．開催概要</a:t>
            </a:r>
          </a:p>
          <a:p>
            <a:r>
              <a:rPr kumimoji="1" lang="en-US" altLang="ja-JP" sz="1100" dirty="0">
                <a:latin typeface="BIZ UDPゴシック" panose="020B0400000000000000" pitchFamily="50" charset="-128"/>
                <a:ea typeface="BIZ UDPゴシック" panose="020B0400000000000000" pitchFamily="50" charset="-128"/>
              </a:rPr>
              <a:t>P3	</a:t>
            </a:r>
            <a:r>
              <a:rPr kumimoji="1" lang="ja-JP" altLang="en-US" sz="1100" dirty="0">
                <a:latin typeface="BIZ UDPゴシック" panose="020B0400000000000000" pitchFamily="50" charset="-128"/>
                <a:ea typeface="BIZ UDPゴシック" panose="020B0400000000000000" pitchFamily="50" charset="-128"/>
              </a:rPr>
              <a:t>２．開催趣旨・テーマ</a:t>
            </a:r>
          </a:p>
          <a:p>
            <a:r>
              <a:rPr kumimoji="1" lang="en-US" altLang="ja-JP" sz="1100" dirty="0">
                <a:latin typeface="BIZ UDPゴシック" panose="020B0400000000000000" pitchFamily="50" charset="-128"/>
                <a:ea typeface="BIZ UDPゴシック" panose="020B0400000000000000" pitchFamily="50" charset="-128"/>
              </a:rPr>
              <a:t>P4	</a:t>
            </a:r>
            <a:r>
              <a:rPr kumimoji="1" lang="ja-JP" altLang="en-US" sz="1100" dirty="0">
                <a:latin typeface="BIZ UDPゴシック" panose="020B0400000000000000" pitchFamily="50" charset="-128"/>
                <a:ea typeface="BIZ UDPゴシック" panose="020B0400000000000000" pitchFamily="50" charset="-128"/>
              </a:rPr>
              <a:t>３．各ゾーンの紹介</a:t>
            </a:r>
          </a:p>
          <a:p>
            <a:r>
              <a:rPr kumimoji="1" lang="en-US" altLang="ja-JP" sz="1100" dirty="0">
                <a:latin typeface="BIZ UDPゴシック" panose="020B0400000000000000" pitchFamily="50" charset="-128"/>
                <a:ea typeface="BIZ UDPゴシック" panose="020B0400000000000000" pitchFamily="50" charset="-128"/>
              </a:rPr>
              <a:t>P5	</a:t>
            </a:r>
            <a:r>
              <a:rPr kumimoji="1" lang="zh-TW" altLang="en-US" sz="1100" dirty="0">
                <a:latin typeface="BIZ UDPゴシック" panose="020B0400000000000000" pitchFamily="50" charset="-128"/>
                <a:ea typeface="BIZ UDPゴシック" panose="020B0400000000000000" pitchFamily="50" charset="-128"/>
              </a:rPr>
              <a:t>４．募集要項</a:t>
            </a:r>
          </a:p>
          <a:p>
            <a:r>
              <a:rPr kumimoji="1" lang="en-US" altLang="ja-JP" sz="1100" dirty="0">
                <a:latin typeface="BIZ UDPゴシック" panose="020B0400000000000000" pitchFamily="50" charset="-128"/>
                <a:ea typeface="BIZ UDPゴシック" panose="020B0400000000000000" pitchFamily="50" charset="-128"/>
              </a:rPr>
              <a:t>P7	</a:t>
            </a:r>
            <a:r>
              <a:rPr kumimoji="1" lang="zh-CN" altLang="en-US" sz="1100" dirty="0">
                <a:latin typeface="BIZ UDPゴシック" panose="020B0400000000000000" pitchFamily="50" charset="-128"/>
                <a:ea typeface="BIZ UDPゴシック" panose="020B0400000000000000" pitchFamily="50" charset="-128"/>
              </a:rPr>
              <a:t>５．参加条件</a:t>
            </a:r>
            <a:endParaRPr kumimoji="1" lang="en-US" altLang="zh-CN"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P8	</a:t>
            </a:r>
            <a:r>
              <a:rPr kumimoji="1" lang="zh-TW" altLang="en-US" sz="1100" dirty="0">
                <a:latin typeface="BIZ UDPゴシック" panose="020B0400000000000000" pitchFamily="50" charset="-128"/>
                <a:ea typeface="BIZ UDPゴシック" panose="020B0400000000000000" pitchFamily="50" charset="-128"/>
              </a:rPr>
              <a:t>６．注意事項</a:t>
            </a:r>
          </a:p>
          <a:p>
            <a:r>
              <a:rPr kumimoji="1" lang="en-US" altLang="ja-JP" sz="1100" dirty="0">
                <a:latin typeface="BIZ UDPゴシック" panose="020B0400000000000000" pitchFamily="50" charset="-128"/>
                <a:ea typeface="BIZ UDPゴシック" panose="020B0400000000000000" pitchFamily="50" charset="-128"/>
              </a:rPr>
              <a:t>P9	</a:t>
            </a:r>
            <a:r>
              <a:rPr kumimoji="1" lang="ja-JP" altLang="en-US" sz="1100" dirty="0">
                <a:latin typeface="BIZ UDPゴシック" panose="020B0400000000000000" pitchFamily="50" charset="-128"/>
                <a:ea typeface="BIZ UDPゴシック" panose="020B0400000000000000" pitchFamily="50" charset="-128"/>
              </a:rPr>
              <a:t>７．開催までのスケジュール　</a:t>
            </a: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応募方法</a:t>
            </a:r>
          </a:p>
          <a:p>
            <a:r>
              <a:rPr kumimoji="1" lang="en-US" altLang="ja-JP" sz="1100" dirty="0">
                <a:latin typeface="BIZ UDPゴシック" panose="020B0400000000000000" pitchFamily="50" charset="-128"/>
                <a:ea typeface="BIZ UDPゴシック" panose="020B0400000000000000" pitchFamily="50" charset="-128"/>
              </a:rPr>
              <a:t>P1</a:t>
            </a:r>
            <a:r>
              <a:rPr kumimoji="1" lang="ja-JP" altLang="en-US" sz="1100" dirty="0">
                <a:latin typeface="BIZ UDPゴシック" panose="020B0400000000000000" pitchFamily="50" charset="-128"/>
                <a:ea typeface="BIZ UDPゴシック" panose="020B0400000000000000" pitchFamily="50" charset="-128"/>
              </a:rPr>
              <a:t>０</a:t>
            </a: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お問合せ窓口</a:t>
            </a:r>
            <a:endParaRPr kumimoji="1" lang="zh-CN"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26548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5ACE986-3D4D-7D8C-4632-EA5556015ABE}"/>
              </a:ext>
            </a:extLst>
          </p:cNvPr>
          <p:cNvSpPr/>
          <p:nvPr/>
        </p:nvSpPr>
        <p:spPr>
          <a:xfrm>
            <a:off x="665162" y="7437277"/>
            <a:ext cx="5527676" cy="2157860"/>
          </a:xfrm>
          <a:prstGeom prst="rect">
            <a:avLst/>
          </a:prstGeom>
          <a:solidFill>
            <a:schemeClr val="accent5">
              <a:lumMod val="20000"/>
              <a:lumOff val="80000"/>
            </a:schemeClr>
          </a:solidFill>
          <a:ln w="3810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2D44546-AE6D-4C19-9FD2-22BF71713E60}"/>
              </a:ext>
            </a:extLst>
          </p:cNvPr>
          <p:cNvSpPr txBox="1"/>
          <p:nvPr/>
        </p:nvSpPr>
        <p:spPr>
          <a:xfrm>
            <a:off x="940128" y="7437277"/>
            <a:ext cx="5252709" cy="2185214"/>
          </a:xfrm>
          <a:prstGeom prst="rect">
            <a:avLst/>
          </a:prstGeom>
          <a:noFill/>
        </p:spPr>
        <p:txBody>
          <a:bodyPr wrap="square" rtlCol="0">
            <a:spAutoFit/>
          </a:bodyPr>
          <a:lstStyle/>
          <a:p>
            <a:r>
              <a:rPr kumimoji="1" lang="ja-JP" altLang="en-US" sz="1200" b="1" dirty="0">
                <a:solidFill>
                  <a:srgbClr val="002060"/>
                </a:solidFill>
                <a:latin typeface="BIZ UDPゴシック" panose="020B0400000000000000" pitchFamily="50" charset="-128"/>
                <a:ea typeface="BIZ UDPゴシック" panose="020B0400000000000000" pitchFamily="50" charset="-128"/>
              </a:rPr>
              <a:t>■お問合せ先（事務局）</a:t>
            </a:r>
          </a:p>
          <a:p>
            <a:r>
              <a:rPr kumimoji="1" lang="ja-JP" altLang="en-US" sz="1200" dirty="0">
                <a:latin typeface="BIZ UDPゴシック" panose="020B0400000000000000" pitchFamily="50" charset="-128"/>
                <a:ea typeface="BIZ UDPゴシック" panose="020B0400000000000000" pitchFamily="50" charset="-128"/>
              </a:rPr>
              <a:t>株式会社アドバコム（運営受託事業者）  担当：渡辺（わたなべ）</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荒谷（あらや）</a:t>
            </a:r>
          </a:p>
          <a:p>
            <a:endParaRPr kumimoji="1" lang="ja-JP" altLang="en-US" sz="1200" dirty="0">
              <a:latin typeface="BIZ UDPゴシック" panose="020B0400000000000000" pitchFamily="50" charset="-128"/>
              <a:ea typeface="BIZ UDPゴシック" panose="020B0400000000000000" pitchFamily="50" charset="-128"/>
            </a:endParaRPr>
          </a:p>
          <a:p>
            <a:r>
              <a:rPr kumimoji="1" lang="ja-JP" altLang="en-US" sz="1200" b="1" dirty="0">
                <a:solidFill>
                  <a:srgbClr val="002060"/>
                </a:solidFill>
                <a:latin typeface="BIZ UDPゴシック" panose="020B0400000000000000" pitchFamily="50" charset="-128"/>
                <a:ea typeface="BIZ UDPゴシック" panose="020B0400000000000000" pitchFamily="50" charset="-128"/>
              </a:rPr>
              <a:t>■株式会社アドバコム　大阪支社</a:t>
            </a:r>
            <a:endParaRPr kumimoji="1" lang="en-US" altLang="ja-JP" sz="1200" b="1" dirty="0">
              <a:solidFill>
                <a:srgbClr val="002060"/>
              </a:solidFill>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530-0003</a:t>
            </a:r>
          </a:p>
          <a:p>
            <a:r>
              <a:rPr kumimoji="1" lang="ja-JP" altLang="en-US" sz="1200" dirty="0">
                <a:latin typeface="BIZ UDPゴシック" panose="020B0400000000000000" pitchFamily="50" charset="-128"/>
                <a:ea typeface="BIZ UDPゴシック" panose="020B0400000000000000" pitchFamily="50" charset="-128"/>
              </a:rPr>
              <a:t>　大阪府大阪市北区堂島</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丁目</a:t>
            </a:r>
            <a:r>
              <a:rPr kumimoji="1" lang="en-US" altLang="ja-JP" sz="1200" dirty="0">
                <a:latin typeface="BIZ UDPゴシック" panose="020B0400000000000000" pitchFamily="50" charset="-128"/>
                <a:ea typeface="BIZ UDPゴシック" panose="020B0400000000000000" pitchFamily="50" charset="-128"/>
              </a:rPr>
              <a:t>1-5 </a:t>
            </a:r>
            <a:r>
              <a:rPr kumimoji="1" lang="ja-JP" altLang="en-US" sz="1200" dirty="0">
                <a:latin typeface="BIZ UDPゴシック" panose="020B0400000000000000" pitchFamily="50" charset="-128"/>
                <a:ea typeface="BIZ UDPゴシック" panose="020B0400000000000000" pitchFamily="50" charset="-128"/>
              </a:rPr>
              <a:t>関電不動産梅田新道ビル</a:t>
            </a:r>
            <a:r>
              <a:rPr kumimoji="1" lang="en-US" altLang="ja-JP" sz="1200" dirty="0">
                <a:latin typeface="BIZ UDPゴシック" panose="020B0400000000000000" pitchFamily="50" charset="-128"/>
                <a:ea typeface="BIZ UDPゴシック" panose="020B0400000000000000" pitchFamily="50" charset="-128"/>
              </a:rPr>
              <a:t>B2F</a:t>
            </a:r>
            <a:endParaRPr kumimoji="1" lang="ja-JP" altLang="en-US" sz="1200" dirty="0">
              <a:latin typeface="BIZ UDPゴシック" panose="020B0400000000000000" pitchFamily="50" charset="-128"/>
              <a:ea typeface="BIZ UDPゴシック" panose="020B0400000000000000" pitchFamily="50" charset="-128"/>
            </a:endParaRPr>
          </a:p>
          <a:p>
            <a:r>
              <a:rPr kumimoji="1" lang="ja-JP" altLang="en-US" sz="1400" dirty="0">
                <a:solidFill>
                  <a:schemeClr val="accent1">
                    <a:lumMod val="75000"/>
                  </a:schemeClr>
                </a:solidFill>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06-6344-5000</a:t>
            </a:r>
          </a:p>
          <a:p>
            <a:r>
              <a:rPr kumimoji="1" lang="ja-JP" altLang="en-US" sz="1200" dirty="0">
                <a:latin typeface="BIZ UDPゴシック" panose="020B0400000000000000" pitchFamily="50" charset="-128"/>
                <a:ea typeface="BIZ UDPゴシック" panose="020B0400000000000000" pitchFamily="50" charset="-128"/>
              </a:rPr>
              <a:t>　９</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００～１８</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００（土日祝を除く）</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400" dirty="0">
              <a:solidFill>
                <a:schemeClr val="accent1">
                  <a:lumMod val="75000"/>
                </a:schemeClr>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002060"/>
                </a:solidFill>
                <a:latin typeface="BIZ UDPゴシック" panose="020B0400000000000000" pitchFamily="50" charset="-128"/>
                <a:ea typeface="BIZ UDPゴシック" panose="020B0400000000000000" pitchFamily="50" charset="-128"/>
              </a:rPr>
              <a:t>　</a:t>
            </a:r>
            <a:r>
              <a:rPr kumimoji="1" lang="en-US" altLang="ja-JP" sz="1400" b="1" dirty="0">
                <a:solidFill>
                  <a:srgbClr val="002060"/>
                </a:solidFill>
                <a:latin typeface="BIZ UDPゴシック" panose="020B0400000000000000" pitchFamily="50" charset="-128"/>
                <a:ea typeface="BIZ UDPゴシック" panose="020B0400000000000000" pitchFamily="50" charset="-128"/>
              </a:rPr>
              <a:t>E-mail</a:t>
            </a:r>
            <a:r>
              <a:rPr kumimoji="1" lang="ja-JP" altLang="en-US" sz="1400" b="1" dirty="0">
                <a:solidFill>
                  <a:srgbClr val="002060"/>
                </a:solidFill>
                <a:latin typeface="BIZ UDPゴシック" panose="020B0400000000000000" pitchFamily="50" charset="-128"/>
                <a:ea typeface="BIZ UDPゴシック" panose="020B0400000000000000" pitchFamily="50" charset="-128"/>
              </a:rPr>
              <a:t>：</a:t>
            </a:r>
            <a:r>
              <a:rPr kumimoji="1" lang="en-US" altLang="ja-JP" sz="1400" b="1" dirty="0">
                <a:solidFill>
                  <a:srgbClr val="002060"/>
                </a:solidFill>
                <a:latin typeface="BIZ UDPゴシック" panose="020B0400000000000000" pitchFamily="50" charset="-128"/>
                <a:ea typeface="BIZ UDPゴシック" panose="020B0400000000000000" pitchFamily="50" charset="-128"/>
              </a:rPr>
              <a:t>naniwa-eco@advcom.co.jp</a:t>
            </a:r>
          </a:p>
          <a:p>
            <a:endParaRPr kumimoji="1" lang="ja-JP" altLang="en-US" sz="1000" dirty="0">
              <a:latin typeface="BIZ UDPゴシック" panose="020B0400000000000000" pitchFamily="50" charset="-128"/>
              <a:ea typeface="BIZ UDPゴシック" panose="020B0400000000000000" pitchFamily="50" charset="-128"/>
            </a:endParaRPr>
          </a:p>
        </p:txBody>
      </p:sp>
      <p:sp>
        <p:nvSpPr>
          <p:cNvPr id="10" name="スライド番号プレースホルダー 9">
            <a:extLst>
              <a:ext uri="{FF2B5EF4-FFF2-40B4-BE49-F238E27FC236}">
                <a16:creationId xmlns:a16="http://schemas.microsoft.com/office/drawing/2014/main" id="{0DCD73FF-5E95-7123-7038-50F6978D88D6}"/>
              </a:ext>
            </a:extLst>
          </p:cNvPr>
          <p:cNvSpPr>
            <a:spLocks noGrp="1"/>
          </p:cNvSpPr>
          <p:nvPr>
            <p:ph type="sldNum" sz="quarter" idx="12"/>
          </p:nvPr>
        </p:nvSpPr>
        <p:spPr>
          <a:xfrm>
            <a:off x="4924753" y="9225046"/>
            <a:ext cx="1543050" cy="527403"/>
          </a:xfrm>
        </p:spPr>
        <p:txBody>
          <a:bodyPr/>
          <a:lstStyle/>
          <a:p>
            <a:fld id="{C39295E0-44AC-412C-B784-DD152F1EA398}" type="slidenum">
              <a:rPr kumimoji="1" lang="ja-JP" altLang="en-US" smtClean="0"/>
              <a:t>10</a:t>
            </a:fld>
            <a:endParaRPr kumimoji="1" lang="ja-JP" altLang="en-US" dirty="0"/>
          </a:p>
        </p:txBody>
      </p:sp>
    </p:spTree>
    <p:extLst>
      <p:ext uri="{BB962C8B-B14F-4D97-AF65-F5344CB8AC3E}">
        <p14:creationId xmlns:p14="http://schemas.microsoft.com/office/powerpoint/2010/main" val="238857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D50572-13DD-08B3-1780-1E4BBFA3B548}"/>
              </a:ext>
            </a:extLst>
          </p:cNvPr>
          <p:cNvSpPr/>
          <p:nvPr/>
        </p:nvSpPr>
        <p:spPr>
          <a:xfrm>
            <a:off x="0" y="0"/>
            <a:ext cx="6858000" cy="33395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33" b="1" dirty="0">
                <a:latin typeface="BIZ UDPゴシック" panose="020B0400000000000000" pitchFamily="50" charset="-128"/>
                <a:ea typeface="BIZ UDPゴシック" panose="020B0400000000000000" pitchFamily="50" charset="-128"/>
              </a:rPr>
              <a:t>１．開催概要</a:t>
            </a:r>
          </a:p>
        </p:txBody>
      </p:sp>
      <p:sp>
        <p:nvSpPr>
          <p:cNvPr id="7" name="テキスト ボックス 6">
            <a:extLst>
              <a:ext uri="{FF2B5EF4-FFF2-40B4-BE49-F238E27FC236}">
                <a16:creationId xmlns:a16="http://schemas.microsoft.com/office/drawing/2014/main" id="{36473F24-C62A-271F-D3CA-ECDD81EB2AAA}"/>
              </a:ext>
            </a:extLst>
          </p:cNvPr>
          <p:cNvSpPr txBox="1"/>
          <p:nvPr/>
        </p:nvSpPr>
        <p:spPr>
          <a:xfrm>
            <a:off x="612251" y="707666"/>
            <a:ext cx="1272208" cy="4154984"/>
          </a:xfrm>
          <a:prstGeom prst="rect">
            <a:avLst/>
          </a:prstGeom>
          <a:noFill/>
        </p:spPr>
        <p:txBody>
          <a:bodyPr wrap="square" rtlCol="0">
            <a:spAutoFit/>
          </a:bodyPr>
          <a:lstStyle/>
          <a:p>
            <a:pPr algn="dist"/>
            <a:r>
              <a:rPr kumimoji="1" lang="ja-JP" altLang="en-US" sz="1100" dirty="0">
                <a:latin typeface="BIZ UDPゴシック" panose="020B0400000000000000" pitchFamily="50" charset="-128"/>
                <a:ea typeface="BIZ UDPゴシック" panose="020B0400000000000000" pitchFamily="50" charset="-128"/>
              </a:rPr>
              <a:t>開催日時：</a:t>
            </a:r>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r>
              <a:rPr kumimoji="1" lang="ja-JP" altLang="en-US" sz="1100" dirty="0">
                <a:latin typeface="BIZ UDPゴシック" panose="020B0400000000000000" pitchFamily="50" charset="-128"/>
                <a:ea typeface="BIZ UDPゴシック" panose="020B0400000000000000" pitchFamily="50" charset="-128"/>
              </a:rPr>
              <a:t>会　　場：</a:t>
            </a:r>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r>
              <a:rPr kumimoji="1" lang="ja-JP" altLang="en-US" sz="1100" dirty="0">
                <a:latin typeface="BIZ UDPゴシック" panose="020B0400000000000000" pitchFamily="50" charset="-128"/>
                <a:ea typeface="BIZ UDPゴシック" panose="020B0400000000000000" pitchFamily="50" charset="-128"/>
              </a:rPr>
              <a:t>主　　催：</a:t>
            </a:r>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r>
              <a:rPr kumimoji="1" lang="ja-JP" altLang="en-US" sz="1100" spc="-100" dirty="0">
                <a:latin typeface="BIZ UDPゴシック" panose="020B0400000000000000" pitchFamily="50" charset="-128"/>
                <a:ea typeface="BIZ UDPゴシック" panose="020B0400000000000000" pitchFamily="50" charset="-128"/>
              </a:rPr>
              <a:t>運　　営（事務局）：　　　　</a:t>
            </a:r>
            <a:endParaRPr kumimoji="1" lang="en-US" altLang="ja-JP" sz="1100" spc="-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r>
              <a:rPr kumimoji="1" lang="ja-JP" altLang="en-US" sz="1100" dirty="0">
                <a:latin typeface="BIZ UDPゴシック" panose="020B0400000000000000" pitchFamily="50" charset="-128"/>
                <a:ea typeface="BIZ UDPゴシック" panose="020B0400000000000000" pitchFamily="50" charset="-128"/>
              </a:rPr>
              <a:t>出展ブース・</a:t>
            </a:r>
            <a:endParaRPr kumimoji="1" lang="en-US" altLang="ja-JP" sz="1100" dirty="0">
              <a:latin typeface="BIZ UDPゴシック" panose="020B0400000000000000" pitchFamily="50" charset="-128"/>
              <a:ea typeface="BIZ UDPゴシック" panose="020B0400000000000000" pitchFamily="50" charset="-128"/>
            </a:endParaRPr>
          </a:p>
          <a:p>
            <a:pPr algn="dist"/>
            <a:r>
              <a:rPr kumimoji="1" lang="ja-JP" altLang="en-US" sz="1100" spc="-100" dirty="0">
                <a:latin typeface="BIZ UDPゴシック" panose="020B0400000000000000" pitchFamily="50" charset="-128"/>
                <a:ea typeface="BIZ UDPゴシック" panose="020B0400000000000000" pitchFamily="50" charset="-128"/>
              </a:rPr>
              <a:t>ステージ出演者数</a:t>
            </a:r>
            <a:endParaRPr kumimoji="1" lang="en-US" altLang="ja-JP" sz="1100" spc="-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r>
              <a:rPr kumimoji="1" lang="ja-JP" altLang="en-US" sz="1100" dirty="0">
                <a:latin typeface="BIZ UDPゴシック" panose="020B0400000000000000" pitchFamily="50" charset="-128"/>
                <a:ea typeface="BIZ UDPゴシック" panose="020B0400000000000000" pitchFamily="50" charset="-128"/>
              </a:rPr>
              <a:t>出展・出演料：</a:t>
            </a:r>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r>
              <a:rPr kumimoji="1" lang="ja-JP" altLang="en-US" sz="1100" dirty="0">
                <a:latin typeface="BIZ UDPゴシック" panose="020B0400000000000000" pitchFamily="50" charset="-128"/>
                <a:ea typeface="BIZ UDPゴシック" panose="020B0400000000000000" pitchFamily="50" charset="-128"/>
              </a:rPr>
              <a:t>来場者数：</a:t>
            </a:r>
            <a:endParaRPr kumimoji="1" lang="en-US" altLang="ja-JP" sz="1100" dirty="0">
              <a:latin typeface="BIZ UDPゴシック" panose="020B0400000000000000" pitchFamily="50" charset="-128"/>
              <a:ea typeface="BIZ UDPゴシック" panose="020B0400000000000000" pitchFamily="50" charset="-128"/>
            </a:endParaRPr>
          </a:p>
          <a:p>
            <a:pPr algn="dist"/>
            <a:endParaRPr kumimoji="1" lang="en-US" altLang="ja-JP" sz="1100" dirty="0">
              <a:latin typeface="BIZ UDPゴシック" panose="020B0400000000000000" pitchFamily="50" charset="-128"/>
              <a:ea typeface="BIZ UDPゴシック" panose="020B0400000000000000" pitchFamily="50" charset="-128"/>
            </a:endParaRPr>
          </a:p>
          <a:p>
            <a:pPr algn="dist"/>
            <a:r>
              <a:rPr kumimoji="1" lang="ja-JP" altLang="en-US" sz="1100" dirty="0">
                <a:latin typeface="BIZ UDPゴシック" panose="020B0400000000000000" pitchFamily="50" charset="-128"/>
                <a:ea typeface="BIZ UDPゴシック" panose="020B0400000000000000" pitchFamily="50" charset="-128"/>
              </a:rPr>
              <a:t>会場構成（案）：</a:t>
            </a:r>
          </a:p>
        </p:txBody>
      </p:sp>
      <p:sp>
        <p:nvSpPr>
          <p:cNvPr id="8" name="テキスト ボックス 7">
            <a:extLst>
              <a:ext uri="{FF2B5EF4-FFF2-40B4-BE49-F238E27FC236}">
                <a16:creationId xmlns:a16="http://schemas.microsoft.com/office/drawing/2014/main" id="{4184EE0B-F88F-7D51-9B7D-D1A38D63DAFC}"/>
              </a:ext>
            </a:extLst>
          </p:cNvPr>
          <p:cNvSpPr txBox="1"/>
          <p:nvPr/>
        </p:nvSpPr>
        <p:spPr>
          <a:xfrm>
            <a:off x="1826140" y="707666"/>
            <a:ext cx="4944394" cy="500136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令和</a:t>
            </a: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日（土）</a:t>
            </a:r>
            <a:r>
              <a:rPr kumimoji="1" lang="en-US" altLang="ja-JP" sz="1100" dirty="0">
                <a:latin typeface="BIZ UDPゴシック" panose="020B0400000000000000" pitchFamily="50" charset="-128"/>
                <a:ea typeface="BIZ UDPゴシック" panose="020B0400000000000000" pitchFamily="50" charset="-128"/>
              </a:rPr>
              <a:t>10:00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15:30</a:t>
            </a: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雨天決行・荒天中止・中止による順延は無し</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（荒天等による中止については当日の朝に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「なにわエコスタイル」</a:t>
            </a:r>
            <a:r>
              <a:rPr kumimoji="1" lang="en-US" altLang="ja-JP" sz="1100" dirty="0">
                <a:latin typeface="BIZ UDPゴシック" panose="020B0400000000000000" pitchFamily="50" charset="-128"/>
                <a:ea typeface="BIZ UDPゴシック" panose="020B0400000000000000" pitchFamily="50" charset="-128"/>
              </a:rPr>
              <a:t>HP</a:t>
            </a:r>
            <a:r>
              <a:rPr kumimoji="1" lang="ja-JP" altLang="en-US" sz="1100" dirty="0">
                <a:latin typeface="BIZ UDPゴシック" panose="020B0400000000000000" pitchFamily="50" charset="-128"/>
                <a:ea typeface="BIZ UDPゴシック" panose="020B0400000000000000" pitchFamily="50" charset="-128"/>
              </a:rPr>
              <a:t>で掲示します）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花博記念公園鶴見緑地内</a:t>
            </a:r>
          </a:p>
          <a:p>
            <a:r>
              <a:rPr kumimoji="1" lang="ja-JP" altLang="en-US" sz="1100" dirty="0">
                <a:latin typeface="BIZ UDPゴシック" panose="020B0400000000000000" pitchFamily="50" charset="-128"/>
                <a:ea typeface="BIZ UDPゴシック" panose="020B0400000000000000" pitchFamily="50" charset="-128"/>
              </a:rPr>
              <a:t>なにわ</a:t>
            </a:r>
            <a:r>
              <a:rPr kumimoji="1" lang="en-US" altLang="ja-JP" sz="1100" dirty="0">
                <a:latin typeface="BIZ UDPゴシック" panose="020B0400000000000000" pitchFamily="50" charset="-128"/>
                <a:ea typeface="BIZ UDPゴシック" panose="020B0400000000000000" pitchFamily="50" charset="-128"/>
              </a:rPr>
              <a:t>ECO</a:t>
            </a:r>
            <a:r>
              <a:rPr kumimoji="1" lang="ja-JP" altLang="en-US" sz="1100" dirty="0">
                <a:latin typeface="BIZ UDPゴシック" panose="020B0400000000000000" pitchFamily="50" charset="-128"/>
                <a:ea typeface="BIZ UDPゴシック" panose="020B0400000000000000" pitchFamily="50" charset="-128"/>
              </a:rPr>
              <a:t>スクエア、自然体験観察園、中央噴水広場、花博記念ホール</a:t>
            </a:r>
          </a:p>
          <a:p>
            <a:r>
              <a:rPr kumimoji="1" lang="ja-JP" altLang="en-US" sz="1100" dirty="0">
                <a:latin typeface="BIZ UDPゴシック" panose="020B0400000000000000" pitchFamily="50" charset="-128"/>
                <a:ea typeface="BIZ UDPゴシック" panose="020B0400000000000000" pitchFamily="50" charset="-128"/>
              </a:rPr>
              <a:t>（大阪市鶴見区緑地公園２番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地下鉄鶴見緑地駅徒歩</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分）</a:t>
            </a: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大阪市環境局</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株式会社アドバコム</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出 展 ブ ー ス 数 ：</a:t>
            </a:r>
            <a:r>
              <a:rPr kumimoji="1" lang="en-US" altLang="ja-JP" sz="1100" dirty="0">
                <a:latin typeface="BIZ UDPゴシック" panose="020B0400000000000000" pitchFamily="50" charset="-128"/>
                <a:ea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rPr>
              <a:t>ブース</a:t>
            </a:r>
          </a:p>
          <a:p>
            <a:r>
              <a:rPr kumimoji="1" lang="ja-JP" altLang="en-US" sz="1100" dirty="0">
                <a:latin typeface="BIZ UDPゴシック" panose="020B0400000000000000" pitchFamily="50" charset="-128"/>
                <a:ea typeface="BIZ UDPゴシック" panose="020B0400000000000000" pitchFamily="50" charset="-128"/>
              </a:rPr>
              <a:t>ステージ出演者数：</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者程度</a:t>
            </a: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他の出展者等との関係があるため、応募多数の場合、</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組織からの多グループでの出展及び出演に関しては、</a:t>
            </a:r>
          </a:p>
          <a:p>
            <a:r>
              <a:rPr kumimoji="1" lang="ja-JP" altLang="en-US" sz="1100" dirty="0">
                <a:latin typeface="BIZ UDPゴシック" panose="020B0400000000000000" pitchFamily="50" charset="-128"/>
                <a:ea typeface="BIZ UDPゴシック" panose="020B0400000000000000" pitchFamily="50" charset="-128"/>
              </a:rPr>
              <a:t>　　調整をさせていただく場合がございます。</a:t>
            </a: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無料　（会場への移動費・運搬費等は各自ご負担いただきます）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のべ</a:t>
            </a:r>
            <a:r>
              <a:rPr kumimoji="1" lang="en-US" altLang="ja-JP" sz="1100" dirty="0">
                <a:latin typeface="BIZ UDPゴシック" panose="020B0400000000000000" pitchFamily="50" charset="-128"/>
                <a:ea typeface="BIZ UDPゴシック" panose="020B0400000000000000" pitchFamily="50" charset="-128"/>
              </a:rPr>
              <a:t>10,000</a:t>
            </a:r>
            <a:r>
              <a:rPr kumimoji="1" lang="ja-JP" altLang="en-US" sz="1100" dirty="0">
                <a:latin typeface="BIZ UDPゴシック" panose="020B0400000000000000" pitchFamily="50" charset="-128"/>
                <a:ea typeface="BIZ UDPゴシック" panose="020B0400000000000000" pitchFamily="50" charset="-128"/>
              </a:rPr>
              <a:t>人</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ワークショップエリア</a:t>
            </a:r>
          </a:p>
          <a:p>
            <a:r>
              <a:rPr kumimoji="1" lang="ja-JP" altLang="en-US" sz="1100" dirty="0">
                <a:latin typeface="BIZ UDPゴシック" panose="020B0400000000000000" pitchFamily="50" charset="-128"/>
                <a:ea typeface="BIZ UDPゴシック" panose="020B0400000000000000" pitchFamily="50" charset="-128"/>
              </a:rPr>
              <a:t>花博記念ホールエリア</a:t>
            </a:r>
          </a:p>
          <a:p>
            <a:r>
              <a:rPr kumimoji="1" lang="ja-JP" altLang="en-US" sz="1100" dirty="0">
                <a:latin typeface="BIZ UDPゴシック" panose="020B0400000000000000" pitchFamily="50" charset="-128"/>
                <a:ea typeface="BIZ UDPゴシック" panose="020B0400000000000000" pitchFamily="50" charset="-128"/>
              </a:rPr>
              <a:t>マルシェエリア</a:t>
            </a:r>
          </a:p>
          <a:p>
            <a:r>
              <a:rPr kumimoji="1" lang="ja-JP" altLang="en-US" sz="1100" dirty="0">
                <a:latin typeface="BIZ UDPゴシック" panose="020B0400000000000000" pitchFamily="50" charset="-128"/>
                <a:ea typeface="BIZ UDPゴシック" panose="020B0400000000000000" pitchFamily="50" charset="-128"/>
              </a:rPr>
              <a:t>ステージエリア　</a:t>
            </a:r>
          </a:p>
          <a:p>
            <a:endParaRPr kumimoji="1" lang="en-US" altLang="ja-JP" sz="11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90C1406-8DC6-A7F1-74D4-D3934158A210}"/>
              </a:ext>
            </a:extLst>
          </p:cNvPr>
          <p:cNvSpPr txBox="1"/>
          <p:nvPr/>
        </p:nvSpPr>
        <p:spPr>
          <a:xfrm>
            <a:off x="612251" y="7110975"/>
            <a:ext cx="769441" cy="153568"/>
          </a:xfrm>
          <a:prstGeom prst="rect">
            <a:avLst/>
          </a:prstGeom>
          <a:noFill/>
        </p:spPr>
        <p:txBody>
          <a:bodyPr wrap="none" lIns="0" tIns="0" rIns="0" bIns="0" rtlCol="0">
            <a:spAutoFit/>
          </a:bodyPr>
          <a:lstStyle/>
          <a:p>
            <a:pPr defTabSz="414772">
              <a:defRPr/>
            </a:pPr>
            <a:r>
              <a:rPr kumimoji="1" lang="ja-JP" altLang="en-US" sz="998" dirty="0">
                <a:solidFill>
                  <a:prstClr val="black"/>
                </a:solidFill>
                <a:latin typeface="BIZ UDPゴシック" panose="020B0400000000000000" pitchFamily="50" charset="-128"/>
                <a:ea typeface="BIZ UDPゴシック" panose="020B0400000000000000" pitchFamily="50" charset="-128"/>
              </a:rPr>
              <a:t>▼昨年の様子</a:t>
            </a:r>
            <a:endParaRPr kumimoji="1" lang="en-US" altLang="ja-JP" sz="998" dirty="0">
              <a:solidFill>
                <a:prstClr val="black"/>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5D67F325-700E-A27A-A0F0-39EF831A2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08" y="7338503"/>
            <a:ext cx="2564583" cy="1923437"/>
          </a:xfrm>
          <a:prstGeom prst="rect">
            <a:avLst/>
          </a:prstGeom>
        </p:spPr>
      </p:pic>
      <p:pic>
        <p:nvPicPr>
          <p:cNvPr id="13" name="図 12">
            <a:extLst>
              <a:ext uri="{FF2B5EF4-FFF2-40B4-BE49-F238E27FC236}">
                <a16:creationId xmlns:a16="http://schemas.microsoft.com/office/drawing/2014/main" id="{2EC94A4C-CF8D-9375-1FC9-FC52E177C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465" y="7338503"/>
            <a:ext cx="2564583" cy="1923437"/>
          </a:xfrm>
          <a:prstGeom prst="rect">
            <a:avLst/>
          </a:prstGeom>
        </p:spPr>
      </p:pic>
      <p:sp>
        <p:nvSpPr>
          <p:cNvPr id="14" name="スライド番号プレースホルダー 13">
            <a:extLst>
              <a:ext uri="{FF2B5EF4-FFF2-40B4-BE49-F238E27FC236}">
                <a16:creationId xmlns:a16="http://schemas.microsoft.com/office/drawing/2014/main" id="{4F69B076-449C-BFFF-DBDD-9A2FEC7FDCA8}"/>
              </a:ext>
            </a:extLst>
          </p:cNvPr>
          <p:cNvSpPr>
            <a:spLocks noGrp="1"/>
          </p:cNvSpPr>
          <p:nvPr>
            <p:ph type="sldNum" sz="quarter" idx="12"/>
          </p:nvPr>
        </p:nvSpPr>
        <p:spPr/>
        <p:txBody>
          <a:bodyPr/>
          <a:lstStyle/>
          <a:p>
            <a:fld id="{C39295E0-44AC-412C-B784-DD152F1EA398}" type="slidenum">
              <a:rPr kumimoji="1" lang="ja-JP" altLang="en-US" smtClean="0"/>
              <a:t>2</a:t>
            </a:fld>
            <a:endParaRPr kumimoji="1" lang="ja-JP" altLang="en-US"/>
          </a:p>
        </p:txBody>
      </p:sp>
    </p:spTree>
    <p:extLst>
      <p:ext uri="{BB962C8B-B14F-4D97-AF65-F5344CB8AC3E}">
        <p14:creationId xmlns:p14="http://schemas.microsoft.com/office/powerpoint/2010/main" val="145633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D50572-13DD-08B3-1780-1E4BBFA3B548}"/>
              </a:ext>
            </a:extLst>
          </p:cNvPr>
          <p:cNvSpPr/>
          <p:nvPr/>
        </p:nvSpPr>
        <p:spPr>
          <a:xfrm>
            <a:off x="0" y="0"/>
            <a:ext cx="6858000" cy="33395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33" b="1" dirty="0">
                <a:latin typeface="BIZ UDPゴシック" panose="020B0400000000000000" pitchFamily="50" charset="-128"/>
                <a:ea typeface="BIZ UDPゴシック" panose="020B0400000000000000" pitchFamily="50" charset="-128"/>
              </a:rPr>
              <a:t>２．開催趣旨・テーマ</a:t>
            </a:r>
          </a:p>
        </p:txBody>
      </p:sp>
      <p:sp>
        <p:nvSpPr>
          <p:cNvPr id="8" name="テキスト ボックス 7">
            <a:extLst>
              <a:ext uri="{FF2B5EF4-FFF2-40B4-BE49-F238E27FC236}">
                <a16:creationId xmlns:a16="http://schemas.microsoft.com/office/drawing/2014/main" id="{4184EE0B-F88F-7D51-9B7D-D1A38D63DAFC}"/>
              </a:ext>
            </a:extLst>
          </p:cNvPr>
          <p:cNvSpPr txBox="1"/>
          <p:nvPr/>
        </p:nvSpPr>
        <p:spPr>
          <a:xfrm>
            <a:off x="485030" y="2592346"/>
            <a:ext cx="5820354" cy="1615827"/>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  ECO</a:t>
            </a:r>
            <a:r>
              <a:rPr kumimoji="1" lang="ja-JP" altLang="en-US" sz="1100" dirty="0">
                <a:latin typeface="BIZ UDPゴシック" panose="020B0400000000000000" pitchFamily="50" charset="-128"/>
                <a:ea typeface="BIZ UDPゴシック" panose="020B0400000000000000" pitchFamily="50" charset="-128"/>
              </a:rPr>
              <a:t>縁日は、</a:t>
            </a:r>
            <a:r>
              <a:rPr kumimoji="1" lang="en-US" altLang="ja-JP" sz="1100" dirty="0">
                <a:latin typeface="BIZ UDPゴシック" panose="020B0400000000000000" pitchFamily="50" charset="-128"/>
                <a:ea typeface="BIZ UDPゴシック" panose="020B0400000000000000" pitchFamily="50" charset="-128"/>
              </a:rPr>
              <a:t>SDG</a:t>
            </a:r>
            <a:r>
              <a:rPr kumimoji="1" lang="ja-JP" altLang="en-US" sz="1100" dirty="0">
                <a:latin typeface="BIZ UDPゴシック" panose="020B0400000000000000" pitchFamily="50" charset="-128"/>
                <a:ea typeface="BIZ UDPゴシック" panose="020B0400000000000000" pitchFamily="50" charset="-128"/>
              </a:rPr>
              <a:t>ｓをテーマとしたイベントに、多くの人が集い、楽しむ場です。</a:t>
            </a:r>
          </a:p>
          <a:p>
            <a:r>
              <a:rPr kumimoji="1" lang="ja-JP" altLang="en-US" sz="1100" dirty="0">
                <a:latin typeface="BIZ UDPゴシック" panose="020B0400000000000000" pitchFamily="50" charset="-128"/>
                <a:ea typeface="BIZ UDPゴシック" panose="020B0400000000000000" pitchFamily="50" charset="-128"/>
              </a:rPr>
              <a:t>　来場者と出展、出演者が人と自然、生活と環境の関わりなどについての気づきや、学びを得る機会となります。エコは難しかったり、面倒なものではなく、楽しく気軽に触れ合えるもの。　今年も、環境活動団体などのブース出展、キッチンカーなどのマルシェブース、ステージプログラムなどの構成により、出展団体、出演団体と協力し市民のみなさまと「笑顔」で「</a:t>
            </a:r>
            <a:r>
              <a:rPr kumimoji="1" lang="en-US" altLang="ja-JP" sz="1100" dirty="0">
                <a:latin typeface="BIZ UDPゴシック" panose="020B0400000000000000" pitchFamily="50" charset="-128"/>
                <a:ea typeface="BIZ UDPゴシック" panose="020B0400000000000000" pitchFamily="50" charset="-128"/>
              </a:rPr>
              <a:t>ECO</a:t>
            </a:r>
            <a:r>
              <a:rPr kumimoji="1" lang="ja-JP" altLang="en-US" sz="1100" dirty="0">
                <a:latin typeface="BIZ UDPゴシック" panose="020B0400000000000000" pitchFamily="50" charset="-128"/>
                <a:ea typeface="BIZ UDPゴシック" panose="020B0400000000000000" pitchFamily="50" charset="-128"/>
              </a:rPr>
              <a:t>」をつなぐ一日とします。</a:t>
            </a: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ECO</a:t>
            </a:r>
            <a:r>
              <a:rPr kumimoji="1" lang="ja-JP" altLang="en-US" sz="1100" dirty="0">
                <a:latin typeface="BIZ UDPゴシック" panose="020B0400000000000000" pitchFamily="50" charset="-128"/>
                <a:ea typeface="BIZ UDPゴシック" panose="020B0400000000000000" pitchFamily="50" charset="-128"/>
              </a:rPr>
              <a:t>縁日を、遊んで、笑って、体験して、笑顔が広がり、つながる一日にしていただくことを目標に、開催します。</a:t>
            </a:r>
          </a:p>
          <a:p>
            <a:endParaRPr kumimoji="1" lang="en-US" altLang="ja-JP" sz="11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00D9CFB-929F-7FAF-F387-EE8619356333}"/>
              </a:ext>
            </a:extLst>
          </p:cNvPr>
          <p:cNvSpPr txBox="1"/>
          <p:nvPr/>
        </p:nvSpPr>
        <p:spPr>
          <a:xfrm>
            <a:off x="365761" y="1439187"/>
            <a:ext cx="6209968" cy="461665"/>
          </a:xfrm>
          <a:prstGeom prst="rect">
            <a:avLst/>
          </a:prstGeom>
          <a:noFill/>
        </p:spPr>
        <p:txBody>
          <a:bodyPr wrap="square" rtlCol="0">
            <a:spAutoFit/>
          </a:bodyPr>
          <a:lstStyle/>
          <a:p>
            <a:pPr algn="ctr"/>
            <a:r>
              <a:rPr kumimoji="1" lang="ja-JP" altLang="en-US" sz="2400" b="1" dirty="0">
                <a:latin typeface="HGP創英ﾌﾟﾚｾﾞﾝｽEB" panose="02020800000000000000" pitchFamily="18" charset="-128"/>
                <a:ea typeface="HGP創英ﾌﾟﾚｾﾞﾝｽEB" panose="02020800000000000000" pitchFamily="18" charset="-128"/>
              </a:rPr>
              <a:t>エコって楽しい！笑顔つながる</a:t>
            </a:r>
            <a:r>
              <a:rPr kumimoji="1" lang="en-US" altLang="ja-JP" sz="2400" b="1" dirty="0">
                <a:latin typeface="HGP創英ﾌﾟﾚｾﾞﾝｽEB" panose="02020800000000000000" pitchFamily="18" charset="-128"/>
                <a:ea typeface="HGP創英ﾌﾟﾚｾﾞﾝｽEB" panose="02020800000000000000" pitchFamily="18" charset="-128"/>
              </a:rPr>
              <a:t>ECO</a:t>
            </a:r>
            <a:r>
              <a:rPr kumimoji="1" lang="ja-JP" altLang="en-US" sz="2400" b="1" dirty="0">
                <a:latin typeface="HGP創英ﾌﾟﾚｾﾞﾝｽEB" panose="02020800000000000000" pitchFamily="18" charset="-128"/>
                <a:ea typeface="HGP創英ﾌﾟﾚｾﾞﾝｽEB" panose="02020800000000000000" pitchFamily="18" charset="-128"/>
              </a:rPr>
              <a:t>縁日</a:t>
            </a:r>
          </a:p>
        </p:txBody>
      </p:sp>
      <p:sp>
        <p:nvSpPr>
          <p:cNvPr id="3" name="正方形/長方形 2">
            <a:extLst>
              <a:ext uri="{FF2B5EF4-FFF2-40B4-BE49-F238E27FC236}">
                <a16:creationId xmlns:a16="http://schemas.microsoft.com/office/drawing/2014/main" id="{F3899058-0CF2-E80E-0174-DC5E104F040B}"/>
              </a:ext>
            </a:extLst>
          </p:cNvPr>
          <p:cNvSpPr/>
          <p:nvPr/>
        </p:nvSpPr>
        <p:spPr>
          <a:xfrm>
            <a:off x="567608" y="4623426"/>
            <a:ext cx="5642360" cy="1228734"/>
          </a:xfrm>
          <a:prstGeom prst="rect">
            <a:avLst/>
          </a:prstGeom>
          <a:noFill/>
          <a:ln w="63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参加した方、出展した方、関わった方が以下のようなキーワードに関わる気づきを得たり、新たな発見をしたり、行動するきっかけとなるコンテンツの出展をお願いいたします。</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省エネ・省</a:t>
            </a:r>
            <a:r>
              <a:rPr kumimoji="1" lang="en-US" altLang="ja-JP" sz="1100" dirty="0">
                <a:solidFill>
                  <a:schemeClr val="tx1"/>
                </a:solidFill>
                <a:latin typeface="BIZ UDPゴシック" panose="020B0400000000000000" pitchFamily="50" charset="-128"/>
                <a:ea typeface="BIZ UDPゴシック" panose="020B0400000000000000" pitchFamily="50" charset="-128"/>
              </a:rPr>
              <a:t>CO₂</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ECO</a:t>
            </a:r>
            <a:r>
              <a:rPr kumimoji="1" lang="ja-JP" altLang="en-US" sz="1100" dirty="0">
                <a:solidFill>
                  <a:schemeClr val="tx1"/>
                </a:solidFill>
                <a:latin typeface="BIZ UDPゴシック" panose="020B0400000000000000" pitchFamily="50" charset="-128"/>
                <a:ea typeface="BIZ UDPゴシック" panose="020B0400000000000000" pitchFamily="50" charset="-128"/>
              </a:rPr>
              <a:t>技術／国産木材利用／ごみ減量・３</a:t>
            </a:r>
            <a:r>
              <a:rPr kumimoji="1" lang="en-US" altLang="ja-JP" sz="1100" dirty="0">
                <a:solidFill>
                  <a:schemeClr val="tx1"/>
                </a:solidFill>
                <a:latin typeface="BIZ UDPゴシック" panose="020B0400000000000000" pitchFamily="50" charset="-128"/>
                <a:ea typeface="BIZ UDPゴシック" panose="020B0400000000000000" pitchFamily="50" charset="-128"/>
              </a:rPr>
              <a:t>R</a:t>
            </a:r>
            <a:r>
              <a:rPr kumimoji="1" lang="ja-JP" altLang="en-US" sz="1100" dirty="0">
                <a:solidFill>
                  <a:schemeClr val="tx1"/>
                </a:solidFill>
                <a:latin typeface="BIZ UDPゴシック" panose="020B0400000000000000" pitchFamily="50" charset="-128"/>
                <a:ea typeface="BIZ UDPゴシック" panose="020B0400000000000000" pitchFamily="50" charset="-128"/>
              </a:rPr>
              <a:t>／食品ロス／プラスチックごみ削減／生物多様性／フェアトレード／地産地消／オーガニック／都市環境保全　など</a:t>
            </a:r>
          </a:p>
        </p:txBody>
      </p:sp>
      <p:sp>
        <p:nvSpPr>
          <p:cNvPr id="5" name="スライド番号プレースホルダー 4">
            <a:extLst>
              <a:ext uri="{FF2B5EF4-FFF2-40B4-BE49-F238E27FC236}">
                <a16:creationId xmlns:a16="http://schemas.microsoft.com/office/drawing/2014/main" id="{5EB8A1AD-9359-EA30-5554-F35B97A71F03}"/>
              </a:ext>
            </a:extLst>
          </p:cNvPr>
          <p:cNvSpPr>
            <a:spLocks noGrp="1"/>
          </p:cNvSpPr>
          <p:nvPr>
            <p:ph type="sldNum" sz="quarter" idx="12"/>
          </p:nvPr>
        </p:nvSpPr>
        <p:spPr/>
        <p:txBody>
          <a:bodyPr/>
          <a:lstStyle/>
          <a:p>
            <a:fld id="{C39295E0-44AC-412C-B784-DD152F1EA398}" type="slidenum">
              <a:rPr kumimoji="1" lang="ja-JP" altLang="en-US" smtClean="0"/>
              <a:t>3</a:t>
            </a:fld>
            <a:endParaRPr kumimoji="1" lang="ja-JP" altLang="en-US"/>
          </a:p>
        </p:txBody>
      </p:sp>
    </p:spTree>
    <p:extLst>
      <p:ext uri="{BB962C8B-B14F-4D97-AF65-F5344CB8AC3E}">
        <p14:creationId xmlns:p14="http://schemas.microsoft.com/office/powerpoint/2010/main" val="24283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D50572-13DD-08B3-1780-1E4BBFA3B548}"/>
              </a:ext>
            </a:extLst>
          </p:cNvPr>
          <p:cNvSpPr/>
          <p:nvPr/>
        </p:nvSpPr>
        <p:spPr>
          <a:xfrm>
            <a:off x="0" y="0"/>
            <a:ext cx="6858000" cy="33395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33" b="1" dirty="0">
                <a:latin typeface="BIZ UDPゴシック" panose="020B0400000000000000" pitchFamily="50" charset="-128"/>
                <a:ea typeface="BIZ UDPゴシック" panose="020B0400000000000000" pitchFamily="50" charset="-128"/>
              </a:rPr>
              <a:t>３．各ゾーンの紹介</a:t>
            </a:r>
          </a:p>
        </p:txBody>
      </p:sp>
      <p:sp>
        <p:nvSpPr>
          <p:cNvPr id="8" name="テキスト ボックス 7">
            <a:extLst>
              <a:ext uri="{FF2B5EF4-FFF2-40B4-BE49-F238E27FC236}">
                <a16:creationId xmlns:a16="http://schemas.microsoft.com/office/drawing/2014/main" id="{4184EE0B-F88F-7D51-9B7D-D1A38D63DAFC}"/>
              </a:ext>
            </a:extLst>
          </p:cNvPr>
          <p:cNvSpPr txBox="1"/>
          <p:nvPr/>
        </p:nvSpPr>
        <p:spPr>
          <a:xfrm>
            <a:off x="258288" y="530301"/>
            <a:ext cx="6319721"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会場は以下のゾーンに分け、様々な展示や体験コンテンツを通して、楽しみながら様々な「</a:t>
            </a:r>
            <a:r>
              <a:rPr kumimoji="1" lang="en-US" altLang="ja-JP" sz="1100" dirty="0">
                <a:latin typeface="BIZ UDPゴシック" panose="020B0400000000000000" pitchFamily="50" charset="-128"/>
                <a:ea typeface="BIZ UDPゴシック" panose="020B0400000000000000" pitchFamily="50" charset="-128"/>
              </a:rPr>
              <a:t>ECO</a:t>
            </a:r>
            <a:r>
              <a:rPr kumimoji="1" lang="ja-JP" altLang="en-US" sz="1100" dirty="0">
                <a:latin typeface="BIZ UDPゴシック" panose="020B0400000000000000" pitchFamily="50" charset="-128"/>
                <a:ea typeface="BIZ UDPゴシック" panose="020B0400000000000000" pitchFamily="50" charset="-128"/>
              </a:rPr>
              <a:t>」に触れ合える構成としています。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DB22466-6878-63E1-554E-905DCB6B129E}"/>
              </a:ext>
            </a:extLst>
          </p:cNvPr>
          <p:cNvSpPr txBox="1"/>
          <p:nvPr/>
        </p:nvSpPr>
        <p:spPr>
          <a:xfrm>
            <a:off x="303389" y="1205866"/>
            <a:ext cx="3012861" cy="261610"/>
          </a:xfrm>
          <a:prstGeom prst="rect">
            <a:avLst/>
          </a:prstGeom>
          <a:solidFill>
            <a:srgbClr val="50A23A"/>
          </a:solidFill>
          <a:ln>
            <a:solidFill>
              <a:srgbClr val="50A23A"/>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屋外ワークショップエリア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125C172-ACD3-CB37-6869-5F48C329987E}"/>
              </a:ext>
            </a:extLst>
          </p:cNvPr>
          <p:cNvSpPr txBox="1"/>
          <p:nvPr/>
        </p:nvSpPr>
        <p:spPr>
          <a:xfrm>
            <a:off x="332851" y="1511924"/>
            <a:ext cx="3012861" cy="93871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展示や体験コンテンツを通して、参加者に環境問題を啓発し、日ごろの活動を知っていただき、参加者の行動変容を促すことを目的とした出展を募集します。</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1836FF32-451C-FDA6-57B6-63D709397384}"/>
              </a:ext>
            </a:extLst>
          </p:cNvPr>
          <p:cNvSpPr txBox="1"/>
          <p:nvPr/>
        </p:nvSpPr>
        <p:spPr>
          <a:xfrm>
            <a:off x="3603049" y="1527534"/>
            <a:ext cx="2937057" cy="93871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屋外ワークショップエリア同様</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、展示や体験コンテンツを募集します。風や音の影響を受けにくく、ミニセミナー形式の体験等も実施することができます。</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9981C55-EBFC-BE0C-51C3-6323ECEBE7B7}"/>
              </a:ext>
            </a:extLst>
          </p:cNvPr>
          <p:cNvSpPr txBox="1"/>
          <p:nvPr/>
        </p:nvSpPr>
        <p:spPr>
          <a:xfrm>
            <a:off x="332851" y="2931114"/>
            <a:ext cx="2937057" cy="1277273"/>
          </a:xfrm>
          <a:prstGeom prst="rect">
            <a:avLst/>
          </a:prstGeom>
          <a:noFill/>
        </p:spPr>
        <p:txBody>
          <a:bodyPr wrap="square">
            <a:spAutoFit/>
          </a:bodyPr>
          <a:lstStyle/>
          <a:p>
            <a:r>
              <a:rPr kumimoji="1" lang="ja-JP" altLang="en-US" sz="1100" dirty="0">
                <a:latin typeface="BIZ UDPゴシック" panose="020B0400000000000000" pitchFamily="50" charset="-128"/>
                <a:ea typeface="BIZ UDPゴシック" panose="020B0400000000000000" pitchFamily="50" charset="-128"/>
              </a:rPr>
              <a:t>　地産地消・フェアトレード・オーガニック・社会貢献付き商品など、環境に配慮している、貢献していると運営側が判断したものの物販が行えます。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ステージ周辺でのにぎやかしを創出し、長時間滞在して</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日楽しめるよう、キッチンカーなど飲食物を提供する出展者も募集します。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D6A5D3BF-EC87-D261-8CA0-D7FEBA714F42}"/>
              </a:ext>
            </a:extLst>
          </p:cNvPr>
          <p:cNvSpPr txBox="1"/>
          <p:nvPr/>
        </p:nvSpPr>
        <p:spPr>
          <a:xfrm>
            <a:off x="3588094" y="2946696"/>
            <a:ext cx="2937057" cy="769441"/>
          </a:xfrm>
          <a:prstGeom prst="rect">
            <a:avLst/>
          </a:prstGeom>
          <a:noFill/>
        </p:spPr>
        <p:txBody>
          <a:bodyPr wrap="square">
            <a:spAutoFit/>
          </a:bodyPr>
          <a:lstStyle/>
          <a:p>
            <a:r>
              <a:rPr kumimoji="1" lang="ja-JP" altLang="en-US" sz="1100" dirty="0">
                <a:latin typeface="BIZ UDPゴシック" panose="020B0400000000000000" pitchFamily="50" charset="-128"/>
                <a:ea typeface="BIZ UDPゴシック" panose="020B0400000000000000" pitchFamily="50" charset="-128"/>
              </a:rPr>
              <a:t>　ステージでは、ミュージックライブ・パフォーマンスや団体の活動発表などを募集します。また、出展者の発表や紹介の時間なども設ける予定です。</a:t>
            </a:r>
            <a:endParaRPr kumimoji="1" lang="en-US" altLang="ja-JP" sz="11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5029120C-1A5B-C6DA-B61D-1D556D1DEBF1}"/>
              </a:ext>
            </a:extLst>
          </p:cNvPr>
          <p:cNvPicPr>
            <a:picLocks noChangeAspect="1"/>
          </p:cNvPicPr>
          <p:nvPr/>
        </p:nvPicPr>
        <p:blipFill>
          <a:blip r:embed="rId2"/>
          <a:stretch>
            <a:fillRect/>
          </a:stretch>
        </p:blipFill>
        <p:spPr>
          <a:xfrm>
            <a:off x="568676" y="5256644"/>
            <a:ext cx="5923189" cy="3929886"/>
          </a:xfrm>
          <a:prstGeom prst="rect">
            <a:avLst/>
          </a:prstGeom>
        </p:spPr>
      </p:pic>
      <p:sp>
        <p:nvSpPr>
          <p:cNvPr id="23" name="テキスト ボックス 22">
            <a:extLst>
              <a:ext uri="{FF2B5EF4-FFF2-40B4-BE49-F238E27FC236}">
                <a16:creationId xmlns:a16="http://schemas.microsoft.com/office/drawing/2014/main" id="{F4DB9460-F53F-90B9-6800-80623950E762}"/>
              </a:ext>
            </a:extLst>
          </p:cNvPr>
          <p:cNvSpPr txBox="1"/>
          <p:nvPr/>
        </p:nvSpPr>
        <p:spPr>
          <a:xfrm>
            <a:off x="3565148" y="1205866"/>
            <a:ext cx="3012861" cy="261610"/>
          </a:xfrm>
          <a:prstGeom prst="rect">
            <a:avLst/>
          </a:prstGeom>
          <a:solidFill>
            <a:srgbClr val="049EDE"/>
          </a:solidFill>
          <a:ln>
            <a:solidFill>
              <a:srgbClr val="049EDE"/>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花博記念ホールエリア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E24EEAE0-13B2-37E1-E54B-0745280E0C3E}"/>
              </a:ext>
            </a:extLst>
          </p:cNvPr>
          <p:cNvSpPr txBox="1"/>
          <p:nvPr/>
        </p:nvSpPr>
        <p:spPr>
          <a:xfrm>
            <a:off x="303389" y="2635436"/>
            <a:ext cx="3012861" cy="261610"/>
          </a:xfrm>
          <a:prstGeom prst="rect">
            <a:avLst/>
          </a:prstGeom>
          <a:solidFill>
            <a:srgbClr val="E8862F"/>
          </a:solidFill>
          <a:ln>
            <a:solidFill>
              <a:srgbClr val="E8862F"/>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マルシェエリア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6AE4847A-7383-2E69-1F5E-75DF55ADC40F}"/>
              </a:ext>
            </a:extLst>
          </p:cNvPr>
          <p:cNvSpPr txBox="1"/>
          <p:nvPr/>
        </p:nvSpPr>
        <p:spPr>
          <a:xfrm>
            <a:off x="3603049" y="2635436"/>
            <a:ext cx="3012861" cy="261610"/>
          </a:xfrm>
          <a:prstGeom prst="rect">
            <a:avLst/>
          </a:prstGeom>
          <a:solidFill>
            <a:srgbClr val="456BA4"/>
          </a:solidFill>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ステージ</a:t>
            </a: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26" name="フローチャート: 端子 25">
            <a:extLst>
              <a:ext uri="{FF2B5EF4-FFF2-40B4-BE49-F238E27FC236}">
                <a16:creationId xmlns:a16="http://schemas.microsoft.com/office/drawing/2014/main" id="{3910111D-194A-65D0-9004-39FE8C80FEAA}"/>
              </a:ext>
            </a:extLst>
          </p:cNvPr>
          <p:cNvSpPr/>
          <p:nvPr/>
        </p:nvSpPr>
        <p:spPr>
          <a:xfrm>
            <a:off x="2041451" y="1223750"/>
            <a:ext cx="1190625" cy="2255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95964C3C-D5C7-D75F-AF4B-575240688B16}"/>
              </a:ext>
            </a:extLst>
          </p:cNvPr>
          <p:cNvSpPr txBox="1"/>
          <p:nvPr/>
        </p:nvSpPr>
        <p:spPr>
          <a:xfrm>
            <a:off x="2045537" y="1163858"/>
            <a:ext cx="1559123" cy="307777"/>
          </a:xfrm>
          <a:prstGeom prst="rect">
            <a:avLst/>
          </a:prstGeom>
          <a:noFill/>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30</a:t>
            </a:r>
            <a:r>
              <a:rPr lang="ja-JP" altLang="en-US" sz="1050" dirty="0">
                <a:latin typeface="BIZ UDPゴシック" panose="020B0400000000000000" pitchFamily="50" charset="-128"/>
                <a:ea typeface="BIZ UDPゴシック" panose="020B0400000000000000" pitchFamily="50" charset="-128"/>
              </a:rPr>
              <a:t>ブース</a:t>
            </a:r>
            <a:r>
              <a:rPr lang="ja-JP" altLang="en-US" sz="1200" dirty="0">
                <a:latin typeface="BIZ UDPゴシック" panose="020B0400000000000000" pitchFamily="50" charset="-128"/>
                <a:ea typeface="BIZ UDPゴシック" panose="020B0400000000000000" pitchFamily="50" charset="-128"/>
              </a:rPr>
              <a:t>程度</a:t>
            </a:r>
            <a:endParaRPr lang="ja-JP" altLang="en-US" dirty="0">
              <a:latin typeface="BIZ UDPゴシック" panose="020B0400000000000000" pitchFamily="50" charset="-128"/>
              <a:ea typeface="BIZ UDPゴシック" panose="020B0400000000000000" pitchFamily="50" charset="-128"/>
            </a:endParaRPr>
          </a:p>
        </p:txBody>
      </p:sp>
      <p:sp>
        <p:nvSpPr>
          <p:cNvPr id="29" name="フローチャート: 端子 28">
            <a:extLst>
              <a:ext uri="{FF2B5EF4-FFF2-40B4-BE49-F238E27FC236}">
                <a16:creationId xmlns:a16="http://schemas.microsoft.com/office/drawing/2014/main" id="{8D60BEFA-FF78-CB7B-CA87-570D9DABD7E5}"/>
              </a:ext>
            </a:extLst>
          </p:cNvPr>
          <p:cNvSpPr/>
          <p:nvPr/>
        </p:nvSpPr>
        <p:spPr>
          <a:xfrm>
            <a:off x="5310109" y="1223750"/>
            <a:ext cx="1190625" cy="2255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49AFC7A-01A8-78BC-F9E5-6812F8D82C5B}"/>
              </a:ext>
            </a:extLst>
          </p:cNvPr>
          <p:cNvSpPr txBox="1"/>
          <p:nvPr/>
        </p:nvSpPr>
        <p:spPr>
          <a:xfrm>
            <a:off x="5298877" y="1163858"/>
            <a:ext cx="1559123" cy="307777"/>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１</a:t>
            </a:r>
            <a:r>
              <a:rPr lang="en-US" altLang="ja-JP" sz="1400" dirty="0">
                <a:latin typeface="BIZ UDPゴシック" panose="020B0400000000000000" pitchFamily="50" charset="-128"/>
                <a:ea typeface="BIZ UDPゴシック" panose="020B0400000000000000" pitchFamily="50" charset="-128"/>
              </a:rPr>
              <a:t>0</a:t>
            </a:r>
            <a:r>
              <a:rPr lang="ja-JP" altLang="en-US" sz="1050" dirty="0">
                <a:latin typeface="BIZ UDPゴシック" panose="020B0400000000000000" pitchFamily="50" charset="-128"/>
                <a:ea typeface="BIZ UDPゴシック" panose="020B0400000000000000" pitchFamily="50" charset="-128"/>
              </a:rPr>
              <a:t>ブース</a:t>
            </a:r>
            <a:r>
              <a:rPr lang="ja-JP" altLang="en-US" sz="1200" dirty="0">
                <a:latin typeface="BIZ UDPゴシック" panose="020B0400000000000000" pitchFamily="50" charset="-128"/>
                <a:ea typeface="BIZ UDPゴシック" panose="020B0400000000000000" pitchFamily="50" charset="-128"/>
              </a:rPr>
              <a:t>程度</a:t>
            </a:r>
            <a:endParaRPr lang="ja-JP" altLang="en-US" dirty="0">
              <a:latin typeface="BIZ UDPゴシック" panose="020B0400000000000000" pitchFamily="50" charset="-128"/>
              <a:ea typeface="BIZ UDPゴシック" panose="020B0400000000000000" pitchFamily="50" charset="-128"/>
            </a:endParaRPr>
          </a:p>
        </p:txBody>
      </p:sp>
      <p:sp>
        <p:nvSpPr>
          <p:cNvPr id="31" name="フローチャート: 端子 30">
            <a:extLst>
              <a:ext uri="{FF2B5EF4-FFF2-40B4-BE49-F238E27FC236}">
                <a16:creationId xmlns:a16="http://schemas.microsoft.com/office/drawing/2014/main" id="{484142BA-06CB-830A-064C-A2121487CF67}"/>
              </a:ext>
            </a:extLst>
          </p:cNvPr>
          <p:cNvSpPr/>
          <p:nvPr/>
        </p:nvSpPr>
        <p:spPr>
          <a:xfrm>
            <a:off x="2041451" y="2660948"/>
            <a:ext cx="1190625" cy="2255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C166BD2F-E899-414A-D820-572827AF4488}"/>
              </a:ext>
            </a:extLst>
          </p:cNvPr>
          <p:cNvSpPr txBox="1"/>
          <p:nvPr/>
        </p:nvSpPr>
        <p:spPr>
          <a:xfrm>
            <a:off x="2045537" y="2610618"/>
            <a:ext cx="1559123" cy="307777"/>
          </a:xfrm>
          <a:prstGeom prst="rect">
            <a:avLst/>
          </a:prstGeom>
          <a:noFill/>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10</a:t>
            </a:r>
            <a:r>
              <a:rPr lang="ja-JP" altLang="en-US" sz="1050" dirty="0">
                <a:latin typeface="BIZ UDPゴシック" panose="020B0400000000000000" pitchFamily="50" charset="-128"/>
                <a:ea typeface="BIZ UDPゴシック" panose="020B0400000000000000" pitchFamily="50" charset="-128"/>
              </a:rPr>
              <a:t>ブース</a:t>
            </a:r>
            <a:r>
              <a:rPr lang="ja-JP" altLang="en-US" sz="1200" dirty="0">
                <a:latin typeface="BIZ UDPゴシック" panose="020B0400000000000000" pitchFamily="50" charset="-128"/>
                <a:ea typeface="BIZ UDPゴシック" panose="020B0400000000000000" pitchFamily="50" charset="-128"/>
              </a:rPr>
              <a:t>程度</a:t>
            </a:r>
            <a:endParaRPr lang="ja-JP" altLang="en-US" dirty="0">
              <a:latin typeface="BIZ UDPゴシック" panose="020B0400000000000000" pitchFamily="50" charset="-128"/>
              <a:ea typeface="BIZ UDPゴシック" panose="020B0400000000000000" pitchFamily="50" charset="-128"/>
            </a:endParaRPr>
          </a:p>
        </p:txBody>
      </p:sp>
      <p:sp>
        <p:nvSpPr>
          <p:cNvPr id="33" name="フローチャート: 端子 32">
            <a:extLst>
              <a:ext uri="{FF2B5EF4-FFF2-40B4-BE49-F238E27FC236}">
                <a16:creationId xmlns:a16="http://schemas.microsoft.com/office/drawing/2014/main" id="{E8C1FC11-FF0D-3FDC-64D2-C579B8107840}"/>
              </a:ext>
            </a:extLst>
          </p:cNvPr>
          <p:cNvSpPr/>
          <p:nvPr/>
        </p:nvSpPr>
        <p:spPr>
          <a:xfrm>
            <a:off x="5310109" y="2662559"/>
            <a:ext cx="1190625" cy="2255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105EB48A-C6A3-5DFD-E586-B00847FF955F}"/>
              </a:ext>
            </a:extLst>
          </p:cNvPr>
          <p:cNvSpPr txBox="1"/>
          <p:nvPr/>
        </p:nvSpPr>
        <p:spPr>
          <a:xfrm>
            <a:off x="5298877" y="2602667"/>
            <a:ext cx="1559123" cy="307777"/>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１</a:t>
            </a:r>
            <a:r>
              <a:rPr lang="en-US" altLang="ja-JP" sz="1400" dirty="0">
                <a:latin typeface="BIZ UDPゴシック" panose="020B0400000000000000" pitchFamily="50" charset="-128"/>
                <a:ea typeface="BIZ UDPゴシック" panose="020B0400000000000000" pitchFamily="50" charset="-128"/>
              </a:rPr>
              <a:t>0</a:t>
            </a:r>
            <a:r>
              <a:rPr lang="ja-JP" altLang="en-US" sz="1050" dirty="0">
                <a:latin typeface="BIZ UDPゴシック" panose="020B0400000000000000" pitchFamily="50" charset="-128"/>
                <a:ea typeface="BIZ UDPゴシック" panose="020B0400000000000000" pitchFamily="50" charset="-128"/>
              </a:rPr>
              <a:t>ステージ</a:t>
            </a:r>
            <a:r>
              <a:rPr lang="ja-JP" altLang="en-US" sz="1200" dirty="0">
                <a:latin typeface="BIZ UDPゴシック" panose="020B0400000000000000" pitchFamily="50" charset="-128"/>
                <a:ea typeface="BIZ UDPゴシック" panose="020B0400000000000000" pitchFamily="50" charset="-128"/>
              </a:rPr>
              <a:t>程度</a:t>
            </a:r>
            <a:endParaRPr lang="ja-JP" altLang="en-US" dirty="0">
              <a:latin typeface="BIZ UDPゴシック" panose="020B0400000000000000" pitchFamily="50" charset="-128"/>
              <a:ea typeface="BIZ UDPゴシック" panose="020B0400000000000000" pitchFamily="50" charset="-128"/>
            </a:endParaRPr>
          </a:p>
        </p:txBody>
      </p:sp>
      <p:sp>
        <p:nvSpPr>
          <p:cNvPr id="35" name="楕円 34">
            <a:extLst>
              <a:ext uri="{FF2B5EF4-FFF2-40B4-BE49-F238E27FC236}">
                <a16:creationId xmlns:a16="http://schemas.microsoft.com/office/drawing/2014/main" id="{1984A046-FAC9-2659-764F-2C4A4E635A34}"/>
              </a:ext>
            </a:extLst>
          </p:cNvPr>
          <p:cNvSpPr/>
          <p:nvPr/>
        </p:nvSpPr>
        <p:spPr>
          <a:xfrm>
            <a:off x="5067255" y="5784113"/>
            <a:ext cx="903767" cy="903767"/>
          </a:xfrm>
          <a:prstGeom prst="ellipse">
            <a:avLst/>
          </a:prstGeom>
          <a:solidFill>
            <a:srgbClr val="EDE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DB79FDAE-4BCF-A2E3-240A-C74F5BAE2159}"/>
              </a:ext>
            </a:extLst>
          </p:cNvPr>
          <p:cNvSpPr txBox="1"/>
          <p:nvPr/>
        </p:nvSpPr>
        <p:spPr>
          <a:xfrm>
            <a:off x="428148" y="9221972"/>
            <a:ext cx="6063717" cy="261610"/>
          </a:xfrm>
          <a:prstGeom prst="rect">
            <a:avLst/>
          </a:prstGeom>
          <a:noFill/>
        </p:spPr>
        <p:txBody>
          <a:bodyPr wrap="square">
            <a:spAutoFit/>
          </a:bodyPr>
          <a:lstStyle/>
          <a:p>
            <a:r>
              <a:rPr kumimoji="1" lang="ja-JP" altLang="en-US" sz="1050" dirty="0">
                <a:latin typeface="BIZ UDPゴシック" panose="020B0400000000000000" pitchFamily="50" charset="-128"/>
                <a:ea typeface="BIZ UDPゴシック" panose="020B0400000000000000" pitchFamily="50" charset="-128"/>
              </a:rPr>
              <a:t>出展者募集の結果、ゾーンの位置など変更になる場合がございます。</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37" name="スライド番号プレースホルダー 36">
            <a:extLst>
              <a:ext uri="{FF2B5EF4-FFF2-40B4-BE49-F238E27FC236}">
                <a16:creationId xmlns:a16="http://schemas.microsoft.com/office/drawing/2014/main" id="{D9C5B50D-68A6-8396-BA40-5D1EF9AFB80C}"/>
              </a:ext>
            </a:extLst>
          </p:cNvPr>
          <p:cNvSpPr>
            <a:spLocks noGrp="1"/>
          </p:cNvSpPr>
          <p:nvPr>
            <p:ph type="sldNum" sz="quarter" idx="12"/>
          </p:nvPr>
        </p:nvSpPr>
        <p:spPr/>
        <p:txBody>
          <a:bodyPr/>
          <a:lstStyle/>
          <a:p>
            <a:fld id="{C39295E0-44AC-412C-B784-DD152F1EA398}" type="slidenum">
              <a:rPr kumimoji="1" lang="ja-JP" altLang="en-US" smtClean="0"/>
              <a:t>4</a:t>
            </a:fld>
            <a:endParaRPr kumimoji="1" lang="ja-JP" altLang="en-US"/>
          </a:p>
        </p:txBody>
      </p:sp>
    </p:spTree>
    <p:extLst>
      <p:ext uri="{BB962C8B-B14F-4D97-AF65-F5344CB8AC3E}">
        <p14:creationId xmlns:p14="http://schemas.microsoft.com/office/powerpoint/2010/main" val="205783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D50572-13DD-08B3-1780-1E4BBFA3B548}"/>
              </a:ext>
            </a:extLst>
          </p:cNvPr>
          <p:cNvSpPr/>
          <p:nvPr/>
        </p:nvSpPr>
        <p:spPr>
          <a:xfrm>
            <a:off x="0" y="0"/>
            <a:ext cx="6858000" cy="33395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33" b="1" dirty="0">
                <a:latin typeface="BIZ UDPゴシック" panose="020B0400000000000000" pitchFamily="50" charset="-128"/>
                <a:ea typeface="BIZ UDPゴシック" panose="020B0400000000000000" pitchFamily="50" charset="-128"/>
              </a:rPr>
              <a:t>４．募集</a:t>
            </a:r>
            <a:r>
              <a:rPr kumimoji="1" lang="ja-JP" altLang="en-US" sz="1633" b="1" dirty="0">
                <a:solidFill>
                  <a:schemeClr val="bg1"/>
                </a:solidFill>
                <a:latin typeface="BIZ UDPゴシック" panose="020B0400000000000000" pitchFamily="50" charset="-128"/>
                <a:ea typeface="BIZ UDPゴシック" panose="020B0400000000000000" pitchFamily="50" charset="-128"/>
              </a:rPr>
              <a:t>要項</a:t>
            </a:r>
          </a:p>
        </p:txBody>
      </p:sp>
      <p:sp>
        <p:nvSpPr>
          <p:cNvPr id="8" name="テキスト ボックス 7">
            <a:extLst>
              <a:ext uri="{FF2B5EF4-FFF2-40B4-BE49-F238E27FC236}">
                <a16:creationId xmlns:a16="http://schemas.microsoft.com/office/drawing/2014/main" id="{4184EE0B-F88F-7D51-9B7D-D1A38D63DAFC}"/>
              </a:ext>
            </a:extLst>
          </p:cNvPr>
          <p:cNvSpPr txBox="1"/>
          <p:nvPr/>
        </p:nvSpPr>
        <p:spPr>
          <a:xfrm>
            <a:off x="359637" y="473070"/>
            <a:ext cx="1105981" cy="276999"/>
          </a:xfrm>
          <a:prstGeom prst="rect">
            <a:avLst/>
          </a:prstGeom>
          <a:solidFill>
            <a:schemeClr val="bg2">
              <a:lumMod val="25000"/>
            </a:schemeClr>
          </a:solidFill>
          <a:ln>
            <a:solidFill>
              <a:schemeClr val="tx1"/>
            </a:solidFill>
          </a:ln>
        </p:spPr>
        <p:txBody>
          <a:bodyPr wrap="square" rtlCol="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ブース出展者</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555A5CB-9BB3-E772-65F0-5F648E098FD6}"/>
              </a:ext>
            </a:extLst>
          </p:cNvPr>
          <p:cNvSpPr txBox="1"/>
          <p:nvPr/>
        </p:nvSpPr>
        <p:spPr>
          <a:xfrm>
            <a:off x="450559" y="850194"/>
            <a:ext cx="5935564" cy="127727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本イベントの趣旨に則り、環境問題を啓発し、参加者の行動変容を促すような体験や展示、販売を行う出展者を募集します。①②の</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種類のブースを募集します。 </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①展示やワークショップなどの体験型のブース　</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868E41DE-9A80-BADD-39CF-1BA85DD47409}"/>
              </a:ext>
            </a:extLst>
          </p:cNvPr>
          <p:cNvSpPr txBox="1"/>
          <p:nvPr/>
        </p:nvSpPr>
        <p:spPr>
          <a:xfrm>
            <a:off x="521392" y="2039215"/>
            <a:ext cx="5935565" cy="2042675"/>
          </a:xfrm>
          <a:prstGeom prst="rect">
            <a:avLst/>
          </a:prstGeom>
          <a:noFill/>
        </p:spPr>
        <p:txBody>
          <a:bodyPr wrap="square" rtlCol="0">
            <a:spAutoFit/>
          </a:bodyPr>
          <a:lstStyle/>
          <a:p>
            <a:pPr>
              <a:lnSpc>
                <a:spcPts val="1400"/>
              </a:lnSpc>
            </a:pP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ブースにつき、下記セットを</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セット無料で貸し出します。</a:t>
            </a:r>
          </a:p>
          <a:p>
            <a:pPr>
              <a:lnSpc>
                <a:spcPts val="1400"/>
              </a:lnSpc>
            </a:pPr>
            <a:r>
              <a:rPr kumimoji="1" lang="ja-JP" altLang="en-US" sz="1100" dirty="0">
                <a:latin typeface="BIZ UDPゴシック" panose="020B0400000000000000" pitchFamily="50" charset="-128"/>
                <a:ea typeface="BIZ UDPゴシック" panose="020B0400000000000000" pitchFamily="50" charset="-128"/>
              </a:rPr>
              <a:t>屋内（花博記念ホール）での出展の場合はテントの貸し出しはございません。</a:t>
            </a:r>
          </a:p>
          <a:p>
            <a:pPr>
              <a:lnSpc>
                <a:spcPts val="1400"/>
              </a:lnSpc>
            </a:pPr>
            <a:r>
              <a:rPr kumimoji="1" lang="ja-JP" altLang="en-US" sz="1100" dirty="0">
                <a:latin typeface="BIZ UDPゴシック" panose="020B0400000000000000" pitchFamily="50" charset="-128"/>
                <a:ea typeface="BIZ UDPゴシック" panose="020B0400000000000000" pitchFamily="50" charset="-128"/>
              </a:rPr>
              <a:t>各ブースにはタイトル看板を設置します。</a:t>
            </a:r>
          </a:p>
          <a:p>
            <a:pPr>
              <a:lnSpc>
                <a:spcPts val="1400"/>
              </a:lnSpc>
            </a:pPr>
            <a:r>
              <a:rPr kumimoji="1" lang="ja-JP" altLang="en-US" sz="1100" dirty="0">
                <a:latin typeface="BIZ UDPゴシック" panose="020B0400000000000000" pitchFamily="50" charset="-128"/>
                <a:ea typeface="BIZ UDPゴシック" panose="020B0400000000000000" pitchFamily="50" charset="-128"/>
              </a:rPr>
              <a:t>テントの持ち込み、テントなしでの出展も可能です。申込の際にご記入ください。</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どちらも専有面積は</a:t>
            </a:r>
            <a:r>
              <a:rPr kumimoji="1" lang="en-US" altLang="ja-JP" sz="1100" dirty="0">
                <a:latin typeface="BIZ UDPゴシック" panose="020B0400000000000000" pitchFamily="50" charset="-128"/>
                <a:ea typeface="BIZ UDPゴシック" panose="020B0400000000000000" pitchFamily="50" charset="-128"/>
              </a:rPr>
              <a:t>360cm×270cm</a:t>
            </a:r>
            <a:r>
              <a:rPr kumimoji="1" lang="ja-JP" altLang="en-US" sz="1100" dirty="0">
                <a:latin typeface="BIZ UDPゴシック" panose="020B0400000000000000" pitchFamily="50" charset="-128"/>
                <a:ea typeface="BIZ UDPゴシック" panose="020B0400000000000000" pitchFamily="50" charset="-128"/>
              </a:rPr>
              <a:t>程度までです。</a:t>
            </a:r>
          </a:p>
          <a:p>
            <a:pPr>
              <a:lnSpc>
                <a:spcPts val="1400"/>
              </a:lnSpc>
            </a:pPr>
            <a:r>
              <a:rPr kumimoji="1" lang="ja-JP" altLang="en-US" sz="1100" dirty="0">
                <a:latin typeface="BIZ UDPゴシック" panose="020B0400000000000000" pitchFamily="50" charset="-128"/>
                <a:ea typeface="BIZ UDPゴシック" panose="020B0400000000000000" pitchFamily="50" charset="-128"/>
              </a:rPr>
              <a:t>机、椅子は配置数量内でご使用ください。</a:t>
            </a:r>
            <a:r>
              <a:rPr kumimoji="1" lang="ja-JP" altLang="en-US" sz="1100" b="1" u="sng" dirty="0">
                <a:latin typeface="BIZ UDPゴシック" panose="020B0400000000000000" pitchFamily="50" charset="-128"/>
                <a:ea typeface="BIZ UDPゴシック" panose="020B0400000000000000" pitchFamily="50" charset="-128"/>
              </a:rPr>
              <a:t>やむを得ず追加が必要な場合は、応募の際に事務局までご相談ください。ただし、追加分については、数に限りがございますので、ご希望に沿えない場合がございます。予めご了承ください。</a:t>
            </a:r>
          </a:p>
          <a:p>
            <a:pPr>
              <a:lnSpc>
                <a:spcPts val="1400"/>
              </a:lnSpc>
            </a:pPr>
            <a:r>
              <a:rPr kumimoji="1" lang="ja-JP" altLang="en-US" sz="1100" b="1" u="sng" dirty="0">
                <a:latin typeface="BIZ UDPゴシック" panose="020B0400000000000000" pitchFamily="50" charset="-128"/>
                <a:ea typeface="BIZ UDPゴシック" panose="020B0400000000000000" pitchFamily="50" charset="-128"/>
              </a:rPr>
              <a:t>当日の備品の追加貸し出し依頼には応じかねます。</a:t>
            </a:r>
          </a:p>
          <a:p>
            <a:pPr>
              <a:lnSpc>
                <a:spcPts val="1400"/>
              </a:lnSpc>
            </a:pPr>
            <a:r>
              <a:rPr kumimoji="1" lang="ja-JP" altLang="en-US" sz="1100" dirty="0">
                <a:latin typeface="BIZ UDPゴシック" panose="020B0400000000000000" pitchFamily="50" charset="-128"/>
                <a:ea typeface="BIZ UDPゴシック" panose="020B0400000000000000" pitchFamily="50" charset="-128"/>
              </a:rPr>
              <a:t>当イベントは、環境活動の発表及び体験の場ですので、参加者の体験等は基本的に無料とします。</a:t>
            </a:r>
          </a:p>
          <a:p>
            <a:pPr>
              <a:lnSpc>
                <a:spcPts val="1400"/>
              </a:lnSpc>
            </a:pP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ただし、材料費を徴収する場合はこの限りではありません。申し込み時にご相談ください。</a:t>
            </a:r>
          </a:p>
        </p:txBody>
      </p:sp>
      <p:graphicFrame>
        <p:nvGraphicFramePr>
          <p:cNvPr id="24" name="表 23">
            <a:extLst>
              <a:ext uri="{FF2B5EF4-FFF2-40B4-BE49-F238E27FC236}">
                <a16:creationId xmlns:a16="http://schemas.microsoft.com/office/drawing/2014/main" id="{1F1E55B8-F8C0-A86E-38AA-304CB8900C60}"/>
              </a:ext>
            </a:extLst>
          </p:cNvPr>
          <p:cNvGraphicFramePr>
            <a:graphicFrameLocks noGrp="1"/>
          </p:cNvGraphicFramePr>
          <p:nvPr>
            <p:extLst>
              <p:ext uri="{D42A27DB-BD31-4B8C-83A1-F6EECF244321}">
                <p14:modId xmlns:p14="http://schemas.microsoft.com/office/powerpoint/2010/main" val="886759989"/>
              </p:ext>
            </p:extLst>
          </p:nvPr>
        </p:nvGraphicFramePr>
        <p:xfrm>
          <a:off x="521392" y="4141492"/>
          <a:ext cx="5753721" cy="497863"/>
        </p:xfrm>
        <a:graphic>
          <a:graphicData uri="http://schemas.openxmlformats.org/drawingml/2006/table">
            <a:tbl>
              <a:tblPr firstRow="1" bandRow="1">
                <a:tableStyleId>{073A0DAA-6AF3-43AB-8588-CEC1D06C72B9}</a:tableStyleId>
              </a:tblPr>
              <a:tblGrid>
                <a:gridCol w="1703079">
                  <a:extLst>
                    <a:ext uri="{9D8B030D-6E8A-4147-A177-3AD203B41FA5}">
                      <a16:colId xmlns:a16="http://schemas.microsoft.com/office/drawing/2014/main" val="4225975610"/>
                    </a:ext>
                  </a:extLst>
                </a:gridCol>
                <a:gridCol w="4050642">
                  <a:extLst>
                    <a:ext uri="{9D8B030D-6E8A-4147-A177-3AD203B41FA5}">
                      <a16:colId xmlns:a16="http://schemas.microsoft.com/office/drawing/2014/main" val="3351698686"/>
                    </a:ext>
                  </a:extLst>
                </a:gridCol>
              </a:tblGrid>
              <a:tr h="497863">
                <a:tc>
                  <a:txBody>
                    <a:bodyPr/>
                    <a:lstStyle/>
                    <a:p>
                      <a:pPr algn="ctr"/>
                      <a:r>
                        <a:rPr kumimoji="1" lang="ja-JP" altLang="en-US" sz="1100" b="0" dirty="0">
                          <a:solidFill>
                            <a:schemeClr val="tx1"/>
                          </a:solidFill>
                          <a:latin typeface="BIZ UDPゴシック" panose="020B0400000000000000" pitchFamily="50" charset="-128"/>
                          <a:ea typeface="BIZ UDPゴシック" panose="020B0400000000000000" pitchFamily="50" charset="-128"/>
                        </a:rPr>
                        <a:t>ブース出展者に事務局でご用意する物品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b="0" dirty="0">
                          <a:solidFill>
                            <a:schemeClr val="tx1"/>
                          </a:solidFill>
                          <a:latin typeface="BIZ UDPゴシック" panose="020B0400000000000000" pitchFamily="50" charset="-128"/>
                          <a:ea typeface="BIZ UDPゴシック" panose="020B0400000000000000" pitchFamily="50" charset="-128"/>
                        </a:rPr>
                        <a:t>・テント（</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間</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×1.5</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間</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(360cm×270cm)</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屋外限定</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100" b="0" dirty="0">
                          <a:solidFill>
                            <a:schemeClr val="tx1"/>
                          </a:solidFill>
                          <a:latin typeface="BIZ UDPゴシック" panose="020B0400000000000000" pitchFamily="50" charset="-128"/>
                          <a:ea typeface="BIZ UDPゴシック" panose="020B0400000000000000" pitchFamily="50" charset="-128"/>
                        </a:rPr>
                        <a:t>・机</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(180cm×45cm)</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台　　・椅子　</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4</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177349"/>
                  </a:ext>
                </a:extLst>
              </a:tr>
            </a:tbl>
          </a:graphicData>
        </a:graphic>
      </p:graphicFrame>
      <p:sp>
        <p:nvSpPr>
          <p:cNvPr id="25" name="テキスト ボックス 24">
            <a:extLst>
              <a:ext uri="{FF2B5EF4-FFF2-40B4-BE49-F238E27FC236}">
                <a16:creationId xmlns:a16="http://schemas.microsoft.com/office/drawing/2014/main" id="{A84C84F4-19E7-3597-9788-FF8A8214E8CF}"/>
              </a:ext>
            </a:extLst>
          </p:cNvPr>
          <p:cNvSpPr txBox="1"/>
          <p:nvPr/>
        </p:nvSpPr>
        <p:spPr>
          <a:xfrm>
            <a:off x="450558" y="5676107"/>
            <a:ext cx="6006399" cy="398570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・マルシェエリアでの出展には無料貸出物品はございません。</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・テントは、持ち込みとなります。専有面積は約</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200cm×</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約</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200cm</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となります。</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87313" marR="0" lvl="0" algn="l"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持ち込みテントサイズが少し大きい等のご都合がございましたら、事務局までご相談ください。</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・各ブースにはタイトル看板を設置します。</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・販売品目をあらかじめお申し出ください。申込のあった物品以外の販売はできません。</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prstClr val="black"/>
                </a:solidFill>
                <a:latin typeface="BIZ UDPゴシック" panose="020B0400000000000000" pitchFamily="50" charset="-128"/>
                <a:ea typeface="BIZ UDPゴシック" panose="020B0400000000000000" pitchFamily="50" charset="-128"/>
              </a:rPr>
              <a:t>①②</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共通事項</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・ワークショップ、実験等に使用の場合、最小限の電気使用が可能です。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・電源については</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ECO</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スクエア等建物から電源を引きますが、使用容量やスペース等に限りがありますので、お申し込み多数の場合は、</a:t>
            </a:r>
            <a:r>
              <a:rPr kumimoji="1" lang="ja-JP" altLang="en-US" sz="1100" dirty="0">
                <a:solidFill>
                  <a:prstClr val="black"/>
                </a:solidFill>
                <a:latin typeface="BIZ UDPゴシック" panose="020B0400000000000000" pitchFamily="50" charset="-128"/>
                <a:ea typeface="BIZ UDPゴシック" panose="020B0400000000000000" pitchFamily="50" charset="-128"/>
              </a:rPr>
              <a:t>運営側</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の判断で電気使用の可否を決めることがあります。予めご了承ください。</a:t>
            </a: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・発電機は使用不可とします。（ただし、キッチンカーにおいて発電機を使用する場合は、事前申し込みをお願いします。）</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火気</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の使用は禁止です（</a:t>
            </a:r>
            <a:r>
              <a:rPr kumimoji="1" lang="ja-JP" altLang="en-US" sz="1100" dirty="0">
                <a:solidFill>
                  <a:prstClr val="black"/>
                </a:solidFill>
                <a:latin typeface="BIZ UDPゴシック" panose="020B0400000000000000" pitchFamily="50" charset="-128"/>
                <a:ea typeface="BIZ UDPゴシック" panose="020B0400000000000000" pitchFamily="50" charset="-128"/>
              </a:rPr>
              <a:t>但し</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、キッチンカーで使用する場合は事前申込をお願いします）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出展については、</a:t>
            </a:r>
            <a:r>
              <a:rPr kumimoji="1" lang="ja-JP" altLang="en-US" sz="1100" b="0" i="0" u="non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rPr>
              <a:t>７</a:t>
            </a:r>
            <a:r>
              <a:rPr kumimoji="1" lang="ja-JP" altLang="en-US" sz="1100" dirty="0">
                <a:latin typeface="BIZ UDPゴシック" panose="020B0400000000000000" pitchFamily="50" charset="-128"/>
                <a:ea typeface="BIZ UDPゴシック" panose="020B0400000000000000" pitchFamily="50" charset="-128"/>
              </a:rPr>
              <a:t>ページの参加条件に照らし合わせ</a:t>
            </a:r>
            <a:r>
              <a:rPr kumimoji="1" lang="ja-JP" altLang="en-US" sz="1100" dirty="0">
                <a:solidFill>
                  <a:prstClr val="black"/>
                </a:solidFill>
                <a:latin typeface="BIZ UDPゴシック" panose="020B0400000000000000" pitchFamily="50" charset="-128"/>
                <a:ea typeface="BIZ UDPゴシック" panose="020B0400000000000000" pitchFamily="50" charset="-128"/>
              </a:rPr>
              <a:t>運営側</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が判断します。</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87313" marR="0" lvl="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開催趣旨に沿わないと</a:t>
            </a:r>
            <a:r>
              <a:rPr kumimoji="1" lang="ja-JP" altLang="en-US" sz="1100" dirty="0">
                <a:solidFill>
                  <a:prstClr val="black"/>
                </a:solidFill>
                <a:latin typeface="BIZ UDPゴシック" panose="020B0400000000000000" pitchFamily="50" charset="-128"/>
                <a:ea typeface="BIZ UDPゴシック" panose="020B0400000000000000" pitchFamily="50" charset="-128"/>
              </a:rPr>
              <a:t>運営側</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が判断した場合等、出展をお断りする場合があります。</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・ブースの配置は、</a:t>
            </a:r>
            <a:r>
              <a:rPr kumimoji="1" lang="ja-JP" altLang="en-US" sz="1100" dirty="0">
                <a:solidFill>
                  <a:prstClr val="black"/>
                </a:solidFill>
                <a:latin typeface="BIZ UDPゴシック" panose="020B0400000000000000" pitchFamily="50" charset="-128"/>
                <a:ea typeface="BIZ UDPゴシック" panose="020B0400000000000000" pitchFamily="50" charset="-128"/>
              </a:rPr>
              <a:t>運営側</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にて決定致します。予めご了承ください。</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87313" marR="0" lvl="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ブース出展については、</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50</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ブース上限となります。お早めにお申込みください。</a:t>
            </a: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他の出展者との関係があるため、応募多数の場合、</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組織からの多グループでの出展に関しては、調整をさせていただく場合がございます。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C084AD6-4534-6950-BAA6-30A5D8B7C423}"/>
              </a:ext>
            </a:extLst>
          </p:cNvPr>
          <p:cNvSpPr txBox="1"/>
          <p:nvPr/>
        </p:nvSpPr>
        <p:spPr>
          <a:xfrm>
            <a:off x="1578021" y="473070"/>
            <a:ext cx="1790807" cy="261610"/>
          </a:xfrm>
          <a:prstGeom prst="rect">
            <a:avLst/>
          </a:prstGeom>
          <a:solidFill>
            <a:srgbClr val="50A23A"/>
          </a:solidFill>
          <a:ln>
            <a:solidFill>
              <a:srgbClr val="50A23A"/>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屋外ワークショップエリア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CF622BD-2E8D-BCE2-2D4B-F285E3285CFA}"/>
              </a:ext>
            </a:extLst>
          </p:cNvPr>
          <p:cNvSpPr txBox="1"/>
          <p:nvPr/>
        </p:nvSpPr>
        <p:spPr>
          <a:xfrm>
            <a:off x="3435866" y="484089"/>
            <a:ext cx="1627084" cy="261610"/>
          </a:xfrm>
          <a:prstGeom prst="rect">
            <a:avLst/>
          </a:prstGeom>
          <a:solidFill>
            <a:srgbClr val="049EDE"/>
          </a:solidFill>
          <a:ln>
            <a:solidFill>
              <a:srgbClr val="049EDE"/>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花博記念ホールエリア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CECB3BA-FEBA-41CB-0096-3AF09ECFD571}"/>
              </a:ext>
            </a:extLst>
          </p:cNvPr>
          <p:cNvSpPr txBox="1"/>
          <p:nvPr/>
        </p:nvSpPr>
        <p:spPr>
          <a:xfrm>
            <a:off x="5129988" y="488459"/>
            <a:ext cx="1368375" cy="261610"/>
          </a:xfrm>
          <a:prstGeom prst="rect">
            <a:avLst/>
          </a:prstGeom>
          <a:solidFill>
            <a:srgbClr val="E8862F"/>
          </a:solidFill>
          <a:ln>
            <a:solidFill>
              <a:srgbClr val="E8862F"/>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マルシェエリア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5AA6584-F657-DB85-04E5-927BD4DC7D7C}"/>
              </a:ext>
            </a:extLst>
          </p:cNvPr>
          <p:cNvSpPr txBox="1"/>
          <p:nvPr/>
        </p:nvSpPr>
        <p:spPr>
          <a:xfrm>
            <a:off x="1789235" y="1676120"/>
            <a:ext cx="1790807" cy="261610"/>
          </a:xfrm>
          <a:prstGeom prst="rect">
            <a:avLst/>
          </a:prstGeom>
          <a:solidFill>
            <a:srgbClr val="50A23A"/>
          </a:solidFill>
          <a:ln>
            <a:solidFill>
              <a:srgbClr val="50A23A"/>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屋外ワークショップエリア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19892C0A-553B-CDFC-E4CD-12576EE50281}"/>
              </a:ext>
            </a:extLst>
          </p:cNvPr>
          <p:cNvSpPr txBox="1"/>
          <p:nvPr/>
        </p:nvSpPr>
        <p:spPr>
          <a:xfrm>
            <a:off x="3700390" y="1670081"/>
            <a:ext cx="1627084" cy="261610"/>
          </a:xfrm>
          <a:prstGeom prst="rect">
            <a:avLst/>
          </a:prstGeom>
          <a:solidFill>
            <a:srgbClr val="049EDE"/>
          </a:solidFill>
          <a:ln>
            <a:solidFill>
              <a:srgbClr val="049EDE"/>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花博記念ホールエリア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1C05A94-1F34-77CD-D066-E0789067AAE8}"/>
              </a:ext>
            </a:extLst>
          </p:cNvPr>
          <p:cNvSpPr txBox="1"/>
          <p:nvPr/>
        </p:nvSpPr>
        <p:spPr>
          <a:xfrm>
            <a:off x="2684639" y="5332467"/>
            <a:ext cx="1368375" cy="261610"/>
          </a:xfrm>
          <a:prstGeom prst="rect">
            <a:avLst/>
          </a:prstGeom>
          <a:solidFill>
            <a:srgbClr val="E8862F"/>
          </a:solidFill>
          <a:ln>
            <a:solidFill>
              <a:srgbClr val="E8862F"/>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マルシェエリア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403416E-FACB-BAB9-7E0A-E6142E9E9B80}"/>
              </a:ext>
            </a:extLst>
          </p:cNvPr>
          <p:cNvSpPr txBox="1"/>
          <p:nvPr/>
        </p:nvSpPr>
        <p:spPr>
          <a:xfrm>
            <a:off x="450558" y="5032055"/>
            <a:ext cx="5935564"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②環境に配慮しているものの販売・飲食の提供などを行うマルシェ型ブース</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094AFA6-D9E0-B7A4-4E00-A3FEE5D6BA9D}"/>
              </a:ext>
            </a:extLst>
          </p:cNvPr>
          <p:cNvSpPr txBox="1"/>
          <p:nvPr/>
        </p:nvSpPr>
        <p:spPr>
          <a:xfrm>
            <a:off x="933815" y="1670081"/>
            <a:ext cx="935152"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該当エリア</a:t>
            </a:r>
          </a:p>
        </p:txBody>
      </p:sp>
      <p:sp>
        <p:nvSpPr>
          <p:cNvPr id="14" name="テキスト ボックス 13">
            <a:extLst>
              <a:ext uri="{FF2B5EF4-FFF2-40B4-BE49-F238E27FC236}">
                <a16:creationId xmlns:a16="http://schemas.microsoft.com/office/drawing/2014/main" id="{DC43E9E1-4D74-8458-0C93-712B75B206CA}"/>
              </a:ext>
            </a:extLst>
          </p:cNvPr>
          <p:cNvSpPr txBox="1"/>
          <p:nvPr/>
        </p:nvSpPr>
        <p:spPr>
          <a:xfrm>
            <a:off x="1868967" y="5353881"/>
            <a:ext cx="935152"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該当エリア</a:t>
            </a:r>
          </a:p>
        </p:txBody>
      </p:sp>
      <p:cxnSp>
        <p:nvCxnSpPr>
          <p:cNvPr id="16" name="直線コネクタ 15">
            <a:extLst>
              <a:ext uri="{FF2B5EF4-FFF2-40B4-BE49-F238E27FC236}">
                <a16:creationId xmlns:a16="http://schemas.microsoft.com/office/drawing/2014/main" id="{8C197AF0-EF0B-30F5-791D-14C9A78E455D}"/>
              </a:ext>
            </a:extLst>
          </p:cNvPr>
          <p:cNvCxnSpPr>
            <a:endCxn id="2" idx="3"/>
          </p:cNvCxnSpPr>
          <p:nvPr/>
        </p:nvCxnSpPr>
        <p:spPr>
          <a:xfrm>
            <a:off x="3489174" y="1488830"/>
            <a:ext cx="289694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9688B68-5FC2-80C0-0E83-085ACED6526E}"/>
              </a:ext>
            </a:extLst>
          </p:cNvPr>
          <p:cNvCxnSpPr>
            <a:cxnSpLocks/>
          </p:cNvCxnSpPr>
          <p:nvPr/>
        </p:nvCxnSpPr>
        <p:spPr>
          <a:xfrm>
            <a:off x="5224007" y="5162861"/>
            <a:ext cx="11621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B854CF7-714E-EF08-8D93-5244C3D3FBE0}"/>
              </a:ext>
            </a:extLst>
          </p:cNvPr>
          <p:cNvCxnSpPr>
            <a:cxnSpLocks/>
          </p:cNvCxnSpPr>
          <p:nvPr/>
        </p:nvCxnSpPr>
        <p:spPr>
          <a:xfrm>
            <a:off x="1465618" y="6959856"/>
            <a:ext cx="4920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スライド番号プレースホルダー 20">
            <a:extLst>
              <a:ext uri="{FF2B5EF4-FFF2-40B4-BE49-F238E27FC236}">
                <a16:creationId xmlns:a16="http://schemas.microsoft.com/office/drawing/2014/main" id="{02CECF23-0C65-C5E8-5684-42527A0D0251}"/>
              </a:ext>
            </a:extLst>
          </p:cNvPr>
          <p:cNvSpPr>
            <a:spLocks noGrp="1"/>
          </p:cNvSpPr>
          <p:nvPr>
            <p:ph type="sldNum" sz="quarter" idx="12"/>
          </p:nvPr>
        </p:nvSpPr>
        <p:spPr/>
        <p:txBody>
          <a:bodyPr/>
          <a:lstStyle/>
          <a:p>
            <a:fld id="{C39295E0-44AC-412C-B784-DD152F1EA398}" type="slidenum">
              <a:rPr kumimoji="1" lang="ja-JP" altLang="en-US" smtClean="0"/>
              <a:t>5</a:t>
            </a:fld>
            <a:endParaRPr kumimoji="1" lang="ja-JP" altLang="en-US"/>
          </a:p>
        </p:txBody>
      </p:sp>
    </p:spTree>
    <p:extLst>
      <p:ext uri="{BB962C8B-B14F-4D97-AF65-F5344CB8AC3E}">
        <p14:creationId xmlns:p14="http://schemas.microsoft.com/office/powerpoint/2010/main" val="339302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D50572-13DD-08B3-1780-1E4BBFA3B548}"/>
              </a:ext>
            </a:extLst>
          </p:cNvPr>
          <p:cNvSpPr/>
          <p:nvPr/>
        </p:nvSpPr>
        <p:spPr>
          <a:xfrm>
            <a:off x="0" y="0"/>
            <a:ext cx="6858000" cy="33395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33" b="1" dirty="0">
                <a:latin typeface="BIZ UDPゴシック" panose="020B0400000000000000" pitchFamily="50" charset="-128"/>
                <a:ea typeface="BIZ UDPゴシック" panose="020B0400000000000000" pitchFamily="50" charset="-128"/>
              </a:rPr>
              <a:t>４．募集</a:t>
            </a:r>
            <a:r>
              <a:rPr kumimoji="1" lang="ja-JP" altLang="en-US" sz="1633" b="1" dirty="0">
                <a:solidFill>
                  <a:schemeClr val="bg1"/>
                </a:solidFill>
                <a:latin typeface="BIZ UDPゴシック" panose="020B0400000000000000" pitchFamily="50" charset="-128"/>
                <a:ea typeface="BIZ UDPゴシック" panose="020B0400000000000000" pitchFamily="50" charset="-128"/>
              </a:rPr>
              <a:t>要項</a:t>
            </a:r>
          </a:p>
        </p:txBody>
      </p:sp>
      <p:sp>
        <p:nvSpPr>
          <p:cNvPr id="8" name="テキスト ボックス 7">
            <a:extLst>
              <a:ext uri="{FF2B5EF4-FFF2-40B4-BE49-F238E27FC236}">
                <a16:creationId xmlns:a16="http://schemas.microsoft.com/office/drawing/2014/main" id="{4184EE0B-F88F-7D51-9B7D-D1A38D63DAFC}"/>
              </a:ext>
            </a:extLst>
          </p:cNvPr>
          <p:cNvSpPr txBox="1"/>
          <p:nvPr/>
        </p:nvSpPr>
        <p:spPr>
          <a:xfrm>
            <a:off x="607380" y="473071"/>
            <a:ext cx="1502797" cy="276999"/>
          </a:xfrm>
          <a:prstGeom prst="rect">
            <a:avLst/>
          </a:prstGeom>
          <a:solidFill>
            <a:schemeClr val="tx1">
              <a:lumMod val="85000"/>
              <a:lumOff val="15000"/>
            </a:schemeClr>
          </a:solidFill>
          <a:ln>
            <a:solidFill>
              <a:schemeClr val="tx1"/>
            </a:solidFill>
          </a:ln>
        </p:spPr>
        <p:txBody>
          <a:bodyPr wrap="square" rtlCol="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ステージ出演者</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555A5CB-9BB3-E772-65F0-5F648E098FD6}"/>
              </a:ext>
            </a:extLst>
          </p:cNvPr>
          <p:cNvSpPr txBox="1"/>
          <p:nvPr/>
        </p:nvSpPr>
        <p:spPr>
          <a:xfrm>
            <a:off x="516578" y="889186"/>
            <a:ext cx="5772904" cy="161582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ステージでは、ミュージックライブ・パフォーマンスや団体活動の発表等を募集します。地域活動や学校単位での出演も歓迎します。</a:t>
            </a:r>
          </a:p>
          <a:p>
            <a:r>
              <a:rPr kumimoji="1" lang="ja-JP" altLang="en-US" sz="1100" dirty="0">
                <a:latin typeface="BIZ UDPゴシック" panose="020B0400000000000000" pitchFamily="50" charset="-128"/>
                <a:ea typeface="BIZ UDPゴシック" panose="020B0400000000000000" pitchFamily="50" charset="-128"/>
              </a:rPr>
              <a:t>　</a:t>
            </a:r>
          </a:p>
          <a:p>
            <a:r>
              <a:rPr kumimoji="1" lang="ja-JP" altLang="en-US" sz="1100" dirty="0">
                <a:latin typeface="BIZ UDPゴシック" panose="020B0400000000000000" pitchFamily="50" charset="-128"/>
                <a:ea typeface="BIZ UDPゴシック" panose="020B0400000000000000" pitchFamily="50" charset="-128"/>
              </a:rPr>
              <a:t>・円形噴水の中をステージとして、周りの段差を客席として設定したステージを行います。</a:t>
            </a:r>
          </a:p>
          <a:p>
            <a:pPr marL="87313" indent="-87313"/>
            <a:r>
              <a:rPr kumimoji="1" lang="ja-JP" altLang="en-US" sz="1100" dirty="0">
                <a:latin typeface="BIZ UDPゴシック" panose="020B0400000000000000" pitchFamily="50" charset="-128"/>
                <a:ea typeface="BIZ UDPゴシック" panose="020B0400000000000000" pitchFamily="50" charset="-128"/>
              </a:rPr>
              <a:t>・ステージは野外に</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ヶ所設置します。天候によってはステージプログラムは中止の場合もあります。予めご了承ください。</a:t>
            </a:r>
          </a:p>
          <a:p>
            <a:r>
              <a:rPr kumimoji="1" lang="ja-JP" altLang="en-US" sz="1100" dirty="0">
                <a:latin typeface="BIZ UDPゴシック" panose="020B0400000000000000" pitchFamily="50" charset="-128"/>
                <a:ea typeface="BIZ UDPゴシック" panose="020B0400000000000000" pitchFamily="50" charset="-128"/>
              </a:rPr>
              <a:t>・出演順等は運営側が調整します。</a:t>
            </a:r>
          </a:p>
          <a:p>
            <a:r>
              <a:rPr kumimoji="1" lang="ja-JP" altLang="en-US" sz="1100" dirty="0">
                <a:latin typeface="BIZ UDPゴシック" panose="020B0400000000000000" pitchFamily="50" charset="-128"/>
                <a:ea typeface="BIZ UDPゴシック" panose="020B0400000000000000" pitchFamily="50" charset="-128"/>
              </a:rPr>
              <a:t>・基本の音響設備とマイク１本は運営側で準備します。使用機材、セットリスト等</a:t>
            </a:r>
            <a:endParaRPr kumimoji="1" lang="en-US" altLang="ja-JP" sz="1100" dirty="0">
              <a:latin typeface="BIZ UDPゴシック" panose="020B0400000000000000" pitchFamily="50" charset="-128"/>
              <a:ea typeface="BIZ UDPゴシック" panose="020B0400000000000000" pitchFamily="50" charset="-128"/>
            </a:endParaRPr>
          </a:p>
          <a:p>
            <a:pPr marL="85725"/>
            <a:r>
              <a:rPr kumimoji="1" lang="ja-JP" altLang="en-US" sz="1100" dirty="0">
                <a:latin typeface="BIZ UDPゴシック" panose="020B0400000000000000" pitchFamily="50" charset="-128"/>
                <a:ea typeface="BIZ UDPゴシック" panose="020B0400000000000000" pitchFamily="50" charset="-128"/>
              </a:rPr>
              <a:t>別途打ち合わせにより調整させていただきます。</a:t>
            </a:r>
          </a:p>
        </p:txBody>
      </p:sp>
      <p:sp>
        <p:nvSpPr>
          <p:cNvPr id="5" name="正方形/長方形 4">
            <a:extLst>
              <a:ext uri="{FF2B5EF4-FFF2-40B4-BE49-F238E27FC236}">
                <a16:creationId xmlns:a16="http://schemas.microsoft.com/office/drawing/2014/main" id="{61A3341A-71A1-1924-BF94-B1B660BDF643}"/>
              </a:ext>
            </a:extLst>
          </p:cNvPr>
          <p:cNvSpPr/>
          <p:nvPr/>
        </p:nvSpPr>
        <p:spPr>
          <a:xfrm>
            <a:off x="482547" y="2571513"/>
            <a:ext cx="5666215" cy="1107996"/>
          </a:xfrm>
          <a:prstGeom prst="rect">
            <a:avLst/>
          </a:prstGeom>
        </p:spPr>
        <p:txBody>
          <a:bodyPr wrap="square">
            <a:spAutoFit/>
          </a:bodyPr>
          <a:lstStyle/>
          <a:p>
            <a:r>
              <a:rPr kumimoji="1" lang="ja-JP" altLang="en-US" sz="1100" dirty="0">
                <a:latin typeface="BIZ UDPゴシック" panose="020B0400000000000000" pitchFamily="50" charset="-128"/>
                <a:ea typeface="BIZ UDPゴシック" panose="020B0400000000000000" pitchFamily="50" charset="-128"/>
              </a:rPr>
              <a:t>ステージ出演については、</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者程度の予定です。お早めにお申込みください。</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solidFill>
                  <a:srgbClr val="002060"/>
                </a:solidFill>
                <a:latin typeface="BIZ UDPゴシック" panose="020B0400000000000000" pitchFamily="50" charset="-128"/>
                <a:ea typeface="BIZ UDPゴシック" panose="020B0400000000000000" pitchFamily="50" charset="-128"/>
              </a:rPr>
              <a:t>７</a:t>
            </a:r>
            <a:r>
              <a:rPr kumimoji="1" lang="ja-JP" altLang="en-US" sz="1100" dirty="0">
                <a:latin typeface="BIZ UDPゴシック" panose="020B0400000000000000" pitchFamily="50" charset="-128"/>
                <a:ea typeface="BIZ UDPゴシック" panose="020B0400000000000000" pitchFamily="50" charset="-128"/>
              </a:rPr>
              <a:t>ページの参加条件に照らし合わせ、審査を行います。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参加条件に加えて、地域性、集客力等も審査の対象となります。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他の出演者との関係があるため、応募多数の場合、</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組織からの多グループでの出演に関しては、調整をさせていただく場合がございます。</a:t>
            </a:r>
          </a:p>
          <a:p>
            <a:endParaRPr kumimoji="1" lang="en-US" altLang="ja-JP" sz="11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A7A9AEB-C35A-76EA-BA05-33D8925ACDFC}"/>
              </a:ext>
            </a:extLst>
          </p:cNvPr>
          <p:cNvSpPr txBox="1"/>
          <p:nvPr/>
        </p:nvSpPr>
        <p:spPr>
          <a:xfrm>
            <a:off x="2305876" y="462571"/>
            <a:ext cx="1415519" cy="261610"/>
          </a:xfrm>
          <a:prstGeom prst="rect">
            <a:avLst/>
          </a:prstGeom>
          <a:solidFill>
            <a:srgbClr val="456BA4"/>
          </a:solidFill>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ステージ</a:t>
            </a: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エリア</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AF815A00-BB87-2809-0EF8-BD7243C41EAE}"/>
              </a:ext>
            </a:extLst>
          </p:cNvPr>
          <p:cNvSpPr>
            <a:spLocks noGrp="1"/>
          </p:cNvSpPr>
          <p:nvPr>
            <p:ph type="sldNum" sz="quarter" idx="12"/>
          </p:nvPr>
        </p:nvSpPr>
        <p:spPr/>
        <p:txBody>
          <a:bodyPr/>
          <a:lstStyle/>
          <a:p>
            <a:fld id="{C39295E0-44AC-412C-B784-DD152F1EA398}" type="slidenum">
              <a:rPr kumimoji="1" lang="ja-JP" altLang="en-US" smtClean="0"/>
              <a:t>6</a:t>
            </a:fld>
            <a:endParaRPr kumimoji="1" lang="ja-JP" altLang="en-US"/>
          </a:p>
        </p:txBody>
      </p:sp>
    </p:spTree>
    <p:extLst>
      <p:ext uri="{BB962C8B-B14F-4D97-AF65-F5344CB8AC3E}">
        <p14:creationId xmlns:p14="http://schemas.microsoft.com/office/powerpoint/2010/main" val="349618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D50572-13DD-08B3-1780-1E4BBFA3B548}"/>
              </a:ext>
            </a:extLst>
          </p:cNvPr>
          <p:cNvSpPr/>
          <p:nvPr/>
        </p:nvSpPr>
        <p:spPr>
          <a:xfrm>
            <a:off x="0" y="0"/>
            <a:ext cx="6858000" cy="33395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33" b="1" dirty="0">
                <a:latin typeface="BIZ UDPゴシック" panose="020B0400000000000000" pitchFamily="50" charset="-128"/>
                <a:ea typeface="BIZ UDPゴシック" panose="020B0400000000000000" pitchFamily="50" charset="-128"/>
              </a:rPr>
              <a:t>５．参加条件</a:t>
            </a:r>
            <a:endParaRPr kumimoji="1" lang="ja-JP" altLang="en-US" sz="1633" b="1" dirty="0">
              <a:solidFill>
                <a:srgbClr val="FF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CA4674A-5505-09E7-6A16-D97D31C24743}"/>
              </a:ext>
            </a:extLst>
          </p:cNvPr>
          <p:cNvSpPr txBox="1"/>
          <p:nvPr/>
        </p:nvSpPr>
        <p:spPr>
          <a:xfrm>
            <a:off x="216771" y="636020"/>
            <a:ext cx="6424458" cy="3698448"/>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（１）「エコって楽しい！笑顔つながる</a:t>
            </a:r>
            <a:r>
              <a:rPr kumimoji="1" lang="en-US" altLang="ja-JP" sz="1100" b="1" dirty="0">
                <a:latin typeface="BIZ UDPゴシック" panose="020B0400000000000000" pitchFamily="50" charset="-128"/>
                <a:ea typeface="BIZ UDPゴシック" panose="020B0400000000000000" pitchFamily="50" charset="-128"/>
              </a:rPr>
              <a:t>ECO</a:t>
            </a:r>
            <a:r>
              <a:rPr kumimoji="1" lang="ja-JP" altLang="en-US" sz="1100" b="1" dirty="0">
                <a:latin typeface="BIZ UDPゴシック" panose="020B0400000000000000" pitchFamily="50" charset="-128"/>
                <a:ea typeface="BIZ UDPゴシック" panose="020B0400000000000000" pitchFamily="50" charset="-128"/>
              </a:rPr>
              <a:t>縁日」、 「市民が</a:t>
            </a:r>
            <a:r>
              <a:rPr kumimoji="1" lang="en-US" altLang="ja-JP" sz="1100" b="1" dirty="0">
                <a:latin typeface="BIZ UDPゴシック" panose="020B0400000000000000" pitchFamily="50" charset="-128"/>
                <a:ea typeface="BIZ UDPゴシック" panose="020B0400000000000000" pitchFamily="50" charset="-128"/>
              </a:rPr>
              <a:t>ECO</a:t>
            </a:r>
            <a:r>
              <a:rPr kumimoji="1" lang="ja-JP" altLang="en-US" sz="1100" b="1" dirty="0">
                <a:latin typeface="BIZ UDPゴシック" panose="020B0400000000000000" pitchFamily="50" charset="-128"/>
                <a:ea typeface="BIZ UDPゴシック" panose="020B0400000000000000" pitchFamily="50" charset="-128"/>
              </a:rPr>
              <a:t>と縁を結ぶ日」に当てはまる内容であること</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＜出展・出演内容例＞</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省エネ・省</a:t>
            </a:r>
            <a:r>
              <a:rPr kumimoji="1" lang="en-US" altLang="ja-JP" sz="1100" dirty="0">
                <a:latin typeface="BIZ UDPゴシック" panose="020B0400000000000000" pitchFamily="50" charset="-128"/>
                <a:ea typeface="BIZ UDPゴシック" panose="020B0400000000000000" pitchFamily="50" charset="-128"/>
              </a:rPr>
              <a:t>CO2</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ECO</a:t>
            </a:r>
            <a:r>
              <a:rPr kumimoji="1" lang="ja-JP" altLang="en-US" sz="1100" dirty="0">
                <a:latin typeface="BIZ UDPゴシック" panose="020B0400000000000000" pitchFamily="50" charset="-128"/>
                <a:ea typeface="BIZ UDPゴシック" panose="020B0400000000000000" pitchFamily="50" charset="-128"/>
              </a:rPr>
              <a:t>技術／国産木材利用／ごみ減量・３</a:t>
            </a:r>
            <a:r>
              <a:rPr kumimoji="1" lang="en-US" altLang="ja-JP" sz="1100" dirty="0">
                <a:latin typeface="BIZ UDPゴシック" panose="020B0400000000000000" pitchFamily="50" charset="-128"/>
                <a:ea typeface="BIZ UDPゴシック" panose="020B0400000000000000" pitchFamily="50" charset="-128"/>
              </a:rPr>
              <a:t>R</a:t>
            </a:r>
            <a:r>
              <a:rPr kumimoji="1" lang="ja-JP" altLang="en-US" sz="1100" dirty="0">
                <a:latin typeface="BIZ UDPゴシック" panose="020B0400000000000000" pitchFamily="50" charset="-128"/>
                <a:ea typeface="BIZ UDPゴシック" panose="020B0400000000000000" pitchFamily="50" charset="-128"/>
              </a:rPr>
              <a:t>／食品ロス／プラスチックごみ削減／</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生物多様性／フェアトレード／地産地消／オーガニック／都市環境保全　などに関わる情報発信や気づきを含んだ内容</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お申し込みをいただいた後、運営側で出展・出演審査します。</a:t>
            </a: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（２）ごみゼロに取り組むこと</a:t>
            </a:r>
            <a:endParaRPr kumimoji="1" lang="en-US" altLang="ja-JP" sz="1100" b="1"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　本イベントでは、ごみゼロをめざしています。各出展者で出たごみはそれぞれでお持ち帰りいただきます。また、飲食販売や試食などにおいても</a:t>
            </a:r>
            <a:r>
              <a:rPr kumimoji="1" lang="ja-JP" altLang="en-US" sz="1100" u="sng" dirty="0">
                <a:latin typeface="BIZ UDPゴシック" panose="020B0400000000000000" pitchFamily="50" charset="-128"/>
                <a:ea typeface="BIZ UDPゴシック" panose="020B0400000000000000" pitchFamily="50" charset="-128"/>
              </a:rPr>
              <a:t>使い捨て容器の使用はできません。試飲、試食を行う場合も、使い捨て容器は使用しないでください。</a:t>
            </a:r>
            <a:r>
              <a:rPr kumimoji="1" lang="ja-JP" altLang="en-US" sz="1100" dirty="0">
                <a:latin typeface="BIZ UDPゴシック" panose="020B0400000000000000" pitchFamily="50" charset="-128"/>
                <a:ea typeface="BIZ UDPゴシック" panose="020B0400000000000000" pitchFamily="50" charset="-128"/>
              </a:rPr>
              <a:t>食器の使用がある場合は、事前にお申し出いただき、リユース食器を使用していただきます。お申し込みいただいた食器については、事務局でまとめてレンタルし、会場にて無料で貸し出し致します。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以下のようなリユース食器をご用意する予定です。食器の種類については、以下の種類以外にも準備が可能な場合がありますので、ご相談ください。</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＜使用できる食器の一例＞</a:t>
            </a:r>
          </a:p>
        </p:txBody>
      </p:sp>
      <p:sp>
        <p:nvSpPr>
          <p:cNvPr id="6" name="正方形/長方形 5">
            <a:extLst>
              <a:ext uri="{FF2B5EF4-FFF2-40B4-BE49-F238E27FC236}">
                <a16:creationId xmlns:a16="http://schemas.microsoft.com/office/drawing/2014/main" id="{8A685239-A459-1EA3-2EA4-57C77CAB29A8}"/>
              </a:ext>
            </a:extLst>
          </p:cNvPr>
          <p:cNvSpPr/>
          <p:nvPr/>
        </p:nvSpPr>
        <p:spPr>
          <a:xfrm>
            <a:off x="297763" y="8108923"/>
            <a:ext cx="6087633" cy="1324530"/>
          </a:xfrm>
          <a:prstGeom prst="rect">
            <a:avLst/>
          </a:prstGeom>
        </p:spPr>
        <p:txBody>
          <a:bodyPr wrap="square">
            <a:spAutoFit/>
          </a:bodyPr>
          <a:lstStyle/>
          <a:p>
            <a:pPr lvl="0">
              <a:lnSpc>
                <a:spcPts val="1400"/>
              </a:lnSpc>
            </a:pPr>
            <a:r>
              <a:rPr kumimoji="1" lang="ja-JP" altLang="en-US" sz="1100" b="1" dirty="0">
                <a:solidFill>
                  <a:prstClr val="black"/>
                </a:solidFill>
                <a:latin typeface="BIZ UDPゴシック" panose="020B0400000000000000" pitchFamily="50" charset="-128"/>
                <a:ea typeface="BIZ UDPゴシック" panose="020B0400000000000000" pitchFamily="50" charset="-128"/>
              </a:rPr>
              <a:t>（３）次のいずれにも該当しないこと</a:t>
            </a:r>
          </a:p>
          <a:p>
            <a:pPr lvl="0">
              <a:lnSpc>
                <a:spcPts val="1400"/>
              </a:lnSpc>
            </a:pPr>
            <a:r>
              <a:rPr kumimoji="1" lang="ja-JP" altLang="en-US" sz="1100" dirty="0">
                <a:solidFill>
                  <a:prstClr val="black"/>
                </a:solidFill>
                <a:latin typeface="BIZ UDPゴシック" panose="020B0400000000000000" pitchFamily="50" charset="-128"/>
                <a:ea typeface="BIZ UDPゴシック" panose="020B0400000000000000" pitchFamily="50" charset="-128"/>
              </a:rPr>
              <a:t>① 宗教活動や政治活動を主たる目的とした団体</a:t>
            </a:r>
          </a:p>
          <a:p>
            <a:pPr lvl="0">
              <a:lnSpc>
                <a:spcPts val="1400"/>
              </a:lnSpc>
            </a:pPr>
            <a:r>
              <a:rPr kumimoji="1" lang="ja-JP" altLang="en-US" sz="1100" dirty="0">
                <a:solidFill>
                  <a:prstClr val="black"/>
                </a:solidFill>
                <a:latin typeface="BIZ UDPゴシック" panose="020B0400000000000000" pitchFamily="50" charset="-128"/>
                <a:ea typeface="BIZ UDPゴシック" panose="020B0400000000000000" pitchFamily="50" charset="-128"/>
              </a:rPr>
              <a:t>② 特定の公職者（候補者を含む）または政党を推薦、支持、反対することを目的とした団体</a:t>
            </a:r>
          </a:p>
          <a:p>
            <a:pPr lvl="0">
              <a:lnSpc>
                <a:spcPts val="1400"/>
              </a:lnSpc>
            </a:pPr>
            <a:r>
              <a:rPr kumimoji="1" lang="ja-JP" altLang="en-US" sz="1100" dirty="0">
                <a:solidFill>
                  <a:prstClr val="black"/>
                </a:solidFill>
                <a:latin typeface="BIZ UDPゴシック" panose="020B0400000000000000" pitchFamily="50" charset="-128"/>
                <a:ea typeface="BIZ UDPゴシック" panose="020B0400000000000000" pitchFamily="50" charset="-128"/>
              </a:rPr>
              <a:t>③ 暴力団もしくは暴力団員の統制の下にある者</a:t>
            </a:r>
          </a:p>
          <a:p>
            <a:pPr lvl="0">
              <a:lnSpc>
                <a:spcPts val="1400"/>
              </a:lnSpc>
            </a:pPr>
            <a:r>
              <a:rPr kumimoji="1" lang="ja-JP" altLang="en-US" sz="1100" dirty="0">
                <a:solidFill>
                  <a:prstClr val="black"/>
                </a:solidFill>
                <a:latin typeface="BIZ UDPゴシック" panose="020B0400000000000000" pitchFamily="50" charset="-128"/>
                <a:ea typeface="BIZ UDPゴシック" panose="020B0400000000000000" pitchFamily="50" charset="-128"/>
              </a:rPr>
              <a:t>④ その他開催主旨に合致しないと運営側が判断した場合</a:t>
            </a:r>
          </a:p>
          <a:p>
            <a:pPr lvl="0">
              <a:lnSpc>
                <a:spcPts val="1400"/>
              </a:lnSpc>
            </a:pP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応募を受け付けた後であっても、上記の①～④に該当することが判明した場合は参加を取り消すことがあります。</a:t>
            </a:r>
          </a:p>
        </p:txBody>
      </p:sp>
      <p:sp>
        <p:nvSpPr>
          <p:cNvPr id="7" name="正方形/長方形 6">
            <a:extLst>
              <a:ext uri="{FF2B5EF4-FFF2-40B4-BE49-F238E27FC236}">
                <a16:creationId xmlns:a16="http://schemas.microsoft.com/office/drawing/2014/main" id="{AE2DF22B-9646-60D6-ADCA-2C8C5CDA6957}"/>
              </a:ext>
            </a:extLst>
          </p:cNvPr>
          <p:cNvSpPr/>
          <p:nvPr/>
        </p:nvSpPr>
        <p:spPr>
          <a:xfrm>
            <a:off x="216771" y="1489861"/>
            <a:ext cx="6424458" cy="617066"/>
          </a:xfrm>
          <a:prstGeom prst="rect">
            <a:avLst/>
          </a:prstGeom>
          <a:noFill/>
          <a:ln w="63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lstStyle/>
          <a:p>
            <a:endParaRPr kumimoji="1" lang="ja-JP" altLang="en-US" sz="1050" dirty="0">
              <a:solidFill>
                <a:schemeClr val="tx1"/>
              </a:solidFill>
              <a:latin typeface="+mn-ea"/>
            </a:endParaRPr>
          </a:p>
        </p:txBody>
      </p:sp>
      <p:grpSp>
        <p:nvGrpSpPr>
          <p:cNvPr id="9" name="グループ化 8">
            <a:extLst>
              <a:ext uri="{FF2B5EF4-FFF2-40B4-BE49-F238E27FC236}">
                <a16:creationId xmlns:a16="http://schemas.microsoft.com/office/drawing/2014/main" id="{CC92D883-D991-64CB-195E-9F6F94066826}"/>
              </a:ext>
            </a:extLst>
          </p:cNvPr>
          <p:cNvGrpSpPr/>
          <p:nvPr/>
        </p:nvGrpSpPr>
        <p:grpSpPr>
          <a:xfrm>
            <a:off x="329879" y="5513506"/>
            <a:ext cx="6005621" cy="1778961"/>
            <a:chOff x="692735" y="5689075"/>
            <a:chExt cx="6005621" cy="1778961"/>
          </a:xfrm>
        </p:grpSpPr>
        <p:sp>
          <p:nvSpPr>
            <p:cNvPr id="18" name="正方形/長方形 17">
              <a:extLst>
                <a:ext uri="{FF2B5EF4-FFF2-40B4-BE49-F238E27FC236}">
                  <a16:creationId xmlns:a16="http://schemas.microsoft.com/office/drawing/2014/main" id="{89076C84-0EFD-6AFC-4495-83E64853D798}"/>
                </a:ext>
              </a:extLst>
            </p:cNvPr>
            <p:cNvSpPr/>
            <p:nvPr/>
          </p:nvSpPr>
          <p:spPr>
            <a:xfrm>
              <a:off x="692735" y="5689075"/>
              <a:ext cx="1441024" cy="338554"/>
            </a:xfrm>
            <a:prstGeom prst="rect">
              <a:avLst/>
            </a:prstGeom>
          </p:spPr>
          <p:txBody>
            <a:bodyPr wrap="square">
              <a:spAutoFit/>
            </a:bodyPr>
            <a:lstStyle/>
            <a:p>
              <a:r>
                <a:rPr lang="en-US" altLang="ja-JP" sz="800" dirty="0">
                  <a:latin typeface="+mn-ea"/>
                </a:rPr>
                <a:t>PP</a:t>
              </a:r>
              <a:r>
                <a:rPr lang="ja-JP" altLang="en-US" sz="800" dirty="0">
                  <a:latin typeface="+mn-ea"/>
                </a:rPr>
                <a:t>製 </a:t>
              </a:r>
              <a:r>
                <a:rPr lang="en-US" altLang="ja-JP" sz="800" dirty="0">
                  <a:latin typeface="+mn-ea"/>
                </a:rPr>
                <a:t>450ml </a:t>
              </a:r>
              <a:r>
                <a:rPr lang="ja-JP" altLang="en-US" sz="800" dirty="0">
                  <a:latin typeface="+mn-ea"/>
                </a:rPr>
                <a:t>中カップ</a:t>
              </a:r>
              <a:endParaRPr lang="en-US" altLang="ja-JP" sz="800" dirty="0">
                <a:latin typeface="+mn-ea"/>
              </a:endParaRPr>
            </a:p>
            <a:p>
              <a:r>
                <a:rPr lang="en-US" altLang="ja-JP" sz="800" dirty="0">
                  <a:latin typeface="+mn-ea"/>
                </a:rPr>
                <a:t>PP</a:t>
              </a:r>
              <a:r>
                <a:rPr lang="ja-JP" altLang="en-US" sz="800" dirty="0">
                  <a:latin typeface="+mn-ea"/>
                </a:rPr>
                <a:t>製 </a:t>
              </a:r>
              <a:r>
                <a:rPr lang="en-US" altLang="ja-JP" sz="800" dirty="0">
                  <a:latin typeface="+mn-ea"/>
                </a:rPr>
                <a:t>280ml </a:t>
              </a:r>
              <a:r>
                <a:rPr lang="ja-JP" altLang="en-US" sz="800" dirty="0">
                  <a:latin typeface="+mn-ea"/>
                </a:rPr>
                <a:t>小カップ</a:t>
              </a:r>
            </a:p>
          </p:txBody>
        </p:sp>
        <p:sp>
          <p:nvSpPr>
            <p:cNvPr id="19" name="正方形/長方形 18">
              <a:extLst>
                <a:ext uri="{FF2B5EF4-FFF2-40B4-BE49-F238E27FC236}">
                  <a16:creationId xmlns:a16="http://schemas.microsoft.com/office/drawing/2014/main" id="{F1B4E28E-4DD4-7997-CA26-2C4CD11637B8}"/>
                </a:ext>
              </a:extLst>
            </p:cNvPr>
            <p:cNvSpPr/>
            <p:nvPr/>
          </p:nvSpPr>
          <p:spPr>
            <a:xfrm>
              <a:off x="2350832" y="5689075"/>
              <a:ext cx="1441024" cy="338554"/>
            </a:xfrm>
            <a:prstGeom prst="rect">
              <a:avLst/>
            </a:prstGeom>
          </p:spPr>
          <p:txBody>
            <a:bodyPr wrap="square">
              <a:spAutoFit/>
            </a:bodyPr>
            <a:lstStyle/>
            <a:p>
              <a:r>
                <a:rPr lang="en-US" altLang="ja-JP" sz="800" dirty="0">
                  <a:latin typeface="+mn-ea"/>
                </a:rPr>
                <a:t>PP</a:t>
              </a:r>
              <a:r>
                <a:rPr lang="ja-JP" altLang="en-US" sz="800" dirty="0">
                  <a:latin typeface="+mn-ea"/>
                </a:rPr>
                <a:t>製</a:t>
              </a:r>
              <a:r>
                <a:rPr lang="en-US" altLang="ja-JP" sz="800" dirty="0">
                  <a:latin typeface="+mn-ea"/>
                </a:rPr>
                <a:t>240ml</a:t>
              </a:r>
            </a:p>
            <a:p>
              <a:r>
                <a:rPr lang="ja-JP" altLang="en-US" sz="800" dirty="0">
                  <a:latin typeface="+mn-ea"/>
                </a:rPr>
                <a:t>マグカップ</a:t>
              </a:r>
            </a:p>
          </p:txBody>
        </p:sp>
        <p:sp>
          <p:nvSpPr>
            <p:cNvPr id="20" name="正方形/長方形 19">
              <a:extLst>
                <a:ext uri="{FF2B5EF4-FFF2-40B4-BE49-F238E27FC236}">
                  <a16:creationId xmlns:a16="http://schemas.microsoft.com/office/drawing/2014/main" id="{E33EA4C5-7496-2424-A117-6081C1E8B4AB}"/>
                </a:ext>
              </a:extLst>
            </p:cNvPr>
            <p:cNvSpPr/>
            <p:nvPr/>
          </p:nvSpPr>
          <p:spPr>
            <a:xfrm>
              <a:off x="3804082" y="5689075"/>
              <a:ext cx="1441024" cy="215444"/>
            </a:xfrm>
            <a:prstGeom prst="rect">
              <a:avLst/>
            </a:prstGeom>
          </p:spPr>
          <p:txBody>
            <a:bodyPr wrap="square">
              <a:spAutoFit/>
            </a:bodyPr>
            <a:lstStyle/>
            <a:p>
              <a:r>
                <a:rPr lang="en-US" altLang="ja-JP" sz="800" dirty="0">
                  <a:latin typeface="+mn-ea"/>
                </a:rPr>
                <a:t>PP</a:t>
              </a:r>
              <a:r>
                <a:rPr lang="ja-JP" altLang="en-US" sz="800" dirty="0">
                  <a:latin typeface="+mn-ea"/>
                </a:rPr>
                <a:t>製</a:t>
              </a:r>
              <a:r>
                <a:rPr lang="en-US" altLang="ja-JP" sz="800" dirty="0">
                  <a:latin typeface="+mn-ea"/>
                </a:rPr>
                <a:t>550ml </a:t>
              </a:r>
              <a:r>
                <a:rPr lang="ja-JP" altLang="en-US" sz="800" dirty="0">
                  <a:latin typeface="+mn-ea"/>
                </a:rPr>
                <a:t>丼</a:t>
              </a:r>
            </a:p>
          </p:txBody>
        </p:sp>
        <p:sp>
          <p:nvSpPr>
            <p:cNvPr id="21" name="正方形/長方形 20">
              <a:extLst>
                <a:ext uri="{FF2B5EF4-FFF2-40B4-BE49-F238E27FC236}">
                  <a16:creationId xmlns:a16="http://schemas.microsoft.com/office/drawing/2014/main" id="{51BB66B6-4DFC-96FD-EE64-159F58DFB4D3}"/>
                </a:ext>
              </a:extLst>
            </p:cNvPr>
            <p:cNvSpPr/>
            <p:nvPr/>
          </p:nvSpPr>
          <p:spPr>
            <a:xfrm>
              <a:off x="5257332" y="5689075"/>
              <a:ext cx="1441024" cy="215444"/>
            </a:xfrm>
            <a:prstGeom prst="rect">
              <a:avLst/>
            </a:prstGeom>
          </p:spPr>
          <p:txBody>
            <a:bodyPr wrap="square">
              <a:spAutoFit/>
            </a:bodyPr>
            <a:lstStyle/>
            <a:p>
              <a:r>
                <a:rPr lang="en-US" altLang="ja-JP" sz="800" dirty="0">
                  <a:latin typeface="+mn-ea"/>
                </a:rPr>
                <a:t>18cm  </a:t>
              </a:r>
              <a:r>
                <a:rPr lang="ja-JP" altLang="en-US" sz="800" dirty="0">
                  <a:latin typeface="+mn-ea"/>
                </a:rPr>
                <a:t>平皿</a:t>
              </a:r>
            </a:p>
          </p:txBody>
        </p:sp>
        <p:sp>
          <p:nvSpPr>
            <p:cNvPr id="22" name="正方形/長方形 21">
              <a:extLst>
                <a:ext uri="{FF2B5EF4-FFF2-40B4-BE49-F238E27FC236}">
                  <a16:creationId xmlns:a16="http://schemas.microsoft.com/office/drawing/2014/main" id="{DF72E196-3B96-B947-7679-80A5E5D2022F}"/>
                </a:ext>
              </a:extLst>
            </p:cNvPr>
            <p:cNvSpPr/>
            <p:nvPr/>
          </p:nvSpPr>
          <p:spPr>
            <a:xfrm>
              <a:off x="1207975" y="7219613"/>
              <a:ext cx="1835193" cy="215444"/>
            </a:xfrm>
            <a:prstGeom prst="rect">
              <a:avLst/>
            </a:prstGeom>
          </p:spPr>
          <p:txBody>
            <a:bodyPr wrap="square">
              <a:spAutoFit/>
            </a:bodyPr>
            <a:lstStyle/>
            <a:p>
              <a:r>
                <a:rPr lang="en-US" altLang="ja-JP" sz="800" dirty="0">
                  <a:latin typeface="+mn-ea"/>
                </a:rPr>
                <a:t>PP</a:t>
              </a:r>
              <a:r>
                <a:rPr lang="ja-JP" altLang="en-US" sz="800" dirty="0">
                  <a:latin typeface="+mn-ea"/>
                </a:rPr>
                <a:t>製 </a:t>
              </a:r>
              <a:r>
                <a:rPr lang="en-US" altLang="ja-JP" sz="800" dirty="0">
                  <a:latin typeface="+mn-ea"/>
                </a:rPr>
                <a:t>25×17.5cm</a:t>
              </a:r>
              <a:r>
                <a:rPr lang="ja-JP" altLang="en-US" sz="800" dirty="0">
                  <a:latin typeface="+mn-ea"/>
                </a:rPr>
                <a:t>　カレー皿</a:t>
              </a:r>
            </a:p>
          </p:txBody>
        </p:sp>
        <p:sp>
          <p:nvSpPr>
            <p:cNvPr id="24" name="正方形/長方形 23">
              <a:extLst>
                <a:ext uri="{FF2B5EF4-FFF2-40B4-BE49-F238E27FC236}">
                  <a16:creationId xmlns:a16="http://schemas.microsoft.com/office/drawing/2014/main" id="{596D8527-94FE-39DE-91DE-181A88068F0F}"/>
                </a:ext>
              </a:extLst>
            </p:cNvPr>
            <p:cNvSpPr/>
            <p:nvPr/>
          </p:nvSpPr>
          <p:spPr>
            <a:xfrm>
              <a:off x="4740843" y="7252592"/>
              <a:ext cx="1835193" cy="215444"/>
            </a:xfrm>
            <a:prstGeom prst="rect">
              <a:avLst/>
            </a:prstGeom>
          </p:spPr>
          <p:txBody>
            <a:bodyPr wrap="square">
              <a:spAutoFit/>
            </a:bodyPr>
            <a:lstStyle/>
            <a:p>
              <a:r>
                <a:rPr lang="ja-JP" altLang="en-US" sz="800" dirty="0">
                  <a:latin typeface="+mn-ea"/>
                </a:rPr>
                <a:t>塗り箸、スプーン、フォーク</a:t>
              </a:r>
              <a:endParaRPr lang="en-US" altLang="ja-JP" sz="800" dirty="0">
                <a:latin typeface="+mn-ea"/>
              </a:endParaRPr>
            </a:p>
          </p:txBody>
        </p:sp>
        <p:sp>
          <p:nvSpPr>
            <p:cNvPr id="13" name="正方形/長方形 12">
              <a:extLst>
                <a:ext uri="{FF2B5EF4-FFF2-40B4-BE49-F238E27FC236}">
                  <a16:creationId xmlns:a16="http://schemas.microsoft.com/office/drawing/2014/main" id="{CBFB0344-34DB-FB9B-AB0F-70CBDBF0CCB0}"/>
                </a:ext>
              </a:extLst>
            </p:cNvPr>
            <p:cNvSpPr/>
            <p:nvPr/>
          </p:nvSpPr>
          <p:spPr>
            <a:xfrm>
              <a:off x="3082726" y="7252592"/>
              <a:ext cx="1441024" cy="215444"/>
            </a:xfrm>
            <a:prstGeom prst="rect">
              <a:avLst/>
            </a:prstGeom>
          </p:spPr>
          <p:txBody>
            <a:bodyPr wrap="square">
              <a:spAutoFit/>
            </a:bodyPr>
            <a:lstStyle/>
            <a:p>
              <a:r>
                <a:rPr lang="en-US" altLang="ja-JP" sz="800" dirty="0">
                  <a:latin typeface="+mn-ea"/>
                </a:rPr>
                <a:t>PP</a:t>
              </a:r>
              <a:r>
                <a:rPr lang="ja-JP" altLang="en-US" sz="800" dirty="0">
                  <a:latin typeface="+mn-ea"/>
                </a:rPr>
                <a:t>製 </a:t>
              </a:r>
              <a:r>
                <a:rPr lang="en-US" altLang="ja-JP" sz="800" dirty="0">
                  <a:latin typeface="+mn-ea"/>
                </a:rPr>
                <a:t>22×3.3</a:t>
              </a:r>
              <a:r>
                <a:rPr lang="ja-JP" altLang="en-US" sz="800" dirty="0">
                  <a:latin typeface="+mn-ea"/>
                </a:rPr>
                <a:t>㎝　</a:t>
              </a:r>
              <a:r>
                <a:rPr lang="en-US" altLang="ja-JP" sz="800" dirty="0">
                  <a:latin typeface="+mn-ea"/>
                </a:rPr>
                <a:t>L</a:t>
              </a:r>
              <a:r>
                <a:rPr lang="ja-JP" altLang="en-US" sz="800" dirty="0">
                  <a:latin typeface="+mn-ea"/>
                </a:rPr>
                <a:t>皿</a:t>
              </a:r>
            </a:p>
          </p:txBody>
        </p:sp>
      </p:grpSp>
      <p:sp>
        <p:nvSpPr>
          <p:cNvPr id="5" name="テキスト ボックス 4">
            <a:extLst>
              <a:ext uri="{FF2B5EF4-FFF2-40B4-BE49-F238E27FC236}">
                <a16:creationId xmlns:a16="http://schemas.microsoft.com/office/drawing/2014/main" id="{FD29096F-79C0-89FF-B5F3-CF195824379F}"/>
              </a:ext>
            </a:extLst>
          </p:cNvPr>
          <p:cNvSpPr txBox="1"/>
          <p:nvPr/>
        </p:nvSpPr>
        <p:spPr>
          <a:xfrm>
            <a:off x="2680312" y="7363142"/>
            <a:ext cx="3561000" cy="307777"/>
          </a:xfrm>
          <a:prstGeom prst="rect">
            <a:avLst/>
          </a:prstGeom>
          <a:noFill/>
        </p:spPr>
        <p:txBody>
          <a:bodyPr wrap="square" rtlCol="0">
            <a:spAutoFit/>
          </a:bodyPr>
          <a:lstStyle/>
          <a:p>
            <a:pPr algn="r"/>
            <a:r>
              <a:rPr kumimoji="1" lang="ja-JP" altLang="en-US" sz="700" dirty="0"/>
              <a:t>サイズは多少変更となる場合がございます。</a:t>
            </a:r>
            <a:endParaRPr kumimoji="1" lang="en-US" altLang="ja-JP" sz="700" dirty="0"/>
          </a:p>
          <a:p>
            <a:pPr algn="r"/>
            <a:r>
              <a:rPr kumimoji="1" lang="ja-JP" altLang="en-US" sz="700" dirty="0"/>
              <a:t>詳細はお問合せ下さい。</a:t>
            </a:r>
          </a:p>
        </p:txBody>
      </p:sp>
      <p:sp>
        <p:nvSpPr>
          <p:cNvPr id="8" name="スライド番号プレースホルダー 7">
            <a:extLst>
              <a:ext uri="{FF2B5EF4-FFF2-40B4-BE49-F238E27FC236}">
                <a16:creationId xmlns:a16="http://schemas.microsoft.com/office/drawing/2014/main" id="{5233481D-9AC1-8830-41A9-C6C00075D26B}"/>
              </a:ext>
            </a:extLst>
          </p:cNvPr>
          <p:cNvSpPr>
            <a:spLocks noGrp="1"/>
          </p:cNvSpPr>
          <p:nvPr>
            <p:ph type="sldNum" sz="quarter" idx="12"/>
          </p:nvPr>
        </p:nvSpPr>
        <p:spPr/>
        <p:txBody>
          <a:bodyPr/>
          <a:lstStyle/>
          <a:p>
            <a:fld id="{C39295E0-44AC-412C-B784-DD152F1EA398}" type="slidenum">
              <a:rPr kumimoji="1" lang="ja-JP" altLang="en-US" smtClean="0"/>
              <a:t>7</a:t>
            </a:fld>
            <a:endParaRPr kumimoji="1" lang="ja-JP" altLang="en-US"/>
          </a:p>
        </p:txBody>
      </p:sp>
      <p:pic>
        <p:nvPicPr>
          <p:cNvPr id="1026" name="Picture 2" descr="コップのイラスト">
            <a:extLst>
              <a:ext uri="{FF2B5EF4-FFF2-40B4-BE49-F238E27FC236}">
                <a16:creationId xmlns:a16="http://schemas.microsoft.com/office/drawing/2014/main" id="{2ED16B40-8A85-8237-909C-A80AFD13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795" y="4430866"/>
            <a:ext cx="1126221" cy="1078356"/>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a:extLst>
              <a:ext uri="{FF2B5EF4-FFF2-40B4-BE49-F238E27FC236}">
                <a16:creationId xmlns:a16="http://schemas.microsoft.com/office/drawing/2014/main" id="{2517C608-1B19-7482-C669-D21598848467}"/>
              </a:ext>
            </a:extLst>
          </p:cNvPr>
          <p:cNvPicPr>
            <a:picLocks noChangeAspect="1"/>
          </p:cNvPicPr>
          <p:nvPr/>
        </p:nvPicPr>
        <p:blipFill>
          <a:blip r:embed="rId3"/>
          <a:stretch>
            <a:fillRect/>
          </a:stretch>
        </p:blipFill>
        <p:spPr>
          <a:xfrm>
            <a:off x="423811" y="4477789"/>
            <a:ext cx="672748" cy="984509"/>
          </a:xfrm>
          <a:prstGeom prst="rect">
            <a:avLst/>
          </a:prstGeom>
        </p:spPr>
      </p:pic>
      <p:pic>
        <p:nvPicPr>
          <p:cNvPr id="27" name="図 26">
            <a:extLst>
              <a:ext uri="{FF2B5EF4-FFF2-40B4-BE49-F238E27FC236}">
                <a16:creationId xmlns:a16="http://schemas.microsoft.com/office/drawing/2014/main" id="{3E56359C-9F54-386E-314F-6B2F5D341FF9}"/>
              </a:ext>
            </a:extLst>
          </p:cNvPr>
          <p:cNvPicPr>
            <a:picLocks noChangeAspect="1"/>
          </p:cNvPicPr>
          <p:nvPr/>
        </p:nvPicPr>
        <p:blipFill>
          <a:blip r:embed="rId3"/>
          <a:stretch>
            <a:fillRect/>
          </a:stretch>
        </p:blipFill>
        <p:spPr>
          <a:xfrm>
            <a:off x="1090408" y="4886572"/>
            <a:ext cx="393413" cy="575726"/>
          </a:xfrm>
          <a:prstGeom prst="rect">
            <a:avLst/>
          </a:prstGeom>
        </p:spPr>
      </p:pic>
      <p:pic>
        <p:nvPicPr>
          <p:cNvPr id="28" name="図 27">
            <a:extLst>
              <a:ext uri="{FF2B5EF4-FFF2-40B4-BE49-F238E27FC236}">
                <a16:creationId xmlns:a16="http://schemas.microsoft.com/office/drawing/2014/main" id="{CA46F1A7-275C-E166-B5F9-6DE8A79F5E16}"/>
              </a:ext>
            </a:extLst>
          </p:cNvPr>
          <p:cNvPicPr>
            <a:picLocks noChangeAspect="1"/>
          </p:cNvPicPr>
          <p:nvPr/>
        </p:nvPicPr>
        <p:blipFill rotWithShape="1">
          <a:blip r:embed="rId4"/>
          <a:srcRect t="57793"/>
          <a:stretch/>
        </p:blipFill>
        <p:spPr>
          <a:xfrm>
            <a:off x="3176436" y="4716505"/>
            <a:ext cx="1511182" cy="702842"/>
          </a:xfrm>
          <a:prstGeom prst="rect">
            <a:avLst/>
          </a:prstGeom>
        </p:spPr>
      </p:pic>
      <p:pic>
        <p:nvPicPr>
          <p:cNvPr id="29" name="図 28">
            <a:extLst>
              <a:ext uri="{FF2B5EF4-FFF2-40B4-BE49-F238E27FC236}">
                <a16:creationId xmlns:a16="http://schemas.microsoft.com/office/drawing/2014/main" id="{9FEDB46D-81ED-BCB1-F3BA-E3A1CAC8E856}"/>
              </a:ext>
            </a:extLst>
          </p:cNvPr>
          <p:cNvPicPr>
            <a:picLocks noChangeAspect="1"/>
          </p:cNvPicPr>
          <p:nvPr/>
        </p:nvPicPr>
        <p:blipFill>
          <a:blip r:embed="rId5"/>
          <a:stretch>
            <a:fillRect/>
          </a:stretch>
        </p:blipFill>
        <p:spPr>
          <a:xfrm>
            <a:off x="571628" y="6101390"/>
            <a:ext cx="1748813" cy="1079892"/>
          </a:xfrm>
          <a:prstGeom prst="rect">
            <a:avLst/>
          </a:prstGeom>
        </p:spPr>
      </p:pic>
      <p:pic>
        <p:nvPicPr>
          <p:cNvPr id="30" name="図 29">
            <a:extLst>
              <a:ext uri="{FF2B5EF4-FFF2-40B4-BE49-F238E27FC236}">
                <a16:creationId xmlns:a16="http://schemas.microsoft.com/office/drawing/2014/main" id="{66C75313-8455-772F-BD99-17199B2EC30B}"/>
              </a:ext>
            </a:extLst>
          </p:cNvPr>
          <p:cNvPicPr>
            <a:picLocks noChangeAspect="1"/>
          </p:cNvPicPr>
          <p:nvPr/>
        </p:nvPicPr>
        <p:blipFill>
          <a:blip r:embed="rId6"/>
          <a:stretch>
            <a:fillRect/>
          </a:stretch>
        </p:blipFill>
        <p:spPr>
          <a:xfrm>
            <a:off x="4829038" y="4430866"/>
            <a:ext cx="1384142" cy="1190362"/>
          </a:xfrm>
          <a:prstGeom prst="rect">
            <a:avLst/>
          </a:prstGeom>
        </p:spPr>
      </p:pic>
      <p:pic>
        <p:nvPicPr>
          <p:cNvPr id="1028" name="Picture 4">
            <a:extLst>
              <a:ext uri="{FF2B5EF4-FFF2-40B4-BE49-F238E27FC236}">
                <a16:creationId xmlns:a16="http://schemas.microsoft.com/office/drawing/2014/main" id="{CBFCAFF9-1A32-4FCF-E1E3-BD5F8D9E3B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4915410" y="5746305"/>
            <a:ext cx="341641" cy="10518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4FD457-A18E-E34D-FC62-4FF3CAC4F7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975686" y="6115323"/>
            <a:ext cx="328886" cy="10125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男性用の箸のイラスト">
            <a:extLst>
              <a:ext uri="{FF2B5EF4-FFF2-40B4-BE49-F238E27FC236}">
                <a16:creationId xmlns:a16="http://schemas.microsoft.com/office/drawing/2014/main" id="{A397D9E0-50BF-A138-8871-C006ED381E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776118">
            <a:off x="4712305" y="6511367"/>
            <a:ext cx="855649" cy="84923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00D52B0-1571-36EC-452F-B12389987A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1905" y="6293440"/>
            <a:ext cx="1953104" cy="756327"/>
          </a:xfrm>
          <a:prstGeom prst="rect">
            <a:avLst/>
          </a:prstGeom>
        </p:spPr>
      </p:pic>
    </p:spTree>
    <p:extLst>
      <p:ext uri="{BB962C8B-B14F-4D97-AF65-F5344CB8AC3E}">
        <p14:creationId xmlns:p14="http://schemas.microsoft.com/office/powerpoint/2010/main" val="215867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D50572-13DD-08B3-1780-1E4BBFA3B548}"/>
              </a:ext>
            </a:extLst>
          </p:cNvPr>
          <p:cNvSpPr/>
          <p:nvPr/>
        </p:nvSpPr>
        <p:spPr>
          <a:xfrm>
            <a:off x="0" y="0"/>
            <a:ext cx="6858000" cy="33395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33" b="1" dirty="0">
                <a:latin typeface="BIZ UDPゴシック" panose="020B0400000000000000" pitchFamily="50" charset="-128"/>
                <a:ea typeface="BIZ UDPゴシック" panose="020B0400000000000000" pitchFamily="50" charset="-128"/>
              </a:rPr>
              <a:t>６．注意事項</a:t>
            </a:r>
            <a:endParaRPr kumimoji="1" lang="ja-JP" altLang="en-US" sz="1633" b="1" dirty="0">
              <a:solidFill>
                <a:srgbClr val="FF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7BBB6D6-2CA5-9F82-E801-19E7F7F07DA4}"/>
              </a:ext>
            </a:extLst>
          </p:cNvPr>
          <p:cNvSpPr txBox="1"/>
          <p:nvPr/>
        </p:nvSpPr>
        <p:spPr>
          <a:xfrm>
            <a:off x="389538" y="570953"/>
            <a:ext cx="6043067" cy="8528425"/>
          </a:xfrm>
          <a:prstGeom prst="rect">
            <a:avLst/>
          </a:prstGeom>
          <a:noFill/>
        </p:spPr>
        <p:txBody>
          <a:bodyPr wrap="square" rtlCol="0">
            <a:spAutoFit/>
          </a:bodyPr>
          <a:lstStyle/>
          <a:p>
            <a:pPr>
              <a:lnSpc>
                <a:spcPts val="1500"/>
              </a:lnSpc>
            </a:pPr>
            <a:r>
              <a:rPr kumimoji="1" lang="ja-JP" altLang="en-US" sz="1100" b="1" dirty="0">
                <a:latin typeface="BIZ UDPゴシック" panose="020B0400000000000000" pitchFamily="50" charset="-128"/>
                <a:ea typeface="BIZ UDPゴシック" panose="020B0400000000000000" pitchFamily="50" charset="-128"/>
              </a:rPr>
              <a:t>（１）搬入・搬出について</a:t>
            </a:r>
          </a:p>
          <a:p>
            <a:pPr>
              <a:lnSpc>
                <a:spcPts val="1500"/>
              </a:lnSpc>
            </a:pPr>
            <a:r>
              <a:rPr kumimoji="1" lang="ja-JP" altLang="en-US" sz="1100" dirty="0">
                <a:latin typeface="BIZ UDPゴシック" panose="020B0400000000000000" pitchFamily="50" charset="-128"/>
                <a:ea typeface="BIZ UDPゴシック" panose="020B0400000000000000" pitchFamily="50" charset="-128"/>
              </a:rPr>
              <a:t>①搬入・搬出の時間、車両の進入等は出展者説明会での説明及びマニュアルに従ってください。</a:t>
            </a: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・車両の搬入時間：令和７年１１月８日（土曜日） </a:t>
            </a: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時から </a:t>
            </a: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分（予定）</a:t>
            </a: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・車両の搬出時間：令和７年</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月８日（土曜日） </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分から</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時（予定）</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endParaRPr kumimoji="1" lang="ja-JP" altLang="en-US"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②事前申請により許可を受けた車両以外の乗り入れはできません。</a:t>
            </a:r>
          </a:p>
          <a:p>
            <a:pPr marL="182563" indent="-182563">
              <a:lnSpc>
                <a:spcPts val="1500"/>
              </a:lnSpc>
            </a:pPr>
            <a:r>
              <a:rPr kumimoji="1" lang="ja-JP" altLang="en-US" sz="1100" dirty="0">
                <a:latin typeface="BIZ UDPゴシック" panose="020B0400000000000000" pitchFamily="50" charset="-128"/>
                <a:ea typeface="BIZ UDPゴシック" panose="020B0400000000000000" pitchFamily="50" charset="-128"/>
              </a:rPr>
              <a:t>　　開催主旨を踏まえ車両の進入は必要最小限でお願いします。また、限られた時間内での搬入・搬出のため、混雑が予想されます。くれぐれも事故防止に努めてください。</a:t>
            </a: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前日までに搬入を希望される場合は、事務局までご相談ください。</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③駐車場は、会場近くにありますが、駐車料金は各出展者負担となります。</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④会場周辺での路上駐車は絶対にしないでください。</a:t>
            </a:r>
          </a:p>
          <a:p>
            <a:pPr>
              <a:lnSpc>
                <a:spcPts val="1500"/>
              </a:lnSpc>
            </a:pPr>
            <a:endParaRPr kumimoji="1" lang="ja-JP" altLang="en-US"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b="1" dirty="0">
                <a:latin typeface="BIZ UDPゴシック" panose="020B0400000000000000" pitchFamily="50" charset="-128"/>
                <a:ea typeface="BIZ UDPゴシック" panose="020B0400000000000000" pitchFamily="50" charset="-128"/>
              </a:rPr>
              <a:t>（２）出展物品について</a:t>
            </a:r>
          </a:p>
          <a:p>
            <a:pPr marL="171450" indent="-17145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ブースにおいて寄付の受付は禁止とさせていただきます。</a:t>
            </a:r>
            <a:endParaRPr kumimoji="1" lang="en-US" altLang="ja-JP" sz="1100" dirty="0">
              <a:latin typeface="BIZ UDPゴシック" panose="020B0400000000000000" pitchFamily="50" charset="-128"/>
              <a:ea typeface="BIZ UDPゴシック" panose="020B0400000000000000" pitchFamily="50" charset="-128"/>
            </a:endParaRPr>
          </a:p>
          <a:p>
            <a:pPr marL="171450" indent="-17145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ブースにおいては、事前に運営側へ申請をし、許可を得たもの以外の販売は禁止とさせていただきます。</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b="1" dirty="0">
                <a:latin typeface="BIZ UDPゴシック" panose="020B0400000000000000" pitchFamily="50" charset="-128"/>
                <a:ea typeface="BIZ UDPゴシック" panose="020B0400000000000000" pitchFamily="50" charset="-128"/>
              </a:rPr>
              <a:t>（３）その他</a:t>
            </a:r>
          </a:p>
          <a:p>
            <a:pPr>
              <a:lnSpc>
                <a:spcPts val="1500"/>
              </a:lnSpc>
            </a:pPr>
            <a:r>
              <a:rPr kumimoji="1" lang="ja-JP" altLang="en-US" sz="1100" dirty="0">
                <a:latin typeface="BIZ UDPゴシック" panose="020B0400000000000000" pitchFamily="50" charset="-128"/>
                <a:ea typeface="BIZ UDPゴシック" panose="020B0400000000000000" pitchFamily="50" charset="-128"/>
              </a:rPr>
              <a:t>①ブース出展等に関する条件</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marL="171450" indent="-17145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展示物の管理は、出展者の自己管理とし、出展品の破損、紛失等は、主催者は責任を</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負いかねます。また、会場設備に破損、汚損等を与えた出展者等は、その責任において</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対応していただきます。</a:t>
            </a:r>
          </a:p>
          <a:p>
            <a:pPr marL="171450" indent="-17145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出展に関するごみ及びブース周辺のごみは、出展者の責任において処理、お持ち帰りください。</a:t>
            </a:r>
          </a:p>
          <a:p>
            <a:pPr marL="171450" indent="-17145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出展中に生じた事故等への対応は、当該ブース出展者の責任において行ってください。</a:t>
            </a:r>
          </a:p>
          <a:p>
            <a:pPr marL="171450" indent="-17145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出展者が会場で販売・提供したサービスや商品などに関する苦情・トラブルなどは出展者の</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責任で解決してください。また、食中毒や、サービス提供中に来場者に対しケガを負わせる等  </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の事故が発生した場合、主催者では一切責任を負いかねます。</a:t>
            </a:r>
          </a:p>
          <a:p>
            <a:pPr marL="171450" indent="-17145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主催者等が、広報・記録のため、写真等の撮影をします。またその撮影した画像等を次年度の</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本イベントの</a:t>
            </a:r>
            <a:r>
              <a:rPr kumimoji="1" lang="en-US" altLang="ja-JP" sz="1100" dirty="0">
                <a:latin typeface="BIZ UDPゴシック" panose="020B0400000000000000" pitchFamily="50" charset="-128"/>
                <a:ea typeface="BIZ UDPゴシック" panose="020B0400000000000000" pitchFamily="50" charset="-128"/>
              </a:rPr>
              <a:t>PR</a:t>
            </a:r>
            <a:r>
              <a:rPr kumimoji="1" lang="ja-JP" altLang="en-US" sz="1100" dirty="0">
                <a:latin typeface="BIZ UDPゴシック" panose="020B0400000000000000" pitchFamily="50" charset="-128"/>
                <a:ea typeface="BIZ UDPゴシック" panose="020B0400000000000000" pitchFamily="50" charset="-128"/>
              </a:rPr>
              <a:t>等のため、使用することがありますので、予めご了承ください。</a:t>
            </a:r>
          </a:p>
          <a:p>
            <a:pPr marL="171450" indent="-17145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開催時間中は途中撤去できません。また、担当者が必ず常駐するようにしてください。</a:t>
            </a:r>
          </a:p>
          <a:p>
            <a:pPr marL="171450" indent="-17145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隣接出展者への迷惑になるような行為は慎んでください。</a:t>
            </a:r>
          </a:p>
          <a:p>
            <a:pPr marL="171450" indent="-17145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その他、問題が発生した場合には、運営側の指示に従ってください。</a:t>
            </a:r>
            <a:endParaRPr kumimoji="1" lang="en-US" altLang="ja-JP" sz="1100" dirty="0">
              <a:latin typeface="BIZ UDPゴシック" panose="020B0400000000000000" pitchFamily="50" charset="-128"/>
              <a:ea typeface="BIZ UDPゴシック" panose="020B0400000000000000" pitchFamily="50" charset="-128"/>
            </a:endParaRPr>
          </a:p>
          <a:p>
            <a:pPr marL="171450" indent="-171450">
              <a:lnSpc>
                <a:spcPts val="1500"/>
              </a:lnSpc>
              <a:buFont typeface="Arial" panose="020B0604020202020204" pitchFamily="34" charset="0"/>
              <a:buChar char="•"/>
            </a:pPr>
            <a:endParaRPr kumimoji="1" lang="ja-JP" altLang="en-US"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②個人情報の取り扱い</a:t>
            </a: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いただいた個人情報は、「</a:t>
            </a:r>
            <a:r>
              <a:rPr kumimoji="1" lang="en-US" altLang="ja-JP" sz="1100" dirty="0">
                <a:latin typeface="BIZ UDPゴシック" panose="020B0400000000000000" pitchFamily="50" charset="-128"/>
                <a:ea typeface="BIZ UDPゴシック" panose="020B0400000000000000" pitchFamily="50" charset="-128"/>
              </a:rPr>
              <a:t>ECO</a:t>
            </a:r>
            <a:r>
              <a:rPr kumimoji="1" lang="ja-JP" altLang="en-US" sz="1100" dirty="0">
                <a:latin typeface="BIZ UDPゴシック" panose="020B0400000000000000" pitchFamily="50" charset="-128"/>
                <a:ea typeface="BIZ UDPゴシック" panose="020B0400000000000000" pitchFamily="50" charset="-128"/>
              </a:rPr>
              <a:t>縁日」の出展・出演に関する申込受付、</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各種連絡に利用・提供する目的で使用し、厳正に管理します。</a:t>
            </a: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その利用・提供においては、法令に基づく場合を除き本人の同意を得た目的の範囲内で</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のみ利用します。</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③本要項に定めのない事項については、主催者において定めるものとします。</a:t>
            </a: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ECO</a:t>
            </a:r>
            <a:r>
              <a:rPr kumimoji="1" lang="ja-JP" altLang="en-US" sz="1100" dirty="0">
                <a:latin typeface="BIZ UDPゴシック" panose="020B0400000000000000" pitchFamily="50" charset="-128"/>
                <a:ea typeface="BIZ UDPゴシック" panose="020B0400000000000000" pitchFamily="50" charset="-128"/>
              </a:rPr>
              <a:t>縁日の運営にあたり、主催者及び運営側から指示があった場合、</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その指示に従ってください。</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B30940F8-881E-82A1-45E0-EEB6E12FD66F}"/>
              </a:ext>
            </a:extLst>
          </p:cNvPr>
          <p:cNvSpPr>
            <a:spLocks noGrp="1"/>
          </p:cNvSpPr>
          <p:nvPr>
            <p:ph type="sldNum" sz="quarter" idx="12"/>
          </p:nvPr>
        </p:nvSpPr>
        <p:spPr/>
        <p:txBody>
          <a:bodyPr/>
          <a:lstStyle/>
          <a:p>
            <a:fld id="{C39295E0-44AC-412C-B784-DD152F1EA398}" type="slidenum">
              <a:rPr kumimoji="1" lang="ja-JP" altLang="en-US" smtClean="0"/>
              <a:t>8</a:t>
            </a:fld>
            <a:endParaRPr kumimoji="1" lang="ja-JP" altLang="en-US"/>
          </a:p>
        </p:txBody>
      </p:sp>
    </p:spTree>
    <p:extLst>
      <p:ext uri="{BB962C8B-B14F-4D97-AF65-F5344CB8AC3E}">
        <p14:creationId xmlns:p14="http://schemas.microsoft.com/office/powerpoint/2010/main" val="172752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D50572-13DD-08B3-1780-1E4BBFA3B548}"/>
              </a:ext>
            </a:extLst>
          </p:cNvPr>
          <p:cNvSpPr/>
          <p:nvPr/>
        </p:nvSpPr>
        <p:spPr>
          <a:xfrm>
            <a:off x="0" y="0"/>
            <a:ext cx="6858000" cy="33395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33" b="1" dirty="0">
                <a:latin typeface="BIZ UDPゴシック" panose="020B0400000000000000" pitchFamily="50" charset="-128"/>
                <a:ea typeface="BIZ UDPゴシック" panose="020B0400000000000000" pitchFamily="50" charset="-128"/>
              </a:rPr>
              <a:t>７．開催までのスケジュール　</a:t>
            </a:r>
            <a:r>
              <a:rPr kumimoji="1" lang="en-US" altLang="ja-JP" sz="1633" b="1" dirty="0">
                <a:latin typeface="BIZ UDPゴシック" panose="020B0400000000000000" pitchFamily="50" charset="-128"/>
                <a:ea typeface="BIZ UDPゴシック" panose="020B0400000000000000" pitchFamily="50" charset="-128"/>
              </a:rPr>
              <a:t>/  </a:t>
            </a:r>
            <a:r>
              <a:rPr kumimoji="1" lang="ja-JP" altLang="en-US" sz="1633" b="1" dirty="0">
                <a:latin typeface="BIZ UDPゴシック" panose="020B0400000000000000" pitchFamily="50" charset="-128"/>
                <a:ea typeface="BIZ UDPゴシック" panose="020B0400000000000000" pitchFamily="50" charset="-128"/>
              </a:rPr>
              <a:t>応募方法</a:t>
            </a:r>
            <a:endParaRPr kumimoji="1" lang="ja-JP" altLang="en-US" sz="1633" b="1" dirty="0">
              <a:solidFill>
                <a:srgbClr val="FF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43D2DC3-9E32-B194-5871-1F1F352959C7}"/>
              </a:ext>
            </a:extLst>
          </p:cNvPr>
          <p:cNvSpPr txBox="1"/>
          <p:nvPr/>
        </p:nvSpPr>
        <p:spPr>
          <a:xfrm>
            <a:off x="389615" y="707666"/>
            <a:ext cx="1266105" cy="4197111"/>
          </a:xfrm>
          <a:prstGeom prst="rect">
            <a:avLst/>
          </a:prstGeom>
          <a:noFill/>
        </p:spPr>
        <p:txBody>
          <a:bodyPr wrap="square" rtlCol="0">
            <a:spAutoFit/>
          </a:bodyPr>
          <a:lstStyle/>
          <a:p>
            <a:pPr algn="dist">
              <a:lnSpc>
                <a:spcPts val="1400"/>
              </a:lnSpc>
            </a:pP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日（金）</a:t>
            </a: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日（金）</a:t>
            </a: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月　　下旬</a:t>
            </a: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日（金）</a:t>
            </a: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　　下旬</a:t>
            </a: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gn="dist">
              <a:lnSpc>
                <a:spcPts val="1400"/>
              </a:lnSpc>
            </a:pP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日（土）　　　　</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503BBF1-9397-B1BD-CDFD-3DD7191742B2}"/>
              </a:ext>
            </a:extLst>
          </p:cNvPr>
          <p:cNvSpPr txBox="1"/>
          <p:nvPr/>
        </p:nvSpPr>
        <p:spPr>
          <a:xfrm>
            <a:off x="1655720" y="707666"/>
            <a:ext cx="4944394" cy="4556184"/>
          </a:xfrm>
          <a:prstGeom prst="rect">
            <a:avLst/>
          </a:prstGeom>
          <a:noFill/>
        </p:spPr>
        <p:txBody>
          <a:bodyPr wrap="square" rtlCol="0">
            <a:spAutoFit/>
          </a:bodyPr>
          <a:lstStyle/>
          <a:p>
            <a:pPr>
              <a:lnSpc>
                <a:spcPts val="1400"/>
              </a:lnSpc>
            </a:pPr>
            <a:r>
              <a:rPr kumimoji="1" lang="ja-JP" altLang="en-US" sz="1100" dirty="0">
                <a:latin typeface="BIZ UDPゴシック" panose="020B0400000000000000" pitchFamily="50" charset="-128"/>
                <a:ea typeface="BIZ UDPゴシック" panose="020B0400000000000000" pitchFamily="50" charset="-128"/>
              </a:rPr>
              <a:t>出展者募集開始</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・下にある応募方法をご覧の上、お申込みください。</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・お申込内容について、本要項に記載の「５．参加条件」に適合している</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　ことを確認し、出展・出演の可否を決定いたします。選定の段階で、</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　申込者に申し込み内容の問合せを行う場合があります。</a:t>
            </a:r>
          </a:p>
          <a:p>
            <a:pPr>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出展者募集締切</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出展申込の結果をご連絡いたします。</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・会場配置については、出展・出演内容のバランス等を考慮の上、</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　運営側が決定します。</a:t>
            </a:r>
          </a:p>
          <a:p>
            <a:pPr>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出展者等説明会</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・オンラインで開催します</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日</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回　①</a:t>
            </a:r>
            <a:r>
              <a:rPr kumimoji="1" lang="en-US" altLang="ja-JP" sz="1100" dirty="0">
                <a:latin typeface="BIZ UDPゴシック" panose="020B0400000000000000" pitchFamily="50" charset="-128"/>
                <a:ea typeface="BIZ UDPゴシック" panose="020B0400000000000000" pitchFamily="50" charset="-128"/>
              </a:rPr>
              <a:t>14:00</a:t>
            </a:r>
            <a:r>
              <a:rPr kumimoji="1" lang="ja-JP" altLang="en-US" sz="1100" dirty="0">
                <a:latin typeface="BIZ UDPゴシック" panose="020B0400000000000000" pitchFamily="50" charset="-128"/>
                <a:ea typeface="BIZ UDPゴシック" panose="020B0400000000000000" pitchFamily="50" charset="-128"/>
              </a:rPr>
              <a:t>～　　②</a:t>
            </a:r>
            <a:r>
              <a:rPr kumimoji="1" lang="en-US" altLang="ja-JP" sz="1100" dirty="0">
                <a:latin typeface="BIZ UDPゴシック" panose="020B0400000000000000" pitchFamily="50" charset="-128"/>
                <a:ea typeface="BIZ UDPゴシック" panose="020B0400000000000000" pitchFamily="50" charset="-128"/>
              </a:rPr>
              <a:t>18:30</a:t>
            </a:r>
            <a:r>
              <a:rPr kumimoji="1" lang="ja-JP" altLang="en-US" sz="1100" dirty="0">
                <a:latin typeface="BIZ UDPゴシック" panose="020B0400000000000000" pitchFamily="50" charset="-128"/>
                <a:ea typeface="BIZ UDPゴシック" panose="020B0400000000000000" pitchFamily="50" charset="-128"/>
              </a:rPr>
              <a:t>～　　実施する予定です。</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・出展者マニュアルのデータ配布や、出展・出演にかかる注意事項等に</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　ついて説明する予定です。</a:t>
            </a:r>
          </a:p>
          <a:p>
            <a:pPr>
              <a:lnSpc>
                <a:spcPts val="1400"/>
              </a:lnSpc>
            </a:pPr>
            <a:r>
              <a:rPr kumimoji="1" lang="ja-JP" altLang="en-US" sz="1100" dirty="0">
                <a:latin typeface="BIZ UDPゴシック" panose="020B0400000000000000" pitchFamily="50" charset="-128"/>
                <a:ea typeface="BIZ UDPゴシック" panose="020B0400000000000000" pitchFamily="50" charset="-128"/>
              </a:rPr>
              <a:t>・出展・出演者はいずれかの回に必ず参加をお願いいたします。</a:t>
            </a:r>
          </a:p>
          <a:p>
            <a:pPr>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出展にかかる申請書類等の確認・提出</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ブース出展者様は</a:t>
            </a:r>
            <a:r>
              <a:rPr kumimoji="1" lang="en-US" altLang="ja-JP" sz="1100" dirty="0">
                <a:latin typeface="BIZ UDPゴシック" panose="020B0400000000000000" pitchFamily="50" charset="-128"/>
                <a:ea typeface="BIZ UDPゴシック" panose="020B0400000000000000" pitchFamily="50" charset="-128"/>
              </a:rPr>
              <a:t>8:00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10:00</a:t>
            </a:r>
            <a:r>
              <a:rPr kumimoji="1" lang="ja-JP" altLang="en-US" sz="1100" dirty="0">
                <a:latin typeface="BIZ UDPゴシック" panose="020B0400000000000000" pitchFamily="50" charset="-128"/>
                <a:ea typeface="BIZ UDPゴシック" panose="020B0400000000000000" pitchFamily="50" charset="-128"/>
              </a:rPr>
              <a:t>の間に搬入・準備をお願いいたします。</a:t>
            </a:r>
            <a:endParaRPr kumimoji="1" lang="en-US" altLang="ja-JP" sz="11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a:latin typeface="BIZ UDPゴシック" panose="020B0400000000000000" pitchFamily="50" charset="-128"/>
                <a:ea typeface="BIZ UDPゴシック" panose="020B0400000000000000" pitchFamily="50" charset="-128"/>
              </a:rPr>
              <a:t>ステージ出演者様は出演時間の</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時間前には来場の上、打合せ・準備をお願いいたします。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69E1F5D-15CF-498C-3E56-C52F12D4C10B}"/>
              </a:ext>
            </a:extLst>
          </p:cNvPr>
          <p:cNvSpPr txBox="1"/>
          <p:nvPr/>
        </p:nvSpPr>
        <p:spPr>
          <a:xfrm>
            <a:off x="562797" y="5790358"/>
            <a:ext cx="5763575" cy="2954655"/>
          </a:xfrm>
          <a:prstGeom prst="rect">
            <a:avLst/>
          </a:prstGeom>
          <a:solidFill>
            <a:schemeClr val="accent1">
              <a:lumMod val="20000"/>
              <a:lumOff val="80000"/>
            </a:schemeClr>
          </a:solidFill>
        </p:spPr>
        <p:txBody>
          <a:bodyPr wrap="square" rtlCol="0">
            <a:spAutoFit/>
          </a:bodyPr>
          <a:lstStyle/>
          <a:p>
            <a:pPr algn="ct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応募方法</a:t>
            </a:r>
            <a:endParaRPr kumimoji="1" lang="en-US" altLang="ja-JP" sz="1600" b="1" dirty="0">
              <a:latin typeface="BIZ UDPゴシック" panose="020B0400000000000000" pitchFamily="50" charset="-128"/>
              <a:ea typeface="BIZ UDPゴシック" panose="020B0400000000000000" pitchFamily="50" charset="-128"/>
            </a:endParaRPr>
          </a:p>
          <a:p>
            <a:pPr algn="ct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募集期間：令和</a:t>
            </a:r>
            <a:r>
              <a:rPr kumimoji="1" lang="en-US" altLang="ja-JP" sz="1100" b="1" dirty="0">
                <a:latin typeface="BIZ UDPゴシック" panose="020B0400000000000000" pitchFamily="50" charset="-128"/>
                <a:ea typeface="BIZ UDPゴシック" panose="020B0400000000000000" pitchFamily="50" charset="-128"/>
              </a:rPr>
              <a:t>7</a:t>
            </a:r>
            <a:r>
              <a:rPr kumimoji="1" lang="ja-JP" altLang="en-US" sz="1100" b="1" dirty="0">
                <a:latin typeface="BIZ UDPゴシック" panose="020B0400000000000000" pitchFamily="50" charset="-128"/>
                <a:ea typeface="BIZ UDPゴシック" panose="020B0400000000000000" pitchFamily="50" charset="-128"/>
              </a:rPr>
              <a:t>年</a:t>
            </a:r>
            <a:r>
              <a:rPr kumimoji="1" lang="en-US" altLang="ja-JP" sz="1100" b="1" dirty="0">
                <a:latin typeface="BIZ UDPゴシック" panose="020B0400000000000000" pitchFamily="50" charset="-128"/>
                <a:ea typeface="BIZ UDPゴシック" panose="020B0400000000000000" pitchFamily="50" charset="-128"/>
              </a:rPr>
              <a:t>7</a:t>
            </a:r>
            <a:r>
              <a:rPr kumimoji="1" lang="ja-JP" altLang="en-US" sz="1100" b="1" dirty="0">
                <a:latin typeface="BIZ UDPゴシック" panose="020B0400000000000000" pitchFamily="50" charset="-128"/>
                <a:ea typeface="BIZ UDPゴシック" panose="020B0400000000000000" pitchFamily="50" charset="-128"/>
              </a:rPr>
              <a:t>月</a:t>
            </a:r>
            <a:r>
              <a:rPr kumimoji="1" lang="en-US" altLang="ja-JP" sz="1100" b="1" dirty="0">
                <a:latin typeface="BIZ UDPゴシック" panose="020B0400000000000000" pitchFamily="50" charset="-128"/>
                <a:ea typeface="BIZ UDPゴシック" panose="020B0400000000000000" pitchFamily="50" charset="-128"/>
              </a:rPr>
              <a:t>11</a:t>
            </a:r>
            <a:r>
              <a:rPr kumimoji="1" lang="ja-JP" altLang="en-US" sz="1100" b="1" dirty="0">
                <a:latin typeface="BIZ UDPゴシック" panose="020B0400000000000000" pitchFamily="50" charset="-128"/>
                <a:ea typeface="BIZ UDPゴシック" panose="020B0400000000000000" pitchFamily="50" charset="-128"/>
              </a:rPr>
              <a:t>日（金曜日） </a:t>
            </a:r>
            <a:r>
              <a:rPr kumimoji="1" lang="en-US" altLang="ja-JP" sz="1100" b="1" dirty="0">
                <a:latin typeface="BIZ UDPゴシック" panose="020B0400000000000000" pitchFamily="50" charset="-128"/>
                <a:ea typeface="BIZ UDPゴシック" panose="020B0400000000000000" pitchFamily="50" charset="-128"/>
              </a:rPr>
              <a:t>14</a:t>
            </a:r>
            <a:r>
              <a:rPr kumimoji="1" lang="ja-JP" altLang="en-US" sz="1100" b="1" dirty="0">
                <a:latin typeface="BIZ UDPゴシック" panose="020B0400000000000000" pitchFamily="50" charset="-128"/>
                <a:ea typeface="BIZ UDPゴシック" panose="020B0400000000000000" pitchFamily="50" charset="-128"/>
              </a:rPr>
              <a:t>時から</a:t>
            </a:r>
            <a:r>
              <a:rPr kumimoji="1" lang="en-US" altLang="ja-JP" sz="1100" b="1" dirty="0">
                <a:latin typeface="BIZ UDPゴシック" panose="020B0400000000000000" pitchFamily="50" charset="-128"/>
                <a:ea typeface="BIZ UDPゴシック" panose="020B0400000000000000" pitchFamily="50" charset="-128"/>
              </a:rPr>
              <a:t>8</a:t>
            </a:r>
            <a:r>
              <a:rPr kumimoji="1" lang="ja-JP" altLang="en-US" sz="1100" b="1" dirty="0">
                <a:latin typeface="BIZ UDPゴシック" panose="020B0400000000000000" pitchFamily="50" charset="-128"/>
                <a:ea typeface="BIZ UDPゴシック" panose="020B0400000000000000" pitchFamily="50" charset="-128"/>
              </a:rPr>
              <a:t>月</a:t>
            </a:r>
            <a:r>
              <a:rPr kumimoji="1" lang="en-US" altLang="ja-JP" sz="1100" b="1" dirty="0">
                <a:latin typeface="BIZ UDPゴシック" panose="020B0400000000000000" pitchFamily="50" charset="-128"/>
                <a:ea typeface="BIZ UDPゴシック" panose="020B0400000000000000" pitchFamily="50" charset="-128"/>
              </a:rPr>
              <a:t>8</a:t>
            </a:r>
            <a:r>
              <a:rPr kumimoji="1" lang="ja-JP" altLang="en-US" sz="1100" b="1" dirty="0">
                <a:latin typeface="BIZ UDPゴシック" panose="020B0400000000000000" pitchFamily="50" charset="-128"/>
                <a:ea typeface="BIZ UDPゴシック" panose="020B0400000000000000" pitchFamily="50" charset="-128"/>
              </a:rPr>
              <a:t>日（金曜日）</a:t>
            </a:r>
            <a:r>
              <a:rPr kumimoji="1" lang="en-US" altLang="ja-JP" sz="1100" b="1" dirty="0">
                <a:latin typeface="BIZ UDPゴシック" panose="020B0400000000000000" pitchFamily="50" charset="-128"/>
                <a:ea typeface="BIZ UDPゴシック" panose="020B0400000000000000" pitchFamily="50" charset="-128"/>
              </a:rPr>
              <a:t>17</a:t>
            </a:r>
            <a:r>
              <a:rPr kumimoji="1" lang="ja-JP" altLang="en-US" sz="1100" b="1" dirty="0">
                <a:latin typeface="BIZ UDPゴシック" panose="020B0400000000000000" pitchFamily="50" charset="-128"/>
                <a:ea typeface="BIZ UDPゴシック" panose="020B0400000000000000" pitchFamily="50" charset="-128"/>
              </a:rPr>
              <a:t>時まで</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申込方法：本募集要項を熟読の上、環境情報発信サイト「なにわエコスタイル」</a:t>
            </a: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申込フォームからお申し込みをお願いします。</a:t>
            </a:r>
            <a:r>
              <a:rPr kumimoji="1" lang="en-US" altLang="ja-JP" sz="1100" dirty="0">
                <a:latin typeface="BIZ UDPゴシック" panose="020B0400000000000000" pitchFamily="50" charset="-128"/>
                <a:ea typeface="BIZ UDPゴシック" panose="020B0400000000000000" pitchFamily="50" charset="-128"/>
              </a:rPr>
              <a:t>WEB</a:t>
            </a:r>
            <a:r>
              <a:rPr kumimoji="1" lang="ja-JP" altLang="en-US" sz="1100" dirty="0">
                <a:latin typeface="BIZ UDPゴシック" panose="020B0400000000000000" pitchFamily="50" charset="-128"/>
                <a:ea typeface="BIZ UDPゴシック" panose="020B0400000000000000" pitchFamily="50" charset="-128"/>
              </a:rPr>
              <a:t>からのお申し込みが</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できない場合は、事務局までお問合せ下さい。</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なにわエコスタイルホームページは次のアドレス又は２次元コードよりご覧いただけます。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https://www.naniwa-ecostyle.net/</a:t>
            </a: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ECO</a:t>
            </a:r>
            <a:r>
              <a:rPr kumimoji="1" lang="ja-JP" altLang="en-US" sz="1100" dirty="0">
                <a:latin typeface="BIZ UDPゴシック" panose="020B0400000000000000" pitchFamily="50" charset="-128"/>
                <a:ea typeface="BIZ UDPゴシック" panose="020B0400000000000000" pitchFamily="50" charset="-128"/>
              </a:rPr>
              <a:t>縁日</a:t>
            </a:r>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出展・出演募集中！」の記事をご覧ください。</a:t>
            </a:r>
          </a:p>
          <a:p>
            <a:r>
              <a:rPr kumimoji="1" lang="ja-JP" altLang="en-US" sz="1100" dirty="0">
                <a:latin typeface="BIZ UDPゴシック" panose="020B0400000000000000" pitchFamily="50" charset="-128"/>
                <a:ea typeface="BIZ UDPゴシック" panose="020B0400000000000000" pitchFamily="50" charset="-128"/>
              </a:rPr>
              <a:t> </a:t>
            </a:r>
          </a:p>
          <a:p>
            <a:pPr algn="ctr"/>
            <a:endParaRPr kumimoji="1" lang="en-US" altLang="ja-JP" sz="1100" dirty="0">
              <a:latin typeface="BIZ UDPゴシック" panose="020B0400000000000000" pitchFamily="50" charset="-128"/>
              <a:ea typeface="BIZ UDPゴシック" panose="020B0400000000000000" pitchFamily="50" charset="-128"/>
            </a:endParaRPr>
          </a:p>
          <a:p>
            <a:pPr algn="ctr"/>
            <a:endParaRPr kumimoji="1" lang="en-US" altLang="ja-JP" sz="1100" dirty="0">
              <a:latin typeface="BIZ UDPゴシック" panose="020B0400000000000000" pitchFamily="50" charset="-128"/>
              <a:ea typeface="BIZ UDPゴシック" panose="020B0400000000000000" pitchFamily="50" charset="-128"/>
            </a:endParaRPr>
          </a:p>
          <a:p>
            <a:pPr algn="ctr"/>
            <a:endParaRPr kumimoji="1" lang="en-US" altLang="ja-JP" sz="1100" dirty="0">
              <a:latin typeface="BIZ UDPゴシック" panose="020B0400000000000000" pitchFamily="50" charset="-128"/>
              <a:ea typeface="BIZ UDPゴシック" panose="020B0400000000000000" pitchFamily="50" charset="-128"/>
            </a:endParaRPr>
          </a:p>
        </p:txBody>
      </p:sp>
      <p:sp>
        <p:nvSpPr>
          <p:cNvPr id="15" name="スライド番号プレースホルダー 14">
            <a:extLst>
              <a:ext uri="{FF2B5EF4-FFF2-40B4-BE49-F238E27FC236}">
                <a16:creationId xmlns:a16="http://schemas.microsoft.com/office/drawing/2014/main" id="{82D741AD-3290-4F65-1FF4-9B0F9DA9012E}"/>
              </a:ext>
            </a:extLst>
          </p:cNvPr>
          <p:cNvSpPr>
            <a:spLocks noGrp="1"/>
          </p:cNvSpPr>
          <p:nvPr>
            <p:ph type="sldNum" sz="quarter" idx="12"/>
          </p:nvPr>
        </p:nvSpPr>
        <p:spPr/>
        <p:txBody>
          <a:bodyPr/>
          <a:lstStyle/>
          <a:p>
            <a:fld id="{C39295E0-44AC-412C-B784-DD152F1EA398}" type="slidenum">
              <a:rPr kumimoji="1" lang="ja-JP" altLang="en-US" smtClean="0"/>
              <a:t>9</a:t>
            </a:fld>
            <a:endParaRPr kumimoji="1" lang="ja-JP" altLang="en-US"/>
          </a:p>
        </p:txBody>
      </p:sp>
      <p:pic>
        <p:nvPicPr>
          <p:cNvPr id="1026" name="Picture 2">
            <a:extLst>
              <a:ext uri="{FF2B5EF4-FFF2-40B4-BE49-F238E27FC236}">
                <a16:creationId xmlns:a16="http://schemas.microsoft.com/office/drawing/2014/main" id="{2BB270C7-EC88-3918-EFE0-CC38AD543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953" y="7750458"/>
            <a:ext cx="886069" cy="88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010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3111</Words>
  <Application>Microsoft Office PowerPoint</Application>
  <PresentationFormat>A4 210 x 297 mm</PresentationFormat>
  <Paragraphs>315</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BIZ UDPゴシック</vt:lpstr>
      <vt:lpstr>HGP創英ﾌﾟﾚｾﾞﾝｽEB</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2025-06-27T08:34:56Z</dcterms:created>
  <dcterms:modified xsi:type="dcterms:W3CDTF">2025-06-27T08:36:16Z</dcterms:modified>
</cp:coreProperties>
</file>