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3"/>
  </p:notesMasterIdLst>
  <p:sldIdLst>
    <p:sldId id="259" r:id="rId2"/>
  </p:sldIdLst>
  <p:sldSz cx="6858000" cy="9906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155" autoAdjust="0"/>
    <p:restoredTop sz="92806" autoAdjust="0"/>
  </p:normalViewPr>
  <p:slideViewPr>
    <p:cSldViewPr snapToGrid="0">
      <p:cViewPr varScale="1">
        <p:scale>
          <a:sx n="63" d="100"/>
          <a:sy n="63" d="100"/>
        </p:scale>
        <p:origin x="2957" y="62"/>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&#65279;<?xml version="1.0" encoding="utf-8" standalone="yes"?>
<Relationships xmlns="http://schemas.openxmlformats.org/package/2006/relationships">
  <Relationship Id="rId3" Type="http://schemas.openxmlformats.org/officeDocument/2006/relationships/notesMaster" Target="notesMasters/notesMaster1.xml" />
  <Relationship Id="rId7" Type="http://schemas.openxmlformats.org/officeDocument/2006/relationships/tableStyles" Target="tableStyle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theme" Target="theme/theme1.xml" />
  <Relationship Id="rId5" Type="http://schemas.openxmlformats.org/officeDocument/2006/relationships/viewProps" Target="viewProps.xml" />
  <Relationship Id="rId4" Type="http://schemas.openxmlformats.org/officeDocument/2006/relationships/presProps" Target="pres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7D219EB-ECA0-4BA6-9086-85202E4E3F91}" type="datetimeFigureOut">
              <a:rPr kumimoji="1" lang="ja-JP" altLang="en-US" smtClean="0"/>
              <a:t>2025/9/3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BD99455-3252-40E9-9BC2-8E43E7D0E459}" type="slidenum">
              <a:rPr kumimoji="1" lang="ja-JP" altLang="en-US" smtClean="0"/>
              <a:t>‹#›</a:t>
            </a:fld>
            <a:endParaRPr kumimoji="1" lang="ja-JP" altLang="en-US"/>
          </a:p>
        </p:txBody>
      </p:sp>
    </p:spTree>
    <p:extLst>
      <p:ext uri="{BB962C8B-B14F-4D97-AF65-F5344CB8AC3E}">
        <p14:creationId xmlns:p14="http://schemas.microsoft.com/office/powerpoint/2010/main" val="2420260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BD99455-3252-40E9-9BC2-8E43E7D0E459}" type="slidenum">
              <a:rPr kumimoji="1" lang="ja-JP" altLang="en-US" smtClean="0"/>
              <a:t>1</a:t>
            </a:fld>
            <a:endParaRPr kumimoji="1" lang="ja-JP" altLang="en-US"/>
          </a:p>
        </p:txBody>
      </p:sp>
    </p:spTree>
    <p:extLst>
      <p:ext uri="{BB962C8B-B14F-4D97-AF65-F5344CB8AC3E}">
        <p14:creationId xmlns:p14="http://schemas.microsoft.com/office/powerpoint/2010/main" val="4099201219"/>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7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236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709550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61586" y="554920"/>
            <a:ext cx="2159794" cy="1183446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9822" y="554920"/>
            <a:ext cx="6367463" cy="1183446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96424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136038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139501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9823" y="3235502"/>
            <a:ext cx="4263628"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857750" y="3235502"/>
            <a:ext cx="4263629" cy="9153878"/>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314793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6"/>
            <a:ext cx="3030141" cy="924101"/>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7"/>
            <a:ext cx="303014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6"/>
            <a:ext cx="3031331" cy="924101"/>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7"/>
            <a:ext cx="3031331" cy="5707416"/>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019866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96534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38983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7"/>
            <a:ext cx="3833813" cy="8454497"/>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79587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20"/>
            <a:ext cx="4114800" cy="59436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2025/9/3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164713283"/>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5782" tIns="47891" rIns="95782" bIns="47891" rtlCol="0" anchor="ctr"/>
          <a:lstStyle>
            <a:lvl1pPr algn="l">
              <a:defRPr sz="1300">
                <a:solidFill>
                  <a:schemeClr val="tx1">
                    <a:tint val="75000"/>
                  </a:schemeClr>
                </a:solidFill>
              </a:defRPr>
            </a:lvl1pPr>
          </a:lstStyle>
          <a:p>
            <a:fld id="{23F4FFF1-B2E7-4730-840C-4A8E4B6CF361}" type="datetimeFigureOut">
              <a:rPr kumimoji="1" lang="ja-JP" altLang="en-US" smtClean="0"/>
              <a:t>2025/9/3</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5782" tIns="47891" rIns="95782" bIns="47891" rtlCol="0" anchor="ctr"/>
          <a:lstStyle>
            <a:lvl1pPr algn="r">
              <a:defRPr sz="1300">
                <a:solidFill>
                  <a:schemeClr val="tx1">
                    <a:tint val="75000"/>
                  </a:schemeClr>
                </a:solidFill>
              </a:defRPr>
            </a:lvl1p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45813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66675" y="9061587"/>
            <a:ext cx="6727074" cy="5949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6675" y="1571248"/>
            <a:ext cx="6728486" cy="73106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654"/>
            <a:ext cx="6858000" cy="5949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地方独立行政法人大阪産業技術研究所</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令和６事業年度の業務実績に関する評価結果の概要</a:t>
            </a:r>
          </a:p>
        </p:txBody>
      </p:sp>
      <p:sp>
        <p:nvSpPr>
          <p:cNvPr id="18" name="正方形/長方形 17"/>
          <p:cNvSpPr/>
          <p:nvPr/>
        </p:nvSpPr>
        <p:spPr>
          <a:xfrm>
            <a:off x="87136" y="1570234"/>
            <a:ext cx="6708025" cy="7037824"/>
          </a:xfrm>
          <a:prstGeom prst="rect">
            <a:avLst/>
          </a:prstGeom>
        </p:spPr>
        <p:txBody>
          <a:bodyPr wrap="square">
            <a:spAutoFit/>
          </a:bodyPr>
          <a:lstStyle/>
          <a:p>
            <a:pPr eaLnBrk="0" fontAlgn="ctr">
              <a:lnSpc>
                <a:spcPts val="1600"/>
              </a:lnSpc>
            </a:pPr>
            <a:endParaRPr lang="en-US" altLang="ja-JP" sz="500" dirty="0">
              <a:latin typeface="+mj-ea"/>
              <a:ea typeface="+mj-ea"/>
            </a:endParaRPr>
          </a:p>
          <a:p>
            <a:pPr eaLnBrk="0" fontAlgn="ctr">
              <a:lnSpc>
                <a:spcPts val="1600"/>
              </a:lnSpc>
              <a:spcAft>
                <a:spcPts val="300"/>
              </a:spcAft>
            </a:pPr>
            <a:r>
              <a:rPr lang="ja-JP" altLang="en-US" sz="1200" dirty="0">
                <a:latin typeface="+mj-ea"/>
                <a:ea typeface="+mj-ea"/>
              </a:rPr>
              <a:t>■</a:t>
            </a:r>
            <a:r>
              <a:rPr lang="ja-JP" altLang="en-US" sz="1200" b="1" dirty="0">
                <a:latin typeface="+mj-ea"/>
                <a:ea typeface="+mj-ea"/>
              </a:rPr>
              <a:t>令和６事業年度の業務実績に関する評価結果</a:t>
            </a:r>
            <a:endParaRPr lang="en-US" altLang="ja-JP" sz="1200" b="1" dirty="0">
              <a:latin typeface="+mj-ea"/>
              <a:ea typeface="+mj-ea"/>
            </a:endParaRPr>
          </a:p>
          <a:p>
            <a:pPr eaLnBrk="0" fontAlgn="ctr">
              <a:lnSpc>
                <a:spcPts val="1600"/>
              </a:lnSpc>
            </a:pPr>
            <a:r>
              <a:rPr lang="ja-JP" altLang="en-US" sz="1000" dirty="0">
                <a:latin typeface="+mj-ea"/>
                <a:ea typeface="+mj-ea"/>
              </a:rPr>
              <a:t>　 </a:t>
            </a:r>
            <a:r>
              <a:rPr lang="ja-JP" altLang="en-US" sz="1200" b="1" u="sng" dirty="0">
                <a:latin typeface="+mj-ea"/>
                <a:ea typeface="+mj-ea"/>
              </a:rPr>
              <a:t>全体評価　 「全体として年度計画及び中期計画のとおりに進捗している」</a:t>
            </a:r>
            <a:endParaRPr lang="en-US" altLang="ja-JP" sz="1200" b="1" u="sng" dirty="0">
              <a:latin typeface="+mj-ea"/>
              <a:ea typeface="+mj-ea"/>
            </a:endParaRPr>
          </a:p>
          <a:p>
            <a:pPr eaLnBrk="0" fontAlgn="ctr">
              <a:lnSpc>
                <a:spcPts val="1600"/>
              </a:lnSpc>
              <a:spcAft>
                <a:spcPts val="300"/>
              </a:spcAft>
            </a:pPr>
            <a:r>
              <a:rPr lang="ja-JP" altLang="en-US" sz="1050" dirty="0">
                <a:latin typeface="+mj-ea"/>
                <a:ea typeface="+mj-ea"/>
              </a:rPr>
              <a:t>　</a:t>
            </a:r>
            <a:r>
              <a:rPr lang="en-US" altLang="ja-JP" sz="1050" dirty="0">
                <a:latin typeface="+mj-ea"/>
                <a:ea typeface="+mj-ea"/>
              </a:rPr>
              <a:t>【</a:t>
            </a:r>
            <a:r>
              <a:rPr lang="ja-JP" altLang="en-US" sz="1050" dirty="0">
                <a:latin typeface="+mj-ea"/>
                <a:ea typeface="+mj-ea"/>
              </a:rPr>
              <a:t>主な評価等</a:t>
            </a:r>
            <a:r>
              <a:rPr lang="en-US" altLang="ja-JP" sz="1050" dirty="0">
                <a:latin typeface="+mj-ea"/>
                <a:ea typeface="+mj-ea"/>
              </a:rPr>
              <a:t>】</a:t>
            </a:r>
          </a:p>
          <a:p>
            <a:pPr eaLnBrk="0" fontAlgn="ctr">
              <a:lnSpc>
                <a:spcPts val="1500"/>
              </a:lnSpc>
            </a:pPr>
            <a:endParaRPr lang="en-US" altLang="ja-JP" sz="1050" dirty="0">
              <a:latin typeface="+mj-ea"/>
              <a:ea typeface="+mj-ea"/>
            </a:endParaRPr>
          </a:p>
          <a:p>
            <a:pPr eaLnBrk="0" fontAlgn="ctr">
              <a:lnSpc>
                <a:spcPts val="1500"/>
              </a:lnSpc>
            </a:pPr>
            <a:endParaRPr lang="en-US" altLang="ja-JP" sz="1050" dirty="0">
              <a:latin typeface="+mj-ea"/>
              <a:ea typeface="+mj-ea"/>
            </a:endParaRPr>
          </a:p>
          <a:p>
            <a:pPr eaLnBrk="0" fontAlgn="ctr">
              <a:lnSpc>
                <a:spcPts val="1500"/>
              </a:lnSpc>
            </a:pPr>
            <a:endParaRPr lang="en-US" altLang="ja-JP" sz="1050" dirty="0">
              <a:latin typeface="+mj-ea"/>
              <a:ea typeface="+mj-ea"/>
            </a:endParaRPr>
          </a:p>
          <a:p>
            <a:pPr eaLnBrk="0" fontAlgn="ctr">
              <a:lnSpc>
                <a:spcPts val="1500"/>
              </a:lnSpc>
            </a:pPr>
            <a:endParaRPr lang="en-US" altLang="ja-JP" sz="105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marL="5019675" eaLnBrk="0" fontAlgn="ctr"/>
            <a:r>
              <a:rPr lang="ja-JP" altLang="en-US" sz="1000" dirty="0">
                <a:latin typeface="+mj-ea"/>
                <a:ea typeface="+mj-ea"/>
              </a:rPr>
              <a:t>　</a:t>
            </a: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endParaRPr lang="en-US" altLang="ja-JP" sz="1000" dirty="0">
              <a:latin typeface="+mj-ea"/>
              <a:ea typeface="+mj-ea"/>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spcAft>
                <a:spcPts val="600"/>
              </a:spcAft>
            </a:pPr>
            <a:endParaRPr lang="en-US" altLang="ja-JP" sz="1000" dirty="0">
              <a:latin typeface="ＭＳ ゴシック" panose="020B0609070205080204" pitchFamily="49" charset="-128"/>
              <a:ea typeface="ＭＳ ゴシック" panose="020B0609070205080204" pitchFamily="49" charset="-128"/>
            </a:endParaRPr>
          </a:p>
          <a:p>
            <a:pPr eaLnBrk="0" fontAlgn="ctr"/>
            <a:endParaRPr lang="en-US" altLang="ja-JP" sz="1100" b="1" dirty="0">
              <a:latin typeface="ＭＳ ゴシック" panose="020B0609070205080204" pitchFamily="49" charset="-128"/>
              <a:ea typeface="ＭＳ ゴシック" panose="020B0609070205080204" pitchFamily="49" charset="-128"/>
            </a:endParaRPr>
          </a:p>
          <a:p>
            <a:pPr eaLnBrk="0" fontAlgn="ctr"/>
            <a:endParaRPr lang="en-US" altLang="ja-JP" sz="1100" b="1" dirty="0">
              <a:latin typeface="ＭＳ ゴシック" panose="020B0609070205080204" pitchFamily="49" charset="-128"/>
              <a:ea typeface="ＭＳ ゴシック" panose="020B0609070205080204" pitchFamily="49" charset="-128"/>
            </a:endParaRPr>
          </a:p>
          <a:p>
            <a:pPr eaLnBrk="0" fontAlgn="ctr"/>
            <a:r>
              <a:rPr lang="ja-JP" altLang="en-US" sz="1100" b="1" dirty="0">
                <a:latin typeface="ＭＳ ゴシック" panose="020B0609070205080204" pitchFamily="49" charset="-128"/>
                <a:ea typeface="ＭＳ ゴシック" panose="020B0609070205080204" pitchFamily="49" charset="-128"/>
              </a:rPr>
              <a:t> </a:t>
            </a:r>
            <a:r>
              <a:rPr lang="ja-JP" altLang="en-US" sz="1100" b="1" dirty="0">
                <a:latin typeface="+mn-ea"/>
              </a:rPr>
              <a:t>　</a:t>
            </a:r>
            <a:endParaRPr lang="en-US" altLang="ja-JP" sz="1000" dirty="0">
              <a:latin typeface="ＭＳ Ｐゴシック" panose="020B0600070205080204" pitchFamily="50" charset="-128"/>
              <a:ea typeface="ＭＳ Ｐゴシック" panose="020B0600070205080204"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2323517610"/>
              </p:ext>
            </p:extLst>
          </p:nvPr>
        </p:nvGraphicFramePr>
        <p:xfrm>
          <a:off x="239547" y="2503013"/>
          <a:ext cx="6378906" cy="6122593"/>
        </p:xfrm>
        <a:graphic>
          <a:graphicData uri="http://schemas.openxmlformats.org/drawingml/2006/table">
            <a:tbl>
              <a:tblPr/>
              <a:tblGrid>
                <a:gridCol w="739555">
                  <a:extLst>
                    <a:ext uri="{9D8B030D-6E8A-4147-A177-3AD203B41FA5}">
                      <a16:colId xmlns:a16="http://schemas.microsoft.com/office/drawing/2014/main" val="20000"/>
                    </a:ext>
                  </a:extLst>
                </a:gridCol>
                <a:gridCol w="587138">
                  <a:extLst>
                    <a:ext uri="{9D8B030D-6E8A-4147-A177-3AD203B41FA5}">
                      <a16:colId xmlns:a16="http://schemas.microsoft.com/office/drawing/2014/main" val="3953861346"/>
                    </a:ext>
                  </a:extLst>
                </a:gridCol>
                <a:gridCol w="652102">
                  <a:extLst>
                    <a:ext uri="{9D8B030D-6E8A-4147-A177-3AD203B41FA5}">
                      <a16:colId xmlns:a16="http://schemas.microsoft.com/office/drawing/2014/main" val="20001"/>
                    </a:ext>
                  </a:extLst>
                </a:gridCol>
                <a:gridCol w="4400111">
                  <a:extLst>
                    <a:ext uri="{9D8B030D-6E8A-4147-A177-3AD203B41FA5}">
                      <a16:colId xmlns:a16="http://schemas.microsoft.com/office/drawing/2014/main" val="20002"/>
                    </a:ext>
                  </a:extLst>
                </a:gridCol>
              </a:tblGrid>
              <a:tr h="245005">
                <a:tc gridSpan="2">
                  <a:txBody>
                    <a:bodyPr/>
                    <a:lstStyle/>
                    <a:p>
                      <a:pPr marL="0" marR="0" lvl="0" indent="0" algn="ctr" defTabSz="914400" rtl="0" eaLnBrk="0" fontAlgn="base" latinLnBrk="0" hangingPunct="1">
                        <a:lnSpc>
                          <a:spcPct val="1000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itchFamily="50" charset="-128"/>
                        </a:rPr>
                        <a:t>評価項目</a:t>
                      </a:r>
                    </a:p>
                  </a:txBody>
                  <a:tcPr marL="68594" marR="685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itchFamily="50" charset="-128"/>
                        </a:rPr>
                        <a:t>評価</a:t>
                      </a:r>
                    </a:p>
                  </a:txBody>
                  <a:tcPr marL="68594" marR="685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itchFamily="50" charset="-128"/>
                        </a:rPr>
                        <a:t>主な評価内容</a:t>
                      </a:r>
                    </a:p>
                  </a:txBody>
                  <a:tcPr marL="68594" marR="6859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extLst>
                  <a:ext uri="{0D108BD9-81ED-4DB2-BD59-A6C34878D82A}">
                    <a16:rowId xmlns:a16="http://schemas.microsoft.com/office/drawing/2014/main" val="10000"/>
                  </a:ext>
                </a:extLst>
              </a:tr>
              <a:tr h="405144">
                <a:tc rowSpan="6">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住民に対し</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err="1">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て提</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供する</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サービス</a:t>
                      </a:r>
                      <a:r>
                        <a:rPr kumimoji="1" lang="ja-JP" altLang="en-US" sz="1050" b="0" i="0" u="none" strike="noStrike" cap="none" normalizeH="0" baseline="0" dirty="0" err="1">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そ</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の他の業務</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の質の向上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多様な技術分野における技術支援</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Ｂ</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おおむね</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・利用者の利用満足度　　　　　目標：</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90</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％以上⇒ 実績：</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97.3</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 　　　　　　　</a:t>
                      </a:r>
                    </a:p>
                    <a:p>
                      <a:pPr marL="0" marR="0" lvl="0" indent="0" algn="l" defTabSz="914400" rtl="0" eaLnBrk="0"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・企業支援研究実施件数　　　　目標： 　</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128</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件⇒ 実績： </a:t>
                      </a:r>
                      <a:r>
                        <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100</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6249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eaLnBrk="0" fontAlgn="ctr">
                        <a:lnSpc>
                          <a:spcPts val="1400"/>
                        </a:lnSpc>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　</a:t>
                      </a:r>
                      <a:r>
                        <a:rPr kumimoji="1" lang="zh-TW"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大阪産業技術研究所</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が有する知見やノウハウに基づく技術支援の提供により企業の課題解決に貢献し、高い満足度を維持するとともに、国際規格に対応した電波暗室を備えたＥＭＣ技術開発支援センターの利用拡大、３Ｄ造形技術イノベーションセンターや先進電子材料評価センター等を活用した企業伴走型の研究に積極的に取り組んだ。</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0062133"/>
                  </a:ext>
                </a:extLst>
              </a:tr>
              <a:tr h="411713">
                <a:tc vMerge="1">
                  <a:txBody>
                    <a:bodyPr/>
                    <a:lstStyle/>
                    <a:p>
                      <a:endParaRPr kumimoji="1" lang="ja-JP" altLang="en-US"/>
                    </a:p>
                  </a:txBody>
                  <a:tcPr/>
                </a:tc>
                <a:tc row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研究開発の推進・産業人材の育成</a:t>
                      </a:r>
                      <a:endParaRPr kumimoji="1" lang="en-US" altLang="ja-JP"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・競争的研究実施件数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100</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111</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・人材育成延べ人数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520</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人　⇒ 実績：</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1,269</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人</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2004967815"/>
                  </a:ext>
                </a:extLst>
              </a:tr>
              <a:tr h="6998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国際規格の策定に貢献した「各種材料の海洋生分解性評価法の開発」など時代のニーズに対応するプロジェクト研究をはじめとした研究開発を推進するとともに、企業ニーズを踏まえた技術者研修の実施など人材育成の支援に積極的に取り組んだ。</a:t>
                      </a:r>
                      <a:endParaRPr kumimoji="1" lang="ja-JP" altLang="en-US" sz="1900" b="0" i="0" u="none" strike="noStrike" kern="1200" cap="none" spc="0" normalizeH="0" baseline="0" noProof="0" dirty="0">
                        <a:ln>
                          <a:noFill/>
                        </a:ln>
                        <a:solidFill>
                          <a:schemeClr val="tx1"/>
                        </a:solidFill>
                        <a:effectLst/>
                        <a:uLnTx/>
                        <a:uFillTx/>
                        <a:latin typeface="+mn-lt"/>
                        <a:ea typeface="+mn-ea"/>
                        <a:cs typeface="+mn-cs"/>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44763305"/>
                  </a:ext>
                </a:extLst>
              </a:tr>
              <a:tr h="757091">
                <a:tc vMerge="1">
                  <a:txBody>
                    <a:bodyPr/>
                    <a:lstStyle/>
                    <a:p>
                      <a:endParaRPr kumimoji="1" lang="ja-JP" altLang="en-US"/>
                    </a:p>
                  </a:txBody>
                  <a:tcPr/>
                </a:tc>
                <a:tc row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8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事業化までの一気通貫の企業支援</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・製品化・成果事例件数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33</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38</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・技術情報の発信件数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987</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898</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・研究論文の発表件数　　　　</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100</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99</a:t>
                      </a: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・知的財産出願・秘匿化件数　</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目標：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35</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　⇒ 実績：　</a:t>
                      </a:r>
                      <a:r>
                        <a:rPr kumimoji="1" lang="en-US" altLang="ja-JP"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30</a:t>
                      </a:r>
                      <a:r>
                        <a:rPr kumimoji="1" lang="zh-TW"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件</a:t>
                      </a:r>
                      <a:endParaRPr kumimoji="1" lang="en-US" altLang="zh-TW"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2321549211"/>
                  </a:ext>
                </a:extLst>
              </a:tr>
              <a:tr h="99518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大阪・関西万博における「リボーンチャレンジ」事業として、中小企業・スタートアップとの共同開発等を実施するなど、府市の施策と連動した取組を実施するとともに、先端技術分野に関し企業等で構成されるワーキンググループを立ち上げる等、産学官連携に関する様々な取組を実施した。</a:t>
                      </a:r>
                      <a:endParaRPr kumimoji="1" lang="ja-JP" altLang="en-US" dirty="0">
                        <a:solidFill>
                          <a:schemeClr val="tx1"/>
                        </a:solidFill>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08896745"/>
                  </a:ext>
                </a:extLst>
              </a:tr>
              <a:tr h="792012">
                <a:tc grid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業務運営の改善</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及び効率化</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ts val="14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　法人経営本部による企画立案・意思決定機能を強化する等、本部機能の一層の充実や管理部門業務の更なる効率化を推し進めるとともに、機器の計画的な保守等により使用停止期間を減少させ、依頼試験・装置使用等収入を大幅に増加させた。</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9909">
                <a:tc rowSpan="2" gridSpan="2">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財務内容の改善、</a:t>
                      </a:r>
                      <a:endParaRPr kumimoji="1" lang="en-US" altLang="ja-JP"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その他業務運営に関する重要事項</a:t>
                      </a: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1">
                        <a:lnSpc>
                          <a:spcPct val="100000"/>
                        </a:lnSpc>
                        <a:spcBef>
                          <a:spcPct val="0"/>
                        </a:spcBef>
                        <a:spcAft>
                          <a:spcPct val="0"/>
                        </a:spcAft>
                        <a:buClrTx/>
                        <a:buSzTx/>
                        <a:buFontTx/>
                        <a:buNone/>
                        <a:tabLst/>
                        <a:defRPr/>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Ａ</a:t>
                      </a:r>
                      <a:endParaRPr kumimoji="1" lang="en-US"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algn="ctr" defTabSz="914400" rtl="0" eaLnBrk="0" fontAlgn="base" latinLnBrk="0" hangingPunct="1">
                        <a:lnSpc>
                          <a:spcPct val="100000"/>
                        </a:lnSpc>
                        <a:spcBef>
                          <a:spcPct val="0"/>
                        </a:spcBef>
                        <a:spcAft>
                          <a:spcPct val="0"/>
                        </a:spcAft>
                        <a:buClrTx/>
                        <a:buSzTx/>
                        <a:buFontTx/>
                        <a:buNone/>
                        <a:tabLst/>
                      </a:pPr>
                      <a:r>
                        <a:rPr kumimoji="1" lang="ja-JP" altLang="en-US"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計画どおり</a:t>
                      </a:r>
                      <a:endParaRPr kumimoji="1" lang="ja-JP" altLang="ja-JP" sz="900" b="1"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・事業収入額（競争的資金を除く）目標：</a:t>
                      </a:r>
                      <a:r>
                        <a:rPr kumimoji="1" lang="en-US" altLang="ja-JP" sz="1050" b="0" i="0" u="none" strike="noStrike" cap="none" normalizeH="0" baseline="0" dirty="0">
                          <a:ln>
                            <a:noFill/>
                          </a:ln>
                          <a:solidFill>
                            <a:schemeClr val="tx1"/>
                          </a:solidFill>
                          <a:effectLst/>
                          <a:latin typeface="+mn-ea"/>
                          <a:ea typeface="+mn-ea"/>
                          <a:cs typeface="Meiryo UI" panose="020B0604030504040204" pitchFamily="50" charset="-128"/>
                        </a:rPr>
                        <a:t>611</a:t>
                      </a:r>
                      <a:r>
                        <a:rPr kumimoji="1" lang="ja-JP" altLang="en-US" sz="1050" b="0" i="0" u="none" strike="noStrike" cap="none" normalizeH="0" baseline="0" dirty="0">
                          <a:ln>
                            <a:noFill/>
                          </a:ln>
                          <a:solidFill>
                            <a:schemeClr val="tx1"/>
                          </a:solidFill>
                          <a:effectLst/>
                          <a:latin typeface="+mn-ea"/>
                          <a:ea typeface="+mn-ea"/>
                          <a:cs typeface="Meiryo UI" panose="020B0604030504040204" pitchFamily="50" charset="-128"/>
                        </a:rPr>
                        <a:t>百万円⇒</a:t>
                      </a:r>
                      <a:r>
                        <a:rPr kumimoji="1" lang="ja-JP" altLang="en-US" sz="105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Meiryo UI" panose="020B0604030504040204" pitchFamily="50" charset="-128"/>
                        </a:rPr>
                        <a:t>実績：</a:t>
                      </a:r>
                      <a:r>
                        <a:rPr kumimoji="1" lang="en-US" altLang="ja-JP" sz="105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644</a:t>
                      </a:r>
                      <a:r>
                        <a:rPr kumimoji="1" lang="ja-JP" altLang="en-US" sz="105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百万円 </a:t>
                      </a:r>
                      <a:endParaRPr kumimoji="1" lang="en-US" altLang="ja-JP" sz="1050" b="0" i="0" u="none" strike="noStrike" cap="none" normalizeH="0" baseline="0" dirty="0">
                        <a:ln>
                          <a:noFill/>
                        </a:ln>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4203">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　事業収入の確保、財務基盤の強化と効率的な予算執行等に計画的に取　り組んだほか、「財務内容の改善」「その他業務運営に関する重要事項」等に関する計画を順調に実施した。</a:t>
                      </a:r>
                      <a:r>
                        <a:rPr kumimoji="1" lang="ja-JP" altLang="en-US" sz="500" b="0" i="0" u="none" strike="noStrike" cap="none" normalizeH="0" baseline="0" dirty="0">
                          <a:ln>
                            <a:noFill/>
                          </a:ln>
                          <a:solidFill>
                            <a:schemeClr val="tx1"/>
                          </a:solidFill>
                          <a:effectLst/>
                          <a:latin typeface="ＭＳ Ｐゴシック" panose="020B0600070205080204" pitchFamily="50" charset="-128"/>
                          <a:ea typeface="+mn-ea"/>
                          <a:cs typeface="Meiryo UI" panose="020B0604030504040204" pitchFamily="50" charset="-128"/>
                        </a:rPr>
                        <a:t>　</a:t>
                      </a:r>
                      <a:endParaRPr kumimoji="1" lang="ja-JP" altLang="en-US" sz="400" b="0" i="0" u="none" strike="noStrike" cap="none" normalizeH="0" baseline="0" dirty="0">
                        <a:ln>
                          <a:noFill/>
                        </a:ln>
                        <a:solidFill>
                          <a:schemeClr val="tx1"/>
                        </a:solidFill>
                        <a:effectLst/>
                        <a:latin typeface="ＭＳ Ｐゴシック" panose="020B0600070205080204" pitchFamily="50" charset="-128"/>
                        <a:ea typeface="+mn-ea"/>
                        <a:cs typeface="Meiryo UI" panose="020B0604030504040204" pitchFamily="50" charset="-128"/>
                      </a:endParaRPr>
                    </a:p>
                  </a:txBody>
                  <a:tcPr marL="36001" marR="36001"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4652620"/>
                  </a:ext>
                </a:extLst>
              </a:tr>
            </a:tbl>
          </a:graphicData>
        </a:graphic>
      </p:graphicFrame>
      <p:sp>
        <p:nvSpPr>
          <p:cNvPr id="11" name="正方形/長方形 10">
            <a:extLst>
              <a:ext uri="{FF2B5EF4-FFF2-40B4-BE49-F238E27FC236}">
                <a16:creationId xmlns:a16="http://schemas.microsoft.com/office/drawing/2014/main" id="{D0F27251-30BC-4714-B5CE-3984CE5C58E0}"/>
              </a:ext>
            </a:extLst>
          </p:cNvPr>
          <p:cNvSpPr/>
          <p:nvPr/>
        </p:nvSpPr>
        <p:spPr>
          <a:xfrm>
            <a:off x="94523" y="817520"/>
            <a:ext cx="6693250" cy="580534"/>
          </a:xfrm>
          <a:prstGeom prst="rect">
            <a:avLst/>
          </a:prstGeom>
        </p:spPr>
        <p:txBody>
          <a:bodyPr wrap="square" tIns="36000" bIns="36000">
            <a:spAutoFit/>
          </a:bodyPr>
          <a:lstStyle/>
          <a:p>
            <a:pPr eaLnBrk="0"/>
            <a:r>
              <a:rPr lang="ja-JP" altLang="en-US" sz="1100" dirty="0">
                <a:latin typeface="+mn-ea"/>
              </a:rPr>
              <a:t>　法人の毎事業年度の業務実績については、地方独立行政法人法に基づき、知事（設立団体の長）の評価を受けることとなり、令和７年７月</a:t>
            </a:r>
            <a:r>
              <a:rPr lang="en-US" altLang="ja-JP" sz="1100" dirty="0">
                <a:latin typeface="+mn-ea"/>
              </a:rPr>
              <a:t>22</a:t>
            </a:r>
            <a:r>
              <a:rPr lang="ja-JP" altLang="en-US" sz="1100" dirty="0">
                <a:latin typeface="+mn-ea"/>
              </a:rPr>
              <a:t>日開催の評価委員会の意見を踏まえ、大阪市長と協議の上、令和６事業年度の業務実績の評価を以下のとおり決定した。</a:t>
            </a:r>
            <a:endParaRPr lang="en-US" altLang="ja-JP" sz="1100" dirty="0">
              <a:latin typeface="+mn-ea"/>
            </a:endParaRPr>
          </a:p>
        </p:txBody>
      </p:sp>
      <p:sp>
        <p:nvSpPr>
          <p:cNvPr id="10" name="正方形/長方形 9">
            <a:extLst>
              <a:ext uri="{FF2B5EF4-FFF2-40B4-BE49-F238E27FC236}">
                <a16:creationId xmlns:a16="http://schemas.microsoft.com/office/drawing/2014/main" id="{72F4F4D1-AD63-4DE9-BF80-F09F3C62136B}"/>
              </a:ext>
            </a:extLst>
          </p:cNvPr>
          <p:cNvSpPr/>
          <p:nvPr/>
        </p:nvSpPr>
        <p:spPr>
          <a:xfrm>
            <a:off x="101911" y="9153445"/>
            <a:ext cx="6693250" cy="411257"/>
          </a:xfrm>
          <a:prstGeom prst="rect">
            <a:avLst/>
          </a:prstGeom>
        </p:spPr>
        <p:txBody>
          <a:bodyPr wrap="square" tIns="36000" bIns="36000">
            <a:spAutoFit/>
          </a:bodyPr>
          <a:lstStyle/>
          <a:p>
            <a:pPr eaLnBrk="0"/>
            <a:r>
              <a:rPr lang="ja-JP" altLang="en-US" sz="1100" dirty="0">
                <a:latin typeface="+mn-ea"/>
              </a:rPr>
              <a:t>　＜評価区分＞</a:t>
            </a:r>
            <a:endParaRPr lang="en-US" altLang="ja-JP" sz="1100" dirty="0">
              <a:latin typeface="+mn-ea"/>
            </a:endParaRPr>
          </a:p>
          <a:p>
            <a:pPr eaLnBrk="0"/>
            <a:r>
              <a:rPr lang="ja-JP" altLang="en-US" sz="1100" dirty="0">
                <a:latin typeface="+mn-ea"/>
              </a:rPr>
              <a:t>Ｓ：特筆すべき進捗状況　Ａ：計画どおり　Ｂ：おおむね計画どおり　Ｃ：やや遅れている　Ｄ：重大な改善事項あり</a:t>
            </a:r>
            <a:endParaRPr lang="en-US" altLang="ja-JP" sz="1100" dirty="0">
              <a:latin typeface="+mn-ea"/>
            </a:endParaRPr>
          </a:p>
        </p:txBody>
      </p:sp>
    </p:spTree>
    <p:extLst>
      <p:ext uri="{BB962C8B-B14F-4D97-AF65-F5344CB8AC3E}">
        <p14:creationId xmlns:p14="http://schemas.microsoft.com/office/powerpoint/2010/main" val="14423163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tailEnd type="arrow"/>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