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62" r:id="rId2"/>
  </p:sldIdLst>
  <p:sldSz cx="12801600" cy="9601200" type="A3"/>
  <p:notesSz cx="6807200" cy="9939338"/>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E9E9"/>
    <a:srgbClr val="006600"/>
    <a:srgbClr val="CC0000"/>
    <a:srgbClr val="F3E9E9"/>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50" autoAdjust="0"/>
    <p:restoredTop sz="50000" autoAdjust="0"/>
  </p:normalViewPr>
  <p:slideViewPr>
    <p:cSldViewPr>
      <p:cViewPr varScale="1">
        <p:scale>
          <a:sx n="59" d="100"/>
          <a:sy n="59" d="100"/>
        </p:scale>
        <p:origin x="1675" y="77"/>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2025/9/18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581827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2025/9/18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2468305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2025/9/18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296773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2025/9/18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575851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2025/9/18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973536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3073466-F7EF-4AD4-BAD1-335BF24BF042}" type="datetimeFigureOut">
              <a:rPr kumimoji="1" lang="ja-JP" altLang="en-US" smtClean="0"/>
              <a:t>2025/9/18</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770043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3073466-F7EF-4AD4-BAD1-335BF24BF042}" type="datetimeFigureOut">
              <a:rPr kumimoji="1" lang="ja-JP" altLang="en-US" smtClean="0"/>
              <a:t>2025/9/18</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414906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3073466-F7EF-4AD4-BAD1-335BF24BF042}" type="datetimeFigureOut">
              <a:rPr kumimoji="1" lang="ja-JP" altLang="en-US" smtClean="0"/>
              <a:t>2025/9/18</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2914949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073466-F7EF-4AD4-BAD1-335BF24BF042}" type="datetimeFigureOut">
              <a:rPr kumimoji="1" lang="ja-JP" altLang="en-US" smtClean="0"/>
              <a:t>2025/9/18</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258370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3073466-F7EF-4AD4-BAD1-335BF24BF042}" type="datetimeFigureOut">
              <a:rPr kumimoji="1" lang="ja-JP" altLang="en-US" smtClean="0"/>
              <a:t>2025/9/18</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571758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dirty="0"/>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3073466-F7EF-4AD4-BAD1-335BF24BF042}" type="datetimeFigureOut">
              <a:rPr kumimoji="1" lang="ja-JP" altLang="en-US" smtClean="0"/>
              <a:t>2025/9/18</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544394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03073466-F7EF-4AD4-BAD1-335BF24BF042}" type="datetimeFigureOut">
              <a:rPr kumimoji="1" lang="ja-JP" altLang="en-US" smtClean="0"/>
              <a:t>2025/9/18</a:t>
            </a:fld>
            <a:endParaRPr kumimoji="1" lang="ja-JP" altLang="en-US" dirty="0"/>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22132881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 name="図 38"/>
          <p:cNvPicPr>
            <a:picLocks noChangeAspect="1"/>
          </p:cNvPicPr>
          <p:nvPr/>
        </p:nvPicPr>
        <p:blipFill>
          <a:blip r:embed="rId2"/>
          <a:stretch>
            <a:fillRect/>
          </a:stretch>
        </p:blipFill>
        <p:spPr>
          <a:xfrm>
            <a:off x="251723" y="656135"/>
            <a:ext cx="6070320" cy="8727144"/>
          </a:xfrm>
          <a:prstGeom prst="rect">
            <a:avLst/>
          </a:prstGeom>
        </p:spPr>
      </p:pic>
      <p:pic>
        <p:nvPicPr>
          <p:cNvPr id="4" name="図 3"/>
          <p:cNvPicPr>
            <a:picLocks noChangeAspect="1"/>
          </p:cNvPicPr>
          <p:nvPr/>
        </p:nvPicPr>
        <p:blipFill>
          <a:blip r:embed="rId2"/>
          <a:stretch>
            <a:fillRect/>
          </a:stretch>
        </p:blipFill>
        <p:spPr>
          <a:xfrm>
            <a:off x="6457936" y="654299"/>
            <a:ext cx="6063164" cy="5083475"/>
          </a:xfrm>
          <a:prstGeom prst="rect">
            <a:avLst/>
          </a:prstGeom>
        </p:spPr>
      </p:pic>
      <p:cxnSp>
        <p:nvCxnSpPr>
          <p:cNvPr id="18" name="直線コネクタ 17"/>
          <p:cNvCxnSpPr/>
          <p:nvPr/>
        </p:nvCxnSpPr>
        <p:spPr>
          <a:xfrm>
            <a:off x="0" y="379748"/>
            <a:ext cx="12659710" cy="16237"/>
          </a:xfrm>
          <a:prstGeom prst="line">
            <a:avLst/>
          </a:prstGeom>
          <a:ln w="57150" cmpd="thickThin"/>
        </p:spPr>
        <p:style>
          <a:lnRef idx="1">
            <a:schemeClr val="accent1"/>
          </a:lnRef>
          <a:fillRef idx="0">
            <a:schemeClr val="accent1"/>
          </a:fillRef>
          <a:effectRef idx="0">
            <a:schemeClr val="accent1"/>
          </a:effectRef>
          <a:fontRef idx="minor">
            <a:schemeClr val="tx1"/>
          </a:fontRef>
        </p:style>
      </p:cxnSp>
      <p:sp>
        <p:nvSpPr>
          <p:cNvPr id="2" name="Rectangle 4"/>
          <p:cNvSpPr>
            <a:spLocks noChangeArrowheads="1"/>
          </p:cNvSpPr>
          <p:nvPr/>
        </p:nvSpPr>
        <p:spPr bwMode="auto">
          <a:xfrm>
            <a:off x="0" y="0"/>
            <a:ext cx="12801600" cy="244603"/>
          </a:xfrm>
          <a:prstGeom prst="rect">
            <a:avLst/>
          </a:prstGeom>
          <a:solidFill>
            <a:schemeClr val="tx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tIns="0" bIns="0" anchor="ctr" anchorCtr="1"/>
          <a:lstStyle/>
          <a:p>
            <a:pPr algn="ctr"/>
            <a:endParaRPr lang="en-US" altLang="ja-JP" sz="1400" b="1" dirty="0">
              <a:solidFill>
                <a:schemeClr val="bg1"/>
              </a:solidFill>
              <a:latin typeface="Meiryo UI" pitchFamily="50" charset="-128"/>
              <a:ea typeface="Meiryo UI" pitchFamily="50" charset="-128"/>
              <a:cs typeface="Meiryo UI" pitchFamily="50" charset="-128"/>
            </a:endParaRPr>
          </a:p>
          <a:p>
            <a:pPr algn="ctr"/>
            <a:endParaRPr lang="en-US" altLang="ja-JP" sz="1400" b="1" dirty="0">
              <a:solidFill>
                <a:schemeClr val="bg1"/>
              </a:solidFill>
              <a:latin typeface="Meiryo UI" pitchFamily="50" charset="-128"/>
              <a:ea typeface="Meiryo UI" pitchFamily="50" charset="-128"/>
              <a:cs typeface="Meiryo UI" pitchFamily="50" charset="-128"/>
            </a:endParaRPr>
          </a:p>
          <a:p>
            <a:pPr algn="ctr"/>
            <a:r>
              <a:rPr lang="ja-JP" altLang="en-US" sz="1600" b="1" dirty="0">
                <a:solidFill>
                  <a:schemeClr val="bg1"/>
                </a:solidFill>
                <a:latin typeface="Meiryo UI" pitchFamily="50" charset="-128"/>
                <a:ea typeface="Meiryo UI" pitchFamily="50" charset="-128"/>
                <a:cs typeface="Meiryo UI" pitchFamily="50" charset="-128"/>
              </a:rPr>
              <a:t>大阪市民病院機構の令和６事業年度の業務実績に関する評価結果（概要）</a:t>
            </a:r>
            <a:endParaRPr lang="en-US" altLang="ja-JP" sz="1600" b="1" dirty="0">
              <a:solidFill>
                <a:schemeClr val="bg1"/>
              </a:solidFill>
              <a:latin typeface="Meiryo UI" pitchFamily="50" charset="-128"/>
              <a:ea typeface="Meiryo UI" pitchFamily="50" charset="-128"/>
              <a:cs typeface="Meiryo UI" pitchFamily="50" charset="-128"/>
            </a:endParaRPr>
          </a:p>
          <a:p>
            <a:pPr algn="ctr" eaLnBrk="1" hangingPunct="1"/>
            <a:endParaRPr lang="en-US" altLang="ja-JP" sz="1400" b="1" dirty="0">
              <a:solidFill>
                <a:schemeClr val="bg1"/>
              </a:solidFill>
              <a:latin typeface="Meiryo UI" pitchFamily="50" charset="-128"/>
              <a:ea typeface="Meiryo UI" pitchFamily="50" charset="-128"/>
              <a:cs typeface="Meiryo UI" pitchFamily="50" charset="-128"/>
            </a:endParaRPr>
          </a:p>
          <a:p>
            <a:pPr algn="ctr" eaLnBrk="1" hangingPunct="1"/>
            <a:endParaRPr lang="ja-JP" altLang="en-US" sz="1400" b="1" dirty="0">
              <a:solidFill>
                <a:schemeClr val="bg1"/>
              </a:solidFill>
              <a:latin typeface="Meiryo UI" pitchFamily="50" charset="-128"/>
              <a:ea typeface="Meiryo UI" pitchFamily="50" charset="-128"/>
              <a:cs typeface="Meiryo UI" pitchFamily="50" charset="-128"/>
            </a:endParaRPr>
          </a:p>
        </p:txBody>
      </p:sp>
      <p:sp>
        <p:nvSpPr>
          <p:cNvPr id="75" name="正方形/長方形 74"/>
          <p:cNvSpPr/>
          <p:nvPr/>
        </p:nvSpPr>
        <p:spPr>
          <a:xfrm>
            <a:off x="6759355" y="6320406"/>
            <a:ext cx="5889389" cy="3231884"/>
          </a:xfrm>
          <a:prstGeom prst="rect">
            <a:avLst/>
          </a:prstGeom>
          <a:noFill/>
          <a:ln w="57150" cmpd="thickThin">
            <a:solidFill>
              <a:schemeClr val="tx2">
                <a:lumMod val="75000"/>
              </a:schemeClr>
            </a:solidFill>
          </a:ln>
          <a:scene3d>
            <a:camera prst="orthographicFront">
              <a:rot lat="0" lon="0" rev="0"/>
            </a:camera>
            <a:lightRig rig="threePt" dir="t">
              <a:rot lat="0" lon="0" rev="1200000"/>
            </a:lightRig>
          </a:scene3d>
          <a:sp3d>
            <a:bevelT w="63500" h="25400"/>
          </a:sp3d>
        </p:spPr>
        <p:style>
          <a:lnRef idx="0">
            <a:schemeClr val="accent3"/>
          </a:lnRef>
          <a:fillRef idx="3">
            <a:schemeClr val="accent3"/>
          </a:fillRef>
          <a:effectRef idx="3">
            <a:schemeClr val="accent3"/>
          </a:effectRef>
          <a:fontRef idx="minor">
            <a:schemeClr val="lt1"/>
          </a:fontRef>
        </p:style>
        <p:txBody>
          <a:bodyPr rtlCol="0" anchor="ctr"/>
          <a:lstStyle/>
          <a:p>
            <a:pPr algn="ctr"/>
            <a:endParaRPr kumimoji="1" lang="ja-JP" altLang="en-US"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正方形/長方形 4"/>
          <p:cNvSpPr/>
          <p:nvPr/>
        </p:nvSpPr>
        <p:spPr>
          <a:xfrm>
            <a:off x="6759355" y="6668227"/>
            <a:ext cx="4998442" cy="307777"/>
          </a:xfrm>
          <a:prstGeom prst="rect">
            <a:avLst/>
          </a:prstGeom>
        </p:spPr>
        <p:txBody>
          <a:bodyPr wrap="square">
            <a:spAutoFit/>
          </a:bodyPr>
          <a:lstStyle/>
          <a:p>
            <a:r>
              <a:rPr lang="ja-JP" altLang="en-US" sz="1400" b="1" u="sng" dirty="0">
                <a:latin typeface="Meiryo UI" panose="020B0604030504040204" pitchFamily="50" charset="-128"/>
                <a:ea typeface="Meiryo UI" panose="020B0604030504040204" pitchFamily="50" charset="-128"/>
                <a:cs typeface="Meiryo UI" panose="020B0604030504040204" pitchFamily="50" charset="-128"/>
              </a:rPr>
              <a:t>「全体として、年度計画及び中期計画のとおり進捗している」</a:t>
            </a:r>
            <a:endParaRPr lang="en-US" altLang="ja-JP" sz="1400" b="1"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2" name="角丸四角形 81"/>
          <p:cNvSpPr/>
          <p:nvPr/>
        </p:nvSpPr>
        <p:spPr>
          <a:xfrm>
            <a:off x="-16751" y="306650"/>
            <a:ext cx="2417166" cy="270287"/>
          </a:xfrm>
          <a:prstGeom prst="roundRect">
            <a:avLst>
              <a:gd name="adj" fmla="val 50000"/>
            </a:avLst>
          </a:prstGeom>
          <a:solidFill>
            <a:schemeClr val="tx2"/>
          </a:solidFill>
          <a:ln>
            <a:noFill/>
          </a:ln>
          <a:effectLst>
            <a:reflection blurRad="6350" stA="52000" endA="300" endPos="35000" dir="5400000" sy="-100000" algn="bl" rotWithShape="0"/>
          </a:effectLst>
          <a:scene3d>
            <a:camera prst="orthographicFront"/>
            <a:lightRig rig="threePt" dir="t"/>
          </a:scene3d>
          <a:sp3d>
            <a:bevelT/>
          </a:sp3d>
        </p:spPr>
        <p:style>
          <a:lnRef idx="2">
            <a:schemeClr val="accent6"/>
          </a:lnRef>
          <a:fillRef idx="1">
            <a:schemeClr val="lt1"/>
          </a:fillRef>
          <a:effectRef idx="0">
            <a:schemeClr val="accent6"/>
          </a:effectRef>
          <a:fontRef idx="minor">
            <a:schemeClr val="dk1"/>
          </a:fontRef>
        </p:style>
        <p:txBody>
          <a:bodyPr rtlCol="0" anchor="ctr"/>
          <a:lstStyle/>
          <a:p>
            <a:pPr algn="ctr">
              <a:tabLst>
                <a:tab pos="538163" algn="l"/>
              </a:tabLst>
            </a:pPr>
            <a:r>
              <a:rPr kumimoji="1" lang="ja-JP" altLang="en-US" sz="1400" b="1" dirty="0">
                <a:solidFill>
                  <a:schemeClr val="bg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項目別評価</a:t>
            </a:r>
          </a:p>
        </p:txBody>
      </p:sp>
      <p:graphicFrame>
        <p:nvGraphicFramePr>
          <p:cNvPr id="6" name="表 5"/>
          <p:cNvGraphicFramePr>
            <a:graphicFrameLocks noGrp="1"/>
          </p:cNvGraphicFramePr>
          <p:nvPr>
            <p:extLst>
              <p:ext uri="{D42A27DB-BD31-4B8C-83A1-F6EECF244321}">
                <p14:modId xmlns:p14="http://schemas.microsoft.com/office/powerpoint/2010/main" val="945613444"/>
              </p:ext>
            </p:extLst>
          </p:nvPr>
        </p:nvGraphicFramePr>
        <p:xfrm>
          <a:off x="6915407" y="7018529"/>
          <a:ext cx="5583510" cy="800327"/>
        </p:xfrm>
        <a:graphic>
          <a:graphicData uri="http://schemas.openxmlformats.org/drawingml/2006/table">
            <a:tbl>
              <a:tblPr firstRow="1" bandRow="1">
                <a:tableStyleId>{5940675A-B579-460E-94D1-54222C63F5DA}</a:tableStyleId>
              </a:tblPr>
              <a:tblGrid>
                <a:gridCol w="844859">
                  <a:extLst>
                    <a:ext uri="{9D8B030D-6E8A-4147-A177-3AD203B41FA5}">
                      <a16:colId xmlns:a16="http://schemas.microsoft.com/office/drawing/2014/main" val="20000"/>
                    </a:ext>
                  </a:extLst>
                </a:gridCol>
                <a:gridCol w="3446407">
                  <a:extLst>
                    <a:ext uri="{9D8B030D-6E8A-4147-A177-3AD203B41FA5}">
                      <a16:colId xmlns:a16="http://schemas.microsoft.com/office/drawing/2014/main" val="20001"/>
                    </a:ext>
                  </a:extLst>
                </a:gridCol>
                <a:gridCol w="1292244">
                  <a:extLst>
                    <a:ext uri="{9D8B030D-6E8A-4147-A177-3AD203B41FA5}">
                      <a16:colId xmlns:a16="http://schemas.microsoft.com/office/drawing/2014/main" val="20002"/>
                    </a:ext>
                  </a:extLst>
                </a:gridCol>
              </a:tblGrid>
              <a:tr h="383241">
                <a:tc>
                  <a:txBody>
                    <a:bodyPr/>
                    <a:lstStyle/>
                    <a:p>
                      <a:pPr>
                        <a:lnSpc>
                          <a:spcPts val="17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大項目１</a:t>
                      </a:r>
                    </a:p>
                  </a:txBody>
                  <a:tcPr anchor="ctr"/>
                </a:tc>
                <a:tc>
                  <a:txBody>
                    <a:bodyPr/>
                    <a:lstStyle/>
                    <a:p>
                      <a:pPr>
                        <a:lnSpc>
                          <a:spcPts val="17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市民に提供するサービスその他の業務の質の向上</a:t>
                      </a:r>
                    </a:p>
                  </a:txBody>
                  <a:tcPr anchor="ctr"/>
                </a:tc>
                <a:tc>
                  <a:txBody>
                    <a:bodyPr/>
                    <a:lstStyle/>
                    <a:p>
                      <a:pPr marL="0" marR="0" lvl="0" indent="0" algn="l" defTabSz="1280160" rtl="0" eaLnBrk="1" fontAlgn="auto" latinLnBrk="0" hangingPunct="1">
                        <a:lnSpc>
                          <a:spcPts val="17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a:t>
                      </a:r>
                      <a:r>
                        <a:rPr kumimoji="1" lang="ja-JP" altLang="en-US" sz="11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計画どおり</a:t>
                      </a:r>
                      <a:endPar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40000"/>
                        <a:lumOff val="60000"/>
                      </a:schemeClr>
                    </a:solidFill>
                  </a:tcPr>
                </a:tc>
                <a:extLst>
                  <a:ext uri="{0D108BD9-81ED-4DB2-BD59-A6C34878D82A}">
                    <a16:rowId xmlns:a16="http://schemas.microsoft.com/office/drawing/2014/main" val="10000"/>
                  </a:ext>
                </a:extLst>
              </a:tr>
              <a:tr h="417086">
                <a:tc>
                  <a:txBody>
                    <a:bodyPr/>
                    <a:lstStyle/>
                    <a:p>
                      <a:pPr>
                        <a:lnSpc>
                          <a:spcPts val="17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大項目２</a:t>
                      </a:r>
                    </a:p>
                  </a:txBody>
                  <a:tcPr anchor="ctr"/>
                </a:tc>
                <a:tc>
                  <a:txBody>
                    <a:bodyPr/>
                    <a:lstStyle/>
                    <a:p>
                      <a:pPr>
                        <a:lnSpc>
                          <a:spcPts val="17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業務運営の改善及び効率化並びに財務内容の改善</a:t>
                      </a:r>
                    </a:p>
                  </a:txBody>
                  <a:tcPr anchor="ctr"/>
                </a:tc>
                <a:tc>
                  <a:txBody>
                    <a:bodyPr/>
                    <a:lstStyle/>
                    <a:p>
                      <a:pPr algn="l">
                        <a:lnSpc>
                          <a:spcPts val="1700"/>
                        </a:lnSpc>
                      </a:pPr>
                      <a:r>
                        <a:rPr kumimoji="1" lang="en-US" altLang="ja-JP"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 </a:t>
                      </a:r>
                      <a:r>
                        <a:rPr kumimoji="1" lang="ja-JP" altLang="en-US" sz="11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計画どおり</a:t>
                      </a:r>
                      <a:endParaRPr kumimoji="1" lang="ja-JP" altLang="en-US" sz="10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40000"/>
                        <a:lumOff val="60000"/>
                      </a:schemeClr>
                    </a:solidFill>
                  </a:tcPr>
                </a:tc>
                <a:extLst>
                  <a:ext uri="{0D108BD9-81ED-4DB2-BD59-A6C34878D82A}">
                    <a16:rowId xmlns:a16="http://schemas.microsoft.com/office/drawing/2014/main" val="10001"/>
                  </a:ext>
                </a:extLst>
              </a:tr>
            </a:tbl>
          </a:graphicData>
        </a:graphic>
      </p:graphicFrame>
      <p:sp>
        <p:nvSpPr>
          <p:cNvPr id="10" name="正方形/長方形 9"/>
          <p:cNvSpPr/>
          <p:nvPr/>
        </p:nvSpPr>
        <p:spPr>
          <a:xfrm>
            <a:off x="303134" y="3959051"/>
            <a:ext cx="5809634" cy="5198858"/>
          </a:xfrm>
          <a:prstGeom prst="rect">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2075" indent="-92075" algn="just">
              <a:lnSpc>
                <a:spcPts val="1400"/>
              </a:lnSpc>
            </a:pP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400"/>
              </a:lnSpc>
            </a:pP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６事業年度の実績報告を確認すると、中期計画に掲げた「市民に提供するサービスその他の業務の質の向上」に向け、求められる医療の提供を実施し、信頼される温かな医療の実践・地域医療連携の強化及び地域への貢献・優れた医療人材の育成・確保と働き方改革に取り組み、年度計画を</a:t>
            </a:r>
            <a:r>
              <a:rPr lang="ja-JP" altLang="en-US" sz="1200" b="1"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計画どおり実施していると評価できる。</a:t>
            </a:r>
            <a:endParaRPr lang="en-US" altLang="ja-JP" sz="1200" b="1"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400"/>
              </a:lnSpc>
            </a:pP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400"/>
              </a:lnSpc>
            </a:pP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＜総合医療センター＞</a:t>
            </a: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  施設の長寿命化を図るために順次１病棟を休止しながらの病棟改修工事を行った。</a:t>
            </a: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  令和６年６月に「エキスパートパネル実施可能ながんゲノム医療連携病院」として指定さ</a:t>
            </a: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れ、がん遺伝子パネル検査から推奨治療決定までを自施設で完結できる施設となり、がん</a:t>
            </a: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400"/>
              </a:lnSpc>
            </a:pPr>
            <a:r>
              <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ゲノム医療提供体制の強化を図った。</a:t>
            </a: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  令和７年１月には、単孔式の内視鏡手術支援ロボットを大阪で初めて導入し、さらなる</a:t>
            </a: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低侵襲医療や救急医療、高度医療の安定的な提供に努めた。</a:t>
            </a: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  今後も質の高い総合的な医療の提供に努めてもらいたい。</a:t>
            </a: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400"/>
              </a:lnSpc>
            </a:pPr>
            <a:r>
              <a:rPr lang="ja-JP" altLang="en-US" sz="1200"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400"/>
              </a:lnSpc>
            </a:pP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＜十三市民病院＞</a:t>
            </a: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  緩和ケア内科を立ち上げるとともに、地域に求められる急性期病院として一般医療のコロ</a:t>
            </a: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ナ禍からの回復に取り組みつつ、引き続き市内唯一の結核病床の運営を行うなど、求めら</a:t>
            </a: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れる地域の医療ニーズに応えた。</a:t>
            </a: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  地域の医療機関と連携し、地域の医療ニーズに対応した医療の提供に努めてもらいたい。</a:t>
            </a: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400"/>
              </a:lnSpc>
            </a:pPr>
            <a:endParaRPr lang="ja-JP" altLang="en-US" sz="1200"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400"/>
              </a:lnSpc>
            </a:pP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＜住之江診療所＞</a:t>
            </a: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  住吉市民病院廃止後の小児・周産期における一次医療の提供を行った、引き続き、地</a:t>
            </a: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域医療の確保に努めてもらいたい。</a:t>
            </a:r>
          </a:p>
          <a:p>
            <a:pPr marL="92075" indent="-92075" algn="just">
              <a:lnSpc>
                <a:spcPts val="1100"/>
              </a:lnSpc>
            </a:pPr>
            <a:endPar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角丸四角形 33"/>
          <p:cNvSpPr/>
          <p:nvPr/>
        </p:nvSpPr>
        <p:spPr>
          <a:xfrm>
            <a:off x="192340" y="6382837"/>
            <a:ext cx="5912516" cy="2775072"/>
          </a:xfrm>
          <a:prstGeom prst="roundRect">
            <a:avLst>
              <a:gd name="adj" fmla="val 2433"/>
            </a:avLst>
          </a:prstGeom>
          <a:noFill/>
          <a:ln>
            <a:noFill/>
            <a:prstDash val="dash"/>
          </a:ln>
        </p:spPr>
        <p:style>
          <a:lnRef idx="1">
            <a:schemeClr val="dk1"/>
          </a:lnRef>
          <a:fillRef idx="2">
            <a:schemeClr val="dk1"/>
          </a:fillRef>
          <a:effectRef idx="1">
            <a:schemeClr val="dk1"/>
          </a:effectRef>
          <a:fontRef idx="minor">
            <a:schemeClr val="dk1"/>
          </a:fontRef>
        </p:style>
        <p:txBody>
          <a:bodyPr rtlCol="0" anchor="t"/>
          <a:lstStyle/>
          <a:p>
            <a:pPr>
              <a:lnSpc>
                <a:spcPts val="1100"/>
              </a:lnSpc>
            </a:pPr>
            <a:endParaRPr lang="en-US" altLang="ja-JP" sz="11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100"/>
              </a:lnSpc>
            </a:pPr>
            <a:endParaRPr kumimoji="1" lang="ja-JP" altLang="en-US" sz="1100" dirty="0"/>
          </a:p>
        </p:txBody>
      </p:sp>
      <p:sp>
        <p:nvSpPr>
          <p:cNvPr id="13" name="正方形/長方形 12"/>
          <p:cNvSpPr/>
          <p:nvPr/>
        </p:nvSpPr>
        <p:spPr>
          <a:xfrm>
            <a:off x="208112" y="627958"/>
            <a:ext cx="4176139" cy="276999"/>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r>
              <a:rPr lang="ja-JP" altLang="en-US" sz="1200" b="1" kern="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大項目１．　市民に提供するサービスその他の業務の質の向上</a:t>
            </a:r>
            <a:endParaRPr lang="en-US" altLang="ja-JP" sz="1200" b="1" kern="1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角丸四角形 42"/>
          <p:cNvSpPr/>
          <p:nvPr/>
        </p:nvSpPr>
        <p:spPr>
          <a:xfrm>
            <a:off x="6736083" y="6320406"/>
            <a:ext cx="2417166" cy="270287"/>
          </a:xfrm>
          <a:prstGeom prst="roundRect">
            <a:avLst>
              <a:gd name="adj" fmla="val 50000"/>
            </a:avLst>
          </a:prstGeom>
          <a:solidFill>
            <a:schemeClr val="tx2"/>
          </a:solidFill>
          <a:ln>
            <a:noFill/>
          </a:ln>
          <a:effectLst>
            <a:reflection blurRad="6350" stA="52000" endA="300" endPos="35000" dir="5400000" sy="-100000" algn="bl" rotWithShape="0"/>
          </a:effectLst>
          <a:scene3d>
            <a:camera prst="orthographicFront"/>
            <a:lightRig rig="threePt" dir="t"/>
          </a:scene3d>
          <a:sp3d>
            <a:bevelT/>
          </a:sp3d>
        </p:spPr>
        <p:style>
          <a:lnRef idx="2">
            <a:schemeClr val="accent6"/>
          </a:lnRef>
          <a:fillRef idx="1">
            <a:schemeClr val="lt1"/>
          </a:fillRef>
          <a:effectRef idx="0">
            <a:schemeClr val="accent6"/>
          </a:effectRef>
          <a:fontRef idx="minor">
            <a:schemeClr val="dk1"/>
          </a:fontRef>
        </p:style>
        <p:txBody>
          <a:bodyPr rtlCol="0" anchor="ctr"/>
          <a:lstStyle/>
          <a:p>
            <a:pPr algn="ctr">
              <a:tabLst>
                <a:tab pos="538163" algn="l"/>
              </a:tabLst>
            </a:pPr>
            <a:r>
              <a:rPr kumimoji="1" lang="ja-JP" altLang="en-US" sz="1400" b="1" dirty="0">
                <a:solidFill>
                  <a:schemeClr val="bg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全体評価</a:t>
            </a:r>
          </a:p>
        </p:txBody>
      </p:sp>
      <p:graphicFrame>
        <p:nvGraphicFramePr>
          <p:cNvPr id="3" name="表 2"/>
          <p:cNvGraphicFramePr>
            <a:graphicFrameLocks noGrp="1"/>
          </p:cNvGraphicFramePr>
          <p:nvPr>
            <p:extLst>
              <p:ext uri="{D42A27DB-BD31-4B8C-83A1-F6EECF244321}">
                <p14:modId xmlns:p14="http://schemas.microsoft.com/office/powerpoint/2010/main" val="2334584185"/>
              </p:ext>
            </p:extLst>
          </p:nvPr>
        </p:nvGraphicFramePr>
        <p:xfrm>
          <a:off x="385127" y="1102146"/>
          <a:ext cx="5679272" cy="2191801"/>
        </p:xfrm>
        <a:graphic>
          <a:graphicData uri="http://schemas.openxmlformats.org/drawingml/2006/table">
            <a:tbl>
              <a:tblPr>
                <a:tableStyleId>{8A107856-5554-42FB-B03E-39F5DBC370BA}</a:tableStyleId>
              </a:tblPr>
              <a:tblGrid>
                <a:gridCol w="1956824">
                  <a:extLst>
                    <a:ext uri="{9D8B030D-6E8A-4147-A177-3AD203B41FA5}">
                      <a16:colId xmlns:a16="http://schemas.microsoft.com/office/drawing/2014/main" val="20000"/>
                    </a:ext>
                  </a:extLst>
                </a:gridCol>
                <a:gridCol w="620408">
                  <a:extLst>
                    <a:ext uri="{9D8B030D-6E8A-4147-A177-3AD203B41FA5}">
                      <a16:colId xmlns:a16="http://schemas.microsoft.com/office/drawing/2014/main" val="662747068"/>
                    </a:ext>
                  </a:extLst>
                </a:gridCol>
                <a:gridCol w="620408">
                  <a:extLst>
                    <a:ext uri="{9D8B030D-6E8A-4147-A177-3AD203B41FA5}">
                      <a16:colId xmlns:a16="http://schemas.microsoft.com/office/drawing/2014/main" val="20001"/>
                    </a:ext>
                  </a:extLst>
                </a:gridCol>
                <a:gridCol w="620408">
                  <a:extLst>
                    <a:ext uri="{9D8B030D-6E8A-4147-A177-3AD203B41FA5}">
                      <a16:colId xmlns:a16="http://schemas.microsoft.com/office/drawing/2014/main" val="20002"/>
                    </a:ext>
                  </a:extLst>
                </a:gridCol>
                <a:gridCol w="620408">
                  <a:extLst>
                    <a:ext uri="{9D8B030D-6E8A-4147-A177-3AD203B41FA5}">
                      <a16:colId xmlns:a16="http://schemas.microsoft.com/office/drawing/2014/main" val="20003"/>
                    </a:ext>
                  </a:extLst>
                </a:gridCol>
                <a:gridCol w="620408">
                  <a:extLst>
                    <a:ext uri="{9D8B030D-6E8A-4147-A177-3AD203B41FA5}">
                      <a16:colId xmlns:a16="http://schemas.microsoft.com/office/drawing/2014/main" val="20004"/>
                    </a:ext>
                  </a:extLst>
                </a:gridCol>
                <a:gridCol w="620408">
                  <a:extLst>
                    <a:ext uri="{9D8B030D-6E8A-4147-A177-3AD203B41FA5}">
                      <a16:colId xmlns:a16="http://schemas.microsoft.com/office/drawing/2014/main" val="20005"/>
                    </a:ext>
                  </a:extLst>
                </a:gridCol>
              </a:tblGrid>
              <a:tr h="359826">
                <a:tc>
                  <a:txBody>
                    <a:bodyPr/>
                    <a:lstStyle/>
                    <a:p>
                      <a:pPr algn="ctr" fontAlgn="ctr"/>
                      <a:endParaRPr lang="ja-JP" altLang="en-US"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ctr" fontAlgn="ctr"/>
                      <a:r>
                        <a:rPr lang="ja-JP" altLang="en-US"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小項目数</a:t>
                      </a:r>
                      <a:endParaRPr lang="en-US" altLang="ja-JP"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20000"/>
                        <a:lumOff val="80000"/>
                      </a:schemeClr>
                    </a:solidFill>
                  </a:tcPr>
                </a:tc>
                <a:tc>
                  <a:txBody>
                    <a:bodyPr/>
                    <a:lstStyle/>
                    <a:p>
                      <a:pPr algn="ctr" fontAlgn="ctr"/>
                      <a:r>
                        <a:rPr lang="en-US" altLang="ja-JP" sz="1100" b="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Ⅴ</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60000"/>
                        <a:lumOff val="40000"/>
                      </a:schemeClr>
                    </a:solidFill>
                  </a:tcPr>
                </a:tc>
                <a:tc>
                  <a:txBody>
                    <a:bodyPr/>
                    <a:lstStyle/>
                    <a:p>
                      <a:pPr algn="ctr" fontAlgn="ctr"/>
                      <a:r>
                        <a:rPr lang="en-US" altLang="ja-JP" sz="1100" b="1" u="none" strike="noStrike" baseline="0" dirty="0">
                          <a:effectLst/>
                          <a:latin typeface="Meiryo UI" panose="020B0604030504040204" pitchFamily="50" charset="-128"/>
                          <a:ea typeface="Meiryo UI" panose="020B0604030504040204" pitchFamily="50" charset="-128"/>
                          <a:cs typeface="Meiryo UI" panose="020B0604030504040204" pitchFamily="50" charset="-128"/>
                        </a:rPr>
                        <a:t>Ⅳ</a:t>
                      </a:r>
                      <a:endParaRPr lang="en-US" altLang="ja-JP" sz="1100" b="1"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60000"/>
                        <a:lumOff val="40000"/>
                      </a:schemeClr>
                    </a:solidFill>
                  </a:tcPr>
                </a:tc>
                <a:tc>
                  <a:txBody>
                    <a:bodyPr/>
                    <a:lstStyle/>
                    <a:p>
                      <a:pPr algn="ctr" fontAlgn="ctr"/>
                      <a:r>
                        <a:rPr lang="en-US" altLang="ja-JP" sz="1100" b="1" u="none" strike="noStrike" baseline="0" dirty="0">
                          <a:effectLst/>
                          <a:latin typeface="Meiryo UI" panose="020B0604030504040204" pitchFamily="50" charset="-128"/>
                          <a:ea typeface="Meiryo UI" panose="020B0604030504040204" pitchFamily="50" charset="-128"/>
                          <a:cs typeface="Meiryo UI" panose="020B0604030504040204" pitchFamily="50" charset="-128"/>
                        </a:rPr>
                        <a:t>Ⅲ</a:t>
                      </a:r>
                      <a:endParaRPr lang="en-US" altLang="ja-JP" sz="1100" b="1"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60000"/>
                        <a:lumOff val="40000"/>
                      </a:schemeClr>
                    </a:solidFill>
                  </a:tcPr>
                </a:tc>
                <a:tc>
                  <a:txBody>
                    <a:bodyPr/>
                    <a:lstStyle/>
                    <a:p>
                      <a:pPr algn="ctr" fontAlgn="ctr"/>
                      <a:r>
                        <a:rPr lang="en-US" altLang="ja-JP" sz="1100" u="none" strike="noStrike" baseline="0" dirty="0">
                          <a:effectLst/>
                          <a:latin typeface="Meiryo UI" panose="020B0604030504040204" pitchFamily="50" charset="-128"/>
                          <a:ea typeface="Meiryo UI" panose="020B0604030504040204" pitchFamily="50" charset="-128"/>
                          <a:cs typeface="Meiryo UI" panose="020B0604030504040204" pitchFamily="50" charset="-128"/>
                        </a:rPr>
                        <a:t>Ⅱ</a:t>
                      </a:r>
                      <a:endParaRPr lang="en-US" altLang="ja-JP"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ctr" fontAlgn="ctr"/>
                      <a:r>
                        <a:rPr lang="en-US" altLang="ja-JP" sz="1100" u="none" strike="noStrike" baseline="0" dirty="0">
                          <a:effectLst/>
                          <a:latin typeface="Meiryo UI" panose="020B0604030504040204" pitchFamily="50" charset="-128"/>
                          <a:ea typeface="Meiryo UI" panose="020B0604030504040204" pitchFamily="50" charset="-128"/>
                          <a:cs typeface="Meiryo UI" panose="020B0604030504040204" pitchFamily="50" charset="-128"/>
                        </a:rPr>
                        <a:t>Ⅰ</a:t>
                      </a:r>
                      <a:endParaRPr lang="en-US" altLang="ja-JP"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extLst>
                  <a:ext uri="{0D108BD9-81ED-4DB2-BD59-A6C34878D82A}">
                    <a16:rowId xmlns:a16="http://schemas.microsoft.com/office/drawing/2014/main" val="10000"/>
                  </a:ext>
                </a:extLst>
              </a:tr>
              <a:tr h="356156">
                <a:tc>
                  <a:txBody>
                    <a:bodyPr/>
                    <a:lstStyle/>
                    <a:p>
                      <a:pPr algn="l" fontAlgn="ctr"/>
                      <a:r>
                        <a:rPr lang="ja-JP" altLang="en-US"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求められる医療の提供</a:t>
                      </a:r>
                      <a:endParaRPr lang="en-US" altLang="ja-JP"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ctr" fontAlgn="ctr"/>
                      <a:r>
                        <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a:t>
                      </a:r>
                    </a:p>
                  </a:txBody>
                  <a:tcPr marL="9525" marR="9525" marT="9525" marB="0" anchor="ctr">
                    <a:solidFill>
                      <a:schemeClr val="accent2">
                        <a:lumMod val="20000"/>
                        <a:lumOff val="80000"/>
                      </a:schemeClr>
                    </a:solidFill>
                  </a:tcPr>
                </a:tc>
                <a:tc>
                  <a:txBody>
                    <a:bodyPr/>
                    <a:lstStyle/>
                    <a:p>
                      <a:pPr algn="ctr" fontAlgn="ctr"/>
                      <a:r>
                        <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solidFill>
                      <a:schemeClr val="accent2">
                        <a:lumMod val="60000"/>
                        <a:lumOff val="40000"/>
                      </a:schemeClr>
                    </a:solidFill>
                  </a:tcPr>
                </a:tc>
                <a:tc>
                  <a:txBody>
                    <a:bodyPr/>
                    <a:lstStyle/>
                    <a:p>
                      <a:pPr marL="0" marR="0" lvl="0" indent="0" algn="ctr" defTabSz="1280160" rtl="0" eaLnBrk="1" fontAlgn="ctr" latinLnBrk="0" hangingPunct="1">
                        <a:lnSpc>
                          <a:spcPct val="100000"/>
                        </a:lnSpc>
                        <a:spcBef>
                          <a:spcPts val="0"/>
                        </a:spcBef>
                        <a:spcAft>
                          <a:spcPts val="0"/>
                        </a:spcAft>
                        <a:buClrTx/>
                        <a:buSzTx/>
                        <a:buFontTx/>
                        <a:buNone/>
                        <a:tabLst/>
                        <a:defRPr/>
                      </a:pPr>
                      <a:r>
                        <a:rPr lang="en-US" altLang="ja-JP" sz="1100" b="1"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a:t>
                      </a:r>
                    </a:p>
                  </a:txBody>
                  <a:tcPr marL="9525" marR="9525" marT="9525" marB="0" anchor="ctr">
                    <a:solidFill>
                      <a:schemeClr val="accent2">
                        <a:lumMod val="60000"/>
                        <a:lumOff val="40000"/>
                      </a:schemeClr>
                    </a:solidFill>
                  </a:tcPr>
                </a:tc>
                <a:tc>
                  <a:txBody>
                    <a:bodyPr/>
                    <a:lstStyle/>
                    <a:p>
                      <a:pPr algn="ctr" fontAlgn="ctr"/>
                      <a:r>
                        <a:rPr lang="en-US" altLang="ja-JP" sz="1100" b="1"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a:t>
                      </a:r>
                      <a:endParaRPr lang="en-US" sz="1100" b="1"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60000"/>
                        <a:lumOff val="40000"/>
                      </a:schemeClr>
                    </a:solidFill>
                  </a:tcPr>
                </a:tc>
                <a:tc>
                  <a:txBody>
                    <a:bodyPr/>
                    <a:lstStyle/>
                    <a:p>
                      <a:pPr algn="ctr" fontAlgn="ctr"/>
                      <a:r>
                        <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tc>
                <a:tc>
                  <a:txBody>
                    <a:bodyPr/>
                    <a:lstStyle/>
                    <a:p>
                      <a:pPr algn="ctr" fontAlgn="ctr"/>
                      <a:r>
                        <a:rPr lang="en-US" altLang="ja-JP" sz="110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0</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extLst>
                  <a:ext uri="{0D108BD9-81ED-4DB2-BD59-A6C34878D82A}">
                    <a16:rowId xmlns:a16="http://schemas.microsoft.com/office/drawing/2014/main" val="10001"/>
                  </a:ext>
                </a:extLst>
              </a:tr>
              <a:tr h="356156">
                <a:tc>
                  <a:txBody>
                    <a:bodyPr/>
                    <a:lstStyle/>
                    <a:p>
                      <a:pPr algn="l" fontAlgn="ctr"/>
                      <a:r>
                        <a:rPr lang="ja-JP" altLang="en-US"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信頼される温かな医療の実践</a:t>
                      </a:r>
                      <a:endParaRPr lang="en-US" altLang="ja-JP"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ctr" fontAlgn="ctr"/>
                      <a:r>
                        <a:rPr lang="ja-JP" altLang="en-US"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６</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20000"/>
                        <a:lumOff val="80000"/>
                      </a:schemeClr>
                    </a:solidFill>
                  </a:tcPr>
                </a:tc>
                <a:tc>
                  <a:txBody>
                    <a:bodyPr/>
                    <a:lstStyle/>
                    <a:p>
                      <a:pPr algn="ctr" fontAlgn="ctr"/>
                      <a:r>
                        <a:rPr lang="ja-JP" altLang="en-US"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０</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60000"/>
                        <a:lumOff val="40000"/>
                      </a:schemeClr>
                    </a:solidFill>
                  </a:tcPr>
                </a:tc>
                <a:tc>
                  <a:txBody>
                    <a:bodyPr/>
                    <a:lstStyle/>
                    <a:p>
                      <a:pPr marL="0" marR="0" lvl="0" indent="0" algn="ctr" defTabSz="1280160" rtl="0" eaLnBrk="1" fontAlgn="ctr" latinLnBrk="0" hangingPunct="1">
                        <a:lnSpc>
                          <a:spcPct val="100000"/>
                        </a:lnSpc>
                        <a:spcBef>
                          <a:spcPts val="0"/>
                        </a:spcBef>
                        <a:spcAft>
                          <a:spcPts val="0"/>
                        </a:spcAft>
                        <a:buClrTx/>
                        <a:buSzTx/>
                        <a:buFontTx/>
                        <a:buNone/>
                        <a:tabLst/>
                        <a:defRPr/>
                      </a:pPr>
                      <a:r>
                        <a:rPr lang="ja-JP" altLang="en-US" sz="1100" b="1"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３</a:t>
                      </a:r>
                      <a:endParaRPr lang="en-US" altLang="ja-JP" sz="1100" b="1"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60000"/>
                        <a:lumOff val="40000"/>
                      </a:schemeClr>
                    </a:solidFill>
                  </a:tcPr>
                </a:tc>
                <a:tc>
                  <a:txBody>
                    <a:bodyPr/>
                    <a:lstStyle/>
                    <a:p>
                      <a:pPr algn="ctr" fontAlgn="ctr"/>
                      <a:r>
                        <a:rPr lang="en-US" altLang="ja-JP" sz="1100" b="1"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a:t>
                      </a:r>
                    </a:p>
                  </a:txBody>
                  <a:tcPr marL="9525" marR="9525" marT="9525" marB="0" anchor="ctr">
                    <a:solidFill>
                      <a:schemeClr val="accent2">
                        <a:lumMod val="60000"/>
                        <a:lumOff val="40000"/>
                      </a:schemeClr>
                    </a:solidFill>
                  </a:tcPr>
                </a:tc>
                <a:tc>
                  <a:txBody>
                    <a:bodyPr/>
                    <a:lstStyle/>
                    <a:p>
                      <a:pPr algn="ctr" fontAlgn="ctr"/>
                      <a:r>
                        <a:rPr lang="ja-JP" altLang="en-US"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０</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ctr" fontAlgn="ctr"/>
                      <a:r>
                        <a:rPr lang="ja-JP" altLang="en-US"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０</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extLst>
                  <a:ext uri="{0D108BD9-81ED-4DB2-BD59-A6C34878D82A}">
                    <a16:rowId xmlns:a16="http://schemas.microsoft.com/office/drawing/2014/main" val="1510304429"/>
                  </a:ext>
                </a:extLst>
              </a:tr>
              <a:tr h="407351">
                <a:tc>
                  <a:txBody>
                    <a:bodyPr/>
                    <a:lstStyle/>
                    <a:p>
                      <a:pPr algn="l" fontAlgn="ctr"/>
                      <a:r>
                        <a:rPr lang="ja-JP" altLang="en-US"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地域医療連携の強化</a:t>
                      </a:r>
                      <a:endParaRPr lang="en-US" altLang="ja-JP"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algn="l" fontAlgn="ctr"/>
                      <a:r>
                        <a:rPr lang="ja-JP" altLang="en-US"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及び地域への貢献</a:t>
                      </a:r>
                      <a:endParaRPr lang="en-US" altLang="ja-JP"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ctr" fontAlgn="ctr"/>
                      <a:r>
                        <a:rPr lang="ja-JP" altLang="en-US"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３</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20000"/>
                        <a:lumOff val="80000"/>
                      </a:schemeClr>
                    </a:solidFill>
                  </a:tcPr>
                </a:tc>
                <a:tc>
                  <a:txBody>
                    <a:bodyPr/>
                    <a:lstStyle/>
                    <a:p>
                      <a:pPr algn="ctr" fontAlgn="ctr"/>
                      <a:r>
                        <a:rPr lang="ja-JP" altLang="en-US"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０</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60000"/>
                        <a:lumOff val="40000"/>
                      </a:schemeClr>
                    </a:solidFill>
                  </a:tcPr>
                </a:tc>
                <a:tc>
                  <a:txBody>
                    <a:bodyPr/>
                    <a:lstStyle/>
                    <a:p>
                      <a:pPr marL="0" marR="0" lvl="0" indent="0" algn="ctr" defTabSz="1280160" rtl="0" eaLnBrk="1" fontAlgn="ctr" latinLnBrk="0" hangingPunct="1">
                        <a:lnSpc>
                          <a:spcPct val="100000"/>
                        </a:lnSpc>
                        <a:spcBef>
                          <a:spcPts val="0"/>
                        </a:spcBef>
                        <a:spcAft>
                          <a:spcPts val="0"/>
                        </a:spcAft>
                        <a:buClrTx/>
                        <a:buSzTx/>
                        <a:buFontTx/>
                        <a:buNone/>
                        <a:tabLst/>
                        <a:defRPr/>
                      </a:pPr>
                      <a:r>
                        <a:rPr lang="en-US" altLang="ja-JP" sz="1100" b="1"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a:t>
                      </a:r>
                    </a:p>
                  </a:txBody>
                  <a:tcPr marL="9525" marR="9525" marT="9525" marB="0" anchor="ctr">
                    <a:solidFill>
                      <a:schemeClr val="accent2">
                        <a:lumMod val="60000"/>
                        <a:lumOff val="40000"/>
                      </a:schemeClr>
                    </a:solidFill>
                  </a:tcPr>
                </a:tc>
                <a:tc>
                  <a:txBody>
                    <a:bodyPr/>
                    <a:lstStyle/>
                    <a:p>
                      <a:pPr algn="ctr" fontAlgn="ctr"/>
                      <a:r>
                        <a:rPr lang="en-US" altLang="ja-JP" sz="1100" b="1"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a:t>
                      </a:r>
                      <a:endParaRPr lang="en-US" sz="1100" b="1"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60000"/>
                        <a:lumOff val="40000"/>
                      </a:schemeClr>
                    </a:solidFill>
                  </a:tcPr>
                </a:tc>
                <a:tc>
                  <a:txBody>
                    <a:bodyPr/>
                    <a:lstStyle/>
                    <a:p>
                      <a:pPr algn="ctr" fontAlgn="ctr"/>
                      <a:r>
                        <a:rPr lang="ja-JP" altLang="en-US"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０</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ctr" fontAlgn="ctr"/>
                      <a:r>
                        <a:rPr lang="ja-JP" altLang="en-US"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０</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extLst>
                  <a:ext uri="{0D108BD9-81ED-4DB2-BD59-A6C34878D82A}">
                    <a16:rowId xmlns:a16="http://schemas.microsoft.com/office/drawing/2014/main" val="1772966900"/>
                  </a:ext>
                </a:extLst>
              </a:tr>
              <a:tr h="356156">
                <a:tc>
                  <a:txBody>
                    <a:bodyPr/>
                    <a:lstStyle/>
                    <a:p>
                      <a:pPr algn="l" fontAlgn="ctr"/>
                      <a:r>
                        <a:rPr lang="ja-JP" altLang="en-US"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優れた医療人材の育成・確保</a:t>
                      </a:r>
                      <a:endParaRPr lang="en-US" altLang="ja-JP"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algn="l" fontAlgn="ctr"/>
                      <a:r>
                        <a:rPr lang="ja-JP" altLang="en-US"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と働き方改革</a:t>
                      </a:r>
                      <a:endParaRPr lang="en-US" altLang="ja-JP"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ctr" fontAlgn="ctr"/>
                      <a:r>
                        <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a:t>
                      </a:r>
                    </a:p>
                  </a:txBody>
                  <a:tcPr marL="9525" marR="9525" marT="9525" marB="0" anchor="ctr">
                    <a:solidFill>
                      <a:schemeClr val="accent2">
                        <a:lumMod val="20000"/>
                        <a:lumOff val="80000"/>
                      </a:schemeClr>
                    </a:solidFill>
                  </a:tcPr>
                </a:tc>
                <a:tc>
                  <a:txBody>
                    <a:bodyPr/>
                    <a:lstStyle/>
                    <a:p>
                      <a:pPr algn="ctr" fontAlgn="ctr"/>
                      <a:r>
                        <a:rPr lang="ja-JP" altLang="en-US"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０</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60000"/>
                        <a:lumOff val="40000"/>
                      </a:schemeClr>
                    </a:solidFill>
                  </a:tcPr>
                </a:tc>
                <a:tc>
                  <a:txBody>
                    <a:bodyPr/>
                    <a:lstStyle/>
                    <a:p>
                      <a:pPr marL="0" marR="0" lvl="0" indent="0" algn="ctr" defTabSz="1280160" rtl="0" eaLnBrk="1" fontAlgn="ctr" latinLnBrk="0" hangingPunct="1">
                        <a:lnSpc>
                          <a:spcPct val="100000"/>
                        </a:lnSpc>
                        <a:spcBef>
                          <a:spcPts val="0"/>
                        </a:spcBef>
                        <a:spcAft>
                          <a:spcPts val="0"/>
                        </a:spcAft>
                        <a:buClrTx/>
                        <a:buSzTx/>
                        <a:buFontTx/>
                        <a:buNone/>
                        <a:tabLst/>
                        <a:defRPr/>
                      </a:pPr>
                      <a:r>
                        <a:rPr lang="ja-JP" altLang="en-US"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０</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60000"/>
                        <a:lumOff val="40000"/>
                      </a:schemeClr>
                    </a:solidFill>
                  </a:tcPr>
                </a:tc>
                <a:tc>
                  <a:txBody>
                    <a:bodyPr/>
                    <a:lstStyle/>
                    <a:p>
                      <a:pPr algn="ctr" fontAlgn="ctr"/>
                      <a:r>
                        <a:rPr lang="en-US" altLang="ja-JP" sz="1100" b="1"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a:t>
                      </a:r>
                      <a:endParaRPr lang="en-US" sz="1100" b="1"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60000"/>
                        <a:lumOff val="40000"/>
                      </a:schemeClr>
                    </a:solidFill>
                  </a:tcPr>
                </a:tc>
                <a:tc>
                  <a:txBody>
                    <a:bodyPr/>
                    <a:lstStyle/>
                    <a:p>
                      <a:pPr algn="ctr" fontAlgn="ctr"/>
                      <a:r>
                        <a:rPr lang="ja-JP" altLang="en-US"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０</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ctr" fontAlgn="ctr"/>
                      <a:r>
                        <a:rPr lang="ja-JP" altLang="en-US"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０</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extLst>
                  <a:ext uri="{0D108BD9-81ED-4DB2-BD59-A6C34878D82A}">
                    <a16:rowId xmlns:a16="http://schemas.microsoft.com/office/drawing/2014/main" val="2786500911"/>
                  </a:ext>
                </a:extLst>
              </a:tr>
              <a:tr h="356156">
                <a:tc>
                  <a:txBody>
                    <a:bodyPr/>
                    <a:lstStyle/>
                    <a:p>
                      <a:pPr algn="l" fontAlgn="ctr"/>
                      <a:r>
                        <a:rPr lang="ja-JP" altLang="en-US"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合　　　計</a:t>
                      </a:r>
                      <a:endParaRPr lang="en-US" altLang="ja-JP"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ctr" fontAlgn="ctr"/>
                      <a:r>
                        <a:rPr lang="ja-JP" altLang="en-US"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１６</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20000"/>
                        <a:lumOff val="80000"/>
                      </a:schemeClr>
                    </a:solidFill>
                  </a:tcPr>
                </a:tc>
                <a:tc>
                  <a:txBody>
                    <a:bodyPr/>
                    <a:lstStyle/>
                    <a:p>
                      <a:pPr algn="ctr" fontAlgn="ctr"/>
                      <a:r>
                        <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solidFill>
                      <a:schemeClr val="accent2">
                        <a:lumMod val="60000"/>
                        <a:lumOff val="40000"/>
                      </a:schemeClr>
                    </a:solidFill>
                  </a:tcPr>
                </a:tc>
                <a:tc>
                  <a:txBody>
                    <a:bodyPr/>
                    <a:lstStyle/>
                    <a:p>
                      <a:pPr marL="0" marR="0" lvl="0" indent="0" algn="ctr" defTabSz="1280160" rtl="0" eaLnBrk="1" fontAlgn="ctr" latinLnBrk="0" hangingPunct="1">
                        <a:lnSpc>
                          <a:spcPct val="100000"/>
                        </a:lnSpc>
                        <a:spcBef>
                          <a:spcPts val="0"/>
                        </a:spcBef>
                        <a:spcAft>
                          <a:spcPts val="0"/>
                        </a:spcAft>
                        <a:buClrTx/>
                        <a:buSzTx/>
                        <a:buFontTx/>
                        <a:buNone/>
                        <a:tabLst/>
                        <a:defRPr/>
                      </a:pPr>
                      <a:r>
                        <a:rPr lang="en-US" altLang="ja-JP" sz="1100" b="1"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7</a:t>
                      </a:r>
                    </a:p>
                  </a:txBody>
                  <a:tcPr marL="9525" marR="9525" marT="9525" marB="0" anchor="ctr">
                    <a:solidFill>
                      <a:schemeClr val="accent2">
                        <a:lumMod val="60000"/>
                        <a:lumOff val="40000"/>
                      </a:schemeClr>
                    </a:solidFill>
                  </a:tcPr>
                </a:tc>
                <a:tc>
                  <a:txBody>
                    <a:bodyPr/>
                    <a:lstStyle/>
                    <a:p>
                      <a:pPr algn="ctr" fontAlgn="ctr"/>
                      <a:r>
                        <a:rPr lang="en-US" sz="1100" b="1"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9</a:t>
                      </a:r>
                    </a:p>
                  </a:txBody>
                  <a:tcPr marL="9525" marR="9525" marT="9525" marB="0" anchor="ctr">
                    <a:solidFill>
                      <a:schemeClr val="accent2">
                        <a:lumMod val="60000"/>
                        <a:lumOff val="40000"/>
                      </a:schemeClr>
                    </a:solidFill>
                  </a:tcPr>
                </a:tc>
                <a:tc>
                  <a:txBody>
                    <a:bodyPr/>
                    <a:lstStyle/>
                    <a:p>
                      <a:pPr algn="ctr" fontAlgn="ctr"/>
                      <a:r>
                        <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tc>
                <a:tc>
                  <a:txBody>
                    <a:bodyPr/>
                    <a:lstStyle/>
                    <a:p>
                      <a:pPr algn="ctr" fontAlgn="ctr"/>
                      <a:r>
                        <a:rPr lang="ja-JP" altLang="en-US"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０</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extLst>
                  <a:ext uri="{0D108BD9-81ED-4DB2-BD59-A6C34878D82A}">
                    <a16:rowId xmlns:a16="http://schemas.microsoft.com/office/drawing/2014/main" val="2888357635"/>
                  </a:ext>
                </a:extLst>
              </a:tr>
            </a:tbl>
          </a:graphicData>
        </a:graphic>
      </p:graphicFrame>
      <p:sp>
        <p:nvSpPr>
          <p:cNvPr id="54" name="正方形/長方形 53"/>
          <p:cNvSpPr/>
          <p:nvPr/>
        </p:nvSpPr>
        <p:spPr>
          <a:xfrm>
            <a:off x="4893210" y="646537"/>
            <a:ext cx="1360240" cy="276999"/>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pPr algn="ctr"/>
            <a:r>
              <a:rPr lang="ja-JP" altLang="en-US" sz="1200" b="1" kern="100"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評価：</a:t>
            </a:r>
            <a:r>
              <a:rPr lang="en-US" altLang="ja-JP" sz="1200" b="1" kern="100" dirty="0">
                <a:solidFill>
                  <a:schemeClr val="bg1">
                    <a:lumMod val="95000"/>
                  </a:schemeClr>
                </a:solidFill>
                <a:latin typeface="Meiryo UI" panose="020B0604030504040204" pitchFamily="50" charset="-128"/>
                <a:ea typeface="Meiryo UI" panose="020B0604030504040204" pitchFamily="50" charset="-128"/>
                <a:cs typeface="Meiryo UI" panose="020B0604030504040204" pitchFamily="50" charset="-128"/>
              </a:rPr>
              <a:t>A</a:t>
            </a:r>
          </a:p>
        </p:txBody>
      </p:sp>
      <p:sp>
        <p:nvSpPr>
          <p:cNvPr id="15" name="右矢印 14"/>
          <p:cNvSpPr/>
          <p:nvPr/>
        </p:nvSpPr>
        <p:spPr>
          <a:xfrm>
            <a:off x="4561516" y="547050"/>
            <a:ext cx="216024" cy="412318"/>
          </a:xfrm>
          <a:prstGeom prst="rightArrow">
            <a:avLst>
              <a:gd name="adj1" fmla="val 50000"/>
              <a:gd name="adj2" fmla="val 104785"/>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0" name="直線コネクタ 59"/>
          <p:cNvCxnSpPr/>
          <p:nvPr/>
        </p:nvCxnSpPr>
        <p:spPr>
          <a:xfrm>
            <a:off x="30595" y="9552291"/>
            <a:ext cx="6428301" cy="0"/>
          </a:xfrm>
          <a:prstGeom prst="line">
            <a:avLst/>
          </a:prstGeom>
          <a:ln w="57150" cmpd="thickThin"/>
        </p:spPr>
        <p:style>
          <a:lnRef idx="1">
            <a:schemeClr val="accent1"/>
          </a:lnRef>
          <a:fillRef idx="0">
            <a:schemeClr val="accent1"/>
          </a:fillRef>
          <a:effectRef idx="0">
            <a:schemeClr val="accent1"/>
          </a:effectRef>
          <a:fontRef idx="minor">
            <a:schemeClr val="tx1"/>
          </a:fontRef>
        </p:style>
      </p:cxnSp>
      <p:cxnSp>
        <p:nvCxnSpPr>
          <p:cNvPr id="64" name="直線コネクタ 63"/>
          <p:cNvCxnSpPr>
            <a:cxnSpLocks/>
          </p:cNvCxnSpPr>
          <p:nvPr/>
        </p:nvCxnSpPr>
        <p:spPr>
          <a:xfrm>
            <a:off x="6451258" y="6168752"/>
            <a:ext cx="6678" cy="3383539"/>
          </a:xfrm>
          <a:prstGeom prst="line">
            <a:avLst/>
          </a:prstGeom>
          <a:ln w="57150" cmpd="thickThin"/>
        </p:spPr>
        <p:style>
          <a:lnRef idx="1">
            <a:schemeClr val="accent1"/>
          </a:lnRef>
          <a:fillRef idx="0">
            <a:schemeClr val="accent1"/>
          </a:fillRef>
          <a:effectRef idx="0">
            <a:schemeClr val="accent1"/>
          </a:effectRef>
          <a:fontRef idx="minor">
            <a:schemeClr val="tx1"/>
          </a:fontRef>
        </p:style>
      </p:cxnSp>
      <p:cxnSp>
        <p:nvCxnSpPr>
          <p:cNvPr id="68" name="直線コネクタ 67"/>
          <p:cNvCxnSpPr/>
          <p:nvPr/>
        </p:nvCxnSpPr>
        <p:spPr>
          <a:xfrm>
            <a:off x="30595" y="376666"/>
            <a:ext cx="0" cy="9175625"/>
          </a:xfrm>
          <a:prstGeom prst="line">
            <a:avLst/>
          </a:prstGeom>
          <a:ln w="57150" cmpd="thickThin"/>
        </p:spPr>
        <p:style>
          <a:lnRef idx="1">
            <a:schemeClr val="accent1"/>
          </a:lnRef>
          <a:fillRef idx="0">
            <a:schemeClr val="accent1"/>
          </a:fillRef>
          <a:effectRef idx="0">
            <a:schemeClr val="accent1"/>
          </a:effectRef>
          <a:fontRef idx="minor">
            <a:schemeClr val="tx1"/>
          </a:fontRef>
        </p:style>
      </p:cxnSp>
      <p:sp>
        <p:nvSpPr>
          <p:cNvPr id="109" name="正方形/長方形 108"/>
          <p:cNvSpPr/>
          <p:nvPr/>
        </p:nvSpPr>
        <p:spPr>
          <a:xfrm>
            <a:off x="6571747" y="2842522"/>
            <a:ext cx="5838282" cy="2750165"/>
          </a:xfrm>
          <a:prstGeom prst="rect">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2075" indent="-92075" algn="just">
              <a:lnSpc>
                <a:spcPts val="1400"/>
              </a:lnSpc>
            </a:pP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６事業年度の実績報告を確認すると、中期計画に掲げた「業務運営の改善及び効率化並びに財務内容の改善」に向け、自律性・機動性・透明性の高い組織体制の確立に努めるとともに、経営基盤の強化に取り組み年度計画を</a:t>
            </a:r>
            <a:r>
              <a:rPr lang="ja-JP" altLang="en-US" sz="1200" b="1"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計画どおり実施していると評価できる。　</a:t>
            </a:r>
            <a:endParaRPr lang="en-US" altLang="ja-JP" sz="1200" b="1"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gn="just">
              <a:lnSpc>
                <a:spcPts val="1000"/>
              </a:lnSpc>
            </a:pPr>
            <a:endPar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　新型コロナウイルス感染症の影響により悪化した経営状況の早期回復に向け引き続き取り　</a:t>
            </a:r>
            <a:endPar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組んだ。</a:t>
            </a:r>
            <a:endPar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　修正医業収支比率については、総合医療センターは診療報酬改定による単価上昇、十</a:t>
            </a:r>
            <a:endPar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三市民病院は患者数の回復による医業収益の増加により、目標を上回った。</a:t>
            </a:r>
            <a:endPar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　経常収支比率についても、両病院ともに新型コロナウイルス感染症関連補助金が廃止さ</a:t>
            </a:r>
            <a:endPar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れた影響で前年度より悪化したものの、目標を上回った。</a:t>
            </a:r>
            <a:endPar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　十三市民病院はコロナ禍からの回復にむけて努力を続けているものの、まだ十分な状況と</a:t>
            </a:r>
            <a:endPar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までは言えない。</a:t>
            </a:r>
            <a:endPar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　今後も材料費や人件費の高騰が予想され、より一層の努力が必要になる。引き続き、　　　</a:t>
            </a:r>
            <a:endPar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効率的な運営を図りながら、両病院の連携体制をしっかりと構築し、市民病院機構全体</a:t>
            </a:r>
            <a:endPar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92075" indent="-92075" algn="just">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として、経営基盤の強化に向け取り組んでもらいたい。</a:t>
            </a:r>
            <a:endPar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p:txBody>
      </p:sp>
      <p:sp>
        <p:nvSpPr>
          <p:cNvPr id="111" name="正方形/長方形 110"/>
          <p:cNvSpPr/>
          <p:nvPr/>
        </p:nvSpPr>
        <p:spPr>
          <a:xfrm>
            <a:off x="6445021" y="637667"/>
            <a:ext cx="4393666" cy="276999"/>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r>
              <a:rPr lang="ja-JP" altLang="en-US" sz="1200" b="1" kern="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大項目２．　業務運営の改善及び効率化並びに財務内容の改善</a:t>
            </a:r>
            <a:endParaRPr lang="en-US" altLang="ja-JP" sz="1200" b="1" kern="1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3" name="正方形/長方形 112"/>
          <p:cNvSpPr/>
          <p:nvPr/>
        </p:nvSpPr>
        <p:spPr>
          <a:xfrm>
            <a:off x="11275266" y="631831"/>
            <a:ext cx="1229721" cy="261610"/>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pPr algn="ctr"/>
            <a:r>
              <a:rPr lang="ja-JP" altLang="en-US" sz="1100" b="1" kern="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評価：</a:t>
            </a:r>
            <a:r>
              <a:rPr lang="en-US" altLang="ja-JP" sz="1100" b="1" kern="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a:t>
            </a:r>
          </a:p>
        </p:txBody>
      </p:sp>
      <p:sp>
        <p:nvSpPr>
          <p:cNvPr id="114" name="右矢印 113"/>
          <p:cNvSpPr/>
          <p:nvPr/>
        </p:nvSpPr>
        <p:spPr>
          <a:xfrm>
            <a:off x="10972906" y="556477"/>
            <a:ext cx="216024" cy="412318"/>
          </a:xfrm>
          <a:prstGeom prst="rightArrow">
            <a:avLst>
              <a:gd name="adj1" fmla="val 50000"/>
              <a:gd name="adj2" fmla="val 104785"/>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角丸四角形 58"/>
          <p:cNvSpPr/>
          <p:nvPr/>
        </p:nvSpPr>
        <p:spPr>
          <a:xfrm>
            <a:off x="6399865" y="2626414"/>
            <a:ext cx="5887356" cy="216108"/>
          </a:xfrm>
          <a:prstGeom prst="roundRect">
            <a:avLst>
              <a:gd name="adj" fmla="val 2433"/>
            </a:avLst>
          </a:prstGeom>
          <a:noFill/>
          <a:ln>
            <a:noFill/>
            <a:prstDash val="dash"/>
          </a:ln>
        </p:spPr>
        <p:style>
          <a:lnRef idx="1">
            <a:schemeClr val="dk1"/>
          </a:lnRef>
          <a:fillRef idx="2">
            <a:schemeClr val="dk1"/>
          </a:fillRef>
          <a:effectRef idx="1">
            <a:schemeClr val="dk1"/>
          </a:effectRef>
          <a:fontRef idx="minor">
            <a:schemeClr val="dk1"/>
          </a:fontRef>
        </p:style>
        <p:txBody>
          <a:bodyPr rtlCol="0" anchor="t"/>
          <a:lstStyle/>
          <a:p>
            <a:pPr>
              <a:lnSpc>
                <a:spcPts val="1100"/>
              </a:lnSpc>
            </a:pPr>
            <a:r>
              <a:rPr lang="ja-JP" altLang="en-US" sz="12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（評価にあたっての意見、指摘等）</a:t>
            </a:r>
          </a:p>
        </p:txBody>
      </p:sp>
      <p:sp>
        <p:nvSpPr>
          <p:cNvPr id="63" name="角丸四角形 62"/>
          <p:cNvSpPr/>
          <p:nvPr/>
        </p:nvSpPr>
        <p:spPr>
          <a:xfrm>
            <a:off x="153404" y="3720396"/>
            <a:ext cx="5887356" cy="216108"/>
          </a:xfrm>
          <a:prstGeom prst="roundRect">
            <a:avLst>
              <a:gd name="adj" fmla="val 2433"/>
            </a:avLst>
          </a:prstGeom>
          <a:noFill/>
          <a:ln>
            <a:noFill/>
            <a:prstDash val="dash"/>
          </a:ln>
        </p:spPr>
        <p:style>
          <a:lnRef idx="1">
            <a:schemeClr val="dk1"/>
          </a:lnRef>
          <a:fillRef idx="2">
            <a:schemeClr val="dk1"/>
          </a:fillRef>
          <a:effectRef idx="1">
            <a:schemeClr val="dk1"/>
          </a:effectRef>
          <a:fontRef idx="minor">
            <a:schemeClr val="dk1"/>
          </a:fontRef>
        </p:style>
        <p:txBody>
          <a:bodyPr rtlCol="0" anchor="t"/>
          <a:lstStyle/>
          <a:p>
            <a:pPr>
              <a:lnSpc>
                <a:spcPts val="1100"/>
              </a:lnSpc>
            </a:pPr>
            <a:r>
              <a:rPr lang="ja-JP" altLang="en-US" sz="11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評価にあたっての意見、指摘等</a:t>
            </a:r>
            <a:r>
              <a:rPr lang="ja-JP" altLang="en-US" sz="11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p>
        </p:txBody>
      </p:sp>
      <p:graphicFrame>
        <p:nvGraphicFramePr>
          <p:cNvPr id="112" name="表 111"/>
          <p:cNvGraphicFramePr>
            <a:graphicFrameLocks noGrp="1"/>
          </p:cNvGraphicFramePr>
          <p:nvPr>
            <p:extLst>
              <p:ext uri="{D42A27DB-BD31-4B8C-83A1-F6EECF244321}">
                <p14:modId xmlns:p14="http://schemas.microsoft.com/office/powerpoint/2010/main" val="1620795320"/>
              </p:ext>
            </p:extLst>
          </p:nvPr>
        </p:nvGraphicFramePr>
        <p:xfrm>
          <a:off x="6571747" y="1091001"/>
          <a:ext cx="5641822" cy="1376310"/>
        </p:xfrm>
        <a:graphic>
          <a:graphicData uri="http://schemas.openxmlformats.org/drawingml/2006/table">
            <a:tbl>
              <a:tblPr>
                <a:tableStyleId>{8A107856-5554-42FB-B03E-39F5DBC370BA}</a:tableStyleId>
              </a:tblPr>
              <a:tblGrid>
                <a:gridCol w="1943920">
                  <a:extLst>
                    <a:ext uri="{9D8B030D-6E8A-4147-A177-3AD203B41FA5}">
                      <a16:colId xmlns:a16="http://schemas.microsoft.com/office/drawing/2014/main" val="20000"/>
                    </a:ext>
                  </a:extLst>
                </a:gridCol>
                <a:gridCol w="609927">
                  <a:extLst>
                    <a:ext uri="{9D8B030D-6E8A-4147-A177-3AD203B41FA5}">
                      <a16:colId xmlns:a16="http://schemas.microsoft.com/office/drawing/2014/main" val="2562718963"/>
                    </a:ext>
                  </a:extLst>
                </a:gridCol>
                <a:gridCol w="622707">
                  <a:extLst>
                    <a:ext uri="{9D8B030D-6E8A-4147-A177-3AD203B41FA5}">
                      <a16:colId xmlns:a16="http://schemas.microsoft.com/office/drawing/2014/main" val="20001"/>
                    </a:ext>
                  </a:extLst>
                </a:gridCol>
                <a:gridCol w="616317">
                  <a:extLst>
                    <a:ext uri="{9D8B030D-6E8A-4147-A177-3AD203B41FA5}">
                      <a16:colId xmlns:a16="http://schemas.microsoft.com/office/drawing/2014/main" val="20002"/>
                    </a:ext>
                  </a:extLst>
                </a:gridCol>
                <a:gridCol w="616317">
                  <a:extLst>
                    <a:ext uri="{9D8B030D-6E8A-4147-A177-3AD203B41FA5}">
                      <a16:colId xmlns:a16="http://schemas.microsoft.com/office/drawing/2014/main" val="20003"/>
                    </a:ext>
                  </a:extLst>
                </a:gridCol>
                <a:gridCol w="616317">
                  <a:extLst>
                    <a:ext uri="{9D8B030D-6E8A-4147-A177-3AD203B41FA5}">
                      <a16:colId xmlns:a16="http://schemas.microsoft.com/office/drawing/2014/main" val="20004"/>
                    </a:ext>
                  </a:extLst>
                </a:gridCol>
                <a:gridCol w="616317">
                  <a:extLst>
                    <a:ext uri="{9D8B030D-6E8A-4147-A177-3AD203B41FA5}">
                      <a16:colId xmlns:a16="http://schemas.microsoft.com/office/drawing/2014/main" val="20005"/>
                    </a:ext>
                  </a:extLst>
                </a:gridCol>
              </a:tblGrid>
              <a:tr h="287955">
                <a:tc>
                  <a:txBody>
                    <a:bodyPr/>
                    <a:lstStyle/>
                    <a:p>
                      <a:pPr algn="l" fontAlgn="ctr"/>
                      <a:r>
                        <a:rPr lang="ja-JP" altLang="en-US"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p>
                  </a:txBody>
                  <a:tcPr marL="9525" marR="9525" marT="9525" marB="0" anchor="ctr"/>
                </a:tc>
                <a:tc>
                  <a:txBody>
                    <a:bodyPr/>
                    <a:lstStyle/>
                    <a:p>
                      <a:pPr algn="ctr" fontAlgn="ctr"/>
                      <a:r>
                        <a:rPr lang="ja-JP" altLang="en-US"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小項目数</a:t>
                      </a:r>
                      <a:endParaRPr lang="en-US" altLang="ja-JP"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20000"/>
                        <a:lumOff val="80000"/>
                      </a:schemeClr>
                    </a:solidFill>
                  </a:tcPr>
                </a:tc>
                <a:tc>
                  <a:txBody>
                    <a:bodyPr/>
                    <a:lstStyle/>
                    <a:p>
                      <a:pPr algn="ctr" fontAlgn="ctr"/>
                      <a:r>
                        <a:rPr lang="en-US" altLang="ja-JP"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Ⅴ</a:t>
                      </a:r>
                    </a:p>
                  </a:txBody>
                  <a:tcPr marL="9525" marR="9525" marT="9525" marB="0" anchor="ctr">
                    <a:solidFill>
                      <a:schemeClr val="accent2">
                        <a:lumMod val="60000"/>
                        <a:lumOff val="40000"/>
                      </a:schemeClr>
                    </a:solidFill>
                  </a:tcPr>
                </a:tc>
                <a:tc>
                  <a:txBody>
                    <a:bodyPr/>
                    <a:lstStyle/>
                    <a:p>
                      <a:pPr algn="ctr" fontAlgn="ctr"/>
                      <a:r>
                        <a:rPr lang="en-US" altLang="ja-JP" sz="1100" b="1" u="none" strike="noStrike" baseline="0" dirty="0">
                          <a:effectLst/>
                          <a:latin typeface="Meiryo UI" panose="020B0604030504040204" pitchFamily="50" charset="-128"/>
                          <a:ea typeface="Meiryo UI" panose="020B0604030504040204" pitchFamily="50" charset="-128"/>
                          <a:cs typeface="Meiryo UI" panose="020B0604030504040204" pitchFamily="50" charset="-128"/>
                        </a:rPr>
                        <a:t>Ⅳ</a:t>
                      </a:r>
                      <a:endParaRPr lang="en-US" altLang="ja-JP" sz="1100" b="1"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60000"/>
                        <a:lumOff val="40000"/>
                      </a:schemeClr>
                    </a:solidFill>
                  </a:tcPr>
                </a:tc>
                <a:tc>
                  <a:txBody>
                    <a:bodyPr/>
                    <a:lstStyle/>
                    <a:p>
                      <a:pPr algn="ctr" fontAlgn="ctr"/>
                      <a:r>
                        <a:rPr lang="en-US" altLang="ja-JP" sz="1100" b="1" u="none" strike="noStrike" baseline="0" dirty="0">
                          <a:effectLst/>
                          <a:latin typeface="Meiryo UI" panose="020B0604030504040204" pitchFamily="50" charset="-128"/>
                          <a:ea typeface="Meiryo UI" panose="020B0604030504040204" pitchFamily="50" charset="-128"/>
                          <a:cs typeface="Meiryo UI" panose="020B0604030504040204" pitchFamily="50" charset="-128"/>
                        </a:rPr>
                        <a:t>Ⅲ</a:t>
                      </a:r>
                      <a:endParaRPr lang="en-US" altLang="ja-JP" sz="1100" b="1"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60000"/>
                        <a:lumOff val="40000"/>
                      </a:schemeClr>
                    </a:solidFill>
                  </a:tcPr>
                </a:tc>
                <a:tc>
                  <a:txBody>
                    <a:bodyPr/>
                    <a:lstStyle/>
                    <a:p>
                      <a:pPr algn="ctr" fontAlgn="ctr"/>
                      <a:r>
                        <a:rPr lang="en-US" altLang="ja-JP" sz="1100" b="0" u="none" strike="noStrike" baseline="0" dirty="0">
                          <a:effectLst/>
                          <a:latin typeface="Meiryo UI" panose="020B0604030504040204" pitchFamily="50" charset="-128"/>
                          <a:ea typeface="Meiryo UI" panose="020B0604030504040204" pitchFamily="50" charset="-128"/>
                          <a:cs typeface="Meiryo UI" panose="020B0604030504040204" pitchFamily="50" charset="-128"/>
                        </a:rPr>
                        <a:t>Ⅱ</a:t>
                      </a:r>
                      <a:endParaRPr lang="en-US" altLang="ja-JP"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rgbClr val="F4E9E9"/>
                    </a:solidFill>
                  </a:tcPr>
                </a:tc>
                <a:tc>
                  <a:txBody>
                    <a:bodyPr/>
                    <a:lstStyle/>
                    <a:p>
                      <a:pPr algn="ctr" fontAlgn="ctr"/>
                      <a:r>
                        <a:rPr lang="en-US" altLang="ja-JP" sz="1100" u="none" strike="noStrike" baseline="0" dirty="0">
                          <a:effectLst/>
                          <a:latin typeface="Meiryo UI" panose="020B0604030504040204" pitchFamily="50" charset="-128"/>
                          <a:ea typeface="Meiryo UI" panose="020B0604030504040204" pitchFamily="50" charset="-128"/>
                          <a:cs typeface="Meiryo UI" panose="020B0604030504040204" pitchFamily="50" charset="-128"/>
                        </a:rPr>
                        <a:t>Ⅰ</a:t>
                      </a:r>
                      <a:endParaRPr lang="en-US" altLang="ja-JP"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extLst>
                  <a:ext uri="{0D108BD9-81ED-4DB2-BD59-A6C34878D82A}">
                    <a16:rowId xmlns:a16="http://schemas.microsoft.com/office/drawing/2014/main" val="10000"/>
                  </a:ext>
                </a:extLst>
              </a:tr>
              <a:tr h="436602">
                <a:tc>
                  <a:txBody>
                    <a:bodyPr/>
                    <a:lstStyle/>
                    <a:p>
                      <a:pPr algn="l" fontAlgn="ctr"/>
                      <a:r>
                        <a:rPr lang="ja-JP" altLang="en-US"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自律性・機動性・透明性の高</a:t>
                      </a:r>
                      <a:endParaRPr lang="en-US" altLang="ja-JP"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algn="l" fontAlgn="ctr"/>
                      <a:r>
                        <a:rPr lang="ja-JP" altLang="en-US"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い組織体制の確立</a:t>
                      </a:r>
                    </a:p>
                    <a:p>
                      <a:pPr algn="l" fontAlgn="ctr"/>
                      <a:endParaRPr lang="en-US" altLang="ja-JP"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ctr" fontAlgn="ctr"/>
                      <a:r>
                        <a:rPr lang="ja-JP" altLang="en-US"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１</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20000"/>
                        <a:lumOff val="80000"/>
                      </a:schemeClr>
                    </a:solidFill>
                  </a:tcPr>
                </a:tc>
                <a:tc>
                  <a:txBody>
                    <a:bodyPr/>
                    <a:lstStyle/>
                    <a:p>
                      <a:pPr algn="ctr" fontAlgn="ctr"/>
                      <a:r>
                        <a:rPr lang="ja-JP" altLang="en-US" sz="1100" b="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０</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60000"/>
                        <a:lumOff val="40000"/>
                      </a:schemeClr>
                    </a:solidFill>
                  </a:tcPr>
                </a:tc>
                <a:tc>
                  <a:txBody>
                    <a:bodyPr/>
                    <a:lstStyle/>
                    <a:p>
                      <a:pPr algn="ctr" fontAlgn="ctr"/>
                      <a:r>
                        <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solidFill>
                      <a:schemeClr val="accent2">
                        <a:lumMod val="60000"/>
                        <a:lumOff val="40000"/>
                      </a:schemeClr>
                    </a:solidFill>
                  </a:tcPr>
                </a:tc>
                <a:tc>
                  <a:txBody>
                    <a:bodyPr/>
                    <a:lstStyle/>
                    <a:p>
                      <a:pPr algn="ctr" fontAlgn="ctr"/>
                      <a:r>
                        <a:rPr lang="ja-JP" altLang="en-US" sz="1100" b="1"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１</a:t>
                      </a:r>
                      <a:endParaRPr lang="en-US" sz="1100" b="1"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60000"/>
                        <a:lumOff val="40000"/>
                      </a:schemeClr>
                    </a:solidFill>
                  </a:tcPr>
                </a:tc>
                <a:tc>
                  <a:txBody>
                    <a:bodyPr/>
                    <a:lstStyle/>
                    <a:p>
                      <a:pPr algn="ctr" fontAlgn="ctr"/>
                      <a:r>
                        <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0</a:t>
                      </a:r>
                    </a:p>
                  </a:txBody>
                  <a:tcPr marL="9525" marR="9525" marT="9525" marB="0" anchor="ctr">
                    <a:solidFill>
                      <a:srgbClr val="F4E9E9"/>
                    </a:solidFill>
                  </a:tcPr>
                </a:tc>
                <a:tc>
                  <a:txBody>
                    <a:bodyPr/>
                    <a:lstStyle/>
                    <a:p>
                      <a:pPr algn="ctr" fontAlgn="ctr"/>
                      <a:r>
                        <a:rPr lang="en-US" altLang="ja-JP" sz="110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0</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extLst>
                  <a:ext uri="{0D108BD9-81ED-4DB2-BD59-A6C34878D82A}">
                    <a16:rowId xmlns:a16="http://schemas.microsoft.com/office/drawing/2014/main" val="10001"/>
                  </a:ext>
                </a:extLst>
              </a:tr>
              <a:tr h="287955">
                <a:tc>
                  <a:txBody>
                    <a:bodyPr/>
                    <a:lstStyle/>
                    <a:p>
                      <a:pPr algn="l" fontAlgn="ctr"/>
                      <a:r>
                        <a:rPr lang="ja-JP" altLang="en-US"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経営基盤の強化</a:t>
                      </a:r>
                      <a:endParaRPr lang="en-US" altLang="ja-JP"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ctr" fontAlgn="ctr"/>
                      <a:r>
                        <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7</a:t>
                      </a:r>
                    </a:p>
                  </a:txBody>
                  <a:tcPr marL="9525" marR="9525" marT="9525" marB="0" anchor="ctr">
                    <a:solidFill>
                      <a:schemeClr val="accent2">
                        <a:lumMod val="20000"/>
                        <a:lumOff val="80000"/>
                      </a:schemeClr>
                    </a:solidFill>
                  </a:tcPr>
                </a:tc>
                <a:tc>
                  <a:txBody>
                    <a:bodyPr/>
                    <a:lstStyle/>
                    <a:p>
                      <a:pPr algn="ctr" fontAlgn="ctr"/>
                      <a:r>
                        <a:rPr lang="ja-JP" altLang="en-US"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０</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60000"/>
                        <a:lumOff val="40000"/>
                      </a:schemeClr>
                    </a:solidFill>
                  </a:tcPr>
                </a:tc>
                <a:tc>
                  <a:txBody>
                    <a:bodyPr/>
                    <a:lstStyle/>
                    <a:p>
                      <a:pPr algn="ctr" fontAlgn="ctr"/>
                      <a:r>
                        <a:rPr lang="en-US" altLang="ja-JP" sz="1100" b="1"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a:t>
                      </a:r>
                    </a:p>
                  </a:txBody>
                  <a:tcPr marL="9525" marR="9525" marT="9525" marB="0" anchor="ctr">
                    <a:solidFill>
                      <a:schemeClr val="accent2">
                        <a:lumMod val="60000"/>
                        <a:lumOff val="40000"/>
                      </a:schemeClr>
                    </a:solidFill>
                  </a:tcPr>
                </a:tc>
                <a:tc>
                  <a:txBody>
                    <a:bodyPr/>
                    <a:lstStyle/>
                    <a:p>
                      <a:pPr algn="ctr" fontAlgn="ctr"/>
                      <a:r>
                        <a:rPr lang="en-US" altLang="ja-JP" sz="1100" b="1"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a:t>
                      </a:r>
                      <a:endParaRPr lang="en-US" sz="1100" b="1"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60000"/>
                        <a:lumOff val="40000"/>
                      </a:schemeClr>
                    </a:solidFill>
                  </a:tcPr>
                </a:tc>
                <a:tc>
                  <a:txBody>
                    <a:bodyPr/>
                    <a:lstStyle/>
                    <a:p>
                      <a:pPr algn="ctr" fontAlgn="ctr"/>
                      <a:r>
                        <a:rPr lang="ja-JP" altLang="en-US"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０</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rgbClr val="F4E9E9"/>
                    </a:solidFill>
                  </a:tcPr>
                </a:tc>
                <a:tc>
                  <a:txBody>
                    <a:bodyPr/>
                    <a:lstStyle/>
                    <a:p>
                      <a:pPr algn="ctr" fontAlgn="ctr"/>
                      <a:r>
                        <a:rPr lang="ja-JP" altLang="en-US"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０</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extLst>
                  <a:ext uri="{0D108BD9-81ED-4DB2-BD59-A6C34878D82A}">
                    <a16:rowId xmlns:a16="http://schemas.microsoft.com/office/drawing/2014/main" val="2404366620"/>
                  </a:ext>
                </a:extLst>
              </a:tr>
              <a:tr h="287955">
                <a:tc>
                  <a:txBody>
                    <a:bodyPr/>
                    <a:lstStyle/>
                    <a:p>
                      <a:pPr algn="l" fontAlgn="ctr"/>
                      <a:r>
                        <a:rPr lang="ja-JP" altLang="en-US"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合　　計</a:t>
                      </a:r>
                      <a:endParaRPr lang="en-US" altLang="ja-JP" sz="1100" b="0" i="0" u="none" strike="noStrike" baseline="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tc>
                  <a:txBody>
                    <a:bodyPr/>
                    <a:lstStyle/>
                    <a:p>
                      <a:pPr algn="ctr" fontAlgn="ctr"/>
                      <a:r>
                        <a:rPr lang="ja-JP" altLang="en-US"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８</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20000"/>
                        <a:lumOff val="80000"/>
                      </a:schemeClr>
                    </a:solidFill>
                  </a:tcPr>
                </a:tc>
                <a:tc>
                  <a:txBody>
                    <a:bodyPr/>
                    <a:lstStyle/>
                    <a:p>
                      <a:pPr algn="ctr" fontAlgn="ctr"/>
                      <a:r>
                        <a:rPr lang="ja-JP" altLang="en-US"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０</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60000"/>
                        <a:lumOff val="40000"/>
                      </a:schemeClr>
                    </a:solidFill>
                  </a:tcPr>
                </a:tc>
                <a:tc>
                  <a:txBody>
                    <a:bodyPr/>
                    <a:lstStyle/>
                    <a:p>
                      <a:pPr algn="ctr" fontAlgn="ctr"/>
                      <a:r>
                        <a:rPr lang="en-US" altLang="ja-JP" sz="1100" b="1"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a:t>
                      </a:r>
                    </a:p>
                  </a:txBody>
                  <a:tcPr marL="9525" marR="9525" marT="9525" marB="0" anchor="ctr">
                    <a:solidFill>
                      <a:schemeClr val="accent2">
                        <a:lumMod val="60000"/>
                        <a:lumOff val="40000"/>
                      </a:schemeClr>
                    </a:solidFill>
                  </a:tcPr>
                </a:tc>
                <a:tc>
                  <a:txBody>
                    <a:bodyPr/>
                    <a:lstStyle/>
                    <a:p>
                      <a:pPr algn="ctr" fontAlgn="ctr"/>
                      <a:r>
                        <a:rPr lang="ja-JP" altLang="en-US" sz="1100" b="1"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３</a:t>
                      </a:r>
                      <a:endParaRPr lang="en-US" sz="1100" b="1"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chemeClr val="accent2">
                        <a:lumMod val="60000"/>
                        <a:lumOff val="40000"/>
                      </a:schemeClr>
                    </a:solidFill>
                  </a:tcPr>
                </a:tc>
                <a:tc>
                  <a:txBody>
                    <a:bodyPr/>
                    <a:lstStyle/>
                    <a:p>
                      <a:pPr algn="ctr" fontAlgn="ctr"/>
                      <a:r>
                        <a:rPr lang="ja-JP" altLang="en-US"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０</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solidFill>
                      <a:srgbClr val="F4E9E9"/>
                    </a:solidFill>
                  </a:tcPr>
                </a:tc>
                <a:tc>
                  <a:txBody>
                    <a:bodyPr/>
                    <a:lstStyle/>
                    <a:p>
                      <a:pPr algn="ctr" fontAlgn="ctr"/>
                      <a:r>
                        <a:rPr lang="ja-JP" altLang="en-US"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０</a:t>
                      </a:r>
                      <a:endParaRPr lang="en-US" altLang="ja-JP" sz="1100" b="0" i="0" u="none" strike="noStrike"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tc>
                <a:extLst>
                  <a:ext uri="{0D108BD9-81ED-4DB2-BD59-A6C34878D82A}">
                    <a16:rowId xmlns:a16="http://schemas.microsoft.com/office/drawing/2014/main" val="3578517858"/>
                  </a:ext>
                </a:extLst>
              </a:tr>
            </a:tbl>
          </a:graphicData>
        </a:graphic>
      </p:graphicFrame>
      <p:sp>
        <p:nvSpPr>
          <p:cNvPr id="70" name="正方形/長方形 69"/>
          <p:cNvSpPr/>
          <p:nvPr/>
        </p:nvSpPr>
        <p:spPr>
          <a:xfrm>
            <a:off x="6915407" y="8247430"/>
            <a:ext cx="5583059" cy="1220629"/>
          </a:xfrm>
          <a:prstGeom prst="rect">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2075" indent="-92075">
              <a:lnSpc>
                <a:spcPts val="1400"/>
              </a:lnSpc>
            </a:pP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大項目の「市民に提供するサービスその他の業務の質の向上」及び「業務運営の改善及び効率化並びに財務内容の改善」は、計画どおりと評価した。</a:t>
            </a:r>
          </a:p>
          <a:p>
            <a:pPr marL="92075" indent="-92075">
              <a:lnSpc>
                <a:spcPts val="1400"/>
              </a:lnSpc>
            </a:pPr>
            <a:r>
              <a:rPr lang="ja-JP" altLang="en-US" sz="1200"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以上を踏まえると、令和６事業年度における大阪市民病院機構の取り組みは、全体として年度計画及び中期計画のとおり進捗していると評価できる。</a:t>
            </a:r>
          </a:p>
          <a:p>
            <a:pPr marL="92075" indent="-92075">
              <a:lnSpc>
                <a:spcPts val="1400"/>
              </a:lnSpc>
            </a:pP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今後も医療機能の維持・向上を図り、効率的・効果的な病院運営と経営基盤の強化により一層努め、引き続き質の高い医療を提供し、市民の信頼に応えてもらいたい。</a:t>
            </a:r>
          </a:p>
          <a:p>
            <a:pPr marL="92075" indent="-92075">
              <a:lnSpc>
                <a:spcPts val="1400"/>
              </a:lnSpc>
            </a:pPr>
            <a:endPar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400"/>
              </a:lnSpc>
            </a:pPr>
            <a:endParaRPr lang="ja-JP" altLang="en-US" sz="1000"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100"/>
              </a:lnSpc>
            </a:pP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2075" indent="-92075">
              <a:lnSpc>
                <a:spcPts val="1100"/>
              </a:lnSpc>
            </a:pPr>
            <a:endPar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9" name="直線コネクタ 28"/>
          <p:cNvCxnSpPr>
            <a:cxnSpLocks/>
          </p:cNvCxnSpPr>
          <p:nvPr/>
        </p:nvCxnSpPr>
        <p:spPr>
          <a:xfrm>
            <a:off x="12659710" y="362607"/>
            <a:ext cx="0" cy="5821726"/>
          </a:xfrm>
          <a:prstGeom prst="line">
            <a:avLst/>
          </a:prstGeom>
          <a:ln w="57150" cmpd="thickThin"/>
        </p:spPr>
        <p:style>
          <a:lnRef idx="1">
            <a:schemeClr val="accent1"/>
          </a:lnRef>
          <a:fillRef idx="0">
            <a:schemeClr val="accent1"/>
          </a:fillRef>
          <a:effectRef idx="0">
            <a:schemeClr val="accent1"/>
          </a:effectRef>
          <a:fontRef idx="minor">
            <a:schemeClr val="tx1"/>
          </a:fontRef>
        </p:style>
      </p:cxnSp>
      <p:cxnSp>
        <p:nvCxnSpPr>
          <p:cNvPr id="30" name="直線コネクタ 29"/>
          <p:cNvCxnSpPr>
            <a:cxnSpLocks/>
          </p:cNvCxnSpPr>
          <p:nvPr/>
        </p:nvCxnSpPr>
        <p:spPr>
          <a:xfrm>
            <a:off x="6412234" y="6184333"/>
            <a:ext cx="6247476" cy="0"/>
          </a:xfrm>
          <a:prstGeom prst="line">
            <a:avLst/>
          </a:prstGeom>
          <a:ln w="57150" cmpd="thickThin"/>
        </p:spPr>
        <p:style>
          <a:lnRef idx="1">
            <a:schemeClr val="accent1"/>
          </a:lnRef>
          <a:fillRef idx="0">
            <a:schemeClr val="accent1"/>
          </a:fillRef>
          <a:effectRef idx="0">
            <a:schemeClr val="accent1"/>
          </a:effectRef>
          <a:fontRef idx="minor">
            <a:schemeClr val="tx1"/>
          </a:fontRef>
        </p:style>
      </p:cxnSp>
      <p:sp>
        <p:nvSpPr>
          <p:cNvPr id="37" name="角丸四角形 36"/>
          <p:cNvSpPr/>
          <p:nvPr/>
        </p:nvSpPr>
        <p:spPr>
          <a:xfrm>
            <a:off x="6736083" y="7988798"/>
            <a:ext cx="5887356" cy="216108"/>
          </a:xfrm>
          <a:prstGeom prst="roundRect">
            <a:avLst>
              <a:gd name="adj" fmla="val 2433"/>
            </a:avLst>
          </a:prstGeom>
          <a:noFill/>
          <a:ln>
            <a:noFill/>
            <a:prstDash val="dash"/>
          </a:ln>
        </p:spPr>
        <p:style>
          <a:lnRef idx="1">
            <a:schemeClr val="dk1"/>
          </a:lnRef>
          <a:fillRef idx="2">
            <a:schemeClr val="dk1"/>
          </a:fillRef>
          <a:effectRef idx="1">
            <a:schemeClr val="dk1"/>
          </a:effectRef>
          <a:fontRef idx="minor">
            <a:schemeClr val="dk1"/>
          </a:fontRef>
        </p:style>
        <p:txBody>
          <a:bodyPr rtlCol="0" anchor="t"/>
          <a:lstStyle/>
          <a:p>
            <a:pPr>
              <a:lnSpc>
                <a:spcPts val="1100"/>
              </a:lnSpc>
            </a:pPr>
            <a:r>
              <a:rPr lang="ja-JP" altLang="en-US" sz="12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（評価にあたっての意見、指摘等）</a:t>
            </a:r>
          </a:p>
        </p:txBody>
      </p:sp>
      <p:pic>
        <p:nvPicPr>
          <p:cNvPr id="17" name="図 16"/>
          <p:cNvPicPr>
            <a:picLocks noChangeAspect="1"/>
          </p:cNvPicPr>
          <p:nvPr/>
        </p:nvPicPr>
        <p:blipFill>
          <a:blip r:embed="rId3"/>
          <a:stretch>
            <a:fillRect/>
          </a:stretch>
        </p:blipFill>
        <p:spPr>
          <a:xfrm>
            <a:off x="8063411" y="5800517"/>
            <a:ext cx="2990825" cy="337316"/>
          </a:xfrm>
          <a:prstGeom prst="rect">
            <a:avLst/>
          </a:prstGeom>
        </p:spPr>
      </p:pic>
    </p:spTree>
    <p:extLst>
      <p:ext uri="{BB962C8B-B14F-4D97-AF65-F5344CB8AC3E}">
        <p14:creationId xmlns:p14="http://schemas.microsoft.com/office/powerpoint/2010/main" val="406792603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987</Words>
  <Application>Microsoft Office PowerPoint</Application>
  <PresentationFormat>A3 297x420 mm</PresentationFormat>
  <Paragraphs>134</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Meiryo UI</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modified xsi:type="dcterms:W3CDTF">2025-09-18T06:14:33Z</dcterms:modified>
</cp:coreProperties>
</file>