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removePersonalInfoOnSave="1" saveSubsetFonts="1">
  <p:sldMasterIdLst>
    <p:sldMasterId id="2147483687" r:id="rId1"/>
  </p:sldMasterIdLst>
  <p:notesMasterIdLst>
    <p:notesMasterId r:id="rId3"/>
  </p:notesMasterIdLst>
  <p:sldIdLst>
    <p:sldId id="371" r:id="rId2"/>
  </p:sldIdLst>
  <p:sldSz cx="6858000" cy="9906000" type="A4"/>
  <p:notesSz cx="7104063" cy="10234613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9400"/>
    <a:srgbClr val="F2FBDF"/>
    <a:srgbClr val="D2F688"/>
    <a:srgbClr val="C83B18"/>
    <a:srgbClr val="FCFFF8"/>
    <a:srgbClr val="70B056"/>
    <a:srgbClr val="D37215"/>
    <a:srgbClr val="EABD44"/>
    <a:srgbClr val="1C4400"/>
    <a:srgbClr val="F0FD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776" y="276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78428" cy="513508"/>
          </a:xfrm>
          <a:prstGeom prst="rect">
            <a:avLst/>
          </a:prstGeom>
        </p:spPr>
        <p:txBody>
          <a:bodyPr vert="horz" lIns="94648" tIns="47324" rIns="94648" bIns="4732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4648" tIns="47324" rIns="94648" bIns="47324" rtlCol="0"/>
          <a:lstStyle>
            <a:lvl1pPr algn="r">
              <a:defRPr sz="1200"/>
            </a:lvl1pPr>
          </a:lstStyle>
          <a:p>
            <a:fld id="{BC2253E1-7FC0-4F9C-B476-1A622180052F}" type="datetimeFigureOut">
              <a:rPr kumimoji="1" lang="ja-JP" altLang="en-US" smtClean="0"/>
              <a:t>2026/1/14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55850" y="1279525"/>
            <a:ext cx="2392363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648" tIns="47324" rIns="94648" bIns="4732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7" y="4925411"/>
            <a:ext cx="5683250" cy="4029879"/>
          </a:xfrm>
          <a:prstGeom prst="rect">
            <a:avLst/>
          </a:prstGeom>
        </p:spPr>
        <p:txBody>
          <a:bodyPr vert="horz" lIns="94648" tIns="47324" rIns="94648" bIns="4732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721109"/>
            <a:ext cx="3078428" cy="513507"/>
          </a:xfrm>
          <a:prstGeom prst="rect">
            <a:avLst/>
          </a:prstGeom>
        </p:spPr>
        <p:txBody>
          <a:bodyPr vert="horz" lIns="94648" tIns="47324" rIns="94648" bIns="4732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9"/>
            <a:ext cx="3078428" cy="513507"/>
          </a:xfrm>
          <a:prstGeom prst="rect">
            <a:avLst/>
          </a:prstGeom>
        </p:spPr>
        <p:txBody>
          <a:bodyPr vert="horz" lIns="94648" tIns="47324" rIns="94648" bIns="47324" rtlCol="0" anchor="b"/>
          <a:lstStyle>
            <a:lvl1pPr algn="r">
              <a:defRPr sz="1200"/>
            </a:lvl1pPr>
          </a:lstStyle>
          <a:p>
            <a:fld id="{E7B4960D-9F39-455B-AB61-5CD2850CD1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99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D52C24-7004-DF2D-1F52-1CFAE2BF4A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624D99A-FF91-05B2-185D-9D56414DFE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B7A7F43-A8A4-0344-00B5-1C18510A637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E847861-66C8-055B-3704-96704195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B4960D-9F39-455B-AB61-5CD2850CD1ED}" type="slidenum">
              <a:rPr kumimoji="1" lang="ja-JP" altLang="en-US" smtClean="0"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687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05362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3" pos="90">
          <p15:clr>
            <a:srgbClr val="FBAE40"/>
          </p15:clr>
        </p15:guide>
        <p15:guide id="4" pos="4445">
          <p15:clr>
            <a:srgbClr val="FBAE40"/>
          </p15:clr>
        </p15:guide>
        <p15:guide id="5" pos="272">
          <p15:clr>
            <a:srgbClr val="FBAE40"/>
          </p15:clr>
        </p15:guide>
        <p15:guide id="6" pos="4263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91483962-84C6-5031-AE22-E15D086BE5C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0143460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347" imgH="348" progId="TCLayout.ActiveDocument.1">
                  <p:embed/>
                </p:oleObj>
              </mc:Choice>
              <mc:Fallback>
                <p:oleObj name="think-cellスライド" r:id="rId4" imgW="347" imgH="348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1483962-84C6-5031-AE22-E15D086BE5C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4216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2791" b="1">
          <a:solidFill>
            <a:srgbClr val="003E4C"/>
          </a:solidFill>
          <a:latin typeface="メイリオ" panose="020B0604030504040204" pitchFamily="50" charset="-128"/>
          <a:ea typeface="メイリオ" panose="020B0604030504040204" pitchFamily="50" charset="-128"/>
          <a:cs typeface="メイリオ" panose="020B0604030504040204" pitchFamily="50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2791" b="1">
          <a:solidFill>
            <a:srgbClr val="003E4C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2791" b="1">
          <a:solidFill>
            <a:srgbClr val="003E4C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2791" b="1">
          <a:solidFill>
            <a:srgbClr val="003E4C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2791" b="1">
          <a:solidFill>
            <a:srgbClr val="003E4C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455825" algn="ctr" rtl="0" eaLnBrk="1" fontAlgn="base" hangingPunct="1">
        <a:spcBef>
          <a:spcPct val="0"/>
        </a:spcBef>
        <a:spcAft>
          <a:spcPct val="0"/>
        </a:spcAft>
        <a:defRPr kumimoji="1" sz="4387">
          <a:solidFill>
            <a:schemeClr val="tx2"/>
          </a:solidFill>
          <a:latin typeface="Arial" pitchFamily="34" charset="0"/>
          <a:ea typeface="ＭＳ Ｐゴシック" pitchFamily="50" charset="-128"/>
        </a:defRPr>
      </a:lvl6pPr>
      <a:lvl7pPr marL="911649" algn="ctr" rtl="0" eaLnBrk="1" fontAlgn="base" hangingPunct="1">
        <a:spcBef>
          <a:spcPct val="0"/>
        </a:spcBef>
        <a:spcAft>
          <a:spcPct val="0"/>
        </a:spcAft>
        <a:defRPr kumimoji="1" sz="4387">
          <a:solidFill>
            <a:schemeClr val="tx2"/>
          </a:solidFill>
          <a:latin typeface="Arial" pitchFamily="34" charset="0"/>
          <a:ea typeface="ＭＳ Ｐゴシック" pitchFamily="50" charset="-128"/>
        </a:defRPr>
      </a:lvl7pPr>
      <a:lvl8pPr marL="1367473" algn="ctr" rtl="0" eaLnBrk="1" fontAlgn="base" hangingPunct="1">
        <a:spcBef>
          <a:spcPct val="0"/>
        </a:spcBef>
        <a:spcAft>
          <a:spcPct val="0"/>
        </a:spcAft>
        <a:defRPr kumimoji="1" sz="4387">
          <a:solidFill>
            <a:schemeClr val="tx2"/>
          </a:solidFill>
          <a:latin typeface="Arial" pitchFamily="34" charset="0"/>
          <a:ea typeface="ＭＳ Ｐゴシック" pitchFamily="50" charset="-128"/>
        </a:defRPr>
      </a:lvl8pPr>
      <a:lvl9pPr marL="1823297" algn="ctr" rtl="0" eaLnBrk="1" fontAlgn="base" hangingPunct="1">
        <a:spcBef>
          <a:spcPct val="0"/>
        </a:spcBef>
        <a:spcAft>
          <a:spcPct val="0"/>
        </a:spcAft>
        <a:defRPr kumimoji="1" sz="4387">
          <a:solidFill>
            <a:schemeClr val="tx2"/>
          </a:solidFill>
          <a:latin typeface="Arial" pitchFamily="34" charset="0"/>
          <a:ea typeface="ＭＳ Ｐゴシック" pitchFamily="50" charset="-128"/>
        </a:defRPr>
      </a:lvl9pPr>
    </p:titleStyle>
    <p:bodyStyle>
      <a:lvl1pPr marL="341868" indent="-341868" algn="l" rtl="0" eaLnBrk="1" fontAlgn="base" hangingPunct="1">
        <a:spcBef>
          <a:spcPct val="20000"/>
        </a:spcBef>
        <a:spcAft>
          <a:spcPct val="0"/>
        </a:spcAft>
        <a:buChar char="•"/>
        <a:defRPr kumimoji="1" sz="3190">
          <a:solidFill>
            <a:schemeClr val="tx1"/>
          </a:solidFill>
          <a:latin typeface="+mn-lt"/>
          <a:ea typeface="+mn-ea"/>
          <a:cs typeface="+mn-cs"/>
        </a:defRPr>
      </a:lvl1pPr>
      <a:lvl2pPr marL="740714" indent="-284890" algn="l" rtl="0" eaLnBrk="1" fontAlgn="base" hangingPunct="1">
        <a:spcBef>
          <a:spcPct val="20000"/>
        </a:spcBef>
        <a:spcAft>
          <a:spcPct val="0"/>
        </a:spcAft>
        <a:buChar char="–"/>
        <a:defRPr kumimoji="1" sz="2791">
          <a:solidFill>
            <a:schemeClr val="tx1"/>
          </a:solidFill>
          <a:latin typeface="+mn-lt"/>
          <a:ea typeface="+mn-ea"/>
        </a:defRPr>
      </a:lvl2pPr>
      <a:lvl3pPr marL="1139561" indent="-227912" algn="l" rtl="0" eaLnBrk="1" fontAlgn="base" hangingPunct="1">
        <a:spcBef>
          <a:spcPct val="20000"/>
        </a:spcBef>
        <a:spcAft>
          <a:spcPct val="0"/>
        </a:spcAft>
        <a:buChar char="•"/>
        <a:defRPr kumimoji="1" sz="2393">
          <a:solidFill>
            <a:schemeClr val="tx1"/>
          </a:solidFill>
          <a:latin typeface="+mn-lt"/>
          <a:ea typeface="+mn-ea"/>
        </a:defRPr>
      </a:lvl3pPr>
      <a:lvl4pPr marL="1595385" indent="-227912" algn="l" rtl="0" eaLnBrk="1" fontAlgn="base" hangingPunct="1">
        <a:spcBef>
          <a:spcPct val="20000"/>
        </a:spcBef>
        <a:spcAft>
          <a:spcPct val="0"/>
        </a:spcAft>
        <a:buChar char="–"/>
        <a:defRPr kumimoji="1" sz="1994">
          <a:solidFill>
            <a:schemeClr val="tx1"/>
          </a:solidFill>
          <a:latin typeface="+mn-lt"/>
          <a:ea typeface="+mn-ea"/>
        </a:defRPr>
      </a:lvl4pPr>
      <a:lvl5pPr marL="2051210" indent="-227912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5pPr>
      <a:lvl6pPr marL="2507034" indent="-227912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6pPr>
      <a:lvl7pPr marL="2962858" indent="-227912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7pPr>
      <a:lvl8pPr marL="3418682" indent="-227912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8pPr>
      <a:lvl9pPr marL="3874507" indent="-227912" algn="l" rtl="0" eaLnBrk="1" fontAlgn="base" hangingPunct="1">
        <a:spcBef>
          <a:spcPct val="20000"/>
        </a:spcBef>
        <a:spcAft>
          <a:spcPct val="0"/>
        </a:spcAft>
        <a:buChar char="»"/>
        <a:defRPr kumimoji="1" sz="1994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1pPr>
      <a:lvl2pPr marL="455825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2pPr>
      <a:lvl3pPr marL="911649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3pPr>
      <a:lvl4pPr marL="1367473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4pPr>
      <a:lvl5pPr marL="1823297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5pPr>
      <a:lvl6pPr marL="2279122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6pPr>
      <a:lvl7pPr marL="2734946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7pPr>
      <a:lvl8pPr marL="3190771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8pPr>
      <a:lvl9pPr marL="3646595" algn="l" defTabSz="911649" rtl="0" eaLnBrk="1" latinLnBrk="0" hangingPunct="1">
        <a:defRPr kumimoji="1" sz="179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4308">
          <p15:clr>
            <a:srgbClr val="F26B43"/>
          </p15:clr>
        </p15:guide>
        <p15:guide id="4" pos="225">
          <p15:clr>
            <a:srgbClr val="F26B43"/>
          </p15:clr>
        </p15:guide>
        <p15:guide id="7" orient="horz" pos="227">
          <p15:clr>
            <a:srgbClr val="F26B43"/>
          </p15:clr>
        </p15:guide>
        <p15:guide id="8" orient="horz" pos="6304">
          <p15:clr>
            <a:srgbClr val="F26B43"/>
          </p15:clr>
        </p15:guide>
        <p15:guide id="10" pos="90">
          <p15:clr>
            <a:srgbClr val="F26B43"/>
          </p15:clr>
        </p15:guide>
        <p15:guide id="11" pos="4445">
          <p15:clr>
            <a:srgbClr val="F26B43"/>
          </p15:clr>
        </p15:guide>
        <p15:guide id="12" orient="horz" pos="6440">
          <p15:clr>
            <a:srgbClr val="F26B43"/>
          </p15:clr>
        </p15:guide>
        <p15:guide id="13" orient="horz" pos="9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aiwa.zoom.us/webinar/register/WN_s7inLuN3Rym7NiEfLRzNgg" TargetMode="Externa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openxmlformats.org/officeDocument/2006/relationships/image" Target="../media/image2.jpeg"/><Relationship Id="rId11" Type="http://schemas.openxmlformats.org/officeDocument/2006/relationships/image" Target="../media/image5.png"/><Relationship Id="rId5" Type="http://schemas.openxmlformats.org/officeDocument/2006/relationships/image" Target="../media/image1.emf"/><Relationship Id="rId10" Type="http://schemas.openxmlformats.org/officeDocument/2006/relationships/image" Target="../media/image4.png"/><Relationship Id="rId4" Type="http://schemas.openxmlformats.org/officeDocument/2006/relationships/oleObject" Target="../embeddings/oleObject2.bin"/><Relationship Id="rId9" Type="http://schemas.openxmlformats.org/officeDocument/2006/relationships/hyperlink" Target="https://www.daiwa.jp/policy/privacy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3B0C27-182D-BAB6-3703-09807EB6CB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9B38106C-A652-B234-3227-DE46330AE49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7311137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スライド" r:id="rId4" imgW="347" imgH="348" progId="TCLayout.ActiveDocument.1">
                  <p:embed/>
                </p:oleObj>
              </mc:Choice>
              <mc:Fallback>
                <p:oleObj name="think-cellスライド" r:id="rId4" imgW="347" imgH="348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B38106C-A652-B234-3227-DE46330AE49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8" name="図 77" descr="木, 花, フルーツ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411D294B-F6D8-725D-970D-C4767C1E048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flipH="1">
            <a:off x="-1" y="-36179"/>
            <a:ext cx="6858001" cy="2217261"/>
          </a:xfrm>
          <a:prstGeom prst="rect">
            <a:avLst/>
          </a:prstGeom>
        </p:spPr>
      </p:pic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6BBF41CE-CEF9-73C9-D587-126141B1478D}"/>
              </a:ext>
            </a:extLst>
          </p:cNvPr>
          <p:cNvSpPr/>
          <p:nvPr/>
        </p:nvSpPr>
        <p:spPr bwMode="auto">
          <a:xfrm>
            <a:off x="0" y="-36178"/>
            <a:ext cx="6858000" cy="2227851"/>
          </a:xfrm>
          <a:prstGeom prst="rect">
            <a:avLst/>
          </a:prstGeom>
          <a:gradFill flip="none" rotWithShape="1">
            <a:gsLst>
              <a:gs pos="47000">
                <a:schemeClr val="bg1">
                  <a:alpha val="0"/>
                </a:schemeClr>
              </a:gs>
              <a:gs pos="74000">
                <a:srgbClr val="FFFFFF">
                  <a:alpha val="82000"/>
                </a:srgbClr>
              </a:gs>
              <a:gs pos="93640">
                <a:srgbClr val="FFFFFF"/>
              </a:gs>
              <a:gs pos="100000">
                <a:schemeClr val="bg1"/>
              </a:gs>
            </a:gsLst>
            <a:lin ang="5400000" scaled="1"/>
            <a:tileRect/>
          </a:gra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81" name="正方形/長方形 80">
            <a:extLst>
              <a:ext uri="{FF2B5EF4-FFF2-40B4-BE49-F238E27FC236}">
                <a16:creationId xmlns:a16="http://schemas.microsoft.com/office/drawing/2014/main" id="{88936622-0969-C564-0CBF-9FF0D5995AAF}"/>
              </a:ext>
            </a:extLst>
          </p:cNvPr>
          <p:cNvSpPr/>
          <p:nvPr/>
        </p:nvSpPr>
        <p:spPr>
          <a:xfrm>
            <a:off x="274321" y="3372206"/>
            <a:ext cx="6309358" cy="1842418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36000" rIns="36000" bIns="3600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平素は格別のご厚情を賜り厚く御礼申し上げます。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近年、脱炭素や都市インフラ更新への対応が求められる中、社会課題を解決するサステナブルファイナンスが、自治体や事業会社から注目されています。</a:t>
            </a: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しかし一方で、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ESG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投資への逆風や、資金需要側のニーズが喚起されていないといったリアルな課題も存在します。</a:t>
            </a: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本セミナーでは、このような逆風を乗り越え、いかにして未来の都市を創る「投資機会」を生み出していくかをテーマに議論を深めます。国際金融都市</a:t>
            </a:r>
            <a:r>
              <a:rPr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OSAKA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の戦略、そして阪神高速道路・</a:t>
            </a:r>
            <a:r>
              <a:rPr kumimoji="1" lang="en-US" altLang="ja-JP" sz="1000" dirty="0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Osaka Metro</a:t>
            </a:r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による具体的な実践例を共有するとともに、投資家が真に評価する価値創造ストーリーの描き方と、それを支える最新の金融戦略を、大和証券の視点から紐解きます。</a:t>
            </a:r>
            <a:endParaRPr lang="en-US" altLang="ja-JP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  <a:p>
            <a:endParaRPr lang="ja-JP" altLang="en-US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発行体、投資家、そして都市が、未来を共創する「三位一体のパートナーシップ」を築くための実践的なヒントが満載のセミナーです。ぜひとも皆様のご参加を心よりお待ちしております。</a:t>
            </a:r>
            <a:endParaRPr lang="zh-TW" altLang="en-US" sz="10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378" name="図 377">
            <a:extLst>
              <a:ext uri="{FF2B5EF4-FFF2-40B4-BE49-F238E27FC236}">
                <a16:creationId xmlns:a16="http://schemas.microsoft.com/office/drawing/2014/main" id="{54EEBA89-8E7F-9BF8-202B-18DB0BB2B2ED}"/>
              </a:ext>
            </a:extLst>
          </p:cNvPr>
          <p:cNvPicPr>
            <a:picLocks noChangeAspect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5138057" y="140313"/>
            <a:ext cx="1445621" cy="511312"/>
          </a:xfrm>
          <a:prstGeom prst="rect">
            <a:avLst/>
          </a:prstGeom>
        </p:spPr>
      </p:pic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C0860D86-892E-9166-44CC-1573A04AD52A}"/>
              </a:ext>
            </a:extLst>
          </p:cNvPr>
          <p:cNvSpPr/>
          <p:nvPr/>
        </p:nvSpPr>
        <p:spPr bwMode="auto">
          <a:xfrm>
            <a:off x="-121892" y="9739085"/>
            <a:ext cx="7101784" cy="181599"/>
          </a:xfrm>
          <a:prstGeom prst="rect">
            <a:avLst/>
          </a:prstGeom>
          <a:solidFill>
            <a:srgbClr val="D2F688"/>
          </a:solidFill>
          <a:ln>
            <a:noFill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74" name="正方形/長方形 73">
            <a:extLst>
              <a:ext uri="{FF2B5EF4-FFF2-40B4-BE49-F238E27FC236}">
                <a16:creationId xmlns:a16="http://schemas.microsoft.com/office/drawing/2014/main" id="{4630DA62-E2E1-D9EC-6DD6-01BB4BF7A47B}"/>
              </a:ext>
            </a:extLst>
          </p:cNvPr>
          <p:cNvSpPr/>
          <p:nvPr/>
        </p:nvSpPr>
        <p:spPr>
          <a:xfrm>
            <a:off x="292107" y="8495039"/>
            <a:ext cx="4686146" cy="226591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spAutoFit/>
          </a:bodyPr>
          <a:lstStyle/>
          <a:p>
            <a:pPr marL="723900" indent="-723900">
              <a:spcAft>
                <a:spcPts val="300"/>
              </a:spcAft>
            </a:pP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問合せ先</a:t>
            </a:r>
            <a:r>
              <a:rPr kumimoji="1" lang="en-US" altLang="ja-JP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	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大和証券株式会社　大阪法人第二部　榎木田・沼田　</a:t>
            </a:r>
            <a:r>
              <a:rPr lang="en-US" altLang="ja-JP" sz="1000" dirty="0">
                <a:solidFill>
                  <a:schemeClr val="tx1"/>
                </a:solidFill>
              </a:rPr>
              <a:t>06-6454-7576</a:t>
            </a:r>
            <a:r>
              <a:rPr kumimoji="1" lang="ja-JP" altLang="en-US" sz="10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D9670D4-28B4-BE5A-BF6C-FE238FFA04C4}"/>
              </a:ext>
            </a:extLst>
          </p:cNvPr>
          <p:cNvSpPr/>
          <p:nvPr/>
        </p:nvSpPr>
        <p:spPr>
          <a:xfrm>
            <a:off x="179731" y="1293818"/>
            <a:ext cx="6649825" cy="1811641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spAutoFit/>
          </a:bodyPr>
          <a:lstStyle/>
          <a:p>
            <a:pPr>
              <a:spcAft>
                <a:spcPts val="300"/>
              </a:spcAft>
            </a:pPr>
            <a:r>
              <a:rPr lang="ja-JP" altLang="en-US" sz="3600" b="1" dirty="0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サステナブルファイナンスで創る</a:t>
            </a:r>
            <a:br>
              <a:rPr lang="en-US" altLang="ja-JP" sz="3600" b="1" dirty="0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</a:br>
            <a:r>
              <a:rPr lang="ja-JP" altLang="en-US" sz="3600" b="1" dirty="0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未来の都市</a:t>
            </a:r>
            <a:endParaRPr lang="en-US" altLang="ja-JP" dirty="0">
              <a:solidFill>
                <a:srgbClr val="4094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  <a:p>
            <a:pPr>
              <a:spcAft>
                <a:spcPts val="300"/>
              </a:spcAft>
            </a:pPr>
            <a:r>
              <a:rPr lang="ja-JP" altLang="en-US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社会課題解決と投資機会の提供</a:t>
            </a:r>
            <a:endParaRPr lang="en-US" altLang="ja-JP" dirty="0">
              <a:solidFill>
                <a:srgbClr val="4094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  <a:p>
            <a:pPr>
              <a:spcAft>
                <a:spcPts val="300"/>
              </a:spcAft>
            </a:pPr>
            <a:r>
              <a:rPr lang="ja-JP" altLang="en-US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（</a:t>
            </a:r>
            <a:r>
              <a:rPr lang="ja-JP" altLang="en-US" sz="1600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国際金融都市</a:t>
            </a:r>
            <a:r>
              <a:rPr lang="en-US" altLang="ja-JP" sz="1600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OSAKA</a:t>
            </a:r>
            <a:r>
              <a:rPr lang="ja-JP" altLang="en-US" sz="1600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の実現に向けて）</a:t>
            </a:r>
            <a:endParaRPr lang="zh-TW" altLang="en-US" sz="1600" dirty="0">
              <a:solidFill>
                <a:srgbClr val="4094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30" name="正方形/長方形 229">
            <a:extLst>
              <a:ext uri="{FF2B5EF4-FFF2-40B4-BE49-F238E27FC236}">
                <a16:creationId xmlns:a16="http://schemas.microsoft.com/office/drawing/2014/main" id="{AC12CF99-6C89-5DEA-B87D-B36CF9FC52EE}"/>
              </a:ext>
            </a:extLst>
          </p:cNvPr>
          <p:cNvSpPr/>
          <p:nvPr/>
        </p:nvSpPr>
        <p:spPr bwMode="auto">
          <a:xfrm>
            <a:off x="4054550" y="2083074"/>
            <a:ext cx="2376000" cy="1413967"/>
          </a:xfrm>
          <a:prstGeom prst="rect">
            <a:avLst/>
          </a:prstGeom>
          <a:solidFill>
            <a:srgbClr val="409400"/>
          </a:solidFill>
          <a:ln w="19050" cap="rnd">
            <a:solidFill>
              <a:srgbClr val="409400"/>
            </a:solidFill>
            <a:prstDash val="soli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15" name="正方形/長方形 314">
            <a:extLst>
              <a:ext uri="{FF2B5EF4-FFF2-40B4-BE49-F238E27FC236}">
                <a16:creationId xmlns:a16="http://schemas.microsoft.com/office/drawing/2014/main" id="{39711ACA-A627-EEB5-6DB6-118522F0BE63}"/>
              </a:ext>
            </a:extLst>
          </p:cNvPr>
          <p:cNvSpPr/>
          <p:nvPr/>
        </p:nvSpPr>
        <p:spPr bwMode="auto">
          <a:xfrm>
            <a:off x="4010100" y="2032274"/>
            <a:ext cx="2376000" cy="1380723"/>
          </a:xfrm>
          <a:prstGeom prst="rect">
            <a:avLst/>
          </a:prstGeom>
          <a:solidFill>
            <a:srgbClr val="FCFFF8"/>
          </a:solidFill>
          <a:ln w="19050" cap="rnd">
            <a:solidFill>
              <a:srgbClr val="409400"/>
            </a:solidFill>
            <a:prstDash val="soli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ja-JP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</a:endParaRPr>
          </a:p>
        </p:txBody>
      </p:sp>
      <p:sp>
        <p:nvSpPr>
          <p:cNvPr id="303" name="正方形/長方形 302">
            <a:extLst>
              <a:ext uri="{FF2B5EF4-FFF2-40B4-BE49-F238E27FC236}">
                <a16:creationId xmlns:a16="http://schemas.microsoft.com/office/drawing/2014/main" id="{FBA65CBD-4BB5-937D-0B16-33CC6F890F8D}"/>
              </a:ext>
            </a:extLst>
          </p:cNvPr>
          <p:cNvSpPr/>
          <p:nvPr/>
        </p:nvSpPr>
        <p:spPr>
          <a:xfrm>
            <a:off x="4125455" y="2309990"/>
            <a:ext cx="1776695" cy="565146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altLang="ja-JP" sz="3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2</a:t>
            </a:r>
            <a:r>
              <a:rPr lang="ja-JP" altLang="en-US" sz="16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月</a:t>
            </a:r>
            <a:r>
              <a:rPr lang="en-US" altLang="ja-JP" sz="3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10</a:t>
            </a:r>
            <a:r>
              <a:rPr lang="ja-JP" altLang="en-US" sz="16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日</a:t>
            </a:r>
            <a:r>
              <a:rPr lang="ja-JP" altLang="en-US" sz="1600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（火）</a:t>
            </a:r>
            <a:endParaRPr lang="zh-TW" altLang="en-US" sz="600" dirty="0">
              <a:solidFill>
                <a:srgbClr val="4094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25" name="正方形/長方形 224">
            <a:extLst>
              <a:ext uri="{FF2B5EF4-FFF2-40B4-BE49-F238E27FC236}">
                <a16:creationId xmlns:a16="http://schemas.microsoft.com/office/drawing/2014/main" id="{EFCE94C5-B110-DF10-9B5F-E8487F9D90A1}"/>
              </a:ext>
            </a:extLst>
          </p:cNvPr>
          <p:cNvSpPr/>
          <p:nvPr/>
        </p:nvSpPr>
        <p:spPr>
          <a:xfrm>
            <a:off x="4157972" y="2831077"/>
            <a:ext cx="1597159" cy="28814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16</a:t>
            </a:r>
            <a:r>
              <a:rPr lang="ja-JP" altLang="en-US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00</a:t>
            </a:r>
            <a:r>
              <a:rPr lang="ja-JP" altLang="en-US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～</a:t>
            </a:r>
            <a:r>
              <a:rPr lang="en-US" altLang="ja-JP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17</a:t>
            </a:r>
            <a:r>
              <a:rPr lang="ja-JP" altLang="en-US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：</a:t>
            </a:r>
            <a:r>
              <a:rPr lang="en-US" altLang="ja-JP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05</a:t>
            </a:r>
            <a:r>
              <a:rPr lang="ja-JP" altLang="en-US" sz="1400" b="1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　</a:t>
            </a:r>
          </a:p>
        </p:txBody>
      </p:sp>
      <p:sp>
        <p:nvSpPr>
          <p:cNvPr id="226" name="正方形/長方形 225">
            <a:extLst>
              <a:ext uri="{FF2B5EF4-FFF2-40B4-BE49-F238E27FC236}">
                <a16:creationId xmlns:a16="http://schemas.microsoft.com/office/drawing/2014/main" id="{2654E300-2FB4-040F-F22B-1A9E163A1399}"/>
              </a:ext>
            </a:extLst>
          </p:cNvPr>
          <p:cNvSpPr/>
          <p:nvPr/>
        </p:nvSpPr>
        <p:spPr>
          <a:xfrm>
            <a:off x="4157972" y="2116702"/>
            <a:ext cx="797260" cy="288147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spAutoFit/>
          </a:bodyPr>
          <a:lstStyle/>
          <a:p>
            <a:pPr>
              <a:spcAft>
                <a:spcPts val="600"/>
              </a:spcAft>
            </a:pPr>
            <a:r>
              <a:rPr lang="en-US" altLang="ja-JP" sz="14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2026</a:t>
            </a:r>
            <a:r>
              <a:rPr lang="ja-JP" altLang="en-US" sz="14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年</a:t>
            </a:r>
            <a:endParaRPr lang="zh-TW" altLang="en-US" sz="700" b="1" dirty="0">
              <a:solidFill>
                <a:srgbClr val="4094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</p:txBody>
      </p:sp>
      <p:sp>
        <p:nvSpPr>
          <p:cNvPr id="229" name="正方形/長方形 228">
            <a:extLst>
              <a:ext uri="{FF2B5EF4-FFF2-40B4-BE49-F238E27FC236}">
                <a16:creationId xmlns:a16="http://schemas.microsoft.com/office/drawing/2014/main" id="{E5E2628B-564E-DD7F-85BB-CEC0CF50A5C5}"/>
              </a:ext>
            </a:extLst>
          </p:cNvPr>
          <p:cNvSpPr/>
          <p:nvPr/>
        </p:nvSpPr>
        <p:spPr>
          <a:xfrm>
            <a:off x="4157972" y="3096246"/>
            <a:ext cx="1456095" cy="257369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1ADD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36000" tIns="36000" rIns="36000" bIns="36000" rtlCol="0" anchor="t" anchorCtr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オンライン（</a:t>
            </a:r>
            <a:r>
              <a:rPr lang="en-US" altLang="ja-JP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Zoom</a:t>
            </a:r>
            <a:r>
              <a:rPr lang="ja-JP" altLang="en-US" sz="12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） </a:t>
            </a:r>
          </a:p>
        </p:txBody>
      </p:sp>
      <p:grpSp>
        <p:nvGrpSpPr>
          <p:cNvPr id="236" name="グループ化 235">
            <a:extLst>
              <a:ext uri="{FF2B5EF4-FFF2-40B4-BE49-F238E27FC236}">
                <a16:creationId xmlns:a16="http://schemas.microsoft.com/office/drawing/2014/main" id="{21EA11DF-FC62-CC13-786B-BBCE6D3F74F0}"/>
              </a:ext>
            </a:extLst>
          </p:cNvPr>
          <p:cNvGrpSpPr/>
          <p:nvPr/>
        </p:nvGrpSpPr>
        <p:grpSpPr>
          <a:xfrm>
            <a:off x="5819520" y="1978749"/>
            <a:ext cx="812692" cy="812690"/>
            <a:chOff x="5613509" y="894275"/>
            <a:chExt cx="812692" cy="812690"/>
          </a:xfrm>
        </p:grpSpPr>
        <p:sp>
          <p:nvSpPr>
            <p:cNvPr id="231" name="楕円 230">
              <a:extLst>
                <a:ext uri="{FF2B5EF4-FFF2-40B4-BE49-F238E27FC236}">
                  <a16:creationId xmlns:a16="http://schemas.microsoft.com/office/drawing/2014/main" id="{6F1C85BF-D248-F46A-22DF-2D050C4E4B18}"/>
                </a:ext>
              </a:extLst>
            </p:cNvPr>
            <p:cNvSpPr/>
            <p:nvPr/>
          </p:nvSpPr>
          <p:spPr bwMode="auto">
            <a:xfrm>
              <a:off x="5613509" y="894275"/>
              <a:ext cx="812692" cy="812690"/>
            </a:xfrm>
            <a:prstGeom prst="ellipse">
              <a:avLst/>
            </a:prstGeom>
            <a:solidFill>
              <a:srgbClr val="409400"/>
            </a:solidFill>
            <a:ln>
              <a:solidFill>
                <a:srgbClr val="FFFFFF"/>
              </a:solidFill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1" lang="ja-JP" altLang="en-US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50" charset="-128"/>
              </a:endParaRPr>
            </a:p>
          </p:txBody>
        </p:sp>
        <p:sp>
          <p:nvSpPr>
            <p:cNvPr id="235" name="正方形/長方形 234">
              <a:extLst>
                <a:ext uri="{FF2B5EF4-FFF2-40B4-BE49-F238E27FC236}">
                  <a16:creationId xmlns:a16="http://schemas.microsoft.com/office/drawing/2014/main" id="{70F50003-EC6B-E672-AC12-6DD93C4D1043}"/>
                </a:ext>
              </a:extLst>
            </p:cNvPr>
            <p:cNvSpPr/>
            <p:nvPr/>
          </p:nvSpPr>
          <p:spPr>
            <a:xfrm>
              <a:off x="5778319" y="1018047"/>
              <a:ext cx="483073" cy="565146"/>
            </a:xfrm>
            <a:prstGeom prst="rect">
              <a:avLst/>
            </a:prstGeom>
            <a:noFill/>
            <a:ln w="9525" cap="flat" cmpd="sng" algn="ctr">
              <a:noFill/>
              <a:prstDash val="soli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91ADD1"/>
                  </a:solidFill>
                </a14:hiddenFill>
              </a:ext>
            </a:ex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lIns="36000" tIns="36000" rIns="36000" bIns="36000" rtlCol="0" anchor="t" anchorCtr="0">
              <a:spAutoFit/>
            </a:bodyPr>
            <a:lstStyle/>
            <a:p>
              <a:pPr algn="ctr">
                <a:spcAft>
                  <a:spcPts val="600"/>
                </a:spcAft>
              </a:pPr>
              <a:r>
                <a:rPr lang="ja-JP" altLang="en-US" sz="1600" b="1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Segoe UI" panose="020B0502040204020203" pitchFamily="34" charset="0"/>
                </a:rPr>
                <a:t>参加</a:t>
              </a:r>
              <a:br>
                <a:rPr lang="en-US" altLang="ja-JP" sz="1600" b="1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Segoe UI" panose="020B0502040204020203" pitchFamily="34" charset="0"/>
                </a:rPr>
              </a:br>
              <a:r>
                <a:rPr lang="ja-JP" altLang="en-US" sz="1600" b="1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Segoe UI" panose="020B0502040204020203" pitchFamily="34" charset="0"/>
                </a:rPr>
                <a:t>無料</a:t>
              </a:r>
            </a:p>
          </p:txBody>
        </p:sp>
      </p:grpSp>
      <p:sp>
        <p:nvSpPr>
          <p:cNvPr id="297" name="正方形/長方形 296">
            <a:extLst>
              <a:ext uri="{FF2B5EF4-FFF2-40B4-BE49-F238E27FC236}">
                <a16:creationId xmlns:a16="http://schemas.microsoft.com/office/drawing/2014/main" id="{DC0D148A-A8C6-1AF5-5C88-B2756929F4BB}"/>
              </a:ext>
            </a:extLst>
          </p:cNvPr>
          <p:cNvSpPr/>
          <p:nvPr/>
        </p:nvSpPr>
        <p:spPr bwMode="auto">
          <a:xfrm>
            <a:off x="274320" y="7747106"/>
            <a:ext cx="6438899" cy="973271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Autofit/>
          </a:bodyPr>
          <a:lstStyle/>
          <a:p>
            <a:pPr lvl="0" algn="ctr" fontAlgn="ctr">
              <a:lnSpc>
                <a:spcPct val="110000"/>
              </a:lnSpc>
              <a:defRPr/>
            </a:pPr>
            <a:endParaRPr lang="en-US" altLang="ja-JP" sz="1048">
              <a:solidFill>
                <a:srgbClr val="14141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422" name="グループ化 421">
            <a:extLst>
              <a:ext uri="{FF2B5EF4-FFF2-40B4-BE49-F238E27FC236}">
                <a16:creationId xmlns:a16="http://schemas.microsoft.com/office/drawing/2014/main" id="{E5301FBB-BA8C-16AA-A782-DF5E98F1F611}"/>
              </a:ext>
            </a:extLst>
          </p:cNvPr>
          <p:cNvGrpSpPr/>
          <p:nvPr/>
        </p:nvGrpSpPr>
        <p:grpSpPr>
          <a:xfrm>
            <a:off x="265580" y="5221071"/>
            <a:ext cx="6343492" cy="2505847"/>
            <a:chOff x="265580" y="4989851"/>
            <a:chExt cx="6343492" cy="2505847"/>
          </a:xfrm>
        </p:grpSpPr>
        <p:sp>
          <p:nvSpPr>
            <p:cNvPr id="415" name="正方形/長方形 414">
              <a:extLst>
                <a:ext uri="{FF2B5EF4-FFF2-40B4-BE49-F238E27FC236}">
                  <a16:creationId xmlns:a16="http://schemas.microsoft.com/office/drawing/2014/main" id="{C2674B30-B239-4223-7A81-10E824509BC6}"/>
                </a:ext>
              </a:extLst>
            </p:cNvPr>
            <p:cNvSpPr/>
            <p:nvPr/>
          </p:nvSpPr>
          <p:spPr bwMode="auto">
            <a:xfrm>
              <a:off x="373381" y="5658969"/>
              <a:ext cx="2916000" cy="566978"/>
            </a:xfrm>
            <a:prstGeom prst="rect">
              <a:avLst/>
            </a:prstGeom>
            <a:solidFill>
              <a:srgbClr val="F2FBDF"/>
            </a:solidFill>
            <a:ln w="9525">
              <a:solidFill>
                <a:srgbClr val="F2FBDF"/>
              </a:solidFill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fontAlgn="ctr">
                <a:lnSpc>
                  <a:spcPct val="110000"/>
                </a:lnSpc>
                <a:defRPr/>
              </a:pPr>
              <a:endParaRPr lang="en-US" altLang="ja-JP" sz="1048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16" name="正方形/長方形 415">
              <a:extLst>
                <a:ext uri="{FF2B5EF4-FFF2-40B4-BE49-F238E27FC236}">
                  <a16:creationId xmlns:a16="http://schemas.microsoft.com/office/drawing/2014/main" id="{E4CFCE37-B661-EACE-C57A-6609515E369D}"/>
                </a:ext>
              </a:extLst>
            </p:cNvPr>
            <p:cNvSpPr/>
            <p:nvPr/>
          </p:nvSpPr>
          <p:spPr bwMode="auto">
            <a:xfrm>
              <a:off x="373381" y="6296063"/>
              <a:ext cx="2916000" cy="1155225"/>
            </a:xfrm>
            <a:prstGeom prst="rect">
              <a:avLst/>
            </a:prstGeom>
            <a:solidFill>
              <a:srgbClr val="F2FBDF"/>
            </a:solidFill>
            <a:ln w="9525">
              <a:solidFill>
                <a:srgbClr val="F2FBDF"/>
              </a:solidFill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fontAlgn="ctr">
                <a:lnSpc>
                  <a:spcPct val="110000"/>
                </a:lnSpc>
                <a:defRPr/>
              </a:pPr>
              <a:endParaRPr lang="en-US" altLang="ja-JP" sz="1048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395" name="正方形/長方形 394">
              <a:extLst>
                <a:ext uri="{FF2B5EF4-FFF2-40B4-BE49-F238E27FC236}">
                  <a16:creationId xmlns:a16="http://schemas.microsoft.com/office/drawing/2014/main" id="{40791145-6523-D307-16ED-90A73CD10786}"/>
                </a:ext>
              </a:extLst>
            </p:cNvPr>
            <p:cNvSpPr/>
            <p:nvPr/>
          </p:nvSpPr>
          <p:spPr bwMode="auto">
            <a:xfrm>
              <a:off x="373381" y="5289541"/>
              <a:ext cx="2916000" cy="303178"/>
            </a:xfrm>
            <a:prstGeom prst="rect">
              <a:avLst/>
            </a:prstGeom>
            <a:solidFill>
              <a:srgbClr val="F2FBDF"/>
            </a:solidFill>
            <a:ln w="9525">
              <a:solidFill>
                <a:srgbClr val="F2FBDF"/>
              </a:solidFill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fontAlgn="ctr">
                <a:lnSpc>
                  <a:spcPct val="110000"/>
                </a:lnSpc>
                <a:defRPr/>
              </a:pPr>
              <a:endParaRPr lang="en-US" altLang="ja-JP" sz="1048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endParaRPr>
            </a:p>
          </p:txBody>
        </p:sp>
        <p:grpSp>
          <p:nvGrpSpPr>
            <p:cNvPr id="380" name="グループ化 379">
              <a:extLst>
                <a:ext uri="{FF2B5EF4-FFF2-40B4-BE49-F238E27FC236}">
                  <a16:creationId xmlns:a16="http://schemas.microsoft.com/office/drawing/2014/main" id="{F1929952-5316-E19F-133F-C91911817736}"/>
                </a:ext>
              </a:extLst>
            </p:cNvPr>
            <p:cNvGrpSpPr/>
            <p:nvPr/>
          </p:nvGrpSpPr>
          <p:grpSpPr>
            <a:xfrm>
              <a:off x="274321" y="5310808"/>
              <a:ext cx="2276045" cy="257369"/>
              <a:chOff x="461913" y="5406966"/>
              <a:chExt cx="2276045" cy="257369"/>
            </a:xfrm>
          </p:grpSpPr>
          <p:sp>
            <p:nvSpPr>
              <p:cNvPr id="21" name="テキスト ボックス 20">
                <a:extLst>
                  <a:ext uri="{FF2B5EF4-FFF2-40B4-BE49-F238E27FC236}">
                    <a16:creationId xmlns:a16="http://schemas.microsoft.com/office/drawing/2014/main" id="{B6407F99-122B-9583-DF30-B265FBA0E756}"/>
                  </a:ext>
                </a:extLst>
              </p:cNvPr>
              <p:cNvSpPr txBox="1"/>
              <p:nvPr/>
            </p:nvSpPr>
            <p:spPr>
              <a:xfrm>
                <a:off x="1226275" y="5406966"/>
                <a:ext cx="1511683" cy="25736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DCDCDC"/>
                    </a:solidFill>
                  </a14:hiddenFill>
                </a:ext>
              </a:extLst>
            </p:spPr>
            <p:txBody>
              <a:bodyPr vert="horz" wrap="none" lIns="72000" tIns="36000" rIns="36000" bIns="36000" rtlCol="0" anchor="t">
                <a:spAutoFit/>
              </a:bodyPr>
              <a:lstStyle/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TW" alt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09400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開会挨拶</a:t>
                </a:r>
                <a:r>
                  <a:rPr kumimoji="1" lang="ja-JP" altLang="en-US" sz="1200" b="1" noProof="0" dirty="0">
                    <a:solidFill>
                      <a:srgbClr val="141414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r>
                  <a:rPr kumimoji="1" lang="zh-TW" altLang="en-US" sz="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41414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大和証券</a:t>
                </a:r>
                <a:r>
                  <a:rPr kumimoji="1" lang="ja-JP" altLang="en-US" sz="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41414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（株）　</a:t>
                </a:r>
                <a:endParaRPr kumimoji="1" lang="zh-TW" altLang="en-US" sz="800" i="0" u="none" strike="noStrike" kern="1200" cap="none" spc="0" normalizeH="0" baseline="0" noProof="0" dirty="0">
                  <a:ln>
                    <a:noFill/>
                  </a:ln>
                  <a:solidFill>
                    <a:srgbClr val="141414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22" name="テキスト ボックス 21">
                <a:extLst>
                  <a:ext uri="{FF2B5EF4-FFF2-40B4-BE49-F238E27FC236}">
                    <a16:creationId xmlns:a16="http://schemas.microsoft.com/office/drawing/2014/main" id="{F3A7709A-E34D-9A5C-1741-A2290277A18E}"/>
                  </a:ext>
                </a:extLst>
              </p:cNvPr>
              <p:cNvSpPr txBox="1"/>
              <p:nvPr/>
            </p:nvSpPr>
            <p:spPr>
              <a:xfrm>
                <a:off x="461913" y="5433927"/>
                <a:ext cx="764362" cy="200000"/>
              </a:xfrm>
              <a:prstGeom prst="parallelogram">
                <a:avLst/>
              </a:prstGeom>
              <a:solidFill>
                <a:srgbClr val="409400"/>
              </a:solidFill>
              <a:ln>
                <a:noFill/>
              </a:ln>
            </p:spPr>
            <p:txBody>
              <a:bodyPr vert="horz" wrap="none" lIns="36000" tIns="36000" rIns="36000" bIns="36000" rtlCol="0" anchor="ctr">
                <a:noAutofit/>
              </a:bodyPr>
              <a:lstStyle/>
              <a:p>
                <a:pPr algn="ctr">
                  <a:spcAft>
                    <a:spcPts val="2400"/>
                  </a:spcAft>
                  <a:buClr>
                    <a:srgbClr val="9B443F"/>
                  </a:buClr>
                  <a:buSzPct val="120000"/>
                </a:pPr>
                <a:r>
                  <a:rPr kumimoji="0" lang="en-US" altLang="ja-JP" sz="1050" b="1" kern="0">
                    <a:solidFill>
                      <a:schemeClr val="bg1"/>
                    </a:solidFill>
                    <a:uFill>
                      <a:solidFill>
                        <a:srgbClr val="000000"/>
                      </a:solidFill>
                    </a:u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egoe UI" panose="020B0502040204020203" pitchFamily="34" charset="0"/>
                  </a:rPr>
                  <a:t>16:00</a:t>
                </a:r>
              </a:p>
            </p:txBody>
          </p:sp>
        </p:grpSp>
        <p:grpSp>
          <p:nvGrpSpPr>
            <p:cNvPr id="377" name="グループ化 376">
              <a:extLst>
                <a:ext uri="{FF2B5EF4-FFF2-40B4-BE49-F238E27FC236}">
                  <a16:creationId xmlns:a16="http://schemas.microsoft.com/office/drawing/2014/main" id="{3A3C3F65-DCAA-6355-BD83-B1B0689C069D}"/>
                </a:ext>
              </a:extLst>
            </p:cNvPr>
            <p:cNvGrpSpPr/>
            <p:nvPr/>
          </p:nvGrpSpPr>
          <p:grpSpPr>
            <a:xfrm>
              <a:off x="274321" y="5658971"/>
              <a:ext cx="3007633" cy="603618"/>
              <a:chOff x="461913" y="5351562"/>
              <a:chExt cx="3007633" cy="603618"/>
            </a:xfrm>
          </p:grpSpPr>
          <p:sp>
            <p:nvSpPr>
              <p:cNvPr id="19" name="テキスト ボックス 18">
                <a:extLst>
                  <a:ext uri="{FF2B5EF4-FFF2-40B4-BE49-F238E27FC236}">
                    <a16:creationId xmlns:a16="http://schemas.microsoft.com/office/drawing/2014/main" id="{1C36A0A5-A0AF-588F-C8F5-7D2E5CA79E67}"/>
                  </a:ext>
                </a:extLst>
              </p:cNvPr>
              <p:cNvSpPr txBox="1"/>
              <p:nvPr/>
            </p:nvSpPr>
            <p:spPr>
              <a:xfrm>
                <a:off x="1218879" y="5351562"/>
                <a:ext cx="2250667" cy="60361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DCDCDC"/>
                    </a:solidFill>
                  </a14:hiddenFill>
                </a:ext>
              </a:extLst>
            </p:spPr>
            <p:txBody>
              <a:bodyPr vert="horz" wrap="none" lIns="72000" tIns="36000" rIns="36000" bIns="36000" rtlCol="0" anchor="t">
                <a:spAutoFit/>
              </a:bodyPr>
              <a:lstStyle/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09400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国際金融都市</a:t>
                </a:r>
                <a:r>
                  <a:rPr kumimoji="1" lang="en-US" altLang="ja-JP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09400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OSAKA</a:t>
                </a:r>
                <a:r>
                  <a:rPr kumimoji="1" lang="ja-JP" alt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09400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の実現に</a:t>
                </a:r>
                <a:br>
                  <a:rPr kumimoji="1" lang="en-US" altLang="ja-JP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09400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</a:br>
                <a:r>
                  <a:rPr kumimoji="1" lang="ja-JP" altLang="en-US" sz="1200" b="1" i="0" u="none" strike="noStrike" kern="1200" cap="none" spc="0" normalizeH="0" baseline="0" noProof="0" dirty="0">
                    <a:ln>
                      <a:noFill/>
                    </a:ln>
                    <a:solidFill>
                      <a:srgbClr val="409400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向けた取組</a:t>
                </a:r>
                <a:r>
                  <a:rPr kumimoji="1" lang="ja-JP" altLang="en-US" sz="1200" b="1" noProof="0" dirty="0">
                    <a:solidFill>
                      <a:srgbClr val="141414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　</a:t>
                </a:r>
                <a:endParaRPr kumimoji="1" lang="en-US" altLang="ja-JP" sz="1200" b="1" noProof="0" dirty="0">
                  <a:solidFill>
                    <a:srgbClr val="141414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marR="0" lvl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ja-JP" altLang="en-US" sz="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41414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大阪市経済戦略局国際金融企画担当</a:t>
                </a:r>
              </a:p>
            </p:txBody>
          </p:sp>
          <p:sp>
            <p:nvSpPr>
              <p:cNvPr id="20" name="テキスト ボックス 19">
                <a:extLst>
                  <a:ext uri="{FF2B5EF4-FFF2-40B4-BE49-F238E27FC236}">
                    <a16:creationId xmlns:a16="http://schemas.microsoft.com/office/drawing/2014/main" id="{B1AC7C87-8461-3461-4B5F-7A6D9A87717F}"/>
                  </a:ext>
                </a:extLst>
              </p:cNvPr>
              <p:cNvSpPr txBox="1"/>
              <p:nvPr/>
            </p:nvSpPr>
            <p:spPr>
              <a:xfrm>
                <a:off x="461913" y="5434563"/>
                <a:ext cx="764362" cy="200000"/>
              </a:xfrm>
              <a:prstGeom prst="parallelogram">
                <a:avLst/>
              </a:prstGeom>
              <a:solidFill>
                <a:srgbClr val="409400"/>
              </a:solidFill>
              <a:ln>
                <a:noFill/>
              </a:ln>
            </p:spPr>
            <p:txBody>
              <a:bodyPr vert="horz" wrap="none" lIns="36000" tIns="36000" rIns="36000" bIns="36000" rtlCol="0" anchor="ctr">
                <a:noAutofit/>
              </a:bodyPr>
              <a:lstStyle/>
              <a:p>
                <a:pPr algn="ctr">
                  <a:spcAft>
                    <a:spcPts val="2400"/>
                  </a:spcAft>
                  <a:buClr>
                    <a:srgbClr val="9B443F"/>
                  </a:buClr>
                  <a:buSzPct val="120000"/>
                </a:pPr>
                <a:r>
                  <a:rPr kumimoji="0" lang="en-US" altLang="ja-JP" sz="1050" b="1" kern="0">
                    <a:solidFill>
                      <a:schemeClr val="bg1"/>
                    </a:solidFill>
                    <a:uFill>
                      <a:solidFill>
                        <a:srgbClr val="000000"/>
                      </a:solidFill>
                    </a:u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egoe UI" panose="020B0502040204020203" pitchFamily="34" charset="0"/>
                  </a:rPr>
                  <a:t>16:05</a:t>
                </a:r>
              </a:p>
            </p:txBody>
          </p:sp>
        </p:grpSp>
        <p:grpSp>
          <p:nvGrpSpPr>
            <p:cNvPr id="376" name="グループ化 375">
              <a:extLst>
                <a:ext uri="{FF2B5EF4-FFF2-40B4-BE49-F238E27FC236}">
                  <a16:creationId xmlns:a16="http://schemas.microsoft.com/office/drawing/2014/main" id="{438174E5-A344-DF87-7D9D-35296272CDAF}"/>
                </a:ext>
              </a:extLst>
            </p:cNvPr>
            <p:cNvGrpSpPr/>
            <p:nvPr/>
          </p:nvGrpSpPr>
          <p:grpSpPr>
            <a:xfrm>
              <a:off x="274320" y="6692026"/>
              <a:ext cx="2582658" cy="803672"/>
              <a:chOff x="469909" y="5987886"/>
              <a:chExt cx="2582658" cy="803672"/>
            </a:xfrm>
          </p:grpSpPr>
          <p:sp>
            <p:nvSpPr>
              <p:cNvPr id="17" name="テキスト ボックス 16">
                <a:extLst>
                  <a:ext uri="{FF2B5EF4-FFF2-40B4-BE49-F238E27FC236}">
                    <a16:creationId xmlns:a16="http://schemas.microsoft.com/office/drawing/2014/main" id="{4162D550-70C6-CA2A-06E4-3C89D0D5D049}"/>
                  </a:ext>
                </a:extLst>
              </p:cNvPr>
              <p:cNvSpPr txBox="1"/>
              <p:nvPr/>
            </p:nvSpPr>
            <p:spPr>
              <a:xfrm>
                <a:off x="1199445" y="5987886"/>
                <a:ext cx="1853122" cy="80367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DCDCDC"/>
                    </a:solidFill>
                  </a14:hiddenFill>
                </a:ext>
              </a:extLst>
            </p:spPr>
            <p:txBody>
              <a:bodyPr vert="horz" wrap="none" lIns="72000" tIns="36000" rIns="36000" bIns="36000" rtlCol="0" anchor="t">
                <a:spAutoFit/>
              </a:bodyPr>
              <a:lstStyle/>
              <a:p>
                <a:pPr defTabSz="914400">
                  <a:spcAft>
                    <a:spcPts val="300"/>
                  </a:spcAft>
                  <a:defRPr/>
                </a:pPr>
                <a:r>
                  <a:rPr kumimoji="1" lang="ja-JP" altLang="en-US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阪神高速道路</a:t>
                </a:r>
                <a:endPara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defTabSz="914400">
                  <a:spcAft>
                    <a:spcPts val="300"/>
                  </a:spcAft>
                  <a:defRPr/>
                </a:pPr>
                <a:r>
                  <a:rPr kumimoji="1" lang="ja-JP" altLang="en-US" sz="800" dirty="0">
                    <a:solidFill>
                      <a:srgbClr val="141414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阪神高速道路（株）　経理部</a:t>
                </a:r>
                <a:endParaRPr kumimoji="1" lang="en-US" altLang="ja-JP" sz="800" dirty="0">
                  <a:solidFill>
                    <a:srgbClr val="141414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defTabSz="914400">
                  <a:spcAft>
                    <a:spcPts val="300"/>
                  </a:spcAft>
                  <a:defRPr/>
                </a:pPr>
                <a:r>
                  <a:rPr kumimoji="1" lang="en-US" altLang="ja-JP" sz="1200" b="1" dirty="0"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Osaka Metro</a:t>
                </a:r>
              </a:p>
              <a:p>
                <a:pPr defTabSz="914400">
                  <a:spcAft>
                    <a:spcPts val="300"/>
                  </a:spcAft>
                  <a:defRPr/>
                </a:pPr>
                <a:r>
                  <a:rPr lang="zh-TW" altLang="en-US" sz="800" dirty="0"/>
                  <a:t>大阪市高速電気軌道</a:t>
                </a:r>
                <a:r>
                  <a:rPr lang="ja-JP" altLang="en-US" sz="800" dirty="0"/>
                  <a:t>（株）</a:t>
                </a:r>
                <a:r>
                  <a:rPr lang="zh-TW" altLang="en-US" sz="800" dirty="0"/>
                  <a:t>財務戦略部</a:t>
                </a:r>
                <a:endParaRPr kumimoji="1" lang="en-US" altLang="ja-JP" sz="800" dirty="0">
                  <a:solidFill>
                    <a:srgbClr val="141414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8" name="テキスト ボックス 17">
                <a:extLst>
                  <a:ext uri="{FF2B5EF4-FFF2-40B4-BE49-F238E27FC236}">
                    <a16:creationId xmlns:a16="http://schemas.microsoft.com/office/drawing/2014/main" id="{94D86F7F-1C0A-E8B9-476A-601E5BC89520}"/>
                  </a:ext>
                </a:extLst>
              </p:cNvPr>
              <p:cNvSpPr txBox="1"/>
              <p:nvPr/>
            </p:nvSpPr>
            <p:spPr>
              <a:xfrm>
                <a:off x="469909" y="6056384"/>
                <a:ext cx="738033" cy="200000"/>
              </a:xfrm>
              <a:prstGeom prst="parallelogram">
                <a:avLst/>
              </a:prstGeom>
              <a:solidFill>
                <a:srgbClr val="409400"/>
              </a:solidFill>
              <a:ln>
                <a:noFill/>
              </a:ln>
            </p:spPr>
            <p:txBody>
              <a:bodyPr vert="horz" wrap="none" lIns="36000" tIns="36000" rIns="36000" bIns="36000" rtlCol="0" anchor="ctr">
                <a:noAutofit/>
              </a:bodyPr>
              <a:lstStyle/>
              <a:p>
                <a:pPr algn="ctr">
                  <a:spcAft>
                    <a:spcPts val="2400"/>
                  </a:spcAft>
                  <a:buClr>
                    <a:srgbClr val="9B443F"/>
                  </a:buClr>
                  <a:buSzPct val="120000"/>
                </a:pPr>
                <a:r>
                  <a:rPr kumimoji="0" lang="en-US" altLang="ja-JP" sz="1050" b="1" kern="0" dirty="0">
                    <a:solidFill>
                      <a:schemeClr val="bg1"/>
                    </a:solidFill>
                    <a:uFill>
                      <a:solidFill>
                        <a:srgbClr val="000000"/>
                      </a:solidFill>
                    </a:u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egoe UI" panose="020B0502040204020203" pitchFamily="34" charset="0"/>
                  </a:rPr>
                  <a:t>16:15</a:t>
                </a:r>
              </a:p>
            </p:txBody>
          </p:sp>
        </p:grpSp>
        <p:sp>
          <p:nvSpPr>
            <p:cNvPr id="417" name="正方形/長方形 416">
              <a:extLst>
                <a:ext uri="{FF2B5EF4-FFF2-40B4-BE49-F238E27FC236}">
                  <a16:creationId xmlns:a16="http://schemas.microsoft.com/office/drawing/2014/main" id="{651CF189-4328-345D-11FE-DA98B4B260B5}"/>
                </a:ext>
              </a:extLst>
            </p:cNvPr>
            <p:cNvSpPr/>
            <p:nvPr/>
          </p:nvSpPr>
          <p:spPr bwMode="auto">
            <a:xfrm>
              <a:off x="3669121" y="5281780"/>
              <a:ext cx="2916000" cy="705476"/>
            </a:xfrm>
            <a:prstGeom prst="rect">
              <a:avLst/>
            </a:prstGeom>
            <a:solidFill>
              <a:srgbClr val="F2FBDF"/>
            </a:solidFill>
            <a:ln w="9525">
              <a:solidFill>
                <a:srgbClr val="F2FBDF"/>
              </a:solidFill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fontAlgn="ctr">
                <a:lnSpc>
                  <a:spcPct val="110000"/>
                </a:lnSpc>
                <a:defRPr/>
              </a:pPr>
              <a:endParaRPr lang="en-US" altLang="ja-JP" sz="1048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endParaRPr>
            </a:p>
          </p:txBody>
        </p:sp>
        <p:sp>
          <p:nvSpPr>
            <p:cNvPr id="418" name="正方形/長方形 417">
              <a:extLst>
                <a:ext uri="{FF2B5EF4-FFF2-40B4-BE49-F238E27FC236}">
                  <a16:creationId xmlns:a16="http://schemas.microsoft.com/office/drawing/2014/main" id="{BE0717C5-6152-43F6-1A26-9978AAF4852A}"/>
                </a:ext>
              </a:extLst>
            </p:cNvPr>
            <p:cNvSpPr/>
            <p:nvPr/>
          </p:nvSpPr>
          <p:spPr bwMode="auto">
            <a:xfrm>
              <a:off x="3669121" y="6087015"/>
              <a:ext cx="2916000" cy="404940"/>
            </a:xfrm>
            <a:prstGeom prst="rect">
              <a:avLst/>
            </a:prstGeom>
            <a:solidFill>
              <a:srgbClr val="F2FBDF"/>
            </a:solidFill>
            <a:ln w="9525">
              <a:solidFill>
                <a:srgbClr val="F2FBDF"/>
              </a:solidFill>
            </a:ln>
            <a:effectLst/>
          </p:spPr>
          <p:txBody>
            <a:bodyPr vert="horz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algn="ctr" fontAlgn="ctr">
                <a:lnSpc>
                  <a:spcPct val="110000"/>
                </a:lnSpc>
                <a:defRPr/>
              </a:pPr>
              <a:endParaRPr lang="en-US" altLang="ja-JP" sz="1048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メイリオ" panose="020B0604030504040204" pitchFamily="50" charset="-128"/>
              </a:endParaRPr>
            </a:p>
          </p:txBody>
        </p:sp>
        <p:grpSp>
          <p:nvGrpSpPr>
            <p:cNvPr id="373" name="グループ化 372">
              <a:extLst>
                <a:ext uri="{FF2B5EF4-FFF2-40B4-BE49-F238E27FC236}">
                  <a16:creationId xmlns:a16="http://schemas.microsoft.com/office/drawing/2014/main" id="{8C03CACF-EA83-DA35-EDAF-9240B7C493BD}"/>
                </a:ext>
              </a:extLst>
            </p:cNvPr>
            <p:cNvGrpSpPr/>
            <p:nvPr/>
          </p:nvGrpSpPr>
          <p:grpSpPr>
            <a:xfrm>
              <a:off x="3553785" y="6158193"/>
              <a:ext cx="2084226" cy="234286"/>
              <a:chOff x="461913" y="6631739"/>
              <a:chExt cx="2084226" cy="234286"/>
            </a:xfrm>
          </p:grpSpPr>
          <p:sp>
            <p:nvSpPr>
              <p:cNvPr id="23" name="テキスト ボックス 22">
                <a:extLst>
                  <a:ext uri="{FF2B5EF4-FFF2-40B4-BE49-F238E27FC236}">
                    <a16:creationId xmlns:a16="http://schemas.microsoft.com/office/drawing/2014/main" id="{8CCCE1E5-FB12-F4F8-81D5-C48E6A83F061}"/>
                  </a:ext>
                </a:extLst>
              </p:cNvPr>
              <p:cNvSpPr txBox="1"/>
              <p:nvPr/>
            </p:nvSpPr>
            <p:spPr>
              <a:xfrm>
                <a:off x="1853591" y="6631739"/>
                <a:ext cx="692548" cy="2342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DCDCDC"/>
                    </a:solidFill>
                  </a14:hiddenFill>
                </a:ext>
              </a:extLst>
            </p:spPr>
            <p:txBody>
              <a:bodyPr vert="horz" wrap="none" lIns="72000" tIns="36000" rIns="36000" bIns="36000" rtlCol="0" anchor="t">
                <a:spAutoFit/>
              </a:bodyPr>
              <a:lstStyle/>
              <a:p>
                <a:pPr marL="266700" marR="0" lvl="0" indent="-26670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30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1" lang="zh-TW" altLang="en-US" sz="105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41414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終了予定 </a:t>
                </a:r>
              </a:p>
            </p:txBody>
          </p:sp>
          <p:sp>
            <p:nvSpPr>
              <p:cNvPr id="24" name="テキスト ボックス 23">
                <a:extLst>
                  <a:ext uri="{FF2B5EF4-FFF2-40B4-BE49-F238E27FC236}">
                    <a16:creationId xmlns:a16="http://schemas.microsoft.com/office/drawing/2014/main" id="{D57BCFC3-C4A0-010C-3D5E-8EA865D74B7A}"/>
                  </a:ext>
                </a:extLst>
              </p:cNvPr>
              <p:cNvSpPr txBox="1"/>
              <p:nvPr/>
            </p:nvSpPr>
            <p:spPr>
              <a:xfrm>
                <a:off x="461913" y="6648882"/>
                <a:ext cx="764362" cy="200000"/>
              </a:xfrm>
              <a:prstGeom prst="parallelogram">
                <a:avLst/>
              </a:prstGeom>
              <a:solidFill>
                <a:srgbClr val="409400"/>
              </a:solidFill>
              <a:ln>
                <a:noFill/>
              </a:ln>
            </p:spPr>
            <p:txBody>
              <a:bodyPr vert="horz" wrap="none" lIns="36000" tIns="36000" rIns="36000" bIns="36000" rtlCol="0" anchor="ctr">
                <a:noAutofit/>
              </a:bodyPr>
              <a:lstStyle/>
              <a:p>
                <a:pPr algn="ctr">
                  <a:spcAft>
                    <a:spcPts val="2400"/>
                  </a:spcAft>
                  <a:buClr>
                    <a:srgbClr val="9B443F"/>
                  </a:buClr>
                  <a:buSzPct val="120000"/>
                </a:pPr>
                <a:r>
                  <a:rPr kumimoji="0" lang="en-US" altLang="ja-JP" sz="1050" b="1" kern="0">
                    <a:solidFill>
                      <a:schemeClr val="bg1"/>
                    </a:solidFill>
                    <a:uFill>
                      <a:solidFill>
                        <a:srgbClr val="000000"/>
                      </a:solidFill>
                    </a:u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egoe UI" panose="020B0502040204020203" pitchFamily="34" charset="0"/>
                  </a:rPr>
                  <a:t>17:05</a:t>
                </a:r>
              </a:p>
            </p:txBody>
          </p:sp>
        </p:grpSp>
        <p:grpSp>
          <p:nvGrpSpPr>
            <p:cNvPr id="375" name="グループ化 374">
              <a:extLst>
                <a:ext uri="{FF2B5EF4-FFF2-40B4-BE49-F238E27FC236}">
                  <a16:creationId xmlns:a16="http://schemas.microsoft.com/office/drawing/2014/main" id="{6751C29E-B365-48B9-786E-0FAFC98B24A4}"/>
                </a:ext>
              </a:extLst>
            </p:cNvPr>
            <p:cNvGrpSpPr/>
            <p:nvPr/>
          </p:nvGrpSpPr>
          <p:grpSpPr>
            <a:xfrm>
              <a:off x="265580" y="6949403"/>
              <a:ext cx="1014341" cy="374083"/>
              <a:chOff x="-2826292" y="7654255"/>
              <a:chExt cx="1014341" cy="374083"/>
            </a:xfrm>
          </p:grpSpPr>
          <p:sp>
            <p:nvSpPr>
              <p:cNvPr id="15" name="テキスト ボックス 14">
                <a:extLst>
                  <a:ext uri="{FF2B5EF4-FFF2-40B4-BE49-F238E27FC236}">
                    <a16:creationId xmlns:a16="http://schemas.microsoft.com/office/drawing/2014/main" id="{7FB56323-CDA0-FA1F-2A11-4277A1A3D3A2}"/>
                  </a:ext>
                </a:extLst>
              </p:cNvPr>
              <p:cNvSpPr txBox="1"/>
              <p:nvPr/>
            </p:nvSpPr>
            <p:spPr>
              <a:xfrm>
                <a:off x="-1921070" y="7654255"/>
                <a:ext cx="109119" cy="23428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DCDCDC"/>
                    </a:solidFill>
                  </a14:hiddenFill>
                </a:ext>
              </a:extLst>
            </p:spPr>
            <p:txBody>
              <a:bodyPr vert="horz" wrap="none" lIns="72000" tIns="36000" rIns="36000" bIns="36000" rtlCol="0" anchor="t">
                <a:spAutoFit/>
              </a:bodyPr>
              <a:lstStyle/>
              <a:p>
                <a:pPr defTabSz="914400">
                  <a:spcAft>
                    <a:spcPts val="300"/>
                  </a:spcAft>
                  <a:defRPr/>
                </a:pPr>
                <a:endParaRPr kumimoji="1" lang="zh-TW" altLang="en-US" sz="1050" i="0" u="none" strike="noStrike" kern="1200" cap="none" spc="0" normalizeH="0" baseline="0" noProof="0" dirty="0">
                  <a:ln>
                    <a:noFill/>
                  </a:ln>
                  <a:solidFill>
                    <a:srgbClr val="141414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81A0401C-CDF6-7A92-AD1A-865B1585EF67}"/>
                  </a:ext>
                </a:extLst>
              </p:cNvPr>
              <p:cNvSpPr txBox="1"/>
              <p:nvPr/>
            </p:nvSpPr>
            <p:spPr>
              <a:xfrm>
                <a:off x="-2826292" y="7828338"/>
                <a:ext cx="764362" cy="200000"/>
              </a:xfrm>
              <a:prstGeom prst="parallelogram">
                <a:avLst/>
              </a:prstGeom>
              <a:solidFill>
                <a:srgbClr val="409400"/>
              </a:solidFill>
              <a:ln>
                <a:noFill/>
              </a:ln>
            </p:spPr>
            <p:txBody>
              <a:bodyPr vert="horz" wrap="none" lIns="36000" tIns="36000" rIns="36000" bIns="36000" rtlCol="0" anchor="ctr">
                <a:noAutofit/>
              </a:bodyPr>
              <a:lstStyle/>
              <a:p>
                <a:pPr algn="ctr">
                  <a:spcAft>
                    <a:spcPts val="2400"/>
                  </a:spcAft>
                  <a:buClr>
                    <a:srgbClr val="9B443F"/>
                  </a:buClr>
                  <a:buSzPct val="120000"/>
                </a:pPr>
                <a:r>
                  <a:rPr kumimoji="0" lang="en-US" altLang="ja-JP" sz="1050" b="1" kern="0">
                    <a:solidFill>
                      <a:schemeClr val="bg1"/>
                    </a:solidFill>
                    <a:uFill>
                      <a:solidFill>
                        <a:srgbClr val="000000"/>
                      </a:solidFill>
                    </a:u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egoe UI" panose="020B0502040204020203" pitchFamily="34" charset="0"/>
                  </a:rPr>
                  <a:t>16:30</a:t>
                </a:r>
              </a:p>
            </p:txBody>
          </p:sp>
        </p:grpSp>
        <p:grpSp>
          <p:nvGrpSpPr>
            <p:cNvPr id="374" name="グループ化 373">
              <a:extLst>
                <a:ext uri="{FF2B5EF4-FFF2-40B4-BE49-F238E27FC236}">
                  <a16:creationId xmlns:a16="http://schemas.microsoft.com/office/drawing/2014/main" id="{A743752C-264F-010C-D1EB-74D48D60563F}"/>
                </a:ext>
              </a:extLst>
            </p:cNvPr>
            <p:cNvGrpSpPr/>
            <p:nvPr/>
          </p:nvGrpSpPr>
          <p:grpSpPr>
            <a:xfrm>
              <a:off x="3553785" y="5291304"/>
              <a:ext cx="3055287" cy="757506"/>
              <a:chOff x="461913" y="5597475"/>
              <a:chExt cx="3055287" cy="757506"/>
            </a:xfrm>
          </p:grpSpPr>
          <p:sp>
            <p:nvSpPr>
              <p:cNvPr id="13" name="テキスト ボックス 12">
                <a:extLst>
                  <a:ext uri="{FF2B5EF4-FFF2-40B4-BE49-F238E27FC236}">
                    <a16:creationId xmlns:a16="http://schemas.microsoft.com/office/drawing/2014/main" id="{29996177-371F-9653-9494-60DEB3FE09E9}"/>
                  </a:ext>
                </a:extLst>
              </p:cNvPr>
              <p:cNvSpPr txBox="1"/>
              <p:nvPr/>
            </p:nvSpPr>
            <p:spPr>
              <a:xfrm>
                <a:off x="1262884" y="5597475"/>
                <a:ext cx="2254316" cy="7575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DCDCDC"/>
                    </a:solidFill>
                  </a14:hiddenFill>
                </a:ext>
              </a:extLst>
            </p:spPr>
            <p:txBody>
              <a:bodyPr vert="horz" wrap="square" lIns="72000" tIns="36000" rIns="36000" bIns="36000" rtlCol="0" anchor="t">
                <a:spAutoFit/>
              </a:bodyPr>
              <a:lstStyle/>
              <a:p>
                <a:pPr lvl="0" defTabSz="914400">
                  <a:spcAft>
                    <a:spcPts val="300"/>
                  </a:spcAft>
                  <a:defRPr/>
                </a:pPr>
                <a:r>
                  <a:rPr kumimoji="1" lang="ja-JP" altLang="en-US" sz="1200" b="1" dirty="0">
                    <a:solidFill>
                      <a:srgbClr val="4094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逆風の先の未来を創る</a:t>
                </a:r>
                <a:endParaRPr kumimoji="1" lang="en-US" altLang="ja-JP" sz="1200" b="1" dirty="0">
                  <a:solidFill>
                    <a:srgbClr val="4094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  <a:p>
                <a:pPr lvl="0" defTabSz="914400">
                  <a:spcAft>
                    <a:spcPts val="300"/>
                  </a:spcAft>
                  <a:defRPr/>
                </a:pPr>
                <a:r>
                  <a:rPr lang="ja-JP" altLang="en-US" sz="1100" b="1" dirty="0"/>
                  <a:t>金融が拓くサステナブルファイナンスの新時代</a:t>
                </a:r>
                <a:br>
                  <a:rPr kumimoji="1" lang="ja-JP" altLang="en-US" sz="800" b="1" dirty="0">
                    <a:solidFill>
                      <a:srgbClr val="409400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</a:br>
                <a:r>
                  <a:rPr kumimoji="1" lang="ja-JP" altLang="en-US" sz="800" i="0" u="none" strike="noStrike" kern="1200" cap="none" spc="0" normalizeH="0" baseline="0" noProof="0" dirty="0">
                    <a:ln>
                      <a:noFill/>
                    </a:ln>
                    <a:solidFill>
                      <a:srgbClr val="141414"/>
                    </a:solidFill>
                    <a:effectLst/>
                    <a:uLnTx/>
                    <a:uFillTx/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大和証券</a:t>
                </a:r>
                <a:r>
                  <a:rPr kumimoji="1" lang="ja-JP" altLang="en-US" sz="800" dirty="0">
                    <a:solidFill>
                      <a:srgbClr val="141414"/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</a:rPr>
                  <a:t>（株）</a:t>
                </a:r>
                <a:r>
                  <a:rPr lang="ja-JP" altLang="en-US" sz="800" dirty="0"/>
                  <a:t>サステナビリティ・ソリューション推進部</a:t>
                </a:r>
                <a:endParaRPr kumimoji="1" lang="en-US" altLang="ja-JP" sz="800" i="0" u="none" strike="noStrike" kern="1200" cap="none" spc="0" normalizeH="0" baseline="0" noProof="0" dirty="0">
                  <a:ln>
                    <a:noFill/>
                  </a:ln>
                  <a:solidFill>
                    <a:srgbClr val="141414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</a:endParaRPr>
              </a:p>
            </p:txBody>
          </p:sp>
          <p:sp>
            <p:nvSpPr>
              <p:cNvPr id="14" name="テキスト ボックス 13">
                <a:extLst>
                  <a:ext uri="{FF2B5EF4-FFF2-40B4-BE49-F238E27FC236}">
                    <a16:creationId xmlns:a16="http://schemas.microsoft.com/office/drawing/2014/main" id="{C540AAF3-461A-7FCE-E0C8-7C910643A4DE}"/>
                  </a:ext>
                </a:extLst>
              </p:cNvPr>
              <p:cNvSpPr txBox="1"/>
              <p:nvPr/>
            </p:nvSpPr>
            <p:spPr>
              <a:xfrm>
                <a:off x="461913" y="5647176"/>
                <a:ext cx="764362" cy="200000"/>
              </a:xfrm>
              <a:prstGeom prst="parallelogram">
                <a:avLst/>
              </a:prstGeom>
              <a:solidFill>
                <a:srgbClr val="409400"/>
              </a:solidFill>
              <a:ln>
                <a:noFill/>
              </a:ln>
            </p:spPr>
            <p:txBody>
              <a:bodyPr vert="horz" wrap="none" lIns="36000" tIns="36000" rIns="36000" bIns="36000" rtlCol="0" anchor="ctr">
                <a:noAutofit/>
              </a:bodyPr>
              <a:lstStyle/>
              <a:p>
                <a:pPr algn="ctr">
                  <a:spcAft>
                    <a:spcPts val="2400"/>
                  </a:spcAft>
                  <a:buClr>
                    <a:srgbClr val="9B443F"/>
                  </a:buClr>
                  <a:buSzPct val="120000"/>
                </a:pPr>
                <a:r>
                  <a:rPr kumimoji="0" lang="en-US" altLang="ja-JP" sz="1050" b="1" kern="0" dirty="0">
                    <a:solidFill>
                      <a:schemeClr val="bg1"/>
                    </a:solidFill>
                    <a:uFill>
                      <a:solidFill>
                        <a:srgbClr val="000000"/>
                      </a:solidFill>
                    </a:u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Segoe UI" panose="020B0502040204020203" pitchFamily="34" charset="0"/>
                  </a:rPr>
                  <a:t>16:45</a:t>
                </a:r>
              </a:p>
            </p:txBody>
          </p:sp>
        </p:grpSp>
        <p:sp>
          <p:nvSpPr>
            <p:cNvPr id="367" name="正方形/長方形 366">
              <a:extLst>
                <a:ext uri="{FF2B5EF4-FFF2-40B4-BE49-F238E27FC236}">
                  <a16:creationId xmlns:a16="http://schemas.microsoft.com/office/drawing/2014/main" id="{EAEA0EA5-05F6-B157-0554-E27686D3004F}"/>
                </a:ext>
              </a:extLst>
            </p:cNvPr>
            <p:cNvSpPr/>
            <p:nvPr/>
          </p:nvSpPr>
          <p:spPr bwMode="auto">
            <a:xfrm>
              <a:off x="274321" y="4989851"/>
              <a:ext cx="1080000" cy="256201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vert="horz" wrap="square" lIns="36000" tIns="0" rIns="0" bIns="3600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lvl="0" fontAlgn="ctr">
                <a:lnSpc>
                  <a:spcPct val="120000"/>
                </a:lnSpc>
                <a:defRPr/>
              </a:pPr>
              <a:r>
                <a:rPr lang="ja-JP" altLang="en-US" sz="1400" b="1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メイリオ" panose="020B0604030504040204" pitchFamily="50" charset="-128"/>
                </a:rPr>
                <a:t>スケジュール</a:t>
              </a:r>
            </a:p>
          </p:txBody>
        </p:sp>
      </p:grpSp>
      <p:graphicFrame>
        <p:nvGraphicFramePr>
          <p:cNvPr id="403" name="表 402">
            <a:extLst>
              <a:ext uri="{FF2B5EF4-FFF2-40B4-BE49-F238E27FC236}">
                <a16:creationId xmlns:a16="http://schemas.microsoft.com/office/drawing/2014/main" id="{8A238876-77E4-DB86-2FDD-1AB0755CB1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9283918"/>
              </p:ext>
            </p:extLst>
          </p:nvPr>
        </p:nvGraphicFramePr>
        <p:xfrm>
          <a:off x="265579" y="7752524"/>
          <a:ext cx="6318099" cy="76122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05971">
                  <a:extLst>
                    <a:ext uri="{9D8B030D-6E8A-4147-A177-3AD203B41FA5}">
                      <a16:colId xmlns:a16="http://schemas.microsoft.com/office/drawing/2014/main" val="2909604568"/>
                    </a:ext>
                  </a:extLst>
                </a:gridCol>
                <a:gridCol w="171450">
                  <a:extLst>
                    <a:ext uri="{9D8B030D-6E8A-4147-A177-3AD203B41FA5}">
                      <a16:colId xmlns:a16="http://schemas.microsoft.com/office/drawing/2014/main" val="2897761369"/>
                    </a:ext>
                  </a:extLst>
                </a:gridCol>
                <a:gridCol w="5440678">
                  <a:extLst>
                    <a:ext uri="{9D8B030D-6E8A-4147-A177-3AD203B41FA5}">
                      <a16:colId xmlns:a16="http://schemas.microsoft.com/office/drawing/2014/main" val="294823145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50" b="1" i="0" u="none" strike="noStrike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対象</a:t>
                      </a:r>
                    </a:p>
                  </a:txBody>
                  <a:tcPr marL="72000" marR="72000" marT="36000" marB="36000">
                    <a:lnL w="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</a:t>
                      </a:r>
                      <a:endParaRPr lang="ja-JP" altLang="en-US" sz="1200" b="0" i="0" u="none" strike="noStrike">
                        <a:solidFill>
                          <a:srgbClr val="141414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rgbClr r="0" g="0" b="0">
                        <a:alpha val="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企業、自治体、投資家など </a:t>
                      </a:r>
                    </a:p>
                  </a:txBody>
                  <a:tcPr marL="72000" marR="36000" marT="36000" marB="36000" anchor="ctr">
                    <a:lnL w="635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627994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zh-CN" altLang="en-US" sz="1050" b="1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申込方法</a:t>
                      </a:r>
                    </a:p>
                  </a:txBody>
                  <a:tcPr marL="72000" marR="72000" marT="36000" marB="36000">
                    <a:lnL w="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:</a:t>
                      </a:r>
                    </a:p>
                  </a:txBody>
                  <a:tcPr marL="0" marR="0" marT="0" marB="0">
                    <a:lnL w="635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rgbClr r="0" g="0" b="0">
                        <a:alpha val="0"/>
                      </a:sc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1649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オンライン（</a:t>
                      </a:r>
                      <a:r>
                        <a:rPr lang="en-US" altLang="ja-JP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Zoom</a:t>
                      </a:r>
                      <a:r>
                        <a:rPr lang="ja-JP" altLang="en-US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）にて実施予定です。参加</a:t>
                      </a:r>
                      <a:r>
                        <a:rPr lang="en-US" altLang="ja-JP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URL</a:t>
                      </a:r>
                      <a:r>
                        <a:rPr lang="ja-JP" altLang="en-US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は別途ご案内いたします。</a:t>
                      </a:r>
                    </a:p>
                    <a:p>
                      <a:pPr algn="l" fontAlgn="ctr">
                        <a:buNone/>
                      </a:pPr>
                      <a:r>
                        <a:rPr lang="ja-JP" altLang="en-US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参加ご希望の方は下記</a:t>
                      </a:r>
                      <a:r>
                        <a:rPr lang="en-US" altLang="ja-JP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URL</a:t>
                      </a:r>
                      <a:r>
                        <a:rPr lang="ja-JP" altLang="en-US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よりご登録をお願いいたします。</a:t>
                      </a:r>
                      <a:br>
                        <a:rPr lang="en-US" altLang="ja-JP" sz="1050" b="0" i="0" u="none" strike="noStrike" dirty="0">
                          <a:solidFill>
                            <a:srgbClr val="141414"/>
                          </a:solidFill>
                          <a:effectLst/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</a:br>
                      <a:r>
                        <a:rPr lang="en-US" altLang="ja-JP" sz="900" dirty="0">
                          <a:hlinkClick r:id="rId8"/>
                        </a:rPr>
                        <a:t>https://daiwa.zoom.us/webinar/register/WN_s7inLuN3Rym7NiEfLRzNgg</a:t>
                      </a:r>
                      <a:endParaRPr lang="en-US" altLang="ja-JP" sz="900" b="0" i="0" u="none" strike="noStrike" dirty="0">
                        <a:solidFill>
                          <a:srgbClr val="141414"/>
                        </a:solidFill>
                        <a:effectLst/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 marL="72000" marR="36000" marT="36000" marB="36000" anchor="ctr">
                    <a:lnL w="635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L>
                    <a:lnR w="0" cap="flat" cmpd="sng" algn="ctr">
                      <a:noFill/>
                      <a:prstDash val="sysDash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965274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3E2B0B9-C9EC-702D-F93B-265E7E952D12}"/>
              </a:ext>
            </a:extLst>
          </p:cNvPr>
          <p:cNvSpPr txBox="1"/>
          <p:nvPr/>
        </p:nvSpPr>
        <p:spPr>
          <a:xfrm>
            <a:off x="525709" y="6536391"/>
            <a:ext cx="2611343" cy="4420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DCDCDC"/>
                </a:solidFill>
              </a14:hiddenFill>
            </a:ext>
          </a:extLst>
        </p:spPr>
        <p:txBody>
          <a:bodyPr vert="horz" wrap="none" lIns="72000" tIns="36000" rIns="36000" bIns="36000" rtlCol="0" anchor="t">
            <a:spAutoFit/>
          </a:bodyPr>
          <a:lstStyle/>
          <a:p>
            <a:pPr defTabSz="914400">
              <a:spcAft>
                <a:spcPts val="300"/>
              </a:spcAft>
              <a:defRPr/>
            </a:pPr>
            <a:r>
              <a:rPr kumimoji="1" lang="ja-JP" altLang="ja-JP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サステナ</a:t>
            </a:r>
            <a:r>
              <a:rPr kumimoji="1" lang="ja-JP" altLang="en-US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ブル</a:t>
            </a:r>
            <a:r>
              <a:rPr kumimoji="1" lang="ja-JP" altLang="ja-JP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ファイナンス活用</a:t>
            </a:r>
            <a:r>
              <a:rPr kumimoji="1" lang="ja-JP" altLang="en-US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団体</a:t>
            </a:r>
            <a:r>
              <a:rPr kumimoji="1" lang="ja-JP" altLang="ja-JP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の</a:t>
            </a:r>
            <a:br>
              <a:rPr kumimoji="1" lang="en-US" altLang="ja-JP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</a:br>
            <a:r>
              <a:rPr kumimoji="1" lang="ja-JP" altLang="ja-JP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概要</a:t>
            </a:r>
            <a:r>
              <a:rPr kumimoji="1" lang="ja-JP" altLang="en-US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と</a:t>
            </a:r>
            <a:r>
              <a:rPr kumimoji="1" lang="ja-JP" altLang="ja-JP" sz="1200" b="1" dirty="0">
                <a:solidFill>
                  <a:srgbClr val="4094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事例</a:t>
            </a:r>
            <a:endParaRPr kumimoji="1" lang="en-US" altLang="ja-JP" sz="1200" b="1" dirty="0">
              <a:solidFill>
                <a:srgbClr val="4094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DB65C78E-B7F4-DBF6-8934-B4A377CFDEF1}"/>
              </a:ext>
            </a:extLst>
          </p:cNvPr>
          <p:cNvSpPr txBox="1">
            <a:spLocks noChangeArrowheads="1"/>
          </p:cNvSpPr>
          <p:nvPr/>
        </p:nvSpPr>
        <p:spPr>
          <a:xfrm>
            <a:off x="274320" y="8741371"/>
            <a:ext cx="6309358" cy="1006250"/>
          </a:xfrm>
          <a:prstGeom prst="rect">
            <a:avLst/>
          </a:prstGeom>
          <a:noFill/>
        </p:spPr>
        <p:txBody>
          <a:bodyPr lIns="0" tIns="0" rIns="0" bIns="0" anchor="ctr" anchorCtr="0">
            <a:noAutofit/>
          </a:bodyPr>
          <a:lstStyle>
            <a:defPPr>
              <a:defRPr lang="ja-JP"/>
            </a:defPPr>
            <a:lvl1pPr marL="260031" indent="-26003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286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48788" indent="-260031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2095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14866" indent="-21770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905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088506" indent="-21770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92378" indent="-217702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100000"/>
              <a:buFont typeface="Symbol" pitchFamily="18" charset="2"/>
              <a:buChar char=""/>
              <a:defRPr kumimoji="1" sz="1525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698067" indent="-217702" algn="l" defTabSz="870804" rtl="0" eaLnBrk="1" latinLnBrk="0" hangingPunct="1">
              <a:spcBef>
                <a:spcPts val="366"/>
              </a:spcBef>
              <a:buClr>
                <a:schemeClr val="accent1"/>
              </a:buClr>
              <a:buFont typeface="Symbol" pitchFamily="18" charset="2"/>
              <a:buChar char="*"/>
              <a:defRPr kumimoji="1" sz="133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02848" indent="-217702" algn="l" defTabSz="870804" rtl="0" eaLnBrk="1" latinLnBrk="0" hangingPunct="1">
              <a:spcBef>
                <a:spcPts val="366"/>
              </a:spcBef>
              <a:buClr>
                <a:schemeClr val="accent1"/>
              </a:buClr>
              <a:buFont typeface="Symbol" pitchFamily="18" charset="2"/>
              <a:buChar char="*"/>
              <a:defRPr kumimoji="1" sz="133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307630" indent="-217702" algn="l" defTabSz="870804" rtl="0" eaLnBrk="1" latinLnBrk="0" hangingPunct="1">
              <a:spcBef>
                <a:spcPts val="366"/>
              </a:spcBef>
              <a:buClr>
                <a:schemeClr val="accent1"/>
              </a:buClr>
              <a:buFont typeface="Symbol" pitchFamily="18" charset="2"/>
              <a:buChar char="*"/>
              <a:defRPr kumimoji="1" sz="133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612410" indent="-217702" algn="l" defTabSz="870804" rtl="0" eaLnBrk="1" latinLnBrk="0" hangingPunct="1">
              <a:spcBef>
                <a:spcPts val="366"/>
              </a:spcBef>
              <a:buClr>
                <a:schemeClr val="accent1"/>
              </a:buClr>
              <a:buFont typeface="Symbol" pitchFamily="18" charset="2"/>
              <a:buChar char="*"/>
              <a:defRPr kumimoji="1" sz="1333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ja-JP" sz="800" dirty="0">
                <a:solidFill>
                  <a:schemeClr val="tx1"/>
                </a:solidFill>
              </a:rPr>
              <a:t>ご留意事項</a:t>
            </a:r>
            <a:r>
              <a:rPr lang="en-US" altLang="ja-JP" sz="800" dirty="0">
                <a:solidFill>
                  <a:schemeClr val="tx1"/>
                </a:solidFill>
              </a:rPr>
              <a:t>​</a:t>
            </a:r>
          </a:p>
          <a:p>
            <a:r>
              <a:rPr lang="ja-JP" altLang="ja-JP" sz="800" dirty="0">
                <a:solidFill>
                  <a:schemeClr val="tx1"/>
                </a:solidFill>
              </a:rPr>
              <a:t>ご登録いただいた個人情報は本セミナーの出席者管理以外の目的には使用しません。また、この目的の為に上記の個人情報を大和証券グループと</a:t>
            </a:r>
            <a:r>
              <a:rPr lang="en-US" altLang="ja-JP" sz="800" dirty="0">
                <a:solidFill>
                  <a:schemeClr val="tx1"/>
                </a:solidFill>
              </a:rPr>
              <a:t>Zoom Communications, Inc. </a:t>
            </a:r>
            <a:r>
              <a:rPr lang="ja-JP" altLang="ja-JP" sz="800" dirty="0">
                <a:solidFill>
                  <a:schemeClr val="tx1"/>
                </a:solidFill>
              </a:rPr>
              <a:t>および関連会社、登壇団体と共有させていただくことがあります。</a:t>
            </a:r>
            <a:r>
              <a:rPr lang="en-US" altLang="ja-JP" sz="800" dirty="0">
                <a:solidFill>
                  <a:schemeClr val="tx1"/>
                </a:solidFill>
              </a:rPr>
              <a:t>​</a:t>
            </a:r>
          </a:p>
          <a:p>
            <a:r>
              <a:rPr lang="ja-JP" altLang="ja-JP" sz="800" dirty="0">
                <a:solidFill>
                  <a:schemeClr val="tx1"/>
                </a:solidFill>
              </a:rPr>
              <a:t>本案内に記載のセミナーでは、本セミナーでご紹介する商品等の勧誘を行うことがあります。</a:t>
            </a:r>
            <a:r>
              <a:rPr lang="en-US" altLang="ja-JP" sz="800" dirty="0">
                <a:solidFill>
                  <a:schemeClr val="tx1"/>
                </a:solidFill>
              </a:rPr>
              <a:t>​</a:t>
            </a:r>
          </a:p>
          <a:p>
            <a:r>
              <a:rPr lang="ja-JP" altLang="ja-JP" sz="800" dirty="0">
                <a:solidFill>
                  <a:schemeClr val="tx1"/>
                </a:solidFill>
              </a:rPr>
              <a:t>本セミナーは録画されることがあります、尚、録画された情報は登壇団体との間で共有することがありますが、第三者への提供は行いません。</a:t>
            </a:r>
            <a:r>
              <a:rPr lang="en-US" altLang="ja-JP" sz="800" dirty="0">
                <a:solidFill>
                  <a:schemeClr val="tx1"/>
                </a:solidFill>
              </a:rPr>
              <a:t>​</a:t>
            </a:r>
          </a:p>
          <a:p>
            <a:r>
              <a:rPr lang="ja-JP" altLang="ja-JP" sz="800" dirty="0">
                <a:solidFill>
                  <a:schemeClr val="tx1"/>
                </a:solidFill>
              </a:rPr>
              <a:t>大和証券株式会社（以下、「当社」）の、個人情報保護に関する取り組み方針、取り扱いに関する考え方については、当社ホームページ</a:t>
            </a:r>
            <a:br>
              <a:rPr lang="en-US" altLang="ja-JP" sz="800" dirty="0">
                <a:solidFill>
                  <a:schemeClr val="tx1"/>
                </a:solidFill>
              </a:rPr>
            </a:br>
            <a:r>
              <a:rPr lang="ja-JP" altLang="ja-JP" sz="800" dirty="0">
                <a:solidFill>
                  <a:schemeClr val="tx1"/>
                </a:solidFill>
              </a:rPr>
              <a:t>（</a:t>
            </a:r>
            <a:r>
              <a:rPr lang="en-US" altLang="ja-JP" sz="800" u="sng" dirty="0">
                <a:solidFill>
                  <a:schemeClr val="tx1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https://www.daiwa.jp/policy/privacy/</a:t>
            </a:r>
            <a:r>
              <a:rPr lang="ja-JP" altLang="ja-JP" sz="800" dirty="0">
                <a:solidFill>
                  <a:schemeClr val="tx1"/>
                </a:solidFill>
              </a:rPr>
              <a:t>）をご参照ください。</a:t>
            </a:r>
            <a:r>
              <a:rPr lang="en-US" altLang="ja-JP" sz="800" dirty="0">
                <a:solidFill>
                  <a:schemeClr val="tx1"/>
                </a:solidFill>
              </a:rPr>
              <a:t>​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63B5B0D-CC9A-9AF9-65A6-D1A531ED3668}"/>
              </a:ext>
            </a:extLst>
          </p:cNvPr>
          <p:cNvSpPr txBox="1"/>
          <p:nvPr/>
        </p:nvSpPr>
        <p:spPr>
          <a:xfrm>
            <a:off x="1279921" y="3096259"/>
            <a:ext cx="293250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723900" indent="-723900">
              <a:spcAft>
                <a:spcPts val="300"/>
              </a:spcAft>
            </a:pPr>
            <a:r>
              <a:rPr lang="ja-JP" altLang="en-US" sz="1200" dirty="0">
                <a:solidFill>
                  <a:srgbClr val="141414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Segoe UI" panose="020B0502040204020203" pitchFamily="34" charset="0"/>
              </a:rPr>
              <a:t>主催　大阪府、大阪市、大和証券（株） </a:t>
            </a:r>
            <a:endParaRPr lang="en-US" altLang="ja-JP" sz="1200" dirty="0">
              <a:solidFill>
                <a:srgbClr val="141414"/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Segoe UI" panose="020B0502040204020203" pitchFamily="34" charset="0"/>
            </a:endParaRPr>
          </a:p>
        </p:txBody>
      </p:sp>
      <p:pic>
        <p:nvPicPr>
          <p:cNvPr id="7" name="図 6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BF538E24-B4F4-6028-3EDF-D6D64D91EBE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2526" y="165560"/>
            <a:ext cx="1652102" cy="460817"/>
          </a:xfrm>
          <a:prstGeom prst="rect">
            <a:avLst/>
          </a:prstGeom>
        </p:spPr>
      </p:pic>
      <p:pic>
        <p:nvPicPr>
          <p:cNvPr id="10" name="図 9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4D752EC8-6320-CBDA-F353-2EB8022F574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2499" y="165560"/>
            <a:ext cx="1375834" cy="405077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5AFB294-41BF-FE3C-2C97-8AFE68DD7841}"/>
              </a:ext>
            </a:extLst>
          </p:cNvPr>
          <p:cNvSpPr txBox="1"/>
          <p:nvPr/>
        </p:nvSpPr>
        <p:spPr>
          <a:xfrm>
            <a:off x="5291737" y="8254911"/>
            <a:ext cx="15082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800" dirty="0"/>
              <a:t>※２月６日（金）</a:t>
            </a:r>
            <a:r>
              <a:rPr lang="ja-JP" altLang="ja-JP" sz="800"/>
              <a:t>申込締切</a:t>
            </a:r>
            <a:r>
              <a:rPr lang="ja-JP" altLang="en-US" sz="800"/>
              <a:t>り</a:t>
            </a:r>
            <a:r>
              <a:rPr lang="ja-JP" altLang="ja-JP" sz="800"/>
              <a:t>。</a:t>
            </a:r>
            <a:r>
              <a:rPr lang="ja-JP" altLang="en-US" sz="800"/>
              <a:t>　</a:t>
            </a:r>
            <a:endParaRPr lang="en-US" altLang="ja-JP" sz="800" dirty="0"/>
          </a:p>
          <a:p>
            <a:r>
              <a:rPr lang="ja-JP" altLang="en-US" sz="800" dirty="0"/>
              <a:t>　　</a:t>
            </a:r>
            <a:r>
              <a:rPr lang="ja-JP" altLang="ja-JP" sz="800" dirty="0"/>
              <a:t>なお、定員になり次第</a:t>
            </a:r>
            <a:r>
              <a:rPr lang="ja-JP" altLang="en-US" sz="800" dirty="0"/>
              <a:t>、</a:t>
            </a:r>
            <a:r>
              <a:rPr lang="ja-JP" altLang="ja-JP" sz="800" dirty="0"/>
              <a:t>締め</a:t>
            </a:r>
            <a:endParaRPr lang="en-US" altLang="ja-JP" sz="800" dirty="0"/>
          </a:p>
          <a:p>
            <a:r>
              <a:rPr lang="ja-JP" altLang="en-US" sz="800" dirty="0"/>
              <a:t>　　</a:t>
            </a:r>
            <a:r>
              <a:rPr lang="ja-JP" altLang="ja-JP" sz="800" dirty="0"/>
              <a:t>切らせて頂</a:t>
            </a:r>
            <a:r>
              <a:rPr lang="ja-JP" altLang="en-US" sz="800" dirty="0"/>
              <a:t>き</a:t>
            </a:r>
            <a:r>
              <a:rPr lang="ja-JP" altLang="ja-JP" sz="800" dirty="0"/>
              <a:t>ます。</a:t>
            </a:r>
            <a:endParaRPr kumimoji="1" lang="ja-JP" altLang="en-US" sz="800" dirty="0"/>
          </a:p>
        </p:txBody>
      </p:sp>
    </p:spTree>
    <p:extLst>
      <p:ext uri="{BB962C8B-B14F-4D97-AF65-F5344CB8AC3E}">
        <p14:creationId xmlns:p14="http://schemas.microsoft.com/office/powerpoint/2010/main" val="24037642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テーマ1">
  <a:themeElements>
    <a:clrScheme name="ユーザー定義 5">
      <a:dk1>
        <a:sysClr val="windowText" lastClr="000000"/>
      </a:dk1>
      <a:lt1>
        <a:sysClr val="window" lastClr="FFFFFF"/>
      </a:lt1>
      <a:dk2>
        <a:srgbClr val="868686"/>
      </a:dk2>
      <a:lt2>
        <a:srgbClr val="C71F0D"/>
      </a:lt2>
      <a:accent1>
        <a:srgbClr val="5F8AC3"/>
      </a:accent1>
      <a:accent2>
        <a:srgbClr val="CB9910"/>
      </a:accent2>
      <a:accent3>
        <a:srgbClr val="26A287"/>
      </a:accent3>
      <a:accent4>
        <a:srgbClr val="917CBA"/>
      </a:accent4>
      <a:accent5>
        <a:srgbClr val="0F99BC"/>
      </a:accent5>
      <a:accent6>
        <a:srgbClr val="66A02C"/>
      </a:accent6>
      <a:hlink>
        <a:srgbClr val="66A02C"/>
      </a:hlink>
      <a:folHlink>
        <a:srgbClr val="7030A0"/>
      </a:folHlink>
    </a:clrScheme>
    <a:fontScheme name="MeiryoUI">
      <a:majorFont>
        <a:latin typeface="Meiryo UI"/>
        <a:ea typeface="Meiryo UI"/>
        <a:cs typeface=""/>
      </a:majorFont>
      <a:minorFont>
        <a:latin typeface="Meiryo UI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2F0FA"/>
        </a:solidFill>
        <a:ln>
          <a:noFill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sz="12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34" charset="0"/>
            <a:ea typeface="ＭＳ Ｐゴシック" pitchFamily="50" charset="-128"/>
          </a:defRPr>
        </a:defPPr>
      </a:lstStyle>
    </a:spDef>
    <a:lnDef>
      <a:spPr bwMode="auto"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/>
    </a:lnDef>
    <a:txDef>
      <a:spPr>
        <a:noFill/>
      </a:spPr>
      <a:bodyPr wrap="none" rtlCol="0">
        <a:spAutoFit/>
      </a:bodyPr>
      <a:lstStyle>
        <a:defPPr>
          <a:defRPr kumimoji="1" smtClean="0"/>
        </a:defPPr>
      </a:lstStyle>
    </a:tx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テーマ1" id="{9B06CDAF-E1B0-4A94-B4E4-6094BB34838D}" vid="{597FFAD1-2FBF-44E9-80F9-479F33E629F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601</Words>
  <Application>Microsoft Office PowerPoint</Application>
  <PresentationFormat>A4 210 x 297 mm</PresentationFormat>
  <Paragraphs>50</Paragraphs>
  <Slides>1</Slides>
  <Notes>1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メイリオ</vt:lpstr>
      <vt:lpstr>游ゴシック</vt:lpstr>
      <vt:lpstr>Arial</vt:lpstr>
      <vt:lpstr>テーマ1</vt:lpstr>
      <vt:lpstr>think-cellスライド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2026-01-08T01:34:57Z</dcterms:created>
  <dcterms:modified xsi:type="dcterms:W3CDTF">2026-01-14T05:46:18Z</dcterms:modified>
</cp:coreProperties>
</file>