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648" r:id="rId1"/>
  </p:sldMasterIdLst>
  <p:notesMasterIdLst>
    <p:notesMasterId r:id="rId10"/>
  </p:notesMasterIdLst>
  <p:handoutMasterIdLst>
    <p:handoutMasterId r:id="rId11"/>
  </p:handoutMasterIdLst>
  <p:sldIdLst>
    <p:sldId id="256" r:id="rId2"/>
    <p:sldId id="273" r:id="rId3"/>
    <p:sldId id="269" r:id="rId4"/>
    <p:sldId id="259" r:id="rId5"/>
    <p:sldId id="270" r:id="rId6"/>
    <p:sldId id="260" r:id="rId7"/>
    <p:sldId id="274" r:id="rId8"/>
    <p:sldId id="268"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C8C8C"/>
    <a:srgbClr val="7D7D7D"/>
    <a:srgbClr val="1D1D1D"/>
    <a:srgbClr val="F20000"/>
    <a:srgbClr val="EA0022"/>
    <a:srgbClr val="FF0066"/>
    <a:srgbClr val="EAEAEA"/>
    <a:srgbClr val="6AFA71"/>
    <a:srgbClr val="79FF99"/>
    <a:srgbClr val="D8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4" autoAdjust="0"/>
    <p:restoredTop sz="94634" autoAdjust="0"/>
  </p:normalViewPr>
  <p:slideViewPr>
    <p:cSldViewPr>
      <p:cViewPr varScale="1">
        <p:scale>
          <a:sx n="74" d="100"/>
          <a:sy n="74" d="100"/>
        </p:scale>
        <p:origin x="1594" y="43"/>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p:cViewPr>
        <p:scale>
          <a:sx n="100" d="100"/>
          <a:sy n="100" d="100"/>
        </p:scale>
        <p:origin x="-1908" y="1656"/>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1E7321E2-5DC9-47D6-9E7F-FBF5DA623B1B}"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D6E94AE-5692-4860-8FF0-17611134B713}" type="slidenum">
              <a:rPr kumimoji="1" lang="ja-JP" altLang="en-US" smtClean="0"/>
              <a:t>‹#›</a:t>
            </a:fld>
            <a:endParaRPr kumimoji="1" lang="ja-JP" altLang="en-US"/>
          </a:p>
        </p:txBody>
      </p:sp>
    </p:spTree>
    <p:extLst>
      <p:ext uri="{BB962C8B-B14F-4D97-AF65-F5344CB8AC3E}">
        <p14:creationId xmlns:p14="http://schemas.microsoft.com/office/powerpoint/2010/main" val="1516005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50375" cy="497367"/>
          </a:xfrm>
          <a:prstGeom prst="rect">
            <a:avLst/>
          </a:prstGeom>
        </p:spPr>
        <p:txBody>
          <a:bodyPr vert="horz" lIns="92201" tIns="46103" rIns="92201" bIns="46103"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5221" y="6"/>
            <a:ext cx="2950374" cy="497367"/>
          </a:xfrm>
          <a:prstGeom prst="rect">
            <a:avLst/>
          </a:prstGeom>
        </p:spPr>
        <p:txBody>
          <a:bodyPr vert="horz" lIns="92201" tIns="46103" rIns="92201" bIns="46103" rtlCol="0"/>
          <a:lstStyle>
            <a:lvl1pPr algn="r">
              <a:defRPr sz="1200"/>
            </a:lvl1pPr>
          </a:lstStyle>
          <a:p>
            <a:fld id="{B62BE784-B924-4343-B054-86723045A0F2}" type="datetimeFigureOut">
              <a:rPr kumimoji="1" lang="ja-JP" altLang="en-US" smtClean="0"/>
              <a:pPr/>
              <a:t>2026/2/12</a:t>
            </a:fld>
            <a:endParaRPr kumimoji="1" lang="ja-JP" altLang="en-US" dirty="0"/>
          </a:p>
        </p:txBody>
      </p:sp>
      <p:sp>
        <p:nvSpPr>
          <p:cNvPr id="4" name="スライド イメージ プレースホルダ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201" tIns="46103" rIns="92201" bIns="46103" rtlCol="0" anchor="ctr"/>
          <a:lstStyle/>
          <a:p>
            <a:endParaRPr lang="ja-JP" altLang="en-US" dirty="0"/>
          </a:p>
        </p:txBody>
      </p:sp>
      <p:sp>
        <p:nvSpPr>
          <p:cNvPr id="5" name="ノート プレースホルダ 4"/>
          <p:cNvSpPr>
            <a:spLocks noGrp="1"/>
          </p:cNvSpPr>
          <p:nvPr>
            <p:ph type="body" sz="quarter" idx="3"/>
          </p:nvPr>
        </p:nvSpPr>
        <p:spPr>
          <a:xfrm>
            <a:off x="680244" y="4720985"/>
            <a:ext cx="5446723" cy="4473102"/>
          </a:xfrm>
          <a:prstGeom prst="rect">
            <a:avLst/>
          </a:prstGeom>
        </p:spPr>
        <p:txBody>
          <a:bodyPr vert="horz" lIns="92201" tIns="46103" rIns="92201" bIns="4610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6" y="9440372"/>
            <a:ext cx="2950375" cy="497366"/>
          </a:xfrm>
          <a:prstGeom prst="rect">
            <a:avLst/>
          </a:prstGeom>
        </p:spPr>
        <p:txBody>
          <a:bodyPr vert="horz" lIns="92201" tIns="46103" rIns="92201" bIns="46103"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5221" y="9440372"/>
            <a:ext cx="2950374" cy="497366"/>
          </a:xfrm>
          <a:prstGeom prst="rect">
            <a:avLst/>
          </a:prstGeom>
        </p:spPr>
        <p:txBody>
          <a:bodyPr vert="horz" lIns="92201" tIns="46103" rIns="92201" bIns="46103" rtlCol="0" anchor="b"/>
          <a:lstStyle>
            <a:lvl1pPr algn="r">
              <a:defRPr sz="1200"/>
            </a:lvl1pPr>
          </a:lstStyle>
          <a:p>
            <a:fld id="{24C32C3F-DEB7-45FB-8384-4B55F0C1F050}" type="slidenum">
              <a:rPr kumimoji="1" lang="ja-JP" altLang="en-US" smtClean="0"/>
              <a:pPr/>
              <a:t>‹#›</a:t>
            </a:fld>
            <a:endParaRPr kumimoji="1" lang="ja-JP" altLang="en-US" dirty="0"/>
          </a:p>
        </p:txBody>
      </p:sp>
    </p:spTree>
    <p:extLst>
      <p:ext uri="{BB962C8B-B14F-4D97-AF65-F5344CB8AC3E}">
        <p14:creationId xmlns:p14="http://schemas.microsoft.com/office/powerpoint/2010/main" val="37312065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24C32C3F-DEB7-45FB-8384-4B55F0C1F050}" type="slidenum">
              <a:rPr kumimoji="1" lang="ja-JP" altLang="en-US" smtClean="0"/>
              <a:pPr/>
              <a:t>0</a:t>
            </a:fld>
            <a:endParaRPr kumimoji="1" lang="ja-JP" altLang="en-US" dirty="0"/>
          </a:p>
        </p:txBody>
      </p:sp>
      <p:sp>
        <p:nvSpPr>
          <p:cNvPr id="6" name="ノート プレースホルダー 5"/>
          <p:cNvSpPr>
            <a:spLocks noGrp="1"/>
          </p:cNvSpPr>
          <p:nvPr>
            <p:ph type="body" sz="quarter" idx="11"/>
          </p:nvPr>
        </p:nvSpPr>
        <p:spPr/>
        <p:txBody>
          <a:bodyPr/>
          <a:lstStyle/>
          <a:p>
            <a:endParaRPr kumimoji="1" lang="ja-JP" altLang="en-US" dirty="0"/>
          </a:p>
        </p:txBody>
      </p:sp>
    </p:spTree>
    <p:extLst>
      <p:ext uri="{BB962C8B-B14F-4D97-AF65-F5344CB8AC3E}">
        <p14:creationId xmlns:p14="http://schemas.microsoft.com/office/powerpoint/2010/main" val="1711315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F969F28A-2A8D-4360-80E0-D961605446A9}" type="slidenum">
              <a:rPr lang="en-US" altLang="ja-JP" smtClean="0"/>
              <a:pPr/>
              <a:t>2</a:t>
            </a:fld>
            <a:endParaRPr lang="en-US" altLang="ja-JP"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133099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7"/>
          <p:cNvSpPr>
            <a:spLocks noGrp="1" noChangeArrowheads="1"/>
          </p:cNvSpPr>
          <p:nvPr>
            <p:ph type="sldNum" sz="quarter" idx="5"/>
          </p:nvPr>
        </p:nvSpPr>
        <p:spPr>
          <a:noFill/>
        </p:spPr>
        <p:txBody>
          <a:bodyPr/>
          <a:lstStyle/>
          <a:p>
            <a:fld id="{7E4B214B-BFC0-4609-9702-EE7013183318}" type="slidenum">
              <a:rPr lang="en-US" altLang="ja-JP" smtClean="0"/>
              <a:pPr/>
              <a:t>3</a:t>
            </a:fld>
            <a:endParaRPr lang="en-US" altLang="ja-JP" dirty="0"/>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697637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4</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667443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7"/>
          <p:cNvSpPr>
            <a:spLocks noGrp="1" noChangeArrowheads="1"/>
          </p:cNvSpPr>
          <p:nvPr>
            <p:ph type="sldNum" sz="quarter" idx="5"/>
          </p:nvPr>
        </p:nvSpPr>
        <p:spPr>
          <a:noFill/>
        </p:spPr>
        <p:txBody>
          <a:bodyPr/>
          <a:lstStyle/>
          <a:p>
            <a:fld id="{428692D9-79A1-4BAC-8718-9BD1739FA526}" type="slidenum">
              <a:rPr lang="en-US" altLang="ja-JP" smtClean="0"/>
              <a:pPr/>
              <a:t>5</a:t>
            </a:fld>
            <a:endParaRPr lang="en-US" altLang="ja-JP" dirty="0"/>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2043295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F7EF0-C01C-9826-B9C5-B9144C14961E}"/>
            </a:ext>
          </a:extLst>
        </p:cNvPr>
        <p:cNvGrpSpPr/>
        <p:nvPr/>
      </p:nvGrpSpPr>
      <p:grpSpPr>
        <a:xfrm>
          <a:off x="0" y="0"/>
          <a:ext cx="0" cy="0"/>
          <a:chOff x="0" y="0"/>
          <a:chExt cx="0" cy="0"/>
        </a:xfrm>
      </p:grpSpPr>
      <p:sp>
        <p:nvSpPr>
          <p:cNvPr id="21505" name="Rectangle 7">
            <a:extLst>
              <a:ext uri="{FF2B5EF4-FFF2-40B4-BE49-F238E27FC236}">
                <a16:creationId xmlns:a16="http://schemas.microsoft.com/office/drawing/2014/main" id="{C299876B-E9D1-8E40-C4B7-1302C6DC4E32}"/>
              </a:ext>
            </a:extLst>
          </p:cNvPr>
          <p:cNvSpPr>
            <a:spLocks noGrp="1" noChangeArrowheads="1"/>
          </p:cNvSpPr>
          <p:nvPr>
            <p:ph type="sldNum" sz="quarter" idx="5"/>
          </p:nvPr>
        </p:nvSpPr>
        <p:spPr>
          <a:noFill/>
        </p:spPr>
        <p:txBody>
          <a:bodyPr/>
          <a:lstStyle/>
          <a:p>
            <a:fld id="{55A9C0B8-3245-41B2-9A5F-C2D01FAC8BBD}" type="slidenum">
              <a:rPr lang="en-US" altLang="ja-JP" smtClean="0"/>
              <a:pPr/>
              <a:t>6</a:t>
            </a:fld>
            <a:endParaRPr lang="en-US" altLang="ja-JP" dirty="0"/>
          </a:p>
        </p:txBody>
      </p:sp>
      <p:sp>
        <p:nvSpPr>
          <p:cNvPr id="21506" name="Rectangle 2">
            <a:extLst>
              <a:ext uri="{FF2B5EF4-FFF2-40B4-BE49-F238E27FC236}">
                <a16:creationId xmlns:a16="http://schemas.microsoft.com/office/drawing/2014/main" id="{BD7F22DD-D5C4-7712-5F08-15C375F7D56D}"/>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F26239DB-FA41-49F6-5964-CE1B54AEB9EB}"/>
              </a:ext>
            </a:extLst>
          </p:cNvPr>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940388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AD50727F-8ED9-4C5F-8BD6-12D8245AA2BF}" type="slidenum">
              <a:rPr lang="en-US" altLang="ja-JP" smtClean="0"/>
              <a:pPr/>
              <a:t>7</a:t>
            </a:fld>
            <a:endParaRPr lang="en-US" altLang="ja-JP" dirty="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1646135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ヤンマー風１">
    <p:bg bwMode="gray">
      <p:bgRef idx="1001">
        <a:schemeClr val="bg1"/>
      </p:bgRef>
    </p:bg>
    <p:spTree>
      <p:nvGrpSpPr>
        <p:cNvPr id="1" name=""/>
        <p:cNvGrpSpPr/>
        <p:nvPr/>
      </p:nvGrpSpPr>
      <p:grpSpPr>
        <a:xfrm>
          <a:off x="0" y="0"/>
          <a:ext cx="0" cy="0"/>
          <a:chOff x="0" y="0"/>
          <a:chExt cx="0" cy="0"/>
        </a:xfrm>
      </p:grpSpPr>
      <p:sp>
        <p:nvSpPr>
          <p:cNvPr id="13" name="正方形/長方形 12"/>
          <p:cNvSpPr/>
          <p:nvPr userDrawn="1"/>
        </p:nvSpPr>
        <p:spPr>
          <a:xfrm flipV="1">
            <a:off x="8118140" y="21142968"/>
            <a:ext cx="2051720" cy="1700808"/>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userDrawn="1"/>
        </p:nvSpPr>
        <p:spPr>
          <a:xfrm>
            <a:off x="9144000" y="21791040"/>
            <a:ext cx="1512168" cy="1296144"/>
          </a:xfrm>
          <a:prstGeom prst="rect">
            <a:avLst/>
          </a:prstGeom>
          <a:blipFill dpi="0" rotWithShape="1">
            <a:blip r:embed="rId2" cstate="print"/>
            <a:srcRect/>
            <a:tile tx="0" ty="0" sx="1000" sy="4000" flip="none" algn="ctr"/>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ctrTitle"/>
          </p:nvPr>
        </p:nvSpPr>
        <p:spPr>
          <a:xfrm>
            <a:off x="685800" y="2130425"/>
            <a:ext cx="7772400" cy="1470025"/>
          </a:xfrm>
          <a:prstGeom prst="rect">
            <a:avLst/>
          </a:prstGeom>
        </p:spPr>
        <p:txBody>
          <a:bodyPr>
            <a:normAutofit/>
          </a:bodyPr>
          <a:lstStyle>
            <a:lvl1pPr>
              <a:defRPr sz="4540" baseline="0">
                <a:latin typeface="HGP教科書体" pitchFamily="18" charset="-128"/>
              </a:defRPr>
            </a:lvl1pPr>
          </a:lstStyle>
          <a:p>
            <a:r>
              <a:rPr kumimoji="1" lang="ja-JP" altLang="en-US" dirty="0"/>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p:txBody>
          <a:bodyPr/>
          <a:lstStyle/>
          <a:p>
            <a:fld id="{201CAFD9-02D2-40FA-92B3-D740CDD9B086}"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
        <p:nvSpPr>
          <p:cNvPr id="10" name="正方形/長方形 9"/>
          <p:cNvSpPr/>
          <p:nvPr userDrawn="1"/>
        </p:nvSpPr>
        <p:spPr>
          <a:xfrm>
            <a:off x="0" y="6381328"/>
            <a:ext cx="9144000" cy="476672"/>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p:nvPr userDrawn="1"/>
        </p:nvSpPr>
        <p:spPr bwMode="ltGray">
          <a:xfrm>
            <a:off x="0" y="6264696"/>
            <a:ext cx="9144000" cy="116632"/>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a:spLocks noChangeAspect="1"/>
          </p:cNvSpPr>
          <p:nvPr userDrawn="1"/>
        </p:nvSpPr>
        <p:spPr bwMode="ltGray">
          <a:xfrm rot="10800000">
            <a:off x="0" y="1544880"/>
            <a:ext cx="899592" cy="899963"/>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正方形/長方形 21"/>
          <p:cNvSpPr>
            <a:spLocks noChangeAspect="1"/>
          </p:cNvSpPr>
          <p:nvPr userDrawn="1"/>
        </p:nvSpPr>
        <p:spPr bwMode="ltGray">
          <a:xfrm rot="10800000">
            <a:off x="0" y="0"/>
            <a:ext cx="899624" cy="899994"/>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a:spLocks noChangeAspect="1"/>
          </p:cNvSpPr>
          <p:nvPr userDrawn="1"/>
        </p:nvSpPr>
        <p:spPr bwMode="ltGray">
          <a:xfrm rot="10800000">
            <a:off x="899592" y="900379"/>
            <a:ext cx="648072" cy="648339"/>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a:spLocks noChangeAspect="1"/>
          </p:cNvSpPr>
          <p:nvPr userDrawn="1"/>
        </p:nvSpPr>
        <p:spPr bwMode="gray">
          <a:xfrm rot="10800000">
            <a:off x="1547663" y="396336"/>
            <a:ext cx="504055" cy="504263"/>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正方形/長方形 23"/>
          <p:cNvSpPr>
            <a:spLocks noChangeAspect="1"/>
          </p:cNvSpPr>
          <p:nvPr userDrawn="1"/>
        </p:nvSpPr>
        <p:spPr bwMode="ltGray">
          <a:xfrm rot="10800000">
            <a:off x="2052581" y="-219"/>
            <a:ext cx="397724" cy="397888"/>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9" name="グループ化 18"/>
          <p:cNvGrpSpPr/>
          <p:nvPr userDrawn="1"/>
        </p:nvGrpSpPr>
        <p:grpSpPr>
          <a:xfrm>
            <a:off x="7594874" y="4716636"/>
            <a:ext cx="1550713" cy="1548937"/>
            <a:chOff x="7594874" y="4039989"/>
            <a:chExt cx="1550713" cy="1548937"/>
          </a:xfrm>
        </p:grpSpPr>
        <p:sp>
          <p:nvSpPr>
            <p:cNvPr id="33" name="正方形/長方形 32"/>
            <p:cNvSpPr>
              <a:spLocks noChangeAspect="1"/>
            </p:cNvSpPr>
            <p:nvPr userDrawn="1"/>
          </p:nvSpPr>
          <p:spPr bwMode="ltGray">
            <a:xfrm>
              <a:off x="8497515" y="4039989"/>
              <a:ext cx="648072" cy="648339"/>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正方形/長方形 33"/>
            <p:cNvSpPr>
              <a:spLocks noChangeAspect="1"/>
            </p:cNvSpPr>
            <p:nvPr userDrawn="1"/>
          </p:nvSpPr>
          <p:spPr bwMode="ltGray">
            <a:xfrm>
              <a:off x="7993461" y="4688108"/>
              <a:ext cx="504055" cy="504263"/>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正方形/長方形 34"/>
            <p:cNvSpPr>
              <a:spLocks noChangeAspect="1"/>
            </p:cNvSpPr>
            <p:nvPr userDrawn="1"/>
          </p:nvSpPr>
          <p:spPr bwMode="gray">
            <a:xfrm>
              <a:off x="7594874" y="5191038"/>
              <a:ext cx="397724" cy="397888"/>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fld id="{1BAC509C-139C-4179-B626-89B0031C559D}"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
        <p:nvSpPr>
          <p:cNvPr id="7" name="正方形/長方形 6"/>
          <p:cNvSpPr/>
          <p:nvPr userDrawn="1"/>
        </p:nvSpPr>
        <p:spPr>
          <a:xfrm>
            <a:off x="0" y="0"/>
            <a:ext cx="9144000" cy="692696"/>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p:cNvSpPr>
            <a:spLocks noChangeAspect="1"/>
          </p:cNvSpPr>
          <p:nvPr userDrawn="1"/>
        </p:nvSpPr>
        <p:spPr bwMode="ltGray">
          <a:xfrm>
            <a:off x="8905873" y="-1"/>
            <a:ext cx="252000" cy="252000"/>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a:spLocks noChangeAspect="1"/>
          </p:cNvSpPr>
          <p:nvPr userDrawn="1"/>
        </p:nvSpPr>
        <p:spPr bwMode="ltGray">
          <a:xfrm>
            <a:off x="8700266" y="246675"/>
            <a:ext cx="206182" cy="206182"/>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a:spLocks noChangeAspect="1"/>
          </p:cNvSpPr>
          <p:nvPr userDrawn="1"/>
        </p:nvSpPr>
        <p:spPr bwMode="ltGray">
          <a:xfrm>
            <a:off x="8539585" y="454155"/>
            <a:ext cx="162000" cy="1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userDrawn="1"/>
        </p:nvSpPr>
        <p:spPr bwMode="ltGray">
          <a:xfrm flipV="1">
            <a:off x="0" y="616497"/>
            <a:ext cx="9144000" cy="45719"/>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3611B481-EDCC-4B01-ABEB-FEB4E1C7ED94}" type="datetime1">
              <a:rPr lang="ja-JP" altLang="en-US" smtClean="0"/>
              <a:t>2026/2/12</a:t>
            </a:fld>
            <a:endParaRPr lang="en-US" altLang="ja-JP"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925FD64B-9C10-4DE2-952D-1DEDA0E9EFBB}" type="slidenum">
              <a:rPr lang="en-US" altLang="ja-JP"/>
              <a:pPr>
                <a:defRPr/>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EB33A-63C7-46C4-8DB3-6F3C7D488A2F}" type="datetime1">
              <a:rPr kumimoji="1" lang="ja-JP" altLang="en-US" smtClean="0"/>
              <a:t>2026/2/12</a:t>
            </a:fld>
            <a:endParaRPr kumimoji="1"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lvl1pPr algn="l" defTabSz="914400" rtl="0" eaLnBrk="1" latinLnBrk="0" hangingPunct="1">
        <a:spcBef>
          <a:spcPct val="0"/>
        </a:spcBef>
        <a:buNone/>
        <a:defRPr kumimoji="1" sz="3600" b="1" kern="1200" baseline="0">
          <a:solidFill>
            <a:schemeClr val="bg1"/>
          </a:solidFill>
          <a:latin typeface="+mj-lt"/>
          <a:ea typeface="明朝" pitchFamily="17" charset="-128"/>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bwMode="black">
          <a:xfrm>
            <a:off x="0" y="1412776"/>
            <a:ext cx="9144000" cy="1872208"/>
          </a:xfrm>
        </p:spPr>
        <p:txBody>
          <a:bodyPr>
            <a:normAutofit/>
          </a:bodyPr>
          <a:lstStyle/>
          <a:p>
            <a:pPr algn="ctr"/>
            <a:r>
              <a:rPr lang="ja-JP" altLang="en-US" sz="4400" b="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今後の財政収支概算</a:t>
            </a:r>
            <a:br>
              <a:rPr lang="en-US" altLang="ja-JP" sz="4000" b="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br>
            <a:r>
              <a:rPr lang="ja-JP" altLang="en-US" sz="4000" b="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（粗い試算）</a:t>
            </a:r>
            <a:endParaRPr kumimoji="1" lang="ja-JP" altLang="en-US" sz="4000" b="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endParaRPr>
          </a:p>
        </p:txBody>
      </p:sp>
      <p:sp>
        <p:nvSpPr>
          <p:cNvPr id="3" name="サブタイトル 2"/>
          <p:cNvSpPr>
            <a:spLocks noGrp="1"/>
          </p:cNvSpPr>
          <p:nvPr>
            <p:ph type="subTitle" idx="1"/>
          </p:nvPr>
        </p:nvSpPr>
        <p:spPr bwMode="white">
          <a:xfrm>
            <a:off x="0" y="6437894"/>
            <a:ext cx="9144000" cy="475200"/>
          </a:xfrm>
        </p:spPr>
        <p:txBody>
          <a:bodyPr anchor="ctr">
            <a:noAutofit/>
          </a:bodyPr>
          <a:lstStyle/>
          <a:p>
            <a:r>
              <a:rPr kumimoji="1" lang="ja-JP" altLang="en-US" sz="2800" b="1" dirty="0">
                <a:solidFill>
                  <a:schemeClr val="bg1"/>
                </a:solidFill>
                <a:latin typeface="メイリオ" panose="020B0604030504040204" pitchFamily="50" charset="-128"/>
                <a:ea typeface="メイリオ" panose="020B0604030504040204" pitchFamily="50" charset="-128"/>
              </a:rPr>
              <a:t>大阪市</a:t>
            </a:r>
          </a:p>
        </p:txBody>
      </p:sp>
      <p:sp>
        <p:nvSpPr>
          <p:cNvPr id="4" name="タイトル 1"/>
          <p:cNvSpPr txBox="1">
            <a:spLocks/>
          </p:cNvSpPr>
          <p:nvPr/>
        </p:nvSpPr>
        <p:spPr bwMode="black">
          <a:xfrm>
            <a:off x="1403648" y="2924944"/>
            <a:ext cx="6408712" cy="864096"/>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2800" i="0" u="none" strike="noStrike" kern="1200" cap="none" spc="0" normalizeH="0" baseline="0" noProof="0" dirty="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◆令和</a:t>
            </a:r>
            <a:r>
              <a:rPr lang="ja-JP" altLang="en-US" sz="2800" noProof="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８</a:t>
            </a:r>
            <a:r>
              <a:rPr kumimoji="1" lang="en-US" altLang="ja-JP" sz="2800" i="0" u="none" strike="noStrike" kern="1200" cap="none" spc="0" normalizeH="0" baseline="0" dirty="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(2026</a:t>
            </a:r>
            <a:r>
              <a:rPr lang="en-US" altLang="ja-JP" sz="280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a:t>
            </a:r>
            <a:r>
              <a:rPr kumimoji="1" lang="ja-JP" altLang="en-US" sz="2800" i="0" u="none" strike="noStrike" kern="1200" cap="none" spc="0" normalizeH="0" baseline="0" noProof="0" dirty="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年</a:t>
            </a:r>
            <a:r>
              <a:rPr lang="ja-JP" altLang="en-US" sz="280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２</a:t>
            </a:r>
            <a:r>
              <a:rPr kumimoji="1" lang="ja-JP" altLang="en-US" sz="2800" i="0" u="none" strike="noStrike" kern="1200" cap="none" spc="0" normalizeH="0" baseline="0" noProof="0" dirty="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月版◆</a:t>
            </a:r>
          </a:p>
        </p:txBody>
      </p:sp>
      <p:sp>
        <p:nvSpPr>
          <p:cNvPr id="5" name="正方形/長方形 4"/>
          <p:cNvSpPr/>
          <p:nvPr/>
        </p:nvSpPr>
        <p:spPr>
          <a:xfrm>
            <a:off x="431540" y="3933056"/>
            <a:ext cx="8460940" cy="1502976"/>
          </a:xfrm>
          <a:prstGeom prst="rect">
            <a:avLst/>
          </a:prstGeom>
          <a:ln>
            <a:noFill/>
          </a:ln>
        </p:spPr>
        <p:txBody>
          <a:bodyPr wrap="square">
            <a:spAutoFit/>
          </a:bodyPr>
          <a:lstStyle/>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○大阪市は</a:t>
            </a:r>
            <a:r>
              <a:rPr lang="ja-JP" altLang="en-US" sz="1600" spc="-150" dirty="0">
                <a:latin typeface="メイリオ" pitchFamily="50" charset="-128"/>
                <a:ea typeface="メイリオ" pitchFamily="50" charset="-128"/>
                <a:cs typeface="メイリオ" pitchFamily="50" charset="-128"/>
              </a:rPr>
              <a:t>、</a:t>
            </a:r>
            <a:r>
              <a:rPr lang="ja-JP" altLang="en-US" sz="1600" dirty="0">
                <a:latin typeface="メイリオ" pitchFamily="50" charset="-128"/>
                <a:ea typeface="メイリオ" pitchFamily="50" charset="-128"/>
                <a:cs typeface="メイリオ" pitchFamily="50" charset="-128"/>
              </a:rPr>
              <a:t>将来世代に負担を先送</a:t>
            </a:r>
            <a:r>
              <a:rPr lang="ja-JP" altLang="en-US" sz="1600" spc="-100" dirty="0">
                <a:latin typeface="メイリオ" pitchFamily="50" charset="-128"/>
                <a:ea typeface="メイリオ" pitchFamily="50" charset="-128"/>
                <a:cs typeface="メイリオ" pitchFamily="50" charset="-128"/>
              </a:rPr>
              <a:t>りしないため、</a:t>
            </a:r>
            <a:r>
              <a:rPr lang="ja-JP" altLang="en-US" sz="1600" dirty="0">
                <a:latin typeface="メイリオ" pitchFamily="50" charset="-128"/>
                <a:ea typeface="メイリオ" pitchFamily="50" charset="-128"/>
                <a:cs typeface="メイリオ" pitchFamily="50" charset="-128"/>
              </a:rPr>
              <a:t>「収入の範囲内で予算を組む」ことを</a:t>
            </a:r>
            <a:endParaRPr lang="en-US" altLang="ja-JP" sz="1600" dirty="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　原則とし、たゆみなく市政改革に取り組み、「収支の均衡」を</a:t>
            </a:r>
            <a:r>
              <a:rPr lang="ja-JP" altLang="en-US" sz="1600" spc="100" dirty="0">
                <a:latin typeface="メイリオ" pitchFamily="50" charset="-128"/>
                <a:ea typeface="メイリオ" pitchFamily="50" charset="-128"/>
                <a:cs typeface="メイリオ" pitchFamily="50" charset="-128"/>
              </a:rPr>
              <a:t>めざすことと</a:t>
            </a:r>
            <a:r>
              <a:rPr lang="ja-JP" altLang="en-US" sz="1600" dirty="0">
                <a:latin typeface="メイリオ" pitchFamily="50" charset="-128"/>
                <a:ea typeface="メイリオ" pitchFamily="50" charset="-128"/>
                <a:cs typeface="メイリオ" pitchFamily="50" charset="-128"/>
              </a:rPr>
              <a:t>している。</a:t>
            </a:r>
            <a:endParaRPr lang="en-US" altLang="ja-JP" sz="1600" dirty="0">
              <a:latin typeface="メイリオ" pitchFamily="50" charset="-128"/>
              <a:ea typeface="メイリオ" pitchFamily="50" charset="-128"/>
              <a:cs typeface="メイリオ" pitchFamily="50" charset="-128"/>
            </a:endParaRPr>
          </a:p>
          <a:p>
            <a:pPr>
              <a:lnSpc>
                <a:spcPts val="2200"/>
              </a:lnSpc>
              <a:spcAft>
                <a:spcPts val="0"/>
              </a:spcAft>
              <a:defRPr/>
            </a:pPr>
            <a:endParaRPr lang="en-US" altLang="ja-JP" sz="1600" dirty="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○この財政収支概算（粗い試算）は、そのために必要となる収支改善の目安を</a:t>
            </a:r>
            <a:r>
              <a:rPr lang="ja-JP" altLang="en-US" sz="1600" spc="-200" dirty="0">
                <a:latin typeface="メイリオ" pitchFamily="50" charset="-128"/>
                <a:ea typeface="メイリオ" pitchFamily="50" charset="-128"/>
                <a:cs typeface="メイリオ" pitchFamily="50" charset="-128"/>
              </a:rPr>
              <a:t>一</a:t>
            </a:r>
            <a:r>
              <a:rPr lang="ja-JP" altLang="en-US" sz="1600" dirty="0">
                <a:latin typeface="メイリオ" pitchFamily="50" charset="-128"/>
                <a:ea typeface="メイリオ" pitchFamily="50" charset="-128"/>
                <a:cs typeface="メイリオ" pitchFamily="50" charset="-128"/>
              </a:rPr>
              <a:t>定の</a:t>
            </a:r>
            <a:endParaRPr lang="en-US" altLang="ja-JP" sz="1600" dirty="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　前提</a:t>
            </a:r>
            <a:r>
              <a:rPr lang="ja-JP" altLang="en-US" sz="1600" spc="-270" dirty="0">
                <a:latin typeface="メイリオ" pitchFamily="50" charset="-128"/>
                <a:ea typeface="メイリオ" pitchFamily="50" charset="-128"/>
                <a:cs typeface="メイリオ" pitchFamily="50" charset="-128"/>
              </a:rPr>
              <a:t>により</a:t>
            </a:r>
            <a:r>
              <a:rPr lang="en-US" altLang="ja-JP" sz="1600" dirty="0">
                <a:latin typeface="メイリオ" pitchFamily="50" charset="-128"/>
                <a:ea typeface="メイリオ" pitchFamily="50" charset="-128"/>
                <a:cs typeface="メイリオ" pitchFamily="50" charset="-128"/>
              </a:rPr>
              <a:t> </a:t>
            </a:r>
            <a:r>
              <a:rPr lang="ja-JP" altLang="en-US" sz="1600" dirty="0">
                <a:latin typeface="メイリオ" pitchFamily="50" charset="-128"/>
                <a:ea typeface="メイリオ" pitchFamily="50" charset="-128"/>
                <a:cs typeface="メイリオ" pitchFamily="50" charset="-128"/>
              </a:rPr>
              <a:t>試算したものである。</a:t>
            </a:r>
            <a:endParaRPr lang="en-US" altLang="ja-JP" sz="1600" dirty="0">
              <a:latin typeface="メイリオ" pitchFamily="50" charset="-128"/>
              <a:ea typeface="メイリオ" pitchFamily="50" charset="-128"/>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0780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正方形/長方形 5"/>
          <p:cNvSpPr>
            <a:spLocks noChangeArrowheads="1"/>
          </p:cNvSpPr>
          <p:nvPr/>
        </p:nvSpPr>
        <p:spPr bwMode="auto">
          <a:xfrm>
            <a:off x="215516" y="836712"/>
            <a:ext cx="8856984" cy="5452775"/>
          </a:xfrm>
          <a:prstGeom prst="rect">
            <a:avLst/>
          </a:prstGeom>
          <a:noFill/>
          <a:ln w="9525">
            <a:noFill/>
            <a:miter lim="800000"/>
            <a:headEnd/>
            <a:tailEnd/>
          </a:ln>
        </p:spPr>
        <p:txBody>
          <a:bodyPr wrap="square">
            <a:spAutoFit/>
          </a:bodyPr>
          <a:lstStyle/>
          <a:p>
            <a:pPr marL="342900" indent="-342900">
              <a:lnSpc>
                <a:spcPts val="2400"/>
              </a:lnSpc>
              <a:buFont typeface="Wingdings" panose="05000000000000000000" pitchFamily="2" charset="2"/>
              <a:buChar char="u"/>
            </a:pPr>
            <a:r>
              <a:rPr lang="ja-JP" altLang="en-US" sz="2000" dirty="0">
                <a:latin typeface="メイリオ" pitchFamily="50" charset="-128"/>
                <a:ea typeface="メイリオ" pitchFamily="50" charset="-128"/>
              </a:rPr>
              <a:t>令和８</a:t>
            </a:r>
            <a:r>
              <a:rPr lang="en-US" altLang="ja-JP" sz="2000" dirty="0">
                <a:latin typeface="メイリオ" pitchFamily="50" charset="-128"/>
                <a:ea typeface="メイリオ" pitchFamily="50" charset="-128"/>
              </a:rPr>
              <a:t>(2026)</a:t>
            </a:r>
            <a:r>
              <a:rPr lang="ja-JP" altLang="en-US" sz="2000" dirty="0">
                <a:latin typeface="メイリオ" pitchFamily="50" charset="-128"/>
                <a:ea typeface="メイリオ" pitchFamily="50" charset="-128"/>
              </a:rPr>
              <a:t>年度当初予算を基本に、収支等に大きく影響のあるものや令和７年度補正予算等による影響を反映。</a:t>
            </a:r>
            <a:endParaRPr lang="en-US" altLang="ja-JP" sz="2000" dirty="0">
              <a:latin typeface="メイリオ" pitchFamily="50" charset="-128"/>
              <a:ea typeface="メイリオ" pitchFamily="50" charset="-128"/>
            </a:endParaRPr>
          </a:p>
          <a:p>
            <a:pPr>
              <a:lnSpc>
                <a:spcPts val="2400"/>
              </a:lnSpc>
            </a:pPr>
            <a:endParaRPr lang="en-US" altLang="ja-JP" sz="20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a:latin typeface="メイリオ" pitchFamily="50" charset="-128"/>
                <a:ea typeface="メイリオ" pitchFamily="50" charset="-128"/>
              </a:rPr>
              <a:t>市税を「中長期の経済財政に関する試算」（令和８年１月 内閣府）で示された過去投影ケースの指標により試算したうえで、固定資産税・都市計画税（土地・家屋）の評価替えの影響等を織り込む。</a:t>
            </a:r>
            <a:endParaRPr lang="en-US" altLang="ja-JP" sz="2000" dirty="0">
              <a:latin typeface="メイリオ" pitchFamily="50" charset="-128"/>
              <a:ea typeface="メイリオ" pitchFamily="50" charset="-128"/>
            </a:endParaRPr>
          </a:p>
          <a:p>
            <a:pPr>
              <a:lnSpc>
                <a:spcPts val="1000"/>
              </a:lnSpc>
              <a:spcBef>
                <a:spcPts val="1000"/>
              </a:spcBef>
            </a:pPr>
            <a:endParaRPr lang="en-US" altLang="ja-JP" sz="12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a:latin typeface="メイリオ" pitchFamily="50" charset="-128"/>
                <a:ea typeface="メイリオ" pitchFamily="50" charset="-128"/>
              </a:rPr>
              <a:t>地方交付税は、国予算・地方財政計画や本市実績を勘案し見込む。</a:t>
            </a:r>
            <a:endParaRPr lang="en-US" altLang="ja-JP" sz="2000" dirty="0">
              <a:latin typeface="メイリオ" pitchFamily="50" charset="-128"/>
              <a:ea typeface="メイリオ" pitchFamily="50" charset="-128"/>
            </a:endParaRPr>
          </a:p>
          <a:p>
            <a:pPr>
              <a:lnSpc>
                <a:spcPts val="1000"/>
              </a:lnSpc>
              <a:spcBef>
                <a:spcPts val="1000"/>
              </a:spcBef>
            </a:pPr>
            <a:endParaRPr lang="en-US" altLang="ja-JP" sz="12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a:latin typeface="メイリオ" pitchFamily="50" charset="-128"/>
                <a:ea typeface="メイリオ" pitchFamily="50" charset="-128"/>
              </a:rPr>
              <a:t>人件費は、令和８年度当初予算に反映した給与改定や人員マネジメントによる職員の削減、定年引上げによる影響等を織り込む。</a:t>
            </a:r>
            <a:endParaRPr lang="en-US" altLang="ja-JP" sz="2000" dirty="0">
              <a:latin typeface="メイリオ" pitchFamily="50" charset="-128"/>
              <a:ea typeface="メイリオ" pitchFamily="50" charset="-128"/>
            </a:endParaRPr>
          </a:p>
          <a:p>
            <a:pPr>
              <a:lnSpc>
                <a:spcPts val="1000"/>
              </a:lnSpc>
              <a:spcBef>
                <a:spcPts val="1000"/>
              </a:spcBef>
            </a:pPr>
            <a:endParaRPr lang="en-US" altLang="ja-JP" sz="20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a:latin typeface="メイリオ" pitchFamily="50" charset="-128"/>
                <a:ea typeface="メイリオ" pitchFamily="50" charset="-128"/>
              </a:rPr>
              <a:t>社会保障費関係は、高齢化等による自然増を見込む。</a:t>
            </a:r>
            <a:endParaRPr lang="en-US" altLang="ja-JP" sz="2000" dirty="0">
              <a:latin typeface="メイリオ" pitchFamily="50" charset="-128"/>
              <a:ea typeface="メイリオ" pitchFamily="50" charset="-128"/>
            </a:endParaRPr>
          </a:p>
          <a:p>
            <a:pPr>
              <a:lnSpc>
                <a:spcPts val="1000"/>
              </a:lnSpc>
              <a:spcBef>
                <a:spcPts val="1000"/>
              </a:spcBef>
            </a:pPr>
            <a:endParaRPr lang="en-US" altLang="ja-JP" sz="20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a:latin typeface="メイリオ" pitchFamily="50" charset="-128"/>
                <a:ea typeface="メイリオ" pitchFamily="50" charset="-128"/>
              </a:rPr>
              <a:t>令和８年度以降の新規・拡充分として、０～２歳児の保育無償化の取組の増などを計画ベースで織り込む。　　　　　　　　　　　　　　　</a:t>
            </a:r>
            <a:endParaRPr lang="en-US" altLang="ja-JP" sz="2000" dirty="0">
              <a:latin typeface="メイリオ" pitchFamily="50" charset="-128"/>
              <a:ea typeface="メイリオ" pitchFamily="50" charset="-128"/>
            </a:endParaRPr>
          </a:p>
        </p:txBody>
      </p:sp>
      <p:sp>
        <p:nvSpPr>
          <p:cNvPr id="5"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dirty="0">
                <a:solidFill>
                  <a:schemeClr val="bg1"/>
                </a:solidFill>
                <a:latin typeface="メイリオ" pitchFamily="50" charset="-128"/>
                <a:ea typeface="メイリオ" pitchFamily="50" charset="-128"/>
              </a:rPr>
              <a:t>試算の前提条件</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6" name="正方形/長方形 5"/>
          <p:cNvSpPr>
            <a:spLocks noChangeArrowheads="1"/>
          </p:cNvSpPr>
          <p:nvPr/>
        </p:nvSpPr>
        <p:spPr bwMode="auto">
          <a:xfrm>
            <a:off x="5646013" y="6048998"/>
            <a:ext cx="3312368" cy="733534"/>
          </a:xfrm>
          <a:prstGeom prst="rect">
            <a:avLst/>
          </a:prstGeom>
          <a:noFill/>
          <a:ln w="9525">
            <a:noFill/>
            <a:miter lim="800000"/>
            <a:headEnd/>
            <a:tailEnd/>
          </a:ln>
        </p:spPr>
        <p:txBody>
          <a:bodyPr wrap="square">
            <a:spAutoFit/>
          </a:bodyPr>
          <a:lstStyle/>
          <a:p>
            <a:pPr>
              <a:lnSpc>
                <a:spcPts val="2500"/>
              </a:lnSpc>
            </a:pPr>
            <a:r>
              <a:rPr lang="ja-JP" altLang="en-US" sz="2200" b="1" dirty="0">
                <a:latin typeface="メイリオ" pitchFamily="50" charset="-128"/>
                <a:ea typeface="メイリオ" pitchFamily="50" charset="-128"/>
              </a:rPr>
              <a:t>　</a:t>
            </a:r>
            <a:endParaRPr lang="en-US" altLang="ja-JP" sz="2200" b="1" dirty="0">
              <a:latin typeface="メイリオ" pitchFamily="50" charset="-128"/>
              <a:ea typeface="メイリオ" pitchFamily="50" charset="-128"/>
            </a:endParaRPr>
          </a:p>
          <a:p>
            <a:pPr>
              <a:lnSpc>
                <a:spcPts val="2500"/>
              </a:lnSpc>
            </a:pPr>
            <a:r>
              <a:rPr lang="ja-JP" altLang="en-US" sz="2000" dirty="0">
                <a:latin typeface="メイリオ" pitchFamily="50" charset="-128"/>
                <a:ea typeface="メイリオ" pitchFamily="50" charset="-128"/>
              </a:rPr>
              <a:t>　</a:t>
            </a:r>
            <a:r>
              <a:rPr lang="en-US" altLang="ja-JP" dirty="0">
                <a:latin typeface="メイリオ" pitchFamily="50" charset="-128"/>
                <a:ea typeface="メイリオ" pitchFamily="50" charset="-128"/>
              </a:rPr>
              <a:t>※</a:t>
            </a:r>
            <a:r>
              <a:rPr lang="ja-JP" altLang="en-US" dirty="0">
                <a:latin typeface="メイリオ" pitchFamily="50" charset="-128"/>
                <a:ea typeface="メイリオ" pitchFamily="50" charset="-128"/>
              </a:rPr>
              <a:t>　詳細は５ページ</a:t>
            </a:r>
            <a:endParaRPr lang="en-US" altLang="ja-JP" dirty="0">
              <a:latin typeface="メイリオ" pitchFamily="50" charset="-128"/>
              <a:ea typeface="メイリオ" pitchFamily="50" charset="-128"/>
            </a:endParaRPr>
          </a:p>
        </p:txBody>
      </p:sp>
      <p:sp>
        <p:nvSpPr>
          <p:cNvPr id="2" name="テキスト ボックス 1"/>
          <p:cNvSpPr txBox="1"/>
          <p:nvPr/>
        </p:nvSpPr>
        <p:spPr>
          <a:xfrm>
            <a:off x="8747956"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1</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5611945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CB377C46-8A89-EFDC-2ADE-70861B6E989E}"/>
              </a:ext>
            </a:extLst>
          </p:cNvPr>
          <p:cNvPicPr>
            <a:picLocks noChangeAspect="1"/>
          </p:cNvPicPr>
          <p:nvPr/>
        </p:nvPicPr>
        <p:blipFill>
          <a:blip r:embed="rId3"/>
          <a:stretch>
            <a:fillRect/>
          </a:stretch>
        </p:blipFill>
        <p:spPr>
          <a:xfrm>
            <a:off x="236530" y="1793129"/>
            <a:ext cx="7870878" cy="4917846"/>
          </a:xfrm>
          <a:prstGeom prst="rect">
            <a:avLst/>
          </a:prstGeom>
        </p:spPr>
      </p:pic>
      <p:sp>
        <p:nvSpPr>
          <p:cNvPr id="20" name="正方形/長方形 19"/>
          <p:cNvSpPr/>
          <p:nvPr/>
        </p:nvSpPr>
        <p:spPr bwMode="white">
          <a:xfrm>
            <a:off x="8893175" y="6308725"/>
            <a:ext cx="250825" cy="1444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9" name="タイトル プレースホルダ 1"/>
          <p:cNvSpPr txBox="1">
            <a:spLocks/>
          </p:cNvSpPr>
          <p:nvPr/>
        </p:nvSpPr>
        <p:spPr bwMode="white">
          <a:xfrm>
            <a:off x="251520" y="0"/>
            <a:ext cx="7992888" cy="764704"/>
          </a:xfrm>
          <a:prstGeom prst="rect">
            <a:avLst/>
          </a:prstGeom>
        </p:spPr>
        <p:txBody>
          <a:bodyPr vert="horz" lIns="91440" tIns="45720" rIns="91440" bIns="45720" rtlCol="0" anchor="ctr">
            <a:noAutofit/>
          </a:bodyPr>
          <a:lstStyle/>
          <a:p>
            <a:pPr lvl="0">
              <a:spcBef>
                <a:spcPct val="0"/>
              </a:spcBef>
            </a:pPr>
            <a:r>
              <a:rPr lang="ja-JP" altLang="en-US" sz="3200" dirty="0">
                <a:solidFill>
                  <a:schemeClr val="bg1"/>
                </a:solidFill>
                <a:latin typeface="メイリオ" pitchFamily="50" charset="-128"/>
                <a:ea typeface="メイリオ" pitchFamily="50" charset="-128"/>
              </a:rPr>
              <a:t>収支の推移（一般会計）とその対応</a:t>
            </a:r>
            <a:endParaRPr lang="en-US" altLang="ja-JP" sz="3200" dirty="0">
              <a:solidFill>
                <a:schemeClr val="bg1"/>
              </a:solidFill>
              <a:latin typeface="メイリオ" pitchFamily="50" charset="-128"/>
              <a:ea typeface="メイリオ" pitchFamily="50" charset="-128"/>
            </a:endParaRPr>
          </a:p>
        </p:txBody>
      </p:sp>
      <p:sp>
        <p:nvSpPr>
          <p:cNvPr id="10" name="テキスト ボックス 9"/>
          <p:cNvSpPr txBox="1"/>
          <p:nvPr/>
        </p:nvSpPr>
        <p:spPr>
          <a:xfrm>
            <a:off x="8748464"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2</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pic>
        <p:nvPicPr>
          <p:cNvPr id="6" name="図 5">
            <a:extLst>
              <a:ext uri="{FF2B5EF4-FFF2-40B4-BE49-F238E27FC236}">
                <a16:creationId xmlns:a16="http://schemas.microsoft.com/office/drawing/2014/main" id="{5A2EE9D8-6CE5-DAFA-D3CB-13EED8F5AC38}"/>
              </a:ext>
            </a:extLst>
          </p:cNvPr>
          <p:cNvPicPr>
            <a:picLocks noChangeAspect="1"/>
          </p:cNvPicPr>
          <p:nvPr/>
        </p:nvPicPr>
        <p:blipFill>
          <a:blip r:embed="rId4"/>
          <a:stretch>
            <a:fillRect/>
          </a:stretch>
        </p:blipFill>
        <p:spPr>
          <a:xfrm>
            <a:off x="5492864" y="703294"/>
            <a:ext cx="3556980" cy="2263678"/>
          </a:xfrm>
          <a:prstGeom prst="rect">
            <a:avLst/>
          </a:prstGeom>
        </p:spPr>
      </p:pic>
      <p:sp>
        <p:nvSpPr>
          <p:cNvPr id="92" name="正方形/長方形 91"/>
          <p:cNvSpPr/>
          <p:nvPr/>
        </p:nvSpPr>
        <p:spPr>
          <a:xfrm>
            <a:off x="7578587" y="904612"/>
            <a:ext cx="1440000" cy="252000"/>
          </a:xfrm>
          <a:prstGeom prst="rect">
            <a:avLst/>
          </a:prstGeom>
          <a:solidFill>
            <a:schemeClr val="tx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メイリオ" panose="020B0604030504040204" pitchFamily="50" charset="-128"/>
                <a:ea typeface="メイリオ" panose="020B0604030504040204" pitchFamily="50" charset="-128"/>
              </a:rPr>
              <a:t>前回版（</a:t>
            </a:r>
            <a:r>
              <a:rPr lang="en-US" altLang="ja-JP" sz="1100" dirty="0">
                <a:solidFill>
                  <a:schemeClr val="tx1"/>
                </a:solidFill>
                <a:latin typeface="メイリオ" panose="020B0604030504040204" pitchFamily="50" charset="-128"/>
                <a:ea typeface="メイリオ" panose="020B0604030504040204" pitchFamily="50" charset="-128"/>
              </a:rPr>
              <a:t>R7</a:t>
            </a:r>
            <a:r>
              <a:rPr lang="ja-JP" altLang="en-US" sz="1100" dirty="0">
                <a:solidFill>
                  <a:schemeClr val="tx1"/>
                </a:solidFill>
                <a:latin typeface="メイリオ" panose="020B0604030504040204" pitchFamily="50" charset="-128"/>
                <a:ea typeface="メイリオ" panose="020B0604030504040204" pitchFamily="50" charset="-128"/>
              </a:rPr>
              <a:t>年</a:t>
            </a:r>
            <a:r>
              <a:rPr lang="en-US" altLang="ja-JP" sz="1100" dirty="0">
                <a:solidFill>
                  <a:schemeClr val="tx1"/>
                </a:solidFill>
                <a:latin typeface="メイリオ" panose="020B0604030504040204" pitchFamily="50" charset="-128"/>
                <a:ea typeface="メイリオ" panose="020B0604030504040204" pitchFamily="50" charset="-128"/>
              </a:rPr>
              <a:t>2</a:t>
            </a:r>
            <a:r>
              <a:rPr lang="ja-JP" altLang="en-US" sz="1100" dirty="0">
                <a:solidFill>
                  <a:schemeClr val="tx1"/>
                </a:solidFill>
                <a:latin typeface="メイリオ" panose="020B0604030504040204" pitchFamily="50" charset="-128"/>
                <a:ea typeface="メイリオ" panose="020B0604030504040204" pitchFamily="50" charset="-128"/>
              </a:rPr>
              <a:t>月）</a:t>
            </a:r>
            <a:endParaRPr kumimoji="1" lang="ja-JP" altLang="en-US" sz="1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324000" y="692696"/>
            <a:ext cx="8496000" cy="4234220"/>
          </a:xfrm>
          <a:prstGeom prst="rect">
            <a:avLst/>
          </a:prstGeom>
          <a:noFill/>
          <a:ln>
            <a:noFill/>
          </a:ln>
        </p:spPr>
        <p:txBody>
          <a:bodyPr/>
          <a:lstStyle/>
          <a:p>
            <a:pPr marL="342900" indent="-342900">
              <a:lnSpc>
                <a:spcPts val="2100"/>
              </a:lnSpc>
              <a:spcBef>
                <a:spcPts val="800"/>
              </a:spcBef>
              <a:buFont typeface="メイリオ" panose="020B0604030504040204" pitchFamily="50" charset="-128"/>
              <a:buChar char="○"/>
            </a:pPr>
            <a:r>
              <a:rPr lang="ja-JP" altLang="en-US" sz="1600" spc="-80" dirty="0">
                <a:latin typeface="メイリオ" pitchFamily="50" charset="-128"/>
                <a:ea typeface="メイリオ" pitchFamily="50" charset="-128"/>
                <a:cs typeface="メイリオ" pitchFamily="50" charset="-128"/>
              </a:rPr>
              <a:t>前回版（令和７</a:t>
            </a:r>
            <a:r>
              <a:rPr lang="en-US" altLang="ja-JP" sz="1600" spc="-80" dirty="0">
                <a:latin typeface="メイリオ" pitchFamily="50" charset="-128"/>
                <a:ea typeface="メイリオ" pitchFamily="50" charset="-128"/>
                <a:cs typeface="メイリオ" pitchFamily="50" charset="-128"/>
              </a:rPr>
              <a:t>(2025)</a:t>
            </a:r>
            <a:r>
              <a:rPr lang="ja-JP" altLang="en-US" sz="1600" spc="-80" dirty="0">
                <a:latin typeface="メイリオ" pitchFamily="50" charset="-128"/>
                <a:ea typeface="メイリオ" pitchFamily="50" charset="-128"/>
                <a:cs typeface="メイリオ" pitchFamily="50" charset="-128"/>
              </a:rPr>
              <a:t>年２月版）に比べ、試算期間を通じ、税等一般財源が増となるほか、令和７年度補正予算において、収支改善額を活用し今後の公債費負担の軽減を図ったことにより、金利上昇に伴う利払費の増が見込まれる中でも、公債費は減。</a:t>
            </a:r>
            <a:endParaRPr lang="en-US" altLang="ja-JP" sz="1050" spc="-80" dirty="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a:latin typeface="メイリオ" pitchFamily="50" charset="-128"/>
              <a:ea typeface="メイリオ" pitchFamily="50" charset="-128"/>
              <a:cs typeface="メイリオ" pitchFamily="50" charset="-128"/>
            </a:endParaRPr>
          </a:p>
          <a:p>
            <a:pPr marL="342900" indent="-342900">
              <a:lnSpc>
                <a:spcPts val="2100"/>
              </a:lnSpc>
              <a:spcBef>
                <a:spcPts val="800"/>
              </a:spcBef>
              <a:buFont typeface="メイリオ" panose="020B0604030504040204" pitchFamily="50" charset="-128"/>
              <a:buChar char="○"/>
            </a:pPr>
            <a:r>
              <a:rPr lang="ja-JP" altLang="en-US" sz="1600" spc="-80" dirty="0">
                <a:latin typeface="メイリオ" pitchFamily="50" charset="-128"/>
                <a:ea typeface="メイリオ" pitchFamily="50" charset="-128"/>
                <a:cs typeface="メイリオ" pitchFamily="50" charset="-128"/>
              </a:rPr>
              <a:t>一方で、高齢化の進展や障がい福祉サービス利用者の増加等に伴う扶助費の増や０～２歳児の保育無償化の取組、令和７年度の給与改定による人件費の増などにより、試算期間を通じて収支不足が生じる見込みであるが、おおむね前回版並みの基調となっている。</a:t>
            </a:r>
            <a:endParaRPr lang="en-US" altLang="ja-JP" sz="1600" spc="-80" dirty="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a:latin typeface="メイリオ" pitchFamily="50" charset="-128"/>
              <a:ea typeface="メイリオ" pitchFamily="50" charset="-128"/>
              <a:cs typeface="メイリオ" pitchFamily="50" charset="-128"/>
            </a:endParaRPr>
          </a:p>
          <a:p>
            <a:pPr marL="342900" indent="-342900">
              <a:lnSpc>
                <a:spcPts val="2100"/>
              </a:lnSpc>
              <a:spcBef>
                <a:spcPts val="800"/>
              </a:spcBef>
              <a:buFont typeface="メイリオ" panose="020B0604030504040204" pitchFamily="50" charset="-128"/>
              <a:buChar char="○"/>
            </a:pPr>
            <a:r>
              <a:rPr lang="ja-JP" altLang="en-US" sz="1600" spc="-100" dirty="0">
                <a:latin typeface="メイリオ" pitchFamily="50" charset="-128"/>
                <a:ea typeface="メイリオ" pitchFamily="50" charset="-128"/>
                <a:cs typeface="メイリオ" pitchFamily="50" charset="-128"/>
              </a:rPr>
              <a:t>なお、この試算は現時点で見込むことができる条件を前提に推計したことから、多くの不確定要素（経済情勢の影響を大きく受ける税収や金利・物価動向など）があり、相当の幅をもって見る必要がある。</a:t>
            </a:r>
            <a:endParaRPr lang="en-US" altLang="ja-JP" sz="1600" spc="-100" dirty="0">
              <a:latin typeface="メイリオ" pitchFamily="50" charset="-128"/>
              <a:ea typeface="メイリオ" pitchFamily="50" charset="-128"/>
              <a:cs typeface="メイリオ" pitchFamily="50" charset="-128"/>
            </a:endParaRPr>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1" name="正方形/長方形 10"/>
          <p:cNvSpPr/>
          <p:nvPr/>
        </p:nvSpPr>
        <p:spPr>
          <a:xfrm>
            <a:off x="324000" y="5373455"/>
            <a:ext cx="8496000" cy="1007873"/>
          </a:xfrm>
          <a:prstGeom prst="rect">
            <a:avLst/>
          </a:prstGeom>
          <a:ln>
            <a:noFill/>
          </a:ln>
        </p:spPr>
        <p:txBody>
          <a:bodyPr/>
          <a:lstStyle/>
          <a:p>
            <a:pPr>
              <a:lnSpc>
                <a:spcPts val="2100"/>
              </a:lnSpc>
              <a:spcBef>
                <a:spcPts val="100"/>
              </a:spcBef>
              <a:spcAft>
                <a:spcPts val="0"/>
              </a:spcAft>
              <a:defRPr/>
            </a:pPr>
            <a:r>
              <a:rPr lang="ja-JP" altLang="en-US" sz="1600" spc="-100" dirty="0">
                <a:latin typeface="メイリオ" pitchFamily="50" charset="-128"/>
                <a:ea typeface="メイリオ" pitchFamily="50" charset="-128"/>
                <a:cs typeface="メイリオ" pitchFamily="50" charset="-128"/>
              </a:rPr>
              <a:t>　今後の財政運営については、税収、金利・物価動向などの不確定要素が収支に大きな影響を与える可能性がある中、急激な環境変化にも対応できるよう、たゆみなく市政改革に取り組み、持続可能な財政構造を構築していく必要がある。</a:t>
            </a:r>
            <a:endParaRPr lang="en-US" altLang="ja-JP" sz="1600" spc="-100" dirty="0">
              <a:latin typeface="メイリオ" pitchFamily="50" charset="-128"/>
              <a:ea typeface="メイリオ" pitchFamily="50" charset="-128"/>
              <a:cs typeface="メイリオ" pitchFamily="50" charset="-128"/>
            </a:endParaRPr>
          </a:p>
        </p:txBody>
      </p:sp>
      <p:sp>
        <p:nvSpPr>
          <p:cNvPr id="14" name="正方形/長方形 7"/>
          <p:cNvSpPr>
            <a:spLocks noChangeArrowheads="1"/>
          </p:cNvSpPr>
          <p:nvPr/>
        </p:nvSpPr>
        <p:spPr bwMode="auto">
          <a:xfrm>
            <a:off x="252000" y="405608"/>
            <a:ext cx="8640000" cy="3775472"/>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15" name="テキスト ボックス 16"/>
          <p:cNvSpPr txBox="1">
            <a:spLocks noChangeArrowheads="1"/>
          </p:cNvSpPr>
          <p:nvPr/>
        </p:nvSpPr>
        <p:spPr bwMode="gray">
          <a:xfrm>
            <a:off x="179512" y="112581"/>
            <a:ext cx="1948329" cy="278435"/>
          </a:xfrm>
          <a:prstGeom prst="rect">
            <a:avLst/>
          </a:prstGeom>
          <a:solidFill>
            <a:schemeClr val="bg1"/>
          </a:solidFill>
          <a:ln w="12700">
            <a:noFill/>
            <a:miter lim="800000"/>
            <a:headEnd/>
            <a:tailEnd/>
          </a:ln>
        </p:spPr>
        <p:txBody>
          <a:bodyPr lIns="0" rIns="0" anchor="ctr">
            <a:spAutoFit/>
          </a:bodyPr>
          <a:lstStyle/>
          <a:p>
            <a:pPr algn="ctr"/>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主なポイント</a:t>
            </a:r>
            <a:r>
              <a:rPr lang="en-US" altLang="ja-JP" b="1" dirty="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16" name="テキスト ボックス 16"/>
          <p:cNvSpPr txBox="1">
            <a:spLocks noChangeArrowheads="1"/>
          </p:cNvSpPr>
          <p:nvPr/>
        </p:nvSpPr>
        <p:spPr bwMode="gray">
          <a:xfrm>
            <a:off x="-40625" y="4787860"/>
            <a:ext cx="1948329" cy="369332"/>
          </a:xfrm>
          <a:prstGeom prst="rect">
            <a:avLst/>
          </a:prstGeom>
          <a:noFill/>
          <a:ln w="12700">
            <a:noFill/>
            <a:miter lim="800000"/>
            <a:headEnd/>
            <a:tailEnd/>
          </a:ln>
        </p:spPr>
        <p:txBody>
          <a:bodyPr lIns="0" rIns="0" anchor="ctr">
            <a:spAutoFit/>
          </a:bodyPr>
          <a:lstStyle/>
          <a:p>
            <a:pPr algn="ctr"/>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対　　応</a:t>
            </a:r>
            <a:r>
              <a:rPr lang="en-US" altLang="ja-JP" b="1" dirty="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17" name="正方形/長方形 7"/>
          <p:cNvSpPr>
            <a:spLocks noChangeArrowheads="1"/>
          </p:cNvSpPr>
          <p:nvPr/>
        </p:nvSpPr>
        <p:spPr bwMode="auto">
          <a:xfrm>
            <a:off x="252000" y="5166484"/>
            <a:ext cx="8640000" cy="1286852"/>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18" name="下矢印 17"/>
          <p:cNvSpPr/>
          <p:nvPr/>
        </p:nvSpPr>
        <p:spPr>
          <a:xfrm>
            <a:off x="4212020" y="4420648"/>
            <a:ext cx="719960" cy="304496"/>
          </a:xfrm>
          <a:prstGeom prst="downArrow">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9" name="テキスト ボックス 18"/>
          <p:cNvSpPr txBox="1"/>
          <p:nvPr/>
        </p:nvSpPr>
        <p:spPr>
          <a:xfrm>
            <a:off x="8748464" y="6423719"/>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3</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1075757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プレースホルダ 1"/>
          <p:cNvSpPr txBox="1">
            <a:spLocks/>
          </p:cNvSpPr>
          <p:nvPr/>
        </p:nvSpPr>
        <p:spPr bwMode="white">
          <a:xfrm>
            <a:off x="251520" y="0"/>
            <a:ext cx="8208912" cy="764704"/>
          </a:xfrm>
          <a:prstGeom prst="rect">
            <a:avLst/>
          </a:prstGeom>
        </p:spPr>
        <p:txBody>
          <a:bodyPr vert="horz" lIns="91440" tIns="45720" rIns="91440" bIns="45720" rtlCol="0" anchor="ctr">
            <a:noAutofit/>
          </a:bodyPr>
          <a:lstStyle/>
          <a:p>
            <a:pPr lvl="0">
              <a:spcBef>
                <a:spcPct val="0"/>
              </a:spcBef>
            </a:pPr>
            <a:r>
              <a:rPr lang="ja-JP" altLang="en-US" sz="3200" dirty="0">
                <a:solidFill>
                  <a:schemeClr val="bg1"/>
                </a:solidFill>
                <a:latin typeface="メイリオ" pitchFamily="50" charset="-128"/>
                <a:ea typeface="メイリオ" pitchFamily="50" charset="-128"/>
                <a:cs typeface="メイリオ" pitchFamily="50" charset="-128"/>
              </a:rPr>
              <a:t>収支の推移</a:t>
            </a:r>
            <a:r>
              <a:rPr lang="en-US" altLang="ja-JP" sz="2000" dirty="0">
                <a:solidFill>
                  <a:schemeClr val="bg1"/>
                </a:solidFill>
                <a:latin typeface="メイリオ" pitchFamily="50" charset="-128"/>
                <a:ea typeface="メイリオ" pitchFamily="50" charset="-128"/>
                <a:cs typeface="メイリオ" pitchFamily="50" charset="-128"/>
              </a:rPr>
              <a:t>【</a:t>
            </a:r>
            <a:r>
              <a:rPr lang="ja-JP" altLang="en-US" sz="2000" dirty="0">
                <a:solidFill>
                  <a:schemeClr val="bg1"/>
                </a:solidFill>
                <a:latin typeface="メイリオ" pitchFamily="50" charset="-128"/>
                <a:ea typeface="メイリオ" pitchFamily="50" charset="-128"/>
                <a:cs typeface="メイリオ" pitchFamily="50" charset="-128"/>
              </a:rPr>
              <a:t>令和８（</a:t>
            </a:r>
            <a:r>
              <a:rPr lang="en-US" altLang="ja-JP" sz="2000" dirty="0">
                <a:solidFill>
                  <a:schemeClr val="bg1"/>
                </a:solidFill>
                <a:latin typeface="メイリオ" pitchFamily="50" charset="-128"/>
                <a:ea typeface="メイリオ" pitchFamily="50" charset="-128"/>
                <a:cs typeface="メイリオ" pitchFamily="50" charset="-128"/>
              </a:rPr>
              <a:t>2026</a:t>
            </a:r>
            <a:r>
              <a:rPr lang="ja-JP" altLang="en-US" sz="2000" dirty="0">
                <a:solidFill>
                  <a:schemeClr val="bg1"/>
                </a:solidFill>
                <a:latin typeface="メイリオ" pitchFamily="50" charset="-128"/>
                <a:ea typeface="メイリオ" pitchFamily="50" charset="-128"/>
                <a:cs typeface="メイリオ" pitchFamily="50" charset="-128"/>
              </a:rPr>
              <a:t>）年度～令和</a:t>
            </a:r>
            <a:r>
              <a:rPr lang="en-US" altLang="ja-JP" sz="2000" dirty="0">
                <a:solidFill>
                  <a:schemeClr val="bg1"/>
                </a:solidFill>
                <a:latin typeface="メイリオ" pitchFamily="50" charset="-128"/>
                <a:ea typeface="メイリオ" pitchFamily="50" charset="-128"/>
                <a:cs typeface="メイリオ" pitchFamily="50" charset="-128"/>
              </a:rPr>
              <a:t>17</a:t>
            </a:r>
            <a:r>
              <a:rPr lang="ja-JP" altLang="en-US" sz="2000" dirty="0">
                <a:solidFill>
                  <a:schemeClr val="bg1"/>
                </a:solidFill>
                <a:latin typeface="メイリオ" pitchFamily="50" charset="-128"/>
                <a:ea typeface="メイリオ" pitchFamily="50" charset="-128"/>
                <a:cs typeface="メイリオ" pitchFamily="50" charset="-128"/>
              </a:rPr>
              <a:t>（</a:t>
            </a:r>
            <a:r>
              <a:rPr lang="en-US" altLang="ja-JP" sz="2000" dirty="0">
                <a:solidFill>
                  <a:schemeClr val="bg1"/>
                </a:solidFill>
                <a:latin typeface="メイリオ" pitchFamily="50" charset="-128"/>
                <a:ea typeface="メイリオ" pitchFamily="50" charset="-128"/>
                <a:cs typeface="メイリオ" pitchFamily="50" charset="-128"/>
              </a:rPr>
              <a:t>2035</a:t>
            </a:r>
            <a:r>
              <a:rPr lang="ja-JP" altLang="en-US" sz="2000" dirty="0">
                <a:solidFill>
                  <a:schemeClr val="bg1"/>
                </a:solidFill>
                <a:latin typeface="メイリオ" pitchFamily="50" charset="-128"/>
                <a:ea typeface="メイリオ" pitchFamily="50" charset="-128"/>
                <a:cs typeface="メイリオ" pitchFamily="50" charset="-128"/>
              </a:rPr>
              <a:t>）年度</a:t>
            </a:r>
            <a:r>
              <a:rPr lang="en-US" altLang="ja-JP" sz="2000" dirty="0">
                <a:solidFill>
                  <a:schemeClr val="bg1"/>
                </a:solidFill>
                <a:latin typeface="メイリオ" pitchFamily="50" charset="-128"/>
                <a:ea typeface="メイリオ" pitchFamily="50" charset="-128"/>
                <a:cs typeface="メイリオ" pitchFamily="50" charset="-128"/>
              </a:rPr>
              <a:t>】</a:t>
            </a:r>
            <a:endParaRPr kumimoji="1" lang="ja-JP" altLang="en-US" sz="20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7" name="テキスト ボックス 6"/>
          <p:cNvSpPr txBox="1"/>
          <p:nvPr/>
        </p:nvSpPr>
        <p:spPr>
          <a:xfrm>
            <a:off x="8748464"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4</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pic>
        <p:nvPicPr>
          <p:cNvPr id="3" name="図 2">
            <a:extLst>
              <a:ext uri="{FF2B5EF4-FFF2-40B4-BE49-F238E27FC236}">
                <a16:creationId xmlns:a16="http://schemas.microsoft.com/office/drawing/2014/main" id="{2822A549-9C6B-9C4B-3D1E-FA8C1F31B14C}"/>
              </a:ext>
            </a:extLst>
          </p:cNvPr>
          <p:cNvPicPr>
            <a:picLocks noChangeAspect="1"/>
          </p:cNvPicPr>
          <p:nvPr/>
        </p:nvPicPr>
        <p:blipFill>
          <a:blip r:embed="rId3"/>
          <a:stretch>
            <a:fillRect/>
          </a:stretch>
        </p:blipFill>
        <p:spPr>
          <a:xfrm>
            <a:off x="17844" y="1052736"/>
            <a:ext cx="9144000" cy="5456088"/>
          </a:xfrm>
          <a:prstGeom prst="rect">
            <a:avLst/>
          </a:prstGeom>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A4F10-91CB-9156-422F-C74CEF1E644E}"/>
            </a:ext>
          </a:extLst>
        </p:cNvPr>
        <p:cNvGrpSpPr/>
        <p:nvPr/>
      </p:nvGrpSpPr>
      <p:grpSpPr>
        <a:xfrm>
          <a:off x="0" y="0"/>
          <a:ext cx="0" cy="0"/>
          <a:chOff x="0" y="0"/>
          <a:chExt cx="0" cy="0"/>
        </a:xfrm>
      </p:grpSpPr>
      <p:sp>
        <p:nvSpPr>
          <p:cNvPr id="6" name="タイトル プレースホルダ 1">
            <a:extLst>
              <a:ext uri="{FF2B5EF4-FFF2-40B4-BE49-F238E27FC236}">
                <a16:creationId xmlns:a16="http://schemas.microsoft.com/office/drawing/2014/main" id="{77F68CFE-DF76-26E9-5F20-E14B4F3E9FDB}"/>
              </a:ext>
            </a:extLst>
          </p:cNvPr>
          <p:cNvSpPr txBox="1">
            <a:spLocks/>
          </p:cNvSpPr>
          <p:nvPr/>
        </p:nvSpPr>
        <p:spPr bwMode="white">
          <a:xfrm>
            <a:off x="251520" y="0"/>
            <a:ext cx="4896544" cy="764704"/>
          </a:xfrm>
          <a:prstGeom prst="rect">
            <a:avLst/>
          </a:prstGeom>
        </p:spPr>
        <p:txBody>
          <a:bodyPr vert="horz" lIns="91440" tIns="45720" rIns="91440" bIns="45720" rtlCol="0" anchor="ctr">
            <a:noAutofit/>
          </a:bodyPr>
          <a:lstStyle/>
          <a:p>
            <a:pPr lvl="0">
              <a:spcBef>
                <a:spcPct val="0"/>
              </a:spcBef>
            </a:pPr>
            <a:r>
              <a:rPr lang="ja-JP" altLang="en-US" sz="3200" dirty="0">
                <a:solidFill>
                  <a:schemeClr val="bg1"/>
                </a:solidFill>
                <a:latin typeface="メイリオ" pitchFamily="50" charset="-128"/>
                <a:ea typeface="メイリオ" pitchFamily="50" charset="-128"/>
              </a:rPr>
              <a:t>前提条件　　　　　　　　　　</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7" name="タイトル プレースホルダ 1">
            <a:extLst>
              <a:ext uri="{FF2B5EF4-FFF2-40B4-BE49-F238E27FC236}">
                <a16:creationId xmlns:a16="http://schemas.microsoft.com/office/drawing/2014/main" id="{EA4D13E2-830B-E801-3DA7-831A96A5B162}"/>
              </a:ext>
            </a:extLst>
          </p:cNvPr>
          <p:cNvSpPr txBox="1">
            <a:spLocks/>
          </p:cNvSpPr>
          <p:nvPr/>
        </p:nvSpPr>
        <p:spPr bwMode="white">
          <a:xfrm>
            <a:off x="5724128" y="0"/>
            <a:ext cx="3419872" cy="764704"/>
          </a:xfrm>
          <a:prstGeom prst="rect">
            <a:avLst/>
          </a:prstGeom>
        </p:spPr>
        <p:txBody>
          <a:bodyPr vert="horz" lIns="91440" tIns="45720" rIns="91440" bIns="45720" rtlCol="0" anchor="ctr">
            <a:noAutofit/>
          </a:bodyPr>
          <a:lstStyle/>
          <a:p>
            <a:pPr lvl="0">
              <a:spcBef>
                <a:spcPct val="0"/>
              </a:spcBef>
            </a:pPr>
            <a:r>
              <a:rPr lang="en-US" altLang="ja-JP" sz="3200" dirty="0">
                <a:solidFill>
                  <a:schemeClr val="bg1"/>
                </a:solidFill>
                <a:latin typeface="メイリオ" pitchFamily="50" charset="-128"/>
                <a:ea typeface="メイリオ" pitchFamily="50" charset="-128"/>
              </a:rPr>
              <a:t>【</a:t>
            </a:r>
            <a:r>
              <a:rPr lang="ja-JP" altLang="en-US" sz="3200" dirty="0">
                <a:solidFill>
                  <a:schemeClr val="bg1"/>
                </a:solidFill>
                <a:latin typeface="メイリオ" pitchFamily="50" charset="-128"/>
                <a:ea typeface="メイリオ" pitchFamily="50" charset="-128"/>
              </a:rPr>
              <a:t>参考資料①</a:t>
            </a:r>
            <a:r>
              <a:rPr lang="en-US" altLang="ja-JP" sz="3200" dirty="0">
                <a:solidFill>
                  <a:schemeClr val="bg1"/>
                </a:solidFill>
                <a:latin typeface="メイリオ" pitchFamily="50" charset="-128"/>
                <a:ea typeface="メイリオ" pitchFamily="50" charset="-128"/>
              </a:rPr>
              <a:t>】</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8" name="テキスト ボックス 7">
            <a:extLst>
              <a:ext uri="{FF2B5EF4-FFF2-40B4-BE49-F238E27FC236}">
                <a16:creationId xmlns:a16="http://schemas.microsoft.com/office/drawing/2014/main" id="{7610C5C8-8DBA-C41F-7DA3-270E0154780A}"/>
              </a:ext>
            </a:extLst>
          </p:cNvPr>
          <p:cNvSpPr txBox="1"/>
          <p:nvPr/>
        </p:nvSpPr>
        <p:spPr>
          <a:xfrm>
            <a:off x="8748464"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5</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pic>
        <p:nvPicPr>
          <p:cNvPr id="2" name="図 1">
            <a:extLst>
              <a:ext uri="{FF2B5EF4-FFF2-40B4-BE49-F238E27FC236}">
                <a16:creationId xmlns:a16="http://schemas.microsoft.com/office/drawing/2014/main" id="{2EF860E6-F8BA-B4FE-2F7C-CA394B4A0F07}"/>
              </a:ext>
            </a:extLst>
          </p:cNvPr>
          <p:cNvPicPr>
            <a:picLocks noChangeAspect="1"/>
          </p:cNvPicPr>
          <p:nvPr/>
        </p:nvPicPr>
        <p:blipFill>
          <a:blip r:embed="rId3"/>
          <a:stretch>
            <a:fillRect/>
          </a:stretch>
        </p:blipFill>
        <p:spPr>
          <a:xfrm>
            <a:off x="7172" y="980728"/>
            <a:ext cx="9144000" cy="5321123"/>
          </a:xfrm>
          <a:prstGeom prst="rect">
            <a:avLst/>
          </a:prstGeom>
        </p:spPr>
      </p:pic>
    </p:spTree>
    <p:extLst>
      <p:ext uri="{BB962C8B-B14F-4D97-AF65-F5344CB8AC3E}">
        <p14:creationId xmlns:p14="http://schemas.microsoft.com/office/powerpoint/2010/main" val="127967956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プレースホルダ 1"/>
          <p:cNvSpPr txBox="1">
            <a:spLocks/>
          </p:cNvSpPr>
          <p:nvPr/>
        </p:nvSpPr>
        <p:spPr bwMode="white">
          <a:xfrm>
            <a:off x="5724128" y="0"/>
            <a:ext cx="3419872" cy="764704"/>
          </a:xfrm>
          <a:prstGeom prst="rect">
            <a:avLst/>
          </a:prstGeom>
        </p:spPr>
        <p:txBody>
          <a:bodyPr vert="horz" lIns="91440" tIns="45720" rIns="91440" bIns="45720" rtlCol="0" anchor="ctr">
            <a:noAutofit/>
          </a:bodyPr>
          <a:lstStyle/>
          <a:p>
            <a:pPr lvl="0">
              <a:spcBef>
                <a:spcPct val="0"/>
              </a:spcBef>
            </a:pPr>
            <a:r>
              <a:rPr lang="en-US" altLang="ja-JP" sz="3200" dirty="0">
                <a:solidFill>
                  <a:schemeClr val="bg1"/>
                </a:solidFill>
                <a:latin typeface="メイリオ" pitchFamily="50" charset="-128"/>
                <a:ea typeface="メイリオ" pitchFamily="50" charset="-128"/>
              </a:rPr>
              <a:t>【</a:t>
            </a:r>
            <a:r>
              <a:rPr lang="ja-JP" altLang="en-US" sz="3200" dirty="0">
                <a:solidFill>
                  <a:schemeClr val="bg1"/>
                </a:solidFill>
                <a:latin typeface="メイリオ" pitchFamily="50" charset="-128"/>
                <a:ea typeface="メイリオ" pitchFamily="50" charset="-128"/>
              </a:rPr>
              <a:t>参考資料②</a:t>
            </a:r>
            <a:r>
              <a:rPr lang="en-US" altLang="ja-JP" sz="3200" dirty="0">
                <a:solidFill>
                  <a:schemeClr val="bg1"/>
                </a:solidFill>
                <a:latin typeface="メイリオ" pitchFamily="50" charset="-128"/>
                <a:ea typeface="メイリオ" pitchFamily="50" charset="-128"/>
              </a:rPr>
              <a:t>】</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7" name="タイトル プレースホルダ 1"/>
          <p:cNvSpPr txBox="1">
            <a:spLocks/>
          </p:cNvSpPr>
          <p:nvPr/>
        </p:nvSpPr>
        <p:spPr bwMode="white">
          <a:xfrm>
            <a:off x="251520" y="0"/>
            <a:ext cx="5688632" cy="764704"/>
          </a:xfrm>
          <a:prstGeom prst="rect">
            <a:avLst/>
          </a:prstGeom>
        </p:spPr>
        <p:txBody>
          <a:bodyPr vert="horz" lIns="91440" tIns="45720" rIns="91440" bIns="45720" rtlCol="0" anchor="ctr">
            <a:noAutofit/>
          </a:bodyPr>
          <a:lstStyle/>
          <a:p>
            <a:pPr lvl="0">
              <a:spcBef>
                <a:spcPct val="0"/>
              </a:spcBef>
            </a:pPr>
            <a:r>
              <a:rPr lang="ja-JP" altLang="en-US" sz="3200" dirty="0">
                <a:solidFill>
                  <a:schemeClr val="bg1"/>
                </a:solidFill>
                <a:latin typeface="メイリオ" pitchFamily="50" charset="-128"/>
                <a:ea typeface="メイリオ" pitchFamily="50" charset="-128"/>
              </a:rPr>
              <a:t>市債残高のマネジメント　　　　　　　　　　</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3" name="テキスト ボックス 12"/>
          <p:cNvSpPr txBox="1"/>
          <p:nvPr/>
        </p:nvSpPr>
        <p:spPr>
          <a:xfrm>
            <a:off x="0" y="764704"/>
            <a:ext cx="9144000" cy="769441"/>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収支均衡をめざし、一般財源</a:t>
            </a:r>
            <a:r>
              <a:rPr lang="ja-JP" altLang="en-US" sz="1100" dirty="0">
                <a:latin typeface="メイリオ" panose="020B0604030504040204" pitchFamily="50" charset="-128"/>
                <a:ea typeface="メイリオ" panose="020B0604030504040204" pitchFamily="50" charset="-128"/>
              </a:rPr>
              <a:t>に対する実質市債残高</a:t>
            </a:r>
            <a:r>
              <a:rPr lang="en-US" altLang="ja-JP" sz="1100" baseline="300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の割合（実質市債残高倍率）を指標として</a:t>
            </a:r>
            <a:r>
              <a:rPr kumimoji="1" lang="ja-JP" altLang="en-US" sz="1100" dirty="0">
                <a:latin typeface="メイリオ" panose="020B0604030504040204" pitchFamily="50" charset="-128"/>
                <a:ea typeface="メイリオ" panose="020B0604030504040204" pitchFamily="50" charset="-128"/>
              </a:rPr>
              <a:t>市債残高のマネジメントに取り組む</a:t>
            </a:r>
            <a:endParaRPr kumimoji="1" lang="en-US" altLang="ja-JP" sz="1100" dirty="0">
              <a:latin typeface="メイリオ" panose="020B0604030504040204" pitchFamily="50" charset="-128"/>
              <a:ea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  </a:t>
            </a:r>
            <a:r>
              <a:rPr kumimoji="1" lang="ja-JP" altLang="en-US" sz="1100" dirty="0">
                <a:latin typeface="メイリオ" panose="020B0604030504040204" pitchFamily="50" charset="-128"/>
                <a:ea typeface="メイリオ" panose="020B0604030504040204" pitchFamily="50" charset="-128"/>
              </a:rPr>
              <a:t>　当面の間、</a:t>
            </a:r>
            <a:r>
              <a:rPr kumimoji="1" lang="en-US" altLang="ja-JP" sz="1100" dirty="0">
                <a:latin typeface="メイリオ" panose="020B0604030504040204" pitchFamily="50" charset="-128"/>
                <a:ea typeface="メイリオ" panose="020B0604030504040204" pitchFamily="50" charset="-128"/>
              </a:rPr>
              <a:t>1.50</a:t>
            </a:r>
            <a:r>
              <a:rPr kumimoji="1" lang="ja-JP" altLang="en-US" sz="1100" dirty="0">
                <a:latin typeface="メイリオ" panose="020B0604030504040204" pitchFamily="50" charset="-128"/>
                <a:ea typeface="メイリオ" panose="020B0604030504040204" pitchFamily="50" charset="-128"/>
              </a:rPr>
              <a:t>倍</a:t>
            </a:r>
            <a:r>
              <a:rPr kumimoji="1" lang="en-US" altLang="ja-JP" sz="1100" baseline="30000" dirty="0">
                <a:latin typeface="メイリオ" panose="020B0604030504040204" pitchFamily="50" charset="-128"/>
                <a:ea typeface="メイリオ" panose="020B0604030504040204" pitchFamily="50" charset="-128"/>
              </a:rPr>
              <a:t>※2</a:t>
            </a:r>
            <a:r>
              <a:rPr kumimoji="1" lang="ja-JP" altLang="en-US" sz="1100" dirty="0">
                <a:latin typeface="メイリオ" panose="020B0604030504040204" pitchFamily="50" charset="-128"/>
                <a:ea typeface="メイリオ" panose="020B0604030504040204" pitchFamily="50" charset="-128"/>
              </a:rPr>
              <a:t>を上回らないことを目標にマネジメントしており</a:t>
            </a:r>
            <a:r>
              <a:rPr lang="ja-JP" altLang="en-US" sz="1100" dirty="0">
                <a:latin typeface="メイリオ" panose="020B0604030504040204" pitchFamily="50" charset="-128"/>
                <a:ea typeface="メイリオ" panose="020B0604030504040204" pitchFamily="50" charset="-128"/>
              </a:rPr>
              <a:t>、市政改革の取組により市債残高は着実に減少</a:t>
            </a:r>
            <a:endParaRPr kumimoji="1"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令和８</a:t>
            </a:r>
            <a:r>
              <a:rPr kumimoji="1" lang="ja-JP" altLang="en-US" sz="1100" dirty="0">
                <a:latin typeface="メイリオ" panose="020B0604030504040204" pitchFamily="50" charset="-128"/>
                <a:ea typeface="メイリオ" panose="020B0604030504040204" pitchFamily="50" charset="-128"/>
              </a:rPr>
              <a:t>年度末は、実質市債残高倍率が</a:t>
            </a:r>
            <a:r>
              <a:rPr kumimoji="1" lang="en-US" altLang="ja-JP" sz="1100" dirty="0">
                <a:latin typeface="メイリオ" panose="020B0604030504040204" pitchFamily="50" charset="-128"/>
                <a:ea typeface="メイリオ" panose="020B0604030504040204" pitchFamily="50" charset="-128"/>
              </a:rPr>
              <a:t>1.15</a:t>
            </a:r>
            <a:r>
              <a:rPr kumimoji="1" lang="ja-JP" altLang="en-US" sz="1100" dirty="0">
                <a:latin typeface="メイリオ" panose="020B0604030504040204" pitchFamily="50" charset="-128"/>
                <a:ea typeface="メイリオ" panose="020B0604030504040204" pitchFamily="50" charset="-128"/>
              </a:rPr>
              <a:t>倍となる見込み</a:t>
            </a:r>
            <a:endParaRPr kumimoji="1" lang="en-US" altLang="ja-JP" sz="1100" dirty="0">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8748464"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6</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sp>
        <p:nvSpPr>
          <p:cNvPr id="16" name="テキスト ボックス 15"/>
          <p:cNvSpPr txBox="1"/>
          <p:nvPr/>
        </p:nvSpPr>
        <p:spPr>
          <a:xfrm>
            <a:off x="152958" y="6098072"/>
            <a:ext cx="8595506" cy="3693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１　実質市債残高とは、臨時財政対策債のほか、償還財源（住宅使用料）が今後も確実に確保できる公営住宅建設事業債を除く市債残高</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２　令和４年度当初予算において、全国の政令市の状況（</a:t>
            </a:r>
            <a:r>
              <a:rPr lang="en-US" altLang="ja-JP" sz="900" dirty="0">
                <a:latin typeface="メイリオ" panose="020B0604030504040204" pitchFamily="50" charset="-128"/>
                <a:ea typeface="メイリオ" panose="020B0604030504040204" pitchFamily="50" charset="-128"/>
              </a:rPr>
              <a:t>R</a:t>
            </a:r>
            <a:r>
              <a:rPr lang="ja-JP" altLang="en-US" sz="900" dirty="0">
                <a:latin typeface="メイリオ" panose="020B0604030504040204" pitchFamily="50" charset="-128"/>
                <a:ea typeface="メイリオ" panose="020B0604030504040204" pitchFamily="50" charset="-128"/>
              </a:rPr>
              <a:t>２決：平均</a:t>
            </a:r>
            <a:r>
              <a:rPr lang="en-US" altLang="ja-JP" sz="900" dirty="0">
                <a:latin typeface="メイリオ" panose="020B0604030504040204" pitchFamily="50" charset="-128"/>
                <a:ea typeface="メイリオ" panose="020B0604030504040204" pitchFamily="50" charset="-128"/>
              </a:rPr>
              <a:t>1.46</a:t>
            </a:r>
            <a:r>
              <a:rPr lang="ja-JP" altLang="en-US" sz="900" dirty="0">
                <a:latin typeface="メイリオ" panose="020B0604030504040204" pitchFamily="50" charset="-128"/>
                <a:ea typeface="メイリオ" panose="020B0604030504040204" pitchFamily="50" charset="-128"/>
              </a:rPr>
              <a:t>倍）を踏まえ、目標として設定</a:t>
            </a:r>
            <a:endParaRPr lang="en-US" altLang="ja-JP" sz="900" dirty="0">
              <a:latin typeface="メイリオ" panose="020B0604030504040204" pitchFamily="50" charset="-128"/>
              <a:ea typeface="メイリオ" panose="020B0604030504040204" pitchFamily="50" charset="-128"/>
            </a:endParaRPr>
          </a:p>
        </p:txBody>
      </p:sp>
      <p:pic>
        <p:nvPicPr>
          <p:cNvPr id="3" name="図 2">
            <a:extLst>
              <a:ext uri="{FF2B5EF4-FFF2-40B4-BE49-F238E27FC236}">
                <a16:creationId xmlns:a16="http://schemas.microsoft.com/office/drawing/2014/main" id="{B3FC52CD-0094-C60C-57F6-FC812606A447}"/>
              </a:ext>
            </a:extLst>
          </p:cNvPr>
          <p:cNvPicPr>
            <a:picLocks noChangeAspect="1"/>
          </p:cNvPicPr>
          <p:nvPr/>
        </p:nvPicPr>
        <p:blipFill>
          <a:blip r:embed="rId3"/>
          <a:stretch>
            <a:fillRect/>
          </a:stretch>
        </p:blipFill>
        <p:spPr>
          <a:xfrm>
            <a:off x="226268" y="1556792"/>
            <a:ext cx="8719760" cy="4439512"/>
          </a:xfrm>
          <a:prstGeom prst="rect">
            <a:avLst/>
          </a:prstGeom>
        </p:spPr>
      </p:pic>
    </p:spTree>
    <p:extLst>
      <p:ext uri="{BB962C8B-B14F-4D97-AF65-F5344CB8AC3E}">
        <p14:creationId xmlns:p14="http://schemas.microsoft.com/office/powerpoint/2010/main" val="1721512028"/>
      </p:ext>
    </p:extLst>
  </p:cSld>
  <p:clrMapOvr>
    <a:masterClrMapping/>
  </p:clrMapOvr>
  <p:transition>
    <p:fade/>
  </p:transition>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750</Words>
  <PresentationFormat>画面に合わせる (4:3)</PresentationFormat>
  <Paragraphs>63</Paragraphs>
  <Slides>8</Slides>
  <Notes>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HGP教科書体</vt:lpstr>
      <vt:lpstr>ＭＳ Ｐ明朝</vt:lpstr>
      <vt:lpstr>メイリオ</vt:lpstr>
      <vt:lpstr>Arial</vt:lpstr>
      <vt:lpstr>Calibri</vt:lpstr>
      <vt:lpstr>Wingdings</vt:lpstr>
      <vt:lpstr>Office テーマ</vt:lpstr>
      <vt:lpstr>今後の財政収支概算 （粗い試算）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2023-02-01T01:21:55Z</dcterms:created>
  <dcterms:modified xsi:type="dcterms:W3CDTF">2026-02-12T01:43:37Z</dcterms:modified>
</cp:coreProperties>
</file>